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45"/>
  </p:notesMasterIdLst>
  <p:handoutMasterIdLst>
    <p:handoutMasterId r:id="rId46"/>
  </p:handoutMasterIdLst>
  <p:sldIdLst>
    <p:sldId id="256" r:id="rId3"/>
    <p:sldId id="257" r:id="rId4"/>
    <p:sldId id="295" r:id="rId5"/>
    <p:sldId id="258" r:id="rId6"/>
    <p:sldId id="260" r:id="rId7"/>
    <p:sldId id="294" r:id="rId8"/>
    <p:sldId id="259" r:id="rId9"/>
    <p:sldId id="261" r:id="rId10"/>
    <p:sldId id="262" r:id="rId11"/>
    <p:sldId id="263" r:id="rId12"/>
    <p:sldId id="264" r:id="rId13"/>
    <p:sldId id="266" r:id="rId14"/>
    <p:sldId id="265" r:id="rId15"/>
    <p:sldId id="293" r:id="rId16"/>
    <p:sldId id="267" r:id="rId17"/>
    <p:sldId id="268" r:id="rId18"/>
    <p:sldId id="269" r:id="rId19"/>
    <p:sldId id="270" r:id="rId20"/>
    <p:sldId id="271" r:id="rId21"/>
    <p:sldId id="272" r:id="rId22"/>
    <p:sldId id="273" r:id="rId23"/>
    <p:sldId id="275" r:id="rId24"/>
    <p:sldId id="276" r:id="rId25"/>
    <p:sldId id="277" r:id="rId26"/>
    <p:sldId id="278" r:id="rId27"/>
    <p:sldId id="280" r:id="rId28"/>
    <p:sldId id="292" r:id="rId29"/>
    <p:sldId id="282" r:id="rId30"/>
    <p:sldId id="283" r:id="rId31"/>
    <p:sldId id="284" r:id="rId32"/>
    <p:sldId id="287" r:id="rId33"/>
    <p:sldId id="285" r:id="rId34"/>
    <p:sldId id="288" r:id="rId35"/>
    <p:sldId id="289" r:id="rId36"/>
    <p:sldId id="290" r:id="rId37"/>
    <p:sldId id="291" r:id="rId38"/>
    <p:sldId id="296" r:id="rId39"/>
    <p:sldId id="297" r:id="rId40"/>
    <p:sldId id="298" r:id="rId41"/>
    <p:sldId id="299" r:id="rId42"/>
    <p:sldId id="300" r:id="rId43"/>
    <p:sldId id="301" r:id="rId4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9022" autoAdjust="0"/>
  </p:normalViewPr>
  <p:slideViewPr>
    <p:cSldViewPr snapToGrid="0">
      <p:cViewPr varScale="1">
        <p:scale>
          <a:sx n="51" d="100"/>
          <a:sy n="51" d="100"/>
        </p:scale>
        <p:origin x="145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1A2B75-4CE6-4836-B36A-1EA0D5E69103}" type="doc">
      <dgm:prSet loTypeId="urn:microsoft.com/office/officeart/2008/layout/VerticalCurvedList" loCatId="list" qsTypeId="urn:microsoft.com/office/officeart/2005/8/quickstyle/simple2" qsCatId="simple" csTypeId="urn:microsoft.com/office/officeart/2005/8/colors/colorful2" csCatId="colorful" phldr="1"/>
      <dgm:spPr/>
    </dgm:pt>
    <dgm:pt modelId="{BF38B9B6-EC8D-4287-B9E4-6BAAE9B60295}">
      <dgm:prSet phldrT="[Texto]"/>
      <dgm:spPr/>
      <dgm:t>
        <a:bodyPr/>
        <a:lstStyle/>
        <a:p>
          <a:r>
            <a:rPr lang="es-EC" dirty="0" smtClean="0"/>
            <a:t>Antecedentes</a:t>
          </a:r>
          <a:endParaRPr lang="es-EC" dirty="0"/>
        </a:p>
      </dgm:t>
    </dgm:pt>
    <dgm:pt modelId="{55F85B6C-EF38-44B6-8D7E-4D31AB3F0515}" type="parTrans" cxnId="{A4A12E3C-D18E-478A-811D-94D5D4BF44E9}">
      <dgm:prSet/>
      <dgm:spPr/>
      <dgm:t>
        <a:bodyPr/>
        <a:lstStyle/>
        <a:p>
          <a:endParaRPr lang="es-EC"/>
        </a:p>
      </dgm:t>
    </dgm:pt>
    <dgm:pt modelId="{3C74027A-B46D-4785-BE73-46F99391C21F}" type="sibTrans" cxnId="{A4A12E3C-D18E-478A-811D-94D5D4BF44E9}">
      <dgm:prSet/>
      <dgm:spPr/>
      <dgm:t>
        <a:bodyPr/>
        <a:lstStyle/>
        <a:p>
          <a:endParaRPr lang="es-EC"/>
        </a:p>
      </dgm:t>
    </dgm:pt>
    <dgm:pt modelId="{E3FF400F-30E4-46D6-AAA8-D5574A582A30}">
      <dgm:prSet phldrT="[Texto]"/>
      <dgm:spPr/>
      <dgm:t>
        <a:bodyPr/>
        <a:lstStyle/>
        <a:p>
          <a:r>
            <a:rPr lang="es-EC" dirty="0" smtClean="0"/>
            <a:t>Objetivos</a:t>
          </a:r>
          <a:endParaRPr lang="es-EC" dirty="0"/>
        </a:p>
      </dgm:t>
    </dgm:pt>
    <dgm:pt modelId="{6CF7781C-24BB-42D7-9CF6-0B9FE2488CD4}" type="parTrans" cxnId="{0566AD0C-2C67-4422-963C-33C6E81E0947}">
      <dgm:prSet/>
      <dgm:spPr/>
      <dgm:t>
        <a:bodyPr/>
        <a:lstStyle/>
        <a:p>
          <a:endParaRPr lang="es-EC"/>
        </a:p>
      </dgm:t>
    </dgm:pt>
    <dgm:pt modelId="{D18B288A-5B5E-4F1B-9742-DA2929CA1643}" type="sibTrans" cxnId="{0566AD0C-2C67-4422-963C-33C6E81E0947}">
      <dgm:prSet/>
      <dgm:spPr/>
      <dgm:t>
        <a:bodyPr/>
        <a:lstStyle/>
        <a:p>
          <a:endParaRPr lang="es-EC"/>
        </a:p>
      </dgm:t>
    </dgm:pt>
    <dgm:pt modelId="{34B44381-9E79-461B-9E04-5D81BD2AEF46}">
      <dgm:prSet phldrT="[Texto]"/>
      <dgm:spPr/>
      <dgm:t>
        <a:bodyPr/>
        <a:lstStyle/>
        <a:p>
          <a:r>
            <a:rPr lang="es-EC" dirty="0" smtClean="0"/>
            <a:t>Introducción</a:t>
          </a:r>
          <a:endParaRPr lang="es-EC" dirty="0"/>
        </a:p>
      </dgm:t>
    </dgm:pt>
    <dgm:pt modelId="{1F900B9C-5653-499C-B709-537E6284C6CF}" type="parTrans" cxnId="{8B2AD4AB-7EBC-47CA-A24D-BAB1415B1A62}">
      <dgm:prSet/>
      <dgm:spPr/>
      <dgm:t>
        <a:bodyPr/>
        <a:lstStyle/>
        <a:p>
          <a:endParaRPr lang="es-EC"/>
        </a:p>
      </dgm:t>
    </dgm:pt>
    <dgm:pt modelId="{EE2A50D8-41FF-4145-A172-86808486E444}" type="sibTrans" cxnId="{8B2AD4AB-7EBC-47CA-A24D-BAB1415B1A62}">
      <dgm:prSet/>
      <dgm:spPr/>
      <dgm:t>
        <a:bodyPr/>
        <a:lstStyle/>
        <a:p>
          <a:endParaRPr lang="es-EC"/>
        </a:p>
      </dgm:t>
    </dgm:pt>
    <dgm:pt modelId="{7A19C9DE-EC2A-4AF2-BD76-A0E2CFC881E0}">
      <dgm:prSet phldrT="[Texto]"/>
      <dgm:spPr/>
      <dgm:t>
        <a:bodyPr/>
        <a:lstStyle/>
        <a:p>
          <a:r>
            <a:rPr lang="es-EC" dirty="0" smtClean="0"/>
            <a:t>Desarrollo</a:t>
          </a:r>
          <a:endParaRPr lang="es-EC" dirty="0"/>
        </a:p>
      </dgm:t>
    </dgm:pt>
    <dgm:pt modelId="{E8B1ED50-D88A-445E-AA1A-E6109893377F}" type="parTrans" cxnId="{74B601C1-F2DE-430F-81F7-B9A857CF7C14}">
      <dgm:prSet/>
      <dgm:spPr/>
      <dgm:t>
        <a:bodyPr/>
        <a:lstStyle/>
        <a:p>
          <a:endParaRPr lang="es-EC"/>
        </a:p>
      </dgm:t>
    </dgm:pt>
    <dgm:pt modelId="{27735DEA-CDFF-494D-B54F-9D05BC8BE17F}" type="sibTrans" cxnId="{74B601C1-F2DE-430F-81F7-B9A857CF7C14}">
      <dgm:prSet/>
      <dgm:spPr/>
      <dgm:t>
        <a:bodyPr/>
        <a:lstStyle/>
        <a:p>
          <a:endParaRPr lang="es-EC"/>
        </a:p>
      </dgm:t>
    </dgm:pt>
    <dgm:pt modelId="{BD423860-A07E-4F9E-B6D0-0E37721B52E9}">
      <dgm:prSet phldrT="[Texto]"/>
      <dgm:spPr/>
      <dgm:t>
        <a:bodyPr/>
        <a:lstStyle/>
        <a:p>
          <a:r>
            <a:rPr lang="es-EC" dirty="0" smtClean="0"/>
            <a:t>Análisis Experimental</a:t>
          </a:r>
          <a:endParaRPr lang="es-EC" dirty="0"/>
        </a:p>
      </dgm:t>
    </dgm:pt>
    <dgm:pt modelId="{EEA3F73C-45A6-4FF3-824B-84BE4A19B846}" type="parTrans" cxnId="{C56FBA7B-ABD4-49E0-9F6E-51399FC4010F}">
      <dgm:prSet/>
      <dgm:spPr/>
      <dgm:t>
        <a:bodyPr/>
        <a:lstStyle/>
        <a:p>
          <a:endParaRPr lang="es-EC"/>
        </a:p>
      </dgm:t>
    </dgm:pt>
    <dgm:pt modelId="{5A6ACEB9-DC8D-4AD2-B151-317C80D8DB36}" type="sibTrans" cxnId="{C56FBA7B-ABD4-49E0-9F6E-51399FC4010F}">
      <dgm:prSet/>
      <dgm:spPr/>
      <dgm:t>
        <a:bodyPr/>
        <a:lstStyle/>
        <a:p>
          <a:endParaRPr lang="es-EC"/>
        </a:p>
      </dgm:t>
    </dgm:pt>
    <dgm:pt modelId="{08C72395-E342-41AB-A73F-53A992ED73CC}">
      <dgm:prSet phldrT="[Texto]"/>
      <dgm:spPr/>
      <dgm:t>
        <a:bodyPr/>
        <a:lstStyle/>
        <a:p>
          <a:r>
            <a:rPr lang="es-EC" dirty="0" smtClean="0"/>
            <a:t>Conclusiones y Recomendaciones</a:t>
          </a:r>
          <a:endParaRPr lang="es-EC" dirty="0"/>
        </a:p>
      </dgm:t>
    </dgm:pt>
    <dgm:pt modelId="{4400CCB4-95D2-4222-B8F5-3B09845A03B3}" type="parTrans" cxnId="{27A116E3-67B0-4384-890E-32CFF8C47E31}">
      <dgm:prSet/>
      <dgm:spPr/>
      <dgm:t>
        <a:bodyPr/>
        <a:lstStyle/>
        <a:p>
          <a:endParaRPr lang="es-EC"/>
        </a:p>
      </dgm:t>
    </dgm:pt>
    <dgm:pt modelId="{750F2BE9-CA88-4B45-A096-33BD1DE29C52}" type="sibTrans" cxnId="{27A116E3-67B0-4384-890E-32CFF8C47E31}">
      <dgm:prSet/>
      <dgm:spPr/>
      <dgm:t>
        <a:bodyPr/>
        <a:lstStyle/>
        <a:p>
          <a:endParaRPr lang="es-EC"/>
        </a:p>
      </dgm:t>
    </dgm:pt>
    <dgm:pt modelId="{FA345306-D125-4ADA-A91E-42EF12015B4F}" type="pres">
      <dgm:prSet presAssocID="{2C1A2B75-4CE6-4836-B36A-1EA0D5E69103}" presName="Name0" presStyleCnt="0">
        <dgm:presLayoutVars>
          <dgm:chMax val="7"/>
          <dgm:chPref val="7"/>
          <dgm:dir/>
        </dgm:presLayoutVars>
      </dgm:prSet>
      <dgm:spPr/>
    </dgm:pt>
    <dgm:pt modelId="{C01BA611-4131-411F-B8EE-F1CECDC09B6F}" type="pres">
      <dgm:prSet presAssocID="{2C1A2B75-4CE6-4836-B36A-1EA0D5E69103}" presName="Name1" presStyleCnt="0"/>
      <dgm:spPr/>
    </dgm:pt>
    <dgm:pt modelId="{8B0297A7-D646-4521-BBE3-0B759C557D05}" type="pres">
      <dgm:prSet presAssocID="{2C1A2B75-4CE6-4836-B36A-1EA0D5E69103}" presName="cycle" presStyleCnt="0"/>
      <dgm:spPr/>
    </dgm:pt>
    <dgm:pt modelId="{413698D7-9153-41F0-92F6-8BD301D49541}" type="pres">
      <dgm:prSet presAssocID="{2C1A2B75-4CE6-4836-B36A-1EA0D5E69103}" presName="srcNode" presStyleLbl="node1" presStyleIdx="0" presStyleCnt="6"/>
      <dgm:spPr/>
    </dgm:pt>
    <dgm:pt modelId="{856C067D-3D1F-4A5E-AA73-C8AB87946EB9}" type="pres">
      <dgm:prSet presAssocID="{2C1A2B75-4CE6-4836-B36A-1EA0D5E69103}" presName="conn" presStyleLbl="parChTrans1D2" presStyleIdx="0" presStyleCnt="1"/>
      <dgm:spPr/>
      <dgm:t>
        <a:bodyPr/>
        <a:lstStyle/>
        <a:p>
          <a:endParaRPr lang="es-EC"/>
        </a:p>
      </dgm:t>
    </dgm:pt>
    <dgm:pt modelId="{F448FCDB-CE00-4174-AED9-18A8940A29D5}" type="pres">
      <dgm:prSet presAssocID="{2C1A2B75-4CE6-4836-B36A-1EA0D5E69103}" presName="extraNode" presStyleLbl="node1" presStyleIdx="0" presStyleCnt="6"/>
      <dgm:spPr/>
    </dgm:pt>
    <dgm:pt modelId="{BF2435B9-857D-42CF-B7E7-FE73B8D02E69}" type="pres">
      <dgm:prSet presAssocID="{2C1A2B75-4CE6-4836-B36A-1EA0D5E69103}" presName="dstNode" presStyleLbl="node1" presStyleIdx="0" presStyleCnt="6"/>
      <dgm:spPr/>
    </dgm:pt>
    <dgm:pt modelId="{65ED0CC2-AE2D-469B-9B6F-B7378A8DD49E}" type="pres">
      <dgm:prSet presAssocID="{BF38B9B6-EC8D-4287-B9E4-6BAAE9B60295}" presName="text_1" presStyleLbl="node1" presStyleIdx="0" presStyleCnt="6">
        <dgm:presLayoutVars>
          <dgm:bulletEnabled val="1"/>
        </dgm:presLayoutVars>
      </dgm:prSet>
      <dgm:spPr/>
      <dgm:t>
        <a:bodyPr/>
        <a:lstStyle/>
        <a:p>
          <a:endParaRPr lang="es-EC"/>
        </a:p>
      </dgm:t>
    </dgm:pt>
    <dgm:pt modelId="{7B92AD8B-43C4-4F3C-B268-CDB702E67303}" type="pres">
      <dgm:prSet presAssocID="{BF38B9B6-EC8D-4287-B9E4-6BAAE9B60295}" presName="accent_1" presStyleCnt="0"/>
      <dgm:spPr/>
    </dgm:pt>
    <dgm:pt modelId="{D600E318-0C7C-45FA-B7FB-87F25BE05F7D}" type="pres">
      <dgm:prSet presAssocID="{BF38B9B6-EC8D-4287-B9E4-6BAAE9B60295}" presName="accentRepeatNode" presStyleLbl="solidFgAcc1" presStyleIdx="0" presStyleCnt="6"/>
      <dgm:spPr/>
    </dgm:pt>
    <dgm:pt modelId="{4CE921BE-9ED7-418C-84F9-B4D853777D39}" type="pres">
      <dgm:prSet presAssocID="{E3FF400F-30E4-46D6-AAA8-D5574A582A30}" presName="text_2" presStyleLbl="node1" presStyleIdx="1" presStyleCnt="6">
        <dgm:presLayoutVars>
          <dgm:bulletEnabled val="1"/>
        </dgm:presLayoutVars>
      </dgm:prSet>
      <dgm:spPr/>
      <dgm:t>
        <a:bodyPr/>
        <a:lstStyle/>
        <a:p>
          <a:endParaRPr lang="es-EC"/>
        </a:p>
      </dgm:t>
    </dgm:pt>
    <dgm:pt modelId="{D69B4ECD-A379-44D1-B74D-CB512936D77D}" type="pres">
      <dgm:prSet presAssocID="{E3FF400F-30E4-46D6-AAA8-D5574A582A30}" presName="accent_2" presStyleCnt="0"/>
      <dgm:spPr/>
    </dgm:pt>
    <dgm:pt modelId="{9F54827E-6B1D-4D53-A9DC-44B6615BC31C}" type="pres">
      <dgm:prSet presAssocID="{E3FF400F-30E4-46D6-AAA8-D5574A582A30}" presName="accentRepeatNode" presStyleLbl="solidFgAcc1" presStyleIdx="1" presStyleCnt="6"/>
      <dgm:spPr/>
    </dgm:pt>
    <dgm:pt modelId="{86F7EC2E-EED7-444B-A75B-9BC4EED884C0}" type="pres">
      <dgm:prSet presAssocID="{34B44381-9E79-461B-9E04-5D81BD2AEF46}" presName="text_3" presStyleLbl="node1" presStyleIdx="2" presStyleCnt="6">
        <dgm:presLayoutVars>
          <dgm:bulletEnabled val="1"/>
        </dgm:presLayoutVars>
      </dgm:prSet>
      <dgm:spPr/>
      <dgm:t>
        <a:bodyPr/>
        <a:lstStyle/>
        <a:p>
          <a:endParaRPr lang="es-EC"/>
        </a:p>
      </dgm:t>
    </dgm:pt>
    <dgm:pt modelId="{B45E4225-4FB3-4721-A49C-D31BF4A81FD6}" type="pres">
      <dgm:prSet presAssocID="{34B44381-9E79-461B-9E04-5D81BD2AEF46}" presName="accent_3" presStyleCnt="0"/>
      <dgm:spPr/>
    </dgm:pt>
    <dgm:pt modelId="{02E2D3EC-8AE2-4189-80B1-8364CAA46BD8}" type="pres">
      <dgm:prSet presAssocID="{34B44381-9E79-461B-9E04-5D81BD2AEF46}" presName="accentRepeatNode" presStyleLbl="solidFgAcc1" presStyleIdx="2" presStyleCnt="6"/>
      <dgm:spPr/>
    </dgm:pt>
    <dgm:pt modelId="{BAB7DD3E-D265-4FD3-A44E-E4B635EC3ABE}" type="pres">
      <dgm:prSet presAssocID="{7A19C9DE-EC2A-4AF2-BD76-A0E2CFC881E0}" presName="text_4" presStyleLbl="node1" presStyleIdx="3" presStyleCnt="6">
        <dgm:presLayoutVars>
          <dgm:bulletEnabled val="1"/>
        </dgm:presLayoutVars>
      </dgm:prSet>
      <dgm:spPr/>
      <dgm:t>
        <a:bodyPr/>
        <a:lstStyle/>
        <a:p>
          <a:endParaRPr lang="es-EC"/>
        </a:p>
      </dgm:t>
    </dgm:pt>
    <dgm:pt modelId="{BDE8F215-BB33-4AFC-B594-DC791341C6F0}" type="pres">
      <dgm:prSet presAssocID="{7A19C9DE-EC2A-4AF2-BD76-A0E2CFC881E0}" presName="accent_4" presStyleCnt="0"/>
      <dgm:spPr/>
    </dgm:pt>
    <dgm:pt modelId="{920CB3B8-AF9E-4A44-8BF2-797E175D14C7}" type="pres">
      <dgm:prSet presAssocID="{7A19C9DE-EC2A-4AF2-BD76-A0E2CFC881E0}" presName="accentRepeatNode" presStyleLbl="solidFgAcc1" presStyleIdx="3" presStyleCnt="6"/>
      <dgm:spPr/>
    </dgm:pt>
    <dgm:pt modelId="{0D8FF080-D515-4C4D-B4CA-ADEC5B556E7F}" type="pres">
      <dgm:prSet presAssocID="{BD423860-A07E-4F9E-B6D0-0E37721B52E9}" presName="text_5" presStyleLbl="node1" presStyleIdx="4" presStyleCnt="6">
        <dgm:presLayoutVars>
          <dgm:bulletEnabled val="1"/>
        </dgm:presLayoutVars>
      </dgm:prSet>
      <dgm:spPr/>
      <dgm:t>
        <a:bodyPr/>
        <a:lstStyle/>
        <a:p>
          <a:endParaRPr lang="es-EC"/>
        </a:p>
      </dgm:t>
    </dgm:pt>
    <dgm:pt modelId="{310946A6-62E4-4EA2-9511-92E0FDE109C8}" type="pres">
      <dgm:prSet presAssocID="{BD423860-A07E-4F9E-B6D0-0E37721B52E9}" presName="accent_5" presStyleCnt="0"/>
      <dgm:spPr/>
    </dgm:pt>
    <dgm:pt modelId="{70BA147E-0C0C-48F9-ADFE-4BAB73E32DCC}" type="pres">
      <dgm:prSet presAssocID="{BD423860-A07E-4F9E-B6D0-0E37721B52E9}" presName="accentRepeatNode" presStyleLbl="solidFgAcc1" presStyleIdx="4" presStyleCnt="6"/>
      <dgm:spPr/>
    </dgm:pt>
    <dgm:pt modelId="{0606A308-9195-47A8-BC6B-83BB496E7C41}" type="pres">
      <dgm:prSet presAssocID="{08C72395-E342-41AB-A73F-53A992ED73CC}" presName="text_6" presStyleLbl="node1" presStyleIdx="5" presStyleCnt="6">
        <dgm:presLayoutVars>
          <dgm:bulletEnabled val="1"/>
        </dgm:presLayoutVars>
      </dgm:prSet>
      <dgm:spPr/>
      <dgm:t>
        <a:bodyPr/>
        <a:lstStyle/>
        <a:p>
          <a:endParaRPr lang="es-EC"/>
        </a:p>
      </dgm:t>
    </dgm:pt>
    <dgm:pt modelId="{07B50325-F27A-4688-A4CD-F8BC9B44C7D4}" type="pres">
      <dgm:prSet presAssocID="{08C72395-E342-41AB-A73F-53A992ED73CC}" presName="accent_6" presStyleCnt="0"/>
      <dgm:spPr/>
    </dgm:pt>
    <dgm:pt modelId="{6AF0E98D-BAD5-459C-AF68-E13BAD7B0080}" type="pres">
      <dgm:prSet presAssocID="{08C72395-E342-41AB-A73F-53A992ED73CC}" presName="accentRepeatNode" presStyleLbl="solidFgAcc1" presStyleIdx="5" presStyleCnt="6"/>
      <dgm:spPr/>
    </dgm:pt>
  </dgm:ptLst>
  <dgm:cxnLst>
    <dgm:cxn modelId="{597792E3-16D2-4AC8-B719-7F7746D7C8CD}" type="presOf" srcId="{BF38B9B6-EC8D-4287-B9E4-6BAAE9B60295}" destId="{65ED0CC2-AE2D-469B-9B6F-B7378A8DD49E}" srcOrd="0" destOrd="0" presId="urn:microsoft.com/office/officeart/2008/layout/VerticalCurvedList"/>
    <dgm:cxn modelId="{5169B448-C5A4-477C-9BA8-AEFB6AB271F5}" type="presOf" srcId="{2C1A2B75-4CE6-4836-B36A-1EA0D5E69103}" destId="{FA345306-D125-4ADA-A91E-42EF12015B4F}" srcOrd="0" destOrd="0" presId="urn:microsoft.com/office/officeart/2008/layout/VerticalCurvedList"/>
    <dgm:cxn modelId="{8B2AD4AB-7EBC-47CA-A24D-BAB1415B1A62}" srcId="{2C1A2B75-4CE6-4836-B36A-1EA0D5E69103}" destId="{34B44381-9E79-461B-9E04-5D81BD2AEF46}" srcOrd="2" destOrd="0" parTransId="{1F900B9C-5653-499C-B709-537E6284C6CF}" sibTransId="{EE2A50D8-41FF-4145-A172-86808486E444}"/>
    <dgm:cxn modelId="{CBCB379B-60C1-4E10-A6B0-B256F3EA1432}" type="presOf" srcId="{34B44381-9E79-461B-9E04-5D81BD2AEF46}" destId="{86F7EC2E-EED7-444B-A75B-9BC4EED884C0}" srcOrd="0" destOrd="0" presId="urn:microsoft.com/office/officeart/2008/layout/VerticalCurvedList"/>
    <dgm:cxn modelId="{1C3A93FB-74E0-4A28-8BC5-09551188DEE6}" type="presOf" srcId="{3C74027A-B46D-4785-BE73-46F99391C21F}" destId="{856C067D-3D1F-4A5E-AA73-C8AB87946EB9}" srcOrd="0" destOrd="0" presId="urn:microsoft.com/office/officeart/2008/layout/VerticalCurvedList"/>
    <dgm:cxn modelId="{068E7CFF-68DD-4A79-A704-97FE14E91B61}" type="presOf" srcId="{08C72395-E342-41AB-A73F-53A992ED73CC}" destId="{0606A308-9195-47A8-BC6B-83BB496E7C41}" srcOrd="0" destOrd="0" presId="urn:microsoft.com/office/officeart/2008/layout/VerticalCurvedList"/>
    <dgm:cxn modelId="{CFA2DFE5-451E-4D4B-8717-96468F43AF1A}" type="presOf" srcId="{7A19C9DE-EC2A-4AF2-BD76-A0E2CFC881E0}" destId="{BAB7DD3E-D265-4FD3-A44E-E4B635EC3ABE}" srcOrd="0" destOrd="0" presId="urn:microsoft.com/office/officeart/2008/layout/VerticalCurvedList"/>
    <dgm:cxn modelId="{B60E89C0-3102-4E21-986E-94FC665CA2F2}" type="presOf" srcId="{E3FF400F-30E4-46D6-AAA8-D5574A582A30}" destId="{4CE921BE-9ED7-418C-84F9-B4D853777D39}" srcOrd="0" destOrd="0" presId="urn:microsoft.com/office/officeart/2008/layout/VerticalCurvedList"/>
    <dgm:cxn modelId="{A4A12E3C-D18E-478A-811D-94D5D4BF44E9}" srcId="{2C1A2B75-4CE6-4836-B36A-1EA0D5E69103}" destId="{BF38B9B6-EC8D-4287-B9E4-6BAAE9B60295}" srcOrd="0" destOrd="0" parTransId="{55F85B6C-EF38-44B6-8D7E-4D31AB3F0515}" sibTransId="{3C74027A-B46D-4785-BE73-46F99391C21F}"/>
    <dgm:cxn modelId="{74B601C1-F2DE-430F-81F7-B9A857CF7C14}" srcId="{2C1A2B75-4CE6-4836-B36A-1EA0D5E69103}" destId="{7A19C9DE-EC2A-4AF2-BD76-A0E2CFC881E0}" srcOrd="3" destOrd="0" parTransId="{E8B1ED50-D88A-445E-AA1A-E6109893377F}" sibTransId="{27735DEA-CDFF-494D-B54F-9D05BC8BE17F}"/>
    <dgm:cxn modelId="{0566AD0C-2C67-4422-963C-33C6E81E0947}" srcId="{2C1A2B75-4CE6-4836-B36A-1EA0D5E69103}" destId="{E3FF400F-30E4-46D6-AAA8-D5574A582A30}" srcOrd="1" destOrd="0" parTransId="{6CF7781C-24BB-42D7-9CF6-0B9FE2488CD4}" sibTransId="{D18B288A-5B5E-4F1B-9742-DA2929CA1643}"/>
    <dgm:cxn modelId="{C56FBA7B-ABD4-49E0-9F6E-51399FC4010F}" srcId="{2C1A2B75-4CE6-4836-B36A-1EA0D5E69103}" destId="{BD423860-A07E-4F9E-B6D0-0E37721B52E9}" srcOrd="4" destOrd="0" parTransId="{EEA3F73C-45A6-4FF3-824B-84BE4A19B846}" sibTransId="{5A6ACEB9-DC8D-4AD2-B151-317C80D8DB36}"/>
    <dgm:cxn modelId="{03184AF6-50BC-4C7C-BF0B-DF3B0C241E89}" type="presOf" srcId="{BD423860-A07E-4F9E-B6D0-0E37721B52E9}" destId="{0D8FF080-D515-4C4D-B4CA-ADEC5B556E7F}" srcOrd="0" destOrd="0" presId="urn:microsoft.com/office/officeart/2008/layout/VerticalCurvedList"/>
    <dgm:cxn modelId="{27A116E3-67B0-4384-890E-32CFF8C47E31}" srcId="{2C1A2B75-4CE6-4836-B36A-1EA0D5E69103}" destId="{08C72395-E342-41AB-A73F-53A992ED73CC}" srcOrd="5" destOrd="0" parTransId="{4400CCB4-95D2-4222-B8F5-3B09845A03B3}" sibTransId="{750F2BE9-CA88-4B45-A096-33BD1DE29C52}"/>
    <dgm:cxn modelId="{355C7B37-FCAD-4C16-9238-1305DDE15C2E}" type="presParOf" srcId="{FA345306-D125-4ADA-A91E-42EF12015B4F}" destId="{C01BA611-4131-411F-B8EE-F1CECDC09B6F}" srcOrd="0" destOrd="0" presId="urn:microsoft.com/office/officeart/2008/layout/VerticalCurvedList"/>
    <dgm:cxn modelId="{D1A0E37B-4F45-4DBB-9FD3-6F00186076ED}" type="presParOf" srcId="{C01BA611-4131-411F-B8EE-F1CECDC09B6F}" destId="{8B0297A7-D646-4521-BBE3-0B759C557D05}" srcOrd="0" destOrd="0" presId="urn:microsoft.com/office/officeart/2008/layout/VerticalCurvedList"/>
    <dgm:cxn modelId="{D7F21370-C635-4462-B0B9-5C610A5895D1}" type="presParOf" srcId="{8B0297A7-D646-4521-BBE3-0B759C557D05}" destId="{413698D7-9153-41F0-92F6-8BD301D49541}" srcOrd="0" destOrd="0" presId="urn:microsoft.com/office/officeart/2008/layout/VerticalCurvedList"/>
    <dgm:cxn modelId="{0DEB75E5-8A09-4CEC-9F39-E5F7AB602FAC}" type="presParOf" srcId="{8B0297A7-D646-4521-BBE3-0B759C557D05}" destId="{856C067D-3D1F-4A5E-AA73-C8AB87946EB9}" srcOrd="1" destOrd="0" presId="urn:microsoft.com/office/officeart/2008/layout/VerticalCurvedList"/>
    <dgm:cxn modelId="{839DA848-B44A-41CD-A14A-D4A9EBB89D84}" type="presParOf" srcId="{8B0297A7-D646-4521-BBE3-0B759C557D05}" destId="{F448FCDB-CE00-4174-AED9-18A8940A29D5}" srcOrd="2" destOrd="0" presId="urn:microsoft.com/office/officeart/2008/layout/VerticalCurvedList"/>
    <dgm:cxn modelId="{B25AB168-A74D-4256-A5F4-B18855D449F6}" type="presParOf" srcId="{8B0297A7-D646-4521-BBE3-0B759C557D05}" destId="{BF2435B9-857D-42CF-B7E7-FE73B8D02E69}" srcOrd="3" destOrd="0" presId="urn:microsoft.com/office/officeart/2008/layout/VerticalCurvedList"/>
    <dgm:cxn modelId="{53C97A57-C05E-43BF-B3F5-C71A26416072}" type="presParOf" srcId="{C01BA611-4131-411F-B8EE-F1CECDC09B6F}" destId="{65ED0CC2-AE2D-469B-9B6F-B7378A8DD49E}" srcOrd="1" destOrd="0" presId="urn:microsoft.com/office/officeart/2008/layout/VerticalCurvedList"/>
    <dgm:cxn modelId="{BD277C76-E6B2-4415-AFD1-9A8F674270CC}" type="presParOf" srcId="{C01BA611-4131-411F-B8EE-F1CECDC09B6F}" destId="{7B92AD8B-43C4-4F3C-B268-CDB702E67303}" srcOrd="2" destOrd="0" presId="urn:microsoft.com/office/officeart/2008/layout/VerticalCurvedList"/>
    <dgm:cxn modelId="{7BF3345A-5AD6-4052-9E6B-8D7DB3CBFC0E}" type="presParOf" srcId="{7B92AD8B-43C4-4F3C-B268-CDB702E67303}" destId="{D600E318-0C7C-45FA-B7FB-87F25BE05F7D}" srcOrd="0" destOrd="0" presId="urn:microsoft.com/office/officeart/2008/layout/VerticalCurvedList"/>
    <dgm:cxn modelId="{6BB84D07-CDBD-4202-B182-5F418087F0FD}" type="presParOf" srcId="{C01BA611-4131-411F-B8EE-F1CECDC09B6F}" destId="{4CE921BE-9ED7-418C-84F9-B4D853777D39}" srcOrd="3" destOrd="0" presId="urn:microsoft.com/office/officeart/2008/layout/VerticalCurvedList"/>
    <dgm:cxn modelId="{BEDB9D54-253A-43BC-9A03-C287A258B55C}" type="presParOf" srcId="{C01BA611-4131-411F-B8EE-F1CECDC09B6F}" destId="{D69B4ECD-A379-44D1-B74D-CB512936D77D}" srcOrd="4" destOrd="0" presId="urn:microsoft.com/office/officeart/2008/layout/VerticalCurvedList"/>
    <dgm:cxn modelId="{57C025B8-9C3B-4BE6-925D-EDBBFE4DE07C}" type="presParOf" srcId="{D69B4ECD-A379-44D1-B74D-CB512936D77D}" destId="{9F54827E-6B1D-4D53-A9DC-44B6615BC31C}" srcOrd="0" destOrd="0" presId="urn:microsoft.com/office/officeart/2008/layout/VerticalCurvedList"/>
    <dgm:cxn modelId="{82BD66D7-6309-4791-9732-4F8F21BD68E1}" type="presParOf" srcId="{C01BA611-4131-411F-B8EE-F1CECDC09B6F}" destId="{86F7EC2E-EED7-444B-A75B-9BC4EED884C0}" srcOrd="5" destOrd="0" presId="urn:microsoft.com/office/officeart/2008/layout/VerticalCurvedList"/>
    <dgm:cxn modelId="{E978B8B7-B136-4911-B7BA-B4AD3BDC5282}" type="presParOf" srcId="{C01BA611-4131-411F-B8EE-F1CECDC09B6F}" destId="{B45E4225-4FB3-4721-A49C-D31BF4A81FD6}" srcOrd="6" destOrd="0" presId="urn:microsoft.com/office/officeart/2008/layout/VerticalCurvedList"/>
    <dgm:cxn modelId="{021D236C-D879-4518-96A7-D91F2FE596D7}" type="presParOf" srcId="{B45E4225-4FB3-4721-A49C-D31BF4A81FD6}" destId="{02E2D3EC-8AE2-4189-80B1-8364CAA46BD8}" srcOrd="0" destOrd="0" presId="urn:microsoft.com/office/officeart/2008/layout/VerticalCurvedList"/>
    <dgm:cxn modelId="{65F79B46-6188-4768-9779-C329EA405087}" type="presParOf" srcId="{C01BA611-4131-411F-B8EE-F1CECDC09B6F}" destId="{BAB7DD3E-D265-4FD3-A44E-E4B635EC3ABE}" srcOrd="7" destOrd="0" presId="urn:microsoft.com/office/officeart/2008/layout/VerticalCurvedList"/>
    <dgm:cxn modelId="{6F2B43C8-B634-44D2-9A74-CEF0FB859BDD}" type="presParOf" srcId="{C01BA611-4131-411F-B8EE-F1CECDC09B6F}" destId="{BDE8F215-BB33-4AFC-B594-DC791341C6F0}" srcOrd="8" destOrd="0" presId="urn:microsoft.com/office/officeart/2008/layout/VerticalCurvedList"/>
    <dgm:cxn modelId="{074DEBFC-9AD9-4432-B179-9186BA7F55D3}" type="presParOf" srcId="{BDE8F215-BB33-4AFC-B594-DC791341C6F0}" destId="{920CB3B8-AF9E-4A44-8BF2-797E175D14C7}" srcOrd="0" destOrd="0" presId="urn:microsoft.com/office/officeart/2008/layout/VerticalCurvedList"/>
    <dgm:cxn modelId="{F556D982-E26E-4E14-B9B7-662AACF0FB20}" type="presParOf" srcId="{C01BA611-4131-411F-B8EE-F1CECDC09B6F}" destId="{0D8FF080-D515-4C4D-B4CA-ADEC5B556E7F}" srcOrd="9" destOrd="0" presId="urn:microsoft.com/office/officeart/2008/layout/VerticalCurvedList"/>
    <dgm:cxn modelId="{B269E5D8-36B5-40A6-8161-0A62BD5C4D9D}" type="presParOf" srcId="{C01BA611-4131-411F-B8EE-F1CECDC09B6F}" destId="{310946A6-62E4-4EA2-9511-92E0FDE109C8}" srcOrd="10" destOrd="0" presId="urn:microsoft.com/office/officeart/2008/layout/VerticalCurvedList"/>
    <dgm:cxn modelId="{431C524D-7339-41F1-86F2-EF8C890659D6}" type="presParOf" srcId="{310946A6-62E4-4EA2-9511-92E0FDE109C8}" destId="{70BA147E-0C0C-48F9-ADFE-4BAB73E32DCC}" srcOrd="0" destOrd="0" presId="urn:microsoft.com/office/officeart/2008/layout/VerticalCurvedList"/>
    <dgm:cxn modelId="{B25658C1-2C1C-4991-BA2D-F88D00AD3A0D}" type="presParOf" srcId="{C01BA611-4131-411F-B8EE-F1CECDC09B6F}" destId="{0606A308-9195-47A8-BC6B-83BB496E7C41}" srcOrd="11" destOrd="0" presId="urn:microsoft.com/office/officeart/2008/layout/VerticalCurvedList"/>
    <dgm:cxn modelId="{156C0B5D-340D-440A-BC83-B787B05AA483}" type="presParOf" srcId="{C01BA611-4131-411F-B8EE-F1CECDC09B6F}" destId="{07B50325-F27A-4688-A4CD-F8BC9B44C7D4}" srcOrd="12" destOrd="0" presId="urn:microsoft.com/office/officeart/2008/layout/VerticalCurvedList"/>
    <dgm:cxn modelId="{16D5E369-2DD5-40B1-AE88-1B73D5F9D904}" type="presParOf" srcId="{07B50325-F27A-4688-A4CD-F8BC9B44C7D4}" destId="{6AF0E98D-BAD5-459C-AF68-E13BAD7B008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C067D-3D1F-4A5E-AA73-C8AB87946EB9}">
      <dsp:nvSpPr>
        <dsp:cNvPr id="0" name=""/>
        <dsp:cNvSpPr/>
      </dsp:nvSpPr>
      <dsp:spPr>
        <a:xfrm>
          <a:off x="-5250971" y="-804234"/>
          <a:ext cx="6252852" cy="6252852"/>
        </a:xfrm>
        <a:prstGeom prst="blockArc">
          <a:avLst>
            <a:gd name="adj1" fmla="val 18900000"/>
            <a:gd name="adj2" fmla="val 2700000"/>
            <a:gd name="adj3" fmla="val 345"/>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ED0CC2-AE2D-469B-9B6F-B7378A8DD49E}">
      <dsp:nvSpPr>
        <dsp:cNvPr id="0" name=""/>
        <dsp:cNvSpPr/>
      </dsp:nvSpPr>
      <dsp:spPr>
        <a:xfrm>
          <a:off x="373612" y="244573"/>
          <a:ext cx="8167983" cy="488960"/>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8113" tIns="63500" rIns="63500" bIns="63500" numCol="1" spcCol="1270" anchor="ctr" anchorCtr="0">
          <a:noAutofit/>
        </a:bodyPr>
        <a:lstStyle/>
        <a:p>
          <a:pPr lvl="0" algn="l" defTabSz="1111250">
            <a:lnSpc>
              <a:spcPct val="90000"/>
            </a:lnSpc>
            <a:spcBef>
              <a:spcPct val="0"/>
            </a:spcBef>
            <a:spcAft>
              <a:spcPct val="35000"/>
            </a:spcAft>
          </a:pPr>
          <a:r>
            <a:rPr lang="es-EC" sz="2500" kern="1200" dirty="0" smtClean="0"/>
            <a:t>Antecedentes</a:t>
          </a:r>
          <a:endParaRPr lang="es-EC" sz="2500" kern="1200" dirty="0"/>
        </a:p>
      </dsp:txBody>
      <dsp:txXfrm>
        <a:off x="373612" y="244573"/>
        <a:ext cx="8167983" cy="488960"/>
      </dsp:txXfrm>
    </dsp:sp>
    <dsp:sp modelId="{D600E318-0C7C-45FA-B7FB-87F25BE05F7D}">
      <dsp:nvSpPr>
        <dsp:cNvPr id="0" name=""/>
        <dsp:cNvSpPr/>
      </dsp:nvSpPr>
      <dsp:spPr>
        <a:xfrm>
          <a:off x="68011" y="183453"/>
          <a:ext cx="611200" cy="61120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E921BE-9ED7-418C-84F9-B4D853777D39}">
      <dsp:nvSpPr>
        <dsp:cNvPr id="0" name=""/>
        <dsp:cNvSpPr/>
      </dsp:nvSpPr>
      <dsp:spPr>
        <a:xfrm>
          <a:off x="775815" y="977921"/>
          <a:ext cx="7765779" cy="488960"/>
        </a:xfrm>
        <a:prstGeom prst="rect">
          <a:avLst/>
        </a:prstGeom>
        <a:solidFill>
          <a:schemeClr val="accent2">
            <a:hueOff val="936304"/>
            <a:satOff val="-1168"/>
            <a:lumOff val="27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8113" tIns="63500" rIns="63500" bIns="63500" numCol="1" spcCol="1270" anchor="ctr" anchorCtr="0">
          <a:noAutofit/>
        </a:bodyPr>
        <a:lstStyle/>
        <a:p>
          <a:pPr lvl="0" algn="l" defTabSz="1111250">
            <a:lnSpc>
              <a:spcPct val="90000"/>
            </a:lnSpc>
            <a:spcBef>
              <a:spcPct val="0"/>
            </a:spcBef>
            <a:spcAft>
              <a:spcPct val="35000"/>
            </a:spcAft>
          </a:pPr>
          <a:r>
            <a:rPr lang="es-EC" sz="2500" kern="1200" dirty="0" smtClean="0"/>
            <a:t>Objetivos</a:t>
          </a:r>
          <a:endParaRPr lang="es-EC" sz="2500" kern="1200" dirty="0"/>
        </a:p>
      </dsp:txBody>
      <dsp:txXfrm>
        <a:off x="775815" y="977921"/>
        <a:ext cx="7765779" cy="488960"/>
      </dsp:txXfrm>
    </dsp:sp>
    <dsp:sp modelId="{9F54827E-6B1D-4D53-A9DC-44B6615BC31C}">
      <dsp:nvSpPr>
        <dsp:cNvPr id="0" name=""/>
        <dsp:cNvSpPr/>
      </dsp:nvSpPr>
      <dsp:spPr>
        <a:xfrm>
          <a:off x="470215" y="916801"/>
          <a:ext cx="611200" cy="611200"/>
        </a:xfrm>
        <a:prstGeom prst="ellipse">
          <a:avLst/>
        </a:prstGeom>
        <a:solidFill>
          <a:schemeClr val="lt1">
            <a:hueOff val="0"/>
            <a:satOff val="0"/>
            <a:lumOff val="0"/>
            <a:alphaOff val="0"/>
          </a:schemeClr>
        </a:solidFill>
        <a:ln w="2540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dsp:style>
    </dsp:sp>
    <dsp:sp modelId="{86F7EC2E-EED7-444B-A75B-9BC4EED884C0}">
      <dsp:nvSpPr>
        <dsp:cNvPr id="0" name=""/>
        <dsp:cNvSpPr/>
      </dsp:nvSpPr>
      <dsp:spPr>
        <a:xfrm>
          <a:off x="959733" y="1711269"/>
          <a:ext cx="7581862" cy="488960"/>
        </a:xfrm>
        <a:prstGeom prst="rect">
          <a:avLst/>
        </a:prstGeom>
        <a:solidFill>
          <a:schemeClr val="accent2">
            <a:hueOff val="1872608"/>
            <a:satOff val="-2336"/>
            <a:lumOff val="54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8113" tIns="63500" rIns="63500" bIns="63500" numCol="1" spcCol="1270" anchor="ctr" anchorCtr="0">
          <a:noAutofit/>
        </a:bodyPr>
        <a:lstStyle/>
        <a:p>
          <a:pPr lvl="0" algn="l" defTabSz="1111250">
            <a:lnSpc>
              <a:spcPct val="90000"/>
            </a:lnSpc>
            <a:spcBef>
              <a:spcPct val="0"/>
            </a:spcBef>
            <a:spcAft>
              <a:spcPct val="35000"/>
            </a:spcAft>
          </a:pPr>
          <a:r>
            <a:rPr lang="es-EC" sz="2500" kern="1200" dirty="0" smtClean="0"/>
            <a:t>Introducción</a:t>
          </a:r>
          <a:endParaRPr lang="es-EC" sz="2500" kern="1200" dirty="0"/>
        </a:p>
      </dsp:txBody>
      <dsp:txXfrm>
        <a:off x="959733" y="1711269"/>
        <a:ext cx="7581862" cy="488960"/>
      </dsp:txXfrm>
    </dsp:sp>
    <dsp:sp modelId="{02E2D3EC-8AE2-4189-80B1-8364CAA46BD8}">
      <dsp:nvSpPr>
        <dsp:cNvPr id="0" name=""/>
        <dsp:cNvSpPr/>
      </dsp:nvSpPr>
      <dsp:spPr>
        <a:xfrm>
          <a:off x="654133" y="1650149"/>
          <a:ext cx="611200" cy="611200"/>
        </a:xfrm>
        <a:prstGeom prst="ellipse">
          <a:avLst/>
        </a:prstGeom>
        <a:solidFill>
          <a:schemeClr val="lt1">
            <a:hueOff val="0"/>
            <a:satOff val="0"/>
            <a:lumOff val="0"/>
            <a:alphaOff val="0"/>
          </a:schemeClr>
        </a:solidFill>
        <a:ln w="2540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dsp:style>
    </dsp:sp>
    <dsp:sp modelId="{BAB7DD3E-D265-4FD3-A44E-E4B635EC3ABE}">
      <dsp:nvSpPr>
        <dsp:cNvPr id="0" name=""/>
        <dsp:cNvSpPr/>
      </dsp:nvSpPr>
      <dsp:spPr>
        <a:xfrm>
          <a:off x="959733" y="2444153"/>
          <a:ext cx="7581862" cy="488960"/>
        </a:xfrm>
        <a:prstGeom prst="rect">
          <a:avLst/>
        </a:prstGeom>
        <a:solidFill>
          <a:schemeClr val="accent2">
            <a:hueOff val="2808911"/>
            <a:satOff val="-3503"/>
            <a:lumOff val="82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8113" tIns="63500" rIns="63500" bIns="63500" numCol="1" spcCol="1270" anchor="ctr" anchorCtr="0">
          <a:noAutofit/>
        </a:bodyPr>
        <a:lstStyle/>
        <a:p>
          <a:pPr lvl="0" algn="l" defTabSz="1111250">
            <a:lnSpc>
              <a:spcPct val="90000"/>
            </a:lnSpc>
            <a:spcBef>
              <a:spcPct val="0"/>
            </a:spcBef>
            <a:spcAft>
              <a:spcPct val="35000"/>
            </a:spcAft>
          </a:pPr>
          <a:r>
            <a:rPr lang="es-EC" sz="2500" kern="1200" dirty="0" smtClean="0"/>
            <a:t>Desarrollo</a:t>
          </a:r>
          <a:endParaRPr lang="es-EC" sz="2500" kern="1200" dirty="0"/>
        </a:p>
      </dsp:txBody>
      <dsp:txXfrm>
        <a:off x="959733" y="2444153"/>
        <a:ext cx="7581862" cy="488960"/>
      </dsp:txXfrm>
    </dsp:sp>
    <dsp:sp modelId="{920CB3B8-AF9E-4A44-8BF2-797E175D14C7}">
      <dsp:nvSpPr>
        <dsp:cNvPr id="0" name=""/>
        <dsp:cNvSpPr/>
      </dsp:nvSpPr>
      <dsp:spPr>
        <a:xfrm>
          <a:off x="654133" y="2383033"/>
          <a:ext cx="611200" cy="611200"/>
        </a:xfrm>
        <a:prstGeom prst="ellipse">
          <a:avLst/>
        </a:prstGeom>
        <a:solidFill>
          <a:schemeClr val="lt1">
            <a:hueOff val="0"/>
            <a:satOff val="0"/>
            <a:lumOff val="0"/>
            <a:alphaOff val="0"/>
          </a:schemeClr>
        </a:solidFill>
        <a:ln w="2540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dsp:style>
    </dsp:sp>
    <dsp:sp modelId="{0D8FF080-D515-4C4D-B4CA-ADEC5B556E7F}">
      <dsp:nvSpPr>
        <dsp:cNvPr id="0" name=""/>
        <dsp:cNvSpPr/>
      </dsp:nvSpPr>
      <dsp:spPr>
        <a:xfrm>
          <a:off x="775815" y="3177501"/>
          <a:ext cx="7765779" cy="488960"/>
        </a:xfrm>
        <a:prstGeom prst="rect">
          <a:avLst/>
        </a:prstGeom>
        <a:solidFill>
          <a:schemeClr val="accent2">
            <a:hueOff val="3745215"/>
            <a:satOff val="-4671"/>
            <a:lumOff val="109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8113" tIns="63500" rIns="63500" bIns="63500" numCol="1" spcCol="1270" anchor="ctr" anchorCtr="0">
          <a:noAutofit/>
        </a:bodyPr>
        <a:lstStyle/>
        <a:p>
          <a:pPr lvl="0" algn="l" defTabSz="1111250">
            <a:lnSpc>
              <a:spcPct val="90000"/>
            </a:lnSpc>
            <a:spcBef>
              <a:spcPct val="0"/>
            </a:spcBef>
            <a:spcAft>
              <a:spcPct val="35000"/>
            </a:spcAft>
          </a:pPr>
          <a:r>
            <a:rPr lang="es-EC" sz="2500" kern="1200" dirty="0" smtClean="0"/>
            <a:t>Análisis Experimental</a:t>
          </a:r>
          <a:endParaRPr lang="es-EC" sz="2500" kern="1200" dirty="0"/>
        </a:p>
      </dsp:txBody>
      <dsp:txXfrm>
        <a:off x="775815" y="3177501"/>
        <a:ext cx="7765779" cy="488960"/>
      </dsp:txXfrm>
    </dsp:sp>
    <dsp:sp modelId="{70BA147E-0C0C-48F9-ADFE-4BAB73E32DCC}">
      <dsp:nvSpPr>
        <dsp:cNvPr id="0" name=""/>
        <dsp:cNvSpPr/>
      </dsp:nvSpPr>
      <dsp:spPr>
        <a:xfrm>
          <a:off x="470215" y="3116381"/>
          <a:ext cx="611200" cy="611200"/>
        </a:xfrm>
        <a:prstGeom prst="ellipse">
          <a:avLst/>
        </a:prstGeom>
        <a:solidFill>
          <a:schemeClr val="lt1">
            <a:hueOff val="0"/>
            <a:satOff val="0"/>
            <a:lumOff val="0"/>
            <a:alphaOff val="0"/>
          </a:schemeClr>
        </a:solidFill>
        <a:ln w="2540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dsp:style>
    </dsp:sp>
    <dsp:sp modelId="{0606A308-9195-47A8-BC6B-83BB496E7C41}">
      <dsp:nvSpPr>
        <dsp:cNvPr id="0" name=""/>
        <dsp:cNvSpPr/>
      </dsp:nvSpPr>
      <dsp:spPr>
        <a:xfrm>
          <a:off x="373612" y="3910849"/>
          <a:ext cx="8167983" cy="488960"/>
        </a:xfrm>
        <a:prstGeom prst="rec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8113" tIns="63500" rIns="63500" bIns="63500" numCol="1" spcCol="1270" anchor="ctr" anchorCtr="0">
          <a:noAutofit/>
        </a:bodyPr>
        <a:lstStyle/>
        <a:p>
          <a:pPr lvl="0" algn="l" defTabSz="1111250">
            <a:lnSpc>
              <a:spcPct val="90000"/>
            </a:lnSpc>
            <a:spcBef>
              <a:spcPct val="0"/>
            </a:spcBef>
            <a:spcAft>
              <a:spcPct val="35000"/>
            </a:spcAft>
          </a:pPr>
          <a:r>
            <a:rPr lang="es-EC" sz="2500" kern="1200" dirty="0" smtClean="0"/>
            <a:t>Conclusiones y Recomendaciones</a:t>
          </a:r>
          <a:endParaRPr lang="es-EC" sz="2500" kern="1200" dirty="0"/>
        </a:p>
      </dsp:txBody>
      <dsp:txXfrm>
        <a:off x="373612" y="3910849"/>
        <a:ext cx="8167983" cy="488960"/>
      </dsp:txXfrm>
    </dsp:sp>
    <dsp:sp modelId="{6AF0E98D-BAD5-459C-AF68-E13BAD7B0080}">
      <dsp:nvSpPr>
        <dsp:cNvPr id="0" name=""/>
        <dsp:cNvSpPr/>
      </dsp:nvSpPr>
      <dsp:spPr>
        <a:xfrm>
          <a:off x="68011" y="3849729"/>
          <a:ext cx="611200" cy="611200"/>
        </a:xfrm>
        <a:prstGeom prst="ellipse">
          <a:avLst/>
        </a:prstGeom>
        <a:solidFill>
          <a:schemeClr val="lt1">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A1B9F9-DD72-4ED2-87D4-68B3D4BDF2CE}" type="datetime1">
              <a:rPr lang="es-EC" smtClean="0"/>
              <a:t>27/09/2016</a:t>
            </a:fld>
            <a:endParaRPr lang="es-EC"/>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s-EC" smtClean="0"/>
              <a:t>Claudia Maricela Anaguano Lamiña</a:t>
            </a:r>
            <a:endParaRPr lang="es-EC"/>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BF8113-55E1-4952-B34B-70E36218B5E4}" type="slidenum">
              <a:rPr lang="es-EC" smtClean="0"/>
              <a:t>‹Nº›</a:t>
            </a:fld>
            <a:endParaRPr lang="es-EC"/>
          </a:p>
        </p:txBody>
      </p:sp>
    </p:spTree>
    <p:extLst>
      <p:ext uri="{BB962C8B-B14F-4D97-AF65-F5344CB8AC3E}">
        <p14:creationId xmlns:p14="http://schemas.microsoft.com/office/powerpoint/2010/main" val="148545951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CF7E32-E58F-49F7-991C-B9D8D014ED3B}" type="datetime1">
              <a:rPr lang="es-EC" smtClean="0"/>
              <a:t>27/09/2016</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s-EC" smtClean="0"/>
              <a:t>Claudia Maricela Anaguano Lamiña</a:t>
            </a:r>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A6523B-24AB-431C-8E12-3F19A36A7BF0}" type="slidenum">
              <a:rPr lang="es-EC" smtClean="0"/>
              <a:t>‹Nº›</a:t>
            </a:fld>
            <a:endParaRPr lang="es-EC"/>
          </a:p>
        </p:txBody>
      </p:sp>
    </p:spTree>
    <p:extLst>
      <p:ext uri="{BB962C8B-B14F-4D97-AF65-F5344CB8AC3E}">
        <p14:creationId xmlns:p14="http://schemas.microsoft.com/office/powerpoint/2010/main" val="393839288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EDA6523B-24AB-431C-8E12-3F19A36A7BF0}" type="slidenum">
              <a:rPr lang="es-EC" smtClean="0"/>
              <a:t>1</a:t>
            </a:fld>
            <a:endParaRPr lang="es-EC"/>
          </a:p>
        </p:txBody>
      </p:sp>
      <p:sp>
        <p:nvSpPr>
          <p:cNvPr id="5" name="Marcador de fecha 4"/>
          <p:cNvSpPr>
            <a:spLocks noGrp="1"/>
          </p:cNvSpPr>
          <p:nvPr>
            <p:ph type="dt" idx="11"/>
          </p:nvPr>
        </p:nvSpPr>
        <p:spPr/>
        <p:txBody>
          <a:bodyPr/>
          <a:lstStyle/>
          <a:p>
            <a:fld id="{E14957AB-2F34-4F0E-B7AF-9694552992E8}" type="datetime1">
              <a:rPr lang="es-EC" smtClean="0"/>
              <a:t>27/09/2016</a:t>
            </a:fld>
            <a:endParaRPr lang="es-EC"/>
          </a:p>
        </p:txBody>
      </p:sp>
      <p:sp>
        <p:nvSpPr>
          <p:cNvPr id="6" name="Marcador de pie de página 5"/>
          <p:cNvSpPr>
            <a:spLocks noGrp="1"/>
          </p:cNvSpPr>
          <p:nvPr>
            <p:ph type="ftr" sz="quarter" idx="12"/>
          </p:nvPr>
        </p:nvSpPr>
        <p:spPr/>
        <p:txBody>
          <a:bodyPr/>
          <a:lstStyle/>
          <a:p>
            <a:r>
              <a:rPr lang="es-EC" smtClean="0"/>
              <a:t>Claudia Maricela Anaguano Lamiña</a:t>
            </a:r>
            <a:endParaRPr lang="es-EC"/>
          </a:p>
        </p:txBody>
      </p:sp>
    </p:spTree>
    <p:extLst>
      <p:ext uri="{BB962C8B-B14F-4D97-AF65-F5344CB8AC3E}">
        <p14:creationId xmlns:p14="http://schemas.microsoft.com/office/powerpoint/2010/main" val="2917636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Cuando una fuerza tangencial es aplicada a las cerdas estas se desvían como cuerdas. Si la desviación es bastante larga la cerda comienza a deslizarse. El promedio de desviación  de la cuerda para un estado estable es determinado por la velocidad. Este es menor a bajas velocidades lo que implica que la desviación en estado estable disminuye al aumentar la velocidad. Este modelo modela el fenómeno donde las superficies se alejan debido a la lubricación </a:t>
                </a:r>
              </a:p>
              <a:p>
                <a:r>
                  <a:rPr lang="es-EC" sz="1200" kern="1200" dirty="0" smtClean="0">
                    <a:solidFill>
                      <a:schemeClr val="tx1"/>
                    </a:solidFill>
                    <a:effectLst/>
                    <a:latin typeface="+mn-lt"/>
                    <a:ea typeface="+mn-ea"/>
                    <a:cs typeface="+mn-cs"/>
                  </a:rPr>
                  <a:t>. El parámetro </a:t>
                </a:r>
                <a14:m>
                  <m:oMath xmlns:m="http://schemas.openxmlformats.org/officeDocument/2006/math">
                    <m:sSub>
                      <m:sSubPr>
                        <m:ctrlPr>
                          <a:rPr lang="es-EC" sz="1200" i="1" kern="1200">
                            <a:solidFill>
                              <a:schemeClr val="tx1"/>
                            </a:solidFill>
                            <a:effectLst/>
                            <a:latin typeface="Cambria Math" panose="02040503050406030204" pitchFamily="18" charset="0"/>
                            <a:ea typeface="+mn-ea"/>
                            <a:cs typeface="+mn-cs"/>
                          </a:rPr>
                        </m:ctrlPr>
                      </m:sSubPr>
                      <m:e>
                        <m:r>
                          <a:rPr lang="es-EC" sz="1200" i="1" kern="1200">
                            <a:solidFill>
                              <a:schemeClr val="tx1"/>
                            </a:solidFill>
                            <a:effectLst/>
                            <a:latin typeface="Cambria Math" panose="02040503050406030204" pitchFamily="18" charset="0"/>
                            <a:ea typeface="+mn-ea"/>
                            <a:cs typeface="+mn-cs"/>
                          </a:rPr>
                          <m:t>𝜎</m:t>
                        </m:r>
                      </m:e>
                      <m:sub>
                        <m:r>
                          <a:rPr lang="es-EC" sz="1200" i="1" kern="1200">
                            <a:solidFill>
                              <a:schemeClr val="tx1"/>
                            </a:solidFill>
                            <a:effectLst/>
                            <a:latin typeface="Cambria Math" panose="02040503050406030204" pitchFamily="18" charset="0"/>
                            <a:ea typeface="+mn-ea"/>
                            <a:cs typeface="+mn-cs"/>
                          </a:rPr>
                          <m:t>0</m:t>
                        </m:r>
                      </m:sub>
                    </m:sSub>
                  </m:oMath>
                </a14:m>
                <a:r>
                  <a:rPr lang="es-EC" sz="1200" kern="1200" dirty="0">
                    <a:solidFill>
                      <a:schemeClr val="tx1"/>
                    </a:solidFill>
                    <a:effectLst/>
                    <a:latin typeface="+mn-lt"/>
                    <a:ea typeface="+mn-ea"/>
                    <a:cs typeface="+mn-cs"/>
                  </a:rPr>
                  <a:t> es la rigidez de la cuerda y </a:t>
                </a:r>
                <a14:m>
                  <m:oMath xmlns:m="http://schemas.openxmlformats.org/officeDocument/2006/math">
                    <m:sSub>
                      <m:sSubPr>
                        <m:ctrlPr>
                          <a:rPr lang="es-EC" sz="1200" i="1" kern="1200">
                            <a:solidFill>
                              <a:schemeClr val="tx1"/>
                            </a:solidFill>
                            <a:effectLst/>
                            <a:latin typeface="Cambria Math" panose="02040503050406030204" pitchFamily="18" charset="0"/>
                            <a:ea typeface="+mn-ea"/>
                            <a:cs typeface="+mn-cs"/>
                          </a:rPr>
                        </m:ctrlPr>
                      </m:sSubPr>
                      <m:e>
                        <m:r>
                          <a:rPr lang="es-EC" sz="1200" i="1" kern="1200">
                            <a:solidFill>
                              <a:schemeClr val="tx1"/>
                            </a:solidFill>
                            <a:effectLst/>
                            <a:latin typeface="Cambria Math" panose="02040503050406030204" pitchFamily="18" charset="0"/>
                            <a:ea typeface="+mn-ea"/>
                            <a:cs typeface="+mn-cs"/>
                          </a:rPr>
                          <m:t>𝜎</m:t>
                        </m:r>
                      </m:e>
                      <m:sub>
                        <m:r>
                          <a:rPr lang="es-EC" sz="1200" i="1" kern="1200">
                            <a:solidFill>
                              <a:schemeClr val="tx1"/>
                            </a:solidFill>
                            <a:effectLst/>
                            <a:latin typeface="Cambria Math" panose="02040503050406030204" pitchFamily="18" charset="0"/>
                            <a:ea typeface="+mn-ea"/>
                            <a:cs typeface="+mn-cs"/>
                          </a:rPr>
                          <m:t>1</m:t>
                        </m:r>
                      </m:sub>
                    </m:sSub>
                  </m:oMath>
                </a14:m>
                <a:r>
                  <a:rPr lang="es-EC" sz="1200" kern="1200" dirty="0">
                    <a:solidFill>
                      <a:schemeClr val="tx1"/>
                    </a:solidFill>
                    <a:effectLst/>
                    <a:latin typeface="+mn-lt"/>
                    <a:ea typeface="+mn-ea"/>
                    <a:cs typeface="+mn-cs"/>
                  </a:rPr>
                  <a:t> el coeficiente de amortiguamiento. La función </a:t>
                </a:r>
                <a14:m>
                  <m:oMath xmlns:m="http://schemas.openxmlformats.org/officeDocument/2006/math">
                    <m:r>
                      <a:rPr lang="es-EC" sz="1200" i="1" kern="1200">
                        <a:solidFill>
                          <a:schemeClr val="tx1"/>
                        </a:solidFill>
                        <a:effectLst/>
                        <a:latin typeface="Cambria Math" panose="02040503050406030204" pitchFamily="18" charset="0"/>
                        <a:ea typeface="+mn-ea"/>
                        <a:cs typeface="+mn-cs"/>
                      </a:rPr>
                      <m:t>𝑔</m:t>
                    </m:r>
                    <m:d>
                      <m:dPr>
                        <m:ctrlPr>
                          <a:rPr lang="es-EC" sz="1200" i="1" kern="1200">
                            <a:solidFill>
                              <a:schemeClr val="tx1"/>
                            </a:solidFill>
                            <a:effectLst/>
                            <a:latin typeface="Cambria Math" panose="02040503050406030204" pitchFamily="18" charset="0"/>
                            <a:ea typeface="+mn-ea"/>
                            <a:cs typeface="+mn-cs"/>
                          </a:rPr>
                        </m:ctrlPr>
                      </m:dPr>
                      <m:e>
                        <m:r>
                          <a:rPr lang="es-EC" sz="1200" i="1" kern="1200">
                            <a:solidFill>
                              <a:schemeClr val="tx1"/>
                            </a:solidFill>
                            <a:effectLst/>
                            <a:latin typeface="Cambria Math" panose="02040503050406030204" pitchFamily="18" charset="0"/>
                            <a:ea typeface="+mn-ea"/>
                            <a:cs typeface="+mn-cs"/>
                          </a:rPr>
                          <m:t>𝑣</m:t>
                        </m:r>
                      </m:e>
                    </m:d>
                  </m:oMath>
                </a14:m>
                <a:r>
                  <a:rPr lang="es-EC" sz="1200" kern="1200" dirty="0">
                    <a:solidFill>
                      <a:schemeClr val="tx1"/>
                    </a:solidFill>
                    <a:effectLst/>
                    <a:latin typeface="+mn-lt"/>
                    <a:ea typeface="+mn-ea"/>
                    <a:cs typeface="+mn-cs"/>
                  </a:rPr>
                  <a:t> modela el efecto Stribeck que es cuando la fricción disminuye con  el incremento de velocidad. El parámetro </a:t>
                </a:r>
                <a14:m>
                  <m:oMath xmlns:m="http://schemas.openxmlformats.org/officeDocument/2006/math">
                    <m:sSub>
                      <m:sSubPr>
                        <m:ctrlPr>
                          <a:rPr lang="es-EC" sz="1200" i="1" kern="1200">
                            <a:solidFill>
                              <a:schemeClr val="tx1"/>
                            </a:solidFill>
                            <a:effectLst/>
                            <a:latin typeface="Cambria Math" panose="02040503050406030204" pitchFamily="18" charset="0"/>
                            <a:ea typeface="+mn-ea"/>
                            <a:cs typeface="+mn-cs"/>
                          </a:rPr>
                        </m:ctrlPr>
                      </m:sSubPr>
                      <m:e>
                        <m:r>
                          <a:rPr lang="es-EC" sz="1200" i="1" kern="1200">
                            <a:solidFill>
                              <a:schemeClr val="tx1"/>
                            </a:solidFill>
                            <a:effectLst/>
                            <a:latin typeface="Cambria Math" panose="02040503050406030204" pitchFamily="18" charset="0"/>
                            <a:ea typeface="+mn-ea"/>
                            <a:cs typeface="+mn-cs"/>
                          </a:rPr>
                          <m:t>𝐹</m:t>
                        </m:r>
                      </m:e>
                      <m:sub>
                        <m:r>
                          <a:rPr lang="es-EC" sz="1200" i="1" kern="1200">
                            <a:solidFill>
                              <a:schemeClr val="tx1"/>
                            </a:solidFill>
                            <a:effectLst/>
                            <a:latin typeface="Cambria Math" panose="02040503050406030204" pitchFamily="18" charset="0"/>
                            <a:ea typeface="+mn-ea"/>
                            <a:cs typeface="+mn-cs"/>
                          </a:rPr>
                          <m:t>𝑐</m:t>
                        </m:r>
                      </m:sub>
                    </m:sSub>
                  </m:oMath>
                </a14:m>
                <a:r>
                  <a:rPr lang="es-EC" sz="1200" kern="1200" dirty="0">
                    <a:solidFill>
                      <a:schemeClr val="tx1"/>
                    </a:solidFill>
                    <a:effectLst/>
                    <a:latin typeface="+mn-lt"/>
                    <a:ea typeface="+mn-ea"/>
                    <a:cs typeface="+mn-cs"/>
                  </a:rPr>
                  <a:t> corresponde a la  fuerza de fricción de Coulomb y </a:t>
                </a:r>
                <a14:m>
                  <m:oMath xmlns:m="http://schemas.openxmlformats.org/officeDocument/2006/math">
                    <m:sSub>
                      <m:sSubPr>
                        <m:ctrlPr>
                          <a:rPr lang="es-EC" sz="1200" i="1" kern="1200">
                            <a:solidFill>
                              <a:schemeClr val="tx1"/>
                            </a:solidFill>
                            <a:effectLst/>
                            <a:latin typeface="Cambria Math" panose="02040503050406030204" pitchFamily="18" charset="0"/>
                            <a:ea typeface="+mn-ea"/>
                            <a:cs typeface="+mn-cs"/>
                          </a:rPr>
                        </m:ctrlPr>
                      </m:sSubPr>
                      <m:e>
                        <m:r>
                          <a:rPr lang="es-EC" sz="1200" i="1" kern="1200">
                            <a:solidFill>
                              <a:schemeClr val="tx1"/>
                            </a:solidFill>
                            <a:effectLst/>
                            <a:latin typeface="Cambria Math" panose="02040503050406030204" pitchFamily="18" charset="0"/>
                            <a:ea typeface="+mn-ea"/>
                            <a:cs typeface="+mn-cs"/>
                          </a:rPr>
                          <m:t>𝐹</m:t>
                        </m:r>
                      </m:e>
                      <m:sub>
                        <m:r>
                          <a:rPr lang="es-EC" sz="1200" i="1" kern="1200">
                            <a:solidFill>
                              <a:schemeClr val="tx1"/>
                            </a:solidFill>
                            <a:effectLst/>
                            <a:latin typeface="Cambria Math" panose="02040503050406030204" pitchFamily="18" charset="0"/>
                            <a:ea typeface="+mn-ea"/>
                            <a:cs typeface="+mn-cs"/>
                          </a:rPr>
                          <m:t>𝑠</m:t>
                        </m:r>
                      </m:sub>
                    </m:sSub>
                  </m:oMath>
                </a14:m>
                <a:r>
                  <a:rPr lang="es-EC" sz="1200" kern="1200" dirty="0">
                    <a:solidFill>
                      <a:schemeClr val="tx1"/>
                    </a:solidFill>
                    <a:effectLst/>
                    <a:latin typeface="+mn-lt"/>
                    <a:ea typeface="+mn-ea"/>
                    <a:cs typeface="+mn-cs"/>
                  </a:rPr>
                  <a:t> es la fricción estática</a:t>
                </a:r>
                <a:endParaRPr lang="es-EC" dirty="0"/>
              </a:p>
            </p:txBody>
          </p:sp>
        </mc:Choice>
        <mc:Fallback xmlns="">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Cuando una fuerza tangencial es aplicada a las cerdas estas se desvían como cuerdas. Si la desviación es bastante larga la cerda comienza a deslizarse. El promedio de desviación  de la cuerda para un estado estable es determinado por la velocidad. Este es menor a bajas velocidades lo que implica que la desviación en estado estable disminuye al aumentar la velocidad. Este modelo modela el fenómeno donde las superficies se alejan debido a la lubricación </a:t>
                </a:r>
              </a:p>
              <a:p>
                <a:r>
                  <a:rPr lang="es-EC" sz="1200" kern="1200" dirty="0" smtClean="0">
                    <a:solidFill>
                      <a:schemeClr val="tx1"/>
                    </a:solidFill>
                    <a:effectLst/>
                    <a:latin typeface="+mn-lt"/>
                    <a:ea typeface="+mn-ea"/>
                    <a:cs typeface="+mn-cs"/>
                  </a:rPr>
                  <a:t>. El parámetro </a:t>
                </a:r>
                <a:r>
                  <a:rPr lang="es-EC" sz="1200" i="0" kern="1200">
                    <a:solidFill>
                      <a:schemeClr val="tx1"/>
                    </a:solidFill>
                    <a:effectLst/>
                    <a:latin typeface="+mn-lt"/>
                    <a:ea typeface="+mn-ea"/>
                    <a:cs typeface="+mn-cs"/>
                  </a:rPr>
                  <a:t>𝜎_0</a:t>
                </a:r>
                <a:r>
                  <a:rPr lang="es-EC" sz="1200" kern="1200" dirty="0">
                    <a:solidFill>
                      <a:schemeClr val="tx1"/>
                    </a:solidFill>
                    <a:effectLst/>
                    <a:latin typeface="+mn-lt"/>
                    <a:ea typeface="+mn-ea"/>
                    <a:cs typeface="+mn-cs"/>
                  </a:rPr>
                  <a:t> es la rigidez de la cuerda y </a:t>
                </a:r>
                <a:r>
                  <a:rPr lang="es-EC" sz="1200" i="0" kern="1200">
                    <a:solidFill>
                      <a:schemeClr val="tx1"/>
                    </a:solidFill>
                    <a:effectLst/>
                    <a:latin typeface="+mn-lt"/>
                    <a:ea typeface="+mn-ea"/>
                    <a:cs typeface="+mn-cs"/>
                  </a:rPr>
                  <a:t>𝜎_1</a:t>
                </a:r>
                <a:r>
                  <a:rPr lang="es-EC" sz="1200" kern="1200" dirty="0">
                    <a:solidFill>
                      <a:schemeClr val="tx1"/>
                    </a:solidFill>
                    <a:effectLst/>
                    <a:latin typeface="+mn-lt"/>
                    <a:ea typeface="+mn-ea"/>
                    <a:cs typeface="+mn-cs"/>
                  </a:rPr>
                  <a:t> el coeficiente de amortiguamiento. La función </a:t>
                </a:r>
                <a:r>
                  <a:rPr lang="es-EC" sz="1200" i="0" kern="1200">
                    <a:solidFill>
                      <a:schemeClr val="tx1"/>
                    </a:solidFill>
                    <a:effectLst/>
                    <a:latin typeface="+mn-lt"/>
                    <a:ea typeface="+mn-ea"/>
                    <a:cs typeface="+mn-cs"/>
                  </a:rPr>
                  <a:t>𝑔(𝑣)</a:t>
                </a:r>
                <a:r>
                  <a:rPr lang="es-EC" sz="1200" kern="1200" dirty="0">
                    <a:solidFill>
                      <a:schemeClr val="tx1"/>
                    </a:solidFill>
                    <a:effectLst/>
                    <a:latin typeface="+mn-lt"/>
                    <a:ea typeface="+mn-ea"/>
                    <a:cs typeface="+mn-cs"/>
                  </a:rPr>
                  <a:t> modela el efecto Stribeck que es cuando la fricción disminuye con  el incremento de velocidad. El parámetro </a:t>
                </a:r>
                <a:r>
                  <a:rPr lang="es-EC" sz="1200" i="0" kern="1200">
                    <a:solidFill>
                      <a:schemeClr val="tx1"/>
                    </a:solidFill>
                    <a:effectLst/>
                    <a:latin typeface="+mn-lt"/>
                    <a:ea typeface="+mn-ea"/>
                    <a:cs typeface="+mn-cs"/>
                  </a:rPr>
                  <a:t>𝐹_𝑐</a:t>
                </a:r>
                <a:r>
                  <a:rPr lang="es-EC" sz="1200" kern="1200" dirty="0">
                    <a:solidFill>
                      <a:schemeClr val="tx1"/>
                    </a:solidFill>
                    <a:effectLst/>
                    <a:latin typeface="+mn-lt"/>
                    <a:ea typeface="+mn-ea"/>
                    <a:cs typeface="+mn-cs"/>
                  </a:rPr>
                  <a:t> corresponde a la  fuerza de fricción de Coulomb y </a:t>
                </a:r>
                <a:r>
                  <a:rPr lang="es-EC" sz="1200" i="0" kern="1200">
                    <a:solidFill>
                      <a:schemeClr val="tx1"/>
                    </a:solidFill>
                    <a:effectLst/>
                    <a:latin typeface="+mn-lt"/>
                    <a:ea typeface="+mn-ea"/>
                    <a:cs typeface="+mn-cs"/>
                  </a:rPr>
                  <a:t>𝐹_𝑠</a:t>
                </a:r>
                <a:r>
                  <a:rPr lang="es-EC" sz="1200" kern="1200" dirty="0">
                    <a:solidFill>
                      <a:schemeClr val="tx1"/>
                    </a:solidFill>
                    <a:effectLst/>
                    <a:latin typeface="+mn-lt"/>
                    <a:ea typeface="+mn-ea"/>
                    <a:cs typeface="+mn-cs"/>
                  </a:rPr>
                  <a:t> es la fricción estática</a:t>
                </a:r>
                <a:endParaRPr lang="es-EC" dirty="0"/>
              </a:p>
            </p:txBody>
          </p:sp>
        </mc:Fallback>
      </mc:AlternateContent>
      <p:sp>
        <p:nvSpPr>
          <p:cNvPr id="4" name="Marcador de fecha 3"/>
          <p:cNvSpPr>
            <a:spLocks noGrp="1"/>
          </p:cNvSpPr>
          <p:nvPr>
            <p:ph type="dt" idx="10"/>
          </p:nvPr>
        </p:nvSpPr>
        <p:spPr/>
        <p:txBody>
          <a:bodyPr/>
          <a:lstStyle/>
          <a:p>
            <a:fld id="{08CF7E32-E58F-49F7-991C-B9D8D014ED3B}" type="datetime1">
              <a:rPr lang="es-EC" smtClean="0"/>
              <a:t>27/09/2016</a:t>
            </a:fld>
            <a:endParaRPr lang="es-EC"/>
          </a:p>
        </p:txBody>
      </p:sp>
      <p:sp>
        <p:nvSpPr>
          <p:cNvPr id="5" name="Marcador de pie de página 4"/>
          <p:cNvSpPr>
            <a:spLocks noGrp="1"/>
          </p:cNvSpPr>
          <p:nvPr>
            <p:ph type="ftr" sz="quarter" idx="11"/>
          </p:nvPr>
        </p:nvSpPr>
        <p:spPr/>
        <p:txBody>
          <a:bodyPr/>
          <a:lstStyle/>
          <a:p>
            <a:r>
              <a:rPr lang="es-EC" smtClean="0"/>
              <a:t>Claudia Maricela Anaguano Lamiña</a:t>
            </a:r>
            <a:endParaRPr lang="es-EC"/>
          </a:p>
        </p:txBody>
      </p:sp>
      <p:sp>
        <p:nvSpPr>
          <p:cNvPr id="6" name="Marcador de número de diapositiva 5"/>
          <p:cNvSpPr>
            <a:spLocks noGrp="1"/>
          </p:cNvSpPr>
          <p:nvPr>
            <p:ph type="sldNum" sz="quarter" idx="12"/>
          </p:nvPr>
        </p:nvSpPr>
        <p:spPr/>
        <p:txBody>
          <a:bodyPr/>
          <a:lstStyle/>
          <a:p>
            <a:fld id="{EDA6523B-24AB-431C-8E12-3F19A36A7BF0}" type="slidenum">
              <a:rPr lang="es-EC" smtClean="0"/>
              <a:t>18</a:t>
            </a:fld>
            <a:endParaRPr lang="es-EC"/>
          </a:p>
        </p:txBody>
      </p:sp>
    </p:spTree>
    <p:extLst>
      <p:ext uri="{BB962C8B-B14F-4D97-AF65-F5344CB8AC3E}">
        <p14:creationId xmlns:p14="http://schemas.microsoft.com/office/powerpoint/2010/main" val="1257074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Por ejemplo la entrada del controlador va a trabajar más fuerte y se necesita una ganancia grande K, para generar una matriz grande Q. De forma similar, si el peso de la matriz R es hecho más pequeño, se necesita una ganancia grande</a:t>
            </a:r>
          </a:p>
          <a:p>
            <a:r>
              <a:rPr lang="es-EC" sz="1200" kern="1200" dirty="0" smtClean="0">
                <a:solidFill>
                  <a:schemeClr val="tx1"/>
                </a:solidFill>
                <a:effectLst/>
                <a:latin typeface="+mn-lt"/>
                <a:ea typeface="+mn-ea"/>
                <a:cs typeface="+mn-cs"/>
              </a:rPr>
              <a:t>. La variación de estas matrices hace que el sistema pueda aumentar el tiempo de estabilización o el tiempo de levantamiento</a:t>
            </a:r>
            <a:endParaRPr lang="es-EC" dirty="0"/>
          </a:p>
        </p:txBody>
      </p:sp>
      <p:sp>
        <p:nvSpPr>
          <p:cNvPr id="4" name="Marcador de fecha 3"/>
          <p:cNvSpPr>
            <a:spLocks noGrp="1"/>
          </p:cNvSpPr>
          <p:nvPr>
            <p:ph type="dt" idx="10"/>
          </p:nvPr>
        </p:nvSpPr>
        <p:spPr/>
        <p:txBody>
          <a:bodyPr/>
          <a:lstStyle/>
          <a:p>
            <a:fld id="{08CF7E32-E58F-49F7-991C-B9D8D014ED3B}" type="datetime1">
              <a:rPr lang="es-EC" smtClean="0"/>
              <a:t>27/09/2016</a:t>
            </a:fld>
            <a:endParaRPr lang="es-EC"/>
          </a:p>
        </p:txBody>
      </p:sp>
      <p:sp>
        <p:nvSpPr>
          <p:cNvPr id="5" name="Marcador de pie de página 4"/>
          <p:cNvSpPr>
            <a:spLocks noGrp="1"/>
          </p:cNvSpPr>
          <p:nvPr>
            <p:ph type="ftr" sz="quarter" idx="11"/>
          </p:nvPr>
        </p:nvSpPr>
        <p:spPr/>
        <p:txBody>
          <a:bodyPr/>
          <a:lstStyle/>
          <a:p>
            <a:r>
              <a:rPr lang="es-EC" smtClean="0"/>
              <a:t>Claudia Maricela Anaguano Lamiña</a:t>
            </a:r>
            <a:endParaRPr lang="es-EC"/>
          </a:p>
        </p:txBody>
      </p:sp>
      <p:sp>
        <p:nvSpPr>
          <p:cNvPr id="6" name="Marcador de número de diapositiva 5"/>
          <p:cNvSpPr>
            <a:spLocks noGrp="1"/>
          </p:cNvSpPr>
          <p:nvPr>
            <p:ph type="sldNum" sz="quarter" idx="12"/>
          </p:nvPr>
        </p:nvSpPr>
        <p:spPr/>
        <p:txBody>
          <a:bodyPr/>
          <a:lstStyle/>
          <a:p>
            <a:fld id="{EDA6523B-24AB-431C-8E12-3F19A36A7BF0}" type="slidenum">
              <a:rPr lang="es-EC" smtClean="0"/>
              <a:t>22</a:t>
            </a:fld>
            <a:endParaRPr lang="es-EC"/>
          </a:p>
        </p:txBody>
      </p:sp>
    </p:spTree>
    <p:extLst>
      <p:ext uri="{BB962C8B-B14F-4D97-AF65-F5344CB8AC3E}">
        <p14:creationId xmlns:p14="http://schemas.microsoft.com/office/powerpoint/2010/main" val="461939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Donde </a:t>
                </a:r>
                <a14:m>
                  <m:oMath xmlns:m="http://schemas.openxmlformats.org/officeDocument/2006/math">
                    <m:r>
                      <a:rPr lang="es-EC" sz="1200" i="1" kern="1200">
                        <a:solidFill>
                          <a:schemeClr val="tx1"/>
                        </a:solidFill>
                        <a:effectLst/>
                        <a:latin typeface="Cambria Math" panose="02040503050406030204" pitchFamily="18" charset="0"/>
                        <a:ea typeface="+mn-ea"/>
                        <a:cs typeface="+mn-cs"/>
                      </a:rPr>
                      <m:t>𝐽</m:t>
                    </m:r>
                  </m:oMath>
                </a14:m>
                <a:r>
                  <a:rPr lang="es-EC" sz="1200" kern="1200" dirty="0">
                    <a:solidFill>
                      <a:schemeClr val="tx1"/>
                    </a:solidFill>
                    <a:effectLst/>
                    <a:latin typeface="+mn-lt"/>
                    <a:ea typeface="+mn-ea"/>
                    <a:cs typeface="+mn-cs"/>
                  </a:rPr>
                  <a:t> es el momento de inercia con respecto al pivote, </a:t>
                </a:r>
                <a14:m>
                  <m:oMath xmlns:m="http://schemas.openxmlformats.org/officeDocument/2006/math">
                    <m:r>
                      <a:rPr lang="es-EC" sz="1200" i="1" kern="1200">
                        <a:solidFill>
                          <a:schemeClr val="tx1"/>
                        </a:solidFill>
                        <a:effectLst/>
                        <a:latin typeface="Cambria Math" panose="02040503050406030204" pitchFamily="18" charset="0"/>
                        <a:ea typeface="+mn-ea"/>
                        <a:cs typeface="+mn-cs"/>
                      </a:rPr>
                      <m:t>𝑚</m:t>
                    </m:r>
                  </m:oMath>
                </a14:m>
                <a:r>
                  <a:rPr lang="es-EC" sz="1200" kern="1200" dirty="0">
                    <a:solidFill>
                      <a:schemeClr val="tx1"/>
                    </a:solidFill>
                    <a:effectLst/>
                    <a:latin typeface="+mn-lt"/>
                    <a:ea typeface="+mn-ea"/>
                    <a:cs typeface="+mn-cs"/>
                  </a:rPr>
                  <a:t> es la masa del péndulo, </a:t>
                </a:r>
                <a14:m>
                  <m:oMath xmlns:m="http://schemas.openxmlformats.org/officeDocument/2006/math">
                    <m:r>
                      <a:rPr lang="es-EC" sz="1200" i="1" kern="1200">
                        <a:solidFill>
                          <a:schemeClr val="tx1"/>
                        </a:solidFill>
                        <a:effectLst/>
                        <a:latin typeface="Cambria Math" panose="02040503050406030204" pitchFamily="18" charset="0"/>
                        <a:ea typeface="+mn-ea"/>
                        <a:cs typeface="+mn-cs"/>
                      </a:rPr>
                      <m:t>𝑙</m:t>
                    </m:r>
                  </m:oMath>
                </a14:m>
                <a:r>
                  <a:rPr lang="es-EC" sz="1200" kern="1200" dirty="0">
                    <a:solidFill>
                      <a:schemeClr val="tx1"/>
                    </a:solidFill>
                    <a:effectLst/>
                    <a:latin typeface="+mn-lt"/>
                    <a:ea typeface="+mn-ea"/>
                    <a:cs typeface="+mn-cs"/>
                  </a:rPr>
                  <a:t> es la distancia desde el pivote al centro de masa, la gravedad es </a:t>
                </a:r>
                <a14:m>
                  <m:oMath xmlns:m="http://schemas.openxmlformats.org/officeDocument/2006/math">
                    <m:r>
                      <a:rPr lang="es-EC" sz="1200" i="1" kern="1200">
                        <a:solidFill>
                          <a:schemeClr val="tx1"/>
                        </a:solidFill>
                        <a:effectLst/>
                        <a:latin typeface="Cambria Math" panose="02040503050406030204" pitchFamily="18" charset="0"/>
                        <a:ea typeface="+mn-ea"/>
                        <a:cs typeface="+mn-cs"/>
                      </a:rPr>
                      <m:t>𝑔</m:t>
                    </m:r>
                  </m:oMath>
                </a14:m>
                <a:r>
                  <a:rPr lang="es-EC" sz="1200" kern="1200" dirty="0">
                    <a:solidFill>
                      <a:schemeClr val="tx1"/>
                    </a:solidFill>
                    <a:effectLst/>
                    <a:latin typeface="+mn-lt"/>
                    <a:ea typeface="+mn-ea"/>
                    <a:cs typeface="+mn-cs"/>
                  </a:rPr>
                  <a:t> y la aceleración del pivote es </a:t>
                </a:r>
                <a14:m>
                  <m:oMath xmlns:m="http://schemas.openxmlformats.org/officeDocument/2006/math">
                    <m:r>
                      <a:rPr lang="es-EC" sz="1200" i="1" kern="1200">
                        <a:solidFill>
                          <a:schemeClr val="tx1"/>
                        </a:solidFill>
                        <a:effectLst/>
                        <a:latin typeface="Cambria Math" panose="02040503050406030204" pitchFamily="18" charset="0"/>
                        <a:ea typeface="+mn-ea"/>
                        <a:cs typeface="+mn-cs"/>
                      </a:rPr>
                      <m:t>𝑢</m:t>
                    </m:r>
                  </m:oMath>
                </a14:m>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Para ejecutar el control de energía es necesario entender como la energía influencia el sistema con la aceleración del pivote</a:t>
                </a:r>
              </a:p>
              <a:p>
                <a:r>
                  <a:rPr lang="es-EC" sz="1200" kern="1200" dirty="0" smtClean="0">
                    <a:solidFill>
                      <a:schemeClr val="tx1"/>
                    </a:solidFill>
                    <a:effectLst/>
                    <a:latin typeface="+mn-lt"/>
                    <a:ea typeface="+mn-ea"/>
                    <a:cs typeface="+mn-cs"/>
                  </a:rPr>
                  <a:t>La energía puede ser controlada por un controlador integrador con una pequeña no linealidad y la efectividad del control es mejor cuando el ángulo es cero o π y cuando la velocidad tiene valores altos</a:t>
                </a:r>
              </a:p>
              <a:p>
                <a:r>
                  <a:rPr lang="es-EC" sz="1200" kern="1200" dirty="0" smtClean="0">
                    <a:solidFill>
                      <a:schemeClr val="tx1"/>
                    </a:solidFill>
                    <a:effectLst/>
                    <a:latin typeface="+mn-lt"/>
                    <a:ea typeface="+mn-ea"/>
                    <a:cs typeface="+mn-cs"/>
                  </a:rPr>
                  <a:t>Para aumentar la energía la aceleración del pivote </a:t>
                </a:r>
                <a14:m>
                  <m:oMath xmlns:m="http://schemas.openxmlformats.org/officeDocument/2006/math">
                    <m:r>
                      <a:rPr lang="es-EC" sz="1200" i="1" kern="1200">
                        <a:solidFill>
                          <a:schemeClr val="tx1"/>
                        </a:solidFill>
                        <a:effectLst/>
                        <a:latin typeface="Cambria Math" panose="02040503050406030204" pitchFamily="18" charset="0"/>
                        <a:ea typeface="+mn-ea"/>
                        <a:cs typeface="+mn-cs"/>
                      </a:rPr>
                      <m:t>𝑢</m:t>
                    </m:r>
                  </m:oMath>
                </a14:m>
                <a:r>
                  <a:rPr lang="es-EC" sz="1200" kern="1200" dirty="0">
                    <a:solidFill>
                      <a:schemeClr val="tx1"/>
                    </a:solidFill>
                    <a:effectLst/>
                    <a:latin typeface="+mn-lt"/>
                    <a:ea typeface="+mn-ea"/>
                    <a:cs typeface="+mn-cs"/>
                  </a:rPr>
                  <a:t> debe ser positiva cuando la cantidad </a:t>
                </a:r>
                <a14:m>
                  <m:oMath xmlns:m="http://schemas.openxmlformats.org/officeDocument/2006/math">
                    <m:acc>
                      <m:accPr>
                        <m:chr m:val="̇"/>
                        <m:ctrlPr>
                          <a:rPr lang="es-EC" sz="1200" i="1" kern="1200">
                            <a:solidFill>
                              <a:schemeClr val="tx1"/>
                            </a:solidFill>
                            <a:effectLst/>
                            <a:latin typeface="Cambria Math" panose="02040503050406030204" pitchFamily="18" charset="0"/>
                            <a:ea typeface="+mn-ea"/>
                            <a:cs typeface="+mn-cs"/>
                          </a:rPr>
                        </m:ctrlPr>
                      </m:accPr>
                      <m:e>
                        <m:sSub>
                          <m:sSubPr>
                            <m:ctrlPr>
                              <a:rPr lang="es-EC" sz="1200" i="1" kern="1200">
                                <a:solidFill>
                                  <a:schemeClr val="tx1"/>
                                </a:solidFill>
                                <a:effectLst/>
                                <a:latin typeface="Cambria Math" panose="02040503050406030204" pitchFamily="18" charset="0"/>
                                <a:ea typeface="+mn-ea"/>
                                <a:cs typeface="+mn-cs"/>
                              </a:rPr>
                            </m:ctrlPr>
                          </m:sSubPr>
                          <m:e>
                            <m:r>
                              <a:rPr lang="es-EC" sz="1200" i="1" kern="1200">
                                <a:solidFill>
                                  <a:schemeClr val="tx1"/>
                                </a:solidFill>
                                <a:effectLst/>
                                <a:latin typeface="Cambria Math" panose="02040503050406030204" pitchFamily="18" charset="0"/>
                                <a:ea typeface="+mn-ea"/>
                                <a:cs typeface="+mn-cs"/>
                              </a:rPr>
                              <m:t>𝜃</m:t>
                            </m:r>
                          </m:e>
                          <m:sub>
                            <m:r>
                              <a:rPr lang="es-EC" sz="1200" i="1" kern="1200">
                                <a:solidFill>
                                  <a:schemeClr val="tx1"/>
                                </a:solidFill>
                                <a:effectLst/>
                                <a:latin typeface="Cambria Math" panose="02040503050406030204" pitchFamily="18" charset="0"/>
                                <a:ea typeface="+mn-ea"/>
                                <a:cs typeface="+mn-cs"/>
                              </a:rPr>
                              <m:t>2</m:t>
                            </m:r>
                          </m:sub>
                        </m:sSub>
                      </m:e>
                    </m:acc>
                    <m:r>
                      <a:rPr lang="es-EC" sz="1200" i="1" kern="1200">
                        <a:solidFill>
                          <a:schemeClr val="tx1"/>
                        </a:solidFill>
                        <a:effectLst/>
                        <a:latin typeface="Cambria Math" panose="02040503050406030204" pitchFamily="18" charset="0"/>
                        <a:ea typeface="+mn-ea"/>
                        <a:cs typeface="+mn-cs"/>
                      </a:rPr>
                      <m:t>𝑐𝑜𝑠</m:t>
                    </m:r>
                    <m:sSub>
                      <m:sSubPr>
                        <m:ctrlPr>
                          <a:rPr lang="es-EC" sz="1200" i="1" kern="1200">
                            <a:solidFill>
                              <a:schemeClr val="tx1"/>
                            </a:solidFill>
                            <a:effectLst/>
                            <a:latin typeface="Cambria Math" panose="02040503050406030204" pitchFamily="18" charset="0"/>
                            <a:ea typeface="+mn-ea"/>
                            <a:cs typeface="+mn-cs"/>
                          </a:rPr>
                        </m:ctrlPr>
                      </m:sSubPr>
                      <m:e>
                        <m:r>
                          <a:rPr lang="es-EC" sz="1200" i="1" kern="1200">
                            <a:solidFill>
                              <a:schemeClr val="tx1"/>
                            </a:solidFill>
                            <a:effectLst/>
                            <a:latin typeface="Cambria Math" panose="02040503050406030204" pitchFamily="18" charset="0"/>
                            <a:ea typeface="+mn-ea"/>
                            <a:cs typeface="+mn-cs"/>
                          </a:rPr>
                          <m:t>𝜃</m:t>
                        </m:r>
                      </m:e>
                      <m:sub>
                        <m:r>
                          <a:rPr lang="es-EC" sz="1200" i="1" kern="1200">
                            <a:solidFill>
                              <a:schemeClr val="tx1"/>
                            </a:solidFill>
                            <a:effectLst/>
                            <a:latin typeface="Cambria Math" panose="02040503050406030204" pitchFamily="18" charset="0"/>
                            <a:ea typeface="+mn-ea"/>
                            <a:cs typeface="+mn-cs"/>
                          </a:rPr>
                          <m:t>2</m:t>
                        </m:r>
                      </m:sub>
                    </m:sSub>
                  </m:oMath>
                </a14:m>
                <a:r>
                  <a:rPr lang="es-EC" sz="1200" kern="1200" dirty="0">
                    <a:solidFill>
                      <a:schemeClr val="tx1"/>
                    </a:solidFill>
                    <a:effectLst/>
                    <a:latin typeface="+mn-lt"/>
                    <a:ea typeface="+mn-ea"/>
                    <a:cs typeface="+mn-cs"/>
                  </a:rPr>
                  <a:t> es </a:t>
                </a:r>
                <a:endParaRPr lang="es-EC" dirty="0"/>
              </a:p>
            </p:txBody>
          </p:sp>
        </mc:Choice>
        <mc:Fallback xmlns="">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Donde </a:t>
                </a:r>
                <a:r>
                  <a:rPr lang="es-EC" sz="1200" i="0" kern="1200">
                    <a:solidFill>
                      <a:schemeClr val="tx1"/>
                    </a:solidFill>
                    <a:effectLst/>
                    <a:latin typeface="+mn-lt"/>
                    <a:ea typeface="+mn-ea"/>
                    <a:cs typeface="+mn-cs"/>
                  </a:rPr>
                  <a:t>𝐽</a:t>
                </a:r>
                <a:r>
                  <a:rPr lang="es-EC" sz="1200" kern="1200" dirty="0">
                    <a:solidFill>
                      <a:schemeClr val="tx1"/>
                    </a:solidFill>
                    <a:effectLst/>
                    <a:latin typeface="+mn-lt"/>
                    <a:ea typeface="+mn-ea"/>
                    <a:cs typeface="+mn-cs"/>
                  </a:rPr>
                  <a:t> es el momento de inercia con respecto al pivote, </a:t>
                </a:r>
                <a:r>
                  <a:rPr lang="es-EC" sz="1200" i="0" kern="1200">
                    <a:solidFill>
                      <a:schemeClr val="tx1"/>
                    </a:solidFill>
                    <a:effectLst/>
                    <a:latin typeface="+mn-lt"/>
                    <a:ea typeface="+mn-ea"/>
                    <a:cs typeface="+mn-cs"/>
                  </a:rPr>
                  <a:t>𝑚</a:t>
                </a:r>
                <a:r>
                  <a:rPr lang="es-EC" sz="1200" kern="1200" dirty="0">
                    <a:solidFill>
                      <a:schemeClr val="tx1"/>
                    </a:solidFill>
                    <a:effectLst/>
                    <a:latin typeface="+mn-lt"/>
                    <a:ea typeface="+mn-ea"/>
                    <a:cs typeface="+mn-cs"/>
                  </a:rPr>
                  <a:t> es la masa del péndulo, </a:t>
                </a:r>
                <a:r>
                  <a:rPr lang="es-EC" sz="1200" i="0" kern="1200">
                    <a:solidFill>
                      <a:schemeClr val="tx1"/>
                    </a:solidFill>
                    <a:effectLst/>
                    <a:latin typeface="+mn-lt"/>
                    <a:ea typeface="+mn-ea"/>
                    <a:cs typeface="+mn-cs"/>
                  </a:rPr>
                  <a:t>𝑙</a:t>
                </a:r>
                <a:r>
                  <a:rPr lang="es-EC" sz="1200" kern="1200" dirty="0">
                    <a:solidFill>
                      <a:schemeClr val="tx1"/>
                    </a:solidFill>
                    <a:effectLst/>
                    <a:latin typeface="+mn-lt"/>
                    <a:ea typeface="+mn-ea"/>
                    <a:cs typeface="+mn-cs"/>
                  </a:rPr>
                  <a:t> es la distancia desde el pivote al centro de masa, la gravedad es </a:t>
                </a:r>
                <a:r>
                  <a:rPr lang="es-EC" sz="1200" i="0" kern="1200">
                    <a:solidFill>
                      <a:schemeClr val="tx1"/>
                    </a:solidFill>
                    <a:effectLst/>
                    <a:latin typeface="+mn-lt"/>
                    <a:ea typeface="+mn-ea"/>
                    <a:cs typeface="+mn-cs"/>
                  </a:rPr>
                  <a:t>𝑔</a:t>
                </a:r>
                <a:r>
                  <a:rPr lang="es-EC" sz="1200" kern="1200" dirty="0">
                    <a:solidFill>
                      <a:schemeClr val="tx1"/>
                    </a:solidFill>
                    <a:effectLst/>
                    <a:latin typeface="+mn-lt"/>
                    <a:ea typeface="+mn-ea"/>
                    <a:cs typeface="+mn-cs"/>
                  </a:rPr>
                  <a:t> y la aceleración del pivote es </a:t>
                </a:r>
                <a:r>
                  <a:rPr lang="es-EC" sz="1200" i="0" kern="1200">
                    <a:solidFill>
                      <a:schemeClr val="tx1"/>
                    </a:solidFill>
                    <a:effectLst/>
                    <a:latin typeface="+mn-lt"/>
                    <a:ea typeface="+mn-ea"/>
                    <a:cs typeface="+mn-cs"/>
                  </a:rPr>
                  <a:t>𝑢</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Para ejecutar el control de energía es necesario entender como la energía influencia el sistema con la aceleración del pivote</a:t>
                </a:r>
              </a:p>
              <a:p>
                <a:r>
                  <a:rPr lang="es-EC" sz="1200" kern="1200" dirty="0" smtClean="0">
                    <a:solidFill>
                      <a:schemeClr val="tx1"/>
                    </a:solidFill>
                    <a:effectLst/>
                    <a:latin typeface="+mn-lt"/>
                    <a:ea typeface="+mn-ea"/>
                    <a:cs typeface="+mn-cs"/>
                  </a:rPr>
                  <a:t>La energía puede ser controlada por un controlador integrador con una pequeña no linealidad y la efectividad del control es mejor cuando el ángulo es cero o π y cuando la velocidad tiene valores altos</a:t>
                </a:r>
              </a:p>
              <a:p>
                <a:r>
                  <a:rPr lang="es-EC" sz="1200" kern="1200" dirty="0" smtClean="0">
                    <a:solidFill>
                      <a:schemeClr val="tx1"/>
                    </a:solidFill>
                    <a:effectLst/>
                    <a:latin typeface="+mn-lt"/>
                    <a:ea typeface="+mn-ea"/>
                    <a:cs typeface="+mn-cs"/>
                  </a:rPr>
                  <a:t>Para aumentar la energía la aceleración del pivote </a:t>
                </a:r>
                <a:r>
                  <a:rPr lang="es-EC" sz="1200" i="0" kern="1200">
                    <a:solidFill>
                      <a:schemeClr val="tx1"/>
                    </a:solidFill>
                    <a:effectLst/>
                    <a:latin typeface="+mn-lt"/>
                    <a:ea typeface="+mn-ea"/>
                    <a:cs typeface="+mn-cs"/>
                  </a:rPr>
                  <a:t>𝑢</a:t>
                </a:r>
                <a:r>
                  <a:rPr lang="es-EC" sz="1200" kern="1200" dirty="0">
                    <a:solidFill>
                      <a:schemeClr val="tx1"/>
                    </a:solidFill>
                    <a:effectLst/>
                    <a:latin typeface="+mn-lt"/>
                    <a:ea typeface="+mn-ea"/>
                    <a:cs typeface="+mn-cs"/>
                  </a:rPr>
                  <a:t> debe ser positiva cuando la cantidad </a:t>
                </a:r>
                <a:r>
                  <a:rPr lang="es-EC" sz="1200" i="0" kern="1200">
                    <a:solidFill>
                      <a:schemeClr val="tx1"/>
                    </a:solidFill>
                    <a:effectLst/>
                    <a:latin typeface="+mn-lt"/>
                    <a:ea typeface="+mn-ea"/>
                    <a:cs typeface="+mn-cs"/>
                  </a:rPr>
                  <a:t>(𝜃_2 ) ̇𝑐𝑜𝑠𝜃_2</a:t>
                </a:r>
                <a:r>
                  <a:rPr lang="es-EC" sz="1200" kern="1200" dirty="0">
                    <a:solidFill>
                      <a:schemeClr val="tx1"/>
                    </a:solidFill>
                    <a:effectLst/>
                    <a:latin typeface="+mn-lt"/>
                    <a:ea typeface="+mn-ea"/>
                    <a:cs typeface="+mn-cs"/>
                  </a:rPr>
                  <a:t> es </a:t>
                </a:r>
                <a:endParaRPr lang="es-EC" dirty="0"/>
              </a:p>
            </p:txBody>
          </p:sp>
        </mc:Fallback>
      </mc:AlternateContent>
      <p:sp>
        <p:nvSpPr>
          <p:cNvPr id="4" name="Marcador de fecha 3"/>
          <p:cNvSpPr>
            <a:spLocks noGrp="1"/>
          </p:cNvSpPr>
          <p:nvPr>
            <p:ph type="dt" idx="10"/>
          </p:nvPr>
        </p:nvSpPr>
        <p:spPr/>
        <p:txBody>
          <a:bodyPr/>
          <a:lstStyle/>
          <a:p>
            <a:fld id="{08CF7E32-E58F-49F7-991C-B9D8D014ED3B}" type="datetime1">
              <a:rPr lang="es-EC" smtClean="0"/>
              <a:t>27/09/2016</a:t>
            </a:fld>
            <a:endParaRPr lang="es-EC"/>
          </a:p>
        </p:txBody>
      </p:sp>
      <p:sp>
        <p:nvSpPr>
          <p:cNvPr id="5" name="Marcador de pie de página 4"/>
          <p:cNvSpPr>
            <a:spLocks noGrp="1"/>
          </p:cNvSpPr>
          <p:nvPr>
            <p:ph type="ftr" sz="quarter" idx="11"/>
          </p:nvPr>
        </p:nvSpPr>
        <p:spPr/>
        <p:txBody>
          <a:bodyPr/>
          <a:lstStyle/>
          <a:p>
            <a:r>
              <a:rPr lang="es-EC" smtClean="0"/>
              <a:t>Claudia Maricela Anaguano Lamiña</a:t>
            </a:r>
            <a:endParaRPr lang="es-EC"/>
          </a:p>
        </p:txBody>
      </p:sp>
      <p:sp>
        <p:nvSpPr>
          <p:cNvPr id="6" name="Marcador de número de diapositiva 5"/>
          <p:cNvSpPr>
            <a:spLocks noGrp="1"/>
          </p:cNvSpPr>
          <p:nvPr>
            <p:ph type="sldNum" sz="quarter" idx="12"/>
          </p:nvPr>
        </p:nvSpPr>
        <p:spPr/>
        <p:txBody>
          <a:bodyPr/>
          <a:lstStyle/>
          <a:p>
            <a:fld id="{EDA6523B-24AB-431C-8E12-3F19A36A7BF0}" type="slidenum">
              <a:rPr lang="es-EC" smtClean="0"/>
              <a:t>24</a:t>
            </a:fld>
            <a:endParaRPr lang="es-EC"/>
          </a:p>
        </p:txBody>
      </p:sp>
    </p:spTree>
    <p:extLst>
      <p:ext uri="{BB962C8B-B14F-4D97-AF65-F5344CB8AC3E}">
        <p14:creationId xmlns:p14="http://schemas.microsoft.com/office/powerpoint/2010/main" val="2161663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EDA6523B-24AB-431C-8E12-3F19A36A7BF0}" type="slidenum">
              <a:rPr lang="es-EC" smtClean="0"/>
              <a:t>2</a:t>
            </a:fld>
            <a:endParaRPr lang="es-EC"/>
          </a:p>
        </p:txBody>
      </p:sp>
      <p:sp>
        <p:nvSpPr>
          <p:cNvPr id="5" name="Marcador de fecha 4"/>
          <p:cNvSpPr>
            <a:spLocks noGrp="1"/>
          </p:cNvSpPr>
          <p:nvPr>
            <p:ph type="dt" idx="11"/>
          </p:nvPr>
        </p:nvSpPr>
        <p:spPr/>
        <p:txBody>
          <a:bodyPr/>
          <a:lstStyle/>
          <a:p>
            <a:fld id="{047649AF-36CF-4726-A562-EA7087E7977D}" type="datetime1">
              <a:rPr lang="es-EC" smtClean="0"/>
              <a:t>27/09/2016</a:t>
            </a:fld>
            <a:endParaRPr lang="es-EC"/>
          </a:p>
        </p:txBody>
      </p:sp>
      <p:sp>
        <p:nvSpPr>
          <p:cNvPr id="6" name="Marcador de pie de página 5"/>
          <p:cNvSpPr>
            <a:spLocks noGrp="1"/>
          </p:cNvSpPr>
          <p:nvPr>
            <p:ph type="ftr" sz="quarter" idx="12"/>
          </p:nvPr>
        </p:nvSpPr>
        <p:spPr/>
        <p:txBody>
          <a:bodyPr/>
          <a:lstStyle/>
          <a:p>
            <a:r>
              <a:rPr lang="es-EC" smtClean="0"/>
              <a:t>Claudia Maricela Anaguano Lamiña</a:t>
            </a:r>
            <a:endParaRPr lang="es-EC"/>
          </a:p>
        </p:txBody>
      </p:sp>
    </p:spTree>
    <p:extLst>
      <p:ext uri="{BB962C8B-B14F-4D97-AF65-F5344CB8AC3E}">
        <p14:creationId xmlns:p14="http://schemas.microsoft.com/office/powerpoint/2010/main" val="3877194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EDA6523B-24AB-431C-8E12-3F19A36A7BF0}" type="slidenum">
              <a:rPr lang="es-EC" smtClean="0"/>
              <a:t>4</a:t>
            </a:fld>
            <a:endParaRPr lang="es-EC"/>
          </a:p>
        </p:txBody>
      </p:sp>
      <p:sp>
        <p:nvSpPr>
          <p:cNvPr id="5" name="Marcador de fecha 4"/>
          <p:cNvSpPr>
            <a:spLocks noGrp="1"/>
          </p:cNvSpPr>
          <p:nvPr>
            <p:ph type="dt" idx="11"/>
          </p:nvPr>
        </p:nvSpPr>
        <p:spPr/>
        <p:txBody>
          <a:bodyPr/>
          <a:lstStyle/>
          <a:p>
            <a:fld id="{C2436890-7C43-403A-BAD2-225EF1B91CA9}" type="datetime1">
              <a:rPr lang="es-EC" smtClean="0"/>
              <a:t>27/09/2016</a:t>
            </a:fld>
            <a:endParaRPr lang="es-EC"/>
          </a:p>
        </p:txBody>
      </p:sp>
      <p:sp>
        <p:nvSpPr>
          <p:cNvPr id="6" name="Marcador de pie de página 5"/>
          <p:cNvSpPr>
            <a:spLocks noGrp="1"/>
          </p:cNvSpPr>
          <p:nvPr>
            <p:ph type="ftr" sz="quarter" idx="12"/>
          </p:nvPr>
        </p:nvSpPr>
        <p:spPr/>
        <p:txBody>
          <a:bodyPr/>
          <a:lstStyle/>
          <a:p>
            <a:r>
              <a:rPr lang="es-EC" smtClean="0"/>
              <a:t>Claudia Maricela Anaguano Lamiña</a:t>
            </a:r>
            <a:endParaRPr lang="es-EC"/>
          </a:p>
        </p:txBody>
      </p:sp>
    </p:spTree>
    <p:extLst>
      <p:ext uri="{BB962C8B-B14F-4D97-AF65-F5344CB8AC3E}">
        <p14:creationId xmlns:p14="http://schemas.microsoft.com/office/powerpoint/2010/main" val="1305334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C" sz="1200" kern="1200" dirty="0" smtClean="0">
                <a:solidFill>
                  <a:schemeClr val="tx1"/>
                </a:solidFill>
                <a:effectLst/>
                <a:latin typeface="+mn-lt"/>
                <a:ea typeface="+mn-ea"/>
                <a:cs typeface="+mn-cs"/>
              </a:rPr>
              <a:t>Sensor del ángulo del brazo ECN113 SSIO Digital absoluto 8192</a:t>
            </a:r>
          </a:p>
          <a:p>
            <a:pPr marL="1714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200" b="1" kern="1200" dirty="0" smtClean="0">
                <a:solidFill>
                  <a:schemeClr val="tx1"/>
                </a:solidFill>
                <a:effectLst/>
                <a:latin typeface="+mn-lt"/>
                <a:ea typeface="+mn-ea"/>
                <a:cs typeface="+mn-cs"/>
              </a:rPr>
              <a:t>Sensor del ángulo del péndulo ENA22</a:t>
            </a:r>
            <a:r>
              <a:rPr lang="es-EC" sz="1200" b="1" kern="1200" baseline="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Analogo</a:t>
            </a:r>
            <a:r>
              <a:rPr lang="es-EC" sz="1200" kern="1200" dirty="0" smtClean="0">
                <a:solidFill>
                  <a:schemeClr val="tx1"/>
                </a:solidFill>
                <a:effectLst/>
                <a:latin typeface="+mn-lt"/>
                <a:ea typeface="+mn-ea"/>
                <a:cs typeface="+mn-cs"/>
              </a:rPr>
              <a:t> 4096</a:t>
            </a:r>
          </a:p>
          <a:p>
            <a:pPr marL="1714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200" b="1" kern="1200" dirty="0" smtClean="0">
                <a:solidFill>
                  <a:schemeClr val="tx1"/>
                </a:solidFill>
                <a:effectLst/>
                <a:latin typeface="+mn-lt"/>
                <a:ea typeface="+mn-ea"/>
                <a:cs typeface="+mn-cs"/>
              </a:rPr>
              <a:t>Servomotor ED302U</a:t>
            </a:r>
          </a:p>
          <a:p>
            <a:pPr marL="1714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200" b="1" kern="1200" dirty="0" smtClean="0">
                <a:solidFill>
                  <a:schemeClr val="tx1"/>
                </a:solidFill>
                <a:effectLst/>
                <a:latin typeface="+mn-lt"/>
                <a:ea typeface="+mn-ea"/>
                <a:cs typeface="+mn-cs"/>
              </a:rPr>
              <a:t>Servo controlador POSIDRIVE MDS 5000</a:t>
            </a:r>
          </a:p>
          <a:p>
            <a:pPr marL="1714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200" b="1" kern="1200" dirty="0" smtClean="0">
                <a:solidFill>
                  <a:schemeClr val="tx1"/>
                </a:solidFill>
                <a:effectLst/>
                <a:latin typeface="+mn-lt"/>
                <a:ea typeface="+mn-ea"/>
                <a:cs typeface="+mn-cs"/>
              </a:rPr>
              <a:t>Tarjeta de Adquisición de Datos NI PCI-6221 </a:t>
            </a:r>
            <a:r>
              <a:rPr lang="es-EC" sz="1200" kern="1200" dirty="0" smtClean="0">
                <a:solidFill>
                  <a:schemeClr val="tx1"/>
                </a:solidFill>
                <a:effectLst/>
                <a:latin typeface="+mn-lt"/>
                <a:ea typeface="+mn-ea"/>
                <a:cs typeface="+mn-cs"/>
              </a:rPr>
              <a:t>Dos canales de salidas analógicas de 16 bits, 24 E/S digitales, contadores de 32 bits, rango de ±10</a:t>
            </a:r>
            <a:endParaRPr lang="es-EC" sz="1200" b="1" kern="1200" dirty="0" smtClean="0">
              <a:solidFill>
                <a:schemeClr val="tx1"/>
              </a:solidFill>
              <a:effectLst/>
              <a:latin typeface="+mn-lt"/>
              <a:ea typeface="+mn-ea"/>
              <a:cs typeface="+mn-cs"/>
            </a:endParaRPr>
          </a:p>
          <a:p>
            <a:endParaRPr lang="es-EC" dirty="0"/>
          </a:p>
        </p:txBody>
      </p:sp>
      <p:sp>
        <p:nvSpPr>
          <p:cNvPr id="4" name="Marcador de fecha 3"/>
          <p:cNvSpPr>
            <a:spLocks noGrp="1"/>
          </p:cNvSpPr>
          <p:nvPr>
            <p:ph type="dt" idx="10"/>
          </p:nvPr>
        </p:nvSpPr>
        <p:spPr/>
        <p:txBody>
          <a:bodyPr/>
          <a:lstStyle/>
          <a:p>
            <a:fld id="{08CF7E32-E58F-49F7-991C-B9D8D014ED3B}" type="datetime1">
              <a:rPr lang="es-EC" smtClean="0"/>
              <a:t>27/09/2016</a:t>
            </a:fld>
            <a:endParaRPr lang="es-EC"/>
          </a:p>
        </p:txBody>
      </p:sp>
      <p:sp>
        <p:nvSpPr>
          <p:cNvPr id="5" name="Marcador de pie de página 4"/>
          <p:cNvSpPr>
            <a:spLocks noGrp="1"/>
          </p:cNvSpPr>
          <p:nvPr>
            <p:ph type="ftr" sz="quarter" idx="11"/>
          </p:nvPr>
        </p:nvSpPr>
        <p:spPr/>
        <p:txBody>
          <a:bodyPr/>
          <a:lstStyle/>
          <a:p>
            <a:r>
              <a:rPr lang="es-EC" smtClean="0"/>
              <a:t>Claudia Maricela Anaguano Lamiña</a:t>
            </a:r>
            <a:endParaRPr lang="es-EC"/>
          </a:p>
        </p:txBody>
      </p:sp>
      <p:sp>
        <p:nvSpPr>
          <p:cNvPr id="6" name="Marcador de número de diapositiva 5"/>
          <p:cNvSpPr>
            <a:spLocks noGrp="1"/>
          </p:cNvSpPr>
          <p:nvPr>
            <p:ph type="sldNum" sz="quarter" idx="12"/>
          </p:nvPr>
        </p:nvSpPr>
        <p:spPr/>
        <p:txBody>
          <a:bodyPr/>
          <a:lstStyle/>
          <a:p>
            <a:fld id="{EDA6523B-24AB-431C-8E12-3F19A36A7BF0}" type="slidenum">
              <a:rPr lang="es-EC" smtClean="0"/>
              <a:t>7</a:t>
            </a:fld>
            <a:endParaRPr lang="es-EC"/>
          </a:p>
        </p:txBody>
      </p:sp>
    </p:spTree>
    <p:extLst>
      <p:ext uri="{BB962C8B-B14F-4D97-AF65-F5344CB8AC3E}">
        <p14:creationId xmlns:p14="http://schemas.microsoft.com/office/powerpoint/2010/main" val="3627759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14:m>
                  <m:oMath xmlns:m="http://schemas.openxmlformats.org/officeDocument/2006/math">
                    <m:r>
                      <a:rPr lang="es-EC" sz="1200" i="1" kern="1200" smtClean="0">
                        <a:solidFill>
                          <a:schemeClr val="tx1"/>
                        </a:solidFill>
                        <a:effectLst/>
                        <a:latin typeface="Cambria Math" panose="02040503050406030204" pitchFamily="18" charset="0"/>
                        <a:ea typeface="+mn-ea"/>
                        <a:cs typeface="+mn-cs"/>
                      </a:rPr>
                      <m:t>𝑇</m:t>
                    </m:r>
                    <m:d>
                      <m:dPr>
                        <m:ctrlPr>
                          <a:rPr lang="es-EC" sz="1200" i="1" kern="1200">
                            <a:solidFill>
                              <a:schemeClr val="tx1"/>
                            </a:solidFill>
                            <a:effectLst/>
                            <a:latin typeface="Cambria Math" panose="02040503050406030204" pitchFamily="18" charset="0"/>
                            <a:ea typeface="+mn-ea"/>
                            <a:cs typeface="+mn-cs"/>
                          </a:rPr>
                        </m:ctrlPr>
                      </m:dPr>
                      <m:e>
                        <m:r>
                          <a:rPr lang="es-EC" sz="1200" i="1" kern="1200">
                            <a:solidFill>
                              <a:schemeClr val="tx1"/>
                            </a:solidFill>
                            <a:effectLst/>
                            <a:latin typeface="Cambria Math" panose="02040503050406030204" pitchFamily="18" charset="0"/>
                            <a:ea typeface="+mn-ea"/>
                            <a:cs typeface="+mn-cs"/>
                          </a:rPr>
                          <m:t>𝑞</m:t>
                        </m:r>
                        <m:r>
                          <a:rPr lang="es-EC" sz="1200" i="1" kern="1200">
                            <a:solidFill>
                              <a:schemeClr val="tx1"/>
                            </a:solidFill>
                            <a:effectLst/>
                            <a:latin typeface="Cambria Math" panose="02040503050406030204" pitchFamily="18" charset="0"/>
                            <a:ea typeface="+mn-ea"/>
                            <a:cs typeface="+mn-cs"/>
                          </a:rPr>
                          <m:t>,</m:t>
                        </m:r>
                        <m:acc>
                          <m:accPr>
                            <m:chr m:val="̇"/>
                            <m:ctrlPr>
                              <a:rPr lang="es-EC" sz="1200" i="1" kern="1200">
                                <a:solidFill>
                                  <a:schemeClr val="tx1"/>
                                </a:solidFill>
                                <a:effectLst/>
                                <a:latin typeface="Cambria Math" panose="02040503050406030204" pitchFamily="18" charset="0"/>
                                <a:ea typeface="+mn-ea"/>
                                <a:cs typeface="+mn-cs"/>
                              </a:rPr>
                            </m:ctrlPr>
                          </m:accPr>
                          <m:e>
                            <m:r>
                              <a:rPr lang="es-EC" sz="1200" i="1" kern="1200">
                                <a:solidFill>
                                  <a:schemeClr val="tx1"/>
                                </a:solidFill>
                                <a:effectLst/>
                                <a:latin typeface="Cambria Math" panose="02040503050406030204" pitchFamily="18" charset="0"/>
                                <a:ea typeface="+mn-ea"/>
                                <a:cs typeface="+mn-cs"/>
                              </a:rPr>
                              <m:t>𝑞</m:t>
                            </m:r>
                          </m:e>
                        </m:acc>
                      </m:e>
                    </m:d>
                  </m:oMath>
                </a14:m>
                <a:r>
                  <a:rPr lang="es-EC" sz="1200" kern="1200" dirty="0">
                    <a:solidFill>
                      <a:schemeClr val="tx1"/>
                    </a:solidFill>
                    <a:effectLst/>
                    <a:latin typeface="+mn-lt"/>
                    <a:ea typeface="+mn-ea"/>
                    <a:cs typeface="+mn-cs"/>
                  </a:rPr>
                  <a:t> es la energía cinética total almacenada con respecto a las masas y momentos de inercia, y </a:t>
                </a:r>
                <a14:m>
                  <m:oMath xmlns:m="http://schemas.openxmlformats.org/officeDocument/2006/math">
                    <m:r>
                      <a:rPr lang="es-EC" sz="1200" i="1" kern="1200">
                        <a:solidFill>
                          <a:schemeClr val="tx1"/>
                        </a:solidFill>
                        <a:effectLst/>
                        <a:latin typeface="Cambria Math" panose="02040503050406030204" pitchFamily="18" charset="0"/>
                        <a:ea typeface="+mn-ea"/>
                        <a:cs typeface="+mn-cs"/>
                      </a:rPr>
                      <m:t>𝑉</m:t>
                    </m:r>
                    <m:d>
                      <m:dPr>
                        <m:ctrlPr>
                          <a:rPr lang="es-EC" sz="1200" i="1" kern="1200">
                            <a:solidFill>
                              <a:schemeClr val="tx1"/>
                            </a:solidFill>
                            <a:effectLst/>
                            <a:latin typeface="Cambria Math" panose="02040503050406030204" pitchFamily="18" charset="0"/>
                            <a:ea typeface="+mn-ea"/>
                            <a:cs typeface="+mn-cs"/>
                          </a:rPr>
                        </m:ctrlPr>
                      </m:dPr>
                      <m:e>
                        <m:r>
                          <a:rPr lang="es-EC" sz="1200" i="1" kern="1200">
                            <a:solidFill>
                              <a:schemeClr val="tx1"/>
                            </a:solidFill>
                            <a:effectLst/>
                            <a:latin typeface="Cambria Math" panose="02040503050406030204" pitchFamily="18" charset="0"/>
                            <a:ea typeface="+mn-ea"/>
                            <a:cs typeface="+mn-cs"/>
                          </a:rPr>
                          <m:t>𝑞</m:t>
                        </m:r>
                      </m:e>
                    </m:d>
                  </m:oMath>
                </a14:m>
                <a:r>
                  <a:rPr lang="es-EC" sz="1200" kern="1200" dirty="0">
                    <a:solidFill>
                      <a:schemeClr val="tx1"/>
                    </a:solidFill>
                    <a:effectLst/>
                    <a:latin typeface="+mn-lt"/>
                    <a:ea typeface="+mn-ea"/>
                    <a:cs typeface="+mn-cs"/>
                  </a:rPr>
                  <a:t> es la energía potencial total que se asocia con elementos gravitacionales y amortiguadores</a:t>
                </a:r>
                <a:r>
                  <a:rPr lang="es-EC" sz="1200" kern="1200" dirty="0" smtClean="0">
                    <a:solidFill>
                      <a:schemeClr val="tx1"/>
                    </a:solidFill>
                    <a:effectLst/>
                    <a:latin typeface="+mn-lt"/>
                    <a:ea typeface="+mn-ea"/>
                    <a:cs typeface="+mn-cs"/>
                  </a:rPr>
                  <a:t>.</a:t>
                </a:r>
              </a:p>
              <a:p>
                <a:endParaRPr lang="es-EC" sz="1200" kern="1200" dirty="0" smtClean="0">
                  <a:solidFill>
                    <a:schemeClr val="tx1"/>
                  </a:solidFill>
                  <a:effectLst/>
                  <a:latin typeface="+mn-lt"/>
                  <a:ea typeface="+mn-ea"/>
                  <a:cs typeface="+mn-cs"/>
                </a:endParaRPr>
              </a:p>
              <a:p>
                <a14:m>
                  <m:oMath xmlns:m="http://schemas.openxmlformats.org/officeDocument/2006/math">
                    <m:r>
                      <a:rPr lang="es-EC" sz="1200" i="1" kern="1200" smtClean="0">
                        <a:solidFill>
                          <a:schemeClr val="tx1"/>
                        </a:solidFill>
                        <a:effectLst/>
                        <a:latin typeface="Cambria Math" panose="02040503050406030204" pitchFamily="18" charset="0"/>
                        <a:ea typeface="+mn-ea"/>
                        <a:cs typeface="+mn-cs"/>
                      </a:rPr>
                      <m:t>𝑀</m:t>
                    </m:r>
                    <m:d>
                      <m:dPr>
                        <m:ctrlPr>
                          <a:rPr lang="es-EC" sz="1200" i="1" kern="1200">
                            <a:solidFill>
                              <a:schemeClr val="tx1"/>
                            </a:solidFill>
                            <a:effectLst/>
                            <a:latin typeface="Cambria Math" panose="02040503050406030204" pitchFamily="18" charset="0"/>
                            <a:ea typeface="+mn-ea"/>
                            <a:cs typeface="+mn-cs"/>
                          </a:rPr>
                        </m:ctrlPr>
                      </m:dPr>
                      <m:e>
                        <m:r>
                          <a:rPr lang="es-EC" sz="1200" i="1" kern="1200">
                            <a:solidFill>
                              <a:schemeClr val="tx1"/>
                            </a:solidFill>
                            <a:effectLst/>
                            <a:latin typeface="Cambria Math" panose="02040503050406030204" pitchFamily="18" charset="0"/>
                            <a:ea typeface="+mn-ea"/>
                            <a:cs typeface="+mn-cs"/>
                          </a:rPr>
                          <m:t>𝑞</m:t>
                        </m:r>
                      </m:e>
                    </m:d>
                  </m:oMath>
                </a14:m>
                <a:r>
                  <a:rPr lang="es-EC" sz="1200" kern="1200" dirty="0">
                    <a:solidFill>
                      <a:schemeClr val="tx1"/>
                    </a:solidFill>
                    <a:effectLst/>
                    <a:latin typeface="+mn-lt"/>
                    <a:ea typeface="+mn-ea"/>
                    <a:cs typeface="+mn-cs"/>
                  </a:rPr>
                  <a:t> es la matriz de inercia del sistema, </a:t>
                </a:r>
                <a14:m>
                  <m:oMath xmlns:m="http://schemas.openxmlformats.org/officeDocument/2006/math">
                    <m:r>
                      <a:rPr lang="es-EC" sz="1200" i="1" kern="1200">
                        <a:solidFill>
                          <a:schemeClr val="tx1"/>
                        </a:solidFill>
                        <a:effectLst/>
                        <a:latin typeface="Cambria Math" panose="02040503050406030204" pitchFamily="18" charset="0"/>
                        <a:ea typeface="+mn-ea"/>
                        <a:cs typeface="+mn-cs"/>
                      </a:rPr>
                      <m:t>𝐶</m:t>
                    </m:r>
                    <m:d>
                      <m:dPr>
                        <m:ctrlPr>
                          <a:rPr lang="es-EC" sz="1200" i="1" kern="1200">
                            <a:solidFill>
                              <a:schemeClr val="tx1"/>
                            </a:solidFill>
                            <a:effectLst/>
                            <a:latin typeface="Cambria Math" panose="02040503050406030204" pitchFamily="18" charset="0"/>
                            <a:ea typeface="+mn-ea"/>
                            <a:cs typeface="+mn-cs"/>
                          </a:rPr>
                        </m:ctrlPr>
                      </m:dPr>
                      <m:e>
                        <m:r>
                          <a:rPr lang="es-EC" sz="1200" i="1" kern="1200">
                            <a:solidFill>
                              <a:schemeClr val="tx1"/>
                            </a:solidFill>
                            <a:effectLst/>
                            <a:latin typeface="Cambria Math" panose="02040503050406030204" pitchFamily="18" charset="0"/>
                            <a:ea typeface="+mn-ea"/>
                            <a:cs typeface="+mn-cs"/>
                          </a:rPr>
                          <m:t>𝑞</m:t>
                        </m:r>
                        <m:r>
                          <a:rPr lang="es-EC" sz="1200" i="1" kern="1200">
                            <a:solidFill>
                              <a:schemeClr val="tx1"/>
                            </a:solidFill>
                            <a:effectLst/>
                            <a:latin typeface="Cambria Math" panose="02040503050406030204" pitchFamily="18" charset="0"/>
                            <a:ea typeface="+mn-ea"/>
                            <a:cs typeface="+mn-cs"/>
                          </a:rPr>
                          <m:t>,</m:t>
                        </m:r>
                        <m:acc>
                          <m:accPr>
                            <m:chr m:val="̇"/>
                            <m:ctrlPr>
                              <a:rPr lang="es-EC" sz="1200" i="1" kern="1200">
                                <a:solidFill>
                                  <a:schemeClr val="tx1"/>
                                </a:solidFill>
                                <a:effectLst/>
                                <a:latin typeface="Cambria Math" panose="02040503050406030204" pitchFamily="18" charset="0"/>
                                <a:ea typeface="+mn-ea"/>
                                <a:cs typeface="+mn-cs"/>
                              </a:rPr>
                            </m:ctrlPr>
                          </m:accPr>
                          <m:e>
                            <m:r>
                              <a:rPr lang="es-EC" sz="1200" i="1" kern="1200">
                                <a:solidFill>
                                  <a:schemeClr val="tx1"/>
                                </a:solidFill>
                                <a:effectLst/>
                                <a:latin typeface="Cambria Math" panose="02040503050406030204" pitchFamily="18" charset="0"/>
                                <a:ea typeface="+mn-ea"/>
                                <a:cs typeface="+mn-cs"/>
                              </a:rPr>
                              <m:t>𝑞</m:t>
                            </m:r>
                          </m:e>
                        </m:acc>
                      </m:e>
                    </m:d>
                    <m:acc>
                      <m:accPr>
                        <m:chr m:val="̈"/>
                        <m:ctrlPr>
                          <a:rPr lang="es-EC" sz="1200" i="1" kern="1200">
                            <a:solidFill>
                              <a:schemeClr val="tx1"/>
                            </a:solidFill>
                            <a:effectLst/>
                            <a:latin typeface="Cambria Math" panose="02040503050406030204" pitchFamily="18" charset="0"/>
                            <a:ea typeface="+mn-ea"/>
                            <a:cs typeface="+mn-cs"/>
                          </a:rPr>
                        </m:ctrlPr>
                      </m:accPr>
                      <m:e>
                        <m:r>
                          <a:rPr lang="es-EC" sz="1200" i="1" kern="1200">
                            <a:solidFill>
                              <a:schemeClr val="tx1"/>
                            </a:solidFill>
                            <a:effectLst/>
                            <a:latin typeface="Cambria Math" panose="02040503050406030204" pitchFamily="18" charset="0"/>
                            <a:ea typeface="+mn-ea"/>
                            <a:cs typeface="+mn-cs"/>
                          </a:rPr>
                          <m:t>𝑞</m:t>
                        </m:r>
                      </m:e>
                    </m:acc>
                  </m:oMath>
                </a14:m>
                <a:r>
                  <a:rPr lang="es-EC" sz="1200" kern="1200" dirty="0">
                    <a:solidFill>
                      <a:schemeClr val="tx1"/>
                    </a:solidFill>
                    <a:effectLst/>
                    <a:latin typeface="+mn-lt"/>
                    <a:ea typeface="+mn-ea"/>
                    <a:cs typeface="+mn-cs"/>
                  </a:rPr>
                  <a:t> contiene dos tipos de términos que involucran </a:t>
                </a:r>
                <a14:m>
                  <m:oMath xmlns:m="http://schemas.openxmlformats.org/officeDocument/2006/math">
                    <m:sSub>
                      <m:sSubPr>
                        <m:ctrlPr>
                          <a:rPr lang="es-EC" sz="1200" i="1" kern="1200">
                            <a:solidFill>
                              <a:schemeClr val="tx1"/>
                            </a:solidFill>
                            <a:effectLst/>
                            <a:latin typeface="Cambria Math" panose="02040503050406030204" pitchFamily="18" charset="0"/>
                            <a:ea typeface="+mn-ea"/>
                            <a:cs typeface="+mn-cs"/>
                          </a:rPr>
                        </m:ctrlPr>
                      </m:sSubPr>
                      <m:e>
                        <m:acc>
                          <m:accPr>
                            <m:chr m:val="̇"/>
                            <m:ctrlPr>
                              <a:rPr lang="es-EC" sz="1200" i="1" kern="1200">
                                <a:solidFill>
                                  <a:schemeClr val="tx1"/>
                                </a:solidFill>
                                <a:effectLst/>
                                <a:latin typeface="Cambria Math" panose="02040503050406030204" pitchFamily="18" charset="0"/>
                                <a:ea typeface="+mn-ea"/>
                                <a:cs typeface="+mn-cs"/>
                              </a:rPr>
                            </m:ctrlPr>
                          </m:accPr>
                          <m:e>
                            <m:r>
                              <a:rPr lang="es-EC" sz="1200" i="1" kern="1200">
                                <a:solidFill>
                                  <a:schemeClr val="tx1"/>
                                </a:solidFill>
                                <a:effectLst/>
                                <a:latin typeface="Cambria Math" panose="02040503050406030204" pitchFamily="18" charset="0"/>
                                <a:ea typeface="+mn-ea"/>
                                <a:cs typeface="+mn-cs"/>
                              </a:rPr>
                              <m:t>𝑞</m:t>
                            </m:r>
                          </m:e>
                        </m:acc>
                      </m:e>
                      <m:sub>
                        <m:r>
                          <a:rPr lang="es-EC" sz="1200" i="1" kern="1200">
                            <a:solidFill>
                              <a:schemeClr val="tx1"/>
                            </a:solidFill>
                            <a:effectLst/>
                            <a:latin typeface="Cambria Math" panose="02040503050406030204" pitchFamily="18" charset="0"/>
                            <a:ea typeface="+mn-ea"/>
                            <a:cs typeface="+mn-cs"/>
                          </a:rPr>
                          <m:t>𝑖</m:t>
                        </m:r>
                      </m:sub>
                    </m:sSub>
                    <m:sSub>
                      <m:sSubPr>
                        <m:ctrlPr>
                          <a:rPr lang="es-EC" sz="1200" i="1" kern="1200">
                            <a:solidFill>
                              <a:schemeClr val="tx1"/>
                            </a:solidFill>
                            <a:effectLst/>
                            <a:latin typeface="Cambria Math" panose="02040503050406030204" pitchFamily="18" charset="0"/>
                            <a:ea typeface="+mn-ea"/>
                            <a:cs typeface="+mn-cs"/>
                          </a:rPr>
                        </m:ctrlPr>
                      </m:sSubPr>
                      <m:e>
                        <m:acc>
                          <m:accPr>
                            <m:chr m:val="̇"/>
                            <m:ctrlPr>
                              <a:rPr lang="es-EC" sz="1200" i="1" kern="1200">
                                <a:solidFill>
                                  <a:schemeClr val="tx1"/>
                                </a:solidFill>
                                <a:effectLst/>
                                <a:latin typeface="Cambria Math" panose="02040503050406030204" pitchFamily="18" charset="0"/>
                                <a:ea typeface="+mn-ea"/>
                                <a:cs typeface="+mn-cs"/>
                              </a:rPr>
                            </m:ctrlPr>
                          </m:accPr>
                          <m:e>
                            <m:r>
                              <a:rPr lang="es-EC" sz="1200" i="1" kern="1200">
                                <a:solidFill>
                                  <a:schemeClr val="tx1"/>
                                </a:solidFill>
                                <a:effectLst/>
                                <a:latin typeface="Cambria Math" panose="02040503050406030204" pitchFamily="18" charset="0"/>
                                <a:ea typeface="+mn-ea"/>
                                <a:cs typeface="+mn-cs"/>
                              </a:rPr>
                              <m:t>𝑞</m:t>
                            </m:r>
                          </m:e>
                        </m:acc>
                      </m:e>
                      <m:sub>
                        <m:r>
                          <a:rPr lang="es-EC" sz="1200" i="1" kern="1200">
                            <a:solidFill>
                              <a:schemeClr val="tx1"/>
                            </a:solidFill>
                            <a:effectLst/>
                            <a:latin typeface="Cambria Math" panose="02040503050406030204" pitchFamily="18" charset="0"/>
                            <a:ea typeface="+mn-ea"/>
                            <a:cs typeface="+mn-cs"/>
                          </a:rPr>
                          <m:t>𝑗</m:t>
                        </m:r>
                      </m:sub>
                    </m:sSub>
                  </m:oMath>
                </a14:m>
                <a:r>
                  <a:rPr lang="es-EC" sz="1200" kern="1200" dirty="0">
                    <a:solidFill>
                      <a:schemeClr val="tx1"/>
                    </a:solidFill>
                    <a:effectLst/>
                    <a:latin typeface="+mn-lt"/>
                    <a:ea typeface="+mn-ea"/>
                    <a:cs typeface="+mn-cs"/>
                  </a:rPr>
                  <a:t> llamados centrífugo cuando </a:t>
                </a:r>
                <a14:m>
                  <m:oMath xmlns:m="http://schemas.openxmlformats.org/officeDocument/2006/math">
                    <m:r>
                      <a:rPr lang="es-EC" sz="1200" i="1" kern="1200">
                        <a:solidFill>
                          <a:schemeClr val="tx1"/>
                        </a:solidFill>
                        <a:effectLst/>
                        <a:latin typeface="Cambria Math" panose="02040503050406030204" pitchFamily="18" charset="0"/>
                        <a:ea typeface="+mn-ea"/>
                        <a:cs typeface="+mn-cs"/>
                      </a:rPr>
                      <m:t>(</m:t>
                    </m:r>
                    <m:r>
                      <a:rPr lang="es-EC" sz="1200" i="1" kern="1200">
                        <a:solidFill>
                          <a:schemeClr val="tx1"/>
                        </a:solidFill>
                        <a:effectLst/>
                        <a:latin typeface="Cambria Math" panose="02040503050406030204" pitchFamily="18" charset="0"/>
                        <a:ea typeface="+mn-ea"/>
                        <a:cs typeface="+mn-cs"/>
                      </a:rPr>
                      <m:t>𝑖</m:t>
                    </m:r>
                    <m:r>
                      <a:rPr lang="es-EC" sz="1200" i="1" kern="1200">
                        <a:solidFill>
                          <a:schemeClr val="tx1"/>
                        </a:solidFill>
                        <a:effectLst/>
                        <a:latin typeface="Cambria Math" panose="02040503050406030204" pitchFamily="18" charset="0"/>
                        <a:ea typeface="+mn-ea"/>
                        <a:cs typeface="+mn-cs"/>
                      </a:rPr>
                      <m:t>=</m:t>
                    </m:r>
                    <m:r>
                      <a:rPr lang="es-EC" sz="1200" i="1" kern="1200">
                        <a:solidFill>
                          <a:schemeClr val="tx1"/>
                        </a:solidFill>
                        <a:effectLst/>
                        <a:latin typeface="Cambria Math" panose="02040503050406030204" pitchFamily="18" charset="0"/>
                        <a:ea typeface="+mn-ea"/>
                        <a:cs typeface="+mn-cs"/>
                      </a:rPr>
                      <m:t>𝑗</m:t>
                    </m:r>
                    <m:r>
                      <a:rPr lang="es-EC" sz="1200" i="1" kern="1200">
                        <a:solidFill>
                          <a:schemeClr val="tx1"/>
                        </a:solidFill>
                        <a:effectLst/>
                        <a:latin typeface="Cambria Math" panose="02040503050406030204" pitchFamily="18" charset="0"/>
                        <a:ea typeface="+mn-ea"/>
                        <a:cs typeface="+mn-cs"/>
                      </a:rPr>
                      <m:t>)</m:t>
                    </m:r>
                  </m:oMath>
                </a14:m>
                <a:r>
                  <a:rPr lang="es-EC" sz="1200" kern="1200" dirty="0">
                    <a:solidFill>
                      <a:schemeClr val="tx1"/>
                    </a:solidFill>
                    <a:effectLst/>
                    <a:latin typeface="+mn-lt"/>
                    <a:ea typeface="+mn-ea"/>
                    <a:cs typeface="+mn-cs"/>
                  </a:rPr>
                  <a:t> y </a:t>
                </a:r>
                <a:r>
                  <a:rPr lang="es-EC" sz="1200" kern="1200" dirty="0" err="1">
                    <a:solidFill>
                      <a:schemeClr val="tx1"/>
                    </a:solidFill>
                    <a:effectLst/>
                    <a:latin typeface="+mn-lt"/>
                    <a:ea typeface="+mn-ea"/>
                    <a:cs typeface="+mn-cs"/>
                  </a:rPr>
                  <a:t>corolisis</a:t>
                </a:r>
                <a:r>
                  <a:rPr lang="es-EC" sz="1200" kern="1200" dirty="0">
                    <a:solidFill>
                      <a:schemeClr val="tx1"/>
                    </a:solidFill>
                    <a:effectLst/>
                    <a:latin typeface="+mn-lt"/>
                    <a:ea typeface="+mn-ea"/>
                    <a:cs typeface="+mn-cs"/>
                  </a:rPr>
                  <a:t> (causada por la rotación del marco de referencia con respecto a la inercia) cuando </a:t>
                </a:r>
                <a14:m>
                  <m:oMath xmlns:m="http://schemas.openxmlformats.org/officeDocument/2006/math">
                    <m:r>
                      <a:rPr lang="es-EC" sz="1200" i="1" kern="1200">
                        <a:solidFill>
                          <a:schemeClr val="tx1"/>
                        </a:solidFill>
                        <a:effectLst/>
                        <a:latin typeface="Cambria Math" panose="02040503050406030204" pitchFamily="18" charset="0"/>
                        <a:ea typeface="+mn-ea"/>
                        <a:cs typeface="+mn-cs"/>
                      </a:rPr>
                      <m:t>(</m:t>
                    </m:r>
                    <m:r>
                      <a:rPr lang="es-EC" sz="1200" i="1" kern="1200">
                        <a:solidFill>
                          <a:schemeClr val="tx1"/>
                        </a:solidFill>
                        <a:effectLst/>
                        <a:latin typeface="Cambria Math" panose="02040503050406030204" pitchFamily="18" charset="0"/>
                        <a:ea typeface="+mn-ea"/>
                        <a:cs typeface="+mn-cs"/>
                      </a:rPr>
                      <m:t>𝑖</m:t>
                    </m:r>
                    <m:r>
                      <a:rPr lang="es-EC" sz="1200" i="1" kern="1200">
                        <a:solidFill>
                          <a:schemeClr val="tx1"/>
                        </a:solidFill>
                        <a:effectLst/>
                        <a:latin typeface="Cambria Math" panose="02040503050406030204" pitchFamily="18" charset="0"/>
                        <a:ea typeface="+mn-ea"/>
                        <a:cs typeface="+mn-cs"/>
                      </a:rPr>
                      <m:t>≠</m:t>
                    </m:r>
                    <m:r>
                      <a:rPr lang="es-EC" sz="1200" i="1" kern="1200">
                        <a:solidFill>
                          <a:schemeClr val="tx1"/>
                        </a:solidFill>
                        <a:effectLst/>
                        <a:latin typeface="Cambria Math" panose="02040503050406030204" pitchFamily="18" charset="0"/>
                        <a:ea typeface="+mn-ea"/>
                        <a:cs typeface="+mn-cs"/>
                      </a:rPr>
                      <m:t>𝑗</m:t>
                    </m:r>
                    <m:r>
                      <a:rPr lang="es-EC" sz="1200" i="1" kern="1200">
                        <a:solidFill>
                          <a:schemeClr val="tx1"/>
                        </a:solidFill>
                        <a:effectLst/>
                        <a:latin typeface="Cambria Math" panose="02040503050406030204" pitchFamily="18" charset="0"/>
                        <a:ea typeface="+mn-ea"/>
                        <a:cs typeface="+mn-cs"/>
                      </a:rPr>
                      <m:t>)</m:t>
                    </m:r>
                  </m:oMath>
                </a14:m>
                <a:r>
                  <a:rPr lang="es-EC" sz="1200" kern="1200" dirty="0">
                    <a:solidFill>
                      <a:schemeClr val="tx1"/>
                    </a:solidFill>
                    <a:effectLst/>
                    <a:latin typeface="+mn-lt"/>
                    <a:ea typeface="+mn-ea"/>
                    <a:cs typeface="+mn-cs"/>
                  </a:rPr>
                  <a:t>, y </a:t>
                </a:r>
                <a14:m>
                  <m:oMath xmlns:m="http://schemas.openxmlformats.org/officeDocument/2006/math">
                    <m:r>
                      <a:rPr lang="es-EC" sz="1200" i="1" kern="1200">
                        <a:solidFill>
                          <a:schemeClr val="tx1"/>
                        </a:solidFill>
                        <a:effectLst/>
                        <a:latin typeface="Cambria Math" panose="02040503050406030204" pitchFamily="18" charset="0"/>
                        <a:ea typeface="+mn-ea"/>
                        <a:cs typeface="+mn-cs"/>
                      </a:rPr>
                      <m:t>𝐺</m:t>
                    </m:r>
                    <m:d>
                      <m:dPr>
                        <m:ctrlPr>
                          <a:rPr lang="es-EC" sz="1200" i="1" kern="1200">
                            <a:solidFill>
                              <a:schemeClr val="tx1"/>
                            </a:solidFill>
                            <a:effectLst/>
                            <a:latin typeface="Cambria Math" panose="02040503050406030204" pitchFamily="18" charset="0"/>
                            <a:ea typeface="+mn-ea"/>
                            <a:cs typeface="+mn-cs"/>
                          </a:rPr>
                        </m:ctrlPr>
                      </m:dPr>
                      <m:e>
                        <m:r>
                          <a:rPr lang="es-EC" sz="1200" i="1" kern="1200">
                            <a:solidFill>
                              <a:schemeClr val="tx1"/>
                            </a:solidFill>
                            <a:effectLst/>
                            <a:latin typeface="Cambria Math" panose="02040503050406030204" pitchFamily="18" charset="0"/>
                            <a:ea typeface="+mn-ea"/>
                            <a:cs typeface="+mn-cs"/>
                          </a:rPr>
                          <m:t>𝑞</m:t>
                        </m:r>
                      </m:e>
                    </m:d>
                  </m:oMath>
                </a14:m>
                <a:r>
                  <a:rPr lang="es-EC" sz="1200" kern="1200" dirty="0">
                    <a:solidFill>
                      <a:schemeClr val="tx1"/>
                    </a:solidFill>
                    <a:effectLst/>
                    <a:latin typeface="+mn-lt"/>
                    <a:ea typeface="+mn-ea"/>
                    <a:cs typeface="+mn-cs"/>
                  </a:rPr>
                  <a:t> es el componente de la gravedad relacionado con la energía</a:t>
                </a:r>
                <a:endParaRPr lang="es-EC" dirty="0"/>
              </a:p>
            </p:txBody>
          </p:sp>
        </mc:Choice>
        <mc:Fallback xmlns="">
          <p:sp>
            <p:nvSpPr>
              <p:cNvPr id="3" name="Marcador de notas 2"/>
              <p:cNvSpPr>
                <a:spLocks noGrp="1"/>
              </p:cNvSpPr>
              <p:nvPr>
                <p:ph type="body" idx="1"/>
              </p:nvPr>
            </p:nvSpPr>
            <p:spPr/>
            <p:txBody>
              <a:bodyPr/>
              <a:lstStyle/>
              <a:p>
                <a:r>
                  <a:rPr lang="es-EC" sz="1200" i="0" kern="1200" smtClean="0">
                    <a:solidFill>
                      <a:schemeClr val="tx1"/>
                    </a:solidFill>
                    <a:effectLst/>
                    <a:latin typeface="+mn-lt"/>
                    <a:ea typeface="+mn-ea"/>
                    <a:cs typeface="+mn-cs"/>
                  </a:rPr>
                  <a:t>𝑇</a:t>
                </a:r>
                <a:r>
                  <a:rPr lang="es-EC" sz="1200" i="0" kern="1200">
                    <a:solidFill>
                      <a:schemeClr val="tx1"/>
                    </a:solidFill>
                    <a:effectLst/>
                    <a:latin typeface="+mn-lt"/>
                    <a:ea typeface="+mn-ea"/>
                    <a:cs typeface="+mn-cs"/>
                  </a:rPr>
                  <a:t>(𝑞,𝑞 ̇ )</a:t>
                </a:r>
                <a:r>
                  <a:rPr lang="es-EC" sz="1200" kern="1200" dirty="0">
                    <a:solidFill>
                      <a:schemeClr val="tx1"/>
                    </a:solidFill>
                    <a:effectLst/>
                    <a:latin typeface="+mn-lt"/>
                    <a:ea typeface="+mn-ea"/>
                    <a:cs typeface="+mn-cs"/>
                  </a:rPr>
                  <a:t> es la energía cinética total almacenada con respecto a las masas y momentos de inercia, y </a:t>
                </a:r>
                <a:r>
                  <a:rPr lang="es-EC" sz="1200" i="0" kern="1200">
                    <a:solidFill>
                      <a:schemeClr val="tx1"/>
                    </a:solidFill>
                    <a:effectLst/>
                    <a:latin typeface="+mn-lt"/>
                    <a:ea typeface="+mn-ea"/>
                    <a:cs typeface="+mn-cs"/>
                  </a:rPr>
                  <a:t>𝑉(𝑞)</a:t>
                </a:r>
                <a:r>
                  <a:rPr lang="es-EC" sz="1200" kern="1200" dirty="0">
                    <a:solidFill>
                      <a:schemeClr val="tx1"/>
                    </a:solidFill>
                    <a:effectLst/>
                    <a:latin typeface="+mn-lt"/>
                    <a:ea typeface="+mn-ea"/>
                    <a:cs typeface="+mn-cs"/>
                  </a:rPr>
                  <a:t> es la energía potencial total que se asocia con elementos gravitacionales y amortiguadores</a:t>
                </a:r>
                <a:r>
                  <a:rPr lang="es-EC" sz="1200" kern="1200" dirty="0" smtClean="0">
                    <a:solidFill>
                      <a:schemeClr val="tx1"/>
                    </a:solidFill>
                    <a:effectLst/>
                    <a:latin typeface="+mn-lt"/>
                    <a:ea typeface="+mn-ea"/>
                    <a:cs typeface="+mn-cs"/>
                  </a:rPr>
                  <a:t>.</a:t>
                </a:r>
              </a:p>
              <a:p>
                <a:endParaRPr lang="es-EC" sz="1200" kern="1200" dirty="0" smtClean="0">
                  <a:solidFill>
                    <a:schemeClr val="tx1"/>
                  </a:solidFill>
                  <a:effectLst/>
                  <a:latin typeface="+mn-lt"/>
                  <a:ea typeface="+mn-ea"/>
                  <a:cs typeface="+mn-cs"/>
                </a:endParaRPr>
              </a:p>
              <a:p>
                <a:r>
                  <a:rPr lang="es-EC" sz="1200" i="0" kern="1200" smtClean="0">
                    <a:solidFill>
                      <a:schemeClr val="tx1"/>
                    </a:solidFill>
                    <a:effectLst/>
                    <a:latin typeface="+mn-lt"/>
                    <a:ea typeface="+mn-ea"/>
                    <a:cs typeface="+mn-cs"/>
                  </a:rPr>
                  <a:t>𝑀</a:t>
                </a:r>
                <a:r>
                  <a:rPr lang="es-EC" sz="1200" i="0" kern="1200">
                    <a:solidFill>
                      <a:schemeClr val="tx1"/>
                    </a:solidFill>
                    <a:effectLst/>
                    <a:latin typeface="+mn-lt"/>
                    <a:ea typeface="+mn-ea"/>
                    <a:cs typeface="+mn-cs"/>
                  </a:rPr>
                  <a:t>(𝑞)</a:t>
                </a:r>
                <a:r>
                  <a:rPr lang="es-EC" sz="1200" kern="1200" dirty="0">
                    <a:solidFill>
                      <a:schemeClr val="tx1"/>
                    </a:solidFill>
                    <a:effectLst/>
                    <a:latin typeface="+mn-lt"/>
                    <a:ea typeface="+mn-ea"/>
                    <a:cs typeface="+mn-cs"/>
                  </a:rPr>
                  <a:t> es la matriz de inercia del sistema, </a:t>
                </a:r>
                <a:r>
                  <a:rPr lang="es-EC" sz="1200" i="0" kern="1200">
                    <a:solidFill>
                      <a:schemeClr val="tx1"/>
                    </a:solidFill>
                    <a:effectLst/>
                    <a:latin typeface="+mn-lt"/>
                    <a:ea typeface="+mn-ea"/>
                    <a:cs typeface="+mn-cs"/>
                  </a:rPr>
                  <a:t>𝐶(𝑞,𝑞 ̇ ) 𝑞 ̈</a:t>
                </a:r>
                <a:r>
                  <a:rPr lang="es-EC" sz="1200" kern="1200" dirty="0">
                    <a:solidFill>
                      <a:schemeClr val="tx1"/>
                    </a:solidFill>
                    <a:effectLst/>
                    <a:latin typeface="+mn-lt"/>
                    <a:ea typeface="+mn-ea"/>
                    <a:cs typeface="+mn-cs"/>
                  </a:rPr>
                  <a:t> contiene dos tipos de términos que involucran </a:t>
                </a:r>
                <a:r>
                  <a:rPr lang="es-EC" sz="1200" i="0" kern="1200">
                    <a:solidFill>
                      <a:schemeClr val="tx1"/>
                    </a:solidFill>
                    <a:effectLst/>
                    <a:latin typeface="+mn-lt"/>
                    <a:ea typeface="+mn-ea"/>
                    <a:cs typeface="+mn-cs"/>
                  </a:rPr>
                  <a:t>𝑞 ̇_𝑖 𝑞 ̇_𝑗</a:t>
                </a:r>
                <a:r>
                  <a:rPr lang="es-EC" sz="1200" kern="1200" dirty="0">
                    <a:solidFill>
                      <a:schemeClr val="tx1"/>
                    </a:solidFill>
                    <a:effectLst/>
                    <a:latin typeface="+mn-lt"/>
                    <a:ea typeface="+mn-ea"/>
                    <a:cs typeface="+mn-cs"/>
                  </a:rPr>
                  <a:t> llamados centrífugo cuando </a:t>
                </a:r>
                <a:r>
                  <a:rPr lang="es-EC" sz="1200" i="0" kern="1200">
                    <a:solidFill>
                      <a:schemeClr val="tx1"/>
                    </a:solidFill>
                    <a:effectLst/>
                    <a:latin typeface="+mn-lt"/>
                    <a:ea typeface="+mn-ea"/>
                    <a:cs typeface="+mn-cs"/>
                  </a:rPr>
                  <a:t>(𝑖=𝑗)</a:t>
                </a:r>
                <a:r>
                  <a:rPr lang="es-EC" sz="1200" kern="1200" dirty="0">
                    <a:solidFill>
                      <a:schemeClr val="tx1"/>
                    </a:solidFill>
                    <a:effectLst/>
                    <a:latin typeface="+mn-lt"/>
                    <a:ea typeface="+mn-ea"/>
                    <a:cs typeface="+mn-cs"/>
                  </a:rPr>
                  <a:t> y </a:t>
                </a:r>
                <a:r>
                  <a:rPr lang="es-EC" sz="1200" kern="1200" dirty="0" err="1">
                    <a:solidFill>
                      <a:schemeClr val="tx1"/>
                    </a:solidFill>
                    <a:effectLst/>
                    <a:latin typeface="+mn-lt"/>
                    <a:ea typeface="+mn-ea"/>
                    <a:cs typeface="+mn-cs"/>
                  </a:rPr>
                  <a:t>corolisis</a:t>
                </a:r>
                <a:r>
                  <a:rPr lang="es-EC" sz="1200" kern="1200" dirty="0">
                    <a:solidFill>
                      <a:schemeClr val="tx1"/>
                    </a:solidFill>
                    <a:effectLst/>
                    <a:latin typeface="+mn-lt"/>
                    <a:ea typeface="+mn-ea"/>
                    <a:cs typeface="+mn-cs"/>
                  </a:rPr>
                  <a:t> (causada por la rotación del marco de referencia con respecto a la inercia) cuando </a:t>
                </a:r>
                <a:r>
                  <a:rPr lang="es-EC" sz="1200" i="0" kern="1200">
                    <a:solidFill>
                      <a:schemeClr val="tx1"/>
                    </a:solidFill>
                    <a:effectLst/>
                    <a:latin typeface="+mn-lt"/>
                    <a:ea typeface="+mn-ea"/>
                    <a:cs typeface="+mn-cs"/>
                  </a:rPr>
                  <a:t>(𝑖≠𝑗)</a:t>
                </a:r>
                <a:r>
                  <a:rPr lang="es-EC" sz="1200" kern="1200" dirty="0">
                    <a:solidFill>
                      <a:schemeClr val="tx1"/>
                    </a:solidFill>
                    <a:effectLst/>
                    <a:latin typeface="+mn-lt"/>
                    <a:ea typeface="+mn-ea"/>
                    <a:cs typeface="+mn-cs"/>
                  </a:rPr>
                  <a:t>, y </a:t>
                </a:r>
                <a:r>
                  <a:rPr lang="es-EC" sz="1200" i="0" kern="1200">
                    <a:solidFill>
                      <a:schemeClr val="tx1"/>
                    </a:solidFill>
                    <a:effectLst/>
                    <a:latin typeface="+mn-lt"/>
                    <a:ea typeface="+mn-ea"/>
                    <a:cs typeface="+mn-cs"/>
                  </a:rPr>
                  <a:t>𝐺(𝑞)</a:t>
                </a:r>
                <a:r>
                  <a:rPr lang="es-EC" sz="1200" kern="1200" dirty="0">
                    <a:solidFill>
                      <a:schemeClr val="tx1"/>
                    </a:solidFill>
                    <a:effectLst/>
                    <a:latin typeface="+mn-lt"/>
                    <a:ea typeface="+mn-ea"/>
                    <a:cs typeface="+mn-cs"/>
                  </a:rPr>
                  <a:t> es el componente de la gravedad relacionado con la energía</a:t>
                </a:r>
                <a:endParaRPr lang="es-EC" dirty="0"/>
              </a:p>
            </p:txBody>
          </p:sp>
        </mc:Fallback>
      </mc:AlternateContent>
      <p:sp>
        <p:nvSpPr>
          <p:cNvPr id="4" name="Marcador de fecha 3"/>
          <p:cNvSpPr>
            <a:spLocks noGrp="1"/>
          </p:cNvSpPr>
          <p:nvPr>
            <p:ph type="dt" idx="10"/>
          </p:nvPr>
        </p:nvSpPr>
        <p:spPr/>
        <p:txBody>
          <a:bodyPr/>
          <a:lstStyle/>
          <a:p>
            <a:fld id="{08CF7E32-E58F-49F7-991C-B9D8D014ED3B}" type="datetime1">
              <a:rPr lang="es-EC" smtClean="0"/>
              <a:t>27/09/2016</a:t>
            </a:fld>
            <a:endParaRPr lang="es-EC"/>
          </a:p>
        </p:txBody>
      </p:sp>
      <p:sp>
        <p:nvSpPr>
          <p:cNvPr id="5" name="Marcador de pie de página 4"/>
          <p:cNvSpPr>
            <a:spLocks noGrp="1"/>
          </p:cNvSpPr>
          <p:nvPr>
            <p:ph type="ftr" sz="quarter" idx="11"/>
          </p:nvPr>
        </p:nvSpPr>
        <p:spPr/>
        <p:txBody>
          <a:bodyPr/>
          <a:lstStyle/>
          <a:p>
            <a:r>
              <a:rPr lang="es-EC" smtClean="0"/>
              <a:t>Claudia Maricela Anaguano Lamiña</a:t>
            </a:r>
            <a:endParaRPr lang="es-EC"/>
          </a:p>
        </p:txBody>
      </p:sp>
      <p:sp>
        <p:nvSpPr>
          <p:cNvPr id="6" name="Marcador de número de diapositiva 5"/>
          <p:cNvSpPr>
            <a:spLocks noGrp="1"/>
          </p:cNvSpPr>
          <p:nvPr>
            <p:ph type="sldNum" sz="quarter" idx="12"/>
          </p:nvPr>
        </p:nvSpPr>
        <p:spPr/>
        <p:txBody>
          <a:bodyPr/>
          <a:lstStyle/>
          <a:p>
            <a:fld id="{EDA6523B-24AB-431C-8E12-3F19A36A7BF0}" type="slidenum">
              <a:rPr lang="es-EC" smtClean="0"/>
              <a:t>8</a:t>
            </a:fld>
            <a:endParaRPr lang="es-EC"/>
          </a:p>
        </p:txBody>
      </p:sp>
    </p:spTree>
    <p:extLst>
      <p:ext uri="{BB962C8B-B14F-4D97-AF65-F5344CB8AC3E}">
        <p14:creationId xmlns:p14="http://schemas.microsoft.com/office/powerpoint/2010/main" val="4149263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 Momento de inercia del brazo.</a:t>
                </a:r>
                <a:endParaRPr lang="es-EC" sz="1200" kern="1200" dirty="0">
                  <a:solidFill>
                    <a:schemeClr val="tx1"/>
                  </a:solidFill>
                  <a:effectLst/>
                  <a:latin typeface="+mn-lt"/>
                  <a:ea typeface="+mn-ea"/>
                  <a:cs typeface="+mn-cs"/>
                </a:endParaRPr>
              </a:p>
              <a:p>
                <a14:m>
                  <m:oMath xmlns:m="http://schemas.openxmlformats.org/officeDocument/2006/math">
                    <m:sSub>
                      <m:sSubPr>
                        <m:ctrlPr>
                          <a:rPr lang="es-EC" sz="1200" i="1" kern="1200">
                            <a:solidFill>
                              <a:schemeClr val="tx1"/>
                            </a:solidFill>
                            <a:effectLst/>
                            <a:latin typeface="Cambria Math" panose="02040503050406030204" pitchFamily="18" charset="0"/>
                            <a:ea typeface="+mn-ea"/>
                            <a:cs typeface="+mn-cs"/>
                          </a:rPr>
                        </m:ctrlPr>
                      </m:sSubPr>
                      <m:e>
                        <m:r>
                          <a:rPr lang="es-EC" sz="1200" i="1" kern="1200">
                            <a:solidFill>
                              <a:schemeClr val="tx1"/>
                            </a:solidFill>
                            <a:effectLst/>
                            <a:latin typeface="Cambria Math" panose="02040503050406030204" pitchFamily="18" charset="0"/>
                            <a:ea typeface="+mn-ea"/>
                            <a:cs typeface="+mn-cs"/>
                          </a:rPr>
                          <m:t>𝐿</m:t>
                        </m:r>
                      </m:e>
                      <m:sub>
                        <m:r>
                          <a:rPr lang="es-EC" sz="1200" i="1" kern="1200">
                            <a:solidFill>
                              <a:schemeClr val="tx1"/>
                            </a:solidFill>
                            <a:effectLst/>
                            <a:latin typeface="Cambria Math" panose="02040503050406030204" pitchFamily="18" charset="0"/>
                            <a:ea typeface="+mn-ea"/>
                            <a:cs typeface="+mn-cs"/>
                          </a:rPr>
                          <m:t>0</m:t>
                        </m:r>
                      </m:sub>
                    </m:sSub>
                  </m:oMath>
                </a14:m>
                <a:r>
                  <a:rPr lang="es-EC" sz="1200" kern="1200" dirty="0">
                    <a:solidFill>
                      <a:schemeClr val="tx1"/>
                    </a:solidFill>
                    <a:effectLst/>
                    <a:latin typeface="+mn-lt"/>
                    <a:ea typeface="+mn-ea"/>
                    <a:cs typeface="+mn-cs"/>
                  </a:rPr>
                  <a:t>: Distancia física entre el pivote del péndulo y el eje de rotación de la sección del brazo.</a:t>
                </a:r>
              </a:p>
              <a:p>
                <a14:m>
                  <m:oMath xmlns:m="http://schemas.openxmlformats.org/officeDocument/2006/math">
                    <m:sSub>
                      <m:sSubPr>
                        <m:ctrlPr>
                          <a:rPr lang="es-EC" sz="1200" i="1" kern="1200">
                            <a:solidFill>
                              <a:schemeClr val="tx1"/>
                            </a:solidFill>
                            <a:effectLst/>
                            <a:latin typeface="Cambria Math" panose="02040503050406030204" pitchFamily="18" charset="0"/>
                            <a:ea typeface="+mn-ea"/>
                            <a:cs typeface="+mn-cs"/>
                          </a:rPr>
                        </m:ctrlPr>
                      </m:sSubPr>
                      <m:e>
                        <m:r>
                          <a:rPr lang="es-EC" sz="1200" i="1" kern="1200">
                            <a:solidFill>
                              <a:schemeClr val="tx1"/>
                            </a:solidFill>
                            <a:effectLst/>
                            <a:latin typeface="Cambria Math" panose="02040503050406030204" pitchFamily="18" charset="0"/>
                            <a:ea typeface="+mn-ea"/>
                            <a:cs typeface="+mn-cs"/>
                          </a:rPr>
                          <m:t>𝑚</m:t>
                        </m:r>
                      </m:e>
                      <m:sub>
                        <m:r>
                          <a:rPr lang="es-EC" sz="1200" i="1" kern="1200">
                            <a:solidFill>
                              <a:schemeClr val="tx1"/>
                            </a:solidFill>
                            <a:effectLst/>
                            <a:latin typeface="Cambria Math" panose="02040503050406030204" pitchFamily="18" charset="0"/>
                            <a:ea typeface="+mn-ea"/>
                            <a:cs typeface="+mn-cs"/>
                          </a:rPr>
                          <m:t>1</m:t>
                        </m:r>
                      </m:sub>
                    </m:sSub>
                  </m:oMath>
                </a14:m>
                <a:r>
                  <a:rPr lang="es-EC" sz="1200" kern="1200" dirty="0">
                    <a:solidFill>
                      <a:schemeClr val="tx1"/>
                    </a:solidFill>
                    <a:effectLst/>
                    <a:latin typeface="+mn-lt"/>
                    <a:ea typeface="+mn-ea"/>
                    <a:cs typeface="+mn-cs"/>
                  </a:rPr>
                  <a:t>: Masa del péndulo.</a:t>
                </a:r>
              </a:p>
              <a:p>
                <a14:m>
                  <m:oMath xmlns:m="http://schemas.openxmlformats.org/officeDocument/2006/math">
                    <m:sSub>
                      <m:sSubPr>
                        <m:ctrlPr>
                          <a:rPr lang="es-EC" sz="1200" i="1" kern="1200">
                            <a:solidFill>
                              <a:schemeClr val="tx1"/>
                            </a:solidFill>
                            <a:effectLst/>
                            <a:latin typeface="Cambria Math" panose="02040503050406030204" pitchFamily="18" charset="0"/>
                            <a:ea typeface="+mn-ea"/>
                            <a:cs typeface="+mn-cs"/>
                          </a:rPr>
                        </m:ctrlPr>
                      </m:sSubPr>
                      <m:e>
                        <m:r>
                          <a:rPr lang="es-EC" sz="1200" i="1" kern="1200">
                            <a:solidFill>
                              <a:schemeClr val="tx1"/>
                            </a:solidFill>
                            <a:effectLst/>
                            <a:latin typeface="Cambria Math" panose="02040503050406030204" pitchFamily="18" charset="0"/>
                            <a:ea typeface="+mn-ea"/>
                            <a:cs typeface="+mn-cs"/>
                          </a:rPr>
                          <m:t>𝑙</m:t>
                        </m:r>
                      </m:e>
                      <m:sub>
                        <m:r>
                          <a:rPr lang="es-EC" sz="1200" i="1" kern="1200">
                            <a:solidFill>
                              <a:schemeClr val="tx1"/>
                            </a:solidFill>
                            <a:effectLst/>
                            <a:latin typeface="Cambria Math" panose="02040503050406030204" pitchFamily="18" charset="0"/>
                            <a:ea typeface="+mn-ea"/>
                            <a:cs typeface="+mn-cs"/>
                          </a:rPr>
                          <m:t>1</m:t>
                        </m:r>
                      </m:sub>
                    </m:sSub>
                  </m:oMath>
                </a14:m>
                <a:r>
                  <a:rPr lang="es-EC" sz="1200" kern="1200" dirty="0">
                    <a:solidFill>
                      <a:schemeClr val="tx1"/>
                    </a:solidFill>
                    <a:effectLst/>
                    <a:latin typeface="+mn-lt"/>
                    <a:ea typeface="+mn-ea"/>
                    <a:cs typeface="+mn-cs"/>
                  </a:rPr>
                  <a:t>: Distancia del centro de gravedad del péndulo.</a:t>
                </a:r>
              </a:p>
              <a:p>
                <a14:m>
                  <m:oMath xmlns:m="http://schemas.openxmlformats.org/officeDocument/2006/math">
                    <m:sSub>
                      <m:sSubPr>
                        <m:ctrlPr>
                          <a:rPr lang="es-EC" sz="1200" i="1" kern="1200">
                            <a:solidFill>
                              <a:schemeClr val="tx1"/>
                            </a:solidFill>
                            <a:effectLst/>
                            <a:latin typeface="Cambria Math" panose="02040503050406030204" pitchFamily="18" charset="0"/>
                            <a:ea typeface="+mn-ea"/>
                            <a:cs typeface="+mn-cs"/>
                          </a:rPr>
                        </m:ctrlPr>
                      </m:sSubPr>
                      <m:e>
                        <m:r>
                          <a:rPr lang="es-EC" sz="1200" i="1" kern="1200">
                            <a:solidFill>
                              <a:schemeClr val="tx1"/>
                            </a:solidFill>
                            <a:effectLst/>
                            <a:latin typeface="Cambria Math" panose="02040503050406030204" pitchFamily="18" charset="0"/>
                            <a:ea typeface="+mn-ea"/>
                            <a:cs typeface="+mn-cs"/>
                          </a:rPr>
                          <m:t>𝐽</m:t>
                        </m:r>
                      </m:e>
                      <m:sub>
                        <m:r>
                          <a:rPr lang="es-EC" sz="1200" i="1" kern="1200">
                            <a:solidFill>
                              <a:schemeClr val="tx1"/>
                            </a:solidFill>
                            <a:effectLst/>
                            <a:latin typeface="Cambria Math" panose="02040503050406030204" pitchFamily="18" charset="0"/>
                            <a:ea typeface="+mn-ea"/>
                            <a:cs typeface="+mn-cs"/>
                          </a:rPr>
                          <m:t>1</m:t>
                        </m:r>
                      </m:sub>
                    </m:sSub>
                  </m:oMath>
                </a14:m>
                <a:r>
                  <a:rPr lang="es-EC" sz="1200" kern="1200" dirty="0">
                    <a:solidFill>
                      <a:schemeClr val="tx1"/>
                    </a:solidFill>
                    <a:effectLst/>
                    <a:latin typeface="+mn-lt"/>
                    <a:ea typeface="+mn-ea"/>
                    <a:cs typeface="+mn-cs"/>
                  </a:rPr>
                  <a:t>: Momento de inercia del péndulo alrededor de su centro de gravedad.</a:t>
                </a:r>
              </a:p>
              <a:p>
                <a14:m>
                  <m:oMath xmlns:m="http://schemas.openxmlformats.org/officeDocument/2006/math">
                    <m:sSub>
                      <m:sSubPr>
                        <m:ctrlPr>
                          <a:rPr lang="es-EC" sz="1200" i="1" kern="1200">
                            <a:solidFill>
                              <a:schemeClr val="tx1"/>
                            </a:solidFill>
                            <a:effectLst/>
                            <a:latin typeface="Cambria Math" panose="02040503050406030204" pitchFamily="18" charset="0"/>
                            <a:ea typeface="+mn-ea"/>
                            <a:cs typeface="+mn-cs"/>
                          </a:rPr>
                        </m:ctrlPr>
                      </m:sSubPr>
                      <m:e>
                        <m:r>
                          <a:rPr lang="es-EC" sz="1200" i="1" kern="1200">
                            <a:solidFill>
                              <a:schemeClr val="tx1"/>
                            </a:solidFill>
                            <a:effectLst/>
                            <a:latin typeface="Cambria Math" panose="02040503050406030204" pitchFamily="18" charset="0"/>
                            <a:ea typeface="+mn-ea"/>
                            <a:cs typeface="+mn-cs"/>
                          </a:rPr>
                          <m:t>𝜃</m:t>
                        </m:r>
                      </m:e>
                      <m:sub>
                        <m:r>
                          <a:rPr lang="es-EC" sz="1200" i="1" kern="1200">
                            <a:solidFill>
                              <a:schemeClr val="tx1"/>
                            </a:solidFill>
                            <a:effectLst/>
                            <a:latin typeface="Cambria Math" panose="02040503050406030204" pitchFamily="18" charset="0"/>
                            <a:ea typeface="+mn-ea"/>
                            <a:cs typeface="+mn-cs"/>
                          </a:rPr>
                          <m:t>1</m:t>
                        </m:r>
                      </m:sub>
                    </m:sSub>
                  </m:oMath>
                </a14:m>
                <a:r>
                  <a:rPr lang="es-EC" sz="1200" kern="1200" dirty="0">
                    <a:solidFill>
                      <a:schemeClr val="tx1"/>
                    </a:solidFill>
                    <a:effectLst/>
                    <a:latin typeface="+mn-lt"/>
                    <a:ea typeface="+mn-ea"/>
                    <a:cs typeface="+mn-cs"/>
                  </a:rPr>
                  <a:t>: Ángulo de rotación del brazo.</a:t>
                </a:r>
              </a:p>
              <a:p>
                <a14:m>
                  <m:oMath xmlns:m="http://schemas.openxmlformats.org/officeDocument/2006/math">
                    <m:sSub>
                      <m:sSubPr>
                        <m:ctrlPr>
                          <a:rPr lang="es-EC" sz="1200" i="1" kern="1200">
                            <a:solidFill>
                              <a:schemeClr val="tx1"/>
                            </a:solidFill>
                            <a:effectLst/>
                            <a:latin typeface="Cambria Math" panose="02040503050406030204" pitchFamily="18" charset="0"/>
                            <a:ea typeface="+mn-ea"/>
                            <a:cs typeface="+mn-cs"/>
                          </a:rPr>
                        </m:ctrlPr>
                      </m:sSubPr>
                      <m:e>
                        <m:r>
                          <a:rPr lang="es-EC" sz="1200" i="1" kern="1200">
                            <a:solidFill>
                              <a:schemeClr val="tx1"/>
                            </a:solidFill>
                            <a:effectLst/>
                            <a:latin typeface="Cambria Math" panose="02040503050406030204" pitchFamily="18" charset="0"/>
                            <a:ea typeface="+mn-ea"/>
                            <a:cs typeface="+mn-cs"/>
                          </a:rPr>
                          <m:t>𝜃</m:t>
                        </m:r>
                      </m:e>
                      <m:sub>
                        <m:r>
                          <a:rPr lang="es-EC" sz="1200" i="1" kern="1200">
                            <a:solidFill>
                              <a:schemeClr val="tx1"/>
                            </a:solidFill>
                            <a:effectLst/>
                            <a:latin typeface="Cambria Math" panose="02040503050406030204" pitchFamily="18" charset="0"/>
                            <a:ea typeface="+mn-ea"/>
                            <a:cs typeface="+mn-cs"/>
                          </a:rPr>
                          <m:t>2</m:t>
                        </m:r>
                      </m:sub>
                    </m:sSub>
                  </m:oMath>
                </a14:m>
                <a:r>
                  <a:rPr lang="es-EC" sz="1200" kern="1200" dirty="0">
                    <a:solidFill>
                      <a:schemeClr val="tx1"/>
                    </a:solidFill>
                    <a:effectLst/>
                    <a:latin typeface="+mn-lt"/>
                    <a:ea typeface="+mn-ea"/>
                    <a:cs typeface="+mn-cs"/>
                  </a:rPr>
                  <a:t>: Ángulo del péndulo, tomado desde el eje vertical</a:t>
                </a:r>
                <a:endParaRPr lang="es-EC" dirty="0"/>
              </a:p>
            </p:txBody>
          </p:sp>
        </mc:Choice>
        <mc:Fallback xmlns="">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 Momento de inercia del brazo.</a:t>
                </a:r>
                <a:endParaRPr lang="es-EC" sz="1200" kern="1200" dirty="0">
                  <a:solidFill>
                    <a:schemeClr val="tx1"/>
                  </a:solidFill>
                  <a:effectLst/>
                  <a:latin typeface="+mn-lt"/>
                  <a:ea typeface="+mn-ea"/>
                  <a:cs typeface="+mn-cs"/>
                </a:endParaRPr>
              </a:p>
              <a:p>
                <a:r>
                  <a:rPr lang="es-EC" sz="1200" i="0" kern="1200">
                    <a:solidFill>
                      <a:schemeClr val="tx1"/>
                    </a:solidFill>
                    <a:effectLst/>
                    <a:latin typeface="+mn-lt"/>
                    <a:ea typeface="+mn-ea"/>
                    <a:cs typeface="+mn-cs"/>
                  </a:rPr>
                  <a:t>𝐿_0</a:t>
                </a:r>
                <a:r>
                  <a:rPr lang="es-EC" sz="1200" kern="1200" dirty="0">
                    <a:solidFill>
                      <a:schemeClr val="tx1"/>
                    </a:solidFill>
                    <a:effectLst/>
                    <a:latin typeface="+mn-lt"/>
                    <a:ea typeface="+mn-ea"/>
                    <a:cs typeface="+mn-cs"/>
                  </a:rPr>
                  <a:t>: Distancia física entre el pivote del péndulo y el eje de rotación de la sección del brazo.</a:t>
                </a:r>
              </a:p>
              <a:p>
                <a:r>
                  <a:rPr lang="es-EC" sz="1200" i="0" kern="1200">
                    <a:solidFill>
                      <a:schemeClr val="tx1"/>
                    </a:solidFill>
                    <a:effectLst/>
                    <a:latin typeface="+mn-lt"/>
                    <a:ea typeface="+mn-ea"/>
                    <a:cs typeface="+mn-cs"/>
                  </a:rPr>
                  <a:t>𝑚_1</a:t>
                </a:r>
                <a:r>
                  <a:rPr lang="es-EC" sz="1200" kern="1200" dirty="0">
                    <a:solidFill>
                      <a:schemeClr val="tx1"/>
                    </a:solidFill>
                    <a:effectLst/>
                    <a:latin typeface="+mn-lt"/>
                    <a:ea typeface="+mn-ea"/>
                    <a:cs typeface="+mn-cs"/>
                  </a:rPr>
                  <a:t>: Masa del péndulo.</a:t>
                </a:r>
              </a:p>
              <a:p>
                <a:r>
                  <a:rPr lang="es-EC" sz="1200" i="0" kern="1200">
                    <a:solidFill>
                      <a:schemeClr val="tx1"/>
                    </a:solidFill>
                    <a:effectLst/>
                    <a:latin typeface="+mn-lt"/>
                    <a:ea typeface="+mn-ea"/>
                    <a:cs typeface="+mn-cs"/>
                  </a:rPr>
                  <a:t>𝑙_1</a:t>
                </a:r>
                <a:r>
                  <a:rPr lang="es-EC" sz="1200" kern="1200" dirty="0">
                    <a:solidFill>
                      <a:schemeClr val="tx1"/>
                    </a:solidFill>
                    <a:effectLst/>
                    <a:latin typeface="+mn-lt"/>
                    <a:ea typeface="+mn-ea"/>
                    <a:cs typeface="+mn-cs"/>
                  </a:rPr>
                  <a:t>: Distancia del centro de gravedad del péndulo.</a:t>
                </a:r>
              </a:p>
              <a:p>
                <a:r>
                  <a:rPr lang="es-EC" sz="1200" i="0" kern="1200">
                    <a:solidFill>
                      <a:schemeClr val="tx1"/>
                    </a:solidFill>
                    <a:effectLst/>
                    <a:latin typeface="+mn-lt"/>
                    <a:ea typeface="+mn-ea"/>
                    <a:cs typeface="+mn-cs"/>
                  </a:rPr>
                  <a:t>𝐽_1</a:t>
                </a:r>
                <a:r>
                  <a:rPr lang="es-EC" sz="1200" kern="1200" dirty="0">
                    <a:solidFill>
                      <a:schemeClr val="tx1"/>
                    </a:solidFill>
                    <a:effectLst/>
                    <a:latin typeface="+mn-lt"/>
                    <a:ea typeface="+mn-ea"/>
                    <a:cs typeface="+mn-cs"/>
                  </a:rPr>
                  <a:t>: Momento de inercia del péndulo alrededor de su centro de gravedad.</a:t>
                </a:r>
              </a:p>
              <a:p>
                <a:r>
                  <a:rPr lang="es-EC" sz="1200" i="0" kern="1200">
                    <a:solidFill>
                      <a:schemeClr val="tx1"/>
                    </a:solidFill>
                    <a:effectLst/>
                    <a:latin typeface="+mn-lt"/>
                    <a:ea typeface="+mn-ea"/>
                    <a:cs typeface="+mn-cs"/>
                  </a:rPr>
                  <a:t>𝜃_1</a:t>
                </a:r>
                <a:r>
                  <a:rPr lang="es-EC" sz="1200" kern="1200" dirty="0">
                    <a:solidFill>
                      <a:schemeClr val="tx1"/>
                    </a:solidFill>
                    <a:effectLst/>
                    <a:latin typeface="+mn-lt"/>
                    <a:ea typeface="+mn-ea"/>
                    <a:cs typeface="+mn-cs"/>
                  </a:rPr>
                  <a:t>: Ángulo de rotación del brazo.</a:t>
                </a:r>
              </a:p>
              <a:p>
                <a:r>
                  <a:rPr lang="es-EC" sz="1200" i="0" kern="1200">
                    <a:solidFill>
                      <a:schemeClr val="tx1"/>
                    </a:solidFill>
                    <a:effectLst/>
                    <a:latin typeface="+mn-lt"/>
                    <a:ea typeface="+mn-ea"/>
                    <a:cs typeface="+mn-cs"/>
                  </a:rPr>
                  <a:t>𝜃_2</a:t>
                </a:r>
                <a:r>
                  <a:rPr lang="es-EC" sz="1200" kern="1200" dirty="0">
                    <a:solidFill>
                      <a:schemeClr val="tx1"/>
                    </a:solidFill>
                    <a:effectLst/>
                    <a:latin typeface="+mn-lt"/>
                    <a:ea typeface="+mn-ea"/>
                    <a:cs typeface="+mn-cs"/>
                  </a:rPr>
                  <a:t>: Ángulo del péndulo, tomado desde el eje vertical</a:t>
                </a:r>
                <a:endParaRPr lang="es-EC" dirty="0"/>
              </a:p>
            </p:txBody>
          </p:sp>
        </mc:Fallback>
      </mc:AlternateContent>
      <p:sp>
        <p:nvSpPr>
          <p:cNvPr id="4" name="Marcador de fecha 3"/>
          <p:cNvSpPr>
            <a:spLocks noGrp="1"/>
          </p:cNvSpPr>
          <p:nvPr>
            <p:ph type="dt" idx="10"/>
          </p:nvPr>
        </p:nvSpPr>
        <p:spPr/>
        <p:txBody>
          <a:bodyPr/>
          <a:lstStyle/>
          <a:p>
            <a:fld id="{08CF7E32-E58F-49F7-991C-B9D8D014ED3B}" type="datetime1">
              <a:rPr lang="es-EC" smtClean="0"/>
              <a:t>27/09/2016</a:t>
            </a:fld>
            <a:endParaRPr lang="es-EC"/>
          </a:p>
        </p:txBody>
      </p:sp>
      <p:sp>
        <p:nvSpPr>
          <p:cNvPr id="5" name="Marcador de pie de página 4"/>
          <p:cNvSpPr>
            <a:spLocks noGrp="1"/>
          </p:cNvSpPr>
          <p:nvPr>
            <p:ph type="ftr" sz="quarter" idx="11"/>
          </p:nvPr>
        </p:nvSpPr>
        <p:spPr/>
        <p:txBody>
          <a:bodyPr/>
          <a:lstStyle/>
          <a:p>
            <a:r>
              <a:rPr lang="es-EC" smtClean="0"/>
              <a:t>Claudia Maricela Anaguano Lamiña</a:t>
            </a:r>
            <a:endParaRPr lang="es-EC"/>
          </a:p>
        </p:txBody>
      </p:sp>
      <p:sp>
        <p:nvSpPr>
          <p:cNvPr id="6" name="Marcador de número de diapositiva 5"/>
          <p:cNvSpPr>
            <a:spLocks noGrp="1"/>
          </p:cNvSpPr>
          <p:nvPr>
            <p:ph type="sldNum" sz="quarter" idx="12"/>
          </p:nvPr>
        </p:nvSpPr>
        <p:spPr/>
        <p:txBody>
          <a:bodyPr/>
          <a:lstStyle/>
          <a:p>
            <a:fld id="{EDA6523B-24AB-431C-8E12-3F19A36A7BF0}" type="slidenum">
              <a:rPr lang="es-EC" smtClean="0"/>
              <a:t>9</a:t>
            </a:fld>
            <a:endParaRPr lang="es-EC"/>
          </a:p>
        </p:txBody>
      </p:sp>
    </p:spTree>
    <p:extLst>
      <p:ext uri="{BB962C8B-B14F-4D97-AF65-F5344CB8AC3E}">
        <p14:creationId xmlns:p14="http://schemas.microsoft.com/office/powerpoint/2010/main" val="3610119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pPr lvl="0"/>
                <a14:m>
                  <m:oMath xmlns:m="http://schemas.openxmlformats.org/officeDocument/2006/math">
                    <m:sSub>
                      <m:sSubPr>
                        <m:ctrlPr>
                          <a:rPr lang="es-EC" sz="1200" i="1" kern="1200" smtClean="0">
                            <a:solidFill>
                              <a:schemeClr val="tx1"/>
                            </a:solidFill>
                            <a:effectLst/>
                            <a:latin typeface="Cambria Math" panose="02040503050406030204" pitchFamily="18" charset="0"/>
                            <a:ea typeface="+mn-ea"/>
                            <a:cs typeface="+mn-cs"/>
                          </a:rPr>
                        </m:ctrlPr>
                      </m:sSubPr>
                      <m:e>
                        <m:r>
                          <a:rPr lang="es-EC" sz="1200" i="1" kern="1200">
                            <a:solidFill>
                              <a:schemeClr val="tx1"/>
                            </a:solidFill>
                            <a:effectLst/>
                            <a:latin typeface="Cambria Math" panose="02040503050406030204" pitchFamily="18" charset="0"/>
                            <a:ea typeface="+mn-ea"/>
                            <a:cs typeface="+mn-cs"/>
                          </a:rPr>
                          <m:t>𝐾</m:t>
                        </m:r>
                      </m:e>
                      <m:sub>
                        <m:r>
                          <a:rPr lang="es-EC" sz="1200" i="1" kern="1200">
                            <a:solidFill>
                              <a:schemeClr val="tx1"/>
                            </a:solidFill>
                            <a:effectLst/>
                            <a:latin typeface="Cambria Math" panose="02040503050406030204" pitchFamily="18" charset="0"/>
                            <a:ea typeface="+mn-ea"/>
                            <a:cs typeface="+mn-cs"/>
                          </a:rPr>
                          <m:t>𝑝</m:t>
                        </m:r>
                      </m:sub>
                    </m:sSub>
                  </m:oMath>
                </a14:m>
                <a:r>
                  <a:rPr lang="es-EC" sz="1200" kern="1200" dirty="0">
                    <a:solidFill>
                      <a:schemeClr val="tx1"/>
                    </a:solidFill>
                    <a:effectLst/>
                    <a:latin typeface="+mn-lt"/>
                    <a:ea typeface="+mn-ea"/>
                    <a:cs typeface="+mn-cs"/>
                  </a:rPr>
                  <a:t> su función es introducir una ganancia que es proporcional al error. Esto produce un decrecimiento en el tiempo de subida, un incremento en el sobre impulso, un pequeño cambio en el tiempo de establecimiento, pero nunca elimina el error de estado estable.</a:t>
                </a:r>
              </a:p>
              <a:p>
                <a:pPr lvl="0"/>
                <a14:m>
                  <m:oMath xmlns:m="http://schemas.openxmlformats.org/officeDocument/2006/math">
                    <m:sSub>
                      <m:sSubPr>
                        <m:ctrlPr>
                          <a:rPr lang="es-EC" sz="1200" i="1" kern="1200">
                            <a:solidFill>
                              <a:schemeClr val="tx1"/>
                            </a:solidFill>
                            <a:effectLst/>
                            <a:latin typeface="Cambria Math" panose="02040503050406030204" pitchFamily="18" charset="0"/>
                            <a:ea typeface="+mn-ea"/>
                            <a:cs typeface="+mn-cs"/>
                          </a:rPr>
                        </m:ctrlPr>
                      </m:sSubPr>
                      <m:e>
                        <m:r>
                          <a:rPr lang="es-EC" sz="1200" i="1" kern="1200">
                            <a:solidFill>
                              <a:schemeClr val="tx1"/>
                            </a:solidFill>
                            <a:effectLst/>
                            <a:latin typeface="Cambria Math" panose="02040503050406030204" pitchFamily="18" charset="0"/>
                            <a:ea typeface="+mn-ea"/>
                            <a:cs typeface="+mn-cs"/>
                          </a:rPr>
                          <m:t>𝐾</m:t>
                        </m:r>
                      </m:e>
                      <m:sub>
                        <m:r>
                          <a:rPr lang="es-EC" sz="1200" i="1" kern="1200">
                            <a:solidFill>
                              <a:schemeClr val="tx1"/>
                            </a:solidFill>
                            <a:effectLst/>
                            <a:latin typeface="Cambria Math" panose="02040503050406030204" pitchFamily="18" charset="0"/>
                            <a:ea typeface="+mn-ea"/>
                            <a:cs typeface="+mn-cs"/>
                          </a:rPr>
                          <m:t>𝑖</m:t>
                        </m:r>
                      </m:sub>
                    </m:sSub>
                  </m:oMath>
                </a14:m>
                <a:r>
                  <a:rPr lang="es-EC" sz="1200" kern="1200" dirty="0">
                    <a:solidFill>
                      <a:schemeClr val="tx1"/>
                    </a:solidFill>
                    <a:effectLst/>
                    <a:latin typeface="+mn-lt"/>
                    <a:ea typeface="+mn-ea"/>
                    <a:cs typeface="+mn-cs"/>
                  </a:rPr>
                  <a:t> El área debajo de la curva de la señal de error afecta la señal de salida, y tiene el efecto de reducir del tiempo de subida, produce un incremento en el sobre impulso y tiempo de establecimiento, y va a reducir el error de estado estable. </a:t>
                </a:r>
              </a:p>
              <a:p>
                <a14:m>
                  <m:oMath xmlns:m="http://schemas.openxmlformats.org/officeDocument/2006/math">
                    <m:sSub>
                      <m:sSubPr>
                        <m:ctrlPr>
                          <a:rPr lang="es-EC" sz="1200" i="1" kern="1200">
                            <a:solidFill>
                              <a:schemeClr val="tx1"/>
                            </a:solidFill>
                            <a:effectLst/>
                            <a:latin typeface="Cambria Math" panose="02040503050406030204" pitchFamily="18" charset="0"/>
                            <a:ea typeface="+mn-ea"/>
                            <a:cs typeface="+mn-cs"/>
                          </a:rPr>
                        </m:ctrlPr>
                      </m:sSubPr>
                      <m:e>
                        <m:r>
                          <a:rPr lang="es-EC" sz="1200" i="1" kern="1200">
                            <a:solidFill>
                              <a:schemeClr val="tx1"/>
                            </a:solidFill>
                            <a:effectLst/>
                            <a:latin typeface="Cambria Math" panose="02040503050406030204" pitchFamily="18" charset="0"/>
                            <a:ea typeface="+mn-ea"/>
                            <a:cs typeface="+mn-cs"/>
                          </a:rPr>
                          <m:t>𝐾</m:t>
                        </m:r>
                      </m:e>
                      <m:sub>
                        <m:r>
                          <a:rPr lang="es-EC" sz="1200" i="1" kern="1200">
                            <a:solidFill>
                              <a:schemeClr val="tx1"/>
                            </a:solidFill>
                            <a:effectLst/>
                            <a:latin typeface="Cambria Math" panose="02040503050406030204" pitchFamily="18" charset="0"/>
                            <a:ea typeface="+mn-ea"/>
                            <a:cs typeface="+mn-cs"/>
                          </a:rPr>
                          <m:t>𝑑</m:t>
                        </m:r>
                      </m:sub>
                    </m:sSub>
                  </m:oMath>
                </a14:m>
                <a:r>
                  <a:rPr lang="es-EC" sz="1200" kern="1200" dirty="0">
                    <a:solidFill>
                      <a:schemeClr val="tx1"/>
                    </a:solidFill>
                    <a:effectLst/>
                    <a:latin typeface="+mn-lt"/>
                    <a:ea typeface="+mn-ea"/>
                    <a:cs typeface="+mn-cs"/>
                  </a:rPr>
                  <a:t> La pendiente de la forma de onda de señal de error es introducida en la salida, y tendrá un efecto sobre la estabilidad del sistema reduciendo el exceso del sobre impulso  y el tiempo de establecimiento</a:t>
                </a:r>
                <a:endParaRPr lang="es-EC" dirty="0"/>
              </a:p>
            </p:txBody>
          </p:sp>
        </mc:Choice>
        <mc:Fallback xmlns="">
          <p:sp>
            <p:nvSpPr>
              <p:cNvPr id="3" name="Marcador de notas 2"/>
              <p:cNvSpPr>
                <a:spLocks noGrp="1"/>
              </p:cNvSpPr>
              <p:nvPr>
                <p:ph type="body" idx="1"/>
              </p:nvPr>
            </p:nvSpPr>
            <p:spPr/>
            <p:txBody>
              <a:bodyPr/>
              <a:lstStyle/>
              <a:p>
                <a:pPr lvl="0"/>
                <a:r>
                  <a:rPr lang="es-EC" sz="1200" i="0" kern="1200">
                    <a:solidFill>
                      <a:schemeClr val="tx1"/>
                    </a:solidFill>
                    <a:effectLst/>
                    <a:latin typeface="+mn-lt"/>
                    <a:ea typeface="+mn-ea"/>
                    <a:cs typeface="+mn-cs"/>
                  </a:rPr>
                  <a:t>𝐾</a:t>
                </a:r>
                <a:r>
                  <a:rPr lang="es-EC" sz="1200" i="0" kern="1200" smtClean="0">
                    <a:solidFill>
                      <a:schemeClr val="tx1"/>
                    </a:solidFill>
                    <a:effectLst/>
                    <a:latin typeface="+mn-lt"/>
                    <a:ea typeface="+mn-ea"/>
                    <a:cs typeface="+mn-cs"/>
                  </a:rPr>
                  <a:t>_</a:t>
                </a:r>
                <a:r>
                  <a:rPr lang="es-EC" sz="1200" i="0" kern="1200">
                    <a:solidFill>
                      <a:schemeClr val="tx1"/>
                    </a:solidFill>
                    <a:effectLst/>
                    <a:latin typeface="+mn-lt"/>
                    <a:ea typeface="+mn-ea"/>
                    <a:cs typeface="+mn-cs"/>
                  </a:rPr>
                  <a:t>𝑝</a:t>
                </a:r>
                <a:r>
                  <a:rPr lang="es-EC" sz="1200" kern="1200" dirty="0">
                    <a:solidFill>
                      <a:schemeClr val="tx1"/>
                    </a:solidFill>
                    <a:effectLst/>
                    <a:latin typeface="+mn-lt"/>
                    <a:ea typeface="+mn-ea"/>
                    <a:cs typeface="+mn-cs"/>
                  </a:rPr>
                  <a:t> su función es introducir una ganancia que es proporcional al error. Esto produce un decrecimiento en el tiempo de subida, un incremento en el sobre impulso, un pequeño cambio en el tiempo de establecimiento, pero nunca elimina el error de estado estable.</a:t>
                </a:r>
              </a:p>
              <a:p>
                <a:pPr lvl="0"/>
                <a:r>
                  <a:rPr lang="es-EC" sz="1200" i="0" kern="1200">
                    <a:solidFill>
                      <a:schemeClr val="tx1"/>
                    </a:solidFill>
                    <a:effectLst/>
                    <a:latin typeface="+mn-lt"/>
                    <a:ea typeface="+mn-ea"/>
                    <a:cs typeface="+mn-cs"/>
                  </a:rPr>
                  <a:t>𝐾_𝑖</a:t>
                </a:r>
                <a:r>
                  <a:rPr lang="es-EC" sz="1200" kern="1200" dirty="0">
                    <a:solidFill>
                      <a:schemeClr val="tx1"/>
                    </a:solidFill>
                    <a:effectLst/>
                    <a:latin typeface="+mn-lt"/>
                    <a:ea typeface="+mn-ea"/>
                    <a:cs typeface="+mn-cs"/>
                  </a:rPr>
                  <a:t> El área debajo de la curva de la señal de error afecta la señal de salida, y tiene el efecto de reducir del tiempo de subida, produce un incremento en el sobre impulso y tiempo de establecimiento, y va a reducir el error de estado estable. </a:t>
                </a:r>
              </a:p>
              <a:p>
                <a:r>
                  <a:rPr lang="es-EC" sz="1200" i="0" kern="1200">
                    <a:solidFill>
                      <a:schemeClr val="tx1"/>
                    </a:solidFill>
                    <a:effectLst/>
                    <a:latin typeface="+mn-lt"/>
                    <a:ea typeface="+mn-ea"/>
                    <a:cs typeface="+mn-cs"/>
                  </a:rPr>
                  <a:t>𝐾_𝑑</a:t>
                </a:r>
                <a:r>
                  <a:rPr lang="es-EC" sz="1200" kern="1200" dirty="0">
                    <a:solidFill>
                      <a:schemeClr val="tx1"/>
                    </a:solidFill>
                    <a:effectLst/>
                    <a:latin typeface="+mn-lt"/>
                    <a:ea typeface="+mn-ea"/>
                    <a:cs typeface="+mn-cs"/>
                  </a:rPr>
                  <a:t> La pendiente de la forma de onda de señal de error es introducida en la salida, y tendrá un efecto sobre la estabilidad del sistema reduciendo el exceso del sobre impulso  y el tiempo de establecimiento</a:t>
                </a:r>
                <a:endParaRPr lang="es-EC" dirty="0"/>
              </a:p>
            </p:txBody>
          </p:sp>
        </mc:Fallback>
      </mc:AlternateContent>
      <p:sp>
        <p:nvSpPr>
          <p:cNvPr id="4" name="Marcador de fecha 3"/>
          <p:cNvSpPr>
            <a:spLocks noGrp="1"/>
          </p:cNvSpPr>
          <p:nvPr>
            <p:ph type="dt" idx="10"/>
          </p:nvPr>
        </p:nvSpPr>
        <p:spPr/>
        <p:txBody>
          <a:bodyPr/>
          <a:lstStyle/>
          <a:p>
            <a:fld id="{08CF7E32-E58F-49F7-991C-B9D8D014ED3B}" type="datetime1">
              <a:rPr lang="es-EC" smtClean="0"/>
              <a:t>27/09/2016</a:t>
            </a:fld>
            <a:endParaRPr lang="es-EC"/>
          </a:p>
        </p:txBody>
      </p:sp>
      <p:sp>
        <p:nvSpPr>
          <p:cNvPr id="5" name="Marcador de pie de página 4"/>
          <p:cNvSpPr>
            <a:spLocks noGrp="1"/>
          </p:cNvSpPr>
          <p:nvPr>
            <p:ph type="ftr" sz="quarter" idx="11"/>
          </p:nvPr>
        </p:nvSpPr>
        <p:spPr/>
        <p:txBody>
          <a:bodyPr/>
          <a:lstStyle/>
          <a:p>
            <a:r>
              <a:rPr lang="es-EC" smtClean="0"/>
              <a:t>Claudia Maricela Anaguano Lamiña</a:t>
            </a:r>
            <a:endParaRPr lang="es-EC"/>
          </a:p>
        </p:txBody>
      </p:sp>
      <p:sp>
        <p:nvSpPr>
          <p:cNvPr id="6" name="Marcador de número de diapositiva 5"/>
          <p:cNvSpPr>
            <a:spLocks noGrp="1"/>
          </p:cNvSpPr>
          <p:nvPr>
            <p:ph type="sldNum" sz="quarter" idx="12"/>
          </p:nvPr>
        </p:nvSpPr>
        <p:spPr/>
        <p:txBody>
          <a:bodyPr/>
          <a:lstStyle/>
          <a:p>
            <a:fld id="{EDA6523B-24AB-431C-8E12-3F19A36A7BF0}" type="slidenum">
              <a:rPr lang="es-EC" smtClean="0"/>
              <a:t>15</a:t>
            </a:fld>
            <a:endParaRPr lang="es-EC"/>
          </a:p>
        </p:txBody>
      </p:sp>
    </p:spTree>
    <p:extLst>
      <p:ext uri="{BB962C8B-B14F-4D97-AF65-F5344CB8AC3E}">
        <p14:creationId xmlns:p14="http://schemas.microsoft.com/office/powerpoint/2010/main" val="222069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Donde P es la única solución definida positiva de la matriz Ecuación Algebraica de Riccati. </a:t>
                </a:r>
                <a:r>
                  <a:rPr lang="es-EC" sz="1200" kern="1200" dirty="0">
                    <a:solidFill>
                      <a:schemeClr val="tx1"/>
                    </a:solidFill>
                    <a:effectLst/>
                    <a:latin typeface="+mn-lt"/>
                    <a:ea typeface="+mn-ea"/>
                    <a:cs typeface="+mn-cs"/>
                  </a:rPr>
                  <a:t>Los elementos de la matriz K están determinados para minimizar el índice de rendimiento cuadrático, entonces </a:t>
                </a:r>
                <a14:m>
                  <m:oMath xmlns:m="http://schemas.openxmlformats.org/officeDocument/2006/math">
                    <m:r>
                      <a:rPr lang="es-EC" sz="1200" i="1" kern="1200">
                        <a:solidFill>
                          <a:schemeClr val="tx1"/>
                        </a:solidFill>
                        <a:effectLst/>
                        <a:latin typeface="Cambria Math" panose="02040503050406030204" pitchFamily="18" charset="0"/>
                        <a:ea typeface="+mn-ea"/>
                        <a:cs typeface="+mn-cs"/>
                      </a:rPr>
                      <m:t>𝑢</m:t>
                    </m:r>
                    <m:d>
                      <m:dPr>
                        <m:ctrlPr>
                          <a:rPr lang="es-EC" sz="1200" i="1" kern="1200">
                            <a:solidFill>
                              <a:schemeClr val="tx1"/>
                            </a:solidFill>
                            <a:effectLst/>
                            <a:latin typeface="Cambria Math" panose="02040503050406030204" pitchFamily="18" charset="0"/>
                            <a:ea typeface="+mn-ea"/>
                            <a:cs typeface="+mn-cs"/>
                          </a:rPr>
                        </m:ctrlPr>
                      </m:dPr>
                      <m:e>
                        <m:r>
                          <a:rPr lang="es-EC" sz="1200" i="1" kern="1200">
                            <a:solidFill>
                              <a:schemeClr val="tx1"/>
                            </a:solidFill>
                            <a:effectLst/>
                            <a:latin typeface="Cambria Math" panose="02040503050406030204" pitchFamily="18" charset="0"/>
                            <a:ea typeface="+mn-ea"/>
                            <a:cs typeface="+mn-cs"/>
                          </a:rPr>
                          <m:t>𝑡</m:t>
                        </m:r>
                      </m:e>
                    </m:d>
                    <m:r>
                      <a:rPr lang="es-EC" sz="1200" i="1" kern="1200">
                        <a:solidFill>
                          <a:schemeClr val="tx1"/>
                        </a:solidFill>
                        <a:effectLst/>
                        <a:latin typeface="Cambria Math" panose="02040503050406030204" pitchFamily="18" charset="0"/>
                        <a:ea typeface="+mn-ea"/>
                        <a:cs typeface="+mn-cs"/>
                      </a:rPr>
                      <m:t>=−</m:t>
                    </m:r>
                    <m:r>
                      <a:rPr lang="es-EC" sz="1200" i="1" kern="1200">
                        <a:solidFill>
                          <a:schemeClr val="tx1"/>
                        </a:solidFill>
                        <a:effectLst/>
                        <a:latin typeface="Cambria Math" panose="02040503050406030204" pitchFamily="18" charset="0"/>
                        <a:ea typeface="+mn-ea"/>
                        <a:cs typeface="+mn-cs"/>
                      </a:rPr>
                      <m:t>𝐾𝑥</m:t>
                    </m:r>
                    <m:r>
                      <a:rPr lang="es-EC" sz="1200" i="1" kern="1200">
                        <a:solidFill>
                          <a:schemeClr val="tx1"/>
                        </a:solidFill>
                        <a:effectLst/>
                        <a:latin typeface="Cambria Math" panose="02040503050406030204" pitchFamily="18" charset="0"/>
                        <a:ea typeface="+mn-ea"/>
                        <a:cs typeface="+mn-cs"/>
                      </a:rPr>
                      <m:t>(</m:t>
                    </m:r>
                    <m:r>
                      <a:rPr lang="es-EC" sz="1200" i="1" kern="1200">
                        <a:solidFill>
                          <a:schemeClr val="tx1"/>
                        </a:solidFill>
                        <a:effectLst/>
                        <a:latin typeface="Cambria Math" panose="02040503050406030204" pitchFamily="18" charset="0"/>
                        <a:ea typeface="+mn-ea"/>
                        <a:cs typeface="+mn-cs"/>
                      </a:rPr>
                      <m:t>𝑡</m:t>
                    </m:r>
                    <m:r>
                      <a:rPr lang="es-EC" sz="1200" i="1" kern="1200">
                        <a:solidFill>
                          <a:schemeClr val="tx1"/>
                        </a:solidFill>
                        <a:effectLst/>
                        <a:latin typeface="Cambria Math" panose="02040503050406030204" pitchFamily="18" charset="0"/>
                        <a:ea typeface="+mn-ea"/>
                        <a:cs typeface="+mn-cs"/>
                      </a:rPr>
                      <m:t>)</m:t>
                    </m:r>
                  </m:oMath>
                </a14:m>
                <a:r>
                  <a:rPr lang="es-EC" sz="1200" kern="1200" dirty="0">
                    <a:solidFill>
                      <a:schemeClr val="tx1"/>
                    </a:solidFill>
                    <a:effectLst/>
                    <a:latin typeface="+mn-lt"/>
                    <a:ea typeface="+mn-ea"/>
                    <a:cs typeface="+mn-cs"/>
                  </a:rPr>
                  <a:t> es un valor óptimo para cualquier estado inicial </a:t>
                </a:r>
                <a14:m>
                  <m:oMath xmlns:m="http://schemas.openxmlformats.org/officeDocument/2006/math">
                    <m:r>
                      <a:rPr lang="es-EC" sz="1200" i="1" kern="1200">
                        <a:solidFill>
                          <a:schemeClr val="tx1"/>
                        </a:solidFill>
                        <a:effectLst/>
                        <a:latin typeface="Cambria Math" panose="02040503050406030204" pitchFamily="18" charset="0"/>
                        <a:ea typeface="+mn-ea"/>
                        <a:cs typeface="+mn-cs"/>
                      </a:rPr>
                      <m:t>𝑥</m:t>
                    </m:r>
                    <m:d>
                      <m:dPr>
                        <m:ctrlPr>
                          <a:rPr lang="es-EC" sz="1200" i="1" kern="1200">
                            <a:solidFill>
                              <a:schemeClr val="tx1"/>
                            </a:solidFill>
                            <a:effectLst/>
                            <a:latin typeface="Cambria Math" panose="02040503050406030204" pitchFamily="18" charset="0"/>
                            <a:ea typeface="+mn-ea"/>
                            <a:cs typeface="+mn-cs"/>
                          </a:rPr>
                        </m:ctrlPr>
                      </m:dPr>
                      <m:e>
                        <m:r>
                          <a:rPr lang="es-EC" sz="1200" i="1" kern="1200">
                            <a:solidFill>
                              <a:schemeClr val="tx1"/>
                            </a:solidFill>
                            <a:effectLst/>
                            <a:latin typeface="Cambria Math" panose="02040503050406030204" pitchFamily="18" charset="0"/>
                            <a:ea typeface="+mn-ea"/>
                            <a:cs typeface="+mn-cs"/>
                          </a:rPr>
                          <m:t>0</m:t>
                        </m:r>
                      </m:e>
                    </m:d>
                  </m:oMath>
                </a14:m>
                <a:endParaRPr lang="es-EC" dirty="0"/>
              </a:p>
            </p:txBody>
          </p:sp>
        </mc:Choice>
        <mc:Fallback xmlns="">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Donde P es la única solución definida positiva de la matriz Ecuación Algebraica de Riccati. </a:t>
                </a:r>
                <a:r>
                  <a:rPr lang="es-EC" sz="1200" kern="1200" dirty="0">
                    <a:solidFill>
                      <a:schemeClr val="tx1"/>
                    </a:solidFill>
                    <a:effectLst/>
                    <a:latin typeface="+mn-lt"/>
                    <a:ea typeface="+mn-ea"/>
                    <a:cs typeface="+mn-cs"/>
                  </a:rPr>
                  <a:t>Los elementos de la matriz K están determinados para minimizar el índice de rendimiento cuadrático, entonces </a:t>
                </a:r>
                <a:r>
                  <a:rPr lang="es-EC" sz="1200" i="0" kern="1200">
                    <a:solidFill>
                      <a:schemeClr val="tx1"/>
                    </a:solidFill>
                    <a:effectLst/>
                    <a:latin typeface="+mn-lt"/>
                    <a:ea typeface="+mn-ea"/>
                    <a:cs typeface="+mn-cs"/>
                  </a:rPr>
                  <a:t>𝑢(𝑡)=−𝐾𝑥(𝑡)</a:t>
                </a:r>
                <a:r>
                  <a:rPr lang="es-EC" sz="1200" kern="1200" dirty="0">
                    <a:solidFill>
                      <a:schemeClr val="tx1"/>
                    </a:solidFill>
                    <a:effectLst/>
                    <a:latin typeface="+mn-lt"/>
                    <a:ea typeface="+mn-ea"/>
                    <a:cs typeface="+mn-cs"/>
                  </a:rPr>
                  <a:t> es un valor óptimo para cualquier estado inicial </a:t>
                </a:r>
                <a:r>
                  <a:rPr lang="es-EC" sz="1200" i="0" kern="1200">
                    <a:solidFill>
                      <a:schemeClr val="tx1"/>
                    </a:solidFill>
                    <a:effectLst/>
                    <a:latin typeface="+mn-lt"/>
                    <a:ea typeface="+mn-ea"/>
                    <a:cs typeface="+mn-cs"/>
                  </a:rPr>
                  <a:t>𝑥(0)</a:t>
                </a:r>
                <a:endParaRPr lang="es-EC" dirty="0"/>
              </a:p>
            </p:txBody>
          </p:sp>
        </mc:Fallback>
      </mc:AlternateContent>
      <p:sp>
        <p:nvSpPr>
          <p:cNvPr id="4" name="Marcador de fecha 3"/>
          <p:cNvSpPr>
            <a:spLocks noGrp="1"/>
          </p:cNvSpPr>
          <p:nvPr>
            <p:ph type="dt" idx="10"/>
          </p:nvPr>
        </p:nvSpPr>
        <p:spPr/>
        <p:txBody>
          <a:bodyPr/>
          <a:lstStyle/>
          <a:p>
            <a:fld id="{08CF7E32-E58F-49F7-991C-B9D8D014ED3B}" type="datetime1">
              <a:rPr lang="es-EC" smtClean="0"/>
              <a:t>27/09/2016</a:t>
            </a:fld>
            <a:endParaRPr lang="es-EC"/>
          </a:p>
        </p:txBody>
      </p:sp>
      <p:sp>
        <p:nvSpPr>
          <p:cNvPr id="5" name="Marcador de pie de página 4"/>
          <p:cNvSpPr>
            <a:spLocks noGrp="1"/>
          </p:cNvSpPr>
          <p:nvPr>
            <p:ph type="ftr" sz="quarter" idx="11"/>
          </p:nvPr>
        </p:nvSpPr>
        <p:spPr/>
        <p:txBody>
          <a:bodyPr/>
          <a:lstStyle/>
          <a:p>
            <a:r>
              <a:rPr lang="es-EC" smtClean="0"/>
              <a:t>Claudia Maricela Anaguano Lamiña</a:t>
            </a:r>
            <a:endParaRPr lang="es-EC"/>
          </a:p>
        </p:txBody>
      </p:sp>
      <p:sp>
        <p:nvSpPr>
          <p:cNvPr id="6" name="Marcador de número de diapositiva 5"/>
          <p:cNvSpPr>
            <a:spLocks noGrp="1"/>
          </p:cNvSpPr>
          <p:nvPr>
            <p:ph type="sldNum" sz="quarter" idx="12"/>
          </p:nvPr>
        </p:nvSpPr>
        <p:spPr/>
        <p:txBody>
          <a:bodyPr/>
          <a:lstStyle/>
          <a:p>
            <a:fld id="{EDA6523B-24AB-431C-8E12-3F19A36A7BF0}" type="slidenum">
              <a:rPr lang="es-EC" smtClean="0"/>
              <a:t>16</a:t>
            </a:fld>
            <a:endParaRPr lang="es-EC"/>
          </a:p>
        </p:txBody>
      </p:sp>
    </p:spTree>
    <p:extLst>
      <p:ext uri="{BB962C8B-B14F-4D97-AF65-F5344CB8AC3E}">
        <p14:creationId xmlns:p14="http://schemas.microsoft.com/office/powerpoint/2010/main" val="2153696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El Control Fuzzy es una técnica práctica para una variedad de aplicaciones de control desafiantes ya que provee un método conveniente para construir un controlador no lineal con el uso de información heurística</a:t>
            </a:r>
          </a:p>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effectLst/>
              </a:rPr>
              <a:t>Los controladores Fuzzy constan de la etapa de Fuzzificación donde los valores son convertidos a valores difusos, la siguiente etapa es la toma de decisiones que es la que contiene el conocimiento del comportamiento que deberá tener el sistema y los objetivos de control. La inferencia relaciona los conjuntos de entrada-salida para generar respuestas de acuerdo a las condiciones. Por último, la defuzzificación cambia los valores difusos generados al lenguaje de valores reales.  </a:t>
            </a:r>
          </a:p>
          <a:p>
            <a:endParaRPr lang="es-EC" dirty="0"/>
          </a:p>
        </p:txBody>
      </p:sp>
      <p:sp>
        <p:nvSpPr>
          <p:cNvPr id="4" name="Marcador de fecha 3"/>
          <p:cNvSpPr>
            <a:spLocks noGrp="1"/>
          </p:cNvSpPr>
          <p:nvPr>
            <p:ph type="dt" idx="10"/>
          </p:nvPr>
        </p:nvSpPr>
        <p:spPr/>
        <p:txBody>
          <a:bodyPr/>
          <a:lstStyle/>
          <a:p>
            <a:fld id="{08CF7E32-E58F-49F7-991C-B9D8D014ED3B}" type="datetime1">
              <a:rPr lang="es-EC" smtClean="0"/>
              <a:t>27/09/2016</a:t>
            </a:fld>
            <a:endParaRPr lang="es-EC"/>
          </a:p>
        </p:txBody>
      </p:sp>
      <p:sp>
        <p:nvSpPr>
          <p:cNvPr id="5" name="Marcador de pie de página 4"/>
          <p:cNvSpPr>
            <a:spLocks noGrp="1"/>
          </p:cNvSpPr>
          <p:nvPr>
            <p:ph type="ftr" sz="quarter" idx="11"/>
          </p:nvPr>
        </p:nvSpPr>
        <p:spPr/>
        <p:txBody>
          <a:bodyPr/>
          <a:lstStyle/>
          <a:p>
            <a:r>
              <a:rPr lang="es-EC" smtClean="0"/>
              <a:t>Claudia Maricela Anaguano Lamiña</a:t>
            </a:r>
            <a:endParaRPr lang="es-EC"/>
          </a:p>
        </p:txBody>
      </p:sp>
      <p:sp>
        <p:nvSpPr>
          <p:cNvPr id="6" name="Marcador de número de diapositiva 5"/>
          <p:cNvSpPr>
            <a:spLocks noGrp="1"/>
          </p:cNvSpPr>
          <p:nvPr>
            <p:ph type="sldNum" sz="quarter" idx="12"/>
          </p:nvPr>
        </p:nvSpPr>
        <p:spPr/>
        <p:txBody>
          <a:bodyPr/>
          <a:lstStyle/>
          <a:p>
            <a:fld id="{EDA6523B-24AB-431C-8E12-3F19A36A7BF0}" type="slidenum">
              <a:rPr lang="es-EC" smtClean="0"/>
              <a:t>17</a:t>
            </a:fld>
            <a:endParaRPr lang="es-EC"/>
          </a:p>
        </p:txBody>
      </p:sp>
    </p:spTree>
    <p:extLst>
      <p:ext uri="{BB962C8B-B14F-4D97-AF65-F5344CB8AC3E}">
        <p14:creationId xmlns:p14="http://schemas.microsoft.com/office/powerpoint/2010/main" val="2219621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1421199262"/>
      </p:ext>
    </p:extLst>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2365425832"/>
      </p:ext>
    </p:extLst>
  </p:cSld>
  <p:clrMapOvr>
    <a:masterClrMapping/>
  </p:clrMapOvr>
  <p:transition spd="med">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77378"/>
      </p:ext>
    </p:extLst>
  </p:cSld>
  <p:clrMapOvr>
    <a:masterClrMapping/>
  </p:clrMapOvr>
  <p:transition spd="med">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09600" y="274639"/>
            <a:ext cx="109728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2197075595"/>
      </p:ext>
    </p:extLst>
  </p:cSld>
  <p:clrMapOvr>
    <a:masterClrMapping/>
  </p:clrMapOvr>
  <p:transition spd="med">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quarter" idx="1"/>
          </p:nvPr>
        </p:nvSpPr>
        <p:spPr>
          <a:xfrm>
            <a:off x="609600" y="1600200"/>
            <a:ext cx="53848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quarter" idx="2"/>
          </p:nvPr>
        </p:nvSpPr>
        <p:spPr>
          <a:xfrm>
            <a:off x="6197600" y="1600200"/>
            <a:ext cx="53848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contenido"/>
          <p:cNvSpPr>
            <a:spLocks noGrp="1"/>
          </p:cNvSpPr>
          <p:nvPr>
            <p:ph sz="quarter" idx="3"/>
          </p:nvPr>
        </p:nvSpPr>
        <p:spPr>
          <a:xfrm>
            <a:off x="609600" y="3938589"/>
            <a:ext cx="53848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contenido"/>
          <p:cNvSpPr>
            <a:spLocks noGrp="1"/>
          </p:cNvSpPr>
          <p:nvPr>
            <p:ph sz="quarter" idx="4"/>
          </p:nvPr>
        </p:nvSpPr>
        <p:spPr>
          <a:xfrm>
            <a:off x="6197600" y="3938589"/>
            <a:ext cx="53848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2826934820"/>
      </p:ext>
    </p:extLst>
  </p:cSld>
  <p:clrMapOvr>
    <a:masterClrMapping/>
  </p:clrMapOvr>
  <p:transition spd="med">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457287751"/>
      </p:ext>
    </p:extLst>
  </p:cSld>
  <p:clrMapOvr>
    <a:masterClrMapping/>
  </p:clrMapOvr>
  <p:transition spd="med">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609600" y="1600201"/>
            <a:ext cx="53848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quarter" idx="2"/>
          </p:nvPr>
        </p:nvSpPr>
        <p:spPr>
          <a:xfrm>
            <a:off x="6197600" y="1600200"/>
            <a:ext cx="53848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contenido"/>
          <p:cNvSpPr>
            <a:spLocks noGrp="1"/>
          </p:cNvSpPr>
          <p:nvPr>
            <p:ph sz="quarter" idx="3"/>
          </p:nvPr>
        </p:nvSpPr>
        <p:spPr>
          <a:xfrm>
            <a:off x="6197600" y="3938589"/>
            <a:ext cx="53848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1658305760"/>
      </p:ext>
    </p:extLst>
  </p:cSld>
  <p:clrMapOvr>
    <a:masterClrMapping/>
  </p:clrMapOvr>
  <p:transition spd="med">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
        <p:nvSpPr>
          <p:cNvPr id="3" name="2 Marcador de texto"/>
          <p:cNvSpPr>
            <a:spLocks noGrp="1"/>
          </p:cNvSpPr>
          <p:nvPr>
            <p:ph type="body" sz="half" idx="1"/>
          </p:nvPr>
        </p:nvSpPr>
        <p:spPr>
          <a:xfrm>
            <a:off x="609600" y="1600201"/>
            <a:ext cx="53848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quarter" idx="2"/>
          </p:nvPr>
        </p:nvSpPr>
        <p:spPr>
          <a:xfrm>
            <a:off x="6197600" y="1600200"/>
            <a:ext cx="53848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contenido"/>
          <p:cNvSpPr>
            <a:spLocks noGrp="1"/>
          </p:cNvSpPr>
          <p:nvPr>
            <p:ph sz="quarter" idx="3"/>
          </p:nvPr>
        </p:nvSpPr>
        <p:spPr>
          <a:xfrm>
            <a:off x="6197600" y="3938589"/>
            <a:ext cx="53848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2160134751"/>
      </p:ext>
    </p:extLst>
  </p:cSld>
  <p:clrMapOvr>
    <a:masterClrMapping/>
  </p:clrMapOvr>
  <p:transition spd="med">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25400" y="0"/>
            <a:ext cx="1221740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6400" y="306388"/>
            <a:ext cx="3481917" cy="639762"/>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2848455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s-ES" smtClean="0"/>
              <a:t>Haga clic para modificar el estilo de título del patrón</a:t>
            </a:r>
            <a:endParaRPr lang="es-E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fld id="{A8C3F3A3-5FE1-49C5-9851-19ED689D4FE3}" type="datetime1">
              <a:rPr lang="es-EC" smtClean="0"/>
              <a:t>27/09/2016</a:t>
            </a:fld>
            <a:endParaRPr lang="es-EC"/>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r>
              <a:rPr lang="es-EC" smtClean="0"/>
              <a:t>Claudia Maricela Anaguano Lamiña</a:t>
            </a:r>
            <a:endParaRPr lang="es-EC"/>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F33D92B-973B-4060-B400-9C25EA7ED767}" type="slidenum">
              <a:rPr lang="es-EC" smtClean="0"/>
              <a:t>‹Nº›</a:t>
            </a:fld>
            <a:endParaRPr lang="es-EC"/>
          </a:p>
        </p:txBody>
      </p:sp>
    </p:spTree>
    <p:extLst>
      <p:ext uri="{BB962C8B-B14F-4D97-AF65-F5344CB8AC3E}">
        <p14:creationId xmlns:p14="http://schemas.microsoft.com/office/powerpoint/2010/main" val="1854479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743655987"/>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09600" y="274639"/>
            <a:ext cx="109728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996533212"/>
      </p:ext>
    </p:extLst>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quarter" idx="1"/>
          </p:nvPr>
        </p:nvSpPr>
        <p:spPr>
          <a:xfrm>
            <a:off x="609600" y="1600200"/>
            <a:ext cx="53848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quarter" idx="2"/>
          </p:nvPr>
        </p:nvSpPr>
        <p:spPr>
          <a:xfrm>
            <a:off x="6197600" y="1600200"/>
            <a:ext cx="53848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contenido"/>
          <p:cNvSpPr>
            <a:spLocks noGrp="1"/>
          </p:cNvSpPr>
          <p:nvPr>
            <p:ph sz="quarter" idx="3"/>
          </p:nvPr>
        </p:nvSpPr>
        <p:spPr>
          <a:xfrm>
            <a:off x="609600" y="3938589"/>
            <a:ext cx="53848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contenido"/>
          <p:cNvSpPr>
            <a:spLocks noGrp="1"/>
          </p:cNvSpPr>
          <p:nvPr>
            <p:ph sz="quarter" idx="4"/>
          </p:nvPr>
        </p:nvSpPr>
        <p:spPr>
          <a:xfrm>
            <a:off x="6197600" y="3938589"/>
            <a:ext cx="53848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276133941"/>
      </p:ext>
    </p:extLst>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107636547"/>
      </p:ext>
    </p:extLst>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609600" y="1600201"/>
            <a:ext cx="53848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quarter" idx="2"/>
          </p:nvPr>
        </p:nvSpPr>
        <p:spPr>
          <a:xfrm>
            <a:off x="6197600" y="1600200"/>
            <a:ext cx="53848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contenido"/>
          <p:cNvSpPr>
            <a:spLocks noGrp="1"/>
          </p:cNvSpPr>
          <p:nvPr>
            <p:ph sz="quarter" idx="3"/>
          </p:nvPr>
        </p:nvSpPr>
        <p:spPr>
          <a:xfrm>
            <a:off x="6197600" y="3938589"/>
            <a:ext cx="53848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1806950603"/>
      </p:ext>
    </p:extLst>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
        <p:nvSpPr>
          <p:cNvPr id="3" name="2 Marcador de texto"/>
          <p:cNvSpPr>
            <a:spLocks noGrp="1"/>
          </p:cNvSpPr>
          <p:nvPr>
            <p:ph type="body" sz="half" idx="1"/>
          </p:nvPr>
        </p:nvSpPr>
        <p:spPr>
          <a:xfrm>
            <a:off x="609600" y="1600201"/>
            <a:ext cx="53848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quarter" idx="2"/>
          </p:nvPr>
        </p:nvSpPr>
        <p:spPr>
          <a:xfrm>
            <a:off x="6197600" y="1600200"/>
            <a:ext cx="53848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contenido"/>
          <p:cNvSpPr>
            <a:spLocks noGrp="1"/>
          </p:cNvSpPr>
          <p:nvPr>
            <p:ph sz="quarter" idx="3"/>
          </p:nvPr>
        </p:nvSpPr>
        <p:spPr>
          <a:xfrm>
            <a:off x="6197600" y="3938589"/>
            <a:ext cx="53848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401286555"/>
      </p:ext>
    </p:extLst>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25400" y="0"/>
            <a:ext cx="1221740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6400" y="306388"/>
            <a:ext cx="3481917" cy="639762"/>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3826217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s-ES" smtClean="0"/>
              <a:t>Haga clic para modificar el estilo de título del patrón</a:t>
            </a:r>
            <a:endParaRPr lang="es-E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fld id="{59A7CE84-33C7-466D-BE52-E494E7E593CE}" type="datetime1">
              <a:rPr lang="es-EC" smtClean="0"/>
              <a:t>27/09/2016</a:t>
            </a:fld>
            <a:endParaRPr lang="es-EC"/>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r>
              <a:rPr lang="es-EC" smtClean="0"/>
              <a:t>Claudia Maricela Anaguano Lamiña</a:t>
            </a:r>
            <a:endParaRPr lang="es-EC"/>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F33D92B-973B-4060-B400-9C25EA7ED767}" type="slidenum">
              <a:rPr lang="es-EC" smtClean="0"/>
              <a:t>‹Nº›</a:t>
            </a:fld>
            <a:endParaRPr lang="es-EC"/>
          </a:p>
        </p:txBody>
      </p:sp>
    </p:spTree>
    <p:extLst>
      <p:ext uri="{BB962C8B-B14F-4D97-AF65-F5344CB8AC3E}">
        <p14:creationId xmlns:p14="http://schemas.microsoft.com/office/powerpoint/2010/main" val="1978064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11" cstate="print"/>
          <a:srcRect/>
          <a:stretch>
            <a:fillRect/>
          </a:stretch>
        </p:blipFill>
        <p:spPr bwMode="auto">
          <a:xfrm>
            <a:off x="2117" y="1588"/>
            <a:ext cx="12192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12" cstate="print"/>
          <a:srcRect/>
          <a:stretch>
            <a:fillRect/>
          </a:stretch>
        </p:blipFill>
        <p:spPr bwMode="auto">
          <a:xfrm>
            <a:off x="8879417" y="5949951"/>
            <a:ext cx="3073400" cy="563563"/>
          </a:xfrm>
          <a:prstGeom prst="rect">
            <a:avLst/>
          </a:prstGeom>
          <a:noFill/>
          <a:ln w="9525">
            <a:noFill/>
            <a:miter lim="800000"/>
            <a:headEnd/>
            <a:tailEnd/>
          </a:ln>
        </p:spPr>
      </p:pic>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1685280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randomBar dir="vert"/>
  </p:transition>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11" cstate="print"/>
          <a:srcRect/>
          <a:stretch>
            <a:fillRect/>
          </a:stretch>
        </p:blipFill>
        <p:spPr bwMode="auto">
          <a:xfrm>
            <a:off x="2117" y="1588"/>
            <a:ext cx="12192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12" cstate="print"/>
          <a:srcRect/>
          <a:stretch>
            <a:fillRect/>
          </a:stretch>
        </p:blipFill>
        <p:spPr bwMode="auto">
          <a:xfrm>
            <a:off x="8879417" y="5949951"/>
            <a:ext cx="3073400" cy="563563"/>
          </a:xfrm>
          <a:prstGeom prst="rect">
            <a:avLst/>
          </a:prstGeom>
          <a:noFill/>
          <a:ln w="9525">
            <a:noFill/>
            <a:miter lim="800000"/>
            <a:headEnd/>
            <a:tailEnd/>
          </a:ln>
        </p:spPr>
      </p:pic>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38800574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ransition spd="med">
    <p:randomBar dir="vert"/>
  </p:transition>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png"/><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3.png"/><Relationship Id="rId4" Type="http://schemas.openxmlformats.org/officeDocument/2006/relationships/image" Target="../media/image39.gif"/></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png"/><Relationship Id="rId7"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png"/><Relationship Id="rId7" Type="http://schemas.openxmlformats.org/officeDocument/2006/relationships/image" Target="../media/image6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19200" y="1026113"/>
            <a:ext cx="10363200" cy="1470025"/>
          </a:xfrm>
        </p:spPr>
        <p:txBody>
          <a:bodyPr/>
          <a:lstStyle/>
          <a:p>
            <a:r>
              <a:rPr lang="es-EC" b="1" dirty="0" smtClean="0">
                <a:ln w="22225">
                  <a:solidFill>
                    <a:schemeClr val="accent2"/>
                  </a:solidFill>
                  <a:prstDash val="solid"/>
                </a:ln>
                <a:solidFill>
                  <a:schemeClr val="accent2">
                    <a:lumMod val="40000"/>
                    <a:lumOff val="60000"/>
                  </a:schemeClr>
                </a:solidFill>
              </a:rPr>
              <a:t>Diseño de un Sistema de Control para un Péndulo Invertido Rotacional</a:t>
            </a:r>
            <a:endParaRPr lang="es-EC" b="1" dirty="0">
              <a:ln w="22225">
                <a:solidFill>
                  <a:schemeClr val="accent2"/>
                </a:solidFill>
                <a:prstDash val="solid"/>
              </a:ln>
              <a:solidFill>
                <a:schemeClr val="accent2">
                  <a:lumMod val="40000"/>
                  <a:lumOff val="60000"/>
                </a:schemeClr>
              </a:solidFill>
            </a:endParaRPr>
          </a:p>
        </p:txBody>
      </p:sp>
      <p:sp>
        <p:nvSpPr>
          <p:cNvPr id="3" name="Subtítulo 2"/>
          <p:cNvSpPr>
            <a:spLocks noGrp="1"/>
          </p:cNvSpPr>
          <p:nvPr>
            <p:ph type="subTitle" idx="1"/>
          </p:nvPr>
        </p:nvSpPr>
        <p:spPr>
          <a:xfrm>
            <a:off x="1374294" y="5679905"/>
            <a:ext cx="8534400" cy="1752600"/>
          </a:xfrm>
        </p:spPr>
        <p:txBody>
          <a:bodyPr/>
          <a:lstStyle/>
          <a:p>
            <a:r>
              <a:rPr lang="es-EC" dirty="0" smtClean="0"/>
              <a:t>Presentado por: Claudia Anaguano</a:t>
            </a:r>
            <a:endParaRPr lang="es-EC" dirty="0"/>
          </a:p>
        </p:txBody>
      </p:sp>
      <p:sp>
        <p:nvSpPr>
          <p:cNvPr id="4" name="Marcador de fecha 3"/>
          <p:cNvSpPr>
            <a:spLocks noGrp="1"/>
          </p:cNvSpPr>
          <p:nvPr>
            <p:ph type="dt" sz="half" idx="10"/>
          </p:nvPr>
        </p:nvSpPr>
        <p:spPr/>
        <p:txBody>
          <a:bodyPr/>
          <a:lstStyle/>
          <a:p>
            <a:fld id="{87364679-3491-45C7-AB2B-5C012D289968}" type="datetime1">
              <a:rPr lang="es-EC" smtClean="0"/>
              <a:t>27/09/2016</a:t>
            </a:fld>
            <a:endParaRPr lang="es-EC"/>
          </a:p>
        </p:txBody>
      </p:sp>
      <p:sp>
        <p:nvSpPr>
          <p:cNvPr id="17" name="Marcador de pie de página 16"/>
          <p:cNvSpPr>
            <a:spLocks noGrp="1"/>
          </p:cNvSpPr>
          <p:nvPr>
            <p:ph type="ftr" sz="quarter" idx="11"/>
          </p:nvPr>
        </p:nvSpPr>
        <p:spPr/>
        <p:txBody>
          <a:bodyPr/>
          <a:lstStyle/>
          <a:p>
            <a:r>
              <a:rPr lang="es-EC" dirty="0" smtClean="0"/>
              <a:t>Claudia Maricela Anaguano Lamiña</a:t>
            </a:r>
            <a:endParaRPr lang="es-EC" dirty="0"/>
          </a:p>
        </p:txBody>
      </p:sp>
      <p:sp>
        <p:nvSpPr>
          <p:cNvPr id="6" name="Marcador de número de diapositiva 5"/>
          <p:cNvSpPr>
            <a:spLocks noGrp="1"/>
          </p:cNvSpPr>
          <p:nvPr>
            <p:ph type="sldNum" sz="quarter" idx="12"/>
          </p:nvPr>
        </p:nvSpPr>
        <p:spPr/>
        <p:txBody>
          <a:bodyPr/>
          <a:lstStyle/>
          <a:p>
            <a:fld id="{EF33D92B-973B-4060-B400-9C25EA7ED767}" type="slidenum">
              <a:rPr lang="es-EC" smtClean="0"/>
              <a:t>1</a:t>
            </a:fld>
            <a:endParaRPr lang="es-EC"/>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983"/>
            <a:ext cx="3381847" cy="962159"/>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0896" y="2907248"/>
            <a:ext cx="2443267" cy="2361546"/>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8248" y="3996988"/>
            <a:ext cx="971695" cy="1216190"/>
          </a:xfrm>
          <a:prstGeom prst="rect">
            <a:avLst/>
          </a:prstGeom>
        </p:spPr>
      </p:pic>
      <p:pic>
        <p:nvPicPr>
          <p:cNvPr id="14" name="Imagen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8640" y="2915441"/>
            <a:ext cx="2702256" cy="1309822"/>
          </a:xfrm>
          <a:prstGeom prst="rect">
            <a:avLst/>
          </a:prstGeom>
        </p:spPr>
      </p:pic>
      <p:pic>
        <p:nvPicPr>
          <p:cNvPr id="15" name="Imagen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40586" y="3447059"/>
            <a:ext cx="1448054" cy="1716709"/>
          </a:xfrm>
          <a:prstGeom prst="rect">
            <a:avLst/>
          </a:prstGeom>
        </p:spPr>
      </p:pic>
      <p:pic>
        <p:nvPicPr>
          <p:cNvPr id="16" name="Imagen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39435" y="4181733"/>
            <a:ext cx="2751461" cy="1078869"/>
          </a:xfrm>
          <a:prstGeom prst="rect">
            <a:avLst/>
          </a:prstGeom>
        </p:spPr>
      </p:pic>
      <p:pic>
        <p:nvPicPr>
          <p:cNvPr id="12" name="Imagen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05704" y="3861387"/>
            <a:ext cx="834882" cy="1350798"/>
          </a:xfrm>
          <a:prstGeom prst="rect">
            <a:avLst/>
          </a:prstGeom>
        </p:spPr>
      </p:pic>
    </p:spTree>
    <p:extLst>
      <p:ext uri="{BB962C8B-B14F-4D97-AF65-F5344CB8AC3E}">
        <p14:creationId xmlns:p14="http://schemas.microsoft.com/office/powerpoint/2010/main" val="271314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afterEffect">
                                  <p:stCondLst>
                                    <p:cond delay="0"/>
                                  </p:stCondLst>
                                  <p:iterate type="lt">
                                    <p:tmPct val="4000"/>
                                  </p:iterate>
                                  <p:childTnLst>
                                    <p:set>
                                      <p:cBhvr override="childStyle">
                                        <p:cTn id="6" dur="1250" fill="hold"/>
                                        <p:tgtEl>
                                          <p:spTgt spid="2"/>
                                        </p:tgtEl>
                                        <p:attrNameLst>
                                          <p:attrName>style.color</p:attrName>
                                        </p:attrNameLst>
                                      </p:cBhvr>
                                      <p:to>
                                        <p:clrVal>
                                          <a:schemeClr val="accent2"/>
                                        </p:clrVal>
                                      </p:to>
                                    </p:set>
                                    <p:set>
                                      <p:cBhvr>
                                        <p:cTn id="7" dur="1250" fill="hold"/>
                                        <p:tgtEl>
                                          <p:spTgt spid="2"/>
                                        </p:tgtEl>
                                        <p:attrNameLst>
                                          <p:attrName>fillcolor</p:attrName>
                                        </p:attrNameLst>
                                      </p:cBhvr>
                                      <p:to>
                                        <p:clrVal>
                                          <a:schemeClr val="accent2"/>
                                        </p:clrVal>
                                      </p:to>
                                    </p:set>
                                    <p:set>
                                      <p:cBhvr>
                                        <p:cTn id="8" dur="1250" fill="hold"/>
                                        <p:tgtEl>
                                          <p:spTgt spid="2"/>
                                        </p:tgtEl>
                                        <p:attrNameLst>
                                          <p:attrName>fill.type</p:attrName>
                                        </p:attrNameLst>
                                      </p:cBhvr>
                                      <p:to>
                                        <p:strVal val="solid"/>
                                      </p:to>
                                    </p:set>
                                  </p:childTnLst>
                                </p:cTn>
                              </p:par>
                              <p:par>
                                <p:cTn id="9" presetID="53" presetClass="entr" presetSubtype="16"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Effect transition="in" filter="fade">
                                      <p:cBhvr>
                                        <p:cTn id="13" dur="10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par>
                                <p:cTn id="19" presetID="53"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Effect transition="in" filter="fade">
                                      <p:cBhvr>
                                        <p:cTn id="23" dur="1000"/>
                                        <p:tgtEl>
                                          <p:spTgt spid="11"/>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fltVal val="0"/>
                                          </p:val>
                                        </p:tav>
                                        <p:tav tm="100000">
                                          <p:val>
                                            <p:strVal val="#ppt_w"/>
                                          </p:val>
                                        </p:tav>
                                      </p:tavLst>
                                    </p:anim>
                                    <p:anim calcmode="lin" valueType="num">
                                      <p:cBhvr>
                                        <p:cTn id="27" dur="1000" fill="hold"/>
                                        <p:tgtEl>
                                          <p:spTgt spid="10"/>
                                        </p:tgtEl>
                                        <p:attrNameLst>
                                          <p:attrName>ppt_h</p:attrName>
                                        </p:attrNameLst>
                                      </p:cBhvr>
                                      <p:tavLst>
                                        <p:tav tm="0">
                                          <p:val>
                                            <p:fltVal val="0"/>
                                          </p:val>
                                        </p:tav>
                                        <p:tav tm="100000">
                                          <p:val>
                                            <p:strVal val="#ppt_h"/>
                                          </p:val>
                                        </p:tav>
                                      </p:tavLst>
                                    </p:anim>
                                    <p:animEffect transition="in" filter="fade">
                                      <p:cBhvr>
                                        <p:cTn id="28" dur="1000"/>
                                        <p:tgtEl>
                                          <p:spTgt spid="10"/>
                                        </p:tgtEl>
                                      </p:cBhvr>
                                    </p:animEffect>
                                  </p:childTnLst>
                                </p:cTn>
                              </p:par>
                              <p:par>
                                <p:cTn id="29" presetID="53" presetClass="entr" presetSubtype="16"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fltVal val="0"/>
                                          </p:val>
                                        </p:tav>
                                        <p:tav tm="100000">
                                          <p:val>
                                            <p:strVal val="#ppt_w"/>
                                          </p:val>
                                        </p:tav>
                                      </p:tavLst>
                                    </p:anim>
                                    <p:anim calcmode="lin" valueType="num">
                                      <p:cBhvr>
                                        <p:cTn id="32" dur="1000" fill="hold"/>
                                        <p:tgtEl>
                                          <p:spTgt spid="15"/>
                                        </p:tgtEl>
                                        <p:attrNameLst>
                                          <p:attrName>ppt_h</p:attrName>
                                        </p:attrNameLst>
                                      </p:cBhvr>
                                      <p:tavLst>
                                        <p:tav tm="0">
                                          <p:val>
                                            <p:fltVal val="0"/>
                                          </p:val>
                                        </p:tav>
                                        <p:tav tm="100000">
                                          <p:val>
                                            <p:strVal val="#ppt_h"/>
                                          </p:val>
                                        </p:tav>
                                      </p:tavLst>
                                    </p:anim>
                                    <p:animEffect transition="in" filter="fade">
                                      <p:cBhvr>
                                        <p:cTn id="33" dur="1000"/>
                                        <p:tgtEl>
                                          <p:spTgt spid="15"/>
                                        </p:tgtEl>
                                      </p:cBhvr>
                                    </p:animEffect>
                                  </p:childTnLst>
                                </p:cTn>
                              </p:par>
                              <p:par>
                                <p:cTn id="34" presetID="53" presetClass="entr" presetSubtype="16"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Effect transition="in" filter="fade">
                                      <p:cBhvr>
                                        <p:cTn id="38" dur="1000"/>
                                        <p:tgtEl>
                                          <p:spTgt spid="12"/>
                                        </p:tgtEl>
                                      </p:cBhvr>
                                    </p:animEffect>
                                  </p:childTnLst>
                                </p:cTn>
                              </p:par>
                            </p:childTnLst>
                          </p:cTn>
                        </p:par>
                        <p:par>
                          <p:cTn id="39" fill="hold">
                            <p:stCondLst>
                              <p:cond delay="4100"/>
                            </p:stCondLst>
                            <p:childTnLst>
                              <p:par>
                                <p:cTn id="40" presetID="2" presetClass="entr" presetSubtype="4" fill="hold" grpId="0" nodeType="after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 calcmode="lin" valueType="num">
                                      <p:cBhvr additive="base">
                                        <p:cTn id="4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
        <p:nvSpPr>
          <p:cNvPr id="3"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mtClean="0"/>
              <a:t>Claudia Maricela Anaguano Lamiña</a:t>
            </a:r>
            <a:endParaRPr lang="es-EC" dirty="0"/>
          </a:p>
        </p:txBody>
      </p:sp>
      <mc:AlternateContent xmlns:mc="http://schemas.openxmlformats.org/markup-compatibility/2006" xmlns:a14="http://schemas.microsoft.com/office/drawing/2010/main">
        <mc:Choice Requires="a14">
          <p:sp>
            <p:nvSpPr>
              <p:cNvPr id="4" name="Rectángulo 3"/>
              <p:cNvSpPr/>
              <p:nvPr/>
            </p:nvSpPr>
            <p:spPr>
              <a:xfrm>
                <a:off x="822960" y="1482875"/>
                <a:ext cx="10355580" cy="1013804"/>
              </a:xfrm>
              <a:prstGeom prst="rect">
                <a:avLst/>
              </a:prstGeom>
            </p:spPr>
            <p:txBody>
              <a:bodyPr wrap="square">
                <a:spAutoFit/>
              </a:bodyPr>
              <a:lstStyle/>
              <a:p>
                <a14:m>
                  <m:oMath xmlns:m="http://schemas.openxmlformats.org/officeDocument/2006/math">
                    <m:sSup>
                      <m:sSupPr>
                        <m:ctrlPr>
                          <a:rPr lang="es-EC" sz="2400" i="1" smtClean="0">
                            <a:effectLst/>
                            <a:latin typeface="Cambria Math" panose="02040503050406030204" pitchFamily="18" charset="0"/>
                            <a:ea typeface="Times New Roman" panose="02020603050405020304" pitchFamily="18" charset="0"/>
                          </a:rPr>
                        </m:ctrlPr>
                      </m:sSupPr>
                      <m:e>
                        <m:acc>
                          <m:accPr>
                            <m:chr m:val="̇"/>
                            <m:ctrlPr>
                              <a:rPr lang="es-EC" sz="2400" i="1">
                                <a:effectLst/>
                                <a:latin typeface="Cambria Math" panose="02040503050406030204" pitchFamily="18" charset="0"/>
                                <a:ea typeface="Times New Roman" panose="02020603050405020304" pitchFamily="18" charset="0"/>
                              </a:rPr>
                            </m:ctrlPr>
                          </m:accPr>
                          <m:e>
                            <m:sSub>
                              <m:sSubPr>
                                <m:ctrlPr>
                                  <a:rPr lang="es-EC" sz="2400" i="1">
                                    <a:effectLst/>
                                    <a:latin typeface="Cambria Math" panose="02040503050406030204" pitchFamily="18" charset="0"/>
                                    <a:ea typeface="Times New Roman" panose="02020603050405020304" pitchFamily="18" charset="0"/>
                                  </a:rPr>
                                </m:ctrlPr>
                              </m:sSubPr>
                              <m:e>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1</m:t>
                                </m:r>
                              </m:sub>
                            </m:sSub>
                          </m:e>
                        </m:acc>
                      </m:e>
                      <m:sup>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EC" sz="2400" i="1">
                            <a:effectLst/>
                            <a:latin typeface="Cambria Math" panose="02040503050406030204" pitchFamily="18" charset="0"/>
                            <a:ea typeface="Times New Roman" panose="02020603050405020304" pitchFamily="18" charset="0"/>
                          </a:rPr>
                        </m:ctrlPr>
                      </m:sSupPr>
                      <m:e>
                        <m:acc>
                          <m:accPr>
                            <m:chr m:val="̇"/>
                            <m:ctrlPr>
                              <a:rPr lang="es-EC" sz="2400" i="1">
                                <a:effectLst/>
                                <a:latin typeface="Cambria Math" panose="02040503050406030204" pitchFamily="18" charset="0"/>
                                <a:ea typeface="Times New Roman" panose="02020603050405020304" pitchFamily="18" charset="0"/>
                              </a:rPr>
                            </m:ctrlPr>
                          </m:accPr>
                          <m:e>
                            <m:sSub>
                              <m:sSubPr>
                                <m:ctrlPr>
                                  <a:rPr lang="es-EC" sz="2400" i="1">
                                    <a:effectLst/>
                                    <a:latin typeface="Cambria Math" panose="02040503050406030204" pitchFamily="18" charset="0"/>
                                    <a:ea typeface="Times New Roman" panose="02020603050405020304" pitchFamily="18" charset="0"/>
                                  </a:rPr>
                                </m:ctrlPr>
                              </m:sSubPr>
                              <m:e>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1</m:t>
                                </m:r>
                              </m:sub>
                            </m:sSub>
                          </m:e>
                        </m:acc>
                      </m:e>
                      <m:sup>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EC" sz="2400" i="1">
                            <a:effectLst/>
                            <a:latin typeface="Cambria Math" panose="02040503050406030204" pitchFamily="18" charset="0"/>
                            <a:ea typeface="Times New Roman" panose="02020603050405020304" pitchFamily="18" charset="0"/>
                          </a:rPr>
                        </m:ctrlPr>
                      </m:sSupPr>
                      <m:e>
                        <m:acc>
                          <m:accPr>
                            <m:chr m:val="̇"/>
                            <m:ctrlPr>
                              <a:rPr lang="es-EC" sz="2400" i="1">
                                <a:effectLst/>
                                <a:latin typeface="Cambria Math" panose="02040503050406030204" pitchFamily="18" charset="0"/>
                                <a:ea typeface="Times New Roman" panose="02020603050405020304" pitchFamily="18" charset="0"/>
                              </a:rPr>
                            </m:ctrlPr>
                          </m:accPr>
                          <m:e>
                            <m:sSub>
                              <m:sSubPr>
                                <m:ctrlPr>
                                  <a:rPr lang="es-EC" sz="2400" i="1">
                                    <a:effectLst/>
                                    <a:latin typeface="Cambria Math" panose="02040503050406030204" pitchFamily="18" charset="0"/>
                                    <a:ea typeface="Times New Roman" panose="02020603050405020304" pitchFamily="18" charset="0"/>
                                  </a:rPr>
                                </m:ctrlPr>
                              </m:sSubPr>
                              <m:e>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𝑧</m:t>
                                </m:r>
                              </m:e>
                              <m:sub>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1</m:t>
                                </m:r>
                              </m:sub>
                            </m:sSub>
                          </m:e>
                        </m:acc>
                      </m:e>
                      <m:sup>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s-EC" sz="2400" i="1">
                            <a:effectLst/>
                            <a:latin typeface="Cambria Math" panose="02040503050406030204" pitchFamily="18" charset="0"/>
                            <a:ea typeface="Times New Roman" panose="02020603050405020304" pitchFamily="18" charset="0"/>
                          </a:rPr>
                        </m:ctrlPr>
                      </m:sSubSupPr>
                      <m:e>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0</m:t>
                        </m:r>
                      </m:sub>
                      <m:sup>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sSup>
                      <m:sSupPr>
                        <m:ctrlPr>
                          <a:rPr lang="es-EC" sz="2400" i="1">
                            <a:effectLst/>
                            <a:latin typeface="Cambria Math" panose="02040503050406030204" pitchFamily="18" charset="0"/>
                            <a:ea typeface="Times New Roman" panose="02020603050405020304" pitchFamily="18" charset="0"/>
                          </a:rPr>
                        </m:ctrlPr>
                      </m:sSupPr>
                      <m:e>
                        <m:acc>
                          <m:accPr>
                            <m:chr m:val="̇"/>
                            <m:ctrlPr>
                              <a:rPr lang="es-EC" sz="2400" i="1">
                                <a:effectLst/>
                                <a:latin typeface="Cambria Math" panose="02040503050406030204" pitchFamily="18" charset="0"/>
                              </a:rPr>
                            </m:ctrlPr>
                          </m:accPr>
                          <m:e>
                            <m:sSub>
                              <m:sSubPr>
                                <m:ctrlPr>
                                  <a:rPr lang="es-EC" sz="2400" i="1">
                                    <a:effectLst/>
                                    <a:latin typeface="Cambria Math" panose="02040503050406030204" pitchFamily="18" charset="0"/>
                                  </a:rPr>
                                </m:ctrlPr>
                              </m:sSubPr>
                              <m:e>
                                <m:r>
                                  <a:rPr lang="es-EC" sz="2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EC" sz="2400" i="1">
                                    <a:effectLst/>
                                    <a:latin typeface="Cambria Math" panose="02040503050406030204" pitchFamily="18" charset="0"/>
                                    <a:ea typeface="Calibri" panose="020F0502020204030204" pitchFamily="34" charset="0"/>
                                    <a:cs typeface="Times New Roman" panose="02020603050405020304" pitchFamily="18" charset="0"/>
                                  </a:rPr>
                                  <m:t>1</m:t>
                                </m:r>
                              </m:sub>
                            </m:sSub>
                          </m:e>
                        </m:acc>
                      </m:e>
                      <m:sup>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s-EC" sz="2400" i="1">
                            <a:effectLst/>
                            <a:latin typeface="Cambria Math" panose="02040503050406030204" pitchFamily="18" charset="0"/>
                            <a:ea typeface="Times New Roman" panose="02020603050405020304" pitchFamily="18" charset="0"/>
                          </a:rPr>
                        </m:ctrlPr>
                      </m:sSubSupPr>
                      <m:e>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sSup>
                      <m:sSupPr>
                        <m:ctrlPr>
                          <a:rPr lang="es-EC" sz="2400" i="1">
                            <a:effectLst/>
                            <a:latin typeface="Cambria Math" panose="02040503050406030204" pitchFamily="18" charset="0"/>
                            <a:ea typeface="Times New Roman" panose="02020603050405020304" pitchFamily="18" charset="0"/>
                          </a:rPr>
                        </m:ctrlPr>
                      </m:sSupPr>
                      <m:e>
                        <m:acc>
                          <m:accPr>
                            <m:chr m:val="̇"/>
                            <m:ctrlPr>
                              <a:rPr lang="es-EC" sz="2400" i="1">
                                <a:effectLst/>
                                <a:latin typeface="Cambria Math" panose="02040503050406030204" pitchFamily="18" charset="0"/>
                              </a:rPr>
                            </m:ctrlPr>
                          </m:accPr>
                          <m:e>
                            <m:sSub>
                              <m:sSubPr>
                                <m:ctrlPr>
                                  <a:rPr lang="es-EC" sz="2400" i="1">
                                    <a:effectLst/>
                                    <a:latin typeface="Cambria Math" panose="02040503050406030204" pitchFamily="18" charset="0"/>
                                  </a:rPr>
                                </m:ctrlPr>
                              </m:sSubPr>
                              <m:e>
                                <m:r>
                                  <a:rPr lang="es-EC" sz="2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EC" sz="2400" i="1">
                                    <a:effectLst/>
                                    <a:latin typeface="Cambria Math" panose="02040503050406030204" pitchFamily="18" charset="0"/>
                                    <a:ea typeface="Calibri" panose="020F0502020204030204" pitchFamily="34" charset="0"/>
                                    <a:cs typeface="Times New Roman" panose="02020603050405020304" pitchFamily="18" charset="0"/>
                                  </a:rPr>
                                  <m:t>1</m:t>
                                </m:r>
                              </m:sub>
                            </m:sSub>
                          </m:e>
                        </m:acc>
                      </m:e>
                      <m:sup>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s-EC" sz="2400" i="1">
                            <a:effectLst/>
                            <a:latin typeface="Cambria Math" panose="02040503050406030204" pitchFamily="18" charset="0"/>
                            <a:ea typeface="Times New Roman" panose="02020603050405020304" pitchFamily="18" charset="0"/>
                          </a:rPr>
                        </m:ctrlPr>
                      </m:sSupPr>
                      <m:e>
                        <m:func>
                          <m:funcPr>
                            <m:ctrlPr>
                              <a:rPr lang="es-EC" sz="2400" i="1">
                                <a:effectLst/>
                                <a:latin typeface="Cambria Math" panose="02040503050406030204" pitchFamily="18" charset="0"/>
                                <a:ea typeface="Times New Roman" panose="02020603050405020304" pitchFamily="18" charset="0"/>
                              </a:rPr>
                            </m:ctrlPr>
                          </m:funcPr>
                          <m:fName>
                            <m:r>
                              <a:rPr lang="es-EC" sz="24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s-EC" sz="2400">
                                <a:effectLst/>
                                <a:latin typeface="Cambria Math" panose="02040503050406030204" pitchFamily="18" charset="0"/>
                                <a:ea typeface="Calibri" panose="020F0502020204030204" pitchFamily="34" charset="0"/>
                                <a:cs typeface="Times New Roman" panose="02020603050405020304" pitchFamily="18" charset="0"/>
                              </a:rPr>
                              <m:t>sin</m:t>
                            </m:r>
                          </m:fName>
                          <m:e>
                            <m:sSub>
                              <m:sSubPr>
                                <m:ctrlPr>
                                  <a:rPr lang="es-EC" sz="2400" i="1">
                                    <a:effectLst/>
                                    <a:latin typeface="Cambria Math" panose="02040503050406030204" pitchFamily="18" charset="0"/>
                                  </a:rPr>
                                </m:ctrlPr>
                              </m:sSubPr>
                              <m:e>
                                <m:r>
                                  <a:rPr lang="es-EC" sz="2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EC" sz="24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2400" i="1">
                                <a:effectLst/>
                                <a:latin typeface="Cambria Math" panose="02040503050406030204" pitchFamily="18" charset="0"/>
                                <a:ea typeface="Calibri" panose="020F0502020204030204" pitchFamily="34" charset="0"/>
                                <a:cs typeface="Times New Roman" panose="02020603050405020304" pitchFamily="18" charset="0"/>
                              </a:rPr>
                              <m:t>)</m:t>
                            </m:r>
                          </m:e>
                        </m:func>
                      </m:e>
                      <m:sup>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s-EC" sz="2400" i="1">
                            <a:effectLst/>
                            <a:latin typeface="Cambria Math" panose="02040503050406030204" pitchFamily="18" charset="0"/>
                            <a:ea typeface="Times New Roman" panose="02020603050405020304" pitchFamily="18" charset="0"/>
                          </a:rPr>
                        </m:ctrlPr>
                      </m:sSubSupPr>
                      <m:e>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sSup>
                      <m:sSupPr>
                        <m:ctrlPr>
                          <a:rPr lang="es-EC" sz="2400" i="1">
                            <a:effectLst/>
                            <a:latin typeface="Cambria Math" panose="02040503050406030204" pitchFamily="18" charset="0"/>
                            <a:ea typeface="Times New Roman" panose="02020603050405020304" pitchFamily="18" charset="0"/>
                          </a:rPr>
                        </m:ctrlPr>
                      </m:sSupPr>
                      <m:e>
                        <m:acc>
                          <m:accPr>
                            <m:chr m:val="̇"/>
                            <m:ctrlPr>
                              <a:rPr lang="es-EC" sz="2400" i="1">
                                <a:effectLst/>
                                <a:latin typeface="Cambria Math" panose="02040503050406030204" pitchFamily="18" charset="0"/>
                              </a:rPr>
                            </m:ctrlPr>
                          </m:accPr>
                          <m:e>
                            <m:sSub>
                              <m:sSubPr>
                                <m:ctrlPr>
                                  <a:rPr lang="es-EC" sz="2400" i="1">
                                    <a:effectLst/>
                                    <a:latin typeface="Cambria Math" panose="02040503050406030204" pitchFamily="18" charset="0"/>
                                  </a:rPr>
                                </m:ctrlPr>
                              </m:sSubPr>
                              <m:e>
                                <m:r>
                                  <a:rPr lang="es-EC" sz="2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EC" sz="2400" i="1">
                                    <a:effectLst/>
                                    <a:latin typeface="Cambria Math" panose="02040503050406030204" pitchFamily="18" charset="0"/>
                                    <a:ea typeface="Calibri" panose="020F0502020204030204" pitchFamily="34" charset="0"/>
                                    <a:cs typeface="Times New Roman" panose="02020603050405020304" pitchFamily="18" charset="0"/>
                                  </a:rPr>
                                  <m:t>2</m:t>
                                </m:r>
                              </m:sub>
                            </m:sSub>
                          </m:e>
                        </m:acc>
                      </m:e>
                      <m:sup>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s-EC" sz="2400" i="1">
                            <a:effectLst/>
                            <a:latin typeface="Cambria Math" panose="02040503050406030204" pitchFamily="18" charset="0"/>
                            <a:ea typeface="Times New Roman" panose="02020603050405020304" pitchFamily="18" charset="0"/>
                          </a:rPr>
                        </m:ctrlPr>
                      </m:sSupPr>
                      <m:e>
                        <m:func>
                          <m:funcPr>
                            <m:ctrlPr>
                              <a:rPr lang="es-EC" sz="2400" i="1">
                                <a:effectLst/>
                                <a:latin typeface="Cambria Math" panose="02040503050406030204" pitchFamily="18" charset="0"/>
                                <a:ea typeface="Times New Roman" panose="02020603050405020304" pitchFamily="18" charset="0"/>
                              </a:rPr>
                            </m:ctrlPr>
                          </m:funcPr>
                          <m:fName>
                            <m:r>
                              <a:rPr lang="es-EC" sz="24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s-EC" sz="2400">
                                <a:effectLst/>
                                <a:latin typeface="Cambria Math" panose="02040503050406030204" pitchFamily="18" charset="0"/>
                                <a:ea typeface="Calibri" panose="020F0502020204030204" pitchFamily="34" charset="0"/>
                                <a:cs typeface="Times New Roman" panose="02020603050405020304" pitchFamily="18" charset="0"/>
                              </a:rPr>
                              <m:t>cos</m:t>
                            </m:r>
                          </m:fName>
                          <m:e>
                            <m:sSub>
                              <m:sSubPr>
                                <m:ctrlPr>
                                  <a:rPr lang="es-EC" sz="2400" i="1">
                                    <a:effectLst/>
                                    <a:latin typeface="Cambria Math" panose="02040503050406030204" pitchFamily="18" charset="0"/>
                                  </a:rPr>
                                </m:ctrlPr>
                              </m:sSubPr>
                              <m:e>
                                <m:r>
                                  <a:rPr lang="es-EC" sz="2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EC" sz="24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2400" i="1">
                                <a:effectLst/>
                                <a:latin typeface="Cambria Math" panose="02040503050406030204" pitchFamily="18" charset="0"/>
                                <a:ea typeface="Calibri" panose="020F0502020204030204" pitchFamily="34" charset="0"/>
                                <a:cs typeface="Times New Roman" panose="02020603050405020304" pitchFamily="18" charset="0"/>
                              </a:rPr>
                              <m:t>)</m:t>
                            </m:r>
                          </m:e>
                        </m:func>
                      </m:e>
                      <m:sup>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EC" sz="2400" b="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2</m:t>
                    </m:r>
                    <m:sSub>
                      <m:sSubPr>
                        <m:ctrlPr>
                          <a:rPr lang="es-EC" sz="2400" i="1">
                            <a:effectLst/>
                            <a:latin typeface="Cambria Math" panose="02040503050406030204" pitchFamily="18" charset="0"/>
                          </a:rPr>
                        </m:ctrlPr>
                      </m:sSubPr>
                      <m:e>
                        <m:r>
                          <a:rPr lang="es-EC" sz="2400" i="1">
                            <a:effectLst/>
                            <a:latin typeface="Cambria Math" panose="02040503050406030204" pitchFamily="18" charset="0"/>
                            <a:ea typeface="Calibri" panose="020F0502020204030204" pitchFamily="34" charset="0"/>
                            <a:cs typeface="Times New Roman" panose="02020603050405020304" pitchFamily="18" charset="0"/>
                          </a:rPr>
                          <m:t>𝐿</m:t>
                        </m:r>
                      </m:e>
                      <m:sub>
                        <m:r>
                          <a:rPr lang="es-EC" sz="2400" i="1">
                            <a:effectLst/>
                            <a:latin typeface="Cambria Math" panose="02040503050406030204" pitchFamily="18" charset="0"/>
                            <a:ea typeface="Calibri" panose="020F0502020204030204" pitchFamily="34" charset="0"/>
                            <a:cs typeface="Times New Roman" panose="02020603050405020304" pitchFamily="18" charset="0"/>
                          </a:rPr>
                          <m:t>0</m:t>
                        </m:r>
                      </m:sub>
                    </m:sSub>
                    <m:sSub>
                      <m:sSubPr>
                        <m:ctrlPr>
                          <a:rPr lang="es-EC" sz="2400" i="1">
                            <a:effectLst/>
                            <a:latin typeface="Cambria Math" panose="02040503050406030204" pitchFamily="18" charset="0"/>
                          </a:rPr>
                        </m:ctrlPr>
                      </m:sSubPr>
                      <m:e>
                        <m:r>
                          <a:rPr lang="es-EC" sz="2400" i="1">
                            <a:effectLst/>
                            <a:latin typeface="Cambria Math" panose="02040503050406030204" pitchFamily="18" charset="0"/>
                            <a:ea typeface="Calibri" panose="020F0502020204030204" pitchFamily="34" charset="0"/>
                            <a:cs typeface="Times New Roman" panose="02020603050405020304" pitchFamily="18" charset="0"/>
                          </a:rPr>
                          <m:t>𝑙</m:t>
                        </m:r>
                      </m:e>
                      <m:sub>
                        <m:r>
                          <a:rPr lang="es-EC" sz="2400" i="1">
                            <a:effectLst/>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es-EC" sz="2400" i="1">
                            <a:effectLst/>
                            <a:latin typeface="Cambria Math" panose="02040503050406030204" pitchFamily="18" charset="0"/>
                            <a:ea typeface="Times New Roman" panose="02020603050405020304" pitchFamily="18" charset="0"/>
                          </a:rPr>
                        </m:ctrlPr>
                      </m:sSupPr>
                      <m:e>
                        <m:acc>
                          <m:accPr>
                            <m:chr m:val="̇"/>
                            <m:ctrlPr>
                              <a:rPr lang="es-EC" sz="2400" i="1">
                                <a:effectLst/>
                                <a:latin typeface="Cambria Math" panose="02040503050406030204" pitchFamily="18" charset="0"/>
                              </a:rPr>
                            </m:ctrlPr>
                          </m:accPr>
                          <m:e>
                            <m:sSub>
                              <m:sSubPr>
                                <m:ctrlPr>
                                  <a:rPr lang="es-EC" sz="2400" i="1">
                                    <a:effectLst/>
                                    <a:latin typeface="Cambria Math" panose="02040503050406030204" pitchFamily="18" charset="0"/>
                                  </a:rPr>
                                </m:ctrlPr>
                              </m:sSubPr>
                              <m:e>
                                <m:r>
                                  <a:rPr lang="es-EC" sz="2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EC" sz="2400" i="1">
                                    <a:effectLst/>
                                    <a:latin typeface="Cambria Math" panose="02040503050406030204" pitchFamily="18" charset="0"/>
                                    <a:ea typeface="Calibri" panose="020F0502020204030204" pitchFamily="34" charset="0"/>
                                    <a:cs typeface="Times New Roman" panose="02020603050405020304" pitchFamily="18" charset="0"/>
                                  </a:rPr>
                                  <m:t>1</m:t>
                                </m:r>
                              </m:sub>
                            </m:sSub>
                          </m:e>
                        </m:acc>
                      </m:e>
                      <m:sup>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s-EC" sz="2400" i="1">
                            <a:effectLst/>
                            <a:latin typeface="Cambria Math" panose="02040503050406030204" pitchFamily="18" charset="0"/>
                            <a:ea typeface="Times New Roman" panose="02020603050405020304" pitchFamily="18" charset="0"/>
                          </a:rPr>
                        </m:ctrlPr>
                      </m:sSupPr>
                      <m:e>
                        <m:acc>
                          <m:accPr>
                            <m:chr m:val="̇"/>
                            <m:ctrlPr>
                              <a:rPr lang="es-EC" sz="2400" i="1">
                                <a:effectLst/>
                                <a:latin typeface="Cambria Math" panose="02040503050406030204" pitchFamily="18" charset="0"/>
                              </a:rPr>
                            </m:ctrlPr>
                          </m:accPr>
                          <m:e>
                            <m:sSub>
                              <m:sSubPr>
                                <m:ctrlPr>
                                  <a:rPr lang="es-EC" sz="2400" i="1">
                                    <a:effectLst/>
                                    <a:latin typeface="Cambria Math" panose="02040503050406030204" pitchFamily="18" charset="0"/>
                                  </a:rPr>
                                </m:ctrlPr>
                              </m:sSubPr>
                              <m:e>
                                <m:r>
                                  <a:rPr lang="es-EC" sz="2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EC" sz="2400" i="1">
                                    <a:effectLst/>
                                    <a:latin typeface="Cambria Math" panose="02040503050406030204" pitchFamily="18" charset="0"/>
                                    <a:ea typeface="Calibri" panose="020F0502020204030204" pitchFamily="34" charset="0"/>
                                    <a:cs typeface="Times New Roman" panose="02020603050405020304" pitchFamily="18" charset="0"/>
                                  </a:rPr>
                                  <m:t>2</m:t>
                                </m:r>
                              </m:sub>
                            </m:sSub>
                          </m:e>
                        </m:acc>
                      </m:e>
                      <m:sup>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func>
                      <m:funcPr>
                        <m:ctrlPr>
                          <a:rPr lang="es-EC" sz="2400" i="1">
                            <a:effectLst/>
                            <a:latin typeface="Cambria Math" panose="02040503050406030204" pitchFamily="18" charset="0"/>
                          </a:rPr>
                        </m:ctrlPr>
                      </m:funcPr>
                      <m:fName>
                        <m:r>
                          <m:rPr>
                            <m:sty m:val="p"/>
                          </m:rPr>
                          <a:rPr lang="es-EC" sz="2400">
                            <a:effectLst/>
                            <a:latin typeface="Cambria Math" panose="02040503050406030204" pitchFamily="18" charset="0"/>
                            <a:ea typeface="Calibri" panose="020F0502020204030204" pitchFamily="34" charset="0"/>
                            <a:cs typeface="Times New Roman" panose="02020603050405020304" pitchFamily="18" charset="0"/>
                          </a:rPr>
                          <m:t>cos</m:t>
                        </m:r>
                      </m:fName>
                      <m:e>
                        <m:sSub>
                          <m:sSubPr>
                            <m:ctrlPr>
                              <a:rPr lang="es-EC" sz="2400" i="1">
                                <a:effectLst/>
                                <a:latin typeface="Cambria Math" panose="02040503050406030204" pitchFamily="18" charset="0"/>
                              </a:rPr>
                            </m:ctrlPr>
                          </m:sSubPr>
                          <m:e>
                            <m:r>
                              <a:rPr lang="es-EC" sz="2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EC" sz="2400" i="1">
                                <a:effectLst/>
                                <a:latin typeface="Cambria Math" panose="02040503050406030204" pitchFamily="18" charset="0"/>
                                <a:ea typeface="Calibri" panose="020F0502020204030204" pitchFamily="34" charset="0"/>
                                <a:cs typeface="Times New Roman" panose="02020603050405020304" pitchFamily="18" charset="0"/>
                              </a:rPr>
                              <m:t>2</m:t>
                            </m:r>
                          </m:sub>
                        </m:sSub>
                      </m:e>
                    </m:func>
                  </m:oMath>
                </a14:m>
                <a:r>
                  <a:rPr lang="es-EC" sz="2400" dirty="0">
                    <a:effectLst/>
                    <a:latin typeface="Times New Roman" panose="02020603050405020304" pitchFamily="18" charset="0"/>
                    <a:ea typeface="Times New Roman" panose="02020603050405020304" pitchFamily="18" charset="0"/>
                  </a:rPr>
                  <a:t>+</a:t>
                </a:r>
                <a14:m>
                  <m:oMath xmlns:m="http://schemas.openxmlformats.org/officeDocument/2006/math">
                    <m:sSubSup>
                      <m:sSubSupPr>
                        <m:ctrlPr>
                          <a:rPr lang="es-EC" sz="2400" i="1">
                            <a:effectLst/>
                            <a:latin typeface="Cambria Math" panose="02040503050406030204" pitchFamily="18" charset="0"/>
                            <a:ea typeface="Times New Roman" panose="02020603050405020304" pitchFamily="18" charset="0"/>
                          </a:rPr>
                        </m:ctrlPr>
                      </m:sSubSupPr>
                      <m:e>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sSup>
                      <m:sSupPr>
                        <m:ctrlPr>
                          <a:rPr lang="es-EC" sz="2400" i="1">
                            <a:effectLst/>
                            <a:latin typeface="Cambria Math" panose="02040503050406030204" pitchFamily="18" charset="0"/>
                            <a:ea typeface="Times New Roman" panose="02020603050405020304" pitchFamily="18" charset="0"/>
                          </a:rPr>
                        </m:ctrlPr>
                      </m:sSupPr>
                      <m:e>
                        <m:acc>
                          <m:accPr>
                            <m:chr m:val="̇"/>
                            <m:ctrlPr>
                              <a:rPr lang="es-EC" sz="2400" i="1">
                                <a:effectLst/>
                                <a:latin typeface="Cambria Math" panose="02040503050406030204" pitchFamily="18" charset="0"/>
                              </a:rPr>
                            </m:ctrlPr>
                          </m:accPr>
                          <m:e>
                            <m:sSub>
                              <m:sSubPr>
                                <m:ctrlPr>
                                  <a:rPr lang="es-EC" sz="2400" i="1">
                                    <a:effectLst/>
                                    <a:latin typeface="Cambria Math" panose="02040503050406030204" pitchFamily="18" charset="0"/>
                                  </a:rPr>
                                </m:ctrlPr>
                              </m:sSubPr>
                              <m:e>
                                <m:r>
                                  <a:rPr lang="es-EC" sz="2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EC" sz="2400" i="1">
                                    <a:effectLst/>
                                    <a:latin typeface="Cambria Math" panose="02040503050406030204" pitchFamily="18" charset="0"/>
                                    <a:ea typeface="Calibri" panose="020F0502020204030204" pitchFamily="34" charset="0"/>
                                    <a:cs typeface="Times New Roman" panose="02020603050405020304" pitchFamily="18" charset="0"/>
                                  </a:rPr>
                                  <m:t>2</m:t>
                                </m:r>
                              </m:sub>
                            </m:sSub>
                          </m:e>
                        </m:acc>
                      </m:e>
                      <m:sup>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s-EC" sz="2400" i="1">
                            <a:effectLst/>
                            <a:latin typeface="Cambria Math" panose="02040503050406030204" pitchFamily="18" charset="0"/>
                            <a:ea typeface="Times New Roman" panose="02020603050405020304" pitchFamily="18" charset="0"/>
                          </a:rPr>
                        </m:ctrlPr>
                      </m:sSupPr>
                      <m:e>
                        <m:func>
                          <m:funcPr>
                            <m:ctrlPr>
                              <a:rPr lang="es-EC" sz="2400" i="1">
                                <a:effectLst/>
                                <a:latin typeface="Cambria Math" panose="02040503050406030204" pitchFamily="18" charset="0"/>
                                <a:ea typeface="Times New Roman" panose="02020603050405020304" pitchFamily="18" charset="0"/>
                              </a:rPr>
                            </m:ctrlPr>
                          </m:funcPr>
                          <m:fName>
                            <m:r>
                              <a:rPr lang="es-EC" sz="24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s-EC" sz="2400">
                                <a:effectLst/>
                                <a:latin typeface="Cambria Math" panose="02040503050406030204" pitchFamily="18" charset="0"/>
                                <a:ea typeface="Calibri" panose="020F0502020204030204" pitchFamily="34" charset="0"/>
                                <a:cs typeface="Times New Roman" panose="02020603050405020304" pitchFamily="18" charset="0"/>
                              </a:rPr>
                              <m:t>sin</m:t>
                            </m:r>
                          </m:fName>
                          <m:e>
                            <m:sSub>
                              <m:sSubPr>
                                <m:ctrlPr>
                                  <a:rPr lang="es-EC" sz="2400" i="1">
                                    <a:effectLst/>
                                    <a:latin typeface="Cambria Math" panose="02040503050406030204" pitchFamily="18" charset="0"/>
                                  </a:rPr>
                                </m:ctrlPr>
                              </m:sSubPr>
                              <m:e>
                                <m:r>
                                  <a:rPr lang="es-EC" sz="2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EC" sz="24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2400" i="1">
                                <a:effectLst/>
                                <a:latin typeface="Cambria Math" panose="02040503050406030204" pitchFamily="18" charset="0"/>
                                <a:ea typeface="Calibri" panose="020F0502020204030204" pitchFamily="34" charset="0"/>
                                <a:cs typeface="Times New Roman" panose="02020603050405020304" pitchFamily="18" charset="0"/>
                              </a:rPr>
                              <m:t>)</m:t>
                            </m:r>
                          </m:e>
                        </m:func>
                      </m:e>
                      <m:sup>
                        <m:r>
                          <a:rPr lang="es-EC"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s-EC" sz="2400" dirty="0"/>
              </a:p>
            </p:txBody>
          </p:sp>
        </mc:Choice>
        <mc:Fallback xmlns="">
          <p:sp>
            <p:nvSpPr>
              <p:cNvPr id="4" name="Rectángulo 3"/>
              <p:cNvSpPr>
                <a:spLocks noRot="1" noChangeAspect="1" noMove="1" noResize="1" noEditPoints="1" noAdjustHandles="1" noChangeArrowheads="1" noChangeShapeType="1" noTextEdit="1"/>
              </p:cNvSpPr>
              <p:nvPr/>
            </p:nvSpPr>
            <p:spPr>
              <a:xfrm>
                <a:off x="822960" y="1482875"/>
                <a:ext cx="10355580" cy="1013804"/>
              </a:xfrm>
              <a:prstGeom prst="rect">
                <a:avLst/>
              </a:prstGeom>
              <a:blipFill rotWithShape="0">
                <a:blip r:embed="rId3"/>
                <a:stretch>
                  <a:fillRect b="-1197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829560" y="3093289"/>
                <a:ext cx="5130122"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400" i="1" smtClean="0">
                              <a:latin typeface="Cambria Math" panose="02040503050406030204" pitchFamily="18" charset="0"/>
                            </a:rPr>
                          </m:ctrlPr>
                        </m:sSubPr>
                        <m:e>
                          <m:r>
                            <a:rPr lang="es-EC" sz="2400" i="1">
                              <a:latin typeface="Cambria Math" panose="02040503050406030204" pitchFamily="18" charset="0"/>
                            </a:rPr>
                            <m:t>𝑇</m:t>
                          </m:r>
                        </m:e>
                        <m:sub>
                          <m:r>
                            <a:rPr lang="es-EC" sz="2400" i="0">
                              <a:latin typeface="Cambria Math" panose="02040503050406030204" pitchFamily="18" charset="0"/>
                            </a:rPr>
                            <m:t>1</m:t>
                          </m:r>
                        </m:sub>
                      </m:sSub>
                      <m:r>
                        <a:rPr lang="es-EC" sz="2400" i="0">
                          <a:latin typeface="Cambria Math" panose="02040503050406030204" pitchFamily="18" charset="0"/>
                        </a:rPr>
                        <m:t>=</m:t>
                      </m:r>
                      <m:f>
                        <m:fPr>
                          <m:ctrlPr>
                            <a:rPr lang="es-EC" sz="2400" i="1">
                              <a:latin typeface="Cambria Math" panose="02040503050406030204" pitchFamily="18" charset="0"/>
                            </a:rPr>
                          </m:ctrlPr>
                        </m:fPr>
                        <m:num>
                          <m:r>
                            <a:rPr lang="es-EC" sz="2400" i="0">
                              <a:latin typeface="Cambria Math" panose="02040503050406030204" pitchFamily="18" charset="0"/>
                            </a:rPr>
                            <m:t>1</m:t>
                          </m:r>
                        </m:num>
                        <m:den>
                          <m:r>
                            <a:rPr lang="es-EC" sz="2400" i="0">
                              <a:latin typeface="Cambria Math" panose="02040503050406030204" pitchFamily="18" charset="0"/>
                            </a:rPr>
                            <m:t>2</m:t>
                          </m:r>
                        </m:den>
                      </m:f>
                      <m:sSub>
                        <m:sSubPr>
                          <m:ctrlPr>
                            <a:rPr lang="es-EC" sz="2400" i="1">
                              <a:latin typeface="Cambria Math" panose="02040503050406030204" pitchFamily="18" charset="0"/>
                            </a:rPr>
                          </m:ctrlPr>
                        </m:sSubPr>
                        <m:e>
                          <m:r>
                            <a:rPr lang="es-EC" sz="2400" i="1">
                              <a:latin typeface="Cambria Math" panose="02040503050406030204" pitchFamily="18" charset="0"/>
                            </a:rPr>
                            <m:t>𝐽</m:t>
                          </m:r>
                        </m:e>
                        <m:sub>
                          <m:r>
                            <a:rPr lang="es-EC" sz="2400" i="0">
                              <a:latin typeface="Cambria Math" panose="02040503050406030204" pitchFamily="18" charset="0"/>
                            </a:rPr>
                            <m:t>1</m:t>
                          </m:r>
                        </m:sub>
                      </m:sSub>
                      <m:sSup>
                        <m:sSupPr>
                          <m:ctrlPr>
                            <a:rPr lang="es-EC" sz="2400" i="1">
                              <a:latin typeface="Cambria Math" panose="02040503050406030204" pitchFamily="18" charset="0"/>
                            </a:rPr>
                          </m:ctrlPr>
                        </m:sSupPr>
                        <m:e>
                          <m:acc>
                            <m:accPr>
                              <m:chr m:val="̇"/>
                              <m:ctrlPr>
                                <a:rPr lang="es-EC" sz="2400" i="1">
                                  <a:latin typeface="Cambria Math" panose="02040503050406030204" pitchFamily="18" charset="0"/>
                                </a:rPr>
                              </m:ctrlPr>
                            </m:accPr>
                            <m:e>
                              <m:sSub>
                                <m:sSubPr>
                                  <m:ctrlPr>
                                    <a:rPr lang="es-EC" sz="2400" i="1">
                                      <a:latin typeface="Cambria Math" panose="02040503050406030204" pitchFamily="18" charset="0"/>
                                    </a:rPr>
                                  </m:ctrlPr>
                                </m:sSubPr>
                                <m:e>
                                  <m:r>
                                    <a:rPr lang="es-EC" sz="2400" i="1">
                                      <a:latin typeface="Cambria Math" panose="02040503050406030204" pitchFamily="18" charset="0"/>
                                    </a:rPr>
                                    <m:t>𝜃</m:t>
                                  </m:r>
                                </m:e>
                                <m:sub>
                                  <m:r>
                                    <a:rPr lang="es-EC" sz="2400" i="0">
                                      <a:latin typeface="Cambria Math" panose="02040503050406030204" pitchFamily="18" charset="0"/>
                                    </a:rPr>
                                    <m:t>2</m:t>
                                  </m:r>
                                </m:sub>
                              </m:sSub>
                            </m:e>
                          </m:acc>
                        </m:e>
                        <m:sup>
                          <m:r>
                            <a:rPr lang="es-EC" sz="2400" i="0">
                              <a:latin typeface="Cambria Math" panose="02040503050406030204" pitchFamily="18" charset="0"/>
                            </a:rPr>
                            <m:t>2</m:t>
                          </m:r>
                        </m:sup>
                      </m:sSup>
                      <m:r>
                        <a:rPr lang="es-EC" sz="2400" i="0">
                          <a:latin typeface="Cambria Math" panose="02040503050406030204" pitchFamily="18" charset="0"/>
                        </a:rPr>
                        <m:t>+</m:t>
                      </m:r>
                      <m:f>
                        <m:fPr>
                          <m:ctrlPr>
                            <a:rPr lang="es-EC" sz="2400" i="1">
                              <a:latin typeface="Cambria Math" panose="02040503050406030204" pitchFamily="18" charset="0"/>
                            </a:rPr>
                          </m:ctrlPr>
                        </m:fPr>
                        <m:num>
                          <m:r>
                            <a:rPr lang="es-EC" sz="2400" i="0">
                              <a:latin typeface="Cambria Math" panose="02040503050406030204" pitchFamily="18" charset="0"/>
                            </a:rPr>
                            <m:t>1</m:t>
                          </m:r>
                        </m:num>
                        <m:den>
                          <m:r>
                            <a:rPr lang="es-EC" sz="2400" i="0">
                              <a:latin typeface="Cambria Math" panose="02040503050406030204" pitchFamily="18" charset="0"/>
                            </a:rPr>
                            <m:t>2</m:t>
                          </m:r>
                        </m:den>
                      </m:f>
                      <m:sSub>
                        <m:sSubPr>
                          <m:ctrlPr>
                            <a:rPr lang="es-EC" sz="2400" i="1">
                              <a:latin typeface="Cambria Math" panose="02040503050406030204" pitchFamily="18" charset="0"/>
                            </a:rPr>
                          </m:ctrlPr>
                        </m:sSubPr>
                        <m:e>
                          <m:r>
                            <a:rPr lang="es-EC" sz="2400" i="1">
                              <a:latin typeface="Cambria Math" panose="02040503050406030204" pitchFamily="18" charset="0"/>
                            </a:rPr>
                            <m:t>𝑚</m:t>
                          </m:r>
                        </m:e>
                        <m:sub>
                          <m:r>
                            <a:rPr lang="es-EC" sz="2400" i="0">
                              <a:latin typeface="Cambria Math" panose="02040503050406030204" pitchFamily="18" charset="0"/>
                            </a:rPr>
                            <m:t>1</m:t>
                          </m:r>
                        </m:sub>
                      </m:sSub>
                      <m:d>
                        <m:dPr>
                          <m:ctrlPr>
                            <a:rPr lang="es-EC" sz="2400" i="1">
                              <a:latin typeface="Cambria Math" panose="02040503050406030204" pitchFamily="18" charset="0"/>
                            </a:rPr>
                          </m:ctrlPr>
                        </m:dPr>
                        <m:e>
                          <m:sSup>
                            <m:sSupPr>
                              <m:ctrlPr>
                                <a:rPr lang="es-EC" sz="2400" i="1">
                                  <a:latin typeface="Cambria Math" panose="02040503050406030204" pitchFamily="18" charset="0"/>
                                </a:rPr>
                              </m:ctrlPr>
                            </m:sSupPr>
                            <m:e>
                              <m:acc>
                                <m:accPr>
                                  <m:chr m:val="̇"/>
                                  <m:ctrlPr>
                                    <a:rPr lang="es-EC" sz="2400" i="1">
                                      <a:latin typeface="Cambria Math" panose="02040503050406030204" pitchFamily="18" charset="0"/>
                                    </a:rPr>
                                  </m:ctrlPr>
                                </m:accPr>
                                <m:e>
                                  <m:sSub>
                                    <m:sSubPr>
                                      <m:ctrlPr>
                                        <a:rPr lang="es-EC" sz="2400" i="1">
                                          <a:latin typeface="Cambria Math" panose="02040503050406030204" pitchFamily="18" charset="0"/>
                                        </a:rPr>
                                      </m:ctrlPr>
                                    </m:sSubPr>
                                    <m:e>
                                      <m:r>
                                        <a:rPr lang="es-EC" sz="2400" i="1">
                                          <a:latin typeface="Cambria Math" panose="02040503050406030204" pitchFamily="18" charset="0"/>
                                        </a:rPr>
                                        <m:t>𝑥</m:t>
                                      </m:r>
                                    </m:e>
                                    <m:sub>
                                      <m:r>
                                        <a:rPr lang="es-EC" sz="2400" i="0">
                                          <a:latin typeface="Cambria Math" panose="02040503050406030204" pitchFamily="18" charset="0"/>
                                        </a:rPr>
                                        <m:t>1</m:t>
                                      </m:r>
                                    </m:sub>
                                  </m:sSub>
                                </m:e>
                              </m:acc>
                            </m:e>
                            <m:sup>
                              <m:r>
                                <a:rPr lang="es-EC" sz="2400" i="0">
                                  <a:latin typeface="Cambria Math" panose="02040503050406030204" pitchFamily="18" charset="0"/>
                                </a:rPr>
                                <m:t>2</m:t>
                              </m:r>
                            </m:sup>
                          </m:sSup>
                          <m:r>
                            <a:rPr lang="es-EC" sz="2400" i="0">
                              <a:latin typeface="Cambria Math" panose="02040503050406030204" pitchFamily="18" charset="0"/>
                            </a:rPr>
                            <m:t>+</m:t>
                          </m:r>
                          <m:sSup>
                            <m:sSupPr>
                              <m:ctrlPr>
                                <a:rPr lang="es-EC" sz="2400" i="1">
                                  <a:latin typeface="Cambria Math" panose="02040503050406030204" pitchFamily="18" charset="0"/>
                                </a:rPr>
                              </m:ctrlPr>
                            </m:sSupPr>
                            <m:e>
                              <m:acc>
                                <m:accPr>
                                  <m:chr m:val="̇"/>
                                  <m:ctrlPr>
                                    <a:rPr lang="es-EC" sz="2400" i="1">
                                      <a:latin typeface="Cambria Math" panose="02040503050406030204" pitchFamily="18" charset="0"/>
                                    </a:rPr>
                                  </m:ctrlPr>
                                </m:accPr>
                                <m:e>
                                  <m:sSub>
                                    <m:sSubPr>
                                      <m:ctrlPr>
                                        <a:rPr lang="es-EC" sz="2400" i="1">
                                          <a:latin typeface="Cambria Math" panose="02040503050406030204" pitchFamily="18" charset="0"/>
                                        </a:rPr>
                                      </m:ctrlPr>
                                    </m:sSubPr>
                                    <m:e>
                                      <m:r>
                                        <a:rPr lang="es-EC" sz="2400" i="1">
                                          <a:latin typeface="Cambria Math" panose="02040503050406030204" pitchFamily="18" charset="0"/>
                                        </a:rPr>
                                        <m:t>𝑦</m:t>
                                      </m:r>
                                    </m:e>
                                    <m:sub>
                                      <m:r>
                                        <a:rPr lang="es-EC" sz="2400" i="0">
                                          <a:latin typeface="Cambria Math" panose="02040503050406030204" pitchFamily="18" charset="0"/>
                                        </a:rPr>
                                        <m:t>1</m:t>
                                      </m:r>
                                    </m:sub>
                                  </m:sSub>
                                </m:e>
                              </m:acc>
                            </m:e>
                            <m:sup>
                              <m:r>
                                <a:rPr lang="es-EC" sz="2400" i="0">
                                  <a:latin typeface="Cambria Math" panose="02040503050406030204" pitchFamily="18" charset="0"/>
                                </a:rPr>
                                <m:t>2</m:t>
                              </m:r>
                            </m:sup>
                          </m:sSup>
                          <m:r>
                            <a:rPr lang="es-EC" sz="2400" i="0">
                              <a:latin typeface="Cambria Math" panose="02040503050406030204" pitchFamily="18" charset="0"/>
                            </a:rPr>
                            <m:t>+</m:t>
                          </m:r>
                          <m:sSup>
                            <m:sSupPr>
                              <m:ctrlPr>
                                <a:rPr lang="es-EC" sz="2400" i="1">
                                  <a:latin typeface="Cambria Math" panose="02040503050406030204" pitchFamily="18" charset="0"/>
                                </a:rPr>
                              </m:ctrlPr>
                            </m:sSupPr>
                            <m:e>
                              <m:acc>
                                <m:accPr>
                                  <m:chr m:val="̇"/>
                                  <m:ctrlPr>
                                    <a:rPr lang="es-EC" sz="2400" i="1">
                                      <a:latin typeface="Cambria Math" panose="02040503050406030204" pitchFamily="18" charset="0"/>
                                    </a:rPr>
                                  </m:ctrlPr>
                                </m:accPr>
                                <m:e>
                                  <m:sSub>
                                    <m:sSubPr>
                                      <m:ctrlPr>
                                        <a:rPr lang="es-EC" sz="2400" i="1">
                                          <a:latin typeface="Cambria Math" panose="02040503050406030204" pitchFamily="18" charset="0"/>
                                        </a:rPr>
                                      </m:ctrlPr>
                                    </m:sSubPr>
                                    <m:e>
                                      <m:r>
                                        <a:rPr lang="es-EC" sz="2400" i="1">
                                          <a:latin typeface="Cambria Math" panose="02040503050406030204" pitchFamily="18" charset="0"/>
                                        </a:rPr>
                                        <m:t>𝑧</m:t>
                                      </m:r>
                                    </m:e>
                                    <m:sub>
                                      <m:r>
                                        <a:rPr lang="es-EC" sz="2400" i="0">
                                          <a:latin typeface="Cambria Math" panose="02040503050406030204" pitchFamily="18" charset="0"/>
                                        </a:rPr>
                                        <m:t>1</m:t>
                                      </m:r>
                                    </m:sub>
                                  </m:sSub>
                                </m:e>
                              </m:acc>
                            </m:e>
                            <m:sup>
                              <m:r>
                                <a:rPr lang="es-EC" sz="2400" i="0">
                                  <a:latin typeface="Cambria Math" panose="02040503050406030204" pitchFamily="18" charset="0"/>
                                </a:rPr>
                                <m:t>2</m:t>
                              </m:r>
                            </m:sup>
                          </m:sSup>
                        </m:e>
                      </m:d>
                    </m:oMath>
                  </m:oMathPara>
                </a14:m>
                <a:endParaRPr lang="es-EC" sz="2400" dirty="0"/>
              </a:p>
            </p:txBody>
          </p:sp>
        </mc:Choice>
        <mc:Fallback xmlns="">
          <p:sp>
            <p:nvSpPr>
              <p:cNvPr id="5" name="Rectángulo 4"/>
              <p:cNvSpPr>
                <a:spLocks noRot="1" noChangeAspect="1" noMove="1" noResize="1" noEditPoints="1" noAdjustHandles="1" noChangeArrowheads="1" noChangeShapeType="1" noTextEdit="1"/>
              </p:cNvSpPr>
              <p:nvPr/>
            </p:nvSpPr>
            <p:spPr>
              <a:xfrm>
                <a:off x="829560" y="3093289"/>
                <a:ext cx="5130122" cy="783804"/>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7016123" y="3254358"/>
                <a:ext cx="386432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400" i="1" smtClean="0">
                              <a:latin typeface="Cambria Math" panose="02040503050406030204" pitchFamily="18" charset="0"/>
                            </a:rPr>
                          </m:ctrlPr>
                        </m:sSubPr>
                        <m:e>
                          <m:r>
                            <a:rPr lang="es-EC" sz="2400" i="1">
                              <a:latin typeface="Cambria Math" panose="02040503050406030204" pitchFamily="18" charset="0"/>
                            </a:rPr>
                            <m:t>𝑉</m:t>
                          </m:r>
                        </m:e>
                        <m:sub>
                          <m:r>
                            <a:rPr lang="es-EC" sz="2400" i="0">
                              <a:latin typeface="Cambria Math" panose="02040503050406030204" pitchFamily="18" charset="0"/>
                            </a:rPr>
                            <m:t>1</m:t>
                          </m:r>
                        </m:sub>
                      </m:sSub>
                      <m:r>
                        <a:rPr lang="es-EC" sz="2400" i="0">
                          <a:latin typeface="Cambria Math" panose="02040503050406030204" pitchFamily="18" charset="0"/>
                        </a:rPr>
                        <m:t>=</m:t>
                      </m:r>
                      <m:sSub>
                        <m:sSubPr>
                          <m:ctrlPr>
                            <a:rPr lang="es-EC" sz="2400" i="1">
                              <a:latin typeface="Cambria Math" panose="02040503050406030204" pitchFamily="18" charset="0"/>
                            </a:rPr>
                          </m:ctrlPr>
                        </m:sSubPr>
                        <m:e>
                          <m:r>
                            <a:rPr lang="es-EC" sz="2400" i="1">
                              <a:latin typeface="Cambria Math" panose="02040503050406030204" pitchFamily="18" charset="0"/>
                            </a:rPr>
                            <m:t>𝑚</m:t>
                          </m:r>
                        </m:e>
                        <m:sub>
                          <m:r>
                            <a:rPr lang="es-EC" sz="2400" i="0">
                              <a:latin typeface="Cambria Math" panose="02040503050406030204" pitchFamily="18" charset="0"/>
                            </a:rPr>
                            <m:t>1</m:t>
                          </m:r>
                        </m:sub>
                      </m:sSub>
                      <m:r>
                        <a:rPr lang="es-EC" sz="2400" i="1">
                          <a:latin typeface="Cambria Math" panose="02040503050406030204" pitchFamily="18" charset="0"/>
                        </a:rPr>
                        <m:t>𝑔</m:t>
                      </m:r>
                      <m:sSub>
                        <m:sSubPr>
                          <m:ctrlPr>
                            <a:rPr lang="es-EC" sz="2400" i="1">
                              <a:latin typeface="Cambria Math" panose="02040503050406030204" pitchFamily="18" charset="0"/>
                            </a:rPr>
                          </m:ctrlPr>
                        </m:sSubPr>
                        <m:e>
                          <m:r>
                            <a:rPr lang="es-EC" sz="2400" i="1">
                              <a:latin typeface="Cambria Math" panose="02040503050406030204" pitchFamily="18" charset="0"/>
                            </a:rPr>
                            <m:t>𝑧</m:t>
                          </m:r>
                        </m:e>
                        <m:sub>
                          <m:r>
                            <a:rPr lang="es-EC" sz="2400" i="0">
                              <a:latin typeface="Cambria Math" panose="02040503050406030204" pitchFamily="18" charset="0"/>
                            </a:rPr>
                            <m:t>1</m:t>
                          </m:r>
                        </m:sub>
                      </m:sSub>
                      <m:r>
                        <a:rPr lang="es-EC" sz="2400" i="0">
                          <a:latin typeface="Cambria Math" panose="02040503050406030204" pitchFamily="18" charset="0"/>
                        </a:rPr>
                        <m:t>=</m:t>
                      </m:r>
                      <m:sSub>
                        <m:sSubPr>
                          <m:ctrlPr>
                            <a:rPr lang="es-EC" sz="2400" i="1">
                              <a:latin typeface="Cambria Math" panose="02040503050406030204" pitchFamily="18" charset="0"/>
                            </a:rPr>
                          </m:ctrlPr>
                        </m:sSubPr>
                        <m:e>
                          <m:r>
                            <a:rPr lang="es-EC" sz="2400" i="1">
                              <a:latin typeface="Cambria Math" panose="02040503050406030204" pitchFamily="18" charset="0"/>
                            </a:rPr>
                            <m:t>𝑚</m:t>
                          </m:r>
                        </m:e>
                        <m:sub>
                          <m:r>
                            <a:rPr lang="es-EC" sz="2400" i="0">
                              <a:latin typeface="Cambria Math" panose="02040503050406030204" pitchFamily="18" charset="0"/>
                            </a:rPr>
                            <m:t>1</m:t>
                          </m:r>
                        </m:sub>
                      </m:sSub>
                      <m:r>
                        <a:rPr lang="es-EC" sz="2400" i="1">
                          <a:latin typeface="Cambria Math" panose="02040503050406030204" pitchFamily="18" charset="0"/>
                        </a:rPr>
                        <m:t>𝑔</m:t>
                      </m:r>
                      <m:sSub>
                        <m:sSubPr>
                          <m:ctrlPr>
                            <a:rPr lang="es-EC" sz="2400" i="1">
                              <a:latin typeface="Cambria Math" panose="02040503050406030204" pitchFamily="18" charset="0"/>
                            </a:rPr>
                          </m:ctrlPr>
                        </m:sSubPr>
                        <m:e>
                          <m:r>
                            <a:rPr lang="es-EC" sz="2400" i="1">
                              <a:latin typeface="Cambria Math" panose="02040503050406030204" pitchFamily="18" charset="0"/>
                            </a:rPr>
                            <m:t>𝑙</m:t>
                          </m:r>
                        </m:e>
                        <m:sub>
                          <m:r>
                            <a:rPr lang="es-EC" sz="2400" i="0">
                              <a:latin typeface="Cambria Math" panose="02040503050406030204" pitchFamily="18" charset="0"/>
                            </a:rPr>
                            <m:t>1</m:t>
                          </m:r>
                        </m:sub>
                      </m:sSub>
                      <m:func>
                        <m:funcPr>
                          <m:ctrlPr>
                            <a:rPr lang="es-EC" sz="2400" i="1">
                              <a:latin typeface="Cambria Math" panose="02040503050406030204" pitchFamily="18" charset="0"/>
                            </a:rPr>
                          </m:ctrlPr>
                        </m:funcPr>
                        <m:fName>
                          <m:r>
                            <m:rPr>
                              <m:sty m:val="p"/>
                            </m:rPr>
                            <a:rPr lang="es-EC" sz="2400" i="0">
                              <a:latin typeface="Cambria Math" panose="02040503050406030204" pitchFamily="18" charset="0"/>
                            </a:rPr>
                            <m:t>cos</m:t>
                          </m:r>
                        </m:fName>
                        <m:e>
                          <m:sSub>
                            <m:sSubPr>
                              <m:ctrlPr>
                                <a:rPr lang="es-EC" sz="2400" i="1">
                                  <a:latin typeface="Cambria Math" panose="02040503050406030204" pitchFamily="18" charset="0"/>
                                </a:rPr>
                              </m:ctrlPr>
                            </m:sSubPr>
                            <m:e>
                              <m:r>
                                <a:rPr lang="es-EC" sz="2400" i="1">
                                  <a:latin typeface="Cambria Math" panose="02040503050406030204" pitchFamily="18" charset="0"/>
                                </a:rPr>
                                <m:t>𝜃</m:t>
                              </m:r>
                            </m:e>
                            <m:sub>
                              <m:r>
                                <a:rPr lang="es-EC" sz="2400" i="0">
                                  <a:latin typeface="Cambria Math" panose="02040503050406030204" pitchFamily="18" charset="0"/>
                                </a:rPr>
                                <m:t>2</m:t>
                              </m:r>
                            </m:sub>
                          </m:sSub>
                        </m:e>
                      </m:func>
                    </m:oMath>
                  </m:oMathPara>
                </a14:m>
                <a:endParaRPr lang="es-EC" sz="2400" dirty="0"/>
              </a:p>
            </p:txBody>
          </p:sp>
        </mc:Choice>
        <mc:Fallback xmlns="">
          <p:sp>
            <p:nvSpPr>
              <p:cNvPr id="6" name="Rectángulo 5"/>
              <p:cNvSpPr>
                <a:spLocks noRot="1" noChangeAspect="1" noMove="1" noResize="1" noEditPoints="1" noAdjustHandles="1" noChangeArrowheads="1" noChangeShapeType="1" noTextEdit="1"/>
              </p:cNvSpPr>
              <p:nvPr/>
            </p:nvSpPr>
            <p:spPr>
              <a:xfrm>
                <a:off x="7016123" y="3254358"/>
                <a:ext cx="3864328" cy="461665"/>
              </a:xfrm>
              <a:prstGeom prst="rect">
                <a:avLst/>
              </a:prstGeom>
              <a:blipFill rotWithShape="0">
                <a:blip r:embed="rId5"/>
                <a:stretch>
                  <a:fillRect b="-921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617220" y="4416625"/>
                <a:ext cx="10263231" cy="15310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2400" i="1" smtClean="0">
                          <a:latin typeface="Cambria Math" panose="02040503050406030204" pitchFamily="18" charset="0"/>
                        </a:rPr>
                        <m:t>𝐿</m:t>
                      </m:r>
                      <m:r>
                        <a:rPr lang="es-EC" sz="2400" i="0">
                          <a:latin typeface="Cambria Math" panose="02040503050406030204" pitchFamily="18" charset="0"/>
                        </a:rPr>
                        <m:t>=</m:t>
                      </m:r>
                      <m:f>
                        <m:fPr>
                          <m:ctrlPr>
                            <a:rPr lang="es-EC" sz="2400" i="1">
                              <a:latin typeface="Cambria Math" panose="02040503050406030204" pitchFamily="18" charset="0"/>
                            </a:rPr>
                          </m:ctrlPr>
                        </m:fPr>
                        <m:num>
                          <m:r>
                            <a:rPr lang="es-EC" sz="2400" i="0">
                              <a:latin typeface="Cambria Math" panose="02040503050406030204" pitchFamily="18" charset="0"/>
                            </a:rPr>
                            <m:t>1</m:t>
                          </m:r>
                        </m:num>
                        <m:den>
                          <m:r>
                            <a:rPr lang="es-EC" sz="2400" i="0">
                              <a:latin typeface="Cambria Math" panose="02040503050406030204" pitchFamily="18" charset="0"/>
                            </a:rPr>
                            <m:t>2</m:t>
                          </m:r>
                        </m:den>
                      </m:f>
                      <m:d>
                        <m:dPr>
                          <m:ctrlPr>
                            <a:rPr lang="es-EC" sz="2400" i="1">
                              <a:latin typeface="Cambria Math" panose="02040503050406030204" pitchFamily="18" charset="0"/>
                            </a:rPr>
                          </m:ctrlPr>
                        </m:dPr>
                        <m:e>
                          <m:sSub>
                            <m:sSubPr>
                              <m:ctrlPr>
                                <a:rPr lang="es-EC" sz="2400" i="1">
                                  <a:latin typeface="Cambria Math" panose="02040503050406030204" pitchFamily="18" charset="0"/>
                                </a:rPr>
                              </m:ctrlPr>
                            </m:sSubPr>
                            <m:e>
                              <m:r>
                                <a:rPr lang="es-EC" sz="2400" i="1">
                                  <a:latin typeface="Cambria Math" panose="02040503050406030204" pitchFamily="18" charset="0"/>
                                </a:rPr>
                                <m:t>𝐽</m:t>
                              </m:r>
                            </m:e>
                            <m:sub>
                              <m:r>
                                <a:rPr lang="es-EC" sz="2400" i="0">
                                  <a:latin typeface="Cambria Math" panose="02040503050406030204" pitchFamily="18" charset="0"/>
                                </a:rPr>
                                <m:t>0</m:t>
                              </m:r>
                            </m:sub>
                          </m:sSub>
                          <m:r>
                            <a:rPr lang="es-EC" sz="2400" i="0">
                              <a:latin typeface="Cambria Math" panose="02040503050406030204" pitchFamily="18" charset="0"/>
                            </a:rPr>
                            <m:t>+</m:t>
                          </m:r>
                          <m:sSub>
                            <m:sSubPr>
                              <m:ctrlPr>
                                <a:rPr lang="es-EC" sz="2400" i="1">
                                  <a:latin typeface="Cambria Math" panose="02040503050406030204" pitchFamily="18" charset="0"/>
                                </a:rPr>
                              </m:ctrlPr>
                            </m:sSubPr>
                            <m:e>
                              <m:r>
                                <a:rPr lang="es-EC" sz="2400" i="1">
                                  <a:latin typeface="Cambria Math" panose="02040503050406030204" pitchFamily="18" charset="0"/>
                                </a:rPr>
                                <m:t>𝑚</m:t>
                              </m:r>
                            </m:e>
                            <m:sub>
                              <m:r>
                                <a:rPr lang="es-EC" sz="2400" i="0">
                                  <a:latin typeface="Cambria Math" panose="02040503050406030204" pitchFamily="18" charset="0"/>
                                </a:rPr>
                                <m:t>1</m:t>
                              </m:r>
                            </m:sub>
                          </m:sSub>
                          <m:sSubSup>
                            <m:sSubSupPr>
                              <m:ctrlPr>
                                <a:rPr lang="es-EC" sz="2400" i="1">
                                  <a:latin typeface="Cambria Math" panose="02040503050406030204" pitchFamily="18" charset="0"/>
                                </a:rPr>
                              </m:ctrlPr>
                            </m:sSubSupPr>
                            <m:e>
                              <m:r>
                                <a:rPr lang="es-EC" sz="2400" i="1">
                                  <a:latin typeface="Cambria Math" panose="02040503050406030204" pitchFamily="18" charset="0"/>
                                </a:rPr>
                                <m:t>𝐿</m:t>
                              </m:r>
                            </m:e>
                            <m:sub>
                              <m:r>
                                <a:rPr lang="es-EC" sz="2400" i="0">
                                  <a:latin typeface="Cambria Math" panose="02040503050406030204" pitchFamily="18" charset="0"/>
                                </a:rPr>
                                <m:t>0</m:t>
                              </m:r>
                            </m:sub>
                            <m:sup>
                              <m:r>
                                <a:rPr lang="es-EC" sz="2400" i="0">
                                  <a:latin typeface="Cambria Math" panose="02040503050406030204" pitchFamily="18" charset="0"/>
                                </a:rPr>
                                <m:t>2</m:t>
                              </m:r>
                            </m:sup>
                          </m:sSubSup>
                        </m:e>
                      </m:d>
                      <m:sSup>
                        <m:sSupPr>
                          <m:ctrlPr>
                            <a:rPr lang="es-EC" sz="2400" i="1">
                              <a:latin typeface="Cambria Math" panose="02040503050406030204" pitchFamily="18" charset="0"/>
                            </a:rPr>
                          </m:ctrlPr>
                        </m:sSupPr>
                        <m:e>
                          <m:acc>
                            <m:accPr>
                              <m:chr m:val="̇"/>
                              <m:ctrlPr>
                                <a:rPr lang="es-EC" sz="2400" i="1">
                                  <a:latin typeface="Cambria Math" panose="02040503050406030204" pitchFamily="18" charset="0"/>
                                </a:rPr>
                              </m:ctrlPr>
                            </m:accPr>
                            <m:e>
                              <m:sSub>
                                <m:sSubPr>
                                  <m:ctrlPr>
                                    <a:rPr lang="es-EC" sz="2400" i="1">
                                      <a:latin typeface="Cambria Math" panose="02040503050406030204" pitchFamily="18" charset="0"/>
                                    </a:rPr>
                                  </m:ctrlPr>
                                </m:sSubPr>
                                <m:e>
                                  <m:r>
                                    <a:rPr lang="es-EC" sz="2400" i="1">
                                      <a:latin typeface="Cambria Math" panose="02040503050406030204" pitchFamily="18" charset="0"/>
                                    </a:rPr>
                                    <m:t>𝜃</m:t>
                                  </m:r>
                                </m:e>
                                <m:sub>
                                  <m:r>
                                    <a:rPr lang="es-EC" sz="2400" i="0">
                                      <a:latin typeface="Cambria Math" panose="02040503050406030204" pitchFamily="18" charset="0"/>
                                    </a:rPr>
                                    <m:t>1</m:t>
                                  </m:r>
                                </m:sub>
                              </m:sSub>
                            </m:e>
                          </m:acc>
                        </m:e>
                        <m:sup>
                          <m:r>
                            <a:rPr lang="es-EC" sz="2400" i="0">
                              <a:latin typeface="Cambria Math" panose="02040503050406030204" pitchFamily="18" charset="0"/>
                            </a:rPr>
                            <m:t>2</m:t>
                          </m:r>
                        </m:sup>
                      </m:sSup>
                      <m:r>
                        <a:rPr lang="es-EC" sz="2400" i="0">
                          <a:latin typeface="Cambria Math" panose="02040503050406030204" pitchFamily="18" charset="0"/>
                        </a:rPr>
                        <m:t>+</m:t>
                      </m:r>
                      <m:f>
                        <m:fPr>
                          <m:ctrlPr>
                            <a:rPr lang="es-EC" sz="2400" i="1">
                              <a:latin typeface="Cambria Math" panose="02040503050406030204" pitchFamily="18" charset="0"/>
                            </a:rPr>
                          </m:ctrlPr>
                        </m:fPr>
                        <m:num>
                          <m:r>
                            <a:rPr lang="es-EC" sz="2400" i="0">
                              <a:latin typeface="Cambria Math" panose="02040503050406030204" pitchFamily="18" charset="0"/>
                            </a:rPr>
                            <m:t>1</m:t>
                          </m:r>
                        </m:num>
                        <m:den>
                          <m:r>
                            <a:rPr lang="es-EC" sz="2400" i="0">
                              <a:latin typeface="Cambria Math" panose="02040503050406030204" pitchFamily="18" charset="0"/>
                            </a:rPr>
                            <m:t>2</m:t>
                          </m:r>
                        </m:den>
                      </m:f>
                      <m:d>
                        <m:dPr>
                          <m:ctrlPr>
                            <a:rPr lang="es-EC" sz="2400" i="1">
                              <a:latin typeface="Cambria Math" panose="02040503050406030204" pitchFamily="18" charset="0"/>
                            </a:rPr>
                          </m:ctrlPr>
                        </m:dPr>
                        <m:e>
                          <m:sSub>
                            <m:sSubPr>
                              <m:ctrlPr>
                                <a:rPr lang="es-EC" sz="2400" i="1">
                                  <a:latin typeface="Cambria Math" panose="02040503050406030204" pitchFamily="18" charset="0"/>
                                </a:rPr>
                              </m:ctrlPr>
                            </m:sSubPr>
                            <m:e>
                              <m:r>
                                <a:rPr lang="es-EC" sz="2400" i="1">
                                  <a:latin typeface="Cambria Math" panose="02040503050406030204" pitchFamily="18" charset="0"/>
                                </a:rPr>
                                <m:t>𝐽</m:t>
                              </m:r>
                            </m:e>
                            <m:sub>
                              <m:r>
                                <a:rPr lang="es-EC" sz="2400" i="0">
                                  <a:latin typeface="Cambria Math" panose="02040503050406030204" pitchFamily="18" charset="0"/>
                                </a:rPr>
                                <m:t>1</m:t>
                              </m:r>
                            </m:sub>
                          </m:sSub>
                          <m:r>
                            <a:rPr lang="es-EC" sz="2400" i="0">
                              <a:latin typeface="Cambria Math" panose="02040503050406030204" pitchFamily="18" charset="0"/>
                            </a:rPr>
                            <m:t>+</m:t>
                          </m:r>
                          <m:sSub>
                            <m:sSubPr>
                              <m:ctrlPr>
                                <a:rPr lang="es-EC" sz="2400" i="1">
                                  <a:latin typeface="Cambria Math" panose="02040503050406030204" pitchFamily="18" charset="0"/>
                                </a:rPr>
                              </m:ctrlPr>
                            </m:sSubPr>
                            <m:e>
                              <m:r>
                                <a:rPr lang="es-EC" sz="2400" i="1">
                                  <a:latin typeface="Cambria Math" panose="02040503050406030204" pitchFamily="18" charset="0"/>
                                </a:rPr>
                                <m:t>𝑚</m:t>
                              </m:r>
                            </m:e>
                            <m:sub>
                              <m:r>
                                <a:rPr lang="es-EC" sz="2400" i="0">
                                  <a:latin typeface="Cambria Math" panose="02040503050406030204" pitchFamily="18" charset="0"/>
                                </a:rPr>
                                <m:t>1</m:t>
                              </m:r>
                            </m:sub>
                          </m:sSub>
                          <m:sSubSup>
                            <m:sSubSupPr>
                              <m:ctrlPr>
                                <a:rPr lang="es-EC" sz="2400" i="1">
                                  <a:latin typeface="Cambria Math" panose="02040503050406030204" pitchFamily="18" charset="0"/>
                                </a:rPr>
                              </m:ctrlPr>
                            </m:sSubSupPr>
                            <m:e>
                              <m:r>
                                <a:rPr lang="es-EC" sz="2400" i="1">
                                  <a:latin typeface="Cambria Math" panose="02040503050406030204" pitchFamily="18" charset="0"/>
                                </a:rPr>
                                <m:t>𝑙</m:t>
                              </m:r>
                            </m:e>
                            <m:sub>
                              <m:r>
                                <a:rPr lang="es-EC" sz="2400" i="0">
                                  <a:latin typeface="Cambria Math" panose="02040503050406030204" pitchFamily="18" charset="0"/>
                                </a:rPr>
                                <m:t>0</m:t>
                              </m:r>
                            </m:sub>
                            <m:sup>
                              <m:r>
                                <a:rPr lang="es-EC" sz="2400" i="0">
                                  <a:latin typeface="Cambria Math" panose="02040503050406030204" pitchFamily="18" charset="0"/>
                                </a:rPr>
                                <m:t>2</m:t>
                              </m:r>
                            </m:sup>
                          </m:sSubSup>
                        </m:e>
                      </m:d>
                      <m:sSup>
                        <m:sSupPr>
                          <m:ctrlPr>
                            <a:rPr lang="es-EC" sz="2400" i="1">
                              <a:latin typeface="Cambria Math" panose="02040503050406030204" pitchFamily="18" charset="0"/>
                            </a:rPr>
                          </m:ctrlPr>
                        </m:sSupPr>
                        <m:e>
                          <m:acc>
                            <m:accPr>
                              <m:chr m:val="̇"/>
                              <m:ctrlPr>
                                <a:rPr lang="es-EC" sz="2400" i="1">
                                  <a:latin typeface="Cambria Math" panose="02040503050406030204" pitchFamily="18" charset="0"/>
                                </a:rPr>
                              </m:ctrlPr>
                            </m:accPr>
                            <m:e>
                              <m:sSub>
                                <m:sSubPr>
                                  <m:ctrlPr>
                                    <a:rPr lang="es-EC" sz="2400" i="1">
                                      <a:latin typeface="Cambria Math" panose="02040503050406030204" pitchFamily="18" charset="0"/>
                                    </a:rPr>
                                  </m:ctrlPr>
                                </m:sSubPr>
                                <m:e>
                                  <m:r>
                                    <a:rPr lang="es-EC" sz="2400" i="1">
                                      <a:latin typeface="Cambria Math" panose="02040503050406030204" pitchFamily="18" charset="0"/>
                                    </a:rPr>
                                    <m:t>𝜃</m:t>
                                  </m:r>
                                </m:e>
                                <m:sub>
                                  <m:r>
                                    <a:rPr lang="es-EC" sz="2400" i="0">
                                      <a:latin typeface="Cambria Math" panose="02040503050406030204" pitchFamily="18" charset="0"/>
                                    </a:rPr>
                                    <m:t>2</m:t>
                                  </m:r>
                                </m:sub>
                              </m:sSub>
                            </m:e>
                          </m:acc>
                        </m:e>
                        <m:sup>
                          <m:r>
                            <a:rPr lang="es-EC" sz="2400" i="0">
                              <a:latin typeface="Cambria Math" panose="02040503050406030204" pitchFamily="18" charset="0"/>
                            </a:rPr>
                            <m:t>2</m:t>
                          </m:r>
                        </m:sup>
                      </m:sSup>
                      <m:r>
                        <a:rPr lang="es-EC" sz="2400" i="0">
                          <a:latin typeface="Cambria Math" panose="02040503050406030204" pitchFamily="18" charset="0"/>
                        </a:rPr>
                        <m:t>+</m:t>
                      </m:r>
                      <m:f>
                        <m:fPr>
                          <m:ctrlPr>
                            <a:rPr lang="es-EC" sz="2400" i="1">
                              <a:latin typeface="Cambria Math" panose="02040503050406030204" pitchFamily="18" charset="0"/>
                            </a:rPr>
                          </m:ctrlPr>
                        </m:fPr>
                        <m:num>
                          <m:r>
                            <a:rPr lang="es-EC" sz="2400" i="0">
                              <a:latin typeface="Cambria Math" panose="02040503050406030204" pitchFamily="18" charset="0"/>
                            </a:rPr>
                            <m:t>1</m:t>
                          </m:r>
                        </m:num>
                        <m:den>
                          <m:r>
                            <a:rPr lang="es-EC" sz="2400" i="0">
                              <a:latin typeface="Cambria Math" panose="02040503050406030204" pitchFamily="18" charset="0"/>
                            </a:rPr>
                            <m:t>2</m:t>
                          </m:r>
                        </m:den>
                      </m:f>
                      <m:sSub>
                        <m:sSubPr>
                          <m:ctrlPr>
                            <a:rPr lang="es-EC" sz="2400" i="1">
                              <a:latin typeface="Cambria Math" panose="02040503050406030204" pitchFamily="18" charset="0"/>
                            </a:rPr>
                          </m:ctrlPr>
                        </m:sSubPr>
                        <m:e>
                          <m:r>
                            <a:rPr lang="es-EC" sz="2400" i="1">
                              <a:latin typeface="Cambria Math" panose="02040503050406030204" pitchFamily="18" charset="0"/>
                            </a:rPr>
                            <m:t>𝑚</m:t>
                          </m:r>
                        </m:e>
                        <m:sub>
                          <m:r>
                            <a:rPr lang="es-EC" sz="2400" i="0">
                              <a:latin typeface="Cambria Math" panose="02040503050406030204" pitchFamily="18" charset="0"/>
                            </a:rPr>
                            <m:t>1</m:t>
                          </m:r>
                        </m:sub>
                      </m:sSub>
                      <m:sSubSup>
                        <m:sSubSupPr>
                          <m:ctrlPr>
                            <a:rPr lang="es-EC" sz="2400" i="1">
                              <a:latin typeface="Cambria Math" panose="02040503050406030204" pitchFamily="18" charset="0"/>
                            </a:rPr>
                          </m:ctrlPr>
                        </m:sSubSupPr>
                        <m:e>
                          <m:r>
                            <a:rPr lang="es-EC" sz="2400" i="1">
                              <a:latin typeface="Cambria Math" panose="02040503050406030204" pitchFamily="18" charset="0"/>
                            </a:rPr>
                            <m:t>𝐿</m:t>
                          </m:r>
                        </m:e>
                        <m:sub>
                          <m:r>
                            <a:rPr lang="es-EC" sz="2400" i="0">
                              <a:latin typeface="Cambria Math" panose="02040503050406030204" pitchFamily="18" charset="0"/>
                            </a:rPr>
                            <m:t>1</m:t>
                          </m:r>
                        </m:sub>
                        <m:sup>
                          <m:r>
                            <a:rPr lang="es-EC" sz="2400" i="0">
                              <a:latin typeface="Cambria Math" panose="02040503050406030204" pitchFamily="18" charset="0"/>
                            </a:rPr>
                            <m:t>2</m:t>
                          </m:r>
                        </m:sup>
                      </m:sSubSup>
                      <m:sSup>
                        <m:sSupPr>
                          <m:ctrlPr>
                            <a:rPr lang="es-EC" sz="2400" i="1">
                              <a:latin typeface="Cambria Math" panose="02040503050406030204" pitchFamily="18" charset="0"/>
                            </a:rPr>
                          </m:ctrlPr>
                        </m:sSupPr>
                        <m:e>
                          <m:acc>
                            <m:accPr>
                              <m:chr m:val="̇"/>
                              <m:ctrlPr>
                                <a:rPr lang="es-EC" sz="2400" i="1">
                                  <a:latin typeface="Cambria Math" panose="02040503050406030204" pitchFamily="18" charset="0"/>
                                </a:rPr>
                              </m:ctrlPr>
                            </m:accPr>
                            <m:e>
                              <m:sSub>
                                <m:sSubPr>
                                  <m:ctrlPr>
                                    <a:rPr lang="es-EC" sz="2400" i="1">
                                      <a:latin typeface="Cambria Math" panose="02040503050406030204" pitchFamily="18" charset="0"/>
                                    </a:rPr>
                                  </m:ctrlPr>
                                </m:sSubPr>
                                <m:e>
                                  <m:r>
                                    <a:rPr lang="es-EC" sz="2400" i="1">
                                      <a:latin typeface="Cambria Math" panose="02040503050406030204" pitchFamily="18" charset="0"/>
                                    </a:rPr>
                                    <m:t>𝜃</m:t>
                                  </m:r>
                                </m:e>
                                <m:sub>
                                  <m:r>
                                    <a:rPr lang="es-EC" sz="2400" i="0">
                                      <a:latin typeface="Cambria Math" panose="02040503050406030204" pitchFamily="18" charset="0"/>
                                    </a:rPr>
                                    <m:t>2</m:t>
                                  </m:r>
                                </m:sub>
                              </m:sSub>
                            </m:e>
                          </m:acc>
                        </m:e>
                        <m:sup>
                          <m:r>
                            <a:rPr lang="es-EC" sz="2400" i="0">
                              <a:latin typeface="Cambria Math" panose="02040503050406030204" pitchFamily="18" charset="0"/>
                            </a:rPr>
                            <m:t>2</m:t>
                          </m:r>
                        </m:sup>
                      </m:sSup>
                      <m:sSup>
                        <m:sSupPr>
                          <m:ctrlPr>
                            <a:rPr lang="es-EC" sz="2400" i="1">
                              <a:latin typeface="Cambria Math" panose="02040503050406030204" pitchFamily="18" charset="0"/>
                            </a:rPr>
                          </m:ctrlPr>
                        </m:sSupPr>
                        <m:e>
                          <m:func>
                            <m:funcPr>
                              <m:ctrlPr>
                                <a:rPr lang="es-EC" sz="2400" i="1">
                                  <a:latin typeface="Cambria Math" panose="02040503050406030204" pitchFamily="18" charset="0"/>
                                </a:rPr>
                              </m:ctrlPr>
                            </m:funcPr>
                            <m:fName>
                              <m:d>
                                <m:dPr>
                                  <m:endChr m:val=""/>
                                  <m:ctrlPr>
                                    <a:rPr lang="es-EC" sz="2400" i="1">
                                      <a:latin typeface="Cambria Math" panose="02040503050406030204" pitchFamily="18" charset="0"/>
                                    </a:rPr>
                                  </m:ctrlPr>
                                </m:dPr>
                                <m:e>
                                  <m:r>
                                    <m:rPr>
                                      <m:sty m:val="p"/>
                                    </m:rPr>
                                    <a:rPr lang="es-EC" sz="2400" i="0">
                                      <a:latin typeface="Cambria Math" panose="02040503050406030204" pitchFamily="18" charset="0"/>
                                    </a:rPr>
                                    <m:t>sin</m:t>
                                  </m:r>
                                </m:e>
                              </m:d>
                            </m:fName>
                            <m:e>
                              <m:d>
                                <m:dPr>
                                  <m:begChr m:val=""/>
                                  <m:ctrlPr>
                                    <a:rPr lang="es-EC" sz="2400" i="1">
                                      <a:latin typeface="Cambria Math" panose="02040503050406030204" pitchFamily="18" charset="0"/>
                                    </a:rPr>
                                  </m:ctrlPr>
                                </m:dPr>
                                <m:e>
                                  <m:sSub>
                                    <m:sSubPr>
                                      <m:ctrlPr>
                                        <a:rPr lang="es-EC" sz="2400" i="1">
                                          <a:latin typeface="Cambria Math" panose="02040503050406030204" pitchFamily="18" charset="0"/>
                                        </a:rPr>
                                      </m:ctrlPr>
                                    </m:sSubPr>
                                    <m:e>
                                      <m:r>
                                        <a:rPr lang="es-EC" sz="2400" i="1">
                                          <a:latin typeface="Cambria Math" panose="02040503050406030204" pitchFamily="18" charset="0"/>
                                        </a:rPr>
                                        <m:t>𝜃</m:t>
                                      </m:r>
                                    </m:e>
                                    <m:sub>
                                      <m:r>
                                        <a:rPr lang="es-EC" sz="2400" i="0">
                                          <a:latin typeface="Cambria Math" panose="02040503050406030204" pitchFamily="18" charset="0"/>
                                        </a:rPr>
                                        <m:t>2</m:t>
                                      </m:r>
                                    </m:sub>
                                  </m:sSub>
                                </m:e>
                              </m:d>
                            </m:e>
                          </m:func>
                        </m:e>
                        <m:sup>
                          <m:r>
                            <a:rPr lang="es-EC" sz="2400" i="0">
                              <a:latin typeface="Cambria Math" panose="02040503050406030204" pitchFamily="18" charset="0"/>
                            </a:rPr>
                            <m:t>2</m:t>
                          </m:r>
                        </m:sup>
                      </m:sSup>
                      <m:r>
                        <a:rPr lang="es-EC" sz="2400" i="0">
                          <a:latin typeface="Cambria Math" panose="02040503050406030204" pitchFamily="18" charset="0"/>
                        </a:rPr>
                        <m:t>−</m:t>
                      </m:r>
                      <m:sSub>
                        <m:sSubPr>
                          <m:ctrlPr>
                            <a:rPr lang="es-EC" sz="2400" i="1">
                              <a:latin typeface="Cambria Math" panose="02040503050406030204" pitchFamily="18" charset="0"/>
                            </a:rPr>
                          </m:ctrlPr>
                        </m:sSubPr>
                        <m:e>
                          <m:r>
                            <a:rPr lang="es-EC" sz="2400" i="1">
                              <a:latin typeface="Cambria Math" panose="02040503050406030204" pitchFamily="18" charset="0"/>
                            </a:rPr>
                            <m:t>𝑚</m:t>
                          </m:r>
                        </m:e>
                        <m:sub>
                          <m:r>
                            <a:rPr lang="es-EC" sz="2400" i="0">
                              <a:latin typeface="Cambria Math" panose="02040503050406030204" pitchFamily="18" charset="0"/>
                            </a:rPr>
                            <m:t>1</m:t>
                          </m:r>
                        </m:sub>
                      </m:sSub>
                      <m:sSub>
                        <m:sSubPr>
                          <m:ctrlPr>
                            <a:rPr lang="es-EC" sz="2400" i="1">
                              <a:latin typeface="Cambria Math" panose="02040503050406030204" pitchFamily="18" charset="0"/>
                            </a:rPr>
                          </m:ctrlPr>
                        </m:sSubPr>
                        <m:e>
                          <m:r>
                            <a:rPr lang="es-EC" sz="2400" i="1">
                              <a:latin typeface="Cambria Math" panose="02040503050406030204" pitchFamily="18" charset="0"/>
                            </a:rPr>
                            <m:t>𝐿</m:t>
                          </m:r>
                        </m:e>
                        <m:sub>
                          <m:r>
                            <a:rPr lang="es-EC" sz="2400" i="0">
                              <a:latin typeface="Cambria Math" panose="02040503050406030204" pitchFamily="18" charset="0"/>
                            </a:rPr>
                            <m:t>0</m:t>
                          </m:r>
                        </m:sub>
                      </m:sSub>
                      <m:sSub>
                        <m:sSubPr>
                          <m:ctrlPr>
                            <a:rPr lang="es-EC" sz="2400" i="1">
                              <a:latin typeface="Cambria Math" panose="02040503050406030204" pitchFamily="18" charset="0"/>
                            </a:rPr>
                          </m:ctrlPr>
                        </m:sSubPr>
                        <m:e>
                          <m:r>
                            <a:rPr lang="es-EC" sz="2400" i="1">
                              <a:latin typeface="Cambria Math" panose="02040503050406030204" pitchFamily="18" charset="0"/>
                            </a:rPr>
                            <m:t>𝑙</m:t>
                          </m:r>
                        </m:e>
                        <m:sub>
                          <m:r>
                            <a:rPr lang="es-EC" sz="2400" i="0">
                              <a:latin typeface="Cambria Math" panose="02040503050406030204" pitchFamily="18" charset="0"/>
                            </a:rPr>
                            <m:t>1</m:t>
                          </m:r>
                        </m:sub>
                      </m:sSub>
                      <m:acc>
                        <m:accPr>
                          <m:chr m:val="̇"/>
                          <m:ctrlPr>
                            <a:rPr lang="es-EC" sz="2400" i="1">
                              <a:latin typeface="Cambria Math" panose="02040503050406030204" pitchFamily="18" charset="0"/>
                            </a:rPr>
                          </m:ctrlPr>
                        </m:accPr>
                        <m:e>
                          <m:sSub>
                            <m:sSubPr>
                              <m:ctrlPr>
                                <a:rPr lang="es-EC" sz="2400" i="1">
                                  <a:latin typeface="Cambria Math" panose="02040503050406030204" pitchFamily="18" charset="0"/>
                                </a:rPr>
                              </m:ctrlPr>
                            </m:sSubPr>
                            <m:e>
                              <m:r>
                                <a:rPr lang="es-EC" sz="2400" i="1">
                                  <a:latin typeface="Cambria Math" panose="02040503050406030204" pitchFamily="18" charset="0"/>
                                </a:rPr>
                                <m:t>𝜃</m:t>
                              </m:r>
                            </m:e>
                            <m:sub>
                              <m:r>
                                <a:rPr lang="es-EC" sz="2400" i="0">
                                  <a:latin typeface="Cambria Math" panose="02040503050406030204" pitchFamily="18" charset="0"/>
                                </a:rPr>
                                <m:t>1</m:t>
                              </m:r>
                            </m:sub>
                          </m:sSub>
                        </m:e>
                      </m:acc>
                      <m:acc>
                        <m:accPr>
                          <m:chr m:val="̇"/>
                          <m:ctrlPr>
                            <a:rPr lang="es-EC" sz="2400" i="1">
                              <a:latin typeface="Cambria Math" panose="02040503050406030204" pitchFamily="18" charset="0"/>
                            </a:rPr>
                          </m:ctrlPr>
                        </m:accPr>
                        <m:e>
                          <m:sSub>
                            <m:sSubPr>
                              <m:ctrlPr>
                                <a:rPr lang="es-EC" sz="2400" i="1">
                                  <a:latin typeface="Cambria Math" panose="02040503050406030204" pitchFamily="18" charset="0"/>
                                </a:rPr>
                              </m:ctrlPr>
                            </m:sSubPr>
                            <m:e>
                              <m:r>
                                <a:rPr lang="es-EC" sz="2400" i="1">
                                  <a:latin typeface="Cambria Math" panose="02040503050406030204" pitchFamily="18" charset="0"/>
                                </a:rPr>
                                <m:t>𝜃</m:t>
                              </m:r>
                            </m:e>
                            <m:sub>
                              <m:r>
                                <a:rPr lang="es-EC" sz="2400" i="0">
                                  <a:latin typeface="Cambria Math" panose="02040503050406030204" pitchFamily="18" charset="0"/>
                                </a:rPr>
                                <m:t>2</m:t>
                              </m:r>
                            </m:sub>
                          </m:sSub>
                        </m:e>
                      </m:acc>
                      <m:func>
                        <m:funcPr>
                          <m:ctrlPr>
                            <a:rPr lang="es-EC" sz="2400" i="1">
                              <a:latin typeface="Cambria Math" panose="02040503050406030204" pitchFamily="18" charset="0"/>
                            </a:rPr>
                          </m:ctrlPr>
                        </m:funcPr>
                        <m:fName>
                          <m:r>
                            <m:rPr>
                              <m:sty m:val="p"/>
                            </m:rPr>
                            <a:rPr lang="es-EC" sz="2400" i="0">
                              <a:latin typeface="Cambria Math" panose="02040503050406030204" pitchFamily="18" charset="0"/>
                            </a:rPr>
                            <m:t>cos</m:t>
                          </m:r>
                        </m:fName>
                        <m:e>
                          <m:sSub>
                            <m:sSubPr>
                              <m:ctrlPr>
                                <a:rPr lang="es-EC" sz="2400" i="1">
                                  <a:latin typeface="Cambria Math" panose="02040503050406030204" pitchFamily="18" charset="0"/>
                                </a:rPr>
                              </m:ctrlPr>
                            </m:sSubPr>
                            <m:e>
                              <m:r>
                                <a:rPr lang="es-EC" sz="2400" i="1">
                                  <a:latin typeface="Cambria Math" panose="02040503050406030204" pitchFamily="18" charset="0"/>
                                </a:rPr>
                                <m:t>𝜃</m:t>
                              </m:r>
                            </m:e>
                            <m:sub>
                              <m:r>
                                <a:rPr lang="es-EC" sz="2400" i="0">
                                  <a:latin typeface="Cambria Math" panose="02040503050406030204" pitchFamily="18" charset="0"/>
                                </a:rPr>
                                <m:t>2</m:t>
                              </m:r>
                            </m:sub>
                          </m:sSub>
                        </m:e>
                      </m:func>
                      <m:r>
                        <a:rPr lang="es-EC" sz="2400" i="0">
                          <a:latin typeface="Cambria Math" panose="02040503050406030204" pitchFamily="18" charset="0"/>
                        </a:rPr>
                        <m:t>−</m:t>
                      </m:r>
                      <m:sSub>
                        <m:sSubPr>
                          <m:ctrlPr>
                            <a:rPr lang="es-EC" sz="2400" i="1">
                              <a:latin typeface="Cambria Math" panose="02040503050406030204" pitchFamily="18" charset="0"/>
                            </a:rPr>
                          </m:ctrlPr>
                        </m:sSubPr>
                        <m:e>
                          <m:r>
                            <a:rPr lang="es-EC" sz="2400" i="1">
                              <a:latin typeface="Cambria Math" panose="02040503050406030204" pitchFamily="18" charset="0"/>
                            </a:rPr>
                            <m:t>𝑚</m:t>
                          </m:r>
                        </m:e>
                        <m:sub>
                          <m:r>
                            <a:rPr lang="es-EC" sz="2400" i="0">
                              <a:latin typeface="Cambria Math" panose="02040503050406030204" pitchFamily="18" charset="0"/>
                            </a:rPr>
                            <m:t>1</m:t>
                          </m:r>
                        </m:sub>
                      </m:sSub>
                      <m:r>
                        <a:rPr lang="es-EC" sz="2400" i="1">
                          <a:latin typeface="Cambria Math" panose="02040503050406030204" pitchFamily="18" charset="0"/>
                        </a:rPr>
                        <m:t>𝑔</m:t>
                      </m:r>
                      <m:sSub>
                        <m:sSubPr>
                          <m:ctrlPr>
                            <a:rPr lang="es-EC" sz="2400" i="1">
                              <a:latin typeface="Cambria Math" panose="02040503050406030204" pitchFamily="18" charset="0"/>
                            </a:rPr>
                          </m:ctrlPr>
                        </m:sSubPr>
                        <m:e>
                          <m:r>
                            <a:rPr lang="es-EC" sz="2400" i="1">
                              <a:latin typeface="Cambria Math" panose="02040503050406030204" pitchFamily="18" charset="0"/>
                            </a:rPr>
                            <m:t>𝑙</m:t>
                          </m:r>
                        </m:e>
                        <m:sub>
                          <m:r>
                            <a:rPr lang="es-EC" sz="2400" i="0">
                              <a:latin typeface="Cambria Math" panose="02040503050406030204" pitchFamily="18" charset="0"/>
                            </a:rPr>
                            <m:t>1</m:t>
                          </m:r>
                        </m:sub>
                      </m:sSub>
                      <m:func>
                        <m:funcPr>
                          <m:ctrlPr>
                            <a:rPr lang="es-EC" sz="2400" i="1">
                              <a:latin typeface="Cambria Math" panose="02040503050406030204" pitchFamily="18" charset="0"/>
                            </a:rPr>
                          </m:ctrlPr>
                        </m:funcPr>
                        <m:fName>
                          <m:r>
                            <m:rPr>
                              <m:sty m:val="p"/>
                            </m:rPr>
                            <a:rPr lang="es-EC" sz="2400" i="0">
                              <a:latin typeface="Cambria Math" panose="02040503050406030204" pitchFamily="18" charset="0"/>
                            </a:rPr>
                            <m:t>cos</m:t>
                          </m:r>
                        </m:fName>
                        <m:e>
                          <m:sSub>
                            <m:sSubPr>
                              <m:ctrlPr>
                                <a:rPr lang="es-EC" sz="2400" i="1">
                                  <a:latin typeface="Cambria Math" panose="02040503050406030204" pitchFamily="18" charset="0"/>
                                </a:rPr>
                              </m:ctrlPr>
                            </m:sSubPr>
                            <m:e>
                              <m:r>
                                <a:rPr lang="es-EC" sz="2400" i="1">
                                  <a:latin typeface="Cambria Math" panose="02040503050406030204" pitchFamily="18" charset="0"/>
                                </a:rPr>
                                <m:t>𝜃</m:t>
                              </m:r>
                            </m:e>
                            <m:sub>
                              <m:r>
                                <a:rPr lang="es-EC" sz="2400" i="0">
                                  <a:latin typeface="Cambria Math" panose="02040503050406030204" pitchFamily="18" charset="0"/>
                                </a:rPr>
                                <m:t>2</m:t>
                              </m:r>
                            </m:sub>
                          </m:sSub>
                        </m:e>
                      </m:func>
                    </m:oMath>
                  </m:oMathPara>
                </a14:m>
                <a:endParaRPr lang="es-EC" sz="2400" dirty="0"/>
              </a:p>
            </p:txBody>
          </p:sp>
        </mc:Choice>
        <mc:Fallback xmlns="">
          <p:sp>
            <p:nvSpPr>
              <p:cNvPr id="7" name="Rectángulo 6"/>
              <p:cNvSpPr>
                <a:spLocks noRot="1" noChangeAspect="1" noMove="1" noResize="1" noEditPoints="1" noAdjustHandles="1" noChangeArrowheads="1" noChangeShapeType="1" noTextEdit="1"/>
              </p:cNvSpPr>
              <p:nvPr/>
            </p:nvSpPr>
            <p:spPr>
              <a:xfrm>
                <a:off x="617220" y="4416625"/>
                <a:ext cx="10263231" cy="1531060"/>
              </a:xfrm>
              <a:prstGeom prst="rect">
                <a:avLst/>
              </a:prstGeom>
              <a:blipFill rotWithShape="0">
                <a:blip r:embed="rId6"/>
                <a:stretch>
                  <a:fillRect b="-2390"/>
                </a:stretch>
              </a:blipFill>
            </p:spPr>
            <p:txBody>
              <a:bodyPr/>
              <a:lstStyle/>
              <a:p>
                <a:r>
                  <a:rPr lang="es-EC">
                    <a:noFill/>
                  </a:rPr>
                  <a:t> </a:t>
                </a:r>
              </a:p>
            </p:txBody>
          </p:sp>
        </mc:Fallback>
      </mc:AlternateContent>
      <p:sp>
        <p:nvSpPr>
          <p:cNvPr id="8" name="3 Rectángulo"/>
          <p:cNvSpPr/>
          <p:nvPr/>
        </p:nvSpPr>
        <p:spPr>
          <a:xfrm>
            <a:off x="5326380" y="0"/>
            <a:ext cx="6705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MODELAMIENTO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53112636"/>
      </p:ext>
    </p:extLst>
  </p:cSld>
  <p:clrMapOvr>
    <a:masterClrMapping/>
  </p:clrMapOvr>
  <p:transition spd="med">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mc:AlternateContent xmlns:mc="http://schemas.openxmlformats.org/markup-compatibility/2006" xmlns:a14="http://schemas.microsoft.com/office/drawing/2010/main">
        <mc:Choice Requires="a14">
          <p:sp>
            <p:nvSpPr>
              <p:cNvPr id="5" name="Rectángulo 4"/>
              <p:cNvSpPr/>
              <p:nvPr/>
            </p:nvSpPr>
            <p:spPr>
              <a:xfrm>
                <a:off x="2190464" y="1647406"/>
                <a:ext cx="5710043" cy="96539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s-EC" sz="2400" i="1" smtClean="0">
                              <a:latin typeface="Cambria Math" panose="02040503050406030204" pitchFamily="18" charset="0"/>
                            </a:rPr>
                          </m:ctrlPr>
                        </m:dPr>
                        <m:e>
                          <m:m>
                            <m:mPr>
                              <m:mcs>
                                <m:mc>
                                  <m:mcPr>
                                    <m:count m:val="2"/>
                                    <m:mcJc m:val="center"/>
                                  </m:mcPr>
                                </m:mc>
                              </m:mcs>
                              <m:ctrlPr>
                                <a:rPr lang="es-EC" sz="2400" i="1">
                                  <a:latin typeface="Cambria Math" panose="02040503050406030204" pitchFamily="18" charset="0"/>
                                </a:rPr>
                              </m:ctrlPr>
                            </m:mPr>
                            <m:mr>
                              <m:e>
                                <m:d>
                                  <m:dPr>
                                    <m:ctrlPr>
                                      <a:rPr lang="es-EC" sz="2400" i="1">
                                        <a:latin typeface="Cambria Math" panose="02040503050406030204" pitchFamily="18" charset="0"/>
                                      </a:rPr>
                                    </m:ctrlPr>
                                  </m:dPr>
                                  <m:e>
                                    <m:sSub>
                                      <m:sSubPr>
                                        <m:ctrlPr>
                                          <a:rPr lang="es-EC" sz="2400" i="1">
                                            <a:latin typeface="Cambria Math" panose="02040503050406030204" pitchFamily="18" charset="0"/>
                                          </a:rPr>
                                        </m:ctrlPr>
                                      </m:sSubPr>
                                      <m:e>
                                        <m:r>
                                          <a:rPr lang="es-EC" sz="2400" i="1">
                                            <a:latin typeface="Cambria Math" panose="02040503050406030204" pitchFamily="18" charset="0"/>
                                          </a:rPr>
                                          <m:t>𝐽</m:t>
                                        </m:r>
                                      </m:e>
                                      <m:sub>
                                        <m:r>
                                          <a:rPr lang="es-EC" sz="2400" i="0">
                                            <a:latin typeface="Cambria Math" panose="02040503050406030204" pitchFamily="18" charset="0"/>
                                          </a:rPr>
                                          <m:t>0</m:t>
                                        </m:r>
                                      </m:sub>
                                    </m:sSub>
                                    <m:r>
                                      <a:rPr lang="es-EC" sz="2400" i="0">
                                        <a:latin typeface="Cambria Math" panose="02040503050406030204" pitchFamily="18" charset="0"/>
                                      </a:rPr>
                                      <m:t>+</m:t>
                                    </m:r>
                                    <m:sSub>
                                      <m:sSubPr>
                                        <m:ctrlPr>
                                          <a:rPr lang="es-EC" sz="2400" i="1">
                                            <a:latin typeface="Cambria Math" panose="02040503050406030204" pitchFamily="18" charset="0"/>
                                          </a:rPr>
                                        </m:ctrlPr>
                                      </m:sSubPr>
                                      <m:e>
                                        <m:r>
                                          <a:rPr lang="es-EC" sz="2400" i="1">
                                            <a:latin typeface="Cambria Math" panose="02040503050406030204" pitchFamily="18" charset="0"/>
                                          </a:rPr>
                                          <m:t>𝑚</m:t>
                                        </m:r>
                                      </m:e>
                                      <m:sub>
                                        <m:r>
                                          <a:rPr lang="es-EC" sz="2400" i="0">
                                            <a:latin typeface="Cambria Math" panose="02040503050406030204" pitchFamily="18" charset="0"/>
                                          </a:rPr>
                                          <m:t>1</m:t>
                                        </m:r>
                                      </m:sub>
                                    </m:sSub>
                                    <m:r>
                                      <a:rPr lang="es-EC" sz="2400" i="0">
                                        <a:latin typeface="Cambria Math" panose="02040503050406030204" pitchFamily="18" charset="0"/>
                                      </a:rPr>
                                      <m:t>(</m:t>
                                    </m:r>
                                    <m:sSubSup>
                                      <m:sSubSupPr>
                                        <m:ctrlPr>
                                          <a:rPr lang="es-EC" sz="2400" i="1">
                                            <a:latin typeface="Cambria Math" panose="02040503050406030204" pitchFamily="18" charset="0"/>
                                          </a:rPr>
                                        </m:ctrlPr>
                                      </m:sSubSupPr>
                                      <m:e>
                                        <m:r>
                                          <a:rPr lang="es-EC" sz="2400" i="1">
                                            <a:latin typeface="Cambria Math" panose="02040503050406030204" pitchFamily="18" charset="0"/>
                                          </a:rPr>
                                          <m:t>𝐿</m:t>
                                        </m:r>
                                      </m:e>
                                      <m:sub>
                                        <m:r>
                                          <a:rPr lang="es-EC" sz="2400" i="0">
                                            <a:latin typeface="Cambria Math" panose="02040503050406030204" pitchFamily="18" charset="0"/>
                                          </a:rPr>
                                          <m:t>0</m:t>
                                        </m:r>
                                      </m:sub>
                                      <m:sup>
                                        <m:r>
                                          <a:rPr lang="es-EC" sz="2400" i="0">
                                            <a:latin typeface="Cambria Math" panose="02040503050406030204" pitchFamily="18" charset="0"/>
                                          </a:rPr>
                                          <m:t>2</m:t>
                                        </m:r>
                                      </m:sup>
                                    </m:sSubSup>
                                    <m:r>
                                      <a:rPr lang="es-EC" sz="2400" i="0">
                                        <a:latin typeface="Cambria Math" panose="02040503050406030204" pitchFamily="18" charset="0"/>
                                      </a:rPr>
                                      <m:t>+</m:t>
                                    </m:r>
                                    <m:sSub>
                                      <m:sSubPr>
                                        <m:ctrlPr>
                                          <a:rPr lang="es-EC" sz="2400" i="1">
                                            <a:latin typeface="Cambria Math" panose="02040503050406030204" pitchFamily="18" charset="0"/>
                                          </a:rPr>
                                        </m:ctrlPr>
                                      </m:sSubPr>
                                      <m:e>
                                        <m:r>
                                          <a:rPr lang="es-EC" sz="2400" i="1">
                                            <a:latin typeface="Cambria Math" panose="02040503050406030204" pitchFamily="18" charset="0"/>
                                          </a:rPr>
                                          <m:t>𝑚</m:t>
                                        </m:r>
                                      </m:e>
                                      <m:sub>
                                        <m:r>
                                          <a:rPr lang="es-EC" sz="2400" i="0">
                                            <a:latin typeface="Cambria Math" panose="02040503050406030204" pitchFamily="18" charset="0"/>
                                          </a:rPr>
                                          <m:t>1</m:t>
                                        </m:r>
                                      </m:sub>
                                    </m:sSub>
                                    <m:sSubSup>
                                      <m:sSubSupPr>
                                        <m:ctrlPr>
                                          <a:rPr lang="es-EC" sz="2400" i="1">
                                            <a:latin typeface="Cambria Math" panose="02040503050406030204" pitchFamily="18" charset="0"/>
                                          </a:rPr>
                                        </m:ctrlPr>
                                      </m:sSubSupPr>
                                      <m:e>
                                        <m:r>
                                          <a:rPr lang="es-EC" sz="2400" i="1">
                                            <a:latin typeface="Cambria Math" panose="02040503050406030204" pitchFamily="18" charset="0"/>
                                          </a:rPr>
                                          <m:t>𝑙</m:t>
                                        </m:r>
                                      </m:e>
                                      <m:sub>
                                        <m:r>
                                          <a:rPr lang="es-EC" sz="2400" i="0">
                                            <a:latin typeface="Cambria Math" panose="02040503050406030204" pitchFamily="18" charset="0"/>
                                          </a:rPr>
                                          <m:t>1</m:t>
                                        </m:r>
                                      </m:sub>
                                      <m:sup>
                                        <m:r>
                                          <a:rPr lang="es-EC" sz="2400" i="0">
                                            <a:latin typeface="Cambria Math" panose="02040503050406030204" pitchFamily="18" charset="0"/>
                                          </a:rPr>
                                          <m:t>2</m:t>
                                        </m:r>
                                      </m:sup>
                                    </m:sSubSup>
                                    <m:sSup>
                                      <m:sSupPr>
                                        <m:ctrlPr>
                                          <a:rPr lang="es-EC" sz="2400" i="1">
                                            <a:latin typeface="Cambria Math" panose="02040503050406030204" pitchFamily="18" charset="0"/>
                                          </a:rPr>
                                        </m:ctrlPr>
                                      </m:sSupPr>
                                      <m:e>
                                        <m:func>
                                          <m:funcPr>
                                            <m:ctrlPr>
                                              <a:rPr lang="es-EC" sz="2400" i="1">
                                                <a:latin typeface="Cambria Math" panose="02040503050406030204" pitchFamily="18" charset="0"/>
                                              </a:rPr>
                                            </m:ctrlPr>
                                          </m:funcPr>
                                          <m:fName>
                                            <m:d>
                                              <m:dPr>
                                                <m:endChr m:val=""/>
                                                <m:ctrlPr>
                                                  <a:rPr lang="es-EC" sz="2400" i="1">
                                                    <a:latin typeface="Cambria Math" panose="02040503050406030204" pitchFamily="18" charset="0"/>
                                                  </a:rPr>
                                                </m:ctrlPr>
                                              </m:dPr>
                                              <m:e>
                                                <m:r>
                                                  <m:rPr>
                                                    <m:sty m:val="p"/>
                                                  </m:rPr>
                                                  <a:rPr lang="es-EC" sz="2400" i="0">
                                                    <a:latin typeface="Cambria Math" panose="02040503050406030204" pitchFamily="18" charset="0"/>
                                                  </a:rPr>
                                                  <m:t>sin</m:t>
                                                </m:r>
                                              </m:e>
                                            </m:d>
                                          </m:fName>
                                          <m:e>
                                            <m:d>
                                              <m:dPr>
                                                <m:begChr m:val=""/>
                                                <m:ctrlPr>
                                                  <a:rPr lang="es-EC" sz="2400" i="1">
                                                    <a:latin typeface="Cambria Math" panose="02040503050406030204" pitchFamily="18" charset="0"/>
                                                  </a:rPr>
                                                </m:ctrlPr>
                                              </m:dPr>
                                              <m:e>
                                                <m:sSub>
                                                  <m:sSubPr>
                                                    <m:ctrlPr>
                                                      <a:rPr lang="es-EC" sz="2400" i="1">
                                                        <a:latin typeface="Cambria Math" panose="02040503050406030204" pitchFamily="18" charset="0"/>
                                                      </a:rPr>
                                                    </m:ctrlPr>
                                                  </m:sSubPr>
                                                  <m:e>
                                                    <m:r>
                                                      <a:rPr lang="es-EC" sz="2400" i="1">
                                                        <a:latin typeface="Cambria Math" panose="02040503050406030204" pitchFamily="18" charset="0"/>
                                                      </a:rPr>
                                                      <m:t>𝜃</m:t>
                                                    </m:r>
                                                  </m:e>
                                                  <m:sub>
                                                    <m:r>
                                                      <a:rPr lang="es-EC" sz="2400" i="0">
                                                        <a:latin typeface="Cambria Math" panose="02040503050406030204" pitchFamily="18" charset="0"/>
                                                      </a:rPr>
                                                      <m:t>2</m:t>
                                                    </m:r>
                                                  </m:sub>
                                                </m:sSub>
                                              </m:e>
                                            </m:d>
                                          </m:e>
                                        </m:func>
                                      </m:e>
                                      <m:sup>
                                        <m:r>
                                          <a:rPr lang="es-EC" sz="2400" i="0">
                                            <a:latin typeface="Cambria Math" panose="02040503050406030204" pitchFamily="18" charset="0"/>
                                          </a:rPr>
                                          <m:t>2</m:t>
                                        </m:r>
                                      </m:sup>
                                    </m:sSup>
                                  </m:e>
                                </m:d>
                              </m:e>
                              <m:e>
                                <m:sSub>
                                  <m:sSubPr>
                                    <m:ctrlPr>
                                      <a:rPr lang="es-EC" sz="2400" i="1">
                                        <a:latin typeface="Cambria Math" panose="02040503050406030204" pitchFamily="18" charset="0"/>
                                      </a:rPr>
                                    </m:ctrlPr>
                                  </m:sSubPr>
                                  <m:e>
                                    <m:r>
                                      <a:rPr lang="es-EC" sz="2400" i="1">
                                        <a:latin typeface="Cambria Math" panose="02040503050406030204" pitchFamily="18" charset="0"/>
                                      </a:rPr>
                                      <m:t>𝑚</m:t>
                                    </m:r>
                                  </m:e>
                                  <m:sub>
                                    <m:r>
                                      <a:rPr lang="es-EC" sz="2400" i="0">
                                        <a:latin typeface="Cambria Math" panose="02040503050406030204" pitchFamily="18" charset="0"/>
                                      </a:rPr>
                                      <m:t>1</m:t>
                                    </m:r>
                                  </m:sub>
                                </m:sSub>
                                <m:sSub>
                                  <m:sSubPr>
                                    <m:ctrlPr>
                                      <a:rPr lang="es-EC" sz="2400" i="1">
                                        <a:latin typeface="Cambria Math" panose="02040503050406030204" pitchFamily="18" charset="0"/>
                                      </a:rPr>
                                    </m:ctrlPr>
                                  </m:sSubPr>
                                  <m:e>
                                    <m:r>
                                      <a:rPr lang="es-EC" sz="2400" i="1">
                                        <a:latin typeface="Cambria Math" panose="02040503050406030204" pitchFamily="18" charset="0"/>
                                      </a:rPr>
                                      <m:t>𝐿</m:t>
                                    </m:r>
                                  </m:e>
                                  <m:sub>
                                    <m:r>
                                      <a:rPr lang="es-EC" sz="2400" i="0">
                                        <a:latin typeface="Cambria Math" panose="02040503050406030204" pitchFamily="18" charset="0"/>
                                      </a:rPr>
                                      <m:t>0</m:t>
                                    </m:r>
                                  </m:sub>
                                </m:sSub>
                                <m:sSub>
                                  <m:sSubPr>
                                    <m:ctrlPr>
                                      <a:rPr lang="es-EC" sz="2400" i="1">
                                        <a:latin typeface="Cambria Math" panose="02040503050406030204" pitchFamily="18" charset="0"/>
                                      </a:rPr>
                                    </m:ctrlPr>
                                  </m:sSubPr>
                                  <m:e>
                                    <m:r>
                                      <a:rPr lang="es-EC" sz="2400" i="1">
                                        <a:latin typeface="Cambria Math" panose="02040503050406030204" pitchFamily="18" charset="0"/>
                                      </a:rPr>
                                      <m:t>𝑙</m:t>
                                    </m:r>
                                  </m:e>
                                  <m:sub>
                                    <m:r>
                                      <a:rPr lang="es-EC" sz="2400" i="0">
                                        <a:latin typeface="Cambria Math" panose="02040503050406030204" pitchFamily="18" charset="0"/>
                                      </a:rPr>
                                      <m:t>1</m:t>
                                    </m:r>
                                  </m:sub>
                                </m:sSub>
                                <m:func>
                                  <m:funcPr>
                                    <m:ctrlPr>
                                      <a:rPr lang="es-EC" sz="2400" i="1">
                                        <a:latin typeface="Cambria Math" panose="02040503050406030204" pitchFamily="18" charset="0"/>
                                      </a:rPr>
                                    </m:ctrlPr>
                                  </m:funcPr>
                                  <m:fName>
                                    <m:r>
                                      <m:rPr>
                                        <m:sty m:val="p"/>
                                      </m:rPr>
                                      <a:rPr lang="es-EC" sz="2400" i="0">
                                        <a:latin typeface="Cambria Math" panose="02040503050406030204" pitchFamily="18" charset="0"/>
                                      </a:rPr>
                                      <m:t>cos</m:t>
                                    </m:r>
                                  </m:fName>
                                  <m:e>
                                    <m:sSub>
                                      <m:sSubPr>
                                        <m:ctrlPr>
                                          <a:rPr lang="es-EC" sz="2400" i="1">
                                            <a:latin typeface="Cambria Math" panose="02040503050406030204" pitchFamily="18" charset="0"/>
                                          </a:rPr>
                                        </m:ctrlPr>
                                      </m:sSubPr>
                                      <m:e>
                                        <m:r>
                                          <a:rPr lang="es-EC" sz="2400" i="1">
                                            <a:latin typeface="Cambria Math" panose="02040503050406030204" pitchFamily="18" charset="0"/>
                                          </a:rPr>
                                          <m:t>𝜃</m:t>
                                        </m:r>
                                      </m:e>
                                      <m:sub>
                                        <m:r>
                                          <a:rPr lang="es-EC" sz="2400" i="0">
                                            <a:latin typeface="Cambria Math" panose="02040503050406030204" pitchFamily="18" charset="0"/>
                                          </a:rPr>
                                          <m:t>2</m:t>
                                        </m:r>
                                      </m:sub>
                                    </m:sSub>
                                  </m:e>
                                </m:func>
                              </m:e>
                            </m:mr>
                            <m:mr>
                              <m:e>
                                <m:sSub>
                                  <m:sSubPr>
                                    <m:ctrlPr>
                                      <a:rPr lang="es-EC" sz="2400" i="1">
                                        <a:latin typeface="Cambria Math" panose="02040503050406030204" pitchFamily="18" charset="0"/>
                                      </a:rPr>
                                    </m:ctrlPr>
                                  </m:sSubPr>
                                  <m:e>
                                    <m:r>
                                      <a:rPr lang="es-EC" sz="2400" i="0">
                                        <a:latin typeface="Cambria Math" panose="02040503050406030204" pitchFamily="18" charset="0"/>
                                      </a:rPr>
                                      <m:t>−</m:t>
                                    </m:r>
                                    <m:r>
                                      <a:rPr lang="es-EC" sz="2400" i="1">
                                        <a:latin typeface="Cambria Math" panose="02040503050406030204" pitchFamily="18" charset="0"/>
                                      </a:rPr>
                                      <m:t>𝑚</m:t>
                                    </m:r>
                                  </m:e>
                                  <m:sub>
                                    <m:r>
                                      <a:rPr lang="es-EC" sz="2400" i="0">
                                        <a:latin typeface="Cambria Math" panose="02040503050406030204" pitchFamily="18" charset="0"/>
                                      </a:rPr>
                                      <m:t>1</m:t>
                                    </m:r>
                                  </m:sub>
                                </m:sSub>
                                <m:sSub>
                                  <m:sSubPr>
                                    <m:ctrlPr>
                                      <a:rPr lang="es-EC" sz="2400" i="1">
                                        <a:latin typeface="Cambria Math" panose="02040503050406030204" pitchFamily="18" charset="0"/>
                                      </a:rPr>
                                    </m:ctrlPr>
                                  </m:sSubPr>
                                  <m:e>
                                    <m:r>
                                      <a:rPr lang="es-EC" sz="2400" i="1">
                                        <a:latin typeface="Cambria Math" panose="02040503050406030204" pitchFamily="18" charset="0"/>
                                      </a:rPr>
                                      <m:t>𝐿</m:t>
                                    </m:r>
                                  </m:e>
                                  <m:sub>
                                    <m:r>
                                      <a:rPr lang="es-EC" sz="2400" i="0">
                                        <a:latin typeface="Cambria Math" panose="02040503050406030204" pitchFamily="18" charset="0"/>
                                      </a:rPr>
                                      <m:t>0</m:t>
                                    </m:r>
                                  </m:sub>
                                </m:sSub>
                                <m:sSub>
                                  <m:sSubPr>
                                    <m:ctrlPr>
                                      <a:rPr lang="es-EC" sz="2400" i="1">
                                        <a:latin typeface="Cambria Math" panose="02040503050406030204" pitchFamily="18" charset="0"/>
                                      </a:rPr>
                                    </m:ctrlPr>
                                  </m:sSubPr>
                                  <m:e>
                                    <m:r>
                                      <a:rPr lang="es-EC" sz="2400" i="1">
                                        <a:latin typeface="Cambria Math" panose="02040503050406030204" pitchFamily="18" charset="0"/>
                                      </a:rPr>
                                      <m:t>𝑙</m:t>
                                    </m:r>
                                  </m:e>
                                  <m:sub>
                                    <m:r>
                                      <a:rPr lang="es-EC" sz="2400" i="0">
                                        <a:latin typeface="Cambria Math" panose="02040503050406030204" pitchFamily="18" charset="0"/>
                                      </a:rPr>
                                      <m:t>1</m:t>
                                    </m:r>
                                  </m:sub>
                                </m:sSub>
                                <m:func>
                                  <m:funcPr>
                                    <m:ctrlPr>
                                      <a:rPr lang="es-EC" sz="2400" i="1">
                                        <a:latin typeface="Cambria Math" panose="02040503050406030204" pitchFamily="18" charset="0"/>
                                      </a:rPr>
                                    </m:ctrlPr>
                                  </m:funcPr>
                                  <m:fName>
                                    <m:r>
                                      <m:rPr>
                                        <m:sty m:val="p"/>
                                      </m:rPr>
                                      <a:rPr lang="es-EC" sz="2400" i="0">
                                        <a:latin typeface="Cambria Math" panose="02040503050406030204" pitchFamily="18" charset="0"/>
                                      </a:rPr>
                                      <m:t>cos</m:t>
                                    </m:r>
                                  </m:fName>
                                  <m:e>
                                    <m:sSub>
                                      <m:sSubPr>
                                        <m:ctrlPr>
                                          <a:rPr lang="es-EC" sz="2400" i="1">
                                            <a:latin typeface="Cambria Math" panose="02040503050406030204" pitchFamily="18" charset="0"/>
                                          </a:rPr>
                                        </m:ctrlPr>
                                      </m:sSubPr>
                                      <m:e>
                                        <m:r>
                                          <a:rPr lang="es-EC" sz="2400" i="1">
                                            <a:latin typeface="Cambria Math" panose="02040503050406030204" pitchFamily="18" charset="0"/>
                                          </a:rPr>
                                          <m:t>𝜃</m:t>
                                        </m:r>
                                      </m:e>
                                      <m:sub>
                                        <m:r>
                                          <a:rPr lang="es-EC" sz="2400" i="0">
                                            <a:latin typeface="Cambria Math" panose="02040503050406030204" pitchFamily="18" charset="0"/>
                                          </a:rPr>
                                          <m:t>2</m:t>
                                        </m:r>
                                      </m:sub>
                                    </m:sSub>
                                  </m:e>
                                </m:func>
                              </m:e>
                              <m:e>
                                <m:sSub>
                                  <m:sSubPr>
                                    <m:ctrlPr>
                                      <a:rPr lang="es-EC" sz="2400" i="1">
                                        <a:latin typeface="Cambria Math" panose="02040503050406030204" pitchFamily="18" charset="0"/>
                                      </a:rPr>
                                    </m:ctrlPr>
                                  </m:sSubPr>
                                  <m:e>
                                    <m:r>
                                      <a:rPr lang="es-EC" sz="2400" i="1">
                                        <a:latin typeface="Cambria Math" panose="02040503050406030204" pitchFamily="18" charset="0"/>
                                      </a:rPr>
                                      <m:t>𝐽</m:t>
                                    </m:r>
                                  </m:e>
                                  <m:sub>
                                    <m:r>
                                      <a:rPr lang="es-EC" sz="2400" i="0">
                                        <a:latin typeface="Cambria Math" panose="02040503050406030204" pitchFamily="18" charset="0"/>
                                      </a:rPr>
                                      <m:t>1</m:t>
                                    </m:r>
                                  </m:sub>
                                </m:sSub>
                                <m:r>
                                  <a:rPr lang="es-EC" sz="2400" i="0">
                                    <a:latin typeface="Cambria Math" panose="02040503050406030204" pitchFamily="18" charset="0"/>
                                  </a:rPr>
                                  <m:t>+</m:t>
                                </m:r>
                                <m:sSub>
                                  <m:sSubPr>
                                    <m:ctrlPr>
                                      <a:rPr lang="es-EC" sz="2400" i="1">
                                        <a:latin typeface="Cambria Math" panose="02040503050406030204" pitchFamily="18" charset="0"/>
                                      </a:rPr>
                                    </m:ctrlPr>
                                  </m:sSubPr>
                                  <m:e>
                                    <m:r>
                                      <a:rPr lang="es-EC" sz="2400" i="1">
                                        <a:latin typeface="Cambria Math" panose="02040503050406030204" pitchFamily="18" charset="0"/>
                                      </a:rPr>
                                      <m:t>𝑚</m:t>
                                    </m:r>
                                  </m:e>
                                  <m:sub>
                                    <m:r>
                                      <a:rPr lang="es-EC" sz="2400" i="0">
                                        <a:latin typeface="Cambria Math" panose="02040503050406030204" pitchFamily="18" charset="0"/>
                                      </a:rPr>
                                      <m:t>1</m:t>
                                    </m:r>
                                  </m:sub>
                                </m:sSub>
                                <m:sSubSup>
                                  <m:sSubSupPr>
                                    <m:ctrlPr>
                                      <a:rPr lang="es-EC" sz="2400" i="1">
                                        <a:latin typeface="Cambria Math" panose="02040503050406030204" pitchFamily="18" charset="0"/>
                                      </a:rPr>
                                    </m:ctrlPr>
                                  </m:sSubSupPr>
                                  <m:e>
                                    <m:r>
                                      <a:rPr lang="es-EC" sz="2400" i="1">
                                        <a:latin typeface="Cambria Math" panose="02040503050406030204" pitchFamily="18" charset="0"/>
                                      </a:rPr>
                                      <m:t>𝑙</m:t>
                                    </m:r>
                                  </m:e>
                                  <m:sub>
                                    <m:r>
                                      <a:rPr lang="es-EC" sz="2400" i="0">
                                        <a:latin typeface="Cambria Math" panose="02040503050406030204" pitchFamily="18" charset="0"/>
                                      </a:rPr>
                                      <m:t>1</m:t>
                                    </m:r>
                                  </m:sub>
                                  <m:sup>
                                    <m:r>
                                      <a:rPr lang="es-EC" sz="2400" i="0">
                                        <a:latin typeface="Cambria Math" panose="02040503050406030204" pitchFamily="18" charset="0"/>
                                      </a:rPr>
                                      <m:t>2</m:t>
                                    </m:r>
                                  </m:sup>
                                </m:sSubSup>
                              </m:e>
                            </m:mr>
                          </m:m>
                        </m:e>
                      </m:d>
                      <m:d>
                        <m:dPr>
                          <m:begChr m:val="["/>
                          <m:endChr m:val="]"/>
                          <m:ctrlPr>
                            <a:rPr lang="es-EC" sz="2400" i="1">
                              <a:latin typeface="Cambria Math" panose="02040503050406030204" pitchFamily="18" charset="0"/>
                            </a:rPr>
                          </m:ctrlPr>
                        </m:dPr>
                        <m:e>
                          <m:m>
                            <m:mPr>
                              <m:mcs>
                                <m:mc>
                                  <m:mcPr>
                                    <m:count m:val="1"/>
                                    <m:mcJc m:val="center"/>
                                  </m:mcPr>
                                </m:mc>
                              </m:mcs>
                              <m:ctrlPr>
                                <a:rPr lang="es-EC" sz="2400" i="1">
                                  <a:latin typeface="Cambria Math" panose="02040503050406030204" pitchFamily="18" charset="0"/>
                                </a:rPr>
                              </m:ctrlPr>
                            </m:mPr>
                            <m:mr>
                              <m:e>
                                <m:acc>
                                  <m:accPr>
                                    <m:chr m:val="̈"/>
                                    <m:ctrlPr>
                                      <a:rPr lang="es-EC" sz="2400" i="1">
                                        <a:latin typeface="Cambria Math" panose="02040503050406030204" pitchFamily="18" charset="0"/>
                                      </a:rPr>
                                    </m:ctrlPr>
                                  </m:accPr>
                                  <m:e>
                                    <m:sSub>
                                      <m:sSubPr>
                                        <m:ctrlPr>
                                          <a:rPr lang="es-EC" sz="2400" i="1">
                                            <a:latin typeface="Cambria Math" panose="02040503050406030204" pitchFamily="18" charset="0"/>
                                          </a:rPr>
                                        </m:ctrlPr>
                                      </m:sSubPr>
                                      <m:e>
                                        <m:r>
                                          <a:rPr lang="es-EC" sz="2400" i="1">
                                            <a:latin typeface="Cambria Math" panose="02040503050406030204" pitchFamily="18" charset="0"/>
                                          </a:rPr>
                                          <m:t>𝜃</m:t>
                                        </m:r>
                                      </m:e>
                                      <m:sub>
                                        <m:r>
                                          <a:rPr lang="es-EC" sz="2400" i="0">
                                            <a:latin typeface="Cambria Math" panose="02040503050406030204" pitchFamily="18" charset="0"/>
                                          </a:rPr>
                                          <m:t>1</m:t>
                                        </m:r>
                                      </m:sub>
                                    </m:sSub>
                                  </m:e>
                                </m:acc>
                              </m:e>
                            </m:mr>
                            <m:mr>
                              <m:e>
                                <m:acc>
                                  <m:accPr>
                                    <m:chr m:val="̈"/>
                                    <m:ctrlPr>
                                      <a:rPr lang="es-EC" sz="2400" i="1">
                                        <a:latin typeface="Cambria Math" panose="02040503050406030204" pitchFamily="18" charset="0"/>
                                      </a:rPr>
                                    </m:ctrlPr>
                                  </m:accPr>
                                  <m:e>
                                    <m:sSub>
                                      <m:sSubPr>
                                        <m:ctrlPr>
                                          <a:rPr lang="es-EC" sz="2400" i="1">
                                            <a:latin typeface="Cambria Math" panose="02040503050406030204" pitchFamily="18" charset="0"/>
                                          </a:rPr>
                                        </m:ctrlPr>
                                      </m:sSubPr>
                                      <m:e>
                                        <m:r>
                                          <a:rPr lang="es-EC" sz="2400" i="1">
                                            <a:latin typeface="Cambria Math" panose="02040503050406030204" pitchFamily="18" charset="0"/>
                                          </a:rPr>
                                          <m:t>𝜃</m:t>
                                        </m:r>
                                      </m:e>
                                      <m:sub>
                                        <m:r>
                                          <a:rPr lang="es-EC" sz="2400" i="0">
                                            <a:latin typeface="Cambria Math" panose="02040503050406030204" pitchFamily="18" charset="0"/>
                                          </a:rPr>
                                          <m:t>2</m:t>
                                        </m:r>
                                      </m:sub>
                                    </m:sSub>
                                  </m:e>
                                </m:acc>
                              </m:e>
                            </m:mr>
                          </m:m>
                        </m:e>
                      </m:d>
                    </m:oMath>
                  </m:oMathPara>
                </a14:m>
                <a:endParaRPr lang="es-EC" sz="2400" dirty="0"/>
              </a:p>
            </p:txBody>
          </p:sp>
        </mc:Choice>
        <mc:Fallback xmlns="">
          <p:sp>
            <p:nvSpPr>
              <p:cNvPr id="5" name="Rectángulo 4"/>
              <p:cNvSpPr>
                <a:spLocks noRot="1" noChangeAspect="1" noMove="1" noResize="1" noEditPoints="1" noAdjustHandles="1" noChangeArrowheads="1" noChangeShapeType="1" noTextEdit="1"/>
              </p:cNvSpPr>
              <p:nvPr/>
            </p:nvSpPr>
            <p:spPr>
              <a:xfrm>
                <a:off x="2190464" y="1647406"/>
                <a:ext cx="5710043" cy="965392"/>
              </a:xfrm>
              <a:prstGeom prst="rect">
                <a:avLst/>
              </a:prstGeom>
              <a:blipFill rotWithShape="0">
                <a:blip r:embed="rId3"/>
                <a:stretch>
                  <a:fillRect r="-1846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2190464" y="3298045"/>
                <a:ext cx="6096000" cy="2208938"/>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d>
                        <m:dPr>
                          <m:begChr m:val="["/>
                          <m:endChr m:val="]"/>
                          <m:ctrlPr>
                            <a:rPr lang="es-EC" sz="2400" i="1" smtClean="0">
                              <a:latin typeface="Cambria Math" panose="02040503050406030204" pitchFamily="18" charset="0"/>
                            </a:rPr>
                          </m:ctrlPr>
                        </m:dPr>
                        <m:e>
                          <m:m>
                            <m:mPr>
                              <m:mcs>
                                <m:mc>
                                  <m:mcPr>
                                    <m:count m:val="2"/>
                                    <m:mcJc m:val="center"/>
                                  </m:mcPr>
                                </m:mc>
                              </m:mcs>
                              <m:ctrlPr>
                                <a:rPr lang="es-EC" sz="2400" i="1">
                                  <a:latin typeface="Cambria Math" panose="02040503050406030204" pitchFamily="18" charset="0"/>
                                </a:rPr>
                              </m:ctrlPr>
                            </m:mPr>
                            <m:mr>
                              <m:e>
                                <m:f>
                                  <m:fPr>
                                    <m:ctrlPr>
                                      <a:rPr lang="es-EC" sz="2400" i="1">
                                        <a:latin typeface="Cambria Math" panose="02040503050406030204" pitchFamily="18" charset="0"/>
                                      </a:rPr>
                                    </m:ctrlPr>
                                  </m:fPr>
                                  <m:num>
                                    <m:r>
                                      <a:rPr lang="es-EC" sz="2400">
                                        <a:latin typeface="Cambria Math" panose="02040503050406030204" pitchFamily="18" charset="0"/>
                                      </a:rPr>
                                      <m:t>1</m:t>
                                    </m:r>
                                  </m:num>
                                  <m:den>
                                    <m:r>
                                      <a:rPr lang="es-EC" sz="2400" i="0">
                                        <a:latin typeface="Cambria Math" panose="02040503050406030204" pitchFamily="18" charset="0"/>
                                      </a:rPr>
                                      <m:t>2</m:t>
                                    </m:r>
                                  </m:den>
                                </m:f>
                                <m:sSub>
                                  <m:sSubPr>
                                    <m:ctrlPr>
                                      <a:rPr lang="es-EC" sz="2400" i="1">
                                        <a:latin typeface="Cambria Math" panose="02040503050406030204" pitchFamily="18" charset="0"/>
                                      </a:rPr>
                                    </m:ctrlPr>
                                  </m:sSubPr>
                                  <m:e>
                                    <m:r>
                                      <a:rPr lang="es-EC" sz="2400" i="1">
                                        <a:latin typeface="Cambria Math" panose="02040503050406030204" pitchFamily="18" charset="0"/>
                                      </a:rPr>
                                      <m:t>𝑚</m:t>
                                    </m:r>
                                  </m:e>
                                  <m:sub>
                                    <m:r>
                                      <a:rPr lang="es-EC" sz="2400" i="0">
                                        <a:latin typeface="Cambria Math" panose="02040503050406030204" pitchFamily="18" charset="0"/>
                                      </a:rPr>
                                      <m:t>1</m:t>
                                    </m:r>
                                  </m:sub>
                                </m:sSub>
                                <m:sSup>
                                  <m:sSupPr>
                                    <m:ctrlPr>
                                      <a:rPr lang="es-EC" sz="2400" i="1">
                                        <a:latin typeface="Cambria Math" panose="02040503050406030204" pitchFamily="18" charset="0"/>
                                      </a:rPr>
                                    </m:ctrlPr>
                                  </m:sSupPr>
                                  <m:e>
                                    <m:sSub>
                                      <m:sSubPr>
                                        <m:ctrlPr>
                                          <a:rPr lang="es-EC" sz="2400" i="1">
                                            <a:latin typeface="Cambria Math" panose="02040503050406030204" pitchFamily="18" charset="0"/>
                                          </a:rPr>
                                        </m:ctrlPr>
                                      </m:sSubPr>
                                      <m:e>
                                        <m:r>
                                          <a:rPr lang="es-EC" sz="2400" i="1">
                                            <a:latin typeface="Cambria Math" panose="02040503050406030204" pitchFamily="18" charset="0"/>
                                          </a:rPr>
                                          <m:t>𝑙</m:t>
                                        </m:r>
                                      </m:e>
                                      <m:sub>
                                        <m:r>
                                          <a:rPr lang="es-EC" sz="2400" i="0">
                                            <a:latin typeface="Cambria Math" panose="02040503050406030204" pitchFamily="18" charset="0"/>
                                          </a:rPr>
                                          <m:t>1</m:t>
                                        </m:r>
                                      </m:sub>
                                    </m:sSub>
                                  </m:e>
                                  <m:sup>
                                    <m:r>
                                      <a:rPr lang="es-EC" sz="2400" i="0">
                                        <a:latin typeface="Cambria Math" panose="02040503050406030204" pitchFamily="18" charset="0"/>
                                      </a:rPr>
                                      <m:t>2</m:t>
                                    </m:r>
                                  </m:sup>
                                </m:sSup>
                                <m:func>
                                  <m:funcPr>
                                    <m:ctrlPr>
                                      <a:rPr lang="es-EC" sz="2400" i="1">
                                        <a:latin typeface="Cambria Math" panose="02040503050406030204" pitchFamily="18" charset="0"/>
                                      </a:rPr>
                                    </m:ctrlPr>
                                  </m:funcPr>
                                  <m:fName>
                                    <m:d>
                                      <m:dPr>
                                        <m:endChr m:val=""/>
                                        <m:ctrlPr>
                                          <a:rPr lang="es-EC" sz="2400" i="1">
                                            <a:latin typeface="Cambria Math" panose="02040503050406030204" pitchFamily="18" charset="0"/>
                                          </a:rPr>
                                        </m:ctrlPr>
                                      </m:dPr>
                                      <m:e>
                                        <m:r>
                                          <m:rPr>
                                            <m:sty m:val="p"/>
                                          </m:rPr>
                                          <a:rPr lang="es-EC" sz="2400" i="0">
                                            <a:latin typeface="Cambria Math" panose="02040503050406030204" pitchFamily="18" charset="0"/>
                                          </a:rPr>
                                          <m:t>sin</m:t>
                                        </m:r>
                                      </m:e>
                                    </m:d>
                                  </m:fName>
                                  <m:e>
                                    <m:d>
                                      <m:dPr>
                                        <m:begChr m:val=""/>
                                        <m:ctrlPr>
                                          <a:rPr lang="es-EC" sz="2400" i="1">
                                            <a:latin typeface="Cambria Math" panose="02040503050406030204" pitchFamily="18" charset="0"/>
                                          </a:rPr>
                                        </m:ctrlPr>
                                      </m:dPr>
                                      <m:e>
                                        <m:sSub>
                                          <m:sSubPr>
                                            <m:ctrlPr>
                                              <a:rPr lang="es-EC" sz="2400" i="1">
                                                <a:latin typeface="Cambria Math" panose="02040503050406030204" pitchFamily="18" charset="0"/>
                                              </a:rPr>
                                            </m:ctrlPr>
                                          </m:sSubPr>
                                          <m:e>
                                            <m:r>
                                              <a:rPr lang="es-EC" sz="2400" i="0">
                                                <a:latin typeface="Cambria Math" panose="02040503050406030204" pitchFamily="18" charset="0"/>
                                              </a:rPr>
                                              <m:t>2</m:t>
                                            </m:r>
                                            <m:r>
                                              <a:rPr lang="es-EC" sz="2400" i="1">
                                                <a:latin typeface="Cambria Math" panose="02040503050406030204" pitchFamily="18" charset="0"/>
                                              </a:rPr>
                                              <m:t>𝜃</m:t>
                                            </m:r>
                                          </m:e>
                                          <m:sub>
                                            <m:r>
                                              <a:rPr lang="es-EC" sz="2400" i="0">
                                                <a:latin typeface="Cambria Math" panose="02040503050406030204" pitchFamily="18" charset="0"/>
                                              </a:rPr>
                                              <m:t>2</m:t>
                                            </m:r>
                                          </m:sub>
                                        </m:sSub>
                                      </m:e>
                                    </m:d>
                                  </m:e>
                                </m:func>
                                <m:acc>
                                  <m:accPr>
                                    <m:chr m:val="̇"/>
                                    <m:ctrlPr>
                                      <a:rPr lang="es-EC" sz="2400" i="1">
                                        <a:latin typeface="Cambria Math" panose="02040503050406030204" pitchFamily="18" charset="0"/>
                                      </a:rPr>
                                    </m:ctrlPr>
                                  </m:accPr>
                                  <m:e>
                                    <m:sSub>
                                      <m:sSubPr>
                                        <m:ctrlPr>
                                          <a:rPr lang="es-EC" sz="2400" i="1">
                                            <a:latin typeface="Cambria Math" panose="02040503050406030204" pitchFamily="18" charset="0"/>
                                          </a:rPr>
                                        </m:ctrlPr>
                                      </m:sSubPr>
                                      <m:e>
                                        <m:r>
                                          <a:rPr lang="es-EC" sz="2400" i="1">
                                            <a:latin typeface="Cambria Math" panose="02040503050406030204" pitchFamily="18" charset="0"/>
                                          </a:rPr>
                                          <m:t>𝜃</m:t>
                                        </m:r>
                                      </m:e>
                                      <m:sub>
                                        <m:r>
                                          <a:rPr lang="es-EC" sz="2400" i="0">
                                            <a:latin typeface="Cambria Math" panose="02040503050406030204" pitchFamily="18" charset="0"/>
                                          </a:rPr>
                                          <m:t>2</m:t>
                                        </m:r>
                                      </m:sub>
                                    </m:sSub>
                                  </m:e>
                                </m:acc>
                              </m:e>
                              <m:e>
                                <m:f>
                                  <m:fPr>
                                    <m:ctrlPr>
                                      <a:rPr lang="es-EC" sz="2400" i="1">
                                        <a:latin typeface="Cambria Math" panose="02040503050406030204" pitchFamily="18" charset="0"/>
                                      </a:rPr>
                                    </m:ctrlPr>
                                  </m:fPr>
                                  <m:num>
                                    <m:r>
                                      <a:rPr lang="es-EC" sz="2400" i="0">
                                        <a:latin typeface="Cambria Math" panose="02040503050406030204" pitchFamily="18" charset="0"/>
                                      </a:rPr>
                                      <m:t>1</m:t>
                                    </m:r>
                                  </m:num>
                                  <m:den>
                                    <m:r>
                                      <a:rPr lang="es-EC" sz="2400" i="0">
                                        <a:latin typeface="Cambria Math" panose="02040503050406030204" pitchFamily="18" charset="0"/>
                                      </a:rPr>
                                      <m:t>2</m:t>
                                    </m:r>
                                  </m:den>
                                </m:f>
                                <m:sSub>
                                  <m:sSubPr>
                                    <m:ctrlPr>
                                      <a:rPr lang="es-EC" sz="2400" i="1">
                                        <a:latin typeface="Cambria Math" panose="02040503050406030204" pitchFamily="18" charset="0"/>
                                      </a:rPr>
                                    </m:ctrlPr>
                                  </m:sSubPr>
                                  <m:e>
                                    <m:r>
                                      <a:rPr lang="es-EC" sz="2400" i="1">
                                        <a:latin typeface="Cambria Math" panose="02040503050406030204" pitchFamily="18" charset="0"/>
                                      </a:rPr>
                                      <m:t>𝑚</m:t>
                                    </m:r>
                                  </m:e>
                                  <m:sub>
                                    <m:r>
                                      <a:rPr lang="es-EC" sz="2400" i="0">
                                        <a:latin typeface="Cambria Math" panose="02040503050406030204" pitchFamily="18" charset="0"/>
                                      </a:rPr>
                                      <m:t>1</m:t>
                                    </m:r>
                                  </m:sub>
                                </m:sSub>
                                <m:sSup>
                                  <m:sSupPr>
                                    <m:ctrlPr>
                                      <a:rPr lang="es-EC" sz="2400" i="1">
                                        <a:latin typeface="Cambria Math" panose="02040503050406030204" pitchFamily="18" charset="0"/>
                                      </a:rPr>
                                    </m:ctrlPr>
                                  </m:sSupPr>
                                  <m:e>
                                    <m:sSub>
                                      <m:sSubPr>
                                        <m:ctrlPr>
                                          <a:rPr lang="es-EC" sz="2400" i="1">
                                            <a:latin typeface="Cambria Math" panose="02040503050406030204" pitchFamily="18" charset="0"/>
                                          </a:rPr>
                                        </m:ctrlPr>
                                      </m:sSubPr>
                                      <m:e>
                                        <m:r>
                                          <a:rPr lang="es-EC" sz="2400" i="1">
                                            <a:latin typeface="Cambria Math" panose="02040503050406030204" pitchFamily="18" charset="0"/>
                                          </a:rPr>
                                          <m:t>𝑙</m:t>
                                        </m:r>
                                      </m:e>
                                      <m:sub>
                                        <m:r>
                                          <a:rPr lang="es-EC" sz="2400" i="0">
                                            <a:latin typeface="Cambria Math" panose="02040503050406030204" pitchFamily="18" charset="0"/>
                                          </a:rPr>
                                          <m:t>1</m:t>
                                        </m:r>
                                      </m:sub>
                                    </m:sSub>
                                  </m:e>
                                  <m:sup>
                                    <m:r>
                                      <a:rPr lang="es-EC" sz="2400" i="0">
                                        <a:latin typeface="Cambria Math" panose="02040503050406030204" pitchFamily="18" charset="0"/>
                                      </a:rPr>
                                      <m:t>2</m:t>
                                    </m:r>
                                  </m:sup>
                                </m:sSup>
                                <m:func>
                                  <m:funcPr>
                                    <m:ctrlPr>
                                      <a:rPr lang="es-EC" sz="2400" i="1">
                                        <a:latin typeface="Cambria Math" panose="02040503050406030204" pitchFamily="18" charset="0"/>
                                      </a:rPr>
                                    </m:ctrlPr>
                                  </m:funcPr>
                                  <m:fName>
                                    <m:d>
                                      <m:dPr>
                                        <m:endChr m:val=""/>
                                        <m:ctrlPr>
                                          <a:rPr lang="es-EC" sz="2400" i="1">
                                            <a:latin typeface="Cambria Math" panose="02040503050406030204" pitchFamily="18" charset="0"/>
                                          </a:rPr>
                                        </m:ctrlPr>
                                      </m:dPr>
                                      <m:e>
                                        <m:r>
                                          <m:rPr>
                                            <m:sty m:val="p"/>
                                          </m:rPr>
                                          <a:rPr lang="es-EC" sz="2400" i="0">
                                            <a:latin typeface="Cambria Math" panose="02040503050406030204" pitchFamily="18" charset="0"/>
                                          </a:rPr>
                                          <m:t>sin</m:t>
                                        </m:r>
                                      </m:e>
                                    </m:d>
                                  </m:fName>
                                  <m:e>
                                    <m:d>
                                      <m:dPr>
                                        <m:begChr m:val=""/>
                                        <m:ctrlPr>
                                          <a:rPr lang="es-EC" sz="2400" i="1">
                                            <a:latin typeface="Cambria Math" panose="02040503050406030204" pitchFamily="18" charset="0"/>
                                          </a:rPr>
                                        </m:ctrlPr>
                                      </m:dPr>
                                      <m:e>
                                        <m:sSub>
                                          <m:sSubPr>
                                            <m:ctrlPr>
                                              <a:rPr lang="es-EC" sz="2400" i="1">
                                                <a:latin typeface="Cambria Math" panose="02040503050406030204" pitchFamily="18" charset="0"/>
                                              </a:rPr>
                                            </m:ctrlPr>
                                          </m:sSubPr>
                                          <m:e>
                                            <m:r>
                                              <a:rPr lang="es-EC" sz="2400" i="0">
                                                <a:latin typeface="Cambria Math" panose="02040503050406030204" pitchFamily="18" charset="0"/>
                                              </a:rPr>
                                              <m:t>2</m:t>
                                            </m:r>
                                            <m:r>
                                              <a:rPr lang="es-EC" sz="2400" i="1">
                                                <a:latin typeface="Cambria Math" panose="02040503050406030204" pitchFamily="18" charset="0"/>
                                              </a:rPr>
                                              <m:t>𝜃</m:t>
                                            </m:r>
                                          </m:e>
                                          <m:sub>
                                            <m:r>
                                              <a:rPr lang="es-EC" sz="2400" i="0">
                                                <a:latin typeface="Cambria Math" panose="02040503050406030204" pitchFamily="18" charset="0"/>
                                              </a:rPr>
                                              <m:t>2</m:t>
                                            </m:r>
                                          </m:sub>
                                        </m:sSub>
                                      </m:e>
                                    </m:d>
                                  </m:e>
                                </m:func>
                                <m:acc>
                                  <m:accPr>
                                    <m:chr m:val="̇"/>
                                    <m:ctrlPr>
                                      <a:rPr lang="es-EC" sz="2400" i="1">
                                        <a:latin typeface="Cambria Math" panose="02040503050406030204" pitchFamily="18" charset="0"/>
                                      </a:rPr>
                                    </m:ctrlPr>
                                  </m:accPr>
                                  <m:e>
                                    <m:sSub>
                                      <m:sSubPr>
                                        <m:ctrlPr>
                                          <a:rPr lang="es-EC" sz="2400" i="1">
                                            <a:latin typeface="Cambria Math" panose="02040503050406030204" pitchFamily="18" charset="0"/>
                                          </a:rPr>
                                        </m:ctrlPr>
                                      </m:sSubPr>
                                      <m:e>
                                        <m:r>
                                          <a:rPr lang="es-EC" sz="2400" i="1">
                                            <a:latin typeface="Cambria Math" panose="02040503050406030204" pitchFamily="18" charset="0"/>
                                          </a:rPr>
                                          <m:t>𝜃</m:t>
                                        </m:r>
                                      </m:e>
                                      <m:sub>
                                        <m:r>
                                          <a:rPr lang="es-EC" sz="2400" i="0">
                                            <a:latin typeface="Cambria Math" panose="02040503050406030204" pitchFamily="18" charset="0"/>
                                          </a:rPr>
                                          <m:t>1</m:t>
                                        </m:r>
                                      </m:sub>
                                    </m:sSub>
                                  </m:e>
                                </m:acc>
                                <m:r>
                                  <a:rPr lang="es-EC" sz="2400" i="0">
                                    <a:latin typeface="Cambria Math" panose="02040503050406030204" pitchFamily="18" charset="0"/>
                                  </a:rPr>
                                  <m:t>+</m:t>
                                </m:r>
                                <m:sSub>
                                  <m:sSubPr>
                                    <m:ctrlPr>
                                      <a:rPr lang="es-EC" sz="2400" i="1">
                                        <a:latin typeface="Cambria Math" panose="02040503050406030204" pitchFamily="18" charset="0"/>
                                      </a:rPr>
                                    </m:ctrlPr>
                                  </m:sSubPr>
                                  <m:e>
                                    <m:r>
                                      <a:rPr lang="es-EC" sz="2400" i="1">
                                        <a:latin typeface="Cambria Math" panose="02040503050406030204" pitchFamily="18" charset="0"/>
                                      </a:rPr>
                                      <m:t>𝑚</m:t>
                                    </m:r>
                                  </m:e>
                                  <m:sub>
                                    <m:r>
                                      <a:rPr lang="es-EC" sz="2400" i="0">
                                        <a:latin typeface="Cambria Math" panose="02040503050406030204" pitchFamily="18" charset="0"/>
                                      </a:rPr>
                                      <m:t>1</m:t>
                                    </m:r>
                                  </m:sub>
                                </m:sSub>
                                <m:sSub>
                                  <m:sSubPr>
                                    <m:ctrlPr>
                                      <a:rPr lang="es-EC" sz="2400" i="1">
                                        <a:latin typeface="Cambria Math" panose="02040503050406030204" pitchFamily="18" charset="0"/>
                                      </a:rPr>
                                    </m:ctrlPr>
                                  </m:sSubPr>
                                  <m:e>
                                    <m:r>
                                      <a:rPr lang="es-EC" sz="2400" i="1">
                                        <a:latin typeface="Cambria Math" panose="02040503050406030204" pitchFamily="18" charset="0"/>
                                      </a:rPr>
                                      <m:t>𝐿</m:t>
                                    </m:r>
                                  </m:e>
                                  <m:sub>
                                    <m:r>
                                      <a:rPr lang="es-EC" sz="2400" i="0">
                                        <a:latin typeface="Cambria Math" panose="02040503050406030204" pitchFamily="18" charset="0"/>
                                      </a:rPr>
                                      <m:t>0</m:t>
                                    </m:r>
                                  </m:sub>
                                </m:sSub>
                                <m:sSub>
                                  <m:sSubPr>
                                    <m:ctrlPr>
                                      <a:rPr lang="es-EC" sz="2400" i="1">
                                        <a:latin typeface="Cambria Math" panose="02040503050406030204" pitchFamily="18" charset="0"/>
                                      </a:rPr>
                                    </m:ctrlPr>
                                  </m:sSubPr>
                                  <m:e>
                                    <m:r>
                                      <a:rPr lang="es-EC" sz="2400" i="1">
                                        <a:latin typeface="Cambria Math" panose="02040503050406030204" pitchFamily="18" charset="0"/>
                                      </a:rPr>
                                      <m:t>𝑙</m:t>
                                    </m:r>
                                  </m:e>
                                  <m:sub>
                                    <m:r>
                                      <a:rPr lang="es-EC" sz="2400" i="0">
                                        <a:latin typeface="Cambria Math" panose="02040503050406030204" pitchFamily="18" charset="0"/>
                                      </a:rPr>
                                      <m:t>1</m:t>
                                    </m:r>
                                  </m:sub>
                                </m:sSub>
                                <m:func>
                                  <m:funcPr>
                                    <m:ctrlPr>
                                      <a:rPr lang="es-EC" sz="2400" i="1">
                                        <a:latin typeface="Cambria Math" panose="02040503050406030204" pitchFamily="18" charset="0"/>
                                      </a:rPr>
                                    </m:ctrlPr>
                                  </m:funcPr>
                                  <m:fName>
                                    <m:r>
                                      <m:rPr>
                                        <m:sty m:val="p"/>
                                      </m:rPr>
                                      <a:rPr lang="es-EC" sz="2400" i="0">
                                        <a:latin typeface="Cambria Math" panose="02040503050406030204" pitchFamily="18" charset="0"/>
                                      </a:rPr>
                                      <m:t>sin</m:t>
                                    </m:r>
                                  </m:fName>
                                  <m:e>
                                    <m:sSub>
                                      <m:sSubPr>
                                        <m:ctrlPr>
                                          <a:rPr lang="es-EC" sz="2400" i="1">
                                            <a:latin typeface="Cambria Math" panose="02040503050406030204" pitchFamily="18" charset="0"/>
                                          </a:rPr>
                                        </m:ctrlPr>
                                      </m:sSubPr>
                                      <m:e>
                                        <m:r>
                                          <a:rPr lang="es-EC" sz="2400" i="1">
                                            <a:latin typeface="Cambria Math" panose="02040503050406030204" pitchFamily="18" charset="0"/>
                                          </a:rPr>
                                          <m:t>𝜃</m:t>
                                        </m:r>
                                      </m:e>
                                      <m:sub>
                                        <m:r>
                                          <a:rPr lang="es-EC" sz="2400" i="0">
                                            <a:latin typeface="Cambria Math" panose="02040503050406030204" pitchFamily="18" charset="0"/>
                                          </a:rPr>
                                          <m:t>2</m:t>
                                        </m:r>
                                      </m:sub>
                                    </m:sSub>
                                  </m:e>
                                </m:func>
                                <m:acc>
                                  <m:accPr>
                                    <m:chr m:val="̇"/>
                                    <m:ctrlPr>
                                      <a:rPr lang="es-EC" sz="2400" i="1">
                                        <a:latin typeface="Cambria Math" panose="02040503050406030204" pitchFamily="18" charset="0"/>
                                      </a:rPr>
                                    </m:ctrlPr>
                                  </m:accPr>
                                  <m:e>
                                    <m:sSub>
                                      <m:sSubPr>
                                        <m:ctrlPr>
                                          <a:rPr lang="es-EC" sz="2400" i="1">
                                            <a:latin typeface="Cambria Math" panose="02040503050406030204" pitchFamily="18" charset="0"/>
                                          </a:rPr>
                                        </m:ctrlPr>
                                      </m:sSubPr>
                                      <m:e>
                                        <m:r>
                                          <a:rPr lang="es-EC" sz="2400" i="1">
                                            <a:latin typeface="Cambria Math" panose="02040503050406030204" pitchFamily="18" charset="0"/>
                                          </a:rPr>
                                          <m:t>𝜃</m:t>
                                        </m:r>
                                      </m:e>
                                      <m:sub>
                                        <m:r>
                                          <a:rPr lang="es-EC" sz="2400" i="0">
                                            <a:latin typeface="Cambria Math" panose="02040503050406030204" pitchFamily="18" charset="0"/>
                                          </a:rPr>
                                          <m:t>2</m:t>
                                        </m:r>
                                      </m:sub>
                                    </m:sSub>
                                  </m:e>
                                </m:acc>
                              </m:e>
                            </m:mr>
                            <m:mr>
                              <m:e>
                                <m:r>
                                  <a:rPr lang="es-EC" sz="2400" i="0">
                                    <a:latin typeface="Cambria Math" panose="02040503050406030204" pitchFamily="18" charset="0"/>
                                  </a:rPr>
                                  <m:t>−</m:t>
                                </m:r>
                                <m:f>
                                  <m:fPr>
                                    <m:ctrlPr>
                                      <a:rPr lang="es-EC" sz="2400" i="1">
                                        <a:latin typeface="Cambria Math" panose="02040503050406030204" pitchFamily="18" charset="0"/>
                                      </a:rPr>
                                    </m:ctrlPr>
                                  </m:fPr>
                                  <m:num>
                                    <m:r>
                                      <a:rPr lang="es-EC" sz="2400" i="0">
                                        <a:latin typeface="Cambria Math" panose="02040503050406030204" pitchFamily="18" charset="0"/>
                                      </a:rPr>
                                      <m:t>1</m:t>
                                    </m:r>
                                  </m:num>
                                  <m:den>
                                    <m:r>
                                      <a:rPr lang="es-EC" sz="2400" i="0">
                                        <a:latin typeface="Cambria Math" panose="02040503050406030204" pitchFamily="18" charset="0"/>
                                      </a:rPr>
                                      <m:t>2</m:t>
                                    </m:r>
                                  </m:den>
                                </m:f>
                                <m:sSub>
                                  <m:sSubPr>
                                    <m:ctrlPr>
                                      <a:rPr lang="es-EC" sz="2400" i="1">
                                        <a:latin typeface="Cambria Math" panose="02040503050406030204" pitchFamily="18" charset="0"/>
                                      </a:rPr>
                                    </m:ctrlPr>
                                  </m:sSubPr>
                                  <m:e>
                                    <m:r>
                                      <a:rPr lang="es-EC" sz="2400" i="1">
                                        <a:latin typeface="Cambria Math" panose="02040503050406030204" pitchFamily="18" charset="0"/>
                                      </a:rPr>
                                      <m:t>𝑚</m:t>
                                    </m:r>
                                  </m:e>
                                  <m:sub>
                                    <m:r>
                                      <a:rPr lang="es-EC" sz="2400" i="0">
                                        <a:latin typeface="Cambria Math" panose="02040503050406030204" pitchFamily="18" charset="0"/>
                                      </a:rPr>
                                      <m:t>1</m:t>
                                    </m:r>
                                  </m:sub>
                                </m:sSub>
                                <m:sSup>
                                  <m:sSupPr>
                                    <m:ctrlPr>
                                      <a:rPr lang="es-EC" sz="2400" i="1">
                                        <a:latin typeface="Cambria Math" panose="02040503050406030204" pitchFamily="18" charset="0"/>
                                      </a:rPr>
                                    </m:ctrlPr>
                                  </m:sSupPr>
                                  <m:e>
                                    <m:sSub>
                                      <m:sSubPr>
                                        <m:ctrlPr>
                                          <a:rPr lang="es-EC" sz="2400" i="1">
                                            <a:latin typeface="Cambria Math" panose="02040503050406030204" pitchFamily="18" charset="0"/>
                                          </a:rPr>
                                        </m:ctrlPr>
                                      </m:sSubPr>
                                      <m:e>
                                        <m:r>
                                          <a:rPr lang="es-EC" sz="2400" i="1">
                                            <a:latin typeface="Cambria Math" panose="02040503050406030204" pitchFamily="18" charset="0"/>
                                          </a:rPr>
                                          <m:t>𝑙</m:t>
                                        </m:r>
                                      </m:e>
                                      <m:sub>
                                        <m:r>
                                          <a:rPr lang="es-EC" sz="2400" i="0">
                                            <a:latin typeface="Cambria Math" panose="02040503050406030204" pitchFamily="18" charset="0"/>
                                          </a:rPr>
                                          <m:t>1</m:t>
                                        </m:r>
                                      </m:sub>
                                    </m:sSub>
                                  </m:e>
                                  <m:sup>
                                    <m:r>
                                      <a:rPr lang="es-EC" sz="2400" i="0">
                                        <a:latin typeface="Cambria Math" panose="02040503050406030204" pitchFamily="18" charset="0"/>
                                      </a:rPr>
                                      <m:t>2</m:t>
                                    </m:r>
                                  </m:sup>
                                </m:sSup>
                                <m:func>
                                  <m:funcPr>
                                    <m:ctrlPr>
                                      <a:rPr lang="es-EC" sz="2400" i="1">
                                        <a:latin typeface="Cambria Math" panose="02040503050406030204" pitchFamily="18" charset="0"/>
                                      </a:rPr>
                                    </m:ctrlPr>
                                  </m:funcPr>
                                  <m:fName>
                                    <m:d>
                                      <m:dPr>
                                        <m:endChr m:val=""/>
                                        <m:ctrlPr>
                                          <a:rPr lang="es-EC" sz="2400" i="1">
                                            <a:latin typeface="Cambria Math" panose="02040503050406030204" pitchFamily="18" charset="0"/>
                                          </a:rPr>
                                        </m:ctrlPr>
                                      </m:dPr>
                                      <m:e>
                                        <m:r>
                                          <m:rPr>
                                            <m:sty m:val="p"/>
                                          </m:rPr>
                                          <a:rPr lang="es-EC" sz="2400" i="0">
                                            <a:latin typeface="Cambria Math" panose="02040503050406030204" pitchFamily="18" charset="0"/>
                                          </a:rPr>
                                          <m:t>sin</m:t>
                                        </m:r>
                                      </m:e>
                                    </m:d>
                                  </m:fName>
                                  <m:e>
                                    <m:d>
                                      <m:dPr>
                                        <m:begChr m:val=""/>
                                        <m:ctrlPr>
                                          <a:rPr lang="es-EC" sz="2400" i="1">
                                            <a:latin typeface="Cambria Math" panose="02040503050406030204" pitchFamily="18" charset="0"/>
                                          </a:rPr>
                                        </m:ctrlPr>
                                      </m:dPr>
                                      <m:e>
                                        <m:sSub>
                                          <m:sSubPr>
                                            <m:ctrlPr>
                                              <a:rPr lang="es-EC" sz="2400" i="1">
                                                <a:latin typeface="Cambria Math" panose="02040503050406030204" pitchFamily="18" charset="0"/>
                                              </a:rPr>
                                            </m:ctrlPr>
                                          </m:sSubPr>
                                          <m:e>
                                            <m:r>
                                              <a:rPr lang="es-EC" sz="2400" i="0">
                                                <a:latin typeface="Cambria Math" panose="02040503050406030204" pitchFamily="18" charset="0"/>
                                              </a:rPr>
                                              <m:t>2</m:t>
                                            </m:r>
                                            <m:r>
                                              <a:rPr lang="es-EC" sz="2400" i="1">
                                                <a:latin typeface="Cambria Math" panose="02040503050406030204" pitchFamily="18" charset="0"/>
                                              </a:rPr>
                                              <m:t>𝜃</m:t>
                                            </m:r>
                                          </m:e>
                                          <m:sub>
                                            <m:r>
                                              <a:rPr lang="es-EC" sz="2400" i="0">
                                                <a:latin typeface="Cambria Math" panose="02040503050406030204" pitchFamily="18" charset="0"/>
                                              </a:rPr>
                                              <m:t>2</m:t>
                                            </m:r>
                                          </m:sub>
                                        </m:sSub>
                                      </m:e>
                                    </m:d>
                                  </m:e>
                                </m:func>
                                <m:acc>
                                  <m:accPr>
                                    <m:chr m:val="̇"/>
                                    <m:ctrlPr>
                                      <a:rPr lang="es-EC" sz="2400" i="1">
                                        <a:latin typeface="Cambria Math" panose="02040503050406030204" pitchFamily="18" charset="0"/>
                                      </a:rPr>
                                    </m:ctrlPr>
                                  </m:accPr>
                                  <m:e>
                                    <m:sSub>
                                      <m:sSubPr>
                                        <m:ctrlPr>
                                          <a:rPr lang="es-EC" sz="2400" i="1">
                                            <a:latin typeface="Cambria Math" panose="02040503050406030204" pitchFamily="18" charset="0"/>
                                          </a:rPr>
                                        </m:ctrlPr>
                                      </m:sSubPr>
                                      <m:e>
                                        <m:r>
                                          <a:rPr lang="es-EC" sz="2400" i="1">
                                            <a:latin typeface="Cambria Math" panose="02040503050406030204" pitchFamily="18" charset="0"/>
                                          </a:rPr>
                                          <m:t>𝜃</m:t>
                                        </m:r>
                                      </m:e>
                                      <m:sub>
                                        <m:r>
                                          <a:rPr lang="es-EC" sz="2400" i="0">
                                            <a:latin typeface="Cambria Math" panose="02040503050406030204" pitchFamily="18" charset="0"/>
                                          </a:rPr>
                                          <m:t>1</m:t>
                                        </m:r>
                                      </m:sub>
                                    </m:sSub>
                                  </m:e>
                                </m:acc>
                              </m:e>
                              <m:e>
                                <m:r>
                                  <a:rPr lang="es-EC" sz="2400" i="0">
                                    <a:latin typeface="Cambria Math" panose="02040503050406030204" pitchFamily="18" charset="0"/>
                                  </a:rPr>
                                  <m:t>0</m:t>
                                </m:r>
                              </m:e>
                            </m:mr>
                          </m:m>
                        </m:e>
                      </m:d>
                      <m:d>
                        <m:dPr>
                          <m:begChr m:val="["/>
                          <m:endChr m:val="]"/>
                          <m:ctrlPr>
                            <a:rPr lang="es-EC" sz="2400" i="1">
                              <a:latin typeface="Cambria Math" panose="02040503050406030204" pitchFamily="18" charset="0"/>
                            </a:rPr>
                          </m:ctrlPr>
                        </m:dPr>
                        <m:e>
                          <m:m>
                            <m:mPr>
                              <m:mcs>
                                <m:mc>
                                  <m:mcPr>
                                    <m:count m:val="1"/>
                                    <m:mcJc m:val="center"/>
                                  </m:mcPr>
                                </m:mc>
                              </m:mcs>
                              <m:ctrlPr>
                                <a:rPr lang="es-EC" sz="2400" i="1">
                                  <a:latin typeface="Cambria Math" panose="02040503050406030204" pitchFamily="18" charset="0"/>
                                </a:rPr>
                              </m:ctrlPr>
                            </m:mPr>
                            <m:mr>
                              <m:e>
                                <m:acc>
                                  <m:accPr>
                                    <m:chr m:val="̇"/>
                                    <m:ctrlPr>
                                      <a:rPr lang="es-EC" sz="2400" i="1">
                                        <a:latin typeface="Cambria Math" panose="02040503050406030204" pitchFamily="18" charset="0"/>
                                      </a:rPr>
                                    </m:ctrlPr>
                                  </m:accPr>
                                  <m:e>
                                    <m:sSub>
                                      <m:sSubPr>
                                        <m:ctrlPr>
                                          <a:rPr lang="es-EC" sz="2400" i="1">
                                            <a:latin typeface="Cambria Math" panose="02040503050406030204" pitchFamily="18" charset="0"/>
                                          </a:rPr>
                                        </m:ctrlPr>
                                      </m:sSubPr>
                                      <m:e>
                                        <m:r>
                                          <a:rPr lang="es-EC" sz="2400" i="1">
                                            <a:latin typeface="Cambria Math" panose="02040503050406030204" pitchFamily="18" charset="0"/>
                                          </a:rPr>
                                          <m:t>𝜃</m:t>
                                        </m:r>
                                      </m:e>
                                      <m:sub>
                                        <m:r>
                                          <a:rPr lang="es-EC" sz="2400" i="0">
                                            <a:latin typeface="Cambria Math" panose="02040503050406030204" pitchFamily="18" charset="0"/>
                                          </a:rPr>
                                          <m:t>1</m:t>
                                        </m:r>
                                      </m:sub>
                                    </m:sSub>
                                  </m:e>
                                </m:acc>
                              </m:e>
                            </m:mr>
                            <m:mr>
                              <m:e>
                                <m:acc>
                                  <m:accPr>
                                    <m:chr m:val="̇"/>
                                    <m:ctrlPr>
                                      <a:rPr lang="es-EC" sz="2400" i="1">
                                        <a:latin typeface="Cambria Math" panose="02040503050406030204" pitchFamily="18" charset="0"/>
                                      </a:rPr>
                                    </m:ctrlPr>
                                  </m:accPr>
                                  <m:e>
                                    <m:sSub>
                                      <m:sSubPr>
                                        <m:ctrlPr>
                                          <a:rPr lang="es-EC" sz="2400" i="1">
                                            <a:latin typeface="Cambria Math" panose="02040503050406030204" pitchFamily="18" charset="0"/>
                                          </a:rPr>
                                        </m:ctrlPr>
                                      </m:sSubPr>
                                      <m:e>
                                        <m:r>
                                          <a:rPr lang="es-EC" sz="2400" i="1">
                                            <a:latin typeface="Cambria Math" panose="02040503050406030204" pitchFamily="18" charset="0"/>
                                          </a:rPr>
                                          <m:t>𝜃</m:t>
                                        </m:r>
                                      </m:e>
                                      <m:sub>
                                        <m:r>
                                          <a:rPr lang="es-EC" sz="2400" i="0">
                                            <a:latin typeface="Cambria Math" panose="02040503050406030204" pitchFamily="18" charset="0"/>
                                          </a:rPr>
                                          <m:t>2</m:t>
                                        </m:r>
                                      </m:sub>
                                    </m:sSub>
                                  </m:e>
                                </m:acc>
                              </m:e>
                            </m:mr>
                          </m:m>
                        </m:e>
                      </m:d>
                      <m:r>
                        <a:rPr lang="es-EC" sz="2400" i="0">
                          <a:latin typeface="Cambria Math" panose="02040503050406030204" pitchFamily="18" charset="0"/>
                        </a:rPr>
                        <m:t>+</m:t>
                      </m:r>
                      <m:d>
                        <m:dPr>
                          <m:begChr m:val="["/>
                          <m:endChr m:val="]"/>
                          <m:ctrlPr>
                            <a:rPr lang="es-EC" sz="2400" i="1">
                              <a:latin typeface="Cambria Math" panose="02040503050406030204" pitchFamily="18" charset="0"/>
                            </a:rPr>
                          </m:ctrlPr>
                        </m:dPr>
                        <m:e>
                          <m:m>
                            <m:mPr>
                              <m:mcs>
                                <m:mc>
                                  <m:mcPr>
                                    <m:count m:val="1"/>
                                    <m:mcJc m:val="center"/>
                                  </m:mcPr>
                                </m:mc>
                              </m:mcs>
                              <m:ctrlPr>
                                <a:rPr lang="es-EC" sz="2400" i="1">
                                  <a:latin typeface="Cambria Math" panose="02040503050406030204" pitchFamily="18" charset="0"/>
                                </a:rPr>
                              </m:ctrlPr>
                            </m:mPr>
                            <m:mr>
                              <m:e>
                                <m:r>
                                  <a:rPr lang="es-EC" sz="2400" i="0">
                                    <a:latin typeface="Cambria Math" panose="02040503050406030204" pitchFamily="18" charset="0"/>
                                  </a:rPr>
                                  <m:t>0</m:t>
                                </m:r>
                              </m:e>
                            </m:mr>
                            <m:mr>
                              <m:e>
                                <m:sSub>
                                  <m:sSubPr>
                                    <m:ctrlPr>
                                      <a:rPr lang="es-EC" sz="2400" i="1">
                                        <a:latin typeface="Cambria Math" panose="02040503050406030204" pitchFamily="18" charset="0"/>
                                      </a:rPr>
                                    </m:ctrlPr>
                                  </m:sSubPr>
                                  <m:e>
                                    <m:r>
                                      <a:rPr lang="es-EC" sz="2400" i="1">
                                        <a:latin typeface="Cambria Math" panose="02040503050406030204" pitchFamily="18" charset="0"/>
                                      </a:rPr>
                                      <m:t>𝑚</m:t>
                                    </m:r>
                                  </m:e>
                                  <m:sub>
                                    <m:r>
                                      <a:rPr lang="es-EC" sz="2400" i="0">
                                        <a:latin typeface="Cambria Math" panose="02040503050406030204" pitchFamily="18" charset="0"/>
                                      </a:rPr>
                                      <m:t>1</m:t>
                                    </m:r>
                                  </m:sub>
                                </m:sSub>
                                <m:r>
                                  <a:rPr lang="es-EC" sz="2400" i="1">
                                    <a:latin typeface="Cambria Math" panose="02040503050406030204" pitchFamily="18" charset="0"/>
                                  </a:rPr>
                                  <m:t>𝑔</m:t>
                                </m:r>
                                <m:sSub>
                                  <m:sSubPr>
                                    <m:ctrlPr>
                                      <a:rPr lang="es-EC" sz="2400" i="1">
                                        <a:latin typeface="Cambria Math" panose="02040503050406030204" pitchFamily="18" charset="0"/>
                                      </a:rPr>
                                    </m:ctrlPr>
                                  </m:sSubPr>
                                  <m:e>
                                    <m:r>
                                      <a:rPr lang="es-EC" sz="2400" i="1">
                                        <a:latin typeface="Cambria Math" panose="02040503050406030204" pitchFamily="18" charset="0"/>
                                      </a:rPr>
                                      <m:t>𝑙</m:t>
                                    </m:r>
                                  </m:e>
                                  <m:sub>
                                    <m:r>
                                      <a:rPr lang="es-EC" sz="2400" i="0">
                                        <a:latin typeface="Cambria Math" panose="02040503050406030204" pitchFamily="18" charset="0"/>
                                      </a:rPr>
                                      <m:t>1</m:t>
                                    </m:r>
                                  </m:sub>
                                </m:sSub>
                                <m:func>
                                  <m:funcPr>
                                    <m:ctrlPr>
                                      <a:rPr lang="es-EC" sz="2400" i="1">
                                        <a:latin typeface="Cambria Math" panose="02040503050406030204" pitchFamily="18" charset="0"/>
                                      </a:rPr>
                                    </m:ctrlPr>
                                  </m:funcPr>
                                  <m:fName>
                                    <m:r>
                                      <m:rPr>
                                        <m:sty m:val="p"/>
                                      </m:rPr>
                                      <a:rPr lang="es-EC" sz="2400" i="0">
                                        <a:latin typeface="Cambria Math" panose="02040503050406030204" pitchFamily="18" charset="0"/>
                                      </a:rPr>
                                      <m:t>sin</m:t>
                                    </m:r>
                                  </m:fName>
                                  <m:e>
                                    <m:sSub>
                                      <m:sSubPr>
                                        <m:ctrlPr>
                                          <a:rPr lang="es-EC" sz="2400" i="1">
                                            <a:latin typeface="Cambria Math" panose="02040503050406030204" pitchFamily="18" charset="0"/>
                                          </a:rPr>
                                        </m:ctrlPr>
                                      </m:sSubPr>
                                      <m:e>
                                        <m:r>
                                          <a:rPr lang="es-EC" sz="2400" i="1">
                                            <a:latin typeface="Cambria Math" panose="02040503050406030204" pitchFamily="18" charset="0"/>
                                          </a:rPr>
                                          <m:t>𝜃</m:t>
                                        </m:r>
                                      </m:e>
                                      <m:sub>
                                        <m:r>
                                          <a:rPr lang="es-EC" sz="2400" i="0">
                                            <a:latin typeface="Cambria Math" panose="02040503050406030204" pitchFamily="18" charset="0"/>
                                          </a:rPr>
                                          <m:t>2</m:t>
                                        </m:r>
                                      </m:sub>
                                    </m:sSub>
                                  </m:e>
                                </m:func>
                              </m:e>
                            </m:mr>
                          </m:m>
                        </m:e>
                      </m:d>
                      <m:r>
                        <a:rPr lang="es-EC" sz="2400" i="0">
                          <a:latin typeface="Cambria Math" panose="02040503050406030204" pitchFamily="18" charset="0"/>
                        </a:rPr>
                        <m:t>=</m:t>
                      </m:r>
                      <m:d>
                        <m:dPr>
                          <m:begChr m:val="["/>
                          <m:endChr m:val="]"/>
                          <m:ctrlPr>
                            <a:rPr lang="es-EC" sz="2400" i="1">
                              <a:latin typeface="Cambria Math" panose="02040503050406030204" pitchFamily="18" charset="0"/>
                            </a:rPr>
                          </m:ctrlPr>
                        </m:dPr>
                        <m:e>
                          <m:m>
                            <m:mPr>
                              <m:mcs>
                                <m:mc>
                                  <m:mcPr>
                                    <m:count m:val="1"/>
                                    <m:mcJc m:val="center"/>
                                  </m:mcPr>
                                </m:mc>
                              </m:mcs>
                              <m:ctrlPr>
                                <a:rPr lang="es-EC" sz="2400" i="1">
                                  <a:latin typeface="Cambria Math" panose="02040503050406030204" pitchFamily="18" charset="0"/>
                                </a:rPr>
                              </m:ctrlPr>
                            </m:mPr>
                            <m:mr>
                              <m:e>
                                <m:sSub>
                                  <m:sSubPr>
                                    <m:ctrlPr>
                                      <a:rPr lang="es-EC" sz="2400" i="1">
                                        <a:latin typeface="Cambria Math" panose="02040503050406030204" pitchFamily="18" charset="0"/>
                                      </a:rPr>
                                    </m:ctrlPr>
                                  </m:sSubPr>
                                  <m:e>
                                    <m:r>
                                      <a:rPr lang="es-EC" sz="2400" i="1">
                                        <a:latin typeface="Cambria Math" panose="02040503050406030204" pitchFamily="18" charset="0"/>
                                      </a:rPr>
                                      <m:t>𝜏</m:t>
                                    </m:r>
                                  </m:e>
                                  <m:sub>
                                    <m:r>
                                      <a:rPr lang="es-EC" sz="2400" i="1">
                                        <a:latin typeface="Cambria Math" panose="02040503050406030204" pitchFamily="18" charset="0"/>
                                      </a:rPr>
                                      <m:t>𝑚</m:t>
                                    </m:r>
                                  </m:sub>
                                </m:sSub>
                              </m:e>
                            </m:mr>
                            <m:mr>
                              <m:e>
                                <m:r>
                                  <a:rPr lang="es-EC" sz="2400" i="0">
                                    <a:latin typeface="Cambria Math" panose="02040503050406030204" pitchFamily="18" charset="0"/>
                                  </a:rPr>
                                  <m:t>0</m:t>
                                </m:r>
                              </m:e>
                            </m:mr>
                          </m:m>
                        </m:e>
                      </m:d>
                    </m:oMath>
                  </m:oMathPara>
                </a14:m>
                <a:endParaRPr lang="es-EC" sz="2400" dirty="0"/>
              </a:p>
            </p:txBody>
          </p:sp>
        </mc:Choice>
        <mc:Fallback xmlns="">
          <p:sp>
            <p:nvSpPr>
              <p:cNvPr id="6" name="Rectángulo 5"/>
              <p:cNvSpPr>
                <a:spLocks noRot="1" noChangeAspect="1" noMove="1" noResize="1" noEditPoints="1" noAdjustHandles="1" noChangeArrowheads="1" noChangeShapeType="1" noTextEdit="1"/>
              </p:cNvSpPr>
              <p:nvPr/>
            </p:nvSpPr>
            <p:spPr>
              <a:xfrm>
                <a:off x="2190464" y="3298045"/>
                <a:ext cx="6096000" cy="2208938"/>
              </a:xfrm>
              <a:prstGeom prst="rect">
                <a:avLst/>
              </a:prstGeom>
              <a:blipFill rotWithShape="0">
                <a:blip r:embed="rId4"/>
                <a:stretch>
                  <a:fillRect l="-100" r="-45800" b="-2210"/>
                </a:stretch>
              </a:blipFill>
            </p:spPr>
            <p:txBody>
              <a:bodyPr/>
              <a:lstStyle/>
              <a:p>
                <a:r>
                  <a:rPr lang="es-EC">
                    <a:noFill/>
                  </a:rPr>
                  <a:t> </a:t>
                </a:r>
              </a:p>
            </p:txBody>
          </p:sp>
        </mc:Fallback>
      </mc:AlternateContent>
      <p:sp>
        <p:nvSpPr>
          <p:cNvPr id="7" name="3 Rectángulo"/>
          <p:cNvSpPr/>
          <p:nvPr/>
        </p:nvSpPr>
        <p:spPr>
          <a:xfrm>
            <a:off x="5326380" y="0"/>
            <a:ext cx="6705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MODELAMIENTO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788480658"/>
      </p:ext>
    </p:extLst>
  </p:cSld>
  <p:clrMapOvr>
    <a:masterClrMapping/>
  </p:clrMapOvr>
  <p:transition spd="med">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
        <p:nvSpPr>
          <p:cNvPr id="3"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mtClean="0"/>
              <a:t>Claudia Maricela Anaguano Lamiña</a:t>
            </a:r>
            <a:endParaRPr lang="es-EC" dirty="0"/>
          </a:p>
        </p:txBody>
      </p:sp>
      <mc:AlternateContent xmlns:mc="http://schemas.openxmlformats.org/markup-compatibility/2006" xmlns:a14="http://schemas.microsoft.com/office/drawing/2010/main">
        <mc:Choice Requires="a14">
          <p:sp>
            <p:nvSpPr>
              <p:cNvPr id="4" name="Rectángulo 3"/>
              <p:cNvSpPr/>
              <p:nvPr/>
            </p:nvSpPr>
            <p:spPr>
              <a:xfrm>
                <a:off x="2369820" y="1078481"/>
                <a:ext cx="6096000" cy="1352358"/>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d>
                        <m:dPr>
                          <m:begChr m:val="["/>
                          <m:endChr m:val="]"/>
                          <m:ctrlPr>
                            <a:rPr lang="es-EC" sz="2000" i="1" smtClean="0">
                              <a:latin typeface="Cambria Math" panose="02040503050406030204" pitchFamily="18" charset="0"/>
                            </a:rPr>
                          </m:ctrlPr>
                        </m:dPr>
                        <m:e>
                          <m:m>
                            <m:mPr>
                              <m:mcs>
                                <m:mc>
                                  <m:mcPr>
                                    <m:count m:val="2"/>
                                    <m:mcJc m:val="center"/>
                                  </m:mcPr>
                                </m:mc>
                              </m:mcs>
                              <m:ctrlPr>
                                <a:rPr lang="es-EC" sz="2000" i="1">
                                  <a:latin typeface="Cambria Math" panose="02040503050406030204" pitchFamily="18" charset="0"/>
                                </a:rPr>
                              </m:ctrlPr>
                            </m:mPr>
                            <m:mr>
                              <m:e>
                                <m:sSub>
                                  <m:sSubPr>
                                    <m:ctrlPr>
                                      <a:rPr lang="es-EC" sz="2000" i="1">
                                        <a:latin typeface="Cambria Math" panose="02040503050406030204" pitchFamily="18" charset="0"/>
                                      </a:rPr>
                                    </m:ctrlPr>
                                  </m:sSubPr>
                                  <m:e>
                                    <m:r>
                                      <a:rPr lang="es-EC" sz="2000" i="1">
                                        <a:latin typeface="Cambria Math" panose="02040503050406030204" pitchFamily="18" charset="0"/>
                                      </a:rPr>
                                      <m:t>𝐽</m:t>
                                    </m:r>
                                  </m:e>
                                  <m:sub>
                                    <m:r>
                                      <a:rPr lang="es-EC" sz="2000" i="0">
                                        <a:latin typeface="Cambria Math" panose="02040503050406030204" pitchFamily="18" charset="0"/>
                                      </a:rPr>
                                      <m:t>0</m:t>
                                    </m:r>
                                  </m:sub>
                                </m:sSub>
                                <m:r>
                                  <a:rPr lang="es-EC" sz="2000" i="0">
                                    <a:latin typeface="Cambria Math" panose="02040503050406030204" pitchFamily="18" charset="0"/>
                                  </a:rPr>
                                  <m:t>+</m:t>
                                </m:r>
                                <m:sSub>
                                  <m:sSubPr>
                                    <m:ctrlPr>
                                      <a:rPr lang="es-EC" sz="2000" i="1">
                                        <a:latin typeface="Cambria Math" panose="02040503050406030204" pitchFamily="18" charset="0"/>
                                      </a:rPr>
                                    </m:ctrlPr>
                                  </m:sSubPr>
                                  <m:e>
                                    <m:r>
                                      <a:rPr lang="es-EC" sz="2000" i="1">
                                        <a:latin typeface="Cambria Math" panose="02040503050406030204" pitchFamily="18" charset="0"/>
                                      </a:rPr>
                                      <m:t>𝑚</m:t>
                                    </m:r>
                                  </m:e>
                                  <m:sub>
                                    <m:r>
                                      <a:rPr lang="es-EC" sz="2000" i="0">
                                        <a:latin typeface="Cambria Math" panose="02040503050406030204" pitchFamily="18" charset="0"/>
                                      </a:rPr>
                                      <m:t>1</m:t>
                                    </m:r>
                                  </m:sub>
                                </m:sSub>
                                <m:sSubSup>
                                  <m:sSubSupPr>
                                    <m:ctrlPr>
                                      <a:rPr lang="es-EC" sz="2000" i="1">
                                        <a:latin typeface="Cambria Math" panose="02040503050406030204" pitchFamily="18" charset="0"/>
                                      </a:rPr>
                                    </m:ctrlPr>
                                  </m:sSubSupPr>
                                  <m:e>
                                    <m:r>
                                      <a:rPr lang="es-EC" sz="2000" i="1">
                                        <a:latin typeface="Cambria Math" panose="02040503050406030204" pitchFamily="18" charset="0"/>
                                      </a:rPr>
                                      <m:t>𝐿</m:t>
                                    </m:r>
                                  </m:e>
                                  <m:sub>
                                    <m:r>
                                      <a:rPr lang="es-EC" sz="2000" i="0">
                                        <a:latin typeface="Cambria Math" panose="02040503050406030204" pitchFamily="18" charset="0"/>
                                      </a:rPr>
                                      <m:t>0</m:t>
                                    </m:r>
                                  </m:sub>
                                  <m:sup>
                                    <m:r>
                                      <a:rPr lang="es-EC" sz="2000" i="0">
                                        <a:latin typeface="Cambria Math" panose="02040503050406030204" pitchFamily="18" charset="0"/>
                                      </a:rPr>
                                      <m:t>2</m:t>
                                    </m:r>
                                  </m:sup>
                                </m:sSubSup>
                              </m:e>
                              <m:e>
                                <m:sSub>
                                  <m:sSubPr>
                                    <m:ctrlPr>
                                      <a:rPr lang="es-EC" sz="2000" i="1">
                                        <a:latin typeface="Cambria Math" panose="02040503050406030204" pitchFamily="18" charset="0"/>
                                      </a:rPr>
                                    </m:ctrlPr>
                                  </m:sSubPr>
                                  <m:e>
                                    <m:r>
                                      <a:rPr lang="es-EC" sz="2000" i="0">
                                        <a:latin typeface="Cambria Math" panose="02040503050406030204" pitchFamily="18" charset="0"/>
                                      </a:rPr>
                                      <m:t>−</m:t>
                                    </m:r>
                                    <m:r>
                                      <a:rPr lang="es-EC" sz="2000" i="1">
                                        <a:latin typeface="Cambria Math" panose="02040503050406030204" pitchFamily="18" charset="0"/>
                                      </a:rPr>
                                      <m:t>𝑚</m:t>
                                    </m:r>
                                  </m:e>
                                  <m:sub>
                                    <m:r>
                                      <a:rPr lang="es-EC" sz="2000" i="0">
                                        <a:latin typeface="Cambria Math" panose="02040503050406030204" pitchFamily="18" charset="0"/>
                                      </a:rPr>
                                      <m:t>1</m:t>
                                    </m:r>
                                  </m:sub>
                                </m:sSub>
                                <m:sSub>
                                  <m:sSubPr>
                                    <m:ctrlPr>
                                      <a:rPr lang="es-EC" sz="2000" i="1">
                                        <a:latin typeface="Cambria Math" panose="02040503050406030204" pitchFamily="18" charset="0"/>
                                      </a:rPr>
                                    </m:ctrlPr>
                                  </m:sSubPr>
                                  <m:e>
                                    <m:r>
                                      <a:rPr lang="es-EC" sz="2000" i="1">
                                        <a:latin typeface="Cambria Math" panose="02040503050406030204" pitchFamily="18" charset="0"/>
                                      </a:rPr>
                                      <m:t>𝐿</m:t>
                                    </m:r>
                                  </m:e>
                                  <m:sub>
                                    <m:r>
                                      <a:rPr lang="es-EC" sz="2000" i="0">
                                        <a:latin typeface="Cambria Math" panose="02040503050406030204" pitchFamily="18" charset="0"/>
                                      </a:rPr>
                                      <m:t>0</m:t>
                                    </m:r>
                                  </m:sub>
                                </m:sSub>
                                <m:sSub>
                                  <m:sSubPr>
                                    <m:ctrlPr>
                                      <a:rPr lang="es-EC" sz="2000" i="1">
                                        <a:latin typeface="Cambria Math" panose="02040503050406030204" pitchFamily="18" charset="0"/>
                                      </a:rPr>
                                    </m:ctrlPr>
                                  </m:sSubPr>
                                  <m:e>
                                    <m:r>
                                      <a:rPr lang="es-EC" sz="2000" i="1">
                                        <a:latin typeface="Cambria Math" panose="02040503050406030204" pitchFamily="18" charset="0"/>
                                      </a:rPr>
                                      <m:t>𝑙</m:t>
                                    </m:r>
                                  </m:e>
                                  <m:sub>
                                    <m:r>
                                      <a:rPr lang="es-EC" sz="2000" i="0">
                                        <a:latin typeface="Cambria Math" panose="02040503050406030204" pitchFamily="18" charset="0"/>
                                      </a:rPr>
                                      <m:t>1</m:t>
                                    </m:r>
                                  </m:sub>
                                </m:sSub>
                              </m:e>
                            </m:mr>
                            <m:mr>
                              <m:e>
                                <m:sSub>
                                  <m:sSubPr>
                                    <m:ctrlPr>
                                      <a:rPr lang="es-EC" sz="2000" i="1">
                                        <a:latin typeface="Cambria Math" panose="02040503050406030204" pitchFamily="18" charset="0"/>
                                      </a:rPr>
                                    </m:ctrlPr>
                                  </m:sSubPr>
                                  <m:e>
                                    <m:r>
                                      <a:rPr lang="es-EC" sz="2000" i="0">
                                        <a:latin typeface="Cambria Math" panose="02040503050406030204" pitchFamily="18" charset="0"/>
                                      </a:rPr>
                                      <m:t>−</m:t>
                                    </m:r>
                                    <m:r>
                                      <a:rPr lang="es-EC" sz="2000" i="1">
                                        <a:latin typeface="Cambria Math" panose="02040503050406030204" pitchFamily="18" charset="0"/>
                                      </a:rPr>
                                      <m:t>𝑚</m:t>
                                    </m:r>
                                  </m:e>
                                  <m:sub>
                                    <m:r>
                                      <a:rPr lang="es-EC" sz="2000" i="0">
                                        <a:latin typeface="Cambria Math" panose="02040503050406030204" pitchFamily="18" charset="0"/>
                                      </a:rPr>
                                      <m:t>1</m:t>
                                    </m:r>
                                  </m:sub>
                                </m:sSub>
                                <m:sSub>
                                  <m:sSubPr>
                                    <m:ctrlPr>
                                      <a:rPr lang="es-EC" sz="2000" i="1">
                                        <a:latin typeface="Cambria Math" panose="02040503050406030204" pitchFamily="18" charset="0"/>
                                      </a:rPr>
                                    </m:ctrlPr>
                                  </m:sSubPr>
                                  <m:e>
                                    <m:r>
                                      <a:rPr lang="es-EC" sz="2000" i="1">
                                        <a:latin typeface="Cambria Math" panose="02040503050406030204" pitchFamily="18" charset="0"/>
                                      </a:rPr>
                                      <m:t>𝐿</m:t>
                                    </m:r>
                                  </m:e>
                                  <m:sub>
                                    <m:r>
                                      <a:rPr lang="es-EC" sz="2000" i="0">
                                        <a:latin typeface="Cambria Math" panose="02040503050406030204" pitchFamily="18" charset="0"/>
                                      </a:rPr>
                                      <m:t>0</m:t>
                                    </m:r>
                                  </m:sub>
                                </m:sSub>
                                <m:sSub>
                                  <m:sSubPr>
                                    <m:ctrlPr>
                                      <a:rPr lang="es-EC" sz="2000" i="1">
                                        <a:latin typeface="Cambria Math" panose="02040503050406030204" pitchFamily="18" charset="0"/>
                                      </a:rPr>
                                    </m:ctrlPr>
                                  </m:sSubPr>
                                  <m:e>
                                    <m:r>
                                      <a:rPr lang="es-EC" sz="2000" i="1">
                                        <a:latin typeface="Cambria Math" panose="02040503050406030204" pitchFamily="18" charset="0"/>
                                      </a:rPr>
                                      <m:t>𝑙</m:t>
                                    </m:r>
                                  </m:e>
                                  <m:sub>
                                    <m:r>
                                      <a:rPr lang="es-EC" sz="2000" i="0">
                                        <a:latin typeface="Cambria Math" panose="02040503050406030204" pitchFamily="18" charset="0"/>
                                      </a:rPr>
                                      <m:t>1</m:t>
                                    </m:r>
                                  </m:sub>
                                </m:sSub>
                              </m:e>
                              <m:e>
                                <m:sSub>
                                  <m:sSubPr>
                                    <m:ctrlPr>
                                      <a:rPr lang="es-EC" sz="2000" i="1">
                                        <a:latin typeface="Cambria Math" panose="02040503050406030204" pitchFamily="18" charset="0"/>
                                      </a:rPr>
                                    </m:ctrlPr>
                                  </m:sSubPr>
                                  <m:e>
                                    <m:r>
                                      <a:rPr lang="es-EC" sz="2000" i="1">
                                        <a:latin typeface="Cambria Math" panose="02040503050406030204" pitchFamily="18" charset="0"/>
                                      </a:rPr>
                                      <m:t>𝐽</m:t>
                                    </m:r>
                                  </m:e>
                                  <m:sub>
                                    <m:r>
                                      <a:rPr lang="es-EC" sz="2000" i="0">
                                        <a:latin typeface="Cambria Math" panose="02040503050406030204" pitchFamily="18" charset="0"/>
                                      </a:rPr>
                                      <m:t>1</m:t>
                                    </m:r>
                                  </m:sub>
                                </m:sSub>
                                <m:r>
                                  <a:rPr lang="es-EC" sz="2000" i="0">
                                    <a:latin typeface="Cambria Math" panose="02040503050406030204" pitchFamily="18" charset="0"/>
                                  </a:rPr>
                                  <m:t>+</m:t>
                                </m:r>
                                <m:sSub>
                                  <m:sSubPr>
                                    <m:ctrlPr>
                                      <a:rPr lang="es-EC" sz="2000" i="1">
                                        <a:latin typeface="Cambria Math" panose="02040503050406030204" pitchFamily="18" charset="0"/>
                                      </a:rPr>
                                    </m:ctrlPr>
                                  </m:sSubPr>
                                  <m:e>
                                    <m:r>
                                      <a:rPr lang="es-EC" sz="2000" i="1">
                                        <a:latin typeface="Cambria Math" panose="02040503050406030204" pitchFamily="18" charset="0"/>
                                      </a:rPr>
                                      <m:t>𝑚</m:t>
                                    </m:r>
                                  </m:e>
                                  <m:sub>
                                    <m:r>
                                      <a:rPr lang="es-EC" sz="2000" i="0">
                                        <a:latin typeface="Cambria Math" panose="02040503050406030204" pitchFamily="18" charset="0"/>
                                      </a:rPr>
                                      <m:t>1</m:t>
                                    </m:r>
                                  </m:sub>
                                </m:sSub>
                                <m:sSubSup>
                                  <m:sSubSupPr>
                                    <m:ctrlPr>
                                      <a:rPr lang="es-EC" sz="2000" i="1">
                                        <a:latin typeface="Cambria Math" panose="02040503050406030204" pitchFamily="18" charset="0"/>
                                      </a:rPr>
                                    </m:ctrlPr>
                                  </m:sSubSupPr>
                                  <m:e>
                                    <m:r>
                                      <a:rPr lang="es-EC" sz="2000" i="1">
                                        <a:latin typeface="Cambria Math" panose="02040503050406030204" pitchFamily="18" charset="0"/>
                                      </a:rPr>
                                      <m:t>𝑙</m:t>
                                    </m:r>
                                  </m:e>
                                  <m:sub>
                                    <m:r>
                                      <a:rPr lang="es-EC" sz="2000" i="0">
                                        <a:latin typeface="Cambria Math" panose="02040503050406030204" pitchFamily="18" charset="0"/>
                                      </a:rPr>
                                      <m:t>1</m:t>
                                    </m:r>
                                  </m:sub>
                                  <m:sup>
                                    <m:r>
                                      <a:rPr lang="es-EC" sz="2000" i="0">
                                        <a:latin typeface="Cambria Math" panose="02040503050406030204" pitchFamily="18" charset="0"/>
                                      </a:rPr>
                                      <m:t>2</m:t>
                                    </m:r>
                                  </m:sup>
                                </m:sSubSup>
                              </m:e>
                            </m:mr>
                          </m:m>
                        </m:e>
                      </m:d>
                      <m:d>
                        <m:dPr>
                          <m:begChr m:val="["/>
                          <m:endChr m:val="]"/>
                          <m:ctrlPr>
                            <a:rPr lang="es-EC" sz="2000" i="1">
                              <a:latin typeface="Cambria Math" panose="02040503050406030204" pitchFamily="18" charset="0"/>
                            </a:rPr>
                          </m:ctrlPr>
                        </m:dPr>
                        <m:e>
                          <m:m>
                            <m:mPr>
                              <m:mcs>
                                <m:mc>
                                  <m:mcPr>
                                    <m:count m:val="1"/>
                                    <m:mcJc m:val="center"/>
                                  </m:mcPr>
                                </m:mc>
                              </m:mcs>
                              <m:ctrlPr>
                                <a:rPr lang="es-EC" sz="2000" i="1">
                                  <a:latin typeface="Cambria Math" panose="02040503050406030204" pitchFamily="18" charset="0"/>
                                </a:rPr>
                              </m:ctrlPr>
                            </m:mPr>
                            <m:mr>
                              <m:e>
                                <m:acc>
                                  <m:accPr>
                                    <m:chr m:val="̈"/>
                                    <m:ctrlPr>
                                      <a:rPr lang="es-EC" sz="2000" i="1">
                                        <a:latin typeface="Cambria Math" panose="02040503050406030204" pitchFamily="18" charset="0"/>
                                      </a:rPr>
                                    </m:ctrlPr>
                                  </m:accPr>
                                  <m:e>
                                    <m:sSub>
                                      <m:sSubPr>
                                        <m:ctrlPr>
                                          <a:rPr lang="es-EC" sz="2000" i="1">
                                            <a:latin typeface="Cambria Math" panose="02040503050406030204" pitchFamily="18" charset="0"/>
                                          </a:rPr>
                                        </m:ctrlPr>
                                      </m:sSubPr>
                                      <m:e>
                                        <m:r>
                                          <a:rPr lang="es-EC" sz="2000" i="1">
                                            <a:latin typeface="Cambria Math" panose="02040503050406030204" pitchFamily="18" charset="0"/>
                                          </a:rPr>
                                          <m:t>𝜃</m:t>
                                        </m:r>
                                      </m:e>
                                      <m:sub>
                                        <m:r>
                                          <a:rPr lang="es-EC" sz="2000" i="0">
                                            <a:latin typeface="Cambria Math" panose="02040503050406030204" pitchFamily="18" charset="0"/>
                                          </a:rPr>
                                          <m:t>1</m:t>
                                        </m:r>
                                      </m:sub>
                                    </m:sSub>
                                  </m:e>
                                </m:acc>
                              </m:e>
                            </m:mr>
                            <m:mr>
                              <m:e>
                                <m:acc>
                                  <m:accPr>
                                    <m:chr m:val="̈"/>
                                    <m:ctrlPr>
                                      <a:rPr lang="es-EC" sz="2000" i="1">
                                        <a:latin typeface="Cambria Math" panose="02040503050406030204" pitchFamily="18" charset="0"/>
                                      </a:rPr>
                                    </m:ctrlPr>
                                  </m:accPr>
                                  <m:e>
                                    <m:sSub>
                                      <m:sSubPr>
                                        <m:ctrlPr>
                                          <a:rPr lang="es-EC" sz="2000" i="1">
                                            <a:latin typeface="Cambria Math" panose="02040503050406030204" pitchFamily="18" charset="0"/>
                                          </a:rPr>
                                        </m:ctrlPr>
                                      </m:sSubPr>
                                      <m:e>
                                        <m:r>
                                          <a:rPr lang="es-EC" sz="2000" i="1">
                                            <a:latin typeface="Cambria Math" panose="02040503050406030204" pitchFamily="18" charset="0"/>
                                          </a:rPr>
                                          <m:t>𝜃</m:t>
                                        </m:r>
                                      </m:e>
                                      <m:sub>
                                        <m:r>
                                          <a:rPr lang="es-EC" sz="2000" i="0">
                                            <a:latin typeface="Cambria Math" panose="02040503050406030204" pitchFamily="18" charset="0"/>
                                          </a:rPr>
                                          <m:t>2</m:t>
                                        </m:r>
                                      </m:sub>
                                    </m:sSub>
                                  </m:e>
                                </m:acc>
                              </m:e>
                            </m:mr>
                          </m:m>
                        </m:e>
                      </m:d>
                      <m:r>
                        <a:rPr lang="es-EC" sz="2000" i="0">
                          <a:latin typeface="Cambria Math" panose="02040503050406030204" pitchFamily="18" charset="0"/>
                        </a:rPr>
                        <m:t>+</m:t>
                      </m:r>
                      <m:d>
                        <m:dPr>
                          <m:begChr m:val="["/>
                          <m:endChr m:val="]"/>
                          <m:ctrlPr>
                            <a:rPr lang="es-EC" sz="2000" i="1">
                              <a:latin typeface="Cambria Math" panose="02040503050406030204" pitchFamily="18" charset="0"/>
                            </a:rPr>
                          </m:ctrlPr>
                        </m:dPr>
                        <m:e>
                          <m:m>
                            <m:mPr>
                              <m:mcs>
                                <m:mc>
                                  <m:mcPr>
                                    <m:count m:val="1"/>
                                    <m:mcJc m:val="center"/>
                                  </m:mcPr>
                                </m:mc>
                              </m:mcs>
                              <m:ctrlPr>
                                <a:rPr lang="es-EC" sz="2000" i="1">
                                  <a:latin typeface="Cambria Math" panose="02040503050406030204" pitchFamily="18" charset="0"/>
                                </a:rPr>
                              </m:ctrlPr>
                            </m:mPr>
                            <m:mr>
                              <m:e>
                                <m:sSub>
                                  <m:sSubPr>
                                    <m:ctrlPr>
                                      <a:rPr lang="es-EC" sz="2000" i="1">
                                        <a:latin typeface="Cambria Math" panose="02040503050406030204" pitchFamily="18" charset="0"/>
                                      </a:rPr>
                                    </m:ctrlPr>
                                  </m:sSubPr>
                                  <m:e>
                                    <m:r>
                                      <a:rPr lang="es-EC" sz="2000" i="1">
                                        <a:latin typeface="Cambria Math" panose="02040503050406030204" pitchFamily="18" charset="0"/>
                                      </a:rPr>
                                      <m:t>𝜏</m:t>
                                    </m:r>
                                  </m:e>
                                  <m:sub>
                                    <m:r>
                                      <a:rPr lang="es-EC" sz="2000" i="1">
                                        <a:latin typeface="Cambria Math" panose="02040503050406030204" pitchFamily="18" charset="0"/>
                                      </a:rPr>
                                      <m:t>𝑚</m:t>
                                    </m:r>
                                  </m:sub>
                                </m:sSub>
                              </m:e>
                            </m:mr>
                            <m:mr>
                              <m:e>
                                <m:r>
                                  <a:rPr lang="es-EC" sz="2000" i="0">
                                    <a:latin typeface="Cambria Math" panose="02040503050406030204" pitchFamily="18" charset="0"/>
                                  </a:rPr>
                                  <m:t>0</m:t>
                                </m:r>
                              </m:e>
                            </m:mr>
                          </m:m>
                        </m:e>
                      </m:d>
                      <m:d>
                        <m:dPr>
                          <m:begChr m:val="["/>
                          <m:endChr m:val="]"/>
                          <m:ctrlPr>
                            <a:rPr lang="es-EC" sz="2000" i="1">
                              <a:latin typeface="Cambria Math" panose="02040503050406030204" pitchFamily="18" charset="0"/>
                            </a:rPr>
                          </m:ctrlPr>
                        </m:dPr>
                        <m:e>
                          <m:m>
                            <m:mPr>
                              <m:mcs>
                                <m:mc>
                                  <m:mcPr>
                                    <m:count m:val="1"/>
                                    <m:mcJc m:val="center"/>
                                  </m:mcPr>
                                </m:mc>
                              </m:mcs>
                              <m:ctrlPr>
                                <a:rPr lang="es-EC" sz="2000" i="1">
                                  <a:latin typeface="Cambria Math" panose="02040503050406030204" pitchFamily="18" charset="0"/>
                                </a:rPr>
                              </m:ctrlPr>
                            </m:mPr>
                            <m:mr>
                              <m:e>
                                <m:acc>
                                  <m:accPr>
                                    <m:chr m:val="̇"/>
                                    <m:ctrlPr>
                                      <a:rPr lang="es-EC" sz="2000" i="1">
                                        <a:latin typeface="Cambria Math" panose="02040503050406030204" pitchFamily="18" charset="0"/>
                                      </a:rPr>
                                    </m:ctrlPr>
                                  </m:accPr>
                                  <m:e>
                                    <m:sSub>
                                      <m:sSubPr>
                                        <m:ctrlPr>
                                          <a:rPr lang="es-EC" sz="2000" i="1">
                                            <a:latin typeface="Cambria Math" panose="02040503050406030204" pitchFamily="18" charset="0"/>
                                          </a:rPr>
                                        </m:ctrlPr>
                                      </m:sSubPr>
                                      <m:e>
                                        <m:r>
                                          <a:rPr lang="es-EC" sz="2000" i="1">
                                            <a:latin typeface="Cambria Math" panose="02040503050406030204" pitchFamily="18" charset="0"/>
                                          </a:rPr>
                                          <m:t>𝜃</m:t>
                                        </m:r>
                                      </m:e>
                                      <m:sub>
                                        <m:r>
                                          <a:rPr lang="es-EC" sz="2000" i="0">
                                            <a:latin typeface="Cambria Math" panose="02040503050406030204" pitchFamily="18" charset="0"/>
                                          </a:rPr>
                                          <m:t>1</m:t>
                                        </m:r>
                                      </m:sub>
                                    </m:sSub>
                                  </m:e>
                                </m:acc>
                              </m:e>
                            </m:mr>
                            <m:mr>
                              <m:e>
                                <m:acc>
                                  <m:accPr>
                                    <m:chr m:val="̇"/>
                                    <m:ctrlPr>
                                      <a:rPr lang="es-EC" sz="2000" i="1">
                                        <a:latin typeface="Cambria Math" panose="02040503050406030204" pitchFamily="18" charset="0"/>
                                      </a:rPr>
                                    </m:ctrlPr>
                                  </m:accPr>
                                  <m:e>
                                    <m:sSub>
                                      <m:sSubPr>
                                        <m:ctrlPr>
                                          <a:rPr lang="es-EC" sz="2000" i="1">
                                            <a:latin typeface="Cambria Math" panose="02040503050406030204" pitchFamily="18" charset="0"/>
                                          </a:rPr>
                                        </m:ctrlPr>
                                      </m:sSubPr>
                                      <m:e>
                                        <m:r>
                                          <a:rPr lang="es-EC" sz="2000" i="1">
                                            <a:latin typeface="Cambria Math" panose="02040503050406030204" pitchFamily="18" charset="0"/>
                                          </a:rPr>
                                          <m:t>𝜃</m:t>
                                        </m:r>
                                      </m:e>
                                      <m:sub>
                                        <m:r>
                                          <a:rPr lang="es-EC" sz="2000" i="0">
                                            <a:latin typeface="Cambria Math" panose="02040503050406030204" pitchFamily="18" charset="0"/>
                                          </a:rPr>
                                          <m:t>2</m:t>
                                        </m:r>
                                      </m:sub>
                                    </m:sSub>
                                  </m:e>
                                </m:acc>
                              </m:e>
                            </m:mr>
                          </m:m>
                        </m:e>
                      </m:d>
                      <m:r>
                        <a:rPr lang="es-EC" sz="2000" i="0">
                          <a:latin typeface="Cambria Math" panose="02040503050406030204" pitchFamily="18" charset="0"/>
                        </a:rPr>
                        <m:t>+</m:t>
                      </m:r>
                      <m:d>
                        <m:dPr>
                          <m:begChr m:val="["/>
                          <m:endChr m:val="]"/>
                          <m:ctrlPr>
                            <a:rPr lang="es-EC" sz="2000" i="1">
                              <a:latin typeface="Cambria Math" panose="02040503050406030204" pitchFamily="18" charset="0"/>
                            </a:rPr>
                          </m:ctrlPr>
                        </m:dPr>
                        <m:e>
                          <m:m>
                            <m:mPr>
                              <m:mcs>
                                <m:mc>
                                  <m:mcPr>
                                    <m:count m:val="2"/>
                                    <m:mcJc m:val="center"/>
                                  </m:mcPr>
                                </m:mc>
                              </m:mcs>
                              <m:ctrlPr>
                                <a:rPr lang="es-EC" sz="2000" i="1">
                                  <a:latin typeface="Cambria Math" panose="02040503050406030204" pitchFamily="18" charset="0"/>
                                </a:rPr>
                              </m:ctrlPr>
                            </m:mPr>
                            <m:mr>
                              <m:e>
                                <m:r>
                                  <a:rPr lang="es-EC" sz="2000" i="0">
                                    <a:latin typeface="Cambria Math" panose="02040503050406030204" pitchFamily="18" charset="0"/>
                                  </a:rPr>
                                  <m:t>0</m:t>
                                </m:r>
                              </m:e>
                              <m:e>
                                <m:r>
                                  <a:rPr lang="es-EC" sz="2000" i="0">
                                    <a:latin typeface="Cambria Math" panose="02040503050406030204" pitchFamily="18" charset="0"/>
                                  </a:rPr>
                                  <m:t>0</m:t>
                                </m:r>
                              </m:e>
                            </m:mr>
                            <m:mr>
                              <m:e>
                                <m:r>
                                  <a:rPr lang="es-EC" sz="2000" i="0">
                                    <a:latin typeface="Cambria Math" panose="02040503050406030204" pitchFamily="18" charset="0"/>
                                  </a:rPr>
                                  <m:t>0</m:t>
                                </m:r>
                              </m:e>
                              <m:e>
                                <m:sSub>
                                  <m:sSubPr>
                                    <m:ctrlPr>
                                      <a:rPr lang="es-EC" sz="2000" i="1">
                                        <a:latin typeface="Cambria Math" panose="02040503050406030204" pitchFamily="18" charset="0"/>
                                      </a:rPr>
                                    </m:ctrlPr>
                                  </m:sSubPr>
                                  <m:e>
                                    <m:r>
                                      <a:rPr lang="es-EC" sz="2000" i="1">
                                        <a:latin typeface="Cambria Math" panose="02040503050406030204" pitchFamily="18" charset="0"/>
                                      </a:rPr>
                                      <m:t>𝑚</m:t>
                                    </m:r>
                                  </m:e>
                                  <m:sub>
                                    <m:r>
                                      <a:rPr lang="es-EC" sz="2000" i="0">
                                        <a:latin typeface="Cambria Math" panose="02040503050406030204" pitchFamily="18" charset="0"/>
                                      </a:rPr>
                                      <m:t>1</m:t>
                                    </m:r>
                                  </m:sub>
                                </m:sSub>
                                <m:r>
                                  <a:rPr lang="es-EC" sz="2000" i="1">
                                    <a:latin typeface="Cambria Math" panose="02040503050406030204" pitchFamily="18" charset="0"/>
                                  </a:rPr>
                                  <m:t>𝑔</m:t>
                                </m:r>
                                <m:sSub>
                                  <m:sSubPr>
                                    <m:ctrlPr>
                                      <a:rPr lang="es-EC" sz="2000" i="1">
                                        <a:latin typeface="Cambria Math" panose="02040503050406030204" pitchFamily="18" charset="0"/>
                                      </a:rPr>
                                    </m:ctrlPr>
                                  </m:sSubPr>
                                  <m:e>
                                    <m:r>
                                      <a:rPr lang="es-EC" sz="2000" i="1">
                                        <a:latin typeface="Cambria Math" panose="02040503050406030204" pitchFamily="18" charset="0"/>
                                      </a:rPr>
                                      <m:t>𝑙</m:t>
                                    </m:r>
                                  </m:e>
                                  <m:sub>
                                    <m:r>
                                      <a:rPr lang="es-EC" sz="2000" i="0">
                                        <a:latin typeface="Cambria Math" panose="02040503050406030204" pitchFamily="18" charset="0"/>
                                      </a:rPr>
                                      <m:t>1</m:t>
                                    </m:r>
                                  </m:sub>
                                </m:sSub>
                              </m:e>
                            </m:mr>
                          </m:m>
                        </m:e>
                      </m:d>
                      <m:d>
                        <m:dPr>
                          <m:begChr m:val="["/>
                          <m:endChr m:val="]"/>
                          <m:ctrlPr>
                            <a:rPr lang="es-EC" sz="2000" i="1">
                              <a:latin typeface="Cambria Math" panose="02040503050406030204" pitchFamily="18" charset="0"/>
                            </a:rPr>
                          </m:ctrlPr>
                        </m:dPr>
                        <m:e>
                          <m:m>
                            <m:mPr>
                              <m:mcs>
                                <m:mc>
                                  <m:mcPr>
                                    <m:count m:val="1"/>
                                    <m:mcJc m:val="center"/>
                                  </m:mcPr>
                                </m:mc>
                              </m:mcs>
                              <m:ctrlPr>
                                <a:rPr lang="es-EC" sz="2000" i="1">
                                  <a:latin typeface="Cambria Math" panose="02040503050406030204" pitchFamily="18" charset="0"/>
                                </a:rPr>
                              </m:ctrlPr>
                            </m:mPr>
                            <m:mr>
                              <m:e>
                                <m:sSub>
                                  <m:sSubPr>
                                    <m:ctrlPr>
                                      <a:rPr lang="es-EC" sz="2000" i="1">
                                        <a:latin typeface="Cambria Math" panose="02040503050406030204" pitchFamily="18" charset="0"/>
                                      </a:rPr>
                                    </m:ctrlPr>
                                  </m:sSubPr>
                                  <m:e>
                                    <m:r>
                                      <a:rPr lang="es-EC" sz="2000" i="1">
                                        <a:latin typeface="Cambria Math" panose="02040503050406030204" pitchFamily="18" charset="0"/>
                                      </a:rPr>
                                      <m:t>𝜃</m:t>
                                    </m:r>
                                  </m:e>
                                  <m:sub>
                                    <m:r>
                                      <a:rPr lang="es-EC" sz="2000" i="0">
                                        <a:latin typeface="Cambria Math" panose="02040503050406030204" pitchFamily="18" charset="0"/>
                                      </a:rPr>
                                      <m:t>1</m:t>
                                    </m:r>
                                  </m:sub>
                                </m:sSub>
                              </m:e>
                            </m:mr>
                            <m:mr>
                              <m:e>
                                <m:sSub>
                                  <m:sSubPr>
                                    <m:ctrlPr>
                                      <a:rPr lang="es-EC" sz="2000" i="1">
                                        <a:latin typeface="Cambria Math" panose="02040503050406030204" pitchFamily="18" charset="0"/>
                                      </a:rPr>
                                    </m:ctrlPr>
                                  </m:sSubPr>
                                  <m:e>
                                    <m:r>
                                      <a:rPr lang="es-EC" sz="2000" i="1">
                                        <a:latin typeface="Cambria Math" panose="02040503050406030204" pitchFamily="18" charset="0"/>
                                      </a:rPr>
                                      <m:t>𝜃</m:t>
                                    </m:r>
                                  </m:e>
                                  <m:sub>
                                    <m:r>
                                      <a:rPr lang="es-EC" sz="2000" i="0">
                                        <a:latin typeface="Cambria Math" panose="02040503050406030204" pitchFamily="18" charset="0"/>
                                      </a:rPr>
                                      <m:t>2</m:t>
                                    </m:r>
                                  </m:sub>
                                </m:sSub>
                              </m:e>
                            </m:mr>
                          </m:m>
                        </m:e>
                      </m:d>
                      <m:r>
                        <a:rPr lang="es-EC" sz="2000" i="0">
                          <a:latin typeface="Cambria Math" panose="02040503050406030204" pitchFamily="18" charset="0"/>
                        </a:rPr>
                        <m:t>=</m:t>
                      </m:r>
                      <m:d>
                        <m:dPr>
                          <m:begChr m:val="["/>
                          <m:endChr m:val="]"/>
                          <m:ctrlPr>
                            <a:rPr lang="es-EC" sz="2000" i="1">
                              <a:latin typeface="Cambria Math" panose="02040503050406030204" pitchFamily="18" charset="0"/>
                            </a:rPr>
                          </m:ctrlPr>
                        </m:dPr>
                        <m:e>
                          <m:m>
                            <m:mPr>
                              <m:mcs>
                                <m:mc>
                                  <m:mcPr>
                                    <m:count m:val="1"/>
                                    <m:mcJc m:val="center"/>
                                  </m:mcPr>
                                </m:mc>
                              </m:mcs>
                              <m:ctrlPr>
                                <a:rPr lang="es-EC" sz="2000" i="1">
                                  <a:latin typeface="Cambria Math" panose="02040503050406030204" pitchFamily="18" charset="0"/>
                                </a:rPr>
                              </m:ctrlPr>
                            </m:mPr>
                            <m:mr>
                              <m:e>
                                <m:sSub>
                                  <m:sSubPr>
                                    <m:ctrlPr>
                                      <a:rPr lang="es-EC" sz="2000" i="1">
                                        <a:latin typeface="Cambria Math" panose="02040503050406030204" pitchFamily="18" charset="0"/>
                                      </a:rPr>
                                    </m:ctrlPr>
                                  </m:sSubPr>
                                  <m:e>
                                    <m:r>
                                      <a:rPr lang="es-EC" sz="2000" i="1">
                                        <a:latin typeface="Cambria Math" panose="02040503050406030204" pitchFamily="18" charset="0"/>
                                      </a:rPr>
                                      <m:t>𝜏</m:t>
                                    </m:r>
                                  </m:e>
                                  <m:sub>
                                    <m:r>
                                      <a:rPr lang="es-EC" sz="2000" i="1">
                                        <a:latin typeface="Cambria Math" panose="02040503050406030204" pitchFamily="18" charset="0"/>
                                      </a:rPr>
                                      <m:t>𝑚</m:t>
                                    </m:r>
                                  </m:sub>
                                </m:sSub>
                              </m:e>
                            </m:mr>
                            <m:mr>
                              <m:e>
                                <m:r>
                                  <a:rPr lang="es-EC" sz="2000" i="0">
                                    <a:latin typeface="Cambria Math" panose="02040503050406030204" pitchFamily="18" charset="0"/>
                                  </a:rPr>
                                  <m:t>0</m:t>
                                </m:r>
                              </m:e>
                            </m:mr>
                          </m:m>
                        </m:e>
                      </m:d>
                    </m:oMath>
                  </m:oMathPara>
                </a14:m>
                <a:endParaRPr lang="es-EC" sz="2000" dirty="0"/>
              </a:p>
            </p:txBody>
          </p:sp>
        </mc:Choice>
        <mc:Fallback xmlns="">
          <p:sp>
            <p:nvSpPr>
              <p:cNvPr id="4" name="Rectángulo 3"/>
              <p:cNvSpPr>
                <a:spLocks noRot="1" noChangeAspect="1" noMove="1" noResize="1" noEditPoints="1" noAdjustHandles="1" noChangeArrowheads="1" noChangeShapeType="1" noTextEdit="1"/>
              </p:cNvSpPr>
              <p:nvPr/>
            </p:nvSpPr>
            <p:spPr>
              <a:xfrm>
                <a:off x="2369820" y="1078481"/>
                <a:ext cx="6096000" cy="1352358"/>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678180" y="2995095"/>
                <a:ext cx="6096000" cy="3407728"/>
              </a:xfrm>
              <a:prstGeom prst="rect">
                <a:avLst/>
              </a:prstGeom>
            </p:spPr>
            <p:txBody>
              <a:bodyPr>
                <a:spAutoFit/>
              </a:bodyPr>
              <a:lstStyle/>
              <a:p>
                <a:pPr indent="252095" algn="just">
                  <a:lnSpc>
                    <a:spcPct val="150000"/>
                  </a:lnSpc>
                  <a:spcBef>
                    <a:spcPts val="600"/>
                  </a:spcBef>
                  <a:spcAft>
                    <a:spcPts val="1000"/>
                  </a:spcAft>
                </a:pPr>
                <a14:m>
                  <m:oMathPara xmlns:m="http://schemas.openxmlformats.org/officeDocument/2006/math">
                    <m:oMathParaPr>
                      <m:jc m:val="centerGroup"/>
                    </m:oMathParaPr>
                    <m:oMath xmlns:m="http://schemas.openxmlformats.org/officeDocument/2006/math">
                      <m:r>
                        <a:rPr lang="es-EC" sz="2000" i="1" smtClean="0">
                          <a:effectLst/>
                          <a:latin typeface="Cambria Math" panose="02040503050406030204" pitchFamily="18" charset="0"/>
                          <a:ea typeface="Times New Roman" panose="02020603050405020304" pitchFamily="18" charset="0"/>
                          <a:cs typeface="Times New Roman" panose="02020603050405020304" pitchFamily="18" charset="0"/>
                        </a:rPr>
                        <m:t>𝑎</m:t>
                      </m:r>
                      <m:r>
                        <a:rPr lang="es-EC" sz="2000" i="1" smtClean="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2000" i="1">
                              <a:effectLst/>
                              <a:latin typeface="Cambria Math" panose="02040503050406030204" pitchFamily="18" charset="0"/>
                              <a:ea typeface="Calibri" panose="020F0502020204030204" pitchFamily="34" charset="0"/>
                              <a:cs typeface="Times New Roman" panose="02020603050405020304" pitchFamily="18" charset="0"/>
                            </a:rPr>
                            <m:t>𝐽</m:t>
                          </m:r>
                        </m:e>
                        <m:sub>
                          <m:r>
                            <a:rPr lang="es-EC" sz="2000" i="1">
                              <a:effectLst/>
                              <a:latin typeface="Cambria Math" panose="02040503050406030204" pitchFamily="18" charset="0"/>
                              <a:ea typeface="Calibri" panose="020F0502020204030204" pitchFamily="34" charset="0"/>
                              <a:cs typeface="Times New Roman" panose="02020603050405020304" pitchFamily="18" charset="0"/>
                            </a:rPr>
                            <m:t>0</m:t>
                          </m:r>
                        </m:sub>
                      </m:sSub>
                      <m:r>
                        <a:rPr lang="es-EC"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2000" i="1">
                              <a:effectLst/>
                              <a:latin typeface="Cambria Math" panose="02040503050406030204" pitchFamily="18" charset="0"/>
                              <a:ea typeface="Calibri" panose="020F0502020204030204" pitchFamily="34" charset="0"/>
                              <a:cs typeface="Times New Roman" panose="02020603050405020304" pitchFamily="18" charset="0"/>
                            </a:rPr>
                            <m:t>𝑚</m:t>
                          </m:r>
                        </m:e>
                        <m:sub>
                          <m:r>
                            <a:rPr lang="es-EC" sz="2000" i="1">
                              <a:effectLst/>
                              <a:latin typeface="Cambria Math" panose="02040503050406030204" pitchFamily="18" charset="0"/>
                              <a:ea typeface="Calibri" panose="020F0502020204030204" pitchFamily="34" charset="0"/>
                              <a:cs typeface="Times New Roman" panose="02020603050405020304" pitchFamily="18" charset="0"/>
                            </a:rPr>
                            <m:t>1</m:t>
                          </m:r>
                        </m:sub>
                      </m:sSub>
                      <m:sSubSup>
                        <m:sSubSupPr>
                          <m:ctrlPr>
                            <a:rPr lang="es-EC" sz="20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0</m:t>
                          </m:r>
                        </m:sub>
                        <m:sup>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oMath>
                  </m:oMathPara>
                </a14:m>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52095" algn="just">
                  <a:lnSpc>
                    <a:spcPct val="150000"/>
                  </a:lnSpc>
                  <a:spcBef>
                    <a:spcPts val="600"/>
                  </a:spcBef>
                  <a:spcAft>
                    <a:spcPts val="1000"/>
                  </a:spcAft>
                </a:pPr>
                <a14:m>
                  <m:oMathPara xmlns:m="http://schemas.openxmlformats.org/officeDocument/2006/math">
                    <m:oMathParaPr>
                      <m:jc m:val="centerGroup"/>
                    </m:oMathParaPr>
                    <m:oMath xmlns:m="http://schemas.openxmlformats.org/officeDocument/2006/math">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𝑏</m:t>
                      </m:r>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sSup>
                        <m:sSupPr>
                          <m:ctrlPr>
                            <a:rPr lang="es-EC"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es-EC"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e>
                        <m:sup>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b>
                        <m:sSubPr>
                          <m:ctrlPr>
                            <a:rPr lang="es-EC"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20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EC" sz="2000" i="1">
                              <a:effectLst/>
                              <a:latin typeface="Cambria Math" panose="02040503050406030204" pitchFamily="18" charset="0"/>
                              <a:ea typeface="Calibri" panose="020F0502020204030204" pitchFamily="34" charset="0"/>
                              <a:cs typeface="Times New Roman" panose="02020603050405020304" pitchFamily="18" charset="0"/>
                            </a:rPr>
                            <m:t>2</m:t>
                          </m:r>
                        </m:sub>
                      </m:sSub>
                    </m:oMath>
                  </m:oMathPara>
                </a14:m>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52095" algn="just">
                  <a:lnSpc>
                    <a:spcPct val="150000"/>
                  </a:lnSpc>
                  <a:spcBef>
                    <a:spcPts val="600"/>
                  </a:spcBef>
                  <a:spcAft>
                    <a:spcPts val="1000"/>
                  </a:spcAft>
                </a:pPr>
                <a14:m>
                  <m:oMathPara xmlns:m="http://schemas.openxmlformats.org/officeDocument/2006/math">
                    <m:oMathParaPr>
                      <m:jc m:val="centerGroup"/>
                    </m:oMathParaPr>
                    <m:oMath xmlns:m="http://schemas.openxmlformats.org/officeDocument/2006/math">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𝑐</m:t>
                      </m:r>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sSub>
                        <m:sSubPr>
                          <m:ctrlPr>
                            <a:rPr lang="es-EC"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0</m:t>
                          </m:r>
                        </m:sub>
                      </m:sSub>
                      <m:sSub>
                        <m:sSubPr>
                          <m:ctrlPr>
                            <a:rPr lang="es-EC"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m:oMathPara>
                </a14:m>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52095" algn="just">
                  <a:lnSpc>
                    <a:spcPct val="150000"/>
                  </a:lnSpc>
                  <a:spcBef>
                    <a:spcPts val="600"/>
                  </a:spcBef>
                  <a:spcAft>
                    <a:spcPts val="1000"/>
                  </a:spcAft>
                </a:pPr>
                <a14:m>
                  <m:oMathPara xmlns:m="http://schemas.openxmlformats.org/officeDocument/2006/math">
                    <m:oMathParaPr>
                      <m:jc m:val="centerGroup"/>
                    </m:oMathParaPr>
                    <m:oMath xmlns:m="http://schemas.openxmlformats.org/officeDocument/2006/math">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𝑑</m:t>
                      </m:r>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𝜏</m:t>
                          </m:r>
                        </m:e>
                        <m:sub>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𝑚</m:t>
                          </m:r>
                        </m:sub>
                      </m:sSub>
                    </m:oMath>
                  </m:oMathPara>
                </a14:m>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52095" algn="just">
                  <a:lnSpc>
                    <a:spcPct val="150000"/>
                  </a:lnSpc>
                  <a:spcBef>
                    <a:spcPts val="600"/>
                  </a:spcBef>
                  <a:spcAft>
                    <a:spcPts val="1000"/>
                  </a:spcAft>
                </a:pPr>
                <a14:m>
                  <m:oMathPara xmlns:m="http://schemas.openxmlformats.org/officeDocument/2006/math">
                    <m:oMathParaPr>
                      <m:jc m:val="centerGroup"/>
                    </m:oMathParaPr>
                    <m:oMath xmlns:m="http://schemas.openxmlformats.org/officeDocument/2006/math">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𝑓</m:t>
                      </m:r>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2000" i="1">
                              <a:effectLst/>
                              <a:latin typeface="Cambria Math" panose="02040503050406030204" pitchFamily="18" charset="0"/>
                              <a:ea typeface="Calibri" panose="020F0502020204030204" pitchFamily="34" charset="0"/>
                              <a:cs typeface="Times New Roman" panose="02020603050405020304" pitchFamily="18" charset="0"/>
                            </a:rPr>
                            <m:t>𝐽</m:t>
                          </m:r>
                        </m:e>
                        <m:sub>
                          <m:r>
                            <a:rPr lang="es-EC" sz="2000" i="1">
                              <a:effectLst/>
                              <a:latin typeface="Cambria Math" panose="02040503050406030204" pitchFamily="18" charset="0"/>
                              <a:ea typeface="Calibri" panose="020F0502020204030204" pitchFamily="34" charset="0"/>
                              <a:cs typeface="Times New Roman" panose="02020603050405020304" pitchFamily="18" charset="0"/>
                            </a:rPr>
                            <m:t>0</m:t>
                          </m:r>
                        </m:sub>
                      </m:sSub>
                      <m:r>
                        <a:rPr lang="es-EC"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2000" i="1">
                              <a:effectLst/>
                              <a:latin typeface="Cambria Math" panose="02040503050406030204" pitchFamily="18" charset="0"/>
                              <a:ea typeface="Calibri" panose="020F0502020204030204" pitchFamily="34" charset="0"/>
                              <a:cs typeface="Times New Roman" panose="02020603050405020304" pitchFamily="18" charset="0"/>
                            </a:rPr>
                            <m:t>𝑚</m:t>
                          </m:r>
                        </m:e>
                        <m:sub>
                          <m:r>
                            <a:rPr lang="es-EC" sz="2000" i="1">
                              <a:effectLst/>
                              <a:latin typeface="Cambria Math" panose="02040503050406030204" pitchFamily="18" charset="0"/>
                              <a:ea typeface="Calibri" panose="020F0502020204030204" pitchFamily="34" charset="0"/>
                              <a:cs typeface="Times New Roman" panose="02020603050405020304" pitchFamily="18" charset="0"/>
                            </a:rPr>
                            <m:t>1</m:t>
                          </m:r>
                        </m:sub>
                      </m:sSub>
                      <m:sSubSup>
                        <m:sSubSupPr>
                          <m:ctrlPr>
                            <a:rPr lang="es-EC" sz="20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0</m:t>
                          </m:r>
                        </m:sub>
                        <m:sup>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oMath>
                  </m:oMathPara>
                </a14:m>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h</m:t>
                      </m:r>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2000" i="1">
                              <a:effectLst/>
                              <a:latin typeface="Cambria Math" panose="02040503050406030204" pitchFamily="18" charset="0"/>
                            </a:rPr>
                          </m:ctrlPr>
                        </m:sSubPr>
                        <m:e>
                          <m:r>
                            <a:rPr lang="es-EC" sz="2000" i="1">
                              <a:effectLst/>
                              <a:latin typeface="Cambria Math" panose="02040503050406030204" pitchFamily="18" charset="0"/>
                              <a:ea typeface="Calibri" panose="020F0502020204030204" pitchFamily="34" charset="0"/>
                              <a:cs typeface="Times New Roman" panose="02020603050405020304" pitchFamily="18" charset="0"/>
                            </a:rPr>
                            <m:t>𝑚</m:t>
                          </m:r>
                        </m:e>
                        <m:sub>
                          <m:r>
                            <a:rPr lang="es-EC" sz="20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2000" i="1">
                          <a:effectLst/>
                          <a:latin typeface="Cambria Math" panose="02040503050406030204" pitchFamily="18" charset="0"/>
                          <a:ea typeface="Calibri" panose="020F0502020204030204" pitchFamily="34" charset="0"/>
                          <a:cs typeface="Times New Roman" panose="02020603050405020304" pitchFamily="18" charset="0"/>
                        </a:rPr>
                        <m:t>𝑔</m:t>
                      </m:r>
                      <m:sSub>
                        <m:sSubPr>
                          <m:ctrlPr>
                            <a:rPr lang="es-EC" sz="2000" i="1">
                              <a:effectLst/>
                              <a:latin typeface="Cambria Math" panose="02040503050406030204" pitchFamily="18" charset="0"/>
                            </a:rPr>
                          </m:ctrlPr>
                        </m:sSubPr>
                        <m:e>
                          <m:r>
                            <a:rPr lang="es-EC" sz="2000" i="1">
                              <a:effectLst/>
                              <a:latin typeface="Cambria Math" panose="02040503050406030204" pitchFamily="18" charset="0"/>
                              <a:ea typeface="Calibri" panose="020F0502020204030204" pitchFamily="34" charset="0"/>
                              <a:cs typeface="Times New Roman" panose="02020603050405020304" pitchFamily="18" charset="0"/>
                            </a:rPr>
                            <m:t>𝑙</m:t>
                          </m:r>
                        </m:e>
                        <m:sub>
                          <m:r>
                            <a:rPr lang="es-EC" sz="2000" i="1">
                              <a:effectLst/>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es-EC" sz="2000" dirty="0"/>
              </a:p>
            </p:txBody>
          </p:sp>
        </mc:Choice>
        <mc:Fallback xmlns="">
          <p:sp>
            <p:nvSpPr>
              <p:cNvPr id="5" name="Rectángulo 4"/>
              <p:cNvSpPr>
                <a:spLocks noRot="1" noChangeAspect="1" noMove="1" noResize="1" noEditPoints="1" noAdjustHandles="1" noChangeArrowheads="1" noChangeShapeType="1" noTextEdit="1"/>
              </p:cNvSpPr>
              <p:nvPr/>
            </p:nvSpPr>
            <p:spPr>
              <a:xfrm>
                <a:off x="-678180" y="2995095"/>
                <a:ext cx="6096000" cy="3407728"/>
              </a:xfrm>
              <a:prstGeom prst="rect">
                <a:avLst/>
              </a:prstGeom>
              <a:blipFill rotWithShape="0">
                <a:blip r:embed="rId4"/>
                <a:stretch>
                  <a:fillRect b="-17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2948940" y="3873428"/>
                <a:ext cx="8709660" cy="14947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s-EC" sz="2000" i="1" smtClean="0">
                              <a:latin typeface="Cambria Math" panose="02040503050406030204" pitchFamily="18" charset="0"/>
                            </a:rPr>
                          </m:ctrlPr>
                        </m:dPr>
                        <m:e>
                          <m:m>
                            <m:mPr>
                              <m:mcs>
                                <m:mc>
                                  <m:mcPr>
                                    <m:count m:val="1"/>
                                    <m:mcJc m:val="center"/>
                                  </m:mcPr>
                                </m:mc>
                              </m:mcs>
                              <m:ctrlPr>
                                <a:rPr lang="es-EC" sz="2000" i="1">
                                  <a:latin typeface="Cambria Math" panose="02040503050406030204" pitchFamily="18" charset="0"/>
                                </a:rPr>
                              </m:ctrlPr>
                            </m:mPr>
                            <m:mr>
                              <m:e>
                                <m:acc>
                                  <m:accPr>
                                    <m:chr m:val="̇"/>
                                    <m:ctrlPr>
                                      <a:rPr lang="es-EC" sz="2000" i="1">
                                        <a:latin typeface="Cambria Math" panose="02040503050406030204" pitchFamily="18" charset="0"/>
                                      </a:rPr>
                                    </m:ctrlPr>
                                  </m:accPr>
                                  <m:e>
                                    <m:sSub>
                                      <m:sSubPr>
                                        <m:ctrlPr>
                                          <a:rPr lang="es-EC" sz="2000" i="1">
                                            <a:latin typeface="Cambria Math" panose="02040503050406030204" pitchFamily="18" charset="0"/>
                                          </a:rPr>
                                        </m:ctrlPr>
                                      </m:sSubPr>
                                      <m:e>
                                        <m:r>
                                          <a:rPr lang="es-EC" sz="2000" i="1">
                                            <a:latin typeface="Cambria Math" panose="02040503050406030204" pitchFamily="18" charset="0"/>
                                          </a:rPr>
                                          <m:t>𝜃</m:t>
                                        </m:r>
                                      </m:e>
                                      <m:sub>
                                        <m:r>
                                          <a:rPr lang="es-EC" sz="2000" i="0">
                                            <a:latin typeface="Cambria Math" panose="02040503050406030204" pitchFamily="18" charset="0"/>
                                          </a:rPr>
                                          <m:t>1</m:t>
                                        </m:r>
                                      </m:sub>
                                    </m:sSub>
                                  </m:e>
                                </m:acc>
                              </m:e>
                            </m:mr>
                            <m:mr>
                              <m:e>
                                <m:acc>
                                  <m:accPr>
                                    <m:chr m:val="̇"/>
                                    <m:ctrlPr>
                                      <a:rPr lang="es-EC" sz="2000" i="1">
                                        <a:latin typeface="Cambria Math" panose="02040503050406030204" pitchFamily="18" charset="0"/>
                                      </a:rPr>
                                    </m:ctrlPr>
                                  </m:accPr>
                                  <m:e>
                                    <m:sSub>
                                      <m:sSubPr>
                                        <m:ctrlPr>
                                          <a:rPr lang="es-EC" sz="2000" i="1">
                                            <a:latin typeface="Cambria Math" panose="02040503050406030204" pitchFamily="18" charset="0"/>
                                          </a:rPr>
                                        </m:ctrlPr>
                                      </m:sSubPr>
                                      <m:e>
                                        <m:r>
                                          <a:rPr lang="es-EC" sz="2000" i="1">
                                            <a:latin typeface="Cambria Math" panose="02040503050406030204" pitchFamily="18" charset="0"/>
                                          </a:rPr>
                                          <m:t>𝜃</m:t>
                                        </m:r>
                                      </m:e>
                                      <m:sub>
                                        <m:r>
                                          <a:rPr lang="es-EC" sz="2000" i="0">
                                            <a:latin typeface="Cambria Math" panose="02040503050406030204" pitchFamily="18" charset="0"/>
                                          </a:rPr>
                                          <m:t>2</m:t>
                                        </m:r>
                                      </m:sub>
                                    </m:sSub>
                                  </m:e>
                                </m:acc>
                              </m:e>
                            </m:mr>
                            <m:mr>
                              <m:e>
                                <m:m>
                                  <m:mPr>
                                    <m:mcs>
                                      <m:mc>
                                        <m:mcPr>
                                          <m:count m:val="1"/>
                                          <m:mcJc m:val="center"/>
                                        </m:mcPr>
                                      </m:mc>
                                    </m:mcs>
                                    <m:ctrlPr>
                                      <a:rPr lang="es-EC" sz="2000" i="1">
                                        <a:latin typeface="Cambria Math" panose="02040503050406030204" pitchFamily="18" charset="0"/>
                                      </a:rPr>
                                    </m:ctrlPr>
                                  </m:mPr>
                                  <m:mr>
                                    <m:e>
                                      <m:acc>
                                        <m:accPr>
                                          <m:chr m:val="̈"/>
                                          <m:ctrlPr>
                                            <a:rPr lang="es-EC" sz="2000" i="1">
                                              <a:latin typeface="Cambria Math" panose="02040503050406030204" pitchFamily="18" charset="0"/>
                                            </a:rPr>
                                          </m:ctrlPr>
                                        </m:accPr>
                                        <m:e>
                                          <m:sSub>
                                            <m:sSubPr>
                                              <m:ctrlPr>
                                                <a:rPr lang="es-EC" sz="2000" i="1">
                                                  <a:latin typeface="Cambria Math" panose="02040503050406030204" pitchFamily="18" charset="0"/>
                                                </a:rPr>
                                              </m:ctrlPr>
                                            </m:sSubPr>
                                            <m:e>
                                              <m:r>
                                                <a:rPr lang="es-EC" sz="2000" i="1">
                                                  <a:latin typeface="Cambria Math" panose="02040503050406030204" pitchFamily="18" charset="0"/>
                                                </a:rPr>
                                                <m:t>𝜃</m:t>
                                              </m:r>
                                            </m:e>
                                            <m:sub>
                                              <m:r>
                                                <a:rPr lang="es-EC" sz="2000" i="0">
                                                  <a:latin typeface="Cambria Math" panose="02040503050406030204" pitchFamily="18" charset="0"/>
                                                </a:rPr>
                                                <m:t>1</m:t>
                                              </m:r>
                                            </m:sub>
                                          </m:sSub>
                                        </m:e>
                                      </m:acc>
                                    </m:e>
                                  </m:mr>
                                  <m:mr>
                                    <m:e>
                                      <m:acc>
                                        <m:accPr>
                                          <m:chr m:val="̈"/>
                                          <m:ctrlPr>
                                            <a:rPr lang="es-EC" sz="2000" i="1">
                                              <a:latin typeface="Cambria Math" panose="02040503050406030204" pitchFamily="18" charset="0"/>
                                            </a:rPr>
                                          </m:ctrlPr>
                                        </m:accPr>
                                        <m:e>
                                          <m:sSub>
                                            <m:sSubPr>
                                              <m:ctrlPr>
                                                <a:rPr lang="es-EC" sz="2000" i="1">
                                                  <a:latin typeface="Cambria Math" panose="02040503050406030204" pitchFamily="18" charset="0"/>
                                                </a:rPr>
                                              </m:ctrlPr>
                                            </m:sSubPr>
                                            <m:e>
                                              <m:r>
                                                <a:rPr lang="es-EC" sz="2000" i="1">
                                                  <a:latin typeface="Cambria Math" panose="02040503050406030204" pitchFamily="18" charset="0"/>
                                                </a:rPr>
                                                <m:t>𝜃</m:t>
                                              </m:r>
                                            </m:e>
                                            <m:sub>
                                              <m:r>
                                                <a:rPr lang="es-EC" sz="2000" i="0">
                                                  <a:latin typeface="Cambria Math" panose="02040503050406030204" pitchFamily="18" charset="0"/>
                                                </a:rPr>
                                                <m:t>2</m:t>
                                              </m:r>
                                            </m:sub>
                                          </m:sSub>
                                        </m:e>
                                      </m:acc>
                                    </m:e>
                                  </m:mr>
                                </m:m>
                              </m:e>
                            </m:mr>
                          </m:m>
                        </m:e>
                      </m:d>
                      <m:r>
                        <a:rPr lang="es-EC" sz="2000" i="0">
                          <a:latin typeface="Cambria Math" panose="02040503050406030204" pitchFamily="18" charset="0"/>
                        </a:rPr>
                        <m:t>=</m:t>
                      </m:r>
                      <m:f>
                        <m:fPr>
                          <m:ctrlPr>
                            <a:rPr lang="es-EC" sz="2000" i="1">
                              <a:latin typeface="Cambria Math" panose="02040503050406030204" pitchFamily="18" charset="0"/>
                            </a:rPr>
                          </m:ctrlPr>
                        </m:fPr>
                        <m:num>
                          <m:r>
                            <a:rPr lang="es-EC" sz="2000" i="0">
                              <a:latin typeface="Cambria Math" panose="02040503050406030204" pitchFamily="18" charset="0"/>
                            </a:rPr>
                            <m:t>1</m:t>
                          </m:r>
                        </m:num>
                        <m:den>
                          <m:d>
                            <m:dPr>
                              <m:ctrlPr>
                                <a:rPr lang="es-EC" sz="2000" i="1">
                                  <a:latin typeface="Cambria Math" panose="02040503050406030204" pitchFamily="18" charset="0"/>
                                </a:rPr>
                              </m:ctrlPr>
                            </m:dPr>
                            <m:e>
                              <m:r>
                                <a:rPr lang="es-EC" sz="2000" i="1">
                                  <a:latin typeface="Cambria Math" panose="02040503050406030204" pitchFamily="18" charset="0"/>
                                </a:rPr>
                                <m:t>𝑎𝑓</m:t>
                              </m:r>
                              <m:r>
                                <a:rPr lang="es-EC" sz="2000" i="0">
                                  <a:latin typeface="Cambria Math" panose="02040503050406030204" pitchFamily="18" charset="0"/>
                                </a:rPr>
                                <m:t>−</m:t>
                              </m:r>
                              <m:sSup>
                                <m:sSupPr>
                                  <m:ctrlPr>
                                    <a:rPr lang="es-EC" sz="2000" i="1">
                                      <a:latin typeface="Cambria Math" panose="02040503050406030204" pitchFamily="18" charset="0"/>
                                    </a:rPr>
                                  </m:ctrlPr>
                                </m:sSupPr>
                                <m:e>
                                  <m:r>
                                    <a:rPr lang="es-EC" sz="2000" i="1">
                                      <a:latin typeface="Cambria Math" panose="02040503050406030204" pitchFamily="18" charset="0"/>
                                    </a:rPr>
                                    <m:t>𝑐</m:t>
                                  </m:r>
                                </m:e>
                                <m:sup>
                                  <m:r>
                                    <a:rPr lang="es-EC" sz="2000" i="0">
                                      <a:latin typeface="Cambria Math" panose="02040503050406030204" pitchFamily="18" charset="0"/>
                                    </a:rPr>
                                    <m:t>2</m:t>
                                  </m:r>
                                </m:sup>
                              </m:sSup>
                            </m:e>
                          </m:d>
                        </m:den>
                      </m:f>
                      <m:d>
                        <m:dPr>
                          <m:begChr m:val="["/>
                          <m:endChr m:val="]"/>
                          <m:ctrlPr>
                            <a:rPr lang="es-EC" sz="2000" i="1">
                              <a:latin typeface="Cambria Math" panose="02040503050406030204" pitchFamily="18" charset="0"/>
                            </a:rPr>
                          </m:ctrlPr>
                        </m:dPr>
                        <m:e>
                          <m:m>
                            <m:mPr>
                              <m:mcs>
                                <m:mc>
                                  <m:mcPr>
                                    <m:count m:val="3"/>
                                    <m:mcJc m:val="center"/>
                                  </m:mcPr>
                                </m:mc>
                              </m:mcs>
                              <m:ctrlPr>
                                <a:rPr lang="es-EC" sz="2000" i="1">
                                  <a:latin typeface="Cambria Math" panose="02040503050406030204" pitchFamily="18" charset="0"/>
                                </a:rPr>
                              </m:ctrlPr>
                            </m:mPr>
                            <m:mr>
                              <m:e>
                                <m:r>
                                  <a:rPr lang="es-EC" sz="2000" i="0">
                                    <a:latin typeface="Cambria Math" panose="02040503050406030204" pitchFamily="18" charset="0"/>
                                  </a:rPr>
                                  <m:t>0</m:t>
                                </m:r>
                              </m:e>
                              <m:e>
                                <m:r>
                                  <a:rPr lang="es-EC" sz="2000" i="1">
                                    <a:latin typeface="Cambria Math" panose="02040503050406030204" pitchFamily="18" charset="0"/>
                                  </a:rPr>
                                  <m:t>𝑎𝑓</m:t>
                                </m:r>
                                <m:r>
                                  <a:rPr lang="es-EC" sz="2000" i="0">
                                    <a:latin typeface="Cambria Math" panose="02040503050406030204" pitchFamily="18" charset="0"/>
                                  </a:rPr>
                                  <m:t>−</m:t>
                                </m:r>
                                <m:sSup>
                                  <m:sSupPr>
                                    <m:ctrlPr>
                                      <a:rPr lang="es-EC" sz="2000" i="1">
                                        <a:latin typeface="Cambria Math" panose="02040503050406030204" pitchFamily="18" charset="0"/>
                                      </a:rPr>
                                    </m:ctrlPr>
                                  </m:sSupPr>
                                  <m:e>
                                    <m:r>
                                      <a:rPr lang="es-EC" sz="2000" i="1">
                                        <a:latin typeface="Cambria Math" panose="02040503050406030204" pitchFamily="18" charset="0"/>
                                      </a:rPr>
                                      <m:t>𝑐</m:t>
                                    </m:r>
                                  </m:e>
                                  <m:sup>
                                    <m:r>
                                      <a:rPr lang="es-EC" sz="2000" i="0">
                                        <a:latin typeface="Cambria Math" panose="02040503050406030204" pitchFamily="18" charset="0"/>
                                      </a:rPr>
                                      <m:t>2</m:t>
                                    </m:r>
                                  </m:sup>
                                </m:sSup>
                              </m:e>
                              <m:e>
                                <m:m>
                                  <m:mPr>
                                    <m:mcs>
                                      <m:mc>
                                        <m:mcPr>
                                          <m:count m:val="2"/>
                                          <m:mcJc m:val="center"/>
                                        </m:mcPr>
                                      </m:mc>
                                    </m:mcs>
                                    <m:ctrlPr>
                                      <a:rPr lang="es-EC" sz="2000" i="1">
                                        <a:latin typeface="Cambria Math" panose="02040503050406030204" pitchFamily="18" charset="0"/>
                                      </a:rPr>
                                    </m:ctrlPr>
                                  </m:mPr>
                                  <m:mr>
                                    <m:e>
                                      <m:r>
                                        <a:rPr lang="es-EC" sz="2000" i="0">
                                          <a:latin typeface="Cambria Math" panose="02040503050406030204" pitchFamily="18" charset="0"/>
                                        </a:rPr>
                                        <m:t>0</m:t>
                                      </m:r>
                                    </m:e>
                                    <m:e>
                                      <m:r>
                                        <a:rPr lang="es-EC" sz="2000" i="0">
                                          <a:latin typeface="Cambria Math" panose="02040503050406030204" pitchFamily="18" charset="0"/>
                                        </a:rPr>
                                        <m:t>0</m:t>
                                      </m:r>
                                    </m:e>
                                  </m:mr>
                                </m:m>
                              </m:e>
                            </m:mr>
                            <m:mr>
                              <m:e>
                                <m:r>
                                  <a:rPr lang="es-EC" sz="2000" i="0">
                                    <a:latin typeface="Cambria Math" panose="02040503050406030204" pitchFamily="18" charset="0"/>
                                  </a:rPr>
                                  <m:t>0</m:t>
                                </m:r>
                              </m:e>
                              <m:e>
                                <m:r>
                                  <a:rPr lang="es-EC" sz="2000" i="0">
                                    <a:latin typeface="Cambria Math" panose="02040503050406030204" pitchFamily="18" charset="0"/>
                                  </a:rPr>
                                  <m:t>−</m:t>
                                </m:r>
                                <m:r>
                                  <a:rPr lang="es-EC" sz="2000" i="1">
                                    <a:latin typeface="Cambria Math" panose="02040503050406030204" pitchFamily="18" charset="0"/>
                                  </a:rPr>
                                  <m:t>𝑑𝑓</m:t>
                                </m:r>
                              </m:e>
                              <m:e>
                                <m:m>
                                  <m:mPr>
                                    <m:mcs>
                                      <m:mc>
                                        <m:mcPr>
                                          <m:count m:val="2"/>
                                          <m:mcJc m:val="center"/>
                                        </m:mcPr>
                                      </m:mc>
                                    </m:mcs>
                                    <m:ctrlPr>
                                      <a:rPr lang="es-EC" sz="2000" i="1">
                                        <a:latin typeface="Cambria Math" panose="02040503050406030204" pitchFamily="18" charset="0"/>
                                      </a:rPr>
                                    </m:ctrlPr>
                                  </m:mPr>
                                  <m:mr>
                                    <m:e>
                                      <m:r>
                                        <a:rPr lang="es-EC" sz="2000" i="1">
                                          <a:latin typeface="Cambria Math" panose="02040503050406030204" pitchFamily="18" charset="0"/>
                                        </a:rPr>
                                        <m:t>𝑐h</m:t>
                                      </m:r>
                                    </m:e>
                                    <m:e>
                                      <m:r>
                                        <a:rPr lang="es-EC" sz="2000" i="0">
                                          <a:latin typeface="Cambria Math" panose="02040503050406030204" pitchFamily="18" charset="0"/>
                                        </a:rPr>
                                        <m:t>0</m:t>
                                      </m:r>
                                    </m:e>
                                  </m:mr>
                                </m:m>
                              </m:e>
                            </m:mr>
                            <m:mr>
                              <m:e>
                                <m:m>
                                  <m:mPr>
                                    <m:mcs>
                                      <m:mc>
                                        <m:mcPr>
                                          <m:count m:val="1"/>
                                          <m:mcJc m:val="center"/>
                                        </m:mcPr>
                                      </m:mc>
                                    </m:mcs>
                                    <m:ctrlPr>
                                      <a:rPr lang="es-EC" sz="2000" i="1">
                                        <a:latin typeface="Cambria Math" panose="02040503050406030204" pitchFamily="18" charset="0"/>
                                      </a:rPr>
                                    </m:ctrlPr>
                                  </m:mPr>
                                  <m:mr>
                                    <m:e>
                                      <m:r>
                                        <a:rPr lang="es-EC" sz="2000" i="0">
                                          <a:latin typeface="Cambria Math" panose="02040503050406030204" pitchFamily="18" charset="0"/>
                                        </a:rPr>
                                        <m:t>0</m:t>
                                      </m:r>
                                    </m:e>
                                  </m:mr>
                                  <m:mr>
                                    <m:e>
                                      <m:r>
                                        <a:rPr lang="es-EC" sz="2000" i="0">
                                          <a:latin typeface="Cambria Math" panose="02040503050406030204" pitchFamily="18" charset="0"/>
                                        </a:rPr>
                                        <m:t>0</m:t>
                                      </m:r>
                                    </m:e>
                                  </m:mr>
                                </m:m>
                              </m:e>
                              <m:e>
                                <m:m>
                                  <m:mPr>
                                    <m:mcs>
                                      <m:mc>
                                        <m:mcPr>
                                          <m:count m:val="1"/>
                                          <m:mcJc m:val="center"/>
                                        </m:mcPr>
                                      </m:mc>
                                    </m:mcs>
                                    <m:ctrlPr>
                                      <a:rPr lang="es-EC" sz="2000" i="1">
                                        <a:latin typeface="Cambria Math" panose="02040503050406030204" pitchFamily="18" charset="0"/>
                                      </a:rPr>
                                    </m:ctrlPr>
                                  </m:mPr>
                                  <m:mr>
                                    <m:e>
                                      <m:r>
                                        <a:rPr lang="es-EC" sz="2000" i="0">
                                          <a:latin typeface="Cambria Math" panose="02040503050406030204" pitchFamily="18" charset="0"/>
                                        </a:rPr>
                                        <m:t>0</m:t>
                                      </m:r>
                                    </m:e>
                                  </m:mr>
                                  <m:mr>
                                    <m:e>
                                      <m:r>
                                        <a:rPr lang="es-EC" sz="2000" i="0">
                                          <a:latin typeface="Cambria Math" panose="02040503050406030204" pitchFamily="18" charset="0"/>
                                        </a:rPr>
                                        <m:t>−</m:t>
                                      </m:r>
                                      <m:r>
                                        <a:rPr lang="es-EC" sz="2000" i="1">
                                          <a:latin typeface="Cambria Math" panose="02040503050406030204" pitchFamily="18" charset="0"/>
                                        </a:rPr>
                                        <m:t>𝑐𝑑</m:t>
                                      </m:r>
                                    </m:e>
                                  </m:mr>
                                </m:m>
                              </m:e>
                              <m:e>
                                <m:m>
                                  <m:mPr>
                                    <m:mcs>
                                      <m:mc>
                                        <m:mcPr>
                                          <m:count m:val="2"/>
                                          <m:mcJc m:val="center"/>
                                        </m:mcPr>
                                      </m:mc>
                                    </m:mcs>
                                    <m:ctrlPr>
                                      <a:rPr lang="es-EC" sz="2000" i="1">
                                        <a:latin typeface="Cambria Math" panose="02040503050406030204" pitchFamily="18" charset="0"/>
                                      </a:rPr>
                                    </m:ctrlPr>
                                  </m:mPr>
                                  <m:mr>
                                    <m:e>
                                      <m:m>
                                        <m:mPr>
                                          <m:mcs>
                                            <m:mc>
                                              <m:mcPr>
                                                <m:count m:val="1"/>
                                                <m:mcJc m:val="center"/>
                                              </m:mcPr>
                                            </m:mc>
                                          </m:mcs>
                                          <m:ctrlPr>
                                            <a:rPr lang="es-EC" sz="2000" i="1">
                                              <a:latin typeface="Cambria Math" panose="02040503050406030204" pitchFamily="18" charset="0"/>
                                            </a:rPr>
                                          </m:ctrlPr>
                                        </m:mPr>
                                        <m:mr>
                                          <m:e>
                                            <m:r>
                                              <a:rPr lang="es-EC" sz="2000" i="0">
                                                <a:latin typeface="Cambria Math" panose="02040503050406030204" pitchFamily="18" charset="0"/>
                                              </a:rPr>
                                              <m:t>0</m:t>
                                            </m:r>
                                          </m:e>
                                        </m:mr>
                                        <m:mr>
                                          <m:e>
                                            <m:r>
                                              <a:rPr lang="es-EC" sz="2000" i="1">
                                                <a:latin typeface="Cambria Math" panose="02040503050406030204" pitchFamily="18" charset="0"/>
                                              </a:rPr>
                                              <m:t>𝑎h</m:t>
                                            </m:r>
                                          </m:e>
                                        </m:mr>
                                      </m:m>
                                    </m:e>
                                    <m:e>
                                      <m:m>
                                        <m:mPr>
                                          <m:mcs>
                                            <m:mc>
                                              <m:mcPr>
                                                <m:count m:val="1"/>
                                                <m:mcJc m:val="center"/>
                                              </m:mcPr>
                                            </m:mc>
                                          </m:mcs>
                                          <m:ctrlPr>
                                            <a:rPr lang="es-EC" sz="2000" i="1">
                                              <a:latin typeface="Cambria Math" panose="02040503050406030204" pitchFamily="18" charset="0"/>
                                            </a:rPr>
                                          </m:ctrlPr>
                                        </m:mPr>
                                        <m:mr>
                                          <m:e>
                                            <m:r>
                                              <a:rPr lang="es-EC" sz="2000" i="1">
                                                <a:latin typeface="Cambria Math" panose="02040503050406030204" pitchFamily="18" charset="0"/>
                                              </a:rPr>
                                              <m:t>𝑎𝑓</m:t>
                                            </m:r>
                                            <m:r>
                                              <a:rPr lang="es-EC" sz="2000" i="0">
                                                <a:latin typeface="Cambria Math" panose="02040503050406030204" pitchFamily="18" charset="0"/>
                                              </a:rPr>
                                              <m:t>−</m:t>
                                            </m:r>
                                            <m:sSup>
                                              <m:sSupPr>
                                                <m:ctrlPr>
                                                  <a:rPr lang="es-EC" sz="2000" i="1">
                                                    <a:latin typeface="Cambria Math" panose="02040503050406030204" pitchFamily="18" charset="0"/>
                                                  </a:rPr>
                                                </m:ctrlPr>
                                              </m:sSupPr>
                                              <m:e>
                                                <m:r>
                                                  <a:rPr lang="es-EC" sz="2000" i="1">
                                                    <a:latin typeface="Cambria Math" panose="02040503050406030204" pitchFamily="18" charset="0"/>
                                                  </a:rPr>
                                                  <m:t>𝑐</m:t>
                                                </m:r>
                                              </m:e>
                                              <m:sup>
                                                <m:r>
                                                  <a:rPr lang="es-EC" sz="2000" i="0">
                                                    <a:latin typeface="Cambria Math" panose="02040503050406030204" pitchFamily="18" charset="0"/>
                                                  </a:rPr>
                                                  <m:t>2</m:t>
                                                </m:r>
                                              </m:sup>
                                            </m:sSup>
                                          </m:e>
                                        </m:mr>
                                        <m:mr>
                                          <m:e>
                                            <m:r>
                                              <a:rPr lang="es-EC" sz="2000" i="0">
                                                <a:latin typeface="Cambria Math" panose="02040503050406030204" pitchFamily="18" charset="0"/>
                                              </a:rPr>
                                              <m:t>0</m:t>
                                            </m:r>
                                          </m:e>
                                        </m:mr>
                                      </m:m>
                                    </m:e>
                                  </m:mr>
                                </m:m>
                              </m:e>
                            </m:mr>
                          </m:m>
                        </m:e>
                      </m:d>
                      <m:d>
                        <m:dPr>
                          <m:begChr m:val="["/>
                          <m:endChr m:val="]"/>
                          <m:ctrlPr>
                            <a:rPr lang="es-EC" sz="2000" i="1">
                              <a:latin typeface="Cambria Math" panose="02040503050406030204" pitchFamily="18" charset="0"/>
                            </a:rPr>
                          </m:ctrlPr>
                        </m:dPr>
                        <m:e>
                          <m:m>
                            <m:mPr>
                              <m:mcs>
                                <m:mc>
                                  <m:mcPr>
                                    <m:count m:val="1"/>
                                    <m:mcJc m:val="center"/>
                                  </m:mcPr>
                                </m:mc>
                              </m:mcs>
                              <m:ctrlPr>
                                <a:rPr lang="es-EC" sz="2000" i="1">
                                  <a:latin typeface="Cambria Math" panose="02040503050406030204" pitchFamily="18" charset="0"/>
                                </a:rPr>
                              </m:ctrlPr>
                            </m:mPr>
                            <m:mr>
                              <m:e>
                                <m:sSub>
                                  <m:sSubPr>
                                    <m:ctrlPr>
                                      <a:rPr lang="es-EC" sz="2000" i="1">
                                        <a:latin typeface="Cambria Math" panose="02040503050406030204" pitchFamily="18" charset="0"/>
                                      </a:rPr>
                                    </m:ctrlPr>
                                  </m:sSubPr>
                                  <m:e>
                                    <m:r>
                                      <a:rPr lang="es-EC" sz="2000" i="1">
                                        <a:latin typeface="Cambria Math" panose="02040503050406030204" pitchFamily="18" charset="0"/>
                                      </a:rPr>
                                      <m:t>𝜃</m:t>
                                    </m:r>
                                  </m:e>
                                  <m:sub>
                                    <m:r>
                                      <a:rPr lang="es-EC" sz="2000" i="0">
                                        <a:latin typeface="Cambria Math" panose="02040503050406030204" pitchFamily="18" charset="0"/>
                                      </a:rPr>
                                      <m:t>1</m:t>
                                    </m:r>
                                  </m:sub>
                                </m:sSub>
                              </m:e>
                            </m:mr>
                            <m:mr>
                              <m:e>
                                <m:sSub>
                                  <m:sSubPr>
                                    <m:ctrlPr>
                                      <a:rPr lang="es-EC" sz="2000" i="1">
                                        <a:latin typeface="Cambria Math" panose="02040503050406030204" pitchFamily="18" charset="0"/>
                                      </a:rPr>
                                    </m:ctrlPr>
                                  </m:sSubPr>
                                  <m:e>
                                    <m:r>
                                      <a:rPr lang="es-EC" sz="2000" i="1">
                                        <a:latin typeface="Cambria Math" panose="02040503050406030204" pitchFamily="18" charset="0"/>
                                      </a:rPr>
                                      <m:t>𝜃</m:t>
                                    </m:r>
                                  </m:e>
                                  <m:sub>
                                    <m:r>
                                      <a:rPr lang="es-EC" sz="2000" i="0">
                                        <a:latin typeface="Cambria Math" panose="02040503050406030204" pitchFamily="18" charset="0"/>
                                      </a:rPr>
                                      <m:t>2</m:t>
                                    </m:r>
                                  </m:sub>
                                </m:sSub>
                              </m:e>
                            </m:mr>
                            <m:mr>
                              <m:e>
                                <m:m>
                                  <m:mPr>
                                    <m:mcs>
                                      <m:mc>
                                        <m:mcPr>
                                          <m:count m:val="1"/>
                                          <m:mcJc m:val="center"/>
                                        </m:mcPr>
                                      </m:mc>
                                    </m:mcs>
                                    <m:ctrlPr>
                                      <a:rPr lang="es-EC" sz="2000" i="1">
                                        <a:latin typeface="Cambria Math" panose="02040503050406030204" pitchFamily="18" charset="0"/>
                                      </a:rPr>
                                    </m:ctrlPr>
                                  </m:mPr>
                                  <m:mr>
                                    <m:e>
                                      <m:acc>
                                        <m:accPr>
                                          <m:chr m:val="̇"/>
                                          <m:ctrlPr>
                                            <a:rPr lang="es-EC" sz="2000" i="1">
                                              <a:latin typeface="Cambria Math" panose="02040503050406030204" pitchFamily="18" charset="0"/>
                                            </a:rPr>
                                          </m:ctrlPr>
                                        </m:accPr>
                                        <m:e>
                                          <m:sSub>
                                            <m:sSubPr>
                                              <m:ctrlPr>
                                                <a:rPr lang="es-EC" sz="2000" i="1">
                                                  <a:latin typeface="Cambria Math" panose="02040503050406030204" pitchFamily="18" charset="0"/>
                                                </a:rPr>
                                              </m:ctrlPr>
                                            </m:sSubPr>
                                            <m:e>
                                              <m:r>
                                                <a:rPr lang="es-EC" sz="2000" i="1">
                                                  <a:latin typeface="Cambria Math" panose="02040503050406030204" pitchFamily="18" charset="0"/>
                                                </a:rPr>
                                                <m:t>𝜃</m:t>
                                              </m:r>
                                            </m:e>
                                            <m:sub>
                                              <m:r>
                                                <a:rPr lang="es-EC" sz="2000" i="0">
                                                  <a:latin typeface="Cambria Math" panose="02040503050406030204" pitchFamily="18" charset="0"/>
                                                </a:rPr>
                                                <m:t>1</m:t>
                                              </m:r>
                                            </m:sub>
                                          </m:sSub>
                                        </m:e>
                                      </m:acc>
                                    </m:e>
                                  </m:mr>
                                  <m:mr>
                                    <m:e>
                                      <m:acc>
                                        <m:accPr>
                                          <m:chr m:val="̇"/>
                                          <m:ctrlPr>
                                            <a:rPr lang="es-EC" sz="2000" i="1">
                                              <a:latin typeface="Cambria Math" panose="02040503050406030204" pitchFamily="18" charset="0"/>
                                            </a:rPr>
                                          </m:ctrlPr>
                                        </m:accPr>
                                        <m:e>
                                          <m:sSub>
                                            <m:sSubPr>
                                              <m:ctrlPr>
                                                <a:rPr lang="es-EC" sz="2000" i="1">
                                                  <a:latin typeface="Cambria Math" panose="02040503050406030204" pitchFamily="18" charset="0"/>
                                                </a:rPr>
                                              </m:ctrlPr>
                                            </m:sSubPr>
                                            <m:e>
                                              <m:r>
                                                <a:rPr lang="es-EC" sz="2000" i="1">
                                                  <a:latin typeface="Cambria Math" panose="02040503050406030204" pitchFamily="18" charset="0"/>
                                                </a:rPr>
                                                <m:t>𝜃</m:t>
                                              </m:r>
                                            </m:e>
                                            <m:sub>
                                              <m:r>
                                                <a:rPr lang="es-EC" sz="2000" i="0">
                                                  <a:latin typeface="Cambria Math" panose="02040503050406030204" pitchFamily="18" charset="0"/>
                                                </a:rPr>
                                                <m:t>2</m:t>
                                              </m:r>
                                            </m:sub>
                                          </m:sSub>
                                        </m:e>
                                      </m:acc>
                                    </m:e>
                                  </m:mr>
                                </m:m>
                              </m:e>
                            </m:mr>
                          </m:m>
                        </m:e>
                      </m:d>
                      <m:r>
                        <a:rPr lang="es-EC" sz="2000" i="0">
                          <a:latin typeface="Cambria Math" panose="02040503050406030204" pitchFamily="18" charset="0"/>
                        </a:rPr>
                        <m:t>+</m:t>
                      </m:r>
                      <m:f>
                        <m:fPr>
                          <m:ctrlPr>
                            <a:rPr lang="es-EC" sz="2000" i="1">
                              <a:latin typeface="Cambria Math" panose="02040503050406030204" pitchFamily="18" charset="0"/>
                            </a:rPr>
                          </m:ctrlPr>
                        </m:fPr>
                        <m:num>
                          <m:r>
                            <a:rPr lang="es-EC" sz="2000" i="0">
                              <a:latin typeface="Cambria Math" panose="02040503050406030204" pitchFamily="18" charset="0"/>
                            </a:rPr>
                            <m:t>1</m:t>
                          </m:r>
                        </m:num>
                        <m:den>
                          <m:d>
                            <m:dPr>
                              <m:ctrlPr>
                                <a:rPr lang="es-EC" sz="2000" i="1">
                                  <a:latin typeface="Cambria Math" panose="02040503050406030204" pitchFamily="18" charset="0"/>
                                </a:rPr>
                              </m:ctrlPr>
                            </m:dPr>
                            <m:e>
                              <m:r>
                                <a:rPr lang="es-EC" sz="2000" i="1">
                                  <a:latin typeface="Cambria Math" panose="02040503050406030204" pitchFamily="18" charset="0"/>
                                </a:rPr>
                                <m:t>𝑎𝑓</m:t>
                              </m:r>
                              <m:r>
                                <a:rPr lang="es-EC" sz="2000" i="0">
                                  <a:latin typeface="Cambria Math" panose="02040503050406030204" pitchFamily="18" charset="0"/>
                                </a:rPr>
                                <m:t>−</m:t>
                              </m:r>
                              <m:sSup>
                                <m:sSupPr>
                                  <m:ctrlPr>
                                    <a:rPr lang="es-EC" sz="2000" i="1">
                                      <a:latin typeface="Cambria Math" panose="02040503050406030204" pitchFamily="18" charset="0"/>
                                    </a:rPr>
                                  </m:ctrlPr>
                                </m:sSupPr>
                                <m:e>
                                  <m:r>
                                    <a:rPr lang="es-EC" sz="2000" i="1">
                                      <a:latin typeface="Cambria Math" panose="02040503050406030204" pitchFamily="18" charset="0"/>
                                    </a:rPr>
                                    <m:t>𝑐</m:t>
                                  </m:r>
                                </m:e>
                                <m:sup>
                                  <m:r>
                                    <a:rPr lang="es-EC" sz="2000" i="0">
                                      <a:latin typeface="Cambria Math" panose="02040503050406030204" pitchFamily="18" charset="0"/>
                                    </a:rPr>
                                    <m:t>2</m:t>
                                  </m:r>
                                </m:sup>
                              </m:sSup>
                            </m:e>
                          </m:d>
                        </m:den>
                      </m:f>
                      <m:d>
                        <m:dPr>
                          <m:begChr m:val="["/>
                          <m:endChr m:val="]"/>
                          <m:ctrlPr>
                            <a:rPr lang="es-EC" sz="2000" i="1">
                              <a:latin typeface="Cambria Math" panose="02040503050406030204" pitchFamily="18" charset="0"/>
                            </a:rPr>
                          </m:ctrlPr>
                        </m:dPr>
                        <m:e>
                          <m:m>
                            <m:mPr>
                              <m:mcs>
                                <m:mc>
                                  <m:mcPr>
                                    <m:count m:val="1"/>
                                    <m:mcJc m:val="center"/>
                                  </m:mcPr>
                                </m:mc>
                              </m:mcs>
                              <m:ctrlPr>
                                <a:rPr lang="es-EC" sz="2000" i="1">
                                  <a:latin typeface="Cambria Math" panose="02040503050406030204" pitchFamily="18" charset="0"/>
                                </a:rPr>
                              </m:ctrlPr>
                            </m:mPr>
                            <m:mr>
                              <m:e>
                                <m:r>
                                  <a:rPr lang="es-EC" sz="2000" i="0">
                                    <a:latin typeface="Cambria Math" panose="02040503050406030204" pitchFamily="18" charset="0"/>
                                  </a:rPr>
                                  <m:t>0</m:t>
                                </m:r>
                              </m:e>
                            </m:mr>
                            <m:mr>
                              <m:e>
                                <m:r>
                                  <a:rPr lang="es-EC" sz="2000" i="1">
                                    <a:latin typeface="Cambria Math" panose="02040503050406030204" pitchFamily="18" charset="0"/>
                                  </a:rPr>
                                  <m:t>𝑒𝑓</m:t>
                                </m:r>
                              </m:e>
                            </m:mr>
                            <m:mr>
                              <m:e>
                                <m:m>
                                  <m:mPr>
                                    <m:mcs>
                                      <m:mc>
                                        <m:mcPr>
                                          <m:count m:val="1"/>
                                          <m:mcJc m:val="center"/>
                                        </m:mcPr>
                                      </m:mc>
                                    </m:mcs>
                                    <m:ctrlPr>
                                      <a:rPr lang="es-EC" sz="2000" i="1">
                                        <a:latin typeface="Cambria Math" panose="02040503050406030204" pitchFamily="18" charset="0"/>
                                      </a:rPr>
                                    </m:ctrlPr>
                                  </m:mPr>
                                  <m:mr>
                                    <m:e>
                                      <m:r>
                                        <a:rPr lang="es-EC" sz="2000" i="0">
                                          <a:latin typeface="Cambria Math" panose="02040503050406030204" pitchFamily="18" charset="0"/>
                                        </a:rPr>
                                        <m:t>0</m:t>
                                      </m:r>
                                    </m:e>
                                  </m:mr>
                                  <m:mr>
                                    <m:e>
                                      <m:r>
                                        <a:rPr lang="es-EC" sz="2000" i="1">
                                          <a:latin typeface="Cambria Math" panose="02040503050406030204" pitchFamily="18" charset="0"/>
                                        </a:rPr>
                                        <m:t>𝑐𝑒</m:t>
                                      </m:r>
                                    </m:e>
                                  </m:mr>
                                </m:m>
                              </m:e>
                            </m:mr>
                          </m:m>
                        </m:e>
                      </m:d>
                      <m:r>
                        <a:rPr lang="es-EC" sz="2000" i="1">
                          <a:latin typeface="Cambria Math" panose="02040503050406030204" pitchFamily="18" charset="0"/>
                        </a:rPr>
                        <m:t>𝑢</m:t>
                      </m:r>
                    </m:oMath>
                  </m:oMathPara>
                </a14:m>
                <a:endParaRPr lang="es-EC" sz="2000" dirty="0"/>
              </a:p>
            </p:txBody>
          </p:sp>
        </mc:Choice>
        <mc:Fallback xmlns="">
          <p:sp>
            <p:nvSpPr>
              <p:cNvPr id="6" name="Rectángulo 5"/>
              <p:cNvSpPr>
                <a:spLocks noRot="1" noChangeAspect="1" noMove="1" noResize="1" noEditPoints="1" noAdjustHandles="1" noChangeArrowheads="1" noChangeShapeType="1" noTextEdit="1"/>
              </p:cNvSpPr>
              <p:nvPr/>
            </p:nvSpPr>
            <p:spPr>
              <a:xfrm>
                <a:off x="2948940" y="3873428"/>
                <a:ext cx="8709660" cy="1494705"/>
              </a:xfrm>
              <a:prstGeom prst="rect">
                <a:avLst/>
              </a:prstGeom>
              <a:blipFill rotWithShape="0">
                <a:blip r:embed="rId5"/>
                <a:stretch>
                  <a:fillRect/>
                </a:stretch>
              </a:blipFill>
            </p:spPr>
            <p:txBody>
              <a:bodyPr/>
              <a:lstStyle/>
              <a:p>
                <a:r>
                  <a:rPr lang="es-EC">
                    <a:noFill/>
                  </a:rPr>
                  <a:t> </a:t>
                </a:r>
              </a:p>
            </p:txBody>
          </p:sp>
        </mc:Fallback>
      </mc:AlternateContent>
      <p:sp>
        <p:nvSpPr>
          <p:cNvPr id="7" name="3 Rectángulo"/>
          <p:cNvSpPr/>
          <p:nvPr/>
        </p:nvSpPr>
        <p:spPr>
          <a:xfrm>
            <a:off x="5326380" y="0"/>
            <a:ext cx="6705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MODELAMIENTO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68560532"/>
      </p:ext>
    </p:extLst>
  </p:cSld>
  <p:clrMapOvr>
    <a:masterClrMapping/>
  </p:clrMapOvr>
  <p:transition spd="med">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
        <p:nvSpPr>
          <p:cNvPr id="3"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mtClean="0"/>
              <a:t>Claudia Maricela Anaguano Lamiña</a:t>
            </a:r>
            <a:endParaRPr lang="es-EC" dirty="0"/>
          </a:p>
        </p:txBody>
      </p:sp>
      <p:pic>
        <p:nvPicPr>
          <p:cNvPr id="4" name="Imagen 3"/>
          <p:cNvPicPr/>
          <p:nvPr/>
        </p:nvPicPr>
        <p:blipFill>
          <a:blip r:embed="rId3">
            <a:extLst>
              <a:ext uri="{28A0092B-C50C-407E-A947-70E740481C1C}">
                <a14:useLocalDpi xmlns:a14="http://schemas.microsoft.com/office/drawing/2010/main" val="0"/>
              </a:ext>
            </a:extLst>
          </a:blip>
          <a:stretch>
            <a:fillRect/>
          </a:stretch>
        </p:blipFill>
        <p:spPr>
          <a:xfrm>
            <a:off x="3575693" y="704056"/>
            <a:ext cx="4041458" cy="3681413"/>
          </a:xfrm>
          <a:prstGeom prst="rect">
            <a:avLst/>
          </a:prstGeom>
          <a:ln w="3175">
            <a:noFill/>
          </a:ln>
          <a:effectLst/>
        </p:spPr>
      </p:pic>
      <p:pic>
        <p:nvPicPr>
          <p:cNvPr id="5" name="Imagen 4"/>
          <p:cNvPicPr/>
          <p:nvPr/>
        </p:nvPicPr>
        <p:blipFill>
          <a:blip r:embed="rId4">
            <a:extLst>
              <a:ext uri="{28A0092B-C50C-407E-A947-70E740481C1C}">
                <a14:useLocalDpi xmlns:a14="http://schemas.microsoft.com/office/drawing/2010/main" val="0"/>
              </a:ext>
            </a:extLst>
          </a:blip>
          <a:stretch>
            <a:fillRect/>
          </a:stretch>
        </p:blipFill>
        <p:spPr>
          <a:xfrm>
            <a:off x="584843" y="1370647"/>
            <a:ext cx="3598537" cy="4550093"/>
          </a:xfrm>
          <a:prstGeom prst="rect">
            <a:avLst/>
          </a:prstGeom>
          <a:ln w="3175">
            <a:solidFill>
              <a:schemeClr val="tx1"/>
            </a:solidFill>
          </a:ln>
          <a:effectLst>
            <a:outerShdw blurRad="50800" dist="38100" dir="2700000" algn="tl" rotWithShape="0">
              <a:prstClr val="black">
                <a:alpha val="40000"/>
              </a:prstClr>
            </a:outerShdw>
          </a:effectLst>
        </p:spPr>
      </p:pic>
      <p:pic>
        <p:nvPicPr>
          <p:cNvPr id="6" name="Imagen 5"/>
          <p:cNvPicPr/>
          <p:nvPr/>
        </p:nvPicPr>
        <p:blipFill>
          <a:blip r:embed="rId5">
            <a:extLst>
              <a:ext uri="{28A0092B-C50C-407E-A947-70E740481C1C}">
                <a14:useLocalDpi xmlns:a14="http://schemas.microsoft.com/office/drawing/2010/main" val="0"/>
              </a:ext>
            </a:extLst>
          </a:blip>
          <a:stretch>
            <a:fillRect/>
          </a:stretch>
        </p:blipFill>
        <p:spPr>
          <a:xfrm>
            <a:off x="7016123" y="2762567"/>
            <a:ext cx="4590423" cy="3158173"/>
          </a:xfrm>
          <a:prstGeom prst="rect">
            <a:avLst/>
          </a:prstGeom>
          <a:ln w="3175">
            <a:solidFill>
              <a:schemeClr val="tx1"/>
            </a:solidFill>
          </a:ln>
          <a:effectLst>
            <a:outerShdw blurRad="50800" dist="38100" dir="2700000" algn="tl" rotWithShape="0">
              <a:prstClr val="black">
                <a:alpha val="40000"/>
              </a:prstClr>
            </a:outerShdw>
          </a:effectLst>
        </p:spPr>
      </p:pic>
      <p:sp>
        <p:nvSpPr>
          <p:cNvPr id="7" name="3 Rectángulo"/>
          <p:cNvSpPr/>
          <p:nvPr/>
        </p:nvSpPr>
        <p:spPr>
          <a:xfrm>
            <a:off x="5326380" y="0"/>
            <a:ext cx="6705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MODELAMIENTO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5579541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
        <p:nvSpPr>
          <p:cNvPr id="3"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mtClean="0"/>
              <a:t>Claudia Maricela Anaguano Lamiña</a:t>
            </a:r>
            <a:endParaRPr lang="es-EC" dirty="0"/>
          </a:p>
        </p:txBody>
      </p:sp>
      <p:sp>
        <p:nvSpPr>
          <p:cNvPr id="4" name="Rectángulo 3"/>
          <p:cNvSpPr/>
          <p:nvPr/>
        </p:nvSpPr>
        <p:spPr>
          <a:xfrm>
            <a:off x="2788896" y="2438400"/>
            <a:ext cx="6919010" cy="1569660"/>
          </a:xfrm>
          <a:prstGeom prst="rect">
            <a:avLst/>
          </a:prstGeom>
          <a:noFill/>
        </p:spPr>
        <p:txBody>
          <a:bodyPr wrap="none" lIns="91440" tIns="45720" rIns="91440" bIns="45720">
            <a:spAutoFit/>
          </a:bodyPr>
          <a:lstStyle/>
          <a:p>
            <a:pPr algn="ctr"/>
            <a:r>
              <a:rPr lang="es-ES" sz="9600" b="1" dirty="0" smtClean="0">
                <a:ln w="22225">
                  <a:solidFill>
                    <a:schemeClr val="accent2"/>
                  </a:solidFill>
                  <a:prstDash val="solid"/>
                </a:ln>
                <a:solidFill>
                  <a:schemeClr val="accent2">
                    <a:lumMod val="40000"/>
                    <a:lumOff val="60000"/>
                  </a:schemeClr>
                </a:solidFill>
              </a:rPr>
              <a:t>DESARROLLO</a:t>
            </a:r>
            <a:endParaRPr lang="es-ES" sz="96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19295643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
        <p:nvSpPr>
          <p:cNvPr id="3"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mtClean="0"/>
              <a:t>Claudia Maricela Anaguano Lamiña</a:t>
            </a:r>
            <a:endParaRPr lang="es-EC" dirty="0"/>
          </a:p>
        </p:txBody>
      </p:sp>
      <p:pic>
        <p:nvPicPr>
          <p:cNvPr id="4" name="Imagen 3"/>
          <p:cNvPicPr/>
          <p:nvPr/>
        </p:nvPicPr>
        <p:blipFill>
          <a:blip r:embed="rId4">
            <a:extLst>
              <a:ext uri="{28A0092B-C50C-407E-A947-70E740481C1C}">
                <a14:useLocalDpi xmlns:a14="http://schemas.microsoft.com/office/drawing/2010/main" val="0"/>
              </a:ext>
            </a:extLst>
          </a:blip>
          <a:srcRect/>
          <a:stretch>
            <a:fillRect/>
          </a:stretch>
        </p:blipFill>
        <p:spPr bwMode="auto">
          <a:xfrm>
            <a:off x="6397941" y="1052173"/>
            <a:ext cx="4333875" cy="1809750"/>
          </a:xfrm>
          <a:prstGeom prst="rect">
            <a:avLst/>
          </a:prstGeom>
          <a:noFill/>
          <a:ln>
            <a:solidFill>
              <a:schemeClr val="tx1"/>
            </a:solidFill>
          </a:ln>
          <a:effectLst>
            <a:outerShdw blurRad="50800" dist="38100" dir="2700000" algn="tl" rotWithShape="0">
              <a:prstClr val="black">
                <a:alpha val="40000"/>
              </a:prstClr>
            </a:outerShdw>
          </a:effectLst>
        </p:spPr>
      </p:pic>
      <p:pic>
        <p:nvPicPr>
          <p:cNvPr id="5" name="Imagen 4"/>
          <p:cNvPicPr/>
          <p:nvPr/>
        </p:nvPicPr>
        <p:blipFill>
          <a:blip r:embed="rId5">
            <a:extLst>
              <a:ext uri="{28A0092B-C50C-407E-A947-70E740481C1C}">
                <a14:useLocalDpi xmlns:a14="http://schemas.microsoft.com/office/drawing/2010/main" val="0"/>
              </a:ext>
            </a:extLst>
          </a:blip>
          <a:srcRect/>
          <a:stretch>
            <a:fillRect/>
          </a:stretch>
        </p:blipFill>
        <p:spPr bwMode="auto">
          <a:xfrm>
            <a:off x="665449" y="1084147"/>
            <a:ext cx="3474720" cy="1828800"/>
          </a:xfrm>
          <a:prstGeom prst="rect">
            <a:avLst/>
          </a:prstGeom>
          <a:noFill/>
          <a:ln>
            <a:solidFill>
              <a:schemeClr val="tx1"/>
            </a:solidFill>
          </a:ln>
          <a:effectLst>
            <a:outerShdw blurRad="50800" dist="38100" dir="2700000" algn="tl" rotWithShape="0">
              <a:prstClr val="black">
                <a:alpha val="40000"/>
              </a:prstClr>
            </a:outerShdw>
          </a:effectLst>
        </p:spPr>
      </p:pic>
      <p:pic>
        <p:nvPicPr>
          <p:cNvPr id="6" name="Imagen 5"/>
          <p:cNvPicPr/>
          <p:nvPr/>
        </p:nvPicPr>
        <p:blipFill>
          <a:blip r:embed="rId6">
            <a:extLst>
              <a:ext uri="{28A0092B-C50C-407E-A947-70E740481C1C}">
                <a14:useLocalDpi xmlns:a14="http://schemas.microsoft.com/office/drawing/2010/main" val="0"/>
              </a:ext>
            </a:extLst>
          </a:blip>
          <a:srcRect/>
          <a:stretch>
            <a:fillRect/>
          </a:stretch>
        </p:blipFill>
        <p:spPr bwMode="auto">
          <a:xfrm>
            <a:off x="3493317" y="3034935"/>
            <a:ext cx="4989195" cy="2981325"/>
          </a:xfrm>
          <a:prstGeom prst="rect">
            <a:avLst/>
          </a:prstGeom>
          <a:noFill/>
          <a:ln>
            <a:solidFill>
              <a:schemeClr val="tx1"/>
            </a:solidFill>
          </a:ln>
          <a:effectLst>
            <a:outerShdw blurRad="50800" dist="38100" dir="2700000" algn="tl" rotWithShape="0">
              <a:prstClr val="black">
                <a:alpha val="40000"/>
              </a:prstClr>
            </a:outerShdw>
          </a:effectLst>
        </p:spPr>
      </p:pic>
      <p:sp>
        <p:nvSpPr>
          <p:cNvPr id="7" name="3 Rectángulo"/>
          <p:cNvSpPr/>
          <p:nvPr/>
        </p:nvSpPr>
        <p:spPr>
          <a:xfrm>
            <a:off x="5326380" y="0"/>
            <a:ext cx="6705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CONTROL PID</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08059631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
        <p:nvSpPr>
          <p:cNvPr id="3"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mtClean="0"/>
              <a:t>Claudia Maricela Anaguano Lamiña</a:t>
            </a:r>
            <a:endParaRPr lang="es-EC" dirty="0"/>
          </a:p>
        </p:txBody>
      </p:sp>
      <p:pic>
        <p:nvPicPr>
          <p:cNvPr id="4" name="Imagen 3"/>
          <p:cNvPicPr/>
          <p:nvPr/>
        </p:nvPicPr>
        <p:blipFill>
          <a:blip r:embed="rId4">
            <a:extLst>
              <a:ext uri="{28A0092B-C50C-407E-A947-70E740481C1C}">
                <a14:useLocalDpi xmlns:a14="http://schemas.microsoft.com/office/drawing/2010/main" val="0"/>
              </a:ext>
            </a:extLst>
          </a:blip>
          <a:stretch>
            <a:fillRect/>
          </a:stretch>
        </p:blipFill>
        <p:spPr>
          <a:xfrm>
            <a:off x="1006482" y="3701903"/>
            <a:ext cx="4297681" cy="2121901"/>
          </a:xfrm>
          <a:prstGeom prst="rect">
            <a:avLst/>
          </a:prstGeom>
          <a:ln w="3175">
            <a:solidFill>
              <a:schemeClr val="tx1"/>
            </a:solidFill>
          </a:ln>
          <a:effectLst>
            <a:outerShdw blurRad="50800" dist="38100" dir="2700000" algn="tl" rotWithShape="0">
              <a:prstClr val="black">
                <a:alpha val="40000"/>
              </a:prstClr>
            </a:outerShdw>
          </a:effectLst>
        </p:spPr>
      </p:pic>
      <mc:AlternateContent xmlns:mc="http://schemas.openxmlformats.org/markup-compatibility/2006" xmlns:a14="http://schemas.microsoft.com/office/drawing/2010/main">
        <mc:Choice Requires="a14">
          <p:sp>
            <p:nvSpPr>
              <p:cNvPr id="5" name="Rectángulo 4"/>
              <p:cNvSpPr/>
              <p:nvPr/>
            </p:nvSpPr>
            <p:spPr>
              <a:xfrm>
                <a:off x="1624455" y="1597268"/>
                <a:ext cx="3061736" cy="6916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𝐽</m:t>
                      </m:r>
                      <m:r>
                        <a:rPr lang="es-EC" i="0">
                          <a:latin typeface="Cambria Math" panose="02040503050406030204" pitchFamily="18" charset="0"/>
                        </a:rPr>
                        <m:t>=</m:t>
                      </m:r>
                      <m:nary>
                        <m:naryPr>
                          <m:limLoc m:val="subSup"/>
                          <m:ctrlPr>
                            <a:rPr lang="es-EC" i="1">
                              <a:latin typeface="Cambria Math" panose="02040503050406030204" pitchFamily="18" charset="0"/>
                            </a:rPr>
                          </m:ctrlPr>
                        </m:naryPr>
                        <m:sub>
                          <m:r>
                            <a:rPr lang="es-EC" i="0">
                              <a:latin typeface="Cambria Math" panose="02040503050406030204" pitchFamily="18" charset="0"/>
                            </a:rPr>
                            <m:t>0</m:t>
                          </m:r>
                        </m:sub>
                        <m:sup>
                          <m:r>
                            <a:rPr lang="es-EC" i="0">
                              <a:latin typeface="Cambria Math" panose="02040503050406030204" pitchFamily="18" charset="0"/>
                            </a:rPr>
                            <m:t>∞</m:t>
                          </m:r>
                        </m:sup>
                        <m:e>
                          <m:r>
                            <a:rPr lang="es-EC" i="1">
                              <a:latin typeface="Cambria Math" panose="02040503050406030204" pitchFamily="18" charset="0"/>
                            </a:rPr>
                            <m:t>𝑥</m:t>
                          </m:r>
                          <m:d>
                            <m:dPr>
                              <m:ctrlPr>
                                <a:rPr lang="es-EC" i="1">
                                  <a:latin typeface="Cambria Math" panose="02040503050406030204" pitchFamily="18" charset="0"/>
                                </a:rPr>
                              </m:ctrlPr>
                            </m:dPr>
                            <m:e>
                              <m:r>
                                <a:rPr lang="es-EC" i="1">
                                  <a:latin typeface="Cambria Math" panose="02040503050406030204" pitchFamily="18" charset="0"/>
                                </a:rPr>
                                <m:t>𝑡</m:t>
                              </m:r>
                            </m:e>
                          </m:d>
                          <m:sSub>
                            <m:sSubPr>
                              <m:ctrlPr>
                                <a:rPr lang="es-EC" i="1">
                                  <a:latin typeface="Cambria Math" panose="02040503050406030204" pitchFamily="18" charset="0"/>
                                </a:rPr>
                              </m:ctrlPr>
                            </m:sSubPr>
                            <m:e>
                              <m:r>
                                <a:rPr lang="es-EC" i="1">
                                  <a:latin typeface="Cambria Math" panose="02040503050406030204" pitchFamily="18" charset="0"/>
                                </a:rPr>
                                <m:t>𝑄</m:t>
                              </m:r>
                            </m:e>
                            <m:sub>
                              <m:r>
                                <a:rPr lang="es-EC" i="1">
                                  <a:latin typeface="Cambria Math" panose="02040503050406030204" pitchFamily="18" charset="0"/>
                                </a:rPr>
                                <m:t>𝑥</m:t>
                              </m:r>
                            </m:sub>
                          </m:sSub>
                        </m:e>
                      </m:nary>
                      <m:d>
                        <m:dPr>
                          <m:ctrlPr>
                            <a:rPr lang="es-EC" i="1">
                              <a:latin typeface="Cambria Math" panose="02040503050406030204" pitchFamily="18" charset="0"/>
                            </a:rPr>
                          </m:ctrlPr>
                        </m:dPr>
                        <m:e>
                          <m:r>
                            <a:rPr lang="es-EC" i="1">
                              <a:latin typeface="Cambria Math" panose="02040503050406030204" pitchFamily="18" charset="0"/>
                            </a:rPr>
                            <m:t>𝑡</m:t>
                          </m:r>
                        </m:e>
                      </m:d>
                      <m:r>
                        <a:rPr lang="es-EC" i="0">
                          <a:latin typeface="Cambria Math" panose="02040503050406030204" pitchFamily="18" charset="0"/>
                        </a:rPr>
                        <m:t>+</m:t>
                      </m:r>
                      <m:r>
                        <a:rPr lang="es-EC" i="1">
                          <a:latin typeface="Cambria Math" panose="02040503050406030204" pitchFamily="18" charset="0"/>
                        </a:rPr>
                        <m:t>𝑅𝑢</m:t>
                      </m:r>
                      <m:d>
                        <m:dPr>
                          <m:ctrlPr>
                            <a:rPr lang="es-EC" i="1">
                              <a:latin typeface="Cambria Math" panose="02040503050406030204" pitchFamily="18" charset="0"/>
                            </a:rPr>
                          </m:ctrlPr>
                        </m:dPr>
                        <m:e>
                          <m:r>
                            <a:rPr lang="es-EC" i="1">
                              <a:latin typeface="Cambria Math" panose="02040503050406030204" pitchFamily="18" charset="0"/>
                            </a:rPr>
                            <m:t>𝑡</m:t>
                          </m:r>
                        </m:e>
                      </m:d>
                      <m:r>
                        <a:rPr lang="es-EC" i="1">
                          <a:latin typeface="Cambria Math" panose="02040503050406030204" pitchFamily="18" charset="0"/>
                        </a:rPr>
                        <m:t>𝑑𝑡</m:t>
                      </m:r>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1624455" y="1597268"/>
                <a:ext cx="3061736" cy="691664"/>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2116475" y="2800025"/>
                <a:ext cx="151253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s-EC" i="1" smtClean="0">
                              <a:latin typeface="Cambria Math" panose="02040503050406030204" pitchFamily="18" charset="0"/>
                            </a:rPr>
                          </m:ctrlPr>
                        </m:accPr>
                        <m:e>
                          <m:r>
                            <a:rPr lang="es-EC" i="1">
                              <a:latin typeface="Cambria Math" panose="02040503050406030204" pitchFamily="18" charset="0"/>
                            </a:rPr>
                            <m:t>𝑥</m:t>
                          </m:r>
                        </m:e>
                      </m:acc>
                      <m:r>
                        <a:rPr lang="es-EC" i="0">
                          <a:latin typeface="Cambria Math" panose="02040503050406030204" pitchFamily="18" charset="0"/>
                        </a:rPr>
                        <m:t>=</m:t>
                      </m:r>
                      <m:r>
                        <a:rPr lang="es-EC" i="1">
                          <a:latin typeface="Cambria Math" panose="02040503050406030204" pitchFamily="18" charset="0"/>
                        </a:rPr>
                        <m:t>𝐴𝑥</m:t>
                      </m:r>
                      <m:r>
                        <a:rPr lang="es-EC" i="0">
                          <a:latin typeface="Cambria Math" panose="02040503050406030204" pitchFamily="18" charset="0"/>
                        </a:rPr>
                        <m:t>+</m:t>
                      </m:r>
                      <m:r>
                        <a:rPr lang="es-EC" i="1">
                          <a:latin typeface="Cambria Math" panose="02040503050406030204" pitchFamily="18" charset="0"/>
                        </a:rPr>
                        <m:t>𝐵𝑢</m:t>
                      </m:r>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2116475" y="2800025"/>
                <a:ext cx="1512530" cy="369332"/>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6656134" y="5313397"/>
                <a:ext cx="34682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C" i="1" smtClean="0">
                              <a:latin typeface="Cambria Math" panose="02040503050406030204" pitchFamily="18" charset="0"/>
                            </a:rPr>
                          </m:ctrlPr>
                        </m:sSupPr>
                        <m:e>
                          <m:r>
                            <a:rPr lang="es-EC" i="1">
                              <a:latin typeface="Cambria Math" panose="02040503050406030204" pitchFamily="18" charset="0"/>
                            </a:rPr>
                            <m:t>𝐴</m:t>
                          </m:r>
                        </m:e>
                        <m:sup>
                          <m:r>
                            <a:rPr lang="es-EC" i="1">
                              <a:latin typeface="Cambria Math" panose="02040503050406030204" pitchFamily="18" charset="0"/>
                            </a:rPr>
                            <m:t>𝑇</m:t>
                          </m:r>
                        </m:sup>
                      </m:sSup>
                      <m:r>
                        <a:rPr lang="es-EC" i="1">
                          <a:latin typeface="Cambria Math" panose="02040503050406030204" pitchFamily="18" charset="0"/>
                        </a:rPr>
                        <m:t>𝑃</m:t>
                      </m:r>
                      <m:r>
                        <a:rPr lang="es-EC" i="0">
                          <a:latin typeface="Cambria Math" panose="02040503050406030204" pitchFamily="18" charset="0"/>
                        </a:rPr>
                        <m:t>+</m:t>
                      </m:r>
                      <m:r>
                        <a:rPr lang="es-EC" i="1">
                          <a:latin typeface="Cambria Math" panose="02040503050406030204" pitchFamily="18" charset="0"/>
                        </a:rPr>
                        <m:t>𝑃𝐴</m:t>
                      </m:r>
                      <m:r>
                        <a:rPr lang="es-EC" i="0">
                          <a:latin typeface="Cambria Math" panose="02040503050406030204" pitchFamily="18" charset="0"/>
                        </a:rPr>
                        <m:t>+</m:t>
                      </m:r>
                      <m:r>
                        <a:rPr lang="es-EC" i="1">
                          <a:latin typeface="Cambria Math" panose="02040503050406030204" pitchFamily="18" charset="0"/>
                        </a:rPr>
                        <m:t>𝑃𝐵</m:t>
                      </m:r>
                      <m:sSup>
                        <m:sSupPr>
                          <m:ctrlPr>
                            <a:rPr lang="es-EC" i="1">
                              <a:latin typeface="Cambria Math" panose="02040503050406030204" pitchFamily="18" charset="0"/>
                            </a:rPr>
                          </m:ctrlPr>
                        </m:sSupPr>
                        <m:e>
                          <m:r>
                            <a:rPr lang="es-EC" i="1">
                              <a:latin typeface="Cambria Math" panose="02040503050406030204" pitchFamily="18" charset="0"/>
                            </a:rPr>
                            <m:t>𝑅</m:t>
                          </m:r>
                        </m:e>
                        <m:sup>
                          <m:r>
                            <a:rPr lang="es-EC" i="0">
                              <a:latin typeface="Cambria Math" panose="02040503050406030204" pitchFamily="18" charset="0"/>
                            </a:rPr>
                            <m:t>−1</m:t>
                          </m:r>
                        </m:sup>
                      </m:sSup>
                      <m:sSup>
                        <m:sSupPr>
                          <m:ctrlPr>
                            <a:rPr lang="es-EC" i="1">
                              <a:latin typeface="Cambria Math" panose="02040503050406030204" pitchFamily="18" charset="0"/>
                            </a:rPr>
                          </m:ctrlPr>
                        </m:sSupPr>
                        <m:e>
                          <m:r>
                            <a:rPr lang="es-EC" i="1">
                              <a:latin typeface="Cambria Math" panose="02040503050406030204" pitchFamily="18" charset="0"/>
                            </a:rPr>
                            <m:t>𝐵</m:t>
                          </m:r>
                        </m:e>
                        <m:sup>
                          <m:r>
                            <a:rPr lang="es-EC" i="1">
                              <a:latin typeface="Cambria Math" panose="02040503050406030204" pitchFamily="18" charset="0"/>
                            </a:rPr>
                            <m:t>𝑇</m:t>
                          </m:r>
                        </m:sup>
                      </m:sSup>
                      <m:r>
                        <a:rPr lang="es-EC" i="1">
                          <a:latin typeface="Cambria Math" panose="02040503050406030204" pitchFamily="18" charset="0"/>
                        </a:rPr>
                        <m:t>𝑃</m:t>
                      </m:r>
                      <m:r>
                        <a:rPr lang="es-EC" i="0">
                          <a:latin typeface="Cambria Math" panose="02040503050406030204" pitchFamily="18" charset="0"/>
                        </a:rPr>
                        <m:t>+</m:t>
                      </m:r>
                      <m:r>
                        <a:rPr lang="es-EC" i="1">
                          <a:latin typeface="Cambria Math" panose="02040503050406030204" pitchFamily="18" charset="0"/>
                        </a:rPr>
                        <m:t>𝑄</m:t>
                      </m:r>
                      <m:r>
                        <a:rPr lang="es-EC" i="0">
                          <a:latin typeface="Cambria Math" panose="02040503050406030204" pitchFamily="18" charset="0"/>
                        </a:rPr>
                        <m:t>=0</m:t>
                      </m:r>
                    </m:oMath>
                  </m:oMathPara>
                </a14:m>
                <a:endParaRPr lang="es-EC" dirty="0"/>
              </a:p>
            </p:txBody>
          </p:sp>
        </mc:Choice>
        <mc:Fallback xmlns="">
          <p:sp>
            <p:nvSpPr>
              <p:cNvPr id="7" name="Rectángulo 6"/>
              <p:cNvSpPr>
                <a:spLocks noRot="1" noChangeAspect="1" noMove="1" noResize="1" noEditPoints="1" noAdjustHandles="1" noChangeArrowheads="1" noChangeShapeType="1" noTextEdit="1"/>
              </p:cNvSpPr>
              <p:nvPr/>
            </p:nvSpPr>
            <p:spPr>
              <a:xfrm>
                <a:off x="6656134" y="5313397"/>
                <a:ext cx="3468257" cy="369332"/>
              </a:xfrm>
              <a:prstGeom prst="rect">
                <a:avLst/>
              </a:prstGeom>
              <a:blipFill rotWithShape="0">
                <a:blip r:embed="rId7"/>
                <a:stretch>
                  <a:fillRect b="-10000"/>
                </a:stretch>
              </a:blipFill>
            </p:spPr>
            <p:txBody>
              <a:bodyPr/>
              <a:lstStyle/>
              <a:p>
                <a:r>
                  <a:rPr lang="es-EC">
                    <a:noFill/>
                  </a:rPr>
                  <a:t> </a:t>
                </a:r>
              </a:p>
            </p:txBody>
          </p:sp>
        </mc:Fallback>
      </mc:AlternateContent>
      <p:pic>
        <p:nvPicPr>
          <p:cNvPr id="8" name="Imagen 7"/>
          <p:cNvPicPr/>
          <p:nvPr/>
        </p:nvPicPr>
        <p:blipFill>
          <a:blip r:embed="rId8">
            <a:extLst>
              <a:ext uri="{28A0092B-C50C-407E-A947-70E740481C1C}">
                <a14:useLocalDpi xmlns:a14="http://schemas.microsoft.com/office/drawing/2010/main" val="0"/>
              </a:ext>
            </a:extLst>
          </a:blip>
          <a:srcRect/>
          <a:stretch>
            <a:fillRect/>
          </a:stretch>
        </p:blipFill>
        <p:spPr bwMode="auto">
          <a:xfrm>
            <a:off x="6340792" y="1498442"/>
            <a:ext cx="5454967" cy="3141335"/>
          </a:xfrm>
          <a:prstGeom prst="rect">
            <a:avLst/>
          </a:prstGeom>
          <a:noFill/>
          <a:ln>
            <a:solidFill>
              <a:schemeClr val="tx1"/>
            </a:solidFill>
          </a:ln>
          <a:effectLst>
            <a:outerShdw blurRad="50800" dist="38100" dir="2700000" algn="tl" rotWithShape="0">
              <a:prstClr val="black">
                <a:alpha val="40000"/>
              </a:prstClr>
            </a:outerShdw>
          </a:effectLst>
        </p:spPr>
      </p:pic>
      <p:sp>
        <p:nvSpPr>
          <p:cNvPr id="9" name="3 Rectángulo"/>
          <p:cNvSpPr/>
          <p:nvPr/>
        </p:nvSpPr>
        <p:spPr>
          <a:xfrm>
            <a:off x="5326380" y="0"/>
            <a:ext cx="6705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CONTROL LQR</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346543667"/>
      </p:ext>
    </p:extLst>
  </p:cSld>
  <p:clrMapOvr>
    <a:masterClrMapping/>
  </p:clrMapOvr>
  <p:transition spd="med">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
        <p:nvSpPr>
          <p:cNvPr id="3"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mtClean="0"/>
              <a:t>Claudia Maricela Anaguano Lamiña</a:t>
            </a:r>
            <a:endParaRPr lang="es-EC" dirty="0"/>
          </a:p>
        </p:txBody>
      </p:sp>
      <p:pic>
        <p:nvPicPr>
          <p:cNvPr id="4" name="Imagen 3" descr="Resultado de imagen para estructura del modelo difuso"/>
          <p:cNvPicPr/>
          <p:nvPr/>
        </p:nvPicPr>
        <p:blipFill rotWithShape="1">
          <a:blip r:embed="rId4">
            <a:extLst>
              <a:ext uri="{28A0092B-C50C-407E-A947-70E740481C1C}">
                <a14:useLocalDpi xmlns:a14="http://schemas.microsoft.com/office/drawing/2010/main" val="0"/>
              </a:ext>
            </a:extLst>
          </a:blip>
          <a:srcRect b="10593"/>
          <a:stretch/>
        </p:blipFill>
        <p:spPr bwMode="auto">
          <a:xfrm>
            <a:off x="1036954" y="1825942"/>
            <a:ext cx="4815205" cy="2540318"/>
          </a:xfrm>
          <a:prstGeom prst="rect">
            <a:avLst/>
          </a:prstGeom>
          <a:noFill/>
          <a:ln w="3175">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graphicFrame>
            <p:nvGraphicFramePr>
              <p:cNvPr id="5" name="Tabla 4"/>
              <p:cNvGraphicFramePr>
                <a:graphicFrameLocks noGrp="1"/>
              </p:cNvGraphicFramePr>
              <p:nvPr>
                <p:extLst>
                  <p:ext uri="{D42A27DB-BD31-4B8C-83A1-F6EECF244321}">
                    <p14:modId xmlns:p14="http://schemas.microsoft.com/office/powerpoint/2010/main" val="3017188740"/>
                  </p:ext>
                </p:extLst>
              </p:nvPr>
            </p:nvGraphicFramePr>
            <p:xfrm>
              <a:off x="6480492" y="1343152"/>
              <a:ext cx="5037455" cy="1933004"/>
            </p:xfrm>
            <a:graphic>
              <a:graphicData uri="http://schemas.openxmlformats.org/drawingml/2006/table">
                <a:tbl>
                  <a:tblPr firstRow="1" firstCol="1" bandRow="1">
                    <a:tableStyleId>{5C22544A-7EE6-4342-B048-85BDC9FD1C3A}</a:tableStyleId>
                  </a:tblPr>
                  <a:tblGrid>
                    <a:gridCol w="862965"/>
                    <a:gridCol w="862965"/>
                    <a:gridCol w="862965"/>
                    <a:gridCol w="862965"/>
                    <a:gridCol w="862965"/>
                    <a:gridCol w="722630"/>
                  </a:tblGrid>
                  <a:tr h="133350">
                    <a:tc>
                      <a:txBody>
                        <a:bodyPr/>
                        <a:lstStyle/>
                        <a:p>
                          <a:pPr indent="252095" algn="just">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𝜽</m:t>
                                    </m:r>
                                  </m:e>
                                  <m:sub>
                                    <m:r>
                                      <a:rPr lang="es-EC" sz="1200">
                                        <a:effectLst/>
                                        <a:latin typeface="Cambria Math" panose="02040503050406030204" pitchFamily="18" charset="0"/>
                                      </a:rPr>
                                      <m:t>𝟐</m:t>
                                    </m:r>
                                  </m:sub>
                                </m:sSub>
                              </m:oMath>
                            </m:oMathPara>
                          </a14:m>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indent="252095" algn="ctr">
                            <a:lnSpc>
                              <a:spcPct val="150000"/>
                            </a:lnSpc>
                            <a:spcBef>
                              <a:spcPts val="600"/>
                            </a:spcBef>
                            <a:spcAft>
                              <a:spcPts val="0"/>
                            </a:spcAft>
                          </a:pPr>
                          <a:r>
                            <a:rPr lang="es-EC" sz="1200">
                              <a:effectLst/>
                            </a:rPr>
                            <a:t>NB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indent="252095" algn="ctr">
                            <a:lnSpc>
                              <a:spcPct val="150000"/>
                            </a:lnSpc>
                            <a:spcBef>
                              <a:spcPts val="600"/>
                            </a:spcBef>
                            <a:spcAft>
                              <a:spcPts val="0"/>
                            </a:spcAft>
                          </a:pPr>
                          <a:r>
                            <a:rPr lang="es-EC" sz="1200">
                              <a:effectLst/>
                            </a:rPr>
                            <a:t>NS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indent="252095" algn="ctr">
                            <a:lnSpc>
                              <a:spcPct val="150000"/>
                            </a:lnSpc>
                            <a:spcBef>
                              <a:spcPts val="600"/>
                            </a:spcBef>
                            <a:spcAft>
                              <a:spcPts val="0"/>
                            </a:spcAft>
                          </a:pPr>
                          <a:r>
                            <a:rPr lang="es-EC" sz="1200">
                              <a:effectLst/>
                            </a:rPr>
                            <a:t>Z</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indent="252095" algn="ctr">
                            <a:lnSpc>
                              <a:spcPct val="150000"/>
                            </a:lnSpc>
                            <a:spcBef>
                              <a:spcPts val="600"/>
                            </a:spcBef>
                            <a:spcAft>
                              <a:spcPts val="0"/>
                            </a:spcAft>
                          </a:pPr>
                          <a:r>
                            <a:rPr lang="es-EC" sz="1200">
                              <a:effectLst/>
                            </a:rPr>
                            <a:t>PS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indent="252095" algn="ctr">
                            <a:lnSpc>
                              <a:spcPct val="150000"/>
                            </a:lnSpc>
                            <a:spcBef>
                              <a:spcPts val="600"/>
                            </a:spcBef>
                            <a:spcAft>
                              <a:spcPts val="0"/>
                            </a:spcAft>
                          </a:pPr>
                          <a:r>
                            <a:rPr lang="es-EC" sz="1200">
                              <a:effectLst/>
                            </a:rPr>
                            <a:t>PB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33350">
                    <a:tc>
                      <a:txBody>
                        <a:bodyPr/>
                        <a:lstStyle/>
                        <a:p>
                          <a:pPr indent="252095" algn="just">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acc>
                                  <m:accPr>
                                    <m:chr m:val="̇"/>
                                    <m:ctrlPr>
                                      <a:rPr lang="es-EC" sz="1200" i="1">
                                        <a:effectLst/>
                                        <a:latin typeface="Cambria Math" panose="02040503050406030204" pitchFamily="18" charset="0"/>
                                      </a:rPr>
                                    </m:ctrlPr>
                                  </m:accPr>
                                  <m:e>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𝜽</m:t>
                                        </m:r>
                                      </m:e>
                                      <m:sub>
                                        <m:r>
                                          <a:rPr lang="es-EC" sz="1200">
                                            <a:effectLst/>
                                            <a:latin typeface="Cambria Math" panose="02040503050406030204" pitchFamily="18" charset="0"/>
                                          </a:rPr>
                                          <m:t>𝟐</m:t>
                                        </m:r>
                                      </m:sub>
                                    </m:sSub>
                                  </m:e>
                                </m:acc>
                              </m:oMath>
                            </m:oMathPara>
                          </a14:m>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0">
                    <a:tc>
                      <a:txBody>
                        <a:bodyPr/>
                        <a:lstStyle/>
                        <a:p>
                          <a:pPr indent="252095" algn="ctr">
                            <a:lnSpc>
                              <a:spcPct val="150000"/>
                            </a:lnSpc>
                            <a:spcBef>
                              <a:spcPts val="600"/>
                            </a:spcBef>
                            <a:spcAft>
                              <a:spcPts val="0"/>
                            </a:spcAft>
                          </a:pPr>
                          <a:r>
                            <a:rPr lang="es-EC" sz="1200">
                              <a:effectLst/>
                            </a:rPr>
                            <a:t>NB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PB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PB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PB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PS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Z</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indent="252095" algn="ctr">
                            <a:lnSpc>
                              <a:spcPct val="150000"/>
                            </a:lnSpc>
                            <a:spcBef>
                              <a:spcPts val="600"/>
                            </a:spcBef>
                            <a:spcAft>
                              <a:spcPts val="0"/>
                            </a:spcAft>
                          </a:pPr>
                          <a:r>
                            <a:rPr lang="es-EC" sz="1200">
                              <a:effectLst/>
                            </a:rPr>
                            <a:t>NS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PB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PB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PS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Z</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NB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indent="252095" algn="ctr">
                            <a:lnSpc>
                              <a:spcPct val="150000"/>
                            </a:lnSpc>
                            <a:spcBef>
                              <a:spcPts val="600"/>
                            </a:spcBef>
                            <a:spcAft>
                              <a:spcPts val="0"/>
                            </a:spcAft>
                          </a:pPr>
                          <a:r>
                            <a:rPr lang="es-EC" sz="1200">
                              <a:effectLst/>
                            </a:rPr>
                            <a:t>Z</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PB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PS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Z</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NS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NB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indent="252095" algn="ctr">
                            <a:lnSpc>
                              <a:spcPct val="150000"/>
                            </a:lnSpc>
                            <a:spcBef>
                              <a:spcPts val="600"/>
                            </a:spcBef>
                            <a:spcAft>
                              <a:spcPts val="0"/>
                            </a:spcAft>
                          </a:pPr>
                          <a:r>
                            <a:rPr lang="es-EC" sz="1200">
                              <a:effectLst/>
                            </a:rPr>
                            <a:t>PS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PS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Z</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NS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NB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NB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indent="252095" algn="ctr">
                            <a:lnSpc>
                              <a:spcPct val="150000"/>
                            </a:lnSpc>
                            <a:spcBef>
                              <a:spcPts val="600"/>
                            </a:spcBef>
                            <a:spcAft>
                              <a:spcPts val="0"/>
                            </a:spcAft>
                          </a:pPr>
                          <a:r>
                            <a:rPr lang="es-EC" sz="1200">
                              <a:effectLst/>
                            </a:rPr>
                            <a:t>PB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Z</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NS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NB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NB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dirty="0">
                              <a:effectLst/>
                            </a:rPr>
                            <a:t>NB</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mc:Choice>
        <mc:Fallback xmlns="">
          <p:graphicFrame>
            <p:nvGraphicFramePr>
              <p:cNvPr id="5" name="Tabla 4"/>
              <p:cNvGraphicFramePr>
                <a:graphicFrameLocks noGrp="1"/>
              </p:cNvGraphicFramePr>
              <p:nvPr>
                <p:extLst>
                  <p:ext uri="{D42A27DB-BD31-4B8C-83A1-F6EECF244321}">
                    <p14:modId xmlns:p14="http://schemas.microsoft.com/office/powerpoint/2010/main" val="3017188740"/>
                  </p:ext>
                </p:extLst>
              </p:nvPr>
            </p:nvGraphicFramePr>
            <p:xfrm>
              <a:off x="6480492" y="1343152"/>
              <a:ext cx="5037455" cy="1786639"/>
            </p:xfrm>
            <a:graphic>
              <a:graphicData uri="http://schemas.openxmlformats.org/drawingml/2006/table">
                <a:tbl>
                  <a:tblPr firstRow="1" firstCol="1" bandRow="1">
                    <a:tableStyleId>{5C22544A-7EE6-4342-B048-85BDC9FD1C3A}</a:tableStyleId>
                  </a:tblPr>
                  <a:tblGrid>
                    <a:gridCol w="862965"/>
                    <a:gridCol w="862965"/>
                    <a:gridCol w="862965"/>
                    <a:gridCol w="862965"/>
                    <a:gridCol w="862965"/>
                    <a:gridCol w="722630"/>
                  </a:tblGrid>
                  <a:tr h="274320">
                    <a:tc>
                      <a:txBody>
                        <a:bodyPr/>
                        <a:lstStyle/>
                        <a:p>
                          <a:endParaRPr lang="es-EC"/>
                        </a:p>
                      </a:txBody>
                      <a:tcPr marL="68580" marR="68580" marT="0" marB="0">
                        <a:blipFill rotWithShape="0">
                          <a:blip r:embed="rId5"/>
                          <a:stretch>
                            <a:fillRect l="-704" t="-2222" r="-485211" b="-588889"/>
                          </a:stretch>
                        </a:blipFill>
                      </a:tcPr>
                    </a:tc>
                    <a:tc rowSpan="2">
                      <a:txBody>
                        <a:bodyPr/>
                        <a:lstStyle/>
                        <a:p>
                          <a:pPr indent="252095" algn="ctr">
                            <a:lnSpc>
                              <a:spcPct val="150000"/>
                            </a:lnSpc>
                            <a:spcBef>
                              <a:spcPts val="600"/>
                            </a:spcBef>
                            <a:spcAft>
                              <a:spcPts val="0"/>
                            </a:spcAft>
                          </a:pPr>
                          <a:r>
                            <a:rPr lang="es-EC" sz="1200">
                              <a:effectLst/>
                            </a:rPr>
                            <a:t>NB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indent="252095" algn="ctr">
                            <a:lnSpc>
                              <a:spcPct val="150000"/>
                            </a:lnSpc>
                            <a:spcBef>
                              <a:spcPts val="600"/>
                            </a:spcBef>
                            <a:spcAft>
                              <a:spcPts val="0"/>
                            </a:spcAft>
                          </a:pPr>
                          <a:r>
                            <a:rPr lang="es-EC" sz="1200">
                              <a:effectLst/>
                            </a:rPr>
                            <a:t>NS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indent="252095" algn="ctr">
                            <a:lnSpc>
                              <a:spcPct val="150000"/>
                            </a:lnSpc>
                            <a:spcBef>
                              <a:spcPts val="600"/>
                            </a:spcBef>
                            <a:spcAft>
                              <a:spcPts val="0"/>
                            </a:spcAft>
                          </a:pPr>
                          <a:r>
                            <a:rPr lang="es-EC" sz="1200">
                              <a:effectLst/>
                            </a:rPr>
                            <a:t>Z</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indent="252095" algn="ctr">
                            <a:lnSpc>
                              <a:spcPct val="150000"/>
                            </a:lnSpc>
                            <a:spcBef>
                              <a:spcPts val="600"/>
                            </a:spcBef>
                            <a:spcAft>
                              <a:spcPts val="0"/>
                            </a:spcAft>
                          </a:pPr>
                          <a:r>
                            <a:rPr lang="es-EC" sz="1200">
                              <a:effectLst/>
                            </a:rPr>
                            <a:t>PS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indent="252095" algn="ctr">
                            <a:lnSpc>
                              <a:spcPct val="150000"/>
                            </a:lnSpc>
                            <a:spcBef>
                              <a:spcPts val="600"/>
                            </a:spcBef>
                            <a:spcAft>
                              <a:spcPts val="0"/>
                            </a:spcAft>
                          </a:pPr>
                          <a:r>
                            <a:rPr lang="es-EC" sz="1200">
                              <a:effectLst/>
                            </a:rPr>
                            <a:t>PB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87084">
                    <a:tc>
                      <a:txBody>
                        <a:bodyPr/>
                        <a:lstStyle/>
                        <a:p>
                          <a:endParaRPr lang="es-EC"/>
                        </a:p>
                      </a:txBody>
                      <a:tcPr marL="68580" marR="68580" marT="0" marB="0">
                        <a:blipFill rotWithShape="0">
                          <a:blip r:embed="rId5"/>
                          <a:stretch>
                            <a:fillRect l="-704" t="-97872" r="-485211" b="-463830"/>
                          </a:stretch>
                        </a:blip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45047">
                    <a:tc>
                      <a:txBody>
                        <a:bodyPr/>
                        <a:lstStyle/>
                        <a:p>
                          <a:pPr indent="252095" algn="ctr">
                            <a:lnSpc>
                              <a:spcPct val="150000"/>
                            </a:lnSpc>
                            <a:spcBef>
                              <a:spcPts val="600"/>
                            </a:spcBef>
                            <a:spcAft>
                              <a:spcPts val="0"/>
                            </a:spcAft>
                          </a:pPr>
                          <a:r>
                            <a:rPr lang="es-EC" sz="1200">
                              <a:effectLst/>
                            </a:rPr>
                            <a:t>NB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PB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PB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PB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PS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Z</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45047">
                    <a:tc>
                      <a:txBody>
                        <a:bodyPr/>
                        <a:lstStyle/>
                        <a:p>
                          <a:pPr indent="252095" algn="ctr">
                            <a:lnSpc>
                              <a:spcPct val="150000"/>
                            </a:lnSpc>
                            <a:spcBef>
                              <a:spcPts val="600"/>
                            </a:spcBef>
                            <a:spcAft>
                              <a:spcPts val="0"/>
                            </a:spcAft>
                          </a:pPr>
                          <a:r>
                            <a:rPr lang="es-EC" sz="1200">
                              <a:effectLst/>
                            </a:rPr>
                            <a:t>NS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PB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PB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PS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Z</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NB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45047">
                    <a:tc>
                      <a:txBody>
                        <a:bodyPr/>
                        <a:lstStyle/>
                        <a:p>
                          <a:pPr indent="252095" algn="ctr">
                            <a:lnSpc>
                              <a:spcPct val="150000"/>
                            </a:lnSpc>
                            <a:spcBef>
                              <a:spcPts val="600"/>
                            </a:spcBef>
                            <a:spcAft>
                              <a:spcPts val="0"/>
                            </a:spcAft>
                          </a:pPr>
                          <a:r>
                            <a:rPr lang="es-EC" sz="1200">
                              <a:effectLst/>
                            </a:rPr>
                            <a:t>Z</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PB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PS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Z</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NS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NB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45047">
                    <a:tc>
                      <a:txBody>
                        <a:bodyPr/>
                        <a:lstStyle/>
                        <a:p>
                          <a:pPr indent="252095" algn="ctr">
                            <a:lnSpc>
                              <a:spcPct val="150000"/>
                            </a:lnSpc>
                            <a:spcBef>
                              <a:spcPts val="600"/>
                            </a:spcBef>
                            <a:spcAft>
                              <a:spcPts val="0"/>
                            </a:spcAft>
                          </a:pPr>
                          <a:r>
                            <a:rPr lang="es-EC" sz="1200">
                              <a:effectLst/>
                            </a:rPr>
                            <a:t>PS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PS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Z</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NS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NB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NB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45047">
                    <a:tc>
                      <a:txBody>
                        <a:bodyPr/>
                        <a:lstStyle/>
                        <a:p>
                          <a:pPr indent="252095" algn="ctr">
                            <a:lnSpc>
                              <a:spcPct val="150000"/>
                            </a:lnSpc>
                            <a:spcBef>
                              <a:spcPts val="600"/>
                            </a:spcBef>
                            <a:spcAft>
                              <a:spcPts val="0"/>
                            </a:spcAft>
                          </a:pPr>
                          <a:r>
                            <a:rPr lang="es-EC" sz="1200">
                              <a:effectLst/>
                            </a:rPr>
                            <a:t>PB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Z</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NS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NB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a:effectLst/>
                            </a:rPr>
                            <a:t>NB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200" dirty="0">
                              <a:effectLst/>
                            </a:rPr>
                            <a:t>NB</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mc:Fallback>
      </mc:AlternateContent>
      <p:pic>
        <p:nvPicPr>
          <p:cNvPr id="6" name="Imagen 5"/>
          <p:cNvPicPr/>
          <p:nvPr/>
        </p:nvPicPr>
        <p:blipFill>
          <a:blip r:embed="rId6">
            <a:extLst>
              <a:ext uri="{28A0092B-C50C-407E-A947-70E740481C1C}">
                <a14:useLocalDpi xmlns:a14="http://schemas.microsoft.com/office/drawing/2010/main" val="0"/>
              </a:ext>
            </a:extLst>
          </a:blip>
          <a:srcRect/>
          <a:stretch>
            <a:fillRect/>
          </a:stretch>
        </p:blipFill>
        <p:spPr bwMode="auto">
          <a:xfrm>
            <a:off x="6477000" y="3671570"/>
            <a:ext cx="5181600" cy="2166620"/>
          </a:xfrm>
          <a:prstGeom prst="rect">
            <a:avLst/>
          </a:prstGeom>
          <a:noFill/>
          <a:ln>
            <a:solidFill>
              <a:schemeClr val="tx1"/>
            </a:solidFill>
          </a:ln>
          <a:effectLst>
            <a:outerShdw blurRad="50800" dist="38100" dir="2700000" algn="tl" rotWithShape="0">
              <a:prstClr val="black">
                <a:alpha val="40000"/>
              </a:prstClr>
            </a:outerShdw>
          </a:effectLst>
        </p:spPr>
      </p:pic>
      <p:sp>
        <p:nvSpPr>
          <p:cNvPr id="7" name="3 Rectángulo"/>
          <p:cNvSpPr/>
          <p:nvPr/>
        </p:nvSpPr>
        <p:spPr>
          <a:xfrm>
            <a:off x="5326380" y="0"/>
            <a:ext cx="6705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CONTROL FUZZY</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65293738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9" presetClass="emph" presetSubtype="0" nodeType="clickEffect">
                                  <p:stCondLst>
                                    <p:cond delay="0"/>
                                  </p:stCondLst>
                                  <p:childTnLst>
                                    <p:set>
                                      <p:cBhvr rctx="PPT">
                                        <p:cTn id="14" dur="indefinite"/>
                                        <p:tgtEl>
                                          <p:spTgt spid="5"/>
                                        </p:tgtEl>
                                        <p:attrNameLst>
                                          <p:attrName>style.opacity</p:attrName>
                                        </p:attrNameLst>
                                      </p:cBhvr>
                                      <p:to>
                                        <p:strVal val="0.5"/>
                                      </p:to>
                                    </p:set>
                                    <p:animEffect filter="image" prLst="opacity: 0.5">
                                      <p:cBhvr rctx="IE">
                                        <p:cTn id="15" dur="indefinite"/>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
        <p:nvSpPr>
          <p:cNvPr id="3"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mtClean="0"/>
              <a:t>Claudia Maricela Anaguano Lamiña</a:t>
            </a:r>
            <a:endParaRPr lang="es-EC" dirty="0"/>
          </a:p>
        </p:txBody>
      </p:sp>
      <p:pic>
        <p:nvPicPr>
          <p:cNvPr id="4" name="Imagen 3"/>
          <p:cNvPicPr/>
          <p:nvPr/>
        </p:nvPicPr>
        <p:blipFill>
          <a:blip r:embed="rId4">
            <a:extLst>
              <a:ext uri="{28A0092B-C50C-407E-A947-70E740481C1C}">
                <a14:useLocalDpi xmlns:a14="http://schemas.microsoft.com/office/drawing/2010/main" val="0"/>
              </a:ext>
            </a:extLst>
          </a:blip>
          <a:stretch>
            <a:fillRect/>
          </a:stretch>
        </p:blipFill>
        <p:spPr>
          <a:xfrm>
            <a:off x="1120141" y="1771649"/>
            <a:ext cx="3113958" cy="2458815"/>
          </a:xfrm>
          <a:prstGeom prst="rect">
            <a:avLst/>
          </a:prstGeom>
          <a:ln w="3175">
            <a:solidFill>
              <a:schemeClr val="tx1"/>
            </a:solidFill>
          </a:ln>
          <a:effectLst>
            <a:outerShdw blurRad="50800" dist="38100" dir="2700000" algn="tl" rotWithShape="0">
              <a:prstClr val="black">
                <a:alpha val="40000"/>
              </a:prstClr>
            </a:outerShdw>
          </a:effectLst>
        </p:spPr>
      </p:pic>
      <mc:AlternateContent xmlns:mc="http://schemas.openxmlformats.org/markup-compatibility/2006" xmlns:a14="http://schemas.microsoft.com/office/drawing/2010/main">
        <mc:Choice Requires="a14">
          <p:sp>
            <p:nvSpPr>
              <p:cNvPr id="5" name="Rectángulo 4"/>
              <p:cNvSpPr/>
              <p:nvPr/>
            </p:nvSpPr>
            <p:spPr>
              <a:xfrm>
                <a:off x="4671060" y="1771650"/>
                <a:ext cx="6096000" cy="2458815"/>
              </a:xfrm>
              <a:prstGeom prst="rect">
                <a:avLst/>
              </a:prstGeom>
            </p:spPr>
            <p:txBody>
              <a:bodyPr>
                <a:spAutoFit/>
              </a:bodyPr>
              <a:lstStyle/>
              <a:p>
                <a:pPr indent="252095" algn="ctr">
                  <a:lnSpc>
                    <a:spcPct val="150000"/>
                  </a:lnSpc>
                  <a:spcBef>
                    <a:spcPts val="600"/>
                  </a:spcBef>
                  <a:spcAft>
                    <a:spcPts val="1000"/>
                  </a:spcAft>
                </a:pPr>
                <a14:m>
                  <m:oMathPara xmlns:m="http://schemas.openxmlformats.org/officeDocument/2006/math">
                    <m:oMathParaPr>
                      <m:jc m:val="centerGroup"/>
                    </m:oMathParaPr>
                    <m:oMath xmlns:m="http://schemas.openxmlformats.org/officeDocument/2006/math">
                      <m:f>
                        <m:fPr>
                          <m:ctrlPr>
                            <a:rPr lang="es-EC" sz="20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2000" i="1">
                              <a:effectLst/>
                              <a:latin typeface="Cambria Math" panose="02040503050406030204" pitchFamily="18" charset="0"/>
                              <a:ea typeface="Calibri" panose="020F0502020204030204" pitchFamily="34" charset="0"/>
                              <a:cs typeface="Times New Roman" panose="02020603050405020304" pitchFamily="18" charset="0"/>
                            </a:rPr>
                            <m:t>𝑑𝑧</m:t>
                          </m:r>
                        </m:num>
                        <m:den>
                          <m:r>
                            <a:rPr lang="es-EC" sz="2000" i="1">
                              <a:effectLst/>
                              <a:latin typeface="Cambria Math" panose="02040503050406030204" pitchFamily="18" charset="0"/>
                              <a:ea typeface="Calibri" panose="020F0502020204030204" pitchFamily="34" charset="0"/>
                              <a:cs typeface="Times New Roman" panose="02020603050405020304" pitchFamily="18" charset="0"/>
                            </a:rPr>
                            <m:t>𝑑𝑡</m:t>
                          </m:r>
                        </m:den>
                      </m:f>
                      <m:r>
                        <a:rPr lang="es-EC" sz="2000" i="1">
                          <a:effectLst/>
                          <a:latin typeface="Cambria Math" panose="02040503050406030204" pitchFamily="18" charset="0"/>
                          <a:ea typeface="Calibri" panose="020F0502020204030204" pitchFamily="34" charset="0"/>
                          <a:cs typeface="Times New Roman" panose="02020603050405020304" pitchFamily="18" charset="0"/>
                        </a:rPr>
                        <m:t>=</m:t>
                      </m:r>
                      <m:r>
                        <a:rPr lang="es-EC" sz="2000" i="1">
                          <a:effectLst/>
                          <a:latin typeface="Cambria Math" panose="02040503050406030204" pitchFamily="18" charset="0"/>
                          <a:ea typeface="Calibri" panose="020F0502020204030204" pitchFamily="34" charset="0"/>
                          <a:cs typeface="Times New Roman" panose="02020603050405020304" pitchFamily="18" charset="0"/>
                        </a:rPr>
                        <m:t>𝑣</m:t>
                      </m:r>
                      <m:r>
                        <a:rPr lang="es-EC"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2000" i="1">
                              <a:effectLst/>
                              <a:latin typeface="Cambria Math" panose="02040503050406030204" pitchFamily="18" charset="0"/>
                              <a:ea typeface="Calibri" panose="020F0502020204030204" pitchFamily="34" charset="0"/>
                              <a:cs typeface="Times New Roman" panose="02020603050405020304" pitchFamily="18" charset="0"/>
                            </a:rPr>
                            <m:t>𝜎</m:t>
                          </m:r>
                        </m:e>
                        <m:sub>
                          <m:r>
                            <a:rPr lang="es-EC" sz="2000" i="1">
                              <a:effectLst/>
                              <a:latin typeface="Cambria Math" panose="02040503050406030204" pitchFamily="18" charset="0"/>
                              <a:ea typeface="Calibri" panose="020F0502020204030204" pitchFamily="34" charset="0"/>
                              <a:cs typeface="Times New Roman" panose="02020603050405020304" pitchFamily="18" charset="0"/>
                            </a:rPr>
                            <m:t>0</m:t>
                          </m:r>
                        </m:sub>
                      </m:sSub>
                      <m:f>
                        <m:fPr>
                          <m:ctrlPr>
                            <a:rPr lang="es-EC"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2000" i="1">
                              <a:effectLst/>
                              <a:latin typeface="Cambria Math" panose="02040503050406030204" pitchFamily="18" charset="0"/>
                              <a:ea typeface="Calibri" panose="020F0502020204030204" pitchFamily="34" charset="0"/>
                              <a:cs typeface="Times New Roman" panose="02020603050405020304" pitchFamily="18" charset="0"/>
                            </a:rPr>
                            <m:t>|</m:t>
                          </m:r>
                          <m:r>
                            <a:rPr lang="es-EC" sz="2000" i="1">
                              <a:effectLst/>
                              <a:latin typeface="Cambria Math" panose="02040503050406030204" pitchFamily="18" charset="0"/>
                              <a:ea typeface="Calibri" panose="020F0502020204030204" pitchFamily="34" charset="0"/>
                              <a:cs typeface="Times New Roman" panose="02020603050405020304" pitchFamily="18" charset="0"/>
                            </a:rPr>
                            <m:t>𝑣</m:t>
                          </m:r>
                          <m:r>
                            <a:rPr lang="es-EC" sz="2000" i="1">
                              <a:effectLst/>
                              <a:latin typeface="Cambria Math" panose="02040503050406030204" pitchFamily="18" charset="0"/>
                              <a:ea typeface="Calibri" panose="020F0502020204030204" pitchFamily="34" charset="0"/>
                              <a:cs typeface="Times New Roman" panose="02020603050405020304" pitchFamily="18" charset="0"/>
                            </a:rPr>
                            <m:t>|</m:t>
                          </m:r>
                        </m:num>
                        <m:den>
                          <m:r>
                            <a:rPr lang="es-EC" sz="2000" i="1">
                              <a:effectLst/>
                              <a:latin typeface="Cambria Math" panose="02040503050406030204" pitchFamily="18" charset="0"/>
                              <a:ea typeface="Calibri" panose="020F0502020204030204" pitchFamily="34" charset="0"/>
                              <a:cs typeface="Times New Roman" panose="02020603050405020304" pitchFamily="18" charset="0"/>
                            </a:rPr>
                            <m:t>𝑔</m:t>
                          </m:r>
                          <m:r>
                            <a:rPr lang="es-EC" sz="2000" i="1">
                              <a:effectLst/>
                              <a:latin typeface="Cambria Math" panose="02040503050406030204" pitchFamily="18" charset="0"/>
                              <a:ea typeface="Calibri" panose="020F0502020204030204" pitchFamily="34" charset="0"/>
                              <a:cs typeface="Times New Roman" panose="02020603050405020304" pitchFamily="18" charset="0"/>
                            </a:rPr>
                            <m:t>(</m:t>
                          </m:r>
                          <m:r>
                            <a:rPr lang="es-EC" sz="2000" i="1">
                              <a:effectLst/>
                              <a:latin typeface="Cambria Math" panose="02040503050406030204" pitchFamily="18" charset="0"/>
                              <a:ea typeface="Calibri" panose="020F0502020204030204" pitchFamily="34" charset="0"/>
                              <a:cs typeface="Times New Roman" panose="02020603050405020304" pitchFamily="18" charset="0"/>
                            </a:rPr>
                            <m:t>𝑣</m:t>
                          </m:r>
                          <m:r>
                            <a:rPr lang="es-EC" sz="2000" i="1">
                              <a:effectLst/>
                              <a:latin typeface="Cambria Math" panose="02040503050406030204" pitchFamily="18" charset="0"/>
                              <a:ea typeface="Calibri" panose="020F0502020204030204" pitchFamily="34" charset="0"/>
                              <a:cs typeface="Times New Roman" panose="02020603050405020304" pitchFamily="18" charset="0"/>
                            </a:rPr>
                            <m:t>)</m:t>
                          </m:r>
                        </m:den>
                      </m:f>
                      <m:r>
                        <a:rPr lang="es-EC" sz="2000" i="1">
                          <a:effectLst/>
                          <a:latin typeface="Cambria Math" panose="02040503050406030204" pitchFamily="18" charset="0"/>
                          <a:ea typeface="Calibri" panose="020F0502020204030204" pitchFamily="34" charset="0"/>
                          <a:cs typeface="Times New Roman" panose="02020603050405020304" pitchFamily="18" charset="0"/>
                        </a:rPr>
                        <m:t>𝑧</m:t>
                      </m:r>
                    </m:oMath>
                  </m:oMathPara>
                </a14:m>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52095" algn="ctr">
                  <a:lnSpc>
                    <a:spcPct val="150000"/>
                  </a:lnSpc>
                  <a:spcBef>
                    <a:spcPts val="600"/>
                  </a:spcBef>
                  <a:spcAft>
                    <a:spcPts val="1000"/>
                  </a:spcAft>
                </a:pPr>
                <a14:m>
                  <m:oMathPara xmlns:m="http://schemas.openxmlformats.org/officeDocument/2006/math">
                    <m:oMathParaPr>
                      <m:jc m:val="centerGroup"/>
                    </m:oMathParaPr>
                    <m:oMath xmlns:m="http://schemas.openxmlformats.org/officeDocument/2006/math">
                      <m:r>
                        <a:rPr lang="es-EC" sz="2000" i="1">
                          <a:effectLst/>
                          <a:latin typeface="Cambria Math" panose="02040503050406030204" pitchFamily="18" charset="0"/>
                          <a:ea typeface="Calibri" panose="020F0502020204030204" pitchFamily="34" charset="0"/>
                          <a:cs typeface="Times New Roman" panose="02020603050405020304" pitchFamily="18" charset="0"/>
                        </a:rPr>
                        <m:t>𝑔</m:t>
                      </m:r>
                      <m:d>
                        <m:dPr>
                          <m:ctrlPr>
                            <a:rPr lang="es-EC"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2000" i="1">
                              <a:effectLst/>
                              <a:latin typeface="Cambria Math" panose="02040503050406030204" pitchFamily="18" charset="0"/>
                              <a:ea typeface="Calibri" panose="020F0502020204030204" pitchFamily="34" charset="0"/>
                              <a:cs typeface="Times New Roman" panose="02020603050405020304" pitchFamily="18" charset="0"/>
                            </a:rPr>
                            <m:t>𝑣</m:t>
                          </m:r>
                        </m:e>
                      </m:d>
                      <m:r>
                        <a:rPr lang="es-EC"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20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es-EC" sz="2000" i="1">
                              <a:effectLst/>
                              <a:latin typeface="Cambria Math" panose="02040503050406030204" pitchFamily="18" charset="0"/>
                              <a:ea typeface="Calibri" panose="020F0502020204030204" pitchFamily="34" charset="0"/>
                              <a:cs typeface="Times New Roman" panose="02020603050405020304" pitchFamily="18" charset="0"/>
                            </a:rPr>
                            <m:t>𝑐</m:t>
                          </m:r>
                        </m:sub>
                      </m:sSub>
                      <m:r>
                        <a:rPr lang="es-EC" sz="20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s-EC" sz="20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20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es-EC" sz="2000" i="1">
                                  <a:effectLst/>
                                  <a:latin typeface="Cambria Math" panose="02040503050406030204" pitchFamily="18" charset="0"/>
                                  <a:ea typeface="Calibri" panose="020F0502020204030204" pitchFamily="34" charset="0"/>
                                  <a:cs typeface="Times New Roman" panose="02020603050405020304" pitchFamily="18" charset="0"/>
                                </a:rPr>
                                <m:t>𝑠</m:t>
                              </m:r>
                            </m:sub>
                          </m:sSub>
                          <m:r>
                            <a:rPr lang="es-EC"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20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es-EC" sz="2000" i="1">
                                  <a:effectLst/>
                                  <a:latin typeface="Cambria Math" panose="02040503050406030204" pitchFamily="18" charset="0"/>
                                  <a:ea typeface="Calibri" panose="020F0502020204030204" pitchFamily="34" charset="0"/>
                                  <a:cs typeface="Times New Roman" panose="02020603050405020304" pitchFamily="18" charset="0"/>
                                </a:rPr>
                                <m:t>𝑐</m:t>
                              </m:r>
                            </m:sub>
                          </m:sSub>
                        </m:e>
                      </m:d>
                      <m:sSup>
                        <m:sSupPr>
                          <m:ctrlPr>
                            <a:rPr lang="es-EC"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2000" i="1">
                              <a:effectLst/>
                              <a:latin typeface="Cambria Math" panose="02040503050406030204" pitchFamily="18" charset="0"/>
                              <a:ea typeface="Calibri" panose="020F0502020204030204" pitchFamily="34" charset="0"/>
                              <a:cs typeface="Times New Roman" panose="02020603050405020304" pitchFamily="18" charset="0"/>
                            </a:rPr>
                            <m:t>𝑒</m:t>
                          </m:r>
                        </m:e>
                        <m:sup>
                          <m:sSup>
                            <m:sSupPr>
                              <m:ctrlPr>
                                <a:rPr lang="es-EC"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2000" i="1">
                                  <a:effectLst/>
                                  <a:latin typeface="Cambria Math" panose="02040503050406030204" pitchFamily="18" charset="0"/>
                                  <a:ea typeface="Calibri" panose="020F0502020204030204" pitchFamily="34" charset="0"/>
                                  <a:cs typeface="Times New Roman" panose="02020603050405020304" pitchFamily="18" charset="0"/>
                                </a:rPr>
                                <m:t>−(</m:t>
                              </m:r>
                              <m:f>
                                <m:fPr>
                                  <m:type m:val="lin"/>
                                  <m:ctrlPr>
                                    <a:rPr lang="es-EC"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2000" i="1">
                                      <a:effectLst/>
                                      <a:latin typeface="Cambria Math" panose="02040503050406030204" pitchFamily="18" charset="0"/>
                                      <a:ea typeface="Calibri" panose="020F0502020204030204" pitchFamily="34" charset="0"/>
                                      <a:cs typeface="Times New Roman" panose="02020603050405020304" pitchFamily="18" charset="0"/>
                                    </a:rPr>
                                    <m:t>𝑣</m:t>
                                  </m:r>
                                </m:num>
                                <m:den>
                                  <m:sSub>
                                    <m:sSubPr>
                                      <m:ctrlPr>
                                        <a:rPr lang="es-EC"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20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2000" i="1">
                                          <a:effectLst/>
                                          <a:latin typeface="Cambria Math" panose="02040503050406030204" pitchFamily="18" charset="0"/>
                                          <a:ea typeface="Calibri" panose="020F0502020204030204" pitchFamily="34" charset="0"/>
                                          <a:cs typeface="Times New Roman" panose="02020603050405020304" pitchFamily="18" charset="0"/>
                                        </a:rPr>
                                        <m:t>𝑠</m:t>
                                      </m:r>
                                    </m:sub>
                                  </m:sSub>
                                  <m:r>
                                    <a:rPr lang="es-EC" sz="2000" i="1">
                                      <a:effectLst/>
                                      <a:latin typeface="Cambria Math" panose="02040503050406030204" pitchFamily="18" charset="0"/>
                                      <a:ea typeface="Calibri" panose="020F0502020204030204" pitchFamily="34" charset="0"/>
                                      <a:cs typeface="Times New Roman" panose="02020603050405020304" pitchFamily="18" charset="0"/>
                                    </a:rPr>
                                    <m:t>)</m:t>
                                  </m:r>
                                </m:den>
                              </m:f>
                            </m:e>
                            <m:sup>
                              <m:r>
                                <a:rPr lang="es-EC" sz="2000" i="1">
                                  <a:effectLst/>
                                  <a:latin typeface="Cambria Math" panose="02040503050406030204" pitchFamily="18" charset="0"/>
                                  <a:ea typeface="Calibri" panose="020F0502020204030204" pitchFamily="34" charset="0"/>
                                  <a:cs typeface="Times New Roman" panose="02020603050405020304" pitchFamily="18" charset="0"/>
                                </a:rPr>
                                <m:t>2</m:t>
                              </m:r>
                            </m:sup>
                          </m:sSup>
                        </m:sup>
                      </m:sSup>
                      <m:r>
                        <a:rPr lang="es-EC"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2000" i="1">
                              <a:effectLst/>
                              <a:latin typeface="Cambria Math" panose="02040503050406030204" pitchFamily="18" charset="0"/>
                              <a:ea typeface="Calibri" panose="020F0502020204030204" pitchFamily="34" charset="0"/>
                              <a:cs typeface="Times New Roman" panose="02020603050405020304" pitchFamily="18" charset="0"/>
                            </a:rPr>
                            <m:t>𝜎</m:t>
                          </m:r>
                        </m:e>
                        <m:sub>
                          <m:r>
                            <a:rPr lang="es-EC" sz="2000" i="1">
                              <a:effectLst/>
                              <a:latin typeface="Cambria Math" panose="02040503050406030204" pitchFamily="18" charset="0"/>
                              <a:ea typeface="Calibri" panose="020F0502020204030204" pitchFamily="34" charset="0"/>
                              <a:cs typeface="Times New Roman" panose="02020603050405020304" pitchFamily="18" charset="0"/>
                            </a:rPr>
                            <m:t>0</m:t>
                          </m:r>
                        </m:sub>
                      </m:sSub>
                    </m:oMath>
                  </m:oMathPara>
                </a14:m>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s-EC" sz="2000" i="1">
                          <a:effectLst/>
                          <a:latin typeface="Cambria Math" panose="02040503050406030204" pitchFamily="18" charset="0"/>
                          <a:ea typeface="Calibri" panose="020F0502020204030204" pitchFamily="34" charset="0"/>
                          <a:cs typeface="Times New Roman" panose="02020603050405020304" pitchFamily="18" charset="0"/>
                        </a:rPr>
                        <m:t>𝐹</m:t>
                      </m:r>
                      <m:r>
                        <a:rPr lang="es-EC"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2000" i="1">
                              <a:effectLst/>
                              <a:latin typeface="Cambria Math" panose="02040503050406030204" pitchFamily="18" charset="0"/>
                            </a:rPr>
                          </m:ctrlPr>
                        </m:sSubPr>
                        <m:e>
                          <m:r>
                            <a:rPr lang="es-EC" sz="2000" i="1">
                              <a:effectLst/>
                              <a:latin typeface="Cambria Math" panose="02040503050406030204" pitchFamily="18" charset="0"/>
                              <a:ea typeface="Calibri" panose="020F0502020204030204" pitchFamily="34" charset="0"/>
                              <a:cs typeface="Times New Roman" panose="02020603050405020304" pitchFamily="18" charset="0"/>
                            </a:rPr>
                            <m:t>𝜎</m:t>
                          </m:r>
                        </m:e>
                        <m:sub>
                          <m:r>
                            <a:rPr lang="es-EC" sz="2000" i="1">
                              <a:effectLst/>
                              <a:latin typeface="Cambria Math" panose="02040503050406030204" pitchFamily="18" charset="0"/>
                              <a:ea typeface="Calibri" panose="020F0502020204030204" pitchFamily="34" charset="0"/>
                              <a:cs typeface="Times New Roman" panose="02020603050405020304" pitchFamily="18" charset="0"/>
                            </a:rPr>
                            <m:t>0</m:t>
                          </m:r>
                        </m:sub>
                      </m:sSub>
                      <m:r>
                        <a:rPr lang="es-EC" sz="2000" i="1">
                          <a:effectLst/>
                          <a:latin typeface="Cambria Math" panose="02040503050406030204" pitchFamily="18" charset="0"/>
                          <a:ea typeface="Calibri" panose="020F0502020204030204" pitchFamily="34" charset="0"/>
                          <a:cs typeface="Times New Roman" panose="02020603050405020304" pitchFamily="18" charset="0"/>
                        </a:rPr>
                        <m:t>𝑧</m:t>
                      </m:r>
                      <m:r>
                        <a:rPr lang="es-EC"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2000" i="1">
                              <a:effectLst/>
                              <a:latin typeface="Cambria Math" panose="02040503050406030204" pitchFamily="18" charset="0"/>
                            </a:rPr>
                          </m:ctrlPr>
                        </m:sSubPr>
                        <m:e>
                          <m:r>
                            <a:rPr lang="es-EC" sz="2000" i="1">
                              <a:effectLst/>
                              <a:latin typeface="Cambria Math" panose="02040503050406030204" pitchFamily="18" charset="0"/>
                              <a:ea typeface="Calibri" panose="020F0502020204030204" pitchFamily="34" charset="0"/>
                              <a:cs typeface="Times New Roman" panose="02020603050405020304" pitchFamily="18" charset="0"/>
                            </a:rPr>
                            <m:t>𝜎</m:t>
                          </m:r>
                        </m:e>
                        <m:sub>
                          <m:r>
                            <a:rPr lang="es-EC" sz="2000" i="1">
                              <a:effectLst/>
                              <a:latin typeface="Cambria Math" panose="02040503050406030204" pitchFamily="18" charset="0"/>
                              <a:ea typeface="Calibri" panose="020F0502020204030204" pitchFamily="34" charset="0"/>
                              <a:cs typeface="Times New Roman" panose="02020603050405020304" pitchFamily="18" charset="0"/>
                            </a:rPr>
                            <m:t>1</m:t>
                          </m:r>
                        </m:sub>
                      </m:sSub>
                      <m:f>
                        <m:fPr>
                          <m:ctrlPr>
                            <a:rPr lang="es-EC" sz="2000" i="1">
                              <a:effectLst/>
                              <a:latin typeface="Cambria Math" panose="02040503050406030204" pitchFamily="18" charset="0"/>
                            </a:rPr>
                          </m:ctrlPr>
                        </m:fPr>
                        <m:num>
                          <m:r>
                            <a:rPr lang="es-EC" sz="2000" i="1">
                              <a:effectLst/>
                              <a:latin typeface="Cambria Math" panose="02040503050406030204" pitchFamily="18" charset="0"/>
                              <a:ea typeface="Calibri" panose="020F0502020204030204" pitchFamily="34" charset="0"/>
                              <a:cs typeface="Times New Roman" panose="02020603050405020304" pitchFamily="18" charset="0"/>
                            </a:rPr>
                            <m:t>𝑑𝑧</m:t>
                          </m:r>
                        </m:num>
                        <m:den>
                          <m:r>
                            <a:rPr lang="es-EC" sz="2000" i="1">
                              <a:effectLst/>
                              <a:latin typeface="Cambria Math" panose="02040503050406030204" pitchFamily="18" charset="0"/>
                              <a:ea typeface="Calibri" panose="020F0502020204030204" pitchFamily="34" charset="0"/>
                              <a:cs typeface="Times New Roman" panose="02020603050405020304" pitchFamily="18" charset="0"/>
                            </a:rPr>
                            <m:t>𝑑𝑡</m:t>
                          </m:r>
                        </m:den>
                      </m:f>
                    </m:oMath>
                  </m:oMathPara>
                </a14:m>
                <a:endParaRPr lang="es-EC" sz="2000" dirty="0"/>
              </a:p>
            </p:txBody>
          </p:sp>
        </mc:Choice>
        <mc:Fallback xmlns="">
          <p:sp>
            <p:nvSpPr>
              <p:cNvPr id="5" name="Rectángulo 4"/>
              <p:cNvSpPr>
                <a:spLocks noRot="1" noChangeAspect="1" noMove="1" noResize="1" noEditPoints="1" noAdjustHandles="1" noChangeArrowheads="1" noChangeShapeType="1" noTextEdit="1"/>
              </p:cNvSpPr>
              <p:nvPr/>
            </p:nvSpPr>
            <p:spPr>
              <a:xfrm>
                <a:off x="4671060" y="1771650"/>
                <a:ext cx="6096000" cy="2458815"/>
              </a:xfrm>
              <a:prstGeom prst="rect">
                <a:avLst/>
              </a:prstGeom>
              <a:blipFill rotWithShape="0">
                <a:blip r:embed="rId5"/>
                <a:stretch>
                  <a:fillRect/>
                </a:stretch>
              </a:blipFill>
            </p:spPr>
            <p:txBody>
              <a:bodyPr/>
              <a:lstStyle/>
              <a:p>
                <a:r>
                  <a:rPr lang="es-EC">
                    <a:noFill/>
                  </a:rPr>
                  <a:t> </a:t>
                </a:r>
              </a:p>
            </p:txBody>
          </p:sp>
        </mc:Fallback>
      </mc:AlternateContent>
      <p:sp>
        <p:nvSpPr>
          <p:cNvPr id="6" name="3 Rectángulo"/>
          <p:cNvSpPr/>
          <p:nvPr/>
        </p:nvSpPr>
        <p:spPr>
          <a:xfrm>
            <a:off x="5326380" y="0"/>
            <a:ext cx="6705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MODELAMIENTO DE LA FRICCIÓN</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724523255"/>
      </p:ext>
    </p:extLst>
  </p:cSld>
  <p:clrMapOvr>
    <a:masterClrMapping/>
  </p:clrMapOvr>
  <p:transition spd="med">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
        <p:nvSpPr>
          <p:cNvPr id="3"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mtClean="0"/>
              <a:t>Claudia Maricela Anaguano Lamiña</a:t>
            </a:r>
            <a:endParaRPr lang="es-EC" dirty="0"/>
          </a:p>
        </p:txBody>
      </p:sp>
      <p:pic>
        <p:nvPicPr>
          <p:cNvPr id="4" name="Imagen 3"/>
          <p:cNvPicPr/>
          <p:nvPr/>
        </p:nvPicPr>
        <p:blipFill>
          <a:blip r:embed="rId3">
            <a:extLst>
              <a:ext uri="{28A0092B-C50C-407E-A947-70E740481C1C}">
                <a14:useLocalDpi xmlns:a14="http://schemas.microsoft.com/office/drawing/2010/main" val="0"/>
              </a:ext>
            </a:extLst>
          </a:blip>
          <a:stretch>
            <a:fillRect/>
          </a:stretch>
        </p:blipFill>
        <p:spPr>
          <a:xfrm>
            <a:off x="1599084" y="1981835"/>
            <a:ext cx="3565525" cy="2665730"/>
          </a:xfrm>
          <a:prstGeom prst="rect">
            <a:avLst/>
          </a:prstGeom>
          <a:ln w="3175">
            <a:solidFill>
              <a:schemeClr val="tx1"/>
            </a:solidFill>
          </a:ln>
          <a:effectLst>
            <a:outerShdw blurRad="50800" dist="38100" dir="2700000" algn="tl" rotWithShape="0">
              <a:prstClr val="black">
                <a:alpha val="40000"/>
              </a:prstClr>
            </a:outerShdw>
          </a:effectLst>
        </p:spPr>
      </p:pic>
      <p:pic>
        <p:nvPicPr>
          <p:cNvPr id="5"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6487160" y="1693679"/>
            <a:ext cx="4658360" cy="2714625"/>
          </a:xfrm>
          <a:prstGeom prst="rect">
            <a:avLst/>
          </a:prstGeom>
          <a:noFill/>
          <a:ln>
            <a:solidFill>
              <a:schemeClr val="tx1"/>
            </a:solidFill>
          </a:ln>
          <a:effectLst>
            <a:outerShdw blurRad="50800" dist="38100" dir="2700000" algn="tl" rotWithShape="0">
              <a:prstClr val="black">
                <a:alpha val="40000"/>
              </a:prstClr>
            </a:outerShdw>
          </a:effectLst>
        </p:spPr>
      </p:pic>
      <p:sp>
        <p:nvSpPr>
          <p:cNvPr id="6" name="3 Rectángulo"/>
          <p:cNvSpPr/>
          <p:nvPr/>
        </p:nvSpPr>
        <p:spPr>
          <a:xfrm>
            <a:off x="5326380" y="0"/>
            <a:ext cx="6705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MODELAMIENTO DE LA FRICCIÓN</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103408001"/>
      </p:ext>
    </p:extLst>
  </p:cSld>
  <p:clrMapOvr>
    <a:masterClrMapping/>
  </p:clrMapOvr>
  <p:transition spd="med">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p:cNvSpPr>
            <a:spLocks noGrp="1"/>
          </p:cNvSpPr>
          <p:nvPr>
            <p:ph type="ftr" sz="quarter" idx="4294967295"/>
          </p:nvPr>
        </p:nvSpPr>
        <p:spPr>
          <a:xfrm>
            <a:off x="3155323" y="6356350"/>
            <a:ext cx="3860800" cy="365125"/>
          </a:xfrm>
          <a:prstGeom prst="rect">
            <a:avLst/>
          </a:prstGeom>
        </p:spPr>
        <p:txBody>
          <a:bodyPr/>
          <a:lstStyle/>
          <a:p>
            <a:r>
              <a:rPr lang="es-EC" dirty="0" smtClean="0"/>
              <a:t>Claudia Maricela Anaguano Lamiña</a:t>
            </a:r>
            <a:endParaRPr lang="es-EC" dirty="0"/>
          </a:p>
        </p:txBody>
      </p:sp>
      <p:sp>
        <p:nvSpPr>
          <p:cNvPr id="6" name="Marcador de número de diapositiva 5"/>
          <p:cNvSpPr>
            <a:spLocks noGrp="1"/>
          </p:cNvSpPr>
          <p:nvPr>
            <p:ph type="sldNum" sz="quarter" idx="4294967295"/>
          </p:nvPr>
        </p:nvSpPr>
        <p:spPr>
          <a:xfrm>
            <a:off x="9347200" y="6356350"/>
            <a:ext cx="2844800" cy="365125"/>
          </a:xfrm>
          <a:prstGeom prst="rect">
            <a:avLst/>
          </a:prstGeom>
        </p:spPr>
        <p:txBody>
          <a:bodyPr/>
          <a:lstStyle/>
          <a:p>
            <a:fld id="{EF33D92B-973B-4060-B400-9C25EA7ED767}" type="slidenum">
              <a:rPr lang="es-EC" smtClean="0"/>
              <a:t>2</a:t>
            </a:fld>
            <a:endParaRPr lang="es-EC"/>
          </a:p>
        </p:txBody>
      </p:sp>
      <p:graphicFrame>
        <p:nvGraphicFramePr>
          <p:cNvPr id="7" name="Diagrama 6"/>
          <p:cNvGraphicFramePr/>
          <p:nvPr>
            <p:extLst>
              <p:ext uri="{D42A27DB-BD31-4B8C-83A1-F6EECF244321}">
                <p14:modId xmlns:p14="http://schemas.microsoft.com/office/powerpoint/2010/main" val="1321880107"/>
              </p:ext>
            </p:extLst>
          </p:nvPr>
        </p:nvGraphicFramePr>
        <p:xfrm>
          <a:off x="2054896" y="1004551"/>
          <a:ext cx="8605949" cy="4644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Tree>
    <p:extLst>
      <p:ext uri="{BB962C8B-B14F-4D97-AF65-F5344CB8AC3E}">
        <p14:creationId xmlns:p14="http://schemas.microsoft.com/office/powerpoint/2010/main" val="428676997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
        <p:nvSpPr>
          <p:cNvPr id="3"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mtClean="0"/>
              <a:t>Claudia Maricela Anaguano Lamiña</a:t>
            </a:r>
            <a:endParaRPr lang="es-EC" dirty="0"/>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982980" y="1289308"/>
            <a:ext cx="5025316" cy="4265672"/>
          </a:xfrm>
          <a:prstGeom prst="rect">
            <a:avLst/>
          </a:prstGeom>
          <a:noFill/>
          <a:ln>
            <a:solidFill>
              <a:schemeClr val="tx1"/>
            </a:solidFill>
          </a:ln>
          <a:effectLst>
            <a:outerShdw blurRad="50800" dist="38100" dir="2700000" algn="tl" rotWithShape="0">
              <a:prstClr val="black">
                <a:alpha val="40000"/>
              </a:prstClr>
            </a:outerShdw>
          </a:effectLst>
        </p:spPr>
      </p:pic>
      <p:pic>
        <p:nvPicPr>
          <p:cNvPr id="5"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7016123" y="1289308"/>
            <a:ext cx="4257675" cy="4609465"/>
          </a:xfrm>
          <a:prstGeom prst="rect">
            <a:avLst/>
          </a:prstGeom>
          <a:noFill/>
          <a:ln>
            <a:solidFill>
              <a:schemeClr val="tx1"/>
            </a:solidFill>
          </a:ln>
          <a:effectLst>
            <a:outerShdw blurRad="50800" dist="38100" dir="2700000" algn="tl" rotWithShape="0">
              <a:prstClr val="black">
                <a:alpha val="40000"/>
              </a:prstClr>
            </a:outerShdw>
          </a:effectLst>
        </p:spPr>
      </p:pic>
      <p:sp>
        <p:nvSpPr>
          <p:cNvPr id="6" name="3 Rectángulo"/>
          <p:cNvSpPr/>
          <p:nvPr/>
        </p:nvSpPr>
        <p:spPr>
          <a:xfrm>
            <a:off x="5326380" y="0"/>
            <a:ext cx="6705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MODELAMIENTO DE LA FRICCIÓN</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613762346"/>
      </p:ext>
    </p:extLst>
  </p:cSld>
  <p:clrMapOvr>
    <a:masterClrMapping/>
  </p:clrMapOvr>
  <p:transition spd="med">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
        <p:nvSpPr>
          <p:cNvPr id="3"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mtClean="0"/>
              <a:t>Claudia Maricela Anaguano Lamiña</a:t>
            </a:r>
            <a:endParaRPr lang="es-EC" dirty="0"/>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3381847" y="962159"/>
            <a:ext cx="4895850" cy="5120640"/>
          </a:xfrm>
          <a:prstGeom prst="rect">
            <a:avLst/>
          </a:prstGeom>
          <a:noFill/>
          <a:ln>
            <a:noFill/>
          </a:ln>
        </p:spPr>
      </p:pic>
      <p:sp>
        <p:nvSpPr>
          <p:cNvPr id="5" name="3 Rectángulo"/>
          <p:cNvSpPr/>
          <p:nvPr/>
        </p:nvSpPr>
        <p:spPr>
          <a:xfrm>
            <a:off x="5326380" y="0"/>
            <a:ext cx="6705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MODELAMIENTO DE LA FRICCIÓN</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737386214"/>
      </p:ext>
    </p:extLst>
  </p:cSld>
  <p:clrMapOvr>
    <a:masterClrMapping/>
  </p:clrMapOvr>
  <p:transition spd="med">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
        <p:nvSpPr>
          <p:cNvPr id="3"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mtClean="0"/>
              <a:t>Claudia Maricela Anaguano Lamiña</a:t>
            </a:r>
            <a:endParaRPr lang="es-EC" dirty="0"/>
          </a:p>
        </p:txBody>
      </p:sp>
      <mc:AlternateContent xmlns:mc="http://schemas.openxmlformats.org/markup-compatibility/2006" xmlns:a14="http://schemas.microsoft.com/office/drawing/2010/main">
        <mc:Choice Requires="a14">
          <p:sp>
            <p:nvSpPr>
              <p:cNvPr id="4" name="Rectángulo 3"/>
              <p:cNvSpPr/>
              <p:nvPr/>
            </p:nvSpPr>
            <p:spPr>
              <a:xfrm>
                <a:off x="6630226" y="1147311"/>
                <a:ext cx="4067075" cy="11374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smtClean="0">
                          <a:latin typeface="Cambria Math" panose="02040503050406030204" pitchFamily="18" charset="0"/>
                        </a:rPr>
                        <m:t>𝑄</m:t>
                      </m:r>
                      <m:r>
                        <a:rPr lang="es-EC" sz="2000" i="0">
                          <a:latin typeface="Cambria Math" panose="02040503050406030204" pitchFamily="18" charset="0"/>
                        </a:rPr>
                        <m:t>=</m:t>
                      </m:r>
                      <m:d>
                        <m:dPr>
                          <m:ctrlPr>
                            <a:rPr lang="es-EC" sz="2000" i="1">
                              <a:latin typeface="Cambria Math" panose="02040503050406030204" pitchFamily="18" charset="0"/>
                            </a:rPr>
                          </m:ctrlPr>
                        </m:dPr>
                        <m:e>
                          <m:m>
                            <m:mPr>
                              <m:mcs>
                                <m:mc>
                                  <m:mcPr>
                                    <m:count m:val="3"/>
                                    <m:mcJc m:val="center"/>
                                  </m:mcPr>
                                </m:mc>
                              </m:mcs>
                              <m:ctrlPr>
                                <a:rPr lang="es-EC" sz="2000" i="1">
                                  <a:latin typeface="Cambria Math" panose="02040503050406030204" pitchFamily="18" charset="0"/>
                                </a:rPr>
                              </m:ctrlPr>
                            </m:mPr>
                            <m:mr>
                              <m:e>
                                <m:r>
                                  <a:rPr lang="es-EC" sz="2000" i="0">
                                    <a:latin typeface="Cambria Math" panose="02040503050406030204" pitchFamily="18" charset="0"/>
                                  </a:rPr>
                                  <m:t>0.01</m:t>
                                </m:r>
                              </m:e>
                              <m:e>
                                <m:r>
                                  <a:rPr lang="es-EC" sz="2000" i="0">
                                    <a:latin typeface="Cambria Math" panose="02040503050406030204" pitchFamily="18" charset="0"/>
                                  </a:rPr>
                                  <m:t>0</m:t>
                                </m:r>
                              </m:e>
                              <m:e>
                                <m:m>
                                  <m:mPr>
                                    <m:mcs>
                                      <m:mc>
                                        <m:mcPr>
                                          <m:count m:val="2"/>
                                          <m:mcJc m:val="center"/>
                                        </m:mcPr>
                                      </m:mc>
                                    </m:mcs>
                                    <m:ctrlPr>
                                      <a:rPr lang="es-EC" sz="2000" i="1">
                                        <a:latin typeface="Cambria Math" panose="02040503050406030204" pitchFamily="18" charset="0"/>
                                      </a:rPr>
                                    </m:ctrlPr>
                                  </m:mPr>
                                  <m:mr>
                                    <m:e>
                                      <m:r>
                                        <a:rPr lang="es-EC" sz="2000" i="0">
                                          <a:latin typeface="Cambria Math" panose="02040503050406030204" pitchFamily="18" charset="0"/>
                                        </a:rPr>
                                        <m:t>0</m:t>
                                      </m:r>
                                    </m:e>
                                    <m:e>
                                      <m:r>
                                        <a:rPr lang="es-EC" sz="2000" i="0">
                                          <a:latin typeface="Cambria Math" panose="02040503050406030204" pitchFamily="18" charset="0"/>
                                        </a:rPr>
                                        <m:t>0</m:t>
                                      </m:r>
                                    </m:e>
                                  </m:mr>
                                </m:m>
                              </m:e>
                            </m:mr>
                            <m:mr>
                              <m:e>
                                <m:m>
                                  <m:mPr>
                                    <m:mcs>
                                      <m:mc>
                                        <m:mcPr>
                                          <m:count m:val="1"/>
                                          <m:mcJc m:val="center"/>
                                        </m:mcPr>
                                      </m:mc>
                                    </m:mcs>
                                    <m:ctrlPr>
                                      <a:rPr lang="es-EC" sz="2000" i="1">
                                        <a:latin typeface="Cambria Math" panose="02040503050406030204" pitchFamily="18" charset="0"/>
                                      </a:rPr>
                                    </m:ctrlPr>
                                  </m:mPr>
                                  <m:mr>
                                    <m:e>
                                      <m:r>
                                        <a:rPr lang="es-EC" sz="2000" i="0">
                                          <a:latin typeface="Cambria Math" panose="02040503050406030204" pitchFamily="18" charset="0"/>
                                        </a:rPr>
                                        <m:t>0</m:t>
                                      </m:r>
                                    </m:e>
                                  </m:mr>
                                  <m:mr>
                                    <m:e>
                                      <m:m>
                                        <m:mPr>
                                          <m:mcs>
                                            <m:mc>
                                              <m:mcPr>
                                                <m:count m:val="1"/>
                                                <m:mcJc m:val="center"/>
                                              </m:mcPr>
                                            </m:mc>
                                          </m:mcs>
                                          <m:ctrlPr>
                                            <a:rPr lang="es-EC" sz="2000" i="1">
                                              <a:latin typeface="Cambria Math" panose="02040503050406030204" pitchFamily="18" charset="0"/>
                                            </a:rPr>
                                          </m:ctrlPr>
                                        </m:mPr>
                                        <m:mr>
                                          <m:e>
                                            <m:r>
                                              <a:rPr lang="es-EC" sz="2000" i="0">
                                                <a:latin typeface="Cambria Math" panose="02040503050406030204" pitchFamily="18" charset="0"/>
                                              </a:rPr>
                                              <m:t>0</m:t>
                                            </m:r>
                                          </m:e>
                                        </m:mr>
                                        <m:mr>
                                          <m:e>
                                            <m:r>
                                              <a:rPr lang="es-EC" sz="2000" i="0">
                                                <a:latin typeface="Cambria Math" panose="02040503050406030204" pitchFamily="18" charset="0"/>
                                              </a:rPr>
                                              <m:t>0</m:t>
                                            </m:r>
                                          </m:e>
                                        </m:mr>
                                      </m:m>
                                    </m:e>
                                  </m:mr>
                                </m:m>
                              </m:e>
                              <m:e>
                                <m:m>
                                  <m:mPr>
                                    <m:mcs>
                                      <m:mc>
                                        <m:mcPr>
                                          <m:count m:val="1"/>
                                          <m:mcJc m:val="center"/>
                                        </m:mcPr>
                                      </m:mc>
                                    </m:mcs>
                                    <m:ctrlPr>
                                      <a:rPr lang="es-EC" sz="2000" i="1">
                                        <a:latin typeface="Cambria Math" panose="02040503050406030204" pitchFamily="18" charset="0"/>
                                      </a:rPr>
                                    </m:ctrlPr>
                                  </m:mPr>
                                  <m:mr>
                                    <m:e>
                                      <m:r>
                                        <a:rPr lang="es-EC" sz="2000" i="0">
                                          <a:latin typeface="Cambria Math" panose="02040503050406030204" pitchFamily="18" charset="0"/>
                                        </a:rPr>
                                        <m:t>0.1</m:t>
                                      </m:r>
                                    </m:e>
                                  </m:mr>
                                  <m:mr>
                                    <m:e>
                                      <m:m>
                                        <m:mPr>
                                          <m:mcs>
                                            <m:mc>
                                              <m:mcPr>
                                                <m:count m:val="1"/>
                                                <m:mcJc m:val="center"/>
                                              </m:mcPr>
                                            </m:mc>
                                          </m:mcs>
                                          <m:ctrlPr>
                                            <a:rPr lang="es-EC" sz="2000" i="1">
                                              <a:latin typeface="Cambria Math" panose="02040503050406030204" pitchFamily="18" charset="0"/>
                                            </a:rPr>
                                          </m:ctrlPr>
                                        </m:mPr>
                                        <m:mr>
                                          <m:e>
                                            <m:r>
                                              <a:rPr lang="es-EC" sz="2000" i="0">
                                                <a:latin typeface="Cambria Math" panose="02040503050406030204" pitchFamily="18" charset="0"/>
                                              </a:rPr>
                                              <m:t>0</m:t>
                                            </m:r>
                                          </m:e>
                                        </m:mr>
                                        <m:mr>
                                          <m:e>
                                            <m:r>
                                              <a:rPr lang="es-EC" sz="2000" i="0">
                                                <a:latin typeface="Cambria Math" panose="02040503050406030204" pitchFamily="18" charset="0"/>
                                              </a:rPr>
                                              <m:t>0</m:t>
                                            </m:r>
                                          </m:e>
                                        </m:mr>
                                      </m:m>
                                    </m:e>
                                  </m:mr>
                                </m:m>
                              </m:e>
                              <m:e>
                                <m:m>
                                  <m:mPr>
                                    <m:mcs>
                                      <m:mc>
                                        <m:mcPr>
                                          <m:count m:val="1"/>
                                          <m:mcJc m:val="center"/>
                                        </m:mcPr>
                                      </m:mc>
                                    </m:mcs>
                                    <m:ctrlPr>
                                      <a:rPr lang="es-EC" sz="2000" i="1">
                                        <a:latin typeface="Cambria Math" panose="02040503050406030204" pitchFamily="18" charset="0"/>
                                      </a:rPr>
                                    </m:ctrlPr>
                                  </m:mPr>
                                  <m:mr>
                                    <m:e>
                                      <m:m>
                                        <m:mPr>
                                          <m:mcs>
                                            <m:mc>
                                              <m:mcPr>
                                                <m:count m:val="2"/>
                                                <m:mcJc m:val="center"/>
                                              </m:mcPr>
                                            </m:mc>
                                          </m:mcs>
                                          <m:ctrlPr>
                                            <a:rPr lang="es-EC" sz="2000" i="1">
                                              <a:latin typeface="Cambria Math" panose="02040503050406030204" pitchFamily="18" charset="0"/>
                                            </a:rPr>
                                          </m:ctrlPr>
                                        </m:mPr>
                                        <m:mr>
                                          <m:e>
                                            <m:r>
                                              <a:rPr lang="es-EC" sz="2000" i="0">
                                                <a:latin typeface="Cambria Math" panose="02040503050406030204" pitchFamily="18" charset="0"/>
                                              </a:rPr>
                                              <m:t>0</m:t>
                                            </m:r>
                                          </m:e>
                                          <m:e>
                                            <m:r>
                                              <a:rPr lang="es-EC" sz="2000" i="0">
                                                <a:latin typeface="Cambria Math" panose="02040503050406030204" pitchFamily="18" charset="0"/>
                                              </a:rPr>
                                              <m:t>0</m:t>
                                            </m:r>
                                          </m:e>
                                        </m:mr>
                                      </m:m>
                                    </m:e>
                                  </m:mr>
                                  <m:mr>
                                    <m:e>
                                      <m:m>
                                        <m:mPr>
                                          <m:mcs>
                                            <m:mc>
                                              <m:mcPr>
                                                <m:count m:val="1"/>
                                                <m:mcJc m:val="center"/>
                                              </m:mcPr>
                                            </m:mc>
                                          </m:mcs>
                                          <m:ctrlPr>
                                            <a:rPr lang="es-EC" sz="2000" i="1">
                                              <a:latin typeface="Cambria Math" panose="02040503050406030204" pitchFamily="18" charset="0"/>
                                            </a:rPr>
                                          </m:ctrlPr>
                                        </m:mPr>
                                        <m:mr>
                                          <m:e>
                                            <m:m>
                                              <m:mPr>
                                                <m:mcs>
                                                  <m:mc>
                                                    <m:mcPr>
                                                      <m:count m:val="2"/>
                                                      <m:mcJc m:val="center"/>
                                                    </m:mcPr>
                                                  </m:mc>
                                                </m:mcs>
                                                <m:ctrlPr>
                                                  <a:rPr lang="es-EC" sz="2000" i="1">
                                                    <a:latin typeface="Cambria Math" panose="02040503050406030204" pitchFamily="18" charset="0"/>
                                                  </a:rPr>
                                                </m:ctrlPr>
                                              </m:mPr>
                                              <m:mr>
                                                <m:e>
                                                  <m:r>
                                                    <a:rPr lang="es-EC" sz="2000" i="0">
                                                      <a:latin typeface="Cambria Math" panose="02040503050406030204" pitchFamily="18" charset="0"/>
                                                    </a:rPr>
                                                    <m:t>0.05</m:t>
                                                  </m:r>
                                                </m:e>
                                                <m:e>
                                                  <m:r>
                                                    <a:rPr lang="es-EC" sz="2000" i="0">
                                                      <a:latin typeface="Cambria Math" panose="02040503050406030204" pitchFamily="18" charset="0"/>
                                                    </a:rPr>
                                                    <m:t>0</m:t>
                                                  </m:r>
                                                </m:e>
                                              </m:mr>
                                            </m:m>
                                          </m:e>
                                        </m:mr>
                                        <m:mr>
                                          <m:e>
                                            <m:m>
                                              <m:mPr>
                                                <m:mcs>
                                                  <m:mc>
                                                    <m:mcPr>
                                                      <m:count m:val="2"/>
                                                      <m:mcJc m:val="center"/>
                                                    </m:mcPr>
                                                  </m:mc>
                                                </m:mcs>
                                                <m:ctrlPr>
                                                  <a:rPr lang="es-EC" sz="2000" i="1">
                                                    <a:latin typeface="Cambria Math" panose="02040503050406030204" pitchFamily="18" charset="0"/>
                                                  </a:rPr>
                                                </m:ctrlPr>
                                              </m:mPr>
                                              <m:mr>
                                                <m:e>
                                                  <m:r>
                                                    <a:rPr lang="es-EC" sz="2000" i="0">
                                                      <a:latin typeface="Cambria Math" panose="02040503050406030204" pitchFamily="18" charset="0"/>
                                                    </a:rPr>
                                                    <m:t>0</m:t>
                                                  </m:r>
                                                </m:e>
                                                <m:e>
                                                  <m:r>
                                                    <a:rPr lang="es-EC" sz="2000" i="0">
                                                      <a:latin typeface="Cambria Math" panose="02040503050406030204" pitchFamily="18" charset="0"/>
                                                    </a:rPr>
                                                    <m:t>0.05</m:t>
                                                  </m:r>
                                                </m:e>
                                              </m:mr>
                                            </m:m>
                                          </m:e>
                                        </m:mr>
                                      </m:m>
                                    </m:e>
                                  </m:mr>
                                </m:m>
                              </m:e>
                            </m:mr>
                          </m:m>
                        </m:e>
                      </m:d>
                      <m:r>
                        <a:rPr lang="es-EC" sz="2000" i="0">
                          <a:latin typeface="Cambria Math" panose="02040503050406030204" pitchFamily="18" charset="0"/>
                        </a:rPr>
                        <m:t> </m:t>
                      </m:r>
                      <m:r>
                        <a:rPr lang="es-EC" sz="2000" i="1">
                          <a:latin typeface="Cambria Math" panose="02040503050406030204" pitchFamily="18" charset="0"/>
                        </a:rPr>
                        <m:t>𝑅</m:t>
                      </m:r>
                      <m:r>
                        <a:rPr lang="es-EC" sz="2000" i="0">
                          <a:latin typeface="Cambria Math" panose="02040503050406030204" pitchFamily="18" charset="0"/>
                        </a:rPr>
                        <m:t>=1</m:t>
                      </m:r>
                    </m:oMath>
                  </m:oMathPara>
                </a14:m>
                <a:endParaRPr lang="es-EC" sz="2000" dirty="0"/>
              </a:p>
            </p:txBody>
          </p:sp>
        </mc:Choice>
        <mc:Fallback xmlns="">
          <p:sp>
            <p:nvSpPr>
              <p:cNvPr id="4" name="Rectángulo 3"/>
              <p:cNvSpPr>
                <a:spLocks noRot="1" noChangeAspect="1" noMove="1" noResize="1" noEditPoints="1" noAdjustHandles="1" noChangeArrowheads="1" noChangeShapeType="1" noTextEdit="1"/>
              </p:cNvSpPr>
              <p:nvPr/>
            </p:nvSpPr>
            <p:spPr>
              <a:xfrm>
                <a:off x="6630226" y="1147311"/>
                <a:ext cx="4067075" cy="1137491"/>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7898778" y="2629201"/>
                <a:ext cx="124713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smtClean="0">
                          <a:latin typeface="Cambria Math" panose="02040503050406030204" pitchFamily="18" charset="0"/>
                        </a:rPr>
                        <m:t>𝑢</m:t>
                      </m:r>
                      <m:r>
                        <a:rPr lang="es-EC" sz="2000" i="0">
                          <a:latin typeface="Cambria Math" panose="02040503050406030204" pitchFamily="18" charset="0"/>
                        </a:rPr>
                        <m:t>=−</m:t>
                      </m:r>
                      <m:r>
                        <a:rPr lang="es-EC" sz="2000" i="1">
                          <a:latin typeface="Cambria Math" panose="02040503050406030204" pitchFamily="18" charset="0"/>
                        </a:rPr>
                        <m:t>𝐾𝑥</m:t>
                      </m:r>
                    </m:oMath>
                  </m:oMathPara>
                </a14:m>
                <a:endParaRPr lang="es-EC" sz="2000" dirty="0"/>
              </a:p>
            </p:txBody>
          </p:sp>
        </mc:Choice>
        <mc:Fallback xmlns="">
          <p:sp>
            <p:nvSpPr>
              <p:cNvPr id="6" name="Rectángulo 5"/>
              <p:cNvSpPr>
                <a:spLocks noRot="1" noChangeAspect="1" noMove="1" noResize="1" noEditPoints="1" noAdjustHandles="1" noChangeArrowheads="1" noChangeShapeType="1" noTextEdit="1"/>
              </p:cNvSpPr>
              <p:nvPr/>
            </p:nvSpPr>
            <p:spPr>
              <a:xfrm>
                <a:off x="7898778" y="2629201"/>
                <a:ext cx="1247136" cy="400110"/>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7376338" y="3234625"/>
                <a:ext cx="198092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C" sz="2000" i="1" smtClean="0">
                              <a:latin typeface="Cambria Math" panose="02040503050406030204" pitchFamily="18" charset="0"/>
                            </a:rPr>
                          </m:ctrlPr>
                        </m:dPr>
                        <m:e>
                          <m:r>
                            <a:rPr lang="es-EC" sz="2000" i="1">
                              <a:latin typeface="Cambria Math" panose="02040503050406030204" pitchFamily="18" charset="0"/>
                            </a:rPr>
                            <m:t>𝐾</m:t>
                          </m:r>
                          <m:r>
                            <a:rPr lang="es-EC" sz="2000" i="0">
                              <a:latin typeface="Cambria Math" panose="02040503050406030204" pitchFamily="18" charset="0"/>
                            </a:rPr>
                            <m:t>=[</m:t>
                          </m:r>
                          <m:sSub>
                            <m:sSubPr>
                              <m:ctrlPr>
                                <a:rPr lang="es-EC" sz="2000" i="1">
                                  <a:latin typeface="Cambria Math" panose="02040503050406030204" pitchFamily="18" charset="0"/>
                                </a:rPr>
                              </m:ctrlPr>
                            </m:sSubPr>
                            <m:e>
                              <m:r>
                                <a:rPr lang="es-EC" sz="2000" i="1">
                                  <a:latin typeface="Cambria Math" panose="02040503050406030204" pitchFamily="18" charset="0"/>
                                </a:rPr>
                                <m:t>𝑘</m:t>
                              </m:r>
                            </m:e>
                            <m:sub>
                              <m:r>
                                <a:rPr lang="es-EC" sz="2000" i="0">
                                  <a:latin typeface="Cambria Math" panose="02040503050406030204" pitchFamily="18" charset="0"/>
                                </a:rPr>
                                <m:t>1</m:t>
                              </m:r>
                            </m:sub>
                          </m:sSub>
                          <m:sSub>
                            <m:sSubPr>
                              <m:ctrlPr>
                                <a:rPr lang="es-EC" sz="2000" i="1">
                                  <a:latin typeface="Cambria Math" panose="02040503050406030204" pitchFamily="18" charset="0"/>
                                </a:rPr>
                              </m:ctrlPr>
                            </m:sSubPr>
                            <m:e>
                              <m:r>
                                <a:rPr lang="es-EC" sz="2000" i="1">
                                  <a:latin typeface="Cambria Math" panose="02040503050406030204" pitchFamily="18" charset="0"/>
                                </a:rPr>
                                <m:t>𝑘</m:t>
                              </m:r>
                            </m:e>
                            <m:sub>
                              <m:r>
                                <a:rPr lang="es-EC" sz="2000" i="0">
                                  <a:latin typeface="Cambria Math" panose="02040503050406030204" pitchFamily="18" charset="0"/>
                                </a:rPr>
                                <m:t>2</m:t>
                              </m:r>
                            </m:sub>
                          </m:sSub>
                          <m:sSub>
                            <m:sSubPr>
                              <m:ctrlPr>
                                <a:rPr lang="es-EC" sz="2000" i="1">
                                  <a:latin typeface="Cambria Math" panose="02040503050406030204" pitchFamily="18" charset="0"/>
                                </a:rPr>
                              </m:ctrlPr>
                            </m:sSubPr>
                            <m:e>
                              <m:r>
                                <a:rPr lang="es-EC" sz="2000" i="1">
                                  <a:latin typeface="Cambria Math" panose="02040503050406030204" pitchFamily="18" charset="0"/>
                                </a:rPr>
                                <m:t>𝑘</m:t>
                              </m:r>
                            </m:e>
                            <m:sub>
                              <m:r>
                                <a:rPr lang="es-EC" sz="2000" i="0">
                                  <a:latin typeface="Cambria Math" panose="02040503050406030204" pitchFamily="18" charset="0"/>
                                </a:rPr>
                                <m:t>3</m:t>
                              </m:r>
                            </m:sub>
                          </m:sSub>
                          <m:sSub>
                            <m:sSubPr>
                              <m:ctrlPr>
                                <a:rPr lang="es-EC" sz="2000" i="1">
                                  <a:latin typeface="Cambria Math" panose="02040503050406030204" pitchFamily="18" charset="0"/>
                                </a:rPr>
                              </m:ctrlPr>
                            </m:sSubPr>
                            <m:e>
                              <m:r>
                                <a:rPr lang="es-EC" sz="2000" i="1">
                                  <a:latin typeface="Cambria Math" panose="02040503050406030204" pitchFamily="18" charset="0"/>
                                </a:rPr>
                                <m:t>𝑘</m:t>
                              </m:r>
                            </m:e>
                            <m:sub>
                              <m:r>
                                <a:rPr lang="es-EC" sz="2000" i="0">
                                  <a:latin typeface="Cambria Math" panose="02040503050406030204" pitchFamily="18" charset="0"/>
                                </a:rPr>
                                <m:t>4</m:t>
                              </m:r>
                            </m:sub>
                          </m:sSub>
                        </m:e>
                      </m:d>
                    </m:oMath>
                  </m:oMathPara>
                </a14:m>
                <a:endParaRPr lang="es-EC" sz="2000" dirty="0"/>
              </a:p>
            </p:txBody>
          </p:sp>
        </mc:Choice>
        <mc:Fallback xmlns="">
          <p:sp>
            <p:nvSpPr>
              <p:cNvPr id="7" name="Rectángulo 6"/>
              <p:cNvSpPr>
                <a:spLocks noRot="1" noChangeAspect="1" noMove="1" noResize="1" noEditPoints="1" noAdjustHandles="1" noChangeArrowheads="1" noChangeShapeType="1" noTextEdit="1"/>
              </p:cNvSpPr>
              <p:nvPr/>
            </p:nvSpPr>
            <p:spPr>
              <a:xfrm>
                <a:off x="7376338" y="3234625"/>
                <a:ext cx="1980927" cy="400110"/>
              </a:xfrm>
              <a:prstGeom prst="rect">
                <a:avLst/>
              </a:prstGeom>
              <a:blipFill rotWithShape="0">
                <a:blip r:embed="rId6"/>
                <a:stretch>
                  <a:fillRect t="-127692" r="-24615" b="-19384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7784718" y="3792702"/>
                <a:ext cx="106875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smtClean="0">
                          <a:latin typeface="Cambria Math" panose="02040503050406030204" pitchFamily="18" charset="0"/>
                        </a:rPr>
                        <m:t>𝐴</m:t>
                      </m:r>
                      <m:r>
                        <a:rPr lang="es-EC" sz="2000" i="0">
                          <a:latin typeface="Cambria Math" panose="02040503050406030204" pitchFamily="18" charset="0"/>
                        </a:rPr>
                        <m:t>−</m:t>
                      </m:r>
                      <m:r>
                        <a:rPr lang="es-EC" sz="2000" i="1">
                          <a:latin typeface="Cambria Math" panose="02040503050406030204" pitchFamily="18" charset="0"/>
                        </a:rPr>
                        <m:t>𝐵𝐾</m:t>
                      </m:r>
                    </m:oMath>
                  </m:oMathPara>
                </a14:m>
                <a:endParaRPr lang="es-EC" sz="2000" dirty="0"/>
              </a:p>
            </p:txBody>
          </p:sp>
        </mc:Choice>
        <mc:Fallback xmlns="">
          <p:sp>
            <p:nvSpPr>
              <p:cNvPr id="8" name="Rectángulo 7"/>
              <p:cNvSpPr>
                <a:spLocks noRot="1" noChangeAspect="1" noMove="1" noResize="1" noEditPoints="1" noAdjustHandles="1" noChangeArrowheads="1" noChangeShapeType="1" noTextEdit="1"/>
              </p:cNvSpPr>
              <p:nvPr/>
            </p:nvSpPr>
            <p:spPr>
              <a:xfrm>
                <a:off x="7784718" y="3792702"/>
                <a:ext cx="1068754" cy="400110"/>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6330432" y="4727491"/>
                <a:ext cx="473392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C" sz="2000" i="1" smtClean="0">
                              <a:latin typeface="Cambria Math" panose="02040503050406030204" pitchFamily="18" charset="0"/>
                            </a:rPr>
                          </m:ctrlPr>
                        </m:dPr>
                        <m:e>
                          <m:r>
                            <a:rPr lang="es-EC" sz="2000" i="1">
                              <a:latin typeface="Cambria Math" panose="02040503050406030204" pitchFamily="18" charset="0"/>
                            </a:rPr>
                            <m:t>𝐾</m:t>
                          </m:r>
                          <m:r>
                            <a:rPr lang="es-EC" sz="2000" i="0">
                              <a:latin typeface="Cambria Math" panose="02040503050406030204" pitchFamily="18" charset="0"/>
                            </a:rPr>
                            <m:t>=[0.1000−6.8034 0.2272 −0.1195</m:t>
                          </m:r>
                        </m:e>
                      </m:d>
                    </m:oMath>
                  </m:oMathPara>
                </a14:m>
                <a:endParaRPr lang="es-EC" sz="2000" dirty="0"/>
              </a:p>
            </p:txBody>
          </p:sp>
        </mc:Choice>
        <mc:Fallback xmlns="">
          <p:sp>
            <p:nvSpPr>
              <p:cNvPr id="10" name="Rectángulo 9"/>
              <p:cNvSpPr>
                <a:spLocks noRot="1" noChangeAspect="1" noMove="1" noResize="1" noEditPoints="1" noAdjustHandles="1" noChangeArrowheads="1" noChangeShapeType="1" noTextEdit="1"/>
              </p:cNvSpPr>
              <p:nvPr/>
            </p:nvSpPr>
            <p:spPr>
              <a:xfrm>
                <a:off x="6330432" y="4727491"/>
                <a:ext cx="4733925" cy="400110"/>
              </a:xfrm>
              <a:prstGeom prst="rect">
                <a:avLst/>
              </a:prstGeom>
              <a:blipFill rotWithShape="0">
                <a:blip r:embed="rId8"/>
                <a:stretch>
                  <a:fillRect t="-127692" r="-9781" b="-193846"/>
                </a:stretch>
              </a:blipFill>
            </p:spPr>
            <p:txBody>
              <a:bodyPr/>
              <a:lstStyle/>
              <a:p>
                <a:r>
                  <a:rPr lang="es-EC">
                    <a:noFill/>
                  </a:rPr>
                  <a:t> </a:t>
                </a:r>
              </a:p>
            </p:txBody>
          </p:sp>
        </mc:Fallback>
      </mc:AlternateContent>
      <p:pic>
        <p:nvPicPr>
          <p:cNvPr id="11" name="Imagen 10"/>
          <p:cNvPicPr/>
          <p:nvPr/>
        </p:nvPicPr>
        <p:blipFill>
          <a:blip r:embed="rId9">
            <a:extLst>
              <a:ext uri="{28A0092B-C50C-407E-A947-70E740481C1C}">
                <a14:useLocalDpi xmlns:a14="http://schemas.microsoft.com/office/drawing/2010/main" val="0"/>
              </a:ext>
            </a:extLst>
          </a:blip>
          <a:stretch>
            <a:fillRect/>
          </a:stretch>
        </p:blipFill>
        <p:spPr>
          <a:xfrm>
            <a:off x="914400" y="1988820"/>
            <a:ext cx="3611880" cy="3657599"/>
          </a:xfrm>
          <a:prstGeom prst="rect">
            <a:avLst/>
          </a:prstGeom>
          <a:ln w="3175">
            <a:solidFill>
              <a:schemeClr val="tx1"/>
            </a:solidFill>
          </a:ln>
          <a:effectLst>
            <a:outerShdw blurRad="50800" dist="38100" dir="2700000" algn="tl" rotWithShape="0">
              <a:prstClr val="black">
                <a:alpha val="40000"/>
              </a:prstClr>
            </a:outerShdw>
          </a:effectLst>
        </p:spPr>
      </p:pic>
      <p:sp>
        <p:nvSpPr>
          <p:cNvPr id="12" name="3 Rectángulo"/>
          <p:cNvSpPr/>
          <p:nvPr/>
        </p:nvSpPr>
        <p:spPr>
          <a:xfrm>
            <a:off x="5326380" y="0"/>
            <a:ext cx="6705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CONTROL LQR PLANTA NO LINEAL</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70113563"/>
      </p:ext>
    </p:extLst>
  </p:cSld>
  <p:clrMapOvr>
    <a:masterClrMapping/>
  </p:clrMapOvr>
  <p:transition spd="med">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
        <p:nvSpPr>
          <p:cNvPr id="3"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mtClean="0"/>
              <a:t>Claudia Maricela Anaguano Lamiña</a:t>
            </a:r>
            <a:endParaRPr lang="es-EC" dirty="0"/>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1690923" y="1613217"/>
            <a:ext cx="4333875" cy="3265805"/>
          </a:xfrm>
          <a:prstGeom prst="rect">
            <a:avLst/>
          </a:prstGeom>
          <a:noFill/>
          <a:ln>
            <a:noFill/>
          </a:ln>
        </p:spPr>
      </p:pic>
      <p:pic>
        <p:nvPicPr>
          <p:cNvPr id="5"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6545580" y="2988786"/>
            <a:ext cx="5181600" cy="1752600"/>
          </a:xfrm>
          <a:prstGeom prst="rect">
            <a:avLst/>
          </a:prstGeom>
          <a:noFill/>
          <a:ln>
            <a:noFill/>
          </a:ln>
        </p:spPr>
      </p:pic>
      <p:sp>
        <p:nvSpPr>
          <p:cNvPr id="6" name="3 Rectángulo"/>
          <p:cNvSpPr/>
          <p:nvPr/>
        </p:nvSpPr>
        <p:spPr>
          <a:xfrm>
            <a:off x="5326380" y="0"/>
            <a:ext cx="6705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CONTROL LQR PLANTA NO LINEAL</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481443220"/>
      </p:ext>
    </p:extLst>
  </p:cSld>
  <p:clrMapOvr>
    <a:masterClrMapping/>
  </p:clrMapOvr>
  <p:transition spd="med">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
        <p:nvSpPr>
          <p:cNvPr id="3"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mtClean="0"/>
              <a:t>Claudia Maricela Anaguano Lamiña</a:t>
            </a:r>
            <a:endParaRPr lang="es-EC" dirty="0"/>
          </a:p>
        </p:txBody>
      </p:sp>
      <mc:AlternateContent xmlns:mc="http://schemas.openxmlformats.org/markup-compatibility/2006" xmlns:a14="http://schemas.microsoft.com/office/drawing/2010/main">
        <mc:Choice Requires="a14">
          <p:sp>
            <p:nvSpPr>
              <p:cNvPr id="4" name="Rectángulo 3"/>
              <p:cNvSpPr/>
              <p:nvPr/>
            </p:nvSpPr>
            <p:spPr>
              <a:xfrm>
                <a:off x="3484090" y="1182384"/>
                <a:ext cx="3587136" cy="3821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𝐽</m:t>
                      </m:r>
                      <m:acc>
                        <m:accPr>
                          <m:chr m:val="̇"/>
                          <m:ctrlPr>
                            <a:rPr lang="es-EC" i="1">
                              <a:latin typeface="Cambria Math" panose="02040503050406030204" pitchFamily="18" charset="0"/>
                            </a:rPr>
                          </m:ctrlPr>
                        </m:accPr>
                        <m:e>
                          <m:sSub>
                            <m:sSubPr>
                              <m:ctrlPr>
                                <a:rPr lang="es-EC" i="1">
                                  <a:latin typeface="Cambria Math" panose="02040503050406030204" pitchFamily="18" charset="0"/>
                                </a:rPr>
                              </m:ctrlPr>
                            </m:sSubPr>
                            <m:e>
                              <m:r>
                                <a:rPr lang="es-EC" i="1">
                                  <a:latin typeface="Cambria Math" panose="02040503050406030204" pitchFamily="18" charset="0"/>
                                </a:rPr>
                                <m:t>𝜃</m:t>
                              </m:r>
                            </m:e>
                            <m:sub>
                              <m:r>
                                <a:rPr lang="es-EC" i="0">
                                  <a:latin typeface="Cambria Math" panose="02040503050406030204" pitchFamily="18" charset="0"/>
                                </a:rPr>
                                <m:t>2</m:t>
                              </m:r>
                            </m:sub>
                          </m:sSub>
                        </m:e>
                      </m:acc>
                      <m:r>
                        <a:rPr lang="es-EC" i="0">
                          <a:latin typeface="Cambria Math" panose="02040503050406030204" pitchFamily="18" charset="0"/>
                        </a:rPr>
                        <m:t>−</m:t>
                      </m:r>
                      <m:r>
                        <a:rPr lang="es-EC" i="1">
                          <a:latin typeface="Cambria Math" panose="02040503050406030204" pitchFamily="18" charset="0"/>
                        </a:rPr>
                        <m:t>𝑚𝑔𝑙</m:t>
                      </m:r>
                      <m:func>
                        <m:funcPr>
                          <m:ctrlPr>
                            <a:rPr lang="es-EC" i="1">
                              <a:latin typeface="Cambria Math" panose="02040503050406030204" pitchFamily="18" charset="0"/>
                            </a:rPr>
                          </m:ctrlPr>
                        </m:funcPr>
                        <m:fName>
                          <m:r>
                            <m:rPr>
                              <m:sty m:val="p"/>
                            </m:rPr>
                            <a:rPr lang="es-EC" i="0">
                              <a:latin typeface="Cambria Math" panose="02040503050406030204" pitchFamily="18" charset="0"/>
                            </a:rPr>
                            <m:t>sin</m:t>
                          </m:r>
                        </m:fName>
                        <m:e>
                          <m:acc>
                            <m:accPr>
                              <m:chr m:val="̇"/>
                              <m:ctrlPr>
                                <a:rPr lang="es-EC" i="1">
                                  <a:latin typeface="Cambria Math" panose="02040503050406030204" pitchFamily="18" charset="0"/>
                                </a:rPr>
                              </m:ctrlPr>
                            </m:accPr>
                            <m:e>
                              <m:sSub>
                                <m:sSubPr>
                                  <m:ctrlPr>
                                    <a:rPr lang="es-EC" i="1">
                                      <a:latin typeface="Cambria Math" panose="02040503050406030204" pitchFamily="18" charset="0"/>
                                    </a:rPr>
                                  </m:ctrlPr>
                                </m:sSubPr>
                                <m:e>
                                  <m:r>
                                    <a:rPr lang="es-EC" i="1">
                                      <a:latin typeface="Cambria Math" panose="02040503050406030204" pitchFamily="18" charset="0"/>
                                    </a:rPr>
                                    <m:t>𝜃</m:t>
                                  </m:r>
                                </m:e>
                                <m:sub>
                                  <m:r>
                                    <a:rPr lang="es-EC" i="0">
                                      <a:latin typeface="Cambria Math" panose="02040503050406030204" pitchFamily="18" charset="0"/>
                                    </a:rPr>
                                    <m:t>2</m:t>
                                  </m:r>
                                </m:sub>
                              </m:sSub>
                            </m:e>
                          </m:acc>
                        </m:e>
                      </m:func>
                      <m:r>
                        <a:rPr lang="es-EC" i="0">
                          <a:latin typeface="Cambria Math" panose="02040503050406030204" pitchFamily="18" charset="0"/>
                        </a:rPr>
                        <m:t>+</m:t>
                      </m:r>
                      <m:r>
                        <a:rPr lang="es-EC" i="1">
                          <a:latin typeface="Cambria Math" panose="02040503050406030204" pitchFamily="18" charset="0"/>
                        </a:rPr>
                        <m:t>𝑚𝑢𝑙</m:t>
                      </m:r>
                      <m:func>
                        <m:funcPr>
                          <m:ctrlPr>
                            <a:rPr lang="es-EC" i="1">
                              <a:latin typeface="Cambria Math" panose="02040503050406030204" pitchFamily="18" charset="0"/>
                            </a:rPr>
                          </m:ctrlPr>
                        </m:funcPr>
                        <m:fName>
                          <m:r>
                            <m:rPr>
                              <m:sty m:val="p"/>
                            </m:rPr>
                            <a:rPr lang="es-EC" i="0">
                              <a:latin typeface="Cambria Math" panose="02040503050406030204" pitchFamily="18" charset="0"/>
                            </a:rPr>
                            <m:t>cos</m:t>
                          </m:r>
                        </m:fName>
                        <m:e>
                          <m:sSub>
                            <m:sSubPr>
                              <m:ctrlPr>
                                <a:rPr lang="es-EC" i="1">
                                  <a:latin typeface="Cambria Math" panose="02040503050406030204" pitchFamily="18" charset="0"/>
                                </a:rPr>
                              </m:ctrlPr>
                            </m:sSubPr>
                            <m:e>
                              <m:r>
                                <a:rPr lang="es-EC" i="1">
                                  <a:latin typeface="Cambria Math" panose="02040503050406030204" pitchFamily="18" charset="0"/>
                                </a:rPr>
                                <m:t>𝜃</m:t>
                              </m:r>
                            </m:e>
                            <m:sub>
                              <m:r>
                                <a:rPr lang="es-EC" i="0">
                                  <a:latin typeface="Cambria Math" panose="02040503050406030204" pitchFamily="18" charset="0"/>
                                </a:rPr>
                                <m:t>2</m:t>
                              </m:r>
                            </m:sub>
                          </m:sSub>
                        </m:e>
                      </m:func>
                      <m:r>
                        <a:rPr lang="es-EC" i="0">
                          <a:latin typeface="Cambria Math" panose="02040503050406030204" pitchFamily="18" charset="0"/>
                        </a:rPr>
                        <m:t>=0</m:t>
                      </m:r>
                    </m:oMath>
                  </m:oMathPara>
                </a14:m>
                <a:endParaRPr lang="es-EC" dirty="0"/>
              </a:p>
            </p:txBody>
          </p:sp>
        </mc:Choice>
        <mc:Fallback xmlns="">
          <p:sp>
            <p:nvSpPr>
              <p:cNvPr id="4" name="Rectángulo 3"/>
              <p:cNvSpPr>
                <a:spLocks noRot="1" noChangeAspect="1" noMove="1" noResize="1" noEditPoints="1" noAdjustHandles="1" noChangeArrowheads="1" noChangeShapeType="1" noTextEdit="1"/>
              </p:cNvSpPr>
              <p:nvPr/>
            </p:nvSpPr>
            <p:spPr>
              <a:xfrm>
                <a:off x="3484090" y="1182384"/>
                <a:ext cx="3587136" cy="382156"/>
              </a:xfrm>
              <a:prstGeom prst="rect">
                <a:avLst/>
              </a:prstGeom>
              <a:blipFill rotWithShape="0">
                <a:blip r:embed="rId4"/>
                <a:stretch>
                  <a:fillRect b="-1269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3978136" y="1939034"/>
                <a:ext cx="3093090"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C" i="1" smtClean="0">
                              <a:latin typeface="Cambria Math" panose="02040503050406030204" pitchFamily="18" charset="0"/>
                            </a:rPr>
                          </m:ctrlPr>
                        </m:dPr>
                        <m:e>
                          <m:r>
                            <a:rPr lang="es-EC" i="1">
                              <a:latin typeface="Cambria Math" panose="02040503050406030204" pitchFamily="18" charset="0"/>
                            </a:rPr>
                            <m:t>𝐸</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1</m:t>
                              </m:r>
                            </m:num>
                            <m:den>
                              <m:r>
                                <a:rPr lang="es-EC" i="0">
                                  <a:latin typeface="Cambria Math" panose="02040503050406030204" pitchFamily="18" charset="0"/>
                                </a:rPr>
                                <m:t>2</m:t>
                              </m:r>
                            </m:den>
                          </m:f>
                          <m:r>
                            <a:rPr lang="es-EC" i="1">
                              <a:latin typeface="Cambria Math" panose="02040503050406030204" pitchFamily="18" charset="0"/>
                            </a:rPr>
                            <m:t>𝐽</m:t>
                          </m:r>
                          <m:acc>
                            <m:accPr>
                              <m:chr m:val="̇"/>
                              <m:ctrlPr>
                                <a:rPr lang="es-EC" i="1">
                                  <a:latin typeface="Cambria Math" panose="02040503050406030204" pitchFamily="18" charset="0"/>
                                </a:rPr>
                              </m:ctrlPr>
                            </m:accPr>
                            <m:e>
                              <m:sSub>
                                <m:sSubPr>
                                  <m:ctrlPr>
                                    <a:rPr lang="es-EC" i="1">
                                      <a:latin typeface="Cambria Math" panose="02040503050406030204" pitchFamily="18" charset="0"/>
                                    </a:rPr>
                                  </m:ctrlPr>
                                </m:sSubPr>
                                <m:e>
                                  <m:r>
                                    <a:rPr lang="es-EC" i="1">
                                      <a:latin typeface="Cambria Math" panose="02040503050406030204" pitchFamily="18" charset="0"/>
                                    </a:rPr>
                                    <m:t>𝜃</m:t>
                                  </m:r>
                                </m:e>
                                <m:sub>
                                  <m:r>
                                    <a:rPr lang="es-EC" i="0">
                                      <a:latin typeface="Cambria Math" panose="02040503050406030204" pitchFamily="18" charset="0"/>
                                    </a:rPr>
                                    <m:t>2</m:t>
                                  </m:r>
                                </m:sub>
                              </m:sSub>
                            </m:e>
                          </m:acc>
                          <m:r>
                            <a:rPr lang="es-EC" i="0">
                              <a:latin typeface="Cambria Math" panose="02040503050406030204" pitchFamily="18" charset="0"/>
                            </a:rPr>
                            <m:t>+</m:t>
                          </m:r>
                          <m:r>
                            <a:rPr lang="es-EC" i="1">
                              <a:latin typeface="Cambria Math" panose="02040503050406030204" pitchFamily="18" charset="0"/>
                            </a:rPr>
                            <m:t>𝑚𝑔𝑙</m:t>
                          </m:r>
                          <m:r>
                            <a:rPr lang="es-EC" i="0">
                              <a:latin typeface="Cambria Math" panose="02040503050406030204" pitchFamily="18" charset="0"/>
                            </a:rPr>
                            <m:t>(</m:t>
                          </m:r>
                          <m:func>
                            <m:funcPr>
                              <m:ctrlPr>
                                <a:rPr lang="es-EC" i="1">
                                  <a:latin typeface="Cambria Math" panose="02040503050406030204" pitchFamily="18" charset="0"/>
                                </a:rPr>
                              </m:ctrlPr>
                            </m:funcPr>
                            <m:fName>
                              <m:r>
                                <m:rPr>
                                  <m:sty m:val="p"/>
                                </m:rPr>
                                <a:rPr lang="es-EC" i="0">
                                  <a:latin typeface="Cambria Math" panose="02040503050406030204" pitchFamily="18" charset="0"/>
                                </a:rPr>
                                <m:t>cos</m:t>
                              </m:r>
                            </m:fName>
                            <m:e>
                              <m:sSub>
                                <m:sSubPr>
                                  <m:ctrlPr>
                                    <a:rPr lang="es-EC" i="1">
                                      <a:latin typeface="Cambria Math" panose="02040503050406030204" pitchFamily="18" charset="0"/>
                                    </a:rPr>
                                  </m:ctrlPr>
                                </m:sSubPr>
                                <m:e>
                                  <m:r>
                                    <a:rPr lang="es-EC" i="1">
                                      <a:latin typeface="Cambria Math" panose="02040503050406030204" pitchFamily="18" charset="0"/>
                                    </a:rPr>
                                    <m:t>𝜃</m:t>
                                  </m:r>
                                </m:e>
                                <m:sub>
                                  <m:r>
                                    <a:rPr lang="es-EC" i="0">
                                      <a:latin typeface="Cambria Math" panose="02040503050406030204" pitchFamily="18" charset="0"/>
                                    </a:rPr>
                                    <m:t>2</m:t>
                                  </m:r>
                                </m:sub>
                              </m:sSub>
                            </m:e>
                          </m:func>
                          <m:r>
                            <a:rPr lang="es-EC" i="0">
                              <a:latin typeface="Cambria Math" panose="02040503050406030204" pitchFamily="18" charset="0"/>
                            </a:rPr>
                            <m:t>−1</m:t>
                          </m:r>
                        </m:e>
                      </m:d>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3978136" y="1939034"/>
                <a:ext cx="3093090" cy="714683"/>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3484090" y="3137046"/>
                <a:ext cx="4546052"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i="1" smtClean="0">
                              <a:latin typeface="Cambria Math" panose="02040503050406030204" pitchFamily="18" charset="0"/>
                            </a:rPr>
                          </m:ctrlPr>
                        </m:fPr>
                        <m:num>
                          <m:r>
                            <a:rPr lang="es-EC" i="1">
                              <a:latin typeface="Cambria Math" panose="02040503050406030204" pitchFamily="18" charset="0"/>
                            </a:rPr>
                            <m:t>𝑑𝐸</m:t>
                          </m:r>
                        </m:num>
                        <m:den>
                          <m:r>
                            <a:rPr lang="es-EC" i="1">
                              <a:latin typeface="Cambria Math" panose="02040503050406030204" pitchFamily="18" charset="0"/>
                            </a:rPr>
                            <m:t>𝑑𝑡</m:t>
                          </m:r>
                        </m:den>
                      </m:f>
                      <m:r>
                        <a:rPr lang="es-EC" i="0">
                          <a:latin typeface="Cambria Math" panose="02040503050406030204" pitchFamily="18" charset="0"/>
                        </a:rPr>
                        <m:t>=</m:t>
                      </m:r>
                      <m:r>
                        <a:rPr lang="es-EC" i="1">
                          <a:latin typeface="Cambria Math" panose="02040503050406030204" pitchFamily="18" charset="0"/>
                        </a:rPr>
                        <m:t>𝐽</m:t>
                      </m:r>
                      <m:acc>
                        <m:accPr>
                          <m:chr m:val="̇"/>
                          <m:ctrlPr>
                            <a:rPr lang="es-EC" i="1">
                              <a:latin typeface="Cambria Math" panose="02040503050406030204" pitchFamily="18" charset="0"/>
                            </a:rPr>
                          </m:ctrlPr>
                        </m:accPr>
                        <m:e>
                          <m:sSub>
                            <m:sSubPr>
                              <m:ctrlPr>
                                <a:rPr lang="es-EC" i="1">
                                  <a:latin typeface="Cambria Math" panose="02040503050406030204" pitchFamily="18" charset="0"/>
                                </a:rPr>
                              </m:ctrlPr>
                            </m:sSubPr>
                            <m:e>
                              <m:r>
                                <a:rPr lang="es-EC" i="1">
                                  <a:latin typeface="Cambria Math" panose="02040503050406030204" pitchFamily="18" charset="0"/>
                                </a:rPr>
                                <m:t>𝜃</m:t>
                              </m:r>
                            </m:e>
                            <m:sub>
                              <m:r>
                                <a:rPr lang="es-EC" i="0">
                                  <a:latin typeface="Cambria Math" panose="02040503050406030204" pitchFamily="18" charset="0"/>
                                </a:rPr>
                                <m:t>2</m:t>
                              </m:r>
                            </m:sub>
                          </m:sSub>
                        </m:e>
                      </m:acc>
                      <m:acc>
                        <m:accPr>
                          <m:chr m:val="̈"/>
                          <m:ctrlPr>
                            <a:rPr lang="es-EC" i="1">
                              <a:latin typeface="Cambria Math" panose="02040503050406030204" pitchFamily="18" charset="0"/>
                            </a:rPr>
                          </m:ctrlPr>
                        </m:accPr>
                        <m:e>
                          <m:sSub>
                            <m:sSubPr>
                              <m:ctrlPr>
                                <a:rPr lang="es-EC" i="1">
                                  <a:latin typeface="Cambria Math" panose="02040503050406030204" pitchFamily="18" charset="0"/>
                                </a:rPr>
                              </m:ctrlPr>
                            </m:sSubPr>
                            <m:e>
                              <m:r>
                                <a:rPr lang="es-EC" i="1">
                                  <a:latin typeface="Cambria Math" panose="02040503050406030204" pitchFamily="18" charset="0"/>
                                </a:rPr>
                                <m:t>𝜃</m:t>
                              </m:r>
                            </m:e>
                            <m:sub>
                              <m:r>
                                <a:rPr lang="es-EC" i="0">
                                  <a:latin typeface="Cambria Math" panose="02040503050406030204" pitchFamily="18" charset="0"/>
                                </a:rPr>
                                <m:t>2</m:t>
                              </m:r>
                            </m:sub>
                          </m:sSub>
                        </m:e>
                      </m:acc>
                      <m:r>
                        <a:rPr lang="es-EC" i="0">
                          <a:latin typeface="Cambria Math" panose="02040503050406030204" pitchFamily="18" charset="0"/>
                        </a:rPr>
                        <m:t>+</m:t>
                      </m:r>
                      <m:r>
                        <a:rPr lang="es-EC" i="1">
                          <a:latin typeface="Cambria Math" panose="02040503050406030204" pitchFamily="18" charset="0"/>
                        </a:rPr>
                        <m:t>𝑚𝑔𝑙</m:t>
                      </m:r>
                      <m:acc>
                        <m:accPr>
                          <m:chr m:val="̇"/>
                          <m:ctrlPr>
                            <a:rPr lang="es-EC" i="1">
                              <a:latin typeface="Cambria Math" panose="02040503050406030204" pitchFamily="18" charset="0"/>
                            </a:rPr>
                          </m:ctrlPr>
                        </m:accPr>
                        <m:e>
                          <m:sSub>
                            <m:sSubPr>
                              <m:ctrlPr>
                                <a:rPr lang="es-EC" i="1">
                                  <a:latin typeface="Cambria Math" panose="02040503050406030204" pitchFamily="18" charset="0"/>
                                </a:rPr>
                              </m:ctrlPr>
                            </m:sSubPr>
                            <m:e>
                              <m:r>
                                <a:rPr lang="es-EC" i="1">
                                  <a:latin typeface="Cambria Math" panose="02040503050406030204" pitchFamily="18" charset="0"/>
                                </a:rPr>
                                <m:t>𝜃</m:t>
                              </m:r>
                            </m:e>
                            <m:sub>
                              <m:r>
                                <a:rPr lang="es-EC" i="0">
                                  <a:latin typeface="Cambria Math" panose="02040503050406030204" pitchFamily="18" charset="0"/>
                                </a:rPr>
                                <m:t>2</m:t>
                              </m:r>
                            </m:sub>
                          </m:sSub>
                        </m:e>
                      </m:acc>
                      <m:r>
                        <a:rPr lang="es-EC" i="1">
                          <a:latin typeface="Cambria Math" panose="02040503050406030204" pitchFamily="18" charset="0"/>
                        </a:rPr>
                        <m:t>𝑐𝑜𝑠</m:t>
                      </m:r>
                      <m:sSub>
                        <m:sSubPr>
                          <m:ctrlPr>
                            <a:rPr lang="es-EC" i="1">
                              <a:latin typeface="Cambria Math" panose="02040503050406030204" pitchFamily="18" charset="0"/>
                            </a:rPr>
                          </m:ctrlPr>
                        </m:sSubPr>
                        <m:e>
                          <m:r>
                            <a:rPr lang="es-EC" i="1">
                              <a:latin typeface="Cambria Math" panose="02040503050406030204" pitchFamily="18" charset="0"/>
                            </a:rPr>
                            <m:t>𝜃</m:t>
                          </m:r>
                        </m:e>
                        <m:sub>
                          <m:r>
                            <a:rPr lang="es-EC" i="0">
                              <a:latin typeface="Cambria Math" panose="02040503050406030204" pitchFamily="18" charset="0"/>
                            </a:rPr>
                            <m:t>2</m:t>
                          </m:r>
                        </m:sub>
                      </m:sSub>
                      <m:r>
                        <a:rPr lang="es-EC" i="0">
                          <a:latin typeface="Cambria Math" panose="02040503050406030204" pitchFamily="18" charset="0"/>
                        </a:rPr>
                        <m:t>=−</m:t>
                      </m:r>
                      <m:r>
                        <a:rPr lang="es-EC" i="1">
                          <a:latin typeface="Cambria Math" panose="02040503050406030204" pitchFamily="18" charset="0"/>
                        </a:rPr>
                        <m:t>𝑚𝑢𝑙</m:t>
                      </m:r>
                      <m:acc>
                        <m:accPr>
                          <m:chr m:val="̇"/>
                          <m:ctrlPr>
                            <a:rPr lang="es-EC" i="1">
                              <a:latin typeface="Cambria Math" panose="02040503050406030204" pitchFamily="18" charset="0"/>
                            </a:rPr>
                          </m:ctrlPr>
                        </m:accPr>
                        <m:e>
                          <m:sSub>
                            <m:sSubPr>
                              <m:ctrlPr>
                                <a:rPr lang="es-EC" i="1">
                                  <a:latin typeface="Cambria Math" panose="02040503050406030204" pitchFamily="18" charset="0"/>
                                </a:rPr>
                              </m:ctrlPr>
                            </m:sSubPr>
                            <m:e>
                              <m:r>
                                <a:rPr lang="es-EC" i="1">
                                  <a:latin typeface="Cambria Math" panose="02040503050406030204" pitchFamily="18" charset="0"/>
                                </a:rPr>
                                <m:t>𝜃</m:t>
                              </m:r>
                            </m:e>
                            <m:sub>
                              <m:r>
                                <a:rPr lang="es-EC" i="0">
                                  <a:latin typeface="Cambria Math" panose="02040503050406030204" pitchFamily="18" charset="0"/>
                                </a:rPr>
                                <m:t>2</m:t>
                              </m:r>
                            </m:sub>
                          </m:sSub>
                        </m:e>
                      </m:acc>
                      <m:r>
                        <a:rPr lang="es-EC" i="1">
                          <a:latin typeface="Cambria Math" panose="02040503050406030204" pitchFamily="18" charset="0"/>
                        </a:rPr>
                        <m:t>𝑐𝑜𝑠</m:t>
                      </m:r>
                      <m:sSub>
                        <m:sSubPr>
                          <m:ctrlPr>
                            <a:rPr lang="es-EC" i="1">
                              <a:latin typeface="Cambria Math" panose="02040503050406030204" pitchFamily="18" charset="0"/>
                            </a:rPr>
                          </m:ctrlPr>
                        </m:sSubPr>
                        <m:e>
                          <m:r>
                            <a:rPr lang="es-EC" i="1">
                              <a:latin typeface="Cambria Math" panose="02040503050406030204" pitchFamily="18" charset="0"/>
                            </a:rPr>
                            <m:t>𝜃</m:t>
                          </m:r>
                        </m:e>
                        <m:sub>
                          <m:r>
                            <a:rPr lang="es-EC" i="0">
                              <a:latin typeface="Cambria Math" panose="02040503050406030204" pitchFamily="18" charset="0"/>
                            </a:rPr>
                            <m:t>2</m:t>
                          </m:r>
                        </m:sub>
                      </m:sSub>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3484090" y="3137046"/>
                <a:ext cx="4546052" cy="618246"/>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3927224" y="4139417"/>
                <a:ext cx="2700868"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𝑉</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1</m:t>
                          </m:r>
                        </m:num>
                        <m:den>
                          <m:r>
                            <a:rPr lang="es-EC" i="0">
                              <a:latin typeface="Cambria Math" panose="02040503050406030204" pitchFamily="18" charset="0"/>
                            </a:rPr>
                            <m:t>2</m:t>
                          </m:r>
                        </m:den>
                      </m:f>
                      <m:sSup>
                        <m:sSupPr>
                          <m:ctrlPr>
                            <a:rPr lang="es-EC" i="1">
                              <a:latin typeface="Cambria Math" panose="02040503050406030204" pitchFamily="18" charset="0"/>
                            </a:rPr>
                          </m:ctrlPr>
                        </m:sSupPr>
                        <m:e>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𝐸</m:t>
                                  </m:r>
                                </m:e>
                                <m:sub>
                                  <m:r>
                                    <a:rPr lang="es-EC" i="1">
                                      <a:latin typeface="Cambria Math" panose="02040503050406030204" pitchFamily="18" charset="0"/>
                                    </a:rPr>
                                    <m:t>𝑡𝑜𝑡𝑎𝑙</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𝐸</m:t>
                                  </m:r>
                                </m:e>
                                <m:sub>
                                  <m:r>
                                    <a:rPr lang="es-EC" i="1">
                                      <a:latin typeface="Cambria Math" panose="02040503050406030204" pitchFamily="18" charset="0"/>
                                    </a:rPr>
                                    <m:t>𝑠𝑢𝑏𝑖𝑑𝑎</m:t>
                                  </m:r>
                                </m:sub>
                              </m:sSub>
                            </m:e>
                          </m:d>
                        </m:e>
                        <m:sup>
                          <m:r>
                            <a:rPr lang="es-EC" i="0">
                              <a:latin typeface="Cambria Math" panose="02040503050406030204" pitchFamily="18" charset="0"/>
                            </a:rPr>
                            <m:t>2</m:t>
                          </m:r>
                        </m:sup>
                      </m:sSup>
                    </m:oMath>
                  </m:oMathPara>
                </a14:m>
                <a:endParaRPr lang="es-EC" dirty="0"/>
              </a:p>
            </p:txBody>
          </p:sp>
        </mc:Choice>
        <mc:Fallback xmlns="">
          <p:sp>
            <p:nvSpPr>
              <p:cNvPr id="7" name="Rectángulo 6"/>
              <p:cNvSpPr>
                <a:spLocks noRot="1" noChangeAspect="1" noMove="1" noResize="1" noEditPoints="1" noAdjustHandles="1" noChangeArrowheads="1" noChangeShapeType="1" noTextEdit="1"/>
              </p:cNvSpPr>
              <p:nvPr/>
            </p:nvSpPr>
            <p:spPr>
              <a:xfrm>
                <a:off x="3927224" y="4139417"/>
                <a:ext cx="2700868" cy="610936"/>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3734928" y="4956306"/>
                <a:ext cx="4044376" cy="4049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C" i="1" smtClean="0">
                              <a:latin typeface="Cambria Math" panose="02040503050406030204" pitchFamily="18" charset="0"/>
                            </a:rPr>
                          </m:ctrlPr>
                        </m:dPr>
                        <m:e>
                          <m:r>
                            <a:rPr lang="es-EC" i="1">
                              <a:latin typeface="Cambria Math" panose="02040503050406030204" pitchFamily="18" charset="0"/>
                            </a:rPr>
                            <m:t>𝑢</m:t>
                          </m:r>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𝐾</m:t>
                              </m:r>
                            </m:e>
                            <m:sub>
                              <m:r>
                                <a:rPr lang="es-EC" i="0">
                                  <a:latin typeface="Cambria Math" panose="02040503050406030204" pitchFamily="18" charset="0"/>
                                </a:rPr>
                                <m:t>1</m:t>
                              </m:r>
                            </m:sub>
                          </m:sSub>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𝐸</m:t>
                                  </m:r>
                                </m:e>
                                <m:sub>
                                  <m:r>
                                    <a:rPr lang="es-EC" i="1">
                                      <a:latin typeface="Cambria Math" panose="02040503050406030204" pitchFamily="18" charset="0"/>
                                    </a:rPr>
                                    <m:t>𝑡𝑜𝑡𝑎𝑙</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𝐸</m:t>
                                  </m:r>
                                </m:e>
                                <m:sub>
                                  <m:r>
                                    <a:rPr lang="es-EC" i="1">
                                      <a:latin typeface="Cambria Math" panose="02040503050406030204" pitchFamily="18" charset="0"/>
                                    </a:rPr>
                                    <m:t>𝑠𝑢𝑏𝑖𝑑𝑎</m:t>
                                  </m:r>
                                </m:sub>
                              </m:sSub>
                            </m:e>
                          </m:d>
                          <m:r>
                            <a:rPr lang="es-EC" i="1">
                              <a:latin typeface="Cambria Math" panose="02040503050406030204" pitchFamily="18" charset="0"/>
                            </a:rPr>
                            <m:t>𝑠𝑔𝑛</m:t>
                          </m:r>
                          <m:r>
                            <a:rPr lang="es-EC" i="0">
                              <a:latin typeface="Cambria Math" panose="02040503050406030204" pitchFamily="18" charset="0"/>
                            </a:rPr>
                            <m:t>(</m:t>
                          </m:r>
                          <m:acc>
                            <m:accPr>
                              <m:chr m:val="̇"/>
                              <m:ctrlPr>
                                <a:rPr lang="es-EC" i="1">
                                  <a:latin typeface="Cambria Math" panose="02040503050406030204" pitchFamily="18" charset="0"/>
                                </a:rPr>
                              </m:ctrlPr>
                            </m:accPr>
                            <m:e>
                              <m:sSub>
                                <m:sSubPr>
                                  <m:ctrlPr>
                                    <a:rPr lang="es-EC" i="1">
                                      <a:latin typeface="Cambria Math" panose="02040503050406030204" pitchFamily="18" charset="0"/>
                                    </a:rPr>
                                  </m:ctrlPr>
                                </m:sSubPr>
                                <m:e>
                                  <m:r>
                                    <a:rPr lang="es-EC" i="1">
                                      <a:latin typeface="Cambria Math" panose="02040503050406030204" pitchFamily="18" charset="0"/>
                                    </a:rPr>
                                    <m:t>𝜃</m:t>
                                  </m:r>
                                </m:e>
                                <m:sub>
                                  <m:r>
                                    <a:rPr lang="es-EC" i="0">
                                      <a:latin typeface="Cambria Math" panose="02040503050406030204" pitchFamily="18" charset="0"/>
                                    </a:rPr>
                                    <m:t>2</m:t>
                                  </m:r>
                                </m:sub>
                              </m:sSub>
                            </m:e>
                          </m:acc>
                          <m:r>
                            <a:rPr lang="es-EC" i="1">
                              <a:latin typeface="Cambria Math" panose="02040503050406030204" pitchFamily="18" charset="0"/>
                            </a:rPr>
                            <m:t>𝑐𝑜𝑠</m:t>
                          </m:r>
                          <m:sSub>
                            <m:sSubPr>
                              <m:ctrlPr>
                                <a:rPr lang="es-EC" i="1">
                                  <a:latin typeface="Cambria Math" panose="02040503050406030204" pitchFamily="18" charset="0"/>
                                </a:rPr>
                              </m:ctrlPr>
                            </m:sSubPr>
                            <m:e>
                              <m:r>
                                <a:rPr lang="es-EC" i="1">
                                  <a:latin typeface="Cambria Math" panose="02040503050406030204" pitchFamily="18" charset="0"/>
                                </a:rPr>
                                <m:t>𝜃</m:t>
                              </m:r>
                            </m:e>
                            <m:sub>
                              <m:r>
                                <a:rPr lang="es-EC" i="0">
                                  <a:latin typeface="Cambria Math" panose="02040503050406030204" pitchFamily="18" charset="0"/>
                                </a:rPr>
                                <m:t>2</m:t>
                              </m:r>
                            </m:sub>
                          </m:sSub>
                        </m:e>
                      </m:d>
                    </m:oMath>
                  </m:oMathPara>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3734928" y="4956306"/>
                <a:ext cx="4044376" cy="404983"/>
              </a:xfrm>
              <a:prstGeom prst="rect">
                <a:avLst/>
              </a:prstGeom>
              <a:blipFill rotWithShape="0">
                <a:blip r:embed="rId8"/>
                <a:stretch>
                  <a:fillRect t="-156061" r="-15385" b="-233333"/>
                </a:stretch>
              </a:blipFill>
            </p:spPr>
            <p:txBody>
              <a:bodyPr/>
              <a:lstStyle/>
              <a:p>
                <a:r>
                  <a:rPr lang="es-EC">
                    <a:noFill/>
                  </a:rPr>
                  <a:t> </a:t>
                </a:r>
              </a:p>
            </p:txBody>
          </p:sp>
        </mc:Fallback>
      </mc:AlternateContent>
      <p:sp>
        <p:nvSpPr>
          <p:cNvPr id="9" name="3 Rectángulo"/>
          <p:cNvSpPr/>
          <p:nvPr/>
        </p:nvSpPr>
        <p:spPr>
          <a:xfrm>
            <a:off x="4366260" y="0"/>
            <a:ext cx="766572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CONTROL DE ENERGÍA PLANTA NO LINEAL</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957516501"/>
      </p:ext>
    </p:extLst>
  </p:cSld>
  <p:clrMapOvr>
    <a:masterClrMapping/>
  </p:clrMapOvr>
  <p:transition spd="med">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
        <p:nvSpPr>
          <p:cNvPr id="3"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mtClean="0"/>
              <a:t>Claudia Maricela Anaguano Lamiña</a:t>
            </a:r>
            <a:endParaRPr lang="es-EC" dirty="0"/>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2651760" y="1645920"/>
            <a:ext cx="6972299" cy="3749039"/>
          </a:xfrm>
          <a:prstGeom prst="rect">
            <a:avLst/>
          </a:prstGeom>
          <a:noFill/>
          <a:ln>
            <a:solidFill>
              <a:schemeClr val="tx1"/>
            </a:solidFill>
          </a:ln>
          <a:effectLst>
            <a:outerShdw blurRad="50800" dist="38100" dir="2700000" algn="tl" rotWithShape="0">
              <a:prstClr val="black">
                <a:alpha val="40000"/>
              </a:prstClr>
            </a:outerShdw>
          </a:effectLst>
        </p:spPr>
      </p:pic>
      <p:sp>
        <p:nvSpPr>
          <p:cNvPr id="5" name="3 Rectángulo"/>
          <p:cNvSpPr/>
          <p:nvPr/>
        </p:nvSpPr>
        <p:spPr>
          <a:xfrm>
            <a:off x="4366260" y="0"/>
            <a:ext cx="766572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CONTROL DE ENERGÍA PLANTA NO LINEAL</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629720812"/>
      </p:ext>
    </p:extLst>
  </p:cSld>
  <p:clrMapOvr>
    <a:masterClrMapping/>
  </p:clrMapOvr>
  <p:transition spd="med">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
        <p:nvSpPr>
          <p:cNvPr id="3"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mtClean="0"/>
              <a:t>Claudia Maricela Anaguano Lamiña</a:t>
            </a:r>
            <a:endParaRPr lang="es-EC" dirty="0"/>
          </a:p>
        </p:txBody>
      </p:sp>
      <p:pic>
        <p:nvPicPr>
          <p:cNvPr id="4" name="Imagen 3"/>
          <p:cNvPicPr/>
          <p:nvPr/>
        </p:nvPicPr>
        <p:blipFill>
          <a:blip r:embed="rId3">
            <a:extLst>
              <a:ext uri="{28A0092B-C50C-407E-A947-70E740481C1C}">
                <a14:useLocalDpi xmlns:a14="http://schemas.microsoft.com/office/drawing/2010/main" val="0"/>
              </a:ext>
            </a:extLst>
          </a:blip>
          <a:stretch>
            <a:fillRect/>
          </a:stretch>
        </p:blipFill>
        <p:spPr>
          <a:xfrm>
            <a:off x="1357947" y="2127634"/>
            <a:ext cx="4858385" cy="3063240"/>
          </a:xfrm>
          <a:prstGeom prst="rect">
            <a:avLst/>
          </a:prstGeom>
          <a:ln>
            <a:solidFill>
              <a:schemeClr val="tx1"/>
            </a:solidFill>
          </a:ln>
          <a:effectLst>
            <a:outerShdw blurRad="50800" dist="38100" dir="2700000" algn="tl" rotWithShape="0">
              <a:prstClr val="black">
                <a:alpha val="40000"/>
              </a:prstClr>
            </a:outerShdw>
          </a:effectLst>
        </p:spPr>
      </p:pic>
      <p:pic>
        <p:nvPicPr>
          <p:cNvPr id="5" name="Imagen 4"/>
          <p:cNvPicPr/>
          <p:nvPr/>
        </p:nvPicPr>
        <p:blipFill>
          <a:blip r:embed="rId4" cstate="print">
            <a:extLst>
              <a:ext uri="{28A0092B-C50C-407E-A947-70E740481C1C}">
                <a14:useLocalDpi xmlns:a14="http://schemas.microsoft.com/office/drawing/2010/main" val="0"/>
              </a:ext>
            </a:extLst>
          </a:blip>
          <a:stretch>
            <a:fillRect/>
          </a:stretch>
        </p:blipFill>
        <p:spPr>
          <a:xfrm>
            <a:off x="7016123" y="2771524"/>
            <a:ext cx="4885690" cy="2419350"/>
          </a:xfrm>
          <a:prstGeom prst="rect">
            <a:avLst/>
          </a:prstGeom>
          <a:ln>
            <a:solidFill>
              <a:schemeClr val="tx1"/>
            </a:solidFill>
          </a:ln>
          <a:effectLst>
            <a:outerShdw blurRad="50800" dist="38100" dir="2700000" algn="tl" rotWithShape="0">
              <a:prstClr val="black">
                <a:alpha val="40000"/>
              </a:prstClr>
            </a:outerShdw>
          </a:effectLst>
        </p:spPr>
      </p:pic>
      <p:sp>
        <p:nvSpPr>
          <p:cNvPr id="6" name="3 Rectángulo"/>
          <p:cNvSpPr/>
          <p:nvPr/>
        </p:nvSpPr>
        <p:spPr>
          <a:xfrm>
            <a:off x="4366260" y="0"/>
            <a:ext cx="766572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CONTROL TOTAL PLANTA NO LINEAL</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016176728"/>
      </p:ext>
    </p:extLst>
  </p:cSld>
  <p:clrMapOvr>
    <a:masterClrMapping/>
  </p:clrMapOvr>
  <p:transition spd="med">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
        <p:nvSpPr>
          <p:cNvPr id="3"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mtClean="0"/>
              <a:t>Claudia Maricela Anaguano Lamiña</a:t>
            </a:r>
            <a:endParaRPr lang="es-EC" dirty="0"/>
          </a:p>
        </p:txBody>
      </p:sp>
      <p:sp>
        <p:nvSpPr>
          <p:cNvPr id="4" name="Rectángulo 3"/>
          <p:cNvSpPr/>
          <p:nvPr/>
        </p:nvSpPr>
        <p:spPr>
          <a:xfrm>
            <a:off x="2104768" y="2438400"/>
            <a:ext cx="8287269" cy="3046988"/>
          </a:xfrm>
          <a:prstGeom prst="rect">
            <a:avLst/>
          </a:prstGeom>
          <a:noFill/>
        </p:spPr>
        <p:txBody>
          <a:bodyPr wrap="none" lIns="91440" tIns="45720" rIns="91440" bIns="45720">
            <a:spAutoFit/>
          </a:bodyPr>
          <a:lstStyle/>
          <a:p>
            <a:pPr algn="ctr"/>
            <a:r>
              <a:rPr lang="es-ES" sz="9600" b="1" dirty="0" smtClean="0">
                <a:ln w="22225">
                  <a:solidFill>
                    <a:schemeClr val="accent2"/>
                  </a:solidFill>
                  <a:prstDash val="solid"/>
                </a:ln>
                <a:solidFill>
                  <a:schemeClr val="accent2">
                    <a:lumMod val="40000"/>
                    <a:lumOff val="60000"/>
                  </a:schemeClr>
                </a:solidFill>
              </a:rPr>
              <a:t>ANALISIS</a:t>
            </a:r>
          </a:p>
          <a:p>
            <a:pPr algn="ctr"/>
            <a:r>
              <a:rPr lang="es-ES" sz="9600" b="1" dirty="0" smtClean="0">
                <a:ln w="22225">
                  <a:solidFill>
                    <a:schemeClr val="accent2"/>
                  </a:solidFill>
                  <a:prstDash val="solid"/>
                </a:ln>
                <a:solidFill>
                  <a:schemeClr val="accent2">
                    <a:lumMod val="40000"/>
                    <a:lumOff val="60000"/>
                  </a:schemeClr>
                </a:solidFill>
              </a:rPr>
              <a:t> EXPERIMENTAL</a:t>
            </a:r>
            <a:endParaRPr lang="es-ES" sz="96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13653299"/>
      </p:ext>
    </p:extLst>
  </p:cSld>
  <p:clrMapOvr>
    <a:masterClrMapping/>
  </p:clrMapOvr>
  <p:transition spd="med">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
        <p:nvSpPr>
          <p:cNvPr id="3"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mtClean="0"/>
              <a:t>Claudia Maricela Anaguano Lamiña</a:t>
            </a:r>
            <a:endParaRPr lang="es-EC" dirty="0"/>
          </a:p>
        </p:txBody>
      </p:sp>
      <p:pic>
        <p:nvPicPr>
          <p:cNvPr id="4" name="Imagen 3"/>
          <p:cNvPicPr/>
          <p:nvPr/>
        </p:nvPicPr>
        <p:blipFill>
          <a:blip r:embed="rId3">
            <a:extLst>
              <a:ext uri="{28A0092B-C50C-407E-A947-70E740481C1C}">
                <a14:useLocalDpi xmlns:a14="http://schemas.microsoft.com/office/drawing/2010/main" val="0"/>
              </a:ext>
            </a:extLst>
          </a:blip>
          <a:stretch>
            <a:fillRect/>
          </a:stretch>
        </p:blipFill>
        <p:spPr>
          <a:xfrm>
            <a:off x="770898" y="1965709"/>
            <a:ext cx="4768850" cy="3387090"/>
          </a:xfrm>
          <a:prstGeom prst="rect">
            <a:avLst/>
          </a:prstGeom>
          <a:ln>
            <a:solidFill>
              <a:schemeClr val="tx1"/>
            </a:solidFill>
          </a:ln>
          <a:effectLst>
            <a:outerShdw blurRad="50800" dist="38100" dir="2700000" algn="tl" rotWithShape="0">
              <a:prstClr val="black">
                <a:alpha val="40000"/>
              </a:prstClr>
            </a:outerShdw>
          </a:effectLst>
        </p:spPr>
      </p:pic>
      <p:pic>
        <p:nvPicPr>
          <p:cNvPr id="5" name="Imagen 4"/>
          <p:cNvPicPr/>
          <p:nvPr/>
        </p:nvPicPr>
        <p:blipFill rotWithShape="1">
          <a:blip r:embed="rId4">
            <a:extLst>
              <a:ext uri="{28A0092B-C50C-407E-A947-70E740481C1C}">
                <a14:useLocalDpi xmlns:a14="http://schemas.microsoft.com/office/drawing/2010/main" val="0"/>
              </a:ext>
            </a:extLst>
          </a:blip>
          <a:srcRect l="1" r="942"/>
          <a:stretch/>
        </p:blipFill>
        <p:spPr bwMode="auto">
          <a:xfrm>
            <a:off x="6652260" y="809758"/>
            <a:ext cx="5010150" cy="2505075"/>
          </a:xfrm>
          <a:prstGeom prst="rect">
            <a:avLst/>
          </a:prstGeom>
          <a:no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6" name="Imagen 5"/>
          <p:cNvPicPr/>
          <p:nvPr/>
        </p:nvPicPr>
        <p:blipFill>
          <a:blip r:embed="rId5">
            <a:extLst>
              <a:ext uri="{28A0092B-C50C-407E-A947-70E740481C1C}">
                <a14:useLocalDpi xmlns:a14="http://schemas.microsoft.com/office/drawing/2010/main" val="0"/>
              </a:ext>
            </a:extLst>
          </a:blip>
          <a:srcRect/>
          <a:stretch>
            <a:fillRect/>
          </a:stretch>
        </p:blipFill>
        <p:spPr bwMode="auto">
          <a:xfrm>
            <a:off x="6699885" y="3659254"/>
            <a:ext cx="4962525" cy="2352675"/>
          </a:xfrm>
          <a:prstGeom prst="rect">
            <a:avLst/>
          </a:prstGeom>
          <a:noFill/>
          <a:ln>
            <a:solidFill>
              <a:schemeClr val="tx1"/>
            </a:solidFill>
          </a:ln>
          <a:effectLst>
            <a:outerShdw blurRad="50800" dist="38100" dir="2700000" algn="tl" rotWithShape="0">
              <a:prstClr val="black">
                <a:alpha val="40000"/>
              </a:prstClr>
            </a:outerShdw>
          </a:effectLst>
        </p:spPr>
      </p:pic>
      <p:sp>
        <p:nvSpPr>
          <p:cNvPr id="7" name="3 Rectángulo"/>
          <p:cNvSpPr/>
          <p:nvPr/>
        </p:nvSpPr>
        <p:spPr>
          <a:xfrm>
            <a:off x="4366260" y="0"/>
            <a:ext cx="766572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OBTENCIÓN DE ÁNGULOS</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3893708"/>
      </p:ext>
    </p:extLst>
  </p:cSld>
  <p:clrMapOvr>
    <a:masterClrMapping/>
  </p:clrMapOvr>
  <p:transition spd="med">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
        <p:nvSpPr>
          <p:cNvPr id="3"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mtClean="0"/>
              <a:t>Claudia Maricela Anaguano Lamiña</a:t>
            </a:r>
            <a:endParaRPr lang="es-EC" dirty="0"/>
          </a:p>
        </p:txBody>
      </p:sp>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943447" y="2310707"/>
            <a:ext cx="4876800" cy="1724660"/>
          </a:xfrm>
          <a:prstGeom prst="rect">
            <a:avLst/>
          </a:prstGeom>
          <a:ln>
            <a:solidFill>
              <a:schemeClr val="tx1"/>
            </a:solidFill>
          </a:ln>
          <a:effectLst>
            <a:outerShdw blurRad="50800" dist="38100" dir="2700000" algn="tl" rotWithShape="0">
              <a:prstClr val="black">
                <a:alpha val="40000"/>
              </a:prstClr>
            </a:outerShdw>
          </a:effectLst>
        </p:spPr>
      </p:pic>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7016123" y="2173162"/>
            <a:ext cx="4114800" cy="2834640"/>
          </a:xfrm>
          <a:prstGeom prst="rect">
            <a:avLst/>
          </a:prstGeom>
          <a:noFill/>
          <a:ln>
            <a:solidFill>
              <a:schemeClr val="tx1"/>
            </a:solidFill>
          </a:ln>
          <a:effectLst>
            <a:outerShdw blurRad="50800" dist="38100" dir="2700000" algn="tl" rotWithShape="0">
              <a:prstClr val="black">
                <a:alpha val="40000"/>
              </a:prstClr>
            </a:outerShdw>
          </a:effectLst>
        </p:spPr>
      </p:pic>
      <p:sp>
        <p:nvSpPr>
          <p:cNvPr id="7" name="3 Rectángulo"/>
          <p:cNvSpPr/>
          <p:nvPr/>
        </p:nvSpPr>
        <p:spPr>
          <a:xfrm>
            <a:off x="4366260" y="0"/>
            <a:ext cx="766572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CONTROL LQR</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07953143"/>
      </p:ext>
    </p:extLst>
  </p:cSld>
  <p:clrMapOvr>
    <a:masterClrMapping/>
  </p:clrMapOvr>
  <p:transition spd="med">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
        <p:nvSpPr>
          <p:cNvPr id="3"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mtClean="0"/>
              <a:t>Claudia Maricela Anaguano Lamiña</a:t>
            </a:r>
            <a:endParaRPr lang="es-EC" dirty="0"/>
          </a:p>
        </p:txBody>
      </p:sp>
      <p:sp>
        <p:nvSpPr>
          <p:cNvPr id="4" name="Rectángulo 3"/>
          <p:cNvSpPr/>
          <p:nvPr/>
        </p:nvSpPr>
        <p:spPr>
          <a:xfrm>
            <a:off x="3362834" y="2438400"/>
            <a:ext cx="5771132" cy="1569660"/>
          </a:xfrm>
          <a:prstGeom prst="rect">
            <a:avLst/>
          </a:prstGeom>
          <a:noFill/>
        </p:spPr>
        <p:txBody>
          <a:bodyPr wrap="none" lIns="91440" tIns="45720" rIns="91440" bIns="45720">
            <a:spAutoFit/>
          </a:bodyPr>
          <a:lstStyle/>
          <a:p>
            <a:pPr algn="ctr"/>
            <a:r>
              <a:rPr lang="es-ES" sz="9600" b="1" dirty="0" smtClean="0">
                <a:ln w="22225">
                  <a:solidFill>
                    <a:schemeClr val="accent2"/>
                  </a:solidFill>
                  <a:prstDash val="solid"/>
                </a:ln>
                <a:solidFill>
                  <a:schemeClr val="accent2">
                    <a:lumMod val="40000"/>
                    <a:lumOff val="60000"/>
                  </a:schemeClr>
                </a:solidFill>
              </a:rPr>
              <a:t>OBJETIVOS</a:t>
            </a:r>
            <a:endParaRPr lang="es-ES" sz="96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83602260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744" y="370590"/>
            <a:ext cx="3381847" cy="962159"/>
          </a:xfrm>
          <a:prstGeom prst="rect">
            <a:avLst/>
          </a:prstGeom>
        </p:spPr>
      </p:pic>
      <p:sp>
        <p:nvSpPr>
          <p:cNvPr id="3"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t>Claudia Maricela Anaguano Lamiña</a:t>
            </a:r>
            <a:endParaRPr lang="es-EC" dirty="0"/>
          </a:p>
        </p:txBody>
      </p:sp>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1268303" y="2101474"/>
            <a:ext cx="4600575" cy="3486150"/>
          </a:xfrm>
          <a:prstGeom prst="rect">
            <a:avLst/>
          </a:prstGeom>
          <a:ln>
            <a:solidFill>
              <a:schemeClr val="tx1"/>
            </a:solidFill>
          </a:ln>
          <a:effectLst>
            <a:outerShdw blurRad="50800" dist="38100" dir="2700000" algn="tl" rotWithShape="0">
              <a:prstClr val="black">
                <a:alpha val="40000"/>
              </a:prstClr>
            </a:outerShdw>
          </a:effectLst>
        </p:spPr>
      </p:pic>
      <p:pic>
        <p:nvPicPr>
          <p:cNvPr id="6" name="Imagen 5"/>
          <p:cNvPicPr/>
          <p:nvPr/>
        </p:nvPicPr>
        <p:blipFill>
          <a:blip r:embed="rId4">
            <a:extLst>
              <a:ext uri="{28A0092B-C50C-407E-A947-70E740481C1C}">
                <a14:useLocalDpi xmlns:a14="http://schemas.microsoft.com/office/drawing/2010/main" val="0"/>
              </a:ext>
            </a:extLst>
          </a:blip>
          <a:stretch>
            <a:fillRect/>
          </a:stretch>
        </p:blipFill>
        <p:spPr>
          <a:xfrm>
            <a:off x="6246812" y="1713230"/>
            <a:ext cx="5184775" cy="1191260"/>
          </a:xfrm>
          <a:prstGeom prst="rect">
            <a:avLst/>
          </a:prstGeom>
          <a:ln>
            <a:solidFill>
              <a:schemeClr val="tx1"/>
            </a:solidFill>
          </a:ln>
          <a:effectLst>
            <a:outerShdw blurRad="50800" dist="38100" dir="2700000" algn="tl" rotWithShape="0">
              <a:prstClr val="black">
                <a:alpha val="40000"/>
              </a:prstClr>
            </a:outerShdw>
          </a:effectLst>
        </p:spPr>
      </p:pic>
      <p:pic>
        <p:nvPicPr>
          <p:cNvPr id="7" name="Imagen 6"/>
          <p:cNvPicPr/>
          <p:nvPr/>
        </p:nvPicPr>
        <p:blipFill>
          <a:blip r:embed="rId5">
            <a:extLst>
              <a:ext uri="{28A0092B-C50C-407E-A947-70E740481C1C}">
                <a14:useLocalDpi xmlns:a14="http://schemas.microsoft.com/office/drawing/2010/main" val="0"/>
              </a:ext>
            </a:extLst>
          </a:blip>
          <a:stretch>
            <a:fillRect/>
          </a:stretch>
        </p:blipFill>
        <p:spPr>
          <a:xfrm>
            <a:off x="6246812" y="3159442"/>
            <a:ext cx="4072890" cy="2093595"/>
          </a:xfrm>
          <a:prstGeom prst="rect">
            <a:avLst/>
          </a:prstGeom>
          <a:ln>
            <a:solidFill>
              <a:schemeClr val="tx1"/>
            </a:solidFill>
          </a:ln>
          <a:effectLst>
            <a:outerShdw blurRad="50800" dist="38100" dir="2700000" algn="tl" rotWithShape="0">
              <a:prstClr val="black">
                <a:alpha val="40000"/>
              </a:prstClr>
            </a:outerShdw>
          </a:effectLst>
        </p:spPr>
      </p:pic>
      <p:sp>
        <p:nvSpPr>
          <p:cNvPr id="8" name="3 Rectángulo"/>
          <p:cNvSpPr/>
          <p:nvPr/>
        </p:nvSpPr>
        <p:spPr>
          <a:xfrm>
            <a:off x="4366260" y="0"/>
            <a:ext cx="766572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CONTROL DE ENERGÍA</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576993324"/>
      </p:ext>
    </p:extLst>
  </p:cSld>
  <p:clrMapOvr>
    <a:masterClrMapping/>
  </p:clrMapOvr>
  <p:transition spd="med">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
        <p:nvSpPr>
          <p:cNvPr id="3"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mtClean="0"/>
              <a:t>Claudia Maricela Anaguano Lamiña</a:t>
            </a:r>
            <a:endParaRPr lang="es-EC" dirty="0"/>
          </a:p>
        </p:txBody>
      </p:sp>
      <p:sp>
        <p:nvSpPr>
          <p:cNvPr id="4" name="Rectángulo 3"/>
          <p:cNvSpPr/>
          <p:nvPr/>
        </p:nvSpPr>
        <p:spPr>
          <a:xfrm>
            <a:off x="2177351" y="2438400"/>
            <a:ext cx="8142101" cy="1569660"/>
          </a:xfrm>
          <a:prstGeom prst="rect">
            <a:avLst/>
          </a:prstGeom>
          <a:noFill/>
        </p:spPr>
        <p:txBody>
          <a:bodyPr wrap="none" lIns="91440" tIns="45720" rIns="91440" bIns="45720">
            <a:spAutoFit/>
          </a:bodyPr>
          <a:lstStyle/>
          <a:p>
            <a:pPr algn="ctr"/>
            <a:r>
              <a:rPr lang="es-ES" sz="9600" b="1" dirty="0" smtClean="0">
                <a:ln w="22225">
                  <a:solidFill>
                    <a:schemeClr val="accent2"/>
                  </a:solidFill>
                  <a:prstDash val="solid"/>
                </a:ln>
                <a:solidFill>
                  <a:schemeClr val="accent2">
                    <a:lumMod val="40000"/>
                    <a:lumOff val="60000"/>
                  </a:schemeClr>
                </a:solidFill>
              </a:rPr>
              <a:t>CONCLUSIONES</a:t>
            </a:r>
            <a:endParaRPr lang="es-ES" sz="96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670191034"/>
      </p:ext>
    </p:extLst>
  </p:cSld>
  <p:clrMapOvr>
    <a:masterClrMapping/>
  </p:clrMapOvr>
  <p:transition spd="med">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
        <p:nvSpPr>
          <p:cNvPr id="3"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mtClean="0"/>
              <a:t>Claudia Maricela Anaguano Lamiña</a:t>
            </a:r>
            <a:endParaRPr lang="es-EC" dirty="0"/>
          </a:p>
        </p:txBody>
      </p:sp>
      <p:sp>
        <p:nvSpPr>
          <p:cNvPr id="4" name="Marcador de contenido 3"/>
          <p:cNvSpPr>
            <a:spLocks noGrp="1"/>
          </p:cNvSpPr>
          <p:nvPr>
            <p:ph/>
          </p:nvPr>
        </p:nvSpPr>
        <p:spPr>
          <a:xfrm>
            <a:off x="609600" y="962159"/>
            <a:ext cx="10972800" cy="4935721"/>
          </a:xfrm>
        </p:spPr>
        <p:txBody>
          <a:bodyPr/>
          <a:lstStyle/>
          <a:p>
            <a:pPr lvl="0" algn="just"/>
            <a:r>
              <a:rPr lang="es-EC" sz="2600" dirty="0"/>
              <a:t>Mediante el modelamiento mecánico de la planta, la teoría de control por retroalimentación de estados y la del control de energía se diseñó y simuló  un sistema de control para el péndulo invertido rotacional de la Universidad de Ciencias Aplicadas de Brandeburgo, siguiendo los lineamientos planteados en la investigación.</a:t>
            </a:r>
          </a:p>
          <a:p>
            <a:pPr lvl="0" algn="just"/>
            <a:r>
              <a:rPr lang="es-EC" sz="2600" dirty="0"/>
              <a:t>La caracterización de los componentes mecánicos y eléctricos son necesarios para realizar el modelamiento de la planta, cuyo comportamiento puede ser simulado en MATLAB® para observar las señales de salida, y en el software mecánico ADAMS® que permite visualizar el comportamiento real de la planta y ofrece el cálculo automático de ciertos valores de la planta necesarios para el diseño de los controladores</a:t>
            </a:r>
            <a:r>
              <a:rPr lang="es-EC" dirty="0"/>
              <a:t>.</a:t>
            </a:r>
          </a:p>
          <a:p>
            <a:pPr lvl="0"/>
            <a:endParaRPr lang="es-EC" sz="2000" dirty="0"/>
          </a:p>
        </p:txBody>
      </p:sp>
    </p:spTree>
    <p:extLst>
      <p:ext uri="{BB962C8B-B14F-4D97-AF65-F5344CB8AC3E}">
        <p14:creationId xmlns:p14="http://schemas.microsoft.com/office/powerpoint/2010/main" val="2376890564"/>
      </p:ext>
    </p:extLst>
  </p:cSld>
  <p:clrMapOvr>
    <a:masterClrMapping/>
  </p:clrMapOvr>
  <p:transition spd="med">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
        <p:nvSpPr>
          <p:cNvPr id="3"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mtClean="0"/>
              <a:t>Claudia Maricela Anaguano Lamiña</a:t>
            </a:r>
            <a:endParaRPr lang="es-EC" dirty="0"/>
          </a:p>
        </p:txBody>
      </p:sp>
      <p:sp>
        <p:nvSpPr>
          <p:cNvPr id="4" name="Marcador de contenido 3"/>
          <p:cNvSpPr txBox="1">
            <a:spLocks/>
          </p:cNvSpPr>
          <p:nvPr/>
        </p:nvSpPr>
        <p:spPr>
          <a:xfrm>
            <a:off x="609600" y="962159"/>
            <a:ext cx="10972800" cy="493572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es-EC" sz="2600" dirty="0"/>
              <a:t>Las ecuaciones de movimiento no lineal fueron derivadas por el principio del “virtual </a:t>
            </a:r>
            <a:r>
              <a:rPr lang="es-EC" sz="2600" dirty="0" err="1"/>
              <a:t>work</a:t>
            </a:r>
            <a:r>
              <a:rPr lang="es-EC" sz="2600" dirty="0"/>
              <a:t>” ya que este principio es usado para definir el estudio de las fuerzas y movimiento de un sistema mecánico y permite un modelamiento completo de la planta, estas ecuaciones no son útiles solo para analizar el comportamiento de la planta sino también el diseño del control de energía</a:t>
            </a:r>
            <a:r>
              <a:rPr lang="es-EC" sz="2600" dirty="0" smtClean="0"/>
              <a:t>.</a:t>
            </a:r>
          </a:p>
          <a:p>
            <a:pPr lvl="0" algn="just"/>
            <a:endParaRPr lang="es-EC" sz="2600" dirty="0"/>
          </a:p>
          <a:p>
            <a:pPr lvl="0" algn="just"/>
            <a:r>
              <a:rPr lang="es-EC" sz="2600" dirty="0"/>
              <a:t>Para el control de energía se necesitan los valores que se utilizaron para el modelamiento de la planta, ya que dentro del mismo se analiza las energías cinética y potencial que tiene el péndulo, por tal razón un buen modelamiento ofrece un buen diseño del sistema de control de energía</a:t>
            </a:r>
            <a:r>
              <a:rPr lang="es-EC" dirty="0"/>
              <a:t>.   </a:t>
            </a:r>
          </a:p>
          <a:p>
            <a:pPr algn="just"/>
            <a:endParaRPr lang="es-EC" dirty="0" smtClean="0"/>
          </a:p>
          <a:p>
            <a:endParaRPr lang="es-EC" sz="2000" dirty="0"/>
          </a:p>
        </p:txBody>
      </p:sp>
    </p:spTree>
    <p:extLst>
      <p:ext uri="{BB962C8B-B14F-4D97-AF65-F5344CB8AC3E}">
        <p14:creationId xmlns:p14="http://schemas.microsoft.com/office/powerpoint/2010/main" val="4164656805"/>
      </p:ext>
    </p:extLst>
  </p:cSld>
  <p:clrMapOvr>
    <a:masterClrMapping/>
  </p:clrMapOvr>
  <p:transition spd="med">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
        <p:nvSpPr>
          <p:cNvPr id="3"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mtClean="0"/>
              <a:t>Claudia Maricela Anaguano Lamiña</a:t>
            </a:r>
            <a:endParaRPr lang="es-EC" dirty="0"/>
          </a:p>
        </p:txBody>
      </p:sp>
      <p:sp>
        <p:nvSpPr>
          <p:cNvPr id="5" name="Marcador de contenido 3"/>
          <p:cNvSpPr txBox="1">
            <a:spLocks/>
          </p:cNvSpPr>
          <p:nvPr/>
        </p:nvSpPr>
        <p:spPr>
          <a:xfrm>
            <a:off x="609600" y="962159"/>
            <a:ext cx="10972800" cy="493572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s-EC" dirty="0" smtClean="0"/>
          </a:p>
          <a:p>
            <a:endParaRPr lang="es-EC" sz="2000" dirty="0"/>
          </a:p>
        </p:txBody>
      </p:sp>
      <p:sp>
        <p:nvSpPr>
          <p:cNvPr id="7" name="Marcador de contenido 3"/>
          <p:cNvSpPr txBox="1">
            <a:spLocks/>
          </p:cNvSpPr>
          <p:nvPr/>
        </p:nvSpPr>
        <p:spPr>
          <a:xfrm>
            <a:off x="762000" y="1114559"/>
            <a:ext cx="10972800" cy="493572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es-EC" sz="2800" dirty="0"/>
              <a:t>La simulación de controladores lineales y no lineales en la planta lineal permite establecer un punto de comparación de las características de funcionamiento e implementación de los mismos, esta comparación es útil al momento de escoger los controladores que vayan a ser utilizados en la planta no lineal.</a:t>
            </a:r>
          </a:p>
          <a:p>
            <a:pPr lvl="0" algn="just"/>
            <a:r>
              <a:rPr lang="es-EC" sz="2800" dirty="0"/>
              <a:t>Se verifico que el control lineal aplicado en  sistemas no lineales como un péndulo invertido rotacional donde la acción del controlador trabaja en regiones estables ofrece buenos resultados de funcionamiento en la simulación.</a:t>
            </a:r>
          </a:p>
          <a:p>
            <a:pPr algn="just"/>
            <a:endParaRPr lang="es-EC" dirty="0" smtClean="0"/>
          </a:p>
          <a:p>
            <a:endParaRPr lang="es-EC" sz="2000" dirty="0"/>
          </a:p>
        </p:txBody>
      </p:sp>
    </p:spTree>
    <p:extLst>
      <p:ext uri="{BB962C8B-B14F-4D97-AF65-F5344CB8AC3E}">
        <p14:creationId xmlns:p14="http://schemas.microsoft.com/office/powerpoint/2010/main" val="3924885868"/>
      </p:ext>
    </p:extLst>
  </p:cSld>
  <p:clrMapOvr>
    <a:masterClrMapping/>
  </p:clrMapOvr>
  <p:transition spd="med">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
        <p:nvSpPr>
          <p:cNvPr id="3"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mtClean="0"/>
              <a:t>Claudia Maricela Anaguano Lamiña</a:t>
            </a:r>
            <a:endParaRPr lang="es-EC" dirty="0"/>
          </a:p>
        </p:txBody>
      </p:sp>
      <p:sp>
        <p:nvSpPr>
          <p:cNvPr id="4" name="Marcador de contenido 3"/>
          <p:cNvSpPr txBox="1">
            <a:spLocks/>
          </p:cNvSpPr>
          <p:nvPr/>
        </p:nvSpPr>
        <p:spPr>
          <a:xfrm>
            <a:off x="762000" y="1114559"/>
            <a:ext cx="10972800" cy="493572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s-EC" sz="2800" dirty="0"/>
              <a:t>La respuesta del control LQR depende de valores que se seleccionen para las matrices Q y R, ya que de ellos depende los valores del vector de ganancias K. este vector de ganancias es la retroalimentación de estados del controlador.  </a:t>
            </a:r>
            <a:endParaRPr lang="es-EC" sz="2800" dirty="0" smtClean="0"/>
          </a:p>
          <a:p>
            <a:pPr lvl="0"/>
            <a:endParaRPr lang="es-EC" sz="2800" dirty="0"/>
          </a:p>
          <a:p>
            <a:pPr lvl="0"/>
            <a:r>
              <a:rPr lang="es-EC" sz="2800" dirty="0"/>
              <a:t>La planta real presenta fricción en los engranajes que unen sus partes, por tal razón otra parte importante de estudio fue el modelamiento de la fricción y la respectiva compensación de la misma, esta compensación ofrece una mejora en las respuesta del controlador. </a:t>
            </a:r>
          </a:p>
          <a:p>
            <a:pPr lvl="0" algn="just"/>
            <a:endParaRPr lang="es-EC" sz="2800" dirty="0"/>
          </a:p>
          <a:p>
            <a:pPr algn="just"/>
            <a:endParaRPr lang="es-EC" dirty="0" smtClean="0"/>
          </a:p>
          <a:p>
            <a:endParaRPr lang="es-EC" sz="2000" dirty="0"/>
          </a:p>
        </p:txBody>
      </p:sp>
    </p:spTree>
    <p:extLst>
      <p:ext uri="{BB962C8B-B14F-4D97-AF65-F5344CB8AC3E}">
        <p14:creationId xmlns:p14="http://schemas.microsoft.com/office/powerpoint/2010/main" val="1452330747"/>
      </p:ext>
    </p:extLst>
  </p:cSld>
  <p:clrMapOvr>
    <a:masterClrMapping/>
  </p:clrMapOvr>
  <p:transition spd="med">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
        <p:nvSpPr>
          <p:cNvPr id="3"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mtClean="0"/>
              <a:t>Claudia Maricela Anaguano Lamiña</a:t>
            </a:r>
            <a:endParaRPr lang="es-EC" dirty="0"/>
          </a:p>
        </p:txBody>
      </p:sp>
      <p:sp>
        <p:nvSpPr>
          <p:cNvPr id="4" name="Marcador de contenido 3"/>
          <p:cNvSpPr txBox="1">
            <a:spLocks/>
          </p:cNvSpPr>
          <p:nvPr/>
        </p:nvSpPr>
        <p:spPr>
          <a:xfrm>
            <a:off x="762000" y="1114559"/>
            <a:ext cx="10972800" cy="493572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s-EC" sz="2800" dirty="0"/>
              <a:t>Las estrategias diseñadas en MATLAB® son de fácil implementación en LabVIEW® y no existieron dificultades en el cambio de lenguajes. Para el control LQR es necesario usar las herramientas de control disponibles en LabVIEW®. Para el control de energía se utilizan bloques para la implementación de las ecuaciones de energía total y energía de subida </a:t>
            </a:r>
          </a:p>
          <a:p>
            <a:pPr lvl="0"/>
            <a:r>
              <a:rPr lang="es-EC" sz="2800" dirty="0"/>
              <a:t>La validez del controlador total fue verificada mediante pruebas manuales en donde se verifica por una pantalla numérica el valor que se espera tener del controlador hacia el motor en las diferentes ubicaciones del péndulo, debido a la no linealidad  que presenta la planta no es posible controlar  la planta desde la posición vertical colgante.</a:t>
            </a:r>
          </a:p>
          <a:p>
            <a:pPr lvl="0" algn="just"/>
            <a:endParaRPr lang="es-EC" sz="2800" dirty="0"/>
          </a:p>
          <a:p>
            <a:pPr algn="just"/>
            <a:endParaRPr lang="es-EC" dirty="0" smtClean="0"/>
          </a:p>
          <a:p>
            <a:endParaRPr lang="es-EC" sz="2000" dirty="0"/>
          </a:p>
        </p:txBody>
      </p:sp>
    </p:spTree>
    <p:extLst>
      <p:ext uri="{BB962C8B-B14F-4D97-AF65-F5344CB8AC3E}">
        <p14:creationId xmlns:p14="http://schemas.microsoft.com/office/powerpoint/2010/main" val="2249366325"/>
      </p:ext>
    </p:extLst>
  </p:cSld>
  <p:clrMapOvr>
    <a:masterClrMapping/>
  </p:clrMapOvr>
  <p:transition spd="med">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00142" y="2438400"/>
            <a:ext cx="10696518" cy="1569660"/>
          </a:xfrm>
          <a:prstGeom prst="rect">
            <a:avLst/>
          </a:prstGeom>
          <a:noFill/>
        </p:spPr>
        <p:txBody>
          <a:bodyPr wrap="none" lIns="91440" tIns="45720" rIns="91440" bIns="45720">
            <a:spAutoFit/>
          </a:bodyPr>
          <a:lstStyle/>
          <a:p>
            <a:pPr algn="ctr"/>
            <a:r>
              <a:rPr lang="es-ES" sz="9600" b="1" dirty="0" smtClean="0">
                <a:ln w="22225">
                  <a:solidFill>
                    <a:schemeClr val="accent2"/>
                  </a:solidFill>
                  <a:prstDash val="solid"/>
                </a:ln>
                <a:solidFill>
                  <a:schemeClr val="accent2">
                    <a:lumMod val="40000"/>
                    <a:lumOff val="60000"/>
                  </a:schemeClr>
                </a:solidFill>
              </a:rPr>
              <a:t>RECOMENDACIONES</a:t>
            </a:r>
            <a:endParaRPr lang="es-ES" sz="9600" b="1" dirty="0">
              <a:ln w="22225">
                <a:solidFill>
                  <a:schemeClr val="accent2"/>
                </a:solidFill>
                <a:prstDash val="solid"/>
              </a:ln>
              <a:solidFill>
                <a:schemeClr val="accent2">
                  <a:lumMod val="40000"/>
                  <a:lumOff val="60000"/>
                </a:schemeClr>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
        <p:nvSpPr>
          <p:cNvPr id="5"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t>Claudia Maricela Anaguano Lamiña</a:t>
            </a:r>
            <a:endParaRPr lang="es-EC" dirty="0"/>
          </a:p>
        </p:txBody>
      </p:sp>
    </p:spTree>
    <p:extLst>
      <p:ext uri="{BB962C8B-B14F-4D97-AF65-F5344CB8AC3E}">
        <p14:creationId xmlns:p14="http://schemas.microsoft.com/office/powerpoint/2010/main" val="3814148703"/>
      </p:ext>
    </p:extLst>
  </p:cSld>
  <p:clrMapOvr>
    <a:masterClrMapping/>
  </p:clrMapOvr>
  <p:transition spd="med">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3"/>
          <p:cNvSpPr txBox="1">
            <a:spLocks/>
          </p:cNvSpPr>
          <p:nvPr/>
        </p:nvSpPr>
        <p:spPr>
          <a:xfrm>
            <a:off x="762000" y="1114559"/>
            <a:ext cx="10972800" cy="493572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s-EC" sz="2800" dirty="0"/>
              <a:t>El modelamiento de la planta fue llevado a cabo en un software con costo y en un software de acceso libre, y no se encontró mayores dificultades, se puede recomendar de la misma manera realizar los controladores en el software libre de Scilab® y en su herramienta </a:t>
            </a:r>
            <a:r>
              <a:rPr lang="es-EC" sz="2800" dirty="0" err="1"/>
              <a:t>XCos</a:t>
            </a:r>
            <a:r>
              <a:rPr lang="es-EC" sz="2800" dirty="0"/>
              <a:t>, permitiendo de esta manera un mayor uso de software libre en investigación.</a:t>
            </a:r>
          </a:p>
          <a:p>
            <a:pPr lvl="0"/>
            <a:r>
              <a:rPr lang="es-EC" sz="2800" dirty="0"/>
              <a:t>La ubicación de los sensores fue un problema para la medición de los ángulos, el sistema mecánico no puede implementar un señor directamente con el engrane del péndulo ya que el cable conector podría sufrir desgaste con el movimiento del brazo, buscar otro tipo de sensores podría ser factible.</a:t>
            </a:r>
          </a:p>
          <a:p>
            <a:pPr lvl="0" algn="just"/>
            <a:endParaRPr lang="es-EC" sz="2800" dirty="0"/>
          </a:p>
          <a:p>
            <a:pPr marL="0" indent="0" algn="just">
              <a:buNone/>
            </a:pPr>
            <a:endParaRPr lang="es-EC" dirty="0" smtClean="0"/>
          </a:p>
          <a:p>
            <a:endParaRPr lang="es-EC" sz="200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
        <p:nvSpPr>
          <p:cNvPr id="6"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t>Claudia Maricela Anaguano Lamiña</a:t>
            </a:r>
            <a:endParaRPr lang="es-EC" dirty="0"/>
          </a:p>
        </p:txBody>
      </p:sp>
    </p:spTree>
    <p:extLst>
      <p:ext uri="{BB962C8B-B14F-4D97-AF65-F5344CB8AC3E}">
        <p14:creationId xmlns:p14="http://schemas.microsoft.com/office/powerpoint/2010/main" val="2369863166"/>
      </p:ext>
    </p:extLst>
  </p:cSld>
  <p:clrMapOvr>
    <a:masterClrMapping/>
  </p:clrMapOvr>
  <p:transition spd="med">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24285" y="2438400"/>
            <a:ext cx="10648236" cy="1569660"/>
          </a:xfrm>
          <a:prstGeom prst="rect">
            <a:avLst/>
          </a:prstGeom>
          <a:noFill/>
        </p:spPr>
        <p:txBody>
          <a:bodyPr wrap="none" lIns="91440" tIns="45720" rIns="91440" bIns="45720">
            <a:spAutoFit/>
          </a:bodyPr>
          <a:lstStyle/>
          <a:p>
            <a:pPr algn="ctr"/>
            <a:r>
              <a:rPr lang="es-ES" sz="9600" b="1" dirty="0" smtClean="0">
                <a:ln w="22225">
                  <a:solidFill>
                    <a:schemeClr val="accent2"/>
                  </a:solidFill>
                  <a:prstDash val="solid"/>
                </a:ln>
                <a:solidFill>
                  <a:schemeClr val="accent2">
                    <a:lumMod val="40000"/>
                    <a:lumOff val="60000"/>
                  </a:schemeClr>
                </a:solidFill>
              </a:rPr>
              <a:t>TRABAJOS FUTUROS</a:t>
            </a:r>
            <a:endParaRPr lang="es-ES" sz="9600" b="1" dirty="0">
              <a:ln w="22225">
                <a:solidFill>
                  <a:schemeClr val="accent2"/>
                </a:solidFill>
                <a:prstDash val="solid"/>
              </a:ln>
              <a:solidFill>
                <a:schemeClr val="accent2">
                  <a:lumMod val="40000"/>
                  <a:lumOff val="60000"/>
                </a:schemeClr>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
        <p:nvSpPr>
          <p:cNvPr id="5"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t>Claudia Maricela Anaguano Lamiña</a:t>
            </a:r>
            <a:endParaRPr lang="es-EC" dirty="0"/>
          </a:p>
        </p:txBody>
      </p:sp>
    </p:spTree>
    <p:extLst>
      <p:ext uri="{BB962C8B-B14F-4D97-AF65-F5344CB8AC3E}">
        <p14:creationId xmlns:p14="http://schemas.microsoft.com/office/powerpoint/2010/main" val="3058001015"/>
      </p:ext>
    </p:extLst>
  </p:cSld>
  <p:clrMapOvr>
    <a:masterClrMapping/>
  </p:clrMapOvr>
  <p:transition spd="med">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p:cNvSpPr txBox="1">
            <a:spLocks/>
          </p:cNvSpPr>
          <p:nvPr/>
        </p:nvSpPr>
        <p:spPr>
          <a:xfrm>
            <a:off x="3670479" y="6369229"/>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t>Claudia Maricela Anaguano Lamiña</a:t>
            </a:r>
            <a:endParaRPr lang="es-EC" dirty="0"/>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2" y="0"/>
            <a:ext cx="3381847" cy="962159"/>
          </a:xfrm>
          <a:prstGeom prst="rect">
            <a:avLst/>
          </a:prstGeom>
        </p:spPr>
      </p:pic>
      <p:sp>
        <p:nvSpPr>
          <p:cNvPr id="8" name="Rectángulo 7"/>
          <p:cNvSpPr/>
          <p:nvPr/>
        </p:nvSpPr>
        <p:spPr>
          <a:xfrm>
            <a:off x="1567542" y="1882509"/>
            <a:ext cx="9685176" cy="3690241"/>
          </a:xfrm>
          <a:prstGeom prst="rect">
            <a:avLst/>
          </a:prstGeom>
        </p:spPr>
        <p:txBody>
          <a:bodyPr wrap="square">
            <a:spAutoFit/>
          </a:bodyPr>
          <a:lstStyle/>
          <a:p>
            <a:pPr indent="144145" algn="just">
              <a:lnSpc>
                <a:spcPct val="150000"/>
              </a:lnSpc>
              <a:spcBef>
                <a:spcPts val="600"/>
              </a:spcBef>
              <a:spcAft>
                <a:spcPts val="1000"/>
              </a:spcAft>
            </a:pPr>
            <a:r>
              <a:rPr lang="es-EC" sz="4000" b="1" dirty="0" smtClean="0">
                <a:effectLst/>
                <a:latin typeface="+mj-lt"/>
                <a:ea typeface="Calibri" panose="020F0502020204030204" pitchFamily="34" charset="0"/>
                <a:cs typeface="Times New Roman" panose="02020603050405020304" pitchFamily="18" charset="0"/>
              </a:rPr>
              <a:t>Diseñar un sistema de control para un péndulo invertido rotacional de la Universidad de Ciencias Aplicadas de Brandeburgo.</a:t>
            </a:r>
            <a:endParaRPr lang="es-EC" sz="4000" b="1" dirty="0">
              <a:effectLst/>
              <a:latin typeface="+mj-lt"/>
              <a:ea typeface="Calibri" panose="020F0502020204030204" pitchFamily="34" charset="0"/>
              <a:cs typeface="Times New Roman" panose="02020603050405020304" pitchFamily="18" charset="0"/>
            </a:endParaRPr>
          </a:p>
        </p:txBody>
      </p:sp>
      <p:sp>
        <p:nvSpPr>
          <p:cNvPr id="9" name="3 Rectángulo"/>
          <p:cNvSpPr/>
          <p:nvPr/>
        </p:nvSpPr>
        <p:spPr>
          <a:xfrm>
            <a:off x="5052060" y="0"/>
            <a:ext cx="6705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OBJETIVO GENERAL</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017739629"/>
      </p:ext>
    </p:extLst>
  </p:cSld>
  <p:clrMapOvr>
    <a:masterClrMapping/>
  </p:clrMapOvr>
  <p:transition spd="med">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3"/>
          <p:cNvSpPr txBox="1">
            <a:spLocks/>
          </p:cNvSpPr>
          <p:nvPr/>
        </p:nvSpPr>
        <p:spPr>
          <a:xfrm>
            <a:off x="762000" y="1114559"/>
            <a:ext cx="10972800" cy="493572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s-EC" sz="2800" dirty="0"/>
              <a:t>El siguiente paso es la implementación de los controladores no lineales en la planta no lineal, el control Fuzzy diseñado solo fue implementado en la planta lineal, y se podría comenzar el trabajo futuro con el objetivo de diseñar solo controladores no lineales. </a:t>
            </a:r>
          </a:p>
          <a:p>
            <a:r>
              <a:rPr lang="es-EC" sz="2800" dirty="0"/>
              <a:t>La implementación del diseño de controladores en ADAMS® es una tarea que quedo pendiente durante el desarrollo de este trabajo, con la planta ya modelada se puede hacer un estudio extensivo o una capacitación en el tema de diseño de controladores en ADAMS®.</a:t>
            </a:r>
          </a:p>
          <a:p>
            <a:pPr algn="just"/>
            <a:endParaRPr lang="es-EC" dirty="0" smtClean="0"/>
          </a:p>
          <a:p>
            <a:endParaRPr lang="es-EC" sz="20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
        <p:nvSpPr>
          <p:cNvPr id="4"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t>Claudia Maricela Anaguano Lamiña</a:t>
            </a:r>
            <a:endParaRPr lang="es-EC" dirty="0"/>
          </a:p>
        </p:txBody>
      </p:sp>
    </p:spTree>
    <p:extLst>
      <p:ext uri="{BB962C8B-B14F-4D97-AF65-F5344CB8AC3E}">
        <p14:creationId xmlns:p14="http://schemas.microsoft.com/office/powerpoint/2010/main" val="1140717579"/>
      </p:ext>
    </p:extLst>
  </p:cSld>
  <p:clrMapOvr>
    <a:masterClrMapping/>
  </p:clrMapOvr>
  <p:transition spd="med">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3"/>
          <p:cNvSpPr txBox="1">
            <a:spLocks/>
          </p:cNvSpPr>
          <p:nvPr/>
        </p:nvSpPr>
        <p:spPr>
          <a:xfrm>
            <a:off x="762000" y="1114559"/>
            <a:ext cx="10972800" cy="493572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s-EC" sz="2800" dirty="0"/>
              <a:t>A su vez se puede realizar el diseño de controladores en MATLAB® y realizar la implementación en ADMAS®, existen herramientas disponibles que permiten exportar archivos del modelamiento en el software mecánico hacia el software matemático. </a:t>
            </a:r>
            <a:endParaRPr lang="es-EC" sz="2800" dirty="0" smtClean="0"/>
          </a:p>
          <a:p>
            <a:pPr lvl="0"/>
            <a:endParaRPr lang="es-EC" sz="2800" dirty="0"/>
          </a:p>
          <a:p>
            <a:pPr lvl="0"/>
            <a:r>
              <a:rPr lang="es-EC" sz="2800" dirty="0"/>
              <a:t>La idea de resolver los problemas de simulación en software libre es llamativa y se podría considerar para trabajos futuros. Aunque Scilab® es limitado comparado con MATLAB® es posible realizar los diseños de control en los dos programas. </a:t>
            </a:r>
          </a:p>
          <a:p>
            <a:pPr algn="just"/>
            <a:endParaRPr lang="es-EC" dirty="0" smtClean="0"/>
          </a:p>
          <a:p>
            <a:endParaRPr lang="es-EC" sz="20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
        <p:nvSpPr>
          <p:cNvPr id="5"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t>Claudia Maricela Anaguano Lamiña</a:t>
            </a:r>
            <a:endParaRPr lang="es-EC" dirty="0"/>
          </a:p>
        </p:txBody>
      </p:sp>
    </p:spTree>
    <p:extLst>
      <p:ext uri="{BB962C8B-B14F-4D97-AF65-F5344CB8AC3E}">
        <p14:creationId xmlns:p14="http://schemas.microsoft.com/office/powerpoint/2010/main" val="3214262068"/>
      </p:ext>
    </p:extLst>
  </p:cSld>
  <p:clrMapOvr>
    <a:masterClrMapping/>
  </p:clrMapOvr>
  <p:transition spd="med">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30602" y="609600"/>
            <a:ext cx="4700326" cy="1569660"/>
          </a:xfrm>
          <a:prstGeom prst="rect">
            <a:avLst/>
          </a:prstGeom>
          <a:noFill/>
        </p:spPr>
        <p:txBody>
          <a:bodyPr wrap="none" lIns="91440" tIns="45720" rIns="91440" bIns="45720">
            <a:spAutoFit/>
          </a:bodyPr>
          <a:lstStyle/>
          <a:p>
            <a:pPr algn="ctr"/>
            <a:r>
              <a:rPr lang="es-ES" sz="9600" b="1" dirty="0" smtClean="0">
                <a:ln w="22225">
                  <a:solidFill>
                    <a:schemeClr val="accent2"/>
                  </a:solidFill>
                  <a:prstDash val="solid"/>
                </a:ln>
                <a:solidFill>
                  <a:schemeClr val="accent2">
                    <a:lumMod val="40000"/>
                    <a:lumOff val="60000"/>
                  </a:schemeClr>
                </a:solidFill>
              </a:rPr>
              <a:t>GRACIAS</a:t>
            </a:r>
            <a:endParaRPr lang="es-ES" sz="9600" b="1" dirty="0">
              <a:ln w="22225">
                <a:solidFill>
                  <a:schemeClr val="accent2"/>
                </a:solidFill>
                <a:prstDash val="solid"/>
              </a:ln>
              <a:solidFill>
                <a:schemeClr val="accent2">
                  <a:lumMod val="40000"/>
                  <a:lumOff val="60000"/>
                </a:schemeClr>
              </a:solidFill>
            </a:endParaRPr>
          </a:p>
        </p:txBody>
      </p:sp>
      <p:sp>
        <p:nvSpPr>
          <p:cNvPr id="3" name="Rectángulo 2"/>
          <p:cNvSpPr/>
          <p:nvPr/>
        </p:nvSpPr>
        <p:spPr>
          <a:xfrm>
            <a:off x="1437122" y="3230820"/>
            <a:ext cx="9287286" cy="2308324"/>
          </a:xfrm>
          <a:prstGeom prst="rect">
            <a:avLst/>
          </a:prstGeom>
          <a:noFill/>
        </p:spPr>
        <p:txBody>
          <a:bodyPr wrap="none" lIns="91440" tIns="45720" rIns="91440" bIns="45720">
            <a:spAutoFit/>
          </a:bodyPr>
          <a:lstStyle/>
          <a:p>
            <a:pPr algn="ctr"/>
            <a:r>
              <a:rPr lang="es-ES" sz="7200" b="1" dirty="0" smtClean="0">
                <a:ln w="22225">
                  <a:solidFill>
                    <a:schemeClr val="accent2"/>
                  </a:solidFill>
                  <a:prstDash val="solid"/>
                </a:ln>
                <a:solidFill>
                  <a:schemeClr val="accent2">
                    <a:lumMod val="40000"/>
                    <a:lumOff val="60000"/>
                  </a:schemeClr>
                </a:solidFill>
              </a:rPr>
              <a:t>VIELEN DANK FUR IHRE </a:t>
            </a:r>
          </a:p>
          <a:p>
            <a:pPr algn="ctr"/>
            <a:r>
              <a:rPr lang="es-ES" sz="7200" b="1" dirty="0" smtClean="0">
                <a:ln w="22225">
                  <a:solidFill>
                    <a:schemeClr val="accent2"/>
                  </a:solidFill>
                  <a:prstDash val="solid"/>
                </a:ln>
                <a:solidFill>
                  <a:schemeClr val="accent2">
                    <a:lumMod val="40000"/>
                    <a:lumOff val="60000"/>
                  </a:schemeClr>
                </a:solidFill>
              </a:rPr>
              <a:t>AUFMERKSAMKEIT</a:t>
            </a:r>
            <a:endParaRPr lang="es-ES" sz="7200" b="1" dirty="0">
              <a:ln w="22225">
                <a:solidFill>
                  <a:schemeClr val="accent2"/>
                </a:solidFill>
                <a:prstDash val="solid"/>
              </a:ln>
              <a:solidFill>
                <a:schemeClr val="accent2">
                  <a:lumMod val="40000"/>
                  <a:lumOff val="60000"/>
                </a:schemeClr>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
        <p:nvSpPr>
          <p:cNvPr id="5"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t>Claudia Maricela Anaguano Lamiña</a:t>
            </a:r>
            <a:endParaRPr lang="es-EC" dirty="0"/>
          </a:p>
        </p:txBody>
      </p:sp>
    </p:spTree>
    <p:extLst>
      <p:ext uri="{BB962C8B-B14F-4D97-AF65-F5344CB8AC3E}">
        <p14:creationId xmlns:p14="http://schemas.microsoft.com/office/powerpoint/2010/main" val="2640221524"/>
      </p:ext>
    </p:extLst>
  </p:cSld>
  <p:clrMapOvr>
    <a:masterClrMapping/>
  </p:clrMapOvr>
  <p:transition spd="med">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2" y="0"/>
            <a:ext cx="3381847" cy="962159"/>
          </a:xfrm>
          <a:prstGeom prst="rect">
            <a:avLst/>
          </a:prstGeom>
        </p:spPr>
      </p:pic>
      <p:sp>
        <p:nvSpPr>
          <p:cNvPr id="4" name="Marcador de pie de página 4"/>
          <p:cNvSpPr txBox="1">
            <a:spLocks/>
          </p:cNvSpPr>
          <p:nvPr/>
        </p:nvSpPr>
        <p:spPr>
          <a:xfrm>
            <a:off x="3670479" y="6369229"/>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t>Claudia Maricela Anaguano Lamiña</a:t>
            </a:r>
            <a:endParaRPr lang="es-EC" dirty="0"/>
          </a:p>
        </p:txBody>
      </p:sp>
      <p:sp>
        <p:nvSpPr>
          <p:cNvPr id="5" name="Rectángulo 4"/>
          <p:cNvSpPr/>
          <p:nvPr/>
        </p:nvSpPr>
        <p:spPr>
          <a:xfrm>
            <a:off x="1211580" y="1424668"/>
            <a:ext cx="9944100" cy="4191981"/>
          </a:xfrm>
          <a:prstGeom prst="rect">
            <a:avLst/>
          </a:prstGeom>
        </p:spPr>
        <p:txBody>
          <a:bodyPr wrap="square">
            <a:spAutoFit/>
          </a:bodyPr>
          <a:lstStyle/>
          <a:p>
            <a:pPr marL="342900" lvl="0" indent="-342900" algn="just">
              <a:lnSpc>
                <a:spcPct val="150000"/>
              </a:lnSpc>
              <a:spcBef>
                <a:spcPts val="600"/>
              </a:spcBef>
              <a:spcAft>
                <a:spcPts val="0"/>
              </a:spcAft>
              <a:buFont typeface="Symbol" panose="05050102010706020507" pitchFamily="18" charset="2"/>
              <a:buChar char=""/>
            </a:pPr>
            <a:r>
              <a:rPr lang="es-EC" sz="2000" b="1" dirty="0" smtClean="0">
                <a:effectLst/>
                <a:latin typeface="+mj-lt"/>
                <a:ea typeface="Calibri" panose="020F0502020204030204" pitchFamily="34" charset="0"/>
                <a:cs typeface="Times New Roman" panose="02020603050405020304" pitchFamily="18" charset="0"/>
              </a:rPr>
              <a:t>Caracterizar los componentes electrónicos con los que cuenta el péndulo, para definir las necesidades de control que presenta el mismo.</a:t>
            </a:r>
          </a:p>
          <a:p>
            <a:pPr marL="342900" lvl="0" indent="-342900" algn="just">
              <a:lnSpc>
                <a:spcPct val="150000"/>
              </a:lnSpc>
              <a:spcAft>
                <a:spcPts val="0"/>
              </a:spcAft>
              <a:buFont typeface="Symbol" panose="05050102010706020507" pitchFamily="18" charset="2"/>
              <a:buChar char=""/>
            </a:pPr>
            <a:r>
              <a:rPr lang="es-EC" sz="2000" b="1" dirty="0" smtClean="0">
                <a:effectLst/>
                <a:latin typeface="+mj-lt"/>
                <a:ea typeface="Calibri" panose="020F0502020204030204" pitchFamily="34" charset="0"/>
                <a:cs typeface="Times New Roman" panose="02020603050405020304" pitchFamily="18" charset="0"/>
              </a:rPr>
              <a:t>Conceptualizar el modelamiento de sistemas no lineales y sistemas sub-actuados para realizar el modelado computacional matemático de un péndulo invertido rotacional. </a:t>
            </a:r>
          </a:p>
          <a:p>
            <a:pPr marL="342900" lvl="0" indent="-342900" algn="just">
              <a:lnSpc>
                <a:spcPct val="150000"/>
              </a:lnSpc>
              <a:spcAft>
                <a:spcPts val="0"/>
              </a:spcAft>
              <a:buFont typeface="Symbol" panose="05050102010706020507" pitchFamily="18" charset="2"/>
              <a:buChar char=""/>
            </a:pPr>
            <a:r>
              <a:rPr lang="es-EC" sz="2000" b="1" dirty="0" smtClean="0">
                <a:effectLst/>
                <a:latin typeface="+mj-lt"/>
                <a:ea typeface="Calibri" panose="020F0502020204030204" pitchFamily="34" charset="0"/>
                <a:cs typeface="Times New Roman" panose="02020603050405020304" pitchFamily="18" charset="0"/>
              </a:rPr>
              <a:t>Diseñar técnicas de control que juntas permitan al sistema la obtención de la estabilidad en posición vertical invertida desde la posición natural del péndulo.</a:t>
            </a:r>
          </a:p>
          <a:p>
            <a:pPr marL="342900" lvl="0" indent="-342900" algn="just">
              <a:lnSpc>
                <a:spcPct val="150000"/>
              </a:lnSpc>
              <a:spcAft>
                <a:spcPts val="0"/>
              </a:spcAft>
              <a:buFont typeface="Symbol" panose="05050102010706020507" pitchFamily="18" charset="2"/>
              <a:buChar char=""/>
            </a:pPr>
            <a:r>
              <a:rPr lang="es-EC" sz="2000" b="1" dirty="0" smtClean="0">
                <a:effectLst/>
                <a:latin typeface="+mj-lt"/>
                <a:ea typeface="Calibri" panose="020F0502020204030204" pitchFamily="34" charset="0"/>
                <a:cs typeface="Times New Roman" panose="02020603050405020304" pitchFamily="18" charset="0"/>
              </a:rPr>
              <a:t>Implementar la estrategia de control propuesta en Simulink para verificar su funcionamiento.</a:t>
            </a:r>
          </a:p>
          <a:p>
            <a:pPr marL="342900" lvl="0" indent="-342900" algn="just">
              <a:lnSpc>
                <a:spcPct val="150000"/>
              </a:lnSpc>
              <a:spcAft>
                <a:spcPts val="1000"/>
              </a:spcAft>
              <a:buFont typeface="Symbol" panose="05050102010706020507" pitchFamily="18" charset="2"/>
              <a:buChar char=""/>
            </a:pPr>
            <a:r>
              <a:rPr lang="es-EC" sz="2000" b="1" dirty="0" smtClean="0">
                <a:effectLst/>
                <a:latin typeface="+mj-lt"/>
                <a:ea typeface="Calibri" panose="020F0502020204030204" pitchFamily="34" charset="0"/>
                <a:cs typeface="Times New Roman" panose="02020603050405020304" pitchFamily="18" charset="0"/>
              </a:rPr>
              <a:t>Analizar los resultados experimentales para corroborar la validez de los controladores</a:t>
            </a:r>
            <a:r>
              <a:rPr lang="es-EC" sz="20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3 Rectángulo"/>
          <p:cNvSpPr/>
          <p:nvPr/>
        </p:nvSpPr>
        <p:spPr>
          <a:xfrm>
            <a:off x="5120640" y="0"/>
            <a:ext cx="6705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OBJETIVOS ESPECÍFICOS</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763386103"/>
      </p:ext>
    </p:extLst>
  </p:cSld>
  <p:clrMapOvr>
    <a:masterClrMapping/>
  </p:clrMapOvr>
  <p:transition spd="med">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
        <p:nvSpPr>
          <p:cNvPr id="3"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mtClean="0"/>
              <a:t>Claudia Maricela Anaguano Lamiña</a:t>
            </a:r>
            <a:endParaRPr lang="es-EC" dirty="0"/>
          </a:p>
        </p:txBody>
      </p:sp>
      <p:sp>
        <p:nvSpPr>
          <p:cNvPr id="5" name="Rectángulo 4"/>
          <p:cNvSpPr/>
          <p:nvPr/>
        </p:nvSpPr>
        <p:spPr>
          <a:xfrm>
            <a:off x="2097682" y="2438400"/>
            <a:ext cx="8301440" cy="1569660"/>
          </a:xfrm>
          <a:prstGeom prst="rect">
            <a:avLst/>
          </a:prstGeom>
          <a:noFill/>
        </p:spPr>
        <p:txBody>
          <a:bodyPr wrap="none" lIns="91440" tIns="45720" rIns="91440" bIns="45720">
            <a:spAutoFit/>
          </a:bodyPr>
          <a:lstStyle/>
          <a:p>
            <a:pPr algn="ctr"/>
            <a:r>
              <a:rPr lang="es-ES" sz="9600" b="1" dirty="0" smtClean="0">
                <a:ln w="22225">
                  <a:solidFill>
                    <a:schemeClr val="accent2"/>
                  </a:solidFill>
                  <a:prstDash val="solid"/>
                </a:ln>
                <a:solidFill>
                  <a:schemeClr val="accent2">
                    <a:lumMod val="40000"/>
                    <a:lumOff val="60000"/>
                  </a:schemeClr>
                </a:solidFill>
              </a:rPr>
              <a:t>INTRODUCCIÓN</a:t>
            </a:r>
            <a:endParaRPr lang="es-ES" sz="96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5021087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2" y="0"/>
            <a:ext cx="3381847" cy="962159"/>
          </a:xfrm>
          <a:prstGeom prst="rect">
            <a:avLst/>
          </a:prstGeom>
        </p:spPr>
      </p:pic>
      <p:sp>
        <p:nvSpPr>
          <p:cNvPr id="3" name="Marcador de pie de página 4"/>
          <p:cNvSpPr txBox="1">
            <a:spLocks/>
          </p:cNvSpPr>
          <p:nvPr/>
        </p:nvSpPr>
        <p:spPr>
          <a:xfrm>
            <a:off x="3670479" y="6369229"/>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t>Claudia Maricela Anaguano Lamiña</a:t>
            </a:r>
            <a:endParaRPr lang="es-EC" dirty="0"/>
          </a:p>
        </p:txBody>
      </p:sp>
      <p:pic>
        <p:nvPicPr>
          <p:cNvPr id="5"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257300"/>
            <a:ext cx="5181600" cy="4434840"/>
          </a:xfrm>
          <a:prstGeom prst="rect">
            <a:avLst/>
          </a:prstGeom>
          <a:noFill/>
          <a:ln>
            <a:noFill/>
          </a:ln>
        </p:spPr>
      </p:pic>
      <p:pic>
        <p:nvPicPr>
          <p:cNvPr id="6" name="Imagen 5"/>
          <p:cNvPicPr/>
          <p:nvPr/>
        </p:nvPicPr>
        <p:blipFill>
          <a:blip r:embed="rId5" cstate="print">
            <a:extLst>
              <a:ext uri="{28A0092B-C50C-407E-A947-70E740481C1C}">
                <a14:useLocalDpi xmlns:a14="http://schemas.microsoft.com/office/drawing/2010/main" val="0"/>
              </a:ext>
            </a:extLst>
          </a:blip>
          <a:stretch>
            <a:fillRect/>
          </a:stretch>
        </p:blipFill>
        <p:spPr>
          <a:xfrm>
            <a:off x="144208" y="1447934"/>
            <a:ext cx="2635250" cy="1694815"/>
          </a:xfrm>
          <a:prstGeom prst="rect">
            <a:avLst/>
          </a:prstGeom>
          <a:ln w="3175" cap="sq">
            <a:solidFill>
              <a:srgbClr val="000000"/>
            </a:solidFill>
            <a:prstDash val="solid"/>
            <a:miter lim="800000"/>
          </a:ln>
          <a:effectLst>
            <a:outerShdw blurRad="50800" dist="38100" dir="2700000" algn="tl" rotWithShape="0">
              <a:prstClr val="black">
                <a:alpha val="40000"/>
              </a:prstClr>
            </a:outerShdw>
          </a:effectLst>
        </p:spPr>
      </p:pic>
      <p:pic>
        <p:nvPicPr>
          <p:cNvPr id="7" name="Imagen 6"/>
          <p:cNvPicPr/>
          <p:nvPr/>
        </p:nvPicPr>
        <p:blipFill>
          <a:blip r:embed="rId6">
            <a:extLst>
              <a:ext uri="{28A0092B-C50C-407E-A947-70E740481C1C}">
                <a14:useLocalDpi xmlns:a14="http://schemas.microsoft.com/office/drawing/2010/main" val="0"/>
              </a:ext>
            </a:extLst>
          </a:blip>
          <a:stretch>
            <a:fillRect/>
          </a:stretch>
        </p:blipFill>
        <p:spPr>
          <a:xfrm>
            <a:off x="9168640" y="962159"/>
            <a:ext cx="2276475" cy="2157730"/>
          </a:xfrm>
          <a:prstGeom prst="rect">
            <a:avLst/>
          </a:prstGeom>
          <a:ln w="3175">
            <a:solidFill>
              <a:schemeClr val="tx1"/>
            </a:solidFill>
          </a:ln>
          <a:effectLst>
            <a:outerShdw blurRad="50800" dist="38100" dir="2700000" algn="tl" rotWithShape="0">
              <a:prstClr val="black">
                <a:alpha val="40000"/>
              </a:prstClr>
            </a:outerShdw>
          </a:effectLst>
        </p:spPr>
      </p:pic>
      <p:pic>
        <p:nvPicPr>
          <p:cNvPr id="8" name="Imagen 7"/>
          <p:cNvPicPr/>
          <p:nvPr/>
        </p:nvPicPr>
        <p:blipFill>
          <a:blip r:embed="rId7" cstate="print">
            <a:extLst>
              <a:ext uri="{28A0092B-C50C-407E-A947-70E740481C1C}">
                <a14:useLocalDpi xmlns:a14="http://schemas.microsoft.com/office/drawing/2010/main" val="0"/>
              </a:ext>
            </a:extLst>
          </a:blip>
          <a:stretch>
            <a:fillRect/>
          </a:stretch>
        </p:blipFill>
        <p:spPr bwMode="auto">
          <a:xfrm>
            <a:off x="550608" y="3706039"/>
            <a:ext cx="1665605" cy="2663190"/>
          </a:xfrm>
          <a:prstGeom prst="rect">
            <a:avLst/>
          </a:prstGeom>
          <a:noFill/>
          <a:ln>
            <a:solidFill>
              <a:schemeClr val="tx1"/>
            </a:solidFill>
          </a:ln>
          <a:effectLst>
            <a:outerShdw blurRad="50800" dist="38100" dir="2700000" algn="tl" rotWithShape="0">
              <a:prstClr val="black">
                <a:alpha val="40000"/>
              </a:prstClr>
            </a:outerShdw>
          </a:effectLst>
        </p:spPr>
      </p:pic>
      <p:pic>
        <p:nvPicPr>
          <p:cNvPr id="9" name="Imagen 8"/>
          <p:cNvPicPr/>
          <p:nvPr/>
        </p:nvPicPr>
        <p:blipFill>
          <a:blip r:embed="rId8">
            <a:extLst>
              <a:ext uri="{28A0092B-C50C-407E-A947-70E740481C1C}">
                <a14:useLocalDpi xmlns:a14="http://schemas.microsoft.com/office/drawing/2010/main" val="0"/>
              </a:ext>
            </a:extLst>
          </a:blip>
          <a:stretch>
            <a:fillRect/>
          </a:stretch>
        </p:blipFill>
        <p:spPr bwMode="auto">
          <a:xfrm>
            <a:off x="8407910" y="4068445"/>
            <a:ext cx="1521460" cy="140716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0" name="Imagen 9" descr="D:\tesis\alemania\estado del arte\imagenes\sensor4.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66020" y="3919855"/>
            <a:ext cx="1828800" cy="1670050"/>
          </a:xfrm>
          <a:prstGeom prst="rect">
            <a:avLst/>
          </a:prstGeom>
          <a:noFill/>
          <a:ln>
            <a:solidFill>
              <a:schemeClr val="tx1"/>
            </a:solidFill>
          </a:ln>
          <a:effectLst>
            <a:outerShdw blurRad="50800" dist="38100" dir="2700000" algn="tl" rotWithShape="0">
              <a:prstClr val="black">
                <a:alpha val="40000"/>
              </a:prstClr>
            </a:outerShdw>
          </a:effectLst>
        </p:spPr>
      </p:pic>
      <p:sp>
        <p:nvSpPr>
          <p:cNvPr id="11" name="3 Rectángulo"/>
          <p:cNvSpPr/>
          <p:nvPr/>
        </p:nvSpPr>
        <p:spPr>
          <a:xfrm>
            <a:off x="5265420" y="13603"/>
            <a:ext cx="6705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CARACTERIZACIÓN</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13373488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ircle(in)">
                                      <p:cBhvr>
                                        <p:cTn id="3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
        <p:nvSpPr>
          <p:cNvPr id="3"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mtClean="0"/>
              <a:t>Claudia Maricela Anaguano Lamiña</a:t>
            </a:r>
            <a:endParaRPr lang="es-EC" dirty="0"/>
          </a:p>
        </p:txBody>
      </p:sp>
      <mc:AlternateContent xmlns:mc="http://schemas.openxmlformats.org/markup-compatibility/2006" xmlns:a14="http://schemas.microsoft.com/office/drawing/2010/main">
        <mc:Choice Requires="a14">
          <p:sp>
            <p:nvSpPr>
              <p:cNvPr id="4" name="Rectángulo 3"/>
              <p:cNvSpPr/>
              <p:nvPr/>
            </p:nvSpPr>
            <p:spPr>
              <a:xfrm>
                <a:off x="3357253" y="1159292"/>
                <a:ext cx="5692140" cy="646331"/>
              </a:xfrm>
              <a:prstGeom prst="rect">
                <a:avLst/>
              </a:prstGeom>
            </p:spPr>
            <p:txBody>
              <a:bodyPr wrap="square">
                <a:spAutoFit/>
              </a:bodyPr>
              <a:lstStyle/>
              <a:p>
                <a14:m>
                  <m:oMath xmlns:m="http://schemas.openxmlformats.org/officeDocument/2006/math">
                    <m:r>
                      <a:rPr lang="es-EC" sz="3600" i="1" smtClean="0">
                        <a:effectLst/>
                        <a:latin typeface="Cambria Math" panose="02040503050406030204" pitchFamily="18" charset="0"/>
                        <a:ea typeface="Times New Roman" panose="02020603050405020304" pitchFamily="18" charset="0"/>
                        <a:cs typeface="Times New Roman" panose="02020603050405020304" pitchFamily="18" charset="0"/>
                      </a:rPr>
                      <m:t>ℒ</m:t>
                    </m:r>
                    <m:d>
                      <m:dPr>
                        <m:ctrlPr>
                          <a:rPr lang="es-EC" sz="3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sz="3600" i="1">
                            <a:effectLst/>
                            <a:latin typeface="Cambria Math" panose="02040503050406030204" pitchFamily="18" charset="0"/>
                            <a:ea typeface="Times New Roman" panose="02020603050405020304" pitchFamily="18" charset="0"/>
                            <a:cs typeface="Times New Roman" panose="02020603050405020304" pitchFamily="18" charset="0"/>
                          </a:rPr>
                          <m:t>𝑞</m:t>
                        </m:r>
                        <m:r>
                          <a:rPr lang="es-EC" sz="36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s-EC" sz="36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EC" sz="3600" i="1">
                                <a:effectLst/>
                                <a:latin typeface="Cambria Math" panose="02040503050406030204" pitchFamily="18" charset="0"/>
                                <a:ea typeface="Times New Roman" panose="02020603050405020304" pitchFamily="18" charset="0"/>
                                <a:cs typeface="Times New Roman" panose="02020603050405020304" pitchFamily="18" charset="0"/>
                              </a:rPr>
                              <m:t>𝑞</m:t>
                            </m:r>
                          </m:e>
                        </m:acc>
                      </m:e>
                    </m:d>
                    <m:r>
                      <a:rPr lang="es-EC" sz="3600"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3600" i="1">
                        <a:effectLst/>
                        <a:latin typeface="Cambria Math" panose="02040503050406030204" pitchFamily="18" charset="0"/>
                        <a:ea typeface="Times New Roman" panose="02020603050405020304" pitchFamily="18" charset="0"/>
                        <a:cs typeface="Times New Roman" panose="02020603050405020304" pitchFamily="18" charset="0"/>
                      </a:rPr>
                      <m:t>𝑇</m:t>
                    </m:r>
                    <m:d>
                      <m:dPr>
                        <m:ctrlPr>
                          <a:rPr lang="es-EC" sz="3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sz="3600" i="1">
                            <a:effectLst/>
                            <a:latin typeface="Cambria Math" panose="02040503050406030204" pitchFamily="18" charset="0"/>
                            <a:ea typeface="Times New Roman" panose="02020603050405020304" pitchFamily="18" charset="0"/>
                            <a:cs typeface="Times New Roman" panose="02020603050405020304" pitchFamily="18" charset="0"/>
                          </a:rPr>
                          <m:t>𝑞</m:t>
                        </m:r>
                        <m:r>
                          <a:rPr lang="es-EC" sz="36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s-EC" sz="36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EC" sz="3600" i="1">
                                <a:effectLst/>
                                <a:latin typeface="Cambria Math" panose="02040503050406030204" pitchFamily="18" charset="0"/>
                                <a:ea typeface="Times New Roman" panose="02020603050405020304" pitchFamily="18" charset="0"/>
                                <a:cs typeface="Times New Roman" panose="02020603050405020304" pitchFamily="18" charset="0"/>
                              </a:rPr>
                              <m:t>𝑞</m:t>
                            </m:r>
                          </m:e>
                        </m:acc>
                      </m:e>
                    </m:d>
                    <m:r>
                      <a:rPr lang="es-EC" sz="3600"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3600" i="1">
                        <a:effectLst/>
                        <a:latin typeface="Cambria Math" panose="02040503050406030204" pitchFamily="18" charset="0"/>
                        <a:ea typeface="Times New Roman" panose="02020603050405020304" pitchFamily="18" charset="0"/>
                        <a:cs typeface="Times New Roman" panose="02020603050405020304" pitchFamily="18" charset="0"/>
                      </a:rPr>
                      <m:t>𝑉</m:t>
                    </m:r>
                    <m:d>
                      <m:dPr>
                        <m:ctrlPr>
                          <a:rPr lang="es-EC" sz="3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sz="3600" i="1">
                            <a:effectLst/>
                            <a:latin typeface="Cambria Math" panose="02040503050406030204" pitchFamily="18" charset="0"/>
                            <a:ea typeface="Times New Roman" panose="02020603050405020304" pitchFamily="18" charset="0"/>
                            <a:cs typeface="Times New Roman" panose="02020603050405020304" pitchFamily="18" charset="0"/>
                          </a:rPr>
                          <m:t>𝑞</m:t>
                        </m:r>
                      </m:e>
                    </m:d>
                  </m:oMath>
                </a14:m>
                <a:r>
                  <a:rPr lang="es-EC" sz="3600" dirty="0">
                    <a:effectLst/>
                    <a:latin typeface="Times New Roman" panose="02020603050405020304" pitchFamily="18" charset="0"/>
                    <a:ea typeface="Times New Roman" panose="02020603050405020304" pitchFamily="18" charset="0"/>
                  </a:rPr>
                  <a:t>, </a:t>
                </a:r>
                <a:endParaRPr lang="es-EC" sz="3600" dirty="0"/>
              </a:p>
            </p:txBody>
          </p:sp>
        </mc:Choice>
        <mc:Fallback xmlns="">
          <p:sp>
            <p:nvSpPr>
              <p:cNvPr id="4" name="Rectángulo 3"/>
              <p:cNvSpPr>
                <a:spLocks noRot="1" noChangeAspect="1" noMove="1" noResize="1" noEditPoints="1" noAdjustHandles="1" noChangeArrowheads="1" noChangeShapeType="1" noTextEdit="1"/>
              </p:cNvSpPr>
              <p:nvPr/>
            </p:nvSpPr>
            <p:spPr>
              <a:xfrm>
                <a:off x="3357253" y="1159292"/>
                <a:ext cx="5692140" cy="646331"/>
              </a:xfrm>
              <a:prstGeom prst="rect">
                <a:avLst/>
              </a:prstGeom>
              <a:blipFill rotWithShape="0">
                <a:blip r:embed="rId4"/>
                <a:stretch>
                  <a:fillRect t="-16038" b="-3301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2644432" y="2176536"/>
                <a:ext cx="711778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3600" i="1" smtClean="0">
                          <a:latin typeface="Cambria Math" panose="02040503050406030204" pitchFamily="18" charset="0"/>
                        </a:rPr>
                        <m:t>𝑀</m:t>
                      </m:r>
                      <m:d>
                        <m:dPr>
                          <m:ctrlPr>
                            <a:rPr lang="es-EC" sz="3600" i="1">
                              <a:latin typeface="Cambria Math" panose="02040503050406030204" pitchFamily="18" charset="0"/>
                            </a:rPr>
                          </m:ctrlPr>
                        </m:dPr>
                        <m:e>
                          <m:r>
                            <a:rPr lang="es-EC" sz="3600" i="1">
                              <a:latin typeface="Cambria Math" panose="02040503050406030204" pitchFamily="18" charset="0"/>
                            </a:rPr>
                            <m:t>𝑞</m:t>
                          </m:r>
                        </m:e>
                      </m:d>
                      <m:acc>
                        <m:accPr>
                          <m:chr m:val="̈"/>
                          <m:ctrlPr>
                            <a:rPr lang="es-EC" sz="3600" i="1">
                              <a:latin typeface="Cambria Math" panose="02040503050406030204" pitchFamily="18" charset="0"/>
                            </a:rPr>
                          </m:ctrlPr>
                        </m:accPr>
                        <m:e>
                          <m:r>
                            <a:rPr lang="es-EC" sz="3600" i="1">
                              <a:latin typeface="Cambria Math" panose="02040503050406030204" pitchFamily="18" charset="0"/>
                            </a:rPr>
                            <m:t>𝑞</m:t>
                          </m:r>
                        </m:e>
                      </m:acc>
                      <m:r>
                        <a:rPr lang="es-EC" sz="3600" i="0">
                          <a:latin typeface="Cambria Math" panose="02040503050406030204" pitchFamily="18" charset="0"/>
                        </a:rPr>
                        <m:t>+</m:t>
                      </m:r>
                      <m:r>
                        <a:rPr lang="es-EC" sz="3600" i="1">
                          <a:latin typeface="Cambria Math" panose="02040503050406030204" pitchFamily="18" charset="0"/>
                        </a:rPr>
                        <m:t>𝐶</m:t>
                      </m:r>
                      <m:d>
                        <m:dPr>
                          <m:ctrlPr>
                            <a:rPr lang="es-EC" sz="3600" i="1">
                              <a:latin typeface="Cambria Math" panose="02040503050406030204" pitchFamily="18" charset="0"/>
                            </a:rPr>
                          </m:ctrlPr>
                        </m:dPr>
                        <m:e>
                          <m:r>
                            <a:rPr lang="es-EC" sz="3600" i="1">
                              <a:latin typeface="Cambria Math" panose="02040503050406030204" pitchFamily="18" charset="0"/>
                            </a:rPr>
                            <m:t>𝑞</m:t>
                          </m:r>
                          <m:r>
                            <a:rPr lang="es-EC" sz="3600" i="0">
                              <a:latin typeface="Cambria Math" panose="02040503050406030204" pitchFamily="18" charset="0"/>
                            </a:rPr>
                            <m:t>,</m:t>
                          </m:r>
                          <m:acc>
                            <m:accPr>
                              <m:chr m:val="̇"/>
                              <m:ctrlPr>
                                <a:rPr lang="es-EC" sz="3600" i="1">
                                  <a:latin typeface="Cambria Math" panose="02040503050406030204" pitchFamily="18" charset="0"/>
                                </a:rPr>
                              </m:ctrlPr>
                            </m:accPr>
                            <m:e>
                              <m:r>
                                <a:rPr lang="es-EC" sz="3600" i="1">
                                  <a:latin typeface="Cambria Math" panose="02040503050406030204" pitchFamily="18" charset="0"/>
                                </a:rPr>
                                <m:t>𝑞</m:t>
                              </m:r>
                            </m:e>
                          </m:acc>
                        </m:e>
                      </m:d>
                      <m:acc>
                        <m:accPr>
                          <m:chr m:val="̈"/>
                          <m:ctrlPr>
                            <a:rPr lang="es-EC" sz="3600" i="1">
                              <a:latin typeface="Cambria Math" panose="02040503050406030204" pitchFamily="18" charset="0"/>
                            </a:rPr>
                          </m:ctrlPr>
                        </m:accPr>
                        <m:e>
                          <m:r>
                            <a:rPr lang="es-EC" sz="3600" i="1">
                              <a:latin typeface="Cambria Math" panose="02040503050406030204" pitchFamily="18" charset="0"/>
                            </a:rPr>
                            <m:t>𝑞</m:t>
                          </m:r>
                        </m:e>
                      </m:acc>
                      <m:r>
                        <a:rPr lang="es-EC" sz="3600" i="0">
                          <a:latin typeface="Cambria Math" panose="02040503050406030204" pitchFamily="18" charset="0"/>
                        </a:rPr>
                        <m:t>+</m:t>
                      </m:r>
                      <m:r>
                        <a:rPr lang="es-EC" sz="3600" i="1">
                          <a:latin typeface="Cambria Math" panose="02040503050406030204" pitchFamily="18" charset="0"/>
                        </a:rPr>
                        <m:t>𝐺</m:t>
                      </m:r>
                      <m:d>
                        <m:dPr>
                          <m:ctrlPr>
                            <a:rPr lang="es-EC" sz="3600" i="1">
                              <a:latin typeface="Cambria Math" panose="02040503050406030204" pitchFamily="18" charset="0"/>
                            </a:rPr>
                          </m:ctrlPr>
                        </m:dPr>
                        <m:e>
                          <m:r>
                            <a:rPr lang="es-EC" sz="3600" i="1">
                              <a:latin typeface="Cambria Math" panose="02040503050406030204" pitchFamily="18" charset="0"/>
                            </a:rPr>
                            <m:t>𝑞</m:t>
                          </m:r>
                        </m:e>
                      </m:d>
                      <m:r>
                        <a:rPr lang="es-EC" sz="3600" i="0">
                          <a:latin typeface="Cambria Math" panose="02040503050406030204" pitchFamily="18" charset="0"/>
                        </a:rPr>
                        <m:t>=</m:t>
                      </m:r>
                      <m:r>
                        <a:rPr lang="es-EC" sz="3600" i="1">
                          <a:latin typeface="Cambria Math" panose="02040503050406030204" pitchFamily="18" charset="0"/>
                        </a:rPr>
                        <m:t>𝐹</m:t>
                      </m:r>
                      <m:d>
                        <m:dPr>
                          <m:ctrlPr>
                            <a:rPr lang="es-EC" sz="3600" i="1">
                              <a:latin typeface="Cambria Math" panose="02040503050406030204" pitchFamily="18" charset="0"/>
                            </a:rPr>
                          </m:ctrlPr>
                        </m:dPr>
                        <m:e>
                          <m:r>
                            <a:rPr lang="es-EC" sz="3600" i="1">
                              <a:latin typeface="Cambria Math" panose="02040503050406030204" pitchFamily="18" charset="0"/>
                            </a:rPr>
                            <m:t>𝑞</m:t>
                          </m:r>
                        </m:e>
                      </m:d>
                      <m:r>
                        <a:rPr lang="es-EC" sz="3600" i="1">
                          <a:latin typeface="Cambria Math" panose="02040503050406030204" pitchFamily="18" charset="0"/>
                        </a:rPr>
                        <m:t>𝑢</m:t>
                      </m:r>
                    </m:oMath>
                  </m:oMathPara>
                </a14:m>
                <a:endParaRPr lang="es-EC" sz="3600" dirty="0"/>
              </a:p>
            </p:txBody>
          </p:sp>
        </mc:Choice>
        <mc:Fallback xmlns="">
          <p:sp>
            <p:nvSpPr>
              <p:cNvPr id="5" name="Rectángulo 4"/>
              <p:cNvSpPr>
                <a:spLocks noRot="1" noChangeAspect="1" noMove="1" noResize="1" noEditPoints="1" noAdjustHandles="1" noChangeArrowheads="1" noChangeShapeType="1" noTextEdit="1"/>
              </p:cNvSpPr>
              <p:nvPr/>
            </p:nvSpPr>
            <p:spPr>
              <a:xfrm>
                <a:off x="2644432" y="2176536"/>
                <a:ext cx="7117782" cy="646331"/>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2644432" y="3193780"/>
                <a:ext cx="6606891" cy="2623475"/>
              </a:xfrm>
              <a:prstGeom prst="rect">
                <a:avLst/>
              </a:prstGeom>
            </p:spPr>
            <p:txBody>
              <a:bodyPr wrap="square">
                <a:spAutoFit/>
              </a:bodyPr>
              <a:lstStyle/>
              <a:p>
                <a:pPr marL="906780" indent="252095" algn="ct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es-EC" sz="2000" i="1" smtClean="0">
                          <a:effectLst/>
                          <a:latin typeface="Cambria Math" panose="02040503050406030204" pitchFamily="18" charset="0"/>
                          <a:ea typeface="Times New Roman" panose="02020603050405020304" pitchFamily="18" charset="0"/>
                          <a:cs typeface="Times New Roman" panose="02020603050405020304" pitchFamily="18" charset="0"/>
                        </a:rPr>
                        <m:t>𝑀</m:t>
                      </m:r>
                      <m:d>
                        <m:dPr>
                          <m:ctrlPr>
                            <a:rPr lang="es-EC"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𝑞</m:t>
                          </m:r>
                        </m:e>
                      </m:d>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s-EC" sz="200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2"/>
                                    <m:mcJc m:val="center"/>
                                  </m:mcPr>
                                </m:mc>
                              </m:mcs>
                              <m:ctrlPr>
                                <a:rPr lang="es-EC" sz="2000" i="1">
                                  <a:effectLst/>
                                  <a:latin typeface="Cambria Math" panose="02040503050406030204" pitchFamily="18" charset="0"/>
                                  <a:ea typeface="Times New Roman" panose="02020603050405020304" pitchFamily="18" charset="0"/>
                                  <a:cs typeface="Times New Roman" panose="02020603050405020304" pitchFamily="18" charset="0"/>
                                </a:rPr>
                              </m:ctrlPr>
                            </m:mPr>
                            <m:mr>
                              <m:e>
                                <m:sSub>
                                  <m:sSubPr>
                                    <m:ctrlPr>
                                      <a:rPr lang="es-EC"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11</m:t>
                                    </m:r>
                                  </m:sub>
                                </m:sSub>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𝑞</m:t>
                                </m:r>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m:t>
                                </m:r>
                              </m:e>
                              <m:e>
                                <m:sSub>
                                  <m:sSubPr>
                                    <m:ctrlPr>
                                      <a:rPr lang="es-EC"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12</m:t>
                                    </m:r>
                                  </m:sub>
                                </m:sSub>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𝑞</m:t>
                                </m:r>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m:t>
                                </m:r>
                              </m:e>
                            </m:mr>
                            <m:mr>
                              <m:e>
                                <m:sSub>
                                  <m:sSubPr>
                                    <m:ctrlPr>
                                      <a:rPr lang="es-EC"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21</m:t>
                                    </m:r>
                                  </m:sub>
                                </m:sSub>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𝑞</m:t>
                                </m:r>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m:t>
                                </m:r>
                              </m:e>
                              <m:e>
                                <m:sSub>
                                  <m:sSubPr>
                                    <m:ctrlPr>
                                      <a:rPr lang="es-EC"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22</m:t>
                                    </m:r>
                                  </m:sub>
                                </m:sSub>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𝑞</m:t>
                                </m:r>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m:t>
                                </m:r>
                              </m:e>
                            </m:mr>
                          </m:m>
                        </m:e>
                      </m:d>
                    </m:oMath>
                  </m:oMathPara>
                </a14:m>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906780" indent="252095" algn="ctr">
                  <a:lnSpc>
                    <a:spcPct val="150000"/>
                  </a:lnSpc>
                  <a:spcAft>
                    <a:spcPts val="1000"/>
                  </a:spcAft>
                </a:pPr>
                <a14:m>
                  <m:oMathPara xmlns:m="http://schemas.openxmlformats.org/officeDocument/2006/math">
                    <m:oMathParaPr>
                      <m:jc m:val="centerGroup"/>
                    </m:oMathParaPr>
                    <m:oMath xmlns:m="http://schemas.openxmlformats.org/officeDocument/2006/math">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𝐶</m:t>
                      </m:r>
                      <m:d>
                        <m:dPr>
                          <m:ctrlPr>
                            <a:rPr lang="es-EC"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𝑞</m:t>
                          </m:r>
                        </m:e>
                      </m:d>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s-EC" sz="200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s-EC" sz="2000" i="1">
                                  <a:effectLst/>
                                  <a:latin typeface="Cambria Math" panose="02040503050406030204" pitchFamily="18" charset="0"/>
                                  <a:ea typeface="Times New Roman" panose="02020603050405020304" pitchFamily="18" charset="0"/>
                                  <a:cs typeface="Times New Roman" panose="02020603050405020304" pitchFamily="18" charset="0"/>
                                </a:rPr>
                              </m:ctrlPr>
                            </m:mPr>
                            <m:mr>
                              <m:e>
                                <m:sSub>
                                  <m:sSubPr>
                                    <m:ctrlPr>
                                      <a:rPr lang="es-EC"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h</m:t>
                                    </m:r>
                                  </m:e>
                                  <m:sub>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d>
                                  <m:dPr>
                                    <m:ctrlPr>
                                      <a:rPr lang="es-EC"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𝑞</m:t>
                                    </m:r>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s-EC" sz="2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𝑞</m:t>
                                        </m:r>
                                      </m:e>
                                    </m:acc>
                                  </m:e>
                                </m:d>
                              </m:e>
                            </m:mr>
                            <m:mr>
                              <m:e>
                                <m:sSub>
                                  <m:sSubPr>
                                    <m:ctrlPr>
                                      <a:rPr lang="es-EC"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h</m:t>
                                    </m:r>
                                  </m:e>
                                  <m:sub>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2</m:t>
                                    </m:r>
                                  </m:sub>
                                </m:sSub>
                                <m:d>
                                  <m:dPr>
                                    <m:ctrlPr>
                                      <a:rPr lang="es-EC"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𝑞</m:t>
                                    </m:r>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s-EC" sz="2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𝑞</m:t>
                                        </m:r>
                                      </m:e>
                                    </m:acc>
                                  </m:e>
                                </m:d>
                              </m:e>
                            </m:mr>
                          </m:m>
                        </m:e>
                      </m:d>
                    </m:oMath>
                  </m:oMathPara>
                </a14:m>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𝐺</m:t>
                      </m:r>
                      <m:d>
                        <m:dPr>
                          <m:ctrlPr>
                            <a:rPr lang="es-EC"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𝑞</m:t>
                          </m:r>
                        </m:e>
                      </m:d>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s-EC" sz="200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s-EC" sz="2000" i="1">
                                  <a:effectLst/>
                                  <a:latin typeface="Cambria Math" panose="02040503050406030204" pitchFamily="18" charset="0"/>
                                  <a:ea typeface="Times New Roman" panose="02020603050405020304" pitchFamily="18" charset="0"/>
                                  <a:cs typeface="Times New Roman" panose="02020603050405020304" pitchFamily="18" charset="0"/>
                                </a:rPr>
                              </m:ctrlPr>
                            </m:mPr>
                            <m:mr>
                              <m:e>
                                <m:sSub>
                                  <m:sSubPr>
                                    <m:ctrlPr>
                                      <a:rPr lang="es-EC"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𝜙</m:t>
                                    </m:r>
                                  </m:e>
                                  <m:sub>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𝑞</m:t>
                                </m:r>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m:t>
                                </m:r>
                              </m:e>
                            </m:mr>
                            <m:mr>
                              <m:e>
                                <m:sSub>
                                  <m:sSubPr>
                                    <m:ctrlPr>
                                      <a:rPr lang="es-EC"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𝜙</m:t>
                                    </m:r>
                                  </m:e>
                                  <m:sub>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𝑞</m:t>
                                </m:r>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m:t>
                                </m:r>
                              </m:e>
                            </m:mr>
                          </m:m>
                        </m:e>
                      </m:d>
                    </m:oMath>
                  </m:oMathPara>
                </a14:m>
                <a:endParaRPr lang="es-EC" sz="2000" dirty="0"/>
              </a:p>
            </p:txBody>
          </p:sp>
        </mc:Choice>
        <mc:Fallback xmlns="">
          <p:sp>
            <p:nvSpPr>
              <p:cNvPr id="6" name="Rectángulo 5"/>
              <p:cNvSpPr>
                <a:spLocks noRot="1" noChangeAspect="1" noMove="1" noResize="1" noEditPoints="1" noAdjustHandles="1" noChangeArrowheads="1" noChangeShapeType="1" noTextEdit="1"/>
              </p:cNvSpPr>
              <p:nvPr/>
            </p:nvSpPr>
            <p:spPr>
              <a:xfrm>
                <a:off x="2644432" y="3193780"/>
                <a:ext cx="6606891" cy="2623475"/>
              </a:xfrm>
              <a:prstGeom prst="rect">
                <a:avLst/>
              </a:prstGeom>
              <a:blipFill rotWithShape="0">
                <a:blip r:embed="rId6"/>
                <a:stretch>
                  <a:fillRect/>
                </a:stretch>
              </a:blipFill>
            </p:spPr>
            <p:txBody>
              <a:bodyPr/>
              <a:lstStyle/>
              <a:p>
                <a:r>
                  <a:rPr lang="es-EC">
                    <a:noFill/>
                  </a:rPr>
                  <a:t> </a:t>
                </a:r>
              </a:p>
            </p:txBody>
          </p:sp>
        </mc:Fallback>
      </mc:AlternateContent>
      <p:sp>
        <p:nvSpPr>
          <p:cNvPr id="7" name="3 Rectángulo"/>
          <p:cNvSpPr/>
          <p:nvPr/>
        </p:nvSpPr>
        <p:spPr>
          <a:xfrm>
            <a:off x="5085723" y="-22860"/>
            <a:ext cx="6705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MODELAMIENTO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750680017"/>
      </p:ext>
    </p:extLst>
  </p:cSld>
  <p:clrMapOvr>
    <a:masterClrMapping/>
  </p:clrMapOvr>
  <p:transition spd="med">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81847" cy="962159"/>
          </a:xfrm>
          <a:prstGeom prst="rect">
            <a:avLst/>
          </a:prstGeom>
        </p:spPr>
      </p:pic>
      <p:sp>
        <p:nvSpPr>
          <p:cNvPr id="3" name="Marcador de pie de página 4"/>
          <p:cNvSpPr txBox="1">
            <a:spLocks/>
          </p:cNvSpPr>
          <p:nvPr/>
        </p:nvSpPr>
        <p:spPr>
          <a:xfrm>
            <a:off x="3155323" y="6356350"/>
            <a:ext cx="3860800"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mtClean="0"/>
              <a:t>Claudia Maricela Anaguano Lamiña</a:t>
            </a:r>
            <a:endParaRPr lang="es-EC" dirty="0"/>
          </a:p>
        </p:txBody>
      </p:sp>
      <p:pic>
        <p:nvPicPr>
          <p:cNvPr id="4" name="Imagen 3"/>
          <p:cNvPicPr/>
          <p:nvPr/>
        </p:nvPicPr>
        <p:blipFill>
          <a:blip r:embed="rId4">
            <a:extLst>
              <a:ext uri="{28A0092B-C50C-407E-A947-70E740481C1C}">
                <a14:useLocalDpi xmlns:a14="http://schemas.microsoft.com/office/drawing/2010/main" val="0"/>
              </a:ext>
            </a:extLst>
          </a:blip>
          <a:srcRect/>
          <a:stretch>
            <a:fillRect/>
          </a:stretch>
        </p:blipFill>
        <p:spPr bwMode="auto">
          <a:xfrm>
            <a:off x="1306202" y="1303020"/>
            <a:ext cx="4865997" cy="3887854"/>
          </a:xfrm>
          <a:prstGeom prst="rect">
            <a:avLst/>
          </a:prstGeom>
          <a:noFill/>
          <a:ln>
            <a:solidFill>
              <a:schemeClr val="tx1"/>
            </a:solidFill>
          </a:ln>
          <a:effectLst>
            <a:outerShdw blurRad="50800" dist="38100" dir="2700000" algn="tl" rotWithShape="0">
              <a:prstClr val="black">
                <a:alpha val="40000"/>
              </a:prstClr>
            </a:outerShdw>
          </a:effectLst>
        </p:spPr>
      </p:pic>
      <p:pic>
        <p:nvPicPr>
          <p:cNvPr id="5" name="Imagen 4"/>
          <p:cNvPicPr/>
          <p:nvPr/>
        </p:nvPicPr>
        <p:blipFill>
          <a:blip r:embed="rId5">
            <a:extLst>
              <a:ext uri="{28A0092B-C50C-407E-A947-70E740481C1C}">
                <a14:useLocalDpi xmlns:a14="http://schemas.microsoft.com/office/drawing/2010/main" val="0"/>
              </a:ext>
            </a:extLst>
          </a:blip>
          <a:srcRect/>
          <a:stretch>
            <a:fillRect/>
          </a:stretch>
        </p:blipFill>
        <p:spPr bwMode="auto">
          <a:xfrm>
            <a:off x="7400575" y="2034540"/>
            <a:ext cx="3703320" cy="3156334"/>
          </a:xfrm>
          <a:prstGeom prst="rect">
            <a:avLst/>
          </a:prstGeom>
          <a:noFill/>
          <a:ln>
            <a:solidFill>
              <a:schemeClr val="tx1"/>
            </a:solidFill>
          </a:ln>
          <a:effectLst>
            <a:outerShdw blurRad="50800" dist="38100" dir="2700000" algn="tl" rotWithShape="0">
              <a:prstClr val="black">
                <a:alpha val="40000"/>
              </a:prstClr>
            </a:outerShdw>
          </a:effectLst>
        </p:spPr>
      </p:pic>
      <p:sp>
        <p:nvSpPr>
          <p:cNvPr id="6" name="3 Rectángulo"/>
          <p:cNvSpPr/>
          <p:nvPr/>
        </p:nvSpPr>
        <p:spPr>
          <a:xfrm>
            <a:off x="5326380" y="0"/>
            <a:ext cx="6705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MODELAMIENTO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83299348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1" id="{DDF6C77D-9551-426C-B19A-270E00196840}" vid="{DD8CEBA3-5BAD-4B21-B39E-D16E4CC59CE0}"/>
    </a:ext>
  </a:extLst>
</a:theme>
</file>

<file path=ppt/theme/theme2.xml><?xml version="1.0" encoding="utf-8"?>
<a:theme xmlns:a="http://schemas.openxmlformats.org/drawingml/2006/main" name="1_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1" id="{DDF6C77D-9551-426C-B19A-270E00196840}" vid="{DD8CEBA3-5BAD-4B21-B39E-D16E4CC59CE0}"/>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460</TotalTime>
  <Words>1812</Words>
  <Application>Microsoft Office PowerPoint</Application>
  <PresentationFormat>Panorámica</PresentationFormat>
  <Paragraphs>252</Paragraphs>
  <Slides>42</Slides>
  <Notes>12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42</vt:i4>
      </vt:variant>
    </vt:vector>
  </HeadingPairs>
  <TitlesOfParts>
    <vt:vector size="49" baseType="lpstr">
      <vt:lpstr>Arial</vt:lpstr>
      <vt:lpstr>Calibri</vt:lpstr>
      <vt:lpstr>Cambria Math</vt:lpstr>
      <vt:lpstr>Symbol</vt:lpstr>
      <vt:lpstr>Times New Roman</vt:lpstr>
      <vt:lpstr>Tema1</vt:lpstr>
      <vt:lpstr>1_Tema1</vt:lpstr>
      <vt:lpstr>Diseño de un Sistema de Control para un Péndulo Invertido Rotacional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Claudia Anaguano</dc:creator>
  <cp:lastModifiedBy>Claudia Anaguano</cp:lastModifiedBy>
  <cp:revision>21</cp:revision>
  <dcterms:created xsi:type="dcterms:W3CDTF">2016-09-26T21:08:11Z</dcterms:created>
  <dcterms:modified xsi:type="dcterms:W3CDTF">2016-09-27T16:56:08Z</dcterms:modified>
</cp:coreProperties>
</file>