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6"/>
  </p:notesMasterIdLst>
  <p:sldIdLst>
    <p:sldId id="256" r:id="rId2"/>
    <p:sldId id="259" r:id="rId3"/>
    <p:sldId id="260" r:id="rId4"/>
    <p:sldId id="290" r:id="rId5"/>
    <p:sldId id="261" r:id="rId6"/>
    <p:sldId id="263" r:id="rId7"/>
    <p:sldId id="262" r:id="rId8"/>
    <p:sldId id="264" r:id="rId9"/>
    <p:sldId id="265" r:id="rId10"/>
    <p:sldId id="291"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92" r:id="rId34"/>
    <p:sldId id="293"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06"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6868B-6048-459E-A535-A1B6FBAC1A82}"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s-EC"/>
        </a:p>
      </dgm:t>
    </dgm:pt>
    <dgm:pt modelId="{C98C97C0-3414-4CB1-9DAB-C84204590374}">
      <dgm:prSet phldrT="[Texto]" custT="1"/>
      <dgm:spPr/>
      <dgm:t>
        <a:bodyPr/>
        <a:lstStyle/>
        <a:p>
          <a:pPr algn="just"/>
          <a:r>
            <a:rPr lang="es-EC" sz="1200" dirty="0" smtClean="0">
              <a:solidFill>
                <a:schemeClr val="tx1"/>
              </a:solidFill>
              <a:latin typeface="Calibri" panose="020F0502020204030204" pitchFamily="34" charset="0"/>
              <a:cs typeface="Calibri" panose="020F0502020204030204" pitchFamily="34" charset="0"/>
            </a:rPr>
            <a:t>El Sistema de Seguridad Física, adopta para proteger instalaciones públicas o privadas que por su naturaleza, se considera como vitales, evitando la destrucción total o parcial de una instalación. </a:t>
          </a:r>
        </a:p>
      </dgm:t>
    </dgm:pt>
    <dgm:pt modelId="{61B41446-4D60-425D-BECD-291F4C8E091F}" type="parTrans" cxnId="{7F9DBF2C-DEEC-430D-9CAE-F24385E83FBB}">
      <dgm:prSet/>
      <dgm:spPr/>
      <dgm:t>
        <a:bodyPr/>
        <a:lstStyle/>
        <a:p>
          <a:endParaRPr lang="es-EC"/>
        </a:p>
      </dgm:t>
    </dgm:pt>
    <dgm:pt modelId="{BAD5FA79-8B15-4773-A325-7091B38B09B2}" type="sibTrans" cxnId="{7F9DBF2C-DEEC-430D-9CAE-F24385E83FBB}">
      <dgm:prSet/>
      <dgm:spPr/>
      <dgm:t>
        <a:bodyPr/>
        <a:lstStyle/>
        <a:p>
          <a:endParaRPr lang="es-EC"/>
        </a:p>
      </dgm:t>
    </dgm:pt>
    <dgm:pt modelId="{0018FEDF-3EB6-4104-92AA-ADA3901DA6C7}">
      <dgm:prSet phldrT="[Texto]" custT="1"/>
      <dgm:spPr/>
      <dgm:t>
        <a:bodyPr/>
        <a:lstStyle/>
        <a:p>
          <a:pPr algn="just"/>
          <a:r>
            <a:rPr lang="es-EC" sz="1200" dirty="0" smtClean="0">
              <a:solidFill>
                <a:schemeClr val="tx1"/>
              </a:solidFill>
              <a:latin typeface="Calibri" panose="020F0502020204030204" pitchFamily="34" charset="0"/>
              <a:cs typeface="Calibri" panose="020F0502020204030204" pitchFamily="34" charset="0"/>
            </a:rPr>
            <a:t>La Policía Nacional, encargada de la Seguridad Ciudadana por más esfuerzo que realicen no son suficientes para combatir a este riesgo antrópico como es el robo. Esta amenaza influye por un alto índice del desempleo, pobreza, entre otros. </a:t>
          </a:r>
          <a:endParaRPr lang="es-EC" sz="1200" dirty="0">
            <a:solidFill>
              <a:schemeClr val="tx1"/>
            </a:solidFill>
            <a:latin typeface="Calibri" panose="020F0502020204030204" pitchFamily="34" charset="0"/>
            <a:cs typeface="Calibri" panose="020F0502020204030204" pitchFamily="34" charset="0"/>
          </a:endParaRPr>
        </a:p>
      </dgm:t>
    </dgm:pt>
    <dgm:pt modelId="{85E56551-4889-4A22-A525-B76EFD59E33C}" type="parTrans" cxnId="{4EBD965B-6492-46DF-87F4-E5B49A8001DF}">
      <dgm:prSet/>
      <dgm:spPr/>
      <dgm:t>
        <a:bodyPr/>
        <a:lstStyle/>
        <a:p>
          <a:endParaRPr lang="es-EC"/>
        </a:p>
      </dgm:t>
    </dgm:pt>
    <dgm:pt modelId="{104713BA-627D-4581-B5F4-39ACE998A2A9}" type="sibTrans" cxnId="{4EBD965B-6492-46DF-87F4-E5B49A8001DF}">
      <dgm:prSet/>
      <dgm:spPr/>
      <dgm:t>
        <a:bodyPr/>
        <a:lstStyle/>
        <a:p>
          <a:endParaRPr lang="es-EC"/>
        </a:p>
      </dgm:t>
    </dgm:pt>
    <dgm:pt modelId="{2A2CA7EB-A314-419E-BD96-9EBF69E60951}">
      <dgm:prSet phldrT="[Texto]" custT="1"/>
      <dgm:spPr/>
      <dgm:t>
        <a:bodyPr/>
        <a:lstStyle/>
        <a:p>
          <a:pPr algn="just">
            <a:lnSpc>
              <a:spcPct val="100000"/>
            </a:lnSpc>
          </a:pPr>
          <a:r>
            <a:rPr lang="es-EC" sz="1200" dirty="0" smtClean="0">
              <a:solidFill>
                <a:schemeClr val="tx1"/>
              </a:solidFill>
              <a:latin typeface="Calibri" panose="020F0502020204030204" pitchFamily="34" charset="0"/>
              <a:cs typeface="Calibri" panose="020F0502020204030204" pitchFamily="34" charset="0"/>
            </a:rPr>
            <a:t>La empresa Rojas&amp;Paredes Security Cía. Ltda., no se escapa de sufrir cualquier riesgo antrópico y en las condiciones actuales de la empresa presenta dificultades para cuantificar los niveles actuales de riesgo, lo que provoca el crecimiento de la vulnerabilidad y el grado de exposición de sus recursos. </a:t>
          </a:r>
          <a:endParaRPr lang="es-EC" sz="1200" dirty="0">
            <a:solidFill>
              <a:schemeClr val="tx1"/>
            </a:solidFill>
            <a:latin typeface="Calibri" panose="020F0502020204030204" pitchFamily="34" charset="0"/>
            <a:cs typeface="Calibri" panose="020F0502020204030204" pitchFamily="34" charset="0"/>
          </a:endParaRPr>
        </a:p>
      </dgm:t>
    </dgm:pt>
    <dgm:pt modelId="{9B73F1E9-8064-44B2-A90C-70D1E14B8B33}" type="parTrans" cxnId="{376B2389-9BDA-4BB7-B9A6-992E851F1DC1}">
      <dgm:prSet/>
      <dgm:spPr/>
      <dgm:t>
        <a:bodyPr/>
        <a:lstStyle/>
        <a:p>
          <a:endParaRPr lang="es-EC"/>
        </a:p>
      </dgm:t>
    </dgm:pt>
    <dgm:pt modelId="{21155331-6217-4EFC-B12B-4DD342FB4EB1}" type="sibTrans" cxnId="{376B2389-9BDA-4BB7-B9A6-992E851F1DC1}">
      <dgm:prSet/>
      <dgm:spPr/>
      <dgm:t>
        <a:bodyPr/>
        <a:lstStyle/>
        <a:p>
          <a:endParaRPr lang="es-EC"/>
        </a:p>
      </dgm:t>
    </dgm:pt>
    <dgm:pt modelId="{19BDDEFB-2D4B-414A-8632-A20B05B29FDD}" type="pres">
      <dgm:prSet presAssocID="{CCB6868B-6048-459E-A535-A1B6FBAC1A82}" presName="Name0" presStyleCnt="0">
        <dgm:presLayoutVars>
          <dgm:dir/>
          <dgm:resizeHandles val="exact"/>
        </dgm:presLayoutVars>
      </dgm:prSet>
      <dgm:spPr/>
      <dgm:t>
        <a:bodyPr/>
        <a:lstStyle/>
        <a:p>
          <a:endParaRPr lang="es-EC"/>
        </a:p>
      </dgm:t>
    </dgm:pt>
    <dgm:pt modelId="{447B33C3-94E3-4027-9A0A-91B5986354D5}" type="pres">
      <dgm:prSet presAssocID="{CCB6868B-6048-459E-A535-A1B6FBAC1A82}" presName="fgShape" presStyleLbl="fgShp" presStyleIdx="0" presStyleCnt="1" custScaleY="70549" custLinFactNeighborX="74" custLinFactNeighborY="42558"/>
      <dgm:spPr/>
    </dgm:pt>
    <dgm:pt modelId="{C490A1BE-03F9-465F-8ADF-F0E31EB4203D}" type="pres">
      <dgm:prSet presAssocID="{CCB6868B-6048-459E-A535-A1B6FBAC1A82}" presName="linComp" presStyleCnt="0"/>
      <dgm:spPr/>
    </dgm:pt>
    <dgm:pt modelId="{1A2CFBB8-F64D-4DF4-9453-1865B9F4761F}" type="pres">
      <dgm:prSet presAssocID="{C98C97C0-3414-4CB1-9DAB-C84204590374}" presName="compNode" presStyleCnt="0"/>
      <dgm:spPr/>
    </dgm:pt>
    <dgm:pt modelId="{F451C48A-FA50-455D-9E25-E2C66451CB5E}" type="pres">
      <dgm:prSet presAssocID="{C98C97C0-3414-4CB1-9DAB-C84204590374}" presName="bkgdShape" presStyleLbl="node1" presStyleIdx="0" presStyleCnt="3"/>
      <dgm:spPr/>
      <dgm:t>
        <a:bodyPr/>
        <a:lstStyle/>
        <a:p>
          <a:endParaRPr lang="es-EC"/>
        </a:p>
      </dgm:t>
    </dgm:pt>
    <dgm:pt modelId="{5A6754A8-B51A-4B5F-8AC7-E0E17592EF78}" type="pres">
      <dgm:prSet presAssocID="{C98C97C0-3414-4CB1-9DAB-C84204590374}" presName="nodeTx" presStyleLbl="node1" presStyleIdx="0" presStyleCnt="3">
        <dgm:presLayoutVars>
          <dgm:bulletEnabled val="1"/>
        </dgm:presLayoutVars>
      </dgm:prSet>
      <dgm:spPr/>
      <dgm:t>
        <a:bodyPr/>
        <a:lstStyle/>
        <a:p>
          <a:endParaRPr lang="es-EC"/>
        </a:p>
      </dgm:t>
    </dgm:pt>
    <dgm:pt modelId="{AD1BBC2D-23FE-4725-94ED-28CBCF262FDF}" type="pres">
      <dgm:prSet presAssocID="{C98C97C0-3414-4CB1-9DAB-C84204590374}" presName="invisiNode" presStyleLbl="node1" presStyleIdx="0" presStyleCnt="3"/>
      <dgm:spPr/>
    </dgm:pt>
    <dgm:pt modelId="{5A668013-B0B6-4AC1-BA99-B5BC81FA8F94}" type="pres">
      <dgm:prSet presAssocID="{C98C97C0-3414-4CB1-9DAB-C84204590374}" presName="imagNode" presStyleLbl="fgImgPlace1" presStyleIdx="0" presStyleCnt="3" custScaleX="101269" custScaleY="80496" custLinFactNeighborY="-10642"/>
      <dgm:spPr/>
    </dgm:pt>
    <dgm:pt modelId="{E0710515-03B7-4254-AE78-C54BD41FDC34}" type="pres">
      <dgm:prSet presAssocID="{BAD5FA79-8B15-4773-A325-7091B38B09B2}" presName="sibTrans" presStyleLbl="sibTrans2D1" presStyleIdx="0" presStyleCnt="0"/>
      <dgm:spPr/>
      <dgm:t>
        <a:bodyPr/>
        <a:lstStyle/>
        <a:p>
          <a:endParaRPr lang="es-EC"/>
        </a:p>
      </dgm:t>
    </dgm:pt>
    <dgm:pt modelId="{3CA70BA1-D14D-4A67-A535-B94794959F65}" type="pres">
      <dgm:prSet presAssocID="{0018FEDF-3EB6-4104-92AA-ADA3901DA6C7}" presName="compNode" presStyleCnt="0"/>
      <dgm:spPr/>
    </dgm:pt>
    <dgm:pt modelId="{1F3CD966-1DCE-408F-819E-37DD9E4A4D61}" type="pres">
      <dgm:prSet presAssocID="{0018FEDF-3EB6-4104-92AA-ADA3901DA6C7}" presName="bkgdShape" presStyleLbl="node1" presStyleIdx="1" presStyleCnt="3"/>
      <dgm:spPr/>
      <dgm:t>
        <a:bodyPr/>
        <a:lstStyle/>
        <a:p>
          <a:endParaRPr lang="es-EC"/>
        </a:p>
      </dgm:t>
    </dgm:pt>
    <dgm:pt modelId="{ED400284-B46E-464E-80A5-A101C051ED18}" type="pres">
      <dgm:prSet presAssocID="{0018FEDF-3EB6-4104-92AA-ADA3901DA6C7}" presName="nodeTx" presStyleLbl="node1" presStyleIdx="1" presStyleCnt="3">
        <dgm:presLayoutVars>
          <dgm:bulletEnabled val="1"/>
        </dgm:presLayoutVars>
      </dgm:prSet>
      <dgm:spPr/>
      <dgm:t>
        <a:bodyPr/>
        <a:lstStyle/>
        <a:p>
          <a:endParaRPr lang="es-EC"/>
        </a:p>
      </dgm:t>
    </dgm:pt>
    <dgm:pt modelId="{F0656081-27CB-4E09-B654-703A17C3F21A}" type="pres">
      <dgm:prSet presAssocID="{0018FEDF-3EB6-4104-92AA-ADA3901DA6C7}" presName="invisiNode" presStyleLbl="node1" presStyleIdx="1" presStyleCnt="3"/>
      <dgm:spPr/>
    </dgm:pt>
    <dgm:pt modelId="{2B7C5933-FCB1-4639-B28E-3B1156C86491}" type="pres">
      <dgm:prSet presAssocID="{0018FEDF-3EB6-4104-92AA-ADA3901DA6C7}" presName="imagNode" presStyleLbl="fgImgPlace1" presStyleIdx="1" presStyleCnt="3" custScaleY="68489" custLinFactNeighborY="-15963"/>
      <dgm:spPr/>
    </dgm:pt>
    <dgm:pt modelId="{F8B177FE-94F7-4299-9A2F-BF248F24E259}" type="pres">
      <dgm:prSet presAssocID="{104713BA-627D-4581-B5F4-39ACE998A2A9}" presName="sibTrans" presStyleLbl="sibTrans2D1" presStyleIdx="0" presStyleCnt="0"/>
      <dgm:spPr/>
      <dgm:t>
        <a:bodyPr/>
        <a:lstStyle/>
        <a:p>
          <a:endParaRPr lang="es-EC"/>
        </a:p>
      </dgm:t>
    </dgm:pt>
    <dgm:pt modelId="{11F7BCD7-1417-4633-AB1A-6EE726BFB28B}" type="pres">
      <dgm:prSet presAssocID="{2A2CA7EB-A314-419E-BD96-9EBF69E60951}" presName="compNode" presStyleCnt="0"/>
      <dgm:spPr/>
    </dgm:pt>
    <dgm:pt modelId="{C5BAF35B-C4B2-4E15-A679-3E87145E5E61}" type="pres">
      <dgm:prSet presAssocID="{2A2CA7EB-A314-419E-BD96-9EBF69E60951}" presName="bkgdShape" presStyleLbl="node1" presStyleIdx="2" presStyleCnt="3"/>
      <dgm:spPr/>
      <dgm:t>
        <a:bodyPr/>
        <a:lstStyle/>
        <a:p>
          <a:endParaRPr lang="es-EC"/>
        </a:p>
      </dgm:t>
    </dgm:pt>
    <dgm:pt modelId="{EB897C12-1628-435E-A0AD-7A4D3E741A86}" type="pres">
      <dgm:prSet presAssocID="{2A2CA7EB-A314-419E-BD96-9EBF69E60951}" presName="nodeTx" presStyleLbl="node1" presStyleIdx="2" presStyleCnt="3">
        <dgm:presLayoutVars>
          <dgm:bulletEnabled val="1"/>
        </dgm:presLayoutVars>
      </dgm:prSet>
      <dgm:spPr/>
      <dgm:t>
        <a:bodyPr/>
        <a:lstStyle/>
        <a:p>
          <a:endParaRPr lang="es-EC"/>
        </a:p>
      </dgm:t>
    </dgm:pt>
    <dgm:pt modelId="{31F0DB21-3545-4094-B209-FA5347203D54}" type="pres">
      <dgm:prSet presAssocID="{2A2CA7EB-A314-419E-BD96-9EBF69E60951}" presName="invisiNode" presStyleLbl="node1" presStyleIdx="2" presStyleCnt="3"/>
      <dgm:spPr/>
    </dgm:pt>
    <dgm:pt modelId="{9FB22A78-2EA8-4082-8AF3-36B27D390894}" type="pres">
      <dgm:prSet presAssocID="{2A2CA7EB-A314-419E-BD96-9EBF69E60951}" presName="imagNode" presStyleLbl="fgImgPlace1" presStyleIdx="2" presStyleCnt="3" custScaleY="68489" custLinFactNeighborY="-21284"/>
      <dgm:spPr/>
    </dgm:pt>
  </dgm:ptLst>
  <dgm:cxnLst>
    <dgm:cxn modelId="{7F9DBF2C-DEEC-430D-9CAE-F24385E83FBB}" srcId="{CCB6868B-6048-459E-A535-A1B6FBAC1A82}" destId="{C98C97C0-3414-4CB1-9DAB-C84204590374}" srcOrd="0" destOrd="0" parTransId="{61B41446-4D60-425D-BECD-291F4C8E091F}" sibTransId="{BAD5FA79-8B15-4773-A325-7091B38B09B2}"/>
    <dgm:cxn modelId="{021454C3-F784-495C-8366-C391E77E6EA6}" type="presOf" srcId="{0018FEDF-3EB6-4104-92AA-ADA3901DA6C7}" destId="{ED400284-B46E-464E-80A5-A101C051ED18}" srcOrd="1" destOrd="0" presId="urn:microsoft.com/office/officeart/2005/8/layout/hList7"/>
    <dgm:cxn modelId="{A545B4F8-8ACC-4C80-BA0E-8F20DF86527B}" type="presOf" srcId="{CCB6868B-6048-459E-A535-A1B6FBAC1A82}" destId="{19BDDEFB-2D4B-414A-8632-A20B05B29FDD}" srcOrd="0" destOrd="0" presId="urn:microsoft.com/office/officeart/2005/8/layout/hList7"/>
    <dgm:cxn modelId="{4EBD965B-6492-46DF-87F4-E5B49A8001DF}" srcId="{CCB6868B-6048-459E-A535-A1B6FBAC1A82}" destId="{0018FEDF-3EB6-4104-92AA-ADA3901DA6C7}" srcOrd="1" destOrd="0" parTransId="{85E56551-4889-4A22-A525-B76EFD59E33C}" sibTransId="{104713BA-627D-4581-B5F4-39ACE998A2A9}"/>
    <dgm:cxn modelId="{06BFBC0D-65F8-4317-A3A7-62AE2C5E97BD}" type="presOf" srcId="{BAD5FA79-8B15-4773-A325-7091B38B09B2}" destId="{E0710515-03B7-4254-AE78-C54BD41FDC34}" srcOrd="0" destOrd="0" presId="urn:microsoft.com/office/officeart/2005/8/layout/hList7"/>
    <dgm:cxn modelId="{4F8E1FB2-E39B-4190-A584-F5B0FCC7A4B4}" type="presOf" srcId="{104713BA-627D-4581-B5F4-39ACE998A2A9}" destId="{F8B177FE-94F7-4299-9A2F-BF248F24E259}" srcOrd="0" destOrd="0" presId="urn:microsoft.com/office/officeart/2005/8/layout/hList7"/>
    <dgm:cxn modelId="{C85FD4C1-40A9-47DE-A7F4-F0902614C442}" type="presOf" srcId="{C98C97C0-3414-4CB1-9DAB-C84204590374}" destId="{5A6754A8-B51A-4B5F-8AC7-E0E17592EF78}" srcOrd="1" destOrd="0" presId="urn:microsoft.com/office/officeart/2005/8/layout/hList7"/>
    <dgm:cxn modelId="{376B2389-9BDA-4BB7-B9A6-992E851F1DC1}" srcId="{CCB6868B-6048-459E-A535-A1B6FBAC1A82}" destId="{2A2CA7EB-A314-419E-BD96-9EBF69E60951}" srcOrd="2" destOrd="0" parTransId="{9B73F1E9-8064-44B2-A90C-70D1E14B8B33}" sibTransId="{21155331-6217-4EFC-B12B-4DD342FB4EB1}"/>
    <dgm:cxn modelId="{CE654B24-16DF-441C-A77F-5EABC891A8DE}" type="presOf" srcId="{0018FEDF-3EB6-4104-92AA-ADA3901DA6C7}" destId="{1F3CD966-1DCE-408F-819E-37DD9E4A4D61}" srcOrd="0" destOrd="0" presId="urn:microsoft.com/office/officeart/2005/8/layout/hList7"/>
    <dgm:cxn modelId="{E45FA4A1-70E9-49B6-96AE-80FAFC8078CF}" type="presOf" srcId="{C98C97C0-3414-4CB1-9DAB-C84204590374}" destId="{F451C48A-FA50-455D-9E25-E2C66451CB5E}" srcOrd="0" destOrd="0" presId="urn:microsoft.com/office/officeart/2005/8/layout/hList7"/>
    <dgm:cxn modelId="{352C5D4D-3A4C-4549-8226-A90CF6EC1CDC}" type="presOf" srcId="{2A2CA7EB-A314-419E-BD96-9EBF69E60951}" destId="{EB897C12-1628-435E-A0AD-7A4D3E741A86}" srcOrd="1" destOrd="0" presId="urn:microsoft.com/office/officeart/2005/8/layout/hList7"/>
    <dgm:cxn modelId="{6DBA1B8A-AA26-4AEF-90C9-251079D1612E}" type="presOf" srcId="{2A2CA7EB-A314-419E-BD96-9EBF69E60951}" destId="{C5BAF35B-C4B2-4E15-A679-3E87145E5E61}" srcOrd="0" destOrd="0" presId="urn:microsoft.com/office/officeart/2005/8/layout/hList7"/>
    <dgm:cxn modelId="{703ED497-D805-4670-B3C5-ED2BC88A07B3}" type="presParOf" srcId="{19BDDEFB-2D4B-414A-8632-A20B05B29FDD}" destId="{447B33C3-94E3-4027-9A0A-91B5986354D5}" srcOrd="0" destOrd="0" presId="urn:microsoft.com/office/officeart/2005/8/layout/hList7"/>
    <dgm:cxn modelId="{53607736-E3A1-4B4A-BBD4-D28B119A4629}" type="presParOf" srcId="{19BDDEFB-2D4B-414A-8632-A20B05B29FDD}" destId="{C490A1BE-03F9-465F-8ADF-F0E31EB4203D}" srcOrd="1" destOrd="0" presId="urn:microsoft.com/office/officeart/2005/8/layout/hList7"/>
    <dgm:cxn modelId="{AE8B3062-7838-41A0-86A8-F26CEF690EE8}" type="presParOf" srcId="{C490A1BE-03F9-465F-8ADF-F0E31EB4203D}" destId="{1A2CFBB8-F64D-4DF4-9453-1865B9F4761F}" srcOrd="0" destOrd="0" presId="urn:microsoft.com/office/officeart/2005/8/layout/hList7"/>
    <dgm:cxn modelId="{C3E5308B-2441-4E8D-B315-EEB3CDE04CBE}" type="presParOf" srcId="{1A2CFBB8-F64D-4DF4-9453-1865B9F4761F}" destId="{F451C48A-FA50-455D-9E25-E2C66451CB5E}" srcOrd="0" destOrd="0" presId="urn:microsoft.com/office/officeart/2005/8/layout/hList7"/>
    <dgm:cxn modelId="{8C35164F-2A83-4C66-92C4-D86FE435ACB2}" type="presParOf" srcId="{1A2CFBB8-F64D-4DF4-9453-1865B9F4761F}" destId="{5A6754A8-B51A-4B5F-8AC7-E0E17592EF78}" srcOrd="1" destOrd="0" presId="urn:microsoft.com/office/officeart/2005/8/layout/hList7"/>
    <dgm:cxn modelId="{57D0B81E-6B2C-438A-A054-873038CB5A7A}" type="presParOf" srcId="{1A2CFBB8-F64D-4DF4-9453-1865B9F4761F}" destId="{AD1BBC2D-23FE-4725-94ED-28CBCF262FDF}" srcOrd="2" destOrd="0" presId="urn:microsoft.com/office/officeart/2005/8/layout/hList7"/>
    <dgm:cxn modelId="{25909144-B189-4411-B143-4060347ACF25}" type="presParOf" srcId="{1A2CFBB8-F64D-4DF4-9453-1865B9F4761F}" destId="{5A668013-B0B6-4AC1-BA99-B5BC81FA8F94}" srcOrd="3" destOrd="0" presId="urn:microsoft.com/office/officeart/2005/8/layout/hList7"/>
    <dgm:cxn modelId="{3B4DA45B-9529-41E2-B8C9-2600AFAD063D}" type="presParOf" srcId="{C490A1BE-03F9-465F-8ADF-F0E31EB4203D}" destId="{E0710515-03B7-4254-AE78-C54BD41FDC34}" srcOrd="1" destOrd="0" presId="urn:microsoft.com/office/officeart/2005/8/layout/hList7"/>
    <dgm:cxn modelId="{72FD656B-9363-4B8F-A97F-A92F916459C4}" type="presParOf" srcId="{C490A1BE-03F9-465F-8ADF-F0E31EB4203D}" destId="{3CA70BA1-D14D-4A67-A535-B94794959F65}" srcOrd="2" destOrd="0" presId="urn:microsoft.com/office/officeart/2005/8/layout/hList7"/>
    <dgm:cxn modelId="{E3E884A9-8C53-4572-AFAB-AFEFEE408491}" type="presParOf" srcId="{3CA70BA1-D14D-4A67-A535-B94794959F65}" destId="{1F3CD966-1DCE-408F-819E-37DD9E4A4D61}" srcOrd="0" destOrd="0" presId="urn:microsoft.com/office/officeart/2005/8/layout/hList7"/>
    <dgm:cxn modelId="{220834C8-D01E-42B3-A69D-D2DD512EE1C6}" type="presParOf" srcId="{3CA70BA1-D14D-4A67-A535-B94794959F65}" destId="{ED400284-B46E-464E-80A5-A101C051ED18}" srcOrd="1" destOrd="0" presId="urn:microsoft.com/office/officeart/2005/8/layout/hList7"/>
    <dgm:cxn modelId="{583EDBE3-2C99-49DB-9926-F604ED1A695C}" type="presParOf" srcId="{3CA70BA1-D14D-4A67-A535-B94794959F65}" destId="{F0656081-27CB-4E09-B654-703A17C3F21A}" srcOrd="2" destOrd="0" presId="urn:microsoft.com/office/officeart/2005/8/layout/hList7"/>
    <dgm:cxn modelId="{3337D5FB-8CCF-47BB-803E-54C294020D7C}" type="presParOf" srcId="{3CA70BA1-D14D-4A67-A535-B94794959F65}" destId="{2B7C5933-FCB1-4639-B28E-3B1156C86491}" srcOrd="3" destOrd="0" presId="urn:microsoft.com/office/officeart/2005/8/layout/hList7"/>
    <dgm:cxn modelId="{EC275631-F576-4E77-A2CA-133FA8F1DD18}" type="presParOf" srcId="{C490A1BE-03F9-465F-8ADF-F0E31EB4203D}" destId="{F8B177FE-94F7-4299-9A2F-BF248F24E259}" srcOrd="3" destOrd="0" presId="urn:microsoft.com/office/officeart/2005/8/layout/hList7"/>
    <dgm:cxn modelId="{8BF8B8FA-F76F-4121-880E-751C465D0B86}" type="presParOf" srcId="{C490A1BE-03F9-465F-8ADF-F0E31EB4203D}" destId="{11F7BCD7-1417-4633-AB1A-6EE726BFB28B}" srcOrd="4" destOrd="0" presId="urn:microsoft.com/office/officeart/2005/8/layout/hList7"/>
    <dgm:cxn modelId="{358D58C5-259B-45BE-B10C-2D2C7BE4CEE8}" type="presParOf" srcId="{11F7BCD7-1417-4633-AB1A-6EE726BFB28B}" destId="{C5BAF35B-C4B2-4E15-A679-3E87145E5E61}" srcOrd="0" destOrd="0" presId="urn:microsoft.com/office/officeart/2005/8/layout/hList7"/>
    <dgm:cxn modelId="{97ADF4ED-6FA8-4965-9A3B-F0EB0C24B777}" type="presParOf" srcId="{11F7BCD7-1417-4633-AB1A-6EE726BFB28B}" destId="{EB897C12-1628-435E-A0AD-7A4D3E741A86}" srcOrd="1" destOrd="0" presId="urn:microsoft.com/office/officeart/2005/8/layout/hList7"/>
    <dgm:cxn modelId="{B95F9A9E-42D2-4041-9C22-10E38804F120}" type="presParOf" srcId="{11F7BCD7-1417-4633-AB1A-6EE726BFB28B}" destId="{31F0DB21-3545-4094-B209-FA5347203D54}" srcOrd="2" destOrd="0" presId="urn:microsoft.com/office/officeart/2005/8/layout/hList7"/>
    <dgm:cxn modelId="{A016DD9C-8546-40C9-B83C-F73B17F801A6}" type="presParOf" srcId="{11F7BCD7-1417-4633-AB1A-6EE726BFB28B}" destId="{9FB22A78-2EA8-4082-8AF3-36B27D39089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C60663-8250-4865-AEBA-EB5DB8622A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68D9A9A1-78AE-4128-9E6A-5B446F491594}">
      <dgm:prSet>
        <dgm:style>
          <a:lnRef idx="1">
            <a:schemeClr val="accent6"/>
          </a:lnRef>
          <a:fillRef idx="2">
            <a:schemeClr val="accent6"/>
          </a:fillRef>
          <a:effectRef idx="1">
            <a:schemeClr val="accent6"/>
          </a:effectRef>
          <a:fontRef idx="minor">
            <a:schemeClr val="dk1"/>
          </a:fontRef>
        </dgm:style>
      </dgm:prSet>
      <dgm:spPr/>
      <dgm:t>
        <a:bodyPr/>
        <a:lstStyle/>
        <a:p>
          <a:pPr rtl="0"/>
          <a:r>
            <a:rPr lang="es-EC" dirty="0" smtClean="0">
              <a:solidFill>
                <a:schemeClr val="tx1"/>
              </a:solidFill>
              <a:latin typeface="Calibri" panose="020F0502020204030204" pitchFamily="34" charset="0"/>
              <a:cs typeface="Calibri" panose="020F0502020204030204" pitchFamily="34" charset="0"/>
            </a:rPr>
            <a:t>persiguió la descripción lo más exacta posible que ocurre con la realidad social de la empresa Rojas&amp;Paredes Security Cía. Ltda., mediante apoyo de técnicas e instrumentos que se aplicó </a:t>
          </a:r>
          <a:endParaRPr lang="es-EC" dirty="0">
            <a:solidFill>
              <a:schemeClr val="tx1"/>
            </a:solidFill>
            <a:latin typeface="Calibri" panose="020F0502020204030204" pitchFamily="34" charset="0"/>
            <a:cs typeface="Calibri" panose="020F0502020204030204" pitchFamily="34" charset="0"/>
          </a:endParaRPr>
        </a:p>
      </dgm:t>
    </dgm:pt>
    <dgm:pt modelId="{03E4DA53-B9B9-428F-95DC-E966E9917DFB}" type="parTrans" cxnId="{2ABD4112-2B74-41E4-B708-574F2BE616E8}">
      <dgm:prSet/>
      <dgm:spPr/>
      <dgm:t>
        <a:bodyPr/>
        <a:lstStyle/>
        <a:p>
          <a:endParaRPr lang="es-EC"/>
        </a:p>
      </dgm:t>
    </dgm:pt>
    <dgm:pt modelId="{4FDA7EED-73A8-4FB0-A0CD-F24F8AD80D9E}" type="sibTrans" cxnId="{2ABD4112-2B74-41E4-B708-574F2BE616E8}">
      <dgm:prSet/>
      <dgm:spPr/>
      <dgm:t>
        <a:bodyPr/>
        <a:lstStyle/>
        <a:p>
          <a:endParaRPr lang="es-EC"/>
        </a:p>
      </dgm:t>
    </dgm:pt>
    <dgm:pt modelId="{61520428-69FF-418F-A11B-3F3DCD808006}" type="pres">
      <dgm:prSet presAssocID="{92C60663-8250-4865-AEBA-EB5DB8622A56}" presName="linear" presStyleCnt="0">
        <dgm:presLayoutVars>
          <dgm:animLvl val="lvl"/>
          <dgm:resizeHandles val="exact"/>
        </dgm:presLayoutVars>
      </dgm:prSet>
      <dgm:spPr/>
      <dgm:t>
        <a:bodyPr/>
        <a:lstStyle/>
        <a:p>
          <a:endParaRPr lang="es-EC"/>
        </a:p>
      </dgm:t>
    </dgm:pt>
    <dgm:pt modelId="{4FB283F8-3721-4378-854D-2232777205F6}" type="pres">
      <dgm:prSet presAssocID="{68D9A9A1-78AE-4128-9E6A-5B446F491594}" presName="parentText" presStyleLbl="node1" presStyleIdx="0" presStyleCnt="1">
        <dgm:presLayoutVars>
          <dgm:chMax val="0"/>
          <dgm:bulletEnabled val="1"/>
        </dgm:presLayoutVars>
      </dgm:prSet>
      <dgm:spPr/>
      <dgm:t>
        <a:bodyPr/>
        <a:lstStyle/>
        <a:p>
          <a:endParaRPr lang="es-EC"/>
        </a:p>
      </dgm:t>
    </dgm:pt>
  </dgm:ptLst>
  <dgm:cxnLst>
    <dgm:cxn modelId="{8D56DE5E-03CC-4147-82A0-9352C553F986}" type="presOf" srcId="{92C60663-8250-4865-AEBA-EB5DB8622A56}" destId="{61520428-69FF-418F-A11B-3F3DCD808006}" srcOrd="0" destOrd="0" presId="urn:microsoft.com/office/officeart/2005/8/layout/vList2"/>
    <dgm:cxn modelId="{42C0A753-D6CA-4147-B8B8-E6710CAEB6B4}" type="presOf" srcId="{68D9A9A1-78AE-4128-9E6A-5B446F491594}" destId="{4FB283F8-3721-4378-854D-2232777205F6}" srcOrd="0" destOrd="0" presId="urn:microsoft.com/office/officeart/2005/8/layout/vList2"/>
    <dgm:cxn modelId="{2ABD4112-2B74-41E4-B708-574F2BE616E8}" srcId="{92C60663-8250-4865-AEBA-EB5DB8622A56}" destId="{68D9A9A1-78AE-4128-9E6A-5B446F491594}" srcOrd="0" destOrd="0" parTransId="{03E4DA53-B9B9-428F-95DC-E966E9917DFB}" sibTransId="{4FDA7EED-73A8-4FB0-A0CD-F24F8AD80D9E}"/>
    <dgm:cxn modelId="{2A9AF337-523D-4B27-99C2-FA63761FDE07}" type="presParOf" srcId="{61520428-69FF-418F-A11B-3F3DCD808006}" destId="{4FB283F8-3721-4378-854D-2232777205F6}"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8E5091-AE10-4C0C-9DE9-EEEFD623A0A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1FC5CE70-229B-4DAC-B682-5450A4D3D860}">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dirty="0" smtClean="0">
              <a:solidFill>
                <a:schemeClr val="tx1"/>
              </a:solidFill>
              <a:latin typeface="Calibri" panose="020F0502020204030204" pitchFamily="34" charset="0"/>
              <a:cs typeface="Calibri" panose="020F0502020204030204" pitchFamily="34" charset="0"/>
            </a:rPr>
            <a:t>Se estableció que es descriptiva, dando esto como objetivo establecer el cómo es y cómo se manifiesto el riesgo antrópico (robo) que vive la empresa. </a:t>
          </a:r>
          <a:endParaRPr lang="es-EC" sz="1200" dirty="0">
            <a:solidFill>
              <a:schemeClr val="tx1"/>
            </a:solidFill>
            <a:latin typeface="Calibri" panose="020F0502020204030204" pitchFamily="34" charset="0"/>
            <a:cs typeface="Calibri" panose="020F0502020204030204" pitchFamily="34" charset="0"/>
          </a:endParaRPr>
        </a:p>
      </dgm:t>
    </dgm:pt>
    <dgm:pt modelId="{A6C733AA-057D-4C00-B3E9-5DEEC51EF940}" type="parTrans" cxnId="{6ACC61C0-94BE-403F-BC05-256B57604195}">
      <dgm:prSet/>
      <dgm:spPr/>
      <dgm:t>
        <a:bodyPr/>
        <a:lstStyle/>
        <a:p>
          <a:endParaRPr lang="es-EC"/>
        </a:p>
      </dgm:t>
    </dgm:pt>
    <dgm:pt modelId="{F51584B4-642B-4806-8A18-9B6DA64A1EC9}" type="sibTrans" cxnId="{6ACC61C0-94BE-403F-BC05-256B57604195}">
      <dgm:prSet/>
      <dgm:spPr/>
      <dgm:t>
        <a:bodyPr/>
        <a:lstStyle/>
        <a:p>
          <a:endParaRPr lang="es-EC"/>
        </a:p>
      </dgm:t>
    </dgm:pt>
    <dgm:pt modelId="{BC1107D9-971B-45E1-9898-3436D924F862}" type="pres">
      <dgm:prSet presAssocID="{DE8E5091-AE10-4C0C-9DE9-EEEFD623A0A0}" presName="linear" presStyleCnt="0">
        <dgm:presLayoutVars>
          <dgm:animLvl val="lvl"/>
          <dgm:resizeHandles val="exact"/>
        </dgm:presLayoutVars>
      </dgm:prSet>
      <dgm:spPr/>
      <dgm:t>
        <a:bodyPr/>
        <a:lstStyle/>
        <a:p>
          <a:endParaRPr lang="es-EC"/>
        </a:p>
      </dgm:t>
    </dgm:pt>
    <dgm:pt modelId="{63A7FE38-067D-479F-B5E1-6AE113D3637E}" type="pres">
      <dgm:prSet presAssocID="{1FC5CE70-229B-4DAC-B682-5450A4D3D860}" presName="parentText" presStyleLbl="node1" presStyleIdx="0" presStyleCnt="1" custLinFactNeighborX="1340" custLinFactNeighborY="-4">
        <dgm:presLayoutVars>
          <dgm:chMax val="0"/>
          <dgm:bulletEnabled val="1"/>
        </dgm:presLayoutVars>
      </dgm:prSet>
      <dgm:spPr/>
      <dgm:t>
        <a:bodyPr/>
        <a:lstStyle/>
        <a:p>
          <a:endParaRPr lang="es-EC"/>
        </a:p>
      </dgm:t>
    </dgm:pt>
  </dgm:ptLst>
  <dgm:cxnLst>
    <dgm:cxn modelId="{D995713F-FA84-4E2E-BB7B-D6C508B852B9}" type="presOf" srcId="{1FC5CE70-229B-4DAC-B682-5450A4D3D860}" destId="{63A7FE38-067D-479F-B5E1-6AE113D3637E}" srcOrd="0" destOrd="0" presId="urn:microsoft.com/office/officeart/2005/8/layout/vList2"/>
    <dgm:cxn modelId="{6ACC61C0-94BE-403F-BC05-256B57604195}" srcId="{DE8E5091-AE10-4C0C-9DE9-EEEFD623A0A0}" destId="{1FC5CE70-229B-4DAC-B682-5450A4D3D860}" srcOrd="0" destOrd="0" parTransId="{A6C733AA-057D-4C00-B3E9-5DEEC51EF940}" sibTransId="{F51584B4-642B-4806-8A18-9B6DA64A1EC9}"/>
    <dgm:cxn modelId="{831D93D4-6748-480C-9587-B1C3CEA9C267}" type="presOf" srcId="{DE8E5091-AE10-4C0C-9DE9-EEEFD623A0A0}" destId="{BC1107D9-971B-45E1-9898-3436D924F862}" srcOrd="0" destOrd="0" presId="urn:microsoft.com/office/officeart/2005/8/layout/vList2"/>
    <dgm:cxn modelId="{8B9B3322-183B-454A-81F7-ADE5A1B25253}" type="presParOf" srcId="{BC1107D9-971B-45E1-9898-3436D924F862}" destId="{63A7FE38-067D-479F-B5E1-6AE113D3637E}" srcOrd="0" destOrd="0" presId="urn:microsoft.com/office/officeart/2005/8/layout/vList2"/>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756429-B730-425D-8FD2-FA8E056CD3D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A249522B-C328-4823-943B-85B37F4AA990}">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dirty="0" smtClean="0">
              <a:solidFill>
                <a:schemeClr val="tx1"/>
              </a:solidFill>
              <a:latin typeface="Calibri" panose="020F0502020204030204" pitchFamily="34" charset="0"/>
              <a:cs typeface="Calibri" panose="020F0502020204030204" pitchFamily="34" charset="0"/>
            </a:rPr>
            <a:t>Realizamos un diagnóstico de las áreas vulnerables de la empresa, verificando por donde puede penetrar este riesgo antrópico (robo) que sufre la empresa.</a:t>
          </a:r>
          <a:endParaRPr lang="es-EC" sz="1200" dirty="0">
            <a:solidFill>
              <a:schemeClr val="tx1"/>
            </a:solidFill>
            <a:latin typeface="Calibri" panose="020F0502020204030204" pitchFamily="34" charset="0"/>
            <a:cs typeface="Calibri" panose="020F0502020204030204" pitchFamily="34" charset="0"/>
          </a:endParaRPr>
        </a:p>
      </dgm:t>
    </dgm:pt>
    <dgm:pt modelId="{313A7E28-0034-4567-975E-629243B85FD4}" type="parTrans" cxnId="{9E340729-A50F-437F-BF7C-4938064D8DD6}">
      <dgm:prSet/>
      <dgm:spPr/>
      <dgm:t>
        <a:bodyPr/>
        <a:lstStyle/>
        <a:p>
          <a:endParaRPr lang="es-EC"/>
        </a:p>
      </dgm:t>
    </dgm:pt>
    <dgm:pt modelId="{C85A4F87-3D02-4533-B0BB-6B3BFE1EEA01}" type="sibTrans" cxnId="{9E340729-A50F-437F-BF7C-4938064D8DD6}">
      <dgm:prSet/>
      <dgm:spPr/>
      <dgm:t>
        <a:bodyPr/>
        <a:lstStyle/>
        <a:p>
          <a:endParaRPr lang="es-EC"/>
        </a:p>
      </dgm:t>
    </dgm:pt>
    <dgm:pt modelId="{70BBD8ED-9D98-4713-BAA7-FCE80BEDFB91}" type="pres">
      <dgm:prSet presAssocID="{ED756429-B730-425D-8FD2-FA8E056CD3D6}" presName="linear" presStyleCnt="0">
        <dgm:presLayoutVars>
          <dgm:animLvl val="lvl"/>
          <dgm:resizeHandles val="exact"/>
        </dgm:presLayoutVars>
      </dgm:prSet>
      <dgm:spPr/>
      <dgm:t>
        <a:bodyPr/>
        <a:lstStyle/>
        <a:p>
          <a:endParaRPr lang="es-EC"/>
        </a:p>
      </dgm:t>
    </dgm:pt>
    <dgm:pt modelId="{D874A080-3667-4BCA-B06A-0BC57A927F09}" type="pres">
      <dgm:prSet presAssocID="{A249522B-C328-4823-943B-85B37F4AA990}" presName="parentText" presStyleLbl="node1" presStyleIdx="0" presStyleCnt="1" custLinFactNeighborX="-1786">
        <dgm:presLayoutVars>
          <dgm:chMax val="0"/>
          <dgm:bulletEnabled val="1"/>
        </dgm:presLayoutVars>
      </dgm:prSet>
      <dgm:spPr/>
      <dgm:t>
        <a:bodyPr/>
        <a:lstStyle/>
        <a:p>
          <a:endParaRPr lang="es-EC"/>
        </a:p>
      </dgm:t>
    </dgm:pt>
  </dgm:ptLst>
  <dgm:cxnLst>
    <dgm:cxn modelId="{9E340729-A50F-437F-BF7C-4938064D8DD6}" srcId="{ED756429-B730-425D-8FD2-FA8E056CD3D6}" destId="{A249522B-C328-4823-943B-85B37F4AA990}" srcOrd="0" destOrd="0" parTransId="{313A7E28-0034-4567-975E-629243B85FD4}" sibTransId="{C85A4F87-3D02-4533-B0BB-6B3BFE1EEA01}"/>
    <dgm:cxn modelId="{A369BC1C-D0D5-484A-8EA5-F844686ACD15}" type="presOf" srcId="{ED756429-B730-425D-8FD2-FA8E056CD3D6}" destId="{70BBD8ED-9D98-4713-BAA7-FCE80BEDFB91}" srcOrd="0" destOrd="0" presId="urn:microsoft.com/office/officeart/2005/8/layout/vList2"/>
    <dgm:cxn modelId="{8A4F096C-1C8F-43BC-9023-521E65AB480A}" type="presOf" srcId="{A249522B-C328-4823-943B-85B37F4AA990}" destId="{D874A080-3667-4BCA-B06A-0BC57A927F09}" srcOrd="0" destOrd="0" presId="urn:microsoft.com/office/officeart/2005/8/layout/vList2"/>
    <dgm:cxn modelId="{0168C5E3-1BB6-44DC-9AD8-D1F16761160E}" type="presParOf" srcId="{70BBD8ED-9D98-4713-BAA7-FCE80BEDFB91}" destId="{D874A080-3667-4BCA-B06A-0BC57A927F09}" srcOrd="0" destOrd="0" presId="urn:microsoft.com/office/officeart/2005/8/layout/vList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34268F-4687-469D-98F6-FFEFB79925E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766FDBF1-996A-4D32-9F56-E94AEB638E2F}">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dirty="0" smtClean="0">
              <a:solidFill>
                <a:schemeClr val="tx1"/>
              </a:solidFill>
              <a:latin typeface="Calibri" panose="020F0502020204030204" pitchFamily="34" charset="0"/>
              <a:cs typeface="Calibri" panose="020F0502020204030204" pitchFamily="34" charset="0"/>
            </a:rPr>
            <a:t>Determinamos por donde arremete el riesgo antrópico (robo), a la empresa.</a:t>
          </a:r>
          <a:endParaRPr lang="es-EC" sz="1200" dirty="0">
            <a:solidFill>
              <a:schemeClr val="tx1"/>
            </a:solidFill>
            <a:latin typeface="Calibri" panose="020F0502020204030204" pitchFamily="34" charset="0"/>
            <a:cs typeface="Calibri" panose="020F0502020204030204" pitchFamily="34" charset="0"/>
          </a:endParaRPr>
        </a:p>
      </dgm:t>
    </dgm:pt>
    <dgm:pt modelId="{FB6F209E-B1B7-423E-9B53-CC19AD396023}" type="parTrans" cxnId="{8AAE1984-BF89-4B44-8BE8-5B027B34A0A0}">
      <dgm:prSet/>
      <dgm:spPr/>
      <dgm:t>
        <a:bodyPr/>
        <a:lstStyle/>
        <a:p>
          <a:endParaRPr lang="es-EC"/>
        </a:p>
      </dgm:t>
    </dgm:pt>
    <dgm:pt modelId="{B0B597C9-218C-4961-AE90-95C7926C217D}" type="sibTrans" cxnId="{8AAE1984-BF89-4B44-8BE8-5B027B34A0A0}">
      <dgm:prSet/>
      <dgm:spPr/>
      <dgm:t>
        <a:bodyPr/>
        <a:lstStyle/>
        <a:p>
          <a:endParaRPr lang="es-EC"/>
        </a:p>
      </dgm:t>
    </dgm:pt>
    <dgm:pt modelId="{18D99BD1-8F20-4D9B-A872-4D4678BCFDEE}" type="pres">
      <dgm:prSet presAssocID="{A534268F-4687-469D-98F6-FFEFB79925EF}" presName="linear" presStyleCnt="0">
        <dgm:presLayoutVars>
          <dgm:animLvl val="lvl"/>
          <dgm:resizeHandles val="exact"/>
        </dgm:presLayoutVars>
      </dgm:prSet>
      <dgm:spPr/>
      <dgm:t>
        <a:bodyPr/>
        <a:lstStyle/>
        <a:p>
          <a:endParaRPr lang="es-EC"/>
        </a:p>
      </dgm:t>
    </dgm:pt>
    <dgm:pt modelId="{8690DDA6-DDA1-43B3-9079-A19B4C82998A}" type="pres">
      <dgm:prSet presAssocID="{766FDBF1-996A-4D32-9F56-E94AEB638E2F}" presName="parentText" presStyleLbl="node1" presStyleIdx="0" presStyleCnt="1" custLinFactNeighborY="16006">
        <dgm:presLayoutVars>
          <dgm:chMax val="0"/>
          <dgm:bulletEnabled val="1"/>
        </dgm:presLayoutVars>
      </dgm:prSet>
      <dgm:spPr/>
      <dgm:t>
        <a:bodyPr/>
        <a:lstStyle/>
        <a:p>
          <a:endParaRPr lang="es-EC"/>
        </a:p>
      </dgm:t>
    </dgm:pt>
  </dgm:ptLst>
  <dgm:cxnLst>
    <dgm:cxn modelId="{6CE272E1-4E4F-472C-9AF7-63A4D93ACCB4}" type="presOf" srcId="{766FDBF1-996A-4D32-9F56-E94AEB638E2F}" destId="{8690DDA6-DDA1-43B3-9079-A19B4C82998A}" srcOrd="0" destOrd="0" presId="urn:microsoft.com/office/officeart/2005/8/layout/vList2"/>
    <dgm:cxn modelId="{48462DB8-EB75-4FA6-A5CB-FEE66F5D55BC}" type="presOf" srcId="{A534268F-4687-469D-98F6-FFEFB79925EF}" destId="{18D99BD1-8F20-4D9B-A872-4D4678BCFDEE}" srcOrd="0" destOrd="0" presId="urn:microsoft.com/office/officeart/2005/8/layout/vList2"/>
    <dgm:cxn modelId="{8AAE1984-BF89-4B44-8BE8-5B027B34A0A0}" srcId="{A534268F-4687-469D-98F6-FFEFB79925EF}" destId="{766FDBF1-996A-4D32-9F56-E94AEB638E2F}" srcOrd="0" destOrd="0" parTransId="{FB6F209E-B1B7-423E-9B53-CC19AD396023}" sibTransId="{B0B597C9-218C-4961-AE90-95C7926C217D}"/>
    <dgm:cxn modelId="{976375D3-FB52-439B-A316-9AAFA4BF1D5C}" type="presParOf" srcId="{18D99BD1-8F20-4D9B-A872-4D4678BCFDEE}" destId="{8690DDA6-DDA1-43B3-9079-A19B4C82998A}" srcOrd="0" destOrd="0" presId="urn:microsoft.com/office/officeart/2005/8/layout/vList2"/>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E3F333-A207-4D5D-BD0B-0000D2CCD131}"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s-EC"/>
        </a:p>
      </dgm:t>
    </dgm:pt>
    <dgm:pt modelId="{D749C0F1-C2CE-4399-BF4B-7FEC03114749}">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s-EC" sz="2800" b="1" dirty="0" smtClean="0">
              <a:latin typeface="Calibri" panose="020F0502020204030204" pitchFamily="34" charset="0"/>
              <a:cs typeface="Calibri" panose="020F0502020204030204" pitchFamily="34" charset="0"/>
            </a:rPr>
            <a:t>DISEÑO DE LA INVESTIGACIÓN</a:t>
          </a:r>
          <a:endParaRPr lang="es-EC" sz="2800" dirty="0">
            <a:latin typeface="Calibri" panose="020F0502020204030204" pitchFamily="34" charset="0"/>
            <a:cs typeface="Calibri" panose="020F0502020204030204" pitchFamily="34" charset="0"/>
          </a:endParaRPr>
        </a:p>
      </dgm:t>
    </dgm:pt>
    <dgm:pt modelId="{106227D8-CD5E-49C1-B539-5E174AE87221}" type="parTrans" cxnId="{AD50FF19-EB32-4B34-8882-AA42DCDE1D29}">
      <dgm:prSet/>
      <dgm:spPr/>
      <dgm:t>
        <a:bodyPr/>
        <a:lstStyle/>
        <a:p>
          <a:endParaRPr lang="es-EC"/>
        </a:p>
      </dgm:t>
    </dgm:pt>
    <dgm:pt modelId="{96745AF6-6DE1-48FA-AC85-F17842DEEE7B}" type="sibTrans" cxnId="{AD50FF19-EB32-4B34-8882-AA42DCDE1D29}">
      <dgm:prSet/>
      <dgm:spPr/>
      <dgm:t>
        <a:bodyPr/>
        <a:lstStyle/>
        <a:p>
          <a:endParaRPr lang="es-EC"/>
        </a:p>
      </dgm:t>
    </dgm:pt>
    <dgm:pt modelId="{F2C57356-B0EE-4356-9694-D4A99BF98B30}" type="pres">
      <dgm:prSet presAssocID="{DBE3F333-A207-4D5D-BD0B-0000D2CCD131}" presName="linear" presStyleCnt="0">
        <dgm:presLayoutVars>
          <dgm:animLvl val="lvl"/>
          <dgm:resizeHandles val="exact"/>
        </dgm:presLayoutVars>
      </dgm:prSet>
      <dgm:spPr/>
      <dgm:t>
        <a:bodyPr/>
        <a:lstStyle/>
        <a:p>
          <a:endParaRPr lang="es-EC"/>
        </a:p>
      </dgm:t>
    </dgm:pt>
    <dgm:pt modelId="{366FD5EC-706D-4145-951F-9799D0FE476E}" type="pres">
      <dgm:prSet presAssocID="{D749C0F1-C2CE-4399-BF4B-7FEC03114749}" presName="parentText" presStyleLbl="node1" presStyleIdx="0" presStyleCnt="1" custLinFactNeighborY="11787">
        <dgm:presLayoutVars>
          <dgm:chMax val="0"/>
          <dgm:bulletEnabled val="1"/>
        </dgm:presLayoutVars>
      </dgm:prSet>
      <dgm:spPr/>
      <dgm:t>
        <a:bodyPr/>
        <a:lstStyle/>
        <a:p>
          <a:endParaRPr lang="es-EC"/>
        </a:p>
      </dgm:t>
    </dgm:pt>
  </dgm:ptLst>
  <dgm:cxnLst>
    <dgm:cxn modelId="{FA8BF34D-9E39-4705-A022-A386AB4E9DE7}" type="presOf" srcId="{D749C0F1-C2CE-4399-BF4B-7FEC03114749}" destId="{366FD5EC-706D-4145-951F-9799D0FE476E}" srcOrd="0" destOrd="0" presId="urn:microsoft.com/office/officeart/2005/8/layout/vList2"/>
    <dgm:cxn modelId="{C050E5B2-208B-4F23-A5BF-BBD44DC7CB72}" type="presOf" srcId="{DBE3F333-A207-4D5D-BD0B-0000D2CCD131}" destId="{F2C57356-B0EE-4356-9694-D4A99BF98B30}" srcOrd="0" destOrd="0" presId="urn:microsoft.com/office/officeart/2005/8/layout/vList2"/>
    <dgm:cxn modelId="{AD50FF19-EB32-4B34-8882-AA42DCDE1D29}" srcId="{DBE3F333-A207-4D5D-BD0B-0000D2CCD131}" destId="{D749C0F1-C2CE-4399-BF4B-7FEC03114749}" srcOrd="0" destOrd="0" parTransId="{106227D8-CD5E-49C1-B539-5E174AE87221}" sibTransId="{96745AF6-6DE1-48FA-AC85-F17842DEEE7B}"/>
    <dgm:cxn modelId="{0F0C93B0-804D-45AE-BDE7-D6C6A56C7526}" type="presParOf" srcId="{F2C57356-B0EE-4356-9694-D4A99BF98B30}" destId="{366FD5EC-706D-4145-951F-9799D0FE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7A88EBB-A662-4253-8F8C-EEC18111E32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C"/>
        </a:p>
      </dgm:t>
    </dgm:pt>
    <dgm:pt modelId="{856FAC27-AEE8-414E-A695-75A47F6DD7D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s-EC" sz="1400" b="1" dirty="0" smtClean="0">
              <a:latin typeface="Calibri" panose="020F0502020204030204" pitchFamily="34" charset="0"/>
              <a:cs typeface="Calibri" panose="020F0502020204030204" pitchFamily="34" charset="0"/>
            </a:rPr>
            <a:t>Método Analítico</a:t>
          </a:r>
          <a:endParaRPr lang="es-EC" sz="1400" dirty="0">
            <a:solidFill>
              <a:schemeClr val="tx1"/>
            </a:solidFill>
            <a:latin typeface="Calibri" panose="020F0502020204030204" pitchFamily="34" charset="0"/>
            <a:cs typeface="Calibri" panose="020F0502020204030204" pitchFamily="34" charset="0"/>
          </a:endParaRPr>
        </a:p>
      </dgm:t>
    </dgm:pt>
    <dgm:pt modelId="{A92F406C-AA2A-4107-9E77-81CBD6C08981}" type="parTrans" cxnId="{3C9455BB-999F-4045-8D06-F1FC1018F124}">
      <dgm:prSet/>
      <dgm:spPr/>
      <dgm:t>
        <a:bodyPr/>
        <a:lstStyle/>
        <a:p>
          <a:endParaRPr lang="es-EC"/>
        </a:p>
      </dgm:t>
    </dgm:pt>
    <dgm:pt modelId="{12AB7A1E-8458-44A5-B55D-4AD322D9AFD2}" type="sibTrans" cxnId="{3C9455BB-999F-4045-8D06-F1FC1018F124}">
      <dgm:prSet/>
      <dgm:spPr/>
      <dgm:t>
        <a:bodyPr/>
        <a:lstStyle/>
        <a:p>
          <a:endParaRPr lang="es-EC"/>
        </a:p>
      </dgm:t>
    </dgm:pt>
    <dgm:pt modelId="{4DCFA3C0-4859-4655-9808-0ADEE91BE483}" type="pres">
      <dgm:prSet presAssocID="{27A88EBB-A662-4253-8F8C-EEC18111E325}" presName="linear" presStyleCnt="0">
        <dgm:presLayoutVars>
          <dgm:animLvl val="lvl"/>
          <dgm:resizeHandles val="exact"/>
        </dgm:presLayoutVars>
      </dgm:prSet>
      <dgm:spPr/>
      <dgm:t>
        <a:bodyPr/>
        <a:lstStyle/>
        <a:p>
          <a:endParaRPr lang="es-EC"/>
        </a:p>
      </dgm:t>
    </dgm:pt>
    <dgm:pt modelId="{F736533E-FB6B-48B7-A246-60B331FAC61C}" type="pres">
      <dgm:prSet presAssocID="{856FAC27-AEE8-414E-A695-75A47F6DD7DC}" presName="parentText" presStyleLbl="node1" presStyleIdx="0" presStyleCnt="1">
        <dgm:presLayoutVars>
          <dgm:chMax val="0"/>
          <dgm:bulletEnabled val="1"/>
        </dgm:presLayoutVars>
      </dgm:prSet>
      <dgm:spPr/>
      <dgm:t>
        <a:bodyPr/>
        <a:lstStyle/>
        <a:p>
          <a:endParaRPr lang="es-EC"/>
        </a:p>
      </dgm:t>
    </dgm:pt>
  </dgm:ptLst>
  <dgm:cxnLst>
    <dgm:cxn modelId="{3C9455BB-999F-4045-8D06-F1FC1018F124}" srcId="{27A88EBB-A662-4253-8F8C-EEC18111E325}" destId="{856FAC27-AEE8-414E-A695-75A47F6DD7DC}" srcOrd="0" destOrd="0" parTransId="{A92F406C-AA2A-4107-9E77-81CBD6C08981}" sibTransId="{12AB7A1E-8458-44A5-B55D-4AD322D9AFD2}"/>
    <dgm:cxn modelId="{C2C5C9BF-EBC8-43AC-843A-0E4ED39FF783}" type="presOf" srcId="{856FAC27-AEE8-414E-A695-75A47F6DD7DC}" destId="{F736533E-FB6B-48B7-A246-60B331FAC61C}" srcOrd="0" destOrd="0" presId="urn:microsoft.com/office/officeart/2005/8/layout/vList2"/>
    <dgm:cxn modelId="{DF144F2D-54FC-4E40-8BB9-C201A4E3802E}" type="presOf" srcId="{27A88EBB-A662-4253-8F8C-EEC18111E325}" destId="{4DCFA3C0-4859-4655-9808-0ADEE91BE483}" srcOrd="0" destOrd="0" presId="urn:microsoft.com/office/officeart/2005/8/layout/vList2"/>
    <dgm:cxn modelId="{57B44E5D-8CAA-49CA-83F6-EE68A5D640ED}" type="presParOf" srcId="{4DCFA3C0-4859-4655-9808-0ADEE91BE483}" destId="{F736533E-FB6B-48B7-A246-60B331FAC61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C60663-8250-4865-AEBA-EB5DB8622A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68D9A9A1-78AE-4128-9E6A-5B446F491594}">
      <dgm:prSet custT="1">
        <dgm:style>
          <a:lnRef idx="1">
            <a:schemeClr val="accent6"/>
          </a:lnRef>
          <a:fillRef idx="2">
            <a:schemeClr val="accent6"/>
          </a:fillRef>
          <a:effectRef idx="1">
            <a:schemeClr val="accent6"/>
          </a:effectRef>
          <a:fontRef idx="minor">
            <a:schemeClr val="dk1"/>
          </a:fontRef>
        </dgm:style>
      </dgm:prSet>
      <dgm:spPr/>
      <dgm:t>
        <a:bodyPr/>
        <a:lstStyle/>
        <a:p>
          <a:pPr algn="just" rtl="0"/>
          <a:r>
            <a:rPr lang="es-EC" sz="1400" dirty="0" smtClean="0">
              <a:latin typeface="Calibri" panose="020F0502020204030204" pitchFamily="34" charset="0"/>
              <a:cs typeface="Calibri" panose="020F0502020204030204" pitchFamily="34" charset="0"/>
            </a:rPr>
            <a:t>Se  utilizó técnicas e instrumentos como; la observación, encuestas, mapa de riesgos, matriz de Mósler y estadísticas que permitieron realizar un análisis exhaustivo de las áreas propensas a riesgos y vulnerabilidades que denota la empresa. </a:t>
          </a:r>
          <a:endParaRPr lang="es-EC" sz="1400" dirty="0">
            <a:solidFill>
              <a:schemeClr val="tx1"/>
            </a:solidFill>
            <a:latin typeface="Calibri" panose="020F0502020204030204" pitchFamily="34" charset="0"/>
            <a:cs typeface="Calibri" panose="020F0502020204030204" pitchFamily="34" charset="0"/>
          </a:endParaRPr>
        </a:p>
      </dgm:t>
    </dgm:pt>
    <dgm:pt modelId="{03E4DA53-B9B9-428F-95DC-E966E9917DFB}" type="parTrans" cxnId="{2ABD4112-2B74-41E4-B708-574F2BE616E8}">
      <dgm:prSet/>
      <dgm:spPr/>
      <dgm:t>
        <a:bodyPr/>
        <a:lstStyle/>
        <a:p>
          <a:pPr algn="just"/>
          <a:endParaRPr lang="es-EC"/>
        </a:p>
      </dgm:t>
    </dgm:pt>
    <dgm:pt modelId="{4FDA7EED-73A8-4FB0-A0CD-F24F8AD80D9E}" type="sibTrans" cxnId="{2ABD4112-2B74-41E4-B708-574F2BE616E8}">
      <dgm:prSet/>
      <dgm:spPr/>
      <dgm:t>
        <a:bodyPr/>
        <a:lstStyle/>
        <a:p>
          <a:pPr algn="just"/>
          <a:endParaRPr lang="es-EC"/>
        </a:p>
      </dgm:t>
    </dgm:pt>
    <dgm:pt modelId="{61520428-69FF-418F-A11B-3F3DCD808006}" type="pres">
      <dgm:prSet presAssocID="{92C60663-8250-4865-AEBA-EB5DB8622A56}" presName="linear" presStyleCnt="0">
        <dgm:presLayoutVars>
          <dgm:animLvl val="lvl"/>
          <dgm:resizeHandles val="exact"/>
        </dgm:presLayoutVars>
      </dgm:prSet>
      <dgm:spPr/>
      <dgm:t>
        <a:bodyPr/>
        <a:lstStyle/>
        <a:p>
          <a:endParaRPr lang="es-EC"/>
        </a:p>
      </dgm:t>
    </dgm:pt>
    <dgm:pt modelId="{4FB283F8-3721-4378-854D-2232777205F6}" type="pres">
      <dgm:prSet presAssocID="{68D9A9A1-78AE-4128-9E6A-5B446F491594}" presName="parentText" presStyleLbl="node1" presStyleIdx="0" presStyleCnt="1">
        <dgm:presLayoutVars>
          <dgm:chMax val="0"/>
          <dgm:bulletEnabled val="1"/>
        </dgm:presLayoutVars>
      </dgm:prSet>
      <dgm:spPr/>
      <dgm:t>
        <a:bodyPr/>
        <a:lstStyle/>
        <a:p>
          <a:endParaRPr lang="es-EC"/>
        </a:p>
      </dgm:t>
    </dgm:pt>
  </dgm:ptLst>
  <dgm:cxnLst>
    <dgm:cxn modelId="{58D4C11D-E845-4ED0-BE2B-C9DD6C7C7962}" type="presOf" srcId="{92C60663-8250-4865-AEBA-EB5DB8622A56}" destId="{61520428-69FF-418F-A11B-3F3DCD808006}" srcOrd="0" destOrd="0" presId="urn:microsoft.com/office/officeart/2005/8/layout/vList2"/>
    <dgm:cxn modelId="{2ABD4112-2B74-41E4-B708-574F2BE616E8}" srcId="{92C60663-8250-4865-AEBA-EB5DB8622A56}" destId="{68D9A9A1-78AE-4128-9E6A-5B446F491594}" srcOrd="0" destOrd="0" parTransId="{03E4DA53-B9B9-428F-95DC-E966E9917DFB}" sibTransId="{4FDA7EED-73A8-4FB0-A0CD-F24F8AD80D9E}"/>
    <dgm:cxn modelId="{FF94E269-11D9-49C1-B573-FC3F936C9E69}" type="presOf" srcId="{68D9A9A1-78AE-4128-9E6A-5B446F491594}" destId="{4FB283F8-3721-4378-854D-2232777205F6}" srcOrd="0" destOrd="0" presId="urn:microsoft.com/office/officeart/2005/8/layout/vList2"/>
    <dgm:cxn modelId="{6F334752-42F4-4146-8BAD-76E6C159BE41}" type="presParOf" srcId="{61520428-69FF-418F-A11B-3F3DCD808006}" destId="{4FB283F8-3721-4378-854D-2232777205F6}"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E3F333-A207-4D5D-BD0B-0000D2CCD131}"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s-EC"/>
        </a:p>
      </dgm:t>
    </dgm:pt>
    <dgm:pt modelId="{D749C0F1-C2CE-4399-BF4B-7FEC03114749}">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es-EC" sz="2800" b="1" dirty="0" smtClean="0">
              <a:latin typeface="Calibri" panose="020F0502020204030204" pitchFamily="34" charset="0"/>
              <a:cs typeface="Calibri" panose="020F0502020204030204" pitchFamily="34" charset="0"/>
            </a:rPr>
            <a:t>POBLACIÓN Y </a:t>
          </a:r>
          <a:r>
            <a:rPr lang="es-EC" sz="3200" b="1" dirty="0" smtClean="0">
              <a:latin typeface="Calibri" panose="020F0502020204030204" pitchFamily="34" charset="0"/>
              <a:cs typeface="Calibri" panose="020F0502020204030204" pitchFamily="34" charset="0"/>
            </a:rPr>
            <a:t>MUESTRA</a:t>
          </a:r>
          <a:endParaRPr lang="es-EC" sz="2800" dirty="0">
            <a:latin typeface="Calibri" panose="020F0502020204030204" pitchFamily="34" charset="0"/>
            <a:cs typeface="Calibri" panose="020F0502020204030204" pitchFamily="34" charset="0"/>
          </a:endParaRPr>
        </a:p>
      </dgm:t>
    </dgm:pt>
    <dgm:pt modelId="{106227D8-CD5E-49C1-B539-5E174AE87221}" type="parTrans" cxnId="{AD50FF19-EB32-4B34-8882-AA42DCDE1D29}">
      <dgm:prSet/>
      <dgm:spPr/>
      <dgm:t>
        <a:bodyPr/>
        <a:lstStyle/>
        <a:p>
          <a:endParaRPr lang="es-EC"/>
        </a:p>
      </dgm:t>
    </dgm:pt>
    <dgm:pt modelId="{96745AF6-6DE1-48FA-AC85-F17842DEEE7B}" type="sibTrans" cxnId="{AD50FF19-EB32-4B34-8882-AA42DCDE1D29}">
      <dgm:prSet/>
      <dgm:spPr/>
      <dgm:t>
        <a:bodyPr/>
        <a:lstStyle/>
        <a:p>
          <a:endParaRPr lang="es-EC"/>
        </a:p>
      </dgm:t>
    </dgm:pt>
    <dgm:pt modelId="{F2C57356-B0EE-4356-9694-D4A99BF98B30}" type="pres">
      <dgm:prSet presAssocID="{DBE3F333-A207-4D5D-BD0B-0000D2CCD131}" presName="linear" presStyleCnt="0">
        <dgm:presLayoutVars>
          <dgm:animLvl val="lvl"/>
          <dgm:resizeHandles val="exact"/>
        </dgm:presLayoutVars>
      </dgm:prSet>
      <dgm:spPr/>
      <dgm:t>
        <a:bodyPr/>
        <a:lstStyle/>
        <a:p>
          <a:endParaRPr lang="es-EC"/>
        </a:p>
      </dgm:t>
    </dgm:pt>
    <dgm:pt modelId="{366FD5EC-706D-4145-951F-9799D0FE476E}" type="pres">
      <dgm:prSet presAssocID="{D749C0F1-C2CE-4399-BF4B-7FEC03114749}" presName="parentText" presStyleLbl="node1" presStyleIdx="0" presStyleCnt="1" custLinFactNeighborY="11787">
        <dgm:presLayoutVars>
          <dgm:chMax val="0"/>
          <dgm:bulletEnabled val="1"/>
        </dgm:presLayoutVars>
      </dgm:prSet>
      <dgm:spPr/>
      <dgm:t>
        <a:bodyPr/>
        <a:lstStyle/>
        <a:p>
          <a:endParaRPr lang="es-EC"/>
        </a:p>
      </dgm:t>
    </dgm:pt>
  </dgm:ptLst>
  <dgm:cxnLst>
    <dgm:cxn modelId="{790255DE-2C7F-4CF9-8096-1E126BB859E9}" type="presOf" srcId="{D749C0F1-C2CE-4399-BF4B-7FEC03114749}" destId="{366FD5EC-706D-4145-951F-9799D0FE476E}" srcOrd="0" destOrd="0" presId="urn:microsoft.com/office/officeart/2005/8/layout/vList2"/>
    <dgm:cxn modelId="{CC8622DE-F22A-424B-8751-D3D58209832C}" type="presOf" srcId="{DBE3F333-A207-4D5D-BD0B-0000D2CCD131}" destId="{F2C57356-B0EE-4356-9694-D4A99BF98B30}" srcOrd="0" destOrd="0" presId="urn:microsoft.com/office/officeart/2005/8/layout/vList2"/>
    <dgm:cxn modelId="{AD50FF19-EB32-4B34-8882-AA42DCDE1D29}" srcId="{DBE3F333-A207-4D5D-BD0B-0000D2CCD131}" destId="{D749C0F1-C2CE-4399-BF4B-7FEC03114749}" srcOrd="0" destOrd="0" parTransId="{106227D8-CD5E-49C1-B539-5E174AE87221}" sibTransId="{96745AF6-6DE1-48FA-AC85-F17842DEEE7B}"/>
    <dgm:cxn modelId="{A28D4BA2-52FF-4896-A447-AA1A0E2A5DFD}" type="presParOf" srcId="{F2C57356-B0EE-4356-9694-D4A99BF98B30}" destId="{366FD5EC-706D-4145-951F-9799D0FE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E3F333-A207-4D5D-BD0B-0000D2CCD131}"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s-EC"/>
        </a:p>
      </dgm:t>
    </dgm:pt>
    <dgm:pt modelId="{D749C0F1-C2CE-4399-BF4B-7FEC03114749}">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es-EC" sz="2800" b="1" dirty="0" smtClean="0">
              <a:latin typeface="Calibri" panose="020F0502020204030204" pitchFamily="34" charset="0"/>
              <a:cs typeface="Calibri" panose="020F0502020204030204" pitchFamily="34" charset="0"/>
            </a:rPr>
            <a:t>TÉCNICAS E INSTRUMENTOS DE INFORMACION</a:t>
          </a:r>
          <a:endParaRPr lang="es-EC" sz="2800" dirty="0">
            <a:latin typeface="Calibri" panose="020F0502020204030204" pitchFamily="34" charset="0"/>
            <a:cs typeface="Calibri" panose="020F0502020204030204" pitchFamily="34" charset="0"/>
          </a:endParaRPr>
        </a:p>
      </dgm:t>
    </dgm:pt>
    <dgm:pt modelId="{106227D8-CD5E-49C1-B539-5E174AE87221}" type="parTrans" cxnId="{AD50FF19-EB32-4B34-8882-AA42DCDE1D29}">
      <dgm:prSet/>
      <dgm:spPr/>
      <dgm:t>
        <a:bodyPr/>
        <a:lstStyle/>
        <a:p>
          <a:endParaRPr lang="es-EC" sz="1600"/>
        </a:p>
      </dgm:t>
    </dgm:pt>
    <dgm:pt modelId="{96745AF6-6DE1-48FA-AC85-F17842DEEE7B}" type="sibTrans" cxnId="{AD50FF19-EB32-4B34-8882-AA42DCDE1D29}">
      <dgm:prSet/>
      <dgm:spPr/>
      <dgm:t>
        <a:bodyPr/>
        <a:lstStyle/>
        <a:p>
          <a:endParaRPr lang="es-EC" sz="1600"/>
        </a:p>
      </dgm:t>
    </dgm:pt>
    <dgm:pt modelId="{F2C57356-B0EE-4356-9694-D4A99BF98B30}" type="pres">
      <dgm:prSet presAssocID="{DBE3F333-A207-4D5D-BD0B-0000D2CCD131}" presName="linear" presStyleCnt="0">
        <dgm:presLayoutVars>
          <dgm:animLvl val="lvl"/>
          <dgm:resizeHandles val="exact"/>
        </dgm:presLayoutVars>
      </dgm:prSet>
      <dgm:spPr/>
      <dgm:t>
        <a:bodyPr/>
        <a:lstStyle/>
        <a:p>
          <a:endParaRPr lang="es-EC"/>
        </a:p>
      </dgm:t>
    </dgm:pt>
    <dgm:pt modelId="{366FD5EC-706D-4145-951F-9799D0FE476E}" type="pres">
      <dgm:prSet presAssocID="{D749C0F1-C2CE-4399-BF4B-7FEC03114749}" presName="parentText" presStyleLbl="node1" presStyleIdx="0" presStyleCnt="1" custLinFactNeighborY="11787">
        <dgm:presLayoutVars>
          <dgm:chMax val="0"/>
          <dgm:bulletEnabled val="1"/>
        </dgm:presLayoutVars>
      </dgm:prSet>
      <dgm:spPr/>
      <dgm:t>
        <a:bodyPr/>
        <a:lstStyle/>
        <a:p>
          <a:endParaRPr lang="es-EC"/>
        </a:p>
      </dgm:t>
    </dgm:pt>
  </dgm:ptLst>
  <dgm:cxnLst>
    <dgm:cxn modelId="{E21690F1-4BA9-4B73-A72D-59541F2E734D}" type="presOf" srcId="{D749C0F1-C2CE-4399-BF4B-7FEC03114749}" destId="{366FD5EC-706D-4145-951F-9799D0FE476E}" srcOrd="0" destOrd="0" presId="urn:microsoft.com/office/officeart/2005/8/layout/vList2"/>
    <dgm:cxn modelId="{9BADE8E1-1E86-4C96-B303-66BB588BA2E2}" type="presOf" srcId="{DBE3F333-A207-4D5D-BD0B-0000D2CCD131}" destId="{F2C57356-B0EE-4356-9694-D4A99BF98B30}" srcOrd="0" destOrd="0" presId="urn:microsoft.com/office/officeart/2005/8/layout/vList2"/>
    <dgm:cxn modelId="{AD50FF19-EB32-4B34-8882-AA42DCDE1D29}" srcId="{DBE3F333-A207-4D5D-BD0B-0000D2CCD131}" destId="{D749C0F1-C2CE-4399-BF4B-7FEC03114749}" srcOrd="0" destOrd="0" parTransId="{106227D8-CD5E-49C1-B539-5E174AE87221}" sibTransId="{96745AF6-6DE1-48FA-AC85-F17842DEEE7B}"/>
    <dgm:cxn modelId="{5EFFFEB3-2AD5-4463-9277-4DECB3A5927F}" type="presParOf" srcId="{F2C57356-B0EE-4356-9694-D4A99BF98B30}" destId="{366FD5EC-706D-4145-951F-9799D0FE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7A88EBB-A662-4253-8F8C-EEC18111E32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C"/>
        </a:p>
      </dgm:t>
    </dgm:pt>
    <dgm:pt modelId="{856FAC27-AEE8-414E-A695-75A47F6DD7DC}">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es-EC" sz="1400" b="1" dirty="0" smtClean="0">
              <a:solidFill>
                <a:schemeClr val="tx1"/>
              </a:solidFill>
              <a:latin typeface="Calibri" panose="020F0502020204030204" pitchFamily="34" charset="0"/>
              <a:cs typeface="Calibri" panose="020F0502020204030204" pitchFamily="34" charset="0"/>
            </a:rPr>
            <a:t>POLICIA NACIONAL</a:t>
          </a:r>
          <a:endParaRPr lang="es-EC" sz="1400" b="1" dirty="0">
            <a:solidFill>
              <a:schemeClr val="tx1"/>
            </a:solidFill>
            <a:latin typeface="Calibri" panose="020F0502020204030204" pitchFamily="34" charset="0"/>
            <a:cs typeface="Calibri" panose="020F0502020204030204" pitchFamily="34" charset="0"/>
          </a:endParaRPr>
        </a:p>
      </dgm:t>
    </dgm:pt>
    <dgm:pt modelId="{A92F406C-AA2A-4107-9E77-81CBD6C08981}" type="parTrans" cxnId="{3C9455BB-999F-4045-8D06-F1FC1018F124}">
      <dgm:prSet/>
      <dgm:spPr/>
      <dgm:t>
        <a:bodyPr/>
        <a:lstStyle/>
        <a:p>
          <a:endParaRPr lang="es-EC"/>
        </a:p>
      </dgm:t>
    </dgm:pt>
    <dgm:pt modelId="{12AB7A1E-8458-44A5-B55D-4AD322D9AFD2}" type="sibTrans" cxnId="{3C9455BB-999F-4045-8D06-F1FC1018F124}">
      <dgm:prSet/>
      <dgm:spPr/>
      <dgm:t>
        <a:bodyPr/>
        <a:lstStyle/>
        <a:p>
          <a:endParaRPr lang="es-EC"/>
        </a:p>
      </dgm:t>
    </dgm:pt>
    <dgm:pt modelId="{4DCFA3C0-4859-4655-9808-0ADEE91BE483}" type="pres">
      <dgm:prSet presAssocID="{27A88EBB-A662-4253-8F8C-EEC18111E325}" presName="linear" presStyleCnt="0">
        <dgm:presLayoutVars>
          <dgm:animLvl val="lvl"/>
          <dgm:resizeHandles val="exact"/>
        </dgm:presLayoutVars>
      </dgm:prSet>
      <dgm:spPr/>
      <dgm:t>
        <a:bodyPr/>
        <a:lstStyle/>
        <a:p>
          <a:endParaRPr lang="es-EC"/>
        </a:p>
      </dgm:t>
    </dgm:pt>
    <dgm:pt modelId="{F736533E-FB6B-48B7-A246-60B331FAC61C}" type="pres">
      <dgm:prSet presAssocID="{856FAC27-AEE8-414E-A695-75A47F6DD7DC}" presName="parentText" presStyleLbl="node1" presStyleIdx="0" presStyleCnt="1" custScaleX="117668" custScaleY="91024" custLinFactNeighborY="4696">
        <dgm:presLayoutVars>
          <dgm:chMax val="0"/>
          <dgm:bulletEnabled val="1"/>
        </dgm:presLayoutVars>
      </dgm:prSet>
      <dgm:spPr/>
      <dgm:t>
        <a:bodyPr/>
        <a:lstStyle/>
        <a:p>
          <a:endParaRPr lang="es-EC"/>
        </a:p>
      </dgm:t>
    </dgm:pt>
  </dgm:ptLst>
  <dgm:cxnLst>
    <dgm:cxn modelId="{3C9455BB-999F-4045-8D06-F1FC1018F124}" srcId="{27A88EBB-A662-4253-8F8C-EEC18111E325}" destId="{856FAC27-AEE8-414E-A695-75A47F6DD7DC}" srcOrd="0" destOrd="0" parTransId="{A92F406C-AA2A-4107-9E77-81CBD6C08981}" sibTransId="{12AB7A1E-8458-44A5-B55D-4AD322D9AFD2}"/>
    <dgm:cxn modelId="{EA4BDA59-6E25-4B28-8456-7FA7D3B4044E}" type="presOf" srcId="{856FAC27-AEE8-414E-A695-75A47F6DD7DC}" destId="{F736533E-FB6B-48B7-A246-60B331FAC61C}" srcOrd="0" destOrd="0" presId="urn:microsoft.com/office/officeart/2005/8/layout/vList2"/>
    <dgm:cxn modelId="{7D9EEC75-D581-4372-9D0C-D23D47094326}" type="presOf" srcId="{27A88EBB-A662-4253-8F8C-EEC18111E325}" destId="{4DCFA3C0-4859-4655-9808-0ADEE91BE483}" srcOrd="0" destOrd="0" presId="urn:microsoft.com/office/officeart/2005/8/layout/vList2"/>
    <dgm:cxn modelId="{2F2C9884-59DA-4B5A-8BBC-E651A97A86BE}" type="presParOf" srcId="{4DCFA3C0-4859-4655-9808-0ADEE91BE483}" destId="{F736533E-FB6B-48B7-A246-60B331FAC61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DA8C1A-A425-4334-9B49-98B8617F6A4E}" type="doc">
      <dgm:prSet loTypeId="urn:microsoft.com/office/officeart/2005/8/layout/arrow2" loCatId="process" qsTypeId="urn:microsoft.com/office/officeart/2005/8/quickstyle/simple1" qsCatId="simple" csTypeId="urn:microsoft.com/office/officeart/2005/8/colors/accent3_4" csCatId="accent3" phldr="1"/>
      <dgm:spPr/>
      <dgm:t>
        <a:bodyPr/>
        <a:lstStyle/>
        <a:p>
          <a:endParaRPr lang="es-EC"/>
        </a:p>
      </dgm:t>
    </dgm:pt>
    <dgm:pt modelId="{8E1BF369-58FD-44EB-B03D-1AD70E3E7D53}">
      <dgm:prSet phldrT="[Texto]" custT="1"/>
      <dgm:spPr/>
      <dgm:t>
        <a:bodyPr lIns="72000"/>
        <a:lstStyle/>
        <a:p>
          <a:pPr algn="just"/>
          <a:r>
            <a:rPr lang="es-EC" sz="1400" dirty="0" smtClean="0">
              <a:latin typeface="Calibri" panose="020F0502020204030204" pitchFamily="34" charset="0"/>
              <a:cs typeface="Calibri" panose="020F0502020204030204" pitchFamily="34" charset="0"/>
            </a:rPr>
            <a:t>Identificar los factores de riesgo que contribuyen a la inseguridad en la empresa de seguridad Rojas&amp;Paredes Security Cía. Ltda., ubicada en el sector San Blas del D.M.Q.</a:t>
          </a:r>
          <a:endParaRPr lang="es-EC" sz="1400" b="0" dirty="0">
            <a:latin typeface="Calibri" panose="020F0502020204030204" pitchFamily="34" charset="0"/>
            <a:cs typeface="Calibri" panose="020F0502020204030204" pitchFamily="34" charset="0"/>
          </a:endParaRPr>
        </a:p>
      </dgm:t>
    </dgm:pt>
    <dgm:pt modelId="{E8F2192E-A525-4824-88EB-4AF157D87E31}" type="parTrans" cxnId="{74769F1A-F963-4209-94C7-7336C5BDF4F8}">
      <dgm:prSet/>
      <dgm:spPr/>
      <dgm:t>
        <a:bodyPr/>
        <a:lstStyle/>
        <a:p>
          <a:endParaRPr lang="es-EC" sz="1400">
            <a:latin typeface="Arial" panose="020B0604020202020204" pitchFamily="34" charset="0"/>
            <a:cs typeface="Arial" panose="020B0604020202020204" pitchFamily="34" charset="0"/>
          </a:endParaRPr>
        </a:p>
      </dgm:t>
    </dgm:pt>
    <dgm:pt modelId="{812A8D26-1407-4CB1-A8B9-B6A1FE99F6CE}" type="sibTrans" cxnId="{74769F1A-F963-4209-94C7-7336C5BDF4F8}">
      <dgm:prSet/>
      <dgm:spPr/>
      <dgm:t>
        <a:bodyPr/>
        <a:lstStyle/>
        <a:p>
          <a:endParaRPr lang="es-EC" sz="1400">
            <a:latin typeface="Arial" panose="020B0604020202020204" pitchFamily="34" charset="0"/>
            <a:cs typeface="Arial" panose="020B0604020202020204" pitchFamily="34" charset="0"/>
          </a:endParaRPr>
        </a:p>
      </dgm:t>
    </dgm:pt>
    <dgm:pt modelId="{3B4C8F8F-7F87-46A6-B659-8491B5667195}">
      <dgm:prSet phldrT="[Texto]" custT="1"/>
      <dgm:spPr/>
      <dgm:t>
        <a:bodyPr lIns="72000"/>
        <a:lstStyle/>
        <a:p>
          <a:pPr algn="just"/>
          <a:r>
            <a:rPr lang="es-EC" sz="1400" dirty="0" smtClean="0">
              <a:latin typeface="Calibri" panose="020F0502020204030204" pitchFamily="34" charset="0"/>
              <a:cs typeface="Calibri" panose="020F0502020204030204" pitchFamily="34" charset="0"/>
            </a:rPr>
            <a:t>Diseñar un sistema de seguridad física que contribuya a reducir los riesgos  de origen antrópico en la empresa de seguridad Rojas&amp;Paredes Security Cía. Ltda.</a:t>
          </a:r>
          <a:endParaRPr lang="es-EC" sz="1400" dirty="0">
            <a:latin typeface="Calibri" panose="020F0502020204030204" pitchFamily="34" charset="0"/>
            <a:cs typeface="Calibri" panose="020F0502020204030204" pitchFamily="34" charset="0"/>
          </a:endParaRPr>
        </a:p>
      </dgm:t>
    </dgm:pt>
    <dgm:pt modelId="{CE1E7054-203B-4597-999A-5AA780CC7E2F}" type="parTrans" cxnId="{833ADA12-73BE-40EE-89A5-3E599BBE13D8}">
      <dgm:prSet/>
      <dgm:spPr/>
      <dgm:t>
        <a:bodyPr/>
        <a:lstStyle/>
        <a:p>
          <a:endParaRPr lang="es-EC" sz="1400">
            <a:latin typeface="Arial" panose="020B0604020202020204" pitchFamily="34" charset="0"/>
            <a:cs typeface="Arial" panose="020B0604020202020204" pitchFamily="34" charset="0"/>
          </a:endParaRPr>
        </a:p>
      </dgm:t>
    </dgm:pt>
    <dgm:pt modelId="{6F6C925E-288A-4EC9-AD25-C6C7E19E88F0}" type="sibTrans" cxnId="{833ADA12-73BE-40EE-89A5-3E599BBE13D8}">
      <dgm:prSet/>
      <dgm:spPr/>
      <dgm:t>
        <a:bodyPr/>
        <a:lstStyle/>
        <a:p>
          <a:endParaRPr lang="es-EC" sz="1400">
            <a:latin typeface="Arial" panose="020B0604020202020204" pitchFamily="34" charset="0"/>
            <a:cs typeface="Arial" panose="020B0604020202020204" pitchFamily="34" charset="0"/>
          </a:endParaRPr>
        </a:p>
      </dgm:t>
    </dgm:pt>
    <dgm:pt modelId="{912CAD5D-9714-4E23-8C71-73812352845B}">
      <dgm:prSet phldrT="[Texto]" custT="1"/>
      <dgm:spPr/>
      <dgm:t>
        <a:bodyPr/>
        <a:lstStyle/>
        <a:p>
          <a:pPr algn="just"/>
          <a:r>
            <a:rPr lang="es-EC" sz="1400" dirty="0" smtClean="0">
              <a:latin typeface="Calibri" panose="020F0502020204030204" pitchFamily="34" charset="0"/>
              <a:cs typeface="Calibri" panose="020F0502020204030204" pitchFamily="34" charset="0"/>
            </a:rPr>
            <a:t>Establecer los sistemas de seguridad tecnológica que ayudaría a minimizar los riesgos en la empresa Rojas&amp;Paredes Security Cía. Ltda.</a:t>
          </a:r>
          <a:endParaRPr lang="es-EC" sz="1400" dirty="0">
            <a:latin typeface="Calibri" panose="020F0502020204030204" pitchFamily="34" charset="0"/>
            <a:cs typeface="Calibri" panose="020F0502020204030204" pitchFamily="34" charset="0"/>
          </a:endParaRPr>
        </a:p>
      </dgm:t>
    </dgm:pt>
    <dgm:pt modelId="{D6A5663B-3E32-46BC-8E1D-149BA7243318}" type="sibTrans" cxnId="{0EA24EE4-DB92-4C81-858D-30C573A59EC0}">
      <dgm:prSet/>
      <dgm:spPr/>
      <dgm:t>
        <a:bodyPr/>
        <a:lstStyle/>
        <a:p>
          <a:endParaRPr lang="es-EC" sz="1400">
            <a:latin typeface="Arial" panose="020B0604020202020204" pitchFamily="34" charset="0"/>
            <a:cs typeface="Arial" panose="020B0604020202020204" pitchFamily="34" charset="0"/>
          </a:endParaRPr>
        </a:p>
      </dgm:t>
    </dgm:pt>
    <dgm:pt modelId="{2383FDAD-7A69-4EE7-9661-211A0C1E83D8}" type="parTrans" cxnId="{0EA24EE4-DB92-4C81-858D-30C573A59EC0}">
      <dgm:prSet/>
      <dgm:spPr/>
      <dgm:t>
        <a:bodyPr/>
        <a:lstStyle/>
        <a:p>
          <a:endParaRPr lang="es-EC" sz="1400">
            <a:latin typeface="Arial" panose="020B0604020202020204" pitchFamily="34" charset="0"/>
            <a:cs typeface="Arial" panose="020B0604020202020204" pitchFamily="34" charset="0"/>
          </a:endParaRPr>
        </a:p>
      </dgm:t>
    </dgm:pt>
    <dgm:pt modelId="{3D6B78F7-1FC7-4326-A52F-B676E96A089A}" type="pres">
      <dgm:prSet presAssocID="{31DA8C1A-A425-4334-9B49-98B8617F6A4E}" presName="arrowDiagram" presStyleCnt="0">
        <dgm:presLayoutVars>
          <dgm:chMax val="5"/>
          <dgm:dir/>
          <dgm:resizeHandles val="exact"/>
        </dgm:presLayoutVars>
      </dgm:prSet>
      <dgm:spPr/>
      <dgm:t>
        <a:bodyPr/>
        <a:lstStyle/>
        <a:p>
          <a:endParaRPr lang="es-EC"/>
        </a:p>
      </dgm:t>
    </dgm:pt>
    <dgm:pt modelId="{71824D70-D844-4363-8593-85C83C5908A2}" type="pres">
      <dgm:prSet presAssocID="{31DA8C1A-A425-4334-9B49-98B8617F6A4E}" presName="arrow" presStyleLbl="bgShp" presStyleIdx="0" presStyleCnt="1" custLinFactNeighborY="-9555"/>
      <dgm:spPr/>
      <dgm:t>
        <a:bodyPr/>
        <a:lstStyle/>
        <a:p>
          <a:endParaRPr lang="es-EC"/>
        </a:p>
      </dgm:t>
    </dgm:pt>
    <dgm:pt modelId="{400AA4EC-F77E-479B-A31F-23A8AC4DD439}" type="pres">
      <dgm:prSet presAssocID="{31DA8C1A-A425-4334-9B49-98B8617F6A4E}" presName="arrowDiagram3" presStyleCnt="0"/>
      <dgm:spPr/>
    </dgm:pt>
    <dgm:pt modelId="{98E2F84A-5C6C-44AB-8FE7-7BF02EC44FC6}" type="pres">
      <dgm:prSet presAssocID="{912CAD5D-9714-4E23-8C71-73812352845B}" presName="bullet3a" presStyleLbl="node1" presStyleIdx="0" presStyleCnt="3" custLinFactX="-100000" custLinFactY="6759" custLinFactNeighborX="-171549" custLinFactNeighborY="100000"/>
      <dgm:spPr/>
    </dgm:pt>
    <dgm:pt modelId="{1992C7FD-74FE-41CC-8973-21F4045C280E}" type="pres">
      <dgm:prSet presAssocID="{912CAD5D-9714-4E23-8C71-73812352845B}" presName="textBox3a" presStyleLbl="revTx" presStyleIdx="0" presStyleCnt="3" custScaleX="142716" custLinFactNeighborX="-12011" custLinFactNeighborY="25064">
        <dgm:presLayoutVars>
          <dgm:bulletEnabled val="1"/>
        </dgm:presLayoutVars>
      </dgm:prSet>
      <dgm:spPr/>
      <dgm:t>
        <a:bodyPr/>
        <a:lstStyle/>
        <a:p>
          <a:endParaRPr lang="es-EC"/>
        </a:p>
      </dgm:t>
    </dgm:pt>
    <dgm:pt modelId="{EB5EB301-8C5C-4D5B-8129-AC708E1668DD}" type="pres">
      <dgm:prSet presAssocID="{8E1BF369-58FD-44EB-B03D-1AD70E3E7D53}" presName="bullet3b" presStyleLbl="node1" presStyleIdx="1" presStyleCnt="3" custLinFactY="-31476" custLinFactNeighborX="57446" custLinFactNeighborY="-100000"/>
      <dgm:spPr/>
    </dgm:pt>
    <dgm:pt modelId="{002C4E81-877B-4215-A60E-B5847A2BD46F}" type="pres">
      <dgm:prSet presAssocID="{8E1BF369-58FD-44EB-B03D-1AD70E3E7D53}" presName="textBox3b" presStyleLbl="revTx" presStyleIdx="1" presStyleCnt="3" custScaleX="109399" custScaleY="93455" custLinFactNeighborX="23652" custLinFactNeighborY="-9020">
        <dgm:presLayoutVars>
          <dgm:bulletEnabled val="1"/>
        </dgm:presLayoutVars>
      </dgm:prSet>
      <dgm:spPr/>
      <dgm:t>
        <a:bodyPr/>
        <a:lstStyle/>
        <a:p>
          <a:endParaRPr lang="es-EC"/>
        </a:p>
      </dgm:t>
    </dgm:pt>
    <dgm:pt modelId="{D3DCD509-2F31-4F2F-90B2-DC061E35D59A}" type="pres">
      <dgm:prSet presAssocID="{3B4C8F8F-7F87-46A6-B659-8491B5667195}" presName="bullet3c" presStyleLbl="node1" presStyleIdx="2" presStyleCnt="3" custLinFactX="2804" custLinFactNeighborX="100000" custLinFactNeighborY="-92205"/>
      <dgm:spPr/>
    </dgm:pt>
    <dgm:pt modelId="{DC1E94C0-88A1-4824-91B6-833F17E8D96E}" type="pres">
      <dgm:prSet presAssocID="{3B4C8F8F-7F87-46A6-B659-8491B5667195}" presName="textBox3c" presStyleLbl="revTx" presStyleIdx="2" presStyleCnt="3" custLinFactNeighborX="30097" custLinFactNeighborY="-506">
        <dgm:presLayoutVars>
          <dgm:bulletEnabled val="1"/>
        </dgm:presLayoutVars>
      </dgm:prSet>
      <dgm:spPr/>
      <dgm:t>
        <a:bodyPr/>
        <a:lstStyle/>
        <a:p>
          <a:endParaRPr lang="es-EC"/>
        </a:p>
      </dgm:t>
    </dgm:pt>
  </dgm:ptLst>
  <dgm:cxnLst>
    <dgm:cxn modelId="{AF84A82C-D884-49DE-96D1-F4C0E7FCBC19}" type="presOf" srcId="{31DA8C1A-A425-4334-9B49-98B8617F6A4E}" destId="{3D6B78F7-1FC7-4326-A52F-B676E96A089A}" srcOrd="0" destOrd="0" presId="urn:microsoft.com/office/officeart/2005/8/layout/arrow2"/>
    <dgm:cxn modelId="{D97879C9-2788-456E-B257-A632105234E3}" type="presOf" srcId="{3B4C8F8F-7F87-46A6-B659-8491B5667195}" destId="{DC1E94C0-88A1-4824-91B6-833F17E8D96E}" srcOrd="0" destOrd="0" presId="urn:microsoft.com/office/officeart/2005/8/layout/arrow2"/>
    <dgm:cxn modelId="{74769F1A-F963-4209-94C7-7336C5BDF4F8}" srcId="{31DA8C1A-A425-4334-9B49-98B8617F6A4E}" destId="{8E1BF369-58FD-44EB-B03D-1AD70E3E7D53}" srcOrd="1" destOrd="0" parTransId="{E8F2192E-A525-4824-88EB-4AF157D87E31}" sibTransId="{812A8D26-1407-4CB1-A8B9-B6A1FE99F6CE}"/>
    <dgm:cxn modelId="{833ADA12-73BE-40EE-89A5-3E599BBE13D8}" srcId="{31DA8C1A-A425-4334-9B49-98B8617F6A4E}" destId="{3B4C8F8F-7F87-46A6-B659-8491B5667195}" srcOrd="2" destOrd="0" parTransId="{CE1E7054-203B-4597-999A-5AA780CC7E2F}" sibTransId="{6F6C925E-288A-4EC9-AD25-C6C7E19E88F0}"/>
    <dgm:cxn modelId="{8C5CBB73-1249-4C03-9DF7-7E8E44DFEAED}" type="presOf" srcId="{912CAD5D-9714-4E23-8C71-73812352845B}" destId="{1992C7FD-74FE-41CC-8973-21F4045C280E}" srcOrd="0" destOrd="0" presId="urn:microsoft.com/office/officeart/2005/8/layout/arrow2"/>
    <dgm:cxn modelId="{0EA24EE4-DB92-4C81-858D-30C573A59EC0}" srcId="{31DA8C1A-A425-4334-9B49-98B8617F6A4E}" destId="{912CAD5D-9714-4E23-8C71-73812352845B}" srcOrd="0" destOrd="0" parTransId="{2383FDAD-7A69-4EE7-9661-211A0C1E83D8}" sibTransId="{D6A5663B-3E32-46BC-8E1D-149BA7243318}"/>
    <dgm:cxn modelId="{81172F5E-8EAB-4E0A-AF27-A4028BA4FE59}" type="presOf" srcId="{8E1BF369-58FD-44EB-B03D-1AD70E3E7D53}" destId="{002C4E81-877B-4215-A60E-B5847A2BD46F}" srcOrd="0" destOrd="0" presId="urn:microsoft.com/office/officeart/2005/8/layout/arrow2"/>
    <dgm:cxn modelId="{76585B5E-7769-4501-9A34-DBFC7D004A41}" type="presParOf" srcId="{3D6B78F7-1FC7-4326-A52F-B676E96A089A}" destId="{71824D70-D844-4363-8593-85C83C5908A2}" srcOrd="0" destOrd="0" presId="urn:microsoft.com/office/officeart/2005/8/layout/arrow2"/>
    <dgm:cxn modelId="{DE7C7B3C-D6EA-4A59-8615-86D5175930E5}" type="presParOf" srcId="{3D6B78F7-1FC7-4326-A52F-B676E96A089A}" destId="{400AA4EC-F77E-479B-A31F-23A8AC4DD439}" srcOrd="1" destOrd="0" presId="urn:microsoft.com/office/officeart/2005/8/layout/arrow2"/>
    <dgm:cxn modelId="{8CF3E8AE-9E05-425C-B209-F2AF0934DCF7}" type="presParOf" srcId="{400AA4EC-F77E-479B-A31F-23A8AC4DD439}" destId="{98E2F84A-5C6C-44AB-8FE7-7BF02EC44FC6}" srcOrd="0" destOrd="0" presId="urn:microsoft.com/office/officeart/2005/8/layout/arrow2"/>
    <dgm:cxn modelId="{147F240C-D6E6-4AA1-A9CC-FE6CD0CCF808}" type="presParOf" srcId="{400AA4EC-F77E-479B-A31F-23A8AC4DD439}" destId="{1992C7FD-74FE-41CC-8973-21F4045C280E}" srcOrd="1" destOrd="0" presId="urn:microsoft.com/office/officeart/2005/8/layout/arrow2"/>
    <dgm:cxn modelId="{0F92E7E7-6B32-4CC9-A5FD-A5144EC3DDDE}" type="presParOf" srcId="{400AA4EC-F77E-479B-A31F-23A8AC4DD439}" destId="{EB5EB301-8C5C-4D5B-8129-AC708E1668DD}" srcOrd="2" destOrd="0" presId="urn:microsoft.com/office/officeart/2005/8/layout/arrow2"/>
    <dgm:cxn modelId="{35287EBD-C2D8-4BCF-A16F-9679FA299F42}" type="presParOf" srcId="{400AA4EC-F77E-479B-A31F-23A8AC4DD439}" destId="{002C4E81-877B-4215-A60E-B5847A2BD46F}" srcOrd="3" destOrd="0" presId="urn:microsoft.com/office/officeart/2005/8/layout/arrow2"/>
    <dgm:cxn modelId="{5E969678-7D8D-465F-BADB-7AF16F58AE69}" type="presParOf" srcId="{400AA4EC-F77E-479B-A31F-23A8AC4DD439}" destId="{D3DCD509-2F31-4F2F-90B2-DC061E35D59A}" srcOrd="4" destOrd="0" presId="urn:microsoft.com/office/officeart/2005/8/layout/arrow2"/>
    <dgm:cxn modelId="{22DDD9CC-BF33-4BBE-B791-B5C86DBDF90E}" type="presParOf" srcId="{400AA4EC-F77E-479B-A31F-23A8AC4DD439}" destId="{DC1E94C0-88A1-4824-91B6-833F17E8D96E}" srcOrd="5" destOrd="0" presId="urn:microsoft.com/office/officeart/2005/8/layout/arrow2"/>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427BF81-B434-4EF1-9547-54F2CC8ECB40}"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s-EC"/>
        </a:p>
      </dgm:t>
    </dgm:pt>
    <dgm:pt modelId="{96909B62-1DD7-4AF2-B8CC-4BD89F367768}">
      <dgm:prSet phldrT="[Texto]" custT="1"/>
      <dgm:spPr/>
      <dgm:t>
        <a:bodyPr/>
        <a:lstStyle/>
        <a:p>
          <a:pPr algn="just">
            <a:lnSpc>
              <a:spcPct val="90000"/>
            </a:lnSpc>
            <a:spcAft>
              <a:spcPct val="35000"/>
            </a:spcAft>
          </a:pPr>
          <a:endParaRPr lang="es-EC" sz="900" dirty="0" smtClean="0"/>
        </a:p>
        <a:p>
          <a:pPr algn="just">
            <a:lnSpc>
              <a:spcPct val="90000"/>
            </a:lnSpc>
            <a:spcAft>
              <a:spcPct val="35000"/>
            </a:spcAft>
          </a:pPr>
          <a:endParaRPr lang="es-EC" sz="900" dirty="0" smtClean="0"/>
        </a:p>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50" dirty="0" smtClean="0">
              <a:latin typeface="Calibri" panose="020F0502020204030204" pitchFamily="34" charset="0"/>
              <a:cs typeface="Calibri" panose="020F0502020204030204" pitchFamily="34" charset="0"/>
            </a:rPr>
            <a:t>Instalar cámaras de seguridad</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Verificar la apertura y cierre de los seguros de las puertas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No dejar las llaves de las puertas.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Tener un control de llaves de todas las áreas.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Colocar puertas con tarjeta magnética </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Mantener personal de guardias armados 24 horas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Mantener personal capacitado en monitoreo de cámaras vigilando las 24 horas.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Mantener actualizado mapa de riesgo </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Instalar botones de pánicos</a:t>
          </a:r>
        </a:p>
        <a:p>
          <a:pPr>
            <a:lnSpc>
              <a:spcPct val="100000"/>
            </a:lnSpc>
            <a:spcAft>
              <a:spcPts val="0"/>
            </a:spcAft>
          </a:pPr>
          <a:endParaRPr lang="es-EC" sz="2000" dirty="0">
            <a:latin typeface="Calibri" panose="020F0502020204030204" pitchFamily="34" charset="0"/>
            <a:cs typeface="Calibri" panose="020F0502020204030204" pitchFamily="34" charset="0"/>
          </a:endParaRPr>
        </a:p>
      </dgm:t>
    </dgm:pt>
    <dgm:pt modelId="{D4E64632-EC89-456E-97CE-693735994C7E}" type="parTrans" cxnId="{73D91962-D4BB-4459-B297-63A276ED21B5}">
      <dgm:prSet/>
      <dgm:spPr/>
      <dgm:t>
        <a:bodyPr/>
        <a:lstStyle/>
        <a:p>
          <a:endParaRPr lang="es-EC"/>
        </a:p>
      </dgm:t>
    </dgm:pt>
    <dgm:pt modelId="{2BA59ABF-5D68-4177-8FA1-7C3AE6F3B8F7}" type="sibTrans" cxnId="{73D91962-D4BB-4459-B297-63A276ED21B5}">
      <dgm:prSet/>
      <dgm:spPr/>
      <dgm:t>
        <a:bodyPr/>
        <a:lstStyle/>
        <a:p>
          <a:endParaRPr lang="es-EC"/>
        </a:p>
      </dgm:t>
    </dgm:pt>
    <dgm:pt modelId="{15526C66-40A9-45CD-9DA3-0FA038C758D3}">
      <dgm:prSet phldrT="[Texto]" custT="1"/>
      <dgm:spPr/>
      <dgm:t>
        <a:bodyPr/>
        <a:lstStyle/>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00" u="none" dirty="0" smtClean="0">
              <a:latin typeface="Calibri" panose="020F0502020204030204" pitchFamily="34" charset="0"/>
              <a:cs typeface="Calibri" panose="020F0502020204030204" pitchFamily="34" charset="0"/>
            </a:rPr>
            <a:t>Levantar una base de datos de los directivos del sector San Blas y sus vecinos.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00" u="none" dirty="0" smtClean="0">
              <a:latin typeface="Calibri" panose="020F0502020204030204" pitchFamily="34" charset="0"/>
              <a:cs typeface="Calibri" panose="020F0502020204030204" pitchFamily="34" charset="0"/>
            </a:rPr>
            <a:t>Dar charlas, talleres y socializaciones de medidas de seguridad, en coordinación con el ECU-911, Policía Nacional y Seguridad Ciudadana del Municipio de Quito.</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00" u="none" dirty="0" smtClean="0">
              <a:latin typeface="Calibri" panose="020F0502020204030204" pitchFamily="34" charset="0"/>
              <a:cs typeface="Calibri" panose="020F0502020204030204" pitchFamily="34" charset="0"/>
            </a:rPr>
            <a:t>Conformar un comité de seguridad.</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00" u="none" dirty="0" smtClean="0">
              <a:latin typeface="Calibri" panose="020F0502020204030204" pitchFamily="34" charset="0"/>
              <a:cs typeface="Calibri" panose="020F0502020204030204" pitchFamily="34" charset="0"/>
            </a:rPr>
            <a:t>Buscar vecinos de confianza para coordinar medidas de seguridad e incluso  servirán de apoyo como informantes de la seguridad del sector.</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a:t>
          </a:r>
          <a:r>
            <a:rPr lang="es-EC" sz="1000" u="none" dirty="0" smtClean="0">
              <a:latin typeface="Calibri" panose="020F0502020204030204" pitchFamily="34" charset="0"/>
              <a:cs typeface="Calibri" panose="020F0502020204030204" pitchFamily="34" charset="0"/>
            </a:rPr>
            <a:t>Coordinar con la Dirigencia Barrial y Municipio de Quito, para colocar alarmas de seguridad en el sector san Blas</a:t>
          </a:r>
          <a:r>
            <a:rPr lang="es-EC" sz="400" u="none" dirty="0" smtClean="0"/>
            <a:t>.</a:t>
          </a:r>
          <a:endParaRPr lang="es-EC" sz="400" dirty="0"/>
        </a:p>
      </dgm:t>
    </dgm:pt>
    <dgm:pt modelId="{16342F55-A4E9-4ECC-B0E0-007FBB2461DE}" type="parTrans" cxnId="{1DB49C44-DFD4-4A51-9D5F-2FF7FD24F0BC}">
      <dgm:prSet/>
      <dgm:spPr/>
      <dgm:t>
        <a:bodyPr/>
        <a:lstStyle/>
        <a:p>
          <a:endParaRPr lang="es-EC"/>
        </a:p>
      </dgm:t>
    </dgm:pt>
    <dgm:pt modelId="{EE79057E-C6B2-4836-AE6F-5AEF6050CE69}" type="sibTrans" cxnId="{1DB49C44-DFD4-4A51-9D5F-2FF7FD24F0BC}">
      <dgm:prSet/>
      <dgm:spPr/>
      <dgm:t>
        <a:bodyPr/>
        <a:lstStyle/>
        <a:p>
          <a:endParaRPr lang="es-EC"/>
        </a:p>
      </dgm:t>
    </dgm:pt>
    <dgm:pt modelId="{2CA79E72-D895-49A9-BA06-9F46AA1AD420}">
      <dgm:prSet custT="1"/>
      <dgm:spPr/>
      <dgm:t>
        <a:bodyPr/>
        <a:lstStyle/>
        <a:p>
          <a:r>
            <a:rPr lang="es-EC" sz="1100" b="1" dirty="0" smtClean="0">
              <a:latin typeface="Calibri" panose="020F0502020204030204" pitchFamily="34" charset="0"/>
              <a:cs typeface="Calibri" panose="020F0502020204030204" pitchFamily="34" charset="0"/>
            </a:rPr>
            <a:t>PERSONAL</a:t>
          </a:r>
          <a:endParaRPr lang="es-EC" sz="400" b="1" dirty="0">
            <a:latin typeface="Calibri" panose="020F0502020204030204" pitchFamily="34" charset="0"/>
            <a:cs typeface="Calibri" panose="020F0502020204030204" pitchFamily="34" charset="0"/>
          </a:endParaRPr>
        </a:p>
      </dgm:t>
    </dgm:pt>
    <dgm:pt modelId="{F2A5B59E-70AB-4BB4-BD79-80D76E94729C}" type="parTrans" cxnId="{7AF9C286-AF1F-4BA5-858D-D4FAD529C5C3}">
      <dgm:prSet/>
      <dgm:spPr/>
      <dgm:t>
        <a:bodyPr/>
        <a:lstStyle/>
        <a:p>
          <a:endParaRPr lang="es-EC"/>
        </a:p>
      </dgm:t>
    </dgm:pt>
    <dgm:pt modelId="{57DC0D1B-18AB-4718-AFEB-40A0411EB74E}" type="sibTrans" cxnId="{7AF9C286-AF1F-4BA5-858D-D4FAD529C5C3}">
      <dgm:prSet/>
      <dgm:spPr/>
      <dgm:t>
        <a:bodyPr/>
        <a:lstStyle/>
        <a:p>
          <a:endParaRPr lang="es-EC"/>
        </a:p>
      </dgm:t>
    </dgm:pt>
    <dgm:pt modelId="{6674DA23-458B-4B47-8BFE-F2BC63B2CED3}">
      <dgm:prSet custT="1"/>
      <dgm:spPr/>
      <dgm:t>
        <a:bodyPr/>
        <a:lstStyle/>
        <a:p>
          <a:r>
            <a:rPr lang="es-EC" sz="1100" b="1" dirty="0" smtClean="0">
              <a:latin typeface="Calibri" panose="020F0502020204030204" pitchFamily="34" charset="0"/>
              <a:cs typeface="Calibri" panose="020F0502020204030204" pitchFamily="34" charset="0"/>
            </a:rPr>
            <a:t>INFRAESTRUCTURA FISICA</a:t>
          </a:r>
          <a:endParaRPr lang="es-EC" sz="1100" b="1" dirty="0">
            <a:latin typeface="Calibri" panose="020F0502020204030204" pitchFamily="34" charset="0"/>
            <a:cs typeface="Calibri" panose="020F0502020204030204" pitchFamily="34" charset="0"/>
          </a:endParaRPr>
        </a:p>
      </dgm:t>
    </dgm:pt>
    <dgm:pt modelId="{10668340-23B0-4BB2-8C8C-F3AD85621893}" type="parTrans" cxnId="{3ECBF7F9-19D8-4C73-B023-95361F5AC9C1}">
      <dgm:prSet/>
      <dgm:spPr/>
      <dgm:t>
        <a:bodyPr/>
        <a:lstStyle/>
        <a:p>
          <a:endParaRPr lang="es-EC"/>
        </a:p>
      </dgm:t>
    </dgm:pt>
    <dgm:pt modelId="{259E8E9E-83AC-47E0-A9F7-418D2F939520}" type="sibTrans" cxnId="{3ECBF7F9-19D8-4C73-B023-95361F5AC9C1}">
      <dgm:prSet/>
      <dgm:spPr/>
      <dgm:t>
        <a:bodyPr/>
        <a:lstStyle/>
        <a:p>
          <a:endParaRPr lang="es-EC"/>
        </a:p>
      </dgm:t>
    </dgm:pt>
    <dgm:pt modelId="{C0832213-9D19-4116-AFC1-7964F0D2E0A5}">
      <dgm:prSet custT="1"/>
      <dgm:spPr/>
      <dgm:t>
        <a:bodyPr/>
        <a:lstStyle/>
        <a:p>
          <a:r>
            <a:rPr lang="es-EC" sz="1100" b="1" dirty="0" smtClean="0">
              <a:latin typeface="Calibri" panose="020F0502020204030204" pitchFamily="34" charset="0"/>
              <a:cs typeface="Calibri" panose="020F0502020204030204" pitchFamily="34" charset="0"/>
            </a:rPr>
            <a:t>CONVIVENCIA CIUDADANA</a:t>
          </a:r>
          <a:endParaRPr lang="es-EC" sz="1100" b="1" dirty="0">
            <a:latin typeface="Calibri" panose="020F0502020204030204" pitchFamily="34" charset="0"/>
            <a:cs typeface="Calibri" panose="020F0502020204030204" pitchFamily="34" charset="0"/>
          </a:endParaRPr>
        </a:p>
      </dgm:t>
    </dgm:pt>
    <dgm:pt modelId="{B9FBBACD-479E-4803-8E5A-7301E79467C0}" type="parTrans" cxnId="{1B9F8779-6631-4569-845B-D7F7330F73EA}">
      <dgm:prSet/>
      <dgm:spPr/>
      <dgm:t>
        <a:bodyPr/>
        <a:lstStyle/>
        <a:p>
          <a:endParaRPr lang="es-EC"/>
        </a:p>
      </dgm:t>
    </dgm:pt>
    <dgm:pt modelId="{AF575427-F203-4B32-8980-67B85A465BDF}" type="sibTrans" cxnId="{1B9F8779-6631-4569-845B-D7F7330F73EA}">
      <dgm:prSet/>
      <dgm:spPr/>
      <dgm:t>
        <a:bodyPr/>
        <a:lstStyle/>
        <a:p>
          <a:endParaRPr lang="es-EC"/>
        </a:p>
      </dgm:t>
    </dgm:pt>
    <dgm:pt modelId="{17204389-BD74-40F9-95D1-D90324C832A0}">
      <dgm:prSet custT="1"/>
      <dgm:spPr/>
      <dgm:t>
        <a:bodyPr/>
        <a:lstStyle/>
        <a:p>
          <a:r>
            <a:rPr lang="es-EC" sz="1100" b="1" dirty="0" smtClean="0">
              <a:latin typeface="Calibri" panose="020F0502020204030204" pitchFamily="34" charset="0"/>
              <a:cs typeface="Calibri" panose="020F0502020204030204" pitchFamily="34" charset="0"/>
            </a:rPr>
            <a:t>CULTURA DE SEGURIDAD FISICA</a:t>
          </a:r>
          <a:endParaRPr lang="es-EC" sz="1100" b="1" dirty="0">
            <a:latin typeface="Calibri" panose="020F0502020204030204" pitchFamily="34" charset="0"/>
            <a:cs typeface="Calibri" panose="020F0502020204030204" pitchFamily="34" charset="0"/>
          </a:endParaRPr>
        </a:p>
      </dgm:t>
    </dgm:pt>
    <dgm:pt modelId="{F87AC682-A4F7-458A-B05E-D5CE906ECD28}" type="parTrans" cxnId="{92B1EA50-567F-4E1D-B1DF-B9BEF12F7532}">
      <dgm:prSet/>
      <dgm:spPr/>
      <dgm:t>
        <a:bodyPr/>
        <a:lstStyle/>
        <a:p>
          <a:endParaRPr lang="es-EC"/>
        </a:p>
      </dgm:t>
    </dgm:pt>
    <dgm:pt modelId="{E1FF701C-B8B2-4818-AE2E-F7CD53D4B9AF}" type="sibTrans" cxnId="{92B1EA50-567F-4E1D-B1DF-B9BEF12F7532}">
      <dgm:prSet/>
      <dgm:spPr/>
      <dgm:t>
        <a:bodyPr/>
        <a:lstStyle/>
        <a:p>
          <a:endParaRPr lang="es-EC"/>
        </a:p>
      </dgm:t>
    </dgm:pt>
    <dgm:pt modelId="{EAEDEF5A-54FB-4F4F-ACF8-038396424695}">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100" dirty="0" smtClean="0">
              <a:latin typeface="Calibri" panose="020F0502020204030204" pitchFamily="34" charset="0"/>
              <a:cs typeface="Calibri" panose="020F0502020204030204" pitchFamily="34" charset="0"/>
            </a:rPr>
            <a:t>Fortalecer el sistema de seguridad física en las instalaciones de la empresa Rojas&amp;Paredes Security Cía. Ltda.</a:t>
          </a:r>
        </a:p>
        <a:p>
          <a:pPr defTabSz="311150">
            <a:lnSpc>
              <a:spcPct val="90000"/>
            </a:lnSpc>
            <a:spcBef>
              <a:spcPct val="0"/>
            </a:spcBef>
            <a:spcAft>
              <a:spcPct val="35000"/>
            </a:spcAft>
          </a:pPr>
          <a:endParaRPr lang="es-EC" sz="400" dirty="0"/>
        </a:p>
      </dgm:t>
    </dgm:pt>
    <dgm:pt modelId="{74F30AED-BF89-414A-8478-AC4B380AA3BC}" type="parTrans" cxnId="{13E2E455-94D5-4DFC-8811-1258D0107020}">
      <dgm:prSet/>
      <dgm:spPr/>
      <dgm:t>
        <a:bodyPr/>
        <a:lstStyle/>
        <a:p>
          <a:endParaRPr lang="es-EC"/>
        </a:p>
      </dgm:t>
    </dgm:pt>
    <dgm:pt modelId="{3A5709D8-436B-49C0-B6CA-2F873915B7A4}" type="sibTrans" cxnId="{13E2E455-94D5-4DFC-8811-1258D0107020}">
      <dgm:prSet/>
      <dgm:spPr/>
      <dgm:t>
        <a:bodyPr/>
        <a:lstStyle/>
        <a:p>
          <a:endParaRPr lang="es-EC"/>
        </a:p>
      </dgm:t>
    </dgm:pt>
    <dgm:pt modelId="{CC8AF36A-739D-4F02-8B58-6E44B93D7EC3}">
      <dgm:prSet custT="1"/>
      <dgm:spPr/>
      <dgm:t>
        <a:bodyPr/>
        <a:lstStyle/>
        <a:p>
          <a:r>
            <a:rPr lang="es-EC" sz="1100" b="1" dirty="0" smtClean="0">
              <a:latin typeface="Calibri" panose="020F0502020204030204" pitchFamily="34" charset="0"/>
              <a:cs typeface="Calibri" panose="020F0502020204030204" pitchFamily="34" charset="0"/>
            </a:rPr>
            <a:t>SEGURIDAD FISICA</a:t>
          </a:r>
          <a:endParaRPr lang="es-EC" sz="1100" b="1" dirty="0">
            <a:latin typeface="Calibri" panose="020F0502020204030204" pitchFamily="34" charset="0"/>
            <a:cs typeface="Calibri" panose="020F0502020204030204" pitchFamily="34" charset="0"/>
          </a:endParaRPr>
        </a:p>
      </dgm:t>
    </dgm:pt>
    <dgm:pt modelId="{D57A4A50-C6D5-489F-8A68-0C32D4D07C86}" type="parTrans" cxnId="{9BED10BD-B6ED-4BBF-97EE-514954A13454}">
      <dgm:prSet/>
      <dgm:spPr/>
      <dgm:t>
        <a:bodyPr/>
        <a:lstStyle/>
        <a:p>
          <a:endParaRPr lang="es-EC"/>
        </a:p>
      </dgm:t>
    </dgm:pt>
    <dgm:pt modelId="{A002DACE-8F56-45F9-AB06-8C501BB06718}" type="sibTrans" cxnId="{9BED10BD-B6ED-4BBF-97EE-514954A13454}">
      <dgm:prSet/>
      <dgm:spPr/>
      <dgm:t>
        <a:bodyPr/>
        <a:lstStyle/>
        <a:p>
          <a:endParaRPr lang="es-EC"/>
        </a:p>
      </dgm:t>
    </dgm:pt>
    <dgm:pt modelId="{4771D2DA-AC13-4D7D-A1DB-883366A768C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100" dirty="0" smtClean="0">
              <a:latin typeface="Calibri" panose="020F0502020204030204" pitchFamily="34" charset="0"/>
              <a:cs typeface="Calibri" panose="020F0502020204030204" pitchFamily="34" charset="0"/>
            </a:rPr>
            <a:t>Coordinar, compartir y establecer medidas de seguridad que nos permita una seguridad junto con la ciudadanía en el sector de San Blas del D.M.Q.</a:t>
          </a:r>
        </a:p>
        <a:p>
          <a:pPr defTabSz="311150">
            <a:lnSpc>
              <a:spcPct val="90000"/>
            </a:lnSpc>
            <a:spcBef>
              <a:spcPct val="0"/>
            </a:spcBef>
            <a:spcAft>
              <a:spcPct val="35000"/>
            </a:spcAft>
          </a:pPr>
          <a:endParaRPr lang="es-EC" sz="900" dirty="0"/>
        </a:p>
      </dgm:t>
    </dgm:pt>
    <dgm:pt modelId="{80769B1A-3573-4DE2-B012-6840B1AEB855}" type="parTrans" cxnId="{86095FE3-2785-44B3-A0F9-01273F10B814}">
      <dgm:prSet/>
      <dgm:spPr/>
      <dgm:t>
        <a:bodyPr/>
        <a:lstStyle/>
        <a:p>
          <a:endParaRPr lang="es-EC"/>
        </a:p>
      </dgm:t>
    </dgm:pt>
    <dgm:pt modelId="{D27B7F9F-BEB4-4CC6-85C0-F7FB99C84EE6}" type="sibTrans" cxnId="{86095FE3-2785-44B3-A0F9-01273F10B814}">
      <dgm:prSet/>
      <dgm:spPr/>
      <dgm:t>
        <a:bodyPr/>
        <a:lstStyle/>
        <a:p>
          <a:endParaRPr lang="es-EC"/>
        </a:p>
      </dgm:t>
    </dgm:pt>
    <dgm:pt modelId="{1B81279A-F09E-4973-9CA9-201D5168DC02}">
      <dgm:prSet custT="1"/>
      <dgm:spPr/>
      <dgm:t>
        <a:bodyPr/>
        <a:lstStyle/>
        <a:p>
          <a:r>
            <a:rPr lang="es-EC" sz="1100" b="1" dirty="0" smtClean="0">
              <a:latin typeface="Calibri" panose="020F0502020204030204" pitchFamily="34" charset="0"/>
              <a:cs typeface="Calibri" panose="020F0502020204030204" pitchFamily="34" charset="0"/>
            </a:rPr>
            <a:t>CONVIVENCIA CIUDADANA</a:t>
          </a:r>
          <a:endParaRPr lang="es-EC" sz="1100" b="1" dirty="0">
            <a:latin typeface="Calibri" panose="020F0502020204030204" pitchFamily="34" charset="0"/>
            <a:cs typeface="Calibri" panose="020F0502020204030204" pitchFamily="34" charset="0"/>
          </a:endParaRPr>
        </a:p>
      </dgm:t>
    </dgm:pt>
    <dgm:pt modelId="{D4287009-19AB-4F4D-8E3C-EB205651BB80}" type="parTrans" cxnId="{2BE50826-02FA-4E1C-B04C-8725E9B51007}">
      <dgm:prSet/>
      <dgm:spPr/>
      <dgm:t>
        <a:bodyPr/>
        <a:lstStyle/>
        <a:p>
          <a:endParaRPr lang="es-EC"/>
        </a:p>
      </dgm:t>
    </dgm:pt>
    <dgm:pt modelId="{9D1EE8D6-C657-4A79-89B7-ED9D4335A68A}" type="sibTrans" cxnId="{2BE50826-02FA-4E1C-B04C-8725E9B51007}">
      <dgm:prSet/>
      <dgm:spPr/>
      <dgm:t>
        <a:bodyPr/>
        <a:lstStyle/>
        <a:p>
          <a:endParaRPr lang="es-EC"/>
        </a:p>
      </dgm:t>
    </dgm:pt>
    <dgm:pt modelId="{0A237D3D-39C6-49EB-8E68-855566DECC60}">
      <dgm:prSet custT="1"/>
      <dgm:spPr/>
      <dgm:t>
        <a:bodyPr/>
        <a:lstStyle/>
        <a:p>
          <a:pPr algn="just">
            <a:lnSpc>
              <a:spcPct val="100000"/>
            </a:lnSpc>
            <a:spcAft>
              <a:spcPts val="0"/>
            </a:spcAft>
          </a:pPr>
          <a:r>
            <a:rPr lang="es-EC" sz="1100" dirty="0" smtClean="0">
              <a:latin typeface="Calibri" panose="020F0502020204030204" pitchFamily="34" charset="0"/>
              <a:cs typeface="Calibri" panose="020F0502020204030204" pitchFamily="34" charset="0"/>
            </a:rPr>
            <a:t>• La empresa Rojas&amp;Paredes Security Cía. Ltda., debe elaborar un cronograma anual de capacitación para el personal administrativo y personal operativo.</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Registrar mediante un libro las novedades de todo en personal.</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Dar autorización a las visitas para que pasen a las dependencias deseadas.</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El personal administrativo y operativo debe tener precauciones tanto a la entrada como a la salida de la empresa.</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El personal administrativo y operativo debe tomar vías alternas a la entrada y salida de la empresa.</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Mantener activa una cadena de llamadas para comunicar cualquier emergencia o novedad.</a:t>
          </a:r>
        </a:p>
        <a:p>
          <a:pPr algn="just">
            <a:lnSpc>
              <a:spcPct val="100000"/>
            </a:lnSpc>
            <a:spcAft>
              <a:spcPts val="0"/>
            </a:spcAft>
          </a:pPr>
          <a:r>
            <a:rPr lang="es-EC" sz="1000" dirty="0" smtClean="0">
              <a:latin typeface="Calibri" panose="020F0502020204030204" pitchFamily="34" charset="0"/>
              <a:cs typeface="Calibri" panose="020F0502020204030204" pitchFamily="34" charset="0"/>
            </a:rPr>
            <a:t>• Deben dar charlas o talleres, de cómo evacuar de manera ordenada en caso de alguna emergencia.</a:t>
          </a:r>
          <a:endParaRPr lang="es-EC" sz="1000" dirty="0">
            <a:latin typeface="Calibri" panose="020F0502020204030204" pitchFamily="34" charset="0"/>
            <a:cs typeface="Calibri" panose="020F0502020204030204" pitchFamily="34" charset="0"/>
          </a:endParaRPr>
        </a:p>
      </dgm:t>
    </dgm:pt>
    <dgm:pt modelId="{AAD883AF-194F-42FF-A887-B5055F7CEF00}" type="parTrans" cxnId="{914D0222-04B1-4346-9F46-5E77EAD6DFFC}">
      <dgm:prSet/>
      <dgm:spPr/>
      <dgm:t>
        <a:bodyPr/>
        <a:lstStyle/>
        <a:p>
          <a:endParaRPr lang="es-EC"/>
        </a:p>
      </dgm:t>
    </dgm:pt>
    <dgm:pt modelId="{55B9B9F5-B5DC-4F54-A299-490DBF91B069}" type="sibTrans" cxnId="{914D0222-04B1-4346-9F46-5E77EAD6DFFC}">
      <dgm:prSet/>
      <dgm:spPr/>
      <dgm:t>
        <a:bodyPr/>
        <a:lstStyle/>
        <a:p>
          <a:endParaRPr lang="es-EC"/>
        </a:p>
      </dgm:t>
    </dgm:pt>
    <dgm:pt modelId="{8F0B08C9-AC29-4734-8DA2-356DAE7E9F9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100" dirty="0" smtClean="0">
              <a:latin typeface="Calibri" panose="020F0502020204030204" pitchFamily="34" charset="0"/>
              <a:cs typeface="Calibri" panose="020F0502020204030204" pitchFamily="34" charset="0"/>
            </a:rPr>
            <a:t>Capacitar, instruir y mejorar los procedimientos del manejo de personal en conocimiento de seguridad.</a:t>
          </a:r>
        </a:p>
        <a:p>
          <a:pPr defTabSz="266700">
            <a:lnSpc>
              <a:spcPct val="90000"/>
            </a:lnSpc>
            <a:spcBef>
              <a:spcPct val="0"/>
            </a:spcBef>
            <a:spcAft>
              <a:spcPct val="35000"/>
            </a:spcAft>
          </a:pPr>
          <a:endParaRPr lang="es-EC" sz="800" dirty="0"/>
        </a:p>
      </dgm:t>
    </dgm:pt>
    <dgm:pt modelId="{0CFFEC1E-801C-476A-A610-DEDA9B07DF20}" type="parTrans" cxnId="{E7980AFF-889D-45A4-9530-549ED26B2BC5}">
      <dgm:prSet/>
      <dgm:spPr/>
      <dgm:t>
        <a:bodyPr/>
        <a:lstStyle/>
        <a:p>
          <a:endParaRPr lang="es-EC"/>
        </a:p>
      </dgm:t>
    </dgm:pt>
    <dgm:pt modelId="{2B0137C4-7A26-4B2B-9C0B-8E73D538D5F4}" type="sibTrans" cxnId="{E7980AFF-889D-45A4-9530-549ED26B2BC5}">
      <dgm:prSet/>
      <dgm:spPr/>
      <dgm:t>
        <a:bodyPr/>
        <a:lstStyle/>
        <a:p>
          <a:endParaRPr lang="es-EC"/>
        </a:p>
      </dgm:t>
    </dgm:pt>
    <dgm:pt modelId="{EB9C2424-128E-464C-AC1B-FFC16557697F}">
      <dgm:prSet phldrT="[Texto]" custT="1">
        <dgm:style>
          <a:lnRef idx="3">
            <a:schemeClr val="lt1"/>
          </a:lnRef>
          <a:fillRef idx="1">
            <a:schemeClr val="accent3"/>
          </a:fillRef>
          <a:effectRef idx="1">
            <a:schemeClr val="accent3"/>
          </a:effectRef>
          <a:fontRef idx="minor">
            <a:schemeClr val="lt1"/>
          </a:fontRef>
        </dgm:style>
      </dgm:prSet>
      <dgm:spPr/>
      <dgm:t>
        <a:bodyPr/>
        <a:lstStyle/>
        <a:p>
          <a:pPr rtl="0"/>
          <a:r>
            <a:rPr lang="es-EC" sz="2000" b="1" dirty="0" smtClean="0">
              <a:solidFill>
                <a:srgbClr val="242424"/>
              </a:solidFill>
              <a:latin typeface="Calibri" panose="020F0502020204030204" pitchFamily="34" charset="0"/>
              <a:cs typeface="Calibri" panose="020F0502020204030204" pitchFamily="34" charset="0"/>
            </a:rPr>
            <a:t>DISEÑO DE LA PROPUESTA</a:t>
          </a:r>
          <a:endParaRPr lang="es-EC" sz="2000" dirty="0">
            <a:solidFill>
              <a:srgbClr val="242424"/>
            </a:solidFill>
          </a:endParaRPr>
        </a:p>
      </dgm:t>
    </dgm:pt>
    <dgm:pt modelId="{2337D625-BCD1-455B-8EC1-5A6BE067981C}" type="sibTrans" cxnId="{F13857A7-5816-4A0B-8422-B478FDB8C2E6}">
      <dgm:prSet/>
      <dgm:spPr/>
      <dgm:t>
        <a:bodyPr/>
        <a:lstStyle/>
        <a:p>
          <a:endParaRPr lang="es-EC"/>
        </a:p>
      </dgm:t>
    </dgm:pt>
    <dgm:pt modelId="{82085118-89F5-4D52-BD74-F7642E52E7ED}" type="parTrans" cxnId="{F13857A7-5816-4A0B-8422-B478FDB8C2E6}">
      <dgm:prSet/>
      <dgm:spPr/>
      <dgm:t>
        <a:bodyPr/>
        <a:lstStyle/>
        <a:p>
          <a:endParaRPr lang="es-EC"/>
        </a:p>
      </dgm:t>
    </dgm:pt>
    <dgm:pt modelId="{25D449CC-4668-4BB1-91BF-C591C09A2125}" type="pres">
      <dgm:prSet presAssocID="{C427BF81-B434-4EF1-9547-54F2CC8ECB40}" presName="Name0" presStyleCnt="0">
        <dgm:presLayoutVars>
          <dgm:chPref val="1"/>
          <dgm:dir/>
          <dgm:animOne val="branch"/>
          <dgm:animLvl val="lvl"/>
          <dgm:resizeHandles val="exact"/>
        </dgm:presLayoutVars>
      </dgm:prSet>
      <dgm:spPr/>
      <dgm:t>
        <a:bodyPr/>
        <a:lstStyle/>
        <a:p>
          <a:endParaRPr lang="es-EC"/>
        </a:p>
      </dgm:t>
    </dgm:pt>
    <dgm:pt modelId="{117E7957-207D-4B49-B0FB-0BC8016A8055}" type="pres">
      <dgm:prSet presAssocID="{EB9C2424-128E-464C-AC1B-FFC16557697F}" presName="root1" presStyleCnt="0"/>
      <dgm:spPr/>
    </dgm:pt>
    <dgm:pt modelId="{B9A8C940-E8CA-4927-842E-3862EE95E6D2}" type="pres">
      <dgm:prSet presAssocID="{EB9C2424-128E-464C-AC1B-FFC16557697F}" presName="LevelOneTextNode" presStyleLbl="node0" presStyleIdx="0" presStyleCnt="1" custScaleX="154860" custScaleY="314842">
        <dgm:presLayoutVars>
          <dgm:chPref val="3"/>
        </dgm:presLayoutVars>
      </dgm:prSet>
      <dgm:spPr/>
      <dgm:t>
        <a:bodyPr/>
        <a:lstStyle/>
        <a:p>
          <a:endParaRPr lang="es-EC"/>
        </a:p>
      </dgm:t>
    </dgm:pt>
    <dgm:pt modelId="{4E2695A8-F998-4B9C-AE77-25E5E4EDEB46}" type="pres">
      <dgm:prSet presAssocID="{EB9C2424-128E-464C-AC1B-FFC16557697F}" presName="level2hierChild" presStyleCnt="0"/>
      <dgm:spPr/>
    </dgm:pt>
    <dgm:pt modelId="{3C960F7C-F75C-4575-9EBB-023D1FA9B5C8}" type="pres">
      <dgm:prSet presAssocID="{F2A5B59E-70AB-4BB4-BD79-80D76E94729C}" presName="conn2-1" presStyleLbl="parChTrans1D2" presStyleIdx="0" presStyleCnt="3"/>
      <dgm:spPr/>
      <dgm:t>
        <a:bodyPr/>
        <a:lstStyle/>
        <a:p>
          <a:endParaRPr lang="es-EC"/>
        </a:p>
      </dgm:t>
    </dgm:pt>
    <dgm:pt modelId="{0A4A8653-2FAB-4C27-95C2-FEF4221F8D1A}" type="pres">
      <dgm:prSet presAssocID="{F2A5B59E-70AB-4BB4-BD79-80D76E94729C}" presName="connTx" presStyleLbl="parChTrans1D2" presStyleIdx="0" presStyleCnt="3"/>
      <dgm:spPr/>
      <dgm:t>
        <a:bodyPr/>
        <a:lstStyle/>
        <a:p>
          <a:endParaRPr lang="es-EC"/>
        </a:p>
      </dgm:t>
    </dgm:pt>
    <dgm:pt modelId="{E18CC556-579C-459C-ADBB-7A16FC9BCC7D}" type="pres">
      <dgm:prSet presAssocID="{2CA79E72-D895-49A9-BA06-9F46AA1AD420}" presName="root2" presStyleCnt="0"/>
      <dgm:spPr/>
    </dgm:pt>
    <dgm:pt modelId="{E779D0AB-8A33-4121-8F98-BA90B771606A}" type="pres">
      <dgm:prSet presAssocID="{2CA79E72-D895-49A9-BA06-9F46AA1AD420}" presName="LevelTwoTextNode" presStyleLbl="node2" presStyleIdx="0" presStyleCnt="3" custScaleX="98108" custLinFactNeighborX="-10014" custLinFactNeighborY="-3611">
        <dgm:presLayoutVars>
          <dgm:chPref val="3"/>
        </dgm:presLayoutVars>
      </dgm:prSet>
      <dgm:spPr/>
      <dgm:t>
        <a:bodyPr/>
        <a:lstStyle/>
        <a:p>
          <a:endParaRPr lang="es-EC"/>
        </a:p>
      </dgm:t>
    </dgm:pt>
    <dgm:pt modelId="{0C1BF8FA-9162-4385-A871-5922DA5BB3BC}" type="pres">
      <dgm:prSet presAssocID="{2CA79E72-D895-49A9-BA06-9F46AA1AD420}" presName="level3hierChild" presStyleCnt="0"/>
      <dgm:spPr/>
    </dgm:pt>
    <dgm:pt modelId="{DF1F5D9B-F322-4DDC-92BC-5160247B8C47}" type="pres">
      <dgm:prSet presAssocID="{F87AC682-A4F7-458A-B05E-D5CE906ECD28}" presName="conn2-1" presStyleLbl="parChTrans1D3" presStyleIdx="0" presStyleCnt="3"/>
      <dgm:spPr/>
      <dgm:t>
        <a:bodyPr/>
        <a:lstStyle/>
        <a:p>
          <a:endParaRPr lang="es-EC"/>
        </a:p>
      </dgm:t>
    </dgm:pt>
    <dgm:pt modelId="{6EF67AEA-B8F6-4371-AD70-0F35A81754D6}" type="pres">
      <dgm:prSet presAssocID="{F87AC682-A4F7-458A-B05E-D5CE906ECD28}" presName="connTx" presStyleLbl="parChTrans1D3" presStyleIdx="0" presStyleCnt="3"/>
      <dgm:spPr/>
      <dgm:t>
        <a:bodyPr/>
        <a:lstStyle/>
        <a:p>
          <a:endParaRPr lang="es-EC"/>
        </a:p>
      </dgm:t>
    </dgm:pt>
    <dgm:pt modelId="{5D75A120-3279-4D0B-9AE7-0F021F544CB5}" type="pres">
      <dgm:prSet presAssocID="{17204389-BD74-40F9-95D1-D90324C832A0}" presName="root2" presStyleCnt="0"/>
      <dgm:spPr/>
    </dgm:pt>
    <dgm:pt modelId="{CCF8D568-1422-4A50-86A1-50CF838CB986}" type="pres">
      <dgm:prSet presAssocID="{17204389-BD74-40F9-95D1-D90324C832A0}" presName="LevelTwoTextNode" presStyleLbl="node3" presStyleIdx="0" presStyleCnt="3" custScaleY="253705" custLinFactNeighborX="-16658" custLinFactNeighborY="478">
        <dgm:presLayoutVars>
          <dgm:chPref val="3"/>
        </dgm:presLayoutVars>
      </dgm:prSet>
      <dgm:spPr/>
      <dgm:t>
        <a:bodyPr/>
        <a:lstStyle/>
        <a:p>
          <a:endParaRPr lang="es-EC"/>
        </a:p>
      </dgm:t>
    </dgm:pt>
    <dgm:pt modelId="{23C9F2F6-45D0-4899-9E11-31EF9FDB9488}" type="pres">
      <dgm:prSet presAssocID="{17204389-BD74-40F9-95D1-D90324C832A0}" presName="level3hierChild" presStyleCnt="0"/>
      <dgm:spPr/>
    </dgm:pt>
    <dgm:pt modelId="{4EF79D7C-DB0F-459F-A11B-32CEEEEFE1BE}" type="pres">
      <dgm:prSet presAssocID="{0CFFEC1E-801C-476A-A610-DEDA9B07DF20}" presName="conn2-1" presStyleLbl="parChTrans1D4" presStyleIdx="0" presStyleCnt="6"/>
      <dgm:spPr/>
      <dgm:t>
        <a:bodyPr/>
        <a:lstStyle/>
        <a:p>
          <a:endParaRPr lang="es-EC"/>
        </a:p>
      </dgm:t>
    </dgm:pt>
    <dgm:pt modelId="{84398A7C-0345-43CD-841B-A1267F35D095}" type="pres">
      <dgm:prSet presAssocID="{0CFFEC1E-801C-476A-A610-DEDA9B07DF20}" presName="connTx" presStyleLbl="parChTrans1D4" presStyleIdx="0" presStyleCnt="6"/>
      <dgm:spPr/>
      <dgm:t>
        <a:bodyPr/>
        <a:lstStyle/>
        <a:p>
          <a:endParaRPr lang="es-EC"/>
        </a:p>
      </dgm:t>
    </dgm:pt>
    <dgm:pt modelId="{FC6B5EE6-D889-4C22-9EC9-A26E8788EAA8}" type="pres">
      <dgm:prSet presAssocID="{8F0B08C9-AC29-4734-8DA2-356DAE7E9F93}" presName="root2" presStyleCnt="0"/>
      <dgm:spPr/>
    </dgm:pt>
    <dgm:pt modelId="{2E9D8696-74BC-4375-8D61-CD19FDDF1D85}" type="pres">
      <dgm:prSet presAssocID="{8F0B08C9-AC29-4734-8DA2-356DAE7E9F93}" presName="LevelTwoTextNode" presStyleLbl="node4" presStyleIdx="0" presStyleCnt="6" custScaleX="166519" custScaleY="517690" custLinFactNeighborX="-25924">
        <dgm:presLayoutVars>
          <dgm:chPref val="3"/>
        </dgm:presLayoutVars>
      </dgm:prSet>
      <dgm:spPr/>
      <dgm:t>
        <a:bodyPr/>
        <a:lstStyle/>
        <a:p>
          <a:endParaRPr lang="es-EC"/>
        </a:p>
      </dgm:t>
    </dgm:pt>
    <dgm:pt modelId="{92F6C81F-D451-42D4-9D36-1AB69302BAD5}" type="pres">
      <dgm:prSet presAssocID="{8F0B08C9-AC29-4734-8DA2-356DAE7E9F93}" presName="level3hierChild" presStyleCnt="0"/>
      <dgm:spPr/>
    </dgm:pt>
    <dgm:pt modelId="{7D525C7E-4471-4C4B-8CFB-65D365283C60}" type="pres">
      <dgm:prSet presAssocID="{AAD883AF-194F-42FF-A887-B5055F7CEF00}" presName="conn2-1" presStyleLbl="parChTrans1D4" presStyleIdx="1" presStyleCnt="6"/>
      <dgm:spPr/>
      <dgm:t>
        <a:bodyPr/>
        <a:lstStyle/>
        <a:p>
          <a:endParaRPr lang="es-EC"/>
        </a:p>
      </dgm:t>
    </dgm:pt>
    <dgm:pt modelId="{D794375A-F895-4885-8E3D-599384BE18C6}" type="pres">
      <dgm:prSet presAssocID="{AAD883AF-194F-42FF-A887-B5055F7CEF00}" presName="connTx" presStyleLbl="parChTrans1D4" presStyleIdx="1" presStyleCnt="6"/>
      <dgm:spPr/>
      <dgm:t>
        <a:bodyPr/>
        <a:lstStyle/>
        <a:p>
          <a:endParaRPr lang="es-EC"/>
        </a:p>
      </dgm:t>
    </dgm:pt>
    <dgm:pt modelId="{4FB974EC-62D6-45F0-9688-6626D91E25F1}" type="pres">
      <dgm:prSet presAssocID="{0A237D3D-39C6-49EB-8E68-855566DECC60}" presName="root2" presStyleCnt="0"/>
      <dgm:spPr/>
    </dgm:pt>
    <dgm:pt modelId="{00B58AFE-988B-4BAC-9C2F-1B308BF4A642}" type="pres">
      <dgm:prSet presAssocID="{0A237D3D-39C6-49EB-8E68-855566DECC60}" presName="LevelTwoTextNode" presStyleLbl="node4" presStyleIdx="1" presStyleCnt="6" custScaleX="718485" custScaleY="827164" custLinFactNeighborX="-24240">
        <dgm:presLayoutVars>
          <dgm:chPref val="3"/>
        </dgm:presLayoutVars>
      </dgm:prSet>
      <dgm:spPr/>
      <dgm:t>
        <a:bodyPr/>
        <a:lstStyle/>
        <a:p>
          <a:endParaRPr lang="es-EC"/>
        </a:p>
      </dgm:t>
    </dgm:pt>
    <dgm:pt modelId="{08C7AFA9-8375-4BED-9443-6BF19AF64D26}" type="pres">
      <dgm:prSet presAssocID="{0A237D3D-39C6-49EB-8E68-855566DECC60}" presName="level3hierChild" presStyleCnt="0"/>
      <dgm:spPr/>
    </dgm:pt>
    <dgm:pt modelId="{6DA47367-D2E0-4B16-BB86-51AB906B8DF3}" type="pres">
      <dgm:prSet presAssocID="{10668340-23B0-4BB2-8C8C-F3AD85621893}" presName="conn2-1" presStyleLbl="parChTrans1D2" presStyleIdx="1" presStyleCnt="3"/>
      <dgm:spPr/>
      <dgm:t>
        <a:bodyPr/>
        <a:lstStyle/>
        <a:p>
          <a:endParaRPr lang="es-EC"/>
        </a:p>
      </dgm:t>
    </dgm:pt>
    <dgm:pt modelId="{2D0E8059-90E6-472F-8D5A-656B0B95EEC2}" type="pres">
      <dgm:prSet presAssocID="{10668340-23B0-4BB2-8C8C-F3AD85621893}" presName="connTx" presStyleLbl="parChTrans1D2" presStyleIdx="1" presStyleCnt="3"/>
      <dgm:spPr/>
      <dgm:t>
        <a:bodyPr/>
        <a:lstStyle/>
        <a:p>
          <a:endParaRPr lang="es-EC"/>
        </a:p>
      </dgm:t>
    </dgm:pt>
    <dgm:pt modelId="{87E038CD-9CB6-437A-9DED-88B522F165D5}" type="pres">
      <dgm:prSet presAssocID="{6674DA23-458B-4B47-8BFE-F2BC63B2CED3}" presName="root2" presStyleCnt="0"/>
      <dgm:spPr/>
    </dgm:pt>
    <dgm:pt modelId="{56889592-D5F4-4136-A9D4-6A9B4AE2D98E}" type="pres">
      <dgm:prSet presAssocID="{6674DA23-458B-4B47-8BFE-F2BC63B2CED3}" presName="LevelTwoTextNode" presStyleLbl="node2" presStyleIdx="1" presStyleCnt="3" custScaleX="177836" custScaleY="227221" custLinFactNeighborX="-10014" custLinFactNeighborY="1895">
        <dgm:presLayoutVars>
          <dgm:chPref val="3"/>
        </dgm:presLayoutVars>
      </dgm:prSet>
      <dgm:spPr/>
      <dgm:t>
        <a:bodyPr/>
        <a:lstStyle/>
        <a:p>
          <a:endParaRPr lang="es-EC"/>
        </a:p>
      </dgm:t>
    </dgm:pt>
    <dgm:pt modelId="{44D83977-8EB4-4402-9358-52D07AFEECBE}" type="pres">
      <dgm:prSet presAssocID="{6674DA23-458B-4B47-8BFE-F2BC63B2CED3}" presName="level3hierChild" presStyleCnt="0"/>
      <dgm:spPr/>
    </dgm:pt>
    <dgm:pt modelId="{296CC4C9-2071-4BEC-8602-FB51F46105C4}" type="pres">
      <dgm:prSet presAssocID="{D57A4A50-C6D5-489F-8A68-0C32D4D07C86}" presName="conn2-1" presStyleLbl="parChTrans1D3" presStyleIdx="1" presStyleCnt="3"/>
      <dgm:spPr/>
      <dgm:t>
        <a:bodyPr/>
        <a:lstStyle/>
        <a:p>
          <a:endParaRPr lang="es-EC"/>
        </a:p>
      </dgm:t>
    </dgm:pt>
    <dgm:pt modelId="{2A6E7B50-729A-4C6E-A8A9-D652CE27DD6B}" type="pres">
      <dgm:prSet presAssocID="{D57A4A50-C6D5-489F-8A68-0C32D4D07C86}" presName="connTx" presStyleLbl="parChTrans1D3" presStyleIdx="1" presStyleCnt="3"/>
      <dgm:spPr/>
      <dgm:t>
        <a:bodyPr/>
        <a:lstStyle/>
        <a:p>
          <a:endParaRPr lang="es-EC"/>
        </a:p>
      </dgm:t>
    </dgm:pt>
    <dgm:pt modelId="{11432B37-33A3-4970-9893-8B1C940AD241}" type="pres">
      <dgm:prSet presAssocID="{CC8AF36A-739D-4F02-8B58-6E44B93D7EC3}" presName="root2" presStyleCnt="0"/>
      <dgm:spPr/>
    </dgm:pt>
    <dgm:pt modelId="{C55A4463-0EC4-4F52-95F7-AD60B20885C5}" type="pres">
      <dgm:prSet presAssocID="{CC8AF36A-739D-4F02-8B58-6E44B93D7EC3}" presName="LevelTwoTextNode" presStyleLbl="node3" presStyleIdx="1" presStyleCnt="3" custScaleY="248345" custLinFactNeighborX="-13447">
        <dgm:presLayoutVars>
          <dgm:chPref val="3"/>
        </dgm:presLayoutVars>
      </dgm:prSet>
      <dgm:spPr/>
      <dgm:t>
        <a:bodyPr/>
        <a:lstStyle/>
        <a:p>
          <a:endParaRPr lang="es-EC"/>
        </a:p>
      </dgm:t>
    </dgm:pt>
    <dgm:pt modelId="{0142FB19-24EF-4A33-90EB-FC8BAF5A239F}" type="pres">
      <dgm:prSet presAssocID="{CC8AF36A-739D-4F02-8B58-6E44B93D7EC3}" presName="level3hierChild" presStyleCnt="0"/>
      <dgm:spPr/>
    </dgm:pt>
    <dgm:pt modelId="{32EEF5EB-8337-4135-8A94-D3226E08AE55}" type="pres">
      <dgm:prSet presAssocID="{74F30AED-BF89-414A-8478-AC4B380AA3BC}" presName="conn2-1" presStyleLbl="parChTrans1D4" presStyleIdx="2" presStyleCnt="6"/>
      <dgm:spPr/>
      <dgm:t>
        <a:bodyPr/>
        <a:lstStyle/>
        <a:p>
          <a:endParaRPr lang="es-EC"/>
        </a:p>
      </dgm:t>
    </dgm:pt>
    <dgm:pt modelId="{F9F21F7B-AC57-4152-9009-D1AABFD39281}" type="pres">
      <dgm:prSet presAssocID="{74F30AED-BF89-414A-8478-AC4B380AA3BC}" presName="connTx" presStyleLbl="parChTrans1D4" presStyleIdx="2" presStyleCnt="6"/>
      <dgm:spPr/>
      <dgm:t>
        <a:bodyPr/>
        <a:lstStyle/>
        <a:p>
          <a:endParaRPr lang="es-EC"/>
        </a:p>
      </dgm:t>
    </dgm:pt>
    <dgm:pt modelId="{9F2FB354-A94F-418A-A724-AAE9B167367D}" type="pres">
      <dgm:prSet presAssocID="{EAEDEF5A-54FB-4F4F-ACF8-038396424695}" presName="root2" presStyleCnt="0"/>
      <dgm:spPr/>
    </dgm:pt>
    <dgm:pt modelId="{8C882BF4-CBE1-4CF7-A091-6E75AEC38CC5}" type="pres">
      <dgm:prSet presAssocID="{EAEDEF5A-54FB-4F4F-ACF8-038396424695}" presName="LevelTwoTextNode" presStyleLbl="node4" presStyleIdx="2" presStyleCnt="6" custScaleX="164331" custScaleY="530693" custLinFactNeighborX="-25924">
        <dgm:presLayoutVars>
          <dgm:chPref val="3"/>
        </dgm:presLayoutVars>
      </dgm:prSet>
      <dgm:spPr/>
      <dgm:t>
        <a:bodyPr/>
        <a:lstStyle/>
        <a:p>
          <a:endParaRPr lang="es-EC"/>
        </a:p>
      </dgm:t>
    </dgm:pt>
    <dgm:pt modelId="{69E3F881-5FDF-44CE-AD0A-B227206F9E9A}" type="pres">
      <dgm:prSet presAssocID="{EAEDEF5A-54FB-4F4F-ACF8-038396424695}" presName="level3hierChild" presStyleCnt="0"/>
      <dgm:spPr/>
    </dgm:pt>
    <dgm:pt modelId="{BB81C296-A544-4F85-A3AC-CE24EF9B50E9}" type="pres">
      <dgm:prSet presAssocID="{D4E64632-EC89-456E-97CE-693735994C7E}" presName="conn2-1" presStyleLbl="parChTrans1D4" presStyleIdx="3" presStyleCnt="6"/>
      <dgm:spPr/>
      <dgm:t>
        <a:bodyPr/>
        <a:lstStyle/>
        <a:p>
          <a:endParaRPr lang="es-EC"/>
        </a:p>
      </dgm:t>
    </dgm:pt>
    <dgm:pt modelId="{019E5D1C-C1CE-433B-9234-2AAC02F149F3}" type="pres">
      <dgm:prSet presAssocID="{D4E64632-EC89-456E-97CE-693735994C7E}" presName="connTx" presStyleLbl="parChTrans1D4" presStyleIdx="3" presStyleCnt="6"/>
      <dgm:spPr/>
      <dgm:t>
        <a:bodyPr/>
        <a:lstStyle/>
        <a:p>
          <a:endParaRPr lang="es-EC"/>
        </a:p>
      </dgm:t>
    </dgm:pt>
    <dgm:pt modelId="{BCDF72CF-173F-4C62-B4D2-215625361A12}" type="pres">
      <dgm:prSet presAssocID="{96909B62-1DD7-4AF2-B8CC-4BD89F367768}" presName="root2" presStyleCnt="0"/>
      <dgm:spPr/>
    </dgm:pt>
    <dgm:pt modelId="{4BF63854-167C-48CC-9589-CAD114A6DFE6}" type="pres">
      <dgm:prSet presAssocID="{96909B62-1DD7-4AF2-B8CC-4BD89F367768}" presName="LevelTwoTextNode" presStyleLbl="node4" presStyleIdx="3" presStyleCnt="6" custScaleX="606894" custScaleY="872748" custLinFactNeighborX="-24357" custLinFactNeighborY="-1073">
        <dgm:presLayoutVars>
          <dgm:chPref val="3"/>
        </dgm:presLayoutVars>
      </dgm:prSet>
      <dgm:spPr/>
      <dgm:t>
        <a:bodyPr/>
        <a:lstStyle/>
        <a:p>
          <a:endParaRPr lang="es-EC"/>
        </a:p>
      </dgm:t>
    </dgm:pt>
    <dgm:pt modelId="{E114049A-FDCE-48F0-9D00-067E6E7F24C7}" type="pres">
      <dgm:prSet presAssocID="{96909B62-1DD7-4AF2-B8CC-4BD89F367768}" presName="level3hierChild" presStyleCnt="0"/>
      <dgm:spPr/>
    </dgm:pt>
    <dgm:pt modelId="{500514D8-0CF2-4E93-A2B2-C5279FB7EF11}" type="pres">
      <dgm:prSet presAssocID="{B9FBBACD-479E-4803-8E5A-7301E79467C0}" presName="conn2-1" presStyleLbl="parChTrans1D2" presStyleIdx="2" presStyleCnt="3"/>
      <dgm:spPr/>
      <dgm:t>
        <a:bodyPr/>
        <a:lstStyle/>
        <a:p>
          <a:endParaRPr lang="es-EC"/>
        </a:p>
      </dgm:t>
    </dgm:pt>
    <dgm:pt modelId="{231B5DD5-714B-4AAE-BBB2-B0B2C367741D}" type="pres">
      <dgm:prSet presAssocID="{B9FBBACD-479E-4803-8E5A-7301E79467C0}" presName="connTx" presStyleLbl="parChTrans1D2" presStyleIdx="2" presStyleCnt="3"/>
      <dgm:spPr/>
      <dgm:t>
        <a:bodyPr/>
        <a:lstStyle/>
        <a:p>
          <a:endParaRPr lang="es-EC"/>
        </a:p>
      </dgm:t>
    </dgm:pt>
    <dgm:pt modelId="{3AAE35D8-FCA2-44F1-BDE4-9712884CD3D8}" type="pres">
      <dgm:prSet presAssocID="{C0832213-9D19-4116-AFC1-7964F0D2E0A5}" presName="root2" presStyleCnt="0"/>
      <dgm:spPr/>
    </dgm:pt>
    <dgm:pt modelId="{294006A6-9B55-4724-95B3-829F721A0041}" type="pres">
      <dgm:prSet presAssocID="{C0832213-9D19-4116-AFC1-7964F0D2E0A5}" presName="LevelTwoTextNode" presStyleLbl="node2" presStyleIdx="2" presStyleCnt="3" custScaleX="127823" custScaleY="214149" custLinFactNeighborX="-10014">
        <dgm:presLayoutVars>
          <dgm:chPref val="3"/>
        </dgm:presLayoutVars>
      </dgm:prSet>
      <dgm:spPr/>
      <dgm:t>
        <a:bodyPr/>
        <a:lstStyle/>
        <a:p>
          <a:endParaRPr lang="es-EC"/>
        </a:p>
      </dgm:t>
    </dgm:pt>
    <dgm:pt modelId="{46B55035-2C06-43C2-B420-C93B1CAD4853}" type="pres">
      <dgm:prSet presAssocID="{C0832213-9D19-4116-AFC1-7964F0D2E0A5}" presName="level3hierChild" presStyleCnt="0"/>
      <dgm:spPr/>
    </dgm:pt>
    <dgm:pt modelId="{CB4C2F3D-5BD9-46DA-9374-CBB35E49D25A}" type="pres">
      <dgm:prSet presAssocID="{D4287009-19AB-4F4D-8E3C-EB205651BB80}" presName="conn2-1" presStyleLbl="parChTrans1D3" presStyleIdx="2" presStyleCnt="3"/>
      <dgm:spPr/>
      <dgm:t>
        <a:bodyPr/>
        <a:lstStyle/>
        <a:p>
          <a:endParaRPr lang="es-EC"/>
        </a:p>
      </dgm:t>
    </dgm:pt>
    <dgm:pt modelId="{7DF2A086-0216-454B-9F9E-86B678032294}" type="pres">
      <dgm:prSet presAssocID="{D4287009-19AB-4F4D-8E3C-EB205651BB80}" presName="connTx" presStyleLbl="parChTrans1D3" presStyleIdx="2" presStyleCnt="3"/>
      <dgm:spPr/>
      <dgm:t>
        <a:bodyPr/>
        <a:lstStyle/>
        <a:p>
          <a:endParaRPr lang="es-EC"/>
        </a:p>
      </dgm:t>
    </dgm:pt>
    <dgm:pt modelId="{B582ADF1-C1FF-44E3-A324-9CD14897B220}" type="pres">
      <dgm:prSet presAssocID="{1B81279A-F09E-4973-9CA9-201D5168DC02}" presName="root2" presStyleCnt="0"/>
      <dgm:spPr/>
    </dgm:pt>
    <dgm:pt modelId="{3A5510F1-0272-4E5C-9F2F-882265F5DBF6}" type="pres">
      <dgm:prSet presAssocID="{1B81279A-F09E-4973-9CA9-201D5168DC02}" presName="LevelTwoTextNode" presStyleLbl="node3" presStyleIdx="2" presStyleCnt="3" custScaleX="128275" custScaleY="277630" custLinFactNeighborX="-13447">
        <dgm:presLayoutVars>
          <dgm:chPref val="3"/>
        </dgm:presLayoutVars>
      </dgm:prSet>
      <dgm:spPr/>
      <dgm:t>
        <a:bodyPr/>
        <a:lstStyle/>
        <a:p>
          <a:endParaRPr lang="es-EC"/>
        </a:p>
      </dgm:t>
    </dgm:pt>
    <dgm:pt modelId="{0F7702DE-B625-4127-A474-43B5715DE499}" type="pres">
      <dgm:prSet presAssocID="{1B81279A-F09E-4973-9CA9-201D5168DC02}" presName="level3hierChild" presStyleCnt="0"/>
      <dgm:spPr/>
    </dgm:pt>
    <dgm:pt modelId="{5557FADD-AC48-47AF-85AC-ADDF1C7ADC6D}" type="pres">
      <dgm:prSet presAssocID="{80769B1A-3573-4DE2-B012-6840B1AEB855}" presName="conn2-1" presStyleLbl="parChTrans1D4" presStyleIdx="4" presStyleCnt="6"/>
      <dgm:spPr/>
      <dgm:t>
        <a:bodyPr/>
        <a:lstStyle/>
        <a:p>
          <a:endParaRPr lang="es-EC"/>
        </a:p>
      </dgm:t>
    </dgm:pt>
    <dgm:pt modelId="{3DB5E650-AA46-412C-81E2-7BC9E6E25D01}" type="pres">
      <dgm:prSet presAssocID="{80769B1A-3573-4DE2-B012-6840B1AEB855}" presName="connTx" presStyleLbl="parChTrans1D4" presStyleIdx="4" presStyleCnt="6"/>
      <dgm:spPr/>
      <dgm:t>
        <a:bodyPr/>
        <a:lstStyle/>
        <a:p>
          <a:endParaRPr lang="es-EC"/>
        </a:p>
      </dgm:t>
    </dgm:pt>
    <dgm:pt modelId="{25490872-E240-4479-928D-4ECEF8DA5AFD}" type="pres">
      <dgm:prSet presAssocID="{4771D2DA-AC13-4D7D-A1DB-883366A768C6}" presName="root2" presStyleCnt="0"/>
      <dgm:spPr/>
    </dgm:pt>
    <dgm:pt modelId="{C54211E1-EB5D-4B73-8C2E-79CB3A97653A}" type="pres">
      <dgm:prSet presAssocID="{4771D2DA-AC13-4D7D-A1DB-883366A768C6}" presName="LevelTwoTextNode" presStyleLbl="node4" presStyleIdx="4" presStyleCnt="6" custScaleX="167769" custScaleY="788089" custLinFactNeighborX="-25924">
        <dgm:presLayoutVars>
          <dgm:chPref val="3"/>
        </dgm:presLayoutVars>
      </dgm:prSet>
      <dgm:spPr/>
      <dgm:t>
        <a:bodyPr/>
        <a:lstStyle/>
        <a:p>
          <a:endParaRPr lang="es-EC"/>
        </a:p>
      </dgm:t>
    </dgm:pt>
    <dgm:pt modelId="{291F2485-F8AB-463D-B407-CBDF0417D129}" type="pres">
      <dgm:prSet presAssocID="{4771D2DA-AC13-4D7D-A1DB-883366A768C6}" presName="level3hierChild" presStyleCnt="0"/>
      <dgm:spPr/>
    </dgm:pt>
    <dgm:pt modelId="{5DBA52F8-3EE4-4FAF-AB17-DDEE1D046ABA}" type="pres">
      <dgm:prSet presAssocID="{16342F55-A4E9-4ECC-B0E0-007FBB2461DE}" presName="conn2-1" presStyleLbl="parChTrans1D4" presStyleIdx="5" presStyleCnt="6"/>
      <dgm:spPr/>
      <dgm:t>
        <a:bodyPr/>
        <a:lstStyle/>
        <a:p>
          <a:endParaRPr lang="es-EC"/>
        </a:p>
      </dgm:t>
    </dgm:pt>
    <dgm:pt modelId="{BD3F3AD9-4BAF-4F26-A2D2-C0DC57A6C334}" type="pres">
      <dgm:prSet presAssocID="{16342F55-A4E9-4ECC-B0E0-007FBB2461DE}" presName="connTx" presStyleLbl="parChTrans1D4" presStyleIdx="5" presStyleCnt="6"/>
      <dgm:spPr/>
      <dgm:t>
        <a:bodyPr/>
        <a:lstStyle/>
        <a:p>
          <a:endParaRPr lang="es-EC"/>
        </a:p>
      </dgm:t>
    </dgm:pt>
    <dgm:pt modelId="{EEF8462B-4EBA-4110-A274-D36571ABFB01}" type="pres">
      <dgm:prSet presAssocID="{15526C66-40A9-45CD-9DA3-0FA038C758D3}" presName="root2" presStyleCnt="0"/>
      <dgm:spPr/>
    </dgm:pt>
    <dgm:pt modelId="{63B16BCF-9C74-4C7B-B4F1-36AA47E96D6B}" type="pres">
      <dgm:prSet presAssocID="{15526C66-40A9-45CD-9DA3-0FA038C758D3}" presName="LevelTwoTextNode" presStyleLbl="node4" presStyleIdx="5" presStyleCnt="6" custScaleX="693051" custScaleY="566620" custLinFactNeighborX="-24820" custLinFactNeighborY="-7734">
        <dgm:presLayoutVars>
          <dgm:chPref val="3"/>
        </dgm:presLayoutVars>
      </dgm:prSet>
      <dgm:spPr/>
      <dgm:t>
        <a:bodyPr/>
        <a:lstStyle/>
        <a:p>
          <a:endParaRPr lang="es-EC"/>
        </a:p>
      </dgm:t>
    </dgm:pt>
    <dgm:pt modelId="{748E9EF7-3945-4347-9EDE-D4315D9B0913}" type="pres">
      <dgm:prSet presAssocID="{15526C66-40A9-45CD-9DA3-0FA038C758D3}" presName="level3hierChild" presStyleCnt="0"/>
      <dgm:spPr/>
    </dgm:pt>
  </dgm:ptLst>
  <dgm:cxnLst>
    <dgm:cxn modelId="{C2A5B775-CE76-4F60-A9B6-D0732D4E1C98}" type="presOf" srcId="{74F30AED-BF89-414A-8478-AC4B380AA3BC}" destId="{F9F21F7B-AC57-4152-9009-D1AABFD39281}" srcOrd="1" destOrd="0" presId="urn:microsoft.com/office/officeart/2008/layout/HorizontalMultiLevelHierarchy"/>
    <dgm:cxn modelId="{9F39CD5C-A896-4266-8AF5-5BBB1DC60122}" type="presOf" srcId="{6674DA23-458B-4B47-8BFE-F2BC63B2CED3}" destId="{56889592-D5F4-4136-A9D4-6A9B4AE2D98E}" srcOrd="0" destOrd="0" presId="urn:microsoft.com/office/officeart/2008/layout/HorizontalMultiLevelHierarchy"/>
    <dgm:cxn modelId="{86095FE3-2785-44B3-A0F9-01273F10B814}" srcId="{1B81279A-F09E-4973-9CA9-201D5168DC02}" destId="{4771D2DA-AC13-4D7D-A1DB-883366A768C6}" srcOrd="0" destOrd="0" parTransId="{80769B1A-3573-4DE2-B012-6840B1AEB855}" sibTransId="{D27B7F9F-BEB4-4CC6-85C0-F7FB99C84EE6}"/>
    <dgm:cxn modelId="{E818A1AF-E27D-4985-AC2F-F08CC196D6F4}" type="presOf" srcId="{0A237D3D-39C6-49EB-8E68-855566DECC60}" destId="{00B58AFE-988B-4BAC-9C2F-1B308BF4A642}" srcOrd="0" destOrd="0" presId="urn:microsoft.com/office/officeart/2008/layout/HorizontalMultiLevelHierarchy"/>
    <dgm:cxn modelId="{9BED10BD-B6ED-4BBF-97EE-514954A13454}" srcId="{6674DA23-458B-4B47-8BFE-F2BC63B2CED3}" destId="{CC8AF36A-739D-4F02-8B58-6E44B93D7EC3}" srcOrd="0" destOrd="0" parTransId="{D57A4A50-C6D5-489F-8A68-0C32D4D07C86}" sibTransId="{A002DACE-8F56-45F9-AB06-8C501BB06718}"/>
    <dgm:cxn modelId="{7F27B76A-6A9B-478C-931D-FF5B82318B9F}" type="presOf" srcId="{4771D2DA-AC13-4D7D-A1DB-883366A768C6}" destId="{C54211E1-EB5D-4B73-8C2E-79CB3A97653A}" srcOrd="0" destOrd="0" presId="urn:microsoft.com/office/officeart/2008/layout/HorizontalMultiLevelHierarchy"/>
    <dgm:cxn modelId="{B17BC10F-BAC7-4714-8571-D64037DF541A}" type="presOf" srcId="{C0832213-9D19-4116-AFC1-7964F0D2E0A5}" destId="{294006A6-9B55-4724-95B3-829F721A0041}" srcOrd="0" destOrd="0" presId="urn:microsoft.com/office/officeart/2008/layout/HorizontalMultiLevelHierarchy"/>
    <dgm:cxn modelId="{D75B3475-4A5B-4082-BEBB-CF3A07237B4E}" type="presOf" srcId="{AAD883AF-194F-42FF-A887-B5055F7CEF00}" destId="{7D525C7E-4471-4C4B-8CFB-65D365283C60}" srcOrd="0" destOrd="0" presId="urn:microsoft.com/office/officeart/2008/layout/HorizontalMultiLevelHierarchy"/>
    <dgm:cxn modelId="{45EC2958-E0AB-49AB-AC80-C4BF2D4F3BE1}" type="presOf" srcId="{15526C66-40A9-45CD-9DA3-0FA038C758D3}" destId="{63B16BCF-9C74-4C7B-B4F1-36AA47E96D6B}" srcOrd="0" destOrd="0" presId="urn:microsoft.com/office/officeart/2008/layout/HorizontalMultiLevelHierarchy"/>
    <dgm:cxn modelId="{527951BA-6DFA-40F1-A087-EE59E37BEE89}" type="presOf" srcId="{D57A4A50-C6D5-489F-8A68-0C32D4D07C86}" destId="{296CC4C9-2071-4BEC-8602-FB51F46105C4}" srcOrd="0" destOrd="0" presId="urn:microsoft.com/office/officeart/2008/layout/HorizontalMultiLevelHierarchy"/>
    <dgm:cxn modelId="{15DD6C06-3152-4BD3-A36F-07E592F9A639}" type="presOf" srcId="{16342F55-A4E9-4ECC-B0E0-007FBB2461DE}" destId="{BD3F3AD9-4BAF-4F26-A2D2-C0DC57A6C334}" srcOrd="1" destOrd="0" presId="urn:microsoft.com/office/officeart/2008/layout/HorizontalMultiLevelHierarchy"/>
    <dgm:cxn modelId="{914D0222-04B1-4346-9F46-5E77EAD6DFFC}" srcId="{8F0B08C9-AC29-4734-8DA2-356DAE7E9F93}" destId="{0A237D3D-39C6-49EB-8E68-855566DECC60}" srcOrd="0" destOrd="0" parTransId="{AAD883AF-194F-42FF-A887-B5055F7CEF00}" sibTransId="{55B9B9F5-B5DC-4F54-A299-490DBF91B069}"/>
    <dgm:cxn modelId="{C6C2268F-DAF1-4336-8488-97DF56A66DFA}" type="presOf" srcId="{96909B62-1DD7-4AF2-B8CC-4BD89F367768}" destId="{4BF63854-167C-48CC-9589-CAD114A6DFE6}" srcOrd="0" destOrd="0" presId="urn:microsoft.com/office/officeart/2008/layout/HorizontalMultiLevelHierarchy"/>
    <dgm:cxn modelId="{3ECBF7F9-19D8-4C73-B023-95361F5AC9C1}" srcId="{EB9C2424-128E-464C-AC1B-FFC16557697F}" destId="{6674DA23-458B-4B47-8BFE-F2BC63B2CED3}" srcOrd="1" destOrd="0" parTransId="{10668340-23B0-4BB2-8C8C-F3AD85621893}" sibTransId="{259E8E9E-83AC-47E0-A9F7-418D2F939520}"/>
    <dgm:cxn modelId="{1B9F8779-6631-4569-845B-D7F7330F73EA}" srcId="{EB9C2424-128E-464C-AC1B-FFC16557697F}" destId="{C0832213-9D19-4116-AFC1-7964F0D2E0A5}" srcOrd="2" destOrd="0" parTransId="{B9FBBACD-479E-4803-8E5A-7301E79467C0}" sibTransId="{AF575427-F203-4B32-8980-67B85A465BDF}"/>
    <dgm:cxn modelId="{BCEBD4D9-7E3D-4C2C-A5B3-8E6572D5E2B3}" type="presOf" srcId="{EB9C2424-128E-464C-AC1B-FFC16557697F}" destId="{B9A8C940-E8CA-4927-842E-3862EE95E6D2}" srcOrd="0" destOrd="0" presId="urn:microsoft.com/office/officeart/2008/layout/HorizontalMultiLevelHierarchy"/>
    <dgm:cxn modelId="{FC4AAE00-29CD-4F9C-98EF-688D63D54F3E}" type="presOf" srcId="{10668340-23B0-4BB2-8C8C-F3AD85621893}" destId="{6DA47367-D2E0-4B16-BB86-51AB906B8DF3}" srcOrd="0" destOrd="0" presId="urn:microsoft.com/office/officeart/2008/layout/HorizontalMultiLevelHierarchy"/>
    <dgm:cxn modelId="{23C48AB7-8784-47E0-80A9-8D9FEFD1BBD0}" type="presOf" srcId="{D4E64632-EC89-456E-97CE-693735994C7E}" destId="{BB81C296-A544-4F85-A3AC-CE24EF9B50E9}" srcOrd="0" destOrd="0" presId="urn:microsoft.com/office/officeart/2008/layout/HorizontalMultiLevelHierarchy"/>
    <dgm:cxn modelId="{983832E9-15FF-4D36-8B37-4062AEFC6099}" type="presOf" srcId="{B9FBBACD-479E-4803-8E5A-7301E79467C0}" destId="{231B5DD5-714B-4AAE-BBB2-B0B2C367741D}" srcOrd="1" destOrd="0" presId="urn:microsoft.com/office/officeart/2008/layout/HorizontalMultiLevelHierarchy"/>
    <dgm:cxn modelId="{3E8F69C9-0F6A-4894-9207-BAB634E6324E}" type="presOf" srcId="{F87AC682-A4F7-458A-B05E-D5CE906ECD28}" destId="{DF1F5D9B-F322-4DDC-92BC-5160247B8C47}" srcOrd="0" destOrd="0" presId="urn:microsoft.com/office/officeart/2008/layout/HorizontalMultiLevelHierarchy"/>
    <dgm:cxn modelId="{D4ABD19D-EAD9-4B41-9CEB-C52F6B963A9A}" type="presOf" srcId="{17204389-BD74-40F9-95D1-D90324C832A0}" destId="{CCF8D568-1422-4A50-86A1-50CF838CB986}" srcOrd="0" destOrd="0" presId="urn:microsoft.com/office/officeart/2008/layout/HorizontalMultiLevelHierarchy"/>
    <dgm:cxn modelId="{EC95E765-7404-4695-91F0-75723EA2EE38}" type="presOf" srcId="{F2A5B59E-70AB-4BB4-BD79-80D76E94729C}" destId="{3C960F7C-F75C-4575-9EBB-023D1FA9B5C8}" srcOrd="0" destOrd="0" presId="urn:microsoft.com/office/officeart/2008/layout/HorizontalMultiLevelHierarchy"/>
    <dgm:cxn modelId="{E5B1B31D-B9A9-456A-A905-D6628911B50A}" type="presOf" srcId="{D4E64632-EC89-456E-97CE-693735994C7E}" destId="{019E5D1C-C1CE-433B-9234-2AAC02F149F3}" srcOrd="1" destOrd="0" presId="urn:microsoft.com/office/officeart/2008/layout/HorizontalMultiLevelHierarchy"/>
    <dgm:cxn modelId="{F13857A7-5816-4A0B-8422-B478FDB8C2E6}" srcId="{C427BF81-B434-4EF1-9547-54F2CC8ECB40}" destId="{EB9C2424-128E-464C-AC1B-FFC16557697F}" srcOrd="0" destOrd="0" parTransId="{82085118-89F5-4D52-BD74-F7642E52E7ED}" sibTransId="{2337D625-BCD1-455B-8EC1-5A6BE067981C}"/>
    <dgm:cxn modelId="{13E2E455-94D5-4DFC-8811-1258D0107020}" srcId="{CC8AF36A-739D-4F02-8B58-6E44B93D7EC3}" destId="{EAEDEF5A-54FB-4F4F-ACF8-038396424695}" srcOrd="0" destOrd="0" parTransId="{74F30AED-BF89-414A-8478-AC4B380AA3BC}" sibTransId="{3A5709D8-436B-49C0-B6CA-2F873915B7A4}"/>
    <dgm:cxn modelId="{0952248A-3C37-430A-ABC4-A9DC9C4E386F}" type="presOf" srcId="{C427BF81-B434-4EF1-9547-54F2CC8ECB40}" destId="{25D449CC-4668-4BB1-91BF-C591C09A2125}" srcOrd="0" destOrd="0" presId="urn:microsoft.com/office/officeart/2008/layout/HorizontalMultiLevelHierarchy"/>
    <dgm:cxn modelId="{5A0C2712-E741-408A-923A-4446DDF6E7FC}" type="presOf" srcId="{2CA79E72-D895-49A9-BA06-9F46AA1AD420}" destId="{E779D0AB-8A33-4121-8F98-BA90B771606A}" srcOrd="0" destOrd="0" presId="urn:microsoft.com/office/officeart/2008/layout/HorizontalMultiLevelHierarchy"/>
    <dgm:cxn modelId="{C0F46A5B-D197-4A7B-A06D-8B9370059641}" type="presOf" srcId="{D4287009-19AB-4F4D-8E3C-EB205651BB80}" destId="{7DF2A086-0216-454B-9F9E-86B678032294}" srcOrd="1" destOrd="0" presId="urn:microsoft.com/office/officeart/2008/layout/HorizontalMultiLevelHierarchy"/>
    <dgm:cxn modelId="{21541CA5-4325-4541-A4D8-69C0F1CA99A0}" type="presOf" srcId="{D57A4A50-C6D5-489F-8A68-0C32D4D07C86}" destId="{2A6E7B50-729A-4C6E-A8A9-D652CE27DD6B}" srcOrd="1" destOrd="0" presId="urn:microsoft.com/office/officeart/2008/layout/HorizontalMultiLevelHierarchy"/>
    <dgm:cxn modelId="{79CB86DA-91C2-4E17-A4C6-DF0D65A6EA13}" type="presOf" srcId="{B9FBBACD-479E-4803-8E5A-7301E79467C0}" destId="{500514D8-0CF2-4E93-A2B2-C5279FB7EF11}" srcOrd="0" destOrd="0" presId="urn:microsoft.com/office/officeart/2008/layout/HorizontalMultiLevelHierarchy"/>
    <dgm:cxn modelId="{05882351-0115-41AC-A73A-F169E70CE6BC}" type="presOf" srcId="{80769B1A-3573-4DE2-B012-6840B1AEB855}" destId="{3DB5E650-AA46-412C-81E2-7BC9E6E25D01}" srcOrd="1" destOrd="0" presId="urn:microsoft.com/office/officeart/2008/layout/HorizontalMultiLevelHierarchy"/>
    <dgm:cxn modelId="{92B1EA50-567F-4E1D-B1DF-B9BEF12F7532}" srcId="{2CA79E72-D895-49A9-BA06-9F46AA1AD420}" destId="{17204389-BD74-40F9-95D1-D90324C832A0}" srcOrd="0" destOrd="0" parTransId="{F87AC682-A4F7-458A-B05E-D5CE906ECD28}" sibTransId="{E1FF701C-B8B2-4818-AE2E-F7CD53D4B9AF}"/>
    <dgm:cxn modelId="{1DB49C44-DFD4-4A51-9D5F-2FF7FD24F0BC}" srcId="{4771D2DA-AC13-4D7D-A1DB-883366A768C6}" destId="{15526C66-40A9-45CD-9DA3-0FA038C758D3}" srcOrd="0" destOrd="0" parTransId="{16342F55-A4E9-4ECC-B0E0-007FBB2461DE}" sibTransId="{EE79057E-C6B2-4836-AE6F-5AEF6050CE69}"/>
    <dgm:cxn modelId="{2BE50826-02FA-4E1C-B04C-8725E9B51007}" srcId="{C0832213-9D19-4116-AFC1-7964F0D2E0A5}" destId="{1B81279A-F09E-4973-9CA9-201D5168DC02}" srcOrd="0" destOrd="0" parTransId="{D4287009-19AB-4F4D-8E3C-EB205651BB80}" sibTransId="{9D1EE8D6-C657-4A79-89B7-ED9D4335A68A}"/>
    <dgm:cxn modelId="{5C210A30-FEC6-4C5E-985A-117F9E3D6397}" type="presOf" srcId="{CC8AF36A-739D-4F02-8B58-6E44B93D7EC3}" destId="{C55A4463-0EC4-4F52-95F7-AD60B20885C5}" srcOrd="0" destOrd="0" presId="urn:microsoft.com/office/officeart/2008/layout/HorizontalMultiLevelHierarchy"/>
    <dgm:cxn modelId="{C6745148-CDF5-4648-9817-BCFE5891A72F}" type="presOf" srcId="{0CFFEC1E-801C-476A-A610-DEDA9B07DF20}" destId="{4EF79D7C-DB0F-459F-A11B-32CEEEEFE1BE}" srcOrd="0" destOrd="0" presId="urn:microsoft.com/office/officeart/2008/layout/HorizontalMultiLevelHierarchy"/>
    <dgm:cxn modelId="{73F944B8-684F-4BA7-9BE5-EB175E1A3E7A}" type="presOf" srcId="{16342F55-A4E9-4ECC-B0E0-007FBB2461DE}" destId="{5DBA52F8-3EE4-4FAF-AB17-DDEE1D046ABA}" srcOrd="0" destOrd="0" presId="urn:microsoft.com/office/officeart/2008/layout/HorizontalMultiLevelHierarchy"/>
    <dgm:cxn modelId="{2638E45C-B876-4452-91A8-17ED15C6F801}" type="presOf" srcId="{EAEDEF5A-54FB-4F4F-ACF8-038396424695}" destId="{8C882BF4-CBE1-4CF7-A091-6E75AEC38CC5}" srcOrd="0" destOrd="0" presId="urn:microsoft.com/office/officeart/2008/layout/HorizontalMultiLevelHierarchy"/>
    <dgm:cxn modelId="{FADDDE73-AAEE-4F16-8848-6EB433BCFFF1}" type="presOf" srcId="{F87AC682-A4F7-458A-B05E-D5CE906ECD28}" destId="{6EF67AEA-B8F6-4371-AD70-0F35A81754D6}" srcOrd="1" destOrd="0" presId="urn:microsoft.com/office/officeart/2008/layout/HorizontalMultiLevelHierarchy"/>
    <dgm:cxn modelId="{8C9EBA5E-E9E9-4DD7-84DF-4D0C42361BB3}" type="presOf" srcId="{1B81279A-F09E-4973-9CA9-201D5168DC02}" destId="{3A5510F1-0272-4E5C-9F2F-882265F5DBF6}" srcOrd="0" destOrd="0" presId="urn:microsoft.com/office/officeart/2008/layout/HorizontalMultiLevelHierarchy"/>
    <dgm:cxn modelId="{9A9A85A0-9335-4054-B46B-418BFCD0DAED}" type="presOf" srcId="{F2A5B59E-70AB-4BB4-BD79-80D76E94729C}" destId="{0A4A8653-2FAB-4C27-95C2-FEF4221F8D1A}" srcOrd="1" destOrd="0" presId="urn:microsoft.com/office/officeart/2008/layout/HorizontalMultiLevelHierarchy"/>
    <dgm:cxn modelId="{7AF9C286-AF1F-4BA5-858D-D4FAD529C5C3}" srcId="{EB9C2424-128E-464C-AC1B-FFC16557697F}" destId="{2CA79E72-D895-49A9-BA06-9F46AA1AD420}" srcOrd="0" destOrd="0" parTransId="{F2A5B59E-70AB-4BB4-BD79-80D76E94729C}" sibTransId="{57DC0D1B-18AB-4718-AFEB-40A0411EB74E}"/>
    <dgm:cxn modelId="{21EEDAA9-EB98-4FA1-918B-8E1932B6D80E}" type="presOf" srcId="{D4287009-19AB-4F4D-8E3C-EB205651BB80}" destId="{CB4C2F3D-5BD9-46DA-9374-CBB35E49D25A}" srcOrd="0" destOrd="0" presId="urn:microsoft.com/office/officeart/2008/layout/HorizontalMultiLevelHierarchy"/>
    <dgm:cxn modelId="{3AD4D35F-C909-472D-AFAB-F3EF94381A05}" type="presOf" srcId="{0CFFEC1E-801C-476A-A610-DEDA9B07DF20}" destId="{84398A7C-0345-43CD-841B-A1267F35D095}" srcOrd="1" destOrd="0" presId="urn:microsoft.com/office/officeart/2008/layout/HorizontalMultiLevelHierarchy"/>
    <dgm:cxn modelId="{95CBEAB7-D5C4-4A19-8BD9-CDCFB3EE38F6}" type="presOf" srcId="{74F30AED-BF89-414A-8478-AC4B380AA3BC}" destId="{32EEF5EB-8337-4135-8A94-D3226E08AE55}" srcOrd="0" destOrd="0" presId="urn:microsoft.com/office/officeart/2008/layout/HorizontalMultiLevelHierarchy"/>
    <dgm:cxn modelId="{73D91962-D4BB-4459-B297-63A276ED21B5}" srcId="{EAEDEF5A-54FB-4F4F-ACF8-038396424695}" destId="{96909B62-1DD7-4AF2-B8CC-4BD89F367768}" srcOrd="0" destOrd="0" parTransId="{D4E64632-EC89-456E-97CE-693735994C7E}" sibTransId="{2BA59ABF-5D68-4177-8FA1-7C3AE6F3B8F7}"/>
    <dgm:cxn modelId="{6F4D6A75-9F71-4EB5-8F59-1709404AD44B}" type="presOf" srcId="{80769B1A-3573-4DE2-B012-6840B1AEB855}" destId="{5557FADD-AC48-47AF-85AC-ADDF1C7ADC6D}" srcOrd="0" destOrd="0" presId="urn:microsoft.com/office/officeart/2008/layout/HorizontalMultiLevelHierarchy"/>
    <dgm:cxn modelId="{765BD091-5434-45F9-9806-6CF7E92B4EB0}" type="presOf" srcId="{8F0B08C9-AC29-4734-8DA2-356DAE7E9F93}" destId="{2E9D8696-74BC-4375-8D61-CD19FDDF1D85}" srcOrd="0" destOrd="0" presId="urn:microsoft.com/office/officeart/2008/layout/HorizontalMultiLevelHierarchy"/>
    <dgm:cxn modelId="{E7980AFF-889D-45A4-9530-549ED26B2BC5}" srcId="{17204389-BD74-40F9-95D1-D90324C832A0}" destId="{8F0B08C9-AC29-4734-8DA2-356DAE7E9F93}" srcOrd="0" destOrd="0" parTransId="{0CFFEC1E-801C-476A-A610-DEDA9B07DF20}" sibTransId="{2B0137C4-7A26-4B2B-9C0B-8E73D538D5F4}"/>
    <dgm:cxn modelId="{23FB95C6-25B7-423B-8B17-639F1CBD8AB1}" type="presOf" srcId="{10668340-23B0-4BB2-8C8C-F3AD85621893}" destId="{2D0E8059-90E6-472F-8D5A-656B0B95EEC2}" srcOrd="1" destOrd="0" presId="urn:microsoft.com/office/officeart/2008/layout/HorizontalMultiLevelHierarchy"/>
    <dgm:cxn modelId="{3242314A-451E-45EC-ACE0-7042C0D2CF17}" type="presOf" srcId="{AAD883AF-194F-42FF-A887-B5055F7CEF00}" destId="{D794375A-F895-4885-8E3D-599384BE18C6}" srcOrd="1" destOrd="0" presId="urn:microsoft.com/office/officeart/2008/layout/HorizontalMultiLevelHierarchy"/>
    <dgm:cxn modelId="{7C877303-6E6A-4FC8-9548-7191DFBBEA50}" type="presParOf" srcId="{25D449CC-4668-4BB1-91BF-C591C09A2125}" destId="{117E7957-207D-4B49-B0FB-0BC8016A8055}" srcOrd="0" destOrd="0" presId="urn:microsoft.com/office/officeart/2008/layout/HorizontalMultiLevelHierarchy"/>
    <dgm:cxn modelId="{E65478F9-9D6C-47AB-A164-59C28CBE93FD}" type="presParOf" srcId="{117E7957-207D-4B49-B0FB-0BC8016A8055}" destId="{B9A8C940-E8CA-4927-842E-3862EE95E6D2}" srcOrd="0" destOrd="0" presId="urn:microsoft.com/office/officeart/2008/layout/HorizontalMultiLevelHierarchy"/>
    <dgm:cxn modelId="{13F18167-E021-4809-8CB1-C948D29DCE41}" type="presParOf" srcId="{117E7957-207D-4B49-B0FB-0BC8016A8055}" destId="{4E2695A8-F998-4B9C-AE77-25E5E4EDEB46}" srcOrd="1" destOrd="0" presId="urn:microsoft.com/office/officeart/2008/layout/HorizontalMultiLevelHierarchy"/>
    <dgm:cxn modelId="{0D0F0CB0-0CC9-4D53-A6DE-60302CEBE066}" type="presParOf" srcId="{4E2695A8-F998-4B9C-AE77-25E5E4EDEB46}" destId="{3C960F7C-F75C-4575-9EBB-023D1FA9B5C8}" srcOrd="0" destOrd="0" presId="urn:microsoft.com/office/officeart/2008/layout/HorizontalMultiLevelHierarchy"/>
    <dgm:cxn modelId="{A5974A1C-238C-418D-82E2-390A177C81DC}" type="presParOf" srcId="{3C960F7C-F75C-4575-9EBB-023D1FA9B5C8}" destId="{0A4A8653-2FAB-4C27-95C2-FEF4221F8D1A}" srcOrd="0" destOrd="0" presId="urn:microsoft.com/office/officeart/2008/layout/HorizontalMultiLevelHierarchy"/>
    <dgm:cxn modelId="{B54D169D-FED8-48CF-9ED7-CF53AA9CAFCE}" type="presParOf" srcId="{4E2695A8-F998-4B9C-AE77-25E5E4EDEB46}" destId="{E18CC556-579C-459C-ADBB-7A16FC9BCC7D}" srcOrd="1" destOrd="0" presId="urn:microsoft.com/office/officeart/2008/layout/HorizontalMultiLevelHierarchy"/>
    <dgm:cxn modelId="{D96D98DB-5DB7-4858-B015-2C9A93E35AED}" type="presParOf" srcId="{E18CC556-579C-459C-ADBB-7A16FC9BCC7D}" destId="{E779D0AB-8A33-4121-8F98-BA90B771606A}" srcOrd="0" destOrd="0" presId="urn:microsoft.com/office/officeart/2008/layout/HorizontalMultiLevelHierarchy"/>
    <dgm:cxn modelId="{0F7265B4-2339-43A2-BEDD-28477905C953}" type="presParOf" srcId="{E18CC556-579C-459C-ADBB-7A16FC9BCC7D}" destId="{0C1BF8FA-9162-4385-A871-5922DA5BB3BC}" srcOrd="1" destOrd="0" presId="urn:microsoft.com/office/officeart/2008/layout/HorizontalMultiLevelHierarchy"/>
    <dgm:cxn modelId="{0E728EEA-D9EE-496D-876D-1E8F7D35653B}" type="presParOf" srcId="{0C1BF8FA-9162-4385-A871-5922DA5BB3BC}" destId="{DF1F5D9B-F322-4DDC-92BC-5160247B8C47}" srcOrd="0" destOrd="0" presId="urn:microsoft.com/office/officeart/2008/layout/HorizontalMultiLevelHierarchy"/>
    <dgm:cxn modelId="{C42A3CEF-B256-4DC0-80E7-BD2CC63AA9CE}" type="presParOf" srcId="{DF1F5D9B-F322-4DDC-92BC-5160247B8C47}" destId="{6EF67AEA-B8F6-4371-AD70-0F35A81754D6}" srcOrd="0" destOrd="0" presId="urn:microsoft.com/office/officeart/2008/layout/HorizontalMultiLevelHierarchy"/>
    <dgm:cxn modelId="{429A56E8-BC8C-42D9-8254-1424CC7E72AB}" type="presParOf" srcId="{0C1BF8FA-9162-4385-A871-5922DA5BB3BC}" destId="{5D75A120-3279-4D0B-9AE7-0F021F544CB5}" srcOrd="1" destOrd="0" presId="urn:microsoft.com/office/officeart/2008/layout/HorizontalMultiLevelHierarchy"/>
    <dgm:cxn modelId="{6DF6B687-0A8E-4A39-8550-29E6F7C5AD0D}" type="presParOf" srcId="{5D75A120-3279-4D0B-9AE7-0F021F544CB5}" destId="{CCF8D568-1422-4A50-86A1-50CF838CB986}" srcOrd="0" destOrd="0" presId="urn:microsoft.com/office/officeart/2008/layout/HorizontalMultiLevelHierarchy"/>
    <dgm:cxn modelId="{05448E38-07FF-41D0-B0EE-654668FE365E}" type="presParOf" srcId="{5D75A120-3279-4D0B-9AE7-0F021F544CB5}" destId="{23C9F2F6-45D0-4899-9E11-31EF9FDB9488}" srcOrd="1" destOrd="0" presId="urn:microsoft.com/office/officeart/2008/layout/HorizontalMultiLevelHierarchy"/>
    <dgm:cxn modelId="{3F09980C-B71B-4C93-9B40-EF089B46EF47}" type="presParOf" srcId="{23C9F2F6-45D0-4899-9E11-31EF9FDB9488}" destId="{4EF79D7C-DB0F-459F-A11B-32CEEEEFE1BE}" srcOrd="0" destOrd="0" presId="urn:microsoft.com/office/officeart/2008/layout/HorizontalMultiLevelHierarchy"/>
    <dgm:cxn modelId="{5C206600-E271-4FEE-A263-51897F9F5851}" type="presParOf" srcId="{4EF79D7C-DB0F-459F-A11B-32CEEEEFE1BE}" destId="{84398A7C-0345-43CD-841B-A1267F35D095}" srcOrd="0" destOrd="0" presId="urn:microsoft.com/office/officeart/2008/layout/HorizontalMultiLevelHierarchy"/>
    <dgm:cxn modelId="{D5595317-2C31-444F-AE66-B43EC5A2D092}" type="presParOf" srcId="{23C9F2F6-45D0-4899-9E11-31EF9FDB9488}" destId="{FC6B5EE6-D889-4C22-9EC9-A26E8788EAA8}" srcOrd="1" destOrd="0" presId="urn:microsoft.com/office/officeart/2008/layout/HorizontalMultiLevelHierarchy"/>
    <dgm:cxn modelId="{D5EDBBBB-C2CC-4823-B5DC-D22555AEFC36}" type="presParOf" srcId="{FC6B5EE6-D889-4C22-9EC9-A26E8788EAA8}" destId="{2E9D8696-74BC-4375-8D61-CD19FDDF1D85}" srcOrd="0" destOrd="0" presId="urn:microsoft.com/office/officeart/2008/layout/HorizontalMultiLevelHierarchy"/>
    <dgm:cxn modelId="{36E78E21-6A87-4CFF-BD61-12812C9EAF31}" type="presParOf" srcId="{FC6B5EE6-D889-4C22-9EC9-A26E8788EAA8}" destId="{92F6C81F-D451-42D4-9D36-1AB69302BAD5}" srcOrd="1" destOrd="0" presId="urn:microsoft.com/office/officeart/2008/layout/HorizontalMultiLevelHierarchy"/>
    <dgm:cxn modelId="{E4CE14DB-3D7D-44A6-A0FA-4D0B9D79FCA0}" type="presParOf" srcId="{92F6C81F-D451-42D4-9D36-1AB69302BAD5}" destId="{7D525C7E-4471-4C4B-8CFB-65D365283C60}" srcOrd="0" destOrd="0" presId="urn:microsoft.com/office/officeart/2008/layout/HorizontalMultiLevelHierarchy"/>
    <dgm:cxn modelId="{A0963E49-1ADA-4803-B62A-E2D1A4218DBB}" type="presParOf" srcId="{7D525C7E-4471-4C4B-8CFB-65D365283C60}" destId="{D794375A-F895-4885-8E3D-599384BE18C6}" srcOrd="0" destOrd="0" presId="urn:microsoft.com/office/officeart/2008/layout/HorizontalMultiLevelHierarchy"/>
    <dgm:cxn modelId="{54248C73-A535-46C5-97DD-9BC9F1372588}" type="presParOf" srcId="{92F6C81F-D451-42D4-9D36-1AB69302BAD5}" destId="{4FB974EC-62D6-45F0-9688-6626D91E25F1}" srcOrd="1" destOrd="0" presId="urn:microsoft.com/office/officeart/2008/layout/HorizontalMultiLevelHierarchy"/>
    <dgm:cxn modelId="{164EEA18-7ED3-421A-A268-91285A72AEFB}" type="presParOf" srcId="{4FB974EC-62D6-45F0-9688-6626D91E25F1}" destId="{00B58AFE-988B-4BAC-9C2F-1B308BF4A642}" srcOrd="0" destOrd="0" presId="urn:microsoft.com/office/officeart/2008/layout/HorizontalMultiLevelHierarchy"/>
    <dgm:cxn modelId="{F0F41AE5-BD9A-4A97-8BD8-AF890A64C83E}" type="presParOf" srcId="{4FB974EC-62D6-45F0-9688-6626D91E25F1}" destId="{08C7AFA9-8375-4BED-9443-6BF19AF64D26}" srcOrd="1" destOrd="0" presId="urn:microsoft.com/office/officeart/2008/layout/HorizontalMultiLevelHierarchy"/>
    <dgm:cxn modelId="{9A75DFD5-CCC1-4E22-AB17-BC60D90CA165}" type="presParOf" srcId="{4E2695A8-F998-4B9C-AE77-25E5E4EDEB46}" destId="{6DA47367-D2E0-4B16-BB86-51AB906B8DF3}" srcOrd="2" destOrd="0" presId="urn:microsoft.com/office/officeart/2008/layout/HorizontalMultiLevelHierarchy"/>
    <dgm:cxn modelId="{D462D5AB-A68D-4CAF-A8D1-4532FDA5687E}" type="presParOf" srcId="{6DA47367-D2E0-4B16-BB86-51AB906B8DF3}" destId="{2D0E8059-90E6-472F-8D5A-656B0B95EEC2}" srcOrd="0" destOrd="0" presId="urn:microsoft.com/office/officeart/2008/layout/HorizontalMultiLevelHierarchy"/>
    <dgm:cxn modelId="{DCEA445B-5FF4-4EA7-BB14-09D66AA6F660}" type="presParOf" srcId="{4E2695A8-F998-4B9C-AE77-25E5E4EDEB46}" destId="{87E038CD-9CB6-437A-9DED-88B522F165D5}" srcOrd="3" destOrd="0" presId="urn:microsoft.com/office/officeart/2008/layout/HorizontalMultiLevelHierarchy"/>
    <dgm:cxn modelId="{394D426F-F1A0-41E1-AB4B-74C392B6DD14}" type="presParOf" srcId="{87E038CD-9CB6-437A-9DED-88B522F165D5}" destId="{56889592-D5F4-4136-A9D4-6A9B4AE2D98E}" srcOrd="0" destOrd="0" presId="urn:microsoft.com/office/officeart/2008/layout/HorizontalMultiLevelHierarchy"/>
    <dgm:cxn modelId="{CB67B3AC-9D3D-41A1-9CA5-7EB6ED40AD82}" type="presParOf" srcId="{87E038CD-9CB6-437A-9DED-88B522F165D5}" destId="{44D83977-8EB4-4402-9358-52D07AFEECBE}" srcOrd="1" destOrd="0" presId="urn:microsoft.com/office/officeart/2008/layout/HorizontalMultiLevelHierarchy"/>
    <dgm:cxn modelId="{1B4C5694-06F0-4FB7-8410-6A4D455A10E6}" type="presParOf" srcId="{44D83977-8EB4-4402-9358-52D07AFEECBE}" destId="{296CC4C9-2071-4BEC-8602-FB51F46105C4}" srcOrd="0" destOrd="0" presId="urn:microsoft.com/office/officeart/2008/layout/HorizontalMultiLevelHierarchy"/>
    <dgm:cxn modelId="{44D2AD0B-B593-4E7A-AD5D-9374831B0882}" type="presParOf" srcId="{296CC4C9-2071-4BEC-8602-FB51F46105C4}" destId="{2A6E7B50-729A-4C6E-A8A9-D652CE27DD6B}" srcOrd="0" destOrd="0" presId="urn:microsoft.com/office/officeart/2008/layout/HorizontalMultiLevelHierarchy"/>
    <dgm:cxn modelId="{1148CE4C-FD5B-47D2-AEC6-3123C4899B2F}" type="presParOf" srcId="{44D83977-8EB4-4402-9358-52D07AFEECBE}" destId="{11432B37-33A3-4970-9893-8B1C940AD241}" srcOrd="1" destOrd="0" presId="urn:microsoft.com/office/officeart/2008/layout/HorizontalMultiLevelHierarchy"/>
    <dgm:cxn modelId="{68C70E22-F925-4F2D-8364-C14179B550DE}" type="presParOf" srcId="{11432B37-33A3-4970-9893-8B1C940AD241}" destId="{C55A4463-0EC4-4F52-95F7-AD60B20885C5}" srcOrd="0" destOrd="0" presId="urn:microsoft.com/office/officeart/2008/layout/HorizontalMultiLevelHierarchy"/>
    <dgm:cxn modelId="{EB9BEFE7-F203-48E1-9E16-3D6229A7B834}" type="presParOf" srcId="{11432B37-33A3-4970-9893-8B1C940AD241}" destId="{0142FB19-24EF-4A33-90EB-FC8BAF5A239F}" srcOrd="1" destOrd="0" presId="urn:microsoft.com/office/officeart/2008/layout/HorizontalMultiLevelHierarchy"/>
    <dgm:cxn modelId="{50DBF79E-7412-4960-821A-EE8C0FD2275E}" type="presParOf" srcId="{0142FB19-24EF-4A33-90EB-FC8BAF5A239F}" destId="{32EEF5EB-8337-4135-8A94-D3226E08AE55}" srcOrd="0" destOrd="0" presId="urn:microsoft.com/office/officeart/2008/layout/HorizontalMultiLevelHierarchy"/>
    <dgm:cxn modelId="{1BA2397A-1696-4D42-B7D9-4F082179DF81}" type="presParOf" srcId="{32EEF5EB-8337-4135-8A94-D3226E08AE55}" destId="{F9F21F7B-AC57-4152-9009-D1AABFD39281}" srcOrd="0" destOrd="0" presId="urn:microsoft.com/office/officeart/2008/layout/HorizontalMultiLevelHierarchy"/>
    <dgm:cxn modelId="{CED0ADB3-FC3D-4195-85BF-47F559CF5BAE}" type="presParOf" srcId="{0142FB19-24EF-4A33-90EB-FC8BAF5A239F}" destId="{9F2FB354-A94F-418A-A724-AAE9B167367D}" srcOrd="1" destOrd="0" presId="urn:microsoft.com/office/officeart/2008/layout/HorizontalMultiLevelHierarchy"/>
    <dgm:cxn modelId="{B6E32A73-5B09-4DEF-8EB5-79E168B8416A}" type="presParOf" srcId="{9F2FB354-A94F-418A-A724-AAE9B167367D}" destId="{8C882BF4-CBE1-4CF7-A091-6E75AEC38CC5}" srcOrd="0" destOrd="0" presId="urn:microsoft.com/office/officeart/2008/layout/HorizontalMultiLevelHierarchy"/>
    <dgm:cxn modelId="{CAE4684A-1CCB-4A13-B6EE-5FB6B6B7B5CD}" type="presParOf" srcId="{9F2FB354-A94F-418A-A724-AAE9B167367D}" destId="{69E3F881-5FDF-44CE-AD0A-B227206F9E9A}" srcOrd="1" destOrd="0" presId="urn:microsoft.com/office/officeart/2008/layout/HorizontalMultiLevelHierarchy"/>
    <dgm:cxn modelId="{35B94AE3-CB84-4084-9CE8-479BBE0B692B}" type="presParOf" srcId="{69E3F881-5FDF-44CE-AD0A-B227206F9E9A}" destId="{BB81C296-A544-4F85-A3AC-CE24EF9B50E9}" srcOrd="0" destOrd="0" presId="urn:microsoft.com/office/officeart/2008/layout/HorizontalMultiLevelHierarchy"/>
    <dgm:cxn modelId="{682A49F6-A182-40DB-BF6D-26D3BE97196E}" type="presParOf" srcId="{BB81C296-A544-4F85-A3AC-CE24EF9B50E9}" destId="{019E5D1C-C1CE-433B-9234-2AAC02F149F3}" srcOrd="0" destOrd="0" presId="urn:microsoft.com/office/officeart/2008/layout/HorizontalMultiLevelHierarchy"/>
    <dgm:cxn modelId="{E374E778-057E-433D-9792-1185722F0578}" type="presParOf" srcId="{69E3F881-5FDF-44CE-AD0A-B227206F9E9A}" destId="{BCDF72CF-173F-4C62-B4D2-215625361A12}" srcOrd="1" destOrd="0" presId="urn:microsoft.com/office/officeart/2008/layout/HorizontalMultiLevelHierarchy"/>
    <dgm:cxn modelId="{00CFBB5C-A5C6-4DFD-A3CC-0C41FB5A2F16}" type="presParOf" srcId="{BCDF72CF-173F-4C62-B4D2-215625361A12}" destId="{4BF63854-167C-48CC-9589-CAD114A6DFE6}" srcOrd="0" destOrd="0" presId="urn:microsoft.com/office/officeart/2008/layout/HorizontalMultiLevelHierarchy"/>
    <dgm:cxn modelId="{9578AA29-708D-4D0A-80CC-D6B048DF0DE6}" type="presParOf" srcId="{BCDF72CF-173F-4C62-B4D2-215625361A12}" destId="{E114049A-FDCE-48F0-9D00-067E6E7F24C7}" srcOrd="1" destOrd="0" presId="urn:microsoft.com/office/officeart/2008/layout/HorizontalMultiLevelHierarchy"/>
    <dgm:cxn modelId="{3C03A65E-3EFC-4C3B-A358-2D848F58D7BB}" type="presParOf" srcId="{4E2695A8-F998-4B9C-AE77-25E5E4EDEB46}" destId="{500514D8-0CF2-4E93-A2B2-C5279FB7EF11}" srcOrd="4" destOrd="0" presId="urn:microsoft.com/office/officeart/2008/layout/HorizontalMultiLevelHierarchy"/>
    <dgm:cxn modelId="{85A908A5-8A4F-4C13-B873-54E37ED66AF3}" type="presParOf" srcId="{500514D8-0CF2-4E93-A2B2-C5279FB7EF11}" destId="{231B5DD5-714B-4AAE-BBB2-B0B2C367741D}" srcOrd="0" destOrd="0" presId="urn:microsoft.com/office/officeart/2008/layout/HorizontalMultiLevelHierarchy"/>
    <dgm:cxn modelId="{06818983-D2D6-47FD-A46D-7DC3E09CCFE4}" type="presParOf" srcId="{4E2695A8-F998-4B9C-AE77-25E5E4EDEB46}" destId="{3AAE35D8-FCA2-44F1-BDE4-9712884CD3D8}" srcOrd="5" destOrd="0" presId="urn:microsoft.com/office/officeart/2008/layout/HorizontalMultiLevelHierarchy"/>
    <dgm:cxn modelId="{79D9E780-BD8F-4DA8-BE94-A97F1FBFBC08}" type="presParOf" srcId="{3AAE35D8-FCA2-44F1-BDE4-9712884CD3D8}" destId="{294006A6-9B55-4724-95B3-829F721A0041}" srcOrd="0" destOrd="0" presId="urn:microsoft.com/office/officeart/2008/layout/HorizontalMultiLevelHierarchy"/>
    <dgm:cxn modelId="{93F2396E-0CAF-4DE8-8C40-A3BD28E9EC28}" type="presParOf" srcId="{3AAE35D8-FCA2-44F1-BDE4-9712884CD3D8}" destId="{46B55035-2C06-43C2-B420-C93B1CAD4853}" srcOrd="1" destOrd="0" presId="urn:microsoft.com/office/officeart/2008/layout/HorizontalMultiLevelHierarchy"/>
    <dgm:cxn modelId="{6BE07FCD-C131-4D1D-8EC2-389F5BA5DF19}" type="presParOf" srcId="{46B55035-2C06-43C2-B420-C93B1CAD4853}" destId="{CB4C2F3D-5BD9-46DA-9374-CBB35E49D25A}" srcOrd="0" destOrd="0" presId="urn:microsoft.com/office/officeart/2008/layout/HorizontalMultiLevelHierarchy"/>
    <dgm:cxn modelId="{0845A502-04FE-4E88-AA11-A5C36E7D4BE4}" type="presParOf" srcId="{CB4C2F3D-5BD9-46DA-9374-CBB35E49D25A}" destId="{7DF2A086-0216-454B-9F9E-86B678032294}" srcOrd="0" destOrd="0" presId="urn:microsoft.com/office/officeart/2008/layout/HorizontalMultiLevelHierarchy"/>
    <dgm:cxn modelId="{1F07FEB9-4874-4436-A6C3-236097B61796}" type="presParOf" srcId="{46B55035-2C06-43C2-B420-C93B1CAD4853}" destId="{B582ADF1-C1FF-44E3-A324-9CD14897B220}" srcOrd="1" destOrd="0" presId="urn:microsoft.com/office/officeart/2008/layout/HorizontalMultiLevelHierarchy"/>
    <dgm:cxn modelId="{0E88AEFC-2286-414D-B997-A456A5CD8F62}" type="presParOf" srcId="{B582ADF1-C1FF-44E3-A324-9CD14897B220}" destId="{3A5510F1-0272-4E5C-9F2F-882265F5DBF6}" srcOrd="0" destOrd="0" presId="urn:microsoft.com/office/officeart/2008/layout/HorizontalMultiLevelHierarchy"/>
    <dgm:cxn modelId="{F7B7F433-CAB9-4383-BD86-7346AB54CA58}" type="presParOf" srcId="{B582ADF1-C1FF-44E3-A324-9CD14897B220}" destId="{0F7702DE-B625-4127-A474-43B5715DE499}" srcOrd="1" destOrd="0" presId="urn:microsoft.com/office/officeart/2008/layout/HorizontalMultiLevelHierarchy"/>
    <dgm:cxn modelId="{F498EA45-1732-449B-91A6-9790A658115E}" type="presParOf" srcId="{0F7702DE-B625-4127-A474-43B5715DE499}" destId="{5557FADD-AC48-47AF-85AC-ADDF1C7ADC6D}" srcOrd="0" destOrd="0" presId="urn:microsoft.com/office/officeart/2008/layout/HorizontalMultiLevelHierarchy"/>
    <dgm:cxn modelId="{35DB00DC-6C29-4718-B3AE-1740876F52A2}" type="presParOf" srcId="{5557FADD-AC48-47AF-85AC-ADDF1C7ADC6D}" destId="{3DB5E650-AA46-412C-81E2-7BC9E6E25D01}" srcOrd="0" destOrd="0" presId="urn:microsoft.com/office/officeart/2008/layout/HorizontalMultiLevelHierarchy"/>
    <dgm:cxn modelId="{B9C1EEC8-4293-405B-9C3B-9619F0F5AF53}" type="presParOf" srcId="{0F7702DE-B625-4127-A474-43B5715DE499}" destId="{25490872-E240-4479-928D-4ECEF8DA5AFD}" srcOrd="1" destOrd="0" presId="urn:microsoft.com/office/officeart/2008/layout/HorizontalMultiLevelHierarchy"/>
    <dgm:cxn modelId="{405D86B5-EAAA-43B9-8498-A5CC2EB4BA7A}" type="presParOf" srcId="{25490872-E240-4479-928D-4ECEF8DA5AFD}" destId="{C54211E1-EB5D-4B73-8C2E-79CB3A97653A}" srcOrd="0" destOrd="0" presId="urn:microsoft.com/office/officeart/2008/layout/HorizontalMultiLevelHierarchy"/>
    <dgm:cxn modelId="{E0EB808F-034F-4A95-AA74-773EE45BE305}" type="presParOf" srcId="{25490872-E240-4479-928D-4ECEF8DA5AFD}" destId="{291F2485-F8AB-463D-B407-CBDF0417D129}" srcOrd="1" destOrd="0" presId="urn:microsoft.com/office/officeart/2008/layout/HorizontalMultiLevelHierarchy"/>
    <dgm:cxn modelId="{3163380E-3B72-47E0-BEA6-CCAA4E442BF5}" type="presParOf" srcId="{291F2485-F8AB-463D-B407-CBDF0417D129}" destId="{5DBA52F8-3EE4-4FAF-AB17-DDEE1D046ABA}" srcOrd="0" destOrd="0" presId="urn:microsoft.com/office/officeart/2008/layout/HorizontalMultiLevelHierarchy"/>
    <dgm:cxn modelId="{5CC73149-EF5C-4469-9AB2-123F184E8735}" type="presParOf" srcId="{5DBA52F8-3EE4-4FAF-AB17-DDEE1D046ABA}" destId="{BD3F3AD9-4BAF-4F26-A2D2-C0DC57A6C334}" srcOrd="0" destOrd="0" presId="urn:microsoft.com/office/officeart/2008/layout/HorizontalMultiLevelHierarchy"/>
    <dgm:cxn modelId="{F5343EF2-5909-4B4C-8550-C326C8A3633C}" type="presParOf" srcId="{291F2485-F8AB-463D-B407-CBDF0417D129}" destId="{EEF8462B-4EBA-4110-A274-D36571ABFB01}" srcOrd="1" destOrd="0" presId="urn:microsoft.com/office/officeart/2008/layout/HorizontalMultiLevelHierarchy"/>
    <dgm:cxn modelId="{A78DD41A-4CFB-48DC-8D1F-E8F0C78B6160}" type="presParOf" srcId="{EEF8462B-4EBA-4110-A274-D36571ABFB01}" destId="{63B16BCF-9C74-4C7B-B4F1-36AA47E96D6B}" srcOrd="0" destOrd="0" presId="urn:microsoft.com/office/officeart/2008/layout/HorizontalMultiLevelHierarchy"/>
    <dgm:cxn modelId="{73AAEC5E-589D-44A2-9B56-DC62355A2C3E}" type="presParOf" srcId="{EEF8462B-4EBA-4110-A274-D36571ABFB01}" destId="{748E9EF7-3945-4347-9EDE-D4315D9B091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820A82-059A-403C-B4EC-68E3F4C7B4C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E86822E4-1EF0-4FB6-A2E2-19B59AAF952E}">
      <dgm:prSet>
        <dgm:style>
          <a:lnRef idx="1">
            <a:schemeClr val="accent2"/>
          </a:lnRef>
          <a:fillRef idx="2">
            <a:schemeClr val="accent2"/>
          </a:fillRef>
          <a:effectRef idx="1">
            <a:schemeClr val="accent2"/>
          </a:effectRef>
          <a:fontRef idx="minor">
            <a:schemeClr val="dk1"/>
          </a:fontRef>
        </dgm:style>
      </dgm:prSet>
      <dgm:spPr/>
      <dgm:t>
        <a:bodyPr/>
        <a:lstStyle/>
        <a:p>
          <a:pPr algn="ctr" rtl="0"/>
          <a:r>
            <a:rPr lang="es-EC" b="1" dirty="0" smtClean="0"/>
            <a:t>POLITICA</a:t>
          </a:r>
          <a:endParaRPr lang="es-EC" dirty="0"/>
        </a:p>
      </dgm:t>
    </dgm:pt>
    <dgm:pt modelId="{368D938F-4FDC-4396-8CB4-76CCFF821376}" type="parTrans" cxnId="{36FABE2D-EB8D-4B74-B68A-97943BD3C409}">
      <dgm:prSet/>
      <dgm:spPr/>
      <dgm:t>
        <a:bodyPr/>
        <a:lstStyle/>
        <a:p>
          <a:endParaRPr lang="es-EC"/>
        </a:p>
      </dgm:t>
    </dgm:pt>
    <dgm:pt modelId="{76A0AB2D-D0E6-43AE-AECB-FC2D40EBA6EE}" type="sibTrans" cxnId="{36FABE2D-EB8D-4B74-B68A-97943BD3C409}">
      <dgm:prSet/>
      <dgm:spPr/>
      <dgm:t>
        <a:bodyPr/>
        <a:lstStyle/>
        <a:p>
          <a:endParaRPr lang="es-EC"/>
        </a:p>
      </dgm:t>
    </dgm:pt>
    <dgm:pt modelId="{652152C7-5FAC-4558-A702-5669D1D992B9}" type="pres">
      <dgm:prSet presAssocID="{07820A82-059A-403C-B4EC-68E3F4C7B4CC}" presName="linear" presStyleCnt="0">
        <dgm:presLayoutVars>
          <dgm:animLvl val="lvl"/>
          <dgm:resizeHandles val="exact"/>
        </dgm:presLayoutVars>
      </dgm:prSet>
      <dgm:spPr/>
      <dgm:t>
        <a:bodyPr/>
        <a:lstStyle/>
        <a:p>
          <a:endParaRPr lang="es-EC"/>
        </a:p>
      </dgm:t>
    </dgm:pt>
    <dgm:pt modelId="{99DF7230-A9B4-4020-9F19-11EB4DC239EC}" type="pres">
      <dgm:prSet presAssocID="{E86822E4-1EF0-4FB6-A2E2-19B59AAF952E}" presName="parentText" presStyleLbl="node1" presStyleIdx="0" presStyleCnt="1" custLinFactNeighborX="-6153" custLinFactNeighborY="-4804">
        <dgm:presLayoutVars>
          <dgm:chMax val="0"/>
          <dgm:bulletEnabled val="1"/>
        </dgm:presLayoutVars>
      </dgm:prSet>
      <dgm:spPr/>
      <dgm:t>
        <a:bodyPr/>
        <a:lstStyle/>
        <a:p>
          <a:endParaRPr lang="es-EC"/>
        </a:p>
      </dgm:t>
    </dgm:pt>
  </dgm:ptLst>
  <dgm:cxnLst>
    <dgm:cxn modelId="{83B88528-71D0-4478-BE8A-AAC70AC24B77}" type="presOf" srcId="{07820A82-059A-403C-B4EC-68E3F4C7B4CC}" destId="{652152C7-5FAC-4558-A702-5669D1D992B9}" srcOrd="0" destOrd="0" presId="urn:microsoft.com/office/officeart/2005/8/layout/vList2"/>
    <dgm:cxn modelId="{36FABE2D-EB8D-4B74-B68A-97943BD3C409}" srcId="{07820A82-059A-403C-B4EC-68E3F4C7B4CC}" destId="{E86822E4-1EF0-4FB6-A2E2-19B59AAF952E}" srcOrd="0" destOrd="0" parTransId="{368D938F-4FDC-4396-8CB4-76CCFF821376}" sibTransId="{76A0AB2D-D0E6-43AE-AECB-FC2D40EBA6EE}"/>
    <dgm:cxn modelId="{AD694999-7B7C-4132-B806-5488ED783A21}" type="presOf" srcId="{E86822E4-1EF0-4FB6-A2E2-19B59AAF952E}" destId="{99DF7230-A9B4-4020-9F19-11EB4DC239EC}" srcOrd="0" destOrd="0" presId="urn:microsoft.com/office/officeart/2005/8/layout/vList2"/>
    <dgm:cxn modelId="{388035E0-31D7-44A2-9C37-FD5F1A8BBE65}" type="presParOf" srcId="{652152C7-5FAC-4558-A702-5669D1D992B9}" destId="{99DF7230-A9B4-4020-9F19-11EB4DC239E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D9652EF-AAC4-423F-BB04-1E62026386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938112D-8AF8-49A7-A58C-6D70883D8F17}">
      <dgm:prSet>
        <dgm:style>
          <a:lnRef idx="1">
            <a:schemeClr val="accent6"/>
          </a:lnRef>
          <a:fillRef idx="2">
            <a:schemeClr val="accent6"/>
          </a:fillRef>
          <a:effectRef idx="1">
            <a:schemeClr val="accent6"/>
          </a:effectRef>
          <a:fontRef idx="minor">
            <a:schemeClr val="dk1"/>
          </a:fontRef>
        </dgm:style>
      </dgm:prSet>
      <dgm:spPr>
        <a:solidFill>
          <a:srgbClr val="FFFF00"/>
        </a:solidFill>
      </dgm:spPr>
      <dgm:t>
        <a:bodyPr/>
        <a:lstStyle/>
        <a:p>
          <a:pPr algn="ctr" rtl="0"/>
          <a:r>
            <a:rPr lang="es-EC" b="1" dirty="0" smtClean="0"/>
            <a:t>PRESUPUESTO TECNOLÓGICO PARA FORTALECER LA SEGURIDAD FÍSICA</a:t>
          </a:r>
          <a:endParaRPr lang="es-EC" dirty="0"/>
        </a:p>
      </dgm:t>
    </dgm:pt>
    <dgm:pt modelId="{205BEE2C-5759-4752-8C5A-46ABF409E6B3}" type="parTrans" cxnId="{BA085F0E-7B3C-49C6-B29E-A15F397881D0}">
      <dgm:prSet/>
      <dgm:spPr/>
      <dgm:t>
        <a:bodyPr/>
        <a:lstStyle/>
        <a:p>
          <a:endParaRPr lang="es-EC"/>
        </a:p>
      </dgm:t>
    </dgm:pt>
    <dgm:pt modelId="{9768FA3B-362D-4E79-881B-0701A56E3BB3}" type="sibTrans" cxnId="{BA085F0E-7B3C-49C6-B29E-A15F397881D0}">
      <dgm:prSet/>
      <dgm:spPr/>
      <dgm:t>
        <a:bodyPr/>
        <a:lstStyle/>
        <a:p>
          <a:endParaRPr lang="es-EC"/>
        </a:p>
      </dgm:t>
    </dgm:pt>
    <dgm:pt modelId="{38B7E91F-9A8B-4656-8533-E875F4B896B2}" type="pres">
      <dgm:prSet presAssocID="{8D9652EF-AAC4-423F-BB04-1E62026386F0}" presName="linear" presStyleCnt="0">
        <dgm:presLayoutVars>
          <dgm:animLvl val="lvl"/>
          <dgm:resizeHandles val="exact"/>
        </dgm:presLayoutVars>
      </dgm:prSet>
      <dgm:spPr/>
      <dgm:t>
        <a:bodyPr/>
        <a:lstStyle/>
        <a:p>
          <a:endParaRPr lang="es-EC"/>
        </a:p>
      </dgm:t>
    </dgm:pt>
    <dgm:pt modelId="{AC38C697-912A-47D1-98A5-0623EB84AFBA}" type="pres">
      <dgm:prSet presAssocID="{C938112D-8AF8-49A7-A58C-6D70883D8F17}" presName="parentText" presStyleLbl="node1" presStyleIdx="0" presStyleCnt="1" custLinFactNeighborY="-14251">
        <dgm:presLayoutVars>
          <dgm:chMax val="0"/>
          <dgm:bulletEnabled val="1"/>
        </dgm:presLayoutVars>
      </dgm:prSet>
      <dgm:spPr/>
      <dgm:t>
        <a:bodyPr/>
        <a:lstStyle/>
        <a:p>
          <a:endParaRPr lang="es-EC"/>
        </a:p>
      </dgm:t>
    </dgm:pt>
  </dgm:ptLst>
  <dgm:cxnLst>
    <dgm:cxn modelId="{A4F47E22-44D1-4DBB-8483-E31CD5B71BB1}" type="presOf" srcId="{C938112D-8AF8-49A7-A58C-6D70883D8F17}" destId="{AC38C697-912A-47D1-98A5-0623EB84AFBA}" srcOrd="0" destOrd="0" presId="urn:microsoft.com/office/officeart/2005/8/layout/vList2"/>
    <dgm:cxn modelId="{BA085F0E-7B3C-49C6-B29E-A15F397881D0}" srcId="{8D9652EF-AAC4-423F-BB04-1E62026386F0}" destId="{C938112D-8AF8-49A7-A58C-6D70883D8F17}" srcOrd="0" destOrd="0" parTransId="{205BEE2C-5759-4752-8C5A-46ABF409E6B3}" sibTransId="{9768FA3B-362D-4E79-881B-0701A56E3BB3}"/>
    <dgm:cxn modelId="{3EFA6712-68E3-4B03-A305-37C79703B0AB}" type="presOf" srcId="{8D9652EF-AAC4-423F-BB04-1E62026386F0}" destId="{38B7E91F-9A8B-4656-8533-E875F4B896B2}" srcOrd="0" destOrd="0" presId="urn:microsoft.com/office/officeart/2005/8/layout/vList2"/>
    <dgm:cxn modelId="{02CA744E-5E79-4BB2-951A-BF60A2CA2C54}" type="presParOf" srcId="{38B7E91F-9A8B-4656-8533-E875F4B896B2}" destId="{AC38C697-912A-47D1-98A5-0623EB84AFBA}" srcOrd="0" destOrd="0" presId="urn:microsoft.com/office/officeart/2005/8/layout/vList2"/>
  </dgm:cxnLst>
  <dgm:bg>
    <a:solidFill>
      <a:srgbClr val="FFFF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7382F-84E1-4F8D-8388-34FF3D9C5B21}" type="doc">
      <dgm:prSet loTypeId="urn:microsoft.com/office/officeart/2005/8/layout/hList6" loCatId="list" qsTypeId="urn:microsoft.com/office/officeart/2005/8/quickstyle/3d5" qsCatId="3D" csTypeId="urn:microsoft.com/office/officeart/2005/8/colors/accent3_4" csCatId="accent3" phldr="1"/>
      <dgm:spPr/>
      <dgm:t>
        <a:bodyPr/>
        <a:lstStyle/>
        <a:p>
          <a:endParaRPr lang="es-EC"/>
        </a:p>
      </dgm:t>
    </dgm:pt>
    <dgm:pt modelId="{71EDA962-81E8-4084-9AB9-1C04328E1D0F}">
      <dgm:prSet phldrT="[Texto]" custT="1"/>
      <dgm:spPr/>
      <dgm:t>
        <a:bodyPr/>
        <a:lstStyle/>
        <a:p>
          <a:pPr algn="just"/>
          <a:r>
            <a:rPr lang="es-EC" sz="1700" dirty="0" smtClean="0">
              <a:latin typeface="Calibri" panose="020F0502020204030204" pitchFamily="34" charset="0"/>
              <a:cs typeface="Calibri" panose="020F0502020204030204" pitchFamily="34" charset="0"/>
            </a:rPr>
            <a:t>Determinar un instrumento  que contribuirá a reducir los efectos ante eventos de origen antrópico  de la empresa Rojas&amp;Paredes Security Cía. Ltda., ubicada en el sector San Blas del D.M.Q.</a:t>
          </a:r>
          <a:endParaRPr lang="es-EC" sz="1700" dirty="0">
            <a:latin typeface="Calibri" panose="020F0502020204030204" pitchFamily="34" charset="0"/>
            <a:cs typeface="Calibri" panose="020F0502020204030204" pitchFamily="34" charset="0"/>
          </a:endParaRPr>
        </a:p>
      </dgm:t>
    </dgm:pt>
    <dgm:pt modelId="{92D29145-2C04-46E0-A401-AF7CD1523A9C}" type="parTrans" cxnId="{E193F879-1A0B-47D7-B104-4C1942DEC282}">
      <dgm:prSet/>
      <dgm:spPr/>
      <dgm:t>
        <a:bodyPr/>
        <a:lstStyle/>
        <a:p>
          <a:endParaRPr lang="es-EC"/>
        </a:p>
      </dgm:t>
    </dgm:pt>
    <dgm:pt modelId="{807783A2-4F0B-4BD7-9832-49AF1F5E6780}" type="sibTrans" cxnId="{E193F879-1A0B-47D7-B104-4C1942DEC282}">
      <dgm:prSet/>
      <dgm:spPr/>
      <dgm:t>
        <a:bodyPr/>
        <a:lstStyle/>
        <a:p>
          <a:endParaRPr lang="es-EC"/>
        </a:p>
      </dgm:t>
    </dgm:pt>
    <dgm:pt modelId="{5E863B94-E5D4-46FC-BDFF-C3EC3D2F98A4}" type="pres">
      <dgm:prSet presAssocID="{6057382F-84E1-4F8D-8388-34FF3D9C5B21}" presName="Name0" presStyleCnt="0">
        <dgm:presLayoutVars>
          <dgm:dir/>
          <dgm:resizeHandles val="exact"/>
        </dgm:presLayoutVars>
      </dgm:prSet>
      <dgm:spPr/>
      <dgm:t>
        <a:bodyPr/>
        <a:lstStyle/>
        <a:p>
          <a:endParaRPr lang="es-EC"/>
        </a:p>
      </dgm:t>
    </dgm:pt>
    <dgm:pt modelId="{7316D1E6-C696-4D1D-B42A-3DE1EAB5839D}" type="pres">
      <dgm:prSet presAssocID="{71EDA962-81E8-4084-9AB9-1C04328E1D0F}" presName="node" presStyleLbl="node1" presStyleIdx="0" presStyleCnt="1" custScaleX="93616">
        <dgm:presLayoutVars>
          <dgm:bulletEnabled val="1"/>
        </dgm:presLayoutVars>
      </dgm:prSet>
      <dgm:spPr/>
      <dgm:t>
        <a:bodyPr/>
        <a:lstStyle/>
        <a:p>
          <a:endParaRPr lang="es-EC"/>
        </a:p>
      </dgm:t>
    </dgm:pt>
  </dgm:ptLst>
  <dgm:cxnLst>
    <dgm:cxn modelId="{E193F879-1A0B-47D7-B104-4C1942DEC282}" srcId="{6057382F-84E1-4F8D-8388-34FF3D9C5B21}" destId="{71EDA962-81E8-4084-9AB9-1C04328E1D0F}" srcOrd="0" destOrd="0" parTransId="{92D29145-2C04-46E0-A401-AF7CD1523A9C}" sibTransId="{807783A2-4F0B-4BD7-9832-49AF1F5E6780}"/>
    <dgm:cxn modelId="{11845752-BEB4-4E81-B97B-64AB54423108}" type="presOf" srcId="{6057382F-84E1-4F8D-8388-34FF3D9C5B21}" destId="{5E863B94-E5D4-46FC-BDFF-C3EC3D2F98A4}" srcOrd="0" destOrd="0" presId="urn:microsoft.com/office/officeart/2005/8/layout/hList6"/>
    <dgm:cxn modelId="{C29BE7D7-CAB1-4FD6-AAED-26838F0A2BA6}" type="presOf" srcId="{71EDA962-81E8-4084-9AB9-1C04328E1D0F}" destId="{7316D1E6-C696-4D1D-B42A-3DE1EAB5839D}" srcOrd="0" destOrd="0" presId="urn:microsoft.com/office/officeart/2005/8/layout/hList6"/>
    <dgm:cxn modelId="{329C942E-6B36-49B0-BD53-C8511FB6FB64}" type="presParOf" srcId="{5E863B94-E5D4-46FC-BDFF-C3EC3D2F98A4}" destId="{7316D1E6-C696-4D1D-B42A-3DE1EAB5839D}" srcOrd="0" destOrd="0" presId="urn:microsoft.com/office/officeart/2005/8/layout/hList6"/>
  </dgm:cxnLst>
  <dgm:bg>
    <a:no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AE443-BEC4-48CD-A0A5-53DA04D46F10}" type="doc">
      <dgm:prSet loTypeId="urn:microsoft.com/office/officeart/2005/8/layout/arrow1" loCatId="process" qsTypeId="urn:microsoft.com/office/officeart/2005/8/quickstyle/simple1" qsCatId="simple" csTypeId="urn:microsoft.com/office/officeart/2005/8/colors/colorful3" csCatId="colorful" phldr="1"/>
      <dgm:spPr/>
      <dgm:t>
        <a:bodyPr/>
        <a:lstStyle/>
        <a:p>
          <a:endParaRPr lang="es-EC"/>
        </a:p>
      </dgm:t>
    </dgm:pt>
    <dgm:pt modelId="{04264AEE-E174-44C7-9D4A-D872D0473978}">
      <dgm:prSet phldrT="[Texto]"/>
      <dgm:spPr/>
      <dgm:t>
        <a:bodyPr/>
        <a:lstStyle/>
        <a:p>
          <a:r>
            <a:rPr lang="es-EC" dirty="0" smtClean="0">
              <a:latin typeface="Calibri" panose="020F0502020204030204" pitchFamily="34" charset="0"/>
              <a:cs typeface="Calibri" panose="020F0502020204030204" pitchFamily="34" charset="0"/>
            </a:rPr>
            <a:t>VARIABLE INDEPENDIENTE</a:t>
          </a:r>
          <a:endParaRPr lang="es-EC" dirty="0">
            <a:latin typeface="Calibri" panose="020F0502020204030204" pitchFamily="34" charset="0"/>
            <a:cs typeface="Calibri" panose="020F0502020204030204" pitchFamily="34" charset="0"/>
          </a:endParaRPr>
        </a:p>
      </dgm:t>
    </dgm:pt>
    <dgm:pt modelId="{0B1BBC03-7558-4B17-BD8A-8F9E6082490E}" type="parTrans" cxnId="{5034B595-2198-47CB-80EF-640018AF0679}">
      <dgm:prSet/>
      <dgm:spPr/>
      <dgm:t>
        <a:bodyPr/>
        <a:lstStyle/>
        <a:p>
          <a:endParaRPr lang="es-EC"/>
        </a:p>
      </dgm:t>
    </dgm:pt>
    <dgm:pt modelId="{D415616D-33FA-4195-BFE6-D213D6770DD6}" type="sibTrans" cxnId="{5034B595-2198-47CB-80EF-640018AF0679}">
      <dgm:prSet/>
      <dgm:spPr/>
      <dgm:t>
        <a:bodyPr/>
        <a:lstStyle/>
        <a:p>
          <a:endParaRPr lang="es-EC"/>
        </a:p>
      </dgm:t>
    </dgm:pt>
    <dgm:pt modelId="{55B88D0A-160C-4FD7-A2F1-CC122E3AFD98}">
      <dgm:prSet phldrT="[Texto]"/>
      <dgm:spPr/>
      <dgm:t>
        <a:bodyPr/>
        <a:lstStyle/>
        <a:p>
          <a:r>
            <a:rPr lang="es-EC" dirty="0" smtClean="0">
              <a:latin typeface="Calibri" panose="020F0502020204030204" pitchFamily="34" charset="0"/>
              <a:cs typeface="Calibri" panose="020F0502020204030204" pitchFamily="34" charset="0"/>
            </a:rPr>
            <a:t>VARIABLE DEPENDIENTE</a:t>
          </a:r>
          <a:endParaRPr lang="es-EC" dirty="0">
            <a:latin typeface="Calibri" panose="020F0502020204030204" pitchFamily="34" charset="0"/>
            <a:cs typeface="Calibri" panose="020F0502020204030204" pitchFamily="34" charset="0"/>
          </a:endParaRPr>
        </a:p>
      </dgm:t>
    </dgm:pt>
    <dgm:pt modelId="{779EAE78-0782-4D41-8AC4-17BABB5AC060}" type="parTrans" cxnId="{EFD7BDEA-7C9D-4F3D-9885-D6BC332312BA}">
      <dgm:prSet/>
      <dgm:spPr/>
      <dgm:t>
        <a:bodyPr/>
        <a:lstStyle/>
        <a:p>
          <a:endParaRPr lang="es-EC"/>
        </a:p>
      </dgm:t>
    </dgm:pt>
    <dgm:pt modelId="{634F200F-55AE-4FB9-83EB-591B6946766A}" type="sibTrans" cxnId="{EFD7BDEA-7C9D-4F3D-9885-D6BC332312BA}">
      <dgm:prSet/>
      <dgm:spPr/>
      <dgm:t>
        <a:bodyPr/>
        <a:lstStyle/>
        <a:p>
          <a:endParaRPr lang="es-EC"/>
        </a:p>
      </dgm:t>
    </dgm:pt>
    <dgm:pt modelId="{FD0948E4-F5FA-4795-AF81-12C39D95C6E5}" type="pres">
      <dgm:prSet presAssocID="{B20AE443-BEC4-48CD-A0A5-53DA04D46F10}" presName="cycle" presStyleCnt="0">
        <dgm:presLayoutVars>
          <dgm:dir/>
          <dgm:resizeHandles val="exact"/>
        </dgm:presLayoutVars>
      </dgm:prSet>
      <dgm:spPr/>
      <dgm:t>
        <a:bodyPr/>
        <a:lstStyle/>
        <a:p>
          <a:endParaRPr lang="es-EC"/>
        </a:p>
      </dgm:t>
    </dgm:pt>
    <dgm:pt modelId="{E078517C-F122-4903-8786-30297D78916E}" type="pres">
      <dgm:prSet presAssocID="{04264AEE-E174-44C7-9D4A-D872D0473978}" presName="arrow" presStyleLbl="node1" presStyleIdx="0" presStyleCnt="2" custScaleX="60301" custRadScaleRad="116549" custRadScaleInc="19482">
        <dgm:presLayoutVars>
          <dgm:bulletEnabled val="1"/>
        </dgm:presLayoutVars>
      </dgm:prSet>
      <dgm:spPr/>
      <dgm:t>
        <a:bodyPr/>
        <a:lstStyle/>
        <a:p>
          <a:endParaRPr lang="es-EC"/>
        </a:p>
      </dgm:t>
    </dgm:pt>
    <dgm:pt modelId="{FD7B8057-ED3C-4FB6-A83D-BB15F306630A}" type="pres">
      <dgm:prSet presAssocID="{55B88D0A-160C-4FD7-A2F1-CC122E3AFD98}" presName="arrow" presStyleLbl="node1" presStyleIdx="1" presStyleCnt="2" custScaleX="60300" custRadScaleRad="116549" custRadScaleInc="-19482">
        <dgm:presLayoutVars>
          <dgm:bulletEnabled val="1"/>
        </dgm:presLayoutVars>
      </dgm:prSet>
      <dgm:spPr/>
      <dgm:t>
        <a:bodyPr/>
        <a:lstStyle/>
        <a:p>
          <a:endParaRPr lang="es-EC"/>
        </a:p>
      </dgm:t>
    </dgm:pt>
  </dgm:ptLst>
  <dgm:cxnLst>
    <dgm:cxn modelId="{5034B595-2198-47CB-80EF-640018AF0679}" srcId="{B20AE443-BEC4-48CD-A0A5-53DA04D46F10}" destId="{04264AEE-E174-44C7-9D4A-D872D0473978}" srcOrd="0" destOrd="0" parTransId="{0B1BBC03-7558-4B17-BD8A-8F9E6082490E}" sibTransId="{D415616D-33FA-4195-BFE6-D213D6770DD6}"/>
    <dgm:cxn modelId="{EFD7BDEA-7C9D-4F3D-9885-D6BC332312BA}" srcId="{B20AE443-BEC4-48CD-A0A5-53DA04D46F10}" destId="{55B88D0A-160C-4FD7-A2F1-CC122E3AFD98}" srcOrd="1" destOrd="0" parTransId="{779EAE78-0782-4D41-8AC4-17BABB5AC060}" sibTransId="{634F200F-55AE-4FB9-83EB-591B6946766A}"/>
    <dgm:cxn modelId="{C951CBBA-38FE-462F-9111-44482A312672}" type="presOf" srcId="{04264AEE-E174-44C7-9D4A-D872D0473978}" destId="{E078517C-F122-4903-8786-30297D78916E}" srcOrd="0" destOrd="0" presId="urn:microsoft.com/office/officeart/2005/8/layout/arrow1"/>
    <dgm:cxn modelId="{B0E3BDAE-468D-4D33-B28C-E5F8770D50B1}" type="presOf" srcId="{55B88D0A-160C-4FD7-A2F1-CC122E3AFD98}" destId="{FD7B8057-ED3C-4FB6-A83D-BB15F306630A}" srcOrd="0" destOrd="0" presId="urn:microsoft.com/office/officeart/2005/8/layout/arrow1"/>
    <dgm:cxn modelId="{263558A8-5DA1-4706-BA29-EDFAFFE9A39F}" type="presOf" srcId="{B20AE443-BEC4-48CD-A0A5-53DA04D46F10}" destId="{FD0948E4-F5FA-4795-AF81-12C39D95C6E5}" srcOrd="0" destOrd="0" presId="urn:microsoft.com/office/officeart/2005/8/layout/arrow1"/>
    <dgm:cxn modelId="{8F496653-763F-418A-9495-CC3A6C2053DB}" type="presParOf" srcId="{FD0948E4-F5FA-4795-AF81-12C39D95C6E5}" destId="{E078517C-F122-4903-8786-30297D78916E}" srcOrd="0" destOrd="0" presId="urn:microsoft.com/office/officeart/2005/8/layout/arrow1"/>
    <dgm:cxn modelId="{F55A5B20-05CE-4AC9-A8ED-4B074EA3F988}" type="presParOf" srcId="{FD0948E4-F5FA-4795-AF81-12C39D95C6E5}" destId="{FD7B8057-ED3C-4FB6-A83D-BB15F306630A}"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3F333-A207-4D5D-BD0B-0000D2CCD131}"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s-EC"/>
        </a:p>
      </dgm:t>
    </dgm:pt>
    <dgm:pt modelId="{D749C0F1-C2CE-4399-BF4B-7FEC03114749}">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s-EC" sz="1600" b="1" dirty="0" smtClean="0">
              <a:latin typeface="Calibri" panose="020F0502020204030204" pitchFamily="34" charset="0"/>
              <a:cs typeface="Calibri" panose="020F0502020204030204" pitchFamily="34" charset="0"/>
            </a:rPr>
            <a:t>MODALIDAD DE LA INVESTIGACIÓN </a:t>
          </a:r>
          <a:endParaRPr lang="es-EC" sz="1600" dirty="0">
            <a:latin typeface="Calibri" panose="020F0502020204030204" pitchFamily="34" charset="0"/>
            <a:cs typeface="Calibri" panose="020F0502020204030204" pitchFamily="34" charset="0"/>
          </a:endParaRPr>
        </a:p>
      </dgm:t>
    </dgm:pt>
    <dgm:pt modelId="{106227D8-CD5E-49C1-B539-5E174AE87221}" type="parTrans" cxnId="{AD50FF19-EB32-4B34-8882-AA42DCDE1D29}">
      <dgm:prSet/>
      <dgm:spPr/>
      <dgm:t>
        <a:bodyPr/>
        <a:lstStyle/>
        <a:p>
          <a:endParaRPr lang="es-EC"/>
        </a:p>
      </dgm:t>
    </dgm:pt>
    <dgm:pt modelId="{96745AF6-6DE1-48FA-AC85-F17842DEEE7B}" type="sibTrans" cxnId="{AD50FF19-EB32-4B34-8882-AA42DCDE1D29}">
      <dgm:prSet/>
      <dgm:spPr/>
      <dgm:t>
        <a:bodyPr/>
        <a:lstStyle/>
        <a:p>
          <a:endParaRPr lang="es-EC"/>
        </a:p>
      </dgm:t>
    </dgm:pt>
    <dgm:pt modelId="{F2C57356-B0EE-4356-9694-D4A99BF98B30}" type="pres">
      <dgm:prSet presAssocID="{DBE3F333-A207-4D5D-BD0B-0000D2CCD131}" presName="linear" presStyleCnt="0">
        <dgm:presLayoutVars>
          <dgm:animLvl val="lvl"/>
          <dgm:resizeHandles val="exact"/>
        </dgm:presLayoutVars>
      </dgm:prSet>
      <dgm:spPr/>
      <dgm:t>
        <a:bodyPr/>
        <a:lstStyle/>
        <a:p>
          <a:endParaRPr lang="es-EC"/>
        </a:p>
      </dgm:t>
    </dgm:pt>
    <dgm:pt modelId="{366FD5EC-706D-4145-951F-9799D0FE476E}" type="pres">
      <dgm:prSet presAssocID="{D749C0F1-C2CE-4399-BF4B-7FEC03114749}" presName="parentText" presStyleLbl="node1" presStyleIdx="0" presStyleCnt="1">
        <dgm:presLayoutVars>
          <dgm:chMax val="0"/>
          <dgm:bulletEnabled val="1"/>
        </dgm:presLayoutVars>
      </dgm:prSet>
      <dgm:spPr/>
      <dgm:t>
        <a:bodyPr/>
        <a:lstStyle/>
        <a:p>
          <a:endParaRPr lang="es-EC"/>
        </a:p>
      </dgm:t>
    </dgm:pt>
  </dgm:ptLst>
  <dgm:cxnLst>
    <dgm:cxn modelId="{2AB2B035-470A-405D-B37B-B210B8DA0ED4}" type="presOf" srcId="{DBE3F333-A207-4D5D-BD0B-0000D2CCD131}" destId="{F2C57356-B0EE-4356-9694-D4A99BF98B30}" srcOrd="0" destOrd="0" presId="urn:microsoft.com/office/officeart/2005/8/layout/vList2"/>
    <dgm:cxn modelId="{DA127104-C594-4626-8822-22892329B15C}" type="presOf" srcId="{D749C0F1-C2CE-4399-BF4B-7FEC03114749}" destId="{366FD5EC-706D-4145-951F-9799D0FE476E}" srcOrd="0" destOrd="0" presId="urn:microsoft.com/office/officeart/2005/8/layout/vList2"/>
    <dgm:cxn modelId="{AD50FF19-EB32-4B34-8882-AA42DCDE1D29}" srcId="{DBE3F333-A207-4D5D-BD0B-0000D2CCD131}" destId="{D749C0F1-C2CE-4399-BF4B-7FEC03114749}" srcOrd="0" destOrd="0" parTransId="{106227D8-CD5E-49C1-B539-5E174AE87221}" sibTransId="{96745AF6-6DE1-48FA-AC85-F17842DEEE7B}"/>
    <dgm:cxn modelId="{D83E90AB-45DD-451B-AB63-C194E750ABAE}" type="presParOf" srcId="{F2C57356-B0EE-4356-9694-D4A99BF98B30}" destId="{366FD5EC-706D-4145-951F-9799D0FE476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88EBB-A662-4253-8F8C-EEC18111E32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C"/>
        </a:p>
      </dgm:t>
    </dgm:pt>
    <dgm:pt modelId="{856FAC27-AEE8-414E-A695-75A47F6DD7D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s-EC" sz="1400" b="1" dirty="0" smtClean="0">
              <a:solidFill>
                <a:schemeClr val="tx1"/>
              </a:solidFill>
              <a:latin typeface="Calibri" panose="020F0502020204030204" pitchFamily="34" charset="0"/>
              <a:cs typeface="Calibri" panose="020F0502020204030204" pitchFamily="34" charset="0"/>
            </a:rPr>
            <a:t>Enfoque cualitativo</a:t>
          </a:r>
          <a:endParaRPr lang="es-EC" sz="1400" dirty="0">
            <a:solidFill>
              <a:schemeClr val="tx1"/>
            </a:solidFill>
            <a:latin typeface="Calibri" panose="020F0502020204030204" pitchFamily="34" charset="0"/>
            <a:cs typeface="Calibri" panose="020F0502020204030204" pitchFamily="34" charset="0"/>
          </a:endParaRPr>
        </a:p>
      </dgm:t>
    </dgm:pt>
    <dgm:pt modelId="{A92F406C-AA2A-4107-9E77-81CBD6C08981}" type="parTrans" cxnId="{3C9455BB-999F-4045-8D06-F1FC1018F124}">
      <dgm:prSet/>
      <dgm:spPr/>
      <dgm:t>
        <a:bodyPr/>
        <a:lstStyle/>
        <a:p>
          <a:endParaRPr lang="es-EC"/>
        </a:p>
      </dgm:t>
    </dgm:pt>
    <dgm:pt modelId="{12AB7A1E-8458-44A5-B55D-4AD322D9AFD2}" type="sibTrans" cxnId="{3C9455BB-999F-4045-8D06-F1FC1018F124}">
      <dgm:prSet/>
      <dgm:spPr/>
      <dgm:t>
        <a:bodyPr/>
        <a:lstStyle/>
        <a:p>
          <a:endParaRPr lang="es-EC"/>
        </a:p>
      </dgm:t>
    </dgm:pt>
    <dgm:pt modelId="{4DCFA3C0-4859-4655-9808-0ADEE91BE483}" type="pres">
      <dgm:prSet presAssocID="{27A88EBB-A662-4253-8F8C-EEC18111E325}" presName="linear" presStyleCnt="0">
        <dgm:presLayoutVars>
          <dgm:animLvl val="lvl"/>
          <dgm:resizeHandles val="exact"/>
        </dgm:presLayoutVars>
      </dgm:prSet>
      <dgm:spPr/>
      <dgm:t>
        <a:bodyPr/>
        <a:lstStyle/>
        <a:p>
          <a:endParaRPr lang="es-EC"/>
        </a:p>
      </dgm:t>
    </dgm:pt>
    <dgm:pt modelId="{F736533E-FB6B-48B7-A246-60B331FAC61C}" type="pres">
      <dgm:prSet presAssocID="{856FAC27-AEE8-414E-A695-75A47F6DD7DC}" presName="parentText" presStyleLbl="node1" presStyleIdx="0" presStyleCnt="1">
        <dgm:presLayoutVars>
          <dgm:chMax val="0"/>
          <dgm:bulletEnabled val="1"/>
        </dgm:presLayoutVars>
      </dgm:prSet>
      <dgm:spPr/>
      <dgm:t>
        <a:bodyPr/>
        <a:lstStyle/>
        <a:p>
          <a:endParaRPr lang="es-EC"/>
        </a:p>
      </dgm:t>
    </dgm:pt>
  </dgm:ptLst>
  <dgm:cxnLst>
    <dgm:cxn modelId="{DCD561D4-CB18-42FC-BA65-5870B90871CC}" type="presOf" srcId="{27A88EBB-A662-4253-8F8C-EEC18111E325}" destId="{4DCFA3C0-4859-4655-9808-0ADEE91BE483}" srcOrd="0" destOrd="0" presId="urn:microsoft.com/office/officeart/2005/8/layout/vList2"/>
    <dgm:cxn modelId="{3C9455BB-999F-4045-8D06-F1FC1018F124}" srcId="{27A88EBB-A662-4253-8F8C-EEC18111E325}" destId="{856FAC27-AEE8-414E-A695-75A47F6DD7DC}" srcOrd="0" destOrd="0" parTransId="{A92F406C-AA2A-4107-9E77-81CBD6C08981}" sibTransId="{12AB7A1E-8458-44A5-B55D-4AD322D9AFD2}"/>
    <dgm:cxn modelId="{DCE33AD8-F3FB-4949-B6EE-869C716B8035}" type="presOf" srcId="{856FAC27-AEE8-414E-A695-75A47F6DD7DC}" destId="{F736533E-FB6B-48B7-A246-60B331FAC61C}" srcOrd="0" destOrd="0" presId="urn:microsoft.com/office/officeart/2005/8/layout/vList2"/>
    <dgm:cxn modelId="{FF4ECFC0-785D-45BB-8C3F-14AB52D24EB7}" type="presParOf" srcId="{4DCFA3C0-4859-4655-9808-0ADEE91BE483}" destId="{F736533E-FB6B-48B7-A246-60B331FAC61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46E230-4D45-4198-9ECC-B5964719E9D8}" type="doc">
      <dgm:prSet loTypeId="urn:microsoft.com/office/officeart/2005/8/layout/vList2" loCatId="list" qsTypeId="urn:microsoft.com/office/officeart/2005/8/quickstyle/simple3" qsCatId="simple" csTypeId="urn:microsoft.com/office/officeart/2005/8/colors/accent3_3" csCatId="accent3"/>
      <dgm:spPr/>
      <dgm:t>
        <a:bodyPr/>
        <a:lstStyle/>
        <a:p>
          <a:endParaRPr lang="es-EC"/>
        </a:p>
      </dgm:t>
    </dgm:pt>
    <dgm:pt modelId="{36310812-2050-44B9-9FDA-9734F3C206D8}">
      <dgm:prSet/>
      <dgm:spPr/>
      <dgm:t>
        <a:bodyPr/>
        <a:lstStyle/>
        <a:p>
          <a:pPr rtl="0"/>
          <a:r>
            <a:rPr lang="es-EC" b="1" dirty="0" smtClean="0">
              <a:latin typeface="Calibri" panose="020F0502020204030204" pitchFamily="34" charset="0"/>
              <a:cs typeface="Calibri" panose="020F0502020204030204" pitchFamily="34" charset="0"/>
            </a:rPr>
            <a:t>TIPOS DE INVESTIGACIÓN </a:t>
          </a:r>
          <a:endParaRPr lang="es-EC" dirty="0">
            <a:latin typeface="Calibri" panose="020F0502020204030204" pitchFamily="34" charset="0"/>
            <a:cs typeface="Calibri" panose="020F0502020204030204" pitchFamily="34" charset="0"/>
          </a:endParaRPr>
        </a:p>
      </dgm:t>
    </dgm:pt>
    <dgm:pt modelId="{9E6CC9EE-7C53-4078-90F6-AC5444490961}" type="parTrans" cxnId="{F3F5F8D7-F366-493A-867B-D09D83417F06}">
      <dgm:prSet/>
      <dgm:spPr/>
      <dgm:t>
        <a:bodyPr/>
        <a:lstStyle/>
        <a:p>
          <a:endParaRPr lang="es-EC"/>
        </a:p>
      </dgm:t>
    </dgm:pt>
    <dgm:pt modelId="{4FEB814C-EB19-4504-9BEC-2F4152143ED7}" type="sibTrans" cxnId="{F3F5F8D7-F366-493A-867B-D09D83417F06}">
      <dgm:prSet/>
      <dgm:spPr/>
      <dgm:t>
        <a:bodyPr/>
        <a:lstStyle/>
        <a:p>
          <a:endParaRPr lang="es-EC"/>
        </a:p>
      </dgm:t>
    </dgm:pt>
    <dgm:pt modelId="{4CA6221B-6CD4-4FBF-88A3-BA2EE9B038D3}" type="pres">
      <dgm:prSet presAssocID="{5B46E230-4D45-4198-9ECC-B5964719E9D8}" presName="linear" presStyleCnt="0">
        <dgm:presLayoutVars>
          <dgm:animLvl val="lvl"/>
          <dgm:resizeHandles val="exact"/>
        </dgm:presLayoutVars>
      </dgm:prSet>
      <dgm:spPr/>
      <dgm:t>
        <a:bodyPr/>
        <a:lstStyle/>
        <a:p>
          <a:endParaRPr lang="es-EC"/>
        </a:p>
      </dgm:t>
    </dgm:pt>
    <dgm:pt modelId="{3C3E5A4E-B5B1-4C9B-8BD1-34F66B681D73}" type="pres">
      <dgm:prSet presAssocID="{36310812-2050-44B9-9FDA-9734F3C206D8}" presName="parentText" presStyleLbl="node1" presStyleIdx="0" presStyleCnt="1">
        <dgm:presLayoutVars>
          <dgm:chMax val="0"/>
          <dgm:bulletEnabled val="1"/>
        </dgm:presLayoutVars>
      </dgm:prSet>
      <dgm:spPr/>
      <dgm:t>
        <a:bodyPr/>
        <a:lstStyle/>
        <a:p>
          <a:endParaRPr lang="es-EC"/>
        </a:p>
      </dgm:t>
    </dgm:pt>
  </dgm:ptLst>
  <dgm:cxnLst>
    <dgm:cxn modelId="{3ABAFB55-E28E-490F-89A0-9EBA73A4AE44}" type="presOf" srcId="{5B46E230-4D45-4198-9ECC-B5964719E9D8}" destId="{4CA6221B-6CD4-4FBF-88A3-BA2EE9B038D3}" srcOrd="0" destOrd="0" presId="urn:microsoft.com/office/officeart/2005/8/layout/vList2"/>
    <dgm:cxn modelId="{F3F5F8D7-F366-493A-867B-D09D83417F06}" srcId="{5B46E230-4D45-4198-9ECC-B5964719E9D8}" destId="{36310812-2050-44B9-9FDA-9734F3C206D8}" srcOrd="0" destOrd="0" parTransId="{9E6CC9EE-7C53-4078-90F6-AC5444490961}" sibTransId="{4FEB814C-EB19-4504-9BEC-2F4152143ED7}"/>
    <dgm:cxn modelId="{ECC0A05E-6E76-4643-A745-6C3E2318FBF3}" type="presOf" srcId="{36310812-2050-44B9-9FDA-9734F3C206D8}" destId="{3C3E5A4E-B5B1-4C9B-8BD1-34F66B681D73}" srcOrd="0" destOrd="0" presId="urn:microsoft.com/office/officeart/2005/8/layout/vList2"/>
    <dgm:cxn modelId="{05B2A688-6C8A-43E2-9AC0-9644096CBCE4}" type="presParOf" srcId="{4CA6221B-6CD4-4FBF-88A3-BA2EE9B038D3}" destId="{3C3E5A4E-B5B1-4C9B-8BD1-34F66B681D73}"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4E3E3E-89D2-47C5-9819-AE128DFF114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C"/>
        </a:p>
      </dgm:t>
    </dgm:pt>
    <dgm:pt modelId="{E34A1A77-7361-45FB-8A76-CE29507DBE5A}">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400" b="1" dirty="0" smtClean="0">
              <a:solidFill>
                <a:schemeClr val="tx1"/>
              </a:solidFill>
              <a:latin typeface="Calibri" panose="020F0502020204030204" pitchFamily="34" charset="0"/>
              <a:cs typeface="Calibri" panose="020F0502020204030204" pitchFamily="34" charset="0"/>
            </a:rPr>
            <a:t>Por los Objetivos</a:t>
          </a:r>
          <a:endParaRPr lang="es-EC" sz="1400" b="1" dirty="0">
            <a:solidFill>
              <a:schemeClr val="tx1"/>
            </a:solidFill>
            <a:latin typeface="Calibri" panose="020F0502020204030204" pitchFamily="34" charset="0"/>
            <a:cs typeface="Calibri" panose="020F0502020204030204" pitchFamily="34" charset="0"/>
          </a:endParaRPr>
        </a:p>
      </dgm:t>
    </dgm:pt>
    <dgm:pt modelId="{D1050DC7-5328-45E5-9C79-880E3FD24E43}" type="parTrans" cxnId="{5816745A-A9E4-49BA-9FDC-FB0703380E98}">
      <dgm:prSet/>
      <dgm:spPr/>
      <dgm:t>
        <a:bodyPr/>
        <a:lstStyle/>
        <a:p>
          <a:endParaRPr lang="es-EC"/>
        </a:p>
      </dgm:t>
    </dgm:pt>
    <dgm:pt modelId="{F08AAF8C-9938-4373-83EC-F2F2E59C9630}" type="sibTrans" cxnId="{5816745A-A9E4-49BA-9FDC-FB0703380E98}">
      <dgm:prSet/>
      <dgm:spPr/>
      <dgm:t>
        <a:bodyPr/>
        <a:lstStyle/>
        <a:p>
          <a:endParaRPr lang="es-EC"/>
        </a:p>
      </dgm:t>
    </dgm:pt>
    <dgm:pt modelId="{85F124EF-FBA5-42AE-BCB5-F927F7742966}" type="pres">
      <dgm:prSet presAssocID="{904E3E3E-89D2-47C5-9819-AE128DFF114B}" presName="linear" presStyleCnt="0">
        <dgm:presLayoutVars>
          <dgm:animLvl val="lvl"/>
          <dgm:resizeHandles val="exact"/>
        </dgm:presLayoutVars>
      </dgm:prSet>
      <dgm:spPr/>
      <dgm:t>
        <a:bodyPr/>
        <a:lstStyle/>
        <a:p>
          <a:endParaRPr lang="es-EC"/>
        </a:p>
      </dgm:t>
    </dgm:pt>
    <dgm:pt modelId="{8C0BD947-C923-4C48-9645-4763E231F998}" type="pres">
      <dgm:prSet presAssocID="{E34A1A77-7361-45FB-8A76-CE29507DBE5A}" presName="parentText" presStyleLbl="node1" presStyleIdx="0" presStyleCnt="1" custLinFactNeighborY="16676">
        <dgm:presLayoutVars>
          <dgm:chMax val="0"/>
          <dgm:bulletEnabled val="1"/>
        </dgm:presLayoutVars>
      </dgm:prSet>
      <dgm:spPr/>
      <dgm:t>
        <a:bodyPr/>
        <a:lstStyle/>
        <a:p>
          <a:endParaRPr lang="es-EC"/>
        </a:p>
      </dgm:t>
    </dgm:pt>
  </dgm:ptLst>
  <dgm:cxnLst>
    <dgm:cxn modelId="{5816745A-A9E4-49BA-9FDC-FB0703380E98}" srcId="{904E3E3E-89D2-47C5-9819-AE128DFF114B}" destId="{E34A1A77-7361-45FB-8A76-CE29507DBE5A}" srcOrd="0" destOrd="0" parTransId="{D1050DC7-5328-45E5-9C79-880E3FD24E43}" sibTransId="{F08AAF8C-9938-4373-83EC-F2F2E59C9630}"/>
    <dgm:cxn modelId="{D7C57184-558F-4607-B791-F83B403FB8E6}" type="presOf" srcId="{E34A1A77-7361-45FB-8A76-CE29507DBE5A}" destId="{8C0BD947-C923-4C48-9645-4763E231F998}" srcOrd="0" destOrd="0" presId="urn:microsoft.com/office/officeart/2005/8/layout/vList2"/>
    <dgm:cxn modelId="{EC482001-D766-4CCE-BCD8-60E47261B720}" type="presOf" srcId="{904E3E3E-89D2-47C5-9819-AE128DFF114B}" destId="{85F124EF-FBA5-42AE-BCB5-F927F7742966}" srcOrd="0" destOrd="0" presId="urn:microsoft.com/office/officeart/2005/8/layout/vList2"/>
    <dgm:cxn modelId="{383453A9-1CA5-41AF-8479-5ED70288BA5E}" type="presParOf" srcId="{85F124EF-FBA5-42AE-BCB5-F927F7742966}" destId="{8C0BD947-C923-4C48-9645-4763E231F998}"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7C56D8-C489-4D48-9A9B-CC7FDD0E11D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DC4EEB0B-9A2D-4FE6-BE11-2F83E74843A0}">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b="1" dirty="0" smtClean="0">
              <a:solidFill>
                <a:schemeClr val="tx1"/>
              </a:solidFill>
              <a:latin typeface="Calibri" panose="020F0502020204030204" pitchFamily="34" charset="0"/>
              <a:cs typeface="Calibri" panose="020F0502020204030204" pitchFamily="34" charset="0"/>
            </a:rPr>
            <a:t>Descriptiva</a:t>
          </a:r>
          <a:endParaRPr lang="es-EC" sz="1100" dirty="0">
            <a:solidFill>
              <a:schemeClr val="tx1"/>
            </a:solidFill>
            <a:latin typeface="Calibri" panose="020F0502020204030204" pitchFamily="34" charset="0"/>
            <a:cs typeface="Calibri" panose="020F0502020204030204" pitchFamily="34" charset="0"/>
          </a:endParaRPr>
        </a:p>
      </dgm:t>
    </dgm:pt>
    <dgm:pt modelId="{CE5AA9CA-235D-40E0-9B10-F4B5B33BCF7E}" type="parTrans" cxnId="{44E884EA-21E0-469B-80FB-57DA5C23D5E2}">
      <dgm:prSet/>
      <dgm:spPr/>
      <dgm:t>
        <a:bodyPr/>
        <a:lstStyle/>
        <a:p>
          <a:endParaRPr lang="es-EC"/>
        </a:p>
      </dgm:t>
    </dgm:pt>
    <dgm:pt modelId="{6F4D0114-415F-44C8-8B12-E617F77296BC}" type="sibTrans" cxnId="{44E884EA-21E0-469B-80FB-57DA5C23D5E2}">
      <dgm:prSet/>
      <dgm:spPr/>
      <dgm:t>
        <a:bodyPr/>
        <a:lstStyle/>
        <a:p>
          <a:endParaRPr lang="es-EC"/>
        </a:p>
      </dgm:t>
    </dgm:pt>
    <dgm:pt modelId="{DE60A636-95C4-45A8-8DA8-5BA82EC3E4D3}">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b="1" dirty="0" smtClean="0">
              <a:solidFill>
                <a:schemeClr val="tx1"/>
              </a:solidFill>
              <a:latin typeface="Calibri" panose="020F0502020204030204" pitchFamily="34" charset="0"/>
              <a:cs typeface="Calibri" panose="020F0502020204030204" pitchFamily="34" charset="0"/>
            </a:rPr>
            <a:t>Exploratoria</a:t>
          </a:r>
          <a:endParaRPr lang="es-EC" sz="1200" dirty="0">
            <a:solidFill>
              <a:schemeClr val="tx1"/>
            </a:solidFill>
            <a:latin typeface="Calibri" panose="020F0502020204030204" pitchFamily="34" charset="0"/>
            <a:cs typeface="Calibri" panose="020F0502020204030204" pitchFamily="34" charset="0"/>
          </a:endParaRPr>
        </a:p>
      </dgm:t>
    </dgm:pt>
    <dgm:pt modelId="{415B7EF5-BD4D-4379-BEA3-D4AF7FC528D8}" type="parTrans" cxnId="{5B83B052-9F9B-47B5-9C7B-B2420BAF3516}">
      <dgm:prSet/>
      <dgm:spPr/>
      <dgm:t>
        <a:bodyPr/>
        <a:lstStyle/>
        <a:p>
          <a:endParaRPr lang="es-EC"/>
        </a:p>
      </dgm:t>
    </dgm:pt>
    <dgm:pt modelId="{0320BE76-FB11-4AB7-81A6-A42D03DCD3A2}" type="sibTrans" cxnId="{5B83B052-9F9B-47B5-9C7B-B2420BAF3516}">
      <dgm:prSet/>
      <dgm:spPr/>
      <dgm:t>
        <a:bodyPr/>
        <a:lstStyle/>
        <a:p>
          <a:endParaRPr lang="es-EC"/>
        </a:p>
      </dgm:t>
    </dgm:pt>
    <dgm:pt modelId="{D3DAD8DB-3C09-44CD-9E3F-7B6AFBBDFE27}">
      <dgm:prSet custT="1">
        <dgm:style>
          <a:lnRef idx="1">
            <a:schemeClr val="accent3"/>
          </a:lnRef>
          <a:fillRef idx="3">
            <a:schemeClr val="accent3"/>
          </a:fillRef>
          <a:effectRef idx="2">
            <a:schemeClr val="accent3"/>
          </a:effectRef>
          <a:fontRef idx="minor">
            <a:schemeClr val="lt1"/>
          </a:fontRef>
        </dgm:style>
      </dgm:prSet>
      <dgm:spPr/>
      <dgm:t>
        <a:bodyPr/>
        <a:lstStyle/>
        <a:p>
          <a:pPr rtl="0"/>
          <a:r>
            <a:rPr lang="es-EC" sz="1200" b="1" dirty="0" smtClean="0">
              <a:solidFill>
                <a:schemeClr val="tx1"/>
              </a:solidFill>
              <a:latin typeface="Calibri" panose="020F0502020204030204" pitchFamily="34" charset="0"/>
              <a:cs typeface="Calibri" panose="020F0502020204030204" pitchFamily="34" charset="0"/>
            </a:rPr>
            <a:t>Determinística</a:t>
          </a:r>
          <a:endParaRPr lang="es-EC" sz="1200" dirty="0">
            <a:solidFill>
              <a:schemeClr val="tx1"/>
            </a:solidFill>
            <a:latin typeface="Calibri" panose="020F0502020204030204" pitchFamily="34" charset="0"/>
            <a:cs typeface="Calibri" panose="020F0502020204030204" pitchFamily="34" charset="0"/>
          </a:endParaRPr>
        </a:p>
      </dgm:t>
    </dgm:pt>
    <dgm:pt modelId="{F023FED4-323A-46CE-8D16-A461D89955FB}" type="parTrans" cxnId="{80CE7E4E-B595-4348-A18A-F707A337FE7A}">
      <dgm:prSet/>
      <dgm:spPr/>
      <dgm:t>
        <a:bodyPr/>
        <a:lstStyle/>
        <a:p>
          <a:endParaRPr lang="es-EC"/>
        </a:p>
      </dgm:t>
    </dgm:pt>
    <dgm:pt modelId="{74AEF017-7958-4589-847C-49600B764EBE}" type="sibTrans" cxnId="{80CE7E4E-B595-4348-A18A-F707A337FE7A}">
      <dgm:prSet/>
      <dgm:spPr/>
      <dgm:t>
        <a:bodyPr/>
        <a:lstStyle/>
        <a:p>
          <a:endParaRPr lang="es-EC"/>
        </a:p>
      </dgm:t>
    </dgm:pt>
    <dgm:pt modelId="{7DD24809-68BB-4BB5-964E-69FB292642AD}" type="pres">
      <dgm:prSet presAssocID="{527C56D8-C489-4D48-9A9B-CC7FDD0E11DD}" presName="linear" presStyleCnt="0">
        <dgm:presLayoutVars>
          <dgm:animLvl val="lvl"/>
          <dgm:resizeHandles val="exact"/>
        </dgm:presLayoutVars>
      </dgm:prSet>
      <dgm:spPr/>
      <dgm:t>
        <a:bodyPr/>
        <a:lstStyle/>
        <a:p>
          <a:endParaRPr lang="es-EC"/>
        </a:p>
      </dgm:t>
    </dgm:pt>
    <dgm:pt modelId="{87F1A75A-FFCC-460E-AE1A-838DB7F32D97}" type="pres">
      <dgm:prSet presAssocID="{DC4EEB0B-9A2D-4FE6-BE11-2F83E74843A0}" presName="parentText" presStyleLbl="node1" presStyleIdx="0" presStyleCnt="3">
        <dgm:presLayoutVars>
          <dgm:chMax val="0"/>
          <dgm:bulletEnabled val="1"/>
        </dgm:presLayoutVars>
      </dgm:prSet>
      <dgm:spPr/>
      <dgm:t>
        <a:bodyPr/>
        <a:lstStyle/>
        <a:p>
          <a:endParaRPr lang="es-EC"/>
        </a:p>
      </dgm:t>
    </dgm:pt>
    <dgm:pt modelId="{8D70A450-B38F-46B4-B2C5-BF3139CBC897}" type="pres">
      <dgm:prSet presAssocID="{6F4D0114-415F-44C8-8B12-E617F77296BC}" presName="spacer" presStyleCnt="0"/>
      <dgm:spPr/>
    </dgm:pt>
    <dgm:pt modelId="{83CDE27C-B3AB-4134-9773-7D2DD4663C60}" type="pres">
      <dgm:prSet presAssocID="{DE60A636-95C4-45A8-8DA8-5BA82EC3E4D3}" presName="parentText" presStyleLbl="node1" presStyleIdx="1" presStyleCnt="3">
        <dgm:presLayoutVars>
          <dgm:chMax val="0"/>
          <dgm:bulletEnabled val="1"/>
        </dgm:presLayoutVars>
      </dgm:prSet>
      <dgm:spPr/>
      <dgm:t>
        <a:bodyPr/>
        <a:lstStyle/>
        <a:p>
          <a:endParaRPr lang="es-EC"/>
        </a:p>
      </dgm:t>
    </dgm:pt>
    <dgm:pt modelId="{B89DFDDB-FB4F-4F54-8BE8-3EC3D81565A6}" type="pres">
      <dgm:prSet presAssocID="{0320BE76-FB11-4AB7-81A6-A42D03DCD3A2}" presName="spacer" presStyleCnt="0"/>
      <dgm:spPr/>
    </dgm:pt>
    <dgm:pt modelId="{9B15935F-8BA7-4309-8262-EA44C079EE34}" type="pres">
      <dgm:prSet presAssocID="{D3DAD8DB-3C09-44CD-9E3F-7B6AFBBDFE27}" presName="parentText" presStyleLbl="node1" presStyleIdx="2" presStyleCnt="3" custLinFactY="160986" custLinFactNeighborX="-3549" custLinFactNeighborY="200000">
        <dgm:presLayoutVars>
          <dgm:chMax val="0"/>
          <dgm:bulletEnabled val="1"/>
        </dgm:presLayoutVars>
      </dgm:prSet>
      <dgm:spPr/>
      <dgm:t>
        <a:bodyPr/>
        <a:lstStyle/>
        <a:p>
          <a:endParaRPr lang="es-EC"/>
        </a:p>
      </dgm:t>
    </dgm:pt>
  </dgm:ptLst>
  <dgm:cxnLst>
    <dgm:cxn modelId="{C939D021-15CB-44E6-847B-A7EF21DEF73C}" type="presOf" srcId="{DE60A636-95C4-45A8-8DA8-5BA82EC3E4D3}" destId="{83CDE27C-B3AB-4134-9773-7D2DD4663C60}" srcOrd="0" destOrd="0" presId="urn:microsoft.com/office/officeart/2005/8/layout/vList2"/>
    <dgm:cxn modelId="{4206B11A-0BE0-41A1-A34A-AB2184A2B4CC}" type="presOf" srcId="{527C56D8-C489-4D48-9A9B-CC7FDD0E11DD}" destId="{7DD24809-68BB-4BB5-964E-69FB292642AD}" srcOrd="0" destOrd="0" presId="urn:microsoft.com/office/officeart/2005/8/layout/vList2"/>
    <dgm:cxn modelId="{5B83B052-9F9B-47B5-9C7B-B2420BAF3516}" srcId="{527C56D8-C489-4D48-9A9B-CC7FDD0E11DD}" destId="{DE60A636-95C4-45A8-8DA8-5BA82EC3E4D3}" srcOrd="1" destOrd="0" parTransId="{415B7EF5-BD4D-4379-BEA3-D4AF7FC528D8}" sibTransId="{0320BE76-FB11-4AB7-81A6-A42D03DCD3A2}"/>
    <dgm:cxn modelId="{44E884EA-21E0-469B-80FB-57DA5C23D5E2}" srcId="{527C56D8-C489-4D48-9A9B-CC7FDD0E11DD}" destId="{DC4EEB0B-9A2D-4FE6-BE11-2F83E74843A0}" srcOrd="0" destOrd="0" parTransId="{CE5AA9CA-235D-40E0-9B10-F4B5B33BCF7E}" sibTransId="{6F4D0114-415F-44C8-8B12-E617F77296BC}"/>
    <dgm:cxn modelId="{C48D1FD6-A7FC-4DD1-8DDB-699C8B173BC3}" type="presOf" srcId="{D3DAD8DB-3C09-44CD-9E3F-7B6AFBBDFE27}" destId="{9B15935F-8BA7-4309-8262-EA44C079EE34}" srcOrd="0" destOrd="0" presId="urn:microsoft.com/office/officeart/2005/8/layout/vList2"/>
    <dgm:cxn modelId="{80CE7E4E-B595-4348-A18A-F707A337FE7A}" srcId="{527C56D8-C489-4D48-9A9B-CC7FDD0E11DD}" destId="{D3DAD8DB-3C09-44CD-9E3F-7B6AFBBDFE27}" srcOrd="2" destOrd="0" parTransId="{F023FED4-323A-46CE-8D16-A461D89955FB}" sibTransId="{74AEF017-7958-4589-847C-49600B764EBE}"/>
    <dgm:cxn modelId="{EE8BA320-4112-4301-A4D5-138C45EA9E26}" type="presOf" srcId="{DC4EEB0B-9A2D-4FE6-BE11-2F83E74843A0}" destId="{87F1A75A-FFCC-460E-AE1A-838DB7F32D97}" srcOrd="0" destOrd="0" presId="urn:microsoft.com/office/officeart/2005/8/layout/vList2"/>
    <dgm:cxn modelId="{70585B57-1531-4657-91B3-60C282090756}" type="presParOf" srcId="{7DD24809-68BB-4BB5-964E-69FB292642AD}" destId="{87F1A75A-FFCC-460E-AE1A-838DB7F32D97}" srcOrd="0" destOrd="0" presId="urn:microsoft.com/office/officeart/2005/8/layout/vList2"/>
    <dgm:cxn modelId="{0D84A5A9-0D6D-4671-A0A4-AF29C45CA415}" type="presParOf" srcId="{7DD24809-68BB-4BB5-964E-69FB292642AD}" destId="{8D70A450-B38F-46B4-B2C5-BF3139CBC897}" srcOrd="1" destOrd="0" presId="urn:microsoft.com/office/officeart/2005/8/layout/vList2"/>
    <dgm:cxn modelId="{EEDCED94-0711-4374-A435-0B6EED1E7BB6}" type="presParOf" srcId="{7DD24809-68BB-4BB5-964E-69FB292642AD}" destId="{83CDE27C-B3AB-4134-9773-7D2DD4663C60}" srcOrd="2" destOrd="0" presId="urn:microsoft.com/office/officeart/2005/8/layout/vList2"/>
    <dgm:cxn modelId="{1D72857E-5412-4BA9-A03A-FBE22C1E3FDB}" type="presParOf" srcId="{7DD24809-68BB-4BB5-964E-69FB292642AD}" destId="{B89DFDDB-FB4F-4F54-8BE8-3EC3D81565A6}" srcOrd="3" destOrd="0" presId="urn:microsoft.com/office/officeart/2005/8/layout/vList2"/>
    <dgm:cxn modelId="{669E2CD3-4F36-4F78-987B-E7D9EADFD357}" type="presParOf" srcId="{7DD24809-68BB-4BB5-964E-69FB292642AD}" destId="{9B15935F-8BA7-4309-8262-EA44C079EE34}" srcOrd="4"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1C48A-FA50-455D-9E25-E2C66451CB5E}">
      <dsp:nvSpPr>
        <dsp:cNvPr id="0" name=""/>
        <dsp:cNvSpPr/>
      </dsp:nvSpPr>
      <dsp:spPr>
        <a:xfrm>
          <a:off x="1279" y="0"/>
          <a:ext cx="1991320" cy="4064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Calibri" panose="020F0502020204030204" pitchFamily="34" charset="0"/>
              <a:cs typeface="Calibri" panose="020F0502020204030204" pitchFamily="34" charset="0"/>
            </a:rPr>
            <a:t>El Sistema de Seguridad Física, adopta para proteger instalaciones públicas o privadas que por su naturaleza, se considera como vitales, evitando la destrucción total o parcial de una instalación. </a:t>
          </a:r>
        </a:p>
      </dsp:txBody>
      <dsp:txXfrm>
        <a:off x="1279" y="1625600"/>
        <a:ext cx="1991320" cy="1625600"/>
      </dsp:txXfrm>
    </dsp:sp>
    <dsp:sp modelId="{5A668013-B0B6-4AC1-BA99-B5BC81FA8F94}">
      <dsp:nvSpPr>
        <dsp:cNvPr id="0" name=""/>
        <dsp:cNvSpPr/>
      </dsp:nvSpPr>
      <dsp:spPr>
        <a:xfrm>
          <a:off x="311697" y="231795"/>
          <a:ext cx="1370485" cy="108936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CD966-1DCE-408F-819E-37DD9E4A4D61}">
      <dsp:nvSpPr>
        <dsp:cNvPr id="0" name=""/>
        <dsp:cNvSpPr/>
      </dsp:nvSpPr>
      <dsp:spPr>
        <a:xfrm>
          <a:off x="2052339" y="0"/>
          <a:ext cx="1991320" cy="4064000"/>
        </a:xfrm>
        <a:prstGeom prst="roundRect">
          <a:avLst>
            <a:gd name="adj" fmla="val 10000"/>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Calibri" panose="020F0502020204030204" pitchFamily="34" charset="0"/>
              <a:cs typeface="Calibri" panose="020F0502020204030204" pitchFamily="34" charset="0"/>
            </a:rPr>
            <a:t>La Policía Nacional, encargada de la Seguridad Ciudadana por más esfuerzo que realicen no son suficientes para combatir a este riesgo antrópico como es el robo. Esta amenaza influye por un alto índice del desempleo, pobreza, entre otros. </a:t>
          </a:r>
          <a:endParaRPr lang="es-EC" sz="1200" kern="1200" dirty="0">
            <a:solidFill>
              <a:schemeClr val="tx1"/>
            </a:solidFill>
            <a:latin typeface="Calibri" panose="020F0502020204030204" pitchFamily="34" charset="0"/>
            <a:cs typeface="Calibri" panose="020F0502020204030204" pitchFamily="34" charset="0"/>
          </a:endParaRPr>
        </a:p>
      </dsp:txBody>
      <dsp:txXfrm>
        <a:off x="2052339" y="1625600"/>
        <a:ext cx="1991320" cy="1625600"/>
      </dsp:txXfrm>
    </dsp:sp>
    <dsp:sp modelId="{2B7C5933-FCB1-4639-B28E-3B1156C86491}">
      <dsp:nvSpPr>
        <dsp:cNvPr id="0" name=""/>
        <dsp:cNvSpPr/>
      </dsp:nvSpPr>
      <dsp:spPr>
        <a:xfrm>
          <a:off x="2371343" y="241031"/>
          <a:ext cx="1353312" cy="926869"/>
        </a:xfrm>
        <a:prstGeom prst="ellipse">
          <a:avLst/>
        </a:prstGeom>
        <a:solidFill>
          <a:schemeClr val="accent2">
            <a:tint val="50000"/>
            <a:hueOff val="-712532"/>
            <a:satOff val="-70"/>
            <a:lumOff val="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AF35B-C4B2-4E15-A679-3E87145E5E61}">
      <dsp:nvSpPr>
        <dsp:cNvPr id="0" name=""/>
        <dsp:cNvSpPr/>
      </dsp:nvSpPr>
      <dsp:spPr>
        <a:xfrm>
          <a:off x="4103399" y="0"/>
          <a:ext cx="1991320" cy="4064000"/>
        </a:xfrm>
        <a:prstGeom prst="roundRect">
          <a:avLst>
            <a:gd name="adj" fmla="val 10000"/>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100000"/>
            </a:lnSpc>
            <a:spcBef>
              <a:spcPct val="0"/>
            </a:spcBef>
            <a:spcAft>
              <a:spcPct val="35000"/>
            </a:spcAft>
          </a:pPr>
          <a:r>
            <a:rPr lang="es-EC" sz="1200" kern="1200" dirty="0" smtClean="0">
              <a:solidFill>
                <a:schemeClr val="tx1"/>
              </a:solidFill>
              <a:latin typeface="Calibri" panose="020F0502020204030204" pitchFamily="34" charset="0"/>
              <a:cs typeface="Calibri" panose="020F0502020204030204" pitchFamily="34" charset="0"/>
            </a:rPr>
            <a:t>La empresa Rojas&amp;Paredes Security Cía. Ltda., no se escapa de sufrir cualquier riesgo antrópico y en las condiciones actuales de la empresa presenta dificultades para cuantificar los niveles actuales de riesgo, lo que provoca el crecimiento de la vulnerabilidad y el grado de exposición de sus recursos. </a:t>
          </a:r>
          <a:endParaRPr lang="es-EC" sz="1200" kern="1200" dirty="0">
            <a:solidFill>
              <a:schemeClr val="tx1"/>
            </a:solidFill>
            <a:latin typeface="Calibri" panose="020F0502020204030204" pitchFamily="34" charset="0"/>
            <a:cs typeface="Calibri" panose="020F0502020204030204" pitchFamily="34" charset="0"/>
          </a:endParaRPr>
        </a:p>
      </dsp:txBody>
      <dsp:txXfrm>
        <a:off x="4103399" y="1625600"/>
        <a:ext cx="1991320" cy="1625600"/>
      </dsp:txXfrm>
    </dsp:sp>
    <dsp:sp modelId="{9FB22A78-2EA8-4082-8AF3-36B27D390894}">
      <dsp:nvSpPr>
        <dsp:cNvPr id="0" name=""/>
        <dsp:cNvSpPr/>
      </dsp:nvSpPr>
      <dsp:spPr>
        <a:xfrm>
          <a:off x="4422403" y="169022"/>
          <a:ext cx="1353312" cy="926869"/>
        </a:xfrm>
        <a:prstGeom prst="ellipse">
          <a:avLst/>
        </a:prstGeom>
        <a:solidFill>
          <a:schemeClr val="accent2">
            <a:tint val="50000"/>
            <a:hueOff val="-1425063"/>
            <a:satOff val="-139"/>
            <a:lumOff val="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B33C3-94E3-4027-9A0A-91B5986354D5}">
      <dsp:nvSpPr>
        <dsp:cNvPr id="0" name=""/>
        <dsp:cNvSpPr/>
      </dsp:nvSpPr>
      <dsp:spPr>
        <a:xfrm>
          <a:off x="247990" y="3600400"/>
          <a:ext cx="5608320" cy="430066"/>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24D70-D844-4363-8593-85C83C5908A2}">
      <dsp:nvSpPr>
        <dsp:cNvPr id="0" name=""/>
        <dsp:cNvSpPr/>
      </dsp:nvSpPr>
      <dsp:spPr>
        <a:xfrm>
          <a:off x="0" y="0"/>
          <a:ext cx="6384032" cy="3990020"/>
        </a:xfrm>
        <a:prstGeom prst="swooshArrow">
          <a:avLst>
            <a:gd name="adj1" fmla="val 25000"/>
            <a:gd name="adj2" fmla="val 2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2F84A-5C6C-44AB-8FE7-7BF02EC44FC6}">
      <dsp:nvSpPr>
        <dsp:cNvPr id="0" name=""/>
        <dsp:cNvSpPr/>
      </dsp:nvSpPr>
      <dsp:spPr>
        <a:xfrm>
          <a:off x="360041" y="3240361"/>
          <a:ext cx="165984" cy="165984"/>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2C7FD-74FE-41CC-8973-21F4045C280E}">
      <dsp:nvSpPr>
        <dsp:cNvPr id="0" name=""/>
        <dsp:cNvSpPr/>
      </dsp:nvSpPr>
      <dsp:spPr>
        <a:xfrm>
          <a:off x="397407" y="3435167"/>
          <a:ext cx="2122871" cy="1153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952" tIns="0" rIns="0" bIns="0" numCol="1" spcCol="1270" anchor="t" anchorCtr="0">
          <a:noAutofit/>
        </a:bodyPr>
        <a:lstStyle/>
        <a:p>
          <a:pPr lvl="0" algn="just"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Establecer los sistemas de seguridad tecnológica que ayudaría a minimizar los riesgos en la empresa Rojas&amp;Paredes Security Cía. Ltda.</a:t>
          </a:r>
          <a:endParaRPr lang="es-EC" sz="1400" kern="1200" dirty="0">
            <a:latin typeface="Calibri" panose="020F0502020204030204" pitchFamily="34" charset="0"/>
            <a:cs typeface="Calibri" panose="020F0502020204030204" pitchFamily="34" charset="0"/>
          </a:endParaRPr>
        </a:p>
      </dsp:txBody>
      <dsp:txXfrm>
        <a:off x="397407" y="3435167"/>
        <a:ext cx="2122871" cy="1153115"/>
      </dsp:txXfrm>
    </dsp:sp>
    <dsp:sp modelId="{EB5EB301-8C5C-4D5B-8129-AC708E1668DD}">
      <dsp:nvSpPr>
        <dsp:cNvPr id="0" name=""/>
        <dsp:cNvSpPr/>
      </dsp:nvSpPr>
      <dsp:spPr>
        <a:xfrm>
          <a:off x="2448273" y="1584177"/>
          <a:ext cx="300049" cy="300049"/>
        </a:xfrm>
        <a:prstGeom prst="ellipse">
          <a:avLst/>
        </a:prstGeom>
        <a:solidFill>
          <a:schemeClr val="accent3">
            <a:shade val="50000"/>
            <a:hueOff val="82869"/>
            <a:satOff val="-23256"/>
            <a:lumOff val="32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C4E81-877B-4215-A60E-B5847A2BD46F}">
      <dsp:nvSpPr>
        <dsp:cNvPr id="0" name=""/>
        <dsp:cNvSpPr/>
      </dsp:nvSpPr>
      <dsp:spPr>
        <a:xfrm>
          <a:off x="2716316" y="2003941"/>
          <a:ext cx="1676176" cy="2028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just"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Identificar los factores de riesgo que contribuyen a la inseguridad en la empresa de seguridad Rojas&amp;Paredes Security Cía. Ltda., ubicada en el sector San Blas del D.M.Q.</a:t>
          </a:r>
          <a:endParaRPr lang="es-EC" sz="1400" b="0" kern="1200" dirty="0">
            <a:latin typeface="Calibri" panose="020F0502020204030204" pitchFamily="34" charset="0"/>
            <a:cs typeface="Calibri" panose="020F0502020204030204" pitchFamily="34" charset="0"/>
          </a:endParaRPr>
        </a:p>
      </dsp:txBody>
      <dsp:txXfrm>
        <a:off x="2716316" y="2003941"/>
        <a:ext cx="1676176" cy="2028507"/>
      </dsp:txXfrm>
    </dsp:sp>
    <dsp:sp modelId="{D3DCD509-2F31-4F2F-90B2-DC061E35D59A}">
      <dsp:nvSpPr>
        <dsp:cNvPr id="0" name=""/>
        <dsp:cNvSpPr/>
      </dsp:nvSpPr>
      <dsp:spPr>
        <a:xfrm>
          <a:off x="4464497" y="936105"/>
          <a:ext cx="414962" cy="414962"/>
        </a:xfrm>
        <a:prstGeom prst="ellipse">
          <a:avLst/>
        </a:prstGeom>
        <a:solidFill>
          <a:schemeClr val="accent3">
            <a:shade val="50000"/>
            <a:hueOff val="82869"/>
            <a:satOff val="-23256"/>
            <a:lumOff val="32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E94C0-88A1-4824-91B6-833F17E8D96E}">
      <dsp:nvSpPr>
        <dsp:cNvPr id="0" name=""/>
        <dsp:cNvSpPr/>
      </dsp:nvSpPr>
      <dsp:spPr>
        <a:xfrm>
          <a:off x="4706517" y="1512170"/>
          <a:ext cx="1532167" cy="2773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0" rIns="0" bIns="0" numCol="1" spcCol="1270" anchor="t" anchorCtr="0">
          <a:noAutofit/>
        </a:bodyPr>
        <a:lstStyle/>
        <a:p>
          <a:pPr lvl="0" algn="just"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Diseñar un sistema de seguridad física que contribuya a reducir los riesgos  de origen antrópico en la empresa de seguridad Rojas&amp;Paredes Security Cía. Ltda.</a:t>
          </a:r>
          <a:endParaRPr lang="es-EC" sz="1400" kern="1200" dirty="0">
            <a:latin typeface="Calibri" panose="020F0502020204030204" pitchFamily="34" charset="0"/>
            <a:cs typeface="Calibri" panose="020F0502020204030204" pitchFamily="34" charset="0"/>
          </a:endParaRPr>
        </a:p>
      </dsp:txBody>
      <dsp:txXfrm>
        <a:off x="4706517" y="1512170"/>
        <a:ext cx="1532167" cy="27730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8C697-912A-47D1-98A5-0623EB84AFBA}">
      <dsp:nvSpPr>
        <dsp:cNvPr id="0" name=""/>
        <dsp:cNvSpPr/>
      </dsp:nvSpPr>
      <dsp:spPr>
        <a:xfrm>
          <a:off x="0" y="0"/>
          <a:ext cx="4680520" cy="617760"/>
        </a:xfrm>
        <a:prstGeom prst="roundRect">
          <a:avLst/>
        </a:prstGeom>
        <a:solidFill>
          <a:srgbClr val="FFFF00"/>
        </a:solidFill>
        <a:ln w="9525" cap="flat" cmpd="sng" algn="ctr">
          <a:solidFill>
            <a:schemeClr val="accent6">
              <a:shade val="50000"/>
              <a:satMod val="103000"/>
            </a:schemeClr>
          </a:solidFill>
          <a:prstDash val="solid"/>
        </a:ln>
        <a:effectLst>
          <a:outerShdw blurRad="57150" dist="38100" dir="5400000" algn="ctr" rotWithShape="0">
            <a:schemeClr val="accent6">
              <a:shade val="9000"/>
              <a:alpha val="48000"/>
              <a:satMod val="105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b="1" kern="1200" dirty="0" smtClean="0"/>
            <a:t>PRESUPUESTO TECNOLÓGICO PARA FORTALECER LA SEGURIDAD FÍSICA</a:t>
          </a:r>
          <a:endParaRPr lang="es-EC" sz="1600" kern="1200" dirty="0"/>
        </a:p>
      </dsp:txBody>
      <dsp:txXfrm>
        <a:off x="30157" y="30157"/>
        <a:ext cx="4620206"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6D1E6-C696-4D1D-B42A-3DE1EAB5839D}">
      <dsp:nvSpPr>
        <dsp:cNvPr id="0" name=""/>
        <dsp:cNvSpPr/>
      </dsp:nvSpPr>
      <dsp:spPr>
        <a:xfrm rot="16200000">
          <a:off x="-1156072" y="1228080"/>
          <a:ext cx="4568056" cy="2111894"/>
        </a:xfrm>
        <a:prstGeom prst="flowChartManualOperation">
          <a:avLst/>
        </a:prstGeom>
        <a:solidFill>
          <a:schemeClr val="accent3">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lvl="0" algn="just" defTabSz="755650">
            <a:lnSpc>
              <a:spcPct val="90000"/>
            </a:lnSpc>
            <a:spcBef>
              <a:spcPct val="0"/>
            </a:spcBef>
            <a:spcAft>
              <a:spcPct val="35000"/>
            </a:spcAft>
          </a:pPr>
          <a:r>
            <a:rPr lang="es-EC" sz="1700" kern="1200" dirty="0" smtClean="0">
              <a:latin typeface="Calibri" panose="020F0502020204030204" pitchFamily="34" charset="0"/>
              <a:cs typeface="Calibri" panose="020F0502020204030204" pitchFamily="34" charset="0"/>
            </a:rPr>
            <a:t>Determinar un instrumento  que contribuirá a reducir los efectos ante eventos de origen antrópico  de la empresa Rojas&amp;Paredes Security Cía. Ltda., ubicada en el sector San Blas del D.M.Q.</a:t>
          </a:r>
          <a:endParaRPr lang="es-EC" sz="1700" kern="1200" dirty="0">
            <a:latin typeface="Calibri" panose="020F0502020204030204" pitchFamily="34" charset="0"/>
            <a:cs typeface="Calibri" panose="020F0502020204030204" pitchFamily="34" charset="0"/>
          </a:endParaRPr>
        </a:p>
      </dsp:txBody>
      <dsp:txXfrm rot="5400000">
        <a:off x="72009" y="913610"/>
        <a:ext cx="2111894" cy="2740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8517C-F122-4903-8786-30297D78916E}">
      <dsp:nvSpPr>
        <dsp:cNvPr id="0" name=""/>
        <dsp:cNvSpPr/>
      </dsp:nvSpPr>
      <dsp:spPr>
        <a:xfrm rot="16200000">
          <a:off x="744642" y="-575542"/>
          <a:ext cx="2005172" cy="3325271"/>
        </a:xfrm>
        <a:prstGeom prst="up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latin typeface="Calibri" panose="020F0502020204030204" pitchFamily="34" charset="0"/>
              <a:cs typeface="Calibri" panose="020F0502020204030204" pitchFamily="34" charset="0"/>
            </a:rPr>
            <a:t>VARIABLE INDEPENDIENTE</a:t>
          </a:r>
          <a:endParaRPr lang="es-EC" sz="2100" kern="1200" dirty="0">
            <a:latin typeface="Calibri" panose="020F0502020204030204" pitchFamily="34" charset="0"/>
            <a:cs typeface="Calibri" panose="020F0502020204030204" pitchFamily="34" charset="0"/>
          </a:endParaRPr>
        </a:p>
      </dsp:txBody>
      <dsp:txXfrm rot="5400000">
        <a:off x="435498" y="585800"/>
        <a:ext cx="2974366" cy="1002586"/>
      </dsp:txXfrm>
    </dsp:sp>
    <dsp:sp modelId="{FD7B8057-ED3C-4FB6-A83D-BB15F306630A}">
      <dsp:nvSpPr>
        <dsp:cNvPr id="0" name=""/>
        <dsp:cNvSpPr/>
      </dsp:nvSpPr>
      <dsp:spPr>
        <a:xfrm rot="5400000">
          <a:off x="4234994" y="-575542"/>
          <a:ext cx="2005138" cy="3325271"/>
        </a:xfrm>
        <a:prstGeom prst="upArrow">
          <a:avLst>
            <a:gd name="adj1" fmla="val 50000"/>
            <a:gd name="adj2" fmla="val 35000"/>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latin typeface="Calibri" panose="020F0502020204030204" pitchFamily="34" charset="0"/>
              <a:cs typeface="Calibri" panose="020F0502020204030204" pitchFamily="34" charset="0"/>
            </a:rPr>
            <a:t>VARIABLE DEPENDIENTE</a:t>
          </a:r>
          <a:endParaRPr lang="es-EC" sz="2100" kern="1200" dirty="0">
            <a:latin typeface="Calibri" panose="020F0502020204030204" pitchFamily="34" charset="0"/>
            <a:cs typeface="Calibri" panose="020F0502020204030204" pitchFamily="34" charset="0"/>
          </a:endParaRPr>
        </a:p>
      </dsp:txBody>
      <dsp:txXfrm rot="-5400000">
        <a:off x="3574928" y="585809"/>
        <a:ext cx="2974372" cy="1002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4C2CC-45E8-49E7-9D87-3BACD1C75495}" type="datetimeFigureOut">
              <a:rPr lang="es-EC" smtClean="0"/>
              <a:t>01/12/2016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4A9DA-E226-4AC6-99F0-FD5F93F7EE6D}" type="slidenum">
              <a:rPr lang="es-EC" smtClean="0"/>
              <a:t>‹Nº›</a:t>
            </a:fld>
            <a:endParaRPr lang="es-EC"/>
          </a:p>
        </p:txBody>
      </p:sp>
    </p:spTree>
    <p:extLst>
      <p:ext uri="{BB962C8B-B14F-4D97-AF65-F5344CB8AC3E}">
        <p14:creationId xmlns:p14="http://schemas.microsoft.com/office/powerpoint/2010/main" val="189432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B4FCAEC2-2692-4154-8AEB-9434093ED565}" type="datetimeFigureOut">
              <a:rPr lang="es-EC" smtClean="0"/>
              <a:t>01/12/2016</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4FCAEC2-2692-4154-8AEB-9434093ED565}" type="datetimeFigureOut">
              <a:rPr lang="es-EC" smtClean="0"/>
              <a:t>01/12/2016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4FCAEC2-2692-4154-8AEB-9434093ED565}" type="datetimeFigureOut">
              <a:rPr lang="es-EC" smtClean="0"/>
              <a:t>01/12/2016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4FCAEC2-2692-4154-8AEB-9434093ED565}" type="datetimeFigureOut">
              <a:rPr lang="es-EC" smtClean="0"/>
              <a:t>01/12/2016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B4FCAEC2-2692-4154-8AEB-9434093ED565}" type="datetimeFigureOut">
              <a:rPr lang="es-EC" smtClean="0"/>
              <a:t>01/12/2016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4FCAEC2-2692-4154-8AEB-9434093ED565}" type="datetimeFigureOut">
              <a:rPr lang="es-EC" smtClean="0"/>
              <a:t>01/12/2016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B4FCAEC2-2692-4154-8AEB-9434093ED565}" type="datetimeFigureOut">
              <a:rPr lang="es-EC" smtClean="0"/>
              <a:t>01/12/2016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B4FCAEC2-2692-4154-8AEB-9434093ED565}" type="datetimeFigureOut">
              <a:rPr lang="es-EC" smtClean="0"/>
              <a:t>01/12/2016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CAEC2-2692-4154-8AEB-9434093ED565}" type="datetimeFigureOut">
              <a:rPr lang="es-EC" smtClean="0"/>
              <a:t>01/12/2016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4FCAEC2-2692-4154-8AEB-9434093ED565}" type="datetimeFigureOut">
              <a:rPr lang="es-EC" smtClean="0"/>
              <a:t>01/12/2016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BC38DC-8C41-4576-8EB0-CEF35DE47671}"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B4FCAEC2-2692-4154-8AEB-9434093ED565}" type="datetimeFigureOut">
              <a:rPr lang="es-EC" smtClean="0"/>
              <a:t>01/12/2016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3EBC38DC-8C41-4576-8EB0-CEF35DE47671}" type="slidenum">
              <a:rPr lang="es-EC" smtClean="0"/>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FCAEC2-2692-4154-8AEB-9434093ED565}" type="datetimeFigureOut">
              <a:rPr lang="es-EC" smtClean="0"/>
              <a:t>01/12/2016</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BC38DC-8C41-4576-8EB0-CEF35DE47671}" type="slidenum">
              <a:rPr lang="es-EC" smtClean="0"/>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9" Type="http://schemas.openxmlformats.org/officeDocument/2006/relationships/diagramData" Target="../diagrams/data12.xml"/><Relationship Id="rId3" Type="http://schemas.openxmlformats.org/officeDocument/2006/relationships/image" Target="../media/image3.png"/><Relationship Id="rId21" Type="http://schemas.openxmlformats.org/officeDocument/2006/relationships/diagramQuickStyle" Target="../diagrams/quickStyle8.xml"/><Relationship Id="rId34" Type="http://schemas.openxmlformats.org/officeDocument/2006/relationships/diagramData" Target="../diagrams/data11.xml"/><Relationship Id="rId42" Type="http://schemas.openxmlformats.org/officeDocument/2006/relationships/diagramColors" Target="../diagrams/colors12.xml"/><Relationship Id="rId47" Type="http://schemas.openxmlformats.org/officeDocument/2006/relationships/diagramColors" Target="../diagrams/colors13.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33" Type="http://schemas.microsoft.com/office/2007/relationships/diagramDrawing" Target="../diagrams/drawing10.xml"/><Relationship Id="rId38" Type="http://schemas.microsoft.com/office/2007/relationships/diagramDrawing" Target="../diagrams/drawing11.xml"/><Relationship Id="rId46" Type="http://schemas.openxmlformats.org/officeDocument/2006/relationships/diagramQuickStyle" Target="../diagrams/quickStyle13.xml"/><Relationship Id="rId2" Type="http://schemas.openxmlformats.org/officeDocument/2006/relationships/image" Target="../media/image2.jpeg"/><Relationship Id="rId16" Type="http://schemas.openxmlformats.org/officeDocument/2006/relationships/diagramQuickStyle" Target="../diagrams/quickStyle7.xml"/><Relationship Id="rId20" Type="http://schemas.openxmlformats.org/officeDocument/2006/relationships/diagramLayout" Target="../diagrams/layout8.xml"/><Relationship Id="rId29" Type="http://schemas.openxmlformats.org/officeDocument/2006/relationships/diagramData" Target="../diagrams/data10.xml"/><Relationship Id="rId41" Type="http://schemas.openxmlformats.org/officeDocument/2006/relationships/diagramQuickStyle" Target="../diagrams/quickStyle12.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32" Type="http://schemas.openxmlformats.org/officeDocument/2006/relationships/diagramColors" Target="../diagrams/colors10.xml"/><Relationship Id="rId37" Type="http://schemas.openxmlformats.org/officeDocument/2006/relationships/diagramColors" Target="../diagrams/colors11.xml"/><Relationship Id="rId40" Type="http://schemas.openxmlformats.org/officeDocument/2006/relationships/diagramLayout" Target="../diagrams/layout12.xml"/><Relationship Id="rId45" Type="http://schemas.openxmlformats.org/officeDocument/2006/relationships/diagramLayout" Target="../diagrams/layout13.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36" Type="http://schemas.openxmlformats.org/officeDocument/2006/relationships/diagramQuickStyle" Target="../diagrams/quickStyle11.xml"/><Relationship Id="rId10" Type="http://schemas.openxmlformats.org/officeDocument/2006/relationships/diagramLayout" Target="../diagrams/layout6.xml"/><Relationship Id="rId19" Type="http://schemas.openxmlformats.org/officeDocument/2006/relationships/diagramData" Target="../diagrams/data8.xml"/><Relationship Id="rId31" Type="http://schemas.openxmlformats.org/officeDocument/2006/relationships/diagramQuickStyle" Target="../diagrams/quickStyle10.xml"/><Relationship Id="rId44" Type="http://schemas.openxmlformats.org/officeDocument/2006/relationships/diagramData" Target="../diagrams/data13.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 Id="rId30" Type="http://schemas.openxmlformats.org/officeDocument/2006/relationships/diagramLayout" Target="../diagrams/layout10.xml"/><Relationship Id="rId35" Type="http://schemas.openxmlformats.org/officeDocument/2006/relationships/diagramLayout" Target="../diagrams/layout11.xml"/><Relationship Id="rId43" Type="http://schemas.microsoft.com/office/2007/relationships/diagramDrawing" Target="../diagrams/drawing12.xml"/><Relationship Id="rId48" Type="http://schemas.microsoft.com/office/2007/relationships/diagramDrawing" Target="../diagrams/drawing13.xml"/></Relationships>
</file>

<file path=ppt/slides/_rels/slide12.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1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diagramColors" Target="../diagrams/colors16.xml"/><Relationship Id="rId2" Type="http://schemas.openxmlformats.org/officeDocument/2006/relationships/image" Target="../media/image2.jpeg"/><Relationship Id="rId16" Type="http://schemas.openxmlformats.org/officeDocument/2006/relationships/diagramQuickStyle" Target="../diagrams/quickStyle16.xml"/><Relationship Id="rId1" Type="http://schemas.openxmlformats.org/officeDocument/2006/relationships/slideLayout" Target="../slideLayouts/slideLayout1.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diagramLayout" Target="../diagrams/layout16.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diagramData" Target="../diagrams/data16.xml"/></Relationships>
</file>

<file path=ppt/slides/_rels/slide1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19.png"/><Relationship Id="rId4" Type="http://schemas.openxmlformats.org/officeDocument/2006/relationships/diagramData" Target="../diagrams/data19.xm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image" Target="../media/image3.png"/><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png"/><Relationship Id="rId7" Type="http://schemas.openxmlformats.org/officeDocument/2006/relationships/diagramColors" Target="../diagrams/colors2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0.jpeg"/><Relationship Id="rId5" Type="http://schemas.openxmlformats.org/officeDocument/2006/relationships/diagramLayout" Target="../diagrams/layout1.xml"/><Relationship Id="rId10" Type="http://schemas.openxmlformats.org/officeDocument/2006/relationships/image" Target="../media/image9.jpeg"/><Relationship Id="rId4" Type="http://schemas.openxmlformats.org/officeDocument/2006/relationships/diagramData" Target="../diagrams/data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980728"/>
            <a:ext cx="8352928" cy="5544616"/>
          </a:xfrm>
        </p:spPr>
        <p:txBody>
          <a:bodyPr>
            <a:normAutofit fontScale="92500" lnSpcReduction="20000"/>
          </a:bodyPr>
          <a:lstStyle/>
          <a:p>
            <a:pPr algn="ctr"/>
            <a:r>
              <a:rPr lang="es-ES" sz="2800" b="1" dirty="0">
                <a:effectLst>
                  <a:outerShdw blurRad="38100" dist="38100" dir="2700000" algn="tl">
                    <a:srgbClr val="000000">
                      <a:alpha val="43137"/>
                    </a:srgbClr>
                  </a:outerShdw>
                </a:effectLst>
                <a:latin typeface="Calibri" pitchFamily="34" charset="0"/>
                <a:cs typeface="Arial" charset="0"/>
              </a:rPr>
              <a:t>DEPARTAMENTO DE SEGURIDAD Y DEFENSA</a:t>
            </a:r>
          </a:p>
          <a:p>
            <a:pPr algn="ctr"/>
            <a:endParaRPr lang="es-ES" sz="2800" b="1" dirty="0">
              <a:effectLst>
                <a:outerShdw blurRad="38100" dist="38100" dir="2700000" algn="tl">
                  <a:srgbClr val="000000">
                    <a:alpha val="43137"/>
                  </a:srgbClr>
                </a:outerShdw>
              </a:effectLst>
              <a:latin typeface="Calibri" pitchFamily="34" charset="0"/>
              <a:cs typeface="Arial" charset="0"/>
            </a:endParaRPr>
          </a:p>
          <a:p>
            <a:pPr algn="ctr"/>
            <a:r>
              <a:rPr lang="es-ES" sz="2800" b="1" dirty="0">
                <a:effectLst>
                  <a:outerShdw blurRad="38100" dist="38100" dir="2700000" algn="tl">
                    <a:srgbClr val="000000">
                      <a:alpha val="43137"/>
                    </a:srgbClr>
                  </a:outerShdw>
                </a:effectLst>
                <a:latin typeface="Calibri" pitchFamily="34" charset="0"/>
                <a:cs typeface="Arial" charset="0"/>
              </a:rPr>
              <a:t>CARRERA DE INGENIERÍA EN SEGURIDAD </a:t>
            </a:r>
            <a:br>
              <a:rPr lang="es-ES" sz="2800" b="1" dirty="0">
                <a:effectLst>
                  <a:outerShdw blurRad="38100" dist="38100" dir="2700000" algn="tl">
                    <a:srgbClr val="000000">
                      <a:alpha val="43137"/>
                    </a:srgbClr>
                  </a:outerShdw>
                </a:effectLst>
                <a:latin typeface="Calibri" pitchFamily="34" charset="0"/>
                <a:cs typeface="Arial" charset="0"/>
              </a:rPr>
            </a:br>
            <a:r>
              <a:rPr lang="es-ES" sz="2800" b="1" dirty="0">
                <a:effectLst>
                  <a:outerShdw blurRad="38100" dist="38100" dir="2700000" algn="tl">
                    <a:srgbClr val="000000">
                      <a:alpha val="43137"/>
                    </a:srgbClr>
                  </a:outerShdw>
                </a:effectLst>
                <a:latin typeface="Calibri" pitchFamily="34" charset="0"/>
                <a:cs typeface="Arial" charset="0"/>
              </a:rPr>
              <a:t> MENCIÓN SEGURIDAD </a:t>
            </a:r>
            <a:r>
              <a:rPr lang="es-ES" sz="2800" b="1" dirty="0" smtClean="0">
                <a:effectLst>
                  <a:outerShdw blurRad="38100" dist="38100" dir="2700000" algn="tl">
                    <a:srgbClr val="000000">
                      <a:alpha val="43137"/>
                    </a:srgbClr>
                  </a:outerShdw>
                </a:effectLst>
                <a:latin typeface="Calibri" pitchFamily="34" charset="0"/>
                <a:cs typeface="Arial" charset="0"/>
              </a:rPr>
              <a:t>PÚBLICA </a:t>
            </a:r>
            <a:r>
              <a:rPr lang="es-ES" sz="2800" b="1" dirty="0">
                <a:effectLst>
                  <a:outerShdw blurRad="38100" dist="38100" dir="2700000" algn="tl">
                    <a:srgbClr val="000000">
                      <a:alpha val="43137"/>
                    </a:srgbClr>
                  </a:outerShdw>
                </a:effectLst>
                <a:latin typeface="Calibri" pitchFamily="34" charset="0"/>
                <a:cs typeface="Arial" charset="0"/>
              </a:rPr>
              <a:t>Y </a:t>
            </a:r>
            <a:r>
              <a:rPr lang="es-ES" sz="2800" b="1" dirty="0" smtClean="0">
                <a:effectLst>
                  <a:outerShdw blurRad="38100" dist="38100" dir="2700000" algn="tl">
                    <a:srgbClr val="000000">
                      <a:alpha val="43137"/>
                    </a:srgbClr>
                  </a:outerShdw>
                </a:effectLst>
                <a:latin typeface="Calibri" pitchFamily="34" charset="0"/>
                <a:cs typeface="Arial" charset="0"/>
              </a:rPr>
              <a:t>PRIVADA</a:t>
            </a:r>
          </a:p>
          <a:p>
            <a:pPr algn="ctr"/>
            <a:endParaRPr lang="es-ES" sz="2800" b="1" dirty="0" smtClean="0">
              <a:effectLst>
                <a:outerShdw blurRad="38100" dist="38100" dir="2700000" algn="tl">
                  <a:srgbClr val="000000">
                    <a:alpha val="43137"/>
                  </a:srgbClr>
                </a:outerShdw>
              </a:effectLst>
              <a:latin typeface="Calibri" pitchFamily="34" charset="0"/>
              <a:cs typeface="Arial" charset="0"/>
            </a:endParaRPr>
          </a:p>
          <a:p>
            <a:pPr algn="ctr">
              <a:lnSpc>
                <a:spcPct val="170000"/>
              </a:lnSpc>
            </a:pPr>
            <a:r>
              <a:rPr lang="es-ES" sz="2800" b="1" dirty="0">
                <a:effectLst>
                  <a:outerShdw blurRad="38100" dist="38100" dir="2700000" algn="tl">
                    <a:srgbClr val="000000">
                      <a:alpha val="43137"/>
                    </a:srgbClr>
                  </a:outerShdw>
                </a:effectLst>
                <a:latin typeface="Calibri" pitchFamily="34" charset="0"/>
                <a:cs typeface="Arial" charset="0"/>
              </a:rPr>
              <a:t>TEMA: </a:t>
            </a:r>
            <a:r>
              <a:rPr lang="es-ES" sz="2800" b="1" dirty="0" smtClean="0">
                <a:effectLst>
                  <a:outerShdw blurRad="38100" dist="38100" dir="2700000" algn="tl">
                    <a:srgbClr val="000000">
                      <a:alpha val="43137"/>
                    </a:srgbClr>
                  </a:outerShdw>
                </a:effectLst>
                <a:latin typeface="Calibri" pitchFamily="34" charset="0"/>
                <a:cs typeface="Arial" charset="0"/>
              </a:rPr>
              <a:t>“</a:t>
            </a:r>
            <a:r>
              <a:rPr lang="es-EC" sz="2800" b="1" dirty="0" smtClean="0">
                <a:effectLst>
                  <a:outerShdw blurRad="38100" dist="38100" dir="2700000" algn="tl">
                    <a:srgbClr val="000000">
                      <a:alpha val="43137"/>
                    </a:srgbClr>
                  </a:outerShdw>
                </a:effectLst>
                <a:latin typeface="Calibri" pitchFamily="34" charset="0"/>
                <a:cs typeface="Arial" charset="0"/>
              </a:rPr>
              <a:t>SISTEMA </a:t>
            </a:r>
            <a:r>
              <a:rPr lang="es-EC" sz="2800" b="1" dirty="0">
                <a:effectLst>
                  <a:outerShdw blurRad="38100" dist="38100" dir="2700000" algn="tl">
                    <a:srgbClr val="000000">
                      <a:alpha val="43137"/>
                    </a:srgbClr>
                  </a:outerShdw>
                </a:effectLst>
                <a:latin typeface="Calibri" pitchFamily="34" charset="0"/>
                <a:cs typeface="Arial" charset="0"/>
              </a:rPr>
              <a:t>DE SEGURIDAD FÍSICA EN LA EMPRESA ROJAS &amp; PAREDES SECURITY CÍA. LTDA., UBICADA EN EL SECTOR SAN BLAS DEL DISTRITO METROPOLITANO DE QUITO. PROPUESTA.</a:t>
            </a:r>
            <a:r>
              <a:rPr lang="es-ES" sz="2800" b="1" dirty="0" smtClean="0">
                <a:effectLst>
                  <a:outerShdw blurRad="38100" dist="38100" dir="2700000" algn="tl">
                    <a:srgbClr val="000000">
                      <a:alpha val="43137"/>
                    </a:srgbClr>
                  </a:outerShdw>
                </a:effectLst>
                <a:latin typeface="Calibri" pitchFamily="34" charset="0"/>
                <a:cs typeface="Arial" charset="0"/>
              </a:rPr>
              <a:t>”</a:t>
            </a:r>
            <a:endParaRPr lang="es-ES" sz="2800" b="1" dirty="0">
              <a:effectLst>
                <a:outerShdw blurRad="38100" dist="38100" dir="2700000" algn="tl">
                  <a:srgbClr val="000000">
                    <a:alpha val="43137"/>
                  </a:srgbClr>
                </a:outerShdw>
              </a:effectLst>
              <a:latin typeface="Calibri" pitchFamily="34" charset="0"/>
              <a:cs typeface="Arial" charset="0"/>
            </a:endParaRPr>
          </a:p>
          <a:p>
            <a:pPr algn="ctr">
              <a:lnSpc>
                <a:spcPct val="170000"/>
              </a:lnSpc>
            </a:pPr>
            <a:r>
              <a:rPr lang="es-ES" sz="2800" b="1" dirty="0">
                <a:effectLst>
                  <a:outerShdw blurRad="38100" dist="38100" dir="2700000" algn="tl">
                    <a:srgbClr val="000000">
                      <a:alpha val="43137"/>
                    </a:srgbClr>
                  </a:outerShdw>
                </a:effectLst>
                <a:latin typeface="Calibri" pitchFamily="34" charset="0"/>
                <a:cs typeface="Arial" charset="0"/>
              </a:rPr>
              <a:t>AUTOR: </a:t>
            </a:r>
            <a:r>
              <a:rPr lang="es-ES" sz="2800" b="1" dirty="0" smtClean="0">
                <a:effectLst>
                  <a:outerShdw blurRad="38100" dist="38100" dir="2700000" algn="tl">
                    <a:srgbClr val="000000">
                      <a:alpha val="43137"/>
                    </a:srgbClr>
                  </a:outerShdw>
                </a:effectLst>
                <a:latin typeface="Calibri" pitchFamily="34" charset="0"/>
                <a:cs typeface="Arial" charset="0"/>
              </a:rPr>
              <a:t>ROJAS PAREDES WASHINGTON RODRIGO</a:t>
            </a:r>
            <a:endParaRPr lang="es-ES" sz="2800" b="1" dirty="0">
              <a:effectLst>
                <a:outerShdw blurRad="38100" dist="38100" dir="2700000" algn="tl">
                  <a:srgbClr val="000000">
                    <a:alpha val="43137"/>
                  </a:srgbClr>
                </a:outerShdw>
              </a:effectLst>
              <a:latin typeface="Calibri" pitchFamily="34" charset="0"/>
              <a:cs typeface="Arial" charset="0"/>
            </a:endParaRPr>
          </a:p>
          <a:p>
            <a:pPr algn="ctr">
              <a:lnSpc>
                <a:spcPct val="120000"/>
              </a:lnSpc>
            </a:pPr>
            <a:r>
              <a:rPr lang="es-ES" sz="2800" b="1" dirty="0">
                <a:effectLst>
                  <a:outerShdw blurRad="38100" dist="38100" dir="2700000" algn="tl">
                    <a:srgbClr val="000000">
                      <a:alpha val="43137"/>
                    </a:srgbClr>
                  </a:outerShdw>
                </a:effectLst>
                <a:latin typeface="Calibri" pitchFamily="34" charset="0"/>
                <a:cs typeface="Arial" charset="0"/>
              </a:rPr>
              <a:t>DIRECTOR: </a:t>
            </a:r>
            <a:r>
              <a:rPr lang="es-ES" sz="2800" b="1" dirty="0" smtClean="0">
                <a:effectLst>
                  <a:outerShdw blurRad="38100" dist="38100" dir="2700000" algn="tl">
                    <a:srgbClr val="000000">
                      <a:alpha val="43137"/>
                    </a:srgbClr>
                  </a:outerShdw>
                </a:effectLst>
                <a:latin typeface="Calibri" pitchFamily="34" charset="0"/>
                <a:cs typeface="Arial" charset="0"/>
              </a:rPr>
              <a:t>MSC. </a:t>
            </a:r>
            <a:r>
              <a:rPr lang="es-ES" sz="2800" b="1" dirty="0" smtClean="0">
                <a:effectLst>
                  <a:outerShdw blurRad="38100" dist="38100" dir="2700000" algn="tl">
                    <a:srgbClr val="000000">
                      <a:alpha val="43137"/>
                    </a:srgbClr>
                  </a:outerShdw>
                </a:effectLst>
                <a:latin typeface="Calibri" pitchFamily="34" charset="0"/>
                <a:cs typeface="Arial" charset="0"/>
              </a:rPr>
              <a:t>VÁSQUEZ BRIONES RENE PATRICIO</a:t>
            </a:r>
            <a:endParaRPr lang="es-ES" sz="2800" b="1" dirty="0">
              <a:effectLst>
                <a:outerShdw blurRad="38100" dist="38100" dir="2700000" algn="tl">
                  <a:srgbClr val="000000">
                    <a:alpha val="43137"/>
                  </a:srgbClr>
                </a:outerShdw>
              </a:effectLst>
              <a:latin typeface="Calibri" pitchFamily="34" charset="0"/>
              <a:cs typeface="Arial" charset="0"/>
            </a:endParaRPr>
          </a:p>
          <a:p>
            <a:pPr algn="ctr"/>
            <a:endParaRPr lang="es-ES" sz="2800" b="1" dirty="0">
              <a:effectLst>
                <a:outerShdw blurRad="38100" dist="38100" dir="2700000" algn="tl">
                  <a:srgbClr val="000000">
                    <a:alpha val="43137"/>
                  </a:srgbClr>
                </a:outerShdw>
              </a:effectLst>
              <a:latin typeface="Calibri" pitchFamily="34" charset="0"/>
              <a:cs typeface="Arial" charset="0"/>
            </a:endParaRPr>
          </a:p>
        </p:txBody>
      </p:sp>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Tree>
    <p:extLst>
      <p:ext uri="{BB962C8B-B14F-4D97-AF65-F5344CB8AC3E}">
        <p14:creationId xmlns:p14="http://schemas.microsoft.com/office/powerpoint/2010/main" val="3224865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15" name="14 Rectángulo redondeado"/>
          <p:cNvSpPr/>
          <p:nvPr/>
        </p:nvSpPr>
        <p:spPr bwMode="ltGray">
          <a:xfrm>
            <a:off x="3203848" y="2996952"/>
            <a:ext cx="5688306" cy="1944216"/>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s-EC" sz="4400" b="1" dirty="0" smtClean="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rPr>
              <a:t>METODOLOGÍA DE LA INVESTIGACIÓN</a:t>
            </a:r>
            <a:endParaRPr lang="es-EC" sz="4400" b="1" dirty="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2" name="1 Imagen"/>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484784"/>
            <a:ext cx="3739009" cy="2808312"/>
          </a:xfrm>
          <a:prstGeom prst="rect">
            <a:avLst/>
          </a:prstGeom>
        </p:spPr>
      </p:pic>
    </p:spTree>
    <p:extLst>
      <p:ext uri="{BB962C8B-B14F-4D97-AF65-F5344CB8AC3E}">
        <p14:creationId xmlns:p14="http://schemas.microsoft.com/office/powerpoint/2010/main" val="254588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46" name="45 Diagrama"/>
          <p:cNvGraphicFramePr/>
          <p:nvPr>
            <p:extLst>
              <p:ext uri="{D42A27DB-BD31-4B8C-83A1-F6EECF244321}">
                <p14:modId xmlns:p14="http://schemas.microsoft.com/office/powerpoint/2010/main" val="3128704151"/>
              </p:ext>
            </p:extLst>
          </p:nvPr>
        </p:nvGraphicFramePr>
        <p:xfrm>
          <a:off x="755576" y="1441600"/>
          <a:ext cx="1924218" cy="553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884060" y="980728"/>
            <a:ext cx="7666128" cy="584775"/>
          </a:xfrm>
          <a:prstGeom prst="rect">
            <a:avLst/>
          </a:prstGeom>
        </p:spPr>
        <p:txBody>
          <a:bodyPr wrap="square">
            <a:spAutoFit/>
          </a:bodyPr>
          <a:lstStyle/>
          <a:p>
            <a:pPr lvl="1" algn="ctr"/>
            <a:r>
              <a:rPr lang="es-EC" sz="3200" b="1" dirty="0">
                <a:latin typeface="Calibri" panose="020F0502020204030204" pitchFamily="34" charset="0"/>
                <a:cs typeface="Calibri" panose="020F0502020204030204" pitchFamily="34" charset="0"/>
              </a:rPr>
              <a:t>METODOLOGÍA DE LA INVESTIGACIÓN</a:t>
            </a:r>
          </a:p>
        </p:txBody>
      </p:sp>
      <p:graphicFrame>
        <p:nvGraphicFramePr>
          <p:cNvPr id="47" name="46 Diagrama"/>
          <p:cNvGraphicFramePr/>
          <p:nvPr>
            <p:extLst>
              <p:ext uri="{D42A27DB-BD31-4B8C-83A1-F6EECF244321}">
                <p14:modId xmlns:p14="http://schemas.microsoft.com/office/powerpoint/2010/main" val="3893614918"/>
              </p:ext>
            </p:extLst>
          </p:nvPr>
        </p:nvGraphicFramePr>
        <p:xfrm>
          <a:off x="735578" y="2566065"/>
          <a:ext cx="1944216" cy="2769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9" name="48 Diagrama"/>
          <p:cNvGraphicFramePr/>
          <p:nvPr>
            <p:extLst>
              <p:ext uri="{D42A27DB-BD31-4B8C-83A1-F6EECF244321}">
                <p14:modId xmlns:p14="http://schemas.microsoft.com/office/powerpoint/2010/main" val="844202850"/>
              </p:ext>
            </p:extLst>
          </p:nvPr>
        </p:nvGraphicFramePr>
        <p:xfrm>
          <a:off x="755576" y="3356992"/>
          <a:ext cx="2284258" cy="5539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50" name="49 Diagrama"/>
          <p:cNvGraphicFramePr/>
          <p:nvPr>
            <p:extLst>
              <p:ext uri="{D42A27DB-BD31-4B8C-83A1-F6EECF244321}">
                <p14:modId xmlns:p14="http://schemas.microsoft.com/office/powerpoint/2010/main" val="223447051"/>
              </p:ext>
            </p:extLst>
          </p:nvPr>
        </p:nvGraphicFramePr>
        <p:xfrm>
          <a:off x="755576" y="4736177"/>
          <a:ext cx="1584176" cy="27699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51" name="50 Diagrama"/>
          <p:cNvGraphicFramePr/>
          <p:nvPr>
            <p:extLst>
              <p:ext uri="{D42A27DB-BD31-4B8C-83A1-F6EECF244321}">
                <p14:modId xmlns:p14="http://schemas.microsoft.com/office/powerpoint/2010/main" val="2958703992"/>
              </p:ext>
            </p:extLst>
          </p:nvPr>
        </p:nvGraphicFramePr>
        <p:xfrm>
          <a:off x="2843808" y="4222828"/>
          <a:ext cx="1296144" cy="122239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48" name="47 Diagrama"/>
          <p:cNvGraphicFramePr/>
          <p:nvPr>
            <p:extLst>
              <p:ext uri="{D42A27DB-BD31-4B8C-83A1-F6EECF244321}">
                <p14:modId xmlns:p14="http://schemas.microsoft.com/office/powerpoint/2010/main" val="3302471858"/>
              </p:ext>
            </p:extLst>
          </p:nvPr>
        </p:nvGraphicFramePr>
        <p:xfrm>
          <a:off x="2915816" y="2381398"/>
          <a:ext cx="5904592" cy="646331"/>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52" name="51 Diagrama"/>
          <p:cNvGraphicFramePr/>
          <p:nvPr>
            <p:extLst>
              <p:ext uri="{D42A27DB-BD31-4B8C-83A1-F6EECF244321}">
                <p14:modId xmlns:p14="http://schemas.microsoft.com/office/powerpoint/2010/main" val="385563366"/>
              </p:ext>
            </p:extLst>
          </p:nvPr>
        </p:nvGraphicFramePr>
        <p:xfrm>
          <a:off x="4770276" y="3205135"/>
          <a:ext cx="4050196" cy="583905"/>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53" name="52 Diagrama"/>
          <p:cNvGraphicFramePr/>
          <p:nvPr>
            <p:extLst>
              <p:ext uri="{D42A27DB-BD31-4B8C-83A1-F6EECF244321}">
                <p14:modId xmlns:p14="http://schemas.microsoft.com/office/powerpoint/2010/main" val="4022353630"/>
              </p:ext>
            </p:extLst>
          </p:nvPr>
        </p:nvGraphicFramePr>
        <p:xfrm>
          <a:off x="4788024" y="4431596"/>
          <a:ext cx="4031340" cy="725596"/>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54" name="53 Diagrama"/>
          <p:cNvGraphicFramePr/>
          <p:nvPr>
            <p:extLst>
              <p:ext uri="{D42A27DB-BD31-4B8C-83A1-F6EECF244321}">
                <p14:modId xmlns:p14="http://schemas.microsoft.com/office/powerpoint/2010/main" val="133693914"/>
              </p:ext>
            </p:extLst>
          </p:nvPr>
        </p:nvGraphicFramePr>
        <p:xfrm>
          <a:off x="4875784" y="5786100"/>
          <a:ext cx="3944688" cy="523220"/>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cxnSp>
        <p:nvCxnSpPr>
          <p:cNvPr id="20" name="19 Conector recto"/>
          <p:cNvCxnSpPr>
            <a:stCxn id="46" idx="1"/>
          </p:cNvCxnSpPr>
          <p:nvPr/>
        </p:nvCxnSpPr>
        <p:spPr>
          <a:xfrm flipH="1">
            <a:off x="539552" y="1718599"/>
            <a:ext cx="21602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21 Conector recto"/>
          <p:cNvCxnSpPr/>
          <p:nvPr/>
        </p:nvCxnSpPr>
        <p:spPr>
          <a:xfrm>
            <a:off x="539552" y="1718599"/>
            <a:ext cx="0" cy="985965"/>
          </a:xfrm>
          <a:prstGeom prst="line">
            <a:avLst/>
          </a:prstGeom>
        </p:spPr>
        <p:style>
          <a:lnRef idx="2">
            <a:schemeClr val="accent5"/>
          </a:lnRef>
          <a:fillRef idx="0">
            <a:schemeClr val="accent5"/>
          </a:fillRef>
          <a:effectRef idx="1">
            <a:schemeClr val="accent5"/>
          </a:effectRef>
          <a:fontRef idx="minor">
            <a:schemeClr val="tx1"/>
          </a:fontRef>
        </p:style>
      </p:cxnSp>
      <p:cxnSp>
        <p:nvCxnSpPr>
          <p:cNvPr id="24" name="23 Conector recto"/>
          <p:cNvCxnSpPr>
            <a:stCxn id="49" idx="1"/>
          </p:cNvCxnSpPr>
          <p:nvPr/>
        </p:nvCxnSpPr>
        <p:spPr>
          <a:xfrm flipH="1">
            <a:off x="467544" y="3633991"/>
            <a:ext cx="288032"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24 Conector recto"/>
          <p:cNvCxnSpPr/>
          <p:nvPr/>
        </p:nvCxnSpPr>
        <p:spPr>
          <a:xfrm>
            <a:off x="467544" y="3633991"/>
            <a:ext cx="0" cy="1240685"/>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42 Conector recto de flecha"/>
          <p:cNvCxnSpPr/>
          <p:nvPr/>
        </p:nvCxnSpPr>
        <p:spPr>
          <a:xfrm>
            <a:off x="539552" y="2718446"/>
            <a:ext cx="18002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4" name="43 Conector recto de flecha"/>
          <p:cNvCxnSpPr/>
          <p:nvPr/>
        </p:nvCxnSpPr>
        <p:spPr>
          <a:xfrm flipV="1">
            <a:off x="2679794" y="2704564"/>
            <a:ext cx="236022" cy="1388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0" name="59 Conector recto de flecha"/>
          <p:cNvCxnSpPr>
            <a:endCxn id="50" idx="1"/>
          </p:cNvCxnSpPr>
          <p:nvPr/>
        </p:nvCxnSpPr>
        <p:spPr>
          <a:xfrm flipV="1">
            <a:off x="467544" y="4874676"/>
            <a:ext cx="288032" cy="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7" name="66 Conector recto de flecha"/>
          <p:cNvCxnSpPr/>
          <p:nvPr/>
        </p:nvCxnSpPr>
        <p:spPr>
          <a:xfrm flipV="1">
            <a:off x="2339752" y="4437112"/>
            <a:ext cx="458053" cy="41751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9" name="68 Conector recto de flecha"/>
          <p:cNvCxnSpPr/>
          <p:nvPr/>
        </p:nvCxnSpPr>
        <p:spPr>
          <a:xfrm flipV="1">
            <a:off x="2344624" y="4854624"/>
            <a:ext cx="458053"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0" name="69 Conector recto de flecha"/>
          <p:cNvCxnSpPr/>
          <p:nvPr/>
        </p:nvCxnSpPr>
        <p:spPr>
          <a:xfrm>
            <a:off x="2338899" y="4854208"/>
            <a:ext cx="463778" cy="45761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1" name="70 Conector recto de flecha"/>
          <p:cNvCxnSpPr>
            <a:endCxn id="52" idx="1"/>
          </p:cNvCxnSpPr>
          <p:nvPr/>
        </p:nvCxnSpPr>
        <p:spPr>
          <a:xfrm flipV="1">
            <a:off x="4139952" y="3497087"/>
            <a:ext cx="630324" cy="85348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5" name="74 Conector recto de flecha"/>
          <p:cNvCxnSpPr>
            <a:endCxn id="54" idx="1"/>
          </p:cNvCxnSpPr>
          <p:nvPr/>
        </p:nvCxnSpPr>
        <p:spPr>
          <a:xfrm>
            <a:off x="4141115" y="5301418"/>
            <a:ext cx="734669" cy="7462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6" name="75 Conector recto de flecha"/>
          <p:cNvCxnSpPr>
            <a:endCxn id="53" idx="1"/>
          </p:cNvCxnSpPr>
          <p:nvPr/>
        </p:nvCxnSpPr>
        <p:spPr>
          <a:xfrm flipV="1">
            <a:off x="4167138" y="4794394"/>
            <a:ext cx="620886" cy="8028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52829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9" name="8 Diagrama"/>
          <p:cNvGraphicFramePr/>
          <p:nvPr>
            <p:extLst>
              <p:ext uri="{D42A27DB-BD31-4B8C-83A1-F6EECF244321}">
                <p14:modId xmlns:p14="http://schemas.microsoft.com/office/powerpoint/2010/main" val="2319679705"/>
              </p:ext>
            </p:extLst>
          </p:nvPr>
        </p:nvGraphicFramePr>
        <p:xfrm>
          <a:off x="2267744" y="1076889"/>
          <a:ext cx="4824536" cy="86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9 Diagrama"/>
          <p:cNvGraphicFramePr/>
          <p:nvPr>
            <p:extLst>
              <p:ext uri="{D42A27DB-BD31-4B8C-83A1-F6EECF244321}">
                <p14:modId xmlns:p14="http://schemas.microsoft.com/office/powerpoint/2010/main" val="21139297"/>
              </p:ext>
            </p:extLst>
          </p:nvPr>
        </p:nvGraphicFramePr>
        <p:xfrm>
          <a:off x="742946" y="2685319"/>
          <a:ext cx="1593169" cy="2769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10 Diagrama"/>
          <p:cNvGraphicFramePr/>
          <p:nvPr>
            <p:extLst>
              <p:ext uri="{D42A27DB-BD31-4B8C-83A1-F6EECF244321}">
                <p14:modId xmlns:p14="http://schemas.microsoft.com/office/powerpoint/2010/main" val="1185104418"/>
              </p:ext>
            </p:extLst>
          </p:nvPr>
        </p:nvGraphicFramePr>
        <p:xfrm>
          <a:off x="3491880" y="2204864"/>
          <a:ext cx="4392488" cy="11521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12" name="11 Conector recto"/>
          <p:cNvCxnSpPr/>
          <p:nvPr/>
        </p:nvCxnSpPr>
        <p:spPr>
          <a:xfrm flipH="1">
            <a:off x="550412" y="1508937"/>
            <a:ext cx="1933356" cy="418928"/>
          </a:xfrm>
          <a:prstGeom prst="line">
            <a:avLst/>
          </a:prstGeom>
        </p:spPr>
        <p:style>
          <a:lnRef idx="2">
            <a:schemeClr val="accent5"/>
          </a:lnRef>
          <a:fillRef idx="0">
            <a:schemeClr val="accent5"/>
          </a:fillRef>
          <a:effectRef idx="1">
            <a:schemeClr val="accent5"/>
          </a:effectRef>
          <a:fontRef idx="minor">
            <a:schemeClr val="tx1"/>
          </a:fontRef>
        </p:style>
      </p:cxnSp>
      <p:cxnSp>
        <p:nvCxnSpPr>
          <p:cNvPr id="13" name="12 Conector recto"/>
          <p:cNvCxnSpPr/>
          <p:nvPr/>
        </p:nvCxnSpPr>
        <p:spPr>
          <a:xfrm>
            <a:off x="539552" y="1927865"/>
            <a:ext cx="0" cy="3566304"/>
          </a:xfrm>
          <a:prstGeom prst="line">
            <a:avLst/>
          </a:prstGeom>
        </p:spPr>
        <p:style>
          <a:lnRef idx="2">
            <a:schemeClr val="accent5"/>
          </a:lnRef>
          <a:fillRef idx="0">
            <a:schemeClr val="accent5"/>
          </a:fillRef>
          <a:effectRef idx="1">
            <a:schemeClr val="accent5"/>
          </a:effectRef>
          <a:fontRef idx="minor">
            <a:schemeClr val="tx1"/>
          </a:fontRef>
        </p:style>
      </p:cxnSp>
      <p:cxnSp>
        <p:nvCxnSpPr>
          <p:cNvPr id="14" name="13 Conector recto de flecha"/>
          <p:cNvCxnSpPr>
            <a:endCxn id="10" idx="1"/>
          </p:cNvCxnSpPr>
          <p:nvPr/>
        </p:nvCxnSpPr>
        <p:spPr>
          <a:xfrm>
            <a:off x="539552" y="2823818"/>
            <a:ext cx="20339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14 Conector recto de flecha"/>
          <p:cNvCxnSpPr>
            <a:stCxn id="10" idx="3"/>
          </p:cNvCxnSpPr>
          <p:nvPr/>
        </p:nvCxnSpPr>
        <p:spPr>
          <a:xfrm>
            <a:off x="2336115" y="2823818"/>
            <a:ext cx="1155765"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16" name="15 Grupo"/>
          <p:cNvGrpSpPr/>
          <p:nvPr/>
        </p:nvGrpSpPr>
        <p:grpSpPr>
          <a:xfrm>
            <a:off x="789076" y="4005064"/>
            <a:ext cx="1584176" cy="276675"/>
            <a:chOff x="0" y="161"/>
            <a:chExt cx="1944216" cy="276675"/>
          </a:xfrm>
        </p:grpSpPr>
        <p:sp>
          <p:nvSpPr>
            <p:cNvPr id="17" name="16 Rectángulo redondeado"/>
            <p:cNvSpPr/>
            <p:nvPr/>
          </p:nvSpPr>
          <p:spPr>
            <a:xfrm>
              <a:off x="0" y="161"/>
              <a:ext cx="1944216" cy="276675"/>
            </a:xfrm>
            <a:prstGeom prst="roundRect">
              <a:avLst/>
            </a:prstGeom>
          </p:spPr>
          <p:style>
            <a:lnRef idx="1">
              <a:schemeClr val="accent5"/>
            </a:lnRef>
            <a:fillRef idx="2">
              <a:schemeClr val="accent5"/>
            </a:fillRef>
            <a:effectRef idx="1">
              <a:schemeClr val="accent5"/>
            </a:effectRef>
            <a:fontRef idx="minor">
              <a:schemeClr val="dk1"/>
            </a:fontRef>
          </p:style>
        </p:sp>
        <p:sp>
          <p:nvSpPr>
            <p:cNvPr id="18" name="17 Rectángulo"/>
            <p:cNvSpPr/>
            <p:nvPr/>
          </p:nvSpPr>
          <p:spPr>
            <a:xfrm>
              <a:off x="13506" y="13667"/>
              <a:ext cx="1917204" cy="2496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es-EC" sz="1400" b="1" dirty="0">
                  <a:solidFill>
                    <a:schemeClr val="tx1"/>
                  </a:solidFill>
                  <a:latin typeface="Calibri" panose="020F0502020204030204" pitchFamily="34" charset="0"/>
                  <a:cs typeface="Calibri" panose="020F0502020204030204" pitchFamily="34" charset="0"/>
                </a:rPr>
                <a:t>Método Sintético</a:t>
              </a:r>
            </a:p>
          </p:txBody>
        </p:sp>
      </p:grpSp>
      <p:grpSp>
        <p:nvGrpSpPr>
          <p:cNvPr id="19" name="18 Grupo"/>
          <p:cNvGrpSpPr/>
          <p:nvPr/>
        </p:nvGrpSpPr>
        <p:grpSpPr>
          <a:xfrm>
            <a:off x="787454" y="5355832"/>
            <a:ext cx="1563157" cy="276675"/>
            <a:chOff x="0" y="161"/>
            <a:chExt cx="1944216" cy="276675"/>
          </a:xfrm>
        </p:grpSpPr>
        <p:sp>
          <p:nvSpPr>
            <p:cNvPr id="20" name="19 Rectángulo redondeado"/>
            <p:cNvSpPr/>
            <p:nvPr/>
          </p:nvSpPr>
          <p:spPr>
            <a:xfrm>
              <a:off x="0" y="161"/>
              <a:ext cx="1944216" cy="276675"/>
            </a:xfrm>
            <a:prstGeom prst="roundRect">
              <a:avLst/>
            </a:prstGeom>
          </p:spPr>
          <p:style>
            <a:lnRef idx="1">
              <a:schemeClr val="accent5"/>
            </a:lnRef>
            <a:fillRef idx="2">
              <a:schemeClr val="accent5"/>
            </a:fillRef>
            <a:effectRef idx="1">
              <a:schemeClr val="accent5"/>
            </a:effectRef>
            <a:fontRef idx="minor">
              <a:schemeClr val="dk1"/>
            </a:fontRef>
          </p:style>
        </p:sp>
        <p:sp>
          <p:nvSpPr>
            <p:cNvPr id="21" name="20 Rectángulo"/>
            <p:cNvSpPr/>
            <p:nvPr/>
          </p:nvSpPr>
          <p:spPr>
            <a:xfrm>
              <a:off x="13506" y="13667"/>
              <a:ext cx="1917204" cy="2496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defTabSz="622300">
                <a:lnSpc>
                  <a:spcPct val="90000"/>
                </a:lnSpc>
                <a:spcBef>
                  <a:spcPct val="0"/>
                </a:spcBef>
                <a:spcAft>
                  <a:spcPct val="35000"/>
                </a:spcAft>
              </a:pPr>
              <a:r>
                <a:rPr lang="es-EC" sz="1400" b="1" dirty="0">
                  <a:solidFill>
                    <a:schemeClr val="tx1"/>
                  </a:solidFill>
                  <a:latin typeface="Calibri" panose="020F0502020204030204" pitchFamily="34" charset="0"/>
                  <a:cs typeface="Calibri" panose="020F0502020204030204" pitchFamily="34" charset="0"/>
                </a:rPr>
                <a:t>Método </a:t>
              </a:r>
              <a:r>
                <a:rPr lang="es-EC" sz="1400" b="1" dirty="0" smtClean="0">
                  <a:solidFill>
                    <a:schemeClr val="tx1"/>
                  </a:solidFill>
                  <a:latin typeface="Calibri" panose="020F0502020204030204" pitchFamily="34" charset="0"/>
                  <a:cs typeface="Calibri" panose="020F0502020204030204" pitchFamily="34" charset="0"/>
                </a:rPr>
                <a:t>deductivo</a:t>
              </a:r>
              <a:endParaRPr lang="es-EC" sz="1400" b="1" dirty="0">
                <a:solidFill>
                  <a:schemeClr val="tx1"/>
                </a:solidFill>
                <a:latin typeface="Calibri" panose="020F0502020204030204" pitchFamily="34" charset="0"/>
                <a:cs typeface="Calibri" panose="020F0502020204030204" pitchFamily="34" charset="0"/>
              </a:endParaRPr>
            </a:p>
          </p:txBody>
        </p:sp>
      </p:grpSp>
      <p:cxnSp>
        <p:nvCxnSpPr>
          <p:cNvPr id="23" name="22 Conector recto de flecha"/>
          <p:cNvCxnSpPr/>
          <p:nvPr/>
        </p:nvCxnSpPr>
        <p:spPr>
          <a:xfrm>
            <a:off x="550411" y="4149080"/>
            <a:ext cx="24790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4" name="23 Conector recto de flecha"/>
          <p:cNvCxnSpPr/>
          <p:nvPr/>
        </p:nvCxnSpPr>
        <p:spPr>
          <a:xfrm>
            <a:off x="539552" y="5494169"/>
            <a:ext cx="258761"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25" name="24 Grupo"/>
          <p:cNvGrpSpPr/>
          <p:nvPr/>
        </p:nvGrpSpPr>
        <p:grpSpPr>
          <a:xfrm>
            <a:off x="3563888" y="3834825"/>
            <a:ext cx="4444083" cy="602287"/>
            <a:chOff x="0" y="-12012"/>
            <a:chExt cx="5904591" cy="602287"/>
          </a:xfrm>
        </p:grpSpPr>
        <p:sp>
          <p:nvSpPr>
            <p:cNvPr id="26" name="25 Rectángulo redondeado"/>
            <p:cNvSpPr/>
            <p:nvPr/>
          </p:nvSpPr>
          <p:spPr>
            <a:xfrm>
              <a:off x="0" y="-12012"/>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27" name="26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400" dirty="0" smtClean="0">
                  <a:latin typeface="Calibri" panose="020F0502020204030204" pitchFamily="34" charset="0"/>
                  <a:cs typeface="Calibri" panose="020F0502020204030204" pitchFamily="34" charset="0"/>
                </a:rPr>
                <a:t>Utilización </a:t>
              </a:r>
              <a:r>
                <a:rPr lang="es-EC" sz="1400" dirty="0">
                  <a:latin typeface="Calibri" panose="020F0502020204030204" pitchFamily="34" charset="0"/>
                  <a:cs typeface="Calibri" panose="020F0502020204030204" pitchFamily="34" charset="0"/>
                </a:rPr>
                <a:t>de las técnicas e instrumentos antes mencionadas, contribuyeron a determinar el nivel de riesgo y las vulnerabilidades de la institución.</a:t>
              </a:r>
              <a:endParaRPr lang="es-EC" sz="1400" kern="1200" dirty="0">
                <a:solidFill>
                  <a:schemeClr val="tx1"/>
                </a:solidFill>
                <a:latin typeface="Calibri" panose="020F0502020204030204" pitchFamily="34" charset="0"/>
                <a:cs typeface="Calibri" panose="020F0502020204030204" pitchFamily="34" charset="0"/>
              </a:endParaRPr>
            </a:p>
          </p:txBody>
        </p:sp>
      </p:grpSp>
      <p:grpSp>
        <p:nvGrpSpPr>
          <p:cNvPr id="28" name="27 Grupo"/>
          <p:cNvGrpSpPr/>
          <p:nvPr/>
        </p:nvGrpSpPr>
        <p:grpSpPr>
          <a:xfrm>
            <a:off x="3513632" y="5198159"/>
            <a:ext cx="4445606" cy="592020"/>
            <a:chOff x="0" y="27155"/>
            <a:chExt cx="5904591" cy="592020"/>
          </a:xfrm>
        </p:grpSpPr>
        <p:sp>
          <p:nvSpPr>
            <p:cNvPr id="29" name="28 Rectángulo redondeado"/>
            <p:cNvSpPr/>
            <p:nvPr/>
          </p:nvSpPr>
          <p:spPr>
            <a:xfrm>
              <a:off x="0" y="27155"/>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30" name="29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400" dirty="0">
                  <a:latin typeface="Calibri" panose="020F0502020204030204" pitchFamily="34" charset="0"/>
                  <a:cs typeface="Calibri" panose="020F0502020204030204" pitchFamily="34" charset="0"/>
                </a:rPr>
                <a:t>Estos instrumentos que se aplicaron nos permitieron determinar el nivel de riesgo y vulnerabilidad para proponer soluciones que ayuden a mitigar dichos riesgos</a:t>
              </a:r>
              <a:endParaRPr lang="es-EC" sz="1400" kern="1200" dirty="0">
                <a:solidFill>
                  <a:schemeClr val="tx1"/>
                </a:solidFill>
                <a:latin typeface="Calibri" panose="020F0502020204030204" pitchFamily="34" charset="0"/>
                <a:cs typeface="Calibri" panose="020F0502020204030204" pitchFamily="34" charset="0"/>
              </a:endParaRPr>
            </a:p>
          </p:txBody>
        </p:sp>
      </p:grpSp>
      <p:cxnSp>
        <p:nvCxnSpPr>
          <p:cNvPr id="41" name="40 Conector recto de flecha"/>
          <p:cNvCxnSpPr>
            <a:stCxn id="20" idx="3"/>
          </p:cNvCxnSpPr>
          <p:nvPr/>
        </p:nvCxnSpPr>
        <p:spPr>
          <a:xfrm flipV="1">
            <a:off x="2350611" y="5494169"/>
            <a:ext cx="1141268" cy="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2" name="41 Conector recto de flecha"/>
          <p:cNvCxnSpPr/>
          <p:nvPr/>
        </p:nvCxnSpPr>
        <p:spPr>
          <a:xfrm flipV="1">
            <a:off x="2390587" y="4149080"/>
            <a:ext cx="1155765" cy="125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8390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14" name="13 Diagrama"/>
          <p:cNvGraphicFramePr/>
          <p:nvPr>
            <p:extLst>
              <p:ext uri="{D42A27DB-BD31-4B8C-83A1-F6EECF244321}">
                <p14:modId xmlns:p14="http://schemas.microsoft.com/office/powerpoint/2010/main" val="3044692431"/>
              </p:ext>
            </p:extLst>
          </p:nvPr>
        </p:nvGraphicFramePr>
        <p:xfrm>
          <a:off x="2411760" y="1268760"/>
          <a:ext cx="4824536" cy="553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15 Grupo"/>
          <p:cNvGrpSpPr/>
          <p:nvPr/>
        </p:nvGrpSpPr>
        <p:grpSpPr>
          <a:xfrm>
            <a:off x="837028" y="2924944"/>
            <a:ext cx="7479387" cy="936104"/>
            <a:chOff x="0" y="27155"/>
            <a:chExt cx="5904591" cy="592020"/>
          </a:xfrm>
        </p:grpSpPr>
        <p:sp>
          <p:nvSpPr>
            <p:cNvPr id="17" name="16 Rectángulo redondeado"/>
            <p:cNvSpPr/>
            <p:nvPr/>
          </p:nvSpPr>
          <p:spPr>
            <a:xfrm>
              <a:off x="0" y="27155"/>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18" name="17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400" dirty="0">
                  <a:latin typeface="Calibri" panose="020F0502020204030204" pitchFamily="34" charset="0"/>
                  <a:cs typeface="Calibri" panose="020F0502020204030204" pitchFamily="34" charset="0"/>
                </a:rPr>
                <a:t>L</a:t>
              </a:r>
              <a:r>
                <a:rPr lang="es-EC" sz="1400" dirty="0" smtClean="0">
                  <a:latin typeface="Calibri" panose="020F0502020204030204" pitchFamily="34" charset="0"/>
                  <a:cs typeface="Calibri" panose="020F0502020204030204" pitchFamily="34" charset="0"/>
                </a:rPr>
                <a:t>a </a:t>
              </a:r>
              <a:r>
                <a:rPr lang="es-EC" sz="1400" dirty="0">
                  <a:latin typeface="Calibri" panose="020F0502020204030204" pitchFamily="34" charset="0"/>
                  <a:cs typeface="Calibri" panose="020F0502020204030204" pitchFamily="34" charset="0"/>
                </a:rPr>
                <a:t>presente investigación trabajamos con todo el personal administrativo que son 20 personas que laboran en la empresa Rojas&amp;Paredes Security Cía. Ltda., y 20 ciudadanos que habitan en el sector San Blas del D.M.Q., lugar donde está localizada la organización.</a:t>
              </a:r>
              <a:endParaRPr lang="es-EC" sz="1400" kern="1200" dirty="0">
                <a:solidFill>
                  <a:schemeClr val="tx1"/>
                </a:solidFill>
                <a:latin typeface="Calibri" panose="020F0502020204030204" pitchFamily="34" charset="0"/>
                <a:cs typeface="Calibri" panose="020F0502020204030204" pitchFamily="34" charset="0"/>
              </a:endParaRPr>
            </a:p>
          </p:txBody>
        </p:sp>
      </p:grpSp>
      <p:grpSp>
        <p:nvGrpSpPr>
          <p:cNvPr id="19" name="18 Grupo"/>
          <p:cNvGrpSpPr/>
          <p:nvPr/>
        </p:nvGrpSpPr>
        <p:grpSpPr>
          <a:xfrm>
            <a:off x="827584" y="4797152"/>
            <a:ext cx="7479387" cy="936104"/>
            <a:chOff x="0" y="27155"/>
            <a:chExt cx="5904591" cy="592020"/>
          </a:xfrm>
        </p:grpSpPr>
        <p:sp>
          <p:nvSpPr>
            <p:cNvPr id="20" name="19 Rectángulo redondeado"/>
            <p:cNvSpPr/>
            <p:nvPr/>
          </p:nvSpPr>
          <p:spPr>
            <a:xfrm>
              <a:off x="0" y="27155"/>
              <a:ext cx="5904591" cy="592020"/>
            </a:xfrm>
            <a:prstGeom prst="roundRect">
              <a:avLst/>
            </a:prstGeom>
          </p:spPr>
          <p:style>
            <a:lnRef idx="1">
              <a:schemeClr val="accent6"/>
            </a:lnRef>
            <a:fillRef idx="2">
              <a:schemeClr val="accent6"/>
            </a:fillRef>
            <a:effectRef idx="1">
              <a:schemeClr val="accent6"/>
            </a:effectRef>
            <a:fontRef idx="minor">
              <a:schemeClr val="dk1"/>
            </a:fontRef>
          </p:style>
        </p:sp>
        <p:sp>
          <p:nvSpPr>
            <p:cNvPr id="21" name="20 Rectángulo"/>
            <p:cNvSpPr/>
            <p:nvPr/>
          </p:nvSpPr>
          <p:spPr>
            <a:xfrm>
              <a:off x="28900" y="56055"/>
              <a:ext cx="5846791" cy="53422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400" dirty="0">
                  <a:latin typeface="Calibri" panose="020F0502020204030204" pitchFamily="34" charset="0"/>
                  <a:cs typeface="Calibri" panose="020F0502020204030204" pitchFamily="34" charset="0"/>
                </a:rPr>
                <a:t>El tamaño de la muestra es igual a la población que son 40 personas. </a:t>
              </a:r>
              <a:endParaRPr lang="es-EC" sz="1400" kern="1200" dirty="0">
                <a:solidFill>
                  <a:schemeClr val="tx1"/>
                </a:solidFill>
                <a:latin typeface="Calibri" panose="020F0502020204030204" pitchFamily="34" charset="0"/>
                <a:cs typeface="Calibri" panose="020F0502020204030204" pitchFamily="34" charset="0"/>
              </a:endParaRPr>
            </a:p>
          </p:txBody>
        </p:sp>
      </p:grpSp>
      <p:grpSp>
        <p:nvGrpSpPr>
          <p:cNvPr id="24" name="Diagram group"/>
          <p:cNvGrpSpPr/>
          <p:nvPr/>
        </p:nvGrpSpPr>
        <p:grpSpPr>
          <a:xfrm>
            <a:off x="827584" y="2348880"/>
            <a:ext cx="1358708" cy="542880"/>
            <a:chOff x="0" y="11117"/>
            <a:chExt cx="2232248" cy="542880"/>
          </a:xfrm>
          <a:scene3d>
            <a:camera prst="perspectiveRelaxedModerately" zoom="92000"/>
            <a:lightRig rig="balanced" dir="t">
              <a:rot lat="0" lon="0" rev="12700000"/>
            </a:lightRig>
          </a:scene3d>
        </p:grpSpPr>
        <p:grpSp>
          <p:nvGrpSpPr>
            <p:cNvPr id="25" name="24 Grupo"/>
            <p:cNvGrpSpPr/>
            <p:nvPr/>
          </p:nvGrpSpPr>
          <p:grpSpPr>
            <a:xfrm>
              <a:off x="0" y="11117"/>
              <a:ext cx="2232248" cy="542880"/>
              <a:chOff x="0" y="11117"/>
              <a:chExt cx="2232248" cy="542880"/>
            </a:xfrm>
          </p:grpSpPr>
          <p:sp>
            <p:nvSpPr>
              <p:cNvPr id="26" name="25 Rectángulo redondeado"/>
              <p:cNvSpPr/>
              <p:nvPr/>
            </p:nvSpPr>
            <p:spPr>
              <a:xfrm>
                <a:off x="0" y="11117"/>
                <a:ext cx="2232248" cy="542880"/>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27" name="26 Rectángulo"/>
              <p:cNvSpPr/>
              <p:nvPr/>
            </p:nvSpPr>
            <p:spPr>
              <a:xfrm>
                <a:off x="26501" y="37618"/>
                <a:ext cx="2179246" cy="48987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b="1" kern="1200" dirty="0" smtClean="0">
                    <a:latin typeface="Calibri" panose="020F0502020204030204" pitchFamily="34" charset="0"/>
                    <a:cs typeface="Calibri" panose="020F0502020204030204" pitchFamily="34" charset="0"/>
                  </a:rPr>
                  <a:t>POBLACIÓN</a:t>
                </a:r>
                <a:endParaRPr lang="es-EC" sz="1600" kern="1200" dirty="0">
                  <a:latin typeface="Calibri" panose="020F0502020204030204" pitchFamily="34" charset="0"/>
                  <a:cs typeface="Calibri" panose="020F0502020204030204" pitchFamily="34" charset="0"/>
                </a:endParaRPr>
              </a:p>
            </p:txBody>
          </p:sp>
        </p:grpSp>
      </p:grpSp>
      <p:grpSp>
        <p:nvGrpSpPr>
          <p:cNvPr id="28" name="Diagram group"/>
          <p:cNvGrpSpPr/>
          <p:nvPr/>
        </p:nvGrpSpPr>
        <p:grpSpPr>
          <a:xfrm>
            <a:off x="827584" y="4254272"/>
            <a:ext cx="1358708" cy="542880"/>
            <a:chOff x="0" y="11117"/>
            <a:chExt cx="2232248" cy="542880"/>
          </a:xfrm>
          <a:scene3d>
            <a:camera prst="perspectiveRelaxedModerately" zoom="92000"/>
            <a:lightRig rig="balanced" dir="t">
              <a:rot lat="0" lon="0" rev="12700000"/>
            </a:lightRig>
          </a:scene3d>
        </p:grpSpPr>
        <p:grpSp>
          <p:nvGrpSpPr>
            <p:cNvPr id="29" name="28 Grupo"/>
            <p:cNvGrpSpPr/>
            <p:nvPr/>
          </p:nvGrpSpPr>
          <p:grpSpPr>
            <a:xfrm>
              <a:off x="0" y="11117"/>
              <a:ext cx="2232248" cy="542880"/>
              <a:chOff x="0" y="11117"/>
              <a:chExt cx="2232248" cy="542880"/>
            </a:xfrm>
          </p:grpSpPr>
          <p:sp>
            <p:nvSpPr>
              <p:cNvPr id="30" name="29 Rectángulo redondeado"/>
              <p:cNvSpPr/>
              <p:nvPr/>
            </p:nvSpPr>
            <p:spPr>
              <a:xfrm>
                <a:off x="0" y="11117"/>
                <a:ext cx="2232248" cy="542880"/>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31" name="30 Rectángulo"/>
              <p:cNvSpPr/>
              <p:nvPr/>
            </p:nvSpPr>
            <p:spPr>
              <a:xfrm>
                <a:off x="26501" y="37618"/>
                <a:ext cx="2179246" cy="48987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b="1" kern="1200" dirty="0" smtClean="0">
                    <a:latin typeface="Calibri" panose="020F0502020204030204" pitchFamily="34" charset="0"/>
                    <a:cs typeface="Calibri" panose="020F0502020204030204" pitchFamily="34" charset="0"/>
                  </a:rPr>
                  <a:t>MUESTRA</a:t>
                </a:r>
                <a:endParaRPr lang="es-EC" sz="1600" kern="12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86011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7" name="6 Diagrama"/>
          <p:cNvGraphicFramePr/>
          <p:nvPr>
            <p:extLst>
              <p:ext uri="{D42A27DB-BD31-4B8C-83A1-F6EECF244321}">
                <p14:modId xmlns:p14="http://schemas.microsoft.com/office/powerpoint/2010/main" val="4001182941"/>
              </p:ext>
            </p:extLst>
          </p:nvPr>
        </p:nvGraphicFramePr>
        <p:xfrm>
          <a:off x="940317" y="1196752"/>
          <a:ext cx="7272808" cy="553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467544" y="1916832"/>
            <a:ext cx="8352928" cy="4478149"/>
          </a:xfrm>
          <a:prstGeom prst="rect">
            <a:avLst/>
          </a:prstGeom>
        </p:spPr>
        <p:txBody>
          <a:bodyPr wrap="square">
            <a:spAutoFit/>
          </a:bodyPr>
          <a:lstStyle/>
          <a:p>
            <a:pPr marL="0" lvl="3" algn="just"/>
            <a:r>
              <a:rPr lang="es-EC" sz="1500" b="1" dirty="0">
                <a:latin typeface="Calibri" panose="020F0502020204030204" pitchFamily="34" charset="0"/>
                <a:cs typeface="Calibri" panose="020F0502020204030204" pitchFamily="34" charset="0"/>
              </a:rPr>
              <a:t>Observación </a:t>
            </a:r>
            <a:r>
              <a:rPr lang="es-EC" sz="1500" b="1" dirty="0" smtClean="0">
                <a:latin typeface="Calibri" panose="020F0502020204030204" pitchFamily="34" charset="0"/>
                <a:cs typeface="Calibri" panose="020F0502020204030204" pitchFamily="34" charset="0"/>
              </a:rPr>
              <a:t>Directa.- </a:t>
            </a:r>
            <a:r>
              <a:rPr lang="es-EC" sz="1500" dirty="0" smtClean="0">
                <a:latin typeface="Calibri" panose="020F0502020204030204" pitchFamily="34" charset="0"/>
                <a:cs typeface="Calibri" panose="020F0502020204030204" pitchFamily="34" charset="0"/>
              </a:rPr>
              <a:t>En </a:t>
            </a:r>
            <a:r>
              <a:rPr lang="es-EC" sz="1500" dirty="0">
                <a:latin typeface="Calibri" panose="020F0502020204030204" pitchFamily="34" charset="0"/>
                <a:cs typeface="Calibri" panose="020F0502020204030204" pitchFamily="34" charset="0"/>
              </a:rPr>
              <a:t>esta investigación nos permitió verificar la situación de seguridad que vive la empresa Rojas&amp;Paredes Security Cía. Ltda</a:t>
            </a:r>
            <a:r>
              <a:rPr lang="es-EC" sz="1500" dirty="0" smtClean="0">
                <a:latin typeface="Calibri" panose="020F0502020204030204" pitchFamily="34" charset="0"/>
                <a:cs typeface="Calibri" panose="020F0502020204030204" pitchFamily="34" charset="0"/>
              </a:rPr>
              <a:t>.</a:t>
            </a:r>
          </a:p>
          <a:p>
            <a:pPr marL="0" lvl="3" algn="just"/>
            <a:endParaRPr lang="es-EC" sz="1500" dirty="0">
              <a:latin typeface="Calibri" panose="020F0502020204030204" pitchFamily="34" charset="0"/>
              <a:cs typeface="Calibri" panose="020F0502020204030204" pitchFamily="34" charset="0"/>
            </a:endParaRPr>
          </a:p>
          <a:p>
            <a:pPr marL="0" lvl="3" algn="just"/>
            <a:r>
              <a:rPr lang="es-EC" sz="1500" b="1" dirty="0" smtClean="0">
                <a:latin typeface="Calibri" panose="020F0502020204030204" pitchFamily="34" charset="0"/>
                <a:cs typeface="Calibri" panose="020F0502020204030204" pitchFamily="34" charset="0"/>
              </a:rPr>
              <a:t>Encuesta.- </a:t>
            </a:r>
            <a:r>
              <a:rPr lang="es-EC" sz="1500" dirty="0" smtClean="0">
                <a:latin typeface="Calibri" panose="020F0502020204030204" pitchFamily="34" charset="0"/>
                <a:cs typeface="Calibri" panose="020F0502020204030204" pitchFamily="34" charset="0"/>
              </a:rPr>
              <a:t>Esta </a:t>
            </a:r>
            <a:r>
              <a:rPr lang="es-EC" sz="1500" dirty="0">
                <a:latin typeface="Calibri" panose="020F0502020204030204" pitchFamily="34" charset="0"/>
                <a:cs typeface="Calibri" panose="020F0502020204030204" pitchFamily="34" charset="0"/>
              </a:rPr>
              <a:t>técnica se aplicó al personal administrativo de la empresa Rojas&amp;Paredes Security Cía. Ltda., con el objetivo de  identificar el nivel de seguridad física, de la misma forma se realizó a las personas vecinas de la organización con la finalidad de evaluar  el nivel seguridad que vive el sector San Blas de la ciudad de Quito</a:t>
            </a:r>
            <a:r>
              <a:rPr lang="es-EC" sz="1500" dirty="0" smtClean="0">
                <a:latin typeface="Calibri" panose="020F0502020204030204" pitchFamily="34" charset="0"/>
                <a:cs typeface="Calibri" panose="020F0502020204030204" pitchFamily="34" charset="0"/>
              </a:rPr>
              <a:t>.</a:t>
            </a:r>
          </a:p>
          <a:p>
            <a:pPr marL="0" lvl="3" algn="just"/>
            <a:endParaRPr lang="es-EC" sz="1500" dirty="0">
              <a:latin typeface="Calibri" panose="020F0502020204030204" pitchFamily="34" charset="0"/>
              <a:cs typeface="Calibri" panose="020F0502020204030204" pitchFamily="34" charset="0"/>
            </a:endParaRPr>
          </a:p>
          <a:p>
            <a:pPr marL="0" lvl="3" algn="just"/>
            <a:r>
              <a:rPr lang="es-EC" sz="1500" b="1" dirty="0">
                <a:latin typeface="Calibri" panose="020F0502020204030204" pitchFamily="34" charset="0"/>
                <a:cs typeface="Calibri" panose="020F0502020204030204" pitchFamily="34" charset="0"/>
              </a:rPr>
              <a:t>Matriz de </a:t>
            </a:r>
            <a:r>
              <a:rPr lang="es-EC" sz="1500" b="1" dirty="0" smtClean="0">
                <a:latin typeface="Calibri" panose="020F0502020204030204" pitchFamily="34" charset="0"/>
                <a:cs typeface="Calibri" panose="020F0502020204030204" pitchFamily="34" charset="0"/>
              </a:rPr>
              <a:t>Mósler.- </a:t>
            </a:r>
            <a:r>
              <a:rPr lang="es-EC" sz="1500" dirty="0" smtClean="0">
                <a:latin typeface="Calibri" panose="020F0502020204030204" pitchFamily="34" charset="0"/>
                <a:cs typeface="Calibri" panose="020F0502020204030204" pitchFamily="34" charset="0"/>
              </a:rPr>
              <a:t>En </a:t>
            </a:r>
            <a:r>
              <a:rPr lang="es-EC" sz="1500" dirty="0">
                <a:latin typeface="Calibri" panose="020F0502020204030204" pitchFamily="34" charset="0"/>
                <a:cs typeface="Calibri" panose="020F0502020204030204" pitchFamily="34" charset="0"/>
              </a:rPr>
              <a:t>esta investigación se utilizó el instrumento de la Matriz de Mósler, para examinar y cuantificar los riesgos en forma individual y por cada escenario en la empresa Rojas&amp;Paredes Security Cía. Ltda</a:t>
            </a:r>
            <a:r>
              <a:rPr lang="es-EC" sz="1500" dirty="0" smtClean="0">
                <a:latin typeface="Calibri" panose="020F0502020204030204" pitchFamily="34" charset="0"/>
                <a:cs typeface="Calibri" panose="020F0502020204030204" pitchFamily="34" charset="0"/>
              </a:rPr>
              <a:t>.</a:t>
            </a:r>
          </a:p>
          <a:p>
            <a:pPr marL="0" lvl="3" algn="just"/>
            <a:endParaRPr lang="es-EC" sz="1500" dirty="0">
              <a:latin typeface="Calibri" panose="020F0502020204030204" pitchFamily="34" charset="0"/>
              <a:cs typeface="Calibri" panose="020F0502020204030204" pitchFamily="34" charset="0"/>
            </a:endParaRPr>
          </a:p>
          <a:p>
            <a:pPr marL="0" lvl="3" algn="just"/>
            <a:r>
              <a:rPr lang="es-EC" sz="1500" b="1" dirty="0">
                <a:latin typeface="Calibri" panose="020F0502020204030204" pitchFamily="34" charset="0"/>
                <a:cs typeface="Calibri" panose="020F0502020204030204" pitchFamily="34" charset="0"/>
              </a:rPr>
              <a:t>Mapa de </a:t>
            </a:r>
            <a:r>
              <a:rPr lang="es-EC" sz="1500" b="1" dirty="0" smtClean="0">
                <a:latin typeface="Calibri" panose="020F0502020204030204" pitchFamily="34" charset="0"/>
                <a:cs typeface="Calibri" panose="020F0502020204030204" pitchFamily="34" charset="0"/>
              </a:rPr>
              <a:t>Riesgos.- </a:t>
            </a:r>
            <a:r>
              <a:rPr lang="es-EC" sz="1500" dirty="0" smtClean="0">
                <a:latin typeface="Calibri" panose="020F0502020204030204" pitchFamily="34" charset="0"/>
                <a:cs typeface="Calibri" panose="020F0502020204030204" pitchFamily="34" charset="0"/>
              </a:rPr>
              <a:t>Se </a:t>
            </a:r>
            <a:r>
              <a:rPr lang="es-EC" sz="1500" dirty="0">
                <a:latin typeface="Calibri" panose="020F0502020204030204" pitchFamily="34" charset="0"/>
                <a:cs typeface="Calibri" panose="020F0502020204030204" pitchFamily="34" charset="0"/>
              </a:rPr>
              <a:t>utilizó este instrumento para identificar los mayores riesgos que tiene la empresa Rojas&amp;Paredes Security Cía. Ltda., y así tomar acciones inmediatas para evitar, reducir, dispersar, transferir o asumir el riesgo residual, la aplicación de acciones, quienes son los responsables, el cronograma y los </a:t>
            </a:r>
            <a:r>
              <a:rPr lang="es-EC" sz="1500" dirty="0" smtClean="0">
                <a:latin typeface="Calibri" panose="020F0502020204030204" pitchFamily="34" charset="0"/>
                <a:cs typeface="Calibri" panose="020F0502020204030204" pitchFamily="34" charset="0"/>
              </a:rPr>
              <a:t>indicadores.</a:t>
            </a:r>
          </a:p>
          <a:p>
            <a:pPr marL="0" lvl="3" algn="just"/>
            <a:endParaRPr lang="es-EC" sz="1500" dirty="0">
              <a:latin typeface="Calibri" panose="020F0502020204030204" pitchFamily="34" charset="0"/>
              <a:cs typeface="Calibri" panose="020F0502020204030204" pitchFamily="34" charset="0"/>
            </a:endParaRPr>
          </a:p>
          <a:p>
            <a:pPr marL="0" lvl="3" algn="just"/>
            <a:r>
              <a:rPr lang="es-EC" sz="1500" b="1" dirty="0" smtClean="0">
                <a:latin typeface="Calibri" panose="020F0502020204030204" pitchFamily="34" charset="0"/>
                <a:cs typeface="Calibri" panose="020F0502020204030204" pitchFamily="34" charset="0"/>
              </a:rPr>
              <a:t>Estadísticas.- </a:t>
            </a:r>
            <a:r>
              <a:rPr lang="es-EC" sz="1500" dirty="0" smtClean="0">
                <a:latin typeface="Calibri" panose="020F0502020204030204" pitchFamily="34" charset="0"/>
                <a:cs typeface="Calibri" panose="020F0502020204030204" pitchFamily="34" charset="0"/>
              </a:rPr>
              <a:t>Se </a:t>
            </a:r>
            <a:r>
              <a:rPr lang="es-EC" sz="1500" dirty="0">
                <a:latin typeface="Calibri" panose="020F0502020204030204" pitchFamily="34" charset="0"/>
                <a:cs typeface="Calibri" panose="020F0502020204030204" pitchFamily="34" charset="0"/>
              </a:rPr>
              <a:t>utilizó Microsoft Excel, en esta presente investigación, a través de gráficos circulares tipo pastel y se realizó un análisis de cada uno de las técnicas e </a:t>
            </a:r>
            <a:r>
              <a:rPr lang="es-EC" sz="1500" dirty="0" smtClean="0">
                <a:latin typeface="Calibri" panose="020F0502020204030204" pitchFamily="34" charset="0"/>
                <a:cs typeface="Calibri" panose="020F0502020204030204" pitchFamily="34" charset="0"/>
              </a:rPr>
              <a:t>instrumentos.</a:t>
            </a:r>
            <a:endParaRPr lang="es-EC"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47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244" y="931676"/>
            <a:ext cx="4067944" cy="2715353"/>
          </a:xfrm>
          <a:prstGeom prst="rect">
            <a:avLst/>
          </a:prstGeom>
        </p:spPr>
      </p:pic>
      <p:sp>
        <p:nvSpPr>
          <p:cNvPr id="8" name="7 Rectángulo redondeado"/>
          <p:cNvSpPr/>
          <p:nvPr/>
        </p:nvSpPr>
        <p:spPr bwMode="ltGray">
          <a:xfrm>
            <a:off x="827584" y="3212976"/>
            <a:ext cx="5904330" cy="2304256"/>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s-EC" sz="4400" b="1" dirty="0" smtClean="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rPr>
              <a:t>ANÁLISIS E INTERPRETACIÓN DE RESULTADOS</a:t>
            </a: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spTree>
    <p:extLst>
      <p:ext uri="{BB962C8B-B14F-4D97-AF65-F5344CB8AC3E}">
        <p14:creationId xmlns:p14="http://schemas.microsoft.com/office/powerpoint/2010/main" val="94728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3203848" y="1052736"/>
            <a:ext cx="2124236"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ENCUESTAS </a:t>
                </a:r>
                <a:endParaRPr lang="es-EC" sz="2800" kern="1200" dirty="0">
                  <a:latin typeface="Calibri" panose="020F0502020204030204" pitchFamily="34" charset="0"/>
                  <a:cs typeface="Calibri" panose="020F0502020204030204" pitchFamily="34" charset="0"/>
                </a:endParaRPr>
              </a:p>
            </p:txBody>
          </p:sp>
        </p:grpSp>
      </p:grpSp>
      <p:pic>
        <p:nvPicPr>
          <p:cNvPr id="4098"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885" t="44589" r="26230" b="18339"/>
          <a:stretch/>
        </p:blipFill>
        <p:spPr bwMode="auto">
          <a:xfrm>
            <a:off x="683568" y="1844824"/>
            <a:ext cx="3816423" cy="196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83569" y="3813483"/>
            <a:ext cx="381642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C" sz="1000" dirty="0">
                <a:latin typeface="Calibri" panose="020F0502020204030204" pitchFamily="34" charset="0"/>
                <a:cs typeface="Calibri" panose="020F0502020204030204" pitchFamily="34" charset="0"/>
              </a:rPr>
              <a:t>Más del 70% de los dos géneros consideran que el sector tienen un gran índice de inseguridad</a:t>
            </a:r>
          </a:p>
        </p:txBody>
      </p:sp>
      <p:pic>
        <p:nvPicPr>
          <p:cNvPr id="4099"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0754" t="34682" r="26951" b="29880"/>
          <a:stretch/>
        </p:blipFill>
        <p:spPr bwMode="auto">
          <a:xfrm>
            <a:off x="4499991" y="1844824"/>
            <a:ext cx="4050197" cy="196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572000" y="3811106"/>
            <a:ext cx="3978188"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000" dirty="0">
                <a:latin typeface="Calibri" panose="020F0502020204030204" pitchFamily="34" charset="0"/>
                <a:cs typeface="Calibri" panose="020F0502020204030204" pitchFamily="34" charset="0"/>
              </a:rPr>
              <a:t>El género masculino con el 60% y el femenino el 70%,  si han sufrido un robo, donde es una gran vulnerabilidad que amenaza a todos los moradores del sitio, especialmente al género femenino por ser más </a:t>
            </a:r>
            <a:r>
              <a:rPr lang="es-EC" sz="1000" dirty="0" smtClean="0">
                <a:latin typeface="Calibri" panose="020F0502020204030204" pitchFamily="34" charset="0"/>
                <a:cs typeface="Calibri" panose="020F0502020204030204" pitchFamily="34" charset="0"/>
              </a:rPr>
              <a:t>frágil</a:t>
            </a:r>
            <a:endParaRPr lang="es-EC" sz="1000" dirty="0">
              <a:latin typeface="Calibri" panose="020F0502020204030204" pitchFamily="34" charset="0"/>
              <a:cs typeface="Calibri" panose="020F0502020204030204" pitchFamily="34" charset="0"/>
            </a:endParaRPr>
          </a:p>
        </p:txBody>
      </p:sp>
      <p:pic>
        <p:nvPicPr>
          <p:cNvPr id="4100" name="Picture 4"/>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100" t="30984" r="26394" b="35967"/>
          <a:stretch/>
        </p:blipFill>
        <p:spPr bwMode="auto">
          <a:xfrm>
            <a:off x="4572000" y="4365104"/>
            <a:ext cx="3978188" cy="182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4771378" y="6187370"/>
            <a:ext cx="3778810"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000" dirty="0" smtClean="0">
                <a:latin typeface="Calibri" panose="020F0502020204030204" pitchFamily="34" charset="0"/>
                <a:cs typeface="Calibri" panose="020F0502020204030204" pitchFamily="34" charset="0"/>
              </a:rPr>
              <a:t>En un 80% del género masculino y el femenino un 90%, han identificado a personas sospechosas que circulan por el sector, siendo los mismos antisociales que frecuentan por el lugar</a:t>
            </a:r>
            <a:endParaRPr lang="es-EC" sz="1000" dirty="0">
              <a:latin typeface="Calibri" panose="020F0502020204030204" pitchFamily="34" charset="0"/>
              <a:cs typeface="Calibri" panose="020F0502020204030204" pitchFamily="34" charset="0"/>
            </a:endParaRPr>
          </a:p>
        </p:txBody>
      </p:sp>
      <p:pic>
        <p:nvPicPr>
          <p:cNvPr id="4101" name="Picture 5"/>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1100" t="22281" r="26197" b="37202"/>
          <a:stretch/>
        </p:blipFill>
        <p:spPr bwMode="auto">
          <a:xfrm>
            <a:off x="683569" y="4365105"/>
            <a:ext cx="3816422" cy="182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p:nvSpPr>
        <p:spPr>
          <a:xfrm>
            <a:off x="683569" y="6187370"/>
            <a:ext cx="3456384" cy="5539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000" dirty="0">
                <a:latin typeface="Calibri" panose="020F0502020204030204" pitchFamily="34" charset="0"/>
                <a:cs typeface="Calibri" panose="020F0502020204030204" pitchFamily="34" charset="0"/>
              </a:rPr>
              <a:t>El género masculino con un 60% y femenino 80%, si han observado cometerse robos a transeúntes, viviendas, comercios entre otros en este sector de San Blas</a:t>
            </a:r>
          </a:p>
        </p:txBody>
      </p:sp>
    </p:spTree>
    <p:extLst>
      <p:ext uri="{BB962C8B-B14F-4D97-AF65-F5344CB8AC3E}">
        <p14:creationId xmlns:p14="http://schemas.microsoft.com/office/powerpoint/2010/main" val="315544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836712"/>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MÉTODO DE MÓSLER</a:t>
                </a:r>
                <a:endParaRPr lang="es-EC" sz="2800" kern="1200" dirty="0">
                  <a:latin typeface="Calibri" panose="020F0502020204030204" pitchFamily="34" charset="0"/>
                  <a:cs typeface="Calibri" panose="020F0502020204030204" pitchFamily="34" charset="0"/>
                </a:endParaRPr>
              </a:p>
            </p:txBody>
          </p:sp>
        </p:grpSp>
      </p:grpSp>
      <p:graphicFrame>
        <p:nvGraphicFramePr>
          <p:cNvPr id="2" name="1 Tabla"/>
          <p:cNvGraphicFramePr>
            <a:graphicFrameLocks noGrp="1"/>
          </p:cNvGraphicFramePr>
          <p:nvPr>
            <p:extLst>
              <p:ext uri="{D42A27DB-BD31-4B8C-83A1-F6EECF244321}">
                <p14:modId xmlns:p14="http://schemas.microsoft.com/office/powerpoint/2010/main" val="714508208"/>
              </p:ext>
            </p:extLst>
          </p:nvPr>
        </p:nvGraphicFramePr>
        <p:xfrm>
          <a:off x="179511" y="1484785"/>
          <a:ext cx="8892481" cy="3374301"/>
        </p:xfrm>
        <a:graphic>
          <a:graphicData uri="http://schemas.openxmlformats.org/drawingml/2006/table">
            <a:tbl>
              <a:tblPr firstRow="1" firstCol="1" bandRow="1">
                <a:tableStyleId>{8799B23B-EC83-4686-B30A-512413B5E67A}</a:tableStyleId>
              </a:tblPr>
              <a:tblGrid>
                <a:gridCol w="288033"/>
                <a:gridCol w="4176464"/>
                <a:gridCol w="216024"/>
                <a:gridCol w="144016"/>
                <a:gridCol w="144016"/>
                <a:gridCol w="144016"/>
                <a:gridCol w="144016"/>
                <a:gridCol w="144016"/>
                <a:gridCol w="288032"/>
                <a:gridCol w="144016"/>
                <a:gridCol w="144016"/>
                <a:gridCol w="144016"/>
                <a:gridCol w="144016"/>
                <a:gridCol w="144016"/>
                <a:gridCol w="144016"/>
                <a:gridCol w="432048"/>
                <a:gridCol w="144016"/>
                <a:gridCol w="144016"/>
                <a:gridCol w="144016"/>
                <a:gridCol w="216024"/>
                <a:gridCol w="216024"/>
                <a:gridCol w="216024"/>
                <a:gridCol w="360040"/>
                <a:gridCol w="467544"/>
              </a:tblGrid>
              <a:tr h="102974">
                <a:tc rowSpan="3">
                  <a:txBody>
                    <a:bodyPr/>
                    <a:lstStyle/>
                    <a:p>
                      <a:pPr algn="ctr">
                        <a:lnSpc>
                          <a:spcPct val="115000"/>
                        </a:lnSpc>
                        <a:spcAft>
                          <a:spcPts val="0"/>
                        </a:spcAft>
                        <a:tabLst>
                          <a:tab pos="457200" algn="l"/>
                        </a:tabLst>
                      </a:pPr>
                      <a:r>
                        <a:rPr lang="es-PE" sz="900" baseline="30000" dirty="0">
                          <a:effectLst/>
                        </a:rPr>
                        <a:t> </a:t>
                      </a:r>
                      <a:endParaRPr lang="es-EC" sz="1000" dirty="0">
                        <a:effectLst/>
                      </a:endParaRPr>
                    </a:p>
                    <a:p>
                      <a:pPr algn="ctr">
                        <a:lnSpc>
                          <a:spcPct val="115000"/>
                        </a:lnSpc>
                        <a:spcAft>
                          <a:spcPts val="0"/>
                        </a:spcAft>
                        <a:tabLst>
                          <a:tab pos="457200" algn="l"/>
                        </a:tabLst>
                      </a:pPr>
                      <a:r>
                        <a:rPr lang="es-PE" sz="1000" baseline="30000" dirty="0">
                          <a:effectLst/>
                        </a:rPr>
                        <a:t>Nº</a:t>
                      </a:r>
                      <a:endParaRPr lang="es-EC" sz="1000" dirty="0">
                        <a:effectLst/>
                        <a:latin typeface="Arial"/>
                        <a:ea typeface="Calibri"/>
                        <a:cs typeface="Times New Roman"/>
                      </a:endParaRPr>
                    </a:p>
                  </a:txBody>
                  <a:tcPr marL="33223" marR="33223" marT="0" marB="0"/>
                </a:tc>
                <a:tc rowSpan="2">
                  <a:txBody>
                    <a:bodyPr/>
                    <a:lstStyle/>
                    <a:p>
                      <a:pPr algn="ctr">
                        <a:lnSpc>
                          <a:spcPct val="115000"/>
                        </a:lnSpc>
                        <a:spcAft>
                          <a:spcPts val="0"/>
                        </a:spcAft>
                        <a:tabLst>
                          <a:tab pos="457200" algn="l"/>
                        </a:tabLst>
                      </a:pPr>
                      <a:r>
                        <a:rPr lang="es-PE" sz="900" b="1" dirty="0" smtClean="0">
                          <a:effectLst/>
                        </a:rPr>
                        <a:t>ESCENARIOS [(</a:t>
                      </a:r>
                      <a:r>
                        <a:rPr lang="es-PE" sz="900" b="1" dirty="0" err="1" smtClean="0">
                          <a:effectLst/>
                        </a:rPr>
                        <a:t>FxS</a:t>
                      </a:r>
                      <a:r>
                        <a:rPr lang="es-PE" sz="900" b="1" dirty="0" smtClean="0">
                          <a:effectLst/>
                        </a:rPr>
                        <a:t>)+(</a:t>
                      </a:r>
                      <a:r>
                        <a:rPr lang="es-PE" sz="900" b="1" dirty="0" err="1" smtClean="0">
                          <a:effectLst/>
                        </a:rPr>
                        <a:t>PxE</a:t>
                      </a:r>
                      <a:r>
                        <a:rPr lang="es-PE" sz="900" b="1" dirty="0" smtClean="0">
                          <a:effectLst/>
                        </a:rPr>
                        <a:t>)]x(</a:t>
                      </a:r>
                      <a:r>
                        <a:rPr lang="es-PE" sz="900" b="1" dirty="0" err="1" smtClean="0">
                          <a:effectLst/>
                        </a:rPr>
                        <a:t>AxV</a:t>
                      </a:r>
                      <a:r>
                        <a:rPr lang="es-PE" sz="900" b="1" dirty="0" smtClean="0">
                          <a:effectLst/>
                        </a:rPr>
                        <a:t>)=CR</a:t>
                      </a:r>
                      <a:endParaRPr lang="es-EC" sz="1000" b="1" dirty="0">
                        <a:effectLst/>
                        <a:latin typeface="Arial"/>
                        <a:ea typeface="Calibri"/>
                        <a:cs typeface="Times New Roman"/>
                      </a:endParaRPr>
                    </a:p>
                  </a:txBody>
                  <a:tcPr marL="33223" marR="33223" marT="0" marB="0"/>
                </a:tc>
                <a:tc gridSpan="7">
                  <a:txBody>
                    <a:bodyPr/>
                    <a:lstStyle/>
                    <a:p>
                      <a:pPr algn="ctr">
                        <a:lnSpc>
                          <a:spcPct val="115000"/>
                        </a:lnSpc>
                        <a:spcAft>
                          <a:spcPts val="0"/>
                        </a:spcAft>
                        <a:tabLst>
                          <a:tab pos="457200" algn="l"/>
                        </a:tabLst>
                      </a:pPr>
                      <a:r>
                        <a:rPr lang="es-PE" sz="900" b="1">
                          <a:effectLst/>
                        </a:rPr>
                        <a:t>1</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15000"/>
                        </a:lnSpc>
                        <a:spcAft>
                          <a:spcPts val="0"/>
                        </a:spcAft>
                        <a:tabLst>
                          <a:tab pos="457200" algn="l"/>
                        </a:tabLst>
                      </a:pPr>
                      <a:r>
                        <a:rPr lang="es-PE" sz="900" b="1">
                          <a:effectLst/>
                        </a:rPr>
                        <a:t>2</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15000"/>
                        </a:lnSpc>
                        <a:spcAft>
                          <a:spcPts val="0"/>
                        </a:spcAft>
                        <a:tabLst>
                          <a:tab pos="457200" algn="l"/>
                        </a:tabLst>
                      </a:pPr>
                      <a:r>
                        <a:rPr lang="es-PE" sz="900" b="1">
                          <a:effectLst/>
                        </a:rPr>
                        <a:t>3</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just">
                        <a:lnSpc>
                          <a:spcPct val="115000"/>
                        </a:lnSpc>
                        <a:spcAft>
                          <a:spcPts val="0"/>
                        </a:spcAft>
                        <a:tabLst>
                          <a:tab pos="457200" algn="l"/>
                        </a:tabLst>
                      </a:pPr>
                      <a:r>
                        <a:rPr lang="es-PE" sz="900" dirty="0">
                          <a:effectLst/>
                        </a:rPr>
                        <a:t>Mayor Riesgo</a:t>
                      </a:r>
                      <a:endParaRPr lang="es-EC" sz="1000" dirty="0">
                        <a:effectLst/>
                        <a:latin typeface="Arial"/>
                        <a:ea typeface="Calibri"/>
                        <a:cs typeface="Times New Roman"/>
                      </a:endParaRPr>
                    </a:p>
                  </a:txBody>
                  <a:tcPr marL="33223" marR="33223" marT="0" marB="0">
                    <a:solidFill>
                      <a:srgbClr val="FF0000"/>
                    </a:solidFill>
                  </a:tcPr>
                </a:tc>
              </a:tr>
              <a:tr h="102974">
                <a:tc vMerge="1">
                  <a:txBody>
                    <a:bodyPr/>
                    <a:lstStyle/>
                    <a:p>
                      <a:endParaRPr lang="es-EC"/>
                    </a:p>
                  </a:txBody>
                  <a:tcPr/>
                </a:tc>
                <a:tc vMerge="1">
                  <a:txBody>
                    <a:bodyPr/>
                    <a:lstStyle/>
                    <a:p>
                      <a:endParaRPr lang="es-EC"/>
                    </a:p>
                  </a:txBody>
                  <a:tcPr/>
                </a:tc>
                <a:tc gridSpan="7">
                  <a:txBody>
                    <a:bodyPr/>
                    <a:lstStyle/>
                    <a:p>
                      <a:pPr algn="ctr">
                        <a:lnSpc>
                          <a:spcPct val="115000"/>
                        </a:lnSpc>
                        <a:spcAft>
                          <a:spcPts val="0"/>
                        </a:spcAft>
                        <a:tabLst>
                          <a:tab pos="457200" algn="l"/>
                        </a:tabLst>
                      </a:pPr>
                      <a:r>
                        <a:rPr lang="es-PE" sz="900" b="1">
                          <a:effectLst/>
                        </a:rPr>
                        <a:t>INFRAESTRUCTURA</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15000"/>
                        </a:lnSpc>
                        <a:spcAft>
                          <a:spcPts val="0"/>
                        </a:spcAft>
                        <a:tabLst>
                          <a:tab pos="457200" algn="l"/>
                        </a:tabLst>
                      </a:pPr>
                      <a:r>
                        <a:rPr lang="es-PE" sz="900" b="1">
                          <a:effectLst/>
                        </a:rPr>
                        <a:t>INMOBILIARIO</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ctr">
                        <a:lnSpc>
                          <a:spcPct val="115000"/>
                        </a:lnSpc>
                        <a:spcAft>
                          <a:spcPts val="0"/>
                        </a:spcAft>
                        <a:tabLst>
                          <a:tab pos="457200" algn="l"/>
                        </a:tabLst>
                      </a:pPr>
                      <a:r>
                        <a:rPr lang="es-PE" sz="900" b="1" dirty="0">
                          <a:effectLst/>
                        </a:rPr>
                        <a:t>PERSONAL</a:t>
                      </a:r>
                      <a:endParaRPr lang="es-EC" sz="1000" b="1" dirty="0">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vMerge="1">
                  <a:txBody>
                    <a:bodyPr/>
                    <a:lstStyle/>
                    <a:p>
                      <a:endParaRPr lang="es-EC"/>
                    </a:p>
                  </a:txBody>
                  <a:tcPr/>
                </a:tc>
              </a:tr>
              <a:tr h="205950">
                <a:tc vMerge="1">
                  <a:txBody>
                    <a:bodyPr/>
                    <a:lstStyle/>
                    <a:p>
                      <a:endParaRPr lang="es-EC"/>
                    </a:p>
                  </a:txBody>
                  <a:tcPr/>
                </a:tc>
                <a:tc>
                  <a:txBody>
                    <a:bodyPr/>
                    <a:lstStyle/>
                    <a:p>
                      <a:pPr algn="ctr">
                        <a:lnSpc>
                          <a:spcPct val="115000"/>
                        </a:lnSpc>
                        <a:spcAft>
                          <a:spcPts val="0"/>
                        </a:spcAft>
                        <a:tabLst>
                          <a:tab pos="457200" algn="l"/>
                        </a:tabLst>
                      </a:pPr>
                      <a:r>
                        <a:rPr lang="es-PE" sz="900" b="1" dirty="0">
                          <a:effectLst/>
                        </a:rPr>
                        <a:t>RIESGOS</a:t>
                      </a:r>
                      <a:endParaRPr lang="es-EC" sz="1000" b="1"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smtClean="0">
                          <a:effectLst/>
                        </a:rPr>
                        <a:t>Fu</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P</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smtClean="0">
                          <a:effectLst/>
                        </a:rPr>
                        <a:t>E</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A</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V</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CR</a:t>
                      </a:r>
                      <a:r>
                        <a:rPr lang="es-PE" sz="900" baseline="-25000">
                          <a:effectLst/>
                        </a:rPr>
                        <a:t>1</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F</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P</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E</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A</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V</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CR</a:t>
                      </a:r>
                      <a:r>
                        <a:rPr lang="es-PE" sz="900" baseline="-250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F</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P</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smtClean="0">
                          <a:effectLst/>
                        </a:rPr>
                        <a:t>Ex</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A</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V</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CR</a:t>
                      </a:r>
                      <a:r>
                        <a:rPr lang="es-PE" sz="900" baseline="-25000">
                          <a:effectLst/>
                        </a:rPr>
                        <a:t>3</a:t>
                      </a:r>
                      <a:endParaRPr lang="es-EC" sz="1000">
                        <a:effectLst/>
                        <a:latin typeface="Arial"/>
                        <a:ea typeface="Calibri"/>
                        <a:cs typeface="Times New Roman"/>
                      </a:endParaRPr>
                    </a:p>
                  </a:txBody>
                  <a:tcPr marL="33223" marR="33223" marT="0" marB="0"/>
                </a:tc>
                <a:tc vMerge="1">
                  <a:txBody>
                    <a:bodyPr/>
                    <a:lstStyle/>
                    <a:p>
                      <a:endParaRPr lang="es-EC"/>
                    </a:p>
                  </a:txBody>
                  <a:tcPr/>
                </a:tc>
              </a:tr>
              <a:tr h="205950">
                <a:tc>
                  <a:txBody>
                    <a:bodyPr/>
                    <a:lstStyle/>
                    <a:p>
                      <a:pPr algn="just">
                        <a:lnSpc>
                          <a:spcPct val="115000"/>
                        </a:lnSpc>
                        <a:spcAft>
                          <a:spcPts val="0"/>
                        </a:spcAft>
                        <a:tabLst>
                          <a:tab pos="457200" algn="l"/>
                        </a:tabLst>
                      </a:pPr>
                      <a:r>
                        <a:rPr lang="es-PE" sz="900">
                          <a:effectLst/>
                        </a:rPr>
                        <a:t>1</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dirty="0">
                          <a:effectLst/>
                        </a:rPr>
                        <a:t>Riesgo eléctrico</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72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48</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72</a:t>
                      </a:r>
                      <a:endParaRPr lang="es-EC" sz="1000">
                        <a:effectLst/>
                        <a:latin typeface="Arial"/>
                        <a:ea typeface="Calibri"/>
                        <a:cs typeface="Times New Roman"/>
                      </a:endParaRPr>
                    </a:p>
                  </a:txBody>
                  <a:tcPr marL="33223" marR="33223" marT="0" marB="0"/>
                </a:tc>
              </a:tr>
              <a:tr h="205950">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a:effectLst/>
                        </a:rPr>
                        <a:t>Escaleras resbaladizas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52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r>
              <a:tr h="218809">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a:effectLst/>
                        </a:rPr>
                        <a:t>Caída de personas en el mismo piso</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r>
              <a:tr h="216024">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a:effectLst/>
                        </a:rPr>
                        <a:t>Caída de personas de un piso a otro</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40</a:t>
                      </a:r>
                      <a:endParaRPr lang="es-EC" sz="1000">
                        <a:effectLst/>
                        <a:latin typeface="Arial"/>
                        <a:ea typeface="Calibri"/>
                        <a:cs typeface="Times New Roman"/>
                      </a:endParaRPr>
                    </a:p>
                  </a:txBody>
                  <a:tcPr marL="33223" marR="33223" marT="0" marB="0"/>
                </a:tc>
              </a:tr>
              <a:tr h="205950">
                <a:tc>
                  <a:txBody>
                    <a:bodyPr/>
                    <a:lstStyle/>
                    <a:p>
                      <a:pPr algn="just">
                        <a:lnSpc>
                          <a:spcPct val="115000"/>
                        </a:lnSpc>
                        <a:spcAft>
                          <a:spcPts val="0"/>
                        </a:spcAft>
                        <a:tabLst>
                          <a:tab pos="457200" algn="l"/>
                        </a:tabLst>
                      </a:pPr>
                      <a:r>
                        <a:rPr lang="es-PE" sz="900">
                          <a:effectLst/>
                        </a:rPr>
                        <a:t>5</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dirty="0">
                          <a:effectLst/>
                        </a:rPr>
                        <a:t>Hurto</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3</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3</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348</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512</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just">
                        <a:lnSpc>
                          <a:spcPct val="115000"/>
                        </a:lnSpc>
                        <a:spcAft>
                          <a:spcPts val="0"/>
                        </a:spcAft>
                        <a:tabLst>
                          <a:tab pos="457200" algn="l"/>
                        </a:tabLst>
                      </a:pPr>
                      <a:r>
                        <a:rPr lang="es-PE" sz="900">
                          <a:effectLst/>
                        </a:rPr>
                        <a:t>352</a:t>
                      </a:r>
                      <a:endParaRPr lang="es-EC" sz="1000">
                        <a:effectLst/>
                        <a:latin typeface="Arial"/>
                        <a:ea typeface="Calibri"/>
                        <a:cs typeface="Times New Roman"/>
                      </a:endParaRPr>
                    </a:p>
                  </a:txBody>
                  <a:tcPr marL="33223" marR="33223" marT="0" marB="0">
                    <a:solidFill>
                      <a:srgbClr val="FFC000">
                        <a:alpha val="20000"/>
                      </a:srgbClr>
                    </a:solidFill>
                  </a:tcPr>
                </a:tc>
                <a:tc>
                  <a:txBody>
                    <a:bodyPr/>
                    <a:lstStyle/>
                    <a:p>
                      <a:pPr algn="ctr">
                        <a:lnSpc>
                          <a:spcPct val="115000"/>
                        </a:lnSpc>
                        <a:spcAft>
                          <a:spcPts val="0"/>
                        </a:spcAft>
                        <a:tabLst>
                          <a:tab pos="457200" algn="l"/>
                        </a:tabLst>
                      </a:pPr>
                      <a:r>
                        <a:rPr lang="es-PE" sz="900" dirty="0">
                          <a:effectLst/>
                        </a:rPr>
                        <a:t>512</a:t>
                      </a:r>
                      <a:endParaRPr lang="es-EC" sz="1000" dirty="0">
                        <a:effectLst/>
                        <a:latin typeface="Arial"/>
                        <a:ea typeface="Calibri"/>
                        <a:cs typeface="Times New Roman"/>
                      </a:endParaRPr>
                    </a:p>
                  </a:txBody>
                  <a:tcPr marL="33223" marR="33223" marT="0" marB="0">
                    <a:solidFill>
                      <a:srgbClr val="FFC000">
                        <a:alpha val="20000"/>
                      </a:srgbClr>
                    </a:solidFill>
                  </a:tcPr>
                </a:tc>
              </a:tr>
              <a:tr h="205950">
                <a:tc>
                  <a:txBody>
                    <a:bodyPr/>
                    <a:lstStyle/>
                    <a:p>
                      <a:pPr algn="just">
                        <a:lnSpc>
                          <a:spcPct val="115000"/>
                        </a:lnSpc>
                        <a:spcAft>
                          <a:spcPts val="0"/>
                        </a:spcAft>
                        <a:tabLst>
                          <a:tab pos="457200" algn="l"/>
                        </a:tabLst>
                      </a:pPr>
                      <a:r>
                        <a:rPr lang="es-PE" sz="900">
                          <a:effectLst/>
                        </a:rPr>
                        <a:t>6</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dirty="0">
                          <a:effectLst/>
                        </a:rPr>
                        <a:t>Robo</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a:effectLst/>
                        </a:rPr>
                        <a:t>5</a:t>
                      </a:r>
                      <a:endParaRPr lang="es-EC" sz="100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900</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1000</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a:effectLst/>
                        </a:rPr>
                        <a:t>5</a:t>
                      </a:r>
                      <a:endParaRPr lang="es-EC" sz="100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5</a:t>
                      </a:r>
                      <a:endParaRPr lang="es-EC" sz="1000" dirty="0">
                        <a:effectLst/>
                        <a:latin typeface="Arial"/>
                        <a:ea typeface="Calibri"/>
                        <a:cs typeface="Times New Roman"/>
                      </a:endParaRPr>
                    </a:p>
                  </a:txBody>
                  <a:tcPr marL="33223" marR="33223" marT="0" marB="0">
                    <a:solidFill>
                      <a:srgbClr val="FF0000"/>
                    </a:solidFill>
                  </a:tcPr>
                </a:tc>
                <a:tc>
                  <a:txBody>
                    <a:bodyPr/>
                    <a:lstStyle/>
                    <a:p>
                      <a:pPr algn="just">
                        <a:lnSpc>
                          <a:spcPct val="115000"/>
                        </a:lnSpc>
                        <a:spcAft>
                          <a:spcPts val="0"/>
                        </a:spcAft>
                        <a:tabLst>
                          <a:tab pos="457200" algn="l"/>
                        </a:tabLst>
                      </a:pPr>
                      <a:r>
                        <a:rPr lang="es-PE" sz="900" dirty="0">
                          <a:effectLst/>
                        </a:rPr>
                        <a:t>775</a:t>
                      </a:r>
                      <a:endParaRPr lang="es-EC" sz="1000" dirty="0">
                        <a:effectLst/>
                        <a:latin typeface="Arial"/>
                        <a:ea typeface="Calibri"/>
                        <a:cs typeface="Times New Roman"/>
                      </a:endParaRPr>
                    </a:p>
                  </a:txBody>
                  <a:tcPr marL="33223" marR="33223" marT="0" marB="0">
                    <a:solidFill>
                      <a:srgbClr val="FF0000"/>
                    </a:solidFill>
                  </a:tcPr>
                </a:tc>
                <a:tc>
                  <a:txBody>
                    <a:bodyPr/>
                    <a:lstStyle/>
                    <a:p>
                      <a:pPr algn="ctr">
                        <a:lnSpc>
                          <a:spcPct val="115000"/>
                        </a:lnSpc>
                        <a:spcAft>
                          <a:spcPts val="0"/>
                        </a:spcAft>
                        <a:tabLst>
                          <a:tab pos="457200" algn="l"/>
                        </a:tabLst>
                      </a:pPr>
                      <a:r>
                        <a:rPr lang="es-PE" sz="900" dirty="0">
                          <a:effectLst/>
                        </a:rPr>
                        <a:t>1000</a:t>
                      </a:r>
                      <a:endParaRPr lang="es-EC" sz="1000" dirty="0">
                        <a:effectLst/>
                        <a:latin typeface="Arial"/>
                        <a:ea typeface="Calibri"/>
                        <a:cs typeface="Times New Roman"/>
                      </a:endParaRPr>
                    </a:p>
                  </a:txBody>
                  <a:tcPr marL="33223" marR="33223" marT="0" marB="0">
                    <a:solidFill>
                      <a:srgbClr val="FF0000"/>
                    </a:solidFill>
                  </a:tcPr>
                </a:tc>
              </a:tr>
              <a:tr h="102974">
                <a:tc>
                  <a:txBody>
                    <a:bodyPr/>
                    <a:lstStyle/>
                    <a:p>
                      <a:pPr algn="just">
                        <a:lnSpc>
                          <a:spcPct val="115000"/>
                        </a:lnSpc>
                        <a:spcAft>
                          <a:spcPts val="0"/>
                        </a:spcAft>
                        <a:tabLst>
                          <a:tab pos="457200" algn="l"/>
                        </a:tabLst>
                      </a:pPr>
                      <a:r>
                        <a:rPr lang="es-PE" sz="900">
                          <a:effectLst/>
                        </a:rPr>
                        <a:t>7</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a:effectLst/>
                        </a:rPr>
                        <a:t>Explosiones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72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162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4</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2</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3</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162</a:t>
                      </a:r>
                      <a:endParaRPr lang="es-EC" sz="1000" dirty="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dirty="0">
                          <a:effectLst/>
                        </a:rPr>
                        <a:t>162</a:t>
                      </a:r>
                      <a:endParaRPr lang="es-EC" sz="1000" dirty="0">
                        <a:effectLst/>
                        <a:latin typeface="Arial"/>
                        <a:ea typeface="Calibri"/>
                        <a:cs typeface="Times New Roman"/>
                      </a:endParaRPr>
                    </a:p>
                  </a:txBody>
                  <a:tcPr marL="33223" marR="33223" marT="0" marB="0"/>
                </a:tc>
              </a:tr>
              <a:tr h="102974">
                <a:tc>
                  <a:txBody>
                    <a:bodyPr/>
                    <a:lstStyle/>
                    <a:p>
                      <a:pPr algn="just">
                        <a:lnSpc>
                          <a:spcPct val="115000"/>
                        </a:lnSpc>
                        <a:spcAft>
                          <a:spcPts val="0"/>
                        </a:spcAft>
                        <a:tabLst>
                          <a:tab pos="457200" algn="l"/>
                        </a:tabLst>
                      </a:pPr>
                      <a:r>
                        <a:rPr lang="es-PE" sz="900">
                          <a:effectLst/>
                        </a:rPr>
                        <a:t>8</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dirty="0">
                          <a:effectLst/>
                        </a:rPr>
                        <a:t>Incendio</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78</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108</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r>
              <a:tr h="205950">
                <a:tc>
                  <a:txBody>
                    <a:bodyPr/>
                    <a:lstStyle/>
                    <a:p>
                      <a:pPr algn="just">
                        <a:lnSpc>
                          <a:spcPct val="115000"/>
                        </a:lnSpc>
                        <a:spcAft>
                          <a:spcPts val="0"/>
                        </a:spcAft>
                        <a:tabLst>
                          <a:tab pos="457200" algn="l"/>
                        </a:tabLst>
                      </a:pPr>
                      <a:r>
                        <a:rPr lang="es-PE" sz="900">
                          <a:effectLst/>
                        </a:rPr>
                        <a:t>9</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PE" sz="900">
                          <a:effectLst/>
                        </a:rPr>
                        <a:t>Gas Inflamable</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108</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r>
              <a:tr h="218810">
                <a:tc>
                  <a:txBody>
                    <a:bodyPr/>
                    <a:lstStyle/>
                    <a:p>
                      <a:pPr algn="just">
                        <a:lnSpc>
                          <a:spcPct val="115000"/>
                        </a:lnSpc>
                        <a:spcAft>
                          <a:spcPts val="0"/>
                        </a:spcAft>
                        <a:tabLst>
                          <a:tab pos="457200" algn="l"/>
                        </a:tabLst>
                      </a:pPr>
                      <a:r>
                        <a:rPr lang="es-PE" sz="900">
                          <a:effectLst/>
                        </a:rPr>
                        <a:t>10</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EC" sz="900">
                          <a:effectLst/>
                        </a:rPr>
                        <a:t>Riesgo de armamento y munición</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60</a:t>
                      </a:r>
                      <a:endParaRPr lang="es-EC" sz="1000"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90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135</a:t>
                      </a:r>
                      <a:endParaRPr lang="es-EC" sz="1000">
                        <a:effectLst/>
                        <a:latin typeface="Arial"/>
                        <a:ea typeface="Calibri"/>
                        <a:cs typeface="Times New Roman"/>
                      </a:endParaRPr>
                    </a:p>
                  </a:txBody>
                  <a:tcPr marL="33223" marR="33223" marT="0" marB="0"/>
                </a:tc>
              </a:tr>
              <a:tr h="216024">
                <a:tc>
                  <a:txBody>
                    <a:bodyPr/>
                    <a:lstStyle/>
                    <a:p>
                      <a:pPr algn="just">
                        <a:lnSpc>
                          <a:spcPct val="115000"/>
                        </a:lnSpc>
                        <a:spcAft>
                          <a:spcPts val="0"/>
                        </a:spcAft>
                        <a:tabLst>
                          <a:tab pos="457200" algn="l"/>
                        </a:tabLst>
                      </a:pPr>
                      <a:r>
                        <a:rPr lang="es-PE" sz="900">
                          <a:effectLst/>
                        </a:rPr>
                        <a:t>11</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EC" sz="900">
                          <a:effectLst/>
                        </a:rPr>
                        <a:t>Riesgo de caídas de objetos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60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90</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72</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90</a:t>
                      </a:r>
                      <a:endParaRPr lang="es-EC" sz="1000">
                        <a:effectLst/>
                        <a:latin typeface="Arial"/>
                        <a:ea typeface="Calibri"/>
                        <a:cs typeface="Times New Roman"/>
                      </a:endParaRPr>
                    </a:p>
                  </a:txBody>
                  <a:tcPr marL="33223" marR="33223" marT="0" marB="0"/>
                </a:tc>
              </a:tr>
              <a:tr h="216024">
                <a:tc>
                  <a:txBody>
                    <a:bodyPr/>
                    <a:lstStyle/>
                    <a:p>
                      <a:pPr algn="just">
                        <a:lnSpc>
                          <a:spcPct val="115000"/>
                        </a:lnSpc>
                        <a:spcAft>
                          <a:spcPts val="0"/>
                        </a:spcAft>
                        <a:tabLst>
                          <a:tab pos="457200" algn="l"/>
                        </a:tabLst>
                      </a:pPr>
                      <a:r>
                        <a:rPr lang="es-PE" sz="900">
                          <a:effectLst/>
                        </a:rPr>
                        <a:t>12</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EC" sz="900">
                          <a:effectLst/>
                        </a:rPr>
                        <a:t>Inexistencia de parqueaderos para vehículos de clientes y visitas</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126</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126</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162</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162</a:t>
                      </a:r>
                      <a:endParaRPr lang="es-EC" sz="1000">
                        <a:effectLst/>
                        <a:latin typeface="Arial"/>
                        <a:ea typeface="Calibri"/>
                        <a:cs typeface="Times New Roman"/>
                      </a:endParaRPr>
                    </a:p>
                  </a:txBody>
                  <a:tcPr marL="33223" marR="33223" marT="0" marB="0"/>
                </a:tc>
              </a:tr>
              <a:tr h="216024">
                <a:tc>
                  <a:txBody>
                    <a:bodyPr/>
                    <a:lstStyle/>
                    <a:p>
                      <a:pPr algn="just">
                        <a:lnSpc>
                          <a:spcPct val="115000"/>
                        </a:lnSpc>
                        <a:spcAft>
                          <a:spcPts val="0"/>
                        </a:spcAft>
                        <a:tabLst>
                          <a:tab pos="457200" algn="l"/>
                        </a:tabLst>
                      </a:pPr>
                      <a:r>
                        <a:rPr lang="es-PE" sz="900">
                          <a:effectLst/>
                        </a:rPr>
                        <a:t>13</a:t>
                      </a:r>
                      <a:endParaRPr lang="es-EC" sz="1000">
                        <a:effectLst/>
                        <a:latin typeface="Arial"/>
                        <a:ea typeface="Calibri"/>
                        <a:cs typeface="Times New Roman"/>
                      </a:endParaRPr>
                    </a:p>
                  </a:txBody>
                  <a:tcPr marL="33223" marR="33223" marT="0" marB="0"/>
                </a:tc>
                <a:tc>
                  <a:txBody>
                    <a:bodyPr/>
                    <a:lstStyle/>
                    <a:p>
                      <a:pPr algn="just">
                        <a:lnSpc>
                          <a:spcPct val="115000"/>
                        </a:lnSpc>
                        <a:spcAft>
                          <a:spcPts val="1000"/>
                        </a:spcAft>
                      </a:pPr>
                      <a:r>
                        <a:rPr lang="es-EC" sz="900">
                          <a:effectLst/>
                        </a:rPr>
                        <a:t>Inexistencia de parqueaderos para vehículos de personal administrativo</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225</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225</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4</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2</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3</a:t>
                      </a:r>
                      <a:endParaRPr lang="es-EC" sz="100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a:effectLst/>
                        </a:rPr>
                        <a:t>162</a:t>
                      </a:r>
                      <a:endParaRPr lang="es-EC" sz="1000">
                        <a:effectLst/>
                        <a:latin typeface="Arial"/>
                        <a:ea typeface="Calibri"/>
                        <a:cs typeface="Times New Roman"/>
                      </a:endParaRPr>
                    </a:p>
                  </a:txBody>
                  <a:tcPr marL="33223" marR="33223" marT="0" marB="0"/>
                </a:tc>
                <a:tc>
                  <a:txBody>
                    <a:bodyPr/>
                    <a:lstStyle/>
                    <a:p>
                      <a:pPr algn="ctr">
                        <a:lnSpc>
                          <a:spcPct val="115000"/>
                        </a:lnSpc>
                        <a:spcAft>
                          <a:spcPts val="0"/>
                        </a:spcAft>
                        <a:tabLst>
                          <a:tab pos="457200" algn="l"/>
                        </a:tabLst>
                      </a:pPr>
                      <a:r>
                        <a:rPr lang="es-PE" sz="900">
                          <a:effectLst/>
                        </a:rPr>
                        <a:t>225</a:t>
                      </a:r>
                      <a:endParaRPr lang="es-EC" sz="1000">
                        <a:effectLst/>
                        <a:latin typeface="Arial"/>
                        <a:ea typeface="Calibri"/>
                        <a:cs typeface="Times New Roman"/>
                      </a:endParaRPr>
                    </a:p>
                  </a:txBody>
                  <a:tcPr marL="33223" marR="33223" marT="0" marB="0"/>
                </a:tc>
              </a:tr>
              <a:tr h="205950">
                <a:tc>
                  <a:txBody>
                    <a:bodyPr/>
                    <a:lstStyle/>
                    <a:p>
                      <a:pPr algn="l">
                        <a:lnSpc>
                          <a:spcPct val="115000"/>
                        </a:lnSpc>
                      </a:pPr>
                      <a:endParaRPr lang="es-EC" sz="900">
                        <a:effectLst/>
                        <a:latin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b="1" dirty="0">
                          <a:effectLst/>
                        </a:rPr>
                        <a:t>ÁREA CRITICA</a:t>
                      </a:r>
                      <a:endParaRPr lang="es-EC" sz="1000" b="1" dirty="0">
                        <a:effectLst/>
                        <a:latin typeface="Arial"/>
                        <a:ea typeface="Calibri"/>
                        <a:cs typeface="Times New Roman"/>
                      </a:endParaRPr>
                    </a:p>
                  </a:txBody>
                  <a:tcPr marL="33223" marR="33223" marT="0" marB="0">
                    <a:solidFill>
                      <a:srgbClr val="FF0000"/>
                    </a:solidFill>
                  </a:tcPr>
                </a:tc>
                <a:tc gridSpan="6">
                  <a:txBody>
                    <a:bodyPr/>
                    <a:lstStyle/>
                    <a:p>
                      <a:pPr algn="just">
                        <a:lnSpc>
                          <a:spcPct val="115000"/>
                        </a:lnSpc>
                        <a:spcAft>
                          <a:spcPts val="0"/>
                        </a:spcAft>
                        <a:tabLst>
                          <a:tab pos="457200" algn="l"/>
                        </a:tabLst>
                      </a:pPr>
                      <a:r>
                        <a:rPr lang="es-PE" sz="900" b="1" dirty="0">
                          <a:effectLst/>
                        </a:rPr>
                        <a:t> </a:t>
                      </a:r>
                      <a:endParaRPr lang="es-EC" sz="1000" b="1" dirty="0">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tabLst>
                          <a:tab pos="457200" algn="l"/>
                        </a:tabLst>
                      </a:pPr>
                      <a:r>
                        <a:rPr lang="es-PE" sz="900" b="1">
                          <a:effectLst/>
                        </a:rPr>
                        <a:t>900</a:t>
                      </a:r>
                      <a:endParaRPr lang="es-EC" sz="1000" b="1">
                        <a:effectLst/>
                        <a:latin typeface="Arial"/>
                        <a:ea typeface="Calibri"/>
                        <a:cs typeface="Times New Roman"/>
                      </a:endParaRPr>
                    </a:p>
                  </a:txBody>
                  <a:tcPr marL="33223" marR="33223" marT="0" marB="0"/>
                </a:tc>
                <a:tc gridSpan="6">
                  <a:txBody>
                    <a:bodyPr/>
                    <a:lstStyle/>
                    <a:p>
                      <a:pPr algn="just">
                        <a:lnSpc>
                          <a:spcPct val="115000"/>
                        </a:lnSpc>
                        <a:spcAft>
                          <a:spcPts val="0"/>
                        </a:spcAft>
                        <a:tabLst>
                          <a:tab pos="457200" algn="l"/>
                        </a:tabLst>
                      </a:pPr>
                      <a:r>
                        <a:rPr lang="es-PE" sz="900" b="1">
                          <a:effectLst/>
                        </a:rPr>
                        <a:t> </a:t>
                      </a:r>
                      <a:endParaRPr lang="es-EC" sz="1000" b="1">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tabLst>
                          <a:tab pos="457200" algn="l"/>
                        </a:tabLst>
                      </a:pPr>
                      <a:r>
                        <a:rPr lang="es-PE" sz="900" b="1">
                          <a:effectLst/>
                        </a:rPr>
                        <a:t>1000</a:t>
                      </a:r>
                      <a:endParaRPr lang="es-EC" sz="1000" b="1">
                        <a:effectLst/>
                        <a:latin typeface="Arial"/>
                        <a:ea typeface="Calibri"/>
                        <a:cs typeface="Times New Roman"/>
                      </a:endParaRPr>
                    </a:p>
                  </a:txBody>
                  <a:tcPr marL="33223" marR="33223" marT="0" marB="0"/>
                </a:tc>
                <a:tc gridSpan="6">
                  <a:txBody>
                    <a:bodyPr/>
                    <a:lstStyle/>
                    <a:p>
                      <a:pPr algn="just">
                        <a:lnSpc>
                          <a:spcPct val="115000"/>
                        </a:lnSpc>
                        <a:spcAft>
                          <a:spcPts val="0"/>
                        </a:spcAft>
                        <a:tabLst>
                          <a:tab pos="457200" algn="l"/>
                        </a:tabLst>
                      </a:pPr>
                      <a:r>
                        <a:rPr lang="es-PE" sz="900" b="1" dirty="0">
                          <a:effectLst/>
                        </a:rPr>
                        <a:t> </a:t>
                      </a:r>
                      <a:endParaRPr lang="es-EC" sz="1000" b="1" dirty="0">
                        <a:effectLst/>
                        <a:latin typeface="Arial"/>
                        <a:ea typeface="Calibri"/>
                        <a:cs typeface="Times New Roman"/>
                      </a:endParaRPr>
                    </a:p>
                  </a:txBody>
                  <a:tcPr marL="33223" marR="3322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tabLst>
                          <a:tab pos="457200" algn="l"/>
                        </a:tabLst>
                      </a:pPr>
                      <a:r>
                        <a:rPr lang="es-PE" sz="900" b="1" dirty="0">
                          <a:effectLst/>
                        </a:rPr>
                        <a:t>775</a:t>
                      </a:r>
                      <a:endParaRPr lang="es-EC" sz="1000" b="1" dirty="0">
                        <a:effectLst/>
                        <a:latin typeface="Arial"/>
                        <a:ea typeface="Calibri"/>
                        <a:cs typeface="Times New Roman"/>
                      </a:endParaRPr>
                    </a:p>
                  </a:txBody>
                  <a:tcPr marL="33223" marR="33223" marT="0" marB="0"/>
                </a:tc>
                <a:tc>
                  <a:txBody>
                    <a:bodyPr/>
                    <a:lstStyle/>
                    <a:p>
                      <a:pPr algn="just">
                        <a:lnSpc>
                          <a:spcPct val="115000"/>
                        </a:lnSpc>
                        <a:spcAft>
                          <a:spcPts val="0"/>
                        </a:spcAft>
                        <a:tabLst>
                          <a:tab pos="457200" algn="l"/>
                        </a:tabLst>
                      </a:pPr>
                      <a:r>
                        <a:rPr lang="es-PE" sz="900" dirty="0">
                          <a:effectLst/>
                        </a:rPr>
                        <a:t> </a:t>
                      </a:r>
                      <a:endParaRPr lang="es-EC" sz="1000" dirty="0">
                        <a:effectLst/>
                        <a:latin typeface="Arial"/>
                        <a:ea typeface="Calibri"/>
                        <a:cs typeface="Times New Roman"/>
                      </a:endParaRPr>
                    </a:p>
                  </a:txBody>
                  <a:tcPr marL="33223" marR="33223" marT="0" marB="0"/>
                </a:tc>
              </a:tr>
            </a:tbl>
          </a:graphicData>
        </a:graphic>
      </p:graphicFrame>
      <p:sp>
        <p:nvSpPr>
          <p:cNvPr id="10" name="9 Rectángulo"/>
          <p:cNvSpPr/>
          <p:nvPr/>
        </p:nvSpPr>
        <p:spPr>
          <a:xfrm>
            <a:off x="179513" y="4941168"/>
            <a:ext cx="4500500" cy="161582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sz="1100" dirty="0">
                <a:latin typeface="Calibri" panose="020F0502020204030204" pitchFamily="34" charset="0"/>
                <a:cs typeface="Calibri" panose="020F0502020204030204" pitchFamily="34" charset="0"/>
              </a:rPr>
              <a:t>E</a:t>
            </a:r>
            <a:r>
              <a:rPr lang="es-EC" sz="1100" dirty="0" smtClean="0">
                <a:latin typeface="Calibri" panose="020F0502020204030204" pitchFamily="34" charset="0"/>
                <a:cs typeface="Calibri" panose="020F0502020204030204" pitchFamily="34" charset="0"/>
              </a:rPr>
              <a:t>n </a:t>
            </a:r>
            <a:r>
              <a:rPr lang="es-EC" sz="1100" dirty="0">
                <a:latin typeface="Calibri" panose="020F0502020204030204" pitchFamily="34" charset="0"/>
                <a:cs typeface="Calibri" panose="020F0502020204030204" pitchFamily="34" charset="0"/>
              </a:rPr>
              <a:t>el área de Inmobiliaria donde tiene un CR 1000 es </a:t>
            </a:r>
            <a:r>
              <a:rPr lang="es-EC" sz="1100" b="1" dirty="0">
                <a:latin typeface="Calibri" panose="020F0502020204030204" pitchFamily="34" charset="0"/>
                <a:cs typeface="Calibri" panose="020F0502020204030204" pitchFamily="34" charset="0"/>
              </a:rPr>
              <a:t>riesgo elevado</a:t>
            </a:r>
            <a:r>
              <a:rPr lang="es-EC" sz="1100" dirty="0">
                <a:latin typeface="Calibri" panose="020F0502020204030204" pitchFamily="34" charset="0"/>
                <a:cs typeface="Calibri" panose="020F0502020204030204" pitchFamily="34" charset="0"/>
              </a:rPr>
              <a:t> con influencia más notoria que da este estudio. Así como también en los demás escenarios como </a:t>
            </a:r>
            <a:r>
              <a:rPr lang="es-EC" sz="1100" b="1" dirty="0">
                <a:latin typeface="Calibri" panose="020F0502020204030204" pitchFamily="34" charset="0"/>
                <a:cs typeface="Calibri" panose="020F0502020204030204" pitchFamily="34" charset="0"/>
              </a:rPr>
              <a:t>Infraestructura </a:t>
            </a:r>
            <a:r>
              <a:rPr lang="es-EC" sz="1100" dirty="0">
                <a:latin typeface="Calibri" panose="020F0502020204030204" pitchFamily="34" charset="0"/>
                <a:cs typeface="Calibri" panose="020F0502020204030204" pitchFamily="34" charset="0"/>
              </a:rPr>
              <a:t>con un CR de 900</a:t>
            </a:r>
            <a:r>
              <a:rPr lang="es-EC" sz="1100" b="1" dirty="0">
                <a:latin typeface="Calibri" panose="020F0502020204030204" pitchFamily="34" charset="0"/>
                <a:cs typeface="Calibri" panose="020F0502020204030204" pitchFamily="34" charset="0"/>
              </a:rPr>
              <a:t> </a:t>
            </a:r>
            <a:r>
              <a:rPr lang="es-EC" sz="1100" dirty="0">
                <a:latin typeface="Calibri" panose="020F0502020204030204" pitchFamily="34" charset="0"/>
                <a:cs typeface="Calibri" panose="020F0502020204030204" pitchFamily="34" charset="0"/>
              </a:rPr>
              <a:t>y</a:t>
            </a:r>
            <a:r>
              <a:rPr lang="es-EC" sz="1100" b="1" dirty="0">
                <a:latin typeface="Calibri" panose="020F0502020204030204" pitchFamily="34" charset="0"/>
                <a:cs typeface="Calibri" panose="020F0502020204030204" pitchFamily="34" charset="0"/>
              </a:rPr>
              <a:t> Personal</a:t>
            </a:r>
            <a:r>
              <a:rPr lang="es-EC" sz="1100" dirty="0">
                <a:latin typeface="Calibri" panose="020F0502020204030204" pitchFamily="34" charset="0"/>
                <a:cs typeface="Calibri" panose="020F0502020204030204" pitchFamily="34" charset="0"/>
              </a:rPr>
              <a:t> CR de 775, que arroja </a:t>
            </a:r>
            <a:r>
              <a:rPr lang="es-EC" sz="1100" b="1" dirty="0">
                <a:latin typeface="Calibri" panose="020F0502020204030204" pitchFamily="34" charset="0"/>
                <a:cs typeface="Calibri" panose="020F0502020204030204" pitchFamily="34" charset="0"/>
              </a:rPr>
              <a:t>riesgo elevado</a:t>
            </a:r>
            <a:r>
              <a:rPr lang="es-EC" sz="1100" dirty="0">
                <a:latin typeface="Calibri" panose="020F0502020204030204" pitchFamily="34" charset="0"/>
                <a:cs typeface="Calibri" panose="020F0502020204030204" pitchFamily="34" charset="0"/>
              </a:rPr>
              <a:t>, evidenciando este resultado es el más alto en el sector de San Blas. Seguidamente por el </a:t>
            </a:r>
            <a:r>
              <a:rPr lang="es-EC" sz="1100" b="1" dirty="0" smtClean="0">
                <a:latin typeface="Calibri" panose="020F0502020204030204" pitchFamily="34" charset="0"/>
                <a:cs typeface="Calibri" panose="020F0502020204030204" pitchFamily="34" charset="0"/>
              </a:rPr>
              <a:t>riesgo </a:t>
            </a:r>
            <a:r>
              <a:rPr lang="es-EC" sz="1100" b="1" dirty="0">
                <a:latin typeface="Calibri" panose="020F0502020204030204" pitchFamily="34" charset="0"/>
                <a:cs typeface="Calibri" panose="020F0502020204030204" pitchFamily="34" charset="0"/>
              </a:rPr>
              <a:t>el Hurto</a:t>
            </a:r>
            <a:r>
              <a:rPr lang="es-EC" sz="1100" dirty="0">
                <a:latin typeface="Calibri" panose="020F0502020204030204" pitchFamily="34" charset="0"/>
                <a:cs typeface="Calibri" panose="020F0502020204030204" pitchFamily="34" charset="0"/>
              </a:rPr>
              <a:t>, que en el escenario inmobiliaria con un CR 512, tiene una clase de </a:t>
            </a:r>
            <a:r>
              <a:rPr lang="es-EC" sz="1100" b="1" dirty="0">
                <a:latin typeface="Calibri" panose="020F0502020204030204" pitchFamily="34" charset="0"/>
                <a:cs typeface="Calibri" panose="020F0502020204030204" pitchFamily="34" charset="0"/>
              </a:rPr>
              <a:t>riesgo normal</a:t>
            </a:r>
            <a:r>
              <a:rPr lang="es-EC" sz="1100" dirty="0">
                <a:latin typeface="Calibri" panose="020F0502020204030204" pitchFamily="34" charset="0"/>
                <a:cs typeface="Calibri" panose="020F0502020204030204" pitchFamily="34" charset="0"/>
              </a:rPr>
              <a:t> con tendencia al  riesgo elevado, así como también se aprecia que en la </a:t>
            </a:r>
            <a:r>
              <a:rPr lang="es-EC" sz="1100" b="1" dirty="0">
                <a:latin typeface="Calibri" panose="020F0502020204030204" pitchFamily="34" charset="0"/>
                <a:cs typeface="Calibri" panose="020F0502020204030204" pitchFamily="34" charset="0"/>
              </a:rPr>
              <a:t>Infraestructura </a:t>
            </a:r>
            <a:r>
              <a:rPr lang="es-EC" sz="1100" dirty="0">
                <a:latin typeface="Calibri" panose="020F0502020204030204" pitchFamily="34" charset="0"/>
                <a:cs typeface="Calibri" panose="020F0502020204030204" pitchFamily="34" charset="0"/>
              </a:rPr>
              <a:t>de CR  348 y</a:t>
            </a:r>
            <a:r>
              <a:rPr lang="es-EC" sz="1100" b="1" dirty="0">
                <a:latin typeface="Calibri" panose="020F0502020204030204" pitchFamily="34" charset="0"/>
                <a:cs typeface="Calibri" panose="020F0502020204030204" pitchFamily="34" charset="0"/>
              </a:rPr>
              <a:t> Personal </a:t>
            </a:r>
            <a:r>
              <a:rPr lang="es-EC" sz="1100" dirty="0">
                <a:latin typeface="Calibri" panose="020F0502020204030204" pitchFamily="34" charset="0"/>
                <a:cs typeface="Calibri" panose="020F0502020204030204" pitchFamily="34" charset="0"/>
              </a:rPr>
              <a:t>de CR 352</a:t>
            </a:r>
            <a:r>
              <a:rPr lang="es-EC" sz="1100" b="1" dirty="0">
                <a:latin typeface="Calibri" panose="020F0502020204030204" pitchFamily="34" charset="0"/>
                <a:cs typeface="Calibri" panose="020F0502020204030204" pitchFamily="34" charset="0"/>
              </a:rPr>
              <a:t>,</a:t>
            </a:r>
            <a:r>
              <a:rPr lang="es-EC" sz="1100" dirty="0">
                <a:latin typeface="Calibri" panose="020F0502020204030204" pitchFamily="34" charset="0"/>
                <a:cs typeface="Calibri" panose="020F0502020204030204" pitchFamily="34" charset="0"/>
              </a:rPr>
              <a:t> de clase reducida con tendencia a lo normal, lo que se ve una afectación a la seguridad de la </a:t>
            </a:r>
            <a:r>
              <a:rPr lang="es-EC" sz="1100" dirty="0" smtClean="0">
                <a:latin typeface="Calibri" panose="020F0502020204030204" pitchFamily="34" charset="0"/>
                <a:cs typeface="Calibri" panose="020F0502020204030204" pitchFamily="34" charset="0"/>
              </a:rPr>
              <a:t>empresa</a:t>
            </a:r>
            <a:endParaRPr lang="es-EC" sz="1100" dirty="0">
              <a:latin typeface="Calibri" panose="020F0502020204030204" pitchFamily="34" charset="0"/>
              <a:cs typeface="Calibri" panose="020F050202020403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2422525737"/>
              </p:ext>
            </p:extLst>
          </p:nvPr>
        </p:nvGraphicFramePr>
        <p:xfrm>
          <a:off x="5535940" y="5033738"/>
          <a:ext cx="3021956" cy="843534"/>
        </p:xfrm>
        <a:graphic>
          <a:graphicData uri="http://schemas.openxmlformats.org/drawingml/2006/table">
            <a:tbl>
              <a:tblPr firstRow="1" firstCol="1" bandRow="1"/>
              <a:tblGrid>
                <a:gridCol w="1510978"/>
                <a:gridCol w="1510978"/>
              </a:tblGrid>
              <a:tr h="145498">
                <a:tc>
                  <a:txBody>
                    <a:bodyPr/>
                    <a:lstStyle/>
                    <a:p>
                      <a:pPr algn="ctr">
                        <a:lnSpc>
                          <a:spcPct val="115000"/>
                        </a:lnSpc>
                        <a:spcAft>
                          <a:spcPts val="0"/>
                        </a:spcAft>
                      </a:pPr>
                      <a:r>
                        <a:rPr lang="es-EC" sz="900" b="1">
                          <a:effectLst/>
                          <a:latin typeface="Arial"/>
                          <a:ea typeface="Calibri"/>
                          <a:cs typeface="Arial"/>
                        </a:rPr>
                        <a:t>VALOR ENTRE</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es-EC" sz="900" b="1">
                          <a:effectLst/>
                          <a:latin typeface="Arial"/>
                          <a:ea typeface="Calibri"/>
                          <a:cs typeface="Arial"/>
                        </a:rPr>
                        <a:t>CLASE DE RIESGO</a:t>
                      </a:r>
                      <a:endParaRPr lang="es-EC"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106222">
                <a:tc>
                  <a:txBody>
                    <a:bodyPr/>
                    <a:lstStyle/>
                    <a:p>
                      <a:pPr algn="ctr">
                        <a:spcAft>
                          <a:spcPts val="0"/>
                        </a:spcAft>
                      </a:pPr>
                      <a:r>
                        <a:rPr lang="es-EC" sz="900" b="1">
                          <a:solidFill>
                            <a:srgbClr val="000000"/>
                          </a:solidFill>
                          <a:effectLst/>
                          <a:latin typeface="Arial"/>
                          <a:ea typeface="Calibri"/>
                          <a:cs typeface="Times New Roman"/>
                        </a:rPr>
                        <a:t>2 Y 250</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EC" sz="900" b="1">
                          <a:solidFill>
                            <a:srgbClr val="000000"/>
                          </a:solidFill>
                          <a:effectLst/>
                          <a:latin typeface="Arial"/>
                          <a:ea typeface="Calibri"/>
                          <a:cs typeface="Times New Roman"/>
                        </a:rPr>
                        <a:t>MUY REDUCIDO</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11578">
                <a:tc>
                  <a:txBody>
                    <a:bodyPr/>
                    <a:lstStyle/>
                    <a:p>
                      <a:pPr algn="ctr">
                        <a:spcAft>
                          <a:spcPts val="0"/>
                        </a:spcAft>
                      </a:pPr>
                      <a:r>
                        <a:rPr lang="es-EC" sz="900" b="1">
                          <a:solidFill>
                            <a:srgbClr val="000000"/>
                          </a:solidFill>
                          <a:effectLst/>
                          <a:latin typeface="Arial"/>
                          <a:ea typeface="Calibri"/>
                          <a:cs typeface="Times New Roman"/>
                        </a:rPr>
                        <a:t>251 Y 500</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spcAft>
                          <a:spcPts val="0"/>
                        </a:spcAft>
                      </a:pPr>
                      <a:r>
                        <a:rPr lang="es-EC" sz="900" b="1">
                          <a:solidFill>
                            <a:srgbClr val="000000"/>
                          </a:solidFill>
                          <a:effectLst/>
                          <a:latin typeface="Arial"/>
                          <a:ea typeface="Calibri"/>
                          <a:cs typeface="Times New Roman"/>
                        </a:rPr>
                        <a:t>REDUCIDO</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r>
              <a:tr h="106222">
                <a:tc>
                  <a:txBody>
                    <a:bodyPr/>
                    <a:lstStyle/>
                    <a:p>
                      <a:pPr algn="ctr">
                        <a:spcAft>
                          <a:spcPts val="0"/>
                        </a:spcAft>
                      </a:pPr>
                      <a:r>
                        <a:rPr lang="es-EC" sz="900" b="1">
                          <a:solidFill>
                            <a:srgbClr val="000000"/>
                          </a:solidFill>
                          <a:effectLst/>
                          <a:latin typeface="Arial"/>
                          <a:ea typeface="Calibri"/>
                          <a:cs typeface="Times New Roman"/>
                        </a:rPr>
                        <a:t>501 Y 750</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900" b="1">
                          <a:solidFill>
                            <a:srgbClr val="000000"/>
                          </a:solidFill>
                          <a:effectLst/>
                          <a:latin typeface="Arial"/>
                          <a:ea typeface="Calibri"/>
                          <a:cs typeface="Times New Roman"/>
                        </a:rPr>
                        <a:t>NORMAL</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6222">
                <a:tc>
                  <a:txBody>
                    <a:bodyPr/>
                    <a:lstStyle/>
                    <a:p>
                      <a:pPr algn="ctr">
                        <a:spcAft>
                          <a:spcPts val="0"/>
                        </a:spcAft>
                      </a:pPr>
                      <a:r>
                        <a:rPr lang="es-EC" sz="900" b="1">
                          <a:solidFill>
                            <a:srgbClr val="000000"/>
                          </a:solidFill>
                          <a:effectLst/>
                          <a:latin typeface="Arial"/>
                          <a:ea typeface="Calibri"/>
                          <a:cs typeface="Times New Roman"/>
                        </a:rPr>
                        <a:t>751 Y 1000</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spcAft>
                          <a:spcPts val="0"/>
                        </a:spcAft>
                      </a:pPr>
                      <a:r>
                        <a:rPr lang="es-EC" sz="900" b="1">
                          <a:solidFill>
                            <a:srgbClr val="000000"/>
                          </a:solidFill>
                          <a:effectLst/>
                          <a:latin typeface="Arial"/>
                          <a:ea typeface="Calibri"/>
                          <a:cs typeface="Times New Roman"/>
                        </a:rPr>
                        <a:t>ELEVADO</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106222">
                <a:tc>
                  <a:txBody>
                    <a:bodyPr/>
                    <a:lstStyle/>
                    <a:p>
                      <a:pPr algn="ctr">
                        <a:spcAft>
                          <a:spcPts val="0"/>
                        </a:spcAft>
                      </a:pPr>
                      <a:r>
                        <a:rPr lang="es-EC" sz="900" b="1">
                          <a:solidFill>
                            <a:srgbClr val="000000"/>
                          </a:solidFill>
                          <a:effectLst/>
                          <a:latin typeface="Arial"/>
                          <a:ea typeface="Calibri"/>
                          <a:cs typeface="Times New Roman"/>
                        </a:rPr>
                        <a:t>1001 Y 1250</a:t>
                      </a:r>
                      <a:endParaRPr lang="es-EC" sz="120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C" sz="900" b="1" dirty="0">
                          <a:solidFill>
                            <a:srgbClr val="000000"/>
                          </a:solidFill>
                          <a:effectLst/>
                          <a:latin typeface="Arial"/>
                          <a:ea typeface="Calibri"/>
                          <a:cs typeface="Times New Roman"/>
                        </a:rPr>
                        <a:t>MUY ELEVADO</a:t>
                      </a:r>
                      <a:endParaRPr lang="es-EC" sz="1200" dirty="0">
                        <a:solidFill>
                          <a:srgbClr val="000000"/>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916040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836712"/>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MAPA DE RIESGOS</a:t>
                </a:r>
                <a:endParaRPr lang="es-EC" sz="2800" kern="1200" dirty="0">
                  <a:latin typeface="Calibri" panose="020F0502020204030204" pitchFamily="34" charset="0"/>
                  <a:cs typeface="Calibri" panose="020F0502020204030204" pitchFamily="34" charset="0"/>
                </a:endParaRPr>
              </a:p>
            </p:txBody>
          </p:sp>
        </p:grpSp>
      </p:grpSp>
      <p:graphicFrame>
        <p:nvGraphicFramePr>
          <p:cNvPr id="20" name="19 Tabla"/>
          <p:cNvGraphicFramePr>
            <a:graphicFrameLocks noGrp="1"/>
          </p:cNvGraphicFramePr>
          <p:nvPr>
            <p:extLst>
              <p:ext uri="{D42A27DB-BD31-4B8C-83A1-F6EECF244321}">
                <p14:modId xmlns:p14="http://schemas.microsoft.com/office/powerpoint/2010/main" val="4030636850"/>
              </p:ext>
            </p:extLst>
          </p:nvPr>
        </p:nvGraphicFramePr>
        <p:xfrm>
          <a:off x="323528" y="1484784"/>
          <a:ext cx="4869565" cy="3965441"/>
        </p:xfrm>
        <a:graphic>
          <a:graphicData uri="http://schemas.openxmlformats.org/drawingml/2006/table">
            <a:tbl>
              <a:tblPr firstRow="1" firstCol="1" bandRow="1">
                <a:tableStyleId>{8799B23B-EC83-4686-B30A-512413B5E67A}</a:tableStyleId>
              </a:tblPr>
              <a:tblGrid>
                <a:gridCol w="333061"/>
                <a:gridCol w="891075"/>
                <a:gridCol w="864096"/>
                <a:gridCol w="1584176"/>
                <a:gridCol w="549085"/>
                <a:gridCol w="216024"/>
                <a:gridCol w="216024"/>
                <a:gridCol w="216024"/>
              </a:tblGrid>
              <a:tr h="72600">
                <a:tc rowSpan="2">
                  <a:txBody>
                    <a:bodyPr/>
                    <a:lstStyle/>
                    <a:p>
                      <a:pPr algn="ctr">
                        <a:lnSpc>
                          <a:spcPct val="115000"/>
                        </a:lnSpc>
                        <a:spcAft>
                          <a:spcPts val="0"/>
                        </a:spcAft>
                      </a:pPr>
                      <a:r>
                        <a:rPr lang="es-EC" sz="1050" dirty="0">
                          <a:effectLst/>
                        </a:rPr>
                        <a:t>No.</a:t>
                      </a:r>
                      <a:endParaRPr lang="es-EC" sz="1050" dirty="0">
                        <a:effectLst/>
                        <a:latin typeface="Arial"/>
                        <a:ea typeface="Calibri"/>
                        <a:cs typeface="Times New Roman"/>
                      </a:endParaRPr>
                    </a:p>
                  </a:txBody>
                  <a:tcPr marL="30454" marR="30454" marT="0" marB="0"/>
                </a:tc>
                <a:tc rowSpan="2" gridSpan="3">
                  <a:txBody>
                    <a:bodyPr/>
                    <a:lstStyle/>
                    <a:p>
                      <a:pPr algn="ctr">
                        <a:lnSpc>
                          <a:spcPct val="115000"/>
                        </a:lnSpc>
                        <a:spcAft>
                          <a:spcPts val="0"/>
                        </a:spcAft>
                      </a:pPr>
                      <a:r>
                        <a:rPr lang="es-EC" sz="1050" dirty="0">
                          <a:effectLst/>
                        </a:rPr>
                        <a:t>RIESGO IDENTIFICADO</a:t>
                      </a:r>
                      <a:endParaRPr lang="es-EC" sz="1050" dirty="0">
                        <a:effectLst/>
                        <a:latin typeface="Arial"/>
                        <a:ea typeface="Calibri"/>
                        <a:cs typeface="Times New Roman"/>
                      </a:endParaRPr>
                    </a:p>
                  </a:txBody>
                  <a:tcPr marL="30454" marR="30454" marT="0" marB="0"/>
                </a:tc>
                <a:tc rowSpan="2" hMerge="1">
                  <a:txBody>
                    <a:bodyPr/>
                    <a:lstStyle/>
                    <a:p>
                      <a:endParaRPr lang="es-EC"/>
                    </a:p>
                  </a:txBody>
                  <a:tcPr/>
                </a:tc>
                <a:tc rowSpan="2" hMerge="1">
                  <a:txBody>
                    <a:bodyPr/>
                    <a:lstStyle/>
                    <a:p>
                      <a:endParaRPr lang="es-EC"/>
                    </a:p>
                  </a:txBody>
                  <a:tcPr/>
                </a:tc>
                <a:tc gridSpan="4">
                  <a:txBody>
                    <a:bodyPr/>
                    <a:lstStyle/>
                    <a:p>
                      <a:pPr algn="ctr">
                        <a:lnSpc>
                          <a:spcPct val="115000"/>
                        </a:lnSpc>
                        <a:spcAft>
                          <a:spcPts val="0"/>
                        </a:spcAft>
                      </a:pPr>
                      <a:r>
                        <a:rPr lang="es-EC" sz="1050">
                          <a:effectLst/>
                        </a:rPr>
                        <a:t>VALORIZACIÓN</a:t>
                      </a:r>
                      <a:endParaRPr lang="es-EC" sz="105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hMerge="1">
                  <a:txBody>
                    <a:bodyPr/>
                    <a:lstStyle/>
                    <a:p>
                      <a:endParaRPr lang="es-EC"/>
                    </a:p>
                  </a:txBody>
                  <a:tcPr/>
                </a:tc>
              </a:tr>
              <a:tr h="320033">
                <a:tc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1050">
                          <a:effectLst/>
                        </a:rPr>
                        <a:t>0</a:t>
                      </a:r>
                      <a:endParaRPr lang="es-EC" sz="1050">
                        <a:effectLst/>
                        <a:latin typeface="Arial"/>
                        <a:ea typeface="Calibri"/>
                        <a:cs typeface="Times New Roman"/>
                      </a:endParaRPr>
                    </a:p>
                  </a:txBody>
                  <a:tcPr marL="30454" marR="30454" marT="0" marB="0"/>
                </a:tc>
                <a:tc>
                  <a:txBody>
                    <a:bodyPr/>
                    <a:lstStyle/>
                    <a:p>
                      <a:pPr algn="ctr">
                        <a:lnSpc>
                          <a:spcPct val="115000"/>
                        </a:lnSpc>
                        <a:spcAft>
                          <a:spcPts val="0"/>
                        </a:spcAft>
                      </a:pPr>
                      <a:r>
                        <a:rPr lang="es-EC" sz="1050">
                          <a:effectLst/>
                        </a:rPr>
                        <a:t>1</a:t>
                      </a:r>
                      <a:endParaRPr lang="es-EC" sz="1050">
                        <a:effectLst/>
                        <a:latin typeface="Arial"/>
                        <a:ea typeface="Calibri"/>
                        <a:cs typeface="Times New Roman"/>
                      </a:endParaRPr>
                    </a:p>
                  </a:txBody>
                  <a:tcPr marL="30454" marR="30454" marT="0" marB="0"/>
                </a:tc>
                <a:tc>
                  <a:txBody>
                    <a:bodyPr/>
                    <a:lstStyle/>
                    <a:p>
                      <a:pPr algn="ctr">
                        <a:lnSpc>
                          <a:spcPct val="115000"/>
                        </a:lnSpc>
                        <a:spcAft>
                          <a:spcPts val="0"/>
                        </a:spcAft>
                      </a:pPr>
                      <a:r>
                        <a:rPr lang="es-EC" sz="1050">
                          <a:effectLst/>
                        </a:rPr>
                        <a:t>2</a:t>
                      </a:r>
                      <a:endParaRPr lang="es-EC" sz="1050">
                        <a:effectLst/>
                        <a:latin typeface="Arial"/>
                        <a:ea typeface="Calibri"/>
                        <a:cs typeface="Times New Roman"/>
                      </a:endParaRPr>
                    </a:p>
                  </a:txBody>
                  <a:tcPr marL="30454" marR="30454" marT="0" marB="0"/>
                </a:tc>
                <a:tc>
                  <a:txBody>
                    <a:bodyPr/>
                    <a:lstStyle/>
                    <a:p>
                      <a:pPr algn="ctr">
                        <a:lnSpc>
                          <a:spcPct val="115000"/>
                        </a:lnSpc>
                        <a:spcAft>
                          <a:spcPts val="0"/>
                        </a:spcAft>
                      </a:pPr>
                      <a:r>
                        <a:rPr lang="es-EC" sz="1050">
                          <a:effectLst/>
                        </a:rPr>
                        <a:t>3</a:t>
                      </a:r>
                      <a:endParaRPr lang="es-EC" sz="1050">
                        <a:effectLst/>
                        <a:latin typeface="Arial"/>
                        <a:ea typeface="Calibri"/>
                        <a:cs typeface="Times New Roman"/>
                      </a:endParaRPr>
                    </a:p>
                  </a:txBody>
                  <a:tcPr marL="30454" marR="30454" marT="0" marB="0"/>
                </a:tc>
              </a:tr>
              <a:tr h="86852">
                <a:tc>
                  <a:txBody>
                    <a:bodyPr/>
                    <a:lstStyle/>
                    <a:p>
                      <a:pPr algn="just">
                        <a:lnSpc>
                          <a:spcPct val="115000"/>
                        </a:lnSpc>
                        <a:spcAft>
                          <a:spcPts val="0"/>
                        </a:spcAft>
                      </a:pPr>
                      <a:r>
                        <a:rPr lang="es-EC" sz="1050" dirty="0">
                          <a:effectLst/>
                        </a:rPr>
                        <a:t>1</a:t>
                      </a:r>
                      <a:endParaRPr lang="es-EC" sz="1050" dirty="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Riesgo eléctrico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86852">
                <a:tc>
                  <a:txBody>
                    <a:bodyPr/>
                    <a:lstStyle/>
                    <a:p>
                      <a:pPr algn="just">
                        <a:lnSpc>
                          <a:spcPct val="115000"/>
                        </a:lnSpc>
                        <a:spcAft>
                          <a:spcPts val="0"/>
                        </a:spcAft>
                      </a:pPr>
                      <a:r>
                        <a:rPr lang="es-EC" sz="1050" dirty="0">
                          <a:effectLst/>
                        </a:rPr>
                        <a:t>2</a:t>
                      </a:r>
                      <a:endParaRPr lang="es-EC" sz="1050" dirty="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Escaleras resbaladizas</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173703">
                <a:tc>
                  <a:txBody>
                    <a:bodyPr/>
                    <a:lstStyle/>
                    <a:p>
                      <a:pPr algn="just">
                        <a:lnSpc>
                          <a:spcPct val="115000"/>
                        </a:lnSpc>
                        <a:spcAft>
                          <a:spcPts val="0"/>
                        </a:spcAft>
                      </a:pPr>
                      <a:r>
                        <a:rPr lang="es-EC" sz="1050" dirty="0">
                          <a:effectLst/>
                        </a:rPr>
                        <a:t>3</a:t>
                      </a:r>
                      <a:endParaRPr lang="es-EC" sz="1050" dirty="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Caída de personas en el mismo piso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173703">
                <a:tc>
                  <a:txBody>
                    <a:bodyPr/>
                    <a:lstStyle/>
                    <a:p>
                      <a:pPr algn="just">
                        <a:lnSpc>
                          <a:spcPct val="115000"/>
                        </a:lnSpc>
                        <a:spcAft>
                          <a:spcPts val="0"/>
                        </a:spcAft>
                      </a:pPr>
                      <a:r>
                        <a:rPr lang="es-EC" sz="1050">
                          <a:effectLst/>
                        </a:rPr>
                        <a:t>4</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Caída de personas de un piso a otro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72600">
                <a:tc>
                  <a:txBody>
                    <a:bodyPr/>
                    <a:lstStyle/>
                    <a:p>
                      <a:pPr algn="just">
                        <a:lnSpc>
                          <a:spcPct val="115000"/>
                        </a:lnSpc>
                        <a:spcAft>
                          <a:spcPts val="0"/>
                        </a:spcAft>
                      </a:pPr>
                      <a:r>
                        <a:rPr lang="es-EC" sz="1050">
                          <a:effectLst/>
                        </a:rPr>
                        <a:t>5</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Hurto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72600">
                <a:tc>
                  <a:txBody>
                    <a:bodyPr/>
                    <a:lstStyle/>
                    <a:p>
                      <a:pPr algn="just">
                        <a:lnSpc>
                          <a:spcPct val="115000"/>
                        </a:lnSpc>
                        <a:spcAft>
                          <a:spcPts val="0"/>
                        </a:spcAft>
                      </a:pPr>
                      <a:r>
                        <a:rPr lang="es-EC" sz="1050">
                          <a:effectLst/>
                        </a:rPr>
                        <a:t>6</a:t>
                      </a:r>
                      <a:endParaRPr lang="es-EC" sz="1050">
                        <a:effectLst/>
                        <a:latin typeface="Arial"/>
                        <a:ea typeface="Calibri"/>
                        <a:cs typeface="Times New Roman"/>
                      </a:endParaRPr>
                    </a:p>
                  </a:txBody>
                  <a:tcPr marL="30454" marR="30454" marT="0" marB="0">
                    <a:solidFill>
                      <a:srgbClr val="FF0000">
                        <a:alpha val="20000"/>
                      </a:srgbClr>
                    </a:solidFill>
                  </a:tcPr>
                </a:tc>
                <a:tc gridSpan="3">
                  <a:txBody>
                    <a:bodyPr/>
                    <a:lstStyle/>
                    <a:p>
                      <a:pPr algn="just">
                        <a:lnSpc>
                          <a:spcPct val="115000"/>
                        </a:lnSpc>
                        <a:spcAft>
                          <a:spcPts val="0"/>
                        </a:spcAft>
                      </a:pPr>
                      <a:r>
                        <a:rPr lang="es-EC" sz="1050" dirty="0">
                          <a:effectLst/>
                        </a:rPr>
                        <a:t>Robo</a:t>
                      </a:r>
                      <a:endParaRPr lang="es-EC" sz="1050" dirty="0">
                        <a:effectLst/>
                        <a:latin typeface="Arial"/>
                        <a:ea typeface="Calibri"/>
                        <a:cs typeface="Times New Roman"/>
                      </a:endParaRPr>
                    </a:p>
                  </a:txBody>
                  <a:tcPr marL="30454" marR="30454" marT="0" marB="0">
                    <a:solidFill>
                      <a:srgbClr val="FF0000">
                        <a:alpha val="20000"/>
                      </a:srgbClr>
                    </a:solidFill>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solidFill>
                      <a:srgbClr val="FF0000">
                        <a:alpha val="20000"/>
                      </a:srgbClr>
                    </a:solidFill>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solidFill>
                      <a:srgbClr val="FF0000">
                        <a:alpha val="20000"/>
                      </a:srgbClr>
                    </a:solidFill>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solidFill>
                      <a:srgbClr val="FF0000">
                        <a:alpha val="20000"/>
                      </a:srgbClr>
                    </a:solidFill>
                  </a:tcPr>
                </a:tc>
                <a:tc>
                  <a:txBody>
                    <a:bodyPr/>
                    <a:lstStyle/>
                    <a:p>
                      <a:pPr algn="just">
                        <a:lnSpc>
                          <a:spcPct val="115000"/>
                        </a:lnSpc>
                        <a:spcAft>
                          <a:spcPts val="0"/>
                        </a:spcAft>
                      </a:pPr>
                      <a:r>
                        <a:rPr lang="es-EC" sz="1050" dirty="0">
                          <a:effectLst/>
                        </a:rPr>
                        <a:t>X</a:t>
                      </a:r>
                      <a:endParaRPr lang="es-EC" sz="1050" dirty="0">
                        <a:effectLst/>
                        <a:latin typeface="Arial"/>
                        <a:ea typeface="Calibri"/>
                        <a:cs typeface="Times New Roman"/>
                      </a:endParaRPr>
                    </a:p>
                  </a:txBody>
                  <a:tcPr marL="30454" marR="30454" marT="0" marB="0">
                    <a:solidFill>
                      <a:srgbClr val="FF0000">
                        <a:alpha val="20000"/>
                      </a:srgbClr>
                    </a:solidFill>
                  </a:tcPr>
                </a:tc>
              </a:tr>
              <a:tr h="72600">
                <a:tc>
                  <a:txBody>
                    <a:bodyPr/>
                    <a:lstStyle/>
                    <a:p>
                      <a:pPr algn="just">
                        <a:lnSpc>
                          <a:spcPct val="115000"/>
                        </a:lnSpc>
                        <a:spcAft>
                          <a:spcPts val="0"/>
                        </a:spcAft>
                      </a:pPr>
                      <a:r>
                        <a:rPr lang="es-EC" sz="1050">
                          <a:effectLst/>
                        </a:rPr>
                        <a:t>7</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Explosiones</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r>
              <a:tr h="72600">
                <a:tc>
                  <a:txBody>
                    <a:bodyPr/>
                    <a:lstStyle/>
                    <a:p>
                      <a:pPr algn="just">
                        <a:lnSpc>
                          <a:spcPct val="115000"/>
                        </a:lnSpc>
                        <a:spcAft>
                          <a:spcPts val="0"/>
                        </a:spcAft>
                      </a:pPr>
                      <a:r>
                        <a:rPr lang="es-EC" sz="1050">
                          <a:effectLst/>
                        </a:rPr>
                        <a:t>8</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Incendio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86852">
                <a:tc>
                  <a:txBody>
                    <a:bodyPr/>
                    <a:lstStyle/>
                    <a:p>
                      <a:pPr algn="just">
                        <a:lnSpc>
                          <a:spcPct val="115000"/>
                        </a:lnSpc>
                        <a:spcAft>
                          <a:spcPts val="0"/>
                        </a:spcAft>
                      </a:pPr>
                      <a:r>
                        <a:rPr lang="es-EC" sz="1050">
                          <a:effectLst/>
                        </a:rPr>
                        <a:t>9</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Gas Inflamable</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145200">
                <a:tc>
                  <a:txBody>
                    <a:bodyPr/>
                    <a:lstStyle/>
                    <a:p>
                      <a:pPr algn="just">
                        <a:lnSpc>
                          <a:spcPct val="115000"/>
                        </a:lnSpc>
                        <a:spcAft>
                          <a:spcPts val="0"/>
                        </a:spcAft>
                      </a:pPr>
                      <a:r>
                        <a:rPr lang="es-EC" sz="1050">
                          <a:effectLst/>
                        </a:rPr>
                        <a:t>10</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Riesgo de armamento y munición</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145200">
                <a:tc>
                  <a:txBody>
                    <a:bodyPr/>
                    <a:lstStyle/>
                    <a:p>
                      <a:pPr algn="just">
                        <a:lnSpc>
                          <a:spcPct val="115000"/>
                        </a:lnSpc>
                        <a:spcAft>
                          <a:spcPts val="0"/>
                        </a:spcAft>
                      </a:pPr>
                      <a:r>
                        <a:rPr lang="es-EC" sz="1050">
                          <a:effectLst/>
                        </a:rPr>
                        <a:t>11</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Riesgo de caídas de objetos</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dirty="0">
                          <a:effectLst/>
                        </a:rPr>
                        <a:t>X</a:t>
                      </a:r>
                      <a:endParaRPr lang="es-EC" sz="1050" dirty="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210267">
                <a:tc>
                  <a:txBody>
                    <a:bodyPr/>
                    <a:lstStyle/>
                    <a:p>
                      <a:pPr algn="just">
                        <a:lnSpc>
                          <a:spcPct val="115000"/>
                        </a:lnSpc>
                        <a:spcAft>
                          <a:spcPts val="0"/>
                        </a:spcAft>
                      </a:pPr>
                      <a:r>
                        <a:rPr lang="es-EC" sz="1050">
                          <a:effectLst/>
                        </a:rPr>
                        <a:t>12</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Inexistencia de parqueaderos para vehículos de clientes y visitas</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 </a:t>
                      </a:r>
                      <a:endParaRPr lang="es-EC" sz="1050">
                        <a:effectLst/>
                        <a:latin typeface="Arial"/>
                        <a:ea typeface="Calibri"/>
                        <a:cs typeface="Times New Roman"/>
                      </a:endParaRPr>
                    </a:p>
                  </a:txBody>
                  <a:tcPr marL="30454" marR="30454" marT="0" marB="0"/>
                </a:tc>
              </a:tr>
              <a:tr h="229744">
                <a:tc>
                  <a:txBody>
                    <a:bodyPr/>
                    <a:lstStyle/>
                    <a:p>
                      <a:pPr algn="just">
                        <a:lnSpc>
                          <a:spcPct val="115000"/>
                        </a:lnSpc>
                        <a:spcAft>
                          <a:spcPts val="0"/>
                        </a:spcAft>
                      </a:pPr>
                      <a:r>
                        <a:rPr lang="es-EC" sz="1050">
                          <a:effectLst/>
                        </a:rPr>
                        <a:t>13</a:t>
                      </a:r>
                      <a:endParaRPr lang="es-EC" sz="1050">
                        <a:effectLst/>
                        <a:latin typeface="Arial"/>
                        <a:ea typeface="Calibri"/>
                        <a:cs typeface="Times New Roman"/>
                      </a:endParaRPr>
                    </a:p>
                  </a:txBody>
                  <a:tcPr marL="30454" marR="30454" marT="0" marB="0"/>
                </a:tc>
                <a:tc gridSpan="3">
                  <a:txBody>
                    <a:bodyPr/>
                    <a:lstStyle/>
                    <a:p>
                      <a:pPr algn="just">
                        <a:lnSpc>
                          <a:spcPct val="115000"/>
                        </a:lnSpc>
                        <a:spcAft>
                          <a:spcPts val="0"/>
                        </a:spcAft>
                      </a:pPr>
                      <a:r>
                        <a:rPr lang="es-EC" sz="1050" dirty="0">
                          <a:effectLst/>
                        </a:rPr>
                        <a:t>Inexistencia de parqueaderos para vehículos de personal administrativo</a:t>
                      </a:r>
                      <a:endParaRPr lang="es-EC" sz="105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a:effectLst/>
                        </a:rPr>
                        <a:t>X</a:t>
                      </a:r>
                      <a:endParaRPr lang="es-EC" sz="1050">
                        <a:effectLst/>
                        <a:latin typeface="Arial"/>
                        <a:ea typeface="Calibri"/>
                        <a:cs typeface="Times New Roman"/>
                      </a:endParaRPr>
                    </a:p>
                  </a:txBody>
                  <a:tcPr marL="30454" marR="30454" marT="0" marB="0"/>
                </a:tc>
                <a:tc>
                  <a:txBody>
                    <a:bodyPr/>
                    <a:lstStyle/>
                    <a:p>
                      <a:pPr algn="just">
                        <a:lnSpc>
                          <a:spcPct val="115000"/>
                        </a:lnSpc>
                        <a:spcAft>
                          <a:spcPts val="0"/>
                        </a:spcAft>
                      </a:pPr>
                      <a:r>
                        <a:rPr lang="es-EC" sz="1050" dirty="0">
                          <a:effectLst/>
                        </a:rPr>
                        <a:t> </a:t>
                      </a:r>
                      <a:endParaRPr lang="es-EC" sz="1050" dirty="0">
                        <a:effectLst/>
                        <a:latin typeface="Arial"/>
                        <a:ea typeface="Calibri"/>
                        <a:cs typeface="Times New Roman"/>
                      </a:endParaRPr>
                    </a:p>
                  </a:txBody>
                  <a:tcPr marL="30454" marR="30454" marT="0" marB="0"/>
                </a:tc>
              </a:tr>
              <a:tr h="72600">
                <a:tc rowSpan="4" gridSpan="2">
                  <a:txBody>
                    <a:bodyPr/>
                    <a:lstStyle/>
                    <a:p>
                      <a:pPr algn="ctr">
                        <a:lnSpc>
                          <a:spcPct val="115000"/>
                        </a:lnSpc>
                        <a:spcAft>
                          <a:spcPts val="0"/>
                        </a:spcAft>
                      </a:pPr>
                      <a:r>
                        <a:rPr lang="es-EC" sz="1050" dirty="0">
                          <a:effectLst/>
                        </a:rPr>
                        <a:t> </a:t>
                      </a:r>
                    </a:p>
                    <a:p>
                      <a:pPr algn="ctr">
                        <a:lnSpc>
                          <a:spcPct val="115000"/>
                        </a:lnSpc>
                        <a:spcAft>
                          <a:spcPts val="0"/>
                        </a:spcAft>
                      </a:pPr>
                      <a:r>
                        <a:rPr lang="es-EC" sz="1050" dirty="0">
                          <a:effectLst/>
                        </a:rPr>
                        <a:t>CRITERIO DE IDENTIFICACIÓN</a:t>
                      </a:r>
                      <a:endParaRPr lang="es-EC" sz="1050" dirty="0">
                        <a:effectLst/>
                        <a:latin typeface="Arial"/>
                        <a:ea typeface="Calibri"/>
                        <a:cs typeface="Times New Roman"/>
                      </a:endParaRPr>
                    </a:p>
                  </a:txBody>
                  <a:tcPr marL="30454" marR="30454" marT="0" marB="0"/>
                </a:tc>
                <a:tc rowSpan="4" hMerge="1">
                  <a:txBody>
                    <a:bodyPr/>
                    <a:lstStyle/>
                    <a:p>
                      <a:endParaRPr lang="es-EC"/>
                    </a:p>
                  </a:txBody>
                  <a:tcPr/>
                </a:tc>
                <a:tc>
                  <a:txBody>
                    <a:bodyPr/>
                    <a:lstStyle/>
                    <a:p>
                      <a:pPr algn="just">
                        <a:lnSpc>
                          <a:spcPct val="115000"/>
                        </a:lnSpc>
                        <a:spcAft>
                          <a:spcPts val="0"/>
                        </a:spcAft>
                      </a:pPr>
                      <a:r>
                        <a:rPr lang="es-EC" sz="1000" dirty="0">
                          <a:effectLst/>
                        </a:rPr>
                        <a:t>0</a:t>
                      </a:r>
                      <a:endParaRPr lang="es-EC" sz="1000" dirty="0">
                        <a:effectLst/>
                        <a:latin typeface="Arial"/>
                        <a:ea typeface="Calibri"/>
                        <a:cs typeface="Times New Roman"/>
                      </a:endParaRPr>
                    </a:p>
                  </a:txBody>
                  <a:tcPr marL="30454" marR="30454" marT="0" marB="0"/>
                </a:tc>
                <a:tc gridSpan="5">
                  <a:txBody>
                    <a:bodyPr/>
                    <a:lstStyle/>
                    <a:p>
                      <a:pPr algn="just">
                        <a:lnSpc>
                          <a:spcPct val="115000"/>
                        </a:lnSpc>
                        <a:spcAft>
                          <a:spcPts val="0"/>
                        </a:spcAft>
                      </a:pPr>
                      <a:r>
                        <a:rPr lang="es-EC" sz="1000" dirty="0">
                          <a:effectLst/>
                        </a:rPr>
                        <a:t>NO HAY RIESGO</a:t>
                      </a:r>
                      <a:endParaRPr lang="es-EC" sz="100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2600">
                <a:tc gridSpan="2" vMerge="1">
                  <a:txBody>
                    <a:bodyPr/>
                    <a:lstStyle/>
                    <a:p>
                      <a:endParaRPr lang="es-EC"/>
                    </a:p>
                  </a:txBody>
                  <a:tcPr/>
                </a:tc>
                <a:tc hMerge="1" vMerge="1">
                  <a:txBody>
                    <a:bodyPr/>
                    <a:lstStyle/>
                    <a:p>
                      <a:endParaRPr lang="es-EC"/>
                    </a:p>
                  </a:txBody>
                  <a:tcPr/>
                </a:tc>
                <a:tc>
                  <a:txBody>
                    <a:bodyPr/>
                    <a:lstStyle/>
                    <a:p>
                      <a:pPr algn="just">
                        <a:lnSpc>
                          <a:spcPct val="115000"/>
                        </a:lnSpc>
                        <a:spcAft>
                          <a:spcPts val="0"/>
                        </a:spcAft>
                      </a:pPr>
                      <a:r>
                        <a:rPr lang="es-EC" sz="1000">
                          <a:effectLst/>
                        </a:rPr>
                        <a:t>1</a:t>
                      </a:r>
                      <a:endParaRPr lang="es-EC" sz="1000">
                        <a:effectLst/>
                        <a:latin typeface="Arial"/>
                        <a:ea typeface="Calibri"/>
                        <a:cs typeface="Times New Roman"/>
                      </a:endParaRPr>
                    </a:p>
                  </a:txBody>
                  <a:tcPr marL="30454" marR="30454" marT="0" marB="0"/>
                </a:tc>
                <a:tc gridSpan="5">
                  <a:txBody>
                    <a:bodyPr/>
                    <a:lstStyle/>
                    <a:p>
                      <a:pPr algn="just">
                        <a:lnSpc>
                          <a:spcPct val="115000"/>
                        </a:lnSpc>
                        <a:spcAft>
                          <a:spcPts val="0"/>
                        </a:spcAft>
                      </a:pPr>
                      <a:r>
                        <a:rPr lang="es-EC" sz="1000" dirty="0">
                          <a:effectLst/>
                        </a:rPr>
                        <a:t>RIESGO PEQUEÑO</a:t>
                      </a:r>
                      <a:endParaRPr lang="es-EC" sz="100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2600">
                <a:tc gridSpan="2" vMerge="1">
                  <a:txBody>
                    <a:bodyPr/>
                    <a:lstStyle/>
                    <a:p>
                      <a:endParaRPr lang="es-EC"/>
                    </a:p>
                  </a:txBody>
                  <a:tcPr/>
                </a:tc>
                <a:tc hMerge="1" vMerge="1">
                  <a:txBody>
                    <a:bodyPr/>
                    <a:lstStyle/>
                    <a:p>
                      <a:endParaRPr lang="es-EC"/>
                    </a:p>
                  </a:txBody>
                  <a:tcPr/>
                </a:tc>
                <a:tc>
                  <a:txBody>
                    <a:bodyPr/>
                    <a:lstStyle/>
                    <a:p>
                      <a:pPr algn="just">
                        <a:lnSpc>
                          <a:spcPct val="115000"/>
                        </a:lnSpc>
                        <a:spcAft>
                          <a:spcPts val="0"/>
                        </a:spcAft>
                      </a:pPr>
                      <a:r>
                        <a:rPr lang="es-EC" sz="1000">
                          <a:effectLst/>
                        </a:rPr>
                        <a:t>2</a:t>
                      </a:r>
                      <a:endParaRPr lang="es-EC" sz="1000">
                        <a:effectLst/>
                        <a:latin typeface="Arial"/>
                        <a:ea typeface="Calibri"/>
                        <a:cs typeface="Times New Roman"/>
                      </a:endParaRPr>
                    </a:p>
                  </a:txBody>
                  <a:tcPr marL="30454" marR="30454" marT="0" marB="0"/>
                </a:tc>
                <a:tc gridSpan="5">
                  <a:txBody>
                    <a:bodyPr/>
                    <a:lstStyle/>
                    <a:p>
                      <a:pPr algn="just">
                        <a:lnSpc>
                          <a:spcPct val="115000"/>
                        </a:lnSpc>
                        <a:spcAft>
                          <a:spcPts val="0"/>
                        </a:spcAft>
                      </a:pPr>
                      <a:r>
                        <a:rPr lang="es-EC" sz="1000" dirty="0">
                          <a:effectLst/>
                        </a:rPr>
                        <a:t>RIESGO MEDIANO</a:t>
                      </a:r>
                      <a:endParaRPr lang="es-EC" sz="100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6852">
                <a:tc gridSpan="2" vMerge="1">
                  <a:txBody>
                    <a:bodyPr/>
                    <a:lstStyle/>
                    <a:p>
                      <a:endParaRPr lang="es-EC"/>
                    </a:p>
                  </a:txBody>
                  <a:tcPr/>
                </a:tc>
                <a:tc hMerge="1" vMerge="1">
                  <a:txBody>
                    <a:bodyPr/>
                    <a:lstStyle/>
                    <a:p>
                      <a:endParaRPr lang="es-EC"/>
                    </a:p>
                  </a:txBody>
                  <a:tcPr/>
                </a:tc>
                <a:tc>
                  <a:txBody>
                    <a:bodyPr/>
                    <a:lstStyle/>
                    <a:p>
                      <a:pPr algn="just">
                        <a:lnSpc>
                          <a:spcPct val="115000"/>
                        </a:lnSpc>
                        <a:spcAft>
                          <a:spcPts val="0"/>
                        </a:spcAft>
                      </a:pPr>
                      <a:r>
                        <a:rPr lang="es-EC" sz="1000">
                          <a:effectLst/>
                        </a:rPr>
                        <a:t>3</a:t>
                      </a:r>
                      <a:endParaRPr lang="es-EC" sz="1000">
                        <a:effectLst/>
                        <a:latin typeface="Arial"/>
                        <a:ea typeface="Calibri"/>
                        <a:cs typeface="Times New Roman"/>
                      </a:endParaRPr>
                    </a:p>
                  </a:txBody>
                  <a:tcPr marL="30454" marR="30454" marT="0" marB="0"/>
                </a:tc>
                <a:tc gridSpan="5">
                  <a:txBody>
                    <a:bodyPr/>
                    <a:lstStyle/>
                    <a:p>
                      <a:pPr algn="just">
                        <a:lnSpc>
                          <a:spcPct val="115000"/>
                        </a:lnSpc>
                        <a:spcAft>
                          <a:spcPts val="0"/>
                        </a:spcAft>
                      </a:pPr>
                      <a:r>
                        <a:rPr lang="es-EC" sz="1000" dirty="0">
                          <a:effectLst/>
                        </a:rPr>
                        <a:t>RIESGO ALTO</a:t>
                      </a:r>
                      <a:endParaRPr lang="es-EC" sz="1000" dirty="0">
                        <a:effectLst/>
                        <a:latin typeface="Arial"/>
                        <a:ea typeface="Calibri"/>
                        <a:cs typeface="Times New Roman"/>
                      </a:endParaRPr>
                    </a:p>
                  </a:txBody>
                  <a:tcPr marL="30454" marR="30454"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3273599805"/>
              </p:ext>
            </p:extLst>
          </p:nvPr>
        </p:nvGraphicFramePr>
        <p:xfrm>
          <a:off x="5292080" y="1484784"/>
          <a:ext cx="3608683" cy="5351003"/>
        </p:xfrm>
        <a:graphic>
          <a:graphicData uri="http://schemas.openxmlformats.org/drawingml/2006/table">
            <a:tbl>
              <a:tblPr firstRow="1" firstCol="1" bandRow="1">
                <a:tableStyleId>{ED083AE6-46FA-4A59-8FB0-9F97EB10719F}</a:tableStyleId>
              </a:tblPr>
              <a:tblGrid>
                <a:gridCol w="188811"/>
                <a:gridCol w="459261"/>
                <a:gridCol w="504056"/>
                <a:gridCol w="720080"/>
                <a:gridCol w="144016"/>
                <a:gridCol w="144016"/>
                <a:gridCol w="144016"/>
                <a:gridCol w="144016"/>
                <a:gridCol w="216024"/>
                <a:gridCol w="188811"/>
                <a:gridCol w="216024"/>
                <a:gridCol w="144016"/>
                <a:gridCol w="144016"/>
                <a:gridCol w="144016"/>
                <a:gridCol w="107504"/>
              </a:tblGrid>
              <a:tr h="336677">
                <a:tc rowSpan="2">
                  <a:txBody>
                    <a:bodyPr/>
                    <a:lstStyle/>
                    <a:p>
                      <a:pPr algn="ctr">
                        <a:lnSpc>
                          <a:spcPct val="115000"/>
                        </a:lnSpc>
                        <a:spcAft>
                          <a:spcPts val="0"/>
                        </a:spcAft>
                      </a:pPr>
                      <a:r>
                        <a:rPr lang="es-EC" sz="900" dirty="0">
                          <a:effectLst/>
                        </a:rPr>
                        <a:t>No.</a:t>
                      </a:r>
                      <a:endParaRPr lang="es-EC" sz="900" dirty="0">
                        <a:effectLst/>
                        <a:latin typeface="Arial"/>
                        <a:ea typeface="Calibri"/>
                        <a:cs typeface="Times New Roman"/>
                      </a:endParaRPr>
                    </a:p>
                  </a:txBody>
                  <a:tcPr marL="18218" marR="18218" marT="0" marB="0"/>
                </a:tc>
                <a:tc rowSpan="2" gridSpan="3">
                  <a:txBody>
                    <a:bodyPr/>
                    <a:lstStyle/>
                    <a:p>
                      <a:pPr algn="ctr">
                        <a:lnSpc>
                          <a:spcPct val="115000"/>
                        </a:lnSpc>
                        <a:spcAft>
                          <a:spcPts val="0"/>
                        </a:spcAft>
                      </a:pPr>
                      <a:r>
                        <a:rPr lang="es-EC" sz="900" dirty="0">
                          <a:effectLst/>
                        </a:rPr>
                        <a:t>RIESGO IDENTIFICADO</a:t>
                      </a:r>
                      <a:endParaRPr lang="es-EC" sz="900" dirty="0">
                        <a:effectLst/>
                        <a:latin typeface="Arial"/>
                        <a:ea typeface="Calibri"/>
                        <a:cs typeface="Times New Roman"/>
                      </a:endParaRPr>
                    </a:p>
                  </a:txBody>
                  <a:tcPr marL="18218" marR="18218" marT="0" marB="0"/>
                </a:tc>
                <a:tc rowSpan="2" hMerge="1">
                  <a:txBody>
                    <a:bodyPr/>
                    <a:lstStyle/>
                    <a:p>
                      <a:endParaRPr lang="es-EC"/>
                    </a:p>
                  </a:txBody>
                  <a:tcPr/>
                </a:tc>
                <a:tc rowSpan="2" hMerge="1">
                  <a:txBody>
                    <a:bodyPr/>
                    <a:lstStyle/>
                    <a:p>
                      <a:endParaRPr lang="es-EC"/>
                    </a:p>
                  </a:txBody>
                  <a:tcPr/>
                </a:tc>
                <a:tc gridSpan="3">
                  <a:txBody>
                    <a:bodyPr/>
                    <a:lstStyle/>
                    <a:p>
                      <a:pPr algn="ctr">
                        <a:lnSpc>
                          <a:spcPct val="115000"/>
                        </a:lnSpc>
                        <a:spcAft>
                          <a:spcPts val="0"/>
                        </a:spcAft>
                      </a:pPr>
                      <a:r>
                        <a:rPr lang="es-EC" sz="900" dirty="0">
                          <a:effectLst/>
                        </a:rPr>
                        <a:t>PROBABILIDAD</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900" dirty="0">
                          <a:effectLst/>
                        </a:rPr>
                        <a:t>CONSECUENCIA</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C" sz="900" dirty="0">
                          <a:effectLst/>
                        </a:rPr>
                        <a:t>VALOR DEL RIESGO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6228">
                <a:tc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800">
                          <a:effectLst/>
                        </a:rPr>
                        <a:t>B</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dirty="0">
                          <a:effectLst/>
                        </a:rPr>
                        <a:t>M</a:t>
                      </a:r>
                      <a:endParaRPr lang="es-EC" sz="800" dirty="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A</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B</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dirty="0">
                          <a:effectLst/>
                        </a:rPr>
                        <a:t>M</a:t>
                      </a:r>
                      <a:endParaRPr lang="es-EC" sz="800" dirty="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dirty="0">
                          <a:effectLst/>
                        </a:rPr>
                        <a:t>A</a:t>
                      </a:r>
                      <a:endParaRPr lang="es-EC" sz="800" dirty="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T</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To</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Mo</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I</a:t>
                      </a:r>
                      <a:endParaRPr lang="es-EC" sz="800">
                        <a:effectLst/>
                        <a:latin typeface="Arial"/>
                        <a:ea typeface="Calibri"/>
                        <a:cs typeface="Times New Roman"/>
                      </a:endParaRPr>
                    </a:p>
                  </a:txBody>
                  <a:tcPr marL="18218" marR="18218" marT="0" marB="0"/>
                </a:tc>
                <a:tc>
                  <a:txBody>
                    <a:bodyPr/>
                    <a:lstStyle/>
                    <a:p>
                      <a:pPr algn="ctr">
                        <a:lnSpc>
                          <a:spcPct val="115000"/>
                        </a:lnSpc>
                        <a:spcAft>
                          <a:spcPts val="0"/>
                        </a:spcAft>
                      </a:pPr>
                      <a:r>
                        <a:rPr lang="es-EC" sz="800">
                          <a:effectLst/>
                        </a:rPr>
                        <a:t>S</a:t>
                      </a:r>
                      <a:endParaRPr lang="es-EC" sz="800">
                        <a:effectLst/>
                        <a:latin typeface="Arial"/>
                        <a:ea typeface="Calibri"/>
                        <a:cs typeface="Times New Roman"/>
                      </a:endParaRPr>
                    </a:p>
                  </a:txBody>
                  <a:tcPr marL="18218" marR="18218" marT="0" marB="0"/>
                </a:tc>
              </a:tr>
              <a:tr h="167605">
                <a:tc>
                  <a:txBody>
                    <a:bodyPr/>
                    <a:lstStyle/>
                    <a:p>
                      <a:pPr algn="just">
                        <a:lnSpc>
                          <a:spcPct val="115000"/>
                        </a:lnSpc>
                        <a:spcAft>
                          <a:spcPts val="0"/>
                        </a:spcAft>
                      </a:pPr>
                      <a:r>
                        <a:rPr lang="es-EC" sz="900" dirty="0">
                          <a:effectLst/>
                        </a:rPr>
                        <a:t>1</a:t>
                      </a:r>
                      <a:endParaRPr lang="es-EC" sz="900" dirty="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Riesgo eléctrico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139466">
                <a:tc>
                  <a:txBody>
                    <a:bodyPr/>
                    <a:lstStyle/>
                    <a:p>
                      <a:pPr algn="just">
                        <a:lnSpc>
                          <a:spcPct val="115000"/>
                        </a:lnSpc>
                        <a:spcAft>
                          <a:spcPts val="0"/>
                        </a:spcAft>
                      </a:pPr>
                      <a:r>
                        <a:rPr lang="es-EC" sz="900">
                          <a:effectLst/>
                        </a:rPr>
                        <a:t>2</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Escaleras resbaladizas</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r>
                        <a:rPr lang="es-EC" sz="800" smtClean="0">
                          <a:effectLst/>
                        </a:rPr>
                        <a:t>X </a:t>
                      </a:r>
                      <a:endParaRPr lang="es-EC" sz="800" dirty="0">
                        <a:effectLst/>
                        <a:latin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155954">
                <a:tc>
                  <a:txBody>
                    <a:bodyPr/>
                    <a:lstStyle/>
                    <a:p>
                      <a:pPr algn="just">
                        <a:lnSpc>
                          <a:spcPct val="115000"/>
                        </a:lnSpc>
                        <a:spcAft>
                          <a:spcPts val="0"/>
                        </a:spcAft>
                      </a:pPr>
                      <a:r>
                        <a:rPr lang="es-EC" sz="900">
                          <a:effectLst/>
                        </a:rPr>
                        <a:t>3</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Caída de personas en el mismo piso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335210">
                <a:tc>
                  <a:txBody>
                    <a:bodyPr/>
                    <a:lstStyle/>
                    <a:p>
                      <a:pPr algn="just">
                        <a:lnSpc>
                          <a:spcPct val="115000"/>
                        </a:lnSpc>
                        <a:spcAft>
                          <a:spcPts val="0"/>
                        </a:spcAft>
                      </a:pPr>
                      <a:r>
                        <a:rPr lang="es-EC" sz="900">
                          <a:effectLst/>
                        </a:rPr>
                        <a:t>4</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Caída de personas de un piso a otro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55868">
                <a:tc>
                  <a:txBody>
                    <a:bodyPr/>
                    <a:lstStyle/>
                    <a:p>
                      <a:pPr algn="just">
                        <a:lnSpc>
                          <a:spcPct val="115000"/>
                        </a:lnSpc>
                        <a:spcAft>
                          <a:spcPts val="0"/>
                        </a:spcAft>
                      </a:pPr>
                      <a:r>
                        <a:rPr lang="es-EC" sz="900">
                          <a:effectLst/>
                        </a:rPr>
                        <a:t>5</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a:effectLst/>
                        </a:rPr>
                        <a:t>Hurto</a:t>
                      </a:r>
                      <a:endParaRPr lang="es-EC" sz="90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55868">
                <a:tc>
                  <a:txBody>
                    <a:bodyPr/>
                    <a:lstStyle/>
                    <a:p>
                      <a:pPr algn="just">
                        <a:lnSpc>
                          <a:spcPct val="115000"/>
                        </a:lnSpc>
                        <a:spcAft>
                          <a:spcPts val="0"/>
                        </a:spcAft>
                      </a:pPr>
                      <a:r>
                        <a:rPr lang="es-EC" sz="900">
                          <a:effectLst/>
                        </a:rPr>
                        <a:t>6</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Robo</a:t>
                      </a:r>
                      <a:endParaRPr lang="es-EC" sz="900" dirty="0">
                        <a:effectLst/>
                        <a:latin typeface="Arial"/>
                        <a:ea typeface="Calibri"/>
                        <a:cs typeface="Times New Roman"/>
                      </a:endParaRPr>
                    </a:p>
                  </a:txBody>
                  <a:tcPr marL="18218" marR="18218" marT="0" marB="0">
                    <a:solidFill>
                      <a:srgbClr val="FF0000">
                        <a:alpha val="20000"/>
                      </a:srgbClr>
                    </a:solidFill>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X</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X</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solidFill>
                      <a:srgbClr val="FF0000">
                        <a:alpha val="20000"/>
                      </a:srgbClr>
                    </a:solidFill>
                  </a:tcPr>
                </a:tc>
                <a:tc>
                  <a:txBody>
                    <a:bodyPr/>
                    <a:lstStyle/>
                    <a:p>
                      <a:pPr algn="just">
                        <a:lnSpc>
                          <a:spcPct val="115000"/>
                        </a:lnSpc>
                        <a:spcAft>
                          <a:spcPts val="0"/>
                        </a:spcAft>
                      </a:pPr>
                      <a:r>
                        <a:rPr lang="es-EC" sz="800" dirty="0">
                          <a:effectLst/>
                        </a:rPr>
                        <a:t>X</a:t>
                      </a:r>
                      <a:endParaRPr lang="es-EC" sz="800" dirty="0">
                        <a:effectLst/>
                        <a:latin typeface="Arial"/>
                        <a:ea typeface="Calibri"/>
                        <a:cs typeface="Times New Roman"/>
                      </a:endParaRPr>
                    </a:p>
                  </a:txBody>
                  <a:tcPr marL="18218" marR="18218" marT="0" marB="0">
                    <a:solidFill>
                      <a:srgbClr val="FF0000">
                        <a:alpha val="20000"/>
                      </a:srgbClr>
                    </a:solidFill>
                  </a:tcPr>
                </a:tc>
              </a:tr>
              <a:tr h="111737">
                <a:tc>
                  <a:txBody>
                    <a:bodyPr/>
                    <a:lstStyle/>
                    <a:p>
                      <a:pPr algn="just">
                        <a:lnSpc>
                          <a:spcPct val="115000"/>
                        </a:lnSpc>
                        <a:spcAft>
                          <a:spcPts val="0"/>
                        </a:spcAft>
                      </a:pPr>
                      <a:r>
                        <a:rPr lang="es-EC" sz="900">
                          <a:effectLst/>
                        </a:rPr>
                        <a:t>7</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Explosiones</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111737">
                <a:tc>
                  <a:txBody>
                    <a:bodyPr/>
                    <a:lstStyle/>
                    <a:p>
                      <a:pPr algn="just">
                        <a:lnSpc>
                          <a:spcPct val="115000"/>
                        </a:lnSpc>
                        <a:spcAft>
                          <a:spcPts val="0"/>
                        </a:spcAft>
                      </a:pPr>
                      <a:r>
                        <a:rPr lang="es-EC" sz="900">
                          <a:effectLst/>
                        </a:rPr>
                        <a:t>8</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Incendio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167605">
                <a:tc>
                  <a:txBody>
                    <a:bodyPr/>
                    <a:lstStyle/>
                    <a:p>
                      <a:pPr algn="just">
                        <a:lnSpc>
                          <a:spcPct val="115000"/>
                        </a:lnSpc>
                        <a:spcAft>
                          <a:spcPts val="0"/>
                        </a:spcAft>
                      </a:pPr>
                      <a:r>
                        <a:rPr lang="es-EC" sz="900">
                          <a:effectLst/>
                        </a:rPr>
                        <a:t>9</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Gas Inflamable</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335210">
                <a:tc>
                  <a:txBody>
                    <a:bodyPr/>
                    <a:lstStyle/>
                    <a:p>
                      <a:pPr algn="just">
                        <a:lnSpc>
                          <a:spcPct val="115000"/>
                        </a:lnSpc>
                        <a:spcAft>
                          <a:spcPts val="0"/>
                        </a:spcAft>
                      </a:pPr>
                      <a:r>
                        <a:rPr lang="es-EC" sz="900">
                          <a:effectLst/>
                        </a:rPr>
                        <a:t>10</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Riesgo de armamento y munición</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279341">
                <a:tc>
                  <a:txBody>
                    <a:bodyPr/>
                    <a:lstStyle/>
                    <a:p>
                      <a:pPr algn="just">
                        <a:lnSpc>
                          <a:spcPct val="115000"/>
                        </a:lnSpc>
                        <a:spcAft>
                          <a:spcPts val="0"/>
                        </a:spcAft>
                      </a:pPr>
                      <a:r>
                        <a:rPr lang="es-EC" sz="900">
                          <a:effectLst/>
                        </a:rPr>
                        <a:t>11</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Riesgo de caídas de objetos</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dirty="0">
                          <a:effectLst/>
                        </a:rPr>
                        <a:t>X</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325346">
                <a:tc>
                  <a:txBody>
                    <a:bodyPr/>
                    <a:lstStyle/>
                    <a:p>
                      <a:pPr algn="just">
                        <a:lnSpc>
                          <a:spcPct val="115000"/>
                        </a:lnSpc>
                        <a:spcAft>
                          <a:spcPts val="0"/>
                        </a:spcAft>
                      </a:pPr>
                      <a:r>
                        <a:rPr lang="es-EC" sz="900">
                          <a:effectLst/>
                        </a:rPr>
                        <a:t>12</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Inexistencia de parqueaderos para vehículos de clientes y visitas</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r>
              <a:tr h="360040">
                <a:tc>
                  <a:txBody>
                    <a:bodyPr/>
                    <a:lstStyle/>
                    <a:p>
                      <a:pPr algn="just">
                        <a:lnSpc>
                          <a:spcPct val="115000"/>
                        </a:lnSpc>
                        <a:spcAft>
                          <a:spcPts val="0"/>
                        </a:spcAft>
                      </a:pPr>
                      <a:r>
                        <a:rPr lang="es-EC" sz="900">
                          <a:effectLst/>
                        </a:rPr>
                        <a:t>13</a:t>
                      </a:r>
                      <a:endParaRPr lang="es-EC" sz="900">
                        <a:effectLst/>
                        <a:latin typeface="Arial"/>
                        <a:ea typeface="Calibri"/>
                        <a:cs typeface="Times New Roman"/>
                      </a:endParaRPr>
                    </a:p>
                  </a:txBody>
                  <a:tcPr marL="18218" marR="18218" marT="0" marB="0"/>
                </a:tc>
                <a:tc gridSpan="3">
                  <a:txBody>
                    <a:bodyPr/>
                    <a:lstStyle/>
                    <a:p>
                      <a:pPr algn="just">
                        <a:lnSpc>
                          <a:spcPct val="115000"/>
                        </a:lnSpc>
                        <a:spcAft>
                          <a:spcPts val="0"/>
                        </a:spcAft>
                      </a:pPr>
                      <a:r>
                        <a:rPr lang="es-EC" sz="900" dirty="0">
                          <a:effectLst/>
                        </a:rPr>
                        <a:t>Inexistencia de parqueaderos para vehículos de personal administrativo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dirty="0">
                          <a:effectLst/>
                        </a:rPr>
                        <a:t>X</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 </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a:effectLst/>
                        </a:rPr>
                        <a:t>X</a:t>
                      </a:r>
                      <a:endParaRPr lang="es-EC" sz="80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tc>
                <a:tc>
                  <a:txBody>
                    <a:bodyPr/>
                    <a:lstStyle/>
                    <a:p>
                      <a:pPr algn="just">
                        <a:lnSpc>
                          <a:spcPct val="115000"/>
                        </a:lnSpc>
                        <a:spcAft>
                          <a:spcPts val="0"/>
                        </a:spcAft>
                      </a:pPr>
                      <a:r>
                        <a:rPr lang="es-EC" sz="800" dirty="0">
                          <a:effectLst/>
                        </a:rPr>
                        <a:t> </a:t>
                      </a:r>
                      <a:endParaRPr lang="es-EC" sz="800" dirty="0">
                        <a:effectLst/>
                        <a:latin typeface="Arial"/>
                        <a:ea typeface="Calibri"/>
                        <a:cs typeface="Times New Roman"/>
                      </a:endParaRPr>
                    </a:p>
                  </a:txBody>
                  <a:tcPr marL="18218" marR="18218" marT="0" marB="0"/>
                </a:tc>
              </a:tr>
              <a:tr h="55868">
                <a:tc rowSpan="8" gridSpan="2">
                  <a:txBody>
                    <a:bodyPr/>
                    <a:lstStyle/>
                    <a:p>
                      <a:pPr algn="ctr">
                        <a:lnSpc>
                          <a:spcPct val="115000"/>
                        </a:lnSpc>
                        <a:spcAft>
                          <a:spcPts val="0"/>
                        </a:spcAft>
                      </a:pPr>
                      <a:r>
                        <a:rPr lang="es-EC" sz="900">
                          <a:effectLst/>
                        </a:rPr>
                        <a:t> </a:t>
                      </a:r>
                    </a:p>
                    <a:p>
                      <a:pPr algn="ctr">
                        <a:lnSpc>
                          <a:spcPct val="115000"/>
                        </a:lnSpc>
                        <a:spcAft>
                          <a:spcPts val="0"/>
                        </a:spcAft>
                      </a:pPr>
                      <a:r>
                        <a:rPr lang="es-EC" sz="900">
                          <a:effectLst/>
                        </a:rPr>
                        <a:t> </a:t>
                      </a:r>
                    </a:p>
                    <a:p>
                      <a:pPr algn="ctr">
                        <a:lnSpc>
                          <a:spcPct val="115000"/>
                        </a:lnSpc>
                        <a:spcAft>
                          <a:spcPts val="0"/>
                        </a:spcAft>
                      </a:pPr>
                      <a:r>
                        <a:rPr lang="es-EC" sz="900">
                          <a:effectLst/>
                        </a:rPr>
                        <a:t> </a:t>
                      </a:r>
                    </a:p>
                    <a:p>
                      <a:pPr algn="ctr">
                        <a:lnSpc>
                          <a:spcPct val="115000"/>
                        </a:lnSpc>
                        <a:spcAft>
                          <a:spcPts val="0"/>
                        </a:spcAft>
                      </a:pPr>
                      <a:r>
                        <a:rPr lang="es-EC" sz="900">
                          <a:effectLst/>
                        </a:rPr>
                        <a:t>LEYENDA</a:t>
                      </a:r>
                      <a:endParaRPr lang="es-EC" sz="900">
                        <a:effectLst/>
                        <a:latin typeface="Arial"/>
                        <a:ea typeface="Calibri"/>
                        <a:cs typeface="Times New Roman"/>
                      </a:endParaRPr>
                    </a:p>
                  </a:txBody>
                  <a:tcPr marL="18218" marR="18218" marT="0" marB="0"/>
                </a:tc>
                <a:tc rowSpan="8" hMerge="1">
                  <a:txBody>
                    <a:bodyPr/>
                    <a:lstStyle/>
                    <a:p>
                      <a:endParaRPr lang="es-EC"/>
                    </a:p>
                  </a:txBody>
                  <a:tcPr/>
                </a:tc>
                <a:tc>
                  <a:txBody>
                    <a:bodyPr/>
                    <a:lstStyle/>
                    <a:p>
                      <a:pPr algn="ctr">
                        <a:lnSpc>
                          <a:spcPct val="115000"/>
                        </a:lnSpc>
                        <a:spcAft>
                          <a:spcPts val="0"/>
                        </a:spcAft>
                      </a:pPr>
                      <a:r>
                        <a:rPr lang="es-EC" sz="900" dirty="0">
                          <a:effectLst/>
                        </a:rPr>
                        <a:t>B</a:t>
                      </a:r>
                      <a:endParaRPr lang="es-EC" sz="900" dirty="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BAJO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dirty="0">
                          <a:effectLst/>
                        </a:rPr>
                        <a:t>M</a:t>
                      </a:r>
                      <a:endParaRPr lang="es-EC" sz="900" dirty="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MEDIO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A</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ALTO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T</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TRIVIAL</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To</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TOLERABLE</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Mo</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MODERADO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I</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IMPORTANTE </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868">
                <a:tc gridSpan="2" vMerge="1">
                  <a:txBody>
                    <a:bodyPr/>
                    <a:lstStyle/>
                    <a:p>
                      <a:endParaRPr lang="es-EC"/>
                    </a:p>
                  </a:txBody>
                  <a:tcPr/>
                </a:tc>
                <a:tc hMerge="1" vMerge="1">
                  <a:txBody>
                    <a:bodyPr/>
                    <a:lstStyle/>
                    <a:p>
                      <a:endParaRPr lang="es-EC"/>
                    </a:p>
                  </a:txBody>
                  <a:tcPr/>
                </a:tc>
                <a:tc>
                  <a:txBody>
                    <a:bodyPr/>
                    <a:lstStyle/>
                    <a:p>
                      <a:pPr algn="ctr">
                        <a:lnSpc>
                          <a:spcPct val="115000"/>
                        </a:lnSpc>
                        <a:spcAft>
                          <a:spcPts val="0"/>
                        </a:spcAft>
                      </a:pPr>
                      <a:r>
                        <a:rPr lang="es-EC" sz="900">
                          <a:effectLst/>
                        </a:rPr>
                        <a:t>S</a:t>
                      </a:r>
                      <a:endParaRPr lang="es-EC" sz="900">
                        <a:effectLst/>
                        <a:latin typeface="Arial"/>
                        <a:ea typeface="Calibri"/>
                        <a:cs typeface="Times New Roman"/>
                      </a:endParaRPr>
                    </a:p>
                  </a:txBody>
                  <a:tcPr marL="18218" marR="18218" marT="0" marB="0"/>
                </a:tc>
                <a:tc gridSpan="12">
                  <a:txBody>
                    <a:bodyPr/>
                    <a:lstStyle/>
                    <a:p>
                      <a:pPr algn="just">
                        <a:lnSpc>
                          <a:spcPct val="115000"/>
                        </a:lnSpc>
                        <a:spcAft>
                          <a:spcPts val="0"/>
                        </a:spcAft>
                      </a:pPr>
                      <a:r>
                        <a:rPr lang="es-EC" sz="900" dirty="0">
                          <a:effectLst/>
                        </a:rPr>
                        <a:t>SEVERO</a:t>
                      </a:r>
                      <a:endParaRPr lang="es-EC" sz="900" dirty="0">
                        <a:effectLst/>
                        <a:latin typeface="Arial"/>
                        <a:ea typeface="Calibri"/>
                        <a:cs typeface="Times New Roman"/>
                      </a:endParaRPr>
                    </a:p>
                  </a:txBody>
                  <a:tcPr marL="18218" marR="1821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grpSp>
        <p:nvGrpSpPr>
          <p:cNvPr id="22" name="133 Grupo"/>
          <p:cNvGrpSpPr/>
          <p:nvPr/>
        </p:nvGrpSpPr>
        <p:grpSpPr>
          <a:xfrm>
            <a:off x="8596313" y="11528425"/>
            <a:ext cx="1993900" cy="263525"/>
            <a:chOff x="0" y="0"/>
            <a:chExt cx="1993517" cy="263968"/>
          </a:xfrm>
        </p:grpSpPr>
        <p:sp>
          <p:nvSpPr>
            <p:cNvPr id="23" name="134 Cuadro de texto"/>
            <p:cNvSpPr txBox="1"/>
            <p:nvPr/>
          </p:nvSpPr>
          <p:spPr>
            <a:xfrm>
              <a:off x="0" y="22033"/>
              <a:ext cx="95821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ct val="115000"/>
                </a:lnSpc>
                <a:spcAft>
                  <a:spcPts val="1000"/>
                </a:spcAft>
              </a:pPr>
              <a:r>
                <a:rPr lang="es-EC" sz="1400" b="1">
                  <a:effectLst/>
                  <a:highlight>
                    <a:srgbClr val="FFFF00"/>
                  </a:highlight>
                  <a:latin typeface="Arial"/>
                  <a:ea typeface="Calibri"/>
                  <a:cs typeface="Times New Roman"/>
                </a:rPr>
                <a:t>CONTINUA</a:t>
              </a:r>
              <a:endParaRPr lang="es-EC" sz="1200">
                <a:effectLst/>
                <a:latin typeface="Arial"/>
                <a:ea typeface="Calibri"/>
                <a:cs typeface="Times New Roman"/>
              </a:endParaRPr>
            </a:p>
          </p:txBody>
        </p:sp>
        <p:sp>
          <p:nvSpPr>
            <p:cNvPr id="24" name="135 Flecha derecha"/>
            <p:cNvSpPr/>
            <p:nvPr/>
          </p:nvSpPr>
          <p:spPr>
            <a:xfrm>
              <a:off x="958467" y="0"/>
              <a:ext cx="1035050" cy="219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26" name="25 Rectángulo"/>
          <p:cNvSpPr/>
          <p:nvPr/>
        </p:nvSpPr>
        <p:spPr>
          <a:xfrm>
            <a:off x="323528" y="5265367"/>
            <a:ext cx="4896544"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sz="1100" dirty="0">
                <a:latin typeface="Calibri" panose="020F0502020204030204" pitchFamily="34" charset="0"/>
                <a:cs typeface="Calibri" panose="020F0502020204030204" pitchFamily="34" charset="0"/>
              </a:rPr>
              <a:t>En este estudio se determinó al robo como el riesgo más elevado existente en la empresa con un impacto y probabilidad alto; </a:t>
            </a:r>
            <a:r>
              <a:rPr lang="es-PE" sz="1100" dirty="0">
                <a:latin typeface="Calibri" panose="020F0502020204030204" pitchFamily="34" charset="0"/>
                <a:cs typeface="Calibri" panose="020F0502020204030204" pitchFamily="34" charset="0"/>
              </a:rPr>
              <a:t>valoración del riesgo severo; por lo cual debe tomar controles de reforzar personal fijo en monitoreo de cámaras y en el personal de seguridad uniformado y armado en la puerta principal de ingreso, colocar una persona responsable para registro de ingreso y salida de personas en su bitácora, instalar botones de emergencia y coordinar con la Policía Nacional para que patrulle permanentemente el sector a fin de </a:t>
            </a:r>
            <a:r>
              <a:rPr lang="es-EC" sz="1100" dirty="0">
                <a:latin typeface="Calibri" panose="020F0502020204030204" pitchFamily="34" charset="0"/>
                <a:cs typeface="Calibri" panose="020F0502020204030204" pitchFamily="34" charset="0"/>
              </a:rPr>
              <a:t>ir minimizando y controlando esta amenaza.</a:t>
            </a:r>
          </a:p>
        </p:txBody>
      </p:sp>
    </p:spTree>
    <p:extLst>
      <p:ext uri="{BB962C8B-B14F-4D97-AF65-F5344CB8AC3E}">
        <p14:creationId xmlns:p14="http://schemas.microsoft.com/office/powerpoint/2010/main" val="786418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836712"/>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ESTADISTICAS</a:t>
                </a:r>
                <a:endParaRPr lang="es-EC" sz="2800" kern="1200" dirty="0">
                  <a:latin typeface="Calibri" panose="020F0502020204030204" pitchFamily="34" charset="0"/>
                  <a:cs typeface="Calibri" panose="020F0502020204030204" pitchFamily="34" charset="0"/>
                </a:endParaRPr>
              </a:p>
            </p:txBody>
          </p:sp>
        </p:grpSp>
      </p:grpSp>
      <p:graphicFrame>
        <p:nvGraphicFramePr>
          <p:cNvPr id="10" name="9 Diagrama"/>
          <p:cNvGraphicFramePr/>
          <p:nvPr>
            <p:extLst>
              <p:ext uri="{D42A27DB-BD31-4B8C-83A1-F6EECF244321}">
                <p14:modId xmlns:p14="http://schemas.microsoft.com/office/powerpoint/2010/main" val="569679428"/>
              </p:ext>
            </p:extLst>
          </p:nvPr>
        </p:nvGraphicFramePr>
        <p:xfrm>
          <a:off x="3419871" y="1390633"/>
          <a:ext cx="2520280" cy="276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0709" t="18068" r="27020" b="46014"/>
          <a:stretch/>
        </p:blipFill>
        <p:spPr bwMode="auto">
          <a:xfrm>
            <a:off x="366836" y="1700808"/>
            <a:ext cx="56453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40078" t="52448" r="35429" b="12504"/>
          <a:stretch/>
        </p:blipFill>
        <p:spPr bwMode="auto">
          <a:xfrm>
            <a:off x="5940152" y="1729003"/>
            <a:ext cx="3071900" cy="292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187624" y="4725144"/>
            <a:ext cx="684076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dirty="0">
                <a:latin typeface="Calibri" panose="020F0502020204030204" pitchFamily="34" charset="0"/>
                <a:cs typeface="Calibri" panose="020F0502020204030204" pitchFamily="34" charset="0"/>
              </a:rPr>
              <a:t>Los delitos como Asalto, Robo, Hurto y  Escándalos Públicos, desde el 2014, 2015 y hasta septiembre del 2016, van ascendiendo especial mente en el tipo de delito de Robo. Por lo cual los dirigentes barriales deben conformar brigadas de seguridad con apoyo y capacitación de Seguridad Ciudadana del Municipio de Quito y la Policía Nacional, fin controlar y neutralizar estas amenazas.</a:t>
            </a:r>
          </a:p>
        </p:txBody>
      </p:sp>
    </p:spTree>
    <p:extLst>
      <p:ext uri="{BB962C8B-B14F-4D97-AF65-F5344CB8AC3E}">
        <p14:creationId xmlns:p14="http://schemas.microsoft.com/office/powerpoint/2010/main" val="265128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980728"/>
            <a:ext cx="6400800" cy="720080"/>
          </a:xfrm>
        </p:spPr>
        <p:txBody>
          <a:bodyPr>
            <a:normAutofit/>
          </a:bodyPr>
          <a:lstStyle/>
          <a:p>
            <a:pPr algn="ctr"/>
            <a:r>
              <a:rPr lang="es-EC" sz="3200" b="1" u="sng"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CONTENIDO</a:t>
            </a:r>
          </a:p>
        </p:txBody>
      </p:sp>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CuadroTexto 4"/>
          <p:cNvSpPr txBox="1"/>
          <p:nvPr/>
        </p:nvSpPr>
        <p:spPr>
          <a:xfrm>
            <a:off x="611560" y="1840154"/>
            <a:ext cx="811329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INTRODUCCIÓN</a:t>
            </a:r>
            <a:r>
              <a:rPr lang="es-EC" dirty="0"/>
              <a:t> </a:t>
            </a:r>
          </a:p>
        </p:txBody>
      </p:sp>
      <p:sp>
        <p:nvSpPr>
          <p:cNvPr id="7" name="CuadroTexto 8"/>
          <p:cNvSpPr txBox="1"/>
          <p:nvPr/>
        </p:nvSpPr>
        <p:spPr>
          <a:xfrm>
            <a:off x="607215" y="3042746"/>
            <a:ext cx="811329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MARCO DE REFERENCIA </a:t>
            </a:r>
          </a:p>
        </p:txBody>
      </p:sp>
      <p:sp>
        <p:nvSpPr>
          <p:cNvPr id="8" name="CuadroTexto 9"/>
          <p:cNvSpPr txBox="1"/>
          <p:nvPr/>
        </p:nvSpPr>
        <p:spPr>
          <a:xfrm>
            <a:off x="607215" y="2418195"/>
            <a:ext cx="8113290"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EL PROBLEMA  </a:t>
            </a:r>
          </a:p>
        </p:txBody>
      </p:sp>
      <p:sp>
        <p:nvSpPr>
          <p:cNvPr id="9" name="CuadroTexto 10"/>
          <p:cNvSpPr txBox="1"/>
          <p:nvPr/>
        </p:nvSpPr>
        <p:spPr>
          <a:xfrm>
            <a:off x="607214" y="3674259"/>
            <a:ext cx="8113291"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METODOLOGÍA DE LA INVESTIGACIÓN </a:t>
            </a:r>
          </a:p>
        </p:txBody>
      </p:sp>
      <p:sp>
        <p:nvSpPr>
          <p:cNvPr id="10" name="CuadroTexto 11"/>
          <p:cNvSpPr txBox="1"/>
          <p:nvPr/>
        </p:nvSpPr>
        <p:spPr>
          <a:xfrm>
            <a:off x="607213" y="4336676"/>
            <a:ext cx="8113291"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ANÁLISIS E INTERPRETACIÓN DE RESULTADOS </a:t>
            </a:r>
          </a:p>
        </p:txBody>
      </p:sp>
      <p:sp>
        <p:nvSpPr>
          <p:cNvPr id="11" name="CuadroTexto 14"/>
          <p:cNvSpPr txBox="1"/>
          <p:nvPr/>
        </p:nvSpPr>
        <p:spPr>
          <a:xfrm>
            <a:off x="563165" y="4982864"/>
            <a:ext cx="8113291"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CONCLUSIONES Y RECOMENDACIONES </a:t>
            </a:r>
          </a:p>
        </p:txBody>
      </p:sp>
      <p:sp>
        <p:nvSpPr>
          <p:cNvPr id="12" name="CuadroTexto 14"/>
          <p:cNvSpPr txBox="1"/>
          <p:nvPr/>
        </p:nvSpPr>
        <p:spPr>
          <a:xfrm>
            <a:off x="563165" y="5589240"/>
            <a:ext cx="8113291"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s-EC"/>
            </a:defPPr>
            <a:lvl1pPr algn="ctr">
              <a:defRPr sz="20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s-EC" sz="2400" dirty="0">
                <a:latin typeface="Calibri" panose="020F0502020204030204" pitchFamily="34" charset="0"/>
                <a:cs typeface="Calibri" panose="020F0502020204030204" pitchFamily="34" charset="0"/>
              </a:rPr>
              <a:t>PROPUESTA</a:t>
            </a:r>
          </a:p>
        </p:txBody>
      </p:sp>
    </p:spTree>
    <p:extLst>
      <p:ext uri="{BB962C8B-B14F-4D97-AF65-F5344CB8AC3E}">
        <p14:creationId xmlns:p14="http://schemas.microsoft.com/office/powerpoint/2010/main" val="103336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pic>
        <p:nvPicPr>
          <p:cNvPr id="6" name="Marcador de contenido 4" descr="http://blogs.espe.edu.ec/wp-content/uploads/2013/09/LOGO-PRINCIPAL7.png"/>
          <p:cNvPicPr>
            <a:picLocks/>
          </p:cNvPicPr>
          <p:nvPr/>
        </p:nvPicPr>
        <p:blipFill rotWithShape="1">
          <a:blip r:embed="rId4" cstate="print">
            <a:extLst>
              <a:ext uri="{BEBA8EAE-BF5A-486C-A8C5-ECC9F3942E4B}">
                <a14:imgProps xmlns:a14="http://schemas.microsoft.com/office/drawing/2010/main">
                  <a14:imgLayer r:embed="rId5">
                    <a14:imgEffect>
                      <a14:saturation sat="166000"/>
                    </a14:imgEffect>
                  </a14:imgLayer>
                </a14:imgProps>
              </a:ext>
              <a:ext uri="{28A0092B-C50C-407E-A947-70E740481C1C}">
                <a14:useLocalDpi xmlns:a14="http://schemas.microsoft.com/office/drawing/2010/main" val="0"/>
              </a:ext>
            </a:extLst>
          </a:blip>
          <a:srcRect r="74510"/>
          <a:stretch/>
        </p:blipFill>
        <p:spPr bwMode="auto">
          <a:xfrm>
            <a:off x="179512" y="1772816"/>
            <a:ext cx="3600400" cy="3816424"/>
          </a:xfrm>
          <a:prstGeom prst="rect">
            <a:avLst/>
          </a:prstGeom>
          <a:noFill/>
          <a:ln>
            <a:noFill/>
          </a:ln>
          <a:effectLst>
            <a:outerShdw blurRad="50800" dist="50800" dir="5400000" sx="96000" sy="96000" algn="ctr" rotWithShape="0">
              <a:srgbClr val="000000">
                <a:alpha val="11000"/>
              </a:srgbClr>
            </a:outerShdw>
          </a:effectLst>
        </p:spPr>
      </p:pic>
      <p:sp>
        <p:nvSpPr>
          <p:cNvPr id="7" name="6 Rectángulo redondeado"/>
          <p:cNvSpPr/>
          <p:nvPr/>
        </p:nvSpPr>
        <p:spPr bwMode="ltGray">
          <a:xfrm>
            <a:off x="3707904" y="2204864"/>
            <a:ext cx="5256584" cy="2304256"/>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s-EC" sz="4400" b="1" dirty="0" smtClean="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rPr>
              <a:t>CONCLUSIONES Y RECOMENDACIONES</a:t>
            </a: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spTree>
    <p:extLst>
      <p:ext uri="{BB962C8B-B14F-4D97-AF65-F5344CB8AC3E}">
        <p14:creationId xmlns:p14="http://schemas.microsoft.com/office/powerpoint/2010/main" val="76953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714839"/>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CONCLUSIONES</a:t>
                </a:r>
                <a:endParaRPr lang="es-EC" sz="2800" kern="1200" dirty="0">
                  <a:latin typeface="Calibri" panose="020F0502020204030204" pitchFamily="34" charset="0"/>
                  <a:cs typeface="Calibri" panose="020F0502020204030204" pitchFamily="34" charset="0"/>
                </a:endParaRPr>
              </a:p>
            </p:txBody>
          </p:sp>
        </p:grpSp>
      </p:grpSp>
      <p:sp>
        <p:nvSpPr>
          <p:cNvPr id="2" name="1 Rectángulo"/>
          <p:cNvSpPr/>
          <p:nvPr/>
        </p:nvSpPr>
        <p:spPr>
          <a:xfrm>
            <a:off x="107504" y="1268760"/>
            <a:ext cx="8964488"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71450" lvl="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Falta capacitación al personal administrativo en tema de seguridad </a:t>
            </a:r>
            <a:r>
              <a:rPr lang="es-EC" sz="1600" dirty="0" smtClean="0">
                <a:latin typeface="Calibri" panose="020F0502020204030204" pitchFamily="34" charset="0"/>
                <a:cs typeface="Calibri" panose="020F0502020204030204" pitchFamily="34" charset="0"/>
              </a:rPr>
              <a:t>física como defensa personal y técnicas de identificación de sospechosos, en base a la encuesta aplicada al personal administrativo.</a:t>
            </a:r>
          </a:p>
          <a:p>
            <a:pPr marL="171450" lvl="0" indent="-171450" algn="just">
              <a:buFont typeface="Arial" panose="020B0604020202020204" pitchFamily="34" charset="0"/>
              <a:buChar char="•"/>
            </a:pPr>
            <a:r>
              <a:rPr lang="es-EC" sz="1600" dirty="0" smtClean="0">
                <a:latin typeface="Calibri" panose="020F0502020204030204" pitchFamily="34" charset="0"/>
                <a:cs typeface="Calibri" panose="020F0502020204030204" pitchFamily="34" charset="0"/>
              </a:rPr>
              <a:t>De acuerdo a la encuesta realizada al personal administrativo de la empresa Rojas&amp;Paredes Security Cía. Ltda., no cumple correctamente con la seguridad física de la infraestructura e instalaciones, donde tiene vulnerabilidades de sufrir cualquier riesgo o amenaza, </a:t>
            </a:r>
          </a:p>
          <a:p>
            <a:pPr marL="171450" lvl="0" indent="-171450" algn="just">
              <a:buFont typeface="Arial" panose="020B0604020202020204" pitchFamily="34" charset="0"/>
              <a:buChar char="•"/>
            </a:pPr>
            <a:r>
              <a:rPr lang="es-EC" sz="1600" dirty="0" smtClean="0">
                <a:latin typeface="Calibri" panose="020F0502020204030204" pitchFamily="34" charset="0"/>
                <a:cs typeface="Calibri" panose="020F0502020204030204" pitchFamily="34" charset="0"/>
              </a:rPr>
              <a:t>En </a:t>
            </a:r>
            <a:r>
              <a:rPr lang="es-EC" sz="1600" dirty="0">
                <a:latin typeface="Calibri" panose="020F0502020204030204" pitchFamily="34" charset="0"/>
                <a:cs typeface="Calibri" panose="020F0502020204030204" pitchFamily="34" charset="0"/>
              </a:rPr>
              <a:t>base a la encuesta realizada al personal administrativo en la pregunta 6 se determina que una gran cantidad de personas ha sufrido robos por varias ocasiones en el sector San Blas.</a:t>
            </a:r>
          </a:p>
          <a:p>
            <a:pPr marL="171450" lvl="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De acuerdo a la encuesta realizada al personal administrativo se determina que en el sector San Blas, en horario de 19 pm a 24 pm, existe mayor índice delincuencial especialmente el delito de robo.</a:t>
            </a:r>
          </a:p>
          <a:p>
            <a:pPr marL="171450" lvl="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Según la encuesta aplicada al personal de vecinos de la empresa Rojas&amp;Paredes Security Cía. Ltda.,  desconocen el procedimiento a comunicar cualquier emergencia a la entidades pertinentes y  pueden identificar a personas sospechosas que transitan por el sector San Blas, ya que son los mismos individuos que tienen su modus operandi. </a:t>
            </a:r>
          </a:p>
          <a:p>
            <a:pPr marL="171450" lvl="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A través de la matriz del Método Mósler, se determinó  al </a:t>
            </a:r>
            <a:r>
              <a:rPr lang="es-EC" sz="1600" b="1" dirty="0">
                <a:latin typeface="Calibri" panose="020F0502020204030204" pitchFamily="34" charset="0"/>
                <a:cs typeface="Calibri" panose="020F0502020204030204" pitchFamily="34" charset="0"/>
              </a:rPr>
              <a:t>riesgo de robo</a:t>
            </a:r>
            <a:r>
              <a:rPr lang="es-EC" sz="1600" dirty="0">
                <a:latin typeface="Calibri" panose="020F0502020204030204" pitchFamily="34" charset="0"/>
                <a:cs typeface="Calibri" panose="020F0502020204030204" pitchFamily="34" charset="0"/>
              </a:rPr>
              <a:t> en el escenario de Inmobiliaria CR (1000), así como también en Infraestructura CR 900 y Personal CR 775, dando una clase de riesgo elevado, con influencia más notoria que da este estudio.</a:t>
            </a:r>
          </a:p>
          <a:p>
            <a:pPr marL="171450" lvl="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En la Empresa Rojas&amp;Paredes Security Cía. Ltda., mediante mapa de riesgos, se determinó al </a:t>
            </a:r>
            <a:r>
              <a:rPr lang="es-EC" sz="1600" b="1" dirty="0">
                <a:latin typeface="Calibri" panose="020F0502020204030204" pitchFamily="34" charset="0"/>
                <a:cs typeface="Calibri" panose="020F0502020204030204" pitchFamily="34" charset="0"/>
              </a:rPr>
              <a:t>riesgo de robo </a:t>
            </a:r>
            <a:r>
              <a:rPr lang="es-EC" sz="1600" dirty="0">
                <a:latin typeface="Calibri" panose="020F0502020204030204" pitchFamily="34" charset="0"/>
                <a:cs typeface="Calibri" panose="020F0502020204030204" pitchFamily="34" charset="0"/>
              </a:rPr>
              <a:t>quien tiene impacto, probabilidad más alto con una valoración del riesgo severo, siendo una amenaza más calificada para la organización.</a:t>
            </a:r>
          </a:p>
          <a:p>
            <a:pPr marL="171450" indent="-171450" algn="just">
              <a:buFont typeface="Arial" panose="020B0604020202020204" pitchFamily="34" charset="0"/>
              <a:buChar char="•"/>
            </a:pPr>
            <a:r>
              <a:rPr lang="es-EC" sz="1600" dirty="0">
                <a:latin typeface="Calibri" panose="020F0502020204030204" pitchFamily="34" charset="0"/>
                <a:cs typeface="Calibri" panose="020F0502020204030204" pitchFamily="34" charset="0"/>
              </a:rPr>
              <a:t>En base a la estadísticas proporcionadas por la Policía Nacional desde el 2014, 2015 y hasta septiembre del 2016, van ascendiendo paulatinamente estas amenazas especialmente con mayor nivel el delito de Robo. </a:t>
            </a:r>
          </a:p>
        </p:txBody>
      </p:sp>
    </p:spTree>
    <p:extLst>
      <p:ext uri="{BB962C8B-B14F-4D97-AF65-F5344CB8AC3E}">
        <p14:creationId xmlns:p14="http://schemas.microsoft.com/office/powerpoint/2010/main" val="3466731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858855"/>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RECOMENDACIONES</a:t>
                </a:r>
                <a:endParaRPr lang="es-EC" sz="2800" kern="1200" dirty="0">
                  <a:latin typeface="Calibri" panose="020F0502020204030204" pitchFamily="34" charset="0"/>
                  <a:cs typeface="Calibri" panose="020F0502020204030204" pitchFamily="34" charset="0"/>
                </a:endParaRPr>
              </a:p>
            </p:txBody>
          </p:sp>
        </p:grpSp>
      </p:grpSp>
      <p:sp>
        <p:nvSpPr>
          <p:cNvPr id="2" name="1 Rectángulo"/>
          <p:cNvSpPr/>
          <p:nvPr/>
        </p:nvSpPr>
        <p:spPr>
          <a:xfrm>
            <a:off x="179512" y="1438732"/>
            <a:ext cx="8820472"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lvl="0" indent="-285750" algn="just">
              <a:buFont typeface="Arial" panose="020B0604020202020204" pitchFamily="34" charset="0"/>
              <a:buChar char="•"/>
            </a:pPr>
            <a:r>
              <a:rPr lang="es-EC" dirty="0">
                <a:latin typeface="Calibri" panose="020F0502020204030204" pitchFamily="34" charset="0"/>
                <a:cs typeface="Calibri" panose="020F0502020204030204" pitchFamily="34" charset="0"/>
              </a:rPr>
              <a:t>Capacitar al personal administrativo, en temas de seguridad física, como en defensa personal y técnicas de identificación de sospechosos; y a personal operativo en manejo de equipo especial, monitoreo de cámaras y manejo de armamento para que desempeñen mejor sus funciones.</a:t>
            </a:r>
          </a:p>
          <a:p>
            <a:pPr marL="285750" lvl="0" indent="-285750" algn="just">
              <a:buFont typeface="Arial" panose="020B0604020202020204" pitchFamily="34" charset="0"/>
              <a:buChar char="•"/>
            </a:pPr>
            <a:r>
              <a:rPr lang="es-EC" dirty="0">
                <a:latin typeface="Calibri" panose="020F0502020204030204" pitchFamily="34" charset="0"/>
                <a:cs typeface="Calibri" panose="020F0502020204030204" pitchFamily="34" charset="0"/>
              </a:rPr>
              <a:t>Destinar dentro del plan estratégico de la empresa Rojas&amp;Paredes Security Cía. Ltda., recursos económicos para capacitación, especialización y el mejor manejo de la seguridad.</a:t>
            </a:r>
          </a:p>
          <a:p>
            <a:pPr marL="285750" lvl="0" indent="-285750" algn="just">
              <a:buFont typeface="Arial" panose="020B0604020202020204" pitchFamily="34" charset="0"/>
              <a:buChar char="•"/>
            </a:pPr>
            <a:r>
              <a:rPr lang="es-EC" dirty="0">
                <a:latin typeface="Calibri" panose="020F0502020204030204" pitchFamily="34" charset="0"/>
                <a:cs typeface="Calibri" panose="020F0502020204030204" pitchFamily="34" charset="0"/>
              </a:rPr>
              <a:t>El personal que trabaje en la empresa deberá pasar los procesos de inducción, capacitación, empoderamiento en base a la seguridad, objetivos de la empresa y como disminuir todas aquellas vulnerabilidades que puede afectar a la continuidad del negocio. </a:t>
            </a:r>
          </a:p>
          <a:p>
            <a:pPr marL="285750" lvl="0" indent="-285750" algn="just">
              <a:buFont typeface="Arial" panose="020B0604020202020204" pitchFamily="34" charset="0"/>
              <a:buChar char="•"/>
            </a:pPr>
            <a:r>
              <a:rPr lang="es-EC" dirty="0">
                <a:latin typeface="Calibri" panose="020F0502020204030204" pitchFamily="34" charset="0"/>
                <a:cs typeface="Calibri" panose="020F0502020204030204" pitchFamily="34" charset="0"/>
              </a:rPr>
              <a:t>La dirigencia barrial, debe tomar medidas de acción en seguridad, para ir disminuyendo el índice de inseguridad existente riesgos de origen antrópico, uno de los principales es el robo, donde se debe coordinar con la seguridad ciudadana del Municipio de Quito y Policía Nacional para que den capacitación y apoyo en temas de cómo comunicar y actuar en caso de emergencia,  pedir Patrulle permanentemente a la Policía, solicitar la colocación de más cámaras “Ojos de Águilas” en lugares que no existen y conformar brigadas de seguridad barrial, con la finalidad de minimizar e incluso neutralizar estas vulnerabilidades.</a:t>
            </a:r>
          </a:p>
        </p:txBody>
      </p:sp>
    </p:spTree>
    <p:extLst>
      <p:ext uri="{BB962C8B-B14F-4D97-AF65-F5344CB8AC3E}">
        <p14:creationId xmlns:p14="http://schemas.microsoft.com/office/powerpoint/2010/main" val="2202248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04" y="38990"/>
            <a:ext cx="3059832" cy="889126"/>
          </a:xfrm>
          <a:prstGeom prst="rect">
            <a:avLst/>
          </a:prstGeom>
          <a:noFill/>
          <a:ln>
            <a:noFill/>
          </a:ln>
        </p:spPr>
      </p:pic>
      <p:pic>
        <p:nvPicPr>
          <p:cNvPr id="6" name="5 Imagen"/>
          <p:cNvPicPr/>
          <p:nvPr/>
        </p:nvPicPr>
        <p:blipFill rotWithShape="1">
          <a:blip r:embed="rId3">
            <a:clrChange>
              <a:clrFrom>
                <a:srgbClr val="FEFDFD"/>
              </a:clrFrom>
              <a:clrTo>
                <a:srgbClr val="FEFDFD">
                  <a:alpha val="0"/>
                </a:srgbClr>
              </a:clrTo>
            </a:clrChange>
          </a:blip>
          <a:srcRect l="44821" t="33249" r="44574" b="50810"/>
          <a:stretch/>
        </p:blipFill>
        <p:spPr bwMode="auto">
          <a:xfrm>
            <a:off x="3707905" y="1638489"/>
            <a:ext cx="2160240" cy="1790511"/>
          </a:xfrm>
          <a:prstGeom prst="rect">
            <a:avLst/>
          </a:prstGeom>
          <a:ln>
            <a:noFill/>
          </a:ln>
          <a:extLst>
            <a:ext uri="{53640926-AAD7-44D8-BBD7-CCE9431645EC}">
              <a14:shadowObscured xmlns:a14="http://schemas.microsoft.com/office/drawing/2010/main"/>
            </a:ext>
          </a:extLst>
        </p:spPr>
      </p:pic>
      <p:sp>
        <p:nvSpPr>
          <p:cNvPr id="7" name="6 Rectángulo redondeado"/>
          <p:cNvSpPr/>
          <p:nvPr/>
        </p:nvSpPr>
        <p:spPr bwMode="ltGray">
          <a:xfrm>
            <a:off x="2104492" y="3429000"/>
            <a:ext cx="5400600" cy="1737881"/>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s-EC" sz="7200" b="1" dirty="0" smtClean="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rPr>
              <a:t>PROPUESTA</a:t>
            </a:r>
            <a:endParaRPr lang="es-EC" sz="6000" b="1" dirty="0" smtClean="0">
              <a:solidFill>
                <a:schemeClr val="tx1"/>
              </a:solidFill>
              <a:effectLst>
                <a:glow rad="101600">
                  <a:schemeClr val="accent4">
                    <a:satMod val="175000"/>
                    <a:alpha val="40000"/>
                  </a:schemeClr>
                </a:glow>
              </a:effectLst>
              <a:latin typeface="Calibri" panose="020F0502020204030204" pitchFamily="34" charset="0"/>
              <a:cs typeface="Calibri" panose="020F0502020204030204"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8" name="7 Imagen" descr="Logo"/>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spTree>
    <p:extLst>
      <p:ext uri="{BB962C8B-B14F-4D97-AF65-F5344CB8AC3E}">
        <p14:creationId xmlns:p14="http://schemas.microsoft.com/office/powerpoint/2010/main" val="120707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5 Rectángulo redondeado"/>
          <p:cNvSpPr/>
          <p:nvPr/>
        </p:nvSpPr>
        <p:spPr bwMode="ltGray">
          <a:xfrm>
            <a:off x="251520" y="1484784"/>
            <a:ext cx="8640960" cy="511311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sz="4000" b="1" dirty="0" smtClean="0">
                <a:effectLst>
                  <a:outerShdw blurRad="38100" dist="38100" dir="2700000" algn="tl">
                    <a:srgbClr val="000000">
                      <a:alpha val="43137"/>
                    </a:srgbClr>
                  </a:outerShdw>
                </a:effectLst>
                <a:latin typeface="Calibri" pitchFamily="34" charset="0"/>
                <a:cs typeface="Arial" charset="0"/>
              </a:rPr>
              <a:t>Sistema </a:t>
            </a:r>
            <a:r>
              <a:rPr lang="es-EC" sz="4000" b="1" dirty="0">
                <a:effectLst>
                  <a:outerShdw blurRad="38100" dist="38100" dir="2700000" algn="tl">
                    <a:srgbClr val="000000">
                      <a:alpha val="43137"/>
                    </a:srgbClr>
                  </a:outerShdw>
                </a:effectLst>
                <a:latin typeface="Calibri" pitchFamily="34" charset="0"/>
                <a:cs typeface="Arial" charset="0"/>
              </a:rPr>
              <a:t>de Seguridad </a:t>
            </a:r>
            <a:r>
              <a:rPr lang="es-EC" sz="4000" b="1" dirty="0" smtClean="0">
                <a:effectLst>
                  <a:outerShdw blurRad="38100" dist="38100" dir="2700000" algn="tl">
                    <a:srgbClr val="000000">
                      <a:alpha val="43137"/>
                    </a:srgbClr>
                  </a:outerShdw>
                </a:effectLst>
                <a:latin typeface="Calibri" pitchFamily="34" charset="0"/>
                <a:cs typeface="Arial" charset="0"/>
              </a:rPr>
              <a:t>para </a:t>
            </a:r>
            <a:r>
              <a:rPr lang="es-EC" sz="4000" b="1" dirty="0">
                <a:effectLst>
                  <a:outerShdw blurRad="38100" dist="38100" dir="2700000" algn="tl">
                    <a:srgbClr val="000000">
                      <a:alpha val="43137"/>
                    </a:srgbClr>
                  </a:outerShdw>
                </a:effectLst>
                <a:latin typeface="Calibri" pitchFamily="34" charset="0"/>
                <a:cs typeface="Arial" charset="0"/>
              </a:rPr>
              <a:t>minimizar el nivel de riesgo antrópico especialmente de Robo y fortalecer la seguridad física de la empresa Rojas&amp;Paredes Security Cía. Ltda.</a:t>
            </a:r>
            <a:endParaRPr lang="es-EC" sz="2400" dirty="0">
              <a:solidFill>
                <a:schemeClr val="bg1"/>
              </a:solidFill>
              <a:effectLst>
                <a:glow rad="101600">
                  <a:schemeClr val="accent4">
                    <a:satMod val="175000"/>
                    <a:alpha val="40000"/>
                  </a:schemeClr>
                </a:glow>
              </a:effectLst>
              <a:latin typeface="Berlin Sans FB Demi" pitchFamily="34" charset="0"/>
            </a:endParaRPr>
          </a:p>
        </p:txBody>
      </p:sp>
      <p:grpSp>
        <p:nvGrpSpPr>
          <p:cNvPr id="7" name="Diagram group"/>
          <p:cNvGrpSpPr/>
          <p:nvPr/>
        </p:nvGrpSpPr>
        <p:grpSpPr>
          <a:xfrm>
            <a:off x="2915816" y="858855"/>
            <a:ext cx="3528392" cy="553921"/>
            <a:chOff x="0" y="76"/>
            <a:chExt cx="7272808" cy="553921"/>
          </a:xfrm>
          <a:scene3d>
            <a:camera prst="perspectiveRelaxedModerately" zoom="92000"/>
            <a:lightRig rig="balanced" dir="t">
              <a:rot lat="0" lon="0" rev="12700000"/>
            </a:lightRig>
          </a:scene3d>
        </p:grpSpPr>
        <p:grpSp>
          <p:nvGrpSpPr>
            <p:cNvPr id="8" name="7 Grupo"/>
            <p:cNvGrpSpPr/>
            <p:nvPr/>
          </p:nvGrpSpPr>
          <p:grpSpPr>
            <a:xfrm>
              <a:off x="0" y="76"/>
              <a:ext cx="7272808" cy="553921"/>
              <a:chOff x="0" y="76"/>
              <a:chExt cx="7272808" cy="553921"/>
            </a:xfrm>
          </p:grpSpPr>
          <p:sp>
            <p:nvSpPr>
              <p:cNvPr id="9" name="8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0" name="9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PROPUESTA</a:t>
                </a:r>
                <a:endParaRPr lang="es-EC" sz="2800" kern="12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43044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858855"/>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JUSTIFICACIÓN</a:t>
                </a:r>
                <a:endParaRPr lang="es-EC" sz="2800" kern="1200" dirty="0">
                  <a:latin typeface="Calibri" panose="020F0502020204030204" pitchFamily="34" charset="0"/>
                  <a:cs typeface="Calibri" panose="020F0502020204030204" pitchFamily="34" charset="0"/>
                </a:endParaRPr>
              </a:p>
            </p:txBody>
          </p:sp>
        </p:grpSp>
      </p:grpSp>
      <p:sp>
        <p:nvSpPr>
          <p:cNvPr id="2" name="1 Rectángulo"/>
          <p:cNvSpPr/>
          <p:nvPr/>
        </p:nvSpPr>
        <p:spPr>
          <a:xfrm>
            <a:off x="323528" y="1412776"/>
            <a:ext cx="8640960"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sz="2000" dirty="0">
                <a:latin typeface="Calibri" panose="020F0502020204030204" pitchFamily="34" charset="0"/>
                <a:cs typeface="Calibri" panose="020F0502020204030204" pitchFamily="34" charset="0"/>
              </a:rPr>
              <a:t>Se ha determinado en la investigación que precede a la presente propuesta el alto índice de inseguridad que vive la empresa Rojas&amp;Paredes Security Cía. Ltda., ubicada en el sector San Blas del D.M.Q,  la misma que se encuentra en una zona de alta vulnerabilidad aquejada por riesgos de origen antrópico, uno de los principales es el robo, esto se evidencia según estudios realizados; por lo tanto se debe tomar acciones inmediatas desde  medidas de seguridad y capacitación al personal administrativo y operativo que se encuentran en las instalaciones para que contribuyan a minimizar o reducir los riesgos identificados y fortalecer a la empresa con la finalidad de prevenir, disuadir y retardar la ejecución de esta amenaza, lo que permitirá la continuidad del negocio.</a:t>
            </a:r>
          </a:p>
        </p:txBody>
      </p:sp>
      <p:grpSp>
        <p:nvGrpSpPr>
          <p:cNvPr id="10" name="Diagram group"/>
          <p:cNvGrpSpPr/>
          <p:nvPr/>
        </p:nvGrpSpPr>
        <p:grpSpPr>
          <a:xfrm>
            <a:off x="2937961" y="4675279"/>
            <a:ext cx="3528392" cy="553921"/>
            <a:chOff x="0" y="76"/>
            <a:chExt cx="7272808" cy="553921"/>
          </a:xfrm>
          <a:scene3d>
            <a:camera prst="perspectiveRelaxedModerately" zoom="92000"/>
            <a:lightRig rig="balanced" dir="t">
              <a:rot lat="0" lon="0" rev="12700000"/>
            </a:lightRig>
          </a:scene3d>
        </p:grpSpPr>
        <p:grpSp>
          <p:nvGrpSpPr>
            <p:cNvPr id="11" name="10 Grupo"/>
            <p:cNvGrpSpPr/>
            <p:nvPr/>
          </p:nvGrpSpPr>
          <p:grpSpPr>
            <a:xfrm>
              <a:off x="0" y="76"/>
              <a:ext cx="7272808" cy="553921"/>
              <a:chOff x="0" y="76"/>
              <a:chExt cx="7272808" cy="553921"/>
            </a:xfrm>
          </p:grpSpPr>
          <p:sp>
            <p:nvSpPr>
              <p:cNvPr id="12" name="11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3" name="12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OBJETIVO</a:t>
                </a:r>
                <a:endParaRPr lang="es-EC" sz="2800" kern="1200" dirty="0">
                  <a:latin typeface="Calibri" panose="020F0502020204030204" pitchFamily="34" charset="0"/>
                  <a:cs typeface="Calibri" panose="020F0502020204030204" pitchFamily="34" charset="0"/>
                </a:endParaRPr>
              </a:p>
            </p:txBody>
          </p:sp>
        </p:grpSp>
      </p:grpSp>
      <p:sp>
        <p:nvSpPr>
          <p:cNvPr id="14" name="13 Rectángulo"/>
          <p:cNvSpPr/>
          <p:nvPr/>
        </p:nvSpPr>
        <p:spPr>
          <a:xfrm>
            <a:off x="381676" y="5273913"/>
            <a:ext cx="864096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sz="2000" dirty="0">
                <a:latin typeface="Calibri" panose="020F0502020204030204" pitchFamily="34" charset="0"/>
                <a:cs typeface="Calibri" panose="020F0502020204030204" pitchFamily="34" charset="0"/>
              </a:rPr>
              <a:t>Proponer un sistema de seguridad que permita reducir, minimizar los riesgos o amenazas identificadas que violentan al buen funcionamiento y avance de la actividades de la empresa Rojas&amp;Paredes Security Cía. Ltda., y que garantice la seguridad de las personas, inmobiliaria e infraestructura.</a:t>
            </a:r>
          </a:p>
        </p:txBody>
      </p:sp>
    </p:spTree>
    <p:extLst>
      <p:ext uri="{BB962C8B-B14F-4D97-AF65-F5344CB8AC3E}">
        <p14:creationId xmlns:p14="http://schemas.microsoft.com/office/powerpoint/2010/main" val="241669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624"/>
            <a:ext cx="2735796" cy="792088"/>
          </a:xfrm>
          <a:prstGeom prst="rect">
            <a:avLst/>
          </a:prstGeom>
          <a:noFill/>
          <a:ln>
            <a:noFill/>
          </a:ln>
        </p:spPr>
      </p:pic>
      <p:graphicFrame>
        <p:nvGraphicFramePr>
          <p:cNvPr id="2" name="1 Diagrama"/>
          <p:cNvGraphicFramePr/>
          <p:nvPr>
            <p:extLst>
              <p:ext uri="{D42A27DB-BD31-4B8C-83A1-F6EECF244321}">
                <p14:modId xmlns:p14="http://schemas.microsoft.com/office/powerpoint/2010/main" val="2176618348"/>
              </p:ext>
            </p:extLst>
          </p:nvPr>
        </p:nvGraphicFramePr>
        <p:xfrm>
          <a:off x="179512" y="1397000"/>
          <a:ext cx="8892480"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12 Diagrama"/>
          <p:cNvGraphicFramePr/>
          <p:nvPr>
            <p:extLst>
              <p:ext uri="{D42A27DB-BD31-4B8C-83A1-F6EECF244321}">
                <p14:modId xmlns:p14="http://schemas.microsoft.com/office/powerpoint/2010/main" val="1948873847"/>
              </p:ext>
            </p:extLst>
          </p:nvPr>
        </p:nvGraphicFramePr>
        <p:xfrm>
          <a:off x="1187624" y="908720"/>
          <a:ext cx="881844" cy="3077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4" name="13 Grupo"/>
          <p:cNvGrpSpPr/>
          <p:nvPr/>
        </p:nvGrpSpPr>
        <p:grpSpPr>
          <a:xfrm>
            <a:off x="2195736" y="923050"/>
            <a:ext cx="1080120" cy="280799"/>
            <a:chOff x="0" y="13488"/>
            <a:chExt cx="881844" cy="280799"/>
          </a:xfrm>
          <a:scene3d>
            <a:camera prst="orthographicFront"/>
            <a:lightRig rig="flat" dir="t"/>
          </a:scene3d>
        </p:grpSpPr>
        <p:sp>
          <p:nvSpPr>
            <p:cNvPr id="15" name="14 Rectángulo redondeado"/>
            <p:cNvSpPr/>
            <p:nvPr/>
          </p:nvSpPr>
          <p:spPr>
            <a:xfrm>
              <a:off x="0" y="13488"/>
              <a:ext cx="881844" cy="280799"/>
            </a:xfrm>
            <a:prstGeom prst="roundRect">
              <a:avLst/>
            </a:prstGeom>
            <a:sp3d prstMaterial="dkEdge">
              <a:bevelT w="8200" h="38100"/>
            </a:sp3d>
          </p:spPr>
          <p:style>
            <a:lnRef idx="1">
              <a:schemeClr val="accent2"/>
            </a:lnRef>
            <a:fillRef idx="2">
              <a:schemeClr val="accent2"/>
            </a:fillRef>
            <a:effectRef idx="1">
              <a:schemeClr val="accent2"/>
            </a:effectRef>
            <a:fontRef idx="minor">
              <a:schemeClr val="dk1"/>
            </a:fontRef>
          </p:style>
        </p:sp>
        <p:sp>
          <p:nvSpPr>
            <p:cNvPr id="16" name="15 Rectángulo"/>
            <p:cNvSpPr/>
            <p:nvPr/>
          </p:nvSpPr>
          <p:spPr>
            <a:xfrm>
              <a:off x="13707" y="27195"/>
              <a:ext cx="854430" cy="25338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1200" b="1" kern="1200" dirty="0" smtClean="0"/>
                <a:t>OBJETIVO</a:t>
              </a:r>
              <a:endParaRPr lang="es-EC" sz="1200" kern="1200" dirty="0"/>
            </a:p>
          </p:txBody>
        </p:sp>
      </p:grpSp>
      <p:grpSp>
        <p:nvGrpSpPr>
          <p:cNvPr id="17" name="16 Grupo"/>
          <p:cNvGrpSpPr/>
          <p:nvPr/>
        </p:nvGrpSpPr>
        <p:grpSpPr>
          <a:xfrm>
            <a:off x="5076056" y="937380"/>
            <a:ext cx="1512168" cy="280799"/>
            <a:chOff x="0" y="13488"/>
            <a:chExt cx="881844" cy="280799"/>
          </a:xfrm>
          <a:scene3d>
            <a:camera prst="orthographicFront"/>
            <a:lightRig rig="flat" dir="t"/>
          </a:scene3d>
        </p:grpSpPr>
        <p:sp>
          <p:nvSpPr>
            <p:cNvPr id="18" name="17 Rectángulo redondeado"/>
            <p:cNvSpPr/>
            <p:nvPr/>
          </p:nvSpPr>
          <p:spPr>
            <a:xfrm>
              <a:off x="0" y="13488"/>
              <a:ext cx="881844" cy="280799"/>
            </a:xfrm>
            <a:prstGeom prst="roundRect">
              <a:avLst/>
            </a:prstGeom>
            <a:sp3d prstMaterial="dkEdge">
              <a:bevelT w="8200" h="38100"/>
            </a:sp3d>
          </p:spPr>
          <p:style>
            <a:lnRef idx="1">
              <a:schemeClr val="accent2"/>
            </a:lnRef>
            <a:fillRef idx="2">
              <a:schemeClr val="accent2"/>
            </a:fillRef>
            <a:effectRef idx="1">
              <a:schemeClr val="accent2"/>
            </a:effectRef>
            <a:fontRef idx="minor">
              <a:schemeClr val="dk1"/>
            </a:fontRef>
          </p:style>
        </p:sp>
        <p:sp>
          <p:nvSpPr>
            <p:cNvPr id="19" name="18 Rectángulo"/>
            <p:cNvSpPr/>
            <p:nvPr/>
          </p:nvSpPr>
          <p:spPr>
            <a:xfrm>
              <a:off x="13707" y="27195"/>
              <a:ext cx="854430" cy="25338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C" sz="2000" b="1" kern="1200" dirty="0" smtClean="0">
                  <a:latin typeface="Calibri" panose="020F0502020204030204" pitchFamily="34" charset="0"/>
                  <a:cs typeface="Calibri" panose="020F0502020204030204" pitchFamily="34" charset="0"/>
                </a:rPr>
                <a:t>ESTRATEGIA</a:t>
              </a:r>
              <a:endParaRPr lang="es-EC" sz="2000" kern="1200" dirty="0">
                <a:latin typeface="Calibri" panose="020F0502020204030204" pitchFamily="34" charset="0"/>
                <a:cs typeface="Calibri" panose="020F0502020204030204" pitchFamily="34" charset="0"/>
              </a:endParaRPr>
            </a:p>
          </p:txBody>
        </p:sp>
      </p:grpSp>
      <p:cxnSp>
        <p:nvCxnSpPr>
          <p:cNvPr id="21" name="20 Conector recto de flecha"/>
          <p:cNvCxnSpPr/>
          <p:nvPr/>
        </p:nvCxnSpPr>
        <p:spPr>
          <a:xfrm>
            <a:off x="1691680" y="1190142"/>
            <a:ext cx="0" cy="798698"/>
          </a:xfrm>
          <a:prstGeom prst="straightConnector1">
            <a:avLst/>
          </a:prstGeom>
          <a:ln>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2" name="21 Conector recto de flecha"/>
          <p:cNvCxnSpPr/>
          <p:nvPr/>
        </p:nvCxnSpPr>
        <p:spPr>
          <a:xfrm>
            <a:off x="2735796" y="1218179"/>
            <a:ext cx="0" cy="554637"/>
          </a:xfrm>
          <a:prstGeom prst="straightConnector1">
            <a:avLst/>
          </a:prstGeom>
          <a:ln>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24" name="23 Conector recto de flecha"/>
          <p:cNvCxnSpPr/>
          <p:nvPr/>
        </p:nvCxnSpPr>
        <p:spPr>
          <a:xfrm>
            <a:off x="5832140" y="1218178"/>
            <a:ext cx="0" cy="194598"/>
          </a:xfrm>
          <a:prstGeom prst="straightConnector1">
            <a:avLst/>
          </a:prstGeom>
          <a:ln>
            <a:solidFill>
              <a:schemeClr val="accent1">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2298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10" name="Diagram group"/>
          <p:cNvGrpSpPr/>
          <p:nvPr/>
        </p:nvGrpSpPr>
        <p:grpSpPr>
          <a:xfrm>
            <a:off x="2915816" y="1002871"/>
            <a:ext cx="3528392" cy="553921"/>
            <a:chOff x="0" y="76"/>
            <a:chExt cx="7272808" cy="553921"/>
          </a:xfrm>
          <a:scene3d>
            <a:camera prst="perspectiveRelaxedModerately" zoom="92000"/>
            <a:lightRig rig="balanced" dir="t">
              <a:rot lat="0" lon="0" rev="12700000"/>
            </a:lightRig>
          </a:scene3d>
        </p:grpSpPr>
        <p:grpSp>
          <p:nvGrpSpPr>
            <p:cNvPr id="11" name="10 Grupo"/>
            <p:cNvGrpSpPr/>
            <p:nvPr/>
          </p:nvGrpSpPr>
          <p:grpSpPr>
            <a:xfrm>
              <a:off x="0" y="76"/>
              <a:ext cx="7272808" cy="553921"/>
              <a:chOff x="0" y="76"/>
              <a:chExt cx="7272808" cy="553921"/>
            </a:xfrm>
          </p:grpSpPr>
          <p:sp>
            <p:nvSpPr>
              <p:cNvPr id="12" name="11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3" name="12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CAPACITACIÓN</a:t>
                </a:r>
                <a:endParaRPr lang="es-EC" sz="2800" kern="1200" dirty="0">
                  <a:latin typeface="Calibri" panose="020F0502020204030204" pitchFamily="34" charset="0"/>
                  <a:cs typeface="Calibri" panose="020F0502020204030204" pitchFamily="34" charset="0"/>
                </a:endParaRPr>
              </a:p>
            </p:txBody>
          </p:sp>
        </p:grpSp>
      </p:grpSp>
      <p:graphicFrame>
        <p:nvGraphicFramePr>
          <p:cNvPr id="14" name="13 Tabla"/>
          <p:cNvGraphicFramePr>
            <a:graphicFrameLocks noGrp="1"/>
          </p:cNvGraphicFramePr>
          <p:nvPr>
            <p:extLst>
              <p:ext uri="{D42A27DB-BD31-4B8C-83A1-F6EECF244321}">
                <p14:modId xmlns:p14="http://schemas.microsoft.com/office/powerpoint/2010/main" val="2406762019"/>
              </p:ext>
            </p:extLst>
          </p:nvPr>
        </p:nvGraphicFramePr>
        <p:xfrm>
          <a:off x="503548" y="1700808"/>
          <a:ext cx="8352928" cy="4648552"/>
        </p:xfrm>
        <a:graphic>
          <a:graphicData uri="http://schemas.openxmlformats.org/drawingml/2006/table">
            <a:tbl>
              <a:tblPr firstRow="1" firstCol="1" bandRow="1">
                <a:tableStyleId>{8799B23B-EC83-4686-B30A-512413B5E67A}</a:tableStyleId>
              </a:tblPr>
              <a:tblGrid>
                <a:gridCol w="609299"/>
                <a:gridCol w="1726347"/>
                <a:gridCol w="436662"/>
                <a:gridCol w="504056"/>
                <a:gridCol w="576064"/>
                <a:gridCol w="576064"/>
                <a:gridCol w="648072"/>
                <a:gridCol w="648072"/>
                <a:gridCol w="1116124"/>
                <a:gridCol w="1512168"/>
              </a:tblGrid>
              <a:tr h="207300">
                <a:tc gridSpan="10">
                  <a:txBody>
                    <a:bodyPr/>
                    <a:lstStyle/>
                    <a:p>
                      <a:pPr marL="0" algn="ctr">
                        <a:lnSpc>
                          <a:spcPct val="100000"/>
                        </a:lnSpc>
                        <a:spcAft>
                          <a:spcPts val="0"/>
                        </a:spcAft>
                      </a:pPr>
                      <a:r>
                        <a:rPr lang="es-EC" sz="2000" dirty="0" smtClean="0">
                          <a:effectLst/>
                        </a:rPr>
                        <a:t>CRONOGRAMA DE CAPACITACIÓN ANUAL A PERSONAL ADMINISTRATIVO</a:t>
                      </a:r>
                      <a:endParaRPr lang="es-EC" sz="3200" dirty="0">
                        <a:effectLst/>
                        <a:latin typeface="Calibri" panose="020F0502020204030204" pitchFamily="34" charset="0"/>
                        <a:ea typeface="Calibri"/>
                        <a:cs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78632">
                <a:tc>
                  <a:txBody>
                    <a:bodyPr/>
                    <a:lstStyle/>
                    <a:p>
                      <a:pPr marL="0" algn="ctr">
                        <a:lnSpc>
                          <a:spcPct val="100000"/>
                        </a:lnSpc>
                        <a:spcAft>
                          <a:spcPts val="0"/>
                        </a:spcAft>
                      </a:pPr>
                      <a:endParaRPr lang="es-EC" sz="1200" b="1" dirty="0" smtClean="0">
                        <a:effectLst/>
                      </a:endParaRPr>
                    </a:p>
                    <a:p>
                      <a:pPr marL="0" algn="ctr">
                        <a:lnSpc>
                          <a:spcPct val="100000"/>
                        </a:lnSpc>
                        <a:spcAft>
                          <a:spcPts val="0"/>
                        </a:spcAft>
                      </a:pPr>
                      <a:endParaRPr lang="es-EC" sz="1200" b="1" dirty="0" smtClean="0">
                        <a:effectLst/>
                      </a:endParaRPr>
                    </a:p>
                    <a:p>
                      <a:pPr marL="0" algn="ctr">
                        <a:lnSpc>
                          <a:spcPct val="100000"/>
                        </a:lnSpc>
                        <a:spcAft>
                          <a:spcPts val="0"/>
                        </a:spcAft>
                      </a:pPr>
                      <a:endParaRPr lang="es-EC" sz="1200" b="1" dirty="0" smtClean="0">
                        <a:effectLst/>
                      </a:endParaRPr>
                    </a:p>
                    <a:p>
                      <a:pPr marL="0" algn="ctr">
                        <a:lnSpc>
                          <a:spcPct val="100000"/>
                        </a:lnSpc>
                        <a:spcAft>
                          <a:spcPts val="0"/>
                        </a:spcAft>
                      </a:pPr>
                      <a:r>
                        <a:rPr lang="es-EC" sz="1200" b="1" dirty="0" smtClean="0">
                          <a:effectLst/>
                        </a:rPr>
                        <a:t>ORD</a:t>
                      </a:r>
                      <a:endParaRPr lang="es-EC" sz="2000" b="1"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400" b="1" dirty="0">
                          <a:effectLst/>
                        </a:rPr>
                        <a:t>TEMAS A CAPACITAR</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1er.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2do.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3er.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4to.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a:effectLst/>
                        </a:rPr>
                        <a:t># PERSONAS A CAPACITAR</a:t>
                      </a:r>
                      <a:endParaRPr lang="es-EC" sz="2000" b="1">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a:effectLst/>
                        </a:rPr>
                        <a:t>CARGA HORARIA</a:t>
                      </a:r>
                      <a:endParaRPr lang="es-EC" sz="2000" b="1">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a:effectLst/>
                        </a:rPr>
                        <a:t>COORDINADOR DE CAPACITACIÓN</a:t>
                      </a:r>
                      <a:endParaRPr lang="es-EC" sz="2000" b="1">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TUTOR</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r>
              <a:tr h="363268">
                <a:tc>
                  <a:txBody>
                    <a:bodyPr/>
                    <a:lstStyle/>
                    <a:p>
                      <a:pPr marL="0" algn="just">
                        <a:lnSpc>
                          <a:spcPct val="100000"/>
                        </a:lnSpc>
                        <a:spcAft>
                          <a:spcPts val="0"/>
                        </a:spcAft>
                      </a:pPr>
                      <a:r>
                        <a:rPr kumimoji="0" lang="es-EC" sz="1200" kern="1200" dirty="0">
                          <a:effectLst/>
                        </a:rPr>
                        <a:t>1</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Relaciones Humanas</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X</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12</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12 </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Talento Humano</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dirty="0">
                          <a:effectLst/>
                        </a:rPr>
                        <a:t>Elizabeth Sandoval</a:t>
                      </a:r>
                      <a:endParaRPr lang="es-EC" sz="1400" dirty="0">
                        <a:effectLst/>
                        <a:latin typeface="Calibri" panose="020F0502020204030204" pitchFamily="34" charset="0"/>
                        <a:ea typeface="Calibri"/>
                        <a:cs typeface="Calibri" panose="020F0502020204030204" pitchFamily="34" charset="0"/>
                      </a:endParaRPr>
                    </a:p>
                  </a:txBody>
                  <a:tcPr marL="68580" marR="68580" marT="0" marB="0"/>
                </a:tc>
              </a:tr>
              <a:tr h="228359">
                <a:tc>
                  <a:txBody>
                    <a:bodyPr/>
                    <a:lstStyle/>
                    <a:p>
                      <a:pPr marL="0" algn="just">
                        <a:lnSpc>
                          <a:spcPct val="100000"/>
                        </a:lnSpc>
                        <a:spcAft>
                          <a:spcPts val="0"/>
                        </a:spcAft>
                      </a:pPr>
                      <a:r>
                        <a:rPr kumimoji="0" lang="es-EC" sz="1200" kern="1200" dirty="0">
                          <a:effectLst/>
                        </a:rPr>
                        <a:t>2</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Liderazgo</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X</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12</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15</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Talento Humano</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Eustorgio Rojas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269977">
                <a:tc>
                  <a:txBody>
                    <a:bodyPr/>
                    <a:lstStyle/>
                    <a:p>
                      <a:pPr marL="0" algn="just">
                        <a:lnSpc>
                          <a:spcPct val="100000"/>
                        </a:lnSpc>
                        <a:spcAft>
                          <a:spcPts val="0"/>
                        </a:spcAft>
                      </a:pPr>
                      <a:r>
                        <a:rPr kumimoji="0" lang="es-EC" sz="1200" kern="1200" dirty="0">
                          <a:effectLst/>
                        </a:rPr>
                        <a:t>3</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Defensa Personal</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X</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40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Rodrigo Paredes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09168">
                <a:tc>
                  <a:txBody>
                    <a:bodyPr/>
                    <a:lstStyle/>
                    <a:p>
                      <a:pPr marL="0" algn="just">
                        <a:lnSpc>
                          <a:spcPct val="100000"/>
                        </a:lnSpc>
                        <a:spcAft>
                          <a:spcPts val="0"/>
                        </a:spcAft>
                      </a:pPr>
                      <a:r>
                        <a:rPr kumimoji="0" lang="es-EC" sz="1200" kern="1200" dirty="0">
                          <a:effectLst/>
                        </a:rPr>
                        <a:t>4</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Técnica de Identificación de Sospechosos</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 </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a:effectLst/>
                        </a:rPr>
                        <a:t>X</a:t>
                      </a:r>
                      <a:endParaRPr kumimoji="0" lang="es-EC" sz="1200" b="1" kern="120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30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Marcos Rojas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32048">
                <a:tc>
                  <a:txBody>
                    <a:bodyPr/>
                    <a:lstStyle/>
                    <a:p>
                      <a:pPr marL="0" algn="just">
                        <a:lnSpc>
                          <a:spcPct val="100000"/>
                        </a:lnSpc>
                        <a:spcAft>
                          <a:spcPts val="0"/>
                        </a:spcAft>
                      </a:pPr>
                      <a:r>
                        <a:rPr kumimoji="0" lang="es-EC" sz="1200" kern="1200" dirty="0">
                          <a:effectLst/>
                        </a:rPr>
                        <a:t>5</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Normas y Reglamentos de Seguridad</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 </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kumimoji="0" lang="es-EC" sz="1200" kern="1200" dirty="0">
                          <a:effectLst/>
                        </a:rPr>
                        <a:t>X</a:t>
                      </a:r>
                      <a:endParaRPr kumimoji="0" lang="es-EC" sz="1200" b="1" kern="1200"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12</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20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Talento Humano</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dirty="0">
                          <a:effectLst/>
                        </a:rPr>
                        <a:t>Elizabeth Sandoval</a:t>
                      </a:r>
                      <a:endParaRPr lang="es-EC" sz="1400" dirty="0">
                        <a:effectLst/>
                        <a:latin typeface="Calibri" panose="020F0502020204030204" pitchFamily="34" charset="0"/>
                        <a:ea typeface="Calibri"/>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27972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915816" y="1002871"/>
            <a:ext cx="3528392"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CAPACITACIÓN</a:t>
                </a:r>
                <a:endParaRPr lang="es-EC" sz="2800" kern="1200" dirty="0">
                  <a:latin typeface="Calibri" panose="020F0502020204030204" pitchFamily="34" charset="0"/>
                  <a:cs typeface="Calibri" panose="020F0502020204030204" pitchFamily="34" charset="0"/>
                </a:endParaRPr>
              </a:p>
            </p:txBody>
          </p:sp>
        </p:grpSp>
      </p:grpSp>
      <p:graphicFrame>
        <p:nvGraphicFramePr>
          <p:cNvPr id="10" name="9 Tabla"/>
          <p:cNvGraphicFramePr>
            <a:graphicFrameLocks noGrp="1"/>
          </p:cNvGraphicFramePr>
          <p:nvPr>
            <p:extLst>
              <p:ext uri="{D42A27DB-BD31-4B8C-83A1-F6EECF244321}">
                <p14:modId xmlns:p14="http://schemas.microsoft.com/office/powerpoint/2010/main" val="458065844"/>
              </p:ext>
            </p:extLst>
          </p:nvPr>
        </p:nvGraphicFramePr>
        <p:xfrm>
          <a:off x="395536" y="1846660"/>
          <a:ext cx="8352928" cy="4901021"/>
        </p:xfrm>
        <a:graphic>
          <a:graphicData uri="http://schemas.openxmlformats.org/drawingml/2006/table">
            <a:tbl>
              <a:tblPr firstRow="1" firstCol="1" bandRow="1">
                <a:tableStyleId>{8799B23B-EC83-4686-B30A-512413B5E67A}</a:tableStyleId>
              </a:tblPr>
              <a:tblGrid>
                <a:gridCol w="609299"/>
                <a:gridCol w="1726347"/>
                <a:gridCol w="328650"/>
                <a:gridCol w="432048"/>
                <a:gridCol w="432048"/>
                <a:gridCol w="360040"/>
                <a:gridCol w="648072"/>
                <a:gridCol w="432048"/>
                <a:gridCol w="1872208"/>
                <a:gridCol w="1512168"/>
              </a:tblGrid>
              <a:tr h="207300">
                <a:tc gridSpan="10">
                  <a:txBody>
                    <a:bodyPr/>
                    <a:lstStyle/>
                    <a:p>
                      <a:pPr marL="0" algn="ctr">
                        <a:lnSpc>
                          <a:spcPct val="100000"/>
                        </a:lnSpc>
                        <a:spcAft>
                          <a:spcPts val="0"/>
                        </a:spcAft>
                      </a:pPr>
                      <a:r>
                        <a:rPr lang="es-EC" sz="2000" dirty="0" smtClean="0">
                          <a:effectLst/>
                        </a:rPr>
                        <a:t>CRONOGRAMA DE CAPACITACIÓN ANUAL A PERSONAL OPERATIVO</a:t>
                      </a:r>
                      <a:endParaRPr lang="es-EC" sz="3200" dirty="0">
                        <a:effectLst/>
                        <a:latin typeface="Calibri" panose="020F0502020204030204" pitchFamily="34" charset="0"/>
                        <a:ea typeface="Calibri"/>
                        <a:cs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algn="ctr">
                        <a:lnSpc>
                          <a:spcPct val="100000"/>
                        </a:lnSpc>
                        <a:spcAft>
                          <a:spcPts val="0"/>
                        </a:spcAft>
                      </a:pPr>
                      <a:endParaRPr lang="es-EC" sz="2000" dirty="0">
                        <a:effectLst/>
                        <a:latin typeface="Calibri" panose="020F0502020204030204" pitchFamily="34" charset="0"/>
                        <a:ea typeface="Calibri"/>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96404">
                <a:tc>
                  <a:txBody>
                    <a:bodyPr/>
                    <a:lstStyle/>
                    <a:p>
                      <a:pPr marL="0" algn="ctr">
                        <a:lnSpc>
                          <a:spcPct val="100000"/>
                        </a:lnSpc>
                        <a:spcAft>
                          <a:spcPts val="0"/>
                        </a:spcAft>
                      </a:pPr>
                      <a:endParaRPr lang="es-EC" sz="1200" b="1" dirty="0" smtClean="0">
                        <a:effectLst/>
                      </a:endParaRPr>
                    </a:p>
                    <a:p>
                      <a:pPr marL="0" algn="ctr">
                        <a:lnSpc>
                          <a:spcPct val="100000"/>
                        </a:lnSpc>
                        <a:spcAft>
                          <a:spcPts val="0"/>
                        </a:spcAft>
                      </a:pPr>
                      <a:endParaRPr lang="es-EC" sz="1200" b="1" dirty="0" smtClean="0">
                        <a:effectLst/>
                      </a:endParaRPr>
                    </a:p>
                    <a:p>
                      <a:pPr marL="0" algn="ctr">
                        <a:lnSpc>
                          <a:spcPct val="100000"/>
                        </a:lnSpc>
                        <a:spcAft>
                          <a:spcPts val="0"/>
                        </a:spcAft>
                      </a:pPr>
                      <a:endParaRPr lang="es-EC" sz="1200" b="1" dirty="0" smtClean="0">
                        <a:effectLst/>
                      </a:endParaRPr>
                    </a:p>
                    <a:p>
                      <a:pPr marL="0" algn="ctr">
                        <a:lnSpc>
                          <a:spcPct val="100000"/>
                        </a:lnSpc>
                        <a:spcAft>
                          <a:spcPts val="0"/>
                        </a:spcAft>
                      </a:pPr>
                      <a:r>
                        <a:rPr lang="es-EC" sz="1200" b="1" dirty="0" smtClean="0">
                          <a:effectLst/>
                        </a:rPr>
                        <a:t>ORD</a:t>
                      </a:r>
                      <a:endParaRPr lang="es-EC" sz="2000" b="1"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400" b="1" dirty="0">
                          <a:effectLst/>
                        </a:rPr>
                        <a:t>TEMAS A CAPACITAR</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1er.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2do.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3er.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4to. TRIMESTRE</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a:effectLst/>
                        </a:rPr>
                        <a:t># PERSONAS A CAPACITAR</a:t>
                      </a:r>
                      <a:endParaRPr lang="es-EC" sz="2000" b="1">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a:effectLst/>
                        </a:rPr>
                        <a:t>CARGA HORARIA</a:t>
                      </a:r>
                      <a:endParaRPr lang="es-EC" sz="2000" b="1">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COORDINADOR DE CAPACITACIÓN</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c>
                  <a:txBody>
                    <a:bodyPr/>
                    <a:lstStyle/>
                    <a:p>
                      <a:pPr marL="0" algn="ctr">
                        <a:lnSpc>
                          <a:spcPct val="100000"/>
                        </a:lnSpc>
                        <a:spcAft>
                          <a:spcPts val="0"/>
                        </a:spcAft>
                      </a:pPr>
                      <a:r>
                        <a:rPr lang="es-EC" sz="1400" b="1" dirty="0">
                          <a:effectLst/>
                        </a:rPr>
                        <a:t>TUTOR</a:t>
                      </a:r>
                      <a:endParaRPr lang="es-EC" sz="2000" b="1" dirty="0">
                        <a:effectLst/>
                        <a:latin typeface="Calibri" panose="020F0502020204030204" pitchFamily="34" charset="0"/>
                        <a:ea typeface="Calibri"/>
                        <a:cs typeface="Calibri" panose="020F0502020204030204" pitchFamily="34" charset="0"/>
                      </a:endParaRPr>
                    </a:p>
                  </a:txBody>
                  <a:tcPr marL="68580" marR="68580" marT="0" marB="0" vert="vert270"/>
                </a:tc>
              </a:tr>
              <a:tr h="188600">
                <a:tc>
                  <a:txBody>
                    <a:bodyPr/>
                    <a:lstStyle/>
                    <a:p>
                      <a:pPr marL="0" algn="just">
                        <a:lnSpc>
                          <a:spcPct val="100000"/>
                        </a:lnSpc>
                        <a:spcAft>
                          <a:spcPts val="0"/>
                        </a:spcAft>
                      </a:pPr>
                      <a:r>
                        <a:rPr lang="es-EC" sz="1200">
                          <a:effectLst/>
                        </a:rPr>
                        <a:t>1</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Relaciones Humanas</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12 </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Talento Humano</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Elizabeth Sandoval</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228359">
                <a:tc>
                  <a:txBody>
                    <a:bodyPr/>
                    <a:lstStyle/>
                    <a:p>
                      <a:pPr marL="0" algn="just">
                        <a:lnSpc>
                          <a:spcPct val="100000"/>
                        </a:lnSpc>
                        <a:spcAft>
                          <a:spcPts val="0"/>
                        </a:spcAft>
                      </a:pPr>
                      <a:r>
                        <a:rPr lang="es-EC" sz="1200">
                          <a:effectLst/>
                        </a:rPr>
                        <a:t>2</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Liderazgo</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15</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Talento Humano</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Elizabeth Sandoval</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269977">
                <a:tc>
                  <a:txBody>
                    <a:bodyPr/>
                    <a:lstStyle/>
                    <a:p>
                      <a:pPr marL="0" algn="just">
                        <a:lnSpc>
                          <a:spcPct val="100000"/>
                        </a:lnSpc>
                        <a:spcAft>
                          <a:spcPts val="0"/>
                        </a:spcAft>
                      </a:pPr>
                      <a:r>
                        <a:rPr lang="es-EC" sz="1200">
                          <a:effectLst/>
                        </a:rPr>
                        <a:t>3</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Manejo de Armamento</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30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Eustorgio Rojas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09168">
                <a:tc>
                  <a:txBody>
                    <a:bodyPr/>
                    <a:lstStyle/>
                    <a:p>
                      <a:pPr marL="0" algn="just">
                        <a:lnSpc>
                          <a:spcPct val="100000"/>
                        </a:lnSpc>
                        <a:spcAft>
                          <a:spcPts val="0"/>
                        </a:spcAft>
                      </a:pPr>
                      <a:r>
                        <a:rPr lang="es-EC" sz="1200">
                          <a:effectLst/>
                        </a:rPr>
                        <a:t>4</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Manejo de Equipo Especial</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40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Eustorgio Rojas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32048">
                <a:tc>
                  <a:txBody>
                    <a:bodyPr/>
                    <a:lstStyle/>
                    <a:p>
                      <a:pPr marL="0" algn="just">
                        <a:lnSpc>
                          <a:spcPct val="100000"/>
                        </a:lnSpc>
                        <a:spcAft>
                          <a:spcPts val="0"/>
                        </a:spcAft>
                      </a:pPr>
                      <a:r>
                        <a:rPr lang="es-EC" sz="1200">
                          <a:effectLst/>
                        </a:rPr>
                        <a:t>5</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Defensa Personal</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30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Rodrigo Paredes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32048">
                <a:tc>
                  <a:txBody>
                    <a:bodyPr/>
                    <a:lstStyle/>
                    <a:p>
                      <a:pPr marL="0" algn="just">
                        <a:lnSpc>
                          <a:spcPct val="100000"/>
                        </a:lnSpc>
                        <a:spcAft>
                          <a:spcPts val="0"/>
                        </a:spcAft>
                      </a:pPr>
                      <a:r>
                        <a:rPr lang="es-EC" sz="1200">
                          <a:effectLst/>
                        </a:rPr>
                        <a:t>6</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Técnicas de Neutralización</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4</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20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Rodrigo Paredes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32048">
                <a:tc>
                  <a:txBody>
                    <a:bodyPr/>
                    <a:lstStyle/>
                    <a:p>
                      <a:pPr marL="0" algn="just">
                        <a:lnSpc>
                          <a:spcPct val="100000"/>
                        </a:lnSpc>
                        <a:spcAft>
                          <a:spcPts val="0"/>
                        </a:spcAft>
                      </a:pPr>
                      <a:r>
                        <a:rPr lang="es-EC" sz="1200">
                          <a:effectLst/>
                        </a:rPr>
                        <a:t>7</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Monitoreo de Cámaras</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X</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4</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20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Fernando Rojas</a:t>
                      </a:r>
                      <a:endParaRPr lang="es-EC" sz="1400">
                        <a:effectLst/>
                        <a:latin typeface="Calibri" panose="020F0502020204030204" pitchFamily="34" charset="0"/>
                        <a:ea typeface="Calibri"/>
                        <a:cs typeface="Calibri" panose="020F0502020204030204" pitchFamily="34" charset="0"/>
                      </a:endParaRPr>
                    </a:p>
                  </a:txBody>
                  <a:tcPr marL="68580" marR="68580" marT="0" marB="0"/>
                </a:tc>
              </a:tr>
              <a:tr h="432048">
                <a:tc>
                  <a:txBody>
                    <a:bodyPr/>
                    <a:lstStyle/>
                    <a:p>
                      <a:pPr marL="0" algn="just">
                        <a:lnSpc>
                          <a:spcPct val="100000"/>
                        </a:lnSpc>
                        <a:spcAft>
                          <a:spcPts val="0"/>
                        </a:spcAft>
                      </a:pPr>
                      <a:r>
                        <a:rPr lang="es-EC" sz="1200">
                          <a:effectLst/>
                        </a:rPr>
                        <a:t>8</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dirty="0">
                          <a:effectLst/>
                        </a:rPr>
                        <a:t>Inteligencia Emocional</a:t>
                      </a:r>
                      <a:endParaRPr lang="es-EC"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a:effectLst/>
                        </a:rPr>
                        <a:t> </a:t>
                      </a:r>
                      <a:endParaRPr lang="es-EC" sz="18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600" dirty="0">
                          <a:effectLst/>
                        </a:rPr>
                        <a:t>X</a:t>
                      </a:r>
                      <a:endParaRPr lang="es-EC" sz="18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8</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20</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a:effectLst/>
                        </a:rPr>
                        <a:t>Jefe de Operaciones</a:t>
                      </a:r>
                      <a:endParaRPr lang="es-EC" sz="14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200" dirty="0">
                          <a:effectLst/>
                        </a:rPr>
                        <a:t>Jennifer Rojas</a:t>
                      </a:r>
                      <a:endParaRPr lang="es-EC" sz="1400" dirty="0">
                        <a:effectLst/>
                        <a:latin typeface="Calibri" panose="020F0502020204030204" pitchFamily="34" charset="0"/>
                        <a:ea typeface="Calibri"/>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59880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2123728" cy="444563"/>
          </a:xfrm>
          <a:prstGeom prst="rect">
            <a:avLst/>
          </a:prstGeom>
          <a:noFill/>
          <a:ln>
            <a:noFill/>
          </a:ln>
        </p:spPr>
      </p:pic>
      <p:graphicFrame>
        <p:nvGraphicFramePr>
          <p:cNvPr id="10" name="9 Tabla"/>
          <p:cNvGraphicFramePr>
            <a:graphicFrameLocks noGrp="1"/>
          </p:cNvGraphicFramePr>
          <p:nvPr>
            <p:extLst>
              <p:ext uri="{D42A27DB-BD31-4B8C-83A1-F6EECF244321}">
                <p14:modId xmlns:p14="http://schemas.microsoft.com/office/powerpoint/2010/main" val="1022327013"/>
              </p:ext>
            </p:extLst>
          </p:nvPr>
        </p:nvGraphicFramePr>
        <p:xfrm>
          <a:off x="107507" y="1268760"/>
          <a:ext cx="8964484" cy="5270054"/>
        </p:xfrm>
        <a:graphic>
          <a:graphicData uri="http://schemas.openxmlformats.org/drawingml/2006/table">
            <a:tbl>
              <a:tblPr firstRow="1" firstCol="1" bandRow="1"/>
              <a:tblGrid>
                <a:gridCol w="346214"/>
                <a:gridCol w="3830247"/>
                <a:gridCol w="288032"/>
                <a:gridCol w="432048"/>
                <a:gridCol w="360040"/>
                <a:gridCol w="288032"/>
                <a:gridCol w="288032"/>
                <a:gridCol w="288032"/>
                <a:gridCol w="360040"/>
                <a:gridCol w="360040"/>
                <a:gridCol w="216024"/>
                <a:gridCol w="223616"/>
                <a:gridCol w="496464"/>
                <a:gridCol w="360040"/>
                <a:gridCol w="231384"/>
                <a:gridCol w="200664"/>
                <a:gridCol w="395535"/>
              </a:tblGrid>
              <a:tr h="174298">
                <a:tc rowSpan="2">
                  <a:txBody>
                    <a:bodyPr/>
                    <a:lstStyle/>
                    <a:p>
                      <a:pPr algn="ctr">
                        <a:lnSpc>
                          <a:spcPct val="100000"/>
                        </a:lnSpc>
                        <a:spcAft>
                          <a:spcPts val="0"/>
                        </a:spcAft>
                      </a:pPr>
                      <a:r>
                        <a:rPr lang="es-EC" sz="1200" b="1" dirty="0">
                          <a:effectLst/>
                          <a:latin typeface="Calibri" panose="020F0502020204030204" pitchFamily="34" charset="0"/>
                          <a:ea typeface="Calibri"/>
                          <a:cs typeface="Calibri" panose="020F0502020204030204" pitchFamily="34" charset="0"/>
                        </a:rPr>
                        <a:t>Ord</a:t>
                      </a:r>
                      <a:endParaRPr lang="es-EC" sz="1400" b="1"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rowSpan="2">
                  <a:txBody>
                    <a:bodyPr/>
                    <a:lstStyle/>
                    <a:p>
                      <a:pPr algn="ctr">
                        <a:lnSpc>
                          <a:spcPct val="100000"/>
                        </a:lnSpc>
                        <a:spcAft>
                          <a:spcPts val="0"/>
                        </a:spcAft>
                      </a:pPr>
                      <a:endParaRPr lang="es-EC" sz="1200" b="1" dirty="0">
                        <a:effectLst/>
                        <a:latin typeface="Calibri" panose="020F0502020204030204" pitchFamily="34" charset="0"/>
                        <a:ea typeface="Calibri"/>
                        <a:cs typeface="Calibri" panose="020F0502020204030204" pitchFamily="34" charset="0"/>
                      </a:endParaRPr>
                    </a:p>
                    <a:p>
                      <a:pPr algn="ctr">
                        <a:lnSpc>
                          <a:spcPct val="100000"/>
                        </a:lnSpc>
                        <a:spcAft>
                          <a:spcPts val="1000"/>
                        </a:spcAft>
                      </a:pPr>
                      <a:r>
                        <a:rPr lang="es-EC" sz="1200" b="1" dirty="0">
                          <a:effectLst/>
                          <a:latin typeface="Calibri" panose="020F0502020204030204" pitchFamily="34" charset="0"/>
                          <a:ea typeface="Calibri"/>
                          <a:cs typeface="Calibri" panose="020F0502020204030204" pitchFamily="34" charset="0"/>
                        </a:rPr>
                        <a:t> </a:t>
                      </a:r>
                    </a:p>
                    <a:p>
                      <a:pPr algn="ctr">
                        <a:lnSpc>
                          <a:spcPct val="100000"/>
                        </a:lnSpc>
                      </a:pPr>
                      <a:r>
                        <a:rPr lang="es-EC" sz="1100" b="1" dirty="0">
                          <a:effectLst/>
                          <a:latin typeface="Calibri" panose="020F0502020204030204" pitchFamily="34" charset="0"/>
                          <a:cs typeface="Calibri" panose="020F0502020204030204" pitchFamily="34" charset="0"/>
                        </a:rPr>
                        <a:t>Detalle </a:t>
                      </a: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5">
                  <a:txBody>
                    <a:bodyPr/>
                    <a:lstStyle/>
                    <a:p>
                      <a:pPr algn="ctr">
                        <a:lnSpc>
                          <a:spcPct val="100000"/>
                        </a:lnSpc>
                        <a:spcAft>
                          <a:spcPts val="0"/>
                        </a:spcAft>
                      </a:pPr>
                      <a:r>
                        <a:rPr lang="es-EC" sz="1200" b="1" dirty="0">
                          <a:effectLst/>
                          <a:latin typeface="Calibri" panose="020F0502020204030204" pitchFamily="34" charset="0"/>
                          <a:ea typeface="Calibri"/>
                          <a:cs typeface="Calibri" panose="020F0502020204030204" pitchFamily="34" charset="0"/>
                        </a:rPr>
                        <a:t>Piso 1</a:t>
                      </a:r>
                      <a:endParaRPr lang="es-EC" sz="140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0000"/>
                        </a:lnSpc>
                        <a:spcAft>
                          <a:spcPts val="0"/>
                        </a:spcAft>
                      </a:pPr>
                      <a:r>
                        <a:rPr lang="es-EC" sz="1200" b="1">
                          <a:effectLst/>
                          <a:latin typeface="Calibri" panose="020F0502020204030204" pitchFamily="34" charset="0"/>
                          <a:ea typeface="Calibri"/>
                          <a:cs typeface="Calibri" panose="020F0502020204030204" pitchFamily="34" charset="0"/>
                        </a:rPr>
                        <a:t>Piso 2</a:t>
                      </a:r>
                      <a:endParaRPr lang="es-EC" sz="140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lnSpc>
                          <a:spcPct val="100000"/>
                        </a:lnSpc>
                        <a:spcAft>
                          <a:spcPts val="0"/>
                        </a:spcAft>
                      </a:pPr>
                      <a:r>
                        <a:rPr lang="es-EC" sz="1200" b="1" dirty="0">
                          <a:effectLst/>
                          <a:latin typeface="Calibri" panose="020F0502020204030204" pitchFamily="34" charset="0"/>
                          <a:ea typeface="Calibri"/>
                          <a:cs typeface="Calibri" panose="020F0502020204030204" pitchFamily="34" charset="0"/>
                        </a:rPr>
                        <a:t>Piso 3</a:t>
                      </a:r>
                      <a:endParaRPr lang="es-EC" sz="140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15929">
                <a:tc vMerge="1">
                  <a:txBody>
                    <a:bodyPr/>
                    <a:lstStyle/>
                    <a:p>
                      <a:endParaRPr lang="es-EC"/>
                    </a:p>
                  </a:txBody>
                  <a:tcPr/>
                </a:tc>
                <a:tc vMerge="1">
                  <a:txBody>
                    <a:bodyPr/>
                    <a:lstStyle/>
                    <a:p>
                      <a:endParaRPr lang="es-EC"/>
                    </a:p>
                  </a:txBody>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Cámaras fijas</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71755" algn="ctr">
                        <a:lnSpc>
                          <a:spcPct val="100000"/>
                        </a:lnSpc>
                        <a:spcAft>
                          <a:spcPts val="0"/>
                        </a:spcAft>
                      </a:pPr>
                      <a:r>
                        <a:rPr lang="es-EC" sz="900" b="1" dirty="0">
                          <a:effectLst/>
                          <a:latin typeface="Calibri" panose="020F0502020204030204" pitchFamily="34" charset="0"/>
                          <a:ea typeface="Calibri"/>
                          <a:cs typeface="Calibri" panose="020F0502020204030204" pitchFamily="34" charset="0"/>
                        </a:rPr>
                        <a:t>Puerta con tarjeta magnética</a:t>
                      </a:r>
                      <a:endParaRPr lang="es-EC" sz="1000" b="1" dirty="0">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Botones de pánico</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71755" algn="ctr">
                        <a:lnSpc>
                          <a:spcPct val="100000"/>
                        </a:lnSpc>
                        <a:spcAft>
                          <a:spcPts val="0"/>
                        </a:spcAft>
                      </a:pPr>
                      <a:r>
                        <a:rPr lang="es-EC" sz="900" b="1" dirty="0">
                          <a:effectLst/>
                          <a:latin typeface="Calibri" panose="020F0502020204030204" pitchFamily="34" charset="0"/>
                          <a:ea typeface="Calibri"/>
                          <a:cs typeface="Calibri" panose="020F0502020204030204" pitchFamily="34" charset="0"/>
                        </a:rPr>
                        <a:t>Guardias de seguridad</a:t>
                      </a:r>
                      <a:endParaRPr lang="es-EC" sz="1000" b="1" dirty="0">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Circuito electrónico</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Cámaras fijas</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Puerta con tarjeta magnética</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Botones de pánico</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71755" algn="ctr">
                        <a:lnSpc>
                          <a:spcPct val="100000"/>
                        </a:lnSpc>
                        <a:spcAft>
                          <a:spcPts val="0"/>
                        </a:spcAft>
                      </a:pPr>
                      <a:r>
                        <a:rPr lang="es-EC" sz="900" b="1" dirty="0">
                          <a:effectLst/>
                          <a:latin typeface="Calibri" panose="020F0502020204030204" pitchFamily="34" charset="0"/>
                          <a:ea typeface="Calibri"/>
                          <a:cs typeface="Calibri" panose="020F0502020204030204" pitchFamily="34" charset="0"/>
                        </a:rPr>
                        <a:t>Circuito electrónico</a:t>
                      </a:r>
                      <a:endParaRPr lang="es-EC" sz="1000" b="1" dirty="0">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Cámaras fijas</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Cámaras de vigilancia de 360 grados</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Puerta con tarjeta magnética</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Botones de pánico</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71755" algn="ctr">
                        <a:lnSpc>
                          <a:spcPct val="100000"/>
                        </a:lnSpc>
                        <a:spcAft>
                          <a:spcPts val="0"/>
                        </a:spcAft>
                      </a:pPr>
                      <a:r>
                        <a:rPr lang="es-EC" sz="900" b="1">
                          <a:effectLst/>
                          <a:latin typeface="Calibri" panose="020F0502020204030204" pitchFamily="34" charset="0"/>
                          <a:ea typeface="Calibri"/>
                          <a:cs typeface="Calibri" panose="020F0502020204030204" pitchFamily="34" charset="0"/>
                        </a:rPr>
                        <a:t>Circuito electrónico</a:t>
                      </a:r>
                      <a:endParaRPr lang="es-EC" sz="1000" b="1">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71755" algn="ctr">
                        <a:lnSpc>
                          <a:spcPct val="100000"/>
                        </a:lnSpc>
                        <a:spcAft>
                          <a:spcPts val="0"/>
                        </a:spcAft>
                      </a:pPr>
                      <a:r>
                        <a:rPr lang="es-EC" sz="900" b="1" dirty="0">
                          <a:effectLst/>
                          <a:latin typeface="Calibri" panose="020F0502020204030204" pitchFamily="34" charset="0"/>
                          <a:ea typeface="Calibri"/>
                          <a:cs typeface="Calibri" panose="020F0502020204030204" pitchFamily="34" charset="0"/>
                        </a:rPr>
                        <a:t>Protector de rejas en terraza</a:t>
                      </a:r>
                      <a:endParaRPr lang="es-EC" sz="1000" b="1" dirty="0">
                        <a:effectLst/>
                        <a:latin typeface="Calibri" panose="020F0502020204030204" pitchFamily="34" charset="0"/>
                        <a:ea typeface="Calibri"/>
                        <a:cs typeface="Calibri" panose="020F0502020204030204" pitchFamily="34" charset="0"/>
                      </a:endParaRPr>
                    </a:p>
                  </a:txBody>
                  <a:tcPr marL="27100" marR="2710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Principal</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Pasaje</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3</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de la central y monitoreo</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dirty="0">
                          <a:effectLst/>
                          <a:latin typeface="Calibri" panose="020F0502020204030204" pitchFamily="34" charset="0"/>
                          <a:ea typeface="Calibri"/>
                          <a:cs typeface="Calibri" panose="020F0502020204030204" pitchFamily="34" charset="0"/>
                        </a:rPr>
                        <a:t> </a:t>
                      </a:r>
                      <a:endParaRPr lang="es-EC" sz="105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4</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central y monitorio</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5</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dirty="0">
                          <a:effectLst/>
                          <a:latin typeface="Calibri" panose="020F0502020204030204" pitchFamily="34" charset="0"/>
                          <a:ea typeface="Calibri"/>
                          <a:cs typeface="Calibri" panose="020F0502020204030204" pitchFamily="34" charset="0"/>
                        </a:rPr>
                        <a:t>Sala de capacitaciones y reuniones</a:t>
                      </a:r>
                      <a:endParaRPr lang="es-EC" sz="105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6</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Recepción</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7</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Perímetro Sur de la infraestructura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8</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Pasaje</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9</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Acceso piso 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10</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de Recursos Humanos</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de Recursos Humanos</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dirty="0">
                          <a:effectLst/>
                          <a:latin typeface="Calibri" panose="020F0502020204030204" pitchFamily="34" charset="0"/>
                          <a:ea typeface="Calibri"/>
                          <a:cs typeface="Calibri" panose="020F0502020204030204" pitchFamily="34" charset="0"/>
                        </a:rPr>
                        <a:t> </a:t>
                      </a:r>
                      <a:endParaRPr lang="es-EC" sz="105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de Jefe de Operaciones</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13</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de la oficina de seguridad y salud ocupacional</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14</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de seguridad y salud ocupacional</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11">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15</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Perímetro Sur y Norte de la infraestructura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C" sz="105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16</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Acceso piso 3</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17</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principal tercer piso</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18</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Pasaje</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19</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Gerencia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3625">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20</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Puerta de acceso logística y presidencia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Presidencia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Oficina Logística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23</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Terraza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24</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Perímetro sur de la infraestructura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25</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Perímetro Norte de la infraestructura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2</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5248">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26</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s-EC" sz="1000" b="1">
                          <a:effectLst/>
                          <a:latin typeface="Calibri" panose="020F0502020204030204" pitchFamily="34" charset="0"/>
                          <a:ea typeface="Calibri"/>
                          <a:cs typeface="Calibri" panose="020F0502020204030204" pitchFamily="34" charset="0"/>
                        </a:rPr>
                        <a:t>Perímetro Este y Oeste de la Infraestructura</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a:effectLst/>
                          <a:latin typeface="Calibri" panose="020F0502020204030204" pitchFamily="34" charset="0"/>
                          <a:ea typeface="Calibri"/>
                          <a:cs typeface="Calibri" panose="020F0502020204030204" pitchFamily="34" charset="0"/>
                        </a:rPr>
                        <a:t>1</a:t>
                      </a:r>
                      <a:endParaRPr lang="es-EC" sz="105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s-EC" sz="1000" dirty="0">
                          <a:effectLst/>
                          <a:latin typeface="Calibri" panose="020F0502020204030204" pitchFamily="34" charset="0"/>
                          <a:ea typeface="Calibri"/>
                          <a:cs typeface="Calibri" panose="020F0502020204030204" pitchFamily="34" charset="0"/>
                        </a:rPr>
                        <a:t> </a:t>
                      </a:r>
                      <a:endParaRPr lang="es-EC" sz="1050" dirty="0">
                        <a:effectLst/>
                        <a:latin typeface="Calibri" panose="020F0502020204030204" pitchFamily="34" charset="0"/>
                        <a:ea typeface="Calibri"/>
                        <a:cs typeface="Calibri" panose="020F0502020204030204" pitchFamily="34" charset="0"/>
                      </a:endParaRPr>
                    </a:p>
                  </a:txBody>
                  <a:tcPr marL="27100" marR="27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15" name="Diagram group"/>
          <p:cNvGrpSpPr/>
          <p:nvPr/>
        </p:nvGrpSpPr>
        <p:grpSpPr>
          <a:xfrm>
            <a:off x="1835696" y="44624"/>
            <a:ext cx="6336704" cy="1224136"/>
            <a:chOff x="0" y="76"/>
            <a:chExt cx="7272808" cy="553921"/>
          </a:xfrm>
          <a:scene3d>
            <a:camera prst="perspectiveRelaxedModerately" zoom="92000"/>
            <a:lightRig rig="balanced" dir="t">
              <a:rot lat="0" lon="0" rev="12700000"/>
            </a:lightRig>
          </a:scene3d>
        </p:grpSpPr>
        <p:grpSp>
          <p:nvGrpSpPr>
            <p:cNvPr id="16" name="15 Grupo"/>
            <p:cNvGrpSpPr/>
            <p:nvPr/>
          </p:nvGrpSpPr>
          <p:grpSpPr>
            <a:xfrm>
              <a:off x="0" y="76"/>
              <a:ext cx="7272808" cy="553921"/>
              <a:chOff x="0" y="76"/>
              <a:chExt cx="7272808" cy="553921"/>
            </a:xfrm>
          </p:grpSpPr>
          <p:sp>
            <p:nvSpPr>
              <p:cNvPr id="17" name="16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8" name="17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DISPOSITIVOS A INSTALARSE Y PERSONAL A FORTALECER LA SEGURIDAD FISICA</a:t>
                </a:r>
                <a:endParaRPr lang="es-EC" sz="2800" kern="12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89157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980728"/>
            <a:ext cx="7938628" cy="532859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INTRODUCCIÓN</a:t>
            </a:r>
            <a:endParaRPr lang="es-ES" sz="2800" b="1" u="sng" dirty="0" smtClean="0">
              <a:solidFill>
                <a:schemeClr val="dk1"/>
              </a:solidFill>
              <a:latin typeface="Calibri" panose="020F0502020204030204" pitchFamily="34" charset="0"/>
              <a:cs typeface="Calibri" panose="020F0502020204030204" pitchFamily="34" charset="0"/>
            </a:endParaRPr>
          </a:p>
          <a:p>
            <a:pPr algn="just"/>
            <a:r>
              <a:rPr lang="es-ES" sz="2800" dirty="0" smtClean="0">
                <a:solidFill>
                  <a:schemeClr val="dk1"/>
                </a:solidFill>
                <a:latin typeface="Calibri" panose="020F0502020204030204" pitchFamily="34" charset="0"/>
                <a:cs typeface="Calibri" panose="020F0502020204030204" pitchFamily="34" charset="0"/>
              </a:rPr>
              <a:t>La investigación realizada, está basada en el sistemas de seguridad </a:t>
            </a:r>
            <a:r>
              <a:rPr lang="es-EC" sz="2800" dirty="0" smtClean="0">
                <a:solidFill>
                  <a:schemeClr val="dk1"/>
                </a:solidFill>
                <a:latin typeface="Calibri" panose="020F0502020204030204" pitchFamily="34" charset="0"/>
                <a:cs typeface="Calibri" panose="020F0502020204030204" pitchFamily="34" charset="0"/>
              </a:rPr>
              <a:t>de seguridad física en la empresa Rojas&amp;Paredes Security Cía. Ltda.</a:t>
            </a:r>
            <a:r>
              <a:rPr lang="es-ES" sz="2800" dirty="0" smtClean="0">
                <a:solidFill>
                  <a:schemeClr val="dk1"/>
                </a:solidFill>
                <a:latin typeface="Calibri" panose="020F0502020204030204" pitchFamily="34" charset="0"/>
                <a:cs typeface="Calibri" panose="020F0502020204030204" pitchFamily="34" charset="0"/>
              </a:rPr>
              <a:t>, de esta manera será posible la implementación correcta de la propuesta  de </a:t>
            </a:r>
            <a:r>
              <a:rPr lang="es-EC" sz="2800" dirty="0" smtClean="0">
                <a:solidFill>
                  <a:schemeClr val="dk1"/>
                </a:solidFill>
                <a:latin typeface="Calibri" panose="020F0502020204030204" pitchFamily="34" charset="0"/>
                <a:cs typeface="Calibri" panose="020F0502020204030204" pitchFamily="34" charset="0"/>
              </a:rPr>
              <a:t>proponer </a:t>
            </a:r>
            <a:r>
              <a:rPr lang="es-EC" sz="2800" dirty="0">
                <a:solidFill>
                  <a:schemeClr val="dk1"/>
                </a:solidFill>
                <a:latin typeface="Calibri" panose="020F0502020204030204" pitchFamily="34" charset="0"/>
                <a:cs typeface="Calibri" panose="020F0502020204030204" pitchFamily="34" charset="0"/>
              </a:rPr>
              <a:t>un sistema de seguridad que permita reducir, minimizar los riesgos o amenazas identificadas que violentan al buen funcionamiento y avance de la actividades de la empresa Rojas&amp;Paredes Security Cía. Ltda., y que garantice la seguridad de las personas, inmobiliaria e infraestructura.</a:t>
            </a:r>
            <a:endParaRPr lang="es-EC" sz="2800" dirty="0">
              <a:latin typeface="Calibri" panose="020F0502020204030204" pitchFamily="34" charset="0"/>
              <a:cs typeface="Calibri" panose="020F0502020204030204" pitchFamily="34" charset="0"/>
            </a:endParaRPr>
          </a:p>
        </p:txBody>
      </p:sp>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Tree>
    <p:extLst>
      <p:ext uri="{BB962C8B-B14F-4D97-AF65-F5344CB8AC3E}">
        <p14:creationId xmlns:p14="http://schemas.microsoft.com/office/powerpoint/2010/main" val="56141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2483768" cy="601094"/>
          </a:xfrm>
          <a:prstGeom prst="rect">
            <a:avLst/>
          </a:prstGeom>
          <a:noFill/>
          <a:ln>
            <a:noFill/>
          </a:ln>
        </p:spPr>
      </p:pic>
      <p:grpSp>
        <p:nvGrpSpPr>
          <p:cNvPr id="26" name="Diagram group"/>
          <p:cNvGrpSpPr/>
          <p:nvPr/>
        </p:nvGrpSpPr>
        <p:grpSpPr>
          <a:xfrm>
            <a:off x="1835696" y="548680"/>
            <a:ext cx="5472608" cy="553921"/>
            <a:chOff x="0" y="76"/>
            <a:chExt cx="7272808" cy="553921"/>
          </a:xfrm>
          <a:scene3d>
            <a:camera prst="perspectiveRelaxedModerately" zoom="92000"/>
            <a:lightRig rig="balanced" dir="t">
              <a:rot lat="0" lon="0" rev="12700000"/>
            </a:lightRig>
          </a:scene3d>
        </p:grpSpPr>
        <p:grpSp>
          <p:nvGrpSpPr>
            <p:cNvPr id="27" name="26 Grupo"/>
            <p:cNvGrpSpPr/>
            <p:nvPr/>
          </p:nvGrpSpPr>
          <p:grpSpPr>
            <a:xfrm>
              <a:off x="0" y="76"/>
              <a:ext cx="7272808" cy="553921"/>
              <a:chOff x="0" y="76"/>
              <a:chExt cx="7272808" cy="553921"/>
            </a:xfrm>
          </p:grpSpPr>
          <p:sp>
            <p:nvSpPr>
              <p:cNvPr id="28" name="2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29" name="2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RUTAS PRINCIPALES Y ALTERNAS</a:t>
                </a:r>
                <a:endParaRPr lang="es-EC" sz="2800" kern="1200" dirty="0">
                  <a:latin typeface="Calibri" panose="020F0502020204030204" pitchFamily="34" charset="0"/>
                  <a:cs typeface="Calibri" panose="020F0502020204030204" pitchFamily="34" charset="0"/>
                </a:endParaRPr>
              </a:p>
            </p:txBody>
          </p:sp>
        </p:grpSp>
      </p:grpSp>
      <p:grpSp>
        <p:nvGrpSpPr>
          <p:cNvPr id="49" name="48 Grupo"/>
          <p:cNvGrpSpPr/>
          <p:nvPr/>
        </p:nvGrpSpPr>
        <p:grpSpPr>
          <a:xfrm>
            <a:off x="2045630" y="1124744"/>
            <a:ext cx="5262674" cy="5272813"/>
            <a:chOff x="1996642" y="1585187"/>
            <a:chExt cx="5262674" cy="5272813"/>
          </a:xfrm>
        </p:grpSpPr>
        <p:pic>
          <p:nvPicPr>
            <p:cNvPr id="30" name="29 Imagen"/>
            <p:cNvPicPr/>
            <p:nvPr/>
          </p:nvPicPr>
          <p:blipFill rotWithShape="1">
            <a:blip r:embed="rId4">
              <a:extLst>
                <a:ext uri="{28A0092B-C50C-407E-A947-70E740481C1C}">
                  <a14:useLocalDpi xmlns:a14="http://schemas.microsoft.com/office/drawing/2010/main" val="0"/>
                </a:ext>
              </a:extLst>
            </a:blip>
            <a:srcRect l="29013" t="7332" r="10309" b="18044"/>
            <a:stretch/>
          </p:blipFill>
          <p:spPr bwMode="auto">
            <a:xfrm>
              <a:off x="2002887" y="1585187"/>
              <a:ext cx="5178425" cy="3395980"/>
            </a:xfrm>
            <a:prstGeom prst="rect">
              <a:avLst/>
            </a:prstGeom>
            <a:ln>
              <a:noFill/>
            </a:ln>
            <a:extLst>
              <a:ext uri="{53640926-AAD7-44D8-BBD7-CCE9431645EC}">
                <a14:shadowObscured xmlns:a14="http://schemas.microsoft.com/office/drawing/2010/main"/>
              </a:ext>
            </a:extLst>
          </p:spPr>
        </p:pic>
        <p:grpSp>
          <p:nvGrpSpPr>
            <p:cNvPr id="48" name="47 Grupo"/>
            <p:cNvGrpSpPr/>
            <p:nvPr/>
          </p:nvGrpSpPr>
          <p:grpSpPr>
            <a:xfrm>
              <a:off x="1996642" y="2380929"/>
              <a:ext cx="5262674" cy="4477071"/>
              <a:chOff x="1996642" y="2380929"/>
              <a:chExt cx="5262674" cy="4477071"/>
            </a:xfrm>
          </p:grpSpPr>
          <p:sp>
            <p:nvSpPr>
              <p:cNvPr id="32" name="114 Cuadro de texto"/>
              <p:cNvSpPr txBox="1"/>
              <p:nvPr/>
            </p:nvSpPr>
            <p:spPr>
              <a:xfrm>
                <a:off x="1996642" y="4077072"/>
                <a:ext cx="5262674" cy="2780928"/>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EC" sz="1200" b="1" u="sng" dirty="0">
                    <a:effectLst/>
                    <a:latin typeface="Arial"/>
                    <a:ea typeface="Calibri"/>
                    <a:cs typeface="Times New Roman"/>
                  </a:rPr>
                  <a:t>LEYENDA:</a:t>
                </a:r>
                <a:endParaRPr lang="es-EC" sz="1200" dirty="0">
                  <a:effectLst/>
                  <a:latin typeface="Arial"/>
                  <a:ea typeface="Calibri"/>
                  <a:cs typeface="Times New Roman"/>
                </a:endParaRPr>
              </a:p>
              <a:p>
                <a:pPr algn="just">
                  <a:lnSpc>
                    <a:spcPct val="115000"/>
                  </a:lnSpc>
                  <a:spcAft>
                    <a:spcPts val="1000"/>
                  </a:spcAft>
                </a:pPr>
                <a:r>
                  <a:rPr lang="es-EC" sz="1200" dirty="0">
                    <a:effectLst/>
                    <a:latin typeface="Arial"/>
                    <a:ea typeface="Calibri"/>
                    <a:cs typeface="Times New Roman"/>
                  </a:rPr>
                  <a:t>1. EMPRESA ROJAS&amp;PAREDES SECURITY CÍA. LTDA.</a:t>
                </a:r>
              </a:p>
              <a:p>
                <a:pPr algn="just">
                  <a:lnSpc>
                    <a:spcPct val="115000"/>
                  </a:lnSpc>
                  <a:spcAft>
                    <a:spcPts val="1000"/>
                  </a:spcAft>
                </a:pPr>
                <a:r>
                  <a:rPr lang="es-EC" sz="1200" dirty="0">
                    <a:effectLst/>
                    <a:latin typeface="Arial"/>
                    <a:ea typeface="Calibri"/>
                    <a:cs typeface="Times New Roman"/>
                  </a:rPr>
                  <a:t>2. RUTA PRINCIPAL. Calle Guayaquil y Galápagos.</a:t>
                </a:r>
              </a:p>
              <a:p>
                <a:pPr algn="just">
                  <a:lnSpc>
                    <a:spcPct val="115000"/>
                  </a:lnSpc>
                  <a:spcAft>
                    <a:spcPts val="1000"/>
                  </a:spcAft>
                </a:pPr>
                <a:r>
                  <a:rPr lang="es-EC" sz="1200" dirty="0">
                    <a:effectLst/>
                    <a:latin typeface="Arial"/>
                    <a:ea typeface="Calibri"/>
                    <a:cs typeface="Times New Roman"/>
                  </a:rPr>
                  <a:t>3. RUTA ALTERNA 1. Calle Vargas y Galápagos.</a:t>
                </a:r>
              </a:p>
              <a:p>
                <a:pPr algn="just">
                  <a:lnSpc>
                    <a:spcPct val="115000"/>
                  </a:lnSpc>
                  <a:spcAft>
                    <a:spcPts val="1000"/>
                  </a:spcAft>
                </a:pPr>
                <a:r>
                  <a:rPr lang="es-EC" sz="1200" dirty="0">
                    <a:effectLst/>
                    <a:latin typeface="Arial"/>
                    <a:ea typeface="Calibri"/>
                    <a:cs typeface="Times New Roman"/>
                  </a:rPr>
                  <a:t>4. RUTA ALTERNA 2. Por el Mercado Arenas y Galápagos.</a:t>
                </a:r>
              </a:p>
              <a:p>
                <a:pPr algn="just">
                  <a:lnSpc>
                    <a:spcPct val="115000"/>
                  </a:lnSpc>
                  <a:spcAft>
                    <a:spcPts val="1000"/>
                  </a:spcAft>
                </a:pPr>
                <a:r>
                  <a:rPr lang="es-EC" sz="1200" dirty="0">
                    <a:effectLst/>
                    <a:latin typeface="Arial"/>
                    <a:ea typeface="Calibri"/>
                    <a:cs typeface="Times New Roman"/>
                  </a:rPr>
                  <a:t>5. PUNTOS DE ENCUENTRO DE EMERGENCIA 1. Plaza de Teatro.</a:t>
                </a:r>
              </a:p>
              <a:p>
                <a:pPr algn="just">
                  <a:lnSpc>
                    <a:spcPct val="115000"/>
                  </a:lnSpc>
                  <a:spcAft>
                    <a:spcPts val="1000"/>
                  </a:spcAft>
                </a:pPr>
                <a:r>
                  <a:rPr lang="es-EC" sz="1200" dirty="0">
                    <a:effectLst/>
                    <a:latin typeface="Arial"/>
                    <a:ea typeface="Calibri"/>
                    <a:cs typeface="Times New Roman"/>
                  </a:rPr>
                  <a:t>6. PUNTOS DE ENCUENTRO DE EMERGENCIA 1. Parque San Blas.</a:t>
                </a:r>
              </a:p>
              <a:p>
                <a:pPr algn="just">
                  <a:lnSpc>
                    <a:spcPct val="115000"/>
                  </a:lnSpc>
                  <a:spcAft>
                    <a:spcPts val="1000"/>
                  </a:spcAft>
                </a:pPr>
                <a:r>
                  <a:rPr lang="es-EC" sz="1200" dirty="0">
                    <a:effectLst/>
                    <a:latin typeface="Arial"/>
                    <a:ea typeface="Calibri"/>
                    <a:cs typeface="Times New Roman"/>
                  </a:rPr>
                  <a:t>7. PUNTO DE REUNIÓN. Sala de reuniones de la Empresa.</a:t>
                </a:r>
              </a:p>
            </p:txBody>
          </p:sp>
          <p:sp>
            <p:nvSpPr>
              <p:cNvPr id="33" name="115 Rectángulo"/>
              <p:cNvSpPr/>
              <p:nvPr/>
            </p:nvSpPr>
            <p:spPr>
              <a:xfrm>
                <a:off x="4128512" y="3501008"/>
                <a:ext cx="83448" cy="120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cxnSp>
            <p:nvCxnSpPr>
              <p:cNvPr id="34" name="116 Conector recto"/>
              <p:cNvCxnSpPr>
                <a:stCxn id="45" idx="0"/>
              </p:cNvCxnSpPr>
              <p:nvPr/>
            </p:nvCxnSpPr>
            <p:spPr>
              <a:xfrm flipV="1">
                <a:off x="4178997" y="2700246"/>
                <a:ext cx="136472" cy="830031"/>
              </a:xfrm>
              <a:prstGeom prst="line">
                <a:avLst/>
              </a:prstGeom>
              <a:ln w="9525">
                <a:solidFill>
                  <a:schemeClr val="tx1"/>
                </a:solidFill>
              </a:ln>
            </p:spPr>
            <p:style>
              <a:lnRef idx="3">
                <a:schemeClr val="accent2"/>
              </a:lnRef>
              <a:fillRef idx="0">
                <a:schemeClr val="accent2"/>
              </a:fillRef>
              <a:effectRef idx="2">
                <a:schemeClr val="accent2"/>
              </a:effectRef>
              <a:fontRef idx="minor">
                <a:schemeClr val="tx1"/>
              </a:fontRef>
            </p:style>
          </p:cxnSp>
          <p:sp>
            <p:nvSpPr>
              <p:cNvPr id="35" name="126 Elipse"/>
              <p:cNvSpPr/>
              <p:nvPr/>
            </p:nvSpPr>
            <p:spPr>
              <a:xfrm>
                <a:off x="3981050" y="3103459"/>
                <a:ext cx="108416" cy="8081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6" name="127 Elipse"/>
              <p:cNvSpPr/>
              <p:nvPr/>
            </p:nvSpPr>
            <p:spPr>
              <a:xfrm>
                <a:off x="6772758" y="5085184"/>
                <a:ext cx="326923" cy="15965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7" name="128 Elipse"/>
              <p:cNvSpPr/>
              <p:nvPr/>
            </p:nvSpPr>
            <p:spPr>
              <a:xfrm>
                <a:off x="4269075" y="2706897"/>
                <a:ext cx="107770" cy="8081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8" name="129 Elipse"/>
              <p:cNvSpPr/>
              <p:nvPr/>
            </p:nvSpPr>
            <p:spPr>
              <a:xfrm>
                <a:off x="4261584" y="3621333"/>
                <a:ext cx="107770" cy="80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9" name="141 Elipse"/>
              <p:cNvSpPr/>
              <p:nvPr/>
            </p:nvSpPr>
            <p:spPr>
              <a:xfrm>
                <a:off x="6800690" y="5405835"/>
                <a:ext cx="296207" cy="16822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0" name="142 Elipse"/>
              <p:cNvSpPr/>
              <p:nvPr/>
            </p:nvSpPr>
            <p:spPr>
              <a:xfrm>
                <a:off x="6769715" y="4832735"/>
                <a:ext cx="358159" cy="148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1" name="161 Rectángulo"/>
              <p:cNvSpPr/>
              <p:nvPr/>
            </p:nvSpPr>
            <p:spPr>
              <a:xfrm>
                <a:off x="6748621" y="4499984"/>
                <a:ext cx="351060" cy="2292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2" name="219 Elipse"/>
              <p:cNvSpPr/>
              <p:nvPr/>
            </p:nvSpPr>
            <p:spPr>
              <a:xfrm>
                <a:off x="6788115" y="5798354"/>
                <a:ext cx="296207" cy="168223"/>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3" name="220 Elipse"/>
              <p:cNvSpPr/>
              <p:nvPr/>
            </p:nvSpPr>
            <p:spPr>
              <a:xfrm>
                <a:off x="6787540" y="6148561"/>
                <a:ext cx="296207" cy="168223"/>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4" name="221 Elipse"/>
              <p:cNvSpPr/>
              <p:nvPr/>
            </p:nvSpPr>
            <p:spPr>
              <a:xfrm>
                <a:off x="6788115" y="6447920"/>
                <a:ext cx="296207" cy="168223"/>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5" name="222 Elipse"/>
              <p:cNvSpPr/>
              <p:nvPr/>
            </p:nvSpPr>
            <p:spPr>
              <a:xfrm>
                <a:off x="4139952" y="3530277"/>
                <a:ext cx="78090" cy="61785"/>
              </a:xfrm>
              <a:prstGeom prst="ellipse">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6" name="223 Elipse"/>
              <p:cNvSpPr/>
              <p:nvPr/>
            </p:nvSpPr>
            <p:spPr>
              <a:xfrm>
                <a:off x="3901245" y="3920955"/>
                <a:ext cx="148372" cy="86471"/>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47" name="224 Elipse"/>
              <p:cNvSpPr/>
              <p:nvPr/>
            </p:nvSpPr>
            <p:spPr>
              <a:xfrm>
                <a:off x="4315929" y="2380929"/>
                <a:ext cx="147781" cy="86310"/>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spTree>
    <p:extLst>
      <p:ext uri="{BB962C8B-B14F-4D97-AF65-F5344CB8AC3E}">
        <p14:creationId xmlns:p14="http://schemas.microsoft.com/office/powerpoint/2010/main" val="186819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1918882774"/>
              </p:ext>
            </p:extLst>
          </p:nvPr>
        </p:nvGraphicFramePr>
        <p:xfrm>
          <a:off x="457200" y="1772816"/>
          <a:ext cx="8229599" cy="4590811"/>
        </p:xfrm>
        <a:graphic>
          <a:graphicData uri="http://schemas.openxmlformats.org/drawingml/2006/table">
            <a:tbl>
              <a:tblPr firstRow="1" firstCol="1" bandRow="1"/>
              <a:tblGrid>
                <a:gridCol w="412206"/>
                <a:gridCol w="2299643"/>
                <a:gridCol w="2057545"/>
                <a:gridCol w="2307771"/>
                <a:gridCol w="1152434"/>
              </a:tblGrid>
              <a:tr h="384571">
                <a:tc>
                  <a:txBody>
                    <a:bodyPr/>
                    <a:lstStyle/>
                    <a:p>
                      <a:pPr algn="ctr">
                        <a:lnSpc>
                          <a:spcPct val="115000"/>
                        </a:lnSpc>
                        <a:spcAft>
                          <a:spcPts val="0"/>
                        </a:spcAft>
                      </a:pPr>
                      <a:r>
                        <a:rPr lang="es-EC" sz="1200" b="1" dirty="0">
                          <a:effectLst/>
                          <a:latin typeface="Calibri" panose="020F0502020204030204" pitchFamily="34" charset="0"/>
                          <a:ea typeface="Calibri"/>
                          <a:cs typeface="Calibri" panose="020F0502020204030204" pitchFamily="34" charset="0"/>
                        </a:rPr>
                        <a:t>Ord.</a:t>
                      </a:r>
                      <a:endParaRPr lang="es-EC" sz="1200" dirty="0">
                        <a:effectLst/>
                        <a:latin typeface="Calibri" panose="020F0502020204030204" pitchFamily="34" charset="0"/>
                        <a:ea typeface="Calibri"/>
                        <a:cs typeface="Calibri" panose="020F0502020204030204" pitchFamily="34"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200" b="1">
                          <a:effectLst/>
                          <a:latin typeface="Calibri" panose="020F0502020204030204" pitchFamily="34" charset="0"/>
                          <a:ea typeface="Calibri"/>
                          <a:cs typeface="Calibri" panose="020F0502020204030204" pitchFamily="34" charset="0"/>
                        </a:rPr>
                        <a:t>Área Intervenida</a:t>
                      </a:r>
                      <a:endParaRPr lang="es-EC" sz="1200">
                        <a:effectLst/>
                        <a:latin typeface="Calibri" panose="020F0502020204030204" pitchFamily="34" charset="0"/>
                        <a:ea typeface="Calibri"/>
                        <a:cs typeface="Calibri" panose="020F0502020204030204" pitchFamily="34"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200" b="1">
                          <a:effectLst/>
                          <a:latin typeface="Calibri" panose="020F0502020204030204" pitchFamily="34" charset="0"/>
                          <a:ea typeface="Calibri"/>
                          <a:cs typeface="Calibri" panose="020F0502020204030204" pitchFamily="34" charset="0"/>
                        </a:rPr>
                        <a:t>Mejoras</a:t>
                      </a:r>
                      <a:endParaRPr lang="es-EC" sz="1200">
                        <a:effectLst/>
                        <a:latin typeface="Calibri" panose="020F0502020204030204" pitchFamily="34" charset="0"/>
                        <a:ea typeface="Calibri"/>
                        <a:cs typeface="Calibri" panose="020F0502020204030204" pitchFamily="34"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200" b="1">
                          <a:effectLst/>
                          <a:latin typeface="Calibri" panose="020F0502020204030204" pitchFamily="34" charset="0"/>
                          <a:ea typeface="Calibri"/>
                          <a:cs typeface="Calibri" panose="020F0502020204030204" pitchFamily="34" charset="0"/>
                        </a:rPr>
                        <a:t>Responsable</a:t>
                      </a:r>
                      <a:endParaRPr lang="es-EC" sz="1200">
                        <a:effectLst/>
                        <a:latin typeface="Calibri" panose="020F0502020204030204" pitchFamily="34" charset="0"/>
                        <a:ea typeface="Calibri"/>
                        <a:cs typeface="Calibri" panose="020F0502020204030204" pitchFamily="34"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200" b="1">
                          <a:effectLst/>
                          <a:latin typeface="Calibri" panose="020F0502020204030204" pitchFamily="34" charset="0"/>
                          <a:ea typeface="Calibri"/>
                          <a:cs typeface="Calibri" panose="020F0502020204030204" pitchFamily="34" charset="0"/>
                        </a:rPr>
                        <a:t>Ejecución</a:t>
                      </a:r>
                      <a:endParaRPr lang="es-EC" sz="1200">
                        <a:effectLst/>
                        <a:latin typeface="Calibri" panose="020F0502020204030204" pitchFamily="34" charset="0"/>
                        <a:ea typeface="Calibri"/>
                        <a:cs typeface="Calibri" panose="020F0502020204030204" pitchFamily="34"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769141">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1</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Calibri" panose="020F0502020204030204" pitchFamily="34" charset="0"/>
                          <a:ea typeface="Calibri"/>
                          <a:cs typeface="Calibri" panose="020F0502020204030204" pitchFamily="34" charset="0"/>
                        </a:rPr>
                        <a:t>Instalación Piso 1 de manera general lo tecnológico.</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Calibri" panose="020F0502020204030204" pitchFamily="34" charset="0"/>
                          <a:ea typeface="Calibri"/>
                          <a:cs typeface="Calibri" panose="020F0502020204030204" pitchFamily="34" charset="0"/>
                        </a:rPr>
                        <a:t>Colocación de Cámaras fijas, botón de pánico, puertas con tarjetas magnéticas y circuitos electrónicos. </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Gerente General, Presidente, Jefe Financiero, Jefe de Operaciones. </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Calibri" panose="020F0502020204030204" pitchFamily="34" charset="0"/>
                          <a:ea typeface="Calibri"/>
                          <a:cs typeface="Calibri" panose="020F0502020204030204" pitchFamily="34" charset="0"/>
                        </a:rPr>
                        <a:t>1 mes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856">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2</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Reforzar guardias de seguridad piso 1.</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Guardia equipado y armado fijo en la entrada principal y realización de rondas. </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Gerente General, Presidente, Jefe Financiero, Jefe de Operaciones.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Calibri" panose="020F0502020204030204" pitchFamily="34" charset="0"/>
                          <a:ea typeface="Calibri"/>
                          <a:cs typeface="Calibri" panose="020F0502020204030204" pitchFamily="34" charset="0"/>
                        </a:rPr>
                        <a:t>8 días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141">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3</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Instalación Piso 2 de manera general lo tecnológico.</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Colocación de Cámaras fijas, botón de pánico, puertas con tarjetas magnéticas y circuitos electrónicos.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Gerente General, Presidente, Jefe Financiero, Jefe de Operaciones.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Calibri" panose="020F0502020204030204" pitchFamily="34" charset="0"/>
                          <a:ea typeface="Calibri"/>
                          <a:cs typeface="Calibri" panose="020F0502020204030204" pitchFamily="34" charset="0"/>
                        </a:rPr>
                        <a:t>1 mes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426">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4</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Instalación Piso 3 de manera general lo tecnológico.</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Colocación de Cámaras fijas, móviles los 360 grados, botón de pánico, puertas con tarjetas magnéticas y circuitos electrónicos.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Gerente General, Presidente, Jefe Financiero, Jefe de Operaciones.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Calibri" panose="020F0502020204030204" pitchFamily="34" charset="0"/>
                          <a:ea typeface="Calibri"/>
                          <a:cs typeface="Calibri" panose="020F0502020204030204" pitchFamily="34" charset="0"/>
                        </a:rPr>
                        <a:t>1 mes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141">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5</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Instalación de un protector de techo traslucido en la terraza</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Calibri" panose="020F0502020204030204" pitchFamily="34" charset="0"/>
                          <a:ea typeface="Calibri"/>
                          <a:cs typeface="Calibri" panose="020F0502020204030204" pitchFamily="34" charset="0"/>
                        </a:rPr>
                        <a:t>Colocar unas rejas soldadas sobre el techo traslucido de la terraza para no exista vulnerabilidad.</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Calibri" panose="020F0502020204030204" pitchFamily="34" charset="0"/>
                          <a:ea typeface="Calibri"/>
                          <a:cs typeface="Calibri" panose="020F0502020204030204" pitchFamily="34" charset="0"/>
                        </a:rPr>
                        <a:t>Gerente General, Presidente, Jefe Financiero.</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Calibri" panose="020F0502020204030204" pitchFamily="34" charset="0"/>
                          <a:ea typeface="Calibri"/>
                          <a:cs typeface="Calibri" panose="020F0502020204030204" pitchFamily="34" charset="0"/>
                        </a:rPr>
                        <a:t>15 días</a:t>
                      </a: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7" name="Diagram group"/>
          <p:cNvGrpSpPr/>
          <p:nvPr/>
        </p:nvGrpSpPr>
        <p:grpSpPr>
          <a:xfrm>
            <a:off x="1553543" y="1075561"/>
            <a:ext cx="5472608" cy="553921"/>
            <a:chOff x="0" y="76"/>
            <a:chExt cx="7272808" cy="553921"/>
          </a:xfrm>
          <a:scene3d>
            <a:camera prst="perspectiveRelaxedModerately" zoom="92000"/>
            <a:lightRig rig="balanced" dir="t">
              <a:rot lat="0" lon="0" rev="12700000"/>
            </a:lightRig>
          </a:scene3d>
        </p:grpSpPr>
        <p:grpSp>
          <p:nvGrpSpPr>
            <p:cNvPr id="8" name="7 Grupo"/>
            <p:cNvGrpSpPr/>
            <p:nvPr/>
          </p:nvGrpSpPr>
          <p:grpSpPr>
            <a:xfrm>
              <a:off x="0" y="76"/>
              <a:ext cx="7272808" cy="553921"/>
              <a:chOff x="0" y="76"/>
              <a:chExt cx="7272808" cy="553921"/>
            </a:xfrm>
          </p:grpSpPr>
          <p:sp>
            <p:nvSpPr>
              <p:cNvPr id="9" name="8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0" name="9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CRONOGRAMA DE EJECUCIÓN</a:t>
                </a:r>
                <a:endParaRPr lang="es-EC" sz="2800" kern="1200"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90477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84564188"/>
              </p:ext>
            </p:extLst>
          </p:nvPr>
        </p:nvGraphicFramePr>
        <p:xfrm>
          <a:off x="4211960" y="1988840"/>
          <a:ext cx="4715464" cy="4566793"/>
        </p:xfrm>
        <a:graphic>
          <a:graphicData uri="http://schemas.openxmlformats.org/drawingml/2006/table">
            <a:tbl>
              <a:tblPr firstRow="1" firstCol="1" bandRow="1"/>
              <a:tblGrid>
                <a:gridCol w="357224"/>
                <a:gridCol w="2329906"/>
                <a:gridCol w="525766"/>
                <a:gridCol w="751019"/>
                <a:gridCol w="751549"/>
              </a:tblGrid>
              <a:tr h="175577">
                <a:tc>
                  <a:txBody>
                    <a:bodyPr/>
                    <a:lstStyle/>
                    <a:p>
                      <a:pPr algn="ctr">
                        <a:lnSpc>
                          <a:spcPct val="115000"/>
                        </a:lnSpc>
                        <a:spcAft>
                          <a:spcPts val="0"/>
                        </a:spcAft>
                      </a:pPr>
                      <a:r>
                        <a:rPr lang="es-EC" sz="1050" b="1" dirty="0">
                          <a:effectLst/>
                          <a:latin typeface="Calibri" panose="020F0502020204030204" pitchFamily="34" charset="0"/>
                          <a:ea typeface="Calibri"/>
                          <a:cs typeface="Calibri" panose="020F0502020204030204" pitchFamily="34" charset="0"/>
                        </a:rPr>
                        <a:t>Ord</a:t>
                      </a:r>
                      <a:endParaRPr lang="es-EC" sz="1050" dirty="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050" b="1" dirty="0">
                          <a:effectLst/>
                          <a:latin typeface="Calibri" panose="020F0502020204030204" pitchFamily="34" charset="0"/>
                          <a:ea typeface="Calibri"/>
                          <a:cs typeface="Calibri" panose="020F0502020204030204" pitchFamily="34" charset="0"/>
                        </a:rPr>
                        <a:t>Detalle</a:t>
                      </a:r>
                      <a:endParaRPr lang="es-EC" sz="1050" dirty="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050" b="1">
                          <a:effectLst/>
                          <a:latin typeface="Calibri" panose="020F0502020204030204" pitchFamily="34" charset="0"/>
                          <a:ea typeface="Calibri"/>
                          <a:cs typeface="Calibri" panose="020F0502020204030204" pitchFamily="34" charset="0"/>
                        </a:rPr>
                        <a:t>Cant.</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050" b="1">
                          <a:effectLst/>
                          <a:latin typeface="Calibri" panose="020F0502020204030204" pitchFamily="34" charset="0"/>
                          <a:ea typeface="Calibri"/>
                          <a:cs typeface="Calibri" panose="020F0502020204030204" pitchFamily="34" charset="0"/>
                        </a:rPr>
                        <a:t>V. Unitario</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050" b="1">
                          <a:effectLst/>
                          <a:latin typeface="Calibri" panose="020F0502020204030204" pitchFamily="34" charset="0"/>
                          <a:ea typeface="Calibri"/>
                          <a:cs typeface="Calibri" panose="020F0502020204030204" pitchFamily="34" charset="0"/>
                        </a:rPr>
                        <a:t>V. Total</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351155">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1</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Cámaras fijas Dlink cámera HD DCS-4701E</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15</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3.000,00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732">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2</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dirty="0">
                          <a:effectLst/>
                          <a:latin typeface="Calibri" panose="020F0502020204030204" pitchFamily="34" charset="0"/>
                          <a:ea typeface="Calibri"/>
                          <a:cs typeface="Calibri" panose="020F0502020204030204" pitchFamily="34" charset="0"/>
                        </a:rPr>
                        <a:t>Cámaras de gran distancia 360 grados, High </a:t>
                      </a:r>
                      <a:r>
                        <a:rPr lang="es-EC" sz="1050" dirty="0" err="1">
                          <a:effectLst/>
                          <a:latin typeface="Calibri" panose="020F0502020204030204" pitchFamily="34" charset="0"/>
                          <a:ea typeface="Calibri"/>
                          <a:cs typeface="Calibri" panose="020F0502020204030204" pitchFamily="34" charset="0"/>
                        </a:rPr>
                        <a:t>Speed</a:t>
                      </a:r>
                      <a:r>
                        <a:rPr lang="es-EC" sz="1050" dirty="0">
                          <a:effectLst/>
                          <a:latin typeface="Calibri" panose="020F0502020204030204" pitchFamily="34" charset="0"/>
                          <a:ea typeface="Calibri"/>
                          <a:cs typeface="Calibri" panose="020F0502020204030204" pitchFamily="34" charset="0"/>
                        </a:rPr>
                        <a:t> Domo Cámara </a:t>
                      </a:r>
                      <a:r>
                        <a:rPr lang="es-EC" sz="1050" dirty="0" err="1">
                          <a:effectLst/>
                          <a:latin typeface="Calibri" panose="020F0502020204030204" pitchFamily="34" charset="0"/>
                          <a:ea typeface="Calibri"/>
                          <a:cs typeface="Calibri" panose="020F0502020204030204" pitchFamily="34" charset="0"/>
                        </a:rPr>
                        <a:t>Ip</a:t>
                      </a:r>
                      <a:r>
                        <a:rPr lang="es-EC" sz="1050" dirty="0">
                          <a:effectLst/>
                          <a:latin typeface="Calibri" panose="020F0502020204030204" pitchFamily="34" charset="0"/>
                          <a:ea typeface="Calibri"/>
                          <a:cs typeface="Calibri" panose="020F0502020204030204" pitchFamily="34" charset="0"/>
                        </a:rPr>
                        <a:t> Cloud Domo </a:t>
                      </a:r>
                      <a:r>
                        <a:rPr lang="es-EC" sz="1050" dirty="0" err="1">
                          <a:effectLst/>
                          <a:latin typeface="Calibri" panose="020F0502020204030204" pitchFamily="34" charset="0"/>
                          <a:ea typeface="Calibri"/>
                          <a:cs typeface="Calibri" panose="020F0502020204030204" pitchFamily="34" charset="0"/>
                        </a:rPr>
                        <a:t>Ptz</a:t>
                      </a:r>
                      <a:r>
                        <a:rPr lang="es-EC" sz="1050" dirty="0">
                          <a:effectLst/>
                          <a:latin typeface="Calibri" panose="020F0502020204030204" pitchFamily="34" charset="0"/>
                          <a:ea typeface="Calibri"/>
                          <a:cs typeface="Calibri" panose="020F0502020204030204" pitchFamily="34" charset="0"/>
                        </a:rPr>
                        <a:t> Exterior 10x Zoom</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3</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250,00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dirty="0">
                          <a:effectLst/>
                          <a:latin typeface="Calibri" panose="020F0502020204030204" pitchFamily="34" charset="0"/>
                          <a:ea typeface="Calibri"/>
                          <a:cs typeface="Calibri" panose="020F0502020204030204" pitchFamily="34" charset="0"/>
                        </a:rPr>
                        <a:t>750,00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3</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Circuito eléctrico, cerco eléctrico.</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70 mts.</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700,00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4</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Puerta con tarjetero magnético Cerradura Electromagnética 280kg</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5</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450,00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2.250,00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5</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Botones de desbloqueo</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6</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Sirena</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7</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Servidor grabación digital 16 canales hd.</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700,00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1.400,00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5">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8</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Transmisor para cable UTP exteriores e interiores  Cámaras Cat6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20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8,50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170,00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9</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Fuentes de poder para cámaras</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18</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120,00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2.160,00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10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Cables y materiales de instalación</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150,00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1.500,00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788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11</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1 Combo de equipo de Computación, Computadora completa de 3 Tera Byte de memoria Core i7, impresora, Pantalla Lcd de 50 pulgadas LG y Disco Duro externo de 2 Tera Byte</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3.500,00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3.500,00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12</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Mano de obra de Instalación</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1.800,00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effectLst/>
                          <a:latin typeface="Calibri" panose="020F0502020204030204" pitchFamily="34" charset="0"/>
                          <a:ea typeface="Calibri"/>
                          <a:cs typeface="Calibri" panose="020F0502020204030204" pitchFamily="34" charset="0"/>
                        </a:rPr>
                        <a:t>1.800,00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77">
                <a:tc>
                  <a:txBody>
                    <a:bodyPr/>
                    <a:lstStyle/>
                    <a:p>
                      <a:pPr algn="just">
                        <a:lnSpc>
                          <a:spcPct val="115000"/>
                        </a:lnSpc>
                        <a:spcAft>
                          <a:spcPts val="0"/>
                        </a:spcAft>
                      </a:pPr>
                      <a:r>
                        <a:rPr lang="es-EC" sz="1050">
                          <a:effectLst/>
                          <a:latin typeface="Calibri" panose="020F0502020204030204" pitchFamily="34" charset="0"/>
                          <a:ea typeface="Calibri"/>
                          <a:cs typeface="Calibri" panose="020F0502020204030204" pitchFamily="34" charset="0"/>
                        </a:rPr>
                        <a:t> </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50" b="1">
                          <a:solidFill>
                            <a:srgbClr val="FF0000"/>
                          </a:solidFill>
                          <a:effectLst/>
                          <a:latin typeface="Calibri" panose="020F0502020204030204" pitchFamily="34" charset="0"/>
                          <a:ea typeface="Calibri"/>
                          <a:cs typeface="Calibri" panose="020F0502020204030204" pitchFamily="34" charset="0"/>
                        </a:rPr>
                        <a:t>Total</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solidFill>
                            <a:srgbClr val="FF0000"/>
                          </a:solidFill>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a:solidFill>
                            <a:srgbClr val="FF0000"/>
                          </a:solidFill>
                          <a:effectLst/>
                          <a:latin typeface="Calibri" panose="020F0502020204030204" pitchFamily="34" charset="0"/>
                          <a:ea typeface="Calibri"/>
                          <a:cs typeface="Calibri" panose="020F0502020204030204" pitchFamily="34" charset="0"/>
                        </a:rPr>
                        <a:t> </a:t>
                      </a:r>
                      <a:endParaRPr lang="es-EC" sz="1050">
                        <a:effectLst/>
                        <a:latin typeface="Calibri" panose="020F0502020204030204" pitchFamily="34" charset="0"/>
                        <a:ea typeface="Calibri"/>
                        <a:cs typeface="Calibri" panose="020F0502020204030204" pitchFamily="34" charset="0"/>
                      </a:endParaRP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50" b="1" dirty="0">
                          <a:solidFill>
                            <a:srgbClr val="242424"/>
                          </a:solidFill>
                          <a:effectLst/>
                          <a:latin typeface="Calibri" panose="020F0502020204030204" pitchFamily="34" charset="0"/>
                          <a:ea typeface="Calibri"/>
                          <a:cs typeface="Calibri" panose="020F0502020204030204" pitchFamily="34" charset="0"/>
                        </a:rPr>
                        <a:t>17.230,00</a:t>
                      </a:r>
                    </a:p>
                  </a:txBody>
                  <a:tcPr marL="57254" marR="572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7" name="Diagram group"/>
          <p:cNvGrpSpPr/>
          <p:nvPr/>
        </p:nvGrpSpPr>
        <p:grpSpPr>
          <a:xfrm>
            <a:off x="3059832" y="631759"/>
            <a:ext cx="3234481" cy="553921"/>
            <a:chOff x="0" y="76"/>
            <a:chExt cx="7272808" cy="553921"/>
          </a:xfrm>
          <a:scene3d>
            <a:camera prst="perspectiveRelaxedModerately" zoom="92000"/>
            <a:lightRig rig="balanced" dir="t">
              <a:rot lat="0" lon="0" rev="12700000"/>
            </a:lightRig>
          </a:scene3d>
        </p:grpSpPr>
        <p:grpSp>
          <p:nvGrpSpPr>
            <p:cNvPr id="8" name="7 Grupo"/>
            <p:cNvGrpSpPr/>
            <p:nvPr/>
          </p:nvGrpSpPr>
          <p:grpSpPr>
            <a:xfrm>
              <a:off x="0" y="76"/>
              <a:ext cx="7272808" cy="553921"/>
              <a:chOff x="0" y="76"/>
              <a:chExt cx="7272808" cy="553921"/>
            </a:xfrm>
          </p:grpSpPr>
          <p:sp>
            <p:nvSpPr>
              <p:cNvPr id="9" name="8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10" name="9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PRESUPUESTO</a:t>
                </a:r>
                <a:endParaRPr lang="es-EC" sz="2800" kern="1200" dirty="0">
                  <a:latin typeface="Calibri" panose="020F0502020204030204" pitchFamily="34" charset="0"/>
                  <a:cs typeface="Calibri" panose="020F0502020204030204" pitchFamily="34" charset="0"/>
                </a:endParaRPr>
              </a:p>
            </p:txBody>
          </p:sp>
        </p:grpSp>
      </p:grpSp>
      <p:graphicFrame>
        <p:nvGraphicFramePr>
          <p:cNvPr id="12" name="11 Tabla"/>
          <p:cNvGraphicFramePr>
            <a:graphicFrameLocks noGrp="1"/>
          </p:cNvGraphicFramePr>
          <p:nvPr>
            <p:extLst>
              <p:ext uri="{D42A27DB-BD31-4B8C-83A1-F6EECF244321}">
                <p14:modId xmlns:p14="http://schemas.microsoft.com/office/powerpoint/2010/main" val="3879332618"/>
              </p:ext>
            </p:extLst>
          </p:nvPr>
        </p:nvGraphicFramePr>
        <p:xfrm>
          <a:off x="179512" y="1268760"/>
          <a:ext cx="3939629" cy="2613640"/>
        </p:xfrm>
        <a:graphic>
          <a:graphicData uri="http://schemas.openxmlformats.org/drawingml/2006/table">
            <a:tbl>
              <a:tblPr firstRow="1" firstCol="1" bandRow="1">
                <a:tableStyleId>{8799B23B-EC83-4686-B30A-512413B5E67A}</a:tableStyleId>
              </a:tblPr>
              <a:tblGrid>
                <a:gridCol w="339229"/>
                <a:gridCol w="2232248"/>
                <a:gridCol w="576064"/>
                <a:gridCol w="792088"/>
              </a:tblGrid>
              <a:tr h="0">
                <a:tc gridSpan="4">
                  <a:txBody>
                    <a:bodyPr/>
                    <a:lstStyle/>
                    <a:p>
                      <a:pPr marL="0" algn="ctr">
                        <a:lnSpc>
                          <a:spcPct val="100000"/>
                        </a:lnSpc>
                        <a:spcAft>
                          <a:spcPts val="0"/>
                        </a:spcAft>
                      </a:pPr>
                      <a:r>
                        <a:rPr lang="es-EC" sz="1600" dirty="0" smtClean="0">
                          <a:effectLst/>
                          <a:latin typeface="Calibri" panose="020F0502020204030204" pitchFamily="34" charset="0"/>
                          <a:cs typeface="Calibri" panose="020F0502020204030204" pitchFamily="34" charset="0"/>
                        </a:rPr>
                        <a:t>PRESUPUESTO PARA CAPACITAR A PERSONAL ADMINISTRATIVO</a:t>
                      </a:r>
                      <a:endParaRPr lang="es-EC" sz="2400" dirty="0">
                        <a:effectLst/>
                        <a:latin typeface="Calibri" panose="020F0502020204030204" pitchFamily="34" charset="0"/>
                        <a:ea typeface="Calibri"/>
                        <a:cs typeface="Calibri" panose="020F0502020204030204" pitchFamily="34" charset="0"/>
                      </a:endParaRPr>
                    </a:p>
                  </a:txBody>
                  <a:tcPr marL="68580" marR="68580" marT="0" marB="0">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952480">
                <a:tc>
                  <a:txBody>
                    <a:bodyPr/>
                    <a:lstStyle/>
                    <a:p>
                      <a:pPr marL="0" algn="ctr">
                        <a:lnSpc>
                          <a:spcPct val="100000"/>
                        </a:lnSpc>
                        <a:spcAft>
                          <a:spcPts val="0"/>
                        </a:spcAft>
                      </a:pPr>
                      <a:r>
                        <a:rPr lang="es-EC" sz="1000" b="1">
                          <a:effectLst/>
                          <a:latin typeface="Calibri" panose="020F0502020204030204" pitchFamily="34" charset="0"/>
                          <a:cs typeface="Calibri" panose="020F0502020204030204" pitchFamily="34" charset="0"/>
                        </a:rPr>
                        <a:t>ORD.</a:t>
                      </a:r>
                      <a:endParaRPr lang="es-EC" sz="1400" b="1">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200" b="1" dirty="0">
                          <a:effectLst/>
                          <a:latin typeface="Calibri" panose="020F0502020204030204" pitchFamily="34" charset="0"/>
                          <a:cs typeface="Calibri" panose="020F0502020204030204" pitchFamily="34" charset="0"/>
                        </a:rPr>
                        <a:t>TEMAS A CAPACITAR</a:t>
                      </a:r>
                      <a:endParaRPr lang="es-EC" sz="1800" b="1" dirty="0">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200" b="1" dirty="0">
                          <a:effectLst/>
                          <a:latin typeface="Calibri" panose="020F0502020204030204" pitchFamily="34" charset="0"/>
                          <a:cs typeface="Calibri" panose="020F0502020204030204" pitchFamily="34" charset="0"/>
                        </a:rPr>
                        <a:t># </a:t>
                      </a:r>
                      <a:r>
                        <a:rPr lang="es-EC" sz="1200" b="1" dirty="0" smtClean="0">
                          <a:effectLst/>
                          <a:latin typeface="Calibri" panose="020F0502020204030204" pitchFamily="34" charset="0"/>
                          <a:cs typeface="Calibri" panose="020F0502020204030204" pitchFamily="34" charset="0"/>
                        </a:rPr>
                        <a:t>PERSONAL A </a:t>
                      </a:r>
                      <a:r>
                        <a:rPr lang="es-EC" sz="1200" b="1" dirty="0">
                          <a:effectLst/>
                          <a:latin typeface="Calibri" panose="020F0502020204030204" pitchFamily="34" charset="0"/>
                          <a:cs typeface="Calibri" panose="020F0502020204030204" pitchFamily="34" charset="0"/>
                        </a:rPr>
                        <a:t>CAPACITAR</a:t>
                      </a:r>
                      <a:endParaRPr lang="es-EC" sz="1800" b="1" dirty="0">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200" b="1" dirty="0">
                          <a:effectLst/>
                          <a:latin typeface="Calibri" panose="020F0502020204030204" pitchFamily="34" charset="0"/>
                          <a:cs typeface="Calibri" panose="020F0502020204030204" pitchFamily="34" charset="0"/>
                        </a:rPr>
                        <a:t>PRESUPUESTO</a:t>
                      </a:r>
                      <a:endParaRPr lang="es-EC" sz="1800" b="1" dirty="0">
                        <a:effectLst/>
                        <a:latin typeface="Calibri" panose="020F0502020204030204" pitchFamily="34" charset="0"/>
                        <a:ea typeface="Calibri"/>
                        <a:cs typeface="Calibri" panose="020F0502020204030204" pitchFamily="34" charset="0"/>
                      </a:endParaRPr>
                    </a:p>
                  </a:txBody>
                  <a:tcPr marL="68580" marR="68580" marT="0" marB="0" vert="vert270" anchor="ctr"/>
                </a:tc>
              </a:tr>
              <a:tr h="0">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1</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Relaciones Humanas</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12</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900,00</a:t>
                      </a:r>
                      <a:endParaRPr lang="es-EC" sz="1100">
                        <a:effectLst/>
                        <a:latin typeface="Calibri" panose="020F0502020204030204" pitchFamily="34" charset="0"/>
                        <a:ea typeface="Calibri"/>
                        <a:cs typeface="Calibri" panose="020F0502020204030204" pitchFamily="34" charset="0"/>
                      </a:endParaRPr>
                    </a:p>
                  </a:txBody>
                  <a:tcPr marL="68580" marR="68580" marT="0" marB="0"/>
                </a:tc>
              </a:tr>
              <a:tr h="0">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2</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100" dirty="0">
                          <a:effectLst/>
                          <a:latin typeface="Calibri" panose="020F0502020204030204" pitchFamily="34" charset="0"/>
                          <a:cs typeface="Calibri" panose="020F0502020204030204" pitchFamily="34" charset="0"/>
                        </a:rPr>
                        <a:t>Liderazgo</a:t>
                      </a:r>
                      <a:endParaRPr lang="es-EC" sz="11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12</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1.000,00</a:t>
                      </a:r>
                      <a:endParaRPr lang="es-EC" sz="1100">
                        <a:effectLst/>
                        <a:latin typeface="Calibri" panose="020F0502020204030204" pitchFamily="34" charset="0"/>
                        <a:ea typeface="Calibri"/>
                        <a:cs typeface="Calibri" panose="020F0502020204030204" pitchFamily="34" charset="0"/>
                      </a:endParaRPr>
                    </a:p>
                  </a:txBody>
                  <a:tcPr marL="68580" marR="68580" marT="0" marB="0"/>
                </a:tc>
              </a:tr>
              <a:tr h="0">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3</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Defensa Personal</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dirty="0">
                          <a:effectLst/>
                          <a:latin typeface="Calibri" panose="020F0502020204030204" pitchFamily="34" charset="0"/>
                          <a:cs typeface="Calibri" panose="020F0502020204030204" pitchFamily="34" charset="0"/>
                        </a:rPr>
                        <a:t>8</a:t>
                      </a:r>
                      <a:endParaRPr lang="es-EC" sz="11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900,00</a:t>
                      </a:r>
                      <a:endParaRPr lang="es-EC" sz="1100">
                        <a:effectLst/>
                        <a:latin typeface="Calibri" panose="020F0502020204030204" pitchFamily="34" charset="0"/>
                        <a:ea typeface="Calibri"/>
                        <a:cs typeface="Calibri" panose="020F0502020204030204" pitchFamily="34" charset="0"/>
                      </a:endParaRPr>
                    </a:p>
                  </a:txBody>
                  <a:tcPr marL="68580" marR="68580" marT="0" marB="0"/>
                </a:tc>
              </a:tr>
              <a:tr h="0">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4</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Técnica de Identificación de Sospechosos</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8</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850,00</a:t>
                      </a:r>
                      <a:endParaRPr lang="es-EC" sz="1100">
                        <a:effectLst/>
                        <a:latin typeface="Calibri" panose="020F0502020204030204" pitchFamily="34" charset="0"/>
                        <a:ea typeface="Calibri"/>
                        <a:cs typeface="Calibri" panose="020F0502020204030204" pitchFamily="34" charset="0"/>
                      </a:endParaRPr>
                    </a:p>
                  </a:txBody>
                  <a:tcPr marL="68580" marR="68580" marT="0" marB="0"/>
                </a:tc>
              </a:tr>
              <a:tr h="0">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5</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just">
                        <a:lnSpc>
                          <a:spcPct val="100000"/>
                        </a:lnSpc>
                        <a:spcAft>
                          <a:spcPts val="0"/>
                        </a:spcAft>
                      </a:pPr>
                      <a:r>
                        <a:rPr lang="es-EC" sz="1100">
                          <a:effectLst/>
                          <a:latin typeface="Calibri" panose="020F0502020204030204" pitchFamily="34" charset="0"/>
                          <a:cs typeface="Calibri" panose="020F0502020204030204" pitchFamily="34" charset="0"/>
                        </a:rPr>
                        <a:t>Normas y Reglamentos de Seguridad</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12</a:t>
                      </a:r>
                      <a:endParaRPr lang="es-EC"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800,00</a:t>
                      </a:r>
                      <a:endParaRPr lang="es-EC" sz="1100">
                        <a:effectLst/>
                        <a:latin typeface="Calibri" panose="020F0502020204030204" pitchFamily="34" charset="0"/>
                        <a:ea typeface="Calibri"/>
                        <a:cs typeface="Calibri" panose="020F0502020204030204" pitchFamily="34" charset="0"/>
                      </a:endParaRPr>
                    </a:p>
                  </a:txBody>
                  <a:tcPr marL="68580" marR="68580" marT="0" marB="0"/>
                </a:tc>
              </a:tr>
              <a:tr h="0">
                <a:tc gridSpan="3">
                  <a:txBody>
                    <a:bodyPr/>
                    <a:lstStyle/>
                    <a:p>
                      <a:pPr marL="0" algn="ctr">
                        <a:lnSpc>
                          <a:spcPct val="100000"/>
                        </a:lnSpc>
                        <a:spcAft>
                          <a:spcPts val="0"/>
                        </a:spcAft>
                      </a:pPr>
                      <a:r>
                        <a:rPr lang="es-EC" sz="1100" b="1">
                          <a:effectLst/>
                          <a:latin typeface="Calibri" panose="020F0502020204030204" pitchFamily="34" charset="0"/>
                          <a:cs typeface="Calibri" panose="020F0502020204030204" pitchFamily="34" charset="0"/>
                        </a:rPr>
                        <a:t>TOTAL PRESUPUESTO</a:t>
                      </a:r>
                      <a:endParaRPr lang="es-EC" sz="1100" b="1">
                        <a:effectLst/>
                        <a:latin typeface="Calibri" panose="020F0502020204030204" pitchFamily="34" charset="0"/>
                        <a:ea typeface="Calibri"/>
                        <a:cs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a:txBody>
                    <a:bodyPr/>
                    <a:lstStyle/>
                    <a:p>
                      <a:pPr marL="0" algn="r">
                        <a:lnSpc>
                          <a:spcPct val="100000"/>
                        </a:lnSpc>
                        <a:spcAft>
                          <a:spcPts val="0"/>
                        </a:spcAft>
                      </a:pPr>
                      <a:r>
                        <a:rPr lang="es-EC" sz="1100" b="1" dirty="0">
                          <a:effectLst/>
                          <a:latin typeface="Calibri" panose="020F0502020204030204" pitchFamily="34" charset="0"/>
                          <a:cs typeface="Calibri" panose="020F0502020204030204" pitchFamily="34" charset="0"/>
                        </a:rPr>
                        <a:t>4.450,00</a:t>
                      </a:r>
                      <a:endParaRPr lang="es-EC" sz="1100" b="1" dirty="0">
                        <a:effectLst/>
                        <a:latin typeface="Calibri" panose="020F0502020204030204" pitchFamily="34" charset="0"/>
                        <a:ea typeface="Calibri"/>
                        <a:cs typeface="Calibri" panose="020F0502020204030204" pitchFamily="34" charset="0"/>
                      </a:endParaRPr>
                    </a:p>
                  </a:txBody>
                  <a:tcPr marL="68580" marR="68580" marT="0" marB="0">
                    <a:solidFill>
                      <a:srgbClr val="FF0000">
                        <a:alpha val="20000"/>
                      </a:srgbClr>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2664689402"/>
              </p:ext>
            </p:extLst>
          </p:nvPr>
        </p:nvGraphicFramePr>
        <p:xfrm>
          <a:off x="179512" y="3933056"/>
          <a:ext cx="3960441" cy="2799938"/>
        </p:xfrm>
        <a:graphic>
          <a:graphicData uri="http://schemas.openxmlformats.org/drawingml/2006/table">
            <a:tbl>
              <a:tblPr firstRow="1" firstCol="1" bandRow="1">
                <a:tableStyleId>{8799B23B-EC83-4686-B30A-512413B5E67A}</a:tableStyleId>
              </a:tblPr>
              <a:tblGrid>
                <a:gridCol w="378772"/>
                <a:gridCol w="1968381"/>
                <a:gridCol w="801467"/>
                <a:gridCol w="811821"/>
              </a:tblGrid>
              <a:tr h="171450">
                <a:tc gridSpan="4">
                  <a:txBody>
                    <a:bodyPr/>
                    <a:lstStyle/>
                    <a:p>
                      <a:pPr marL="0" algn="ctr">
                        <a:lnSpc>
                          <a:spcPct val="100000"/>
                        </a:lnSpc>
                        <a:spcAft>
                          <a:spcPts val="0"/>
                        </a:spcAft>
                      </a:pPr>
                      <a:r>
                        <a:rPr lang="es-EC" sz="1600" dirty="0" smtClean="0">
                          <a:effectLst/>
                          <a:latin typeface="Calibri" panose="020F0502020204030204" pitchFamily="34" charset="0"/>
                          <a:cs typeface="Calibri" panose="020F0502020204030204" pitchFamily="34" charset="0"/>
                        </a:rPr>
                        <a:t>PRESUPUESTO PARA CAPACITAR A PERSONAL OPERATIVO</a:t>
                      </a:r>
                      <a:endParaRPr lang="es-EC" sz="2400" dirty="0">
                        <a:effectLst/>
                        <a:latin typeface="Calibri" panose="020F0502020204030204" pitchFamily="34" charset="0"/>
                        <a:ea typeface="Calibri"/>
                        <a:cs typeface="Calibri" panose="020F0502020204030204" pitchFamily="34" charset="0"/>
                      </a:endParaRPr>
                    </a:p>
                  </a:txBody>
                  <a:tcPr marL="68580" marR="68580" marT="0" marB="0">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592440">
                <a:tc>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ORD.</a:t>
                      </a:r>
                      <a:endParaRPr lang="es-EC" sz="1100" b="1" dirty="0">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TEMAS A CAPACITAR</a:t>
                      </a:r>
                      <a:endParaRPr lang="es-EC" sz="1100" b="1" dirty="0">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 A CAPACITAR</a:t>
                      </a:r>
                      <a:endParaRPr lang="es-EC" sz="1100" b="1" dirty="0">
                        <a:effectLst/>
                        <a:latin typeface="Calibri" panose="020F0502020204030204" pitchFamily="34" charset="0"/>
                        <a:ea typeface="Calibri"/>
                        <a:cs typeface="Calibri" panose="020F0502020204030204" pitchFamily="34" charset="0"/>
                      </a:endParaRPr>
                    </a:p>
                  </a:txBody>
                  <a:tcPr marL="68580" marR="68580" marT="0" marB="0" vert="vert270" anchor="ctr"/>
                </a:tc>
                <a:tc>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PRESUPUESTO</a:t>
                      </a:r>
                      <a:endParaRPr lang="es-EC" sz="1100" b="1" dirty="0">
                        <a:effectLst/>
                        <a:latin typeface="Calibri" panose="020F0502020204030204" pitchFamily="34" charset="0"/>
                        <a:ea typeface="Calibri"/>
                        <a:cs typeface="Calibri" panose="020F0502020204030204" pitchFamily="34" charset="0"/>
                      </a:endParaRPr>
                    </a:p>
                  </a:txBody>
                  <a:tcPr marL="68580" marR="68580" marT="0" marB="0" vert="vert270" anchor="ctr"/>
                </a:tc>
              </a:tr>
              <a:tr h="189230">
                <a:tc>
                  <a:txBody>
                    <a:bodyPr/>
                    <a:lstStyle/>
                    <a:p>
                      <a:pPr marL="0" algn="just">
                        <a:lnSpc>
                          <a:spcPct val="100000"/>
                        </a:lnSpc>
                        <a:spcAft>
                          <a:spcPts val="0"/>
                        </a:spcAft>
                      </a:pPr>
                      <a:r>
                        <a:rPr lang="es-EC" sz="1000" dirty="0">
                          <a:effectLst/>
                        </a:rPr>
                        <a:t>1</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dirty="0">
                          <a:effectLst/>
                          <a:latin typeface="Calibri" panose="020F0502020204030204" pitchFamily="34" charset="0"/>
                          <a:cs typeface="Calibri" panose="020F0502020204030204" pitchFamily="34" charset="0"/>
                        </a:rPr>
                        <a:t>Relaciones Humanas</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8</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350,00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80340">
                <a:tc>
                  <a:txBody>
                    <a:bodyPr/>
                    <a:lstStyle/>
                    <a:p>
                      <a:pPr marL="0" algn="just">
                        <a:lnSpc>
                          <a:spcPct val="100000"/>
                        </a:lnSpc>
                        <a:spcAft>
                          <a:spcPts val="0"/>
                        </a:spcAft>
                      </a:pPr>
                      <a:r>
                        <a:rPr lang="es-EC" sz="1000" dirty="0">
                          <a:effectLst/>
                        </a:rPr>
                        <a:t>2</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dirty="0">
                          <a:effectLst/>
                          <a:latin typeface="Calibri" panose="020F0502020204030204" pitchFamily="34" charset="0"/>
                          <a:cs typeface="Calibri" panose="020F0502020204030204" pitchFamily="34" charset="0"/>
                        </a:rPr>
                        <a:t>Liderazgo</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8</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400,00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89230">
                <a:tc>
                  <a:txBody>
                    <a:bodyPr/>
                    <a:lstStyle/>
                    <a:p>
                      <a:pPr marL="0" algn="just">
                        <a:lnSpc>
                          <a:spcPct val="100000"/>
                        </a:lnSpc>
                        <a:spcAft>
                          <a:spcPts val="0"/>
                        </a:spcAft>
                      </a:pPr>
                      <a:r>
                        <a:rPr lang="es-EC" sz="1000" dirty="0">
                          <a:effectLst/>
                        </a:rPr>
                        <a:t>3</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dirty="0">
                          <a:effectLst/>
                          <a:latin typeface="Calibri" panose="020F0502020204030204" pitchFamily="34" charset="0"/>
                          <a:cs typeface="Calibri" panose="020F0502020204030204" pitchFamily="34" charset="0"/>
                        </a:rPr>
                        <a:t>Manejo de Armamento</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a:effectLst/>
                          <a:latin typeface="Calibri" panose="020F0502020204030204" pitchFamily="34" charset="0"/>
                          <a:cs typeface="Calibri" panose="020F0502020204030204" pitchFamily="34" charset="0"/>
                        </a:rPr>
                        <a:t>8</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800,00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233288">
                <a:tc>
                  <a:txBody>
                    <a:bodyPr/>
                    <a:lstStyle/>
                    <a:p>
                      <a:pPr marL="0" algn="just">
                        <a:lnSpc>
                          <a:spcPct val="100000"/>
                        </a:lnSpc>
                        <a:spcAft>
                          <a:spcPts val="0"/>
                        </a:spcAft>
                      </a:pPr>
                      <a:r>
                        <a:rPr lang="es-EC" sz="1000" dirty="0">
                          <a:effectLst/>
                        </a:rPr>
                        <a:t>4</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dirty="0">
                          <a:effectLst/>
                          <a:latin typeface="Calibri" panose="020F0502020204030204" pitchFamily="34" charset="0"/>
                          <a:cs typeface="Calibri" panose="020F0502020204030204" pitchFamily="34" charset="0"/>
                        </a:rPr>
                        <a:t>Manejo de Equipo Especial</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dirty="0">
                          <a:effectLst/>
                          <a:latin typeface="Calibri" panose="020F0502020204030204" pitchFamily="34" charset="0"/>
                          <a:cs typeface="Calibri" panose="020F0502020204030204" pitchFamily="34" charset="0"/>
                        </a:rPr>
                        <a:t>8</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1.200,00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89230">
                <a:tc>
                  <a:txBody>
                    <a:bodyPr/>
                    <a:lstStyle/>
                    <a:p>
                      <a:pPr marL="0" algn="just">
                        <a:lnSpc>
                          <a:spcPct val="100000"/>
                        </a:lnSpc>
                        <a:spcAft>
                          <a:spcPts val="0"/>
                        </a:spcAft>
                      </a:pPr>
                      <a:r>
                        <a:rPr lang="es-EC" sz="1000" dirty="0">
                          <a:effectLst/>
                        </a:rPr>
                        <a:t>5</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a:effectLst/>
                          <a:latin typeface="Calibri" panose="020F0502020204030204" pitchFamily="34" charset="0"/>
                          <a:cs typeface="Calibri" panose="020F0502020204030204" pitchFamily="34" charset="0"/>
                        </a:rPr>
                        <a:t>Defensa Personal</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dirty="0">
                          <a:effectLst/>
                          <a:latin typeface="Calibri" panose="020F0502020204030204" pitchFamily="34" charset="0"/>
                          <a:cs typeface="Calibri" panose="020F0502020204030204" pitchFamily="34" charset="0"/>
                        </a:rPr>
                        <a:t>8</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800,00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70810">
                <a:tc>
                  <a:txBody>
                    <a:bodyPr/>
                    <a:lstStyle/>
                    <a:p>
                      <a:pPr marL="0" algn="just">
                        <a:lnSpc>
                          <a:spcPct val="100000"/>
                        </a:lnSpc>
                        <a:spcAft>
                          <a:spcPts val="0"/>
                        </a:spcAft>
                      </a:pPr>
                      <a:r>
                        <a:rPr lang="es-EC" sz="1000" dirty="0">
                          <a:effectLst/>
                        </a:rPr>
                        <a:t>6</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a:effectLst/>
                          <a:latin typeface="Calibri" panose="020F0502020204030204" pitchFamily="34" charset="0"/>
                          <a:cs typeface="Calibri" panose="020F0502020204030204" pitchFamily="34" charset="0"/>
                        </a:rPr>
                        <a:t>Técnicas de Neutralización</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dirty="0">
                          <a:effectLst/>
                          <a:latin typeface="Calibri" panose="020F0502020204030204" pitchFamily="34" charset="0"/>
                          <a:cs typeface="Calibri" panose="020F0502020204030204" pitchFamily="34" charset="0"/>
                        </a:rPr>
                        <a:t>4</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520,00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89230">
                <a:tc>
                  <a:txBody>
                    <a:bodyPr/>
                    <a:lstStyle/>
                    <a:p>
                      <a:pPr marL="0" algn="just">
                        <a:lnSpc>
                          <a:spcPct val="100000"/>
                        </a:lnSpc>
                        <a:spcAft>
                          <a:spcPts val="0"/>
                        </a:spcAft>
                      </a:pPr>
                      <a:r>
                        <a:rPr lang="es-EC" sz="1000" dirty="0">
                          <a:effectLst/>
                        </a:rPr>
                        <a:t>7</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a:effectLst/>
                          <a:latin typeface="Calibri" panose="020F0502020204030204" pitchFamily="34" charset="0"/>
                          <a:cs typeface="Calibri" panose="020F0502020204030204" pitchFamily="34" charset="0"/>
                        </a:rPr>
                        <a:t>Monitoreo de Cámaras</a:t>
                      </a:r>
                      <a:endParaRPr lang="es-EC" sz="12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dirty="0">
                          <a:effectLst/>
                          <a:latin typeface="Calibri" panose="020F0502020204030204" pitchFamily="34" charset="0"/>
                          <a:cs typeface="Calibri" panose="020F0502020204030204" pitchFamily="34" charset="0"/>
                        </a:rPr>
                        <a:t>4</a:t>
                      </a:r>
                      <a:endParaRPr lang="es-EC" sz="12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a:effectLst/>
                          <a:latin typeface="Calibri" panose="020F0502020204030204" pitchFamily="34" charset="0"/>
                          <a:cs typeface="Calibri" panose="020F0502020204030204" pitchFamily="34" charset="0"/>
                        </a:rPr>
                        <a:t>520,00</a:t>
                      </a:r>
                      <a:endParaRPr lang="es-EC" sz="1200">
                        <a:effectLst/>
                        <a:latin typeface="Calibri" panose="020F0502020204030204" pitchFamily="34" charset="0"/>
                        <a:ea typeface="Calibri"/>
                        <a:cs typeface="Calibri" panose="020F0502020204030204" pitchFamily="34" charset="0"/>
                      </a:endParaRPr>
                    </a:p>
                  </a:txBody>
                  <a:tcPr marL="68580" marR="68580" marT="0" marB="0"/>
                </a:tc>
              </a:tr>
              <a:tr h="189230">
                <a:tc>
                  <a:txBody>
                    <a:bodyPr/>
                    <a:lstStyle/>
                    <a:p>
                      <a:pPr marL="0" algn="just">
                        <a:lnSpc>
                          <a:spcPct val="100000"/>
                        </a:lnSpc>
                        <a:spcAft>
                          <a:spcPts val="0"/>
                        </a:spcAft>
                      </a:pPr>
                      <a:r>
                        <a:rPr lang="es-EC" sz="1000" dirty="0">
                          <a:effectLst/>
                        </a:rPr>
                        <a:t>8</a:t>
                      </a:r>
                      <a:endParaRPr lang="es-EC" sz="1200" dirty="0">
                        <a:effectLst/>
                        <a:latin typeface="Arial"/>
                        <a:ea typeface="Calibri"/>
                        <a:cs typeface="Times New Roman"/>
                      </a:endParaRPr>
                    </a:p>
                  </a:txBody>
                  <a:tcPr marL="68580" marR="68580" marT="0" marB="0"/>
                </a:tc>
                <a:tc>
                  <a:txBody>
                    <a:bodyPr/>
                    <a:lstStyle/>
                    <a:p>
                      <a:pPr marL="0" algn="just">
                        <a:lnSpc>
                          <a:spcPct val="100000"/>
                        </a:lnSpc>
                        <a:spcAft>
                          <a:spcPts val="0"/>
                        </a:spcAft>
                      </a:pPr>
                      <a:r>
                        <a:rPr lang="es-EC" sz="1000" b="1">
                          <a:effectLst/>
                          <a:latin typeface="Calibri" panose="020F0502020204030204" pitchFamily="34" charset="0"/>
                          <a:cs typeface="Calibri" panose="020F0502020204030204" pitchFamily="34" charset="0"/>
                        </a:rPr>
                        <a:t>Inteligencia Emocional</a:t>
                      </a:r>
                      <a:endParaRPr lang="es-EC" sz="1200" b="1">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8</a:t>
                      </a:r>
                      <a:endParaRPr lang="es-EC" sz="1200" b="1"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marL="0" algn="r">
                        <a:lnSpc>
                          <a:spcPct val="100000"/>
                        </a:lnSpc>
                        <a:spcAft>
                          <a:spcPts val="0"/>
                        </a:spcAft>
                      </a:pPr>
                      <a:r>
                        <a:rPr lang="es-EC" sz="1100" b="1" dirty="0">
                          <a:effectLst/>
                          <a:latin typeface="Calibri" panose="020F0502020204030204" pitchFamily="34" charset="0"/>
                          <a:cs typeface="Calibri" panose="020F0502020204030204" pitchFamily="34" charset="0"/>
                        </a:rPr>
                        <a:t>650,00</a:t>
                      </a:r>
                      <a:endParaRPr lang="es-EC" sz="1200" b="1" dirty="0">
                        <a:effectLst/>
                        <a:latin typeface="Calibri" panose="020F0502020204030204" pitchFamily="34" charset="0"/>
                        <a:ea typeface="Calibri"/>
                        <a:cs typeface="Calibri" panose="020F0502020204030204" pitchFamily="34" charset="0"/>
                      </a:endParaRPr>
                    </a:p>
                  </a:txBody>
                  <a:tcPr marL="68580" marR="68580" marT="0" marB="0"/>
                </a:tc>
              </a:tr>
              <a:tr h="189230">
                <a:tc gridSpan="3">
                  <a:txBody>
                    <a:bodyPr/>
                    <a:lstStyle/>
                    <a:p>
                      <a:pPr marL="0" algn="ctr">
                        <a:lnSpc>
                          <a:spcPct val="100000"/>
                        </a:lnSpc>
                        <a:spcAft>
                          <a:spcPts val="0"/>
                        </a:spcAft>
                      </a:pPr>
                      <a:r>
                        <a:rPr lang="es-EC" sz="1100" b="1" dirty="0">
                          <a:effectLst/>
                          <a:latin typeface="Calibri" panose="020F0502020204030204" pitchFamily="34" charset="0"/>
                          <a:cs typeface="Calibri" panose="020F0502020204030204" pitchFamily="34" charset="0"/>
                        </a:rPr>
                        <a:t>TOTAL PRESUPUESTO</a:t>
                      </a:r>
                      <a:endParaRPr lang="es-EC" sz="1200" b="1" dirty="0">
                        <a:effectLst/>
                        <a:latin typeface="Calibri" panose="020F0502020204030204" pitchFamily="34" charset="0"/>
                        <a:ea typeface="Calibri"/>
                        <a:cs typeface="Calibri" panose="020F0502020204030204" pitchFamily="34" charset="0"/>
                      </a:endParaRPr>
                    </a:p>
                  </a:txBody>
                  <a:tcPr marL="68580" marR="68580" marT="0" marB="0"/>
                </a:tc>
                <a:tc hMerge="1">
                  <a:txBody>
                    <a:bodyPr/>
                    <a:lstStyle/>
                    <a:p>
                      <a:endParaRPr lang="es-EC"/>
                    </a:p>
                  </a:txBody>
                  <a:tcPr/>
                </a:tc>
                <a:tc hMerge="1">
                  <a:txBody>
                    <a:bodyPr/>
                    <a:lstStyle/>
                    <a:p>
                      <a:endParaRPr lang="es-EC"/>
                    </a:p>
                  </a:txBody>
                  <a:tcPr/>
                </a:tc>
                <a:tc>
                  <a:txBody>
                    <a:bodyPr/>
                    <a:lstStyle/>
                    <a:p>
                      <a:pPr marL="0" algn="r">
                        <a:lnSpc>
                          <a:spcPct val="100000"/>
                        </a:lnSpc>
                        <a:spcAft>
                          <a:spcPts val="0"/>
                        </a:spcAft>
                      </a:pPr>
                      <a:r>
                        <a:rPr lang="es-EC" sz="1100" b="1" dirty="0">
                          <a:effectLst/>
                          <a:latin typeface="Calibri" panose="020F0502020204030204" pitchFamily="34" charset="0"/>
                          <a:cs typeface="Calibri" panose="020F0502020204030204" pitchFamily="34" charset="0"/>
                        </a:rPr>
                        <a:t>5.240,00</a:t>
                      </a:r>
                      <a:endParaRPr lang="es-EC" sz="1200" b="1" dirty="0">
                        <a:effectLst/>
                        <a:latin typeface="Calibri" panose="020F0502020204030204" pitchFamily="34" charset="0"/>
                        <a:ea typeface="Calibri"/>
                        <a:cs typeface="Calibri" panose="020F0502020204030204" pitchFamily="34" charset="0"/>
                      </a:endParaRPr>
                    </a:p>
                  </a:txBody>
                  <a:tcPr marL="68580" marR="68580" marT="0" marB="0">
                    <a:solidFill>
                      <a:srgbClr val="FF0000"/>
                    </a:solidFill>
                  </a:tcPr>
                </a:tc>
              </a:tr>
            </a:tbl>
          </a:graphicData>
        </a:graphic>
      </p:graphicFrame>
      <p:graphicFrame>
        <p:nvGraphicFramePr>
          <p:cNvPr id="16" name="15 Diagrama"/>
          <p:cNvGraphicFramePr/>
          <p:nvPr>
            <p:extLst>
              <p:ext uri="{D42A27DB-BD31-4B8C-83A1-F6EECF244321}">
                <p14:modId xmlns:p14="http://schemas.microsoft.com/office/powerpoint/2010/main" val="2556465236"/>
              </p:ext>
            </p:extLst>
          </p:nvPr>
        </p:nvGraphicFramePr>
        <p:xfrm>
          <a:off x="4211960" y="1268760"/>
          <a:ext cx="468052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1903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grpSp>
        <p:nvGrpSpPr>
          <p:cNvPr id="6" name="Diagram group"/>
          <p:cNvGrpSpPr/>
          <p:nvPr/>
        </p:nvGrpSpPr>
        <p:grpSpPr>
          <a:xfrm>
            <a:off x="2685588" y="908720"/>
            <a:ext cx="4694724" cy="553921"/>
            <a:chOff x="0" y="76"/>
            <a:chExt cx="7272808" cy="553921"/>
          </a:xfrm>
          <a:scene3d>
            <a:camera prst="perspectiveRelaxedModerately" zoom="92000"/>
            <a:lightRig rig="balanced" dir="t">
              <a:rot lat="0" lon="0" rev="12700000"/>
            </a:lightRig>
          </a:scene3d>
        </p:grpSpPr>
        <p:grpSp>
          <p:nvGrpSpPr>
            <p:cNvPr id="7" name="6 Grupo"/>
            <p:cNvGrpSpPr/>
            <p:nvPr/>
          </p:nvGrpSpPr>
          <p:grpSpPr>
            <a:xfrm>
              <a:off x="0" y="76"/>
              <a:ext cx="7272808" cy="553921"/>
              <a:chOff x="0" y="76"/>
              <a:chExt cx="7272808" cy="553921"/>
            </a:xfrm>
          </p:grpSpPr>
          <p:sp>
            <p:nvSpPr>
              <p:cNvPr id="8" name="7 Rectángulo redondeado"/>
              <p:cNvSpPr/>
              <p:nvPr/>
            </p:nvSpPr>
            <p:spPr>
              <a:xfrm>
                <a:off x="0" y="76"/>
                <a:ext cx="7272808" cy="553921"/>
              </a:xfrm>
              <a:prstGeom prst="roundRect">
                <a:avLst/>
              </a:prstGeom>
              <a:sp3d prstMaterial="plastic">
                <a:bevelT w="50800" h="50800"/>
                <a:bevelB w="50800" h="50800"/>
              </a:sp3d>
            </p:spPr>
            <p:style>
              <a:lnRef idx="1">
                <a:schemeClr val="accent5"/>
              </a:lnRef>
              <a:fillRef idx="2">
                <a:schemeClr val="accent5"/>
              </a:fillRef>
              <a:effectRef idx="1">
                <a:schemeClr val="accent5"/>
              </a:effectRef>
              <a:fontRef idx="minor">
                <a:schemeClr val="dk1"/>
              </a:fontRef>
            </p:style>
          </p:sp>
          <p:sp>
            <p:nvSpPr>
              <p:cNvPr id="9" name="8 Rectángulo"/>
              <p:cNvSpPr/>
              <p:nvPr/>
            </p:nvSpPr>
            <p:spPr>
              <a:xfrm>
                <a:off x="27040" y="27116"/>
                <a:ext cx="7218728" cy="4998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C" sz="2800" b="1" dirty="0" smtClean="0">
                    <a:latin typeface="Calibri" panose="020F0502020204030204" pitchFamily="34" charset="0"/>
                    <a:cs typeface="Calibri" panose="020F0502020204030204" pitchFamily="34" charset="0"/>
                  </a:rPr>
                  <a:t>CONVIVENCIA CIUDADANA</a:t>
                </a:r>
                <a:endParaRPr lang="es-EC" sz="2800" kern="1200" dirty="0">
                  <a:latin typeface="Calibri" panose="020F0502020204030204" pitchFamily="34" charset="0"/>
                  <a:cs typeface="Calibri" panose="020F0502020204030204" pitchFamily="34" charset="0"/>
                </a:endParaRPr>
              </a:p>
            </p:txBody>
          </p:sp>
        </p:grpSp>
      </p:grpSp>
      <p:graphicFrame>
        <p:nvGraphicFramePr>
          <p:cNvPr id="12" name="11 Tabla"/>
          <p:cNvGraphicFramePr>
            <a:graphicFrameLocks noGrp="1"/>
          </p:cNvGraphicFramePr>
          <p:nvPr>
            <p:extLst>
              <p:ext uri="{D42A27DB-BD31-4B8C-83A1-F6EECF244321}">
                <p14:modId xmlns:p14="http://schemas.microsoft.com/office/powerpoint/2010/main" val="1872600815"/>
              </p:ext>
            </p:extLst>
          </p:nvPr>
        </p:nvGraphicFramePr>
        <p:xfrm>
          <a:off x="179512" y="1844824"/>
          <a:ext cx="4382492" cy="3896532"/>
        </p:xfrm>
        <a:graphic>
          <a:graphicData uri="http://schemas.openxmlformats.org/drawingml/2006/table">
            <a:tbl>
              <a:tblPr firstRow="1" firstCol="1" bandRow="1"/>
              <a:tblGrid>
                <a:gridCol w="2222252"/>
                <a:gridCol w="1080120"/>
                <a:gridCol w="1080120"/>
              </a:tblGrid>
              <a:tr h="345638">
                <a:tc gridSpan="3">
                  <a:txBody>
                    <a:bodyPr/>
                    <a:lstStyle/>
                    <a:p>
                      <a:pPr algn="ctr">
                        <a:lnSpc>
                          <a:spcPct val="115000"/>
                        </a:lnSpc>
                        <a:spcAft>
                          <a:spcPts val="0"/>
                        </a:spcAft>
                      </a:pPr>
                      <a:r>
                        <a:rPr lang="es-EC" sz="1600" b="1" dirty="0">
                          <a:effectLst/>
                          <a:latin typeface="Arial"/>
                          <a:ea typeface="Calibri"/>
                          <a:cs typeface="Times New Roman"/>
                        </a:rPr>
                        <a:t>DIRIGENCIA BARRIAL PERIODO 2015 - 2018</a:t>
                      </a:r>
                      <a:endParaRPr lang="es-EC"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r>
              <a:tr h="345638">
                <a:tc>
                  <a:txBody>
                    <a:bodyPr/>
                    <a:lstStyle/>
                    <a:p>
                      <a:pPr algn="ctr">
                        <a:lnSpc>
                          <a:spcPct val="115000"/>
                        </a:lnSpc>
                        <a:spcAft>
                          <a:spcPts val="0"/>
                        </a:spcAft>
                      </a:pPr>
                      <a:r>
                        <a:rPr lang="es-EC" sz="1100" b="1">
                          <a:effectLst/>
                          <a:latin typeface="Arial"/>
                          <a:ea typeface="Calibri"/>
                          <a:cs typeface="Times New Roman"/>
                        </a:rPr>
                        <a:t>APELLIDOS Y NOMBRES</a:t>
                      </a:r>
                      <a:endParaRPr lang="es-EC" sz="11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100" b="1" dirty="0">
                          <a:effectLst/>
                          <a:latin typeface="Arial"/>
                          <a:ea typeface="Calibri"/>
                          <a:cs typeface="Times New Roman"/>
                        </a:rPr>
                        <a:t>CARGO</a:t>
                      </a:r>
                      <a:endParaRPr lang="es-EC" sz="11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C" sz="1100" b="1" dirty="0">
                          <a:effectLst/>
                          <a:latin typeface="Arial"/>
                          <a:ea typeface="Calibri"/>
                          <a:cs typeface="Times New Roman"/>
                        </a:rPr>
                        <a:t>CONTACTOS</a:t>
                      </a:r>
                      <a:endParaRPr lang="es-EC" sz="11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345638">
                <a:tc>
                  <a:txBody>
                    <a:bodyPr/>
                    <a:lstStyle/>
                    <a:p>
                      <a:pPr algn="just">
                        <a:lnSpc>
                          <a:spcPct val="115000"/>
                        </a:lnSpc>
                        <a:spcAft>
                          <a:spcPts val="0"/>
                        </a:spcAft>
                      </a:pPr>
                      <a:r>
                        <a:rPr lang="es-EC" sz="1200">
                          <a:effectLst/>
                          <a:latin typeface="Arial"/>
                          <a:ea typeface="Calibri"/>
                          <a:cs typeface="Times New Roman"/>
                        </a:rPr>
                        <a:t>Taco Martínez Luis Alfonso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Presidente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smtClean="0">
                          <a:effectLst/>
                          <a:latin typeface="Arial"/>
                          <a:ea typeface="Calibri"/>
                          <a:cs typeface="Times New Roman"/>
                        </a:rPr>
                        <a:t>0985456247 </a:t>
                      </a:r>
                      <a:r>
                        <a:rPr lang="es-EC" sz="1200" dirty="0">
                          <a:effectLst/>
                          <a:latin typeface="Arial"/>
                          <a:ea typeface="Calibri"/>
                          <a:cs typeface="Times New Roman"/>
                        </a:rPr>
                        <a:t>023845698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a:effectLst/>
                          <a:latin typeface="Arial"/>
                          <a:ea typeface="Calibri"/>
                          <a:cs typeface="Times New Roman"/>
                        </a:rPr>
                        <a:t>Valladares Parrales Olga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100" dirty="0">
                          <a:effectLst/>
                          <a:latin typeface="Arial"/>
                          <a:ea typeface="Calibri"/>
                          <a:cs typeface="Times New Roman"/>
                        </a:rPr>
                        <a:t>Vicepresidenta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smtClean="0">
                          <a:effectLst/>
                          <a:latin typeface="Arial"/>
                          <a:ea typeface="Calibri"/>
                          <a:cs typeface="Times New Roman"/>
                        </a:rPr>
                        <a:t>0995487630 </a:t>
                      </a:r>
                      <a:r>
                        <a:rPr lang="es-EC" sz="1200" dirty="0">
                          <a:effectLst/>
                          <a:latin typeface="Arial"/>
                          <a:ea typeface="Calibri"/>
                          <a:cs typeface="Times New Roman"/>
                        </a:rPr>
                        <a:t>022540328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a:effectLst/>
                          <a:latin typeface="Arial"/>
                          <a:ea typeface="Calibri"/>
                          <a:cs typeface="Times New Roman"/>
                        </a:rPr>
                        <a:t>Pérez Arteaga Miguel Ángel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Secretario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effectLst/>
                          <a:latin typeface="Arial"/>
                          <a:ea typeface="Calibri"/>
                          <a:cs typeface="Times New Roman"/>
                        </a:rPr>
                        <a:t>0987489002 </a:t>
                      </a:r>
                      <a:r>
                        <a:rPr lang="es-EC" sz="1200" dirty="0" smtClean="0">
                          <a:effectLst/>
                          <a:latin typeface="Arial"/>
                          <a:ea typeface="Calibri"/>
                          <a:cs typeface="Times New Roman"/>
                        </a:rPr>
                        <a:t>022320035</a:t>
                      </a:r>
                      <a:endParaRPr lang="es-EC"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a:effectLst/>
                          <a:latin typeface="Arial"/>
                          <a:ea typeface="Calibri"/>
                          <a:cs typeface="Times New Roman"/>
                        </a:rPr>
                        <a:t>López Vargas Luisa Angélica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Tesorera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Calibri"/>
                          <a:cs typeface="Times New Roman"/>
                        </a:rPr>
                        <a:t>0985624780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a:effectLst/>
                          <a:latin typeface="Arial"/>
                          <a:ea typeface="Calibri"/>
                          <a:cs typeface="Times New Roman"/>
                        </a:rPr>
                        <a:t>Vergara Antonieta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1er Vocal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Calibri"/>
                          <a:cs typeface="Times New Roman"/>
                        </a:rPr>
                        <a:t>0986500358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dirty="0" err="1" smtClean="0">
                          <a:effectLst/>
                          <a:latin typeface="Arial"/>
                          <a:ea typeface="Calibri"/>
                          <a:cs typeface="Times New Roman"/>
                        </a:rPr>
                        <a:t>Quimbiulco</a:t>
                      </a:r>
                      <a:r>
                        <a:rPr lang="es-EC" sz="1200" baseline="0" dirty="0" smtClean="0">
                          <a:effectLst/>
                          <a:latin typeface="Arial"/>
                          <a:ea typeface="Calibri"/>
                          <a:cs typeface="Times New Roman"/>
                        </a:rPr>
                        <a:t> Gilberto</a:t>
                      </a:r>
                      <a:endParaRPr lang="es-EC"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2do Vocal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Calibri"/>
                          <a:cs typeface="Times New Roman"/>
                        </a:rPr>
                        <a:t>0993652450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a:effectLst/>
                          <a:latin typeface="Arial"/>
                          <a:ea typeface="Calibri"/>
                          <a:cs typeface="Times New Roman"/>
                        </a:rPr>
                        <a:t>Analuisa Quinatoa Patricia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3er Vocal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effectLst/>
                          <a:latin typeface="Arial"/>
                          <a:ea typeface="Calibri"/>
                          <a:cs typeface="Times New Roman"/>
                        </a:rPr>
                        <a:t>0992786355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8">
                <a:tc>
                  <a:txBody>
                    <a:bodyPr/>
                    <a:lstStyle/>
                    <a:p>
                      <a:pPr algn="just">
                        <a:lnSpc>
                          <a:spcPct val="115000"/>
                        </a:lnSpc>
                        <a:spcAft>
                          <a:spcPts val="0"/>
                        </a:spcAft>
                      </a:pPr>
                      <a:r>
                        <a:rPr lang="es-EC" sz="1200" dirty="0">
                          <a:effectLst/>
                          <a:latin typeface="Arial"/>
                          <a:ea typeface="Calibri"/>
                          <a:cs typeface="Times New Roman"/>
                        </a:rPr>
                        <a:t>Gutiérrez </a:t>
                      </a:r>
                      <a:r>
                        <a:rPr lang="es-EC" sz="1200" dirty="0" err="1">
                          <a:effectLst/>
                          <a:latin typeface="Arial"/>
                          <a:ea typeface="Calibri"/>
                          <a:cs typeface="Times New Roman"/>
                        </a:rPr>
                        <a:t>Gutiérrez</a:t>
                      </a:r>
                      <a:r>
                        <a:rPr lang="es-EC" sz="1200" dirty="0">
                          <a:effectLst/>
                          <a:latin typeface="Arial"/>
                          <a:ea typeface="Calibri"/>
                          <a:cs typeface="Times New Roman"/>
                        </a:rPr>
                        <a:t> Alberto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effectLst/>
                          <a:latin typeface="Arial"/>
                          <a:ea typeface="Calibri"/>
                          <a:cs typeface="Times New Roman"/>
                        </a:rPr>
                        <a:t>4to Vocal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effectLst/>
                          <a:latin typeface="Arial"/>
                          <a:ea typeface="Calibri"/>
                          <a:cs typeface="Times New Roman"/>
                        </a:rPr>
                        <a:t>0987589632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val="3469580025"/>
              </p:ext>
            </p:extLst>
          </p:nvPr>
        </p:nvGraphicFramePr>
        <p:xfrm>
          <a:off x="4716016" y="1844824"/>
          <a:ext cx="4073524" cy="4043172"/>
        </p:xfrm>
        <a:graphic>
          <a:graphicData uri="http://schemas.openxmlformats.org/drawingml/2006/table">
            <a:tbl>
              <a:tblPr firstRow="1" firstCol="1" bandRow="1"/>
              <a:tblGrid>
                <a:gridCol w="1512168"/>
                <a:gridCol w="1008112"/>
                <a:gridCol w="648072"/>
                <a:gridCol w="905172"/>
              </a:tblGrid>
              <a:tr h="0">
                <a:tc gridSpan="4">
                  <a:txBody>
                    <a:bodyPr/>
                    <a:lstStyle/>
                    <a:p>
                      <a:pPr algn="ctr">
                        <a:lnSpc>
                          <a:spcPct val="100000"/>
                        </a:lnSpc>
                        <a:spcAft>
                          <a:spcPts val="0"/>
                        </a:spcAft>
                      </a:pPr>
                      <a:r>
                        <a:rPr lang="es-EC" sz="1800" b="1" dirty="0">
                          <a:effectLst/>
                          <a:latin typeface="Calibri" panose="020F0502020204030204" pitchFamily="34" charset="0"/>
                          <a:ea typeface="Calibri"/>
                          <a:cs typeface="Calibri" panose="020F0502020204030204" pitchFamily="34" charset="0"/>
                        </a:rPr>
                        <a:t>COMITÉ DE SEGURIDAD BARRIAL</a:t>
                      </a:r>
                      <a:endParaRPr lang="es-EC" sz="2000"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68275">
                <a:tc>
                  <a:txBody>
                    <a:bodyPr/>
                    <a:lstStyle/>
                    <a:p>
                      <a:pPr marL="0" algn="ctr" rtl="0" eaLnBrk="1" latinLnBrk="0" hangingPunct="1">
                        <a:lnSpc>
                          <a:spcPct val="115000"/>
                        </a:lnSpc>
                        <a:spcAft>
                          <a:spcPts val="0"/>
                        </a:spcAft>
                      </a:pPr>
                      <a:r>
                        <a:rPr kumimoji="0" lang="es-EC" sz="1100" b="1" kern="1200">
                          <a:solidFill>
                            <a:schemeClr val="tx1"/>
                          </a:solidFill>
                          <a:effectLst/>
                          <a:latin typeface="Arial"/>
                          <a:ea typeface="Calibri"/>
                          <a:cs typeface="Times New Roman"/>
                        </a:rPr>
                        <a:t>REPRESENTANTES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rtl="0" eaLnBrk="1" latinLnBrk="0" hangingPunct="1">
                        <a:lnSpc>
                          <a:spcPct val="115000"/>
                        </a:lnSpc>
                        <a:spcAft>
                          <a:spcPts val="0"/>
                        </a:spcAft>
                      </a:pPr>
                      <a:r>
                        <a:rPr kumimoji="0" lang="es-EC" sz="1100" b="1" kern="1200" dirty="0" smtClean="0">
                          <a:solidFill>
                            <a:schemeClr val="tx1"/>
                          </a:solidFill>
                          <a:effectLst/>
                          <a:latin typeface="Arial"/>
                          <a:ea typeface="Calibri"/>
                          <a:cs typeface="Times New Roman"/>
                        </a:rPr>
                        <a:t>CONTACTO</a:t>
                      </a:r>
                      <a:endParaRPr kumimoji="0" lang="es-EC" sz="11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rtl="0" eaLnBrk="1" latinLnBrk="0" hangingPunct="1">
                        <a:lnSpc>
                          <a:spcPct val="115000"/>
                        </a:lnSpc>
                        <a:spcAft>
                          <a:spcPts val="0"/>
                        </a:spcAft>
                      </a:pPr>
                      <a:r>
                        <a:rPr kumimoji="0" lang="es-EC" sz="1100" b="1" kern="1200">
                          <a:solidFill>
                            <a:schemeClr val="tx1"/>
                          </a:solidFill>
                          <a:effectLst/>
                          <a:latin typeface="Arial"/>
                          <a:ea typeface="Calibri"/>
                          <a:cs typeface="Times New Roman"/>
                        </a:rPr>
                        <a:t>FIRMA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0" algn="ctr" rtl="0" eaLnBrk="1" latinLnBrk="0" hangingPunct="1">
                        <a:lnSpc>
                          <a:spcPct val="115000"/>
                        </a:lnSpc>
                        <a:spcAft>
                          <a:spcPts val="0"/>
                        </a:spcAft>
                      </a:pPr>
                      <a:r>
                        <a:rPr kumimoji="0" lang="es-EC" sz="1100" b="1" kern="1200" dirty="0">
                          <a:solidFill>
                            <a:schemeClr val="tx1"/>
                          </a:solidFill>
                          <a:effectLst/>
                          <a:latin typeface="Arial"/>
                          <a:ea typeface="Calibri"/>
                          <a:cs typeface="Times New Roman"/>
                        </a:rPr>
                        <a:t>OBSERVACIONES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70815">
                <a:tc>
                  <a:txBody>
                    <a:bodyPr/>
                    <a:lstStyle/>
                    <a:p>
                      <a:pPr algn="just">
                        <a:lnSpc>
                          <a:spcPct val="100000"/>
                        </a:lnSpc>
                        <a:spcAft>
                          <a:spcPts val="0"/>
                        </a:spcAft>
                      </a:pPr>
                      <a:r>
                        <a:rPr lang="es-EC" sz="1200">
                          <a:effectLst/>
                          <a:latin typeface="Calibri" panose="020F0502020204030204" pitchFamily="34" charset="0"/>
                          <a:ea typeface="Calibri"/>
                          <a:cs typeface="Calibri" panose="020F0502020204030204" pitchFamily="34" charset="0"/>
                        </a:rPr>
                        <a:t>Dirigencia Barrial de San Blas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Colocar contactos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Firma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Novedades o compromisos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65">
                <a:tc>
                  <a:txBody>
                    <a:bodyPr/>
                    <a:lstStyle/>
                    <a:p>
                      <a:pPr algn="just">
                        <a:lnSpc>
                          <a:spcPct val="100000"/>
                        </a:lnSpc>
                        <a:spcAft>
                          <a:spcPts val="0"/>
                        </a:spcAft>
                      </a:pPr>
                      <a:r>
                        <a:rPr lang="es-EC" sz="1200">
                          <a:effectLst/>
                          <a:latin typeface="Calibri" panose="020F0502020204030204" pitchFamily="34" charset="0"/>
                          <a:ea typeface="Calibri"/>
                          <a:cs typeface="Calibri" panose="020F0502020204030204" pitchFamily="34" charset="0"/>
                        </a:rPr>
                        <a:t>Directivos de la empresa Rojas&amp;Paredes Security Cía. Ltda.</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Colocar contactos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Firma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Novedades o compromisos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just">
                        <a:lnSpc>
                          <a:spcPct val="100000"/>
                        </a:lnSpc>
                        <a:spcAft>
                          <a:spcPts val="0"/>
                        </a:spcAft>
                      </a:pPr>
                      <a:r>
                        <a:rPr lang="es-EC" sz="1200">
                          <a:effectLst/>
                          <a:latin typeface="Calibri" panose="020F0502020204030204" pitchFamily="34" charset="0"/>
                          <a:ea typeface="Calibri"/>
                          <a:cs typeface="Calibri" panose="020F0502020204030204" pitchFamily="34" charset="0"/>
                        </a:rPr>
                        <a:t>Representante de la Policía Nacional del Sector.</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Colocar contactos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Firma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dirty="0">
                          <a:solidFill>
                            <a:srgbClr val="002060"/>
                          </a:solidFill>
                          <a:effectLst/>
                          <a:latin typeface="Calibri" panose="020F0502020204030204" pitchFamily="34" charset="0"/>
                          <a:ea typeface="Calibri"/>
                          <a:cs typeface="Calibri" panose="020F0502020204030204" pitchFamily="34" charset="0"/>
                        </a:rPr>
                        <a:t>Novedades o </a:t>
                      </a:r>
                      <a:r>
                        <a:rPr lang="es-EC" sz="1050" dirty="0" smtClean="0">
                          <a:solidFill>
                            <a:srgbClr val="002060"/>
                          </a:solidFill>
                          <a:effectLst/>
                          <a:latin typeface="Calibri" panose="020F0502020204030204" pitchFamily="34" charset="0"/>
                          <a:ea typeface="Calibri"/>
                          <a:cs typeface="Calibri" panose="020F0502020204030204" pitchFamily="34" charset="0"/>
                        </a:rPr>
                        <a:t>com</a:t>
                      </a:r>
                      <a:r>
                        <a:rPr lang="es-EC" sz="1050" dirty="0" smtClean="0">
                          <a:solidFill>
                            <a:srgbClr val="002060"/>
                          </a:solidFill>
                          <a:effectLst/>
                          <a:latin typeface="Calibri" panose="020F0502020204030204" pitchFamily="34" charset="0"/>
                          <a:cs typeface="Calibri" panose="020F0502020204030204" pitchFamily="34" charset="0"/>
                        </a:rPr>
                        <a:t>promisos</a:t>
                      </a:r>
                      <a:r>
                        <a:rPr lang="es-EC" sz="1200" dirty="0" smtClean="0">
                          <a:effectLst/>
                          <a:latin typeface="Calibri" panose="020F0502020204030204" pitchFamily="34" charset="0"/>
                          <a:cs typeface="Calibri" panose="020F0502020204030204" pitchFamily="34" charset="0"/>
                        </a:rPr>
                        <a:t> </a:t>
                      </a:r>
                      <a:endParaRPr lang="es-EC" sz="1200"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just">
                        <a:lnSpc>
                          <a:spcPct val="100000"/>
                        </a:lnSpc>
                        <a:spcAft>
                          <a:spcPts val="0"/>
                        </a:spcAft>
                      </a:pPr>
                      <a:r>
                        <a:rPr lang="es-EC" sz="1200">
                          <a:effectLst/>
                          <a:latin typeface="Calibri" panose="020F0502020204030204" pitchFamily="34" charset="0"/>
                          <a:ea typeface="Calibri"/>
                          <a:cs typeface="Calibri" panose="020F0502020204030204" pitchFamily="34" charset="0"/>
                        </a:rPr>
                        <a:t>Representante de Seguridad Ciudadana del Municipio de Quito</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Colocar contactos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s-EC" sz="1050" dirty="0" smtClean="0">
                          <a:solidFill>
                            <a:srgbClr val="002060"/>
                          </a:solidFill>
                          <a:effectLst/>
                          <a:latin typeface="Calibri" panose="020F0502020204030204" pitchFamily="34" charset="0"/>
                          <a:cs typeface="Calibri" panose="020F0502020204030204" pitchFamily="34" charset="0"/>
                        </a:rPr>
                        <a:t>Firma </a:t>
                      </a:r>
                      <a:r>
                        <a:rPr lang="es-EC" sz="1050" dirty="0">
                          <a:solidFill>
                            <a:srgbClr val="002060"/>
                          </a:solidFill>
                          <a:effectLst/>
                          <a:latin typeface="Calibri" panose="020F0502020204030204" pitchFamily="34" charset="0"/>
                          <a:cs typeface="Calibri" panose="020F0502020204030204" pitchFamily="34" charset="0"/>
                        </a:rPr>
                        <a:t>de los asistentes</a:t>
                      </a:r>
                      <a:r>
                        <a:rPr lang="es-EC" sz="1200" dirty="0">
                          <a:effectLst/>
                          <a:latin typeface="Calibri" panose="020F0502020204030204" pitchFamily="34" charset="0"/>
                          <a:cs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Novedades o compromisos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005">
                <a:tc>
                  <a:txBody>
                    <a:bodyPr/>
                    <a:lstStyle/>
                    <a:p>
                      <a:pPr algn="just">
                        <a:lnSpc>
                          <a:spcPct val="100000"/>
                        </a:lnSpc>
                        <a:spcAft>
                          <a:spcPts val="0"/>
                        </a:spcAft>
                      </a:pPr>
                      <a:r>
                        <a:rPr lang="es-EC" sz="1200">
                          <a:effectLst/>
                          <a:latin typeface="Calibri" panose="020F0502020204030204" pitchFamily="34" charset="0"/>
                          <a:ea typeface="Calibri"/>
                          <a:cs typeface="Calibri" panose="020F0502020204030204" pitchFamily="34" charset="0"/>
                        </a:rPr>
                        <a:t>Representante de ECU-911</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Colocar contactos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a:solidFill>
                            <a:srgbClr val="002060"/>
                          </a:solidFill>
                          <a:effectLst/>
                          <a:latin typeface="Calibri" panose="020F0502020204030204" pitchFamily="34" charset="0"/>
                          <a:ea typeface="Calibri"/>
                          <a:cs typeface="Calibri" panose="020F0502020204030204" pitchFamily="34" charset="0"/>
                        </a:rPr>
                        <a:t>Firma de los asistentes</a:t>
                      </a:r>
                      <a:endParaRPr lang="es-EC" sz="140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C" sz="1050" dirty="0">
                          <a:solidFill>
                            <a:srgbClr val="002060"/>
                          </a:solidFill>
                          <a:effectLst/>
                          <a:latin typeface="Calibri" panose="020F0502020204030204" pitchFamily="34" charset="0"/>
                          <a:ea typeface="Calibri"/>
                          <a:cs typeface="Calibri" panose="020F0502020204030204" pitchFamily="34" charset="0"/>
                        </a:rPr>
                        <a:t>Novedades o compromisos</a:t>
                      </a:r>
                      <a:endParaRPr lang="es-EC" sz="1400" dirty="0">
                        <a:effectLst/>
                        <a:latin typeface="Calibri" panose="020F0502020204030204" pitchFamily="34" charset="0"/>
                        <a:ea typeface="Calibri"/>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4" name="229 Grupo"/>
          <p:cNvGrpSpPr/>
          <p:nvPr/>
        </p:nvGrpSpPr>
        <p:grpSpPr>
          <a:xfrm>
            <a:off x="9644063" y="8035925"/>
            <a:ext cx="1992312" cy="263525"/>
            <a:chOff x="0" y="0"/>
            <a:chExt cx="1993517" cy="263968"/>
          </a:xfrm>
        </p:grpSpPr>
        <p:sp>
          <p:nvSpPr>
            <p:cNvPr id="25" name="230 Cuadro de texto"/>
            <p:cNvSpPr txBox="1"/>
            <p:nvPr/>
          </p:nvSpPr>
          <p:spPr>
            <a:xfrm>
              <a:off x="0" y="22033"/>
              <a:ext cx="95821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ct val="115000"/>
                </a:lnSpc>
                <a:spcAft>
                  <a:spcPts val="1000"/>
                </a:spcAft>
              </a:pPr>
              <a:r>
                <a:rPr lang="es-EC" sz="1400" b="1">
                  <a:effectLst/>
                  <a:highlight>
                    <a:srgbClr val="FFFF00"/>
                  </a:highlight>
                  <a:latin typeface="Arial"/>
                  <a:ea typeface="Calibri"/>
                  <a:cs typeface="Times New Roman"/>
                </a:rPr>
                <a:t>CONTINUA</a:t>
              </a:r>
              <a:endParaRPr lang="es-EC" sz="1200">
                <a:effectLst/>
                <a:latin typeface="Arial"/>
                <a:ea typeface="Calibri"/>
                <a:cs typeface="Times New Roman"/>
              </a:endParaRPr>
            </a:p>
          </p:txBody>
        </p:sp>
        <p:sp>
          <p:nvSpPr>
            <p:cNvPr id="26" name="231 Flecha derecha"/>
            <p:cNvSpPr/>
            <p:nvPr/>
          </p:nvSpPr>
          <p:spPr>
            <a:xfrm>
              <a:off x="958467" y="0"/>
              <a:ext cx="1035050" cy="219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nvGrpSpPr>
          <p:cNvPr id="27" name="232 Grupo"/>
          <p:cNvGrpSpPr/>
          <p:nvPr/>
        </p:nvGrpSpPr>
        <p:grpSpPr>
          <a:xfrm>
            <a:off x="6653213" y="11998325"/>
            <a:ext cx="1992312" cy="263525"/>
            <a:chOff x="0" y="0"/>
            <a:chExt cx="1993517" cy="263968"/>
          </a:xfrm>
        </p:grpSpPr>
        <p:sp>
          <p:nvSpPr>
            <p:cNvPr id="28" name="233 Cuadro de texto"/>
            <p:cNvSpPr txBox="1"/>
            <p:nvPr/>
          </p:nvSpPr>
          <p:spPr>
            <a:xfrm>
              <a:off x="0" y="22033"/>
              <a:ext cx="958215"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lnSpc>
                  <a:spcPct val="115000"/>
                </a:lnSpc>
                <a:spcAft>
                  <a:spcPts val="1000"/>
                </a:spcAft>
              </a:pPr>
              <a:r>
                <a:rPr lang="es-EC" sz="1400" b="1">
                  <a:effectLst/>
                  <a:highlight>
                    <a:srgbClr val="FFFF00"/>
                  </a:highlight>
                  <a:latin typeface="Arial"/>
                  <a:ea typeface="Calibri"/>
                  <a:cs typeface="Times New Roman"/>
                </a:rPr>
                <a:t>CONTINUA</a:t>
              </a:r>
              <a:endParaRPr lang="es-EC" sz="1200">
                <a:effectLst/>
                <a:latin typeface="Arial"/>
                <a:ea typeface="Calibri"/>
                <a:cs typeface="Times New Roman"/>
              </a:endParaRPr>
            </a:p>
          </p:txBody>
        </p:sp>
        <p:sp>
          <p:nvSpPr>
            <p:cNvPr id="29" name="234 Flecha derecha"/>
            <p:cNvSpPr/>
            <p:nvPr/>
          </p:nvSpPr>
          <p:spPr>
            <a:xfrm>
              <a:off x="958467" y="0"/>
              <a:ext cx="1035050" cy="219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Tree>
    <p:extLst>
      <p:ext uri="{BB962C8B-B14F-4D97-AF65-F5344CB8AC3E}">
        <p14:creationId xmlns:p14="http://schemas.microsoft.com/office/powerpoint/2010/main" val="43875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2" name="1 CuadroTexto"/>
          <p:cNvSpPr txBox="1"/>
          <p:nvPr/>
        </p:nvSpPr>
        <p:spPr>
          <a:xfrm>
            <a:off x="1115616" y="4149080"/>
            <a:ext cx="6809829" cy="1938992"/>
          </a:xfrm>
          <a:prstGeom prst="rect">
            <a:avLst/>
          </a:prstGeom>
          <a:noFill/>
        </p:spPr>
        <p:txBody>
          <a:bodyPr wrap="square" rtlCol="0">
            <a:spAutoFit/>
          </a:bodyPr>
          <a:lstStyle/>
          <a:p>
            <a:pPr algn="ctr"/>
            <a:r>
              <a:rPr lang="es-EC" sz="6000" b="1" dirty="0" smtClean="0">
                <a:latin typeface="Calibri" panose="020F0502020204030204" pitchFamily="34" charset="0"/>
                <a:cs typeface="Calibri" panose="020F0502020204030204" pitchFamily="34" charset="0"/>
              </a:rPr>
              <a:t>GRACIAS POR SU ATENCIÓN</a:t>
            </a:r>
            <a:endParaRPr lang="es-EC" sz="6000" b="1" dirty="0">
              <a:latin typeface="Calibri" panose="020F0502020204030204" pitchFamily="34" charset="0"/>
              <a:cs typeface="Calibri" panose="020F0502020204030204" pitchFamily="34" charset="0"/>
            </a:endParaRPr>
          </a:p>
        </p:txBody>
      </p:sp>
      <p:sp>
        <p:nvSpPr>
          <p:cNvPr id="3" name="2 CuadroTexto"/>
          <p:cNvSpPr txBox="1"/>
          <p:nvPr/>
        </p:nvSpPr>
        <p:spPr>
          <a:xfrm>
            <a:off x="1331640" y="1700808"/>
            <a:ext cx="6840760" cy="1384995"/>
          </a:xfrm>
          <a:prstGeom prst="rect">
            <a:avLst/>
          </a:prstGeom>
          <a:noFill/>
        </p:spPr>
        <p:txBody>
          <a:bodyPr wrap="square" rtlCol="0">
            <a:spAutoFit/>
          </a:bodyPr>
          <a:lstStyle/>
          <a:p>
            <a:pPr algn="just"/>
            <a:r>
              <a:rPr lang="es-EC" sz="2800" i="1" dirty="0" smtClean="0"/>
              <a:t>“La seguridad, es la confianza de uno mismo para sentirse en libertad” [</a:t>
            </a:r>
            <a:r>
              <a:rPr lang="es-EC" sz="2800" b="1" i="1" dirty="0" smtClean="0"/>
              <a:t>W. Rojas]. </a:t>
            </a:r>
            <a:endParaRPr lang="es-EC" sz="2800" b="1" i="1" dirty="0"/>
          </a:p>
        </p:txBody>
      </p:sp>
    </p:spTree>
    <p:extLst>
      <p:ext uri="{BB962C8B-B14F-4D97-AF65-F5344CB8AC3E}">
        <p14:creationId xmlns:p14="http://schemas.microsoft.com/office/powerpoint/2010/main" val="1838967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r="22780"/>
          <a:stretch/>
        </p:blipFill>
        <p:spPr>
          <a:xfrm rot="16200000">
            <a:off x="5766792" y="790119"/>
            <a:ext cx="2844316" cy="35135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12 Imagen"/>
          <p:cNvPicPr>
            <a:picLocks noChangeAspect="1"/>
          </p:cNvPicPr>
          <p:nvPr/>
        </p:nvPicPr>
        <p:blipFill rotWithShape="1">
          <a:blip r:embed="rId5" cstate="print">
            <a:extLst>
              <a:ext uri="{28A0092B-C50C-407E-A947-70E740481C1C}">
                <a14:useLocalDpi xmlns:a14="http://schemas.microsoft.com/office/drawing/2010/main" val="0"/>
              </a:ext>
            </a:extLst>
          </a:blip>
          <a:srcRect l="13622" t="40790" r="70898" b="10024"/>
          <a:stretch/>
        </p:blipFill>
        <p:spPr>
          <a:xfrm rot="5400000">
            <a:off x="6724827" y="1007005"/>
            <a:ext cx="504058" cy="1171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2166" y="3966756"/>
            <a:ext cx="3513568" cy="21265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2564904"/>
            <a:ext cx="3308437" cy="24090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14 Rectángulo redondeado"/>
          <p:cNvSpPr/>
          <p:nvPr/>
        </p:nvSpPr>
        <p:spPr bwMode="ltGray">
          <a:xfrm>
            <a:off x="179512" y="2852936"/>
            <a:ext cx="3096344" cy="1944216"/>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4400" b="1" dirty="0" smtClean="0">
                <a:effectLst>
                  <a:glow rad="101600">
                    <a:schemeClr val="accent4">
                      <a:satMod val="175000"/>
                      <a:alpha val="40000"/>
                    </a:schemeClr>
                  </a:glow>
                </a:effectLst>
                <a:latin typeface="Calibri" panose="020F0502020204030204" pitchFamily="34" charset="0"/>
                <a:cs typeface="Calibri" panose="020F0502020204030204" pitchFamily="34" charset="0"/>
              </a:rPr>
              <a:t>EL PROBLEMA</a:t>
            </a:r>
            <a:endParaRPr lang="es-EC" sz="4400" b="1" dirty="0">
              <a:effectLst>
                <a:glow rad="101600">
                  <a:schemeClr val="accent4">
                    <a:satMod val="175000"/>
                    <a:alpha val="40000"/>
                  </a:schemeClr>
                </a:glow>
              </a:effectLst>
              <a:latin typeface="Calibri" panose="020F0502020204030204" pitchFamily="34" charset="0"/>
              <a:cs typeface="Calibri" panose="020F0502020204030204"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spTree>
    <p:extLst>
      <p:ext uri="{BB962C8B-B14F-4D97-AF65-F5344CB8AC3E}">
        <p14:creationId xmlns:p14="http://schemas.microsoft.com/office/powerpoint/2010/main" val="4182102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2 Subtítulo"/>
          <p:cNvSpPr>
            <a:spLocks noGrp="1"/>
          </p:cNvSpPr>
          <p:nvPr>
            <p:ph type="subTitle" idx="1"/>
          </p:nvPr>
        </p:nvSpPr>
        <p:spPr>
          <a:xfrm>
            <a:off x="449796" y="764704"/>
            <a:ext cx="7938628" cy="74201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EL PROBLEMA</a:t>
            </a:r>
            <a:endParaRPr lang="es-ES" sz="2800" b="1" u="sng" dirty="0" smtClean="0">
              <a:solidFill>
                <a:schemeClr val="dk1"/>
              </a:solidFill>
              <a:latin typeface="Calibri" panose="020F0502020204030204" pitchFamily="34" charset="0"/>
              <a:cs typeface="Calibri" panose="020F0502020204030204" pitchFamily="34" charset="0"/>
            </a:endParaRPr>
          </a:p>
          <a:p>
            <a:pPr algn="just"/>
            <a:endParaRPr lang="es-EC" sz="1400" dirty="0" smtClean="0">
              <a:solidFill>
                <a:schemeClr val="dk1"/>
              </a:solidFill>
              <a:latin typeface="Calibri" panose="020F0502020204030204" pitchFamily="34" charset="0"/>
              <a:cs typeface="Calibri" panose="020F0502020204030204" pitchFamily="34" charset="0"/>
            </a:endParaRPr>
          </a:p>
          <a:p>
            <a:pPr algn="just"/>
            <a:endParaRPr lang="es-EC" sz="1400" dirty="0">
              <a:solidFill>
                <a:schemeClr val="dk1"/>
              </a:solidFill>
              <a:latin typeface="Calibri" panose="020F0502020204030204" pitchFamily="34" charset="0"/>
              <a:cs typeface="Calibri" panose="020F0502020204030204" pitchFamily="34" charset="0"/>
            </a:endParaRPr>
          </a:p>
          <a:p>
            <a:pPr algn="just"/>
            <a:endParaRPr lang="es-EC" sz="1400" dirty="0" smtClean="0">
              <a:solidFill>
                <a:schemeClr val="dk1"/>
              </a:solidFill>
              <a:latin typeface="Calibri" panose="020F0502020204030204" pitchFamily="34" charset="0"/>
              <a:cs typeface="Calibri" panose="020F0502020204030204" pitchFamily="34" charset="0"/>
            </a:endParaRPr>
          </a:p>
          <a:p>
            <a:pPr algn="just"/>
            <a:endParaRPr lang="es-EC" sz="1400" dirty="0">
              <a:solidFill>
                <a:schemeClr val="dk1"/>
              </a:solidFill>
              <a:latin typeface="Calibri" panose="020F0502020204030204" pitchFamily="34" charset="0"/>
              <a:cs typeface="Calibri" panose="020F0502020204030204" pitchFamily="34" charset="0"/>
            </a:endParaRPr>
          </a:p>
        </p:txBody>
      </p:sp>
      <p:graphicFrame>
        <p:nvGraphicFramePr>
          <p:cNvPr id="2" name="1 Diagrama"/>
          <p:cNvGraphicFramePr/>
          <p:nvPr>
            <p:extLst>
              <p:ext uri="{D42A27DB-BD31-4B8C-83A1-F6EECF244321}">
                <p14:modId xmlns:p14="http://schemas.microsoft.com/office/powerpoint/2010/main" val="2481256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3688" y="1556792"/>
            <a:ext cx="1584176" cy="1224136"/>
          </a:xfrm>
          <a:prstGeom prst="rect">
            <a:avLst/>
          </a:prstGeom>
        </p:spPr>
      </p:pic>
      <p:pic>
        <p:nvPicPr>
          <p:cNvPr id="8" name="7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79912" y="1556792"/>
            <a:ext cx="1632231" cy="1224136"/>
          </a:xfrm>
          <a:prstGeom prst="rect">
            <a:avLst/>
          </a:prstGeom>
        </p:spPr>
      </p:pic>
      <p:pic>
        <p:nvPicPr>
          <p:cNvPr id="9" name="8 Imagen"/>
          <p:cNvPicPr>
            <a:picLocks noChangeAspect="1"/>
          </p:cNvPicPr>
          <p:nvPr/>
        </p:nvPicPr>
        <p:blipFill rotWithShape="1">
          <a:blip r:embed="rId11" cstate="print">
            <a:extLst>
              <a:ext uri="{28A0092B-C50C-407E-A947-70E740481C1C}">
                <a14:useLocalDpi xmlns:a14="http://schemas.microsoft.com/office/drawing/2010/main" val="0"/>
              </a:ext>
            </a:extLst>
          </a:blip>
          <a:srcRect r="22780"/>
          <a:stretch/>
        </p:blipFill>
        <p:spPr>
          <a:xfrm rot="16200000">
            <a:off x="6012160" y="1340768"/>
            <a:ext cx="1224136" cy="1512168"/>
          </a:xfrm>
          <a:prstGeom prst="rect">
            <a:avLst/>
          </a:prstGeom>
        </p:spPr>
      </p:pic>
      <p:pic>
        <p:nvPicPr>
          <p:cNvPr id="13" name="12 Imagen"/>
          <p:cNvPicPr>
            <a:picLocks noChangeAspect="1"/>
          </p:cNvPicPr>
          <p:nvPr/>
        </p:nvPicPr>
        <p:blipFill rotWithShape="1">
          <a:blip r:embed="rId12" cstate="print">
            <a:extLst>
              <a:ext uri="{28A0092B-C50C-407E-A947-70E740481C1C}">
                <a14:useLocalDpi xmlns:a14="http://schemas.microsoft.com/office/drawing/2010/main" val="0"/>
              </a:ext>
            </a:extLst>
          </a:blip>
          <a:srcRect l="13622" t="40790" r="70898" b="10024"/>
          <a:stretch/>
        </p:blipFill>
        <p:spPr>
          <a:xfrm rot="5400000">
            <a:off x="6130874" y="1366067"/>
            <a:ext cx="288035" cy="669478"/>
          </a:xfrm>
          <a:prstGeom prst="rect">
            <a:avLst/>
          </a:prstGeom>
        </p:spPr>
      </p:pic>
    </p:spTree>
    <p:extLst>
      <p:ext uri="{BB962C8B-B14F-4D97-AF65-F5344CB8AC3E}">
        <p14:creationId xmlns:p14="http://schemas.microsoft.com/office/powerpoint/2010/main" val="191665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2 Subtítulo"/>
          <p:cNvSpPr>
            <a:spLocks noGrp="1"/>
          </p:cNvSpPr>
          <p:nvPr>
            <p:ph type="subTitle" idx="1"/>
          </p:nvPr>
        </p:nvSpPr>
        <p:spPr>
          <a:xfrm>
            <a:off x="395536" y="1124744"/>
            <a:ext cx="8496944" cy="532859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JUSTIFICACIÓN DE LA INVESTIGACIÓN</a:t>
            </a:r>
            <a:endParaRPr lang="es-ES" sz="2800" b="1" u="sng" dirty="0" smtClean="0">
              <a:solidFill>
                <a:schemeClr val="dk1"/>
              </a:solidFill>
              <a:latin typeface="Calibri" panose="020F0502020204030204" pitchFamily="34" charset="0"/>
              <a:cs typeface="Calibri" panose="020F0502020204030204" pitchFamily="34" charset="0"/>
            </a:endParaRPr>
          </a:p>
          <a:p>
            <a:pPr algn="just">
              <a:spcBef>
                <a:spcPts val="0"/>
              </a:spcBef>
            </a:pPr>
            <a:r>
              <a:rPr lang="es-EC" sz="1800" dirty="0" smtClean="0">
                <a:latin typeface="Calibri" panose="020F0502020204030204" pitchFamily="34" charset="0"/>
                <a:cs typeface="Calibri" panose="020F0502020204030204" pitchFamily="34" charset="0"/>
              </a:rPr>
              <a:t>Por eso es importante de acuerdo a lo que nos indica la:</a:t>
            </a:r>
          </a:p>
          <a:p>
            <a:pPr marL="285750" indent="-285750" algn="just">
              <a:spcBef>
                <a:spcPts val="0"/>
              </a:spcBef>
              <a:buFont typeface="Arial" panose="020B0604020202020204" pitchFamily="34" charset="0"/>
              <a:buChar char="•"/>
            </a:pPr>
            <a:r>
              <a:rPr lang="es-EC" sz="1800" b="1" dirty="0">
                <a:latin typeface="Calibri" panose="020F0502020204030204" pitchFamily="34" charset="0"/>
                <a:cs typeface="Calibri" panose="020F0502020204030204" pitchFamily="34" charset="0"/>
              </a:rPr>
              <a:t>La Constitución de la república del Ecuador en sus Art. 3, 66, 83, 393</a:t>
            </a:r>
          </a:p>
          <a:p>
            <a:pPr marL="285750" indent="-285750" algn="just">
              <a:spcBef>
                <a:spcPts val="0"/>
              </a:spcBef>
              <a:buFont typeface="Arial" panose="020B0604020202020204" pitchFamily="34" charset="0"/>
              <a:buChar char="•"/>
            </a:pPr>
            <a:r>
              <a:rPr lang="es-EC" sz="1800" b="1" dirty="0" smtClean="0">
                <a:latin typeface="Calibri" panose="020F0502020204030204" pitchFamily="34" charset="0"/>
                <a:cs typeface="Calibri" panose="020F0502020204030204" pitchFamily="34" charset="0"/>
              </a:rPr>
              <a:t>La Ley </a:t>
            </a:r>
            <a:r>
              <a:rPr lang="es-EC" sz="1800" b="1" dirty="0">
                <a:latin typeface="Calibri" panose="020F0502020204030204" pitchFamily="34" charset="0"/>
                <a:cs typeface="Calibri" panose="020F0502020204030204" pitchFamily="34" charset="0"/>
              </a:rPr>
              <a:t>de Seguridad Pública y del Estado, Art. 1.- Del objeto de la ley. </a:t>
            </a:r>
          </a:p>
          <a:p>
            <a:pPr marL="285750" indent="-285750" algn="just">
              <a:spcBef>
                <a:spcPts val="0"/>
              </a:spcBef>
              <a:buFont typeface="Arial" panose="020B0604020202020204" pitchFamily="34" charset="0"/>
              <a:buChar char="•"/>
            </a:pPr>
            <a:r>
              <a:rPr lang="es-EC" sz="1800" b="1" dirty="0" smtClean="0">
                <a:latin typeface="Calibri" panose="020F0502020204030204" pitchFamily="34" charset="0"/>
                <a:cs typeface="Calibri" panose="020F0502020204030204" pitchFamily="34" charset="0"/>
              </a:rPr>
              <a:t>El Plan </a:t>
            </a:r>
            <a:r>
              <a:rPr lang="es-EC" sz="1800" b="1" dirty="0">
                <a:latin typeface="Calibri" panose="020F0502020204030204" pitchFamily="34" charset="0"/>
                <a:cs typeface="Calibri" panose="020F0502020204030204" pitchFamily="34" charset="0"/>
              </a:rPr>
              <a:t>Nacional de Seguridad Integral (2014 - 2017): </a:t>
            </a:r>
            <a:r>
              <a:rPr lang="es-EC" sz="1800" dirty="0">
                <a:latin typeface="Calibri" panose="020F0502020204030204" pitchFamily="34" charset="0"/>
                <a:cs typeface="Calibri" panose="020F0502020204030204" pitchFamily="34" charset="0"/>
              </a:rPr>
              <a:t>En uno de sus Objetivos </a:t>
            </a:r>
            <a:r>
              <a:rPr lang="es-EC" sz="1800" i="1" dirty="0">
                <a:latin typeface="Calibri" panose="020F0502020204030204" pitchFamily="34" charset="0"/>
                <a:cs typeface="Calibri" panose="020F0502020204030204" pitchFamily="34" charset="0"/>
              </a:rPr>
              <a:t>“reducción de vulnerabilidades, la prevención, protección, respuesta y remediación ante riesgos y amenazas“, </a:t>
            </a:r>
            <a:r>
              <a:rPr lang="es-EC" sz="1800" dirty="0">
                <a:latin typeface="Calibri" panose="020F0502020204030204" pitchFamily="34" charset="0"/>
                <a:cs typeface="Calibri" panose="020F0502020204030204" pitchFamily="34" charset="0"/>
              </a:rPr>
              <a:t>(PNSI, 2014, pág. 18).</a:t>
            </a:r>
          </a:p>
          <a:p>
            <a:pPr marL="285750" indent="-285750" algn="just">
              <a:spcBef>
                <a:spcPts val="0"/>
              </a:spcBef>
              <a:buFont typeface="Arial" panose="020B0604020202020204" pitchFamily="34" charset="0"/>
              <a:buChar char="•"/>
            </a:pPr>
            <a:r>
              <a:rPr lang="es-EC" sz="1800" b="1" dirty="0" smtClean="0">
                <a:latin typeface="Calibri" panose="020F0502020204030204" pitchFamily="34" charset="0"/>
                <a:cs typeface="Calibri" panose="020F0502020204030204" pitchFamily="34" charset="0"/>
              </a:rPr>
              <a:t>La Agenda </a:t>
            </a:r>
            <a:r>
              <a:rPr lang="es-EC" sz="1800" b="1" dirty="0">
                <a:latin typeface="Calibri" panose="020F0502020204030204" pitchFamily="34" charset="0"/>
                <a:cs typeface="Calibri" panose="020F0502020204030204" pitchFamily="34" charset="0"/>
              </a:rPr>
              <a:t>Sectorial de Gestión de Riesgos: </a:t>
            </a:r>
            <a:r>
              <a:rPr lang="es-EC" sz="1800" dirty="0">
                <a:latin typeface="Calibri" panose="020F0502020204030204" pitchFamily="34" charset="0"/>
                <a:cs typeface="Calibri" panose="020F0502020204030204" pitchFamily="34" charset="0"/>
              </a:rPr>
              <a:t>Señala </a:t>
            </a:r>
            <a:r>
              <a:rPr lang="es-EC" sz="1800" i="1" dirty="0">
                <a:latin typeface="Calibri" panose="020F0502020204030204" pitchFamily="34" charset="0"/>
                <a:cs typeface="Calibri" panose="020F0502020204030204" pitchFamily="34" charset="0"/>
              </a:rPr>
              <a:t>“mientras más reduzcamos las vulnerabilidades […], más se avanza en la construcción de una sociedad segura, productiva y solidaria para el Buen Vivir</a:t>
            </a:r>
            <a:r>
              <a:rPr lang="es-ES" sz="1800" dirty="0">
                <a:latin typeface="Calibri" panose="020F0502020204030204" pitchFamily="34" charset="0"/>
                <a:cs typeface="Calibri" panose="020F0502020204030204" pitchFamily="34" charset="0"/>
              </a:rPr>
              <a:t>”. </a:t>
            </a:r>
            <a:r>
              <a:rPr lang="es-EC" sz="1800" dirty="0">
                <a:latin typeface="Calibri" panose="020F0502020204030204" pitchFamily="34" charset="0"/>
                <a:cs typeface="Calibri" panose="020F0502020204030204" pitchFamily="34" charset="0"/>
              </a:rPr>
              <a:t>(ASGR, 2014, pág. 6)</a:t>
            </a:r>
            <a:r>
              <a:rPr lang="es-ES" sz="1800" dirty="0">
                <a:latin typeface="Calibri" panose="020F0502020204030204" pitchFamily="34" charset="0"/>
                <a:cs typeface="Calibri" panose="020F0502020204030204" pitchFamily="34" charset="0"/>
              </a:rPr>
              <a:t>. </a:t>
            </a:r>
          </a:p>
          <a:p>
            <a:pPr marL="342900" indent="-342900" algn="just">
              <a:spcBef>
                <a:spcPts val="0"/>
              </a:spcBef>
              <a:buFont typeface="Arial" panose="020B0604020202020204" pitchFamily="34" charset="0"/>
              <a:buChar char="•"/>
            </a:pPr>
            <a:r>
              <a:rPr lang="es-EC" sz="1800" b="1" dirty="0" smtClean="0">
                <a:latin typeface="Calibri" panose="020F0502020204030204" pitchFamily="34" charset="0"/>
                <a:cs typeface="Calibri" panose="020F0502020204030204" pitchFamily="34" charset="0"/>
              </a:rPr>
              <a:t>El Plan </a:t>
            </a:r>
            <a:r>
              <a:rPr lang="es-EC" sz="1800" b="1" dirty="0">
                <a:latin typeface="Calibri" panose="020F0502020204030204" pitchFamily="34" charset="0"/>
                <a:cs typeface="Calibri" panose="020F0502020204030204" pitchFamily="34" charset="0"/>
              </a:rPr>
              <a:t>Nacional para el Buen Vivir 2013 – 2017</a:t>
            </a:r>
          </a:p>
          <a:p>
            <a:pPr marL="285750" indent="-285750" algn="just">
              <a:spcBef>
                <a:spcPts val="0"/>
              </a:spcBef>
              <a:buFont typeface="Arial" panose="020B0604020202020204" pitchFamily="34" charset="0"/>
              <a:buChar char="•"/>
            </a:pPr>
            <a:r>
              <a:rPr lang="es-EC" sz="1800" b="1" dirty="0">
                <a:latin typeface="Calibri" panose="020F0502020204030204" pitchFamily="34" charset="0"/>
                <a:cs typeface="Calibri" panose="020F0502020204030204" pitchFamily="34" charset="0"/>
              </a:rPr>
              <a:t>Objetivo 6.- </a:t>
            </a:r>
            <a:r>
              <a:rPr lang="es-EC" sz="1800" dirty="0">
                <a:latin typeface="Calibri" panose="020F0502020204030204" pitchFamily="34" charset="0"/>
                <a:cs typeface="Calibri" panose="020F0502020204030204" pitchFamily="34" charset="0"/>
              </a:rPr>
              <a:t>Consolidar la transformación de la justicia y fortalecer la seguridad integral, en estricto respeto a los derechos humanos.</a:t>
            </a:r>
          </a:p>
          <a:p>
            <a:pPr marL="285750" indent="-285750" algn="just">
              <a:spcBef>
                <a:spcPts val="0"/>
              </a:spcBef>
              <a:buFont typeface="Arial" panose="020B0604020202020204" pitchFamily="34" charset="0"/>
              <a:buChar char="•"/>
            </a:pPr>
            <a:r>
              <a:rPr lang="es-EC" sz="1800" b="1" dirty="0">
                <a:latin typeface="Calibri" panose="020F0502020204030204" pitchFamily="34" charset="0"/>
                <a:cs typeface="Calibri" panose="020F0502020204030204" pitchFamily="34" charset="0"/>
              </a:rPr>
              <a:t>Políticas.-  6.5  </a:t>
            </a:r>
            <a:r>
              <a:rPr lang="es-EC" sz="1800" dirty="0">
                <a:latin typeface="Calibri" panose="020F0502020204030204" pitchFamily="34" charset="0"/>
                <a:cs typeface="Calibri" panose="020F0502020204030204" pitchFamily="34" charset="0"/>
              </a:rPr>
              <a:t>Prevenir y controlar la delincuencia común y organizada.</a:t>
            </a:r>
          </a:p>
          <a:p>
            <a:pPr algn="just">
              <a:spcBef>
                <a:spcPts val="0"/>
              </a:spcBef>
            </a:pPr>
            <a:r>
              <a:rPr lang="es-EC" sz="1800" smtClean="0">
                <a:latin typeface="Calibri" panose="020F0502020204030204" pitchFamily="34" charset="0"/>
                <a:cs typeface="Calibri" panose="020F0502020204030204" pitchFamily="34" charset="0"/>
              </a:rPr>
              <a:t>Por el </a:t>
            </a:r>
            <a:r>
              <a:rPr lang="es-EC" sz="1800" dirty="0">
                <a:latin typeface="Calibri" panose="020F0502020204030204" pitchFamily="34" charset="0"/>
                <a:cs typeface="Calibri" panose="020F0502020204030204" pitchFamily="34" charset="0"/>
              </a:rPr>
              <a:t>alto índice de inseguridad que vive el país, la región y el mundo en general por el accionar, cada vez más sofisticado de la </a:t>
            </a:r>
            <a:r>
              <a:rPr lang="es-EC" sz="1800" dirty="0" smtClean="0">
                <a:latin typeface="Calibri" panose="020F0502020204030204" pitchFamily="34" charset="0"/>
                <a:cs typeface="Calibri" panose="020F0502020204030204" pitchFamily="34" charset="0"/>
              </a:rPr>
              <a:t>delincuencia, se </a:t>
            </a:r>
            <a:r>
              <a:rPr lang="es-EC" sz="1800" dirty="0">
                <a:latin typeface="Calibri" panose="020F0502020204030204" pitchFamily="34" charset="0"/>
                <a:cs typeface="Calibri" panose="020F0502020204030204" pitchFamily="34" charset="0"/>
              </a:rPr>
              <a:t>debe diseñar un sistema de seguridad física para que contribuya a reducir los riesgos  de origen antrópico en la empresa de seguridad Rojas&amp;Paredes Security Cía. </a:t>
            </a:r>
            <a:r>
              <a:rPr lang="es-EC" sz="1800" dirty="0" smtClean="0">
                <a:latin typeface="Calibri" panose="020F0502020204030204" pitchFamily="34" charset="0"/>
                <a:cs typeface="Calibri" panose="020F0502020204030204" pitchFamily="34" charset="0"/>
              </a:rPr>
              <a:t>Ltda.</a:t>
            </a:r>
          </a:p>
          <a:p>
            <a:pPr algn="just"/>
            <a:endParaRPr lang="es-EC" sz="2300" dirty="0">
              <a:latin typeface="Calibri" panose="020F0502020204030204" pitchFamily="34" charset="0"/>
              <a:cs typeface="Calibri" panose="020F0502020204030204" pitchFamily="34" charset="0"/>
            </a:endParaRPr>
          </a:p>
          <a:p>
            <a:pPr algn="just"/>
            <a:endParaRPr lang="es-EC"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285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2 Subtítulo"/>
          <p:cNvSpPr>
            <a:spLocks noGrp="1"/>
          </p:cNvSpPr>
          <p:nvPr>
            <p:ph type="subTitle" idx="1"/>
          </p:nvPr>
        </p:nvSpPr>
        <p:spPr>
          <a:xfrm>
            <a:off x="611560" y="980728"/>
            <a:ext cx="7938628" cy="64807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OBJETIVOS DE LA INVESTIGACIÓN</a:t>
            </a:r>
            <a:endParaRPr lang="es-ES" sz="2800" b="1" u="sng" dirty="0" smtClean="0">
              <a:solidFill>
                <a:schemeClr val="dk1"/>
              </a:solidFill>
              <a:latin typeface="Calibri" panose="020F0502020204030204" pitchFamily="34" charset="0"/>
              <a:cs typeface="Calibri" panose="020F0502020204030204" pitchFamily="34" charset="0"/>
            </a:endParaRPr>
          </a:p>
        </p:txBody>
      </p:sp>
      <p:graphicFrame>
        <p:nvGraphicFramePr>
          <p:cNvPr id="7" name="6 Diagrama"/>
          <p:cNvGraphicFramePr/>
          <p:nvPr>
            <p:extLst>
              <p:ext uri="{D42A27DB-BD31-4B8C-83A1-F6EECF244321}">
                <p14:modId xmlns:p14="http://schemas.microsoft.com/office/powerpoint/2010/main" val="2731536449"/>
              </p:ext>
            </p:extLst>
          </p:nvPr>
        </p:nvGraphicFramePr>
        <p:xfrm>
          <a:off x="2555776" y="1556792"/>
          <a:ext cx="6384032"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extLst>
              <p:ext uri="{D42A27DB-BD31-4B8C-83A1-F6EECF244321}">
                <p14:modId xmlns:p14="http://schemas.microsoft.com/office/powerpoint/2010/main" val="4242592473"/>
              </p:ext>
            </p:extLst>
          </p:nvPr>
        </p:nvGraphicFramePr>
        <p:xfrm>
          <a:off x="251520" y="1957288"/>
          <a:ext cx="2255912" cy="45680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8748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2 Subtítulo"/>
          <p:cNvSpPr>
            <a:spLocks noGrp="1"/>
          </p:cNvSpPr>
          <p:nvPr>
            <p:ph type="subTitle" idx="1"/>
          </p:nvPr>
        </p:nvSpPr>
        <p:spPr>
          <a:xfrm>
            <a:off x="611560" y="980728"/>
            <a:ext cx="7938628" cy="64807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SISTEMAS DE VARIABLES</a:t>
            </a:r>
            <a:endParaRPr lang="es-ES" sz="2800" b="1" u="sng" dirty="0" smtClean="0">
              <a:solidFill>
                <a:schemeClr val="dk1"/>
              </a:solidFill>
              <a:latin typeface="Calibri" panose="020F0502020204030204" pitchFamily="34" charset="0"/>
              <a:cs typeface="Calibri" panose="020F0502020204030204" pitchFamily="34" charset="0"/>
            </a:endParaRPr>
          </a:p>
        </p:txBody>
      </p:sp>
      <p:graphicFrame>
        <p:nvGraphicFramePr>
          <p:cNvPr id="8" name="7 Diagrama"/>
          <p:cNvGraphicFramePr/>
          <p:nvPr>
            <p:extLst>
              <p:ext uri="{D42A27DB-BD31-4B8C-83A1-F6EECF244321}">
                <p14:modId xmlns:p14="http://schemas.microsoft.com/office/powerpoint/2010/main" val="1375699566"/>
              </p:ext>
            </p:extLst>
          </p:nvPr>
        </p:nvGraphicFramePr>
        <p:xfrm>
          <a:off x="1043608" y="1397000"/>
          <a:ext cx="6984776" cy="4624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1979712" y="3275692"/>
            <a:ext cx="244827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dirty="0" smtClean="0">
                <a:latin typeface="Calibri" panose="020F0502020204030204" pitchFamily="34" charset="0"/>
                <a:cs typeface="Calibri" panose="020F0502020204030204" pitchFamily="34" charset="0"/>
              </a:rPr>
              <a:t>SEGURIDAD FISICA</a:t>
            </a:r>
            <a:endParaRPr lang="es-EC" dirty="0">
              <a:latin typeface="Calibri" panose="020F0502020204030204" pitchFamily="34" charset="0"/>
              <a:cs typeface="Calibri" panose="020F0502020204030204" pitchFamily="34" charset="0"/>
            </a:endParaRPr>
          </a:p>
        </p:txBody>
      </p:sp>
      <p:sp>
        <p:nvSpPr>
          <p:cNvPr id="10" name="9 CuadroTexto"/>
          <p:cNvSpPr txBox="1"/>
          <p:nvPr/>
        </p:nvSpPr>
        <p:spPr>
          <a:xfrm>
            <a:off x="5148064" y="3275692"/>
            <a:ext cx="172819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dirty="0" smtClean="0">
                <a:latin typeface="Calibri" panose="020F0502020204030204" pitchFamily="34" charset="0"/>
                <a:cs typeface="Calibri" panose="020F0502020204030204" pitchFamily="34" charset="0"/>
              </a:rPr>
              <a:t>RIESGO</a:t>
            </a:r>
            <a:endParaRPr lang="es-EC" dirty="0">
              <a:latin typeface="Calibri" panose="020F0502020204030204" pitchFamily="34" charset="0"/>
              <a:cs typeface="Calibri" panose="020F0502020204030204" pitchFamily="34" charset="0"/>
            </a:endParaRPr>
          </a:p>
        </p:txBody>
      </p:sp>
      <p:sp>
        <p:nvSpPr>
          <p:cNvPr id="11" name="10 CuadroTexto"/>
          <p:cNvSpPr txBox="1"/>
          <p:nvPr/>
        </p:nvSpPr>
        <p:spPr>
          <a:xfrm>
            <a:off x="3275856" y="4191471"/>
            <a:ext cx="273630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2800" b="1" dirty="0" smtClean="0">
                <a:latin typeface="Calibri" panose="020F0502020204030204" pitchFamily="34" charset="0"/>
                <a:cs typeface="Calibri" panose="020F0502020204030204" pitchFamily="34" charset="0"/>
              </a:rPr>
              <a:t>INTERROGANTE</a:t>
            </a:r>
            <a:endParaRPr lang="es-EC" sz="2800" b="1" dirty="0">
              <a:latin typeface="Calibri" panose="020F0502020204030204" pitchFamily="34" charset="0"/>
              <a:cs typeface="Calibri" panose="020F0502020204030204" pitchFamily="34" charset="0"/>
            </a:endParaRPr>
          </a:p>
        </p:txBody>
      </p:sp>
      <p:sp>
        <p:nvSpPr>
          <p:cNvPr id="12" name="11 Rectángulo"/>
          <p:cNvSpPr/>
          <p:nvPr/>
        </p:nvSpPr>
        <p:spPr>
          <a:xfrm>
            <a:off x="1151620" y="5025950"/>
            <a:ext cx="698477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dirty="0" smtClean="0">
                <a:latin typeface="Calibri" panose="020F0502020204030204" pitchFamily="34" charset="0"/>
                <a:cs typeface="Calibri" panose="020F0502020204030204" pitchFamily="34" charset="0"/>
              </a:rPr>
              <a:t>¿Cómo un  </a:t>
            </a:r>
            <a:r>
              <a:rPr lang="es-EC" dirty="0">
                <a:latin typeface="Calibri" panose="020F0502020204030204" pitchFamily="34" charset="0"/>
                <a:cs typeface="Calibri" panose="020F0502020204030204" pitchFamily="34" charset="0"/>
              </a:rPr>
              <a:t>sistema de seguridad física  contribuirá a reducir los efectos ante eventos de origen antrópico en la empresa Rojas&amp;Paredes Security Cía. Ltda., ubicada en sector San Blas del D.M.Q</a:t>
            </a:r>
            <a:r>
              <a:rPr lang="es-EC" dirty="0" smtClean="0">
                <a:latin typeface="Calibri" panose="020F0502020204030204" pitchFamily="34" charset="0"/>
                <a:cs typeface="Calibri" panose="020F0502020204030204" pitchFamily="34" charset="0"/>
              </a:rPr>
              <a:t>.?</a:t>
            </a:r>
            <a:endParaRPr lang="es-EC" dirty="0">
              <a:latin typeface="Calibri" panose="020F0502020204030204" pitchFamily="34" charset="0"/>
              <a:cs typeface="Calibri" panose="020F0502020204030204" pitchFamily="34" charset="0"/>
            </a:endParaRPr>
          </a:p>
        </p:txBody>
      </p:sp>
      <p:cxnSp>
        <p:nvCxnSpPr>
          <p:cNvPr id="14" name="13 Conector recto de flecha"/>
          <p:cNvCxnSpPr/>
          <p:nvPr/>
        </p:nvCxnSpPr>
        <p:spPr>
          <a:xfrm>
            <a:off x="3203848" y="2996952"/>
            <a:ext cx="0" cy="27874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14 Conector recto de flecha"/>
          <p:cNvCxnSpPr/>
          <p:nvPr/>
        </p:nvCxnSpPr>
        <p:spPr>
          <a:xfrm>
            <a:off x="6012160" y="2996952"/>
            <a:ext cx="0" cy="27874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15 Conector recto de flecha"/>
          <p:cNvCxnSpPr/>
          <p:nvPr/>
        </p:nvCxnSpPr>
        <p:spPr>
          <a:xfrm>
            <a:off x="4628406" y="4662428"/>
            <a:ext cx="0" cy="36352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9" name="18 Conector recto"/>
          <p:cNvCxnSpPr/>
          <p:nvPr/>
        </p:nvCxnSpPr>
        <p:spPr>
          <a:xfrm>
            <a:off x="6876256" y="3460358"/>
            <a:ext cx="57606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20 Conector recto"/>
          <p:cNvCxnSpPr/>
          <p:nvPr/>
        </p:nvCxnSpPr>
        <p:spPr>
          <a:xfrm>
            <a:off x="7452320" y="3460358"/>
            <a:ext cx="0" cy="961945"/>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22 Conector recto de flecha"/>
          <p:cNvCxnSpPr>
            <a:endCxn id="11" idx="3"/>
          </p:cNvCxnSpPr>
          <p:nvPr/>
        </p:nvCxnSpPr>
        <p:spPr>
          <a:xfrm flipH="1">
            <a:off x="6012160" y="4422303"/>
            <a:ext cx="1440160" cy="307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23 Conector recto"/>
          <p:cNvCxnSpPr/>
          <p:nvPr/>
        </p:nvCxnSpPr>
        <p:spPr>
          <a:xfrm>
            <a:off x="1403648" y="3482874"/>
            <a:ext cx="57606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24 Conector recto"/>
          <p:cNvCxnSpPr/>
          <p:nvPr/>
        </p:nvCxnSpPr>
        <p:spPr>
          <a:xfrm>
            <a:off x="1403648" y="3497683"/>
            <a:ext cx="0" cy="924621"/>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25 Conector recto de flecha"/>
          <p:cNvCxnSpPr>
            <a:endCxn id="11" idx="1"/>
          </p:cNvCxnSpPr>
          <p:nvPr/>
        </p:nvCxnSpPr>
        <p:spPr>
          <a:xfrm>
            <a:off x="1403648" y="4422303"/>
            <a:ext cx="1872208" cy="3077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54126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0"/>
            <a:ext cx="1043608" cy="908720"/>
          </a:xfrm>
          <a:prstGeom prst="rect">
            <a:avLst/>
          </a:prstGeom>
          <a:noFill/>
          <a:ln>
            <a:noFill/>
          </a:ln>
        </p:spPr>
      </p:pic>
      <p:pic>
        <p:nvPicPr>
          <p:cNvPr id="5" name="4 Imagen"/>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594"/>
            <a:ext cx="3059832" cy="889126"/>
          </a:xfrm>
          <a:prstGeom prst="rect">
            <a:avLst/>
          </a:prstGeom>
          <a:noFill/>
          <a:ln>
            <a:noFill/>
          </a:ln>
        </p:spPr>
      </p:pic>
      <p:sp>
        <p:nvSpPr>
          <p:cNvPr id="6" name="2 Subtítulo"/>
          <p:cNvSpPr>
            <a:spLocks noGrp="1"/>
          </p:cNvSpPr>
          <p:nvPr>
            <p:ph type="subTitle" idx="1"/>
          </p:nvPr>
        </p:nvSpPr>
        <p:spPr>
          <a:xfrm>
            <a:off x="467544" y="1052736"/>
            <a:ext cx="8082644" cy="648072"/>
          </a:xfrm>
        </p:spPr>
        <p:txBody>
          <a:bodyPr>
            <a:noAutofit/>
          </a:bodyPr>
          <a:lstStyle/>
          <a:p>
            <a:pPr algn="ctr"/>
            <a:r>
              <a:rPr lang="es-ES" sz="3600" b="1" u="sng" dirty="0" smtClean="0">
                <a:solidFill>
                  <a:schemeClr val="dk1"/>
                </a:solidFill>
                <a:latin typeface="Calibri" panose="020F0502020204030204" pitchFamily="34" charset="0"/>
                <a:cs typeface="Calibri" panose="020F0502020204030204" pitchFamily="34" charset="0"/>
              </a:rPr>
              <a:t>OPERACIONALIZACIÓN DE LAS VARIABLES </a:t>
            </a:r>
            <a:endParaRPr lang="es-ES" sz="2800" b="1" u="sng" dirty="0" smtClean="0">
              <a:solidFill>
                <a:schemeClr val="dk1"/>
              </a:solidFill>
              <a:latin typeface="Calibri" panose="020F0502020204030204" pitchFamily="34" charset="0"/>
              <a:cs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902415323"/>
              </p:ext>
            </p:extLst>
          </p:nvPr>
        </p:nvGraphicFramePr>
        <p:xfrm>
          <a:off x="107504" y="1628800"/>
          <a:ext cx="8767229" cy="5106629"/>
        </p:xfrm>
        <a:graphic>
          <a:graphicData uri="http://schemas.openxmlformats.org/drawingml/2006/table">
            <a:tbl>
              <a:tblPr firstRow="1" firstCol="1" bandRow="1">
                <a:tableStyleId>{8799B23B-EC83-4686-B30A-512413B5E67A}</a:tableStyleId>
              </a:tblPr>
              <a:tblGrid>
                <a:gridCol w="846350"/>
                <a:gridCol w="3168352"/>
                <a:gridCol w="1296144"/>
                <a:gridCol w="2304256"/>
                <a:gridCol w="1152127"/>
              </a:tblGrid>
              <a:tr h="146811">
                <a:tc gridSpan="5">
                  <a:txBody>
                    <a:bodyPr/>
                    <a:lstStyle/>
                    <a:p>
                      <a:pPr algn="ctr">
                        <a:lnSpc>
                          <a:spcPct val="150000"/>
                        </a:lnSpc>
                        <a:spcAft>
                          <a:spcPts val="0"/>
                        </a:spcAft>
                      </a:pPr>
                      <a:r>
                        <a:rPr lang="es-EC" sz="1400" dirty="0">
                          <a:effectLst/>
                          <a:latin typeface="Calibri" panose="020F0502020204030204" pitchFamily="34" charset="0"/>
                          <a:cs typeface="Calibri" panose="020F0502020204030204" pitchFamily="34" charset="0"/>
                        </a:rPr>
                        <a:t>OPERACIONALIZACIÓN DE LAS VARIABLES</a:t>
                      </a:r>
                      <a:endParaRPr lang="es-EC" sz="1400" dirty="0">
                        <a:effectLst/>
                        <a:latin typeface="Calibri" panose="020F0502020204030204" pitchFamily="34" charset="0"/>
                        <a:ea typeface="Calibri"/>
                        <a:cs typeface="Calibri" panose="020F0502020204030204" pitchFamily="34" charset="0"/>
                      </a:endParaRPr>
                    </a:p>
                  </a:txBody>
                  <a:tcPr marL="26074" marR="26074" marT="0" marB="0">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02685">
                <a:tc>
                  <a:txBody>
                    <a:bodyPr/>
                    <a:lstStyle/>
                    <a:p>
                      <a:pPr algn="ctr">
                        <a:lnSpc>
                          <a:spcPct val="150000"/>
                        </a:lnSpc>
                        <a:spcAft>
                          <a:spcPts val="0"/>
                        </a:spcAft>
                      </a:pPr>
                      <a:r>
                        <a:rPr lang="es-EC" sz="1050" b="1">
                          <a:effectLst/>
                          <a:latin typeface="Calibri" panose="020F0502020204030204" pitchFamily="34" charset="0"/>
                          <a:cs typeface="Calibri" panose="020F0502020204030204" pitchFamily="34" charset="0"/>
                        </a:rPr>
                        <a:t>VARIABLE</a:t>
                      </a:r>
                      <a:endParaRPr lang="es-EC" sz="1050" b="1">
                        <a:effectLst/>
                        <a:latin typeface="Calibri" panose="020F0502020204030204" pitchFamily="34" charset="0"/>
                        <a:ea typeface="Calibri"/>
                        <a:cs typeface="Calibri" panose="020F0502020204030204" pitchFamily="34" charset="0"/>
                      </a:endParaRPr>
                    </a:p>
                  </a:txBody>
                  <a:tcPr marL="26074" marR="26074" marT="0" marB="0">
                    <a:solidFill>
                      <a:srgbClr val="FFFF00">
                        <a:alpha val="20000"/>
                      </a:srgbClr>
                    </a:solidFill>
                  </a:tcPr>
                </a:tc>
                <a:tc>
                  <a:txBody>
                    <a:bodyPr/>
                    <a:lstStyle/>
                    <a:p>
                      <a:pPr algn="ctr">
                        <a:lnSpc>
                          <a:spcPct val="150000"/>
                        </a:lnSpc>
                        <a:spcAft>
                          <a:spcPts val="0"/>
                        </a:spcAft>
                      </a:pPr>
                      <a:r>
                        <a:rPr lang="es-EC" sz="1050" b="1">
                          <a:effectLst/>
                          <a:latin typeface="Calibri" panose="020F0502020204030204" pitchFamily="34" charset="0"/>
                          <a:cs typeface="Calibri" panose="020F0502020204030204" pitchFamily="34" charset="0"/>
                        </a:rPr>
                        <a:t>DEFINICIÓN</a:t>
                      </a:r>
                      <a:endParaRPr lang="es-EC" sz="1050" b="1">
                        <a:effectLst/>
                        <a:latin typeface="Calibri" panose="020F0502020204030204" pitchFamily="34" charset="0"/>
                        <a:ea typeface="Calibri"/>
                        <a:cs typeface="Calibri" panose="020F0502020204030204" pitchFamily="34" charset="0"/>
                      </a:endParaRPr>
                    </a:p>
                  </a:txBody>
                  <a:tcPr marL="26074" marR="26074" marT="0" marB="0">
                    <a:solidFill>
                      <a:srgbClr val="FFFF00">
                        <a:alpha val="20000"/>
                      </a:srgbClr>
                    </a:solidFill>
                  </a:tcPr>
                </a:tc>
                <a:tc>
                  <a:txBody>
                    <a:bodyPr/>
                    <a:lstStyle/>
                    <a:p>
                      <a:pPr algn="ctr">
                        <a:lnSpc>
                          <a:spcPct val="150000"/>
                        </a:lnSpc>
                        <a:spcAft>
                          <a:spcPts val="0"/>
                        </a:spcAft>
                      </a:pPr>
                      <a:r>
                        <a:rPr lang="es-EC" sz="1050" b="1">
                          <a:effectLst/>
                          <a:latin typeface="Calibri" panose="020F0502020204030204" pitchFamily="34" charset="0"/>
                          <a:cs typeface="Calibri" panose="020F0502020204030204" pitchFamily="34" charset="0"/>
                        </a:rPr>
                        <a:t>DIMENSIÓN</a:t>
                      </a:r>
                      <a:endParaRPr lang="es-EC" sz="1050" b="1">
                        <a:effectLst/>
                        <a:latin typeface="Calibri" panose="020F0502020204030204" pitchFamily="34" charset="0"/>
                        <a:ea typeface="Calibri"/>
                        <a:cs typeface="Calibri" panose="020F0502020204030204" pitchFamily="34" charset="0"/>
                      </a:endParaRPr>
                    </a:p>
                  </a:txBody>
                  <a:tcPr marL="26074" marR="26074" marT="0" marB="0">
                    <a:solidFill>
                      <a:srgbClr val="FFFF00">
                        <a:alpha val="20000"/>
                      </a:srgbClr>
                    </a:solidFill>
                  </a:tcPr>
                </a:tc>
                <a:tc>
                  <a:txBody>
                    <a:bodyPr/>
                    <a:lstStyle/>
                    <a:p>
                      <a:pPr algn="ctr">
                        <a:lnSpc>
                          <a:spcPct val="150000"/>
                        </a:lnSpc>
                        <a:spcAft>
                          <a:spcPts val="0"/>
                        </a:spcAft>
                      </a:pPr>
                      <a:r>
                        <a:rPr lang="es-EC" sz="1050" b="1" dirty="0">
                          <a:effectLst/>
                          <a:latin typeface="Calibri" panose="020F0502020204030204" pitchFamily="34" charset="0"/>
                          <a:cs typeface="Calibri" panose="020F0502020204030204" pitchFamily="34" charset="0"/>
                        </a:rPr>
                        <a:t>INDICADOR</a:t>
                      </a:r>
                      <a:endParaRPr lang="es-EC" sz="1050" b="1" dirty="0">
                        <a:effectLst/>
                        <a:latin typeface="Calibri" panose="020F0502020204030204" pitchFamily="34" charset="0"/>
                        <a:ea typeface="Calibri"/>
                        <a:cs typeface="Calibri" panose="020F0502020204030204" pitchFamily="34" charset="0"/>
                      </a:endParaRPr>
                    </a:p>
                  </a:txBody>
                  <a:tcPr marL="26074" marR="26074" marT="0" marB="0">
                    <a:solidFill>
                      <a:srgbClr val="FFFF00">
                        <a:alpha val="20000"/>
                      </a:srgbClr>
                    </a:solidFill>
                  </a:tcPr>
                </a:tc>
                <a:tc>
                  <a:txBody>
                    <a:bodyPr/>
                    <a:lstStyle/>
                    <a:p>
                      <a:pPr algn="ctr">
                        <a:lnSpc>
                          <a:spcPct val="150000"/>
                        </a:lnSpc>
                        <a:spcAft>
                          <a:spcPts val="0"/>
                        </a:spcAft>
                      </a:pPr>
                      <a:r>
                        <a:rPr lang="es-EC" sz="1050" b="1" dirty="0">
                          <a:effectLst/>
                          <a:latin typeface="Calibri" panose="020F0502020204030204" pitchFamily="34" charset="0"/>
                          <a:cs typeface="Calibri" panose="020F0502020204030204" pitchFamily="34" charset="0"/>
                        </a:rPr>
                        <a:t>INSTRUMENTOS </a:t>
                      </a:r>
                      <a:endParaRPr lang="es-EC" sz="1050" b="1" dirty="0">
                        <a:effectLst/>
                        <a:latin typeface="Calibri" panose="020F0502020204030204" pitchFamily="34" charset="0"/>
                        <a:ea typeface="Calibri"/>
                        <a:cs typeface="Calibri" panose="020F0502020204030204" pitchFamily="34" charset="0"/>
                      </a:endParaRPr>
                    </a:p>
                  </a:txBody>
                  <a:tcPr marL="26074" marR="26074" marT="0" marB="0">
                    <a:solidFill>
                      <a:srgbClr val="FFFF00">
                        <a:alpha val="20000"/>
                      </a:srgbClr>
                    </a:solidFill>
                  </a:tcPr>
                </a:tc>
              </a:tr>
              <a:tr h="595134">
                <a:tc rowSpan="4">
                  <a:txBody>
                    <a:bodyPr/>
                    <a:lstStyle/>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r>
                        <a:rPr lang="es-ES" sz="1050" dirty="0" smtClean="0">
                          <a:effectLst/>
                          <a:latin typeface="Calibri" panose="020F0502020204030204" pitchFamily="34" charset="0"/>
                          <a:cs typeface="Calibri" panose="020F0502020204030204" pitchFamily="34" charset="0"/>
                        </a:rPr>
                        <a:t>Seguridad </a:t>
                      </a:r>
                      <a:r>
                        <a:rPr lang="es-ES" sz="1050" dirty="0">
                          <a:effectLst/>
                          <a:latin typeface="Calibri" panose="020F0502020204030204" pitchFamily="34" charset="0"/>
                          <a:cs typeface="Calibri" panose="020F0502020204030204" pitchFamily="34" charset="0"/>
                        </a:rPr>
                        <a:t>Física</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rowSpan="4">
                  <a:txBody>
                    <a:bodyPr/>
                    <a:lstStyle/>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just">
                        <a:lnSpc>
                          <a:spcPct val="100000"/>
                        </a:lnSpc>
                        <a:spcAft>
                          <a:spcPts val="0"/>
                        </a:spcAft>
                      </a:pPr>
                      <a:r>
                        <a:rPr lang="es-ES" sz="1050" dirty="0" smtClean="0">
                          <a:effectLst/>
                          <a:latin typeface="Calibri" panose="020F0502020204030204" pitchFamily="34" charset="0"/>
                          <a:cs typeface="Calibri" panose="020F0502020204030204" pitchFamily="34" charset="0"/>
                        </a:rPr>
                        <a:t>Es </a:t>
                      </a:r>
                      <a:r>
                        <a:rPr lang="es-ES" sz="1050" dirty="0">
                          <a:effectLst/>
                          <a:latin typeface="Calibri" panose="020F0502020204030204" pitchFamily="34" charset="0"/>
                          <a:cs typeface="Calibri" panose="020F0502020204030204" pitchFamily="34" charset="0"/>
                        </a:rPr>
                        <a:t>la protección de barreras de personal, material o equipo, es decir medios visibles y tangibles. Que se origina en los muros amurallados con permanente custodia para evitar ataques desde el exterior.</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rowSpan="4">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Infraestructura</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Inmobiliario</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Personal</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Identificar los riesgos, vulnerabilidades y amenazas que existen en la empresa.</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La </a:t>
                      </a:r>
                      <a:r>
                        <a:rPr lang="es-ES" sz="1050" dirty="0">
                          <a:effectLst/>
                          <a:latin typeface="Calibri" panose="020F0502020204030204" pitchFamily="34" charset="0"/>
                          <a:cs typeface="Calibri" panose="020F0502020204030204" pitchFamily="34" charset="0"/>
                        </a:rPr>
                        <a:t>Observación</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r>
              <a:tr h="43098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Encuesta sobre la seguridad personal, física y del área.</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Encuesta</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r>
              <a:tr h="67909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Función (F)</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Profundidad (P)</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Agresión (A)</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Sustitución (S)</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Extensión (</a:t>
                      </a:r>
                      <a:r>
                        <a:rPr lang="es-ES" sz="1050" dirty="0" smtClean="0">
                          <a:effectLst/>
                          <a:latin typeface="Calibri" panose="020F0502020204030204" pitchFamily="34" charset="0"/>
                          <a:cs typeface="Calibri" panose="020F0502020204030204" pitchFamily="34" charset="0"/>
                        </a:rPr>
                        <a:t>E)</a:t>
                      </a: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Vulnerabilidad </a:t>
                      </a:r>
                      <a:r>
                        <a:rPr lang="es-ES" sz="1050" dirty="0">
                          <a:effectLst/>
                          <a:latin typeface="Calibri" panose="020F0502020204030204" pitchFamily="34" charset="0"/>
                          <a:cs typeface="Calibri" panose="020F0502020204030204" pitchFamily="34" charset="0"/>
                        </a:rPr>
                        <a:t>(V)</a:t>
                      </a:r>
                      <a:r>
                        <a:rPr lang="es-EC" sz="1050" dirty="0">
                          <a:effectLst/>
                          <a:latin typeface="Calibri" panose="020F0502020204030204" pitchFamily="34" charset="0"/>
                          <a:cs typeface="Calibri" panose="020F0502020204030204" pitchFamily="34" charset="0"/>
                        </a:rPr>
                        <a:t> </a:t>
                      </a: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Método </a:t>
                      </a:r>
                      <a:r>
                        <a:rPr lang="es-ES" sz="1050" dirty="0">
                          <a:effectLst/>
                          <a:latin typeface="Calibri" panose="020F0502020204030204" pitchFamily="34" charset="0"/>
                          <a:cs typeface="Calibri" panose="020F0502020204030204" pitchFamily="34" charset="0"/>
                        </a:rPr>
                        <a:t>Mósler</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r>
              <a:tr h="158003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Riesgo</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Impacto</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Probabilidad</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Riesgo existente</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Controles existentes</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Valoración del riesgo</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Opciones de manejo</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Acciones nuevos controles</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Responsables</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Fecha de implementación de controles </a:t>
                      </a:r>
                      <a:endParaRPr lang="es-EC" sz="1050" dirty="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a:effectLst/>
                          <a:latin typeface="Calibri" panose="020F0502020204030204" pitchFamily="34" charset="0"/>
                          <a:cs typeface="Calibri" panose="020F0502020204030204" pitchFamily="34" charset="0"/>
                        </a:rPr>
                        <a:t>indicadores</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l">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l">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l">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l">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l">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l">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Mapa </a:t>
                      </a:r>
                      <a:r>
                        <a:rPr lang="es-ES" sz="1050" dirty="0">
                          <a:effectLst/>
                          <a:latin typeface="Calibri" panose="020F0502020204030204" pitchFamily="34" charset="0"/>
                          <a:cs typeface="Calibri" panose="020F0502020204030204" pitchFamily="34" charset="0"/>
                        </a:rPr>
                        <a:t>de Riesgo</a:t>
                      </a:r>
                      <a:endParaRPr lang="es-EC" sz="1050" dirty="0">
                        <a:effectLst/>
                        <a:latin typeface="Calibri" panose="020F0502020204030204" pitchFamily="34" charset="0"/>
                        <a:cs typeface="Calibri" panose="020F0502020204030204" pitchFamily="34" charset="0"/>
                      </a:endParaRPr>
                    </a:p>
                    <a:p>
                      <a:pPr algn="just">
                        <a:lnSpc>
                          <a:spcPct val="100000"/>
                        </a:lnSpc>
                        <a:spcAft>
                          <a:spcPts val="0"/>
                        </a:spcAft>
                      </a:pPr>
                      <a:r>
                        <a:rPr lang="es-ES" sz="1050" dirty="0">
                          <a:effectLst/>
                          <a:latin typeface="Calibri" panose="020F0502020204030204" pitchFamily="34" charset="0"/>
                          <a:cs typeface="Calibri" panose="020F0502020204030204" pitchFamily="34" charset="0"/>
                        </a:rPr>
                        <a:t> </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r>
              <a:tr h="321551">
                <a:tc>
                  <a:txBody>
                    <a:bodyPr/>
                    <a:lstStyle/>
                    <a:p>
                      <a:pPr algn="ctr">
                        <a:lnSpc>
                          <a:spcPct val="100000"/>
                        </a:lnSpc>
                        <a:spcAft>
                          <a:spcPts val="0"/>
                        </a:spcAft>
                      </a:pPr>
                      <a:endParaRPr lang="es-ES" sz="1050" dirty="0" smtClean="0">
                        <a:effectLst/>
                        <a:latin typeface="Calibri" panose="020F0502020204030204" pitchFamily="34" charset="0"/>
                        <a:cs typeface="Calibri" panose="020F0502020204030204" pitchFamily="34" charset="0"/>
                      </a:endParaRPr>
                    </a:p>
                    <a:p>
                      <a:pPr algn="ctr">
                        <a:lnSpc>
                          <a:spcPct val="100000"/>
                        </a:lnSpc>
                        <a:spcAft>
                          <a:spcPts val="0"/>
                        </a:spcAft>
                      </a:pPr>
                      <a:r>
                        <a:rPr lang="es-ES" sz="1050" dirty="0" smtClean="0">
                          <a:effectLst/>
                          <a:latin typeface="Calibri" panose="020F0502020204030204" pitchFamily="34" charset="0"/>
                          <a:cs typeface="Calibri" panose="020F0502020204030204" pitchFamily="34" charset="0"/>
                        </a:rPr>
                        <a:t>Riesgos</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algn="just">
                        <a:lnSpc>
                          <a:spcPct val="100000"/>
                        </a:lnSpc>
                        <a:spcAft>
                          <a:spcPts val="0"/>
                        </a:spcAft>
                      </a:pPr>
                      <a:r>
                        <a:rPr lang="es-ES" sz="1050">
                          <a:effectLst/>
                          <a:latin typeface="Calibri" panose="020F0502020204030204" pitchFamily="34" charset="0"/>
                          <a:cs typeface="Calibri" panose="020F0502020204030204" pitchFamily="34" charset="0"/>
                        </a:rPr>
                        <a:t>Es la incertidumbre o probabilidad de que ocurra o se realice una eventualidad, la cual puede estar prevista, en este sentido podemos decir que el riesgo es la contingencia de un daño</a:t>
                      </a:r>
                      <a:endParaRPr lang="es-EC" sz="105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Robo</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Índice </a:t>
                      </a:r>
                      <a:r>
                        <a:rPr lang="es-ES" sz="1050" dirty="0">
                          <a:effectLst/>
                          <a:latin typeface="Calibri" panose="020F0502020204030204" pitchFamily="34" charset="0"/>
                          <a:cs typeface="Calibri" panose="020F0502020204030204" pitchFamily="34" charset="0"/>
                        </a:rPr>
                        <a:t>Delincuencial</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c>
                  <a:txBody>
                    <a:bodyPr/>
                    <a:lstStyle/>
                    <a:p>
                      <a:pPr marL="342900" lvl="0" indent="-342900" algn="just">
                        <a:lnSpc>
                          <a:spcPct val="100000"/>
                        </a:lnSpc>
                        <a:spcAft>
                          <a:spcPts val="0"/>
                        </a:spcAft>
                        <a:buFont typeface="Symbol"/>
                        <a:buChar char=""/>
                      </a:pPr>
                      <a:endParaRPr lang="es-ES" sz="1050" dirty="0" smtClean="0">
                        <a:effectLst/>
                        <a:latin typeface="Calibri" panose="020F0502020204030204" pitchFamily="34" charset="0"/>
                        <a:cs typeface="Calibri" panose="020F0502020204030204" pitchFamily="34" charset="0"/>
                      </a:endParaRPr>
                    </a:p>
                    <a:p>
                      <a:pPr marL="342900" lvl="0" indent="-342900" algn="just">
                        <a:lnSpc>
                          <a:spcPct val="100000"/>
                        </a:lnSpc>
                        <a:spcAft>
                          <a:spcPts val="0"/>
                        </a:spcAft>
                        <a:buFont typeface="Symbol"/>
                        <a:buChar char=""/>
                      </a:pPr>
                      <a:r>
                        <a:rPr lang="es-ES" sz="1050" dirty="0" smtClean="0">
                          <a:effectLst/>
                          <a:latin typeface="Calibri" panose="020F0502020204030204" pitchFamily="34" charset="0"/>
                          <a:cs typeface="Calibri" panose="020F0502020204030204" pitchFamily="34" charset="0"/>
                        </a:rPr>
                        <a:t>Estadísticas</a:t>
                      </a:r>
                      <a:endParaRPr lang="es-EC" sz="1050" dirty="0">
                        <a:effectLst/>
                        <a:latin typeface="Calibri" panose="020F0502020204030204" pitchFamily="34" charset="0"/>
                        <a:ea typeface="Calibri"/>
                        <a:cs typeface="Calibri" panose="020F0502020204030204" pitchFamily="34" charset="0"/>
                      </a:endParaRPr>
                    </a:p>
                  </a:txBody>
                  <a:tcPr marL="26074" marR="26074" marT="0" marB="0"/>
                </a:tc>
              </a:tr>
            </a:tbl>
          </a:graphicData>
        </a:graphic>
      </p:graphicFrame>
    </p:spTree>
    <p:extLst>
      <p:ext uri="{BB962C8B-B14F-4D97-AF65-F5344CB8AC3E}">
        <p14:creationId xmlns:p14="http://schemas.microsoft.com/office/powerpoint/2010/main" val="31879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757</TotalTime>
  <Words>4780</Words>
  <Application>Microsoft Office PowerPoint</Application>
  <PresentationFormat>Presentación en pantalla (4:3)</PresentationFormat>
  <Paragraphs>1756</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JHOSUE - JADIER</cp:lastModifiedBy>
  <cp:revision>79</cp:revision>
  <dcterms:created xsi:type="dcterms:W3CDTF">2016-11-24T12:58:04Z</dcterms:created>
  <dcterms:modified xsi:type="dcterms:W3CDTF">2016-12-01T20:57:57Z</dcterms:modified>
</cp:coreProperties>
</file>