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2" r:id="rId2"/>
    <p:sldMasterId id="2147483744" r:id="rId3"/>
    <p:sldMasterId id="2147483756" r:id="rId4"/>
    <p:sldMasterId id="2147483768" r:id="rId5"/>
  </p:sldMasterIdLst>
  <p:sldIdLst>
    <p:sldId id="256" r:id="rId6"/>
    <p:sldId id="257" r:id="rId7"/>
    <p:sldId id="260" r:id="rId8"/>
    <p:sldId id="266" r:id="rId9"/>
    <p:sldId id="312" r:id="rId10"/>
    <p:sldId id="317" r:id="rId11"/>
    <p:sldId id="261" r:id="rId12"/>
    <p:sldId id="319" r:id="rId13"/>
    <p:sldId id="321" r:id="rId14"/>
    <p:sldId id="323" r:id="rId15"/>
    <p:sldId id="308" r:id="rId16"/>
    <p:sldId id="314" r:id="rId17"/>
    <p:sldId id="315" r:id="rId18"/>
    <p:sldId id="316" r:id="rId19"/>
    <p:sldId id="262" r:id="rId20"/>
    <p:sldId id="267" r:id="rId21"/>
    <p:sldId id="291" r:id="rId22"/>
    <p:sldId id="324" r:id="rId23"/>
    <p:sldId id="264" r:id="rId24"/>
    <p:sldId id="265" r:id="rId25"/>
    <p:sldId id="274" r:id="rId26"/>
    <p:sldId id="275" r:id="rId27"/>
    <p:sldId id="276" r:id="rId28"/>
    <p:sldId id="277" r:id="rId29"/>
    <p:sldId id="278" r:id="rId30"/>
    <p:sldId id="279" r:id="rId31"/>
    <p:sldId id="280" r:id="rId32"/>
    <p:sldId id="281" r:id="rId33"/>
    <p:sldId id="282" r:id="rId34"/>
    <p:sldId id="283" r:id="rId35"/>
    <p:sldId id="292" r:id="rId36"/>
    <p:sldId id="286" r:id="rId37"/>
    <p:sldId id="309" r:id="rId38"/>
    <p:sldId id="326" r:id="rId39"/>
    <p:sldId id="293" r:id="rId40"/>
    <p:sldId id="294" r:id="rId41"/>
    <p:sldId id="295" r:id="rId42"/>
    <p:sldId id="300" r:id="rId43"/>
    <p:sldId id="305" r:id="rId44"/>
    <p:sldId id="306" r:id="rId45"/>
    <p:sldId id="307" r:id="rId46"/>
    <p:sldId id="303" r:id="rId47"/>
    <p:sldId id="296" r:id="rId48"/>
    <p:sldId id="301" r:id="rId49"/>
    <p:sldId id="302" r:id="rId50"/>
    <p:sldId id="310" r:id="rId5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opietario" initials="P"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CC"/>
    <a:srgbClr val="CCECFF"/>
    <a:srgbClr val="CCFFFF"/>
    <a:srgbClr val="006600"/>
    <a:srgbClr val="CCFF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0" autoAdjust="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esktop\TESIS%20MARIANA\GRAFIC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uario\Desktop\TESIS%20MARIANA\GRAFIC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uario\Desktop\TESIS%20MARIANA\GRAFIC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uario\Desktop\TESIS%20MARIANA\GRAFICO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uario\Desktop\TESIS%20MARIANA\GRAFIC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uario\Desktop\TESIS%20MARIANA\GRAFIC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uario\Desktop\TESIS%20MARIANA\GRAFICO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uario\Desktop\TESIS%20MARIANA\GRAFICO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Equipo\Desktop\Nuevo%20Hoja%20de%20c&#225;lculo%20de%20Microsoft%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662282923910579"/>
          <c:y val="0"/>
          <c:w val="0.63066413232411644"/>
          <c:h val="0.98205211498239331"/>
        </c:manualLayout>
      </c:layout>
      <c:pieChart>
        <c:varyColors val="1"/>
        <c:ser>
          <c:idx val="0"/>
          <c:order val="0"/>
          <c:dLbls>
            <c:txPr>
              <a:bodyPr/>
              <a:lstStyle/>
              <a:p>
                <a:pPr>
                  <a:defRPr sz="1800" b="1"/>
                </a:pPr>
                <a:endParaRPr lang="es-EC"/>
              </a:p>
            </c:txPr>
            <c:dLblPos val="ctr"/>
            <c:showLegendKey val="0"/>
            <c:showVal val="1"/>
            <c:showCatName val="0"/>
            <c:showSerName val="0"/>
            <c:showPercent val="0"/>
            <c:showBubbleSize val="0"/>
            <c:showLeaderLines val="1"/>
          </c:dLbls>
          <c:cat>
            <c:strRef>
              <c:f>Hoja1!$A$8:$A$11</c:f>
              <c:strCache>
                <c:ptCount val="4"/>
                <c:pt idx="0">
                  <c:v>MUY DE ACUERDO</c:v>
                </c:pt>
                <c:pt idx="1">
                  <c:v>DE ACUERDO</c:v>
                </c:pt>
                <c:pt idx="2">
                  <c:v>POCO DE ACUERDO</c:v>
                </c:pt>
                <c:pt idx="3">
                  <c:v>NADA DE ACUERDO </c:v>
                </c:pt>
              </c:strCache>
            </c:strRef>
          </c:cat>
          <c:val>
            <c:numRef>
              <c:f>Hoja1!$B$8:$B$11</c:f>
              <c:numCache>
                <c:formatCode>0%</c:formatCode>
                <c:ptCount val="4"/>
                <c:pt idx="0">
                  <c:v>0.86</c:v>
                </c:pt>
                <c:pt idx="1">
                  <c:v>0.14000000000000001</c:v>
                </c:pt>
                <c:pt idx="2" formatCode="General">
                  <c:v>0</c:v>
                </c:pt>
                <c:pt idx="3" formatCode="General">
                  <c:v>0</c:v>
                </c:pt>
              </c:numCache>
            </c:numRef>
          </c:val>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1.2745454611253497E-2"/>
          <c:y val="3.653643618098594E-2"/>
          <c:w val="0.40508771707608943"/>
          <c:h val="0.38354903390448414"/>
        </c:manualLayout>
      </c:layout>
      <c:overlay val="0"/>
      <c:txPr>
        <a:bodyPr/>
        <a:lstStyle/>
        <a:p>
          <a:pPr>
            <a:defRPr sz="1400" b="1"/>
          </a:pPr>
          <a:endParaRPr lang="es-EC"/>
        </a:p>
      </c:txPr>
    </c:legend>
    <c:plotVisOnly val="1"/>
    <c:dispBlanksAs val="gap"/>
    <c:showDLblsOverMax val="0"/>
  </c:chart>
  <c:txPr>
    <a:bodyPr/>
    <a:lstStyle/>
    <a:p>
      <a:pPr>
        <a:defRPr sz="105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9165782843256405E-2"/>
          <c:w val="0.6634671042237561"/>
          <c:h val="0.96083421715674355"/>
        </c:manualLayout>
      </c:layout>
      <c:pieChart>
        <c:varyColors val="1"/>
        <c:ser>
          <c:idx val="0"/>
          <c:order val="0"/>
          <c:dPt>
            <c:idx val="1"/>
            <c:bubble3D val="0"/>
          </c:dPt>
          <c:dLbls>
            <c:dLblPos val="ctr"/>
            <c:showLegendKey val="0"/>
            <c:showVal val="1"/>
            <c:showCatName val="0"/>
            <c:showSerName val="0"/>
            <c:showPercent val="0"/>
            <c:showBubbleSize val="0"/>
            <c:showLeaderLines val="1"/>
          </c:dLbls>
          <c:cat>
            <c:strRef>
              <c:f>Hoja1!$A$8:$A$11</c:f>
              <c:strCache>
                <c:ptCount val="4"/>
                <c:pt idx="0">
                  <c:v>MUY DE ACUERDO</c:v>
                </c:pt>
                <c:pt idx="1">
                  <c:v>DE ACUERDO</c:v>
                </c:pt>
                <c:pt idx="2">
                  <c:v>POCO DE ACUERDO</c:v>
                </c:pt>
                <c:pt idx="3">
                  <c:v>NADA DE ACUERDO </c:v>
                </c:pt>
              </c:strCache>
            </c:strRef>
          </c:cat>
          <c:val>
            <c:numRef>
              <c:f>Hoja1!$B$8:$B$11</c:f>
              <c:numCache>
                <c:formatCode>0%</c:formatCode>
                <c:ptCount val="4"/>
                <c:pt idx="0">
                  <c:v>0.86</c:v>
                </c:pt>
                <c:pt idx="1">
                  <c:v>0.14000000000000001</c:v>
                </c:pt>
                <c:pt idx="2" formatCode="General">
                  <c:v>0</c:v>
                </c:pt>
                <c:pt idx="3" formatCode="General">
                  <c:v>0</c:v>
                </c:pt>
              </c:numCache>
            </c:numRef>
          </c:val>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64906473193612879"/>
          <c:y val="1.8080322873436024E-2"/>
          <c:w val="0.32715178391453337"/>
          <c:h val="0.53332481770203233"/>
        </c:manualLayout>
      </c:layout>
      <c:overlay val="0"/>
      <c:txPr>
        <a:bodyPr/>
        <a:lstStyle/>
        <a:p>
          <a:pPr>
            <a:defRPr sz="1600" b="1"/>
          </a:pPr>
          <a:endParaRPr lang="es-EC"/>
        </a:p>
      </c:txPr>
    </c:legend>
    <c:plotVisOnly val="1"/>
    <c:dispBlanksAs val="gap"/>
    <c:showDLblsOverMax val="0"/>
  </c:chart>
  <c:txPr>
    <a:bodyPr/>
    <a:lstStyle/>
    <a:p>
      <a:pPr>
        <a:defRPr sz="18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403900436305568E-2"/>
          <c:y val="2.194363595680732E-2"/>
          <c:w val="0.56821853935976185"/>
          <c:h val="0.97805636404319263"/>
        </c:manualLayout>
      </c:layout>
      <c:pieChart>
        <c:varyColors val="1"/>
        <c:ser>
          <c:idx val="0"/>
          <c:order val="0"/>
          <c:dLbls>
            <c:txPr>
              <a:bodyPr/>
              <a:lstStyle/>
              <a:p>
                <a:pPr>
                  <a:defRPr sz="2000" b="1">
                    <a:effectLst>
                      <a:outerShdw blurRad="38100" dist="38100" dir="2700000" algn="tl">
                        <a:srgbClr val="000000">
                          <a:alpha val="43137"/>
                        </a:srgbClr>
                      </a:outerShdw>
                    </a:effectLst>
                  </a:defRPr>
                </a:pPr>
                <a:endParaRPr lang="es-EC"/>
              </a:p>
            </c:txPr>
            <c:dLblPos val="ctr"/>
            <c:showLegendKey val="0"/>
            <c:showVal val="1"/>
            <c:showCatName val="0"/>
            <c:showSerName val="0"/>
            <c:showPercent val="0"/>
            <c:showBubbleSize val="0"/>
            <c:showLeaderLines val="1"/>
          </c:dLbls>
          <c:cat>
            <c:strRef>
              <c:f>Hoja1!$A$15:$A$19</c:f>
              <c:strCache>
                <c:ptCount val="5"/>
                <c:pt idx="0">
                  <c:v>Época de lluvia</c:v>
                </c:pt>
                <c:pt idx="1">
                  <c:v>Época de cosecha </c:v>
                </c:pt>
                <c:pt idx="2">
                  <c:v>Época de siembra</c:v>
                </c:pt>
                <c:pt idx="3">
                  <c:v>Caza de animales   </c:v>
                </c:pt>
                <c:pt idx="4">
                  <c:v>Otros                                  </c:v>
                </c:pt>
              </c:strCache>
            </c:strRef>
          </c:cat>
          <c:val>
            <c:numRef>
              <c:f>Hoja1!$B$15:$B$19</c:f>
              <c:numCache>
                <c:formatCode>0%</c:formatCode>
                <c:ptCount val="5"/>
                <c:pt idx="0">
                  <c:v>0.14000000000000001</c:v>
                </c:pt>
                <c:pt idx="1">
                  <c:v>0.14000000000000001</c:v>
                </c:pt>
                <c:pt idx="2">
                  <c:v>0.28999999999999998</c:v>
                </c:pt>
                <c:pt idx="3">
                  <c:v>0.36</c:v>
                </c:pt>
                <c:pt idx="4">
                  <c:v>7.0000000000000007E-2</c:v>
                </c:pt>
              </c:numCache>
            </c:numRef>
          </c:val>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64332228512300815"/>
          <c:y val="4.9868962972368154E-2"/>
          <c:w val="0.33872042579418937"/>
          <c:h val="0.38375200374561558"/>
        </c:manualLayout>
      </c:layout>
      <c:overlay val="0"/>
      <c:txPr>
        <a:bodyPr/>
        <a:lstStyle/>
        <a:p>
          <a:pPr>
            <a:defRPr sz="1600" b="1"/>
          </a:pPr>
          <a:endParaRPr lang="es-EC"/>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911438105422523"/>
          <c:y val="1.3000870273673297E-2"/>
          <c:w val="0.60027536450150565"/>
          <c:h val="0.97524117918270548"/>
        </c:manualLayout>
      </c:layout>
      <c:pieChart>
        <c:varyColors val="1"/>
        <c:ser>
          <c:idx val="0"/>
          <c:order val="0"/>
          <c:dLbls>
            <c:txPr>
              <a:bodyPr/>
              <a:lstStyle/>
              <a:p>
                <a:pPr>
                  <a:defRPr sz="2000" b="1">
                    <a:effectLst>
                      <a:outerShdw blurRad="38100" dist="38100" dir="2700000" algn="tl">
                        <a:srgbClr val="000000">
                          <a:alpha val="43137"/>
                        </a:srgbClr>
                      </a:outerShdw>
                    </a:effectLst>
                  </a:defRPr>
                </a:pPr>
                <a:endParaRPr lang="es-EC"/>
              </a:p>
            </c:txPr>
            <c:dLblPos val="ctr"/>
            <c:showLegendKey val="0"/>
            <c:showVal val="1"/>
            <c:showCatName val="0"/>
            <c:showSerName val="0"/>
            <c:showPercent val="0"/>
            <c:showBubbleSize val="0"/>
            <c:showLeaderLines val="1"/>
          </c:dLbls>
          <c:cat>
            <c:strRef>
              <c:f>Hoja1!$A$22:$A$25</c:f>
              <c:strCache>
                <c:ptCount val="4"/>
                <c:pt idx="0">
                  <c:v>Siempre </c:v>
                </c:pt>
                <c:pt idx="1">
                  <c:v>A veces </c:v>
                </c:pt>
                <c:pt idx="2">
                  <c:v>Casi siempre</c:v>
                </c:pt>
                <c:pt idx="3">
                  <c:v>Nunca                                      </c:v>
                </c:pt>
              </c:strCache>
            </c:strRef>
          </c:cat>
          <c:val>
            <c:numRef>
              <c:f>Hoja1!$B$22:$B$25</c:f>
              <c:numCache>
                <c:formatCode>0%</c:formatCode>
                <c:ptCount val="4"/>
                <c:pt idx="0">
                  <c:v>0.86</c:v>
                </c:pt>
                <c:pt idx="1">
                  <c:v>0.14000000000000001</c:v>
                </c:pt>
                <c:pt idx="2" formatCode="General">
                  <c:v>0</c:v>
                </c:pt>
                <c:pt idx="3" formatCode="General">
                  <c:v>0</c:v>
                </c:pt>
              </c:numCache>
            </c:numRef>
          </c:val>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
          <c:y val="5.3206125245343114E-2"/>
          <c:w val="0.34012381599947955"/>
          <c:h val="0.40223921114887751"/>
        </c:manualLayout>
      </c:layout>
      <c:overlay val="0"/>
      <c:txPr>
        <a:bodyPr/>
        <a:lstStyle/>
        <a:p>
          <a:pPr>
            <a:defRPr sz="1800"/>
          </a:pPr>
          <a:endParaRPr lang="es-EC"/>
        </a:p>
      </c:txPr>
    </c:legend>
    <c:plotVisOnly val="1"/>
    <c:dispBlanksAs val="gap"/>
    <c:showDLblsOverMax val="0"/>
  </c:chart>
  <c:txPr>
    <a:bodyPr/>
    <a:lstStyle/>
    <a:p>
      <a:pPr>
        <a:defRPr sz="16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630079072807282"/>
          <c:y val="8.7576747237728299E-3"/>
          <c:w val="0.56856701319224967"/>
          <c:h val="0.99124232527622713"/>
        </c:manualLayout>
      </c:layout>
      <c:pieChart>
        <c:varyColors val="1"/>
        <c:ser>
          <c:idx val="0"/>
          <c:order val="0"/>
          <c:dLbls>
            <c:txPr>
              <a:bodyPr/>
              <a:lstStyle/>
              <a:p>
                <a:pPr>
                  <a:defRPr sz="1800">
                    <a:effectLst>
                      <a:outerShdw blurRad="38100" dist="38100" dir="2700000" algn="tl">
                        <a:srgbClr val="000000">
                          <a:alpha val="43137"/>
                        </a:srgbClr>
                      </a:outerShdw>
                    </a:effectLst>
                  </a:defRPr>
                </a:pPr>
                <a:endParaRPr lang="es-EC"/>
              </a:p>
            </c:txPr>
            <c:dLblPos val="ctr"/>
            <c:showLegendKey val="0"/>
            <c:showVal val="1"/>
            <c:showCatName val="0"/>
            <c:showSerName val="0"/>
            <c:showPercent val="0"/>
            <c:showBubbleSize val="0"/>
            <c:showLeaderLines val="1"/>
          </c:dLbls>
          <c:cat>
            <c:strRef>
              <c:f>Hoja1!$A$27:$A$31</c:f>
              <c:strCache>
                <c:ptCount val="5"/>
                <c:pt idx="0">
                  <c:v>No lanzando desechos al río</c:v>
                </c:pt>
                <c:pt idx="1">
                  <c:v>Época de cosecha </c:v>
                </c:pt>
                <c:pt idx="2">
                  <c:v>No lanzando productos químicos al río    </c:v>
                </c:pt>
                <c:pt idx="3">
                  <c:v>No realizado necesidades biológicas en el río</c:v>
                </c:pt>
                <c:pt idx="4">
                  <c:v>Otros                  </c:v>
                </c:pt>
              </c:strCache>
            </c:strRef>
          </c:cat>
          <c:val>
            <c:numRef>
              <c:f>Hoja1!$B$27:$B$31</c:f>
              <c:numCache>
                <c:formatCode>General</c:formatCode>
                <c:ptCount val="5"/>
                <c:pt idx="0">
                  <c:v>0</c:v>
                </c:pt>
                <c:pt idx="1">
                  <c:v>0</c:v>
                </c:pt>
                <c:pt idx="2" formatCode="0%">
                  <c:v>0.5</c:v>
                </c:pt>
                <c:pt idx="3" formatCode="0%">
                  <c:v>0.5</c:v>
                </c:pt>
                <c:pt idx="4">
                  <c:v>0</c:v>
                </c:pt>
              </c:numCache>
            </c:numRef>
          </c:val>
        </c:ser>
        <c:dLbls>
          <c:dLblPos val="ctr"/>
          <c:showLegendKey val="0"/>
          <c:showVal val="1"/>
          <c:showCatName val="0"/>
          <c:showSerName val="0"/>
          <c:showPercent val="0"/>
          <c:showBubbleSize val="0"/>
          <c:showLeaderLines val="1"/>
        </c:dLbls>
        <c:firstSliceAng val="0"/>
      </c:pieChart>
    </c:plotArea>
    <c:legend>
      <c:legendPos val="r"/>
      <c:legendEntry>
        <c:idx val="1"/>
        <c:delete val="1"/>
      </c:legendEntry>
      <c:layout>
        <c:manualLayout>
          <c:xMode val="edge"/>
          <c:yMode val="edge"/>
          <c:x val="2.8746808140624153E-2"/>
          <c:y val="1.9932271676312689E-3"/>
          <c:w val="0.27286811974590131"/>
          <c:h val="0.82614292985239968"/>
        </c:manualLayout>
      </c:layout>
      <c:overlay val="0"/>
      <c:txPr>
        <a:bodyPr/>
        <a:lstStyle/>
        <a:p>
          <a:pPr>
            <a:defRPr sz="1600"/>
          </a:pPr>
          <a:endParaRPr lang="es-EC"/>
        </a:p>
      </c:txPr>
    </c:legend>
    <c:plotVisOnly val="1"/>
    <c:dispBlanksAs val="gap"/>
    <c:showDLblsOverMax val="0"/>
  </c:chart>
  <c:txPr>
    <a:bodyPr/>
    <a:lstStyle/>
    <a:p>
      <a:pPr>
        <a:defRPr sz="1100" b="1"/>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027037561566005"/>
          <c:y val="8.0826704316353665E-2"/>
          <c:w val="0.55575689413168816"/>
          <c:h val="0.91917329568364636"/>
        </c:manualLayout>
      </c:layout>
      <c:pieChart>
        <c:varyColors val="1"/>
        <c:ser>
          <c:idx val="0"/>
          <c:order val="0"/>
          <c:dLbls>
            <c:txPr>
              <a:bodyPr/>
              <a:lstStyle/>
              <a:p>
                <a:pPr>
                  <a:defRPr sz="2000">
                    <a:effectLst>
                      <a:outerShdw blurRad="38100" dist="38100" dir="2700000" algn="tl">
                        <a:srgbClr val="000000">
                          <a:alpha val="43137"/>
                        </a:srgbClr>
                      </a:outerShdw>
                    </a:effectLst>
                  </a:defRPr>
                </a:pPr>
                <a:endParaRPr lang="es-EC"/>
              </a:p>
            </c:txPr>
            <c:dLblPos val="ctr"/>
            <c:showLegendKey val="0"/>
            <c:showVal val="1"/>
            <c:showCatName val="0"/>
            <c:showSerName val="0"/>
            <c:showPercent val="0"/>
            <c:showBubbleSize val="0"/>
            <c:showLeaderLines val="1"/>
          </c:dLbls>
          <c:cat>
            <c:strRef>
              <c:f>Hoja1!$A$40:$A$43</c:f>
              <c:strCache>
                <c:ptCount val="4"/>
                <c:pt idx="0">
                  <c:v>Muy de acuerdo   </c:v>
                </c:pt>
                <c:pt idx="1">
                  <c:v>De acuerdo</c:v>
                </c:pt>
                <c:pt idx="2">
                  <c:v>Poco de acuerdo</c:v>
                </c:pt>
                <c:pt idx="3">
                  <c:v>Nada de acuerdo                                      </c:v>
                </c:pt>
              </c:strCache>
            </c:strRef>
          </c:cat>
          <c:val>
            <c:numRef>
              <c:f>Hoja1!$B$40:$B$43</c:f>
              <c:numCache>
                <c:formatCode>General</c:formatCode>
                <c:ptCount val="4"/>
                <c:pt idx="0" formatCode="0%">
                  <c:v>0.71</c:v>
                </c:pt>
                <c:pt idx="1">
                  <c:v>0</c:v>
                </c:pt>
                <c:pt idx="2" formatCode="0%">
                  <c:v>0.28999999999999998</c:v>
                </c:pt>
                <c:pt idx="3">
                  <c:v>0</c:v>
                </c:pt>
              </c:numCache>
            </c:numRef>
          </c:val>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2.5492764418632016E-2"/>
          <c:y val="0.48087701623823298"/>
          <c:w val="0.3048671550622804"/>
          <c:h val="0.22779408702518122"/>
        </c:manualLayout>
      </c:layout>
      <c:overlay val="0"/>
      <c:txPr>
        <a:bodyPr/>
        <a:lstStyle/>
        <a:p>
          <a:pPr>
            <a:defRPr sz="1800"/>
          </a:pPr>
          <a:endParaRPr lang="es-EC"/>
        </a:p>
      </c:txPr>
    </c:legend>
    <c:plotVisOnly val="1"/>
    <c:dispBlanksAs val="gap"/>
    <c:showDLblsOverMax val="0"/>
  </c:chart>
  <c:txPr>
    <a:bodyPr/>
    <a:lstStyle/>
    <a:p>
      <a:pPr>
        <a:defRPr sz="1100" b="1"/>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txPr>
              <a:bodyPr/>
              <a:lstStyle/>
              <a:p>
                <a:pPr>
                  <a:defRPr sz="1800">
                    <a:effectLst>
                      <a:outerShdw blurRad="38100" dist="38100" dir="2700000" algn="tl">
                        <a:srgbClr val="000000">
                          <a:alpha val="43137"/>
                        </a:srgbClr>
                      </a:outerShdw>
                    </a:effectLst>
                  </a:defRPr>
                </a:pPr>
                <a:endParaRPr lang="es-EC"/>
              </a:p>
            </c:txPr>
            <c:dLblPos val="ctr"/>
            <c:showLegendKey val="0"/>
            <c:showVal val="1"/>
            <c:showCatName val="0"/>
            <c:showSerName val="0"/>
            <c:showPercent val="0"/>
            <c:showBubbleSize val="0"/>
            <c:showLeaderLines val="1"/>
          </c:dLbls>
          <c:cat>
            <c:strRef>
              <c:f>Hoja1!$A$47:$A$51</c:f>
              <c:strCache>
                <c:ptCount val="5"/>
                <c:pt idx="0">
                  <c:v>El río   </c:v>
                </c:pt>
                <c:pt idx="1">
                  <c:v>Observación de animales </c:v>
                </c:pt>
                <c:pt idx="2">
                  <c:v> Paseo por el campo</c:v>
                </c:pt>
                <c:pt idx="3">
                  <c:v>Fiesta autóctona   </c:v>
                </c:pt>
                <c:pt idx="4">
                  <c:v>Otro                           </c:v>
                </c:pt>
              </c:strCache>
            </c:strRef>
          </c:cat>
          <c:val>
            <c:numRef>
              <c:f>Hoja1!$B$47:$B$51</c:f>
              <c:numCache>
                <c:formatCode>0%</c:formatCode>
                <c:ptCount val="5"/>
                <c:pt idx="0" formatCode="General">
                  <c:v>0</c:v>
                </c:pt>
                <c:pt idx="1">
                  <c:v>0.14000000000000001</c:v>
                </c:pt>
                <c:pt idx="2">
                  <c:v>0.43</c:v>
                </c:pt>
                <c:pt idx="3">
                  <c:v>0.43</c:v>
                </c:pt>
                <c:pt idx="4" formatCode="General">
                  <c:v>0</c:v>
                </c:pt>
              </c:numCache>
            </c:numRef>
          </c:val>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65801349891971572"/>
          <c:y val="0.42921518716791562"/>
          <c:w val="0.32803583234756389"/>
          <c:h val="0.43085630324606333"/>
        </c:manualLayout>
      </c:layout>
      <c:overlay val="0"/>
      <c:txPr>
        <a:bodyPr/>
        <a:lstStyle/>
        <a:p>
          <a:pPr>
            <a:defRPr sz="1600"/>
          </a:pPr>
          <a:endParaRPr lang="es-EC"/>
        </a:p>
      </c:txPr>
    </c:legend>
    <c:plotVisOnly val="1"/>
    <c:dispBlanksAs val="gap"/>
    <c:showDLblsOverMax val="0"/>
  </c:chart>
  <c:txPr>
    <a:bodyPr/>
    <a:lstStyle/>
    <a:p>
      <a:pPr>
        <a:defRPr sz="1100" b="1"/>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22309390427926"/>
          <c:y val="1.9390743319590911E-2"/>
          <c:w val="0.56930555555555551"/>
          <c:h val="0.99514445253702355"/>
        </c:manualLayout>
      </c:layout>
      <c:pieChart>
        <c:varyColors val="1"/>
        <c:ser>
          <c:idx val="0"/>
          <c:order val="0"/>
          <c:dLbls>
            <c:txPr>
              <a:bodyPr/>
              <a:lstStyle/>
              <a:p>
                <a:pPr>
                  <a:defRPr sz="1800">
                    <a:effectLst>
                      <a:outerShdw blurRad="38100" dist="38100" dir="2700000" algn="tl">
                        <a:srgbClr val="000000">
                          <a:alpha val="43137"/>
                        </a:srgbClr>
                      </a:outerShdw>
                    </a:effectLst>
                  </a:defRPr>
                </a:pPr>
                <a:endParaRPr lang="es-EC"/>
              </a:p>
            </c:txPr>
            <c:dLblPos val="ctr"/>
            <c:showLegendKey val="0"/>
            <c:showVal val="1"/>
            <c:showCatName val="0"/>
            <c:showSerName val="0"/>
            <c:showPercent val="0"/>
            <c:showBubbleSize val="0"/>
            <c:showLeaderLines val="1"/>
          </c:dLbls>
          <c:cat>
            <c:strRef>
              <c:f>Hoja1!$A$54:$A$59</c:f>
              <c:strCache>
                <c:ptCount val="6"/>
                <c:pt idx="0">
                  <c:v>Medios de comunicación </c:v>
                </c:pt>
                <c:pt idx="1">
                  <c:v>Programas Nacionales del Buen Vivir     </c:v>
                </c:pt>
                <c:pt idx="2">
                  <c:v>Redes sociales</c:v>
                </c:pt>
                <c:pt idx="3">
                  <c:v>Fiestas con otras comunidades   </c:v>
                </c:pt>
                <c:pt idx="4">
                  <c:v>De padres a hijos </c:v>
                </c:pt>
                <c:pt idx="5">
                  <c:v>Otro                              </c:v>
                </c:pt>
              </c:strCache>
            </c:strRef>
          </c:cat>
          <c:val>
            <c:numRef>
              <c:f>Hoja1!$B$54:$B$59</c:f>
              <c:numCache>
                <c:formatCode>General</c:formatCode>
                <c:ptCount val="6"/>
                <c:pt idx="0">
                  <c:v>21.43</c:v>
                </c:pt>
                <c:pt idx="1">
                  <c:v>0</c:v>
                </c:pt>
                <c:pt idx="2">
                  <c:v>21.43</c:v>
                </c:pt>
                <c:pt idx="3">
                  <c:v>57.14</c:v>
                </c:pt>
                <c:pt idx="4">
                  <c:v>0</c:v>
                </c:pt>
                <c:pt idx="5">
                  <c:v>0</c:v>
                </c:pt>
              </c:numCache>
            </c:numRef>
          </c:val>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1.3888888888888888E-2"/>
          <c:y val="7.8177372766495959E-2"/>
          <c:w val="0.36461167580250214"/>
          <c:h val="0.84364487214043615"/>
        </c:manualLayout>
      </c:layout>
      <c:overlay val="0"/>
      <c:txPr>
        <a:bodyPr/>
        <a:lstStyle/>
        <a:p>
          <a:pPr>
            <a:defRPr sz="1600"/>
          </a:pPr>
          <a:endParaRPr lang="es-EC"/>
        </a:p>
      </c:txPr>
    </c:legend>
    <c:plotVisOnly val="1"/>
    <c:dispBlanksAs val="gap"/>
    <c:showDLblsOverMax val="0"/>
  </c:chart>
  <c:txPr>
    <a:bodyPr/>
    <a:lstStyle/>
    <a:p>
      <a:pPr>
        <a:defRPr sz="1100" b="1"/>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chemeClr val="accent6">
                <a:lumMod val="75000"/>
              </a:schemeClr>
            </a:solidFill>
          </c:spPr>
          <c:invertIfNegative val="0"/>
          <c:dPt>
            <c:idx val="1"/>
            <c:invertIfNegative val="0"/>
            <c:bubble3D val="0"/>
            <c:spPr>
              <a:solidFill>
                <a:schemeClr val="accent5">
                  <a:lumMod val="75000"/>
                </a:schemeClr>
              </a:solidFill>
            </c:spPr>
          </c:dPt>
          <c:dPt>
            <c:idx val="2"/>
            <c:invertIfNegative val="0"/>
            <c:bubble3D val="0"/>
            <c:spPr>
              <a:solidFill>
                <a:schemeClr val="accent5">
                  <a:lumMod val="40000"/>
                  <a:lumOff val="60000"/>
                </a:schemeClr>
              </a:solidFill>
            </c:spPr>
          </c:dPt>
          <c:dPt>
            <c:idx val="3"/>
            <c:invertIfNegative val="0"/>
            <c:bubble3D val="0"/>
            <c:spPr>
              <a:solidFill>
                <a:srgbClr val="92D050"/>
              </a:solidFill>
            </c:spPr>
          </c:dPt>
          <c:dPt>
            <c:idx val="4"/>
            <c:invertIfNegative val="0"/>
            <c:bubble3D val="0"/>
            <c:spPr>
              <a:solidFill>
                <a:schemeClr val="accent6">
                  <a:lumMod val="40000"/>
                  <a:lumOff val="60000"/>
                </a:schemeClr>
              </a:solidFill>
            </c:spPr>
          </c:dPt>
          <c:dLbls>
            <c:dLbl>
              <c:idx val="0"/>
              <c:layout>
                <c:manualLayout>
                  <c:x val="1.7815080030389276E-3"/>
                  <c:y val="-0.42832542415922042"/>
                </c:manualLayout>
              </c:layout>
              <c:dLblPos val="ctr"/>
              <c:showLegendKey val="0"/>
              <c:showVal val="1"/>
              <c:showCatName val="0"/>
              <c:showSerName val="0"/>
              <c:showPercent val="0"/>
              <c:showBubbleSize val="0"/>
            </c:dLbl>
            <c:dLbl>
              <c:idx val="1"/>
              <c:layout>
                <c:manualLayout>
                  <c:x val="0"/>
                  <c:y val="-0.36218693954639958"/>
                </c:manualLayout>
              </c:layout>
              <c:dLblPos val="ctr"/>
              <c:showLegendKey val="0"/>
              <c:showVal val="1"/>
              <c:showCatName val="0"/>
              <c:showSerName val="0"/>
              <c:showPercent val="0"/>
              <c:showBubbleSize val="0"/>
            </c:dLbl>
            <c:dLbl>
              <c:idx val="2"/>
              <c:layout>
                <c:manualLayout>
                  <c:x val="7.1260320121557764E-3"/>
                  <c:y val="-0.43147487580744992"/>
                </c:manualLayout>
              </c:layout>
              <c:dLblPos val="ctr"/>
              <c:showLegendKey val="0"/>
              <c:showVal val="1"/>
              <c:showCatName val="0"/>
              <c:showSerName val="0"/>
              <c:showPercent val="0"/>
              <c:showBubbleSize val="0"/>
            </c:dLbl>
            <c:dLbl>
              <c:idx val="3"/>
              <c:layout>
                <c:manualLayout>
                  <c:x val="3.5630160060778882E-3"/>
                  <c:y val="-0.38423310108400649"/>
                </c:manualLayout>
              </c:layout>
              <c:dLblPos val="ctr"/>
              <c:showLegendKey val="0"/>
              <c:showVal val="1"/>
              <c:showCatName val="0"/>
              <c:showSerName val="0"/>
              <c:showPercent val="0"/>
              <c:showBubbleSize val="0"/>
            </c:dLbl>
            <c:dLbl>
              <c:idx val="4"/>
              <c:layout>
                <c:manualLayout>
                  <c:x val="-5.3445240091168321E-3"/>
                  <c:y val="-0.13857587252210071"/>
                </c:manualLayout>
              </c:layout>
              <c:dLblPos val="ctr"/>
              <c:showLegendKey val="0"/>
              <c:showVal val="1"/>
              <c:showCatName val="0"/>
              <c:showSerName val="0"/>
              <c:showPercent val="0"/>
              <c:showBubbleSize val="0"/>
            </c:dLbl>
            <c:txPr>
              <a:bodyPr/>
              <a:lstStyle/>
              <a:p>
                <a:pPr>
                  <a:defRPr sz="1400" b="1"/>
                </a:pPr>
                <a:endParaRPr lang="es-EC"/>
              </a:p>
            </c:txPr>
            <c:dLblPos val="ctr"/>
            <c:showLegendKey val="0"/>
            <c:showVal val="1"/>
            <c:showCatName val="0"/>
            <c:showSerName val="0"/>
            <c:showPercent val="0"/>
            <c:showBubbleSize val="0"/>
            <c:showLeaderLines val="0"/>
          </c:dLbls>
          <c:cat>
            <c:strRef>
              <c:f>Hoja1!$A$1:$A$5</c:f>
              <c:strCache>
                <c:ptCount val="5"/>
                <c:pt idx="0">
                  <c:v>Canastas </c:v>
                </c:pt>
                <c:pt idx="1">
                  <c:v>Hamacas  </c:v>
                </c:pt>
                <c:pt idx="2">
                  <c:v> Abanicos </c:v>
                </c:pt>
                <c:pt idx="3">
                  <c:v>Tapetes bordados              </c:v>
                </c:pt>
                <c:pt idx="4">
                  <c:v>Otro                              </c:v>
                </c:pt>
              </c:strCache>
            </c:strRef>
          </c:cat>
          <c:val>
            <c:numRef>
              <c:f>Hoja1!$B$1:$B$5</c:f>
              <c:numCache>
                <c:formatCode>0%</c:formatCode>
                <c:ptCount val="5"/>
                <c:pt idx="0">
                  <c:v>0.25</c:v>
                </c:pt>
                <c:pt idx="1">
                  <c:v>0.21</c:v>
                </c:pt>
                <c:pt idx="2">
                  <c:v>0.26</c:v>
                </c:pt>
                <c:pt idx="3">
                  <c:v>0.22</c:v>
                </c:pt>
                <c:pt idx="4">
                  <c:v>0.06</c:v>
                </c:pt>
              </c:numCache>
            </c:numRef>
          </c:val>
        </c:ser>
        <c:dLbls>
          <c:showLegendKey val="0"/>
          <c:showVal val="0"/>
          <c:showCatName val="0"/>
          <c:showSerName val="0"/>
          <c:showPercent val="0"/>
          <c:showBubbleSize val="0"/>
        </c:dLbls>
        <c:gapWidth val="100"/>
        <c:overlap val="100"/>
        <c:axId val="95254016"/>
        <c:axId val="95252480"/>
      </c:barChart>
      <c:valAx>
        <c:axId val="95252480"/>
        <c:scaling>
          <c:orientation val="minMax"/>
        </c:scaling>
        <c:delete val="0"/>
        <c:axPos val="l"/>
        <c:majorGridlines/>
        <c:numFmt formatCode="0%" sourceLinked="1"/>
        <c:majorTickMark val="out"/>
        <c:minorTickMark val="none"/>
        <c:tickLblPos val="nextTo"/>
        <c:crossAx val="95254016"/>
        <c:crosses val="autoZero"/>
        <c:crossBetween val="between"/>
      </c:valAx>
      <c:catAx>
        <c:axId val="95254016"/>
        <c:scaling>
          <c:orientation val="minMax"/>
        </c:scaling>
        <c:delete val="0"/>
        <c:axPos val="b"/>
        <c:majorTickMark val="out"/>
        <c:minorTickMark val="none"/>
        <c:tickLblPos val="nextTo"/>
        <c:crossAx val="95252480"/>
        <c:crosses val="autoZero"/>
        <c:auto val="1"/>
        <c:lblAlgn val="ctr"/>
        <c:lblOffset val="100"/>
        <c:noMultiLvlLbl val="0"/>
      </c:catAx>
    </c:plotArea>
    <c:plotVisOnly val="1"/>
    <c:dispBlanksAs val="gap"/>
    <c:showDLblsOverMax val="0"/>
  </c:chart>
  <c:txPr>
    <a:bodyPr/>
    <a:lstStyle/>
    <a:p>
      <a:pPr>
        <a:defRPr sz="1100"/>
      </a:pPr>
      <a:endParaRPr lang="es-EC"/>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6-09-28T08:23:27.885" idx="2">
    <p:pos x="10" y="10"/>
    <p:text>Las imágenes de las artesanía mostrar en otra diapositva donde se vea claramente, cada una grande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9-28T08:23:48.295" idx="3">
    <p:pos x="10" y="10"/>
    <p:text>Inserte un título</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9-28T08:24:25.234" idx="4">
    <p:pos x="10" y="10"/>
    <p:text>No inserte las preguntas sino las principales ideas de respuesta que obtuvoacompañadas de fotogradías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6-09-28T08:25:54.202" idx="5">
    <p:pos x="10" y="10"/>
    <p:text>Las letras están muy pequeñas, sintetice más solo la idea principal para que usted desarrolle el resto</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6-09-28T08:26:19.409" idx="6">
    <p:pos x="10" y="10"/>
    <p:text>Muy cargado, reduzca texto Mantenga impagenes junto al texto</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6-09-28T08:26:19.409" idx="9">
    <p:pos x="10" y="10"/>
    <p:text>Muy cargado, reduzca texto Mantenga impagenes junto al texto</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6-09-28T08:26:41.814" idx="7">
    <p:pos x="10" y="10"/>
    <p:text>Igual demasiado cargado de información, realice un  mapa conceotual o mpa mental</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6-09-28T08:27:22.587" idx="8">
    <p:pos x="10" y="10"/>
    <p:text>No transcripa, escriba ideas principales, demasiado texto</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A847CFC-816F-41D0-AAC0-9BF4FEBC753E}" type="datetimeFigureOut">
              <a:rPr lang="es-ES" smtClean="0"/>
              <a:t>13/11/2016</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32FADFE-3B8F-471C-ABF0-DBC7717ECBBC}" type="slidenum">
              <a:rPr lang="es-ES" smtClean="0"/>
              <a:t>‹Nº›</a:t>
            </a:fld>
            <a:endParaRPr lang="es-E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7A847CFC-816F-41D0-AAC0-9BF4FEBC753E}" type="datetimeFigureOut">
              <a:rPr lang="es-ES" smtClean="0"/>
              <a:t>13/11/2016</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32FADFE-3B8F-471C-ABF0-DBC7717ECBBC}" type="slidenum">
              <a:rPr lang="es-ES" smtClean="0"/>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7A847CFC-816F-41D0-AAC0-9BF4FEBC753E}" type="datetimeFigureOut">
              <a:rPr lang="es-ES" smtClean="0"/>
              <a:t>13/11/2016</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7A847CFC-816F-41D0-AAC0-9BF4FEBC753E}" type="datetimeFigureOut">
              <a:rPr lang="es-ES" smtClean="0"/>
              <a:t>13/11/2016</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132FADFE-3B8F-471C-ABF0-DBC7717ECBBC}" type="slidenum">
              <a:rPr lang="es-ES" smtClean="0"/>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7A847CFC-816F-41D0-AAC0-9BF4FEBC753E}" type="datetimeFigureOut">
              <a:rPr lang="es-ES" smtClean="0"/>
              <a:t>13/11/2016</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132FADFE-3B8F-471C-ABF0-DBC7717ECBBC}" type="slidenum">
              <a:rPr lang="es-ES" smtClean="0"/>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7A847CFC-816F-41D0-AAC0-9BF4FEBC753E}" type="datetimeFigureOut">
              <a:rPr lang="es-ES" smtClean="0"/>
              <a:t>13/11/2016</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132FADFE-3B8F-471C-ABF0-DBC7717ECBBC}"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t>13/11/2016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7A847CFC-816F-41D0-AAC0-9BF4FEBC753E}" type="datetimeFigureOut">
              <a:rPr lang="es-ES" smtClean="0"/>
              <a:t>13/11/2016</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132FADFE-3B8F-471C-ABF0-DBC7717ECBBC}" type="slidenum">
              <a:rPr lang="es-ES" smtClean="0"/>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7A847CFC-816F-41D0-AAC0-9BF4FEBC753E}" type="datetimeFigureOut">
              <a:rPr lang="es-ES" smtClean="0"/>
              <a:t>13/11/2016</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132FADFE-3B8F-471C-ABF0-DBC7717ECBBC}"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7A847CFC-816F-41D0-AAC0-9BF4FEBC753E}" type="datetimeFigureOut">
              <a:rPr lang="es-ES" smtClean="0"/>
              <a:t>13/11/2016</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132FADFE-3B8F-471C-ABF0-DBC7717ECBBC}"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A847CFC-816F-41D0-AAC0-9BF4FEBC753E}" type="datetimeFigureOut">
              <a:rPr lang="es-ES" smtClean="0"/>
              <a:t>13/11/2016</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32FADFE-3B8F-471C-ABF0-DBC7717ECBBC}" type="slidenum">
              <a:rPr lang="es-ES" smtClean="0"/>
              <a:t>‹Nº›</a:t>
            </a:fld>
            <a:endParaRPr lang="es-E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A847CFC-816F-41D0-AAC0-9BF4FEBC753E}" type="datetimeFigureOut">
              <a:rPr lang="es-ES" smtClean="0"/>
              <a:t>13/11/2016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t>13/11/2016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t>13/11/2016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13/11/2016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A847CFC-816F-41D0-AAC0-9BF4FEBC753E}" type="datetimeFigureOut">
              <a:rPr lang="es-ES" smtClean="0"/>
              <a:t>13/11/2016</a:t>
            </a:fld>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13/11/2016</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539175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852756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432135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7A847CFC-816F-41D0-AAC0-9BF4FEBC753E}" type="datetimeFigureOut">
              <a:rPr lang="es-ES" smtClean="0"/>
              <a:t>13/11/2016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591063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A847CFC-816F-41D0-AAC0-9BF4FEBC753E}" type="datetimeFigureOut">
              <a:rPr lang="es-ES" smtClean="0"/>
              <a:t>13/11/2016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1705830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A847CFC-816F-41D0-AAC0-9BF4FEBC753E}" type="datetimeFigureOut">
              <a:rPr lang="es-ES" smtClean="0"/>
              <a:t>13/11/2016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95584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A847CFC-816F-41D0-AAC0-9BF4FEBC753E}" type="datetimeFigureOut">
              <a:rPr lang="es-ES" smtClean="0"/>
              <a:t>13/11/2016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13/11/2016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941196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13/11/2016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958915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13/11/2016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290108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4765796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410942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Footer Placeholder 4"/>
          <p:cNvSpPr>
            <a:spLocks noGrp="1"/>
          </p:cNvSpPr>
          <p:nvPr>
            <p:ph type="ftr" sz="quarter" idx="11"/>
          </p:nvPr>
        </p:nvSpPr>
        <p:spPr/>
        <p:txBody>
          <a:bodyPr/>
          <a:lstStyle/>
          <a:p>
            <a:endParaRPr lang="es-E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32FADFE-3B8F-471C-ABF0-DBC7717ECBBC}" type="slidenum">
              <a:rPr lang="es-ES" smtClean="0"/>
              <a:t>‹Nº›</a:t>
            </a:fld>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A847CFC-816F-41D0-AAC0-9BF4FEBC753E}" type="datetimeFigureOut">
              <a:rPr lang="es-ES" smtClean="0"/>
              <a:t>13/11/2016</a:t>
            </a:fld>
            <a:endParaRPr lang="es-ES"/>
          </a:p>
        </p:txBody>
      </p:sp>
      <p:sp>
        <p:nvSpPr>
          <p:cNvPr id="8" name="Slide Number Placeholder 7"/>
          <p:cNvSpPr>
            <a:spLocks noGrp="1"/>
          </p:cNvSpPr>
          <p:nvPr>
            <p:ph type="sldNum" sz="quarter" idx="11"/>
          </p:nvPr>
        </p:nvSpPr>
        <p:spPr/>
        <p:txBody>
          <a:bodyPr/>
          <a:lstStyle/>
          <a:p>
            <a:fld id="{132FADFE-3B8F-471C-ABF0-DBC7717ECBBC}" type="slidenum">
              <a:rPr lang="es-ES" smtClean="0"/>
              <a:t>‹Nº›</a:t>
            </a:fld>
            <a:endParaRPr lang="es-ES"/>
          </a:p>
        </p:txBody>
      </p:sp>
      <p:sp>
        <p:nvSpPr>
          <p:cNvPr id="9" name="Footer Placeholder 8"/>
          <p:cNvSpPr>
            <a:spLocks noGrp="1"/>
          </p:cNvSpPr>
          <p:nvPr>
            <p:ph type="ftr" sz="quarter" idx="12"/>
          </p:nvPr>
        </p:nvSpPr>
        <p:spPr/>
        <p:txBody>
          <a:bodyPr/>
          <a:lstStyle/>
          <a:p>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t>13/11/2016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t>13/11/2016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t>13/11/2016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t>13/11/2016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13/11/2016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13/11/2016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13/11/2016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32FADFE-3B8F-471C-ABF0-DBC7717ECBBC}" type="slidenum">
              <a:rPr lang="es-ES" smtClean="0"/>
              <a:t>‹Nº›</a:t>
            </a:fld>
            <a:endParaRPr lang="es-E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s-ES" smtClean="0"/>
              <a:t>Haga clic para modificar el estilo de título del patrón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13/11/2016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t>13/11/2016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13/11/2016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A847CFC-816F-41D0-AAC0-9BF4FEBC753E}" type="datetimeFigureOut">
              <a:rPr lang="es-ES" smtClean="0"/>
              <a:t>13/11/2016</a:t>
            </a:fld>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13/11/2016</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A847CFC-816F-41D0-AAC0-9BF4FEBC753E}" type="datetimeFigureOut">
              <a:rPr lang="es-ES" smtClean="0"/>
              <a:t>13/11/2016</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A847CFC-816F-41D0-AAC0-9BF4FEBC753E}" type="datetimeFigureOut">
              <a:rPr lang="es-ES" smtClean="0"/>
              <a:t>13/11/2016</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32FADFE-3B8F-471C-ABF0-DBC7717ECBBC}"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A847CFC-816F-41D0-AAC0-9BF4FEBC753E}" type="datetimeFigureOut">
              <a:rPr lang="es-ES" smtClean="0"/>
              <a:t>13/11/2016</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13/11/2016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extLst>
      <p:ext uri="{BB962C8B-B14F-4D97-AF65-F5344CB8AC3E}">
        <p14:creationId xmlns:p14="http://schemas.microsoft.com/office/powerpoint/2010/main" val="3670039033"/>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A847CFC-816F-41D0-AAC0-9BF4FEBC753E}" type="datetimeFigureOut">
              <a:rPr lang="es-ES" smtClean="0"/>
              <a:t>13/11/2016</a:t>
            </a:fld>
            <a:endParaRPr lang="es-E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s-E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132FADFE-3B8F-471C-ABF0-DBC7717ECBBC}" type="slidenum">
              <a:rPr lang="es-ES" smtClean="0"/>
              <a:t>‹Nº›</a:t>
            </a:fld>
            <a:endParaRPr lang="es-E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comments" Target="../comments/comment4.xml"/></Relationships>
</file>

<file path=ppt/slides/_rels/slide33.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comments" Target="../comments/comment6.xml"/><Relationship Id="rId5" Type="http://schemas.openxmlformats.org/officeDocument/2006/relationships/image" Target="../media/image63.jpeg"/><Relationship Id="rId4" Type="http://schemas.openxmlformats.org/officeDocument/2006/relationships/image" Target="../media/image62.jpeg"/></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38886" cy="68621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6" name="Rectangle 6"/>
          <p:cNvSpPr>
            <a:spLocks noChangeArrowheads="1"/>
          </p:cNvSpPr>
          <p:nvPr/>
        </p:nvSpPr>
        <p:spPr bwMode="auto">
          <a:xfrm>
            <a:off x="2086115" y="444905"/>
            <a:ext cx="66279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2800" b="1"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ESCUELA POLITÉCNICA DEL EJÉRCITO</a:t>
            </a:r>
            <a:endParaRPr kumimoji="0" lang="es-EC" altLang="es-EC"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7" name="Picture 13" descr="Resultado de imagen para IMAGEN DEL LOGOTIPO DE LA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18" y="1135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2627784" y="1399012"/>
            <a:ext cx="5400600" cy="369332"/>
          </a:xfrm>
          <a:prstGeom prst="rect">
            <a:avLst/>
          </a:prstGeom>
        </p:spPr>
        <p:txBody>
          <a:bodyPr wrap="square">
            <a:spAutoFit/>
          </a:bodyPr>
          <a:lstStyle/>
          <a:p>
            <a:pPr algn="ctr"/>
            <a:r>
              <a:rPr lang="es-ES" b="1" dirty="0"/>
              <a:t>MODALIDAD DE EDUCACIÓN A DISTANCIA</a:t>
            </a:r>
            <a:endParaRPr lang="es-EC" b="1" dirty="0"/>
          </a:p>
        </p:txBody>
      </p:sp>
      <p:sp>
        <p:nvSpPr>
          <p:cNvPr id="11" name="10 Rectángulo"/>
          <p:cNvSpPr/>
          <p:nvPr/>
        </p:nvSpPr>
        <p:spPr>
          <a:xfrm>
            <a:off x="1490699" y="2600084"/>
            <a:ext cx="6552728" cy="830997"/>
          </a:xfrm>
          <a:prstGeom prst="rect">
            <a:avLst/>
          </a:prstGeom>
        </p:spPr>
        <p:txBody>
          <a:bodyPr wrap="square">
            <a:spAutoFit/>
          </a:bodyPr>
          <a:lstStyle/>
          <a:p>
            <a:pPr algn="ctr"/>
            <a:r>
              <a:rPr lang="es-ES_tradnl" sz="2400" b="1" dirty="0" smtClean="0"/>
              <a:t>ELABORADA POR:</a:t>
            </a:r>
          </a:p>
          <a:p>
            <a:pPr algn="ctr"/>
            <a:r>
              <a:rPr lang="es-ES_tradnl" sz="2400" b="1" dirty="0" smtClean="0"/>
              <a:t>MARIANA </a:t>
            </a:r>
            <a:r>
              <a:rPr lang="es-ES_tradnl" sz="2400" b="1" dirty="0"/>
              <a:t>DE JESÚS GASPAR ESCOBAR</a:t>
            </a:r>
            <a:endParaRPr lang="es-EC" sz="2400" dirty="0"/>
          </a:p>
        </p:txBody>
      </p:sp>
      <p:sp>
        <p:nvSpPr>
          <p:cNvPr id="16" name="15 Rectángulo"/>
          <p:cNvSpPr/>
          <p:nvPr/>
        </p:nvSpPr>
        <p:spPr>
          <a:xfrm>
            <a:off x="1990475" y="4293096"/>
            <a:ext cx="5580112" cy="830997"/>
          </a:xfrm>
          <a:prstGeom prst="rect">
            <a:avLst/>
          </a:prstGeom>
        </p:spPr>
        <p:txBody>
          <a:bodyPr wrap="square">
            <a:spAutoFit/>
          </a:bodyPr>
          <a:lstStyle/>
          <a:p>
            <a:pPr algn="ctr"/>
            <a:r>
              <a:rPr lang="es-ES_tradnl" sz="2400" b="1" dirty="0" smtClean="0"/>
              <a:t>DIRECTORA:</a:t>
            </a:r>
          </a:p>
          <a:p>
            <a:pPr algn="ctr"/>
            <a:r>
              <a:rPr lang="es-ES_tradnl" sz="2400" b="1" dirty="0" smtClean="0"/>
              <a:t>DRA. CRISTINA VINUEZA</a:t>
            </a:r>
            <a:endParaRPr lang="es-EC" sz="2400" dirty="0"/>
          </a:p>
        </p:txBody>
      </p:sp>
      <p:sp>
        <p:nvSpPr>
          <p:cNvPr id="17" name="16 Rectángulo"/>
          <p:cNvSpPr/>
          <p:nvPr/>
        </p:nvSpPr>
        <p:spPr>
          <a:xfrm>
            <a:off x="1461921" y="5877272"/>
            <a:ext cx="6552728" cy="830997"/>
          </a:xfrm>
          <a:prstGeom prst="rect">
            <a:avLst/>
          </a:prstGeom>
        </p:spPr>
        <p:txBody>
          <a:bodyPr wrap="square">
            <a:spAutoFit/>
          </a:bodyPr>
          <a:lstStyle/>
          <a:p>
            <a:pPr algn="ctr"/>
            <a:r>
              <a:rPr lang="es-ES_tradnl" sz="2400" b="1" dirty="0" smtClean="0"/>
              <a:t>ESMERALDAS – ECUADOR</a:t>
            </a:r>
          </a:p>
          <a:p>
            <a:pPr algn="ctr"/>
            <a:r>
              <a:rPr lang="es-ES_tradnl" sz="2400" b="1" dirty="0" smtClean="0"/>
              <a:t>2016</a:t>
            </a:r>
            <a:endParaRPr lang="es-EC" sz="2400" dirty="0"/>
          </a:p>
        </p:txBody>
      </p:sp>
    </p:spTree>
    <p:extLst>
      <p:ext uri="{BB962C8B-B14F-4D97-AF65-F5344CB8AC3E}">
        <p14:creationId xmlns:p14="http://schemas.microsoft.com/office/powerpoint/2010/main" val="2867504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932040" y="95806"/>
            <a:ext cx="3024336" cy="400110"/>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2000" b="1" dirty="0" smtClean="0">
                <a:effectLst>
                  <a:outerShdw blurRad="38100" dist="38100" dir="2700000" algn="tl">
                    <a:srgbClr val="000000">
                      <a:alpha val="43137"/>
                    </a:srgbClr>
                  </a:outerShdw>
                </a:effectLst>
              </a:rPr>
              <a:t>Indicadores Naturales</a:t>
            </a:r>
            <a:endParaRPr lang="es-EC" sz="2000" b="1" dirty="0">
              <a:effectLst>
                <a:outerShdw blurRad="38100" dist="38100" dir="2700000" algn="tl">
                  <a:srgbClr val="000000">
                    <a:alpha val="43137"/>
                  </a:srgbClr>
                </a:outerShdw>
              </a:effectLst>
            </a:endParaRPr>
          </a:p>
        </p:txBody>
      </p:sp>
      <p:pic>
        <p:nvPicPr>
          <p:cNvPr id="3074" name="Picture 2" descr="Resultado de imagen para nub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940" y="809624"/>
            <a:ext cx="3770044" cy="2619375"/>
          </a:xfrm>
          <a:prstGeom prst="rect">
            <a:avLst/>
          </a:prstGeom>
          <a:noFill/>
          <a:scene3d>
            <a:camera prst="perspectiveFront"/>
            <a:lightRig rig="threePt" dir="t"/>
          </a:scene3d>
          <a:extLst>
            <a:ext uri="{909E8E84-426E-40DD-AFC4-6F175D3DCCD1}">
              <a14:hiddenFill xmlns:a14="http://schemas.microsoft.com/office/drawing/2010/main">
                <a:solidFill>
                  <a:srgbClr val="FFFFFF"/>
                </a:solidFill>
              </a14:hiddenFill>
            </a:ext>
          </a:extLst>
        </p:spPr>
      </p:pic>
      <p:pic>
        <p:nvPicPr>
          <p:cNvPr id="3076" name="Picture 4" descr="Resultado de imagen para dia sole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40" y="3596630"/>
            <a:ext cx="3770044" cy="2784698"/>
          </a:xfrm>
          <a:prstGeom prst="rect">
            <a:avLst/>
          </a:prstGeom>
          <a:noFill/>
          <a:scene3d>
            <a:camera prst="perspectiveFront"/>
            <a:lightRig rig="threePt" dir="t"/>
          </a:scene3d>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809625"/>
            <a:ext cx="375285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Resultado de imagen para lluvia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8110" y="3596630"/>
            <a:ext cx="3748748" cy="278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5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par>
                                <p:cTn id="8" presetID="6" presetClass="entr" presetSubtype="16"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circle(in)">
                                      <p:cBhvr>
                                        <p:cTn id="10" dur="2000"/>
                                        <p:tgtEl>
                                          <p:spTgt spid="3076"/>
                                        </p:tgtEl>
                                      </p:cBhvr>
                                    </p:animEffect>
                                  </p:childTnLst>
                                </p:cTn>
                              </p:par>
                              <p:par>
                                <p:cTn id="11" presetID="6" presetClass="entr" presetSubtype="16" fill="hold" nodeType="with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circle(in)">
                                      <p:cBhvr>
                                        <p:cTn id="13" dur="2000"/>
                                        <p:tgtEl>
                                          <p:spTgt spid="3077"/>
                                        </p:tgtEl>
                                      </p:cBhvr>
                                    </p:animEffect>
                                  </p:childTnLst>
                                </p:cTn>
                              </p:par>
                              <p:par>
                                <p:cTn id="14" presetID="6" presetClass="entr" presetSubtype="16" fill="hold" nodeType="withEffect">
                                  <p:stCondLst>
                                    <p:cond delay="0"/>
                                  </p:stCondLst>
                                  <p:childTnLst>
                                    <p:set>
                                      <p:cBhvr>
                                        <p:cTn id="15" dur="1" fill="hold">
                                          <p:stCondLst>
                                            <p:cond delay="0"/>
                                          </p:stCondLst>
                                        </p:cTn>
                                        <p:tgtEl>
                                          <p:spTgt spid="3079"/>
                                        </p:tgtEl>
                                        <p:attrNameLst>
                                          <p:attrName>style.visibility</p:attrName>
                                        </p:attrNameLst>
                                      </p:cBhvr>
                                      <p:to>
                                        <p:strVal val="visible"/>
                                      </p:to>
                                    </p:set>
                                    <p:animEffect transition="in" filter="circle(in)">
                                      <p:cBhvr>
                                        <p:cTn id="16"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6"/>
            <a:ext cx="9129014" cy="6863169"/>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C:\Users\Usuario\Desktop\TESIS MARIANA\NUEVA NUEVA\fotos tesis\DSC03396.JPG"/>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5688632" cy="4320480"/>
          </a:xfrm>
          <a:prstGeom prst="rect">
            <a:avLst/>
          </a:prstGeom>
          <a:noFill/>
          <a:ln>
            <a:noFill/>
          </a:ln>
        </p:spPr>
      </p:pic>
      <p:pic>
        <p:nvPicPr>
          <p:cNvPr id="6" name="5 Imagen" descr="H:\ \fotos tesis\DSC0335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2833900"/>
            <a:ext cx="5450014" cy="3782194"/>
          </a:xfrm>
          <a:prstGeom prst="rect">
            <a:avLst/>
          </a:prstGeom>
          <a:noFill/>
          <a:ln>
            <a:noFill/>
          </a:ln>
        </p:spPr>
      </p:pic>
      <p:sp>
        <p:nvSpPr>
          <p:cNvPr id="2" name="1 Rectángulo"/>
          <p:cNvSpPr/>
          <p:nvPr/>
        </p:nvSpPr>
        <p:spPr>
          <a:xfrm>
            <a:off x="1230101" y="188640"/>
            <a:ext cx="6668813" cy="830997"/>
          </a:xfrm>
          <a:prstGeom prst="rect">
            <a:avLst/>
          </a:prstGeom>
          <a:solidFill>
            <a:schemeClr val="bg2">
              <a:lumMod val="50000"/>
            </a:schemeClr>
          </a:solid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4800" b="1" cap="none" spc="0" dirty="0" smtClean="0">
                <a:ln/>
                <a:solidFill>
                  <a:srgbClr val="FFFF00"/>
                </a:solidFill>
                <a:effectLst/>
              </a:rPr>
              <a:t>COMUNIDAD CHACHI</a:t>
            </a:r>
            <a:endParaRPr lang="es-ES" sz="4800" b="1" cap="none" spc="0" dirty="0">
              <a:ln/>
              <a:solidFill>
                <a:srgbClr val="FFFF00"/>
              </a:solidFill>
              <a:effectLst/>
            </a:endParaRPr>
          </a:p>
        </p:txBody>
      </p:sp>
    </p:spTree>
    <p:extLst>
      <p:ext uri="{BB962C8B-B14F-4D97-AF65-F5344CB8AC3E}">
        <p14:creationId xmlns:p14="http://schemas.microsoft.com/office/powerpoint/2010/main" val="197424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imagenes del rio santa maria de los cayapas de esmeraldas"/>
          <p:cNvPicPr>
            <a:picLocks noChangeAspect="1" noChangeArrowheads="1"/>
          </p:cNvPicPr>
          <p:nvPr/>
        </p:nvPicPr>
        <p:blipFill rotWithShape="1">
          <a:blip r:embed="rId2">
            <a:extLst>
              <a:ext uri="{28A0092B-C50C-407E-A947-70E740481C1C}">
                <a14:useLocalDpi xmlns:a14="http://schemas.microsoft.com/office/drawing/2010/main" val="0"/>
              </a:ext>
            </a:extLst>
          </a:blip>
          <a:srcRect l="3159" t="9474" r="2476" b="7976"/>
          <a:stretch/>
        </p:blipFill>
        <p:spPr bwMode="auto">
          <a:xfrm>
            <a:off x="507327" y="332656"/>
            <a:ext cx="8169129"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1 Flecha derecha"/>
          <p:cNvSpPr/>
          <p:nvPr/>
        </p:nvSpPr>
        <p:spPr>
          <a:xfrm>
            <a:off x="8235690" y="6489340"/>
            <a:ext cx="792088" cy="36004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37429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4273" t="7429" r="24148" b="5526"/>
          <a:stretch/>
        </p:blipFill>
        <p:spPr bwMode="auto">
          <a:xfrm>
            <a:off x="899592" y="980728"/>
            <a:ext cx="3845596" cy="287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8 Imagen" descr="C:\Users\Usuario\Desktop\TESIS MARIANA\NUEVA NUEVA\fotos tesis\DSC03405.JPG"/>
          <p:cNvPicPr/>
          <p:nvPr/>
        </p:nvPicPr>
        <p:blipFill>
          <a:blip r:embed="rId3">
            <a:extLst>
              <a:ext uri="{28A0092B-C50C-407E-A947-70E740481C1C}">
                <a14:useLocalDpi xmlns:a14="http://schemas.microsoft.com/office/drawing/2010/main" val="0"/>
              </a:ext>
            </a:extLst>
          </a:blip>
          <a:srcRect/>
          <a:stretch>
            <a:fillRect/>
          </a:stretch>
        </p:blipFill>
        <p:spPr bwMode="auto">
          <a:xfrm>
            <a:off x="3887924" y="3212976"/>
            <a:ext cx="4176464" cy="3096344"/>
          </a:xfrm>
          <a:prstGeom prst="rect">
            <a:avLst/>
          </a:prstGeom>
          <a:noFill/>
          <a:ln>
            <a:noFill/>
          </a:ln>
        </p:spPr>
      </p:pic>
      <p:sp>
        <p:nvSpPr>
          <p:cNvPr id="2" name="1 CuadroTexto"/>
          <p:cNvSpPr txBox="1"/>
          <p:nvPr/>
        </p:nvSpPr>
        <p:spPr>
          <a:xfrm>
            <a:off x="3275856" y="0"/>
            <a:ext cx="540060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EC" sz="2400" b="1" dirty="0" smtClean="0">
                <a:solidFill>
                  <a:schemeClr val="tx1"/>
                </a:solidFill>
              </a:rPr>
              <a:t>Chachi en Chapala   </a:t>
            </a:r>
          </a:p>
          <a:p>
            <a:r>
              <a:rPr lang="es-EC" sz="2400" b="1" dirty="0">
                <a:solidFill>
                  <a:schemeClr val="tx1"/>
                </a:solidFill>
              </a:rPr>
              <a:t>Gente verdadera </a:t>
            </a:r>
            <a:r>
              <a:rPr lang="es-EC" sz="2400" b="1" dirty="0" smtClean="0">
                <a:solidFill>
                  <a:schemeClr val="tx1"/>
                </a:solidFill>
              </a:rPr>
              <a:t> o Buena gente</a:t>
            </a:r>
            <a:endParaRPr lang="es-EC" sz="2400" b="1" dirty="0">
              <a:solidFill>
                <a:schemeClr val="tx1"/>
              </a:solidFill>
            </a:endParaRPr>
          </a:p>
        </p:txBody>
      </p:sp>
    </p:spTree>
    <p:extLst>
      <p:ext uri="{BB962C8B-B14F-4D97-AF65-F5344CB8AC3E}">
        <p14:creationId xmlns:p14="http://schemas.microsoft.com/office/powerpoint/2010/main" val="392222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39" t="3857" r="5685" b="12245"/>
          <a:stretch/>
        </p:blipFill>
        <p:spPr bwMode="auto">
          <a:xfrm>
            <a:off x="3116948" y="1124744"/>
            <a:ext cx="3116948" cy="2376264"/>
          </a:xfrm>
          <a:prstGeom prst="rect">
            <a:avLst/>
          </a:prstGeom>
          <a:ln>
            <a:noFill/>
          </a:ln>
          <a:effectLst>
            <a:softEdge rad="112500"/>
          </a:effectLst>
          <a:scene3d>
            <a:camera prst="perspective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331640" y="0"/>
            <a:ext cx="6912768"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C" sz="2000" b="1" dirty="0">
                <a:solidFill>
                  <a:schemeClr val="tx1"/>
                </a:solidFill>
                <a:effectLst>
                  <a:outerShdw blurRad="38100" dist="38100" dir="2700000" algn="tl">
                    <a:srgbClr val="000000">
                      <a:alpha val="43137"/>
                    </a:srgbClr>
                  </a:outerShdw>
                </a:effectLst>
              </a:rPr>
              <a:t>La </a:t>
            </a:r>
            <a:r>
              <a:rPr lang="es-EC" sz="2000" b="1" dirty="0" smtClean="0">
                <a:solidFill>
                  <a:schemeClr val="tx1"/>
                </a:solidFill>
                <a:effectLst>
                  <a:outerShdw blurRad="38100" dist="38100" dir="2700000" algn="tl">
                    <a:srgbClr val="000000">
                      <a:alpha val="43137"/>
                    </a:srgbClr>
                  </a:outerShdw>
                </a:effectLst>
              </a:rPr>
              <a:t>naturaleza  </a:t>
            </a:r>
          </a:p>
          <a:p>
            <a:pPr algn="ctr"/>
            <a:r>
              <a:rPr lang="es-EC" sz="2000" b="1" dirty="0" smtClean="0">
                <a:solidFill>
                  <a:schemeClr val="tx1"/>
                </a:solidFill>
                <a:effectLst>
                  <a:outerShdw blurRad="38100" dist="38100" dir="2700000" algn="tl">
                    <a:srgbClr val="000000">
                      <a:alpha val="43137"/>
                    </a:srgbClr>
                  </a:outerShdw>
                </a:effectLst>
              </a:rPr>
              <a:t>“SISTEMA   </a:t>
            </a:r>
            <a:r>
              <a:rPr lang="es-EC" sz="2000" b="1" dirty="0" smtClean="0">
                <a:solidFill>
                  <a:schemeClr val="tx1"/>
                </a:solidFill>
                <a:effectLst>
                  <a:outerShdw blurRad="38100" dist="38100" dir="2700000" algn="tl">
                    <a:srgbClr val="000000">
                      <a:alpha val="43137"/>
                    </a:srgbClr>
                  </a:outerShdw>
                </a:effectLst>
              </a:rPr>
              <a:t>VIVO” </a:t>
            </a:r>
            <a:r>
              <a:rPr lang="es-EC" sz="2000" b="1" dirty="0" smtClean="0">
                <a:solidFill>
                  <a:schemeClr val="tx1"/>
                </a:solidFill>
                <a:effectLst>
                  <a:outerShdw blurRad="38100" dist="38100" dir="2700000" algn="tl">
                    <a:srgbClr val="000000">
                      <a:alpha val="43137"/>
                    </a:srgbClr>
                  </a:outerShdw>
                </a:effectLst>
              </a:rPr>
              <a:t>         “</a:t>
            </a:r>
            <a:r>
              <a:rPr lang="es-EC" sz="2000" b="1" dirty="0">
                <a:solidFill>
                  <a:schemeClr val="tx1"/>
                </a:solidFill>
                <a:effectLst>
                  <a:outerShdw blurRad="38100" dist="38100" dir="2700000" algn="tl">
                    <a:srgbClr val="000000">
                      <a:alpha val="43137"/>
                    </a:srgbClr>
                  </a:outerShdw>
                </a:effectLst>
              </a:rPr>
              <a:t>GRAN FUERZA </a:t>
            </a:r>
            <a:r>
              <a:rPr lang="es-EC" sz="2000" b="1" dirty="0" smtClean="0">
                <a:solidFill>
                  <a:schemeClr val="tx1"/>
                </a:solidFill>
                <a:effectLst>
                  <a:outerShdw blurRad="38100" dist="38100" dir="2700000" algn="tl">
                    <a:srgbClr val="000000">
                      <a:alpha val="43137"/>
                    </a:srgbClr>
                  </a:outerShdw>
                </a:effectLst>
              </a:rPr>
              <a:t>  SAGRADA</a:t>
            </a:r>
            <a:r>
              <a:rPr lang="es-EC" sz="2000" b="1" dirty="0">
                <a:solidFill>
                  <a:schemeClr val="tx1"/>
                </a:solidFill>
                <a:effectLst>
                  <a:outerShdw blurRad="38100" dist="38100" dir="2700000" algn="tl">
                    <a:srgbClr val="000000">
                      <a:alpha val="43137"/>
                    </a:srgbClr>
                  </a:outerShdw>
                </a:effectLst>
              </a:rPr>
              <a:t>”</a:t>
            </a:r>
          </a:p>
        </p:txBody>
      </p:sp>
      <p:pic>
        <p:nvPicPr>
          <p:cNvPr id="7170" name="Picture 2" descr="Resultado de imagen para IMAGENES DE HOMBRE CHACHI CON PESCA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10" y="1480949"/>
            <a:ext cx="2036899" cy="1663854"/>
          </a:xfrm>
          <a:prstGeom prst="rect">
            <a:avLst/>
          </a:prstGeom>
          <a:noFill/>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pic>
        <p:nvPicPr>
          <p:cNvPr id="7172" name="Picture 4" descr="Resultado de imagen para IMAGENES DE HOMBRE CHACHI CON PESCAD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10" y="4255243"/>
            <a:ext cx="3077318" cy="2037639"/>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02" t="2963" r="13662" b="12252"/>
          <a:stretch/>
        </p:blipFill>
        <p:spPr bwMode="auto">
          <a:xfrm>
            <a:off x="5364088" y="4221088"/>
            <a:ext cx="3089661" cy="2037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Resultado de imagen para imagen del arbol de ma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6178" y="1610729"/>
            <a:ext cx="2256343" cy="1692257"/>
          </a:xfrm>
          <a:prstGeom prst="rect">
            <a:avLst/>
          </a:prstGeom>
          <a:noFill/>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280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6"/>
            <a:ext cx="9129014" cy="68631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CuadroTexto"/>
          <p:cNvSpPr txBox="1"/>
          <p:nvPr/>
        </p:nvSpPr>
        <p:spPr>
          <a:xfrm>
            <a:off x="2123728" y="233145"/>
            <a:ext cx="4680520" cy="461665"/>
          </a:xfrm>
          <a:prstGeom prst="rect">
            <a:avLst/>
          </a:prstGeom>
          <a:solidFill>
            <a:srgbClr val="0066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2400" b="1" dirty="0" smtClean="0">
                <a:solidFill>
                  <a:srgbClr val="FFFF00"/>
                </a:solidFill>
                <a:effectLst>
                  <a:outerShdw blurRad="38100" dist="38100" dir="2700000" algn="tl">
                    <a:srgbClr val="000000">
                      <a:alpha val="43137"/>
                    </a:srgbClr>
                  </a:outerShdw>
                </a:effectLst>
              </a:rPr>
              <a:t>Fundamentación  Legal </a:t>
            </a:r>
            <a:endParaRPr lang="es-EC" sz="2400" b="1" dirty="0">
              <a:solidFill>
                <a:srgbClr val="FFFF00"/>
              </a:solidFill>
              <a:effectLst>
                <a:outerShdw blurRad="38100" dist="38100" dir="2700000" algn="tl">
                  <a:srgbClr val="000000">
                    <a:alpha val="43137"/>
                  </a:srgbClr>
                </a:outerShdw>
              </a:effectLst>
            </a:endParaRPr>
          </a:p>
        </p:txBody>
      </p:sp>
      <p:sp>
        <p:nvSpPr>
          <p:cNvPr id="2" name="1 Rectángulo"/>
          <p:cNvSpPr/>
          <p:nvPr/>
        </p:nvSpPr>
        <p:spPr>
          <a:xfrm>
            <a:off x="657594" y="1771423"/>
            <a:ext cx="3410350" cy="156966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s-EC" sz="1600" b="1" dirty="0"/>
              <a:t>Art. 385.- El sistema nacional de ciencia, tecnología, innovación y saberes ancestrales, en el  marco del respeto al ambiente, la naturaleza, la vida, las culturas y la soberanía</a:t>
            </a:r>
          </a:p>
        </p:txBody>
      </p:sp>
      <p:sp>
        <p:nvSpPr>
          <p:cNvPr id="3" name="2 Rectángulo"/>
          <p:cNvSpPr/>
          <p:nvPr/>
        </p:nvSpPr>
        <p:spPr>
          <a:xfrm>
            <a:off x="4867719" y="931582"/>
            <a:ext cx="4024761" cy="329320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s-EC" sz="1600" b="1" dirty="0"/>
              <a:t>Art. 386.- El sistema comprenderá programas, políticas, recursos, acciones, e incorporará a instituciones del Estado, universidades y escuelas politécnicas, institutos de investigación públicos y particulares, empresas públicas y privadas, organismos no gubernamentales y personas naturales o jurídicas, en tanto realizan actividades de investigación, desarrollo tecnológico, innovación y aquellas ligadas a los saberes ancestrales. </a:t>
            </a:r>
          </a:p>
        </p:txBody>
      </p:sp>
      <p:sp>
        <p:nvSpPr>
          <p:cNvPr id="8" name="7 Rectángulo"/>
          <p:cNvSpPr/>
          <p:nvPr/>
        </p:nvSpPr>
        <p:spPr>
          <a:xfrm>
            <a:off x="2410154" y="4933008"/>
            <a:ext cx="468109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s-EC" sz="2800" b="1" dirty="0">
                <a:effectLst>
                  <a:outerShdw blurRad="38100" dist="38100" dir="2700000" algn="tl">
                    <a:srgbClr val="000000">
                      <a:alpha val="43137"/>
                    </a:srgbClr>
                  </a:outerShdw>
                </a:effectLst>
              </a:rPr>
              <a:t>Ley de Gestión Ambiental</a:t>
            </a:r>
          </a:p>
        </p:txBody>
      </p:sp>
      <p:sp>
        <p:nvSpPr>
          <p:cNvPr id="10" name="9 Rectángulo"/>
          <p:cNvSpPr/>
          <p:nvPr/>
        </p:nvSpPr>
        <p:spPr>
          <a:xfrm>
            <a:off x="602400" y="1124744"/>
            <a:ext cx="2113079" cy="461665"/>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s-EC" sz="2400" b="1" dirty="0" smtClean="0">
                <a:effectLst>
                  <a:outerShdw blurRad="38100" dist="38100" dir="2700000" algn="tl">
                    <a:srgbClr val="000000">
                      <a:alpha val="43137"/>
                    </a:srgbClr>
                  </a:outerShdw>
                </a:effectLst>
              </a:rPr>
              <a:t>Constitución </a:t>
            </a:r>
            <a:endParaRPr lang="es-EC" sz="2400" b="1" dirty="0">
              <a:effectLst>
                <a:outerShdw blurRad="38100" dist="38100" dir="2700000" algn="tl">
                  <a:srgbClr val="000000">
                    <a:alpha val="43137"/>
                  </a:srgbClr>
                </a:outerShdw>
              </a:effectLst>
            </a:endParaRPr>
          </a:p>
        </p:txBody>
      </p:sp>
      <p:sp>
        <p:nvSpPr>
          <p:cNvPr id="11" name="10 Rectángulo"/>
          <p:cNvSpPr/>
          <p:nvPr/>
        </p:nvSpPr>
        <p:spPr>
          <a:xfrm>
            <a:off x="2764910" y="6093295"/>
            <a:ext cx="1080120" cy="40011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s-EC" sz="2000" b="1" dirty="0">
                <a:solidFill>
                  <a:schemeClr val="tx1"/>
                </a:solidFill>
              </a:rPr>
              <a:t>Art. </a:t>
            </a:r>
            <a:r>
              <a:rPr lang="es-EC" sz="2000" b="1" dirty="0" smtClean="0">
                <a:solidFill>
                  <a:schemeClr val="tx1"/>
                </a:solidFill>
              </a:rPr>
              <a:t>30</a:t>
            </a:r>
            <a:endParaRPr lang="es-EC" sz="2000" dirty="0">
              <a:solidFill>
                <a:schemeClr val="tx1"/>
              </a:solidFill>
            </a:endParaRPr>
          </a:p>
        </p:txBody>
      </p:sp>
      <p:sp>
        <p:nvSpPr>
          <p:cNvPr id="12" name="11 Rectángulo"/>
          <p:cNvSpPr/>
          <p:nvPr/>
        </p:nvSpPr>
        <p:spPr>
          <a:xfrm>
            <a:off x="4191026" y="6093295"/>
            <a:ext cx="1119346" cy="40011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s-EC" sz="2000" b="1" dirty="0" smtClean="0">
                <a:solidFill>
                  <a:schemeClr val="tx1"/>
                </a:solidFill>
              </a:rPr>
              <a:t>Art</a:t>
            </a:r>
            <a:r>
              <a:rPr lang="es-EC" sz="2000" b="1" dirty="0">
                <a:solidFill>
                  <a:schemeClr val="tx1"/>
                </a:solidFill>
              </a:rPr>
              <a:t>. </a:t>
            </a:r>
            <a:r>
              <a:rPr lang="es-EC" sz="2000" b="1" dirty="0" smtClean="0">
                <a:solidFill>
                  <a:schemeClr val="tx1"/>
                </a:solidFill>
              </a:rPr>
              <a:t>31</a:t>
            </a:r>
            <a:endParaRPr lang="es-EC" sz="2000" dirty="0">
              <a:solidFill>
                <a:schemeClr val="tx1"/>
              </a:solidFill>
            </a:endParaRPr>
          </a:p>
        </p:txBody>
      </p:sp>
      <p:sp>
        <p:nvSpPr>
          <p:cNvPr id="13" name="12 Rectángulo"/>
          <p:cNvSpPr/>
          <p:nvPr/>
        </p:nvSpPr>
        <p:spPr>
          <a:xfrm>
            <a:off x="5702601" y="6093296"/>
            <a:ext cx="1008112" cy="40011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s-EC" sz="2000" b="1" dirty="0" smtClean="0">
                <a:solidFill>
                  <a:schemeClr val="tx1"/>
                </a:solidFill>
              </a:rPr>
              <a:t>Art</a:t>
            </a:r>
            <a:r>
              <a:rPr lang="es-EC" sz="2000" b="1" dirty="0">
                <a:solidFill>
                  <a:schemeClr val="tx1"/>
                </a:solidFill>
              </a:rPr>
              <a:t>. </a:t>
            </a:r>
            <a:r>
              <a:rPr lang="es-EC" sz="2000" b="1" dirty="0" smtClean="0">
                <a:solidFill>
                  <a:schemeClr val="tx1"/>
                </a:solidFill>
              </a:rPr>
              <a:t>32</a:t>
            </a:r>
            <a:endParaRPr lang="es-EC" sz="2000" dirty="0">
              <a:solidFill>
                <a:schemeClr val="tx1"/>
              </a:solidFill>
            </a:endParaRPr>
          </a:p>
        </p:txBody>
      </p:sp>
      <p:sp>
        <p:nvSpPr>
          <p:cNvPr id="6" name="5 Flecha a la derecha con muesca"/>
          <p:cNvSpPr/>
          <p:nvPr/>
        </p:nvSpPr>
        <p:spPr>
          <a:xfrm>
            <a:off x="1331640" y="4994563"/>
            <a:ext cx="432048" cy="200055"/>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a la derecha con muesca"/>
          <p:cNvSpPr/>
          <p:nvPr/>
        </p:nvSpPr>
        <p:spPr>
          <a:xfrm>
            <a:off x="176119" y="1255548"/>
            <a:ext cx="432048" cy="200055"/>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Flecha a la derecha con muesca"/>
          <p:cNvSpPr/>
          <p:nvPr/>
        </p:nvSpPr>
        <p:spPr>
          <a:xfrm>
            <a:off x="4318651" y="2276872"/>
            <a:ext cx="432048" cy="200055"/>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69555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imagen de metodolog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33"/>
            <a:ext cx="9261253" cy="68665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Rectángulo"/>
          <p:cNvSpPr/>
          <p:nvPr/>
        </p:nvSpPr>
        <p:spPr>
          <a:xfrm>
            <a:off x="1187624" y="-3577"/>
            <a:ext cx="6979796"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7200" b="1" cap="none" spc="0" dirty="0" smtClean="0">
                <a:ln w="11430"/>
                <a:solidFill>
                  <a:srgbClr val="C00000"/>
                </a:solidFill>
                <a:effectLst>
                  <a:outerShdw blurRad="60007" dist="310007" dir="7680000" sy="30000" kx="1300200" algn="ctr" rotWithShape="0">
                    <a:prstClr val="black">
                      <a:alpha val="32000"/>
                    </a:prstClr>
                  </a:outerShdw>
                </a:effectLst>
              </a:rPr>
              <a:t>METODOLOGÍA</a:t>
            </a:r>
            <a:endParaRPr lang="es-ES" sz="7200" b="1" cap="none" spc="0" dirty="0">
              <a:ln w="11430"/>
              <a:solidFill>
                <a:srgbClr val="C0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913763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6"/>
            <a:ext cx="9129014" cy="6863169"/>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2 Rectángulo"/>
          <p:cNvSpPr/>
          <p:nvPr/>
        </p:nvSpPr>
        <p:spPr>
          <a:xfrm>
            <a:off x="4412755" y="414368"/>
            <a:ext cx="2103461" cy="369332"/>
          </a:xfrm>
          <a:prstGeom prst="rect">
            <a:avLst/>
          </a:prstGeom>
        </p:spPr>
        <p:txBody>
          <a:bodyPr wrap="none">
            <a:spAutoFit/>
          </a:bodyPr>
          <a:lstStyle/>
          <a:p>
            <a:r>
              <a:rPr lang="es-EC" b="1" dirty="0" smtClean="0"/>
              <a:t>BIBLIOGRÁFICA</a:t>
            </a:r>
            <a:endParaRPr lang="es-EC" dirty="0"/>
          </a:p>
        </p:txBody>
      </p:sp>
      <p:sp>
        <p:nvSpPr>
          <p:cNvPr id="5" name="4 Rectángulo"/>
          <p:cNvSpPr/>
          <p:nvPr/>
        </p:nvSpPr>
        <p:spPr>
          <a:xfrm>
            <a:off x="4412755" y="965995"/>
            <a:ext cx="1619354" cy="369332"/>
          </a:xfrm>
          <a:prstGeom prst="rect">
            <a:avLst/>
          </a:prstGeom>
        </p:spPr>
        <p:txBody>
          <a:bodyPr wrap="none">
            <a:spAutoFit/>
          </a:bodyPr>
          <a:lstStyle/>
          <a:p>
            <a:r>
              <a:rPr lang="es-EC" b="1" dirty="0" smtClean="0"/>
              <a:t>DE </a:t>
            </a:r>
            <a:r>
              <a:rPr lang="es-EC" b="1" dirty="0"/>
              <a:t>CAMPO:</a:t>
            </a:r>
            <a:r>
              <a:rPr lang="es-EC" dirty="0"/>
              <a:t> </a:t>
            </a:r>
          </a:p>
        </p:txBody>
      </p:sp>
      <p:sp>
        <p:nvSpPr>
          <p:cNvPr id="7" name="6 Rectángulo"/>
          <p:cNvSpPr/>
          <p:nvPr/>
        </p:nvSpPr>
        <p:spPr>
          <a:xfrm>
            <a:off x="1726467" y="965995"/>
            <a:ext cx="2227276" cy="369332"/>
          </a:xfrm>
          <a:prstGeom prst="rect">
            <a:avLst/>
          </a:prstGeom>
        </p:spPr>
        <p:txBody>
          <a:bodyPr wrap="none">
            <a:spAutoFit/>
          </a:bodyPr>
          <a:lstStyle/>
          <a:p>
            <a:r>
              <a:rPr lang="es-EC" b="1" dirty="0"/>
              <a:t>INVESTIGACIÓN </a:t>
            </a:r>
            <a:endParaRPr lang="es-EC" dirty="0"/>
          </a:p>
        </p:txBody>
      </p:sp>
      <p:sp>
        <p:nvSpPr>
          <p:cNvPr id="8" name="7 Rectángulo"/>
          <p:cNvSpPr/>
          <p:nvPr/>
        </p:nvSpPr>
        <p:spPr>
          <a:xfrm>
            <a:off x="4412755" y="1547500"/>
            <a:ext cx="1913473" cy="369332"/>
          </a:xfrm>
          <a:prstGeom prst="rect">
            <a:avLst/>
          </a:prstGeom>
        </p:spPr>
        <p:txBody>
          <a:bodyPr wrap="none">
            <a:spAutoFit/>
          </a:bodyPr>
          <a:lstStyle/>
          <a:p>
            <a:r>
              <a:rPr lang="es-EC" b="1" dirty="0"/>
              <a:t>DESCRIPTIVA:</a:t>
            </a:r>
            <a:r>
              <a:rPr lang="es-EC" dirty="0"/>
              <a:t> </a:t>
            </a:r>
          </a:p>
        </p:txBody>
      </p:sp>
      <p:sp>
        <p:nvSpPr>
          <p:cNvPr id="10" name="9 Rectángulo"/>
          <p:cNvSpPr/>
          <p:nvPr/>
        </p:nvSpPr>
        <p:spPr>
          <a:xfrm>
            <a:off x="491889" y="2581041"/>
            <a:ext cx="1775856" cy="369332"/>
          </a:xfrm>
          <a:prstGeom prst="rect">
            <a:avLst/>
          </a:prstGeom>
        </p:spPr>
        <p:txBody>
          <a:bodyPr wrap="square">
            <a:spAutoFit/>
          </a:bodyPr>
          <a:lstStyle/>
          <a:p>
            <a:r>
              <a:rPr lang="es-EC" b="1" dirty="0"/>
              <a:t>POBLACIÓN</a:t>
            </a:r>
            <a:endParaRPr lang="es-EC" sz="1600" dirty="0"/>
          </a:p>
        </p:txBody>
      </p:sp>
      <p:sp>
        <p:nvSpPr>
          <p:cNvPr id="11" name="10 Rectángulo"/>
          <p:cNvSpPr/>
          <p:nvPr/>
        </p:nvSpPr>
        <p:spPr>
          <a:xfrm>
            <a:off x="469616" y="3795885"/>
            <a:ext cx="1366080" cy="369332"/>
          </a:xfrm>
          <a:prstGeom prst="rect">
            <a:avLst/>
          </a:prstGeom>
        </p:spPr>
        <p:txBody>
          <a:bodyPr wrap="none">
            <a:spAutoFit/>
          </a:bodyPr>
          <a:lstStyle/>
          <a:p>
            <a:r>
              <a:rPr lang="es-EC" b="1" dirty="0"/>
              <a:t>MUESTRA</a:t>
            </a:r>
            <a:endParaRPr lang="es-EC" sz="1600" dirty="0"/>
          </a:p>
        </p:txBody>
      </p:sp>
      <p:graphicFrame>
        <p:nvGraphicFramePr>
          <p:cNvPr id="12" name="11 Tabla"/>
          <p:cNvGraphicFramePr>
            <a:graphicFrameLocks noGrp="1"/>
          </p:cNvGraphicFramePr>
          <p:nvPr>
            <p:extLst>
              <p:ext uri="{D42A27DB-BD31-4B8C-83A1-F6EECF244321}">
                <p14:modId xmlns:p14="http://schemas.microsoft.com/office/powerpoint/2010/main" val="549274450"/>
              </p:ext>
            </p:extLst>
          </p:nvPr>
        </p:nvGraphicFramePr>
        <p:xfrm>
          <a:off x="2555776" y="3146656"/>
          <a:ext cx="6122457" cy="1869440"/>
        </p:xfrm>
        <a:graphic>
          <a:graphicData uri="http://schemas.openxmlformats.org/drawingml/2006/table">
            <a:tbl>
              <a:tblPr firstRow="1" firstCol="1" bandRow="1">
                <a:tableStyleId>{5C22544A-7EE6-4342-B048-85BDC9FD1C3A}</a:tableStyleId>
              </a:tblPr>
              <a:tblGrid>
                <a:gridCol w="3284889"/>
                <a:gridCol w="2837568"/>
              </a:tblGrid>
              <a:tr h="0">
                <a:tc>
                  <a:txBody>
                    <a:bodyPr/>
                    <a:lstStyle/>
                    <a:p>
                      <a:pPr algn="just">
                        <a:lnSpc>
                          <a:spcPct val="150000"/>
                        </a:lnSpc>
                        <a:spcAft>
                          <a:spcPts val="0"/>
                        </a:spcAft>
                      </a:pPr>
                      <a:r>
                        <a:rPr lang="es-EC" sz="1600" dirty="0">
                          <a:solidFill>
                            <a:schemeClr val="tx1"/>
                          </a:solidFill>
                          <a:effectLst/>
                          <a:latin typeface="Arial" panose="020B0604020202020204" pitchFamily="34" charset="0"/>
                          <a:cs typeface="Arial" panose="020B0604020202020204" pitchFamily="34" charset="0"/>
                        </a:rPr>
                        <a:t>Encuesta a </a:t>
                      </a:r>
                      <a:r>
                        <a:rPr lang="es-EC" sz="1600" dirty="0" smtClean="0">
                          <a:solidFill>
                            <a:schemeClr val="tx1"/>
                          </a:solidFill>
                          <a:effectLst/>
                          <a:latin typeface="Arial" panose="020B0604020202020204" pitchFamily="34" charset="0"/>
                          <a:cs typeface="Arial" panose="020B0604020202020204" pitchFamily="34" charset="0"/>
                        </a:rPr>
                        <a:t>140 </a:t>
                      </a:r>
                      <a:r>
                        <a:rPr lang="es-EC" sz="1600" dirty="0">
                          <a:solidFill>
                            <a:schemeClr val="tx1"/>
                          </a:solidFill>
                          <a:effectLst/>
                          <a:latin typeface="Arial" panose="020B0604020202020204" pitchFamily="34" charset="0"/>
                          <a:cs typeface="Arial" panose="020B0604020202020204" pitchFamily="34" charset="0"/>
                        </a:rPr>
                        <a:t>miembros de la comunidad Chachi.</a:t>
                      </a:r>
                      <a:endParaRPr lang="es-EC" sz="14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3">
                        <a:lumMod val="60000"/>
                        <a:lumOff val="40000"/>
                      </a:schemeClr>
                    </a:solidFill>
                  </a:tcPr>
                </a:tc>
                <a:tc>
                  <a:txBody>
                    <a:bodyPr/>
                    <a:lstStyle/>
                    <a:p>
                      <a:pPr algn="just">
                        <a:lnSpc>
                          <a:spcPct val="150000"/>
                        </a:lnSpc>
                        <a:spcAft>
                          <a:spcPts val="0"/>
                        </a:spcAft>
                      </a:pPr>
                      <a:r>
                        <a:rPr lang="es-EC" sz="1600" dirty="0">
                          <a:solidFill>
                            <a:schemeClr val="tx1"/>
                          </a:solidFill>
                          <a:effectLst/>
                          <a:latin typeface="Arial" panose="020B0604020202020204" pitchFamily="34" charset="0"/>
                          <a:cs typeface="Arial" panose="020B0604020202020204" pitchFamily="34" charset="0"/>
                        </a:rPr>
                        <a:t>Cuestionario de encuesta a los miembros de la comunidad Chachi</a:t>
                      </a:r>
                      <a:endParaRPr lang="es-EC" sz="14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60000"/>
                        <a:lumOff val="40000"/>
                      </a:schemeClr>
                    </a:solidFill>
                  </a:tcPr>
                </a:tc>
              </a:tr>
              <a:tr h="0">
                <a:tc>
                  <a:txBody>
                    <a:bodyPr/>
                    <a:lstStyle/>
                    <a:p>
                      <a:pPr algn="just">
                        <a:lnSpc>
                          <a:spcPct val="115000"/>
                        </a:lnSpc>
                        <a:spcAft>
                          <a:spcPts val="0"/>
                        </a:spcAft>
                      </a:pPr>
                      <a:r>
                        <a:rPr lang="es-EC" sz="1600" dirty="0">
                          <a:solidFill>
                            <a:schemeClr val="tx1"/>
                          </a:solidFill>
                          <a:effectLst/>
                          <a:latin typeface="Arial" panose="020B0604020202020204" pitchFamily="34" charset="0"/>
                          <a:cs typeface="Arial" panose="020B0604020202020204" pitchFamily="34" charset="0"/>
                        </a:rPr>
                        <a:t>Entrevista a </a:t>
                      </a:r>
                      <a:r>
                        <a:rPr lang="es-EC" sz="1600" dirty="0" smtClean="0">
                          <a:solidFill>
                            <a:schemeClr val="tx1"/>
                          </a:solidFill>
                          <a:effectLst/>
                          <a:latin typeface="Arial" panose="020B0604020202020204" pitchFamily="34" charset="0"/>
                          <a:cs typeface="Arial" panose="020B0604020202020204" pitchFamily="34" charset="0"/>
                        </a:rPr>
                        <a:t>2 </a:t>
                      </a:r>
                      <a:r>
                        <a:rPr lang="es-EC" sz="1600" dirty="0">
                          <a:solidFill>
                            <a:schemeClr val="tx1"/>
                          </a:solidFill>
                          <a:effectLst/>
                          <a:latin typeface="Arial" panose="020B0604020202020204" pitchFamily="34" charset="0"/>
                          <a:cs typeface="Arial" panose="020B0604020202020204" pitchFamily="34" charset="0"/>
                        </a:rPr>
                        <a:t>miembros más antiguos de la comunidad Chachi.</a:t>
                      </a:r>
                      <a:endParaRPr lang="es-EC" sz="14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es-EC" sz="1600" b="1" dirty="0">
                          <a:solidFill>
                            <a:schemeClr val="tx1"/>
                          </a:solidFill>
                          <a:effectLst/>
                          <a:latin typeface="Arial" panose="020B0604020202020204" pitchFamily="34" charset="0"/>
                          <a:cs typeface="Arial" panose="020B0604020202020204" pitchFamily="34" charset="0"/>
                        </a:rPr>
                        <a:t>Guía de entrevista</a:t>
                      </a:r>
                      <a:endParaRPr lang="es-EC" sz="14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3">
                        <a:lumMod val="60000"/>
                        <a:lumOff val="40000"/>
                      </a:schemeClr>
                    </a:solidFill>
                  </a:tcPr>
                </a:tc>
              </a:tr>
            </a:tbl>
          </a:graphicData>
        </a:graphic>
      </p:graphicFrame>
      <p:sp>
        <p:nvSpPr>
          <p:cNvPr id="13" name="12 Rectángulo"/>
          <p:cNvSpPr/>
          <p:nvPr/>
        </p:nvSpPr>
        <p:spPr>
          <a:xfrm>
            <a:off x="2516284" y="2545008"/>
            <a:ext cx="6088163" cy="383823"/>
          </a:xfrm>
          <a:prstGeom prst="rect">
            <a:avLst/>
          </a:prstGeom>
          <a:solidFill>
            <a:schemeClr val="accent3">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algn="just">
              <a:lnSpc>
                <a:spcPct val="115000"/>
              </a:lnSpc>
              <a:spcAft>
                <a:spcPts val="0"/>
              </a:spcAft>
            </a:pPr>
            <a:r>
              <a:rPr lang="es-EC" b="1" dirty="0" smtClean="0">
                <a:solidFill>
                  <a:schemeClr val="tx1"/>
                </a:solidFill>
                <a:latin typeface="Arial" panose="020B0604020202020204" pitchFamily="34" charset="0"/>
                <a:cs typeface="Arial" panose="020B0604020202020204" pitchFamily="34" charset="0"/>
              </a:rPr>
              <a:t>Toda la población Chachi de Atahualpa o Santa María</a:t>
            </a:r>
            <a:endParaRPr lang="es-EC" sz="1600" b="1" dirty="0">
              <a:solidFill>
                <a:schemeClr val="tx1"/>
              </a:solidFill>
              <a:latin typeface="Arial" panose="020B0604020202020204" pitchFamily="34" charset="0"/>
              <a:ea typeface="Times New Roman"/>
              <a:cs typeface="Arial" panose="020B0604020202020204" pitchFamily="34" charset="0"/>
            </a:endParaRPr>
          </a:p>
        </p:txBody>
      </p:sp>
      <p:sp>
        <p:nvSpPr>
          <p:cNvPr id="14" name="13 Abrir llave"/>
          <p:cNvSpPr/>
          <p:nvPr/>
        </p:nvSpPr>
        <p:spPr>
          <a:xfrm>
            <a:off x="3953743" y="414368"/>
            <a:ext cx="459012" cy="1502464"/>
          </a:xfrm>
          <a:prstGeom prst="leftBrac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2981758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imagen de analiz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599" y="2636912"/>
            <a:ext cx="6298753" cy="343282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560388" y="692696"/>
            <a:ext cx="4370106"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chemeClr val="accent1">
                    <a:lumMod val="75000"/>
                  </a:schemeClr>
                </a:solidFill>
                <a:effectLst>
                  <a:outerShdw blurRad="50800" dist="39000" dir="5460000" algn="tl">
                    <a:srgbClr val="000000">
                      <a:alpha val="38000"/>
                    </a:srgbClr>
                  </a:outerShdw>
                </a:effectLst>
              </a:rPr>
              <a:t>ANÁLISIS DE </a:t>
            </a:r>
          </a:p>
          <a:p>
            <a:pPr algn="ctr"/>
            <a:r>
              <a:rPr lang="es-ES" sz="5400" b="1" cap="none" spc="0" dirty="0" smtClean="0">
                <a:ln w="11430"/>
                <a:solidFill>
                  <a:schemeClr val="accent1">
                    <a:lumMod val="75000"/>
                  </a:schemeClr>
                </a:solidFill>
                <a:effectLst>
                  <a:outerShdw blurRad="50800" dist="39000" dir="5460000" algn="tl">
                    <a:srgbClr val="000000">
                      <a:alpha val="38000"/>
                    </a:srgbClr>
                  </a:outerShdw>
                </a:effectLst>
              </a:rPr>
              <a:t>RESULTADOS</a:t>
            </a:r>
            <a:endParaRPr lang="es-ES" sz="5400" b="1" cap="none" spc="0" dirty="0">
              <a:ln w="11430"/>
              <a:solidFill>
                <a:schemeClr val="accent1">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77257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6"/>
            <a:ext cx="9129014" cy="68631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1 Rectángulo"/>
          <p:cNvSpPr/>
          <p:nvPr/>
        </p:nvSpPr>
        <p:spPr>
          <a:xfrm>
            <a:off x="460375" y="260648"/>
            <a:ext cx="828092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C"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s-EC"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Existencia  de Educación del cuidado del ambiente en la comunidad chachi</a:t>
            </a:r>
          </a:p>
        </p:txBody>
      </p:sp>
      <p:graphicFrame>
        <p:nvGraphicFramePr>
          <p:cNvPr id="6" name="5 Gráfico"/>
          <p:cNvGraphicFramePr/>
          <p:nvPr>
            <p:extLst>
              <p:ext uri="{D42A27DB-BD31-4B8C-83A1-F6EECF244321}">
                <p14:modId xmlns:p14="http://schemas.microsoft.com/office/powerpoint/2010/main" val="2640236531"/>
              </p:ext>
            </p:extLst>
          </p:nvPr>
        </p:nvGraphicFramePr>
        <p:xfrm>
          <a:off x="1065062" y="1600486"/>
          <a:ext cx="7107337" cy="3949920"/>
        </p:xfrm>
        <a:graphic>
          <a:graphicData uri="http://schemas.openxmlformats.org/drawingml/2006/chart">
            <c:chart xmlns:c="http://schemas.openxmlformats.org/drawingml/2006/chart" xmlns:r="http://schemas.openxmlformats.org/officeDocument/2006/relationships" r:id="rId3"/>
          </a:graphicData>
        </a:graphic>
      </p:graphicFrame>
      <p:pic>
        <p:nvPicPr>
          <p:cNvPr id="7" name="6 Imagen" descr="C:\Users\Usuario\Desktop\TESIS MARIANA\NUEVA NUEVA\fotos tesis\DSC03364.JPG"/>
          <p:cNvPicPr/>
          <p:nvPr/>
        </p:nvPicPr>
        <p:blipFill>
          <a:blip r:embed="rId4">
            <a:extLst>
              <a:ext uri="{28A0092B-C50C-407E-A947-70E740481C1C}">
                <a14:useLocalDpi xmlns:a14="http://schemas.microsoft.com/office/drawing/2010/main" val="0"/>
              </a:ext>
            </a:extLst>
          </a:blip>
          <a:srcRect/>
          <a:stretch>
            <a:fillRect/>
          </a:stretch>
        </p:blipFill>
        <p:spPr bwMode="auto">
          <a:xfrm>
            <a:off x="899592" y="4005064"/>
            <a:ext cx="2696845" cy="1977390"/>
          </a:xfrm>
          <a:prstGeom prst="rect">
            <a:avLst/>
          </a:prstGeom>
          <a:noFill/>
          <a:ln>
            <a:noFill/>
          </a:ln>
        </p:spPr>
      </p:pic>
    </p:spTree>
    <p:extLst>
      <p:ext uri="{BB962C8B-B14F-4D97-AF65-F5344CB8AC3E}">
        <p14:creationId xmlns:p14="http://schemas.microsoft.com/office/powerpoint/2010/main" val="3769555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6"/>
            <a:ext cx="9129014" cy="68631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1 Rectángulo"/>
          <p:cNvSpPr/>
          <p:nvPr/>
        </p:nvSpPr>
        <p:spPr>
          <a:xfrm>
            <a:off x="922187" y="1758396"/>
            <a:ext cx="7416824" cy="3108543"/>
          </a:xfrm>
          <a:prstGeom prst="rect">
            <a:avLst/>
          </a:prstGeom>
        </p:spPr>
        <p:txBody>
          <a:bodyPr wrap="square">
            <a:spAutoFit/>
          </a:bodyPr>
          <a:lstStyle/>
          <a:p>
            <a:pPr algn="ctr"/>
            <a:r>
              <a:rPr lang="es-EC" sz="2800" b="1" dirty="0">
                <a:effectLst>
                  <a:outerShdw blurRad="38100" dist="38100" dir="2700000" algn="tl">
                    <a:srgbClr val="000000">
                      <a:alpha val="43137"/>
                    </a:srgbClr>
                  </a:outerShdw>
                </a:effectLst>
              </a:rPr>
              <a:t>PRÁCTICAS ANCESTRALES  DE EDUCACIÓN AMBIENTAL DE LA COMUNIDAD CHACHI DEL CANTÓN ELOY ALFARO, PROVINCIA DE ESMERALDAS </a:t>
            </a:r>
            <a:r>
              <a:rPr lang="es-EC" sz="2800" b="1" dirty="0" smtClean="0">
                <a:effectLst>
                  <a:outerShdw blurRad="38100" dist="38100" dir="2700000" algn="tl">
                    <a:srgbClr val="000000">
                      <a:alpha val="43137"/>
                    </a:srgbClr>
                  </a:outerShdw>
                </a:effectLst>
              </a:rPr>
              <a:t> Y </a:t>
            </a:r>
            <a:r>
              <a:rPr lang="es-EC" sz="2800" b="1" dirty="0">
                <a:effectLst>
                  <a:outerShdw blurRad="38100" dist="38100" dir="2700000" algn="tl">
                    <a:srgbClr val="000000">
                      <a:alpha val="43137"/>
                    </a:srgbClr>
                  </a:outerShdw>
                </a:effectLst>
              </a:rPr>
              <a:t>SU VINCULACIÓN CON EL TURISMO SOSTENIBLE  DE LA COMUNIDAD</a:t>
            </a:r>
            <a:endParaRPr lang="es-EC" sz="2800" dirty="0">
              <a:effectLst>
                <a:outerShdw blurRad="38100" dist="38100" dir="2700000" algn="tl">
                  <a:srgbClr val="000000">
                    <a:alpha val="43137"/>
                  </a:srgbClr>
                </a:outerShdw>
              </a:effectLst>
            </a:endParaRPr>
          </a:p>
        </p:txBody>
      </p:sp>
      <p:sp>
        <p:nvSpPr>
          <p:cNvPr id="3" name="2 Rectángulo"/>
          <p:cNvSpPr/>
          <p:nvPr/>
        </p:nvSpPr>
        <p:spPr>
          <a:xfrm>
            <a:off x="683568" y="452275"/>
            <a:ext cx="2274983"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TEMA</a:t>
            </a:r>
            <a:endParaRPr lang="es-ES" sz="54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981650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6"/>
            <a:ext cx="9129014" cy="68631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1 Rectángulo"/>
          <p:cNvSpPr/>
          <p:nvPr/>
        </p:nvSpPr>
        <p:spPr>
          <a:xfrm>
            <a:off x="307975" y="249072"/>
            <a:ext cx="4408041" cy="1200329"/>
          </a:xfrm>
          <a:prstGeom prst="rect">
            <a:avLst/>
          </a:prstGeom>
          <a:solidFill>
            <a:schemeClr val="accent3">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sz="2400" b="1" dirty="0">
                <a:effectLst>
                  <a:outerShdw blurRad="38100" dist="38100" dir="2700000" algn="tl">
                    <a:srgbClr val="000000">
                      <a:alpha val="43137"/>
                    </a:srgbClr>
                  </a:outerShdw>
                </a:effectLst>
              </a:rPr>
              <a:t>2: Enseñanza del cuidado de plantas y animales en la comunidad Chachi</a:t>
            </a:r>
          </a:p>
        </p:txBody>
      </p:sp>
      <p:graphicFrame>
        <p:nvGraphicFramePr>
          <p:cNvPr id="6" name="5 Gráfico"/>
          <p:cNvGraphicFramePr/>
          <p:nvPr>
            <p:extLst>
              <p:ext uri="{D42A27DB-BD31-4B8C-83A1-F6EECF244321}">
                <p14:modId xmlns:p14="http://schemas.microsoft.com/office/powerpoint/2010/main" val="2129223439"/>
              </p:ext>
            </p:extLst>
          </p:nvPr>
        </p:nvGraphicFramePr>
        <p:xfrm>
          <a:off x="3118091" y="1555526"/>
          <a:ext cx="5873824" cy="4070945"/>
        </p:xfrm>
        <a:graphic>
          <a:graphicData uri="http://schemas.openxmlformats.org/drawingml/2006/chart">
            <c:chart xmlns:c="http://schemas.openxmlformats.org/drawingml/2006/chart" xmlns:r="http://schemas.openxmlformats.org/officeDocument/2006/relationships" r:id="rId3"/>
          </a:graphicData>
        </a:graphic>
      </p:graphicFrame>
      <p:pic>
        <p:nvPicPr>
          <p:cNvPr id="7" name="6 Imagen" descr="C:\Users\Usuario\Desktop\TESIS MARIANA\NUEVA NUEVA\fotos tesis\DSC0337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34" y="3590999"/>
            <a:ext cx="2560320" cy="1908175"/>
          </a:xfrm>
          <a:prstGeom prst="rect">
            <a:avLst/>
          </a:prstGeom>
          <a:noFill/>
          <a:ln>
            <a:noFill/>
          </a:ln>
        </p:spPr>
      </p:pic>
    </p:spTree>
    <p:extLst>
      <p:ext uri="{BB962C8B-B14F-4D97-AF65-F5344CB8AC3E}">
        <p14:creationId xmlns:p14="http://schemas.microsoft.com/office/powerpoint/2010/main" val="3769555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 y="7936"/>
            <a:ext cx="9144000" cy="68631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2 Rectángulo"/>
          <p:cNvSpPr/>
          <p:nvPr/>
        </p:nvSpPr>
        <p:spPr>
          <a:xfrm>
            <a:off x="603783" y="160338"/>
            <a:ext cx="7936433"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2400" b="1" dirty="0">
                <a:effectLst>
                  <a:outerShdw blurRad="38100" dist="38100" dir="2700000" algn="tl">
                    <a:srgbClr val="000000">
                      <a:alpha val="43137"/>
                    </a:srgbClr>
                  </a:outerShdw>
                </a:effectLst>
              </a:rPr>
              <a:t>3: Saberes ancestrales más transmitidos en la comunidad Chachi</a:t>
            </a:r>
          </a:p>
        </p:txBody>
      </p:sp>
      <p:graphicFrame>
        <p:nvGraphicFramePr>
          <p:cNvPr id="8" name="7 Gráfico"/>
          <p:cNvGraphicFramePr/>
          <p:nvPr>
            <p:extLst>
              <p:ext uri="{D42A27DB-BD31-4B8C-83A1-F6EECF244321}">
                <p14:modId xmlns:p14="http://schemas.microsoft.com/office/powerpoint/2010/main" val="1697806467"/>
              </p:ext>
            </p:extLst>
          </p:nvPr>
        </p:nvGraphicFramePr>
        <p:xfrm>
          <a:off x="611071" y="1628800"/>
          <a:ext cx="7072337" cy="4032448"/>
        </p:xfrm>
        <a:graphic>
          <a:graphicData uri="http://schemas.openxmlformats.org/drawingml/2006/chart">
            <c:chart xmlns:c="http://schemas.openxmlformats.org/drawingml/2006/chart" xmlns:r="http://schemas.openxmlformats.org/officeDocument/2006/relationships" r:id="rId3"/>
          </a:graphicData>
        </a:graphic>
      </p:graphicFrame>
      <p:pic>
        <p:nvPicPr>
          <p:cNvPr id="7" name="6 Imagen" descr="C:\Users\Usuario\Desktop\TESIS MARIANA\NUEVA NUEVA\fotos tesis\DSC03432.JPG"/>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645024"/>
            <a:ext cx="3959334" cy="2880320"/>
          </a:xfrm>
          <a:prstGeom prst="ellipse">
            <a:avLst/>
          </a:prstGeom>
          <a:ln>
            <a:noFill/>
          </a:ln>
          <a:effectLst>
            <a:softEdge rad="112500"/>
          </a:effectLst>
        </p:spPr>
      </p:pic>
    </p:spTree>
    <p:extLst>
      <p:ext uri="{BB962C8B-B14F-4D97-AF65-F5344CB8AC3E}">
        <p14:creationId xmlns:p14="http://schemas.microsoft.com/office/powerpoint/2010/main" val="411945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6"/>
            <a:ext cx="9129014" cy="68631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2 Rectángulo"/>
          <p:cNvSpPr/>
          <p:nvPr/>
        </p:nvSpPr>
        <p:spPr>
          <a:xfrm>
            <a:off x="1907704" y="228600"/>
            <a:ext cx="702027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C" sz="2400" b="1" dirty="0">
                <a:effectLst>
                  <a:outerShdw blurRad="38100" dist="38100" dir="2700000" algn="tl">
                    <a:srgbClr val="000000">
                      <a:alpha val="43137"/>
                    </a:srgbClr>
                  </a:outerShdw>
                </a:effectLst>
              </a:rPr>
              <a:t>4: Enseñanza  a los más jóvenes sobre tiempos de cosecha, siembra.</a:t>
            </a:r>
          </a:p>
        </p:txBody>
      </p:sp>
      <p:graphicFrame>
        <p:nvGraphicFramePr>
          <p:cNvPr id="8" name="7 Gráfico"/>
          <p:cNvGraphicFramePr/>
          <p:nvPr>
            <p:extLst>
              <p:ext uri="{D42A27DB-BD31-4B8C-83A1-F6EECF244321}">
                <p14:modId xmlns:p14="http://schemas.microsoft.com/office/powerpoint/2010/main" val="3068441888"/>
              </p:ext>
            </p:extLst>
          </p:nvPr>
        </p:nvGraphicFramePr>
        <p:xfrm>
          <a:off x="1403648" y="1484784"/>
          <a:ext cx="7266929" cy="4320480"/>
        </p:xfrm>
        <a:graphic>
          <a:graphicData uri="http://schemas.openxmlformats.org/drawingml/2006/chart">
            <c:chart xmlns:c="http://schemas.openxmlformats.org/drawingml/2006/chart" xmlns:r="http://schemas.openxmlformats.org/officeDocument/2006/relationships" r:id="rId3"/>
          </a:graphicData>
        </a:graphic>
      </p:graphicFrame>
      <p:pic>
        <p:nvPicPr>
          <p:cNvPr id="7" name="6 Imagen" descr="C:\Users\Usuario\Desktop\TESIS MARIANA\NUEVA NUEVA\fotos tesis\DSC0336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3645024"/>
            <a:ext cx="3270250" cy="24904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1945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6"/>
            <a:ext cx="9129014" cy="68631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2 Rectángulo"/>
          <p:cNvSpPr/>
          <p:nvPr/>
        </p:nvSpPr>
        <p:spPr>
          <a:xfrm>
            <a:off x="307975" y="272534"/>
            <a:ext cx="4572000" cy="830997"/>
          </a:xfrm>
          <a:prstGeom prst="rect">
            <a:avLst/>
          </a:prstGeom>
          <a:solidFill>
            <a:schemeClr val="accent3">
              <a:lumMod val="60000"/>
              <a:lumOff val="40000"/>
            </a:schemeClr>
          </a:solidFill>
        </p:spPr>
        <p:style>
          <a:lnRef idx="1">
            <a:schemeClr val="dk1"/>
          </a:lnRef>
          <a:fillRef idx="2">
            <a:schemeClr val="dk1"/>
          </a:fillRef>
          <a:effectRef idx="1">
            <a:schemeClr val="dk1"/>
          </a:effectRef>
          <a:fontRef idx="minor">
            <a:schemeClr val="dk1"/>
          </a:fontRef>
        </p:style>
        <p:txBody>
          <a:bodyPr>
            <a:spAutoFit/>
          </a:bodyPr>
          <a:lstStyle/>
          <a:p>
            <a:r>
              <a:rPr lang="es-EC" sz="2400" b="1" dirty="0">
                <a:effectLst>
                  <a:outerShdw blurRad="38100" dist="38100" dir="2700000" algn="tl">
                    <a:srgbClr val="000000">
                      <a:alpha val="43137"/>
                    </a:srgbClr>
                  </a:outerShdw>
                </a:effectLst>
              </a:rPr>
              <a:t>5: Cuidado del agua en la comunidad </a:t>
            </a:r>
            <a:r>
              <a:rPr lang="es-EC" sz="2400" b="1" dirty="0" smtClean="0">
                <a:effectLst>
                  <a:outerShdw blurRad="38100" dist="38100" dir="2700000" algn="tl">
                    <a:srgbClr val="000000">
                      <a:alpha val="43137"/>
                    </a:srgbClr>
                  </a:outerShdw>
                </a:effectLst>
              </a:rPr>
              <a:t>Chachi</a:t>
            </a:r>
            <a:endParaRPr lang="es-EC" sz="2400" b="1" dirty="0">
              <a:effectLst>
                <a:outerShdw blurRad="38100" dist="38100" dir="2700000" algn="tl">
                  <a:srgbClr val="000000">
                    <a:alpha val="43137"/>
                  </a:srgbClr>
                </a:outerShdw>
              </a:effectLst>
            </a:endParaRPr>
          </a:p>
        </p:txBody>
      </p:sp>
      <p:graphicFrame>
        <p:nvGraphicFramePr>
          <p:cNvPr id="8" name="7 Gráfico"/>
          <p:cNvGraphicFramePr/>
          <p:nvPr>
            <p:extLst>
              <p:ext uri="{D42A27DB-BD31-4B8C-83A1-F6EECF244321}">
                <p14:modId xmlns:p14="http://schemas.microsoft.com/office/powerpoint/2010/main" val="3704115082"/>
              </p:ext>
            </p:extLst>
          </p:nvPr>
        </p:nvGraphicFramePr>
        <p:xfrm>
          <a:off x="683568" y="2167945"/>
          <a:ext cx="7584529" cy="3816424"/>
        </p:xfrm>
        <a:graphic>
          <a:graphicData uri="http://schemas.openxmlformats.org/drawingml/2006/chart">
            <c:chart xmlns:c="http://schemas.openxmlformats.org/drawingml/2006/chart" xmlns:r="http://schemas.openxmlformats.org/officeDocument/2006/relationships" r:id="rId3"/>
          </a:graphicData>
        </a:graphic>
      </p:graphicFrame>
      <p:pic>
        <p:nvPicPr>
          <p:cNvPr id="7" name="6 Imagen" descr="H:\ \fotos tesis\DSC0333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8934" y="276265"/>
            <a:ext cx="3312368" cy="1891680"/>
          </a:xfrm>
          <a:prstGeom prst="rect">
            <a:avLst/>
          </a:prstGeom>
          <a:noFill/>
          <a:ln>
            <a:noFill/>
          </a:ln>
          <a:scene3d>
            <a:camera prst="isometricOffAxis2Left"/>
            <a:lightRig rig="threePt" dir="t"/>
          </a:scene3d>
        </p:spPr>
      </p:pic>
    </p:spTree>
    <p:extLst>
      <p:ext uri="{BB962C8B-B14F-4D97-AF65-F5344CB8AC3E}">
        <p14:creationId xmlns:p14="http://schemas.microsoft.com/office/powerpoint/2010/main" val="411945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 y="7936"/>
            <a:ext cx="9144000" cy="68631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2 Rectángulo"/>
          <p:cNvSpPr/>
          <p:nvPr/>
        </p:nvSpPr>
        <p:spPr>
          <a:xfrm>
            <a:off x="971600" y="457200"/>
            <a:ext cx="7560840" cy="95410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s-EC" sz="2800" b="1" dirty="0">
                <a:effectLst>
                  <a:outerShdw blurRad="38100" dist="38100" dir="2700000" algn="tl">
                    <a:srgbClr val="000000">
                      <a:alpha val="43137"/>
                    </a:srgbClr>
                  </a:outerShdw>
                </a:effectLst>
              </a:rPr>
              <a:t>6: Enseñanza del respeto y cuidado de árboles, plantas en la comunidad Chachi</a:t>
            </a:r>
          </a:p>
        </p:txBody>
      </p:sp>
      <p:pic>
        <p:nvPicPr>
          <p:cNvPr id="6" name="5 Imagen" descr="C:\Users\Usuario\Desktop\TESIS MARIANA\NUEVA NUEVA\fotos tesis\DSC03463.JPG"/>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988840"/>
            <a:ext cx="5832648" cy="3600400"/>
          </a:xfrm>
          <a:prstGeom prst="rect">
            <a:avLst/>
          </a:prstGeom>
          <a:noFill/>
          <a:ln>
            <a:noFill/>
          </a:ln>
        </p:spPr>
      </p:pic>
    </p:spTree>
    <p:extLst>
      <p:ext uri="{BB962C8B-B14F-4D97-AF65-F5344CB8AC3E}">
        <p14:creationId xmlns:p14="http://schemas.microsoft.com/office/powerpoint/2010/main" val="411945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6"/>
            <a:ext cx="9129014" cy="68631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6 Rectángulo"/>
          <p:cNvSpPr/>
          <p:nvPr/>
        </p:nvSpPr>
        <p:spPr>
          <a:xfrm>
            <a:off x="1835696" y="231017"/>
            <a:ext cx="6336704" cy="83099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s-EC" sz="2400" b="1" dirty="0">
                <a:effectLst>
                  <a:outerShdw blurRad="38100" dist="38100" dir="2700000" algn="tl">
                    <a:srgbClr val="000000">
                      <a:alpha val="43137"/>
                    </a:srgbClr>
                  </a:outerShdw>
                </a:effectLst>
              </a:rPr>
              <a:t>7: La comunidad Chachi enseña el respeto y cuidado de los animales.</a:t>
            </a:r>
          </a:p>
        </p:txBody>
      </p:sp>
      <p:graphicFrame>
        <p:nvGraphicFramePr>
          <p:cNvPr id="8" name="7 Gráfico"/>
          <p:cNvGraphicFramePr/>
          <p:nvPr>
            <p:extLst>
              <p:ext uri="{D42A27DB-BD31-4B8C-83A1-F6EECF244321}">
                <p14:modId xmlns:p14="http://schemas.microsoft.com/office/powerpoint/2010/main" val="2398643867"/>
              </p:ext>
            </p:extLst>
          </p:nvPr>
        </p:nvGraphicFramePr>
        <p:xfrm>
          <a:off x="971600" y="2289905"/>
          <a:ext cx="7614592" cy="4154085"/>
        </p:xfrm>
        <a:graphic>
          <a:graphicData uri="http://schemas.openxmlformats.org/drawingml/2006/chart">
            <c:chart xmlns:c="http://schemas.openxmlformats.org/drawingml/2006/chart" xmlns:r="http://schemas.openxmlformats.org/officeDocument/2006/relationships" r:id="rId3"/>
          </a:graphicData>
        </a:graphic>
      </p:graphicFrame>
      <p:pic>
        <p:nvPicPr>
          <p:cNvPr id="3074" name="Picture 2" descr="C:\Users\Usuario\Desktop\TESIS MARIANA\NUEVA NUEVA\fotos tesis\DSC033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412776"/>
            <a:ext cx="3055888" cy="229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45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7936"/>
            <a:ext cx="9143998" cy="68631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2 Rectángulo"/>
          <p:cNvSpPr/>
          <p:nvPr/>
        </p:nvSpPr>
        <p:spPr>
          <a:xfrm>
            <a:off x="307975" y="228600"/>
            <a:ext cx="6027713" cy="83099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EC" sz="2400" b="1" dirty="0"/>
              <a:t>8: Atractivo turístico que se considera más valioso en la comunidad  Chachi</a:t>
            </a:r>
          </a:p>
        </p:txBody>
      </p:sp>
      <p:graphicFrame>
        <p:nvGraphicFramePr>
          <p:cNvPr id="8" name="7 Gráfico"/>
          <p:cNvGraphicFramePr/>
          <p:nvPr>
            <p:extLst>
              <p:ext uri="{D42A27DB-BD31-4B8C-83A1-F6EECF244321}">
                <p14:modId xmlns:p14="http://schemas.microsoft.com/office/powerpoint/2010/main" val="2778811322"/>
              </p:ext>
            </p:extLst>
          </p:nvPr>
        </p:nvGraphicFramePr>
        <p:xfrm>
          <a:off x="930597" y="1196752"/>
          <a:ext cx="7282805" cy="4697413"/>
        </p:xfrm>
        <a:graphic>
          <a:graphicData uri="http://schemas.openxmlformats.org/drawingml/2006/chart">
            <c:chart xmlns:c="http://schemas.openxmlformats.org/drawingml/2006/chart" xmlns:r="http://schemas.openxmlformats.org/officeDocument/2006/relationships" r:id="rId3"/>
          </a:graphicData>
        </a:graphic>
      </p:graphicFrame>
      <p:pic>
        <p:nvPicPr>
          <p:cNvPr id="7" name="6 Imagen" descr="H:\ \fotos tesis\DSC0334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385659" y="352641"/>
            <a:ext cx="2375535" cy="1970405"/>
          </a:xfrm>
          <a:prstGeom prst="rect">
            <a:avLst/>
          </a:prstGeom>
          <a:noFill/>
          <a:ln>
            <a:noFill/>
          </a:ln>
        </p:spPr>
      </p:pic>
    </p:spTree>
    <p:extLst>
      <p:ext uri="{BB962C8B-B14F-4D97-AF65-F5344CB8AC3E}">
        <p14:creationId xmlns:p14="http://schemas.microsoft.com/office/powerpoint/2010/main" val="411945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6"/>
            <a:ext cx="9129014" cy="68631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2 Rectángulo"/>
          <p:cNvSpPr/>
          <p:nvPr/>
        </p:nvSpPr>
        <p:spPr>
          <a:xfrm>
            <a:off x="327300" y="457200"/>
            <a:ext cx="6156176" cy="830997"/>
          </a:xfrm>
          <a:prstGeom prst="rect">
            <a:avLst/>
          </a:prstGeom>
        </p:spPr>
        <p:txBody>
          <a:bodyPr wrap="square">
            <a:spAutoFit/>
          </a:bodyPr>
          <a:lstStyle/>
          <a:p>
            <a:r>
              <a:rPr lang="es-EC" sz="2400" b="1" dirty="0">
                <a:effectLst>
                  <a:outerShdw blurRad="38100" dist="38100" dir="2700000" algn="tl">
                    <a:srgbClr val="000000">
                      <a:alpha val="43137"/>
                    </a:srgbClr>
                  </a:outerShdw>
                </a:effectLst>
              </a:rPr>
              <a:t>9: Medios para promocionar los valores étnicos de la comunidad  Chachi</a:t>
            </a:r>
          </a:p>
        </p:txBody>
      </p:sp>
      <p:graphicFrame>
        <p:nvGraphicFramePr>
          <p:cNvPr id="8" name="7 Gráfico"/>
          <p:cNvGraphicFramePr/>
          <p:nvPr>
            <p:extLst>
              <p:ext uri="{D42A27DB-BD31-4B8C-83A1-F6EECF244321}">
                <p14:modId xmlns:p14="http://schemas.microsoft.com/office/powerpoint/2010/main" val="490539186"/>
              </p:ext>
            </p:extLst>
          </p:nvPr>
        </p:nvGraphicFramePr>
        <p:xfrm>
          <a:off x="746956" y="1693863"/>
          <a:ext cx="7650088" cy="4508182"/>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60338"/>
            <a:ext cx="2191519"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945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1" y="7937"/>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7" name="6 Gráfico"/>
          <p:cNvGraphicFramePr/>
          <p:nvPr>
            <p:extLst>
              <p:ext uri="{D42A27DB-BD31-4B8C-83A1-F6EECF244321}">
                <p14:modId xmlns:p14="http://schemas.microsoft.com/office/powerpoint/2010/main" val="1250720713"/>
              </p:ext>
            </p:extLst>
          </p:nvPr>
        </p:nvGraphicFramePr>
        <p:xfrm>
          <a:off x="443963" y="1916832"/>
          <a:ext cx="8171605"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3" name="2 Rectángulo"/>
          <p:cNvSpPr/>
          <p:nvPr/>
        </p:nvSpPr>
        <p:spPr>
          <a:xfrm>
            <a:off x="827584" y="650305"/>
            <a:ext cx="7848872" cy="461665"/>
          </a:xfrm>
          <a:prstGeom prst="rect">
            <a:avLst/>
          </a:prstGeom>
          <a:solidFill>
            <a:schemeClr val="accent3">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s-EC" sz="2400" b="1" dirty="0">
                <a:effectLst>
                  <a:outerShdw blurRad="38100" dist="38100" dir="2700000" algn="tl">
                    <a:srgbClr val="000000">
                      <a:alpha val="43137"/>
                    </a:srgbClr>
                  </a:outerShdw>
                </a:effectLst>
              </a:rPr>
              <a:t>10: </a:t>
            </a:r>
            <a:r>
              <a:rPr lang="es-EC" sz="2400" b="1" dirty="0" smtClean="0">
                <a:effectLst>
                  <a:outerShdw blurRad="38100" dist="38100" dir="2700000" algn="tl">
                    <a:srgbClr val="000000">
                      <a:alpha val="43137"/>
                    </a:srgbClr>
                  </a:outerShdw>
                </a:effectLst>
              </a:rPr>
              <a:t> Artesanías </a:t>
            </a:r>
            <a:r>
              <a:rPr lang="es-EC" sz="2400" b="1" dirty="0">
                <a:effectLst>
                  <a:outerShdw blurRad="38100" dist="38100" dir="2700000" algn="tl">
                    <a:srgbClr val="000000">
                      <a:alpha val="43137"/>
                    </a:srgbClr>
                  </a:outerShdw>
                </a:effectLst>
              </a:rPr>
              <a:t>que elaboran con mayor habilidad</a:t>
            </a:r>
          </a:p>
        </p:txBody>
      </p:sp>
    </p:spTree>
    <p:extLst>
      <p:ext uri="{BB962C8B-B14F-4D97-AF65-F5344CB8AC3E}">
        <p14:creationId xmlns:p14="http://schemas.microsoft.com/office/powerpoint/2010/main" val="411945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6"/>
            <a:ext cx="9129014" cy="6863169"/>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2 Rectángulo"/>
          <p:cNvSpPr/>
          <p:nvPr/>
        </p:nvSpPr>
        <p:spPr>
          <a:xfrm>
            <a:off x="460375" y="675587"/>
            <a:ext cx="6559897" cy="830997"/>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s-EC" sz="2400" b="1" dirty="0">
                <a:latin typeface="Arial" panose="020B0604020202020204" pitchFamily="34" charset="0"/>
                <a:cs typeface="Arial" panose="020B0604020202020204" pitchFamily="34" charset="0"/>
              </a:rPr>
              <a:t>11: El sector está preparado para realizar un proyecto de turismo sustentable</a:t>
            </a:r>
          </a:p>
        </p:txBody>
      </p:sp>
      <p:sp>
        <p:nvSpPr>
          <p:cNvPr id="8" name="7 Rectángulo"/>
          <p:cNvSpPr/>
          <p:nvPr/>
        </p:nvSpPr>
        <p:spPr>
          <a:xfrm>
            <a:off x="1043608" y="1866327"/>
            <a:ext cx="6696744"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s-EC" sz="2400" b="1" dirty="0">
                <a:effectLst>
                  <a:outerShdw blurRad="38100" dist="38100" dir="2700000" algn="tl">
                    <a:srgbClr val="000000">
                      <a:alpha val="43137"/>
                    </a:srgbClr>
                  </a:outerShdw>
                </a:effectLst>
              </a:rPr>
              <a:t>12: Disposición para realizar danza u otras expresiones culturales a los turistas</a:t>
            </a:r>
          </a:p>
        </p:txBody>
      </p:sp>
      <p:sp>
        <p:nvSpPr>
          <p:cNvPr id="10" name="9 Rectángulo"/>
          <p:cNvSpPr/>
          <p:nvPr/>
        </p:nvSpPr>
        <p:spPr>
          <a:xfrm>
            <a:off x="1595226" y="3089839"/>
            <a:ext cx="6505165" cy="83099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s-EC" sz="2400" b="1" dirty="0">
                <a:effectLst>
                  <a:outerShdw blurRad="38100" dist="38100" dir="2700000" algn="tl">
                    <a:srgbClr val="000000">
                      <a:alpha val="43137"/>
                    </a:srgbClr>
                  </a:outerShdw>
                </a:effectLst>
              </a:rPr>
              <a:t>13: Acompañamiento a los turistas a recorridos por la zona</a:t>
            </a:r>
          </a:p>
        </p:txBody>
      </p:sp>
      <p:sp>
        <p:nvSpPr>
          <p:cNvPr id="5" name="4 Rectángulo"/>
          <p:cNvSpPr/>
          <p:nvPr/>
        </p:nvSpPr>
        <p:spPr>
          <a:xfrm>
            <a:off x="2406379" y="4470211"/>
            <a:ext cx="6126061"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b="1" dirty="0">
                <a:effectLst>
                  <a:outerShdw blurRad="38100" dist="38100" dir="2700000" algn="tl">
                    <a:srgbClr val="000000">
                      <a:alpha val="43137"/>
                    </a:srgbClr>
                  </a:outerShdw>
                </a:effectLst>
              </a:rPr>
              <a:t>14: Acoger en casa a turistas y compartir alimentación y actividades</a:t>
            </a:r>
          </a:p>
        </p:txBody>
      </p:sp>
      <p:pic>
        <p:nvPicPr>
          <p:cNvPr id="11" name="10 Imagen" descr="C:\Users\Usuario\Desktop\TESIS MARIANA\NUEVA NUEVA\fotos tesis\DSC034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237" y="4506829"/>
            <a:ext cx="2224389" cy="1891457"/>
          </a:xfrm>
          <a:prstGeom prst="rect">
            <a:avLst/>
          </a:prstGeom>
          <a:noFill/>
          <a:ln>
            <a:noFill/>
          </a:ln>
          <a:scene3d>
            <a:camera prst="isometricOffAxis1Right"/>
            <a:lightRig rig="threePt" dir="t"/>
          </a:scene3d>
        </p:spPr>
      </p:pic>
    </p:spTree>
    <p:extLst>
      <p:ext uri="{BB962C8B-B14F-4D97-AF65-F5344CB8AC3E}">
        <p14:creationId xmlns:p14="http://schemas.microsoft.com/office/powerpoint/2010/main" val="411945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H:\ \fotos tesis\DSC03350.JPG"/>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9144000" cy="6850063"/>
          </a:xfrm>
          <a:prstGeom prst="rect">
            <a:avLst/>
          </a:prstGeom>
          <a:noFill/>
          <a:ln>
            <a:noFill/>
          </a:ln>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2 Rectángulo"/>
          <p:cNvSpPr/>
          <p:nvPr/>
        </p:nvSpPr>
        <p:spPr>
          <a:xfrm>
            <a:off x="1547664" y="188640"/>
            <a:ext cx="576064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C" sz="4400" b="1" dirty="0">
                <a:solidFill>
                  <a:schemeClr val="accent1">
                    <a:lumMod val="50000"/>
                  </a:schemeClr>
                </a:solidFill>
                <a:effectLst>
                  <a:outerShdw blurRad="38100" dist="38100" dir="2700000" algn="tl">
                    <a:srgbClr val="000000">
                      <a:alpha val="43137"/>
                    </a:srgbClr>
                  </a:outerShdw>
                </a:effectLst>
              </a:rPr>
              <a:t>PROBLEMA</a:t>
            </a:r>
            <a:endParaRPr lang="es-EC" sz="4000" dirty="0">
              <a:solidFill>
                <a:schemeClr val="accent1">
                  <a:lumMod val="50000"/>
                </a:schemeClr>
              </a:solidFill>
              <a:effectLst>
                <a:outerShdw blurRad="38100" dist="38100" dir="2700000" algn="tl">
                  <a:srgbClr val="000000">
                    <a:alpha val="43137"/>
                  </a:srgbClr>
                </a:outerShdw>
              </a:effectLst>
            </a:endParaRPr>
          </a:p>
        </p:txBody>
      </p:sp>
      <p:sp>
        <p:nvSpPr>
          <p:cNvPr id="5" name="4 Rectángulo"/>
          <p:cNvSpPr/>
          <p:nvPr/>
        </p:nvSpPr>
        <p:spPr>
          <a:xfrm>
            <a:off x="489368" y="3432873"/>
            <a:ext cx="8288089" cy="3416320"/>
          </a:xfrm>
          <a:prstGeom prst="rect">
            <a:avLst/>
          </a:prstGeom>
        </p:spPr>
        <p:txBody>
          <a:bodyPr wrap="square">
            <a:spAutoFit/>
          </a:bodyPr>
          <a:lstStyle/>
          <a:p>
            <a:pPr algn="ctr"/>
            <a:r>
              <a:rPr lang="es-EC" sz="3600" b="1" dirty="0">
                <a:solidFill>
                  <a:srgbClr val="FFFF00"/>
                </a:solidFill>
                <a:effectLst>
                  <a:outerShdw blurRad="38100" dist="38100" dir="2700000" algn="tl">
                    <a:srgbClr val="000000">
                      <a:alpha val="43137"/>
                    </a:srgbClr>
                  </a:outerShdw>
                </a:effectLst>
              </a:rPr>
              <a:t>¿Cómo se vinculan las prácticas ancestrales de educación ambiental de la Comunidad Chachi con el turismo sostenible del cantón Eloy Alfaro, provincia de Esmeraldas?</a:t>
            </a:r>
            <a:endParaRPr lang="es-EC"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9555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Rectángulo"/>
          <p:cNvSpPr/>
          <p:nvPr/>
        </p:nvSpPr>
        <p:spPr>
          <a:xfrm>
            <a:off x="683568" y="620688"/>
            <a:ext cx="7776864" cy="5940088"/>
          </a:xfrm>
          <a:prstGeom prst="rect">
            <a:avLst/>
          </a:prstGeo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C" sz="1600" b="1" dirty="0"/>
              <a:t>ENTREVISTA  </a:t>
            </a:r>
            <a:endParaRPr lang="es-EC" sz="1600" dirty="0"/>
          </a:p>
          <a:p>
            <a:pPr lvl="0"/>
            <a:r>
              <a:rPr lang="es-EC" sz="1600" b="1" dirty="0"/>
              <a:t>¿Qué hace la comunidad para evitar la contaminación </a:t>
            </a:r>
            <a:endParaRPr lang="es-EC" sz="1600" b="1" dirty="0" smtClean="0"/>
          </a:p>
          <a:p>
            <a:pPr lvl="0"/>
            <a:r>
              <a:rPr lang="es-EC" sz="1600" b="1" dirty="0" smtClean="0"/>
              <a:t>de </a:t>
            </a:r>
            <a:r>
              <a:rPr lang="es-EC" sz="1600" b="1" dirty="0"/>
              <a:t>los ríos?</a:t>
            </a:r>
            <a:endParaRPr lang="es-EC" sz="1600" dirty="0"/>
          </a:p>
          <a:p>
            <a:r>
              <a:rPr lang="es-EC" sz="1600" dirty="0"/>
              <a:t> </a:t>
            </a:r>
          </a:p>
          <a:p>
            <a:pPr lvl="0"/>
            <a:r>
              <a:rPr lang="es-EC" sz="1600" b="1" dirty="0" smtClean="0"/>
              <a:t>¿</a:t>
            </a:r>
            <a:r>
              <a:rPr lang="es-EC" sz="1600" b="1" dirty="0"/>
              <a:t>Qué enseñan los adultos a los niños sobre el cuidado </a:t>
            </a:r>
            <a:endParaRPr lang="es-EC" sz="1600" b="1" dirty="0" smtClean="0"/>
          </a:p>
          <a:p>
            <a:pPr lvl="0"/>
            <a:r>
              <a:rPr lang="es-EC" sz="1600" b="1" dirty="0" smtClean="0"/>
              <a:t>de </a:t>
            </a:r>
            <a:r>
              <a:rPr lang="es-EC" sz="1600" b="1" dirty="0"/>
              <a:t>las plantas?</a:t>
            </a:r>
            <a:endParaRPr lang="es-EC" sz="1600" dirty="0"/>
          </a:p>
          <a:p>
            <a:r>
              <a:rPr lang="es-EC" sz="1600" dirty="0"/>
              <a:t> </a:t>
            </a:r>
          </a:p>
          <a:p>
            <a:r>
              <a:rPr lang="es-EC" sz="1600" dirty="0"/>
              <a:t> </a:t>
            </a:r>
            <a:r>
              <a:rPr lang="es-EC" sz="1600" b="1" dirty="0" smtClean="0"/>
              <a:t>¿</a:t>
            </a:r>
            <a:r>
              <a:rPr lang="es-EC" sz="1600" b="1" dirty="0"/>
              <a:t>Cómo el niño aprende sobre la protección y cuidado de los animales?</a:t>
            </a:r>
            <a:endParaRPr lang="es-EC" sz="1600" dirty="0"/>
          </a:p>
          <a:p>
            <a:r>
              <a:rPr lang="es-EC" sz="1600" dirty="0"/>
              <a:t>  </a:t>
            </a:r>
          </a:p>
          <a:p>
            <a:pPr lvl="0"/>
            <a:r>
              <a:rPr lang="es-EC" sz="1600" b="1" dirty="0"/>
              <a:t>¿De qué forma los niños y jóvenes muestran interés por aprender el comportamiento de la luna para la siembra o la cosecha?</a:t>
            </a:r>
            <a:endParaRPr lang="es-EC" sz="1600" dirty="0"/>
          </a:p>
          <a:p>
            <a:r>
              <a:rPr lang="es-EC" sz="1600" dirty="0"/>
              <a:t> </a:t>
            </a:r>
          </a:p>
          <a:p>
            <a:pPr lvl="0"/>
            <a:r>
              <a:rPr lang="es-EC" sz="1600" b="1" dirty="0" smtClean="0"/>
              <a:t>¿</a:t>
            </a:r>
            <a:r>
              <a:rPr lang="es-EC" sz="1600" b="1" dirty="0"/>
              <a:t>La comunidad Chachi ha mostrado interés por ofrecer servicios turísticos amigables con el medio ambiente?</a:t>
            </a:r>
            <a:endParaRPr lang="es-EC" sz="1600" dirty="0"/>
          </a:p>
          <a:p>
            <a:r>
              <a:rPr lang="es-EC" sz="1600" dirty="0"/>
              <a:t> </a:t>
            </a:r>
          </a:p>
          <a:p>
            <a:r>
              <a:rPr lang="es-EC" sz="1600" dirty="0"/>
              <a:t> </a:t>
            </a:r>
            <a:r>
              <a:rPr lang="es-EC" sz="1600" b="1" dirty="0" smtClean="0"/>
              <a:t>¿</a:t>
            </a:r>
            <a:r>
              <a:rPr lang="es-EC" sz="1600" b="1" dirty="0"/>
              <a:t>Qué atractivos turísticos ofrece la comunidad de Santa María presenta que los turistas puedan visitar?</a:t>
            </a:r>
            <a:endParaRPr lang="es-EC" sz="1600" dirty="0"/>
          </a:p>
          <a:p>
            <a:r>
              <a:rPr lang="es-EC" sz="1600" dirty="0"/>
              <a:t> </a:t>
            </a:r>
          </a:p>
          <a:p>
            <a:r>
              <a:rPr lang="es-EC" sz="1600" dirty="0"/>
              <a:t> </a:t>
            </a:r>
            <a:r>
              <a:rPr lang="es-EC" sz="1600" b="1" dirty="0" smtClean="0"/>
              <a:t>¿</a:t>
            </a:r>
            <a:r>
              <a:rPr lang="es-EC" sz="1600" b="1" dirty="0"/>
              <a:t>Qué tipo de actividad turística amigable con el medio ambiente puede ofrecer la Comunidad Chachi?</a:t>
            </a:r>
            <a:endParaRPr lang="es-EC" sz="1600" dirty="0"/>
          </a:p>
          <a:p>
            <a:r>
              <a:rPr lang="es-EC" sz="1600" dirty="0"/>
              <a:t> </a:t>
            </a:r>
          </a:p>
          <a:p>
            <a:r>
              <a:rPr lang="es-EC" sz="1600" dirty="0"/>
              <a:t> </a:t>
            </a:r>
            <a:r>
              <a:rPr lang="es-EC" sz="1600" b="1" dirty="0" smtClean="0"/>
              <a:t>¿</a:t>
            </a:r>
            <a:r>
              <a:rPr lang="es-EC" sz="1600" b="1" dirty="0"/>
              <a:t>Qué estrategias presentan los </a:t>
            </a:r>
            <a:r>
              <a:rPr lang="es-EC" sz="1600" b="1" dirty="0" err="1"/>
              <a:t>Chachis</a:t>
            </a:r>
            <a:r>
              <a:rPr lang="es-EC" sz="1600" b="1" dirty="0"/>
              <a:t> para llevar adelante un proceso de turismo sostenible</a:t>
            </a:r>
            <a:r>
              <a:rPr lang="es-EC" sz="1600" b="1" dirty="0" smtClean="0"/>
              <a:t>?</a:t>
            </a:r>
            <a:endParaRPr lang="es-EC" sz="1600" dirty="0"/>
          </a:p>
        </p:txBody>
      </p:sp>
      <p:pic>
        <p:nvPicPr>
          <p:cNvPr id="6" name="5 Imagen" descr="C:\Users\Usuario\Desktop\TESIS MARIANA\NUEVA NUEVA\fotos tesis\DSC03388.JPG"/>
          <p:cNvPicPr/>
          <p:nvPr/>
        </p:nvPicPr>
        <p:blipFill>
          <a:blip r:embed="rId3">
            <a:extLst>
              <a:ext uri="{28A0092B-C50C-407E-A947-70E740481C1C}">
                <a14:useLocalDpi xmlns:a14="http://schemas.microsoft.com/office/drawing/2010/main" val="0"/>
              </a:ext>
            </a:extLst>
          </a:blip>
          <a:srcRect/>
          <a:stretch>
            <a:fillRect/>
          </a:stretch>
        </p:blipFill>
        <p:spPr bwMode="auto">
          <a:xfrm>
            <a:off x="6228184" y="95435"/>
            <a:ext cx="2904875" cy="2109429"/>
          </a:xfrm>
          <a:prstGeom prst="rect">
            <a:avLst/>
          </a:prstGeom>
          <a:noFill/>
          <a:ln>
            <a:noFill/>
          </a:ln>
          <a:scene3d>
            <a:camera prst="perspectiveContrastingLeftFacing"/>
            <a:lightRig rig="threePt" dir="t"/>
          </a:scene3d>
        </p:spPr>
      </p:pic>
    </p:spTree>
    <p:extLst>
      <p:ext uri="{BB962C8B-B14F-4D97-AF65-F5344CB8AC3E}">
        <p14:creationId xmlns:p14="http://schemas.microsoft.com/office/powerpoint/2010/main" val="411945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Rectángulo"/>
          <p:cNvSpPr/>
          <p:nvPr/>
        </p:nvSpPr>
        <p:spPr>
          <a:xfrm>
            <a:off x="958548" y="1772816"/>
            <a:ext cx="7308411"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FFFF00"/>
                </a:solidFill>
                <a:effectLst>
                  <a:outerShdw blurRad="50800" dist="39000" dir="5460000" algn="tl">
                    <a:srgbClr val="000000">
                      <a:alpha val="38000"/>
                    </a:srgbClr>
                  </a:outerShdw>
                </a:effectLst>
              </a:rPr>
              <a:t>CONCLUSIONES </a:t>
            </a:r>
          </a:p>
          <a:p>
            <a:pPr algn="ctr"/>
            <a:r>
              <a:rPr lang="es-ES" sz="5400" b="1" cap="none" spc="0" dirty="0" smtClean="0">
                <a:ln w="11430"/>
                <a:solidFill>
                  <a:srgbClr val="FFFF00"/>
                </a:solidFill>
                <a:effectLst>
                  <a:outerShdw blurRad="50800" dist="39000" dir="5460000" algn="tl">
                    <a:srgbClr val="000000">
                      <a:alpha val="38000"/>
                    </a:srgbClr>
                  </a:outerShdw>
                </a:effectLst>
              </a:rPr>
              <a:t>Y</a:t>
            </a:r>
          </a:p>
          <a:p>
            <a:pPr algn="ctr"/>
            <a:r>
              <a:rPr lang="es-ES" sz="5400" b="1" cap="none" spc="0" dirty="0" smtClean="0">
                <a:ln w="11430"/>
                <a:solidFill>
                  <a:srgbClr val="FFFF00"/>
                </a:solidFill>
                <a:effectLst>
                  <a:outerShdw blurRad="50800" dist="39000" dir="5460000" algn="tl">
                    <a:srgbClr val="000000">
                      <a:alpha val="38000"/>
                    </a:srgbClr>
                  </a:outerShdw>
                </a:effectLst>
              </a:rPr>
              <a:t> RECOMENDACIONES</a:t>
            </a:r>
            <a:endParaRPr lang="es-ES" sz="5400" b="1" cap="none" spc="0" dirty="0">
              <a:ln w="11430"/>
              <a:solidFill>
                <a:srgbClr val="FFFF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86440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384"/>
            <a:ext cx="9127054" cy="6885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1 Rectángulo"/>
          <p:cNvSpPr/>
          <p:nvPr/>
        </p:nvSpPr>
        <p:spPr>
          <a:xfrm>
            <a:off x="1184909" y="764704"/>
            <a:ext cx="7704857" cy="830997"/>
          </a:xfrm>
          <a:prstGeom prst="rect">
            <a:avLst/>
          </a:prstGeom>
          <a:solidFill>
            <a:schemeClr val="accent3">
              <a:lumMod val="60000"/>
              <a:lumOff val="4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r>
              <a:rPr lang="es-EC" sz="1600" b="1" dirty="0">
                <a:solidFill>
                  <a:schemeClr val="bg1"/>
                </a:solidFill>
              </a:rPr>
              <a:t>Los chachi consideran que </a:t>
            </a:r>
            <a:r>
              <a:rPr lang="es-EC" sz="1600" b="1" dirty="0" smtClean="0">
                <a:solidFill>
                  <a:schemeClr val="bg1"/>
                </a:solidFill>
              </a:rPr>
              <a:t>en su comunidad , </a:t>
            </a:r>
            <a:r>
              <a:rPr lang="es-EC" sz="1600" b="1" dirty="0">
                <a:solidFill>
                  <a:schemeClr val="bg1"/>
                </a:solidFill>
              </a:rPr>
              <a:t>existe  una educación del cuidado del medio ambiente, porque instruyen a los más jóvenes  sobe el cuidado de las plantas, los animales, el respeto </a:t>
            </a:r>
            <a:r>
              <a:rPr lang="es-EC" sz="1600" b="1" dirty="0" smtClean="0">
                <a:solidFill>
                  <a:schemeClr val="bg1"/>
                </a:solidFill>
              </a:rPr>
              <a:t>a los </a:t>
            </a:r>
            <a:r>
              <a:rPr lang="es-EC" sz="1600" b="1" dirty="0">
                <a:solidFill>
                  <a:schemeClr val="bg1"/>
                </a:solidFill>
              </a:rPr>
              <a:t>árboles y las plantas</a:t>
            </a:r>
            <a:r>
              <a:rPr lang="es-EC" sz="1600" b="1" dirty="0" smtClean="0">
                <a:solidFill>
                  <a:schemeClr val="bg1"/>
                </a:solidFill>
              </a:rPr>
              <a:t>,. </a:t>
            </a:r>
            <a:endParaRPr lang="es-EC" sz="1600" b="1" dirty="0">
              <a:solidFill>
                <a:schemeClr val="bg1"/>
              </a:solidFill>
            </a:endParaRPr>
          </a:p>
        </p:txBody>
      </p:sp>
      <p:sp>
        <p:nvSpPr>
          <p:cNvPr id="3" name="2 Rectángulo"/>
          <p:cNvSpPr/>
          <p:nvPr/>
        </p:nvSpPr>
        <p:spPr>
          <a:xfrm>
            <a:off x="1184909" y="1692948"/>
            <a:ext cx="7704857" cy="1323439"/>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r>
              <a:rPr lang="es-EC" sz="1600" b="1" dirty="0" smtClean="0"/>
              <a:t>A pesar de haber transmitido algunos saberes </a:t>
            </a:r>
            <a:r>
              <a:rPr lang="es-EC" sz="1600" b="1" dirty="0"/>
              <a:t>ancestrales </a:t>
            </a:r>
            <a:r>
              <a:rPr lang="es-EC" sz="1600" b="1" dirty="0" smtClean="0"/>
              <a:t>a los </a:t>
            </a:r>
            <a:r>
              <a:rPr lang="es-EC" sz="1600" b="1" dirty="0"/>
              <a:t>jóvenes en la comunidad </a:t>
            </a:r>
            <a:r>
              <a:rPr lang="es-EC" sz="1600" b="1" dirty="0" smtClean="0"/>
              <a:t>Chachi como: época </a:t>
            </a:r>
            <a:r>
              <a:rPr lang="es-EC" sz="1600" b="1" dirty="0"/>
              <a:t>de lluvia, la siembra, la cosecha y la caza de animales, unido al cuidado del río al no tirar productos químicos, no hacer la necesidades bilógicas en el río, sin embargo, sí lanzan los desechos</a:t>
            </a:r>
            <a:r>
              <a:rPr lang="es-EC" sz="1600" b="1" dirty="0" smtClean="0"/>
              <a:t>.</a:t>
            </a:r>
            <a:endParaRPr lang="es-EC" sz="1600" b="1" dirty="0"/>
          </a:p>
        </p:txBody>
      </p:sp>
      <p:pic>
        <p:nvPicPr>
          <p:cNvPr id="11" name="10 Imagen" descr="C:\Users\Usuario\Desktop\TESIS MARIANA\NUEVA NUEVA\fotos tesis\DSC0346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068960"/>
            <a:ext cx="2609775" cy="1584176"/>
          </a:xfrm>
          <a:prstGeom prst="rect">
            <a:avLst/>
          </a:prstGeom>
          <a:ln>
            <a:noFill/>
          </a:ln>
          <a:effectLst>
            <a:softEdge rad="112500"/>
          </a:effectLst>
        </p:spPr>
      </p:pic>
      <p:pic>
        <p:nvPicPr>
          <p:cNvPr id="12" name="11 Imagen" descr="C:\Users\Usuario\Desktop\TESIS MARIANA\NUEVA NUEVA\fotos tesis\DSC0347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3042173"/>
            <a:ext cx="2604770" cy="1584176"/>
          </a:xfrm>
          <a:prstGeom prst="ellipse">
            <a:avLst/>
          </a:prstGeom>
          <a:ln>
            <a:noFill/>
          </a:ln>
          <a:effectLst>
            <a:softEdge rad="112500"/>
          </a:effectLst>
        </p:spPr>
      </p:pic>
      <p:pic>
        <p:nvPicPr>
          <p:cNvPr id="13" name="12 Imagen" descr="C:\Users\Usuario\Desktop\TESIS MARIANA\NUEVA NUEVA\fotos tesis\DSC03484.JPG"/>
          <p:cNvPicPr/>
          <p:nvPr/>
        </p:nvPicPr>
        <p:blipFill rotWithShape="1">
          <a:blip r:embed="rId5">
            <a:extLst>
              <a:ext uri="{28A0092B-C50C-407E-A947-70E740481C1C}">
                <a14:useLocalDpi xmlns:a14="http://schemas.microsoft.com/office/drawing/2010/main" val="0"/>
              </a:ext>
            </a:extLst>
          </a:blip>
          <a:srcRect r="17496" b="29801"/>
          <a:stretch/>
        </p:blipFill>
        <p:spPr bwMode="auto">
          <a:xfrm>
            <a:off x="6284996" y="3065334"/>
            <a:ext cx="2604770" cy="1561015"/>
          </a:xfrm>
          <a:prstGeom prst="rect">
            <a:avLst/>
          </a:prstGeom>
          <a:ln>
            <a:noFill/>
          </a:ln>
          <a:effectLst>
            <a:softEdge rad="112500"/>
          </a:effectLst>
          <a:extLst>
            <a:ext uri="{53640926-AAD7-44D8-BBD7-CCE9431645EC}">
              <a14:shadowObscured xmlns:a14="http://schemas.microsoft.com/office/drawing/2010/main"/>
            </a:ext>
          </a:extLst>
        </p:spPr>
      </p:pic>
      <p:pic>
        <p:nvPicPr>
          <p:cNvPr id="14" name="13 Imagen" descr="C:\Users\Usuario\Desktop\TESIS MARIANA\NUEVA NUEVA\fotos tesis\DSC03485.JPG"/>
          <p:cNvPicPr/>
          <p:nvPr/>
        </p:nvPicPr>
        <p:blipFill rotWithShape="1">
          <a:blip r:embed="rId6">
            <a:extLst>
              <a:ext uri="{28A0092B-C50C-407E-A947-70E740481C1C}">
                <a14:useLocalDpi xmlns:a14="http://schemas.microsoft.com/office/drawing/2010/main" val="0"/>
              </a:ext>
            </a:extLst>
          </a:blip>
          <a:srcRect r="2963" b="17420"/>
          <a:stretch/>
        </p:blipFill>
        <p:spPr bwMode="auto">
          <a:xfrm>
            <a:off x="827584" y="4869160"/>
            <a:ext cx="2601391" cy="1739776"/>
          </a:xfrm>
          <a:prstGeom prst="rect">
            <a:avLst/>
          </a:prstGeom>
          <a:ln>
            <a:noFill/>
          </a:ln>
          <a:effectLst>
            <a:softEdge rad="112500"/>
          </a:effectLst>
          <a:extLst>
            <a:ext uri="{53640926-AAD7-44D8-BBD7-CCE9431645EC}">
              <a14:shadowObscured xmlns:a14="http://schemas.microsoft.com/office/drawing/2010/main"/>
            </a:ext>
          </a:extLst>
        </p:spPr>
      </p:pic>
      <p:pic>
        <p:nvPicPr>
          <p:cNvPr id="15" name="14 Imagen" descr="C:\Users\Usuario\Desktop\TESIS MARIANA\NUEVA NUEVA\fotos tesis\DSC0339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4869160"/>
            <a:ext cx="2604770" cy="1739776"/>
          </a:xfrm>
          <a:prstGeom prst="ellipse">
            <a:avLst/>
          </a:prstGeom>
          <a:ln>
            <a:noFill/>
          </a:ln>
          <a:effectLst>
            <a:softEdge rad="112500"/>
          </a:effectLst>
        </p:spPr>
      </p:pic>
      <p:pic>
        <p:nvPicPr>
          <p:cNvPr id="16" name="15 Imagen" descr="C:\Users\Usuario\Desktop\TESIS MARIANA\NUEVA NUEVA\fotos tesis\DSC03458.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4996" y="4869161"/>
            <a:ext cx="2604770" cy="1739776"/>
          </a:xfrm>
          <a:prstGeom prst="rect">
            <a:avLst/>
          </a:prstGeom>
          <a:ln>
            <a:noFill/>
          </a:ln>
          <a:effectLst>
            <a:softEdge rad="112500"/>
          </a:effectLst>
        </p:spPr>
      </p:pic>
    </p:spTree>
    <p:extLst>
      <p:ext uri="{BB962C8B-B14F-4D97-AF65-F5344CB8AC3E}">
        <p14:creationId xmlns:p14="http://schemas.microsoft.com/office/powerpoint/2010/main" val="411945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7696" y="2445233"/>
            <a:ext cx="7024744" cy="1143000"/>
          </a:xfrm>
        </p:spPr>
        <p:txBody>
          <a:bodyPr/>
          <a:lstStyle/>
          <a:p>
            <a:endParaRPr lang="es-EC"/>
          </a:p>
        </p:txBody>
      </p:sp>
      <p:sp>
        <p:nvSpPr>
          <p:cNvPr id="3" name="2 Marcador de contenido"/>
          <p:cNvSpPr>
            <a:spLocks noGrp="1"/>
          </p:cNvSpPr>
          <p:nvPr>
            <p:ph idx="1"/>
          </p:nvPr>
        </p:nvSpPr>
        <p:spPr>
          <a:xfrm>
            <a:off x="1043492" y="2544460"/>
            <a:ext cx="6777317" cy="3508977"/>
          </a:xfrm>
        </p:spPr>
        <p:txBody>
          <a:bodyPr/>
          <a:lstStyle/>
          <a:p>
            <a:endParaRPr lang="es-EC"/>
          </a:p>
        </p:txBody>
      </p:sp>
      <p:pic>
        <p:nvPicPr>
          <p:cNvPr id="4" name="Picture 2"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384"/>
            <a:ext cx="9127054" cy="6885384"/>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368152" y="548680"/>
            <a:ext cx="7343800" cy="1815882"/>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r>
              <a:rPr lang="es-EC" sz="1600" b="1" dirty="0"/>
              <a:t>El 100% de los Chachi saben realizar diferentes tipos de artesanías construidas con materiales propios del medio: canastas, hamacas, abanicos, tapetes bordados, entre otros, como  canoas, remos;  por eso expresan estar preparados para llevar adelante un proyecto de turismo </a:t>
            </a:r>
            <a:r>
              <a:rPr lang="es-EC" sz="1600" b="1" dirty="0" smtClean="0"/>
              <a:t>sostenible</a:t>
            </a:r>
            <a:r>
              <a:rPr lang="es-EC" sz="1600" b="1" dirty="0"/>
              <a:t>, ya que se muestran dispuestos  a realizar danzas y otras expresiones </a:t>
            </a:r>
            <a:r>
              <a:rPr lang="es-EC" sz="1600" b="1" dirty="0" smtClean="0"/>
              <a:t>culturales; </a:t>
            </a:r>
            <a:r>
              <a:rPr lang="es-EC" sz="1600" b="1" dirty="0"/>
              <a:t>también de acompañar a los turistas a recorridos por la zona y explicarles los aspectos de la naturaleza</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834" y="2920824"/>
            <a:ext cx="1468118" cy="147170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996" y="2625121"/>
            <a:ext cx="1320112" cy="1580373"/>
          </a:xfrm>
          <a:prstGeom prst="rect">
            <a:avLst/>
          </a:prstGeom>
          <a:ln/>
          <a:extLst/>
        </p:spPr>
        <p:style>
          <a:lnRef idx="0">
            <a:schemeClr val="accent4"/>
          </a:lnRef>
          <a:fillRef idx="3">
            <a:schemeClr val="accent4"/>
          </a:fillRef>
          <a:effectRef idx="3">
            <a:schemeClr val="accent4"/>
          </a:effectRef>
          <a:fontRef idx="minor">
            <a:schemeClr val="lt1"/>
          </a:fontRef>
        </p:style>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3999" y="2954593"/>
            <a:ext cx="1467489" cy="140417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1488" y="4504745"/>
            <a:ext cx="1545890" cy="1746638"/>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4460289"/>
            <a:ext cx="1483167" cy="1746637"/>
          </a:xfrm>
          <a:prstGeom prst="rect">
            <a:avLst/>
          </a:prstGeom>
          <a:noFill/>
          <a:ln>
            <a:noFill/>
          </a:ln>
          <a:scene3d>
            <a:camera prst="orthographicFront"/>
            <a:lightRig rig="threePt" dir="t"/>
          </a:scene3d>
          <a:sp3d>
            <a:bevelT prst="slop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932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a:p>
        </p:txBody>
      </p:sp>
      <p:pic>
        <p:nvPicPr>
          <p:cNvPr id="4" name="Picture 2"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384"/>
            <a:ext cx="9127054"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093784" y="2996952"/>
            <a:ext cx="7343800" cy="1200329"/>
          </a:xfrm>
          <a:prstGeom prst="rect">
            <a:avLst/>
          </a:prstGeom>
          <a:solidFill>
            <a:srgbClr val="FFFFCC"/>
          </a:solidFill>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r>
              <a:rPr lang="es-EC" b="1" dirty="0" smtClean="0"/>
              <a:t>El </a:t>
            </a:r>
            <a:r>
              <a:rPr lang="es-EC" b="1" dirty="0"/>
              <a:t>paseo por el campo y las  fiestas autóctonas serían los principales atractivos turísticos del sector, seguido de  la observación de animales; no se considera el paseo y conocimiento del río</a:t>
            </a:r>
            <a:r>
              <a:rPr lang="es-EC" b="1" dirty="0" smtClean="0"/>
              <a:t>.</a:t>
            </a:r>
            <a:endParaRPr lang="es-EC" b="1" dirty="0"/>
          </a:p>
        </p:txBody>
      </p:sp>
      <p:sp>
        <p:nvSpPr>
          <p:cNvPr id="6" name="5 Rectángulo"/>
          <p:cNvSpPr/>
          <p:nvPr/>
        </p:nvSpPr>
        <p:spPr>
          <a:xfrm>
            <a:off x="1085210" y="4882888"/>
            <a:ext cx="7343800" cy="1323439"/>
          </a:xfrm>
          <a:prstGeom prst="rect">
            <a:avLst/>
          </a:prstGeom>
          <a:solidFill>
            <a:schemeClr val="accent1">
              <a:lumMod val="60000"/>
              <a:lumOff val="4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r>
              <a:rPr lang="es-EC" sz="2000" b="1" dirty="0"/>
              <a:t>Los chachi no consideran los medios de comunicación, ni la Internet, como instrumentos de promoción de su cultura y sus valores, sino las fiestas y la transmisión directa de persona a persona.  </a:t>
            </a:r>
          </a:p>
        </p:txBody>
      </p:sp>
      <p:pic>
        <p:nvPicPr>
          <p:cNvPr id="8" name="7 Imagen" descr="H:\ \fotos tesis\DSC0334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1058" y="620688"/>
            <a:ext cx="2304256" cy="2088232"/>
          </a:xfrm>
          <a:prstGeom prst="rect">
            <a:avLst/>
          </a:prstGeom>
          <a:noFill/>
          <a:ln>
            <a:noFill/>
          </a:ln>
        </p:spPr>
      </p:pic>
      <p:pic>
        <p:nvPicPr>
          <p:cNvPr id="9" name="8 Imagen" descr="C:\Users\Usuario\Desktop\TESIS MARIANA\NUEVA NUEVA\fotos tesis\DSC0348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5314" y="620688"/>
            <a:ext cx="2420741" cy="2088232"/>
          </a:xfrm>
          <a:prstGeom prst="rect">
            <a:avLst/>
          </a:prstGeom>
          <a:noFill/>
          <a:ln>
            <a:noFill/>
          </a:ln>
        </p:spPr>
      </p:pic>
      <p:pic>
        <p:nvPicPr>
          <p:cNvPr id="10" name="9 Imagen" descr="C:\Users\Usuario\Desktop\TESIS MARIANA\NUEVA NUEVA\fotos tesis\DSC0348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055" y="620688"/>
            <a:ext cx="2555776" cy="2088232"/>
          </a:xfrm>
          <a:prstGeom prst="rect">
            <a:avLst/>
          </a:prstGeom>
          <a:noFill/>
          <a:ln>
            <a:noFill/>
          </a:ln>
        </p:spPr>
      </p:pic>
    </p:spTree>
    <p:extLst>
      <p:ext uri="{BB962C8B-B14F-4D97-AF65-F5344CB8AC3E}">
        <p14:creationId xmlns:p14="http://schemas.microsoft.com/office/powerpoint/2010/main" val="3162606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2 Rectángulo"/>
          <p:cNvSpPr/>
          <p:nvPr/>
        </p:nvSpPr>
        <p:spPr>
          <a:xfrm>
            <a:off x="460375" y="633462"/>
            <a:ext cx="7114448" cy="923330"/>
          </a:xfrm>
          <a:prstGeom prst="rect">
            <a:avLst/>
          </a:prstGeom>
          <a:solidFill>
            <a:schemeClr val="bg2">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solidFill>
                  <a:schemeClr val="tx1"/>
                </a:solidFill>
                <a:effectLst>
                  <a:outerShdw blurRad="80000" dist="40000" dir="5040000" algn="tl">
                    <a:srgbClr val="000000">
                      <a:alpha val="30000"/>
                    </a:srgbClr>
                  </a:outerShdw>
                </a:effectLst>
              </a:rPr>
              <a:t>RECOMENDACIONES</a:t>
            </a:r>
            <a:endParaRPr lang="es-ES" sz="5400" b="1" cap="none" spc="0" dirty="0">
              <a:ln w="11430"/>
              <a:solidFill>
                <a:schemeClr val="tx1"/>
              </a:solidFill>
              <a:effectLst>
                <a:outerShdw blurRad="80000" dist="40000" dir="5040000" algn="tl">
                  <a:srgbClr val="000000">
                    <a:alpha val="30000"/>
                  </a:srgbClr>
                </a:outerShdw>
              </a:effectLst>
            </a:endParaRPr>
          </a:p>
        </p:txBody>
      </p:sp>
      <p:sp>
        <p:nvSpPr>
          <p:cNvPr id="6" name="5 CuadroTexto"/>
          <p:cNvSpPr txBox="1"/>
          <p:nvPr/>
        </p:nvSpPr>
        <p:spPr>
          <a:xfrm>
            <a:off x="307975" y="1832050"/>
            <a:ext cx="4264024" cy="646331"/>
          </a:xfrm>
          <a:prstGeom prst="rect">
            <a:avLst/>
          </a:prstGeom>
          <a:solidFill>
            <a:schemeClr val="bg2">
              <a:lumMod val="75000"/>
            </a:schemeClr>
          </a:solidFill>
        </p:spPr>
        <p:txBody>
          <a:bodyPr wrap="square" rtlCol="0">
            <a:spAutoFit/>
          </a:bodyPr>
          <a:lstStyle/>
          <a:p>
            <a:endParaRPr lang="es-EC" dirty="0" smtClean="0"/>
          </a:p>
          <a:p>
            <a:endParaRPr lang="es-EC" dirty="0"/>
          </a:p>
        </p:txBody>
      </p:sp>
      <p:sp>
        <p:nvSpPr>
          <p:cNvPr id="2" name="1 Rectángulo"/>
          <p:cNvSpPr/>
          <p:nvPr/>
        </p:nvSpPr>
        <p:spPr>
          <a:xfrm>
            <a:off x="427757" y="1832050"/>
            <a:ext cx="7380312" cy="1015663"/>
          </a:xfrm>
          <a:prstGeom prst="rect">
            <a:avLst/>
          </a:prstGeom>
          <a:solidFill>
            <a:schemeClr val="bg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r>
              <a:rPr lang="es-EC" sz="2000" b="1" dirty="0" smtClean="0"/>
              <a:t>Que se te</a:t>
            </a:r>
            <a:r>
              <a:rPr lang="es-EC" sz="2000" b="1" dirty="0" smtClean="0"/>
              <a:t>cnifiquen </a:t>
            </a:r>
            <a:r>
              <a:rPr lang="es-EC" sz="2000" b="1" dirty="0"/>
              <a:t>los procesos de educación ambiental </a:t>
            </a:r>
            <a:r>
              <a:rPr lang="es-EC" sz="2000" b="1" dirty="0" smtClean="0"/>
              <a:t>de la comunidad Chachi  para cuidar de mejor forma el medio ambiente.</a:t>
            </a:r>
            <a:endParaRPr lang="es-EC" sz="2000" b="1" dirty="0"/>
          </a:p>
        </p:txBody>
      </p:sp>
      <p:sp>
        <p:nvSpPr>
          <p:cNvPr id="11" name="10 Rectángulo"/>
          <p:cNvSpPr/>
          <p:nvPr/>
        </p:nvSpPr>
        <p:spPr>
          <a:xfrm>
            <a:off x="900099" y="3319824"/>
            <a:ext cx="7343800" cy="1477328"/>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s-EC" b="1" dirty="0" smtClean="0"/>
              <a:t>Que la comunidad  </a:t>
            </a:r>
            <a:r>
              <a:rPr lang="es-EC" b="1" dirty="0"/>
              <a:t>chachi </a:t>
            </a:r>
            <a:r>
              <a:rPr lang="es-EC" b="1" dirty="0" smtClean="0"/>
              <a:t>considere </a:t>
            </a:r>
            <a:r>
              <a:rPr lang="es-EC" b="1" dirty="0"/>
              <a:t>los medios de comunicación, la Internet, como instrumentos de promoción de su cultura y sus valores, que invite a personas de la provincia, del país y del extranjero a visitarlos, como forma de promoción turística sustentable. </a:t>
            </a:r>
          </a:p>
        </p:txBody>
      </p:sp>
      <p:sp>
        <p:nvSpPr>
          <p:cNvPr id="12" name="11 Rectángulo"/>
          <p:cNvSpPr/>
          <p:nvPr/>
        </p:nvSpPr>
        <p:spPr>
          <a:xfrm>
            <a:off x="1044624" y="5229200"/>
            <a:ext cx="7343800" cy="1477328"/>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es-EC" b="1" dirty="0" smtClean="0"/>
              <a:t>Que además, de </a:t>
            </a:r>
            <a:r>
              <a:rPr lang="es-EC" b="1" dirty="0"/>
              <a:t>la promoción de sus  artesanías </a:t>
            </a:r>
            <a:r>
              <a:rPr lang="es-EC" b="1" dirty="0" smtClean="0"/>
              <a:t>construidas, el </a:t>
            </a:r>
            <a:r>
              <a:rPr lang="es-EC" b="1" dirty="0"/>
              <a:t>paseo por el campo, las  fiestas autóctonas, la observación de </a:t>
            </a:r>
            <a:r>
              <a:rPr lang="es-EC" b="1" dirty="0" smtClean="0"/>
              <a:t>animales, se debe promocionar paseos </a:t>
            </a:r>
            <a:r>
              <a:rPr lang="es-EC" b="1" dirty="0"/>
              <a:t>por el río Cayapas, con sus afluentes y la riqueza de sus orillas </a:t>
            </a:r>
            <a:r>
              <a:rPr lang="es-EC" b="1" dirty="0" smtClean="0"/>
              <a:t>para que se conviertan en </a:t>
            </a:r>
            <a:r>
              <a:rPr lang="es-EC" b="1" dirty="0"/>
              <a:t>un atractivo turístico en el sector.</a:t>
            </a:r>
          </a:p>
        </p:txBody>
      </p:sp>
    </p:spTree>
    <p:extLst>
      <p:ext uri="{BB962C8B-B14F-4D97-AF65-F5344CB8AC3E}">
        <p14:creationId xmlns:p14="http://schemas.microsoft.com/office/powerpoint/2010/main" val="38781024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 \fotos tesis\DSC0333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80512" cy="6883480"/>
          </a:xfrm>
          <a:prstGeom prst="rect">
            <a:avLst/>
          </a:prstGeom>
          <a:noFill/>
          <a:ln>
            <a:noFill/>
          </a:ln>
        </p:spPr>
      </p:pic>
      <p:sp>
        <p:nvSpPr>
          <p:cNvPr id="4" name="3 Rectángulo"/>
          <p:cNvSpPr/>
          <p:nvPr/>
        </p:nvSpPr>
        <p:spPr>
          <a:xfrm>
            <a:off x="1039608" y="116632"/>
            <a:ext cx="7284046" cy="1446550"/>
          </a:xfrm>
          <a:prstGeom prst="rect">
            <a:avLst/>
          </a:prstGeom>
          <a:noFill/>
        </p:spPr>
        <p:txBody>
          <a:bodyPr wrap="none" lIns="91440" tIns="45720" rIns="91440" bIns="45720">
            <a:spAutoFit/>
          </a:bodyPr>
          <a:lstStyle/>
          <a:p>
            <a:pPr algn="ctr"/>
            <a:r>
              <a:rPr lang="es-ES" sz="8800" b="1" cap="none" spc="0" dirty="0" smtClean="0">
                <a:ln w="1905"/>
                <a:solidFill>
                  <a:srgbClr val="C00000"/>
                </a:solidFill>
                <a:effectLst>
                  <a:innerShdw blurRad="69850" dist="43180" dir="5400000">
                    <a:srgbClr val="000000">
                      <a:alpha val="65000"/>
                    </a:srgbClr>
                  </a:innerShdw>
                </a:effectLst>
              </a:rPr>
              <a:t>PROPUESTA</a:t>
            </a:r>
            <a:endParaRPr lang="es-ES" sz="8800" b="1" cap="none" spc="0"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790883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29789" cy="688348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51520" y="188640"/>
            <a:ext cx="8712968" cy="3693319"/>
          </a:xfrm>
          <a:prstGeom prst="rect">
            <a:avLst/>
          </a:prstGeom>
        </p:spPr>
        <p:txBody>
          <a:bodyPr wrap="square">
            <a:spAutoFit/>
          </a:bodyPr>
          <a:lstStyle/>
          <a:p>
            <a:endParaRPr lang="es-EC" b="1" dirty="0" smtClean="0"/>
          </a:p>
          <a:p>
            <a:r>
              <a:rPr lang="es-EC" b="1" dirty="0" smtClean="0"/>
              <a:t>DENOMINACIÓN </a:t>
            </a:r>
          </a:p>
          <a:p>
            <a:r>
              <a:rPr lang="es-EC" b="1" dirty="0" smtClean="0"/>
              <a:t>DEL  PROYECTO</a:t>
            </a:r>
            <a:endParaRPr lang="es-EC" dirty="0"/>
          </a:p>
          <a:p>
            <a:r>
              <a:rPr lang="es-EC" b="1" dirty="0"/>
              <a:t> </a:t>
            </a:r>
            <a:endParaRPr lang="es-EC" dirty="0"/>
          </a:p>
          <a:p>
            <a:endParaRPr lang="es-EC" b="1" dirty="0" smtClean="0"/>
          </a:p>
          <a:p>
            <a:endParaRPr lang="es-EC" b="1" dirty="0" smtClean="0"/>
          </a:p>
          <a:p>
            <a:endParaRPr lang="es-EC" b="1" dirty="0"/>
          </a:p>
          <a:p>
            <a:r>
              <a:rPr lang="es-EC" b="1" dirty="0" smtClean="0"/>
              <a:t>DATOS </a:t>
            </a:r>
          </a:p>
          <a:p>
            <a:r>
              <a:rPr lang="es-EC" b="1" dirty="0" smtClean="0"/>
              <a:t>INFORMATIVOS</a:t>
            </a:r>
            <a:endParaRPr lang="es-EC" dirty="0"/>
          </a:p>
          <a:p>
            <a:r>
              <a:rPr lang="es-ES" b="1" dirty="0"/>
              <a:t> </a:t>
            </a:r>
            <a:endParaRPr lang="es-EC" dirty="0"/>
          </a:p>
          <a:p>
            <a:r>
              <a:rPr lang="es-EC" dirty="0"/>
              <a:t> </a:t>
            </a:r>
          </a:p>
          <a:p>
            <a:pPr lvl="0"/>
            <a:endParaRPr lang="es-EC" b="1" dirty="0" smtClean="0"/>
          </a:p>
          <a:p>
            <a:pPr lvl="0"/>
            <a:endParaRPr lang="es-EC" b="1" dirty="0"/>
          </a:p>
        </p:txBody>
      </p:sp>
      <p:sp>
        <p:nvSpPr>
          <p:cNvPr id="3" name="2 Rectángulo"/>
          <p:cNvSpPr/>
          <p:nvPr/>
        </p:nvSpPr>
        <p:spPr>
          <a:xfrm>
            <a:off x="3131840" y="476672"/>
            <a:ext cx="5544616" cy="1200329"/>
          </a:xfrm>
          <a:prstGeom prst="rect">
            <a:avLst/>
          </a:prstGeom>
          <a:solidFill>
            <a:schemeClr val="accent6">
              <a:lumMod val="40000"/>
              <a:lumOff val="60000"/>
            </a:schemeClr>
          </a:solidFill>
        </p:spPr>
        <p:txBody>
          <a:bodyPr wrap="square">
            <a:spAutoFit/>
          </a:bodyPr>
          <a:lstStyle/>
          <a:p>
            <a:pPr lvl="0" algn="just"/>
            <a:r>
              <a:rPr lang="es-EC" b="1" dirty="0"/>
              <a:t>Seminario Taller sobre Prácticas Ancestrales de Educación Ambiental vinculada al Turismo Sostenible  en la comunidad Chachi del Cantón Eloy Alfaro de la provincia de Esmeraldas. </a:t>
            </a:r>
          </a:p>
        </p:txBody>
      </p:sp>
      <p:sp>
        <p:nvSpPr>
          <p:cNvPr id="5" name="4 Rectángulo"/>
          <p:cNvSpPr/>
          <p:nvPr/>
        </p:nvSpPr>
        <p:spPr>
          <a:xfrm>
            <a:off x="2972125" y="1988840"/>
            <a:ext cx="5328592" cy="1477328"/>
          </a:xfrm>
          <a:prstGeom prst="rect">
            <a:avLst/>
          </a:prstGeom>
        </p:spPr>
        <p:txBody>
          <a:bodyPr wrap="square">
            <a:spAutoFit/>
          </a:bodyPr>
          <a:lstStyle/>
          <a:p>
            <a:pPr lvl="0"/>
            <a:r>
              <a:rPr lang="es-EC" b="1" dirty="0" smtClean="0"/>
              <a:t>INSTITUCIÓN</a:t>
            </a:r>
            <a:r>
              <a:rPr lang="es-EC" b="1" dirty="0"/>
              <a:t>: </a:t>
            </a:r>
            <a:r>
              <a:rPr lang="es-EC" b="1" dirty="0" smtClean="0"/>
              <a:t>    </a:t>
            </a:r>
            <a:r>
              <a:rPr lang="es-EC" dirty="0" smtClean="0"/>
              <a:t>Comunidad </a:t>
            </a:r>
            <a:r>
              <a:rPr lang="es-EC" dirty="0"/>
              <a:t>Chachi</a:t>
            </a:r>
          </a:p>
          <a:p>
            <a:pPr lvl="0"/>
            <a:endParaRPr lang="es-EC" b="1" dirty="0" smtClean="0"/>
          </a:p>
          <a:p>
            <a:pPr lvl="0"/>
            <a:endParaRPr lang="es-EC" b="1" dirty="0" smtClean="0"/>
          </a:p>
          <a:p>
            <a:pPr lvl="0"/>
            <a:r>
              <a:rPr lang="es-EC" b="1" dirty="0" smtClean="0"/>
              <a:t>LOCALIZACIÓN </a:t>
            </a:r>
          </a:p>
          <a:p>
            <a:pPr lvl="0"/>
            <a:r>
              <a:rPr lang="es-EC" b="1" dirty="0" smtClean="0"/>
              <a:t>GOGRÁFICA</a:t>
            </a:r>
            <a:endParaRPr lang="es-EC" dirty="0"/>
          </a:p>
        </p:txBody>
      </p:sp>
      <p:sp>
        <p:nvSpPr>
          <p:cNvPr id="7" name="6 Rectángulo"/>
          <p:cNvSpPr/>
          <p:nvPr/>
        </p:nvSpPr>
        <p:spPr>
          <a:xfrm>
            <a:off x="4622214" y="3466168"/>
            <a:ext cx="4342274" cy="1477328"/>
          </a:xfrm>
          <a:prstGeom prst="rect">
            <a:avLst/>
          </a:prstGeom>
        </p:spPr>
        <p:txBody>
          <a:bodyPr wrap="square">
            <a:spAutoFit/>
          </a:bodyPr>
          <a:lstStyle/>
          <a:p>
            <a:pPr lvl="0"/>
            <a:r>
              <a:rPr lang="es-EC" b="1" dirty="0"/>
              <a:t>PROVINCIA:</a:t>
            </a:r>
            <a:r>
              <a:rPr lang="es-EC" dirty="0"/>
              <a:t>  </a:t>
            </a:r>
            <a:r>
              <a:rPr lang="es-EC" dirty="0" smtClean="0"/>
              <a:t> </a:t>
            </a:r>
            <a:r>
              <a:rPr lang="es-EC" dirty="0"/>
              <a:t>Esmeraldas </a:t>
            </a:r>
          </a:p>
          <a:p>
            <a:pPr lvl="0"/>
            <a:r>
              <a:rPr lang="es-EC" b="1" dirty="0"/>
              <a:t>CANTÓN:</a:t>
            </a:r>
            <a:r>
              <a:rPr lang="es-EC" dirty="0"/>
              <a:t> </a:t>
            </a:r>
            <a:r>
              <a:rPr lang="es-EC" dirty="0" smtClean="0"/>
              <a:t>  Eloy </a:t>
            </a:r>
            <a:r>
              <a:rPr lang="es-EC" dirty="0"/>
              <a:t>Alfaro</a:t>
            </a:r>
          </a:p>
          <a:p>
            <a:pPr lvl="0"/>
            <a:r>
              <a:rPr lang="es-EC" b="1" dirty="0"/>
              <a:t>DIRECCIÓN</a:t>
            </a:r>
            <a:r>
              <a:rPr lang="es-EC" dirty="0"/>
              <a:t>: </a:t>
            </a:r>
            <a:r>
              <a:rPr lang="es-EC" dirty="0" smtClean="0"/>
              <a:t>  Cabecera </a:t>
            </a:r>
            <a:r>
              <a:rPr lang="es-EC" dirty="0"/>
              <a:t>parroquial </a:t>
            </a:r>
            <a:endParaRPr lang="es-EC" dirty="0" smtClean="0"/>
          </a:p>
          <a:p>
            <a:pPr lvl="0"/>
            <a:r>
              <a:rPr lang="es-EC" dirty="0"/>
              <a:t> </a:t>
            </a:r>
            <a:r>
              <a:rPr lang="es-EC" dirty="0" smtClean="0"/>
              <a:t>       </a:t>
            </a:r>
            <a:r>
              <a:rPr lang="es-EC" dirty="0"/>
              <a:t>de Atahualpa (Santa María de </a:t>
            </a:r>
            <a:r>
              <a:rPr lang="es-EC" dirty="0" smtClean="0"/>
              <a:t>   </a:t>
            </a:r>
          </a:p>
          <a:p>
            <a:pPr lvl="0"/>
            <a:r>
              <a:rPr lang="es-EC" dirty="0"/>
              <a:t> </a:t>
            </a:r>
            <a:r>
              <a:rPr lang="es-EC" dirty="0" smtClean="0"/>
              <a:t>       </a:t>
            </a:r>
            <a:r>
              <a:rPr lang="es-EC" dirty="0" smtClean="0"/>
              <a:t>los  Cayapas</a:t>
            </a:r>
            <a:r>
              <a:rPr lang="es-EC" dirty="0"/>
              <a:t>)</a:t>
            </a:r>
          </a:p>
        </p:txBody>
      </p:sp>
      <p:sp>
        <p:nvSpPr>
          <p:cNvPr id="8" name="7 Flecha a la derecha con muesca"/>
          <p:cNvSpPr/>
          <p:nvPr/>
        </p:nvSpPr>
        <p:spPr>
          <a:xfrm>
            <a:off x="2684093" y="557336"/>
            <a:ext cx="288032" cy="250865"/>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ln>
                <a:solidFill>
                  <a:srgbClr val="C00000"/>
                </a:solidFill>
              </a:ln>
              <a:solidFill>
                <a:srgbClr val="C00000"/>
              </a:solidFill>
            </a:endParaRPr>
          </a:p>
        </p:txBody>
      </p:sp>
      <p:sp>
        <p:nvSpPr>
          <p:cNvPr id="12" name="11 Flecha a la derecha con muesca"/>
          <p:cNvSpPr/>
          <p:nvPr/>
        </p:nvSpPr>
        <p:spPr>
          <a:xfrm>
            <a:off x="2396061" y="2886164"/>
            <a:ext cx="288032" cy="250865"/>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ln>
                <a:solidFill>
                  <a:srgbClr val="C00000"/>
                </a:solidFill>
              </a:ln>
              <a:solidFill>
                <a:srgbClr val="C00000"/>
              </a:solidFill>
            </a:endParaRPr>
          </a:p>
        </p:txBody>
      </p:sp>
      <p:sp>
        <p:nvSpPr>
          <p:cNvPr id="13" name="12 Flecha a la derecha con muesca"/>
          <p:cNvSpPr/>
          <p:nvPr/>
        </p:nvSpPr>
        <p:spPr>
          <a:xfrm>
            <a:off x="2396061" y="2022068"/>
            <a:ext cx="288032" cy="250865"/>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ln>
                <a:solidFill>
                  <a:srgbClr val="C00000"/>
                </a:solidFill>
              </a:ln>
              <a:solidFill>
                <a:srgbClr val="C00000"/>
              </a:solidFill>
            </a:endParaRPr>
          </a:p>
        </p:txBody>
      </p:sp>
      <p:pic>
        <p:nvPicPr>
          <p:cNvPr id="10" name="Picture 2" descr="C:\Users\Usuario\Desktop\TESIS MARIANA\NUEVA NUEVA\fotos tesis\DSC033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03" y="3631328"/>
            <a:ext cx="3499115" cy="26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175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29789" cy="688348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51520" y="188640"/>
            <a:ext cx="8712968" cy="4662815"/>
          </a:xfrm>
          <a:prstGeom prst="rect">
            <a:avLst/>
          </a:prstGeom>
        </p:spPr>
        <p:txBody>
          <a:bodyPr wrap="square">
            <a:spAutoFit/>
          </a:bodyPr>
          <a:lstStyle/>
          <a:p>
            <a:pPr lvl="0"/>
            <a:endParaRPr lang="es-EC" b="1" dirty="0" smtClean="0"/>
          </a:p>
          <a:p>
            <a:pPr lvl="0"/>
            <a:endParaRPr lang="es-EC" b="1" dirty="0"/>
          </a:p>
          <a:p>
            <a:pPr lvl="0">
              <a:lnSpc>
                <a:spcPct val="150000"/>
              </a:lnSpc>
            </a:pPr>
            <a:r>
              <a:rPr lang="es-EC" b="1" dirty="0" smtClean="0"/>
              <a:t>DELIMITACIÓN </a:t>
            </a:r>
            <a:r>
              <a:rPr lang="es-EC" b="1" dirty="0"/>
              <a:t>TEMPORAL: </a:t>
            </a:r>
            <a:r>
              <a:rPr lang="es-EC" dirty="0"/>
              <a:t> </a:t>
            </a:r>
            <a:endParaRPr lang="es-EC" dirty="0" smtClean="0"/>
          </a:p>
          <a:p>
            <a:pPr lvl="0"/>
            <a:r>
              <a:rPr lang="es-EC" dirty="0"/>
              <a:t> </a:t>
            </a:r>
            <a:r>
              <a:rPr lang="es-EC" dirty="0" smtClean="0"/>
              <a:t>                               Se  </a:t>
            </a:r>
            <a:r>
              <a:rPr lang="es-EC" dirty="0"/>
              <a:t>ejecutará desde el 24 al 28 de octubre del 2016.</a:t>
            </a:r>
          </a:p>
          <a:p>
            <a:r>
              <a:rPr lang="es-EC" dirty="0"/>
              <a:t> </a:t>
            </a:r>
          </a:p>
          <a:p>
            <a:endParaRPr lang="es-EC" b="1" dirty="0" smtClean="0"/>
          </a:p>
          <a:p>
            <a:r>
              <a:rPr lang="es-EC" b="1" dirty="0" smtClean="0"/>
              <a:t>PARTICIPANTES</a:t>
            </a:r>
            <a:r>
              <a:rPr lang="es-EC" b="1" dirty="0"/>
              <a:t>:</a:t>
            </a:r>
            <a:endParaRPr lang="es-EC" dirty="0"/>
          </a:p>
          <a:p>
            <a:r>
              <a:rPr lang="es-EC" dirty="0"/>
              <a:t> </a:t>
            </a:r>
          </a:p>
          <a:p>
            <a:pPr lvl="0"/>
            <a:endParaRPr lang="es-EC" b="1" dirty="0" smtClean="0"/>
          </a:p>
          <a:p>
            <a:pPr lvl="0"/>
            <a:endParaRPr lang="es-EC" b="1" dirty="0" smtClean="0"/>
          </a:p>
          <a:p>
            <a:pPr lvl="0"/>
            <a:endParaRPr lang="es-EC" b="1" dirty="0"/>
          </a:p>
          <a:p>
            <a:pPr lvl="0"/>
            <a:r>
              <a:rPr lang="es-EC" b="1" dirty="0" smtClean="0"/>
              <a:t>CAMPO Y NATURALEZA            </a:t>
            </a:r>
            <a:r>
              <a:rPr lang="es-EC" b="1" dirty="0" smtClean="0"/>
              <a:t>   </a:t>
            </a:r>
            <a:r>
              <a:rPr lang="es-EC" dirty="0" smtClean="0"/>
              <a:t>Ecológico-Educativo-Turístico </a:t>
            </a:r>
            <a:endParaRPr lang="es-EC" dirty="0"/>
          </a:p>
          <a:p>
            <a:pPr lvl="0"/>
            <a:endParaRPr lang="es-EC" b="1" dirty="0" smtClean="0"/>
          </a:p>
          <a:p>
            <a:pPr lvl="0"/>
            <a:r>
              <a:rPr lang="es-EC" b="1" dirty="0" smtClean="0"/>
              <a:t>RESPONSABLE        </a:t>
            </a:r>
            <a:r>
              <a:rPr lang="es-EC" b="1" dirty="0" smtClean="0"/>
              <a:t>      </a:t>
            </a:r>
            <a:r>
              <a:rPr lang="es-EC" dirty="0" smtClean="0"/>
              <a:t>Mariana </a:t>
            </a:r>
            <a:r>
              <a:rPr lang="es-EC" dirty="0"/>
              <a:t>Gaspar y autoridades</a:t>
            </a:r>
            <a:r>
              <a:rPr lang="es-EC" b="1" dirty="0"/>
              <a:t> </a:t>
            </a:r>
            <a:r>
              <a:rPr lang="es-EC" dirty="0"/>
              <a:t>de la  </a:t>
            </a:r>
            <a:r>
              <a:rPr lang="es-EC" dirty="0" smtClean="0"/>
              <a:t>Comunidad  Chachi  de </a:t>
            </a:r>
            <a:r>
              <a:rPr lang="es-EC" dirty="0"/>
              <a:t>la </a:t>
            </a:r>
            <a:endParaRPr lang="es-EC" dirty="0" smtClean="0"/>
          </a:p>
          <a:p>
            <a:pPr lvl="0"/>
            <a:r>
              <a:rPr lang="es-EC" dirty="0"/>
              <a:t> </a:t>
            </a:r>
            <a:r>
              <a:rPr lang="es-EC" dirty="0" smtClean="0"/>
              <a:t>                                    parroquia  </a:t>
            </a:r>
            <a:r>
              <a:rPr lang="es-EC" dirty="0"/>
              <a:t>Atahualpa.</a:t>
            </a:r>
          </a:p>
        </p:txBody>
      </p:sp>
      <p:sp>
        <p:nvSpPr>
          <p:cNvPr id="6" name="5 Rectángulo"/>
          <p:cNvSpPr/>
          <p:nvPr/>
        </p:nvSpPr>
        <p:spPr>
          <a:xfrm>
            <a:off x="2339752" y="2297613"/>
            <a:ext cx="5904656" cy="369332"/>
          </a:xfrm>
          <a:prstGeom prst="rect">
            <a:avLst/>
          </a:prstGeom>
        </p:spPr>
        <p:txBody>
          <a:bodyPr wrap="square">
            <a:spAutoFit/>
          </a:bodyPr>
          <a:lstStyle/>
          <a:p>
            <a:pPr lvl="0"/>
            <a:r>
              <a:rPr lang="es-EC" dirty="0"/>
              <a:t>Miembros de la comunidad Chachi  de la parroquia Atahualpa </a:t>
            </a:r>
          </a:p>
        </p:txBody>
      </p:sp>
      <p:sp>
        <p:nvSpPr>
          <p:cNvPr id="8" name="7 Flecha a la derecha con muesca"/>
          <p:cNvSpPr/>
          <p:nvPr/>
        </p:nvSpPr>
        <p:spPr>
          <a:xfrm>
            <a:off x="2026086" y="2356846"/>
            <a:ext cx="288032" cy="250865"/>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ln>
                <a:solidFill>
                  <a:srgbClr val="C00000"/>
                </a:solidFill>
              </a:ln>
              <a:solidFill>
                <a:srgbClr val="C00000"/>
              </a:solidFill>
            </a:endParaRPr>
          </a:p>
        </p:txBody>
      </p:sp>
      <p:sp>
        <p:nvSpPr>
          <p:cNvPr id="11" name="10 Flecha a la derecha con muesca"/>
          <p:cNvSpPr/>
          <p:nvPr/>
        </p:nvSpPr>
        <p:spPr>
          <a:xfrm>
            <a:off x="2287720" y="4005064"/>
            <a:ext cx="288032" cy="250865"/>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ln>
                <a:solidFill>
                  <a:srgbClr val="C00000"/>
                </a:solidFill>
              </a:ln>
              <a:solidFill>
                <a:srgbClr val="C00000"/>
              </a:solidFill>
            </a:endParaRPr>
          </a:p>
        </p:txBody>
      </p:sp>
      <p:sp>
        <p:nvSpPr>
          <p:cNvPr id="12" name="11 Flecha a la derecha con muesca"/>
          <p:cNvSpPr/>
          <p:nvPr/>
        </p:nvSpPr>
        <p:spPr>
          <a:xfrm>
            <a:off x="2026086" y="1196752"/>
            <a:ext cx="288032" cy="250865"/>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ln>
                <a:solidFill>
                  <a:srgbClr val="C00000"/>
                </a:solidFill>
              </a:ln>
              <a:solidFill>
                <a:srgbClr val="C00000"/>
              </a:solidFill>
            </a:endParaRPr>
          </a:p>
        </p:txBody>
      </p:sp>
      <p:sp>
        <p:nvSpPr>
          <p:cNvPr id="13" name="12 Flecha a la derecha con muesca"/>
          <p:cNvSpPr/>
          <p:nvPr/>
        </p:nvSpPr>
        <p:spPr>
          <a:xfrm>
            <a:off x="3439313" y="3414356"/>
            <a:ext cx="288032" cy="250865"/>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ln>
                <a:solidFill>
                  <a:srgbClr val="C00000"/>
                </a:solidFill>
              </a:ln>
              <a:solidFill>
                <a:srgbClr val="C00000"/>
              </a:solidFill>
            </a:endParaRPr>
          </a:p>
        </p:txBody>
      </p:sp>
      <p:sp>
        <p:nvSpPr>
          <p:cNvPr id="14" name="13 Flecha a la derecha con muesca"/>
          <p:cNvSpPr/>
          <p:nvPr/>
        </p:nvSpPr>
        <p:spPr>
          <a:xfrm>
            <a:off x="2599834" y="5319105"/>
            <a:ext cx="288032" cy="250865"/>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ln>
                <a:solidFill>
                  <a:srgbClr val="C00000"/>
                </a:solidFill>
              </a:ln>
              <a:solidFill>
                <a:srgbClr val="C00000"/>
              </a:solidFill>
            </a:endParaRPr>
          </a:p>
        </p:txBody>
      </p:sp>
      <p:sp>
        <p:nvSpPr>
          <p:cNvPr id="4" name="3 Rectángulo"/>
          <p:cNvSpPr/>
          <p:nvPr/>
        </p:nvSpPr>
        <p:spPr>
          <a:xfrm>
            <a:off x="341444" y="5229200"/>
            <a:ext cx="2121093" cy="369332"/>
          </a:xfrm>
          <a:prstGeom prst="rect">
            <a:avLst/>
          </a:prstGeom>
        </p:spPr>
        <p:txBody>
          <a:bodyPr wrap="none">
            <a:spAutoFit/>
          </a:bodyPr>
          <a:lstStyle/>
          <a:p>
            <a:r>
              <a:rPr lang="es-EC" b="1" dirty="0"/>
              <a:t>BENEFICIARIOS:</a:t>
            </a:r>
            <a:endParaRPr lang="es-EC" dirty="0"/>
          </a:p>
        </p:txBody>
      </p:sp>
      <p:sp>
        <p:nvSpPr>
          <p:cNvPr id="9" name="8 Rectángulo"/>
          <p:cNvSpPr/>
          <p:nvPr/>
        </p:nvSpPr>
        <p:spPr>
          <a:xfrm>
            <a:off x="3014999" y="4806020"/>
            <a:ext cx="5742384" cy="1477328"/>
          </a:xfrm>
          <a:prstGeom prst="rect">
            <a:avLst/>
          </a:prstGeom>
        </p:spPr>
        <p:txBody>
          <a:bodyPr wrap="square">
            <a:spAutoFit/>
          </a:bodyPr>
          <a:lstStyle/>
          <a:p>
            <a:pPr lvl="0"/>
            <a:r>
              <a:rPr lang="es-EC" b="1" dirty="0"/>
              <a:t>Directos:</a:t>
            </a:r>
            <a:r>
              <a:rPr lang="es-EC" dirty="0"/>
              <a:t> 140  miembros de la comunidad Chachi de la parroquia </a:t>
            </a:r>
            <a:r>
              <a:rPr lang="es-EC" dirty="0" smtClean="0"/>
              <a:t>Atahualpa</a:t>
            </a:r>
          </a:p>
          <a:p>
            <a:pPr lvl="0"/>
            <a:endParaRPr lang="es-EC" dirty="0"/>
          </a:p>
          <a:p>
            <a:pPr lvl="0"/>
            <a:r>
              <a:rPr lang="es-EC" b="1" dirty="0"/>
              <a:t>Indirectos: </a:t>
            </a:r>
            <a:r>
              <a:rPr lang="es-EC" dirty="0"/>
              <a:t>Todos  los moradores de la parroquia Atahualpa y sus alrededores.</a:t>
            </a:r>
          </a:p>
        </p:txBody>
      </p:sp>
    </p:spTree>
    <p:extLst>
      <p:ext uri="{BB962C8B-B14F-4D97-AF65-F5344CB8AC3E}">
        <p14:creationId xmlns:p14="http://schemas.microsoft.com/office/powerpoint/2010/main" val="450077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29789" cy="688348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97311" y="836712"/>
            <a:ext cx="7992888"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C" b="1" dirty="0" smtClean="0"/>
              <a:t>Luego </a:t>
            </a:r>
            <a:r>
              <a:rPr lang="es-EC" b="1" dirty="0"/>
              <a:t>de haber realizado un minucioso estudio a la comunidad Chachi de la parroquia Atahualpa (Santa María de los Cayapas) del cantón Eloy Alfaro, se obtuvieron como resultados,  que los chachi  sí presentan ciertas formas de  educación ambiental a su población más joven, además que se encuentran interesados en llevar adelante  proyectos de  turismo sostenible</a:t>
            </a:r>
            <a:r>
              <a:rPr lang="es-EC" b="1" dirty="0" smtClean="0"/>
              <a:t>.</a:t>
            </a:r>
            <a:endParaRPr lang="es-EC" b="1" dirty="0"/>
          </a:p>
        </p:txBody>
      </p:sp>
      <p:sp>
        <p:nvSpPr>
          <p:cNvPr id="3" name="2 Rectángulo"/>
          <p:cNvSpPr/>
          <p:nvPr/>
        </p:nvSpPr>
        <p:spPr>
          <a:xfrm>
            <a:off x="2843808" y="116632"/>
            <a:ext cx="3725700" cy="58477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s-EC" sz="3200" b="1" dirty="0">
                <a:solidFill>
                  <a:srgbClr val="FF0000"/>
                </a:solidFill>
              </a:rPr>
              <a:t>ANTECEDENTES</a:t>
            </a:r>
            <a:endParaRPr lang="es-EC" sz="3200" dirty="0">
              <a:solidFill>
                <a:srgbClr val="FF0000"/>
              </a:solidFill>
            </a:endParaRPr>
          </a:p>
        </p:txBody>
      </p:sp>
      <p:sp>
        <p:nvSpPr>
          <p:cNvPr id="5" name="4 Rectángulo"/>
          <p:cNvSpPr/>
          <p:nvPr/>
        </p:nvSpPr>
        <p:spPr>
          <a:xfrm>
            <a:off x="568450" y="2780928"/>
            <a:ext cx="7992888" cy="1754326"/>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C" b="1" dirty="0" smtClean="0"/>
              <a:t>El </a:t>
            </a:r>
            <a:r>
              <a:rPr lang="es-EC" b="1" dirty="0"/>
              <a:t>presente  proyecto está  planteado con la finalidad de orientar a la comunidad chachi  hacia  una tecnificación y ampliación de los temas acerca de  las prácticas ancestrales de educación </a:t>
            </a:r>
            <a:r>
              <a:rPr lang="es-EC" b="1" dirty="0" smtClean="0"/>
              <a:t>ambiental.   Además</a:t>
            </a:r>
            <a:r>
              <a:rPr lang="es-EC" b="1" dirty="0"/>
              <a:t>, de crear una  concepción seria de lo que es el turismo sostenible, como estrategia  para mejorar  los estilos de vida de los miembros de la comunidad.  </a:t>
            </a:r>
          </a:p>
        </p:txBody>
      </p:sp>
      <p:sp>
        <p:nvSpPr>
          <p:cNvPr id="6" name="5 Rectángulo"/>
          <p:cNvSpPr/>
          <p:nvPr/>
        </p:nvSpPr>
        <p:spPr>
          <a:xfrm>
            <a:off x="605434" y="4725144"/>
            <a:ext cx="7992888" cy="2031325"/>
          </a:xfrm>
          <a:prstGeom prst="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C" b="1" dirty="0" smtClean="0"/>
              <a:t>El </a:t>
            </a:r>
            <a:r>
              <a:rPr lang="es-EC" b="1" dirty="0"/>
              <a:t>proyecto pretende fomentar  la contemplación de  la naturaleza, el bosque, los ríos, los senderos y las actividades propias de los miembros de la comunidad, junto con los productos artesanales, los bailes, las danzas, unido al respeto y valoración de su lengua ancestral como atractivos turísticos, que permitan ingresos económicos  a los habitantes de la comunidad Chachi de la parroquia Atahualpa.</a:t>
            </a:r>
          </a:p>
        </p:txBody>
      </p:sp>
    </p:spTree>
    <p:extLst>
      <p:ext uri="{BB962C8B-B14F-4D97-AF65-F5344CB8AC3E}">
        <p14:creationId xmlns:p14="http://schemas.microsoft.com/office/powerpoint/2010/main" val="85638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1 Rectángulo"/>
          <p:cNvSpPr/>
          <p:nvPr/>
        </p:nvSpPr>
        <p:spPr>
          <a:xfrm>
            <a:off x="1323062" y="450978"/>
            <a:ext cx="7281386" cy="1323439"/>
          </a:xfrm>
          <a:prstGeom prst="rect">
            <a:avLst/>
          </a:prstGeom>
          <a:solidFill>
            <a:srgbClr val="CCFFCC"/>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342900" lvl="0" indent="-342900">
              <a:buBlip>
                <a:blip r:embed="rId2"/>
              </a:buBlip>
            </a:pPr>
            <a:r>
              <a:rPr lang="es-EC" sz="2000" b="1" i="1" dirty="0">
                <a:solidFill>
                  <a:schemeClr val="tx1"/>
                </a:solidFill>
              </a:rPr>
              <a:t>Establecer cuáles son las prácticas ancestrales de Educación Ambiental de la Comunidad Chachi, a través de encuestas para verificar la vigencia de dichas actividades</a:t>
            </a:r>
            <a:r>
              <a:rPr lang="es-EC" sz="2000" b="1" i="1" dirty="0" smtClean="0">
                <a:solidFill>
                  <a:schemeClr val="tx1"/>
                </a:solidFill>
              </a:rPr>
              <a:t>.</a:t>
            </a:r>
            <a:r>
              <a:rPr lang="es-EC" sz="2000" b="1" i="1" dirty="0">
                <a:solidFill>
                  <a:schemeClr val="tx1"/>
                </a:solidFill>
              </a:rPr>
              <a:t> </a:t>
            </a:r>
          </a:p>
        </p:txBody>
      </p:sp>
      <p:sp>
        <p:nvSpPr>
          <p:cNvPr id="3" name="2 Rectángulo"/>
          <p:cNvSpPr/>
          <p:nvPr/>
        </p:nvSpPr>
        <p:spPr>
          <a:xfrm>
            <a:off x="482306" y="335845"/>
            <a:ext cx="447601" cy="6186309"/>
          </a:xfrm>
          <a:prstGeom prst="rect">
            <a:avLst/>
          </a:prstGeom>
        </p:spPr>
        <p:txBody>
          <a:bodyPr wrap="square">
            <a:spAutoFit/>
          </a:bodyPr>
          <a:lstStyle/>
          <a:p>
            <a:pPr algn="ctr"/>
            <a:r>
              <a:rPr lang="es-EC" sz="4400" b="1" dirty="0">
                <a:solidFill>
                  <a:srgbClr val="C00000"/>
                </a:solidFill>
                <a:effectLst>
                  <a:outerShdw blurRad="38100" dist="38100" dir="2700000" algn="tl">
                    <a:srgbClr val="000000">
                      <a:alpha val="43137"/>
                    </a:srgbClr>
                  </a:outerShdw>
                </a:effectLst>
              </a:rPr>
              <a:t>OBJETIVOS</a:t>
            </a:r>
            <a:endParaRPr lang="es-EC" sz="4000" dirty="0">
              <a:solidFill>
                <a:srgbClr val="C00000"/>
              </a:solidFill>
              <a:effectLst>
                <a:outerShdw blurRad="38100" dist="38100" dir="2700000" algn="tl">
                  <a:srgbClr val="000000">
                    <a:alpha val="43137"/>
                  </a:srgbClr>
                </a:outerShdw>
              </a:effectLst>
            </a:endParaRPr>
          </a:p>
        </p:txBody>
      </p:sp>
      <p:sp>
        <p:nvSpPr>
          <p:cNvPr id="7" name="6 Rectángulo"/>
          <p:cNvSpPr/>
          <p:nvPr/>
        </p:nvSpPr>
        <p:spPr>
          <a:xfrm>
            <a:off x="1323064" y="2105561"/>
            <a:ext cx="7281384" cy="1323439"/>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wrap="square">
            <a:spAutoFit/>
          </a:bodyPr>
          <a:lstStyle/>
          <a:p>
            <a:pPr marL="342900" lvl="0" indent="-342900">
              <a:buBlip>
                <a:blip r:embed="rId2"/>
              </a:buBlip>
            </a:pPr>
            <a:r>
              <a:rPr lang="es-EC" sz="2000" b="1" i="1" dirty="0" smtClean="0">
                <a:solidFill>
                  <a:schemeClr val="tx1"/>
                </a:solidFill>
              </a:rPr>
              <a:t>Determinar </a:t>
            </a:r>
            <a:r>
              <a:rPr lang="es-EC" sz="2000" b="1" i="1" dirty="0">
                <a:solidFill>
                  <a:schemeClr val="tx1"/>
                </a:solidFill>
              </a:rPr>
              <a:t>cómo desarrollan los miembros de la Comunidad Chachi  la relación Medio Ambiente  y Turismo, mediante entrevistas a las personas de mayor edad, para comprender su comportamiento</a:t>
            </a:r>
            <a:r>
              <a:rPr lang="es-EC" sz="2000" b="1" i="1" dirty="0" smtClean="0">
                <a:solidFill>
                  <a:schemeClr val="tx1"/>
                </a:solidFill>
              </a:rPr>
              <a:t>.</a:t>
            </a:r>
            <a:endParaRPr lang="es-EC" sz="2000" b="1" i="1" dirty="0">
              <a:solidFill>
                <a:schemeClr val="tx1"/>
              </a:solidFill>
            </a:endParaRPr>
          </a:p>
        </p:txBody>
      </p:sp>
      <p:sp>
        <p:nvSpPr>
          <p:cNvPr id="8" name="7 Rectángulo"/>
          <p:cNvSpPr/>
          <p:nvPr/>
        </p:nvSpPr>
        <p:spPr>
          <a:xfrm>
            <a:off x="1323063" y="3669992"/>
            <a:ext cx="7281385" cy="1631216"/>
          </a:xfrm>
          <a:prstGeom prst="rect">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a:buBlip>
                <a:blip r:embed="rId2"/>
              </a:buBlip>
            </a:pPr>
            <a:r>
              <a:rPr lang="es-EC" sz="2000" b="1" i="1" dirty="0" smtClean="0">
                <a:solidFill>
                  <a:schemeClr val="tx1"/>
                </a:solidFill>
              </a:rPr>
              <a:t>Identificar </a:t>
            </a:r>
            <a:r>
              <a:rPr lang="es-EC" sz="2000" b="1" i="1" dirty="0">
                <a:solidFill>
                  <a:schemeClr val="tx1"/>
                </a:solidFill>
              </a:rPr>
              <a:t>el tipo de actividad turística sostenible en la Comunidad Chachi, es la más conveniente  para que sea amigable con el medio ambiente, mediante  la observación del medio para proponer una alternativa de turismo sustentable en la  zona</a:t>
            </a:r>
            <a:r>
              <a:rPr lang="es-EC" sz="2000" b="1" i="1" dirty="0" smtClean="0">
                <a:solidFill>
                  <a:schemeClr val="tx1"/>
                </a:solidFill>
              </a:rPr>
              <a:t>.</a:t>
            </a:r>
            <a:endParaRPr lang="es-EC" sz="2000" b="1" i="1" dirty="0">
              <a:solidFill>
                <a:schemeClr val="tx1"/>
              </a:solidFill>
            </a:endParaRPr>
          </a:p>
        </p:txBody>
      </p:sp>
      <p:sp>
        <p:nvSpPr>
          <p:cNvPr id="10" name="9 Rectángulo"/>
          <p:cNvSpPr/>
          <p:nvPr/>
        </p:nvSpPr>
        <p:spPr>
          <a:xfrm>
            <a:off x="1331640" y="5589240"/>
            <a:ext cx="7272808" cy="707886"/>
          </a:xfrm>
          <a:prstGeom prst="rect">
            <a:avLst/>
          </a:prstGeom>
          <a:solidFill>
            <a:schemeClr val="tx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342900" lvl="0" indent="-342900">
              <a:buBlip>
                <a:blip r:embed="rId2"/>
              </a:buBlip>
            </a:pPr>
            <a:r>
              <a:rPr lang="es-EC" sz="2000" b="1" i="1" dirty="0" smtClean="0">
                <a:solidFill>
                  <a:schemeClr val="tx1"/>
                </a:solidFill>
              </a:rPr>
              <a:t>Proponer </a:t>
            </a:r>
            <a:r>
              <a:rPr lang="es-EC" sz="2000" b="1" i="1" dirty="0">
                <a:solidFill>
                  <a:schemeClr val="tx1"/>
                </a:solidFill>
              </a:rPr>
              <a:t>una alternativa de mejoramiento del problema  de estudio.</a:t>
            </a:r>
          </a:p>
        </p:txBody>
      </p:sp>
    </p:spTree>
    <p:extLst>
      <p:ext uri="{BB962C8B-B14F-4D97-AF65-F5344CB8AC3E}">
        <p14:creationId xmlns:p14="http://schemas.microsoft.com/office/powerpoint/2010/main" val="376955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uario\Desktop\TESIS MARIANA\NUEVA NUEVA\fotos tesis\DSC033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Resultado de imagen para FONDOS PARA DIAPOSITIC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29789" cy="688348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286000" y="373317"/>
            <a:ext cx="6318448" cy="6524863"/>
          </a:xfrm>
          <a:prstGeom prst="rect">
            <a:avLst/>
          </a:prstGeom>
        </p:spPr>
        <p:txBody>
          <a:bodyPr wrap="square">
            <a:spAutoFit/>
          </a:bodyPr>
          <a:lstStyle/>
          <a:p>
            <a:pPr lvl="0" algn="just"/>
            <a:r>
              <a:rPr lang="es-EC" sz="2200" b="1" i="1" dirty="0"/>
              <a:t>Promover las Prácticas Ancestrales de Educación Ambiental vinculada al Turismo Sostenible  en la comunidad Chachi del Cantón Eloy Alfaro de la provincia de Esmeraldas, a través de un seminario taller para rescatar sus valores patrimoniales</a:t>
            </a:r>
            <a:r>
              <a:rPr lang="es-ES" sz="2200" b="1" i="1" dirty="0"/>
              <a:t>.</a:t>
            </a:r>
            <a:endParaRPr lang="es-EC" sz="2200" b="1" i="1" dirty="0"/>
          </a:p>
          <a:p>
            <a:pPr algn="just"/>
            <a:r>
              <a:rPr lang="es-EC" sz="2200" b="1" i="1" dirty="0"/>
              <a:t> </a:t>
            </a:r>
          </a:p>
          <a:p>
            <a:pPr lvl="0" algn="just"/>
            <a:r>
              <a:rPr lang="es-EC" sz="2200" b="1" i="1" dirty="0" smtClean="0"/>
              <a:t>Planificar </a:t>
            </a:r>
            <a:r>
              <a:rPr lang="es-EC" sz="2200" b="1" i="1" dirty="0"/>
              <a:t>y ejecutar los temas formativos sobre prácticas ancestrales de educación  ambiental a los miembros de la comunidad chachi.</a:t>
            </a:r>
          </a:p>
          <a:p>
            <a:pPr algn="just"/>
            <a:r>
              <a:rPr lang="es-EC" sz="2200" b="1" i="1" dirty="0"/>
              <a:t> </a:t>
            </a:r>
          </a:p>
          <a:p>
            <a:pPr lvl="0" algn="just"/>
            <a:r>
              <a:rPr lang="es-EC" sz="2200" b="1" i="1" dirty="0"/>
              <a:t>Convocar a los miembros de la comunidad chachi a participar del seminario taller mediante visita domiciliaria.</a:t>
            </a:r>
          </a:p>
          <a:p>
            <a:pPr algn="just"/>
            <a:r>
              <a:rPr lang="es-EC" sz="2200" b="1" i="1" dirty="0"/>
              <a:t> </a:t>
            </a:r>
          </a:p>
          <a:p>
            <a:pPr lvl="0" algn="just"/>
            <a:r>
              <a:rPr lang="es-EC" sz="2200" b="1" i="1" dirty="0"/>
              <a:t>Organizar y adecuar el lugar donde se llevará adelante el seminario taller para los miembros de la comunidad Chachi.</a:t>
            </a:r>
          </a:p>
        </p:txBody>
      </p:sp>
      <p:sp>
        <p:nvSpPr>
          <p:cNvPr id="3" name="2 Rectángulo"/>
          <p:cNvSpPr/>
          <p:nvPr/>
        </p:nvSpPr>
        <p:spPr>
          <a:xfrm>
            <a:off x="870870" y="476672"/>
            <a:ext cx="633507" cy="563231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4000" b="1" cap="none" spc="0" dirty="0" smtClean="0">
                <a:ln/>
                <a:solidFill>
                  <a:srgbClr val="FF0000"/>
                </a:solidFill>
                <a:effectLst>
                  <a:outerShdw blurRad="38100" dist="38100" dir="2700000" algn="tl">
                    <a:srgbClr val="000000">
                      <a:alpha val="43137"/>
                    </a:srgbClr>
                  </a:outerShdw>
                </a:effectLst>
              </a:rPr>
              <a:t>O</a:t>
            </a:r>
          </a:p>
          <a:p>
            <a:pPr algn="ctr"/>
            <a:r>
              <a:rPr lang="es-ES" sz="4000" b="1" cap="none" spc="0" dirty="0" smtClean="0">
                <a:ln/>
                <a:solidFill>
                  <a:srgbClr val="FF0000"/>
                </a:solidFill>
                <a:effectLst>
                  <a:outerShdw blurRad="38100" dist="38100" dir="2700000" algn="tl">
                    <a:srgbClr val="000000">
                      <a:alpha val="43137"/>
                    </a:srgbClr>
                  </a:outerShdw>
                </a:effectLst>
              </a:rPr>
              <a:t>B</a:t>
            </a:r>
          </a:p>
          <a:p>
            <a:pPr algn="ctr"/>
            <a:r>
              <a:rPr lang="es-ES" sz="4000" b="1" cap="none" spc="0" dirty="0" smtClean="0">
                <a:ln/>
                <a:solidFill>
                  <a:srgbClr val="FF0000"/>
                </a:solidFill>
                <a:effectLst>
                  <a:outerShdw blurRad="38100" dist="38100" dir="2700000" algn="tl">
                    <a:srgbClr val="000000">
                      <a:alpha val="43137"/>
                    </a:srgbClr>
                  </a:outerShdw>
                </a:effectLst>
              </a:rPr>
              <a:t>J</a:t>
            </a:r>
          </a:p>
          <a:p>
            <a:pPr algn="ctr"/>
            <a:r>
              <a:rPr lang="es-ES" sz="4000" b="1" cap="none" spc="0" dirty="0" smtClean="0">
                <a:ln/>
                <a:solidFill>
                  <a:srgbClr val="FF0000"/>
                </a:solidFill>
                <a:effectLst>
                  <a:outerShdw blurRad="38100" dist="38100" dir="2700000" algn="tl">
                    <a:srgbClr val="000000">
                      <a:alpha val="43137"/>
                    </a:srgbClr>
                  </a:outerShdw>
                </a:effectLst>
              </a:rPr>
              <a:t>E</a:t>
            </a:r>
          </a:p>
          <a:p>
            <a:pPr algn="ctr"/>
            <a:r>
              <a:rPr lang="es-ES" sz="4000" b="1" cap="none" spc="0" dirty="0" smtClean="0">
                <a:ln/>
                <a:solidFill>
                  <a:srgbClr val="FF0000"/>
                </a:solidFill>
                <a:effectLst>
                  <a:outerShdw blurRad="38100" dist="38100" dir="2700000" algn="tl">
                    <a:srgbClr val="000000">
                      <a:alpha val="43137"/>
                    </a:srgbClr>
                  </a:outerShdw>
                </a:effectLst>
              </a:rPr>
              <a:t>T</a:t>
            </a:r>
          </a:p>
          <a:p>
            <a:pPr algn="ctr"/>
            <a:r>
              <a:rPr lang="es-ES" sz="4000" b="1" cap="none" spc="0" dirty="0" smtClean="0">
                <a:ln/>
                <a:solidFill>
                  <a:srgbClr val="FF0000"/>
                </a:solidFill>
                <a:effectLst>
                  <a:outerShdw blurRad="38100" dist="38100" dir="2700000" algn="tl">
                    <a:srgbClr val="000000">
                      <a:alpha val="43137"/>
                    </a:srgbClr>
                  </a:outerShdw>
                </a:effectLst>
              </a:rPr>
              <a:t>I</a:t>
            </a:r>
          </a:p>
          <a:p>
            <a:pPr algn="ctr"/>
            <a:r>
              <a:rPr lang="es-ES" sz="4000" b="1" cap="none" spc="0" dirty="0" smtClean="0">
                <a:ln/>
                <a:solidFill>
                  <a:srgbClr val="FF0000"/>
                </a:solidFill>
                <a:effectLst>
                  <a:outerShdw blurRad="38100" dist="38100" dir="2700000" algn="tl">
                    <a:srgbClr val="000000">
                      <a:alpha val="43137"/>
                    </a:srgbClr>
                  </a:outerShdw>
                </a:effectLst>
              </a:rPr>
              <a:t>V</a:t>
            </a:r>
          </a:p>
          <a:p>
            <a:pPr algn="ctr"/>
            <a:r>
              <a:rPr lang="es-ES" sz="4000" b="1" cap="none" spc="0" dirty="0" smtClean="0">
                <a:ln/>
                <a:solidFill>
                  <a:srgbClr val="FF0000"/>
                </a:solidFill>
                <a:effectLst>
                  <a:outerShdw blurRad="38100" dist="38100" dir="2700000" algn="tl">
                    <a:srgbClr val="000000">
                      <a:alpha val="43137"/>
                    </a:srgbClr>
                  </a:outerShdw>
                </a:effectLst>
              </a:rPr>
              <a:t>O</a:t>
            </a:r>
          </a:p>
          <a:p>
            <a:pPr algn="ctr"/>
            <a:r>
              <a:rPr lang="es-ES" sz="4000" b="1" cap="none" spc="0" dirty="0" smtClean="0">
                <a:ln/>
                <a:solidFill>
                  <a:srgbClr val="FF0000"/>
                </a:solidFill>
                <a:effectLst>
                  <a:outerShdw blurRad="38100" dist="38100" dir="2700000" algn="tl">
                    <a:srgbClr val="000000">
                      <a:alpha val="43137"/>
                    </a:srgbClr>
                  </a:outerShdw>
                </a:effectLst>
              </a:rPr>
              <a:t>S</a:t>
            </a:r>
            <a:endParaRPr lang="es-ES" sz="4000" b="1" cap="none" spc="0" dirty="0">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982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circle(in)">
                                      <p:cBhvr>
                                        <p:cTn id="24"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29789" cy="688348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987824" y="377049"/>
            <a:ext cx="328814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EC" sz="2800" b="1" dirty="0">
                <a:solidFill>
                  <a:srgbClr val="FF0000"/>
                </a:solidFill>
              </a:rPr>
              <a:t>JUSTIFICACIÓN  </a:t>
            </a:r>
            <a:endParaRPr lang="es-EC" sz="2800" dirty="0">
              <a:solidFill>
                <a:srgbClr val="FF0000"/>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27777"/>
            <a:ext cx="2153539" cy="1905079"/>
          </a:xfrm>
          <a:prstGeom prst="rect">
            <a:avLst/>
          </a:prstGeom>
          <a:noFill/>
          <a:ln>
            <a:noFill/>
          </a:ln>
          <a:scene3d>
            <a:camera prst="perspectiveContrasting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784474" y="1772816"/>
            <a:ext cx="7560840" cy="4093428"/>
          </a:xfrm>
          <a:prstGeom prst="rect">
            <a:avLst/>
          </a:prstGeom>
        </p:spPr>
        <p:txBody>
          <a:bodyPr wrap="square">
            <a:spAutoFit/>
          </a:bodyPr>
          <a:lstStyle/>
          <a:p>
            <a:pPr algn="just"/>
            <a:r>
              <a:rPr lang="es-EC" sz="2000" b="1" dirty="0" smtClean="0"/>
              <a:t>En </a:t>
            </a:r>
            <a:r>
              <a:rPr lang="es-EC" sz="2000" b="1" dirty="0"/>
              <a:t>el trabajo investigativo realizado se demuestra que la Comunidad Chachi presenta cierta confusión en los términos de Prácticas Ancestrales y  turismo sostenible, las concepciones son muy limitadas, por ello la necesidad de procurar una capacitación sobre estas temáticas. </a:t>
            </a:r>
          </a:p>
          <a:p>
            <a:pPr algn="just"/>
            <a:r>
              <a:rPr lang="es-EC" sz="2000" b="1" dirty="0"/>
              <a:t> </a:t>
            </a:r>
          </a:p>
          <a:p>
            <a:pPr algn="just"/>
            <a:r>
              <a:rPr lang="es-EC" sz="2000" b="1" dirty="0"/>
              <a:t>Una de las causas, de que los chachi, no hayan avanzado en estos temas es el escaso involucramiento de sus miembros en la problemática social y ambiental del sector. </a:t>
            </a:r>
            <a:endParaRPr lang="es-EC" sz="2000" b="1" dirty="0" smtClean="0"/>
          </a:p>
          <a:p>
            <a:pPr algn="just"/>
            <a:endParaRPr lang="es-EC" sz="2000" b="1" dirty="0"/>
          </a:p>
          <a:p>
            <a:pPr algn="just"/>
            <a:r>
              <a:rPr lang="es-EC" sz="2000" b="1" dirty="0" smtClean="0"/>
              <a:t>Tienen </a:t>
            </a:r>
            <a:r>
              <a:rPr lang="es-EC" sz="2000" b="1" dirty="0"/>
              <a:t>la  oportunidad de estudiar en la ciudad a niveles medio o </a:t>
            </a:r>
            <a:r>
              <a:rPr lang="es-EC" sz="2000" b="1" dirty="0" smtClean="0"/>
              <a:t>superior pero generalmente  </a:t>
            </a:r>
            <a:r>
              <a:rPr lang="es-EC" sz="2000" b="1" dirty="0"/>
              <a:t>no regresan, o sus proyectos son dejado en segundo plano. </a:t>
            </a:r>
          </a:p>
        </p:txBody>
      </p:sp>
    </p:spTree>
    <p:extLst>
      <p:ext uri="{BB962C8B-B14F-4D97-AF65-F5344CB8AC3E}">
        <p14:creationId xmlns:p14="http://schemas.microsoft.com/office/powerpoint/2010/main" val="85638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29789" cy="6883480"/>
          </a:xfrm>
          <a:prstGeom prst="rect">
            <a:avLst/>
          </a:prstGeom>
          <a:solidFill>
            <a:srgbClr val="FFFF00"/>
          </a:solidFill>
          <a:extLst/>
        </p:spPr>
      </p:pic>
      <p:sp>
        <p:nvSpPr>
          <p:cNvPr id="3" name="2 Rectángulo"/>
          <p:cNvSpPr/>
          <p:nvPr/>
        </p:nvSpPr>
        <p:spPr>
          <a:xfrm>
            <a:off x="1475656" y="188640"/>
            <a:ext cx="6552728" cy="461665"/>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C" sz="2400" b="1" dirty="0">
                <a:solidFill>
                  <a:srgbClr val="FF0000"/>
                </a:solidFill>
              </a:rPr>
              <a:t>FUNDAMENTACIÓN DE LA PROPUESTA</a:t>
            </a:r>
            <a:endParaRPr lang="es-EC" sz="2400" dirty="0">
              <a:solidFill>
                <a:srgbClr val="FF0000"/>
              </a:solidFill>
            </a:endParaRPr>
          </a:p>
        </p:txBody>
      </p:sp>
      <p:sp>
        <p:nvSpPr>
          <p:cNvPr id="5" name="4 Rectángulo"/>
          <p:cNvSpPr/>
          <p:nvPr/>
        </p:nvSpPr>
        <p:spPr>
          <a:xfrm>
            <a:off x="755576" y="1268759"/>
            <a:ext cx="8064896" cy="4962897"/>
          </a:xfrm>
          <a:prstGeom prst="rect">
            <a:avLst/>
          </a:prstGeom>
        </p:spPr>
        <p:txBody>
          <a:bodyPr wrap="square">
            <a:spAutoFit/>
          </a:bodyPr>
          <a:lstStyle/>
          <a:p>
            <a:pPr marL="285750" lvl="0" indent="-285750" algn="just">
              <a:buBlip>
                <a:blip r:embed="rId3"/>
              </a:buBlip>
            </a:pPr>
            <a:r>
              <a:rPr lang="es-EC" b="1" dirty="0" smtClean="0"/>
              <a:t>Demuestran </a:t>
            </a:r>
            <a:r>
              <a:rPr lang="es-EC" b="1" dirty="0"/>
              <a:t>pocos conocimientos sobre turismo sostenible, sus beneficios personales y comunitarios. </a:t>
            </a:r>
          </a:p>
          <a:p>
            <a:pPr algn="just"/>
            <a:endParaRPr lang="es-EC" sz="1050" b="1" dirty="0"/>
          </a:p>
          <a:p>
            <a:pPr marL="285750" lvl="0" indent="-285750" algn="just">
              <a:buBlip>
                <a:blip r:embed="rId3"/>
              </a:buBlip>
            </a:pPr>
            <a:r>
              <a:rPr lang="es-EC" b="1" dirty="0" smtClean="0"/>
              <a:t>Observan </a:t>
            </a:r>
            <a:r>
              <a:rPr lang="es-EC" b="1" dirty="0"/>
              <a:t>su hermoso entorno natural  como una forma de vida, pero no lo miran como atractivos turísticos  que pudieran  ser aprovechados como forma de  búsqueda  de beneficios económicos.</a:t>
            </a:r>
          </a:p>
          <a:p>
            <a:pPr algn="just"/>
            <a:endParaRPr lang="es-EC" sz="1200" b="1" dirty="0"/>
          </a:p>
          <a:p>
            <a:pPr marL="285750" lvl="0" indent="-285750" algn="just">
              <a:buBlip>
                <a:blip r:embed="rId3"/>
              </a:buBlip>
            </a:pPr>
            <a:r>
              <a:rPr lang="es-EC" b="1" dirty="0" smtClean="0"/>
              <a:t>Presentan </a:t>
            </a:r>
            <a:r>
              <a:rPr lang="es-EC" b="1" dirty="0"/>
              <a:t>una escasa formación comercial y empresarial, sus productos se elaboran, casi como forma de su propia existencia, pero no con fines de compra-venta y como atractivo turístico.</a:t>
            </a:r>
          </a:p>
          <a:p>
            <a:pPr algn="just"/>
            <a:endParaRPr lang="es-EC" sz="1200" b="1" dirty="0"/>
          </a:p>
          <a:p>
            <a:pPr marL="285750" lvl="0" indent="-285750" algn="just">
              <a:buBlip>
                <a:blip r:embed="rId3"/>
              </a:buBlip>
            </a:pPr>
            <a:r>
              <a:rPr lang="es-EC" b="1" dirty="0" smtClean="0"/>
              <a:t>Sus </a:t>
            </a:r>
            <a:r>
              <a:rPr lang="es-EC" b="1" dirty="0"/>
              <a:t>casas y su forma de vida, sólo son vistas como  modos de subsistencia, incluso el admitir a alguien en su hogar, se lo ve como una manera de ayudar, pero no desde la perspectiva turística.</a:t>
            </a:r>
          </a:p>
          <a:p>
            <a:pPr algn="just"/>
            <a:endParaRPr lang="es-EC" sz="1200" b="1" dirty="0"/>
          </a:p>
          <a:p>
            <a:pPr marL="285750" lvl="0" indent="-285750" algn="just">
              <a:buBlip>
                <a:blip r:embed="rId3"/>
              </a:buBlip>
            </a:pPr>
            <a:r>
              <a:rPr lang="es-EC" b="1" dirty="0"/>
              <a:t>Sus valores ancestrales, su vestimenta, su lengua, sus ritos, sus danzas y demás expresiones de su etnia, sólo son formas de vida, que no se las observa como una posible producción turística</a:t>
            </a:r>
            <a:r>
              <a:rPr lang="es-EC" b="1" dirty="0" smtClean="0"/>
              <a:t>.</a:t>
            </a:r>
            <a:endParaRPr lang="es-EC" b="1" dirty="0"/>
          </a:p>
        </p:txBody>
      </p:sp>
      <p:sp>
        <p:nvSpPr>
          <p:cNvPr id="7" name="6 Rectángulo"/>
          <p:cNvSpPr/>
          <p:nvPr/>
        </p:nvSpPr>
        <p:spPr>
          <a:xfrm>
            <a:off x="2229670" y="722597"/>
            <a:ext cx="5078634" cy="40011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s-EC" sz="2000" b="1" dirty="0"/>
              <a:t>Los miembros de la comunidad Chachi</a:t>
            </a:r>
          </a:p>
        </p:txBody>
      </p:sp>
    </p:spTree>
    <p:extLst>
      <p:ext uri="{BB962C8B-B14F-4D97-AF65-F5344CB8AC3E}">
        <p14:creationId xmlns:p14="http://schemas.microsoft.com/office/powerpoint/2010/main" val="37301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29789" cy="68834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8 Tabla"/>
          <p:cNvGraphicFramePr>
            <a:graphicFrameLocks noGrp="1"/>
          </p:cNvGraphicFramePr>
          <p:nvPr>
            <p:extLst>
              <p:ext uri="{D42A27DB-BD31-4B8C-83A1-F6EECF244321}">
                <p14:modId xmlns:p14="http://schemas.microsoft.com/office/powerpoint/2010/main" val="539196120"/>
              </p:ext>
            </p:extLst>
          </p:nvPr>
        </p:nvGraphicFramePr>
        <p:xfrm>
          <a:off x="280418" y="692696"/>
          <a:ext cx="8568952" cy="6019800"/>
        </p:xfrm>
        <a:graphic>
          <a:graphicData uri="http://schemas.openxmlformats.org/drawingml/2006/table">
            <a:tbl>
              <a:tblPr firstRow="1" firstCol="1" bandRow="1">
                <a:tableStyleId>{00A15C55-8517-42AA-B614-E9B94910E393}</a:tableStyleId>
              </a:tblPr>
              <a:tblGrid>
                <a:gridCol w="3499494"/>
                <a:gridCol w="1872208"/>
                <a:gridCol w="1528959"/>
                <a:gridCol w="1668291"/>
              </a:tblGrid>
              <a:tr h="0">
                <a:tc>
                  <a:txBody>
                    <a:bodyPr/>
                    <a:lstStyle/>
                    <a:p>
                      <a:pPr algn="ctr">
                        <a:lnSpc>
                          <a:spcPct val="150000"/>
                        </a:lnSpc>
                        <a:spcAft>
                          <a:spcPts val="0"/>
                        </a:spcAft>
                      </a:pPr>
                      <a:r>
                        <a:rPr lang="es-EC" sz="1800" dirty="0">
                          <a:effectLst/>
                        </a:rPr>
                        <a:t>Actividades</a:t>
                      </a:r>
                      <a:endParaRPr lang="es-EC" sz="1600" dirty="0">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s-EC" sz="1800" dirty="0">
                          <a:effectLst/>
                        </a:rPr>
                        <a:t>Recursos</a:t>
                      </a:r>
                      <a:endParaRPr lang="es-EC" sz="1600" dirty="0">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s-EC" sz="1400" dirty="0">
                          <a:effectLst/>
                        </a:rPr>
                        <a:t>Financiamiento</a:t>
                      </a:r>
                      <a:endParaRPr lang="es-EC" sz="1200" dirty="0">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s-EC" sz="1800" dirty="0">
                          <a:effectLst/>
                        </a:rPr>
                        <a:t>Responsables</a:t>
                      </a:r>
                      <a:endParaRPr lang="es-EC" sz="1600" dirty="0">
                        <a:effectLst/>
                        <a:latin typeface="Calibri"/>
                        <a:ea typeface="Times New Roman"/>
                        <a:cs typeface="Times New Roman"/>
                      </a:endParaRPr>
                    </a:p>
                  </a:txBody>
                  <a:tcPr marL="68580" marR="68580" marT="0" marB="0" anchor="ctr"/>
                </a:tc>
              </a:tr>
              <a:tr h="527050">
                <a:tc>
                  <a:txBody>
                    <a:bodyPr/>
                    <a:lstStyle/>
                    <a:p>
                      <a:pPr algn="just">
                        <a:lnSpc>
                          <a:spcPct val="115000"/>
                        </a:lnSpc>
                        <a:spcAft>
                          <a:spcPts val="0"/>
                        </a:spcAft>
                      </a:pPr>
                      <a:r>
                        <a:rPr lang="es-EC" sz="1600" dirty="0">
                          <a:solidFill>
                            <a:schemeClr val="tx1"/>
                          </a:solidFill>
                          <a:effectLst/>
                        </a:rPr>
                        <a:t>Socialización del proyecto a las autoridades de los Chachi.</a:t>
                      </a:r>
                      <a:endParaRPr lang="es-EC" sz="1600" dirty="0">
                        <a:solidFill>
                          <a:schemeClr val="tx1"/>
                        </a:solidFill>
                        <a:effectLst/>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nSpc>
                          <a:spcPct val="115000"/>
                        </a:lnSpc>
                        <a:spcAft>
                          <a:spcPts val="0"/>
                        </a:spcAft>
                      </a:pPr>
                      <a:r>
                        <a:rPr lang="es-EC" sz="1600" b="1" dirty="0">
                          <a:solidFill>
                            <a:schemeClr val="tx1"/>
                          </a:solidFill>
                          <a:effectLst/>
                        </a:rPr>
                        <a:t>Proyector</a:t>
                      </a:r>
                    </a:p>
                    <a:p>
                      <a:pPr>
                        <a:lnSpc>
                          <a:spcPct val="115000"/>
                        </a:lnSpc>
                        <a:spcAft>
                          <a:spcPts val="0"/>
                        </a:spcAft>
                      </a:pPr>
                      <a:r>
                        <a:rPr lang="es-EC" sz="1600" b="1" dirty="0">
                          <a:solidFill>
                            <a:schemeClr val="tx1"/>
                          </a:solidFill>
                          <a:effectLst/>
                        </a:rPr>
                        <a:t>Diapositivas CD</a:t>
                      </a:r>
                    </a:p>
                    <a:p>
                      <a:pPr>
                        <a:lnSpc>
                          <a:spcPct val="115000"/>
                        </a:lnSpc>
                        <a:spcAft>
                          <a:spcPts val="0"/>
                        </a:spcAft>
                      </a:pPr>
                      <a:r>
                        <a:rPr lang="es-EC" sz="1600" b="1" dirty="0">
                          <a:solidFill>
                            <a:schemeClr val="tx1"/>
                          </a:solidFill>
                          <a:effectLst/>
                        </a:rPr>
                        <a:t>Refrigerio</a:t>
                      </a:r>
                      <a:endParaRPr lang="es-EC" sz="1600" b="1" dirty="0">
                        <a:solidFill>
                          <a:schemeClr val="tx1"/>
                        </a:solidFill>
                        <a:effectLst/>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gn="just">
                        <a:lnSpc>
                          <a:spcPct val="115000"/>
                        </a:lnSpc>
                        <a:spcAft>
                          <a:spcPts val="0"/>
                        </a:spcAft>
                      </a:pPr>
                      <a:r>
                        <a:rPr lang="es-EC" sz="1600" b="1" dirty="0">
                          <a:solidFill>
                            <a:schemeClr val="tx1"/>
                          </a:solidFill>
                          <a:effectLst/>
                        </a:rPr>
                        <a:t>Autoridades de los Chachi.</a:t>
                      </a:r>
                      <a:endParaRPr lang="es-EC" sz="1600" b="1" dirty="0">
                        <a:solidFill>
                          <a:schemeClr val="tx1"/>
                        </a:solidFill>
                        <a:effectLst/>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r>
                        <a:rPr lang="es-EC" sz="1600" b="1" dirty="0">
                          <a:solidFill>
                            <a:schemeClr val="tx1"/>
                          </a:solidFill>
                          <a:effectLst/>
                        </a:rPr>
                        <a:t>Mariana Gaspar</a:t>
                      </a:r>
                    </a:p>
                    <a:p>
                      <a:pPr>
                        <a:lnSpc>
                          <a:spcPct val="115000"/>
                        </a:lnSpc>
                        <a:spcAft>
                          <a:spcPts val="0"/>
                        </a:spcAft>
                      </a:pPr>
                      <a:r>
                        <a:rPr lang="es-EC" sz="1600" b="1" dirty="0">
                          <a:solidFill>
                            <a:schemeClr val="tx1"/>
                          </a:solidFill>
                          <a:effectLst/>
                        </a:rPr>
                        <a:t>Autoridades de los Chachi.</a:t>
                      </a:r>
                      <a:endParaRPr lang="es-EC" sz="1600" b="1" dirty="0">
                        <a:solidFill>
                          <a:schemeClr val="tx1"/>
                        </a:solidFill>
                        <a:effectLst/>
                        <a:latin typeface="Calibri"/>
                        <a:ea typeface="Times New Roman"/>
                        <a:cs typeface="Times New Roman"/>
                      </a:endParaRPr>
                    </a:p>
                  </a:txBody>
                  <a:tcPr marL="68580" marR="68580" marT="0" marB="0">
                    <a:solidFill>
                      <a:schemeClr val="accent6">
                        <a:lumMod val="20000"/>
                        <a:lumOff val="80000"/>
                      </a:schemeClr>
                    </a:solidFill>
                  </a:tcPr>
                </a:tc>
              </a:tr>
              <a:tr h="0">
                <a:tc>
                  <a:txBody>
                    <a:bodyPr/>
                    <a:lstStyle/>
                    <a:p>
                      <a:pPr algn="just">
                        <a:lnSpc>
                          <a:spcPct val="115000"/>
                        </a:lnSpc>
                        <a:spcAft>
                          <a:spcPts val="0"/>
                        </a:spcAft>
                      </a:pPr>
                      <a:r>
                        <a:rPr lang="es-EC" sz="1600" dirty="0">
                          <a:solidFill>
                            <a:schemeClr val="tx1"/>
                          </a:solidFill>
                          <a:effectLst/>
                        </a:rPr>
                        <a:t>Planeación y organización del proyecto dirigido a los miembros de la comunidad.</a:t>
                      </a:r>
                      <a:endParaRPr lang="es-EC" sz="1600"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just">
                        <a:lnSpc>
                          <a:spcPct val="115000"/>
                        </a:lnSpc>
                        <a:spcAft>
                          <a:spcPts val="0"/>
                        </a:spcAft>
                      </a:pPr>
                      <a:r>
                        <a:rPr lang="es-EC" sz="1600" b="1" dirty="0">
                          <a:solidFill>
                            <a:schemeClr val="tx1"/>
                          </a:solidFill>
                          <a:effectLst/>
                        </a:rPr>
                        <a:t>Computadora</a:t>
                      </a:r>
                    </a:p>
                    <a:p>
                      <a:pPr algn="just">
                        <a:lnSpc>
                          <a:spcPct val="115000"/>
                        </a:lnSpc>
                        <a:spcAft>
                          <a:spcPts val="0"/>
                        </a:spcAft>
                      </a:pPr>
                      <a:r>
                        <a:rPr lang="es-EC" sz="1600" b="1" dirty="0">
                          <a:solidFill>
                            <a:schemeClr val="tx1"/>
                          </a:solidFill>
                          <a:effectLst/>
                        </a:rPr>
                        <a:t>Material de oficina</a:t>
                      </a:r>
                      <a:endParaRPr lang="es-EC" sz="1600" b="1" dirty="0">
                        <a:solidFill>
                          <a:schemeClr val="tx1"/>
                        </a:solidFill>
                        <a:effectLst/>
                        <a:latin typeface="Calibri"/>
                        <a:ea typeface="Times New Roman"/>
                        <a:cs typeface="Times New Roman"/>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es-EC" sz="1600" b="1" dirty="0">
                          <a:solidFill>
                            <a:schemeClr val="tx1"/>
                          </a:solidFill>
                          <a:effectLst/>
                        </a:rPr>
                        <a:t>Autoridades de los Chachi.</a:t>
                      </a:r>
                      <a:endParaRPr lang="es-EC" sz="1600" b="1" dirty="0">
                        <a:solidFill>
                          <a:schemeClr val="tx1"/>
                        </a:solidFill>
                        <a:effectLst/>
                        <a:latin typeface="Calibri"/>
                        <a:ea typeface="Times New Roman"/>
                        <a:cs typeface="Times New Roman"/>
                      </a:endParaRPr>
                    </a:p>
                  </a:txBody>
                  <a:tcPr marL="68580" marR="68580" marT="0" marB="0">
                    <a:solidFill>
                      <a:schemeClr val="accent1">
                        <a:lumMod val="20000"/>
                        <a:lumOff val="80000"/>
                      </a:schemeClr>
                    </a:solidFill>
                  </a:tcPr>
                </a:tc>
                <a:tc>
                  <a:txBody>
                    <a:bodyPr/>
                    <a:lstStyle/>
                    <a:p>
                      <a:pPr>
                        <a:lnSpc>
                          <a:spcPct val="115000"/>
                        </a:lnSpc>
                        <a:spcAft>
                          <a:spcPts val="0"/>
                        </a:spcAft>
                      </a:pPr>
                      <a:r>
                        <a:rPr lang="es-EC" sz="1600" b="1" dirty="0">
                          <a:solidFill>
                            <a:schemeClr val="tx1"/>
                          </a:solidFill>
                          <a:effectLst/>
                        </a:rPr>
                        <a:t>Mariana Gaspar</a:t>
                      </a:r>
                    </a:p>
                    <a:p>
                      <a:pPr>
                        <a:lnSpc>
                          <a:spcPct val="115000"/>
                        </a:lnSpc>
                        <a:spcAft>
                          <a:spcPts val="0"/>
                        </a:spcAft>
                      </a:pPr>
                      <a:r>
                        <a:rPr lang="es-EC" sz="1600" b="1" dirty="0">
                          <a:solidFill>
                            <a:schemeClr val="tx1"/>
                          </a:solidFill>
                          <a:effectLst/>
                        </a:rPr>
                        <a:t>Autoridades de los Chachi</a:t>
                      </a:r>
                      <a:r>
                        <a:rPr lang="es-EC" sz="1600" b="1" dirty="0" smtClean="0">
                          <a:solidFill>
                            <a:schemeClr val="tx1"/>
                          </a:solidFill>
                          <a:effectLst/>
                        </a:rPr>
                        <a:t>.</a:t>
                      </a:r>
                      <a:endParaRPr lang="es-EC" sz="1600" b="1" dirty="0">
                        <a:solidFill>
                          <a:schemeClr val="tx1"/>
                        </a:solidFill>
                        <a:effectLst/>
                        <a:latin typeface="Calibri"/>
                        <a:ea typeface="Times New Roman"/>
                        <a:cs typeface="Times New Roman"/>
                      </a:endParaRPr>
                    </a:p>
                  </a:txBody>
                  <a:tcPr marL="68580" marR="68580" marT="0" marB="0">
                    <a:solidFill>
                      <a:schemeClr val="accent1">
                        <a:lumMod val="20000"/>
                        <a:lumOff val="80000"/>
                      </a:schemeClr>
                    </a:solidFill>
                  </a:tcPr>
                </a:tc>
              </a:tr>
              <a:tr h="0">
                <a:tc>
                  <a:txBody>
                    <a:bodyPr/>
                    <a:lstStyle/>
                    <a:p>
                      <a:pPr algn="just">
                        <a:lnSpc>
                          <a:spcPct val="115000"/>
                        </a:lnSpc>
                        <a:spcAft>
                          <a:spcPts val="0"/>
                        </a:spcAft>
                      </a:pPr>
                      <a:r>
                        <a:rPr lang="es-EC" sz="1600" dirty="0">
                          <a:solidFill>
                            <a:schemeClr val="tx1"/>
                          </a:solidFill>
                          <a:effectLst/>
                        </a:rPr>
                        <a:t>Convocatoria a los miembros de la comunidad, a asistir a las sesiones.</a:t>
                      </a:r>
                      <a:endParaRPr lang="es-EC" sz="1600" dirty="0">
                        <a:solidFill>
                          <a:schemeClr val="tx1"/>
                        </a:solidFill>
                        <a:effectLst/>
                        <a:latin typeface="Calibri"/>
                        <a:ea typeface="Times New Roman"/>
                        <a:cs typeface="Times New Roman"/>
                      </a:endParaRPr>
                    </a:p>
                  </a:txBody>
                  <a:tcPr marL="68580" marR="68580" marT="0" marB="0" anchor="ctr">
                    <a:solidFill>
                      <a:schemeClr val="accent3">
                        <a:lumMod val="20000"/>
                        <a:lumOff val="80000"/>
                      </a:schemeClr>
                    </a:solidFill>
                  </a:tcPr>
                </a:tc>
                <a:tc>
                  <a:txBody>
                    <a:bodyPr/>
                    <a:lstStyle/>
                    <a:p>
                      <a:pPr algn="just">
                        <a:lnSpc>
                          <a:spcPct val="115000"/>
                        </a:lnSpc>
                        <a:spcAft>
                          <a:spcPts val="0"/>
                        </a:spcAft>
                      </a:pPr>
                      <a:r>
                        <a:rPr lang="es-EC" sz="1600" b="1" dirty="0">
                          <a:solidFill>
                            <a:schemeClr val="tx1"/>
                          </a:solidFill>
                          <a:effectLst/>
                        </a:rPr>
                        <a:t>Material de oficina. Oficios, circulares</a:t>
                      </a:r>
                      <a:endParaRPr lang="es-EC" sz="1600" b="1" dirty="0">
                        <a:solidFill>
                          <a:schemeClr val="tx1"/>
                        </a:solidFill>
                        <a:effectLst/>
                        <a:latin typeface="Calibri"/>
                        <a:ea typeface="Times New Roman"/>
                        <a:cs typeface="Times New Roman"/>
                      </a:endParaRPr>
                    </a:p>
                  </a:txBody>
                  <a:tcPr marL="68580" marR="68580" marT="0" marB="0">
                    <a:solidFill>
                      <a:schemeClr val="accent3">
                        <a:lumMod val="20000"/>
                        <a:lumOff val="80000"/>
                      </a:schemeClr>
                    </a:solidFill>
                  </a:tcPr>
                </a:tc>
                <a:tc>
                  <a:txBody>
                    <a:bodyPr/>
                    <a:lstStyle/>
                    <a:p>
                      <a:pPr algn="just">
                        <a:lnSpc>
                          <a:spcPct val="115000"/>
                        </a:lnSpc>
                        <a:spcAft>
                          <a:spcPts val="0"/>
                        </a:spcAft>
                      </a:pPr>
                      <a:r>
                        <a:rPr lang="es-EC" sz="1600" b="1" dirty="0">
                          <a:solidFill>
                            <a:schemeClr val="tx1"/>
                          </a:solidFill>
                          <a:effectLst/>
                        </a:rPr>
                        <a:t>Autoridades de los Chachi.</a:t>
                      </a:r>
                      <a:endParaRPr lang="es-EC" sz="1600" b="1" dirty="0">
                        <a:solidFill>
                          <a:schemeClr val="tx1"/>
                        </a:solidFill>
                        <a:effectLst/>
                        <a:latin typeface="Calibri"/>
                        <a:ea typeface="Times New Roman"/>
                        <a:cs typeface="Times New Roman"/>
                      </a:endParaRPr>
                    </a:p>
                  </a:txBody>
                  <a:tcPr marL="68580" marR="68580" marT="0" marB="0">
                    <a:solidFill>
                      <a:schemeClr val="accent3">
                        <a:lumMod val="20000"/>
                        <a:lumOff val="80000"/>
                      </a:schemeClr>
                    </a:solidFill>
                  </a:tcPr>
                </a:tc>
                <a:tc>
                  <a:txBody>
                    <a:bodyPr/>
                    <a:lstStyle/>
                    <a:p>
                      <a:pPr>
                        <a:lnSpc>
                          <a:spcPct val="115000"/>
                        </a:lnSpc>
                        <a:spcAft>
                          <a:spcPts val="0"/>
                        </a:spcAft>
                      </a:pPr>
                      <a:r>
                        <a:rPr lang="es-EC" sz="1600" b="1" dirty="0">
                          <a:solidFill>
                            <a:schemeClr val="tx1"/>
                          </a:solidFill>
                          <a:effectLst/>
                        </a:rPr>
                        <a:t>Mariana Gaspar</a:t>
                      </a:r>
                    </a:p>
                    <a:p>
                      <a:pPr>
                        <a:lnSpc>
                          <a:spcPct val="115000"/>
                        </a:lnSpc>
                        <a:spcAft>
                          <a:spcPts val="0"/>
                        </a:spcAft>
                      </a:pPr>
                      <a:r>
                        <a:rPr lang="es-EC" sz="1600" b="1" dirty="0">
                          <a:solidFill>
                            <a:schemeClr val="tx1"/>
                          </a:solidFill>
                          <a:effectLst/>
                        </a:rPr>
                        <a:t>Autoridades de los Chachi</a:t>
                      </a:r>
                      <a:r>
                        <a:rPr lang="es-EC" sz="1600" b="1" dirty="0" smtClean="0">
                          <a:solidFill>
                            <a:schemeClr val="tx1"/>
                          </a:solidFill>
                          <a:effectLst/>
                        </a:rPr>
                        <a:t>.</a:t>
                      </a:r>
                      <a:r>
                        <a:rPr lang="es-EC" sz="1600" b="1" dirty="0">
                          <a:solidFill>
                            <a:schemeClr val="tx1"/>
                          </a:solidFill>
                          <a:effectLst/>
                        </a:rPr>
                        <a:t> </a:t>
                      </a:r>
                      <a:endParaRPr lang="es-EC" sz="1600" b="1" dirty="0">
                        <a:solidFill>
                          <a:schemeClr val="tx1"/>
                        </a:solidFill>
                        <a:effectLst/>
                        <a:latin typeface="Calibri"/>
                        <a:ea typeface="Times New Roman"/>
                        <a:cs typeface="Times New Roman"/>
                      </a:endParaRPr>
                    </a:p>
                  </a:txBody>
                  <a:tcPr marL="68580" marR="68580" marT="0" marB="0">
                    <a:solidFill>
                      <a:schemeClr val="accent3">
                        <a:lumMod val="20000"/>
                        <a:lumOff val="80000"/>
                      </a:schemeClr>
                    </a:solidFill>
                  </a:tcPr>
                </a:tc>
              </a:tr>
              <a:tr h="0">
                <a:tc>
                  <a:txBody>
                    <a:bodyPr/>
                    <a:lstStyle/>
                    <a:p>
                      <a:pPr algn="just">
                        <a:lnSpc>
                          <a:spcPct val="115000"/>
                        </a:lnSpc>
                        <a:spcAft>
                          <a:spcPts val="0"/>
                        </a:spcAft>
                      </a:pPr>
                      <a:r>
                        <a:rPr lang="es-EC" sz="1600" dirty="0">
                          <a:solidFill>
                            <a:schemeClr val="tx1"/>
                          </a:solidFill>
                          <a:effectLst/>
                        </a:rPr>
                        <a:t>Ejecución de la capacitación para los miembros de la comunidad.</a:t>
                      </a:r>
                      <a:endParaRPr lang="es-EC" sz="1600"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nSpc>
                          <a:spcPct val="115000"/>
                        </a:lnSpc>
                        <a:spcAft>
                          <a:spcPts val="0"/>
                        </a:spcAft>
                      </a:pPr>
                      <a:r>
                        <a:rPr lang="es-EC" sz="1600" b="1" dirty="0">
                          <a:solidFill>
                            <a:schemeClr val="tx1"/>
                          </a:solidFill>
                          <a:effectLst/>
                        </a:rPr>
                        <a:t>Proyector</a:t>
                      </a:r>
                    </a:p>
                    <a:p>
                      <a:pPr>
                        <a:lnSpc>
                          <a:spcPct val="115000"/>
                        </a:lnSpc>
                        <a:spcAft>
                          <a:spcPts val="0"/>
                        </a:spcAft>
                      </a:pPr>
                      <a:r>
                        <a:rPr lang="es-EC" sz="1600" b="1" dirty="0">
                          <a:solidFill>
                            <a:schemeClr val="tx1"/>
                          </a:solidFill>
                          <a:effectLst/>
                        </a:rPr>
                        <a:t>Diapositivas CD</a:t>
                      </a:r>
                    </a:p>
                    <a:p>
                      <a:pPr algn="just">
                        <a:lnSpc>
                          <a:spcPct val="115000"/>
                        </a:lnSpc>
                        <a:spcAft>
                          <a:spcPts val="0"/>
                        </a:spcAft>
                      </a:pPr>
                      <a:r>
                        <a:rPr lang="es-EC" sz="1600" b="1" dirty="0">
                          <a:solidFill>
                            <a:schemeClr val="tx1"/>
                          </a:solidFill>
                          <a:effectLst/>
                        </a:rPr>
                        <a:t>Refrigerio</a:t>
                      </a:r>
                      <a:endParaRPr lang="es-EC" sz="1600" b="1" dirty="0">
                        <a:solidFill>
                          <a:schemeClr val="tx1"/>
                        </a:solidFill>
                        <a:effectLst/>
                        <a:latin typeface="Calibri"/>
                        <a:ea typeface="Times New Roman"/>
                        <a:cs typeface="Times New Roman"/>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es-EC" sz="1600" b="1">
                          <a:solidFill>
                            <a:schemeClr val="tx1"/>
                          </a:solidFill>
                          <a:effectLst/>
                        </a:rPr>
                        <a:t>Autoridades de los Chachi.</a:t>
                      </a:r>
                      <a:endParaRPr lang="es-EC" sz="1600" b="1">
                        <a:solidFill>
                          <a:schemeClr val="tx1"/>
                        </a:solidFill>
                        <a:effectLst/>
                        <a:latin typeface="Calibri"/>
                        <a:ea typeface="Times New Roman"/>
                        <a:cs typeface="Times New Roman"/>
                      </a:endParaRPr>
                    </a:p>
                  </a:txBody>
                  <a:tcPr marL="68580" marR="68580" marT="0" marB="0">
                    <a:solidFill>
                      <a:schemeClr val="accent1">
                        <a:lumMod val="20000"/>
                        <a:lumOff val="80000"/>
                      </a:schemeClr>
                    </a:solidFill>
                  </a:tcPr>
                </a:tc>
                <a:tc>
                  <a:txBody>
                    <a:bodyPr/>
                    <a:lstStyle/>
                    <a:p>
                      <a:pPr>
                        <a:lnSpc>
                          <a:spcPct val="115000"/>
                        </a:lnSpc>
                        <a:spcAft>
                          <a:spcPts val="0"/>
                        </a:spcAft>
                      </a:pPr>
                      <a:r>
                        <a:rPr lang="es-EC" sz="1600" b="1" dirty="0">
                          <a:solidFill>
                            <a:schemeClr val="tx1"/>
                          </a:solidFill>
                          <a:effectLst/>
                        </a:rPr>
                        <a:t>Mariana Gaspar</a:t>
                      </a:r>
                    </a:p>
                    <a:p>
                      <a:pPr>
                        <a:lnSpc>
                          <a:spcPct val="115000"/>
                        </a:lnSpc>
                        <a:spcAft>
                          <a:spcPts val="0"/>
                        </a:spcAft>
                      </a:pPr>
                      <a:r>
                        <a:rPr lang="es-EC" sz="1600" b="1" dirty="0">
                          <a:solidFill>
                            <a:schemeClr val="tx1"/>
                          </a:solidFill>
                          <a:effectLst/>
                        </a:rPr>
                        <a:t>Autoridades de los Chachi</a:t>
                      </a:r>
                      <a:r>
                        <a:rPr lang="es-EC" sz="1600" b="1" dirty="0" smtClean="0">
                          <a:solidFill>
                            <a:schemeClr val="tx1"/>
                          </a:solidFill>
                          <a:effectLst/>
                        </a:rPr>
                        <a:t>.</a:t>
                      </a:r>
                      <a:r>
                        <a:rPr lang="es-EC" sz="1600" b="1" dirty="0">
                          <a:solidFill>
                            <a:schemeClr val="tx1"/>
                          </a:solidFill>
                          <a:effectLst/>
                        </a:rPr>
                        <a:t> </a:t>
                      </a:r>
                      <a:endParaRPr lang="es-EC" sz="1600" b="1" dirty="0">
                        <a:solidFill>
                          <a:schemeClr val="tx1"/>
                        </a:solidFill>
                        <a:effectLst/>
                        <a:latin typeface="Calibri"/>
                        <a:ea typeface="Times New Roman"/>
                        <a:cs typeface="Times New Roman"/>
                      </a:endParaRPr>
                    </a:p>
                  </a:txBody>
                  <a:tcPr marL="68580" marR="68580" marT="0" marB="0">
                    <a:solidFill>
                      <a:schemeClr val="accent1">
                        <a:lumMod val="20000"/>
                        <a:lumOff val="80000"/>
                      </a:schemeClr>
                    </a:solidFill>
                  </a:tcPr>
                </a:tc>
              </a:tr>
              <a:tr h="0">
                <a:tc>
                  <a:txBody>
                    <a:bodyPr/>
                    <a:lstStyle/>
                    <a:p>
                      <a:pPr algn="just">
                        <a:lnSpc>
                          <a:spcPct val="115000"/>
                        </a:lnSpc>
                        <a:spcAft>
                          <a:spcPts val="0"/>
                        </a:spcAft>
                      </a:pPr>
                      <a:r>
                        <a:rPr lang="es-EC" sz="1600" dirty="0">
                          <a:solidFill>
                            <a:schemeClr val="tx1"/>
                          </a:solidFill>
                          <a:effectLst/>
                        </a:rPr>
                        <a:t>Evaluar los resultados del proyecto a través de la observación y del diseño de técnicas e instrumentos.</a:t>
                      </a:r>
                      <a:endParaRPr lang="es-EC" sz="1600" dirty="0">
                        <a:solidFill>
                          <a:schemeClr val="tx1"/>
                        </a:solidFill>
                        <a:effectLst/>
                        <a:latin typeface="Calibri"/>
                        <a:ea typeface="Times New Roman"/>
                        <a:cs typeface="Times New Roman"/>
                      </a:endParaRPr>
                    </a:p>
                  </a:txBody>
                  <a:tcPr marL="68580" marR="68580" marT="0" marB="0" anchor="ctr">
                    <a:solidFill>
                      <a:schemeClr val="accent5">
                        <a:lumMod val="20000"/>
                        <a:lumOff val="80000"/>
                      </a:schemeClr>
                    </a:solidFill>
                  </a:tcPr>
                </a:tc>
                <a:tc>
                  <a:txBody>
                    <a:bodyPr/>
                    <a:lstStyle/>
                    <a:p>
                      <a:pPr marL="457200">
                        <a:lnSpc>
                          <a:spcPct val="115000"/>
                        </a:lnSpc>
                        <a:spcAft>
                          <a:spcPts val="0"/>
                        </a:spcAft>
                      </a:pPr>
                      <a:r>
                        <a:rPr lang="es-EC" sz="1600" b="1" dirty="0">
                          <a:solidFill>
                            <a:schemeClr val="tx1"/>
                          </a:solidFill>
                          <a:effectLst/>
                        </a:rPr>
                        <a:t>Hojas</a:t>
                      </a:r>
                    </a:p>
                    <a:p>
                      <a:pPr marL="457200">
                        <a:lnSpc>
                          <a:spcPct val="115000"/>
                        </a:lnSpc>
                        <a:spcAft>
                          <a:spcPts val="0"/>
                        </a:spcAft>
                      </a:pPr>
                      <a:r>
                        <a:rPr lang="es-EC" sz="1600" b="1" dirty="0">
                          <a:solidFill>
                            <a:schemeClr val="tx1"/>
                          </a:solidFill>
                          <a:effectLst/>
                        </a:rPr>
                        <a:t>Fotocopias </a:t>
                      </a:r>
                    </a:p>
                    <a:p>
                      <a:pPr marL="457200">
                        <a:lnSpc>
                          <a:spcPct val="115000"/>
                        </a:lnSpc>
                        <a:spcAft>
                          <a:spcPts val="0"/>
                        </a:spcAft>
                      </a:pPr>
                      <a:r>
                        <a:rPr lang="es-EC" sz="1600" b="1" dirty="0" smtClean="0">
                          <a:solidFill>
                            <a:schemeClr val="tx1"/>
                          </a:solidFill>
                          <a:effectLst/>
                        </a:rPr>
                        <a:t>Marcadores</a:t>
                      </a:r>
                      <a:endParaRPr lang="es-EC" sz="1600" b="1"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a:lnSpc>
                          <a:spcPct val="115000"/>
                        </a:lnSpc>
                        <a:spcAft>
                          <a:spcPts val="0"/>
                        </a:spcAft>
                      </a:pPr>
                      <a:r>
                        <a:rPr lang="es-EC" sz="1600" b="1" dirty="0">
                          <a:solidFill>
                            <a:schemeClr val="tx1"/>
                          </a:solidFill>
                          <a:effectLst/>
                        </a:rPr>
                        <a:t>Autoridades de los Chachi.</a:t>
                      </a:r>
                      <a:endParaRPr lang="es-EC" sz="1600" b="1"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a:lnSpc>
                          <a:spcPct val="115000"/>
                        </a:lnSpc>
                        <a:spcAft>
                          <a:spcPts val="0"/>
                        </a:spcAft>
                      </a:pPr>
                      <a:r>
                        <a:rPr lang="es-EC" sz="1600" b="1" dirty="0">
                          <a:solidFill>
                            <a:schemeClr val="tx1"/>
                          </a:solidFill>
                          <a:effectLst/>
                        </a:rPr>
                        <a:t>Autoridades de los Chachi.</a:t>
                      </a:r>
                    </a:p>
                    <a:p>
                      <a:pPr>
                        <a:lnSpc>
                          <a:spcPct val="115000"/>
                        </a:lnSpc>
                        <a:spcAft>
                          <a:spcPts val="0"/>
                        </a:spcAft>
                      </a:pPr>
                      <a:r>
                        <a:rPr lang="es-EC" sz="1600" b="1" dirty="0">
                          <a:solidFill>
                            <a:schemeClr val="tx1"/>
                          </a:solidFill>
                          <a:effectLst/>
                        </a:rPr>
                        <a:t> </a:t>
                      </a:r>
                      <a:endParaRPr lang="es-EC" sz="1600" b="1"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r>
            </a:tbl>
          </a:graphicData>
        </a:graphic>
      </p:graphicFrame>
      <p:sp>
        <p:nvSpPr>
          <p:cNvPr id="11" name="Rectangle 4"/>
          <p:cNvSpPr>
            <a:spLocks noChangeArrowheads="1"/>
          </p:cNvSpPr>
          <p:nvPr/>
        </p:nvSpPr>
        <p:spPr bwMode="auto">
          <a:xfrm>
            <a:off x="3419872" y="44624"/>
            <a:ext cx="2807820" cy="461665"/>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PLAN DE ACCI</a:t>
            </a:r>
            <a:r>
              <a:rPr kumimoji="0" lang="es-EC" altLang="es-EC"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Ó</a:t>
            </a:r>
            <a:r>
              <a:rPr kumimoji="0" lang="es-EC" altLang="es-EC"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t>
            </a:r>
            <a:endParaRPr kumimoji="0" lang="es-EC" altLang="es-EC"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5011759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29789" cy="68834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Tabla"/>
          <p:cNvGraphicFramePr>
            <a:graphicFrameLocks noGrp="1"/>
          </p:cNvGraphicFramePr>
          <p:nvPr>
            <p:extLst>
              <p:ext uri="{D42A27DB-BD31-4B8C-83A1-F6EECF244321}">
                <p14:modId xmlns:p14="http://schemas.microsoft.com/office/powerpoint/2010/main" val="801990095"/>
              </p:ext>
            </p:extLst>
          </p:nvPr>
        </p:nvGraphicFramePr>
        <p:xfrm>
          <a:off x="496442" y="620688"/>
          <a:ext cx="8136904" cy="5956568"/>
        </p:xfrm>
        <a:graphic>
          <a:graphicData uri="http://schemas.openxmlformats.org/drawingml/2006/table">
            <a:tbl>
              <a:tblPr firstRow="1" firstCol="1" bandRow="1">
                <a:tableStyleId>{00A15C55-8517-42AA-B614-E9B94910E393}</a:tableStyleId>
              </a:tblPr>
              <a:tblGrid>
                <a:gridCol w="504056"/>
                <a:gridCol w="2736304"/>
                <a:gridCol w="2160240"/>
                <a:gridCol w="1368152"/>
                <a:gridCol w="1368152"/>
              </a:tblGrid>
              <a:tr h="165158">
                <a:tc>
                  <a:txBody>
                    <a:bodyPr/>
                    <a:lstStyle/>
                    <a:p>
                      <a:pPr algn="ctr">
                        <a:lnSpc>
                          <a:spcPct val="150000"/>
                        </a:lnSpc>
                        <a:spcAft>
                          <a:spcPts val="0"/>
                        </a:spcAft>
                      </a:pPr>
                      <a:r>
                        <a:rPr lang="es-EC" sz="1400" dirty="0">
                          <a:solidFill>
                            <a:schemeClr val="tx1"/>
                          </a:solidFill>
                          <a:effectLst/>
                        </a:rPr>
                        <a:t>N°</a:t>
                      </a:r>
                      <a:endParaRPr lang="es-EC" sz="1400" dirty="0">
                        <a:solidFill>
                          <a:schemeClr val="tx1"/>
                        </a:solidFill>
                        <a:effectLst/>
                        <a:latin typeface="Calibri"/>
                        <a:ea typeface="Times New Roman"/>
                        <a:cs typeface="Times New Roman"/>
                      </a:endParaRPr>
                    </a:p>
                  </a:txBody>
                  <a:tcPr marL="41290" marR="41290" marT="0" marB="0">
                    <a:solidFill>
                      <a:srgbClr val="FFFF00"/>
                    </a:solidFill>
                  </a:tcPr>
                </a:tc>
                <a:tc>
                  <a:txBody>
                    <a:bodyPr/>
                    <a:lstStyle/>
                    <a:p>
                      <a:pPr algn="ctr">
                        <a:lnSpc>
                          <a:spcPct val="150000"/>
                        </a:lnSpc>
                        <a:spcAft>
                          <a:spcPts val="0"/>
                        </a:spcAft>
                      </a:pPr>
                      <a:r>
                        <a:rPr lang="es-EC" sz="1400" dirty="0">
                          <a:solidFill>
                            <a:schemeClr val="tx1"/>
                          </a:solidFill>
                          <a:effectLst/>
                        </a:rPr>
                        <a:t>OBJETIVO</a:t>
                      </a:r>
                      <a:endParaRPr lang="es-EC" sz="1400" dirty="0">
                        <a:solidFill>
                          <a:schemeClr val="tx1"/>
                        </a:solidFill>
                        <a:effectLst/>
                        <a:latin typeface="Calibri"/>
                        <a:ea typeface="Times New Roman"/>
                        <a:cs typeface="Times New Roman"/>
                      </a:endParaRPr>
                    </a:p>
                  </a:txBody>
                  <a:tcPr marL="41290" marR="41290" marT="0" marB="0">
                    <a:solidFill>
                      <a:srgbClr val="FFFF00"/>
                    </a:solidFill>
                  </a:tcPr>
                </a:tc>
                <a:tc>
                  <a:txBody>
                    <a:bodyPr/>
                    <a:lstStyle/>
                    <a:p>
                      <a:pPr algn="ctr">
                        <a:lnSpc>
                          <a:spcPct val="150000"/>
                        </a:lnSpc>
                        <a:spcAft>
                          <a:spcPts val="0"/>
                        </a:spcAft>
                      </a:pPr>
                      <a:r>
                        <a:rPr lang="es-EC" sz="1400" dirty="0">
                          <a:solidFill>
                            <a:schemeClr val="tx1"/>
                          </a:solidFill>
                          <a:effectLst/>
                        </a:rPr>
                        <a:t>CONTENIDO</a:t>
                      </a:r>
                      <a:endParaRPr lang="es-EC" sz="1400" dirty="0">
                        <a:solidFill>
                          <a:schemeClr val="tx1"/>
                        </a:solidFill>
                        <a:effectLst/>
                        <a:latin typeface="Calibri"/>
                        <a:ea typeface="Times New Roman"/>
                        <a:cs typeface="Times New Roman"/>
                      </a:endParaRPr>
                    </a:p>
                  </a:txBody>
                  <a:tcPr marL="41290" marR="41290" marT="0" marB="0">
                    <a:solidFill>
                      <a:srgbClr val="FFFF00"/>
                    </a:solidFill>
                  </a:tcPr>
                </a:tc>
                <a:tc>
                  <a:txBody>
                    <a:bodyPr/>
                    <a:lstStyle/>
                    <a:p>
                      <a:pPr algn="ctr">
                        <a:lnSpc>
                          <a:spcPct val="150000"/>
                        </a:lnSpc>
                        <a:spcAft>
                          <a:spcPts val="0"/>
                        </a:spcAft>
                      </a:pPr>
                      <a:r>
                        <a:rPr lang="es-EC" sz="1400" dirty="0">
                          <a:solidFill>
                            <a:schemeClr val="tx1"/>
                          </a:solidFill>
                          <a:effectLst/>
                        </a:rPr>
                        <a:t>PARTICIPANTES</a:t>
                      </a:r>
                      <a:endParaRPr lang="es-EC" sz="1400" dirty="0">
                        <a:solidFill>
                          <a:schemeClr val="tx1"/>
                        </a:solidFill>
                        <a:effectLst/>
                        <a:latin typeface="Calibri"/>
                        <a:ea typeface="Times New Roman"/>
                        <a:cs typeface="Times New Roman"/>
                      </a:endParaRPr>
                    </a:p>
                  </a:txBody>
                  <a:tcPr marL="41290" marR="41290" marT="0" marB="0">
                    <a:solidFill>
                      <a:srgbClr val="FFFF00"/>
                    </a:solidFill>
                  </a:tcPr>
                </a:tc>
                <a:tc>
                  <a:txBody>
                    <a:bodyPr/>
                    <a:lstStyle/>
                    <a:p>
                      <a:pPr algn="ctr">
                        <a:lnSpc>
                          <a:spcPct val="150000"/>
                        </a:lnSpc>
                        <a:spcAft>
                          <a:spcPts val="0"/>
                        </a:spcAft>
                      </a:pPr>
                      <a:r>
                        <a:rPr lang="es-EC" sz="1400" dirty="0">
                          <a:solidFill>
                            <a:schemeClr val="tx1"/>
                          </a:solidFill>
                          <a:effectLst/>
                        </a:rPr>
                        <a:t>RESPONSABLES</a:t>
                      </a:r>
                      <a:endParaRPr lang="es-EC" sz="1400" dirty="0">
                        <a:solidFill>
                          <a:schemeClr val="tx1"/>
                        </a:solidFill>
                        <a:effectLst/>
                        <a:latin typeface="Calibri"/>
                        <a:ea typeface="Times New Roman"/>
                        <a:cs typeface="Times New Roman"/>
                      </a:endParaRPr>
                    </a:p>
                  </a:txBody>
                  <a:tcPr marL="41290" marR="41290" marT="0" marB="0">
                    <a:solidFill>
                      <a:srgbClr val="FFFF00"/>
                    </a:solidFill>
                  </a:tcPr>
                </a:tc>
              </a:tr>
              <a:tr h="759728">
                <a:tc>
                  <a:txBody>
                    <a:bodyPr/>
                    <a:lstStyle/>
                    <a:p>
                      <a:pPr marL="0" lvl="0" indent="0" algn="ctr">
                        <a:lnSpc>
                          <a:spcPct val="150000"/>
                        </a:lnSpc>
                        <a:spcAft>
                          <a:spcPts val="0"/>
                        </a:spcAft>
                        <a:buFont typeface="+mj-lt"/>
                        <a:buNone/>
                      </a:pPr>
                      <a:r>
                        <a:rPr lang="es-EC" sz="1600" dirty="0">
                          <a:solidFill>
                            <a:schemeClr val="tx1"/>
                          </a:solidFill>
                          <a:effectLst/>
                        </a:rPr>
                        <a:t> </a:t>
                      </a:r>
                      <a:r>
                        <a:rPr lang="es-EC" sz="1600" dirty="0" smtClean="0">
                          <a:solidFill>
                            <a:schemeClr val="tx1"/>
                          </a:solidFill>
                          <a:effectLst/>
                        </a:rPr>
                        <a:t>1</a:t>
                      </a:r>
                      <a:endParaRPr lang="es-EC" sz="1600" dirty="0">
                        <a:solidFill>
                          <a:schemeClr val="tx1"/>
                        </a:solidFill>
                        <a:effectLst/>
                        <a:latin typeface="Calibri"/>
                        <a:ea typeface="Times New Roman"/>
                        <a:cs typeface="Times New Roman"/>
                      </a:endParaRPr>
                    </a:p>
                  </a:txBody>
                  <a:tcPr marL="41290" marR="41290" marT="0" marB="0" anchor="ctr">
                    <a:solidFill>
                      <a:srgbClr val="FFFF00"/>
                    </a:solidFill>
                  </a:tcPr>
                </a:tc>
                <a:tc>
                  <a:txBody>
                    <a:bodyPr/>
                    <a:lstStyle/>
                    <a:p>
                      <a:pPr algn="just">
                        <a:lnSpc>
                          <a:spcPct val="115000"/>
                        </a:lnSpc>
                        <a:spcAft>
                          <a:spcPts val="0"/>
                        </a:spcAft>
                      </a:pPr>
                      <a:r>
                        <a:rPr lang="es-EC" sz="1400" b="1" dirty="0">
                          <a:effectLst/>
                        </a:rPr>
                        <a:t>Demostrar la importancia de las prácticas ancestrales de educación ambiental.</a:t>
                      </a:r>
                      <a:endParaRPr lang="es-EC" sz="1400" b="1" dirty="0">
                        <a:effectLst/>
                        <a:latin typeface="Calibri"/>
                        <a:ea typeface="Times New Roman"/>
                        <a:cs typeface="Times New Roman"/>
                      </a:endParaRPr>
                    </a:p>
                  </a:txBody>
                  <a:tcPr marL="41290" marR="41290" marT="0" marB="0"/>
                </a:tc>
                <a:tc>
                  <a:txBody>
                    <a:bodyPr/>
                    <a:lstStyle/>
                    <a:p>
                      <a:pPr algn="just">
                        <a:lnSpc>
                          <a:spcPct val="115000"/>
                        </a:lnSpc>
                        <a:spcAft>
                          <a:spcPts val="0"/>
                        </a:spcAft>
                      </a:pPr>
                      <a:r>
                        <a:rPr lang="es-EC" sz="1400" b="1" dirty="0">
                          <a:effectLst/>
                        </a:rPr>
                        <a:t>Prácticas ancestrales de educación ambiental y su importancia.</a:t>
                      </a:r>
                      <a:endParaRPr lang="es-EC" sz="1400" b="1" dirty="0">
                        <a:effectLst/>
                        <a:latin typeface="Calibri"/>
                        <a:ea typeface="Times New Roman"/>
                        <a:cs typeface="Times New Roman"/>
                      </a:endParaRPr>
                    </a:p>
                  </a:txBody>
                  <a:tcPr marL="41290" marR="41290" marT="0" marB="0"/>
                </a:tc>
                <a:tc rowSpan="6">
                  <a:txBody>
                    <a:bodyPr/>
                    <a:lstStyle/>
                    <a:p>
                      <a:pPr algn="ctr">
                        <a:lnSpc>
                          <a:spcPct val="115000"/>
                        </a:lnSpc>
                        <a:spcAft>
                          <a:spcPts val="0"/>
                        </a:spcAft>
                      </a:pPr>
                      <a:r>
                        <a:rPr lang="es-EC" sz="1200" b="1" dirty="0">
                          <a:effectLst/>
                        </a:rPr>
                        <a:t>Miembros de la comunidad Chachi</a:t>
                      </a:r>
                    </a:p>
                    <a:p>
                      <a:pPr algn="ctr">
                        <a:lnSpc>
                          <a:spcPct val="115000"/>
                        </a:lnSpc>
                        <a:spcAft>
                          <a:spcPts val="0"/>
                        </a:spcAft>
                      </a:pPr>
                      <a:r>
                        <a:rPr lang="es-EC" sz="1200" b="1" dirty="0">
                          <a:effectLst/>
                        </a:rPr>
                        <a:t> </a:t>
                      </a:r>
                    </a:p>
                    <a:p>
                      <a:pPr algn="ctr">
                        <a:lnSpc>
                          <a:spcPct val="115000"/>
                        </a:lnSpc>
                        <a:spcAft>
                          <a:spcPts val="0"/>
                        </a:spcAft>
                      </a:pPr>
                      <a:r>
                        <a:rPr lang="es-EC" sz="1200" b="1" dirty="0">
                          <a:effectLst/>
                        </a:rPr>
                        <a:t> </a:t>
                      </a:r>
                    </a:p>
                    <a:p>
                      <a:pPr algn="ctr">
                        <a:lnSpc>
                          <a:spcPct val="115000"/>
                        </a:lnSpc>
                        <a:spcAft>
                          <a:spcPts val="0"/>
                        </a:spcAft>
                      </a:pPr>
                      <a:r>
                        <a:rPr lang="es-EC" sz="1200" b="1" dirty="0">
                          <a:effectLst/>
                        </a:rPr>
                        <a:t> </a:t>
                      </a:r>
                    </a:p>
                    <a:p>
                      <a:pPr algn="ctr">
                        <a:lnSpc>
                          <a:spcPct val="115000"/>
                        </a:lnSpc>
                        <a:spcAft>
                          <a:spcPts val="0"/>
                        </a:spcAft>
                      </a:pPr>
                      <a:r>
                        <a:rPr lang="es-EC" sz="1200" b="1" dirty="0">
                          <a:effectLst/>
                        </a:rPr>
                        <a:t> </a:t>
                      </a:r>
                      <a:endParaRPr lang="es-EC" sz="1200" b="1" dirty="0">
                        <a:effectLst/>
                        <a:latin typeface="Calibri"/>
                        <a:ea typeface="Times New Roman"/>
                        <a:cs typeface="Times New Roman"/>
                      </a:endParaRPr>
                    </a:p>
                  </a:txBody>
                  <a:tcPr marL="41290" marR="41290" marT="0" marB="0" anchor="ctr"/>
                </a:tc>
                <a:tc rowSpan="5">
                  <a:txBody>
                    <a:bodyPr/>
                    <a:lstStyle/>
                    <a:p>
                      <a:pPr algn="ctr">
                        <a:lnSpc>
                          <a:spcPct val="115000"/>
                        </a:lnSpc>
                        <a:spcAft>
                          <a:spcPts val="0"/>
                        </a:spcAft>
                      </a:pPr>
                      <a:r>
                        <a:rPr lang="es-EC" sz="1200" b="1">
                          <a:effectLst/>
                        </a:rPr>
                        <a:t>Mariana Gaspar</a:t>
                      </a:r>
                    </a:p>
                    <a:p>
                      <a:pPr algn="ctr">
                        <a:lnSpc>
                          <a:spcPct val="115000"/>
                        </a:lnSpc>
                        <a:spcAft>
                          <a:spcPts val="0"/>
                        </a:spcAft>
                      </a:pPr>
                      <a:r>
                        <a:rPr lang="es-EC" sz="1200" b="1">
                          <a:effectLst/>
                        </a:rPr>
                        <a:t>Autoridades de la comunidad Chachi</a:t>
                      </a:r>
                    </a:p>
                    <a:p>
                      <a:pPr algn="ctr">
                        <a:lnSpc>
                          <a:spcPct val="150000"/>
                        </a:lnSpc>
                        <a:spcAft>
                          <a:spcPts val="0"/>
                        </a:spcAft>
                      </a:pPr>
                      <a:r>
                        <a:rPr lang="es-EC" sz="1200" b="1">
                          <a:effectLst/>
                        </a:rPr>
                        <a:t> </a:t>
                      </a:r>
                      <a:endParaRPr lang="es-EC" sz="1200" b="1">
                        <a:effectLst/>
                        <a:latin typeface="Calibri"/>
                        <a:ea typeface="Times New Roman"/>
                        <a:cs typeface="Times New Roman"/>
                      </a:endParaRPr>
                    </a:p>
                  </a:txBody>
                  <a:tcPr marL="41290" marR="41290" marT="0" marB="0" anchor="ctr"/>
                </a:tc>
              </a:tr>
              <a:tr h="759728">
                <a:tc>
                  <a:txBody>
                    <a:bodyPr/>
                    <a:lstStyle/>
                    <a:p>
                      <a:pPr marL="0" lvl="0" indent="0" algn="ctr">
                        <a:lnSpc>
                          <a:spcPct val="150000"/>
                        </a:lnSpc>
                        <a:spcAft>
                          <a:spcPts val="0"/>
                        </a:spcAft>
                        <a:buFont typeface="+mj-lt"/>
                        <a:buNone/>
                      </a:pPr>
                      <a:r>
                        <a:rPr lang="es-EC" sz="1600" dirty="0">
                          <a:solidFill>
                            <a:schemeClr val="tx1"/>
                          </a:solidFill>
                          <a:effectLst/>
                        </a:rPr>
                        <a:t> </a:t>
                      </a:r>
                      <a:r>
                        <a:rPr lang="es-EC" sz="1600" dirty="0" smtClean="0">
                          <a:solidFill>
                            <a:schemeClr val="tx1"/>
                          </a:solidFill>
                          <a:effectLst/>
                        </a:rPr>
                        <a:t>2</a:t>
                      </a:r>
                      <a:endParaRPr lang="es-EC" sz="1600" dirty="0">
                        <a:solidFill>
                          <a:schemeClr val="tx1"/>
                        </a:solidFill>
                        <a:effectLst/>
                        <a:latin typeface="Calibri"/>
                        <a:ea typeface="Times New Roman"/>
                        <a:cs typeface="Times New Roman"/>
                      </a:endParaRPr>
                    </a:p>
                  </a:txBody>
                  <a:tcPr marL="41290" marR="41290" marT="0" marB="0" anchor="ctr">
                    <a:solidFill>
                      <a:srgbClr val="FFFF00"/>
                    </a:solidFill>
                  </a:tcPr>
                </a:tc>
                <a:tc>
                  <a:txBody>
                    <a:bodyPr/>
                    <a:lstStyle/>
                    <a:p>
                      <a:pPr algn="just">
                        <a:lnSpc>
                          <a:spcPct val="115000"/>
                        </a:lnSpc>
                        <a:spcAft>
                          <a:spcPts val="0"/>
                        </a:spcAft>
                      </a:pPr>
                      <a:r>
                        <a:rPr lang="es-EC" sz="1400" b="1" dirty="0">
                          <a:effectLst/>
                        </a:rPr>
                        <a:t>Orientar a los miembros de la comunidad  sobre tipos de turismo y Turismo Sostenible</a:t>
                      </a:r>
                      <a:endParaRPr lang="es-EC" sz="1400" b="1" dirty="0">
                        <a:effectLst/>
                        <a:latin typeface="Calibri"/>
                        <a:ea typeface="Times New Roman"/>
                        <a:cs typeface="Times New Roman"/>
                      </a:endParaRPr>
                    </a:p>
                  </a:txBody>
                  <a:tcPr marL="41290" marR="41290" marT="0" marB="0"/>
                </a:tc>
                <a:tc>
                  <a:txBody>
                    <a:bodyPr/>
                    <a:lstStyle/>
                    <a:p>
                      <a:pPr algn="just">
                        <a:lnSpc>
                          <a:spcPct val="115000"/>
                        </a:lnSpc>
                        <a:spcAft>
                          <a:spcPts val="0"/>
                        </a:spcAft>
                      </a:pPr>
                      <a:r>
                        <a:rPr lang="es-EC" sz="1400" b="1" dirty="0">
                          <a:effectLst/>
                        </a:rPr>
                        <a:t>Tipos de turismo y Turismo Sostenible.</a:t>
                      </a:r>
                    </a:p>
                    <a:p>
                      <a:pPr algn="just">
                        <a:lnSpc>
                          <a:spcPct val="115000"/>
                        </a:lnSpc>
                        <a:spcAft>
                          <a:spcPts val="0"/>
                        </a:spcAft>
                      </a:pPr>
                      <a:r>
                        <a:rPr lang="es-EC" sz="1400" b="1" dirty="0">
                          <a:effectLst/>
                        </a:rPr>
                        <a:t> </a:t>
                      </a:r>
                    </a:p>
                    <a:p>
                      <a:pPr algn="just">
                        <a:lnSpc>
                          <a:spcPct val="115000"/>
                        </a:lnSpc>
                        <a:spcAft>
                          <a:spcPts val="0"/>
                        </a:spcAft>
                      </a:pPr>
                      <a:r>
                        <a:rPr lang="es-EC" sz="1400" b="1" dirty="0">
                          <a:effectLst/>
                        </a:rPr>
                        <a:t> </a:t>
                      </a:r>
                    </a:p>
                    <a:p>
                      <a:pPr algn="just">
                        <a:lnSpc>
                          <a:spcPct val="115000"/>
                        </a:lnSpc>
                        <a:spcAft>
                          <a:spcPts val="0"/>
                        </a:spcAft>
                      </a:pPr>
                      <a:r>
                        <a:rPr lang="es-EC" sz="1400" b="1" dirty="0">
                          <a:effectLst/>
                        </a:rPr>
                        <a:t> </a:t>
                      </a:r>
                      <a:endParaRPr lang="es-EC" sz="1400" b="1" dirty="0">
                        <a:effectLst/>
                        <a:latin typeface="Calibri"/>
                        <a:ea typeface="Times New Roman"/>
                        <a:cs typeface="Times New Roman"/>
                      </a:endParaRPr>
                    </a:p>
                  </a:txBody>
                  <a:tcPr marL="41290" marR="41290" marT="0" marB="0"/>
                </a:tc>
                <a:tc vMerge="1">
                  <a:txBody>
                    <a:bodyPr/>
                    <a:lstStyle/>
                    <a:p>
                      <a:endParaRPr lang="es-EC"/>
                    </a:p>
                  </a:txBody>
                  <a:tcPr/>
                </a:tc>
                <a:tc vMerge="1">
                  <a:txBody>
                    <a:bodyPr/>
                    <a:lstStyle/>
                    <a:p>
                      <a:endParaRPr lang="es-EC"/>
                    </a:p>
                  </a:txBody>
                  <a:tcPr/>
                </a:tc>
              </a:tr>
              <a:tr h="671644">
                <a:tc>
                  <a:txBody>
                    <a:bodyPr/>
                    <a:lstStyle/>
                    <a:p>
                      <a:pPr marL="0" lvl="0" indent="0" algn="ctr">
                        <a:lnSpc>
                          <a:spcPct val="150000"/>
                        </a:lnSpc>
                        <a:spcAft>
                          <a:spcPts val="0"/>
                        </a:spcAft>
                        <a:buFont typeface="+mj-lt"/>
                        <a:buNone/>
                      </a:pPr>
                      <a:r>
                        <a:rPr lang="es-EC" sz="1600" dirty="0">
                          <a:solidFill>
                            <a:schemeClr val="tx1"/>
                          </a:solidFill>
                          <a:effectLst/>
                        </a:rPr>
                        <a:t> </a:t>
                      </a:r>
                      <a:r>
                        <a:rPr lang="es-EC" sz="1600" dirty="0" smtClean="0">
                          <a:solidFill>
                            <a:schemeClr val="tx1"/>
                          </a:solidFill>
                          <a:effectLst/>
                        </a:rPr>
                        <a:t>3</a:t>
                      </a:r>
                      <a:endParaRPr lang="es-EC" sz="1600" dirty="0">
                        <a:solidFill>
                          <a:schemeClr val="tx1"/>
                        </a:solidFill>
                        <a:effectLst/>
                        <a:latin typeface="Calibri"/>
                        <a:ea typeface="Times New Roman"/>
                        <a:cs typeface="Times New Roman"/>
                      </a:endParaRPr>
                    </a:p>
                  </a:txBody>
                  <a:tcPr marL="41290" marR="41290" marT="0" marB="0" anchor="ctr">
                    <a:solidFill>
                      <a:srgbClr val="FFFF00"/>
                    </a:solidFill>
                  </a:tcPr>
                </a:tc>
                <a:tc>
                  <a:txBody>
                    <a:bodyPr/>
                    <a:lstStyle/>
                    <a:p>
                      <a:pPr algn="just">
                        <a:lnSpc>
                          <a:spcPct val="115000"/>
                        </a:lnSpc>
                        <a:spcAft>
                          <a:spcPts val="0"/>
                        </a:spcAft>
                      </a:pPr>
                      <a:r>
                        <a:rPr lang="es-EC" sz="1400" b="1" dirty="0">
                          <a:effectLst/>
                        </a:rPr>
                        <a:t>Presentar los Atractivos turísticos del sector de Atahualpa.</a:t>
                      </a:r>
                      <a:endParaRPr lang="es-EC" sz="1400" b="1" dirty="0">
                        <a:effectLst/>
                        <a:latin typeface="Calibri"/>
                        <a:ea typeface="Times New Roman"/>
                        <a:cs typeface="Times New Roman"/>
                      </a:endParaRPr>
                    </a:p>
                  </a:txBody>
                  <a:tcPr marL="41290" marR="41290" marT="0" marB="0"/>
                </a:tc>
                <a:tc>
                  <a:txBody>
                    <a:bodyPr/>
                    <a:lstStyle/>
                    <a:p>
                      <a:pPr algn="just">
                        <a:lnSpc>
                          <a:spcPct val="115000"/>
                        </a:lnSpc>
                        <a:spcAft>
                          <a:spcPts val="0"/>
                        </a:spcAft>
                      </a:pPr>
                      <a:r>
                        <a:rPr lang="es-EC" sz="1400" b="1" dirty="0">
                          <a:effectLst/>
                        </a:rPr>
                        <a:t>Atractivos turísticos del sector de Atahualpa.</a:t>
                      </a:r>
                    </a:p>
                    <a:p>
                      <a:pPr>
                        <a:lnSpc>
                          <a:spcPct val="150000"/>
                        </a:lnSpc>
                        <a:spcAft>
                          <a:spcPts val="0"/>
                        </a:spcAft>
                      </a:pPr>
                      <a:r>
                        <a:rPr lang="es-EC" sz="1400" b="1" dirty="0">
                          <a:effectLst/>
                        </a:rPr>
                        <a:t> </a:t>
                      </a:r>
                      <a:endParaRPr lang="es-EC" sz="1400" b="1" dirty="0">
                        <a:effectLst/>
                        <a:latin typeface="Calibri"/>
                        <a:ea typeface="Times New Roman"/>
                        <a:cs typeface="Times New Roman"/>
                      </a:endParaRPr>
                    </a:p>
                  </a:txBody>
                  <a:tcPr marL="41290" marR="41290" marT="0" marB="0"/>
                </a:tc>
                <a:tc vMerge="1">
                  <a:txBody>
                    <a:bodyPr/>
                    <a:lstStyle/>
                    <a:p>
                      <a:endParaRPr lang="es-EC"/>
                    </a:p>
                  </a:txBody>
                  <a:tcPr/>
                </a:tc>
                <a:tc vMerge="1">
                  <a:txBody>
                    <a:bodyPr/>
                    <a:lstStyle/>
                    <a:p>
                      <a:endParaRPr lang="es-EC"/>
                    </a:p>
                  </a:txBody>
                  <a:tcPr/>
                </a:tc>
              </a:tr>
              <a:tr h="759728">
                <a:tc>
                  <a:txBody>
                    <a:bodyPr/>
                    <a:lstStyle/>
                    <a:p>
                      <a:pPr marL="0" lvl="0" indent="0" algn="ctr">
                        <a:lnSpc>
                          <a:spcPct val="150000"/>
                        </a:lnSpc>
                        <a:spcAft>
                          <a:spcPts val="0"/>
                        </a:spcAft>
                        <a:buFont typeface="+mj-lt"/>
                        <a:buNone/>
                      </a:pPr>
                      <a:r>
                        <a:rPr lang="es-EC" sz="1600" dirty="0">
                          <a:solidFill>
                            <a:schemeClr val="tx1"/>
                          </a:solidFill>
                          <a:effectLst/>
                        </a:rPr>
                        <a:t> </a:t>
                      </a:r>
                      <a:r>
                        <a:rPr lang="es-EC" sz="1600" dirty="0" smtClean="0">
                          <a:solidFill>
                            <a:schemeClr val="tx1"/>
                          </a:solidFill>
                          <a:effectLst/>
                        </a:rPr>
                        <a:t>4</a:t>
                      </a:r>
                      <a:endParaRPr lang="es-EC" sz="1600" dirty="0">
                        <a:solidFill>
                          <a:schemeClr val="tx1"/>
                        </a:solidFill>
                        <a:effectLst/>
                        <a:latin typeface="Calibri"/>
                        <a:ea typeface="Times New Roman"/>
                        <a:cs typeface="Times New Roman"/>
                      </a:endParaRPr>
                    </a:p>
                  </a:txBody>
                  <a:tcPr marL="41290" marR="41290" marT="0" marB="0" anchor="ctr">
                    <a:solidFill>
                      <a:srgbClr val="FFFF00"/>
                    </a:solidFill>
                  </a:tcPr>
                </a:tc>
                <a:tc>
                  <a:txBody>
                    <a:bodyPr/>
                    <a:lstStyle/>
                    <a:p>
                      <a:pPr algn="just">
                        <a:lnSpc>
                          <a:spcPct val="115000"/>
                        </a:lnSpc>
                        <a:spcAft>
                          <a:spcPts val="0"/>
                        </a:spcAft>
                      </a:pPr>
                      <a:r>
                        <a:rPr lang="es-EC" sz="1400" b="1" dirty="0">
                          <a:effectLst/>
                        </a:rPr>
                        <a:t>Exhibir el Turismo sostenible que   se pueden llevar adelante en el sector.</a:t>
                      </a:r>
                      <a:endParaRPr lang="es-EC" sz="1400" b="1" dirty="0">
                        <a:effectLst/>
                        <a:latin typeface="Calibri"/>
                        <a:ea typeface="Times New Roman"/>
                        <a:cs typeface="Times New Roman"/>
                      </a:endParaRPr>
                    </a:p>
                  </a:txBody>
                  <a:tcPr marL="41290" marR="41290" marT="0" marB="0"/>
                </a:tc>
                <a:tc>
                  <a:txBody>
                    <a:bodyPr/>
                    <a:lstStyle/>
                    <a:p>
                      <a:pPr algn="just">
                        <a:lnSpc>
                          <a:spcPct val="115000"/>
                        </a:lnSpc>
                        <a:spcAft>
                          <a:spcPts val="0"/>
                        </a:spcAft>
                      </a:pPr>
                      <a:r>
                        <a:rPr lang="es-EC" sz="1400" b="1" dirty="0">
                          <a:effectLst/>
                        </a:rPr>
                        <a:t>Turismo sostenible que   se pueden llevar adelante en el sector.</a:t>
                      </a:r>
                      <a:endParaRPr lang="es-EC" sz="1400" b="1" dirty="0">
                        <a:effectLst/>
                        <a:latin typeface="Calibri"/>
                        <a:ea typeface="Times New Roman"/>
                        <a:cs typeface="Times New Roman"/>
                      </a:endParaRPr>
                    </a:p>
                  </a:txBody>
                  <a:tcPr marL="41290" marR="41290" marT="0" marB="0"/>
                </a:tc>
                <a:tc vMerge="1">
                  <a:txBody>
                    <a:bodyPr/>
                    <a:lstStyle/>
                    <a:p>
                      <a:endParaRPr lang="es-EC"/>
                    </a:p>
                  </a:txBody>
                  <a:tcPr/>
                </a:tc>
                <a:tc vMerge="1">
                  <a:txBody>
                    <a:bodyPr/>
                    <a:lstStyle/>
                    <a:p>
                      <a:endParaRPr lang="es-EC"/>
                    </a:p>
                  </a:txBody>
                  <a:tcPr/>
                </a:tc>
              </a:tr>
              <a:tr h="1139592">
                <a:tc>
                  <a:txBody>
                    <a:bodyPr/>
                    <a:lstStyle/>
                    <a:p>
                      <a:pPr marL="0" lvl="0" indent="0" algn="ctr">
                        <a:lnSpc>
                          <a:spcPct val="150000"/>
                        </a:lnSpc>
                        <a:spcAft>
                          <a:spcPts val="0"/>
                        </a:spcAft>
                        <a:buFont typeface="+mj-lt"/>
                        <a:buNone/>
                      </a:pPr>
                      <a:r>
                        <a:rPr lang="es-EC" sz="1600" dirty="0">
                          <a:solidFill>
                            <a:schemeClr val="tx1"/>
                          </a:solidFill>
                          <a:effectLst/>
                        </a:rPr>
                        <a:t> </a:t>
                      </a:r>
                      <a:r>
                        <a:rPr lang="es-EC" sz="1600" dirty="0" smtClean="0">
                          <a:solidFill>
                            <a:schemeClr val="tx1"/>
                          </a:solidFill>
                          <a:effectLst/>
                        </a:rPr>
                        <a:t>5</a:t>
                      </a:r>
                      <a:endParaRPr lang="es-EC" sz="1600" dirty="0">
                        <a:solidFill>
                          <a:schemeClr val="tx1"/>
                        </a:solidFill>
                        <a:effectLst/>
                        <a:latin typeface="Calibri"/>
                        <a:ea typeface="Times New Roman"/>
                        <a:cs typeface="Times New Roman"/>
                      </a:endParaRPr>
                    </a:p>
                  </a:txBody>
                  <a:tcPr marL="41290" marR="41290" marT="0" marB="0" anchor="ctr">
                    <a:solidFill>
                      <a:srgbClr val="FFFF00"/>
                    </a:solidFill>
                  </a:tcPr>
                </a:tc>
                <a:tc>
                  <a:txBody>
                    <a:bodyPr/>
                    <a:lstStyle/>
                    <a:p>
                      <a:pPr algn="just">
                        <a:lnSpc>
                          <a:spcPct val="115000"/>
                        </a:lnSpc>
                        <a:spcAft>
                          <a:spcPts val="0"/>
                        </a:spcAft>
                      </a:pPr>
                      <a:r>
                        <a:rPr lang="es-EC" sz="1400" b="1" dirty="0">
                          <a:effectLst/>
                        </a:rPr>
                        <a:t>Cuantificar las especies  y colocar  señaléticas en el terreno de prácticas del colegio bilingüe  para su identificación. </a:t>
                      </a:r>
                      <a:endParaRPr lang="es-EC" sz="1400" b="1" dirty="0">
                        <a:effectLst/>
                        <a:latin typeface="Calibri"/>
                        <a:ea typeface="Times New Roman"/>
                        <a:cs typeface="Times New Roman"/>
                      </a:endParaRPr>
                    </a:p>
                  </a:txBody>
                  <a:tcPr marL="41290" marR="41290" marT="0" marB="0"/>
                </a:tc>
                <a:tc>
                  <a:txBody>
                    <a:bodyPr/>
                    <a:lstStyle/>
                    <a:p>
                      <a:pPr algn="just">
                        <a:lnSpc>
                          <a:spcPct val="115000"/>
                        </a:lnSpc>
                        <a:spcAft>
                          <a:spcPts val="0"/>
                        </a:spcAft>
                      </a:pPr>
                      <a:r>
                        <a:rPr lang="es-EC" sz="1400" b="1" dirty="0">
                          <a:effectLst/>
                        </a:rPr>
                        <a:t>Las señaléticas en la identificación del lugar y las especies</a:t>
                      </a:r>
                      <a:r>
                        <a:rPr lang="es-EC" sz="1400" b="1" dirty="0" smtClean="0">
                          <a:effectLst/>
                        </a:rPr>
                        <a:t>.</a:t>
                      </a:r>
                      <a:r>
                        <a:rPr lang="es-EC" sz="1400" b="1" dirty="0">
                          <a:effectLst/>
                        </a:rPr>
                        <a:t> </a:t>
                      </a:r>
                      <a:endParaRPr lang="es-EC" sz="1400" b="1" dirty="0">
                        <a:effectLst/>
                        <a:latin typeface="Calibri"/>
                        <a:ea typeface="Times New Roman"/>
                        <a:cs typeface="Times New Roman"/>
                      </a:endParaRPr>
                    </a:p>
                  </a:txBody>
                  <a:tcPr marL="41290" marR="41290" marT="0" marB="0"/>
                </a:tc>
                <a:tc vMerge="1">
                  <a:txBody>
                    <a:bodyPr/>
                    <a:lstStyle/>
                    <a:p>
                      <a:endParaRPr lang="es-EC"/>
                    </a:p>
                  </a:txBody>
                  <a:tcPr/>
                </a:tc>
                <a:tc vMerge="1">
                  <a:txBody>
                    <a:bodyPr/>
                    <a:lstStyle/>
                    <a:p>
                      <a:endParaRPr lang="es-EC"/>
                    </a:p>
                  </a:txBody>
                  <a:tcPr/>
                </a:tc>
              </a:tr>
              <a:tr h="545022">
                <a:tc>
                  <a:txBody>
                    <a:bodyPr/>
                    <a:lstStyle/>
                    <a:p>
                      <a:pPr marL="0" lvl="0" indent="0" algn="ctr">
                        <a:lnSpc>
                          <a:spcPct val="150000"/>
                        </a:lnSpc>
                        <a:spcAft>
                          <a:spcPts val="0"/>
                        </a:spcAft>
                        <a:buFont typeface="+mj-lt"/>
                        <a:buNone/>
                      </a:pPr>
                      <a:r>
                        <a:rPr lang="es-EC" sz="1400" dirty="0">
                          <a:solidFill>
                            <a:schemeClr val="tx1"/>
                          </a:solidFill>
                          <a:effectLst/>
                        </a:rPr>
                        <a:t> </a:t>
                      </a:r>
                      <a:r>
                        <a:rPr lang="es-EC" sz="1600" dirty="0" smtClean="0">
                          <a:solidFill>
                            <a:schemeClr val="tx1"/>
                          </a:solidFill>
                          <a:effectLst/>
                        </a:rPr>
                        <a:t>6</a:t>
                      </a:r>
                      <a:endParaRPr lang="es-EC" sz="1600" dirty="0">
                        <a:solidFill>
                          <a:schemeClr val="tx1"/>
                        </a:solidFill>
                        <a:effectLst/>
                        <a:latin typeface="Calibri"/>
                        <a:ea typeface="Times New Roman"/>
                        <a:cs typeface="Times New Roman"/>
                      </a:endParaRPr>
                    </a:p>
                  </a:txBody>
                  <a:tcPr marL="41290" marR="41290" marT="0" marB="0" anchor="ctr">
                    <a:solidFill>
                      <a:srgbClr val="FFFF00"/>
                    </a:solidFill>
                  </a:tcPr>
                </a:tc>
                <a:tc>
                  <a:txBody>
                    <a:bodyPr/>
                    <a:lstStyle/>
                    <a:p>
                      <a:pPr algn="just">
                        <a:lnSpc>
                          <a:spcPct val="115000"/>
                        </a:lnSpc>
                        <a:spcAft>
                          <a:spcPts val="0"/>
                        </a:spcAft>
                      </a:pPr>
                      <a:r>
                        <a:rPr lang="es-EC" sz="1400" b="1" dirty="0">
                          <a:effectLst/>
                        </a:rPr>
                        <a:t>Monitorear y evaluar los resultados del proyecto.</a:t>
                      </a:r>
                      <a:endParaRPr lang="es-EC" sz="1400" b="1" dirty="0">
                        <a:effectLst/>
                        <a:latin typeface="Calibri"/>
                        <a:ea typeface="Times New Roman"/>
                        <a:cs typeface="Times New Roman"/>
                      </a:endParaRPr>
                    </a:p>
                  </a:txBody>
                  <a:tcPr marL="41290" marR="41290" marT="0" marB="0"/>
                </a:tc>
                <a:tc>
                  <a:txBody>
                    <a:bodyPr/>
                    <a:lstStyle/>
                    <a:p>
                      <a:pPr algn="just">
                        <a:lnSpc>
                          <a:spcPct val="115000"/>
                        </a:lnSpc>
                        <a:spcAft>
                          <a:spcPts val="0"/>
                        </a:spcAft>
                      </a:pPr>
                      <a:r>
                        <a:rPr lang="es-EC" sz="1400" b="1" dirty="0">
                          <a:effectLst/>
                        </a:rPr>
                        <a:t>Monitoreo y evaluación del proyecto</a:t>
                      </a:r>
                      <a:r>
                        <a:rPr lang="es-EC" sz="1400" b="1" dirty="0" smtClean="0">
                          <a:effectLst/>
                        </a:rPr>
                        <a:t>.</a:t>
                      </a:r>
                      <a:r>
                        <a:rPr lang="es-EC" sz="1400" b="1" dirty="0">
                          <a:effectLst/>
                        </a:rPr>
                        <a:t> </a:t>
                      </a:r>
                      <a:endParaRPr lang="es-EC" sz="1400" b="1" dirty="0">
                        <a:effectLst/>
                        <a:latin typeface="Calibri"/>
                        <a:ea typeface="Times New Roman"/>
                        <a:cs typeface="Times New Roman"/>
                      </a:endParaRPr>
                    </a:p>
                  </a:txBody>
                  <a:tcPr marL="41290" marR="41290" marT="0" marB="0"/>
                </a:tc>
                <a:tc vMerge="1">
                  <a:txBody>
                    <a:bodyPr/>
                    <a:lstStyle/>
                    <a:p>
                      <a:endParaRPr lang="es-EC"/>
                    </a:p>
                  </a:txBody>
                  <a:tcPr/>
                </a:tc>
                <a:tc>
                  <a:txBody>
                    <a:bodyPr/>
                    <a:lstStyle/>
                    <a:p>
                      <a:pPr>
                        <a:lnSpc>
                          <a:spcPct val="115000"/>
                        </a:lnSpc>
                        <a:spcAft>
                          <a:spcPts val="0"/>
                        </a:spcAft>
                      </a:pPr>
                      <a:r>
                        <a:rPr lang="es-EC" sz="1200" b="1" dirty="0">
                          <a:effectLst/>
                        </a:rPr>
                        <a:t>Autoridades de la comunidad Chachi</a:t>
                      </a:r>
                      <a:endParaRPr lang="es-EC" sz="1200" b="1" dirty="0">
                        <a:effectLst/>
                        <a:latin typeface="Calibri"/>
                        <a:ea typeface="Times New Roman"/>
                        <a:cs typeface="Times New Roman"/>
                      </a:endParaRPr>
                    </a:p>
                  </a:txBody>
                  <a:tcPr marL="41290" marR="41290" marT="0" marB="0"/>
                </a:tc>
              </a:tr>
            </a:tbl>
          </a:graphicData>
        </a:graphic>
      </p:graphicFrame>
      <p:sp>
        <p:nvSpPr>
          <p:cNvPr id="3" name="Rectangle 1"/>
          <p:cNvSpPr>
            <a:spLocks noChangeArrowheads="1"/>
          </p:cNvSpPr>
          <p:nvPr/>
        </p:nvSpPr>
        <p:spPr bwMode="auto">
          <a:xfrm>
            <a:off x="1547664" y="116632"/>
            <a:ext cx="6336704" cy="369332"/>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ESQUEMA DEL CONTENIDO DEL SEMINARIO-TALLER</a:t>
            </a:r>
            <a:endParaRPr kumimoji="0" lang="es-EC" altLang="es-EC" sz="2800" b="0" i="0" u="none"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val="2310503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sultado de imagen para FONDOS PARA DIAPOSI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732"/>
            <a:ext cx="9129789" cy="68834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Tabla"/>
          <p:cNvGraphicFramePr>
            <a:graphicFrameLocks noGrp="1"/>
          </p:cNvGraphicFramePr>
          <p:nvPr>
            <p:extLst>
              <p:ext uri="{D42A27DB-BD31-4B8C-83A1-F6EECF244321}">
                <p14:modId xmlns:p14="http://schemas.microsoft.com/office/powerpoint/2010/main" val="1969563983"/>
              </p:ext>
            </p:extLst>
          </p:nvPr>
        </p:nvGraphicFramePr>
        <p:xfrm>
          <a:off x="460437" y="1340768"/>
          <a:ext cx="8208911" cy="5082540"/>
        </p:xfrm>
        <a:graphic>
          <a:graphicData uri="http://schemas.openxmlformats.org/drawingml/2006/table">
            <a:tbl>
              <a:tblPr firstRow="1" firstCol="1" bandRow="1"/>
              <a:tblGrid>
                <a:gridCol w="2997726"/>
                <a:gridCol w="883124"/>
                <a:gridCol w="879358"/>
                <a:gridCol w="1000432"/>
                <a:gridCol w="814774"/>
                <a:gridCol w="885949"/>
                <a:gridCol w="747548"/>
              </a:tblGrid>
              <a:tr h="346075">
                <a:tc>
                  <a:txBody>
                    <a:bodyPr/>
                    <a:lstStyle/>
                    <a:p>
                      <a:pPr algn="ctr">
                        <a:lnSpc>
                          <a:spcPct val="115000"/>
                        </a:lnSpc>
                        <a:spcAft>
                          <a:spcPts val="0"/>
                        </a:spcAft>
                      </a:pPr>
                      <a:r>
                        <a:rPr lang="es-EC" sz="2000" b="1" dirty="0" smtClean="0">
                          <a:solidFill>
                            <a:schemeClr val="bg1"/>
                          </a:solidFill>
                          <a:effectLst>
                            <a:outerShdw blurRad="38100" dist="38100" dir="2700000" algn="tl">
                              <a:srgbClr val="000000">
                                <a:alpha val="43137"/>
                              </a:srgbClr>
                            </a:outerShdw>
                          </a:effectLst>
                          <a:latin typeface="Times New Roman"/>
                          <a:ea typeface="Calibri"/>
                          <a:cs typeface="Times New Roman"/>
                        </a:rPr>
                        <a:t>ACTIVIDADES</a:t>
                      </a:r>
                      <a:endParaRPr lang="es-EC" sz="1800" b="1" dirty="0">
                        <a:solidFill>
                          <a:schemeClr val="bg1"/>
                        </a:solidFill>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15000"/>
                        </a:lnSpc>
                        <a:spcAft>
                          <a:spcPts val="0"/>
                        </a:spcAft>
                      </a:pPr>
                      <a:r>
                        <a:rPr lang="es-EC" sz="1050" b="1" dirty="0" smtClean="0">
                          <a:solidFill>
                            <a:schemeClr val="bg1"/>
                          </a:solidFill>
                          <a:effectLst>
                            <a:outerShdw blurRad="38100" dist="38100" dir="2700000" algn="tl">
                              <a:srgbClr val="000000">
                                <a:alpha val="43137"/>
                              </a:srgbClr>
                            </a:outerShdw>
                          </a:effectLst>
                          <a:latin typeface="Times New Roman"/>
                          <a:ea typeface="Calibri"/>
                          <a:cs typeface="Times New Roman"/>
                        </a:rPr>
                        <a:t>LUNES</a:t>
                      </a:r>
                      <a:endParaRPr lang="es-EC" sz="1800" b="1" dirty="0">
                        <a:solidFill>
                          <a:schemeClr val="bg1"/>
                        </a:solidFill>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15000"/>
                        </a:lnSpc>
                        <a:spcAft>
                          <a:spcPts val="0"/>
                        </a:spcAft>
                      </a:pPr>
                      <a:r>
                        <a:rPr lang="es-EC" sz="1050" b="1" dirty="0" smtClean="0">
                          <a:solidFill>
                            <a:schemeClr val="bg1"/>
                          </a:solidFill>
                          <a:effectLst>
                            <a:outerShdw blurRad="38100" dist="38100" dir="2700000" algn="tl">
                              <a:srgbClr val="000000">
                                <a:alpha val="43137"/>
                              </a:srgbClr>
                            </a:outerShdw>
                          </a:effectLst>
                          <a:latin typeface="Times New Roman"/>
                          <a:ea typeface="Calibri"/>
                          <a:cs typeface="Times New Roman"/>
                        </a:rPr>
                        <a:t>MARTES</a:t>
                      </a:r>
                      <a:endParaRPr lang="es-EC" sz="1800" b="1" dirty="0">
                        <a:solidFill>
                          <a:schemeClr val="bg1"/>
                        </a:solidFill>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15000"/>
                        </a:lnSpc>
                        <a:spcAft>
                          <a:spcPts val="0"/>
                        </a:spcAft>
                      </a:pPr>
                      <a:r>
                        <a:rPr lang="es-EC" sz="1050" b="1" dirty="0" smtClean="0">
                          <a:solidFill>
                            <a:schemeClr val="bg1"/>
                          </a:solidFill>
                          <a:effectLst>
                            <a:outerShdw blurRad="38100" dist="38100" dir="2700000" algn="tl">
                              <a:srgbClr val="000000">
                                <a:alpha val="43137"/>
                              </a:srgbClr>
                            </a:outerShdw>
                          </a:effectLst>
                          <a:latin typeface="Times New Roman"/>
                          <a:ea typeface="Calibri"/>
                          <a:cs typeface="Times New Roman"/>
                        </a:rPr>
                        <a:t>MIÉRCOLES</a:t>
                      </a:r>
                      <a:endParaRPr lang="es-EC" sz="1800" b="1" dirty="0">
                        <a:solidFill>
                          <a:schemeClr val="bg1"/>
                        </a:solidFill>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15000"/>
                        </a:lnSpc>
                        <a:spcAft>
                          <a:spcPts val="0"/>
                        </a:spcAft>
                      </a:pPr>
                      <a:r>
                        <a:rPr lang="es-EC" sz="1050" b="1" dirty="0" smtClean="0">
                          <a:solidFill>
                            <a:schemeClr val="bg1"/>
                          </a:solidFill>
                          <a:effectLst>
                            <a:outerShdw blurRad="38100" dist="38100" dir="2700000" algn="tl">
                              <a:srgbClr val="000000">
                                <a:alpha val="43137"/>
                              </a:srgbClr>
                            </a:outerShdw>
                          </a:effectLst>
                          <a:latin typeface="Times New Roman"/>
                          <a:ea typeface="Calibri"/>
                          <a:cs typeface="Times New Roman"/>
                        </a:rPr>
                        <a:t>JUEVES</a:t>
                      </a:r>
                      <a:endParaRPr lang="es-EC" sz="1800" b="1" dirty="0">
                        <a:solidFill>
                          <a:schemeClr val="bg1"/>
                        </a:solidFill>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15000"/>
                        </a:lnSpc>
                        <a:spcAft>
                          <a:spcPts val="0"/>
                        </a:spcAft>
                      </a:pPr>
                      <a:r>
                        <a:rPr lang="es-EC" sz="1050" b="1" dirty="0" smtClean="0">
                          <a:solidFill>
                            <a:schemeClr val="bg1"/>
                          </a:solidFill>
                          <a:effectLst>
                            <a:outerShdw blurRad="38100" dist="38100" dir="2700000" algn="tl">
                              <a:srgbClr val="000000">
                                <a:alpha val="43137"/>
                              </a:srgbClr>
                            </a:outerShdw>
                          </a:effectLst>
                          <a:latin typeface="Times New Roman"/>
                          <a:ea typeface="Calibri"/>
                          <a:cs typeface="Times New Roman"/>
                        </a:rPr>
                        <a:t>VIERNES</a:t>
                      </a:r>
                      <a:endParaRPr lang="es-EC" sz="1800" b="1" dirty="0">
                        <a:solidFill>
                          <a:schemeClr val="bg1"/>
                        </a:solidFill>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15000"/>
                        </a:lnSpc>
                        <a:spcAft>
                          <a:spcPts val="0"/>
                        </a:spcAft>
                      </a:pPr>
                      <a:r>
                        <a:rPr lang="es-EC" sz="1000"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s-EC" sz="1000" b="1" dirty="0" smtClean="0">
                          <a:solidFill>
                            <a:schemeClr val="bg1"/>
                          </a:solidFill>
                          <a:effectLst>
                            <a:outerShdw blurRad="38100" dist="38100" dir="2700000" algn="tl">
                              <a:srgbClr val="000000">
                                <a:alpha val="43137"/>
                              </a:srgbClr>
                            </a:outerShdw>
                          </a:effectLst>
                          <a:latin typeface="Times New Roman"/>
                          <a:ea typeface="Calibri"/>
                          <a:cs typeface="Times New Roman"/>
                        </a:rPr>
                        <a:t>SÁBADO</a:t>
                      </a:r>
                      <a:endParaRPr lang="es-EC" sz="1600" b="1" dirty="0">
                        <a:solidFill>
                          <a:schemeClr val="bg1"/>
                        </a:solidFill>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r>
              <a:tr h="0">
                <a:tc>
                  <a:txBody>
                    <a:bodyPr/>
                    <a:lstStyle/>
                    <a:p>
                      <a:pPr algn="just">
                        <a:lnSpc>
                          <a:spcPct val="115000"/>
                        </a:lnSpc>
                        <a:spcAft>
                          <a:spcPts val="0"/>
                        </a:spcAft>
                      </a:pPr>
                      <a:r>
                        <a:rPr lang="es-EC" sz="1800" dirty="0">
                          <a:effectLst>
                            <a:outerShdw blurRad="38100" dist="38100" dir="2700000" algn="tl">
                              <a:srgbClr val="000000">
                                <a:alpha val="43137"/>
                              </a:srgbClr>
                            </a:outerShdw>
                          </a:effectLst>
                          <a:latin typeface="Times New Roman"/>
                          <a:ea typeface="Calibri"/>
                          <a:cs typeface="Times New Roman"/>
                        </a:rPr>
                        <a:t>Prácticas ancestrales de educación ambiental y su importancia.</a:t>
                      </a:r>
                      <a:endParaRPr lang="es-EC" sz="16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highlight>
                            <a:srgbClr val="D3D3D3"/>
                          </a:highligh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pPr>
                      <a:r>
                        <a:rPr lang="es-EC" sz="2000" dirty="0">
                          <a:effectLst/>
                          <a:latin typeface="Times New Roman"/>
                          <a:ea typeface="Calibri"/>
                          <a:cs typeface="Times New Roman"/>
                        </a:rPr>
                        <a:t> </a:t>
                      </a:r>
                      <a:endParaRPr lang="es-EC" sz="1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dirty="0">
                          <a:effectLst/>
                          <a:latin typeface="Times New Roman"/>
                          <a:ea typeface="Calibri"/>
                          <a:cs typeface="Times New Roman"/>
                        </a:rPr>
                        <a:t> </a:t>
                      </a:r>
                      <a:endParaRPr lang="es-EC" sz="1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100" dirty="0">
                          <a:effectLst/>
                          <a:latin typeface="Times New Roman"/>
                          <a:ea typeface="Calibri"/>
                          <a:cs typeface="Times New Roman"/>
                        </a:rPr>
                        <a:t> </a:t>
                      </a:r>
                      <a:endParaRPr lang="es-EC" sz="105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C" sz="1800" dirty="0">
                          <a:effectLst>
                            <a:outerShdw blurRad="38100" dist="38100" dir="2700000" algn="tl">
                              <a:srgbClr val="000000">
                                <a:alpha val="43137"/>
                              </a:srgbClr>
                            </a:outerShdw>
                          </a:effectLst>
                          <a:latin typeface="Times New Roman"/>
                          <a:ea typeface="Calibri"/>
                          <a:cs typeface="Times New Roman"/>
                        </a:rPr>
                        <a:t>Tipos de </a:t>
                      </a:r>
                      <a:r>
                        <a:rPr lang="es-EC" sz="1800" dirty="0" smtClean="0">
                          <a:effectLst>
                            <a:outerShdw blurRad="38100" dist="38100" dir="2700000" algn="tl">
                              <a:srgbClr val="000000">
                                <a:alpha val="43137"/>
                              </a:srgbClr>
                            </a:outerShdw>
                          </a:effectLst>
                          <a:latin typeface="Times New Roman"/>
                          <a:ea typeface="Calibri"/>
                          <a:cs typeface="Times New Roman"/>
                        </a:rPr>
                        <a:t>Turismo </a:t>
                      </a:r>
                      <a:r>
                        <a:rPr lang="es-EC" sz="1800" dirty="0">
                          <a:effectLst>
                            <a:outerShdw blurRad="38100" dist="38100" dir="2700000" algn="tl">
                              <a:srgbClr val="000000">
                                <a:alpha val="43137"/>
                              </a:srgbClr>
                            </a:outerShdw>
                          </a:effectLst>
                          <a:latin typeface="Times New Roman"/>
                          <a:ea typeface="Calibri"/>
                          <a:cs typeface="Times New Roman"/>
                        </a:rPr>
                        <a:t>y Turismo Sostenible.</a:t>
                      </a:r>
                      <a:endParaRPr lang="es-EC" sz="16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pPr>
                      <a:r>
                        <a:rPr lang="es-EC" sz="2000" dirty="0">
                          <a:effectLst/>
                          <a:latin typeface="Times New Roman"/>
                          <a:ea typeface="Calibri"/>
                          <a:cs typeface="Times New Roman"/>
                        </a:rPr>
                        <a:t> </a:t>
                      </a:r>
                      <a:endParaRPr lang="es-EC" sz="1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dirty="0">
                          <a:effectLst/>
                          <a:latin typeface="Times New Roman"/>
                          <a:ea typeface="Calibri"/>
                          <a:cs typeface="Times New Roman"/>
                        </a:rPr>
                        <a:t> </a:t>
                      </a:r>
                      <a:endParaRPr lang="es-EC" sz="1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100">
                          <a:effectLst/>
                          <a:latin typeface="Times New Roman"/>
                          <a:ea typeface="Calibri"/>
                          <a:cs typeface="Times New Roman"/>
                        </a:rPr>
                        <a:t> </a:t>
                      </a:r>
                      <a:endParaRPr lang="es-EC" sz="105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C" sz="1800" dirty="0">
                          <a:effectLst>
                            <a:outerShdw blurRad="38100" dist="38100" dir="2700000" algn="tl">
                              <a:srgbClr val="000000">
                                <a:alpha val="43137"/>
                              </a:srgbClr>
                            </a:outerShdw>
                          </a:effectLst>
                          <a:latin typeface="Times New Roman"/>
                          <a:ea typeface="Calibri"/>
                          <a:cs typeface="Times New Roman"/>
                        </a:rPr>
                        <a:t>Atractivos turísticos del sector de Atahualpa.</a:t>
                      </a:r>
                      <a:endParaRPr lang="es-EC" sz="16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pPr>
                      <a:r>
                        <a:rPr lang="es-EC" sz="2000" dirty="0">
                          <a:effectLst/>
                          <a:latin typeface="Times New Roman"/>
                          <a:ea typeface="Calibri"/>
                          <a:cs typeface="Times New Roman"/>
                        </a:rPr>
                        <a:t> </a:t>
                      </a:r>
                      <a:endParaRPr lang="es-EC" sz="1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100">
                          <a:effectLst/>
                          <a:latin typeface="Times New Roman"/>
                          <a:ea typeface="Calibri"/>
                          <a:cs typeface="Times New Roman"/>
                        </a:rPr>
                        <a:t> </a:t>
                      </a:r>
                      <a:endParaRPr lang="es-EC" sz="105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C" sz="1800" dirty="0">
                          <a:effectLst>
                            <a:outerShdw blurRad="38100" dist="38100" dir="2700000" algn="tl">
                              <a:srgbClr val="000000">
                                <a:alpha val="43137"/>
                              </a:srgbClr>
                            </a:outerShdw>
                          </a:effectLst>
                          <a:latin typeface="Times New Roman"/>
                          <a:ea typeface="Calibri"/>
                          <a:cs typeface="Times New Roman"/>
                        </a:rPr>
                        <a:t>Turismo sostenible que   se pueden llevar adelante en el sector.</a:t>
                      </a:r>
                      <a:endParaRPr lang="es-EC" sz="16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dirty="0">
                          <a:effectLst/>
                          <a:latin typeface="Times New Roman"/>
                          <a:ea typeface="Calibri"/>
                          <a:cs typeface="Times New Roman"/>
                        </a:rPr>
                        <a:t> </a:t>
                      </a:r>
                      <a:endParaRPr lang="es-EC" sz="1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pPr>
                      <a:r>
                        <a:rPr lang="es-EC" sz="2000" dirty="0">
                          <a:effectLst/>
                          <a:latin typeface="Times New Roman"/>
                          <a:ea typeface="Calibri"/>
                          <a:cs typeface="Times New Roman"/>
                        </a:rPr>
                        <a:t> </a:t>
                      </a:r>
                      <a:endParaRPr lang="es-EC" sz="1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100">
                          <a:effectLst/>
                          <a:latin typeface="Times New Roman"/>
                          <a:ea typeface="Calibri"/>
                          <a:cs typeface="Times New Roman"/>
                        </a:rPr>
                        <a:t> </a:t>
                      </a:r>
                      <a:endParaRPr lang="es-EC" sz="105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C" sz="1800" dirty="0">
                          <a:effectLst>
                            <a:outerShdw blurRad="38100" dist="38100" dir="2700000" algn="tl">
                              <a:srgbClr val="000000">
                                <a:alpha val="43137"/>
                              </a:srgbClr>
                            </a:outerShdw>
                          </a:effectLst>
                          <a:latin typeface="Times New Roman"/>
                          <a:ea typeface="Calibri"/>
                          <a:cs typeface="Times New Roman"/>
                        </a:rPr>
                        <a:t>Las señaléticas en la identificación del lugar y las especies.</a:t>
                      </a:r>
                      <a:endParaRPr lang="es-EC" sz="16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dirty="0">
                          <a:effectLst/>
                          <a:latin typeface="Times New Roman"/>
                          <a:ea typeface="Calibri"/>
                          <a:cs typeface="Times New Roman"/>
                        </a:rPr>
                        <a:t> </a:t>
                      </a:r>
                      <a:endParaRPr lang="es-EC" sz="1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pPr>
                      <a:r>
                        <a:rPr lang="es-EC" sz="1100">
                          <a:effectLst/>
                          <a:latin typeface="Times New Roman"/>
                          <a:ea typeface="Calibri"/>
                          <a:cs typeface="Times New Roman"/>
                        </a:rPr>
                        <a:t> </a:t>
                      </a:r>
                      <a:endParaRPr lang="es-EC" sz="105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C" sz="1800" dirty="0">
                          <a:effectLst>
                            <a:outerShdw blurRad="38100" dist="38100" dir="2700000" algn="tl">
                              <a:srgbClr val="000000">
                                <a:alpha val="43137"/>
                              </a:srgbClr>
                            </a:outerShdw>
                          </a:effectLst>
                          <a:latin typeface="Times New Roman"/>
                          <a:ea typeface="Calibri"/>
                          <a:cs typeface="Times New Roman"/>
                        </a:rPr>
                        <a:t>Monitoreo y evaluación del proyecto.</a:t>
                      </a:r>
                      <a:endParaRPr lang="es-EC" sz="16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a:effectLst/>
                          <a:latin typeface="Times New Roman"/>
                          <a:ea typeface="Calibri"/>
                          <a:cs typeface="Times New Roman"/>
                        </a:rPr>
                        <a:t> </a:t>
                      </a:r>
                      <a:endParaRPr lang="es-EC"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2000" dirty="0">
                          <a:effectLst/>
                          <a:latin typeface="Times New Roman"/>
                          <a:ea typeface="Calibri"/>
                          <a:cs typeface="Times New Roman"/>
                        </a:rPr>
                        <a:t> </a:t>
                      </a:r>
                      <a:endParaRPr lang="es-EC" sz="1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100" dirty="0">
                          <a:effectLst/>
                          <a:latin typeface="Times New Roman"/>
                          <a:ea typeface="Calibri"/>
                          <a:cs typeface="Times New Roman"/>
                        </a:rPr>
                        <a:t> </a:t>
                      </a:r>
                      <a:endParaRPr lang="es-EC" sz="105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
        <p:nvSpPr>
          <p:cNvPr id="8" name="Rectangle 3"/>
          <p:cNvSpPr>
            <a:spLocks noChangeArrowheads="1"/>
          </p:cNvSpPr>
          <p:nvPr/>
        </p:nvSpPr>
        <p:spPr bwMode="auto">
          <a:xfrm>
            <a:off x="701824" y="313492"/>
            <a:ext cx="7776864" cy="523220"/>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54000" algn="l"/>
              </a:tabLst>
              <a:defRPr>
                <a:solidFill>
                  <a:schemeClr val="tx1"/>
                </a:solidFill>
                <a:latin typeface="Arial" pitchFamily="34" charset="0"/>
                <a:cs typeface="Arial" pitchFamily="34" charset="0"/>
              </a:defRPr>
            </a:lvl1pPr>
            <a:lvl2pPr fontAlgn="base">
              <a:spcBef>
                <a:spcPct val="0"/>
              </a:spcBef>
              <a:spcAft>
                <a:spcPct val="0"/>
              </a:spcAft>
              <a:tabLst>
                <a:tab pos="254000" algn="l"/>
              </a:tabLst>
              <a:defRPr>
                <a:solidFill>
                  <a:schemeClr val="tx1"/>
                </a:solidFill>
                <a:latin typeface="Arial" pitchFamily="34" charset="0"/>
                <a:cs typeface="Arial" pitchFamily="34" charset="0"/>
              </a:defRPr>
            </a:lvl2pPr>
            <a:lvl3pPr fontAlgn="base">
              <a:spcBef>
                <a:spcPct val="0"/>
              </a:spcBef>
              <a:spcAft>
                <a:spcPct val="0"/>
              </a:spcAft>
              <a:tabLst>
                <a:tab pos="254000" algn="l"/>
              </a:tabLst>
              <a:defRPr>
                <a:solidFill>
                  <a:schemeClr val="tx1"/>
                </a:solidFill>
                <a:latin typeface="Arial" pitchFamily="34" charset="0"/>
                <a:cs typeface="Arial" pitchFamily="34" charset="0"/>
              </a:defRPr>
            </a:lvl3pPr>
            <a:lvl4pPr fontAlgn="base">
              <a:spcBef>
                <a:spcPct val="0"/>
              </a:spcBef>
              <a:spcAft>
                <a:spcPct val="0"/>
              </a:spcAft>
              <a:tabLst>
                <a:tab pos="254000" algn="l"/>
              </a:tabLst>
              <a:defRPr>
                <a:solidFill>
                  <a:schemeClr val="tx1"/>
                </a:solidFill>
                <a:latin typeface="Arial" pitchFamily="34" charset="0"/>
                <a:cs typeface="Arial" pitchFamily="34" charset="0"/>
              </a:defRPr>
            </a:lvl4pPr>
            <a:lvl5pPr fontAlgn="base">
              <a:spcBef>
                <a:spcPct val="0"/>
              </a:spcBef>
              <a:spcAft>
                <a:spcPct val="0"/>
              </a:spcAft>
              <a:tabLst>
                <a:tab pos="254000" algn="l"/>
              </a:tabLst>
              <a:defRPr>
                <a:solidFill>
                  <a:schemeClr val="tx1"/>
                </a:solidFill>
                <a:latin typeface="Arial" pitchFamily="34" charset="0"/>
                <a:cs typeface="Arial" pitchFamily="34" charset="0"/>
              </a:defRPr>
            </a:lvl5pPr>
            <a:lvl6pPr fontAlgn="base">
              <a:spcBef>
                <a:spcPct val="0"/>
              </a:spcBef>
              <a:spcAft>
                <a:spcPct val="0"/>
              </a:spcAft>
              <a:tabLst>
                <a:tab pos="254000" algn="l"/>
              </a:tabLst>
              <a:defRPr>
                <a:solidFill>
                  <a:schemeClr val="tx1"/>
                </a:solidFill>
                <a:latin typeface="Arial" pitchFamily="34" charset="0"/>
                <a:cs typeface="Arial" pitchFamily="34" charset="0"/>
              </a:defRPr>
            </a:lvl6pPr>
            <a:lvl7pPr fontAlgn="base">
              <a:spcBef>
                <a:spcPct val="0"/>
              </a:spcBef>
              <a:spcAft>
                <a:spcPct val="0"/>
              </a:spcAft>
              <a:tabLst>
                <a:tab pos="254000" algn="l"/>
              </a:tabLst>
              <a:defRPr>
                <a:solidFill>
                  <a:schemeClr val="tx1"/>
                </a:solidFill>
                <a:latin typeface="Arial" pitchFamily="34" charset="0"/>
                <a:cs typeface="Arial" pitchFamily="34" charset="0"/>
              </a:defRPr>
            </a:lvl7pPr>
            <a:lvl8pPr fontAlgn="base">
              <a:spcBef>
                <a:spcPct val="0"/>
              </a:spcBef>
              <a:spcAft>
                <a:spcPct val="0"/>
              </a:spcAft>
              <a:tabLst>
                <a:tab pos="254000" algn="l"/>
              </a:tabLst>
              <a:defRPr>
                <a:solidFill>
                  <a:schemeClr val="tx1"/>
                </a:solidFill>
                <a:latin typeface="Arial" pitchFamily="34" charset="0"/>
                <a:cs typeface="Arial" pitchFamily="34" charset="0"/>
              </a:defRPr>
            </a:lvl8pPr>
            <a:lvl9pPr fontAlgn="base">
              <a:spcBef>
                <a:spcPct val="0"/>
              </a:spcBef>
              <a:spcAft>
                <a:spcPct val="0"/>
              </a:spcAft>
              <a:tabLst>
                <a:tab pos="254000" algn="l"/>
              </a:tabLst>
              <a:defRPr>
                <a:solidFill>
                  <a:schemeClr val="tx1"/>
                </a:solidFill>
                <a:latin typeface="Arial" pitchFamily="34" charset="0"/>
                <a:cs typeface="Arial" pitchFamily="34" charset="0"/>
              </a:defRPr>
            </a:lvl9pPr>
          </a:lstStyle>
          <a:p>
            <a:pPr algn="ctr"/>
            <a:r>
              <a:rPr kumimoji="0" lang="es-EC" altLang="es-EC"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CRONOGRAMA DEL SEMINARIO </a:t>
            </a:r>
            <a:r>
              <a:rPr kumimoji="0" lang="es-EC" altLang="es-EC"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a:t>
            </a:r>
            <a:r>
              <a:rPr kumimoji="0" lang="es-EC" altLang="es-EC"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TALLER</a:t>
            </a:r>
            <a:endParaRPr kumimoji="0" lang="es-EC" altLang="es-EC" sz="4000" b="0" i="0" u="none" strike="noStrike" cap="none" normalizeH="0" baseline="0" dirty="0" smtClean="0">
              <a:ln>
                <a:noFill/>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05038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Usuario\Desktop\TESIS MARIANA\NUEVA NUEVA\fotos tesis\DSC0344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5" name="4 Rectángulo"/>
          <p:cNvSpPr/>
          <p:nvPr/>
        </p:nvSpPr>
        <p:spPr>
          <a:xfrm>
            <a:off x="2555776" y="476672"/>
            <a:ext cx="4608512"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rgbClr val="FFFF00"/>
                </a:solidFill>
                <a:effectLst>
                  <a:outerShdw blurRad="50800" dist="39000" dir="5460000" algn="tl">
                    <a:srgbClr val="000000">
                      <a:alpha val="38000"/>
                    </a:srgbClr>
                  </a:outerShdw>
                </a:effectLst>
              </a:rPr>
              <a:t>GRACIAS</a:t>
            </a:r>
            <a:endParaRPr lang="es-ES" sz="6600" b="1" cap="none" spc="0" dirty="0">
              <a:ln w="11430"/>
              <a:solidFill>
                <a:srgbClr val="FFFF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77315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diseños para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9" y="19275"/>
            <a:ext cx="9144000" cy="6838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n para imagen de mapa del cantón eloy alfaro"/>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7375" b="70656" l="49000" r="86000"/>
                    </a14:imgEffect>
                  </a14:imgLayer>
                </a14:imgProps>
              </a:ext>
              <a:ext uri="{28A0092B-C50C-407E-A947-70E740481C1C}">
                <a14:useLocalDpi xmlns:a14="http://schemas.microsoft.com/office/drawing/2010/main" val="0"/>
              </a:ext>
            </a:extLst>
          </a:blip>
          <a:srcRect l="45060" t="12760" r="9881" b="26940"/>
          <a:stretch/>
        </p:blipFill>
        <p:spPr bwMode="auto">
          <a:xfrm>
            <a:off x="3563888" y="1914651"/>
            <a:ext cx="2432591" cy="2810493"/>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339753" y="1205397"/>
            <a:ext cx="4752528" cy="707886"/>
          </a:xfrm>
          <a:prstGeom prst="rect">
            <a:avLst/>
          </a:prstGeom>
          <a:solidFill>
            <a:srgbClr val="CCFF33"/>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s-EC" sz="2000" b="1" dirty="0" smtClean="0">
                <a:solidFill>
                  <a:schemeClr val="bg1"/>
                </a:solidFill>
              </a:rPr>
              <a:t>Comunidad Chachi  </a:t>
            </a:r>
            <a:r>
              <a:rPr lang="es-EC" sz="2000" b="1" dirty="0">
                <a:solidFill>
                  <a:schemeClr val="bg1"/>
                </a:solidFill>
              </a:rPr>
              <a:t>del cantón Eloy Alfaro de la provincia de Esmeraldas</a:t>
            </a:r>
          </a:p>
        </p:txBody>
      </p:sp>
      <p:sp>
        <p:nvSpPr>
          <p:cNvPr id="7" name="6 Rectángulo"/>
          <p:cNvSpPr/>
          <p:nvPr/>
        </p:nvSpPr>
        <p:spPr>
          <a:xfrm>
            <a:off x="251520" y="2562723"/>
            <a:ext cx="3096343" cy="1754326"/>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wrap="square">
            <a:spAutoFit/>
          </a:bodyPr>
          <a:lstStyle/>
          <a:p>
            <a:pPr lvl="0" algn="ctr" defTabSz="889000">
              <a:lnSpc>
                <a:spcPct val="90000"/>
              </a:lnSpc>
              <a:spcBef>
                <a:spcPct val="0"/>
              </a:spcBef>
              <a:spcAft>
                <a:spcPct val="35000"/>
              </a:spcAft>
            </a:pPr>
            <a:r>
              <a:rPr lang="es-EC" sz="2000" b="1" dirty="0"/>
              <a:t>Los beneficiarios directos dispondrán   de una propuesta de actividad turística amigable con el medio ambiente.</a:t>
            </a:r>
          </a:p>
        </p:txBody>
      </p:sp>
      <p:sp>
        <p:nvSpPr>
          <p:cNvPr id="8" name="7 Rectángulo"/>
          <p:cNvSpPr/>
          <p:nvPr/>
        </p:nvSpPr>
        <p:spPr>
          <a:xfrm>
            <a:off x="1912911" y="4941168"/>
            <a:ext cx="5400600" cy="1754326"/>
          </a:xfrm>
          <a:prstGeom prst="rect">
            <a:avLst/>
          </a:prstGeom>
          <a:solidFill>
            <a:srgbClr val="CCFFFF"/>
          </a:solidFill>
        </p:spPr>
        <p:style>
          <a:lnRef idx="1">
            <a:schemeClr val="accent3"/>
          </a:lnRef>
          <a:fillRef idx="2">
            <a:schemeClr val="accent3"/>
          </a:fillRef>
          <a:effectRef idx="1">
            <a:schemeClr val="accent3"/>
          </a:effectRef>
          <a:fontRef idx="minor">
            <a:schemeClr val="dk1"/>
          </a:fontRef>
        </p:style>
        <p:txBody>
          <a:bodyPr wrap="square">
            <a:spAutoFit/>
          </a:bodyPr>
          <a:lstStyle/>
          <a:p>
            <a:pPr lvl="0" algn="ctr" defTabSz="800100">
              <a:lnSpc>
                <a:spcPct val="90000"/>
              </a:lnSpc>
              <a:spcBef>
                <a:spcPct val="0"/>
              </a:spcBef>
              <a:spcAft>
                <a:spcPct val="35000"/>
              </a:spcAft>
            </a:pPr>
            <a:r>
              <a:rPr lang="es-EC" sz="2000" b="1" dirty="0"/>
              <a:t>Es de interés para medioambientalistas, estudiosos del turismo, sociólogos y toda persona interesada en las prácticas ancestrales del cuidado del medio ambiente en relación con el turismo sostenible y responsable</a:t>
            </a:r>
            <a:r>
              <a:rPr lang="es-EC" b="1" dirty="0"/>
              <a:t>.</a:t>
            </a:r>
          </a:p>
        </p:txBody>
      </p:sp>
      <p:sp>
        <p:nvSpPr>
          <p:cNvPr id="9" name="8 Rectángulo"/>
          <p:cNvSpPr/>
          <p:nvPr/>
        </p:nvSpPr>
        <p:spPr>
          <a:xfrm>
            <a:off x="6077272" y="2562723"/>
            <a:ext cx="2915814" cy="1837426"/>
          </a:xfrm>
          <a:prstGeom prst="rect">
            <a:avLst/>
          </a:prstGeom>
          <a:solidFill>
            <a:srgbClr val="CCFFCC"/>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ctr" defTabSz="800100">
              <a:lnSpc>
                <a:spcPct val="90000"/>
              </a:lnSpc>
              <a:spcBef>
                <a:spcPct val="0"/>
              </a:spcBef>
              <a:spcAft>
                <a:spcPct val="35000"/>
              </a:spcAft>
            </a:pPr>
            <a:r>
              <a:rPr lang="es-EC" b="1" dirty="0"/>
              <a:t>Examinar las prácticas de educación que se </a:t>
            </a:r>
            <a:r>
              <a:rPr lang="es-EC" b="1" dirty="0" smtClean="0"/>
              <a:t>debe </a:t>
            </a:r>
            <a:r>
              <a:rPr lang="es-EC" b="1" dirty="0"/>
              <a:t>aplicar para </a:t>
            </a:r>
            <a:r>
              <a:rPr lang="es-EC" b="1" dirty="0" smtClean="0"/>
              <a:t>un </a:t>
            </a:r>
            <a:r>
              <a:rPr lang="es-EC" b="1" dirty="0"/>
              <a:t>turismo sostenible, </a:t>
            </a:r>
            <a:r>
              <a:rPr lang="es-EC" b="1" dirty="0" smtClean="0"/>
              <a:t>cuyo impacto </a:t>
            </a:r>
            <a:r>
              <a:rPr lang="es-EC" b="1" dirty="0"/>
              <a:t>a la naturaleza y </a:t>
            </a:r>
            <a:r>
              <a:rPr lang="es-EC" b="1" dirty="0" smtClean="0"/>
              <a:t>a </a:t>
            </a:r>
            <a:r>
              <a:rPr lang="es-EC" b="1" dirty="0"/>
              <a:t>las costumbres </a:t>
            </a:r>
            <a:r>
              <a:rPr lang="es-EC" b="1" dirty="0" smtClean="0"/>
              <a:t>sea </a:t>
            </a:r>
            <a:r>
              <a:rPr lang="es-EC" b="1" dirty="0"/>
              <a:t>el menor posible.</a:t>
            </a:r>
          </a:p>
        </p:txBody>
      </p:sp>
      <p:sp>
        <p:nvSpPr>
          <p:cNvPr id="10" name="9 CuadroTexto"/>
          <p:cNvSpPr txBox="1"/>
          <p:nvPr/>
        </p:nvSpPr>
        <p:spPr>
          <a:xfrm>
            <a:off x="9361" y="6009"/>
            <a:ext cx="3960440" cy="707886"/>
          </a:xfrm>
          <a:prstGeom prst="rect">
            <a:avLst/>
          </a:prstGeom>
          <a:solidFill>
            <a:schemeClr val="tx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C" sz="4000" b="1" dirty="0" smtClean="0">
                <a:solidFill>
                  <a:srgbClr val="006600"/>
                </a:solidFill>
                <a:latin typeface="Algerian" panose="04020705040A02060702" pitchFamily="82" charset="0"/>
              </a:rPr>
              <a:t>JUSTIFICACIÓN</a:t>
            </a:r>
            <a:endParaRPr lang="es-EC" sz="4000" b="1" dirty="0">
              <a:solidFill>
                <a:srgbClr val="006600"/>
              </a:solidFill>
              <a:latin typeface="Algerian" panose="04020705040A02060702" pitchFamily="82" charset="0"/>
            </a:endParaRPr>
          </a:p>
        </p:txBody>
      </p:sp>
    </p:spTree>
    <p:extLst>
      <p:ext uri="{BB962C8B-B14F-4D97-AF65-F5344CB8AC3E}">
        <p14:creationId xmlns:p14="http://schemas.microsoft.com/office/powerpoint/2010/main" val="344564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Resultado de imagen para bibliotecas de esmeral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8" descr="Resultado de imagen para bibliotecas de esmeral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0" descr="Resultado de imagen para bibliotecas de esmeralda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2" descr="Resultado de imagen para bibliotecas de esmeralda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8" name="Picture 14" descr="Resultado de imagen para bibliotecas de esmeral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829" y="312737"/>
            <a:ext cx="8140779" cy="3044256"/>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992818" y="5445224"/>
            <a:ext cx="7200800" cy="923330"/>
          </a:xfrm>
          <a:prstGeom prst="rect">
            <a:avLst/>
          </a:prstGeom>
          <a:noFill/>
        </p:spPr>
        <p:txBody>
          <a:bodyPr wrap="square" rtlCol="0">
            <a:spAutoFit/>
          </a:bodyPr>
          <a:lstStyle/>
          <a:p>
            <a:pPr algn="ctr"/>
            <a:r>
              <a:rPr lang="es-EC" b="1" dirty="0" smtClean="0"/>
              <a:t>No hay trabajos sobre el tema planteado “Prácticas ancestrales de educación ambiental”.  Existe información sobre las comunidades indígenas.</a:t>
            </a:r>
            <a:endParaRPr lang="es-EC" b="1" dirty="0"/>
          </a:p>
        </p:txBody>
      </p:sp>
      <p:pic>
        <p:nvPicPr>
          <p:cNvPr id="104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573016"/>
            <a:ext cx="6210300" cy="157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323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4.bp.blogspot.com/-apf9tSMw7rk/T95ZBN8t-UI/AAAAAAAAEh8/Ll2a-y3u7EU/s320/P10905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1" y="1"/>
            <a:ext cx="9143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endParaRPr lang="es-EC"/>
          </a:p>
        </p:txBody>
      </p:sp>
      <p:sp>
        <p:nvSpPr>
          <p:cNvPr id="9" name="AutoShape 11" descr="Resultado de imagen para IMAGEN DEL LOGOTIP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5" name="34 CuadroTexto"/>
          <p:cNvSpPr txBox="1"/>
          <p:nvPr/>
        </p:nvSpPr>
        <p:spPr>
          <a:xfrm>
            <a:off x="1087000" y="116632"/>
            <a:ext cx="7301424" cy="954107"/>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800" b="1" dirty="0">
                <a:latin typeface="Lucida Handwriting" panose="03010101010101010101" pitchFamily="66" charset="0"/>
              </a:rPr>
              <a:t>PRÁCTICAS ANCESTRALES  DE EDUCACIÓN AMBIENTAL</a:t>
            </a:r>
            <a:endParaRPr lang="es-EC" sz="2800" b="1" dirty="0">
              <a:effectLst>
                <a:outerShdw blurRad="38100" dist="38100" dir="2700000" algn="tl">
                  <a:srgbClr val="000000">
                    <a:alpha val="43137"/>
                  </a:srgbClr>
                </a:outerShdw>
              </a:effectLst>
              <a:latin typeface="Lucida Handwriting" panose="03010101010101010101" pitchFamily="66" charset="0"/>
            </a:endParaRPr>
          </a:p>
        </p:txBody>
      </p:sp>
      <p:sp>
        <p:nvSpPr>
          <p:cNvPr id="2" name="1 CuadroTexto"/>
          <p:cNvSpPr txBox="1"/>
          <p:nvPr/>
        </p:nvSpPr>
        <p:spPr>
          <a:xfrm>
            <a:off x="203663" y="1988840"/>
            <a:ext cx="2952328" cy="954107"/>
          </a:xfrm>
          <a:prstGeom prst="rect">
            <a:avLst/>
          </a:prstGeom>
          <a:noFill/>
        </p:spPr>
        <p:txBody>
          <a:bodyPr wrap="square" rtlCol="0">
            <a:spAutoFit/>
          </a:bodyPr>
          <a:lstStyle/>
          <a:p>
            <a:r>
              <a:rPr lang="es-EC" sz="2800" b="1" dirty="0" smtClean="0">
                <a:solidFill>
                  <a:srgbClr val="FFFF00"/>
                </a:solidFill>
                <a:effectLst>
                  <a:outerShdw blurRad="38100" dist="38100" dir="2700000" algn="tl">
                    <a:srgbClr val="000000">
                      <a:alpha val="43137"/>
                    </a:srgbClr>
                  </a:outerShdw>
                </a:effectLst>
              </a:rPr>
              <a:t>SABERES ANCESTRALES</a:t>
            </a:r>
            <a:endParaRPr lang="es-EC" sz="2800" b="1" dirty="0">
              <a:solidFill>
                <a:srgbClr val="FFFF00"/>
              </a:solidFill>
              <a:effectLst>
                <a:outerShdw blurRad="38100" dist="38100" dir="2700000" algn="tl">
                  <a:srgbClr val="000000">
                    <a:alpha val="43137"/>
                  </a:srgbClr>
                </a:outerShdw>
              </a:effectLst>
            </a:endParaRPr>
          </a:p>
        </p:txBody>
      </p:sp>
      <p:sp>
        <p:nvSpPr>
          <p:cNvPr id="3" name="2 CuadroTexto"/>
          <p:cNvSpPr txBox="1"/>
          <p:nvPr/>
        </p:nvSpPr>
        <p:spPr>
          <a:xfrm>
            <a:off x="-14981" y="3396214"/>
            <a:ext cx="5429415" cy="923330"/>
          </a:xfrm>
          <a:prstGeom prst="rect">
            <a:avLst/>
          </a:prstGeom>
          <a:noFill/>
        </p:spPr>
        <p:txBody>
          <a:bodyPr wrap="square" rtlCol="0">
            <a:spAutoFit/>
          </a:bodyPr>
          <a:lstStyle/>
          <a:p>
            <a:r>
              <a:rPr lang="es-EC" b="1" dirty="0" smtClean="0">
                <a:solidFill>
                  <a:schemeClr val="bg1"/>
                </a:solidFill>
                <a:effectLst>
                  <a:outerShdw blurRad="38100" dist="38100" dir="2700000" algn="tl">
                    <a:srgbClr val="000000">
                      <a:alpha val="43137"/>
                    </a:srgbClr>
                  </a:outerShdw>
                </a:effectLst>
              </a:rPr>
              <a:t>Conjunto de actividades y costumbres que identifican a las comunidades que gozan de comportamientos durante muchos siglos.</a:t>
            </a:r>
            <a:endParaRPr lang="es-EC"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955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Resultado de imagen para imagen de pescados esmeral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8" descr="Resultado de imagen para imagen de pescados esmeral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12" descr="Resultado de imagen para imagen de cangrejos esmeraldas"/>
          <p:cNvSpPr>
            <a:spLocks noChangeAspect="1" noChangeArrowheads="1"/>
          </p:cNvSpPr>
          <p:nvPr/>
        </p:nvSpPr>
        <p:spPr bwMode="auto">
          <a:xfrm>
            <a:off x="460375" y="198802"/>
            <a:ext cx="304800" cy="2663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4139952" y="840769"/>
            <a:ext cx="720080" cy="532453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4400" b="1" dirty="0" smtClean="0">
                <a:ln/>
                <a:solidFill>
                  <a:srgbClr val="FFFF00"/>
                </a:solidFill>
              </a:rPr>
              <a:t>LA  </a:t>
            </a:r>
          </a:p>
          <a:p>
            <a:pPr algn="ctr"/>
            <a:endParaRPr lang="es-ES" sz="3200" b="1" dirty="0">
              <a:ln/>
              <a:solidFill>
                <a:srgbClr val="FFFF00"/>
              </a:solidFill>
            </a:endParaRPr>
          </a:p>
          <a:p>
            <a:pPr algn="ctr"/>
            <a:r>
              <a:rPr lang="es-ES" sz="4400" b="1" dirty="0" smtClean="0">
                <a:ln/>
                <a:solidFill>
                  <a:srgbClr val="FFFF00"/>
                </a:solidFill>
              </a:rPr>
              <a:t>FAUNA</a:t>
            </a:r>
            <a:endParaRPr lang="es-ES" sz="4400" b="1" cap="none" spc="0" dirty="0">
              <a:ln/>
              <a:solidFill>
                <a:srgbClr val="FFFF00"/>
              </a:solidFill>
              <a:effectLst/>
            </a:endParaRPr>
          </a:p>
        </p:txBody>
      </p:sp>
      <p:pic>
        <p:nvPicPr>
          <p:cNvPr id="10" name="Picture 2" descr="Resultado de imagen para gallinas cacarean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175" y="692696"/>
            <a:ext cx="3175521"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esultado de imagen para patos revoloteando cuando llue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504" y="1340768"/>
            <a:ext cx="3204356" cy="21433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ranas croan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66" y="3969060"/>
            <a:ext cx="3180994" cy="21242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grillos cantan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884" y="3484126"/>
            <a:ext cx="3172394" cy="2304256"/>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4932040" y="95806"/>
            <a:ext cx="3024336" cy="400110"/>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2000" b="1" dirty="0" smtClean="0">
                <a:effectLst>
                  <a:outerShdw blurRad="38100" dist="38100" dir="2700000" algn="tl">
                    <a:srgbClr val="000000">
                      <a:alpha val="43137"/>
                    </a:srgbClr>
                  </a:outerShdw>
                </a:effectLst>
              </a:rPr>
              <a:t>Indicadores Naturales</a:t>
            </a:r>
            <a:endParaRPr lang="es-EC"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909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circle(in)">
                                      <p:cBhvr>
                                        <p:cTn id="16" dur="2000"/>
                                        <p:tgtEl>
                                          <p:spTgt spid="2054"/>
                                        </p:tgtEl>
                                      </p:cBhvr>
                                    </p:animEffect>
                                  </p:childTnLst>
                                </p:cTn>
                              </p:par>
                              <p:par>
                                <p:cTn id="17" presetID="6" presetClass="entr" presetSubtype="16"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circle(in)">
                                      <p:cBhvr>
                                        <p:cTn id="19"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imagenes de arboles de roble en la provincia de esmerald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436" y="362700"/>
            <a:ext cx="3298916" cy="24902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imagenes de guayacan en la provincia de esmeral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204864"/>
            <a:ext cx="3333750" cy="249555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301475"/>
            <a:ext cx="3456384" cy="2243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4427984" y="852444"/>
            <a:ext cx="371768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rPr>
              <a:t>LA  FLORA </a:t>
            </a:r>
            <a:endParaRPr lang="es-ES" sz="5400" b="1" cap="none" spc="0" dirty="0">
              <a:ln/>
              <a:solidFill>
                <a:schemeClr val="accent3"/>
              </a:solidFill>
              <a:effectLst/>
            </a:endParaRPr>
          </a:p>
        </p:txBody>
      </p:sp>
      <p:sp>
        <p:nvSpPr>
          <p:cNvPr id="8" name="7 CuadroTexto"/>
          <p:cNvSpPr txBox="1"/>
          <p:nvPr/>
        </p:nvSpPr>
        <p:spPr>
          <a:xfrm>
            <a:off x="4932040" y="95806"/>
            <a:ext cx="3024336" cy="400110"/>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2000" b="1" dirty="0" smtClean="0">
                <a:effectLst>
                  <a:outerShdw blurRad="38100" dist="38100" dir="2700000" algn="tl">
                    <a:srgbClr val="000000">
                      <a:alpha val="43137"/>
                    </a:srgbClr>
                  </a:outerShdw>
                </a:effectLst>
              </a:rPr>
              <a:t>Indicadores Naturales</a:t>
            </a:r>
            <a:endParaRPr lang="es-EC"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862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circle(in)">
                                      <p:cBhvr>
                                        <p:cTn id="7" dur="2000"/>
                                        <p:tgtEl>
                                          <p:spTgt spid="1030"/>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33"/>
                                        </p:tgtEl>
                                        <p:attrNameLst>
                                          <p:attrName>style.visibility</p:attrName>
                                        </p:attrNameLst>
                                      </p:cBhvr>
                                      <p:to>
                                        <p:strVal val="visible"/>
                                      </p:to>
                                    </p:set>
                                    <p:animEffect transition="in" filter="circle(in)">
                                      <p:cBhvr>
                                        <p:cTn id="13" dur="2000"/>
                                        <p:tgtEl>
                                          <p:spTgt spid="103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Tema1">
  <a:themeElements>
    <a:clrScheme name="Zackmer">
      <a:dk1>
        <a:srgbClr val="000000"/>
      </a:dk1>
      <a:lt1>
        <a:srgbClr val="000000"/>
      </a:lt1>
      <a:dk2>
        <a:srgbClr val="548DD4"/>
      </a:dk2>
      <a:lt2>
        <a:srgbClr val="548DD4"/>
      </a:lt2>
      <a:accent1>
        <a:srgbClr val="0070C0"/>
      </a:accent1>
      <a:accent2>
        <a:srgbClr val="0070C0"/>
      </a:accent2>
      <a:accent3>
        <a:srgbClr val="FFFFFF"/>
      </a:accent3>
      <a:accent4>
        <a:srgbClr val="FFFFFF"/>
      </a:accent4>
      <a:accent5>
        <a:srgbClr val="000000"/>
      </a:accent5>
      <a:accent6>
        <a:srgbClr val="000000"/>
      </a:accent6>
      <a:hlink>
        <a:srgbClr val="FFFFFF"/>
      </a:hlink>
      <a:folHlink>
        <a:srgbClr val="FFFFFF"/>
      </a:folHlink>
    </a:clrScheme>
    <a:fontScheme name="Zackm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sencial">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enc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enc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1824</TotalTime>
  <Words>2019</Words>
  <Application>Microsoft Office PowerPoint</Application>
  <PresentationFormat>Presentación en pantalla (4:3)</PresentationFormat>
  <Paragraphs>314</Paragraphs>
  <Slides>46</Slides>
  <Notes>0</Notes>
  <HiddenSlides>0</HiddenSlides>
  <MMClips>0</MMClips>
  <ScaleCrop>false</ScaleCrop>
  <HeadingPairs>
    <vt:vector size="4" baseType="variant">
      <vt:variant>
        <vt:lpstr>Tema</vt:lpstr>
      </vt:variant>
      <vt:variant>
        <vt:i4>5</vt:i4>
      </vt:variant>
      <vt:variant>
        <vt:lpstr>Títulos de diapositiva</vt:lpstr>
      </vt:variant>
      <vt:variant>
        <vt:i4>46</vt:i4>
      </vt:variant>
    </vt:vector>
  </HeadingPairs>
  <TitlesOfParts>
    <vt:vector size="51" baseType="lpstr">
      <vt:lpstr>Austin</vt:lpstr>
      <vt:lpstr>Brío</vt:lpstr>
      <vt:lpstr>1_Austin</vt:lpstr>
      <vt:lpstr>Tema1</vt:lpstr>
      <vt:lpstr>Esencial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107</cp:revision>
  <dcterms:created xsi:type="dcterms:W3CDTF">2016-09-23T04:38:34Z</dcterms:created>
  <dcterms:modified xsi:type="dcterms:W3CDTF">2016-11-14T00:20:37Z</dcterms:modified>
</cp:coreProperties>
</file>