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94" r:id="rId4"/>
    <p:sldId id="260" r:id="rId5"/>
    <p:sldId id="293" r:id="rId6"/>
    <p:sldId id="295" r:id="rId7"/>
    <p:sldId id="296" r:id="rId8"/>
    <p:sldId id="297" r:id="rId9"/>
    <p:sldId id="264" r:id="rId10"/>
    <p:sldId id="308" r:id="rId11"/>
    <p:sldId id="298" r:id="rId12"/>
    <p:sldId id="300" r:id="rId13"/>
    <p:sldId id="272" r:id="rId14"/>
    <p:sldId id="301" r:id="rId15"/>
    <p:sldId id="273" r:id="rId16"/>
    <p:sldId id="306" r:id="rId17"/>
    <p:sldId id="282" r:id="rId18"/>
    <p:sldId id="289" r:id="rId19"/>
    <p:sldId id="305" r:id="rId20"/>
    <p:sldId id="309" r:id="rId21"/>
    <p:sldId id="283" r:id="rId22"/>
    <p:sldId id="284" r:id="rId23"/>
    <p:sldId id="302" r:id="rId24"/>
    <p:sldId id="303" r:id="rId25"/>
    <p:sldId id="307" r:id="rId26"/>
  </p:sldIdLst>
  <p:sldSz cx="12192000" cy="6858000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C936163-1709-4F95-B553-20CFDC5174C0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AB576C-353C-4BDF-A630-1A896F7C55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248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50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758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85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0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761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47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00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533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778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05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6DC7-9C2C-47C3-846C-B5C27CF15A58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E112-6026-4A6F-B8BC-1FDC63D2C2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9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0609"/>
            <a:ext cx="9144000" cy="2537138"/>
          </a:xfrm>
        </p:spPr>
        <p:txBody>
          <a:bodyPr/>
          <a:lstStyle/>
          <a:p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10360"/>
            <a:ext cx="9144000" cy="25628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C" sz="3200" b="1" dirty="0"/>
              <a:t>“DISEÑO DE UN MODELO DE CLUSTER PRODUCTIVO DE MUEBLES ARTESANALES DE MADERA, EN LA PARROQUIA DE HUAMBALO CIUDAD DE AMBATO PARA LA EXPORTACION AL MERCADO CHILENO</a:t>
            </a:r>
            <a:r>
              <a:rPr lang="es-EC" sz="3200" b="1" dirty="0" smtClean="0"/>
              <a:t>”</a:t>
            </a:r>
          </a:p>
          <a:p>
            <a:pPr algn="just"/>
            <a:endParaRPr lang="es-EC" sz="3200" b="1" dirty="0" smtClean="0"/>
          </a:p>
          <a:p>
            <a:r>
              <a:rPr lang="es-EC" sz="3200" b="1" dirty="0" smtClean="0"/>
              <a:t>AUTORES: JONATHAN </a:t>
            </a:r>
            <a:r>
              <a:rPr lang="es-EC" sz="3200" b="1" dirty="0"/>
              <a:t>DAVID ARAUJO RAMÍREZ</a:t>
            </a:r>
            <a:endParaRPr lang="es-EC" sz="3200" dirty="0"/>
          </a:p>
          <a:p>
            <a:r>
              <a:rPr lang="es-EC" sz="3200" b="1" dirty="0" smtClean="0"/>
              <a:t>    JOSÉ </a:t>
            </a:r>
            <a:r>
              <a:rPr lang="es-EC" sz="3200" b="1" dirty="0"/>
              <a:t>LUIS REVELO MORENO</a:t>
            </a:r>
            <a:endParaRPr lang="es-EC" sz="3200" dirty="0"/>
          </a:p>
          <a:p>
            <a:pPr algn="just"/>
            <a:endParaRPr lang="es-EC" sz="3200" dirty="0"/>
          </a:p>
          <a:p>
            <a:pPr algn="just"/>
            <a:endParaRPr lang="es-EC" sz="3200" dirty="0"/>
          </a:p>
        </p:txBody>
      </p:sp>
      <p:pic>
        <p:nvPicPr>
          <p:cNvPr id="4" name="Picture 2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9"/>
          <a:stretch/>
        </p:blipFill>
        <p:spPr bwMode="auto">
          <a:xfrm>
            <a:off x="1524000" y="215900"/>
            <a:ext cx="8409904" cy="185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88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Ventajas Competitivas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Diseños personalizados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Excelente materia prima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Acabados únicos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Productos de alta calidad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6317226" y="5383769"/>
            <a:ext cx="4798879" cy="7780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Eslogan: </a:t>
            </a:r>
            <a:r>
              <a:rPr lang="es-ES" sz="1600" dirty="0">
                <a:solidFill>
                  <a:schemeClr val="tx1"/>
                </a:solidFill>
              </a:rPr>
              <a:t>“Calidad y garantía” el cual da diez años de garantía para asegurar la calidad de los muebles que elaboran los artesanos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090" y="1239440"/>
            <a:ext cx="4551015" cy="41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8000" b="1" dirty="0"/>
              <a:t>Estudio de </a:t>
            </a:r>
            <a:r>
              <a:rPr lang="es-EC" sz="8000" b="1" dirty="0" smtClean="0"/>
              <a:t>Mercado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124" t="22163" r="7352" b="12260"/>
          <a:stretch/>
        </p:blipFill>
        <p:spPr>
          <a:xfrm>
            <a:off x="156131" y="1840591"/>
            <a:ext cx="5787716" cy="41704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88" y="1840591"/>
            <a:ext cx="5746230" cy="41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721363" cy="1325563"/>
          </a:xfrm>
        </p:spPr>
        <p:txBody>
          <a:bodyPr/>
          <a:lstStyle/>
          <a:p>
            <a:r>
              <a:rPr lang="es-ES" dirty="0"/>
              <a:t>Destino </a:t>
            </a:r>
            <a:r>
              <a:rPr lang="es-ES" dirty="0" smtClean="0"/>
              <a:t>Exportable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016" t="26008" r="7436" b="13607"/>
          <a:stretch/>
        </p:blipFill>
        <p:spPr>
          <a:xfrm>
            <a:off x="116886" y="1325563"/>
            <a:ext cx="5684307" cy="481825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000508" y="0"/>
            <a:ext cx="3703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PROVEEDORES 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800" t="30433" r="7545" b="16682"/>
          <a:stretch/>
        </p:blipFill>
        <p:spPr>
          <a:xfrm>
            <a:off x="6232873" y="1307482"/>
            <a:ext cx="5684307" cy="48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8299" y="177800"/>
            <a:ext cx="577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4">
                    <a:lumMod val="50000"/>
                  </a:schemeClr>
                </a:solidFill>
              </a:rPr>
              <a:t>Modelo Gravitacional Ecuador - Chile</a:t>
            </a:r>
            <a:endParaRPr lang="es-E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95380" y="177800"/>
            <a:ext cx="5296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</a:rPr>
              <a:t>Acuerdo de Complementación Económica 65 Ecuador - Chile 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10400" y="1255018"/>
            <a:ext cx="4826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0"/>
              </a:spcAft>
              <a:tabLst>
                <a:tab pos="3576320" algn="l"/>
              </a:tabLst>
            </a:pPr>
            <a:r>
              <a:rPr lang="es-EC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Profundizar </a:t>
            </a:r>
            <a:r>
              <a:rPr lang="es-EC" dirty="0">
                <a:ea typeface="Times New Roman" panose="02020603050405020304" pitchFamily="18" charset="0"/>
                <a:cs typeface="Arial" panose="020B0604020202020204" pitchFamily="34" charset="0"/>
              </a:rPr>
              <a:t>los negocios internacionales enfocándose en materias como obstáculos técnicos al </a:t>
            </a:r>
            <a:r>
              <a:rPr lang="es-EC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comercio</a:t>
            </a:r>
            <a:r>
              <a:rPr lang="es-EC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895379" y="2906538"/>
            <a:ext cx="497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indent="252095" algn="just">
              <a:lnSpc>
                <a:spcPct val="150000"/>
              </a:lnSpc>
              <a:spcAft>
                <a:spcPts val="0"/>
              </a:spcAft>
              <a:tabLst>
                <a:tab pos="3576320" algn="l"/>
              </a:tabLst>
            </a:pPr>
            <a:r>
              <a:rPr lang="es-EC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Objetivos: </a:t>
            </a:r>
          </a:p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6320" algn="l"/>
              </a:tabLst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Agilizar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intercambio de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información.</a:t>
            </a:r>
          </a:p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6320" algn="l"/>
              </a:tabLst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actividad representativa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empresarial.</a:t>
            </a:r>
          </a:p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76320" algn="l"/>
              </a:tabLs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omentar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intercambio comercial y de cooperación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económica.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4796" y="54190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Herramienta de mayor eficiencia  para analizar  el comercio entre dos países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39946" t="27083" r="24915" b="32292"/>
          <a:stretch/>
        </p:blipFill>
        <p:spPr>
          <a:xfrm>
            <a:off x="368299" y="3848278"/>
            <a:ext cx="4572001" cy="29718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457700" y="3848278"/>
            <a:ext cx="243768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Tij = </a:t>
            </a:r>
            <a:r>
              <a:rPr lang="es-ES" b="1" dirty="0">
                <a:solidFill>
                  <a:srgbClr val="FF0000"/>
                </a:solidFill>
              </a:rPr>
              <a:t>0.07, </a:t>
            </a:r>
            <a:r>
              <a:rPr lang="es-ES" b="1" dirty="0"/>
              <a:t>lo cual nos da </a:t>
            </a:r>
            <a:r>
              <a:rPr lang="es-ES" b="1" dirty="0" smtClean="0"/>
              <a:t>como resultado </a:t>
            </a:r>
            <a:r>
              <a:rPr lang="es-ES" b="1" dirty="0"/>
              <a:t>que si es factible realizar </a:t>
            </a:r>
            <a:r>
              <a:rPr lang="es-ES" b="1" dirty="0" smtClean="0"/>
              <a:t>negocios </a:t>
            </a:r>
            <a:r>
              <a:rPr lang="es-ES" b="1" dirty="0"/>
              <a:t>con Chile ya que el resultado </a:t>
            </a:r>
            <a:r>
              <a:rPr lang="es-ES" b="1" dirty="0" smtClean="0"/>
              <a:t>se </a:t>
            </a:r>
            <a:r>
              <a:rPr lang="es-ES" b="1" dirty="0"/>
              <a:t>encuentra entre cero y uno </a:t>
            </a:r>
            <a:r>
              <a:rPr lang="es-ES" b="1" dirty="0" smtClean="0"/>
              <a:t>lo </a:t>
            </a:r>
            <a:r>
              <a:rPr lang="es-ES" b="1" dirty="0"/>
              <a:t>cual es aceptable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582" t="42469" r="24846" b="36148"/>
          <a:stretch/>
        </p:blipFill>
        <p:spPr>
          <a:xfrm>
            <a:off x="368298" y="1188234"/>
            <a:ext cx="6527081" cy="26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7026" b="31457"/>
          <a:stretch/>
        </p:blipFill>
        <p:spPr>
          <a:xfrm>
            <a:off x="232045" y="1234076"/>
            <a:ext cx="6237934" cy="12093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39861" y="279969"/>
            <a:ext cx="44223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 de crecimiento de las </a:t>
            </a:r>
            <a:endParaRPr lang="es-EC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exportaciones </a:t>
            </a:r>
            <a:r>
              <a:rPr lang="es-EC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Ecuador-Chile</a:t>
            </a:r>
            <a:endParaRPr lang="es-EC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14466"/>
          <a:stretch/>
        </p:blipFill>
        <p:spPr>
          <a:xfrm>
            <a:off x="232045" y="3684740"/>
            <a:ext cx="6345698" cy="28786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2045" y="2695891"/>
            <a:ext cx="6096000" cy="7363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 Real Chile / Demanda Futura al mercado Chileno durante los próximos 5 años</a:t>
            </a:r>
            <a:endParaRPr lang="es-EC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38874" y="279969"/>
            <a:ext cx="4712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 Importadora en Chile</a:t>
            </a:r>
            <a:endParaRPr lang="es-EC" sz="28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135" y="871766"/>
            <a:ext cx="3555601" cy="256048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280254" y="3432246"/>
            <a:ext cx="4273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Muebles Sur S.A </a:t>
            </a:r>
          </a:p>
          <a:p>
            <a:pPr algn="just"/>
            <a:r>
              <a:rPr lang="es-EC" b="1" dirty="0" smtClean="0"/>
              <a:t>Tiene una trayectoria de </a:t>
            </a:r>
            <a:r>
              <a:rPr lang="es-EC" b="1" dirty="0"/>
              <a:t>7</a:t>
            </a:r>
            <a:r>
              <a:rPr lang="es-EC" b="1" dirty="0" smtClean="0"/>
              <a:t>0 años en venta de Muebles Artesanales de madera.</a:t>
            </a:r>
          </a:p>
          <a:p>
            <a:pPr algn="just"/>
            <a:endParaRPr lang="es-EC" b="1" dirty="0" smtClean="0"/>
          </a:p>
          <a:p>
            <a:pPr algn="just"/>
            <a:r>
              <a:rPr lang="es-EC" b="1" dirty="0"/>
              <a:t>La empresa actualmente se abastece en un 70% de productos importados para satisfacer la demanda </a:t>
            </a:r>
            <a:r>
              <a:rPr lang="es-EC" b="1" dirty="0" smtClean="0"/>
              <a:t>chilena</a:t>
            </a:r>
            <a:r>
              <a:rPr lang="es-EC" b="1" dirty="0"/>
              <a:t>.</a:t>
            </a:r>
          </a:p>
          <a:p>
            <a:pPr algn="just"/>
            <a:r>
              <a:rPr lang="es-EC" b="1" dirty="0" smtClean="0"/>
              <a:t>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1141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81434" y="1970075"/>
            <a:ext cx="4425846" cy="2185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Requisitos para ser exportador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C" dirty="0" smtClean="0"/>
              <a:t>RUC</a:t>
            </a:r>
          </a:p>
          <a:p>
            <a:pPr marL="742950" lvl="3" indent="-285750">
              <a:buFont typeface="Wingdings" panose="05000000000000000000" pitchFamily="2" charset="2"/>
              <a:buChar char="ü"/>
            </a:pPr>
            <a:r>
              <a:rPr lang="es-EC" dirty="0" smtClean="0"/>
              <a:t>Obtención de la patente municipal</a:t>
            </a:r>
            <a:endParaRPr lang="es-EC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C" dirty="0" smtClean="0"/>
              <a:t>Registro Como importador o Exportador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C" dirty="0" smtClean="0"/>
              <a:t>Adquirir el Certificado digital para la firma electrónica Token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1434" y="91745"/>
            <a:ext cx="4425846" cy="196977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Exportación al Consumo</a:t>
            </a:r>
          </a:p>
          <a:p>
            <a:pPr algn="ctr"/>
            <a:r>
              <a:rPr lang="es-EC" sz="2200" dirty="0" smtClean="0"/>
              <a:t>Régimen aduanero que permite la salida definitiva de mercancías de libre circulación fuera del territorio aduanero comunitario</a:t>
            </a:r>
            <a:r>
              <a:rPr lang="es-EC" sz="2800" dirty="0" smtClean="0"/>
              <a:t>. </a:t>
            </a:r>
            <a:endParaRPr lang="es-EC" sz="22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481434" y="4165104"/>
            <a:ext cx="4425846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Proceso de </a:t>
            </a:r>
            <a:r>
              <a:rPr lang="es-EC" sz="2400" b="1" dirty="0" smtClean="0"/>
              <a:t>Exportación</a:t>
            </a:r>
          </a:p>
          <a:p>
            <a:endParaRPr lang="es-EC" sz="2400" dirty="0" smtClean="0"/>
          </a:p>
          <a:p>
            <a:r>
              <a:rPr lang="es-EC" sz="2400" dirty="0" smtClean="0"/>
              <a:t>Transmisión electrónica de la DAE</a:t>
            </a:r>
          </a:p>
          <a:p>
            <a:r>
              <a:rPr lang="es-EC" sz="2400" dirty="0" smtClean="0"/>
              <a:t>Termino de negociación (FOB)</a:t>
            </a:r>
          </a:p>
          <a:p>
            <a:r>
              <a:rPr lang="es-EC" sz="2400" dirty="0" smtClean="0"/>
              <a:t>Clasificación Arancelaria (Partida 9403.60.00.00)</a:t>
            </a:r>
            <a:r>
              <a:rPr lang="es-EC" sz="2400" dirty="0"/>
              <a:t> </a:t>
            </a:r>
            <a:endParaRPr lang="es-EC" sz="2400" dirty="0" smtClean="0"/>
          </a:p>
          <a:p>
            <a:r>
              <a:rPr lang="es-EC" sz="2400" dirty="0" smtClean="0"/>
              <a:t>Contenedor 40” </a:t>
            </a:r>
            <a:r>
              <a:rPr lang="es-EC" sz="2400" dirty="0" err="1" smtClean="0"/>
              <a:t>Highcube</a:t>
            </a:r>
            <a:endParaRPr lang="es-EC" sz="2000" dirty="0" smtClean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154" y="475202"/>
            <a:ext cx="5233279" cy="57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8534" r="73305" b="68030"/>
          <a:stretch>
            <a:fillRect/>
          </a:stretch>
        </p:blipFill>
        <p:spPr bwMode="auto">
          <a:xfrm>
            <a:off x="554814" y="4421100"/>
            <a:ext cx="4587867" cy="22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3" b="27666"/>
          <a:stretch>
            <a:fillRect/>
          </a:stretch>
        </p:blipFill>
        <p:spPr bwMode="auto">
          <a:xfrm>
            <a:off x="5763656" y="1861714"/>
            <a:ext cx="6287823" cy="48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63657" y="604223"/>
            <a:ext cx="577145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Cubicaje Contenedor # 1 Comedores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75871"/>
              </p:ext>
            </p:extLst>
          </p:nvPr>
        </p:nvGraphicFramePr>
        <p:xfrm>
          <a:off x="554814" y="404427"/>
          <a:ext cx="4604722" cy="18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361"/>
                <a:gridCol w="2302361"/>
              </a:tblGrid>
              <a:tr h="466074">
                <a:tc>
                  <a:txBody>
                    <a:bodyPr/>
                    <a:lstStyle/>
                    <a:p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Salas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850-1.500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6074">
                <a:tc>
                  <a:txBody>
                    <a:bodyPr/>
                    <a:lstStyle/>
                    <a:p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Comedores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780-1.200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6074">
                <a:tc>
                  <a:txBody>
                    <a:bodyPr/>
                    <a:lstStyle/>
                    <a:p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Dormitorios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900-1.300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6074">
                <a:tc>
                  <a:txBody>
                    <a:bodyPr/>
                    <a:lstStyle/>
                    <a:p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Muebles Luis XV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r="5738" b="24728"/>
          <a:stretch/>
        </p:blipFill>
        <p:spPr>
          <a:xfrm>
            <a:off x="5613" y="2740173"/>
            <a:ext cx="5686267" cy="12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63115"/>
            <a:ext cx="10515600" cy="1325563"/>
          </a:xfrm>
        </p:spPr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/>
              <a:t>Flete nacional Ambato - Guayaquil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33261" r="62848" b="30703"/>
          <a:stretch/>
        </p:blipFill>
        <p:spPr bwMode="auto">
          <a:xfrm>
            <a:off x="2452336" y="1917813"/>
            <a:ext cx="7518977" cy="4831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 cstate="print"/>
          <a:srcRect l="32091" t="34311" r="52127" b="59749"/>
          <a:stretch/>
        </p:blipFill>
        <p:spPr bwMode="auto">
          <a:xfrm>
            <a:off x="4481493" y="1059543"/>
            <a:ext cx="3229013" cy="858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458" y="96838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Actividad logística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874" t="30427" r="24120" b="37161"/>
          <a:stretch/>
        </p:blipFill>
        <p:spPr>
          <a:xfrm>
            <a:off x="1449888" y="1097936"/>
            <a:ext cx="9144740" cy="55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360" y="286385"/>
            <a:ext cx="4312920" cy="3066415"/>
          </a:xfrm>
          <a:solidFill>
            <a:srgbClr val="00B05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C" sz="5900" b="1" dirty="0" smtClean="0"/>
              <a:t>Documentos que acompañan la DAE</a:t>
            </a:r>
          </a:p>
          <a:p>
            <a:pPr marL="0" indent="0">
              <a:buNone/>
            </a:pPr>
            <a:endParaRPr lang="es-EC" sz="4000" b="1" dirty="0" smtClean="0"/>
          </a:p>
          <a:p>
            <a:r>
              <a:rPr lang="es-EC" sz="4400" dirty="0" smtClean="0"/>
              <a:t>FACTURA COMERCIAL</a:t>
            </a:r>
          </a:p>
          <a:p>
            <a:r>
              <a:rPr lang="es-EC" sz="4400" dirty="0" smtClean="0"/>
              <a:t>PAKING LIST</a:t>
            </a:r>
          </a:p>
          <a:p>
            <a:r>
              <a:rPr lang="es-EC" sz="4400" dirty="0" smtClean="0"/>
              <a:t>CERTIFICADO DE ORIGEN (MIPRO)</a:t>
            </a:r>
            <a:endParaRPr lang="es-EC" sz="4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94360" y="3825240"/>
            <a:ext cx="361188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CANALES DE AFORO</a:t>
            </a:r>
          </a:p>
          <a:p>
            <a:endParaRPr lang="es-EC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C" sz="2800" dirty="0" smtClean="0"/>
              <a:t>Documental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C" sz="2800" dirty="0" smtClean="0"/>
              <a:t>Físico Intrusivo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C" sz="2800" dirty="0" smtClean="0"/>
              <a:t>Automático</a:t>
            </a:r>
            <a:endParaRPr lang="es-EC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5696" t="25000" r="21986" b="6771"/>
          <a:stretch/>
        </p:blipFill>
        <p:spPr>
          <a:xfrm>
            <a:off x="4907280" y="-14702"/>
            <a:ext cx="7119620" cy="67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4272199" y="224852"/>
            <a:ext cx="2998034" cy="6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MINISTERIO DE INCLUSIÓN ECONÓMICA Y SOCIAL (MIES) </a:t>
            </a:r>
            <a:endParaRPr lang="es-ES" sz="1600" b="1" dirty="0"/>
          </a:p>
        </p:txBody>
      </p:sp>
      <p:cxnSp>
        <p:nvCxnSpPr>
          <p:cNvPr id="13" name="Conector recto 12"/>
          <p:cNvCxnSpPr>
            <a:stCxn id="6" idx="2"/>
          </p:cNvCxnSpPr>
          <p:nvPr/>
        </p:nvCxnSpPr>
        <p:spPr>
          <a:xfrm>
            <a:off x="5771216" y="899410"/>
            <a:ext cx="0" cy="30230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25"/>
          <p:cNvSpPr/>
          <p:nvPr/>
        </p:nvSpPr>
        <p:spPr>
          <a:xfrm>
            <a:off x="6075880" y="2093624"/>
            <a:ext cx="730399" cy="382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IEPS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5771216" y="1201711"/>
            <a:ext cx="14155" cy="1463665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endCxn id="26" idx="1"/>
          </p:cNvCxnSpPr>
          <p:nvPr/>
        </p:nvCxnSpPr>
        <p:spPr>
          <a:xfrm>
            <a:off x="5785371" y="2282254"/>
            <a:ext cx="290509" cy="24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>
            <a:stCxn id="26" idx="3"/>
          </p:cNvCxnSpPr>
          <p:nvPr/>
        </p:nvCxnSpPr>
        <p:spPr>
          <a:xfrm flipV="1">
            <a:off x="6806279" y="2282254"/>
            <a:ext cx="613850" cy="24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endCxn id="43" idx="0"/>
          </p:cNvCxnSpPr>
          <p:nvPr/>
        </p:nvCxnSpPr>
        <p:spPr>
          <a:xfrm flipH="1">
            <a:off x="7420128" y="2282254"/>
            <a:ext cx="2" cy="93688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6215852" y="3219138"/>
            <a:ext cx="2408551" cy="528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El Instituto Nacional de Economía Popular y 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Solidaria</a:t>
            </a:r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2"/>
          <a:srcRect l="63748" t="18699" r="15399" b="69211"/>
          <a:stretch/>
        </p:blipFill>
        <p:spPr>
          <a:xfrm>
            <a:off x="98644" y="73910"/>
            <a:ext cx="4020009" cy="1310390"/>
          </a:xfrm>
          <a:prstGeom prst="rect">
            <a:avLst/>
          </a:prstGeom>
        </p:spPr>
      </p:pic>
      <p:cxnSp>
        <p:nvCxnSpPr>
          <p:cNvPr id="49" name="Conector recto 48"/>
          <p:cNvCxnSpPr>
            <a:stCxn id="43" idx="2"/>
          </p:cNvCxnSpPr>
          <p:nvPr/>
        </p:nvCxnSpPr>
        <p:spPr>
          <a:xfrm flipH="1">
            <a:off x="7420127" y="3747543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49"/>
          <p:cNvSpPr/>
          <p:nvPr/>
        </p:nvSpPr>
        <p:spPr>
          <a:xfrm>
            <a:off x="98644" y="4783518"/>
            <a:ext cx="2565887" cy="1257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B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rindar </a:t>
            </a:r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apoyo a los ciudadanos que desean emprender procesos de desarrollo productivo, bajo la </a:t>
            </a:r>
            <a:r>
              <a:rPr lang="es-EC" sz="1400" b="1" dirty="0">
                <a:solidFill>
                  <a:srgbClr val="FF0000"/>
                </a:solidFill>
              </a:rPr>
              <a:t>Ley de Economía Popular y Solidaria.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cxnSp>
        <p:nvCxnSpPr>
          <p:cNvPr id="54" name="Conector recto 53"/>
          <p:cNvCxnSpPr>
            <a:stCxn id="50" idx="0"/>
          </p:cNvCxnSpPr>
          <p:nvPr/>
        </p:nvCxnSpPr>
        <p:spPr>
          <a:xfrm flipH="1" flipV="1">
            <a:off x="1379220" y="3939540"/>
            <a:ext cx="2368" cy="84397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1371600" y="3939540"/>
            <a:ext cx="60485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>
            <a:stCxn id="43" idx="2"/>
          </p:cNvCxnSpPr>
          <p:nvPr/>
        </p:nvCxnSpPr>
        <p:spPr>
          <a:xfrm flipH="1">
            <a:off x="7420127" y="3747543"/>
            <a:ext cx="1" cy="19199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redondeado 61"/>
          <p:cNvSpPr/>
          <p:nvPr/>
        </p:nvSpPr>
        <p:spPr>
          <a:xfrm>
            <a:off x="2903576" y="4916399"/>
            <a:ext cx="3714978" cy="9921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200" b="1" dirty="0" smtClean="0">
                <a:solidFill>
                  <a:schemeClr val="bg2">
                    <a:lumMod val="10000"/>
                  </a:schemeClr>
                </a:solidFill>
              </a:rPr>
              <a:t>promover la asociatividad y da prioridad a la persona por encima del capital, con el objetivo de fomentar la igualdad y la eficiencia en base a la superación grupal y comunitaria, Inclusión de  todos los Ciudadanos</a:t>
            </a:r>
            <a:endParaRPr lang="es-ES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4" name="Conector recto 63"/>
          <p:cNvCxnSpPr>
            <a:stCxn id="50" idx="3"/>
            <a:endCxn id="62" idx="1"/>
          </p:cNvCxnSpPr>
          <p:nvPr/>
        </p:nvCxnSpPr>
        <p:spPr>
          <a:xfrm>
            <a:off x="2664531" y="5412480"/>
            <a:ext cx="239045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redondeado 71"/>
          <p:cNvSpPr/>
          <p:nvPr/>
        </p:nvSpPr>
        <p:spPr>
          <a:xfrm>
            <a:off x="7824860" y="4240318"/>
            <a:ext cx="4202037" cy="4222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Económico, mediante la generación de 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empleo</a:t>
            </a:r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3" name="Rectángulo redondeado 72"/>
          <p:cNvSpPr/>
          <p:nvPr/>
        </p:nvSpPr>
        <p:spPr>
          <a:xfrm>
            <a:off x="7824862" y="4734794"/>
            <a:ext cx="4202037" cy="422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Financiero guiando en el acceso a créditos 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asociativos</a:t>
            </a:r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4" name="Rectángulo redondeado 73"/>
          <p:cNvSpPr/>
          <p:nvPr/>
        </p:nvSpPr>
        <p:spPr>
          <a:xfrm>
            <a:off x="7839854" y="5220316"/>
            <a:ext cx="4202037" cy="422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Social, mediante 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capacitaciones</a:t>
            </a:r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7824861" y="5717073"/>
            <a:ext cx="4202037" cy="422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Cultural, preservando los saberes ancestrales </a:t>
            </a:r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6" name="Rectángulo redondeado 75"/>
          <p:cNvSpPr/>
          <p:nvPr/>
        </p:nvSpPr>
        <p:spPr>
          <a:xfrm>
            <a:off x="7824861" y="6212373"/>
            <a:ext cx="4202037" cy="422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Político, fomentando la toma de decisiones de manera democrática.</a:t>
            </a:r>
            <a:endParaRPr lang="es-E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78" name="Conector recto 77"/>
          <p:cNvCxnSpPr/>
          <p:nvPr/>
        </p:nvCxnSpPr>
        <p:spPr>
          <a:xfrm flipV="1">
            <a:off x="6618554" y="5437880"/>
            <a:ext cx="669239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>
            <a:stCxn id="72" idx="1"/>
          </p:cNvCxnSpPr>
          <p:nvPr/>
        </p:nvCxnSpPr>
        <p:spPr>
          <a:xfrm flipH="1">
            <a:off x="7270233" y="4451437"/>
            <a:ext cx="5546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V="1">
            <a:off x="7270233" y="4451437"/>
            <a:ext cx="0" cy="122836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>
            <a:off x="7270233" y="5679802"/>
            <a:ext cx="0" cy="74369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>
            <a:stCxn id="76" idx="1"/>
          </p:cNvCxnSpPr>
          <p:nvPr/>
        </p:nvCxnSpPr>
        <p:spPr>
          <a:xfrm flipH="1">
            <a:off x="7270233" y="6423492"/>
            <a:ext cx="55462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>
            <a:stCxn id="75" idx="1"/>
          </p:cNvCxnSpPr>
          <p:nvPr/>
        </p:nvCxnSpPr>
        <p:spPr>
          <a:xfrm flipH="1">
            <a:off x="7270233" y="5928192"/>
            <a:ext cx="55462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/>
          <p:cNvCxnSpPr>
            <a:stCxn id="74" idx="1"/>
          </p:cNvCxnSpPr>
          <p:nvPr/>
        </p:nvCxnSpPr>
        <p:spPr>
          <a:xfrm flipH="1">
            <a:off x="7270233" y="5431435"/>
            <a:ext cx="56962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>
            <a:stCxn id="73" idx="1"/>
          </p:cNvCxnSpPr>
          <p:nvPr/>
        </p:nvCxnSpPr>
        <p:spPr>
          <a:xfrm flipH="1">
            <a:off x="7270233" y="4945913"/>
            <a:ext cx="55462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/>
          <p:cNvSpPr txBox="1"/>
          <p:nvPr/>
        </p:nvSpPr>
        <p:spPr>
          <a:xfrm>
            <a:off x="9696349" y="3485347"/>
            <a:ext cx="223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Ámbitos se alcanza el buen vivir.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682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8142" y="162232"/>
            <a:ext cx="1036811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5400" b="1" dirty="0" smtClean="0">
                <a:solidFill>
                  <a:srgbClr val="FF0000"/>
                </a:solidFill>
              </a:rPr>
              <a:t>Reglas del Comercio </a:t>
            </a:r>
            <a:r>
              <a:rPr lang="es-EC" sz="5400" b="1" dirty="0">
                <a:solidFill>
                  <a:srgbClr val="FF0000"/>
                </a:solidFill>
              </a:rPr>
              <a:t>J</a:t>
            </a:r>
            <a:r>
              <a:rPr lang="es-EC" sz="5400" b="1" dirty="0" smtClean="0">
                <a:solidFill>
                  <a:srgbClr val="FF0000"/>
                </a:solidFill>
              </a:rPr>
              <a:t>usto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 smtClean="0"/>
              <a:t>Reducción de cadenas de intermediarios.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P</a:t>
            </a:r>
            <a:r>
              <a:rPr lang="es-EC" sz="2200" b="1" dirty="0" smtClean="0"/>
              <a:t>ago de un precio justo.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 smtClean="0"/>
              <a:t>Condiciones laborables dignas.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 smtClean="0"/>
              <a:t>Sin discriminación de sexo, raza, religión.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Condena de cualquier forma de explotación </a:t>
            </a:r>
            <a:r>
              <a:rPr lang="es-EC" sz="2200" b="1" dirty="0" smtClean="0"/>
              <a:t>infantil.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Relaciones comerciales a largo </a:t>
            </a:r>
            <a:r>
              <a:rPr lang="es-EC" sz="2200" b="1" dirty="0" smtClean="0"/>
              <a:t>plazo.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Pago por adelantado de la mercancía (hasta un 60 </a:t>
            </a:r>
            <a:r>
              <a:rPr lang="es-EC" sz="2200" b="1" dirty="0" smtClean="0"/>
              <a:t>%).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Inversión de los beneficios en el desarrollo de la </a:t>
            </a:r>
            <a:r>
              <a:rPr lang="es-EC" sz="2200" b="1" dirty="0" smtClean="0"/>
              <a:t>comunidad.</a:t>
            </a:r>
            <a:endParaRPr lang="es-EC" sz="22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Respeto al medio </a:t>
            </a:r>
            <a:r>
              <a:rPr lang="es-EC" sz="2200" b="1" dirty="0" smtClean="0"/>
              <a:t>ambiente.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200" b="1" dirty="0"/>
              <a:t>Productos de </a:t>
            </a:r>
            <a:r>
              <a:rPr lang="es-EC" sz="2200" b="1" dirty="0" smtClean="0"/>
              <a:t>calidad.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42245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587" y="365124"/>
            <a:ext cx="10515600" cy="1325563"/>
          </a:xfrm>
        </p:spPr>
        <p:txBody>
          <a:bodyPr/>
          <a:lstStyle/>
          <a:p>
            <a:r>
              <a:rPr lang="es-ES" b="1" dirty="0"/>
              <a:t>Estado de Fuentes y Usos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29023" t="21877" r="25492" b="9835"/>
          <a:stretch/>
        </p:blipFill>
        <p:spPr bwMode="auto">
          <a:xfrm>
            <a:off x="4704522" y="1027906"/>
            <a:ext cx="7186899" cy="5677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65472" y="1027907"/>
            <a:ext cx="3495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Estudio económico financiero</a:t>
            </a:r>
          </a:p>
          <a:p>
            <a:r>
              <a:rPr lang="es-EC" sz="2400" dirty="0" smtClean="0"/>
              <a:t>Es de suma importancia</a:t>
            </a:r>
          </a:p>
          <a:p>
            <a:r>
              <a:rPr lang="es-EC" sz="2400" dirty="0" smtClean="0"/>
              <a:t>Monto de los recursos</a:t>
            </a:r>
          </a:p>
          <a:p>
            <a:r>
              <a:rPr lang="es-EC" sz="2400" dirty="0" smtClean="0"/>
              <a:t>Realización del clúster</a:t>
            </a:r>
          </a:p>
          <a:p>
            <a:r>
              <a:rPr lang="es-EC" sz="2400" dirty="0" smtClean="0"/>
              <a:t>Costo total de la operación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8490" t="35190" r="16083" b="23506"/>
          <a:stretch/>
        </p:blipFill>
        <p:spPr>
          <a:xfrm>
            <a:off x="172278" y="3336231"/>
            <a:ext cx="4532244" cy="27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CAPÌTULO FINANCIERO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1104" t="42919" r="28719" b="32677"/>
          <a:stretch/>
        </p:blipFill>
        <p:spPr bwMode="auto">
          <a:xfrm>
            <a:off x="838200" y="1899092"/>
            <a:ext cx="5751445" cy="2581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35" y="1900287"/>
            <a:ext cx="4547565" cy="26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6800" y="719197"/>
            <a:ext cx="99974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políticas que establece el  Plan Nacional del Buen Vivir complementada con el apoyo de entidades como el Instituto de Economía Popular y Solidaria que apoya proyectos y fomenta el desarrollo de PYMES a fin de lograr un cambio en la transformación de la matriz 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productiva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implementación de un Clúster Productivo en la Parroquia de Huambaló, ciudad de Ambato tendrá gran acogida por el impacto  en desarrollo económico y social en la comunidad al generar más fuentes de empleo bajo una visión  trabajo organizado y en equidad, que busca alcanzar un  mayor desarrollo sostenible y permita mejorar la calidad de vida de sus 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pobladores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Habrá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crecimiento exportable significativo lo cual incrementara la balanza comercial, aportando al crecimiento en la participación del país en el mercado chileno en un 0,2 % y un 2% en el valor exportable neto del país. </a:t>
            </a: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mercado chileno tiene la potencialidad de la demanda suficiente para la compra de los muebles artesanales de madera ecuatorianos, que a lo largo de los próximos cinco años se incrementara las exportaciones en un 10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 el Estudio Financiero y los indicadores obtenidos se ha demostrado que el proyecto es rentable, proyectando una Tasa de Retorno de un 70%, con un tiempo de recuperación de 3 años.</a:t>
            </a:r>
            <a:endParaRPr lang="es-EC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37360" y="72866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</a:rPr>
              <a:t>Conclusiones</a:t>
            </a:r>
            <a:endParaRPr lang="es-EC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68680" y="945178"/>
            <a:ext cx="10439400" cy="562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Mantenerse informado de los proyectos realizados por entidades gubernamentales como El Instituto de Economía Popular y Solidaria que apoya el desarrollo de proyectos como este y promueve el crecimiento del desarrollo productivo de las PYMES. </a:t>
            </a: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 a conocer el proyecto a los artesanos que elaboran muebles artesanales de madera, con el objetivo de promover la asociación e integración permita desarrollar productos de alta calidad y oreciendo las garantías que exigen los mercados internacionales. </a:t>
            </a: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Aprovechar las oportunidades que se presentan en el mercado chileno para acogerse a las preferencias arancelarias establecidas en el Acuerdo de Complementación Económica Ecuador-Chile 64 como principal soporte para las exportaciones al mercado objetivo o extenderse a nuevos mercados internacionales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 actualizado en las políticas establecidas en el proceso exportable así como estar al tanto de documentación previa necesaria para la exportación de muebles artesanales de madera, se de cumplimiento a normas de calidad que permita ofertar productos de calidad y garantía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momento de ejecutar un análisis financiero se debe considerar cada costo como una inversión de manera que sean de provecho de la asociación y genere beneficio colectivo así como un incremento del capital humano. </a:t>
            </a:r>
            <a:endParaRPr lang="es-EC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78280" y="298847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</a:rPr>
              <a:t>Recomendaciones</a:t>
            </a:r>
            <a:endParaRPr lang="es-EC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49696" y="888537"/>
            <a:ext cx="6349815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3800" b="1" cap="none" spc="0" dirty="0" smtClean="0">
                <a:ln/>
                <a:solidFill>
                  <a:schemeClr val="accent4"/>
                </a:solidFill>
                <a:effectLst/>
              </a:rPr>
              <a:t>Muchas </a:t>
            </a:r>
            <a:endParaRPr lang="es-ES" sz="138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s-ES" sz="13800" b="1" cap="none" spc="0" dirty="0" smtClean="0">
                <a:ln/>
                <a:solidFill>
                  <a:schemeClr val="accent4"/>
                </a:solidFill>
                <a:effectLst/>
              </a:rPr>
              <a:t>Gracias</a:t>
            </a:r>
            <a:endParaRPr lang="es-ES" sz="13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44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580" y="187440"/>
            <a:ext cx="376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>
                <a:solidFill>
                  <a:schemeClr val="accent5"/>
                </a:solidFill>
              </a:rPr>
              <a:t>Circuitos </a:t>
            </a:r>
            <a:r>
              <a:rPr lang="es-EC" sz="3200" b="1" dirty="0">
                <a:solidFill>
                  <a:schemeClr val="accent5"/>
                </a:solidFill>
              </a:rPr>
              <a:t>P</a:t>
            </a:r>
            <a:r>
              <a:rPr lang="es-EC" sz="3200" b="1" dirty="0" smtClean="0">
                <a:solidFill>
                  <a:schemeClr val="accent5"/>
                </a:solidFill>
              </a:rPr>
              <a:t>roductivos</a:t>
            </a:r>
            <a:endParaRPr lang="es-EC" sz="3200" b="1" dirty="0">
              <a:solidFill>
                <a:schemeClr val="accent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4647" y="775852"/>
            <a:ext cx="498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onjunto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unidades de producción, distribución y consumo que operan relacionadas entre sí, a partir de una actividad común a todas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ellas.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714512" y="2111187"/>
            <a:ext cx="506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</a:rPr>
              <a:t>Fases del Circuito Productivo</a:t>
            </a:r>
            <a:endParaRPr lang="es-EC" sz="32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4647" y="2695962"/>
            <a:ext cx="3536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Producción de Materias primas</a:t>
            </a:r>
          </a:p>
          <a:p>
            <a:r>
              <a:rPr lang="es-EC" dirty="0" smtClean="0"/>
              <a:t>Trasformación de materias primas</a:t>
            </a:r>
          </a:p>
          <a:p>
            <a:r>
              <a:rPr lang="es-EC" dirty="0"/>
              <a:t>C</a:t>
            </a:r>
            <a:r>
              <a:rPr lang="es-EC" dirty="0" smtClean="0"/>
              <a:t>omercialización</a:t>
            </a:r>
            <a:endParaRPr lang="es-EC" dirty="0"/>
          </a:p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29387" y="368757"/>
            <a:ext cx="520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/>
                </a:solidFill>
              </a:rPr>
              <a:t>Principios  de las Políticas del Plan Nacional del Buen vivir</a:t>
            </a:r>
          </a:p>
          <a:p>
            <a:pPr algn="ctr"/>
            <a:r>
              <a:rPr lang="es-EC" sz="2400" b="1" dirty="0" smtClean="0"/>
              <a:t> </a:t>
            </a:r>
            <a:endParaRPr lang="es-EC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213508" y="1232307"/>
            <a:ext cx="60387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Garantía, titularidad y ejercicios de derechos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Inclusión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Igualdad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Universalidad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I</a:t>
            </a:r>
            <a:r>
              <a:rPr lang="es-EC" sz="2400" dirty="0" smtClean="0"/>
              <a:t>ntegridad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Corresponsabilidad 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94647" y="3540631"/>
            <a:ext cx="1059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Objetivos </a:t>
            </a:r>
            <a:r>
              <a:rPr lang="es-ES" sz="4800" dirty="0"/>
              <a:t>del Plan Nacional del Buen Vivir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94647" y="4517728"/>
            <a:ext cx="4925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28625" algn="just">
              <a:spcAft>
                <a:spcPts val="0"/>
              </a:spcAft>
            </a:pPr>
            <a:r>
              <a:rPr lang="es-E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3.-  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Mejorar la calidad de vida de la población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428625" algn="just">
              <a:spcAft>
                <a:spcPts val="0"/>
              </a:spcAft>
            </a:pPr>
            <a:endParaRPr lang="es-ES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28625" algn="just">
              <a:spcAft>
                <a:spcPts val="0"/>
              </a:spcAft>
            </a:pPr>
            <a:r>
              <a:rPr lang="es-ES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</a:t>
            </a:r>
            <a:r>
              <a:rPr lang="es-E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9.-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Garantizar el trabajo 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digno.</a:t>
            </a:r>
          </a:p>
          <a:p>
            <a:pPr marR="428625" algn="just">
              <a:spcAft>
                <a:spcPts val="0"/>
              </a:spcAft>
            </a:pPr>
            <a:endParaRPr lang="es-ES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28625" algn="just">
              <a:spcAft>
                <a:spcPts val="0"/>
              </a:spcAft>
            </a:pPr>
            <a:r>
              <a:rPr lang="es-ES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</a:t>
            </a:r>
            <a:r>
              <a:rPr lang="es-E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Impulsar la transformación de la matriz 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productiva.</a:t>
            </a:r>
            <a:endParaRPr lang="es-ES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190" y="4182256"/>
            <a:ext cx="3058414" cy="26287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04" y="4182256"/>
            <a:ext cx="3375925" cy="26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94948" y="48659"/>
            <a:ext cx="2806700" cy="635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MODELOS ASOCATIVOS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43794" y="814685"/>
            <a:ext cx="3109001" cy="392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Cadenas productivas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802339" y="809052"/>
            <a:ext cx="1353861" cy="397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Dificultades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47039" y="237552"/>
            <a:ext cx="1480861" cy="3974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Desconfianza 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847039" y="809052"/>
            <a:ext cx="1480861" cy="3974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Individualismo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847039" y="1405224"/>
            <a:ext cx="1510195" cy="3974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Oportunismos</a:t>
            </a:r>
            <a:endParaRPr lang="es-ES" sz="1600" b="1" dirty="0">
              <a:solidFill>
                <a:schemeClr val="tx1"/>
              </a:solidFill>
            </a:endParaRPr>
          </a:p>
        </p:txBody>
      </p:sp>
      <p:cxnSp>
        <p:nvCxnSpPr>
          <p:cNvPr id="15" name="Conector recto 14"/>
          <p:cNvCxnSpPr>
            <a:stCxn id="4" idx="2"/>
            <a:endCxn id="6" idx="0"/>
          </p:cNvCxnSpPr>
          <p:nvPr/>
        </p:nvCxnSpPr>
        <p:spPr>
          <a:xfrm flipH="1">
            <a:off x="1798295" y="683659"/>
            <a:ext cx="3" cy="13102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10" idx="1"/>
            <a:endCxn id="6" idx="3"/>
          </p:cNvCxnSpPr>
          <p:nvPr/>
        </p:nvCxnSpPr>
        <p:spPr>
          <a:xfrm flipH="1">
            <a:off x="3352795" y="1007776"/>
            <a:ext cx="449544" cy="32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11" idx="1"/>
          </p:cNvCxnSpPr>
          <p:nvPr/>
        </p:nvCxnSpPr>
        <p:spPr>
          <a:xfrm flipH="1">
            <a:off x="5156201" y="436276"/>
            <a:ext cx="690838" cy="5715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13" idx="1"/>
            <a:endCxn id="10" idx="3"/>
          </p:cNvCxnSpPr>
          <p:nvPr/>
        </p:nvCxnSpPr>
        <p:spPr>
          <a:xfrm flipH="1" flipV="1">
            <a:off x="5156200" y="1007776"/>
            <a:ext cx="690839" cy="5961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5156200" y="1007776"/>
            <a:ext cx="69083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redondeado 31"/>
          <p:cNvSpPr/>
          <p:nvPr/>
        </p:nvSpPr>
        <p:spPr>
          <a:xfrm>
            <a:off x="599397" y="1576568"/>
            <a:ext cx="2397801" cy="5221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Cooperación entre organizaciones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604683" y="2980285"/>
            <a:ext cx="2397803" cy="392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Redes Empresariales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957298" y="2383385"/>
            <a:ext cx="2397803" cy="596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b="1" dirty="0">
                <a:solidFill>
                  <a:schemeClr val="tx1"/>
                </a:solidFill>
              </a:rPr>
              <a:t>Redes Verticales (empresas proveedoras</a:t>
            </a:r>
            <a:r>
              <a:rPr lang="es-ES" sz="1600" b="1" dirty="0" smtClean="0">
                <a:solidFill>
                  <a:schemeClr val="tx1"/>
                </a:solidFill>
              </a:rPr>
              <a:t>)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3957297" y="3565671"/>
            <a:ext cx="2397804" cy="596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>
                <a:solidFill>
                  <a:schemeClr val="tx1"/>
                </a:solidFill>
              </a:rPr>
              <a:t>Redes </a:t>
            </a:r>
            <a:r>
              <a:rPr lang="es-ES" sz="1600" b="1" i="1" dirty="0" smtClean="0">
                <a:solidFill>
                  <a:schemeClr val="tx1"/>
                </a:solidFill>
              </a:rPr>
              <a:t>Horizontales 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36" name="Conector recto 35"/>
          <p:cNvCxnSpPr>
            <a:endCxn id="32" idx="0"/>
          </p:cNvCxnSpPr>
          <p:nvPr/>
        </p:nvCxnSpPr>
        <p:spPr>
          <a:xfrm>
            <a:off x="1798298" y="1206500"/>
            <a:ext cx="0" cy="37006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32" idx="2"/>
            <a:endCxn id="33" idx="0"/>
          </p:cNvCxnSpPr>
          <p:nvPr/>
        </p:nvCxnSpPr>
        <p:spPr>
          <a:xfrm>
            <a:off x="1798298" y="2098765"/>
            <a:ext cx="5287" cy="8815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599393" y="4980778"/>
            <a:ext cx="2397804" cy="596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</a:rPr>
              <a:t>Clúster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55" name="Conector recto 54"/>
          <p:cNvCxnSpPr/>
          <p:nvPr/>
        </p:nvCxnSpPr>
        <p:spPr>
          <a:xfrm flipH="1">
            <a:off x="2997197" y="5279228"/>
            <a:ext cx="56514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redondeado 59"/>
          <p:cNvSpPr/>
          <p:nvPr/>
        </p:nvSpPr>
        <p:spPr>
          <a:xfrm>
            <a:off x="3562346" y="4631221"/>
            <a:ext cx="4090708" cy="1296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Grupo de empresas interrelacionadas que trabajan en un mismo sector industrial y que colaboran estratégicamente para obtener beneficios comunes</a:t>
            </a:r>
            <a:r>
              <a:rPr lang="es-ES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2"/>
          <a:srcRect l="17925" r="18023"/>
          <a:stretch/>
        </p:blipFill>
        <p:spPr>
          <a:xfrm>
            <a:off x="7851079" y="3394416"/>
            <a:ext cx="4089401" cy="3459348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7859805" y="2739803"/>
            <a:ext cx="4071949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para la Competitividad</a:t>
            </a:r>
            <a:endParaRPr lang="es-E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4"/>
          <p:cNvCxnSpPr>
            <a:stCxn id="33" idx="3"/>
            <a:endCxn id="34" idx="1"/>
          </p:cNvCxnSpPr>
          <p:nvPr/>
        </p:nvCxnSpPr>
        <p:spPr>
          <a:xfrm flipV="1">
            <a:off x="3002486" y="2681835"/>
            <a:ext cx="954812" cy="494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stCxn id="33" idx="3"/>
            <a:endCxn id="35" idx="1"/>
          </p:cNvCxnSpPr>
          <p:nvPr/>
        </p:nvCxnSpPr>
        <p:spPr>
          <a:xfrm>
            <a:off x="3002486" y="3176628"/>
            <a:ext cx="954811" cy="687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0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b="30269"/>
          <a:stretch/>
        </p:blipFill>
        <p:spPr>
          <a:xfrm>
            <a:off x="1171287" y="238057"/>
            <a:ext cx="10079889" cy="16771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4578" t="28819" r="21010" b="11111"/>
          <a:stretch/>
        </p:blipFill>
        <p:spPr>
          <a:xfrm>
            <a:off x="215900" y="2146300"/>
            <a:ext cx="4965700" cy="4127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27355" t="24827" r="9004" b="15972"/>
          <a:stretch/>
        </p:blipFill>
        <p:spPr>
          <a:xfrm>
            <a:off x="5260780" y="2146300"/>
            <a:ext cx="6896100" cy="36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3265" y="251239"/>
            <a:ext cx="4416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/>
              <a:t>Sector Muebles Artesanales </a:t>
            </a:r>
          </a:p>
          <a:p>
            <a:pPr algn="ctr"/>
            <a:r>
              <a:rPr lang="es-EC" sz="2800" b="1" dirty="0" smtClean="0"/>
              <a:t>de madera en el Ecuador</a:t>
            </a:r>
            <a:endParaRPr lang="es-EC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7874" y="1205346"/>
            <a:ext cx="45161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42% </a:t>
            </a:r>
            <a:r>
              <a:rPr lang="es-EC" dirty="0" smtClean="0"/>
              <a:t>superficie de bosques naturales</a:t>
            </a:r>
          </a:p>
          <a:p>
            <a:r>
              <a:rPr lang="es-EC" b="1" dirty="0" smtClean="0"/>
              <a:t>163.000</a:t>
            </a:r>
            <a:r>
              <a:rPr lang="es-EC" dirty="0" smtClean="0"/>
              <a:t> hectáreas plantadas</a:t>
            </a:r>
          </a:p>
          <a:p>
            <a:r>
              <a:rPr lang="es-EC" b="1" dirty="0" smtClean="0"/>
              <a:t>50% </a:t>
            </a:r>
            <a:r>
              <a:rPr lang="es-EC" dirty="0" smtClean="0"/>
              <a:t>Sierra</a:t>
            </a:r>
          </a:p>
          <a:p>
            <a:r>
              <a:rPr lang="es-EC" b="1" dirty="0" smtClean="0"/>
              <a:t>50% </a:t>
            </a:r>
            <a:r>
              <a:rPr lang="es-EC" dirty="0" smtClean="0"/>
              <a:t>Costa y Amazonia.</a:t>
            </a:r>
          </a:p>
          <a:p>
            <a:r>
              <a:rPr lang="es-EC" dirty="0" smtClean="0"/>
              <a:t>Diversidad </a:t>
            </a:r>
            <a:r>
              <a:rPr lang="es-EC" dirty="0"/>
              <a:t>en cuanto a hábitats </a:t>
            </a:r>
            <a:endParaRPr lang="es-EC" dirty="0" smtClean="0"/>
          </a:p>
          <a:p>
            <a:r>
              <a:rPr lang="es-EC" dirty="0" smtClean="0"/>
              <a:t>alberga </a:t>
            </a:r>
            <a:r>
              <a:rPr lang="es-EC" dirty="0"/>
              <a:t>un total de 25000 especies de plantas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04898" y="2981241"/>
            <a:ext cx="3167269" cy="5703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Ministerio del Ambiente (MAE)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3020" y="3849664"/>
            <a:ext cx="4731027" cy="570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Autoridad ambiental reguladora, que controlo y administra el aprovechamiento de los bosques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1905" y="4768788"/>
            <a:ext cx="2553254" cy="5566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SAF (Sistema de Administración forestal)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3020" y="5603990"/>
            <a:ext cx="1708980" cy="5566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PNFR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79479" y="5655217"/>
            <a:ext cx="1708980" cy="556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DFN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13" name="Conector recto 12"/>
          <p:cNvCxnSpPr>
            <a:stCxn id="7" idx="2"/>
            <a:endCxn id="8" idx="0"/>
          </p:cNvCxnSpPr>
          <p:nvPr/>
        </p:nvCxnSpPr>
        <p:spPr>
          <a:xfrm>
            <a:off x="2588533" y="3551637"/>
            <a:ext cx="1" cy="2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8" idx="2"/>
            <a:endCxn id="9" idx="0"/>
          </p:cNvCxnSpPr>
          <p:nvPr/>
        </p:nvCxnSpPr>
        <p:spPr>
          <a:xfrm flipH="1">
            <a:off x="2588532" y="4420060"/>
            <a:ext cx="2" cy="34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9" idx="2"/>
            <a:endCxn id="10" idx="0"/>
          </p:cNvCxnSpPr>
          <p:nvPr/>
        </p:nvCxnSpPr>
        <p:spPr>
          <a:xfrm flipH="1">
            <a:off x="1077510" y="5325477"/>
            <a:ext cx="1511022" cy="27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9" idx="2"/>
            <a:endCxn id="11" idx="0"/>
          </p:cNvCxnSpPr>
          <p:nvPr/>
        </p:nvCxnSpPr>
        <p:spPr>
          <a:xfrm>
            <a:off x="2588532" y="5325477"/>
            <a:ext cx="1245437" cy="32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5625635" y="225510"/>
            <a:ext cx="6101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/>
              <a:t>Aprovechamiento forestal 17 Provincias</a:t>
            </a:r>
            <a:endParaRPr lang="es-EC" sz="2800" b="1" dirty="0"/>
          </a:p>
        </p:txBody>
      </p:sp>
      <p:pic>
        <p:nvPicPr>
          <p:cNvPr id="23" name="Imagen 22"/>
          <p:cNvPicPr/>
          <p:nvPr/>
        </p:nvPicPr>
        <p:blipFill rotWithShape="1">
          <a:blip r:embed="rId2" cstate="print"/>
          <a:srcRect l="33725" t="27392" r="15493" b="14459"/>
          <a:stretch/>
        </p:blipFill>
        <p:spPr bwMode="auto">
          <a:xfrm>
            <a:off x="6108701" y="748730"/>
            <a:ext cx="5299284" cy="325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43951"/>
              </p:ext>
            </p:extLst>
          </p:nvPr>
        </p:nvGraphicFramePr>
        <p:xfrm>
          <a:off x="6108701" y="4028886"/>
          <a:ext cx="25790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26"/>
                <a:gridCol w="1289526"/>
              </a:tblGrid>
              <a:tr h="353829">
                <a:tc>
                  <a:txBody>
                    <a:bodyPr/>
                    <a:lstStyle/>
                    <a:p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Costa 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72.37%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3829">
                <a:tc>
                  <a:txBody>
                    <a:bodyPr/>
                    <a:lstStyle/>
                    <a:p>
                      <a:r>
                        <a:rPr lang="es-EC" b="1" dirty="0" smtClean="0"/>
                        <a:t>Amazonia</a:t>
                      </a:r>
                      <a:endParaRPr lang="es-EC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26.84%</a:t>
                      </a:r>
                      <a:endParaRPr lang="es-EC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3829">
                <a:tc>
                  <a:txBody>
                    <a:bodyPr/>
                    <a:lstStyle/>
                    <a:p>
                      <a:r>
                        <a:rPr lang="es-EC" b="1" dirty="0" smtClean="0"/>
                        <a:t>Sierra</a:t>
                      </a:r>
                      <a:endParaRPr lang="es-EC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1.79%</a:t>
                      </a:r>
                      <a:endParaRPr lang="es-EC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6053328" y="2407920"/>
            <a:ext cx="5450174" cy="2438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8676535" y="4007799"/>
            <a:ext cx="319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59,05%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volumen total de madera de esta formación vegetal se ubicó en la provincia de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Esmeraldas.</a:t>
            </a:r>
            <a:endParaRPr lang="es-EC" dirty="0"/>
          </a:p>
        </p:txBody>
      </p:sp>
      <p:sp>
        <p:nvSpPr>
          <p:cNvPr id="27" name="Rectángulo 26"/>
          <p:cNvSpPr/>
          <p:nvPr/>
        </p:nvSpPr>
        <p:spPr>
          <a:xfrm>
            <a:off x="6108701" y="5184913"/>
            <a:ext cx="3065779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madera en el Ecuado</a:t>
            </a:r>
            <a:r>
              <a:rPr lang="es-EC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421.000 TM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600" b="1" dirty="0"/>
              <a:t>3.6 millones de tierras disponibles para la repoblación forestal</a:t>
            </a:r>
            <a:r>
              <a:rPr lang="es-EC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283827" y="5249186"/>
            <a:ext cx="3075813" cy="154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 CERTIFICACIONES</a:t>
            </a:r>
          </a:p>
          <a:p>
            <a:pPr algn="just">
              <a:lnSpc>
                <a:spcPct val="107000"/>
              </a:lnSpc>
            </a:pPr>
            <a:r>
              <a:rPr lang="es-ES" sz="1600" b="1" dirty="0"/>
              <a:t>Forest Stewardship Council (FSC) </a:t>
            </a:r>
          </a:p>
          <a:p>
            <a:pPr algn="just">
              <a:lnSpc>
                <a:spcPct val="107000"/>
              </a:lnSpc>
            </a:pPr>
            <a:r>
              <a:rPr lang="es-ES" sz="1600" b="1" dirty="0"/>
              <a:t>y las normas ISO (ISO 9000:2008)</a:t>
            </a:r>
            <a:endParaRPr lang="es-EC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2368" y="88778"/>
            <a:ext cx="5966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5"/>
                </a:solidFill>
              </a:rPr>
              <a:t>Ventajas Geográficas para la producción de muebles artesanales de madera</a:t>
            </a:r>
            <a:endParaRPr lang="es-EC" sz="3200" b="1" dirty="0">
              <a:solidFill>
                <a:schemeClr val="accent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882" y="1585928"/>
            <a:ext cx="56288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 estratégica dentro del Continente </a:t>
            </a:r>
            <a:r>
              <a:rPr lang="es-EC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Americano</a:t>
            </a:r>
          </a:p>
          <a:p>
            <a:pPr algn="just">
              <a:spcAft>
                <a:spcPts val="0"/>
              </a:spcAft>
            </a:pP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 climáticas favorables para la producción de materia prima muy cotizada en el resto del mundo</a:t>
            </a:r>
            <a:r>
              <a:rPr lang="es-EC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directo a importantes vías </a:t>
            </a:r>
            <a:r>
              <a:rPr lang="es-EC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fluviales.</a:t>
            </a:r>
          </a:p>
          <a:p>
            <a:pPr algn="just">
              <a:spcAft>
                <a:spcPts val="0"/>
              </a:spcAft>
            </a:pP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Diversidad de rutas de acceso a mercados internacionales tanto vía marítima como terrestre.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88374" y="260876"/>
            <a:ext cx="5858463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Productiva de la </a:t>
            </a:r>
            <a:endParaRPr lang="es-EC" sz="32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 </a:t>
            </a:r>
            <a:r>
              <a:rPr lang="es-EC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Maderera en el Ecuador</a:t>
            </a:r>
            <a:endParaRPr lang="es-EC" sz="32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8214611" y="1386756"/>
            <a:ext cx="704537" cy="2570647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Abrir llave 8"/>
          <p:cNvSpPr/>
          <p:nvPr/>
        </p:nvSpPr>
        <p:spPr>
          <a:xfrm>
            <a:off x="8214610" y="4086256"/>
            <a:ext cx="704537" cy="2570647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6587520" y="2250127"/>
            <a:ext cx="178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</a:rPr>
              <a:t>Industria </a:t>
            </a:r>
          </a:p>
          <a:p>
            <a:pPr algn="ctr"/>
            <a:r>
              <a:rPr lang="es-EC" sz="2400" b="1" dirty="0" smtClean="0">
                <a:solidFill>
                  <a:srgbClr val="FF0000"/>
                </a:solidFill>
              </a:rPr>
              <a:t>primaria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596626" y="4949627"/>
            <a:ext cx="178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</a:rPr>
              <a:t>Industria Secundaria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82396" y="1918025"/>
            <a:ext cx="3377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dirty="0" smtClean="0"/>
              <a:t>Aserraderos</a:t>
            </a:r>
          </a:p>
          <a:p>
            <a:r>
              <a:rPr lang="es-EC" sz="2300" dirty="0" smtClean="0"/>
              <a:t>Fabricas de contrachapado</a:t>
            </a:r>
          </a:p>
          <a:p>
            <a:r>
              <a:rPr lang="es-EC" sz="2300" dirty="0" smtClean="0"/>
              <a:t>Fabricas de aglomerados</a:t>
            </a:r>
          </a:p>
          <a:p>
            <a:r>
              <a:rPr lang="es-EC" sz="2300" dirty="0" smtClean="0"/>
              <a:t>Fabrica de Astillas</a:t>
            </a:r>
            <a:endParaRPr lang="es-EC" sz="23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98273" y="4617526"/>
            <a:ext cx="32619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dirty="0" smtClean="0"/>
              <a:t>Construcción</a:t>
            </a:r>
            <a:endParaRPr lang="es-EC" sz="2300" dirty="0"/>
          </a:p>
          <a:p>
            <a:r>
              <a:rPr lang="es-EC" sz="2300" dirty="0" smtClean="0"/>
              <a:t>Procesadores de Balsa</a:t>
            </a:r>
          </a:p>
          <a:p>
            <a:r>
              <a:rPr lang="es-EC" sz="2300" dirty="0" smtClean="0"/>
              <a:t>Pisos, Puertas y marcos</a:t>
            </a:r>
          </a:p>
          <a:p>
            <a:r>
              <a:rPr lang="es-EC" sz="2300" dirty="0" smtClean="0"/>
              <a:t>Industria de Muebles</a:t>
            </a:r>
            <a:endParaRPr lang="es-EC" sz="2300" dirty="0"/>
          </a:p>
        </p:txBody>
      </p:sp>
    </p:spTree>
    <p:extLst>
      <p:ext uri="{BB962C8B-B14F-4D97-AF65-F5344CB8AC3E}">
        <p14:creationId xmlns:p14="http://schemas.microsoft.com/office/powerpoint/2010/main" val="5666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4872" y="1605574"/>
            <a:ext cx="322288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Segmento Artesanal</a:t>
            </a:r>
            <a:endParaRPr lang="es-EC" sz="2800" b="1" dirty="0"/>
          </a:p>
        </p:txBody>
      </p:sp>
      <p:sp>
        <p:nvSpPr>
          <p:cNvPr id="5" name="Rectángulo 4"/>
          <p:cNvSpPr/>
          <p:nvPr/>
        </p:nvSpPr>
        <p:spPr>
          <a:xfrm>
            <a:off x="8118173" y="428283"/>
            <a:ext cx="3611880" cy="1409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Asociaciones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Artesanos de la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Madera</a:t>
            </a:r>
            <a:endPara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Asociaciones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Mueblistas</a:t>
            </a:r>
            <a:endPara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Asociaciones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Carpinteros, tanto cantonales como parroquiales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28666" y="1925494"/>
            <a:ext cx="3601387" cy="1574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Integrada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gremios de diferentes profesiones, siendo una de ellas los artesanos de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madera 50.000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artesanos de la madera.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7794" y="4693203"/>
            <a:ext cx="2823733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PYMES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Muebles </a:t>
            </a:r>
            <a:endParaRPr lang="es-EC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Artesanales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Madera Huambaló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72415" y="532960"/>
            <a:ext cx="3886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Federación Nacional de Artesanos Profesionales de la Madera y Conexos, FENARPROME</a:t>
            </a:r>
            <a:endParaRPr lang="es-EC" b="1" dirty="0"/>
          </a:p>
        </p:txBody>
      </p:sp>
      <p:sp>
        <p:nvSpPr>
          <p:cNvPr id="12" name="Rectángulo 11"/>
          <p:cNvSpPr/>
          <p:nvPr/>
        </p:nvSpPr>
        <p:spPr>
          <a:xfrm>
            <a:off x="4292242" y="2389402"/>
            <a:ext cx="304654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Federación Nacional de Artesanos, FENACA</a:t>
            </a:r>
            <a:endParaRPr lang="es-EC" dirty="0"/>
          </a:p>
        </p:txBody>
      </p:sp>
      <p:cxnSp>
        <p:nvCxnSpPr>
          <p:cNvPr id="14" name="Conector recto 13"/>
          <p:cNvCxnSpPr>
            <a:stCxn id="4" idx="3"/>
            <a:endCxn id="11" idx="1"/>
          </p:cNvCxnSpPr>
          <p:nvPr/>
        </p:nvCxnSpPr>
        <p:spPr>
          <a:xfrm flipV="1">
            <a:off x="3417757" y="1133125"/>
            <a:ext cx="454658" cy="734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4" idx="3"/>
            <a:endCxn id="12" idx="1"/>
          </p:cNvCxnSpPr>
          <p:nvPr/>
        </p:nvCxnSpPr>
        <p:spPr>
          <a:xfrm>
            <a:off x="3417757" y="1867184"/>
            <a:ext cx="874485" cy="84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1" idx="3"/>
            <a:endCxn id="5" idx="1"/>
          </p:cNvCxnSpPr>
          <p:nvPr/>
        </p:nvCxnSpPr>
        <p:spPr>
          <a:xfrm flipV="1">
            <a:off x="7758615" y="1133124"/>
            <a:ext cx="3595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12" idx="3"/>
            <a:endCxn id="7" idx="1"/>
          </p:cNvCxnSpPr>
          <p:nvPr/>
        </p:nvCxnSpPr>
        <p:spPr>
          <a:xfrm>
            <a:off x="7338787" y="2712568"/>
            <a:ext cx="7898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25"/>
          <p:cNvSpPr/>
          <p:nvPr/>
        </p:nvSpPr>
        <p:spPr>
          <a:xfrm>
            <a:off x="3538022" y="4867244"/>
            <a:ext cx="3466373" cy="5752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Tienen mucha influencia tanto de clientes nacionales y extranjeros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38394" y="3708318"/>
            <a:ext cx="4012868" cy="2893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</a:t>
            </a:r>
            <a:r>
              <a:rPr lang="es-EC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flexibilidad para adaptarse a los cambios del mercado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Emprender </a:t>
            </a:r>
            <a:r>
              <a:rPr lang="es-EC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innovadores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Generan </a:t>
            </a:r>
            <a:r>
              <a:rPr lang="es-EC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fuentes de empleo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Erradicación </a:t>
            </a:r>
            <a:r>
              <a:rPr lang="es-EC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pobreza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Crecimiento </a:t>
            </a:r>
            <a:r>
              <a:rPr lang="es-EC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socioeconómico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Mejorar </a:t>
            </a:r>
            <a:r>
              <a:rPr lang="es-EC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calidad de vida de los pobladores</a:t>
            </a:r>
            <a:endParaRPr lang="es-EC" sz="13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recto 29"/>
          <p:cNvCxnSpPr>
            <a:stCxn id="10" idx="3"/>
            <a:endCxn id="26" idx="1"/>
          </p:cNvCxnSpPr>
          <p:nvPr/>
        </p:nvCxnSpPr>
        <p:spPr>
          <a:xfrm>
            <a:off x="2991527" y="5154868"/>
            <a:ext cx="546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stCxn id="26" idx="3"/>
            <a:endCxn id="28" idx="1"/>
          </p:cNvCxnSpPr>
          <p:nvPr/>
        </p:nvCxnSpPr>
        <p:spPr>
          <a:xfrm>
            <a:off x="7004395" y="5154868"/>
            <a:ext cx="93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99419" y="107632"/>
            <a:ext cx="9473380" cy="993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un Plan de Negocios de un Clúster Productivo de Muebles Artesanales de Madera en la Parroquia de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Huambaló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3174" y="1101558"/>
            <a:ext cx="11179278" cy="5399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empresa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Clúster Don Huambaló Maestro en Muebles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empresa: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Conformada por fabricantes y comercializadores de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muebles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artesanales de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madera.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empresa: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industrial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manufacturación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comercialización de muebles de hogar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Tamaño de la empresa: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Microempresa conformada por 30 personas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acopio: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Entrada de la parroquia de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Huambalo, Fácil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a Ambato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Productos de empresa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Muebles de hogar como: juegos de Sala,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comedores,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dormitorios/ maderas de calidad.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Corto plazo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Clúster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Mediano plazo: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la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logística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Largo plazo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Posicionarse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mercado Chileno y expandir ese mercado, y </a:t>
            </a:r>
            <a:r>
              <a:rPr lang="es-E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aperturar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nuevos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mercados.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1483</Words>
  <Application>Microsoft Office PowerPoint</Application>
  <PresentationFormat>Personalizado</PresentationFormat>
  <Paragraphs>221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Competitivas</vt:lpstr>
      <vt:lpstr>Estudio de Mercado</vt:lpstr>
      <vt:lpstr>Destino Exportable</vt:lpstr>
      <vt:lpstr>Presentación de PowerPoint</vt:lpstr>
      <vt:lpstr>Presentación de PowerPoint</vt:lpstr>
      <vt:lpstr>Presentación de PowerPoint</vt:lpstr>
      <vt:lpstr>Presentación de PowerPoint</vt:lpstr>
      <vt:lpstr>Flete nacional Ambato - Guayaquil  </vt:lpstr>
      <vt:lpstr>Actividad logística </vt:lpstr>
      <vt:lpstr>Presentación de PowerPoint</vt:lpstr>
      <vt:lpstr>Presentación de PowerPoint</vt:lpstr>
      <vt:lpstr>Estado de Fuentes y Usos </vt:lpstr>
      <vt:lpstr>ANÁLISIS CAPÌTULO FINANCIERO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Alexis</dc:creator>
  <cp:lastModifiedBy>jonathan</cp:lastModifiedBy>
  <cp:revision>159</cp:revision>
  <cp:lastPrinted>2015-02-12T14:01:25Z</cp:lastPrinted>
  <dcterms:created xsi:type="dcterms:W3CDTF">2014-12-17T02:16:31Z</dcterms:created>
  <dcterms:modified xsi:type="dcterms:W3CDTF">2015-03-10T00:03:46Z</dcterms:modified>
</cp:coreProperties>
</file>