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7" r:id="rId3"/>
    <p:sldId id="258" r:id="rId4"/>
    <p:sldId id="261" r:id="rId5"/>
    <p:sldId id="287" r:id="rId6"/>
    <p:sldId id="294" r:id="rId7"/>
    <p:sldId id="263" r:id="rId8"/>
    <p:sldId id="264" r:id="rId9"/>
    <p:sldId id="265" r:id="rId10"/>
    <p:sldId id="266" r:id="rId11"/>
    <p:sldId id="295" r:id="rId12"/>
    <p:sldId id="273" r:id="rId13"/>
    <p:sldId id="289" r:id="rId14"/>
    <p:sldId id="276" r:id="rId15"/>
    <p:sldId id="290" r:id="rId16"/>
    <p:sldId id="288" r:id="rId17"/>
    <p:sldId id="278" r:id="rId18"/>
    <p:sldId id="281" r:id="rId19"/>
    <p:sldId id="282" r:id="rId20"/>
    <p:sldId id="300" r:id="rId21"/>
    <p:sldId id="301" r:id="rId22"/>
    <p:sldId id="284" r:id="rId23"/>
    <p:sldId id="272" r:id="rId24"/>
    <p:sldId id="293" r:id="rId25"/>
    <p:sldId id="297" r:id="rId26"/>
    <p:sldId id="298" r:id="rId27"/>
    <p:sldId id="302" r:id="rId28"/>
    <p:sldId id="296" r:id="rId29"/>
    <p:sldId id="299" r:id="rId30"/>
    <p:sldId id="280" r:id="rId31"/>
    <p:sldId id="268" r:id="rId32"/>
    <p:sldId id="269" r:id="rId33"/>
    <p:sldId id="270" r:id="rId3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7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36" autoAdjust="0"/>
    <p:restoredTop sz="94660"/>
  </p:normalViewPr>
  <p:slideViewPr>
    <p:cSldViewPr snapToGrid="0">
      <p:cViewPr varScale="1">
        <p:scale>
          <a:sx n="90" d="100"/>
          <a:sy n="90" d="100"/>
        </p:scale>
        <p:origin x="90"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6"/>
    </mc:Choice>
    <mc:Fallback>
      <c:style val="36"/>
    </mc:Fallback>
  </mc:AlternateContent>
  <c:chart>
    <c:title>
      <c:layout/>
      <c:overlay val="0"/>
      <c:txPr>
        <a:bodyPr/>
        <a:lstStyle/>
        <a:p>
          <a:pPr>
            <a:defRPr lang="es-ES"/>
          </a:pPr>
          <a:endParaRPr lang="es-EC"/>
        </a:p>
      </c:txPr>
    </c:title>
    <c:autoTitleDeleted val="0"/>
    <c:plotArea>
      <c:layout>
        <c:manualLayout>
          <c:layoutTarget val="inner"/>
          <c:xMode val="edge"/>
          <c:yMode val="edge"/>
          <c:x val="5.8125109361329835E-2"/>
          <c:y val="0.30925925925925923"/>
          <c:w val="0.59430468066491693"/>
          <c:h val="0.60106481481481477"/>
        </c:manualLayout>
      </c:layout>
      <c:lineChart>
        <c:grouping val="standard"/>
        <c:varyColors val="0"/>
        <c:ser>
          <c:idx val="0"/>
          <c:order val="0"/>
          <c:tx>
            <c:v>PRODUCCION DE HIGO EN EL ECUADOR</c:v>
          </c:tx>
          <c:cat>
            <c:numRef>
              <c:f>Hoja1!$B$8:$B$14</c:f>
              <c:numCache>
                <c:formatCode>General</c:formatCode>
                <c:ptCount val="7"/>
                <c:pt idx="0">
                  <c:v>2006</c:v>
                </c:pt>
                <c:pt idx="1">
                  <c:v>2007</c:v>
                </c:pt>
                <c:pt idx="2">
                  <c:v>2008</c:v>
                </c:pt>
                <c:pt idx="3">
                  <c:v>2009</c:v>
                </c:pt>
                <c:pt idx="4">
                  <c:v>2010</c:v>
                </c:pt>
                <c:pt idx="5">
                  <c:v>2011</c:v>
                </c:pt>
                <c:pt idx="6">
                  <c:v>2012</c:v>
                </c:pt>
              </c:numCache>
            </c:numRef>
          </c:cat>
          <c:val>
            <c:numRef>
              <c:f>Hoja1!$C$8:$C$14</c:f>
              <c:numCache>
                <c:formatCode>General</c:formatCode>
                <c:ptCount val="7"/>
                <c:pt idx="0">
                  <c:v>27</c:v>
                </c:pt>
                <c:pt idx="1">
                  <c:v>27</c:v>
                </c:pt>
                <c:pt idx="2">
                  <c:v>28</c:v>
                </c:pt>
                <c:pt idx="3">
                  <c:v>32</c:v>
                </c:pt>
                <c:pt idx="4">
                  <c:v>33</c:v>
                </c:pt>
                <c:pt idx="5">
                  <c:v>31</c:v>
                </c:pt>
                <c:pt idx="6">
                  <c:v>35</c:v>
                </c:pt>
              </c:numCache>
            </c:numRef>
          </c:val>
          <c:smooth val="0"/>
        </c:ser>
        <c:dLbls>
          <c:showLegendKey val="0"/>
          <c:showVal val="0"/>
          <c:showCatName val="0"/>
          <c:showSerName val="0"/>
          <c:showPercent val="0"/>
          <c:showBubbleSize val="0"/>
        </c:dLbls>
        <c:marker val="1"/>
        <c:smooth val="0"/>
        <c:axId val="121496400"/>
        <c:axId val="121496960"/>
      </c:lineChart>
      <c:catAx>
        <c:axId val="121496400"/>
        <c:scaling>
          <c:orientation val="minMax"/>
        </c:scaling>
        <c:delete val="0"/>
        <c:axPos val="b"/>
        <c:numFmt formatCode="General" sourceLinked="1"/>
        <c:majorTickMark val="out"/>
        <c:minorTickMark val="none"/>
        <c:tickLblPos val="nextTo"/>
        <c:txPr>
          <a:bodyPr/>
          <a:lstStyle/>
          <a:p>
            <a:pPr>
              <a:defRPr lang="es-ES"/>
            </a:pPr>
            <a:endParaRPr lang="es-EC"/>
          </a:p>
        </c:txPr>
        <c:crossAx val="121496960"/>
        <c:crosses val="autoZero"/>
        <c:auto val="1"/>
        <c:lblAlgn val="ctr"/>
        <c:lblOffset val="100"/>
        <c:noMultiLvlLbl val="0"/>
      </c:catAx>
      <c:valAx>
        <c:axId val="121496960"/>
        <c:scaling>
          <c:orientation val="minMax"/>
        </c:scaling>
        <c:delete val="0"/>
        <c:axPos val="l"/>
        <c:majorGridlines/>
        <c:numFmt formatCode="General" sourceLinked="1"/>
        <c:majorTickMark val="out"/>
        <c:minorTickMark val="none"/>
        <c:tickLblPos val="nextTo"/>
        <c:txPr>
          <a:bodyPr/>
          <a:lstStyle/>
          <a:p>
            <a:pPr>
              <a:defRPr lang="es-ES"/>
            </a:pPr>
            <a:endParaRPr lang="es-EC"/>
          </a:p>
        </c:txPr>
        <c:crossAx val="121496400"/>
        <c:crosses val="autoZero"/>
        <c:crossBetween val="between"/>
      </c:valAx>
    </c:plotArea>
    <c:legend>
      <c:legendPos val="r"/>
      <c:layout/>
      <c:overlay val="0"/>
      <c:txPr>
        <a:bodyPr/>
        <a:lstStyle/>
        <a:p>
          <a:pPr>
            <a:defRPr lang="es-ES"/>
          </a:pPr>
          <a:endParaRPr lang="es-EC"/>
        </a:p>
      </c:txPr>
    </c:legend>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image" Target="../media/image27.jpeg"/><Relationship Id="rId4" Type="http://schemas.openxmlformats.org/officeDocument/2006/relationships/image" Target="../media/image30.PNG"/></Relationships>
</file>

<file path=ppt/diagrams/_rels/data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image" Target="../media/image37.png"/><Relationship Id="rId4" Type="http://schemas.openxmlformats.org/officeDocument/2006/relationships/image" Target="../media/image40.png"/></Relationships>
</file>

<file path=ppt/diagrams/_rels/data3.xml.rels><?xml version="1.0" encoding="UTF-8" standalone="yes"?>
<Relationships xmlns="http://schemas.openxmlformats.org/package/2006/relationships"><Relationship Id="rId1"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4B5C0C-5ABE-466B-9CBD-948BC353B7CC}"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s-EC"/>
        </a:p>
      </dgm:t>
    </dgm:pt>
    <dgm:pt modelId="{EC42EED1-3669-4ADD-9AD5-B25A94CCB861}">
      <dgm:prSet phldrT="[Texto]" custT="1"/>
      <dgm:spPr/>
      <dgm:t>
        <a:bodyPr/>
        <a:lstStyle/>
        <a:p>
          <a:r>
            <a:rPr lang="es-EC" sz="1600" dirty="0" smtClean="0">
              <a:solidFill>
                <a:srgbClr val="002060"/>
              </a:solidFill>
            </a:rPr>
            <a:t>Crea nuevas oportunidades para acceder a mercados internacionales</a:t>
          </a:r>
          <a:endParaRPr lang="es-EC" sz="1600" dirty="0">
            <a:solidFill>
              <a:srgbClr val="002060"/>
            </a:solidFill>
          </a:endParaRPr>
        </a:p>
      </dgm:t>
    </dgm:pt>
    <dgm:pt modelId="{63BD720A-AC76-47D5-874C-CD66A8FD2D79}" type="parTrans" cxnId="{C50D7FAB-08F5-41DE-9BA4-3382E06EC5B5}">
      <dgm:prSet/>
      <dgm:spPr/>
      <dgm:t>
        <a:bodyPr/>
        <a:lstStyle/>
        <a:p>
          <a:endParaRPr lang="es-EC" sz="1400">
            <a:solidFill>
              <a:srgbClr val="002060"/>
            </a:solidFill>
          </a:endParaRPr>
        </a:p>
      </dgm:t>
    </dgm:pt>
    <dgm:pt modelId="{2E482546-9973-4107-A7A1-4BD29140BB6D}" type="sibTrans" cxnId="{C50D7FAB-08F5-41DE-9BA4-3382E06EC5B5}">
      <dgm:prSet/>
      <dgm:spPr/>
      <dgm:t>
        <a:bodyPr/>
        <a:lstStyle/>
        <a:p>
          <a:endParaRPr lang="es-EC" sz="1400">
            <a:solidFill>
              <a:srgbClr val="002060"/>
            </a:solidFill>
          </a:endParaRPr>
        </a:p>
      </dgm:t>
    </dgm:pt>
    <dgm:pt modelId="{0A4225ED-DE69-43AE-8218-AFFB85C83449}">
      <dgm:prSet phldrT="[Texto]" custT="1"/>
      <dgm:spPr/>
      <dgm:t>
        <a:bodyPr/>
        <a:lstStyle/>
        <a:p>
          <a:r>
            <a:rPr lang="es-EC" sz="1600" dirty="0" smtClean="0">
              <a:solidFill>
                <a:srgbClr val="002060"/>
              </a:solidFill>
            </a:rPr>
            <a:t>Impulsa competitividad</a:t>
          </a:r>
          <a:endParaRPr lang="es-EC" sz="1600" dirty="0">
            <a:solidFill>
              <a:srgbClr val="002060"/>
            </a:solidFill>
          </a:endParaRPr>
        </a:p>
      </dgm:t>
    </dgm:pt>
    <dgm:pt modelId="{478310B1-3E85-44F9-82A7-87184D1FBBAE}" type="parTrans" cxnId="{95AF1625-68B4-4BAA-8B6F-F75659D2BD95}">
      <dgm:prSet/>
      <dgm:spPr/>
      <dgm:t>
        <a:bodyPr/>
        <a:lstStyle/>
        <a:p>
          <a:endParaRPr lang="es-EC" sz="1400">
            <a:solidFill>
              <a:srgbClr val="002060"/>
            </a:solidFill>
          </a:endParaRPr>
        </a:p>
      </dgm:t>
    </dgm:pt>
    <dgm:pt modelId="{D9BDC6DC-1BC4-4F18-B5E9-125A3C414F69}" type="sibTrans" cxnId="{95AF1625-68B4-4BAA-8B6F-F75659D2BD95}">
      <dgm:prSet/>
      <dgm:spPr/>
      <dgm:t>
        <a:bodyPr/>
        <a:lstStyle/>
        <a:p>
          <a:endParaRPr lang="es-EC" sz="1400">
            <a:solidFill>
              <a:srgbClr val="002060"/>
            </a:solidFill>
          </a:endParaRPr>
        </a:p>
      </dgm:t>
    </dgm:pt>
    <dgm:pt modelId="{FCB1F2BF-029B-4526-9F03-401D3170CA93}">
      <dgm:prSet phldrT="[Texto]" custT="1"/>
      <dgm:spPr/>
      <dgm:t>
        <a:bodyPr/>
        <a:lstStyle/>
        <a:p>
          <a:r>
            <a:rPr lang="es-EC" sz="1600" dirty="0" smtClean="0">
              <a:solidFill>
                <a:srgbClr val="002060"/>
              </a:solidFill>
            </a:rPr>
            <a:t>Brindar confianza en los clientes</a:t>
          </a:r>
          <a:endParaRPr lang="es-EC" sz="1600" dirty="0">
            <a:solidFill>
              <a:srgbClr val="002060"/>
            </a:solidFill>
          </a:endParaRPr>
        </a:p>
      </dgm:t>
    </dgm:pt>
    <dgm:pt modelId="{AD4265C2-8E66-4C30-B5E7-36F420A3E117}" type="parTrans" cxnId="{68631480-CD0C-47AC-A0C7-E3199BE36BC7}">
      <dgm:prSet/>
      <dgm:spPr/>
      <dgm:t>
        <a:bodyPr/>
        <a:lstStyle/>
        <a:p>
          <a:endParaRPr lang="es-EC" sz="1400">
            <a:solidFill>
              <a:srgbClr val="002060"/>
            </a:solidFill>
          </a:endParaRPr>
        </a:p>
      </dgm:t>
    </dgm:pt>
    <dgm:pt modelId="{3B49EFFF-171C-4F5C-BA97-EDF7064F3EB1}" type="sibTrans" cxnId="{68631480-CD0C-47AC-A0C7-E3199BE36BC7}">
      <dgm:prSet/>
      <dgm:spPr/>
      <dgm:t>
        <a:bodyPr/>
        <a:lstStyle/>
        <a:p>
          <a:endParaRPr lang="es-EC" sz="1400">
            <a:solidFill>
              <a:srgbClr val="002060"/>
            </a:solidFill>
          </a:endParaRPr>
        </a:p>
      </dgm:t>
    </dgm:pt>
    <dgm:pt modelId="{8005DB21-DBE7-4CC0-9198-96DC04CD9F3D}">
      <dgm:prSet custT="1"/>
      <dgm:spPr/>
      <dgm:t>
        <a:bodyPr/>
        <a:lstStyle/>
        <a:p>
          <a:r>
            <a:rPr lang="es-EC" sz="1600" dirty="0" smtClean="0">
              <a:solidFill>
                <a:srgbClr val="002060"/>
              </a:solidFill>
            </a:rPr>
            <a:t>Garantiza una elaboración de alimentos saludables.</a:t>
          </a:r>
          <a:endParaRPr lang="es-EC" sz="1600" dirty="0">
            <a:solidFill>
              <a:srgbClr val="002060"/>
            </a:solidFill>
          </a:endParaRPr>
        </a:p>
      </dgm:t>
    </dgm:pt>
    <dgm:pt modelId="{81C925FE-3F29-4334-A1FB-A6032B91FF25}" type="parTrans" cxnId="{FC348853-0E90-4030-8264-861BA47E0F0F}">
      <dgm:prSet/>
      <dgm:spPr/>
      <dgm:t>
        <a:bodyPr/>
        <a:lstStyle/>
        <a:p>
          <a:endParaRPr lang="es-EC" sz="1400">
            <a:solidFill>
              <a:srgbClr val="002060"/>
            </a:solidFill>
          </a:endParaRPr>
        </a:p>
      </dgm:t>
    </dgm:pt>
    <dgm:pt modelId="{1D3FA22C-289E-4EA4-8BF0-23701FC55BC1}" type="sibTrans" cxnId="{FC348853-0E90-4030-8264-861BA47E0F0F}">
      <dgm:prSet/>
      <dgm:spPr/>
      <dgm:t>
        <a:bodyPr/>
        <a:lstStyle/>
        <a:p>
          <a:endParaRPr lang="es-EC" sz="1400">
            <a:solidFill>
              <a:srgbClr val="002060"/>
            </a:solidFill>
          </a:endParaRPr>
        </a:p>
      </dgm:t>
    </dgm:pt>
    <dgm:pt modelId="{B93B0319-306A-4398-AD2B-80D03DC7F130}" type="pres">
      <dgm:prSet presAssocID="{A54B5C0C-5ABE-466B-9CBD-948BC353B7CC}" presName="Name0" presStyleCnt="0">
        <dgm:presLayoutVars>
          <dgm:dir/>
          <dgm:resizeHandles val="exact"/>
        </dgm:presLayoutVars>
      </dgm:prSet>
      <dgm:spPr/>
      <dgm:t>
        <a:bodyPr/>
        <a:lstStyle/>
        <a:p>
          <a:endParaRPr lang="es-EC"/>
        </a:p>
      </dgm:t>
    </dgm:pt>
    <dgm:pt modelId="{B31A920F-D5E8-4D32-A058-474DF26C6958}" type="pres">
      <dgm:prSet presAssocID="{EC42EED1-3669-4ADD-9AD5-B25A94CCB861}" presName="composite" presStyleCnt="0"/>
      <dgm:spPr/>
    </dgm:pt>
    <dgm:pt modelId="{76FCBC9D-7343-4185-80F4-27AAD27540C5}" type="pres">
      <dgm:prSet presAssocID="{EC42EED1-3669-4ADD-9AD5-B25A94CCB861}" presName="rect1" presStyleLbl="trAlignAcc1" presStyleIdx="0" presStyleCnt="4" custLinFactNeighborX="-56776" custLinFactNeighborY="-26324">
        <dgm:presLayoutVars>
          <dgm:bulletEnabled val="1"/>
        </dgm:presLayoutVars>
      </dgm:prSet>
      <dgm:spPr/>
      <dgm:t>
        <a:bodyPr/>
        <a:lstStyle/>
        <a:p>
          <a:endParaRPr lang="es-EC"/>
        </a:p>
      </dgm:t>
    </dgm:pt>
    <dgm:pt modelId="{00DDB3F7-8F42-46DD-AD40-F36E57650C2C}" type="pres">
      <dgm:prSet presAssocID="{EC42EED1-3669-4ADD-9AD5-B25A94CCB861}" presName="rect2" presStyleLbl="fgImgPlace1" presStyleIdx="0" presStyleCnt="4" custLinFactX="-100000" custLinFactNeighborX="-146801" custLinFactNeighborY="-1131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82000" r="-82000"/>
          </a:stretch>
        </a:blipFill>
      </dgm:spPr>
      <dgm:t>
        <a:bodyPr/>
        <a:lstStyle/>
        <a:p>
          <a:endParaRPr lang="es-EC"/>
        </a:p>
      </dgm:t>
    </dgm:pt>
    <dgm:pt modelId="{A0242B28-D354-4AC6-85C9-C9D485EB7139}" type="pres">
      <dgm:prSet presAssocID="{2E482546-9973-4107-A7A1-4BD29140BB6D}" presName="sibTrans" presStyleCnt="0"/>
      <dgm:spPr/>
    </dgm:pt>
    <dgm:pt modelId="{B792F5F2-78B2-4D2D-9492-70F0FAB7680C}" type="pres">
      <dgm:prSet presAssocID="{0A4225ED-DE69-43AE-8218-AFFB85C83449}" presName="composite" presStyleCnt="0"/>
      <dgm:spPr/>
    </dgm:pt>
    <dgm:pt modelId="{C37EC92F-BABE-4664-A2F1-5BA679C2DDB5}" type="pres">
      <dgm:prSet presAssocID="{0A4225ED-DE69-43AE-8218-AFFB85C83449}" presName="rect1" presStyleLbl="trAlignAcc1" presStyleIdx="1" presStyleCnt="4" custLinFactNeighborX="-20023" custLinFactNeighborY="-46233">
        <dgm:presLayoutVars>
          <dgm:bulletEnabled val="1"/>
        </dgm:presLayoutVars>
      </dgm:prSet>
      <dgm:spPr/>
      <dgm:t>
        <a:bodyPr/>
        <a:lstStyle/>
        <a:p>
          <a:endParaRPr lang="es-EC"/>
        </a:p>
      </dgm:t>
    </dgm:pt>
    <dgm:pt modelId="{524938B6-CE95-4B55-82AF-83FEBD9BA79B}" type="pres">
      <dgm:prSet presAssocID="{0A4225ED-DE69-43AE-8218-AFFB85C83449}" presName="rect2" presStyleLbl="fgImgPlace1" presStyleIdx="1" presStyleCnt="4" custScaleX="115959" custLinFactX="-38580" custLinFactNeighborX="-100000" custLinFactNeighborY="-32090"/>
      <dgm:spPr>
        <a:blipFill>
          <a:blip xmlns:r="http://schemas.openxmlformats.org/officeDocument/2006/relationships" r:embed="rId2">
            <a:extLst>
              <a:ext uri="{28A0092B-C50C-407E-A947-70E740481C1C}">
                <a14:useLocalDpi xmlns:a14="http://schemas.microsoft.com/office/drawing/2010/main" val="0"/>
              </a:ext>
            </a:extLst>
          </a:blip>
          <a:srcRect/>
          <a:stretch>
            <a:fillRect l="-55000" r="-55000"/>
          </a:stretch>
        </a:blipFill>
      </dgm:spPr>
      <dgm:t>
        <a:bodyPr/>
        <a:lstStyle/>
        <a:p>
          <a:endParaRPr lang="es-EC"/>
        </a:p>
      </dgm:t>
    </dgm:pt>
    <dgm:pt modelId="{A47B5220-FE59-4B06-BB52-233AE2507407}" type="pres">
      <dgm:prSet presAssocID="{D9BDC6DC-1BC4-4F18-B5E9-125A3C414F69}" presName="sibTrans" presStyleCnt="0"/>
      <dgm:spPr/>
    </dgm:pt>
    <dgm:pt modelId="{EE375F9E-6365-4CD7-B4CB-63EA6C29ACFF}" type="pres">
      <dgm:prSet presAssocID="{8005DB21-DBE7-4CC0-9198-96DC04CD9F3D}" presName="composite" presStyleCnt="0"/>
      <dgm:spPr/>
    </dgm:pt>
    <dgm:pt modelId="{557473AE-DC46-4044-9C21-EE735FEAB253}" type="pres">
      <dgm:prSet presAssocID="{8005DB21-DBE7-4CC0-9198-96DC04CD9F3D}" presName="rect1" presStyleLbl="trAlignAcc1" presStyleIdx="2" presStyleCnt="4" custLinFactNeighborX="47144" custLinFactNeighborY="-67320">
        <dgm:presLayoutVars>
          <dgm:bulletEnabled val="1"/>
        </dgm:presLayoutVars>
      </dgm:prSet>
      <dgm:spPr/>
      <dgm:t>
        <a:bodyPr/>
        <a:lstStyle/>
        <a:p>
          <a:endParaRPr lang="es-EC"/>
        </a:p>
      </dgm:t>
    </dgm:pt>
    <dgm:pt modelId="{379F0751-9C75-4923-AE6F-1BC212EF989B}" type="pres">
      <dgm:prSet presAssocID="{8005DB21-DBE7-4CC0-9198-96DC04CD9F3D}" presName="rect2" presStyleLbl="fgImgPlace1" presStyleIdx="2" presStyleCnt="4" custLinFactX="98849" custLinFactNeighborX="100000" custLinFactNeighborY="-44030"/>
      <dgm:spPr>
        <a:blipFill>
          <a:blip xmlns:r="http://schemas.openxmlformats.org/officeDocument/2006/relationships" r:embed="rId3">
            <a:extLst>
              <a:ext uri="{28A0092B-C50C-407E-A947-70E740481C1C}">
                <a14:useLocalDpi xmlns:a14="http://schemas.microsoft.com/office/drawing/2010/main" val="0"/>
              </a:ext>
            </a:extLst>
          </a:blip>
          <a:srcRect/>
          <a:stretch>
            <a:fillRect l="-83000" r="-83000"/>
          </a:stretch>
        </a:blipFill>
      </dgm:spPr>
      <dgm:t>
        <a:bodyPr/>
        <a:lstStyle/>
        <a:p>
          <a:endParaRPr lang="es-EC"/>
        </a:p>
      </dgm:t>
    </dgm:pt>
    <dgm:pt modelId="{808DCFC1-9516-4953-857A-AF4DA1384754}" type="pres">
      <dgm:prSet presAssocID="{1D3FA22C-289E-4EA4-8BF0-23701FC55BC1}" presName="sibTrans" presStyleCnt="0"/>
      <dgm:spPr/>
    </dgm:pt>
    <dgm:pt modelId="{7E08FE93-7666-45D6-895C-29DABCB9546E}" type="pres">
      <dgm:prSet presAssocID="{FCB1F2BF-029B-4526-9F03-401D3170CA93}" presName="composite" presStyleCnt="0"/>
      <dgm:spPr/>
    </dgm:pt>
    <dgm:pt modelId="{95C322BA-FFD1-4D57-8E38-DB8E9119E818}" type="pres">
      <dgm:prSet presAssocID="{FCB1F2BF-029B-4526-9F03-401D3170CA93}" presName="rect1" presStyleLbl="trAlignAcc1" presStyleIdx="3" presStyleCnt="4" custLinFactNeighborX="-36499" custLinFactNeighborY="20350">
        <dgm:presLayoutVars>
          <dgm:bulletEnabled val="1"/>
        </dgm:presLayoutVars>
      </dgm:prSet>
      <dgm:spPr/>
      <dgm:t>
        <a:bodyPr/>
        <a:lstStyle/>
        <a:p>
          <a:endParaRPr lang="es-EC"/>
        </a:p>
      </dgm:t>
    </dgm:pt>
    <dgm:pt modelId="{FE4DB285-CDB1-4B80-828B-E03E0FCB2FFA}" type="pres">
      <dgm:prSet presAssocID="{FCB1F2BF-029B-4526-9F03-401D3170CA93}" presName="rect2" presStyleLbl="fgImgPlace1" presStyleIdx="3" presStyleCnt="4" custScaleX="98240" custLinFactX="-71486" custLinFactNeighborX="-100000" custLinFactNeighborY="26264"/>
      <dgm:spPr>
        <a:blipFill>
          <a:blip xmlns:r="http://schemas.openxmlformats.org/officeDocument/2006/relationships" r:embed="rId4">
            <a:extLst>
              <a:ext uri="{28A0092B-C50C-407E-A947-70E740481C1C}">
                <a14:useLocalDpi xmlns:a14="http://schemas.microsoft.com/office/drawing/2010/main" val="0"/>
              </a:ext>
            </a:extLst>
          </a:blip>
          <a:srcRect/>
          <a:stretch>
            <a:fillRect l="-64000" r="-64000"/>
          </a:stretch>
        </a:blipFill>
      </dgm:spPr>
      <dgm:t>
        <a:bodyPr/>
        <a:lstStyle/>
        <a:p>
          <a:endParaRPr lang="es-EC"/>
        </a:p>
      </dgm:t>
    </dgm:pt>
  </dgm:ptLst>
  <dgm:cxnLst>
    <dgm:cxn modelId="{C93BE207-4B57-4F40-8C2D-69662A19FA1C}" type="presOf" srcId="{EC42EED1-3669-4ADD-9AD5-B25A94CCB861}" destId="{76FCBC9D-7343-4185-80F4-27AAD27540C5}" srcOrd="0" destOrd="0" presId="urn:microsoft.com/office/officeart/2008/layout/PictureStrips"/>
    <dgm:cxn modelId="{16FDDBB4-7509-49D4-994F-57AE2E4DBF2B}" type="presOf" srcId="{A54B5C0C-5ABE-466B-9CBD-948BC353B7CC}" destId="{B93B0319-306A-4398-AD2B-80D03DC7F130}" srcOrd="0" destOrd="0" presId="urn:microsoft.com/office/officeart/2008/layout/PictureStrips"/>
    <dgm:cxn modelId="{C1433C3D-BD58-46CD-BCC7-FE0D8610CBEC}" type="presOf" srcId="{8005DB21-DBE7-4CC0-9198-96DC04CD9F3D}" destId="{557473AE-DC46-4044-9C21-EE735FEAB253}" srcOrd="0" destOrd="0" presId="urn:microsoft.com/office/officeart/2008/layout/PictureStrips"/>
    <dgm:cxn modelId="{FC348853-0E90-4030-8264-861BA47E0F0F}" srcId="{A54B5C0C-5ABE-466B-9CBD-948BC353B7CC}" destId="{8005DB21-DBE7-4CC0-9198-96DC04CD9F3D}" srcOrd="2" destOrd="0" parTransId="{81C925FE-3F29-4334-A1FB-A6032B91FF25}" sibTransId="{1D3FA22C-289E-4EA4-8BF0-23701FC55BC1}"/>
    <dgm:cxn modelId="{68631480-CD0C-47AC-A0C7-E3199BE36BC7}" srcId="{A54B5C0C-5ABE-466B-9CBD-948BC353B7CC}" destId="{FCB1F2BF-029B-4526-9F03-401D3170CA93}" srcOrd="3" destOrd="0" parTransId="{AD4265C2-8E66-4C30-B5E7-36F420A3E117}" sibTransId="{3B49EFFF-171C-4F5C-BA97-EDF7064F3EB1}"/>
    <dgm:cxn modelId="{C50D7FAB-08F5-41DE-9BA4-3382E06EC5B5}" srcId="{A54B5C0C-5ABE-466B-9CBD-948BC353B7CC}" destId="{EC42EED1-3669-4ADD-9AD5-B25A94CCB861}" srcOrd="0" destOrd="0" parTransId="{63BD720A-AC76-47D5-874C-CD66A8FD2D79}" sibTransId="{2E482546-9973-4107-A7A1-4BD29140BB6D}"/>
    <dgm:cxn modelId="{95AF1625-68B4-4BAA-8B6F-F75659D2BD95}" srcId="{A54B5C0C-5ABE-466B-9CBD-948BC353B7CC}" destId="{0A4225ED-DE69-43AE-8218-AFFB85C83449}" srcOrd="1" destOrd="0" parTransId="{478310B1-3E85-44F9-82A7-87184D1FBBAE}" sibTransId="{D9BDC6DC-1BC4-4F18-B5E9-125A3C414F69}"/>
    <dgm:cxn modelId="{E01EADBD-0C00-4C92-AC02-CDDBC4F8F5A8}" type="presOf" srcId="{FCB1F2BF-029B-4526-9F03-401D3170CA93}" destId="{95C322BA-FFD1-4D57-8E38-DB8E9119E818}" srcOrd="0" destOrd="0" presId="urn:microsoft.com/office/officeart/2008/layout/PictureStrips"/>
    <dgm:cxn modelId="{EC6EDDEF-AF9F-4D6A-AA0E-B3FBC8C4223A}" type="presOf" srcId="{0A4225ED-DE69-43AE-8218-AFFB85C83449}" destId="{C37EC92F-BABE-4664-A2F1-5BA679C2DDB5}" srcOrd="0" destOrd="0" presId="urn:microsoft.com/office/officeart/2008/layout/PictureStrips"/>
    <dgm:cxn modelId="{B0D818FE-B682-4ADA-A838-11DD2319C906}" type="presParOf" srcId="{B93B0319-306A-4398-AD2B-80D03DC7F130}" destId="{B31A920F-D5E8-4D32-A058-474DF26C6958}" srcOrd="0" destOrd="0" presId="urn:microsoft.com/office/officeart/2008/layout/PictureStrips"/>
    <dgm:cxn modelId="{11FCCC48-F1F2-4099-957F-416837133F99}" type="presParOf" srcId="{B31A920F-D5E8-4D32-A058-474DF26C6958}" destId="{76FCBC9D-7343-4185-80F4-27AAD27540C5}" srcOrd="0" destOrd="0" presId="urn:microsoft.com/office/officeart/2008/layout/PictureStrips"/>
    <dgm:cxn modelId="{BD06DC86-0B36-4F18-95C6-CA43CD624FA3}" type="presParOf" srcId="{B31A920F-D5E8-4D32-A058-474DF26C6958}" destId="{00DDB3F7-8F42-46DD-AD40-F36E57650C2C}" srcOrd="1" destOrd="0" presId="urn:microsoft.com/office/officeart/2008/layout/PictureStrips"/>
    <dgm:cxn modelId="{DD18E973-E7FE-480E-AFDA-4B4A3E07B83A}" type="presParOf" srcId="{B93B0319-306A-4398-AD2B-80D03DC7F130}" destId="{A0242B28-D354-4AC6-85C9-C9D485EB7139}" srcOrd="1" destOrd="0" presId="urn:microsoft.com/office/officeart/2008/layout/PictureStrips"/>
    <dgm:cxn modelId="{3B660DFA-5639-404D-B53A-25A1A5342331}" type="presParOf" srcId="{B93B0319-306A-4398-AD2B-80D03DC7F130}" destId="{B792F5F2-78B2-4D2D-9492-70F0FAB7680C}" srcOrd="2" destOrd="0" presId="urn:microsoft.com/office/officeart/2008/layout/PictureStrips"/>
    <dgm:cxn modelId="{404048D3-4234-41F5-9330-F7B04FA0FA18}" type="presParOf" srcId="{B792F5F2-78B2-4D2D-9492-70F0FAB7680C}" destId="{C37EC92F-BABE-4664-A2F1-5BA679C2DDB5}" srcOrd="0" destOrd="0" presId="urn:microsoft.com/office/officeart/2008/layout/PictureStrips"/>
    <dgm:cxn modelId="{64CDE544-1278-4C0D-8F01-8DDF4A510F8E}" type="presParOf" srcId="{B792F5F2-78B2-4D2D-9492-70F0FAB7680C}" destId="{524938B6-CE95-4B55-82AF-83FEBD9BA79B}" srcOrd="1" destOrd="0" presId="urn:microsoft.com/office/officeart/2008/layout/PictureStrips"/>
    <dgm:cxn modelId="{8BF272AC-BDE8-4F46-8B25-25722061A42D}" type="presParOf" srcId="{B93B0319-306A-4398-AD2B-80D03DC7F130}" destId="{A47B5220-FE59-4B06-BB52-233AE2507407}" srcOrd="3" destOrd="0" presId="urn:microsoft.com/office/officeart/2008/layout/PictureStrips"/>
    <dgm:cxn modelId="{327F6020-C2D0-46B0-ABF3-F0A7EC68C5C3}" type="presParOf" srcId="{B93B0319-306A-4398-AD2B-80D03DC7F130}" destId="{EE375F9E-6365-4CD7-B4CB-63EA6C29ACFF}" srcOrd="4" destOrd="0" presId="urn:microsoft.com/office/officeart/2008/layout/PictureStrips"/>
    <dgm:cxn modelId="{33C7DCAB-D329-414B-9614-C0AFD9A7B2E6}" type="presParOf" srcId="{EE375F9E-6365-4CD7-B4CB-63EA6C29ACFF}" destId="{557473AE-DC46-4044-9C21-EE735FEAB253}" srcOrd="0" destOrd="0" presId="urn:microsoft.com/office/officeart/2008/layout/PictureStrips"/>
    <dgm:cxn modelId="{E409D96F-B6E9-4EE6-9FE8-F39785AC0990}" type="presParOf" srcId="{EE375F9E-6365-4CD7-B4CB-63EA6C29ACFF}" destId="{379F0751-9C75-4923-AE6F-1BC212EF989B}" srcOrd="1" destOrd="0" presId="urn:microsoft.com/office/officeart/2008/layout/PictureStrips"/>
    <dgm:cxn modelId="{F803C145-2F5D-4503-AEA3-EB332EF1AC5F}" type="presParOf" srcId="{B93B0319-306A-4398-AD2B-80D03DC7F130}" destId="{808DCFC1-9516-4953-857A-AF4DA1384754}" srcOrd="5" destOrd="0" presId="urn:microsoft.com/office/officeart/2008/layout/PictureStrips"/>
    <dgm:cxn modelId="{2313603C-439A-438F-B156-880CB0B2082D}" type="presParOf" srcId="{B93B0319-306A-4398-AD2B-80D03DC7F130}" destId="{7E08FE93-7666-45D6-895C-29DABCB9546E}" srcOrd="6" destOrd="0" presId="urn:microsoft.com/office/officeart/2008/layout/PictureStrips"/>
    <dgm:cxn modelId="{1E615168-2E7E-4020-9548-088CEAB304A9}" type="presParOf" srcId="{7E08FE93-7666-45D6-895C-29DABCB9546E}" destId="{95C322BA-FFD1-4D57-8E38-DB8E9119E818}" srcOrd="0" destOrd="0" presId="urn:microsoft.com/office/officeart/2008/layout/PictureStrips"/>
    <dgm:cxn modelId="{D99FBA66-1517-4F72-946D-822F8732C3AD}" type="presParOf" srcId="{7E08FE93-7666-45D6-895C-29DABCB9546E}" destId="{FE4DB285-CDB1-4B80-828B-E03E0FCB2FFA}"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5F7D61-978B-4967-B376-C10C8CA8579C}"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C"/>
        </a:p>
      </dgm:t>
    </dgm:pt>
    <dgm:pt modelId="{7C2B891A-3EE4-4A3C-9311-99775A7FF1CB}">
      <dgm:prSet phldrT="[Texto]" custT="1"/>
      <dgm:spPr/>
      <dgm:t>
        <a:bodyPr/>
        <a:lstStyle/>
        <a:p>
          <a:r>
            <a:rPr lang="es-EC" sz="1300" b="0" smtClean="0"/>
            <a:t>Barreras Arancelarias del 0%</a:t>
          </a:r>
          <a:endParaRPr lang="es-EC" sz="1300" b="0" dirty="0"/>
        </a:p>
      </dgm:t>
    </dgm:pt>
    <dgm:pt modelId="{A5165B57-77E7-4D01-9F56-627DCA8F6F4C}" type="parTrans" cxnId="{6297ADC7-CC54-4708-AFCD-D44AAB5385BF}">
      <dgm:prSet/>
      <dgm:spPr/>
      <dgm:t>
        <a:bodyPr/>
        <a:lstStyle/>
        <a:p>
          <a:endParaRPr lang="es-EC" sz="1300" b="0">
            <a:solidFill>
              <a:schemeClr val="bg1"/>
            </a:solidFill>
          </a:endParaRPr>
        </a:p>
      </dgm:t>
    </dgm:pt>
    <dgm:pt modelId="{B945F3F2-E9D2-4BBE-92FE-E3F3944D3CC8}" type="sibTrans" cxnId="{6297ADC7-CC54-4708-AFCD-D44AAB5385BF}">
      <dgm:prSet/>
      <dgm:spPr/>
      <dgm:t>
        <a:bodyPr/>
        <a:lstStyle/>
        <a:p>
          <a:endParaRPr lang="es-EC" sz="1300" b="0">
            <a:solidFill>
              <a:schemeClr val="bg1"/>
            </a:solidFill>
          </a:endParaRPr>
        </a:p>
      </dgm:t>
    </dgm:pt>
    <dgm:pt modelId="{79EE4516-6FAC-49B2-9312-C66661F7820E}">
      <dgm:prSet phldrT="[Texto]" custT="1"/>
      <dgm:spPr/>
      <dgm:t>
        <a:bodyPr/>
        <a:lstStyle/>
        <a:p>
          <a:r>
            <a:rPr lang="es-EC" sz="1300" b="0" dirty="0" smtClean="0"/>
            <a:t>Etiquetado de productos alimenticios</a:t>
          </a:r>
          <a:endParaRPr lang="es-EC" sz="1300" b="0" dirty="0"/>
        </a:p>
      </dgm:t>
    </dgm:pt>
    <dgm:pt modelId="{E9E3201B-166B-4F77-84B0-02FD35C3AD81}" type="parTrans" cxnId="{BB839438-70D4-4D1A-AD1C-75037030640E}">
      <dgm:prSet/>
      <dgm:spPr/>
      <dgm:t>
        <a:bodyPr/>
        <a:lstStyle/>
        <a:p>
          <a:endParaRPr lang="es-EC" sz="1300" b="0">
            <a:solidFill>
              <a:schemeClr val="bg1"/>
            </a:solidFill>
          </a:endParaRPr>
        </a:p>
      </dgm:t>
    </dgm:pt>
    <dgm:pt modelId="{A2B6A538-6B1F-44C1-862E-459F139724AA}" type="sibTrans" cxnId="{BB839438-70D4-4D1A-AD1C-75037030640E}">
      <dgm:prSet/>
      <dgm:spPr/>
      <dgm:t>
        <a:bodyPr/>
        <a:lstStyle/>
        <a:p>
          <a:endParaRPr lang="es-EC" sz="1300" b="0">
            <a:solidFill>
              <a:schemeClr val="bg1"/>
            </a:solidFill>
          </a:endParaRPr>
        </a:p>
      </dgm:t>
    </dgm:pt>
    <dgm:pt modelId="{ED6140F1-0E09-442D-8701-AA7031B5C3E9}">
      <dgm:prSet phldrT="[Texto]" custT="1"/>
      <dgm:spPr/>
      <dgm:t>
        <a:bodyPr/>
        <a:lstStyle/>
        <a:p>
          <a:r>
            <a:rPr lang="es-EC" sz="1300" b="0" smtClean="0"/>
            <a:t>SGP, apoya a los países en vías de desarrollo.</a:t>
          </a:r>
          <a:endParaRPr lang="es-EC" sz="1300" b="0" dirty="0"/>
        </a:p>
      </dgm:t>
    </dgm:pt>
    <dgm:pt modelId="{AF06EB38-7DB4-4EBF-AD87-5C16371CF83B}" type="parTrans" cxnId="{8E48305D-B042-4C5B-AF86-CCEA6D0F9177}">
      <dgm:prSet/>
      <dgm:spPr/>
      <dgm:t>
        <a:bodyPr/>
        <a:lstStyle/>
        <a:p>
          <a:endParaRPr lang="es-EC" sz="1300" b="0">
            <a:solidFill>
              <a:schemeClr val="bg1"/>
            </a:solidFill>
          </a:endParaRPr>
        </a:p>
      </dgm:t>
    </dgm:pt>
    <dgm:pt modelId="{3B6ECB6F-F7F0-4C22-AD5F-590B953213C0}" type="sibTrans" cxnId="{8E48305D-B042-4C5B-AF86-CCEA6D0F9177}">
      <dgm:prSet/>
      <dgm:spPr/>
      <dgm:t>
        <a:bodyPr/>
        <a:lstStyle/>
        <a:p>
          <a:endParaRPr lang="es-EC" sz="1300" b="0">
            <a:solidFill>
              <a:schemeClr val="bg1"/>
            </a:solidFill>
          </a:endParaRPr>
        </a:p>
      </dgm:t>
    </dgm:pt>
    <dgm:pt modelId="{B56FF48C-02C2-4250-81A9-EEB489AC6FA3}">
      <dgm:prSet custT="1"/>
      <dgm:spPr/>
      <dgm:t>
        <a:bodyPr/>
        <a:lstStyle/>
        <a:p>
          <a:r>
            <a:rPr lang="es-EC" sz="1300" b="0" dirty="0" smtClean="0"/>
            <a:t>Control de residuos de plaguicidas en productos alimenticios de origen vegetal y animal</a:t>
          </a:r>
          <a:endParaRPr lang="es-EC" sz="1300" b="0" dirty="0"/>
        </a:p>
      </dgm:t>
    </dgm:pt>
    <dgm:pt modelId="{287E02D6-F72C-4743-87B4-9FBA524B626A}" type="parTrans" cxnId="{DE8CBF88-7FC6-451F-B153-7B2826853D9A}">
      <dgm:prSet/>
      <dgm:spPr/>
      <dgm:t>
        <a:bodyPr/>
        <a:lstStyle/>
        <a:p>
          <a:endParaRPr lang="es-EC" sz="1300" b="0">
            <a:solidFill>
              <a:schemeClr val="bg1"/>
            </a:solidFill>
          </a:endParaRPr>
        </a:p>
      </dgm:t>
    </dgm:pt>
    <dgm:pt modelId="{088046AA-F3F4-4162-834E-921962062A1B}" type="sibTrans" cxnId="{DE8CBF88-7FC6-451F-B153-7B2826853D9A}">
      <dgm:prSet/>
      <dgm:spPr/>
      <dgm:t>
        <a:bodyPr/>
        <a:lstStyle/>
        <a:p>
          <a:endParaRPr lang="es-EC" sz="1300" b="0">
            <a:solidFill>
              <a:schemeClr val="bg1"/>
            </a:solidFill>
          </a:endParaRPr>
        </a:p>
      </dgm:t>
    </dgm:pt>
    <dgm:pt modelId="{0DDE43D0-F4C9-4AB4-9886-4DF7CDBF0C63}" type="pres">
      <dgm:prSet presAssocID="{EE5F7D61-978B-4967-B376-C10C8CA8579C}" presName="Name0" presStyleCnt="0">
        <dgm:presLayoutVars>
          <dgm:chMax val="7"/>
          <dgm:chPref val="7"/>
          <dgm:dir/>
        </dgm:presLayoutVars>
      </dgm:prSet>
      <dgm:spPr/>
      <dgm:t>
        <a:bodyPr/>
        <a:lstStyle/>
        <a:p>
          <a:endParaRPr lang="es-EC"/>
        </a:p>
      </dgm:t>
    </dgm:pt>
    <dgm:pt modelId="{6D87144E-D107-4AD2-B5CD-ECC554E24BFA}" type="pres">
      <dgm:prSet presAssocID="{EE5F7D61-978B-4967-B376-C10C8CA8579C}" presName="Name1" presStyleCnt="0"/>
      <dgm:spPr/>
      <dgm:t>
        <a:bodyPr/>
        <a:lstStyle/>
        <a:p>
          <a:endParaRPr lang="es-EC"/>
        </a:p>
      </dgm:t>
    </dgm:pt>
    <dgm:pt modelId="{83EBA75D-1B76-454B-9EE4-1B2B148BFB73}" type="pres">
      <dgm:prSet presAssocID="{EE5F7D61-978B-4967-B376-C10C8CA8579C}" presName="cycle" presStyleCnt="0"/>
      <dgm:spPr/>
      <dgm:t>
        <a:bodyPr/>
        <a:lstStyle/>
        <a:p>
          <a:endParaRPr lang="es-EC"/>
        </a:p>
      </dgm:t>
    </dgm:pt>
    <dgm:pt modelId="{6E420BFD-2C1D-4D6A-85D6-8370187D55D5}" type="pres">
      <dgm:prSet presAssocID="{EE5F7D61-978B-4967-B376-C10C8CA8579C}" presName="srcNode" presStyleLbl="node1" presStyleIdx="0" presStyleCnt="4"/>
      <dgm:spPr/>
      <dgm:t>
        <a:bodyPr/>
        <a:lstStyle/>
        <a:p>
          <a:endParaRPr lang="es-EC"/>
        </a:p>
      </dgm:t>
    </dgm:pt>
    <dgm:pt modelId="{C8BA9855-A667-4F3C-8315-1E8406058A47}" type="pres">
      <dgm:prSet presAssocID="{EE5F7D61-978B-4967-B376-C10C8CA8579C}" presName="conn" presStyleLbl="parChTrans1D2" presStyleIdx="0" presStyleCnt="1"/>
      <dgm:spPr/>
      <dgm:t>
        <a:bodyPr/>
        <a:lstStyle/>
        <a:p>
          <a:endParaRPr lang="es-EC"/>
        </a:p>
      </dgm:t>
    </dgm:pt>
    <dgm:pt modelId="{1B9625EC-7AE3-4A9B-8C8B-379556960268}" type="pres">
      <dgm:prSet presAssocID="{EE5F7D61-978B-4967-B376-C10C8CA8579C}" presName="extraNode" presStyleLbl="node1" presStyleIdx="0" presStyleCnt="4"/>
      <dgm:spPr/>
      <dgm:t>
        <a:bodyPr/>
        <a:lstStyle/>
        <a:p>
          <a:endParaRPr lang="es-EC"/>
        </a:p>
      </dgm:t>
    </dgm:pt>
    <dgm:pt modelId="{F498EA13-454D-4761-84B9-C91D11282263}" type="pres">
      <dgm:prSet presAssocID="{EE5F7D61-978B-4967-B376-C10C8CA8579C}" presName="dstNode" presStyleLbl="node1" presStyleIdx="0" presStyleCnt="4"/>
      <dgm:spPr/>
      <dgm:t>
        <a:bodyPr/>
        <a:lstStyle/>
        <a:p>
          <a:endParaRPr lang="es-EC"/>
        </a:p>
      </dgm:t>
    </dgm:pt>
    <dgm:pt modelId="{0734147A-3C5F-4FC2-BD3B-4BEAF95C1DF8}" type="pres">
      <dgm:prSet presAssocID="{7C2B891A-3EE4-4A3C-9311-99775A7FF1CB}" presName="text_1" presStyleLbl="node1" presStyleIdx="0" presStyleCnt="4">
        <dgm:presLayoutVars>
          <dgm:bulletEnabled val="1"/>
        </dgm:presLayoutVars>
      </dgm:prSet>
      <dgm:spPr/>
      <dgm:t>
        <a:bodyPr/>
        <a:lstStyle/>
        <a:p>
          <a:endParaRPr lang="es-EC"/>
        </a:p>
      </dgm:t>
    </dgm:pt>
    <dgm:pt modelId="{1C2C0011-6986-4B33-90C0-FEFA47097F16}" type="pres">
      <dgm:prSet presAssocID="{7C2B891A-3EE4-4A3C-9311-99775A7FF1CB}" presName="accent_1" presStyleCnt="0"/>
      <dgm:spPr/>
      <dgm:t>
        <a:bodyPr/>
        <a:lstStyle/>
        <a:p>
          <a:endParaRPr lang="es-EC"/>
        </a:p>
      </dgm:t>
    </dgm:pt>
    <dgm:pt modelId="{896B02C9-04D5-40AC-ABF8-02940C8A3BAE}" type="pres">
      <dgm:prSet presAssocID="{7C2B891A-3EE4-4A3C-9311-99775A7FF1CB}" presName="accentRepeatNode" presStyleLbl="solidFgAcc1" presStyleIdx="0" presStyleCnt="4"/>
      <dgm:spPr>
        <a:blipFill rotWithShape="0">
          <a:blip xmlns:r="http://schemas.openxmlformats.org/officeDocument/2006/relationships" r:embed="rId1"/>
          <a:stretch>
            <a:fillRect/>
          </a:stretch>
        </a:blipFill>
      </dgm:spPr>
      <dgm:t>
        <a:bodyPr/>
        <a:lstStyle/>
        <a:p>
          <a:endParaRPr lang="es-EC"/>
        </a:p>
      </dgm:t>
    </dgm:pt>
    <dgm:pt modelId="{FEDCD559-F9FB-49B6-B3B5-BE154DAB00CF}" type="pres">
      <dgm:prSet presAssocID="{B56FF48C-02C2-4250-81A9-EEB489AC6FA3}" presName="text_2" presStyleLbl="node1" presStyleIdx="1" presStyleCnt="4">
        <dgm:presLayoutVars>
          <dgm:bulletEnabled val="1"/>
        </dgm:presLayoutVars>
      </dgm:prSet>
      <dgm:spPr/>
      <dgm:t>
        <a:bodyPr/>
        <a:lstStyle/>
        <a:p>
          <a:endParaRPr lang="es-EC"/>
        </a:p>
      </dgm:t>
    </dgm:pt>
    <dgm:pt modelId="{2728E0DF-659E-4074-A206-21C7E0FEC67A}" type="pres">
      <dgm:prSet presAssocID="{B56FF48C-02C2-4250-81A9-EEB489AC6FA3}" presName="accent_2" presStyleCnt="0"/>
      <dgm:spPr/>
      <dgm:t>
        <a:bodyPr/>
        <a:lstStyle/>
        <a:p>
          <a:endParaRPr lang="es-EC"/>
        </a:p>
      </dgm:t>
    </dgm:pt>
    <dgm:pt modelId="{3615EC85-33E6-4F03-B034-60D553FB9ABF}" type="pres">
      <dgm:prSet presAssocID="{B56FF48C-02C2-4250-81A9-EEB489AC6FA3}" presName="accentRepeatNode" presStyleLbl="solidFgAcc1" presStyleIdx="1" presStyleCnt="4"/>
      <dgm:spPr>
        <a:blipFill rotWithShape="0">
          <a:blip xmlns:r="http://schemas.openxmlformats.org/officeDocument/2006/relationships" r:embed="rId2"/>
          <a:stretch>
            <a:fillRect/>
          </a:stretch>
        </a:blipFill>
      </dgm:spPr>
      <dgm:t>
        <a:bodyPr/>
        <a:lstStyle/>
        <a:p>
          <a:endParaRPr lang="es-EC"/>
        </a:p>
      </dgm:t>
    </dgm:pt>
    <dgm:pt modelId="{FE6D275E-666B-403A-B211-D95333E48A38}" type="pres">
      <dgm:prSet presAssocID="{79EE4516-6FAC-49B2-9312-C66661F7820E}" presName="text_3" presStyleLbl="node1" presStyleIdx="2" presStyleCnt="4">
        <dgm:presLayoutVars>
          <dgm:bulletEnabled val="1"/>
        </dgm:presLayoutVars>
      </dgm:prSet>
      <dgm:spPr/>
      <dgm:t>
        <a:bodyPr/>
        <a:lstStyle/>
        <a:p>
          <a:endParaRPr lang="es-EC"/>
        </a:p>
      </dgm:t>
    </dgm:pt>
    <dgm:pt modelId="{0EFC881F-CA92-4D69-ABF4-53B8071CA1BA}" type="pres">
      <dgm:prSet presAssocID="{79EE4516-6FAC-49B2-9312-C66661F7820E}" presName="accent_3" presStyleCnt="0"/>
      <dgm:spPr/>
      <dgm:t>
        <a:bodyPr/>
        <a:lstStyle/>
        <a:p>
          <a:endParaRPr lang="es-EC"/>
        </a:p>
      </dgm:t>
    </dgm:pt>
    <dgm:pt modelId="{25A7A42D-0004-4064-B422-EB425B326594}" type="pres">
      <dgm:prSet presAssocID="{79EE4516-6FAC-49B2-9312-C66661F7820E}" presName="accentRepeatNode" presStyleLbl="solidFgAcc1" presStyleIdx="2" presStyleCnt="4"/>
      <dgm:spPr>
        <a:blipFill rotWithShape="0">
          <a:blip xmlns:r="http://schemas.openxmlformats.org/officeDocument/2006/relationships" r:embed="rId3"/>
          <a:stretch>
            <a:fillRect/>
          </a:stretch>
        </a:blipFill>
      </dgm:spPr>
      <dgm:t>
        <a:bodyPr/>
        <a:lstStyle/>
        <a:p>
          <a:endParaRPr lang="es-EC"/>
        </a:p>
      </dgm:t>
    </dgm:pt>
    <dgm:pt modelId="{2205BB7C-5A32-473B-9D5F-F3EFDD145A2B}" type="pres">
      <dgm:prSet presAssocID="{ED6140F1-0E09-442D-8701-AA7031B5C3E9}" presName="text_4" presStyleLbl="node1" presStyleIdx="3" presStyleCnt="4">
        <dgm:presLayoutVars>
          <dgm:bulletEnabled val="1"/>
        </dgm:presLayoutVars>
      </dgm:prSet>
      <dgm:spPr/>
      <dgm:t>
        <a:bodyPr/>
        <a:lstStyle/>
        <a:p>
          <a:endParaRPr lang="es-EC"/>
        </a:p>
      </dgm:t>
    </dgm:pt>
    <dgm:pt modelId="{F369E5BC-793E-47F5-9D40-7945AB239420}" type="pres">
      <dgm:prSet presAssocID="{ED6140F1-0E09-442D-8701-AA7031B5C3E9}" presName="accent_4" presStyleCnt="0"/>
      <dgm:spPr/>
      <dgm:t>
        <a:bodyPr/>
        <a:lstStyle/>
        <a:p>
          <a:endParaRPr lang="es-EC"/>
        </a:p>
      </dgm:t>
    </dgm:pt>
    <dgm:pt modelId="{B18F2899-0DC9-4211-A3EE-797A149BFEA6}" type="pres">
      <dgm:prSet presAssocID="{ED6140F1-0E09-442D-8701-AA7031B5C3E9}" presName="accentRepeatNode" presStyleLbl="solidFgAcc1" presStyleIdx="3" presStyleCnt="4"/>
      <dgm:spPr>
        <a:blipFill rotWithShape="0">
          <a:blip xmlns:r="http://schemas.openxmlformats.org/officeDocument/2006/relationships" r:embed="rId4"/>
          <a:stretch>
            <a:fillRect/>
          </a:stretch>
        </a:blipFill>
      </dgm:spPr>
      <dgm:t>
        <a:bodyPr/>
        <a:lstStyle/>
        <a:p>
          <a:endParaRPr lang="es-EC"/>
        </a:p>
      </dgm:t>
    </dgm:pt>
  </dgm:ptLst>
  <dgm:cxnLst>
    <dgm:cxn modelId="{DE8CBF88-7FC6-451F-B153-7B2826853D9A}" srcId="{EE5F7D61-978B-4967-B376-C10C8CA8579C}" destId="{B56FF48C-02C2-4250-81A9-EEB489AC6FA3}" srcOrd="1" destOrd="0" parTransId="{287E02D6-F72C-4743-87B4-9FBA524B626A}" sibTransId="{088046AA-F3F4-4162-834E-921962062A1B}"/>
    <dgm:cxn modelId="{D9D6FF92-623C-4E6C-9EC9-B2828B3AC437}" type="presOf" srcId="{B56FF48C-02C2-4250-81A9-EEB489AC6FA3}" destId="{FEDCD559-F9FB-49B6-B3B5-BE154DAB00CF}" srcOrd="0" destOrd="0" presId="urn:microsoft.com/office/officeart/2008/layout/VerticalCurvedList"/>
    <dgm:cxn modelId="{8E48305D-B042-4C5B-AF86-CCEA6D0F9177}" srcId="{EE5F7D61-978B-4967-B376-C10C8CA8579C}" destId="{ED6140F1-0E09-442D-8701-AA7031B5C3E9}" srcOrd="3" destOrd="0" parTransId="{AF06EB38-7DB4-4EBF-AD87-5C16371CF83B}" sibTransId="{3B6ECB6F-F7F0-4C22-AD5F-590B953213C0}"/>
    <dgm:cxn modelId="{7000E9A8-FA3A-4B44-9801-C33019AC9538}" type="presOf" srcId="{EE5F7D61-978B-4967-B376-C10C8CA8579C}" destId="{0DDE43D0-F4C9-4AB4-9886-4DF7CDBF0C63}" srcOrd="0" destOrd="0" presId="urn:microsoft.com/office/officeart/2008/layout/VerticalCurvedList"/>
    <dgm:cxn modelId="{6297ADC7-CC54-4708-AFCD-D44AAB5385BF}" srcId="{EE5F7D61-978B-4967-B376-C10C8CA8579C}" destId="{7C2B891A-3EE4-4A3C-9311-99775A7FF1CB}" srcOrd="0" destOrd="0" parTransId="{A5165B57-77E7-4D01-9F56-627DCA8F6F4C}" sibTransId="{B945F3F2-E9D2-4BBE-92FE-E3F3944D3CC8}"/>
    <dgm:cxn modelId="{13D1191F-3CCE-4D3B-8FC8-8EB40CE6266E}" type="presOf" srcId="{79EE4516-6FAC-49B2-9312-C66661F7820E}" destId="{FE6D275E-666B-403A-B211-D95333E48A38}" srcOrd="0" destOrd="0" presId="urn:microsoft.com/office/officeart/2008/layout/VerticalCurvedList"/>
    <dgm:cxn modelId="{48B54569-9B4B-4A9B-8A4E-B639F14042E3}" type="presOf" srcId="{ED6140F1-0E09-442D-8701-AA7031B5C3E9}" destId="{2205BB7C-5A32-473B-9D5F-F3EFDD145A2B}" srcOrd="0" destOrd="0" presId="urn:microsoft.com/office/officeart/2008/layout/VerticalCurvedList"/>
    <dgm:cxn modelId="{59E76BA4-7A5A-4CD5-B951-503F0916587A}" type="presOf" srcId="{7C2B891A-3EE4-4A3C-9311-99775A7FF1CB}" destId="{0734147A-3C5F-4FC2-BD3B-4BEAF95C1DF8}" srcOrd="0" destOrd="0" presId="urn:microsoft.com/office/officeart/2008/layout/VerticalCurvedList"/>
    <dgm:cxn modelId="{BB839438-70D4-4D1A-AD1C-75037030640E}" srcId="{EE5F7D61-978B-4967-B376-C10C8CA8579C}" destId="{79EE4516-6FAC-49B2-9312-C66661F7820E}" srcOrd="2" destOrd="0" parTransId="{E9E3201B-166B-4F77-84B0-02FD35C3AD81}" sibTransId="{A2B6A538-6B1F-44C1-862E-459F139724AA}"/>
    <dgm:cxn modelId="{B50E5D18-D5A8-43E8-B6CE-168BB18F6644}" type="presOf" srcId="{B945F3F2-E9D2-4BBE-92FE-E3F3944D3CC8}" destId="{C8BA9855-A667-4F3C-8315-1E8406058A47}" srcOrd="0" destOrd="0" presId="urn:microsoft.com/office/officeart/2008/layout/VerticalCurvedList"/>
    <dgm:cxn modelId="{802ED2DF-CA50-4487-9F1E-B7F9F5B6D2E3}" type="presParOf" srcId="{0DDE43D0-F4C9-4AB4-9886-4DF7CDBF0C63}" destId="{6D87144E-D107-4AD2-B5CD-ECC554E24BFA}" srcOrd="0" destOrd="0" presId="urn:microsoft.com/office/officeart/2008/layout/VerticalCurvedList"/>
    <dgm:cxn modelId="{01E14FEE-D2B6-4E30-89E5-BF34A7D223FE}" type="presParOf" srcId="{6D87144E-D107-4AD2-B5CD-ECC554E24BFA}" destId="{83EBA75D-1B76-454B-9EE4-1B2B148BFB73}" srcOrd="0" destOrd="0" presId="urn:microsoft.com/office/officeart/2008/layout/VerticalCurvedList"/>
    <dgm:cxn modelId="{B01E5740-CB42-407D-B7E0-2B58FF6A841B}" type="presParOf" srcId="{83EBA75D-1B76-454B-9EE4-1B2B148BFB73}" destId="{6E420BFD-2C1D-4D6A-85D6-8370187D55D5}" srcOrd="0" destOrd="0" presId="urn:microsoft.com/office/officeart/2008/layout/VerticalCurvedList"/>
    <dgm:cxn modelId="{0906B5D6-425C-4DB6-9462-CA02019AC75A}" type="presParOf" srcId="{83EBA75D-1B76-454B-9EE4-1B2B148BFB73}" destId="{C8BA9855-A667-4F3C-8315-1E8406058A47}" srcOrd="1" destOrd="0" presId="urn:microsoft.com/office/officeart/2008/layout/VerticalCurvedList"/>
    <dgm:cxn modelId="{C874F0B5-657E-4DD6-BBB5-C512C91E4099}" type="presParOf" srcId="{83EBA75D-1B76-454B-9EE4-1B2B148BFB73}" destId="{1B9625EC-7AE3-4A9B-8C8B-379556960268}" srcOrd="2" destOrd="0" presId="urn:microsoft.com/office/officeart/2008/layout/VerticalCurvedList"/>
    <dgm:cxn modelId="{D89B95C0-668C-48E2-BAC8-804EC761F2E9}" type="presParOf" srcId="{83EBA75D-1B76-454B-9EE4-1B2B148BFB73}" destId="{F498EA13-454D-4761-84B9-C91D11282263}" srcOrd="3" destOrd="0" presId="urn:microsoft.com/office/officeart/2008/layout/VerticalCurvedList"/>
    <dgm:cxn modelId="{88355A17-7430-4FF7-948E-35E097443E1C}" type="presParOf" srcId="{6D87144E-D107-4AD2-B5CD-ECC554E24BFA}" destId="{0734147A-3C5F-4FC2-BD3B-4BEAF95C1DF8}" srcOrd="1" destOrd="0" presId="urn:microsoft.com/office/officeart/2008/layout/VerticalCurvedList"/>
    <dgm:cxn modelId="{F6BB0A2E-CF8C-4D6F-B568-2629F49E90D3}" type="presParOf" srcId="{6D87144E-D107-4AD2-B5CD-ECC554E24BFA}" destId="{1C2C0011-6986-4B33-90C0-FEFA47097F16}" srcOrd="2" destOrd="0" presId="urn:microsoft.com/office/officeart/2008/layout/VerticalCurvedList"/>
    <dgm:cxn modelId="{B9DF8F3B-969E-40D0-8CA8-FF571975CBA9}" type="presParOf" srcId="{1C2C0011-6986-4B33-90C0-FEFA47097F16}" destId="{896B02C9-04D5-40AC-ABF8-02940C8A3BAE}" srcOrd="0" destOrd="0" presId="urn:microsoft.com/office/officeart/2008/layout/VerticalCurvedList"/>
    <dgm:cxn modelId="{DA38986B-3BF0-42C4-BAF6-6EB9E5A567A3}" type="presParOf" srcId="{6D87144E-D107-4AD2-B5CD-ECC554E24BFA}" destId="{FEDCD559-F9FB-49B6-B3B5-BE154DAB00CF}" srcOrd="3" destOrd="0" presId="urn:microsoft.com/office/officeart/2008/layout/VerticalCurvedList"/>
    <dgm:cxn modelId="{F11FFAED-229D-4364-B3A8-0E0AA23B9167}" type="presParOf" srcId="{6D87144E-D107-4AD2-B5CD-ECC554E24BFA}" destId="{2728E0DF-659E-4074-A206-21C7E0FEC67A}" srcOrd="4" destOrd="0" presId="urn:microsoft.com/office/officeart/2008/layout/VerticalCurvedList"/>
    <dgm:cxn modelId="{F26002A9-9B33-4677-8429-9667B52EECFF}" type="presParOf" srcId="{2728E0DF-659E-4074-A206-21C7E0FEC67A}" destId="{3615EC85-33E6-4F03-B034-60D553FB9ABF}" srcOrd="0" destOrd="0" presId="urn:microsoft.com/office/officeart/2008/layout/VerticalCurvedList"/>
    <dgm:cxn modelId="{C39FCFE8-186D-421C-BEFD-EA0006B32C74}" type="presParOf" srcId="{6D87144E-D107-4AD2-B5CD-ECC554E24BFA}" destId="{FE6D275E-666B-403A-B211-D95333E48A38}" srcOrd="5" destOrd="0" presId="urn:microsoft.com/office/officeart/2008/layout/VerticalCurvedList"/>
    <dgm:cxn modelId="{7BD5B7BC-6D37-4BE9-9B32-6926531D3FAF}" type="presParOf" srcId="{6D87144E-D107-4AD2-B5CD-ECC554E24BFA}" destId="{0EFC881F-CA92-4D69-ABF4-53B8071CA1BA}" srcOrd="6" destOrd="0" presId="urn:microsoft.com/office/officeart/2008/layout/VerticalCurvedList"/>
    <dgm:cxn modelId="{9A37DBCB-B5A5-4D9C-9DFC-EF3034A58A87}" type="presParOf" srcId="{0EFC881F-CA92-4D69-ABF4-53B8071CA1BA}" destId="{25A7A42D-0004-4064-B422-EB425B326594}" srcOrd="0" destOrd="0" presId="urn:microsoft.com/office/officeart/2008/layout/VerticalCurvedList"/>
    <dgm:cxn modelId="{1BC4C303-0120-407D-B453-C2B9C65B44AC}" type="presParOf" srcId="{6D87144E-D107-4AD2-B5CD-ECC554E24BFA}" destId="{2205BB7C-5A32-473B-9D5F-F3EFDD145A2B}" srcOrd="7" destOrd="0" presId="urn:microsoft.com/office/officeart/2008/layout/VerticalCurvedList"/>
    <dgm:cxn modelId="{DF0C4F01-E736-4F15-B786-32F9BEDABBE9}" type="presParOf" srcId="{6D87144E-D107-4AD2-B5CD-ECC554E24BFA}" destId="{F369E5BC-793E-47F5-9D40-7945AB239420}" srcOrd="8" destOrd="0" presId="urn:microsoft.com/office/officeart/2008/layout/VerticalCurvedList"/>
    <dgm:cxn modelId="{314C010D-B2B8-4FE0-850E-1A65522F7721}" type="presParOf" srcId="{F369E5BC-793E-47F5-9D40-7945AB239420}" destId="{B18F2899-0DC9-4211-A3EE-797A149BFEA6}"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F7C514-BD9A-42DB-B1EE-2C680C829B35}" type="doc">
      <dgm:prSet loTypeId="urn:microsoft.com/office/officeart/2009/layout/CircleArrowProcess" loCatId="process" qsTypeId="urn:microsoft.com/office/officeart/2005/8/quickstyle/simple1" qsCatId="simple" csTypeId="urn:microsoft.com/office/officeart/2005/8/colors/accent1_4" csCatId="accent1" phldr="1"/>
      <dgm:spPr/>
      <dgm:t>
        <a:bodyPr/>
        <a:lstStyle/>
        <a:p>
          <a:endParaRPr lang="es-EC"/>
        </a:p>
      </dgm:t>
    </dgm:pt>
    <dgm:pt modelId="{F993CDB4-3D8C-4D0F-8E9C-707CD91CBAD3}">
      <dgm:prSet phldrT="[Texto]" custT="1"/>
      <dgm:spPr/>
      <dgm:t>
        <a:bodyPr/>
        <a:lstStyle/>
        <a:p>
          <a:r>
            <a:rPr lang="es-EC" sz="1100" dirty="0" smtClean="0"/>
            <a:t>Tendencias de consumo</a:t>
          </a:r>
          <a:endParaRPr lang="es-EC" sz="1100" dirty="0"/>
        </a:p>
      </dgm:t>
    </dgm:pt>
    <dgm:pt modelId="{82AB3AAF-F767-45CC-A641-3FB22B8EE606}" type="parTrans" cxnId="{E11FC5EF-B32A-4DB2-9444-151859B71669}">
      <dgm:prSet/>
      <dgm:spPr/>
      <dgm:t>
        <a:bodyPr/>
        <a:lstStyle/>
        <a:p>
          <a:endParaRPr lang="es-EC" sz="3600"/>
        </a:p>
      </dgm:t>
    </dgm:pt>
    <dgm:pt modelId="{25B1D70D-2614-47A1-BDAA-8790838794B8}" type="sibTrans" cxnId="{E11FC5EF-B32A-4DB2-9444-151859B71669}">
      <dgm:prSet/>
      <dgm:spPr/>
      <dgm:t>
        <a:bodyPr/>
        <a:lstStyle/>
        <a:p>
          <a:endParaRPr lang="es-EC" sz="3600"/>
        </a:p>
      </dgm:t>
    </dgm:pt>
    <dgm:pt modelId="{9412C44D-6B4D-4661-A588-37F87BF4AF7F}">
      <dgm:prSet phldrT="[Texto]" custT="1"/>
      <dgm:spPr/>
      <dgm:t>
        <a:bodyPr/>
        <a:lstStyle/>
        <a:p>
          <a:r>
            <a:rPr lang="es-EC" sz="1100" dirty="0" smtClean="0"/>
            <a:t>Alto grado de conciencia basado en una alimentación saludable</a:t>
          </a:r>
          <a:endParaRPr lang="es-EC" sz="1100" dirty="0"/>
        </a:p>
      </dgm:t>
    </dgm:pt>
    <dgm:pt modelId="{588C86F0-9CFF-4181-8F85-4FD6ADDBD8DE}" type="parTrans" cxnId="{9C953234-B51B-4137-BD43-DC5AF830D58D}">
      <dgm:prSet/>
      <dgm:spPr/>
      <dgm:t>
        <a:bodyPr/>
        <a:lstStyle/>
        <a:p>
          <a:endParaRPr lang="es-EC" sz="3600"/>
        </a:p>
      </dgm:t>
    </dgm:pt>
    <dgm:pt modelId="{DD5EA89D-A896-4CEF-9A4C-05D4D27A9AD6}" type="sibTrans" cxnId="{9C953234-B51B-4137-BD43-DC5AF830D58D}">
      <dgm:prSet/>
      <dgm:spPr/>
      <dgm:t>
        <a:bodyPr/>
        <a:lstStyle/>
        <a:p>
          <a:endParaRPr lang="es-EC" sz="3600"/>
        </a:p>
      </dgm:t>
    </dgm:pt>
    <dgm:pt modelId="{65C96B9E-5485-458F-B1A4-6FAD92778614}">
      <dgm:prSet phldrT="[Texto]" custT="1"/>
      <dgm:spPr/>
      <dgm:t>
        <a:bodyPr/>
        <a:lstStyle/>
        <a:p>
          <a:r>
            <a:rPr lang="es-EC" sz="1100" dirty="0" smtClean="0"/>
            <a:t>Productos listos para consumir</a:t>
          </a:r>
          <a:endParaRPr lang="es-EC" sz="1100" dirty="0"/>
        </a:p>
      </dgm:t>
    </dgm:pt>
    <dgm:pt modelId="{0F22C0D3-3C3A-4BC1-B454-9C3A2D797A20}" type="parTrans" cxnId="{F719E2E8-A5B5-437D-BECC-641D3A42F61B}">
      <dgm:prSet/>
      <dgm:spPr/>
      <dgm:t>
        <a:bodyPr/>
        <a:lstStyle/>
        <a:p>
          <a:endParaRPr lang="es-EC" sz="3600"/>
        </a:p>
      </dgm:t>
    </dgm:pt>
    <dgm:pt modelId="{0956D8C0-DE86-4339-BFB5-6D860D7932DF}" type="sibTrans" cxnId="{F719E2E8-A5B5-437D-BECC-641D3A42F61B}">
      <dgm:prSet/>
      <dgm:spPr/>
      <dgm:t>
        <a:bodyPr/>
        <a:lstStyle/>
        <a:p>
          <a:endParaRPr lang="es-EC" sz="3600"/>
        </a:p>
      </dgm:t>
    </dgm:pt>
    <dgm:pt modelId="{B5AE471B-BA04-43E6-A361-EE5469D92125}">
      <dgm:prSet phldrT="[Texto]" custT="1"/>
      <dgm:spPr/>
      <dgm:t>
        <a:bodyPr/>
        <a:lstStyle/>
        <a:p>
          <a:r>
            <a:rPr lang="es-EC" sz="1100" dirty="0" smtClean="0"/>
            <a:t>Abarca 30% mercado orgánico</a:t>
          </a:r>
          <a:endParaRPr lang="es-EC" sz="1100" dirty="0"/>
        </a:p>
      </dgm:t>
    </dgm:pt>
    <dgm:pt modelId="{32646B00-E2B1-4C16-A4D0-76157C62E593}" type="parTrans" cxnId="{AFC55DA7-8E6D-4379-ABC1-A82DFA333996}">
      <dgm:prSet/>
      <dgm:spPr/>
      <dgm:t>
        <a:bodyPr/>
        <a:lstStyle/>
        <a:p>
          <a:endParaRPr lang="es-EC" sz="3600"/>
        </a:p>
      </dgm:t>
    </dgm:pt>
    <dgm:pt modelId="{95D0CECE-C03A-4B68-9A20-353031F7A4EC}" type="sibTrans" cxnId="{AFC55DA7-8E6D-4379-ABC1-A82DFA333996}">
      <dgm:prSet/>
      <dgm:spPr/>
      <dgm:t>
        <a:bodyPr/>
        <a:lstStyle/>
        <a:p>
          <a:endParaRPr lang="es-EC" sz="3600"/>
        </a:p>
      </dgm:t>
    </dgm:pt>
    <dgm:pt modelId="{CEF49F74-A32E-420A-87AE-B31B76B45AF1}">
      <dgm:prSet phldrT="[Texto]" custT="1"/>
      <dgm:spPr/>
      <dgm:t>
        <a:bodyPr/>
        <a:lstStyle/>
        <a:p>
          <a:r>
            <a:rPr lang="es-EC" sz="1100" dirty="0" smtClean="0"/>
            <a:t>Productos de Producción ecológica</a:t>
          </a:r>
          <a:endParaRPr lang="es-EC" sz="1100" dirty="0"/>
        </a:p>
      </dgm:t>
    </dgm:pt>
    <dgm:pt modelId="{2FEAC603-97B6-4834-B07F-B89112C978A5}" type="parTrans" cxnId="{4A577A61-FBEC-4C3D-9212-13FA022EA35F}">
      <dgm:prSet/>
      <dgm:spPr/>
      <dgm:t>
        <a:bodyPr/>
        <a:lstStyle/>
        <a:p>
          <a:endParaRPr lang="es-EC" sz="3600"/>
        </a:p>
      </dgm:t>
    </dgm:pt>
    <dgm:pt modelId="{CBAC9B0E-23BC-4B33-BC56-59C143B02EAC}" type="sibTrans" cxnId="{4A577A61-FBEC-4C3D-9212-13FA022EA35F}">
      <dgm:prSet/>
      <dgm:spPr/>
      <dgm:t>
        <a:bodyPr/>
        <a:lstStyle/>
        <a:p>
          <a:endParaRPr lang="es-EC" sz="3600"/>
        </a:p>
      </dgm:t>
    </dgm:pt>
    <dgm:pt modelId="{813BB12B-610A-40C4-80FF-D797F8135BD1}" type="pres">
      <dgm:prSet presAssocID="{0BF7C514-BD9A-42DB-B1EE-2C680C829B35}" presName="Name0" presStyleCnt="0">
        <dgm:presLayoutVars>
          <dgm:chMax val="7"/>
          <dgm:chPref val="7"/>
          <dgm:dir/>
          <dgm:animLvl val="lvl"/>
        </dgm:presLayoutVars>
      </dgm:prSet>
      <dgm:spPr/>
      <dgm:t>
        <a:bodyPr/>
        <a:lstStyle/>
        <a:p>
          <a:endParaRPr lang="es-EC"/>
        </a:p>
      </dgm:t>
    </dgm:pt>
    <dgm:pt modelId="{BF9BBD43-A241-4B1B-A586-83008FE2DAC2}" type="pres">
      <dgm:prSet presAssocID="{F993CDB4-3D8C-4D0F-8E9C-707CD91CBAD3}" presName="Accent1" presStyleCnt="0"/>
      <dgm:spPr/>
    </dgm:pt>
    <dgm:pt modelId="{0ED25C93-B577-4488-A00D-393C8BAC866D}" type="pres">
      <dgm:prSet presAssocID="{F993CDB4-3D8C-4D0F-8E9C-707CD91CBAD3}" presName="Accent" presStyleLbl="node1" presStyleIdx="0" presStyleCnt="5" custLinFactNeighborX="8536"/>
      <dgm:spPr/>
    </dgm:pt>
    <dgm:pt modelId="{1A63A77A-4C03-4CA3-B2AA-4FFCF87DFA11}" type="pres">
      <dgm:prSet presAssocID="{F993CDB4-3D8C-4D0F-8E9C-707CD91CBAD3}" presName="Parent1" presStyleLbl="revTx" presStyleIdx="0" presStyleCnt="5">
        <dgm:presLayoutVars>
          <dgm:chMax val="1"/>
          <dgm:chPref val="1"/>
          <dgm:bulletEnabled val="1"/>
        </dgm:presLayoutVars>
      </dgm:prSet>
      <dgm:spPr/>
      <dgm:t>
        <a:bodyPr/>
        <a:lstStyle/>
        <a:p>
          <a:endParaRPr lang="es-EC"/>
        </a:p>
      </dgm:t>
    </dgm:pt>
    <dgm:pt modelId="{7E118B92-BB53-4CC5-94AF-282C3AE2DF5B}" type="pres">
      <dgm:prSet presAssocID="{9412C44D-6B4D-4661-A588-37F87BF4AF7F}" presName="Accent2" presStyleCnt="0"/>
      <dgm:spPr/>
    </dgm:pt>
    <dgm:pt modelId="{51863FB4-989E-45FD-9FDF-FDA0C0C2FBD8}" type="pres">
      <dgm:prSet presAssocID="{9412C44D-6B4D-4661-A588-37F87BF4AF7F}" presName="Accent" presStyleLbl="node1" presStyleIdx="1" presStyleCnt="5" custLinFactNeighborX="-13683"/>
      <dgm:spPr/>
    </dgm:pt>
    <dgm:pt modelId="{9E0076BB-2ADB-4A8E-9B6A-1F349A10A602}" type="pres">
      <dgm:prSet presAssocID="{9412C44D-6B4D-4661-A588-37F87BF4AF7F}" presName="Parent2" presStyleLbl="revTx" presStyleIdx="1" presStyleCnt="5" custScaleX="123490" custScaleY="126702">
        <dgm:presLayoutVars>
          <dgm:chMax val="1"/>
          <dgm:chPref val="1"/>
          <dgm:bulletEnabled val="1"/>
        </dgm:presLayoutVars>
      </dgm:prSet>
      <dgm:spPr/>
      <dgm:t>
        <a:bodyPr/>
        <a:lstStyle/>
        <a:p>
          <a:endParaRPr lang="es-EC"/>
        </a:p>
      </dgm:t>
    </dgm:pt>
    <dgm:pt modelId="{58826E10-BFEF-4A19-A712-4A8E57E62A6B}" type="pres">
      <dgm:prSet presAssocID="{65C96B9E-5485-458F-B1A4-6FAD92778614}" presName="Accent3" presStyleCnt="0"/>
      <dgm:spPr/>
    </dgm:pt>
    <dgm:pt modelId="{B5D39F31-CB21-4D21-ACFD-9251432239D6}" type="pres">
      <dgm:prSet presAssocID="{65C96B9E-5485-458F-B1A4-6FAD92778614}" presName="Accent" presStyleLbl="node1" presStyleIdx="2" presStyleCnt="5" custLinFactNeighborX="8536" custLinFactNeighborY="1832"/>
      <dgm:spPr>
        <a:blipFill rotWithShape="0">
          <a:blip xmlns:r="http://schemas.openxmlformats.org/officeDocument/2006/relationships" r:embed="rId1"/>
          <a:stretch>
            <a:fillRect/>
          </a:stretch>
        </a:blipFill>
      </dgm:spPr>
      <dgm:t>
        <a:bodyPr/>
        <a:lstStyle/>
        <a:p>
          <a:endParaRPr lang="es-EC"/>
        </a:p>
      </dgm:t>
    </dgm:pt>
    <dgm:pt modelId="{36DC0CEC-664F-45C2-84F8-3A1DF844FC53}" type="pres">
      <dgm:prSet presAssocID="{65C96B9E-5485-458F-B1A4-6FAD92778614}" presName="Parent3" presStyleLbl="revTx" presStyleIdx="2" presStyleCnt="5">
        <dgm:presLayoutVars>
          <dgm:chMax val="1"/>
          <dgm:chPref val="1"/>
          <dgm:bulletEnabled val="1"/>
        </dgm:presLayoutVars>
      </dgm:prSet>
      <dgm:spPr/>
      <dgm:t>
        <a:bodyPr/>
        <a:lstStyle/>
        <a:p>
          <a:endParaRPr lang="es-EC"/>
        </a:p>
      </dgm:t>
    </dgm:pt>
    <dgm:pt modelId="{503E1253-E803-4EB0-B92C-E0943B2CAA80}" type="pres">
      <dgm:prSet presAssocID="{B5AE471B-BA04-43E6-A361-EE5469D92125}" presName="Accent4" presStyleCnt="0"/>
      <dgm:spPr/>
    </dgm:pt>
    <dgm:pt modelId="{084B416D-7A33-4317-817B-9A994943EB4B}" type="pres">
      <dgm:prSet presAssocID="{B5AE471B-BA04-43E6-A361-EE5469D92125}" presName="Accent" presStyleLbl="node1" presStyleIdx="3" presStyleCnt="5"/>
      <dgm:spPr/>
    </dgm:pt>
    <dgm:pt modelId="{33BEB1AD-31BD-4663-A6AD-E568797D867D}" type="pres">
      <dgm:prSet presAssocID="{B5AE471B-BA04-43E6-A361-EE5469D92125}" presName="Parent4" presStyleLbl="revTx" presStyleIdx="3" presStyleCnt="5">
        <dgm:presLayoutVars>
          <dgm:chMax val="1"/>
          <dgm:chPref val="1"/>
          <dgm:bulletEnabled val="1"/>
        </dgm:presLayoutVars>
      </dgm:prSet>
      <dgm:spPr/>
      <dgm:t>
        <a:bodyPr/>
        <a:lstStyle/>
        <a:p>
          <a:endParaRPr lang="es-EC"/>
        </a:p>
      </dgm:t>
    </dgm:pt>
    <dgm:pt modelId="{9F2CE022-19E7-4AF5-AC94-9CD077D2154F}" type="pres">
      <dgm:prSet presAssocID="{CEF49F74-A32E-420A-87AE-B31B76B45AF1}" presName="Accent5" presStyleCnt="0"/>
      <dgm:spPr/>
    </dgm:pt>
    <dgm:pt modelId="{883FBEB4-81CA-49CC-BCEE-49EA361C9023}" type="pres">
      <dgm:prSet presAssocID="{CEF49F74-A32E-420A-87AE-B31B76B45AF1}" presName="Accent" presStyleLbl="node1" presStyleIdx="4" presStyleCnt="5"/>
      <dgm:spPr/>
    </dgm:pt>
    <dgm:pt modelId="{795CAD0C-18FB-4393-9CC9-0148C8AC8B7C}" type="pres">
      <dgm:prSet presAssocID="{CEF49F74-A32E-420A-87AE-B31B76B45AF1}" presName="Parent5" presStyleLbl="revTx" presStyleIdx="4" presStyleCnt="5">
        <dgm:presLayoutVars>
          <dgm:chMax val="1"/>
          <dgm:chPref val="1"/>
          <dgm:bulletEnabled val="1"/>
        </dgm:presLayoutVars>
      </dgm:prSet>
      <dgm:spPr/>
      <dgm:t>
        <a:bodyPr/>
        <a:lstStyle/>
        <a:p>
          <a:endParaRPr lang="es-EC"/>
        </a:p>
      </dgm:t>
    </dgm:pt>
  </dgm:ptLst>
  <dgm:cxnLst>
    <dgm:cxn modelId="{2020EE2D-EA52-4521-A487-388A5DA64BA0}" type="presOf" srcId="{9412C44D-6B4D-4661-A588-37F87BF4AF7F}" destId="{9E0076BB-2ADB-4A8E-9B6A-1F349A10A602}" srcOrd="0" destOrd="0" presId="urn:microsoft.com/office/officeart/2009/layout/CircleArrowProcess"/>
    <dgm:cxn modelId="{F719E2E8-A5B5-437D-BECC-641D3A42F61B}" srcId="{0BF7C514-BD9A-42DB-B1EE-2C680C829B35}" destId="{65C96B9E-5485-458F-B1A4-6FAD92778614}" srcOrd="2" destOrd="0" parTransId="{0F22C0D3-3C3A-4BC1-B454-9C3A2D797A20}" sibTransId="{0956D8C0-DE86-4339-BFB5-6D860D7932DF}"/>
    <dgm:cxn modelId="{B75280C8-97AE-4ECA-A022-79842CBB96E8}" type="presOf" srcId="{F993CDB4-3D8C-4D0F-8E9C-707CD91CBAD3}" destId="{1A63A77A-4C03-4CA3-B2AA-4FFCF87DFA11}" srcOrd="0" destOrd="0" presId="urn:microsoft.com/office/officeart/2009/layout/CircleArrowProcess"/>
    <dgm:cxn modelId="{AFC55DA7-8E6D-4379-ABC1-A82DFA333996}" srcId="{0BF7C514-BD9A-42DB-B1EE-2C680C829B35}" destId="{B5AE471B-BA04-43E6-A361-EE5469D92125}" srcOrd="3" destOrd="0" parTransId="{32646B00-E2B1-4C16-A4D0-76157C62E593}" sibTransId="{95D0CECE-C03A-4B68-9A20-353031F7A4EC}"/>
    <dgm:cxn modelId="{12830A01-172C-47E4-AB06-8570658FB03A}" type="presOf" srcId="{B5AE471B-BA04-43E6-A361-EE5469D92125}" destId="{33BEB1AD-31BD-4663-A6AD-E568797D867D}" srcOrd="0" destOrd="0" presId="urn:microsoft.com/office/officeart/2009/layout/CircleArrowProcess"/>
    <dgm:cxn modelId="{E11FC5EF-B32A-4DB2-9444-151859B71669}" srcId="{0BF7C514-BD9A-42DB-B1EE-2C680C829B35}" destId="{F993CDB4-3D8C-4D0F-8E9C-707CD91CBAD3}" srcOrd="0" destOrd="0" parTransId="{82AB3AAF-F767-45CC-A641-3FB22B8EE606}" sibTransId="{25B1D70D-2614-47A1-BDAA-8790838794B8}"/>
    <dgm:cxn modelId="{5BD8A023-0C93-45EA-843C-95433E896873}" type="presOf" srcId="{CEF49F74-A32E-420A-87AE-B31B76B45AF1}" destId="{795CAD0C-18FB-4393-9CC9-0148C8AC8B7C}" srcOrd="0" destOrd="0" presId="urn:microsoft.com/office/officeart/2009/layout/CircleArrowProcess"/>
    <dgm:cxn modelId="{5BDEB338-19A6-468A-85B8-B42185AAB786}" type="presOf" srcId="{0BF7C514-BD9A-42DB-B1EE-2C680C829B35}" destId="{813BB12B-610A-40C4-80FF-D797F8135BD1}" srcOrd="0" destOrd="0" presId="urn:microsoft.com/office/officeart/2009/layout/CircleArrowProcess"/>
    <dgm:cxn modelId="{9C953234-B51B-4137-BD43-DC5AF830D58D}" srcId="{0BF7C514-BD9A-42DB-B1EE-2C680C829B35}" destId="{9412C44D-6B4D-4661-A588-37F87BF4AF7F}" srcOrd="1" destOrd="0" parTransId="{588C86F0-9CFF-4181-8F85-4FD6ADDBD8DE}" sibTransId="{DD5EA89D-A896-4CEF-9A4C-05D4D27A9AD6}"/>
    <dgm:cxn modelId="{4A577A61-FBEC-4C3D-9212-13FA022EA35F}" srcId="{0BF7C514-BD9A-42DB-B1EE-2C680C829B35}" destId="{CEF49F74-A32E-420A-87AE-B31B76B45AF1}" srcOrd="4" destOrd="0" parTransId="{2FEAC603-97B6-4834-B07F-B89112C978A5}" sibTransId="{CBAC9B0E-23BC-4B33-BC56-59C143B02EAC}"/>
    <dgm:cxn modelId="{31146DB7-D246-4328-931F-F65C11928AB5}" type="presOf" srcId="{65C96B9E-5485-458F-B1A4-6FAD92778614}" destId="{36DC0CEC-664F-45C2-84F8-3A1DF844FC53}" srcOrd="0" destOrd="0" presId="urn:microsoft.com/office/officeart/2009/layout/CircleArrowProcess"/>
    <dgm:cxn modelId="{8FD3B3A3-1903-4ED8-BBCB-E40AD7E28426}" type="presParOf" srcId="{813BB12B-610A-40C4-80FF-D797F8135BD1}" destId="{BF9BBD43-A241-4B1B-A586-83008FE2DAC2}" srcOrd="0" destOrd="0" presId="urn:microsoft.com/office/officeart/2009/layout/CircleArrowProcess"/>
    <dgm:cxn modelId="{D24618D8-66DC-434B-B4C2-F44FAB151BB8}" type="presParOf" srcId="{BF9BBD43-A241-4B1B-A586-83008FE2DAC2}" destId="{0ED25C93-B577-4488-A00D-393C8BAC866D}" srcOrd="0" destOrd="0" presId="urn:microsoft.com/office/officeart/2009/layout/CircleArrowProcess"/>
    <dgm:cxn modelId="{B6AD4439-3846-4C23-A630-09930D45026E}" type="presParOf" srcId="{813BB12B-610A-40C4-80FF-D797F8135BD1}" destId="{1A63A77A-4C03-4CA3-B2AA-4FFCF87DFA11}" srcOrd="1" destOrd="0" presId="urn:microsoft.com/office/officeart/2009/layout/CircleArrowProcess"/>
    <dgm:cxn modelId="{312C2C53-152F-4266-BD0C-9903F9B87B5F}" type="presParOf" srcId="{813BB12B-610A-40C4-80FF-D797F8135BD1}" destId="{7E118B92-BB53-4CC5-94AF-282C3AE2DF5B}" srcOrd="2" destOrd="0" presId="urn:microsoft.com/office/officeart/2009/layout/CircleArrowProcess"/>
    <dgm:cxn modelId="{EEC8F1EA-BE16-434A-91E6-979FC9CB2D20}" type="presParOf" srcId="{7E118B92-BB53-4CC5-94AF-282C3AE2DF5B}" destId="{51863FB4-989E-45FD-9FDF-FDA0C0C2FBD8}" srcOrd="0" destOrd="0" presId="urn:microsoft.com/office/officeart/2009/layout/CircleArrowProcess"/>
    <dgm:cxn modelId="{E39FD3BC-D1E8-40D5-85E1-00442C4CB83E}" type="presParOf" srcId="{813BB12B-610A-40C4-80FF-D797F8135BD1}" destId="{9E0076BB-2ADB-4A8E-9B6A-1F349A10A602}" srcOrd="3" destOrd="0" presId="urn:microsoft.com/office/officeart/2009/layout/CircleArrowProcess"/>
    <dgm:cxn modelId="{52ED86ED-70C2-4B99-8CDE-A3B1C7209492}" type="presParOf" srcId="{813BB12B-610A-40C4-80FF-D797F8135BD1}" destId="{58826E10-BFEF-4A19-A712-4A8E57E62A6B}" srcOrd="4" destOrd="0" presId="urn:microsoft.com/office/officeart/2009/layout/CircleArrowProcess"/>
    <dgm:cxn modelId="{104E0677-05F5-438A-9AFA-F7BF4827471D}" type="presParOf" srcId="{58826E10-BFEF-4A19-A712-4A8E57E62A6B}" destId="{B5D39F31-CB21-4D21-ACFD-9251432239D6}" srcOrd="0" destOrd="0" presId="urn:microsoft.com/office/officeart/2009/layout/CircleArrowProcess"/>
    <dgm:cxn modelId="{8F70590F-BE30-4261-8DB3-9EA2C9326A0A}" type="presParOf" srcId="{813BB12B-610A-40C4-80FF-D797F8135BD1}" destId="{36DC0CEC-664F-45C2-84F8-3A1DF844FC53}" srcOrd="5" destOrd="0" presId="urn:microsoft.com/office/officeart/2009/layout/CircleArrowProcess"/>
    <dgm:cxn modelId="{C27AA824-A705-4967-9C5A-BF32B9EDC9DD}" type="presParOf" srcId="{813BB12B-610A-40C4-80FF-D797F8135BD1}" destId="{503E1253-E803-4EB0-B92C-E0943B2CAA80}" srcOrd="6" destOrd="0" presId="urn:microsoft.com/office/officeart/2009/layout/CircleArrowProcess"/>
    <dgm:cxn modelId="{ECFE1DAD-A206-4481-816C-A36721D89ADA}" type="presParOf" srcId="{503E1253-E803-4EB0-B92C-E0943B2CAA80}" destId="{084B416D-7A33-4317-817B-9A994943EB4B}" srcOrd="0" destOrd="0" presId="urn:microsoft.com/office/officeart/2009/layout/CircleArrowProcess"/>
    <dgm:cxn modelId="{594C179A-E21F-47CC-A36C-162425CADF8F}" type="presParOf" srcId="{813BB12B-610A-40C4-80FF-D797F8135BD1}" destId="{33BEB1AD-31BD-4663-A6AD-E568797D867D}" srcOrd="7" destOrd="0" presId="urn:microsoft.com/office/officeart/2009/layout/CircleArrowProcess"/>
    <dgm:cxn modelId="{D7C13FD3-B139-4CAD-A780-A360189231E6}" type="presParOf" srcId="{813BB12B-610A-40C4-80FF-D797F8135BD1}" destId="{9F2CE022-19E7-4AF5-AC94-9CD077D2154F}" srcOrd="8" destOrd="0" presId="urn:microsoft.com/office/officeart/2009/layout/CircleArrowProcess"/>
    <dgm:cxn modelId="{2D9F5012-BAC4-40AD-829D-8863C998ECCA}" type="presParOf" srcId="{9F2CE022-19E7-4AF5-AC94-9CD077D2154F}" destId="{883FBEB4-81CA-49CC-BCEE-49EA361C9023}" srcOrd="0" destOrd="0" presId="urn:microsoft.com/office/officeart/2009/layout/CircleArrowProcess"/>
    <dgm:cxn modelId="{C9E48E95-A764-4731-BD2F-E0FD7609EF77}" type="presParOf" srcId="{813BB12B-610A-40C4-80FF-D797F8135BD1}" destId="{795CAD0C-18FB-4393-9CC9-0148C8AC8B7C}" srcOrd="9"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C61428-10BB-4A6E-BA62-F6A57C15F60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s-EC"/>
        </a:p>
      </dgm:t>
    </dgm:pt>
    <dgm:pt modelId="{B755B9E8-9E76-4380-B0AB-38D2800C49A6}">
      <dgm:prSet phldrT="[Texto]"/>
      <dgm:spPr/>
      <dgm:t>
        <a:bodyPr/>
        <a:lstStyle/>
        <a:p>
          <a:r>
            <a:rPr lang="es-EC" dirty="0" smtClean="0"/>
            <a:t>Productor - Exportador</a:t>
          </a:r>
          <a:endParaRPr lang="es-EC" dirty="0"/>
        </a:p>
      </dgm:t>
    </dgm:pt>
    <dgm:pt modelId="{14196E7C-FD20-4077-BE6A-C22FD4BA45B9}" type="parTrans" cxnId="{488771CB-79CD-4F78-BA71-72F6017C8248}">
      <dgm:prSet/>
      <dgm:spPr/>
      <dgm:t>
        <a:bodyPr/>
        <a:lstStyle/>
        <a:p>
          <a:endParaRPr lang="es-EC"/>
        </a:p>
      </dgm:t>
    </dgm:pt>
    <dgm:pt modelId="{47294D32-1993-4434-8A7A-A4DF1C0FEA9E}" type="sibTrans" cxnId="{488771CB-79CD-4F78-BA71-72F6017C8248}">
      <dgm:prSet/>
      <dgm:spPr/>
      <dgm:t>
        <a:bodyPr/>
        <a:lstStyle/>
        <a:p>
          <a:endParaRPr lang="es-EC"/>
        </a:p>
      </dgm:t>
    </dgm:pt>
    <dgm:pt modelId="{15D0B0C6-65EB-41D4-974F-5B0052B432B0}">
      <dgm:prSet phldrT="[Texto]"/>
      <dgm:spPr/>
      <dgm:t>
        <a:bodyPr/>
        <a:lstStyle/>
        <a:p>
          <a:r>
            <a:rPr lang="es-EC" dirty="0" smtClean="0"/>
            <a:t>CONSUMIDOR FINAL</a:t>
          </a:r>
          <a:endParaRPr lang="es-EC" dirty="0"/>
        </a:p>
      </dgm:t>
    </dgm:pt>
    <dgm:pt modelId="{0B9065EB-2E8F-4B92-8842-5EE2B0D92129}" type="parTrans" cxnId="{0DCDCA82-ACC6-4AFD-9193-3464674267F9}">
      <dgm:prSet/>
      <dgm:spPr/>
      <dgm:t>
        <a:bodyPr/>
        <a:lstStyle/>
        <a:p>
          <a:endParaRPr lang="es-EC"/>
        </a:p>
      </dgm:t>
    </dgm:pt>
    <dgm:pt modelId="{62C5F716-DF1D-4293-BB46-3D29E3208F18}" type="sibTrans" cxnId="{0DCDCA82-ACC6-4AFD-9193-3464674267F9}">
      <dgm:prSet/>
      <dgm:spPr/>
      <dgm:t>
        <a:bodyPr/>
        <a:lstStyle/>
        <a:p>
          <a:endParaRPr lang="es-EC"/>
        </a:p>
      </dgm:t>
    </dgm:pt>
    <dgm:pt modelId="{5BE29D8A-C9E1-4410-81B4-033952A0C47F}">
      <dgm:prSet phldrT="[Texto]"/>
      <dgm:spPr/>
      <dgm:t>
        <a:bodyPr/>
        <a:lstStyle/>
        <a:p>
          <a:r>
            <a:rPr lang="es-EC" dirty="0" smtClean="0"/>
            <a:t>KAUFTROF </a:t>
          </a:r>
          <a:endParaRPr lang="es-EC" dirty="0"/>
        </a:p>
      </dgm:t>
    </dgm:pt>
    <dgm:pt modelId="{865E179A-F28E-4526-BD36-AD9D9CC74515}" type="parTrans" cxnId="{4FEF2131-59E0-4E49-AB62-2301CCE69E43}">
      <dgm:prSet/>
      <dgm:spPr/>
      <dgm:t>
        <a:bodyPr/>
        <a:lstStyle/>
        <a:p>
          <a:endParaRPr lang="es-EC"/>
        </a:p>
      </dgm:t>
    </dgm:pt>
    <dgm:pt modelId="{C9B2E205-9847-4F8C-975C-BC487B9BF392}" type="sibTrans" cxnId="{4FEF2131-59E0-4E49-AB62-2301CCE69E43}">
      <dgm:prSet/>
      <dgm:spPr/>
      <dgm:t>
        <a:bodyPr/>
        <a:lstStyle/>
        <a:p>
          <a:endParaRPr lang="es-EC"/>
        </a:p>
      </dgm:t>
    </dgm:pt>
    <dgm:pt modelId="{6EFA11A1-EE45-4A1F-A198-C9AFFA9AB7AC}">
      <dgm:prSet phldrT="[Texto]"/>
      <dgm:spPr/>
      <dgm:t>
        <a:bodyPr/>
        <a:lstStyle/>
        <a:p>
          <a:r>
            <a:rPr lang="es-EC" dirty="0" smtClean="0"/>
            <a:t>Mayoristas Importadores </a:t>
          </a:r>
          <a:r>
            <a:rPr lang="es-EC" dirty="0" err="1" smtClean="0"/>
            <a:t>Waren-verein</a:t>
          </a:r>
          <a:endParaRPr lang="es-EC" dirty="0"/>
        </a:p>
      </dgm:t>
    </dgm:pt>
    <dgm:pt modelId="{B690788B-67AD-46E0-B9E8-4BBA4BB0187E}" type="parTrans" cxnId="{CF9A3A74-0179-4ABF-9D0A-20B3BA7D03C9}">
      <dgm:prSet/>
      <dgm:spPr/>
      <dgm:t>
        <a:bodyPr/>
        <a:lstStyle/>
        <a:p>
          <a:endParaRPr lang="es-EC"/>
        </a:p>
      </dgm:t>
    </dgm:pt>
    <dgm:pt modelId="{A5C66582-7694-4F88-8D92-5FAEB468E4EF}" type="sibTrans" cxnId="{CF9A3A74-0179-4ABF-9D0A-20B3BA7D03C9}">
      <dgm:prSet/>
      <dgm:spPr/>
      <dgm:t>
        <a:bodyPr/>
        <a:lstStyle/>
        <a:p>
          <a:endParaRPr lang="es-EC"/>
        </a:p>
      </dgm:t>
    </dgm:pt>
    <dgm:pt modelId="{F95D14E5-5B31-4F7A-80AC-6AD154312BDA}" type="pres">
      <dgm:prSet presAssocID="{39C61428-10BB-4A6E-BA62-F6A57C15F600}" presName="Name0" presStyleCnt="0">
        <dgm:presLayoutVars>
          <dgm:chMax val="7"/>
          <dgm:chPref val="7"/>
          <dgm:dir/>
          <dgm:animLvl val="lvl"/>
        </dgm:presLayoutVars>
      </dgm:prSet>
      <dgm:spPr/>
      <dgm:t>
        <a:bodyPr/>
        <a:lstStyle/>
        <a:p>
          <a:endParaRPr lang="es-EC"/>
        </a:p>
      </dgm:t>
    </dgm:pt>
    <dgm:pt modelId="{04C25667-7AF3-47EA-A56E-E22C0FAB8D43}" type="pres">
      <dgm:prSet presAssocID="{B755B9E8-9E76-4380-B0AB-38D2800C49A6}" presName="Accent1" presStyleCnt="0"/>
      <dgm:spPr/>
    </dgm:pt>
    <dgm:pt modelId="{E02C7964-C041-4A76-863A-2D018E567492}" type="pres">
      <dgm:prSet presAssocID="{B755B9E8-9E76-4380-B0AB-38D2800C49A6}" presName="Accent" presStyleLbl="node1" presStyleIdx="0" presStyleCnt="4"/>
      <dgm:spPr/>
    </dgm:pt>
    <dgm:pt modelId="{C0759AEE-E2D9-405C-B5C5-9489578CDB87}" type="pres">
      <dgm:prSet presAssocID="{B755B9E8-9E76-4380-B0AB-38D2800C49A6}" presName="Parent1" presStyleLbl="revTx" presStyleIdx="0" presStyleCnt="4">
        <dgm:presLayoutVars>
          <dgm:chMax val="1"/>
          <dgm:chPref val="1"/>
          <dgm:bulletEnabled val="1"/>
        </dgm:presLayoutVars>
      </dgm:prSet>
      <dgm:spPr/>
      <dgm:t>
        <a:bodyPr/>
        <a:lstStyle/>
        <a:p>
          <a:endParaRPr lang="es-EC"/>
        </a:p>
      </dgm:t>
    </dgm:pt>
    <dgm:pt modelId="{0B86B150-53E4-450C-8984-035E1F83DEBB}" type="pres">
      <dgm:prSet presAssocID="{15D0B0C6-65EB-41D4-974F-5B0052B432B0}" presName="Accent2" presStyleCnt="0"/>
      <dgm:spPr/>
    </dgm:pt>
    <dgm:pt modelId="{BC50B2D8-BC2B-41B2-B608-4A389F0F11F9}" type="pres">
      <dgm:prSet presAssocID="{15D0B0C6-65EB-41D4-974F-5B0052B432B0}" presName="Accent" presStyleLbl="node1" presStyleIdx="1" presStyleCnt="4"/>
      <dgm:spPr/>
    </dgm:pt>
    <dgm:pt modelId="{DC89EC34-8731-41A4-BBBC-D0B50C29381D}" type="pres">
      <dgm:prSet presAssocID="{15D0B0C6-65EB-41D4-974F-5B0052B432B0}" presName="Parent2" presStyleLbl="revTx" presStyleIdx="1" presStyleCnt="4" custLinFactY="200000" custLinFactNeighborX="0" custLinFactNeighborY="211401">
        <dgm:presLayoutVars>
          <dgm:chMax val="1"/>
          <dgm:chPref val="1"/>
          <dgm:bulletEnabled val="1"/>
        </dgm:presLayoutVars>
      </dgm:prSet>
      <dgm:spPr/>
      <dgm:t>
        <a:bodyPr/>
        <a:lstStyle/>
        <a:p>
          <a:endParaRPr lang="es-EC"/>
        </a:p>
      </dgm:t>
    </dgm:pt>
    <dgm:pt modelId="{49364656-9E11-4AFB-BEC9-FC790E167DC3}" type="pres">
      <dgm:prSet presAssocID="{5BE29D8A-C9E1-4410-81B4-033952A0C47F}" presName="Accent3" presStyleCnt="0"/>
      <dgm:spPr/>
    </dgm:pt>
    <dgm:pt modelId="{6F60ED8A-0529-453C-BD51-89BECBC2B305}" type="pres">
      <dgm:prSet presAssocID="{5BE29D8A-C9E1-4410-81B4-033952A0C47F}" presName="Accent" presStyleLbl="node1" presStyleIdx="2" presStyleCnt="4"/>
      <dgm:spPr/>
    </dgm:pt>
    <dgm:pt modelId="{BE8C4C18-D4D4-4F45-9833-55AE8D5AD3A4}" type="pres">
      <dgm:prSet presAssocID="{5BE29D8A-C9E1-4410-81B4-033952A0C47F}" presName="Parent3" presStyleLbl="revTx" presStyleIdx="2" presStyleCnt="4">
        <dgm:presLayoutVars>
          <dgm:chMax val="1"/>
          <dgm:chPref val="1"/>
          <dgm:bulletEnabled val="1"/>
        </dgm:presLayoutVars>
      </dgm:prSet>
      <dgm:spPr/>
      <dgm:t>
        <a:bodyPr/>
        <a:lstStyle/>
        <a:p>
          <a:endParaRPr lang="es-EC"/>
        </a:p>
      </dgm:t>
    </dgm:pt>
    <dgm:pt modelId="{6DFBC551-D4B8-4A36-BED3-3183A3417533}" type="pres">
      <dgm:prSet presAssocID="{6EFA11A1-EE45-4A1F-A198-C9AFFA9AB7AC}" presName="Accent4" presStyleCnt="0"/>
      <dgm:spPr/>
    </dgm:pt>
    <dgm:pt modelId="{38534742-4AEC-4EC3-B465-F53490D477FA}" type="pres">
      <dgm:prSet presAssocID="{6EFA11A1-EE45-4A1F-A198-C9AFFA9AB7AC}" presName="Accent" presStyleLbl="node1" presStyleIdx="3" presStyleCnt="4"/>
      <dgm:spPr/>
    </dgm:pt>
    <dgm:pt modelId="{3F959F25-BA1B-4D12-AEE2-9D3159719D5E}" type="pres">
      <dgm:prSet presAssocID="{6EFA11A1-EE45-4A1F-A198-C9AFFA9AB7AC}" presName="Parent4" presStyleLbl="revTx" presStyleIdx="3" presStyleCnt="4" custLinFactY="-200000" custLinFactNeighborY="-215175">
        <dgm:presLayoutVars>
          <dgm:chMax val="1"/>
          <dgm:chPref val="1"/>
          <dgm:bulletEnabled val="1"/>
        </dgm:presLayoutVars>
      </dgm:prSet>
      <dgm:spPr/>
      <dgm:t>
        <a:bodyPr/>
        <a:lstStyle/>
        <a:p>
          <a:endParaRPr lang="es-EC"/>
        </a:p>
      </dgm:t>
    </dgm:pt>
  </dgm:ptLst>
  <dgm:cxnLst>
    <dgm:cxn modelId="{AE028B76-BD09-4CC2-B7E6-8F488DEFB43D}" type="presOf" srcId="{15D0B0C6-65EB-41D4-974F-5B0052B432B0}" destId="{DC89EC34-8731-41A4-BBBC-D0B50C29381D}" srcOrd="0" destOrd="0" presId="urn:microsoft.com/office/officeart/2009/layout/CircleArrowProcess"/>
    <dgm:cxn modelId="{899785CC-F3BC-4B31-99B3-243E44E80ECF}" type="presOf" srcId="{B755B9E8-9E76-4380-B0AB-38D2800C49A6}" destId="{C0759AEE-E2D9-405C-B5C5-9489578CDB87}" srcOrd="0" destOrd="0" presId="urn:microsoft.com/office/officeart/2009/layout/CircleArrowProcess"/>
    <dgm:cxn modelId="{4FEF2131-59E0-4E49-AB62-2301CCE69E43}" srcId="{39C61428-10BB-4A6E-BA62-F6A57C15F600}" destId="{5BE29D8A-C9E1-4410-81B4-033952A0C47F}" srcOrd="2" destOrd="0" parTransId="{865E179A-F28E-4526-BD36-AD9D9CC74515}" sibTransId="{C9B2E205-9847-4F8C-975C-BC487B9BF392}"/>
    <dgm:cxn modelId="{0DCDCA82-ACC6-4AFD-9193-3464674267F9}" srcId="{39C61428-10BB-4A6E-BA62-F6A57C15F600}" destId="{15D0B0C6-65EB-41D4-974F-5B0052B432B0}" srcOrd="1" destOrd="0" parTransId="{0B9065EB-2E8F-4B92-8842-5EE2B0D92129}" sibTransId="{62C5F716-DF1D-4293-BB46-3D29E3208F18}"/>
    <dgm:cxn modelId="{7D996100-6279-416D-A762-CF338D60F072}" type="presOf" srcId="{39C61428-10BB-4A6E-BA62-F6A57C15F600}" destId="{F95D14E5-5B31-4F7A-80AC-6AD154312BDA}" srcOrd="0" destOrd="0" presId="urn:microsoft.com/office/officeart/2009/layout/CircleArrowProcess"/>
    <dgm:cxn modelId="{92F6977E-46EF-482F-8DEC-B2A27F9AA4B0}" type="presOf" srcId="{6EFA11A1-EE45-4A1F-A198-C9AFFA9AB7AC}" destId="{3F959F25-BA1B-4D12-AEE2-9D3159719D5E}" srcOrd="0" destOrd="0" presId="urn:microsoft.com/office/officeart/2009/layout/CircleArrowProcess"/>
    <dgm:cxn modelId="{488771CB-79CD-4F78-BA71-72F6017C8248}" srcId="{39C61428-10BB-4A6E-BA62-F6A57C15F600}" destId="{B755B9E8-9E76-4380-B0AB-38D2800C49A6}" srcOrd="0" destOrd="0" parTransId="{14196E7C-FD20-4077-BE6A-C22FD4BA45B9}" sibTransId="{47294D32-1993-4434-8A7A-A4DF1C0FEA9E}"/>
    <dgm:cxn modelId="{CF9A3A74-0179-4ABF-9D0A-20B3BA7D03C9}" srcId="{39C61428-10BB-4A6E-BA62-F6A57C15F600}" destId="{6EFA11A1-EE45-4A1F-A198-C9AFFA9AB7AC}" srcOrd="3" destOrd="0" parTransId="{B690788B-67AD-46E0-B9E8-4BBA4BB0187E}" sibTransId="{A5C66582-7694-4F88-8D92-5FAEB468E4EF}"/>
    <dgm:cxn modelId="{1DF14F9B-6139-4A71-BF46-0AAB268AF5AB}" type="presOf" srcId="{5BE29D8A-C9E1-4410-81B4-033952A0C47F}" destId="{BE8C4C18-D4D4-4F45-9833-55AE8D5AD3A4}" srcOrd="0" destOrd="0" presId="urn:microsoft.com/office/officeart/2009/layout/CircleArrowProcess"/>
    <dgm:cxn modelId="{83CE4DC3-F663-4E49-BACB-3AC2FC683386}" type="presParOf" srcId="{F95D14E5-5B31-4F7A-80AC-6AD154312BDA}" destId="{04C25667-7AF3-47EA-A56E-E22C0FAB8D43}" srcOrd="0" destOrd="0" presId="urn:microsoft.com/office/officeart/2009/layout/CircleArrowProcess"/>
    <dgm:cxn modelId="{2F268F48-A586-480C-ADAD-17A05042055E}" type="presParOf" srcId="{04C25667-7AF3-47EA-A56E-E22C0FAB8D43}" destId="{E02C7964-C041-4A76-863A-2D018E567492}" srcOrd="0" destOrd="0" presId="urn:microsoft.com/office/officeart/2009/layout/CircleArrowProcess"/>
    <dgm:cxn modelId="{A75086DC-07A3-48DE-B092-50BF11051717}" type="presParOf" srcId="{F95D14E5-5B31-4F7A-80AC-6AD154312BDA}" destId="{C0759AEE-E2D9-405C-B5C5-9489578CDB87}" srcOrd="1" destOrd="0" presId="urn:microsoft.com/office/officeart/2009/layout/CircleArrowProcess"/>
    <dgm:cxn modelId="{8F0AEACE-AC64-4878-9388-513D4293B354}" type="presParOf" srcId="{F95D14E5-5B31-4F7A-80AC-6AD154312BDA}" destId="{0B86B150-53E4-450C-8984-035E1F83DEBB}" srcOrd="2" destOrd="0" presId="urn:microsoft.com/office/officeart/2009/layout/CircleArrowProcess"/>
    <dgm:cxn modelId="{3C7A9ACF-9032-4C9D-AC0C-D11D7AEDEC2B}" type="presParOf" srcId="{0B86B150-53E4-450C-8984-035E1F83DEBB}" destId="{BC50B2D8-BC2B-41B2-B608-4A389F0F11F9}" srcOrd="0" destOrd="0" presId="urn:microsoft.com/office/officeart/2009/layout/CircleArrowProcess"/>
    <dgm:cxn modelId="{DF8F0339-C66C-4204-841A-23B89E2CE972}" type="presParOf" srcId="{F95D14E5-5B31-4F7A-80AC-6AD154312BDA}" destId="{DC89EC34-8731-41A4-BBBC-D0B50C29381D}" srcOrd="3" destOrd="0" presId="urn:microsoft.com/office/officeart/2009/layout/CircleArrowProcess"/>
    <dgm:cxn modelId="{0A893C9D-DCA2-45F5-94EA-9B2DF3C3038A}" type="presParOf" srcId="{F95D14E5-5B31-4F7A-80AC-6AD154312BDA}" destId="{49364656-9E11-4AFB-BEC9-FC790E167DC3}" srcOrd="4" destOrd="0" presId="urn:microsoft.com/office/officeart/2009/layout/CircleArrowProcess"/>
    <dgm:cxn modelId="{6A28E537-1AAA-4E80-95E9-92842BAF4F4E}" type="presParOf" srcId="{49364656-9E11-4AFB-BEC9-FC790E167DC3}" destId="{6F60ED8A-0529-453C-BD51-89BECBC2B305}" srcOrd="0" destOrd="0" presId="urn:microsoft.com/office/officeart/2009/layout/CircleArrowProcess"/>
    <dgm:cxn modelId="{6884223B-0864-40EA-BE7E-15041C9AE5A7}" type="presParOf" srcId="{F95D14E5-5B31-4F7A-80AC-6AD154312BDA}" destId="{BE8C4C18-D4D4-4F45-9833-55AE8D5AD3A4}" srcOrd="5" destOrd="0" presId="urn:microsoft.com/office/officeart/2009/layout/CircleArrowProcess"/>
    <dgm:cxn modelId="{B3A6C954-7605-465B-9F45-4EABB88554BE}" type="presParOf" srcId="{F95D14E5-5B31-4F7A-80AC-6AD154312BDA}" destId="{6DFBC551-D4B8-4A36-BED3-3183A3417533}" srcOrd="6" destOrd="0" presId="urn:microsoft.com/office/officeart/2009/layout/CircleArrowProcess"/>
    <dgm:cxn modelId="{1B0FE187-4F34-44D5-9F82-03F842A60ADD}" type="presParOf" srcId="{6DFBC551-D4B8-4A36-BED3-3183A3417533}" destId="{38534742-4AEC-4EC3-B465-F53490D477FA}" srcOrd="0" destOrd="0" presId="urn:microsoft.com/office/officeart/2009/layout/CircleArrowProcess"/>
    <dgm:cxn modelId="{76C5F4FE-5D0E-4968-924A-71002115BF31}" type="presParOf" srcId="{F95D14E5-5B31-4F7A-80AC-6AD154312BDA}" destId="{3F959F25-BA1B-4D12-AEE2-9D3159719D5E}"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0CF8F5-58AE-437D-BC05-2DC1EF945870}" type="doc">
      <dgm:prSet loTypeId="urn:microsoft.com/office/officeart/2005/8/layout/hList6" loCatId="list" qsTypeId="urn:microsoft.com/office/officeart/2005/8/quickstyle/simple1" qsCatId="simple" csTypeId="urn:microsoft.com/office/officeart/2005/8/colors/accent1_2" csCatId="accent1" phldr="1"/>
      <dgm:spPr/>
    </dgm:pt>
    <dgm:pt modelId="{07AF43EE-7CE2-45EE-B4AE-FBA789EA1098}">
      <dgm:prSet phldrT="[Texto]"/>
      <dgm:spPr/>
      <dgm:t>
        <a:bodyPr/>
        <a:lstStyle/>
        <a:p>
          <a:r>
            <a:rPr lang="es-EC" dirty="0" smtClean="0"/>
            <a:t>PROECUADOR (Guía de Inteligencia Comercial, Capacitaciones y asistencia técnica del proceso de exportación.</a:t>
          </a:r>
          <a:endParaRPr lang="es-EC" dirty="0"/>
        </a:p>
      </dgm:t>
    </dgm:pt>
    <dgm:pt modelId="{9A13E73B-02C1-48B3-BFE7-7191B8A77563}" type="parTrans" cxnId="{5B364D00-772E-4C46-BE1E-6799980BF35B}">
      <dgm:prSet/>
      <dgm:spPr/>
      <dgm:t>
        <a:bodyPr/>
        <a:lstStyle/>
        <a:p>
          <a:endParaRPr lang="es-EC"/>
        </a:p>
      </dgm:t>
    </dgm:pt>
    <dgm:pt modelId="{65541139-39DC-460E-9A9F-65B503ACCBB3}" type="sibTrans" cxnId="{5B364D00-772E-4C46-BE1E-6799980BF35B}">
      <dgm:prSet/>
      <dgm:spPr/>
      <dgm:t>
        <a:bodyPr/>
        <a:lstStyle/>
        <a:p>
          <a:endParaRPr lang="es-EC"/>
        </a:p>
      </dgm:t>
    </dgm:pt>
    <dgm:pt modelId="{11583263-0251-4848-9F3D-8AC128BB77F6}">
      <dgm:prSet phldrT="[Texto]"/>
      <dgm:spPr/>
      <dgm:t>
        <a:bodyPr/>
        <a:lstStyle/>
        <a:p>
          <a:r>
            <a:rPr lang="es-EC" dirty="0" smtClean="0"/>
            <a:t>FEDEXPOR (Entrenamiento gerencial, capacitaciones para empresas que necesitan información sobre procesos de comercio exterior)</a:t>
          </a:r>
          <a:endParaRPr lang="es-EC" dirty="0"/>
        </a:p>
      </dgm:t>
    </dgm:pt>
    <dgm:pt modelId="{6C41D687-584A-415F-925E-18759B437D75}" type="parTrans" cxnId="{D6090F76-8C7B-4BA0-B13C-2EED16793822}">
      <dgm:prSet/>
      <dgm:spPr/>
      <dgm:t>
        <a:bodyPr/>
        <a:lstStyle/>
        <a:p>
          <a:endParaRPr lang="es-EC"/>
        </a:p>
      </dgm:t>
    </dgm:pt>
    <dgm:pt modelId="{0250CBCC-ADAA-411F-A49B-F907852EF7D4}" type="sibTrans" cxnId="{D6090F76-8C7B-4BA0-B13C-2EED16793822}">
      <dgm:prSet/>
      <dgm:spPr/>
      <dgm:t>
        <a:bodyPr/>
        <a:lstStyle/>
        <a:p>
          <a:endParaRPr lang="es-EC"/>
        </a:p>
      </dgm:t>
    </dgm:pt>
    <dgm:pt modelId="{474835E8-B0CE-414A-BFF7-1178CFF8F26D}">
      <dgm:prSet phldrT="[Texto]"/>
      <dgm:spPr/>
      <dgm:t>
        <a:bodyPr/>
        <a:lstStyle/>
        <a:p>
          <a:r>
            <a:rPr lang="es-EC" dirty="0" smtClean="0"/>
            <a:t>MIPRO (Asiste con la base legal y requisitos para obtener Registros Sanitarios, Certificaciones BPM)</a:t>
          </a:r>
          <a:endParaRPr lang="es-EC" dirty="0"/>
        </a:p>
      </dgm:t>
    </dgm:pt>
    <dgm:pt modelId="{3693C877-C177-488A-94BF-8478711C966F}" type="parTrans" cxnId="{24AD9C84-9C42-4C1A-B17B-C86AE10ECCC4}">
      <dgm:prSet/>
      <dgm:spPr/>
      <dgm:t>
        <a:bodyPr/>
        <a:lstStyle/>
        <a:p>
          <a:endParaRPr lang="es-EC"/>
        </a:p>
      </dgm:t>
    </dgm:pt>
    <dgm:pt modelId="{BD9547B0-7F23-4E38-8617-F3A7595D9014}" type="sibTrans" cxnId="{24AD9C84-9C42-4C1A-B17B-C86AE10ECCC4}">
      <dgm:prSet/>
      <dgm:spPr/>
      <dgm:t>
        <a:bodyPr/>
        <a:lstStyle/>
        <a:p>
          <a:endParaRPr lang="es-EC"/>
        </a:p>
      </dgm:t>
    </dgm:pt>
    <dgm:pt modelId="{CD2669F0-29A7-4289-80CB-B310C8E27180}" type="pres">
      <dgm:prSet presAssocID="{AC0CF8F5-58AE-437D-BC05-2DC1EF945870}" presName="Name0" presStyleCnt="0">
        <dgm:presLayoutVars>
          <dgm:dir/>
          <dgm:resizeHandles val="exact"/>
        </dgm:presLayoutVars>
      </dgm:prSet>
      <dgm:spPr/>
    </dgm:pt>
    <dgm:pt modelId="{C677DD6B-AE80-4CE9-AD5F-D9A4C748B287}" type="pres">
      <dgm:prSet presAssocID="{07AF43EE-7CE2-45EE-B4AE-FBA789EA1098}" presName="node" presStyleLbl="node1" presStyleIdx="0" presStyleCnt="3">
        <dgm:presLayoutVars>
          <dgm:bulletEnabled val="1"/>
        </dgm:presLayoutVars>
      </dgm:prSet>
      <dgm:spPr/>
      <dgm:t>
        <a:bodyPr/>
        <a:lstStyle/>
        <a:p>
          <a:endParaRPr lang="es-EC"/>
        </a:p>
      </dgm:t>
    </dgm:pt>
    <dgm:pt modelId="{509D52A1-40FA-4386-B3A3-60E4C61FECEE}" type="pres">
      <dgm:prSet presAssocID="{65541139-39DC-460E-9A9F-65B503ACCBB3}" presName="sibTrans" presStyleCnt="0"/>
      <dgm:spPr/>
    </dgm:pt>
    <dgm:pt modelId="{40076872-C199-4256-8418-B24395D31BB6}" type="pres">
      <dgm:prSet presAssocID="{11583263-0251-4848-9F3D-8AC128BB77F6}" presName="node" presStyleLbl="node1" presStyleIdx="1" presStyleCnt="3">
        <dgm:presLayoutVars>
          <dgm:bulletEnabled val="1"/>
        </dgm:presLayoutVars>
      </dgm:prSet>
      <dgm:spPr/>
      <dgm:t>
        <a:bodyPr/>
        <a:lstStyle/>
        <a:p>
          <a:endParaRPr lang="es-EC"/>
        </a:p>
      </dgm:t>
    </dgm:pt>
    <dgm:pt modelId="{F0A07CA6-857B-4644-84E5-476C97893742}" type="pres">
      <dgm:prSet presAssocID="{0250CBCC-ADAA-411F-A49B-F907852EF7D4}" presName="sibTrans" presStyleCnt="0"/>
      <dgm:spPr/>
    </dgm:pt>
    <dgm:pt modelId="{0D1C3D72-93E6-442B-A7E6-19CDDDC2A6E2}" type="pres">
      <dgm:prSet presAssocID="{474835E8-B0CE-414A-BFF7-1178CFF8F26D}" presName="node" presStyleLbl="node1" presStyleIdx="2" presStyleCnt="3">
        <dgm:presLayoutVars>
          <dgm:bulletEnabled val="1"/>
        </dgm:presLayoutVars>
      </dgm:prSet>
      <dgm:spPr/>
      <dgm:t>
        <a:bodyPr/>
        <a:lstStyle/>
        <a:p>
          <a:endParaRPr lang="es-EC"/>
        </a:p>
      </dgm:t>
    </dgm:pt>
  </dgm:ptLst>
  <dgm:cxnLst>
    <dgm:cxn modelId="{26DC8E35-4DBB-47DC-A76A-DF8C6F0C1614}" type="presOf" srcId="{AC0CF8F5-58AE-437D-BC05-2DC1EF945870}" destId="{CD2669F0-29A7-4289-80CB-B310C8E27180}" srcOrd="0" destOrd="0" presId="urn:microsoft.com/office/officeart/2005/8/layout/hList6"/>
    <dgm:cxn modelId="{5B364D00-772E-4C46-BE1E-6799980BF35B}" srcId="{AC0CF8F5-58AE-437D-BC05-2DC1EF945870}" destId="{07AF43EE-7CE2-45EE-B4AE-FBA789EA1098}" srcOrd="0" destOrd="0" parTransId="{9A13E73B-02C1-48B3-BFE7-7191B8A77563}" sibTransId="{65541139-39DC-460E-9A9F-65B503ACCBB3}"/>
    <dgm:cxn modelId="{403CBDBE-8B3B-4C0C-BFA3-18CDC5A31E6F}" type="presOf" srcId="{11583263-0251-4848-9F3D-8AC128BB77F6}" destId="{40076872-C199-4256-8418-B24395D31BB6}" srcOrd="0" destOrd="0" presId="urn:microsoft.com/office/officeart/2005/8/layout/hList6"/>
    <dgm:cxn modelId="{24AD9C84-9C42-4C1A-B17B-C86AE10ECCC4}" srcId="{AC0CF8F5-58AE-437D-BC05-2DC1EF945870}" destId="{474835E8-B0CE-414A-BFF7-1178CFF8F26D}" srcOrd="2" destOrd="0" parTransId="{3693C877-C177-488A-94BF-8478711C966F}" sibTransId="{BD9547B0-7F23-4E38-8617-F3A7595D9014}"/>
    <dgm:cxn modelId="{D6090F76-8C7B-4BA0-B13C-2EED16793822}" srcId="{AC0CF8F5-58AE-437D-BC05-2DC1EF945870}" destId="{11583263-0251-4848-9F3D-8AC128BB77F6}" srcOrd="1" destOrd="0" parTransId="{6C41D687-584A-415F-925E-18759B437D75}" sibTransId="{0250CBCC-ADAA-411F-A49B-F907852EF7D4}"/>
    <dgm:cxn modelId="{B2DAD2AF-21AE-4CA0-93AC-0BA89FE28E7A}" type="presOf" srcId="{474835E8-B0CE-414A-BFF7-1178CFF8F26D}" destId="{0D1C3D72-93E6-442B-A7E6-19CDDDC2A6E2}" srcOrd="0" destOrd="0" presId="urn:microsoft.com/office/officeart/2005/8/layout/hList6"/>
    <dgm:cxn modelId="{94436D8D-28E5-429A-8D72-7BC07C0A703A}" type="presOf" srcId="{07AF43EE-7CE2-45EE-B4AE-FBA789EA1098}" destId="{C677DD6B-AE80-4CE9-AD5F-D9A4C748B287}" srcOrd="0" destOrd="0" presId="urn:microsoft.com/office/officeart/2005/8/layout/hList6"/>
    <dgm:cxn modelId="{F3BE81F6-5890-415F-9A29-60F35B458305}" type="presParOf" srcId="{CD2669F0-29A7-4289-80CB-B310C8E27180}" destId="{C677DD6B-AE80-4CE9-AD5F-D9A4C748B287}" srcOrd="0" destOrd="0" presId="urn:microsoft.com/office/officeart/2005/8/layout/hList6"/>
    <dgm:cxn modelId="{36F28D27-9693-446C-9235-B452D4ABF27A}" type="presParOf" srcId="{CD2669F0-29A7-4289-80CB-B310C8E27180}" destId="{509D52A1-40FA-4386-B3A3-60E4C61FECEE}" srcOrd="1" destOrd="0" presId="urn:microsoft.com/office/officeart/2005/8/layout/hList6"/>
    <dgm:cxn modelId="{0999CE0C-27F4-4B1E-8E0F-B6DBCC59627A}" type="presParOf" srcId="{CD2669F0-29A7-4289-80CB-B310C8E27180}" destId="{40076872-C199-4256-8418-B24395D31BB6}" srcOrd="2" destOrd="0" presId="urn:microsoft.com/office/officeart/2005/8/layout/hList6"/>
    <dgm:cxn modelId="{2097F105-2326-4C7D-8147-9ADC5175CB77}" type="presParOf" srcId="{CD2669F0-29A7-4289-80CB-B310C8E27180}" destId="{F0A07CA6-857B-4644-84E5-476C97893742}" srcOrd="3" destOrd="0" presId="urn:microsoft.com/office/officeart/2005/8/layout/hList6"/>
    <dgm:cxn modelId="{20ACA37A-F6FF-4792-8164-4153B7B79375}" type="presParOf" srcId="{CD2669F0-29A7-4289-80CB-B310C8E27180}" destId="{0D1C3D72-93E6-442B-A7E6-19CDDDC2A6E2}"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5206506-C610-4862-827B-F593470C8F6C}" type="datetimeFigureOut">
              <a:rPr lang="es-EC" smtClean="0"/>
              <a:t>25/06/2015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888B588-927F-42E1-B055-4AC17E1B34F9}" type="slidenum">
              <a:rPr lang="es-EC" smtClean="0"/>
              <a:t>‹Nº›</a:t>
            </a:fld>
            <a:endParaRPr lang="es-EC"/>
          </a:p>
        </p:txBody>
      </p:sp>
    </p:spTree>
    <p:extLst>
      <p:ext uri="{BB962C8B-B14F-4D97-AF65-F5344CB8AC3E}">
        <p14:creationId xmlns:p14="http://schemas.microsoft.com/office/powerpoint/2010/main" val="1382570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5206506-C610-4862-827B-F593470C8F6C}" type="datetimeFigureOut">
              <a:rPr lang="es-EC" smtClean="0"/>
              <a:t>25/06/2015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888B588-927F-42E1-B055-4AC17E1B34F9}" type="slidenum">
              <a:rPr lang="es-EC" smtClean="0"/>
              <a:t>‹Nº›</a:t>
            </a:fld>
            <a:endParaRPr lang="es-EC"/>
          </a:p>
        </p:txBody>
      </p:sp>
    </p:spTree>
    <p:extLst>
      <p:ext uri="{BB962C8B-B14F-4D97-AF65-F5344CB8AC3E}">
        <p14:creationId xmlns:p14="http://schemas.microsoft.com/office/powerpoint/2010/main" val="3842543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5206506-C610-4862-827B-F593470C8F6C}" type="datetimeFigureOut">
              <a:rPr lang="es-EC" smtClean="0"/>
              <a:t>25/06/2015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888B588-927F-42E1-B055-4AC17E1B34F9}"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89144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5206506-C610-4862-827B-F593470C8F6C}" type="datetimeFigureOut">
              <a:rPr lang="es-EC" smtClean="0"/>
              <a:t>25/06/2015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888B588-927F-42E1-B055-4AC17E1B34F9}" type="slidenum">
              <a:rPr lang="es-EC" smtClean="0"/>
              <a:t>‹Nº›</a:t>
            </a:fld>
            <a:endParaRPr lang="es-EC"/>
          </a:p>
        </p:txBody>
      </p:sp>
    </p:spTree>
    <p:extLst>
      <p:ext uri="{BB962C8B-B14F-4D97-AF65-F5344CB8AC3E}">
        <p14:creationId xmlns:p14="http://schemas.microsoft.com/office/powerpoint/2010/main" val="412581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5206506-C610-4862-827B-F593470C8F6C}" type="datetimeFigureOut">
              <a:rPr lang="es-EC" smtClean="0"/>
              <a:t>25/06/2015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888B588-927F-42E1-B055-4AC17E1B34F9}"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99053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5206506-C610-4862-827B-F593470C8F6C}" type="datetimeFigureOut">
              <a:rPr lang="es-EC" smtClean="0"/>
              <a:t>25/06/2015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888B588-927F-42E1-B055-4AC17E1B34F9}" type="slidenum">
              <a:rPr lang="es-EC" smtClean="0"/>
              <a:t>‹Nº›</a:t>
            </a:fld>
            <a:endParaRPr lang="es-EC"/>
          </a:p>
        </p:txBody>
      </p:sp>
    </p:spTree>
    <p:extLst>
      <p:ext uri="{BB962C8B-B14F-4D97-AF65-F5344CB8AC3E}">
        <p14:creationId xmlns:p14="http://schemas.microsoft.com/office/powerpoint/2010/main" val="2427346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5206506-C610-4862-827B-F593470C8F6C}" type="datetimeFigureOut">
              <a:rPr lang="es-EC" smtClean="0"/>
              <a:t>25/06/2015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888B588-927F-42E1-B055-4AC17E1B34F9}" type="slidenum">
              <a:rPr lang="es-EC" smtClean="0"/>
              <a:t>‹Nº›</a:t>
            </a:fld>
            <a:endParaRPr lang="es-EC"/>
          </a:p>
        </p:txBody>
      </p:sp>
    </p:spTree>
    <p:extLst>
      <p:ext uri="{BB962C8B-B14F-4D97-AF65-F5344CB8AC3E}">
        <p14:creationId xmlns:p14="http://schemas.microsoft.com/office/powerpoint/2010/main" val="1750367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5206506-C610-4862-827B-F593470C8F6C}" type="datetimeFigureOut">
              <a:rPr lang="es-EC" smtClean="0"/>
              <a:t>25/06/2015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888B588-927F-42E1-B055-4AC17E1B34F9}" type="slidenum">
              <a:rPr lang="es-EC" smtClean="0"/>
              <a:t>‹Nº›</a:t>
            </a:fld>
            <a:endParaRPr lang="es-EC"/>
          </a:p>
        </p:txBody>
      </p:sp>
    </p:spTree>
    <p:extLst>
      <p:ext uri="{BB962C8B-B14F-4D97-AF65-F5344CB8AC3E}">
        <p14:creationId xmlns:p14="http://schemas.microsoft.com/office/powerpoint/2010/main" val="3150579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5206506-C610-4862-827B-F593470C8F6C}" type="datetimeFigureOut">
              <a:rPr lang="es-EC" smtClean="0"/>
              <a:t>25/06/2015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888B588-927F-42E1-B055-4AC17E1B34F9}" type="slidenum">
              <a:rPr lang="es-EC" smtClean="0"/>
              <a:t>‹Nº›</a:t>
            </a:fld>
            <a:endParaRPr lang="es-EC"/>
          </a:p>
        </p:txBody>
      </p:sp>
    </p:spTree>
    <p:extLst>
      <p:ext uri="{BB962C8B-B14F-4D97-AF65-F5344CB8AC3E}">
        <p14:creationId xmlns:p14="http://schemas.microsoft.com/office/powerpoint/2010/main" val="971248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5206506-C610-4862-827B-F593470C8F6C}" type="datetimeFigureOut">
              <a:rPr lang="es-EC" smtClean="0"/>
              <a:t>25/06/2015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888B588-927F-42E1-B055-4AC17E1B34F9}" type="slidenum">
              <a:rPr lang="es-EC" smtClean="0"/>
              <a:t>‹Nº›</a:t>
            </a:fld>
            <a:endParaRPr lang="es-EC"/>
          </a:p>
        </p:txBody>
      </p:sp>
    </p:spTree>
    <p:extLst>
      <p:ext uri="{BB962C8B-B14F-4D97-AF65-F5344CB8AC3E}">
        <p14:creationId xmlns:p14="http://schemas.microsoft.com/office/powerpoint/2010/main" val="943409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5206506-C610-4862-827B-F593470C8F6C}" type="datetimeFigureOut">
              <a:rPr lang="es-EC" smtClean="0"/>
              <a:t>25/06/2015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888B588-927F-42E1-B055-4AC17E1B34F9}" type="slidenum">
              <a:rPr lang="es-EC" smtClean="0"/>
              <a:t>‹Nº›</a:t>
            </a:fld>
            <a:endParaRPr lang="es-EC"/>
          </a:p>
        </p:txBody>
      </p:sp>
    </p:spTree>
    <p:extLst>
      <p:ext uri="{BB962C8B-B14F-4D97-AF65-F5344CB8AC3E}">
        <p14:creationId xmlns:p14="http://schemas.microsoft.com/office/powerpoint/2010/main" val="228676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5206506-C610-4862-827B-F593470C8F6C}" type="datetimeFigureOut">
              <a:rPr lang="es-EC" smtClean="0"/>
              <a:t>25/06/2015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D888B588-927F-42E1-B055-4AC17E1B34F9}" type="slidenum">
              <a:rPr lang="es-EC" smtClean="0"/>
              <a:t>‹Nº›</a:t>
            </a:fld>
            <a:endParaRPr lang="es-EC"/>
          </a:p>
        </p:txBody>
      </p:sp>
    </p:spTree>
    <p:extLst>
      <p:ext uri="{BB962C8B-B14F-4D97-AF65-F5344CB8AC3E}">
        <p14:creationId xmlns:p14="http://schemas.microsoft.com/office/powerpoint/2010/main" val="141870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5206506-C610-4862-827B-F593470C8F6C}" type="datetimeFigureOut">
              <a:rPr lang="es-EC" smtClean="0"/>
              <a:t>25/06/2015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D888B588-927F-42E1-B055-4AC17E1B34F9}" type="slidenum">
              <a:rPr lang="es-EC" smtClean="0"/>
              <a:t>‹Nº›</a:t>
            </a:fld>
            <a:endParaRPr lang="es-EC"/>
          </a:p>
        </p:txBody>
      </p:sp>
    </p:spTree>
    <p:extLst>
      <p:ext uri="{BB962C8B-B14F-4D97-AF65-F5344CB8AC3E}">
        <p14:creationId xmlns:p14="http://schemas.microsoft.com/office/powerpoint/2010/main" val="300186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06506-C610-4862-827B-F593470C8F6C}" type="datetimeFigureOut">
              <a:rPr lang="es-EC" smtClean="0"/>
              <a:t>25/06/2015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D888B588-927F-42E1-B055-4AC17E1B34F9}" type="slidenum">
              <a:rPr lang="es-EC" smtClean="0"/>
              <a:t>‹Nº›</a:t>
            </a:fld>
            <a:endParaRPr lang="es-EC"/>
          </a:p>
        </p:txBody>
      </p:sp>
    </p:spTree>
    <p:extLst>
      <p:ext uri="{BB962C8B-B14F-4D97-AF65-F5344CB8AC3E}">
        <p14:creationId xmlns:p14="http://schemas.microsoft.com/office/powerpoint/2010/main" val="1585181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5206506-C610-4862-827B-F593470C8F6C}" type="datetimeFigureOut">
              <a:rPr lang="es-EC" smtClean="0"/>
              <a:t>25/06/2015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888B588-927F-42E1-B055-4AC17E1B34F9}" type="slidenum">
              <a:rPr lang="es-EC" smtClean="0"/>
              <a:t>‹Nº›</a:t>
            </a:fld>
            <a:endParaRPr lang="es-EC"/>
          </a:p>
        </p:txBody>
      </p:sp>
    </p:spTree>
    <p:extLst>
      <p:ext uri="{BB962C8B-B14F-4D97-AF65-F5344CB8AC3E}">
        <p14:creationId xmlns:p14="http://schemas.microsoft.com/office/powerpoint/2010/main" val="2293844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5206506-C610-4862-827B-F593470C8F6C}" type="datetimeFigureOut">
              <a:rPr lang="es-EC" smtClean="0"/>
              <a:t>25/06/2015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888B588-927F-42E1-B055-4AC17E1B34F9}" type="slidenum">
              <a:rPr lang="es-EC" smtClean="0"/>
              <a:t>‹Nº›</a:t>
            </a:fld>
            <a:endParaRPr lang="es-EC"/>
          </a:p>
        </p:txBody>
      </p:sp>
    </p:spTree>
    <p:extLst>
      <p:ext uri="{BB962C8B-B14F-4D97-AF65-F5344CB8AC3E}">
        <p14:creationId xmlns:p14="http://schemas.microsoft.com/office/powerpoint/2010/main" val="3549628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5206506-C610-4862-827B-F593470C8F6C}" type="datetimeFigureOut">
              <a:rPr lang="es-EC" smtClean="0"/>
              <a:t>25/06/2015</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888B588-927F-42E1-B055-4AC17E1B34F9}" type="slidenum">
              <a:rPr lang="es-EC" smtClean="0"/>
              <a:t>‹Nº›</a:t>
            </a:fld>
            <a:endParaRPr lang="es-EC"/>
          </a:p>
        </p:txBody>
      </p:sp>
    </p:spTree>
    <p:extLst>
      <p:ext uri="{BB962C8B-B14F-4D97-AF65-F5344CB8AC3E}">
        <p14:creationId xmlns:p14="http://schemas.microsoft.com/office/powerpoint/2010/main" val="225532036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5.emf"/><Relationship Id="rId4" Type="http://schemas.openxmlformats.org/officeDocument/2006/relationships/image" Target="../media/image34.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6.emf"/></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42.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43.jp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8.gif"/><Relationship Id="rId7"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56.png"/><Relationship Id="rId5" Type="http://schemas.openxmlformats.org/officeDocument/2006/relationships/diagramQuickStyle" Target="../diagrams/quickStyle4.xml"/><Relationship Id="rId10" Type="http://schemas.openxmlformats.org/officeDocument/2006/relationships/image" Target="../media/image55.png"/><Relationship Id="rId4" Type="http://schemas.openxmlformats.org/officeDocument/2006/relationships/diagramLayout" Target="../diagrams/layout4.xml"/><Relationship Id="rId9"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60.emf"/><Relationship Id="rId4" Type="http://schemas.openxmlformats.org/officeDocument/2006/relationships/image" Target="../media/image59.emf"/></Relationships>
</file>

<file path=ppt/slides/_rels/slide2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png"/><Relationship Id="rId7" Type="http://schemas.openxmlformats.org/officeDocument/2006/relationships/image" Target="../media/image66.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png"/><Relationship Id="rId1" Type="http://schemas.openxmlformats.org/officeDocument/2006/relationships/slideLayout" Target="../slideLayouts/slideLayout1.xml"/><Relationship Id="rId5" Type="http://schemas.openxmlformats.org/officeDocument/2006/relationships/image" Target="../media/image73.emf"/><Relationship Id="rId4" Type="http://schemas.openxmlformats.org/officeDocument/2006/relationships/image" Target="../media/image72.emf"/></Relationships>
</file>

<file path=ppt/slides/_rels/slide26.xml.rels><?xml version="1.0" encoding="UTF-8" standalone="yes"?>
<Relationships xmlns="http://schemas.openxmlformats.org/package/2006/relationships"><Relationship Id="rId3" Type="http://schemas.openxmlformats.org/officeDocument/2006/relationships/image" Target="../media/image75.emf"/><Relationship Id="rId7" Type="http://schemas.openxmlformats.org/officeDocument/2006/relationships/image" Target="../media/image78.png"/><Relationship Id="rId2" Type="http://schemas.openxmlformats.org/officeDocument/2006/relationships/image" Target="../media/image74.emf"/><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0.png"/><Relationship Id="rId4" Type="http://schemas.openxmlformats.org/officeDocument/2006/relationships/image" Target="../media/image76.emf"/></Relationships>
</file>

<file path=ppt/slides/_rels/slide27.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slideLayout" Target="../slideLayouts/slideLayout7.xml"/><Relationship Id="rId5" Type="http://schemas.openxmlformats.org/officeDocument/2006/relationships/image" Target="../media/image82.emf"/><Relationship Id="rId4" Type="http://schemas.openxmlformats.org/officeDocument/2006/relationships/image" Target="../media/image81.emf"/></Relationships>
</file>

<file path=ppt/slides/_rels/slide28.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slideLayout" Target="../slideLayouts/slideLayout7.xml"/><Relationship Id="rId4" Type="http://schemas.openxmlformats.org/officeDocument/2006/relationships/image" Target="../media/image85.emf"/></Relationships>
</file>

<file path=ppt/slides/_rels/slide29.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9.emf"/></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ege.espe.edu.ec/wp-content/uploads/2013/08/cropped-Comunicado-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415" y="-43016"/>
            <a:ext cx="8245424" cy="20477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ángulo 7"/>
          <p:cNvSpPr/>
          <p:nvPr/>
        </p:nvSpPr>
        <p:spPr>
          <a:xfrm>
            <a:off x="1427641" y="2188555"/>
            <a:ext cx="9472247" cy="400110"/>
          </a:xfrm>
          <a:prstGeom prst="rect">
            <a:avLst/>
          </a:prstGeom>
        </p:spPr>
        <p:txBody>
          <a:bodyPr wrap="square">
            <a:spAutoFit/>
          </a:bodyPr>
          <a:lstStyle/>
          <a:p>
            <a:pPr algn="ctr"/>
            <a:r>
              <a:rPr lang="es-EC" sz="2000" dirty="0">
                <a:latin typeface="Arial" panose="020B0604020202020204" pitchFamily="34" charset="0"/>
                <a:cs typeface="Arial" panose="020B0604020202020204" pitchFamily="34" charset="0"/>
              </a:rPr>
              <a:t>INGENIERÍA EN COMERCIO EXTERIOR Y NEGOCIACIÓN INTERNACIONAL</a:t>
            </a:r>
            <a:endParaRPr lang="es-ES" sz="2000" dirty="0">
              <a:latin typeface="Arial" panose="020B0604020202020204" pitchFamily="34" charset="0"/>
              <a:cs typeface="Arial" panose="020B0604020202020204" pitchFamily="34" charset="0"/>
            </a:endParaRPr>
          </a:p>
        </p:txBody>
      </p:sp>
      <p:sp>
        <p:nvSpPr>
          <p:cNvPr id="2" name="CuadroTexto 1"/>
          <p:cNvSpPr txBox="1"/>
          <p:nvPr/>
        </p:nvSpPr>
        <p:spPr>
          <a:xfrm>
            <a:off x="882771" y="2772495"/>
            <a:ext cx="10561989" cy="4539704"/>
          </a:xfrm>
          <a:prstGeom prst="rect">
            <a:avLst/>
          </a:prstGeom>
          <a:noFill/>
        </p:spPr>
        <p:txBody>
          <a:bodyPr wrap="square" rtlCol="0">
            <a:spAutoFit/>
          </a:bodyPr>
          <a:lstStyle/>
          <a:p>
            <a:pPr algn="just">
              <a:lnSpc>
                <a:spcPct val="150000"/>
              </a:lnSpc>
            </a:pPr>
            <a:r>
              <a:rPr lang="es-EC" b="1" dirty="0" smtClean="0">
                <a:solidFill>
                  <a:srgbClr val="002060"/>
                </a:solidFill>
              </a:rPr>
              <a:t>TEMA: </a:t>
            </a:r>
            <a:r>
              <a:rPr lang="es-EC" b="1" dirty="0">
                <a:solidFill>
                  <a:srgbClr val="002060"/>
                </a:solidFill>
              </a:rPr>
              <a:t>FORTALECIMIENTO DE LA PRODUCCIÓN RURAL ORGANIZADA Y LA AGRICULTURA FAMILIAR CAMPESINA, BAJO FORMAS DE ECONOMÍA SOLIDARIA, PARA INCLUIRLAS COMO AGENTES ECONÓMICOS DE LA TRANSFORMACIÓN EN MATRIZ PRODUCTIVA, PROMOVIENDO LA DIVERSIFICACIÓN Y AGREGACIÓN DE VALOR Y LA SUSTITUCIÓN DE IMPORTACIONES, EN EL MARCO DE LA SOBERANÍA ALIMENTARIA, SUSTENTADA EN LA POBLACIÓN DE GUAYLLABAMBA CON PROYECCIÓN DE EXPORTACIÓN AL MERCADO EUROPEO DEL TURRON DE HIGO,EN CONCORDANCIA CON LAS POLÍTICAS ESTRATÉGICAS DEL PLAN DEL BUEN VIVIR 2013-1017</a:t>
            </a:r>
            <a:endParaRPr lang="es-EC" sz="2000" b="1" dirty="0" smtClean="0">
              <a:solidFill>
                <a:srgbClr val="002060"/>
              </a:solidFill>
            </a:endParaRPr>
          </a:p>
          <a:p>
            <a:pPr algn="just"/>
            <a:endParaRPr lang="es-EC" sz="2000" b="1" dirty="0" smtClean="0">
              <a:solidFill>
                <a:srgbClr val="002060"/>
              </a:solidFill>
            </a:endParaRPr>
          </a:p>
          <a:p>
            <a:pPr algn="just"/>
            <a:endParaRPr lang="es-EC" sz="2000" b="1" dirty="0" smtClean="0">
              <a:solidFill>
                <a:srgbClr val="002060"/>
              </a:solidFill>
            </a:endParaRPr>
          </a:p>
          <a:p>
            <a:pPr algn="just"/>
            <a:endParaRPr lang="es-EC" sz="2000" b="1" dirty="0">
              <a:solidFill>
                <a:srgbClr val="002060"/>
              </a:solidFill>
            </a:endParaRPr>
          </a:p>
          <a:p>
            <a:pPr algn="just"/>
            <a:endParaRPr lang="es-EC" sz="2000" b="1" dirty="0">
              <a:solidFill>
                <a:srgbClr val="002060"/>
              </a:solidFill>
            </a:endParaRPr>
          </a:p>
          <a:p>
            <a:pPr algn="ctr"/>
            <a:r>
              <a:rPr lang="es-EC" sz="2000" b="1" dirty="0" smtClean="0"/>
              <a:t>AUTORA: </a:t>
            </a:r>
            <a:r>
              <a:rPr lang="es-EC" sz="2000" dirty="0" smtClean="0"/>
              <a:t>ANDREA FAICAN Y ANGELICA FLORES</a:t>
            </a:r>
          </a:p>
        </p:txBody>
      </p:sp>
      <p:sp>
        <p:nvSpPr>
          <p:cNvPr id="5" name="7 Rectángulo"/>
          <p:cNvSpPr>
            <a:spLocks noChangeArrowheads="1"/>
          </p:cNvSpPr>
          <p:nvPr/>
        </p:nvSpPr>
        <p:spPr bwMode="auto">
          <a:xfrm>
            <a:off x="3312993" y="5904071"/>
            <a:ext cx="6181686" cy="584775"/>
          </a:xfrm>
          <a:prstGeom prst="rect">
            <a:avLst/>
          </a:prstGeom>
        </p:spPr>
        <p:txBody>
          <a:bodyPr wrap="square">
            <a:spAutoFit/>
          </a:bodyPr>
          <a:lstStyle/>
          <a:p>
            <a:pPr algn="ctr"/>
            <a:r>
              <a:rPr lang="es-EC" altLang="es-EC" sz="1600" dirty="0">
                <a:latin typeface="Arial" panose="020B0604020202020204" pitchFamily="34" charset="0"/>
                <a:cs typeface="Arial" panose="020B0604020202020204" pitchFamily="34" charset="0"/>
              </a:rPr>
              <a:t>TESIS PREVIA A LA OBTENCIÓN DEL TÍTULO DE INGENIERIA EN COMERCIO EXTERIOR Y NEGOCIACION INTERNACIONAL</a:t>
            </a:r>
            <a:endParaRPr lang="es-ES" altLang="es-EC"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113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1642788289"/>
              </p:ext>
            </p:extLst>
          </p:nvPr>
        </p:nvGraphicFramePr>
        <p:xfrm>
          <a:off x="1661375" y="1133650"/>
          <a:ext cx="909992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19 Imagen" descr="http://blogs.espe.edu.ec/wp-content/uploads/2013/09/LOGO-PRINCIPAL5.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sp>
        <p:nvSpPr>
          <p:cNvPr id="7" name="Rectángulo 6"/>
          <p:cNvSpPr/>
          <p:nvPr/>
        </p:nvSpPr>
        <p:spPr>
          <a:xfrm>
            <a:off x="3508864" y="289774"/>
            <a:ext cx="6580346" cy="954107"/>
          </a:xfrm>
          <a:prstGeom prst="rect">
            <a:avLst/>
          </a:prstGeom>
          <a:noFill/>
        </p:spPr>
        <p:txBody>
          <a:bodyPr wrap="square" lIns="91440" tIns="45720" rIns="91440" bIns="45720">
            <a:spAutoFit/>
          </a:bodyPr>
          <a:lstStyle/>
          <a:p>
            <a:pPr algn="ctr"/>
            <a:r>
              <a:rPr lang="es-EC"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VENTAJAS DE LA OBTENCIÓN </a:t>
            </a:r>
          </a:p>
          <a:p>
            <a:pPr algn="ctr"/>
            <a:r>
              <a:rPr lang="es-EC"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DE CERTIFICADOS </a:t>
            </a: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BPM</a:t>
            </a:r>
            <a:endParaRPr lang="es-EC"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endParaRPr>
          </a:p>
        </p:txBody>
      </p:sp>
    </p:spTree>
    <p:extLst>
      <p:ext uri="{BB962C8B-B14F-4D97-AF65-F5344CB8AC3E}">
        <p14:creationId xmlns:p14="http://schemas.microsoft.com/office/powerpoint/2010/main" val="923000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239148" y="1118749"/>
            <a:ext cx="6685231" cy="4120225"/>
          </a:xfrm>
          <a:prstGeom prst="rect">
            <a:avLst/>
          </a:prstGeom>
        </p:spPr>
      </p:pic>
      <p:pic>
        <p:nvPicPr>
          <p:cNvPr id="3" name="Imagen 2"/>
          <p:cNvPicPr>
            <a:picLocks noChangeAspect="1"/>
          </p:cNvPicPr>
          <p:nvPr/>
        </p:nvPicPr>
        <p:blipFill>
          <a:blip r:embed="rId3"/>
          <a:stretch>
            <a:fillRect/>
          </a:stretch>
        </p:blipFill>
        <p:spPr>
          <a:xfrm>
            <a:off x="592974" y="1319420"/>
            <a:ext cx="3023878" cy="3718882"/>
          </a:xfrm>
          <a:prstGeom prst="rect">
            <a:avLst/>
          </a:prstGeom>
        </p:spPr>
      </p:pic>
    </p:spTree>
    <p:extLst>
      <p:ext uri="{BB962C8B-B14F-4D97-AF65-F5344CB8AC3E}">
        <p14:creationId xmlns:p14="http://schemas.microsoft.com/office/powerpoint/2010/main" val="2536573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341438" y="456560"/>
            <a:ext cx="6580346" cy="523220"/>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ESTUDIO DE MERCADO</a:t>
            </a:r>
            <a:endParaRPr lang="es-EC"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endParaRPr>
          </a:p>
        </p:txBody>
      </p:sp>
      <p:sp>
        <p:nvSpPr>
          <p:cNvPr id="7" name="Rectángulo 6"/>
          <p:cNvSpPr/>
          <p:nvPr/>
        </p:nvSpPr>
        <p:spPr>
          <a:xfrm>
            <a:off x="1115056" y="5789399"/>
            <a:ext cx="2691763" cy="254493"/>
          </a:xfrm>
          <a:prstGeom prst="rect">
            <a:avLst/>
          </a:prstGeom>
        </p:spPr>
        <p:txBody>
          <a:bodyPr wrap="none">
            <a:spAutoFit/>
          </a:bodyPr>
          <a:lstStyle/>
          <a:p>
            <a:pPr>
              <a:lnSpc>
                <a:spcPct val="150000"/>
              </a:lnSpc>
              <a:spcAft>
                <a:spcPts val="0"/>
              </a:spcAft>
            </a:pPr>
            <a:r>
              <a:rPr lang="es-EC" sz="8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Fuente: </a:t>
            </a:r>
            <a:r>
              <a:rPr lang="es-EC" sz="800" dirty="0">
                <a:solidFill>
                  <a:srgbClr val="002060"/>
                </a:solidFill>
                <a:latin typeface="Arial" panose="020B0604020202020204" pitchFamily="34" charset="0"/>
                <a:ea typeface="Calibri" panose="020F0502020204030204" pitchFamily="34" charset="0"/>
                <a:cs typeface="Times New Roman" panose="02020603050405020304" pitchFamily="18" charset="0"/>
              </a:rPr>
              <a:t>Arancel </a:t>
            </a:r>
            <a:r>
              <a:rPr lang="es-EC" sz="700" dirty="0">
                <a:solidFill>
                  <a:srgbClr val="002060"/>
                </a:solidFill>
                <a:latin typeface="Arial" panose="020B0604020202020204" pitchFamily="34" charset="0"/>
                <a:ea typeface="Calibri" panose="020F0502020204030204" pitchFamily="34" charset="0"/>
                <a:cs typeface="Times New Roman" panose="02020603050405020304" pitchFamily="18" charset="0"/>
              </a:rPr>
              <a:t>Integrado</a:t>
            </a:r>
            <a:r>
              <a:rPr lang="es-EC" sz="800" dirty="0">
                <a:solidFill>
                  <a:srgbClr val="002060"/>
                </a:solidFill>
                <a:latin typeface="Arial" panose="020B0604020202020204" pitchFamily="34" charset="0"/>
                <a:ea typeface="Calibri" panose="020F0502020204030204" pitchFamily="34" charset="0"/>
                <a:cs typeface="Times New Roman" panose="02020603050405020304" pitchFamily="18" charset="0"/>
              </a:rPr>
              <a:t> de Importaciones del </a:t>
            </a:r>
            <a:r>
              <a:rPr lang="es-EC" sz="700" dirty="0">
                <a:solidFill>
                  <a:srgbClr val="002060"/>
                </a:solidFill>
                <a:latin typeface="Arial" panose="020B0604020202020204" pitchFamily="34" charset="0"/>
                <a:ea typeface="Calibri" panose="020F0502020204030204" pitchFamily="34" charset="0"/>
                <a:cs typeface="Times New Roman" panose="02020603050405020304" pitchFamily="18" charset="0"/>
              </a:rPr>
              <a:t>Ecuador</a:t>
            </a:r>
            <a:endParaRPr lang="es-EC" sz="7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6126510" y="5094037"/>
            <a:ext cx="1818126" cy="254172"/>
          </a:xfrm>
          <a:prstGeom prst="rect">
            <a:avLst/>
          </a:prstGeom>
        </p:spPr>
        <p:txBody>
          <a:bodyPr wrap="none">
            <a:spAutoFit/>
          </a:bodyPr>
          <a:lstStyle/>
          <a:p>
            <a:pPr>
              <a:lnSpc>
                <a:spcPct val="150000"/>
              </a:lnSpc>
            </a:pPr>
            <a:r>
              <a:rPr lang="es-EC" sz="8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Fuente: </a:t>
            </a:r>
            <a:r>
              <a:rPr lang="es-EC" sz="800" dirty="0">
                <a:solidFill>
                  <a:srgbClr val="002060"/>
                </a:solidFill>
                <a:latin typeface="Arial" panose="020B0604020202020204" pitchFamily="34" charset="0"/>
                <a:ea typeface="Calibri" panose="020F0502020204030204" pitchFamily="34" charset="0"/>
                <a:cs typeface="Times New Roman" panose="02020603050405020304" pitchFamily="18" charset="0"/>
              </a:rPr>
              <a:t>Banco Central del Ecuador</a:t>
            </a:r>
          </a:p>
        </p:txBody>
      </p:sp>
      <p:sp>
        <p:nvSpPr>
          <p:cNvPr id="9" name="Rectángulo 8"/>
          <p:cNvSpPr/>
          <p:nvPr/>
        </p:nvSpPr>
        <p:spPr>
          <a:xfrm>
            <a:off x="6350203" y="1899285"/>
            <a:ext cx="5607217" cy="276999"/>
          </a:xfrm>
          <a:prstGeom prst="rect">
            <a:avLst/>
          </a:prstGeom>
          <a:noFill/>
        </p:spPr>
        <p:txBody>
          <a:bodyPr wrap="square" rtlCol="0">
            <a:spAutoFit/>
          </a:bodyPr>
          <a:lstStyle/>
          <a:p>
            <a:r>
              <a:rPr lang="es-EC" sz="1200" b="1" dirty="0">
                <a:solidFill>
                  <a:srgbClr val="002060"/>
                </a:solidFill>
              </a:rPr>
              <a:t>Principales países importadores de confitería en el mundo</a:t>
            </a:r>
          </a:p>
        </p:txBody>
      </p:sp>
      <p:pic>
        <p:nvPicPr>
          <p:cNvPr id="1026" name="Picture 2" descr="https://empresa.lacaixa.es/deployedfiles/empresas/Estaticos/imagenes/Bancainternacional/Bandera_Alemani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987" t="10361" r="11776" b="14122"/>
          <a:stretch/>
        </p:blipFill>
        <p:spPr bwMode="auto">
          <a:xfrm>
            <a:off x="8456987" y="1167223"/>
            <a:ext cx="893842" cy="590272"/>
          </a:xfrm>
          <a:prstGeom prst="rect">
            <a:avLst/>
          </a:prstGeom>
          <a:noFill/>
          <a:extLst>
            <a:ext uri="{909E8E84-426E-40DD-AFC4-6F175D3DCCD1}">
              <a14:hiddenFill xmlns:a14="http://schemas.microsoft.com/office/drawing/2010/main">
                <a:solidFill>
                  <a:srgbClr val="FFFFFF"/>
                </a:solidFill>
              </a14:hiddenFill>
            </a:ext>
          </a:extLst>
        </p:spPr>
      </p:pic>
      <p:pic>
        <p:nvPicPr>
          <p:cNvPr id="10" name="19 Imagen" descr="http://blogs.espe.edu.ec/wp-content/uploads/2013/09/LOGO-PRINCIPAL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pic>
        <p:nvPicPr>
          <p:cNvPr id="2" name="Imagen 1"/>
          <p:cNvPicPr>
            <a:picLocks noChangeAspect="1"/>
          </p:cNvPicPr>
          <p:nvPr/>
        </p:nvPicPr>
        <p:blipFill>
          <a:blip r:embed="rId4"/>
          <a:stretch>
            <a:fillRect/>
          </a:stretch>
        </p:blipFill>
        <p:spPr>
          <a:xfrm>
            <a:off x="843566" y="1513537"/>
            <a:ext cx="5222107" cy="4530355"/>
          </a:xfrm>
          <a:prstGeom prst="rect">
            <a:avLst/>
          </a:prstGeom>
        </p:spPr>
      </p:pic>
      <p:pic>
        <p:nvPicPr>
          <p:cNvPr id="11" name="Imagen 10"/>
          <p:cNvPicPr>
            <a:picLocks noChangeAspect="1"/>
          </p:cNvPicPr>
          <p:nvPr/>
        </p:nvPicPr>
        <p:blipFill>
          <a:blip r:embed="rId5"/>
          <a:stretch>
            <a:fillRect/>
          </a:stretch>
        </p:blipFill>
        <p:spPr>
          <a:xfrm>
            <a:off x="6126510" y="2459865"/>
            <a:ext cx="5222107" cy="2761258"/>
          </a:xfrm>
          <a:prstGeom prst="rect">
            <a:avLst/>
          </a:prstGeom>
        </p:spPr>
      </p:pic>
    </p:spTree>
    <p:extLst>
      <p:ext uri="{BB962C8B-B14F-4D97-AF65-F5344CB8AC3E}">
        <p14:creationId xmlns:p14="http://schemas.microsoft.com/office/powerpoint/2010/main" val="1556311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341438" y="456560"/>
            <a:ext cx="6580346" cy="523220"/>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ESTUDIO DE MERCADO</a:t>
            </a:r>
            <a:endParaRPr lang="es-EC"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endParaRPr>
          </a:p>
        </p:txBody>
      </p:sp>
      <p:pic>
        <p:nvPicPr>
          <p:cNvPr id="1026" name="Picture 2" descr="https://empresa.lacaixa.es/deployedfiles/empresas/Estaticos/imagenes/Bancainternacional/Bandera_Alemani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987" t="10361" r="11776" b="14122"/>
          <a:stretch/>
        </p:blipFill>
        <p:spPr bwMode="auto">
          <a:xfrm>
            <a:off x="9284438" y="115910"/>
            <a:ext cx="1601275" cy="1057444"/>
          </a:xfrm>
          <a:prstGeom prst="rect">
            <a:avLst/>
          </a:prstGeom>
          <a:noFill/>
          <a:extLst>
            <a:ext uri="{909E8E84-426E-40DD-AFC4-6F175D3DCCD1}">
              <a14:hiddenFill xmlns:a14="http://schemas.microsoft.com/office/drawing/2010/main">
                <a:solidFill>
                  <a:srgbClr val="FFFFFF"/>
                </a:solidFill>
              </a14:hiddenFill>
            </a:ext>
          </a:extLst>
        </p:spPr>
      </p:pic>
      <p:pic>
        <p:nvPicPr>
          <p:cNvPr id="10" name="19 Imagen" descr="http://blogs.espe.edu.ec/wp-content/uploads/2013/09/LOGO-PRINCIPAL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pic>
        <p:nvPicPr>
          <p:cNvPr id="6" name="Imagen 5"/>
          <p:cNvPicPr>
            <a:picLocks noChangeAspect="1"/>
          </p:cNvPicPr>
          <p:nvPr/>
        </p:nvPicPr>
        <p:blipFill rotWithShape="1">
          <a:blip r:embed="rId4"/>
          <a:srcRect l="4705" r="13914" b="45521"/>
          <a:stretch/>
        </p:blipFill>
        <p:spPr>
          <a:xfrm>
            <a:off x="1414533" y="1657080"/>
            <a:ext cx="4713514" cy="4690039"/>
          </a:xfrm>
          <a:prstGeom prst="rect">
            <a:avLst/>
          </a:prstGeom>
        </p:spPr>
      </p:pic>
      <p:pic>
        <p:nvPicPr>
          <p:cNvPr id="13" name="Imagen 12"/>
          <p:cNvPicPr>
            <a:picLocks noChangeAspect="1"/>
          </p:cNvPicPr>
          <p:nvPr/>
        </p:nvPicPr>
        <p:blipFill rotWithShape="1">
          <a:blip r:embed="rId4"/>
          <a:srcRect l="4705" t="54134" r="13914" b="3373"/>
          <a:stretch/>
        </p:blipFill>
        <p:spPr>
          <a:xfrm>
            <a:off x="6927681" y="2143903"/>
            <a:ext cx="4713514" cy="3658183"/>
          </a:xfrm>
          <a:prstGeom prst="rect">
            <a:avLst/>
          </a:prstGeom>
        </p:spPr>
      </p:pic>
      <p:sp>
        <p:nvSpPr>
          <p:cNvPr id="2" name="1 Rectángulo"/>
          <p:cNvSpPr/>
          <p:nvPr/>
        </p:nvSpPr>
        <p:spPr>
          <a:xfrm>
            <a:off x="8427835" y="6084528"/>
            <a:ext cx="1493949" cy="5251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000" dirty="0" smtClean="0"/>
          </a:p>
          <a:p>
            <a:pPr algn="ctr"/>
            <a:r>
              <a:rPr lang="es-EC" dirty="0" smtClean="0"/>
              <a:t>5/ 69 años</a:t>
            </a:r>
          </a:p>
          <a:p>
            <a:pPr algn="ctr"/>
            <a:endParaRPr lang="es-EC" dirty="0"/>
          </a:p>
        </p:txBody>
      </p:sp>
    </p:spTree>
    <p:extLst>
      <p:ext uri="{BB962C8B-B14F-4D97-AF65-F5344CB8AC3E}">
        <p14:creationId xmlns:p14="http://schemas.microsoft.com/office/powerpoint/2010/main" val="1829885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sp>
        <p:nvSpPr>
          <p:cNvPr id="3" name="Rectángulo 2"/>
          <p:cNvSpPr/>
          <p:nvPr/>
        </p:nvSpPr>
        <p:spPr>
          <a:xfrm>
            <a:off x="3225529" y="350857"/>
            <a:ext cx="6580346" cy="523220"/>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MERCADO DESTINO MUNICH</a:t>
            </a:r>
          </a:p>
        </p:txBody>
      </p:sp>
      <p:graphicFrame>
        <p:nvGraphicFramePr>
          <p:cNvPr id="5" name="Diagrama 4"/>
          <p:cNvGraphicFramePr/>
          <p:nvPr>
            <p:extLst>
              <p:ext uri="{D42A27DB-BD31-4B8C-83A1-F6EECF244321}">
                <p14:modId xmlns:p14="http://schemas.microsoft.com/office/powerpoint/2010/main" val="2946995845"/>
              </p:ext>
            </p:extLst>
          </p:nvPr>
        </p:nvGraphicFramePr>
        <p:xfrm>
          <a:off x="7420799" y="1284515"/>
          <a:ext cx="4672463" cy="4767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115911" y="1284515"/>
            <a:ext cx="3386223" cy="557348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graphicFrame>
        <p:nvGraphicFramePr>
          <p:cNvPr id="4" name="Diagrama 3"/>
          <p:cNvGraphicFramePr/>
          <p:nvPr>
            <p:extLst>
              <p:ext uri="{D42A27DB-BD31-4B8C-83A1-F6EECF244321}">
                <p14:modId xmlns:p14="http://schemas.microsoft.com/office/powerpoint/2010/main" val="3805341271"/>
              </p:ext>
            </p:extLst>
          </p:nvPr>
        </p:nvGraphicFramePr>
        <p:xfrm>
          <a:off x="-1652694" y="1168604"/>
          <a:ext cx="7184814" cy="53693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6" name="Picture 2" descr="http://cavanilles.edu.gva.es/images/alemania1.png_640_640.jpg"/>
          <p:cNvPicPr>
            <a:picLocks noChangeAspect="1" noChangeArrowheads="1"/>
          </p:cNvPicPr>
          <p:nvPr/>
        </p:nvPicPr>
        <p:blipFill rotWithShape="1">
          <a:blip r:embed="rId13">
            <a:extLst>
              <a:ext uri="{28A0092B-C50C-407E-A947-70E740481C1C}">
                <a14:useLocalDpi xmlns:a14="http://schemas.microsoft.com/office/drawing/2010/main" val="0"/>
              </a:ext>
            </a:extLst>
          </a:blip>
          <a:srcRect l="20805" t="10144" r="22629" b="11441"/>
          <a:stretch/>
        </p:blipFill>
        <p:spPr bwMode="auto">
          <a:xfrm>
            <a:off x="2992789" y="1284515"/>
            <a:ext cx="4112681" cy="4767942"/>
          </a:xfrm>
          <a:prstGeom prst="rect">
            <a:avLst/>
          </a:prstGeom>
          <a:noFill/>
          <a:extLst>
            <a:ext uri="{909E8E84-426E-40DD-AFC4-6F175D3DCCD1}">
              <a14:hiddenFill xmlns:a14="http://schemas.microsoft.com/office/drawing/2010/main">
                <a:solidFill>
                  <a:srgbClr val="FFFFFF"/>
                </a:solidFill>
              </a14:hiddenFill>
            </a:ext>
          </a:extLst>
        </p:spPr>
      </p:pic>
      <p:sp>
        <p:nvSpPr>
          <p:cNvPr id="8" name="Elipse 7"/>
          <p:cNvSpPr/>
          <p:nvPr/>
        </p:nvSpPr>
        <p:spPr>
          <a:xfrm>
            <a:off x="553792" y="5493999"/>
            <a:ext cx="579548" cy="558458"/>
          </a:xfrm>
          <a:prstGeom prst="ellipse">
            <a:avLst/>
          </a:prstGeom>
          <a:blipFill rotWithShape="0">
            <a:blip r:embed="rId14"/>
            <a:stretch>
              <a:fillRect/>
            </a:stretch>
          </a:blipFill>
          <a:ln w="38100">
            <a:solidFill>
              <a:schemeClr val="bg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052116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34502" t="28447" r="10024" b="5596"/>
          <a:stretch/>
        </p:blipFill>
        <p:spPr bwMode="auto">
          <a:xfrm>
            <a:off x="2024743" y="467573"/>
            <a:ext cx="8621485" cy="6172201"/>
          </a:xfrm>
          <a:prstGeom prst="rect">
            <a:avLst/>
          </a:prstGeom>
          <a:ln>
            <a:noFill/>
          </a:ln>
          <a:extLst>
            <a:ext uri="{53640926-AAD7-44D8-BBD7-CCE9431645EC}">
              <a14:shadowObscured xmlns:a14="http://schemas.microsoft.com/office/drawing/2010/main"/>
            </a:ext>
          </a:extLst>
        </p:spPr>
      </p:pic>
      <p:pic>
        <p:nvPicPr>
          <p:cNvPr id="2" name="Imagen 1"/>
          <p:cNvPicPr>
            <a:picLocks noChangeAspect="1"/>
          </p:cNvPicPr>
          <p:nvPr/>
        </p:nvPicPr>
        <p:blipFill>
          <a:blip r:embed="rId3"/>
          <a:stretch>
            <a:fillRect/>
          </a:stretch>
        </p:blipFill>
        <p:spPr>
          <a:xfrm>
            <a:off x="8832532" y="2304826"/>
            <a:ext cx="1476375" cy="914400"/>
          </a:xfrm>
          <a:prstGeom prst="rect">
            <a:avLst/>
          </a:prstGeom>
        </p:spPr>
      </p:pic>
    </p:spTree>
    <p:extLst>
      <p:ext uri="{BB962C8B-B14F-4D97-AF65-F5344CB8AC3E}">
        <p14:creationId xmlns:p14="http://schemas.microsoft.com/office/powerpoint/2010/main" val="2667316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526972" y="304800"/>
            <a:ext cx="5780314" cy="9688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800" b="1" dirty="0">
                <a:ln w="0"/>
                <a:solidFill>
                  <a:schemeClr val="tx1"/>
                </a:solidFill>
                <a:effectLst>
                  <a:outerShdw blurRad="38100" dist="19050" dir="2700000" algn="tl" rotWithShape="0">
                    <a:schemeClr val="dk1">
                      <a:alpha val="40000"/>
                    </a:schemeClr>
                  </a:outerShdw>
                </a:effectLst>
              </a:rPr>
              <a:t>Consumo de confitería  en Alemania</a:t>
            </a:r>
          </a:p>
        </p:txBody>
      </p:sp>
      <p:sp>
        <p:nvSpPr>
          <p:cNvPr id="5" name="Rectángulo 4"/>
          <p:cNvSpPr/>
          <p:nvPr/>
        </p:nvSpPr>
        <p:spPr>
          <a:xfrm>
            <a:off x="1283368" y="1730257"/>
            <a:ext cx="10456875" cy="277642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3200" dirty="0" smtClean="0"/>
              <a:t>SEGÚN LA CONSULTORA SYMPHONLYIRI GROUP EN EL AÑO 2012 ALEMANIA INCREMENTO 10,938 MILLONES DE EUROS SOLO EN EL CONSUMO DE DULCES Y SNACKS LO QUE REPRESENTA EL 3,3% DE INCREMENTO AL AÑO 2011,</a:t>
            </a:r>
            <a:endParaRPr lang="es-EC" sz="3200" dirty="0"/>
          </a:p>
        </p:txBody>
      </p:sp>
      <p:pic>
        <p:nvPicPr>
          <p:cNvPr id="2" name="Imagen 1"/>
          <p:cNvPicPr>
            <a:picLocks noChangeAspect="1"/>
          </p:cNvPicPr>
          <p:nvPr/>
        </p:nvPicPr>
        <p:blipFill>
          <a:blip r:embed="rId2"/>
          <a:stretch>
            <a:fillRect/>
          </a:stretch>
        </p:blipFill>
        <p:spPr>
          <a:xfrm>
            <a:off x="5131397" y="4597380"/>
            <a:ext cx="2270312" cy="2148688"/>
          </a:xfrm>
          <a:prstGeom prst="rect">
            <a:avLst/>
          </a:prstGeom>
        </p:spPr>
      </p:pic>
    </p:spTree>
    <p:extLst>
      <p:ext uri="{BB962C8B-B14F-4D97-AF65-F5344CB8AC3E}">
        <p14:creationId xmlns:p14="http://schemas.microsoft.com/office/powerpoint/2010/main" val="1599893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sp>
        <p:nvSpPr>
          <p:cNvPr id="3" name="Rectángulo 2"/>
          <p:cNvSpPr/>
          <p:nvPr/>
        </p:nvSpPr>
        <p:spPr>
          <a:xfrm>
            <a:off x="2697494" y="289774"/>
            <a:ext cx="7747271" cy="954107"/>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ESTRATEGIAS DE COMERCIALIZACIÓN INTERNACIONAL</a:t>
            </a:r>
          </a:p>
        </p:txBody>
      </p:sp>
      <p:pic>
        <p:nvPicPr>
          <p:cNvPr id="8" name="Imagen 7"/>
          <p:cNvPicPr/>
          <p:nvPr/>
        </p:nvPicPr>
        <p:blipFill rotWithShape="1">
          <a:blip r:embed="rId3"/>
          <a:srcRect l="25578" t="17121" r="59201" b="63047"/>
          <a:stretch/>
        </p:blipFill>
        <p:spPr bwMode="auto">
          <a:xfrm>
            <a:off x="1632857" y="2907444"/>
            <a:ext cx="2460172" cy="1740755"/>
          </a:xfrm>
          <a:prstGeom prst="rect">
            <a:avLst/>
          </a:prstGeom>
          <a:ln>
            <a:noFill/>
          </a:ln>
          <a:extLst>
            <a:ext uri="{53640926-AAD7-44D8-BBD7-CCE9431645EC}">
              <a14:shadowObscured xmlns:a14="http://schemas.microsoft.com/office/drawing/2010/main"/>
            </a:ext>
          </a:extLst>
        </p:spPr>
      </p:pic>
      <p:pic>
        <p:nvPicPr>
          <p:cNvPr id="5" name="Imagen 4"/>
          <p:cNvPicPr>
            <a:picLocks noChangeAspect="1"/>
          </p:cNvPicPr>
          <p:nvPr/>
        </p:nvPicPr>
        <p:blipFill rotWithShape="1">
          <a:blip r:embed="rId4">
            <a:extLst>
              <a:ext uri="{28A0092B-C50C-407E-A947-70E740481C1C}">
                <a14:useLocalDpi xmlns:a14="http://schemas.microsoft.com/office/drawing/2010/main" val="0"/>
              </a:ext>
            </a:extLst>
          </a:blip>
          <a:srcRect l="19358" t="24511" r="20000" b="12143"/>
          <a:stretch/>
        </p:blipFill>
        <p:spPr>
          <a:xfrm>
            <a:off x="4249270" y="1757088"/>
            <a:ext cx="7815271" cy="4589923"/>
          </a:xfrm>
          <a:prstGeom prst="rect">
            <a:avLst/>
          </a:prstGeom>
        </p:spPr>
      </p:pic>
    </p:spTree>
    <p:extLst>
      <p:ext uri="{BB962C8B-B14F-4D97-AF65-F5344CB8AC3E}">
        <p14:creationId xmlns:p14="http://schemas.microsoft.com/office/powerpoint/2010/main" val="2828970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sp>
        <p:nvSpPr>
          <p:cNvPr id="3" name="Rectángulo 2"/>
          <p:cNvSpPr/>
          <p:nvPr/>
        </p:nvSpPr>
        <p:spPr>
          <a:xfrm>
            <a:off x="2697494" y="289774"/>
            <a:ext cx="7747271" cy="954107"/>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ESTRATEGIAS DE COMERCIALIZACIÓN INTERNACIONAL</a:t>
            </a:r>
          </a:p>
        </p:txBody>
      </p:sp>
      <p:sp>
        <p:nvSpPr>
          <p:cNvPr id="5" name="CuadroTexto 4"/>
          <p:cNvSpPr txBox="1"/>
          <p:nvPr/>
        </p:nvSpPr>
        <p:spPr>
          <a:xfrm>
            <a:off x="4249507" y="1526042"/>
            <a:ext cx="3647724" cy="400110"/>
          </a:xfrm>
          <a:prstGeom prst="rect">
            <a:avLst/>
          </a:prstGeom>
          <a:noFill/>
        </p:spPr>
        <p:txBody>
          <a:bodyPr wrap="square" rtlCol="0">
            <a:spAutoFit/>
          </a:bodyPr>
          <a:lstStyle/>
          <a:p>
            <a:pPr algn="ctr"/>
            <a:r>
              <a:rPr lang="es-EC" sz="2000" b="1" dirty="0" smtClean="0">
                <a:solidFill>
                  <a:srgbClr val="C00000"/>
                </a:solidFill>
              </a:rPr>
              <a:t>ESTRATEGIA DE PUBLICIDAD</a:t>
            </a:r>
            <a:endParaRPr lang="es-EC" sz="2000" b="1" dirty="0">
              <a:solidFill>
                <a:srgbClr val="C00000"/>
              </a:solidFill>
            </a:endParaRPr>
          </a:p>
        </p:txBody>
      </p:sp>
      <p:pic>
        <p:nvPicPr>
          <p:cNvPr id="1026" name="Picture 2" descr="http://img.over-blog-kiwi.com/0/89/31/43/20140115/ob_f1f0ce_catalogo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1070" y="2238251"/>
            <a:ext cx="1852225" cy="10772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elefonica.com.ec/blog/wp-content/uploads/2012/02/redes-sociales-empresas-peque%C3%B1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2656" y="4801269"/>
            <a:ext cx="1829018" cy="15118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professional-website.aellio.com/professional-websites-generic-images/professional-website-mailing-compu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4462" y="5013294"/>
            <a:ext cx="1910461" cy="1432846"/>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p:cNvSpPr txBox="1"/>
          <p:nvPr/>
        </p:nvSpPr>
        <p:spPr>
          <a:xfrm>
            <a:off x="2697494" y="4242905"/>
            <a:ext cx="1782193" cy="307777"/>
          </a:xfrm>
          <a:prstGeom prst="rect">
            <a:avLst/>
          </a:prstGeom>
          <a:noFill/>
        </p:spPr>
        <p:txBody>
          <a:bodyPr wrap="square" rtlCol="0">
            <a:spAutoFit/>
          </a:bodyPr>
          <a:lstStyle/>
          <a:p>
            <a:pPr algn="ctr"/>
            <a:r>
              <a:rPr lang="es-EC" sz="1400" b="1" dirty="0" smtClean="0">
                <a:solidFill>
                  <a:srgbClr val="002060"/>
                </a:solidFill>
              </a:rPr>
              <a:t>Redes Sociales</a:t>
            </a:r>
            <a:endParaRPr lang="es-EC" sz="1400" b="1" dirty="0">
              <a:solidFill>
                <a:srgbClr val="002060"/>
              </a:solidFill>
            </a:endParaRPr>
          </a:p>
        </p:txBody>
      </p:sp>
      <p:sp>
        <p:nvSpPr>
          <p:cNvPr id="16" name="CuadroTexto 15"/>
          <p:cNvSpPr txBox="1"/>
          <p:nvPr/>
        </p:nvSpPr>
        <p:spPr>
          <a:xfrm>
            <a:off x="8627955" y="2030792"/>
            <a:ext cx="2333237" cy="312073"/>
          </a:xfrm>
          <a:prstGeom prst="rect">
            <a:avLst/>
          </a:prstGeom>
          <a:noFill/>
        </p:spPr>
        <p:txBody>
          <a:bodyPr wrap="square" rtlCol="0">
            <a:spAutoFit/>
          </a:bodyPr>
          <a:lstStyle/>
          <a:p>
            <a:pPr algn="ctr"/>
            <a:r>
              <a:rPr lang="es-EC" sz="1400" b="1" dirty="0" smtClean="0">
                <a:solidFill>
                  <a:srgbClr val="002060"/>
                </a:solidFill>
              </a:rPr>
              <a:t>Página Web</a:t>
            </a:r>
            <a:endParaRPr lang="es-EC" sz="1400" b="1" dirty="0">
              <a:solidFill>
                <a:srgbClr val="002060"/>
              </a:solidFill>
            </a:endParaRPr>
          </a:p>
        </p:txBody>
      </p:sp>
      <p:sp>
        <p:nvSpPr>
          <p:cNvPr id="17" name="CuadroTexto 16"/>
          <p:cNvSpPr txBox="1"/>
          <p:nvPr/>
        </p:nvSpPr>
        <p:spPr>
          <a:xfrm>
            <a:off x="6150906" y="4335711"/>
            <a:ext cx="1782193" cy="307777"/>
          </a:xfrm>
          <a:prstGeom prst="rect">
            <a:avLst/>
          </a:prstGeom>
          <a:noFill/>
        </p:spPr>
        <p:txBody>
          <a:bodyPr wrap="square" rtlCol="0">
            <a:spAutoFit/>
          </a:bodyPr>
          <a:lstStyle/>
          <a:p>
            <a:pPr algn="ctr"/>
            <a:r>
              <a:rPr lang="es-EC" sz="1400" b="1" dirty="0" smtClean="0">
                <a:solidFill>
                  <a:srgbClr val="002060"/>
                </a:solidFill>
              </a:rPr>
              <a:t>Mailling</a:t>
            </a:r>
            <a:endParaRPr lang="es-EC" sz="1400" b="1" dirty="0">
              <a:solidFill>
                <a:srgbClr val="002060"/>
              </a:solidFill>
            </a:endParaRPr>
          </a:p>
        </p:txBody>
      </p:sp>
      <p:sp>
        <p:nvSpPr>
          <p:cNvPr id="19" name="Rectángulo 18"/>
          <p:cNvSpPr/>
          <p:nvPr/>
        </p:nvSpPr>
        <p:spPr>
          <a:xfrm>
            <a:off x="4012912" y="4489600"/>
            <a:ext cx="3958711" cy="276999"/>
          </a:xfrm>
          <a:prstGeom prst="rect">
            <a:avLst/>
          </a:prstGeom>
          <a:noFill/>
        </p:spPr>
        <p:txBody>
          <a:bodyPr wrap="square" rtlCol="0">
            <a:spAutoFit/>
          </a:bodyPr>
          <a:lstStyle/>
          <a:p>
            <a:pPr marL="171450" indent="-171450">
              <a:buFont typeface="Arial" panose="020B0604020202020204" pitchFamily="34" charset="0"/>
              <a:buChar char="•"/>
            </a:pPr>
            <a:r>
              <a:rPr lang="es-EC" sz="1200" b="1" i="1" dirty="0" smtClean="0">
                <a:solidFill>
                  <a:srgbClr val="002060"/>
                </a:solidFill>
              </a:rPr>
              <a:t>58%.</a:t>
            </a:r>
            <a:endParaRPr lang="es-EC" sz="1200" b="1" i="1" dirty="0">
              <a:solidFill>
                <a:srgbClr val="002060"/>
              </a:solidFill>
            </a:endParaRPr>
          </a:p>
        </p:txBody>
      </p:sp>
      <p:pic>
        <p:nvPicPr>
          <p:cNvPr id="11" name="Imagen 10"/>
          <p:cNvPicPr>
            <a:picLocks noChangeAspect="1"/>
          </p:cNvPicPr>
          <p:nvPr/>
        </p:nvPicPr>
        <p:blipFill>
          <a:blip r:embed="rId6"/>
          <a:stretch>
            <a:fillRect/>
          </a:stretch>
        </p:blipFill>
        <p:spPr>
          <a:xfrm>
            <a:off x="8019076" y="2663708"/>
            <a:ext cx="3697665" cy="1886973"/>
          </a:xfrm>
          <a:prstGeom prst="rect">
            <a:avLst/>
          </a:prstGeom>
        </p:spPr>
      </p:pic>
      <p:pic>
        <p:nvPicPr>
          <p:cNvPr id="12" name="Imagen 11"/>
          <p:cNvPicPr>
            <a:picLocks noChangeAspect="1"/>
          </p:cNvPicPr>
          <p:nvPr/>
        </p:nvPicPr>
        <p:blipFill>
          <a:blip r:embed="rId7"/>
          <a:stretch>
            <a:fillRect/>
          </a:stretch>
        </p:blipFill>
        <p:spPr>
          <a:xfrm>
            <a:off x="4915241" y="2562699"/>
            <a:ext cx="2469094" cy="890093"/>
          </a:xfrm>
          <a:prstGeom prst="rect">
            <a:avLst/>
          </a:prstGeom>
        </p:spPr>
      </p:pic>
    </p:spTree>
    <p:extLst>
      <p:ext uri="{BB962C8B-B14F-4D97-AF65-F5344CB8AC3E}">
        <p14:creationId xmlns:p14="http://schemas.microsoft.com/office/powerpoint/2010/main" val="3501221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sp>
        <p:nvSpPr>
          <p:cNvPr id="3" name="Rectángulo 2"/>
          <p:cNvSpPr/>
          <p:nvPr/>
        </p:nvSpPr>
        <p:spPr>
          <a:xfrm>
            <a:off x="2697494" y="289774"/>
            <a:ext cx="7747271" cy="954107"/>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ESTRATEGIAS DE COMERCIALIZACIÓN INTERNACIONAL</a:t>
            </a:r>
          </a:p>
        </p:txBody>
      </p:sp>
      <p:sp>
        <p:nvSpPr>
          <p:cNvPr id="4" name="CuadroTexto 3"/>
          <p:cNvSpPr txBox="1"/>
          <p:nvPr/>
        </p:nvSpPr>
        <p:spPr>
          <a:xfrm>
            <a:off x="4272625" y="1377794"/>
            <a:ext cx="4343565" cy="400110"/>
          </a:xfrm>
          <a:prstGeom prst="rect">
            <a:avLst/>
          </a:prstGeom>
          <a:noFill/>
        </p:spPr>
        <p:txBody>
          <a:bodyPr wrap="square" rtlCol="0">
            <a:spAutoFit/>
          </a:bodyPr>
          <a:lstStyle/>
          <a:p>
            <a:pPr algn="ctr"/>
            <a:r>
              <a:rPr lang="es-EC" sz="2000" b="1" dirty="0" smtClean="0">
                <a:solidFill>
                  <a:srgbClr val="C00000"/>
                </a:solidFill>
              </a:rPr>
              <a:t>ESTRATEGIA DE DISTRIBUCIÓN</a:t>
            </a:r>
            <a:endParaRPr lang="es-EC" sz="2000" b="1" dirty="0">
              <a:solidFill>
                <a:srgbClr val="C00000"/>
              </a:solidFill>
            </a:endParaRPr>
          </a:p>
        </p:txBody>
      </p:sp>
      <p:sp>
        <p:nvSpPr>
          <p:cNvPr id="14" name="Rectangle 10"/>
          <p:cNvSpPr>
            <a:spLocks noChangeArrowheads="1"/>
          </p:cNvSpPr>
          <p:nvPr/>
        </p:nvSpPr>
        <p:spPr bwMode="auto">
          <a:xfrm>
            <a:off x="1530624" y="72224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5" name="Rectangle 14"/>
          <p:cNvSpPr>
            <a:spLocks noChangeArrowheads="1"/>
          </p:cNvSpPr>
          <p:nvPr/>
        </p:nvSpPr>
        <p:spPr bwMode="auto">
          <a:xfrm>
            <a:off x="1530624" y="11794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C" sz="1100" b="0" i="0" u="none" strike="noStrike" cap="none" normalizeH="0" baseline="0" smtClean="0">
              <a:ln>
                <a:noFill/>
              </a:ln>
              <a:solidFill>
                <a:schemeClr val="tx1"/>
              </a:solidFill>
              <a:effectLst/>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panose="020B0604020202020204" pitchFamily="34" charset="0"/>
              </a:rPr>
              <a:t/>
            </a:r>
            <a:br>
              <a:rPr kumimoji="0" lang="es-EC" sz="1800" b="0" i="0" u="none" strike="noStrike" cap="none" normalizeH="0" baseline="0" smtClean="0">
                <a:ln>
                  <a:noFill/>
                </a:ln>
                <a:solidFill>
                  <a:schemeClr val="tx1"/>
                </a:solidFill>
                <a:effectLst/>
                <a:latin typeface="Arial" panose="020B0604020202020204" pitchFamily="34" charset="0"/>
              </a:rPr>
            </a:br>
            <a:endParaRPr kumimoji="0" lang="es-EC" sz="1800" b="0" i="0" u="none" strike="noStrike" cap="none" normalizeH="0" baseline="0" smtClean="0">
              <a:ln>
                <a:noFill/>
              </a:ln>
              <a:solidFill>
                <a:schemeClr val="tx1"/>
              </a:solidFill>
              <a:effectLst/>
              <a:latin typeface="Arial" panose="020B0604020202020204"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anose="020B0604020202020204" pitchFamily="34" charset="0"/>
            </a:endParaRPr>
          </a:p>
        </p:txBody>
      </p:sp>
      <p:sp>
        <p:nvSpPr>
          <p:cNvPr id="16" name="Rectangle 16"/>
          <p:cNvSpPr>
            <a:spLocks noChangeArrowheads="1"/>
          </p:cNvSpPr>
          <p:nvPr/>
        </p:nvSpPr>
        <p:spPr bwMode="auto">
          <a:xfrm>
            <a:off x="1530624" y="11794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eaLnBrk="0" fontAlgn="base" hangingPunct="0">
              <a:spcBef>
                <a:spcPct val="0"/>
              </a:spcBef>
              <a:spcAft>
                <a:spcPct val="0"/>
              </a:spcAft>
              <a:tabLst>
                <a:tab pos="2986088" algn="ctr"/>
              </a:tabLst>
              <a:defRPr>
                <a:solidFill>
                  <a:schemeClr val="tx1"/>
                </a:solidFill>
                <a:latin typeface="Arial" panose="020B0604020202020204" pitchFamily="34" charset="0"/>
              </a:defRPr>
            </a:lvl1pPr>
            <a:lvl2pPr eaLnBrk="0" fontAlgn="base" hangingPunct="0">
              <a:spcBef>
                <a:spcPct val="0"/>
              </a:spcBef>
              <a:spcAft>
                <a:spcPct val="0"/>
              </a:spcAft>
              <a:tabLst>
                <a:tab pos="2986088" algn="ctr"/>
              </a:tabLst>
              <a:defRPr>
                <a:solidFill>
                  <a:schemeClr val="tx1"/>
                </a:solidFill>
                <a:latin typeface="Arial" panose="020B0604020202020204" pitchFamily="34" charset="0"/>
              </a:defRPr>
            </a:lvl2pPr>
            <a:lvl3pPr eaLnBrk="0" fontAlgn="base" hangingPunct="0">
              <a:spcBef>
                <a:spcPct val="0"/>
              </a:spcBef>
              <a:spcAft>
                <a:spcPct val="0"/>
              </a:spcAft>
              <a:tabLst>
                <a:tab pos="2986088" algn="ctr"/>
              </a:tabLst>
              <a:defRPr>
                <a:solidFill>
                  <a:schemeClr val="tx1"/>
                </a:solidFill>
                <a:latin typeface="Arial" panose="020B0604020202020204" pitchFamily="34" charset="0"/>
              </a:defRPr>
            </a:lvl3pPr>
            <a:lvl4pPr eaLnBrk="0" fontAlgn="base" hangingPunct="0">
              <a:spcBef>
                <a:spcPct val="0"/>
              </a:spcBef>
              <a:spcAft>
                <a:spcPct val="0"/>
              </a:spcAft>
              <a:tabLst>
                <a:tab pos="2986088" algn="ctr"/>
              </a:tabLst>
              <a:defRPr>
                <a:solidFill>
                  <a:schemeClr val="tx1"/>
                </a:solidFill>
                <a:latin typeface="Arial" panose="020B0604020202020204" pitchFamily="34" charset="0"/>
              </a:defRPr>
            </a:lvl4pPr>
            <a:lvl5pPr eaLnBrk="0" fontAlgn="base" hangingPunct="0">
              <a:spcBef>
                <a:spcPct val="0"/>
              </a:spcBef>
              <a:spcAft>
                <a:spcPct val="0"/>
              </a:spcAft>
              <a:tabLst>
                <a:tab pos="2986088" algn="ctr"/>
              </a:tabLst>
              <a:defRPr>
                <a:solidFill>
                  <a:schemeClr val="tx1"/>
                </a:solidFill>
                <a:latin typeface="Arial" panose="020B0604020202020204" pitchFamily="34" charset="0"/>
              </a:defRPr>
            </a:lvl5pPr>
            <a:lvl6pPr eaLnBrk="0" fontAlgn="base" hangingPunct="0">
              <a:spcBef>
                <a:spcPct val="0"/>
              </a:spcBef>
              <a:spcAft>
                <a:spcPct val="0"/>
              </a:spcAft>
              <a:tabLst>
                <a:tab pos="2986088" algn="ctr"/>
              </a:tabLst>
              <a:defRPr>
                <a:solidFill>
                  <a:schemeClr val="tx1"/>
                </a:solidFill>
                <a:latin typeface="Arial" panose="020B0604020202020204" pitchFamily="34" charset="0"/>
              </a:defRPr>
            </a:lvl6pPr>
            <a:lvl7pPr eaLnBrk="0" fontAlgn="base" hangingPunct="0">
              <a:spcBef>
                <a:spcPct val="0"/>
              </a:spcBef>
              <a:spcAft>
                <a:spcPct val="0"/>
              </a:spcAft>
              <a:tabLst>
                <a:tab pos="2986088" algn="ctr"/>
              </a:tabLst>
              <a:defRPr>
                <a:solidFill>
                  <a:schemeClr val="tx1"/>
                </a:solidFill>
                <a:latin typeface="Arial" panose="020B0604020202020204" pitchFamily="34" charset="0"/>
              </a:defRPr>
            </a:lvl7pPr>
            <a:lvl8pPr eaLnBrk="0" fontAlgn="base" hangingPunct="0">
              <a:spcBef>
                <a:spcPct val="0"/>
              </a:spcBef>
              <a:spcAft>
                <a:spcPct val="0"/>
              </a:spcAft>
              <a:tabLst>
                <a:tab pos="2986088" algn="ctr"/>
              </a:tabLst>
              <a:defRPr>
                <a:solidFill>
                  <a:schemeClr val="tx1"/>
                </a:solidFill>
                <a:latin typeface="Arial" panose="020B0604020202020204" pitchFamily="34" charset="0"/>
              </a:defRPr>
            </a:lvl8pPr>
            <a:lvl9pPr eaLnBrk="0" fontAlgn="base" hangingPunct="0">
              <a:spcBef>
                <a:spcPct val="0"/>
              </a:spcBef>
              <a:spcAft>
                <a:spcPct val="0"/>
              </a:spcAft>
              <a:tabLst>
                <a:tab pos="2986088" algn="ctr"/>
              </a:tabLs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tab pos="2986088" algn="ctr"/>
              </a:tabLst>
            </a:pPr>
            <a:endParaRPr kumimoji="0" lang="es-EC"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tab pos="2986088" algn="ctr"/>
              </a:tabLst>
            </a:pPr>
            <a:r>
              <a:rPr kumimoji="0" lang="es-EC"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s-EC" sz="1100" b="0" i="0" u="none" strike="noStrike" cap="none" normalizeH="0" baseline="0" smtClean="0">
              <a:ln>
                <a:noFill/>
              </a:ln>
              <a:solidFill>
                <a:schemeClr val="tx1"/>
              </a:solidFill>
              <a:effectLst/>
            </a:endParaRPr>
          </a:p>
          <a:p>
            <a:pPr marL="0" marR="0" lvl="0" indent="180975" algn="l" defTabSz="914400" rtl="0" eaLnBrk="0" fontAlgn="base" latinLnBrk="0" hangingPunct="0">
              <a:lnSpc>
                <a:spcPct val="100000"/>
              </a:lnSpc>
              <a:spcBef>
                <a:spcPct val="0"/>
              </a:spcBef>
              <a:spcAft>
                <a:spcPct val="0"/>
              </a:spcAft>
              <a:buClrTx/>
              <a:buSzTx/>
              <a:buFontTx/>
              <a:buNone/>
              <a:tabLst>
                <a:tab pos="2986088" algn="ctr"/>
              </a:tabLst>
            </a:pPr>
            <a:endParaRPr kumimoji="0" lang="es-EC" sz="1800" b="0" i="0" u="none" strike="noStrike" cap="none" normalizeH="0" baseline="0" smtClean="0">
              <a:ln>
                <a:noFill/>
              </a:ln>
              <a:solidFill>
                <a:schemeClr val="tx1"/>
              </a:solidFill>
              <a:effectLst/>
              <a:latin typeface="Arial" panose="020B0604020202020204" pitchFamily="34" charset="0"/>
            </a:endParaRPr>
          </a:p>
        </p:txBody>
      </p:sp>
      <p:sp>
        <p:nvSpPr>
          <p:cNvPr id="17" name="Rectangle 18"/>
          <p:cNvSpPr>
            <a:spLocks noChangeArrowheads="1"/>
          </p:cNvSpPr>
          <p:nvPr/>
        </p:nvSpPr>
        <p:spPr bwMode="auto">
          <a:xfrm>
            <a:off x="1530624" y="11794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9" name="Diagrama 18"/>
          <p:cNvGraphicFramePr/>
          <p:nvPr>
            <p:extLst>
              <p:ext uri="{D42A27DB-BD31-4B8C-83A1-F6EECF244321}">
                <p14:modId xmlns:p14="http://schemas.microsoft.com/office/powerpoint/2010/main" val="2170473689"/>
              </p:ext>
            </p:extLst>
          </p:nvPr>
        </p:nvGraphicFramePr>
        <p:xfrm>
          <a:off x="2204556" y="177790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Flecha derecha 19"/>
          <p:cNvSpPr/>
          <p:nvPr/>
        </p:nvSpPr>
        <p:spPr>
          <a:xfrm>
            <a:off x="4184725" y="3905026"/>
            <a:ext cx="710004"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Rectángulo 20"/>
          <p:cNvSpPr/>
          <p:nvPr/>
        </p:nvSpPr>
        <p:spPr>
          <a:xfrm>
            <a:off x="2302137" y="3587675"/>
            <a:ext cx="1688950" cy="817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PROVEEDORES DE SERVICIO</a:t>
            </a:r>
            <a:endParaRPr lang="es-EC" dirty="0"/>
          </a:p>
        </p:txBody>
      </p:sp>
      <p:pic>
        <p:nvPicPr>
          <p:cNvPr id="22" name="Imagen 21"/>
          <p:cNvPicPr>
            <a:picLocks noChangeAspect="1"/>
          </p:cNvPicPr>
          <p:nvPr/>
        </p:nvPicPr>
        <p:blipFill>
          <a:blip r:embed="rId8"/>
          <a:stretch>
            <a:fillRect/>
          </a:stretch>
        </p:blipFill>
        <p:spPr>
          <a:xfrm>
            <a:off x="7848063" y="2163297"/>
            <a:ext cx="2059730" cy="1961222"/>
          </a:xfrm>
          <a:prstGeom prst="rect">
            <a:avLst/>
          </a:prstGeom>
        </p:spPr>
      </p:pic>
      <p:pic>
        <p:nvPicPr>
          <p:cNvPr id="23" name="Imagen 22"/>
          <p:cNvPicPr>
            <a:picLocks noChangeAspect="1"/>
          </p:cNvPicPr>
          <p:nvPr/>
        </p:nvPicPr>
        <p:blipFill>
          <a:blip r:embed="rId9"/>
          <a:stretch>
            <a:fillRect/>
          </a:stretch>
        </p:blipFill>
        <p:spPr>
          <a:xfrm>
            <a:off x="2460700" y="5300429"/>
            <a:ext cx="2261908" cy="1672599"/>
          </a:xfrm>
          <a:prstGeom prst="rect">
            <a:avLst/>
          </a:prstGeom>
        </p:spPr>
      </p:pic>
      <p:pic>
        <p:nvPicPr>
          <p:cNvPr id="24" name="Imagen 23"/>
          <p:cNvPicPr>
            <a:picLocks noChangeAspect="1"/>
          </p:cNvPicPr>
          <p:nvPr/>
        </p:nvPicPr>
        <p:blipFill>
          <a:blip r:embed="rId10"/>
          <a:stretch>
            <a:fillRect/>
          </a:stretch>
        </p:blipFill>
        <p:spPr>
          <a:xfrm>
            <a:off x="2548559" y="2375152"/>
            <a:ext cx="2469094" cy="890093"/>
          </a:xfrm>
          <a:prstGeom prst="rect">
            <a:avLst/>
          </a:prstGeom>
        </p:spPr>
      </p:pic>
      <p:pic>
        <p:nvPicPr>
          <p:cNvPr id="25" name="Imagen 24"/>
          <p:cNvPicPr>
            <a:picLocks noChangeAspect="1"/>
          </p:cNvPicPr>
          <p:nvPr/>
        </p:nvPicPr>
        <p:blipFill>
          <a:blip r:embed="rId11"/>
          <a:stretch>
            <a:fillRect/>
          </a:stretch>
        </p:blipFill>
        <p:spPr>
          <a:xfrm>
            <a:off x="7848063" y="4613573"/>
            <a:ext cx="2466975" cy="1847850"/>
          </a:xfrm>
          <a:prstGeom prst="rect">
            <a:avLst/>
          </a:prstGeom>
        </p:spPr>
      </p:pic>
    </p:spTree>
    <p:extLst>
      <p:ext uri="{BB962C8B-B14F-4D97-AF65-F5344CB8AC3E}">
        <p14:creationId xmlns:p14="http://schemas.microsoft.com/office/powerpoint/2010/main" val="3631331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pic>
        <p:nvPicPr>
          <p:cNvPr id="4" name="Imagen 3"/>
          <p:cNvPicPr>
            <a:picLocks noChangeAspect="1"/>
          </p:cNvPicPr>
          <p:nvPr/>
        </p:nvPicPr>
        <p:blipFill>
          <a:blip r:embed="rId3"/>
          <a:stretch>
            <a:fillRect/>
          </a:stretch>
        </p:blipFill>
        <p:spPr>
          <a:xfrm>
            <a:off x="3741791" y="1614346"/>
            <a:ext cx="1911440" cy="1843524"/>
          </a:xfrm>
          <a:prstGeom prst="rect">
            <a:avLst/>
          </a:prstGeom>
          <a:effectLst>
            <a:softEdge rad="127000"/>
          </a:effectLst>
        </p:spPr>
      </p:pic>
      <p:sp>
        <p:nvSpPr>
          <p:cNvPr id="6" name="Flecha a la derecha con bandas 5"/>
          <p:cNvSpPr/>
          <p:nvPr/>
        </p:nvSpPr>
        <p:spPr>
          <a:xfrm rot="10800000">
            <a:off x="2925321" y="2286570"/>
            <a:ext cx="651457" cy="53756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2660489" y="289774"/>
            <a:ext cx="7428721" cy="523220"/>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GENERALIDADES</a:t>
            </a:r>
          </a:p>
        </p:txBody>
      </p:sp>
      <p:sp>
        <p:nvSpPr>
          <p:cNvPr id="7" name="Rectángulo 6"/>
          <p:cNvSpPr/>
          <p:nvPr/>
        </p:nvSpPr>
        <p:spPr>
          <a:xfrm>
            <a:off x="843566" y="2033329"/>
            <a:ext cx="1599665" cy="96252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smtClean="0"/>
              <a:t>15,74 MILLONES</a:t>
            </a:r>
            <a:endParaRPr lang="es-EC" dirty="0"/>
          </a:p>
        </p:txBody>
      </p:sp>
      <p:pic>
        <p:nvPicPr>
          <p:cNvPr id="12" name="Imagen 11"/>
          <p:cNvPicPr>
            <a:picLocks noChangeAspect="1"/>
          </p:cNvPicPr>
          <p:nvPr/>
        </p:nvPicPr>
        <p:blipFill rotWithShape="1">
          <a:blip r:embed="rId4"/>
          <a:srcRect l="30735" t="43193" r="52677" b="30521"/>
          <a:stretch/>
        </p:blipFill>
        <p:spPr>
          <a:xfrm>
            <a:off x="843566" y="4302162"/>
            <a:ext cx="2275115" cy="2253344"/>
          </a:xfrm>
          <a:prstGeom prst="rect">
            <a:avLst/>
          </a:prstGeom>
        </p:spPr>
      </p:pic>
      <p:sp>
        <p:nvSpPr>
          <p:cNvPr id="13" name="Flecha abajo 12"/>
          <p:cNvSpPr/>
          <p:nvPr/>
        </p:nvSpPr>
        <p:spPr>
          <a:xfrm>
            <a:off x="4491477" y="3584817"/>
            <a:ext cx="435428" cy="6313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lecha a la derecha con bandas 9"/>
          <p:cNvSpPr/>
          <p:nvPr/>
        </p:nvSpPr>
        <p:spPr>
          <a:xfrm>
            <a:off x="5728631" y="2406799"/>
            <a:ext cx="651457" cy="53756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Imagen 10"/>
          <p:cNvPicPr>
            <a:picLocks noChangeAspect="1"/>
          </p:cNvPicPr>
          <p:nvPr/>
        </p:nvPicPr>
        <p:blipFill>
          <a:blip r:embed="rId5"/>
          <a:stretch>
            <a:fillRect/>
          </a:stretch>
        </p:blipFill>
        <p:spPr>
          <a:xfrm>
            <a:off x="8290997" y="2358991"/>
            <a:ext cx="1798213" cy="2058954"/>
          </a:xfrm>
          <a:prstGeom prst="rect">
            <a:avLst/>
          </a:prstGeom>
        </p:spPr>
      </p:pic>
      <p:sp>
        <p:nvSpPr>
          <p:cNvPr id="3" name="Rectángulo 2"/>
          <p:cNvSpPr/>
          <p:nvPr/>
        </p:nvSpPr>
        <p:spPr>
          <a:xfrm>
            <a:off x="7695515" y="1415000"/>
            <a:ext cx="2989175" cy="400110"/>
          </a:xfrm>
          <a:prstGeom prst="rect">
            <a:avLst/>
          </a:prstGeom>
          <a:noFill/>
        </p:spPr>
        <p:txBody>
          <a:bodyPr wrap="square" lIns="91440" tIns="45720" rIns="91440" bIns="45720">
            <a:spAutoFit/>
          </a:bodyPr>
          <a:lstStyle/>
          <a:p>
            <a:pPr algn="ctr"/>
            <a:r>
              <a:rPr lang="es-ES" sz="2000" b="0" cap="none" spc="0" dirty="0" smtClean="0">
                <a:ln w="0"/>
                <a:solidFill>
                  <a:schemeClr val="accent1"/>
                </a:solidFill>
                <a:effectLst>
                  <a:outerShdw blurRad="38100" dist="25400" dir="5400000" algn="ctr" rotWithShape="0">
                    <a:srgbClr val="6E747A">
                      <a:alpha val="43000"/>
                    </a:srgbClr>
                  </a:outerShdw>
                </a:effectLst>
              </a:rPr>
              <a:t>GUAYLLABAMBA</a:t>
            </a:r>
            <a:endParaRPr lang="es-ES" sz="2000" b="0" cap="none" spc="0" dirty="0">
              <a:ln w="0"/>
              <a:solidFill>
                <a:schemeClr val="accent1"/>
              </a:solidFill>
              <a:effectLst>
                <a:outerShdw blurRad="38100" dist="25400" dir="5400000" algn="ctr" rotWithShape="0">
                  <a:srgbClr val="6E747A">
                    <a:alpha val="43000"/>
                  </a:srgbClr>
                </a:outerShdw>
              </a:effectLst>
            </a:endParaRPr>
          </a:p>
        </p:txBody>
      </p:sp>
      <p:sp>
        <p:nvSpPr>
          <p:cNvPr id="5" name="Rectángulo 4"/>
          <p:cNvSpPr/>
          <p:nvPr/>
        </p:nvSpPr>
        <p:spPr>
          <a:xfrm>
            <a:off x="10585525" y="3388468"/>
            <a:ext cx="892884" cy="430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70%</a:t>
            </a:r>
            <a:endParaRPr lang="es-EC" dirty="0"/>
          </a:p>
        </p:txBody>
      </p:sp>
      <p:sp>
        <p:nvSpPr>
          <p:cNvPr id="9" name="Elipse 8"/>
          <p:cNvSpPr/>
          <p:nvPr/>
        </p:nvSpPr>
        <p:spPr>
          <a:xfrm>
            <a:off x="8290997" y="4961826"/>
            <a:ext cx="2740970" cy="159368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1890 M.S.N.M.</a:t>
            </a:r>
          </a:p>
          <a:p>
            <a:pPr algn="ctr"/>
            <a:r>
              <a:rPr lang="es-EC" dirty="0" smtClean="0"/>
              <a:t>18.OOO HABITANTES</a:t>
            </a:r>
            <a:endParaRPr lang="es-EC" dirty="0"/>
          </a:p>
        </p:txBody>
      </p:sp>
      <p:graphicFrame>
        <p:nvGraphicFramePr>
          <p:cNvPr id="14" name="Gráfico 13"/>
          <p:cNvGraphicFramePr/>
          <p:nvPr>
            <p:extLst>
              <p:ext uri="{D42A27DB-BD31-4B8C-83A1-F6EECF244321}">
                <p14:modId xmlns:p14="http://schemas.microsoft.com/office/powerpoint/2010/main" val="4270906938"/>
              </p:ext>
            </p:extLst>
          </p:nvPr>
        </p:nvGraphicFramePr>
        <p:xfrm>
          <a:off x="3576778" y="4448193"/>
          <a:ext cx="4112595" cy="2409807"/>
        </p:xfrm>
        <a:graphic>
          <a:graphicData uri="http://schemas.openxmlformats.org/drawingml/2006/chart">
            <c:chart xmlns:c="http://schemas.openxmlformats.org/drawingml/2006/chart" xmlns:r="http://schemas.openxmlformats.org/officeDocument/2006/relationships" r:id="rId6"/>
          </a:graphicData>
        </a:graphic>
      </p:graphicFrame>
      <p:sp>
        <p:nvSpPr>
          <p:cNvPr id="8" name="Rectángulo 7"/>
          <p:cNvSpPr/>
          <p:nvPr/>
        </p:nvSpPr>
        <p:spPr>
          <a:xfrm>
            <a:off x="6613606" y="2304873"/>
            <a:ext cx="1355464" cy="636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VERANO </a:t>
            </a:r>
          </a:p>
          <a:p>
            <a:pPr algn="ctr"/>
            <a:r>
              <a:rPr lang="es-EC" dirty="0" smtClean="0"/>
              <a:t>INVIERNO</a:t>
            </a:r>
            <a:endParaRPr lang="es-EC" dirty="0"/>
          </a:p>
        </p:txBody>
      </p:sp>
    </p:spTree>
    <p:extLst>
      <p:ext uri="{BB962C8B-B14F-4D97-AF65-F5344CB8AC3E}">
        <p14:creationId xmlns:p14="http://schemas.microsoft.com/office/powerpoint/2010/main" val="3322040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8775" y="2175128"/>
            <a:ext cx="2509705" cy="1579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67" y="3834292"/>
            <a:ext cx="4352925"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2841" y="254759"/>
            <a:ext cx="5375275" cy="326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7147"/>
          <a:stretch/>
        </p:blipFill>
        <p:spPr bwMode="auto">
          <a:xfrm>
            <a:off x="5033146" y="3296991"/>
            <a:ext cx="5554663" cy="330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884243" y="254534"/>
            <a:ext cx="3549370"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Unitarización</a:t>
            </a:r>
            <a:r>
              <a:rPr lang="es-E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y</a:t>
            </a:r>
          </a:p>
          <a:p>
            <a:pPr algn="ctr"/>
            <a:r>
              <a:rPr lang="es-E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ES"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Paletización</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433454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0202" y="1116415"/>
            <a:ext cx="7204017" cy="515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715523" y="193085"/>
            <a:ext cx="6760954"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Paletizacion </a:t>
            </a:r>
            <a:r>
              <a:rPr lang="es-EC"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 el programa Cargo WIZ.</a:t>
            </a: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2116388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7289" y="289774"/>
            <a:ext cx="6641389" cy="830997"/>
          </a:xfrm>
          <a:prstGeom prst="rect">
            <a:avLst/>
          </a:prstGeom>
          <a:noFill/>
        </p:spPr>
        <p:txBody>
          <a:bodyPr wrap="square" rtlCol="0">
            <a:spAutoFit/>
          </a:bodyPr>
          <a:lstStyle/>
          <a:p>
            <a:pPr algn="ctr"/>
            <a:r>
              <a:rPr lang="es-EC" sz="2400" b="1" dirty="0" smtClean="0">
                <a:solidFill>
                  <a:srgbClr val="C00000"/>
                </a:solidFill>
              </a:rPr>
              <a:t>ESTRATEGIA DE FORMACIÓN Y CAPACITACIÓN TÉCNICA</a:t>
            </a:r>
            <a:endParaRPr lang="es-EC" sz="2400" b="1" dirty="0">
              <a:solidFill>
                <a:srgbClr val="C00000"/>
              </a:solidFill>
            </a:endParaRPr>
          </a:p>
        </p:txBody>
      </p:sp>
      <p:pic>
        <p:nvPicPr>
          <p:cNvPr id="3"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graphicFrame>
        <p:nvGraphicFramePr>
          <p:cNvPr id="5" name="Diagrama 4"/>
          <p:cNvGraphicFramePr/>
          <p:nvPr>
            <p:extLst>
              <p:ext uri="{D42A27DB-BD31-4B8C-83A1-F6EECF244321}">
                <p14:modId xmlns:p14="http://schemas.microsoft.com/office/powerpoint/2010/main" val="3714721463"/>
              </p:ext>
            </p:extLst>
          </p:nvPr>
        </p:nvGraphicFramePr>
        <p:xfrm>
          <a:off x="2962207" y="1399583"/>
          <a:ext cx="6625881" cy="4248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64151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220044"/>
            <a:ext cx="2850568" cy="563795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pic>
        <p:nvPicPr>
          <p:cNvPr id="2"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sp>
        <p:nvSpPr>
          <p:cNvPr id="19" name="Rectángulo 18"/>
          <p:cNvSpPr/>
          <p:nvPr/>
        </p:nvSpPr>
        <p:spPr>
          <a:xfrm>
            <a:off x="3179913" y="1831782"/>
            <a:ext cx="1340485" cy="31305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a:effectLst/>
                <a:latin typeface="Arial" panose="020B0604020202020204" pitchFamily="34" charset="0"/>
                <a:ea typeface="Calibri" panose="020F0502020204030204" pitchFamily="34" charset="0"/>
                <a:cs typeface="Times New Roman" panose="02020603050405020304" pitchFamily="18" charset="0"/>
              </a:rPr>
              <a:t>Factura Comercial</a:t>
            </a:r>
            <a:endParaRPr lang="es-EC" sz="1400">
              <a:effectLst/>
              <a:ea typeface="Calibri" panose="020F0502020204030204" pitchFamily="34" charset="0"/>
              <a:cs typeface="Times New Roman" panose="02020603050405020304" pitchFamily="18" charset="0"/>
            </a:endParaRPr>
          </a:p>
        </p:txBody>
      </p:sp>
      <p:sp>
        <p:nvSpPr>
          <p:cNvPr id="20" name="Rectángulo 19"/>
          <p:cNvSpPr/>
          <p:nvPr/>
        </p:nvSpPr>
        <p:spPr>
          <a:xfrm>
            <a:off x="3113238" y="1078788"/>
            <a:ext cx="1407160" cy="54535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b="1" dirty="0" smtClean="0">
                <a:effectLst/>
                <a:latin typeface="Arial" panose="020B0604020202020204" pitchFamily="34" charset="0"/>
                <a:ea typeface="Calibri" panose="020F0502020204030204" pitchFamily="34" charset="0"/>
                <a:cs typeface="Times New Roman" panose="02020603050405020304" pitchFamily="18" charset="0"/>
              </a:rPr>
              <a:t>X- Tramitar </a:t>
            </a:r>
            <a:r>
              <a:rPr lang="es-EC" sz="1050" b="1" dirty="0">
                <a:effectLst/>
                <a:latin typeface="Arial" panose="020B0604020202020204" pitchFamily="34" charset="0"/>
                <a:ea typeface="Calibri" panose="020F0502020204030204" pitchFamily="34" charset="0"/>
                <a:cs typeface="Times New Roman" panose="02020603050405020304" pitchFamily="18" charset="0"/>
              </a:rPr>
              <a:t>documentos de exportación</a:t>
            </a:r>
            <a:endParaRPr lang="es-EC" sz="1400" dirty="0">
              <a:effectLst/>
              <a:ea typeface="Calibri" panose="020F0502020204030204" pitchFamily="34" charset="0"/>
              <a:cs typeface="Times New Roman" panose="02020603050405020304" pitchFamily="18" charset="0"/>
            </a:endParaRPr>
          </a:p>
        </p:txBody>
      </p:sp>
      <p:sp>
        <p:nvSpPr>
          <p:cNvPr id="21" name="Rectángulo 20"/>
          <p:cNvSpPr/>
          <p:nvPr/>
        </p:nvSpPr>
        <p:spPr>
          <a:xfrm>
            <a:off x="4550242" y="2289618"/>
            <a:ext cx="1027597" cy="42100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dirty="0">
                <a:effectLst/>
                <a:latin typeface="Arial" panose="020B0604020202020204" pitchFamily="34" charset="0"/>
                <a:ea typeface="Calibri" panose="020F0502020204030204" pitchFamily="34" charset="0"/>
                <a:cs typeface="Times New Roman" panose="02020603050405020304" pitchFamily="18" charset="0"/>
              </a:rPr>
              <a:t>Sistema Ecuapass</a:t>
            </a:r>
            <a:endParaRPr lang="es-EC" sz="1400" dirty="0">
              <a:effectLst/>
              <a:ea typeface="Calibri" panose="020F0502020204030204" pitchFamily="34" charset="0"/>
              <a:cs typeface="Times New Roman" panose="02020603050405020304" pitchFamily="18" charset="0"/>
            </a:endParaRPr>
          </a:p>
        </p:txBody>
      </p:sp>
      <p:sp>
        <p:nvSpPr>
          <p:cNvPr id="22" name="Rectángulo 21"/>
          <p:cNvSpPr/>
          <p:nvPr/>
        </p:nvSpPr>
        <p:spPr>
          <a:xfrm>
            <a:off x="2974722" y="2827463"/>
            <a:ext cx="1362162" cy="29464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a:effectLst/>
                <a:latin typeface="Arial" panose="020B0604020202020204" pitchFamily="34" charset="0"/>
                <a:ea typeface="Calibri" panose="020F0502020204030204" pitchFamily="34" charset="0"/>
                <a:cs typeface="Times New Roman" panose="02020603050405020304" pitchFamily="18" charset="0"/>
              </a:rPr>
              <a:t>Registro Sanitario</a:t>
            </a:r>
            <a:endParaRPr lang="es-EC" sz="1400">
              <a:effectLst/>
              <a:ea typeface="Calibri" panose="020F0502020204030204" pitchFamily="34" charset="0"/>
              <a:cs typeface="Times New Roman" panose="02020603050405020304" pitchFamily="18" charset="0"/>
            </a:endParaRPr>
          </a:p>
        </p:txBody>
      </p:sp>
      <p:sp>
        <p:nvSpPr>
          <p:cNvPr id="23" name="Rectángulo 22"/>
          <p:cNvSpPr/>
          <p:nvPr/>
        </p:nvSpPr>
        <p:spPr>
          <a:xfrm>
            <a:off x="3188168" y="2268663"/>
            <a:ext cx="1139825" cy="40068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dirty="0">
                <a:effectLst/>
                <a:latin typeface="Arial" panose="020B0604020202020204" pitchFamily="34" charset="0"/>
                <a:ea typeface="Calibri" panose="020F0502020204030204" pitchFamily="34" charset="0"/>
                <a:cs typeface="Times New Roman" panose="02020603050405020304" pitchFamily="18" charset="0"/>
              </a:rPr>
              <a:t>Certificado de Origen</a:t>
            </a:r>
            <a:endParaRPr lang="es-EC" sz="1400" dirty="0">
              <a:effectLst/>
              <a:ea typeface="Calibri" panose="020F0502020204030204" pitchFamily="34" charset="0"/>
              <a:cs typeface="Times New Roman" panose="02020603050405020304" pitchFamily="18" charset="0"/>
            </a:endParaRPr>
          </a:p>
        </p:txBody>
      </p:sp>
      <p:sp>
        <p:nvSpPr>
          <p:cNvPr id="24" name="Rectángulo 23"/>
          <p:cNvSpPr/>
          <p:nvPr/>
        </p:nvSpPr>
        <p:spPr>
          <a:xfrm>
            <a:off x="4560403" y="2772218"/>
            <a:ext cx="1174115" cy="67754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dirty="0">
                <a:effectLst/>
                <a:latin typeface="Arial" panose="020B0604020202020204" pitchFamily="34" charset="0"/>
                <a:ea typeface="Calibri" panose="020F0502020204030204" pitchFamily="34" charset="0"/>
                <a:cs typeface="Times New Roman" panose="02020603050405020304" pitchFamily="18" charset="0"/>
              </a:rPr>
              <a:t>Ventanilla única Ecuapass-ARCSA</a:t>
            </a:r>
            <a:endParaRPr lang="es-EC" sz="1400" dirty="0">
              <a:effectLst/>
              <a:ea typeface="Calibri" panose="020F0502020204030204" pitchFamily="34" charset="0"/>
              <a:cs typeface="Times New Roman" panose="02020603050405020304" pitchFamily="18" charset="0"/>
            </a:endParaRPr>
          </a:p>
        </p:txBody>
      </p:sp>
      <p:sp>
        <p:nvSpPr>
          <p:cNvPr id="25" name="Rectángulo 24"/>
          <p:cNvSpPr/>
          <p:nvPr/>
        </p:nvSpPr>
        <p:spPr>
          <a:xfrm>
            <a:off x="2968100" y="5581458"/>
            <a:ext cx="1673860" cy="38735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00" dirty="0" smtClean="0">
                <a:effectLst/>
                <a:latin typeface="Arial" panose="020B0604020202020204" pitchFamily="34" charset="0"/>
                <a:ea typeface="Calibri" panose="020F0502020204030204" pitchFamily="34" charset="0"/>
                <a:cs typeface="Times New Roman" panose="02020603050405020304" pitchFamily="18" charset="0"/>
              </a:rPr>
              <a:t>Gastos de exportación en Origen</a:t>
            </a:r>
            <a:endParaRPr lang="es-EC" sz="1200" dirty="0">
              <a:effectLst/>
              <a:ea typeface="Calibri" panose="020F0502020204030204" pitchFamily="34" charset="0"/>
              <a:cs typeface="Times New Roman" panose="02020603050405020304" pitchFamily="18" charset="0"/>
            </a:endParaRPr>
          </a:p>
        </p:txBody>
      </p:sp>
      <p:sp>
        <p:nvSpPr>
          <p:cNvPr id="26" name="Rectángulo 25"/>
          <p:cNvSpPr/>
          <p:nvPr/>
        </p:nvSpPr>
        <p:spPr>
          <a:xfrm>
            <a:off x="3141813" y="5030913"/>
            <a:ext cx="1365250" cy="37401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a:effectLst/>
                <a:latin typeface="Arial" panose="020B0604020202020204" pitchFamily="34" charset="0"/>
                <a:ea typeface="Calibri" panose="020F0502020204030204" pitchFamily="34" charset="0"/>
                <a:cs typeface="Times New Roman" panose="02020603050405020304" pitchFamily="18" charset="0"/>
              </a:rPr>
              <a:t>Coordinar con la naviera</a:t>
            </a:r>
            <a:endParaRPr lang="es-EC" sz="1400">
              <a:effectLst/>
              <a:ea typeface="Calibri" panose="020F0502020204030204" pitchFamily="34" charset="0"/>
              <a:cs typeface="Times New Roman" panose="02020603050405020304" pitchFamily="18" charset="0"/>
            </a:endParaRPr>
          </a:p>
        </p:txBody>
      </p:sp>
      <p:sp>
        <p:nvSpPr>
          <p:cNvPr id="27" name="Rectángulo 26"/>
          <p:cNvSpPr/>
          <p:nvPr/>
        </p:nvSpPr>
        <p:spPr>
          <a:xfrm>
            <a:off x="3127843" y="6128193"/>
            <a:ext cx="1397635" cy="38989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dirty="0">
                <a:effectLst/>
                <a:latin typeface="Arial" panose="020B0604020202020204" pitchFamily="34" charset="0"/>
                <a:ea typeface="Calibri" panose="020F0502020204030204" pitchFamily="34" charset="0"/>
                <a:cs typeface="Times New Roman" panose="02020603050405020304" pitchFamily="18" charset="0"/>
              </a:rPr>
              <a:t>Reserva o </a:t>
            </a:r>
            <a:r>
              <a:rPr lang="es-EC" sz="1050" dirty="0" smtClean="0">
                <a:effectLst/>
                <a:latin typeface="Arial" panose="020B0604020202020204" pitchFamily="34" charset="0"/>
                <a:ea typeface="Calibri" panose="020F0502020204030204" pitchFamily="34" charset="0"/>
                <a:cs typeface="Times New Roman" panose="02020603050405020304" pitchFamily="18" charset="0"/>
              </a:rPr>
              <a:t>Booking (cut off)</a:t>
            </a:r>
            <a:endParaRPr lang="es-EC" sz="1400" dirty="0">
              <a:effectLst/>
              <a:ea typeface="Calibri" panose="020F0502020204030204" pitchFamily="34" charset="0"/>
              <a:cs typeface="Times New Roman" panose="02020603050405020304" pitchFamily="18" charset="0"/>
            </a:endParaRPr>
          </a:p>
        </p:txBody>
      </p:sp>
      <p:sp>
        <p:nvSpPr>
          <p:cNvPr id="30" name="Rectángulo 29"/>
          <p:cNvSpPr/>
          <p:nvPr/>
        </p:nvSpPr>
        <p:spPr>
          <a:xfrm>
            <a:off x="2928771" y="3779328"/>
            <a:ext cx="1577657" cy="350783"/>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b="1" dirty="0">
                <a:effectLst/>
                <a:latin typeface="Arial" panose="020B0604020202020204" pitchFamily="34" charset="0"/>
                <a:ea typeface="Calibri" panose="020F0502020204030204" pitchFamily="34" charset="0"/>
                <a:cs typeface="Times New Roman" panose="02020603050405020304" pitchFamily="18" charset="0"/>
              </a:rPr>
              <a:t>Preparación de carga </a:t>
            </a:r>
            <a:endParaRPr lang="es-EC" sz="1400" dirty="0">
              <a:effectLst/>
              <a:ea typeface="Calibri" panose="020F0502020204030204" pitchFamily="34" charset="0"/>
              <a:cs typeface="Times New Roman" panose="02020603050405020304" pitchFamily="18" charset="0"/>
            </a:endParaRPr>
          </a:p>
        </p:txBody>
      </p:sp>
      <p:sp>
        <p:nvSpPr>
          <p:cNvPr id="32" name="Rectángulo 31"/>
          <p:cNvSpPr/>
          <p:nvPr/>
        </p:nvSpPr>
        <p:spPr>
          <a:xfrm>
            <a:off x="2912896" y="4380673"/>
            <a:ext cx="1596707" cy="47371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dirty="0">
                <a:effectLst/>
                <a:latin typeface="Arial" panose="020B0604020202020204" pitchFamily="34" charset="0"/>
                <a:ea typeface="Calibri" panose="020F0502020204030204" pitchFamily="34" charset="0"/>
                <a:cs typeface="Times New Roman" panose="02020603050405020304" pitchFamily="18" charset="0"/>
              </a:rPr>
              <a:t>Empaque, etiquetado y embalaje</a:t>
            </a:r>
            <a:endParaRPr lang="es-EC" sz="1400" dirty="0">
              <a:effectLst/>
              <a:ea typeface="Calibri" panose="020F0502020204030204" pitchFamily="34" charset="0"/>
              <a:cs typeface="Times New Roman" panose="02020603050405020304" pitchFamily="18" charset="0"/>
            </a:endParaRPr>
          </a:p>
        </p:txBody>
      </p:sp>
      <p:sp>
        <p:nvSpPr>
          <p:cNvPr id="40" name="Rectángulo 39"/>
          <p:cNvSpPr/>
          <p:nvPr/>
        </p:nvSpPr>
        <p:spPr>
          <a:xfrm>
            <a:off x="2974722" y="3329110"/>
            <a:ext cx="1305975" cy="256546"/>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dirty="0">
                <a:effectLst/>
                <a:latin typeface="Arial" panose="020B0604020202020204" pitchFamily="34" charset="0"/>
                <a:ea typeface="Calibri" panose="020F0502020204030204" pitchFamily="34" charset="0"/>
                <a:cs typeface="Times New Roman" panose="02020603050405020304" pitchFamily="18" charset="0"/>
              </a:rPr>
              <a:t>Generación DAE</a:t>
            </a:r>
            <a:endParaRPr lang="es-EC" sz="1400" dirty="0">
              <a:effectLst/>
              <a:ea typeface="Calibri" panose="020F0502020204030204" pitchFamily="34" charset="0"/>
              <a:cs typeface="Times New Roman" panose="02020603050405020304" pitchFamily="18" charset="0"/>
            </a:endParaRPr>
          </a:p>
        </p:txBody>
      </p:sp>
      <p:cxnSp>
        <p:nvCxnSpPr>
          <p:cNvPr id="45" name="Conector recto de flecha 44"/>
          <p:cNvCxnSpPr/>
          <p:nvPr/>
        </p:nvCxnSpPr>
        <p:spPr>
          <a:xfrm>
            <a:off x="3724108" y="1625408"/>
            <a:ext cx="0" cy="20764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p:cNvCxnSpPr/>
          <p:nvPr/>
        </p:nvCxnSpPr>
        <p:spPr>
          <a:xfrm>
            <a:off x="3724108" y="2123883"/>
            <a:ext cx="0" cy="13843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p:cNvCxnSpPr/>
          <p:nvPr/>
        </p:nvCxnSpPr>
        <p:spPr>
          <a:xfrm>
            <a:off x="3724108" y="2692208"/>
            <a:ext cx="0" cy="1524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p:cNvCxnSpPr/>
          <p:nvPr/>
        </p:nvCxnSpPr>
        <p:spPr>
          <a:xfrm>
            <a:off x="3724108" y="3135438"/>
            <a:ext cx="0" cy="22161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p:cNvCxnSpPr/>
          <p:nvPr/>
        </p:nvCxnSpPr>
        <p:spPr>
          <a:xfrm>
            <a:off x="3724108" y="3633913"/>
            <a:ext cx="0" cy="24892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p:cNvCxnSpPr/>
          <p:nvPr/>
        </p:nvCxnSpPr>
        <p:spPr>
          <a:xfrm>
            <a:off x="3724108" y="4160328"/>
            <a:ext cx="0" cy="22161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1" name="Conector recto de flecha 50"/>
          <p:cNvCxnSpPr/>
          <p:nvPr/>
        </p:nvCxnSpPr>
        <p:spPr>
          <a:xfrm>
            <a:off x="3737443" y="4833428"/>
            <a:ext cx="0" cy="1993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51"/>
          <p:cNvCxnSpPr/>
          <p:nvPr/>
        </p:nvCxnSpPr>
        <p:spPr>
          <a:xfrm flipH="1">
            <a:off x="3727791" y="5409579"/>
            <a:ext cx="523" cy="16573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3" name="Conector recto de flecha 52"/>
          <p:cNvCxnSpPr/>
          <p:nvPr/>
        </p:nvCxnSpPr>
        <p:spPr>
          <a:xfrm>
            <a:off x="3738078" y="5989128"/>
            <a:ext cx="0" cy="1524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3" name="Conector recto de flecha 62"/>
          <p:cNvCxnSpPr/>
          <p:nvPr/>
        </p:nvCxnSpPr>
        <p:spPr>
          <a:xfrm flipV="1">
            <a:off x="4337518" y="2456623"/>
            <a:ext cx="203835" cy="38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de flecha 63"/>
          <p:cNvCxnSpPr/>
          <p:nvPr/>
        </p:nvCxnSpPr>
        <p:spPr>
          <a:xfrm>
            <a:off x="4337518" y="2969068"/>
            <a:ext cx="217805" cy="5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Rectangle 65"/>
          <p:cNvSpPr>
            <a:spLocks noChangeArrowheads="1"/>
          </p:cNvSpPr>
          <p:nvPr/>
        </p:nvSpPr>
        <p:spPr bwMode="auto">
          <a:xfrm>
            <a:off x="255432" y="-130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99829" rIns="899829"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es-EC"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s-EC"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anose="020B0604020202020204" pitchFamily="34" charset="0"/>
            </a:endParaRPr>
          </a:p>
        </p:txBody>
      </p:sp>
      <p:sp>
        <p:nvSpPr>
          <p:cNvPr id="68" name="Rectangle 98"/>
          <p:cNvSpPr>
            <a:spLocks noChangeArrowheads="1"/>
          </p:cNvSpPr>
          <p:nvPr/>
        </p:nvSpPr>
        <p:spPr bwMode="auto">
          <a:xfrm>
            <a:off x="255432" y="-130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es-EC"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s-EC" sz="1800" b="0" i="0" u="none" strike="noStrike" cap="none" normalizeH="0" baseline="0" smtClean="0">
              <a:ln>
                <a:noFill/>
              </a:ln>
              <a:solidFill>
                <a:schemeClr val="tx1"/>
              </a:solidFill>
              <a:effectLst/>
              <a:latin typeface="Arial" panose="020B0604020202020204" pitchFamily="34" charset="0"/>
            </a:endParaRPr>
          </a:p>
        </p:txBody>
      </p:sp>
      <p:pic>
        <p:nvPicPr>
          <p:cNvPr id="70" name="Imagen 69"/>
          <p:cNvPicPr>
            <a:picLocks noChangeAspect="1"/>
          </p:cNvPicPr>
          <p:nvPr/>
        </p:nvPicPr>
        <p:blipFill>
          <a:blip r:embed="rId3"/>
          <a:stretch>
            <a:fillRect/>
          </a:stretch>
        </p:blipFill>
        <p:spPr>
          <a:xfrm>
            <a:off x="5797720" y="2293860"/>
            <a:ext cx="1236392" cy="841578"/>
          </a:xfrm>
          <a:prstGeom prst="rect">
            <a:avLst/>
          </a:prstGeom>
        </p:spPr>
      </p:pic>
      <p:sp>
        <p:nvSpPr>
          <p:cNvPr id="65" name="Rectángulo 64"/>
          <p:cNvSpPr/>
          <p:nvPr/>
        </p:nvSpPr>
        <p:spPr>
          <a:xfrm>
            <a:off x="2980777" y="263725"/>
            <a:ext cx="6580346" cy="523220"/>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PROCESO DE EXPORTACIÓN</a:t>
            </a:r>
          </a:p>
        </p:txBody>
      </p:sp>
      <p:sp>
        <p:nvSpPr>
          <p:cNvPr id="69" name="Rectángulo 68"/>
          <p:cNvSpPr/>
          <p:nvPr/>
        </p:nvSpPr>
        <p:spPr>
          <a:xfrm>
            <a:off x="6903720" y="3400544"/>
            <a:ext cx="1468040" cy="38989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00" dirty="0">
                <a:effectLst/>
                <a:latin typeface="Arial" panose="020B0604020202020204" pitchFamily="34" charset="0"/>
                <a:ea typeface="Calibri" panose="020F0502020204030204" pitchFamily="34" charset="0"/>
                <a:cs typeface="Times New Roman" panose="02020603050405020304" pitchFamily="18" charset="0"/>
              </a:rPr>
              <a:t>Generación del AISV</a:t>
            </a:r>
            <a:endParaRPr lang="es-EC" sz="1200" dirty="0">
              <a:effectLst/>
              <a:ea typeface="Calibri" panose="020F0502020204030204" pitchFamily="34" charset="0"/>
              <a:cs typeface="Times New Roman" panose="02020603050405020304" pitchFamily="18" charset="0"/>
            </a:endParaRPr>
          </a:p>
        </p:txBody>
      </p:sp>
      <p:sp>
        <p:nvSpPr>
          <p:cNvPr id="71" name="Rectángulo 70"/>
          <p:cNvSpPr/>
          <p:nvPr/>
        </p:nvSpPr>
        <p:spPr>
          <a:xfrm>
            <a:off x="7097315" y="962144"/>
            <a:ext cx="1236345" cy="34607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900" dirty="0">
                <a:effectLst/>
                <a:latin typeface="Arial" panose="020B0604020202020204" pitchFamily="34" charset="0"/>
                <a:ea typeface="Calibri" panose="020F0502020204030204" pitchFamily="34" charset="0"/>
                <a:cs typeface="Times New Roman" panose="02020603050405020304" pitchFamily="18" charset="0"/>
              </a:rPr>
              <a:t>Transporte </a:t>
            </a:r>
            <a:r>
              <a:rPr lang="es-EC" sz="900" dirty="0" smtClean="0">
                <a:effectLst/>
                <a:latin typeface="Arial" panose="020B0604020202020204" pitchFamily="34" charset="0"/>
                <a:ea typeface="Calibri" panose="020F0502020204030204" pitchFamily="34" charset="0"/>
                <a:cs typeface="Times New Roman" panose="02020603050405020304" pitchFamily="18" charset="0"/>
              </a:rPr>
              <a:t>interno</a:t>
            </a:r>
            <a:endParaRPr lang="es-EC" sz="1100" dirty="0">
              <a:effectLst/>
              <a:ea typeface="Calibri" panose="020F0502020204030204" pitchFamily="34" charset="0"/>
              <a:cs typeface="Times New Roman" panose="02020603050405020304" pitchFamily="18" charset="0"/>
            </a:endParaRPr>
          </a:p>
        </p:txBody>
      </p:sp>
      <p:sp>
        <p:nvSpPr>
          <p:cNvPr id="72" name="Rectángulo 71"/>
          <p:cNvSpPr/>
          <p:nvPr/>
        </p:nvSpPr>
        <p:spPr>
          <a:xfrm>
            <a:off x="6614160" y="1445697"/>
            <a:ext cx="1738868" cy="54356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dirty="0">
                <a:effectLst/>
                <a:latin typeface="Arial" panose="020B0604020202020204" pitchFamily="34" charset="0"/>
                <a:ea typeface="Calibri" panose="020F0502020204030204" pitchFamily="34" charset="0"/>
                <a:cs typeface="Times New Roman" panose="02020603050405020304" pitchFamily="18" charset="0"/>
              </a:rPr>
              <a:t>Retira </a:t>
            </a:r>
            <a:r>
              <a:rPr lang="es-EC" sz="1050" dirty="0" smtClean="0">
                <a:effectLst/>
                <a:latin typeface="Arial" panose="020B0604020202020204" pitchFamily="34" charset="0"/>
                <a:ea typeface="Calibri" panose="020F0502020204030204" pitchFamily="34" charset="0"/>
                <a:cs typeface="Times New Roman" panose="02020603050405020304" pitchFamily="18" charset="0"/>
              </a:rPr>
              <a:t>contenedor Estándar 20 pies </a:t>
            </a:r>
            <a:r>
              <a:rPr lang="es-EC" sz="1050" dirty="0">
                <a:effectLst/>
                <a:latin typeface="Arial" panose="020B0604020202020204" pitchFamily="34" charset="0"/>
                <a:ea typeface="Calibri" panose="020F0502020204030204" pitchFamily="34" charset="0"/>
                <a:cs typeface="Times New Roman" panose="02020603050405020304" pitchFamily="18" charset="0"/>
              </a:rPr>
              <a:t>con doc. Interchange</a:t>
            </a:r>
            <a:endParaRPr lang="es-EC" sz="1400" dirty="0">
              <a:effectLst/>
              <a:ea typeface="Calibri" panose="020F0502020204030204" pitchFamily="34" charset="0"/>
              <a:cs typeface="Times New Roman" panose="02020603050405020304" pitchFamily="18" charset="0"/>
            </a:endParaRPr>
          </a:p>
        </p:txBody>
      </p:sp>
      <p:sp>
        <p:nvSpPr>
          <p:cNvPr id="73" name="Rectángulo 72"/>
          <p:cNvSpPr/>
          <p:nvPr/>
        </p:nvSpPr>
        <p:spPr>
          <a:xfrm>
            <a:off x="7138590" y="2111494"/>
            <a:ext cx="1204595" cy="31813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a:effectLst/>
                <a:latin typeface="Arial" panose="020B0604020202020204" pitchFamily="34" charset="0"/>
                <a:ea typeface="Calibri" panose="020F0502020204030204" pitchFamily="34" charset="0"/>
                <a:cs typeface="Times New Roman" panose="02020603050405020304" pitchFamily="18" charset="0"/>
              </a:rPr>
              <a:t>Cubicaje</a:t>
            </a:r>
            <a:endParaRPr lang="es-EC" sz="1400">
              <a:effectLst/>
              <a:ea typeface="Calibri" panose="020F0502020204030204" pitchFamily="34" charset="0"/>
              <a:cs typeface="Times New Roman" panose="02020603050405020304" pitchFamily="18" charset="0"/>
            </a:endParaRPr>
          </a:p>
        </p:txBody>
      </p:sp>
      <p:sp>
        <p:nvSpPr>
          <p:cNvPr id="74" name="Rectángulo 73"/>
          <p:cNvSpPr/>
          <p:nvPr/>
        </p:nvSpPr>
        <p:spPr>
          <a:xfrm>
            <a:off x="6903720" y="2527419"/>
            <a:ext cx="1468040" cy="72009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dirty="0">
                <a:effectLst/>
                <a:latin typeface="Arial" panose="020B0604020202020204" pitchFamily="34" charset="0"/>
                <a:ea typeface="Calibri" panose="020F0502020204030204" pitchFamily="34" charset="0"/>
                <a:cs typeface="Times New Roman" panose="02020603050405020304" pitchFamily="18" charset="0"/>
              </a:rPr>
              <a:t>Despacho de la mercancía, cierre y colocación de sellos o precintos</a:t>
            </a:r>
            <a:endParaRPr lang="es-EC" sz="1400" dirty="0">
              <a:effectLst/>
              <a:ea typeface="Calibri" panose="020F0502020204030204" pitchFamily="34" charset="0"/>
              <a:cs typeface="Times New Roman" panose="02020603050405020304" pitchFamily="18" charset="0"/>
            </a:endParaRPr>
          </a:p>
        </p:txBody>
      </p:sp>
      <p:sp>
        <p:nvSpPr>
          <p:cNvPr id="77" name="Rectángulo 76"/>
          <p:cNvSpPr/>
          <p:nvPr/>
        </p:nvSpPr>
        <p:spPr>
          <a:xfrm>
            <a:off x="6903720" y="3912989"/>
            <a:ext cx="1468040" cy="55372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b="1" dirty="0">
                <a:effectLst/>
                <a:latin typeface="Arial" panose="020B0604020202020204" pitchFamily="34" charset="0"/>
                <a:ea typeface="Calibri" panose="020F0502020204030204" pitchFamily="34" charset="0"/>
                <a:cs typeface="Times New Roman" panose="02020603050405020304" pitchFamily="18" charset="0"/>
              </a:rPr>
              <a:t>Entrada del contenedor a Contecon </a:t>
            </a:r>
            <a:endParaRPr lang="es-EC" sz="1400" dirty="0">
              <a:effectLst/>
              <a:ea typeface="Calibri" panose="020F0502020204030204" pitchFamily="34" charset="0"/>
              <a:cs typeface="Times New Roman" panose="02020603050405020304" pitchFamily="18" charset="0"/>
            </a:endParaRPr>
          </a:p>
        </p:txBody>
      </p:sp>
      <p:sp>
        <p:nvSpPr>
          <p:cNvPr id="78" name="Rectángulo 77"/>
          <p:cNvSpPr/>
          <p:nvPr/>
        </p:nvSpPr>
        <p:spPr>
          <a:xfrm>
            <a:off x="8579405" y="3954264"/>
            <a:ext cx="983615" cy="47053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a:effectLst/>
                <a:latin typeface="Arial" panose="020B0604020202020204" pitchFamily="34" charset="0"/>
                <a:ea typeface="Calibri" panose="020F0502020204030204" pitchFamily="34" charset="0"/>
                <a:cs typeface="Times New Roman" panose="02020603050405020304" pitchFamily="18" charset="0"/>
              </a:rPr>
              <a:t>Presentar DAE y AISV </a:t>
            </a:r>
            <a:endParaRPr lang="es-EC" sz="1400">
              <a:effectLst/>
              <a:ea typeface="Calibri" panose="020F0502020204030204" pitchFamily="34" charset="0"/>
              <a:cs typeface="Times New Roman" panose="02020603050405020304" pitchFamily="18" charset="0"/>
            </a:endParaRPr>
          </a:p>
        </p:txBody>
      </p:sp>
      <p:sp>
        <p:nvSpPr>
          <p:cNvPr id="79" name="Rectángulo 78"/>
          <p:cNvSpPr/>
          <p:nvPr/>
        </p:nvSpPr>
        <p:spPr>
          <a:xfrm>
            <a:off x="6903720" y="4578469"/>
            <a:ext cx="1663620" cy="54419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dirty="0">
                <a:effectLst/>
                <a:latin typeface="Arial" panose="020B0604020202020204" pitchFamily="34" charset="0"/>
                <a:ea typeface="Calibri" panose="020F0502020204030204" pitchFamily="34" charset="0"/>
                <a:cs typeface="Times New Roman" panose="02020603050405020304" pitchFamily="18" charset="0"/>
              </a:rPr>
              <a:t>Recepción y despacho de contenedores   </a:t>
            </a:r>
            <a:endParaRPr lang="es-EC" sz="1400" dirty="0">
              <a:effectLst/>
              <a:ea typeface="Calibri" panose="020F0502020204030204" pitchFamily="34" charset="0"/>
              <a:cs typeface="Times New Roman" panose="02020603050405020304" pitchFamily="18" charset="0"/>
            </a:endParaRPr>
          </a:p>
        </p:txBody>
      </p:sp>
      <p:sp>
        <p:nvSpPr>
          <p:cNvPr id="80" name="Rectángulo 79"/>
          <p:cNvSpPr/>
          <p:nvPr/>
        </p:nvSpPr>
        <p:spPr>
          <a:xfrm>
            <a:off x="6903720" y="5236964"/>
            <a:ext cx="1659810" cy="37973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dirty="0">
                <a:effectLst/>
                <a:latin typeface="Arial" panose="020B0604020202020204" pitchFamily="34" charset="0"/>
                <a:ea typeface="Calibri" panose="020F0502020204030204" pitchFamily="34" charset="0"/>
                <a:cs typeface="Times New Roman" panose="02020603050405020304" pitchFamily="18" charset="0"/>
              </a:rPr>
              <a:t>Porteo de contendor en la nave </a:t>
            </a:r>
            <a:endParaRPr lang="es-EC" sz="1400" dirty="0">
              <a:effectLst/>
              <a:ea typeface="Calibri" panose="020F0502020204030204" pitchFamily="34" charset="0"/>
              <a:cs typeface="Times New Roman" panose="02020603050405020304" pitchFamily="18" charset="0"/>
            </a:endParaRPr>
          </a:p>
        </p:txBody>
      </p:sp>
      <p:sp>
        <p:nvSpPr>
          <p:cNvPr id="81" name="Rectángulo 80"/>
          <p:cNvSpPr/>
          <p:nvPr/>
        </p:nvSpPr>
        <p:spPr>
          <a:xfrm>
            <a:off x="6903720" y="5779254"/>
            <a:ext cx="1924605" cy="58166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50" b="1">
                <a:effectLst/>
                <a:latin typeface="Arial" panose="020B0604020202020204" pitchFamily="34" charset="0"/>
                <a:ea typeface="Calibri" panose="020F0502020204030204" pitchFamily="34" charset="0"/>
                <a:cs typeface="Times New Roman" panose="02020603050405020304" pitchFamily="18" charset="0"/>
              </a:rPr>
              <a:t>Zarpe Buque con destino Puerto de Hamburgo (22 días ruta directa)</a:t>
            </a:r>
            <a:endParaRPr lang="es-EC" sz="1400">
              <a:effectLst/>
              <a:ea typeface="Calibri" panose="020F0502020204030204" pitchFamily="34" charset="0"/>
              <a:cs typeface="Times New Roman" panose="02020603050405020304" pitchFamily="18" charset="0"/>
            </a:endParaRPr>
          </a:p>
        </p:txBody>
      </p:sp>
      <p:cxnSp>
        <p:nvCxnSpPr>
          <p:cNvPr id="82" name="Conector recto de flecha 81"/>
          <p:cNvCxnSpPr/>
          <p:nvPr/>
        </p:nvCxnSpPr>
        <p:spPr>
          <a:xfrm>
            <a:off x="7651035" y="1336159"/>
            <a:ext cx="13335" cy="1104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3" name="Conector recto de flecha 82"/>
          <p:cNvCxnSpPr/>
          <p:nvPr/>
        </p:nvCxnSpPr>
        <p:spPr>
          <a:xfrm>
            <a:off x="7692945" y="1990209"/>
            <a:ext cx="13335" cy="13525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4" name="Conector recto de flecha 83"/>
          <p:cNvCxnSpPr/>
          <p:nvPr/>
        </p:nvCxnSpPr>
        <p:spPr>
          <a:xfrm>
            <a:off x="7720885" y="2456934"/>
            <a:ext cx="0" cy="8318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5" name="Conector recto de flecha 84"/>
          <p:cNvCxnSpPr/>
          <p:nvPr/>
        </p:nvCxnSpPr>
        <p:spPr>
          <a:xfrm>
            <a:off x="7720885" y="3247509"/>
            <a:ext cx="13335" cy="18034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6" name="Conector recto de flecha 85"/>
          <p:cNvCxnSpPr/>
          <p:nvPr/>
        </p:nvCxnSpPr>
        <p:spPr>
          <a:xfrm>
            <a:off x="7734220" y="3815834"/>
            <a:ext cx="0" cy="9652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7" name="Conector recto de flecha 86"/>
          <p:cNvCxnSpPr/>
          <p:nvPr/>
        </p:nvCxnSpPr>
        <p:spPr>
          <a:xfrm>
            <a:off x="7720885" y="4480679"/>
            <a:ext cx="13335" cy="9080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8" name="Conector recto de flecha 87"/>
          <p:cNvCxnSpPr/>
          <p:nvPr/>
        </p:nvCxnSpPr>
        <p:spPr>
          <a:xfrm>
            <a:off x="7803435" y="5146159"/>
            <a:ext cx="0" cy="9652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9" name="Conector recto de flecha 88"/>
          <p:cNvCxnSpPr/>
          <p:nvPr/>
        </p:nvCxnSpPr>
        <p:spPr>
          <a:xfrm>
            <a:off x="7803435" y="5622409"/>
            <a:ext cx="13335" cy="1460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0" name="Conector recto de flecha 89"/>
          <p:cNvCxnSpPr/>
          <p:nvPr/>
        </p:nvCxnSpPr>
        <p:spPr>
          <a:xfrm>
            <a:off x="8399700" y="4203819"/>
            <a:ext cx="1600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1" name="Imagen 90"/>
          <p:cNvPicPr>
            <a:picLocks noChangeAspect="1"/>
          </p:cNvPicPr>
          <p:nvPr/>
        </p:nvPicPr>
        <p:blipFill>
          <a:blip r:embed="rId4"/>
          <a:stretch>
            <a:fillRect/>
          </a:stretch>
        </p:blipFill>
        <p:spPr>
          <a:xfrm>
            <a:off x="8681957" y="3269457"/>
            <a:ext cx="1762125" cy="590550"/>
          </a:xfrm>
          <a:prstGeom prst="rect">
            <a:avLst/>
          </a:prstGeom>
        </p:spPr>
      </p:pic>
      <p:pic>
        <p:nvPicPr>
          <p:cNvPr id="92" name="Imagen 91"/>
          <p:cNvPicPr>
            <a:picLocks noChangeAspect="1"/>
          </p:cNvPicPr>
          <p:nvPr/>
        </p:nvPicPr>
        <p:blipFill>
          <a:blip r:embed="rId5"/>
          <a:stretch>
            <a:fillRect/>
          </a:stretch>
        </p:blipFill>
        <p:spPr>
          <a:xfrm>
            <a:off x="9744221" y="3945458"/>
            <a:ext cx="1421763" cy="609600"/>
          </a:xfrm>
          <a:prstGeom prst="rect">
            <a:avLst/>
          </a:prstGeom>
        </p:spPr>
      </p:pic>
      <p:pic>
        <p:nvPicPr>
          <p:cNvPr id="93" name="Imagen 92" descr="http://upload.wikimedia.org/wikipedia/commons/0/02/Hapag-Lloyd_Antwerpen_Express_ausgehend_Hamburg,_Elbe_abw%C3%A4rts_-_August_2013.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07688" y="5525037"/>
            <a:ext cx="2094772" cy="1114652"/>
          </a:xfrm>
          <a:prstGeom prst="rect">
            <a:avLst/>
          </a:prstGeom>
          <a:noFill/>
          <a:ln>
            <a:noFill/>
          </a:ln>
        </p:spPr>
      </p:pic>
      <p:cxnSp>
        <p:nvCxnSpPr>
          <p:cNvPr id="16" name="Conector angular 15"/>
          <p:cNvCxnSpPr>
            <a:stCxn id="27" idx="3"/>
            <a:endCxn id="71" idx="1"/>
          </p:cNvCxnSpPr>
          <p:nvPr/>
        </p:nvCxnSpPr>
        <p:spPr>
          <a:xfrm flipV="1">
            <a:off x="4525478" y="1135182"/>
            <a:ext cx="2571837" cy="518795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http://www.grupoamtra.com/images/sampledata/nuevas-Amtra/carga-terrestre.jpg"/>
          <p:cNvPicPr>
            <a:picLocks noChangeAspect="1" noChangeArrowheads="1"/>
          </p:cNvPicPr>
          <p:nvPr/>
        </p:nvPicPr>
        <p:blipFill rotWithShape="1">
          <a:blip r:embed="rId7">
            <a:extLst>
              <a:ext uri="{28A0092B-C50C-407E-A947-70E740481C1C}">
                <a14:useLocalDpi xmlns:a14="http://schemas.microsoft.com/office/drawing/2010/main" val="0"/>
              </a:ext>
            </a:extLst>
          </a:blip>
          <a:srcRect l="2648" t="5434" r="5860" b="7445"/>
          <a:stretch/>
        </p:blipFill>
        <p:spPr bwMode="auto">
          <a:xfrm>
            <a:off x="8750322" y="786945"/>
            <a:ext cx="2033081" cy="125189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industrias.gob.ec/wp-content/uploads/2013/03/logo-mipr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81119" y="2282696"/>
            <a:ext cx="982852" cy="338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4358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939246" y="539844"/>
            <a:ext cx="9636359" cy="5501727"/>
          </a:xfrm>
          <a:prstGeom prst="rect">
            <a:avLst/>
          </a:prstGeom>
        </p:spPr>
      </p:pic>
      <p:pic>
        <p:nvPicPr>
          <p:cNvPr id="3" name="Imagen 2"/>
          <p:cNvPicPr>
            <a:picLocks noChangeAspect="1"/>
          </p:cNvPicPr>
          <p:nvPr/>
        </p:nvPicPr>
        <p:blipFill>
          <a:blip r:embed="rId3"/>
          <a:stretch>
            <a:fillRect/>
          </a:stretch>
        </p:blipFill>
        <p:spPr>
          <a:xfrm>
            <a:off x="6607499" y="3504547"/>
            <a:ext cx="4743099" cy="2645893"/>
          </a:xfrm>
          <a:prstGeom prst="rect">
            <a:avLst/>
          </a:prstGeom>
        </p:spPr>
      </p:pic>
    </p:spTree>
    <p:extLst>
      <p:ext uri="{BB962C8B-B14F-4D97-AF65-F5344CB8AC3E}">
        <p14:creationId xmlns:p14="http://schemas.microsoft.com/office/powerpoint/2010/main" val="25915315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79190" y="215153"/>
            <a:ext cx="7766936" cy="769754"/>
          </a:xfrm>
        </p:spPr>
        <p:txBody>
          <a:bodyPr/>
          <a:lstStyle/>
          <a:p>
            <a:r>
              <a:rPr lang="es-EC" dirty="0" smtClean="0"/>
              <a:t>FINANCIERO</a:t>
            </a:r>
            <a:endParaRPr lang="es-EC" dirty="0"/>
          </a:p>
        </p:txBody>
      </p:sp>
      <p:pic>
        <p:nvPicPr>
          <p:cNvPr id="9" name="Imagen 8"/>
          <p:cNvPicPr>
            <a:picLocks noChangeAspect="1"/>
          </p:cNvPicPr>
          <p:nvPr/>
        </p:nvPicPr>
        <p:blipFill>
          <a:blip r:embed="rId2"/>
          <a:stretch>
            <a:fillRect/>
          </a:stretch>
        </p:blipFill>
        <p:spPr>
          <a:xfrm>
            <a:off x="189771" y="0"/>
            <a:ext cx="1789636" cy="1425374"/>
          </a:xfrm>
          <a:prstGeom prst="rect">
            <a:avLst/>
          </a:prstGeom>
        </p:spPr>
      </p:pic>
      <p:pic>
        <p:nvPicPr>
          <p:cNvPr id="6" name="Imagen 5"/>
          <p:cNvPicPr>
            <a:picLocks noChangeAspect="1"/>
          </p:cNvPicPr>
          <p:nvPr/>
        </p:nvPicPr>
        <p:blipFill>
          <a:blip r:embed="rId3"/>
          <a:stretch>
            <a:fillRect/>
          </a:stretch>
        </p:blipFill>
        <p:spPr>
          <a:xfrm>
            <a:off x="482675" y="1431236"/>
            <a:ext cx="5575301" cy="2073360"/>
          </a:xfrm>
          <a:prstGeom prst="rect">
            <a:avLst/>
          </a:prstGeom>
        </p:spPr>
      </p:pic>
      <p:pic>
        <p:nvPicPr>
          <p:cNvPr id="11" name="Imagen 10"/>
          <p:cNvPicPr>
            <a:picLocks noChangeAspect="1"/>
          </p:cNvPicPr>
          <p:nvPr/>
        </p:nvPicPr>
        <p:blipFill>
          <a:blip r:embed="rId4"/>
          <a:stretch>
            <a:fillRect/>
          </a:stretch>
        </p:blipFill>
        <p:spPr>
          <a:xfrm>
            <a:off x="7019066" y="1329758"/>
            <a:ext cx="3619500" cy="2353200"/>
          </a:xfrm>
          <a:prstGeom prst="rect">
            <a:avLst/>
          </a:prstGeom>
        </p:spPr>
      </p:pic>
      <p:pic>
        <p:nvPicPr>
          <p:cNvPr id="12" name="Imagen 11"/>
          <p:cNvPicPr>
            <a:picLocks noChangeAspect="1"/>
          </p:cNvPicPr>
          <p:nvPr/>
        </p:nvPicPr>
        <p:blipFill>
          <a:blip r:embed="rId5"/>
          <a:stretch>
            <a:fillRect/>
          </a:stretch>
        </p:blipFill>
        <p:spPr>
          <a:xfrm>
            <a:off x="3126515" y="3682958"/>
            <a:ext cx="5702301" cy="3281761"/>
          </a:xfrm>
          <a:prstGeom prst="rect">
            <a:avLst/>
          </a:prstGeom>
        </p:spPr>
      </p:pic>
    </p:spTree>
    <p:extLst>
      <p:ext uri="{BB962C8B-B14F-4D97-AF65-F5344CB8AC3E}">
        <p14:creationId xmlns:p14="http://schemas.microsoft.com/office/powerpoint/2010/main" val="34448140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24187" y="317551"/>
            <a:ext cx="7766936" cy="1646302"/>
          </a:xfrm>
        </p:spPr>
        <p:txBody>
          <a:bodyPr/>
          <a:lstStyle/>
          <a:p>
            <a:r>
              <a:rPr lang="es-EC" dirty="0" smtClean="0"/>
              <a:t>FINANCIERO</a:t>
            </a:r>
            <a:endParaRPr lang="es-EC" dirty="0"/>
          </a:p>
        </p:txBody>
      </p:sp>
      <p:pic>
        <p:nvPicPr>
          <p:cNvPr id="4" name="Imagen 3"/>
          <p:cNvPicPr>
            <a:picLocks noChangeAspect="1"/>
          </p:cNvPicPr>
          <p:nvPr/>
        </p:nvPicPr>
        <p:blipFill rotWithShape="1">
          <a:blip r:embed="rId2"/>
          <a:srcRect r="34893" b="13936"/>
          <a:stretch/>
        </p:blipFill>
        <p:spPr>
          <a:xfrm>
            <a:off x="1064477" y="2267809"/>
            <a:ext cx="3399948" cy="1906158"/>
          </a:xfrm>
          <a:prstGeom prst="rect">
            <a:avLst/>
          </a:prstGeom>
        </p:spPr>
      </p:pic>
      <p:pic>
        <p:nvPicPr>
          <p:cNvPr id="7" name="Imagen 6"/>
          <p:cNvPicPr>
            <a:picLocks noChangeAspect="1"/>
          </p:cNvPicPr>
          <p:nvPr/>
        </p:nvPicPr>
        <p:blipFill rotWithShape="1">
          <a:blip r:embed="rId3"/>
          <a:srcRect l="15450" t="1" r="15333" b="16764"/>
          <a:stretch/>
        </p:blipFill>
        <p:spPr>
          <a:xfrm>
            <a:off x="5271247" y="2408125"/>
            <a:ext cx="3614569" cy="1722811"/>
          </a:xfrm>
          <a:prstGeom prst="rect">
            <a:avLst/>
          </a:prstGeom>
        </p:spPr>
      </p:pic>
      <p:pic>
        <p:nvPicPr>
          <p:cNvPr id="8" name="Imagen 7"/>
          <p:cNvPicPr>
            <a:picLocks noChangeAspect="1"/>
          </p:cNvPicPr>
          <p:nvPr/>
        </p:nvPicPr>
        <p:blipFill rotWithShape="1">
          <a:blip r:embed="rId4"/>
          <a:srcRect l="6190" t="-867" r="46841" b="28919"/>
          <a:stretch/>
        </p:blipFill>
        <p:spPr>
          <a:xfrm>
            <a:off x="3775934" y="4862456"/>
            <a:ext cx="3296696" cy="1344706"/>
          </a:xfrm>
          <a:prstGeom prst="rect">
            <a:avLst/>
          </a:prstGeom>
        </p:spPr>
      </p:pic>
      <p:pic>
        <p:nvPicPr>
          <p:cNvPr id="9" name="Imagen 8"/>
          <p:cNvPicPr>
            <a:picLocks noChangeAspect="1"/>
          </p:cNvPicPr>
          <p:nvPr/>
        </p:nvPicPr>
        <p:blipFill>
          <a:blip r:embed="rId5"/>
          <a:stretch>
            <a:fillRect/>
          </a:stretch>
        </p:blipFill>
        <p:spPr>
          <a:xfrm>
            <a:off x="1986298" y="712077"/>
            <a:ext cx="1789636" cy="1425374"/>
          </a:xfrm>
          <a:prstGeom prst="rect">
            <a:avLst/>
          </a:prstGeom>
        </p:spPr>
      </p:pic>
      <p:pic>
        <p:nvPicPr>
          <p:cNvPr id="10" name="Imagen 9"/>
          <p:cNvPicPr>
            <a:picLocks noChangeAspect="1"/>
          </p:cNvPicPr>
          <p:nvPr/>
        </p:nvPicPr>
        <p:blipFill>
          <a:blip r:embed="rId6"/>
          <a:stretch>
            <a:fillRect/>
          </a:stretch>
        </p:blipFill>
        <p:spPr>
          <a:xfrm>
            <a:off x="671848" y="4773538"/>
            <a:ext cx="2628900" cy="1743075"/>
          </a:xfrm>
          <a:prstGeom prst="rect">
            <a:avLst/>
          </a:prstGeom>
        </p:spPr>
      </p:pic>
      <p:sp>
        <p:nvSpPr>
          <p:cNvPr id="3" name="Rectángulo 2"/>
          <p:cNvSpPr/>
          <p:nvPr/>
        </p:nvSpPr>
        <p:spPr>
          <a:xfrm>
            <a:off x="0" y="3399417"/>
            <a:ext cx="1064477" cy="355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RECURSOS</a:t>
            </a:r>
            <a:endParaRPr lang="es-EC" sz="1400" dirty="0"/>
          </a:p>
        </p:txBody>
      </p:sp>
      <p:pic>
        <p:nvPicPr>
          <p:cNvPr id="5" name="Imagen 4"/>
          <p:cNvPicPr>
            <a:picLocks noChangeAspect="1"/>
          </p:cNvPicPr>
          <p:nvPr/>
        </p:nvPicPr>
        <p:blipFill>
          <a:blip r:embed="rId7"/>
          <a:stretch>
            <a:fillRect/>
          </a:stretch>
        </p:blipFill>
        <p:spPr>
          <a:xfrm>
            <a:off x="7830894" y="4773538"/>
            <a:ext cx="2705100" cy="1685925"/>
          </a:xfrm>
          <a:prstGeom prst="rect">
            <a:avLst/>
          </a:prstGeom>
        </p:spPr>
      </p:pic>
    </p:spTree>
    <p:extLst>
      <p:ext uri="{BB962C8B-B14F-4D97-AF65-F5344CB8AC3E}">
        <p14:creationId xmlns:p14="http://schemas.microsoft.com/office/powerpoint/2010/main" val="1401709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85930" y="364941"/>
            <a:ext cx="6019801" cy="2276880"/>
          </a:xfrm>
          <a:prstGeom prst="rect">
            <a:avLst/>
          </a:prstGeom>
        </p:spPr>
      </p:pic>
      <p:pic>
        <p:nvPicPr>
          <p:cNvPr id="4" name="Imagen 3"/>
          <p:cNvPicPr>
            <a:picLocks noChangeAspect="1"/>
          </p:cNvPicPr>
          <p:nvPr/>
        </p:nvPicPr>
        <p:blipFill>
          <a:blip r:embed="rId3"/>
          <a:stretch>
            <a:fillRect/>
          </a:stretch>
        </p:blipFill>
        <p:spPr>
          <a:xfrm>
            <a:off x="469586" y="2924596"/>
            <a:ext cx="6580259" cy="1981716"/>
          </a:xfrm>
          <a:prstGeom prst="rect">
            <a:avLst/>
          </a:prstGeom>
        </p:spPr>
      </p:pic>
      <p:pic>
        <p:nvPicPr>
          <p:cNvPr id="5" name="Imagen 4"/>
          <p:cNvPicPr>
            <a:picLocks noChangeAspect="1"/>
          </p:cNvPicPr>
          <p:nvPr/>
        </p:nvPicPr>
        <p:blipFill>
          <a:blip r:embed="rId4"/>
          <a:stretch>
            <a:fillRect/>
          </a:stretch>
        </p:blipFill>
        <p:spPr>
          <a:xfrm>
            <a:off x="555512" y="5409141"/>
            <a:ext cx="10414001" cy="966720"/>
          </a:xfrm>
          <a:prstGeom prst="rect">
            <a:avLst/>
          </a:prstGeom>
        </p:spPr>
      </p:pic>
      <p:pic>
        <p:nvPicPr>
          <p:cNvPr id="6" name="Imagen 5"/>
          <p:cNvPicPr>
            <a:picLocks noChangeAspect="1"/>
          </p:cNvPicPr>
          <p:nvPr/>
        </p:nvPicPr>
        <p:blipFill>
          <a:blip r:embed="rId5"/>
          <a:stretch>
            <a:fillRect/>
          </a:stretch>
        </p:blipFill>
        <p:spPr>
          <a:xfrm>
            <a:off x="7049845" y="714302"/>
            <a:ext cx="4267200" cy="1958880"/>
          </a:xfrm>
          <a:prstGeom prst="rect">
            <a:avLst/>
          </a:prstGeom>
        </p:spPr>
      </p:pic>
    </p:spTree>
    <p:extLst>
      <p:ext uri="{BB962C8B-B14F-4D97-AF65-F5344CB8AC3E}">
        <p14:creationId xmlns:p14="http://schemas.microsoft.com/office/powerpoint/2010/main" val="3378420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1390649" y="218240"/>
            <a:ext cx="8732297" cy="3824184"/>
          </a:xfrm>
          <a:prstGeom prst="rect">
            <a:avLst/>
          </a:prstGeom>
        </p:spPr>
      </p:pic>
      <p:pic>
        <p:nvPicPr>
          <p:cNvPr id="10" name="Imagen 9"/>
          <p:cNvPicPr>
            <a:picLocks noChangeAspect="1"/>
          </p:cNvPicPr>
          <p:nvPr/>
        </p:nvPicPr>
        <p:blipFill>
          <a:blip r:embed="rId3"/>
          <a:stretch>
            <a:fillRect/>
          </a:stretch>
        </p:blipFill>
        <p:spPr>
          <a:xfrm>
            <a:off x="1673486" y="4042424"/>
            <a:ext cx="2476500" cy="2925601"/>
          </a:xfrm>
          <a:prstGeom prst="rect">
            <a:avLst/>
          </a:prstGeom>
        </p:spPr>
      </p:pic>
      <p:pic>
        <p:nvPicPr>
          <p:cNvPr id="11" name="Imagen 10"/>
          <p:cNvPicPr>
            <a:picLocks noChangeAspect="1"/>
          </p:cNvPicPr>
          <p:nvPr/>
        </p:nvPicPr>
        <p:blipFill>
          <a:blip r:embed="rId4"/>
          <a:stretch>
            <a:fillRect/>
          </a:stretch>
        </p:blipFill>
        <p:spPr>
          <a:xfrm>
            <a:off x="6529295" y="4525452"/>
            <a:ext cx="3759200" cy="1335600"/>
          </a:xfrm>
          <a:prstGeom prst="rect">
            <a:avLst/>
          </a:prstGeom>
        </p:spPr>
      </p:pic>
      <p:sp>
        <p:nvSpPr>
          <p:cNvPr id="12" name="Rectángulo 11"/>
          <p:cNvSpPr/>
          <p:nvPr/>
        </p:nvSpPr>
        <p:spPr>
          <a:xfrm>
            <a:off x="4559711" y="6465346"/>
            <a:ext cx="1559858" cy="502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FLUJOS FUTUROS</a:t>
            </a:r>
            <a:endParaRPr lang="es-EC" sz="1200" dirty="0"/>
          </a:p>
        </p:txBody>
      </p:sp>
    </p:spTree>
    <p:extLst>
      <p:ext uri="{BB962C8B-B14F-4D97-AF65-F5344CB8AC3E}">
        <p14:creationId xmlns:p14="http://schemas.microsoft.com/office/powerpoint/2010/main" val="7410509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840690" y="1087476"/>
            <a:ext cx="5219701" cy="1068480"/>
          </a:xfrm>
          <a:prstGeom prst="rect">
            <a:avLst/>
          </a:prstGeom>
        </p:spPr>
      </p:pic>
      <p:pic>
        <p:nvPicPr>
          <p:cNvPr id="4" name="Imagen 3"/>
          <p:cNvPicPr>
            <a:picLocks noChangeAspect="1"/>
          </p:cNvPicPr>
          <p:nvPr/>
        </p:nvPicPr>
        <p:blipFill>
          <a:blip r:embed="rId3"/>
          <a:stretch>
            <a:fillRect/>
          </a:stretch>
        </p:blipFill>
        <p:spPr>
          <a:xfrm>
            <a:off x="1162497" y="2914763"/>
            <a:ext cx="8877301" cy="3180001"/>
          </a:xfrm>
          <a:prstGeom prst="rect">
            <a:avLst/>
          </a:prstGeom>
        </p:spPr>
      </p:pic>
    </p:spTree>
    <p:extLst>
      <p:ext uri="{BB962C8B-B14F-4D97-AF65-F5344CB8AC3E}">
        <p14:creationId xmlns:p14="http://schemas.microsoft.com/office/powerpoint/2010/main" val="391357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sp>
        <p:nvSpPr>
          <p:cNvPr id="5" name="Flecha derecha 4"/>
          <p:cNvSpPr/>
          <p:nvPr/>
        </p:nvSpPr>
        <p:spPr>
          <a:xfrm>
            <a:off x="3771390" y="2080807"/>
            <a:ext cx="1068895" cy="437768"/>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13" name="Rectángulo 12"/>
          <p:cNvSpPr/>
          <p:nvPr/>
        </p:nvSpPr>
        <p:spPr>
          <a:xfrm>
            <a:off x="206063" y="3786389"/>
            <a:ext cx="11985937" cy="12192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18" name="Rectángulo 17"/>
          <p:cNvSpPr/>
          <p:nvPr/>
        </p:nvSpPr>
        <p:spPr>
          <a:xfrm>
            <a:off x="2660489" y="289774"/>
            <a:ext cx="7428721" cy="523220"/>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ANTECEDENTES DEL HIGO</a:t>
            </a:r>
          </a:p>
        </p:txBody>
      </p:sp>
      <p:pic>
        <p:nvPicPr>
          <p:cNvPr id="6" name="Imagen 5"/>
          <p:cNvPicPr>
            <a:picLocks noChangeAspect="1"/>
          </p:cNvPicPr>
          <p:nvPr/>
        </p:nvPicPr>
        <p:blipFill rotWithShape="1">
          <a:blip r:embed="rId3"/>
          <a:srcRect l="16529" t="18478" r="65783" b="36807"/>
          <a:stretch/>
        </p:blipFill>
        <p:spPr>
          <a:xfrm>
            <a:off x="1746089" y="1216267"/>
            <a:ext cx="1476360" cy="2332650"/>
          </a:xfrm>
          <a:prstGeom prst="rect">
            <a:avLst/>
          </a:prstGeom>
        </p:spPr>
      </p:pic>
      <p:sp>
        <p:nvSpPr>
          <p:cNvPr id="12" name="Rectángulo 11"/>
          <p:cNvSpPr/>
          <p:nvPr/>
        </p:nvSpPr>
        <p:spPr>
          <a:xfrm>
            <a:off x="5127171" y="1216266"/>
            <a:ext cx="5660572" cy="230236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a:t>Árbol  tradicional por su reducida y su fácil multiplicación, no requiere de un cuidado excesivo, apta para soportar altas temperaturas, viento y climas secos</a:t>
            </a:r>
            <a:r>
              <a:rPr lang="es-EC" dirty="0" smtClean="0"/>
              <a:t>.  </a:t>
            </a:r>
            <a:r>
              <a:rPr lang="es-EC" dirty="0"/>
              <a:t>Su altura es de  4 a 5 metros, puede alcanzar 10 metros </a:t>
            </a:r>
          </a:p>
        </p:txBody>
      </p:sp>
      <p:pic>
        <p:nvPicPr>
          <p:cNvPr id="19" name="Imagen 18"/>
          <p:cNvPicPr>
            <a:picLocks noChangeAspect="1"/>
          </p:cNvPicPr>
          <p:nvPr/>
        </p:nvPicPr>
        <p:blipFill rotWithShape="1">
          <a:blip r:embed="rId4"/>
          <a:srcRect l="27846" t="36218" r="16955" b="20518"/>
          <a:stretch/>
        </p:blipFill>
        <p:spPr>
          <a:xfrm>
            <a:off x="3202299" y="3999782"/>
            <a:ext cx="5690222" cy="2787385"/>
          </a:xfrm>
          <a:prstGeom prst="rect">
            <a:avLst/>
          </a:prstGeom>
        </p:spPr>
      </p:pic>
      <p:pic>
        <p:nvPicPr>
          <p:cNvPr id="307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667" r="15399" b="11040"/>
          <a:stretch/>
        </p:blipFill>
        <p:spPr bwMode="auto">
          <a:xfrm>
            <a:off x="243346" y="4476197"/>
            <a:ext cx="2700270" cy="216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734096" y="3952190"/>
            <a:ext cx="1011993" cy="2592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100gr</a:t>
            </a:r>
            <a:endParaRPr lang="es-EC" dirty="0"/>
          </a:p>
        </p:txBody>
      </p:sp>
      <p:sp>
        <p:nvSpPr>
          <p:cNvPr id="4" name="3 Rectángulo"/>
          <p:cNvSpPr/>
          <p:nvPr/>
        </p:nvSpPr>
        <p:spPr>
          <a:xfrm rot="18709862">
            <a:off x="515347" y="2528808"/>
            <a:ext cx="1142720" cy="239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polifenol</a:t>
            </a:r>
            <a:endParaRPr lang="es-EC" dirty="0"/>
          </a:p>
        </p:txBody>
      </p:sp>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3697" y="1146534"/>
            <a:ext cx="997373" cy="74706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69758" y="3153775"/>
            <a:ext cx="1176272" cy="164049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7 Conector recto de flecha"/>
          <p:cNvCxnSpPr/>
          <p:nvPr/>
        </p:nvCxnSpPr>
        <p:spPr>
          <a:xfrm flipH="1">
            <a:off x="4507606" y="4610637"/>
            <a:ext cx="785611" cy="1836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6199031" y="4610637"/>
            <a:ext cx="407831" cy="3477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flipH="1">
            <a:off x="5602310" y="4610637"/>
            <a:ext cx="141667" cy="3477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6748530" y="4476197"/>
            <a:ext cx="1208927" cy="4821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16 Llamada ovalada"/>
          <p:cNvSpPr/>
          <p:nvPr/>
        </p:nvSpPr>
        <p:spPr>
          <a:xfrm>
            <a:off x="2163651" y="562668"/>
            <a:ext cx="827009" cy="50065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750</a:t>
            </a:r>
            <a:endParaRPr lang="es-EC" dirty="0"/>
          </a:p>
        </p:txBody>
      </p:sp>
      <p:sp>
        <p:nvSpPr>
          <p:cNvPr id="20" name="19 CuadroTexto"/>
          <p:cNvSpPr txBox="1"/>
          <p:nvPr/>
        </p:nvSpPr>
        <p:spPr>
          <a:xfrm>
            <a:off x="3216061" y="3166654"/>
            <a:ext cx="1617836" cy="307777"/>
          </a:xfrm>
          <a:prstGeom prst="rect">
            <a:avLst/>
          </a:prstGeom>
          <a:noFill/>
        </p:spPr>
        <p:txBody>
          <a:bodyPr wrap="square" rtlCol="0">
            <a:spAutoFit/>
          </a:bodyPr>
          <a:lstStyle/>
          <a:p>
            <a:r>
              <a:rPr lang="es-EC" sz="1400" dirty="0" smtClean="0"/>
              <a:t>CONSUMO LOCAL</a:t>
            </a:r>
            <a:endParaRPr lang="es-EC" sz="1400" dirty="0"/>
          </a:p>
        </p:txBody>
      </p:sp>
    </p:spTree>
    <p:extLst>
      <p:ext uri="{BB962C8B-B14F-4D97-AF65-F5344CB8AC3E}">
        <p14:creationId xmlns:p14="http://schemas.microsoft.com/office/powerpoint/2010/main" val="1112076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sp>
        <p:nvSpPr>
          <p:cNvPr id="3" name="Rectángulo 2"/>
          <p:cNvSpPr/>
          <p:nvPr/>
        </p:nvSpPr>
        <p:spPr>
          <a:xfrm>
            <a:off x="2697494" y="289774"/>
            <a:ext cx="7747271" cy="954107"/>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ESTRATEGIAS DE COMERCIALIZACIÓN INTERNACIONAL</a:t>
            </a:r>
          </a:p>
        </p:txBody>
      </p:sp>
      <p:sp>
        <p:nvSpPr>
          <p:cNvPr id="4" name="CuadroTexto 3"/>
          <p:cNvSpPr txBox="1"/>
          <p:nvPr/>
        </p:nvSpPr>
        <p:spPr>
          <a:xfrm>
            <a:off x="1029680" y="1243881"/>
            <a:ext cx="3335628" cy="400110"/>
          </a:xfrm>
          <a:prstGeom prst="rect">
            <a:avLst/>
          </a:prstGeom>
          <a:noFill/>
        </p:spPr>
        <p:txBody>
          <a:bodyPr wrap="square" rtlCol="0">
            <a:spAutoFit/>
          </a:bodyPr>
          <a:lstStyle/>
          <a:p>
            <a:pPr algn="ctr"/>
            <a:r>
              <a:rPr lang="es-EC" sz="2000" b="1" dirty="0" smtClean="0">
                <a:solidFill>
                  <a:srgbClr val="C00000"/>
                </a:solidFill>
              </a:rPr>
              <a:t>ESTRATEGIA DE PRECIO</a:t>
            </a:r>
            <a:endParaRPr lang="es-EC" sz="2000" b="1" dirty="0">
              <a:solidFill>
                <a:srgbClr val="C00000"/>
              </a:solidFill>
            </a:endParaRPr>
          </a:p>
        </p:txBody>
      </p:sp>
      <p:pic>
        <p:nvPicPr>
          <p:cNvPr id="8" name="Imagen 7"/>
          <p:cNvPicPr>
            <a:picLocks noChangeAspect="1"/>
          </p:cNvPicPr>
          <p:nvPr/>
        </p:nvPicPr>
        <p:blipFill>
          <a:blip r:embed="rId3"/>
          <a:stretch>
            <a:fillRect/>
          </a:stretch>
        </p:blipFill>
        <p:spPr>
          <a:xfrm>
            <a:off x="6131328" y="1844612"/>
            <a:ext cx="5222107" cy="3051274"/>
          </a:xfrm>
          <a:prstGeom prst="rect">
            <a:avLst/>
          </a:prstGeom>
        </p:spPr>
      </p:pic>
      <p:pic>
        <p:nvPicPr>
          <p:cNvPr id="9" name="Imagen 8"/>
          <p:cNvPicPr>
            <a:picLocks noChangeAspect="1"/>
          </p:cNvPicPr>
          <p:nvPr/>
        </p:nvPicPr>
        <p:blipFill>
          <a:blip r:embed="rId4"/>
          <a:stretch>
            <a:fillRect/>
          </a:stretch>
        </p:blipFill>
        <p:spPr>
          <a:xfrm>
            <a:off x="356670" y="1872088"/>
            <a:ext cx="5222107" cy="2996323"/>
          </a:xfrm>
          <a:prstGeom prst="rect">
            <a:avLst/>
          </a:prstGeom>
        </p:spPr>
      </p:pic>
    </p:spTree>
    <p:extLst>
      <p:ext uri="{BB962C8B-B14F-4D97-AF65-F5344CB8AC3E}">
        <p14:creationId xmlns:p14="http://schemas.microsoft.com/office/powerpoint/2010/main" val="22149618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sp>
        <p:nvSpPr>
          <p:cNvPr id="4" name="Rectángulo 3"/>
          <p:cNvSpPr/>
          <p:nvPr/>
        </p:nvSpPr>
        <p:spPr>
          <a:xfrm>
            <a:off x="1916830" y="1430767"/>
            <a:ext cx="9118242" cy="4948518"/>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r>
              <a:rPr lang="es-EC" b="1" dirty="0">
                <a:solidFill>
                  <a:schemeClr val="bg2">
                    <a:lumMod val="25000"/>
                  </a:schemeClr>
                </a:solidFill>
              </a:rPr>
              <a:t>De acuerdo con el objetivo general se concluye como resultado del estudio de factibilidad que es posible y conveniente invertir en la empresa DELI TURRÓN de acuerdo con las normas y requerimientos tanto para la formación de la empresa, su exportación al mercado de </a:t>
            </a:r>
            <a:r>
              <a:rPr lang="es-EC" b="1" dirty="0" err="1" smtClean="0">
                <a:solidFill>
                  <a:schemeClr val="bg2">
                    <a:lumMod val="25000"/>
                  </a:schemeClr>
                </a:solidFill>
              </a:rPr>
              <a:t>Munich</a:t>
            </a:r>
            <a:r>
              <a:rPr lang="es-EC" b="1" dirty="0" smtClean="0">
                <a:solidFill>
                  <a:schemeClr val="bg2">
                    <a:lumMod val="25000"/>
                  </a:schemeClr>
                </a:solidFill>
              </a:rPr>
              <a:t> </a:t>
            </a:r>
            <a:r>
              <a:rPr lang="es-EC" b="1" dirty="0">
                <a:solidFill>
                  <a:schemeClr val="bg2">
                    <a:lumMod val="25000"/>
                  </a:schemeClr>
                </a:solidFill>
              </a:rPr>
              <a:t>y las expectativas de los potenciales consumidores así como la aceptación del mercado.</a:t>
            </a:r>
          </a:p>
          <a:p>
            <a:r>
              <a:rPr lang="es-EC" b="1" dirty="0">
                <a:solidFill>
                  <a:schemeClr val="bg2">
                    <a:lumMod val="25000"/>
                  </a:schemeClr>
                </a:solidFill>
              </a:rPr>
              <a:t> </a:t>
            </a:r>
          </a:p>
          <a:p>
            <a:r>
              <a:rPr lang="es-EC" b="1" dirty="0">
                <a:solidFill>
                  <a:schemeClr val="bg2">
                    <a:lumMod val="25000"/>
                  </a:schemeClr>
                </a:solidFill>
              </a:rPr>
              <a:t>Efectuar con los requisitos legales vigentes para el desarrollo de sus actividades, de la misma forma brindar una imagen de seguridad, honestidad a los futuros clientes.</a:t>
            </a:r>
          </a:p>
          <a:p>
            <a:r>
              <a:rPr lang="es-EC" b="1" dirty="0">
                <a:solidFill>
                  <a:schemeClr val="bg2">
                    <a:lumMod val="25000"/>
                  </a:schemeClr>
                </a:solidFill>
              </a:rPr>
              <a:t> </a:t>
            </a:r>
          </a:p>
          <a:p>
            <a:r>
              <a:rPr lang="es-EC" b="1" dirty="0">
                <a:solidFill>
                  <a:schemeClr val="bg2">
                    <a:lumMod val="25000"/>
                  </a:schemeClr>
                </a:solidFill>
              </a:rPr>
              <a:t>El análisis financiero permite verificar si es factible o no la ejecución de un proyecto, mediante los datos obtenidos del VAN y TIR con un costo beneficio por lo cual se concluye que la empresa DELI TURRÓN  es rentable y factible reflejando una utilidad moderada desde el primer año que con el pasar del tiempo se incrementaran.</a:t>
            </a:r>
          </a:p>
          <a:p>
            <a:r>
              <a:rPr lang="es-EC" sz="1600" b="1" dirty="0">
                <a:solidFill>
                  <a:schemeClr val="bg2">
                    <a:lumMod val="25000"/>
                  </a:schemeClr>
                </a:solidFill>
              </a:rPr>
              <a:t> </a:t>
            </a:r>
            <a:endParaRPr lang="es-EC" sz="1600" b="1" dirty="0" smtClean="0">
              <a:solidFill>
                <a:schemeClr val="bg2">
                  <a:lumMod val="25000"/>
                </a:schemeClr>
              </a:solidFill>
            </a:endParaRPr>
          </a:p>
          <a:p>
            <a:r>
              <a:rPr lang="es-EC" sz="1600" b="1" dirty="0" smtClean="0">
                <a:solidFill>
                  <a:schemeClr val="bg2">
                    <a:lumMod val="25000"/>
                  </a:schemeClr>
                </a:solidFill>
              </a:rPr>
              <a:t>KAIZEN</a:t>
            </a:r>
            <a:r>
              <a:rPr lang="es-EC" sz="1600" dirty="0">
                <a:solidFill>
                  <a:schemeClr val="bg2">
                    <a:lumMod val="25000"/>
                  </a:schemeClr>
                </a:solidFill>
              </a:rPr>
              <a:t> </a:t>
            </a:r>
          </a:p>
          <a:p>
            <a:pPr algn="just">
              <a:lnSpc>
                <a:spcPct val="150000"/>
              </a:lnSpc>
            </a:pPr>
            <a:endParaRPr lang="es-EC" sz="1200" b="1" dirty="0">
              <a:solidFill>
                <a:srgbClr val="002060"/>
              </a:solidFill>
            </a:endParaRPr>
          </a:p>
        </p:txBody>
      </p:sp>
      <p:sp>
        <p:nvSpPr>
          <p:cNvPr id="5" name="Rectángulo 4"/>
          <p:cNvSpPr/>
          <p:nvPr/>
        </p:nvSpPr>
        <p:spPr>
          <a:xfrm>
            <a:off x="2660489" y="289774"/>
            <a:ext cx="7428721" cy="523220"/>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CONCLUSIONES</a:t>
            </a:r>
          </a:p>
        </p:txBody>
      </p:sp>
    </p:spTree>
    <p:extLst>
      <p:ext uri="{BB962C8B-B14F-4D97-AF65-F5344CB8AC3E}">
        <p14:creationId xmlns:p14="http://schemas.microsoft.com/office/powerpoint/2010/main" val="4224163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sp>
        <p:nvSpPr>
          <p:cNvPr id="5" name="Rectángulo 4"/>
          <p:cNvSpPr/>
          <p:nvPr/>
        </p:nvSpPr>
        <p:spPr>
          <a:xfrm>
            <a:off x="2073355" y="1240836"/>
            <a:ext cx="8886566" cy="4923296"/>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endParaRPr lang="es-EC" sz="1200" b="1" dirty="0">
              <a:solidFill>
                <a:srgbClr val="002060"/>
              </a:solidFill>
            </a:endParaRPr>
          </a:p>
          <a:p>
            <a:r>
              <a:rPr lang="es-EC" b="1" dirty="0">
                <a:solidFill>
                  <a:schemeClr val="bg2">
                    <a:lumMod val="25000"/>
                  </a:schemeClr>
                </a:solidFill>
              </a:rPr>
              <a:t>Se recomienda incentivar a mayores productores de higo para que formen parte de la empresa DELI TURRÓN con la finalidad de obtener una mayor producción y así satisfacer la demanda del mercado de </a:t>
            </a:r>
            <a:r>
              <a:rPr lang="es-EC" b="1" dirty="0" err="1" smtClean="0">
                <a:solidFill>
                  <a:schemeClr val="bg2">
                    <a:lumMod val="25000"/>
                  </a:schemeClr>
                </a:solidFill>
              </a:rPr>
              <a:t>Munich</a:t>
            </a:r>
            <a:r>
              <a:rPr lang="es-EC" b="1" dirty="0" smtClean="0">
                <a:solidFill>
                  <a:schemeClr val="bg2">
                    <a:lumMod val="25000"/>
                  </a:schemeClr>
                </a:solidFill>
              </a:rPr>
              <a:t>.</a:t>
            </a:r>
            <a:endParaRPr lang="es-EC" b="1" dirty="0">
              <a:solidFill>
                <a:schemeClr val="bg2">
                  <a:lumMod val="25000"/>
                </a:schemeClr>
              </a:solidFill>
            </a:endParaRPr>
          </a:p>
          <a:p>
            <a:r>
              <a:rPr lang="es-EC" b="1" dirty="0">
                <a:solidFill>
                  <a:schemeClr val="bg2">
                    <a:lumMod val="25000"/>
                  </a:schemeClr>
                </a:solidFill>
              </a:rPr>
              <a:t> </a:t>
            </a:r>
          </a:p>
          <a:p>
            <a:r>
              <a:rPr lang="es-EC" b="1" dirty="0">
                <a:solidFill>
                  <a:schemeClr val="bg2">
                    <a:lumMod val="25000"/>
                  </a:schemeClr>
                </a:solidFill>
              </a:rPr>
              <a:t>Optimizar los recursos en su totalidad para generar mayor rentabilidad posible, reciclando en su máximo para contaminar con menor cantidad el medio ambiente, fomentando la ecología.</a:t>
            </a:r>
          </a:p>
          <a:p>
            <a:r>
              <a:rPr lang="es-EC" b="1" dirty="0">
                <a:solidFill>
                  <a:schemeClr val="bg2">
                    <a:lumMod val="25000"/>
                  </a:schemeClr>
                </a:solidFill>
              </a:rPr>
              <a:t> </a:t>
            </a:r>
          </a:p>
          <a:p>
            <a:r>
              <a:rPr lang="es-EC" b="1" dirty="0">
                <a:solidFill>
                  <a:schemeClr val="bg2">
                    <a:lumMod val="25000"/>
                  </a:schemeClr>
                </a:solidFill>
              </a:rPr>
              <a:t>Fomentar y cuidar la calidad del producto mediante los procesos definidos e implementar de otros considerando la  biodiversidad del entorno.</a:t>
            </a:r>
          </a:p>
          <a:p>
            <a:r>
              <a:rPr lang="es-EC" b="1" dirty="0">
                <a:solidFill>
                  <a:schemeClr val="bg2">
                    <a:lumMod val="25000"/>
                  </a:schemeClr>
                </a:solidFill>
              </a:rPr>
              <a:t> </a:t>
            </a:r>
          </a:p>
        </p:txBody>
      </p:sp>
      <p:sp>
        <p:nvSpPr>
          <p:cNvPr id="6" name="Rectángulo 5"/>
          <p:cNvSpPr/>
          <p:nvPr/>
        </p:nvSpPr>
        <p:spPr>
          <a:xfrm>
            <a:off x="2660489" y="463639"/>
            <a:ext cx="7428721" cy="523220"/>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RECOMENDACIONES</a:t>
            </a:r>
          </a:p>
        </p:txBody>
      </p:sp>
    </p:spTree>
    <p:extLst>
      <p:ext uri="{BB962C8B-B14F-4D97-AF65-F5344CB8AC3E}">
        <p14:creationId xmlns:p14="http://schemas.microsoft.com/office/powerpoint/2010/main" val="38331639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sp>
        <p:nvSpPr>
          <p:cNvPr id="3" name="CuadroTexto 2"/>
          <p:cNvSpPr txBox="1"/>
          <p:nvPr/>
        </p:nvSpPr>
        <p:spPr>
          <a:xfrm>
            <a:off x="2235487" y="2041301"/>
            <a:ext cx="8100811" cy="1446550"/>
          </a:xfrm>
          <a:prstGeom prst="rect">
            <a:avLst/>
          </a:prstGeom>
          <a:noFill/>
        </p:spPr>
        <p:txBody>
          <a:bodyPr wrap="square" rtlCol="0">
            <a:spAutoFit/>
          </a:bodyPr>
          <a:lstStyle/>
          <a:p>
            <a:pPr algn="ctr"/>
            <a:r>
              <a:rPr lang="es-EC" sz="4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GRACIAS POR SU ATENCIÓN.</a:t>
            </a:r>
            <a:endParaRPr lang="es-EC" sz="4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endParaRPr>
          </a:p>
        </p:txBody>
      </p:sp>
    </p:spTree>
    <p:extLst>
      <p:ext uri="{BB962C8B-B14F-4D97-AF65-F5344CB8AC3E}">
        <p14:creationId xmlns:p14="http://schemas.microsoft.com/office/powerpoint/2010/main" val="172836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sp>
        <p:nvSpPr>
          <p:cNvPr id="5" name="CuadroTexto 4"/>
          <p:cNvSpPr txBox="1"/>
          <p:nvPr/>
        </p:nvSpPr>
        <p:spPr>
          <a:xfrm>
            <a:off x="1820727" y="1393598"/>
            <a:ext cx="1638884" cy="307777"/>
          </a:xfrm>
          <a:prstGeom prst="rect">
            <a:avLst/>
          </a:prstGeom>
          <a:noFill/>
        </p:spPr>
        <p:txBody>
          <a:bodyPr wrap="square" rtlCol="0">
            <a:spAutoFit/>
          </a:bodyPr>
          <a:lstStyle/>
          <a:p>
            <a:pPr algn="ctr"/>
            <a:r>
              <a:rPr lang="es-EC" sz="1400" b="1" dirty="0" smtClean="0">
                <a:solidFill>
                  <a:srgbClr val="002060"/>
                </a:solidFill>
              </a:rPr>
              <a:t>Recolección</a:t>
            </a:r>
            <a:endParaRPr lang="es-EC" sz="1400" b="1" dirty="0">
              <a:solidFill>
                <a:srgbClr val="002060"/>
              </a:solidFill>
            </a:endParaRPr>
          </a:p>
        </p:txBody>
      </p:sp>
      <p:sp>
        <p:nvSpPr>
          <p:cNvPr id="7" name="CuadroTexto 6"/>
          <p:cNvSpPr txBox="1"/>
          <p:nvPr/>
        </p:nvSpPr>
        <p:spPr>
          <a:xfrm>
            <a:off x="4241442" y="1887713"/>
            <a:ext cx="1638884" cy="307777"/>
          </a:xfrm>
          <a:prstGeom prst="rect">
            <a:avLst/>
          </a:prstGeom>
          <a:noFill/>
        </p:spPr>
        <p:txBody>
          <a:bodyPr wrap="square" rtlCol="0">
            <a:spAutoFit/>
          </a:bodyPr>
          <a:lstStyle/>
          <a:p>
            <a:pPr algn="ctr"/>
            <a:r>
              <a:rPr lang="es-EC" sz="1400" b="1" dirty="0" smtClean="0">
                <a:solidFill>
                  <a:srgbClr val="002060"/>
                </a:solidFill>
              </a:rPr>
              <a:t>Lavado</a:t>
            </a:r>
            <a:endParaRPr lang="es-EC" sz="1400" b="1" dirty="0">
              <a:solidFill>
                <a:srgbClr val="002060"/>
              </a:solidFill>
            </a:endParaRPr>
          </a:p>
        </p:txBody>
      </p:sp>
      <p:sp>
        <p:nvSpPr>
          <p:cNvPr id="9" name="CuadroTexto 8"/>
          <p:cNvSpPr txBox="1"/>
          <p:nvPr/>
        </p:nvSpPr>
        <p:spPr>
          <a:xfrm>
            <a:off x="6435182" y="2092450"/>
            <a:ext cx="1638884" cy="523220"/>
          </a:xfrm>
          <a:prstGeom prst="rect">
            <a:avLst/>
          </a:prstGeom>
          <a:noFill/>
        </p:spPr>
        <p:txBody>
          <a:bodyPr wrap="square" rtlCol="0">
            <a:spAutoFit/>
          </a:bodyPr>
          <a:lstStyle/>
          <a:p>
            <a:pPr algn="ctr"/>
            <a:r>
              <a:rPr lang="es-EC" sz="1400" b="1" dirty="0" smtClean="0">
                <a:solidFill>
                  <a:srgbClr val="002060"/>
                </a:solidFill>
              </a:rPr>
              <a:t>Selección y clasificación</a:t>
            </a:r>
          </a:p>
        </p:txBody>
      </p:sp>
      <p:sp>
        <p:nvSpPr>
          <p:cNvPr id="11" name="CuadroTexto 10"/>
          <p:cNvSpPr txBox="1"/>
          <p:nvPr/>
        </p:nvSpPr>
        <p:spPr>
          <a:xfrm>
            <a:off x="8732955" y="4517399"/>
            <a:ext cx="1638884" cy="307777"/>
          </a:xfrm>
          <a:prstGeom prst="rect">
            <a:avLst/>
          </a:prstGeom>
          <a:noFill/>
        </p:spPr>
        <p:txBody>
          <a:bodyPr wrap="square" rtlCol="0">
            <a:spAutoFit/>
          </a:bodyPr>
          <a:lstStyle/>
          <a:p>
            <a:pPr algn="ctr"/>
            <a:r>
              <a:rPr lang="es-EC" sz="1400" b="1" dirty="0" smtClean="0">
                <a:solidFill>
                  <a:srgbClr val="002060"/>
                </a:solidFill>
              </a:rPr>
              <a:t>Transportado</a:t>
            </a:r>
          </a:p>
        </p:txBody>
      </p:sp>
      <p:sp>
        <p:nvSpPr>
          <p:cNvPr id="13" name="CuadroTexto 12"/>
          <p:cNvSpPr txBox="1"/>
          <p:nvPr/>
        </p:nvSpPr>
        <p:spPr>
          <a:xfrm>
            <a:off x="8450326" y="2511308"/>
            <a:ext cx="1638884" cy="307777"/>
          </a:xfrm>
          <a:prstGeom prst="rect">
            <a:avLst/>
          </a:prstGeom>
          <a:noFill/>
        </p:spPr>
        <p:txBody>
          <a:bodyPr wrap="square" rtlCol="0">
            <a:spAutoFit/>
          </a:bodyPr>
          <a:lstStyle/>
          <a:p>
            <a:pPr algn="ctr"/>
            <a:r>
              <a:rPr lang="es-EC" sz="1400" b="1" dirty="0" smtClean="0">
                <a:solidFill>
                  <a:srgbClr val="002060"/>
                </a:solidFill>
              </a:rPr>
              <a:t>Empaquetado</a:t>
            </a:r>
          </a:p>
        </p:txBody>
      </p:sp>
      <p:sp>
        <p:nvSpPr>
          <p:cNvPr id="19" name="Rectángulo 18"/>
          <p:cNvSpPr/>
          <p:nvPr/>
        </p:nvSpPr>
        <p:spPr>
          <a:xfrm>
            <a:off x="2660489" y="289774"/>
            <a:ext cx="7428721" cy="523220"/>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CADENA PRODUCTIVA</a:t>
            </a:r>
          </a:p>
        </p:txBody>
      </p:sp>
      <p:sp>
        <p:nvSpPr>
          <p:cNvPr id="20" name="AutoShape 2" descr="Resultado de imagen para recoleccion hi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1" name="Imagen 20"/>
          <p:cNvPicPr>
            <a:picLocks noChangeAspect="1"/>
          </p:cNvPicPr>
          <p:nvPr/>
        </p:nvPicPr>
        <p:blipFill>
          <a:blip r:embed="rId3"/>
          <a:stretch>
            <a:fillRect/>
          </a:stretch>
        </p:blipFill>
        <p:spPr>
          <a:xfrm>
            <a:off x="1284623" y="2092450"/>
            <a:ext cx="2247891" cy="1744541"/>
          </a:xfrm>
          <a:prstGeom prst="rect">
            <a:avLst/>
          </a:prstGeom>
        </p:spPr>
      </p:pic>
      <p:pic>
        <p:nvPicPr>
          <p:cNvPr id="22" name="Imagen 21"/>
          <p:cNvPicPr>
            <a:picLocks noChangeAspect="1"/>
          </p:cNvPicPr>
          <p:nvPr/>
        </p:nvPicPr>
        <p:blipFill>
          <a:blip r:embed="rId4"/>
          <a:stretch>
            <a:fillRect/>
          </a:stretch>
        </p:blipFill>
        <p:spPr>
          <a:xfrm>
            <a:off x="6232097" y="2873129"/>
            <a:ext cx="2045053" cy="1665444"/>
          </a:xfrm>
          <a:prstGeom prst="rect">
            <a:avLst/>
          </a:prstGeom>
        </p:spPr>
      </p:pic>
      <p:pic>
        <p:nvPicPr>
          <p:cNvPr id="23" name="Imagen 22"/>
          <p:cNvPicPr>
            <a:picLocks noChangeAspect="1"/>
          </p:cNvPicPr>
          <p:nvPr/>
        </p:nvPicPr>
        <p:blipFill>
          <a:blip r:embed="rId5"/>
          <a:stretch>
            <a:fillRect/>
          </a:stretch>
        </p:blipFill>
        <p:spPr>
          <a:xfrm>
            <a:off x="3896267" y="2615670"/>
            <a:ext cx="2157598" cy="1616116"/>
          </a:xfrm>
          <a:prstGeom prst="rect">
            <a:avLst/>
          </a:prstGeom>
        </p:spPr>
      </p:pic>
      <p:pic>
        <p:nvPicPr>
          <p:cNvPr id="24" name="Imagen 23"/>
          <p:cNvPicPr>
            <a:picLocks noChangeAspect="1"/>
          </p:cNvPicPr>
          <p:nvPr/>
        </p:nvPicPr>
        <p:blipFill>
          <a:blip r:embed="rId6"/>
          <a:stretch>
            <a:fillRect/>
          </a:stretch>
        </p:blipFill>
        <p:spPr>
          <a:xfrm>
            <a:off x="8732955" y="2980825"/>
            <a:ext cx="2437497" cy="1513814"/>
          </a:xfrm>
          <a:prstGeom prst="rect">
            <a:avLst/>
          </a:prstGeom>
        </p:spPr>
      </p:pic>
      <p:pic>
        <p:nvPicPr>
          <p:cNvPr id="25" name="Imagen 24"/>
          <p:cNvPicPr>
            <a:picLocks noChangeAspect="1"/>
          </p:cNvPicPr>
          <p:nvPr/>
        </p:nvPicPr>
        <p:blipFill>
          <a:blip r:embed="rId7"/>
          <a:stretch>
            <a:fillRect/>
          </a:stretch>
        </p:blipFill>
        <p:spPr>
          <a:xfrm>
            <a:off x="7254623" y="4986916"/>
            <a:ext cx="2543175" cy="1800225"/>
          </a:xfrm>
          <a:prstGeom prst="rect">
            <a:avLst/>
          </a:prstGeom>
        </p:spPr>
      </p:pic>
      <p:pic>
        <p:nvPicPr>
          <p:cNvPr id="26" name="Imagen 25"/>
          <p:cNvPicPr/>
          <p:nvPr/>
        </p:nvPicPr>
        <p:blipFill>
          <a:blip r:embed="rId8"/>
          <a:srcRect l="30512" t="33616" r="41869" b="54802"/>
          <a:stretch>
            <a:fillRect/>
          </a:stretch>
        </p:blipFill>
        <p:spPr bwMode="auto">
          <a:xfrm>
            <a:off x="2475923" y="5352675"/>
            <a:ext cx="4081780" cy="1068705"/>
          </a:xfrm>
          <a:prstGeom prst="rect">
            <a:avLst/>
          </a:prstGeom>
          <a:noFill/>
          <a:ln w="9525">
            <a:noFill/>
            <a:miter lim="800000"/>
            <a:headEnd/>
            <a:tailEnd/>
          </a:ln>
        </p:spPr>
      </p:pic>
      <p:sp>
        <p:nvSpPr>
          <p:cNvPr id="3" name="2 Elipse"/>
          <p:cNvSpPr/>
          <p:nvPr/>
        </p:nvSpPr>
        <p:spPr>
          <a:xfrm>
            <a:off x="10089210" y="2041601"/>
            <a:ext cx="1756579" cy="7774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-1° a 0 °C</a:t>
            </a:r>
          </a:p>
          <a:p>
            <a:pPr algn="ctr"/>
            <a:r>
              <a:rPr lang="es-EC" dirty="0" smtClean="0"/>
              <a:t>90-95%</a:t>
            </a:r>
            <a:endParaRPr lang="es-EC" dirty="0"/>
          </a:p>
        </p:txBody>
      </p:sp>
    </p:spTree>
    <p:extLst>
      <p:ext uri="{BB962C8B-B14F-4D97-AF65-F5344CB8AC3E}">
        <p14:creationId xmlns:p14="http://schemas.microsoft.com/office/powerpoint/2010/main" val="2980174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sp>
        <p:nvSpPr>
          <p:cNvPr id="19" name="Rectángulo 18"/>
          <p:cNvSpPr/>
          <p:nvPr/>
        </p:nvSpPr>
        <p:spPr>
          <a:xfrm>
            <a:off x="2660489" y="289774"/>
            <a:ext cx="7428721" cy="523220"/>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TRANSFORMACION DEL HIGO</a:t>
            </a:r>
          </a:p>
        </p:txBody>
      </p:sp>
      <p:sp>
        <p:nvSpPr>
          <p:cNvPr id="16" name="AutoShape 2" descr="Resultado de imagen para recoleccion hi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2" name="Imagen 21"/>
          <p:cNvPicPr>
            <a:picLocks noChangeAspect="1"/>
          </p:cNvPicPr>
          <p:nvPr/>
        </p:nvPicPr>
        <p:blipFill rotWithShape="1">
          <a:blip r:embed="rId3">
            <a:extLst>
              <a:ext uri="{28A0092B-C50C-407E-A947-70E740481C1C}">
                <a14:useLocalDpi xmlns:a14="http://schemas.microsoft.com/office/drawing/2010/main" val="0"/>
              </a:ext>
            </a:extLst>
          </a:blip>
          <a:srcRect l="15152" t="12097" r="50000" b="7440"/>
          <a:stretch/>
        </p:blipFill>
        <p:spPr>
          <a:xfrm rot="16200000">
            <a:off x="1476889" y="-103282"/>
            <a:ext cx="6146677" cy="7979229"/>
          </a:xfrm>
          <a:prstGeom prst="rect">
            <a:avLst/>
          </a:prstGeom>
        </p:spPr>
      </p:pic>
      <p:sp>
        <p:nvSpPr>
          <p:cNvPr id="24" name="Flecha derecha 23"/>
          <p:cNvSpPr/>
          <p:nvPr/>
        </p:nvSpPr>
        <p:spPr>
          <a:xfrm rot="16200000">
            <a:off x="2331389" y="4680857"/>
            <a:ext cx="598714" cy="32657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Flecha derecha 26"/>
          <p:cNvSpPr/>
          <p:nvPr/>
        </p:nvSpPr>
        <p:spPr>
          <a:xfrm>
            <a:off x="3724760" y="2307771"/>
            <a:ext cx="598714" cy="326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Flecha derecha 27"/>
          <p:cNvSpPr/>
          <p:nvPr/>
        </p:nvSpPr>
        <p:spPr>
          <a:xfrm rot="16200000">
            <a:off x="2331389" y="3157897"/>
            <a:ext cx="598714" cy="326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Flecha derecha 28"/>
          <p:cNvSpPr/>
          <p:nvPr/>
        </p:nvSpPr>
        <p:spPr>
          <a:xfrm>
            <a:off x="5129017" y="2340428"/>
            <a:ext cx="598714" cy="326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Flecha derecha 29"/>
          <p:cNvSpPr/>
          <p:nvPr/>
        </p:nvSpPr>
        <p:spPr>
          <a:xfrm rot="10800000">
            <a:off x="5858360" y="3457254"/>
            <a:ext cx="598714" cy="326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Flecha derecha 30"/>
          <p:cNvSpPr/>
          <p:nvPr/>
        </p:nvSpPr>
        <p:spPr>
          <a:xfrm rot="5400000">
            <a:off x="3311103" y="3816483"/>
            <a:ext cx="598714" cy="326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Estrella de 5 puntas 31"/>
          <p:cNvSpPr/>
          <p:nvPr/>
        </p:nvSpPr>
        <p:spPr>
          <a:xfrm>
            <a:off x="7505699" y="5617029"/>
            <a:ext cx="402772" cy="42454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3" name="Flecha derecha 32"/>
          <p:cNvSpPr/>
          <p:nvPr/>
        </p:nvSpPr>
        <p:spPr>
          <a:xfrm rot="10800000">
            <a:off x="3202246" y="5535386"/>
            <a:ext cx="821871" cy="33201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 name="Imagen 2"/>
          <p:cNvPicPr>
            <a:picLocks noChangeAspect="1"/>
          </p:cNvPicPr>
          <p:nvPr/>
        </p:nvPicPr>
        <p:blipFill rotWithShape="1">
          <a:blip r:embed="rId4"/>
          <a:srcRect l="9230" t="-931" r="209" b="25635"/>
          <a:stretch/>
        </p:blipFill>
        <p:spPr>
          <a:xfrm>
            <a:off x="8259856" y="2688516"/>
            <a:ext cx="4729198" cy="1560755"/>
          </a:xfrm>
          <a:prstGeom prst="rect">
            <a:avLst/>
          </a:prstGeom>
        </p:spPr>
      </p:pic>
    </p:spTree>
    <p:extLst>
      <p:ext uri="{BB962C8B-B14F-4D97-AF65-F5344CB8AC3E}">
        <p14:creationId xmlns:p14="http://schemas.microsoft.com/office/powerpoint/2010/main" val="3426582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rotWithShape="1">
          <a:blip r:embed="rId2"/>
          <a:srcRect l="22884" t="16109" r="17980" b="8610"/>
          <a:stretch/>
        </p:blipFill>
        <p:spPr bwMode="auto">
          <a:xfrm>
            <a:off x="1922144" y="0"/>
            <a:ext cx="10041255" cy="67164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73846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sp>
        <p:nvSpPr>
          <p:cNvPr id="5" name="Rectángulo redondeado 4"/>
          <p:cNvSpPr/>
          <p:nvPr/>
        </p:nvSpPr>
        <p:spPr>
          <a:xfrm>
            <a:off x="3460889" y="1284672"/>
            <a:ext cx="2408350" cy="4507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i="1" dirty="0" smtClean="0">
                <a:solidFill>
                  <a:srgbClr val="002060"/>
                </a:solidFill>
              </a:rPr>
              <a:t>Características</a:t>
            </a:r>
            <a:endParaRPr lang="es-EC" sz="1600" b="1" i="1" dirty="0">
              <a:solidFill>
                <a:srgbClr val="002060"/>
              </a:solidFill>
            </a:endParaRPr>
          </a:p>
        </p:txBody>
      </p:sp>
      <p:sp>
        <p:nvSpPr>
          <p:cNvPr id="8" name="Rectángulo redondeado 7"/>
          <p:cNvSpPr/>
          <p:nvPr/>
        </p:nvSpPr>
        <p:spPr>
          <a:xfrm>
            <a:off x="7187178" y="1233156"/>
            <a:ext cx="2410496" cy="4507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i="1" dirty="0" smtClean="0">
                <a:solidFill>
                  <a:srgbClr val="002060"/>
                </a:solidFill>
              </a:rPr>
              <a:t>Situación Actual</a:t>
            </a:r>
            <a:endParaRPr lang="es-EC" sz="1600" b="1" i="1" dirty="0">
              <a:solidFill>
                <a:srgbClr val="002060"/>
              </a:solidFill>
            </a:endParaRPr>
          </a:p>
        </p:txBody>
      </p:sp>
      <p:sp>
        <p:nvSpPr>
          <p:cNvPr id="11" name="Rectángulo redondeado 10"/>
          <p:cNvSpPr/>
          <p:nvPr/>
        </p:nvSpPr>
        <p:spPr>
          <a:xfrm>
            <a:off x="3171117" y="3425780"/>
            <a:ext cx="3258356" cy="34322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Arial" panose="020B0604020202020204" pitchFamily="34" charset="0"/>
              <a:buChar char="•"/>
            </a:pPr>
            <a:endParaRPr lang="es-EC" sz="1100" b="1" dirty="0" smtClean="0">
              <a:solidFill>
                <a:srgbClr val="002060"/>
              </a:solidFill>
            </a:endParaRPr>
          </a:p>
          <a:p>
            <a:pPr marL="171450" indent="-171450">
              <a:buFont typeface="Arial" panose="020B0604020202020204" pitchFamily="34" charset="0"/>
              <a:buChar char="•"/>
            </a:pPr>
            <a:r>
              <a:rPr lang="es-EC" sz="1100" b="1" dirty="0" smtClean="0">
                <a:solidFill>
                  <a:srgbClr val="002060"/>
                </a:solidFill>
              </a:rPr>
              <a:t>Ideales </a:t>
            </a:r>
            <a:r>
              <a:rPr lang="es-EC" sz="1100" b="1" dirty="0">
                <a:solidFill>
                  <a:srgbClr val="002060"/>
                </a:solidFill>
              </a:rPr>
              <a:t>como </a:t>
            </a:r>
            <a:r>
              <a:rPr lang="es-EC" sz="1100" b="1" dirty="0" smtClean="0">
                <a:solidFill>
                  <a:srgbClr val="002060"/>
                </a:solidFill>
              </a:rPr>
              <a:t>aperitivos, con un alto contenido energético.</a:t>
            </a:r>
          </a:p>
          <a:p>
            <a:endParaRPr lang="es-EC" sz="1100" b="1" dirty="0">
              <a:solidFill>
                <a:srgbClr val="002060"/>
              </a:solidFill>
            </a:endParaRPr>
          </a:p>
          <a:p>
            <a:pPr marL="171450" indent="-171450">
              <a:buFont typeface="Arial" panose="020B0604020202020204" pitchFamily="34" charset="0"/>
              <a:buChar char="•"/>
            </a:pPr>
            <a:r>
              <a:rPr lang="es-EC" sz="1100" b="1" dirty="0">
                <a:solidFill>
                  <a:srgbClr val="002060"/>
                </a:solidFill>
              </a:rPr>
              <a:t>Gran concentración de fibra y </a:t>
            </a:r>
            <a:r>
              <a:rPr lang="es-EC" sz="1100" b="1" dirty="0" smtClean="0">
                <a:solidFill>
                  <a:srgbClr val="002060"/>
                </a:solidFill>
              </a:rPr>
              <a:t>azúcares naturales.</a:t>
            </a:r>
          </a:p>
          <a:p>
            <a:endParaRPr lang="es-EC" sz="1100" b="1" dirty="0">
              <a:solidFill>
                <a:srgbClr val="002060"/>
              </a:solidFill>
            </a:endParaRPr>
          </a:p>
          <a:p>
            <a:pPr marL="171450" indent="-171450">
              <a:buFont typeface="Arial" panose="020B0604020202020204" pitchFamily="34" charset="0"/>
              <a:buChar char="•"/>
            </a:pPr>
            <a:r>
              <a:rPr lang="es-EC" sz="1100" b="1" dirty="0">
                <a:solidFill>
                  <a:srgbClr val="002060"/>
                </a:solidFill>
              </a:rPr>
              <a:t>No contienen grasa ni </a:t>
            </a:r>
            <a:r>
              <a:rPr lang="es-EC" sz="1100" b="1" dirty="0" smtClean="0">
                <a:solidFill>
                  <a:srgbClr val="002060"/>
                </a:solidFill>
              </a:rPr>
              <a:t>colesterol.</a:t>
            </a:r>
          </a:p>
          <a:p>
            <a:endParaRPr lang="es-EC" sz="1100" b="1" dirty="0">
              <a:solidFill>
                <a:srgbClr val="002060"/>
              </a:solidFill>
            </a:endParaRPr>
          </a:p>
          <a:p>
            <a:pPr marL="171450" indent="-171450">
              <a:buFont typeface="Arial" panose="020B0604020202020204" pitchFamily="34" charset="0"/>
              <a:buChar char="•"/>
            </a:pPr>
            <a:r>
              <a:rPr lang="es-EC" sz="1100" b="1" dirty="0" smtClean="0">
                <a:solidFill>
                  <a:srgbClr val="002060"/>
                </a:solidFill>
              </a:rPr>
              <a:t>No </a:t>
            </a:r>
            <a:r>
              <a:rPr lang="es-EC" sz="1100" b="1" dirty="0">
                <a:solidFill>
                  <a:srgbClr val="002060"/>
                </a:solidFill>
              </a:rPr>
              <a:t>requieren conservantes </a:t>
            </a:r>
            <a:r>
              <a:rPr lang="es-EC" sz="1100" b="1" dirty="0" smtClean="0">
                <a:solidFill>
                  <a:srgbClr val="002060"/>
                </a:solidFill>
              </a:rPr>
              <a:t>artificiales.</a:t>
            </a:r>
          </a:p>
          <a:p>
            <a:endParaRPr lang="es-EC" sz="1100" b="1" dirty="0">
              <a:solidFill>
                <a:srgbClr val="002060"/>
              </a:solidFill>
            </a:endParaRPr>
          </a:p>
          <a:p>
            <a:pPr marL="171450" indent="-171450">
              <a:buFont typeface="Arial" panose="020B0604020202020204" pitchFamily="34" charset="0"/>
              <a:buChar char="•"/>
            </a:pPr>
            <a:r>
              <a:rPr lang="es-EC" sz="1100" b="1" dirty="0">
                <a:solidFill>
                  <a:srgbClr val="002060"/>
                </a:solidFill>
              </a:rPr>
              <a:t>Conservación a temperatura </a:t>
            </a:r>
            <a:r>
              <a:rPr lang="es-EC" sz="1100" b="1" dirty="0" smtClean="0">
                <a:solidFill>
                  <a:srgbClr val="002060"/>
                </a:solidFill>
              </a:rPr>
              <a:t>ambiente.</a:t>
            </a:r>
          </a:p>
          <a:p>
            <a:endParaRPr lang="es-EC" sz="1100" b="1" dirty="0">
              <a:solidFill>
                <a:srgbClr val="002060"/>
              </a:solidFill>
            </a:endParaRPr>
          </a:p>
          <a:p>
            <a:pPr marL="171450" indent="-171450">
              <a:buFont typeface="Arial" panose="020B0604020202020204" pitchFamily="34" charset="0"/>
              <a:buChar char="•"/>
            </a:pPr>
            <a:r>
              <a:rPr lang="es-EC" sz="1100" b="1" dirty="0">
                <a:solidFill>
                  <a:srgbClr val="002060"/>
                </a:solidFill>
              </a:rPr>
              <a:t>Vida útil prolongada aproximadamente 1 </a:t>
            </a:r>
            <a:r>
              <a:rPr lang="es-EC" sz="1100" b="1" dirty="0" smtClean="0">
                <a:solidFill>
                  <a:srgbClr val="002060"/>
                </a:solidFill>
              </a:rPr>
              <a:t>año</a:t>
            </a:r>
          </a:p>
          <a:p>
            <a:pPr marL="171450" indent="-171450">
              <a:buFont typeface="Arial" panose="020B0604020202020204" pitchFamily="34" charset="0"/>
              <a:buChar char="•"/>
            </a:pPr>
            <a:endParaRPr lang="es-EC" sz="1100" b="1" dirty="0" smtClean="0">
              <a:solidFill>
                <a:srgbClr val="002060"/>
              </a:solidFill>
            </a:endParaRPr>
          </a:p>
          <a:p>
            <a:endParaRPr lang="es-EC" sz="1100" b="1" dirty="0">
              <a:solidFill>
                <a:srgbClr val="002060"/>
              </a:solidFill>
            </a:endParaRPr>
          </a:p>
          <a:p>
            <a:pPr marL="171450" indent="-171450">
              <a:buFont typeface="Arial" panose="020B0604020202020204" pitchFamily="34" charset="0"/>
              <a:buChar char="•"/>
            </a:pPr>
            <a:endParaRPr lang="es-EC" sz="1100" b="1" dirty="0">
              <a:solidFill>
                <a:srgbClr val="002060"/>
              </a:solidFill>
            </a:endParaRPr>
          </a:p>
          <a:p>
            <a:endParaRPr lang="es-EC" sz="1100" b="1" i="1" dirty="0">
              <a:solidFill>
                <a:srgbClr val="002060"/>
              </a:solidFill>
            </a:endParaRPr>
          </a:p>
        </p:txBody>
      </p:sp>
      <p:sp>
        <p:nvSpPr>
          <p:cNvPr id="12" name="Rectángulo redondeado 11"/>
          <p:cNvSpPr/>
          <p:nvPr/>
        </p:nvSpPr>
        <p:spPr>
          <a:xfrm>
            <a:off x="7187178" y="3660821"/>
            <a:ext cx="2706710" cy="300077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Arial" panose="020B0604020202020204" pitchFamily="34" charset="0"/>
              <a:buChar char="•"/>
            </a:pPr>
            <a:r>
              <a:rPr lang="es-EC" sz="1100" b="1" dirty="0" smtClean="0">
                <a:solidFill>
                  <a:srgbClr val="002060"/>
                </a:solidFill>
              </a:rPr>
              <a:t>Condición geográfica del Ecuador, favorece los 365 días para sembrar.</a:t>
            </a:r>
          </a:p>
          <a:p>
            <a:endParaRPr lang="es-EC" sz="1100" b="1" dirty="0">
              <a:solidFill>
                <a:srgbClr val="002060"/>
              </a:solidFill>
            </a:endParaRPr>
          </a:p>
          <a:p>
            <a:pPr marL="171450" indent="-171450">
              <a:buFont typeface="Arial" panose="020B0604020202020204" pitchFamily="34" charset="0"/>
              <a:buChar char="•"/>
            </a:pPr>
            <a:r>
              <a:rPr lang="es-EC" sz="1100" b="1" dirty="0">
                <a:solidFill>
                  <a:srgbClr val="002060"/>
                </a:solidFill>
              </a:rPr>
              <a:t>La gran variedad de frutas exóticas que posee el Ecuador ha generado una gran aceptación internacional, logrando que sean apetecidas en países que tienen cuatro estaciones </a:t>
            </a:r>
            <a:r>
              <a:rPr lang="es-EC" sz="1100" b="1" dirty="0" smtClean="0">
                <a:solidFill>
                  <a:srgbClr val="002060"/>
                </a:solidFill>
              </a:rPr>
              <a:t>.</a:t>
            </a:r>
          </a:p>
          <a:p>
            <a:r>
              <a:rPr lang="es-EC" sz="1100" b="1" dirty="0" smtClean="0">
                <a:solidFill>
                  <a:srgbClr val="002060"/>
                </a:solidFill>
              </a:rPr>
              <a:t>.</a:t>
            </a:r>
            <a:endParaRPr lang="es-EC" sz="1100" b="1" dirty="0">
              <a:solidFill>
                <a:srgbClr val="002060"/>
              </a:solidFill>
            </a:endParaRPr>
          </a:p>
          <a:p>
            <a:pPr marL="171450" indent="-171450">
              <a:buFont typeface="Arial" panose="020B0604020202020204" pitchFamily="34" charset="0"/>
              <a:buChar char="•"/>
            </a:pPr>
            <a:endParaRPr lang="es-EC" sz="1100" b="1" dirty="0">
              <a:solidFill>
                <a:srgbClr val="002060"/>
              </a:solidFill>
            </a:endParaRPr>
          </a:p>
        </p:txBody>
      </p:sp>
      <p:pic>
        <p:nvPicPr>
          <p:cNvPr id="15" name="Imagen 14" descr="http://acercamosecuadoralmundo.com/img/mapa-punto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5780" y="1645278"/>
            <a:ext cx="3734873" cy="1925389"/>
          </a:xfrm>
          <a:prstGeom prst="rect">
            <a:avLst/>
          </a:prstGeom>
          <a:ln>
            <a:noFill/>
          </a:ln>
          <a:effectLst>
            <a:outerShdw blurRad="292100" dist="139700" dir="2700000" algn="tl" rotWithShape="0">
              <a:srgbClr val="333333">
                <a:alpha val="65000"/>
              </a:srgbClr>
            </a:outerShdw>
          </a:effectLst>
        </p:spPr>
      </p:pic>
      <p:sp>
        <p:nvSpPr>
          <p:cNvPr id="14" name="Rectángulo 13"/>
          <p:cNvSpPr/>
          <p:nvPr/>
        </p:nvSpPr>
        <p:spPr>
          <a:xfrm>
            <a:off x="2781835" y="271741"/>
            <a:ext cx="7428721" cy="523220"/>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TURRON DE HIGO</a:t>
            </a:r>
            <a:endParaRPr lang="es-EC"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endParaRPr>
          </a:p>
        </p:txBody>
      </p:sp>
      <p:pic>
        <p:nvPicPr>
          <p:cNvPr id="3" name="Imagen 2"/>
          <p:cNvPicPr>
            <a:picLocks noChangeAspect="1"/>
          </p:cNvPicPr>
          <p:nvPr/>
        </p:nvPicPr>
        <p:blipFill>
          <a:blip r:embed="rId4"/>
          <a:stretch>
            <a:fillRect/>
          </a:stretch>
        </p:blipFill>
        <p:spPr>
          <a:xfrm>
            <a:off x="3820885" y="1968101"/>
            <a:ext cx="1897371" cy="1258039"/>
          </a:xfrm>
          <a:prstGeom prst="rect">
            <a:avLst/>
          </a:prstGeom>
        </p:spPr>
      </p:pic>
    </p:spTree>
    <p:extLst>
      <p:ext uri="{BB962C8B-B14F-4D97-AF65-F5344CB8AC3E}">
        <p14:creationId xmlns:p14="http://schemas.microsoft.com/office/powerpoint/2010/main" val="440437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a:picLocks noChangeAspect="1"/>
          </p:cNvPicPr>
          <p:nvPr/>
        </p:nvPicPr>
        <p:blipFill>
          <a:blip r:embed="rId2"/>
          <a:stretch>
            <a:fillRect/>
          </a:stretch>
        </p:blipFill>
        <p:spPr>
          <a:xfrm>
            <a:off x="9136569" y="5549116"/>
            <a:ext cx="1142201" cy="1142201"/>
          </a:xfrm>
          <a:prstGeom prst="rect">
            <a:avLst/>
          </a:prstGeom>
        </p:spPr>
      </p:pic>
      <p:pic>
        <p:nvPicPr>
          <p:cNvPr id="2" name="19 Imagen" descr="http://blogs.espe.edu.ec/wp-content/uploads/2013/09/LOGO-PRINCIPAL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pic>
        <p:nvPicPr>
          <p:cNvPr id="7" name="Imagen 6" descr="http://www.foodcon.net/system/uploads/program_images/000/000/006/original/BPM.jpg?1381159668"/>
          <p:cNvPicPr/>
          <p:nvPr/>
        </p:nvPicPr>
        <p:blipFill>
          <a:blip r:embed="rId4">
            <a:extLst>
              <a:ext uri="{28A0092B-C50C-407E-A947-70E740481C1C}">
                <a14:useLocalDpi xmlns:a14="http://schemas.microsoft.com/office/drawing/2010/main" val="0"/>
              </a:ext>
            </a:extLst>
          </a:blip>
          <a:srcRect/>
          <a:stretch>
            <a:fillRect/>
          </a:stretch>
        </p:blipFill>
        <p:spPr bwMode="auto">
          <a:xfrm>
            <a:off x="4452636" y="984540"/>
            <a:ext cx="2755169" cy="2587032"/>
          </a:xfrm>
          <a:prstGeom prst="rect">
            <a:avLst/>
          </a:prstGeom>
          <a:noFill/>
          <a:ln>
            <a:noFill/>
          </a:ln>
        </p:spPr>
      </p:pic>
      <p:pic>
        <p:nvPicPr>
          <p:cNvPr id="17" name="Imagen 16"/>
          <p:cNvPicPr>
            <a:picLocks noChangeAspect="1"/>
          </p:cNvPicPr>
          <p:nvPr/>
        </p:nvPicPr>
        <p:blipFill>
          <a:blip r:embed="rId5"/>
          <a:stretch>
            <a:fillRect/>
          </a:stretch>
        </p:blipFill>
        <p:spPr>
          <a:xfrm>
            <a:off x="2023339" y="5244235"/>
            <a:ext cx="1201283" cy="1139679"/>
          </a:xfrm>
          <a:prstGeom prst="rect">
            <a:avLst/>
          </a:prstGeom>
        </p:spPr>
      </p:pic>
      <p:sp>
        <p:nvSpPr>
          <p:cNvPr id="23" name="Rectángulo redondeado 22"/>
          <p:cNvSpPr/>
          <p:nvPr/>
        </p:nvSpPr>
        <p:spPr>
          <a:xfrm>
            <a:off x="812644" y="3886019"/>
            <a:ext cx="3657310" cy="98395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1200" b="1" dirty="0" smtClean="0">
                <a:solidFill>
                  <a:srgbClr val="002060"/>
                </a:solidFill>
              </a:rPr>
              <a:t>herramienta </a:t>
            </a:r>
            <a:r>
              <a:rPr lang="es-EC" sz="1200" b="1" dirty="0">
                <a:solidFill>
                  <a:srgbClr val="002060"/>
                </a:solidFill>
              </a:rPr>
              <a:t>que </a:t>
            </a:r>
            <a:r>
              <a:rPr lang="es-EC" sz="1200" b="1" dirty="0" smtClean="0">
                <a:solidFill>
                  <a:srgbClr val="002060"/>
                </a:solidFill>
              </a:rPr>
              <a:t>contribuye y garantiza </a:t>
            </a:r>
            <a:r>
              <a:rPr lang="es-EC" sz="1200" b="1" dirty="0">
                <a:solidFill>
                  <a:srgbClr val="002060"/>
                </a:solidFill>
              </a:rPr>
              <a:t>una producción de alimentos </a:t>
            </a:r>
            <a:r>
              <a:rPr lang="es-EC" sz="1200" b="1" dirty="0" smtClean="0">
                <a:solidFill>
                  <a:srgbClr val="002060"/>
                </a:solidFill>
              </a:rPr>
              <a:t>seguros, que se utilizan en todos los procesos de elaboración y manipulación.</a:t>
            </a:r>
            <a:endParaRPr lang="es-EC" sz="1200" b="1" dirty="0">
              <a:solidFill>
                <a:srgbClr val="002060"/>
              </a:solidFill>
            </a:endParaRPr>
          </a:p>
        </p:txBody>
      </p:sp>
      <p:sp>
        <p:nvSpPr>
          <p:cNvPr id="24" name="Rectángulo redondeado 23"/>
          <p:cNvSpPr/>
          <p:nvPr/>
        </p:nvSpPr>
        <p:spPr>
          <a:xfrm>
            <a:off x="8138566" y="3511761"/>
            <a:ext cx="3657310" cy="173247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1200" b="1" dirty="0">
                <a:solidFill>
                  <a:srgbClr val="002060"/>
                </a:solidFill>
              </a:rPr>
              <a:t>Indispensables para la aplicación del:</a:t>
            </a:r>
          </a:p>
          <a:p>
            <a:pPr algn="just"/>
            <a:endParaRPr lang="es-EC" sz="1200" b="1" dirty="0">
              <a:solidFill>
                <a:srgbClr val="002060"/>
              </a:solidFill>
            </a:endParaRPr>
          </a:p>
          <a:p>
            <a:pPr marL="171450" indent="-171450" algn="just">
              <a:buFont typeface="Arial" panose="020B0604020202020204" pitchFamily="34" charset="0"/>
              <a:buChar char="•"/>
            </a:pPr>
            <a:r>
              <a:rPr lang="es-EC" sz="1200" b="1" dirty="0">
                <a:solidFill>
                  <a:srgbClr val="002060"/>
                </a:solidFill>
              </a:rPr>
              <a:t> Sistema HACCP, Sistema de Análisis de Peligros y Puntos Críticos de Control</a:t>
            </a:r>
          </a:p>
          <a:p>
            <a:pPr algn="just"/>
            <a:endParaRPr lang="es-EC" sz="1200" b="1" dirty="0">
              <a:solidFill>
                <a:srgbClr val="002060"/>
              </a:solidFill>
            </a:endParaRPr>
          </a:p>
          <a:p>
            <a:pPr marL="171450" indent="-171450" algn="just">
              <a:buFont typeface="Arial" panose="020B0604020202020204" pitchFamily="34" charset="0"/>
              <a:buChar char="•"/>
            </a:pPr>
            <a:r>
              <a:rPr lang="es-EC" sz="1200" b="1" dirty="0">
                <a:solidFill>
                  <a:srgbClr val="002060"/>
                </a:solidFill>
              </a:rPr>
              <a:t>Sistema de Calidad como las normas ISO 9000</a:t>
            </a:r>
          </a:p>
        </p:txBody>
      </p:sp>
      <p:sp>
        <p:nvSpPr>
          <p:cNvPr id="25" name="Rectángulo redondeado 24"/>
          <p:cNvSpPr/>
          <p:nvPr/>
        </p:nvSpPr>
        <p:spPr>
          <a:xfrm>
            <a:off x="4349832" y="5629725"/>
            <a:ext cx="3661527" cy="122827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1200" b="1" dirty="0">
                <a:solidFill>
                  <a:srgbClr val="002060"/>
                </a:solidFill>
              </a:rPr>
              <a:t>Decreto Ejecutivo 3253, Registro Oficial 696 de 4 de Noviembre del 2002, expide el Reglamento de Buenas Prácticas de Manufactura para Alimentos Procesados.</a:t>
            </a:r>
          </a:p>
        </p:txBody>
      </p:sp>
      <p:sp>
        <p:nvSpPr>
          <p:cNvPr id="19" name="Rectángulo 18"/>
          <p:cNvSpPr/>
          <p:nvPr/>
        </p:nvSpPr>
        <p:spPr>
          <a:xfrm>
            <a:off x="2660489" y="289774"/>
            <a:ext cx="7428721" cy="523220"/>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BUENAS PRÁCTICAS DE MANUFACTURA</a:t>
            </a:r>
            <a:endParaRPr lang="es-EC"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endParaRPr>
          </a:p>
        </p:txBody>
      </p:sp>
      <p:sp>
        <p:nvSpPr>
          <p:cNvPr id="3" name="Flecha abajo 2"/>
          <p:cNvSpPr/>
          <p:nvPr/>
        </p:nvSpPr>
        <p:spPr>
          <a:xfrm rot="3428459">
            <a:off x="3951514" y="3178628"/>
            <a:ext cx="501122" cy="5644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Flecha abajo 19"/>
          <p:cNvSpPr/>
          <p:nvPr/>
        </p:nvSpPr>
        <p:spPr>
          <a:xfrm>
            <a:off x="5803138" y="3886019"/>
            <a:ext cx="501122" cy="5644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Flecha abajo 21"/>
          <p:cNvSpPr/>
          <p:nvPr/>
        </p:nvSpPr>
        <p:spPr>
          <a:xfrm rot="18728557">
            <a:off x="7334643" y="3289328"/>
            <a:ext cx="501122" cy="5644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749324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9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3" y="115910"/>
            <a:ext cx="1275007" cy="347729"/>
          </a:xfrm>
          <a:prstGeom prst="rect">
            <a:avLst/>
          </a:prstGeom>
          <a:noFill/>
          <a:ln>
            <a:noFill/>
          </a:ln>
        </p:spPr>
      </p:pic>
      <p:pic>
        <p:nvPicPr>
          <p:cNvPr id="4" name="Imagen 3" descr="http://www.controlsanitario.gob.ec/wp-content/uploads/2014/04/voletin.jpg"/>
          <p:cNvPicPr/>
          <p:nvPr/>
        </p:nvPicPr>
        <p:blipFill>
          <a:blip r:embed="rId3">
            <a:extLst>
              <a:ext uri="{28A0092B-C50C-407E-A947-70E740481C1C}">
                <a14:useLocalDpi xmlns:a14="http://schemas.microsoft.com/office/drawing/2010/main" val="0"/>
              </a:ext>
            </a:extLst>
          </a:blip>
          <a:srcRect/>
          <a:stretch>
            <a:fillRect/>
          </a:stretch>
        </p:blipFill>
        <p:spPr bwMode="auto">
          <a:xfrm>
            <a:off x="1135264" y="1333794"/>
            <a:ext cx="2485623" cy="1311983"/>
          </a:xfrm>
          <a:prstGeom prst="rect">
            <a:avLst/>
          </a:prstGeom>
          <a:noFill/>
          <a:ln>
            <a:noFill/>
          </a:ln>
        </p:spPr>
      </p:pic>
      <p:pic>
        <p:nvPicPr>
          <p:cNvPr id="5" name="Imagen 4" descr="http://www.foodcon.net/system/uploads/program_images/000/000/006/original/BPM.jpg?138115966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4806" y="1627891"/>
            <a:ext cx="1008400" cy="831974"/>
          </a:xfrm>
          <a:prstGeom prst="rect">
            <a:avLst/>
          </a:prstGeom>
          <a:noFill/>
          <a:ln>
            <a:noFill/>
          </a:ln>
        </p:spPr>
      </p:pic>
      <p:sp>
        <p:nvSpPr>
          <p:cNvPr id="6" name="Flecha a la derecha con bandas 5"/>
          <p:cNvSpPr/>
          <p:nvPr/>
        </p:nvSpPr>
        <p:spPr>
          <a:xfrm>
            <a:off x="3503599" y="1727929"/>
            <a:ext cx="632988" cy="577390"/>
          </a:xfrm>
          <a:prstGeom prst="strip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7" name="Flecha a la derecha con bandas 6"/>
          <p:cNvSpPr/>
          <p:nvPr/>
        </p:nvSpPr>
        <p:spPr>
          <a:xfrm>
            <a:off x="5556312" y="1701090"/>
            <a:ext cx="632988" cy="577390"/>
          </a:xfrm>
          <a:prstGeom prst="strip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8" name="Rectángulo redondeado 7"/>
          <p:cNvSpPr/>
          <p:nvPr/>
        </p:nvSpPr>
        <p:spPr>
          <a:xfrm>
            <a:off x="6373412" y="1433863"/>
            <a:ext cx="3762261" cy="987699"/>
          </a:xfrm>
          <a:prstGeom prst="roundRect">
            <a:avLst/>
          </a:prstGeom>
          <a:ln>
            <a:noFill/>
          </a:ln>
          <a:effectLst>
            <a:outerShdw blurRad="44450" dist="27940" dir="5400000" algn="ctr">
              <a:srgbClr val="000000">
                <a:alpha val="32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just"/>
            <a:r>
              <a:rPr lang="es-EC" sz="1050" b="1" dirty="0">
                <a:solidFill>
                  <a:srgbClr val="002060"/>
                </a:solidFill>
              </a:rPr>
              <a:t>O</a:t>
            </a:r>
            <a:r>
              <a:rPr lang="es-EC" sz="1050" b="1" dirty="0" smtClean="0">
                <a:solidFill>
                  <a:srgbClr val="002060"/>
                </a:solidFill>
              </a:rPr>
              <a:t>torgados </a:t>
            </a:r>
            <a:r>
              <a:rPr lang="es-EC" sz="1050" b="1" dirty="0">
                <a:solidFill>
                  <a:srgbClr val="002060"/>
                </a:solidFill>
              </a:rPr>
              <a:t>para personas naturales o jurídicas que se dedican a elaborar, </a:t>
            </a:r>
            <a:r>
              <a:rPr lang="es-EC" sz="1050" b="1" dirty="0" smtClean="0">
                <a:solidFill>
                  <a:srgbClr val="002060"/>
                </a:solidFill>
              </a:rPr>
              <a:t>fabricar, envasar</a:t>
            </a:r>
            <a:r>
              <a:rPr lang="es-EC" sz="1050" b="1" dirty="0">
                <a:solidFill>
                  <a:srgbClr val="002060"/>
                </a:solidFill>
              </a:rPr>
              <a:t>, almacenar, </a:t>
            </a:r>
            <a:r>
              <a:rPr lang="es-EC" sz="1050" b="1" dirty="0" smtClean="0">
                <a:solidFill>
                  <a:srgbClr val="002060"/>
                </a:solidFill>
              </a:rPr>
              <a:t>transportar y comercializar productos </a:t>
            </a:r>
            <a:r>
              <a:rPr lang="es-EC" sz="1050" b="1" dirty="0">
                <a:solidFill>
                  <a:srgbClr val="002060"/>
                </a:solidFill>
              </a:rPr>
              <a:t>de uso y consumo </a:t>
            </a:r>
            <a:r>
              <a:rPr lang="es-EC" sz="1050" b="1" dirty="0" smtClean="0">
                <a:solidFill>
                  <a:srgbClr val="002060"/>
                </a:solidFill>
              </a:rPr>
              <a:t>humano.</a:t>
            </a:r>
            <a:endParaRPr lang="es-EC" sz="1050" b="1" dirty="0">
              <a:solidFill>
                <a:srgbClr val="002060"/>
              </a:solidFill>
            </a:endParaRPr>
          </a:p>
        </p:txBody>
      </p:sp>
      <p:sp>
        <p:nvSpPr>
          <p:cNvPr id="10" name="CuadroTexto 9"/>
          <p:cNvSpPr txBox="1"/>
          <p:nvPr/>
        </p:nvSpPr>
        <p:spPr>
          <a:xfrm>
            <a:off x="8468860" y="3072945"/>
            <a:ext cx="2292440" cy="307777"/>
          </a:xfrm>
          <a:prstGeom prst="rect">
            <a:avLst/>
          </a:prstGeom>
          <a:noFill/>
        </p:spPr>
        <p:txBody>
          <a:bodyPr wrap="square" rtlCol="0">
            <a:spAutoFit/>
          </a:bodyPr>
          <a:lstStyle/>
          <a:p>
            <a:pPr algn="ctr"/>
            <a:r>
              <a:rPr lang="es-EC" sz="1400" b="1" dirty="0" smtClean="0">
                <a:solidFill>
                  <a:srgbClr val="FF0000"/>
                </a:solidFill>
              </a:rPr>
              <a:t>Requisitos</a:t>
            </a:r>
            <a:endParaRPr lang="es-EC" sz="1400" b="1" dirty="0">
              <a:solidFill>
                <a:srgbClr val="FF0000"/>
              </a:solidFill>
            </a:endParaRPr>
          </a:p>
        </p:txBody>
      </p:sp>
      <p:sp>
        <p:nvSpPr>
          <p:cNvPr id="11" name="Rectángulo redondeado 10"/>
          <p:cNvSpPr/>
          <p:nvPr/>
        </p:nvSpPr>
        <p:spPr>
          <a:xfrm>
            <a:off x="7594242" y="3527755"/>
            <a:ext cx="4572000" cy="3169258"/>
          </a:xfrm>
          <a:prstGeom prst="roundRect">
            <a:avLst/>
          </a:prstGeom>
          <a:ln>
            <a:noFill/>
          </a:ln>
          <a:effectLst>
            <a:outerShdw blurRad="44450" dist="27940" dir="5400000" algn="ctr">
              <a:srgbClr val="000000">
                <a:alpha val="32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marL="171450" indent="-171450" algn="just">
              <a:buFont typeface="Arial" panose="020B0604020202020204" pitchFamily="34" charset="0"/>
              <a:buChar char="•"/>
            </a:pPr>
            <a:r>
              <a:rPr lang="es-EC" sz="1000" b="1" dirty="0">
                <a:solidFill>
                  <a:srgbClr val="002060"/>
                </a:solidFill>
              </a:rPr>
              <a:t>Una solicitud dirigida a la Agencia Nacional de Regulación, Control y Vigilancia Sanitaria (ARCSA)</a:t>
            </a:r>
          </a:p>
          <a:p>
            <a:pPr algn="just"/>
            <a:endParaRPr lang="es-EC" sz="1000" b="1" dirty="0">
              <a:solidFill>
                <a:srgbClr val="002060"/>
              </a:solidFill>
            </a:endParaRPr>
          </a:p>
          <a:p>
            <a:pPr marL="171450" indent="-171450" algn="just">
              <a:buFont typeface="Arial" panose="020B0604020202020204" pitchFamily="34" charset="0"/>
              <a:buChar char="•"/>
            </a:pPr>
            <a:r>
              <a:rPr lang="es-EC" sz="1000" b="1" dirty="0">
                <a:solidFill>
                  <a:srgbClr val="002060"/>
                </a:solidFill>
              </a:rPr>
              <a:t>Llenar Formulario de solicitud de certificación en buenas prácticas de </a:t>
            </a:r>
            <a:r>
              <a:rPr lang="es-EC" sz="1000" b="1" dirty="0" smtClean="0">
                <a:solidFill>
                  <a:srgbClr val="002060"/>
                </a:solidFill>
              </a:rPr>
              <a:t>manufactura.</a:t>
            </a:r>
            <a:endParaRPr lang="es-EC" sz="1000" b="1" dirty="0">
              <a:solidFill>
                <a:srgbClr val="002060"/>
              </a:solidFill>
            </a:endParaRPr>
          </a:p>
          <a:p>
            <a:pPr algn="just"/>
            <a:endParaRPr lang="es-EC" sz="1000" b="1" dirty="0">
              <a:solidFill>
                <a:srgbClr val="002060"/>
              </a:solidFill>
            </a:endParaRPr>
          </a:p>
          <a:p>
            <a:pPr marL="171450" indent="-171450" algn="just">
              <a:buFont typeface="Arial" panose="020B0604020202020204" pitchFamily="34" charset="0"/>
              <a:buChar char="•"/>
            </a:pPr>
            <a:r>
              <a:rPr lang="es-EC" sz="1000" b="1" dirty="0">
                <a:solidFill>
                  <a:srgbClr val="002060"/>
                </a:solidFill>
              </a:rPr>
              <a:t>Copia del permiso de funcionamiento vigente.</a:t>
            </a:r>
          </a:p>
          <a:p>
            <a:pPr algn="just"/>
            <a:endParaRPr lang="es-EC" sz="1000" b="1" dirty="0">
              <a:solidFill>
                <a:srgbClr val="002060"/>
              </a:solidFill>
            </a:endParaRPr>
          </a:p>
          <a:p>
            <a:pPr marL="171450" indent="-171450" algn="just">
              <a:buFont typeface="Arial" panose="020B0604020202020204" pitchFamily="34" charset="0"/>
              <a:buChar char="•"/>
            </a:pPr>
            <a:r>
              <a:rPr lang="es-EC" sz="1000" b="1" dirty="0">
                <a:solidFill>
                  <a:srgbClr val="002060"/>
                </a:solidFill>
              </a:rPr>
              <a:t>Copia de los registros sanitarios vigentes de los productos que la planta procesa.</a:t>
            </a:r>
          </a:p>
          <a:p>
            <a:pPr algn="just"/>
            <a:endParaRPr lang="es-EC" sz="1000" b="1" dirty="0">
              <a:solidFill>
                <a:srgbClr val="002060"/>
              </a:solidFill>
            </a:endParaRPr>
          </a:p>
          <a:p>
            <a:pPr marL="171450" indent="-171450" algn="just">
              <a:buFont typeface="Arial" panose="020B0604020202020204" pitchFamily="34" charset="0"/>
              <a:buChar char="•"/>
            </a:pPr>
            <a:r>
              <a:rPr lang="es-EC" sz="1000" b="1" dirty="0">
                <a:solidFill>
                  <a:srgbClr val="002060"/>
                </a:solidFill>
              </a:rPr>
              <a:t>Presentar un diagrama de flujo de los procesos por parte del responsable técnico de la planta</a:t>
            </a:r>
            <a:r>
              <a:rPr lang="es-EC" sz="1000" b="1" dirty="0" smtClean="0">
                <a:solidFill>
                  <a:srgbClr val="002060"/>
                </a:solidFill>
              </a:rPr>
              <a:t>.</a:t>
            </a:r>
          </a:p>
          <a:p>
            <a:pPr algn="just"/>
            <a:r>
              <a:rPr lang="es-EC" sz="1000" b="1" dirty="0">
                <a:solidFill>
                  <a:srgbClr val="002060"/>
                </a:solidFill>
              </a:rPr>
              <a:t> </a:t>
            </a:r>
          </a:p>
          <a:p>
            <a:pPr marL="171450" indent="-171450" algn="just">
              <a:buFont typeface="Arial" panose="020B0604020202020204" pitchFamily="34" charset="0"/>
              <a:buChar char="•"/>
            </a:pPr>
            <a:r>
              <a:rPr lang="es-EC" sz="1000" b="1" dirty="0">
                <a:solidFill>
                  <a:srgbClr val="002060"/>
                </a:solidFill>
              </a:rPr>
              <a:t>Copia del comprobante de pago de los derechos correspondientes a la emisión del Certificado de Operación sobre la utilización de Buenas Prácticas de Manufactura.</a:t>
            </a:r>
          </a:p>
        </p:txBody>
      </p:sp>
      <p:sp>
        <p:nvSpPr>
          <p:cNvPr id="13" name="Flecha a la derecha con bandas 12"/>
          <p:cNvSpPr/>
          <p:nvPr/>
        </p:nvSpPr>
        <p:spPr>
          <a:xfrm rot="5400000">
            <a:off x="2055300" y="2621645"/>
            <a:ext cx="632988" cy="577390"/>
          </a:xfrm>
          <a:prstGeom prst="strip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14" name="Flecha curvada hacia la izquierda 13"/>
          <p:cNvSpPr/>
          <p:nvPr/>
        </p:nvSpPr>
        <p:spPr>
          <a:xfrm>
            <a:off x="10135673" y="1701090"/>
            <a:ext cx="888642" cy="1679632"/>
          </a:xfrm>
          <a:prstGeom prst="curved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solidFill>
                <a:schemeClr val="tx1"/>
              </a:solidFill>
            </a:endParaRPr>
          </a:p>
        </p:txBody>
      </p:sp>
      <p:sp>
        <p:nvSpPr>
          <p:cNvPr id="15" name="Rectángulo redondeado 14"/>
          <p:cNvSpPr/>
          <p:nvPr/>
        </p:nvSpPr>
        <p:spPr>
          <a:xfrm>
            <a:off x="1290356" y="3272271"/>
            <a:ext cx="2330531" cy="2440529"/>
          </a:xfrm>
          <a:prstGeom prst="roundRect">
            <a:avLst/>
          </a:prstGeom>
          <a:ln>
            <a:noFill/>
          </a:ln>
          <a:effectLst>
            <a:outerShdw blurRad="44450" dist="27940" dir="5400000" algn="ctr">
              <a:srgbClr val="000000">
                <a:alpha val="32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marL="171450" indent="-171450" algn="just">
              <a:lnSpc>
                <a:spcPct val="200000"/>
              </a:lnSpc>
              <a:buFont typeface="Wingdings" panose="05000000000000000000" pitchFamily="2" charset="2"/>
              <a:buChar char="ü"/>
            </a:pPr>
            <a:r>
              <a:rPr lang="es-EC" sz="1050" b="1" dirty="0" smtClean="0">
                <a:solidFill>
                  <a:srgbClr val="002060"/>
                </a:solidFill>
              </a:rPr>
              <a:t>Revisa documentos</a:t>
            </a:r>
          </a:p>
          <a:p>
            <a:pPr marL="171450" indent="-171450" algn="just">
              <a:lnSpc>
                <a:spcPct val="200000"/>
              </a:lnSpc>
              <a:buFont typeface="Wingdings" panose="05000000000000000000" pitchFamily="2" charset="2"/>
              <a:buChar char="ü"/>
            </a:pPr>
            <a:r>
              <a:rPr lang="es-EC" sz="1050" b="1" dirty="0" smtClean="0">
                <a:solidFill>
                  <a:srgbClr val="002060"/>
                </a:solidFill>
              </a:rPr>
              <a:t>Asigna Inspector</a:t>
            </a:r>
          </a:p>
          <a:p>
            <a:pPr marL="171450" indent="-171450" algn="just">
              <a:lnSpc>
                <a:spcPct val="200000"/>
              </a:lnSpc>
              <a:buFont typeface="Wingdings" panose="05000000000000000000" pitchFamily="2" charset="2"/>
              <a:buChar char="ü"/>
            </a:pPr>
            <a:r>
              <a:rPr lang="es-EC" sz="1050" b="1" dirty="0" smtClean="0">
                <a:solidFill>
                  <a:srgbClr val="002060"/>
                </a:solidFill>
              </a:rPr>
              <a:t>Inspector emite Informe</a:t>
            </a:r>
          </a:p>
          <a:p>
            <a:pPr marL="171450" indent="-171450" algn="just">
              <a:lnSpc>
                <a:spcPct val="200000"/>
              </a:lnSpc>
              <a:buFont typeface="Wingdings" panose="05000000000000000000" pitchFamily="2" charset="2"/>
              <a:buChar char="ü"/>
            </a:pPr>
            <a:r>
              <a:rPr lang="es-EC" sz="1050" b="1" dirty="0" smtClean="0">
                <a:solidFill>
                  <a:srgbClr val="002060"/>
                </a:solidFill>
              </a:rPr>
              <a:t>Otorga Certificado BPM</a:t>
            </a:r>
          </a:p>
          <a:p>
            <a:pPr marL="171450" indent="-171450" algn="just">
              <a:lnSpc>
                <a:spcPct val="150000"/>
              </a:lnSpc>
              <a:buFont typeface="Wingdings" panose="05000000000000000000" pitchFamily="2" charset="2"/>
              <a:buChar char="ü"/>
            </a:pPr>
            <a:r>
              <a:rPr lang="es-EC" sz="1050" b="1" dirty="0" smtClean="0">
                <a:solidFill>
                  <a:srgbClr val="002060"/>
                </a:solidFill>
              </a:rPr>
              <a:t>Vigencia 3 años</a:t>
            </a:r>
          </a:p>
          <a:p>
            <a:pPr algn="just">
              <a:lnSpc>
                <a:spcPct val="150000"/>
              </a:lnSpc>
            </a:pPr>
            <a:endParaRPr lang="es-EC" sz="1050" b="1" dirty="0" smtClean="0">
              <a:solidFill>
                <a:srgbClr val="002060"/>
              </a:solidFill>
            </a:endParaRPr>
          </a:p>
          <a:p>
            <a:pPr marL="171450" indent="-171450">
              <a:buFont typeface="Wingdings" panose="05000000000000000000" pitchFamily="2" charset="2"/>
              <a:buChar char="ü"/>
            </a:pPr>
            <a:r>
              <a:rPr lang="es-EC" sz="1050" b="1" dirty="0" smtClean="0">
                <a:solidFill>
                  <a:srgbClr val="002060"/>
                </a:solidFill>
              </a:rPr>
              <a:t>Conforme al Art.84 del Reglamento BMP inspección anual.</a:t>
            </a:r>
            <a:endParaRPr lang="es-EC" sz="1050" b="1" dirty="0">
              <a:solidFill>
                <a:srgbClr val="002060"/>
              </a:solidFill>
            </a:endParaRPr>
          </a:p>
        </p:txBody>
      </p:sp>
      <p:sp>
        <p:nvSpPr>
          <p:cNvPr id="16" name="Rectángulo 15"/>
          <p:cNvSpPr/>
          <p:nvPr/>
        </p:nvSpPr>
        <p:spPr>
          <a:xfrm>
            <a:off x="3508864" y="289774"/>
            <a:ext cx="6580346" cy="954107"/>
          </a:xfrm>
          <a:prstGeom prst="rect">
            <a:avLst/>
          </a:prstGeom>
          <a:noFill/>
        </p:spPr>
        <p:txBody>
          <a:bodyPr wrap="square" lIns="91440" tIns="45720" rIns="91440" bIns="45720">
            <a:spAutoFit/>
          </a:bodyPr>
          <a:lstStyle/>
          <a:p>
            <a:pPr algn="ctr"/>
            <a:r>
              <a:rPr lang="es-EC"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rPr>
              <a:t>CERTIFICADO DE BUENAS PRÁCTICAS DE MANUFACTURA</a:t>
            </a:r>
            <a:endParaRPr lang="es-EC"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aramond" panose="02020404030301010803" pitchFamily="18" charset="0"/>
            </a:endParaRPr>
          </a:p>
        </p:txBody>
      </p:sp>
    </p:spTree>
    <p:extLst>
      <p:ext uri="{BB962C8B-B14F-4D97-AF65-F5344CB8AC3E}">
        <p14:creationId xmlns:p14="http://schemas.microsoft.com/office/powerpoint/2010/main" val="2025028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7176</TotalTime>
  <Words>977</Words>
  <Application>Microsoft Office PowerPoint</Application>
  <PresentationFormat>Panorámica</PresentationFormat>
  <Paragraphs>181</Paragraphs>
  <Slides>33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33</vt:i4>
      </vt:variant>
    </vt:vector>
  </HeadingPairs>
  <TitlesOfParts>
    <vt:vector size="41" baseType="lpstr">
      <vt:lpstr>Arial</vt:lpstr>
      <vt:lpstr>Calibri</vt:lpstr>
      <vt:lpstr>Garamond</vt:lpstr>
      <vt:lpstr>Times New Roman</vt:lpstr>
      <vt:lpstr>Trebuchet MS</vt:lpstr>
      <vt:lpstr>Wingdings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FINANCIERO</vt:lpstr>
      <vt:lpstr>FINANCIERO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admi</cp:lastModifiedBy>
  <cp:revision>270</cp:revision>
  <dcterms:created xsi:type="dcterms:W3CDTF">2015-04-30T02:29:45Z</dcterms:created>
  <dcterms:modified xsi:type="dcterms:W3CDTF">2015-06-25T16:47:11Z</dcterms:modified>
</cp:coreProperties>
</file>