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8" r:id="rId1"/>
  </p:sldMasterIdLst>
  <p:sldIdLst>
    <p:sldId id="256" r:id="rId2"/>
    <p:sldId id="258" r:id="rId3"/>
    <p:sldId id="282" r:id="rId4"/>
    <p:sldId id="296" r:id="rId5"/>
    <p:sldId id="297" r:id="rId6"/>
    <p:sldId id="260" r:id="rId7"/>
    <p:sldId id="284" r:id="rId8"/>
    <p:sldId id="298" r:id="rId9"/>
    <p:sldId id="319" r:id="rId10"/>
    <p:sldId id="299" r:id="rId11"/>
    <p:sldId id="300" r:id="rId12"/>
    <p:sldId id="301" r:id="rId13"/>
    <p:sldId id="322" r:id="rId14"/>
    <p:sldId id="285" r:id="rId15"/>
    <p:sldId id="323" r:id="rId16"/>
    <p:sldId id="303" r:id="rId17"/>
    <p:sldId id="304" r:id="rId18"/>
    <p:sldId id="286" r:id="rId19"/>
    <p:sldId id="305" r:id="rId20"/>
    <p:sldId id="306" r:id="rId21"/>
    <p:sldId id="307" r:id="rId22"/>
    <p:sldId id="325" r:id="rId23"/>
    <p:sldId id="308" r:id="rId24"/>
    <p:sldId id="324" r:id="rId25"/>
    <p:sldId id="320" r:id="rId26"/>
    <p:sldId id="321" r:id="rId27"/>
    <p:sldId id="310" r:id="rId28"/>
    <p:sldId id="309" r:id="rId29"/>
    <p:sldId id="311" r:id="rId30"/>
    <p:sldId id="312" r:id="rId31"/>
    <p:sldId id="313" r:id="rId32"/>
    <p:sldId id="315" r:id="rId33"/>
    <p:sldId id="314" r:id="rId34"/>
    <p:sldId id="316" r:id="rId35"/>
    <p:sldId id="317" r:id="rId36"/>
    <p:sldId id="318" r:id="rId3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37" autoAdjust="0"/>
    <p:restoredTop sz="94660"/>
  </p:normalViewPr>
  <p:slideViewPr>
    <p:cSldViewPr>
      <p:cViewPr varScale="1">
        <p:scale>
          <a:sx n="70" d="100"/>
          <a:sy n="70" d="100"/>
        </p:scale>
        <p:origin x="1277"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peraciones2\Desktop\Libro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C"/>
              <a:t>Producción Nacional de Cuero</a:t>
            </a:r>
          </a:p>
          <a:p>
            <a:pPr>
              <a:defRPr/>
            </a:pPr>
            <a:r>
              <a:rPr lang="es-EC"/>
              <a:t>en</a:t>
            </a:r>
            <a:r>
              <a:rPr lang="es-EC" baseline="0"/>
              <a:t> miles de unidades año 2013</a:t>
            </a:r>
            <a:endParaRPr lang="es-EC"/>
          </a:p>
        </c:rich>
      </c:tx>
      <c:layout>
        <c:manualLayout>
          <c:xMode val="edge"/>
          <c:yMode val="edge"/>
          <c:x val="0.12689537337244611"/>
          <c:y val="2.3255813953488372E-2"/>
        </c:manualLayout>
      </c:layout>
      <c:overlay val="0"/>
    </c:title>
    <c:autoTitleDeleted val="0"/>
    <c:plotArea>
      <c:layout/>
      <c:pieChart>
        <c:varyColors val="1"/>
        <c:ser>
          <c:idx val="0"/>
          <c:order val="0"/>
          <c:tx>
            <c:v>Producción Nacional de Cuero</c:v>
          </c:tx>
          <c:cat>
            <c:multiLvlStrRef>
              <c:f>Hoja1!$C$30:$D$34</c:f>
              <c:multiLvlStrCache>
                <c:ptCount val="5"/>
                <c:lvl>
                  <c:pt idx="0">
                    <c:v>266000</c:v>
                  </c:pt>
                  <c:pt idx="1">
                    <c:v>45500</c:v>
                  </c:pt>
                  <c:pt idx="2">
                    <c:v>14000</c:v>
                  </c:pt>
                  <c:pt idx="3">
                    <c:v>14000</c:v>
                  </c:pt>
                  <c:pt idx="4">
                    <c:v>10500</c:v>
                  </c:pt>
                </c:lvl>
                <c:lvl>
                  <c:pt idx="0">
                    <c:v>Tungurahua</c:v>
                  </c:pt>
                  <c:pt idx="1">
                    <c:v>Imbabura</c:v>
                  </c:pt>
                  <c:pt idx="2">
                    <c:v>Azuay</c:v>
                  </c:pt>
                  <c:pt idx="3">
                    <c:v>Cotopaxi</c:v>
                  </c:pt>
                  <c:pt idx="4">
                    <c:v>Otros</c:v>
                  </c:pt>
                </c:lvl>
              </c:multiLvlStrCache>
            </c:multiLvlStrRef>
          </c:cat>
          <c:val>
            <c:numRef>
              <c:f>Hoja1!$B$30:$B$34</c:f>
              <c:numCache>
                <c:formatCode>0%</c:formatCode>
                <c:ptCount val="5"/>
                <c:pt idx="0">
                  <c:v>0.76</c:v>
                </c:pt>
                <c:pt idx="1">
                  <c:v>0.13</c:v>
                </c:pt>
                <c:pt idx="2">
                  <c:v>0.04</c:v>
                </c:pt>
                <c:pt idx="3">
                  <c:v>0.04</c:v>
                </c:pt>
                <c:pt idx="4">
                  <c:v>0.03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891533245844268"/>
          <c:y val="0.29070683872849229"/>
          <c:w val="0.28026951854898735"/>
          <c:h val="0.41858595800524934"/>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C"/>
              <a:t>Exportaciones</a:t>
            </a:r>
            <a:r>
              <a:rPr lang="es-EC" baseline="0"/>
              <a:t> subpartida 4202.21.00.00</a:t>
            </a:r>
            <a:endParaRPr lang="es-EC"/>
          </a:p>
        </c:rich>
      </c:tx>
      <c:layout/>
      <c:overlay val="0"/>
    </c:title>
    <c:autoTitleDeleted val="0"/>
    <c:plotArea>
      <c:layout/>
      <c:lineChart>
        <c:grouping val="standard"/>
        <c:varyColors val="0"/>
        <c:ser>
          <c:idx val="0"/>
          <c:order val="0"/>
          <c:tx>
            <c:v>TM</c:v>
          </c:tx>
          <c:dLbls>
            <c:dLbl>
              <c:idx val="0"/>
              <c:layout>
                <c:manualLayout>
                  <c:x val="-5.5555555555555552E-2"/>
                  <c:y val="-7.4074074074074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5"/>
                  <c:y val="-6.481481481481481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5"/>
                  <c:y val="-6.481481481481481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5"/>
                  <c:y val="-6.018518518518518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8333333333333334E-2"/>
                  <c:y val="-6.944444444444444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5555555555555552E-2"/>
                  <c:y val="-6.944444444444444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5555555555555552E-2"/>
                  <c:y val="-6.481481481481481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Hoja4!$B$4:$B$10</c:f>
              <c:numCache>
                <c:formatCode>General</c:formatCode>
                <c:ptCount val="7"/>
                <c:pt idx="0">
                  <c:v>2007</c:v>
                </c:pt>
                <c:pt idx="1">
                  <c:v>2008</c:v>
                </c:pt>
                <c:pt idx="2">
                  <c:v>2009</c:v>
                </c:pt>
                <c:pt idx="3">
                  <c:v>2010</c:v>
                </c:pt>
                <c:pt idx="4">
                  <c:v>2011</c:v>
                </c:pt>
                <c:pt idx="5">
                  <c:v>2012</c:v>
                </c:pt>
                <c:pt idx="6">
                  <c:v>2013</c:v>
                </c:pt>
              </c:numCache>
            </c:numRef>
          </c:cat>
          <c:val>
            <c:numRef>
              <c:f>Hoja4!$C$4:$C$10</c:f>
              <c:numCache>
                <c:formatCode>General</c:formatCode>
                <c:ptCount val="7"/>
                <c:pt idx="0">
                  <c:v>4.53</c:v>
                </c:pt>
                <c:pt idx="1">
                  <c:v>5.42</c:v>
                </c:pt>
                <c:pt idx="2">
                  <c:v>2.65</c:v>
                </c:pt>
                <c:pt idx="3">
                  <c:v>5.42</c:v>
                </c:pt>
                <c:pt idx="4">
                  <c:v>2.2400000000000002</c:v>
                </c:pt>
                <c:pt idx="5">
                  <c:v>3.98</c:v>
                </c:pt>
                <c:pt idx="6">
                  <c:v>10.15</c:v>
                </c:pt>
              </c:numCache>
            </c:numRef>
          </c:val>
          <c:smooth val="0"/>
        </c:ser>
        <c:ser>
          <c:idx val="1"/>
          <c:order val="1"/>
          <c:tx>
            <c:v>Miles USD</c:v>
          </c:tx>
          <c:dLbls>
            <c:dLbl>
              <c:idx val="0"/>
              <c:layout>
                <c:manualLayout>
                  <c:x val="-3.888888888888889E-2"/>
                  <c:y val="6.018518518518527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6666666666666666E-2"/>
                  <c:y val="-6.481481481481481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5555555555555552E-2"/>
                  <c:y val="5.555555555555546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2222222222222215E-2"/>
                  <c:y val="-6.018518518518518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6.6666666666666666E-2"/>
                  <c:y val="-6.018518518518518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9444444444444448E-2"/>
                  <c:y val="5.555555555555564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05"/>
                  <c:y val="-6.018518518518518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Hoja4!$B$4:$B$10</c:f>
              <c:numCache>
                <c:formatCode>General</c:formatCode>
                <c:ptCount val="7"/>
                <c:pt idx="0">
                  <c:v>2007</c:v>
                </c:pt>
                <c:pt idx="1">
                  <c:v>2008</c:v>
                </c:pt>
                <c:pt idx="2">
                  <c:v>2009</c:v>
                </c:pt>
                <c:pt idx="3">
                  <c:v>2010</c:v>
                </c:pt>
                <c:pt idx="4">
                  <c:v>2011</c:v>
                </c:pt>
                <c:pt idx="5">
                  <c:v>2012</c:v>
                </c:pt>
                <c:pt idx="6">
                  <c:v>2013</c:v>
                </c:pt>
              </c:numCache>
            </c:numRef>
          </c:cat>
          <c:val>
            <c:numRef>
              <c:f>Hoja4!$D$4:$D$10</c:f>
              <c:numCache>
                <c:formatCode>General</c:formatCode>
                <c:ptCount val="7"/>
                <c:pt idx="0">
                  <c:v>170.72</c:v>
                </c:pt>
                <c:pt idx="1">
                  <c:v>292.48</c:v>
                </c:pt>
                <c:pt idx="2">
                  <c:v>155.25</c:v>
                </c:pt>
                <c:pt idx="3">
                  <c:v>230.13</c:v>
                </c:pt>
                <c:pt idx="4">
                  <c:v>232.04</c:v>
                </c:pt>
                <c:pt idx="5">
                  <c:v>163.63</c:v>
                </c:pt>
                <c:pt idx="6">
                  <c:v>140.77000000000001</c:v>
                </c:pt>
              </c:numCache>
            </c:numRef>
          </c:val>
          <c:smooth val="0"/>
        </c:ser>
        <c:dLbls>
          <c:showLegendKey val="0"/>
          <c:showVal val="1"/>
          <c:showCatName val="0"/>
          <c:showSerName val="0"/>
          <c:showPercent val="0"/>
          <c:showBubbleSize val="0"/>
        </c:dLbls>
        <c:marker val="1"/>
        <c:smooth val="0"/>
        <c:axId val="139720576"/>
        <c:axId val="139537432"/>
      </c:lineChart>
      <c:catAx>
        <c:axId val="139720576"/>
        <c:scaling>
          <c:orientation val="minMax"/>
        </c:scaling>
        <c:delete val="0"/>
        <c:axPos val="b"/>
        <c:numFmt formatCode="General" sourceLinked="1"/>
        <c:majorTickMark val="none"/>
        <c:minorTickMark val="none"/>
        <c:tickLblPos val="nextTo"/>
        <c:crossAx val="139537432"/>
        <c:crosses val="autoZero"/>
        <c:auto val="1"/>
        <c:lblAlgn val="ctr"/>
        <c:lblOffset val="100"/>
        <c:noMultiLvlLbl val="0"/>
      </c:catAx>
      <c:valAx>
        <c:axId val="139537432"/>
        <c:scaling>
          <c:orientation val="minMax"/>
        </c:scaling>
        <c:delete val="1"/>
        <c:axPos val="l"/>
        <c:numFmt formatCode="General" sourceLinked="1"/>
        <c:majorTickMark val="none"/>
        <c:minorTickMark val="none"/>
        <c:tickLblPos val="nextTo"/>
        <c:crossAx val="139720576"/>
        <c:crosses val="autoZero"/>
        <c:crossBetween val="between"/>
      </c:valAx>
    </c:plotArea>
    <c:legend>
      <c:legendPos val="t"/>
      <c:layout/>
      <c:overlay val="0"/>
    </c:legend>
    <c:plotVisOnly val="1"/>
    <c:dispBlanksAs val="gap"/>
    <c:showDLblsOverMax val="0"/>
  </c:chart>
  <c:externalData r:id="rId1">
    <c:autoUpdate val="0"/>
  </c:externalData>
</c:chartSpace>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250C01-686C-49F0-9B66-BB464807BFC5}" type="doc">
      <dgm:prSet loTypeId="urn:microsoft.com/office/officeart/2005/8/layout/hierarchy2" loCatId="hierarchy" qsTypeId="urn:microsoft.com/office/officeart/2005/8/quickstyle/simple2" qsCatId="simple" csTypeId="urn:microsoft.com/office/officeart/2005/8/colors/colorful3" csCatId="colorful" phldr="1"/>
      <dgm:spPr/>
      <dgm:t>
        <a:bodyPr/>
        <a:lstStyle/>
        <a:p>
          <a:endParaRPr lang="es-ES"/>
        </a:p>
      </dgm:t>
    </dgm:pt>
    <dgm:pt modelId="{DEF28259-C798-44B1-82AA-7B30D0FF1ADD}">
      <dgm:prSet phldrT="[Texto]" custT="1"/>
      <dgm:spPr/>
      <dgm:t>
        <a:bodyPr/>
        <a:lstStyle/>
        <a:p>
          <a:r>
            <a:rPr lang="es-ES" sz="1600" b="1"/>
            <a:t>Paso 1</a:t>
          </a:r>
        </a:p>
      </dgm:t>
    </dgm:pt>
    <dgm:pt modelId="{9C676A8C-21A2-4740-BB0B-189FD2BFB020}" type="parTrans" cxnId="{6C211D24-480F-4E9D-9FF0-F712C70403C4}">
      <dgm:prSet/>
      <dgm:spPr/>
      <dgm:t>
        <a:bodyPr/>
        <a:lstStyle/>
        <a:p>
          <a:endParaRPr lang="es-ES"/>
        </a:p>
      </dgm:t>
    </dgm:pt>
    <dgm:pt modelId="{08D51D6D-D80B-43F4-864F-8B34971D6671}" type="sibTrans" cxnId="{6C211D24-480F-4E9D-9FF0-F712C70403C4}">
      <dgm:prSet/>
      <dgm:spPr/>
      <dgm:t>
        <a:bodyPr/>
        <a:lstStyle/>
        <a:p>
          <a:endParaRPr lang="es-ES"/>
        </a:p>
      </dgm:t>
    </dgm:pt>
    <dgm:pt modelId="{F36D220B-8EF0-4737-9164-263095A03FD5}">
      <dgm:prSet phldrT="[Texto]"/>
      <dgm:spPr/>
      <dgm:t>
        <a:bodyPr/>
        <a:lstStyle/>
        <a:p>
          <a:r>
            <a:rPr lang="es-ES"/>
            <a:t>Tramitar el RUC en el SRI</a:t>
          </a:r>
        </a:p>
      </dgm:t>
    </dgm:pt>
    <dgm:pt modelId="{0FAF991F-71A3-4F88-A05D-B8A37C6FBE4C}" type="parTrans" cxnId="{7BCE7E5E-955C-497E-A779-96CF20523FC9}">
      <dgm:prSet/>
      <dgm:spPr/>
      <dgm:t>
        <a:bodyPr/>
        <a:lstStyle/>
        <a:p>
          <a:endParaRPr lang="es-ES"/>
        </a:p>
      </dgm:t>
    </dgm:pt>
    <dgm:pt modelId="{1C72AA90-C0BF-4B89-B4E5-64EA0592AD23}" type="sibTrans" cxnId="{7BCE7E5E-955C-497E-A779-96CF20523FC9}">
      <dgm:prSet/>
      <dgm:spPr/>
      <dgm:t>
        <a:bodyPr/>
        <a:lstStyle/>
        <a:p>
          <a:endParaRPr lang="es-ES"/>
        </a:p>
      </dgm:t>
    </dgm:pt>
    <dgm:pt modelId="{BC585772-5129-4DCA-ADE3-0E0371CE18A3}">
      <dgm:prSet phldrT="[Texto]"/>
      <dgm:spPr/>
      <dgm:t>
        <a:bodyPr/>
        <a:lstStyle/>
        <a:p>
          <a:r>
            <a:rPr lang="es-ES"/>
            <a:t>Adquirir el Certificado digital para la firma electrónica</a:t>
          </a:r>
        </a:p>
      </dgm:t>
    </dgm:pt>
    <dgm:pt modelId="{86EDD85B-1366-4350-8C8D-E95CD316B234}" type="parTrans" cxnId="{11368EF3-106B-4F86-AC0B-6CCE345E5DBF}">
      <dgm:prSet/>
      <dgm:spPr/>
      <dgm:t>
        <a:bodyPr/>
        <a:lstStyle/>
        <a:p>
          <a:endParaRPr lang="es-ES"/>
        </a:p>
      </dgm:t>
    </dgm:pt>
    <dgm:pt modelId="{CF0D832C-D8A3-4E8D-9DFD-42BA865F1A43}" type="sibTrans" cxnId="{11368EF3-106B-4F86-AC0B-6CCE345E5DBF}">
      <dgm:prSet/>
      <dgm:spPr/>
      <dgm:t>
        <a:bodyPr/>
        <a:lstStyle/>
        <a:p>
          <a:endParaRPr lang="es-ES"/>
        </a:p>
      </dgm:t>
    </dgm:pt>
    <dgm:pt modelId="{9F312FBA-DC26-4C05-90A6-AB4F7F7FD5EA}">
      <dgm:prSet phldrT="[Texto]" custT="1"/>
      <dgm:spPr/>
      <dgm:t>
        <a:bodyPr/>
        <a:lstStyle/>
        <a:p>
          <a:r>
            <a:rPr lang="es-ES" sz="1600" b="1"/>
            <a:t>Paso 2</a:t>
          </a:r>
        </a:p>
      </dgm:t>
    </dgm:pt>
    <dgm:pt modelId="{8CB3FA7A-90C1-41FF-B640-9D0917F639FB}" type="parTrans" cxnId="{FDCA9586-5CA1-4372-B77C-3D1778E6B3E9}">
      <dgm:prSet/>
      <dgm:spPr/>
      <dgm:t>
        <a:bodyPr/>
        <a:lstStyle/>
        <a:p>
          <a:endParaRPr lang="es-ES"/>
        </a:p>
      </dgm:t>
    </dgm:pt>
    <dgm:pt modelId="{F781B11D-C6F3-4D14-BE46-01C4A14C31A3}" type="sibTrans" cxnId="{FDCA9586-5CA1-4372-B77C-3D1778E6B3E9}">
      <dgm:prSet/>
      <dgm:spPr/>
      <dgm:t>
        <a:bodyPr/>
        <a:lstStyle/>
        <a:p>
          <a:endParaRPr lang="es-ES"/>
        </a:p>
      </dgm:t>
    </dgm:pt>
    <dgm:pt modelId="{B05A7C70-8A23-471D-9100-F2C9C3F4C2B3}">
      <dgm:prSet phldrT="[Texto]"/>
      <dgm:spPr/>
      <dgm:t>
        <a:bodyPr/>
        <a:lstStyle/>
        <a:p>
          <a:r>
            <a:rPr lang="es-ES"/>
            <a:t>Registrarse en el Portal de Ecuapass:  https://portal.aduana.gob.ec/</a:t>
          </a:r>
        </a:p>
      </dgm:t>
    </dgm:pt>
    <dgm:pt modelId="{D81536CE-DFF0-4D4F-9005-6291990DAB6D}" type="parTrans" cxnId="{6AD05CF9-E7E5-47AB-A5F0-B81A3DE03D92}">
      <dgm:prSet/>
      <dgm:spPr/>
      <dgm:t>
        <a:bodyPr/>
        <a:lstStyle/>
        <a:p>
          <a:endParaRPr lang="es-ES"/>
        </a:p>
      </dgm:t>
    </dgm:pt>
    <dgm:pt modelId="{5F805919-5720-4989-9C98-10867F4ADC61}" type="sibTrans" cxnId="{6AD05CF9-E7E5-47AB-A5F0-B81A3DE03D92}">
      <dgm:prSet/>
      <dgm:spPr/>
      <dgm:t>
        <a:bodyPr/>
        <a:lstStyle/>
        <a:p>
          <a:endParaRPr lang="es-ES"/>
        </a:p>
      </dgm:t>
    </dgm:pt>
    <dgm:pt modelId="{1B8DE6BC-EFE9-4360-AF14-CD47491CD691}">
      <dgm:prSet phldrT="[Texto]"/>
      <dgm:spPr/>
      <dgm:t>
        <a:bodyPr/>
        <a:lstStyle/>
        <a:p>
          <a:r>
            <a:rPr lang="es-ES"/>
            <a:t>Registro  de usuario /autenticación electrónica</a:t>
          </a:r>
        </a:p>
      </dgm:t>
    </dgm:pt>
    <dgm:pt modelId="{081A94F9-8070-46FF-BAAD-F11CD561D0DB}" type="parTrans" cxnId="{81AF3CF1-9FB8-4DA7-B302-FBCDDD87AD51}">
      <dgm:prSet/>
      <dgm:spPr/>
      <dgm:t>
        <a:bodyPr/>
        <a:lstStyle/>
        <a:p>
          <a:endParaRPr lang="es-ES"/>
        </a:p>
      </dgm:t>
    </dgm:pt>
    <dgm:pt modelId="{4D1E9A3F-8EB9-4759-A66D-A78AA25FA48A}" type="sibTrans" cxnId="{81AF3CF1-9FB8-4DA7-B302-FBCDDD87AD51}">
      <dgm:prSet/>
      <dgm:spPr/>
      <dgm:t>
        <a:bodyPr/>
        <a:lstStyle/>
        <a:p>
          <a:endParaRPr lang="es-ES"/>
        </a:p>
      </dgm:t>
    </dgm:pt>
    <dgm:pt modelId="{F458DB2F-B7CA-4644-9734-E6C11A81A940}">
      <dgm:prSet custT="1"/>
      <dgm:spPr/>
      <dgm:t>
        <a:bodyPr/>
        <a:lstStyle/>
        <a:p>
          <a:r>
            <a:rPr lang="es-ES" sz="1200"/>
            <a:t>Banco Central del Ecuador: https://www.eci.bce.ec/web/guest/</a:t>
          </a:r>
        </a:p>
        <a:p>
          <a:r>
            <a:rPr lang="es-ES" sz="1200"/>
            <a:t>Security Data (Fedexport): https://www.securitydata.net.ec</a:t>
          </a:r>
        </a:p>
      </dgm:t>
    </dgm:pt>
    <dgm:pt modelId="{2CD8D206-079E-46CC-81A0-A3AA36AA63EA}" type="parTrans" cxnId="{6C19C689-8DCC-4081-B469-E4DF4BFDBB6E}">
      <dgm:prSet/>
      <dgm:spPr/>
      <dgm:t>
        <a:bodyPr/>
        <a:lstStyle/>
        <a:p>
          <a:endParaRPr lang="es-ES"/>
        </a:p>
      </dgm:t>
    </dgm:pt>
    <dgm:pt modelId="{F36BA065-4C54-4D09-AF76-D2038B23AD56}" type="sibTrans" cxnId="{6C19C689-8DCC-4081-B469-E4DF4BFDBB6E}">
      <dgm:prSet/>
      <dgm:spPr/>
      <dgm:t>
        <a:bodyPr/>
        <a:lstStyle/>
        <a:p>
          <a:endParaRPr lang="es-ES"/>
        </a:p>
      </dgm:t>
    </dgm:pt>
    <dgm:pt modelId="{70CDB50F-A8DF-46E2-B79F-D15BB416B8A5}">
      <dgm:prSet custT="1"/>
      <dgm:spPr/>
      <dgm:t>
        <a:bodyPr/>
        <a:lstStyle/>
        <a:p>
          <a:r>
            <a:rPr lang="es-ES" sz="1200"/>
            <a:t>Actualizar base de datos</a:t>
          </a:r>
        </a:p>
        <a:p>
          <a:r>
            <a:rPr lang="es-ES" sz="1200"/>
            <a:t>Crear ususario y contraseña</a:t>
          </a:r>
        </a:p>
        <a:p>
          <a:r>
            <a:rPr lang="es-ES" sz="1200"/>
            <a:t>Aceptar políticas de uso</a:t>
          </a:r>
        </a:p>
        <a:p>
          <a:r>
            <a:rPr lang="es-ES" sz="1200"/>
            <a:t>Registrar firma electrónica</a:t>
          </a:r>
        </a:p>
      </dgm:t>
    </dgm:pt>
    <dgm:pt modelId="{2EA14A79-6A85-4B15-BC27-F640770A7AA9}" type="parTrans" cxnId="{A59A6DC4-DBF9-4D50-A4D1-515E5B5E79EE}">
      <dgm:prSet/>
      <dgm:spPr/>
      <dgm:t>
        <a:bodyPr/>
        <a:lstStyle/>
        <a:p>
          <a:endParaRPr lang="es-ES"/>
        </a:p>
      </dgm:t>
    </dgm:pt>
    <dgm:pt modelId="{B0839AC5-81AD-489E-8697-14AC24D114CC}" type="sibTrans" cxnId="{A59A6DC4-DBF9-4D50-A4D1-515E5B5E79EE}">
      <dgm:prSet/>
      <dgm:spPr/>
      <dgm:t>
        <a:bodyPr/>
        <a:lstStyle/>
        <a:p>
          <a:endParaRPr lang="es-ES"/>
        </a:p>
      </dgm:t>
    </dgm:pt>
    <dgm:pt modelId="{FC13C0D6-8CEB-43AF-AA8C-3A83616E98DB}">
      <dgm:prSet custT="1"/>
      <dgm:spPr/>
      <dgm:t>
        <a:bodyPr/>
        <a:lstStyle/>
        <a:p>
          <a:r>
            <a:rPr lang="es-ES" sz="1050" dirty="0"/>
            <a:t>Solicitud de uso:</a:t>
          </a:r>
        </a:p>
        <a:p>
          <a:r>
            <a:rPr lang="es-ES" sz="1050" dirty="0"/>
            <a:t> (Representante legal de la empresa)</a:t>
          </a:r>
        </a:p>
        <a:p>
          <a:r>
            <a:rPr lang="es-ES" sz="1050" dirty="0"/>
            <a:t>(Empleado con autorización Rep. Legal)</a:t>
          </a:r>
        </a:p>
        <a:p>
          <a:r>
            <a:rPr lang="es-ES" sz="1050" dirty="0"/>
            <a:t>(General - autorización a terceros)</a:t>
          </a:r>
        </a:p>
        <a:p>
          <a:r>
            <a:rPr lang="es-ES" sz="1050" dirty="0"/>
            <a:t>(Entidad pública)</a:t>
          </a:r>
        </a:p>
      </dgm:t>
    </dgm:pt>
    <dgm:pt modelId="{12FB7806-147B-4330-B3DF-D1DDA727C8D6}" type="parTrans" cxnId="{3BA639A8-5CAA-4BEB-85C6-12286A3A89B5}">
      <dgm:prSet/>
      <dgm:spPr/>
      <dgm:t>
        <a:bodyPr/>
        <a:lstStyle/>
        <a:p>
          <a:endParaRPr lang="es-ES"/>
        </a:p>
      </dgm:t>
    </dgm:pt>
    <dgm:pt modelId="{524DDF21-6C38-41C9-84E5-65817616ADC5}" type="sibTrans" cxnId="{3BA639A8-5CAA-4BEB-85C6-12286A3A89B5}">
      <dgm:prSet/>
      <dgm:spPr/>
      <dgm:t>
        <a:bodyPr/>
        <a:lstStyle/>
        <a:p>
          <a:endParaRPr lang="es-ES"/>
        </a:p>
      </dgm:t>
    </dgm:pt>
    <dgm:pt modelId="{5284E9AF-222F-479A-8EE2-DDFCAE6D5012}" type="pres">
      <dgm:prSet presAssocID="{80250C01-686C-49F0-9B66-BB464807BFC5}" presName="diagram" presStyleCnt="0">
        <dgm:presLayoutVars>
          <dgm:chPref val="1"/>
          <dgm:dir/>
          <dgm:animOne val="branch"/>
          <dgm:animLvl val="lvl"/>
          <dgm:resizeHandles val="exact"/>
        </dgm:presLayoutVars>
      </dgm:prSet>
      <dgm:spPr/>
      <dgm:t>
        <a:bodyPr/>
        <a:lstStyle/>
        <a:p>
          <a:endParaRPr lang="es-ES"/>
        </a:p>
      </dgm:t>
    </dgm:pt>
    <dgm:pt modelId="{527BA0F0-D4CD-4E25-92E7-999736728CE1}" type="pres">
      <dgm:prSet presAssocID="{DEF28259-C798-44B1-82AA-7B30D0FF1ADD}" presName="root1" presStyleCnt="0"/>
      <dgm:spPr/>
      <dgm:t>
        <a:bodyPr/>
        <a:lstStyle/>
        <a:p>
          <a:endParaRPr lang="es-ES"/>
        </a:p>
      </dgm:t>
    </dgm:pt>
    <dgm:pt modelId="{B8FA667F-CB98-4AB4-90C2-A14C0BAA4BBE}" type="pres">
      <dgm:prSet presAssocID="{DEF28259-C798-44B1-82AA-7B30D0FF1ADD}" presName="LevelOneTextNode" presStyleLbl="node0" presStyleIdx="0" presStyleCnt="2" custScaleX="75156">
        <dgm:presLayoutVars>
          <dgm:chPref val="3"/>
        </dgm:presLayoutVars>
      </dgm:prSet>
      <dgm:spPr/>
      <dgm:t>
        <a:bodyPr/>
        <a:lstStyle/>
        <a:p>
          <a:endParaRPr lang="es-ES"/>
        </a:p>
      </dgm:t>
    </dgm:pt>
    <dgm:pt modelId="{04232E62-660B-4AB6-9600-30B431505081}" type="pres">
      <dgm:prSet presAssocID="{DEF28259-C798-44B1-82AA-7B30D0FF1ADD}" presName="level2hierChild" presStyleCnt="0"/>
      <dgm:spPr/>
      <dgm:t>
        <a:bodyPr/>
        <a:lstStyle/>
        <a:p>
          <a:endParaRPr lang="es-ES"/>
        </a:p>
      </dgm:t>
    </dgm:pt>
    <dgm:pt modelId="{2901374D-F727-4F40-AE7A-5FE717BADDFB}" type="pres">
      <dgm:prSet presAssocID="{0FAF991F-71A3-4F88-A05D-B8A37C6FBE4C}" presName="conn2-1" presStyleLbl="parChTrans1D2" presStyleIdx="0" presStyleCnt="4"/>
      <dgm:spPr/>
      <dgm:t>
        <a:bodyPr/>
        <a:lstStyle/>
        <a:p>
          <a:endParaRPr lang="es-ES"/>
        </a:p>
      </dgm:t>
    </dgm:pt>
    <dgm:pt modelId="{43230C18-32C7-4F9C-A97B-284E7F94D243}" type="pres">
      <dgm:prSet presAssocID="{0FAF991F-71A3-4F88-A05D-B8A37C6FBE4C}" presName="connTx" presStyleLbl="parChTrans1D2" presStyleIdx="0" presStyleCnt="4"/>
      <dgm:spPr/>
      <dgm:t>
        <a:bodyPr/>
        <a:lstStyle/>
        <a:p>
          <a:endParaRPr lang="es-ES"/>
        </a:p>
      </dgm:t>
    </dgm:pt>
    <dgm:pt modelId="{39058468-E340-44B6-A92A-454FECFBDCFB}" type="pres">
      <dgm:prSet presAssocID="{F36D220B-8EF0-4737-9164-263095A03FD5}" presName="root2" presStyleCnt="0"/>
      <dgm:spPr/>
      <dgm:t>
        <a:bodyPr/>
        <a:lstStyle/>
        <a:p>
          <a:endParaRPr lang="es-ES"/>
        </a:p>
      </dgm:t>
    </dgm:pt>
    <dgm:pt modelId="{F4A24EDB-C1BD-4D82-8667-2521BF992CC7}" type="pres">
      <dgm:prSet presAssocID="{F36D220B-8EF0-4737-9164-263095A03FD5}" presName="LevelTwoTextNode" presStyleLbl="node2" presStyleIdx="0" presStyleCnt="4" custScaleY="45846">
        <dgm:presLayoutVars>
          <dgm:chPref val="3"/>
        </dgm:presLayoutVars>
      </dgm:prSet>
      <dgm:spPr/>
      <dgm:t>
        <a:bodyPr/>
        <a:lstStyle/>
        <a:p>
          <a:endParaRPr lang="es-ES"/>
        </a:p>
      </dgm:t>
    </dgm:pt>
    <dgm:pt modelId="{E1F0C8A5-23C9-4706-BB3B-158F2D369684}" type="pres">
      <dgm:prSet presAssocID="{F36D220B-8EF0-4737-9164-263095A03FD5}" presName="level3hierChild" presStyleCnt="0"/>
      <dgm:spPr/>
      <dgm:t>
        <a:bodyPr/>
        <a:lstStyle/>
        <a:p>
          <a:endParaRPr lang="es-ES"/>
        </a:p>
      </dgm:t>
    </dgm:pt>
    <dgm:pt modelId="{9B1AFF71-F012-4DAD-9801-BE410FD39E02}" type="pres">
      <dgm:prSet presAssocID="{86EDD85B-1366-4350-8C8D-E95CD316B234}" presName="conn2-1" presStyleLbl="parChTrans1D2" presStyleIdx="1" presStyleCnt="4"/>
      <dgm:spPr/>
      <dgm:t>
        <a:bodyPr/>
        <a:lstStyle/>
        <a:p>
          <a:endParaRPr lang="es-ES"/>
        </a:p>
      </dgm:t>
    </dgm:pt>
    <dgm:pt modelId="{B0DC56B2-3CD9-4291-A138-8902B1AD4114}" type="pres">
      <dgm:prSet presAssocID="{86EDD85B-1366-4350-8C8D-E95CD316B234}" presName="connTx" presStyleLbl="parChTrans1D2" presStyleIdx="1" presStyleCnt="4"/>
      <dgm:spPr/>
      <dgm:t>
        <a:bodyPr/>
        <a:lstStyle/>
        <a:p>
          <a:endParaRPr lang="es-ES"/>
        </a:p>
      </dgm:t>
    </dgm:pt>
    <dgm:pt modelId="{4C763BC1-E2CA-445E-AAC5-DFE404967465}" type="pres">
      <dgm:prSet presAssocID="{BC585772-5129-4DCA-ADE3-0E0371CE18A3}" presName="root2" presStyleCnt="0"/>
      <dgm:spPr/>
      <dgm:t>
        <a:bodyPr/>
        <a:lstStyle/>
        <a:p>
          <a:endParaRPr lang="es-ES"/>
        </a:p>
      </dgm:t>
    </dgm:pt>
    <dgm:pt modelId="{477A603A-FFB5-415C-A9BF-57A9F2C6303C}" type="pres">
      <dgm:prSet presAssocID="{BC585772-5129-4DCA-ADE3-0E0371CE18A3}" presName="LevelTwoTextNode" presStyleLbl="node2" presStyleIdx="1" presStyleCnt="4" custScaleY="56894">
        <dgm:presLayoutVars>
          <dgm:chPref val="3"/>
        </dgm:presLayoutVars>
      </dgm:prSet>
      <dgm:spPr/>
      <dgm:t>
        <a:bodyPr/>
        <a:lstStyle/>
        <a:p>
          <a:endParaRPr lang="es-ES"/>
        </a:p>
      </dgm:t>
    </dgm:pt>
    <dgm:pt modelId="{CC99D0EB-9E86-462F-9D60-89C876DA3B66}" type="pres">
      <dgm:prSet presAssocID="{BC585772-5129-4DCA-ADE3-0E0371CE18A3}" presName="level3hierChild" presStyleCnt="0"/>
      <dgm:spPr/>
      <dgm:t>
        <a:bodyPr/>
        <a:lstStyle/>
        <a:p>
          <a:endParaRPr lang="es-ES"/>
        </a:p>
      </dgm:t>
    </dgm:pt>
    <dgm:pt modelId="{FC15501F-54F2-41C8-BEC9-3DF1778A18BC}" type="pres">
      <dgm:prSet presAssocID="{2CD8D206-079E-46CC-81A0-A3AA36AA63EA}" presName="conn2-1" presStyleLbl="parChTrans1D3" presStyleIdx="0" presStyleCnt="3"/>
      <dgm:spPr/>
      <dgm:t>
        <a:bodyPr/>
        <a:lstStyle/>
        <a:p>
          <a:endParaRPr lang="es-ES"/>
        </a:p>
      </dgm:t>
    </dgm:pt>
    <dgm:pt modelId="{FA1D87C8-E85E-4A57-B722-63DA8E2CB580}" type="pres">
      <dgm:prSet presAssocID="{2CD8D206-079E-46CC-81A0-A3AA36AA63EA}" presName="connTx" presStyleLbl="parChTrans1D3" presStyleIdx="0" presStyleCnt="3"/>
      <dgm:spPr/>
      <dgm:t>
        <a:bodyPr/>
        <a:lstStyle/>
        <a:p>
          <a:endParaRPr lang="es-ES"/>
        </a:p>
      </dgm:t>
    </dgm:pt>
    <dgm:pt modelId="{D7F61732-7B17-4F58-97E5-20CD3D341B2E}" type="pres">
      <dgm:prSet presAssocID="{F458DB2F-B7CA-4644-9734-E6C11A81A940}" presName="root2" presStyleCnt="0"/>
      <dgm:spPr/>
      <dgm:t>
        <a:bodyPr/>
        <a:lstStyle/>
        <a:p>
          <a:endParaRPr lang="es-ES"/>
        </a:p>
      </dgm:t>
    </dgm:pt>
    <dgm:pt modelId="{73B4A96C-AC59-433E-BFAA-B688623666B9}" type="pres">
      <dgm:prSet presAssocID="{F458DB2F-B7CA-4644-9734-E6C11A81A940}" presName="LevelTwoTextNode" presStyleLbl="node3" presStyleIdx="0" presStyleCnt="3" custScaleX="105641" custScaleY="106924">
        <dgm:presLayoutVars>
          <dgm:chPref val="3"/>
        </dgm:presLayoutVars>
      </dgm:prSet>
      <dgm:spPr/>
      <dgm:t>
        <a:bodyPr/>
        <a:lstStyle/>
        <a:p>
          <a:endParaRPr lang="es-ES"/>
        </a:p>
      </dgm:t>
    </dgm:pt>
    <dgm:pt modelId="{5AF5933D-CFA3-4C95-B17D-18163EE3E39B}" type="pres">
      <dgm:prSet presAssocID="{F458DB2F-B7CA-4644-9734-E6C11A81A940}" presName="level3hierChild" presStyleCnt="0"/>
      <dgm:spPr/>
      <dgm:t>
        <a:bodyPr/>
        <a:lstStyle/>
        <a:p>
          <a:endParaRPr lang="es-ES"/>
        </a:p>
      </dgm:t>
    </dgm:pt>
    <dgm:pt modelId="{31402526-7126-4E85-BDF2-CB027C8D2039}" type="pres">
      <dgm:prSet presAssocID="{9F312FBA-DC26-4C05-90A6-AB4F7F7FD5EA}" presName="root1" presStyleCnt="0"/>
      <dgm:spPr/>
      <dgm:t>
        <a:bodyPr/>
        <a:lstStyle/>
        <a:p>
          <a:endParaRPr lang="es-ES"/>
        </a:p>
      </dgm:t>
    </dgm:pt>
    <dgm:pt modelId="{4E7AC362-5039-434D-8C08-808C0A041F6A}" type="pres">
      <dgm:prSet presAssocID="{9F312FBA-DC26-4C05-90A6-AB4F7F7FD5EA}" presName="LevelOneTextNode" presStyleLbl="node0" presStyleIdx="1" presStyleCnt="2" custScaleX="75814">
        <dgm:presLayoutVars>
          <dgm:chPref val="3"/>
        </dgm:presLayoutVars>
      </dgm:prSet>
      <dgm:spPr/>
      <dgm:t>
        <a:bodyPr/>
        <a:lstStyle/>
        <a:p>
          <a:endParaRPr lang="es-ES"/>
        </a:p>
      </dgm:t>
    </dgm:pt>
    <dgm:pt modelId="{F4562141-3683-4E0C-92D6-A71CE03A50C0}" type="pres">
      <dgm:prSet presAssocID="{9F312FBA-DC26-4C05-90A6-AB4F7F7FD5EA}" presName="level2hierChild" presStyleCnt="0"/>
      <dgm:spPr/>
      <dgm:t>
        <a:bodyPr/>
        <a:lstStyle/>
        <a:p>
          <a:endParaRPr lang="es-ES"/>
        </a:p>
      </dgm:t>
    </dgm:pt>
    <dgm:pt modelId="{2DD22257-B2B9-4610-B55E-2A275461957D}" type="pres">
      <dgm:prSet presAssocID="{D81536CE-DFF0-4D4F-9005-6291990DAB6D}" presName="conn2-1" presStyleLbl="parChTrans1D2" presStyleIdx="2" presStyleCnt="4"/>
      <dgm:spPr/>
      <dgm:t>
        <a:bodyPr/>
        <a:lstStyle/>
        <a:p>
          <a:endParaRPr lang="es-ES"/>
        </a:p>
      </dgm:t>
    </dgm:pt>
    <dgm:pt modelId="{970006C1-C921-4737-8BD2-4A46B738621D}" type="pres">
      <dgm:prSet presAssocID="{D81536CE-DFF0-4D4F-9005-6291990DAB6D}" presName="connTx" presStyleLbl="parChTrans1D2" presStyleIdx="2" presStyleCnt="4"/>
      <dgm:spPr/>
      <dgm:t>
        <a:bodyPr/>
        <a:lstStyle/>
        <a:p>
          <a:endParaRPr lang="es-ES"/>
        </a:p>
      </dgm:t>
    </dgm:pt>
    <dgm:pt modelId="{39F38F4A-BD37-4D46-96D5-950FB967449D}" type="pres">
      <dgm:prSet presAssocID="{B05A7C70-8A23-471D-9100-F2C9C3F4C2B3}" presName="root2" presStyleCnt="0"/>
      <dgm:spPr/>
      <dgm:t>
        <a:bodyPr/>
        <a:lstStyle/>
        <a:p>
          <a:endParaRPr lang="es-ES"/>
        </a:p>
      </dgm:t>
    </dgm:pt>
    <dgm:pt modelId="{89A77298-0139-43E5-A731-5077AF0FAC3E}" type="pres">
      <dgm:prSet presAssocID="{B05A7C70-8A23-471D-9100-F2C9C3F4C2B3}" presName="LevelTwoTextNode" presStyleLbl="node2" presStyleIdx="2" presStyleCnt="4" custScaleY="88463">
        <dgm:presLayoutVars>
          <dgm:chPref val="3"/>
        </dgm:presLayoutVars>
      </dgm:prSet>
      <dgm:spPr/>
      <dgm:t>
        <a:bodyPr/>
        <a:lstStyle/>
        <a:p>
          <a:endParaRPr lang="es-ES"/>
        </a:p>
      </dgm:t>
    </dgm:pt>
    <dgm:pt modelId="{818640D9-5F80-42DC-94D2-68B2A9CD2736}" type="pres">
      <dgm:prSet presAssocID="{B05A7C70-8A23-471D-9100-F2C9C3F4C2B3}" presName="level3hierChild" presStyleCnt="0"/>
      <dgm:spPr/>
      <dgm:t>
        <a:bodyPr/>
        <a:lstStyle/>
        <a:p>
          <a:endParaRPr lang="es-ES"/>
        </a:p>
      </dgm:t>
    </dgm:pt>
    <dgm:pt modelId="{AA247D5C-2B89-49D1-87DC-E40F210BE6D2}" type="pres">
      <dgm:prSet presAssocID="{2EA14A79-6A85-4B15-BC27-F640770A7AA9}" presName="conn2-1" presStyleLbl="parChTrans1D3" presStyleIdx="1" presStyleCnt="3"/>
      <dgm:spPr/>
      <dgm:t>
        <a:bodyPr/>
        <a:lstStyle/>
        <a:p>
          <a:endParaRPr lang="es-ES"/>
        </a:p>
      </dgm:t>
    </dgm:pt>
    <dgm:pt modelId="{69D096BF-8A80-48C9-AA9B-57BDFE1DDA24}" type="pres">
      <dgm:prSet presAssocID="{2EA14A79-6A85-4B15-BC27-F640770A7AA9}" presName="connTx" presStyleLbl="parChTrans1D3" presStyleIdx="1" presStyleCnt="3"/>
      <dgm:spPr/>
      <dgm:t>
        <a:bodyPr/>
        <a:lstStyle/>
        <a:p>
          <a:endParaRPr lang="es-ES"/>
        </a:p>
      </dgm:t>
    </dgm:pt>
    <dgm:pt modelId="{A7D9B58F-5980-4DE0-85B4-84C4E3729788}" type="pres">
      <dgm:prSet presAssocID="{70CDB50F-A8DF-46E2-B79F-D15BB416B8A5}" presName="root2" presStyleCnt="0"/>
      <dgm:spPr/>
      <dgm:t>
        <a:bodyPr/>
        <a:lstStyle/>
        <a:p>
          <a:endParaRPr lang="es-ES"/>
        </a:p>
      </dgm:t>
    </dgm:pt>
    <dgm:pt modelId="{9DDD86D0-9DF3-42FE-A92A-DC13F00AE268}" type="pres">
      <dgm:prSet presAssocID="{70CDB50F-A8DF-46E2-B79F-D15BB416B8A5}" presName="LevelTwoTextNode" presStyleLbl="node3" presStyleIdx="1" presStyleCnt="3">
        <dgm:presLayoutVars>
          <dgm:chPref val="3"/>
        </dgm:presLayoutVars>
      </dgm:prSet>
      <dgm:spPr/>
      <dgm:t>
        <a:bodyPr/>
        <a:lstStyle/>
        <a:p>
          <a:endParaRPr lang="es-ES"/>
        </a:p>
      </dgm:t>
    </dgm:pt>
    <dgm:pt modelId="{21067DCF-5E51-4A74-A011-2E7393750333}" type="pres">
      <dgm:prSet presAssocID="{70CDB50F-A8DF-46E2-B79F-D15BB416B8A5}" presName="level3hierChild" presStyleCnt="0"/>
      <dgm:spPr/>
      <dgm:t>
        <a:bodyPr/>
        <a:lstStyle/>
        <a:p>
          <a:endParaRPr lang="es-ES"/>
        </a:p>
      </dgm:t>
    </dgm:pt>
    <dgm:pt modelId="{CA595CD0-5EB6-4A45-9A53-2EF6EAAD8BF2}" type="pres">
      <dgm:prSet presAssocID="{081A94F9-8070-46FF-BAAD-F11CD561D0DB}" presName="conn2-1" presStyleLbl="parChTrans1D2" presStyleIdx="3" presStyleCnt="4"/>
      <dgm:spPr/>
      <dgm:t>
        <a:bodyPr/>
        <a:lstStyle/>
        <a:p>
          <a:endParaRPr lang="es-ES"/>
        </a:p>
      </dgm:t>
    </dgm:pt>
    <dgm:pt modelId="{F8838F5B-CA81-4844-B8A6-7F317DE2B8C7}" type="pres">
      <dgm:prSet presAssocID="{081A94F9-8070-46FF-BAAD-F11CD561D0DB}" presName="connTx" presStyleLbl="parChTrans1D2" presStyleIdx="3" presStyleCnt="4"/>
      <dgm:spPr/>
      <dgm:t>
        <a:bodyPr/>
        <a:lstStyle/>
        <a:p>
          <a:endParaRPr lang="es-ES"/>
        </a:p>
      </dgm:t>
    </dgm:pt>
    <dgm:pt modelId="{254F7D29-D132-4E65-9845-3DE8A530ECFE}" type="pres">
      <dgm:prSet presAssocID="{1B8DE6BC-EFE9-4360-AF14-CD47491CD691}" presName="root2" presStyleCnt="0"/>
      <dgm:spPr/>
      <dgm:t>
        <a:bodyPr/>
        <a:lstStyle/>
        <a:p>
          <a:endParaRPr lang="es-ES"/>
        </a:p>
      </dgm:t>
    </dgm:pt>
    <dgm:pt modelId="{A61A67EC-2A5C-402C-B17B-09E21E53FDC6}" type="pres">
      <dgm:prSet presAssocID="{1B8DE6BC-EFE9-4360-AF14-CD47491CD691}" presName="LevelTwoTextNode" presStyleLbl="node2" presStyleIdx="3" presStyleCnt="4" custScaleY="62982">
        <dgm:presLayoutVars>
          <dgm:chPref val="3"/>
        </dgm:presLayoutVars>
      </dgm:prSet>
      <dgm:spPr/>
      <dgm:t>
        <a:bodyPr/>
        <a:lstStyle/>
        <a:p>
          <a:endParaRPr lang="es-ES"/>
        </a:p>
      </dgm:t>
    </dgm:pt>
    <dgm:pt modelId="{31216052-64B6-43C8-9A7C-DAFADC03341C}" type="pres">
      <dgm:prSet presAssocID="{1B8DE6BC-EFE9-4360-AF14-CD47491CD691}" presName="level3hierChild" presStyleCnt="0"/>
      <dgm:spPr/>
      <dgm:t>
        <a:bodyPr/>
        <a:lstStyle/>
        <a:p>
          <a:endParaRPr lang="es-ES"/>
        </a:p>
      </dgm:t>
    </dgm:pt>
    <dgm:pt modelId="{2787860D-13B7-4892-B1BE-D105534F151B}" type="pres">
      <dgm:prSet presAssocID="{12FB7806-147B-4330-B3DF-D1DDA727C8D6}" presName="conn2-1" presStyleLbl="parChTrans1D3" presStyleIdx="2" presStyleCnt="3"/>
      <dgm:spPr/>
      <dgm:t>
        <a:bodyPr/>
        <a:lstStyle/>
        <a:p>
          <a:endParaRPr lang="es-ES"/>
        </a:p>
      </dgm:t>
    </dgm:pt>
    <dgm:pt modelId="{D5A04DFB-7A84-4CE3-A736-986E13075711}" type="pres">
      <dgm:prSet presAssocID="{12FB7806-147B-4330-B3DF-D1DDA727C8D6}" presName="connTx" presStyleLbl="parChTrans1D3" presStyleIdx="2" presStyleCnt="3"/>
      <dgm:spPr/>
      <dgm:t>
        <a:bodyPr/>
        <a:lstStyle/>
        <a:p>
          <a:endParaRPr lang="es-ES"/>
        </a:p>
      </dgm:t>
    </dgm:pt>
    <dgm:pt modelId="{497ED981-F52A-4270-AA5B-B84006C3510B}" type="pres">
      <dgm:prSet presAssocID="{FC13C0D6-8CEB-43AF-AA8C-3A83616E98DB}" presName="root2" presStyleCnt="0"/>
      <dgm:spPr/>
      <dgm:t>
        <a:bodyPr/>
        <a:lstStyle/>
        <a:p>
          <a:endParaRPr lang="es-ES"/>
        </a:p>
      </dgm:t>
    </dgm:pt>
    <dgm:pt modelId="{88ABFD0B-C739-45E4-8013-B1840CA92F32}" type="pres">
      <dgm:prSet presAssocID="{FC13C0D6-8CEB-43AF-AA8C-3A83616E98DB}" presName="LevelTwoTextNode" presStyleLbl="node3" presStyleIdx="2" presStyleCnt="3" custScaleY="116194">
        <dgm:presLayoutVars>
          <dgm:chPref val="3"/>
        </dgm:presLayoutVars>
      </dgm:prSet>
      <dgm:spPr/>
      <dgm:t>
        <a:bodyPr/>
        <a:lstStyle/>
        <a:p>
          <a:endParaRPr lang="es-ES"/>
        </a:p>
      </dgm:t>
    </dgm:pt>
    <dgm:pt modelId="{E38BC9E3-4DFE-4E1C-B534-97A48F604CAB}" type="pres">
      <dgm:prSet presAssocID="{FC13C0D6-8CEB-43AF-AA8C-3A83616E98DB}" presName="level3hierChild" presStyleCnt="0"/>
      <dgm:spPr/>
      <dgm:t>
        <a:bodyPr/>
        <a:lstStyle/>
        <a:p>
          <a:endParaRPr lang="es-ES"/>
        </a:p>
      </dgm:t>
    </dgm:pt>
  </dgm:ptLst>
  <dgm:cxnLst>
    <dgm:cxn modelId="{7BCE7E5E-955C-497E-A779-96CF20523FC9}" srcId="{DEF28259-C798-44B1-82AA-7B30D0FF1ADD}" destId="{F36D220B-8EF0-4737-9164-263095A03FD5}" srcOrd="0" destOrd="0" parTransId="{0FAF991F-71A3-4F88-A05D-B8A37C6FBE4C}" sibTransId="{1C72AA90-C0BF-4B89-B4E5-64EA0592AD23}"/>
    <dgm:cxn modelId="{0985AE2B-E7C7-4B15-99F0-D131AD40A6EE}" type="presOf" srcId="{081A94F9-8070-46FF-BAAD-F11CD561D0DB}" destId="{F8838F5B-CA81-4844-B8A6-7F317DE2B8C7}" srcOrd="1" destOrd="0" presId="urn:microsoft.com/office/officeart/2005/8/layout/hierarchy2"/>
    <dgm:cxn modelId="{195C282B-D6BE-42BE-A327-2894EAB62BE3}" type="presOf" srcId="{DEF28259-C798-44B1-82AA-7B30D0FF1ADD}" destId="{B8FA667F-CB98-4AB4-90C2-A14C0BAA4BBE}" srcOrd="0" destOrd="0" presId="urn:microsoft.com/office/officeart/2005/8/layout/hierarchy2"/>
    <dgm:cxn modelId="{20C4CE59-255F-4ECD-A3E9-1698F576234D}" type="presOf" srcId="{BC585772-5129-4DCA-ADE3-0E0371CE18A3}" destId="{477A603A-FFB5-415C-A9BF-57A9F2C6303C}" srcOrd="0" destOrd="0" presId="urn:microsoft.com/office/officeart/2005/8/layout/hierarchy2"/>
    <dgm:cxn modelId="{6AD05CF9-E7E5-47AB-A5F0-B81A3DE03D92}" srcId="{9F312FBA-DC26-4C05-90A6-AB4F7F7FD5EA}" destId="{B05A7C70-8A23-471D-9100-F2C9C3F4C2B3}" srcOrd="0" destOrd="0" parTransId="{D81536CE-DFF0-4D4F-9005-6291990DAB6D}" sibTransId="{5F805919-5720-4989-9C98-10867F4ADC61}"/>
    <dgm:cxn modelId="{3B317222-EE22-4190-8FB3-51C5D3E4B861}" type="presOf" srcId="{70CDB50F-A8DF-46E2-B79F-D15BB416B8A5}" destId="{9DDD86D0-9DF3-42FE-A92A-DC13F00AE268}" srcOrd="0" destOrd="0" presId="urn:microsoft.com/office/officeart/2005/8/layout/hierarchy2"/>
    <dgm:cxn modelId="{6C211D24-480F-4E9D-9FF0-F712C70403C4}" srcId="{80250C01-686C-49F0-9B66-BB464807BFC5}" destId="{DEF28259-C798-44B1-82AA-7B30D0FF1ADD}" srcOrd="0" destOrd="0" parTransId="{9C676A8C-21A2-4740-BB0B-189FD2BFB020}" sibTransId="{08D51D6D-D80B-43F4-864F-8B34971D6671}"/>
    <dgm:cxn modelId="{BD9CC0F6-5045-4A47-BC7F-F7B266C94493}" type="presOf" srcId="{80250C01-686C-49F0-9B66-BB464807BFC5}" destId="{5284E9AF-222F-479A-8EE2-DDFCAE6D5012}" srcOrd="0" destOrd="0" presId="urn:microsoft.com/office/officeart/2005/8/layout/hierarchy2"/>
    <dgm:cxn modelId="{905DF61B-816C-4D84-9ED9-579D6B258964}" type="presOf" srcId="{9F312FBA-DC26-4C05-90A6-AB4F7F7FD5EA}" destId="{4E7AC362-5039-434D-8C08-808C0A041F6A}" srcOrd="0" destOrd="0" presId="urn:microsoft.com/office/officeart/2005/8/layout/hierarchy2"/>
    <dgm:cxn modelId="{11368EF3-106B-4F86-AC0B-6CCE345E5DBF}" srcId="{DEF28259-C798-44B1-82AA-7B30D0FF1ADD}" destId="{BC585772-5129-4DCA-ADE3-0E0371CE18A3}" srcOrd="1" destOrd="0" parTransId="{86EDD85B-1366-4350-8C8D-E95CD316B234}" sibTransId="{CF0D832C-D8A3-4E8D-9DFD-42BA865F1A43}"/>
    <dgm:cxn modelId="{FA75E54C-265B-4A92-A821-274CD783B51A}" type="presOf" srcId="{D81536CE-DFF0-4D4F-9005-6291990DAB6D}" destId="{970006C1-C921-4737-8BD2-4A46B738621D}" srcOrd="1" destOrd="0" presId="urn:microsoft.com/office/officeart/2005/8/layout/hierarchy2"/>
    <dgm:cxn modelId="{4D95F8C6-7EED-4325-B889-5039F629D299}" type="presOf" srcId="{F458DB2F-B7CA-4644-9734-E6C11A81A940}" destId="{73B4A96C-AC59-433E-BFAA-B688623666B9}" srcOrd="0" destOrd="0" presId="urn:microsoft.com/office/officeart/2005/8/layout/hierarchy2"/>
    <dgm:cxn modelId="{AC7B23DC-86D0-46D9-98D7-17025B74CBCC}" type="presOf" srcId="{12FB7806-147B-4330-B3DF-D1DDA727C8D6}" destId="{2787860D-13B7-4892-B1BE-D105534F151B}" srcOrd="0" destOrd="0" presId="urn:microsoft.com/office/officeart/2005/8/layout/hierarchy2"/>
    <dgm:cxn modelId="{A59A6DC4-DBF9-4D50-A4D1-515E5B5E79EE}" srcId="{B05A7C70-8A23-471D-9100-F2C9C3F4C2B3}" destId="{70CDB50F-A8DF-46E2-B79F-D15BB416B8A5}" srcOrd="0" destOrd="0" parTransId="{2EA14A79-6A85-4B15-BC27-F640770A7AA9}" sibTransId="{B0839AC5-81AD-489E-8697-14AC24D114CC}"/>
    <dgm:cxn modelId="{FE7A6B3D-7A57-4502-861C-60E0946A5440}" type="presOf" srcId="{0FAF991F-71A3-4F88-A05D-B8A37C6FBE4C}" destId="{43230C18-32C7-4F9C-A97B-284E7F94D243}" srcOrd="1" destOrd="0" presId="urn:microsoft.com/office/officeart/2005/8/layout/hierarchy2"/>
    <dgm:cxn modelId="{B9DDDBCF-88E7-4BF6-809D-932AA3FE7103}" type="presOf" srcId="{D81536CE-DFF0-4D4F-9005-6291990DAB6D}" destId="{2DD22257-B2B9-4610-B55E-2A275461957D}" srcOrd="0" destOrd="0" presId="urn:microsoft.com/office/officeart/2005/8/layout/hierarchy2"/>
    <dgm:cxn modelId="{46D95054-7A48-41FE-B4F3-C74E5BFDD070}" type="presOf" srcId="{86EDD85B-1366-4350-8C8D-E95CD316B234}" destId="{B0DC56B2-3CD9-4291-A138-8902B1AD4114}" srcOrd="1" destOrd="0" presId="urn:microsoft.com/office/officeart/2005/8/layout/hierarchy2"/>
    <dgm:cxn modelId="{D57CEDAA-6F88-484C-A21B-F0D42ED34436}" type="presOf" srcId="{2CD8D206-079E-46CC-81A0-A3AA36AA63EA}" destId="{FC15501F-54F2-41C8-BEC9-3DF1778A18BC}" srcOrd="0" destOrd="0" presId="urn:microsoft.com/office/officeart/2005/8/layout/hierarchy2"/>
    <dgm:cxn modelId="{3324C68A-3A80-462A-81A1-767EBDE7DE0C}" type="presOf" srcId="{F36D220B-8EF0-4737-9164-263095A03FD5}" destId="{F4A24EDB-C1BD-4D82-8667-2521BF992CC7}" srcOrd="0" destOrd="0" presId="urn:microsoft.com/office/officeart/2005/8/layout/hierarchy2"/>
    <dgm:cxn modelId="{242CE95A-DA8C-4914-8F88-27FC76DB4EAF}" type="presOf" srcId="{FC13C0D6-8CEB-43AF-AA8C-3A83616E98DB}" destId="{88ABFD0B-C739-45E4-8013-B1840CA92F32}" srcOrd="0" destOrd="0" presId="urn:microsoft.com/office/officeart/2005/8/layout/hierarchy2"/>
    <dgm:cxn modelId="{52256653-C47A-4926-90C3-F943273A407E}" type="presOf" srcId="{1B8DE6BC-EFE9-4360-AF14-CD47491CD691}" destId="{A61A67EC-2A5C-402C-B17B-09E21E53FDC6}" srcOrd="0" destOrd="0" presId="urn:microsoft.com/office/officeart/2005/8/layout/hierarchy2"/>
    <dgm:cxn modelId="{6C19C689-8DCC-4081-B469-E4DF4BFDBB6E}" srcId="{BC585772-5129-4DCA-ADE3-0E0371CE18A3}" destId="{F458DB2F-B7CA-4644-9734-E6C11A81A940}" srcOrd="0" destOrd="0" parTransId="{2CD8D206-079E-46CC-81A0-A3AA36AA63EA}" sibTransId="{F36BA065-4C54-4D09-AF76-D2038B23AD56}"/>
    <dgm:cxn modelId="{278EF4C2-B9B1-4A3B-B15E-49AC7986E22F}" type="presOf" srcId="{86EDD85B-1366-4350-8C8D-E95CD316B234}" destId="{9B1AFF71-F012-4DAD-9801-BE410FD39E02}" srcOrd="0" destOrd="0" presId="urn:microsoft.com/office/officeart/2005/8/layout/hierarchy2"/>
    <dgm:cxn modelId="{9FFD0312-975C-4995-846F-7B0381D5D62D}" type="presOf" srcId="{12FB7806-147B-4330-B3DF-D1DDA727C8D6}" destId="{D5A04DFB-7A84-4CE3-A736-986E13075711}" srcOrd="1" destOrd="0" presId="urn:microsoft.com/office/officeart/2005/8/layout/hierarchy2"/>
    <dgm:cxn modelId="{767D63A7-DE4C-43DA-9371-0A069923379D}" type="presOf" srcId="{2EA14A79-6A85-4B15-BC27-F640770A7AA9}" destId="{AA247D5C-2B89-49D1-87DC-E40F210BE6D2}" srcOrd="0" destOrd="0" presId="urn:microsoft.com/office/officeart/2005/8/layout/hierarchy2"/>
    <dgm:cxn modelId="{AEB94FF7-A9B6-465D-8EC6-E84A5325D076}" type="presOf" srcId="{B05A7C70-8A23-471D-9100-F2C9C3F4C2B3}" destId="{89A77298-0139-43E5-A731-5077AF0FAC3E}" srcOrd="0" destOrd="0" presId="urn:microsoft.com/office/officeart/2005/8/layout/hierarchy2"/>
    <dgm:cxn modelId="{3EBFCD70-3864-414D-89FA-4BC60424CF1C}" type="presOf" srcId="{2EA14A79-6A85-4B15-BC27-F640770A7AA9}" destId="{69D096BF-8A80-48C9-AA9B-57BDFE1DDA24}" srcOrd="1" destOrd="0" presId="urn:microsoft.com/office/officeart/2005/8/layout/hierarchy2"/>
    <dgm:cxn modelId="{559FB681-0800-4377-9D4B-82E34FAE3584}" type="presOf" srcId="{2CD8D206-079E-46CC-81A0-A3AA36AA63EA}" destId="{FA1D87C8-E85E-4A57-B722-63DA8E2CB580}" srcOrd="1" destOrd="0" presId="urn:microsoft.com/office/officeart/2005/8/layout/hierarchy2"/>
    <dgm:cxn modelId="{3BA639A8-5CAA-4BEB-85C6-12286A3A89B5}" srcId="{1B8DE6BC-EFE9-4360-AF14-CD47491CD691}" destId="{FC13C0D6-8CEB-43AF-AA8C-3A83616E98DB}" srcOrd="0" destOrd="0" parTransId="{12FB7806-147B-4330-B3DF-D1DDA727C8D6}" sibTransId="{524DDF21-6C38-41C9-84E5-65817616ADC5}"/>
    <dgm:cxn modelId="{81AF3CF1-9FB8-4DA7-B302-FBCDDD87AD51}" srcId="{9F312FBA-DC26-4C05-90A6-AB4F7F7FD5EA}" destId="{1B8DE6BC-EFE9-4360-AF14-CD47491CD691}" srcOrd="1" destOrd="0" parTransId="{081A94F9-8070-46FF-BAAD-F11CD561D0DB}" sibTransId="{4D1E9A3F-8EB9-4759-A66D-A78AA25FA48A}"/>
    <dgm:cxn modelId="{2D9B4ADA-117A-4903-A90D-BA7220C88C6B}" type="presOf" srcId="{081A94F9-8070-46FF-BAAD-F11CD561D0DB}" destId="{CA595CD0-5EB6-4A45-9A53-2EF6EAAD8BF2}" srcOrd="0" destOrd="0" presId="urn:microsoft.com/office/officeart/2005/8/layout/hierarchy2"/>
    <dgm:cxn modelId="{91713756-A2A9-4DD4-B2C9-B17A3D6983F2}" type="presOf" srcId="{0FAF991F-71A3-4F88-A05D-B8A37C6FBE4C}" destId="{2901374D-F727-4F40-AE7A-5FE717BADDFB}" srcOrd="0" destOrd="0" presId="urn:microsoft.com/office/officeart/2005/8/layout/hierarchy2"/>
    <dgm:cxn modelId="{FDCA9586-5CA1-4372-B77C-3D1778E6B3E9}" srcId="{80250C01-686C-49F0-9B66-BB464807BFC5}" destId="{9F312FBA-DC26-4C05-90A6-AB4F7F7FD5EA}" srcOrd="1" destOrd="0" parTransId="{8CB3FA7A-90C1-41FF-B640-9D0917F639FB}" sibTransId="{F781B11D-C6F3-4D14-BE46-01C4A14C31A3}"/>
    <dgm:cxn modelId="{C887EFC0-5414-481E-8A7D-A73DD8A2456B}" type="presParOf" srcId="{5284E9AF-222F-479A-8EE2-DDFCAE6D5012}" destId="{527BA0F0-D4CD-4E25-92E7-999736728CE1}" srcOrd="0" destOrd="0" presId="urn:microsoft.com/office/officeart/2005/8/layout/hierarchy2"/>
    <dgm:cxn modelId="{F6AAC02B-8346-4651-8A22-4E4EF55F20E3}" type="presParOf" srcId="{527BA0F0-D4CD-4E25-92E7-999736728CE1}" destId="{B8FA667F-CB98-4AB4-90C2-A14C0BAA4BBE}" srcOrd="0" destOrd="0" presId="urn:microsoft.com/office/officeart/2005/8/layout/hierarchy2"/>
    <dgm:cxn modelId="{468736CE-F045-4FFE-BF5A-1B3E6DE64E42}" type="presParOf" srcId="{527BA0F0-D4CD-4E25-92E7-999736728CE1}" destId="{04232E62-660B-4AB6-9600-30B431505081}" srcOrd="1" destOrd="0" presId="urn:microsoft.com/office/officeart/2005/8/layout/hierarchy2"/>
    <dgm:cxn modelId="{C3951226-1DC3-4104-AB51-97786481A75B}" type="presParOf" srcId="{04232E62-660B-4AB6-9600-30B431505081}" destId="{2901374D-F727-4F40-AE7A-5FE717BADDFB}" srcOrd="0" destOrd="0" presId="urn:microsoft.com/office/officeart/2005/8/layout/hierarchy2"/>
    <dgm:cxn modelId="{DE2F28CC-FB0D-437A-9F19-09A142CB414E}" type="presParOf" srcId="{2901374D-F727-4F40-AE7A-5FE717BADDFB}" destId="{43230C18-32C7-4F9C-A97B-284E7F94D243}" srcOrd="0" destOrd="0" presId="urn:microsoft.com/office/officeart/2005/8/layout/hierarchy2"/>
    <dgm:cxn modelId="{F5E315A0-A7AD-4AA3-B78C-51C664B17616}" type="presParOf" srcId="{04232E62-660B-4AB6-9600-30B431505081}" destId="{39058468-E340-44B6-A92A-454FECFBDCFB}" srcOrd="1" destOrd="0" presId="urn:microsoft.com/office/officeart/2005/8/layout/hierarchy2"/>
    <dgm:cxn modelId="{D8ED1631-C8A6-4707-8F11-645D7BB05591}" type="presParOf" srcId="{39058468-E340-44B6-A92A-454FECFBDCFB}" destId="{F4A24EDB-C1BD-4D82-8667-2521BF992CC7}" srcOrd="0" destOrd="0" presId="urn:microsoft.com/office/officeart/2005/8/layout/hierarchy2"/>
    <dgm:cxn modelId="{392A3EE2-40EA-44BE-99C3-3CB2345C3BBB}" type="presParOf" srcId="{39058468-E340-44B6-A92A-454FECFBDCFB}" destId="{E1F0C8A5-23C9-4706-BB3B-158F2D369684}" srcOrd="1" destOrd="0" presId="urn:microsoft.com/office/officeart/2005/8/layout/hierarchy2"/>
    <dgm:cxn modelId="{BB2EB4F3-DD66-4A5D-8EA2-EAEE552FEA1E}" type="presParOf" srcId="{04232E62-660B-4AB6-9600-30B431505081}" destId="{9B1AFF71-F012-4DAD-9801-BE410FD39E02}" srcOrd="2" destOrd="0" presId="urn:microsoft.com/office/officeart/2005/8/layout/hierarchy2"/>
    <dgm:cxn modelId="{50CCA986-6CC3-49F7-85DA-E12454CF6C90}" type="presParOf" srcId="{9B1AFF71-F012-4DAD-9801-BE410FD39E02}" destId="{B0DC56B2-3CD9-4291-A138-8902B1AD4114}" srcOrd="0" destOrd="0" presId="urn:microsoft.com/office/officeart/2005/8/layout/hierarchy2"/>
    <dgm:cxn modelId="{84CE83E4-2036-48DC-8BDE-2059A6C1A1F0}" type="presParOf" srcId="{04232E62-660B-4AB6-9600-30B431505081}" destId="{4C763BC1-E2CA-445E-AAC5-DFE404967465}" srcOrd="3" destOrd="0" presId="urn:microsoft.com/office/officeart/2005/8/layout/hierarchy2"/>
    <dgm:cxn modelId="{83984D8E-3F16-4FC5-A890-C0387D55361C}" type="presParOf" srcId="{4C763BC1-E2CA-445E-AAC5-DFE404967465}" destId="{477A603A-FFB5-415C-A9BF-57A9F2C6303C}" srcOrd="0" destOrd="0" presId="urn:microsoft.com/office/officeart/2005/8/layout/hierarchy2"/>
    <dgm:cxn modelId="{2C62CF5E-3FBA-4EA4-87AF-0162A03C6D01}" type="presParOf" srcId="{4C763BC1-E2CA-445E-AAC5-DFE404967465}" destId="{CC99D0EB-9E86-462F-9D60-89C876DA3B66}" srcOrd="1" destOrd="0" presId="urn:microsoft.com/office/officeart/2005/8/layout/hierarchy2"/>
    <dgm:cxn modelId="{23B3152C-0FAC-4775-A445-67176A0D2C64}" type="presParOf" srcId="{CC99D0EB-9E86-462F-9D60-89C876DA3B66}" destId="{FC15501F-54F2-41C8-BEC9-3DF1778A18BC}" srcOrd="0" destOrd="0" presId="urn:microsoft.com/office/officeart/2005/8/layout/hierarchy2"/>
    <dgm:cxn modelId="{0490175B-D9EF-4E47-9A9E-7347AAA09EEC}" type="presParOf" srcId="{FC15501F-54F2-41C8-BEC9-3DF1778A18BC}" destId="{FA1D87C8-E85E-4A57-B722-63DA8E2CB580}" srcOrd="0" destOrd="0" presId="urn:microsoft.com/office/officeart/2005/8/layout/hierarchy2"/>
    <dgm:cxn modelId="{6A2EB4ED-BA46-4235-9F16-35F062B6257E}" type="presParOf" srcId="{CC99D0EB-9E86-462F-9D60-89C876DA3B66}" destId="{D7F61732-7B17-4F58-97E5-20CD3D341B2E}" srcOrd="1" destOrd="0" presId="urn:microsoft.com/office/officeart/2005/8/layout/hierarchy2"/>
    <dgm:cxn modelId="{9971549C-8C90-44BB-867B-83A1C09227DE}" type="presParOf" srcId="{D7F61732-7B17-4F58-97E5-20CD3D341B2E}" destId="{73B4A96C-AC59-433E-BFAA-B688623666B9}" srcOrd="0" destOrd="0" presId="urn:microsoft.com/office/officeart/2005/8/layout/hierarchy2"/>
    <dgm:cxn modelId="{DA94B74F-89AA-41D0-89A9-1D68D784D02A}" type="presParOf" srcId="{D7F61732-7B17-4F58-97E5-20CD3D341B2E}" destId="{5AF5933D-CFA3-4C95-B17D-18163EE3E39B}" srcOrd="1" destOrd="0" presId="urn:microsoft.com/office/officeart/2005/8/layout/hierarchy2"/>
    <dgm:cxn modelId="{65F9FFAD-E4BF-4743-A2AE-F58397DBE674}" type="presParOf" srcId="{5284E9AF-222F-479A-8EE2-DDFCAE6D5012}" destId="{31402526-7126-4E85-BDF2-CB027C8D2039}" srcOrd="1" destOrd="0" presId="urn:microsoft.com/office/officeart/2005/8/layout/hierarchy2"/>
    <dgm:cxn modelId="{C296F648-1F00-4291-BD2A-E351BC07BA23}" type="presParOf" srcId="{31402526-7126-4E85-BDF2-CB027C8D2039}" destId="{4E7AC362-5039-434D-8C08-808C0A041F6A}" srcOrd="0" destOrd="0" presId="urn:microsoft.com/office/officeart/2005/8/layout/hierarchy2"/>
    <dgm:cxn modelId="{7E1DDC94-C9FC-461F-BED6-62DD40339D91}" type="presParOf" srcId="{31402526-7126-4E85-BDF2-CB027C8D2039}" destId="{F4562141-3683-4E0C-92D6-A71CE03A50C0}" srcOrd="1" destOrd="0" presId="urn:microsoft.com/office/officeart/2005/8/layout/hierarchy2"/>
    <dgm:cxn modelId="{F9C2EA6D-F113-40B0-A5EC-832815A4573F}" type="presParOf" srcId="{F4562141-3683-4E0C-92D6-A71CE03A50C0}" destId="{2DD22257-B2B9-4610-B55E-2A275461957D}" srcOrd="0" destOrd="0" presId="urn:microsoft.com/office/officeart/2005/8/layout/hierarchy2"/>
    <dgm:cxn modelId="{FB18BFC2-27CC-4B0B-A89B-F7FB5F187E78}" type="presParOf" srcId="{2DD22257-B2B9-4610-B55E-2A275461957D}" destId="{970006C1-C921-4737-8BD2-4A46B738621D}" srcOrd="0" destOrd="0" presId="urn:microsoft.com/office/officeart/2005/8/layout/hierarchy2"/>
    <dgm:cxn modelId="{25C986A7-9AA4-4BCD-AF88-0FB4AABE57F2}" type="presParOf" srcId="{F4562141-3683-4E0C-92D6-A71CE03A50C0}" destId="{39F38F4A-BD37-4D46-96D5-950FB967449D}" srcOrd="1" destOrd="0" presId="urn:microsoft.com/office/officeart/2005/8/layout/hierarchy2"/>
    <dgm:cxn modelId="{16237DA7-2892-401E-990A-F65E6F8EF3F2}" type="presParOf" srcId="{39F38F4A-BD37-4D46-96D5-950FB967449D}" destId="{89A77298-0139-43E5-A731-5077AF0FAC3E}" srcOrd="0" destOrd="0" presId="urn:microsoft.com/office/officeart/2005/8/layout/hierarchy2"/>
    <dgm:cxn modelId="{77671F89-ED56-4773-828D-CC03354F9788}" type="presParOf" srcId="{39F38F4A-BD37-4D46-96D5-950FB967449D}" destId="{818640D9-5F80-42DC-94D2-68B2A9CD2736}" srcOrd="1" destOrd="0" presId="urn:microsoft.com/office/officeart/2005/8/layout/hierarchy2"/>
    <dgm:cxn modelId="{4F9134E6-9820-4166-9EC4-E2FD29FA867C}" type="presParOf" srcId="{818640D9-5F80-42DC-94D2-68B2A9CD2736}" destId="{AA247D5C-2B89-49D1-87DC-E40F210BE6D2}" srcOrd="0" destOrd="0" presId="urn:microsoft.com/office/officeart/2005/8/layout/hierarchy2"/>
    <dgm:cxn modelId="{EC467B5C-77B8-4EA5-8752-7B9F07A0FA84}" type="presParOf" srcId="{AA247D5C-2B89-49D1-87DC-E40F210BE6D2}" destId="{69D096BF-8A80-48C9-AA9B-57BDFE1DDA24}" srcOrd="0" destOrd="0" presId="urn:microsoft.com/office/officeart/2005/8/layout/hierarchy2"/>
    <dgm:cxn modelId="{9FF94264-48C5-4B77-A648-57E753CF1FCD}" type="presParOf" srcId="{818640D9-5F80-42DC-94D2-68B2A9CD2736}" destId="{A7D9B58F-5980-4DE0-85B4-84C4E3729788}" srcOrd="1" destOrd="0" presId="urn:microsoft.com/office/officeart/2005/8/layout/hierarchy2"/>
    <dgm:cxn modelId="{3C8A094B-D2C9-487F-8C86-194DA9E7D8AC}" type="presParOf" srcId="{A7D9B58F-5980-4DE0-85B4-84C4E3729788}" destId="{9DDD86D0-9DF3-42FE-A92A-DC13F00AE268}" srcOrd="0" destOrd="0" presId="urn:microsoft.com/office/officeart/2005/8/layout/hierarchy2"/>
    <dgm:cxn modelId="{8E7EFD97-4856-47B5-AFEE-437DEBD89D19}" type="presParOf" srcId="{A7D9B58F-5980-4DE0-85B4-84C4E3729788}" destId="{21067DCF-5E51-4A74-A011-2E7393750333}" srcOrd="1" destOrd="0" presId="urn:microsoft.com/office/officeart/2005/8/layout/hierarchy2"/>
    <dgm:cxn modelId="{B2F576CD-5620-464F-924D-2AF2BEE2FA22}" type="presParOf" srcId="{F4562141-3683-4E0C-92D6-A71CE03A50C0}" destId="{CA595CD0-5EB6-4A45-9A53-2EF6EAAD8BF2}" srcOrd="2" destOrd="0" presId="urn:microsoft.com/office/officeart/2005/8/layout/hierarchy2"/>
    <dgm:cxn modelId="{3CF28B28-0760-4959-B973-9E409AF2F514}" type="presParOf" srcId="{CA595CD0-5EB6-4A45-9A53-2EF6EAAD8BF2}" destId="{F8838F5B-CA81-4844-B8A6-7F317DE2B8C7}" srcOrd="0" destOrd="0" presId="urn:microsoft.com/office/officeart/2005/8/layout/hierarchy2"/>
    <dgm:cxn modelId="{F0E4D1CF-F924-43D3-98C9-937271C3C754}" type="presParOf" srcId="{F4562141-3683-4E0C-92D6-A71CE03A50C0}" destId="{254F7D29-D132-4E65-9845-3DE8A530ECFE}" srcOrd="3" destOrd="0" presId="urn:microsoft.com/office/officeart/2005/8/layout/hierarchy2"/>
    <dgm:cxn modelId="{759350EB-C9AB-4DC0-A396-93320730FB16}" type="presParOf" srcId="{254F7D29-D132-4E65-9845-3DE8A530ECFE}" destId="{A61A67EC-2A5C-402C-B17B-09E21E53FDC6}" srcOrd="0" destOrd="0" presId="urn:microsoft.com/office/officeart/2005/8/layout/hierarchy2"/>
    <dgm:cxn modelId="{B58E2B69-DA53-4A10-998D-3E35471F2ADC}" type="presParOf" srcId="{254F7D29-D132-4E65-9845-3DE8A530ECFE}" destId="{31216052-64B6-43C8-9A7C-DAFADC03341C}" srcOrd="1" destOrd="0" presId="urn:microsoft.com/office/officeart/2005/8/layout/hierarchy2"/>
    <dgm:cxn modelId="{514BD226-80DA-4E62-BD13-0270B2D11C19}" type="presParOf" srcId="{31216052-64B6-43C8-9A7C-DAFADC03341C}" destId="{2787860D-13B7-4892-B1BE-D105534F151B}" srcOrd="0" destOrd="0" presId="urn:microsoft.com/office/officeart/2005/8/layout/hierarchy2"/>
    <dgm:cxn modelId="{67F5C552-71A9-416A-950C-3039F4B1C47C}" type="presParOf" srcId="{2787860D-13B7-4892-B1BE-D105534F151B}" destId="{D5A04DFB-7A84-4CE3-A736-986E13075711}" srcOrd="0" destOrd="0" presId="urn:microsoft.com/office/officeart/2005/8/layout/hierarchy2"/>
    <dgm:cxn modelId="{40225100-B567-42C7-9F61-7FA28063AC41}" type="presParOf" srcId="{31216052-64B6-43C8-9A7C-DAFADC03341C}" destId="{497ED981-F52A-4270-AA5B-B84006C3510B}" srcOrd="1" destOrd="0" presId="urn:microsoft.com/office/officeart/2005/8/layout/hierarchy2"/>
    <dgm:cxn modelId="{41979A2B-12FB-4ABD-9CC2-FC4D56485192}" type="presParOf" srcId="{497ED981-F52A-4270-AA5B-B84006C3510B}" destId="{88ABFD0B-C739-45E4-8013-B1840CA92F32}" srcOrd="0" destOrd="0" presId="urn:microsoft.com/office/officeart/2005/8/layout/hierarchy2"/>
    <dgm:cxn modelId="{224C47CF-6745-45A4-B59E-A148075F3499}" type="presParOf" srcId="{497ED981-F52A-4270-AA5B-B84006C3510B}" destId="{E38BC9E3-4DFE-4E1C-B534-97A48F604CA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38E7D6-9CE0-44FB-85A3-4CDBBF8E0C1C}"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es-ES"/>
        </a:p>
      </dgm:t>
    </dgm:pt>
    <dgm:pt modelId="{22D8F29D-0926-4FB8-9E84-DF7403F8FE2E}">
      <dgm:prSet phldrT="[Texto]" custT="1"/>
      <dgm:spPr/>
      <dgm:t>
        <a:bodyPr/>
        <a:lstStyle/>
        <a:p>
          <a:r>
            <a:rPr lang="es-ES" sz="1800" b="1" dirty="0" smtClean="0">
              <a:solidFill>
                <a:schemeClr val="bg1"/>
              </a:solidFill>
            </a:rPr>
            <a:t>ETAPA DE PRE-EMBARQUE</a:t>
          </a:r>
          <a:endParaRPr lang="es-ES" sz="1800" b="1" dirty="0">
            <a:solidFill>
              <a:schemeClr val="bg1"/>
            </a:solidFill>
          </a:endParaRPr>
        </a:p>
      </dgm:t>
    </dgm:pt>
    <dgm:pt modelId="{B673170F-0952-4CC7-95B4-2714A9FCA007}" type="parTrans" cxnId="{A2A499B5-E321-4E84-A03E-64069ECB3E8C}">
      <dgm:prSet/>
      <dgm:spPr/>
      <dgm:t>
        <a:bodyPr/>
        <a:lstStyle/>
        <a:p>
          <a:endParaRPr lang="es-ES" sz="2400" b="1">
            <a:solidFill>
              <a:schemeClr val="bg1"/>
            </a:solidFill>
          </a:endParaRPr>
        </a:p>
      </dgm:t>
    </dgm:pt>
    <dgm:pt modelId="{DF4B0CC1-15A5-465F-B523-C77B36A99452}" type="sibTrans" cxnId="{A2A499B5-E321-4E84-A03E-64069ECB3E8C}">
      <dgm:prSet custT="1"/>
      <dgm:spPr/>
      <dgm:t>
        <a:bodyPr/>
        <a:lstStyle/>
        <a:p>
          <a:endParaRPr lang="es-ES" sz="4000" b="1">
            <a:solidFill>
              <a:schemeClr val="bg1"/>
            </a:solidFill>
          </a:endParaRPr>
        </a:p>
      </dgm:t>
    </dgm:pt>
    <dgm:pt modelId="{66425F17-CFC9-480B-8372-CD859EAD7E0D}">
      <dgm:prSet phldrT="[Texto]" custT="1"/>
      <dgm:spPr/>
      <dgm:t>
        <a:bodyPr/>
        <a:lstStyle/>
        <a:p>
          <a:r>
            <a:rPr lang="es-ES" sz="1000" b="1" dirty="0" smtClean="0">
              <a:solidFill>
                <a:schemeClr val="bg1"/>
              </a:solidFill>
            </a:rPr>
            <a:t> </a:t>
          </a:r>
          <a:r>
            <a:rPr lang="es-ES" sz="1100" b="1" dirty="0" smtClean="0">
              <a:solidFill>
                <a:schemeClr val="bg1"/>
              </a:solidFill>
            </a:rPr>
            <a:t>Transmisión de la DAE  en el sistema ECUAPASS</a:t>
          </a:r>
          <a:endParaRPr lang="es-ES" sz="1100" b="1" dirty="0">
            <a:solidFill>
              <a:schemeClr val="bg1"/>
            </a:solidFill>
          </a:endParaRPr>
        </a:p>
      </dgm:t>
    </dgm:pt>
    <dgm:pt modelId="{49E9044A-C880-4F37-9942-7A9CD0174A05}" type="parTrans" cxnId="{4B0DBF79-301D-4226-A5AF-25B64193FB3D}">
      <dgm:prSet/>
      <dgm:spPr/>
      <dgm:t>
        <a:bodyPr/>
        <a:lstStyle/>
        <a:p>
          <a:endParaRPr lang="es-ES" sz="2400" b="1">
            <a:solidFill>
              <a:schemeClr val="bg1"/>
            </a:solidFill>
          </a:endParaRPr>
        </a:p>
      </dgm:t>
    </dgm:pt>
    <dgm:pt modelId="{EDB10F22-97FA-4702-BB2B-57508CB799C2}" type="sibTrans" cxnId="{4B0DBF79-301D-4226-A5AF-25B64193FB3D}">
      <dgm:prSet/>
      <dgm:spPr/>
      <dgm:t>
        <a:bodyPr/>
        <a:lstStyle/>
        <a:p>
          <a:endParaRPr lang="es-ES" sz="2400" b="1">
            <a:solidFill>
              <a:schemeClr val="bg1"/>
            </a:solidFill>
          </a:endParaRPr>
        </a:p>
      </dgm:t>
    </dgm:pt>
    <dgm:pt modelId="{13D536F3-B38C-4B1F-A36D-D052270E6175}">
      <dgm:prSet phldrT="[Texto]" custT="1"/>
      <dgm:spPr/>
      <dgm:t>
        <a:bodyPr/>
        <a:lstStyle/>
        <a:p>
          <a:r>
            <a:rPr lang="es-ES" sz="1800" b="1" dirty="0" smtClean="0">
              <a:solidFill>
                <a:schemeClr val="bg1"/>
              </a:solidFill>
            </a:rPr>
            <a:t>DOCUMENTOS QUE ACOMPAÑAN AL DAE</a:t>
          </a:r>
          <a:endParaRPr lang="es-ES" sz="1800" b="1" dirty="0">
            <a:solidFill>
              <a:schemeClr val="bg1"/>
            </a:solidFill>
          </a:endParaRPr>
        </a:p>
      </dgm:t>
    </dgm:pt>
    <dgm:pt modelId="{7C4EE772-A823-42B3-AC80-6A445C01A3AA}" type="parTrans" cxnId="{4DC443C5-DB29-4EB8-8E19-70347F8BF062}">
      <dgm:prSet/>
      <dgm:spPr/>
      <dgm:t>
        <a:bodyPr/>
        <a:lstStyle/>
        <a:p>
          <a:endParaRPr lang="es-ES" sz="2400" b="1">
            <a:solidFill>
              <a:schemeClr val="bg1"/>
            </a:solidFill>
          </a:endParaRPr>
        </a:p>
      </dgm:t>
    </dgm:pt>
    <dgm:pt modelId="{2FBF9552-0993-4457-A6ED-6445D2EAB079}" type="sibTrans" cxnId="{4DC443C5-DB29-4EB8-8E19-70347F8BF062}">
      <dgm:prSet custT="1"/>
      <dgm:spPr/>
      <dgm:t>
        <a:bodyPr/>
        <a:lstStyle/>
        <a:p>
          <a:endParaRPr lang="es-ES" sz="4000" b="1">
            <a:solidFill>
              <a:schemeClr val="bg1"/>
            </a:solidFill>
          </a:endParaRPr>
        </a:p>
      </dgm:t>
    </dgm:pt>
    <dgm:pt modelId="{B776BFB9-3FFC-460D-BCFC-ED68DCC762D1}">
      <dgm:prSet phldrT="[Texto]" custT="1"/>
      <dgm:spPr/>
      <dgm:t>
        <a:bodyPr/>
        <a:lstStyle/>
        <a:p>
          <a:r>
            <a:rPr lang="es-ES" sz="1100" b="1" dirty="0" smtClean="0">
              <a:solidFill>
                <a:schemeClr val="bg1"/>
              </a:solidFill>
            </a:rPr>
            <a:t> Factura comercial </a:t>
          </a:r>
          <a:endParaRPr lang="es-ES" sz="1100" b="1" dirty="0">
            <a:solidFill>
              <a:schemeClr val="bg1"/>
            </a:solidFill>
          </a:endParaRPr>
        </a:p>
      </dgm:t>
    </dgm:pt>
    <dgm:pt modelId="{57F31F02-4BD1-4F8D-B902-B4D92B68742B}" type="parTrans" cxnId="{34AA97D7-3237-4617-B6C5-C44B159109B6}">
      <dgm:prSet/>
      <dgm:spPr/>
      <dgm:t>
        <a:bodyPr/>
        <a:lstStyle/>
        <a:p>
          <a:endParaRPr lang="es-ES" sz="2400" b="1">
            <a:solidFill>
              <a:schemeClr val="bg1"/>
            </a:solidFill>
          </a:endParaRPr>
        </a:p>
      </dgm:t>
    </dgm:pt>
    <dgm:pt modelId="{FBBE2427-74C6-4391-8DCF-1067FA498C6C}" type="sibTrans" cxnId="{34AA97D7-3237-4617-B6C5-C44B159109B6}">
      <dgm:prSet/>
      <dgm:spPr/>
      <dgm:t>
        <a:bodyPr/>
        <a:lstStyle/>
        <a:p>
          <a:endParaRPr lang="es-ES" sz="2400" b="1">
            <a:solidFill>
              <a:schemeClr val="bg1"/>
            </a:solidFill>
          </a:endParaRPr>
        </a:p>
      </dgm:t>
    </dgm:pt>
    <dgm:pt modelId="{70183130-0E7A-4A8E-9C2A-C0F30DF7AFE0}">
      <dgm:prSet phldrT="[Texto]" custT="1"/>
      <dgm:spPr/>
      <dgm:t>
        <a:bodyPr/>
        <a:lstStyle/>
        <a:p>
          <a:r>
            <a:rPr lang="es-ES" sz="1800" b="1" dirty="0" smtClean="0">
              <a:solidFill>
                <a:schemeClr val="bg1"/>
              </a:solidFill>
            </a:rPr>
            <a:t>CANAL DE AFORO </a:t>
          </a:r>
          <a:endParaRPr lang="es-ES" sz="3200" b="1" dirty="0">
            <a:solidFill>
              <a:schemeClr val="bg1"/>
            </a:solidFill>
          </a:endParaRPr>
        </a:p>
      </dgm:t>
    </dgm:pt>
    <dgm:pt modelId="{8BAFB875-1054-42BB-8613-2E57BA2A4573}" type="parTrans" cxnId="{12690AC9-7D1A-4BB0-B4AB-F2A7AE24273D}">
      <dgm:prSet/>
      <dgm:spPr/>
      <dgm:t>
        <a:bodyPr/>
        <a:lstStyle/>
        <a:p>
          <a:endParaRPr lang="es-ES" sz="2400" b="1">
            <a:solidFill>
              <a:schemeClr val="bg1"/>
            </a:solidFill>
          </a:endParaRPr>
        </a:p>
      </dgm:t>
    </dgm:pt>
    <dgm:pt modelId="{39680F02-742C-41D8-9810-AA4B44006EEA}" type="sibTrans" cxnId="{12690AC9-7D1A-4BB0-B4AB-F2A7AE24273D}">
      <dgm:prSet custT="1"/>
      <dgm:spPr/>
      <dgm:t>
        <a:bodyPr/>
        <a:lstStyle/>
        <a:p>
          <a:endParaRPr lang="es-ES" sz="4000" b="1">
            <a:solidFill>
              <a:schemeClr val="bg1"/>
            </a:solidFill>
          </a:endParaRPr>
        </a:p>
      </dgm:t>
    </dgm:pt>
    <dgm:pt modelId="{1F8C068C-4897-4783-8429-02D5954059BC}">
      <dgm:prSet phldrT="[Texto]" custT="1"/>
      <dgm:spPr/>
      <dgm:t>
        <a:bodyPr/>
        <a:lstStyle/>
        <a:p>
          <a:r>
            <a:rPr lang="es-ES" sz="1400" b="1" dirty="0" smtClean="0">
              <a:solidFill>
                <a:schemeClr val="bg1"/>
              </a:solidFill>
            </a:rPr>
            <a:t>Documental</a:t>
          </a:r>
          <a:endParaRPr lang="es-ES" sz="1400" b="1" dirty="0">
            <a:solidFill>
              <a:schemeClr val="bg1"/>
            </a:solidFill>
          </a:endParaRPr>
        </a:p>
      </dgm:t>
    </dgm:pt>
    <dgm:pt modelId="{BBC891FC-7469-4D85-828B-1F43E16ADFB5}" type="parTrans" cxnId="{2C58C26A-C615-473D-BAB6-5A834BC3EF92}">
      <dgm:prSet/>
      <dgm:spPr/>
      <dgm:t>
        <a:bodyPr/>
        <a:lstStyle/>
        <a:p>
          <a:endParaRPr lang="es-ES" sz="2400" b="1">
            <a:solidFill>
              <a:schemeClr val="bg1"/>
            </a:solidFill>
          </a:endParaRPr>
        </a:p>
      </dgm:t>
    </dgm:pt>
    <dgm:pt modelId="{D4E8251B-CC53-4462-A9C8-C13A9292E882}" type="sibTrans" cxnId="{2C58C26A-C615-473D-BAB6-5A834BC3EF92}">
      <dgm:prSet/>
      <dgm:spPr/>
      <dgm:t>
        <a:bodyPr/>
        <a:lstStyle/>
        <a:p>
          <a:endParaRPr lang="es-ES" sz="2400" b="1">
            <a:solidFill>
              <a:schemeClr val="bg1"/>
            </a:solidFill>
          </a:endParaRPr>
        </a:p>
      </dgm:t>
    </dgm:pt>
    <dgm:pt modelId="{46CBB288-C1B8-4C64-A4C7-C2AF7F450FA8}">
      <dgm:prSet phldrT="[Texto]" custT="1"/>
      <dgm:spPr/>
      <dgm:t>
        <a:bodyPr/>
        <a:lstStyle/>
        <a:p>
          <a:pPr algn="just"/>
          <a:r>
            <a:rPr lang="es-ES" sz="1600" b="1" dirty="0" smtClean="0"/>
            <a:t>REGISTRO EN EL MINISTERIO DE INDUSTRIAS Y COMPETITIVIDAD POR DISPOSICION DEL COMEXI</a:t>
          </a:r>
        </a:p>
        <a:p>
          <a:pPr algn="just"/>
          <a:r>
            <a:rPr lang="es-ES" sz="1200" dirty="0" smtClean="0"/>
            <a:t>http://aplicaciones.mipro.gob.ec/mushoq/frontEnd/expCuerosPieles.php</a:t>
          </a:r>
          <a:endParaRPr lang="es-ES" sz="1200" b="1" dirty="0" smtClean="0"/>
        </a:p>
      </dgm:t>
    </dgm:pt>
    <dgm:pt modelId="{E7301EBE-7A5E-4217-89EC-988E0626BDCB}" type="parTrans" cxnId="{25415990-22AF-4E15-9E64-7DC64437AD41}">
      <dgm:prSet/>
      <dgm:spPr/>
      <dgm:t>
        <a:bodyPr/>
        <a:lstStyle/>
        <a:p>
          <a:endParaRPr lang="es-ES" sz="2400"/>
        </a:p>
      </dgm:t>
    </dgm:pt>
    <dgm:pt modelId="{3FB910CA-47FA-47A7-B2F1-A3342DDD9C27}" type="sibTrans" cxnId="{25415990-22AF-4E15-9E64-7DC64437AD41}">
      <dgm:prSet/>
      <dgm:spPr/>
      <dgm:t>
        <a:bodyPr/>
        <a:lstStyle/>
        <a:p>
          <a:endParaRPr lang="es-ES" sz="2400"/>
        </a:p>
      </dgm:t>
    </dgm:pt>
    <dgm:pt modelId="{221CED96-E2E8-4F69-A9ED-7F4DDE81C13F}">
      <dgm:prSet phldrT="[Texto]" custT="1"/>
      <dgm:spPr/>
      <dgm:t>
        <a:bodyPr/>
        <a:lstStyle/>
        <a:p>
          <a:r>
            <a:rPr lang="es-ES" sz="1100" b="1" dirty="0" smtClean="0">
              <a:solidFill>
                <a:schemeClr val="bg1"/>
              </a:solidFill>
            </a:rPr>
            <a:t>Autorizaciones previas</a:t>
          </a:r>
          <a:endParaRPr lang="es-ES" sz="1100" b="1" dirty="0">
            <a:solidFill>
              <a:schemeClr val="bg1"/>
            </a:solidFill>
          </a:endParaRPr>
        </a:p>
      </dgm:t>
    </dgm:pt>
    <dgm:pt modelId="{CA70C139-BF77-4D1F-9F95-E5073134C42E}" type="parTrans" cxnId="{F3A7F555-433E-46DE-B1BD-2167E791CEA1}">
      <dgm:prSet/>
      <dgm:spPr/>
      <dgm:t>
        <a:bodyPr/>
        <a:lstStyle/>
        <a:p>
          <a:endParaRPr lang="es-ES" sz="2400"/>
        </a:p>
      </dgm:t>
    </dgm:pt>
    <dgm:pt modelId="{BF3FA541-954E-46A4-8705-C9978E46FCEE}" type="sibTrans" cxnId="{F3A7F555-433E-46DE-B1BD-2167E791CEA1}">
      <dgm:prSet/>
      <dgm:spPr/>
      <dgm:t>
        <a:bodyPr/>
        <a:lstStyle/>
        <a:p>
          <a:endParaRPr lang="es-ES" sz="2400"/>
        </a:p>
      </dgm:t>
    </dgm:pt>
    <dgm:pt modelId="{6873CA78-680A-49FE-BDB9-194836E31815}">
      <dgm:prSet phldrT="[Texto]" custT="1"/>
      <dgm:spPr/>
      <dgm:t>
        <a:bodyPr/>
        <a:lstStyle/>
        <a:p>
          <a:r>
            <a:rPr lang="es-ES" sz="1100" b="1" dirty="0" smtClean="0">
              <a:solidFill>
                <a:schemeClr val="bg1"/>
              </a:solidFill>
            </a:rPr>
            <a:t>Certificado de origen</a:t>
          </a:r>
          <a:endParaRPr lang="es-ES" sz="1100" b="1" dirty="0">
            <a:solidFill>
              <a:schemeClr val="bg1"/>
            </a:solidFill>
          </a:endParaRPr>
        </a:p>
      </dgm:t>
    </dgm:pt>
    <dgm:pt modelId="{73441D8B-33C0-4354-8A11-EC4D3C36238E}" type="parTrans" cxnId="{14FBB5E7-EECD-430C-8463-95026773154B}">
      <dgm:prSet/>
      <dgm:spPr/>
      <dgm:t>
        <a:bodyPr/>
        <a:lstStyle/>
        <a:p>
          <a:endParaRPr lang="es-ES" sz="2400"/>
        </a:p>
      </dgm:t>
    </dgm:pt>
    <dgm:pt modelId="{6B42BC54-8311-4018-9B2A-6B123B094F76}" type="sibTrans" cxnId="{14FBB5E7-EECD-430C-8463-95026773154B}">
      <dgm:prSet/>
      <dgm:spPr/>
      <dgm:t>
        <a:bodyPr/>
        <a:lstStyle/>
        <a:p>
          <a:endParaRPr lang="es-ES" sz="2400"/>
        </a:p>
      </dgm:t>
    </dgm:pt>
    <dgm:pt modelId="{A114A258-A953-4C95-9B2C-12238C4F28F8}">
      <dgm:prSet phldrT="[Texto]" custT="1"/>
      <dgm:spPr/>
      <dgm:t>
        <a:bodyPr/>
        <a:lstStyle/>
        <a:p>
          <a:r>
            <a:rPr lang="es-ES" sz="1400" b="1" dirty="0" smtClean="0">
              <a:solidFill>
                <a:schemeClr val="bg1"/>
              </a:solidFill>
            </a:rPr>
            <a:t>Físico Intrusivo</a:t>
          </a:r>
          <a:endParaRPr lang="es-ES" sz="1400" b="1" dirty="0">
            <a:solidFill>
              <a:schemeClr val="bg1"/>
            </a:solidFill>
          </a:endParaRPr>
        </a:p>
      </dgm:t>
    </dgm:pt>
    <dgm:pt modelId="{B4FA3671-42DC-410C-88EF-1DE058A2200F}" type="parTrans" cxnId="{08857011-66C3-4A86-8ADC-E3C055A8E054}">
      <dgm:prSet/>
      <dgm:spPr/>
      <dgm:t>
        <a:bodyPr/>
        <a:lstStyle/>
        <a:p>
          <a:endParaRPr lang="es-ES" sz="2400"/>
        </a:p>
      </dgm:t>
    </dgm:pt>
    <dgm:pt modelId="{51C3EA23-E20E-4652-A0EA-CCCD0F6BEB2A}" type="sibTrans" cxnId="{08857011-66C3-4A86-8ADC-E3C055A8E054}">
      <dgm:prSet/>
      <dgm:spPr/>
      <dgm:t>
        <a:bodyPr/>
        <a:lstStyle/>
        <a:p>
          <a:endParaRPr lang="es-ES" sz="2400"/>
        </a:p>
      </dgm:t>
    </dgm:pt>
    <dgm:pt modelId="{6227ED75-257D-43DB-B47B-37F305B5EB44}">
      <dgm:prSet phldrT="[Texto]" custT="1"/>
      <dgm:spPr/>
      <dgm:t>
        <a:bodyPr/>
        <a:lstStyle/>
        <a:p>
          <a:r>
            <a:rPr lang="es-ES" sz="1400" b="1" dirty="0" smtClean="0">
              <a:solidFill>
                <a:schemeClr val="bg1"/>
              </a:solidFill>
            </a:rPr>
            <a:t>Automático</a:t>
          </a:r>
          <a:endParaRPr lang="es-ES" sz="1400" b="1" dirty="0">
            <a:solidFill>
              <a:schemeClr val="bg1"/>
            </a:solidFill>
          </a:endParaRPr>
        </a:p>
      </dgm:t>
    </dgm:pt>
    <dgm:pt modelId="{2DC6909E-7CB0-4A2E-BF68-2E0B28FB1C3F}" type="parTrans" cxnId="{C6CFDB57-38D2-4EB0-B471-FD1C14B48587}">
      <dgm:prSet/>
      <dgm:spPr/>
      <dgm:t>
        <a:bodyPr/>
        <a:lstStyle/>
        <a:p>
          <a:endParaRPr lang="es-ES" sz="2400"/>
        </a:p>
      </dgm:t>
    </dgm:pt>
    <dgm:pt modelId="{F971AF9B-3E77-41C9-A558-D8EB068B93D0}" type="sibTrans" cxnId="{C6CFDB57-38D2-4EB0-B471-FD1C14B48587}">
      <dgm:prSet/>
      <dgm:spPr/>
      <dgm:t>
        <a:bodyPr/>
        <a:lstStyle/>
        <a:p>
          <a:endParaRPr lang="es-ES" sz="2400"/>
        </a:p>
      </dgm:t>
    </dgm:pt>
    <dgm:pt modelId="{5B840D06-A699-4959-B3F5-42A4FE7EB8B3}" type="pres">
      <dgm:prSet presAssocID="{4538E7D6-9CE0-44FB-85A3-4CDBBF8E0C1C}" presName="outerComposite" presStyleCnt="0">
        <dgm:presLayoutVars>
          <dgm:chMax val="5"/>
          <dgm:dir/>
          <dgm:resizeHandles val="exact"/>
        </dgm:presLayoutVars>
      </dgm:prSet>
      <dgm:spPr/>
      <dgm:t>
        <a:bodyPr/>
        <a:lstStyle/>
        <a:p>
          <a:endParaRPr lang="es-ES"/>
        </a:p>
      </dgm:t>
    </dgm:pt>
    <dgm:pt modelId="{6CC4ADBA-D714-42E2-B05C-28789A2FC3D4}" type="pres">
      <dgm:prSet presAssocID="{4538E7D6-9CE0-44FB-85A3-4CDBBF8E0C1C}" presName="dummyMaxCanvas" presStyleCnt="0">
        <dgm:presLayoutVars/>
      </dgm:prSet>
      <dgm:spPr/>
    </dgm:pt>
    <dgm:pt modelId="{AA2022C0-CDEC-444C-93EA-CB64FC7BEA14}" type="pres">
      <dgm:prSet presAssocID="{4538E7D6-9CE0-44FB-85A3-4CDBBF8E0C1C}" presName="FourNodes_1" presStyleLbl="node1" presStyleIdx="0" presStyleCnt="4">
        <dgm:presLayoutVars>
          <dgm:bulletEnabled val="1"/>
        </dgm:presLayoutVars>
      </dgm:prSet>
      <dgm:spPr/>
      <dgm:t>
        <a:bodyPr/>
        <a:lstStyle/>
        <a:p>
          <a:endParaRPr lang="es-ES"/>
        </a:p>
      </dgm:t>
    </dgm:pt>
    <dgm:pt modelId="{72696039-6E4A-457D-9A60-B83F55BFDAAB}" type="pres">
      <dgm:prSet presAssocID="{4538E7D6-9CE0-44FB-85A3-4CDBBF8E0C1C}" presName="FourNodes_2" presStyleLbl="node1" presStyleIdx="1" presStyleCnt="4">
        <dgm:presLayoutVars>
          <dgm:bulletEnabled val="1"/>
        </dgm:presLayoutVars>
      </dgm:prSet>
      <dgm:spPr/>
      <dgm:t>
        <a:bodyPr/>
        <a:lstStyle/>
        <a:p>
          <a:endParaRPr lang="es-ES"/>
        </a:p>
      </dgm:t>
    </dgm:pt>
    <dgm:pt modelId="{3AC6F69F-27DA-4027-A006-622C7847A7A1}" type="pres">
      <dgm:prSet presAssocID="{4538E7D6-9CE0-44FB-85A3-4CDBBF8E0C1C}" presName="FourNodes_3" presStyleLbl="node1" presStyleIdx="2" presStyleCnt="4">
        <dgm:presLayoutVars>
          <dgm:bulletEnabled val="1"/>
        </dgm:presLayoutVars>
      </dgm:prSet>
      <dgm:spPr/>
      <dgm:t>
        <a:bodyPr/>
        <a:lstStyle/>
        <a:p>
          <a:endParaRPr lang="es-ES"/>
        </a:p>
      </dgm:t>
    </dgm:pt>
    <dgm:pt modelId="{E1D9B92B-EC73-455D-850E-1CA3BABA62BD}" type="pres">
      <dgm:prSet presAssocID="{4538E7D6-9CE0-44FB-85A3-4CDBBF8E0C1C}" presName="FourNodes_4" presStyleLbl="node1" presStyleIdx="3" presStyleCnt="4" custScaleX="101839" custScaleY="111873">
        <dgm:presLayoutVars>
          <dgm:bulletEnabled val="1"/>
        </dgm:presLayoutVars>
      </dgm:prSet>
      <dgm:spPr/>
      <dgm:t>
        <a:bodyPr/>
        <a:lstStyle/>
        <a:p>
          <a:endParaRPr lang="es-ES"/>
        </a:p>
      </dgm:t>
    </dgm:pt>
    <dgm:pt modelId="{78FB2B59-80D7-4612-A28A-E602EDDDFB94}" type="pres">
      <dgm:prSet presAssocID="{4538E7D6-9CE0-44FB-85A3-4CDBBF8E0C1C}" presName="FourConn_1-2" presStyleLbl="fgAccFollowNode1" presStyleIdx="0" presStyleCnt="3">
        <dgm:presLayoutVars>
          <dgm:bulletEnabled val="1"/>
        </dgm:presLayoutVars>
      </dgm:prSet>
      <dgm:spPr/>
      <dgm:t>
        <a:bodyPr/>
        <a:lstStyle/>
        <a:p>
          <a:endParaRPr lang="es-ES"/>
        </a:p>
      </dgm:t>
    </dgm:pt>
    <dgm:pt modelId="{599917D3-9439-4F95-A9F1-BD8C042F140E}" type="pres">
      <dgm:prSet presAssocID="{4538E7D6-9CE0-44FB-85A3-4CDBBF8E0C1C}" presName="FourConn_2-3" presStyleLbl="fgAccFollowNode1" presStyleIdx="1" presStyleCnt="3">
        <dgm:presLayoutVars>
          <dgm:bulletEnabled val="1"/>
        </dgm:presLayoutVars>
      </dgm:prSet>
      <dgm:spPr/>
      <dgm:t>
        <a:bodyPr/>
        <a:lstStyle/>
        <a:p>
          <a:endParaRPr lang="es-ES"/>
        </a:p>
      </dgm:t>
    </dgm:pt>
    <dgm:pt modelId="{12E67900-17C3-4EED-A217-2716B8D2A436}" type="pres">
      <dgm:prSet presAssocID="{4538E7D6-9CE0-44FB-85A3-4CDBBF8E0C1C}" presName="FourConn_3-4" presStyleLbl="fgAccFollowNode1" presStyleIdx="2" presStyleCnt="3">
        <dgm:presLayoutVars>
          <dgm:bulletEnabled val="1"/>
        </dgm:presLayoutVars>
      </dgm:prSet>
      <dgm:spPr/>
      <dgm:t>
        <a:bodyPr/>
        <a:lstStyle/>
        <a:p>
          <a:endParaRPr lang="es-ES"/>
        </a:p>
      </dgm:t>
    </dgm:pt>
    <dgm:pt modelId="{E3C4727E-AC38-4F71-B181-A7B8FFD95D47}" type="pres">
      <dgm:prSet presAssocID="{4538E7D6-9CE0-44FB-85A3-4CDBBF8E0C1C}" presName="FourNodes_1_text" presStyleLbl="node1" presStyleIdx="3" presStyleCnt="4">
        <dgm:presLayoutVars>
          <dgm:bulletEnabled val="1"/>
        </dgm:presLayoutVars>
      </dgm:prSet>
      <dgm:spPr/>
      <dgm:t>
        <a:bodyPr/>
        <a:lstStyle/>
        <a:p>
          <a:endParaRPr lang="es-ES"/>
        </a:p>
      </dgm:t>
    </dgm:pt>
    <dgm:pt modelId="{BAC4BA3F-24B7-485C-9C7D-0A1251525E0E}" type="pres">
      <dgm:prSet presAssocID="{4538E7D6-9CE0-44FB-85A3-4CDBBF8E0C1C}" presName="FourNodes_2_text" presStyleLbl="node1" presStyleIdx="3" presStyleCnt="4">
        <dgm:presLayoutVars>
          <dgm:bulletEnabled val="1"/>
        </dgm:presLayoutVars>
      </dgm:prSet>
      <dgm:spPr/>
      <dgm:t>
        <a:bodyPr/>
        <a:lstStyle/>
        <a:p>
          <a:endParaRPr lang="es-ES"/>
        </a:p>
      </dgm:t>
    </dgm:pt>
    <dgm:pt modelId="{19D4CC13-4A7C-46F9-935E-ADC963B1DE19}" type="pres">
      <dgm:prSet presAssocID="{4538E7D6-9CE0-44FB-85A3-4CDBBF8E0C1C}" presName="FourNodes_3_text" presStyleLbl="node1" presStyleIdx="3" presStyleCnt="4">
        <dgm:presLayoutVars>
          <dgm:bulletEnabled val="1"/>
        </dgm:presLayoutVars>
      </dgm:prSet>
      <dgm:spPr/>
      <dgm:t>
        <a:bodyPr/>
        <a:lstStyle/>
        <a:p>
          <a:endParaRPr lang="es-ES"/>
        </a:p>
      </dgm:t>
    </dgm:pt>
    <dgm:pt modelId="{D240B45B-79DC-41B5-9784-6C8295CC53C0}" type="pres">
      <dgm:prSet presAssocID="{4538E7D6-9CE0-44FB-85A3-4CDBBF8E0C1C}" presName="FourNodes_4_text" presStyleLbl="node1" presStyleIdx="3" presStyleCnt="4">
        <dgm:presLayoutVars>
          <dgm:bulletEnabled val="1"/>
        </dgm:presLayoutVars>
      </dgm:prSet>
      <dgm:spPr/>
      <dgm:t>
        <a:bodyPr/>
        <a:lstStyle/>
        <a:p>
          <a:endParaRPr lang="es-ES"/>
        </a:p>
      </dgm:t>
    </dgm:pt>
  </dgm:ptLst>
  <dgm:cxnLst>
    <dgm:cxn modelId="{ACFD574F-B4DE-45FE-9809-21BC9219F918}" type="presOf" srcId="{6873CA78-680A-49FE-BDB9-194836E31815}" destId="{BAC4BA3F-24B7-485C-9C7D-0A1251525E0E}" srcOrd="1" destOrd="3" presId="urn:microsoft.com/office/officeart/2005/8/layout/vProcess5"/>
    <dgm:cxn modelId="{12690AC9-7D1A-4BB0-B4AB-F2A7AE24273D}" srcId="{4538E7D6-9CE0-44FB-85A3-4CDBBF8E0C1C}" destId="{70183130-0E7A-4A8E-9C2A-C0F30DF7AFE0}" srcOrd="2" destOrd="0" parTransId="{8BAFB875-1054-42BB-8613-2E57BA2A4573}" sibTransId="{39680F02-742C-41D8-9810-AA4B44006EEA}"/>
    <dgm:cxn modelId="{75C44FA6-F9B7-4AC6-BDDB-81835B59D2A4}" type="presOf" srcId="{22D8F29D-0926-4FB8-9E84-DF7403F8FE2E}" destId="{E3C4727E-AC38-4F71-B181-A7B8FFD95D47}" srcOrd="1" destOrd="0" presId="urn:microsoft.com/office/officeart/2005/8/layout/vProcess5"/>
    <dgm:cxn modelId="{F41E558C-77FF-4DFC-8DEB-AF14BC51DE97}" type="presOf" srcId="{6227ED75-257D-43DB-B47B-37F305B5EB44}" destId="{19D4CC13-4A7C-46F9-935E-ADC963B1DE19}" srcOrd="1" destOrd="3" presId="urn:microsoft.com/office/officeart/2005/8/layout/vProcess5"/>
    <dgm:cxn modelId="{E2D430F2-9448-44A5-82E9-3A822D06357D}" type="presOf" srcId="{B776BFB9-3FFC-460D-BCFC-ED68DCC762D1}" destId="{72696039-6E4A-457D-9A60-B83F55BFDAAB}" srcOrd="0" destOrd="1" presId="urn:microsoft.com/office/officeart/2005/8/layout/vProcess5"/>
    <dgm:cxn modelId="{65FA82A2-AD8A-4850-B240-5807329A8166}" type="presOf" srcId="{4538E7D6-9CE0-44FB-85A3-4CDBBF8E0C1C}" destId="{5B840D06-A699-4959-B3F5-42A4FE7EB8B3}" srcOrd="0" destOrd="0" presId="urn:microsoft.com/office/officeart/2005/8/layout/vProcess5"/>
    <dgm:cxn modelId="{5393AB6E-512A-478C-B431-4695835E2905}" type="presOf" srcId="{70183130-0E7A-4A8E-9C2A-C0F30DF7AFE0}" destId="{19D4CC13-4A7C-46F9-935E-ADC963B1DE19}" srcOrd="1" destOrd="0" presId="urn:microsoft.com/office/officeart/2005/8/layout/vProcess5"/>
    <dgm:cxn modelId="{34AA97D7-3237-4617-B6C5-C44B159109B6}" srcId="{13D536F3-B38C-4B1F-A36D-D052270E6175}" destId="{B776BFB9-3FFC-460D-BCFC-ED68DCC762D1}" srcOrd="0" destOrd="0" parTransId="{57F31F02-4BD1-4F8D-B902-B4D92B68742B}" sibTransId="{FBBE2427-74C6-4391-8DCF-1067FA498C6C}"/>
    <dgm:cxn modelId="{F3A7F555-433E-46DE-B1BD-2167E791CEA1}" srcId="{13D536F3-B38C-4B1F-A36D-D052270E6175}" destId="{221CED96-E2E8-4F69-A9ED-7F4DDE81C13F}" srcOrd="1" destOrd="0" parTransId="{CA70C139-BF77-4D1F-9F95-E5073134C42E}" sibTransId="{BF3FA541-954E-46A4-8705-C9978E46FCEE}"/>
    <dgm:cxn modelId="{3D3B7B61-1B84-44A4-BFEA-A8049B6ADE9B}" type="presOf" srcId="{39680F02-742C-41D8-9810-AA4B44006EEA}" destId="{12E67900-17C3-4EED-A217-2716B8D2A436}" srcOrd="0" destOrd="0" presId="urn:microsoft.com/office/officeart/2005/8/layout/vProcess5"/>
    <dgm:cxn modelId="{4B0DBF79-301D-4226-A5AF-25B64193FB3D}" srcId="{22D8F29D-0926-4FB8-9E84-DF7403F8FE2E}" destId="{66425F17-CFC9-480B-8372-CD859EAD7E0D}" srcOrd="0" destOrd="0" parTransId="{49E9044A-C880-4F37-9942-7A9CD0174A05}" sibTransId="{EDB10F22-97FA-4702-BB2B-57508CB799C2}"/>
    <dgm:cxn modelId="{08857011-66C3-4A86-8ADC-E3C055A8E054}" srcId="{70183130-0E7A-4A8E-9C2A-C0F30DF7AFE0}" destId="{A114A258-A953-4C95-9B2C-12238C4F28F8}" srcOrd="1" destOrd="0" parTransId="{B4FA3671-42DC-410C-88EF-1DE058A2200F}" sibTransId="{51C3EA23-E20E-4652-A0EA-CCCD0F6BEB2A}"/>
    <dgm:cxn modelId="{D1982B92-FDFA-4322-AF2B-9436C10C3A69}" type="presOf" srcId="{A114A258-A953-4C95-9B2C-12238C4F28F8}" destId="{3AC6F69F-27DA-4027-A006-622C7847A7A1}" srcOrd="0" destOrd="2" presId="urn:microsoft.com/office/officeart/2005/8/layout/vProcess5"/>
    <dgm:cxn modelId="{4E8DC24F-54DC-4D12-8A38-FA323EB3A992}" type="presOf" srcId="{A114A258-A953-4C95-9B2C-12238C4F28F8}" destId="{19D4CC13-4A7C-46F9-935E-ADC963B1DE19}" srcOrd="1" destOrd="2" presId="urn:microsoft.com/office/officeart/2005/8/layout/vProcess5"/>
    <dgm:cxn modelId="{C6CFDB57-38D2-4EB0-B471-FD1C14B48587}" srcId="{70183130-0E7A-4A8E-9C2A-C0F30DF7AFE0}" destId="{6227ED75-257D-43DB-B47B-37F305B5EB44}" srcOrd="2" destOrd="0" parTransId="{2DC6909E-7CB0-4A2E-BF68-2E0B28FB1C3F}" sibTransId="{F971AF9B-3E77-41C9-A558-D8EB068B93D0}"/>
    <dgm:cxn modelId="{59E02AC5-DB42-4AB2-B6A9-E10960BC89E8}" type="presOf" srcId="{221CED96-E2E8-4F69-A9ED-7F4DDE81C13F}" destId="{72696039-6E4A-457D-9A60-B83F55BFDAAB}" srcOrd="0" destOrd="2" presId="urn:microsoft.com/office/officeart/2005/8/layout/vProcess5"/>
    <dgm:cxn modelId="{E2F484B4-CB32-4082-B8AE-7E966186AA3C}" type="presOf" srcId="{22D8F29D-0926-4FB8-9E84-DF7403F8FE2E}" destId="{AA2022C0-CDEC-444C-93EA-CB64FC7BEA14}" srcOrd="0" destOrd="0" presId="urn:microsoft.com/office/officeart/2005/8/layout/vProcess5"/>
    <dgm:cxn modelId="{9FE7F638-3917-4E21-AA80-DDF6C7060BC6}" type="presOf" srcId="{1F8C068C-4897-4783-8429-02D5954059BC}" destId="{19D4CC13-4A7C-46F9-935E-ADC963B1DE19}" srcOrd="1" destOrd="1" presId="urn:microsoft.com/office/officeart/2005/8/layout/vProcess5"/>
    <dgm:cxn modelId="{A2A499B5-E321-4E84-A03E-64069ECB3E8C}" srcId="{4538E7D6-9CE0-44FB-85A3-4CDBBF8E0C1C}" destId="{22D8F29D-0926-4FB8-9E84-DF7403F8FE2E}" srcOrd="0" destOrd="0" parTransId="{B673170F-0952-4CC7-95B4-2714A9FCA007}" sibTransId="{DF4B0CC1-15A5-465F-B523-C77B36A99452}"/>
    <dgm:cxn modelId="{01E6046D-4846-490F-A98D-DD8FBBA6D662}" type="presOf" srcId="{13D536F3-B38C-4B1F-A36D-D052270E6175}" destId="{BAC4BA3F-24B7-485C-9C7D-0A1251525E0E}" srcOrd="1" destOrd="0" presId="urn:microsoft.com/office/officeart/2005/8/layout/vProcess5"/>
    <dgm:cxn modelId="{A65B960E-CC08-4FA6-BD5A-1F0D237B610A}" type="presOf" srcId="{13D536F3-B38C-4B1F-A36D-D052270E6175}" destId="{72696039-6E4A-457D-9A60-B83F55BFDAAB}" srcOrd="0" destOrd="0" presId="urn:microsoft.com/office/officeart/2005/8/layout/vProcess5"/>
    <dgm:cxn modelId="{647A562A-413F-4BBD-902C-4D30DC0835D9}" type="presOf" srcId="{6227ED75-257D-43DB-B47B-37F305B5EB44}" destId="{3AC6F69F-27DA-4027-A006-622C7847A7A1}" srcOrd="0" destOrd="3" presId="urn:microsoft.com/office/officeart/2005/8/layout/vProcess5"/>
    <dgm:cxn modelId="{4DC443C5-DB29-4EB8-8E19-70347F8BF062}" srcId="{4538E7D6-9CE0-44FB-85A3-4CDBBF8E0C1C}" destId="{13D536F3-B38C-4B1F-A36D-D052270E6175}" srcOrd="1" destOrd="0" parTransId="{7C4EE772-A823-42B3-AC80-6A445C01A3AA}" sibTransId="{2FBF9552-0993-4457-A6ED-6445D2EAB079}"/>
    <dgm:cxn modelId="{CBAD00F7-1881-4938-AA1F-28E3E30DDF9E}" type="presOf" srcId="{66425F17-CFC9-480B-8372-CD859EAD7E0D}" destId="{E3C4727E-AC38-4F71-B181-A7B8FFD95D47}" srcOrd="1" destOrd="1" presId="urn:microsoft.com/office/officeart/2005/8/layout/vProcess5"/>
    <dgm:cxn modelId="{2C58C26A-C615-473D-BAB6-5A834BC3EF92}" srcId="{70183130-0E7A-4A8E-9C2A-C0F30DF7AFE0}" destId="{1F8C068C-4897-4783-8429-02D5954059BC}" srcOrd="0" destOrd="0" parTransId="{BBC891FC-7469-4D85-828B-1F43E16ADFB5}" sibTransId="{D4E8251B-CC53-4462-A9C8-C13A9292E882}"/>
    <dgm:cxn modelId="{CD0744C0-D13A-4E20-A8EA-1980AEDEC25A}" type="presOf" srcId="{1F8C068C-4897-4783-8429-02D5954059BC}" destId="{3AC6F69F-27DA-4027-A006-622C7847A7A1}" srcOrd="0" destOrd="1" presId="urn:microsoft.com/office/officeart/2005/8/layout/vProcess5"/>
    <dgm:cxn modelId="{CFBD5A4D-D51A-494A-A279-6D7AE2455161}" type="presOf" srcId="{B776BFB9-3FFC-460D-BCFC-ED68DCC762D1}" destId="{BAC4BA3F-24B7-485C-9C7D-0A1251525E0E}" srcOrd="1" destOrd="1" presId="urn:microsoft.com/office/officeart/2005/8/layout/vProcess5"/>
    <dgm:cxn modelId="{12FEFF81-A316-4F2D-A5D1-27D8A9BD5718}" type="presOf" srcId="{70183130-0E7A-4A8E-9C2A-C0F30DF7AFE0}" destId="{3AC6F69F-27DA-4027-A006-622C7847A7A1}" srcOrd="0" destOrd="0" presId="urn:microsoft.com/office/officeart/2005/8/layout/vProcess5"/>
    <dgm:cxn modelId="{664F552A-FFB6-4642-A4F2-373BD2204A22}" type="presOf" srcId="{46CBB288-C1B8-4C64-A4C7-C2AF7F450FA8}" destId="{E1D9B92B-EC73-455D-850E-1CA3BABA62BD}" srcOrd="0" destOrd="0" presId="urn:microsoft.com/office/officeart/2005/8/layout/vProcess5"/>
    <dgm:cxn modelId="{8CCFD8C7-8980-4D05-8EB9-B35FC47EE26B}" type="presOf" srcId="{46CBB288-C1B8-4C64-A4C7-C2AF7F450FA8}" destId="{D240B45B-79DC-41B5-9784-6C8295CC53C0}" srcOrd="1" destOrd="0" presId="urn:microsoft.com/office/officeart/2005/8/layout/vProcess5"/>
    <dgm:cxn modelId="{3B25506D-9616-4DDC-BF67-183A8AB05603}" type="presOf" srcId="{DF4B0CC1-15A5-465F-B523-C77B36A99452}" destId="{78FB2B59-80D7-4612-A28A-E602EDDDFB94}" srcOrd="0" destOrd="0" presId="urn:microsoft.com/office/officeart/2005/8/layout/vProcess5"/>
    <dgm:cxn modelId="{A0B15315-4042-4CEF-94D1-6F8D606CBB2B}" type="presOf" srcId="{2FBF9552-0993-4457-A6ED-6445D2EAB079}" destId="{599917D3-9439-4F95-A9F1-BD8C042F140E}" srcOrd="0" destOrd="0" presId="urn:microsoft.com/office/officeart/2005/8/layout/vProcess5"/>
    <dgm:cxn modelId="{14FBB5E7-EECD-430C-8463-95026773154B}" srcId="{13D536F3-B38C-4B1F-A36D-D052270E6175}" destId="{6873CA78-680A-49FE-BDB9-194836E31815}" srcOrd="2" destOrd="0" parTransId="{73441D8B-33C0-4354-8A11-EC4D3C36238E}" sibTransId="{6B42BC54-8311-4018-9B2A-6B123B094F76}"/>
    <dgm:cxn modelId="{C273044F-40DB-4A47-B68D-75886F66DD11}" type="presOf" srcId="{66425F17-CFC9-480B-8372-CD859EAD7E0D}" destId="{AA2022C0-CDEC-444C-93EA-CB64FC7BEA14}" srcOrd="0" destOrd="1" presId="urn:microsoft.com/office/officeart/2005/8/layout/vProcess5"/>
    <dgm:cxn modelId="{62F7AAF4-357C-4065-97D2-03F090CDF3B9}" type="presOf" srcId="{221CED96-E2E8-4F69-A9ED-7F4DDE81C13F}" destId="{BAC4BA3F-24B7-485C-9C7D-0A1251525E0E}" srcOrd="1" destOrd="2" presId="urn:microsoft.com/office/officeart/2005/8/layout/vProcess5"/>
    <dgm:cxn modelId="{25415990-22AF-4E15-9E64-7DC64437AD41}" srcId="{4538E7D6-9CE0-44FB-85A3-4CDBBF8E0C1C}" destId="{46CBB288-C1B8-4C64-A4C7-C2AF7F450FA8}" srcOrd="3" destOrd="0" parTransId="{E7301EBE-7A5E-4217-89EC-988E0626BDCB}" sibTransId="{3FB910CA-47FA-47A7-B2F1-A3342DDD9C27}"/>
    <dgm:cxn modelId="{99CC7E49-8FED-47F3-898D-3F280FB7D505}" type="presOf" srcId="{6873CA78-680A-49FE-BDB9-194836E31815}" destId="{72696039-6E4A-457D-9A60-B83F55BFDAAB}" srcOrd="0" destOrd="3" presId="urn:microsoft.com/office/officeart/2005/8/layout/vProcess5"/>
    <dgm:cxn modelId="{36281C63-517B-4103-B1EE-0CE1A68AC7BE}" type="presParOf" srcId="{5B840D06-A699-4959-B3F5-42A4FE7EB8B3}" destId="{6CC4ADBA-D714-42E2-B05C-28789A2FC3D4}" srcOrd="0" destOrd="0" presId="urn:microsoft.com/office/officeart/2005/8/layout/vProcess5"/>
    <dgm:cxn modelId="{B715AEE6-8A24-444A-8A13-88083CD30614}" type="presParOf" srcId="{5B840D06-A699-4959-B3F5-42A4FE7EB8B3}" destId="{AA2022C0-CDEC-444C-93EA-CB64FC7BEA14}" srcOrd="1" destOrd="0" presId="urn:microsoft.com/office/officeart/2005/8/layout/vProcess5"/>
    <dgm:cxn modelId="{63A898A2-D490-4909-985A-2A8111286FE0}" type="presParOf" srcId="{5B840D06-A699-4959-B3F5-42A4FE7EB8B3}" destId="{72696039-6E4A-457D-9A60-B83F55BFDAAB}" srcOrd="2" destOrd="0" presId="urn:microsoft.com/office/officeart/2005/8/layout/vProcess5"/>
    <dgm:cxn modelId="{E4715AB3-3601-4899-8F7E-DFA7752198C2}" type="presParOf" srcId="{5B840D06-A699-4959-B3F5-42A4FE7EB8B3}" destId="{3AC6F69F-27DA-4027-A006-622C7847A7A1}" srcOrd="3" destOrd="0" presId="urn:microsoft.com/office/officeart/2005/8/layout/vProcess5"/>
    <dgm:cxn modelId="{92C21922-622D-472D-B203-F3F85126DCA7}" type="presParOf" srcId="{5B840D06-A699-4959-B3F5-42A4FE7EB8B3}" destId="{E1D9B92B-EC73-455D-850E-1CA3BABA62BD}" srcOrd="4" destOrd="0" presId="urn:microsoft.com/office/officeart/2005/8/layout/vProcess5"/>
    <dgm:cxn modelId="{6FEFE2EA-5962-447A-8935-CF6A8BB74779}" type="presParOf" srcId="{5B840D06-A699-4959-B3F5-42A4FE7EB8B3}" destId="{78FB2B59-80D7-4612-A28A-E602EDDDFB94}" srcOrd="5" destOrd="0" presId="urn:microsoft.com/office/officeart/2005/8/layout/vProcess5"/>
    <dgm:cxn modelId="{91A5751D-9701-46C2-A2C3-3F92BAEAFC31}" type="presParOf" srcId="{5B840D06-A699-4959-B3F5-42A4FE7EB8B3}" destId="{599917D3-9439-4F95-A9F1-BD8C042F140E}" srcOrd="6" destOrd="0" presId="urn:microsoft.com/office/officeart/2005/8/layout/vProcess5"/>
    <dgm:cxn modelId="{7E3249EF-8B1C-402C-AA31-575BDF1D07F5}" type="presParOf" srcId="{5B840D06-A699-4959-B3F5-42A4FE7EB8B3}" destId="{12E67900-17C3-4EED-A217-2716B8D2A436}" srcOrd="7" destOrd="0" presId="urn:microsoft.com/office/officeart/2005/8/layout/vProcess5"/>
    <dgm:cxn modelId="{2393F0FD-B2C6-47C1-8211-C677451A97C0}" type="presParOf" srcId="{5B840D06-A699-4959-B3F5-42A4FE7EB8B3}" destId="{E3C4727E-AC38-4F71-B181-A7B8FFD95D47}" srcOrd="8" destOrd="0" presId="urn:microsoft.com/office/officeart/2005/8/layout/vProcess5"/>
    <dgm:cxn modelId="{B4DF89D8-8EDA-4725-B896-60FA17EF28CA}" type="presParOf" srcId="{5B840D06-A699-4959-B3F5-42A4FE7EB8B3}" destId="{BAC4BA3F-24B7-485C-9C7D-0A1251525E0E}" srcOrd="9" destOrd="0" presId="urn:microsoft.com/office/officeart/2005/8/layout/vProcess5"/>
    <dgm:cxn modelId="{F1301759-5F49-4A1B-8F86-DEF7AB018252}" type="presParOf" srcId="{5B840D06-A699-4959-B3F5-42A4FE7EB8B3}" destId="{19D4CC13-4A7C-46F9-935E-ADC963B1DE19}" srcOrd="10" destOrd="0" presId="urn:microsoft.com/office/officeart/2005/8/layout/vProcess5"/>
    <dgm:cxn modelId="{6F81F2D2-50DD-42A2-A976-6FEFDB6E6D01}" type="presParOf" srcId="{5B840D06-A699-4959-B3F5-42A4FE7EB8B3}" destId="{D240B45B-79DC-41B5-9784-6C8295CC53C0}"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47E798-48F6-4F95-8C5F-9AE1A3CBE212}" type="doc">
      <dgm:prSet loTypeId="urn:microsoft.com/office/officeart/2005/8/layout/hList2#1" loCatId="picture" qsTypeId="urn:microsoft.com/office/officeart/2005/8/quickstyle/simple1" qsCatId="simple" csTypeId="urn:microsoft.com/office/officeart/2005/8/colors/colorful1#3" csCatId="colorful" phldr="1"/>
      <dgm:spPr/>
      <dgm:t>
        <a:bodyPr/>
        <a:lstStyle/>
        <a:p>
          <a:endParaRPr lang="es-ES"/>
        </a:p>
      </dgm:t>
    </dgm:pt>
    <dgm:pt modelId="{8D283AD2-E62B-4289-8F00-C75BA8DA7024}">
      <dgm:prSet phldrT="[Texto]"/>
      <dgm:spPr/>
      <dgm:t>
        <a:bodyPr/>
        <a:lstStyle/>
        <a:p>
          <a:pPr algn="ctr"/>
          <a:r>
            <a:rPr lang="es-ES"/>
            <a:t>Wilson´s Leather</a:t>
          </a:r>
        </a:p>
      </dgm:t>
    </dgm:pt>
    <dgm:pt modelId="{47E128C5-3051-4789-B9F4-123A4939981D}" type="parTrans" cxnId="{8699BF4A-FDDF-4FFA-A293-83626874189D}">
      <dgm:prSet/>
      <dgm:spPr/>
      <dgm:t>
        <a:bodyPr/>
        <a:lstStyle/>
        <a:p>
          <a:endParaRPr lang="es-ES"/>
        </a:p>
      </dgm:t>
    </dgm:pt>
    <dgm:pt modelId="{1561CA2F-C004-4862-A68D-779867A9411C}" type="sibTrans" cxnId="{8699BF4A-FDDF-4FFA-A293-83626874189D}">
      <dgm:prSet/>
      <dgm:spPr/>
      <dgm:t>
        <a:bodyPr/>
        <a:lstStyle/>
        <a:p>
          <a:endParaRPr lang="es-ES"/>
        </a:p>
      </dgm:t>
    </dgm:pt>
    <dgm:pt modelId="{A83BF59E-C0AB-4679-8507-4599141685F4}">
      <dgm:prSet phldrT="[Texto]"/>
      <dgm:spPr/>
      <dgm:t>
        <a:bodyPr/>
        <a:lstStyle/>
        <a:p>
          <a:pPr algn="ctr"/>
          <a:r>
            <a:rPr lang="es-ES"/>
            <a:t>Target</a:t>
          </a:r>
        </a:p>
      </dgm:t>
    </dgm:pt>
    <dgm:pt modelId="{0AC2D0DC-406A-4621-95C6-9D04B67447ED}" type="parTrans" cxnId="{25168F9B-FE35-436B-B905-3449085714B1}">
      <dgm:prSet/>
      <dgm:spPr/>
      <dgm:t>
        <a:bodyPr/>
        <a:lstStyle/>
        <a:p>
          <a:endParaRPr lang="es-ES"/>
        </a:p>
      </dgm:t>
    </dgm:pt>
    <dgm:pt modelId="{F30C3569-85E5-4BF0-9C2F-F68851B34E79}" type="sibTrans" cxnId="{25168F9B-FE35-436B-B905-3449085714B1}">
      <dgm:prSet/>
      <dgm:spPr/>
      <dgm:t>
        <a:bodyPr/>
        <a:lstStyle/>
        <a:p>
          <a:endParaRPr lang="es-ES"/>
        </a:p>
      </dgm:t>
    </dgm:pt>
    <dgm:pt modelId="{E5CD03DD-2037-49E4-9AC9-8A3D4A2A9AB2}">
      <dgm:prSet phldrT="[Texto]"/>
      <dgm:spPr/>
      <dgm:t>
        <a:bodyPr/>
        <a:lstStyle/>
        <a:p>
          <a:pPr algn="ctr"/>
          <a:r>
            <a:rPr lang="es-ES"/>
            <a:t>Amazon</a:t>
          </a:r>
        </a:p>
      </dgm:t>
    </dgm:pt>
    <dgm:pt modelId="{DD265BA3-459C-4BEC-871B-76ACF7FEAD11}" type="parTrans" cxnId="{750B82A0-63B0-4348-B140-BC4A37DC5926}">
      <dgm:prSet/>
      <dgm:spPr/>
      <dgm:t>
        <a:bodyPr/>
        <a:lstStyle/>
        <a:p>
          <a:endParaRPr lang="es-ES"/>
        </a:p>
      </dgm:t>
    </dgm:pt>
    <dgm:pt modelId="{62797FC3-1864-447A-BCB3-E021B9839930}" type="sibTrans" cxnId="{750B82A0-63B0-4348-B140-BC4A37DC5926}">
      <dgm:prSet/>
      <dgm:spPr/>
      <dgm:t>
        <a:bodyPr/>
        <a:lstStyle/>
        <a:p>
          <a:endParaRPr lang="es-ES"/>
        </a:p>
      </dgm:t>
    </dgm:pt>
    <dgm:pt modelId="{632CA19B-D1D5-4EFA-A8F0-F1E35863EC30}">
      <dgm:prSet custT="1"/>
      <dgm:spPr/>
      <dgm:t>
        <a:bodyPr/>
        <a:lstStyle/>
        <a:p>
          <a:pPr algn="l">
            <a:lnSpc>
              <a:spcPct val="100000"/>
            </a:lnSpc>
            <a:spcBef>
              <a:spcPts val="1200"/>
            </a:spcBef>
            <a:spcAft>
              <a:spcPts val="600"/>
            </a:spcAft>
          </a:pPr>
          <a:r>
            <a:rPr lang="es-ES" sz="1200">
              <a:latin typeface="Arial" panose="020B0604020202020204" pitchFamily="34" charset="0"/>
              <a:cs typeface="Arial" panose="020B0604020202020204" pitchFamily="34" charset="0"/>
            </a:rPr>
            <a:t>Roma Leather Tote  $129,99</a:t>
          </a:r>
        </a:p>
      </dgm:t>
    </dgm:pt>
    <dgm:pt modelId="{94774ECE-8D5E-4A46-BFA1-0CE9E9A6855D}" type="parTrans" cxnId="{5639217D-4DC3-4CE1-B9F2-0F5925175ADA}">
      <dgm:prSet/>
      <dgm:spPr/>
      <dgm:t>
        <a:bodyPr/>
        <a:lstStyle/>
        <a:p>
          <a:endParaRPr lang="es-ES"/>
        </a:p>
      </dgm:t>
    </dgm:pt>
    <dgm:pt modelId="{E8511D96-113A-4CA8-9DB3-2C52FA016246}" type="sibTrans" cxnId="{5639217D-4DC3-4CE1-B9F2-0F5925175ADA}">
      <dgm:prSet/>
      <dgm:spPr/>
      <dgm:t>
        <a:bodyPr/>
        <a:lstStyle/>
        <a:p>
          <a:endParaRPr lang="es-ES"/>
        </a:p>
      </dgm:t>
    </dgm:pt>
    <dgm:pt modelId="{6300F408-C62D-46E7-AD62-61B918DD52BD}">
      <dgm:prSet/>
      <dgm:spPr/>
      <dgm:t>
        <a:bodyPr/>
        <a:lstStyle/>
        <a:p>
          <a:pPr>
            <a:lnSpc>
              <a:spcPct val="90000"/>
            </a:lnSpc>
            <a:spcBef>
              <a:spcPct val="0"/>
            </a:spcBef>
            <a:spcAft>
              <a:spcPct val="15000"/>
            </a:spcAft>
          </a:pPr>
          <a:endParaRPr lang="es-ES" sz="1100"/>
        </a:p>
      </dgm:t>
    </dgm:pt>
    <dgm:pt modelId="{A0959D60-F5AB-4818-B38C-BA2391DE1BBB}" type="parTrans" cxnId="{8BAA9CA8-8D0A-4D68-A767-C6BAA7F0E76E}">
      <dgm:prSet/>
      <dgm:spPr/>
      <dgm:t>
        <a:bodyPr/>
        <a:lstStyle/>
        <a:p>
          <a:endParaRPr lang="es-ES"/>
        </a:p>
      </dgm:t>
    </dgm:pt>
    <dgm:pt modelId="{B58BAB46-E57C-4DC3-A582-1DCFEAE78B75}" type="sibTrans" cxnId="{8BAA9CA8-8D0A-4D68-A767-C6BAA7F0E76E}">
      <dgm:prSet/>
      <dgm:spPr/>
      <dgm:t>
        <a:bodyPr/>
        <a:lstStyle/>
        <a:p>
          <a:endParaRPr lang="es-ES"/>
        </a:p>
      </dgm:t>
    </dgm:pt>
    <dgm:pt modelId="{D9BF0C5C-F073-407A-92A0-841A558584A8}">
      <dgm:prSet custT="1"/>
      <dgm:spPr/>
      <dgm:t>
        <a:bodyPr/>
        <a:lstStyle/>
        <a:p>
          <a:pPr algn="l">
            <a:lnSpc>
              <a:spcPct val="100000"/>
            </a:lnSpc>
            <a:spcBef>
              <a:spcPts val="1200"/>
            </a:spcBef>
            <a:spcAft>
              <a:spcPts val="600"/>
            </a:spcAft>
          </a:pPr>
          <a:r>
            <a:rPr lang="es-ES" sz="1200">
              <a:latin typeface="Arial" panose="020B0604020202020204" pitchFamily="34" charset="0"/>
              <a:cs typeface="Arial" panose="020B0604020202020204" pitchFamily="34" charset="0"/>
            </a:rPr>
            <a:t>Tahoe Softy Leather Hobo w/ Flat Trim $149,99</a:t>
          </a:r>
        </a:p>
      </dgm:t>
    </dgm:pt>
    <dgm:pt modelId="{286AAA81-642A-40C8-8EE8-BCB9D8FCEBA6}" type="parTrans" cxnId="{F2B03103-EDCB-48F7-8D3A-FD1073147606}">
      <dgm:prSet/>
      <dgm:spPr/>
      <dgm:t>
        <a:bodyPr/>
        <a:lstStyle/>
        <a:p>
          <a:endParaRPr lang="es-ES"/>
        </a:p>
      </dgm:t>
    </dgm:pt>
    <dgm:pt modelId="{6BA912A1-D9D5-4D71-BFC4-D450A5A6712D}" type="sibTrans" cxnId="{F2B03103-EDCB-48F7-8D3A-FD1073147606}">
      <dgm:prSet/>
      <dgm:spPr/>
      <dgm:t>
        <a:bodyPr/>
        <a:lstStyle/>
        <a:p>
          <a:endParaRPr lang="es-ES"/>
        </a:p>
      </dgm:t>
    </dgm:pt>
    <dgm:pt modelId="{730C073D-6873-4BDA-BA5E-6BAC4C86DC5F}">
      <dgm:prSet custT="1"/>
      <dgm:spPr/>
      <dgm:t>
        <a:bodyPr/>
        <a:lstStyle/>
        <a:p>
          <a:pPr algn="l">
            <a:lnSpc>
              <a:spcPct val="100000"/>
            </a:lnSpc>
            <a:spcBef>
              <a:spcPts val="1200"/>
            </a:spcBef>
            <a:spcAft>
              <a:spcPts val="600"/>
            </a:spcAft>
          </a:pPr>
          <a:r>
            <a:rPr lang="es-ES" sz="1200">
              <a:latin typeface="Arial" panose="020B0604020202020204" pitchFamily="34" charset="0"/>
              <a:cs typeface="Arial" panose="020B0604020202020204" pitchFamily="34" charset="0"/>
            </a:rPr>
            <a:t>Audrey Two-Tone Leather Tote w/ Printed Scarf $99,99</a:t>
          </a:r>
        </a:p>
      </dgm:t>
    </dgm:pt>
    <dgm:pt modelId="{B6C645D3-3CC7-4358-8E9B-5E3075D02A8E}" type="parTrans" cxnId="{5DE782E1-25F5-46C7-A7AE-5947AB08CD15}">
      <dgm:prSet/>
      <dgm:spPr/>
      <dgm:t>
        <a:bodyPr/>
        <a:lstStyle/>
        <a:p>
          <a:endParaRPr lang="es-ES"/>
        </a:p>
      </dgm:t>
    </dgm:pt>
    <dgm:pt modelId="{CFFA6635-6E21-4A0E-83F2-139AA76A7273}" type="sibTrans" cxnId="{5DE782E1-25F5-46C7-A7AE-5947AB08CD15}">
      <dgm:prSet/>
      <dgm:spPr/>
      <dgm:t>
        <a:bodyPr/>
        <a:lstStyle/>
        <a:p>
          <a:endParaRPr lang="es-ES"/>
        </a:p>
      </dgm:t>
    </dgm:pt>
    <dgm:pt modelId="{61882F25-BEF5-4C8D-957F-93F8B0516EE3}">
      <dgm:prSet/>
      <dgm:spPr/>
      <dgm:t>
        <a:bodyPr/>
        <a:lstStyle/>
        <a:p>
          <a:pPr algn="l">
            <a:lnSpc>
              <a:spcPct val="90000"/>
            </a:lnSpc>
            <a:spcBef>
              <a:spcPct val="0"/>
            </a:spcBef>
            <a:spcAft>
              <a:spcPct val="15000"/>
            </a:spcAft>
          </a:pPr>
          <a:endParaRPr lang="es-ES" sz="1100"/>
        </a:p>
      </dgm:t>
    </dgm:pt>
    <dgm:pt modelId="{8FE8A03E-D780-4974-8B0F-7D75FCE87D48}" type="parTrans" cxnId="{F9308BA7-F82A-4689-AC88-F06E6ABCB912}">
      <dgm:prSet/>
      <dgm:spPr/>
      <dgm:t>
        <a:bodyPr/>
        <a:lstStyle/>
        <a:p>
          <a:endParaRPr lang="es-ES"/>
        </a:p>
      </dgm:t>
    </dgm:pt>
    <dgm:pt modelId="{2D16C8A5-BA24-419A-918F-B6144333AB2A}" type="sibTrans" cxnId="{F9308BA7-F82A-4689-AC88-F06E6ABCB912}">
      <dgm:prSet/>
      <dgm:spPr/>
      <dgm:t>
        <a:bodyPr/>
        <a:lstStyle/>
        <a:p>
          <a:endParaRPr lang="es-ES"/>
        </a:p>
      </dgm:t>
    </dgm:pt>
    <dgm:pt modelId="{EE4D1AAB-7938-4533-9772-181DD0C8146C}">
      <dgm:prSet custT="1"/>
      <dgm:spPr/>
      <dgm:t>
        <a:bodyPr/>
        <a:lstStyle/>
        <a:p>
          <a:pPr algn="l">
            <a:lnSpc>
              <a:spcPct val="100000"/>
            </a:lnSpc>
            <a:spcBef>
              <a:spcPts val="1200"/>
            </a:spcBef>
            <a:spcAft>
              <a:spcPts val="600"/>
            </a:spcAft>
          </a:pPr>
          <a:endParaRPr lang="es-ES" sz="1200">
            <a:latin typeface="Arial" panose="020B0604020202020204" pitchFamily="34" charset="0"/>
            <a:cs typeface="Arial" panose="020B0604020202020204" pitchFamily="34" charset="0"/>
          </a:endParaRPr>
        </a:p>
      </dgm:t>
    </dgm:pt>
    <dgm:pt modelId="{55D9F02E-5F0D-4C14-822B-EA0595674966}" type="parTrans" cxnId="{CC61BE86-648E-42B0-A775-30C2D10C387A}">
      <dgm:prSet/>
      <dgm:spPr/>
      <dgm:t>
        <a:bodyPr/>
        <a:lstStyle/>
        <a:p>
          <a:endParaRPr lang="es-ES"/>
        </a:p>
      </dgm:t>
    </dgm:pt>
    <dgm:pt modelId="{7CC8F5C8-CA69-4A2A-B996-A4F2A58D0555}" type="sibTrans" cxnId="{CC61BE86-648E-42B0-A775-30C2D10C387A}">
      <dgm:prSet/>
      <dgm:spPr/>
      <dgm:t>
        <a:bodyPr/>
        <a:lstStyle/>
        <a:p>
          <a:endParaRPr lang="es-ES"/>
        </a:p>
      </dgm:t>
    </dgm:pt>
    <dgm:pt modelId="{F1AC9217-E462-465D-9524-A6299EA70B70}">
      <dgm:prSet custT="1"/>
      <dgm:spPr/>
      <dgm:t>
        <a:bodyPr/>
        <a:lstStyle/>
        <a:p>
          <a:pPr algn="l">
            <a:lnSpc>
              <a:spcPct val="100000"/>
            </a:lnSpc>
            <a:spcBef>
              <a:spcPts val="1200"/>
            </a:spcBef>
            <a:spcAft>
              <a:spcPts val="600"/>
            </a:spcAft>
          </a:pPr>
          <a:endParaRPr lang="es-ES" sz="1200">
            <a:latin typeface="Arial" panose="020B0604020202020204" pitchFamily="34" charset="0"/>
            <a:cs typeface="Arial" panose="020B0604020202020204" pitchFamily="34" charset="0"/>
          </a:endParaRPr>
        </a:p>
      </dgm:t>
    </dgm:pt>
    <dgm:pt modelId="{1B7DB912-CE64-4BCA-B993-41EF3896BE18}" type="parTrans" cxnId="{DB359CE3-D6E1-47FA-841B-3A9E3381EC9F}">
      <dgm:prSet/>
      <dgm:spPr/>
      <dgm:t>
        <a:bodyPr/>
        <a:lstStyle/>
        <a:p>
          <a:endParaRPr lang="es-ES"/>
        </a:p>
      </dgm:t>
    </dgm:pt>
    <dgm:pt modelId="{91D9A8F0-2C19-41C9-A721-CDFC683E3CA2}" type="sibTrans" cxnId="{DB359CE3-D6E1-47FA-841B-3A9E3381EC9F}">
      <dgm:prSet/>
      <dgm:spPr/>
      <dgm:t>
        <a:bodyPr/>
        <a:lstStyle/>
        <a:p>
          <a:endParaRPr lang="es-ES"/>
        </a:p>
      </dgm:t>
    </dgm:pt>
    <dgm:pt modelId="{5A9AB5CA-AF35-4E9A-8152-CDDC27DA9C84}">
      <dgm:prSet custT="1"/>
      <dgm:spPr/>
      <dgm:t>
        <a:bodyPr/>
        <a:lstStyle/>
        <a:p>
          <a:pPr>
            <a:lnSpc>
              <a:spcPct val="100000"/>
            </a:lnSpc>
            <a:spcBef>
              <a:spcPts val="1200"/>
            </a:spcBef>
            <a:spcAft>
              <a:spcPts val="600"/>
            </a:spcAft>
          </a:pPr>
          <a:r>
            <a:rPr lang="es-ES" sz="1200" b="0">
              <a:latin typeface="Arial" panose="020B0604020202020204" pitchFamily="34" charset="0"/>
              <a:cs typeface="Arial" panose="020B0604020202020204" pitchFamily="34" charset="0"/>
            </a:rPr>
            <a:t>Merona Interweave Hobo Handbag - Brown $89,99</a:t>
          </a:r>
        </a:p>
      </dgm:t>
    </dgm:pt>
    <dgm:pt modelId="{C3B8A874-88BC-4C5E-AB93-6CC8F6A3743C}" type="parTrans" cxnId="{07D4D88F-EBE4-4889-A556-33A65D26C226}">
      <dgm:prSet/>
      <dgm:spPr/>
      <dgm:t>
        <a:bodyPr/>
        <a:lstStyle/>
        <a:p>
          <a:endParaRPr lang="es-ES"/>
        </a:p>
      </dgm:t>
    </dgm:pt>
    <dgm:pt modelId="{EFE0040F-D0DB-4234-88E8-37A5E4B49A16}" type="sibTrans" cxnId="{07D4D88F-EBE4-4889-A556-33A65D26C226}">
      <dgm:prSet/>
      <dgm:spPr/>
      <dgm:t>
        <a:bodyPr/>
        <a:lstStyle/>
        <a:p>
          <a:endParaRPr lang="es-ES"/>
        </a:p>
      </dgm:t>
    </dgm:pt>
    <dgm:pt modelId="{435C13B1-F99C-4000-A169-BB42CAECC62D}">
      <dgm:prSet custT="1"/>
      <dgm:spPr/>
      <dgm:t>
        <a:bodyPr/>
        <a:lstStyle/>
        <a:p>
          <a:pPr>
            <a:lnSpc>
              <a:spcPct val="100000"/>
            </a:lnSpc>
            <a:spcBef>
              <a:spcPts val="1200"/>
            </a:spcBef>
            <a:spcAft>
              <a:spcPts val="600"/>
            </a:spcAft>
          </a:pPr>
          <a:r>
            <a:rPr lang="es-ES" sz="1200" b="0">
              <a:latin typeface="Arial" panose="020B0604020202020204" pitchFamily="34" charset="0"/>
              <a:cs typeface="Arial" panose="020B0604020202020204" pitchFamily="34" charset="0"/>
            </a:rPr>
            <a:t>Bucket Tote - Colombian Leather  $111,99</a:t>
          </a:r>
        </a:p>
      </dgm:t>
    </dgm:pt>
    <dgm:pt modelId="{4023705D-8FED-4FA3-9E7A-92E4C11161B3}" type="parTrans" cxnId="{DD91AC60-7883-4CD0-A3D3-A592B605AACA}">
      <dgm:prSet/>
      <dgm:spPr/>
      <dgm:t>
        <a:bodyPr/>
        <a:lstStyle/>
        <a:p>
          <a:endParaRPr lang="es-ES"/>
        </a:p>
      </dgm:t>
    </dgm:pt>
    <dgm:pt modelId="{DB40C864-DA9D-44E8-8062-487CA5EA1E4C}" type="sibTrans" cxnId="{DD91AC60-7883-4CD0-A3D3-A592B605AACA}">
      <dgm:prSet/>
      <dgm:spPr/>
      <dgm:t>
        <a:bodyPr/>
        <a:lstStyle/>
        <a:p>
          <a:endParaRPr lang="es-ES"/>
        </a:p>
      </dgm:t>
    </dgm:pt>
    <dgm:pt modelId="{011A0FFF-FA9A-4033-A189-626E6AFD82DF}">
      <dgm:prSet custT="1"/>
      <dgm:spPr/>
      <dgm:t>
        <a:bodyPr/>
        <a:lstStyle/>
        <a:p>
          <a:pPr>
            <a:lnSpc>
              <a:spcPct val="100000"/>
            </a:lnSpc>
            <a:spcBef>
              <a:spcPts val="1200"/>
            </a:spcBef>
            <a:spcAft>
              <a:spcPts val="600"/>
            </a:spcAft>
          </a:pPr>
          <a:endParaRPr lang="es-ES" sz="1200" b="0">
            <a:latin typeface="Arial" panose="020B0604020202020204" pitchFamily="34" charset="0"/>
            <a:cs typeface="Arial" panose="020B0604020202020204" pitchFamily="34" charset="0"/>
          </a:endParaRPr>
        </a:p>
      </dgm:t>
    </dgm:pt>
    <dgm:pt modelId="{EC7263D3-7F2F-4DBF-816A-AAC353FAE609}" type="parTrans" cxnId="{FA9181CD-43A5-403C-B4C4-0C1A228C96F0}">
      <dgm:prSet/>
      <dgm:spPr/>
      <dgm:t>
        <a:bodyPr/>
        <a:lstStyle/>
        <a:p>
          <a:endParaRPr lang="es-ES"/>
        </a:p>
      </dgm:t>
    </dgm:pt>
    <dgm:pt modelId="{FB6E507A-F91B-46E8-B1DB-BF95AE598031}" type="sibTrans" cxnId="{FA9181CD-43A5-403C-B4C4-0C1A228C96F0}">
      <dgm:prSet/>
      <dgm:spPr/>
      <dgm:t>
        <a:bodyPr/>
        <a:lstStyle/>
        <a:p>
          <a:endParaRPr lang="es-ES"/>
        </a:p>
      </dgm:t>
    </dgm:pt>
    <dgm:pt modelId="{FD496919-4BF5-47BC-876C-690D5985BB88}">
      <dgm:prSet custT="1"/>
      <dgm:spPr/>
      <dgm:t>
        <a:bodyPr/>
        <a:lstStyle/>
        <a:p>
          <a:pPr>
            <a:lnSpc>
              <a:spcPct val="100000"/>
            </a:lnSpc>
            <a:spcBef>
              <a:spcPts val="1200"/>
            </a:spcBef>
            <a:spcAft>
              <a:spcPts val="600"/>
            </a:spcAft>
          </a:pPr>
          <a:r>
            <a:rPr lang="es-ES" sz="1200" b="0">
              <a:latin typeface="Arial" panose="020B0604020202020204" pitchFamily="34" charset="0"/>
              <a:cs typeface="Arial" panose="020B0604020202020204" pitchFamily="34" charset="0"/>
            </a:rPr>
            <a:t>Maggie Bags Laptop Bag- Choc $ 99,99</a:t>
          </a:r>
        </a:p>
      </dgm:t>
    </dgm:pt>
    <dgm:pt modelId="{5FEA8D8E-E0B7-4E1A-AA6E-59304A49FF86}" type="parTrans" cxnId="{614A209F-8B3B-42B8-853B-C83D26141382}">
      <dgm:prSet/>
      <dgm:spPr/>
      <dgm:t>
        <a:bodyPr/>
        <a:lstStyle/>
        <a:p>
          <a:endParaRPr lang="es-ES"/>
        </a:p>
      </dgm:t>
    </dgm:pt>
    <dgm:pt modelId="{5661FAAE-9275-4C5D-A86A-8D5ADC42B905}" type="sibTrans" cxnId="{614A209F-8B3B-42B8-853B-C83D26141382}">
      <dgm:prSet/>
      <dgm:spPr/>
      <dgm:t>
        <a:bodyPr/>
        <a:lstStyle/>
        <a:p>
          <a:endParaRPr lang="es-ES"/>
        </a:p>
      </dgm:t>
    </dgm:pt>
    <dgm:pt modelId="{AAB90772-1E62-4976-B200-E819F78D857D}">
      <dgm:prSet custT="1"/>
      <dgm:spPr/>
      <dgm:t>
        <a:bodyPr/>
        <a:lstStyle/>
        <a:p>
          <a:pPr>
            <a:lnSpc>
              <a:spcPct val="100000"/>
            </a:lnSpc>
            <a:spcBef>
              <a:spcPts val="1200"/>
            </a:spcBef>
            <a:spcAft>
              <a:spcPts val="600"/>
            </a:spcAft>
          </a:pPr>
          <a:endParaRPr lang="es-ES" sz="1200" b="0">
            <a:latin typeface="Arial" panose="020B0604020202020204" pitchFamily="34" charset="0"/>
            <a:cs typeface="Arial" panose="020B0604020202020204" pitchFamily="34" charset="0"/>
          </a:endParaRPr>
        </a:p>
      </dgm:t>
    </dgm:pt>
    <dgm:pt modelId="{6CD9F8A9-6570-4BCF-A3BE-291835473D70}" type="parTrans" cxnId="{13B56FBF-EB61-4B0A-8D3A-832795B4B1A0}">
      <dgm:prSet/>
      <dgm:spPr/>
      <dgm:t>
        <a:bodyPr/>
        <a:lstStyle/>
        <a:p>
          <a:endParaRPr lang="es-ES"/>
        </a:p>
      </dgm:t>
    </dgm:pt>
    <dgm:pt modelId="{ECAC705A-B9B2-4D52-A627-21A874D656B3}" type="sibTrans" cxnId="{13B56FBF-EB61-4B0A-8D3A-832795B4B1A0}">
      <dgm:prSet/>
      <dgm:spPr/>
      <dgm:t>
        <a:bodyPr/>
        <a:lstStyle/>
        <a:p>
          <a:endParaRPr lang="es-ES"/>
        </a:p>
      </dgm:t>
    </dgm:pt>
    <dgm:pt modelId="{D3B482EE-22BE-4EB9-8781-A40562F3CE34}">
      <dgm:prSet custT="1"/>
      <dgm:spPr/>
      <dgm:t>
        <a:bodyPr/>
        <a:lstStyle/>
        <a:p>
          <a:pPr>
            <a:lnSpc>
              <a:spcPct val="100000"/>
            </a:lnSpc>
            <a:spcBef>
              <a:spcPts val="1200"/>
            </a:spcBef>
            <a:spcAft>
              <a:spcPts val="600"/>
            </a:spcAft>
          </a:pPr>
          <a:r>
            <a:rPr lang="es-ES" sz="1200" b="0">
              <a:latin typeface="Arial" panose="020B0604020202020204" pitchFamily="34" charset="0"/>
              <a:cs typeface="Arial" panose="020B0604020202020204" pitchFamily="34" charset="0"/>
            </a:rPr>
            <a:t>Coach Peyton Signature Bennett $135,50</a:t>
          </a:r>
        </a:p>
      </dgm:t>
    </dgm:pt>
    <dgm:pt modelId="{E8856B84-BAC1-48D3-8568-249290AF65AE}" type="parTrans" cxnId="{6D9650B1-0A31-489B-A201-0E91FCF7E7F4}">
      <dgm:prSet/>
      <dgm:spPr/>
      <dgm:t>
        <a:bodyPr/>
        <a:lstStyle/>
        <a:p>
          <a:endParaRPr lang="es-ES"/>
        </a:p>
      </dgm:t>
    </dgm:pt>
    <dgm:pt modelId="{1D4AB00D-D8E7-4419-8284-8E5EA7D6DE5E}" type="sibTrans" cxnId="{6D9650B1-0A31-489B-A201-0E91FCF7E7F4}">
      <dgm:prSet/>
      <dgm:spPr/>
      <dgm:t>
        <a:bodyPr/>
        <a:lstStyle/>
        <a:p>
          <a:endParaRPr lang="es-ES"/>
        </a:p>
      </dgm:t>
    </dgm:pt>
    <dgm:pt modelId="{7400CEA8-D04F-4FED-AF40-3AF23E7D47F9}">
      <dgm:prSet custT="1"/>
      <dgm:spPr/>
      <dgm:t>
        <a:bodyPr/>
        <a:lstStyle/>
        <a:p>
          <a:pPr>
            <a:lnSpc>
              <a:spcPct val="100000"/>
            </a:lnSpc>
            <a:spcBef>
              <a:spcPts val="1200"/>
            </a:spcBef>
            <a:spcAft>
              <a:spcPts val="600"/>
            </a:spcAft>
          </a:pPr>
          <a:r>
            <a:rPr lang="es-ES" sz="1200" b="0">
              <a:latin typeface="Arial" panose="020B0604020202020204" pitchFamily="34" charset="0"/>
              <a:cs typeface="Arial" panose="020B0604020202020204" pitchFamily="34" charset="0"/>
            </a:rPr>
            <a:t>Rebecca Minkoff Shea Tech Handbag $155,00</a:t>
          </a:r>
        </a:p>
      </dgm:t>
    </dgm:pt>
    <dgm:pt modelId="{6473A10D-A66C-42D9-8AC6-85A7E5719B62}" type="parTrans" cxnId="{94DC5E1F-893A-4B62-807D-D5EC40CD54BB}">
      <dgm:prSet/>
      <dgm:spPr/>
      <dgm:t>
        <a:bodyPr/>
        <a:lstStyle/>
        <a:p>
          <a:endParaRPr lang="es-ES"/>
        </a:p>
      </dgm:t>
    </dgm:pt>
    <dgm:pt modelId="{D975ACBB-44D2-4A27-9388-61156710F5DD}" type="sibTrans" cxnId="{94DC5E1F-893A-4B62-807D-D5EC40CD54BB}">
      <dgm:prSet/>
      <dgm:spPr/>
      <dgm:t>
        <a:bodyPr/>
        <a:lstStyle/>
        <a:p>
          <a:endParaRPr lang="es-ES"/>
        </a:p>
      </dgm:t>
    </dgm:pt>
    <dgm:pt modelId="{7CF93130-3856-47D3-AA58-999A3B2FF2AB}">
      <dgm:prSet custT="1"/>
      <dgm:spPr/>
      <dgm:t>
        <a:bodyPr/>
        <a:lstStyle/>
        <a:p>
          <a:pPr>
            <a:lnSpc>
              <a:spcPct val="100000"/>
            </a:lnSpc>
            <a:spcBef>
              <a:spcPts val="1200"/>
            </a:spcBef>
            <a:spcAft>
              <a:spcPts val="600"/>
            </a:spcAft>
          </a:pPr>
          <a:endParaRPr lang="es-ES" sz="1200" b="0">
            <a:latin typeface="Arial" panose="020B0604020202020204" pitchFamily="34" charset="0"/>
            <a:cs typeface="Arial" panose="020B0604020202020204" pitchFamily="34" charset="0"/>
          </a:endParaRPr>
        </a:p>
      </dgm:t>
    </dgm:pt>
    <dgm:pt modelId="{B1254749-D324-4B19-88D0-1C77F21B78AA}" type="parTrans" cxnId="{B6CAFF0C-9414-4AAB-8284-3E515F4488F2}">
      <dgm:prSet/>
      <dgm:spPr/>
      <dgm:t>
        <a:bodyPr/>
        <a:lstStyle/>
        <a:p>
          <a:endParaRPr lang="es-ES"/>
        </a:p>
      </dgm:t>
    </dgm:pt>
    <dgm:pt modelId="{CD2AF46B-0D98-43C1-BCA9-3F07B23DDC2F}" type="sibTrans" cxnId="{B6CAFF0C-9414-4AAB-8284-3E515F4488F2}">
      <dgm:prSet/>
      <dgm:spPr/>
      <dgm:t>
        <a:bodyPr/>
        <a:lstStyle/>
        <a:p>
          <a:endParaRPr lang="es-ES"/>
        </a:p>
      </dgm:t>
    </dgm:pt>
    <dgm:pt modelId="{DEA1F522-0720-4CFD-9C3C-9773013DA051}">
      <dgm:prSet custT="1"/>
      <dgm:spPr/>
      <dgm:t>
        <a:bodyPr/>
        <a:lstStyle/>
        <a:p>
          <a:pPr>
            <a:lnSpc>
              <a:spcPct val="100000"/>
            </a:lnSpc>
            <a:spcBef>
              <a:spcPts val="1200"/>
            </a:spcBef>
            <a:spcAft>
              <a:spcPts val="600"/>
            </a:spcAft>
          </a:pPr>
          <a:r>
            <a:rPr lang="es-ES" sz="1200" b="0">
              <a:latin typeface="Arial" panose="020B0604020202020204" pitchFamily="34" charset="0"/>
              <a:cs typeface="Arial" panose="020B0604020202020204" pitchFamily="34" charset="0"/>
            </a:rPr>
            <a:t>Tommy Hilfiger monogrammed II Pebb Satchel $168,99</a:t>
          </a:r>
        </a:p>
      </dgm:t>
    </dgm:pt>
    <dgm:pt modelId="{1A84D8D8-15F0-47FA-B7CD-3301372679E3}" type="parTrans" cxnId="{F3C223D0-05A0-4B43-8CBC-A9723D188B24}">
      <dgm:prSet/>
      <dgm:spPr/>
      <dgm:t>
        <a:bodyPr/>
        <a:lstStyle/>
        <a:p>
          <a:endParaRPr lang="es-ES"/>
        </a:p>
      </dgm:t>
    </dgm:pt>
    <dgm:pt modelId="{804FB975-838B-4D6E-BE96-EA9375318AFC}" type="sibTrans" cxnId="{F3C223D0-05A0-4B43-8CBC-A9723D188B24}">
      <dgm:prSet/>
      <dgm:spPr/>
      <dgm:t>
        <a:bodyPr/>
        <a:lstStyle/>
        <a:p>
          <a:endParaRPr lang="es-ES"/>
        </a:p>
      </dgm:t>
    </dgm:pt>
    <dgm:pt modelId="{88B64CA2-9A19-4423-B7FA-8C277FEBC28C}">
      <dgm:prSet custT="1"/>
      <dgm:spPr/>
      <dgm:t>
        <a:bodyPr/>
        <a:lstStyle/>
        <a:p>
          <a:pPr>
            <a:lnSpc>
              <a:spcPct val="100000"/>
            </a:lnSpc>
            <a:spcBef>
              <a:spcPts val="1200"/>
            </a:spcBef>
            <a:spcAft>
              <a:spcPts val="600"/>
            </a:spcAft>
          </a:pPr>
          <a:endParaRPr lang="es-ES" sz="1200" b="0">
            <a:latin typeface="Arial" panose="020B0604020202020204" pitchFamily="34" charset="0"/>
            <a:cs typeface="Arial" panose="020B0604020202020204" pitchFamily="34" charset="0"/>
          </a:endParaRPr>
        </a:p>
      </dgm:t>
    </dgm:pt>
    <dgm:pt modelId="{4AF638CB-C429-4910-B584-D192CDECCD3B}" type="parTrans" cxnId="{53B4A727-64CF-4897-9524-1D2E0C399CF9}">
      <dgm:prSet/>
      <dgm:spPr/>
      <dgm:t>
        <a:bodyPr/>
        <a:lstStyle/>
        <a:p>
          <a:endParaRPr lang="es-ES"/>
        </a:p>
      </dgm:t>
    </dgm:pt>
    <dgm:pt modelId="{548B4D73-3B15-4113-A737-7CF41B4EAB4C}" type="sibTrans" cxnId="{53B4A727-64CF-4897-9524-1D2E0C399CF9}">
      <dgm:prSet/>
      <dgm:spPr/>
      <dgm:t>
        <a:bodyPr/>
        <a:lstStyle/>
        <a:p>
          <a:endParaRPr lang="es-ES"/>
        </a:p>
      </dgm:t>
    </dgm:pt>
    <dgm:pt modelId="{5629B2D5-6559-4866-85B7-BEAD646C185B}">
      <dgm:prSet custT="1"/>
      <dgm:spPr/>
      <dgm:t>
        <a:bodyPr/>
        <a:lstStyle/>
        <a:p>
          <a:pPr>
            <a:lnSpc>
              <a:spcPct val="100000"/>
            </a:lnSpc>
            <a:spcBef>
              <a:spcPts val="1200"/>
            </a:spcBef>
            <a:spcAft>
              <a:spcPts val="600"/>
            </a:spcAft>
          </a:pPr>
          <a:endParaRPr lang="es-ES" sz="1200" b="0">
            <a:latin typeface="Arial" panose="020B0604020202020204" pitchFamily="34" charset="0"/>
            <a:cs typeface="Arial" panose="020B0604020202020204" pitchFamily="34" charset="0"/>
          </a:endParaRPr>
        </a:p>
      </dgm:t>
    </dgm:pt>
    <dgm:pt modelId="{E317CA91-3DF8-452F-9E00-F08157FC2E7D}" type="parTrans" cxnId="{1F6D16A4-901B-4D21-8908-85A7CE24BE86}">
      <dgm:prSet/>
      <dgm:spPr/>
      <dgm:t>
        <a:bodyPr/>
        <a:lstStyle/>
        <a:p>
          <a:endParaRPr lang="es-ES"/>
        </a:p>
      </dgm:t>
    </dgm:pt>
    <dgm:pt modelId="{95763C93-D705-4DCB-AD5D-5EA33C2A4ADD}" type="sibTrans" cxnId="{1F6D16A4-901B-4D21-8908-85A7CE24BE86}">
      <dgm:prSet/>
      <dgm:spPr/>
      <dgm:t>
        <a:bodyPr/>
        <a:lstStyle/>
        <a:p>
          <a:endParaRPr lang="es-ES"/>
        </a:p>
      </dgm:t>
    </dgm:pt>
    <dgm:pt modelId="{FDBD9A21-EA45-4423-BBA0-32BC3E6D490C}" type="pres">
      <dgm:prSet presAssocID="{6747E798-48F6-4F95-8C5F-9AE1A3CBE212}" presName="linearFlow" presStyleCnt="0">
        <dgm:presLayoutVars>
          <dgm:dir/>
          <dgm:animLvl val="lvl"/>
          <dgm:resizeHandles/>
        </dgm:presLayoutVars>
      </dgm:prSet>
      <dgm:spPr/>
      <dgm:t>
        <a:bodyPr/>
        <a:lstStyle/>
        <a:p>
          <a:endParaRPr lang="es-EC"/>
        </a:p>
      </dgm:t>
    </dgm:pt>
    <dgm:pt modelId="{938DA26C-6703-472C-84BE-56F629E51A0F}" type="pres">
      <dgm:prSet presAssocID="{8D283AD2-E62B-4289-8F00-C75BA8DA7024}" presName="compositeNode" presStyleCnt="0">
        <dgm:presLayoutVars>
          <dgm:bulletEnabled val="1"/>
        </dgm:presLayoutVars>
      </dgm:prSet>
      <dgm:spPr/>
    </dgm:pt>
    <dgm:pt modelId="{1CAB1639-A987-4252-97EF-1931FB4977F8}" type="pres">
      <dgm:prSet presAssocID="{8D283AD2-E62B-4289-8F00-C75BA8DA7024}" presName="image" presStyleLbl="fgImgPlace1" presStyleIdx="0" presStyleCnt="3" custScaleX="257080" custScaleY="121675"/>
      <dgm:spPr>
        <a:blipFill rotWithShape="1">
          <a:blip xmlns:r="http://schemas.openxmlformats.org/officeDocument/2006/relationships" r:embed="rId1"/>
          <a:stretch>
            <a:fillRect/>
          </a:stretch>
        </a:blipFill>
      </dgm:spPr>
    </dgm:pt>
    <dgm:pt modelId="{A335B56E-CAC3-4AF3-992A-87093F878309}" type="pres">
      <dgm:prSet presAssocID="{8D283AD2-E62B-4289-8F00-C75BA8DA7024}" presName="childNode" presStyleLbl="node1" presStyleIdx="0" presStyleCnt="3" custScaleX="114299">
        <dgm:presLayoutVars>
          <dgm:bulletEnabled val="1"/>
        </dgm:presLayoutVars>
      </dgm:prSet>
      <dgm:spPr/>
      <dgm:t>
        <a:bodyPr/>
        <a:lstStyle/>
        <a:p>
          <a:endParaRPr lang="es-ES"/>
        </a:p>
      </dgm:t>
    </dgm:pt>
    <dgm:pt modelId="{B98394BE-9BB8-4F01-BABB-09AB963C3877}" type="pres">
      <dgm:prSet presAssocID="{8D283AD2-E62B-4289-8F00-C75BA8DA7024}" presName="parentNode" presStyleLbl="revTx" presStyleIdx="0" presStyleCnt="3" custScaleX="127657" custScaleY="88451" custLinFactNeighborX="-82724" custLinFactNeighborY="1792">
        <dgm:presLayoutVars>
          <dgm:chMax val="0"/>
          <dgm:bulletEnabled val="1"/>
        </dgm:presLayoutVars>
      </dgm:prSet>
      <dgm:spPr/>
      <dgm:t>
        <a:bodyPr/>
        <a:lstStyle/>
        <a:p>
          <a:endParaRPr lang="es-ES"/>
        </a:p>
      </dgm:t>
    </dgm:pt>
    <dgm:pt modelId="{596F3EF1-7F62-41DC-91E0-222028896DC0}" type="pres">
      <dgm:prSet presAssocID="{1561CA2F-C004-4862-A68D-779867A9411C}" presName="sibTrans" presStyleCnt="0"/>
      <dgm:spPr/>
    </dgm:pt>
    <dgm:pt modelId="{DD60CF34-7643-4E26-BA6D-2E1CFEABF3C7}" type="pres">
      <dgm:prSet presAssocID="{A83BF59E-C0AB-4679-8507-4599141685F4}" presName="compositeNode" presStyleCnt="0">
        <dgm:presLayoutVars>
          <dgm:bulletEnabled val="1"/>
        </dgm:presLayoutVars>
      </dgm:prSet>
      <dgm:spPr/>
    </dgm:pt>
    <dgm:pt modelId="{13727A92-A0D2-4EE6-AD68-0E864D48B54C}" type="pres">
      <dgm:prSet presAssocID="{A83BF59E-C0AB-4679-8507-4599141685F4}" presName="image" presStyleLbl="fgImgPlace1" presStyleIdx="1" presStyleCnt="3" custScaleX="132289"/>
      <dgm:spPr>
        <a:blipFill rotWithShape="1">
          <a:blip xmlns:r="http://schemas.openxmlformats.org/officeDocument/2006/relationships" r:embed="rId2"/>
          <a:stretch>
            <a:fillRect/>
          </a:stretch>
        </a:blipFill>
      </dgm:spPr>
    </dgm:pt>
    <dgm:pt modelId="{C8F5FE59-81EA-4980-A081-E05DE6DA511F}" type="pres">
      <dgm:prSet presAssocID="{A83BF59E-C0AB-4679-8507-4599141685F4}" presName="childNode" presStyleLbl="node1" presStyleIdx="1" presStyleCnt="3" custScaleX="127912" custScaleY="103331">
        <dgm:presLayoutVars>
          <dgm:bulletEnabled val="1"/>
        </dgm:presLayoutVars>
      </dgm:prSet>
      <dgm:spPr/>
      <dgm:t>
        <a:bodyPr/>
        <a:lstStyle/>
        <a:p>
          <a:endParaRPr lang="es-ES"/>
        </a:p>
      </dgm:t>
    </dgm:pt>
    <dgm:pt modelId="{6C3BC7CC-0425-4BC3-8431-FC67DFBBA33A}" type="pres">
      <dgm:prSet presAssocID="{A83BF59E-C0AB-4679-8507-4599141685F4}" presName="parentNode" presStyleLbl="revTx" presStyleIdx="1" presStyleCnt="3" custScaleX="129053" custScaleY="90382" custLinFactNeighborX="-62647">
        <dgm:presLayoutVars>
          <dgm:chMax val="0"/>
          <dgm:bulletEnabled val="1"/>
        </dgm:presLayoutVars>
      </dgm:prSet>
      <dgm:spPr/>
      <dgm:t>
        <a:bodyPr/>
        <a:lstStyle/>
        <a:p>
          <a:endParaRPr lang="es-ES"/>
        </a:p>
      </dgm:t>
    </dgm:pt>
    <dgm:pt modelId="{AABE8B90-2B52-4446-AEFF-D26308AAFC07}" type="pres">
      <dgm:prSet presAssocID="{F30C3569-85E5-4BF0-9C2F-F68851B34E79}" presName="sibTrans" presStyleCnt="0"/>
      <dgm:spPr/>
    </dgm:pt>
    <dgm:pt modelId="{CDC183A6-EDC1-46DF-8676-5C3A9AEF63B7}" type="pres">
      <dgm:prSet presAssocID="{E5CD03DD-2037-49E4-9AC9-8A3D4A2A9AB2}" presName="compositeNode" presStyleCnt="0">
        <dgm:presLayoutVars>
          <dgm:bulletEnabled val="1"/>
        </dgm:presLayoutVars>
      </dgm:prSet>
      <dgm:spPr/>
    </dgm:pt>
    <dgm:pt modelId="{B90B0368-19A3-4789-A3E1-2118885156E6}" type="pres">
      <dgm:prSet presAssocID="{E5CD03DD-2037-49E4-9AC9-8A3D4A2A9AB2}" presName="image" presStyleLbl="fgImgPlace1" presStyleIdx="2" presStyleCnt="3" custScaleX="145816"/>
      <dgm:spPr>
        <a:blipFill rotWithShape="1">
          <a:blip xmlns:r="http://schemas.openxmlformats.org/officeDocument/2006/relationships" r:embed="rId3"/>
          <a:stretch>
            <a:fillRect/>
          </a:stretch>
        </a:blipFill>
      </dgm:spPr>
    </dgm:pt>
    <dgm:pt modelId="{B6112398-3EA8-4B82-908A-074F66C1956B}" type="pres">
      <dgm:prSet presAssocID="{E5CD03DD-2037-49E4-9AC9-8A3D4A2A9AB2}" presName="childNode" presStyleLbl="node1" presStyleIdx="2" presStyleCnt="3" custScaleX="121104" custScaleY="103643">
        <dgm:presLayoutVars>
          <dgm:bulletEnabled val="1"/>
        </dgm:presLayoutVars>
      </dgm:prSet>
      <dgm:spPr/>
      <dgm:t>
        <a:bodyPr/>
        <a:lstStyle/>
        <a:p>
          <a:endParaRPr lang="es-ES"/>
        </a:p>
      </dgm:t>
    </dgm:pt>
    <dgm:pt modelId="{D78E19AF-22B5-4ED9-A91F-0B00F26DF46B}" type="pres">
      <dgm:prSet presAssocID="{E5CD03DD-2037-49E4-9AC9-8A3D4A2A9AB2}" presName="parentNode" presStyleLbl="revTx" presStyleIdx="2" presStyleCnt="3" custScaleX="150047" custScaleY="95760" custLinFactNeighborX="-97079" custLinFactNeighborY="299">
        <dgm:presLayoutVars>
          <dgm:chMax val="0"/>
          <dgm:bulletEnabled val="1"/>
        </dgm:presLayoutVars>
      </dgm:prSet>
      <dgm:spPr/>
      <dgm:t>
        <a:bodyPr/>
        <a:lstStyle/>
        <a:p>
          <a:endParaRPr lang="es-EC"/>
        </a:p>
      </dgm:t>
    </dgm:pt>
  </dgm:ptLst>
  <dgm:cxnLst>
    <dgm:cxn modelId="{663C3C39-885E-46A1-A912-A54138F60411}" type="presOf" srcId="{435C13B1-F99C-4000-A169-BB42CAECC62D}" destId="{C8F5FE59-81EA-4980-A081-E05DE6DA511F}" srcOrd="0" destOrd="3" presId="urn:microsoft.com/office/officeart/2005/8/layout/hList2#1"/>
    <dgm:cxn modelId="{604C4E50-C68E-4094-A576-5A0A23B07379}" type="presOf" srcId="{FD496919-4BF5-47BC-876C-690D5985BB88}" destId="{C8F5FE59-81EA-4980-A081-E05DE6DA511F}" srcOrd="0" destOrd="5" presId="urn:microsoft.com/office/officeart/2005/8/layout/hList2#1"/>
    <dgm:cxn modelId="{AC045659-4A81-487D-A10F-C859B2E55022}" type="presOf" srcId="{EE4D1AAB-7938-4533-9772-181DD0C8146C}" destId="{A335B56E-CAC3-4AF3-992A-87093F878309}" srcOrd="0" destOrd="2" presId="urn:microsoft.com/office/officeart/2005/8/layout/hList2#1"/>
    <dgm:cxn modelId="{750B82A0-63B0-4348-B140-BC4A37DC5926}" srcId="{6747E798-48F6-4F95-8C5F-9AE1A3CBE212}" destId="{E5CD03DD-2037-49E4-9AC9-8A3D4A2A9AB2}" srcOrd="2" destOrd="0" parTransId="{DD265BA3-459C-4BEC-871B-76ACF7FEAD11}" sibTransId="{62797FC3-1864-447A-BCB3-E021B9839930}"/>
    <dgm:cxn modelId="{13B56FBF-EB61-4B0A-8D3A-832795B4B1A0}" srcId="{A83BF59E-C0AB-4679-8507-4599141685F4}" destId="{AAB90772-1E62-4976-B200-E819F78D857D}" srcOrd="4" destOrd="0" parTransId="{6CD9F8A9-6570-4BCF-A3BE-291835473D70}" sibTransId="{ECAC705A-B9B2-4D52-A627-21A874D656B3}"/>
    <dgm:cxn modelId="{53B4A727-64CF-4897-9524-1D2E0C399CF9}" srcId="{E5CD03DD-2037-49E4-9AC9-8A3D4A2A9AB2}" destId="{88B64CA2-9A19-4423-B7FA-8C277FEBC28C}" srcOrd="4" destOrd="0" parTransId="{4AF638CB-C429-4910-B584-D192CDECCD3B}" sibTransId="{548B4D73-3B15-4113-A737-7CF41B4EAB4C}"/>
    <dgm:cxn modelId="{078C0875-449B-4D94-AE77-8E61C1A1A117}" type="presOf" srcId="{5629B2D5-6559-4866-85B7-BEAD646C185B}" destId="{B6112398-3EA8-4B82-908A-074F66C1956B}" srcOrd="0" destOrd="0" presId="urn:microsoft.com/office/officeart/2005/8/layout/hList2#1"/>
    <dgm:cxn modelId="{DD91AC60-7883-4CD0-A3D3-A592B605AACA}" srcId="{A83BF59E-C0AB-4679-8507-4599141685F4}" destId="{435C13B1-F99C-4000-A169-BB42CAECC62D}" srcOrd="3" destOrd="0" parTransId="{4023705D-8FED-4FA3-9E7A-92E4C11161B3}" sibTransId="{DB40C864-DA9D-44E8-8062-487CA5EA1E4C}"/>
    <dgm:cxn modelId="{CDCDE86E-8EAF-4A33-BCDF-04EA6517AEA0}" type="presOf" srcId="{DEA1F522-0720-4CFD-9C3C-9773013DA051}" destId="{B6112398-3EA8-4B82-908A-074F66C1956B}" srcOrd="0" destOrd="5" presId="urn:microsoft.com/office/officeart/2005/8/layout/hList2#1"/>
    <dgm:cxn modelId="{6D9650B1-0A31-489B-A201-0E91FCF7E7F4}" srcId="{E5CD03DD-2037-49E4-9AC9-8A3D4A2A9AB2}" destId="{D3B482EE-22BE-4EB9-8781-A40562F3CE34}" srcOrd="1" destOrd="0" parTransId="{E8856B84-BAC1-48D3-8568-249290AF65AE}" sibTransId="{1D4AB00D-D8E7-4419-8284-8E5EA7D6DE5E}"/>
    <dgm:cxn modelId="{6222E09B-E135-4903-A853-8BCD28555AE1}" type="presOf" srcId="{7400CEA8-D04F-4FED-AF40-3AF23E7D47F9}" destId="{B6112398-3EA8-4B82-908A-074F66C1956B}" srcOrd="0" destOrd="3" presId="urn:microsoft.com/office/officeart/2005/8/layout/hList2#1"/>
    <dgm:cxn modelId="{7765E3AB-522E-4AEA-BFCD-9E4B85A68170}" type="presOf" srcId="{7CF93130-3856-47D3-AA58-999A3B2FF2AB}" destId="{B6112398-3EA8-4B82-908A-074F66C1956B}" srcOrd="0" destOrd="2" presId="urn:microsoft.com/office/officeart/2005/8/layout/hList2#1"/>
    <dgm:cxn modelId="{FA9181CD-43A5-403C-B4C4-0C1A228C96F0}" srcId="{A83BF59E-C0AB-4679-8507-4599141685F4}" destId="{011A0FFF-FA9A-4033-A189-626E6AFD82DF}" srcOrd="2" destOrd="0" parTransId="{EC7263D3-7F2F-4DBF-816A-AAC353FAE609}" sibTransId="{FB6E507A-F91B-46E8-B1DB-BF95AE598031}"/>
    <dgm:cxn modelId="{EF6BB4BA-5C38-4F62-87C4-3A346BB52434}" type="presOf" srcId="{E5CD03DD-2037-49E4-9AC9-8A3D4A2A9AB2}" destId="{D78E19AF-22B5-4ED9-A91F-0B00F26DF46B}" srcOrd="0" destOrd="0" presId="urn:microsoft.com/office/officeart/2005/8/layout/hList2#1"/>
    <dgm:cxn modelId="{5639217D-4DC3-4CE1-B9F2-0F5925175ADA}" srcId="{8D283AD2-E62B-4289-8F00-C75BA8DA7024}" destId="{632CA19B-D1D5-4EFA-A8F0-F1E35863EC30}" srcOrd="1" destOrd="0" parTransId="{94774ECE-8D5E-4A46-BFA1-0CE9E9A6855D}" sibTransId="{E8511D96-113A-4CA8-9DB3-2C52FA016246}"/>
    <dgm:cxn modelId="{07D4D88F-EBE4-4889-A556-33A65D26C226}" srcId="{A83BF59E-C0AB-4679-8507-4599141685F4}" destId="{5A9AB5CA-AF35-4E9A-8152-CDDC27DA9C84}" srcOrd="1" destOrd="0" parTransId="{C3B8A874-88BC-4C5E-AB93-6CC8F6A3743C}" sibTransId="{EFE0040F-D0DB-4234-88E8-37A5E4B49A16}"/>
    <dgm:cxn modelId="{1F6D16A4-901B-4D21-8908-85A7CE24BE86}" srcId="{E5CD03DD-2037-49E4-9AC9-8A3D4A2A9AB2}" destId="{5629B2D5-6559-4866-85B7-BEAD646C185B}" srcOrd="0" destOrd="0" parTransId="{E317CA91-3DF8-452F-9E00-F08157FC2E7D}" sibTransId="{95763C93-D705-4DCB-AD5D-5EA33C2A4ADD}"/>
    <dgm:cxn modelId="{94DC5E1F-893A-4B62-807D-D5EC40CD54BB}" srcId="{E5CD03DD-2037-49E4-9AC9-8A3D4A2A9AB2}" destId="{7400CEA8-D04F-4FED-AF40-3AF23E7D47F9}" srcOrd="3" destOrd="0" parTransId="{6473A10D-A66C-42D9-8AC6-85A7E5719B62}" sibTransId="{D975ACBB-44D2-4A27-9388-61156710F5DD}"/>
    <dgm:cxn modelId="{8BAA9CA8-8D0A-4D68-A767-C6BAA7F0E76E}" srcId="{A83BF59E-C0AB-4679-8507-4599141685F4}" destId="{6300F408-C62D-46E7-AD62-61B918DD52BD}" srcOrd="0" destOrd="0" parTransId="{A0959D60-F5AB-4818-B38C-BA2391DE1BBB}" sibTransId="{B58BAB46-E57C-4DC3-A582-1DCFEAE78B75}"/>
    <dgm:cxn modelId="{EB2CBEBE-3AD5-442F-B8DF-34844504BB25}" type="presOf" srcId="{D9BF0C5C-F073-407A-92A0-841A558584A8}" destId="{A335B56E-CAC3-4AF3-992A-87093F878309}" srcOrd="0" destOrd="3" presId="urn:microsoft.com/office/officeart/2005/8/layout/hList2#1"/>
    <dgm:cxn modelId="{BB12B377-2009-4A39-829F-4F2F46999DBD}" type="presOf" srcId="{D3B482EE-22BE-4EB9-8781-A40562F3CE34}" destId="{B6112398-3EA8-4B82-908A-074F66C1956B}" srcOrd="0" destOrd="1" presId="urn:microsoft.com/office/officeart/2005/8/layout/hList2#1"/>
    <dgm:cxn modelId="{5DE782E1-25F5-46C7-A7AE-5947AB08CD15}" srcId="{8D283AD2-E62B-4289-8F00-C75BA8DA7024}" destId="{730C073D-6873-4BDA-BA5E-6BAC4C86DC5F}" srcOrd="5" destOrd="0" parTransId="{B6C645D3-3CC7-4358-8E9B-5E3075D02A8E}" sibTransId="{CFFA6635-6E21-4A0E-83F2-139AA76A7273}"/>
    <dgm:cxn modelId="{7223F459-A969-4751-9C15-C617D59102D7}" type="presOf" srcId="{F1AC9217-E462-465D-9524-A6299EA70B70}" destId="{A335B56E-CAC3-4AF3-992A-87093F878309}" srcOrd="0" destOrd="4" presId="urn:microsoft.com/office/officeart/2005/8/layout/hList2#1"/>
    <dgm:cxn modelId="{8699BF4A-FDDF-4FFA-A293-83626874189D}" srcId="{6747E798-48F6-4F95-8C5F-9AE1A3CBE212}" destId="{8D283AD2-E62B-4289-8F00-C75BA8DA7024}" srcOrd="0" destOrd="0" parTransId="{47E128C5-3051-4789-B9F4-123A4939981D}" sibTransId="{1561CA2F-C004-4862-A68D-779867A9411C}"/>
    <dgm:cxn modelId="{CC61BE86-648E-42B0-A775-30C2D10C387A}" srcId="{8D283AD2-E62B-4289-8F00-C75BA8DA7024}" destId="{EE4D1AAB-7938-4533-9772-181DD0C8146C}" srcOrd="2" destOrd="0" parTransId="{55D9F02E-5F0D-4C14-822B-EA0595674966}" sibTransId="{7CC8F5C8-CA69-4A2A-B996-A4F2A58D0555}"/>
    <dgm:cxn modelId="{782B4D10-A6F9-4DF8-A77A-41D81B6CFC41}" type="presOf" srcId="{011A0FFF-FA9A-4033-A189-626E6AFD82DF}" destId="{C8F5FE59-81EA-4980-A081-E05DE6DA511F}" srcOrd="0" destOrd="2" presId="urn:microsoft.com/office/officeart/2005/8/layout/hList2#1"/>
    <dgm:cxn modelId="{228245C1-20BD-4FCC-A096-CFECD2D0BE85}" type="presOf" srcId="{632CA19B-D1D5-4EFA-A8F0-F1E35863EC30}" destId="{A335B56E-CAC3-4AF3-992A-87093F878309}" srcOrd="0" destOrd="1" presId="urn:microsoft.com/office/officeart/2005/8/layout/hList2#1"/>
    <dgm:cxn modelId="{7C90872D-C57C-42C7-AA26-A385F4312DD9}" type="presOf" srcId="{61882F25-BEF5-4C8D-957F-93F8B0516EE3}" destId="{A335B56E-CAC3-4AF3-992A-87093F878309}" srcOrd="0" destOrd="0" presId="urn:microsoft.com/office/officeart/2005/8/layout/hList2#1"/>
    <dgm:cxn modelId="{9212B627-E318-464E-BD4B-7089011039FC}" type="presOf" srcId="{88B64CA2-9A19-4423-B7FA-8C277FEBC28C}" destId="{B6112398-3EA8-4B82-908A-074F66C1956B}" srcOrd="0" destOrd="4" presId="urn:microsoft.com/office/officeart/2005/8/layout/hList2#1"/>
    <dgm:cxn modelId="{DB359CE3-D6E1-47FA-841B-3A9E3381EC9F}" srcId="{8D283AD2-E62B-4289-8F00-C75BA8DA7024}" destId="{F1AC9217-E462-465D-9524-A6299EA70B70}" srcOrd="4" destOrd="0" parTransId="{1B7DB912-CE64-4BCA-B993-41EF3896BE18}" sibTransId="{91D9A8F0-2C19-41C9-A721-CDFC683E3CA2}"/>
    <dgm:cxn modelId="{B6CAFF0C-9414-4AAB-8284-3E515F4488F2}" srcId="{E5CD03DD-2037-49E4-9AC9-8A3D4A2A9AB2}" destId="{7CF93130-3856-47D3-AA58-999A3B2FF2AB}" srcOrd="2" destOrd="0" parTransId="{B1254749-D324-4B19-88D0-1C77F21B78AA}" sibTransId="{CD2AF46B-0D98-43C1-BCA9-3F07B23DDC2F}"/>
    <dgm:cxn modelId="{F3C223D0-05A0-4B43-8CBC-A9723D188B24}" srcId="{E5CD03DD-2037-49E4-9AC9-8A3D4A2A9AB2}" destId="{DEA1F522-0720-4CFD-9C3C-9773013DA051}" srcOrd="5" destOrd="0" parTransId="{1A84D8D8-15F0-47FA-B7CD-3301372679E3}" sibTransId="{804FB975-838B-4D6E-BE96-EA9375318AFC}"/>
    <dgm:cxn modelId="{3D4EE357-6CDE-485B-89BB-20FC27AF41AA}" type="presOf" srcId="{A83BF59E-C0AB-4679-8507-4599141685F4}" destId="{6C3BC7CC-0425-4BC3-8431-FC67DFBBA33A}" srcOrd="0" destOrd="0" presId="urn:microsoft.com/office/officeart/2005/8/layout/hList2#1"/>
    <dgm:cxn modelId="{F2B03103-EDCB-48F7-8D3A-FD1073147606}" srcId="{8D283AD2-E62B-4289-8F00-C75BA8DA7024}" destId="{D9BF0C5C-F073-407A-92A0-841A558584A8}" srcOrd="3" destOrd="0" parTransId="{286AAA81-642A-40C8-8EE8-BCB9D8FCEBA6}" sibTransId="{6BA912A1-D9D5-4D71-BFC4-D450A5A6712D}"/>
    <dgm:cxn modelId="{5A136D6C-AC23-4DB6-A40A-C0BA273C2FCB}" type="presOf" srcId="{5A9AB5CA-AF35-4E9A-8152-CDDC27DA9C84}" destId="{C8F5FE59-81EA-4980-A081-E05DE6DA511F}" srcOrd="0" destOrd="1" presId="urn:microsoft.com/office/officeart/2005/8/layout/hList2#1"/>
    <dgm:cxn modelId="{D88A738A-EDE0-4928-8F51-0E412C591F71}" type="presOf" srcId="{6747E798-48F6-4F95-8C5F-9AE1A3CBE212}" destId="{FDBD9A21-EA45-4423-BBA0-32BC3E6D490C}" srcOrd="0" destOrd="0" presId="urn:microsoft.com/office/officeart/2005/8/layout/hList2#1"/>
    <dgm:cxn modelId="{0408F7C1-4854-4146-9EDC-DD46F31FDEA8}" type="presOf" srcId="{8D283AD2-E62B-4289-8F00-C75BA8DA7024}" destId="{B98394BE-9BB8-4F01-BABB-09AB963C3877}" srcOrd="0" destOrd="0" presId="urn:microsoft.com/office/officeart/2005/8/layout/hList2#1"/>
    <dgm:cxn modelId="{C2420B8D-315E-48A0-91CC-A0F0355B0440}" type="presOf" srcId="{6300F408-C62D-46E7-AD62-61B918DD52BD}" destId="{C8F5FE59-81EA-4980-A081-E05DE6DA511F}" srcOrd="0" destOrd="0" presId="urn:microsoft.com/office/officeart/2005/8/layout/hList2#1"/>
    <dgm:cxn modelId="{25168F9B-FE35-436B-B905-3449085714B1}" srcId="{6747E798-48F6-4F95-8C5F-9AE1A3CBE212}" destId="{A83BF59E-C0AB-4679-8507-4599141685F4}" srcOrd="1" destOrd="0" parTransId="{0AC2D0DC-406A-4621-95C6-9D04B67447ED}" sibTransId="{F30C3569-85E5-4BF0-9C2F-F68851B34E79}"/>
    <dgm:cxn modelId="{2D29E4F0-86B6-447F-89E8-DEBCE9678615}" type="presOf" srcId="{AAB90772-1E62-4976-B200-E819F78D857D}" destId="{C8F5FE59-81EA-4980-A081-E05DE6DA511F}" srcOrd="0" destOrd="4" presId="urn:microsoft.com/office/officeart/2005/8/layout/hList2#1"/>
    <dgm:cxn modelId="{F9308BA7-F82A-4689-AC88-F06E6ABCB912}" srcId="{8D283AD2-E62B-4289-8F00-C75BA8DA7024}" destId="{61882F25-BEF5-4C8D-957F-93F8B0516EE3}" srcOrd="0" destOrd="0" parTransId="{8FE8A03E-D780-4974-8B0F-7D75FCE87D48}" sibTransId="{2D16C8A5-BA24-419A-918F-B6144333AB2A}"/>
    <dgm:cxn modelId="{614A209F-8B3B-42B8-853B-C83D26141382}" srcId="{A83BF59E-C0AB-4679-8507-4599141685F4}" destId="{FD496919-4BF5-47BC-876C-690D5985BB88}" srcOrd="5" destOrd="0" parTransId="{5FEA8D8E-E0B7-4E1A-AA6E-59304A49FF86}" sibTransId="{5661FAAE-9275-4C5D-A86A-8D5ADC42B905}"/>
    <dgm:cxn modelId="{06B47382-D764-4A30-A95D-CCF47ACA510A}" type="presOf" srcId="{730C073D-6873-4BDA-BA5E-6BAC4C86DC5F}" destId="{A335B56E-CAC3-4AF3-992A-87093F878309}" srcOrd="0" destOrd="5" presId="urn:microsoft.com/office/officeart/2005/8/layout/hList2#1"/>
    <dgm:cxn modelId="{A98D7EAF-C99E-4086-AB52-02549F737A78}" type="presParOf" srcId="{FDBD9A21-EA45-4423-BBA0-32BC3E6D490C}" destId="{938DA26C-6703-472C-84BE-56F629E51A0F}" srcOrd="0" destOrd="0" presId="urn:microsoft.com/office/officeart/2005/8/layout/hList2#1"/>
    <dgm:cxn modelId="{32ED40F8-428B-400E-B2DE-68E9EEE4E03A}" type="presParOf" srcId="{938DA26C-6703-472C-84BE-56F629E51A0F}" destId="{1CAB1639-A987-4252-97EF-1931FB4977F8}" srcOrd="0" destOrd="0" presId="urn:microsoft.com/office/officeart/2005/8/layout/hList2#1"/>
    <dgm:cxn modelId="{4264A8B8-45F9-4F2E-A84C-ECCEE00C5695}" type="presParOf" srcId="{938DA26C-6703-472C-84BE-56F629E51A0F}" destId="{A335B56E-CAC3-4AF3-992A-87093F878309}" srcOrd="1" destOrd="0" presId="urn:microsoft.com/office/officeart/2005/8/layout/hList2#1"/>
    <dgm:cxn modelId="{74E25A81-D200-4192-AC06-90775FEB0474}" type="presParOf" srcId="{938DA26C-6703-472C-84BE-56F629E51A0F}" destId="{B98394BE-9BB8-4F01-BABB-09AB963C3877}" srcOrd="2" destOrd="0" presId="urn:microsoft.com/office/officeart/2005/8/layout/hList2#1"/>
    <dgm:cxn modelId="{A039DD78-7E40-4E9F-8609-BB3709A2A4EE}" type="presParOf" srcId="{FDBD9A21-EA45-4423-BBA0-32BC3E6D490C}" destId="{596F3EF1-7F62-41DC-91E0-222028896DC0}" srcOrd="1" destOrd="0" presId="urn:microsoft.com/office/officeart/2005/8/layout/hList2#1"/>
    <dgm:cxn modelId="{A41F1D5F-47FF-412A-BC01-9A85DB0F2FF6}" type="presParOf" srcId="{FDBD9A21-EA45-4423-BBA0-32BC3E6D490C}" destId="{DD60CF34-7643-4E26-BA6D-2E1CFEABF3C7}" srcOrd="2" destOrd="0" presId="urn:microsoft.com/office/officeart/2005/8/layout/hList2#1"/>
    <dgm:cxn modelId="{809194F4-D674-456C-8B2C-D079FE0F0469}" type="presParOf" srcId="{DD60CF34-7643-4E26-BA6D-2E1CFEABF3C7}" destId="{13727A92-A0D2-4EE6-AD68-0E864D48B54C}" srcOrd="0" destOrd="0" presId="urn:microsoft.com/office/officeart/2005/8/layout/hList2#1"/>
    <dgm:cxn modelId="{47CA9B71-9DF3-4971-B9FF-0618AD622A8C}" type="presParOf" srcId="{DD60CF34-7643-4E26-BA6D-2E1CFEABF3C7}" destId="{C8F5FE59-81EA-4980-A081-E05DE6DA511F}" srcOrd="1" destOrd="0" presId="urn:microsoft.com/office/officeart/2005/8/layout/hList2#1"/>
    <dgm:cxn modelId="{1949283C-0054-4788-A7A3-EC2B805D4272}" type="presParOf" srcId="{DD60CF34-7643-4E26-BA6D-2E1CFEABF3C7}" destId="{6C3BC7CC-0425-4BC3-8431-FC67DFBBA33A}" srcOrd="2" destOrd="0" presId="urn:microsoft.com/office/officeart/2005/8/layout/hList2#1"/>
    <dgm:cxn modelId="{9EE778E9-050A-4141-B040-ADCC1BC7279F}" type="presParOf" srcId="{FDBD9A21-EA45-4423-BBA0-32BC3E6D490C}" destId="{AABE8B90-2B52-4446-AEFF-D26308AAFC07}" srcOrd="3" destOrd="0" presId="urn:microsoft.com/office/officeart/2005/8/layout/hList2#1"/>
    <dgm:cxn modelId="{80880A0D-BD58-4F74-B3D1-255669948761}" type="presParOf" srcId="{FDBD9A21-EA45-4423-BBA0-32BC3E6D490C}" destId="{CDC183A6-EDC1-46DF-8676-5C3A9AEF63B7}" srcOrd="4" destOrd="0" presId="urn:microsoft.com/office/officeart/2005/8/layout/hList2#1"/>
    <dgm:cxn modelId="{C1CEC167-A5EB-4B45-A83F-9A92ECF6345A}" type="presParOf" srcId="{CDC183A6-EDC1-46DF-8676-5C3A9AEF63B7}" destId="{B90B0368-19A3-4789-A3E1-2118885156E6}" srcOrd="0" destOrd="0" presId="urn:microsoft.com/office/officeart/2005/8/layout/hList2#1"/>
    <dgm:cxn modelId="{7ED8F6B1-C296-4340-ABC9-37449CBCCE2E}" type="presParOf" srcId="{CDC183A6-EDC1-46DF-8676-5C3A9AEF63B7}" destId="{B6112398-3EA8-4B82-908A-074F66C1956B}" srcOrd="1" destOrd="0" presId="urn:microsoft.com/office/officeart/2005/8/layout/hList2#1"/>
    <dgm:cxn modelId="{5196D4D5-471B-4B2C-998F-122A576D4E93}" type="presParOf" srcId="{CDC183A6-EDC1-46DF-8676-5C3A9AEF63B7}" destId="{D78E19AF-22B5-4ED9-A91F-0B00F26DF46B}" srcOrd="2" destOrd="0" presId="urn:microsoft.com/office/officeart/2005/8/layout/h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F41E4C-3B97-4D45-BE3C-546E841B3A74}" type="doc">
      <dgm:prSet loTypeId="urn:microsoft.com/office/officeart/2005/8/layout/vList2" loCatId="list" qsTypeId="urn:microsoft.com/office/officeart/2005/8/quickstyle/3d5" qsCatId="3D" csTypeId="urn:microsoft.com/office/officeart/2005/8/colors/accent1_2" csCatId="accent1"/>
      <dgm:spPr/>
      <dgm:t>
        <a:bodyPr/>
        <a:lstStyle/>
        <a:p>
          <a:endParaRPr lang="es-EC"/>
        </a:p>
      </dgm:t>
    </dgm:pt>
    <dgm:pt modelId="{A5141F34-729E-4753-BE84-57ACA9819FEC}">
      <dgm:prSet/>
      <dgm:spPr/>
      <dgm:t>
        <a:bodyPr/>
        <a:lstStyle/>
        <a:p>
          <a:pPr rtl="0"/>
          <a:r>
            <a:rPr lang="es-EC" smtClean="0"/>
            <a:t>Publicidad BTL.- </a:t>
          </a:r>
          <a:r>
            <a:rPr lang="es-ES" smtClean="0"/>
            <a:t>Consiste en el empleo de formas no masivas de comunicación para mercadeo, dirigidas a segmentos de mercado específicos. </a:t>
          </a:r>
          <a:endParaRPr lang="es-EC"/>
        </a:p>
      </dgm:t>
    </dgm:pt>
    <dgm:pt modelId="{346CDA6F-7880-484A-AA2C-619CC1D47AA0}" type="parTrans" cxnId="{B4845FE6-AF4A-4FCE-96D4-4C4E4216C8DC}">
      <dgm:prSet/>
      <dgm:spPr/>
      <dgm:t>
        <a:bodyPr/>
        <a:lstStyle/>
        <a:p>
          <a:endParaRPr lang="es-EC"/>
        </a:p>
      </dgm:t>
    </dgm:pt>
    <dgm:pt modelId="{2513C39E-7C6F-42D1-8B57-2FBA775751A9}" type="sibTrans" cxnId="{B4845FE6-AF4A-4FCE-96D4-4C4E4216C8DC}">
      <dgm:prSet/>
      <dgm:spPr/>
      <dgm:t>
        <a:bodyPr/>
        <a:lstStyle/>
        <a:p>
          <a:endParaRPr lang="es-EC"/>
        </a:p>
      </dgm:t>
    </dgm:pt>
    <dgm:pt modelId="{51D58DC8-FB93-4E0B-8E02-9B75BDDE70F5}" type="pres">
      <dgm:prSet presAssocID="{51F41E4C-3B97-4D45-BE3C-546E841B3A74}" presName="linear" presStyleCnt="0">
        <dgm:presLayoutVars>
          <dgm:animLvl val="lvl"/>
          <dgm:resizeHandles val="exact"/>
        </dgm:presLayoutVars>
      </dgm:prSet>
      <dgm:spPr/>
    </dgm:pt>
    <dgm:pt modelId="{EA664DD1-F680-4956-9D51-EEE13E37C11A}" type="pres">
      <dgm:prSet presAssocID="{A5141F34-729E-4753-BE84-57ACA9819FEC}" presName="parentText" presStyleLbl="node1" presStyleIdx="0" presStyleCnt="1">
        <dgm:presLayoutVars>
          <dgm:chMax val="0"/>
          <dgm:bulletEnabled val="1"/>
        </dgm:presLayoutVars>
      </dgm:prSet>
      <dgm:spPr/>
    </dgm:pt>
  </dgm:ptLst>
  <dgm:cxnLst>
    <dgm:cxn modelId="{EF299B7B-D381-4676-8D82-3E110865C3E6}" type="presOf" srcId="{51F41E4C-3B97-4D45-BE3C-546E841B3A74}" destId="{51D58DC8-FB93-4E0B-8E02-9B75BDDE70F5}" srcOrd="0" destOrd="0" presId="urn:microsoft.com/office/officeart/2005/8/layout/vList2"/>
    <dgm:cxn modelId="{B4845FE6-AF4A-4FCE-96D4-4C4E4216C8DC}" srcId="{51F41E4C-3B97-4D45-BE3C-546E841B3A74}" destId="{A5141F34-729E-4753-BE84-57ACA9819FEC}" srcOrd="0" destOrd="0" parTransId="{346CDA6F-7880-484A-AA2C-619CC1D47AA0}" sibTransId="{2513C39E-7C6F-42D1-8B57-2FBA775751A9}"/>
    <dgm:cxn modelId="{1BB19621-645D-4114-90DA-7D524C1C7914}" type="presOf" srcId="{A5141F34-729E-4753-BE84-57ACA9819FEC}" destId="{EA664DD1-F680-4956-9D51-EEE13E37C11A}" srcOrd="0" destOrd="0" presId="urn:microsoft.com/office/officeart/2005/8/layout/vList2"/>
    <dgm:cxn modelId="{A52AB0D8-F44D-4359-97D2-0EB5B1746ACC}" type="presParOf" srcId="{51D58DC8-FB93-4E0B-8E02-9B75BDDE70F5}" destId="{EA664DD1-F680-4956-9D51-EEE13E37C11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D3B8C5-BA02-4422-BAB1-6CBAB44EB71C}" type="doc">
      <dgm:prSet loTypeId="urn:microsoft.com/office/officeart/2005/8/layout/vList2" loCatId="list" qsTypeId="urn:microsoft.com/office/officeart/2005/8/quickstyle/3d3" qsCatId="3D" csTypeId="urn:microsoft.com/office/officeart/2005/8/colors/accent1_2" csCatId="accent1"/>
      <dgm:spPr/>
      <dgm:t>
        <a:bodyPr/>
        <a:lstStyle/>
        <a:p>
          <a:endParaRPr lang="es-EC"/>
        </a:p>
      </dgm:t>
    </dgm:pt>
    <dgm:pt modelId="{157CB227-4222-4B84-A2DE-E0040C80331B}">
      <dgm:prSet/>
      <dgm:spPr/>
      <dgm:t>
        <a:bodyPr/>
        <a:lstStyle/>
        <a:p>
          <a:pPr rtl="0"/>
          <a:r>
            <a:rPr lang="es-EC" smtClean="0"/>
            <a:t>Sitio WEB</a:t>
          </a:r>
          <a:endParaRPr lang="es-EC"/>
        </a:p>
      </dgm:t>
    </dgm:pt>
    <dgm:pt modelId="{3F0CD606-B40C-4EAE-B6E3-10C6EF456B03}" type="parTrans" cxnId="{A9B6DD39-1E6A-4491-97B0-FCA7F798C00A}">
      <dgm:prSet/>
      <dgm:spPr/>
      <dgm:t>
        <a:bodyPr/>
        <a:lstStyle/>
        <a:p>
          <a:endParaRPr lang="es-EC"/>
        </a:p>
      </dgm:t>
    </dgm:pt>
    <dgm:pt modelId="{45156F48-C1EA-4525-864F-BA1C2F569DB4}" type="sibTrans" cxnId="{A9B6DD39-1E6A-4491-97B0-FCA7F798C00A}">
      <dgm:prSet/>
      <dgm:spPr/>
      <dgm:t>
        <a:bodyPr/>
        <a:lstStyle/>
        <a:p>
          <a:endParaRPr lang="es-EC"/>
        </a:p>
      </dgm:t>
    </dgm:pt>
    <dgm:pt modelId="{E182AB78-4400-4B3A-A991-28CB2BD9B716}" type="pres">
      <dgm:prSet presAssocID="{9BD3B8C5-BA02-4422-BAB1-6CBAB44EB71C}" presName="linear" presStyleCnt="0">
        <dgm:presLayoutVars>
          <dgm:animLvl val="lvl"/>
          <dgm:resizeHandles val="exact"/>
        </dgm:presLayoutVars>
      </dgm:prSet>
      <dgm:spPr/>
    </dgm:pt>
    <dgm:pt modelId="{C0DEC2CE-ADE5-47CD-932A-8E3F141AFDF2}" type="pres">
      <dgm:prSet presAssocID="{157CB227-4222-4B84-A2DE-E0040C80331B}" presName="parentText" presStyleLbl="node1" presStyleIdx="0" presStyleCnt="1" custLinFactY="-1402" custLinFactNeighborX="-36924" custLinFactNeighborY="-100000">
        <dgm:presLayoutVars>
          <dgm:chMax val="0"/>
          <dgm:bulletEnabled val="1"/>
        </dgm:presLayoutVars>
      </dgm:prSet>
      <dgm:spPr/>
    </dgm:pt>
  </dgm:ptLst>
  <dgm:cxnLst>
    <dgm:cxn modelId="{92CCACEB-597A-426F-B5A2-12C84517F70C}" type="presOf" srcId="{9BD3B8C5-BA02-4422-BAB1-6CBAB44EB71C}" destId="{E182AB78-4400-4B3A-A991-28CB2BD9B716}" srcOrd="0" destOrd="0" presId="urn:microsoft.com/office/officeart/2005/8/layout/vList2"/>
    <dgm:cxn modelId="{A9B6DD39-1E6A-4491-97B0-FCA7F798C00A}" srcId="{9BD3B8C5-BA02-4422-BAB1-6CBAB44EB71C}" destId="{157CB227-4222-4B84-A2DE-E0040C80331B}" srcOrd="0" destOrd="0" parTransId="{3F0CD606-B40C-4EAE-B6E3-10C6EF456B03}" sibTransId="{45156F48-C1EA-4525-864F-BA1C2F569DB4}"/>
    <dgm:cxn modelId="{A78CFF32-9B17-48E7-89B3-57DD24874CE5}" type="presOf" srcId="{157CB227-4222-4B84-A2DE-E0040C80331B}" destId="{C0DEC2CE-ADE5-47CD-932A-8E3F141AFDF2}" srcOrd="0" destOrd="0" presId="urn:microsoft.com/office/officeart/2005/8/layout/vList2"/>
    <dgm:cxn modelId="{8E8F0510-8B8B-4338-9709-B5C4FBECF86C}" type="presParOf" srcId="{E182AB78-4400-4B3A-A991-28CB2BD9B716}" destId="{C0DEC2CE-ADE5-47CD-932A-8E3F141AFDF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6A94C1-0412-4BB8-B039-AC22B6822563}" type="doc">
      <dgm:prSet loTypeId="urn:microsoft.com/office/officeart/2005/8/layout/vList2" loCatId="list" qsTypeId="urn:microsoft.com/office/officeart/2005/8/quickstyle/3d3" qsCatId="3D" csTypeId="urn:microsoft.com/office/officeart/2005/8/colors/accent1_2" csCatId="accent1"/>
      <dgm:spPr/>
      <dgm:t>
        <a:bodyPr/>
        <a:lstStyle/>
        <a:p>
          <a:endParaRPr lang="es-EC"/>
        </a:p>
      </dgm:t>
    </dgm:pt>
    <dgm:pt modelId="{12A7EE7C-68A1-425C-AC1D-E3E427E513B1}">
      <dgm:prSet/>
      <dgm:spPr/>
      <dgm:t>
        <a:bodyPr/>
        <a:lstStyle/>
        <a:p>
          <a:pPr rtl="0"/>
          <a:r>
            <a:rPr lang="es-EC" smtClean="0"/>
            <a:t>Mailing</a:t>
          </a:r>
          <a:endParaRPr lang="es-EC"/>
        </a:p>
      </dgm:t>
    </dgm:pt>
    <dgm:pt modelId="{2CF1202C-4170-45FD-BC2B-0F80560670BB}" type="parTrans" cxnId="{E8F19CCF-0C86-4683-B6BE-305FCE0CAFF5}">
      <dgm:prSet/>
      <dgm:spPr/>
      <dgm:t>
        <a:bodyPr/>
        <a:lstStyle/>
        <a:p>
          <a:endParaRPr lang="es-EC"/>
        </a:p>
      </dgm:t>
    </dgm:pt>
    <dgm:pt modelId="{CEB278DD-1E1F-4B5F-A098-FB579AA280C4}" type="sibTrans" cxnId="{E8F19CCF-0C86-4683-B6BE-305FCE0CAFF5}">
      <dgm:prSet/>
      <dgm:spPr/>
      <dgm:t>
        <a:bodyPr/>
        <a:lstStyle/>
        <a:p>
          <a:endParaRPr lang="es-EC"/>
        </a:p>
      </dgm:t>
    </dgm:pt>
    <dgm:pt modelId="{F0337D9A-B8F0-4B8B-B479-BDDC464ACA8B}" type="pres">
      <dgm:prSet presAssocID="{0F6A94C1-0412-4BB8-B039-AC22B6822563}" presName="linear" presStyleCnt="0">
        <dgm:presLayoutVars>
          <dgm:animLvl val="lvl"/>
          <dgm:resizeHandles val="exact"/>
        </dgm:presLayoutVars>
      </dgm:prSet>
      <dgm:spPr/>
    </dgm:pt>
    <dgm:pt modelId="{B973F2C7-42BA-47C7-B150-32261543FA55}" type="pres">
      <dgm:prSet presAssocID="{12A7EE7C-68A1-425C-AC1D-E3E427E513B1}" presName="parentText" presStyleLbl="node1" presStyleIdx="0" presStyleCnt="1" custLinFactX="150000" custLinFactY="-100000" custLinFactNeighborX="200000" custLinFactNeighborY="-161520">
        <dgm:presLayoutVars>
          <dgm:chMax val="0"/>
          <dgm:bulletEnabled val="1"/>
        </dgm:presLayoutVars>
      </dgm:prSet>
      <dgm:spPr/>
    </dgm:pt>
  </dgm:ptLst>
  <dgm:cxnLst>
    <dgm:cxn modelId="{EF0A1B6A-C332-4534-AE69-047436E6515E}" type="presOf" srcId="{0F6A94C1-0412-4BB8-B039-AC22B6822563}" destId="{F0337D9A-B8F0-4B8B-B479-BDDC464ACA8B}" srcOrd="0" destOrd="0" presId="urn:microsoft.com/office/officeart/2005/8/layout/vList2"/>
    <dgm:cxn modelId="{E8F19CCF-0C86-4683-B6BE-305FCE0CAFF5}" srcId="{0F6A94C1-0412-4BB8-B039-AC22B6822563}" destId="{12A7EE7C-68A1-425C-AC1D-E3E427E513B1}" srcOrd="0" destOrd="0" parTransId="{2CF1202C-4170-45FD-BC2B-0F80560670BB}" sibTransId="{CEB278DD-1E1F-4B5F-A098-FB579AA280C4}"/>
    <dgm:cxn modelId="{24596AAC-F7DB-4488-956A-932F0F2E7919}" type="presOf" srcId="{12A7EE7C-68A1-425C-AC1D-E3E427E513B1}" destId="{B973F2C7-42BA-47C7-B150-32261543FA55}" srcOrd="0" destOrd="0" presId="urn:microsoft.com/office/officeart/2005/8/layout/vList2"/>
    <dgm:cxn modelId="{96F1CE45-A205-4C8A-9210-9132F5F8E7BC}" type="presParOf" srcId="{F0337D9A-B8F0-4B8B-B479-BDDC464ACA8B}" destId="{B973F2C7-42BA-47C7-B150-32261543FA55}"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121F70D-F914-4FEC-B84C-9F13607E20D4}" type="doc">
      <dgm:prSet loTypeId="urn:microsoft.com/office/officeart/2005/8/layout/vList2" loCatId="list" qsTypeId="urn:microsoft.com/office/officeart/2005/8/quickstyle/3d3" qsCatId="3D" csTypeId="urn:microsoft.com/office/officeart/2005/8/colors/accent1_2" csCatId="accent1"/>
      <dgm:spPr/>
      <dgm:t>
        <a:bodyPr/>
        <a:lstStyle/>
        <a:p>
          <a:endParaRPr lang="es-EC"/>
        </a:p>
      </dgm:t>
    </dgm:pt>
    <dgm:pt modelId="{91BBA4EF-1A6E-4A09-8BF4-852070A08780}">
      <dgm:prSet/>
      <dgm:spPr/>
      <dgm:t>
        <a:bodyPr/>
        <a:lstStyle/>
        <a:p>
          <a:pPr rtl="0"/>
          <a:r>
            <a:rPr lang="es-EC" smtClean="0"/>
            <a:t>Catálogos</a:t>
          </a:r>
          <a:endParaRPr lang="es-EC"/>
        </a:p>
      </dgm:t>
    </dgm:pt>
    <dgm:pt modelId="{7DB8F39B-7A09-4110-9200-805D7CD0AB79}" type="parTrans" cxnId="{977F24D2-EBD5-4D9E-BC0D-62FB3B9A843F}">
      <dgm:prSet/>
      <dgm:spPr/>
      <dgm:t>
        <a:bodyPr/>
        <a:lstStyle/>
        <a:p>
          <a:endParaRPr lang="es-EC"/>
        </a:p>
      </dgm:t>
    </dgm:pt>
    <dgm:pt modelId="{7E4AD5ED-78C8-4380-86DC-E8304B4C121E}" type="sibTrans" cxnId="{977F24D2-EBD5-4D9E-BC0D-62FB3B9A843F}">
      <dgm:prSet/>
      <dgm:spPr/>
      <dgm:t>
        <a:bodyPr/>
        <a:lstStyle/>
        <a:p>
          <a:endParaRPr lang="es-EC"/>
        </a:p>
      </dgm:t>
    </dgm:pt>
    <dgm:pt modelId="{454E1336-B11E-4582-9122-4D0F59DC5581}" type="pres">
      <dgm:prSet presAssocID="{5121F70D-F914-4FEC-B84C-9F13607E20D4}" presName="linear" presStyleCnt="0">
        <dgm:presLayoutVars>
          <dgm:animLvl val="lvl"/>
          <dgm:resizeHandles val="exact"/>
        </dgm:presLayoutVars>
      </dgm:prSet>
      <dgm:spPr/>
    </dgm:pt>
    <dgm:pt modelId="{9F44EEED-C79F-4D50-BC00-2C7681E1AE91}" type="pres">
      <dgm:prSet presAssocID="{91BBA4EF-1A6E-4A09-8BF4-852070A08780}" presName="parentText" presStyleLbl="node1" presStyleIdx="0" presStyleCnt="1">
        <dgm:presLayoutVars>
          <dgm:chMax val="0"/>
          <dgm:bulletEnabled val="1"/>
        </dgm:presLayoutVars>
      </dgm:prSet>
      <dgm:spPr/>
    </dgm:pt>
  </dgm:ptLst>
  <dgm:cxnLst>
    <dgm:cxn modelId="{5A2F2D8D-7251-4CDD-BBE0-894FE8B59DBF}" type="presOf" srcId="{91BBA4EF-1A6E-4A09-8BF4-852070A08780}" destId="{9F44EEED-C79F-4D50-BC00-2C7681E1AE91}" srcOrd="0" destOrd="0" presId="urn:microsoft.com/office/officeart/2005/8/layout/vList2"/>
    <dgm:cxn modelId="{977F24D2-EBD5-4D9E-BC0D-62FB3B9A843F}" srcId="{5121F70D-F914-4FEC-B84C-9F13607E20D4}" destId="{91BBA4EF-1A6E-4A09-8BF4-852070A08780}" srcOrd="0" destOrd="0" parTransId="{7DB8F39B-7A09-4110-9200-805D7CD0AB79}" sibTransId="{7E4AD5ED-78C8-4380-86DC-E8304B4C121E}"/>
    <dgm:cxn modelId="{33965D9B-2B84-459B-9E11-B054212EF14B}" type="presOf" srcId="{5121F70D-F914-4FEC-B84C-9F13607E20D4}" destId="{454E1336-B11E-4582-9122-4D0F59DC5581}" srcOrd="0" destOrd="0" presId="urn:microsoft.com/office/officeart/2005/8/layout/vList2"/>
    <dgm:cxn modelId="{D4C3B20D-919A-40F9-917E-60194AA1173C}" type="presParOf" srcId="{454E1336-B11E-4582-9122-4D0F59DC5581}" destId="{9F44EEED-C79F-4D50-BC00-2C7681E1AE91}"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F47B890-122C-426D-B43F-455C32AF94F7}" type="doc">
      <dgm:prSet loTypeId="urn:microsoft.com/office/officeart/2005/8/layout/vList2" loCatId="list" qsTypeId="urn:microsoft.com/office/officeart/2005/8/quickstyle/3d3" qsCatId="3D" csTypeId="urn:microsoft.com/office/officeart/2005/8/colors/accent1_2" csCatId="accent1"/>
      <dgm:spPr/>
      <dgm:t>
        <a:bodyPr/>
        <a:lstStyle/>
        <a:p>
          <a:endParaRPr lang="es-EC"/>
        </a:p>
      </dgm:t>
    </dgm:pt>
    <dgm:pt modelId="{30E20BCE-DCC1-49BF-A75D-FC8C8C7F74ED}">
      <dgm:prSet/>
      <dgm:spPr/>
      <dgm:t>
        <a:bodyPr/>
        <a:lstStyle/>
        <a:p>
          <a:pPr rtl="0"/>
          <a:r>
            <a:rPr lang="es-EC" smtClean="0"/>
            <a:t>Redes Sociales</a:t>
          </a:r>
          <a:endParaRPr lang="es-EC"/>
        </a:p>
      </dgm:t>
    </dgm:pt>
    <dgm:pt modelId="{A211B238-CA9D-48A7-A82B-6389DC1F7C11}" type="parTrans" cxnId="{31FBDF41-6198-494C-A196-CA9B7CB7076D}">
      <dgm:prSet/>
      <dgm:spPr/>
      <dgm:t>
        <a:bodyPr/>
        <a:lstStyle/>
        <a:p>
          <a:endParaRPr lang="es-EC"/>
        </a:p>
      </dgm:t>
    </dgm:pt>
    <dgm:pt modelId="{429A55CA-DBF1-4358-81E6-7624D2982868}" type="sibTrans" cxnId="{31FBDF41-6198-494C-A196-CA9B7CB7076D}">
      <dgm:prSet/>
      <dgm:spPr/>
      <dgm:t>
        <a:bodyPr/>
        <a:lstStyle/>
        <a:p>
          <a:endParaRPr lang="es-EC"/>
        </a:p>
      </dgm:t>
    </dgm:pt>
    <dgm:pt modelId="{BEFA643D-55A5-4496-80C3-361746C1ACC9}" type="pres">
      <dgm:prSet presAssocID="{1F47B890-122C-426D-B43F-455C32AF94F7}" presName="linear" presStyleCnt="0">
        <dgm:presLayoutVars>
          <dgm:animLvl val="lvl"/>
          <dgm:resizeHandles val="exact"/>
        </dgm:presLayoutVars>
      </dgm:prSet>
      <dgm:spPr/>
    </dgm:pt>
    <dgm:pt modelId="{F169FA87-52AC-4E0B-8134-B4E7D89608F3}" type="pres">
      <dgm:prSet presAssocID="{30E20BCE-DCC1-49BF-A75D-FC8C8C7F74ED}" presName="parentText" presStyleLbl="node1" presStyleIdx="0" presStyleCnt="1" custLinFactNeighborY="78731">
        <dgm:presLayoutVars>
          <dgm:chMax val="0"/>
          <dgm:bulletEnabled val="1"/>
        </dgm:presLayoutVars>
      </dgm:prSet>
      <dgm:spPr/>
    </dgm:pt>
  </dgm:ptLst>
  <dgm:cxnLst>
    <dgm:cxn modelId="{BE720201-4A64-4E6E-99F0-560916842D38}" type="presOf" srcId="{30E20BCE-DCC1-49BF-A75D-FC8C8C7F74ED}" destId="{F169FA87-52AC-4E0B-8134-B4E7D89608F3}" srcOrd="0" destOrd="0" presId="urn:microsoft.com/office/officeart/2005/8/layout/vList2"/>
    <dgm:cxn modelId="{CD633CBF-3589-4CFB-B4CC-A1D12BEDFB7C}" type="presOf" srcId="{1F47B890-122C-426D-B43F-455C32AF94F7}" destId="{BEFA643D-55A5-4496-80C3-361746C1ACC9}" srcOrd="0" destOrd="0" presId="urn:microsoft.com/office/officeart/2005/8/layout/vList2"/>
    <dgm:cxn modelId="{31FBDF41-6198-494C-A196-CA9B7CB7076D}" srcId="{1F47B890-122C-426D-B43F-455C32AF94F7}" destId="{30E20BCE-DCC1-49BF-A75D-FC8C8C7F74ED}" srcOrd="0" destOrd="0" parTransId="{A211B238-CA9D-48A7-A82B-6389DC1F7C11}" sibTransId="{429A55CA-DBF1-4358-81E6-7624D2982868}"/>
    <dgm:cxn modelId="{17F29EC0-DA69-4DE4-BCE4-DFB493456856}" type="presParOf" srcId="{BEFA643D-55A5-4496-80C3-361746C1ACC9}" destId="{F169FA87-52AC-4E0B-8134-B4E7D89608F3}" srcOrd="0" destOrd="0" presId="urn:microsoft.com/office/officeart/2005/8/layout/vList2"/>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CF4AEB4-74CB-4700-BB78-85D44BC57BD4}" type="doc">
      <dgm:prSet loTypeId="urn:microsoft.com/office/officeart/2005/8/layout/hProcess9" loCatId="process" qsTypeId="urn:microsoft.com/office/officeart/2005/8/quickstyle/simple1" qsCatId="simple" csTypeId="urn:microsoft.com/office/officeart/2005/8/colors/accent1_1" csCatId="accent1" phldr="1"/>
      <dgm:spPr/>
      <dgm:t>
        <a:bodyPr/>
        <a:lstStyle/>
        <a:p>
          <a:endParaRPr lang="es-ES"/>
        </a:p>
      </dgm:t>
    </dgm:pt>
    <dgm:pt modelId="{D89B7BA7-3695-4EFA-AA68-D6B071C5BAE9}">
      <dgm:prSet phldrT="[Texto]"/>
      <dgm:spPr/>
      <dgm:t>
        <a:bodyPr/>
        <a:lstStyle/>
        <a:p>
          <a:r>
            <a:rPr lang="es-ES" b="1"/>
            <a:t>Porcentaje de ganancia del mayorista 30%</a:t>
          </a:r>
        </a:p>
      </dgm:t>
    </dgm:pt>
    <dgm:pt modelId="{3DDCC512-5620-4704-8595-6CFCCC4A5171}" type="parTrans" cxnId="{1FFB3B4D-CB97-461B-BBAD-5406074FABEA}">
      <dgm:prSet/>
      <dgm:spPr/>
      <dgm:t>
        <a:bodyPr/>
        <a:lstStyle/>
        <a:p>
          <a:endParaRPr lang="es-ES" b="1">
            <a:solidFill>
              <a:sysClr val="windowText" lastClr="000000"/>
            </a:solidFill>
          </a:endParaRPr>
        </a:p>
      </dgm:t>
    </dgm:pt>
    <dgm:pt modelId="{A2F13CCF-B135-443E-9DA1-F6E6ADE08F64}" type="sibTrans" cxnId="{1FFB3B4D-CB97-461B-BBAD-5406074FABEA}">
      <dgm:prSet/>
      <dgm:spPr/>
      <dgm:t>
        <a:bodyPr/>
        <a:lstStyle/>
        <a:p>
          <a:endParaRPr lang="es-ES" b="1">
            <a:solidFill>
              <a:sysClr val="windowText" lastClr="000000"/>
            </a:solidFill>
          </a:endParaRPr>
        </a:p>
      </dgm:t>
    </dgm:pt>
    <dgm:pt modelId="{052A3745-1844-49E4-BFA0-5482AB43AC89}">
      <dgm:prSet phldrT="[Texto]"/>
      <dgm:spPr/>
      <dgm:t>
        <a:bodyPr/>
        <a:lstStyle/>
        <a:p>
          <a:r>
            <a:rPr lang="es-ES" b="1"/>
            <a:t>Porcentaje de ganancia del distribuidor 40%</a:t>
          </a:r>
        </a:p>
      </dgm:t>
    </dgm:pt>
    <dgm:pt modelId="{C5662AEF-31FC-45BE-AD6B-A7C1D47EA828}" type="parTrans" cxnId="{F5323FF1-EA1E-4202-BA92-78B4869051DE}">
      <dgm:prSet/>
      <dgm:spPr/>
      <dgm:t>
        <a:bodyPr/>
        <a:lstStyle/>
        <a:p>
          <a:endParaRPr lang="es-ES" b="1">
            <a:solidFill>
              <a:sysClr val="windowText" lastClr="000000"/>
            </a:solidFill>
          </a:endParaRPr>
        </a:p>
      </dgm:t>
    </dgm:pt>
    <dgm:pt modelId="{B1A7F6F6-ECE6-498F-A2A2-BB8DCC0D6ECA}" type="sibTrans" cxnId="{F5323FF1-EA1E-4202-BA92-78B4869051DE}">
      <dgm:prSet/>
      <dgm:spPr/>
      <dgm:t>
        <a:bodyPr/>
        <a:lstStyle/>
        <a:p>
          <a:endParaRPr lang="es-ES" b="1">
            <a:solidFill>
              <a:sysClr val="windowText" lastClr="000000"/>
            </a:solidFill>
          </a:endParaRPr>
        </a:p>
      </dgm:t>
    </dgm:pt>
    <dgm:pt modelId="{A75AD193-6CD6-419D-BAF3-F48B25A2745B}">
      <dgm:prSet phldrT="[Texto]"/>
      <dgm:spPr/>
      <dgm:t>
        <a:bodyPr/>
        <a:lstStyle/>
        <a:p>
          <a:r>
            <a:rPr lang="es-ES" b="1"/>
            <a:t>Porcentaje ganancia del punto de venta en la ciudad de Nueva York 50%</a:t>
          </a:r>
        </a:p>
      </dgm:t>
    </dgm:pt>
    <dgm:pt modelId="{695C5980-E3A2-46FB-ACE2-BE211D232B91}" type="parTrans" cxnId="{7172A03A-40AA-4D97-9C1A-9DC513B450A4}">
      <dgm:prSet/>
      <dgm:spPr/>
      <dgm:t>
        <a:bodyPr/>
        <a:lstStyle/>
        <a:p>
          <a:endParaRPr lang="es-ES" b="1">
            <a:solidFill>
              <a:sysClr val="windowText" lastClr="000000"/>
            </a:solidFill>
          </a:endParaRPr>
        </a:p>
      </dgm:t>
    </dgm:pt>
    <dgm:pt modelId="{2FCB34A4-F185-4CBE-92A9-AC0FEA43C82C}" type="sibTrans" cxnId="{7172A03A-40AA-4D97-9C1A-9DC513B450A4}">
      <dgm:prSet/>
      <dgm:spPr/>
      <dgm:t>
        <a:bodyPr/>
        <a:lstStyle/>
        <a:p>
          <a:endParaRPr lang="es-ES" b="1">
            <a:solidFill>
              <a:sysClr val="windowText" lastClr="000000"/>
            </a:solidFill>
          </a:endParaRPr>
        </a:p>
      </dgm:t>
    </dgm:pt>
    <dgm:pt modelId="{822CAA38-D660-44CC-A609-7BD13E145811}" type="pres">
      <dgm:prSet presAssocID="{1CF4AEB4-74CB-4700-BB78-85D44BC57BD4}" presName="CompostProcess" presStyleCnt="0">
        <dgm:presLayoutVars>
          <dgm:dir/>
          <dgm:resizeHandles val="exact"/>
        </dgm:presLayoutVars>
      </dgm:prSet>
      <dgm:spPr/>
      <dgm:t>
        <a:bodyPr/>
        <a:lstStyle/>
        <a:p>
          <a:endParaRPr lang="es-ES"/>
        </a:p>
      </dgm:t>
    </dgm:pt>
    <dgm:pt modelId="{DF224913-C1D7-466A-A1E4-B52B242A41D1}" type="pres">
      <dgm:prSet presAssocID="{1CF4AEB4-74CB-4700-BB78-85D44BC57BD4}" presName="arrow" presStyleLbl="bgShp" presStyleIdx="0" presStyleCnt="1"/>
      <dgm:spPr/>
    </dgm:pt>
    <dgm:pt modelId="{F05FF322-12DA-4FFC-8192-88BF14F79CE0}" type="pres">
      <dgm:prSet presAssocID="{1CF4AEB4-74CB-4700-BB78-85D44BC57BD4}" presName="linearProcess" presStyleCnt="0"/>
      <dgm:spPr/>
    </dgm:pt>
    <dgm:pt modelId="{C87FD7BF-6E6B-4740-B5D2-D2887F15A685}" type="pres">
      <dgm:prSet presAssocID="{D89B7BA7-3695-4EFA-AA68-D6B071C5BAE9}" presName="textNode" presStyleLbl="node1" presStyleIdx="0" presStyleCnt="3">
        <dgm:presLayoutVars>
          <dgm:bulletEnabled val="1"/>
        </dgm:presLayoutVars>
      </dgm:prSet>
      <dgm:spPr/>
      <dgm:t>
        <a:bodyPr/>
        <a:lstStyle/>
        <a:p>
          <a:endParaRPr lang="es-ES"/>
        </a:p>
      </dgm:t>
    </dgm:pt>
    <dgm:pt modelId="{7EFCC5D5-65B8-4C13-AAE0-EDDDC7F225F7}" type="pres">
      <dgm:prSet presAssocID="{A2F13CCF-B135-443E-9DA1-F6E6ADE08F64}" presName="sibTrans" presStyleCnt="0"/>
      <dgm:spPr/>
    </dgm:pt>
    <dgm:pt modelId="{EF7582FE-9DF1-4850-A749-084199B5634A}" type="pres">
      <dgm:prSet presAssocID="{052A3745-1844-49E4-BFA0-5482AB43AC89}" presName="textNode" presStyleLbl="node1" presStyleIdx="1" presStyleCnt="3">
        <dgm:presLayoutVars>
          <dgm:bulletEnabled val="1"/>
        </dgm:presLayoutVars>
      </dgm:prSet>
      <dgm:spPr/>
      <dgm:t>
        <a:bodyPr/>
        <a:lstStyle/>
        <a:p>
          <a:endParaRPr lang="es-ES"/>
        </a:p>
      </dgm:t>
    </dgm:pt>
    <dgm:pt modelId="{635B908B-D66D-4F32-9276-BB8DC14E999E}" type="pres">
      <dgm:prSet presAssocID="{B1A7F6F6-ECE6-498F-A2A2-BB8DCC0D6ECA}" presName="sibTrans" presStyleCnt="0"/>
      <dgm:spPr/>
    </dgm:pt>
    <dgm:pt modelId="{F4798A82-791D-4CBD-B567-7DD7CD08B535}" type="pres">
      <dgm:prSet presAssocID="{A75AD193-6CD6-419D-BAF3-F48B25A2745B}" presName="textNode" presStyleLbl="node1" presStyleIdx="2" presStyleCnt="3">
        <dgm:presLayoutVars>
          <dgm:bulletEnabled val="1"/>
        </dgm:presLayoutVars>
      </dgm:prSet>
      <dgm:spPr/>
      <dgm:t>
        <a:bodyPr/>
        <a:lstStyle/>
        <a:p>
          <a:endParaRPr lang="es-ES"/>
        </a:p>
      </dgm:t>
    </dgm:pt>
  </dgm:ptLst>
  <dgm:cxnLst>
    <dgm:cxn modelId="{6B33BFF3-FF4C-40CB-9A32-11955800ABF0}" type="presOf" srcId="{A75AD193-6CD6-419D-BAF3-F48B25A2745B}" destId="{F4798A82-791D-4CBD-B567-7DD7CD08B535}" srcOrd="0" destOrd="0" presId="urn:microsoft.com/office/officeart/2005/8/layout/hProcess9"/>
    <dgm:cxn modelId="{1FFB3B4D-CB97-461B-BBAD-5406074FABEA}" srcId="{1CF4AEB4-74CB-4700-BB78-85D44BC57BD4}" destId="{D89B7BA7-3695-4EFA-AA68-D6B071C5BAE9}" srcOrd="0" destOrd="0" parTransId="{3DDCC512-5620-4704-8595-6CFCCC4A5171}" sibTransId="{A2F13CCF-B135-443E-9DA1-F6E6ADE08F64}"/>
    <dgm:cxn modelId="{C45AD524-C1DB-4CE7-B2AE-959055C35F17}" type="presOf" srcId="{052A3745-1844-49E4-BFA0-5482AB43AC89}" destId="{EF7582FE-9DF1-4850-A749-084199B5634A}" srcOrd="0" destOrd="0" presId="urn:microsoft.com/office/officeart/2005/8/layout/hProcess9"/>
    <dgm:cxn modelId="{F5323FF1-EA1E-4202-BA92-78B4869051DE}" srcId="{1CF4AEB4-74CB-4700-BB78-85D44BC57BD4}" destId="{052A3745-1844-49E4-BFA0-5482AB43AC89}" srcOrd="1" destOrd="0" parTransId="{C5662AEF-31FC-45BE-AD6B-A7C1D47EA828}" sibTransId="{B1A7F6F6-ECE6-498F-A2A2-BB8DCC0D6ECA}"/>
    <dgm:cxn modelId="{7172A03A-40AA-4D97-9C1A-9DC513B450A4}" srcId="{1CF4AEB4-74CB-4700-BB78-85D44BC57BD4}" destId="{A75AD193-6CD6-419D-BAF3-F48B25A2745B}" srcOrd="2" destOrd="0" parTransId="{695C5980-E3A2-46FB-ACE2-BE211D232B91}" sibTransId="{2FCB34A4-F185-4CBE-92A9-AC0FEA43C82C}"/>
    <dgm:cxn modelId="{827A5755-9129-47C1-B12F-6540C800F1C8}" type="presOf" srcId="{D89B7BA7-3695-4EFA-AA68-D6B071C5BAE9}" destId="{C87FD7BF-6E6B-4740-B5D2-D2887F15A685}" srcOrd="0" destOrd="0" presId="urn:microsoft.com/office/officeart/2005/8/layout/hProcess9"/>
    <dgm:cxn modelId="{8FF8EC94-BE2F-46CF-8647-A2118C6163F3}" type="presOf" srcId="{1CF4AEB4-74CB-4700-BB78-85D44BC57BD4}" destId="{822CAA38-D660-44CC-A609-7BD13E145811}" srcOrd="0" destOrd="0" presId="urn:microsoft.com/office/officeart/2005/8/layout/hProcess9"/>
    <dgm:cxn modelId="{E7957131-088F-486F-86C3-407C14FB3C25}" type="presParOf" srcId="{822CAA38-D660-44CC-A609-7BD13E145811}" destId="{DF224913-C1D7-466A-A1E4-B52B242A41D1}" srcOrd="0" destOrd="0" presId="urn:microsoft.com/office/officeart/2005/8/layout/hProcess9"/>
    <dgm:cxn modelId="{BB664EAD-44E1-493B-8D3E-5A4046AF47B1}" type="presParOf" srcId="{822CAA38-D660-44CC-A609-7BD13E145811}" destId="{F05FF322-12DA-4FFC-8192-88BF14F79CE0}" srcOrd="1" destOrd="0" presId="urn:microsoft.com/office/officeart/2005/8/layout/hProcess9"/>
    <dgm:cxn modelId="{180F9DC9-C034-4D4B-A770-FB140180E020}" type="presParOf" srcId="{F05FF322-12DA-4FFC-8192-88BF14F79CE0}" destId="{C87FD7BF-6E6B-4740-B5D2-D2887F15A685}" srcOrd="0" destOrd="0" presId="urn:microsoft.com/office/officeart/2005/8/layout/hProcess9"/>
    <dgm:cxn modelId="{826089FE-305B-48EB-905B-AD3BE621AD64}" type="presParOf" srcId="{F05FF322-12DA-4FFC-8192-88BF14F79CE0}" destId="{7EFCC5D5-65B8-4C13-AAE0-EDDDC7F225F7}" srcOrd="1" destOrd="0" presId="urn:microsoft.com/office/officeart/2005/8/layout/hProcess9"/>
    <dgm:cxn modelId="{35CF4456-9F1B-4D8A-ACDB-B6F3E58B5298}" type="presParOf" srcId="{F05FF322-12DA-4FFC-8192-88BF14F79CE0}" destId="{EF7582FE-9DF1-4850-A749-084199B5634A}" srcOrd="2" destOrd="0" presId="urn:microsoft.com/office/officeart/2005/8/layout/hProcess9"/>
    <dgm:cxn modelId="{CEB2331D-D63F-47DA-BD8C-4C09D894F07E}" type="presParOf" srcId="{F05FF322-12DA-4FFC-8192-88BF14F79CE0}" destId="{635B908B-D66D-4F32-9276-BB8DC14E999E}" srcOrd="3" destOrd="0" presId="urn:microsoft.com/office/officeart/2005/8/layout/hProcess9"/>
    <dgm:cxn modelId="{8E83CB09-491E-4657-8D6B-B1754DCAB896}" type="presParOf" srcId="{F05FF322-12DA-4FFC-8192-88BF14F79CE0}" destId="{F4798A82-791D-4CBD-B567-7DD7CD08B535}"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FA667F-CB98-4AB4-90C2-A14C0BAA4BBE}">
      <dsp:nvSpPr>
        <dsp:cNvPr id="0" name=""/>
        <dsp:cNvSpPr/>
      </dsp:nvSpPr>
      <dsp:spPr>
        <a:xfrm>
          <a:off x="6662" y="393126"/>
          <a:ext cx="1780993" cy="1184864"/>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a:t>Paso 1</a:t>
          </a:r>
        </a:p>
      </dsp:txBody>
      <dsp:txXfrm>
        <a:off x="41365" y="427829"/>
        <a:ext cx="1711587" cy="1115458"/>
      </dsp:txXfrm>
    </dsp:sp>
    <dsp:sp modelId="{2901374D-F727-4F40-AE7A-5FE717BADDFB}">
      <dsp:nvSpPr>
        <dsp:cNvPr id="0" name=""/>
        <dsp:cNvSpPr/>
      </dsp:nvSpPr>
      <dsp:spPr>
        <a:xfrm rot="20148230">
          <a:off x="1742007" y="752029"/>
          <a:ext cx="1039186" cy="41136"/>
        </a:xfrm>
        <a:custGeom>
          <a:avLst/>
          <a:gdLst/>
          <a:ahLst/>
          <a:cxnLst/>
          <a:rect l="0" t="0" r="0" b="0"/>
          <a:pathLst>
            <a:path>
              <a:moveTo>
                <a:pt x="0" y="20568"/>
              </a:moveTo>
              <a:lnTo>
                <a:pt x="1039186" y="20568"/>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235621" y="746617"/>
        <a:ext cx="51959" cy="51959"/>
      </dsp:txXfrm>
    </dsp:sp>
    <dsp:sp modelId="{F4A24EDB-C1BD-4D82-8667-2521BF992CC7}">
      <dsp:nvSpPr>
        <dsp:cNvPr id="0" name=""/>
        <dsp:cNvSpPr/>
      </dsp:nvSpPr>
      <dsp:spPr>
        <a:xfrm>
          <a:off x="2735546" y="288029"/>
          <a:ext cx="2369728" cy="543212"/>
        </a:xfrm>
        <a:prstGeom prst="roundRect">
          <a:avLst>
            <a:gd name="adj" fmla="val 1000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a:t>Tramitar el RUC en el SRI</a:t>
          </a:r>
        </a:p>
      </dsp:txBody>
      <dsp:txXfrm>
        <a:off x="2751456" y="303939"/>
        <a:ext cx="2337908" cy="511392"/>
      </dsp:txXfrm>
    </dsp:sp>
    <dsp:sp modelId="{9B1AFF71-F012-4DAD-9801-BE410FD39E02}">
      <dsp:nvSpPr>
        <dsp:cNvPr id="0" name=""/>
        <dsp:cNvSpPr/>
      </dsp:nvSpPr>
      <dsp:spPr>
        <a:xfrm rot="1249271">
          <a:off x="1754541" y="1145226"/>
          <a:ext cx="1014119" cy="41136"/>
        </a:xfrm>
        <a:custGeom>
          <a:avLst/>
          <a:gdLst/>
          <a:ahLst/>
          <a:cxnLst/>
          <a:rect l="0" t="0" r="0" b="0"/>
          <a:pathLst>
            <a:path>
              <a:moveTo>
                <a:pt x="0" y="20568"/>
              </a:moveTo>
              <a:lnTo>
                <a:pt x="1014119" y="20568"/>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236247" y="1140441"/>
        <a:ext cx="50705" cy="50705"/>
      </dsp:txXfrm>
    </dsp:sp>
    <dsp:sp modelId="{477A603A-FFB5-415C-A9BF-57A9F2C6303C}">
      <dsp:nvSpPr>
        <dsp:cNvPr id="0" name=""/>
        <dsp:cNvSpPr/>
      </dsp:nvSpPr>
      <dsp:spPr>
        <a:xfrm>
          <a:off x="2735546" y="1008971"/>
          <a:ext cx="2369728" cy="674116"/>
        </a:xfrm>
        <a:prstGeom prst="roundRect">
          <a:avLst>
            <a:gd name="adj" fmla="val 1000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a:t>Adquirir el Certificado digital para la firma electrónica</a:t>
          </a:r>
        </a:p>
      </dsp:txBody>
      <dsp:txXfrm>
        <a:off x="2755290" y="1028715"/>
        <a:ext cx="2330240" cy="634628"/>
      </dsp:txXfrm>
    </dsp:sp>
    <dsp:sp modelId="{FC15501F-54F2-41C8-BEC9-3DF1778A18BC}">
      <dsp:nvSpPr>
        <dsp:cNvPr id="0" name=""/>
        <dsp:cNvSpPr/>
      </dsp:nvSpPr>
      <dsp:spPr>
        <a:xfrm>
          <a:off x="5105274" y="1325461"/>
          <a:ext cx="947891" cy="41136"/>
        </a:xfrm>
        <a:custGeom>
          <a:avLst/>
          <a:gdLst/>
          <a:ahLst/>
          <a:cxnLst/>
          <a:rect l="0" t="0" r="0" b="0"/>
          <a:pathLst>
            <a:path>
              <a:moveTo>
                <a:pt x="0" y="20568"/>
              </a:moveTo>
              <a:lnTo>
                <a:pt x="947891" y="2056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555523" y="1322332"/>
        <a:ext cx="47394" cy="47394"/>
      </dsp:txXfrm>
    </dsp:sp>
    <dsp:sp modelId="{73B4A96C-AC59-433E-BFAA-B688623666B9}">
      <dsp:nvSpPr>
        <dsp:cNvPr id="0" name=""/>
        <dsp:cNvSpPr/>
      </dsp:nvSpPr>
      <dsp:spPr>
        <a:xfrm>
          <a:off x="6053166" y="712578"/>
          <a:ext cx="2503404" cy="1266904"/>
        </a:xfrm>
        <a:prstGeom prst="roundRect">
          <a:avLst>
            <a:gd name="adj" fmla="val 10000"/>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a:t>Banco Central del Ecuador: https://www.eci.bce.ec/web/guest/</a:t>
          </a:r>
        </a:p>
        <a:p>
          <a:pPr lvl="0" algn="ctr" defTabSz="533400">
            <a:lnSpc>
              <a:spcPct val="90000"/>
            </a:lnSpc>
            <a:spcBef>
              <a:spcPct val="0"/>
            </a:spcBef>
            <a:spcAft>
              <a:spcPct val="35000"/>
            </a:spcAft>
          </a:pPr>
          <a:r>
            <a:rPr lang="es-ES" sz="1200" kern="1200"/>
            <a:t>Security Data (Fedexport): https://www.securitydata.net.ec</a:t>
          </a:r>
        </a:p>
      </dsp:txBody>
      <dsp:txXfrm>
        <a:off x="6090272" y="749684"/>
        <a:ext cx="2429192" cy="1192692"/>
      </dsp:txXfrm>
    </dsp:sp>
    <dsp:sp modelId="{4E7AC362-5039-434D-8C08-808C0A041F6A}">
      <dsp:nvSpPr>
        <dsp:cNvPr id="0" name=""/>
        <dsp:cNvSpPr/>
      </dsp:nvSpPr>
      <dsp:spPr>
        <a:xfrm>
          <a:off x="6662" y="2810999"/>
          <a:ext cx="1796585" cy="1184864"/>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a:t>Paso 2</a:t>
          </a:r>
        </a:p>
      </dsp:txBody>
      <dsp:txXfrm>
        <a:off x="41365" y="2845702"/>
        <a:ext cx="1727179" cy="1115458"/>
      </dsp:txXfrm>
    </dsp:sp>
    <dsp:sp modelId="{2DD22257-B2B9-4610-B55E-2A275461957D}">
      <dsp:nvSpPr>
        <dsp:cNvPr id="0" name=""/>
        <dsp:cNvSpPr/>
      </dsp:nvSpPr>
      <dsp:spPr>
        <a:xfrm rot="19524293">
          <a:off x="1701447" y="3055969"/>
          <a:ext cx="1151492" cy="41136"/>
        </a:xfrm>
        <a:custGeom>
          <a:avLst/>
          <a:gdLst/>
          <a:ahLst/>
          <a:cxnLst/>
          <a:rect l="0" t="0" r="0" b="0"/>
          <a:pathLst>
            <a:path>
              <a:moveTo>
                <a:pt x="0" y="20568"/>
              </a:moveTo>
              <a:lnTo>
                <a:pt x="1151492" y="20568"/>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248406" y="3047750"/>
        <a:ext cx="57574" cy="57574"/>
      </dsp:txXfrm>
    </dsp:sp>
    <dsp:sp modelId="{89A77298-0139-43E5-A731-5077AF0FAC3E}">
      <dsp:nvSpPr>
        <dsp:cNvPr id="0" name=""/>
        <dsp:cNvSpPr/>
      </dsp:nvSpPr>
      <dsp:spPr>
        <a:xfrm>
          <a:off x="2751139" y="2225560"/>
          <a:ext cx="2369728" cy="1048166"/>
        </a:xfrm>
        <a:prstGeom prst="roundRect">
          <a:avLst>
            <a:gd name="adj" fmla="val 1000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a:t>Registrarse en el Portal de Ecuapass:  https://portal.aduana.gob.ec/</a:t>
          </a:r>
        </a:p>
      </dsp:txBody>
      <dsp:txXfrm>
        <a:off x="2781839" y="2256260"/>
        <a:ext cx="2308328" cy="986766"/>
      </dsp:txXfrm>
    </dsp:sp>
    <dsp:sp modelId="{AA247D5C-2B89-49D1-87DC-E40F210BE6D2}">
      <dsp:nvSpPr>
        <dsp:cNvPr id="0" name=""/>
        <dsp:cNvSpPr/>
      </dsp:nvSpPr>
      <dsp:spPr>
        <a:xfrm>
          <a:off x="5120867" y="2729075"/>
          <a:ext cx="947891" cy="41136"/>
        </a:xfrm>
        <a:custGeom>
          <a:avLst/>
          <a:gdLst/>
          <a:ahLst/>
          <a:cxnLst/>
          <a:rect l="0" t="0" r="0" b="0"/>
          <a:pathLst>
            <a:path>
              <a:moveTo>
                <a:pt x="0" y="20568"/>
              </a:moveTo>
              <a:lnTo>
                <a:pt x="947891" y="2056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571116" y="2725946"/>
        <a:ext cx="47394" cy="47394"/>
      </dsp:txXfrm>
    </dsp:sp>
    <dsp:sp modelId="{9DDD86D0-9DF3-42FE-A92A-DC13F00AE268}">
      <dsp:nvSpPr>
        <dsp:cNvPr id="0" name=""/>
        <dsp:cNvSpPr/>
      </dsp:nvSpPr>
      <dsp:spPr>
        <a:xfrm>
          <a:off x="6068758" y="2157211"/>
          <a:ext cx="2369728" cy="1184864"/>
        </a:xfrm>
        <a:prstGeom prst="roundRect">
          <a:avLst>
            <a:gd name="adj" fmla="val 10000"/>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a:t>Actualizar base de datos</a:t>
          </a:r>
        </a:p>
        <a:p>
          <a:pPr lvl="0" algn="ctr" defTabSz="533400">
            <a:lnSpc>
              <a:spcPct val="90000"/>
            </a:lnSpc>
            <a:spcBef>
              <a:spcPct val="0"/>
            </a:spcBef>
            <a:spcAft>
              <a:spcPct val="35000"/>
            </a:spcAft>
          </a:pPr>
          <a:r>
            <a:rPr lang="es-ES" sz="1200" kern="1200"/>
            <a:t>Crear ususario y contraseña</a:t>
          </a:r>
        </a:p>
        <a:p>
          <a:pPr lvl="0" algn="ctr" defTabSz="533400">
            <a:lnSpc>
              <a:spcPct val="90000"/>
            </a:lnSpc>
            <a:spcBef>
              <a:spcPct val="0"/>
            </a:spcBef>
            <a:spcAft>
              <a:spcPct val="35000"/>
            </a:spcAft>
          </a:pPr>
          <a:r>
            <a:rPr lang="es-ES" sz="1200" kern="1200"/>
            <a:t>Aceptar políticas de uso</a:t>
          </a:r>
        </a:p>
        <a:p>
          <a:pPr lvl="0" algn="ctr" defTabSz="533400">
            <a:lnSpc>
              <a:spcPct val="90000"/>
            </a:lnSpc>
            <a:spcBef>
              <a:spcPct val="0"/>
            </a:spcBef>
            <a:spcAft>
              <a:spcPct val="35000"/>
            </a:spcAft>
          </a:pPr>
          <a:r>
            <a:rPr lang="es-ES" sz="1200" kern="1200"/>
            <a:t>Registrar firma electrónica</a:t>
          </a:r>
        </a:p>
      </dsp:txBody>
      <dsp:txXfrm>
        <a:off x="6103461" y="2191914"/>
        <a:ext cx="2300322" cy="1115458"/>
      </dsp:txXfrm>
    </dsp:sp>
    <dsp:sp modelId="{CA595CD0-5EB6-4A45-9A53-2EF6EAAD8BF2}">
      <dsp:nvSpPr>
        <dsp:cNvPr id="0" name=""/>
        <dsp:cNvSpPr/>
      </dsp:nvSpPr>
      <dsp:spPr>
        <a:xfrm rot="2419844">
          <a:off x="1655479" y="3785235"/>
          <a:ext cx="1243427" cy="41136"/>
        </a:xfrm>
        <a:custGeom>
          <a:avLst/>
          <a:gdLst/>
          <a:ahLst/>
          <a:cxnLst/>
          <a:rect l="0" t="0" r="0" b="0"/>
          <a:pathLst>
            <a:path>
              <a:moveTo>
                <a:pt x="0" y="20568"/>
              </a:moveTo>
              <a:lnTo>
                <a:pt x="1243427" y="20568"/>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246107" y="3774717"/>
        <a:ext cx="62171" cy="62171"/>
      </dsp:txXfrm>
    </dsp:sp>
    <dsp:sp modelId="{A61A67EC-2A5C-402C-B17B-09E21E53FDC6}">
      <dsp:nvSpPr>
        <dsp:cNvPr id="0" name=""/>
        <dsp:cNvSpPr/>
      </dsp:nvSpPr>
      <dsp:spPr>
        <a:xfrm>
          <a:off x="2751139" y="3835050"/>
          <a:ext cx="2369728" cy="746251"/>
        </a:xfrm>
        <a:prstGeom prst="roundRect">
          <a:avLst>
            <a:gd name="adj" fmla="val 1000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a:t>Registro  de usuario /autenticación electrónica</a:t>
          </a:r>
        </a:p>
      </dsp:txBody>
      <dsp:txXfrm>
        <a:off x="2772996" y="3856907"/>
        <a:ext cx="2326014" cy="702537"/>
      </dsp:txXfrm>
    </dsp:sp>
    <dsp:sp modelId="{2787860D-13B7-4892-B1BE-D105534F151B}">
      <dsp:nvSpPr>
        <dsp:cNvPr id="0" name=""/>
        <dsp:cNvSpPr/>
      </dsp:nvSpPr>
      <dsp:spPr>
        <a:xfrm>
          <a:off x="5120867" y="4187607"/>
          <a:ext cx="947891" cy="41136"/>
        </a:xfrm>
        <a:custGeom>
          <a:avLst/>
          <a:gdLst/>
          <a:ahLst/>
          <a:cxnLst/>
          <a:rect l="0" t="0" r="0" b="0"/>
          <a:pathLst>
            <a:path>
              <a:moveTo>
                <a:pt x="0" y="20568"/>
              </a:moveTo>
              <a:lnTo>
                <a:pt x="947891" y="2056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571116" y="4184478"/>
        <a:ext cx="47394" cy="47394"/>
      </dsp:txXfrm>
    </dsp:sp>
    <dsp:sp modelId="{88ABFD0B-C739-45E4-8013-B1840CA92F32}">
      <dsp:nvSpPr>
        <dsp:cNvPr id="0" name=""/>
        <dsp:cNvSpPr/>
      </dsp:nvSpPr>
      <dsp:spPr>
        <a:xfrm>
          <a:off x="6068758" y="3519805"/>
          <a:ext cx="2369728" cy="1376741"/>
        </a:xfrm>
        <a:prstGeom prst="roundRect">
          <a:avLst>
            <a:gd name="adj" fmla="val 10000"/>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ES" sz="1050" kern="1200" dirty="0"/>
            <a:t>Solicitud de uso:</a:t>
          </a:r>
        </a:p>
        <a:p>
          <a:pPr lvl="0" algn="ctr" defTabSz="466725">
            <a:lnSpc>
              <a:spcPct val="90000"/>
            </a:lnSpc>
            <a:spcBef>
              <a:spcPct val="0"/>
            </a:spcBef>
            <a:spcAft>
              <a:spcPct val="35000"/>
            </a:spcAft>
          </a:pPr>
          <a:r>
            <a:rPr lang="es-ES" sz="1050" kern="1200" dirty="0"/>
            <a:t> (Representante legal de la empresa)</a:t>
          </a:r>
        </a:p>
        <a:p>
          <a:pPr lvl="0" algn="ctr" defTabSz="466725">
            <a:lnSpc>
              <a:spcPct val="90000"/>
            </a:lnSpc>
            <a:spcBef>
              <a:spcPct val="0"/>
            </a:spcBef>
            <a:spcAft>
              <a:spcPct val="35000"/>
            </a:spcAft>
          </a:pPr>
          <a:r>
            <a:rPr lang="es-ES" sz="1050" kern="1200" dirty="0"/>
            <a:t>(Empleado con autorización Rep. Legal)</a:t>
          </a:r>
        </a:p>
        <a:p>
          <a:pPr lvl="0" algn="ctr" defTabSz="466725">
            <a:lnSpc>
              <a:spcPct val="90000"/>
            </a:lnSpc>
            <a:spcBef>
              <a:spcPct val="0"/>
            </a:spcBef>
            <a:spcAft>
              <a:spcPct val="35000"/>
            </a:spcAft>
          </a:pPr>
          <a:r>
            <a:rPr lang="es-ES" sz="1050" kern="1200" dirty="0"/>
            <a:t>(General - autorización a terceros)</a:t>
          </a:r>
        </a:p>
        <a:p>
          <a:pPr lvl="0" algn="ctr" defTabSz="466725">
            <a:lnSpc>
              <a:spcPct val="90000"/>
            </a:lnSpc>
            <a:spcBef>
              <a:spcPct val="0"/>
            </a:spcBef>
            <a:spcAft>
              <a:spcPct val="35000"/>
            </a:spcAft>
          </a:pPr>
          <a:r>
            <a:rPr lang="es-ES" sz="1050" kern="1200" dirty="0"/>
            <a:t>(Entidad pública)</a:t>
          </a:r>
        </a:p>
      </dsp:txBody>
      <dsp:txXfrm>
        <a:off x="6109081" y="3560128"/>
        <a:ext cx="2289082" cy="12960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022C0-CDEC-444C-93EA-CB64FC7BEA14}">
      <dsp:nvSpPr>
        <dsp:cNvPr id="0" name=""/>
        <dsp:cNvSpPr/>
      </dsp:nvSpPr>
      <dsp:spPr>
        <a:xfrm>
          <a:off x="-28073" y="-34532"/>
          <a:ext cx="6106278" cy="1163389"/>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b="1" kern="1200" dirty="0" smtClean="0">
              <a:solidFill>
                <a:schemeClr val="bg1"/>
              </a:solidFill>
            </a:rPr>
            <a:t>ETAPA DE PRE-EMBARQUE</a:t>
          </a:r>
          <a:endParaRPr lang="es-ES" sz="1800" b="1" kern="1200" dirty="0">
            <a:solidFill>
              <a:schemeClr val="bg1"/>
            </a:solidFill>
          </a:endParaRPr>
        </a:p>
        <a:p>
          <a:pPr marL="57150" lvl="1" indent="-57150" algn="l" defTabSz="444500">
            <a:lnSpc>
              <a:spcPct val="90000"/>
            </a:lnSpc>
            <a:spcBef>
              <a:spcPct val="0"/>
            </a:spcBef>
            <a:spcAft>
              <a:spcPct val="15000"/>
            </a:spcAft>
            <a:buChar char="••"/>
          </a:pPr>
          <a:r>
            <a:rPr lang="es-ES" sz="1000" b="1" kern="1200" dirty="0" smtClean="0">
              <a:solidFill>
                <a:schemeClr val="bg1"/>
              </a:solidFill>
            </a:rPr>
            <a:t> </a:t>
          </a:r>
          <a:r>
            <a:rPr lang="es-ES" sz="1100" b="1" kern="1200" dirty="0" smtClean="0">
              <a:solidFill>
                <a:schemeClr val="bg1"/>
              </a:solidFill>
            </a:rPr>
            <a:t>Transmisión de la DAE  en el sistema ECUAPASS</a:t>
          </a:r>
          <a:endParaRPr lang="es-ES" sz="1100" b="1" kern="1200" dirty="0">
            <a:solidFill>
              <a:schemeClr val="bg1"/>
            </a:solidFill>
          </a:endParaRPr>
        </a:p>
      </dsp:txBody>
      <dsp:txXfrm>
        <a:off x="6002" y="-457"/>
        <a:ext cx="4752582" cy="1095239"/>
      </dsp:txXfrm>
    </dsp:sp>
    <dsp:sp modelId="{72696039-6E4A-457D-9A60-B83F55BFDAAB}">
      <dsp:nvSpPr>
        <dsp:cNvPr id="0" name=""/>
        <dsp:cNvSpPr/>
      </dsp:nvSpPr>
      <dsp:spPr>
        <a:xfrm>
          <a:off x="483327" y="1340383"/>
          <a:ext cx="6106278" cy="1163389"/>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b="1" kern="1200" dirty="0" smtClean="0">
              <a:solidFill>
                <a:schemeClr val="bg1"/>
              </a:solidFill>
            </a:rPr>
            <a:t>DOCUMENTOS QUE ACOMPAÑAN AL DAE</a:t>
          </a:r>
          <a:endParaRPr lang="es-ES" sz="1800" b="1" kern="1200" dirty="0">
            <a:solidFill>
              <a:schemeClr val="bg1"/>
            </a:solidFill>
          </a:endParaRPr>
        </a:p>
        <a:p>
          <a:pPr marL="57150" lvl="1" indent="-57150" algn="l" defTabSz="488950">
            <a:lnSpc>
              <a:spcPct val="90000"/>
            </a:lnSpc>
            <a:spcBef>
              <a:spcPct val="0"/>
            </a:spcBef>
            <a:spcAft>
              <a:spcPct val="15000"/>
            </a:spcAft>
            <a:buChar char="••"/>
          </a:pPr>
          <a:r>
            <a:rPr lang="es-ES" sz="1100" b="1" kern="1200" dirty="0" smtClean="0">
              <a:solidFill>
                <a:schemeClr val="bg1"/>
              </a:solidFill>
            </a:rPr>
            <a:t> Factura comercial </a:t>
          </a:r>
          <a:endParaRPr lang="es-ES" sz="1100" b="1" kern="1200" dirty="0">
            <a:solidFill>
              <a:schemeClr val="bg1"/>
            </a:solidFill>
          </a:endParaRPr>
        </a:p>
        <a:p>
          <a:pPr marL="57150" lvl="1" indent="-57150" algn="l" defTabSz="488950">
            <a:lnSpc>
              <a:spcPct val="90000"/>
            </a:lnSpc>
            <a:spcBef>
              <a:spcPct val="0"/>
            </a:spcBef>
            <a:spcAft>
              <a:spcPct val="15000"/>
            </a:spcAft>
            <a:buChar char="••"/>
          </a:pPr>
          <a:r>
            <a:rPr lang="es-ES" sz="1100" b="1" kern="1200" dirty="0" smtClean="0">
              <a:solidFill>
                <a:schemeClr val="bg1"/>
              </a:solidFill>
            </a:rPr>
            <a:t>Autorizaciones previas</a:t>
          </a:r>
          <a:endParaRPr lang="es-ES" sz="1100" b="1" kern="1200" dirty="0">
            <a:solidFill>
              <a:schemeClr val="bg1"/>
            </a:solidFill>
          </a:endParaRPr>
        </a:p>
        <a:p>
          <a:pPr marL="57150" lvl="1" indent="-57150" algn="l" defTabSz="488950">
            <a:lnSpc>
              <a:spcPct val="90000"/>
            </a:lnSpc>
            <a:spcBef>
              <a:spcPct val="0"/>
            </a:spcBef>
            <a:spcAft>
              <a:spcPct val="15000"/>
            </a:spcAft>
            <a:buChar char="••"/>
          </a:pPr>
          <a:r>
            <a:rPr lang="es-ES" sz="1100" b="1" kern="1200" dirty="0" smtClean="0">
              <a:solidFill>
                <a:schemeClr val="bg1"/>
              </a:solidFill>
            </a:rPr>
            <a:t>Certificado de origen</a:t>
          </a:r>
          <a:endParaRPr lang="es-ES" sz="1100" b="1" kern="1200" dirty="0">
            <a:solidFill>
              <a:schemeClr val="bg1"/>
            </a:solidFill>
          </a:endParaRPr>
        </a:p>
      </dsp:txBody>
      <dsp:txXfrm>
        <a:off x="517402" y="1374458"/>
        <a:ext cx="4770524" cy="1095239"/>
      </dsp:txXfrm>
    </dsp:sp>
    <dsp:sp modelId="{3AC6F69F-27DA-4027-A006-622C7847A7A1}">
      <dsp:nvSpPr>
        <dsp:cNvPr id="0" name=""/>
        <dsp:cNvSpPr/>
      </dsp:nvSpPr>
      <dsp:spPr>
        <a:xfrm>
          <a:off x="987095" y="2715298"/>
          <a:ext cx="6106278" cy="1163389"/>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b="1" kern="1200" dirty="0" smtClean="0">
              <a:solidFill>
                <a:schemeClr val="bg1"/>
              </a:solidFill>
            </a:rPr>
            <a:t>CANAL DE AFORO </a:t>
          </a:r>
          <a:endParaRPr lang="es-ES" sz="3200" b="1" kern="1200" dirty="0">
            <a:solidFill>
              <a:schemeClr val="bg1"/>
            </a:solidFill>
          </a:endParaRPr>
        </a:p>
        <a:p>
          <a:pPr marL="114300" lvl="1" indent="-114300" algn="l" defTabSz="622300">
            <a:lnSpc>
              <a:spcPct val="90000"/>
            </a:lnSpc>
            <a:spcBef>
              <a:spcPct val="0"/>
            </a:spcBef>
            <a:spcAft>
              <a:spcPct val="15000"/>
            </a:spcAft>
            <a:buChar char="••"/>
          </a:pPr>
          <a:r>
            <a:rPr lang="es-ES" sz="1400" b="1" kern="1200" dirty="0" smtClean="0">
              <a:solidFill>
                <a:schemeClr val="bg1"/>
              </a:solidFill>
            </a:rPr>
            <a:t>Documental</a:t>
          </a:r>
          <a:endParaRPr lang="es-ES" sz="1400" b="1" kern="1200" dirty="0">
            <a:solidFill>
              <a:schemeClr val="bg1"/>
            </a:solidFill>
          </a:endParaRPr>
        </a:p>
        <a:p>
          <a:pPr marL="114300" lvl="1" indent="-114300" algn="l" defTabSz="622300">
            <a:lnSpc>
              <a:spcPct val="90000"/>
            </a:lnSpc>
            <a:spcBef>
              <a:spcPct val="0"/>
            </a:spcBef>
            <a:spcAft>
              <a:spcPct val="15000"/>
            </a:spcAft>
            <a:buChar char="••"/>
          </a:pPr>
          <a:r>
            <a:rPr lang="es-ES" sz="1400" b="1" kern="1200" dirty="0" smtClean="0">
              <a:solidFill>
                <a:schemeClr val="bg1"/>
              </a:solidFill>
            </a:rPr>
            <a:t>Físico Intrusivo</a:t>
          </a:r>
          <a:endParaRPr lang="es-ES" sz="1400" b="1" kern="1200" dirty="0">
            <a:solidFill>
              <a:schemeClr val="bg1"/>
            </a:solidFill>
          </a:endParaRPr>
        </a:p>
        <a:p>
          <a:pPr marL="114300" lvl="1" indent="-114300" algn="l" defTabSz="622300">
            <a:lnSpc>
              <a:spcPct val="90000"/>
            </a:lnSpc>
            <a:spcBef>
              <a:spcPct val="0"/>
            </a:spcBef>
            <a:spcAft>
              <a:spcPct val="15000"/>
            </a:spcAft>
            <a:buChar char="••"/>
          </a:pPr>
          <a:r>
            <a:rPr lang="es-ES" sz="1400" b="1" kern="1200" dirty="0" smtClean="0">
              <a:solidFill>
                <a:schemeClr val="bg1"/>
              </a:solidFill>
            </a:rPr>
            <a:t>Automático</a:t>
          </a:r>
          <a:endParaRPr lang="es-ES" sz="1400" b="1" kern="1200" dirty="0">
            <a:solidFill>
              <a:schemeClr val="bg1"/>
            </a:solidFill>
          </a:endParaRPr>
        </a:p>
      </dsp:txBody>
      <dsp:txXfrm>
        <a:off x="1021170" y="2749373"/>
        <a:ext cx="4778156" cy="1095239"/>
      </dsp:txXfrm>
    </dsp:sp>
    <dsp:sp modelId="{E1D9B92B-EC73-455D-850E-1CA3BABA62BD}">
      <dsp:nvSpPr>
        <dsp:cNvPr id="0" name=""/>
        <dsp:cNvSpPr/>
      </dsp:nvSpPr>
      <dsp:spPr>
        <a:xfrm>
          <a:off x="1442348" y="4021149"/>
          <a:ext cx="6218572" cy="1301519"/>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ES" sz="1600" b="1" kern="1200" dirty="0" smtClean="0"/>
            <a:t>REGISTRO EN EL MINISTERIO DE INDUSTRIAS Y COMPETITIVIDAD POR DISPOSICION DEL COMEXI</a:t>
          </a:r>
        </a:p>
        <a:p>
          <a:pPr lvl="0" algn="just" defTabSz="711200">
            <a:lnSpc>
              <a:spcPct val="90000"/>
            </a:lnSpc>
            <a:spcBef>
              <a:spcPct val="0"/>
            </a:spcBef>
            <a:spcAft>
              <a:spcPct val="35000"/>
            </a:spcAft>
          </a:pPr>
          <a:r>
            <a:rPr lang="es-ES" sz="1200" kern="1200" dirty="0" smtClean="0"/>
            <a:t>http://aplicaciones.mipro.gob.ec/mushoq/frontEnd/expCuerosPieles.php</a:t>
          </a:r>
          <a:endParaRPr lang="es-ES" sz="1200" b="1" kern="1200" dirty="0" smtClean="0"/>
        </a:p>
      </dsp:txBody>
      <dsp:txXfrm>
        <a:off x="1480468" y="4059269"/>
        <a:ext cx="4851417" cy="1225279"/>
      </dsp:txXfrm>
    </dsp:sp>
    <dsp:sp modelId="{78FB2B59-80D7-4612-A28A-E602EDDDFB94}">
      <dsp:nvSpPr>
        <dsp:cNvPr id="0" name=""/>
        <dsp:cNvSpPr/>
      </dsp:nvSpPr>
      <dsp:spPr>
        <a:xfrm>
          <a:off x="5322001" y="856518"/>
          <a:ext cx="756203" cy="756203"/>
        </a:xfrm>
        <a:prstGeom prst="downArrow">
          <a:avLst>
            <a:gd name="adj1" fmla="val 55000"/>
            <a:gd name="adj2" fmla="val 45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endParaRPr lang="es-ES" sz="4000" b="1" kern="1200">
            <a:solidFill>
              <a:schemeClr val="bg1"/>
            </a:solidFill>
          </a:endParaRPr>
        </a:p>
      </dsp:txBody>
      <dsp:txXfrm>
        <a:off x="5492147" y="856518"/>
        <a:ext cx="415911" cy="569043"/>
      </dsp:txXfrm>
    </dsp:sp>
    <dsp:sp modelId="{599917D3-9439-4F95-A9F1-BD8C042F140E}">
      <dsp:nvSpPr>
        <dsp:cNvPr id="0" name=""/>
        <dsp:cNvSpPr/>
      </dsp:nvSpPr>
      <dsp:spPr>
        <a:xfrm>
          <a:off x="5833402" y="2231433"/>
          <a:ext cx="756203" cy="756203"/>
        </a:xfrm>
        <a:prstGeom prst="downArrow">
          <a:avLst>
            <a:gd name="adj1" fmla="val 55000"/>
            <a:gd name="adj2" fmla="val 45000"/>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endParaRPr lang="es-ES" sz="4000" b="1" kern="1200">
            <a:solidFill>
              <a:schemeClr val="bg1"/>
            </a:solidFill>
          </a:endParaRPr>
        </a:p>
      </dsp:txBody>
      <dsp:txXfrm>
        <a:off x="6003548" y="2231433"/>
        <a:ext cx="415911" cy="569043"/>
      </dsp:txXfrm>
    </dsp:sp>
    <dsp:sp modelId="{12E67900-17C3-4EED-A217-2716B8D2A436}">
      <dsp:nvSpPr>
        <dsp:cNvPr id="0" name=""/>
        <dsp:cNvSpPr/>
      </dsp:nvSpPr>
      <dsp:spPr>
        <a:xfrm>
          <a:off x="6337170" y="3606349"/>
          <a:ext cx="756203" cy="756203"/>
        </a:xfrm>
        <a:prstGeom prst="downArrow">
          <a:avLst>
            <a:gd name="adj1" fmla="val 55000"/>
            <a:gd name="adj2" fmla="val 45000"/>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endParaRPr lang="es-ES" sz="4000" b="1" kern="1200">
            <a:solidFill>
              <a:schemeClr val="bg1"/>
            </a:solidFill>
          </a:endParaRPr>
        </a:p>
      </dsp:txBody>
      <dsp:txXfrm>
        <a:off x="6507316" y="3606349"/>
        <a:ext cx="415911" cy="5690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394BE-9BB8-4F01-BABB-09AB963C3877}">
      <dsp:nvSpPr>
        <dsp:cNvPr id="0" name=""/>
        <dsp:cNvSpPr/>
      </dsp:nvSpPr>
      <dsp:spPr>
        <a:xfrm rot="16200000">
          <a:off x="-1298775" y="2365565"/>
          <a:ext cx="3147732" cy="283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95892" bIns="0" numCol="1" spcCol="1270" anchor="t" anchorCtr="0">
          <a:noAutofit/>
        </a:bodyPr>
        <a:lstStyle/>
        <a:p>
          <a:pPr lvl="0" algn="ctr" defTabSz="755650">
            <a:lnSpc>
              <a:spcPct val="90000"/>
            </a:lnSpc>
            <a:spcBef>
              <a:spcPct val="0"/>
            </a:spcBef>
            <a:spcAft>
              <a:spcPct val="35000"/>
            </a:spcAft>
          </a:pPr>
          <a:r>
            <a:rPr lang="es-ES" sz="1700" kern="1200"/>
            <a:t>Wilson´s Leather</a:t>
          </a:r>
        </a:p>
      </dsp:txBody>
      <dsp:txXfrm>
        <a:off x="-1298775" y="2365565"/>
        <a:ext cx="3147732" cy="283544"/>
      </dsp:txXfrm>
    </dsp:sp>
    <dsp:sp modelId="{A335B56E-CAC3-4AF3-992A-87093F878309}">
      <dsp:nvSpPr>
        <dsp:cNvPr id="0" name=""/>
        <dsp:cNvSpPr/>
      </dsp:nvSpPr>
      <dsp:spPr>
        <a:xfrm>
          <a:off x="490790" y="664199"/>
          <a:ext cx="1264562" cy="3558730"/>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195892" rIns="85344" bIns="85344" numCol="1" spcCol="1270" anchor="t" anchorCtr="0">
          <a:noAutofit/>
        </a:bodyPr>
        <a:lstStyle/>
        <a:p>
          <a:pPr marL="57150" lvl="1" indent="-57150" algn="l" defTabSz="488950">
            <a:lnSpc>
              <a:spcPct val="90000"/>
            </a:lnSpc>
            <a:spcBef>
              <a:spcPct val="0"/>
            </a:spcBef>
            <a:spcAft>
              <a:spcPct val="15000"/>
            </a:spcAft>
            <a:buChar char="••"/>
          </a:pPr>
          <a:endParaRPr lang="es-ES" sz="1100" kern="1200"/>
        </a:p>
        <a:p>
          <a:pPr marL="114300" lvl="1" indent="-114300" algn="l" defTabSz="533400">
            <a:lnSpc>
              <a:spcPct val="100000"/>
            </a:lnSpc>
            <a:spcBef>
              <a:spcPct val="0"/>
            </a:spcBef>
            <a:spcAft>
              <a:spcPts val="600"/>
            </a:spcAft>
            <a:buChar char="••"/>
          </a:pPr>
          <a:r>
            <a:rPr lang="es-ES" sz="1200" kern="1200">
              <a:latin typeface="Arial" panose="020B0604020202020204" pitchFamily="34" charset="0"/>
              <a:cs typeface="Arial" panose="020B0604020202020204" pitchFamily="34" charset="0"/>
            </a:rPr>
            <a:t>Roma Leather Tote  $129,99</a:t>
          </a:r>
        </a:p>
        <a:p>
          <a:pPr marL="114300" lvl="1" indent="-114300" algn="l" defTabSz="533400">
            <a:lnSpc>
              <a:spcPct val="100000"/>
            </a:lnSpc>
            <a:spcBef>
              <a:spcPct val="0"/>
            </a:spcBef>
            <a:spcAft>
              <a:spcPts val="600"/>
            </a:spcAft>
            <a:buChar char="••"/>
          </a:pPr>
          <a:endParaRPr lang="es-ES" sz="1200" kern="1200">
            <a:latin typeface="Arial" panose="020B0604020202020204" pitchFamily="34" charset="0"/>
            <a:cs typeface="Arial" panose="020B0604020202020204" pitchFamily="34" charset="0"/>
          </a:endParaRPr>
        </a:p>
        <a:p>
          <a:pPr marL="114300" lvl="1" indent="-114300" algn="l" defTabSz="533400">
            <a:lnSpc>
              <a:spcPct val="100000"/>
            </a:lnSpc>
            <a:spcBef>
              <a:spcPct val="0"/>
            </a:spcBef>
            <a:spcAft>
              <a:spcPts val="600"/>
            </a:spcAft>
            <a:buChar char="••"/>
          </a:pPr>
          <a:r>
            <a:rPr lang="es-ES" sz="1200" kern="1200">
              <a:latin typeface="Arial" panose="020B0604020202020204" pitchFamily="34" charset="0"/>
              <a:cs typeface="Arial" panose="020B0604020202020204" pitchFamily="34" charset="0"/>
            </a:rPr>
            <a:t>Tahoe Softy Leather Hobo w/ Flat Trim $149,99</a:t>
          </a:r>
        </a:p>
        <a:p>
          <a:pPr marL="114300" lvl="1" indent="-114300" algn="l" defTabSz="533400">
            <a:lnSpc>
              <a:spcPct val="100000"/>
            </a:lnSpc>
            <a:spcBef>
              <a:spcPct val="0"/>
            </a:spcBef>
            <a:spcAft>
              <a:spcPts val="600"/>
            </a:spcAft>
            <a:buChar char="••"/>
          </a:pPr>
          <a:endParaRPr lang="es-ES" sz="1200" kern="1200">
            <a:latin typeface="Arial" panose="020B0604020202020204" pitchFamily="34" charset="0"/>
            <a:cs typeface="Arial" panose="020B0604020202020204" pitchFamily="34" charset="0"/>
          </a:endParaRPr>
        </a:p>
        <a:p>
          <a:pPr marL="114300" lvl="1" indent="-114300" algn="l" defTabSz="533400">
            <a:lnSpc>
              <a:spcPct val="100000"/>
            </a:lnSpc>
            <a:spcBef>
              <a:spcPct val="0"/>
            </a:spcBef>
            <a:spcAft>
              <a:spcPts val="600"/>
            </a:spcAft>
            <a:buChar char="••"/>
          </a:pPr>
          <a:r>
            <a:rPr lang="es-ES" sz="1200" kern="1200">
              <a:latin typeface="Arial" panose="020B0604020202020204" pitchFamily="34" charset="0"/>
              <a:cs typeface="Arial" panose="020B0604020202020204" pitchFamily="34" charset="0"/>
            </a:rPr>
            <a:t>Audrey Two-Tone Leather Tote w/ Printed Scarf $99,99</a:t>
          </a:r>
        </a:p>
      </dsp:txBody>
      <dsp:txXfrm>
        <a:off x="490790" y="664199"/>
        <a:ext cx="1264562" cy="3558730"/>
      </dsp:txXfrm>
    </dsp:sp>
    <dsp:sp modelId="{1CAB1639-A987-4252-97EF-1931FB4977F8}">
      <dsp:nvSpPr>
        <dsp:cNvPr id="0" name=""/>
        <dsp:cNvSpPr/>
      </dsp:nvSpPr>
      <dsp:spPr>
        <a:xfrm>
          <a:off x="-1120" y="322865"/>
          <a:ext cx="1142021" cy="540514"/>
        </a:xfrm>
        <a:prstGeom prst="rect">
          <a:avLst/>
        </a:prstGeom>
        <a:blipFill rotWithShape="1">
          <a:blip xmlns:r="http://schemas.openxmlformats.org/officeDocument/2006/relationships" r:embed="rId1"/>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3BC7CC-0425-4BC3-8431-FC67DFBBA33A}">
      <dsp:nvSpPr>
        <dsp:cNvPr id="0" name=""/>
        <dsp:cNvSpPr/>
      </dsp:nvSpPr>
      <dsp:spPr>
        <a:xfrm rot="16200000">
          <a:off x="462866" y="2252099"/>
          <a:ext cx="3216451" cy="286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95892" bIns="0" numCol="1" spcCol="1270" anchor="t" anchorCtr="0">
          <a:noAutofit/>
        </a:bodyPr>
        <a:lstStyle/>
        <a:p>
          <a:pPr lvl="0" algn="ctr" defTabSz="711200">
            <a:lnSpc>
              <a:spcPct val="90000"/>
            </a:lnSpc>
            <a:spcBef>
              <a:spcPct val="0"/>
            </a:spcBef>
            <a:spcAft>
              <a:spcPct val="35000"/>
            </a:spcAft>
          </a:pPr>
          <a:r>
            <a:rPr lang="es-ES" sz="1600" kern="1200"/>
            <a:t>Target</a:t>
          </a:r>
        </a:p>
      </dsp:txBody>
      <dsp:txXfrm>
        <a:off x="462866" y="2252099"/>
        <a:ext cx="3216451" cy="286644"/>
      </dsp:txXfrm>
    </dsp:sp>
    <dsp:sp modelId="{C8F5FE59-81EA-4980-A081-E05DE6DA511F}">
      <dsp:nvSpPr>
        <dsp:cNvPr id="0" name=""/>
        <dsp:cNvSpPr/>
      </dsp:nvSpPr>
      <dsp:spPr>
        <a:xfrm>
          <a:off x="2166892" y="556785"/>
          <a:ext cx="1415171" cy="3677271"/>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195892" rIns="85344" bIns="85344" numCol="1" spcCol="1270" anchor="t" anchorCtr="0">
          <a:noAutofit/>
        </a:bodyPr>
        <a:lstStyle/>
        <a:p>
          <a:pPr marL="57150" lvl="1" indent="-57150" algn="l" defTabSz="488950">
            <a:lnSpc>
              <a:spcPct val="90000"/>
            </a:lnSpc>
            <a:spcBef>
              <a:spcPct val="0"/>
            </a:spcBef>
            <a:spcAft>
              <a:spcPct val="15000"/>
            </a:spcAft>
            <a:buChar char="••"/>
          </a:pPr>
          <a:endParaRPr lang="es-ES" sz="1100" kern="1200"/>
        </a:p>
        <a:p>
          <a:pPr marL="114300" lvl="1" indent="-114300" algn="l" defTabSz="533400">
            <a:lnSpc>
              <a:spcPct val="100000"/>
            </a:lnSpc>
            <a:spcBef>
              <a:spcPct val="0"/>
            </a:spcBef>
            <a:spcAft>
              <a:spcPts val="600"/>
            </a:spcAft>
            <a:buChar char="••"/>
          </a:pPr>
          <a:r>
            <a:rPr lang="es-ES" sz="1200" b="0" kern="1200">
              <a:latin typeface="Arial" panose="020B0604020202020204" pitchFamily="34" charset="0"/>
              <a:cs typeface="Arial" panose="020B0604020202020204" pitchFamily="34" charset="0"/>
            </a:rPr>
            <a:t>Merona Interweave Hobo Handbag - Brown $89,99</a:t>
          </a:r>
        </a:p>
        <a:p>
          <a:pPr marL="114300" lvl="1" indent="-114300" algn="l" defTabSz="533400">
            <a:lnSpc>
              <a:spcPct val="100000"/>
            </a:lnSpc>
            <a:spcBef>
              <a:spcPct val="0"/>
            </a:spcBef>
            <a:spcAft>
              <a:spcPts val="600"/>
            </a:spcAft>
            <a:buChar char="••"/>
          </a:pPr>
          <a:endParaRPr lang="es-ES" sz="1200" b="0" kern="1200">
            <a:latin typeface="Arial" panose="020B0604020202020204" pitchFamily="34" charset="0"/>
            <a:cs typeface="Arial" panose="020B0604020202020204" pitchFamily="34" charset="0"/>
          </a:endParaRPr>
        </a:p>
        <a:p>
          <a:pPr marL="114300" lvl="1" indent="-114300" algn="l" defTabSz="533400">
            <a:lnSpc>
              <a:spcPct val="100000"/>
            </a:lnSpc>
            <a:spcBef>
              <a:spcPct val="0"/>
            </a:spcBef>
            <a:spcAft>
              <a:spcPts val="600"/>
            </a:spcAft>
            <a:buChar char="••"/>
          </a:pPr>
          <a:r>
            <a:rPr lang="es-ES" sz="1200" b="0" kern="1200">
              <a:latin typeface="Arial" panose="020B0604020202020204" pitchFamily="34" charset="0"/>
              <a:cs typeface="Arial" panose="020B0604020202020204" pitchFamily="34" charset="0"/>
            </a:rPr>
            <a:t>Bucket Tote - Colombian Leather  $111,99</a:t>
          </a:r>
        </a:p>
        <a:p>
          <a:pPr marL="114300" lvl="1" indent="-114300" algn="l" defTabSz="533400">
            <a:lnSpc>
              <a:spcPct val="100000"/>
            </a:lnSpc>
            <a:spcBef>
              <a:spcPct val="0"/>
            </a:spcBef>
            <a:spcAft>
              <a:spcPts val="600"/>
            </a:spcAft>
            <a:buChar char="••"/>
          </a:pPr>
          <a:endParaRPr lang="es-ES" sz="1200" b="0" kern="1200">
            <a:latin typeface="Arial" panose="020B0604020202020204" pitchFamily="34" charset="0"/>
            <a:cs typeface="Arial" panose="020B0604020202020204" pitchFamily="34" charset="0"/>
          </a:endParaRPr>
        </a:p>
        <a:p>
          <a:pPr marL="114300" lvl="1" indent="-114300" algn="l" defTabSz="533400">
            <a:lnSpc>
              <a:spcPct val="100000"/>
            </a:lnSpc>
            <a:spcBef>
              <a:spcPct val="0"/>
            </a:spcBef>
            <a:spcAft>
              <a:spcPts val="600"/>
            </a:spcAft>
            <a:buChar char="••"/>
          </a:pPr>
          <a:r>
            <a:rPr lang="es-ES" sz="1200" b="0" kern="1200">
              <a:latin typeface="Arial" panose="020B0604020202020204" pitchFamily="34" charset="0"/>
              <a:cs typeface="Arial" panose="020B0604020202020204" pitchFamily="34" charset="0"/>
            </a:rPr>
            <a:t>Maggie Bags Laptop Bag- Choc $ 99,99</a:t>
          </a:r>
        </a:p>
      </dsp:txBody>
      <dsp:txXfrm>
        <a:off x="2166892" y="556785"/>
        <a:ext cx="1415171" cy="3677271"/>
      </dsp:txXfrm>
    </dsp:sp>
    <dsp:sp modelId="{13727A92-A0D2-4EE6-AD68-0E864D48B54C}">
      <dsp:nvSpPr>
        <dsp:cNvPr id="0" name=""/>
        <dsp:cNvSpPr/>
      </dsp:nvSpPr>
      <dsp:spPr>
        <a:xfrm>
          <a:off x="2027464" y="322865"/>
          <a:ext cx="587664" cy="444228"/>
        </a:xfrm>
        <a:prstGeom prst="rect">
          <a:avLst/>
        </a:prstGeom>
        <a:blipFill rotWithShape="1">
          <a:blip xmlns:r="http://schemas.openxmlformats.org/officeDocument/2006/relationships" r:embed="rId2"/>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8E19AF-22B5-4ED9-A91F-0B00F26DF46B}">
      <dsp:nvSpPr>
        <dsp:cNvPr id="0" name=""/>
        <dsp:cNvSpPr/>
      </dsp:nvSpPr>
      <dsp:spPr>
        <a:xfrm rot="16200000">
          <a:off x="2147450" y="2239424"/>
          <a:ext cx="3407840" cy="333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95892" bIns="0" numCol="1" spcCol="1270" anchor="t" anchorCtr="0">
          <a:noAutofit/>
        </a:bodyPr>
        <a:lstStyle/>
        <a:p>
          <a:pPr lvl="0" algn="ctr" defTabSz="666750">
            <a:lnSpc>
              <a:spcPct val="90000"/>
            </a:lnSpc>
            <a:spcBef>
              <a:spcPct val="0"/>
            </a:spcBef>
            <a:spcAft>
              <a:spcPct val="35000"/>
            </a:spcAft>
          </a:pPr>
          <a:r>
            <a:rPr lang="es-ES" sz="1500" kern="1200"/>
            <a:t>Amazon</a:t>
          </a:r>
        </a:p>
      </dsp:txBody>
      <dsp:txXfrm>
        <a:off x="2147450" y="2239424"/>
        <a:ext cx="3407840" cy="333275"/>
      </dsp:txXfrm>
    </dsp:sp>
    <dsp:sp modelId="{B6112398-3EA8-4B82-908A-074F66C1956B}">
      <dsp:nvSpPr>
        <dsp:cNvPr id="0" name=""/>
        <dsp:cNvSpPr/>
      </dsp:nvSpPr>
      <dsp:spPr>
        <a:xfrm>
          <a:off x="4061310" y="551234"/>
          <a:ext cx="1339850" cy="3688375"/>
        </a:xfrm>
        <a:prstGeom prst="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195892" rIns="85344" bIns="85344" numCol="1" spcCol="1270" anchor="t" anchorCtr="0">
          <a:noAutofit/>
        </a:bodyPr>
        <a:lstStyle/>
        <a:p>
          <a:pPr marL="114300" lvl="1" indent="-114300" algn="l" defTabSz="533400">
            <a:lnSpc>
              <a:spcPct val="100000"/>
            </a:lnSpc>
            <a:spcBef>
              <a:spcPct val="0"/>
            </a:spcBef>
            <a:spcAft>
              <a:spcPts val="600"/>
            </a:spcAft>
            <a:buChar char="••"/>
          </a:pPr>
          <a:endParaRPr lang="es-ES" sz="1200" b="0" kern="1200">
            <a:latin typeface="Arial" panose="020B0604020202020204" pitchFamily="34" charset="0"/>
            <a:cs typeface="Arial" panose="020B0604020202020204" pitchFamily="34" charset="0"/>
          </a:endParaRPr>
        </a:p>
        <a:p>
          <a:pPr marL="114300" lvl="1" indent="-114300" algn="l" defTabSz="533400">
            <a:lnSpc>
              <a:spcPct val="100000"/>
            </a:lnSpc>
            <a:spcBef>
              <a:spcPct val="0"/>
            </a:spcBef>
            <a:spcAft>
              <a:spcPts val="600"/>
            </a:spcAft>
            <a:buChar char="••"/>
          </a:pPr>
          <a:r>
            <a:rPr lang="es-ES" sz="1200" b="0" kern="1200">
              <a:latin typeface="Arial" panose="020B0604020202020204" pitchFamily="34" charset="0"/>
              <a:cs typeface="Arial" panose="020B0604020202020204" pitchFamily="34" charset="0"/>
            </a:rPr>
            <a:t>Coach Peyton Signature Bennett $135,50</a:t>
          </a:r>
        </a:p>
        <a:p>
          <a:pPr marL="114300" lvl="1" indent="-114300" algn="l" defTabSz="533400">
            <a:lnSpc>
              <a:spcPct val="100000"/>
            </a:lnSpc>
            <a:spcBef>
              <a:spcPct val="0"/>
            </a:spcBef>
            <a:spcAft>
              <a:spcPts val="600"/>
            </a:spcAft>
            <a:buChar char="••"/>
          </a:pPr>
          <a:endParaRPr lang="es-ES" sz="1200" b="0" kern="1200">
            <a:latin typeface="Arial" panose="020B0604020202020204" pitchFamily="34" charset="0"/>
            <a:cs typeface="Arial" panose="020B0604020202020204" pitchFamily="34" charset="0"/>
          </a:endParaRPr>
        </a:p>
        <a:p>
          <a:pPr marL="114300" lvl="1" indent="-114300" algn="l" defTabSz="533400">
            <a:lnSpc>
              <a:spcPct val="100000"/>
            </a:lnSpc>
            <a:spcBef>
              <a:spcPct val="0"/>
            </a:spcBef>
            <a:spcAft>
              <a:spcPts val="600"/>
            </a:spcAft>
            <a:buChar char="••"/>
          </a:pPr>
          <a:r>
            <a:rPr lang="es-ES" sz="1200" b="0" kern="1200">
              <a:latin typeface="Arial" panose="020B0604020202020204" pitchFamily="34" charset="0"/>
              <a:cs typeface="Arial" panose="020B0604020202020204" pitchFamily="34" charset="0"/>
            </a:rPr>
            <a:t>Rebecca Minkoff Shea Tech Handbag $155,00</a:t>
          </a:r>
        </a:p>
        <a:p>
          <a:pPr marL="114300" lvl="1" indent="-114300" algn="l" defTabSz="533400">
            <a:lnSpc>
              <a:spcPct val="100000"/>
            </a:lnSpc>
            <a:spcBef>
              <a:spcPct val="0"/>
            </a:spcBef>
            <a:spcAft>
              <a:spcPts val="600"/>
            </a:spcAft>
            <a:buChar char="••"/>
          </a:pPr>
          <a:endParaRPr lang="es-ES" sz="1200" b="0" kern="1200">
            <a:latin typeface="Arial" panose="020B0604020202020204" pitchFamily="34" charset="0"/>
            <a:cs typeface="Arial" panose="020B0604020202020204" pitchFamily="34" charset="0"/>
          </a:endParaRPr>
        </a:p>
        <a:p>
          <a:pPr marL="114300" lvl="1" indent="-114300" algn="l" defTabSz="533400">
            <a:lnSpc>
              <a:spcPct val="100000"/>
            </a:lnSpc>
            <a:spcBef>
              <a:spcPct val="0"/>
            </a:spcBef>
            <a:spcAft>
              <a:spcPts val="600"/>
            </a:spcAft>
            <a:buChar char="••"/>
          </a:pPr>
          <a:r>
            <a:rPr lang="es-ES" sz="1200" b="0" kern="1200">
              <a:latin typeface="Arial" panose="020B0604020202020204" pitchFamily="34" charset="0"/>
              <a:cs typeface="Arial" panose="020B0604020202020204" pitchFamily="34" charset="0"/>
            </a:rPr>
            <a:t>Tommy Hilfiger monogrammed II Pebb Satchel $168,99</a:t>
          </a:r>
        </a:p>
      </dsp:txBody>
      <dsp:txXfrm>
        <a:off x="4061310" y="551234"/>
        <a:ext cx="1339850" cy="3688375"/>
      </dsp:txXfrm>
    </dsp:sp>
    <dsp:sp modelId="{B90B0368-19A3-4789-A3E1-2118885156E6}">
      <dsp:nvSpPr>
        <dsp:cNvPr id="0" name=""/>
        <dsp:cNvSpPr/>
      </dsp:nvSpPr>
      <dsp:spPr>
        <a:xfrm>
          <a:off x="3854175" y="322865"/>
          <a:ext cx="647755" cy="444228"/>
        </a:xfrm>
        <a:prstGeom prst="rect">
          <a:avLst/>
        </a:prstGeom>
        <a:blipFill rotWithShape="1">
          <a:blip xmlns:r="http://schemas.openxmlformats.org/officeDocument/2006/relationships" r:embed="rId3"/>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664DD1-F680-4956-9D51-EEE13E37C11A}">
      <dsp:nvSpPr>
        <dsp:cNvPr id="0" name=""/>
        <dsp:cNvSpPr/>
      </dsp:nvSpPr>
      <dsp:spPr>
        <a:xfrm>
          <a:off x="0" y="12384"/>
          <a:ext cx="6984776" cy="898560"/>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C" sz="1600" kern="1200" smtClean="0"/>
            <a:t>Publicidad BTL.- </a:t>
          </a:r>
          <a:r>
            <a:rPr lang="es-ES" sz="1600" kern="1200" smtClean="0"/>
            <a:t>Consiste en el empleo de formas no masivas de comunicación para mercadeo, dirigidas a segmentos de mercado específicos. </a:t>
          </a:r>
          <a:endParaRPr lang="es-EC" sz="1600" kern="1200"/>
        </a:p>
      </dsp:txBody>
      <dsp:txXfrm>
        <a:off x="43864" y="56248"/>
        <a:ext cx="6897048" cy="8108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DEC2CE-ADE5-47CD-932A-8E3F141AFDF2}">
      <dsp:nvSpPr>
        <dsp:cNvPr id="0" name=""/>
        <dsp:cNvSpPr/>
      </dsp:nvSpPr>
      <dsp:spPr>
        <a:xfrm>
          <a:off x="0" y="0"/>
          <a:ext cx="1224136" cy="359774"/>
        </a:xfrm>
        <a:prstGeom prst="roundRect">
          <a:avLst/>
        </a:prstGeom>
        <a:solidFill>
          <a:schemeClr val="accent1">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EC" sz="1500" kern="1200" smtClean="0"/>
            <a:t>Sitio WEB</a:t>
          </a:r>
          <a:endParaRPr lang="es-EC" sz="1500" kern="1200"/>
        </a:p>
      </dsp:txBody>
      <dsp:txXfrm>
        <a:off x="17563" y="17563"/>
        <a:ext cx="1189010" cy="3246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3F2C7-42BA-47C7-B150-32261543FA55}">
      <dsp:nvSpPr>
        <dsp:cNvPr id="0" name=""/>
        <dsp:cNvSpPr/>
      </dsp:nvSpPr>
      <dsp:spPr>
        <a:xfrm>
          <a:off x="0" y="0"/>
          <a:ext cx="1296144" cy="359774"/>
        </a:xfrm>
        <a:prstGeom prst="roundRect">
          <a:avLst/>
        </a:prstGeom>
        <a:solidFill>
          <a:schemeClr val="accent1">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EC" sz="1500" kern="1200" smtClean="0"/>
            <a:t>Mailing</a:t>
          </a:r>
          <a:endParaRPr lang="es-EC" sz="1500" kern="1200"/>
        </a:p>
      </dsp:txBody>
      <dsp:txXfrm>
        <a:off x="17563" y="17563"/>
        <a:ext cx="1261018" cy="3246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44EEED-C79F-4D50-BC00-2C7681E1AE91}">
      <dsp:nvSpPr>
        <dsp:cNvPr id="0" name=""/>
        <dsp:cNvSpPr/>
      </dsp:nvSpPr>
      <dsp:spPr>
        <a:xfrm>
          <a:off x="0" y="4778"/>
          <a:ext cx="1368152" cy="359774"/>
        </a:xfrm>
        <a:prstGeom prst="roundRect">
          <a:avLst/>
        </a:prstGeom>
        <a:solidFill>
          <a:schemeClr val="accent1">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EC" sz="1500" kern="1200" smtClean="0"/>
            <a:t>Catálogos</a:t>
          </a:r>
          <a:endParaRPr lang="es-EC" sz="1500" kern="1200"/>
        </a:p>
      </dsp:txBody>
      <dsp:txXfrm>
        <a:off x="17563" y="22341"/>
        <a:ext cx="1333026" cy="3246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9FA87-52AC-4E0B-8134-B4E7D89608F3}">
      <dsp:nvSpPr>
        <dsp:cNvPr id="0" name=""/>
        <dsp:cNvSpPr/>
      </dsp:nvSpPr>
      <dsp:spPr>
        <a:xfrm>
          <a:off x="0" y="9557"/>
          <a:ext cx="2088232" cy="359774"/>
        </a:xfrm>
        <a:prstGeom prst="roundRect">
          <a:avLst/>
        </a:prstGeom>
        <a:solidFill>
          <a:schemeClr val="accent1">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EC" sz="1500" kern="1200" smtClean="0"/>
            <a:t>Redes Sociales</a:t>
          </a:r>
          <a:endParaRPr lang="es-EC" sz="1500" kern="1200"/>
        </a:p>
      </dsp:txBody>
      <dsp:txXfrm>
        <a:off x="17563" y="27120"/>
        <a:ext cx="2053106" cy="32464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224913-C1D7-466A-A1E4-B52B242A41D1}">
      <dsp:nvSpPr>
        <dsp:cNvPr id="0" name=""/>
        <dsp:cNvSpPr/>
      </dsp:nvSpPr>
      <dsp:spPr>
        <a:xfrm>
          <a:off x="299037" y="0"/>
          <a:ext cx="3389090" cy="315023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7FD7BF-6E6B-4740-B5D2-D2887F15A685}">
      <dsp:nvSpPr>
        <dsp:cNvPr id="0" name=""/>
        <dsp:cNvSpPr/>
      </dsp:nvSpPr>
      <dsp:spPr>
        <a:xfrm>
          <a:off x="4283" y="945070"/>
          <a:ext cx="1283368" cy="1260094"/>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a:t>Porcentaje de ganancia del mayorista 30%</a:t>
          </a:r>
        </a:p>
      </dsp:txBody>
      <dsp:txXfrm>
        <a:off x="65796" y="1006583"/>
        <a:ext cx="1160342" cy="1137068"/>
      </dsp:txXfrm>
    </dsp:sp>
    <dsp:sp modelId="{EF7582FE-9DF1-4850-A749-084199B5634A}">
      <dsp:nvSpPr>
        <dsp:cNvPr id="0" name=""/>
        <dsp:cNvSpPr/>
      </dsp:nvSpPr>
      <dsp:spPr>
        <a:xfrm>
          <a:off x="1351898" y="945070"/>
          <a:ext cx="1283368" cy="1260094"/>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a:t>Porcentaje de ganancia del distribuidor 40%</a:t>
          </a:r>
        </a:p>
      </dsp:txBody>
      <dsp:txXfrm>
        <a:off x="1413411" y="1006583"/>
        <a:ext cx="1160342" cy="1137068"/>
      </dsp:txXfrm>
    </dsp:sp>
    <dsp:sp modelId="{F4798A82-791D-4CBD-B567-7DD7CD08B535}">
      <dsp:nvSpPr>
        <dsp:cNvPr id="0" name=""/>
        <dsp:cNvSpPr/>
      </dsp:nvSpPr>
      <dsp:spPr>
        <a:xfrm>
          <a:off x="2699513" y="945070"/>
          <a:ext cx="1283368" cy="1260094"/>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a:t>Porcentaje ganancia del punto de venta en la ciudad de Nueva York 50%</a:t>
          </a:r>
        </a:p>
      </dsp:txBody>
      <dsp:txXfrm>
        <a:off x="2761026" y="1006583"/>
        <a:ext cx="1160342" cy="11370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1129375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369509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5" name="Footer Placeholder 4"/>
          <p:cNvSpPr>
            <a:spLocks noGrp="1"/>
          </p:cNvSpPr>
          <p:nvPr>
            <p:ph type="ftr" sz="quarter" idx="11"/>
          </p:nvPr>
        </p:nvSpPr>
        <p:spPr/>
        <p:txBody>
          <a:bodyPr/>
          <a:lstStyle/>
          <a:p>
            <a:endParaRPr lang="es-E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F00DE6B-8032-4DC7-B233-9D6AAA7C5745}" type="slidenum">
              <a:rPr lang="es-ES" smtClean="0"/>
              <a:pPr/>
              <a:t>‹Nº›</a:t>
            </a:fld>
            <a:endParaRPr lang="es-E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4516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2847984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6" name="Footer Placeholder 5"/>
          <p:cNvSpPr>
            <a:spLocks noGrp="1"/>
          </p:cNvSpPr>
          <p:nvPr>
            <p:ph type="ftr" sz="quarter" idx="11"/>
          </p:nvPr>
        </p:nvSpPr>
        <p:spPr/>
        <p:txBody>
          <a:bodyPr/>
          <a:lstStyle/>
          <a:p>
            <a:endParaRPr lang="es-E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F00DE6B-8032-4DC7-B233-9D6AAA7C5745}" type="slidenum">
              <a:rPr lang="es-ES" smtClean="0"/>
              <a:pPr/>
              <a:t>‹Nº›</a:t>
            </a:fld>
            <a:endParaRPr lang="es-E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1879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762541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1172557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3374901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116794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1966520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4095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8" name="Footer Placeholder 7"/>
          <p:cNvSpPr>
            <a:spLocks noGrp="1"/>
          </p:cNvSpPr>
          <p:nvPr>
            <p:ph type="ftr" sz="quarter" idx="11"/>
          </p:nvPr>
        </p:nvSpPr>
        <p:spPr/>
        <p:txBody>
          <a:bodyPr/>
          <a:lstStyle/>
          <a:p>
            <a:endParaRPr lang="es-E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813449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4" name="Footer Placeholder 3"/>
          <p:cNvSpPr>
            <a:spLocks noGrp="1"/>
          </p:cNvSpPr>
          <p:nvPr>
            <p:ph type="ftr" sz="quarter" idx="11"/>
          </p:nvPr>
        </p:nvSpPr>
        <p:spPr/>
        <p:txBody>
          <a:bodyPr/>
          <a:lstStyle/>
          <a:p>
            <a:endParaRPr lang="es-E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154401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173789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163249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4BE8BFF-068E-4579-A38B-097F77A35A18}" type="datetimeFigureOut">
              <a:rPr lang="es-ES" smtClean="0"/>
              <a:pPr/>
              <a:t>22/10/2014</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F00DE6B-8032-4DC7-B233-9D6AAA7C5745}" type="slidenum">
              <a:rPr lang="es-ES" smtClean="0"/>
              <a:pPr/>
              <a:t>‹Nº›</a:t>
            </a:fld>
            <a:endParaRPr lang="es-ES"/>
          </a:p>
        </p:txBody>
      </p:sp>
    </p:spTree>
    <p:extLst>
      <p:ext uri="{BB962C8B-B14F-4D97-AF65-F5344CB8AC3E}">
        <p14:creationId xmlns:p14="http://schemas.microsoft.com/office/powerpoint/2010/main" val="1487634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4BE8BFF-068E-4579-A38B-097F77A35A18}" type="datetimeFigureOut">
              <a:rPr lang="es-ES" smtClean="0"/>
              <a:pPr/>
              <a:t>22/10/2014</a:t>
            </a:fld>
            <a:endParaRPr lang="es-E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AF00DE6B-8032-4DC7-B233-9D6AAA7C5745}" type="slidenum">
              <a:rPr lang="es-ES" smtClean="0"/>
              <a:pPr/>
              <a:t>‹Nº›</a:t>
            </a:fld>
            <a:endParaRPr lang="es-ES"/>
          </a:p>
        </p:txBody>
      </p:sp>
    </p:spTree>
    <p:extLst>
      <p:ext uri="{BB962C8B-B14F-4D97-AF65-F5344CB8AC3E}">
        <p14:creationId xmlns:p14="http://schemas.microsoft.com/office/powerpoint/2010/main" val="958581998"/>
      </p:ext>
    </p:extLst>
  </p:cSld>
  <p:clrMap bg1="lt1" tx1="dk1" bg2="lt2" tx2="dk2" accent1="accent1" accent2="accent2" accent3="accent3" accent4="accent4" accent5="accent5" accent6="accent6" hlink="hlink" folHlink="folHlink"/>
  <p:sldLayoutIdLst>
    <p:sldLayoutId id="2147484409" r:id="rId1"/>
    <p:sldLayoutId id="2147484410" r:id="rId2"/>
    <p:sldLayoutId id="2147484411" r:id="rId3"/>
    <p:sldLayoutId id="2147484412" r:id="rId4"/>
    <p:sldLayoutId id="2147484413" r:id="rId5"/>
    <p:sldLayoutId id="2147484414" r:id="rId6"/>
    <p:sldLayoutId id="2147484415" r:id="rId7"/>
    <p:sldLayoutId id="2147484416" r:id="rId8"/>
    <p:sldLayoutId id="2147484417" r:id="rId9"/>
    <p:sldLayoutId id="2147484418" r:id="rId10"/>
    <p:sldLayoutId id="2147484419" r:id="rId11"/>
    <p:sldLayoutId id="2147484420" r:id="rId12"/>
    <p:sldLayoutId id="2147484421" r:id="rId13"/>
    <p:sldLayoutId id="2147484422" r:id="rId14"/>
    <p:sldLayoutId id="2147484423" r:id="rId15"/>
    <p:sldLayoutId id="21474844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18" Type="http://schemas.openxmlformats.org/officeDocument/2006/relationships/diagramLayout" Target="../diagrams/layout7.xml"/><Relationship Id="rId26" Type="http://schemas.microsoft.com/office/2007/relationships/diagramDrawing" Target="../diagrams/drawing8.xml"/><Relationship Id="rId3" Type="http://schemas.openxmlformats.org/officeDocument/2006/relationships/diagramLayout" Target="../diagrams/layout4.xml"/><Relationship Id="rId21" Type="http://schemas.microsoft.com/office/2007/relationships/diagramDrawing" Target="../diagrams/drawing7.xml"/><Relationship Id="rId7" Type="http://schemas.openxmlformats.org/officeDocument/2006/relationships/diagramData" Target="../diagrams/data5.xml"/><Relationship Id="rId12" Type="http://schemas.openxmlformats.org/officeDocument/2006/relationships/diagramData" Target="../diagrams/data6.xml"/><Relationship Id="rId17" Type="http://schemas.openxmlformats.org/officeDocument/2006/relationships/diagramData" Target="../diagrams/data7.xml"/><Relationship Id="rId25" Type="http://schemas.openxmlformats.org/officeDocument/2006/relationships/diagramColors" Target="../diagrams/colors8.xml"/><Relationship Id="rId2" Type="http://schemas.openxmlformats.org/officeDocument/2006/relationships/diagramData" Target="../diagrams/data4.xml"/><Relationship Id="rId16" Type="http://schemas.microsoft.com/office/2007/relationships/diagramDrawing" Target="../diagrams/drawing6.xml"/><Relationship Id="rId20" Type="http://schemas.openxmlformats.org/officeDocument/2006/relationships/diagramColors" Target="../diagrams/colors7.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24" Type="http://schemas.openxmlformats.org/officeDocument/2006/relationships/diagramQuickStyle" Target="../diagrams/quickStyle8.xml"/><Relationship Id="rId5" Type="http://schemas.openxmlformats.org/officeDocument/2006/relationships/diagramColors" Target="../diagrams/colors4.xml"/><Relationship Id="rId15" Type="http://schemas.openxmlformats.org/officeDocument/2006/relationships/diagramColors" Target="../diagrams/colors6.xml"/><Relationship Id="rId23" Type="http://schemas.openxmlformats.org/officeDocument/2006/relationships/diagramLayout" Target="../diagrams/layout8.xml"/><Relationship Id="rId10" Type="http://schemas.openxmlformats.org/officeDocument/2006/relationships/diagramColors" Target="../diagrams/colors5.xml"/><Relationship Id="rId19" Type="http://schemas.openxmlformats.org/officeDocument/2006/relationships/diagramQuickStyle" Target="../diagrams/quickStyle7.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 Id="rId22" Type="http://schemas.openxmlformats.org/officeDocument/2006/relationships/diagramData" Target="../diagrams/data8.xml"/><Relationship Id="rId27" Type="http://schemas.openxmlformats.org/officeDocument/2006/relationships/image" Target="../media/image8.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Subtítulo"/>
          <p:cNvSpPr>
            <a:spLocks noGrp="1"/>
          </p:cNvSpPr>
          <p:nvPr>
            <p:ph type="subTitle" idx="4294967295"/>
          </p:nvPr>
        </p:nvSpPr>
        <p:spPr>
          <a:xfrm>
            <a:off x="1444625" y="3492098"/>
            <a:ext cx="7699375" cy="1008062"/>
          </a:xfrm>
        </p:spPr>
        <p:txBody>
          <a:bodyPr>
            <a:noAutofit/>
          </a:bodyPr>
          <a:lstStyle/>
          <a:p>
            <a:pPr algn="ctr">
              <a:buNone/>
            </a:pPr>
            <a:r>
              <a:rPr lang="es-ES" sz="2000" b="1" dirty="0" smtClean="0"/>
              <a:t>“Plan de negocios para la exportación de bolsos y carteras de cuero hacia el mercado de Estados Unidos vía aérea”</a:t>
            </a:r>
            <a:endParaRPr lang="es-ES" sz="2000" dirty="0"/>
          </a:p>
        </p:txBody>
      </p:sp>
      <p:sp>
        <p:nvSpPr>
          <p:cNvPr id="13313" name="Rectangle 1"/>
          <p:cNvSpPr>
            <a:spLocks noChangeArrowheads="1"/>
          </p:cNvSpPr>
          <p:nvPr/>
        </p:nvSpPr>
        <p:spPr bwMode="auto">
          <a:xfrm>
            <a:off x="1763688" y="4881209"/>
            <a:ext cx="590465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b="0" i="0" u="none" strike="noStrike" cap="none" normalizeH="0" baseline="0" dirty="0" smtClean="0">
                <a:ln>
                  <a:noFill/>
                </a:ln>
                <a:solidFill>
                  <a:schemeClr val="tx1"/>
                </a:solidFill>
                <a:effectLst/>
                <a:latin typeface="Arial" pitchFamily="34" charset="0"/>
                <a:ea typeface="Calibri" pitchFamily="34" charset="0"/>
                <a:cs typeface="Arial" pitchFamily="34" charset="0"/>
              </a:rPr>
              <a:t>JORGE</a:t>
            </a:r>
            <a:r>
              <a:rPr kumimoji="0" lang="es-EC" b="0" i="0" u="none" strike="noStrike" cap="none" normalizeH="0" dirty="0" smtClean="0">
                <a:ln>
                  <a:noFill/>
                </a:ln>
                <a:solidFill>
                  <a:schemeClr val="tx1"/>
                </a:solidFill>
                <a:effectLst/>
                <a:latin typeface="Arial" pitchFamily="34" charset="0"/>
                <a:ea typeface="Calibri" pitchFamily="34" charset="0"/>
                <a:cs typeface="Arial" pitchFamily="34" charset="0"/>
              </a:rPr>
              <a:t> CHAVEZ</a:t>
            </a:r>
            <a:endParaRPr kumimoji="0" lang="es-EC"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C" b="0" i="0" u="none" strike="noStrike" cap="none" normalizeH="0" baseline="0" dirty="0" smtClean="0">
                <a:ln>
                  <a:noFill/>
                </a:ln>
                <a:solidFill>
                  <a:schemeClr val="tx1"/>
                </a:solidFill>
                <a:effectLst/>
                <a:latin typeface="Arial" pitchFamily="34" charset="0"/>
                <a:ea typeface="Calibri" pitchFamily="34" charset="0"/>
                <a:cs typeface="Arial" pitchFamily="34" charset="0"/>
              </a:rPr>
              <a:t>2014</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9 CuadroTexto"/>
          <p:cNvSpPr txBox="1"/>
          <p:nvPr/>
        </p:nvSpPr>
        <p:spPr>
          <a:xfrm>
            <a:off x="971600" y="2430048"/>
            <a:ext cx="7992888" cy="1200329"/>
          </a:xfrm>
          <a:prstGeom prst="rect">
            <a:avLst/>
          </a:prstGeom>
          <a:noFill/>
        </p:spPr>
        <p:txBody>
          <a:bodyPr wrap="square" rtlCol="0">
            <a:spAutoFit/>
          </a:bodyPr>
          <a:lstStyle/>
          <a:p>
            <a:pPr algn="ctr"/>
            <a:r>
              <a:rPr lang="es-ES" b="1" dirty="0" smtClean="0"/>
              <a:t>ESCUELA HEROES DEL CENEPA</a:t>
            </a:r>
            <a:endParaRPr lang="es-ES" dirty="0" smtClean="0"/>
          </a:p>
          <a:p>
            <a:pPr algn="ctr"/>
            <a:r>
              <a:rPr lang="es-ES" dirty="0" smtClean="0"/>
              <a:t>INGENIERIA EN COMERCIO EXTERIOR Y NEGOCIACIÓN INTERNACIONAL</a:t>
            </a:r>
          </a:p>
          <a:p>
            <a:endParaRPr lang="es-ES" dirty="0"/>
          </a:p>
        </p:txBody>
      </p:sp>
      <p:pic>
        <p:nvPicPr>
          <p:cNvPr id="1026" name="Picture 2" descr="LOGO PRINCIP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1908" y="692696"/>
            <a:ext cx="53943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000673497"/>
              </p:ext>
            </p:extLst>
          </p:nvPr>
        </p:nvGraphicFramePr>
        <p:xfrm>
          <a:off x="899592" y="332656"/>
          <a:ext cx="8136906" cy="6452549"/>
        </p:xfrm>
        <a:graphic>
          <a:graphicData uri="http://schemas.openxmlformats.org/drawingml/2006/table">
            <a:tbl>
              <a:tblPr firstRow="1" firstCol="1" bandRow="1">
                <a:tableStyleId>{5C22544A-7EE6-4342-B048-85BDC9FD1C3A}</a:tableStyleId>
              </a:tblPr>
              <a:tblGrid>
                <a:gridCol w="1352852"/>
                <a:gridCol w="886189"/>
                <a:gridCol w="986120"/>
                <a:gridCol w="986120"/>
                <a:gridCol w="986120"/>
                <a:gridCol w="986120"/>
                <a:gridCol w="986120"/>
                <a:gridCol w="967265"/>
              </a:tblGrid>
              <a:tr h="488012">
                <a:tc gridSpan="8">
                  <a:txBody>
                    <a:bodyPr/>
                    <a:lstStyle/>
                    <a:p>
                      <a:pPr algn="ctr">
                        <a:lnSpc>
                          <a:spcPct val="150000"/>
                        </a:lnSpc>
                        <a:spcBef>
                          <a:spcPts val="2400"/>
                        </a:spcBef>
                        <a:spcAft>
                          <a:spcPts val="0"/>
                        </a:spcAft>
                      </a:pPr>
                      <a:r>
                        <a:rPr lang="es-EC" sz="2400">
                          <a:effectLst/>
                        </a:rPr>
                        <a:t>Matriz Toma de Decisiones</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80368">
                <a:tc rowSpan="2">
                  <a:txBody>
                    <a:bodyPr/>
                    <a:lstStyle/>
                    <a:p>
                      <a:pPr algn="ctr">
                        <a:lnSpc>
                          <a:spcPct val="150000"/>
                        </a:lnSpc>
                        <a:spcBef>
                          <a:spcPts val="2400"/>
                        </a:spcBef>
                        <a:spcAft>
                          <a:spcPts val="0"/>
                        </a:spcAft>
                      </a:pPr>
                      <a:r>
                        <a:rPr lang="es-EC" sz="1400">
                          <a:effectLst/>
                        </a:rPr>
                        <a:t>Factores</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rowSpan="2">
                  <a:txBody>
                    <a:bodyPr/>
                    <a:lstStyle/>
                    <a:p>
                      <a:pPr algn="ctr">
                        <a:lnSpc>
                          <a:spcPct val="150000"/>
                        </a:lnSpc>
                        <a:spcBef>
                          <a:spcPts val="2400"/>
                        </a:spcBef>
                        <a:spcAft>
                          <a:spcPts val="0"/>
                        </a:spcAft>
                      </a:pPr>
                      <a:r>
                        <a:rPr lang="es-EC" sz="1000" dirty="0">
                          <a:effectLst/>
                        </a:rPr>
                        <a:t>Ponderación</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gridSpan="2">
                  <a:txBody>
                    <a:bodyPr/>
                    <a:lstStyle/>
                    <a:p>
                      <a:pPr algn="ctr">
                        <a:lnSpc>
                          <a:spcPct val="150000"/>
                        </a:lnSpc>
                        <a:spcBef>
                          <a:spcPts val="2400"/>
                        </a:spcBef>
                        <a:spcAft>
                          <a:spcPts val="0"/>
                        </a:spcAft>
                      </a:pPr>
                      <a:r>
                        <a:rPr lang="es-EC" sz="1200" dirty="0">
                          <a:effectLst/>
                        </a:rPr>
                        <a:t>Estados Unidos</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hMerge="1">
                  <a:txBody>
                    <a:bodyPr/>
                    <a:lstStyle/>
                    <a:p>
                      <a:endParaRPr lang="es-ES"/>
                    </a:p>
                  </a:txBody>
                  <a:tcPr/>
                </a:tc>
                <a:tc gridSpan="2">
                  <a:txBody>
                    <a:bodyPr/>
                    <a:lstStyle/>
                    <a:p>
                      <a:pPr algn="ctr">
                        <a:lnSpc>
                          <a:spcPct val="150000"/>
                        </a:lnSpc>
                        <a:spcBef>
                          <a:spcPts val="2400"/>
                        </a:spcBef>
                        <a:spcAft>
                          <a:spcPts val="0"/>
                        </a:spcAft>
                      </a:pPr>
                      <a:r>
                        <a:rPr lang="es-EC" sz="1200">
                          <a:effectLst/>
                        </a:rPr>
                        <a:t>Venezuela</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hMerge="1">
                  <a:txBody>
                    <a:bodyPr/>
                    <a:lstStyle/>
                    <a:p>
                      <a:endParaRPr lang="es-ES"/>
                    </a:p>
                  </a:txBody>
                  <a:tcPr/>
                </a:tc>
                <a:tc gridSpan="2">
                  <a:txBody>
                    <a:bodyPr/>
                    <a:lstStyle/>
                    <a:p>
                      <a:pPr algn="ctr">
                        <a:lnSpc>
                          <a:spcPct val="150000"/>
                        </a:lnSpc>
                        <a:spcBef>
                          <a:spcPts val="2400"/>
                        </a:spcBef>
                        <a:spcAft>
                          <a:spcPts val="0"/>
                        </a:spcAft>
                      </a:pPr>
                      <a:r>
                        <a:rPr lang="es-EC" sz="1200">
                          <a:effectLst/>
                        </a:rPr>
                        <a:t>Panamá</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hMerge="1">
                  <a:txBody>
                    <a:bodyPr/>
                    <a:lstStyle/>
                    <a:p>
                      <a:endParaRPr lang="es-ES"/>
                    </a:p>
                  </a:txBody>
                  <a:tcPr/>
                </a:tc>
              </a:tr>
              <a:tr h="651070">
                <a:tc vMerge="1">
                  <a:txBody>
                    <a:bodyPr/>
                    <a:lstStyle/>
                    <a:p>
                      <a:endParaRPr lang="es-ES"/>
                    </a:p>
                  </a:txBody>
                  <a:tcPr/>
                </a:tc>
                <a:tc vMerge="1">
                  <a:txBody>
                    <a:bodyPr/>
                    <a:lstStyle/>
                    <a:p>
                      <a:endParaRPr lang="es-ES"/>
                    </a:p>
                  </a:txBody>
                  <a:tcPr/>
                </a:tc>
                <a:tc>
                  <a:txBody>
                    <a:bodyPr/>
                    <a:lstStyle/>
                    <a:p>
                      <a:pPr algn="ctr">
                        <a:lnSpc>
                          <a:spcPct val="150000"/>
                        </a:lnSpc>
                        <a:spcBef>
                          <a:spcPts val="2400"/>
                        </a:spcBef>
                        <a:spcAft>
                          <a:spcPts val="0"/>
                        </a:spcAft>
                      </a:pPr>
                      <a:r>
                        <a:rPr lang="es-EC" sz="1200">
                          <a:effectLst/>
                        </a:rPr>
                        <a:t>Calificación</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200" dirty="0">
                          <a:effectLst/>
                        </a:rPr>
                        <a:t>Resultado Ponderado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200" dirty="0">
                          <a:effectLst/>
                        </a:rPr>
                        <a:t>Calificación</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200" dirty="0">
                          <a:effectLst/>
                        </a:rPr>
                        <a:t>Resultado Ponderado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200" dirty="0">
                          <a:effectLst/>
                        </a:rPr>
                        <a:t>Calificación</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200" dirty="0">
                          <a:effectLst/>
                        </a:rPr>
                        <a:t>Resultado Ponderado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r>
              <a:tr h="585614">
                <a:tc>
                  <a:txBody>
                    <a:bodyPr/>
                    <a:lstStyle/>
                    <a:p>
                      <a:pPr algn="l">
                        <a:lnSpc>
                          <a:spcPct val="150000"/>
                        </a:lnSpc>
                        <a:spcBef>
                          <a:spcPts val="2400"/>
                        </a:spcBef>
                        <a:spcAft>
                          <a:spcPts val="0"/>
                        </a:spcAft>
                      </a:pPr>
                      <a:r>
                        <a:rPr lang="es-EC" sz="1400">
                          <a:effectLst/>
                        </a:rPr>
                        <a:t>Tamaño de la Economía</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20,0%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2,0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5</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4</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0,8</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r>
              <a:tr h="585614">
                <a:tc>
                  <a:txBody>
                    <a:bodyPr/>
                    <a:lstStyle/>
                    <a:p>
                      <a:pPr algn="l">
                        <a:lnSpc>
                          <a:spcPct val="150000"/>
                        </a:lnSpc>
                        <a:spcBef>
                          <a:spcPts val="2400"/>
                        </a:spcBef>
                        <a:spcAft>
                          <a:spcPts val="0"/>
                        </a:spcAft>
                      </a:pPr>
                      <a:r>
                        <a:rPr lang="es-EC" sz="1400">
                          <a:effectLst/>
                        </a:rPr>
                        <a:t>Estabilidad política</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20,0%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2,0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0,2</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5</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r>
              <a:tr h="878421">
                <a:tc>
                  <a:txBody>
                    <a:bodyPr/>
                    <a:lstStyle/>
                    <a:p>
                      <a:pPr algn="l">
                        <a:lnSpc>
                          <a:spcPct val="150000"/>
                        </a:lnSpc>
                        <a:spcBef>
                          <a:spcPts val="2400"/>
                        </a:spcBef>
                        <a:spcAft>
                          <a:spcPts val="0"/>
                        </a:spcAft>
                      </a:pPr>
                      <a:r>
                        <a:rPr lang="es-EC" sz="1400">
                          <a:effectLst/>
                        </a:rPr>
                        <a:t>Capacidad compra consumidor</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20,0%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2,0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0,2</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4</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0,8</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r>
              <a:tr h="585614">
                <a:tc>
                  <a:txBody>
                    <a:bodyPr/>
                    <a:lstStyle/>
                    <a:p>
                      <a:pPr algn="l">
                        <a:lnSpc>
                          <a:spcPct val="150000"/>
                        </a:lnSpc>
                        <a:spcBef>
                          <a:spcPts val="2400"/>
                        </a:spcBef>
                        <a:spcAft>
                          <a:spcPts val="0"/>
                        </a:spcAft>
                      </a:pPr>
                      <a:r>
                        <a:rPr lang="es-EC" sz="1400">
                          <a:effectLst/>
                        </a:rPr>
                        <a:t>Relaciones comerciales</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12,5%</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5</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0,6</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1,3</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5</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0,6</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r>
              <a:tr h="331583">
                <a:tc>
                  <a:txBody>
                    <a:bodyPr/>
                    <a:lstStyle/>
                    <a:p>
                      <a:pPr algn="l">
                        <a:lnSpc>
                          <a:spcPct val="150000"/>
                        </a:lnSpc>
                        <a:spcBef>
                          <a:spcPts val="2400"/>
                        </a:spcBef>
                        <a:spcAft>
                          <a:spcPts val="0"/>
                        </a:spcAft>
                      </a:pPr>
                      <a:r>
                        <a:rPr lang="es-EC" sz="1400">
                          <a:effectLst/>
                        </a:rPr>
                        <a:t>Aranceles</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12,5%</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5</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0,6</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1,3</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5</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0,6</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r>
              <a:tr h="585614">
                <a:tc>
                  <a:txBody>
                    <a:bodyPr/>
                    <a:lstStyle/>
                    <a:p>
                      <a:pPr algn="l">
                        <a:lnSpc>
                          <a:spcPct val="150000"/>
                        </a:lnSpc>
                        <a:spcBef>
                          <a:spcPts val="2400"/>
                        </a:spcBef>
                        <a:spcAft>
                          <a:spcPts val="0"/>
                        </a:spcAft>
                      </a:pPr>
                      <a:r>
                        <a:rPr lang="es-EC" sz="1400">
                          <a:effectLst/>
                        </a:rPr>
                        <a:t>Acceso al mercado</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7</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0,7</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r>
              <a:tr h="380368">
                <a:tc>
                  <a:txBody>
                    <a:bodyPr/>
                    <a:lstStyle/>
                    <a:p>
                      <a:pPr algn="l">
                        <a:lnSpc>
                          <a:spcPct val="150000"/>
                        </a:lnSpc>
                        <a:spcBef>
                          <a:spcPts val="2400"/>
                        </a:spcBef>
                        <a:spcAft>
                          <a:spcPts val="0"/>
                        </a:spcAft>
                      </a:pPr>
                      <a:r>
                        <a:rPr lang="es-EC" sz="1400">
                          <a:effectLst/>
                        </a:rPr>
                        <a:t>Logística</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5,0%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0,5</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7</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0,4</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0,5</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r>
              <a:tr h="380368">
                <a:tc>
                  <a:txBody>
                    <a:bodyPr/>
                    <a:lstStyle/>
                    <a:p>
                      <a:pPr algn="l">
                        <a:lnSpc>
                          <a:spcPct val="150000"/>
                        </a:lnSpc>
                        <a:spcBef>
                          <a:spcPts val="2400"/>
                        </a:spcBef>
                        <a:spcAft>
                          <a:spcPts val="0"/>
                        </a:spcAft>
                      </a:pPr>
                      <a:r>
                        <a:rPr lang="es-EC" sz="1400">
                          <a:effectLst/>
                        </a:rPr>
                        <a:t>TOTAL</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100,0%</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 </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         8,750 </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 </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           4,95 </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a:effectLst/>
                        </a:rPr>
                        <a:t> </a:t>
                      </a:r>
                      <a:endParaRPr lang="es-ES" sz="240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c>
                  <a:txBody>
                    <a:bodyPr/>
                    <a:lstStyle/>
                    <a:p>
                      <a:pPr algn="ctr">
                        <a:lnSpc>
                          <a:spcPct val="150000"/>
                        </a:lnSpc>
                        <a:spcBef>
                          <a:spcPts val="2400"/>
                        </a:spcBef>
                        <a:spcAft>
                          <a:spcPts val="0"/>
                        </a:spcAft>
                      </a:pPr>
                      <a:r>
                        <a:rPr lang="es-EC" sz="1400" dirty="0">
                          <a:effectLst/>
                        </a:rPr>
                        <a:t>           5,35 </a:t>
                      </a:r>
                      <a:endParaRPr lang="es-E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345" marR="43345" marT="0" marB="0" anchor="ctr"/>
                </a:tc>
              </a:tr>
            </a:tbl>
          </a:graphicData>
        </a:graphic>
      </p:graphicFrame>
    </p:spTree>
    <p:extLst>
      <p:ext uri="{BB962C8B-B14F-4D97-AF65-F5344CB8AC3E}">
        <p14:creationId xmlns:p14="http://schemas.microsoft.com/office/powerpoint/2010/main" val="2596250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776774881"/>
              </p:ext>
            </p:extLst>
          </p:nvPr>
        </p:nvGraphicFramePr>
        <p:xfrm>
          <a:off x="1475656" y="404664"/>
          <a:ext cx="7056785" cy="6192689"/>
        </p:xfrm>
        <a:graphic>
          <a:graphicData uri="http://schemas.openxmlformats.org/drawingml/2006/table">
            <a:tbl>
              <a:tblPr firstRow="1" firstCol="1" bandRow="1">
                <a:tableStyleId>{5C22544A-7EE6-4342-B048-85BDC9FD1C3A}</a:tableStyleId>
              </a:tblPr>
              <a:tblGrid>
                <a:gridCol w="1411357"/>
                <a:gridCol w="1411357"/>
                <a:gridCol w="1411357"/>
                <a:gridCol w="1411357"/>
                <a:gridCol w="1411357"/>
              </a:tblGrid>
              <a:tr h="1276356">
                <a:tc rowSpan="3">
                  <a:txBody>
                    <a:bodyPr/>
                    <a:lstStyle/>
                    <a:p>
                      <a:pPr algn="ctr">
                        <a:lnSpc>
                          <a:spcPct val="150000"/>
                        </a:lnSpc>
                        <a:spcBef>
                          <a:spcPts val="2400"/>
                        </a:spcBef>
                        <a:spcAft>
                          <a:spcPts val="0"/>
                        </a:spcAft>
                      </a:pPr>
                      <a:r>
                        <a:rPr lang="es-EC" sz="1800" dirty="0">
                          <a:effectLst/>
                        </a:rPr>
                        <a:t>Años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50000"/>
                        </a:lnSpc>
                        <a:spcBef>
                          <a:spcPts val="2400"/>
                        </a:spcBef>
                        <a:spcAft>
                          <a:spcPts val="0"/>
                        </a:spcAft>
                      </a:pPr>
                      <a:r>
                        <a:rPr lang="es-EC" sz="1600" dirty="0">
                          <a:effectLst/>
                        </a:rPr>
                        <a:t>Producción (p)</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50000"/>
                        </a:lnSpc>
                        <a:spcBef>
                          <a:spcPts val="2400"/>
                        </a:spcBef>
                        <a:spcAft>
                          <a:spcPts val="0"/>
                        </a:spcAft>
                      </a:pPr>
                      <a:r>
                        <a:rPr lang="es-EC" sz="1600" dirty="0">
                          <a:effectLst/>
                        </a:rPr>
                        <a:t>Importación (i)</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50000"/>
                        </a:lnSpc>
                        <a:spcBef>
                          <a:spcPts val="2400"/>
                        </a:spcBef>
                        <a:spcAft>
                          <a:spcPts val="0"/>
                        </a:spcAft>
                      </a:pPr>
                      <a:r>
                        <a:rPr lang="es-EC" sz="1600" dirty="0">
                          <a:effectLst/>
                        </a:rPr>
                        <a:t>Exportación (x)</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800">
                          <a:effectLst/>
                        </a:rPr>
                        <a:t>Consumo Aparente (ca)</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850904">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50000"/>
                        </a:lnSpc>
                        <a:spcBef>
                          <a:spcPts val="2400"/>
                        </a:spcBef>
                        <a:spcAft>
                          <a:spcPts val="0"/>
                        </a:spcAft>
                      </a:pPr>
                      <a:r>
                        <a:rPr lang="es-EC" sz="1800">
                          <a:effectLst/>
                        </a:rPr>
                        <a:t>ca =p + i - x</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25452">
                <a:tc vMerge="1">
                  <a:txBody>
                    <a:bodyPr/>
                    <a:lstStyle/>
                    <a:p>
                      <a:endParaRPr lang="es-ES"/>
                    </a:p>
                  </a:txBody>
                  <a:tcPr/>
                </a:tc>
                <a:tc gridSpan="4">
                  <a:txBody>
                    <a:bodyPr/>
                    <a:lstStyle/>
                    <a:p>
                      <a:pPr algn="ctr">
                        <a:lnSpc>
                          <a:spcPct val="150000"/>
                        </a:lnSpc>
                        <a:spcBef>
                          <a:spcPts val="2400"/>
                        </a:spcBef>
                        <a:spcAft>
                          <a:spcPts val="0"/>
                        </a:spcAft>
                      </a:pPr>
                      <a:r>
                        <a:rPr lang="es-EC" sz="1800">
                          <a:effectLst/>
                        </a:rPr>
                        <a:t>valores en millones de dólares</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S"/>
                    </a:p>
                  </a:txBody>
                  <a:tcPr/>
                </a:tc>
                <a:tc hMerge="1">
                  <a:txBody>
                    <a:bodyPr/>
                    <a:lstStyle/>
                    <a:p>
                      <a:endParaRPr lang="es-ES"/>
                    </a:p>
                  </a:txBody>
                  <a:tcPr/>
                </a:tc>
                <a:tc hMerge="1">
                  <a:txBody>
                    <a:bodyPr/>
                    <a:lstStyle/>
                    <a:p>
                      <a:endParaRPr lang="es-ES"/>
                    </a:p>
                  </a:txBody>
                  <a:tcPr/>
                </a:tc>
              </a:tr>
              <a:tr h="330907">
                <a:tc>
                  <a:txBody>
                    <a:bodyPr/>
                    <a:lstStyle/>
                    <a:p>
                      <a:pPr algn="ctr">
                        <a:lnSpc>
                          <a:spcPct val="150000"/>
                        </a:lnSpc>
                        <a:spcBef>
                          <a:spcPts val="2400"/>
                        </a:spcBef>
                        <a:spcAft>
                          <a:spcPts val="0"/>
                        </a:spcAft>
                      </a:pPr>
                      <a:r>
                        <a:rPr lang="es-EC" sz="1400">
                          <a:effectLst/>
                        </a:rPr>
                        <a:t>2003</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3.278</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9.975</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1.272</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11.980</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30907">
                <a:tc>
                  <a:txBody>
                    <a:bodyPr/>
                    <a:lstStyle/>
                    <a:p>
                      <a:pPr algn="ctr">
                        <a:lnSpc>
                          <a:spcPct val="150000"/>
                        </a:lnSpc>
                        <a:spcBef>
                          <a:spcPts val="2400"/>
                        </a:spcBef>
                        <a:spcAft>
                          <a:spcPts val="0"/>
                        </a:spcAft>
                      </a:pPr>
                      <a:r>
                        <a:rPr lang="es-EC" sz="1400">
                          <a:effectLst/>
                        </a:rPr>
                        <a:t>2004</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3.349</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10.049</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1.265</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12.133</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30907">
                <a:tc>
                  <a:txBody>
                    <a:bodyPr/>
                    <a:lstStyle/>
                    <a:p>
                      <a:pPr algn="ctr">
                        <a:lnSpc>
                          <a:spcPct val="150000"/>
                        </a:lnSpc>
                        <a:spcBef>
                          <a:spcPts val="2400"/>
                        </a:spcBef>
                        <a:spcAft>
                          <a:spcPts val="0"/>
                        </a:spcAft>
                      </a:pPr>
                      <a:r>
                        <a:rPr lang="es-EC" sz="1400">
                          <a:effectLst/>
                        </a:rPr>
                        <a:t>2005</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3.266</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10.196</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1.275</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12.187</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30907">
                <a:tc>
                  <a:txBody>
                    <a:bodyPr/>
                    <a:lstStyle/>
                    <a:p>
                      <a:pPr algn="ctr">
                        <a:lnSpc>
                          <a:spcPct val="150000"/>
                        </a:lnSpc>
                        <a:spcBef>
                          <a:spcPts val="2400"/>
                        </a:spcBef>
                        <a:spcAft>
                          <a:spcPts val="0"/>
                        </a:spcAft>
                      </a:pPr>
                      <a:r>
                        <a:rPr lang="es-EC" sz="1400">
                          <a:effectLst/>
                        </a:rPr>
                        <a:t>2006</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3.295</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10.446</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1.303</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12.437</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30907">
                <a:tc>
                  <a:txBody>
                    <a:bodyPr/>
                    <a:lstStyle/>
                    <a:p>
                      <a:pPr algn="ctr">
                        <a:lnSpc>
                          <a:spcPct val="150000"/>
                        </a:lnSpc>
                        <a:spcBef>
                          <a:spcPts val="2400"/>
                        </a:spcBef>
                        <a:spcAft>
                          <a:spcPts val="0"/>
                        </a:spcAft>
                      </a:pPr>
                      <a:r>
                        <a:rPr lang="es-EC" sz="1400">
                          <a:effectLst/>
                        </a:rPr>
                        <a:t>2007</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3.420</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10.707</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1.331</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12.796</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30907">
                <a:tc>
                  <a:txBody>
                    <a:bodyPr/>
                    <a:lstStyle/>
                    <a:p>
                      <a:pPr algn="ctr">
                        <a:lnSpc>
                          <a:spcPct val="150000"/>
                        </a:lnSpc>
                        <a:spcBef>
                          <a:spcPts val="2400"/>
                        </a:spcBef>
                        <a:spcAft>
                          <a:spcPts val="0"/>
                        </a:spcAft>
                      </a:pPr>
                      <a:r>
                        <a:rPr lang="es-EC" sz="1400">
                          <a:effectLst/>
                        </a:rPr>
                        <a:t>2008</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3.798</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10.265</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1.227</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12.835</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30907">
                <a:tc>
                  <a:txBody>
                    <a:bodyPr/>
                    <a:lstStyle/>
                    <a:p>
                      <a:pPr algn="ctr">
                        <a:lnSpc>
                          <a:spcPct val="150000"/>
                        </a:lnSpc>
                        <a:spcBef>
                          <a:spcPts val="2400"/>
                        </a:spcBef>
                        <a:spcAft>
                          <a:spcPts val="0"/>
                        </a:spcAft>
                      </a:pPr>
                      <a:r>
                        <a:rPr lang="es-EC" sz="1400">
                          <a:effectLst/>
                        </a:rPr>
                        <a:t>2009</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2.538</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8.187</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1.233</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9.492</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30907">
                <a:tc>
                  <a:txBody>
                    <a:bodyPr/>
                    <a:lstStyle/>
                    <a:p>
                      <a:pPr algn="ctr">
                        <a:lnSpc>
                          <a:spcPct val="150000"/>
                        </a:lnSpc>
                        <a:spcBef>
                          <a:spcPts val="2400"/>
                        </a:spcBef>
                        <a:spcAft>
                          <a:spcPts val="0"/>
                        </a:spcAft>
                      </a:pPr>
                      <a:r>
                        <a:rPr lang="es-EC" sz="1400">
                          <a:effectLst/>
                        </a:rPr>
                        <a:t>2010</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3.778</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10.495</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1.221</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13.052</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30907">
                <a:tc>
                  <a:txBody>
                    <a:bodyPr/>
                    <a:lstStyle/>
                    <a:p>
                      <a:pPr algn="ctr">
                        <a:lnSpc>
                          <a:spcPct val="150000"/>
                        </a:lnSpc>
                        <a:spcBef>
                          <a:spcPts val="2400"/>
                        </a:spcBef>
                        <a:spcAft>
                          <a:spcPts val="0"/>
                        </a:spcAft>
                      </a:pPr>
                      <a:r>
                        <a:rPr lang="es-EC" sz="1400">
                          <a:effectLst/>
                        </a:rPr>
                        <a:t>2011</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2.769</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11.076</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1.332</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12.513</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30907">
                <a:tc>
                  <a:txBody>
                    <a:bodyPr/>
                    <a:lstStyle/>
                    <a:p>
                      <a:pPr algn="ctr">
                        <a:lnSpc>
                          <a:spcPct val="150000"/>
                        </a:lnSpc>
                        <a:spcBef>
                          <a:spcPts val="2400"/>
                        </a:spcBef>
                        <a:spcAft>
                          <a:spcPts val="0"/>
                        </a:spcAft>
                      </a:pPr>
                      <a:r>
                        <a:rPr lang="es-EC" sz="1400">
                          <a:effectLst/>
                        </a:rPr>
                        <a:t>2012</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3.464</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11.946</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1.477</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13.933</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30907">
                <a:tc>
                  <a:txBody>
                    <a:bodyPr/>
                    <a:lstStyle/>
                    <a:p>
                      <a:pPr algn="ctr">
                        <a:lnSpc>
                          <a:spcPct val="150000"/>
                        </a:lnSpc>
                        <a:spcBef>
                          <a:spcPts val="2400"/>
                        </a:spcBef>
                        <a:spcAft>
                          <a:spcPts val="0"/>
                        </a:spcAft>
                      </a:pPr>
                      <a:r>
                        <a:rPr lang="es-EC" sz="1400">
                          <a:effectLst/>
                        </a:rPr>
                        <a:t>2013</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4.173</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12.273</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1.495</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dirty="0">
                          <a:effectLst/>
                        </a:rPr>
                        <a:t>14.950</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2630016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281146135"/>
              </p:ext>
            </p:extLst>
          </p:nvPr>
        </p:nvGraphicFramePr>
        <p:xfrm>
          <a:off x="1403648" y="1124744"/>
          <a:ext cx="6264695" cy="4097978"/>
        </p:xfrm>
        <a:graphic>
          <a:graphicData uri="http://schemas.openxmlformats.org/drawingml/2006/table">
            <a:tbl>
              <a:tblPr firstRow="1" firstCol="1" bandRow="1">
                <a:tableStyleId>{5C22544A-7EE6-4342-B048-85BDC9FD1C3A}</a:tableStyleId>
              </a:tblPr>
              <a:tblGrid>
                <a:gridCol w="1588301"/>
                <a:gridCol w="943936"/>
                <a:gridCol w="152631"/>
                <a:gridCol w="1213703"/>
                <a:gridCol w="128732"/>
                <a:gridCol w="1392597"/>
                <a:gridCol w="844795"/>
              </a:tblGrid>
              <a:tr h="1150629">
                <a:tc rowSpan="3">
                  <a:txBody>
                    <a:bodyPr/>
                    <a:lstStyle/>
                    <a:p>
                      <a:pPr algn="ctr">
                        <a:lnSpc>
                          <a:spcPct val="150000"/>
                        </a:lnSpc>
                        <a:spcBef>
                          <a:spcPts val="2400"/>
                        </a:spcBef>
                        <a:spcAft>
                          <a:spcPts val="0"/>
                        </a:spcAft>
                      </a:pPr>
                      <a:r>
                        <a:rPr lang="es-EC" sz="1600">
                          <a:effectLst/>
                        </a:rPr>
                        <a:t>años</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gridSpan="2">
                  <a:txBody>
                    <a:bodyPr/>
                    <a:lstStyle/>
                    <a:p>
                      <a:pPr algn="ctr">
                        <a:lnSpc>
                          <a:spcPct val="150000"/>
                        </a:lnSpc>
                        <a:spcBef>
                          <a:spcPts val="2400"/>
                        </a:spcBef>
                        <a:spcAft>
                          <a:spcPts val="0"/>
                        </a:spcAft>
                      </a:pPr>
                      <a:r>
                        <a:rPr lang="es-EC" sz="1100" dirty="0">
                          <a:effectLst/>
                        </a:rPr>
                        <a:t>producción (p)</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hMerge="1">
                  <a:txBody>
                    <a:bodyPr/>
                    <a:lstStyle/>
                    <a:p>
                      <a:pPr algn="ctr">
                        <a:lnSpc>
                          <a:spcPct val="150000"/>
                        </a:lnSpc>
                        <a:spcBef>
                          <a:spcPts val="2400"/>
                        </a:spcBef>
                        <a:spcAft>
                          <a:spcPts val="0"/>
                        </a:spcAft>
                      </a:pP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gridSpan="2">
                  <a:txBody>
                    <a:bodyPr/>
                    <a:lstStyle/>
                    <a:p>
                      <a:pPr algn="ctr">
                        <a:lnSpc>
                          <a:spcPct val="150000"/>
                        </a:lnSpc>
                        <a:spcBef>
                          <a:spcPts val="2400"/>
                        </a:spcBef>
                        <a:spcAft>
                          <a:spcPts val="0"/>
                        </a:spcAft>
                      </a:pPr>
                      <a:r>
                        <a:rPr lang="es-EC" sz="1100" dirty="0">
                          <a:effectLst/>
                        </a:rPr>
                        <a:t>importación (i)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hMerge="1">
                  <a:txBody>
                    <a:bodyPr/>
                    <a:lstStyle/>
                    <a:p>
                      <a:pPr algn="ctr">
                        <a:lnSpc>
                          <a:spcPct val="150000"/>
                        </a:lnSpc>
                        <a:spcBef>
                          <a:spcPts val="2400"/>
                        </a:spcBef>
                        <a:spcAft>
                          <a:spcPts val="0"/>
                        </a:spcAft>
                      </a:pP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50000"/>
                        </a:lnSpc>
                        <a:spcBef>
                          <a:spcPts val="2400"/>
                        </a:spcBef>
                        <a:spcAft>
                          <a:spcPts val="0"/>
                        </a:spcAft>
                      </a:pPr>
                      <a:r>
                        <a:rPr lang="es-EC" sz="1100" dirty="0">
                          <a:effectLst/>
                        </a:rPr>
                        <a:t>exportación (x)</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100" dirty="0">
                          <a:effectLst/>
                        </a:rPr>
                        <a:t>consumo aparente (</a:t>
                      </a:r>
                      <a:r>
                        <a:rPr lang="es-EC" sz="1100" dirty="0" err="1">
                          <a:effectLst/>
                        </a:rPr>
                        <a:t>ca</a:t>
                      </a:r>
                      <a:r>
                        <a:rPr lang="es-EC" sz="1100" dirty="0">
                          <a:effectLst/>
                        </a:rPr>
                        <a:t>)</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752789">
                <a:tc vMerge="1">
                  <a:txBody>
                    <a:bodyPr/>
                    <a:lstStyle/>
                    <a:p>
                      <a:endParaRPr lang="es-ES"/>
                    </a:p>
                  </a:txBody>
                  <a:tcPr/>
                </a:tc>
                <a:tc gridSpan="2" vMerge="1">
                  <a:txBody>
                    <a:bodyPr/>
                    <a:lstStyle/>
                    <a:p>
                      <a:endParaRPr lang="es-ES"/>
                    </a:p>
                  </a:txBody>
                  <a:tcPr/>
                </a:tc>
                <a:tc hMerge="1" vMerge="1">
                  <a:txBody>
                    <a:bodyPr/>
                    <a:lstStyle/>
                    <a:p>
                      <a:endParaRPr lang="es-ES"/>
                    </a:p>
                  </a:txBody>
                  <a:tcPr/>
                </a:tc>
                <a:tc gridSpan="2" vMerge="1">
                  <a:txBody>
                    <a:bodyPr/>
                    <a:lstStyle/>
                    <a:p>
                      <a:endParaRPr lang="es-ES"/>
                    </a:p>
                  </a:txBody>
                  <a:tcPr/>
                </a:tc>
                <a:tc hMerge="1" vMerge="1">
                  <a:txBody>
                    <a:bodyPr/>
                    <a:lstStyle/>
                    <a:p>
                      <a:endParaRPr lang="es-ES"/>
                    </a:p>
                  </a:txBody>
                  <a:tcPr/>
                </a:tc>
                <a:tc vMerge="1">
                  <a:txBody>
                    <a:bodyPr/>
                    <a:lstStyle/>
                    <a:p>
                      <a:endParaRPr lang="es-ES"/>
                    </a:p>
                  </a:txBody>
                  <a:tcPr/>
                </a:tc>
                <a:tc>
                  <a:txBody>
                    <a:bodyPr/>
                    <a:lstStyle/>
                    <a:p>
                      <a:pPr algn="ctr">
                        <a:lnSpc>
                          <a:spcPct val="150000"/>
                        </a:lnSpc>
                        <a:spcBef>
                          <a:spcPts val="2400"/>
                        </a:spcBef>
                        <a:spcAft>
                          <a:spcPts val="0"/>
                        </a:spcAft>
                      </a:pPr>
                      <a:r>
                        <a:rPr lang="es-EC" sz="1600">
                          <a:effectLst/>
                        </a:rPr>
                        <a:t>ca =p + i - x</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54838">
                <a:tc vMerge="1">
                  <a:txBody>
                    <a:bodyPr/>
                    <a:lstStyle/>
                    <a:p>
                      <a:endParaRPr lang="es-ES"/>
                    </a:p>
                  </a:txBody>
                  <a:tcPr/>
                </a:tc>
                <a:tc gridSpan="6">
                  <a:txBody>
                    <a:bodyPr/>
                    <a:lstStyle/>
                    <a:p>
                      <a:pPr algn="ctr">
                        <a:lnSpc>
                          <a:spcPct val="150000"/>
                        </a:lnSpc>
                        <a:spcBef>
                          <a:spcPts val="2400"/>
                        </a:spcBef>
                        <a:spcAft>
                          <a:spcPts val="0"/>
                        </a:spcAft>
                      </a:pPr>
                      <a:r>
                        <a:rPr lang="es-EC" sz="1600">
                          <a:effectLst/>
                        </a:rPr>
                        <a:t>valores en millones de dólares</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54838">
                <a:tc>
                  <a:txBody>
                    <a:bodyPr/>
                    <a:lstStyle/>
                    <a:p>
                      <a:pPr algn="ctr">
                        <a:lnSpc>
                          <a:spcPct val="150000"/>
                        </a:lnSpc>
                        <a:spcBef>
                          <a:spcPts val="2400"/>
                        </a:spcBef>
                        <a:spcAft>
                          <a:spcPts val="0"/>
                        </a:spcAft>
                      </a:pPr>
                      <a:r>
                        <a:rPr lang="es-EC" sz="1600">
                          <a:effectLst/>
                        </a:rPr>
                        <a:t>2014</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600">
                          <a:effectLst/>
                        </a:rPr>
                        <a:t>4.305</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gridSpan="2">
                  <a:txBody>
                    <a:bodyPr/>
                    <a:lstStyle/>
                    <a:p>
                      <a:pPr algn="ctr">
                        <a:lnSpc>
                          <a:spcPct val="150000"/>
                        </a:lnSpc>
                        <a:spcBef>
                          <a:spcPts val="2400"/>
                        </a:spcBef>
                        <a:spcAft>
                          <a:spcPts val="0"/>
                        </a:spcAft>
                      </a:pPr>
                      <a:r>
                        <a:rPr lang="es-EC" sz="1600">
                          <a:effectLst/>
                        </a:rPr>
                        <a:t>16.025</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gridSpan="2">
                  <a:txBody>
                    <a:bodyPr/>
                    <a:lstStyle/>
                    <a:p>
                      <a:pPr algn="ctr">
                        <a:lnSpc>
                          <a:spcPct val="150000"/>
                        </a:lnSpc>
                        <a:spcBef>
                          <a:spcPts val="2400"/>
                        </a:spcBef>
                        <a:spcAft>
                          <a:spcPts val="0"/>
                        </a:spcAft>
                      </a:pPr>
                      <a:r>
                        <a:rPr lang="es-EC" sz="1600">
                          <a:effectLst/>
                        </a:rPr>
                        <a:t>1.861</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a:txBody>
                    <a:bodyPr/>
                    <a:lstStyle/>
                    <a:p>
                      <a:pPr algn="ctr">
                        <a:lnSpc>
                          <a:spcPct val="150000"/>
                        </a:lnSpc>
                        <a:spcBef>
                          <a:spcPts val="2400"/>
                        </a:spcBef>
                        <a:spcAft>
                          <a:spcPts val="0"/>
                        </a:spcAft>
                      </a:pPr>
                      <a:r>
                        <a:rPr lang="es-EC" sz="1600">
                          <a:effectLst/>
                        </a:rPr>
                        <a:t>18.469</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54838">
                <a:tc>
                  <a:txBody>
                    <a:bodyPr/>
                    <a:lstStyle/>
                    <a:p>
                      <a:pPr algn="ctr">
                        <a:lnSpc>
                          <a:spcPct val="150000"/>
                        </a:lnSpc>
                        <a:spcBef>
                          <a:spcPts val="2400"/>
                        </a:spcBef>
                        <a:spcAft>
                          <a:spcPts val="0"/>
                        </a:spcAft>
                      </a:pPr>
                      <a:r>
                        <a:rPr lang="es-EC" sz="1600">
                          <a:effectLst/>
                        </a:rPr>
                        <a:t>2015</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600">
                          <a:effectLst/>
                        </a:rPr>
                        <a:t>4.409</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gridSpan="2">
                  <a:txBody>
                    <a:bodyPr/>
                    <a:lstStyle/>
                    <a:p>
                      <a:pPr algn="ctr">
                        <a:lnSpc>
                          <a:spcPct val="150000"/>
                        </a:lnSpc>
                        <a:spcBef>
                          <a:spcPts val="2400"/>
                        </a:spcBef>
                        <a:spcAft>
                          <a:spcPts val="0"/>
                        </a:spcAft>
                      </a:pPr>
                      <a:r>
                        <a:rPr lang="es-EC" sz="1600">
                          <a:effectLst/>
                        </a:rPr>
                        <a:t>16.650</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gridSpan="2">
                  <a:txBody>
                    <a:bodyPr/>
                    <a:lstStyle/>
                    <a:p>
                      <a:pPr algn="ctr">
                        <a:lnSpc>
                          <a:spcPct val="150000"/>
                        </a:lnSpc>
                        <a:spcBef>
                          <a:spcPts val="2400"/>
                        </a:spcBef>
                        <a:spcAft>
                          <a:spcPts val="0"/>
                        </a:spcAft>
                      </a:pPr>
                      <a:r>
                        <a:rPr lang="es-EC" sz="1600">
                          <a:effectLst/>
                        </a:rPr>
                        <a:t>1.923</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a:txBody>
                    <a:bodyPr/>
                    <a:lstStyle/>
                    <a:p>
                      <a:pPr algn="ctr">
                        <a:lnSpc>
                          <a:spcPct val="150000"/>
                        </a:lnSpc>
                        <a:spcBef>
                          <a:spcPts val="2400"/>
                        </a:spcBef>
                        <a:spcAft>
                          <a:spcPts val="0"/>
                        </a:spcAft>
                      </a:pPr>
                      <a:r>
                        <a:rPr lang="es-EC" sz="1600">
                          <a:effectLst/>
                        </a:rPr>
                        <a:t>19.136</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54838">
                <a:tc>
                  <a:txBody>
                    <a:bodyPr/>
                    <a:lstStyle/>
                    <a:p>
                      <a:pPr algn="ctr">
                        <a:lnSpc>
                          <a:spcPct val="150000"/>
                        </a:lnSpc>
                        <a:spcBef>
                          <a:spcPts val="2400"/>
                        </a:spcBef>
                        <a:spcAft>
                          <a:spcPts val="0"/>
                        </a:spcAft>
                      </a:pPr>
                      <a:r>
                        <a:rPr lang="es-EC" sz="1600">
                          <a:effectLst/>
                        </a:rPr>
                        <a:t>2016</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600">
                          <a:effectLst/>
                        </a:rPr>
                        <a:t>4.513</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gridSpan="2">
                  <a:txBody>
                    <a:bodyPr/>
                    <a:lstStyle/>
                    <a:p>
                      <a:pPr algn="ctr">
                        <a:lnSpc>
                          <a:spcPct val="150000"/>
                        </a:lnSpc>
                        <a:spcBef>
                          <a:spcPts val="2400"/>
                        </a:spcBef>
                        <a:spcAft>
                          <a:spcPts val="0"/>
                        </a:spcAft>
                      </a:pPr>
                      <a:r>
                        <a:rPr lang="es-EC" sz="1600">
                          <a:effectLst/>
                        </a:rPr>
                        <a:t>17.276</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gridSpan="2">
                  <a:txBody>
                    <a:bodyPr/>
                    <a:lstStyle/>
                    <a:p>
                      <a:pPr algn="ctr">
                        <a:lnSpc>
                          <a:spcPct val="150000"/>
                        </a:lnSpc>
                        <a:spcBef>
                          <a:spcPts val="2400"/>
                        </a:spcBef>
                        <a:spcAft>
                          <a:spcPts val="0"/>
                        </a:spcAft>
                      </a:pPr>
                      <a:r>
                        <a:rPr lang="es-EC" sz="1600">
                          <a:effectLst/>
                        </a:rPr>
                        <a:t>1.986</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a:txBody>
                    <a:bodyPr/>
                    <a:lstStyle/>
                    <a:p>
                      <a:pPr algn="ctr">
                        <a:lnSpc>
                          <a:spcPct val="150000"/>
                        </a:lnSpc>
                        <a:spcBef>
                          <a:spcPts val="2400"/>
                        </a:spcBef>
                        <a:spcAft>
                          <a:spcPts val="0"/>
                        </a:spcAft>
                      </a:pPr>
                      <a:r>
                        <a:rPr lang="es-EC" sz="1600">
                          <a:effectLst/>
                        </a:rPr>
                        <a:t>19.803</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54838">
                <a:tc>
                  <a:txBody>
                    <a:bodyPr/>
                    <a:lstStyle/>
                    <a:p>
                      <a:pPr algn="ctr">
                        <a:lnSpc>
                          <a:spcPct val="150000"/>
                        </a:lnSpc>
                        <a:spcBef>
                          <a:spcPts val="2400"/>
                        </a:spcBef>
                        <a:spcAft>
                          <a:spcPts val="0"/>
                        </a:spcAft>
                      </a:pPr>
                      <a:r>
                        <a:rPr lang="es-EC" sz="1600">
                          <a:effectLst/>
                        </a:rPr>
                        <a:t>2017</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600">
                          <a:effectLst/>
                        </a:rPr>
                        <a:t>4.617</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gridSpan="2">
                  <a:txBody>
                    <a:bodyPr/>
                    <a:lstStyle/>
                    <a:p>
                      <a:pPr algn="ctr">
                        <a:lnSpc>
                          <a:spcPct val="150000"/>
                        </a:lnSpc>
                        <a:spcBef>
                          <a:spcPts val="2400"/>
                        </a:spcBef>
                        <a:spcAft>
                          <a:spcPts val="0"/>
                        </a:spcAft>
                      </a:pPr>
                      <a:r>
                        <a:rPr lang="es-EC" sz="1600">
                          <a:effectLst/>
                        </a:rPr>
                        <a:t>17.902</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gridSpan="2">
                  <a:txBody>
                    <a:bodyPr/>
                    <a:lstStyle/>
                    <a:p>
                      <a:pPr algn="ctr">
                        <a:lnSpc>
                          <a:spcPct val="150000"/>
                        </a:lnSpc>
                        <a:spcBef>
                          <a:spcPts val="2400"/>
                        </a:spcBef>
                        <a:spcAft>
                          <a:spcPts val="0"/>
                        </a:spcAft>
                      </a:pPr>
                      <a:r>
                        <a:rPr lang="es-EC" sz="1600">
                          <a:effectLst/>
                        </a:rPr>
                        <a:t>2.048</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a:txBody>
                    <a:bodyPr/>
                    <a:lstStyle/>
                    <a:p>
                      <a:pPr algn="ctr">
                        <a:lnSpc>
                          <a:spcPct val="150000"/>
                        </a:lnSpc>
                        <a:spcBef>
                          <a:spcPts val="2400"/>
                        </a:spcBef>
                        <a:spcAft>
                          <a:spcPts val="0"/>
                        </a:spcAft>
                      </a:pPr>
                      <a:r>
                        <a:rPr lang="es-EC" sz="1600">
                          <a:effectLst/>
                        </a:rPr>
                        <a:t>20.471</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54838">
                <a:tc>
                  <a:txBody>
                    <a:bodyPr/>
                    <a:lstStyle/>
                    <a:p>
                      <a:pPr algn="ctr">
                        <a:lnSpc>
                          <a:spcPct val="150000"/>
                        </a:lnSpc>
                        <a:spcBef>
                          <a:spcPts val="2400"/>
                        </a:spcBef>
                        <a:spcAft>
                          <a:spcPts val="0"/>
                        </a:spcAft>
                      </a:pPr>
                      <a:r>
                        <a:rPr lang="es-EC" sz="1600">
                          <a:effectLst/>
                        </a:rPr>
                        <a:t>2018</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600">
                          <a:effectLst/>
                        </a:rPr>
                        <a:t>4.721</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gridSpan="2">
                  <a:txBody>
                    <a:bodyPr/>
                    <a:lstStyle/>
                    <a:p>
                      <a:pPr algn="ctr">
                        <a:lnSpc>
                          <a:spcPct val="150000"/>
                        </a:lnSpc>
                        <a:spcBef>
                          <a:spcPts val="2400"/>
                        </a:spcBef>
                        <a:spcAft>
                          <a:spcPts val="0"/>
                        </a:spcAft>
                      </a:pPr>
                      <a:r>
                        <a:rPr lang="es-EC" sz="1600">
                          <a:effectLst/>
                        </a:rPr>
                        <a:t>18.527</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gridSpan="2">
                  <a:txBody>
                    <a:bodyPr/>
                    <a:lstStyle/>
                    <a:p>
                      <a:pPr algn="ctr">
                        <a:lnSpc>
                          <a:spcPct val="150000"/>
                        </a:lnSpc>
                        <a:spcBef>
                          <a:spcPts val="2400"/>
                        </a:spcBef>
                        <a:spcAft>
                          <a:spcPts val="0"/>
                        </a:spcAft>
                      </a:pPr>
                      <a:r>
                        <a:rPr lang="es-EC" sz="1600">
                          <a:effectLst/>
                        </a:rPr>
                        <a:t>2.111</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a:txBody>
                    <a:bodyPr/>
                    <a:lstStyle/>
                    <a:p>
                      <a:pPr algn="ctr">
                        <a:lnSpc>
                          <a:spcPct val="150000"/>
                        </a:lnSpc>
                        <a:spcBef>
                          <a:spcPts val="2400"/>
                        </a:spcBef>
                        <a:spcAft>
                          <a:spcPts val="0"/>
                        </a:spcAft>
                      </a:pPr>
                      <a:r>
                        <a:rPr lang="es-EC" sz="1600" dirty="0">
                          <a:effectLst/>
                        </a:rPr>
                        <a:t>21.138</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2337389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solidFill>
                  <a:schemeClr val="bg2">
                    <a:lumMod val="50000"/>
                  </a:schemeClr>
                </a:solidFill>
              </a:rPr>
              <a:t>Acceso al mercado de exportación</a:t>
            </a:r>
            <a:endParaRPr lang="es-EC" dirty="0"/>
          </a:p>
        </p:txBody>
      </p:sp>
      <p:sp>
        <p:nvSpPr>
          <p:cNvPr id="3" name="Marcador de contenido 2"/>
          <p:cNvSpPr>
            <a:spLocks noGrp="1"/>
          </p:cNvSpPr>
          <p:nvPr>
            <p:ph idx="1"/>
          </p:nvPr>
        </p:nvSpPr>
        <p:spPr/>
        <p:txBody>
          <a:bodyPr>
            <a:normAutofit fontScale="77500" lnSpcReduction="20000"/>
          </a:bodyPr>
          <a:lstStyle/>
          <a:p>
            <a:pPr lvl="0"/>
            <a:r>
              <a:rPr lang="es-ES" dirty="0"/>
              <a:t>Determinar el precio de exportación atractivo para ambas partes.</a:t>
            </a:r>
            <a:endParaRPr lang="es-EC" dirty="0"/>
          </a:p>
          <a:p>
            <a:pPr lvl="0"/>
            <a:r>
              <a:rPr lang="es-ES" dirty="0"/>
              <a:t>Tener un sitio web.</a:t>
            </a:r>
            <a:endParaRPr lang="es-EC" dirty="0"/>
          </a:p>
          <a:p>
            <a:pPr lvl="0"/>
            <a:r>
              <a:rPr lang="es-ES" dirty="0"/>
              <a:t>Promocionar el producto a través de folletos, catálogos, etc.</a:t>
            </a:r>
            <a:endParaRPr lang="es-EC" dirty="0"/>
          </a:p>
          <a:p>
            <a:pPr lvl="0"/>
            <a:r>
              <a:rPr lang="es-ES" dirty="0"/>
              <a:t>Enviar de acuerdo a la situación, muestras del producto.</a:t>
            </a:r>
            <a:endParaRPr lang="es-EC" dirty="0"/>
          </a:p>
          <a:p>
            <a:pPr lvl="0"/>
            <a:r>
              <a:rPr lang="es-ES" dirty="0"/>
              <a:t>Realizar viajes oportunos y mantener siempre contactos directos de clientes.</a:t>
            </a:r>
            <a:endParaRPr lang="es-EC" dirty="0"/>
          </a:p>
          <a:p>
            <a:pPr lvl="0"/>
            <a:r>
              <a:rPr lang="es-ES" dirty="0"/>
              <a:t>Participación en ferias, misiones comerciales, citas de negocios, etc.</a:t>
            </a:r>
            <a:endParaRPr lang="es-EC" dirty="0"/>
          </a:p>
          <a:p>
            <a:pPr lvl="0"/>
            <a:r>
              <a:rPr lang="es-ES" dirty="0"/>
              <a:t>En lo posible buscar y mantener representantes o distribuidores de su producto.</a:t>
            </a:r>
            <a:endParaRPr lang="es-EC" dirty="0"/>
          </a:p>
          <a:p>
            <a:pPr lvl="0"/>
            <a:r>
              <a:rPr lang="es-ES" dirty="0"/>
              <a:t>Elegir el embalaje más adecuado de exportación.</a:t>
            </a:r>
            <a:endParaRPr lang="es-EC" dirty="0"/>
          </a:p>
          <a:p>
            <a:pPr lvl="0"/>
            <a:r>
              <a:rPr lang="es-ES" dirty="0"/>
              <a:t>En lo posible disminuir los costos operativos sin dañar la calidad.</a:t>
            </a:r>
            <a:endParaRPr lang="es-EC" dirty="0"/>
          </a:p>
          <a:p>
            <a:pPr lvl="0"/>
            <a:r>
              <a:rPr lang="es-ES" dirty="0"/>
              <a:t>Analizar el entorno nacional e internacional para la toma de decisiones oportunas y acertadas.</a:t>
            </a:r>
            <a:endParaRPr lang="es-EC" dirty="0"/>
          </a:p>
          <a:p>
            <a:endParaRPr lang="es-EC" dirty="0"/>
          </a:p>
        </p:txBody>
      </p:sp>
    </p:spTree>
    <p:extLst>
      <p:ext uri="{BB962C8B-B14F-4D97-AF65-F5344CB8AC3E}">
        <p14:creationId xmlns:p14="http://schemas.microsoft.com/office/powerpoint/2010/main" val="1657775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34082"/>
          </a:xfrm>
        </p:spPr>
        <p:txBody>
          <a:bodyPr>
            <a:normAutofit/>
          </a:bodyPr>
          <a:lstStyle/>
          <a:p>
            <a:pPr algn="ctr"/>
            <a:r>
              <a:rPr lang="es-ES" sz="2800" dirty="0" smtClean="0">
                <a:solidFill>
                  <a:schemeClr val="bg2">
                    <a:lumMod val="50000"/>
                  </a:schemeClr>
                </a:solidFill>
              </a:rPr>
              <a:t>Procesos y Procedimientos para exportación</a:t>
            </a:r>
            <a:endParaRPr lang="es-ES" sz="2800" dirty="0">
              <a:solidFill>
                <a:schemeClr val="bg2">
                  <a:lumMod val="50000"/>
                </a:schemeClr>
              </a:solidFill>
            </a:endParaRPr>
          </a:p>
        </p:txBody>
      </p:sp>
      <p:sp>
        <p:nvSpPr>
          <p:cNvPr id="6" name="3 Subtítulo"/>
          <p:cNvSpPr txBox="1">
            <a:spLocks/>
          </p:cNvSpPr>
          <p:nvPr/>
        </p:nvSpPr>
        <p:spPr>
          <a:xfrm>
            <a:off x="683568" y="1052736"/>
            <a:ext cx="7848872" cy="5184576"/>
          </a:xfrm>
          <a:prstGeom prst="rect">
            <a:avLst/>
          </a:prstGeom>
        </p:spPr>
        <p:txBody>
          <a:bodyPr vert="horz" anchor="ctr">
            <a:normAutofit/>
          </a:bodyPr>
          <a:lstStyle/>
          <a:p>
            <a:pPr algn="just">
              <a:lnSpc>
                <a:spcPct val="150000"/>
              </a:lnSpc>
            </a:pPr>
            <a:r>
              <a:rPr lang="es-EC" dirty="0" smtClean="0"/>
              <a:t>La </a:t>
            </a:r>
            <a:r>
              <a:rPr lang="es-EC" dirty="0"/>
              <a:t>empresa exportadora de carteras y bolsos de cuero determinó que para la exportación de sus productos vía aérea se lo realizará bajo el </a:t>
            </a:r>
            <a:r>
              <a:rPr lang="es-EC" dirty="0" err="1"/>
              <a:t>incoterm</a:t>
            </a:r>
            <a:r>
              <a:rPr lang="es-EC" dirty="0"/>
              <a:t> DAT (</a:t>
            </a:r>
            <a:r>
              <a:rPr lang="es-EC" dirty="0" err="1"/>
              <a:t>Delivered</a:t>
            </a:r>
            <a:r>
              <a:rPr lang="es-EC" dirty="0"/>
              <a:t> at Terminal), por medio de este término de negociación el vendedor tiene la responsabilidad de realizar la entrega del producto en la terminal de carga elegida por el comprador en el lugar del destino. </a:t>
            </a:r>
            <a:endParaRPr lang="es-EC" dirty="0" smtClean="0"/>
          </a:p>
          <a:p>
            <a:pPr algn="just"/>
            <a:endParaRPr lang="es-EC" b="1" dirty="0"/>
          </a:p>
          <a:p>
            <a:pPr algn="just"/>
            <a:endParaRPr lang="es-EC" b="1" dirty="0" smtClean="0"/>
          </a:p>
          <a:p>
            <a:pPr algn="just"/>
            <a:endParaRPr lang="es-EC" b="1" dirty="0"/>
          </a:p>
          <a:p>
            <a:pPr algn="just"/>
            <a:endParaRPr lang="es-EC" b="1" dirty="0" smtClean="0"/>
          </a:p>
          <a:p>
            <a:pPr algn="just"/>
            <a:endParaRPr lang="es-EC" b="1" dirty="0"/>
          </a:p>
          <a:p>
            <a:pPr algn="just"/>
            <a:endParaRPr lang="es-EC" b="1" dirty="0" smtClean="0"/>
          </a:p>
          <a:p>
            <a:pPr algn="just"/>
            <a:endParaRPr lang="es-EC" b="1" dirty="0"/>
          </a:p>
          <a:p>
            <a:pPr algn="just"/>
            <a:endParaRPr lang="es-EC" b="1" dirty="0" smtClean="0"/>
          </a:p>
          <a:p>
            <a:pPr algn="just"/>
            <a:endParaRPr lang="es-EC"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s-ES" sz="1600" b="0" i="0" u="none" strike="noStrike" kern="1200" cap="none" spc="0" normalizeH="0" baseline="0" noProof="0" dirty="0">
              <a:ln>
                <a:noFill/>
              </a:ln>
              <a:solidFill>
                <a:schemeClr val="tx2">
                  <a:lumMod val="75000"/>
                </a:schemeClr>
              </a:solidFill>
              <a:effectLst/>
              <a:uLnTx/>
              <a:uFillTx/>
              <a:latin typeface="+mn-lt"/>
              <a:ea typeface="+mn-ea"/>
              <a:cs typeface="+mn-cs"/>
            </a:endParaRPr>
          </a:p>
        </p:txBody>
      </p:sp>
      <p:pic>
        <p:nvPicPr>
          <p:cNvPr id="5" name="Imagen 4" descr="https://encrypted-tbn0.gstatic.com/images?q=tbn:ANd9GcQR5W6k7tfg-HjYfXKIMZHYJ6I_xhrt5OsCRBzAQYIdf6taZfjp"/>
          <p:cNvPicPr/>
          <p:nvPr/>
        </p:nvPicPr>
        <p:blipFill>
          <a:blip r:embed="rId2" cstate="print"/>
          <a:srcRect/>
          <a:stretch>
            <a:fillRect/>
          </a:stretch>
        </p:blipFill>
        <p:spPr bwMode="auto">
          <a:xfrm>
            <a:off x="2555776" y="3573016"/>
            <a:ext cx="4464496" cy="25406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olidFill>
                  <a:schemeClr val="bg2">
                    <a:lumMod val="50000"/>
                  </a:schemeClr>
                </a:solidFill>
              </a:rPr>
              <a:t>Procesos y Procedimientos para </a:t>
            </a:r>
            <a:r>
              <a:rPr lang="es-ES" dirty="0" smtClean="0">
                <a:solidFill>
                  <a:schemeClr val="bg2">
                    <a:lumMod val="50000"/>
                  </a:schemeClr>
                </a:solidFill>
              </a:rPr>
              <a:t>exportación - Embalaje</a:t>
            </a:r>
            <a:endParaRPr lang="es-EC" dirty="0"/>
          </a:p>
        </p:txBody>
      </p:sp>
      <p:pic>
        <p:nvPicPr>
          <p:cNvPr id="4" name="Marcador de contenido 3" descr="https://encrypted-tbn2.gstatic.com/images?q=tbn:ANd9GcQZVvMr3aNlqYPyz7TbPApdgUwbWHHn4Kekpbk-qmuHjNpWGiz0Iw"/>
          <p:cNvPicPr>
            <a:picLocks noGrp="1"/>
          </p:cNvPicPr>
          <p:nvPr>
            <p:ph idx="1"/>
          </p:nvPr>
        </p:nvPicPr>
        <p:blipFill>
          <a:blip r:embed="rId2" cstate="print"/>
          <a:srcRect/>
          <a:stretch>
            <a:fillRect/>
          </a:stretch>
        </p:blipFill>
        <p:spPr bwMode="auto">
          <a:xfrm>
            <a:off x="2051720" y="2060848"/>
            <a:ext cx="6336703" cy="3384376"/>
          </a:xfrm>
          <a:prstGeom prst="rect">
            <a:avLst/>
          </a:prstGeom>
          <a:noFill/>
          <a:ln w="9525">
            <a:noFill/>
            <a:miter lim="800000"/>
            <a:headEnd/>
            <a:tailEnd/>
          </a:ln>
        </p:spPr>
      </p:pic>
      <p:sp>
        <p:nvSpPr>
          <p:cNvPr id="5" name="CuadroTexto 4"/>
          <p:cNvSpPr txBox="1"/>
          <p:nvPr/>
        </p:nvSpPr>
        <p:spPr>
          <a:xfrm>
            <a:off x="2051720" y="5733256"/>
            <a:ext cx="6336704" cy="1200329"/>
          </a:xfrm>
          <a:prstGeom prst="rect">
            <a:avLst/>
          </a:prstGeom>
          <a:noFill/>
        </p:spPr>
        <p:txBody>
          <a:bodyPr wrap="square" rtlCol="0">
            <a:spAutoFit/>
          </a:bodyPr>
          <a:lstStyle/>
          <a:p>
            <a:r>
              <a:rPr lang="es-EC" dirty="0"/>
              <a:t>Las carteras serán ubicadas en cajas de cartón con una capacidad para 25 carteras por cartón </a:t>
            </a:r>
            <a:r>
              <a:rPr lang="es-EC" dirty="0" smtClean="0"/>
              <a:t>corrugado.</a:t>
            </a:r>
            <a:endParaRPr lang="es-EC" dirty="0"/>
          </a:p>
          <a:p>
            <a:endParaRPr lang="es-EC" dirty="0"/>
          </a:p>
        </p:txBody>
      </p:sp>
    </p:spTree>
    <p:extLst>
      <p:ext uri="{BB962C8B-B14F-4D97-AF65-F5344CB8AC3E}">
        <p14:creationId xmlns:p14="http://schemas.microsoft.com/office/powerpoint/2010/main" val="912969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34082"/>
          </a:xfrm>
        </p:spPr>
        <p:txBody>
          <a:bodyPr>
            <a:normAutofit/>
          </a:bodyPr>
          <a:lstStyle/>
          <a:p>
            <a:pPr algn="ctr"/>
            <a:r>
              <a:rPr lang="es-ES" sz="2800" dirty="0" smtClean="0">
                <a:solidFill>
                  <a:schemeClr val="bg2">
                    <a:lumMod val="50000"/>
                  </a:schemeClr>
                </a:solidFill>
              </a:rPr>
              <a:t>Procesos y Procedimientos para exportación</a:t>
            </a:r>
            <a:endParaRPr lang="es-ES" sz="2800" dirty="0">
              <a:solidFill>
                <a:schemeClr val="bg2">
                  <a:lumMod val="50000"/>
                </a:schemeClr>
              </a:solidFill>
            </a:endParaRPr>
          </a:p>
        </p:txBody>
      </p:sp>
      <p:sp>
        <p:nvSpPr>
          <p:cNvPr id="6" name="3 Subtítulo"/>
          <p:cNvSpPr txBox="1">
            <a:spLocks/>
          </p:cNvSpPr>
          <p:nvPr/>
        </p:nvSpPr>
        <p:spPr>
          <a:xfrm>
            <a:off x="647564" y="1772816"/>
            <a:ext cx="7848872" cy="5184576"/>
          </a:xfrm>
          <a:prstGeom prst="rect">
            <a:avLst/>
          </a:prstGeom>
        </p:spPr>
        <p:txBody>
          <a:bodyPr vert="horz" anchor="ctr">
            <a:noAutofit/>
          </a:bodyPr>
          <a:lstStyle/>
          <a:p>
            <a:pPr>
              <a:lnSpc>
                <a:spcPct val="150000"/>
              </a:lnSpc>
            </a:pPr>
            <a:r>
              <a:rPr lang="es-ES" sz="1400" dirty="0"/>
              <a:t> </a:t>
            </a:r>
            <a:endParaRPr lang="es-ES" sz="1400" dirty="0" smtClean="0"/>
          </a:p>
          <a:p>
            <a:pPr>
              <a:lnSpc>
                <a:spcPct val="150000"/>
              </a:lnSpc>
            </a:pPr>
            <a:endParaRPr lang="es-ES" sz="1400" dirty="0" smtClean="0"/>
          </a:p>
          <a:p>
            <a:pPr algn="just">
              <a:lnSpc>
                <a:spcPct val="150000"/>
              </a:lnSpc>
            </a:pPr>
            <a:r>
              <a:rPr lang="es-ES" dirty="0" smtClean="0"/>
              <a:t>El transporte por vía aérea es utilizado por los importadores americanos para artículos perecibles y cargas menores, por lo que es importante mencionar los siguientes aeropuertos: John F. Kennedy-Nueva York, La Guardia – Nueva York, Los Ángeles-California, Miami-Florida, O Hare-Chicago, Newark-Nueva Jersey, </a:t>
            </a:r>
            <a:r>
              <a:rPr lang="es-ES" dirty="0" err="1" smtClean="0"/>
              <a:t>Hartsfield</a:t>
            </a:r>
            <a:r>
              <a:rPr lang="es-ES" dirty="0" smtClean="0"/>
              <a:t> Jackson-Atlanta, San Francisco-California, George Bush-Houston y Dallas </a:t>
            </a:r>
            <a:r>
              <a:rPr lang="es-ES" dirty="0" err="1" smtClean="0"/>
              <a:t>Forth</a:t>
            </a:r>
            <a:r>
              <a:rPr lang="es-ES" dirty="0" smtClean="0"/>
              <a:t> Worth-Dallas.</a:t>
            </a:r>
          </a:p>
          <a:p>
            <a:pPr algn="just">
              <a:lnSpc>
                <a:spcPct val="150000"/>
              </a:lnSpc>
            </a:pPr>
            <a:endParaRPr lang="es-ES" dirty="0"/>
          </a:p>
          <a:p>
            <a:pPr algn="just">
              <a:lnSpc>
                <a:spcPct val="150000"/>
              </a:lnSpc>
            </a:pPr>
            <a:r>
              <a:rPr lang="es-ES" dirty="0" smtClean="0"/>
              <a:t>Para </a:t>
            </a:r>
            <a:r>
              <a:rPr lang="es-ES" dirty="0"/>
              <a:t>la exportación de los productos de la empresa exportadora de bolsos y carteras de cueros se ha considerado al </a:t>
            </a:r>
            <a:r>
              <a:rPr lang="es-ES" b="1" dirty="0"/>
              <a:t>transporte vía aérea</a:t>
            </a:r>
            <a:r>
              <a:rPr lang="es-ES" dirty="0"/>
              <a:t> como medio comercial por el tiempo y seguridad en las entregas de la carga. </a:t>
            </a:r>
            <a:endParaRPr lang="es-EC" b="1" dirty="0"/>
          </a:p>
          <a:p>
            <a:pPr algn="just"/>
            <a:endParaRPr lang="es-EC" sz="1400" b="1" dirty="0" smtClean="0"/>
          </a:p>
          <a:p>
            <a:pPr algn="just"/>
            <a:endParaRPr lang="es-EC" sz="1400" b="1" dirty="0"/>
          </a:p>
          <a:p>
            <a:pPr algn="just"/>
            <a:endParaRPr lang="es-EC" sz="1400" b="1" dirty="0" smtClean="0"/>
          </a:p>
          <a:p>
            <a:pPr algn="just"/>
            <a:endParaRPr lang="es-EC" sz="1400" b="1" dirty="0"/>
          </a:p>
          <a:p>
            <a:pPr algn="just"/>
            <a:endParaRPr lang="es-EC" sz="1400" b="1" dirty="0" smtClean="0"/>
          </a:p>
          <a:p>
            <a:pPr algn="just"/>
            <a:endParaRPr lang="es-EC" sz="1400" b="1" dirty="0"/>
          </a:p>
          <a:p>
            <a:pPr algn="just"/>
            <a:endParaRPr lang="es-EC" sz="1400" b="1" dirty="0" smtClean="0"/>
          </a:p>
          <a:p>
            <a:pPr algn="just"/>
            <a:endParaRPr lang="es-EC" sz="14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s-ES" sz="1200" b="0" i="0" u="none" strike="noStrike" kern="1200" cap="none" spc="0" normalizeH="0" baseline="0" noProof="0" dirty="0">
              <a:ln>
                <a:noFill/>
              </a:ln>
              <a:solidFill>
                <a:schemeClr val="tx2">
                  <a:lumMod val="75000"/>
                </a:schemeClr>
              </a:solidFill>
              <a:effectLst/>
              <a:uLnTx/>
              <a:uFillTx/>
              <a:latin typeface="+mn-lt"/>
              <a:ea typeface="+mn-ea"/>
              <a:cs typeface="+mn-cs"/>
            </a:endParaRPr>
          </a:p>
        </p:txBody>
      </p:sp>
    </p:spTree>
    <p:extLst>
      <p:ext uri="{BB962C8B-B14F-4D97-AF65-F5344CB8AC3E}">
        <p14:creationId xmlns:p14="http://schemas.microsoft.com/office/powerpoint/2010/main" val="680731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Subtítulo"/>
          <p:cNvSpPr txBox="1">
            <a:spLocks/>
          </p:cNvSpPr>
          <p:nvPr/>
        </p:nvSpPr>
        <p:spPr>
          <a:xfrm>
            <a:off x="683568" y="1052736"/>
            <a:ext cx="7848872" cy="5184576"/>
          </a:xfrm>
          <a:prstGeom prst="rect">
            <a:avLst/>
          </a:prstGeom>
        </p:spPr>
        <p:txBody>
          <a:bodyPr vert="horz" anchor="ctr">
            <a:normAutofit/>
          </a:bodyPr>
          <a:lstStyle/>
          <a:p>
            <a:pPr>
              <a:lnSpc>
                <a:spcPct val="150000"/>
              </a:lnSpc>
            </a:pPr>
            <a:r>
              <a:rPr lang="es-ES" dirty="0"/>
              <a:t> </a:t>
            </a:r>
            <a:endParaRPr lang="es-ES" dirty="0" smtClean="0"/>
          </a:p>
          <a:p>
            <a:pPr>
              <a:lnSpc>
                <a:spcPct val="150000"/>
              </a:lnSpc>
            </a:pPr>
            <a:endParaRPr lang="es-ES" dirty="0"/>
          </a:p>
          <a:p>
            <a:pPr>
              <a:lnSpc>
                <a:spcPct val="150000"/>
              </a:lnSpc>
            </a:pPr>
            <a:endParaRPr lang="es-ES" dirty="0" smtClean="0"/>
          </a:p>
          <a:p>
            <a:pPr>
              <a:lnSpc>
                <a:spcPct val="150000"/>
              </a:lnSpc>
            </a:pPr>
            <a:endParaRPr lang="es-ES" dirty="0"/>
          </a:p>
          <a:p>
            <a:pPr algn="just"/>
            <a:endParaRPr lang="es-EC" b="1" dirty="0"/>
          </a:p>
          <a:p>
            <a:pPr algn="just"/>
            <a:endParaRPr lang="es-EC" b="1" dirty="0" smtClean="0"/>
          </a:p>
          <a:p>
            <a:pPr algn="just"/>
            <a:endParaRPr lang="es-EC" b="1" dirty="0"/>
          </a:p>
          <a:p>
            <a:pPr algn="just"/>
            <a:endParaRPr lang="es-EC" b="1" dirty="0" smtClean="0"/>
          </a:p>
          <a:p>
            <a:pPr algn="just"/>
            <a:endParaRPr lang="es-EC" b="1" dirty="0"/>
          </a:p>
          <a:p>
            <a:pPr algn="just"/>
            <a:endParaRPr lang="es-EC" b="1" dirty="0" smtClean="0"/>
          </a:p>
          <a:p>
            <a:pPr algn="just"/>
            <a:endParaRPr lang="es-EC"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s-ES" sz="1600" b="0" i="0" u="none" strike="noStrike" kern="1200" cap="none" spc="0" normalizeH="0" baseline="0" noProof="0" dirty="0">
              <a:ln>
                <a:noFill/>
              </a:ln>
              <a:solidFill>
                <a:schemeClr val="tx2">
                  <a:lumMod val="75000"/>
                </a:schemeClr>
              </a:solidFill>
              <a:effectLst/>
              <a:uLnTx/>
              <a:uFillTx/>
              <a:latin typeface="+mn-lt"/>
              <a:ea typeface="+mn-ea"/>
              <a:cs typeface="+mn-cs"/>
            </a:endParaRPr>
          </a:p>
        </p:txBody>
      </p:sp>
      <p:graphicFrame>
        <p:nvGraphicFramePr>
          <p:cNvPr id="8" name="Diagrama 7"/>
          <p:cNvGraphicFramePr/>
          <p:nvPr>
            <p:extLst>
              <p:ext uri="{D42A27DB-BD31-4B8C-83A1-F6EECF244321}">
                <p14:modId xmlns:p14="http://schemas.microsoft.com/office/powerpoint/2010/main" val="343760679"/>
              </p:ext>
            </p:extLst>
          </p:nvPr>
        </p:nvGraphicFramePr>
        <p:xfrm>
          <a:off x="395536" y="1052736"/>
          <a:ext cx="8563233"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ítulo 9"/>
          <p:cNvSpPr>
            <a:spLocks noGrp="1"/>
          </p:cNvSpPr>
          <p:nvPr>
            <p:ph type="title"/>
          </p:nvPr>
        </p:nvSpPr>
        <p:spPr>
          <a:xfrm>
            <a:off x="683568" y="116632"/>
            <a:ext cx="7992888" cy="792088"/>
          </a:xfrm>
        </p:spPr>
        <p:txBody>
          <a:bodyPr>
            <a:normAutofit/>
          </a:bodyPr>
          <a:lstStyle/>
          <a:p>
            <a:pPr lvl="0" algn="ctr" defTabSz="914400" eaLnBrk="0" fontAlgn="base" hangingPunct="0">
              <a:spcAft>
                <a:spcPct val="0"/>
              </a:spcAft>
            </a:pPr>
            <a:r>
              <a:rPr lang="es-EC" sz="2800" b="1" dirty="0">
                <a:solidFill>
                  <a:schemeClr val="bg2">
                    <a:lumMod val="50000"/>
                  </a:schemeClr>
                </a:solidFill>
                <a:latin typeface="Arial" panose="020B0604020202020204" pitchFamily="34" charset="0"/>
                <a:ea typeface="Calibri" panose="020F0502020204030204" pitchFamily="34" charset="0"/>
                <a:cs typeface="Arial" panose="020B0604020202020204" pitchFamily="34" charset="0"/>
              </a:rPr>
              <a:t>Registro de Exportador en el </a:t>
            </a:r>
            <a:r>
              <a:rPr lang="es-EC" sz="2800" b="1" dirty="0" err="1">
                <a:solidFill>
                  <a:schemeClr val="bg2">
                    <a:lumMod val="50000"/>
                  </a:schemeClr>
                </a:solidFill>
                <a:latin typeface="Arial" panose="020B0604020202020204" pitchFamily="34" charset="0"/>
                <a:ea typeface="Calibri" panose="020F0502020204030204" pitchFamily="34" charset="0"/>
                <a:cs typeface="Arial" panose="020B0604020202020204" pitchFamily="34" charset="0"/>
              </a:rPr>
              <a:t>Ecuapass</a:t>
            </a:r>
            <a:endParaRPr lang="es-ES" sz="1400" dirty="0">
              <a:solidFill>
                <a:schemeClr val="bg2">
                  <a:lumMod val="50000"/>
                </a:schemeClr>
              </a:solidFill>
            </a:endParaRPr>
          </a:p>
        </p:txBody>
      </p:sp>
    </p:spTree>
    <p:extLst>
      <p:ext uri="{BB962C8B-B14F-4D97-AF65-F5344CB8AC3E}">
        <p14:creationId xmlns:p14="http://schemas.microsoft.com/office/powerpoint/2010/main" val="2897592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562074"/>
          </a:xfrm>
        </p:spPr>
        <p:txBody>
          <a:bodyPr>
            <a:normAutofit/>
          </a:bodyPr>
          <a:lstStyle/>
          <a:p>
            <a:pPr algn="ctr"/>
            <a:r>
              <a:rPr lang="es-ES" sz="2800" dirty="0" smtClean="0">
                <a:solidFill>
                  <a:schemeClr val="bg2">
                    <a:lumMod val="50000"/>
                  </a:schemeClr>
                </a:solidFill>
              </a:rPr>
              <a:t>PROCESO PARA EXPORTAR</a:t>
            </a:r>
            <a:endParaRPr lang="es-ES" sz="2800" dirty="0">
              <a:solidFill>
                <a:schemeClr val="bg2">
                  <a:lumMod val="50000"/>
                </a:schemeClr>
              </a:solidFill>
            </a:endParaRPr>
          </a:p>
        </p:txBody>
      </p:sp>
      <p:graphicFrame>
        <p:nvGraphicFramePr>
          <p:cNvPr id="7" name="6 Diagrama"/>
          <p:cNvGraphicFramePr/>
          <p:nvPr>
            <p:extLst>
              <p:ext uri="{D42A27DB-BD31-4B8C-83A1-F6EECF244321}">
                <p14:modId xmlns:p14="http://schemas.microsoft.com/office/powerpoint/2010/main" val="1556494885"/>
              </p:ext>
            </p:extLst>
          </p:nvPr>
        </p:nvGraphicFramePr>
        <p:xfrm>
          <a:off x="827584" y="1268760"/>
          <a:ext cx="7632848" cy="5288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562074"/>
          </a:xfrm>
        </p:spPr>
        <p:txBody>
          <a:bodyPr>
            <a:normAutofit fontScale="90000"/>
          </a:bodyPr>
          <a:lstStyle/>
          <a:p>
            <a:pPr algn="ctr"/>
            <a:r>
              <a:rPr lang="es-ES" sz="2800" dirty="0" smtClean="0">
                <a:solidFill>
                  <a:schemeClr val="bg2">
                    <a:lumMod val="50000"/>
                  </a:schemeClr>
                </a:solidFill>
              </a:rPr>
              <a:t>PLAN DE MARKETING – SEGMENTACIÓN DE MERCADO</a:t>
            </a:r>
            <a:endParaRPr lang="es-ES" sz="2800" dirty="0">
              <a:solidFill>
                <a:schemeClr val="bg2">
                  <a:lumMod val="50000"/>
                </a:schemeClr>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2976907950"/>
              </p:ext>
            </p:extLst>
          </p:nvPr>
        </p:nvGraphicFramePr>
        <p:xfrm>
          <a:off x="1259632" y="1196752"/>
          <a:ext cx="7272808" cy="5400603"/>
        </p:xfrm>
        <a:graphic>
          <a:graphicData uri="http://schemas.openxmlformats.org/drawingml/2006/table">
            <a:tbl>
              <a:tblPr firstRow="1" firstCol="1" bandRow="1">
                <a:tableStyleId>{5C22544A-7EE6-4342-B048-85BDC9FD1C3A}</a:tableStyleId>
              </a:tblPr>
              <a:tblGrid>
                <a:gridCol w="1816747"/>
                <a:gridCol w="5456061"/>
              </a:tblGrid>
              <a:tr h="456872">
                <a:tc>
                  <a:txBody>
                    <a:bodyPr/>
                    <a:lstStyle/>
                    <a:p>
                      <a:pPr marL="457200" algn="ctr">
                        <a:lnSpc>
                          <a:spcPct val="150000"/>
                        </a:lnSpc>
                        <a:spcBef>
                          <a:spcPts val="2400"/>
                        </a:spcBef>
                        <a:spcAft>
                          <a:spcPts val="0"/>
                        </a:spcAft>
                      </a:pPr>
                      <a:r>
                        <a:rPr lang="es-ES" sz="1200">
                          <a:effectLst/>
                        </a:rPr>
                        <a:t>CRITERIOS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c>
                  <a:txBody>
                    <a:bodyPr/>
                    <a:lstStyle/>
                    <a:p>
                      <a:pPr marL="457200" algn="ctr">
                        <a:lnSpc>
                          <a:spcPct val="150000"/>
                        </a:lnSpc>
                        <a:spcBef>
                          <a:spcPts val="2400"/>
                        </a:spcBef>
                        <a:spcAft>
                          <a:spcPts val="0"/>
                        </a:spcAft>
                      </a:pPr>
                      <a:r>
                        <a:rPr lang="es-ES" sz="1200">
                          <a:effectLst/>
                        </a:rPr>
                        <a:t>DESCRIPCIÓN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r>
              <a:tr h="380287">
                <a:tc gridSpan="2">
                  <a:txBody>
                    <a:bodyPr/>
                    <a:lstStyle/>
                    <a:p>
                      <a:pPr marL="457200" algn="just">
                        <a:lnSpc>
                          <a:spcPct val="150000"/>
                        </a:lnSpc>
                        <a:spcBef>
                          <a:spcPts val="2400"/>
                        </a:spcBef>
                        <a:spcAft>
                          <a:spcPts val="0"/>
                        </a:spcAft>
                      </a:pPr>
                      <a:r>
                        <a:rPr lang="es-ES" sz="1200">
                          <a:effectLst/>
                        </a:rPr>
                        <a:t>Criterios Geográficos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c hMerge="1">
                  <a:txBody>
                    <a:bodyPr/>
                    <a:lstStyle/>
                    <a:p>
                      <a:endParaRPr lang="es-EC"/>
                    </a:p>
                  </a:txBody>
                  <a:tcPr/>
                </a:tc>
              </a:tr>
              <a:tr h="380287">
                <a:tc>
                  <a:txBody>
                    <a:bodyPr/>
                    <a:lstStyle/>
                    <a:p>
                      <a:pPr marL="457200" algn="just">
                        <a:lnSpc>
                          <a:spcPct val="150000"/>
                        </a:lnSpc>
                        <a:spcBef>
                          <a:spcPts val="2400"/>
                        </a:spcBef>
                        <a:spcAft>
                          <a:spcPts val="0"/>
                        </a:spcAft>
                      </a:pPr>
                      <a:r>
                        <a:rPr lang="es-ES" sz="1200">
                          <a:effectLst/>
                        </a:rPr>
                        <a:t>Región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c>
                  <a:txBody>
                    <a:bodyPr/>
                    <a:lstStyle/>
                    <a:p>
                      <a:pPr marL="457200" algn="just">
                        <a:lnSpc>
                          <a:spcPct val="150000"/>
                        </a:lnSpc>
                        <a:spcBef>
                          <a:spcPts val="2400"/>
                        </a:spcBef>
                        <a:spcAft>
                          <a:spcPts val="0"/>
                        </a:spcAft>
                      </a:pPr>
                      <a:r>
                        <a:rPr lang="es-ES" sz="1200">
                          <a:effectLst/>
                        </a:rPr>
                        <a:t>Costa Noreste de los Estados Unidos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r>
              <a:tr h="380287">
                <a:tc>
                  <a:txBody>
                    <a:bodyPr/>
                    <a:lstStyle/>
                    <a:p>
                      <a:pPr marL="457200" algn="just">
                        <a:lnSpc>
                          <a:spcPct val="150000"/>
                        </a:lnSpc>
                        <a:spcBef>
                          <a:spcPts val="2400"/>
                        </a:spcBef>
                        <a:spcAft>
                          <a:spcPts val="0"/>
                        </a:spcAft>
                      </a:pPr>
                      <a:r>
                        <a:rPr lang="es-ES" sz="1200">
                          <a:effectLst/>
                        </a:rPr>
                        <a:t>Ciudad</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c>
                  <a:txBody>
                    <a:bodyPr/>
                    <a:lstStyle/>
                    <a:p>
                      <a:pPr marL="457200" algn="just">
                        <a:lnSpc>
                          <a:spcPct val="150000"/>
                        </a:lnSpc>
                        <a:spcBef>
                          <a:spcPts val="2400"/>
                        </a:spcBef>
                        <a:spcAft>
                          <a:spcPts val="0"/>
                        </a:spcAft>
                      </a:pPr>
                      <a:r>
                        <a:rPr lang="es-ES" sz="1200">
                          <a:effectLst/>
                        </a:rPr>
                        <a:t>Nueva York</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r>
              <a:tr h="380287">
                <a:tc>
                  <a:txBody>
                    <a:bodyPr/>
                    <a:lstStyle/>
                    <a:p>
                      <a:pPr marL="457200" algn="just">
                        <a:lnSpc>
                          <a:spcPct val="150000"/>
                        </a:lnSpc>
                        <a:spcBef>
                          <a:spcPts val="2400"/>
                        </a:spcBef>
                        <a:spcAft>
                          <a:spcPts val="0"/>
                        </a:spcAft>
                      </a:pPr>
                      <a:r>
                        <a:rPr lang="es-ES" sz="1200">
                          <a:effectLst/>
                        </a:rPr>
                        <a:t>Densidad</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c>
                  <a:txBody>
                    <a:bodyPr/>
                    <a:lstStyle/>
                    <a:p>
                      <a:pPr marL="457200" algn="just">
                        <a:lnSpc>
                          <a:spcPct val="150000"/>
                        </a:lnSpc>
                        <a:spcBef>
                          <a:spcPts val="2400"/>
                        </a:spcBef>
                        <a:spcAft>
                          <a:spcPts val="0"/>
                        </a:spcAft>
                      </a:pPr>
                      <a:r>
                        <a:rPr lang="es-ES" sz="1200">
                          <a:effectLst/>
                        </a:rPr>
                        <a:t>Urbana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r>
              <a:tr h="380287">
                <a:tc gridSpan="2">
                  <a:txBody>
                    <a:bodyPr/>
                    <a:lstStyle/>
                    <a:p>
                      <a:pPr marL="457200" algn="just">
                        <a:lnSpc>
                          <a:spcPct val="150000"/>
                        </a:lnSpc>
                        <a:spcBef>
                          <a:spcPts val="2400"/>
                        </a:spcBef>
                        <a:spcAft>
                          <a:spcPts val="0"/>
                        </a:spcAft>
                      </a:pPr>
                      <a:r>
                        <a:rPr lang="es-ES" sz="1200">
                          <a:effectLst/>
                        </a:rPr>
                        <a:t>Criterios Demográficos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c hMerge="1">
                  <a:txBody>
                    <a:bodyPr/>
                    <a:lstStyle/>
                    <a:p>
                      <a:endParaRPr lang="es-EC"/>
                    </a:p>
                  </a:txBody>
                  <a:tcPr/>
                </a:tc>
              </a:tr>
              <a:tr h="380287">
                <a:tc>
                  <a:txBody>
                    <a:bodyPr/>
                    <a:lstStyle/>
                    <a:p>
                      <a:pPr marL="457200" algn="just">
                        <a:lnSpc>
                          <a:spcPct val="150000"/>
                        </a:lnSpc>
                        <a:spcBef>
                          <a:spcPts val="2400"/>
                        </a:spcBef>
                        <a:spcAft>
                          <a:spcPts val="0"/>
                        </a:spcAft>
                      </a:pPr>
                      <a:r>
                        <a:rPr lang="es-ES" sz="1200">
                          <a:effectLst/>
                        </a:rPr>
                        <a:t>Edad</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c>
                  <a:txBody>
                    <a:bodyPr/>
                    <a:lstStyle/>
                    <a:p>
                      <a:pPr marL="457200" algn="just">
                        <a:lnSpc>
                          <a:spcPct val="150000"/>
                        </a:lnSpc>
                        <a:spcBef>
                          <a:spcPts val="2400"/>
                        </a:spcBef>
                        <a:spcAft>
                          <a:spcPts val="0"/>
                        </a:spcAft>
                      </a:pPr>
                      <a:r>
                        <a:rPr lang="es-ES" sz="1200">
                          <a:effectLst/>
                        </a:rPr>
                        <a:t>Entre los 18 y 49 años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r>
              <a:tr h="380287">
                <a:tc>
                  <a:txBody>
                    <a:bodyPr/>
                    <a:lstStyle/>
                    <a:p>
                      <a:pPr marL="457200" algn="just">
                        <a:lnSpc>
                          <a:spcPct val="150000"/>
                        </a:lnSpc>
                        <a:spcBef>
                          <a:spcPts val="2400"/>
                        </a:spcBef>
                        <a:spcAft>
                          <a:spcPts val="0"/>
                        </a:spcAft>
                      </a:pPr>
                      <a:r>
                        <a:rPr lang="es-ES" sz="1200">
                          <a:effectLst/>
                        </a:rPr>
                        <a:t>Género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c>
                  <a:txBody>
                    <a:bodyPr/>
                    <a:lstStyle/>
                    <a:p>
                      <a:pPr marL="457200" algn="just">
                        <a:lnSpc>
                          <a:spcPct val="150000"/>
                        </a:lnSpc>
                        <a:spcBef>
                          <a:spcPts val="2400"/>
                        </a:spcBef>
                        <a:spcAft>
                          <a:spcPts val="0"/>
                        </a:spcAft>
                      </a:pPr>
                      <a:r>
                        <a:rPr lang="es-ES" sz="1200">
                          <a:effectLst/>
                        </a:rPr>
                        <a:t>Femenino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r>
              <a:tr h="760574">
                <a:tc>
                  <a:txBody>
                    <a:bodyPr/>
                    <a:lstStyle/>
                    <a:p>
                      <a:pPr marL="457200" algn="just">
                        <a:lnSpc>
                          <a:spcPct val="150000"/>
                        </a:lnSpc>
                        <a:spcBef>
                          <a:spcPts val="2400"/>
                        </a:spcBef>
                        <a:spcAft>
                          <a:spcPts val="0"/>
                        </a:spcAft>
                      </a:pPr>
                      <a:r>
                        <a:rPr lang="es-ES" sz="1200">
                          <a:effectLst/>
                        </a:rPr>
                        <a:t>Ciclo de Vida Familiar</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c>
                  <a:txBody>
                    <a:bodyPr/>
                    <a:lstStyle/>
                    <a:p>
                      <a:pPr marL="457200" algn="just">
                        <a:lnSpc>
                          <a:spcPct val="150000"/>
                        </a:lnSpc>
                        <a:spcBef>
                          <a:spcPts val="2400"/>
                        </a:spcBef>
                        <a:spcAft>
                          <a:spcPts val="0"/>
                        </a:spcAft>
                      </a:pPr>
                      <a:r>
                        <a:rPr lang="es-ES" sz="1200">
                          <a:effectLst/>
                        </a:rPr>
                        <a:t>Solteras, Casadas, Madres con o sin hijos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r>
              <a:tr h="380287">
                <a:tc>
                  <a:txBody>
                    <a:bodyPr/>
                    <a:lstStyle/>
                    <a:p>
                      <a:pPr marL="457200" algn="just">
                        <a:lnSpc>
                          <a:spcPct val="150000"/>
                        </a:lnSpc>
                        <a:spcBef>
                          <a:spcPts val="2400"/>
                        </a:spcBef>
                        <a:spcAft>
                          <a:spcPts val="0"/>
                        </a:spcAft>
                      </a:pPr>
                      <a:r>
                        <a:rPr lang="es-ES" sz="1200">
                          <a:effectLst/>
                        </a:rPr>
                        <a:t>Ingresos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c>
                  <a:txBody>
                    <a:bodyPr/>
                    <a:lstStyle/>
                    <a:p>
                      <a:pPr marL="457200" algn="just">
                        <a:lnSpc>
                          <a:spcPct val="150000"/>
                        </a:lnSpc>
                        <a:spcBef>
                          <a:spcPts val="2400"/>
                        </a:spcBef>
                        <a:spcAft>
                          <a:spcPts val="0"/>
                        </a:spcAft>
                      </a:pPr>
                      <a:r>
                        <a:rPr lang="es-ES" sz="1200">
                          <a:effectLst/>
                        </a:rPr>
                        <a:t>PIB per cápita $ 54152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r>
              <a:tr h="760574">
                <a:tc>
                  <a:txBody>
                    <a:bodyPr/>
                    <a:lstStyle/>
                    <a:p>
                      <a:pPr marL="457200" algn="just">
                        <a:lnSpc>
                          <a:spcPct val="150000"/>
                        </a:lnSpc>
                        <a:spcBef>
                          <a:spcPts val="2400"/>
                        </a:spcBef>
                        <a:spcAft>
                          <a:spcPts val="0"/>
                        </a:spcAft>
                      </a:pPr>
                      <a:r>
                        <a:rPr lang="es-ES" sz="1200">
                          <a:effectLst/>
                        </a:rPr>
                        <a:t>Ocupación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c>
                  <a:txBody>
                    <a:bodyPr/>
                    <a:lstStyle/>
                    <a:p>
                      <a:pPr marL="457200" algn="just">
                        <a:lnSpc>
                          <a:spcPct val="150000"/>
                        </a:lnSpc>
                        <a:spcBef>
                          <a:spcPts val="2400"/>
                        </a:spcBef>
                        <a:spcAft>
                          <a:spcPts val="0"/>
                        </a:spcAft>
                      </a:pPr>
                      <a:r>
                        <a:rPr lang="es-ES" sz="1200">
                          <a:effectLst/>
                        </a:rPr>
                        <a:t>Funcionarias públicas o privadas. Trabajadoras autónomas o independientes. Estudiantes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r>
              <a:tr h="380287">
                <a:tc>
                  <a:txBody>
                    <a:bodyPr/>
                    <a:lstStyle/>
                    <a:p>
                      <a:pPr marL="457200" algn="just">
                        <a:lnSpc>
                          <a:spcPct val="150000"/>
                        </a:lnSpc>
                        <a:spcBef>
                          <a:spcPts val="2400"/>
                        </a:spcBef>
                        <a:spcAft>
                          <a:spcPts val="0"/>
                        </a:spcAft>
                      </a:pPr>
                      <a:r>
                        <a:rPr lang="es-ES" sz="1200">
                          <a:effectLst/>
                        </a:rPr>
                        <a:t>Educación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c>
                  <a:txBody>
                    <a:bodyPr/>
                    <a:lstStyle/>
                    <a:p>
                      <a:pPr marL="457200" algn="just">
                        <a:lnSpc>
                          <a:spcPct val="150000"/>
                        </a:lnSpc>
                        <a:spcBef>
                          <a:spcPts val="2400"/>
                        </a:spcBef>
                        <a:spcAft>
                          <a:spcPts val="0"/>
                        </a:spcAft>
                      </a:pPr>
                      <a:r>
                        <a:rPr lang="es-ES" sz="1200" dirty="0">
                          <a:effectLst/>
                        </a:rPr>
                        <a:t>Secundaria o Superior</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12" marR="68412" marT="0" marB="0" anchor="ctr"/>
                </a:tc>
              </a:tr>
            </a:tbl>
          </a:graphicData>
        </a:graphic>
      </p:graphicFrame>
    </p:spTree>
    <p:extLst>
      <p:ext uri="{BB962C8B-B14F-4D97-AF65-F5344CB8AC3E}">
        <p14:creationId xmlns:p14="http://schemas.microsoft.com/office/powerpoint/2010/main" val="3456576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476250"/>
            <a:ext cx="7772400" cy="1152525"/>
          </a:xfrm>
        </p:spPr>
        <p:txBody>
          <a:bodyPr/>
          <a:lstStyle/>
          <a:p>
            <a:pPr algn="ctr"/>
            <a:r>
              <a:rPr lang="es-ES" dirty="0" smtClean="0">
                <a:solidFill>
                  <a:srgbClr val="0070C0"/>
                </a:solidFill>
              </a:rPr>
              <a:t>INTRODUCCION</a:t>
            </a:r>
            <a:endParaRPr lang="es-ES" dirty="0">
              <a:solidFill>
                <a:srgbClr val="0070C0"/>
              </a:solidFill>
            </a:endParaRPr>
          </a:p>
        </p:txBody>
      </p:sp>
      <p:sp>
        <p:nvSpPr>
          <p:cNvPr id="3" name="2 Subtítulo"/>
          <p:cNvSpPr>
            <a:spLocks noGrp="1"/>
          </p:cNvSpPr>
          <p:nvPr>
            <p:ph type="subTitle" idx="4294967295"/>
          </p:nvPr>
        </p:nvSpPr>
        <p:spPr>
          <a:xfrm>
            <a:off x="107504" y="1484784"/>
            <a:ext cx="8820150" cy="3816350"/>
          </a:xfrm>
        </p:spPr>
        <p:txBody>
          <a:bodyPr>
            <a:noAutofit/>
          </a:bodyPr>
          <a:lstStyle/>
          <a:p>
            <a:pPr marL="0" indent="0" algn="just">
              <a:buNone/>
            </a:pPr>
            <a:r>
              <a:rPr lang="es-ES" sz="2400" dirty="0"/>
              <a:t> </a:t>
            </a:r>
            <a:r>
              <a:rPr lang="es-ES" sz="2400" dirty="0" smtClean="0"/>
              <a:t> </a:t>
            </a:r>
            <a:r>
              <a:rPr lang="es-EC" sz="2400" dirty="0" smtClean="0"/>
              <a:t>Para </a:t>
            </a:r>
            <a:r>
              <a:rPr lang="es-EC" sz="2400" dirty="0"/>
              <a:t>el desarrollo </a:t>
            </a:r>
            <a:r>
              <a:rPr lang="es-EC" sz="2400" dirty="0" smtClean="0"/>
              <a:t>de la investigación se tomó en </a:t>
            </a:r>
            <a:r>
              <a:rPr lang="es-EC" sz="2400" dirty="0"/>
              <a:t>cuenta </a:t>
            </a:r>
            <a:r>
              <a:rPr lang="es-EC" sz="2400" dirty="0" smtClean="0"/>
              <a:t>los siguientes componentes:</a:t>
            </a:r>
          </a:p>
          <a:p>
            <a:pPr algn="just"/>
            <a:r>
              <a:rPr lang="es-EC" sz="2400" dirty="0" smtClean="0"/>
              <a:t>Identificación </a:t>
            </a:r>
            <a:r>
              <a:rPr lang="es-EC" sz="2400" dirty="0"/>
              <a:t>de la línea de productos </a:t>
            </a:r>
            <a:r>
              <a:rPr lang="es-EC" sz="2400" dirty="0" smtClean="0"/>
              <a:t>con el Plan de Marketing</a:t>
            </a:r>
          </a:p>
          <a:p>
            <a:pPr algn="just"/>
            <a:r>
              <a:rPr lang="es-EC" sz="2400" dirty="0" smtClean="0"/>
              <a:t>Normativa y logística para </a:t>
            </a:r>
            <a:r>
              <a:rPr lang="es-EC" sz="2400" dirty="0"/>
              <a:t>la exportación desde </a:t>
            </a:r>
            <a:r>
              <a:rPr lang="es-EC" sz="2400" dirty="0" smtClean="0"/>
              <a:t>Ecuador</a:t>
            </a:r>
          </a:p>
          <a:p>
            <a:pPr algn="just"/>
            <a:r>
              <a:rPr lang="es-EC" sz="2400" dirty="0" smtClean="0"/>
              <a:t>Estructura administrativa y organizacional de la empresa que ejecutara la exportación  </a:t>
            </a:r>
          </a:p>
          <a:p>
            <a:pPr algn="just"/>
            <a:r>
              <a:rPr lang="es-EC" sz="2400" dirty="0" smtClean="0"/>
              <a:t>Estudio </a:t>
            </a:r>
            <a:r>
              <a:rPr lang="es-EC" sz="2400" dirty="0"/>
              <a:t>financiero </a:t>
            </a:r>
            <a:r>
              <a:rPr lang="es-EC" sz="2400" dirty="0" smtClean="0"/>
              <a:t>para verificar la factibilidad del Plan de Negocios.</a:t>
            </a:r>
            <a:endParaRPr lang="es-ES" sz="24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562074"/>
          </a:xfrm>
        </p:spPr>
        <p:txBody>
          <a:bodyPr>
            <a:normAutofit/>
          </a:bodyPr>
          <a:lstStyle/>
          <a:p>
            <a:pPr algn="ctr"/>
            <a:r>
              <a:rPr lang="es-ES" sz="2800" dirty="0" smtClean="0">
                <a:solidFill>
                  <a:schemeClr val="bg2">
                    <a:lumMod val="50000"/>
                  </a:schemeClr>
                </a:solidFill>
              </a:rPr>
              <a:t>PLAN DE MARKETING – PRODUCTO</a:t>
            </a:r>
            <a:endParaRPr lang="es-ES" sz="2800" dirty="0">
              <a:solidFill>
                <a:schemeClr val="bg2">
                  <a:lumMod val="50000"/>
                </a:schemeClr>
              </a:solidFill>
            </a:endParaRPr>
          </a:p>
        </p:txBody>
      </p:sp>
      <p:pic>
        <p:nvPicPr>
          <p:cNvPr id="5" name="irc_mi" descr="http://i01.i.aliimg.com/img/pb/947/412/568/568412947_353.jpg"/>
          <p:cNvPicPr/>
          <p:nvPr/>
        </p:nvPicPr>
        <p:blipFill>
          <a:blip r:embed="rId2" cstate="print"/>
          <a:srcRect/>
          <a:stretch>
            <a:fillRect/>
          </a:stretch>
        </p:blipFill>
        <p:spPr bwMode="auto">
          <a:xfrm>
            <a:off x="1763688" y="1412776"/>
            <a:ext cx="5764932" cy="4623018"/>
          </a:xfrm>
          <a:prstGeom prst="rect">
            <a:avLst/>
          </a:prstGeom>
          <a:noFill/>
          <a:ln w="9525">
            <a:noFill/>
            <a:miter lim="800000"/>
            <a:headEnd/>
            <a:tailEnd/>
          </a:ln>
        </p:spPr>
      </p:pic>
    </p:spTree>
    <p:extLst>
      <p:ext uri="{BB962C8B-B14F-4D97-AF65-F5344CB8AC3E}">
        <p14:creationId xmlns:p14="http://schemas.microsoft.com/office/powerpoint/2010/main" val="1028064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562074"/>
          </a:xfrm>
        </p:spPr>
        <p:txBody>
          <a:bodyPr>
            <a:normAutofit/>
          </a:bodyPr>
          <a:lstStyle/>
          <a:p>
            <a:pPr algn="ctr"/>
            <a:r>
              <a:rPr lang="es-ES" sz="2800" dirty="0" smtClean="0">
                <a:solidFill>
                  <a:schemeClr val="bg2">
                    <a:lumMod val="50000"/>
                  </a:schemeClr>
                </a:solidFill>
              </a:rPr>
              <a:t>PLAN DE MARKETING – PRECIO</a:t>
            </a:r>
            <a:endParaRPr lang="es-ES" sz="2800" dirty="0">
              <a:solidFill>
                <a:schemeClr val="bg2">
                  <a:lumMod val="50000"/>
                </a:schemeClr>
              </a:solidFill>
            </a:endParaRPr>
          </a:p>
        </p:txBody>
      </p:sp>
      <p:sp>
        <p:nvSpPr>
          <p:cNvPr id="7" name="Cuadro de texto 30"/>
          <p:cNvSpPr txBox="1"/>
          <p:nvPr/>
        </p:nvSpPr>
        <p:spPr>
          <a:xfrm>
            <a:off x="2283599" y="5517232"/>
            <a:ext cx="1424305" cy="435610"/>
          </a:xfrm>
          <a:prstGeom prst="rect">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Bef>
                <a:spcPts val="600"/>
              </a:spcBef>
              <a:spcAft>
                <a:spcPts val="600"/>
              </a:spcAft>
            </a:pPr>
            <a:r>
              <a:rPr lang="es-ES" sz="1100">
                <a:effectLst/>
                <a:latin typeface="Arial" panose="020B0604020202020204" pitchFamily="34" charset="0"/>
                <a:ea typeface="Calibri" panose="020F0502020204030204" pitchFamily="34" charset="0"/>
                <a:cs typeface="Times New Roman" panose="02020603050405020304" pitchFamily="18" charset="0"/>
              </a:rPr>
              <a:t>Promedio: $ 159,32</a:t>
            </a:r>
            <a:endParaRPr lang="es-ES" sz="1100">
              <a:effectLst/>
              <a:ea typeface="Calibri" panose="020F0502020204030204" pitchFamily="34" charset="0"/>
              <a:cs typeface="Times New Roman" panose="02020603050405020304" pitchFamily="18" charset="0"/>
            </a:endParaRPr>
          </a:p>
        </p:txBody>
      </p:sp>
      <p:sp>
        <p:nvSpPr>
          <p:cNvPr id="8" name="Cuadro de texto 32"/>
          <p:cNvSpPr txBox="1"/>
          <p:nvPr/>
        </p:nvSpPr>
        <p:spPr>
          <a:xfrm>
            <a:off x="3995936" y="5517232"/>
            <a:ext cx="1512168" cy="435610"/>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Bef>
                <a:spcPts val="600"/>
              </a:spcBef>
              <a:spcAft>
                <a:spcPts val="600"/>
              </a:spcAft>
            </a:pPr>
            <a:r>
              <a:rPr lang="es-ES" sz="1100">
                <a:effectLst/>
                <a:latin typeface="Arial" panose="020B0604020202020204" pitchFamily="34" charset="0"/>
                <a:ea typeface="Calibri" panose="020F0502020204030204" pitchFamily="34" charset="0"/>
                <a:cs typeface="Times New Roman" panose="02020603050405020304" pitchFamily="18" charset="0"/>
              </a:rPr>
              <a:t>Promedio: $ 100,65</a:t>
            </a:r>
            <a:endParaRPr lang="es-ES" sz="1100">
              <a:effectLst/>
              <a:ea typeface="Calibri" panose="020F0502020204030204" pitchFamily="34" charset="0"/>
              <a:cs typeface="Times New Roman" panose="02020603050405020304" pitchFamily="18" charset="0"/>
            </a:endParaRPr>
          </a:p>
        </p:txBody>
      </p:sp>
      <p:sp>
        <p:nvSpPr>
          <p:cNvPr id="9" name="Cuadro de texto 35"/>
          <p:cNvSpPr txBox="1"/>
          <p:nvPr/>
        </p:nvSpPr>
        <p:spPr>
          <a:xfrm>
            <a:off x="5868144" y="5517232"/>
            <a:ext cx="1424305" cy="435610"/>
          </a:xfrm>
          <a:prstGeom prst="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50000"/>
              </a:lnSpc>
              <a:spcBef>
                <a:spcPts val="600"/>
              </a:spcBef>
              <a:spcAft>
                <a:spcPts val="600"/>
              </a:spcAft>
            </a:pPr>
            <a:r>
              <a:rPr lang="es-ES" sz="1100">
                <a:effectLst/>
                <a:latin typeface="Arial" panose="020B0604020202020204" pitchFamily="34" charset="0"/>
                <a:ea typeface="Calibri" panose="020F0502020204030204" pitchFamily="34" charset="0"/>
                <a:cs typeface="Times New Roman" panose="02020603050405020304" pitchFamily="18" charset="0"/>
              </a:rPr>
              <a:t>Promedio: $ 153,16</a:t>
            </a:r>
            <a:endParaRPr lang="es-ES" sz="1100">
              <a:effectLst/>
              <a:ea typeface="Calibri" panose="020F0502020204030204" pitchFamily="34" charset="0"/>
              <a:cs typeface="Times New Roman" panose="02020603050405020304" pitchFamily="18" charset="0"/>
            </a:endParaRPr>
          </a:p>
        </p:txBody>
      </p:sp>
      <p:graphicFrame>
        <p:nvGraphicFramePr>
          <p:cNvPr id="13" name="Diagrama 12"/>
          <p:cNvGraphicFramePr/>
          <p:nvPr/>
        </p:nvGraphicFramePr>
        <p:xfrm>
          <a:off x="1871980" y="1147762"/>
          <a:ext cx="5400040" cy="4562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50093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945201" y="624110"/>
            <a:ext cx="6589199" cy="572642"/>
          </a:xfrm>
        </p:spPr>
        <p:txBody>
          <a:bodyPr>
            <a:normAutofit/>
          </a:bodyPr>
          <a:lstStyle/>
          <a:p>
            <a:pPr algn="ctr"/>
            <a:r>
              <a:rPr lang="es-ES" sz="2800" dirty="0" smtClean="0">
                <a:solidFill>
                  <a:schemeClr val="bg2">
                    <a:lumMod val="50000"/>
                  </a:schemeClr>
                </a:solidFill>
              </a:rPr>
              <a:t>PLAN DE MARKETING – PRECIO</a:t>
            </a:r>
            <a:endParaRPr lang="es-ES" sz="2800" dirty="0">
              <a:solidFill>
                <a:schemeClr val="bg2">
                  <a:lumMod val="50000"/>
                </a:schemeClr>
              </a:solidFill>
            </a:endParaRPr>
          </a:p>
        </p:txBody>
      </p:sp>
      <p:sp>
        <p:nvSpPr>
          <p:cNvPr id="8" name="Cuadro de texto 1"/>
          <p:cNvSpPr txBox="1"/>
          <p:nvPr/>
        </p:nvSpPr>
        <p:spPr>
          <a:xfrm>
            <a:off x="1763688" y="1844824"/>
            <a:ext cx="6346609" cy="135421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algn="just">
              <a:lnSpc>
                <a:spcPct val="107000"/>
              </a:lnSpc>
              <a:spcAft>
                <a:spcPts val="800"/>
              </a:spcAft>
            </a:pPr>
            <a:r>
              <a:rPr lang="es-EC" sz="3600" b="1" dirty="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Estrategia de fijación de precios </a:t>
            </a:r>
          </a:p>
          <a:p>
            <a:pPr algn="just">
              <a:lnSpc>
                <a:spcPct val="107000"/>
              </a:lnSpc>
              <a:spcAft>
                <a:spcPts val="800"/>
              </a:spcAft>
            </a:pPr>
            <a:r>
              <a:rPr lang="es-EC" sz="3600" b="1"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orientada </a:t>
            </a:r>
            <a:r>
              <a:rPr lang="es-EC" sz="3600" b="1" dirty="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a la competencia</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 de texto 1"/>
          <p:cNvSpPr txBox="1"/>
          <p:nvPr/>
        </p:nvSpPr>
        <p:spPr>
          <a:xfrm>
            <a:off x="683568" y="3717032"/>
            <a:ext cx="8119530" cy="2075889"/>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algn="ctr">
              <a:lnSpc>
                <a:spcPct val="107000"/>
              </a:lnSpc>
              <a:spcAft>
                <a:spcPts val="800"/>
              </a:spcAft>
            </a:pPr>
            <a:r>
              <a:rPr lang="es-EC" sz="3600" b="1" dirty="0">
                <a:ln w="9525" cap="flat" cmpd="sng" algn="ctr">
                  <a:solidFill>
                    <a:srgbClr val="FFFFFF"/>
                  </a:solidFill>
                  <a:prstDash val="solid"/>
                  <a:round/>
                </a:ln>
                <a:solidFill>
                  <a:srgbClr val="FF0000"/>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$ 95.79 </a:t>
            </a:r>
            <a:r>
              <a:rPr lang="es-EC" sz="3600" b="1" dirty="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que incluye </a:t>
            </a:r>
            <a:r>
              <a:rPr lang="es-EC" sz="3600" b="1"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el </a:t>
            </a:r>
            <a:r>
              <a:rPr lang="es-EC" sz="3600" b="1" dirty="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costo del producto </a:t>
            </a:r>
            <a:endParaRPr lang="es-EC" sz="3600" b="1"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C" sz="3600" b="1"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más </a:t>
            </a:r>
            <a:r>
              <a:rPr lang="es-EC" sz="3600" b="1" dirty="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los porcentajes de ganancia </a:t>
            </a:r>
            <a:endParaRPr lang="es-EC" sz="3600" b="1"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C" sz="3600" b="1" dirty="0" smtClean="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de </a:t>
            </a:r>
            <a:r>
              <a:rPr lang="es-EC" sz="3600" b="1" dirty="0">
                <a:ln w="9525" cap="flat" cmpd="sng" algn="ctr">
                  <a:solidFill>
                    <a:srgbClr val="FFFFFF"/>
                  </a:solidFill>
                  <a:prstDash val="solid"/>
                  <a:round/>
                </a:ln>
                <a:solidFill>
                  <a:srgbClr val="4472C4"/>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los niveles de comercialización</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7909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562074"/>
          </a:xfrm>
        </p:spPr>
        <p:txBody>
          <a:bodyPr>
            <a:normAutofit/>
          </a:bodyPr>
          <a:lstStyle/>
          <a:p>
            <a:pPr algn="ctr"/>
            <a:r>
              <a:rPr lang="es-ES" sz="2800" dirty="0" smtClean="0">
                <a:solidFill>
                  <a:schemeClr val="bg2">
                    <a:lumMod val="50000"/>
                  </a:schemeClr>
                </a:solidFill>
              </a:rPr>
              <a:t>PLAN DE MARKETING – PROMOCIÓN</a:t>
            </a:r>
            <a:endParaRPr lang="es-ES" sz="2800" dirty="0">
              <a:solidFill>
                <a:schemeClr val="bg2">
                  <a:lumMod val="50000"/>
                </a:schemeClr>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3115293335"/>
              </p:ext>
            </p:extLst>
          </p:nvPr>
        </p:nvGraphicFramePr>
        <p:xfrm>
          <a:off x="1835696" y="1484784"/>
          <a:ext cx="5760640" cy="4248471"/>
        </p:xfrm>
        <a:graphic>
          <a:graphicData uri="http://schemas.openxmlformats.org/drawingml/2006/table">
            <a:tbl>
              <a:tblPr firstRow="1" firstCol="1" bandRow="1">
                <a:tableStyleId>{5C22544A-7EE6-4342-B048-85BDC9FD1C3A}</a:tableStyleId>
              </a:tblPr>
              <a:tblGrid>
                <a:gridCol w="2039287"/>
                <a:gridCol w="983575"/>
                <a:gridCol w="1608540"/>
                <a:gridCol w="1129238"/>
              </a:tblGrid>
              <a:tr h="351314">
                <a:tc>
                  <a:txBody>
                    <a:bodyPr/>
                    <a:lstStyle/>
                    <a:p>
                      <a:pPr algn="ctr">
                        <a:spcBef>
                          <a:spcPts val="1800"/>
                        </a:spcBef>
                      </a:pPr>
                      <a:r>
                        <a:rPr lang="es-ES" sz="1400">
                          <a:effectLst/>
                        </a:rPr>
                        <a:t>Actividad</a:t>
                      </a:r>
                      <a:endParaRPr lang="es-ES" sz="1200">
                        <a:effectLst/>
                        <a:latin typeface="Calibri" panose="020F0502020204030204" pitchFamily="34" charset="0"/>
                      </a:endParaRPr>
                    </a:p>
                  </a:txBody>
                  <a:tcPr marL="68580" marR="68580" marT="0" marB="0"/>
                </a:tc>
                <a:tc>
                  <a:txBody>
                    <a:bodyPr/>
                    <a:lstStyle/>
                    <a:p>
                      <a:pPr algn="ctr">
                        <a:spcBef>
                          <a:spcPts val="1800"/>
                        </a:spcBef>
                      </a:pPr>
                      <a:r>
                        <a:rPr lang="es-ES" sz="1400">
                          <a:effectLst/>
                        </a:rPr>
                        <a:t>Fechas</a:t>
                      </a:r>
                      <a:endParaRPr lang="es-ES" sz="1200">
                        <a:effectLst/>
                        <a:latin typeface="Calibri" panose="020F0502020204030204" pitchFamily="34" charset="0"/>
                      </a:endParaRPr>
                    </a:p>
                  </a:txBody>
                  <a:tcPr marL="68580" marR="68580" marT="0" marB="0"/>
                </a:tc>
                <a:tc>
                  <a:txBody>
                    <a:bodyPr/>
                    <a:lstStyle/>
                    <a:p>
                      <a:pPr algn="ctr">
                        <a:spcBef>
                          <a:spcPts val="1800"/>
                        </a:spcBef>
                      </a:pPr>
                      <a:r>
                        <a:rPr lang="es-ES" sz="1400">
                          <a:effectLst/>
                        </a:rPr>
                        <a:t>Sector</a:t>
                      </a:r>
                      <a:endParaRPr lang="es-ES" sz="1200">
                        <a:effectLst/>
                        <a:latin typeface="Calibri" panose="020F0502020204030204" pitchFamily="34" charset="0"/>
                      </a:endParaRPr>
                    </a:p>
                  </a:txBody>
                  <a:tcPr marL="68580" marR="68580" marT="0" marB="0"/>
                </a:tc>
                <a:tc>
                  <a:txBody>
                    <a:bodyPr/>
                    <a:lstStyle/>
                    <a:p>
                      <a:pPr algn="ctr">
                        <a:spcBef>
                          <a:spcPts val="1800"/>
                        </a:spcBef>
                      </a:pPr>
                      <a:r>
                        <a:rPr lang="es-ES" sz="1400">
                          <a:effectLst/>
                        </a:rPr>
                        <a:t>Lugar</a:t>
                      </a:r>
                      <a:endParaRPr lang="es-ES" sz="1200">
                        <a:effectLst/>
                        <a:latin typeface="Calibri" panose="020F0502020204030204" pitchFamily="34" charset="0"/>
                      </a:endParaRPr>
                    </a:p>
                  </a:txBody>
                  <a:tcPr marL="68580" marR="68580" marT="0" marB="0"/>
                </a:tc>
              </a:tr>
              <a:tr h="766504">
                <a:tc>
                  <a:txBody>
                    <a:bodyPr/>
                    <a:lstStyle/>
                    <a:p>
                      <a:pPr algn="ctr">
                        <a:spcBef>
                          <a:spcPts val="1800"/>
                        </a:spcBef>
                      </a:pPr>
                      <a:r>
                        <a:rPr lang="en-US" sz="1400">
                          <a:effectLst/>
                        </a:rPr>
                        <a:t>New York Now International Gift Show</a:t>
                      </a:r>
                      <a:endParaRPr lang="es-ES" sz="1200">
                        <a:effectLst/>
                        <a:latin typeface="Calibri" panose="020F0502020204030204" pitchFamily="34" charset="0"/>
                      </a:endParaRPr>
                    </a:p>
                  </a:txBody>
                  <a:tcPr marL="68580" marR="68580" marT="0" marB="0" anchor="ctr"/>
                </a:tc>
                <a:tc>
                  <a:txBody>
                    <a:bodyPr/>
                    <a:lstStyle/>
                    <a:p>
                      <a:pPr algn="ctr">
                        <a:spcBef>
                          <a:spcPts val="1800"/>
                        </a:spcBef>
                      </a:pPr>
                      <a:r>
                        <a:rPr lang="es-ES" sz="1400">
                          <a:effectLst/>
                        </a:rPr>
                        <a:t>16 al 20 de Agosto</a:t>
                      </a:r>
                      <a:endParaRPr lang="es-ES" sz="1200">
                        <a:effectLst/>
                        <a:latin typeface="Calibri" panose="020F0502020204030204" pitchFamily="34" charset="0"/>
                      </a:endParaRPr>
                    </a:p>
                  </a:txBody>
                  <a:tcPr marL="68580" marR="68580" marT="0" marB="0" anchor="ctr"/>
                </a:tc>
                <a:tc>
                  <a:txBody>
                    <a:bodyPr/>
                    <a:lstStyle/>
                    <a:p>
                      <a:pPr algn="ctr">
                        <a:spcBef>
                          <a:spcPts val="1800"/>
                        </a:spcBef>
                      </a:pPr>
                      <a:r>
                        <a:rPr lang="es-ES" sz="1400">
                          <a:effectLst/>
                        </a:rPr>
                        <a:t>Manufacturero</a:t>
                      </a:r>
                      <a:endParaRPr lang="es-ES" sz="1200">
                        <a:effectLst/>
                        <a:latin typeface="Calibri" panose="020F0502020204030204" pitchFamily="34" charset="0"/>
                      </a:endParaRPr>
                    </a:p>
                  </a:txBody>
                  <a:tcPr marL="68580" marR="68580" marT="0" marB="0" anchor="ctr"/>
                </a:tc>
                <a:tc>
                  <a:txBody>
                    <a:bodyPr/>
                    <a:lstStyle/>
                    <a:p>
                      <a:pPr algn="ctr">
                        <a:spcBef>
                          <a:spcPts val="1800"/>
                        </a:spcBef>
                      </a:pPr>
                      <a:r>
                        <a:rPr lang="es-ES" sz="1400">
                          <a:effectLst/>
                        </a:rPr>
                        <a:t>New York, USA</a:t>
                      </a:r>
                      <a:endParaRPr lang="es-ES" sz="1200">
                        <a:effectLst/>
                        <a:latin typeface="Calibri" panose="020F0502020204030204" pitchFamily="34" charset="0"/>
                      </a:endParaRPr>
                    </a:p>
                  </a:txBody>
                  <a:tcPr marL="68580" marR="68580" marT="0" marB="0" anchor="ctr"/>
                </a:tc>
              </a:tr>
              <a:tr h="1038735">
                <a:tc>
                  <a:txBody>
                    <a:bodyPr/>
                    <a:lstStyle/>
                    <a:p>
                      <a:pPr algn="ctr">
                        <a:spcBef>
                          <a:spcPts val="1800"/>
                        </a:spcBef>
                      </a:pPr>
                      <a:r>
                        <a:rPr lang="es-ES" sz="1400">
                          <a:effectLst/>
                        </a:rPr>
                        <a:t>Magic Proje</a:t>
                      </a:r>
                      <a:r>
                        <a:rPr lang="en-US" sz="1400">
                          <a:effectLst/>
                        </a:rPr>
                        <a:t>ct</a:t>
                      </a:r>
                      <a:endParaRPr lang="es-ES" sz="1200">
                        <a:effectLst/>
                        <a:latin typeface="Calibri" panose="020F0502020204030204" pitchFamily="34" charset="0"/>
                      </a:endParaRPr>
                    </a:p>
                  </a:txBody>
                  <a:tcPr marL="68580" marR="68580" marT="0" marB="0" anchor="ctr"/>
                </a:tc>
                <a:tc>
                  <a:txBody>
                    <a:bodyPr/>
                    <a:lstStyle/>
                    <a:p>
                      <a:pPr algn="ctr">
                        <a:spcBef>
                          <a:spcPts val="1800"/>
                        </a:spcBef>
                      </a:pPr>
                      <a:r>
                        <a:rPr lang="en-US" sz="1400">
                          <a:effectLst/>
                        </a:rPr>
                        <a:t>20 al 23 de Agosto</a:t>
                      </a:r>
                      <a:endParaRPr lang="es-ES" sz="1200">
                        <a:effectLst/>
                        <a:latin typeface="Calibri" panose="020F0502020204030204" pitchFamily="34" charset="0"/>
                      </a:endParaRPr>
                    </a:p>
                  </a:txBody>
                  <a:tcPr marL="68580" marR="68580" marT="0" marB="0" anchor="ctr"/>
                </a:tc>
                <a:tc>
                  <a:txBody>
                    <a:bodyPr/>
                    <a:lstStyle/>
                    <a:p>
                      <a:pPr algn="ctr">
                        <a:spcBef>
                          <a:spcPts val="1800"/>
                        </a:spcBef>
                      </a:pPr>
                      <a:r>
                        <a:rPr lang="es-ES" sz="1400">
                          <a:effectLst/>
                        </a:rPr>
                        <a:t>Textil, confecciones, cuero y calzado</a:t>
                      </a:r>
                      <a:endParaRPr lang="es-ES" sz="1200">
                        <a:effectLst/>
                        <a:latin typeface="Calibri" panose="020F0502020204030204" pitchFamily="34" charset="0"/>
                      </a:endParaRPr>
                    </a:p>
                  </a:txBody>
                  <a:tcPr marL="68580" marR="68580" marT="0" marB="0" anchor="ctr"/>
                </a:tc>
                <a:tc>
                  <a:txBody>
                    <a:bodyPr/>
                    <a:lstStyle/>
                    <a:p>
                      <a:pPr algn="ctr">
                        <a:spcBef>
                          <a:spcPts val="1800"/>
                        </a:spcBef>
                      </a:pPr>
                      <a:r>
                        <a:rPr lang="es-ES" sz="1400">
                          <a:effectLst/>
                        </a:rPr>
                        <a:t>Las Vegas, USA</a:t>
                      </a:r>
                      <a:endParaRPr lang="es-ES" sz="1200">
                        <a:effectLst/>
                        <a:latin typeface="Calibri" panose="020F0502020204030204" pitchFamily="34" charset="0"/>
                      </a:endParaRPr>
                    </a:p>
                  </a:txBody>
                  <a:tcPr marL="68580" marR="68580" marT="0" marB="0" anchor="ctr"/>
                </a:tc>
              </a:tr>
              <a:tr h="1053183">
                <a:tc>
                  <a:txBody>
                    <a:bodyPr/>
                    <a:lstStyle/>
                    <a:p>
                      <a:pPr algn="ctr">
                        <a:spcBef>
                          <a:spcPts val="1800"/>
                        </a:spcBef>
                      </a:pPr>
                      <a:r>
                        <a:rPr lang="es-ES" sz="1400">
                          <a:effectLst/>
                        </a:rPr>
                        <a:t>The Seattle Gift Show</a:t>
                      </a:r>
                      <a:endParaRPr lang="es-ES" sz="1200">
                        <a:effectLst/>
                        <a:latin typeface="Calibri" panose="020F0502020204030204" pitchFamily="34" charset="0"/>
                      </a:endParaRPr>
                    </a:p>
                  </a:txBody>
                  <a:tcPr marL="68580" marR="68580" marT="0" marB="0" anchor="ctr"/>
                </a:tc>
                <a:tc>
                  <a:txBody>
                    <a:bodyPr/>
                    <a:lstStyle/>
                    <a:p>
                      <a:pPr algn="ctr">
                        <a:spcBef>
                          <a:spcPts val="1800"/>
                        </a:spcBef>
                      </a:pPr>
                      <a:r>
                        <a:rPr lang="es-ES" sz="1400">
                          <a:effectLst/>
                        </a:rPr>
                        <a:t>28 al 02 de septiembre</a:t>
                      </a:r>
                      <a:endParaRPr lang="es-ES" sz="1200">
                        <a:effectLst/>
                        <a:latin typeface="Calibri" panose="020F0502020204030204" pitchFamily="34" charset="0"/>
                      </a:endParaRPr>
                    </a:p>
                  </a:txBody>
                  <a:tcPr marL="68580" marR="68580" marT="0" marB="0" anchor="ctr"/>
                </a:tc>
                <a:tc>
                  <a:txBody>
                    <a:bodyPr/>
                    <a:lstStyle/>
                    <a:p>
                      <a:pPr algn="ctr">
                        <a:spcBef>
                          <a:spcPts val="1800"/>
                        </a:spcBef>
                      </a:pPr>
                      <a:r>
                        <a:rPr lang="es-ES" sz="1400">
                          <a:effectLst/>
                        </a:rPr>
                        <a:t>Textil, confecciones, cuero y calzado</a:t>
                      </a:r>
                      <a:endParaRPr lang="es-ES" sz="1200">
                        <a:effectLst/>
                        <a:latin typeface="Calibri" panose="020F0502020204030204" pitchFamily="34" charset="0"/>
                      </a:endParaRPr>
                    </a:p>
                  </a:txBody>
                  <a:tcPr marL="68580" marR="68580" marT="0" marB="0" anchor="ctr"/>
                </a:tc>
                <a:tc>
                  <a:txBody>
                    <a:bodyPr/>
                    <a:lstStyle/>
                    <a:p>
                      <a:pPr algn="ctr">
                        <a:spcBef>
                          <a:spcPts val="1800"/>
                        </a:spcBef>
                      </a:pPr>
                      <a:r>
                        <a:rPr lang="es-ES" sz="1400">
                          <a:effectLst/>
                        </a:rPr>
                        <a:t>Seattle, USA</a:t>
                      </a:r>
                      <a:endParaRPr lang="es-ES" sz="1200">
                        <a:effectLst/>
                        <a:latin typeface="Calibri" panose="020F0502020204030204" pitchFamily="34" charset="0"/>
                      </a:endParaRPr>
                    </a:p>
                  </a:txBody>
                  <a:tcPr marL="68580" marR="68580" marT="0" marB="0" anchor="ctr"/>
                </a:tc>
              </a:tr>
              <a:tr h="1038735">
                <a:tc>
                  <a:txBody>
                    <a:bodyPr/>
                    <a:lstStyle/>
                    <a:p>
                      <a:pPr algn="ctr">
                        <a:spcBef>
                          <a:spcPts val="1800"/>
                        </a:spcBef>
                      </a:pPr>
                      <a:r>
                        <a:rPr lang="en-US" sz="1400">
                          <a:effectLst/>
                        </a:rPr>
                        <a:t>International Fashion Jewerly and Accesories Fair</a:t>
                      </a:r>
                      <a:endParaRPr lang="es-ES" sz="1200">
                        <a:effectLst/>
                        <a:latin typeface="Calibri" panose="020F0502020204030204" pitchFamily="34" charset="0"/>
                      </a:endParaRPr>
                    </a:p>
                  </a:txBody>
                  <a:tcPr marL="68580" marR="68580" marT="0" marB="0" anchor="ctr"/>
                </a:tc>
                <a:tc>
                  <a:txBody>
                    <a:bodyPr/>
                    <a:lstStyle/>
                    <a:p>
                      <a:pPr algn="ctr">
                        <a:spcBef>
                          <a:spcPts val="1800"/>
                        </a:spcBef>
                      </a:pPr>
                      <a:r>
                        <a:rPr lang="en-US" sz="1400">
                          <a:effectLst/>
                        </a:rPr>
                        <a:t>3 al 07 de </a:t>
                      </a:r>
                      <a:r>
                        <a:rPr lang="es-EC" sz="1400">
                          <a:effectLst/>
                        </a:rPr>
                        <a:t>septiembre</a:t>
                      </a:r>
                      <a:endParaRPr lang="es-ES" sz="1200">
                        <a:effectLst/>
                        <a:latin typeface="Calibri" panose="020F0502020204030204" pitchFamily="34" charset="0"/>
                      </a:endParaRPr>
                    </a:p>
                  </a:txBody>
                  <a:tcPr marL="68580" marR="68580" marT="0" marB="0" anchor="ctr"/>
                </a:tc>
                <a:tc>
                  <a:txBody>
                    <a:bodyPr/>
                    <a:lstStyle/>
                    <a:p>
                      <a:pPr algn="ctr">
                        <a:spcBef>
                          <a:spcPts val="1800"/>
                        </a:spcBef>
                      </a:pPr>
                      <a:r>
                        <a:rPr lang="en-US" sz="1400">
                          <a:effectLst/>
                        </a:rPr>
                        <a:t>Accesorios</a:t>
                      </a:r>
                      <a:endParaRPr lang="es-ES" sz="1200">
                        <a:effectLst/>
                        <a:latin typeface="Calibri" panose="020F0502020204030204" pitchFamily="34" charset="0"/>
                      </a:endParaRPr>
                    </a:p>
                  </a:txBody>
                  <a:tcPr marL="68580" marR="68580" marT="0" marB="0" anchor="ctr"/>
                </a:tc>
                <a:tc>
                  <a:txBody>
                    <a:bodyPr/>
                    <a:lstStyle/>
                    <a:p>
                      <a:pPr algn="ctr">
                        <a:spcBef>
                          <a:spcPts val="1800"/>
                        </a:spcBef>
                      </a:pPr>
                      <a:r>
                        <a:rPr lang="en-US" sz="1400" dirty="0">
                          <a:effectLst/>
                        </a:rPr>
                        <a:t>Warwick, USA</a:t>
                      </a:r>
                      <a:endParaRPr lang="es-ES" sz="1200" dirty="0">
                        <a:effectLst/>
                        <a:latin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18742632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624" y="332656"/>
            <a:ext cx="7848871" cy="644650"/>
          </a:xfrm>
        </p:spPr>
        <p:txBody>
          <a:bodyPr>
            <a:normAutofit fontScale="90000"/>
          </a:bodyPr>
          <a:lstStyle/>
          <a:p>
            <a:r>
              <a:rPr lang="es-ES" dirty="0">
                <a:solidFill>
                  <a:schemeClr val="bg2">
                    <a:lumMod val="50000"/>
                  </a:schemeClr>
                </a:solidFill>
              </a:rPr>
              <a:t>PLAN DE MARKETING – PROMOCIÓN</a:t>
            </a:r>
            <a:endParaRPr lang="es-EC" dirty="0"/>
          </a:p>
        </p:txBody>
      </p:sp>
      <p:graphicFrame>
        <p:nvGraphicFramePr>
          <p:cNvPr id="5" name="Diagrama 4"/>
          <p:cNvGraphicFramePr/>
          <p:nvPr>
            <p:extLst>
              <p:ext uri="{D42A27DB-BD31-4B8C-83A1-F6EECF244321}">
                <p14:modId xmlns:p14="http://schemas.microsoft.com/office/powerpoint/2010/main" val="2501155830"/>
              </p:ext>
            </p:extLst>
          </p:nvPr>
        </p:nvGraphicFramePr>
        <p:xfrm>
          <a:off x="755576" y="1628800"/>
          <a:ext cx="6984776" cy="923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Diagrama 11"/>
          <p:cNvGraphicFramePr/>
          <p:nvPr>
            <p:extLst>
              <p:ext uri="{D42A27DB-BD31-4B8C-83A1-F6EECF244321}">
                <p14:modId xmlns:p14="http://schemas.microsoft.com/office/powerpoint/2010/main" val="394501445"/>
              </p:ext>
            </p:extLst>
          </p:nvPr>
        </p:nvGraphicFramePr>
        <p:xfrm>
          <a:off x="1156792" y="3140968"/>
          <a:ext cx="1224136" cy="3693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4" name="Diagrama 13"/>
          <p:cNvGraphicFramePr/>
          <p:nvPr>
            <p:extLst>
              <p:ext uri="{D42A27DB-BD31-4B8C-83A1-F6EECF244321}">
                <p14:modId xmlns:p14="http://schemas.microsoft.com/office/powerpoint/2010/main" val="2180716762"/>
              </p:ext>
            </p:extLst>
          </p:nvPr>
        </p:nvGraphicFramePr>
        <p:xfrm>
          <a:off x="5508104" y="3068960"/>
          <a:ext cx="1296144" cy="36933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Diagrama 16"/>
          <p:cNvGraphicFramePr/>
          <p:nvPr>
            <p:extLst>
              <p:ext uri="{D42A27DB-BD31-4B8C-83A1-F6EECF244321}">
                <p14:modId xmlns:p14="http://schemas.microsoft.com/office/powerpoint/2010/main" val="3204552168"/>
              </p:ext>
            </p:extLst>
          </p:nvPr>
        </p:nvGraphicFramePr>
        <p:xfrm>
          <a:off x="1187624" y="5517232"/>
          <a:ext cx="1368152" cy="36933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8" name="Diagrama 17"/>
          <p:cNvGraphicFramePr/>
          <p:nvPr>
            <p:extLst>
              <p:ext uri="{D42A27DB-BD31-4B8C-83A1-F6EECF244321}">
                <p14:modId xmlns:p14="http://schemas.microsoft.com/office/powerpoint/2010/main" val="2298424473"/>
              </p:ext>
            </p:extLst>
          </p:nvPr>
        </p:nvGraphicFramePr>
        <p:xfrm>
          <a:off x="5436096" y="5517232"/>
          <a:ext cx="2088232" cy="369332"/>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pic>
        <p:nvPicPr>
          <p:cNvPr id="19" name="0 Imagen"/>
          <p:cNvPicPr/>
          <p:nvPr/>
        </p:nvPicPr>
        <p:blipFill>
          <a:blip r:embed="rId27">
            <a:extLst>
              <a:ext uri="{28A0092B-C50C-407E-A947-70E740481C1C}">
                <a14:useLocalDpi xmlns:a14="http://schemas.microsoft.com/office/drawing/2010/main" val="0"/>
              </a:ext>
            </a:extLst>
          </a:blip>
          <a:stretch>
            <a:fillRect/>
          </a:stretch>
        </p:blipFill>
        <p:spPr>
          <a:xfrm>
            <a:off x="3003224" y="3068960"/>
            <a:ext cx="2108835" cy="2813050"/>
          </a:xfrm>
          <a:prstGeom prst="rect">
            <a:avLst/>
          </a:prstGeom>
        </p:spPr>
      </p:pic>
    </p:spTree>
    <p:extLst>
      <p:ext uri="{BB962C8B-B14F-4D97-AF65-F5344CB8AC3E}">
        <p14:creationId xmlns:p14="http://schemas.microsoft.com/office/powerpoint/2010/main" val="176479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FINANCIAMIENTO PARA INVERSION INICIAL</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75273310"/>
              </p:ext>
            </p:extLst>
          </p:nvPr>
        </p:nvGraphicFramePr>
        <p:xfrm>
          <a:off x="1763688" y="1905000"/>
          <a:ext cx="6048673" cy="3612232"/>
        </p:xfrm>
        <a:graphic>
          <a:graphicData uri="http://schemas.openxmlformats.org/drawingml/2006/table">
            <a:tbl>
              <a:tblPr firstRow="1" firstCol="1" bandRow="1">
                <a:tableStyleId>{5C22544A-7EE6-4342-B048-85BDC9FD1C3A}</a:tableStyleId>
              </a:tblPr>
              <a:tblGrid>
                <a:gridCol w="2662182"/>
                <a:gridCol w="1751818"/>
                <a:gridCol w="1634673"/>
              </a:tblGrid>
              <a:tr h="722268">
                <a:tc gridSpan="3">
                  <a:txBody>
                    <a:bodyPr/>
                    <a:lstStyle/>
                    <a:p>
                      <a:pPr algn="ctr">
                        <a:lnSpc>
                          <a:spcPct val="150000"/>
                        </a:lnSpc>
                        <a:spcBef>
                          <a:spcPts val="2400"/>
                        </a:spcBef>
                        <a:spcAft>
                          <a:spcPts val="0"/>
                        </a:spcAft>
                      </a:pPr>
                      <a:r>
                        <a:rPr lang="es-EC" sz="1000" dirty="0">
                          <a:effectLst/>
                        </a:rPr>
                        <a:t>FINANCIAMIENTO INVERSION INICIAL</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hMerge="1">
                  <a:txBody>
                    <a:bodyPr/>
                    <a:lstStyle/>
                    <a:p>
                      <a:endParaRPr lang="es-EC"/>
                    </a:p>
                  </a:txBody>
                  <a:tcPr/>
                </a:tc>
              </a:tr>
              <a:tr h="722491">
                <a:tc>
                  <a:txBody>
                    <a:bodyPr/>
                    <a:lstStyle/>
                    <a:p>
                      <a:pPr algn="ctr">
                        <a:lnSpc>
                          <a:spcPct val="150000"/>
                        </a:lnSpc>
                        <a:spcBef>
                          <a:spcPts val="2400"/>
                        </a:spcBef>
                        <a:spcAft>
                          <a:spcPts val="0"/>
                        </a:spcAft>
                      </a:pPr>
                      <a:r>
                        <a:rPr lang="es-EC" sz="1000">
                          <a:effectLst/>
                        </a:rPr>
                        <a:t>Accionistas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l">
                        <a:lnSpc>
                          <a:spcPct val="150000"/>
                        </a:lnSpc>
                        <a:spcBef>
                          <a:spcPts val="2400"/>
                        </a:spcBef>
                        <a:spcAft>
                          <a:spcPts val="0"/>
                        </a:spcAft>
                      </a:pPr>
                      <a:r>
                        <a:rPr lang="es-EC" sz="1000" dirty="0">
                          <a:effectLst/>
                        </a:rPr>
                        <a:t>Monto</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l">
                        <a:lnSpc>
                          <a:spcPct val="150000"/>
                        </a:lnSpc>
                        <a:spcBef>
                          <a:spcPts val="2400"/>
                        </a:spcBef>
                        <a:spcAft>
                          <a:spcPts val="0"/>
                        </a:spcAft>
                      </a:pPr>
                      <a:r>
                        <a:rPr lang="es-EC" sz="1000">
                          <a:effectLst/>
                        </a:rPr>
                        <a:t>Porcentaje</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722491">
                <a:tc>
                  <a:txBody>
                    <a:bodyPr/>
                    <a:lstStyle/>
                    <a:p>
                      <a:pPr algn="ctr">
                        <a:lnSpc>
                          <a:spcPct val="150000"/>
                        </a:lnSpc>
                        <a:spcBef>
                          <a:spcPts val="2400"/>
                        </a:spcBef>
                        <a:spcAft>
                          <a:spcPts val="0"/>
                        </a:spcAft>
                      </a:pPr>
                      <a:r>
                        <a:rPr lang="es-EC" sz="1000">
                          <a:effectLst/>
                        </a:rPr>
                        <a:t>PROPIO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$ 65.000,00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83,1%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722491">
                <a:tc>
                  <a:txBody>
                    <a:bodyPr/>
                    <a:lstStyle/>
                    <a:p>
                      <a:pPr algn="ctr">
                        <a:lnSpc>
                          <a:spcPct val="150000"/>
                        </a:lnSpc>
                        <a:spcBef>
                          <a:spcPts val="2400"/>
                        </a:spcBef>
                        <a:spcAft>
                          <a:spcPts val="0"/>
                        </a:spcAft>
                      </a:pPr>
                      <a:r>
                        <a:rPr lang="es-EC" sz="1000">
                          <a:effectLst/>
                        </a:rPr>
                        <a:t>FINANCIAMIENTO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$ 13.246,01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16,9%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722491">
                <a:tc>
                  <a:txBody>
                    <a:bodyPr/>
                    <a:lstStyle/>
                    <a:p>
                      <a:pPr algn="ctr">
                        <a:lnSpc>
                          <a:spcPct val="150000"/>
                        </a:lnSpc>
                        <a:spcBef>
                          <a:spcPts val="2400"/>
                        </a:spcBef>
                        <a:spcAft>
                          <a:spcPts val="0"/>
                        </a:spcAft>
                      </a:pPr>
                      <a:r>
                        <a:rPr lang="es-EC" sz="1000">
                          <a:effectLst/>
                        </a:rPr>
                        <a:t>Total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$ 78.246,01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dirty="0">
                          <a:effectLst/>
                        </a:rPr>
                        <a:t>100%</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10865431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Instituciones para el financiamiento</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905090430"/>
              </p:ext>
            </p:extLst>
          </p:nvPr>
        </p:nvGraphicFramePr>
        <p:xfrm>
          <a:off x="1619672" y="1905000"/>
          <a:ext cx="6408712" cy="4332312"/>
        </p:xfrm>
        <a:graphic>
          <a:graphicData uri="http://schemas.openxmlformats.org/drawingml/2006/table">
            <a:tbl>
              <a:tblPr firstRow="1" firstCol="1" bandRow="1">
                <a:tableStyleId>{5C22544A-7EE6-4342-B048-85BDC9FD1C3A}</a:tableStyleId>
              </a:tblPr>
              <a:tblGrid>
                <a:gridCol w="1602178"/>
                <a:gridCol w="1602178"/>
                <a:gridCol w="1602178"/>
                <a:gridCol w="1602178"/>
              </a:tblGrid>
              <a:tr h="1522608">
                <a:tc>
                  <a:txBody>
                    <a:bodyPr/>
                    <a:lstStyle/>
                    <a:p>
                      <a:pPr algn="ctr">
                        <a:lnSpc>
                          <a:spcPct val="200000"/>
                        </a:lnSpc>
                        <a:spcBef>
                          <a:spcPts val="1800"/>
                        </a:spcBef>
                        <a:spcAft>
                          <a:spcPts val="1200"/>
                        </a:spcAft>
                        <a:tabLst>
                          <a:tab pos="990600" algn="l"/>
                        </a:tabLst>
                      </a:pPr>
                      <a:r>
                        <a:rPr lang="es-EC" sz="1000" dirty="0">
                          <a:effectLst/>
                        </a:rPr>
                        <a:t>INSTITUCION FINANCIERA</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TASA DE INTERES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CUMPLIMOS CON REQUISITOS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MONTO DE CREDITO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2426">
                <a:tc>
                  <a:txBody>
                    <a:bodyPr/>
                    <a:lstStyle/>
                    <a:p>
                      <a:pPr algn="ctr">
                        <a:lnSpc>
                          <a:spcPct val="200000"/>
                        </a:lnSpc>
                        <a:spcBef>
                          <a:spcPts val="1800"/>
                        </a:spcBef>
                        <a:spcAft>
                          <a:spcPts val="1200"/>
                        </a:spcAft>
                        <a:tabLst>
                          <a:tab pos="990600" algn="l"/>
                        </a:tabLst>
                      </a:pPr>
                      <a:r>
                        <a:rPr lang="es-EC" sz="1000">
                          <a:effectLst/>
                        </a:rPr>
                        <a:t>BID</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10%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50%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2426">
                <a:tc>
                  <a:txBody>
                    <a:bodyPr/>
                    <a:lstStyle/>
                    <a:p>
                      <a:pPr algn="ctr">
                        <a:lnSpc>
                          <a:spcPct val="200000"/>
                        </a:lnSpc>
                        <a:spcBef>
                          <a:spcPts val="1800"/>
                        </a:spcBef>
                        <a:spcAft>
                          <a:spcPts val="1200"/>
                        </a:spcAft>
                        <a:tabLst>
                          <a:tab pos="990600" algn="l"/>
                        </a:tabLst>
                      </a:pPr>
                      <a:r>
                        <a:rPr lang="es-EC" sz="1000">
                          <a:effectLst/>
                        </a:rPr>
                        <a:t>CFN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10%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70%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2426">
                <a:tc>
                  <a:txBody>
                    <a:bodyPr/>
                    <a:lstStyle/>
                    <a:p>
                      <a:pPr algn="ctr">
                        <a:lnSpc>
                          <a:spcPct val="200000"/>
                        </a:lnSpc>
                        <a:spcBef>
                          <a:spcPts val="1800"/>
                        </a:spcBef>
                        <a:spcAft>
                          <a:spcPts val="1200"/>
                        </a:spcAft>
                        <a:tabLst>
                          <a:tab pos="990600" algn="l"/>
                        </a:tabLst>
                      </a:pPr>
                      <a:r>
                        <a:rPr lang="es-EC" sz="1000">
                          <a:effectLst/>
                        </a:rPr>
                        <a:t>CAF</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NO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70%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2426">
                <a:tc>
                  <a:txBody>
                    <a:bodyPr/>
                    <a:lstStyle/>
                    <a:p>
                      <a:pPr algn="ctr">
                        <a:lnSpc>
                          <a:spcPct val="200000"/>
                        </a:lnSpc>
                        <a:spcBef>
                          <a:spcPts val="1800"/>
                        </a:spcBef>
                        <a:spcAft>
                          <a:spcPts val="1200"/>
                        </a:spcAft>
                        <a:tabLst>
                          <a:tab pos="990600" algn="l"/>
                        </a:tabLst>
                      </a:pPr>
                      <a:r>
                        <a:rPr lang="es-EC" sz="1000">
                          <a:effectLst/>
                        </a:rPr>
                        <a:t>BANCO PICHINCHA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14%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a:effectLst/>
                        </a:rPr>
                        <a:t>SI</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Bef>
                          <a:spcPts val="1800"/>
                        </a:spcBef>
                        <a:spcAft>
                          <a:spcPts val="1200"/>
                        </a:spcAft>
                        <a:tabLst>
                          <a:tab pos="990600" algn="l"/>
                        </a:tabLst>
                      </a:pPr>
                      <a:r>
                        <a:rPr lang="es-EC" sz="1000" dirty="0">
                          <a:effectLst/>
                        </a:rPr>
                        <a:t>100%</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2320936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562074"/>
          </a:xfrm>
        </p:spPr>
        <p:txBody>
          <a:bodyPr>
            <a:normAutofit/>
          </a:bodyPr>
          <a:lstStyle/>
          <a:p>
            <a:pPr algn="ctr"/>
            <a:r>
              <a:rPr lang="es-ES" sz="2800" dirty="0" smtClean="0">
                <a:solidFill>
                  <a:schemeClr val="bg2">
                    <a:lumMod val="50000"/>
                  </a:schemeClr>
                </a:solidFill>
              </a:rPr>
              <a:t>ESTUDIO FINANCIERO</a:t>
            </a:r>
            <a:endParaRPr lang="es-ES" sz="2800" dirty="0">
              <a:solidFill>
                <a:schemeClr val="bg2">
                  <a:lumMod val="50000"/>
                </a:schemeClr>
              </a:solidFill>
            </a:endParaRPr>
          </a:p>
        </p:txBody>
      </p:sp>
      <p:graphicFrame>
        <p:nvGraphicFramePr>
          <p:cNvPr id="3" name="Tabla 2"/>
          <p:cNvGraphicFramePr>
            <a:graphicFrameLocks noGrp="1"/>
          </p:cNvGraphicFramePr>
          <p:nvPr/>
        </p:nvGraphicFramePr>
        <p:xfrm>
          <a:off x="1043608" y="1340768"/>
          <a:ext cx="4312081" cy="3887527"/>
        </p:xfrm>
        <a:graphic>
          <a:graphicData uri="http://schemas.openxmlformats.org/drawingml/2006/table">
            <a:tbl>
              <a:tblPr firstRow="1" firstCol="1" bandRow="1">
                <a:tableStyleId>{5C22544A-7EE6-4342-B048-85BDC9FD1C3A}</a:tableStyleId>
              </a:tblPr>
              <a:tblGrid>
                <a:gridCol w="1888218"/>
                <a:gridCol w="755631"/>
                <a:gridCol w="809482"/>
                <a:gridCol w="858750"/>
              </a:tblGrid>
              <a:tr h="206237">
                <a:tc gridSpan="4">
                  <a:txBody>
                    <a:bodyPr/>
                    <a:lstStyle/>
                    <a:p>
                      <a:pPr algn="ctr">
                        <a:lnSpc>
                          <a:spcPct val="150000"/>
                        </a:lnSpc>
                        <a:spcBef>
                          <a:spcPts val="1200"/>
                        </a:spcBef>
                        <a:spcAft>
                          <a:spcPts val="600"/>
                        </a:spcAft>
                      </a:pPr>
                      <a:r>
                        <a:rPr lang="es-ES" sz="900">
                          <a:effectLst/>
                        </a:rPr>
                        <a:t>ACTIVOS FIJOS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hMerge="1">
                  <a:txBody>
                    <a:bodyPr/>
                    <a:lstStyle/>
                    <a:p>
                      <a:endParaRPr lang="es-ES"/>
                    </a:p>
                  </a:txBody>
                  <a:tcPr/>
                </a:tc>
                <a:tc hMerge="1">
                  <a:txBody>
                    <a:bodyPr/>
                    <a:lstStyle/>
                    <a:p>
                      <a:endParaRPr lang="es-ES"/>
                    </a:p>
                  </a:txBody>
                  <a:tcPr/>
                </a:tc>
                <a:tc hMerge="1">
                  <a:txBody>
                    <a:bodyPr/>
                    <a:lstStyle/>
                    <a:p>
                      <a:endParaRPr lang="es-ES"/>
                    </a:p>
                  </a:txBody>
                  <a:tcPr/>
                </a:tc>
              </a:tr>
              <a:tr h="412475">
                <a:tc>
                  <a:txBody>
                    <a:bodyPr/>
                    <a:lstStyle/>
                    <a:p>
                      <a:pPr algn="just">
                        <a:lnSpc>
                          <a:spcPct val="150000"/>
                        </a:lnSpc>
                        <a:spcBef>
                          <a:spcPts val="1200"/>
                        </a:spcBef>
                        <a:spcAft>
                          <a:spcPts val="600"/>
                        </a:spcAft>
                      </a:pPr>
                      <a:r>
                        <a:rPr lang="es-ES" sz="900">
                          <a:effectLst/>
                        </a:rPr>
                        <a:t>DETALLE</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ctr"/>
                </a:tc>
                <a:tc>
                  <a:txBody>
                    <a:bodyPr/>
                    <a:lstStyle/>
                    <a:p>
                      <a:pPr algn="ctr">
                        <a:lnSpc>
                          <a:spcPct val="150000"/>
                        </a:lnSpc>
                        <a:spcBef>
                          <a:spcPts val="1200"/>
                        </a:spcBef>
                        <a:spcAft>
                          <a:spcPts val="600"/>
                        </a:spcAft>
                      </a:pPr>
                      <a:r>
                        <a:rPr lang="es-ES" sz="900">
                          <a:effectLst/>
                        </a:rPr>
                        <a:t>CANTIDAD</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ctr"/>
                </a:tc>
                <a:tc>
                  <a:txBody>
                    <a:bodyPr/>
                    <a:lstStyle/>
                    <a:p>
                      <a:pPr algn="ctr">
                        <a:lnSpc>
                          <a:spcPct val="150000"/>
                        </a:lnSpc>
                        <a:spcBef>
                          <a:spcPts val="1200"/>
                        </a:spcBef>
                        <a:spcAft>
                          <a:spcPts val="600"/>
                        </a:spcAft>
                      </a:pPr>
                      <a:r>
                        <a:rPr lang="es-ES" sz="900">
                          <a:effectLst/>
                        </a:rPr>
                        <a:t>VALOR UNITARIO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ctr"/>
                </a:tc>
                <a:tc>
                  <a:txBody>
                    <a:bodyPr/>
                    <a:lstStyle/>
                    <a:p>
                      <a:pPr algn="ctr">
                        <a:lnSpc>
                          <a:spcPct val="150000"/>
                        </a:lnSpc>
                        <a:spcBef>
                          <a:spcPts val="1200"/>
                        </a:spcBef>
                        <a:spcAft>
                          <a:spcPts val="600"/>
                        </a:spcAft>
                      </a:pPr>
                      <a:r>
                        <a:rPr lang="es-ES" sz="900">
                          <a:effectLst/>
                        </a:rPr>
                        <a:t>VALOR TOTAL</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ctr"/>
                </a:tc>
              </a:tr>
              <a:tr h="206237">
                <a:tc gridSpan="4">
                  <a:txBody>
                    <a:bodyPr/>
                    <a:lstStyle/>
                    <a:p>
                      <a:pPr algn="ctr">
                        <a:lnSpc>
                          <a:spcPct val="150000"/>
                        </a:lnSpc>
                        <a:spcBef>
                          <a:spcPts val="1200"/>
                        </a:spcBef>
                        <a:spcAft>
                          <a:spcPts val="600"/>
                        </a:spcAft>
                      </a:pPr>
                      <a:r>
                        <a:rPr lang="es-ES" sz="900">
                          <a:effectLst/>
                        </a:rPr>
                        <a:t>EQUIPAMIENTO OFICINA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hMerge="1">
                  <a:txBody>
                    <a:bodyPr/>
                    <a:lstStyle/>
                    <a:p>
                      <a:endParaRPr lang="es-ES"/>
                    </a:p>
                  </a:txBody>
                  <a:tcPr/>
                </a:tc>
                <a:tc hMerge="1">
                  <a:txBody>
                    <a:bodyPr/>
                    <a:lstStyle/>
                    <a:p>
                      <a:endParaRPr lang="es-ES"/>
                    </a:p>
                  </a:txBody>
                  <a:tcPr/>
                </a:tc>
                <a:tc hMerge="1">
                  <a:txBody>
                    <a:bodyPr/>
                    <a:lstStyle/>
                    <a:p>
                      <a:endParaRPr lang="es-ES"/>
                    </a:p>
                  </a:txBody>
                  <a:tcPr/>
                </a:tc>
              </a:tr>
              <a:tr h="206237">
                <a:tc>
                  <a:txBody>
                    <a:bodyPr/>
                    <a:lstStyle/>
                    <a:p>
                      <a:pPr algn="just">
                        <a:lnSpc>
                          <a:spcPct val="150000"/>
                        </a:lnSpc>
                        <a:spcBef>
                          <a:spcPts val="1200"/>
                        </a:spcBef>
                        <a:spcAft>
                          <a:spcPts val="600"/>
                        </a:spcAft>
                      </a:pPr>
                      <a:r>
                        <a:rPr lang="es-ES" sz="900">
                          <a:effectLst/>
                        </a:rPr>
                        <a:t>Computadores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ctr">
                        <a:lnSpc>
                          <a:spcPct val="150000"/>
                        </a:lnSpc>
                        <a:spcBef>
                          <a:spcPts val="1200"/>
                        </a:spcBef>
                        <a:spcAft>
                          <a:spcPts val="600"/>
                        </a:spcAft>
                      </a:pPr>
                      <a:r>
                        <a:rPr lang="es-ES" sz="900">
                          <a:effectLst/>
                        </a:rPr>
                        <a:t>5</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600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3.000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r>
              <a:tr h="206237">
                <a:tc>
                  <a:txBody>
                    <a:bodyPr/>
                    <a:lstStyle/>
                    <a:p>
                      <a:pPr algn="just">
                        <a:lnSpc>
                          <a:spcPct val="150000"/>
                        </a:lnSpc>
                        <a:spcBef>
                          <a:spcPts val="1200"/>
                        </a:spcBef>
                        <a:spcAft>
                          <a:spcPts val="600"/>
                        </a:spcAft>
                      </a:pPr>
                      <a:r>
                        <a:rPr lang="es-ES" sz="900">
                          <a:effectLst/>
                        </a:rPr>
                        <a:t>Central Telefónica + Teléfonos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ctr">
                        <a:lnSpc>
                          <a:spcPct val="150000"/>
                        </a:lnSpc>
                        <a:spcBef>
                          <a:spcPts val="1200"/>
                        </a:spcBef>
                        <a:spcAft>
                          <a:spcPts val="600"/>
                        </a:spcAft>
                      </a:pPr>
                      <a:r>
                        <a:rPr lang="es-ES" sz="900">
                          <a:effectLst/>
                        </a:rPr>
                        <a:t>1</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2.500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2.500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r>
              <a:tr h="206237">
                <a:tc>
                  <a:txBody>
                    <a:bodyPr/>
                    <a:lstStyle/>
                    <a:p>
                      <a:pPr algn="just">
                        <a:lnSpc>
                          <a:spcPct val="150000"/>
                        </a:lnSpc>
                        <a:spcBef>
                          <a:spcPts val="1200"/>
                        </a:spcBef>
                        <a:spcAft>
                          <a:spcPts val="600"/>
                        </a:spcAft>
                      </a:pPr>
                      <a:r>
                        <a:rPr lang="es-ES" sz="900">
                          <a:effectLst/>
                        </a:rPr>
                        <a:t>Impresoras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ctr">
                        <a:lnSpc>
                          <a:spcPct val="150000"/>
                        </a:lnSpc>
                        <a:spcBef>
                          <a:spcPts val="1200"/>
                        </a:spcBef>
                        <a:spcAft>
                          <a:spcPts val="600"/>
                        </a:spcAft>
                      </a:pPr>
                      <a:r>
                        <a:rPr lang="es-ES" sz="900">
                          <a:effectLst/>
                        </a:rPr>
                        <a:t>2</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350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700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r>
              <a:tr h="206237">
                <a:tc>
                  <a:txBody>
                    <a:bodyPr/>
                    <a:lstStyle/>
                    <a:p>
                      <a:pPr algn="just">
                        <a:lnSpc>
                          <a:spcPct val="150000"/>
                        </a:lnSpc>
                        <a:spcBef>
                          <a:spcPts val="1200"/>
                        </a:spcBef>
                        <a:spcAft>
                          <a:spcPts val="600"/>
                        </a:spcAft>
                      </a:pPr>
                      <a:r>
                        <a:rPr lang="es-ES" sz="900">
                          <a:effectLst/>
                        </a:rPr>
                        <a:t>TOTAL EQUIPOS DE OFICINA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just">
                        <a:lnSpc>
                          <a:spcPct val="150000"/>
                        </a:lnSpc>
                        <a:spcBef>
                          <a:spcPts val="1200"/>
                        </a:spcBef>
                        <a:spcAft>
                          <a:spcPts val="600"/>
                        </a:spcAft>
                      </a:pPr>
                      <a:r>
                        <a:rPr lang="es-ES" sz="9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just">
                        <a:lnSpc>
                          <a:spcPct val="150000"/>
                        </a:lnSpc>
                        <a:spcBef>
                          <a:spcPts val="1200"/>
                        </a:spcBef>
                        <a:spcAft>
                          <a:spcPts val="600"/>
                        </a:spcAft>
                      </a:pPr>
                      <a:r>
                        <a:rPr lang="es-ES" sz="9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$ 6.200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r>
              <a:tr h="206237">
                <a:tc gridSpan="4">
                  <a:txBody>
                    <a:bodyPr/>
                    <a:lstStyle/>
                    <a:p>
                      <a:pPr algn="ctr">
                        <a:lnSpc>
                          <a:spcPct val="150000"/>
                        </a:lnSpc>
                        <a:spcBef>
                          <a:spcPts val="1200"/>
                        </a:spcBef>
                        <a:spcAft>
                          <a:spcPts val="600"/>
                        </a:spcAft>
                      </a:pPr>
                      <a:r>
                        <a:rPr lang="es-ES" sz="900">
                          <a:effectLst/>
                        </a:rPr>
                        <a:t>MUEBLES Y ENSERES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hMerge="1">
                  <a:txBody>
                    <a:bodyPr/>
                    <a:lstStyle/>
                    <a:p>
                      <a:endParaRPr lang="es-ES"/>
                    </a:p>
                  </a:txBody>
                  <a:tcPr/>
                </a:tc>
                <a:tc hMerge="1">
                  <a:txBody>
                    <a:bodyPr/>
                    <a:lstStyle/>
                    <a:p>
                      <a:endParaRPr lang="es-ES"/>
                    </a:p>
                  </a:txBody>
                  <a:tcPr/>
                </a:tc>
                <a:tc hMerge="1">
                  <a:txBody>
                    <a:bodyPr/>
                    <a:lstStyle/>
                    <a:p>
                      <a:endParaRPr lang="es-ES"/>
                    </a:p>
                  </a:txBody>
                  <a:tcPr/>
                </a:tc>
              </a:tr>
              <a:tr h="206237">
                <a:tc>
                  <a:txBody>
                    <a:bodyPr/>
                    <a:lstStyle/>
                    <a:p>
                      <a:pPr algn="just">
                        <a:lnSpc>
                          <a:spcPct val="150000"/>
                        </a:lnSpc>
                        <a:spcBef>
                          <a:spcPts val="1200"/>
                        </a:spcBef>
                        <a:spcAft>
                          <a:spcPts val="600"/>
                        </a:spcAft>
                      </a:pPr>
                      <a:r>
                        <a:rPr lang="es-ES" sz="900">
                          <a:effectLst/>
                        </a:rPr>
                        <a:t>Estaciones de Trabajo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ctr">
                        <a:lnSpc>
                          <a:spcPct val="150000"/>
                        </a:lnSpc>
                        <a:spcBef>
                          <a:spcPts val="1200"/>
                        </a:spcBef>
                        <a:spcAft>
                          <a:spcPts val="600"/>
                        </a:spcAft>
                      </a:pPr>
                      <a:r>
                        <a:rPr lang="es-ES" sz="900">
                          <a:effectLst/>
                        </a:rPr>
                        <a:t>5</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350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1.750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r>
              <a:tr h="206237">
                <a:tc>
                  <a:txBody>
                    <a:bodyPr/>
                    <a:lstStyle/>
                    <a:p>
                      <a:pPr algn="just">
                        <a:lnSpc>
                          <a:spcPct val="150000"/>
                        </a:lnSpc>
                        <a:spcBef>
                          <a:spcPts val="1200"/>
                        </a:spcBef>
                        <a:spcAft>
                          <a:spcPts val="600"/>
                        </a:spcAft>
                      </a:pPr>
                      <a:r>
                        <a:rPr lang="es-ES" sz="900">
                          <a:effectLst/>
                        </a:rPr>
                        <a:t>Sillas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ctr">
                        <a:lnSpc>
                          <a:spcPct val="150000"/>
                        </a:lnSpc>
                        <a:spcBef>
                          <a:spcPts val="1200"/>
                        </a:spcBef>
                        <a:spcAft>
                          <a:spcPts val="600"/>
                        </a:spcAft>
                      </a:pPr>
                      <a:r>
                        <a:rPr lang="es-ES" sz="900">
                          <a:effectLst/>
                        </a:rPr>
                        <a:t>5</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120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600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r>
              <a:tr h="206237">
                <a:tc>
                  <a:txBody>
                    <a:bodyPr/>
                    <a:lstStyle/>
                    <a:p>
                      <a:pPr algn="just">
                        <a:lnSpc>
                          <a:spcPct val="150000"/>
                        </a:lnSpc>
                        <a:spcBef>
                          <a:spcPts val="1200"/>
                        </a:spcBef>
                        <a:spcAft>
                          <a:spcPts val="600"/>
                        </a:spcAft>
                      </a:pPr>
                      <a:r>
                        <a:rPr lang="es-ES" sz="900">
                          <a:effectLst/>
                        </a:rPr>
                        <a:t>Mobiliario complementario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ctr">
                        <a:lnSpc>
                          <a:spcPct val="150000"/>
                        </a:lnSpc>
                        <a:spcBef>
                          <a:spcPts val="1200"/>
                        </a:spcBef>
                        <a:spcAft>
                          <a:spcPts val="600"/>
                        </a:spcAft>
                      </a:pPr>
                      <a:r>
                        <a:rPr lang="es-ES" sz="900">
                          <a:effectLst/>
                        </a:rPr>
                        <a:t>5</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250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1.250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r>
              <a:tr h="206237">
                <a:tc>
                  <a:txBody>
                    <a:bodyPr/>
                    <a:lstStyle/>
                    <a:p>
                      <a:pPr algn="just">
                        <a:lnSpc>
                          <a:spcPct val="150000"/>
                        </a:lnSpc>
                        <a:spcBef>
                          <a:spcPts val="1200"/>
                        </a:spcBef>
                        <a:spcAft>
                          <a:spcPts val="600"/>
                        </a:spcAft>
                      </a:pPr>
                      <a:r>
                        <a:rPr lang="es-ES" sz="900">
                          <a:effectLst/>
                        </a:rPr>
                        <a:t>Otros Activos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ctr">
                        <a:lnSpc>
                          <a:spcPct val="150000"/>
                        </a:lnSpc>
                        <a:spcBef>
                          <a:spcPts val="1200"/>
                        </a:spcBef>
                        <a:spcAft>
                          <a:spcPts val="600"/>
                        </a:spcAft>
                      </a:pPr>
                      <a:r>
                        <a:rPr lang="es-ES" sz="900">
                          <a:effectLst/>
                        </a:rPr>
                        <a:t>5</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70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             350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r>
              <a:tr h="206237">
                <a:tc>
                  <a:txBody>
                    <a:bodyPr/>
                    <a:lstStyle/>
                    <a:p>
                      <a:pPr algn="just">
                        <a:lnSpc>
                          <a:spcPct val="150000"/>
                        </a:lnSpc>
                        <a:spcBef>
                          <a:spcPts val="1200"/>
                        </a:spcBef>
                        <a:spcAft>
                          <a:spcPts val="600"/>
                        </a:spcAft>
                      </a:pPr>
                      <a:r>
                        <a:rPr lang="es-ES" sz="900">
                          <a:effectLst/>
                        </a:rPr>
                        <a:t>TOTAL MUEBLES Y ENSERES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ctr">
                        <a:lnSpc>
                          <a:spcPct val="150000"/>
                        </a:lnSpc>
                        <a:spcBef>
                          <a:spcPts val="1200"/>
                        </a:spcBef>
                        <a:spcAft>
                          <a:spcPts val="600"/>
                        </a:spcAft>
                      </a:pPr>
                      <a:r>
                        <a:rPr lang="es-ES" sz="9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just">
                        <a:lnSpc>
                          <a:spcPct val="150000"/>
                        </a:lnSpc>
                        <a:spcBef>
                          <a:spcPts val="1200"/>
                        </a:spcBef>
                        <a:spcAft>
                          <a:spcPts val="600"/>
                        </a:spcAft>
                      </a:pPr>
                      <a:r>
                        <a:rPr lang="es-ES" sz="9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$ 3.950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r>
              <a:tr h="206237">
                <a:tc gridSpan="4">
                  <a:txBody>
                    <a:bodyPr/>
                    <a:lstStyle/>
                    <a:p>
                      <a:pPr algn="ctr">
                        <a:lnSpc>
                          <a:spcPct val="150000"/>
                        </a:lnSpc>
                        <a:spcBef>
                          <a:spcPts val="1200"/>
                        </a:spcBef>
                        <a:spcAft>
                          <a:spcPts val="600"/>
                        </a:spcAft>
                      </a:pPr>
                      <a:r>
                        <a:rPr lang="es-ES" sz="900">
                          <a:effectLst/>
                        </a:rPr>
                        <a:t>VEHICULOS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hMerge="1">
                  <a:txBody>
                    <a:bodyPr/>
                    <a:lstStyle/>
                    <a:p>
                      <a:endParaRPr lang="es-ES"/>
                    </a:p>
                  </a:txBody>
                  <a:tcPr/>
                </a:tc>
                <a:tc hMerge="1">
                  <a:txBody>
                    <a:bodyPr/>
                    <a:lstStyle/>
                    <a:p>
                      <a:endParaRPr lang="es-ES"/>
                    </a:p>
                  </a:txBody>
                  <a:tcPr/>
                </a:tc>
                <a:tc hMerge="1">
                  <a:txBody>
                    <a:bodyPr/>
                    <a:lstStyle/>
                    <a:p>
                      <a:endParaRPr lang="es-ES"/>
                    </a:p>
                  </a:txBody>
                  <a:tcPr/>
                </a:tc>
              </a:tr>
              <a:tr h="206237">
                <a:tc>
                  <a:txBody>
                    <a:bodyPr/>
                    <a:lstStyle/>
                    <a:p>
                      <a:pPr algn="just">
                        <a:lnSpc>
                          <a:spcPct val="150000"/>
                        </a:lnSpc>
                        <a:spcBef>
                          <a:spcPts val="1200"/>
                        </a:spcBef>
                        <a:spcAft>
                          <a:spcPts val="600"/>
                        </a:spcAft>
                      </a:pPr>
                      <a:r>
                        <a:rPr lang="es-ES" sz="900">
                          <a:effectLst/>
                        </a:rPr>
                        <a:t>Camión / Camioneta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ctr">
                        <a:lnSpc>
                          <a:spcPct val="150000"/>
                        </a:lnSpc>
                        <a:spcBef>
                          <a:spcPts val="1200"/>
                        </a:spcBef>
                        <a:spcAft>
                          <a:spcPts val="600"/>
                        </a:spcAft>
                      </a:pPr>
                      <a:r>
                        <a:rPr lang="es-ES" sz="900">
                          <a:effectLst/>
                        </a:rPr>
                        <a:t>1</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$ 25.000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$ 25.000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r>
              <a:tr h="206237">
                <a:tc>
                  <a:txBody>
                    <a:bodyPr/>
                    <a:lstStyle/>
                    <a:p>
                      <a:pPr algn="just">
                        <a:lnSpc>
                          <a:spcPct val="150000"/>
                        </a:lnSpc>
                        <a:spcBef>
                          <a:spcPts val="1200"/>
                        </a:spcBef>
                        <a:spcAft>
                          <a:spcPts val="600"/>
                        </a:spcAft>
                      </a:pPr>
                      <a:r>
                        <a:rPr lang="es-ES" sz="900">
                          <a:effectLst/>
                        </a:rPr>
                        <a:t>TOTAL VEHICULOS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just">
                        <a:lnSpc>
                          <a:spcPct val="150000"/>
                        </a:lnSpc>
                        <a:spcBef>
                          <a:spcPts val="1200"/>
                        </a:spcBef>
                        <a:spcAft>
                          <a:spcPts val="600"/>
                        </a:spcAft>
                      </a:pPr>
                      <a:r>
                        <a:rPr lang="es-ES" sz="900">
                          <a:effectLst/>
                        </a:rPr>
                        <a:t>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a:txBody>
                    <a:bodyPr/>
                    <a:lstStyle/>
                    <a:p>
                      <a:pPr algn="r">
                        <a:lnSpc>
                          <a:spcPct val="150000"/>
                        </a:lnSpc>
                        <a:spcBef>
                          <a:spcPts val="1200"/>
                        </a:spcBef>
                        <a:spcAft>
                          <a:spcPts val="600"/>
                        </a:spcAft>
                      </a:pPr>
                      <a:r>
                        <a:rPr lang="es-ES" sz="900">
                          <a:effectLst/>
                        </a:rPr>
                        <a:t>$ 25.000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r>
              <a:tr h="173927">
                <a:tc>
                  <a:txBody>
                    <a:bodyPr/>
                    <a:lstStyle/>
                    <a:p>
                      <a:pPr>
                        <a:lnSpc>
                          <a:spcPct val="115000"/>
                        </a:lnSpc>
                      </a:pPr>
                      <a:endParaRPr lang="es-ES" sz="1000">
                        <a:effectLst/>
                        <a:latin typeface="Calibri" panose="020F0502020204030204" pitchFamily="34" charset="0"/>
                      </a:endParaRPr>
                    </a:p>
                  </a:txBody>
                  <a:tcPr marL="40102" marR="40102" marT="0" marB="0" anchor="b"/>
                </a:tc>
                <a:tc>
                  <a:txBody>
                    <a:bodyPr/>
                    <a:lstStyle/>
                    <a:p>
                      <a:pPr>
                        <a:lnSpc>
                          <a:spcPct val="115000"/>
                        </a:lnSpc>
                      </a:pPr>
                      <a:endParaRPr lang="es-ES" sz="1000">
                        <a:effectLst/>
                        <a:latin typeface="Calibri" panose="020F0502020204030204" pitchFamily="34" charset="0"/>
                      </a:endParaRPr>
                    </a:p>
                  </a:txBody>
                  <a:tcPr marL="40102" marR="40102" marT="0" marB="0" anchor="b"/>
                </a:tc>
                <a:tc>
                  <a:txBody>
                    <a:bodyPr/>
                    <a:lstStyle/>
                    <a:p>
                      <a:pPr>
                        <a:lnSpc>
                          <a:spcPct val="115000"/>
                        </a:lnSpc>
                      </a:pPr>
                      <a:endParaRPr lang="es-ES" sz="1000">
                        <a:effectLst/>
                        <a:latin typeface="Calibri" panose="020F0502020204030204" pitchFamily="34" charset="0"/>
                      </a:endParaRPr>
                    </a:p>
                  </a:txBody>
                  <a:tcPr marL="40102" marR="40102" marT="0" marB="0" anchor="b"/>
                </a:tc>
                <a:tc>
                  <a:txBody>
                    <a:bodyPr/>
                    <a:lstStyle/>
                    <a:p>
                      <a:pPr>
                        <a:lnSpc>
                          <a:spcPct val="115000"/>
                        </a:lnSpc>
                      </a:pPr>
                      <a:endParaRPr lang="es-ES" sz="1000">
                        <a:effectLst/>
                        <a:latin typeface="Calibri" panose="020F0502020204030204" pitchFamily="34" charset="0"/>
                      </a:endParaRPr>
                    </a:p>
                  </a:txBody>
                  <a:tcPr marL="40102" marR="40102" marT="0" marB="0" anchor="b"/>
                </a:tc>
              </a:tr>
              <a:tr h="206237">
                <a:tc gridSpan="3">
                  <a:txBody>
                    <a:bodyPr/>
                    <a:lstStyle/>
                    <a:p>
                      <a:pPr algn="just">
                        <a:lnSpc>
                          <a:spcPct val="150000"/>
                        </a:lnSpc>
                        <a:spcBef>
                          <a:spcPts val="1200"/>
                        </a:spcBef>
                        <a:spcAft>
                          <a:spcPts val="600"/>
                        </a:spcAft>
                      </a:pPr>
                      <a:r>
                        <a:rPr lang="es-ES" sz="900">
                          <a:effectLst/>
                        </a:rPr>
                        <a:t>TOTAL ACTIVOS FIJOS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c hMerge="1">
                  <a:txBody>
                    <a:bodyPr/>
                    <a:lstStyle/>
                    <a:p>
                      <a:endParaRPr lang="es-ES"/>
                    </a:p>
                  </a:txBody>
                  <a:tcPr/>
                </a:tc>
                <a:tc hMerge="1">
                  <a:txBody>
                    <a:bodyPr/>
                    <a:lstStyle/>
                    <a:p>
                      <a:endParaRPr lang="es-ES"/>
                    </a:p>
                  </a:txBody>
                  <a:tcPr/>
                </a:tc>
                <a:tc>
                  <a:txBody>
                    <a:bodyPr/>
                    <a:lstStyle/>
                    <a:p>
                      <a:pPr algn="r">
                        <a:lnSpc>
                          <a:spcPct val="150000"/>
                        </a:lnSpc>
                        <a:spcBef>
                          <a:spcPts val="1200"/>
                        </a:spcBef>
                        <a:spcAft>
                          <a:spcPts val="600"/>
                        </a:spcAft>
                      </a:pPr>
                      <a:r>
                        <a:rPr lang="es-ES" sz="900" dirty="0">
                          <a:effectLst/>
                        </a:rPr>
                        <a:t>$ 35.150 </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02" marR="40102" marT="0" marB="0" anchor="b"/>
                </a:tc>
              </a:tr>
            </a:tbl>
          </a:graphicData>
        </a:graphic>
      </p:graphicFrame>
      <p:graphicFrame>
        <p:nvGraphicFramePr>
          <p:cNvPr id="2" name="Tabla 1"/>
          <p:cNvGraphicFramePr>
            <a:graphicFrameLocks noGrp="1"/>
          </p:cNvGraphicFramePr>
          <p:nvPr>
            <p:extLst>
              <p:ext uri="{D42A27DB-BD31-4B8C-83A1-F6EECF244321}">
                <p14:modId xmlns:p14="http://schemas.microsoft.com/office/powerpoint/2010/main" val="681590360"/>
              </p:ext>
            </p:extLst>
          </p:nvPr>
        </p:nvGraphicFramePr>
        <p:xfrm>
          <a:off x="5724128" y="2204864"/>
          <a:ext cx="2962672" cy="2232248"/>
        </p:xfrm>
        <a:graphic>
          <a:graphicData uri="http://schemas.openxmlformats.org/drawingml/2006/table">
            <a:tbl>
              <a:tblPr firstRow="1" firstCol="1" bandRow="1">
                <a:tableStyleId>{5C22544A-7EE6-4342-B048-85BDC9FD1C3A}</a:tableStyleId>
              </a:tblPr>
              <a:tblGrid>
                <a:gridCol w="1988332"/>
                <a:gridCol w="974340"/>
              </a:tblGrid>
              <a:tr h="279031">
                <a:tc gridSpan="2">
                  <a:txBody>
                    <a:bodyPr/>
                    <a:lstStyle/>
                    <a:p>
                      <a:pPr algn="ctr">
                        <a:lnSpc>
                          <a:spcPct val="150000"/>
                        </a:lnSpc>
                        <a:spcBef>
                          <a:spcPts val="2400"/>
                        </a:spcBef>
                        <a:spcAft>
                          <a:spcPts val="0"/>
                        </a:spcAft>
                      </a:pPr>
                      <a:r>
                        <a:rPr lang="es-EC" sz="1000">
                          <a:effectLst/>
                        </a:rPr>
                        <a:t>Capital de Trabajo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r>
              <a:tr h="279031">
                <a:tc>
                  <a:txBody>
                    <a:bodyPr/>
                    <a:lstStyle/>
                    <a:p>
                      <a:pPr algn="l">
                        <a:lnSpc>
                          <a:spcPct val="150000"/>
                        </a:lnSpc>
                        <a:spcBef>
                          <a:spcPts val="2400"/>
                        </a:spcBef>
                        <a:spcAft>
                          <a:spcPts val="0"/>
                        </a:spcAft>
                      </a:pPr>
                      <a:r>
                        <a:rPr lang="es-EC" sz="1000">
                          <a:effectLst/>
                        </a:rPr>
                        <a:t>Costo Venta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10.055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79031">
                <a:tc>
                  <a:txBody>
                    <a:bodyPr/>
                    <a:lstStyle/>
                    <a:p>
                      <a:pPr algn="l">
                        <a:lnSpc>
                          <a:spcPct val="150000"/>
                        </a:lnSpc>
                        <a:spcBef>
                          <a:spcPts val="2400"/>
                        </a:spcBef>
                        <a:spcAft>
                          <a:spcPts val="0"/>
                        </a:spcAft>
                      </a:pPr>
                      <a:r>
                        <a:rPr lang="es-EC" sz="1000">
                          <a:effectLst/>
                        </a:rPr>
                        <a:t>Gastos de Personal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2.800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79031">
                <a:tc>
                  <a:txBody>
                    <a:bodyPr/>
                    <a:lstStyle/>
                    <a:p>
                      <a:pPr algn="l">
                        <a:lnSpc>
                          <a:spcPct val="150000"/>
                        </a:lnSpc>
                        <a:spcBef>
                          <a:spcPts val="2400"/>
                        </a:spcBef>
                        <a:spcAft>
                          <a:spcPts val="0"/>
                        </a:spcAft>
                      </a:pPr>
                      <a:r>
                        <a:rPr lang="es-EC" sz="1000">
                          <a:effectLst/>
                        </a:rPr>
                        <a:t>Gastos de Administración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1.510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79031">
                <a:tc>
                  <a:txBody>
                    <a:bodyPr/>
                    <a:lstStyle/>
                    <a:p>
                      <a:pPr algn="l">
                        <a:lnSpc>
                          <a:spcPct val="150000"/>
                        </a:lnSpc>
                        <a:spcBef>
                          <a:spcPts val="2400"/>
                        </a:spcBef>
                        <a:spcAft>
                          <a:spcPts val="0"/>
                        </a:spcAft>
                      </a:pPr>
                      <a:r>
                        <a:rPr lang="es-EC" sz="1000">
                          <a:effectLst/>
                        </a:rPr>
                        <a:t>Total Egresos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14.365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79031">
                <a:tc>
                  <a:txBody>
                    <a:bodyPr/>
                    <a:lstStyle/>
                    <a:p>
                      <a:pPr>
                        <a:lnSpc>
                          <a:spcPct val="115000"/>
                        </a:lnSpc>
                      </a:pPr>
                      <a:endParaRPr lang="es-ES" sz="1100">
                        <a:effectLst/>
                        <a:latin typeface="Calibri" panose="020F0502020204030204" pitchFamily="34" charset="0"/>
                      </a:endParaRPr>
                    </a:p>
                  </a:txBody>
                  <a:tcPr marL="44450" marR="44450" marT="0" marB="0" anchor="b"/>
                </a:tc>
                <a:tc>
                  <a:txBody>
                    <a:bodyPr/>
                    <a:lstStyle/>
                    <a:p>
                      <a:pPr>
                        <a:lnSpc>
                          <a:spcPct val="115000"/>
                        </a:lnSpc>
                      </a:pPr>
                      <a:endParaRPr lang="es-ES" sz="1100">
                        <a:effectLst/>
                        <a:latin typeface="Calibri" panose="020F0502020204030204" pitchFamily="34" charset="0"/>
                      </a:endParaRPr>
                    </a:p>
                  </a:txBody>
                  <a:tcPr marL="44450" marR="44450" marT="0" marB="0" anchor="b"/>
                </a:tc>
              </a:tr>
              <a:tr h="279031">
                <a:tc>
                  <a:txBody>
                    <a:bodyPr/>
                    <a:lstStyle/>
                    <a:p>
                      <a:pPr algn="l">
                        <a:lnSpc>
                          <a:spcPct val="150000"/>
                        </a:lnSpc>
                        <a:spcBef>
                          <a:spcPts val="2400"/>
                        </a:spcBef>
                        <a:spcAft>
                          <a:spcPts val="0"/>
                        </a:spcAft>
                      </a:pPr>
                      <a:r>
                        <a:rPr lang="es-EC" sz="1000">
                          <a:effectLst/>
                        </a:rPr>
                        <a:t>Numero meses desfase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3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79031">
                <a:tc>
                  <a:txBody>
                    <a:bodyPr/>
                    <a:lstStyle/>
                    <a:p>
                      <a:pPr algn="l">
                        <a:lnSpc>
                          <a:spcPct val="150000"/>
                        </a:lnSpc>
                        <a:spcBef>
                          <a:spcPts val="2400"/>
                        </a:spcBef>
                        <a:spcAft>
                          <a:spcPts val="0"/>
                        </a:spcAft>
                      </a:pPr>
                      <a:r>
                        <a:rPr lang="es-EC" sz="1000">
                          <a:effectLst/>
                        </a:rPr>
                        <a:t>Capital de trabajo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dirty="0">
                          <a:effectLst/>
                        </a:rPr>
                        <a:t> $      43.096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38622481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476672"/>
            <a:ext cx="8229600" cy="562074"/>
          </a:xfrm>
        </p:spPr>
        <p:txBody>
          <a:bodyPr>
            <a:normAutofit/>
          </a:bodyPr>
          <a:lstStyle/>
          <a:p>
            <a:pPr algn="ctr"/>
            <a:r>
              <a:rPr lang="es-ES" sz="2800" dirty="0" smtClean="0">
                <a:solidFill>
                  <a:schemeClr val="bg2">
                    <a:lumMod val="50000"/>
                  </a:schemeClr>
                </a:solidFill>
              </a:rPr>
              <a:t>ESTUDIO FINANCIERO - INGRESOS</a:t>
            </a:r>
            <a:endParaRPr lang="es-ES" sz="2800" dirty="0">
              <a:solidFill>
                <a:schemeClr val="bg2">
                  <a:lumMod val="50000"/>
                </a:schemeClr>
              </a:solidFill>
            </a:endParaRPr>
          </a:p>
        </p:txBody>
      </p:sp>
      <p:graphicFrame>
        <p:nvGraphicFramePr>
          <p:cNvPr id="8" name="Diagrama 7"/>
          <p:cNvGraphicFramePr/>
          <p:nvPr>
            <p:extLst>
              <p:ext uri="{D42A27DB-BD31-4B8C-83A1-F6EECF244321}">
                <p14:modId xmlns:p14="http://schemas.microsoft.com/office/powerpoint/2010/main" val="2543192756"/>
              </p:ext>
            </p:extLst>
          </p:nvPr>
        </p:nvGraphicFramePr>
        <p:xfrm>
          <a:off x="1475656" y="3707765"/>
          <a:ext cx="3987165" cy="3150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ángulo redondeado 8"/>
          <p:cNvSpPr>
            <a:spLocks/>
          </p:cNvSpPr>
          <p:nvPr/>
        </p:nvSpPr>
        <p:spPr>
          <a:xfrm>
            <a:off x="6084168" y="3789040"/>
            <a:ext cx="1360805" cy="27324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Bef>
                <a:spcPts val="2400"/>
              </a:spcBef>
              <a:spcAft>
                <a:spcPts val="1200"/>
              </a:spcAft>
            </a:pPr>
            <a:r>
              <a:rPr lang="es-ES" sz="1400" b="1">
                <a:effectLst/>
                <a:ea typeface="Calibri" panose="020F0502020204030204" pitchFamily="34" charset="0"/>
                <a:cs typeface="Times New Roman" panose="02020603050405020304" pitchFamily="18" charset="0"/>
              </a:rPr>
              <a:t>PRECIO CLIENTE FINAL EN LA CIUDAD DE NUEVA YORK</a:t>
            </a:r>
            <a:endParaRPr lang="es-ES" sz="1100">
              <a:effectLst/>
              <a:ea typeface="Calibri" panose="020F0502020204030204" pitchFamily="34" charset="0"/>
              <a:cs typeface="Times New Roman" panose="02020603050405020304" pitchFamily="18"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4195428955"/>
              </p:ext>
            </p:extLst>
          </p:nvPr>
        </p:nvGraphicFramePr>
        <p:xfrm>
          <a:off x="1259632" y="1412776"/>
          <a:ext cx="7344816" cy="1944218"/>
        </p:xfrm>
        <a:graphic>
          <a:graphicData uri="http://schemas.openxmlformats.org/drawingml/2006/table">
            <a:tbl>
              <a:tblPr firstRow="1" firstCol="1" bandRow="1">
                <a:tableStyleId>{5C22544A-7EE6-4342-B048-85BDC9FD1C3A}</a:tableStyleId>
              </a:tblPr>
              <a:tblGrid>
                <a:gridCol w="881378"/>
                <a:gridCol w="1116412"/>
                <a:gridCol w="881378"/>
                <a:gridCol w="940136"/>
                <a:gridCol w="881378"/>
                <a:gridCol w="881378"/>
                <a:gridCol w="881378"/>
                <a:gridCol w="881378"/>
              </a:tblGrid>
              <a:tr h="716508">
                <a:tc>
                  <a:txBody>
                    <a:bodyPr/>
                    <a:lstStyle/>
                    <a:p>
                      <a:pPr algn="ctr">
                        <a:lnSpc>
                          <a:spcPct val="150000"/>
                        </a:lnSpc>
                        <a:spcBef>
                          <a:spcPts val="2400"/>
                        </a:spcBef>
                        <a:spcAft>
                          <a:spcPts val="0"/>
                        </a:spcAft>
                      </a:pPr>
                      <a:r>
                        <a:rPr lang="es-EC" sz="1000">
                          <a:effectLst/>
                        </a:rPr>
                        <a:t>AÑOS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900">
                          <a:effectLst/>
                        </a:rPr>
                        <a:t>ventas usuario final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900">
                          <a:effectLst/>
                        </a:rPr>
                        <a:t>margen ganancia punto venta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900">
                          <a:effectLst/>
                        </a:rPr>
                        <a:t>ventas distribuidor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900">
                          <a:effectLst/>
                        </a:rPr>
                        <a:t>margen ganancia distribuidor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900">
                          <a:effectLst/>
                        </a:rPr>
                        <a:t>ventas mayorista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900">
                          <a:effectLst/>
                        </a:rPr>
                        <a:t>margen ganancia mayorista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900">
                          <a:effectLst/>
                        </a:rPr>
                        <a:t>ventas exportador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45542">
                <a:tc>
                  <a:txBody>
                    <a:bodyPr/>
                    <a:lstStyle/>
                    <a:p>
                      <a:pPr algn="ctr">
                        <a:lnSpc>
                          <a:spcPct val="150000"/>
                        </a:lnSpc>
                        <a:spcBef>
                          <a:spcPts val="2400"/>
                        </a:spcBef>
                        <a:spcAft>
                          <a:spcPts val="0"/>
                        </a:spcAft>
                      </a:pPr>
                      <a:r>
                        <a:rPr lang="es-EC" sz="1000">
                          <a:effectLst/>
                        </a:rPr>
                        <a:t>2014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642.565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50%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428.377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40%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305.983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30%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235.372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45542">
                <a:tc>
                  <a:txBody>
                    <a:bodyPr/>
                    <a:lstStyle/>
                    <a:p>
                      <a:pPr algn="ctr">
                        <a:lnSpc>
                          <a:spcPct val="150000"/>
                        </a:lnSpc>
                        <a:spcBef>
                          <a:spcPts val="2400"/>
                        </a:spcBef>
                        <a:spcAft>
                          <a:spcPts val="0"/>
                        </a:spcAft>
                      </a:pPr>
                      <a:r>
                        <a:rPr lang="es-EC" sz="1000">
                          <a:effectLst/>
                        </a:rPr>
                        <a:t>2015</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696.374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50%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464.249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40%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331.607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30%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255.082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45542">
                <a:tc>
                  <a:txBody>
                    <a:bodyPr/>
                    <a:lstStyle/>
                    <a:p>
                      <a:pPr algn="ctr">
                        <a:lnSpc>
                          <a:spcPct val="150000"/>
                        </a:lnSpc>
                        <a:spcBef>
                          <a:spcPts val="2400"/>
                        </a:spcBef>
                        <a:spcAft>
                          <a:spcPts val="0"/>
                        </a:spcAft>
                      </a:pPr>
                      <a:r>
                        <a:rPr lang="es-EC" sz="1000">
                          <a:effectLst/>
                        </a:rPr>
                        <a:t>2016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762.237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50%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508.158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40%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362.970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30%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279.208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45542">
                <a:tc>
                  <a:txBody>
                    <a:bodyPr/>
                    <a:lstStyle/>
                    <a:p>
                      <a:pPr algn="ctr">
                        <a:lnSpc>
                          <a:spcPct val="150000"/>
                        </a:lnSpc>
                        <a:spcBef>
                          <a:spcPts val="2400"/>
                        </a:spcBef>
                        <a:spcAft>
                          <a:spcPts val="0"/>
                        </a:spcAft>
                      </a:pPr>
                      <a:r>
                        <a:rPr lang="es-EC" sz="1000">
                          <a:effectLst/>
                        </a:rPr>
                        <a:t>2017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841.452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50%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560.968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40%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400.691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30%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308.224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45542">
                <a:tc>
                  <a:txBody>
                    <a:bodyPr/>
                    <a:lstStyle/>
                    <a:p>
                      <a:pPr algn="ctr">
                        <a:lnSpc>
                          <a:spcPct val="150000"/>
                        </a:lnSpc>
                        <a:spcBef>
                          <a:spcPts val="2400"/>
                        </a:spcBef>
                        <a:spcAft>
                          <a:spcPts val="0"/>
                        </a:spcAft>
                      </a:pPr>
                      <a:r>
                        <a:rPr lang="es-EC" sz="1000">
                          <a:effectLst/>
                        </a:rPr>
                        <a:t>2018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935.424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50%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623.616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40%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a:effectLst/>
                        </a:rPr>
                        <a:t> $   445.440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000">
                          <a:effectLst/>
                        </a:rPr>
                        <a:t>30%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000" dirty="0">
                          <a:effectLst/>
                        </a:rPr>
                        <a:t> $   342.646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1710823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476672"/>
            <a:ext cx="8229600" cy="562074"/>
          </a:xfrm>
        </p:spPr>
        <p:txBody>
          <a:bodyPr>
            <a:normAutofit/>
          </a:bodyPr>
          <a:lstStyle/>
          <a:p>
            <a:pPr algn="ctr"/>
            <a:r>
              <a:rPr lang="es-ES" sz="2800" dirty="0" smtClean="0">
                <a:solidFill>
                  <a:schemeClr val="bg2">
                    <a:lumMod val="50000"/>
                  </a:schemeClr>
                </a:solidFill>
              </a:rPr>
              <a:t>ESTUDIO FINANCIERO - INGRESOS</a:t>
            </a:r>
            <a:endParaRPr lang="es-ES" sz="2800" dirty="0">
              <a:solidFill>
                <a:schemeClr val="bg2">
                  <a:lumMod val="50000"/>
                </a:schemeClr>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415814064"/>
              </p:ext>
            </p:extLst>
          </p:nvPr>
        </p:nvGraphicFramePr>
        <p:xfrm>
          <a:off x="827586" y="1844824"/>
          <a:ext cx="7632846" cy="2926080"/>
        </p:xfrm>
        <a:graphic>
          <a:graphicData uri="http://schemas.openxmlformats.org/drawingml/2006/table">
            <a:tbl>
              <a:tblPr firstRow="1" firstCol="1" bandRow="1">
                <a:tableStyleId>{5C22544A-7EE6-4342-B048-85BDC9FD1C3A}</a:tableStyleId>
              </a:tblPr>
              <a:tblGrid>
                <a:gridCol w="1272141"/>
                <a:gridCol w="1272141"/>
                <a:gridCol w="1272141"/>
                <a:gridCol w="1272141"/>
                <a:gridCol w="1272141"/>
                <a:gridCol w="1272141"/>
              </a:tblGrid>
              <a:tr h="321046">
                <a:tc>
                  <a:txBody>
                    <a:bodyPr/>
                    <a:lstStyle/>
                    <a:p>
                      <a:pPr algn="r">
                        <a:lnSpc>
                          <a:spcPct val="115000"/>
                        </a:lnSpc>
                      </a:pPr>
                      <a:endParaRPr lang="es-ES" sz="2000">
                        <a:effectLst/>
                        <a:latin typeface="Calibri" panose="020F0502020204030204" pitchFamily="34" charset="0"/>
                      </a:endParaRPr>
                    </a:p>
                  </a:txBody>
                  <a:tcPr marL="44450" marR="44450" marT="0" marB="0" anchor="b"/>
                </a:tc>
                <a:tc>
                  <a:txBody>
                    <a:bodyPr/>
                    <a:lstStyle/>
                    <a:p>
                      <a:pPr algn="r">
                        <a:lnSpc>
                          <a:spcPct val="150000"/>
                        </a:lnSpc>
                        <a:spcBef>
                          <a:spcPts val="2400"/>
                        </a:spcBef>
                        <a:spcAft>
                          <a:spcPts val="0"/>
                        </a:spcAft>
                      </a:pPr>
                      <a:r>
                        <a:rPr lang="es-EC" sz="1600">
                          <a:effectLst/>
                        </a:rPr>
                        <a:t>2014</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600">
                          <a:effectLst/>
                        </a:rPr>
                        <a:t>2015</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600">
                          <a:effectLst/>
                        </a:rPr>
                        <a:t>2016</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600">
                          <a:effectLst/>
                        </a:rPr>
                        <a:t>2017</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600">
                          <a:effectLst/>
                        </a:rPr>
                        <a:t>2018</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61070">
                <a:tc>
                  <a:txBody>
                    <a:bodyPr/>
                    <a:lstStyle/>
                    <a:p>
                      <a:pPr algn="r">
                        <a:lnSpc>
                          <a:spcPct val="150000"/>
                        </a:lnSpc>
                        <a:spcBef>
                          <a:spcPts val="2400"/>
                        </a:spcBef>
                        <a:spcAft>
                          <a:spcPts val="0"/>
                        </a:spcAft>
                      </a:pPr>
                      <a:r>
                        <a:rPr lang="es-EC" sz="1600">
                          <a:effectLst/>
                        </a:rPr>
                        <a:t>ventas exportador</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   235.372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    255.082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     279.208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      308.224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    342.646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311513">
                <a:tc>
                  <a:txBody>
                    <a:bodyPr/>
                    <a:lstStyle/>
                    <a:p>
                      <a:pPr algn="r">
                        <a:lnSpc>
                          <a:spcPct val="150000"/>
                        </a:lnSpc>
                        <a:spcBef>
                          <a:spcPts val="2400"/>
                        </a:spcBef>
                        <a:spcAft>
                          <a:spcPts val="0"/>
                        </a:spcAft>
                      </a:pPr>
                      <a:r>
                        <a:rPr lang="es-EC" sz="1600">
                          <a:effectLst/>
                        </a:rPr>
                        <a:t>precio unitario</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      35,09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       36,14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        37,22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         38,34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        39,49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010627">
                <a:tc>
                  <a:txBody>
                    <a:bodyPr/>
                    <a:lstStyle/>
                    <a:p>
                      <a:pPr algn="r">
                        <a:lnSpc>
                          <a:spcPct val="150000"/>
                        </a:lnSpc>
                        <a:spcBef>
                          <a:spcPts val="2400"/>
                        </a:spcBef>
                        <a:spcAft>
                          <a:spcPts val="0"/>
                        </a:spcAft>
                      </a:pPr>
                      <a:r>
                        <a:rPr lang="es-EC" sz="1600">
                          <a:effectLst/>
                        </a:rPr>
                        <a:t>numero unidades vendidas</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6.708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7.058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7.501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a:effectLst/>
                        </a:rPr>
                        <a:t>          8.039   </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400" dirty="0">
                          <a:effectLst/>
                        </a:rPr>
                        <a:t>        8.676   </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1739992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476250"/>
            <a:ext cx="7772400" cy="1152525"/>
          </a:xfrm>
        </p:spPr>
        <p:txBody>
          <a:bodyPr>
            <a:normAutofit/>
          </a:bodyPr>
          <a:lstStyle/>
          <a:p>
            <a:pPr algn="ctr"/>
            <a:r>
              <a:rPr lang="es-ES" dirty="0" smtClean="0">
                <a:solidFill>
                  <a:srgbClr val="0070C0"/>
                </a:solidFill>
              </a:rPr>
              <a:t>ANTECEDENTES</a:t>
            </a:r>
            <a:endParaRPr lang="es-ES" dirty="0">
              <a:solidFill>
                <a:srgbClr val="0070C0"/>
              </a:solidFill>
            </a:endParaRPr>
          </a:p>
        </p:txBody>
      </p:sp>
      <p:sp>
        <p:nvSpPr>
          <p:cNvPr id="3" name="2 Subtítulo"/>
          <p:cNvSpPr>
            <a:spLocks noGrp="1"/>
          </p:cNvSpPr>
          <p:nvPr>
            <p:ph type="subTitle" idx="4294967295"/>
          </p:nvPr>
        </p:nvSpPr>
        <p:spPr>
          <a:xfrm>
            <a:off x="0" y="1844675"/>
            <a:ext cx="8820150" cy="3816350"/>
          </a:xfrm>
        </p:spPr>
        <p:txBody>
          <a:bodyPr>
            <a:noAutofit/>
          </a:bodyPr>
          <a:lstStyle/>
          <a:p>
            <a:pPr algn="just"/>
            <a:r>
              <a:rPr lang="es-EC" sz="2400" dirty="0"/>
              <a:t> En </a:t>
            </a:r>
            <a:r>
              <a:rPr lang="es-EC" sz="2400" dirty="0" smtClean="0"/>
              <a:t>el Ecuador la cultura del tratamiento del cuero es una tradición milenaria. Existe </a:t>
            </a:r>
            <a:r>
              <a:rPr lang="es-EC" sz="2400" dirty="0"/>
              <a:t>información que las etnias indígenas de la serranía, utilizaban el cuero en forma poco tecnificada y empírica, para uso de actividades agrícolas y </a:t>
            </a:r>
            <a:r>
              <a:rPr lang="es-EC" sz="2400" dirty="0" smtClean="0"/>
              <a:t>vestimenta. </a:t>
            </a:r>
            <a:r>
              <a:rPr lang="es-EC" sz="2400" dirty="0"/>
              <a:t>Con la llegada de los españoles en el siglo XVI, se utilizó procesos de mayor tecnificación para el trabajo con curtiembres.</a:t>
            </a:r>
            <a:endParaRPr lang="es-ES" sz="24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914400" y="620688"/>
            <a:ext cx="8229600" cy="562074"/>
          </a:xfrm>
        </p:spPr>
        <p:txBody>
          <a:bodyPr>
            <a:normAutofit/>
          </a:bodyPr>
          <a:lstStyle/>
          <a:p>
            <a:pPr algn="ctr"/>
            <a:r>
              <a:rPr lang="es-ES" sz="2800" dirty="0" smtClean="0">
                <a:solidFill>
                  <a:schemeClr val="bg2">
                    <a:lumMod val="50000"/>
                  </a:schemeClr>
                </a:solidFill>
              </a:rPr>
              <a:t>ESTUDIO FINANCIERO – COSTO DE VENTAS</a:t>
            </a:r>
            <a:endParaRPr lang="es-ES" sz="2800" dirty="0">
              <a:solidFill>
                <a:schemeClr val="bg2">
                  <a:lumMod val="50000"/>
                </a:schemeClr>
              </a:solidFill>
            </a:endParaRPr>
          </a:p>
        </p:txBody>
      </p:sp>
      <p:graphicFrame>
        <p:nvGraphicFramePr>
          <p:cNvPr id="7" name="Tabla 6"/>
          <p:cNvGraphicFramePr>
            <a:graphicFrameLocks noGrp="1"/>
          </p:cNvGraphicFramePr>
          <p:nvPr>
            <p:extLst>
              <p:ext uri="{D42A27DB-BD31-4B8C-83A1-F6EECF244321}">
                <p14:modId xmlns:p14="http://schemas.microsoft.com/office/powerpoint/2010/main" val="667243872"/>
              </p:ext>
            </p:extLst>
          </p:nvPr>
        </p:nvGraphicFramePr>
        <p:xfrm>
          <a:off x="914400" y="1988840"/>
          <a:ext cx="7546032" cy="2952327"/>
        </p:xfrm>
        <a:graphic>
          <a:graphicData uri="http://schemas.openxmlformats.org/drawingml/2006/table">
            <a:tbl>
              <a:tblPr firstRow="1" firstCol="1" bandRow="1">
                <a:tableStyleId>{5C22544A-7EE6-4342-B048-85BDC9FD1C3A}</a:tableStyleId>
              </a:tblPr>
              <a:tblGrid>
                <a:gridCol w="2423779"/>
                <a:gridCol w="953353"/>
                <a:gridCol w="1001828"/>
                <a:gridCol w="1050305"/>
                <a:gridCol w="1098780"/>
                <a:gridCol w="1017987"/>
              </a:tblGrid>
              <a:tr h="333094">
                <a:tc>
                  <a:txBody>
                    <a:bodyPr/>
                    <a:lstStyle/>
                    <a:p>
                      <a:pPr>
                        <a:lnSpc>
                          <a:spcPct val="115000"/>
                        </a:lnSpc>
                      </a:pPr>
                      <a:endParaRPr lang="es-ES" sz="1800">
                        <a:effectLst/>
                        <a:latin typeface="Calibri" panose="020F0502020204030204" pitchFamily="34" charset="0"/>
                      </a:endParaRPr>
                    </a:p>
                  </a:txBody>
                  <a:tcPr marL="44450" marR="44450" marT="0" marB="0" anchor="b"/>
                </a:tc>
                <a:tc>
                  <a:txBody>
                    <a:bodyPr/>
                    <a:lstStyle/>
                    <a:p>
                      <a:pPr algn="ctr">
                        <a:lnSpc>
                          <a:spcPct val="150000"/>
                        </a:lnSpc>
                        <a:spcBef>
                          <a:spcPts val="2400"/>
                        </a:spcBef>
                        <a:spcAft>
                          <a:spcPts val="0"/>
                        </a:spcAft>
                      </a:pPr>
                      <a:r>
                        <a:rPr lang="es-EC" sz="1400">
                          <a:effectLst/>
                        </a:rPr>
                        <a:t>2014</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2015</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2016</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2017</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400">
                          <a:effectLst/>
                        </a:rPr>
                        <a:t>2018</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79010">
                <a:tc>
                  <a:txBody>
                    <a:bodyPr/>
                    <a:lstStyle/>
                    <a:p>
                      <a:pPr algn="l">
                        <a:lnSpc>
                          <a:spcPct val="150000"/>
                        </a:lnSpc>
                        <a:spcBef>
                          <a:spcPts val="2400"/>
                        </a:spcBef>
                        <a:spcAft>
                          <a:spcPts val="0"/>
                        </a:spcAft>
                      </a:pPr>
                      <a:r>
                        <a:rPr lang="es-EC" sz="1400">
                          <a:effectLst/>
                        </a:rPr>
                        <a:t>costo carteras y bolsos</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17,00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17,85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18,74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19,68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20,66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79010">
                <a:tc>
                  <a:txBody>
                    <a:bodyPr/>
                    <a:lstStyle/>
                    <a:p>
                      <a:pPr algn="l">
                        <a:lnSpc>
                          <a:spcPct val="150000"/>
                        </a:lnSpc>
                        <a:spcBef>
                          <a:spcPts val="2400"/>
                        </a:spcBef>
                        <a:spcAft>
                          <a:spcPts val="0"/>
                        </a:spcAft>
                      </a:pPr>
                      <a:r>
                        <a:rPr lang="es-EC" sz="1400">
                          <a:effectLst/>
                        </a:rPr>
                        <a:t>costos unitario exportación</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0,988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0,986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0,974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0,954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0,928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679010">
                <a:tc>
                  <a:txBody>
                    <a:bodyPr/>
                    <a:lstStyle/>
                    <a:p>
                      <a:pPr algn="l">
                        <a:lnSpc>
                          <a:spcPct val="150000"/>
                        </a:lnSpc>
                        <a:spcBef>
                          <a:spcPts val="2400"/>
                        </a:spcBef>
                        <a:spcAft>
                          <a:spcPts val="0"/>
                        </a:spcAft>
                      </a:pPr>
                      <a:r>
                        <a:rPr lang="es-EC" sz="1400">
                          <a:effectLst/>
                        </a:rPr>
                        <a:t>total costo venta unitario</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17,99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18,84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19,72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20,63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21,59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582203">
                <a:tc>
                  <a:txBody>
                    <a:bodyPr/>
                    <a:lstStyle/>
                    <a:p>
                      <a:pPr algn="l">
                        <a:lnSpc>
                          <a:spcPct val="150000"/>
                        </a:lnSpc>
                        <a:spcBef>
                          <a:spcPts val="2400"/>
                        </a:spcBef>
                        <a:spcAft>
                          <a:spcPts val="0"/>
                        </a:spcAft>
                      </a:pPr>
                      <a:r>
                        <a:rPr lang="es-EC" sz="1400">
                          <a:effectLst/>
                        </a:rPr>
                        <a:t>total costo venta</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120.664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132.945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147.886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a:effectLst/>
                        </a:rPr>
                        <a:t> $      165.874 </a:t>
                      </a:r>
                      <a:endParaRPr lang="es-ES"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Bef>
                          <a:spcPts val="2400"/>
                        </a:spcBef>
                        <a:spcAft>
                          <a:spcPts val="0"/>
                        </a:spcAft>
                      </a:pPr>
                      <a:r>
                        <a:rPr lang="es-EC" sz="1200" dirty="0">
                          <a:effectLst/>
                        </a:rPr>
                        <a:t> $    187.341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8324873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914400" y="620688"/>
            <a:ext cx="8229600" cy="562074"/>
          </a:xfrm>
        </p:spPr>
        <p:txBody>
          <a:bodyPr>
            <a:normAutofit fontScale="90000"/>
          </a:bodyPr>
          <a:lstStyle/>
          <a:p>
            <a:pPr algn="ctr"/>
            <a:r>
              <a:rPr lang="es-ES" sz="2800" dirty="0" smtClean="0">
                <a:solidFill>
                  <a:schemeClr val="bg2">
                    <a:lumMod val="50000"/>
                  </a:schemeClr>
                </a:solidFill>
              </a:rPr>
              <a:t>ESTUDIO FINANCIERO – </a:t>
            </a:r>
            <a:br>
              <a:rPr lang="es-ES" sz="2800" dirty="0" smtClean="0">
                <a:solidFill>
                  <a:schemeClr val="bg2">
                    <a:lumMod val="50000"/>
                  </a:schemeClr>
                </a:solidFill>
              </a:rPr>
            </a:br>
            <a:r>
              <a:rPr lang="es-ES" sz="2800" dirty="0" smtClean="0">
                <a:solidFill>
                  <a:schemeClr val="bg2">
                    <a:lumMod val="50000"/>
                  </a:schemeClr>
                </a:solidFill>
              </a:rPr>
              <a:t>GASTOS PERSONAL</a:t>
            </a:r>
            <a:endParaRPr lang="es-ES" sz="2800" dirty="0">
              <a:solidFill>
                <a:schemeClr val="bg2">
                  <a:lumMod val="50000"/>
                </a:schemeClr>
              </a:solidFill>
            </a:endParaRPr>
          </a:p>
        </p:txBody>
      </p:sp>
      <p:graphicFrame>
        <p:nvGraphicFramePr>
          <p:cNvPr id="11" name="Tabla 10"/>
          <p:cNvGraphicFramePr>
            <a:graphicFrameLocks noGrp="1"/>
          </p:cNvGraphicFramePr>
          <p:nvPr>
            <p:extLst>
              <p:ext uri="{D42A27DB-BD31-4B8C-83A1-F6EECF244321}">
                <p14:modId xmlns:p14="http://schemas.microsoft.com/office/powerpoint/2010/main" val="4024423082"/>
              </p:ext>
            </p:extLst>
          </p:nvPr>
        </p:nvGraphicFramePr>
        <p:xfrm>
          <a:off x="1835696" y="1916832"/>
          <a:ext cx="6408713" cy="3888429"/>
        </p:xfrm>
        <a:graphic>
          <a:graphicData uri="http://schemas.openxmlformats.org/drawingml/2006/table">
            <a:tbl>
              <a:tblPr firstRow="1" firstCol="1" bandRow="1">
                <a:tableStyleId>{5C22544A-7EE6-4342-B048-85BDC9FD1C3A}</a:tableStyleId>
              </a:tblPr>
              <a:tblGrid>
                <a:gridCol w="2060362"/>
                <a:gridCol w="937880"/>
                <a:gridCol w="889382"/>
                <a:gridCol w="889382"/>
                <a:gridCol w="840103"/>
                <a:gridCol w="791604"/>
              </a:tblGrid>
              <a:tr h="477503">
                <a:tc gridSpan="6">
                  <a:txBody>
                    <a:bodyPr/>
                    <a:lstStyle/>
                    <a:p>
                      <a:pPr algn="ctr">
                        <a:lnSpc>
                          <a:spcPct val="115000"/>
                        </a:lnSpc>
                        <a:spcAft>
                          <a:spcPts val="0"/>
                        </a:spcAft>
                      </a:pPr>
                      <a:r>
                        <a:rPr lang="es-ES" sz="1800" dirty="0" smtClean="0">
                          <a:effectLst/>
                        </a:rPr>
                        <a:t>CUADRO RESUMEN GASTOS DE PERSONAL</a:t>
                      </a:r>
                      <a:endParaRPr lang="es-ES" sz="1600" dirty="0">
                        <a:effectLst/>
                        <a:latin typeface="Calibri" panose="020F0502020204030204" pitchFamily="34" charset="0"/>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77503">
                <a:tc>
                  <a:txBody>
                    <a:bodyPr/>
                    <a:lstStyle/>
                    <a:p>
                      <a:pPr>
                        <a:lnSpc>
                          <a:spcPct val="115000"/>
                        </a:lnSpc>
                      </a:pPr>
                      <a:endParaRPr lang="es-ES" sz="1600" dirty="0">
                        <a:effectLst/>
                        <a:latin typeface="Calibri" panose="020F0502020204030204" pitchFamily="34" charset="0"/>
                      </a:endParaRPr>
                    </a:p>
                  </a:txBody>
                  <a:tcPr marL="44450" marR="44450" marT="0" marB="0" anchor="b"/>
                </a:tc>
                <a:tc>
                  <a:txBody>
                    <a:bodyPr/>
                    <a:lstStyle/>
                    <a:p>
                      <a:pPr>
                        <a:lnSpc>
                          <a:spcPct val="115000"/>
                        </a:lnSpc>
                      </a:pPr>
                      <a:endParaRPr lang="es-ES" sz="1600" dirty="0">
                        <a:effectLst/>
                        <a:latin typeface="Calibri" panose="020F0502020204030204" pitchFamily="34" charset="0"/>
                      </a:endParaRPr>
                    </a:p>
                  </a:txBody>
                  <a:tcPr marL="44450" marR="44450" marT="0" marB="0" anchor="b"/>
                </a:tc>
                <a:tc>
                  <a:txBody>
                    <a:bodyPr/>
                    <a:lstStyle/>
                    <a:p>
                      <a:pPr>
                        <a:lnSpc>
                          <a:spcPct val="115000"/>
                        </a:lnSpc>
                      </a:pPr>
                      <a:endParaRPr lang="es-ES" sz="1600" dirty="0">
                        <a:effectLst/>
                        <a:latin typeface="Calibri" panose="020F0502020204030204" pitchFamily="34" charset="0"/>
                      </a:endParaRPr>
                    </a:p>
                  </a:txBody>
                  <a:tcPr marL="44450" marR="44450" marT="0" marB="0" anchor="b"/>
                </a:tc>
                <a:tc>
                  <a:txBody>
                    <a:bodyPr/>
                    <a:lstStyle/>
                    <a:p>
                      <a:pPr>
                        <a:lnSpc>
                          <a:spcPct val="115000"/>
                        </a:lnSpc>
                      </a:pPr>
                      <a:endParaRPr lang="es-ES" sz="1600" dirty="0">
                        <a:effectLst/>
                        <a:latin typeface="Calibri" panose="020F0502020204030204" pitchFamily="34" charset="0"/>
                      </a:endParaRPr>
                    </a:p>
                  </a:txBody>
                  <a:tcPr marL="44450" marR="44450" marT="0" marB="0" anchor="b"/>
                </a:tc>
                <a:tc>
                  <a:txBody>
                    <a:bodyPr/>
                    <a:lstStyle/>
                    <a:p>
                      <a:pPr>
                        <a:lnSpc>
                          <a:spcPct val="115000"/>
                        </a:lnSpc>
                      </a:pPr>
                      <a:endParaRPr lang="es-ES" sz="1600" dirty="0">
                        <a:effectLst/>
                        <a:latin typeface="Calibri" panose="020F0502020204030204" pitchFamily="34" charset="0"/>
                      </a:endParaRPr>
                    </a:p>
                  </a:txBody>
                  <a:tcPr marL="44450" marR="44450" marT="0" marB="0" anchor="b"/>
                </a:tc>
                <a:tc>
                  <a:txBody>
                    <a:bodyPr/>
                    <a:lstStyle/>
                    <a:p>
                      <a:pPr>
                        <a:lnSpc>
                          <a:spcPct val="115000"/>
                        </a:lnSpc>
                      </a:pPr>
                      <a:endParaRPr lang="es-ES" sz="1600" dirty="0">
                        <a:effectLst/>
                        <a:latin typeface="Calibri" panose="020F0502020204030204" pitchFamily="34" charset="0"/>
                      </a:endParaRPr>
                    </a:p>
                  </a:txBody>
                  <a:tcPr marL="44450" marR="44450" marT="0" marB="0" anchor="b"/>
                </a:tc>
              </a:tr>
              <a:tr h="477503">
                <a:tc>
                  <a:txBody>
                    <a:bodyPr/>
                    <a:lstStyle/>
                    <a:p>
                      <a:pPr algn="ctr">
                        <a:lnSpc>
                          <a:spcPct val="115000"/>
                        </a:lnSpc>
                        <a:spcAft>
                          <a:spcPts val="0"/>
                        </a:spcAft>
                      </a:pPr>
                      <a:r>
                        <a:rPr lang="es-ES" sz="1200" dirty="0" smtClean="0">
                          <a:effectLst/>
                        </a:rPr>
                        <a:t>CARGO</a:t>
                      </a:r>
                      <a:endParaRPr lang="es-ES" sz="1600" dirty="0">
                        <a:effectLst/>
                        <a:latin typeface="Calibri" panose="020F0502020204030204" pitchFamily="34" charset="0"/>
                      </a:endParaRPr>
                    </a:p>
                  </a:txBody>
                  <a:tcPr marL="44450" marR="44450" marT="0" marB="0" anchor="ctr"/>
                </a:tc>
                <a:tc>
                  <a:txBody>
                    <a:bodyPr/>
                    <a:lstStyle/>
                    <a:p>
                      <a:pPr algn="ctr">
                        <a:lnSpc>
                          <a:spcPct val="115000"/>
                        </a:lnSpc>
                        <a:spcAft>
                          <a:spcPts val="0"/>
                        </a:spcAft>
                      </a:pPr>
                      <a:r>
                        <a:rPr lang="es-ES" sz="1200" dirty="0" smtClean="0">
                          <a:effectLst/>
                        </a:rPr>
                        <a:t>2014</a:t>
                      </a:r>
                      <a:endParaRPr lang="es-ES" sz="1600" dirty="0">
                        <a:effectLst/>
                        <a:latin typeface="Calibri" panose="020F0502020204030204" pitchFamily="34" charset="0"/>
                      </a:endParaRPr>
                    </a:p>
                  </a:txBody>
                  <a:tcPr marL="44450" marR="44450" marT="0" marB="0" anchor="ctr"/>
                </a:tc>
                <a:tc>
                  <a:txBody>
                    <a:bodyPr/>
                    <a:lstStyle/>
                    <a:p>
                      <a:pPr algn="ctr">
                        <a:lnSpc>
                          <a:spcPct val="115000"/>
                        </a:lnSpc>
                        <a:spcAft>
                          <a:spcPts val="0"/>
                        </a:spcAft>
                      </a:pPr>
                      <a:r>
                        <a:rPr lang="es-ES" sz="1200" dirty="0" smtClean="0">
                          <a:effectLst/>
                        </a:rPr>
                        <a:t>2015</a:t>
                      </a:r>
                      <a:endParaRPr lang="es-ES" sz="1600" dirty="0">
                        <a:effectLst/>
                        <a:latin typeface="Calibri" panose="020F0502020204030204" pitchFamily="34" charset="0"/>
                      </a:endParaRPr>
                    </a:p>
                  </a:txBody>
                  <a:tcPr marL="44450" marR="44450" marT="0" marB="0" anchor="ctr"/>
                </a:tc>
                <a:tc>
                  <a:txBody>
                    <a:bodyPr/>
                    <a:lstStyle/>
                    <a:p>
                      <a:pPr algn="ctr">
                        <a:lnSpc>
                          <a:spcPct val="115000"/>
                        </a:lnSpc>
                        <a:spcAft>
                          <a:spcPts val="0"/>
                        </a:spcAft>
                      </a:pPr>
                      <a:r>
                        <a:rPr lang="es-ES" sz="1200" dirty="0" smtClean="0">
                          <a:effectLst/>
                        </a:rPr>
                        <a:t>2016</a:t>
                      </a:r>
                      <a:endParaRPr lang="es-ES" sz="1600" dirty="0">
                        <a:effectLst/>
                        <a:latin typeface="Calibri" panose="020F0502020204030204" pitchFamily="34" charset="0"/>
                      </a:endParaRPr>
                    </a:p>
                  </a:txBody>
                  <a:tcPr marL="44450" marR="44450" marT="0" marB="0" anchor="ctr"/>
                </a:tc>
                <a:tc>
                  <a:txBody>
                    <a:bodyPr/>
                    <a:lstStyle/>
                    <a:p>
                      <a:pPr algn="ctr">
                        <a:lnSpc>
                          <a:spcPct val="115000"/>
                        </a:lnSpc>
                        <a:spcAft>
                          <a:spcPts val="0"/>
                        </a:spcAft>
                      </a:pPr>
                      <a:r>
                        <a:rPr lang="es-ES" sz="1200" dirty="0" smtClean="0">
                          <a:effectLst/>
                        </a:rPr>
                        <a:t>2017</a:t>
                      </a:r>
                      <a:endParaRPr lang="es-ES" sz="1600" dirty="0">
                        <a:effectLst/>
                        <a:latin typeface="Calibri" panose="020F0502020204030204" pitchFamily="34" charset="0"/>
                      </a:endParaRPr>
                    </a:p>
                  </a:txBody>
                  <a:tcPr marL="44450" marR="44450" marT="0" marB="0" anchor="ctr"/>
                </a:tc>
                <a:tc>
                  <a:txBody>
                    <a:bodyPr/>
                    <a:lstStyle/>
                    <a:p>
                      <a:pPr algn="ctr">
                        <a:lnSpc>
                          <a:spcPct val="115000"/>
                        </a:lnSpc>
                        <a:spcAft>
                          <a:spcPts val="0"/>
                        </a:spcAft>
                      </a:pPr>
                      <a:r>
                        <a:rPr lang="es-ES" sz="1200" dirty="0" smtClean="0">
                          <a:effectLst/>
                        </a:rPr>
                        <a:t>2018</a:t>
                      </a:r>
                      <a:endParaRPr lang="es-ES" sz="1600" dirty="0">
                        <a:effectLst/>
                        <a:latin typeface="Calibri" panose="020F0502020204030204" pitchFamily="34" charset="0"/>
                      </a:endParaRPr>
                    </a:p>
                  </a:txBody>
                  <a:tcPr marL="44450" marR="44450" marT="0" marB="0" anchor="ctr"/>
                </a:tc>
              </a:tr>
              <a:tr h="477503">
                <a:tc>
                  <a:txBody>
                    <a:bodyPr/>
                    <a:lstStyle/>
                    <a:p>
                      <a:pPr>
                        <a:lnSpc>
                          <a:spcPct val="115000"/>
                        </a:lnSpc>
                        <a:spcAft>
                          <a:spcPts val="0"/>
                        </a:spcAft>
                      </a:pPr>
                      <a:r>
                        <a:rPr lang="es-ES" sz="1200" dirty="0" smtClean="0">
                          <a:effectLst/>
                        </a:rPr>
                        <a:t>GERENTE GENERAL</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18.290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20.447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21.452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22.508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23.616 </a:t>
                      </a:r>
                      <a:endParaRPr lang="es-ES" sz="1600" dirty="0">
                        <a:effectLst/>
                        <a:latin typeface="Calibri" panose="020F0502020204030204" pitchFamily="34" charset="0"/>
                      </a:endParaRPr>
                    </a:p>
                  </a:txBody>
                  <a:tcPr marL="44450" marR="44450" marT="0" marB="0" anchor="b"/>
                </a:tc>
              </a:tr>
              <a:tr h="477503">
                <a:tc>
                  <a:txBody>
                    <a:bodyPr/>
                    <a:lstStyle/>
                    <a:p>
                      <a:pPr>
                        <a:lnSpc>
                          <a:spcPct val="115000"/>
                        </a:lnSpc>
                        <a:spcAft>
                          <a:spcPts val="0"/>
                        </a:spcAft>
                      </a:pPr>
                      <a:r>
                        <a:rPr lang="es-ES" sz="1200" dirty="0" smtClean="0">
                          <a:effectLst/>
                        </a:rPr>
                        <a:t>ASISTENTE GERENCIA</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6.323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7.042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14.415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15.119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15.858 </a:t>
                      </a:r>
                      <a:endParaRPr lang="es-ES" sz="1600" dirty="0">
                        <a:effectLst/>
                        <a:latin typeface="Calibri" panose="020F0502020204030204" pitchFamily="34" charset="0"/>
                      </a:endParaRPr>
                    </a:p>
                  </a:txBody>
                  <a:tcPr marL="44450" marR="44450" marT="0" marB="0" anchor="b"/>
                </a:tc>
              </a:tr>
              <a:tr h="477503">
                <a:tc>
                  <a:txBody>
                    <a:bodyPr/>
                    <a:lstStyle/>
                    <a:p>
                      <a:pPr>
                        <a:lnSpc>
                          <a:spcPct val="115000"/>
                        </a:lnSpc>
                        <a:spcAft>
                          <a:spcPts val="0"/>
                        </a:spcAft>
                      </a:pPr>
                      <a:r>
                        <a:rPr lang="es-ES" sz="1200" dirty="0" smtClean="0">
                          <a:effectLst/>
                        </a:rPr>
                        <a:t>CONTADOR</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9.315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10.394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10.896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11.424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11.978 </a:t>
                      </a:r>
                      <a:endParaRPr lang="es-ES" sz="1600" dirty="0">
                        <a:effectLst/>
                        <a:latin typeface="Calibri" panose="020F0502020204030204" pitchFamily="34" charset="0"/>
                      </a:endParaRPr>
                    </a:p>
                  </a:txBody>
                  <a:tcPr marL="44450" marR="44450" marT="0" marB="0" anchor="b"/>
                </a:tc>
              </a:tr>
              <a:tr h="545908">
                <a:tc>
                  <a:txBody>
                    <a:bodyPr/>
                    <a:lstStyle/>
                    <a:p>
                      <a:pPr>
                        <a:lnSpc>
                          <a:spcPct val="115000"/>
                        </a:lnSpc>
                        <a:spcAft>
                          <a:spcPts val="0"/>
                        </a:spcAft>
                      </a:pPr>
                      <a:r>
                        <a:rPr lang="es-ES" sz="1200" dirty="0" smtClean="0">
                          <a:effectLst/>
                        </a:rPr>
                        <a:t>ASESOR COMERCIO EXTERIOR</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9.316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10.394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10.896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11.424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11.978 </a:t>
                      </a:r>
                      <a:endParaRPr lang="es-ES" sz="1600" dirty="0">
                        <a:effectLst/>
                        <a:latin typeface="Calibri" panose="020F0502020204030204" pitchFamily="34" charset="0"/>
                      </a:endParaRPr>
                    </a:p>
                  </a:txBody>
                  <a:tcPr marL="44450" marR="44450" marT="0" marB="0" anchor="b"/>
                </a:tc>
              </a:tr>
              <a:tr h="477503">
                <a:tc>
                  <a:txBody>
                    <a:bodyPr/>
                    <a:lstStyle/>
                    <a:p>
                      <a:pPr>
                        <a:lnSpc>
                          <a:spcPct val="115000"/>
                        </a:lnSpc>
                        <a:spcAft>
                          <a:spcPts val="0"/>
                        </a:spcAft>
                      </a:pPr>
                      <a:r>
                        <a:rPr lang="es-ES" sz="1200" dirty="0" smtClean="0">
                          <a:effectLst/>
                        </a:rPr>
                        <a:t>TOTAL</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43.243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48.277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57.660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60.475 </a:t>
                      </a:r>
                      <a:endParaRPr lang="es-ES" sz="16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es-ES" sz="1100" dirty="0" smtClean="0">
                          <a:effectLst/>
                        </a:rPr>
                        <a:t> $  63.431 </a:t>
                      </a:r>
                      <a:endParaRPr lang="es-ES" sz="1600" dirty="0">
                        <a:effectLst/>
                        <a:latin typeface="Calibri" panose="020F0502020204030204" pitchFamily="34" charset="0"/>
                      </a:endParaRPr>
                    </a:p>
                  </a:txBody>
                  <a:tcPr marL="44450" marR="44450" marT="0" marB="0" anchor="b"/>
                </a:tc>
              </a:tr>
            </a:tbl>
          </a:graphicData>
        </a:graphic>
      </p:graphicFrame>
    </p:spTree>
    <p:extLst>
      <p:ext uri="{BB962C8B-B14F-4D97-AF65-F5344CB8AC3E}">
        <p14:creationId xmlns:p14="http://schemas.microsoft.com/office/powerpoint/2010/main" val="4184051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914400" y="620688"/>
            <a:ext cx="8229600" cy="562074"/>
          </a:xfrm>
        </p:spPr>
        <p:txBody>
          <a:bodyPr>
            <a:normAutofit fontScale="90000"/>
          </a:bodyPr>
          <a:lstStyle/>
          <a:p>
            <a:pPr algn="ctr"/>
            <a:r>
              <a:rPr lang="es-ES" sz="2800" dirty="0" smtClean="0">
                <a:solidFill>
                  <a:schemeClr val="bg2">
                    <a:lumMod val="50000"/>
                  </a:schemeClr>
                </a:solidFill>
              </a:rPr>
              <a:t>ESTUDIO FINANCIERO – </a:t>
            </a:r>
            <a:br>
              <a:rPr lang="es-ES" sz="2800" dirty="0" smtClean="0">
                <a:solidFill>
                  <a:schemeClr val="bg2">
                    <a:lumMod val="50000"/>
                  </a:schemeClr>
                </a:solidFill>
              </a:rPr>
            </a:br>
            <a:r>
              <a:rPr lang="es-ES" sz="2800" dirty="0" smtClean="0">
                <a:solidFill>
                  <a:schemeClr val="bg2">
                    <a:lumMod val="50000"/>
                  </a:schemeClr>
                </a:solidFill>
              </a:rPr>
              <a:t>GASTOS ADMINISTRACIÓN</a:t>
            </a:r>
            <a:endParaRPr lang="es-ES" sz="2800" dirty="0">
              <a:solidFill>
                <a:schemeClr val="bg2">
                  <a:lumMod val="50000"/>
                </a:schemeClr>
              </a:solidFill>
            </a:endParaRPr>
          </a:p>
        </p:txBody>
      </p:sp>
      <p:graphicFrame>
        <p:nvGraphicFramePr>
          <p:cNvPr id="9" name="Tabla 8"/>
          <p:cNvGraphicFramePr>
            <a:graphicFrameLocks noGrp="1"/>
          </p:cNvGraphicFramePr>
          <p:nvPr/>
        </p:nvGraphicFramePr>
        <p:xfrm>
          <a:off x="2483768" y="2132856"/>
          <a:ext cx="4680520" cy="3096340"/>
        </p:xfrm>
        <a:graphic>
          <a:graphicData uri="http://schemas.openxmlformats.org/drawingml/2006/table">
            <a:tbl>
              <a:tblPr firstRow="1" firstCol="1" bandRow="1">
                <a:tableStyleId>{5C22544A-7EE6-4342-B048-85BDC9FD1C3A}</a:tableStyleId>
              </a:tblPr>
              <a:tblGrid>
                <a:gridCol w="1861760"/>
                <a:gridCol w="810733"/>
                <a:gridCol w="979984"/>
                <a:gridCol w="1028043"/>
              </a:tblGrid>
              <a:tr h="235908">
                <a:tc gridSpan="4">
                  <a:txBody>
                    <a:bodyPr/>
                    <a:lstStyle/>
                    <a:p>
                      <a:pPr algn="ctr">
                        <a:lnSpc>
                          <a:spcPct val="150000"/>
                        </a:lnSpc>
                        <a:spcBef>
                          <a:spcPts val="600"/>
                        </a:spcBef>
                        <a:spcAft>
                          <a:spcPts val="600"/>
                        </a:spcAft>
                      </a:pPr>
                      <a:r>
                        <a:rPr lang="es-ES" sz="1000" dirty="0">
                          <a:effectLst/>
                        </a:rPr>
                        <a:t>GASTOS DE ADMINISTRACIÓN</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r>
              <a:tr h="500632">
                <a:tc>
                  <a:txBody>
                    <a:bodyPr/>
                    <a:lstStyle/>
                    <a:p>
                      <a:pPr algn="just">
                        <a:lnSpc>
                          <a:spcPct val="150000"/>
                        </a:lnSpc>
                        <a:spcBef>
                          <a:spcPts val="600"/>
                        </a:spcBef>
                        <a:spcAft>
                          <a:spcPts val="600"/>
                        </a:spcAft>
                      </a:pPr>
                      <a:r>
                        <a:rPr lang="es-ES" sz="1000">
                          <a:effectLst/>
                        </a:rPr>
                        <a:t>DETALLE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GASTO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600"/>
                        </a:spcBef>
                        <a:spcAft>
                          <a:spcPts val="600"/>
                        </a:spcAft>
                      </a:pPr>
                      <a:r>
                        <a:rPr lang="es-ES" sz="1000">
                          <a:effectLst/>
                        </a:rPr>
                        <a:t>VALOR MENSUAL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600"/>
                        </a:spcBef>
                        <a:spcAft>
                          <a:spcPts val="600"/>
                        </a:spcAft>
                      </a:pPr>
                      <a:r>
                        <a:rPr lang="es-ES" sz="1000">
                          <a:effectLst/>
                        </a:rPr>
                        <a:t>VALOR ANUAL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35980">
                <a:tc>
                  <a:txBody>
                    <a:bodyPr/>
                    <a:lstStyle/>
                    <a:p>
                      <a:pPr algn="just">
                        <a:lnSpc>
                          <a:spcPct val="150000"/>
                        </a:lnSpc>
                        <a:spcBef>
                          <a:spcPts val="600"/>
                        </a:spcBef>
                        <a:spcAft>
                          <a:spcPts val="600"/>
                        </a:spcAft>
                      </a:pPr>
                      <a:r>
                        <a:rPr lang="es-ES" sz="1000">
                          <a:effectLst/>
                        </a:rPr>
                        <a:t>AGUA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Bef>
                          <a:spcPts val="600"/>
                        </a:spcBef>
                        <a:spcAft>
                          <a:spcPts val="600"/>
                        </a:spcAft>
                      </a:pPr>
                      <a:r>
                        <a:rPr lang="es-ES" sz="1000">
                          <a:effectLst/>
                        </a:rPr>
                        <a:t>MENSUAL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25,00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300,00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35980">
                <a:tc>
                  <a:txBody>
                    <a:bodyPr/>
                    <a:lstStyle/>
                    <a:p>
                      <a:pPr algn="just">
                        <a:lnSpc>
                          <a:spcPct val="150000"/>
                        </a:lnSpc>
                        <a:spcBef>
                          <a:spcPts val="600"/>
                        </a:spcBef>
                        <a:spcAft>
                          <a:spcPts val="600"/>
                        </a:spcAft>
                      </a:pPr>
                      <a:r>
                        <a:rPr lang="es-ES" sz="1000">
                          <a:effectLst/>
                        </a:rPr>
                        <a:t>LUZ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Bef>
                          <a:spcPts val="600"/>
                        </a:spcBef>
                        <a:spcAft>
                          <a:spcPts val="600"/>
                        </a:spcAft>
                      </a:pPr>
                      <a:r>
                        <a:rPr lang="es-ES" sz="1000">
                          <a:effectLst/>
                        </a:rPr>
                        <a:t>MENSUAL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50,00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600,00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35980">
                <a:tc>
                  <a:txBody>
                    <a:bodyPr/>
                    <a:lstStyle/>
                    <a:p>
                      <a:pPr algn="just">
                        <a:lnSpc>
                          <a:spcPct val="150000"/>
                        </a:lnSpc>
                        <a:spcBef>
                          <a:spcPts val="600"/>
                        </a:spcBef>
                        <a:spcAft>
                          <a:spcPts val="600"/>
                        </a:spcAft>
                      </a:pPr>
                      <a:r>
                        <a:rPr lang="es-ES" sz="1000">
                          <a:effectLst/>
                        </a:rPr>
                        <a:t>TÉLEFONO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Bef>
                          <a:spcPts val="600"/>
                        </a:spcBef>
                        <a:spcAft>
                          <a:spcPts val="600"/>
                        </a:spcAft>
                      </a:pPr>
                      <a:r>
                        <a:rPr lang="es-ES" sz="1000">
                          <a:effectLst/>
                        </a:rPr>
                        <a:t>MENSUAL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120,00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1.440,00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35980">
                <a:tc>
                  <a:txBody>
                    <a:bodyPr/>
                    <a:lstStyle/>
                    <a:p>
                      <a:pPr algn="just">
                        <a:lnSpc>
                          <a:spcPct val="150000"/>
                        </a:lnSpc>
                        <a:spcBef>
                          <a:spcPts val="600"/>
                        </a:spcBef>
                        <a:spcAft>
                          <a:spcPts val="600"/>
                        </a:spcAft>
                      </a:pPr>
                      <a:r>
                        <a:rPr lang="es-ES" sz="1000">
                          <a:effectLst/>
                        </a:rPr>
                        <a:t>INTERNET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Bef>
                          <a:spcPts val="600"/>
                        </a:spcBef>
                        <a:spcAft>
                          <a:spcPts val="600"/>
                        </a:spcAft>
                      </a:pPr>
                      <a:r>
                        <a:rPr lang="es-ES" sz="1000">
                          <a:effectLst/>
                        </a:rPr>
                        <a:t>MENSUAL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35,00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420,00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35980">
                <a:tc>
                  <a:txBody>
                    <a:bodyPr/>
                    <a:lstStyle/>
                    <a:p>
                      <a:pPr algn="just">
                        <a:lnSpc>
                          <a:spcPct val="150000"/>
                        </a:lnSpc>
                        <a:spcBef>
                          <a:spcPts val="600"/>
                        </a:spcBef>
                        <a:spcAft>
                          <a:spcPts val="600"/>
                        </a:spcAft>
                      </a:pPr>
                      <a:r>
                        <a:rPr lang="es-ES" sz="1000">
                          <a:effectLst/>
                        </a:rPr>
                        <a:t>ÚTILES DE OFICINA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Bef>
                          <a:spcPts val="600"/>
                        </a:spcBef>
                        <a:spcAft>
                          <a:spcPts val="600"/>
                        </a:spcAft>
                      </a:pPr>
                      <a:r>
                        <a:rPr lang="es-ES" sz="1000">
                          <a:effectLst/>
                        </a:rPr>
                        <a:t>MENSUAL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50,00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600,00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35980">
                <a:tc>
                  <a:txBody>
                    <a:bodyPr/>
                    <a:lstStyle/>
                    <a:p>
                      <a:pPr algn="just">
                        <a:lnSpc>
                          <a:spcPct val="150000"/>
                        </a:lnSpc>
                        <a:spcBef>
                          <a:spcPts val="600"/>
                        </a:spcBef>
                        <a:spcAft>
                          <a:spcPts val="600"/>
                        </a:spcAft>
                      </a:pPr>
                      <a:r>
                        <a:rPr lang="es-ES" sz="1000">
                          <a:effectLst/>
                        </a:rPr>
                        <a:t>PUBLICIDAD</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Bef>
                          <a:spcPts val="600"/>
                        </a:spcBef>
                        <a:spcAft>
                          <a:spcPts val="600"/>
                        </a:spcAft>
                      </a:pPr>
                      <a:r>
                        <a:rPr lang="es-ES" sz="1000">
                          <a:effectLst/>
                        </a:rPr>
                        <a:t>MENSUAL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600,00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7.200,00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35980">
                <a:tc>
                  <a:txBody>
                    <a:bodyPr/>
                    <a:lstStyle/>
                    <a:p>
                      <a:pPr algn="just">
                        <a:lnSpc>
                          <a:spcPct val="150000"/>
                        </a:lnSpc>
                        <a:spcBef>
                          <a:spcPts val="600"/>
                        </a:spcBef>
                        <a:spcAft>
                          <a:spcPts val="600"/>
                        </a:spcAft>
                      </a:pPr>
                      <a:r>
                        <a:rPr lang="es-ES" sz="1000">
                          <a:effectLst/>
                        </a:rPr>
                        <a:t>UTILES DE LIMPIEZA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Bef>
                          <a:spcPts val="600"/>
                        </a:spcBef>
                        <a:spcAft>
                          <a:spcPts val="600"/>
                        </a:spcAft>
                      </a:pPr>
                      <a:r>
                        <a:rPr lang="es-ES" sz="1000">
                          <a:effectLst/>
                        </a:rPr>
                        <a:t>MENSUAL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50,00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600,00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35980">
                <a:tc>
                  <a:txBody>
                    <a:bodyPr/>
                    <a:lstStyle/>
                    <a:p>
                      <a:pPr algn="just">
                        <a:lnSpc>
                          <a:spcPct val="150000"/>
                        </a:lnSpc>
                        <a:spcBef>
                          <a:spcPts val="600"/>
                        </a:spcBef>
                        <a:spcAft>
                          <a:spcPts val="600"/>
                        </a:spcAft>
                      </a:pPr>
                      <a:r>
                        <a:rPr lang="es-ES" sz="1000">
                          <a:effectLst/>
                        </a:rPr>
                        <a:t>INSUMOS GENERALES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Bef>
                          <a:spcPts val="600"/>
                        </a:spcBef>
                        <a:spcAft>
                          <a:spcPts val="600"/>
                        </a:spcAft>
                      </a:pPr>
                      <a:r>
                        <a:rPr lang="es-ES" sz="1000">
                          <a:effectLst/>
                        </a:rPr>
                        <a:t>MENSUAL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80,00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960,00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35980">
                <a:tc>
                  <a:txBody>
                    <a:bodyPr/>
                    <a:lstStyle/>
                    <a:p>
                      <a:pPr algn="just">
                        <a:lnSpc>
                          <a:spcPct val="150000"/>
                        </a:lnSpc>
                        <a:spcBef>
                          <a:spcPts val="600"/>
                        </a:spcBef>
                        <a:spcAft>
                          <a:spcPts val="600"/>
                        </a:spcAft>
                      </a:pPr>
                      <a:r>
                        <a:rPr lang="es-ES" sz="1000">
                          <a:effectLst/>
                        </a:rPr>
                        <a:t>ARRIENDO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Bef>
                          <a:spcPts val="600"/>
                        </a:spcBef>
                        <a:spcAft>
                          <a:spcPts val="600"/>
                        </a:spcAft>
                      </a:pPr>
                      <a:r>
                        <a:rPr lang="es-ES" sz="1000">
                          <a:effectLst/>
                        </a:rPr>
                        <a:t>MENSUAL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500,00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6.000,00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35980">
                <a:tc>
                  <a:txBody>
                    <a:bodyPr/>
                    <a:lstStyle/>
                    <a:p>
                      <a:pPr algn="just">
                        <a:lnSpc>
                          <a:spcPct val="150000"/>
                        </a:lnSpc>
                        <a:spcBef>
                          <a:spcPts val="600"/>
                        </a:spcBef>
                        <a:spcAft>
                          <a:spcPts val="600"/>
                        </a:spcAft>
                      </a:pPr>
                      <a:r>
                        <a:rPr lang="es-ES" sz="1000">
                          <a:effectLst/>
                        </a:rPr>
                        <a:t>TOTAL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Bef>
                          <a:spcPts val="600"/>
                        </a:spcBef>
                        <a:spcAft>
                          <a:spcPts val="600"/>
                        </a:spcAft>
                      </a:pPr>
                      <a:r>
                        <a:rPr lang="es-ES" sz="10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a:effectLst/>
                        </a:rPr>
                        <a:t>$ 1.510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600"/>
                        </a:spcBef>
                        <a:spcAft>
                          <a:spcPts val="600"/>
                        </a:spcAft>
                      </a:pPr>
                      <a:r>
                        <a:rPr lang="es-ES" sz="1000" dirty="0">
                          <a:effectLst/>
                        </a:rPr>
                        <a:t>$ 18.120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19643482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914400" y="44624"/>
            <a:ext cx="8229600" cy="562074"/>
          </a:xfrm>
        </p:spPr>
        <p:txBody>
          <a:bodyPr>
            <a:normAutofit fontScale="90000"/>
          </a:bodyPr>
          <a:lstStyle/>
          <a:p>
            <a:pPr algn="ctr"/>
            <a:r>
              <a:rPr lang="es-ES" sz="2800" dirty="0" smtClean="0">
                <a:solidFill>
                  <a:schemeClr val="bg2">
                    <a:lumMod val="50000"/>
                  </a:schemeClr>
                </a:solidFill>
              </a:rPr>
              <a:t>ESTUDIO FINANCIERO – </a:t>
            </a:r>
            <a:br>
              <a:rPr lang="es-ES" sz="2800" dirty="0" smtClean="0">
                <a:solidFill>
                  <a:schemeClr val="bg2">
                    <a:lumMod val="50000"/>
                  </a:schemeClr>
                </a:solidFill>
              </a:rPr>
            </a:br>
            <a:r>
              <a:rPr lang="es-ES" sz="2800" dirty="0" smtClean="0">
                <a:solidFill>
                  <a:schemeClr val="bg2">
                    <a:lumMod val="50000"/>
                  </a:schemeClr>
                </a:solidFill>
              </a:rPr>
              <a:t>GASTOS PRE OPERATIVOS</a:t>
            </a:r>
            <a:endParaRPr lang="es-ES" sz="2800" dirty="0">
              <a:solidFill>
                <a:schemeClr val="bg2">
                  <a:lumMod val="50000"/>
                </a:schemeClr>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581908426"/>
              </p:ext>
            </p:extLst>
          </p:nvPr>
        </p:nvGraphicFramePr>
        <p:xfrm>
          <a:off x="1043608" y="908720"/>
          <a:ext cx="7272808" cy="5729611"/>
        </p:xfrm>
        <a:graphic>
          <a:graphicData uri="http://schemas.openxmlformats.org/drawingml/2006/table">
            <a:tbl>
              <a:tblPr firstRow="1" firstCol="1" bandRow="1">
                <a:tableStyleId>{5C22544A-7EE6-4342-B048-85BDC9FD1C3A}</a:tableStyleId>
              </a:tblPr>
              <a:tblGrid>
                <a:gridCol w="1818202"/>
                <a:gridCol w="1818202"/>
                <a:gridCol w="1818202"/>
                <a:gridCol w="1818202"/>
              </a:tblGrid>
              <a:tr h="181363">
                <a:tc gridSpan="4">
                  <a:txBody>
                    <a:bodyPr/>
                    <a:lstStyle/>
                    <a:p>
                      <a:pPr algn="ctr">
                        <a:lnSpc>
                          <a:spcPct val="115000"/>
                        </a:lnSpc>
                        <a:spcAft>
                          <a:spcPts val="0"/>
                        </a:spcAft>
                      </a:pPr>
                      <a:r>
                        <a:rPr lang="es-ES" sz="1100" dirty="0">
                          <a:effectLst/>
                        </a:rPr>
                        <a:t>GASTOS PRE OPERATIVOS</a:t>
                      </a:r>
                      <a:endParaRPr lang="es-ES" sz="1200" dirty="0">
                        <a:effectLst/>
                        <a:latin typeface="Calibri" panose="020F0502020204030204" pitchFamily="34" charset="0"/>
                      </a:endParaRPr>
                    </a:p>
                  </a:txBody>
                  <a:tcPr marL="32912" marR="32912" marT="0" marB="0" anchor="b"/>
                </a:tc>
                <a:tc hMerge="1">
                  <a:txBody>
                    <a:bodyPr/>
                    <a:lstStyle/>
                    <a:p>
                      <a:endParaRPr lang="es-ES"/>
                    </a:p>
                  </a:txBody>
                  <a:tcPr/>
                </a:tc>
                <a:tc hMerge="1">
                  <a:txBody>
                    <a:bodyPr/>
                    <a:lstStyle/>
                    <a:p>
                      <a:endParaRPr lang="es-ES"/>
                    </a:p>
                  </a:txBody>
                  <a:tcPr/>
                </a:tc>
                <a:tc hMerge="1">
                  <a:txBody>
                    <a:bodyPr/>
                    <a:lstStyle/>
                    <a:p>
                      <a:endParaRPr lang="es-ES"/>
                    </a:p>
                  </a:txBody>
                  <a:tcPr/>
                </a:tc>
              </a:tr>
              <a:tr h="314077">
                <a:tc>
                  <a:txBody>
                    <a:bodyPr/>
                    <a:lstStyle/>
                    <a:p>
                      <a:pPr>
                        <a:lnSpc>
                          <a:spcPct val="115000"/>
                        </a:lnSpc>
                        <a:spcAft>
                          <a:spcPts val="0"/>
                        </a:spcAft>
                      </a:pPr>
                      <a:r>
                        <a:rPr lang="es-ES" sz="1100">
                          <a:effectLst/>
                        </a:rPr>
                        <a:t>DETALLE</a:t>
                      </a:r>
                      <a:endParaRPr lang="es-ES" sz="1200">
                        <a:effectLst/>
                        <a:latin typeface="Calibri" panose="020F0502020204030204" pitchFamily="34" charset="0"/>
                      </a:endParaRPr>
                    </a:p>
                  </a:txBody>
                  <a:tcPr marL="32912" marR="32912" marT="0" marB="0" anchor="ctr"/>
                </a:tc>
                <a:tc>
                  <a:txBody>
                    <a:bodyPr/>
                    <a:lstStyle/>
                    <a:p>
                      <a:pPr algn="ctr">
                        <a:lnSpc>
                          <a:spcPct val="115000"/>
                        </a:lnSpc>
                        <a:spcAft>
                          <a:spcPts val="0"/>
                        </a:spcAft>
                      </a:pPr>
                      <a:r>
                        <a:rPr lang="es-ES" sz="1100">
                          <a:effectLst/>
                        </a:rPr>
                        <a:t>CANTIDAD</a:t>
                      </a:r>
                      <a:endParaRPr lang="es-ES" sz="1200">
                        <a:effectLst/>
                        <a:latin typeface="Calibri" panose="020F0502020204030204" pitchFamily="34" charset="0"/>
                      </a:endParaRPr>
                    </a:p>
                  </a:txBody>
                  <a:tcPr marL="32912" marR="32912" marT="0" marB="0" anchor="ctr"/>
                </a:tc>
                <a:tc>
                  <a:txBody>
                    <a:bodyPr/>
                    <a:lstStyle/>
                    <a:p>
                      <a:pPr algn="ctr">
                        <a:lnSpc>
                          <a:spcPct val="115000"/>
                        </a:lnSpc>
                        <a:spcAft>
                          <a:spcPts val="0"/>
                        </a:spcAft>
                      </a:pPr>
                      <a:r>
                        <a:rPr lang="es-ES" sz="1100">
                          <a:effectLst/>
                        </a:rPr>
                        <a:t>VALOR UNITARIO</a:t>
                      </a:r>
                      <a:endParaRPr lang="es-ES" sz="1200">
                        <a:effectLst/>
                        <a:latin typeface="Calibri" panose="020F0502020204030204" pitchFamily="34" charset="0"/>
                      </a:endParaRPr>
                    </a:p>
                  </a:txBody>
                  <a:tcPr marL="32912" marR="32912" marT="0" marB="0" anchor="ctr"/>
                </a:tc>
                <a:tc>
                  <a:txBody>
                    <a:bodyPr/>
                    <a:lstStyle/>
                    <a:p>
                      <a:pPr algn="ctr">
                        <a:lnSpc>
                          <a:spcPct val="115000"/>
                        </a:lnSpc>
                        <a:spcAft>
                          <a:spcPts val="0"/>
                        </a:spcAft>
                      </a:pPr>
                      <a:r>
                        <a:rPr lang="es-ES" sz="1100">
                          <a:effectLst/>
                        </a:rPr>
                        <a:t>VALOR TOTAL</a:t>
                      </a:r>
                      <a:endParaRPr lang="es-ES" sz="1200">
                        <a:effectLst/>
                        <a:latin typeface="Calibri" panose="020F0502020204030204" pitchFamily="34" charset="0"/>
                      </a:endParaRPr>
                    </a:p>
                  </a:txBody>
                  <a:tcPr marL="32912" marR="32912" marT="0" marB="0" anchor="ctr"/>
                </a:tc>
              </a:tr>
              <a:tr h="181363">
                <a:tc gridSpan="4">
                  <a:txBody>
                    <a:bodyPr/>
                    <a:lstStyle/>
                    <a:p>
                      <a:pPr algn="ctr">
                        <a:lnSpc>
                          <a:spcPct val="115000"/>
                        </a:lnSpc>
                        <a:spcAft>
                          <a:spcPts val="0"/>
                        </a:spcAft>
                      </a:pPr>
                      <a:r>
                        <a:rPr lang="es-ES" sz="1100">
                          <a:effectLst/>
                        </a:rPr>
                        <a:t>GASTOS DE CONSTITUCIÓN</a:t>
                      </a:r>
                      <a:endParaRPr lang="es-ES" sz="1200">
                        <a:effectLst/>
                        <a:latin typeface="Calibri" panose="020F0502020204030204" pitchFamily="34" charset="0"/>
                      </a:endParaRPr>
                    </a:p>
                  </a:txBody>
                  <a:tcPr marL="32912" marR="32912" marT="0" marB="0" anchor="b"/>
                </a:tc>
                <a:tc hMerge="1">
                  <a:txBody>
                    <a:bodyPr/>
                    <a:lstStyle/>
                    <a:p>
                      <a:endParaRPr lang="es-ES"/>
                    </a:p>
                  </a:txBody>
                  <a:tcPr/>
                </a:tc>
                <a:tc hMerge="1">
                  <a:txBody>
                    <a:bodyPr/>
                    <a:lstStyle/>
                    <a:p>
                      <a:endParaRPr lang="es-ES"/>
                    </a:p>
                  </a:txBody>
                  <a:tcPr/>
                </a:tc>
                <a:tc hMerge="1">
                  <a:txBody>
                    <a:bodyPr/>
                    <a:lstStyle/>
                    <a:p>
                      <a:endParaRPr lang="es-ES"/>
                    </a:p>
                  </a:txBody>
                  <a:tcPr/>
                </a:tc>
              </a:tr>
              <a:tr h="375521">
                <a:tc>
                  <a:txBody>
                    <a:bodyPr/>
                    <a:lstStyle/>
                    <a:p>
                      <a:pPr>
                        <a:lnSpc>
                          <a:spcPct val="115000"/>
                        </a:lnSpc>
                        <a:spcAft>
                          <a:spcPts val="0"/>
                        </a:spcAft>
                      </a:pPr>
                      <a:r>
                        <a:rPr lang="es-ES" sz="1100">
                          <a:effectLst/>
                        </a:rPr>
                        <a:t> Trámite legal constitución empresa </a:t>
                      </a:r>
                      <a:endParaRPr lang="es-ES" sz="1200">
                        <a:effectLst/>
                        <a:latin typeface="Calibri" panose="020F0502020204030204" pitchFamily="34" charset="0"/>
                      </a:endParaRPr>
                    </a:p>
                  </a:txBody>
                  <a:tcPr marL="32912" marR="32912" marT="0" marB="0" anchor="b"/>
                </a:tc>
                <a:tc>
                  <a:txBody>
                    <a:bodyPr/>
                    <a:lstStyle/>
                    <a:p>
                      <a:pPr algn="ctr">
                        <a:lnSpc>
                          <a:spcPct val="115000"/>
                        </a:lnSpc>
                        <a:spcAft>
                          <a:spcPts val="0"/>
                        </a:spcAft>
                      </a:pPr>
                      <a:r>
                        <a:rPr lang="es-ES" sz="1100">
                          <a:effectLst/>
                        </a:rPr>
                        <a:t> $              1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1.500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1.500 </a:t>
                      </a:r>
                      <a:endParaRPr lang="es-ES" sz="1200">
                        <a:effectLst/>
                        <a:latin typeface="Calibri" panose="020F0502020204030204" pitchFamily="34" charset="0"/>
                      </a:endParaRPr>
                    </a:p>
                  </a:txBody>
                  <a:tcPr marL="32912" marR="32912" marT="0" marB="0" anchor="b"/>
                </a:tc>
              </a:tr>
              <a:tr h="375521">
                <a:tc>
                  <a:txBody>
                    <a:bodyPr/>
                    <a:lstStyle/>
                    <a:p>
                      <a:pPr>
                        <a:lnSpc>
                          <a:spcPct val="115000"/>
                        </a:lnSpc>
                        <a:spcAft>
                          <a:spcPts val="0"/>
                        </a:spcAft>
                      </a:pPr>
                      <a:r>
                        <a:rPr lang="es-ES" sz="1100">
                          <a:effectLst/>
                        </a:rPr>
                        <a:t> Inscripción Registro Mercantil </a:t>
                      </a:r>
                      <a:endParaRPr lang="es-ES" sz="1200">
                        <a:effectLst/>
                        <a:latin typeface="Calibri" panose="020F0502020204030204" pitchFamily="34" charset="0"/>
                      </a:endParaRPr>
                    </a:p>
                  </a:txBody>
                  <a:tcPr marL="32912" marR="32912" marT="0" marB="0" anchor="b"/>
                </a:tc>
                <a:tc>
                  <a:txBody>
                    <a:bodyPr/>
                    <a:lstStyle/>
                    <a:p>
                      <a:pPr algn="ctr">
                        <a:lnSpc>
                          <a:spcPct val="115000"/>
                        </a:lnSpc>
                        <a:spcAft>
                          <a:spcPts val="0"/>
                        </a:spcAft>
                      </a:pPr>
                      <a:r>
                        <a:rPr lang="es-ES" sz="1100">
                          <a:effectLst/>
                        </a:rPr>
                        <a:t> $              1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100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100 </a:t>
                      </a:r>
                      <a:endParaRPr lang="es-ES" sz="1200">
                        <a:effectLst/>
                        <a:latin typeface="Calibri" panose="020F0502020204030204" pitchFamily="34" charset="0"/>
                      </a:endParaRPr>
                    </a:p>
                  </a:txBody>
                  <a:tcPr marL="32912" marR="32912" marT="0" marB="0" anchor="b"/>
                </a:tc>
              </a:tr>
              <a:tr h="181497">
                <a:tc>
                  <a:txBody>
                    <a:bodyPr/>
                    <a:lstStyle/>
                    <a:p>
                      <a:pPr>
                        <a:lnSpc>
                          <a:spcPct val="115000"/>
                        </a:lnSpc>
                        <a:spcAft>
                          <a:spcPts val="0"/>
                        </a:spcAft>
                      </a:pPr>
                      <a:r>
                        <a:rPr lang="es-ES" sz="1100">
                          <a:effectLst/>
                        </a:rPr>
                        <a:t> Permisos Operación </a:t>
                      </a:r>
                      <a:endParaRPr lang="es-ES" sz="1200">
                        <a:effectLst/>
                        <a:latin typeface="Calibri" panose="020F0502020204030204" pitchFamily="34" charset="0"/>
                      </a:endParaRPr>
                    </a:p>
                  </a:txBody>
                  <a:tcPr marL="32912" marR="32912" marT="0" marB="0" anchor="b"/>
                </a:tc>
                <a:tc>
                  <a:txBody>
                    <a:bodyPr/>
                    <a:lstStyle/>
                    <a:p>
                      <a:pPr algn="ctr">
                        <a:lnSpc>
                          <a:spcPct val="115000"/>
                        </a:lnSpc>
                        <a:spcAft>
                          <a:spcPts val="0"/>
                        </a:spcAft>
                      </a:pPr>
                      <a:r>
                        <a:rPr lang="es-ES" sz="1100">
                          <a:effectLst/>
                        </a:rPr>
                        <a:t> $              1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30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30 </a:t>
                      </a:r>
                      <a:endParaRPr lang="es-ES" sz="1200">
                        <a:effectLst/>
                        <a:latin typeface="Calibri" panose="020F0502020204030204" pitchFamily="34" charset="0"/>
                      </a:endParaRPr>
                    </a:p>
                  </a:txBody>
                  <a:tcPr marL="32912" marR="32912" marT="0" marB="0" anchor="b"/>
                </a:tc>
              </a:tr>
              <a:tr h="181497">
                <a:tc>
                  <a:txBody>
                    <a:bodyPr/>
                    <a:lstStyle/>
                    <a:p>
                      <a:pPr>
                        <a:lnSpc>
                          <a:spcPct val="115000"/>
                        </a:lnSpc>
                        <a:spcAft>
                          <a:spcPts val="0"/>
                        </a:spcAft>
                      </a:pPr>
                      <a:r>
                        <a:rPr lang="es-ES" sz="1100">
                          <a:effectLst/>
                        </a:rPr>
                        <a:t> Escritura Publica </a:t>
                      </a:r>
                      <a:endParaRPr lang="es-ES" sz="1200">
                        <a:effectLst/>
                        <a:latin typeface="Calibri" panose="020F0502020204030204" pitchFamily="34" charset="0"/>
                      </a:endParaRPr>
                    </a:p>
                  </a:txBody>
                  <a:tcPr marL="32912" marR="32912" marT="0" marB="0" anchor="b"/>
                </a:tc>
                <a:tc>
                  <a:txBody>
                    <a:bodyPr/>
                    <a:lstStyle/>
                    <a:p>
                      <a:pPr algn="ctr">
                        <a:lnSpc>
                          <a:spcPct val="115000"/>
                        </a:lnSpc>
                        <a:spcAft>
                          <a:spcPts val="0"/>
                        </a:spcAft>
                      </a:pPr>
                      <a:r>
                        <a:rPr lang="es-ES" sz="1100">
                          <a:effectLst/>
                        </a:rPr>
                        <a:t> $              1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150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150 </a:t>
                      </a:r>
                      <a:endParaRPr lang="es-ES" sz="1200">
                        <a:effectLst/>
                        <a:latin typeface="Calibri" panose="020F0502020204030204" pitchFamily="34" charset="0"/>
                      </a:endParaRPr>
                    </a:p>
                  </a:txBody>
                  <a:tcPr marL="32912" marR="32912" marT="0" marB="0" anchor="b"/>
                </a:tc>
              </a:tr>
              <a:tr h="181497">
                <a:tc>
                  <a:txBody>
                    <a:bodyPr/>
                    <a:lstStyle/>
                    <a:p>
                      <a:pPr>
                        <a:lnSpc>
                          <a:spcPct val="115000"/>
                        </a:lnSpc>
                        <a:spcAft>
                          <a:spcPts val="0"/>
                        </a:spcAft>
                      </a:pPr>
                      <a:r>
                        <a:rPr lang="es-ES" sz="1100">
                          <a:effectLst/>
                        </a:rPr>
                        <a:t> Publicación Extracto </a:t>
                      </a:r>
                      <a:endParaRPr lang="es-ES" sz="1200">
                        <a:effectLst/>
                        <a:latin typeface="Calibri" panose="020F0502020204030204" pitchFamily="34" charset="0"/>
                      </a:endParaRPr>
                    </a:p>
                  </a:txBody>
                  <a:tcPr marL="32912" marR="32912" marT="0" marB="0" anchor="b"/>
                </a:tc>
                <a:tc>
                  <a:txBody>
                    <a:bodyPr/>
                    <a:lstStyle/>
                    <a:p>
                      <a:pPr algn="ctr">
                        <a:lnSpc>
                          <a:spcPct val="115000"/>
                        </a:lnSpc>
                        <a:spcAft>
                          <a:spcPts val="0"/>
                        </a:spcAft>
                      </a:pPr>
                      <a:r>
                        <a:rPr lang="es-ES" sz="1100">
                          <a:effectLst/>
                        </a:rPr>
                        <a:t> $              1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200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200 </a:t>
                      </a:r>
                      <a:endParaRPr lang="es-ES" sz="1200">
                        <a:effectLst/>
                        <a:latin typeface="Calibri" panose="020F0502020204030204" pitchFamily="34" charset="0"/>
                      </a:endParaRPr>
                    </a:p>
                  </a:txBody>
                  <a:tcPr marL="32912" marR="32912" marT="0" marB="0" anchor="b"/>
                </a:tc>
              </a:tr>
              <a:tr h="181497">
                <a:tc>
                  <a:txBody>
                    <a:bodyPr/>
                    <a:lstStyle/>
                    <a:p>
                      <a:pPr>
                        <a:lnSpc>
                          <a:spcPct val="115000"/>
                        </a:lnSpc>
                        <a:spcAft>
                          <a:spcPts val="0"/>
                        </a:spcAft>
                      </a:pPr>
                      <a:r>
                        <a:rPr lang="es-ES" sz="1100">
                          <a:effectLst/>
                        </a:rPr>
                        <a:t> Tramites Notaria </a:t>
                      </a:r>
                      <a:endParaRPr lang="es-ES" sz="1200">
                        <a:effectLst/>
                        <a:latin typeface="Calibri" panose="020F0502020204030204" pitchFamily="34" charset="0"/>
                      </a:endParaRPr>
                    </a:p>
                  </a:txBody>
                  <a:tcPr marL="32912" marR="32912" marT="0" marB="0" anchor="b"/>
                </a:tc>
                <a:tc>
                  <a:txBody>
                    <a:bodyPr/>
                    <a:lstStyle/>
                    <a:p>
                      <a:pPr algn="ctr">
                        <a:lnSpc>
                          <a:spcPct val="115000"/>
                        </a:lnSpc>
                        <a:spcAft>
                          <a:spcPts val="0"/>
                        </a:spcAft>
                      </a:pPr>
                      <a:r>
                        <a:rPr lang="es-ES" sz="1100">
                          <a:effectLst/>
                        </a:rPr>
                        <a:t> $              1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100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100 </a:t>
                      </a:r>
                      <a:endParaRPr lang="es-ES" sz="1200">
                        <a:effectLst/>
                        <a:latin typeface="Calibri" panose="020F0502020204030204" pitchFamily="34" charset="0"/>
                      </a:endParaRPr>
                    </a:p>
                  </a:txBody>
                  <a:tcPr marL="32912" marR="32912" marT="0" marB="0" anchor="b"/>
                </a:tc>
              </a:tr>
              <a:tr h="375521">
                <a:tc>
                  <a:txBody>
                    <a:bodyPr/>
                    <a:lstStyle/>
                    <a:p>
                      <a:pPr>
                        <a:lnSpc>
                          <a:spcPct val="115000"/>
                        </a:lnSpc>
                        <a:spcAft>
                          <a:spcPts val="0"/>
                        </a:spcAft>
                      </a:pPr>
                      <a:r>
                        <a:rPr lang="es-ES" sz="1100">
                          <a:effectLst/>
                        </a:rPr>
                        <a:t> Afiliación Cámara Comercio </a:t>
                      </a:r>
                      <a:endParaRPr lang="es-ES" sz="1200">
                        <a:effectLst/>
                        <a:latin typeface="Calibri" panose="020F0502020204030204" pitchFamily="34" charset="0"/>
                      </a:endParaRPr>
                    </a:p>
                  </a:txBody>
                  <a:tcPr marL="32912" marR="32912" marT="0" marB="0" anchor="b"/>
                </a:tc>
                <a:tc>
                  <a:txBody>
                    <a:bodyPr/>
                    <a:lstStyle/>
                    <a:p>
                      <a:pPr algn="ctr">
                        <a:lnSpc>
                          <a:spcPct val="115000"/>
                        </a:lnSpc>
                        <a:spcAft>
                          <a:spcPts val="0"/>
                        </a:spcAft>
                      </a:pPr>
                      <a:r>
                        <a:rPr lang="es-ES" sz="1100">
                          <a:effectLst/>
                        </a:rPr>
                        <a:t> $              1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130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130 </a:t>
                      </a:r>
                      <a:endParaRPr lang="es-ES" sz="1200">
                        <a:effectLst/>
                        <a:latin typeface="Calibri" panose="020F0502020204030204" pitchFamily="34" charset="0"/>
                      </a:endParaRPr>
                    </a:p>
                  </a:txBody>
                  <a:tcPr marL="32912" marR="32912" marT="0" marB="0" anchor="b"/>
                </a:tc>
              </a:tr>
              <a:tr h="181497">
                <a:tc>
                  <a:txBody>
                    <a:bodyPr/>
                    <a:lstStyle/>
                    <a:p>
                      <a:pPr>
                        <a:lnSpc>
                          <a:spcPct val="115000"/>
                        </a:lnSpc>
                        <a:spcAft>
                          <a:spcPts val="0"/>
                        </a:spcAft>
                      </a:pPr>
                      <a:r>
                        <a:rPr lang="es-ES" sz="1100">
                          <a:effectLst/>
                        </a:rPr>
                        <a:t> Patente Municipal </a:t>
                      </a:r>
                      <a:endParaRPr lang="es-ES" sz="1200">
                        <a:effectLst/>
                        <a:latin typeface="Calibri" panose="020F0502020204030204" pitchFamily="34" charset="0"/>
                      </a:endParaRPr>
                    </a:p>
                  </a:txBody>
                  <a:tcPr marL="32912" marR="32912" marT="0" marB="0" anchor="b"/>
                </a:tc>
                <a:tc>
                  <a:txBody>
                    <a:bodyPr/>
                    <a:lstStyle/>
                    <a:p>
                      <a:pPr algn="ctr">
                        <a:lnSpc>
                          <a:spcPct val="115000"/>
                        </a:lnSpc>
                        <a:spcAft>
                          <a:spcPts val="0"/>
                        </a:spcAft>
                      </a:pPr>
                      <a:r>
                        <a:rPr lang="es-ES" sz="1100">
                          <a:effectLst/>
                        </a:rPr>
                        <a:t> $              1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150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150 </a:t>
                      </a:r>
                      <a:endParaRPr lang="es-ES" sz="1200">
                        <a:effectLst/>
                        <a:latin typeface="Calibri" panose="020F0502020204030204" pitchFamily="34" charset="0"/>
                      </a:endParaRPr>
                    </a:p>
                  </a:txBody>
                  <a:tcPr marL="32912" marR="32912" marT="0" marB="0" anchor="b"/>
                </a:tc>
              </a:tr>
              <a:tr h="375521">
                <a:tc>
                  <a:txBody>
                    <a:bodyPr/>
                    <a:lstStyle/>
                    <a:p>
                      <a:pPr>
                        <a:lnSpc>
                          <a:spcPct val="115000"/>
                        </a:lnSpc>
                        <a:spcAft>
                          <a:spcPts val="0"/>
                        </a:spcAft>
                      </a:pPr>
                      <a:r>
                        <a:rPr lang="es-ES" sz="1100">
                          <a:effectLst/>
                        </a:rPr>
                        <a:t> TOTAL GASTOS DE CONSTITUCIÓN </a:t>
                      </a:r>
                      <a:endParaRPr lang="es-ES" sz="1200">
                        <a:effectLst/>
                        <a:latin typeface="Calibri" panose="020F0502020204030204" pitchFamily="34" charset="0"/>
                      </a:endParaRPr>
                    </a:p>
                  </a:txBody>
                  <a:tcPr marL="32912" marR="32912" marT="0" marB="0" anchor="b"/>
                </a:tc>
                <a:tc>
                  <a:txBody>
                    <a:bodyPr/>
                    <a:lstStyle/>
                    <a:p>
                      <a:pPr>
                        <a:lnSpc>
                          <a:spcPct val="115000"/>
                        </a:lnSpc>
                        <a:spcAft>
                          <a:spcPts val="0"/>
                        </a:spcAft>
                      </a:pPr>
                      <a:r>
                        <a:rPr lang="es-ES" sz="1100">
                          <a:effectLst/>
                        </a:rPr>
                        <a:t> </a:t>
                      </a:r>
                      <a:endParaRPr lang="es-ES" sz="1200">
                        <a:effectLst/>
                        <a:latin typeface="Calibri" panose="020F0502020204030204" pitchFamily="34" charset="0"/>
                      </a:endParaRPr>
                    </a:p>
                  </a:txBody>
                  <a:tcPr marL="32912" marR="32912" marT="0" marB="0" anchor="b"/>
                </a:tc>
                <a:tc>
                  <a:txBody>
                    <a:bodyPr/>
                    <a:lstStyle/>
                    <a:p>
                      <a:pPr>
                        <a:lnSpc>
                          <a:spcPct val="115000"/>
                        </a:lnSpc>
                        <a:spcAft>
                          <a:spcPts val="0"/>
                        </a:spcAft>
                      </a:pPr>
                      <a:r>
                        <a:rPr lang="es-ES" sz="1100">
                          <a:effectLst/>
                        </a:rPr>
                        <a:t>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dirty="0">
                          <a:effectLst/>
                        </a:rPr>
                        <a:t> $          2.360 </a:t>
                      </a:r>
                      <a:endParaRPr lang="es-ES" sz="1200" dirty="0">
                        <a:effectLst/>
                        <a:latin typeface="Calibri" panose="020F0502020204030204" pitchFamily="34" charset="0"/>
                      </a:endParaRPr>
                    </a:p>
                  </a:txBody>
                  <a:tcPr marL="32912" marR="32912" marT="0" marB="0" anchor="b"/>
                </a:tc>
              </a:tr>
              <a:tr h="181363">
                <a:tc gridSpan="4">
                  <a:txBody>
                    <a:bodyPr/>
                    <a:lstStyle/>
                    <a:p>
                      <a:pPr algn="ctr">
                        <a:lnSpc>
                          <a:spcPct val="115000"/>
                        </a:lnSpc>
                        <a:spcAft>
                          <a:spcPts val="0"/>
                        </a:spcAft>
                      </a:pPr>
                      <a:r>
                        <a:rPr lang="es-ES" sz="1100">
                          <a:effectLst/>
                        </a:rPr>
                        <a:t> GASTOS DE PROMOCIÓN </a:t>
                      </a:r>
                      <a:endParaRPr lang="es-ES" sz="1200">
                        <a:effectLst/>
                        <a:latin typeface="Calibri" panose="020F0502020204030204" pitchFamily="34" charset="0"/>
                      </a:endParaRPr>
                    </a:p>
                  </a:txBody>
                  <a:tcPr marL="32912" marR="32912" marT="0" marB="0" anchor="b"/>
                </a:tc>
                <a:tc hMerge="1">
                  <a:txBody>
                    <a:bodyPr/>
                    <a:lstStyle/>
                    <a:p>
                      <a:endParaRPr lang="es-ES"/>
                    </a:p>
                  </a:txBody>
                  <a:tcPr/>
                </a:tc>
                <a:tc hMerge="1">
                  <a:txBody>
                    <a:bodyPr/>
                    <a:lstStyle/>
                    <a:p>
                      <a:endParaRPr lang="es-ES"/>
                    </a:p>
                  </a:txBody>
                  <a:tcPr/>
                </a:tc>
                <a:tc hMerge="1">
                  <a:txBody>
                    <a:bodyPr/>
                    <a:lstStyle/>
                    <a:p>
                      <a:endParaRPr lang="es-ES"/>
                    </a:p>
                  </a:txBody>
                  <a:tcPr/>
                </a:tc>
              </a:tr>
              <a:tr h="375521">
                <a:tc>
                  <a:txBody>
                    <a:bodyPr/>
                    <a:lstStyle/>
                    <a:p>
                      <a:pPr>
                        <a:lnSpc>
                          <a:spcPct val="115000"/>
                        </a:lnSpc>
                        <a:spcAft>
                          <a:spcPts val="0"/>
                        </a:spcAft>
                      </a:pPr>
                      <a:r>
                        <a:rPr lang="es-ES" sz="1100">
                          <a:effectLst/>
                        </a:rPr>
                        <a:t> Visitas previas a ferias comercialización </a:t>
                      </a:r>
                      <a:endParaRPr lang="es-ES" sz="1200">
                        <a:effectLst/>
                        <a:latin typeface="Calibri" panose="020F0502020204030204" pitchFamily="34" charset="0"/>
                      </a:endParaRPr>
                    </a:p>
                  </a:txBody>
                  <a:tcPr marL="32912" marR="32912" marT="0" marB="0" anchor="b"/>
                </a:tc>
                <a:tc>
                  <a:txBody>
                    <a:bodyPr/>
                    <a:lstStyle/>
                    <a:p>
                      <a:pPr algn="ctr">
                        <a:lnSpc>
                          <a:spcPct val="115000"/>
                        </a:lnSpc>
                        <a:spcAft>
                          <a:spcPts val="0"/>
                        </a:spcAft>
                      </a:pPr>
                      <a:r>
                        <a:rPr lang="es-ES" sz="1100">
                          <a:effectLst/>
                        </a:rPr>
                        <a:t> $              1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15.000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15.000 </a:t>
                      </a:r>
                      <a:endParaRPr lang="es-ES" sz="1200">
                        <a:effectLst/>
                        <a:latin typeface="Calibri" panose="020F0502020204030204" pitchFamily="34" charset="0"/>
                      </a:endParaRPr>
                    </a:p>
                  </a:txBody>
                  <a:tcPr marL="32912" marR="32912" marT="0" marB="0" anchor="b"/>
                </a:tc>
              </a:tr>
              <a:tr h="181497">
                <a:tc>
                  <a:txBody>
                    <a:bodyPr/>
                    <a:lstStyle/>
                    <a:p>
                      <a:pPr>
                        <a:lnSpc>
                          <a:spcPct val="115000"/>
                        </a:lnSpc>
                        <a:spcAft>
                          <a:spcPts val="0"/>
                        </a:spcAft>
                      </a:pPr>
                      <a:r>
                        <a:rPr lang="es-ES" sz="1100">
                          <a:effectLst/>
                        </a:rPr>
                        <a:t> Publicidad y promoción </a:t>
                      </a:r>
                      <a:endParaRPr lang="es-ES" sz="1200">
                        <a:effectLst/>
                        <a:latin typeface="Calibri" panose="020F0502020204030204" pitchFamily="34" charset="0"/>
                      </a:endParaRPr>
                    </a:p>
                  </a:txBody>
                  <a:tcPr marL="32912" marR="32912" marT="0" marB="0" anchor="b"/>
                </a:tc>
                <a:tc>
                  <a:txBody>
                    <a:bodyPr/>
                    <a:lstStyle/>
                    <a:p>
                      <a:pPr algn="ctr">
                        <a:lnSpc>
                          <a:spcPct val="115000"/>
                        </a:lnSpc>
                        <a:spcAft>
                          <a:spcPts val="0"/>
                        </a:spcAft>
                      </a:pPr>
                      <a:r>
                        <a:rPr lang="es-ES" sz="1100">
                          <a:effectLst/>
                        </a:rPr>
                        <a:t> $              1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2.500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2.500 </a:t>
                      </a:r>
                      <a:endParaRPr lang="es-ES" sz="1200">
                        <a:effectLst/>
                        <a:latin typeface="Calibri" panose="020F0502020204030204" pitchFamily="34" charset="0"/>
                      </a:endParaRPr>
                    </a:p>
                  </a:txBody>
                  <a:tcPr marL="32912" marR="32912" marT="0" marB="0" anchor="b"/>
                </a:tc>
              </a:tr>
              <a:tr h="375521">
                <a:tc>
                  <a:txBody>
                    <a:bodyPr/>
                    <a:lstStyle/>
                    <a:p>
                      <a:pPr>
                        <a:lnSpc>
                          <a:spcPct val="115000"/>
                        </a:lnSpc>
                        <a:spcAft>
                          <a:spcPts val="0"/>
                        </a:spcAft>
                      </a:pPr>
                      <a:r>
                        <a:rPr lang="es-ES" sz="1100">
                          <a:effectLst/>
                        </a:rPr>
                        <a:t> TOTAL GASTOS DE PROMOCIÓN </a:t>
                      </a:r>
                      <a:endParaRPr lang="es-ES" sz="1200">
                        <a:effectLst/>
                        <a:latin typeface="Calibri" panose="020F0502020204030204" pitchFamily="34" charset="0"/>
                      </a:endParaRPr>
                    </a:p>
                  </a:txBody>
                  <a:tcPr marL="32912" marR="32912" marT="0" marB="0" anchor="b"/>
                </a:tc>
                <a:tc>
                  <a:txBody>
                    <a:bodyPr/>
                    <a:lstStyle/>
                    <a:p>
                      <a:pPr algn="ctr">
                        <a:lnSpc>
                          <a:spcPct val="115000"/>
                        </a:lnSpc>
                        <a:spcAft>
                          <a:spcPts val="0"/>
                        </a:spcAft>
                      </a:pPr>
                      <a:r>
                        <a:rPr lang="es-ES" sz="1100">
                          <a:effectLst/>
                        </a:rPr>
                        <a:t> </a:t>
                      </a:r>
                      <a:endParaRPr lang="es-ES" sz="1200">
                        <a:effectLst/>
                        <a:latin typeface="Calibri" panose="020F0502020204030204" pitchFamily="34" charset="0"/>
                      </a:endParaRPr>
                    </a:p>
                  </a:txBody>
                  <a:tcPr marL="32912" marR="32912" marT="0" marB="0" anchor="b"/>
                </a:tc>
                <a:tc>
                  <a:txBody>
                    <a:bodyPr/>
                    <a:lstStyle/>
                    <a:p>
                      <a:pPr>
                        <a:lnSpc>
                          <a:spcPct val="115000"/>
                        </a:lnSpc>
                        <a:spcAft>
                          <a:spcPts val="0"/>
                        </a:spcAft>
                      </a:pPr>
                      <a:r>
                        <a:rPr lang="es-ES" sz="1100">
                          <a:effectLst/>
                        </a:rPr>
                        <a:t>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dirty="0">
                          <a:effectLst/>
                        </a:rPr>
                        <a:t> $        17.500 </a:t>
                      </a:r>
                      <a:endParaRPr lang="es-ES" sz="1200" dirty="0">
                        <a:effectLst/>
                        <a:latin typeface="Calibri" panose="020F0502020204030204" pitchFamily="34" charset="0"/>
                      </a:endParaRPr>
                    </a:p>
                  </a:txBody>
                  <a:tcPr marL="32912" marR="32912" marT="0" marB="0" anchor="b"/>
                </a:tc>
              </a:tr>
              <a:tr h="181363">
                <a:tc gridSpan="4">
                  <a:txBody>
                    <a:bodyPr/>
                    <a:lstStyle/>
                    <a:p>
                      <a:pPr algn="ctr">
                        <a:lnSpc>
                          <a:spcPct val="115000"/>
                        </a:lnSpc>
                        <a:spcAft>
                          <a:spcPts val="0"/>
                        </a:spcAft>
                      </a:pPr>
                      <a:r>
                        <a:rPr lang="es-ES" sz="1100">
                          <a:effectLst/>
                        </a:rPr>
                        <a:t> GASTOS DE INSTALACIÓN </a:t>
                      </a:r>
                      <a:endParaRPr lang="es-ES" sz="1200">
                        <a:effectLst/>
                        <a:latin typeface="Calibri" panose="020F0502020204030204" pitchFamily="34" charset="0"/>
                      </a:endParaRPr>
                    </a:p>
                  </a:txBody>
                  <a:tcPr marL="32912" marR="32912" marT="0" marB="0" anchor="b"/>
                </a:tc>
                <a:tc hMerge="1">
                  <a:txBody>
                    <a:bodyPr/>
                    <a:lstStyle/>
                    <a:p>
                      <a:endParaRPr lang="es-ES"/>
                    </a:p>
                  </a:txBody>
                  <a:tcPr/>
                </a:tc>
                <a:tc hMerge="1">
                  <a:txBody>
                    <a:bodyPr/>
                    <a:lstStyle/>
                    <a:p>
                      <a:endParaRPr lang="es-ES"/>
                    </a:p>
                  </a:txBody>
                  <a:tcPr/>
                </a:tc>
                <a:tc hMerge="1">
                  <a:txBody>
                    <a:bodyPr/>
                    <a:lstStyle/>
                    <a:p>
                      <a:endParaRPr lang="es-ES"/>
                    </a:p>
                  </a:txBody>
                  <a:tcPr/>
                </a:tc>
              </a:tr>
              <a:tr h="375521">
                <a:tc>
                  <a:txBody>
                    <a:bodyPr/>
                    <a:lstStyle/>
                    <a:p>
                      <a:pPr>
                        <a:lnSpc>
                          <a:spcPct val="115000"/>
                        </a:lnSpc>
                        <a:spcAft>
                          <a:spcPts val="0"/>
                        </a:spcAft>
                      </a:pPr>
                      <a:r>
                        <a:rPr lang="es-ES" sz="1100">
                          <a:effectLst/>
                        </a:rPr>
                        <a:t> Adecuaciones instalación </a:t>
                      </a:r>
                      <a:endParaRPr lang="es-ES" sz="1200">
                        <a:effectLst/>
                        <a:latin typeface="Calibri" panose="020F0502020204030204" pitchFamily="34" charset="0"/>
                      </a:endParaRPr>
                    </a:p>
                  </a:txBody>
                  <a:tcPr marL="32912" marR="32912" marT="0" marB="0" anchor="b"/>
                </a:tc>
                <a:tc>
                  <a:txBody>
                    <a:bodyPr/>
                    <a:lstStyle/>
                    <a:p>
                      <a:pPr algn="ctr">
                        <a:lnSpc>
                          <a:spcPct val="115000"/>
                        </a:lnSpc>
                        <a:spcAft>
                          <a:spcPts val="0"/>
                        </a:spcAft>
                      </a:pPr>
                      <a:r>
                        <a:rPr lang="es-ES" sz="1100">
                          <a:effectLst/>
                        </a:rPr>
                        <a:t> $              1 </a:t>
                      </a:r>
                      <a:endParaRPr lang="es-ES" sz="1200">
                        <a:effectLst/>
                        <a:latin typeface="Calibri" panose="020F0502020204030204" pitchFamily="34" charset="0"/>
                      </a:endParaRPr>
                    </a:p>
                  </a:txBody>
                  <a:tcPr marL="32912" marR="32912" marT="0" marB="0" anchor="b"/>
                </a:tc>
                <a:tc>
                  <a:txBody>
                    <a:bodyPr/>
                    <a:lstStyle/>
                    <a:p>
                      <a:pPr>
                        <a:lnSpc>
                          <a:spcPct val="115000"/>
                        </a:lnSpc>
                        <a:spcAft>
                          <a:spcPts val="0"/>
                        </a:spcAft>
                      </a:pPr>
                      <a:r>
                        <a:rPr lang="es-ES" sz="1100">
                          <a:effectLst/>
                        </a:rPr>
                        <a:t> $         3.000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          3.000 </a:t>
                      </a:r>
                      <a:endParaRPr lang="es-ES" sz="1200">
                        <a:effectLst/>
                        <a:latin typeface="Calibri" panose="020F0502020204030204" pitchFamily="34" charset="0"/>
                      </a:endParaRPr>
                    </a:p>
                  </a:txBody>
                  <a:tcPr marL="32912" marR="32912" marT="0" marB="0" anchor="b"/>
                </a:tc>
              </a:tr>
              <a:tr h="375521">
                <a:tc>
                  <a:txBody>
                    <a:bodyPr/>
                    <a:lstStyle/>
                    <a:p>
                      <a:pPr>
                        <a:lnSpc>
                          <a:spcPct val="115000"/>
                        </a:lnSpc>
                        <a:spcAft>
                          <a:spcPts val="0"/>
                        </a:spcAft>
                      </a:pPr>
                      <a:r>
                        <a:rPr lang="es-ES" sz="1100">
                          <a:effectLst/>
                        </a:rPr>
                        <a:t> TOTAL GASTOS DE INSTALACIÓN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a:effectLst/>
                        </a:rPr>
                        <a:t> </a:t>
                      </a:r>
                      <a:endParaRPr lang="es-ES" sz="1200">
                        <a:effectLst/>
                        <a:latin typeface="Calibri" panose="020F0502020204030204" pitchFamily="34" charset="0"/>
                      </a:endParaRPr>
                    </a:p>
                  </a:txBody>
                  <a:tcPr marL="32912" marR="32912" marT="0" marB="0" anchor="b"/>
                </a:tc>
                <a:tc>
                  <a:txBody>
                    <a:bodyPr/>
                    <a:lstStyle/>
                    <a:p>
                      <a:pPr>
                        <a:lnSpc>
                          <a:spcPct val="115000"/>
                        </a:lnSpc>
                        <a:spcAft>
                          <a:spcPts val="0"/>
                        </a:spcAft>
                      </a:pPr>
                      <a:r>
                        <a:rPr lang="es-ES" sz="1100">
                          <a:effectLst/>
                        </a:rPr>
                        <a:t> </a:t>
                      </a:r>
                      <a:endParaRPr lang="es-ES" sz="1200">
                        <a:effectLst/>
                        <a:latin typeface="Calibri" panose="020F0502020204030204" pitchFamily="34" charset="0"/>
                      </a:endParaRPr>
                    </a:p>
                  </a:txBody>
                  <a:tcPr marL="32912" marR="32912" marT="0" marB="0" anchor="b"/>
                </a:tc>
                <a:tc>
                  <a:txBody>
                    <a:bodyPr/>
                    <a:lstStyle/>
                    <a:p>
                      <a:pPr algn="r">
                        <a:lnSpc>
                          <a:spcPct val="115000"/>
                        </a:lnSpc>
                        <a:spcAft>
                          <a:spcPts val="0"/>
                        </a:spcAft>
                      </a:pPr>
                      <a:r>
                        <a:rPr lang="es-ES" sz="1100" dirty="0">
                          <a:effectLst/>
                        </a:rPr>
                        <a:t> $          3.000 </a:t>
                      </a:r>
                      <a:endParaRPr lang="es-ES" sz="1200" dirty="0">
                        <a:effectLst/>
                        <a:latin typeface="Calibri" panose="020F0502020204030204" pitchFamily="34" charset="0"/>
                      </a:endParaRPr>
                    </a:p>
                  </a:txBody>
                  <a:tcPr marL="32912" marR="32912" marT="0" marB="0" anchor="b"/>
                </a:tc>
              </a:tr>
              <a:tr h="203404">
                <a:tc>
                  <a:txBody>
                    <a:bodyPr/>
                    <a:lstStyle/>
                    <a:p>
                      <a:pPr>
                        <a:lnSpc>
                          <a:spcPct val="115000"/>
                        </a:lnSpc>
                      </a:pPr>
                      <a:endParaRPr lang="es-ES" sz="1200">
                        <a:effectLst/>
                        <a:latin typeface="Calibri" panose="020F0502020204030204" pitchFamily="34" charset="0"/>
                      </a:endParaRPr>
                    </a:p>
                  </a:txBody>
                  <a:tcPr marL="32912" marR="32912" marT="0" marB="0" anchor="b"/>
                </a:tc>
                <a:tc>
                  <a:txBody>
                    <a:bodyPr/>
                    <a:lstStyle/>
                    <a:p>
                      <a:pPr>
                        <a:lnSpc>
                          <a:spcPct val="115000"/>
                        </a:lnSpc>
                      </a:pPr>
                      <a:endParaRPr lang="es-ES" sz="1200">
                        <a:effectLst/>
                        <a:latin typeface="Calibri" panose="020F0502020204030204" pitchFamily="34" charset="0"/>
                      </a:endParaRPr>
                    </a:p>
                  </a:txBody>
                  <a:tcPr marL="32912" marR="32912" marT="0" marB="0" anchor="b"/>
                </a:tc>
                <a:tc>
                  <a:txBody>
                    <a:bodyPr/>
                    <a:lstStyle/>
                    <a:p>
                      <a:pPr>
                        <a:lnSpc>
                          <a:spcPct val="115000"/>
                        </a:lnSpc>
                      </a:pPr>
                      <a:endParaRPr lang="es-ES" sz="1200">
                        <a:effectLst/>
                        <a:latin typeface="Calibri" panose="020F0502020204030204" pitchFamily="34" charset="0"/>
                      </a:endParaRPr>
                    </a:p>
                  </a:txBody>
                  <a:tcPr marL="32912" marR="32912" marT="0" marB="0" anchor="b"/>
                </a:tc>
                <a:tc>
                  <a:txBody>
                    <a:bodyPr/>
                    <a:lstStyle/>
                    <a:p>
                      <a:pPr>
                        <a:lnSpc>
                          <a:spcPct val="115000"/>
                        </a:lnSpc>
                      </a:pPr>
                      <a:endParaRPr lang="es-ES" sz="1200">
                        <a:effectLst/>
                        <a:latin typeface="Calibri" panose="020F0502020204030204" pitchFamily="34" charset="0"/>
                      </a:endParaRPr>
                    </a:p>
                  </a:txBody>
                  <a:tcPr marL="32912" marR="32912" marT="0" marB="0" anchor="b"/>
                </a:tc>
              </a:tr>
              <a:tr h="181497">
                <a:tc gridSpan="3">
                  <a:txBody>
                    <a:bodyPr/>
                    <a:lstStyle/>
                    <a:p>
                      <a:pPr>
                        <a:lnSpc>
                          <a:spcPct val="115000"/>
                        </a:lnSpc>
                        <a:spcAft>
                          <a:spcPts val="0"/>
                        </a:spcAft>
                      </a:pPr>
                      <a:r>
                        <a:rPr lang="es-ES" sz="1100" dirty="0">
                          <a:effectLst/>
                        </a:rPr>
                        <a:t> TOTAL GASTOS PREOPERATIVOS </a:t>
                      </a:r>
                      <a:endParaRPr lang="es-ES" sz="1200" dirty="0">
                        <a:effectLst/>
                        <a:latin typeface="Calibri" panose="020F0502020204030204" pitchFamily="34" charset="0"/>
                      </a:endParaRPr>
                    </a:p>
                  </a:txBody>
                  <a:tcPr marL="32912" marR="32912" marT="0" marB="0" anchor="b"/>
                </a:tc>
                <a:tc hMerge="1">
                  <a:txBody>
                    <a:bodyPr/>
                    <a:lstStyle/>
                    <a:p>
                      <a:endParaRPr lang="es-ES"/>
                    </a:p>
                  </a:txBody>
                  <a:tcPr/>
                </a:tc>
                <a:tc hMerge="1">
                  <a:txBody>
                    <a:bodyPr/>
                    <a:lstStyle/>
                    <a:p>
                      <a:endParaRPr lang="es-ES"/>
                    </a:p>
                  </a:txBody>
                  <a:tcPr/>
                </a:tc>
                <a:tc>
                  <a:txBody>
                    <a:bodyPr/>
                    <a:lstStyle/>
                    <a:p>
                      <a:pPr algn="r">
                        <a:lnSpc>
                          <a:spcPct val="115000"/>
                        </a:lnSpc>
                        <a:spcAft>
                          <a:spcPts val="0"/>
                        </a:spcAft>
                      </a:pPr>
                      <a:r>
                        <a:rPr lang="es-ES" sz="1100" dirty="0">
                          <a:effectLst/>
                        </a:rPr>
                        <a:t> $        22.860 </a:t>
                      </a:r>
                      <a:endParaRPr lang="es-ES" sz="1200" dirty="0">
                        <a:effectLst/>
                        <a:latin typeface="Calibri" panose="020F0502020204030204" pitchFamily="34" charset="0"/>
                      </a:endParaRPr>
                    </a:p>
                  </a:txBody>
                  <a:tcPr marL="32912" marR="32912" marT="0" marB="0" anchor="b"/>
                </a:tc>
              </a:tr>
            </a:tbl>
          </a:graphicData>
        </a:graphic>
      </p:graphicFrame>
    </p:spTree>
    <p:extLst>
      <p:ext uri="{BB962C8B-B14F-4D97-AF65-F5344CB8AC3E}">
        <p14:creationId xmlns:p14="http://schemas.microsoft.com/office/powerpoint/2010/main" val="39867546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3508904258"/>
              </p:ext>
            </p:extLst>
          </p:nvPr>
        </p:nvGraphicFramePr>
        <p:xfrm>
          <a:off x="755576" y="116632"/>
          <a:ext cx="8136904" cy="6590538"/>
        </p:xfrm>
        <a:graphic>
          <a:graphicData uri="http://schemas.openxmlformats.org/drawingml/2006/table">
            <a:tbl>
              <a:tblPr firstRow="1" firstCol="1" bandRow="1">
                <a:tableStyleId>{5C22544A-7EE6-4342-B048-85BDC9FD1C3A}</a:tableStyleId>
              </a:tblPr>
              <a:tblGrid>
                <a:gridCol w="432048"/>
                <a:gridCol w="1872208"/>
                <a:gridCol w="747083"/>
                <a:gridCol w="1017113"/>
                <a:gridCol w="1017113"/>
                <a:gridCol w="1017113"/>
                <a:gridCol w="1017113"/>
                <a:gridCol w="1017113"/>
              </a:tblGrid>
              <a:tr h="93351">
                <a:tc>
                  <a:txBody>
                    <a:bodyPr/>
                    <a:lstStyle/>
                    <a:p>
                      <a:pPr>
                        <a:lnSpc>
                          <a:spcPct val="115000"/>
                        </a:lnSpc>
                      </a:pPr>
                      <a:endParaRPr lang="es-ES" sz="900" dirty="0">
                        <a:effectLst/>
                        <a:latin typeface="Calibri" panose="020F0502020204030204" pitchFamily="34" charset="0"/>
                      </a:endParaRPr>
                    </a:p>
                  </a:txBody>
                  <a:tcPr marL="18152" marR="18152" marT="0" marB="0" anchor="ctr"/>
                </a:tc>
                <a:tc gridSpan="7">
                  <a:txBody>
                    <a:bodyPr/>
                    <a:lstStyle/>
                    <a:p>
                      <a:pPr algn="ctr">
                        <a:lnSpc>
                          <a:spcPct val="150000"/>
                        </a:lnSpc>
                        <a:spcBef>
                          <a:spcPts val="2400"/>
                        </a:spcBef>
                        <a:spcAft>
                          <a:spcPts val="0"/>
                        </a:spcAft>
                      </a:pPr>
                      <a:r>
                        <a:rPr lang="es-EC" sz="900">
                          <a:effectLst/>
                        </a:rPr>
                        <a:t> FLUJO DE CAJA PROYECTADO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93351">
                <a:tc>
                  <a:txBody>
                    <a:bodyPr/>
                    <a:lstStyle/>
                    <a:p>
                      <a:pPr>
                        <a:lnSpc>
                          <a:spcPct val="115000"/>
                        </a:lnSpc>
                      </a:pPr>
                      <a:endParaRPr lang="es-ES" sz="900">
                        <a:effectLst/>
                        <a:latin typeface="Calibri" panose="020F0502020204030204" pitchFamily="34" charset="0"/>
                      </a:endParaRPr>
                    </a:p>
                  </a:txBody>
                  <a:tcPr marL="18152" marR="18152" marT="0" marB="0" anchor="ctr"/>
                </a:tc>
                <a:tc>
                  <a:txBody>
                    <a:bodyPr/>
                    <a:lstStyle/>
                    <a:p>
                      <a:pPr algn="ctr">
                        <a:lnSpc>
                          <a:spcPct val="150000"/>
                        </a:lnSpc>
                        <a:spcBef>
                          <a:spcPts val="2400"/>
                        </a:spcBef>
                        <a:spcAft>
                          <a:spcPts val="0"/>
                        </a:spcAft>
                      </a:pPr>
                      <a:r>
                        <a:rPr lang="es-EC" sz="900">
                          <a:effectLst/>
                        </a:rPr>
                        <a:t> CUENTAS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ctr">
                        <a:lnSpc>
                          <a:spcPct val="150000"/>
                        </a:lnSpc>
                        <a:spcBef>
                          <a:spcPts val="2400"/>
                        </a:spcBef>
                        <a:spcAft>
                          <a:spcPts val="0"/>
                        </a:spcAft>
                      </a:pPr>
                      <a:r>
                        <a:rPr lang="es-EC" sz="900">
                          <a:effectLst/>
                        </a:rPr>
                        <a:t> Año 0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ctr">
                        <a:lnSpc>
                          <a:spcPct val="150000"/>
                        </a:lnSpc>
                        <a:spcBef>
                          <a:spcPts val="2400"/>
                        </a:spcBef>
                        <a:spcAft>
                          <a:spcPts val="0"/>
                        </a:spcAft>
                      </a:pPr>
                      <a:r>
                        <a:rPr lang="es-EC" sz="900">
                          <a:effectLst/>
                        </a:rPr>
                        <a:t>2014</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ctr">
                        <a:lnSpc>
                          <a:spcPct val="150000"/>
                        </a:lnSpc>
                        <a:spcBef>
                          <a:spcPts val="2400"/>
                        </a:spcBef>
                        <a:spcAft>
                          <a:spcPts val="0"/>
                        </a:spcAft>
                      </a:pPr>
                      <a:r>
                        <a:rPr lang="es-EC" sz="900">
                          <a:effectLst/>
                        </a:rPr>
                        <a:t>2015</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ctr">
                        <a:lnSpc>
                          <a:spcPct val="150000"/>
                        </a:lnSpc>
                        <a:spcBef>
                          <a:spcPts val="2400"/>
                        </a:spcBef>
                        <a:spcAft>
                          <a:spcPts val="0"/>
                        </a:spcAft>
                      </a:pPr>
                      <a:r>
                        <a:rPr lang="es-EC" sz="900">
                          <a:effectLst/>
                        </a:rPr>
                        <a:t>2016</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ctr">
                        <a:lnSpc>
                          <a:spcPct val="150000"/>
                        </a:lnSpc>
                        <a:spcBef>
                          <a:spcPts val="2400"/>
                        </a:spcBef>
                        <a:spcAft>
                          <a:spcPts val="0"/>
                        </a:spcAft>
                      </a:pPr>
                      <a:r>
                        <a:rPr lang="es-EC" sz="900">
                          <a:effectLst/>
                        </a:rPr>
                        <a:t>2017</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ctr">
                        <a:lnSpc>
                          <a:spcPct val="150000"/>
                        </a:lnSpc>
                        <a:spcBef>
                          <a:spcPts val="2400"/>
                        </a:spcBef>
                        <a:spcAft>
                          <a:spcPts val="0"/>
                        </a:spcAft>
                      </a:pPr>
                      <a:r>
                        <a:rPr lang="es-EC" sz="900">
                          <a:effectLst/>
                        </a:rPr>
                        <a:t>2018</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r>
              <a:tr h="78726">
                <a:tc>
                  <a:txBody>
                    <a:bodyPr/>
                    <a:lstStyle/>
                    <a:p>
                      <a:pPr>
                        <a:lnSpc>
                          <a:spcPct val="115000"/>
                        </a:lnSpc>
                      </a:pPr>
                      <a:endParaRPr lang="es-ES" sz="900">
                        <a:effectLst/>
                        <a:latin typeface="Calibri" panose="020F0502020204030204" pitchFamily="34" charset="0"/>
                      </a:endParaRPr>
                    </a:p>
                  </a:txBody>
                  <a:tcPr marL="18152" marR="18152" marT="0" marB="0" anchor="ctr"/>
                </a:tc>
                <a:tc>
                  <a:txBody>
                    <a:bodyPr/>
                    <a:lstStyle/>
                    <a:p>
                      <a:pPr>
                        <a:lnSpc>
                          <a:spcPct val="115000"/>
                        </a:lnSpc>
                      </a:pPr>
                      <a:endParaRPr lang="es-ES" sz="900">
                        <a:effectLst/>
                        <a:latin typeface="Calibri" panose="020F0502020204030204" pitchFamily="34" charset="0"/>
                      </a:endParaRPr>
                    </a:p>
                  </a:txBody>
                  <a:tcPr marL="18152" marR="18152" marT="0" marB="0" anchor="ctr"/>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nSpc>
                          <a:spcPct val="115000"/>
                        </a:lnSpc>
                      </a:pPr>
                      <a:endParaRPr lang="es-ES" sz="900">
                        <a:effectLst/>
                        <a:latin typeface="Calibri" panose="020F0502020204030204" pitchFamily="34" charset="0"/>
                      </a:endParaRPr>
                    </a:p>
                  </a:txBody>
                  <a:tcPr marL="18152" marR="18152" marT="0" marB="0" anchor="b"/>
                </a:tc>
              </a:tr>
              <a:tr h="168032">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dirty="0">
                          <a:effectLst/>
                        </a:rPr>
                        <a:t> INGRESOS DE OPERACIÓN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dirty="0">
                          <a:effectLst/>
                        </a:rPr>
                        <a:t>  235.372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255.082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279.208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308.224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342.646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r>
              <a:tr h="93351">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a:effectLst/>
                        </a:rPr>
                        <a:t> COSTO VENTA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dirty="0">
                          <a:effectLst/>
                        </a:rPr>
                        <a:t>  120.664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132.945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147.886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165.874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187.341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r>
              <a:tr h="168032">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a:effectLst/>
                        </a:rPr>
                        <a:t> GASTOS DE PERSONAL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dirty="0">
                          <a:effectLst/>
                        </a:rPr>
                        <a:t>    43.242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dirty="0">
                          <a:effectLst/>
                        </a:rPr>
                        <a:t>    48.277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57.660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60.475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63.431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r>
              <a:tr h="252048">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dirty="0">
                          <a:effectLst/>
                        </a:rPr>
                        <a:t> GASTOS DE ADMINISTRACION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a:effectLst/>
                        </a:rPr>
                        <a:t>    18.120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dirty="0">
                          <a:effectLst/>
                        </a:rPr>
                        <a:t>    19.026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19.977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20.976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22.025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r>
              <a:tr h="168032">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dirty="0">
                          <a:effectLst/>
                        </a:rPr>
                        <a:t> GASTOS PRE OPERATIVOS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a:effectLst/>
                        </a:rPr>
                        <a:t>    12.860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15000"/>
                        </a:lnSpc>
                      </a:pPr>
                      <a:endParaRPr lang="es-ES" sz="1200" dirty="0">
                        <a:effectLst/>
                        <a:latin typeface="Calibri" panose="020F0502020204030204" pitchFamily="34" charset="0"/>
                      </a:endParaRPr>
                    </a:p>
                  </a:txBody>
                  <a:tcPr marL="18152" marR="18152" marT="0" marB="0" anchor="b"/>
                </a:tc>
                <a:tc>
                  <a:txBody>
                    <a:bodyPr/>
                    <a:lstStyle/>
                    <a:p>
                      <a:pPr algn="r">
                        <a:lnSpc>
                          <a:spcPct val="115000"/>
                        </a:lnSpc>
                      </a:pPr>
                      <a:endParaRPr lang="es-ES" sz="1200" dirty="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r>
              <a:tr h="252048">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a:effectLst/>
                        </a:rPr>
                        <a:t> DEPRECIACIONES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a:effectLst/>
                        </a:rPr>
                        <a:t>      5.357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dirty="0">
                          <a:effectLst/>
                        </a:rPr>
                        <a:t>      5.357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dirty="0">
                          <a:effectLst/>
                        </a:rPr>
                        <a:t>      5.357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3.290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3.290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r>
              <a:tr h="168032">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dirty="0">
                          <a:effectLst/>
                        </a:rPr>
                        <a:t> COSTOS FINANCIEROS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a:effectLst/>
                        </a:rPr>
                        <a:t>      1.731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1.438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dirty="0">
                          <a:effectLst/>
                        </a:rPr>
                        <a:t>      1.100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712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266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r>
              <a:tr h="252048">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dirty="0">
                          <a:effectLst/>
                        </a:rPr>
                        <a:t> UTILIDAD ANTES DE IMP. Y PARTIC.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900" dirty="0">
                          <a:effectLst/>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a:effectLst/>
                        </a:rPr>
                        <a:t>    33.397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a:effectLst/>
                        </a:rPr>
                        <a:t>    48.041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dirty="0">
                          <a:effectLst/>
                        </a:rPr>
                        <a:t>    47.228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dirty="0">
                          <a:effectLst/>
                        </a:rPr>
                        <a:t>       56.897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a:effectLst/>
                        </a:rPr>
                        <a:t>       66.294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r>
              <a:tr h="78726">
                <a:tc>
                  <a:txBody>
                    <a:bodyPr/>
                    <a:lstStyle/>
                    <a:p>
                      <a:pPr>
                        <a:lnSpc>
                          <a:spcPct val="115000"/>
                        </a:lnSpc>
                      </a:pPr>
                      <a:endParaRPr lang="es-ES" sz="900">
                        <a:effectLst/>
                        <a:latin typeface="Calibri" panose="020F0502020204030204" pitchFamily="34" charset="0"/>
                      </a:endParaRPr>
                    </a:p>
                  </a:txBody>
                  <a:tcPr marL="18152" marR="18152" marT="0" marB="0" anchor="ctr"/>
                </a:tc>
                <a:tc>
                  <a:txBody>
                    <a:bodyPr/>
                    <a:lstStyle/>
                    <a:p>
                      <a:pPr>
                        <a:lnSpc>
                          <a:spcPct val="115000"/>
                        </a:lnSpc>
                      </a:pPr>
                      <a:endParaRPr lang="es-ES" sz="1100">
                        <a:effectLst/>
                        <a:latin typeface="Calibri" panose="020F0502020204030204" pitchFamily="34" charset="0"/>
                      </a:endParaRPr>
                    </a:p>
                  </a:txBody>
                  <a:tcPr marL="18152" marR="18152" marT="0" marB="0" anchor="ctr"/>
                </a:tc>
                <a:tc>
                  <a:txBody>
                    <a:bodyPr/>
                    <a:lstStyle/>
                    <a:p>
                      <a:pPr>
                        <a:lnSpc>
                          <a:spcPct val="115000"/>
                        </a:lnSpc>
                      </a:pPr>
                      <a:endParaRPr lang="es-ES" sz="900" dirty="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dirty="0">
                        <a:effectLst/>
                        <a:latin typeface="Calibri" panose="020F0502020204030204" pitchFamily="34" charset="0"/>
                      </a:endParaRPr>
                    </a:p>
                  </a:txBody>
                  <a:tcPr marL="18152" marR="18152" marT="0" marB="0" anchor="b"/>
                </a:tc>
                <a:tc>
                  <a:txBody>
                    <a:bodyPr/>
                    <a:lstStyle/>
                    <a:p>
                      <a:pPr algn="r">
                        <a:lnSpc>
                          <a:spcPct val="115000"/>
                        </a:lnSpc>
                      </a:pPr>
                      <a:endParaRPr lang="es-ES" sz="1200" dirty="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r>
              <a:tr h="168032">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a:effectLst/>
                        </a:rPr>
                        <a:t> 15% PART TRABAJADORES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900" dirty="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a:effectLst/>
                        </a:rPr>
                        <a:t>      5.010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7.206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dirty="0">
                          <a:effectLst/>
                        </a:rPr>
                        <a:t>      7.084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8.535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9.944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r>
              <a:tr h="252048">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a:effectLst/>
                        </a:rPr>
                        <a:t> UTILIDAD ANTES DE IMPUESTOS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900" dirty="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a:effectLst/>
                        </a:rPr>
                        <a:t>    28.388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40.834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dirty="0">
                          <a:effectLst/>
                        </a:rPr>
                        <a:t>    40.144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dirty="0">
                          <a:effectLst/>
                        </a:rPr>
                        <a:t>       48.362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56.350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r>
              <a:tr h="252048">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a:effectLst/>
                        </a:rPr>
                        <a:t> 25% IMPUESTO RENTA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a:effectLst/>
                        </a:rPr>
                        <a:t>      7.097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10.209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10.036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dirty="0">
                          <a:effectLst/>
                        </a:rPr>
                        <a:t>       12.091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14.087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r>
              <a:tr h="252048">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a:effectLst/>
                        </a:rPr>
                        <a:t> UTILIDAD ANTES RESERVAS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a:effectLst/>
                        </a:rPr>
                        <a:t>    21.291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30.626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30.108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dirty="0">
                          <a:effectLst/>
                        </a:rPr>
                        <a:t>       36.272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42.262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r>
              <a:tr h="168032">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a:effectLst/>
                        </a:rPr>
                        <a:t> 10% RESERVA LEGAL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900" dirty="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dirty="0">
                          <a:effectLst/>
                        </a:rPr>
                        <a:t>      2.129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3.063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3.011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dirty="0">
                          <a:effectLst/>
                        </a:rPr>
                        <a:t>         3.627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4.226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r>
              <a:tr h="168032">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dirty="0">
                          <a:effectLst/>
                        </a:rPr>
                        <a:t> UTILIDAD NETA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900" dirty="0">
                          <a:effectLst/>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a:effectLst/>
                        </a:rPr>
                        <a:t>    19.162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a:effectLst/>
                        </a:rPr>
                        <a:t>    27.563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a:effectLst/>
                        </a:rPr>
                        <a:t>    27.097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dirty="0">
                          <a:effectLst/>
                        </a:rPr>
                        <a:t>       32.645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a:effectLst/>
                        </a:rPr>
                        <a:t>       38.036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r>
              <a:tr h="78726">
                <a:tc>
                  <a:txBody>
                    <a:bodyPr/>
                    <a:lstStyle/>
                    <a:p>
                      <a:pPr>
                        <a:lnSpc>
                          <a:spcPct val="115000"/>
                        </a:lnSpc>
                      </a:pPr>
                      <a:endParaRPr lang="es-ES" sz="900">
                        <a:effectLst/>
                        <a:latin typeface="Calibri" panose="020F0502020204030204" pitchFamily="34" charset="0"/>
                      </a:endParaRPr>
                    </a:p>
                  </a:txBody>
                  <a:tcPr marL="18152" marR="18152" marT="0" marB="0" anchor="ctr"/>
                </a:tc>
                <a:tc>
                  <a:txBody>
                    <a:bodyPr/>
                    <a:lstStyle/>
                    <a:p>
                      <a:pPr>
                        <a:lnSpc>
                          <a:spcPct val="115000"/>
                        </a:lnSpc>
                      </a:pPr>
                      <a:endParaRPr lang="es-ES" sz="1100" dirty="0">
                        <a:effectLst/>
                        <a:latin typeface="Calibri" panose="020F0502020204030204" pitchFamily="34" charset="0"/>
                      </a:endParaRPr>
                    </a:p>
                  </a:txBody>
                  <a:tcPr marL="18152" marR="18152" marT="0" marB="0" anchor="ctr"/>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dirty="0">
                        <a:effectLst/>
                        <a:latin typeface="Calibri" panose="020F0502020204030204" pitchFamily="34" charset="0"/>
                      </a:endParaRPr>
                    </a:p>
                  </a:txBody>
                  <a:tcPr marL="18152" marR="18152" marT="0" marB="0" anchor="b"/>
                </a:tc>
              </a:tr>
              <a:tr h="252048">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dirty="0">
                          <a:effectLst/>
                        </a:rPr>
                        <a:t> DEPRECIACIONES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90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a:effectLst/>
                        </a:rPr>
                        <a:t>      5.357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5.357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5.357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a:effectLst/>
                        </a:rPr>
                        <a:t>         3.290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50000"/>
                        </a:lnSpc>
                        <a:spcBef>
                          <a:spcPts val="2400"/>
                        </a:spcBef>
                        <a:spcAft>
                          <a:spcPts val="0"/>
                        </a:spcAft>
                      </a:pPr>
                      <a:r>
                        <a:rPr lang="es-EC" sz="1200" dirty="0">
                          <a:effectLst/>
                        </a:rPr>
                        <a:t>         3.290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r>
              <a:tr h="93351">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dirty="0">
                          <a:effectLst/>
                        </a:rPr>
                        <a:t> INVERSION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dirty="0">
                          <a:effectLst/>
                        </a:rPr>
                        <a:t>     78.246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dirty="0">
                        <a:effectLst/>
                        <a:latin typeface="Calibri" panose="020F0502020204030204" pitchFamily="34" charset="0"/>
                      </a:endParaRPr>
                    </a:p>
                  </a:txBody>
                  <a:tcPr marL="18152" marR="18152" marT="0" marB="0" anchor="b"/>
                </a:tc>
              </a:tr>
              <a:tr h="168032">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dirty="0">
                          <a:effectLst/>
                        </a:rPr>
                        <a:t> VALOR RESIDUAL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nSpc>
                          <a:spcPct val="115000"/>
                        </a:lnSpc>
                      </a:pPr>
                      <a:endParaRPr lang="es-ES" sz="1100" dirty="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15000"/>
                        </a:lnSpc>
                      </a:pPr>
                      <a:endParaRPr lang="es-ES" sz="1200">
                        <a:effectLst/>
                        <a:latin typeface="Calibri" panose="020F0502020204030204" pitchFamily="34" charset="0"/>
                      </a:endParaRPr>
                    </a:p>
                  </a:txBody>
                  <a:tcPr marL="18152" marR="18152" marT="0" marB="0" anchor="b"/>
                </a:tc>
                <a:tc>
                  <a:txBody>
                    <a:bodyPr/>
                    <a:lstStyle/>
                    <a:p>
                      <a:pPr algn="r">
                        <a:lnSpc>
                          <a:spcPct val="150000"/>
                        </a:lnSpc>
                        <a:spcBef>
                          <a:spcPts val="2400"/>
                        </a:spcBef>
                        <a:spcAft>
                          <a:spcPts val="0"/>
                        </a:spcAft>
                      </a:pPr>
                      <a:r>
                        <a:rPr lang="es-EC" sz="1200" dirty="0">
                          <a:effectLst/>
                        </a:rPr>
                        <a:t>       12.500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b"/>
                </a:tc>
              </a:tr>
              <a:tr h="168032">
                <a:tc>
                  <a:txBody>
                    <a:bodyPr/>
                    <a:lstStyle/>
                    <a:p>
                      <a:pPr algn="ctr">
                        <a:lnSpc>
                          <a:spcPct val="150000"/>
                        </a:lnSpc>
                        <a:spcBef>
                          <a:spcPts val="2400"/>
                        </a:spcBef>
                        <a:spcAft>
                          <a:spcPts val="0"/>
                        </a:spcAft>
                      </a:pPr>
                      <a:r>
                        <a:rPr lang="es-EC" sz="900">
                          <a:effectLst/>
                        </a:rPr>
                        <a:t> = </a:t>
                      </a:r>
                      <a:endParaRPr lang="es-ES" sz="9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dirty="0">
                          <a:effectLst/>
                        </a:rPr>
                        <a:t> FLUJO NETO GENERADO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l">
                        <a:lnSpc>
                          <a:spcPct val="150000"/>
                        </a:lnSpc>
                        <a:spcBef>
                          <a:spcPts val="2400"/>
                        </a:spcBef>
                        <a:spcAft>
                          <a:spcPts val="0"/>
                        </a:spcAft>
                      </a:pPr>
                      <a:r>
                        <a:rPr lang="es-EC" sz="1100" dirty="0">
                          <a:effectLst/>
                        </a:rPr>
                        <a:t>    (78.246)</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a:effectLst/>
                        </a:rPr>
                        <a:t>    24.518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a:effectLst/>
                        </a:rPr>
                        <a:t>    32.920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a:effectLst/>
                        </a:rPr>
                        <a:t>    32.454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a:effectLst/>
                        </a:rPr>
                        <a:t>       35.935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c>
                  <a:txBody>
                    <a:bodyPr/>
                    <a:lstStyle/>
                    <a:p>
                      <a:pPr algn="r">
                        <a:lnSpc>
                          <a:spcPct val="150000"/>
                        </a:lnSpc>
                        <a:spcBef>
                          <a:spcPts val="2400"/>
                        </a:spcBef>
                        <a:spcAft>
                          <a:spcPts val="0"/>
                        </a:spcAft>
                      </a:pPr>
                      <a:r>
                        <a:rPr lang="es-EC" sz="1200" dirty="0">
                          <a:effectLst/>
                        </a:rPr>
                        <a:t>       53.826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52" marR="18152" marT="0" marB="0" anchor="ctr"/>
                </a:tc>
              </a:tr>
            </a:tbl>
          </a:graphicData>
        </a:graphic>
      </p:graphicFrame>
    </p:spTree>
    <p:extLst>
      <p:ext uri="{BB962C8B-B14F-4D97-AF65-F5344CB8AC3E}">
        <p14:creationId xmlns:p14="http://schemas.microsoft.com/office/powerpoint/2010/main" val="5580563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632694570"/>
              </p:ext>
            </p:extLst>
          </p:nvPr>
        </p:nvGraphicFramePr>
        <p:xfrm>
          <a:off x="1979712" y="692696"/>
          <a:ext cx="5760640" cy="3854458"/>
        </p:xfrm>
        <a:graphic>
          <a:graphicData uri="http://schemas.openxmlformats.org/drawingml/2006/table">
            <a:tbl>
              <a:tblPr firstRow="1" firstCol="1" bandRow="1">
                <a:tableStyleId>{5C22544A-7EE6-4342-B048-85BDC9FD1C3A}</a:tableStyleId>
              </a:tblPr>
              <a:tblGrid>
                <a:gridCol w="898095"/>
                <a:gridCol w="1311861"/>
                <a:gridCol w="1392048"/>
                <a:gridCol w="862813"/>
                <a:gridCol w="1295823"/>
              </a:tblGrid>
              <a:tr h="539351">
                <a:tc gridSpan="2">
                  <a:txBody>
                    <a:bodyPr/>
                    <a:lstStyle/>
                    <a:p>
                      <a:pPr algn="l">
                        <a:lnSpc>
                          <a:spcPct val="150000"/>
                        </a:lnSpc>
                        <a:spcBef>
                          <a:spcPts val="2400"/>
                        </a:spcBef>
                        <a:spcAft>
                          <a:spcPts val="0"/>
                        </a:spcAft>
                      </a:pPr>
                      <a:r>
                        <a:rPr lang="es-EC" sz="1200" dirty="0">
                          <a:effectLst/>
                        </a:rPr>
                        <a:t>INVERSION INICIAL =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a:txBody>
                    <a:bodyPr/>
                    <a:lstStyle/>
                    <a:p>
                      <a:pPr algn="l">
                        <a:lnSpc>
                          <a:spcPct val="150000"/>
                        </a:lnSpc>
                        <a:spcBef>
                          <a:spcPts val="2400"/>
                        </a:spcBef>
                        <a:spcAft>
                          <a:spcPts val="0"/>
                        </a:spcAft>
                      </a:pPr>
                      <a:r>
                        <a:rPr lang="es-EC" sz="1200" dirty="0">
                          <a:effectLst/>
                        </a:rPr>
                        <a:t> $      (78.246,01)</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pPr>
                      <a:endParaRPr lang="es-ES" sz="1600" dirty="0">
                        <a:effectLst/>
                        <a:latin typeface="Calibri" panose="020F0502020204030204" pitchFamily="34" charset="0"/>
                      </a:endParaRPr>
                    </a:p>
                  </a:txBody>
                  <a:tcPr marL="44450" marR="44450" marT="0" marB="0" anchor="b"/>
                </a:tc>
                <a:tc>
                  <a:txBody>
                    <a:bodyPr/>
                    <a:lstStyle/>
                    <a:p>
                      <a:pPr>
                        <a:lnSpc>
                          <a:spcPct val="115000"/>
                        </a:lnSpc>
                      </a:pPr>
                      <a:endParaRPr lang="es-ES" sz="1600" dirty="0">
                        <a:effectLst/>
                        <a:latin typeface="Calibri" panose="020F0502020204030204" pitchFamily="34" charset="0"/>
                      </a:endParaRPr>
                    </a:p>
                  </a:txBody>
                  <a:tcPr marL="44450" marR="44450" marT="0" marB="0" anchor="b"/>
                </a:tc>
              </a:tr>
              <a:tr h="36713">
                <a:tc gridSpan="5">
                  <a:txBody>
                    <a:bodyPr/>
                    <a:lstStyle/>
                    <a:p>
                      <a:pPr>
                        <a:lnSpc>
                          <a:spcPct val="115000"/>
                        </a:lnSpc>
                      </a:pPr>
                      <a:endParaRPr lang="es-ES" sz="1600" dirty="0">
                        <a:effectLst/>
                        <a:latin typeface="Calibri" panose="020F0502020204030204" pitchFamily="34" charset="0"/>
                      </a:endParaRPr>
                    </a:p>
                  </a:txBody>
                  <a:tcPr marL="44450" marR="44450" marT="0" marB="0" anchor="b"/>
                </a:tc>
                <a:tc hMerge="1">
                  <a:txBody>
                    <a:bodyPr/>
                    <a:lstStyle/>
                    <a:p>
                      <a:pPr>
                        <a:lnSpc>
                          <a:spcPct val="115000"/>
                        </a:lnSpc>
                      </a:pPr>
                      <a:endParaRPr lang="es-ES" sz="1600">
                        <a:effectLst/>
                        <a:latin typeface="Calibri" panose="020F0502020204030204" pitchFamily="34" charset="0"/>
                      </a:endParaRPr>
                    </a:p>
                  </a:txBody>
                  <a:tcPr marL="44450" marR="44450" marT="0" marB="0" anchor="b"/>
                </a:tc>
                <a:tc hMerge="1">
                  <a:txBody>
                    <a:bodyPr/>
                    <a:lstStyle/>
                    <a:p>
                      <a:pPr>
                        <a:lnSpc>
                          <a:spcPct val="115000"/>
                        </a:lnSpc>
                      </a:pPr>
                      <a:endParaRPr lang="es-ES" sz="1600">
                        <a:effectLst/>
                        <a:latin typeface="Calibri" panose="020F0502020204030204" pitchFamily="34" charset="0"/>
                      </a:endParaRPr>
                    </a:p>
                  </a:txBody>
                  <a:tcPr marL="44450" marR="44450" marT="0" marB="0" anchor="b"/>
                </a:tc>
                <a:tc hMerge="1">
                  <a:txBody>
                    <a:bodyPr/>
                    <a:lstStyle/>
                    <a:p>
                      <a:pPr>
                        <a:lnSpc>
                          <a:spcPct val="115000"/>
                        </a:lnSpc>
                      </a:pPr>
                      <a:endParaRPr lang="es-ES" sz="1600">
                        <a:effectLst/>
                        <a:latin typeface="Calibri" panose="020F0502020204030204" pitchFamily="34" charset="0"/>
                      </a:endParaRPr>
                    </a:p>
                  </a:txBody>
                  <a:tcPr marL="44450" marR="44450" marT="0" marB="0" anchor="b"/>
                </a:tc>
                <a:tc hMerge="1">
                  <a:txBody>
                    <a:bodyPr/>
                    <a:lstStyle/>
                    <a:p>
                      <a:pPr>
                        <a:lnSpc>
                          <a:spcPct val="115000"/>
                        </a:lnSpc>
                      </a:pPr>
                      <a:endParaRPr lang="es-ES" sz="1600">
                        <a:effectLst/>
                        <a:latin typeface="Calibri" panose="020F0502020204030204" pitchFamily="34" charset="0"/>
                      </a:endParaRPr>
                    </a:p>
                  </a:txBody>
                  <a:tcPr marL="44450" marR="44450" marT="0" marB="0" anchor="b"/>
                </a:tc>
              </a:tr>
              <a:tr h="254197">
                <a:tc gridSpan="5">
                  <a:txBody>
                    <a:bodyPr/>
                    <a:lstStyle/>
                    <a:p>
                      <a:pPr algn="ctr">
                        <a:lnSpc>
                          <a:spcPct val="150000"/>
                        </a:lnSpc>
                        <a:spcBef>
                          <a:spcPts val="2400"/>
                        </a:spcBef>
                        <a:spcAft>
                          <a:spcPts val="0"/>
                        </a:spcAft>
                      </a:pPr>
                      <a:r>
                        <a:rPr lang="es-EC" sz="1200">
                          <a:effectLst/>
                        </a:rPr>
                        <a:t> CÁLCULO DEL VALOR ACTUAL NETO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54329">
                <a:tc>
                  <a:txBody>
                    <a:bodyPr/>
                    <a:lstStyle/>
                    <a:p>
                      <a:pPr algn="ctr">
                        <a:lnSpc>
                          <a:spcPct val="150000"/>
                        </a:lnSpc>
                        <a:spcBef>
                          <a:spcPts val="2400"/>
                        </a:spcBef>
                        <a:spcAft>
                          <a:spcPts val="0"/>
                        </a:spcAft>
                      </a:pPr>
                      <a:r>
                        <a:rPr lang="es-EC" sz="1200">
                          <a:effectLst/>
                        </a:rPr>
                        <a:t> AÑOS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FNC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SFNC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(1+i)n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FNC/(1+i)n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54329">
                <a:tc>
                  <a:txBody>
                    <a:bodyPr/>
                    <a:lstStyle/>
                    <a:p>
                      <a:pPr algn="ctr">
                        <a:lnSpc>
                          <a:spcPct val="150000"/>
                        </a:lnSpc>
                        <a:spcBef>
                          <a:spcPts val="2400"/>
                        </a:spcBef>
                        <a:spcAft>
                          <a:spcPts val="0"/>
                        </a:spcAft>
                      </a:pPr>
                      <a:r>
                        <a:rPr lang="es-EC" sz="1200">
                          <a:effectLst/>
                        </a:rPr>
                        <a:t>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-$ 78.246,01</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200">
                          <a:effectLst/>
                        </a:rPr>
                        <a:t>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200">
                          <a:effectLst/>
                        </a:rPr>
                        <a:t>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200">
                          <a:effectLst/>
                        </a:rPr>
                        <a:t>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54329">
                <a:tc>
                  <a:txBody>
                    <a:bodyPr/>
                    <a:lstStyle/>
                    <a:p>
                      <a:pPr algn="ctr">
                        <a:lnSpc>
                          <a:spcPct val="150000"/>
                        </a:lnSpc>
                        <a:spcBef>
                          <a:spcPts val="2400"/>
                        </a:spcBef>
                        <a:spcAft>
                          <a:spcPts val="0"/>
                        </a:spcAft>
                      </a:pPr>
                      <a:r>
                        <a:rPr lang="es-EC" sz="1200">
                          <a:effectLst/>
                        </a:rPr>
                        <a:t>1</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$ 24.518,42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$ 24.518,42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109%</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$ 22.560,12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54329">
                <a:tc>
                  <a:txBody>
                    <a:bodyPr/>
                    <a:lstStyle/>
                    <a:p>
                      <a:pPr algn="ctr">
                        <a:lnSpc>
                          <a:spcPct val="150000"/>
                        </a:lnSpc>
                        <a:spcBef>
                          <a:spcPts val="2400"/>
                        </a:spcBef>
                        <a:spcAft>
                          <a:spcPts val="0"/>
                        </a:spcAft>
                      </a:pPr>
                      <a:r>
                        <a:rPr lang="es-EC" sz="1200">
                          <a:effectLst/>
                        </a:rPr>
                        <a:t>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$ 32.919,95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$ 57.438,36</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128%</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$ 25.781,15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54329">
                <a:tc>
                  <a:txBody>
                    <a:bodyPr/>
                    <a:lstStyle/>
                    <a:p>
                      <a:pPr algn="ctr">
                        <a:lnSpc>
                          <a:spcPct val="150000"/>
                        </a:lnSpc>
                        <a:spcBef>
                          <a:spcPts val="2400"/>
                        </a:spcBef>
                        <a:spcAft>
                          <a:spcPts val="0"/>
                        </a:spcAft>
                      </a:pPr>
                      <a:r>
                        <a:rPr lang="es-EC" sz="1200">
                          <a:effectLst/>
                        </a:rPr>
                        <a:t>3</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$ 32.453,68</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$ 89.892,05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144%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$ 22.492,03</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54329">
                <a:tc>
                  <a:txBody>
                    <a:bodyPr/>
                    <a:lstStyle/>
                    <a:p>
                      <a:pPr algn="ctr">
                        <a:lnSpc>
                          <a:spcPct val="150000"/>
                        </a:lnSpc>
                        <a:spcBef>
                          <a:spcPts val="2400"/>
                        </a:spcBef>
                        <a:spcAft>
                          <a:spcPts val="0"/>
                        </a:spcAft>
                      </a:pPr>
                      <a:r>
                        <a:rPr lang="es-EC" sz="1200">
                          <a:effectLst/>
                        </a:rPr>
                        <a:t>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$ 35.934,60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$ 125.826,64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163%</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$ 22.039,36</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54329">
                <a:tc>
                  <a:txBody>
                    <a:bodyPr/>
                    <a:lstStyle/>
                    <a:p>
                      <a:pPr algn="ctr">
                        <a:lnSpc>
                          <a:spcPct val="150000"/>
                        </a:lnSpc>
                        <a:spcBef>
                          <a:spcPts val="2400"/>
                        </a:spcBef>
                        <a:spcAft>
                          <a:spcPts val="0"/>
                        </a:spcAft>
                      </a:pPr>
                      <a:r>
                        <a:rPr lang="es-EC" sz="1200">
                          <a:effectLst/>
                        </a:rPr>
                        <a:t>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$ 53.826,11</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$ 179.652,75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184%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$ 29.214,66</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54329">
                <a:tc>
                  <a:txBody>
                    <a:bodyPr/>
                    <a:lstStyle/>
                    <a:p>
                      <a:pPr algn="l">
                        <a:lnSpc>
                          <a:spcPct val="150000"/>
                        </a:lnSpc>
                        <a:spcBef>
                          <a:spcPts val="2400"/>
                        </a:spcBef>
                        <a:spcAft>
                          <a:spcPts val="0"/>
                        </a:spcAft>
                      </a:pPr>
                      <a:r>
                        <a:rPr lang="es-EC" sz="1200">
                          <a:effectLst/>
                        </a:rPr>
                        <a:t>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200">
                          <a:effectLst/>
                        </a:rPr>
                        <a:t>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l">
                        <a:lnSpc>
                          <a:spcPct val="150000"/>
                        </a:lnSpc>
                        <a:spcBef>
                          <a:spcPts val="2400"/>
                        </a:spcBef>
                        <a:spcAft>
                          <a:spcPts val="0"/>
                        </a:spcAft>
                      </a:pPr>
                      <a:r>
                        <a:rPr lang="es-EC" sz="1200">
                          <a:effectLst/>
                        </a:rPr>
                        <a:t>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$ 122.087,32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91491">
                <a:tc>
                  <a:txBody>
                    <a:bodyPr/>
                    <a:lstStyle/>
                    <a:p>
                      <a:pPr>
                        <a:lnSpc>
                          <a:spcPct val="115000"/>
                        </a:lnSpc>
                      </a:pPr>
                      <a:endParaRPr lang="es-ES" sz="1600">
                        <a:effectLst/>
                        <a:latin typeface="Calibri" panose="020F0502020204030204" pitchFamily="34" charset="0"/>
                      </a:endParaRPr>
                    </a:p>
                  </a:txBody>
                  <a:tcPr marL="44450" marR="44450" marT="0" marB="0" anchor="b"/>
                </a:tc>
                <a:tc>
                  <a:txBody>
                    <a:bodyPr/>
                    <a:lstStyle/>
                    <a:p>
                      <a:pPr>
                        <a:lnSpc>
                          <a:spcPct val="115000"/>
                        </a:lnSpc>
                      </a:pPr>
                      <a:endParaRPr lang="es-ES" sz="1600">
                        <a:effectLst/>
                        <a:latin typeface="Calibri" panose="020F0502020204030204" pitchFamily="34" charset="0"/>
                      </a:endParaRPr>
                    </a:p>
                  </a:txBody>
                  <a:tcPr marL="44450" marR="44450" marT="0" marB="0" anchor="b"/>
                </a:tc>
                <a:tc>
                  <a:txBody>
                    <a:bodyPr/>
                    <a:lstStyle/>
                    <a:p>
                      <a:pPr>
                        <a:lnSpc>
                          <a:spcPct val="115000"/>
                        </a:lnSpc>
                      </a:pPr>
                      <a:endParaRPr lang="es-ES" sz="1600">
                        <a:effectLst/>
                        <a:latin typeface="Calibri" panose="020F0502020204030204" pitchFamily="34" charset="0"/>
                      </a:endParaRPr>
                    </a:p>
                  </a:txBody>
                  <a:tcPr marL="44450" marR="44450" marT="0" marB="0" anchor="b"/>
                </a:tc>
                <a:tc>
                  <a:txBody>
                    <a:bodyPr/>
                    <a:lstStyle/>
                    <a:p>
                      <a:pPr>
                        <a:lnSpc>
                          <a:spcPct val="115000"/>
                        </a:lnSpc>
                      </a:pPr>
                      <a:endParaRPr lang="es-ES" sz="1600">
                        <a:effectLst/>
                        <a:latin typeface="Calibri" panose="020F0502020204030204" pitchFamily="34" charset="0"/>
                      </a:endParaRPr>
                    </a:p>
                  </a:txBody>
                  <a:tcPr marL="44450" marR="44450" marT="0" marB="0" anchor="b"/>
                </a:tc>
                <a:tc>
                  <a:txBody>
                    <a:bodyPr/>
                    <a:lstStyle/>
                    <a:p>
                      <a:pPr>
                        <a:lnSpc>
                          <a:spcPct val="115000"/>
                        </a:lnSpc>
                      </a:pPr>
                      <a:endParaRPr lang="es-ES" sz="1600">
                        <a:effectLst/>
                        <a:latin typeface="Calibri" panose="020F0502020204030204" pitchFamily="34" charset="0"/>
                      </a:endParaRPr>
                    </a:p>
                  </a:txBody>
                  <a:tcPr marL="44450" marR="44450" marT="0" marB="0" anchor="b"/>
                </a:tc>
              </a:tr>
              <a:tr h="254329">
                <a:tc>
                  <a:txBody>
                    <a:bodyPr/>
                    <a:lstStyle/>
                    <a:p>
                      <a:pPr algn="l">
                        <a:lnSpc>
                          <a:spcPct val="150000"/>
                        </a:lnSpc>
                        <a:spcBef>
                          <a:spcPts val="2400"/>
                        </a:spcBef>
                        <a:spcAft>
                          <a:spcPts val="0"/>
                        </a:spcAft>
                      </a:pPr>
                      <a:r>
                        <a:rPr lang="es-EC" sz="1200">
                          <a:effectLst/>
                        </a:rPr>
                        <a:t> VAN =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50000"/>
                        </a:lnSpc>
                        <a:spcBef>
                          <a:spcPts val="2400"/>
                        </a:spcBef>
                        <a:spcAft>
                          <a:spcPts val="0"/>
                        </a:spcAft>
                      </a:pPr>
                      <a:r>
                        <a:rPr lang="es-EC" sz="1200">
                          <a:effectLst/>
                        </a:rPr>
                        <a:t>$ 43.841,30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gridSpan="3">
                  <a:txBody>
                    <a:bodyPr/>
                    <a:lstStyle/>
                    <a:p>
                      <a:pPr algn="ctr">
                        <a:lnSpc>
                          <a:spcPct val="150000"/>
                        </a:lnSpc>
                        <a:spcBef>
                          <a:spcPts val="2400"/>
                        </a:spcBef>
                        <a:spcAft>
                          <a:spcPts val="0"/>
                        </a:spcAft>
                      </a:pPr>
                      <a:r>
                        <a:rPr lang="es-EC" sz="1200" dirty="0">
                          <a:effectLst/>
                        </a:rPr>
                        <a:t> PROYECTO VIABLE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hMerge="1">
                  <a:txBody>
                    <a:bodyPr/>
                    <a:lstStyle/>
                    <a:p>
                      <a:endParaRPr lang="es-ES"/>
                    </a:p>
                  </a:txBody>
                  <a:tcPr/>
                </a:tc>
              </a:tr>
            </a:tbl>
          </a:graphicData>
        </a:graphic>
      </p:graphicFrame>
    </p:spTree>
    <p:extLst>
      <p:ext uri="{BB962C8B-B14F-4D97-AF65-F5344CB8AC3E}">
        <p14:creationId xmlns:p14="http://schemas.microsoft.com/office/powerpoint/2010/main" val="42471519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964537694"/>
              </p:ext>
            </p:extLst>
          </p:nvPr>
        </p:nvGraphicFramePr>
        <p:xfrm>
          <a:off x="1115616" y="1628800"/>
          <a:ext cx="7056784" cy="2899854"/>
        </p:xfrm>
        <a:graphic>
          <a:graphicData uri="http://schemas.openxmlformats.org/drawingml/2006/table">
            <a:tbl>
              <a:tblPr firstRow="1" bandRow="1">
                <a:tableStyleId>{5C22544A-7EE6-4342-B048-85BDC9FD1C3A}</a:tableStyleId>
              </a:tblPr>
              <a:tblGrid>
                <a:gridCol w="3528392"/>
                <a:gridCol w="3528392"/>
              </a:tblGrid>
              <a:tr h="527501">
                <a:tc gridSpan="2">
                  <a:txBody>
                    <a:bodyPr/>
                    <a:lstStyle/>
                    <a:p>
                      <a:pPr algn="ctr"/>
                      <a:r>
                        <a:rPr lang="es-ES" dirty="0" smtClean="0"/>
                        <a:t>CRITERIO EVALUACIÓN FINANCIERA</a:t>
                      </a:r>
                      <a:endParaRPr lang="es-ES" dirty="0"/>
                    </a:p>
                  </a:txBody>
                  <a:tcPr/>
                </a:tc>
                <a:tc hMerge="1">
                  <a:txBody>
                    <a:bodyPr/>
                    <a:lstStyle/>
                    <a:p>
                      <a:endParaRPr lang="es-ES" dirty="0"/>
                    </a:p>
                  </a:txBody>
                  <a:tcPr/>
                </a:tc>
              </a:tr>
              <a:tr h="534827">
                <a:tc>
                  <a:txBody>
                    <a:bodyPr/>
                    <a:lstStyle/>
                    <a:p>
                      <a:r>
                        <a:rPr lang="es-ES" dirty="0" smtClean="0"/>
                        <a:t>Tasa</a:t>
                      </a:r>
                      <a:r>
                        <a:rPr lang="es-ES" baseline="0" dirty="0" smtClean="0"/>
                        <a:t> interna de retorno</a:t>
                      </a:r>
                      <a:endParaRPr lang="es-ES" dirty="0"/>
                    </a:p>
                  </a:txBody>
                  <a:tcPr/>
                </a:tc>
                <a:tc>
                  <a:txBody>
                    <a:bodyPr/>
                    <a:lstStyle/>
                    <a:p>
                      <a:r>
                        <a:rPr lang="es-ES" dirty="0" smtClean="0"/>
                        <a:t>31,15%</a:t>
                      </a:r>
                      <a:endParaRPr lang="es-ES" dirty="0"/>
                    </a:p>
                  </a:txBody>
                  <a:tcPr/>
                </a:tc>
              </a:tr>
              <a:tr h="923126">
                <a:tc>
                  <a:txBody>
                    <a:bodyPr/>
                    <a:lstStyle/>
                    <a:p>
                      <a:r>
                        <a:rPr lang="es-ES" dirty="0" smtClean="0"/>
                        <a:t>Relación</a:t>
                      </a:r>
                      <a:r>
                        <a:rPr lang="es-ES" baseline="0" dirty="0" smtClean="0"/>
                        <a:t> Beneficio / Costo</a:t>
                      </a:r>
                      <a:endParaRPr lang="es-ES" sz="1800" dirty="0"/>
                    </a:p>
                  </a:txBody>
                  <a:tcPr/>
                </a:tc>
                <a:tc>
                  <a:txBody>
                    <a:bodyPr/>
                    <a:lstStyle/>
                    <a:p>
                      <a:r>
                        <a:rPr lang="es-ES" dirty="0" smtClean="0"/>
                        <a:t>1,26</a:t>
                      </a:r>
                      <a:endParaRPr lang="es-ES" dirty="0"/>
                    </a:p>
                  </a:txBody>
                  <a:tcPr/>
                </a:tc>
              </a:tr>
              <a:tr h="534827">
                <a:tc>
                  <a:txBody>
                    <a:bodyPr/>
                    <a:lstStyle/>
                    <a:p>
                      <a:r>
                        <a:rPr lang="es-ES" sz="1800" dirty="0" smtClean="0"/>
                        <a:t>Periodo de recuperación de capital</a:t>
                      </a:r>
                      <a:endParaRPr lang="es-ES" dirty="0" smtClean="0"/>
                    </a:p>
                    <a:p>
                      <a:endParaRPr lang="es-ES" dirty="0"/>
                    </a:p>
                  </a:txBody>
                  <a:tcPr/>
                </a:tc>
                <a:tc>
                  <a:txBody>
                    <a:bodyPr/>
                    <a:lstStyle/>
                    <a:p>
                      <a:r>
                        <a:rPr lang="es-ES" dirty="0" smtClean="0"/>
                        <a:t>3 años,</a:t>
                      </a:r>
                      <a:r>
                        <a:rPr lang="es-ES" baseline="0" dirty="0" smtClean="0"/>
                        <a:t> 10 meses y 8 días</a:t>
                      </a:r>
                      <a:endParaRPr lang="es-ES" dirty="0"/>
                    </a:p>
                  </a:txBody>
                  <a:tcPr/>
                </a:tc>
              </a:tr>
            </a:tbl>
          </a:graphicData>
        </a:graphic>
      </p:graphicFrame>
    </p:spTree>
    <p:extLst>
      <p:ext uri="{BB962C8B-B14F-4D97-AF65-F5344CB8AC3E}">
        <p14:creationId xmlns:p14="http://schemas.microsoft.com/office/powerpoint/2010/main" val="3464055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476250"/>
            <a:ext cx="7772400" cy="1152525"/>
          </a:xfrm>
        </p:spPr>
        <p:txBody>
          <a:bodyPr>
            <a:normAutofit/>
          </a:bodyPr>
          <a:lstStyle/>
          <a:p>
            <a:pPr algn="ctr"/>
            <a:r>
              <a:rPr lang="es-ES" dirty="0" smtClean="0">
                <a:solidFill>
                  <a:srgbClr val="0070C0"/>
                </a:solidFill>
              </a:rPr>
              <a:t>ANTECEDENTES</a:t>
            </a:r>
            <a:endParaRPr lang="es-ES" dirty="0">
              <a:solidFill>
                <a:srgbClr val="0070C0"/>
              </a:solidFill>
            </a:endParaRPr>
          </a:p>
        </p:txBody>
      </p:sp>
      <p:sp>
        <p:nvSpPr>
          <p:cNvPr id="3" name="2 Subtítulo"/>
          <p:cNvSpPr>
            <a:spLocks noGrp="1"/>
          </p:cNvSpPr>
          <p:nvPr>
            <p:ph type="subTitle" idx="4294967295"/>
          </p:nvPr>
        </p:nvSpPr>
        <p:spPr>
          <a:xfrm>
            <a:off x="0" y="1412776"/>
            <a:ext cx="8820150" cy="3816350"/>
          </a:xfrm>
        </p:spPr>
        <p:txBody>
          <a:bodyPr>
            <a:noAutofit/>
          </a:bodyPr>
          <a:lstStyle/>
          <a:p>
            <a:pPr algn="just"/>
            <a:r>
              <a:rPr lang="es-EC" sz="2400" dirty="0"/>
              <a:t>  El ente que agrupa a los productores de cuero en el país, es la Asociación Nacional de Curtidores del Ecuador (ANCE), </a:t>
            </a:r>
            <a:r>
              <a:rPr lang="es-EC" sz="2400" dirty="0" smtClean="0"/>
              <a:t>la </a:t>
            </a:r>
            <a:r>
              <a:rPr lang="es-EC" sz="2400" dirty="0"/>
              <a:t>ANCE es una entidad sin fines de lucro que busca desarrollar la industria del cuero, mediante procesos sostenidos y </a:t>
            </a:r>
            <a:r>
              <a:rPr lang="es-EC" sz="2400" dirty="0" smtClean="0"/>
              <a:t>armónicos.</a:t>
            </a:r>
          </a:p>
          <a:p>
            <a:pPr marL="0" indent="0" algn="just">
              <a:buNone/>
            </a:pPr>
            <a:endParaRPr lang="es-ES" sz="2400" dirty="0">
              <a:solidFill>
                <a:schemeClr val="accent1">
                  <a:lumMod val="75000"/>
                </a:schemeClr>
              </a:solidFill>
            </a:endParaRPr>
          </a:p>
        </p:txBody>
      </p:sp>
      <p:graphicFrame>
        <p:nvGraphicFramePr>
          <p:cNvPr id="5" name="Gráfico 4"/>
          <p:cNvGraphicFramePr/>
          <p:nvPr>
            <p:extLst>
              <p:ext uri="{D42A27DB-BD31-4B8C-83A1-F6EECF244321}">
                <p14:modId xmlns:p14="http://schemas.microsoft.com/office/powerpoint/2010/main" val="1987754092"/>
              </p:ext>
            </p:extLst>
          </p:nvPr>
        </p:nvGraphicFramePr>
        <p:xfrm>
          <a:off x="1979712" y="3356992"/>
          <a:ext cx="485775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 de texto 2"/>
          <p:cNvSpPr txBox="1">
            <a:spLocks noChangeArrowheads="1"/>
          </p:cNvSpPr>
          <p:nvPr/>
        </p:nvSpPr>
        <p:spPr bwMode="auto">
          <a:xfrm>
            <a:off x="3662362" y="5733256"/>
            <a:ext cx="447675" cy="619125"/>
          </a:xfrm>
          <a:prstGeom prst="rect">
            <a:avLst/>
          </a:prstGeom>
          <a:noFill/>
          <a:ln w="9525">
            <a:noFill/>
            <a:miter lim="800000"/>
            <a:headEnd/>
            <a:tailEnd/>
          </a:ln>
        </p:spPr>
        <p:txBody>
          <a:bodyPr rot="0" vert="horz" wrap="square" lIns="91440" tIns="45720" rIns="91440" bIns="45720" anchor="t" anchorCtr="0">
            <a:noAutofit/>
          </a:bodyPr>
          <a:lstStyle/>
          <a:p>
            <a:pPr algn="just">
              <a:lnSpc>
                <a:spcPct val="150000"/>
              </a:lnSpc>
              <a:spcBef>
                <a:spcPts val="2400"/>
              </a:spcBef>
              <a:spcAft>
                <a:spcPts val="120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76%</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 de texto 2"/>
          <p:cNvSpPr txBox="1">
            <a:spLocks noChangeArrowheads="1"/>
          </p:cNvSpPr>
          <p:nvPr/>
        </p:nvSpPr>
        <p:spPr bwMode="auto">
          <a:xfrm>
            <a:off x="2555776" y="4970115"/>
            <a:ext cx="447675" cy="619125"/>
          </a:xfrm>
          <a:prstGeom prst="rect">
            <a:avLst/>
          </a:prstGeom>
          <a:noFill/>
          <a:ln w="9525">
            <a:noFill/>
            <a:miter lim="800000"/>
            <a:headEnd/>
            <a:tailEnd/>
          </a:ln>
        </p:spPr>
        <p:txBody>
          <a:bodyPr rot="0" vert="horz" wrap="square" lIns="91440" tIns="45720" rIns="91440" bIns="45720" anchor="t" anchorCtr="0">
            <a:noAutofit/>
          </a:bodyPr>
          <a:lstStyle/>
          <a:p>
            <a:pPr algn="just">
              <a:lnSpc>
                <a:spcPct val="150000"/>
              </a:lnSpc>
              <a:spcBef>
                <a:spcPts val="2400"/>
              </a:spcBef>
              <a:spcAft>
                <a:spcPts val="1200"/>
              </a:spcAft>
            </a:pPr>
            <a:r>
              <a:rPr lang="es-ES" sz="1100">
                <a:effectLst/>
                <a:latin typeface="Calibri" panose="020F0502020204030204" pitchFamily="34" charset="0"/>
                <a:ea typeface="Calibri" panose="020F0502020204030204" pitchFamily="34" charset="0"/>
                <a:cs typeface="Times New Roman" panose="02020603050405020304" pitchFamily="18" charset="0"/>
              </a:rPr>
              <a:t>13%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 de texto 2"/>
          <p:cNvSpPr txBox="1">
            <a:spLocks noChangeArrowheads="1"/>
          </p:cNvSpPr>
          <p:nvPr/>
        </p:nvSpPr>
        <p:spPr bwMode="auto">
          <a:xfrm>
            <a:off x="2972197" y="4293096"/>
            <a:ext cx="447675" cy="619125"/>
          </a:xfrm>
          <a:prstGeom prst="rect">
            <a:avLst/>
          </a:prstGeom>
          <a:noFill/>
          <a:ln w="9525">
            <a:noFill/>
            <a:miter lim="800000"/>
            <a:headEnd/>
            <a:tailEnd/>
          </a:ln>
        </p:spPr>
        <p:txBody>
          <a:bodyPr rot="0" vert="horz" wrap="square" lIns="91440" tIns="45720" rIns="91440" bIns="45720" anchor="t" anchorCtr="0">
            <a:noAutofit/>
          </a:bodyPr>
          <a:lstStyle/>
          <a:p>
            <a:pPr algn="just">
              <a:lnSpc>
                <a:spcPct val="150000"/>
              </a:lnSpc>
              <a:spcBef>
                <a:spcPts val="2400"/>
              </a:spcBef>
              <a:spcAft>
                <a:spcPts val="1200"/>
              </a:spcAft>
            </a:pPr>
            <a:r>
              <a:rPr lang="es-ES" sz="1100">
                <a:effectLst/>
                <a:latin typeface="Calibri" panose="020F0502020204030204" pitchFamily="34" charset="0"/>
                <a:ea typeface="Calibri" panose="020F0502020204030204" pitchFamily="34" charset="0"/>
                <a:cs typeface="Times New Roman" panose="02020603050405020304" pitchFamily="18" charset="0"/>
              </a:rPr>
              <a:t>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 de texto 2"/>
          <p:cNvSpPr txBox="1">
            <a:spLocks noChangeArrowheads="1"/>
          </p:cNvSpPr>
          <p:nvPr/>
        </p:nvSpPr>
        <p:spPr bwMode="auto">
          <a:xfrm>
            <a:off x="3188221" y="4149080"/>
            <a:ext cx="447675" cy="619125"/>
          </a:xfrm>
          <a:prstGeom prst="rect">
            <a:avLst/>
          </a:prstGeom>
          <a:noFill/>
          <a:ln w="9525">
            <a:noFill/>
            <a:miter lim="800000"/>
            <a:headEnd/>
            <a:tailEnd/>
          </a:ln>
        </p:spPr>
        <p:txBody>
          <a:bodyPr rot="0" vert="horz" wrap="square" lIns="91440" tIns="45720" rIns="91440" bIns="45720" anchor="t" anchorCtr="0">
            <a:noAutofit/>
          </a:bodyPr>
          <a:lstStyle/>
          <a:p>
            <a:pPr algn="just">
              <a:lnSpc>
                <a:spcPct val="150000"/>
              </a:lnSpc>
              <a:spcBef>
                <a:spcPts val="2400"/>
              </a:spcBef>
              <a:spcAft>
                <a:spcPts val="1200"/>
              </a:spcAft>
            </a:pPr>
            <a:r>
              <a:rPr lang="es-ES" sz="1100" dirty="0">
                <a:effectLst/>
                <a:latin typeface="Calibri" panose="020F0502020204030204" pitchFamily="34" charset="0"/>
                <a:ea typeface="Calibri" panose="020F0502020204030204" pitchFamily="34" charset="0"/>
                <a:cs typeface="Times New Roman" panose="02020603050405020304" pitchFamily="18" charset="0"/>
              </a:rPr>
              <a:t>4%</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uadro de texto 2"/>
          <p:cNvSpPr txBox="1">
            <a:spLocks noChangeArrowheads="1"/>
          </p:cNvSpPr>
          <p:nvPr/>
        </p:nvSpPr>
        <p:spPr bwMode="auto">
          <a:xfrm>
            <a:off x="3419872" y="4106019"/>
            <a:ext cx="447675" cy="619125"/>
          </a:xfrm>
          <a:prstGeom prst="rect">
            <a:avLst/>
          </a:prstGeom>
          <a:noFill/>
          <a:ln w="9525">
            <a:noFill/>
            <a:miter lim="800000"/>
            <a:headEnd/>
            <a:tailEnd/>
          </a:ln>
        </p:spPr>
        <p:txBody>
          <a:bodyPr rot="0" vert="horz" wrap="square" lIns="91440" tIns="45720" rIns="91440" bIns="45720" anchor="t" anchorCtr="0">
            <a:noAutofit/>
          </a:bodyPr>
          <a:lstStyle/>
          <a:p>
            <a:pPr algn="just">
              <a:lnSpc>
                <a:spcPct val="150000"/>
              </a:lnSpc>
              <a:spcBef>
                <a:spcPts val="2400"/>
              </a:spcBef>
              <a:spcAft>
                <a:spcPts val="1200"/>
              </a:spcAft>
            </a:pPr>
            <a:r>
              <a:rPr lang="es-ES" sz="1100">
                <a:effectLst/>
                <a:latin typeface="Calibri" panose="020F0502020204030204" pitchFamily="34" charset="0"/>
                <a:ea typeface="Calibri" panose="020F0502020204030204" pitchFamily="34" charset="0"/>
                <a:cs typeface="Times New Roman" panose="02020603050405020304" pitchFamily="18" charset="0"/>
              </a:rPr>
              <a:t>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5292080" y="5795972"/>
            <a:ext cx="1944216" cy="369332"/>
          </a:xfrm>
          <a:prstGeom prst="rect">
            <a:avLst/>
          </a:prstGeom>
          <a:noFill/>
        </p:spPr>
        <p:txBody>
          <a:bodyPr wrap="square" rtlCol="0">
            <a:spAutoFit/>
          </a:bodyPr>
          <a:lstStyle/>
          <a:p>
            <a:r>
              <a:rPr lang="es-EC" b="1" dirty="0" smtClean="0"/>
              <a:t>TOTAL: 350000</a:t>
            </a:r>
            <a:endParaRPr lang="es-EC" b="1" dirty="0"/>
          </a:p>
        </p:txBody>
      </p:sp>
    </p:spTree>
    <p:extLst>
      <p:ext uri="{BB962C8B-B14F-4D97-AF65-F5344CB8AC3E}">
        <p14:creationId xmlns:p14="http://schemas.microsoft.com/office/powerpoint/2010/main" val="37955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749896885"/>
              </p:ext>
            </p:extLst>
          </p:nvPr>
        </p:nvGraphicFramePr>
        <p:xfrm>
          <a:off x="1691680" y="548679"/>
          <a:ext cx="6480720" cy="6101828"/>
        </p:xfrm>
        <a:graphic>
          <a:graphicData uri="http://schemas.openxmlformats.org/drawingml/2006/table">
            <a:tbl>
              <a:tblPr firstRow="1" firstCol="1" bandRow="1">
                <a:tableStyleId>{5C22544A-7EE6-4342-B048-85BDC9FD1C3A}</a:tableStyleId>
              </a:tblPr>
              <a:tblGrid>
                <a:gridCol w="2992798"/>
                <a:gridCol w="3487922"/>
              </a:tblGrid>
              <a:tr h="426792">
                <a:tc gridSpan="2">
                  <a:txBody>
                    <a:bodyPr/>
                    <a:lstStyle/>
                    <a:p>
                      <a:pPr algn="ctr">
                        <a:lnSpc>
                          <a:spcPct val="115000"/>
                        </a:lnSpc>
                        <a:spcBef>
                          <a:spcPts val="600"/>
                        </a:spcBef>
                        <a:spcAft>
                          <a:spcPts val="600"/>
                        </a:spcAft>
                      </a:pPr>
                      <a:r>
                        <a:rPr lang="es-EC" sz="1400" dirty="0">
                          <a:effectLst/>
                        </a:rPr>
                        <a:t>Análisis Interno: Fortalezas y Debilidades</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c hMerge="1">
                  <a:txBody>
                    <a:bodyPr/>
                    <a:lstStyle/>
                    <a:p>
                      <a:endParaRPr lang="es-ES"/>
                    </a:p>
                  </a:txBody>
                  <a:tcPr/>
                </a:tc>
              </a:tr>
              <a:tr h="426792">
                <a:tc>
                  <a:txBody>
                    <a:bodyPr/>
                    <a:lstStyle/>
                    <a:p>
                      <a:pPr algn="ctr">
                        <a:lnSpc>
                          <a:spcPct val="115000"/>
                        </a:lnSpc>
                        <a:spcBef>
                          <a:spcPts val="600"/>
                        </a:spcBef>
                        <a:spcAft>
                          <a:spcPts val="600"/>
                        </a:spcAft>
                      </a:pPr>
                      <a:r>
                        <a:rPr lang="es-EC" sz="1400">
                          <a:effectLst/>
                        </a:rPr>
                        <a:t>FORTALEZAS</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c>
                  <a:txBody>
                    <a:bodyPr/>
                    <a:lstStyle/>
                    <a:p>
                      <a:pPr algn="ctr">
                        <a:lnSpc>
                          <a:spcPct val="115000"/>
                        </a:lnSpc>
                        <a:spcBef>
                          <a:spcPts val="600"/>
                        </a:spcBef>
                        <a:spcAft>
                          <a:spcPts val="600"/>
                        </a:spcAft>
                      </a:pPr>
                      <a:r>
                        <a:rPr lang="es-EC" sz="1400">
                          <a:effectLst/>
                        </a:rPr>
                        <a:t>DEBILIDADES</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r>
              <a:tr h="629126">
                <a:tc>
                  <a:txBody>
                    <a:bodyPr/>
                    <a:lstStyle/>
                    <a:p>
                      <a:pPr algn="just">
                        <a:lnSpc>
                          <a:spcPct val="115000"/>
                        </a:lnSpc>
                        <a:spcBef>
                          <a:spcPts val="600"/>
                        </a:spcBef>
                        <a:spcAft>
                          <a:spcPts val="600"/>
                        </a:spcAft>
                      </a:pPr>
                      <a:r>
                        <a:rPr lang="es-EC" sz="1400">
                          <a:effectLst/>
                        </a:rPr>
                        <a:t>Mano de obra barata para mantener precios internacionales competitivos</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c>
                  <a:txBody>
                    <a:bodyPr/>
                    <a:lstStyle/>
                    <a:p>
                      <a:pPr algn="ctr">
                        <a:lnSpc>
                          <a:spcPct val="115000"/>
                        </a:lnSpc>
                        <a:spcBef>
                          <a:spcPts val="600"/>
                        </a:spcBef>
                        <a:spcAft>
                          <a:spcPts val="600"/>
                        </a:spcAft>
                      </a:pPr>
                      <a:r>
                        <a:rPr lang="es-EC" sz="1400">
                          <a:effectLst/>
                        </a:rPr>
                        <a:t>Falta de asociatividad del sector del cuero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r>
              <a:tr h="426792">
                <a:tc>
                  <a:txBody>
                    <a:bodyPr/>
                    <a:lstStyle/>
                    <a:p>
                      <a:pPr algn="ctr">
                        <a:lnSpc>
                          <a:spcPct val="115000"/>
                        </a:lnSpc>
                        <a:spcBef>
                          <a:spcPts val="600"/>
                        </a:spcBef>
                        <a:spcAft>
                          <a:spcPts val="600"/>
                        </a:spcAft>
                      </a:pPr>
                      <a:r>
                        <a:rPr lang="es-EC" sz="1400">
                          <a:effectLst/>
                        </a:rPr>
                        <a:t>Sector en crecimiento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c>
                  <a:txBody>
                    <a:bodyPr/>
                    <a:lstStyle/>
                    <a:p>
                      <a:pPr algn="ctr">
                        <a:lnSpc>
                          <a:spcPct val="115000"/>
                        </a:lnSpc>
                        <a:spcBef>
                          <a:spcPts val="600"/>
                        </a:spcBef>
                        <a:spcAft>
                          <a:spcPts val="600"/>
                        </a:spcAft>
                      </a:pPr>
                      <a:r>
                        <a:rPr lang="es-EC" sz="1400">
                          <a:effectLst/>
                        </a:rPr>
                        <a:t>Inexistencia economías de escala</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r>
              <a:tr h="426792">
                <a:tc>
                  <a:txBody>
                    <a:bodyPr/>
                    <a:lstStyle/>
                    <a:p>
                      <a:pPr algn="ctr">
                        <a:lnSpc>
                          <a:spcPct val="115000"/>
                        </a:lnSpc>
                        <a:spcBef>
                          <a:spcPts val="600"/>
                        </a:spcBef>
                        <a:spcAft>
                          <a:spcPts val="600"/>
                        </a:spcAft>
                      </a:pPr>
                      <a:r>
                        <a:rPr lang="es-EC" sz="1400">
                          <a:effectLst/>
                        </a:rPr>
                        <a:t>Abastecimiento interno de cuero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c>
                  <a:txBody>
                    <a:bodyPr/>
                    <a:lstStyle/>
                    <a:p>
                      <a:pPr algn="ctr">
                        <a:lnSpc>
                          <a:spcPct val="115000"/>
                        </a:lnSpc>
                        <a:spcBef>
                          <a:spcPts val="600"/>
                        </a:spcBef>
                        <a:spcAft>
                          <a:spcPts val="600"/>
                        </a:spcAft>
                      </a:pPr>
                      <a:r>
                        <a:rPr lang="es-EC" sz="1400">
                          <a:effectLst/>
                        </a:rPr>
                        <a:t>Falta información estadística del sector</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r>
              <a:tr h="426792">
                <a:tc>
                  <a:txBody>
                    <a:bodyPr/>
                    <a:lstStyle/>
                    <a:p>
                      <a:pPr>
                        <a:lnSpc>
                          <a:spcPct val="115000"/>
                        </a:lnSpc>
                      </a:pPr>
                      <a:endParaRPr lang="es-ES" sz="1400">
                        <a:effectLst/>
                        <a:latin typeface="Calibri" panose="020F0502020204030204" pitchFamily="34" charset="0"/>
                      </a:endParaRPr>
                    </a:p>
                  </a:txBody>
                  <a:tcPr marL="30003" marR="30003" marT="0" marB="0" anchor="ctr"/>
                </a:tc>
                <a:tc>
                  <a:txBody>
                    <a:bodyPr/>
                    <a:lstStyle/>
                    <a:p>
                      <a:pPr algn="ctr">
                        <a:lnSpc>
                          <a:spcPct val="115000"/>
                        </a:lnSpc>
                        <a:spcBef>
                          <a:spcPts val="600"/>
                        </a:spcBef>
                        <a:spcAft>
                          <a:spcPts val="600"/>
                        </a:spcAft>
                      </a:pPr>
                      <a:r>
                        <a:rPr lang="es-EC" sz="1400">
                          <a:effectLst/>
                        </a:rPr>
                        <a:t>Personal poco calificado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r>
              <a:tr h="426792">
                <a:tc gridSpan="2">
                  <a:txBody>
                    <a:bodyPr/>
                    <a:lstStyle/>
                    <a:p>
                      <a:pPr algn="ctr">
                        <a:lnSpc>
                          <a:spcPct val="115000"/>
                        </a:lnSpc>
                        <a:spcBef>
                          <a:spcPts val="600"/>
                        </a:spcBef>
                        <a:spcAft>
                          <a:spcPts val="600"/>
                        </a:spcAft>
                      </a:pPr>
                      <a:r>
                        <a:rPr lang="es-EC" sz="1400">
                          <a:effectLst/>
                        </a:rPr>
                        <a:t>Análisis Externo: Oportunidades y Amenazas</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c hMerge="1">
                  <a:txBody>
                    <a:bodyPr/>
                    <a:lstStyle/>
                    <a:p>
                      <a:endParaRPr lang="es-ES"/>
                    </a:p>
                  </a:txBody>
                  <a:tcPr/>
                </a:tc>
              </a:tr>
              <a:tr h="426792">
                <a:tc>
                  <a:txBody>
                    <a:bodyPr/>
                    <a:lstStyle/>
                    <a:p>
                      <a:pPr algn="ctr">
                        <a:lnSpc>
                          <a:spcPct val="115000"/>
                        </a:lnSpc>
                        <a:spcBef>
                          <a:spcPts val="600"/>
                        </a:spcBef>
                        <a:spcAft>
                          <a:spcPts val="600"/>
                        </a:spcAft>
                      </a:pPr>
                      <a:r>
                        <a:rPr lang="es-EC" sz="1400">
                          <a:effectLst/>
                        </a:rPr>
                        <a:t>OPORTUNIDADES</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c>
                  <a:txBody>
                    <a:bodyPr/>
                    <a:lstStyle/>
                    <a:p>
                      <a:pPr algn="ctr">
                        <a:lnSpc>
                          <a:spcPct val="115000"/>
                        </a:lnSpc>
                        <a:spcBef>
                          <a:spcPts val="600"/>
                        </a:spcBef>
                        <a:spcAft>
                          <a:spcPts val="600"/>
                        </a:spcAft>
                      </a:pPr>
                      <a:r>
                        <a:rPr lang="es-EC" sz="1400">
                          <a:effectLst/>
                        </a:rPr>
                        <a:t>AMENAZAS</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r>
              <a:tr h="895218">
                <a:tc>
                  <a:txBody>
                    <a:bodyPr/>
                    <a:lstStyle/>
                    <a:p>
                      <a:pPr algn="ctr">
                        <a:lnSpc>
                          <a:spcPct val="115000"/>
                        </a:lnSpc>
                        <a:spcBef>
                          <a:spcPts val="600"/>
                        </a:spcBef>
                        <a:spcAft>
                          <a:spcPts val="600"/>
                        </a:spcAft>
                      </a:pPr>
                      <a:r>
                        <a:rPr lang="es-EC" sz="1400">
                          <a:effectLst/>
                        </a:rPr>
                        <a:t>Alta demanda en mercados internacionales por productos de calidad</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c>
                  <a:txBody>
                    <a:bodyPr/>
                    <a:lstStyle/>
                    <a:p>
                      <a:pPr algn="ctr">
                        <a:lnSpc>
                          <a:spcPct val="115000"/>
                        </a:lnSpc>
                        <a:spcBef>
                          <a:spcPts val="600"/>
                        </a:spcBef>
                        <a:spcAft>
                          <a:spcPts val="600"/>
                        </a:spcAft>
                      </a:pPr>
                      <a:r>
                        <a:rPr lang="es-EC" sz="1400">
                          <a:effectLst/>
                        </a:rPr>
                        <a:t>Tratados libre comercio entre países consumidores y competencia de productos ecuatorianos</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r>
              <a:tr h="692574">
                <a:tc>
                  <a:txBody>
                    <a:bodyPr/>
                    <a:lstStyle/>
                    <a:p>
                      <a:pPr algn="ctr">
                        <a:lnSpc>
                          <a:spcPct val="115000"/>
                        </a:lnSpc>
                        <a:spcBef>
                          <a:spcPts val="600"/>
                        </a:spcBef>
                        <a:spcAft>
                          <a:spcPts val="600"/>
                        </a:spcAft>
                      </a:pPr>
                      <a:r>
                        <a:rPr lang="es-EC" sz="1400">
                          <a:effectLst/>
                        </a:rPr>
                        <a:t>Instituto Tecnológico de Cotacachi puede impulsar procesos de innovación</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c>
                  <a:txBody>
                    <a:bodyPr/>
                    <a:lstStyle/>
                    <a:p>
                      <a:pPr algn="ctr">
                        <a:lnSpc>
                          <a:spcPct val="115000"/>
                        </a:lnSpc>
                        <a:spcBef>
                          <a:spcPts val="600"/>
                        </a:spcBef>
                        <a:spcAft>
                          <a:spcPts val="600"/>
                        </a:spcAft>
                      </a:pPr>
                      <a:r>
                        <a:rPr lang="es-EC" sz="1400">
                          <a:effectLst/>
                        </a:rPr>
                        <a:t>Bajo nivel tecnológico en los productores</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r>
              <a:tr h="746882">
                <a:tc>
                  <a:txBody>
                    <a:bodyPr/>
                    <a:lstStyle/>
                    <a:p>
                      <a:pPr algn="ctr">
                        <a:lnSpc>
                          <a:spcPct val="115000"/>
                        </a:lnSpc>
                        <a:spcBef>
                          <a:spcPts val="600"/>
                        </a:spcBef>
                        <a:spcAft>
                          <a:spcPts val="600"/>
                        </a:spcAft>
                      </a:pPr>
                      <a:r>
                        <a:rPr lang="es-EC" sz="1400">
                          <a:effectLst/>
                        </a:rPr>
                        <a:t>Política de comercio exterior favorable al incremento de exportaciones del sector</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c>
                  <a:txBody>
                    <a:bodyPr/>
                    <a:lstStyle/>
                    <a:p>
                      <a:pPr algn="ctr">
                        <a:lnSpc>
                          <a:spcPct val="115000"/>
                        </a:lnSpc>
                        <a:spcBef>
                          <a:spcPts val="600"/>
                        </a:spcBef>
                        <a:spcAft>
                          <a:spcPts val="600"/>
                        </a:spcAft>
                      </a:pPr>
                      <a:r>
                        <a:rPr lang="es-EC" sz="1400" dirty="0">
                          <a:effectLst/>
                        </a:rPr>
                        <a:t>Mejores condiciones para la producción en países competidores</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003" marR="30003" marT="0" marB="0" anchor="ctr"/>
                </a:tc>
              </a:tr>
            </a:tbl>
          </a:graphicData>
        </a:graphic>
      </p:graphicFrame>
    </p:spTree>
    <p:extLst>
      <p:ext uri="{BB962C8B-B14F-4D97-AF65-F5344CB8AC3E}">
        <p14:creationId xmlns:p14="http://schemas.microsoft.com/office/powerpoint/2010/main" val="3496036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34082"/>
          </a:xfrm>
        </p:spPr>
        <p:txBody>
          <a:bodyPr>
            <a:normAutofit/>
          </a:bodyPr>
          <a:lstStyle/>
          <a:p>
            <a:pPr algn="ctr"/>
            <a:r>
              <a:rPr lang="es-ES" sz="2800" dirty="0" smtClean="0">
                <a:solidFill>
                  <a:schemeClr val="bg2">
                    <a:lumMod val="50000"/>
                  </a:schemeClr>
                </a:solidFill>
              </a:rPr>
              <a:t>ESTUDIO DE MERCADO</a:t>
            </a:r>
            <a:endParaRPr lang="es-ES" sz="2800" dirty="0">
              <a:solidFill>
                <a:schemeClr val="bg2">
                  <a:lumMod val="50000"/>
                </a:schemeClr>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3846857132"/>
              </p:ext>
            </p:extLst>
          </p:nvPr>
        </p:nvGraphicFramePr>
        <p:xfrm>
          <a:off x="1475656" y="1052736"/>
          <a:ext cx="6624736" cy="5400598"/>
        </p:xfrm>
        <a:graphic>
          <a:graphicData uri="http://schemas.openxmlformats.org/drawingml/2006/table">
            <a:tbl>
              <a:tblPr firstRow="1" firstCol="1" bandRow="1">
                <a:tableStyleId>{5C22544A-7EE6-4342-B048-85BDC9FD1C3A}</a:tableStyleId>
              </a:tblPr>
              <a:tblGrid>
                <a:gridCol w="786319"/>
                <a:gridCol w="1273181"/>
                <a:gridCol w="1273181"/>
                <a:gridCol w="1200447"/>
                <a:gridCol w="1200447"/>
                <a:gridCol w="891161"/>
              </a:tblGrid>
              <a:tr h="300414">
                <a:tc rowSpan="2">
                  <a:txBody>
                    <a:bodyPr/>
                    <a:lstStyle/>
                    <a:p>
                      <a:pPr algn="ctr">
                        <a:lnSpc>
                          <a:spcPct val="150000"/>
                        </a:lnSpc>
                        <a:spcBef>
                          <a:spcPts val="2400"/>
                        </a:spcBef>
                        <a:spcAft>
                          <a:spcPts val="0"/>
                        </a:spcAft>
                      </a:pPr>
                      <a:r>
                        <a:rPr lang="es-EC" sz="1000">
                          <a:effectLst/>
                        </a:rPr>
                        <a:t>Años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ctr">
                        <a:lnSpc>
                          <a:spcPct val="150000"/>
                        </a:lnSpc>
                        <a:spcBef>
                          <a:spcPts val="2400"/>
                        </a:spcBef>
                        <a:spcAft>
                          <a:spcPts val="0"/>
                        </a:spcAft>
                      </a:pPr>
                      <a:r>
                        <a:rPr lang="es-EC" sz="1000">
                          <a:effectLst/>
                        </a:rPr>
                        <a:t>Exportaciones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gridSpan="2">
                  <a:txBody>
                    <a:bodyPr/>
                    <a:lstStyle/>
                    <a:p>
                      <a:pPr algn="ctr">
                        <a:lnSpc>
                          <a:spcPct val="150000"/>
                        </a:lnSpc>
                        <a:spcBef>
                          <a:spcPts val="2400"/>
                        </a:spcBef>
                        <a:spcAft>
                          <a:spcPts val="0"/>
                        </a:spcAft>
                      </a:pPr>
                      <a:r>
                        <a:rPr lang="es-EC" sz="1000">
                          <a:effectLst/>
                        </a:rPr>
                        <a:t>Importaciones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a:txBody>
                    <a:bodyPr/>
                    <a:lstStyle/>
                    <a:p>
                      <a:pPr algn="ctr">
                        <a:lnSpc>
                          <a:spcPct val="150000"/>
                        </a:lnSpc>
                        <a:spcBef>
                          <a:spcPts val="2400"/>
                        </a:spcBef>
                        <a:spcAft>
                          <a:spcPts val="0"/>
                        </a:spcAft>
                      </a:pPr>
                      <a:r>
                        <a:rPr lang="es-EC" sz="1000">
                          <a:effectLst/>
                        </a:rPr>
                        <a:t>Balanza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37523">
                <a:tc vMerge="1">
                  <a:txBody>
                    <a:bodyPr/>
                    <a:lstStyle/>
                    <a:p>
                      <a:endParaRPr lang="es-EC"/>
                    </a:p>
                  </a:txBody>
                  <a:tcPr/>
                </a:tc>
                <a:tc>
                  <a:txBody>
                    <a:bodyPr/>
                    <a:lstStyle/>
                    <a:p>
                      <a:pPr algn="ctr">
                        <a:lnSpc>
                          <a:spcPct val="150000"/>
                        </a:lnSpc>
                        <a:spcBef>
                          <a:spcPts val="2400"/>
                        </a:spcBef>
                        <a:spcAft>
                          <a:spcPts val="0"/>
                        </a:spcAft>
                      </a:pPr>
                      <a:r>
                        <a:rPr lang="es-EC" sz="1000">
                          <a:effectLst/>
                        </a:rPr>
                        <a:t>TM</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(FOB-miles)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TM</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(FOB-miles)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Comercial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37523">
                <a:tc>
                  <a:txBody>
                    <a:bodyPr/>
                    <a:lstStyle/>
                    <a:p>
                      <a:pPr algn="ctr">
                        <a:lnSpc>
                          <a:spcPct val="150000"/>
                        </a:lnSpc>
                        <a:spcBef>
                          <a:spcPts val="2400"/>
                        </a:spcBef>
                        <a:spcAft>
                          <a:spcPts val="0"/>
                        </a:spcAft>
                      </a:pPr>
                      <a:r>
                        <a:rPr lang="es-EC" sz="1000">
                          <a:effectLst/>
                        </a:rPr>
                        <a:t>2007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4.53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$ 170.72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25.56</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$ 791.45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(-620.73)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37523">
                <a:tc>
                  <a:txBody>
                    <a:bodyPr/>
                    <a:lstStyle/>
                    <a:p>
                      <a:pPr algn="ctr">
                        <a:lnSpc>
                          <a:spcPct val="150000"/>
                        </a:lnSpc>
                        <a:spcBef>
                          <a:spcPts val="2400"/>
                        </a:spcBef>
                        <a:spcAft>
                          <a:spcPts val="0"/>
                        </a:spcAft>
                      </a:pPr>
                      <a:r>
                        <a:rPr lang="es-EC" sz="1000">
                          <a:effectLst/>
                        </a:rPr>
                        <a:t>2008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5.42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$ 292.48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55.83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$ 1141.71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(-849.23)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37523">
                <a:tc>
                  <a:txBody>
                    <a:bodyPr/>
                    <a:lstStyle/>
                    <a:p>
                      <a:pPr algn="ctr">
                        <a:lnSpc>
                          <a:spcPct val="150000"/>
                        </a:lnSpc>
                        <a:spcBef>
                          <a:spcPts val="2400"/>
                        </a:spcBef>
                        <a:spcAft>
                          <a:spcPts val="0"/>
                        </a:spcAft>
                      </a:pPr>
                      <a:r>
                        <a:rPr lang="es-EC" sz="1000">
                          <a:effectLst/>
                        </a:rPr>
                        <a:t>2009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2.65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$ 155.25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44.25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$ 727.95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(-572.70)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37523">
                <a:tc>
                  <a:txBody>
                    <a:bodyPr/>
                    <a:lstStyle/>
                    <a:p>
                      <a:pPr algn="ctr">
                        <a:lnSpc>
                          <a:spcPct val="150000"/>
                        </a:lnSpc>
                        <a:spcBef>
                          <a:spcPts val="2400"/>
                        </a:spcBef>
                        <a:spcAft>
                          <a:spcPts val="0"/>
                        </a:spcAft>
                      </a:pPr>
                      <a:r>
                        <a:rPr lang="es-EC" sz="1000">
                          <a:effectLst/>
                        </a:rPr>
                        <a:t>2010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5.42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$ 230.12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229.14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$ 1371.68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(-1141.56)</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37523">
                <a:tc>
                  <a:txBody>
                    <a:bodyPr/>
                    <a:lstStyle/>
                    <a:p>
                      <a:pPr algn="ctr">
                        <a:lnSpc>
                          <a:spcPct val="150000"/>
                        </a:lnSpc>
                        <a:spcBef>
                          <a:spcPts val="2400"/>
                        </a:spcBef>
                        <a:spcAft>
                          <a:spcPts val="0"/>
                        </a:spcAft>
                      </a:pPr>
                      <a:r>
                        <a:rPr lang="es-EC" sz="1000">
                          <a:effectLst/>
                        </a:rPr>
                        <a:t>2011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2.24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$ 232.04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111.66</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$ 1407.84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(-1175.80)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37523">
                <a:tc>
                  <a:txBody>
                    <a:bodyPr/>
                    <a:lstStyle/>
                    <a:p>
                      <a:pPr algn="ctr">
                        <a:lnSpc>
                          <a:spcPct val="150000"/>
                        </a:lnSpc>
                        <a:spcBef>
                          <a:spcPts val="2400"/>
                        </a:spcBef>
                        <a:spcAft>
                          <a:spcPts val="0"/>
                        </a:spcAft>
                      </a:pPr>
                      <a:r>
                        <a:rPr lang="es-EC" sz="1000">
                          <a:effectLst/>
                        </a:rPr>
                        <a:t>2012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3.98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$ 163.63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40.83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$ 1472.86</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(-1309.23)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37523">
                <a:tc>
                  <a:txBody>
                    <a:bodyPr/>
                    <a:lstStyle/>
                    <a:p>
                      <a:pPr algn="ctr">
                        <a:lnSpc>
                          <a:spcPct val="150000"/>
                        </a:lnSpc>
                        <a:spcBef>
                          <a:spcPts val="2400"/>
                        </a:spcBef>
                        <a:spcAft>
                          <a:spcPts val="0"/>
                        </a:spcAft>
                      </a:pPr>
                      <a:r>
                        <a:rPr lang="es-EC" sz="1000">
                          <a:effectLst/>
                        </a:rPr>
                        <a:t>2013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10.15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$ 140.77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29.73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$ 1735.70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dirty="0">
                          <a:effectLst/>
                        </a:rPr>
                        <a:t>$ (-1594.93)</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34082"/>
          </a:xfrm>
        </p:spPr>
        <p:txBody>
          <a:bodyPr>
            <a:normAutofit/>
          </a:bodyPr>
          <a:lstStyle/>
          <a:p>
            <a:pPr algn="ctr"/>
            <a:r>
              <a:rPr lang="es-ES" sz="2800" dirty="0" smtClean="0">
                <a:solidFill>
                  <a:schemeClr val="bg2">
                    <a:lumMod val="50000"/>
                  </a:schemeClr>
                </a:solidFill>
              </a:rPr>
              <a:t>ESTUDIO DE MERCADO</a:t>
            </a:r>
            <a:endParaRPr lang="es-ES" sz="2800" dirty="0">
              <a:solidFill>
                <a:schemeClr val="bg2">
                  <a:lumMod val="50000"/>
                </a:schemeClr>
              </a:solidFill>
            </a:endParaRPr>
          </a:p>
        </p:txBody>
      </p:sp>
      <p:graphicFrame>
        <p:nvGraphicFramePr>
          <p:cNvPr id="5" name="Gráfico 4"/>
          <p:cNvGraphicFramePr/>
          <p:nvPr>
            <p:extLst>
              <p:ext uri="{D42A27DB-BD31-4B8C-83A1-F6EECF244321}">
                <p14:modId xmlns:p14="http://schemas.microsoft.com/office/powerpoint/2010/main" val="3036825294"/>
              </p:ext>
            </p:extLst>
          </p:nvPr>
        </p:nvGraphicFramePr>
        <p:xfrm>
          <a:off x="1547664" y="908720"/>
          <a:ext cx="6264696" cy="53285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63027010"/>
              </p:ext>
            </p:extLst>
          </p:nvPr>
        </p:nvGraphicFramePr>
        <p:xfrm>
          <a:off x="1763688" y="1052736"/>
          <a:ext cx="6264697" cy="6485285"/>
        </p:xfrm>
        <a:graphic>
          <a:graphicData uri="http://schemas.openxmlformats.org/drawingml/2006/table">
            <a:tbl>
              <a:tblPr firstRow="1" firstCol="1" bandRow="1">
                <a:tableStyleId>{5C22544A-7EE6-4342-B048-85BDC9FD1C3A}</a:tableStyleId>
              </a:tblPr>
              <a:tblGrid>
                <a:gridCol w="2400994"/>
                <a:gridCol w="1161285"/>
                <a:gridCol w="1417352"/>
                <a:gridCol w="1285066"/>
              </a:tblGrid>
              <a:tr h="422083">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PAIS</a:t>
                      </a:r>
                      <a:endParaRPr lang="es-EC" sz="8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Toneladas Métricas</a:t>
                      </a:r>
                      <a:endParaRPr lang="es-EC" sz="8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 (FOB-miles)</a:t>
                      </a:r>
                      <a:endParaRPr lang="es-EC" sz="8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 Según Valor FOB</a:t>
                      </a:r>
                      <a:endParaRPr lang="es-EC" sz="8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ESTADOS UNIDOS</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16.95</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610.50</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44.80</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r>
              <a:tr h="153484">
                <a:tc>
                  <a:txBody>
                    <a:bodyPr/>
                    <a:lstStyle/>
                    <a:p>
                      <a:pPr algn="l">
                        <a:lnSpc>
                          <a:spcPct val="150000"/>
                        </a:lnSpc>
                        <a:spcBef>
                          <a:spcPts val="2400"/>
                        </a:spcBef>
                        <a:spcAft>
                          <a:spcPts val="0"/>
                        </a:spcAft>
                      </a:pPr>
                      <a:r>
                        <a:rPr lang="es-EC" sz="800" u="none" strike="noStrike" dirty="0">
                          <a:effectLst/>
                          <a:latin typeface="Arial" panose="020B0604020202020204" pitchFamily="34" charset="0"/>
                          <a:cs typeface="Arial" panose="020B0604020202020204" pitchFamily="34" charset="0"/>
                        </a:rPr>
                        <a:t>VENEZUELA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3.39</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590.17</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42.62</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PANAMA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5.89</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58.95</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4.26</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CHILE</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2.46</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35.60</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2.57</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PERÚ</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0.06</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30.60</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2.21</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ESPAÑA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0.98</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12.61</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0.92</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COLOMBIA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0.22</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8.07</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0.59</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JAPÓN</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0.12</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7.71</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0.56</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COSTA RICA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0.45</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6.22</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0.45</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ALEMANIA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0.13</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3.93</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0.29</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PUERTO RICO</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0.24</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3.42</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0.25</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CANADA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0.33</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2.81</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0.21</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REPÚBLICA DOMINICANA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1.19</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2.51</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0.19</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AUSTRALIA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0.22</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2.35</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0.17</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FRANCIA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0.28</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1.82</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0.14</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CHINA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0.50</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1.56</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0.12</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REPUBLICA DE COREA (SUR)</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0.09</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1.01</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0.08</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ARUBA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0.08</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0.75</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0.06</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PORTUGAL</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0.02</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0.63</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0.05</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GRECIA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0.05</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0.58</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0.05</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RUMANIA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0.11</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0.58</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0.05</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ITALIA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0.13</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0.52</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0.04</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GUATEMALA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0.08</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0.44</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0.04</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ANTILLAS HOLANDESAS</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0.02</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0.36</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0.03</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BÉLGICA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0.03</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0.34</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0.03</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AUSTRIA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0.02</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0.27</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0.02</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CUBA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0.20</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0.20</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0.02</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HOLANDA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0.16</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0.18</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0.02</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ISLAS CAIMAN</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0.04</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0.14</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0.01</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HONDURAS</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0.02</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0.12</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0.01</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SUIZA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0.01</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0.10</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0.01</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153484">
                <a:tc>
                  <a:txBody>
                    <a:bodyPr/>
                    <a:lstStyle/>
                    <a:p>
                      <a:pPr algn="l">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DINAMARCA</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0.02</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a:effectLst/>
                          <a:latin typeface="Arial" panose="020B0604020202020204" pitchFamily="34" charset="0"/>
                          <a:cs typeface="Arial" panose="020B0604020202020204" pitchFamily="34" charset="0"/>
                        </a:rPr>
                        <a:t>0.06</a:t>
                      </a:r>
                      <a:endParaRPr lang="es-EC" sz="90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800" dirty="0">
                          <a:effectLst/>
                          <a:latin typeface="Arial" panose="020B0604020202020204" pitchFamily="34" charset="0"/>
                          <a:cs typeface="Arial" panose="020B0604020202020204" pitchFamily="34" charset="0"/>
                        </a:rPr>
                        <a:t>0.01</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r h="211042">
                <a:tc>
                  <a:txBody>
                    <a:bodyPr/>
                    <a:lstStyle/>
                    <a:p>
                      <a:pPr algn="ctr">
                        <a:lnSpc>
                          <a:spcPct val="150000"/>
                        </a:lnSpc>
                        <a:spcBef>
                          <a:spcPts val="2400"/>
                        </a:spcBef>
                        <a:spcAft>
                          <a:spcPts val="0"/>
                        </a:spcAft>
                      </a:pPr>
                      <a:r>
                        <a:rPr lang="es-EC" sz="900" dirty="0">
                          <a:effectLst/>
                          <a:latin typeface="Arial" panose="020B0604020202020204" pitchFamily="34" charset="0"/>
                          <a:cs typeface="Arial" panose="020B0604020202020204" pitchFamily="34" charset="0"/>
                        </a:rPr>
                        <a:t>TOTAL</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900" dirty="0">
                          <a:effectLst/>
                          <a:latin typeface="Arial" panose="020B0604020202020204" pitchFamily="34" charset="0"/>
                          <a:cs typeface="Arial" panose="020B0604020202020204" pitchFamily="34" charset="0"/>
                        </a:rPr>
                        <a:t>34.39</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c>
                  <a:txBody>
                    <a:bodyPr/>
                    <a:lstStyle/>
                    <a:p>
                      <a:pPr algn="ctr">
                        <a:lnSpc>
                          <a:spcPct val="150000"/>
                        </a:lnSpc>
                        <a:spcBef>
                          <a:spcPts val="2400"/>
                        </a:spcBef>
                        <a:spcAft>
                          <a:spcPts val="0"/>
                        </a:spcAft>
                      </a:pPr>
                      <a:r>
                        <a:rPr lang="es-EC" sz="900" dirty="0">
                          <a:effectLst/>
                          <a:latin typeface="Arial" panose="020B0604020202020204" pitchFamily="34" charset="0"/>
                          <a:cs typeface="Arial" panose="020B0604020202020204" pitchFamily="34" charset="0"/>
                        </a:rPr>
                        <a:t>1385.01</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ctr"/>
                </a:tc>
                <a:tc>
                  <a:txBody>
                    <a:bodyPr/>
                    <a:lstStyle/>
                    <a:p>
                      <a:pPr algn="ctr">
                        <a:lnSpc>
                          <a:spcPct val="150000"/>
                        </a:lnSpc>
                        <a:spcBef>
                          <a:spcPts val="2400"/>
                        </a:spcBef>
                        <a:spcAft>
                          <a:spcPts val="0"/>
                        </a:spcAft>
                      </a:pPr>
                      <a:r>
                        <a:rPr lang="es-EC" sz="900" dirty="0">
                          <a:effectLst/>
                          <a:latin typeface="Arial" panose="020B0604020202020204" pitchFamily="34" charset="0"/>
                          <a:cs typeface="Arial" panose="020B0604020202020204" pitchFamily="34" charset="0"/>
                        </a:rPr>
                        <a:t>100</a:t>
                      </a:r>
                      <a:endParaRPr lang="es-EC" sz="900" dirty="0">
                        <a:effectLst/>
                        <a:latin typeface="Arial" panose="020B0604020202020204" pitchFamily="34" charset="0"/>
                        <a:ea typeface="Calibri" panose="020F0502020204030204" pitchFamily="34" charset="0"/>
                        <a:cs typeface="Arial" panose="020B0604020202020204" pitchFamily="34" charset="0"/>
                      </a:endParaRPr>
                    </a:p>
                  </a:txBody>
                  <a:tcPr marL="26147" marR="26147" marT="0" marB="0" anchor="b"/>
                </a:tc>
              </a:tr>
            </a:tbl>
          </a:graphicData>
        </a:graphic>
      </p:graphicFrame>
      <p:sp>
        <p:nvSpPr>
          <p:cNvPr id="4" name="CuadroTexto 3"/>
          <p:cNvSpPr txBox="1"/>
          <p:nvPr/>
        </p:nvSpPr>
        <p:spPr>
          <a:xfrm>
            <a:off x="2627784" y="476672"/>
            <a:ext cx="4824536" cy="646331"/>
          </a:xfrm>
          <a:prstGeom prst="rect">
            <a:avLst/>
          </a:prstGeom>
          <a:noFill/>
        </p:spPr>
        <p:txBody>
          <a:bodyPr wrap="square" rtlCol="0">
            <a:spAutoFit/>
          </a:bodyPr>
          <a:lstStyle/>
          <a:p>
            <a:pPr algn="ctr"/>
            <a:r>
              <a:rPr lang="es-EC" b="1" dirty="0" smtClean="0">
                <a:latin typeface="Arial" panose="020B0604020202020204" pitchFamily="34" charset="0"/>
                <a:cs typeface="Arial" panose="020B0604020202020204" pitchFamily="34" charset="0"/>
              </a:rPr>
              <a:t>Exportaciones del Ecuador sub partida 4202.21.00.00</a:t>
            </a:r>
            <a:endParaRPr lang="es-EC"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349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smtClean="0"/>
              <a:t>Exportaciones mundiales capítulo 42</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506699893"/>
              </p:ext>
            </p:extLst>
          </p:nvPr>
        </p:nvGraphicFramePr>
        <p:xfrm>
          <a:off x="2195736" y="1905000"/>
          <a:ext cx="6048672" cy="4620346"/>
        </p:xfrm>
        <a:graphic>
          <a:graphicData uri="http://schemas.openxmlformats.org/drawingml/2006/table">
            <a:tbl>
              <a:tblPr firstRow="1" firstCol="1" bandRow="1">
                <a:tableStyleId>{5C22544A-7EE6-4342-B048-85BDC9FD1C3A}</a:tableStyleId>
              </a:tblPr>
              <a:tblGrid>
                <a:gridCol w="2090862"/>
                <a:gridCol w="1319270"/>
                <a:gridCol w="1319270"/>
                <a:gridCol w="1319270"/>
              </a:tblGrid>
              <a:tr h="327051">
                <a:tc>
                  <a:txBody>
                    <a:bodyPr/>
                    <a:lstStyle/>
                    <a:p>
                      <a:pPr algn="ctr">
                        <a:lnSpc>
                          <a:spcPct val="150000"/>
                        </a:lnSpc>
                        <a:spcBef>
                          <a:spcPts val="2400"/>
                        </a:spcBef>
                        <a:spcAft>
                          <a:spcPts val="0"/>
                        </a:spcAft>
                      </a:pPr>
                      <a:r>
                        <a:rPr lang="es-EC" sz="1000" dirty="0">
                          <a:effectLst/>
                        </a:rPr>
                        <a:t> </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3">
                  <a:txBody>
                    <a:bodyPr/>
                    <a:lstStyle/>
                    <a:p>
                      <a:pPr algn="ctr">
                        <a:lnSpc>
                          <a:spcPct val="150000"/>
                        </a:lnSpc>
                        <a:spcBef>
                          <a:spcPts val="2400"/>
                        </a:spcBef>
                        <a:spcAft>
                          <a:spcPts val="0"/>
                        </a:spcAft>
                      </a:pPr>
                      <a:r>
                        <a:rPr lang="es-EC" sz="1000">
                          <a:effectLst/>
                        </a:rPr>
                        <a:t>AÑO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hMerge="1">
                  <a:txBody>
                    <a:bodyPr/>
                    <a:lstStyle/>
                    <a:p>
                      <a:endParaRPr lang="es-EC"/>
                    </a:p>
                  </a:txBody>
                  <a:tcPr/>
                </a:tc>
              </a:tr>
              <a:tr h="475711">
                <a:tc>
                  <a:txBody>
                    <a:bodyPr/>
                    <a:lstStyle/>
                    <a:p>
                      <a:pPr algn="ctr">
                        <a:lnSpc>
                          <a:spcPct val="150000"/>
                        </a:lnSpc>
                        <a:spcBef>
                          <a:spcPts val="2400"/>
                        </a:spcBef>
                        <a:spcAft>
                          <a:spcPts val="0"/>
                        </a:spcAft>
                      </a:pPr>
                      <a:r>
                        <a:rPr lang="es-EC" sz="1000" dirty="0">
                          <a:effectLst/>
                        </a:rPr>
                        <a:t>PAIS EXPORTADOR</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2010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2011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2012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8132">
                <a:tc>
                  <a:txBody>
                    <a:bodyPr/>
                    <a:lstStyle/>
                    <a:p>
                      <a:pPr algn="ctr">
                        <a:lnSpc>
                          <a:spcPct val="150000"/>
                        </a:lnSpc>
                        <a:spcBef>
                          <a:spcPts val="2400"/>
                        </a:spcBef>
                        <a:spcAft>
                          <a:spcPts val="0"/>
                        </a:spcAft>
                      </a:pPr>
                      <a:r>
                        <a:rPr lang="es-EC" sz="1000">
                          <a:effectLst/>
                        </a:rPr>
                        <a:t>China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25213637,75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27232895,71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29625081,93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8132">
                <a:tc>
                  <a:txBody>
                    <a:bodyPr/>
                    <a:lstStyle/>
                    <a:p>
                      <a:pPr algn="ctr">
                        <a:lnSpc>
                          <a:spcPct val="150000"/>
                        </a:lnSpc>
                        <a:spcBef>
                          <a:spcPts val="2400"/>
                        </a:spcBef>
                        <a:spcAft>
                          <a:spcPts val="0"/>
                        </a:spcAft>
                      </a:pPr>
                      <a:r>
                        <a:rPr lang="es-EC" sz="1000">
                          <a:effectLst/>
                        </a:rPr>
                        <a:t>Italia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5318135,35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7140868,47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7826891,89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8132">
                <a:tc>
                  <a:txBody>
                    <a:bodyPr/>
                    <a:lstStyle/>
                    <a:p>
                      <a:pPr algn="ctr">
                        <a:lnSpc>
                          <a:spcPct val="150000"/>
                        </a:lnSpc>
                        <a:spcBef>
                          <a:spcPts val="2400"/>
                        </a:spcBef>
                        <a:spcAft>
                          <a:spcPts val="0"/>
                        </a:spcAft>
                      </a:pPr>
                      <a:r>
                        <a:rPr lang="es-EC" sz="1000">
                          <a:effectLst/>
                        </a:rPr>
                        <a:t>Francia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4613645,17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5604850,14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5948960,56</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8132">
                <a:tc>
                  <a:txBody>
                    <a:bodyPr/>
                    <a:lstStyle/>
                    <a:p>
                      <a:pPr algn="ctr">
                        <a:lnSpc>
                          <a:spcPct val="150000"/>
                        </a:lnSpc>
                        <a:spcBef>
                          <a:spcPts val="2400"/>
                        </a:spcBef>
                        <a:spcAft>
                          <a:spcPts val="0"/>
                        </a:spcAft>
                      </a:pPr>
                      <a:r>
                        <a:rPr lang="es-EC" sz="1000">
                          <a:effectLst/>
                        </a:rPr>
                        <a:t>India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1802204,65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2124580,58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1986740,13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8132">
                <a:tc>
                  <a:txBody>
                    <a:bodyPr/>
                    <a:lstStyle/>
                    <a:p>
                      <a:pPr algn="ctr">
                        <a:lnSpc>
                          <a:spcPct val="150000"/>
                        </a:lnSpc>
                        <a:spcBef>
                          <a:spcPts val="2400"/>
                        </a:spcBef>
                        <a:spcAft>
                          <a:spcPts val="0"/>
                        </a:spcAft>
                      </a:pPr>
                      <a:r>
                        <a:rPr lang="es-EC" sz="1000">
                          <a:effectLst/>
                        </a:rPr>
                        <a:t>Alemania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1604293,41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1790567,11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1755395,81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8132">
                <a:tc>
                  <a:txBody>
                    <a:bodyPr/>
                    <a:lstStyle/>
                    <a:p>
                      <a:pPr algn="ctr">
                        <a:lnSpc>
                          <a:spcPct val="150000"/>
                        </a:lnSpc>
                        <a:spcBef>
                          <a:spcPts val="2400"/>
                        </a:spcBef>
                        <a:spcAft>
                          <a:spcPts val="0"/>
                        </a:spcAft>
                      </a:pPr>
                      <a:r>
                        <a:rPr lang="es-EC" sz="1000">
                          <a:effectLst/>
                        </a:rPr>
                        <a:t>Vietnam</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932004,61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1198790,87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1497291,07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8132">
                <a:tc>
                  <a:txBody>
                    <a:bodyPr/>
                    <a:lstStyle/>
                    <a:p>
                      <a:pPr algn="ctr">
                        <a:lnSpc>
                          <a:spcPct val="150000"/>
                        </a:lnSpc>
                        <a:spcBef>
                          <a:spcPts val="2400"/>
                        </a:spcBef>
                        <a:spcAft>
                          <a:spcPts val="0"/>
                        </a:spcAft>
                      </a:pPr>
                      <a:r>
                        <a:rPr lang="es-EC" sz="1000">
                          <a:effectLst/>
                        </a:rPr>
                        <a:t>Estados Unidos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1026511,38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1148887,62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1220249,19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8132">
                <a:tc>
                  <a:txBody>
                    <a:bodyPr/>
                    <a:lstStyle/>
                    <a:p>
                      <a:pPr algn="ctr">
                        <a:lnSpc>
                          <a:spcPct val="150000"/>
                        </a:lnSpc>
                        <a:spcBef>
                          <a:spcPts val="2400"/>
                        </a:spcBef>
                        <a:spcAft>
                          <a:spcPts val="0"/>
                        </a:spcAft>
                      </a:pPr>
                      <a:r>
                        <a:rPr lang="es-EC" sz="1000">
                          <a:effectLst/>
                        </a:rPr>
                        <a:t>España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918828,4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1186697,66</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1277793,08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8132">
                <a:tc>
                  <a:txBody>
                    <a:bodyPr/>
                    <a:lstStyle/>
                    <a:p>
                      <a:pPr algn="ctr">
                        <a:lnSpc>
                          <a:spcPct val="150000"/>
                        </a:lnSpc>
                        <a:spcBef>
                          <a:spcPts val="2400"/>
                        </a:spcBef>
                        <a:spcAft>
                          <a:spcPts val="0"/>
                        </a:spcAft>
                      </a:pPr>
                      <a:r>
                        <a:rPr lang="es-EC" sz="1000">
                          <a:effectLst/>
                        </a:rPr>
                        <a:t>Hong Kong</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973822,14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1158731,89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1124918,75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8132">
                <a:tc>
                  <a:txBody>
                    <a:bodyPr/>
                    <a:lstStyle/>
                    <a:p>
                      <a:pPr algn="ctr">
                        <a:lnSpc>
                          <a:spcPct val="150000"/>
                        </a:lnSpc>
                        <a:spcBef>
                          <a:spcPts val="2400"/>
                        </a:spcBef>
                        <a:spcAft>
                          <a:spcPts val="0"/>
                        </a:spcAft>
                      </a:pPr>
                      <a:r>
                        <a:rPr lang="es-EC" sz="1000">
                          <a:effectLst/>
                        </a:rPr>
                        <a:t>Bélgica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974822,14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1070073,52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1025525,07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8132">
                <a:tc>
                  <a:txBody>
                    <a:bodyPr/>
                    <a:lstStyle/>
                    <a:p>
                      <a:pPr algn="ctr">
                        <a:lnSpc>
                          <a:spcPct val="150000"/>
                        </a:lnSpc>
                        <a:spcBef>
                          <a:spcPts val="2400"/>
                        </a:spcBef>
                        <a:spcAft>
                          <a:spcPts val="0"/>
                        </a:spcAft>
                      </a:pPr>
                      <a:r>
                        <a:rPr lang="es-EC" sz="1000">
                          <a:effectLst/>
                        </a:rPr>
                        <a:t>Otros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6949779,21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8659151,17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9096066,75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8132">
                <a:tc>
                  <a:txBody>
                    <a:bodyPr/>
                    <a:lstStyle/>
                    <a:p>
                      <a:pPr algn="ctr">
                        <a:lnSpc>
                          <a:spcPct val="150000"/>
                        </a:lnSpc>
                        <a:spcBef>
                          <a:spcPts val="2400"/>
                        </a:spcBef>
                        <a:spcAft>
                          <a:spcPts val="0"/>
                        </a:spcAft>
                      </a:pPr>
                      <a:r>
                        <a:rPr lang="es-EC" sz="1000">
                          <a:effectLst/>
                        </a:rPr>
                        <a:t>TOTAL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50327684,21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a:effectLst/>
                        </a:rPr>
                        <a:t>58316094,74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Bef>
                          <a:spcPts val="2400"/>
                        </a:spcBef>
                        <a:spcAft>
                          <a:spcPts val="0"/>
                        </a:spcAft>
                      </a:pPr>
                      <a:r>
                        <a:rPr lang="es-EC" sz="1000" dirty="0">
                          <a:effectLst/>
                        </a:rPr>
                        <a:t>62384914,23</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3147850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2344</TotalTime>
  <Words>2903</Words>
  <Application>Microsoft Office PowerPoint</Application>
  <PresentationFormat>Presentación en pantalla (4:3)</PresentationFormat>
  <Paragraphs>1161</Paragraphs>
  <Slides>36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36</vt:i4>
      </vt:variant>
    </vt:vector>
  </HeadingPairs>
  <TitlesOfParts>
    <vt:vector size="42" baseType="lpstr">
      <vt:lpstr>Arial</vt:lpstr>
      <vt:lpstr>Calibri</vt:lpstr>
      <vt:lpstr>Century Gothic</vt:lpstr>
      <vt:lpstr>Times New Roman</vt:lpstr>
      <vt:lpstr>Wingdings 3</vt:lpstr>
      <vt:lpstr>Espiral</vt:lpstr>
      <vt:lpstr>Presentación de PowerPoint</vt:lpstr>
      <vt:lpstr>INTRODUCCION</vt:lpstr>
      <vt:lpstr>ANTECEDENTES</vt:lpstr>
      <vt:lpstr>ANTECEDENTES</vt:lpstr>
      <vt:lpstr>Presentación de PowerPoint</vt:lpstr>
      <vt:lpstr>ESTUDIO DE MERCADO</vt:lpstr>
      <vt:lpstr>ESTUDIO DE MERCADO</vt:lpstr>
      <vt:lpstr>Presentación de PowerPoint</vt:lpstr>
      <vt:lpstr>Exportaciones mundiales capítulo 42</vt:lpstr>
      <vt:lpstr>Presentación de PowerPoint</vt:lpstr>
      <vt:lpstr>Presentación de PowerPoint</vt:lpstr>
      <vt:lpstr>Presentación de PowerPoint</vt:lpstr>
      <vt:lpstr>Acceso al mercado de exportación</vt:lpstr>
      <vt:lpstr>Procesos y Procedimientos para exportación</vt:lpstr>
      <vt:lpstr>Procesos y Procedimientos para exportación - Embalaje</vt:lpstr>
      <vt:lpstr>Procesos y Procedimientos para exportación</vt:lpstr>
      <vt:lpstr>Registro de Exportador en el Ecuapass</vt:lpstr>
      <vt:lpstr>PROCESO PARA EXPORTAR</vt:lpstr>
      <vt:lpstr>PLAN DE MARKETING – SEGMENTACIÓN DE MERCADO</vt:lpstr>
      <vt:lpstr>PLAN DE MARKETING – PRODUCTO</vt:lpstr>
      <vt:lpstr>PLAN DE MARKETING – PRECIO</vt:lpstr>
      <vt:lpstr>PLAN DE MARKETING – PRECIO</vt:lpstr>
      <vt:lpstr>PLAN DE MARKETING – PROMOCIÓN</vt:lpstr>
      <vt:lpstr>PLAN DE MARKETING – PROMOCIÓN</vt:lpstr>
      <vt:lpstr>FINANCIAMIENTO PARA INVERSION INICIAL</vt:lpstr>
      <vt:lpstr>Instituciones para el financiamiento</vt:lpstr>
      <vt:lpstr>ESTUDIO FINANCIERO</vt:lpstr>
      <vt:lpstr>ESTUDIO FINANCIERO - INGRESOS</vt:lpstr>
      <vt:lpstr>ESTUDIO FINANCIERO - INGRESOS</vt:lpstr>
      <vt:lpstr>ESTUDIO FINANCIERO – COSTO DE VENTAS</vt:lpstr>
      <vt:lpstr>ESTUDIO FINANCIERO –  GASTOS PERSONAL</vt:lpstr>
      <vt:lpstr>ESTUDIO FINANCIERO –  GASTOS ADMINISTRACIÓN</vt:lpstr>
      <vt:lpstr>ESTUDIO FINANCIERO –  GASTOS PRE OPERATIVOS</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SUPERIOR POLITECNICA DE CHIMBORAZO FACULTAD DE SALUD PÚBLICA ESCUELA DE GASTRONOMIA</dc:title>
  <dc:creator>mi pc</dc:creator>
  <cp:lastModifiedBy>BETO RAYADO</cp:lastModifiedBy>
  <cp:revision>86</cp:revision>
  <dcterms:created xsi:type="dcterms:W3CDTF">2013-12-13T17:02:39Z</dcterms:created>
  <dcterms:modified xsi:type="dcterms:W3CDTF">2014-10-23T02:33:52Z</dcterms:modified>
</cp:coreProperties>
</file>