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256" r:id="rId2"/>
    <p:sldId id="257" r:id="rId3"/>
    <p:sldId id="286" r:id="rId4"/>
    <p:sldId id="258" r:id="rId5"/>
    <p:sldId id="261" r:id="rId6"/>
    <p:sldId id="260" r:id="rId7"/>
    <p:sldId id="262" r:id="rId8"/>
    <p:sldId id="263" r:id="rId9"/>
    <p:sldId id="264" r:id="rId10"/>
    <p:sldId id="283" r:id="rId11"/>
    <p:sldId id="273" r:id="rId12"/>
    <p:sldId id="265" r:id="rId13"/>
    <p:sldId id="267" r:id="rId14"/>
    <p:sldId id="270" r:id="rId15"/>
    <p:sldId id="271" r:id="rId16"/>
    <p:sldId id="268" r:id="rId17"/>
    <p:sldId id="269" r:id="rId18"/>
    <p:sldId id="272" r:id="rId19"/>
    <p:sldId id="274" r:id="rId20"/>
    <p:sldId id="275" r:id="rId21"/>
    <p:sldId id="276" r:id="rId22"/>
    <p:sldId id="277" r:id="rId23"/>
    <p:sldId id="278" r:id="rId24"/>
    <p:sldId id="279" r:id="rId25"/>
    <p:sldId id="284" r:id="rId26"/>
    <p:sldId id="285" r:id="rId27"/>
    <p:sldId id="280" r:id="rId28"/>
    <p:sldId id="281" r:id="rId29"/>
    <p:sldId id="282" r:id="rId30"/>
    <p:sldId id="266" r:id="rId3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90"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Tabulaci&#243;n-y-an&#225;li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Tabulaci&#243;n-y-an&#225;li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Tabulaci&#243;n-y-an&#225;lis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ISELA\Downloads\Tabulaci&#243;n-y-an&#225;lisi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Paty\Dropbox\Tabulaci&#243;n-y-an&#225;lisi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Paty\Dropbox\Tabulaci&#243;n-y-an&#225;li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r>
              <a:rPr lang="es-EC"/>
              <a:t>Mayor afluencia de Turistas</a:t>
            </a:r>
          </a:p>
        </c:rich>
      </c:tx>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1.6110882452601973E-2"/>
          <c:w val="0.65811371752964443"/>
          <c:h val="0.87896727014508469"/>
        </c:manualLayout>
      </c:layout>
      <c:pie3DChart>
        <c:varyColors val="1"/>
        <c:ser>
          <c:idx val="0"/>
          <c:order val="0"/>
          <c:dPt>
            <c:idx val="0"/>
            <c:bubble3D val="0"/>
            <c:spPr>
              <a:gradFill rotWithShape="1">
                <a:gsLst>
                  <a:gs pos="0">
                    <a:schemeClr val="accent1">
                      <a:shade val="63000"/>
                    </a:schemeClr>
                  </a:gs>
                  <a:gs pos="30000">
                    <a:schemeClr val="accent1">
                      <a:shade val="90000"/>
                      <a:satMod val="110000"/>
                    </a:schemeClr>
                  </a:gs>
                  <a:gs pos="45000">
                    <a:schemeClr val="accent1">
                      <a:shade val="100000"/>
                      <a:satMod val="118000"/>
                    </a:schemeClr>
                  </a:gs>
                  <a:gs pos="55000">
                    <a:schemeClr val="accent1">
                      <a:shade val="100000"/>
                      <a:satMod val="118000"/>
                    </a:schemeClr>
                  </a:gs>
                  <a:gs pos="73000">
                    <a:schemeClr val="accent1">
                      <a:shade val="90000"/>
                      <a:satMod val="110000"/>
                    </a:schemeClr>
                  </a:gs>
                  <a:gs pos="100000">
                    <a:schemeClr val="accent1">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1"/>
            <c:bubble3D val="0"/>
            <c:spPr>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2"/>
            <c:bubble3D val="0"/>
            <c:spPr>
              <a:gradFill rotWithShape="1">
                <a:gsLst>
                  <a:gs pos="0">
                    <a:schemeClr val="accent3">
                      <a:shade val="63000"/>
                    </a:schemeClr>
                  </a:gs>
                  <a:gs pos="30000">
                    <a:schemeClr val="accent3">
                      <a:shade val="90000"/>
                      <a:satMod val="110000"/>
                    </a:schemeClr>
                  </a:gs>
                  <a:gs pos="45000">
                    <a:schemeClr val="accent3">
                      <a:shade val="100000"/>
                      <a:satMod val="118000"/>
                    </a:schemeClr>
                  </a:gs>
                  <a:gs pos="55000">
                    <a:schemeClr val="accent3">
                      <a:shade val="100000"/>
                      <a:satMod val="118000"/>
                    </a:schemeClr>
                  </a:gs>
                  <a:gs pos="73000">
                    <a:schemeClr val="accent3">
                      <a:shade val="90000"/>
                      <a:satMod val="110000"/>
                    </a:schemeClr>
                  </a:gs>
                  <a:gs pos="100000">
                    <a:schemeClr val="accent3">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3"/>
            <c:bubble3D val="0"/>
            <c:spPr>
              <a:gradFill rotWithShape="1">
                <a:gsLst>
                  <a:gs pos="0">
                    <a:schemeClr val="accent4">
                      <a:shade val="63000"/>
                    </a:schemeClr>
                  </a:gs>
                  <a:gs pos="30000">
                    <a:schemeClr val="accent4">
                      <a:shade val="90000"/>
                      <a:satMod val="110000"/>
                    </a:schemeClr>
                  </a:gs>
                  <a:gs pos="45000">
                    <a:schemeClr val="accent4">
                      <a:shade val="100000"/>
                      <a:satMod val="118000"/>
                    </a:schemeClr>
                  </a:gs>
                  <a:gs pos="55000">
                    <a:schemeClr val="accent4">
                      <a:shade val="100000"/>
                      <a:satMod val="118000"/>
                    </a:schemeClr>
                  </a:gs>
                  <a:gs pos="73000">
                    <a:schemeClr val="accent4">
                      <a:shade val="90000"/>
                      <a:satMod val="110000"/>
                    </a:schemeClr>
                  </a:gs>
                  <a:gs pos="100000">
                    <a:schemeClr val="accent4">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4"/>
            <c:bubble3D val="0"/>
            <c:spPr>
              <a:gradFill rotWithShape="1">
                <a:gsLst>
                  <a:gs pos="0">
                    <a:schemeClr val="accent5">
                      <a:shade val="63000"/>
                    </a:schemeClr>
                  </a:gs>
                  <a:gs pos="30000">
                    <a:schemeClr val="accent5">
                      <a:shade val="90000"/>
                      <a:satMod val="110000"/>
                    </a:schemeClr>
                  </a:gs>
                  <a:gs pos="45000">
                    <a:schemeClr val="accent5">
                      <a:shade val="100000"/>
                      <a:satMod val="118000"/>
                    </a:schemeClr>
                  </a:gs>
                  <a:gs pos="55000">
                    <a:schemeClr val="accent5">
                      <a:shade val="100000"/>
                      <a:satMod val="118000"/>
                    </a:schemeClr>
                  </a:gs>
                  <a:gs pos="73000">
                    <a:schemeClr val="accent5">
                      <a:shade val="90000"/>
                      <a:satMod val="110000"/>
                    </a:schemeClr>
                  </a:gs>
                  <a:gs pos="100000">
                    <a:schemeClr val="accent5">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layout/>
              </c:ext>
            </c:extLst>
          </c:dLbls>
          <c:cat>
            <c:strRef>
              <c:f>Hoja3!$A$59:$A$63</c:f>
              <c:strCache>
                <c:ptCount val="5"/>
                <c:pt idx="0">
                  <c:v>Feriados</c:v>
                </c:pt>
                <c:pt idx="1">
                  <c:v>Periodo Vacacional</c:v>
                </c:pt>
                <c:pt idx="2">
                  <c:v>Fin de Semana</c:v>
                </c:pt>
                <c:pt idx="3">
                  <c:v>Entre semana</c:v>
                </c:pt>
                <c:pt idx="4">
                  <c:v>Habitualmente</c:v>
                </c:pt>
              </c:strCache>
            </c:strRef>
          </c:cat>
          <c:val>
            <c:numRef>
              <c:f>Hoja3!$B$59:$B$63</c:f>
              <c:numCache>
                <c:formatCode>General</c:formatCode>
                <c:ptCount val="5"/>
                <c:pt idx="0">
                  <c:v>11</c:v>
                </c:pt>
                <c:pt idx="1">
                  <c:v>2</c:v>
                </c:pt>
                <c:pt idx="2">
                  <c:v>3</c:v>
                </c:pt>
                <c:pt idx="3">
                  <c:v>1</c:v>
                </c:pt>
                <c:pt idx="4">
                  <c:v>0</c:v>
                </c:pt>
              </c:numCache>
            </c:numRef>
          </c:val>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559761243204778"/>
          <c:y val="0.18411475128255819"/>
          <c:w val="0.32299022349221562"/>
          <c:h val="0.565825383399104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legend>
    <c:plotVisOnly val="1"/>
    <c:dispBlanksAs val="zero"/>
    <c:showDLblsOverMax val="0"/>
  </c:chart>
  <c:spPr>
    <a:solidFill>
      <a:schemeClr val="lt1"/>
    </a:solidFill>
    <a:ln w="19050" cap="flat" cmpd="sng" algn="ctr">
      <a:solidFill>
        <a:schemeClr val="accent2"/>
      </a:solidFill>
      <a:prstDash val="solid"/>
      <a:roun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r>
              <a:rPr lang="es-EC"/>
              <a:t>Turismo de mayor aceptación </a:t>
            </a:r>
          </a:p>
        </c:rich>
      </c:tx>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579328639934755E-3"/>
          <c:y val="0.12842213098286592"/>
          <c:w val="0.63739261299867356"/>
          <c:h val="0.847788435568814"/>
        </c:manualLayout>
      </c:layout>
      <c:pie3DChart>
        <c:varyColors val="1"/>
        <c:ser>
          <c:idx val="0"/>
          <c:order val="0"/>
          <c:dPt>
            <c:idx val="0"/>
            <c:bubble3D val="0"/>
            <c:spPr>
              <a:gradFill rotWithShape="1">
                <a:gsLst>
                  <a:gs pos="0">
                    <a:schemeClr val="accent1">
                      <a:shade val="63000"/>
                    </a:schemeClr>
                  </a:gs>
                  <a:gs pos="30000">
                    <a:schemeClr val="accent1">
                      <a:shade val="90000"/>
                      <a:satMod val="110000"/>
                    </a:schemeClr>
                  </a:gs>
                  <a:gs pos="45000">
                    <a:schemeClr val="accent1">
                      <a:shade val="100000"/>
                      <a:satMod val="118000"/>
                    </a:schemeClr>
                  </a:gs>
                  <a:gs pos="55000">
                    <a:schemeClr val="accent1">
                      <a:shade val="100000"/>
                      <a:satMod val="118000"/>
                    </a:schemeClr>
                  </a:gs>
                  <a:gs pos="73000">
                    <a:schemeClr val="accent1">
                      <a:shade val="90000"/>
                      <a:satMod val="110000"/>
                    </a:schemeClr>
                  </a:gs>
                  <a:gs pos="100000">
                    <a:schemeClr val="accent1">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1"/>
            <c:bubble3D val="0"/>
            <c:spPr>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2"/>
            <c:bubble3D val="0"/>
            <c:spPr>
              <a:gradFill rotWithShape="1">
                <a:gsLst>
                  <a:gs pos="0">
                    <a:schemeClr val="accent3">
                      <a:shade val="63000"/>
                    </a:schemeClr>
                  </a:gs>
                  <a:gs pos="30000">
                    <a:schemeClr val="accent3">
                      <a:shade val="90000"/>
                      <a:satMod val="110000"/>
                    </a:schemeClr>
                  </a:gs>
                  <a:gs pos="45000">
                    <a:schemeClr val="accent3">
                      <a:shade val="100000"/>
                      <a:satMod val="118000"/>
                    </a:schemeClr>
                  </a:gs>
                  <a:gs pos="55000">
                    <a:schemeClr val="accent3">
                      <a:shade val="100000"/>
                      <a:satMod val="118000"/>
                    </a:schemeClr>
                  </a:gs>
                  <a:gs pos="73000">
                    <a:schemeClr val="accent3">
                      <a:shade val="90000"/>
                      <a:satMod val="110000"/>
                    </a:schemeClr>
                  </a:gs>
                  <a:gs pos="100000">
                    <a:schemeClr val="accent3">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3"/>
            <c:bubble3D val="0"/>
            <c:spPr>
              <a:gradFill rotWithShape="1">
                <a:gsLst>
                  <a:gs pos="0">
                    <a:schemeClr val="accent4">
                      <a:shade val="63000"/>
                    </a:schemeClr>
                  </a:gs>
                  <a:gs pos="30000">
                    <a:schemeClr val="accent4">
                      <a:shade val="90000"/>
                      <a:satMod val="110000"/>
                    </a:schemeClr>
                  </a:gs>
                  <a:gs pos="45000">
                    <a:schemeClr val="accent4">
                      <a:shade val="100000"/>
                      <a:satMod val="118000"/>
                    </a:schemeClr>
                  </a:gs>
                  <a:gs pos="55000">
                    <a:schemeClr val="accent4">
                      <a:shade val="100000"/>
                      <a:satMod val="118000"/>
                    </a:schemeClr>
                  </a:gs>
                  <a:gs pos="73000">
                    <a:schemeClr val="accent4">
                      <a:shade val="90000"/>
                      <a:satMod val="110000"/>
                    </a:schemeClr>
                  </a:gs>
                  <a:gs pos="100000">
                    <a:schemeClr val="accent4">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layout/>
              </c:ext>
            </c:extLst>
          </c:dLbls>
          <c:cat>
            <c:strRef>
              <c:f>Hoja3!$A$109:$A$112</c:f>
              <c:strCache>
                <c:ptCount val="4"/>
                <c:pt idx="0">
                  <c:v>Agroturismo</c:v>
                </c:pt>
                <c:pt idx="1">
                  <c:v>Turismo Comunitario</c:v>
                </c:pt>
                <c:pt idx="2">
                  <c:v>Turismo de Aventura</c:v>
                </c:pt>
                <c:pt idx="3">
                  <c:v>Turismo Cultural</c:v>
                </c:pt>
              </c:strCache>
            </c:strRef>
          </c:cat>
          <c:val>
            <c:numRef>
              <c:f>Hoja3!$B$109:$B$112</c:f>
              <c:numCache>
                <c:formatCode>General</c:formatCode>
                <c:ptCount val="4"/>
                <c:pt idx="0">
                  <c:v>1</c:v>
                </c:pt>
                <c:pt idx="1">
                  <c:v>3</c:v>
                </c:pt>
                <c:pt idx="2">
                  <c:v>7</c:v>
                </c:pt>
                <c:pt idx="3">
                  <c:v>6</c:v>
                </c:pt>
              </c:numCache>
            </c:numRef>
          </c:val>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5810580553004794"/>
          <c:y val="0.34513248981768085"/>
          <c:w val="0.32245740230588715"/>
          <c:h val="0.361119176372058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legend>
    <c:plotVisOnly val="1"/>
    <c:dispBlanksAs val="zero"/>
    <c:showDLblsOverMax val="0"/>
  </c:chart>
  <c:spPr>
    <a:solidFill>
      <a:schemeClr val="lt1"/>
    </a:solidFill>
    <a:ln w="19050" cap="flat" cmpd="sng" algn="ctr">
      <a:solidFill>
        <a:schemeClr val="accent2"/>
      </a:solidFill>
      <a:prstDash val="solid"/>
      <a:roun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r>
              <a:rPr lang="es-EC"/>
              <a:t>Ofrecen alguna actividad de Turismo de Aventura</a:t>
            </a:r>
          </a:p>
        </c:rich>
      </c:tx>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0658486352453265"/>
          <c:w val="0.82970602504044089"/>
          <c:h val="0.69468752954956015"/>
        </c:manualLayout>
      </c:layout>
      <c:pie3DChart>
        <c:varyColors val="1"/>
        <c:ser>
          <c:idx val="0"/>
          <c:order val="0"/>
          <c:dPt>
            <c:idx val="0"/>
            <c:bubble3D val="0"/>
            <c:spPr>
              <a:gradFill rotWithShape="1">
                <a:gsLst>
                  <a:gs pos="0">
                    <a:schemeClr val="accent1">
                      <a:shade val="63000"/>
                    </a:schemeClr>
                  </a:gs>
                  <a:gs pos="30000">
                    <a:schemeClr val="accent1">
                      <a:shade val="90000"/>
                      <a:satMod val="110000"/>
                    </a:schemeClr>
                  </a:gs>
                  <a:gs pos="45000">
                    <a:schemeClr val="accent1">
                      <a:shade val="100000"/>
                      <a:satMod val="118000"/>
                    </a:schemeClr>
                  </a:gs>
                  <a:gs pos="55000">
                    <a:schemeClr val="accent1">
                      <a:shade val="100000"/>
                      <a:satMod val="118000"/>
                    </a:schemeClr>
                  </a:gs>
                  <a:gs pos="73000">
                    <a:schemeClr val="accent1">
                      <a:shade val="90000"/>
                      <a:satMod val="110000"/>
                    </a:schemeClr>
                  </a:gs>
                  <a:gs pos="100000">
                    <a:schemeClr val="accent1">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1"/>
            <c:bubble3D val="0"/>
            <c:spPr>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layout/>
              </c:ext>
            </c:extLst>
          </c:dLbls>
          <c:cat>
            <c:strRef>
              <c:f>Hoja3!$A$124:$A$125</c:f>
              <c:strCache>
                <c:ptCount val="2"/>
                <c:pt idx="0">
                  <c:v>Si</c:v>
                </c:pt>
                <c:pt idx="1">
                  <c:v>No</c:v>
                </c:pt>
              </c:strCache>
            </c:strRef>
          </c:cat>
          <c:val>
            <c:numRef>
              <c:f>Hoja3!$B$124:$B$125</c:f>
              <c:numCache>
                <c:formatCode>General</c:formatCode>
                <c:ptCount val="2"/>
                <c:pt idx="0">
                  <c:v>7</c:v>
                </c:pt>
                <c:pt idx="1">
                  <c:v>10</c:v>
                </c:pt>
              </c:numCache>
            </c:numRef>
          </c:val>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9922500432338606"/>
          <c:y val="0.3872075933713372"/>
          <c:w val="0.18133888767306935"/>
          <c:h val="0.288798814115734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legend>
    <c:plotVisOnly val="1"/>
    <c:dispBlanksAs val="zero"/>
    <c:showDLblsOverMax val="0"/>
  </c:chart>
  <c:spPr>
    <a:solidFill>
      <a:schemeClr val="lt1"/>
    </a:solidFill>
    <a:ln w="19050" cap="flat" cmpd="sng" algn="ctr">
      <a:solidFill>
        <a:schemeClr val="accent2"/>
      </a:solidFill>
      <a:prstDash val="solid"/>
      <a:roun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baseline="0">
                <a:solidFill>
                  <a:schemeClr val="dk1"/>
                </a:solidFill>
                <a:latin typeface="+mn-lt"/>
                <a:ea typeface="+mn-ea"/>
                <a:cs typeface="+mn-cs"/>
              </a:defRPr>
            </a:pPr>
            <a:r>
              <a:rPr lang="es-EC" dirty="0"/>
              <a:t>¿En qué medio le agradaría informarse sobre turismo de aventura?</a:t>
            </a:r>
          </a:p>
        </c:rich>
      </c:tx>
      <c:layout>
        <c:manualLayout>
          <c:xMode val="edge"/>
          <c:yMode val="edge"/>
          <c:x val="4.4892455298442555E-3"/>
          <c:y val="8.7725713914216547E-2"/>
        </c:manualLayout>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hade val="63000"/>
                    </a:schemeClr>
                  </a:gs>
                  <a:gs pos="30000">
                    <a:schemeClr val="accent1">
                      <a:shade val="90000"/>
                      <a:satMod val="110000"/>
                    </a:schemeClr>
                  </a:gs>
                  <a:gs pos="45000">
                    <a:schemeClr val="accent1">
                      <a:shade val="100000"/>
                      <a:satMod val="118000"/>
                    </a:schemeClr>
                  </a:gs>
                  <a:gs pos="55000">
                    <a:schemeClr val="accent1">
                      <a:shade val="100000"/>
                      <a:satMod val="118000"/>
                    </a:schemeClr>
                  </a:gs>
                  <a:gs pos="73000">
                    <a:schemeClr val="accent1">
                      <a:shade val="90000"/>
                      <a:satMod val="110000"/>
                    </a:schemeClr>
                  </a:gs>
                  <a:gs pos="100000">
                    <a:schemeClr val="accent1">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1"/>
            <c:bubble3D val="0"/>
            <c:spPr>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2"/>
            <c:bubble3D val="0"/>
            <c:spPr>
              <a:gradFill rotWithShape="1">
                <a:gsLst>
                  <a:gs pos="0">
                    <a:schemeClr val="accent3">
                      <a:shade val="63000"/>
                    </a:schemeClr>
                  </a:gs>
                  <a:gs pos="30000">
                    <a:schemeClr val="accent3">
                      <a:shade val="90000"/>
                      <a:satMod val="110000"/>
                    </a:schemeClr>
                  </a:gs>
                  <a:gs pos="45000">
                    <a:schemeClr val="accent3">
                      <a:shade val="100000"/>
                      <a:satMod val="118000"/>
                    </a:schemeClr>
                  </a:gs>
                  <a:gs pos="55000">
                    <a:schemeClr val="accent3">
                      <a:shade val="100000"/>
                      <a:satMod val="118000"/>
                    </a:schemeClr>
                  </a:gs>
                  <a:gs pos="73000">
                    <a:schemeClr val="accent3">
                      <a:shade val="90000"/>
                      <a:satMod val="110000"/>
                    </a:schemeClr>
                  </a:gs>
                  <a:gs pos="100000">
                    <a:schemeClr val="accent3">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3"/>
            <c:bubble3D val="0"/>
            <c:spPr>
              <a:gradFill rotWithShape="1">
                <a:gsLst>
                  <a:gs pos="0">
                    <a:schemeClr val="accent4">
                      <a:shade val="63000"/>
                    </a:schemeClr>
                  </a:gs>
                  <a:gs pos="30000">
                    <a:schemeClr val="accent4">
                      <a:shade val="90000"/>
                      <a:satMod val="110000"/>
                    </a:schemeClr>
                  </a:gs>
                  <a:gs pos="45000">
                    <a:schemeClr val="accent4">
                      <a:shade val="100000"/>
                      <a:satMod val="118000"/>
                    </a:schemeClr>
                  </a:gs>
                  <a:gs pos="55000">
                    <a:schemeClr val="accent4">
                      <a:shade val="100000"/>
                      <a:satMod val="118000"/>
                    </a:schemeClr>
                  </a:gs>
                  <a:gs pos="73000">
                    <a:schemeClr val="accent4">
                      <a:shade val="90000"/>
                      <a:satMod val="110000"/>
                    </a:schemeClr>
                  </a:gs>
                  <a:gs pos="100000">
                    <a:schemeClr val="accent4">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4"/>
            <c:bubble3D val="0"/>
            <c:spPr>
              <a:gradFill rotWithShape="1">
                <a:gsLst>
                  <a:gs pos="0">
                    <a:schemeClr val="accent5">
                      <a:shade val="63000"/>
                    </a:schemeClr>
                  </a:gs>
                  <a:gs pos="30000">
                    <a:schemeClr val="accent5">
                      <a:shade val="90000"/>
                      <a:satMod val="110000"/>
                    </a:schemeClr>
                  </a:gs>
                  <a:gs pos="45000">
                    <a:schemeClr val="accent5">
                      <a:shade val="100000"/>
                      <a:satMod val="118000"/>
                    </a:schemeClr>
                  </a:gs>
                  <a:gs pos="55000">
                    <a:schemeClr val="accent5">
                      <a:shade val="100000"/>
                      <a:satMod val="118000"/>
                    </a:schemeClr>
                  </a:gs>
                  <a:gs pos="73000">
                    <a:schemeClr val="accent5">
                      <a:shade val="90000"/>
                      <a:satMod val="110000"/>
                    </a:schemeClr>
                  </a:gs>
                  <a:gs pos="100000">
                    <a:schemeClr val="accent5">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5"/>
            <c:bubble3D val="0"/>
            <c:spPr>
              <a:gradFill rotWithShape="1">
                <a:gsLst>
                  <a:gs pos="0">
                    <a:schemeClr val="accent6">
                      <a:shade val="63000"/>
                    </a:schemeClr>
                  </a:gs>
                  <a:gs pos="30000">
                    <a:schemeClr val="accent6">
                      <a:shade val="90000"/>
                      <a:satMod val="110000"/>
                    </a:schemeClr>
                  </a:gs>
                  <a:gs pos="45000">
                    <a:schemeClr val="accent6">
                      <a:shade val="100000"/>
                      <a:satMod val="118000"/>
                    </a:schemeClr>
                  </a:gs>
                  <a:gs pos="55000">
                    <a:schemeClr val="accent6">
                      <a:shade val="100000"/>
                      <a:satMod val="118000"/>
                    </a:schemeClr>
                  </a:gs>
                  <a:gs pos="73000">
                    <a:schemeClr val="accent6">
                      <a:shade val="90000"/>
                      <a:satMod val="110000"/>
                    </a:schemeClr>
                  </a:gs>
                  <a:gs pos="100000">
                    <a:schemeClr val="accent6">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6"/>
            <c:bubble3D val="0"/>
            <c:spPr>
              <a:gradFill rotWithShape="1">
                <a:gsLst>
                  <a:gs pos="0">
                    <a:schemeClr val="accent1">
                      <a:lumMod val="60000"/>
                      <a:shade val="63000"/>
                    </a:schemeClr>
                  </a:gs>
                  <a:gs pos="30000">
                    <a:schemeClr val="accent1">
                      <a:lumMod val="60000"/>
                      <a:shade val="90000"/>
                      <a:satMod val="110000"/>
                    </a:schemeClr>
                  </a:gs>
                  <a:gs pos="45000">
                    <a:schemeClr val="accent1">
                      <a:lumMod val="60000"/>
                      <a:shade val="100000"/>
                      <a:satMod val="118000"/>
                    </a:schemeClr>
                  </a:gs>
                  <a:gs pos="55000">
                    <a:schemeClr val="accent1">
                      <a:lumMod val="60000"/>
                      <a:shade val="100000"/>
                      <a:satMod val="118000"/>
                    </a:schemeClr>
                  </a:gs>
                  <a:gs pos="73000">
                    <a:schemeClr val="accent1">
                      <a:lumMod val="60000"/>
                      <a:shade val="90000"/>
                      <a:satMod val="110000"/>
                    </a:schemeClr>
                  </a:gs>
                  <a:gs pos="100000">
                    <a:schemeClr val="accent1">
                      <a:lumMod val="6000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7"/>
            <c:bubble3D val="0"/>
            <c:spPr>
              <a:gradFill rotWithShape="1">
                <a:gsLst>
                  <a:gs pos="0">
                    <a:schemeClr val="accent2">
                      <a:lumMod val="60000"/>
                      <a:shade val="63000"/>
                    </a:schemeClr>
                  </a:gs>
                  <a:gs pos="30000">
                    <a:schemeClr val="accent2">
                      <a:lumMod val="60000"/>
                      <a:shade val="90000"/>
                      <a:satMod val="110000"/>
                    </a:schemeClr>
                  </a:gs>
                  <a:gs pos="45000">
                    <a:schemeClr val="accent2">
                      <a:lumMod val="60000"/>
                      <a:shade val="100000"/>
                      <a:satMod val="118000"/>
                    </a:schemeClr>
                  </a:gs>
                  <a:gs pos="55000">
                    <a:schemeClr val="accent2">
                      <a:lumMod val="60000"/>
                      <a:shade val="100000"/>
                      <a:satMod val="118000"/>
                    </a:schemeClr>
                  </a:gs>
                  <a:gs pos="73000">
                    <a:schemeClr val="accent2">
                      <a:lumMod val="60000"/>
                      <a:shade val="90000"/>
                      <a:satMod val="110000"/>
                    </a:schemeClr>
                  </a:gs>
                  <a:gs pos="100000">
                    <a:schemeClr val="accent2">
                      <a:lumMod val="6000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8"/>
            <c:bubble3D val="0"/>
            <c:spPr>
              <a:gradFill rotWithShape="1">
                <a:gsLst>
                  <a:gs pos="0">
                    <a:schemeClr val="accent3">
                      <a:lumMod val="60000"/>
                      <a:shade val="63000"/>
                    </a:schemeClr>
                  </a:gs>
                  <a:gs pos="30000">
                    <a:schemeClr val="accent3">
                      <a:lumMod val="60000"/>
                      <a:shade val="90000"/>
                      <a:satMod val="110000"/>
                    </a:schemeClr>
                  </a:gs>
                  <a:gs pos="45000">
                    <a:schemeClr val="accent3">
                      <a:lumMod val="60000"/>
                      <a:shade val="100000"/>
                      <a:satMod val="118000"/>
                    </a:schemeClr>
                  </a:gs>
                  <a:gs pos="55000">
                    <a:schemeClr val="accent3">
                      <a:lumMod val="60000"/>
                      <a:shade val="100000"/>
                      <a:satMod val="118000"/>
                    </a:schemeClr>
                  </a:gs>
                  <a:gs pos="73000">
                    <a:schemeClr val="accent3">
                      <a:lumMod val="60000"/>
                      <a:shade val="90000"/>
                      <a:satMod val="110000"/>
                    </a:schemeClr>
                  </a:gs>
                  <a:gs pos="100000">
                    <a:schemeClr val="accent3">
                      <a:lumMod val="6000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layout/>
              </c:ext>
            </c:extLst>
          </c:dLbls>
          <c:cat>
            <c:strRef>
              <c:f>Hoja1!$A$156:$A$164</c:f>
              <c:strCache>
                <c:ptCount val="9"/>
                <c:pt idx="0">
                  <c:v>Tv</c:v>
                </c:pt>
                <c:pt idx="1">
                  <c:v>Radio</c:v>
                </c:pt>
                <c:pt idx="2">
                  <c:v>Periódico </c:v>
                </c:pt>
                <c:pt idx="3">
                  <c:v>Revistas</c:v>
                </c:pt>
                <c:pt idx="4">
                  <c:v>Hojas volantes</c:v>
                </c:pt>
                <c:pt idx="5">
                  <c:v>Vallas publicitarias</c:v>
                </c:pt>
                <c:pt idx="6">
                  <c:v>Guías turísticas</c:v>
                </c:pt>
                <c:pt idx="7">
                  <c:v>Internet</c:v>
                </c:pt>
                <c:pt idx="8">
                  <c:v>Redes sociales</c:v>
                </c:pt>
              </c:strCache>
            </c:strRef>
          </c:cat>
          <c:val>
            <c:numRef>
              <c:f>Hoja1!$C$156:$C$164</c:f>
              <c:numCache>
                <c:formatCode>0%</c:formatCode>
                <c:ptCount val="9"/>
                <c:pt idx="0">
                  <c:v>0.22784810126582297</c:v>
                </c:pt>
                <c:pt idx="1">
                  <c:v>5.8227848101265689E-2</c:v>
                </c:pt>
                <c:pt idx="2">
                  <c:v>5.5696202531645679E-2</c:v>
                </c:pt>
                <c:pt idx="3">
                  <c:v>6.0759493670886101E-2</c:v>
                </c:pt>
                <c:pt idx="4">
                  <c:v>3.0379746835443054E-2</c:v>
                </c:pt>
                <c:pt idx="5">
                  <c:v>5.0632911392405139E-2</c:v>
                </c:pt>
                <c:pt idx="6">
                  <c:v>8.35443037974688E-2</c:v>
                </c:pt>
                <c:pt idx="7">
                  <c:v>0.2</c:v>
                </c:pt>
                <c:pt idx="8">
                  <c:v>0.23291139240506381</c:v>
                </c:pt>
              </c:numCache>
            </c:numRef>
          </c:val>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1291403915901874"/>
          <c:y val="0.21910838562556867"/>
          <c:w val="0.26946259846070797"/>
          <c:h val="0.7172563565678993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legend>
    <c:plotVisOnly val="1"/>
    <c:dispBlanksAs val="zero"/>
    <c:showDLblsOverMax val="0"/>
  </c:chart>
  <c:spPr>
    <a:solidFill>
      <a:schemeClr val="lt1"/>
    </a:solidFill>
    <a:ln w="19050" cap="flat" cmpd="sng" algn="ctr">
      <a:solidFill>
        <a:schemeClr val="accent2"/>
      </a:solidFill>
      <a:prstDash val="solid"/>
      <a:roun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vert="horz"/>
          <a:lstStyle/>
          <a:p>
            <a:pPr>
              <a:defRPr/>
            </a:pPr>
            <a:r>
              <a:rPr lang="en-US"/>
              <a:t>Lugar de procedencia</a:t>
            </a:r>
          </a:p>
        </c:rich>
      </c:tx>
      <c:layout/>
      <c:overlay val="0"/>
      <c:spPr>
        <a:noFill/>
        <a:ln>
          <a:noFill/>
        </a:ln>
        <a:effectLst/>
      </c:spPr>
    </c:title>
    <c:autoTitleDeleted val="0"/>
    <c:plotArea>
      <c:layout/>
      <c:barChart>
        <c:barDir val="col"/>
        <c:grouping val="clustered"/>
        <c:varyColors val="0"/>
        <c:ser>
          <c:idx val="0"/>
          <c:order val="0"/>
          <c:spPr>
            <a:gradFill rotWithShape="1">
              <a:gsLst>
                <a:gs pos="0">
                  <a:schemeClr val="accent3">
                    <a:shade val="63000"/>
                  </a:schemeClr>
                </a:gs>
                <a:gs pos="30000">
                  <a:schemeClr val="accent3">
                    <a:shade val="90000"/>
                    <a:satMod val="110000"/>
                  </a:schemeClr>
                </a:gs>
                <a:gs pos="45000">
                  <a:schemeClr val="accent3">
                    <a:shade val="100000"/>
                    <a:satMod val="118000"/>
                  </a:schemeClr>
                </a:gs>
                <a:gs pos="55000">
                  <a:schemeClr val="accent3">
                    <a:shade val="100000"/>
                    <a:satMod val="118000"/>
                  </a:schemeClr>
                </a:gs>
                <a:gs pos="73000">
                  <a:schemeClr val="accent3">
                    <a:shade val="90000"/>
                    <a:satMod val="110000"/>
                  </a:schemeClr>
                </a:gs>
                <a:gs pos="100000">
                  <a:schemeClr val="accent3">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rgbClr r="0" g="0" b="0"/>
              </a:contourClr>
            </a:sp3d>
          </c:spPr>
          <c:invertIfNegative val="0"/>
          <c:cat>
            <c:strRef>
              <c:f>Hoja1!$A$29:$A$38</c:f>
              <c:strCache>
                <c:ptCount val="10"/>
                <c:pt idx="0">
                  <c:v>Quito </c:v>
                </c:pt>
                <c:pt idx="1">
                  <c:v>Pujili</c:v>
                </c:pt>
                <c:pt idx="2">
                  <c:v>Arenillas</c:v>
                </c:pt>
                <c:pt idx="3">
                  <c:v>Zamora</c:v>
                </c:pt>
                <c:pt idx="4">
                  <c:v>Loja</c:v>
                </c:pt>
                <c:pt idx="5">
                  <c:v>Machachi</c:v>
                </c:pt>
                <c:pt idx="6">
                  <c:v>Latacunga</c:v>
                </c:pt>
                <c:pt idx="7">
                  <c:v>Guayaquil</c:v>
                </c:pt>
                <c:pt idx="8">
                  <c:v>Ambato</c:v>
                </c:pt>
                <c:pt idx="9">
                  <c:v>Riobamba</c:v>
                </c:pt>
              </c:strCache>
            </c:strRef>
          </c:cat>
          <c:val>
            <c:numRef>
              <c:f>Hoja1!$B$29:$B$38</c:f>
              <c:numCache>
                <c:formatCode>General</c:formatCode>
                <c:ptCount val="10"/>
                <c:pt idx="0">
                  <c:v>176</c:v>
                </c:pt>
                <c:pt idx="1">
                  <c:v>15</c:v>
                </c:pt>
                <c:pt idx="2">
                  <c:v>3</c:v>
                </c:pt>
                <c:pt idx="3">
                  <c:v>3</c:v>
                </c:pt>
                <c:pt idx="4">
                  <c:v>10</c:v>
                </c:pt>
                <c:pt idx="5">
                  <c:v>3</c:v>
                </c:pt>
                <c:pt idx="6">
                  <c:v>17</c:v>
                </c:pt>
                <c:pt idx="7">
                  <c:v>7</c:v>
                </c:pt>
                <c:pt idx="8">
                  <c:v>7</c:v>
                </c:pt>
                <c:pt idx="9">
                  <c:v>3</c:v>
                </c:pt>
              </c:numCache>
            </c:numRef>
          </c:val>
        </c:ser>
        <c:dLbls>
          <c:showLegendKey val="0"/>
          <c:showVal val="0"/>
          <c:showCatName val="0"/>
          <c:showSerName val="0"/>
          <c:showPercent val="0"/>
          <c:showBubbleSize val="0"/>
        </c:dLbls>
        <c:gapWidth val="100"/>
        <c:overlap val="-24"/>
        <c:axId val="69051520"/>
        <c:axId val="69053056"/>
      </c:barChart>
      <c:catAx>
        <c:axId val="69051520"/>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vert="horz"/>
          <a:lstStyle/>
          <a:p>
            <a:pPr>
              <a:defRPr/>
            </a:pPr>
            <a:endParaRPr lang="es-ES"/>
          </a:p>
        </c:txPr>
        <c:crossAx val="69053056"/>
        <c:crosses val="autoZero"/>
        <c:auto val="1"/>
        <c:lblAlgn val="ctr"/>
        <c:lblOffset val="100"/>
        <c:noMultiLvlLbl val="0"/>
      </c:catAx>
      <c:valAx>
        <c:axId val="6905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s-ES"/>
          </a:p>
        </c:txPr>
        <c:crossAx val="690515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dTable>
      <c:spPr>
        <a:noFill/>
        <a:ln>
          <a:noFill/>
        </a:ln>
        <a:effectLst/>
      </c:spPr>
    </c:plotArea>
    <c:plotVisOnly val="1"/>
    <c:dispBlanksAs val="gap"/>
    <c:showDLblsOverMax val="0"/>
  </c:chart>
  <c:spPr>
    <a:solidFill>
      <a:schemeClr val="lt1"/>
    </a:solidFill>
    <a:ln w="19050" cap="flat" cmpd="sng" algn="ctr">
      <a:solidFill>
        <a:schemeClr val="accent2"/>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r>
              <a:rPr lang="es-ES"/>
              <a:t>¿Ha realizado alguna actividad relacionada con turismo de aventura?</a:t>
            </a:r>
          </a:p>
        </c:rich>
      </c:tx>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hade val="63000"/>
                    </a:schemeClr>
                  </a:gs>
                  <a:gs pos="30000">
                    <a:schemeClr val="accent1">
                      <a:shade val="90000"/>
                      <a:satMod val="110000"/>
                    </a:schemeClr>
                  </a:gs>
                  <a:gs pos="45000">
                    <a:schemeClr val="accent1">
                      <a:shade val="100000"/>
                      <a:satMod val="118000"/>
                    </a:schemeClr>
                  </a:gs>
                  <a:gs pos="55000">
                    <a:schemeClr val="accent1">
                      <a:shade val="100000"/>
                      <a:satMod val="118000"/>
                    </a:schemeClr>
                  </a:gs>
                  <a:gs pos="73000">
                    <a:schemeClr val="accent1">
                      <a:shade val="90000"/>
                      <a:satMod val="110000"/>
                    </a:schemeClr>
                  </a:gs>
                  <a:gs pos="100000">
                    <a:schemeClr val="accent1">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Pt>
            <c:idx val="1"/>
            <c:bubble3D val="0"/>
            <c:spPr>
              <a:gradFill rotWithShape="1">
                <a:gsLst>
                  <a:gs pos="0">
                    <a:schemeClr val="accent2">
                      <a:shade val="63000"/>
                    </a:schemeClr>
                  </a:gs>
                  <a:gs pos="30000">
                    <a:schemeClr val="accent2">
                      <a:shade val="90000"/>
                      <a:satMod val="110000"/>
                    </a:schemeClr>
                  </a:gs>
                  <a:gs pos="45000">
                    <a:schemeClr val="accent2">
                      <a:shade val="100000"/>
                      <a:satMod val="118000"/>
                    </a:schemeClr>
                  </a:gs>
                  <a:gs pos="55000">
                    <a:schemeClr val="accent2">
                      <a:shade val="100000"/>
                      <a:satMod val="118000"/>
                    </a:schemeClr>
                  </a:gs>
                  <a:gs pos="73000">
                    <a:schemeClr val="accent2">
                      <a:shade val="90000"/>
                      <a:satMod val="110000"/>
                    </a:schemeClr>
                  </a:gs>
                  <a:gs pos="100000">
                    <a:schemeClr val="accent2">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layout/>
              </c:ext>
            </c:extLst>
          </c:dLbls>
          <c:cat>
            <c:strRef>
              <c:f>Hoja1!$A$108:$A$109</c:f>
              <c:strCache>
                <c:ptCount val="2"/>
                <c:pt idx="0">
                  <c:v>Si</c:v>
                </c:pt>
                <c:pt idx="1">
                  <c:v>No</c:v>
                </c:pt>
              </c:strCache>
            </c:strRef>
          </c:cat>
          <c:val>
            <c:numRef>
              <c:f>Hoja1!$C$108:$C$109</c:f>
              <c:numCache>
                <c:formatCode>0%</c:formatCode>
                <c:ptCount val="2"/>
                <c:pt idx="0">
                  <c:v>0.72925764192139741</c:v>
                </c:pt>
                <c:pt idx="1">
                  <c:v>0.27074235807860264</c:v>
                </c:pt>
              </c:numCache>
            </c:numRef>
          </c:val>
        </c:ser>
        <c:dLbls>
          <c:showLegendKey val="0"/>
          <c:showVal val="0"/>
          <c:showCatName val="0"/>
          <c:showSerName val="0"/>
          <c:showPercent val="1"/>
          <c:showBubbleSize val="0"/>
          <c:showLeaderLines val="1"/>
        </c:dLbls>
      </c:pie3D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legend>
    <c:plotVisOnly val="1"/>
    <c:dispBlanksAs val="zero"/>
    <c:showDLblsOverMax val="0"/>
  </c:chart>
  <c:spPr>
    <a:solidFill>
      <a:schemeClr val="lt1"/>
    </a:solidFill>
    <a:ln w="19050" cap="flat" cmpd="sng" algn="ctr">
      <a:solidFill>
        <a:schemeClr val="accent2"/>
      </a:solidFill>
      <a:prstDash val="solid"/>
      <a:roun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17C3A-5BFE-4D7B-A1B8-E34A113E19F4}"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EC"/>
        </a:p>
      </dgm:t>
    </dgm:pt>
    <dgm:pt modelId="{23BEFC80-5109-4DEF-9BD4-478DA449C574}">
      <dgm:prSet phldrT="[Texto]"/>
      <dgm:spPr/>
      <dgm:t>
        <a:bodyPr/>
        <a:lstStyle/>
        <a:p>
          <a:r>
            <a:rPr lang="es-EC" dirty="0" smtClean="0"/>
            <a:t>OBJETIVO</a:t>
          </a:r>
          <a:endParaRPr lang="es-EC" dirty="0"/>
        </a:p>
      </dgm:t>
    </dgm:pt>
    <dgm:pt modelId="{22343CB5-D9F9-48E7-ABFC-22A2783BF115}" type="parTrans" cxnId="{A288FD8B-5EEB-4385-9014-1C927DEB13D8}">
      <dgm:prSet/>
      <dgm:spPr/>
      <dgm:t>
        <a:bodyPr/>
        <a:lstStyle/>
        <a:p>
          <a:endParaRPr lang="es-EC"/>
        </a:p>
      </dgm:t>
    </dgm:pt>
    <dgm:pt modelId="{1F2BFF72-332D-476F-9D5F-4EF658D4F48C}" type="sibTrans" cxnId="{A288FD8B-5EEB-4385-9014-1C927DEB13D8}">
      <dgm:prSet/>
      <dgm:spPr/>
      <dgm:t>
        <a:bodyPr/>
        <a:lstStyle/>
        <a:p>
          <a:endParaRPr lang="es-EC"/>
        </a:p>
      </dgm:t>
    </dgm:pt>
    <dgm:pt modelId="{6C74541D-C875-444A-9686-FAA7FB0E552C}">
      <dgm:prSet phldrT="[Texto]"/>
      <dgm:spPr/>
      <dgm:t>
        <a:bodyPr/>
        <a:lstStyle/>
        <a:p>
          <a:pPr algn="just"/>
          <a:r>
            <a:rPr lang="es-ES" dirty="0" smtClean="0"/>
            <a:t>Diseñar un plan de desarrollo de productos turísticos de aventura en el cantón Mejía Provincia de Pichincha, que permita el impulso de     actividades de aventura, con el aprovechamiento de la infraestructura y atractivos turísticos del lugar, cumpliendo con las leyes vigentes; para la inclusión social y crecimiento económico del Cantón.</a:t>
          </a:r>
          <a:endParaRPr lang="es-EC" dirty="0"/>
        </a:p>
      </dgm:t>
    </dgm:pt>
    <dgm:pt modelId="{65B27927-7CDC-4B03-A970-25A1B2087F2A}" type="parTrans" cxnId="{3E13974B-1077-4C42-BABE-65F38E6BDC92}">
      <dgm:prSet/>
      <dgm:spPr/>
      <dgm:t>
        <a:bodyPr/>
        <a:lstStyle/>
        <a:p>
          <a:endParaRPr lang="es-EC"/>
        </a:p>
      </dgm:t>
    </dgm:pt>
    <dgm:pt modelId="{11D11905-7037-45B3-B034-FB40A95EA114}" type="sibTrans" cxnId="{3E13974B-1077-4C42-BABE-65F38E6BDC92}">
      <dgm:prSet/>
      <dgm:spPr/>
      <dgm:t>
        <a:bodyPr/>
        <a:lstStyle/>
        <a:p>
          <a:endParaRPr lang="es-EC"/>
        </a:p>
      </dgm:t>
    </dgm:pt>
    <dgm:pt modelId="{6DB99315-0594-480A-8492-67E24608068A}" type="pres">
      <dgm:prSet presAssocID="{78D17C3A-5BFE-4D7B-A1B8-E34A113E19F4}" presName="Name0" presStyleCnt="0">
        <dgm:presLayoutVars>
          <dgm:dir/>
          <dgm:animLvl val="lvl"/>
          <dgm:resizeHandles val="exact"/>
        </dgm:presLayoutVars>
      </dgm:prSet>
      <dgm:spPr/>
      <dgm:t>
        <a:bodyPr/>
        <a:lstStyle/>
        <a:p>
          <a:endParaRPr lang="es-EC"/>
        </a:p>
      </dgm:t>
    </dgm:pt>
    <dgm:pt modelId="{BE9DC70E-A350-409B-8773-A67D8C067CA9}" type="pres">
      <dgm:prSet presAssocID="{23BEFC80-5109-4DEF-9BD4-478DA449C574}" presName="composite" presStyleCnt="0"/>
      <dgm:spPr/>
    </dgm:pt>
    <dgm:pt modelId="{14BB9330-C4F5-480D-B773-06D1B518C3FB}" type="pres">
      <dgm:prSet presAssocID="{23BEFC80-5109-4DEF-9BD4-478DA449C574}" presName="parTx" presStyleLbl="alignNode1" presStyleIdx="0" presStyleCnt="1" custLinFactNeighborX="-5275" custLinFactNeighborY="1319">
        <dgm:presLayoutVars>
          <dgm:chMax val="0"/>
          <dgm:chPref val="0"/>
          <dgm:bulletEnabled val="1"/>
        </dgm:presLayoutVars>
      </dgm:prSet>
      <dgm:spPr/>
      <dgm:t>
        <a:bodyPr/>
        <a:lstStyle/>
        <a:p>
          <a:endParaRPr lang="es-EC"/>
        </a:p>
      </dgm:t>
    </dgm:pt>
    <dgm:pt modelId="{0340D756-96FE-44F3-B4C0-1FF4DA0B0BD1}" type="pres">
      <dgm:prSet presAssocID="{23BEFC80-5109-4DEF-9BD4-478DA449C574}" presName="desTx" presStyleLbl="alignAccFollowNode1" presStyleIdx="0" presStyleCnt="1" custLinFactNeighborX="-10125" custLinFactNeighborY="-2215">
        <dgm:presLayoutVars>
          <dgm:bulletEnabled val="1"/>
        </dgm:presLayoutVars>
      </dgm:prSet>
      <dgm:spPr/>
      <dgm:t>
        <a:bodyPr/>
        <a:lstStyle/>
        <a:p>
          <a:endParaRPr lang="es-EC"/>
        </a:p>
      </dgm:t>
    </dgm:pt>
  </dgm:ptLst>
  <dgm:cxnLst>
    <dgm:cxn modelId="{A231DC6A-380B-4009-BF71-3BF51D23B1E3}" type="presOf" srcId="{78D17C3A-5BFE-4D7B-A1B8-E34A113E19F4}" destId="{6DB99315-0594-480A-8492-67E24608068A}" srcOrd="0" destOrd="0" presId="urn:microsoft.com/office/officeart/2005/8/layout/hList1"/>
    <dgm:cxn modelId="{3E13974B-1077-4C42-BABE-65F38E6BDC92}" srcId="{23BEFC80-5109-4DEF-9BD4-478DA449C574}" destId="{6C74541D-C875-444A-9686-FAA7FB0E552C}" srcOrd="0" destOrd="0" parTransId="{65B27927-7CDC-4B03-A970-25A1B2087F2A}" sibTransId="{11D11905-7037-45B3-B034-FB40A95EA114}"/>
    <dgm:cxn modelId="{A288FD8B-5EEB-4385-9014-1C927DEB13D8}" srcId="{78D17C3A-5BFE-4D7B-A1B8-E34A113E19F4}" destId="{23BEFC80-5109-4DEF-9BD4-478DA449C574}" srcOrd="0" destOrd="0" parTransId="{22343CB5-D9F9-48E7-ABFC-22A2783BF115}" sibTransId="{1F2BFF72-332D-476F-9D5F-4EF658D4F48C}"/>
    <dgm:cxn modelId="{7BE2C7A5-AA05-49CB-BF71-F68DB2D599B4}" type="presOf" srcId="{6C74541D-C875-444A-9686-FAA7FB0E552C}" destId="{0340D756-96FE-44F3-B4C0-1FF4DA0B0BD1}" srcOrd="0" destOrd="0" presId="urn:microsoft.com/office/officeart/2005/8/layout/hList1"/>
    <dgm:cxn modelId="{23DCB755-FEDC-404D-8644-2919D3DB0F16}" type="presOf" srcId="{23BEFC80-5109-4DEF-9BD4-478DA449C574}" destId="{14BB9330-C4F5-480D-B773-06D1B518C3FB}" srcOrd="0" destOrd="0" presId="urn:microsoft.com/office/officeart/2005/8/layout/hList1"/>
    <dgm:cxn modelId="{ADA717B8-12C8-42C8-97A0-7BDC7488A49B}" type="presParOf" srcId="{6DB99315-0594-480A-8492-67E24608068A}" destId="{BE9DC70E-A350-409B-8773-A67D8C067CA9}" srcOrd="0" destOrd="0" presId="urn:microsoft.com/office/officeart/2005/8/layout/hList1"/>
    <dgm:cxn modelId="{7407364D-52C5-45F3-B2E8-C4AECF9EF356}" type="presParOf" srcId="{BE9DC70E-A350-409B-8773-A67D8C067CA9}" destId="{14BB9330-C4F5-480D-B773-06D1B518C3FB}" srcOrd="0" destOrd="0" presId="urn:microsoft.com/office/officeart/2005/8/layout/hList1"/>
    <dgm:cxn modelId="{04A8F413-D80F-487C-BC21-547448BD4543}" type="presParOf" srcId="{BE9DC70E-A350-409B-8773-A67D8C067CA9}" destId="{0340D756-96FE-44F3-B4C0-1FF4DA0B0BD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B9330-C4F5-480D-B773-06D1B518C3FB}">
      <dsp:nvSpPr>
        <dsp:cNvPr id="0" name=""/>
        <dsp:cNvSpPr/>
      </dsp:nvSpPr>
      <dsp:spPr>
        <a:xfrm>
          <a:off x="0" y="189882"/>
          <a:ext cx="8127999" cy="8928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s-EC" sz="3100" kern="1200" dirty="0" smtClean="0"/>
            <a:t>OBJETIVO</a:t>
          </a:r>
          <a:endParaRPr lang="es-EC" sz="3100" kern="1200" dirty="0"/>
        </a:p>
      </dsp:txBody>
      <dsp:txXfrm>
        <a:off x="0" y="189882"/>
        <a:ext cx="8127999" cy="892800"/>
      </dsp:txXfrm>
    </dsp:sp>
    <dsp:sp modelId="{0340D756-96FE-44F3-B4C0-1FF4DA0B0BD1}">
      <dsp:nvSpPr>
        <dsp:cNvPr id="0" name=""/>
        <dsp:cNvSpPr/>
      </dsp:nvSpPr>
      <dsp:spPr>
        <a:xfrm>
          <a:off x="0" y="978548"/>
          <a:ext cx="8127999" cy="416965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just" defTabSz="1377950">
            <a:lnSpc>
              <a:spcPct val="90000"/>
            </a:lnSpc>
            <a:spcBef>
              <a:spcPct val="0"/>
            </a:spcBef>
            <a:spcAft>
              <a:spcPct val="15000"/>
            </a:spcAft>
            <a:buChar char="••"/>
          </a:pPr>
          <a:r>
            <a:rPr lang="es-ES" sz="3100" kern="1200" dirty="0" smtClean="0"/>
            <a:t>Diseñar un plan de desarrollo de productos turísticos de aventura en el cantón Mejía Provincia de Pichincha, que permita el impulso de     actividades de aventura, con el aprovechamiento de la infraestructura y atractivos turísticos del lugar, cumpliendo con las leyes vigentes; para la inclusión social y crecimiento económico del Cantón.</a:t>
          </a:r>
          <a:endParaRPr lang="es-EC" sz="3100" kern="1200" dirty="0"/>
        </a:p>
      </dsp:txBody>
      <dsp:txXfrm>
        <a:off x="0" y="978548"/>
        <a:ext cx="8127999" cy="416965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EC853D-E401-4179-98EE-C3E510836E40}" type="datetimeFigureOut">
              <a:rPr lang="es-ES" smtClean="0"/>
              <a:pPr/>
              <a:t>17/06/2015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FCE4D-D134-4679-9BDE-562F4C83B50C}" type="slidenum">
              <a:rPr lang="es-ES" smtClean="0"/>
              <a:pPr/>
              <a:t>‹Nº›</a:t>
            </a:fld>
            <a:endParaRPr lang="es-ES"/>
          </a:p>
        </p:txBody>
      </p:sp>
    </p:spTree>
    <p:extLst>
      <p:ext uri="{BB962C8B-B14F-4D97-AF65-F5344CB8AC3E}">
        <p14:creationId xmlns:p14="http://schemas.microsoft.com/office/powerpoint/2010/main" val="3154911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7EEFCE4D-D134-4679-9BDE-562F4C83B50C}" type="slidenum">
              <a:rPr lang="es-ES" smtClean="0"/>
              <a:pPr/>
              <a:t>2</a:t>
            </a:fld>
            <a:endParaRPr lang="es-ES"/>
          </a:p>
        </p:txBody>
      </p:sp>
    </p:spTree>
    <p:extLst>
      <p:ext uri="{BB962C8B-B14F-4D97-AF65-F5344CB8AC3E}">
        <p14:creationId xmlns:p14="http://schemas.microsoft.com/office/powerpoint/2010/main" val="336610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lvl1pPr>
          </a:lstStyle>
          <a:p>
            <a:r>
              <a:rPr lang="es-ES" dirty="0" smtClean="0"/>
              <a:t>MAYO 2015</a:t>
            </a:r>
            <a:endParaRPr lang="es-ES" dirty="0"/>
          </a:p>
        </p:txBody>
      </p:sp>
      <p:sp>
        <p:nvSpPr>
          <p:cNvPr id="5" name="Footer Placeholder 4"/>
          <p:cNvSpPr>
            <a:spLocks noGrp="1"/>
          </p:cNvSpPr>
          <p:nvPr>
            <p:ph type="ftr" sz="quarter" idx="11"/>
          </p:nvPr>
        </p:nvSpPr>
        <p:spPr/>
        <p:txBody>
          <a:bodyPr/>
          <a:lstStyle/>
          <a:p>
            <a:r>
              <a:rPr lang="es-ES" dirty="0" smtClean="0"/>
              <a:t>HOTELERIA Y TURISMO</a:t>
            </a:r>
            <a:endParaRPr lang="es-ES" dirty="0"/>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36128110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393598341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1976" y="5884738"/>
            <a:ext cx="2626624" cy="678372"/>
          </a:xfrm>
          <a:prstGeom prst="rect">
            <a:avLst/>
          </a:prstGeom>
        </p:spPr>
      </p:pic>
    </p:spTree>
    <p:extLst>
      <p:ext uri="{BB962C8B-B14F-4D97-AF65-F5344CB8AC3E}">
        <p14:creationId xmlns:p14="http://schemas.microsoft.com/office/powerpoint/2010/main" val="27902073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2081849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493047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10894719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2724177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15729360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Date Placeholder 3"/>
          <p:cNvSpPr>
            <a:spLocks noGrp="1"/>
          </p:cNvSpPr>
          <p:nvPr>
            <p:ph type="dt" sz="half" idx="10"/>
          </p:nvPr>
        </p:nvSpPr>
        <p:spPr/>
        <p:txBody>
          <a:bodyPr/>
          <a:lstStyle>
            <a:lvl1pPr>
              <a:defRPr/>
            </a:lvl1pPr>
          </a:lstStyle>
          <a:p>
            <a:r>
              <a:rPr lang="es-ES" dirty="0" smtClean="0"/>
              <a:t>MAYO 2015</a:t>
            </a:r>
            <a:endParaRPr lang="es-ES" dirty="0"/>
          </a:p>
        </p:txBody>
      </p:sp>
      <p:sp>
        <p:nvSpPr>
          <p:cNvPr id="5" name="Footer Placeholder 4"/>
          <p:cNvSpPr>
            <a:spLocks noGrp="1"/>
          </p:cNvSpPr>
          <p:nvPr>
            <p:ph type="ftr" sz="quarter" idx="11"/>
          </p:nvPr>
        </p:nvSpPr>
        <p:spPr/>
        <p:txBody>
          <a:bodyPr/>
          <a:lstStyle/>
          <a:p>
            <a:r>
              <a:rPr lang="es-ES" dirty="0" smtClean="0"/>
              <a:t>HOTELERIA Y TURISMO</a:t>
            </a:r>
            <a:endParaRPr lang="es-ES" dirty="0"/>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4002" y="5949324"/>
            <a:ext cx="2694052" cy="695787"/>
          </a:xfrm>
          <a:prstGeom prst="rect">
            <a:avLst/>
          </a:prstGeom>
        </p:spPr>
      </p:pic>
    </p:spTree>
    <p:extLst>
      <p:ext uri="{BB962C8B-B14F-4D97-AF65-F5344CB8AC3E}">
        <p14:creationId xmlns:p14="http://schemas.microsoft.com/office/powerpoint/2010/main" val="31571133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dirty="0"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0F58BBC-2719-4DB7-A3A7-4D4B95C606B2}" type="slidenum">
              <a:rPr lang="es-ES" smtClean="0"/>
              <a:pPr/>
              <a:t>‹Nº›</a:t>
            </a:fld>
            <a:endParaRPr lang="es-ES" dirty="0"/>
          </a:p>
        </p:txBody>
      </p:sp>
    </p:spTree>
    <p:extLst>
      <p:ext uri="{BB962C8B-B14F-4D97-AF65-F5344CB8AC3E}">
        <p14:creationId xmlns:p14="http://schemas.microsoft.com/office/powerpoint/2010/main" val="1119773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41583705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21269728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135088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357003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262197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889CAEF-090B-4831-BE50-0E3E6519F438}" type="datetimeFigureOut">
              <a:rPr lang="es-ES" smtClean="0"/>
              <a:pPr/>
              <a:t>17/06/2015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0F58BBC-2719-4DB7-A3A7-4D4B95C606B2}" type="slidenum">
              <a:rPr lang="es-ES" smtClean="0"/>
              <a:pPr/>
              <a:t>‹Nº›</a:t>
            </a:fld>
            <a:endParaRPr lang="es-ES"/>
          </a:p>
        </p:txBody>
      </p:sp>
    </p:spTree>
    <p:extLst>
      <p:ext uri="{BB962C8B-B14F-4D97-AF65-F5344CB8AC3E}">
        <p14:creationId xmlns:p14="http://schemas.microsoft.com/office/powerpoint/2010/main" val="428571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89CAEF-090B-4831-BE50-0E3E6519F438}" type="datetimeFigureOut">
              <a:rPr lang="es-ES" smtClean="0"/>
              <a:pPr/>
              <a:t>17/06/2015</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0F58BBC-2719-4DB7-A3A7-4D4B95C606B2}" type="slidenum">
              <a:rPr lang="es-ES" smtClean="0"/>
              <a:pPr/>
              <a:t>‹Nº›</a:t>
            </a:fld>
            <a:endParaRPr lang="es-ES"/>
          </a:p>
        </p:txBody>
      </p:sp>
    </p:spTree>
    <p:extLst>
      <p:ext uri="{BB962C8B-B14F-4D97-AF65-F5344CB8AC3E}">
        <p14:creationId xmlns:p14="http://schemas.microsoft.com/office/powerpoint/2010/main" val="25616219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vivelaaventura.wix.com/mejiaventura"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05985" y="1896833"/>
            <a:ext cx="8965478" cy="1669322"/>
          </a:xfrm>
          <a:noFill/>
          <a:ln w="57150">
            <a:noFill/>
          </a:ln>
        </p:spPr>
        <p:style>
          <a:lnRef idx="2">
            <a:schemeClr val="accent1"/>
          </a:lnRef>
          <a:fillRef idx="1">
            <a:schemeClr val="lt1"/>
          </a:fillRef>
          <a:effectRef idx="0">
            <a:schemeClr val="accent1"/>
          </a:effectRef>
          <a:fontRef idx="minor">
            <a:schemeClr val="dk1"/>
          </a:fontRef>
        </p:style>
        <p:txBody>
          <a:bodyPr>
            <a:noAutofit/>
          </a:bodyPr>
          <a:lstStyle/>
          <a:p>
            <a:r>
              <a:rPr lang="es-ES" sz="3200" dirty="0" smtClean="0">
                <a:solidFill>
                  <a:schemeClr val="tx1"/>
                </a:solidFill>
              </a:rPr>
              <a:t>PLAN DE DESARROLLO DE PRODUCTOS TURÍSTICOS DE AVENTURA EN EL CANTÓN MEJÍA, PROVINCIA DE PICHINCHA</a:t>
            </a:r>
            <a:r>
              <a:rPr lang="es-ES" sz="3600" dirty="0" smtClean="0">
                <a:solidFill>
                  <a:schemeClr val="tx1"/>
                </a:solidFill>
              </a:rPr>
              <a:t>.</a:t>
            </a:r>
            <a:endParaRPr lang="es-ES" sz="3600" dirty="0">
              <a:solidFill>
                <a:schemeClr val="tx1"/>
              </a:solidFill>
            </a:endParaRPr>
          </a:p>
        </p:txBody>
      </p:sp>
      <p:sp>
        <p:nvSpPr>
          <p:cNvPr id="3" name="Subtítulo 2"/>
          <p:cNvSpPr>
            <a:spLocks noGrp="1"/>
          </p:cNvSpPr>
          <p:nvPr>
            <p:ph type="subTitle" idx="1"/>
          </p:nvPr>
        </p:nvSpPr>
        <p:spPr>
          <a:xfrm>
            <a:off x="1541416" y="5982788"/>
            <a:ext cx="9022078" cy="875212"/>
          </a:xfrm>
        </p:spPr>
        <p:txBody>
          <a:bodyPr>
            <a:normAutofit/>
          </a:bodyPr>
          <a:lstStyle/>
          <a:p>
            <a:endParaRPr lang="es-ES" dirty="0" smtClean="0"/>
          </a:p>
          <a:p>
            <a:pPr algn="ctr"/>
            <a:r>
              <a:rPr lang="es-ES" b="1" dirty="0" smtClean="0">
                <a:solidFill>
                  <a:schemeClr val="tx1"/>
                </a:solidFill>
              </a:rPr>
              <a:t>QUITO, JUNIO 2015</a:t>
            </a:r>
            <a:endParaRPr lang="es-ES" b="1" dirty="0">
              <a:solidFill>
                <a:schemeClr val="tx1"/>
              </a:solidFill>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8006" y="182880"/>
            <a:ext cx="4052210" cy="1046555"/>
          </a:xfrm>
          <a:prstGeom prst="rect">
            <a:avLst/>
          </a:prstGeom>
        </p:spPr>
      </p:pic>
      <p:sp>
        <p:nvSpPr>
          <p:cNvPr id="9" name="Subtítulo 2"/>
          <p:cNvSpPr txBox="1">
            <a:spLocks/>
          </p:cNvSpPr>
          <p:nvPr/>
        </p:nvSpPr>
        <p:spPr>
          <a:xfrm>
            <a:off x="1953164" y="5176157"/>
            <a:ext cx="3554188" cy="96338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S" sz="2000" dirty="0" smtClean="0">
                <a:solidFill>
                  <a:schemeClr val="tx1"/>
                </a:solidFill>
              </a:rPr>
              <a:t>ING. PATRICIO SOTOMAYOR</a:t>
            </a:r>
            <a:endParaRPr lang="es-ES" sz="2000" dirty="0">
              <a:solidFill>
                <a:schemeClr val="tx1"/>
              </a:solidFill>
            </a:endParaRPr>
          </a:p>
          <a:p>
            <a:pPr algn="ctr"/>
            <a:r>
              <a:rPr lang="es-ES" sz="2000" dirty="0" smtClean="0">
                <a:solidFill>
                  <a:schemeClr val="tx1"/>
                </a:solidFill>
              </a:rPr>
              <a:t>DIRECTOR</a:t>
            </a:r>
          </a:p>
        </p:txBody>
      </p:sp>
      <p:sp>
        <p:nvSpPr>
          <p:cNvPr id="8" name="Subtítulo 2"/>
          <p:cNvSpPr txBox="1">
            <a:spLocks/>
          </p:cNvSpPr>
          <p:nvPr/>
        </p:nvSpPr>
        <p:spPr>
          <a:xfrm>
            <a:off x="6904803" y="5215347"/>
            <a:ext cx="3554188" cy="96338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S" sz="2000" dirty="0" smtClean="0">
                <a:solidFill>
                  <a:schemeClr val="tx1"/>
                </a:solidFill>
              </a:rPr>
              <a:t>MBA. BYRON AVILÉS</a:t>
            </a:r>
          </a:p>
          <a:p>
            <a:pPr algn="ctr"/>
            <a:r>
              <a:rPr lang="es-ES" sz="2000" dirty="0" smtClean="0">
                <a:solidFill>
                  <a:schemeClr val="tx1"/>
                </a:solidFill>
              </a:rPr>
              <a:t>CODIRECTOR</a:t>
            </a:r>
          </a:p>
        </p:txBody>
      </p:sp>
      <p:sp>
        <p:nvSpPr>
          <p:cNvPr id="10" name="Subtítulo 2"/>
          <p:cNvSpPr txBox="1">
            <a:spLocks/>
          </p:cNvSpPr>
          <p:nvPr/>
        </p:nvSpPr>
        <p:spPr>
          <a:xfrm>
            <a:off x="971003" y="3924256"/>
            <a:ext cx="9144000" cy="1100590"/>
          </a:xfrm>
          <a:prstGeom prst="rect">
            <a:avLst/>
          </a:prstGeom>
        </p:spPr>
        <p:txBody>
          <a:bodyPr vert="horz" lIns="91440" tIns="45720" rIns="91440" bIns="45720" rtlCol="0" anchor="t">
            <a:normAutofit/>
          </a:bodyPr>
          <a:lstStyle/>
          <a:p>
            <a:pPr marL="0" marR="0" lvl="0" indent="0" algn="r"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r>
              <a:rPr kumimoji="0" lang="es-ES" sz="2400" b="0" i="1" u="none" strike="noStrike" kern="1200" cap="none" spc="0" normalizeH="0" baseline="0" noProof="0" dirty="0" smtClean="0">
                <a:ln>
                  <a:noFill/>
                </a:ln>
                <a:solidFill>
                  <a:schemeClr val="tx1"/>
                </a:solidFill>
                <a:effectLst/>
                <a:uLnTx/>
                <a:uFillTx/>
                <a:latin typeface="+mn-lt"/>
                <a:ea typeface="+mn-ea"/>
                <a:cs typeface="+mn-cs"/>
              </a:rPr>
              <a:t>CARRANZA TACURI FRANK LENIN</a:t>
            </a:r>
          </a:p>
          <a:p>
            <a:pPr marL="0" marR="0" lvl="0" indent="0" algn="r"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r>
              <a:rPr kumimoji="0" lang="es-ES" sz="2400" b="0" i="1" u="none" strike="noStrike" kern="1200" cap="none" spc="0" normalizeH="0" baseline="0" noProof="0" dirty="0" smtClean="0">
                <a:ln>
                  <a:noFill/>
                </a:ln>
                <a:solidFill>
                  <a:schemeClr val="tx1"/>
                </a:solidFill>
                <a:effectLst/>
                <a:uLnTx/>
                <a:uFillTx/>
                <a:latin typeface="+mn-lt"/>
                <a:ea typeface="+mn-ea"/>
                <a:cs typeface="+mn-cs"/>
              </a:rPr>
              <a:t>CURICHO OYOS PATRICIA NATALY</a:t>
            </a:r>
          </a:p>
          <a:p>
            <a:pPr marL="0" marR="0" lvl="0" indent="0" algn="r"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endParaRPr kumimoji="0" lang="es-ES"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Tree>
    <p:extLst>
      <p:ext uri="{BB962C8B-B14F-4D97-AF65-F5344CB8AC3E}">
        <p14:creationId xmlns:p14="http://schemas.microsoft.com/office/powerpoint/2010/main" val="120249632"/>
      </p:ext>
    </p:extLst>
  </p:cSld>
  <p:clrMapOvr>
    <a:masterClrMapping/>
  </p:clrMapOvr>
  <p:transition spd="slow" advTm="9181">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84217" y="117562"/>
            <a:ext cx="6975566" cy="770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dirty="0" smtClean="0">
                <a:solidFill>
                  <a:schemeClr val="bg1"/>
                </a:solidFill>
              </a:rPr>
              <a:t>ATRACTIVOS DE MEJÍA</a:t>
            </a:r>
            <a:endParaRPr lang="es-EC" sz="3600" dirty="0">
              <a:solidFill>
                <a:schemeClr val="bg1"/>
              </a:solidFill>
            </a:endParaRPr>
          </a:p>
        </p:txBody>
      </p:sp>
      <p:pic>
        <p:nvPicPr>
          <p:cNvPr id="5" name="4 Imagen" descr="Cascada San Luis"/>
          <p:cNvPicPr/>
          <p:nvPr/>
        </p:nvPicPr>
        <p:blipFill>
          <a:blip r:embed="rId2" cstate="print"/>
          <a:srcRect/>
          <a:stretch>
            <a:fillRect/>
          </a:stretch>
        </p:blipFill>
        <p:spPr bwMode="auto">
          <a:xfrm>
            <a:off x="162377" y="1183524"/>
            <a:ext cx="2880000" cy="1800000"/>
          </a:xfrm>
          <a:prstGeom prst="rect">
            <a:avLst/>
          </a:prstGeom>
          <a:noFill/>
        </p:spPr>
      </p:pic>
      <p:pic>
        <p:nvPicPr>
          <p:cNvPr id="6" name="5 Imagen" descr="Sincholagua"/>
          <p:cNvPicPr/>
          <p:nvPr/>
        </p:nvPicPr>
        <p:blipFill>
          <a:blip r:embed="rId3" cstate="print"/>
          <a:srcRect/>
          <a:stretch>
            <a:fillRect/>
          </a:stretch>
        </p:blipFill>
        <p:spPr bwMode="auto">
          <a:xfrm>
            <a:off x="3036206" y="1183524"/>
            <a:ext cx="2880000" cy="1800000"/>
          </a:xfrm>
          <a:prstGeom prst="rect">
            <a:avLst/>
          </a:prstGeom>
          <a:noFill/>
        </p:spPr>
      </p:pic>
      <p:pic>
        <p:nvPicPr>
          <p:cNvPr id="8" name="7 Imagen" descr="C:\Users\GISELA\Downloads\11002225_10203482458811566_1338927681_o.jpg"/>
          <p:cNvPicPr/>
          <p:nvPr/>
        </p:nvPicPr>
        <p:blipFill>
          <a:blip r:embed="rId4" cstate="print"/>
          <a:srcRect/>
          <a:stretch>
            <a:fillRect/>
          </a:stretch>
        </p:blipFill>
        <p:spPr bwMode="auto">
          <a:xfrm>
            <a:off x="8796925" y="1183524"/>
            <a:ext cx="2880000" cy="1800000"/>
          </a:xfrm>
          <a:prstGeom prst="rect">
            <a:avLst/>
          </a:prstGeom>
          <a:noFill/>
          <a:ln w="9525">
            <a:noFill/>
            <a:miter lim="800000"/>
            <a:headEnd/>
            <a:tailEnd/>
          </a:ln>
        </p:spPr>
      </p:pic>
      <p:pic>
        <p:nvPicPr>
          <p:cNvPr id="9" name="8 Imagen" descr="G:\DSC00114.JPG"/>
          <p:cNvPicPr/>
          <p:nvPr/>
        </p:nvPicPr>
        <p:blipFill>
          <a:blip r:embed="rId5" cstate="print"/>
          <a:srcRect/>
          <a:stretch>
            <a:fillRect/>
          </a:stretch>
        </p:blipFill>
        <p:spPr bwMode="auto">
          <a:xfrm>
            <a:off x="182882" y="3129882"/>
            <a:ext cx="2880000" cy="1800000"/>
          </a:xfrm>
          <a:prstGeom prst="rect">
            <a:avLst/>
          </a:prstGeom>
          <a:noFill/>
          <a:ln w="9525">
            <a:noFill/>
            <a:miter lim="800000"/>
            <a:headEnd/>
            <a:tailEnd/>
          </a:ln>
        </p:spPr>
      </p:pic>
      <p:pic>
        <p:nvPicPr>
          <p:cNvPr id="11" name="10 Imagen" descr="Atardecer en el Bosque Nublado - Bombolí"/>
          <p:cNvPicPr/>
          <p:nvPr/>
        </p:nvPicPr>
        <p:blipFill>
          <a:blip r:embed="rId6" cstate="print"/>
          <a:srcRect/>
          <a:stretch>
            <a:fillRect/>
          </a:stretch>
        </p:blipFill>
        <p:spPr bwMode="auto">
          <a:xfrm>
            <a:off x="5910036" y="3129881"/>
            <a:ext cx="2880000" cy="1800000"/>
          </a:xfrm>
          <a:prstGeom prst="rect">
            <a:avLst/>
          </a:prstGeom>
          <a:noFill/>
          <a:ln w="9525">
            <a:noFill/>
            <a:miter lim="800000"/>
            <a:headEnd/>
            <a:tailEnd/>
          </a:ln>
        </p:spPr>
      </p:pic>
      <p:pic>
        <p:nvPicPr>
          <p:cNvPr id="12" name="11 Imagen" descr="Río Pilaton - Bosque Nublado  en Tandapi"/>
          <p:cNvPicPr/>
          <p:nvPr/>
        </p:nvPicPr>
        <p:blipFill>
          <a:blip r:embed="rId7" cstate="print"/>
          <a:srcRect/>
          <a:stretch>
            <a:fillRect/>
          </a:stretch>
        </p:blipFill>
        <p:spPr bwMode="auto">
          <a:xfrm>
            <a:off x="8796927" y="3103766"/>
            <a:ext cx="2880000" cy="1800000"/>
          </a:xfrm>
          <a:prstGeom prst="rect">
            <a:avLst/>
          </a:prstGeom>
          <a:noFill/>
          <a:ln w="9525">
            <a:noFill/>
            <a:miter lim="800000"/>
            <a:headEnd/>
            <a:tailEnd/>
          </a:ln>
        </p:spPr>
      </p:pic>
      <p:pic>
        <p:nvPicPr>
          <p:cNvPr id="13" name="12 Imagen" descr="Volcán Atacazo"/>
          <p:cNvPicPr/>
          <p:nvPr/>
        </p:nvPicPr>
        <p:blipFill>
          <a:blip r:embed="rId8" cstate="print"/>
          <a:srcRect/>
          <a:stretch>
            <a:fillRect/>
          </a:stretch>
        </p:blipFill>
        <p:spPr bwMode="auto">
          <a:xfrm>
            <a:off x="182882" y="5058000"/>
            <a:ext cx="2880000" cy="1800000"/>
          </a:xfrm>
          <a:prstGeom prst="rect">
            <a:avLst/>
          </a:prstGeom>
          <a:noFill/>
        </p:spPr>
      </p:pic>
      <p:pic>
        <p:nvPicPr>
          <p:cNvPr id="14" name="240 Imagen" descr="ilinizas.jpg"/>
          <p:cNvPicPr/>
          <p:nvPr/>
        </p:nvPicPr>
        <p:blipFill>
          <a:blip r:embed="rId9" cstate="print"/>
          <a:srcRect b="45196"/>
          <a:stretch>
            <a:fillRect/>
          </a:stretch>
        </p:blipFill>
        <p:spPr>
          <a:xfrm>
            <a:off x="3049268" y="5058000"/>
            <a:ext cx="2880000" cy="1800000"/>
          </a:xfrm>
          <a:prstGeom prst="rect">
            <a:avLst/>
          </a:prstGeom>
        </p:spPr>
      </p:pic>
      <p:pic>
        <p:nvPicPr>
          <p:cNvPr id="15" name="14 Imagen" descr="CANDIDATAS ED"/>
          <p:cNvPicPr/>
          <p:nvPr/>
        </p:nvPicPr>
        <p:blipFill>
          <a:blip r:embed="rId10" cstate="print"/>
          <a:srcRect t="18020" b="5601"/>
          <a:stretch>
            <a:fillRect/>
          </a:stretch>
        </p:blipFill>
        <p:spPr bwMode="auto">
          <a:xfrm>
            <a:off x="5878558" y="4898571"/>
            <a:ext cx="1924050" cy="1959429"/>
          </a:xfrm>
          <a:prstGeom prst="rect">
            <a:avLst/>
          </a:prstGeom>
          <a:noFill/>
          <a:ln w="9525">
            <a:noFill/>
            <a:miter lim="800000"/>
            <a:headEnd/>
            <a:tailEnd/>
          </a:ln>
        </p:spPr>
      </p:pic>
      <p:pic>
        <p:nvPicPr>
          <p:cNvPr id="16" name="15 Imagen" descr="Cascadas"/>
          <p:cNvPicPr/>
          <p:nvPr/>
        </p:nvPicPr>
        <p:blipFill>
          <a:blip r:embed="rId11" cstate="print"/>
          <a:srcRect/>
          <a:stretch>
            <a:fillRect/>
          </a:stretch>
        </p:blipFill>
        <p:spPr bwMode="auto">
          <a:xfrm>
            <a:off x="3062332" y="3116828"/>
            <a:ext cx="2880000" cy="1800000"/>
          </a:xfrm>
          <a:prstGeom prst="rect">
            <a:avLst/>
          </a:prstGeom>
          <a:noFill/>
          <a:ln w="9525">
            <a:noFill/>
            <a:miter lim="800000"/>
            <a:headEnd/>
            <a:tailEnd/>
          </a:ln>
        </p:spPr>
      </p:pic>
      <p:pic>
        <p:nvPicPr>
          <p:cNvPr id="17" name="234 Imagen" descr="pasochoa.jpg"/>
          <p:cNvPicPr/>
          <p:nvPr/>
        </p:nvPicPr>
        <p:blipFill rotWithShape="1">
          <a:blip r:embed="rId12" cstate="print"/>
          <a:srcRect b="10815"/>
          <a:stretch/>
        </p:blipFill>
        <p:spPr bwMode="auto">
          <a:xfrm>
            <a:off x="5910034" y="1183525"/>
            <a:ext cx="2880000" cy="18000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759221" y="204716"/>
            <a:ext cx="8596668" cy="586854"/>
          </a:xfrm>
        </p:spPr>
        <p:style>
          <a:lnRef idx="1">
            <a:schemeClr val="accent2"/>
          </a:lnRef>
          <a:fillRef idx="3">
            <a:schemeClr val="accent2"/>
          </a:fillRef>
          <a:effectRef idx="2">
            <a:schemeClr val="accent2"/>
          </a:effectRef>
          <a:fontRef idx="minor">
            <a:schemeClr val="lt1"/>
          </a:fontRef>
        </p:style>
        <p:txBody>
          <a:bodyPr>
            <a:normAutofit fontScale="90000"/>
          </a:bodyPr>
          <a:lstStyle/>
          <a:p>
            <a:r>
              <a:rPr lang="es-ES" dirty="0" smtClean="0"/>
              <a:t>MONTAÑISMO</a:t>
            </a:r>
            <a:endParaRPr lang="es-ES" dirty="0"/>
          </a:p>
        </p:txBody>
      </p:sp>
      <p:pic>
        <p:nvPicPr>
          <p:cNvPr id="8" name="7 Imagen"/>
          <p:cNvPicPr/>
          <p:nvPr/>
        </p:nvPicPr>
        <p:blipFill rotWithShape="1">
          <a:blip r:embed="rId2" cstate="print">
            <a:extLst>
              <a:ext uri="{28A0092B-C50C-407E-A947-70E740481C1C}">
                <a14:useLocalDpi xmlns:a14="http://schemas.microsoft.com/office/drawing/2010/main" val="0"/>
              </a:ext>
            </a:extLst>
          </a:blip>
          <a:srcRect l="11154" r="16154" b="79400"/>
          <a:stretch/>
        </p:blipFill>
        <p:spPr bwMode="auto">
          <a:xfrm>
            <a:off x="9430603" y="3534770"/>
            <a:ext cx="2761397" cy="839337"/>
          </a:xfrm>
          <a:prstGeom prst="rect">
            <a:avLst/>
          </a:prstGeom>
          <a:ln>
            <a:noFill/>
          </a:ln>
          <a:effectLst>
            <a:softEdge rad="112500"/>
          </a:effectLst>
          <a:extLst>
            <a:ext uri="{53640926-AAD7-44D8-BBD7-CCE9431645EC}">
              <a14:shadowObscured xmlns:a14="http://schemas.microsoft.com/office/drawing/2010/main"/>
            </a:ext>
          </a:extLst>
        </p:spPr>
      </p:pic>
      <p:pic>
        <p:nvPicPr>
          <p:cNvPr id="9" name="8 Imagen"/>
          <p:cNvPicPr/>
          <p:nvPr/>
        </p:nvPicPr>
        <p:blipFill rotWithShape="1">
          <a:blip r:embed="rId3" cstate="print">
            <a:extLst>
              <a:ext uri="{28A0092B-C50C-407E-A947-70E740481C1C}">
                <a14:useLocalDpi xmlns:a14="http://schemas.microsoft.com/office/drawing/2010/main" val="0"/>
              </a:ext>
            </a:extLst>
          </a:blip>
          <a:srcRect l="11154" t="20550" r="53700" b="28102"/>
          <a:stretch/>
        </p:blipFill>
        <p:spPr bwMode="auto">
          <a:xfrm>
            <a:off x="10513865" y="0"/>
            <a:ext cx="1678135" cy="3603011"/>
          </a:xfrm>
          <a:prstGeom prst="rect">
            <a:avLst/>
          </a:prstGeom>
          <a:ln>
            <a:noFill/>
          </a:ln>
          <a:effectLst>
            <a:softEdge rad="112500"/>
          </a:effectLst>
          <a:extLst>
            <a:ext uri="{53640926-AAD7-44D8-BBD7-CCE9431645EC}">
              <a14:shadowObscured xmlns:a14="http://schemas.microsoft.com/office/drawing/2010/main"/>
            </a:ext>
          </a:extLst>
        </p:spPr>
      </p:pic>
      <p:pic>
        <p:nvPicPr>
          <p:cNvPr id="10" name="9 Imagen"/>
          <p:cNvPicPr/>
          <p:nvPr/>
        </p:nvPicPr>
        <p:blipFill rotWithShape="1">
          <a:blip r:embed="rId4" cstate="print">
            <a:extLst>
              <a:ext uri="{28A0092B-C50C-407E-A947-70E740481C1C}">
                <a14:useLocalDpi xmlns:a14="http://schemas.microsoft.com/office/drawing/2010/main" val="0"/>
              </a:ext>
            </a:extLst>
          </a:blip>
          <a:srcRect l="11154" t="71702" r="16154" b="2574"/>
          <a:stretch/>
        </p:blipFill>
        <p:spPr bwMode="auto">
          <a:xfrm>
            <a:off x="8958021" y="4353636"/>
            <a:ext cx="3233979" cy="1439839"/>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39245"/>
            <a:ext cx="5008728" cy="4128540"/>
          </a:xfrm>
          <a:prstGeom prst="rect">
            <a:avLst/>
          </a:prstGeom>
          <a:noFill/>
          <a:ln>
            <a:noFill/>
          </a:ln>
        </p:spPr>
      </p:pic>
      <p:pic>
        <p:nvPicPr>
          <p:cNvPr id="12" name="11 Imagen"/>
          <p:cNvPicPr/>
          <p:nvPr/>
        </p:nvPicPr>
        <p:blipFill rotWithShape="1">
          <a:blip r:embed="rId6" cstate="print">
            <a:extLst>
              <a:ext uri="{28A0092B-C50C-407E-A947-70E740481C1C}">
                <a14:useLocalDpi xmlns:a14="http://schemas.microsoft.com/office/drawing/2010/main" val="0"/>
              </a:ext>
            </a:extLst>
          </a:blip>
          <a:srcRect l="57257" t="28164" r="16154" b="32593"/>
          <a:stretch/>
        </p:blipFill>
        <p:spPr bwMode="auto">
          <a:xfrm>
            <a:off x="9348717" y="245660"/>
            <a:ext cx="1314194" cy="2743200"/>
          </a:xfrm>
          <a:prstGeom prst="rect">
            <a:avLst/>
          </a:prstGeom>
          <a:ln>
            <a:noFill/>
          </a:ln>
          <a:effectLst>
            <a:softEdge rad="112500"/>
          </a:effectLst>
          <a:extLst>
            <a:ext uri="{53640926-AAD7-44D8-BBD7-CCE9431645EC}">
              <a14:shadowObscured xmlns:a14="http://schemas.microsoft.com/office/drawing/2010/main"/>
            </a:ext>
          </a:extLst>
        </p:spPr>
      </p:pic>
      <p:pic>
        <p:nvPicPr>
          <p:cNvPr id="13" name="12 Image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0615" y="873457"/>
            <a:ext cx="3411940" cy="5813946"/>
          </a:xfrm>
          <a:prstGeom prst="rect">
            <a:avLst/>
          </a:prstGeom>
          <a:noFill/>
          <a:ln>
            <a:noFill/>
          </a:ln>
        </p:spPr>
      </p:pic>
    </p:spTree>
    <p:extLst>
      <p:ext uri="{BB962C8B-B14F-4D97-AF65-F5344CB8AC3E}">
        <p14:creationId xmlns:p14="http://schemas.microsoft.com/office/powerpoint/2010/main" val="664321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632346"/>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es-EC" dirty="0" smtClean="0">
                <a:solidFill>
                  <a:schemeClr val="bg1"/>
                </a:solidFill>
              </a:rPr>
              <a:t>CABALGATA</a:t>
            </a:r>
            <a:endParaRPr lang="es-EC" dirty="0">
              <a:solidFill>
                <a:schemeClr val="bg1"/>
              </a:solidFill>
            </a:endParaRPr>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l="16640" r="17879" b="76393"/>
          <a:stretch/>
        </p:blipFill>
        <p:spPr bwMode="auto">
          <a:xfrm>
            <a:off x="651356" y="1662113"/>
            <a:ext cx="3383017" cy="1859009"/>
          </a:xfrm>
          <a:prstGeom prst="rect">
            <a:avLst/>
          </a:prstGeom>
          <a:noFill/>
          <a:ln>
            <a:noFill/>
          </a:ln>
          <a:extLst>
            <a:ext uri="{53640926-AAD7-44D8-BBD7-CCE9431645EC}">
              <a14:shadowObscured xmlns:a14="http://schemas.microsoft.com/office/drawing/2010/main"/>
            </a:ext>
          </a:extLst>
        </p:spPr>
      </p:pic>
      <p:pic>
        <p:nvPicPr>
          <p:cNvPr id="5" name="4 Imagen"/>
          <p:cNvPicPr/>
          <p:nvPr/>
        </p:nvPicPr>
        <p:blipFill rotWithShape="1">
          <a:blip r:embed="rId2" cstate="print">
            <a:extLst>
              <a:ext uri="{28A0092B-C50C-407E-A947-70E740481C1C}">
                <a14:useLocalDpi xmlns:a14="http://schemas.microsoft.com/office/drawing/2010/main" val="0"/>
              </a:ext>
            </a:extLst>
          </a:blip>
          <a:srcRect l="16640" t="22568" r="17879" b="45196"/>
          <a:stretch/>
        </p:blipFill>
        <p:spPr bwMode="auto">
          <a:xfrm>
            <a:off x="4349900" y="1282889"/>
            <a:ext cx="3383017" cy="2538483"/>
          </a:xfrm>
          <a:prstGeom prst="rect">
            <a:avLst/>
          </a:prstGeom>
          <a:noFill/>
          <a:ln>
            <a:noFill/>
          </a:ln>
          <a:extLst>
            <a:ext uri="{53640926-AAD7-44D8-BBD7-CCE9431645EC}">
              <a14:shadowObscured xmlns:a14="http://schemas.microsoft.com/office/drawing/2010/main"/>
            </a:ext>
          </a:extLst>
        </p:spPr>
      </p:pic>
      <p:pic>
        <p:nvPicPr>
          <p:cNvPr id="6" name="5 Imagen"/>
          <p:cNvPicPr/>
          <p:nvPr/>
        </p:nvPicPr>
        <p:blipFill rotWithShape="1">
          <a:blip r:embed="rId2" cstate="print">
            <a:extLst>
              <a:ext uri="{28A0092B-C50C-407E-A947-70E740481C1C}">
                <a14:useLocalDpi xmlns:a14="http://schemas.microsoft.com/office/drawing/2010/main" val="0"/>
              </a:ext>
            </a:extLst>
          </a:blip>
          <a:srcRect l="16640" t="57057" r="17879" b="25612"/>
          <a:stretch/>
        </p:blipFill>
        <p:spPr bwMode="auto">
          <a:xfrm>
            <a:off x="8266806" y="2088109"/>
            <a:ext cx="3383017" cy="1364776"/>
          </a:xfrm>
          <a:prstGeom prst="rect">
            <a:avLst/>
          </a:prstGeom>
          <a:ln>
            <a:noFill/>
          </a:ln>
          <a:effectLst>
            <a:softEdge rad="112500"/>
          </a:effectLst>
          <a:extLst>
            <a:ext uri="{53640926-AAD7-44D8-BBD7-CCE9431645EC}">
              <a14:shadowObscured xmlns:a14="http://schemas.microsoft.com/office/drawing/2010/main"/>
            </a:ext>
          </a:extLst>
        </p:spPr>
      </p:pic>
      <p:pic>
        <p:nvPicPr>
          <p:cNvPr id="31746" name="Picture 2" descr="C:\Users\GISELA\Desktop\10645259_10202378715778680_5425873370460046959_n.jpg"/>
          <p:cNvPicPr>
            <a:picLocks noChangeAspect="1" noChangeArrowheads="1"/>
          </p:cNvPicPr>
          <p:nvPr/>
        </p:nvPicPr>
        <p:blipFill>
          <a:blip r:embed="rId3" cstate="print"/>
          <a:srcRect/>
          <a:stretch>
            <a:fillRect/>
          </a:stretch>
        </p:blipFill>
        <p:spPr bwMode="auto">
          <a:xfrm>
            <a:off x="3298208" y="3555516"/>
            <a:ext cx="5177051" cy="2906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73206" y="177421"/>
            <a:ext cx="8325134" cy="90075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3600" dirty="0" smtClean="0"/>
              <a:t>SENDERISMO</a:t>
            </a:r>
            <a:endParaRPr lang="es-EC" dirty="0"/>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0134"/>
            <a:ext cx="4593852" cy="4542744"/>
          </a:xfrm>
          <a:prstGeom prst="rect">
            <a:avLst/>
          </a:prstGeom>
          <a:noFill/>
          <a:ln>
            <a:noFill/>
          </a:ln>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740" y="1080134"/>
            <a:ext cx="4320000" cy="4556391"/>
          </a:xfrm>
          <a:prstGeom prst="rect">
            <a:avLst/>
          </a:prstGeom>
          <a:noFill/>
          <a:ln>
            <a:noFill/>
          </a:ln>
        </p:spPr>
      </p:pic>
      <p:pic>
        <p:nvPicPr>
          <p:cNvPr id="7" name="6 Imagen"/>
          <p:cNvPicPr/>
          <p:nvPr/>
        </p:nvPicPr>
        <p:blipFill rotWithShape="1">
          <a:blip r:embed="rId4" cstate="print">
            <a:extLst>
              <a:ext uri="{28A0092B-C50C-407E-A947-70E740481C1C}">
                <a14:useLocalDpi xmlns:a14="http://schemas.microsoft.com/office/drawing/2010/main" val="0"/>
              </a:ext>
            </a:extLst>
          </a:blip>
          <a:srcRect l="3133"/>
          <a:stretch/>
        </p:blipFill>
        <p:spPr bwMode="auto">
          <a:xfrm>
            <a:off x="0" y="5778000"/>
            <a:ext cx="2988860" cy="1080000"/>
          </a:xfrm>
          <a:prstGeom prst="rect">
            <a:avLst/>
          </a:prstGeom>
          <a:noFill/>
          <a:ln>
            <a:noFill/>
          </a:ln>
          <a:extLst>
            <a:ext uri="{53640926-AAD7-44D8-BBD7-CCE9431645EC}">
              <a14:shadowObscured xmlns:a14="http://schemas.microsoft.com/office/drawing/2010/main"/>
            </a:ext>
          </a:extLst>
        </p:spPr>
      </p:pic>
      <p:pic>
        <p:nvPicPr>
          <p:cNvPr id="8" name="7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2860" y="5778000"/>
            <a:ext cx="2907439" cy="1080000"/>
          </a:xfrm>
          <a:prstGeom prst="rect">
            <a:avLst/>
          </a:prstGeom>
          <a:noFill/>
          <a:ln>
            <a:noFill/>
          </a:ln>
        </p:spPr>
      </p:pic>
      <p:pic>
        <p:nvPicPr>
          <p:cNvPr id="9" name="8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7946" y="5778000"/>
            <a:ext cx="3240000" cy="1080000"/>
          </a:xfrm>
          <a:prstGeom prst="rect">
            <a:avLst/>
          </a:prstGeom>
          <a:noFill/>
          <a:ln>
            <a:noFill/>
          </a:ln>
        </p:spPr>
      </p:pic>
      <p:pic>
        <p:nvPicPr>
          <p:cNvPr id="10" name="9 Imagen"/>
          <p:cNvPicPr/>
          <p:nvPr/>
        </p:nvPicPr>
        <p:blipFill rotWithShape="1">
          <a:blip r:embed="rId7" cstate="print">
            <a:extLst>
              <a:ext uri="{28A0092B-C50C-407E-A947-70E740481C1C}">
                <a14:useLocalDpi xmlns:a14="http://schemas.microsoft.com/office/drawing/2010/main" val="0"/>
              </a:ext>
            </a:extLst>
          </a:blip>
          <a:srcRect l="15063" t="3644" r="50402" b="50436"/>
          <a:stretch/>
        </p:blipFill>
        <p:spPr bwMode="auto">
          <a:xfrm>
            <a:off x="9034817" y="0"/>
            <a:ext cx="1856095" cy="365760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p:cNvPicPr/>
          <p:nvPr/>
        </p:nvPicPr>
        <p:blipFill rotWithShape="1">
          <a:blip r:embed="rId8" cstate="print">
            <a:extLst>
              <a:ext uri="{28A0092B-C50C-407E-A947-70E740481C1C}">
                <a14:useLocalDpi xmlns:a14="http://schemas.microsoft.com/office/drawing/2010/main" val="0"/>
              </a:ext>
            </a:extLst>
          </a:blip>
          <a:srcRect l="61195" t="7884" r="4479" b="75169"/>
          <a:stretch/>
        </p:blipFill>
        <p:spPr bwMode="auto">
          <a:xfrm>
            <a:off x="10895463" y="4954138"/>
            <a:ext cx="1296537" cy="941696"/>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p:cNvPicPr/>
          <p:nvPr/>
        </p:nvPicPr>
        <p:blipFill rotWithShape="1">
          <a:blip r:embed="rId7" cstate="print">
            <a:extLst>
              <a:ext uri="{28A0092B-C50C-407E-A947-70E740481C1C}">
                <a14:useLocalDpi xmlns:a14="http://schemas.microsoft.com/office/drawing/2010/main" val="0"/>
              </a:ext>
            </a:extLst>
          </a:blip>
          <a:srcRect l="66092" t="25560" r="10821" b="49056"/>
          <a:stretch/>
        </p:blipFill>
        <p:spPr bwMode="auto">
          <a:xfrm>
            <a:off x="9335069" y="4790364"/>
            <a:ext cx="1255594" cy="1160060"/>
          </a:xfrm>
          <a:prstGeom prst="rect">
            <a:avLst/>
          </a:prstGeom>
          <a:ln>
            <a:noFill/>
          </a:ln>
          <a:effectLst>
            <a:softEdge rad="112500"/>
          </a:effectLst>
          <a:extLst>
            <a:ext uri="{53640926-AAD7-44D8-BBD7-CCE9431645EC}">
              <a14:shadowObscured xmlns:a14="http://schemas.microsoft.com/office/drawing/2010/main"/>
            </a:ext>
          </a:extLst>
        </p:spPr>
      </p:pic>
      <p:pic>
        <p:nvPicPr>
          <p:cNvPr id="13" name="12 Imagen"/>
          <p:cNvPicPr/>
          <p:nvPr/>
        </p:nvPicPr>
        <p:blipFill rotWithShape="1">
          <a:blip r:embed="rId9" cstate="print">
            <a:extLst>
              <a:ext uri="{28A0092B-C50C-407E-A947-70E740481C1C}">
                <a14:useLocalDpi xmlns:a14="http://schemas.microsoft.com/office/drawing/2010/main" val="0"/>
              </a:ext>
            </a:extLst>
          </a:blip>
          <a:srcRect l="20217" t="76583" r="63288" b="6653"/>
          <a:stretch/>
        </p:blipFill>
        <p:spPr bwMode="auto">
          <a:xfrm>
            <a:off x="11127476" y="3766782"/>
            <a:ext cx="873456" cy="1255594"/>
          </a:xfrm>
          <a:prstGeom prst="rect">
            <a:avLst/>
          </a:prstGeom>
          <a:ln>
            <a:noFill/>
          </a:ln>
          <a:effectLst>
            <a:softEdge rad="112500"/>
          </a:effectLst>
          <a:extLst>
            <a:ext uri="{53640926-AAD7-44D8-BBD7-CCE9431645EC}">
              <a14:shadowObscured xmlns:a14="http://schemas.microsoft.com/office/drawing/2010/main"/>
            </a:ext>
          </a:extLst>
        </p:spPr>
      </p:pic>
      <p:pic>
        <p:nvPicPr>
          <p:cNvPr id="14" name="13 Imagen"/>
          <p:cNvPicPr/>
          <p:nvPr/>
        </p:nvPicPr>
        <p:blipFill rotWithShape="1">
          <a:blip r:embed="rId9" cstate="print">
            <a:extLst>
              <a:ext uri="{28A0092B-C50C-407E-A947-70E740481C1C}">
                <a14:useLocalDpi xmlns:a14="http://schemas.microsoft.com/office/drawing/2010/main" val="0"/>
              </a:ext>
            </a:extLst>
          </a:blip>
          <a:srcRect l="22795" t="54169" r="60711" b="32620"/>
          <a:stretch/>
        </p:blipFill>
        <p:spPr bwMode="auto">
          <a:xfrm>
            <a:off x="10208526" y="3869139"/>
            <a:ext cx="873456" cy="989463"/>
          </a:xfrm>
          <a:prstGeom prst="rect">
            <a:avLst/>
          </a:prstGeom>
          <a:ln>
            <a:noFill/>
          </a:ln>
          <a:effectLst>
            <a:softEdge rad="112500"/>
          </a:effectLst>
          <a:extLst>
            <a:ext uri="{53640926-AAD7-44D8-BBD7-CCE9431645EC}">
              <a14:shadowObscured xmlns:a14="http://schemas.microsoft.com/office/drawing/2010/main"/>
            </a:ext>
          </a:extLst>
        </p:spPr>
      </p:pic>
      <p:pic>
        <p:nvPicPr>
          <p:cNvPr id="15" name="14 Imagen"/>
          <p:cNvPicPr/>
          <p:nvPr/>
        </p:nvPicPr>
        <p:blipFill rotWithShape="1">
          <a:blip r:embed="rId7" cstate="print">
            <a:extLst>
              <a:ext uri="{28A0092B-C50C-407E-A947-70E740481C1C}">
                <a14:useLocalDpi xmlns:a14="http://schemas.microsoft.com/office/drawing/2010/main" val="0"/>
              </a:ext>
            </a:extLst>
          </a:blip>
          <a:srcRect l="64804" t="74578" r="10492" b="4691"/>
          <a:stretch/>
        </p:blipFill>
        <p:spPr bwMode="auto">
          <a:xfrm>
            <a:off x="10883805" y="1555844"/>
            <a:ext cx="1308195" cy="1552654"/>
          </a:xfrm>
          <a:prstGeom prst="rect">
            <a:avLst/>
          </a:prstGeom>
          <a:ln>
            <a:noFill/>
          </a:ln>
          <a:effectLst>
            <a:softEdge rad="112500"/>
          </a:effectLst>
          <a:extLst>
            <a:ext uri="{53640926-AAD7-44D8-BBD7-CCE9431645EC}">
              <a14:shadowObscured xmlns:a14="http://schemas.microsoft.com/office/drawing/2010/main"/>
            </a:ext>
          </a:extLst>
        </p:spPr>
      </p:pic>
      <p:pic>
        <p:nvPicPr>
          <p:cNvPr id="16" name="15 Imagen"/>
          <p:cNvPicPr/>
          <p:nvPr/>
        </p:nvPicPr>
        <p:blipFill rotWithShape="1">
          <a:blip r:embed="rId9" cstate="print">
            <a:extLst>
              <a:ext uri="{28A0092B-C50C-407E-A947-70E740481C1C}">
                <a14:useLocalDpi xmlns:a14="http://schemas.microsoft.com/office/drawing/2010/main" val="0"/>
              </a:ext>
            </a:extLst>
          </a:blip>
          <a:srcRect l="68154" t="52347" r="14836" b="31617"/>
          <a:stretch/>
        </p:blipFill>
        <p:spPr bwMode="auto">
          <a:xfrm>
            <a:off x="9253182" y="3589362"/>
            <a:ext cx="900752" cy="1201003"/>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8277" y="609600"/>
            <a:ext cx="8596668" cy="837063"/>
          </a:xfrm>
        </p:spPr>
        <p:style>
          <a:lnRef idx="2">
            <a:schemeClr val="accent3">
              <a:shade val="50000"/>
            </a:schemeClr>
          </a:lnRef>
          <a:fillRef idx="1">
            <a:schemeClr val="accent3"/>
          </a:fillRef>
          <a:effectRef idx="0">
            <a:schemeClr val="accent3"/>
          </a:effectRef>
          <a:fontRef idx="minor">
            <a:schemeClr val="lt1"/>
          </a:fontRef>
        </p:style>
        <p:txBody>
          <a:bodyPr/>
          <a:lstStyle/>
          <a:p>
            <a:r>
              <a:rPr lang="es-EC" dirty="0" smtClean="0"/>
              <a:t>KANYONIG Y RAPEL</a:t>
            </a:r>
            <a:endParaRPr lang="es-EC"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5942"/>
            <a:ext cx="5049672" cy="3903287"/>
          </a:xfrm>
          <a:prstGeom prst="rect">
            <a:avLst/>
          </a:prstGeom>
          <a:noFill/>
          <a:ln>
            <a:noFill/>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2410" y="1746886"/>
            <a:ext cx="4634795" cy="3862343"/>
          </a:xfrm>
          <a:prstGeom prst="rect">
            <a:avLst/>
          </a:prstGeom>
          <a:noFill/>
          <a:ln>
            <a:noFill/>
          </a:ln>
        </p:spPr>
      </p:pic>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5444" y="2320119"/>
            <a:ext cx="2406555" cy="3285179"/>
          </a:xfrm>
          <a:prstGeom prst="rect">
            <a:avLst/>
          </a:prstGeom>
          <a:noFill/>
          <a:ln>
            <a:noFill/>
          </a:ln>
        </p:spPr>
      </p:pic>
      <p:pic>
        <p:nvPicPr>
          <p:cNvPr id="7" name="6 Imagen"/>
          <p:cNvPicPr/>
          <p:nvPr/>
        </p:nvPicPr>
        <p:blipFill rotWithShape="1">
          <a:blip r:embed="rId5" cstate="print">
            <a:extLst>
              <a:ext uri="{28A0092B-C50C-407E-A947-70E740481C1C}">
                <a14:useLocalDpi xmlns:a14="http://schemas.microsoft.com/office/drawing/2010/main" val="0"/>
              </a:ext>
            </a:extLst>
          </a:blip>
          <a:srcRect l="56444" t="27296" r="23624" b="37253"/>
          <a:stretch/>
        </p:blipFill>
        <p:spPr bwMode="auto">
          <a:xfrm>
            <a:off x="9869029" y="2964015"/>
            <a:ext cx="353720" cy="353720"/>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6" cstate="print">
            <a:extLst>
              <a:ext uri="{28A0092B-C50C-407E-A947-70E740481C1C}">
                <a14:useLocalDpi xmlns:a14="http://schemas.microsoft.com/office/drawing/2010/main" val="0"/>
              </a:ext>
            </a:extLst>
          </a:blip>
          <a:srcRect l="22577" t="36708" r="57315" b="27211"/>
          <a:stretch/>
        </p:blipFill>
        <p:spPr bwMode="auto">
          <a:xfrm>
            <a:off x="10526397" y="2952641"/>
            <a:ext cx="353720" cy="368135"/>
          </a:xfrm>
          <a:prstGeom prst="rect">
            <a:avLst/>
          </a:prstGeom>
          <a:ln>
            <a:noFill/>
          </a:ln>
          <a:extLst>
            <a:ext uri="{53640926-AAD7-44D8-BBD7-CCE9431645EC}">
              <a14:shadowObscured xmlns:a14="http://schemas.microsoft.com/office/drawing/2010/main"/>
            </a:ext>
          </a:extLst>
        </p:spPr>
      </p:pic>
      <p:sp>
        <p:nvSpPr>
          <p:cNvPr id="9" name="8 CuadroTexto"/>
          <p:cNvSpPr txBox="1"/>
          <p:nvPr/>
        </p:nvSpPr>
        <p:spPr>
          <a:xfrm>
            <a:off x="1068918" y="3780217"/>
            <a:ext cx="309093" cy="369332"/>
          </a:xfrm>
          <a:prstGeom prst="rect">
            <a:avLst/>
          </a:prstGeom>
          <a:noFill/>
        </p:spPr>
        <p:txBody>
          <a:bodyPr wrap="square" rtlCol="0">
            <a:spAutoFit/>
          </a:bodyPr>
          <a:lstStyle/>
          <a:p>
            <a:r>
              <a:rPr lang="es-ES" dirty="0" smtClean="0">
                <a:solidFill>
                  <a:schemeClr val="bg1"/>
                </a:solidFill>
              </a:rPr>
              <a:t>´</a:t>
            </a:r>
            <a:endParaRPr lang="es-EC"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print">
            <a:extLst>
              <a:ext uri="{28A0092B-C50C-407E-A947-70E740481C1C}">
                <a14:useLocalDpi xmlns:a14="http://schemas.microsoft.com/office/drawing/2010/main" val="0"/>
              </a:ext>
            </a:extLst>
          </a:blip>
          <a:srcRect l="3056" r="2588" b="72106"/>
          <a:stretch/>
        </p:blipFill>
        <p:spPr bwMode="auto">
          <a:xfrm>
            <a:off x="232011" y="163773"/>
            <a:ext cx="5295332" cy="2524837"/>
          </a:xfrm>
          <a:prstGeom prst="rect">
            <a:avLst/>
          </a:prstGeom>
          <a:noFill/>
          <a:ln>
            <a:noFill/>
          </a:ln>
          <a:extLst>
            <a:ext uri="{53640926-AAD7-44D8-BBD7-CCE9431645EC}">
              <a14:shadowObscured xmlns:a14="http://schemas.microsoft.com/office/drawing/2010/main"/>
            </a:ext>
          </a:extLst>
        </p:spPr>
      </p:pic>
      <p:pic>
        <p:nvPicPr>
          <p:cNvPr id="5" name="4 Imagen"/>
          <p:cNvPicPr/>
          <p:nvPr/>
        </p:nvPicPr>
        <p:blipFill rotWithShape="1">
          <a:blip r:embed="rId2" cstate="print">
            <a:extLst>
              <a:ext uri="{28A0092B-C50C-407E-A947-70E740481C1C}">
                <a14:useLocalDpi xmlns:a14="http://schemas.microsoft.com/office/drawing/2010/main" val="0"/>
              </a:ext>
            </a:extLst>
          </a:blip>
          <a:srcRect l="3056" t="28085" r="2588" b="52321"/>
          <a:stretch/>
        </p:blipFill>
        <p:spPr bwMode="auto">
          <a:xfrm>
            <a:off x="477671" y="2620370"/>
            <a:ext cx="5486400" cy="1951631"/>
          </a:xfrm>
          <a:prstGeom prst="rect">
            <a:avLst/>
          </a:prstGeom>
          <a:noFill/>
          <a:ln>
            <a:noFill/>
          </a:ln>
          <a:extLst>
            <a:ext uri="{53640926-AAD7-44D8-BBD7-CCE9431645EC}">
              <a14:shadowObscured xmlns:a14="http://schemas.microsoft.com/office/drawing/2010/main"/>
            </a:ext>
          </a:extLst>
        </p:spPr>
      </p:pic>
      <p:pic>
        <p:nvPicPr>
          <p:cNvPr id="6" name="5 Imagen"/>
          <p:cNvPicPr/>
          <p:nvPr/>
        </p:nvPicPr>
        <p:blipFill rotWithShape="1">
          <a:blip r:embed="rId2" cstate="print">
            <a:extLst>
              <a:ext uri="{28A0092B-C50C-407E-A947-70E740481C1C}">
                <a14:useLocalDpi xmlns:a14="http://schemas.microsoft.com/office/drawing/2010/main" val="0"/>
              </a:ext>
            </a:extLst>
          </a:blip>
          <a:srcRect l="3056" t="48059" r="2588" b="31966"/>
          <a:stretch/>
        </p:blipFill>
        <p:spPr bwMode="auto">
          <a:xfrm>
            <a:off x="518615" y="4694831"/>
            <a:ext cx="4831307" cy="1528549"/>
          </a:xfrm>
          <a:prstGeom prst="rect">
            <a:avLst/>
          </a:prstGeom>
          <a:noFill/>
          <a:ln>
            <a:noFill/>
          </a:ln>
          <a:extLst>
            <a:ext uri="{53640926-AAD7-44D8-BBD7-CCE9431645EC}">
              <a14:shadowObscured xmlns:a14="http://schemas.microsoft.com/office/drawing/2010/main"/>
            </a:ext>
          </a:extLst>
        </p:spPr>
      </p:pic>
      <p:pic>
        <p:nvPicPr>
          <p:cNvPr id="7" name="6 Imagen"/>
          <p:cNvPicPr/>
          <p:nvPr/>
        </p:nvPicPr>
        <p:blipFill rotWithShape="1">
          <a:blip r:embed="rId2" cstate="print">
            <a:extLst>
              <a:ext uri="{28A0092B-C50C-407E-A947-70E740481C1C}">
                <a14:useLocalDpi xmlns:a14="http://schemas.microsoft.com/office/drawing/2010/main" val="0"/>
              </a:ext>
            </a:extLst>
          </a:blip>
          <a:srcRect l="15078" t="68795" r="39721" b="1884"/>
          <a:stretch/>
        </p:blipFill>
        <p:spPr bwMode="auto">
          <a:xfrm>
            <a:off x="6428094" y="573209"/>
            <a:ext cx="3589362" cy="3084392"/>
          </a:xfrm>
          <a:prstGeom prst="rect">
            <a:avLst/>
          </a:prstGeom>
          <a:ln>
            <a:noFill/>
          </a:ln>
          <a:effectLst>
            <a:softEdge rad="112500"/>
          </a:effectLst>
          <a:extLst>
            <a:ext uri="{53640926-AAD7-44D8-BBD7-CCE9431645EC}">
              <a14:shadowObscured xmlns:a14="http://schemas.microsoft.com/office/drawing/2010/main"/>
            </a:ext>
          </a:extLst>
        </p:spPr>
      </p:pic>
      <p:pic>
        <p:nvPicPr>
          <p:cNvPr id="8" name="7 Imagen"/>
          <p:cNvPicPr/>
          <p:nvPr/>
        </p:nvPicPr>
        <p:blipFill rotWithShape="1">
          <a:blip r:embed="rId2" cstate="print">
            <a:extLst>
              <a:ext uri="{28A0092B-C50C-407E-A947-70E740481C1C}">
                <a14:useLocalDpi xmlns:a14="http://schemas.microsoft.com/office/drawing/2010/main" val="0"/>
              </a:ext>
            </a:extLst>
          </a:blip>
          <a:srcRect l="64045" t="72219" r="2588" b="1884"/>
          <a:stretch/>
        </p:blipFill>
        <p:spPr bwMode="auto">
          <a:xfrm>
            <a:off x="6632812" y="4258102"/>
            <a:ext cx="1965278" cy="1937981"/>
          </a:xfrm>
          <a:prstGeom prst="rect">
            <a:avLst/>
          </a:prstGeom>
          <a:ln>
            <a:noFill/>
          </a:ln>
          <a:effectLst>
            <a:softEdge rad="112500"/>
          </a:effectLst>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73206" y="177421"/>
            <a:ext cx="8325134" cy="90075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3600" dirty="0" smtClean="0"/>
              <a:t>TUBING</a:t>
            </a:r>
            <a:endParaRPr lang="es-EC" dirty="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248677"/>
            <a:ext cx="4872251" cy="4319610"/>
          </a:xfrm>
          <a:prstGeom prst="rect">
            <a:avLst/>
          </a:prstGeom>
          <a:noFill/>
          <a:ln>
            <a:noFill/>
          </a:ln>
        </p:spPr>
      </p:pic>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319" y="1378424"/>
            <a:ext cx="1119117" cy="1050877"/>
          </a:xfrm>
          <a:prstGeom prst="rect">
            <a:avLst/>
          </a:prstGeom>
          <a:noFill/>
          <a:ln>
            <a:noFill/>
          </a:ln>
        </p:spPr>
      </p:pic>
      <p:pic>
        <p:nvPicPr>
          <p:cNvPr id="9" name="8 Imagen"/>
          <p:cNvPicPr/>
          <p:nvPr/>
        </p:nvPicPr>
        <p:blipFill rotWithShape="1">
          <a:blip r:embed="rId4" cstate="print">
            <a:extLst>
              <a:ext uri="{28A0092B-C50C-407E-A947-70E740481C1C}">
                <a14:useLocalDpi xmlns:a14="http://schemas.microsoft.com/office/drawing/2010/main" val="0"/>
              </a:ext>
            </a:extLst>
          </a:blip>
          <a:srcRect l="13286" t="6303" r="58404" b="60978"/>
          <a:stretch/>
        </p:blipFill>
        <p:spPr bwMode="auto">
          <a:xfrm>
            <a:off x="6386333" y="1173708"/>
            <a:ext cx="1461130" cy="2388358"/>
          </a:xfrm>
          <a:prstGeom prst="rect">
            <a:avLst/>
          </a:prstGeom>
          <a:noFill/>
          <a:ln>
            <a:noFill/>
          </a:ln>
          <a:extLst>
            <a:ext uri="{53640926-AAD7-44D8-BBD7-CCE9431645EC}">
              <a14:shadowObscured xmlns:a14="http://schemas.microsoft.com/office/drawing/2010/main"/>
            </a:ext>
          </a:extLst>
        </p:spPr>
      </p:pic>
      <p:pic>
        <p:nvPicPr>
          <p:cNvPr id="10" name="9 Imagen"/>
          <p:cNvPicPr/>
          <p:nvPr/>
        </p:nvPicPr>
        <p:blipFill rotWithShape="1">
          <a:blip r:embed="rId4" cstate="print">
            <a:extLst>
              <a:ext uri="{28A0092B-C50C-407E-A947-70E740481C1C}">
                <a14:useLocalDpi xmlns:a14="http://schemas.microsoft.com/office/drawing/2010/main" val="0"/>
              </a:ext>
            </a:extLst>
          </a:blip>
          <a:srcRect l="52173" t="7496" r="7000" b="63711"/>
          <a:stretch/>
        </p:blipFill>
        <p:spPr bwMode="auto">
          <a:xfrm>
            <a:off x="7588154" y="1173707"/>
            <a:ext cx="2265530" cy="2169995"/>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p:cNvPicPr/>
          <p:nvPr/>
        </p:nvPicPr>
        <p:blipFill rotWithShape="1">
          <a:blip r:embed="rId5" cstate="print">
            <a:extLst>
              <a:ext uri="{28A0092B-C50C-407E-A947-70E740481C1C}">
                <a14:useLocalDpi xmlns:a14="http://schemas.microsoft.com/office/drawing/2010/main" val="0"/>
              </a:ext>
            </a:extLst>
          </a:blip>
          <a:srcRect l="13286" t="42833" r="63163" b="30618"/>
          <a:stretch/>
        </p:blipFill>
        <p:spPr bwMode="auto">
          <a:xfrm>
            <a:off x="6195264" y="3903259"/>
            <a:ext cx="1038050" cy="1514901"/>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rotWithShape="1">
          <a:blip r:embed="rId6" cstate="print">
            <a:extLst>
              <a:ext uri="{28A0092B-C50C-407E-A947-70E740481C1C}">
                <a14:useLocalDpi xmlns:a14="http://schemas.microsoft.com/office/drawing/2010/main" val="0"/>
              </a:ext>
            </a:extLst>
          </a:blip>
          <a:srcRect l="63015" t="43207" r="7000" b="31552"/>
          <a:stretch/>
        </p:blipFill>
        <p:spPr bwMode="auto">
          <a:xfrm>
            <a:off x="8188657" y="3766781"/>
            <a:ext cx="1228299" cy="1146413"/>
          </a:xfrm>
          <a:prstGeom prst="rect">
            <a:avLst/>
          </a:prstGeom>
          <a:noFill/>
          <a:ln>
            <a:noFill/>
          </a:ln>
          <a:extLst>
            <a:ext uri="{53640926-AAD7-44D8-BBD7-CCE9431645EC}">
              <a14:shadowObscured xmlns:a14="http://schemas.microsoft.com/office/drawing/2010/main"/>
            </a:ext>
          </a:extLst>
        </p:spPr>
      </p:pic>
      <p:pic>
        <p:nvPicPr>
          <p:cNvPr id="13" name="12 Imagen"/>
          <p:cNvPicPr/>
          <p:nvPr/>
        </p:nvPicPr>
        <p:blipFill rotWithShape="1">
          <a:blip r:embed="rId4" cstate="print">
            <a:extLst>
              <a:ext uri="{28A0092B-C50C-407E-A947-70E740481C1C}">
                <a14:useLocalDpi xmlns:a14="http://schemas.microsoft.com/office/drawing/2010/main" val="0"/>
              </a:ext>
            </a:extLst>
          </a:blip>
          <a:srcRect l="13286" t="80040" r="66072" b="4629"/>
          <a:stretch/>
        </p:blipFill>
        <p:spPr bwMode="auto">
          <a:xfrm>
            <a:off x="6236207" y="5540990"/>
            <a:ext cx="1133584" cy="1317009"/>
          </a:xfrm>
          <a:prstGeom prst="rect">
            <a:avLst/>
          </a:prstGeom>
          <a:noFill/>
          <a:ln>
            <a:noFill/>
          </a:ln>
          <a:extLst>
            <a:ext uri="{53640926-AAD7-44D8-BBD7-CCE9431645EC}">
              <a14:shadowObscured xmlns:a14="http://schemas.microsoft.com/office/drawing/2010/main"/>
            </a:ext>
          </a:extLst>
        </p:spPr>
      </p:pic>
      <p:pic>
        <p:nvPicPr>
          <p:cNvPr id="14" name="13 Imagen"/>
          <p:cNvPicPr/>
          <p:nvPr/>
        </p:nvPicPr>
        <p:blipFill rotWithShape="1">
          <a:blip r:embed="rId7" cstate="print">
            <a:extLst>
              <a:ext uri="{28A0092B-C50C-407E-A947-70E740481C1C}">
                <a14:useLocalDpi xmlns:a14="http://schemas.microsoft.com/office/drawing/2010/main" val="0"/>
              </a:ext>
            </a:extLst>
          </a:blip>
          <a:srcRect l="62751" t="74804" r="7000" b="4465"/>
          <a:stretch/>
        </p:blipFill>
        <p:spPr bwMode="auto">
          <a:xfrm>
            <a:off x="7779226" y="5677469"/>
            <a:ext cx="1364776" cy="1180531"/>
          </a:xfrm>
          <a:prstGeom prst="rect">
            <a:avLst/>
          </a:prstGeom>
          <a:noFill/>
          <a:ln>
            <a:noFill/>
          </a:ln>
          <a:extLst>
            <a:ext uri="{53640926-AAD7-44D8-BBD7-CCE9431645EC}">
              <a14:shadowObscured xmlns:a14="http://schemas.microsoft.com/office/drawing/2010/main"/>
            </a:ext>
          </a:extLst>
        </p:spPr>
      </p:pic>
      <p:sp>
        <p:nvSpPr>
          <p:cNvPr id="2" name="1 CuadroTexto"/>
          <p:cNvSpPr txBox="1"/>
          <p:nvPr/>
        </p:nvSpPr>
        <p:spPr>
          <a:xfrm>
            <a:off x="3966693" y="2260495"/>
            <a:ext cx="309093" cy="646331"/>
          </a:xfrm>
          <a:prstGeom prst="rect">
            <a:avLst/>
          </a:prstGeom>
          <a:noFill/>
        </p:spPr>
        <p:txBody>
          <a:bodyPr wrap="square" rtlCol="0">
            <a:spAutoFit/>
          </a:bodyPr>
          <a:lstStyle/>
          <a:p>
            <a:r>
              <a:rPr lang="es-ES" dirty="0" smtClean="0">
                <a:solidFill>
                  <a:schemeClr val="bg1"/>
                </a:solidFill>
              </a:rPr>
              <a:t>´</a:t>
            </a:r>
            <a:r>
              <a:rPr lang="es-ES" dirty="0" smtClean="0"/>
              <a:t>´</a:t>
            </a:r>
            <a:endParaRPr lang="es-EC" dirty="0"/>
          </a:p>
        </p:txBody>
      </p:sp>
      <p:sp>
        <p:nvSpPr>
          <p:cNvPr id="15" name="14 CuadroTexto"/>
          <p:cNvSpPr txBox="1"/>
          <p:nvPr/>
        </p:nvSpPr>
        <p:spPr>
          <a:xfrm>
            <a:off x="3734872" y="3788906"/>
            <a:ext cx="309093" cy="646331"/>
          </a:xfrm>
          <a:prstGeom prst="rect">
            <a:avLst/>
          </a:prstGeom>
          <a:noFill/>
        </p:spPr>
        <p:txBody>
          <a:bodyPr wrap="square" rtlCol="0">
            <a:spAutoFit/>
          </a:bodyPr>
          <a:lstStyle/>
          <a:p>
            <a:r>
              <a:rPr lang="es-ES" dirty="0" smtClean="0">
                <a:solidFill>
                  <a:schemeClr val="bg1"/>
                </a:solidFill>
              </a:rPr>
              <a:t>´</a:t>
            </a:r>
            <a:r>
              <a:rPr lang="es-ES" dirty="0" smtClean="0"/>
              <a:t>´</a:t>
            </a:r>
            <a:endParaRPr lang="es-EC"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905301"/>
          </a:xfrm>
        </p:spPr>
        <p:style>
          <a:lnRef idx="1">
            <a:schemeClr val="accent4"/>
          </a:lnRef>
          <a:fillRef idx="3">
            <a:schemeClr val="accent4"/>
          </a:fillRef>
          <a:effectRef idx="2">
            <a:schemeClr val="accent4"/>
          </a:effectRef>
          <a:fontRef idx="minor">
            <a:schemeClr val="lt1"/>
          </a:fontRef>
        </p:style>
        <p:txBody>
          <a:bodyPr/>
          <a:lstStyle/>
          <a:p>
            <a:r>
              <a:rPr lang="es-EC" dirty="0" smtClean="0"/>
              <a:t>PARAPENTE</a:t>
            </a:r>
            <a:endParaRPr lang="es-EC"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08237"/>
            <a:ext cx="4694830" cy="3937470"/>
          </a:xfrm>
          <a:prstGeom prst="rect">
            <a:avLst/>
          </a:prstGeom>
          <a:noFill/>
          <a:ln>
            <a:noFill/>
          </a:ln>
        </p:spPr>
      </p:pic>
      <p:pic>
        <p:nvPicPr>
          <p:cNvPr id="5" name="4 Imagen"/>
          <p:cNvPicPr/>
          <p:nvPr/>
        </p:nvPicPr>
        <p:blipFill rotWithShape="1">
          <a:blip r:embed="rId3" cstate="print">
            <a:extLst>
              <a:ext uri="{28A0092B-C50C-407E-A947-70E740481C1C}">
                <a14:useLocalDpi xmlns:a14="http://schemas.microsoft.com/office/drawing/2010/main" val="0"/>
              </a:ext>
            </a:extLst>
          </a:blip>
          <a:srcRect l="6001" t="4673" r="5619" b="31999"/>
          <a:stretch/>
        </p:blipFill>
        <p:spPr bwMode="auto">
          <a:xfrm>
            <a:off x="4730828" y="1581363"/>
            <a:ext cx="4531849" cy="4676135"/>
          </a:xfrm>
          <a:prstGeom prst="rect">
            <a:avLst/>
          </a:prstGeom>
          <a:noFill/>
          <a:ln>
            <a:noFill/>
          </a:ln>
          <a:extLst>
            <a:ext uri="{53640926-AAD7-44D8-BBD7-CCE9431645EC}">
              <a14:shadowObscured xmlns:a14="http://schemas.microsoft.com/office/drawing/2010/main"/>
            </a:ext>
          </a:extLst>
        </p:spPr>
      </p:pic>
      <p:pic>
        <p:nvPicPr>
          <p:cNvPr id="6" name="5 Imagen"/>
          <p:cNvPicPr/>
          <p:nvPr/>
        </p:nvPicPr>
        <p:blipFill rotWithShape="1">
          <a:blip r:embed="rId3" cstate="print">
            <a:extLst>
              <a:ext uri="{28A0092B-C50C-407E-A947-70E740481C1C}">
                <a14:useLocalDpi xmlns:a14="http://schemas.microsoft.com/office/drawing/2010/main" val="0"/>
              </a:ext>
            </a:extLst>
          </a:blip>
          <a:srcRect l="64652" t="69294" r="5619"/>
          <a:stretch/>
        </p:blipFill>
        <p:spPr bwMode="auto">
          <a:xfrm>
            <a:off x="10304060" y="1569493"/>
            <a:ext cx="1524395" cy="2267306"/>
          </a:xfrm>
          <a:prstGeom prst="rect">
            <a:avLst/>
          </a:prstGeom>
          <a:ln>
            <a:noFill/>
          </a:ln>
          <a:effectLst>
            <a:softEdge rad="112500"/>
          </a:effectLst>
          <a:extLst>
            <a:ext uri="{53640926-AAD7-44D8-BBD7-CCE9431645EC}">
              <a14:shadowObscured xmlns:a14="http://schemas.microsoft.com/office/drawing/2010/main"/>
            </a:ext>
          </a:extLst>
        </p:spPr>
      </p:pic>
      <p:pic>
        <p:nvPicPr>
          <p:cNvPr id="7" name="6 Imagen"/>
          <p:cNvPicPr/>
          <p:nvPr/>
        </p:nvPicPr>
        <p:blipFill rotWithShape="1">
          <a:blip r:embed="rId3" cstate="print">
            <a:extLst>
              <a:ext uri="{28A0092B-C50C-407E-A947-70E740481C1C}">
                <a14:useLocalDpi xmlns:a14="http://schemas.microsoft.com/office/drawing/2010/main" val="0"/>
              </a:ext>
            </a:extLst>
          </a:blip>
          <a:srcRect l="42029" t="70219" r="34016" b="-2166"/>
          <a:stretch/>
        </p:blipFill>
        <p:spPr bwMode="auto">
          <a:xfrm>
            <a:off x="9121255" y="1637731"/>
            <a:ext cx="1264692" cy="2415654"/>
          </a:xfrm>
          <a:prstGeom prst="rect">
            <a:avLst/>
          </a:prstGeom>
          <a:ln>
            <a:noFill/>
          </a:ln>
          <a:effectLst>
            <a:softEdge rad="112500"/>
          </a:effectLst>
          <a:extLst>
            <a:ext uri="{53640926-AAD7-44D8-BBD7-CCE9431645EC}">
              <a14:shadowObscured xmlns:a14="http://schemas.microsoft.com/office/drawing/2010/main"/>
            </a:ext>
          </a:extLst>
        </p:spPr>
      </p:pic>
      <p:pic>
        <p:nvPicPr>
          <p:cNvPr id="8" name="7 Imagen"/>
          <p:cNvPicPr/>
          <p:nvPr/>
        </p:nvPicPr>
        <p:blipFill rotWithShape="1">
          <a:blip r:embed="rId3" cstate="print">
            <a:extLst>
              <a:ext uri="{28A0092B-C50C-407E-A947-70E740481C1C}">
                <a14:useLocalDpi xmlns:a14="http://schemas.microsoft.com/office/drawing/2010/main" val="0"/>
              </a:ext>
            </a:extLst>
          </a:blip>
          <a:srcRect l="6001" t="71512" r="60899"/>
          <a:stretch/>
        </p:blipFill>
        <p:spPr bwMode="auto">
          <a:xfrm>
            <a:off x="10039807" y="3807727"/>
            <a:ext cx="1697268" cy="2103533"/>
          </a:xfrm>
          <a:prstGeom prst="rect">
            <a:avLst/>
          </a:prstGeom>
          <a:ln>
            <a:noFill/>
          </a:ln>
          <a:effectLst>
            <a:softEdge rad="112500"/>
          </a:effectLst>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3561" y="254758"/>
            <a:ext cx="8596668" cy="864358"/>
          </a:xfrm>
        </p:spPr>
        <p:style>
          <a:lnRef idx="2">
            <a:schemeClr val="accent2">
              <a:shade val="50000"/>
            </a:schemeClr>
          </a:lnRef>
          <a:fillRef idx="1">
            <a:schemeClr val="accent2"/>
          </a:fillRef>
          <a:effectRef idx="0">
            <a:schemeClr val="accent2"/>
          </a:effectRef>
          <a:fontRef idx="minor">
            <a:schemeClr val="lt1"/>
          </a:fontRef>
        </p:style>
        <p:txBody>
          <a:bodyPr/>
          <a:lstStyle/>
          <a:p>
            <a:r>
              <a:rPr lang="es-EC" dirty="0" smtClean="0"/>
              <a:t>PROMOCIÓN</a:t>
            </a:r>
            <a:endParaRPr lang="es-EC" dirty="0"/>
          </a:p>
        </p:txBody>
      </p:sp>
      <p:pic>
        <p:nvPicPr>
          <p:cNvPr id="32775" name="Imagen 333"/>
          <p:cNvPicPr>
            <a:picLocks noChangeAspect="1" noChangeArrowheads="1"/>
          </p:cNvPicPr>
          <p:nvPr/>
        </p:nvPicPr>
        <p:blipFill>
          <a:blip r:embed="rId2" cstate="print"/>
          <a:srcRect/>
          <a:stretch>
            <a:fillRect/>
          </a:stretch>
        </p:blipFill>
        <p:spPr bwMode="auto">
          <a:xfrm>
            <a:off x="1801506" y="1453487"/>
            <a:ext cx="1501252" cy="1501252"/>
          </a:xfrm>
          <a:prstGeom prst="rect">
            <a:avLst/>
          </a:prstGeom>
          <a:noFill/>
        </p:spPr>
      </p:pic>
      <p:pic>
        <p:nvPicPr>
          <p:cNvPr id="32774" name="Imagen 329"/>
          <p:cNvPicPr>
            <a:picLocks noChangeAspect="1" noChangeArrowheads="1"/>
          </p:cNvPicPr>
          <p:nvPr/>
        </p:nvPicPr>
        <p:blipFill>
          <a:blip r:embed="rId3" cstate="print"/>
          <a:srcRect/>
          <a:stretch>
            <a:fillRect/>
          </a:stretch>
        </p:blipFill>
        <p:spPr bwMode="auto">
          <a:xfrm>
            <a:off x="7465325" y="1130670"/>
            <a:ext cx="2033516" cy="2849598"/>
          </a:xfrm>
          <a:prstGeom prst="rect">
            <a:avLst/>
          </a:prstGeom>
          <a:noFill/>
        </p:spPr>
      </p:pic>
      <p:pic>
        <p:nvPicPr>
          <p:cNvPr id="32773" name="Imagen 335"/>
          <p:cNvPicPr>
            <a:picLocks noChangeAspect="1" noChangeArrowheads="1"/>
          </p:cNvPicPr>
          <p:nvPr/>
        </p:nvPicPr>
        <p:blipFill>
          <a:blip r:embed="rId4" cstate="print"/>
          <a:srcRect/>
          <a:stretch>
            <a:fillRect/>
          </a:stretch>
        </p:blipFill>
        <p:spPr bwMode="auto">
          <a:xfrm>
            <a:off x="4203509" y="1396674"/>
            <a:ext cx="2047165" cy="1578537"/>
          </a:xfrm>
          <a:prstGeom prst="rect">
            <a:avLst/>
          </a:prstGeom>
          <a:noFill/>
        </p:spPr>
      </p:pic>
      <p:pic>
        <p:nvPicPr>
          <p:cNvPr id="32772" name="Imagen 330"/>
          <p:cNvPicPr>
            <a:picLocks noChangeAspect="1" noChangeArrowheads="1"/>
          </p:cNvPicPr>
          <p:nvPr/>
        </p:nvPicPr>
        <p:blipFill>
          <a:blip r:embed="rId5" cstate="print"/>
          <a:srcRect/>
          <a:stretch>
            <a:fillRect/>
          </a:stretch>
        </p:blipFill>
        <p:spPr bwMode="auto">
          <a:xfrm>
            <a:off x="2401216" y="3766784"/>
            <a:ext cx="2461936" cy="1697440"/>
          </a:xfrm>
          <a:prstGeom prst="rect">
            <a:avLst/>
          </a:prstGeom>
          <a:noFill/>
        </p:spPr>
      </p:pic>
      <p:pic>
        <p:nvPicPr>
          <p:cNvPr id="32771" name="Imagen 334"/>
          <p:cNvPicPr>
            <a:picLocks noChangeAspect="1" noChangeArrowheads="1"/>
          </p:cNvPicPr>
          <p:nvPr/>
        </p:nvPicPr>
        <p:blipFill>
          <a:blip r:embed="rId6" cstate="print"/>
          <a:srcRect l="33870" r="32260"/>
          <a:stretch>
            <a:fillRect/>
          </a:stretch>
        </p:blipFill>
        <p:spPr bwMode="auto">
          <a:xfrm>
            <a:off x="914400" y="3061973"/>
            <a:ext cx="1132764" cy="3236469"/>
          </a:xfrm>
          <a:prstGeom prst="rect">
            <a:avLst/>
          </a:prstGeom>
          <a:noFill/>
        </p:spPr>
      </p:pic>
      <p:pic>
        <p:nvPicPr>
          <p:cNvPr id="32770" name="Imagen 331"/>
          <p:cNvPicPr>
            <a:picLocks noChangeAspect="1" noChangeArrowheads="1"/>
          </p:cNvPicPr>
          <p:nvPr/>
        </p:nvPicPr>
        <p:blipFill>
          <a:blip r:embed="rId7" cstate="print"/>
          <a:srcRect/>
          <a:stretch>
            <a:fillRect/>
          </a:stretch>
        </p:blipFill>
        <p:spPr bwMode="auto">
          <a:xfrm>
            <a:off x="4995080" y="3859587"/>
            <a:ext cx="2333767" cy="2281906"/>
          </a:xfrm>
          <a:prstGeom prst="rect">
            <a:avLst/>
          </a:prstGeom>
          <a:noFill/>
        </p:spPr>
      </p:pic>
      <p:pic>
        <p:nvPicPr>
          <p:cNvPr id="32769" name="Imagen 332"/>
          <p:cNvPicPr>
            <a:picLocks noChangeAspect="1" noChangeArrowheads="1"/>
          </p:cNvPicPr>
          <p:nvPr/>
        </p:nvPicPr>
        <p:blipFill>
          <a:blip r:embed="rId8" cstate="print"/>
          <a:srcRect/>
          <a:stretch>
            <a:fillRect/>
          </a:stretch>
        </p:blipFill>
        <p:spPr bwMode="auto">
          <a:xfrm rot="2363385">
            <a:off x="7727999" y="4724894"/>
            <a:ext cx="1932840" cy="941926"/>
          </a:xfrm>
          <a:prstGeom prst="rect">
            <a:avLst/>
          </a:prstGeom>
          <a:noFill/>
        </p:spPr>
      </p:pic>
      <p:sp>
        <p:nvSpPr>
          <p:cNvPr id="32776" name="Rectangle 8"/>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2778" name="Rectangle 10"/>
          <p:cNvSpPr>
            <a:spLocks noChangeArrowheads="1"/>
          </p:cNvSpPr>
          <p:nvPr/>
        </p:nvSpPr>
        <p:spPr bwMode="auto">
          <a:xfrm>
            <a:off x="0" y="11339513"/>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47151" y="6041362"/>
            <a:ext cx="6297612" cy="365125"/>
          </a:xfrm>
        </p:spPr>
        <p:txBody>
          <a:bodyPr/>
          <a:lstStyle/>
          <a:p>
            <a:r>
              <a:rPr lang="es-ES" dirty="0" smtClean="0"/>
              <a:t>HOTELERIA Y TURISMO</a:t>
            </a:r>
            <a:endParaRPr lang="es-ES" dirty="0"/>
          </a:p>
        </p:txBody>
      </p:sp>
      <p:graphicFrame>
        <p:nvGraphicFramePr>
          <p:cNvPr id="11" name="10 Diagrama"/>
          <p:cNvGraphicFramePr/>
          <p:nvPr>
            <p:extLst>
              <p:ext uri="{D42A27DB-BD31-4B8C-83A1-F6EECF244321}">
                <p14:modId xmlns:p14="http://schemas.microsoft.com/office/powerpoint/2010/main" val="643552194"/>
              </p:ext>
            </p:extLst>
          </p:nvPr>
        </p:nvGraphicFramePr>
        <p:xfrm>
          <a:off x="1091475" y="56291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2633438"/>
      </p:ext>
    </p:extLst>
  </p:cSld>
  <p:clrMapOvr>
    <a:masterClrMapping/>
  </p:clrMapOvr>
  <mc:AlternateContent xmlns:mc="http://schemas.openxmlformats.org/markup-compatibility/2006" xmlns:p14="http://schemas.microsoft.com/office/powerpoint/2010/main">
    <mc:Choice Requires="p14">
      <p:transition spd="slow" p14:dur="1500" advTm="7298">
        <p:split orient="vert"/>
      </p:transition>
    </mc:Choice>
    <mc:Fallback xmlns="">
      <p:transition spd="slow" advTm="7298">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714233"/>
          </a:xfrm>
        </p:spPr>
        <p:style>
          <a:lnRef idx="2">
            <a:schemeClr val="accent3">
              <a:shade val="50000"/>
            </a:schemeClr>
          </a:lnRef>
          <a:fillRef idx="1">
            <a:schemeClr val="accent3"/>
          </a:fillRef>
          <a:effectRef idx="0">
            <a:schemeClr val="accent3"/>
          </a:effectRef>
          <a:fontRef idx="minor">
            <a:schemeClr val="lt1"/>
          </a:fontRef>
        </p:style>
        <p:txBody>
          <a:bodyPr/>
          <a:lstStyle/>
          <a:p>
            <a:r>
              <a:rPr lang="es-EC" dirty="0" smtClean="0"/>
              <a:t>PUBLICIDAD</a:t>
            </a:r>
            <a:endParaRPr lang="es-EC"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668" y="3193233"/>
            <a:ext cx="4500000" cy="1291373"/>
          </a:xfrm>
          <a:prstGeom prst="rect">
            <a:avLst/>
          </a:prstGeom>
          <a:noFill/>
          <a:ln>
            <a:noFill/>
          </a:ln>
        </p:spPr>
      </p:pic>
      <p:pic>
        <p:nvPicPr>
          <p:cNvPr id="5" name="4 Imagen">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5668" y="1627511"/>
            <a:ext cx="4680000" cy="4175210"/>
          </a:xfrm>
          <a:prstGeom prst="rect">
            <a:avLst/>
          </a:prstGeom>
          <a:noFill/>
          <a:ln>
            <a:noFill/>
          </a:ln>
        </p:spPr>
      </p:pic>
      <p:sp>
        <p:nvSpPr>
          <p:cNvPr id="3" name="Botón de acción: Volver 2">
            <a:hlinkClick r:id="rId3" highlightClick="1"/>
            <a:hlinkHover r:id="rId3"/>
          </p:cNvPr>
          <p:cNvSpPr/>
          <p:nvPr/>
        </p:nvSpPr>
        <p:spPr>
          <a:xfrm>
            <a:off x="9676969" y="3838920"/>
            <a:ext cx="316117" cy="29221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844956" cy="6858000"/>
          </a:xfrm>
          <a:prstGeom prst="rect">
            <a:avLst/>
          </a:prstGeom>
          <a:noFill/>
          <a:ln>
            <a:noFill/>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6208" y="0"/>
            <a:ext cx="5167810" cy="59231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 Imagen"/>
          <p:cNvPicPr/>
          <p:nvPr/>
        </p:nvPicPr>
        <p:blipFill>
          <a:blip r:embed="rId2" cstate="print">
            <a:extLst>
              <a:ext uri="{28A0092B-C50C-407E-A947-70E740481C1C}">
                <a14:useLocalDpi xmlns:a14="http://schemas.microsoft.com/office/drawing/2010/main" val="0"/>
              </a:ext>
            </a:extLst>
          </a:blip>
          <a:stretch>
            <a:fillRect/>
          </a:stretch>
        </p:blipFill>
        <p:spPr>
          <a:xfrm>
            <a:off x="7902053" y="0"/>
            <a:ext cx="3439235" cy="5513696"/>
          </a:xfrm>
          <a:prstGeom prst="rect">
            <a:avLst/>
          </a:prstGeom>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897" y="0"/>
            <a:ext cx="7042246" cy="50496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0" y="0"/>
            <a:ext cx="6209731" cy="6858000"/>
          </a:xfrm>
          <a:prstGeom prst="rect">
            <a:avLst/>
          </a:prstGeom>
        </p:spPr>
      </p:pic>
      <p:pic>
        <p:nvPicPr>
          <p:cNvPr id="5" name="4 Imagen"/>
          <p:cNvPicPr/>
          <p:nvPr/>
        </p:nvPicPr>
        <p:blipFill rotWithShape="1">
          <a:blip r:embed="rId3" cstate="print">
            <a:extLst>
              <a:ext uri="{28A0092B-C50C-407E-A947-70E740481C1C}">
                <a14:useLocalDpi xmlns:a14="http://schemas.microsoft.com/office/drawing/2010/main" val="0"/>
              </a:ext>
            </a:extLst>
          </a:blip>
          <a:srcRect l="8762" t="5707" r="9375" b="5435"/>
          <a:stretch/>
        </p:blipFill>
        <p:spPr bwMode="auto">
          <a:xfrm>
            <a:off x="6460836" y="0"/>
            <a:ext cx="5731164" cy="5677469"/>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print">
            <a:extLst>
              <a:ext uri="{28A0092B-C50C-407E-A947-70E740481C1C}">
                <a14:useLocalDpi xmlns:a14="http://schemas.microsoft.com/office/drawing/2010/main" val="0"/>
              </a:ext>
            </a:extLst>
          </a:blip>
          <a:srcRect l="9795" t="6321" r="9726" b="6034"/>
          <a:stretch/>
        </p:blipFill>
        <p:spPr bwMode="auto">
          <a:xfrm>
            <a:off x="2238232" y="586853"/>
            <a:ext cx="7083187" cy="5117910"/>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618309"/>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s-EC" dirty="0" smtClean="0"/>
              <a:t>CANALES DE DISTRIBUCIÓN </a:t>
            </a:r>
            <a:endParaRPr lang="es-EC" dirty="0"/>
          </a:p>
        </p:txBody>
      </p:sp>
      <p:pic>
        <p:nvPicPr>
          <p:cNvPr id="48130" name="Picture 2"/>
          <p:cNvPicPr>
            <a:picLocks noChangeAspect="1" noChangeArrowheads="1"/>
          </p:cNvPicPr>
          <p:nvPr/>
        </p:nvPicPr>
        <p:blipFill>
          <a:blip r:embed="rId2" cstate="print"/>
          <a:srcRect l="43371" t="15715" r="44079" b="61607"/>
          <a:stretch>
            <a:fillRect/>
          </a:stretch>
        </p:blipFill>
        <p:spPr bwMode="auto">
          <a:xfrm>
            <a:off x="1332412" y="1815737"/>
            <a:ext cx="3543307" cy="3600000"/>
          </a:xfrm>
          <a:prstGeom prst="rect">
            <a:avLst/>
          </a:prstGeom>
          <a:ln>
            <a:noFill/>
          </a:ln>
          <a:effectLst>
            <a:softEdge rad="112500"/>
          </a:effectLst>
        </p:spPr>
      </p:pic>
      <p:pic>
        <p:nvPicPr>
          <p:cNvPr id="48131" name="Picture 3"/>
          <p:cNvPicPr>
            <a:picLocks noChangeAspect="1" noChangeArrowheads="1"/>
          </p:cNvPicPr>
          <p:nvPr/>
        </p:nvPicPr>
        <p:blipFill>
          <a:blip r:embed="rId3" cstate="print"/>
          <a:srcRect l="14292" t="15089" r="74464" b="65089"/>
          <a:stretch>
            <a:fillRect/>
          </a:stretch>
        </p:blipFill>
        <p:spPr bwMode="auto">
          <a:xfrm>
            <a:off x="6513183" y="1881051"/>
            <a:ext cx="3632436"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670560"/>
          </a:xfrm>
        </p:spPr>
        <p:style>
          <a:lnRef idx="2">
            <a:schemeClr val="accent3">
              <a:shade val="50000"/>
            </a:schemeClr>
          </a:lnRef>
          <a:fillRef idx="1">
            <a:schemeClr val="accent3"/>
          </a:fillRef>
          <a:effectRef idx="0">
            <a:schemeClr val="accent3"/>
          </a:effectRef>
          <a:fontRef idx="minor">
            <a:schemeClr val="lt1"/>
          </a:fontRef>
        </p:style>
        <p:txBody>
          <a:bodyPr/>
          <a:lstStyle/>
          <a:p>
            <a:r>
              <a:rPr lang="es-EC" dirty="0" smtClean="0"/>
              <a:t>CAPACITACIÓN</a:t>
            </a:r>
            <a:endParaRPr lang="es-EC" dirty="0"/>
          </a:p>
        </p:txBody>
      </p:sp>
      <p:pic>
        <p:nvPicPr>
          <p:cNvPr id="49154" name="Picture 2" descr="C:\Users\GISELA\Desktop\388671_313389828677962_384752904_n.jpg"/>
          <p:cNvPicPr>
            <a:picLocks noChangeAspect="1" noChangeArrowheads="1"/>
          </p:cNvPicPr>
          <p:nvPr/>
        </p:nvPicPr>
        <p:blipFill>
          <a:blip r:embed="rId2" cstate="print"/>
          <a:srcRect l="41566" t="803"/>
          <a:stretch>
            <a:fillRect/>
          </a:stretch>
        </p:blipFill>
        <p:spPr bwMode="auto">
          <a:xfrm rot="21331378">
            <a:off x="178064" y="1554481"/>
            <a:ext cx="3696788" cy="4706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156" name="Picture 4" descr="http://www.vallenajerilla.com/berceo/santiago/hospitalidad_archivos/pDVC00105.jpg"/>
          <p:cNvPicPr>
            <a:picLocks noChangeAspect="1" noChangeArrowheads="1"/>
          </p:cNvPicPr>
          <p:nvPr/>
        </p:nvPicPr>
        <p:blipFill>
          <a:blip r:embed="rId3" cstate="print"/>
          <a:srcRect/>
          <a:stretch>
            <a:fillRect/>
          </a:stretch>
        </p:blipFill>
        <p:spPr bwMode="auto">
          <a:xfrm rot="150386">
            <a:off x="3930740" y="1889405"/>
            <a:ext cx="4037011" cy="3048355"/>
          </a:xfrm>
          <a:prstGeom prst="rect">
            <a:avLst/>
          </a:prstGeom>
          <a:ln>
            <a:noFill/>
          </a:ln>
          <a:effectLst>
            <a:softEdge rad="112500"/>
          </a:effectLst>
        </p:spPr>
      </p:pic>
      <p:pic>
        <p:nvPicPr>
          <p:cNvPr id="49157" name="Picture 5" descr="C:\Users\GISELA\Downloads\Ag_0PWfRhUb-6iNvz3NneB6skC0-5cy523u0cLgpxPXf.jpg"/>
          <p:cNvPicPr>
            <a:picLocks noChangeAspect="1" noChangeArrowheads="1"/>
          </p:cNvPicPr>
          <p:nvPr/>
        </p:nvPicPr>
        <p:blipFill>
          <a:blip r:embed="rId4" cstate="print"/>
          <a:srcRect/>
          <a:stretch>
            <a:fillRect/>
          </a:stretch>
        </p:blipFill>
        <p:spPr bwMode="auto">
          <a:xfrm rot="21271849">
            <a:off x="8077427" y="2034539"/>
            <a:ext cx="3766459" cy="28248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741528"/>
          </a:xfrm>
        </p:spPr>
        <p:style>
          <a:lnRef idx="2">
            <a:schemeClr val="accent3">
              <a:shade val="50000"/>
            </a:schemeClr>
          </a:lnRef>
          <a:fillRef idx="1">
            <a:schemeClr val="accent3"/>
          </a:fillRef>
          <a:effectRef idx="0">
            <a:schemeClr val="accent3"/>
          </a:effectRef>
          <a:fontRef idx="minor">
            <a:schemeClr val="lt1"/>
          </a:fontRef>
        </p:style>
        <p:txBody>
          <a:bodyPr/>
          <a:lstStyle/>
          <a:p>
            <a:r>
              <a:rPr lang="es-EC" dirty="0" smtClean="0">
                <a:solidFill>
                  <a:schemeClr val="bg1"/>
                </a:solidFill>
              </a:rPr>
              <a:t>Cédula presupuestaria </a:t>
            </a:r>
            <a:endParaRPr lang="es-EC"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1151536336"/>
              </p:ext>
            </p:extLst>
          </p:nvPr>
        </p:nvGraphicFramePr>
        <p:xfrm>
          <a:off x="3119982" y="1665029"/>
          <a:ext cx="4641850" cy="4572000"/>
        </p:xfrm>
        <a:graphic>
          <a:graphicData uri="http://schemas.openxmlformats.org/drawingml/2006/table">
            <a:tbl>
              <a:tblPr>
                <a:tableStyleId>{284E427A-3D55-4303-BF80-6455036E1DE7}</a:tableStyleId>
              </a:tblPr>
              <a:tblGrid>
                <a:gridCol w="1933575"/>
                <a:gridCol w="984885"/>
                <a:gridCol w="975995"/>
                <a:gridCol w="747395"/>
              </a:tblGrid>
              <a:tr h="181771">
                <a:tc>
                  <a:txBody>
                    <a:bodyPr/>
                    <a:lstStyle/>
                    <a:p>
                      <a:pPr algn="just">
                        <a:spcAft>
                          <a:spcPts val="0"/>
                        </a:spcAft>
                      </a:pPr>
                      <a:r>
                        <a:rPr lang="es-EC" sz="1200" dirty="0"/>
                        <a:t>Descripción </a:t>
                      </a:r>
                      <a:endParaRPr lang="es-EC" sz="1400" dirty="0">
                        <a:latin typeface="Arial"/>
                        <a:ea typeface="Gill Sans MT"/>
                        <a:cs typeface="Times New Roman"/>
                      </a:endParaRPr>
                    </a:p>
                  </a:txBody>
                  <a:tcPr marL="68580" marR="68580" marT="0" marB="0"/>
                </a:tc>
                <a:tc>
                  <a:txBody>
                    <a:bodyPr/>
                    <a:lstStyle/>
                    <a:p>
                      <a:pPr algn="just">
                        <a:spcAft>
                          <a:spcPts val="0"/>
                        </a:spcAft>
                      </a:pPr>
                      <a:r>
                        <a:rPr lang="es-EC" sz="1200"/>
                        <a:t>Cantidad </a:t>
                      </a:r>
                      <a:endParaRPr lang="es-EC" sz="1400">
                        <a:latin typeface="Arial"/>
                        <a:ea typeface="Gill Sans MT"/>
                        <a:cs typeface="Times New Roman"/>
                      </a:endParaRPr>
                    </a:p>
                  </a:txBody>
                  <a:tcPr marL="68580" marR="68580" marT="0" marB="0"/>
                </a:tc>
                <a:tc>
                  <a:txBody>
                    <a:bodyPr/>
                    <a:lstStyle/>
                    <a:p>
                      <a:pPr algn="just">
                        <a:spcAft>
                          <a:spcPts val="0"/>
                        </a:spcAft>
                      </a:pPr>
                      <a:r>
                        <a:rPr lang="es-EC" sz="1200"/>
                        <a:t>V. Unitario </a:t>
                      </a:r>
                      <a:endParaRPr lang="es-EC" sz="1400">
                        <a:latin typeface="Arial"/>
                        <a:ea typeface="Gill Sans MT"/>
                        <a:cs typeface="Times New Roman"/>
                      </a:endParaRPr>
                    </a:p>
                  </a:txBody>
                  <a:tcPr marL="68580" marR="68580" marT="0" marB="0"/>
                </a:tc>
                <a:tc>
                  <a:txBody>
                    <a:bodyPr/>
                    <a:lstStyle/>
                    <a:p>
                      <a:pPr algn="just">
                        <a:spcAft>
                          <a:spcPts val="0"/>
                        </a:spcAft>
                      </a:pPr>
                      <a:r>
                        <a:rPr lang="es-EC" sz="1200"/>
                        <a:t>V. Total</a:t>
                      </a:r>
                      <a:endParaRPr lang="es-EC" sz="1400">
                        <a:latin typeface="Arial"/>
                        <a:ea typeface="Gill Sans MT"/>
                        <a:cs typeface="Times New Roman"/>
                      </a:endParaRPr>
                    </a:p>
                  </a:txBody>
                  <a:tcPr marL="68580" marR="68580" marT="0" marB="0"/>
                </a:tc>
              </a:tr>
              <a:tr h="181771">
                <a:tc gridSpan="4">
                  <a:txBody>
                    <a:bodyPr/>
                    <a:lstStyle/>
                    <a:p>
                      <a:pPr algn="ctr">
                        <a:spcAft>
                          <a:spcPts val="0"/>
                        </a:spcAft>
                      </a:pPr>
                      <a:r>
                        <a:rPr lang="es-EC" sz="1200" dirty="0"/>
                        <a:t>Capacitación </a:t>
                      </a:r>
                      <a:endParaRPr lang="es-EC" sz="1400" dirty="0">
                        <a:latin typeface="Arial"/>
                        <a:ea typeface="Gill Sans MT"/>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363542">
                <a:tc>
                  <a:txBody>
                    <a:bodyPr/>
                    <a:lstStyle/>
                    <a:p>
                      <a:pPr algn="just">
                        <a:spcAft>
                          <a:spcPts val="0"/>
                        </a:spcAft>
                      </a:pPr>
                      <a:r>
                        <a:rPr lang="es-EC" sz="1200" dirty="0"/>
                        <a:t>Taller de Capacitación Turística 3 veces por año</a:t>
                      </a:r>
                      <a:endParaRPr lang="es-EC" sz="1400" dirty="0">
                        <a:latin typeface="Arial"/>
                        <a:ea typeface="Gill Sans MT"/>
                        <a:cs typeface="Times New Roman"/>
                      </a:endParaRPr>
                    </a:p>
                  </a:txBody>
                  <a:tcPr marL="68580" marR="68580" marT="0" marB="0"/>
                </a:tc>
                <a:tc>
                  <a:txBody>
                    <a:bodyPr/>
                    <a:lstStyle/>
                    <a:p>
                      <a:pPr algn="just">
                        <a:spcAft>
                          <a:spcPts val="0"/>
                        </a:spcAft>
                      </a:pPr>
                      <a:r>
                        <a:rPr lang="es-EC" sz="1200"/>
                        <a:t>3</a:t>
                      </a:r>
                      <a:endParaRPr lang="es-EC" sz="1400">
                        <a:latin typeface="Arial"/>
                        <a:ea typeface="Gill Sans MT"/>
                        <a:cs typeface="Times New Roman"/>
                      </a:endParaRPr>
                    </a:p>
                  </a:txBody>
                  <a:tcPr marL="68580" marR="68580" marT="0" marB="0"/>
                </a:tc>
                <a:tc>
                  <a:txBody>
                    <a:bodyPr/>
                    <a:lstStyle/>
                    <a:p>
                      <a:pPr algn="l">
                        <a:spcAft>
                          <a:spcPts val="0"/>
                        </a:spcAft>
                      </a:pPr>
                      <a:r>
                        <a:rPr lang="es-EC" sz="1200"/>
                        <a:t>45,00</a:t>
                      </a:r>
                      <a:endParaRPr lang="es-EC" sz="1400">
                        <a:latin typeface="Arial"/>
                        <a:ea typeface="Gill Sans MT"/>
                        <a:cs typeface="Times New Roman"/>
                      </a:endParaRPr>
                    </a:p>
                  </a:txBody>
                  <a:tcPr marL="68580" marR="68580" marT="0" marB="0"/>
                </a:tc>
                <a:tc>
                  <a:txBody>
                    <a:bodyPr/>
                    <a:lstStyle/>
                    <a:p>
                      <a:pPr algn="l">
                        <a:spcAft>
                          <a:spcPts val="0"/>
                        </a:spcAft>
                      </a:pPr>
                      <a:r>
                        <a:rPr lang="es-EC" sz="1200"/>
                        <a:t>135,00</a:t>
                      </a:r>
                      <a:endParaRPr lang="es-EC" sz="1400">
                        <a:latin typeface="Arial"/>
                        <a:ea typeface="Gill Sans MT"/>
                        <a:cs typeface="Times New Roman"/>
                      </a:endParaRPr>
                    </a:p>
                  </a:txBody>
                  <a:tcPr marL="68580" marR="68580" marT="0" marB="0"/>
                </a:tc>
              </a:tr>
              <a:tr h="363542">
                <a:tc>
                  <a:txBody>
                    <a:bodyPr/>
                    <a:lstStyle/>
                    <a:p>
                      <a:pPr algn="just">
                        <a:spcAft>
                          <a:spcPts val="0"/>
                        </a:spcAft>
                      </a:pPr>
                      <a:r>
                        <a:rPr lang="es-EC" sz="1200" dirty="0"/>
                        <a:t>Taller de Capacitación Hotelera 3 veces por año</a:t>
                      </a:r>
                      <a:endParaRPr lang="es-EC" sz="1400" dirty="0">
                        <a:latin typeface="Arial"/>
                        <a:ea typeface="Gill Sans MT"/>
                        <a:cs typeface="Times New Roman"/>
                      </a:endParaRPr>
                    </a:p>
                  </a:txBody>
                  <a:tcPr marL="68580" marR="68580" marT="0" marB="0"/>
                </a:tc>
                <a:tc>
                  <a:txBody>
                    <a:bodyPr/>
                    <a:lstStyle/>
                    <a:p>
                      <a:pPr algn="just">
                        <a:spcAft>
                          <a:spcPts val="0"/>
                        </a:spcAft>
                      </a:pPr>
                      <a:r>
                        <a:rPr lang="es-EC" sz="1200" dirty="0"/>
                        <a:t>3</a:t>
                      </a:r>
                      <a:endParaRPr lang="es-EC" sz="1400" dirty="0">
                        <a:latin typeface="Arial"/>
                        <a:ea typeface="Gill Sans MT"/>
                        <a:cs typeface="Times New Roman"/>
                      </a:endParaRPr>
                    </a:p>
                  </a:txBody>
                  <a:tcPr marL="68580" marR="68580" marT="0" marB="0"/>
                </a:tc>
                <a:tc>
                  <a:txBody>
                    <a:bodyPr/>
                    <a:lstStyle/>
                    <a:p>
                      <a:pPr algn="l">
                        <a:spcAft>
                          <a:spcPts val="0"/>
                        </a:spcAft>
                      </a:pPr>
                      <a:r>
                        <a:rPr lang="es-EC" sz="1200"/>
                        <a:t>45,00</a:t>
                      </a:r>
                      <a:endParaRPr lang="es-EC" sz="1400">
                        <a:latin typeface="Arial"/>
                        <a:ea typeface="Gill Sans MT"/>
                        <a:cs typeface="Times New Roman"/>
                      </a:endParaRPr>
                    </a:p>
                  </a:txBody>
                  <a:tcPr marL="68580" marR="68580" marT="0" marB="0"/>
                </a:tc>
                <a:tc>
                  <a:txBody>
                    <a:bodyPr/>
                    <a:lstStyle/>
                    <a:p>
                      <a:pPr algn="l">
                        <a:spcAft>
                          <a:spcPts val="0"/>
                        </a:spcAft>
                      </a:pPr>
                      <a:r>
                        <a:rPr lang="es-EC" sz="1200"/>
                        <a:t>135,00</a:t>
                      </a:r>
                      <a:endParaRPr lang="es-EC" sz="1400">
                        <a:latin typeface="Arial"/>
                        <a:ea typeface="Gill Sans MT"/>
                        <a:cs typeface="Times New Roman"/>
                      </a:endParaRPr>
                    </a:p>
                  </a:txBody>
                  <a:tcPr marL="68580" marR="68580" marT="0" marB="0"/>
                </a:tc>
              </a:tr>
              <a:tr h="545313">
                <a:tc>
                  <a:txBody>
                    <a:bodyPr/>
                    <a:lstStyle/>
                    <a:p>
                      <a:pPr algn="just">
                        <a:spcAft>
                          <a:spcPts val="0"/>
                        </a:spcAft>
                      </a:pPr>
                      <a:r>
                        <a:rPr lang="es-EC" sz="1200"/>
                        <a:t>Taller de Capacitación Gastronómica 3 veces por año</a:t>
                      </a:r>
                      <a:endParaRPr lang="es-EC" sz="1400">
                        <a:latin typeface="Arial"/>
                        <a:ea typeface="Gill Sans MT"/>
                        <a:cs typeface="Times New Roman"/>
                      </a:endParaRPr>
                    </a:p>
                  </a:txBody>
                  <a:tcPr marL="68580" marR="68580" marT="0" marB="0"/>
                </a:tc>
                <a:tc>
                  <a:txBody>
                    <a:bodyPr/>
                    <a:lstStyle/>
                    <a:p>
                      <a:pPr algn="just">
                        <a:spcAft>
                          <a:spcPts val="0"/>
                        </a:spcAft>
                      </a:pPr>
                      <a:r>
                        <a:rPr lang="es-EC" sz="1200" dirty="0"/>
                        <a:t>3</a:t>
                      </a:r>
                      <a:endParaRPr lang="es-EC" sz="1400" dirty="0">
                        <a:latin typeface="Arial"/>
                        <a:ea typeface="Gill Sans MT"/>
                        <a:cs typeface="Times New Roman"/>
                      </a:endParaRPr>
                    </a:p>
                  </a:txBody>
                  <a:tcPr marL="68580" marR="68580" marT="0" marB="0"/>
                </a:tc>
                <a:tc>
                  <a:txBody>
                    <a:bodyPr/>
                    <a:lstStyle/>
                    <a:p>
                      <a:pPr algn="l">
                        <a:spcAft>
                          <a:spcPts val="0"/>
                        </a:spcAft>
                      </a:pPr>
                      <a:r>
                        <a:rPr lang="es-EC" sz="1200"/>
                        <a:t>45,00</a:t>
                      </a:r>
                      <a:endParaRPr lang="es-EC" sz="1400">
                        <a:latin typeface="Arial"/>
                        <a:ea typeface="Gill Sans MT"/>
                        <a:cs typeface="Times New Roman"/>
                      </a:endParaRPr>
                    </a:p>
                  </a:txBody>
                  <a:tcPr marL="68580" marR="68580" marT="0" marB="0"/>
                </a:tc>
                <a:tc>
                  <a:txBody>
                    <a:bodyPr/>
                    <a:lstStyle/>
                    <a:p>
                      <a:pPr algn="l">
                        <a:spcAft>
                          <a:spcPts val="0"/>
                        </a:spcAft>
                      </a:pPr>
                      <a:r>
                        <a:rPr lang="es-EC" sz="1200"/>
                        <a:t>135,00</a:t>
                      </a:r>
                      <a:endParaRPr lang="es-EC" sz="1400">
                        <a:latin typeface="Arial"/>
                        <a:ea typeface="Gill Sans MT"/>
                        <a:cs typeface="Times New Roman"/>
                      </a:endParaRPr>
                    </a:p>
                  </a:txBody>
                  <a:tcPr marL="68580" marR="68580" marT="0" marB="0"/>
                </a:tc>
              </a:tr>
              <a:tr h="181771">
                <a:tc gridSpan="4">
                  <a:txBody>
                    <a:bodyPr/>
                    <a:lstStyle/>
                    <a:p>
                      <a:pPr algn="ctr">
                        <a:spcAft>
                          <a:spcPts val="0"/>
                        </a:spcAft>
                      </a:pPr>
                      <a:r>
                        <a:rPr lang="es-EC" sz="1200"/>
                        <a:t>Promoción </a:t>
                      </a:r>
                      <a:endParaRPr lang="es-EC" sz="1400">
                        <a:latin typeface="Arial"/>
                        <a:ea typeface="Gill Sans MT"/>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181771">
                <a:tc>
                  <a:txBody>
                    <a:bodyPr/>
                    <a:lstStyle/>
                    <a:p>
                      <a:pPr algn="just">
                        <a:spcAft>
                          <a:spcPts val="0"/>
                        </a:spcAft>
                      </a:pPr>
                      <a:r>
                        <a:rPr lang="es-EC" sz="1200"/>
                        <a:t>Digitalización de logo</a:t>
                      </a:r>
                      <a:endParaRPr lang="es-EC" sz="1400">
                        <a:latin typeface="Arial"/>
                        <a:ea typeface="Gill Sans MT"/>
                        <a:cs typeface="Times New Roman"/>
                      </a:endParaRPr>
                    </a:p>
                  </a:txBody>
                  <a:tcPr marL="68580" marR="68580" marT="0" marB="0"/>
                </a:tc>
                <a:tc>
                  <a:txBody>
                    <a:bodyPr/>
                    <a:lstStyle/>
                    <a:p>
                      <a:pPr algn="just">
                        <a:spcAft>
                          <a:spcPts val="0"/>
                        </a:spcAft>
                      </a:pPr>
                      <a:r>
                        <a:rPr lang="es-EC" sz="1200" dirty="0"/>
                        <a:t>2</a:t>
                      </a:r>
                      <a:endParaRPr lang="es-EC" sz="1400" dirty="0">
                        <a:latin typeface="Arial"/>
                        <a:ea typeface="Gill Sans MT"/>
                        <a:cs typeface="Times New Roman"/>
                      </a:endParaRPr>
                    </a:p>
                  </a:txBody>
                  <a:tcPr marL="68580" marR="68580" marT="0" marB="0"/>
                </a:tc>
                <a:tc>
                  <a:txBody>
                    <a:bodyPr/>
                    <a:lstStyle/>
                    <a:p>
                      <a:pPr algn="l">
                        <a:spcAft>
                          <a:spcPts val="0"/>
                        </a:spcAft>
                      </a:pPr>
                      <a:r>
                        <a:rPr lang="es-EC" sz="1200" dirty="0"/>
                        <a:t>8,00</a:t>
                      </a:r>
                      <a:endParaRPr lang="es-EC" sz="1400" dirty="0">
                        <a:latin typeface="Arial"/>
                        <a:ea typeface="Gill Sans MT"/>
                        <a:cs typeface="Times New Roman"/>
                      </a:endParaRPr>
                    </a:p>
                  </a:txBody>
                  <a:tcPr marL="68580" marR="68580" marT="0" marB="0"/>
                </a:tc>
                <a:tc>
                  <a:txBody>
                    <a:bodyPr/>
                    <a:lstStyle/>
                    <a:p>
                      <a:pPr algn="l">
                        <a:spcAft>
                          <a:spcPts val="0"/>
                        </a:spcAft>
                      </a:pPr>
                      <a:r>
                        <a:rPr lang="es-EC" sz="1200"/>
                        <a:t>16,00</a:t>
                      </a:r>
                      <a:endParaRPr lang="es-EC" sz="1400">
                        <a:latin typeface="Arial"/>
                        <a:ea typeface="Gill Sans MT"/>
                        <a:cs typeface="Times New Roman"/>
                      </a:endParaRPr>
                    </a:p>
                  </a:txBody>
                  <a:tcPr marL="68580" marR="68580" marT="0" marB="0"/>
                </a:tc>
              </a:tr>
              <a:tr h="545313">
                <a:tc>
                  <a:txBody>
                    <a:bodyPr/>
                    <a:lstStyle/>
                    <a:p>
                      <a:pPr algn="just">
                        <a:spcAft>
                          <a:spcPts val="0"/>
                        </a:spcAft>
                      </a:pPr>
                      <a:r>
                        <a:rPr lang="es-EC" sz="1200"/>
                        <a:t>Kit de promoción turística, gorra, camiseta, pin, lápiz, funda, toma todo.</a:t>
                      </a:r>
                      <a:endParaRPr lang="es-EC" sz="1400">
                        <a:latin typeface="Arial"/>
                        <a:ea typeface="Gill Sans MT"/>
                        <a:cs typeface="Times New Roman"/>
                      </a:endParaRPr>
                    </a:p>
                  </a:txBody>
                  <a:tcPr marL="68580" marR="68580" marT="0" marB="0"/>
                </a:tc>
                <a:tc>
                  <a:txBody>
                    <a:bodyPr/>
                    <a:lstStyle/>
                    <a:p>
                      <a:pPr algn="just">
                        <a:spcAft>
                          <a:spcPts val="0"/>
                        </a:spcAft>
                      </a:pPr>
                      <a:r>
                        <a:rPr lang="es-EC" sz="1200"/>
                        <a:t>174</a:t>
                      </a:r>
                      <a:endParaRPr lang="es-EC" sz="1400">
                        <a:latin typeface="Arial"/>
                        <a:ea typeface="Gill Sans MT"/>
                        <a:cs typeface="Times New Roman"/>
                      </a:endParaRPr>
                    </a:p>
                  </a:txBody>
                  <a:tcPr marL="68580" marR="68580" marT="0" marB="0"/>
                </a:tc>
                <a:tc>
                  <a:txBody>
                    <a:bodyPr/>
                    <a:lstStyle/>
                    <a:p>
                      <a:pPr algn="l">
                        <a:spcAft>
                          <a:spcPts val="0"/>
                        </a:spcAft>
                      </a:pPr>
                      <a:r>
                        <a:rPr lang="es-EC" sz="1200" dirty="0"/>
                        <a:t>25,00</a:t>
                      </a:r>
                      <a:endParaRPr lang="es-EC" sz="1400" dirty="0">
                        <a:latin typeface="Arial"/>
                        <a:ea typeface="Gill Sans MT"/>
                        <a:cs typeface="Times New Roman"/>
                      </a:endParaRPr>
                    </a:p>
                  </a:txBody>
                  <a:tcPr marL="68580" marR="68580" marT="0" marB="0"/>
                </a:tc>
                <a:tc>
                  <a:txBody>
                    <a:bodyPr/>
                    <a:lstStyle/>
                    <a:p>
                      <a:pPr algn="l">
                        <a:spcAft>
                          <a:spcPts val="0"/>
                        </a:spcAft>
                      </a:pPr>
                      <a:r>
                        <a:rPr lang="es-EC" sz="1200"/>
                        <a:t>4350,00</a:t>
                      </a:r>
                      <a:endParaRPr lang="es-EC" sz="1400">
                        <a:latin typeface="Arial"/>
                        <a:ea typeface="Gill Sans MT"/>
                        <a:cs typeface="Times New Roman"/>
                      </a:endParaRPr>
                    </a:p>
                  </a:txBody>
                  <a:tcPr marL="68580" marR="68580" marT="0" marB="0"/>
                </a:tc>
              </a:tr>
              <a:tr h="363542">
                <a:tc>
                  <a:txBody>
                    <a:bodyPr/>
                    <a:lstStyle/>
                    <a:p>
                      <a:pPr algn="just">
                        <a:spcAft>
                          <a:spcPts val="0"/>
                        </a:spcAft>
                      </a:pPr>
                      <a:r>
                        <a:rPr lang="es-EC" sz="1200"/>
                        <a:t>Artes marca turística de aventura en buses </a:t>
                      </a:r>
                      <a:endParaRPr lang="es-EC" sz="1400">
                        <a:latin typeface="Arial"/>
                        <a:ea typeface="Gill Sans MT"/>
                        <a:cs typeface="Times New Roman"/>
                      </a:endParaRPr>
                    </a:p>
                  </a:txBody>
                  <a:tcPr marL="68580" marR="68580" marT="0" marB="0"/>
                </a:tc>
                <a:tc>
                  <a:txBody>
                    <a:bodyPr/>
                    <a:lstStyle/>
                    <a:p>
                      <a:pPr algn="just">
                        <a:spcAft>
                          <a:spcPts val="0"/>
                        </a:spcAft>
                      </a:pPr>
                      <a:r>
                        <a:rPr lang="es-EC" sz="1200"/>
                        <a:t>50</a:t>
                      </a:r>
                      <a:endParaRPr lang="es-EC" sz="1400">
                        <a:latin typeface="Arial"/>
                        <a:ea typeface="Gill Sans MT"/>
                        <a:cs typeface="Times New Roman"/>
                      </a:endParaRPr>
                    </a:p>
                  </a:txBody>
                  <a:tcPr marL="68580" marR="68580" marT="0" marB="0"/>
                </a:tc>
                <a:tc>
                  <a:txBody>
                    <a:bodyPr/>
                    <a:lstStyle/>
                    <a:p>
                      <a:pPr algn="l">
                        <a:spcAft>
                          <a:spcPts val="0"/>
                        </a:spcAft>
                      </a:pPr>
                      <a:r>
                        <a:rPr lang="es-EC" sz="1200" dirty="0"/>
                        <a:t>2,50</a:t>
                      </a:r>
                      <a:endParaRPr lang="es-EC" sz="1400" dirty="0">
                        <a:latin typeface="Arial"/>
                        <a:ea typeface="Gill Sans MT"/>
                        <a:cs typeface="Times New Roman"/>
                      </a:endParaRPr>
                    </a:p>
                  </a:txBody>
                  <a:tcPr marL="68580" marR="68580" marT="0" marB="0"/>
                </a:tc>
                <a:tc>
                  <a:txBody>
                    <a:bodyPr/>
                    <a:lstStyle/>
                    <a:p>
                      <a:pPr algn="l">
                        <a:spcAft>
                          <a:spcPts val="0"/>
                        </a:spcAft>
                      </a:pPr>
                      <a:r>
                        <a:rPr lang="es-EC" sz="1200"/>
                        <a:t>125,00</a:t>
                      </a:r>
                      <a:endParaRPr lang="es-EC" sz="1400">
                        <a:latin typeface="Arial"/>
                        <a:ea typeface="Gill Sans MT"/>
                        <a:cs typeface="Times New Roman"/>
                      </a:endParaRPr>
                    </a:p>
                  </a:txBody>
                  <a:tcPr marL="68580" marR="68580" marT="0" marB="0"/>
                </a:tc>
              </a:tr>
              <a:tr h="181771">
                <a:tc gridSpan="4">
                  <a:txBody>
                    <a:bodyPr/>
                    <a:lstStyle/>
                    <a:p>
                      <a:pPr algn="ctr">
                        <a:spcAft>
                          <a:spcPts val="0"/>
                        </a:spcAft>
                      </a:pPr>
                      <a:r>
                        <a:rPr lang="es-EC" sz="1200" dirty="0"/>
                        <a:t>Publicidad </a:t>
                      </a:r>
                      <a:r>
                        <a:rPr lang="es-EC" sz="1200" dirty="0" smtClean="0"/>
                        <a:t>y Redes </a:t>
                      </a:r>
                      <a:r>
                        <a:rPr lang="es-EC" sz="1200" dirty="0"/>
                        <a:t>Sociales</a:t>
                      </a:r>
                      <a:endParaRPr lang="es-EC" sz="1400" dirty="0">
                        <a:latin typeface="Arial"/>
                        <a:ea typeface="Gill Sans MT"/>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363542">
                <a:tc>
                  <a:txBody>
                    <a:bodyPr/>
                    <a:lstStyle/>
                    <a:p>
                      <a:pPr algn="just">
                        <a:spcAft>
                          <a:spcPts val="0"/>
                        </a:spcAft>
                      </a:pPr>
                      <a:r>
                        <a:rPr lang="es-EC" sz="1200"/>
                        <a:t>Mini valla al ingreso y salida de Mejía</a:t>
                      </a:r>
                      <a:endParaRPr lang="es-EC" sz="1400">
                        <a:latin typeface="Arial"/>
                        <a:ea typeface="Gill Sans MT"/>
                        <a:cs typeface="Times New Roman"/>
                      </a:endParaRPr>
                    </a:p>
                  </a:txBody>
                  <a:tcPr marL="68580" marR="68580" marT="0" marB="0"/>
                </a:tc>
                <a:tc>
                  <a:txBody>
                    <a:bodyPr/>
                    <a:lstStyle/>
                    <a:p>
                      <a:pPr algn="just">
                        <a:spcAft>
                          <a:spcPts val="0"/>
                        </a:spcAft>
                      </a:pPr>
                      <a:r>
                        <a:rPr lang="es-EC" sz="1200"/>
                        <a:t>12</a:t>
                      </a:r>
                      <a:endParaRPr lang="es-EC" sz="1400">
                        <a:latin typeface="Arial"/>
                        <a:ea typeface="Gill Sans MT"/>
                        <a:cs typeface="Times New Roman"/>
                      </a:endParaRPr>
                    </a:p>
                  </a:txBody>
                  <a:tcPr marL="68580" marR="68580" marT="0" marB="0"/>
                </a:tc>
                <a:tc>
                  <a:txBody>
                    <a:bodyPr/>
                    <a:lstStyle/>
                    <a:p>
                      <a:pPr algn="l">
                        <a:spcAft>
                          <a:spcPts val="0"/>
                        </a:spcAft>
                      </a:pPr>
                      <a:r>
                        <a:rPr lang="es-EC" sz="1200" dirty="0"/>
                        <a:t>120,00</a:t>
                      </a:r>
                      <a:endParaRPr lang="es-EC" sz="1400" dirty="0">
                        <a:latin typeface="Arial"/>
                        <a:ea typeface="Gill Sans MT"/>
                        <a:cs typeface="Times New Roman"/>
                      </a:endParaRPr>
                    </a:p>
                  </a:txBody>
                  <a:tcPr marL="68580" marR="68580" marT="0" marB="0"/>
                </a:tc>
                <a:tc>
                  <a:txBody>
                    <a:bodyPr/>
                    <a:lstStyle/>
                    <a:p>
                      <a:pPr algn="l">
                        <a:spcAft>
                          <a:spcPts val="0"/>
                        </a:spcAft>
                      </a:pPr>
                      <a:r>
                        <a:rPr lang="es-EC" sz="1200" dirty="0"/>
                        <a:t>1140,00</a:t>
                      </a:r>
                      <a:endParaRPr lang="es-EC" sz="1400" dirty="0">
                        <a:latin typeface="Arial"/>
                        <a:ea typeface="Gill Sans MT"/>
                        <a:cs typeface="Times New Roman"/>
                      </a:endParaRPr>
                    </a:p>
                  </a:txBody>
                  <a:tcPr marL="68580" marR="68580" marT="0" marB="0"/>
                </a:tc>
              </a:tr>
              <a:tr h="181771">
                <a:tc>
                  <a:txBody>
                    <a:bodyPr/>
                    <a:lstStyle/>
                    <a:p>
                      <a:pPr algn="just">
                        <a:spcAft>
                          <a:spcPts val="0"/>
                        </a:spcAft>
                      </a:pPr>
                      <a:r>
                        <a:rPr lang="es-EC" sz="1200"/>
                        <a:t>Servicio de internet </a:t>
                      </a:r>
                      <a:endParaRPr lang="es-EC" sz="1400">
                        <a:latin typeface="Arial"/>
                        <a:ea typeface="Gill Sans MT"/>
                        <a:cs typeface="Times New Roman"/>
                      </a:endParaRPr>
                    </a:p>
                  </a:txBody>
                  <a:tcPr marL="68580" marR="68580" marT="0" marB="0"/>
                </a:tc>
                <a:tc>
                  <a:txBody>
                    <a:bodyPr/>
                    <a:lstStyle/>
                    <a:p>
                      <a:pPr algn="just">
                        <a:spcAft>
                          <a:spcPts val="0"/>
                        </a:spcAft>
                      </a:pPr>
                      <a:r>
                        <a:rPr lang="es-EC" sz="1200"/>
                        <a:t>12</a:t>
                      </a:r>
                      <a:endParaRPr lang="es-EC" sz="1400">
                        <a:latin typeface="Arial"/>
                        <a:ea typeface="Gill Sans MT"/>
                        <a:cs typeface="Times New Roman"/>
                      </a:endParaRPr>
                    </a:p>
                  </a:txBody>
                  <a:tcPr marL="68580" marR="68580" marT="0" marB="0"/>
                </a:tc>
                <a:tc>
                  <a:txBody>
                    <a:bodyPr/>
                    <a:lstStyle/>
                    <a:p>
                      <a:pPr algn="l">
                        <a:spcAft>
                          <a:spcPts val="0"/>
                        </a:spcAft>
                      </a:pPr>
                      <a:r>
                        <a:rPr lang="es-EC" sz="1200"/>
                        <a:t>18,00</a:t>
                      </a:r>
                      <a:endParaRPr lang="es-EC" sz="1400">
                        <a:latin typeface="Arial"/>
                        <a:ea typeface="Gill Sans MT"/>
                        <a:cs typeface="Times New Roman"/>
                      </a:endParaRPr>
                    </a:p>
                  </a:txBody>
                  <a:tcPr marL="68580" marR="68580" marT="0" marB="0"/>
                </a:tc>
                <a:tc>
                  <a:txBody>
                    <a:bodyPr/>
                    <a:lstStyle/>
                    <a:p>
                      <a:pPr algn="l">
                        <a:spcAft>
                          <a:spcPts val="0"/>
                        </a:spcAft>
                      </a:pPr>
                      <a:r>
                        <a:rPr lang="es-EC" sz="1200" dirty="0"/>
                        <a:t>216,00</a:t>
                      </a:r>
                      <a:endParaRPr lang="es-EC" sz="1400" dirty="0">
                        <a:latin typeface="Arial"/>
                        <a:ea typeface="Gill Sans MT"/>
                        <a:cs typeface="Times New Roman"/>
                      </a:endParaRPr>
                    </a:p>
                  </a:txBody>
                  <a:tcPr marL="68580" marR="68580" marT="0" marB="0"/>
                </a:tc>
              </a:tr>
              <a:tr h="363542">
                <a:tc>
                  <a:txBody>
                    <a:bodyPr/>
                    <a:lstStyle/>
                    <a:p>
                      <a:pPr algn="just">
                        <a:spcAft>
                          <a:spcPts val="0"/>
                        </a:spcAft>
                      </a:pPr>
                      <a:r>
                        <a:rPr lang="es-EC" sz="1200"/>
                        <a:t>Hosting y Dominio página web </a:t>
                      </a:r>
                      <a:endParaRPr lang="es-EC" sz="1400">
                        <a:latin typeface="Arial"/>
                        <a:ea typeface="Gill Sans MT"/>
                        <a:cs typeface="Times New Roman"/>
                      </a:endParaRPr>
                    </a:p>
                  </a:txBody>
                  <a:tcPr marL="68580" marR="68580" marT="0" marB="0"/>
                </a:tc>
                <a:tc>
                  <a:txBody>
                    <a:bodyPr/>
                    <a:lstStyle/>
                    <a:p>
                      <a:pPr algn="just">
                        <a:spcAft>
                          <a:spcPts val="0"/>
                        </a:spcAft>
                      </a:pPr>
                      <a:r>
                        <a:rPr lang="es-EC" sz="1200" dirty="0"/>
                        <a:t>1</a:t>
                      </a:r>
                      <a:endParaRPr lang="es-EC" sz="1400" dirty="0">
                        <a:latin typeface="Arial"/>
                        <a:ea typeface="Gill Sans MT"/>
                        <a:cs typeface="Times New Roman"/>
                      </a:endParaRPr>
                    </a:p>
                  </a:txBody>
                  <a:tcPr marL="68580" marR="68580" marT="0" marB="0"/>
                </a:tc>
                <a:tc>
                  <a:txBody>
                    <a:bodyPr/>
                    <a:lstStyle/>
                    <a:p>
                      <a:pPr algn="l">
                        <a:spcAft>
                          <a:spcPts val="0"/>
                        </a:spcAft>
                      </a:pPr>
                      <a:r>
                        <a:rPr lang="es-EC" sz="1200"/>
                        <a:t>90,99</a:t>
                      </a:r>
                      <a:endParaRPr lang="es-EC" sz="1400">
                        <a:latin typeface="Arial"/>
                        <a:ea typeface="Gill Sans MT"/>
                        <a:cs typeface="Times New Roman"/>
                      </a:endParaRPr>
                    </a:p>
                  </a:txBody>
                  <a:tcPr marL="68580" marR="68580" marT="0" marB="0"/>
                </a:tc>
                <a:tc>
                  <a:txBody>
                    <a:bodyPr/>
                    <a:lstStyle/>
                    <a:p>
                      <a:pPr algn="l">
                        <a:spcAft>
                          <a:spcPts val="0"/>
                        </a:spcAft>
                      </a:pPr>
                      <a:r>
                        <a:rPr lang="es-EC" sz="1200" dirty="0"/>
                        <a:t>90,99</a:t>
                      </a:r>
                      <a:endParaRPr lang="es-EC" sz="1400" dirty="0">
                        <a:latin typeface="Arial"/>
                        <a:ea typeface="Gill Sans MT"/>
                        <a:cs typeface="Times New Roman"/>
                      </a:endParaRPr>
                    </a:p>
                  </a:txBody>
                  <a:tcPr marL="68580" marR="68580" marT="0" marB="0"/>
                </a:tc>
              </a:tr>
              <a:tr h="181771">
                <a:tc>
                  <a:txBody>
                    <a:bodyPr/>
                    <a:lstStyle/>
                    <a:p>
                      <a:pPr algn="just">
                        <a:spcAft>
                          <a:spcPts val="0"/>
                        </a:spcAft>
                      </a:pPr>
                      <a:r>
                        <a:rPr lang="es-EC" sz="1200"/>
                        <a:t>Emailing </a:t>
                      </a:r>
                      <a:endParaRPr lang="es-EC" sz="1400">
                        <a:latin typeface="Arial"/>
                        <a:ea typeface="Gill Sans MT"/>
                        <a:cs typeface="Times New Roman"/>
                      </a:endParaRPr>
                    </a:p>
                  </a:txBody>
                  <a:tcPr marL="68580" marR="68580" marT="0" marB="0"/>
                </a:tc>
                <a:tc>
                  <a:txBody>
                    <a:bodyPr/>
                    <a:lstStyle/>
                    <a:p>
                      <a:pPr algn="just">
                        <a:spcAft>
                          <a:spcPts val="0"/>
                        </a:spcAft>
                      </a:pPr>
                      <a:r>
                        <a:rPr lang="es-EC" sz="1200"/>
                        <a:t>1</a:t>
                      </a:r>
                      <a:endParaRPr lang="es-EC" sz="1400">
                        <a:latin typeface="Arial"/>
                        <a:ea typeface="Gill Sans MT"/>
                        <a:cs typeface="Times New Roman"/>
                      </a:endParaRPr>
                    </a:p>
                  </a:txBody>
                  <a:tcPr marL="68580" marR="68580" marT="0" marB="0"/>
                </a:tc>
                <a:tc>
                  <a:txBody>
                    <a:bodyPr/>
                    <a:lstStyle/>
                    <a:p>
                      <a:pPr algn="l">
                        <a:spcAft>
                          <a:spcPts val="0"/>
                        </a:spcAft>
                      </a:pPr>
                      <a:r>
                        <a:rPr lang="es-EC" sz="1200"/>
                        <a:t>44,80</a:t>
                      </a:r>
                      <a:endParaRPr lang="es-EC" sz="1400">
                        <a:latin typeface="Arial"/>
                        <a:ea typeface="Gill Sans MT"/>
                        <a:cs typeface="Times New Roman"/>
                      </a:endParaRPr>
                    </a:p>
                  </a:txBody>
                  <a:tcPr marL="68580" marR="68580" marT="0" marB="0"/>
                </a:tc>
                <a:tc>
                  <a:txBody>
                    <a:bodyPr/>
                    <a:lstStyle/>
                    <a:p>
                      <a:pPr algn="l">
                        <a:spcAft>
                          <a:spcPts val="0"/>
                        </a:spcAft>
                      </a:pPr>
                      <a:r>
                        <a:rPr lang="es-EC" sz="1200" dirty="0"/>
                        <a:t>44,80</a:t>
                      </a:r>
                      <a:endParaRPr lang="es-EC" sz="1400" dirty="0">
                        <a:latin typeface="Arial"/>
                        <a:ea typeface="Gill Sans MT"/>
                        <a:cs typeface="Times New Roman"/>
                      </a:endParaRPr>
                    </a:p>
                  </a:txBody>
                  <a:tcPr marL="68580" marR="68580" marT="0" marB="0"/>
                </a:tc>
              </a:tr>
              <a:tr h="181771">
                <a:tc gridSpan="3">
                  <a:txBody>
                    <a:bodyPr/>
                    <a:lstStyle/>
                    <a:p>
                      <a:pPr algn="just">
                        <a:spcAft>
                          <a:spcPts val="0"/>
                        </a:spcAft>
                      </a:pPr>
                      <a:r>
                        <a:rPr lang="es-EC" sz="1200"/>
                        <a:t>TOTAL</a:t>
                      </a:r>
                      <a:endParaRPr lang="es-EC" sz="1400">
                        <a:latin typeface="Arial"/>
                        <a:ea typeface="Gill Sans MT"/>
                        <a:cs typeface="Times New Roman"/>
                      </a:endParaRPr>
                    </a:p>
                  </a:txBody>
                  <a:tcPr marL="68580" marR="68580" marT="0" marB="0"/>
                </a:tc>
                <a:tc hMerge="1">
                  <a:txBody>
                    <a:bodyPr/>
                    <a:lstStyle/>
                    <a:p>
                      <a:endParaRPr lang="es-EC"/>
                    </a:p>
                  </a:txBody>
                  <a:tcPr/>
                </a:tc>
                <a:tc hMerge="1">
                  <a:txBody>
                    <a:bodyPr/>
                    <a:lstStyle/>
                    <a:p>
                      <a:endParaRPr lang="es-EC"/>
                    </a:p>
                  </a:txBody>
                  <a:tcPr/>
                </a:tc>
                <a:tc>
                  <a:txBody>
                    <a:bodyPr/>
                    <a:lstStyle/>
                    <a:p>
                      <a:pPr algn="l">
                        <a:spcAft>
                          <a:spcPts val="0"/>
                        </a:spcAft>
                      </a:pPr>
                      <a:r>
                        <a:rPr lang="es-EC" sz="1200" dirty="0"/>
                        <a:t>6387,79</a:t>
                      </a:r>
                      <a:endParaRPr lang="es-EC" sz="1400" dirty="0">
                        <a:latin typeface="Arial"/>
                        <a:ea typeface="Gill Sans MT"/>
                        <a:cs typeface="Times New Roman"/>
                      </a:endParaRPr>
                    </a:p>
                  </a:txBody>
                  <a:tcPr marL="68580" marR="68580" marT="0" marB="0"/>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659642"/>
          </a:xfrm>
        </p:spPr>
        <p:style>
          <a:lnRef idx="2">
            <a:schemeClr val="accent2">
              <a:shade val="50000"/>
            </a:schemeClr>
          </a:lnRef>
          <a:fillRef idx="1">
            <a:schemeClr val="accent2"/>
          </a:fillRef>
          <a:effectRef idx="0">
            <a:schemeClr val="accent2"/>
          </a:effectRef>
          <a:fontRef idx="minor">
            <a:schemeClr val="lt1"/>
          </a:fontRef>
        </p:style>
        <p:txBody>
          <a:bodyPr/>
          <a:lstStyle/>
          <a:p>
            <a:r>
              <a:rPr lang="es-EC" dirty="0" smtClean="0"/>
              <a:t>CONCLUSIONES</a:t>
            </a:r>
            <a:endParaRPr lang="es-EC" dirty="0"/>
          </a:p>
        </p:txBody>
      </p:sp>
      <p:sp>
        <p:nvSpPr>
          <p:cNvPr id="3" name="2 Marcador de contenido"/>
          <p:cNvSpPr>
            <a:spLocks noGrp="1"/>
          </p:cNvSpPr>
          <p:nvPr>
            <p:ph idx="1"/>
          </p:nvPr>
        </p:nvSpPr>
        <p:spPr/>
        <p:txBody>
          <a:bodyPr>
            <a:normAutofit/>
          </a:bodyPr>
          <a:lstStyle/>
          <a:p>
            <a:pPr lvl="0" algn="just"/>
            <a:r>
              <a:rPr lang="es-ES" dirty="0"/>
              <a:t>El cantón Mejía, cuenta con sitios naturales extraordinarios, en los cuales se pude practicar de manera permanente actividades de aventura, ya que poseen diferentes vías de acceso y servicios turísticos y hoteleros.</a:t>
            </a:r>
          </a:p>
          <a:p>
            <a:pPr algn="just"/>
            <a:endParaRPr lang="es-ES" dirty="0"/>
          </a:p>
          <a:p>
            <a:pPr lvl="0" algn="just"/>
            <a:r>
              <a:rPr lang="es-ES" dirty="0"/>
              <a:t>De acuerdo a las encuestas aplicadas, el 71% tiene preferencia por la realización de turismo de aventura en el cantón Mejía, lo que indica que es viable el  desarrollo de actividades de aventura.</a:t>
            </a:r>
          </a:p>
          <a:p>
            <a:pPr marL="0" indent="0">
              <a:buNone/>
            </a:pPr>
            <a:endParaRPr lang="es-EC"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918949"/>
          </a:xfrm>
        </p:spPr>
        <p:style>
          <a:lnRef idx="2">
            <a:schemeClr val="accent4">
              <a:shade val="50000"/>
            </a:schemeClr>
          </a:lnRef>
          <a:fillRef idx="1">
            <a:schemeClr val="accent4"/>
          </a:fillRef>
          <a:effectRef idx="0">
            <a:schemeClr val="accent4"/>
          </a:effectRef>
          <a:fontRef idx="minor">
            <a:schemeClr val="lt1"/>
          </a:fontRef>
        </p:style>
        <p:txBody>
          <a:bodyPr/>
          <a:lstStyle/>
          <a:p>
            <a:r>
              <a:rPr lang="es-EC" dirty="0" smtClean="0"/>
              <a:t>RECOMENDACIONES</a:t>
            </a:r>
            <a:endParaRPr lang="es-EC" dirty="0"/>
          </a:p>
        </p:txBody>
      </p:sp>
      <p:sp>
        <p:nvSpPr>
          <p:cNvPr id="3" name="2 Marcador de contenido"/>
          <p:cNvSpPr>
            <a:spLocks noGrp="1"/>
          </p:cNvSpPr>
          <p:nvPr>
            <p:ph idx="1"/>
          </p:nvPr>
        </p:nvSpPr>
        <p:spPr/>
        <p:txBody>
          <a:bodyPr/>
          <a:lstStyle/>
          <a:p>
            <a:pPr lvl="0" algn="just"/>
            <a:r>
              <a:rPr lang="es-ES" dirty="0"/>
              <a:t>Se recomienda llevar los registros de los turistas que ingresan al cantón Mejía, ya que permite tener datos estadísticos actualizados, que permitirá realizar diferentes análisis y proyecciones, de la actividad turística desarrollada en el cantón. </a:t>
            </a:r>
          </a:p>
          <a:p>
            <a:pPr algn="just"/>
            <a:endParaRPr lang="es-ES" dirty="0"/>
          </a:p>
          <a:p>
            <a:pPr lvl="0" algn="just"/>
            <a:r>
              <a:rPr lang="es-ES" dirty="0"/>
              <a:t>Se sugiere que a través de la Dirección de Desarrollo Turístico  del cantón Mejía, se brinde las facilidades necesarias a la comunidad a cargo de la Hacienda San Antonio de Valencia para que puedan iniciar el desarrollo de diferentes actividades turísticas.</a:t>
            </a:r>
          </a:p>
          <a:p>
            <a:endParaRPr lang="es-ES" dirty="0"/>
          </a:p>
          <a:p>
            <a:endParaRPr lang="es-EC"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77334" y="609600"/>
            <a:ext cx="8596668"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s-ES" dirty="0" smtClean="0">
                <a:solidFill>
                  <a:schemeClr val="bg1"/>
                </a:solidFill>
              </a:rPr>
              <a:t>PROVINCIA PICHINCHA</a:t>
            </a:r>
            <a:endParaRPr lang="es-ES" dirty="0">
              <a:solidFill>
                <a:schemeClr val="bg1"/>
              </a:solidFill>
            </a:endParaRPr>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b="943"/>
          <a:stretch/>
        </p:blipFill>
        <p:spPr bwMode="auto">
          <a:xfrm>
            <a:off x="938268" y="1502228"/>
            <a:ext cx="8074800" cy="5355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5810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srojo.com/wp-content/uploads/2014/12/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990" y="1114498"/>
            <a:ext cx="8333789" cy="50697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1300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62000"/>
          </a:xfrm>
        </p:spPr>
        <p:style>
          <a:lnRef idx="2">
            <a:schemeClr val="accent2">
              <a:shade val="50000"/>
            </a:schemeClr>
          </a:lnRef>
          <a:fillRef idx="1">
            <a:schemeClr val="accent2"/>
          </a:fillRef>
          <a:effectRef idx="0">
            <a:schemeClr val="accent2"/>
          </a:effectRef>
          <a:fontRef idx="minor">
            <a:schemeClr val="lt1"/>
          </a:fontRef>
        </p:style>
        <p:txBody>
          <a:bodyPr/>
          <a:lstStyle/>
          <a:p>
            <a:r>
              <a:rPr lang="es-ES" dirty="0" smtClean="0">
                <a:solidFill>
                  <a:schemeClr val="bg1"/>
                </a:solidFill>
              </a:rPr>
              <a:t>CANTÓN MEJÍA</a:t>
            </a:r>
            <a:endParaRPr lang="es-ES" dirty="0">
              <a:solidFill>
                <a:schemeClr val="bg1"/>
              </a:solidFill>
            </a:endParaRPr>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705" t="2654" r="2991" b="1237"/>
          <a:stretch/>
        </p:blipFill>
        <p:spPr bwMode="auto">
          <a:xfrm>
            <a:off x="1136469" y="1518556"/>
            <a:ext cx="8072846" cy="53394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44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403014" y="0"/>
            <a:ext cx="8596668" cy="762000"/>
          </a:xfrm>
        </p:spPr>
        <p:style>
          <a:lnRef idx="2">
            <a:schemeClr val="accent2">
              <a:shade val="50000"/>
            </a:schemeClr>
          </a:lnRef>
          <a:fillRef idx="1">
            <a:schemeClr val="accent2"/>
          </a:fillRef>
          <a:effectRef idx="0">
            <a:schemeClr val="accent2"/>
          </a:effectRef>
          <a:fontRef idx="minor">
            <a:schemeClr val="lt1"/>
          </a:fontRef>
        </p:style>
        <p:txBody>
          <a:bodyPr/>
          <a:lstStyle/>
          <a:p>
            <a:r>
              <a:rPr lang="es-ES" dirty="0" smtClean="0">
                <a:solidFill>
                  <a:schemeClr val="bg1"/>
                </a:solidFill>
              </a:rPr>
              <a:t>Estudio de Mercado- Oferta</a:t>
            </a:r>
            <a:endParaRPr lang="es-ES" dirty="0">
              <a:solidFill>
                <a:schemeClr val="bg1"/>
              </a:solidFill>
            </a:endParaRPr>
          </a:p>
        </p:txBody>
      </p:sp>
      <p:graphicFrame>
        <p:nvGraphicFramePr>
          <p:cNvPr id="8" name="7 Gráfico"/>
          <p:cNvGraphicFramePr/>
          <p:nvPr>
            <p:extLst>
              <p:ext uri="{D42A27DB-BD31-4B8C-83A1-F6EECF244321}">
                <p14:modId xmlns:p14="http://schemas.microsoft.com/office/powerpoint/2010/main" val="3280979839"/>
              </p:ext>
            </p:extLst>
          </p:nvPr>
        </p:nvGraphicFramePr>
        <p:xfrm>
          <a:off x="2918961" y="838198"/>
          <a:ext cx="3622766" cy="27770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8 Gráfico"/>
          <p:cNvGraphicFramePr/>
          <p:nvPr>
            <p:extLst>
              <p:ext uri="{D42A27DB-BD31-4B8C-83A1-F6EECF244321}">
                <p14:modId xmlns:p14="http://schemas.microsoft.com/office/powerpoint/2010/main" val="2320385319"/>
              </p:ext>
            </p:extLst>
          </p:nvPr>
        </p:nvGraphicFramePr>
        <p:xfrm>
          <a:off x="440284" y="3801198"/>
          <a:ext cx="3920400" cy="28620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595395631"/>
              </p:ext>
            </p:extLst>
          </p:nvPr>
        </p:nvGraphicFramePr>
        <p:xfrm>
          <a:off x="4989074" y="3818467"/>
          <a:ext cx="3920538" cy="28447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0415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13 Gráfico"/>
          <p:cNvGraphicFramePr/>
          <p:nvPr>
            <p:extLst>
              <p:ext uri="{D42A27DB-BD31-4B8C-83A1-F6EECF244321}">
                <p14:modId xmlns:p14="http://schemas.microsoft.com/office/powerpoint/2010/main" val="3801894611"/>
              </p:ext>
            </p:extLst>
          </p:nvPr>
        </p:nvGraphicFramePr>
        <p:xfrm>
          <a:off x="4869180" y="3618410"/>
          <a:ext cx="4323806" cy="3082835"/>
        </p:xfrm>
        <a:graphic>
          <a:graphicData uri="http://schemas.openxmlformats.org/drawingml/2006/chart">
            <c:chart xmlns:c="http://schemas.openxmlformats.org/drawingml/2006/chart" xmlns:r="http://schemas.openxmlformats.org/officeDocument/2006/relationships" r:id="rId2"/>
          </a:graphicData>
        </a:graphic>
      </p:graphicFrame>
      <p:sp>
        <p:nvSpPr>
          <p:cNvPr id="6" name="Título 1"/>
          <p:cNvSpPr>
            <a:spLocks noGrp="1"/>
          </p:cNvSpPr>
          <p:nvPr>
            <p:ph type="title"/>
          </p:nvPr>
        </p:nvSpPr>
        <p:spPr>
          <a:xfrm>
            <a:off x="403014" y="0"/>
            <a:ext cx="8596668" cy="762000"/>
          </a:xfrm>
        </p:spPr>
        <p:style>
          <a:lnRef idx="2">
            <a:schemeClr val="accent3">
              <a:shade val="50000"/>
            </a:schemeClr>
          </a:lnRef>
          <a:fillRef idx="1">
            <a:schemeClr val="accent3"/>
          </a:fillRef>
          <a:effectRef idx="0">
            <a:schemeClr val="accent3"/>
          </a:effectRef>
          <a:fontRef idx="minor">
            <a:schemeClr val="lt1"/>
          </a:fontRef>
        </p:style>
        <p:txBody>
          <a:bodyPr/>
          <a:lstStyle/>
          <a:p>
            <a:r>
              <a:rPr lang="es-ES" dirty="0" smtClean="0">
                <a:solidFill>
                  <a:schemeClr val="bg1"/>
                </a:solidFill>
              </a:rPr>
              <a:t>Estudio de Mercado-Demanda</a:t>
            </a:r>
            <a:endParaRPr lang="es-ES" dirty="0">
              <a:solidFill>
                <a:schemeClr val="bg1"/>
              </a:solidFill>
            </a:endParaRPr>
          </a:p>
        </p:txBody>
      </p:sp>
      <p:graphicFrame>
        <p:nvGraphicFramePr>
          <p:cNvPr id="8" name="7 Gráfico"/>
          <p:cNvGraphicFramePr/>
          <p:nvPr>
            <p:extLst>
              <p:ext uri="{D42A27DB-BD31-4B8C-83A1-F6EECF244321}">
                <p14:modId xmlns:p14="http://schemas.microsoft.com/office/powerpoint/2010/main" val="93015017"/>
              </p:ext>
            </p:extLst>
          </p:nvPr>
        </p:nvGraphicFramePr>
        <p:xfrm>
          <a:off x="2695338" y="891720"/>
          <a:ext cx="4567611" cy="26221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11 Gráfico"/>
          <p:cNvGraphicFramePr/>
          <p:nvPr>
            <p:extLst>
              <p:ext uri="{D42A27DB-BD31-4B8C-83A1-F6EECF244321}">
                <p14:modId xmlns:p14="http://schemas.microsoft.com/office/powerpoint/2010/main" val="3871401887"/>
              </p:ext>
            </p:extLst>
          </p:nvPr>
        </p:nvGraphicFramePr>
        <p:xfrm>
          <a:off x="403014" y="3618412"/>
          <a:ext cx="4323600" cy="3081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9958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20150602193317.jpg"/>
          <p:cNvPicPr>
            <a:picLocks noChangeAspect="1"/>
          </p:cNvPicPr>
          <p:nvPr/>
        </p:nvPicPr>
        <p:blipFill>
          <a:blip r:embed="rId2" cstate="print"/>
          <a:stretch>
            <a:fillRect/>
          </a:stretch>
        </p:blipFill>
        <p:spPr>
          <a:xfrm>
            <a:off x="7714396" y="832513"/>
            <a:ext cx="3736075" cy="4981433"/>
          </a:xfrm>
          <a:prstGeom prst="rect">
            <a:avLst/>
          </a:prstGeom>
          <a:ln>
            <a:noFill/>
          </a:ln>
          <a:effectLst>
            <a:softEdge rad="112500"/>
          </a:effectLst>
        </p:spPr>
      </p:pic>
      <p:sp>
        <p:nvSpPr>
          <p:cNvPr id="3" name="Marcador de contenido 2"/>
          <p:cNvSpPr>
            <a:spLocks noGrp="1"/>
          </p:cNvSpPr>
          <p:nvPr>
            <p:ph idx="1"/>
          </p:nvPr>
        </p:nvSpPr>
        <p:spPr>
          <a:xfrm>
            <a:off x="598957" y="1416007"/>
            <a:ext cx="8596668" cy="3880773"/>
          </a:xfrm>
        </p:spPr>
        <p:txBody>
          <a:bodyPr/>
          <a:lstStyle/>
          <a:p>
            <a:pPr algn="just"/>
            <a:r>
              <a:rPr lang="es-EC" b="1" dirty="0" smtClean="0"/>
              <a:t>Turista:</a:t>
            </a:r>
            <a:r>
              <a:rPr lang="es-EC" dirty="0" smtClean="0"/>
              <a:t> Nacional, familias, parejas, grupos de amigos</a:t>
            </a:r>
          </a:p>
          <a:p>
            <a:pPr algn="just"/>
            <a:r>
              <a:rPr lang="es-EC" b="1" dirty="0" smtClean="0"/>
              <a:t>Edad:</a:t>
            </a:r>
            <a:r>
              <a:rPr lang="es-EC" dirty="0" smtClean="0"/>
              <a:t> entre los 15 a 40 años de edad</a:t>
            </a:r>
          </a:p>
          <a:p>
            <a:pPr algn="just"/>
            <a:r>
              <a:rPr lang="es-EC" b="1" dirty="0" smtClean="0"/>
              <a:t>Género:</a:t>
            </a:r>
            <a:r>
              <a:rPr lang="es-EC" dirty="0" smtClean="0"/>
              <a:t>  indistinto </a:t>
            </a:r>
          </a:p>
          <a:p>
            <a:pPr algn="just"/>
            <a:r>
              <a:rPr lang="es-EC" b="1" dirty="0" smtClean="0"/>
              <a:t>Estado civil:</a:t>
            </a:r>
            <a:r>
              <a:rPr lang="es-EC" dirty="0" smtClean="0"/>
              <a:t> indistinto </a:t>
            </a:r>
          </a:p>
          <a:p>
            <a:pPr algn="just"/>
            <a:r>
              <a:rPr lang="es-EC" b="1" dirty="0" smtClean="0"/>
              <a:t>Gustos y preferencias:</a:t>
            </a:r>
            <a:r>
              <a:rPr lang="es-EC" dirty="0" smtClean="0"/>
              <a:t> disfrute del tiempo en familia, el sano esparcimiento, la aventura, asuma retos, espíritu joven y decidido. </a:t>
            </a:r>
          </a:p>
          <a:p>
            <a:pPr algn="just"/>
            <a:r>
              <a:rPr lang="es-EC" b="1" dirty="0" smtClean="0"/>
              <a:t>Ingresos mensuales:</a:t>
            </a:r>
            <a:r>
              <a:rPr lang="es-EC" dirty="0" smtClean="0"/>
              <a:t> superior a USD 1000 </a:t>
            </a:r>
          </a:p>
          <a:p>
            <a:pPr algn="just"/>
            <a:r>
              <a:rPr lang="es-EC" b="1" dirty="0" smtClean="0"/>
              <a:t>Fin del viaje:</a:t>
            </a:r>
            <a:r>
              <a:rPr lang="es-EC" dirty="0" smtClean="0"/>
              <a:t> ocio, recreación, aventura</a:t>
            </a:r>
          </a:p>
          <a:p>
            <a:pPr algn="just"/>
            <a:r>
              <a:rPr lang="es-EC" b="1" dirty="0" smtClean="0"/>
              <a:t>Temporada:</a:t>
            </a:r>
            <a:r>
              <a:rPr lang="es-EC" dirty="0" smtClean="0"/>
              <a:t> fines de semana</a:t>
            </a:r>
          </a:p>
          <a:p>
            <a:endParaRPr lang="es-ES" dirty="0"/>
          </a:p>
        </p:txBody>
      </p:sp>
      <p:sp>
        <p:nvSpPr>
          <p:cNvPr id="5" name="Título 1"/>
          <p:cNvSpPr>
            <a:spLocks noGrp="1"/>
          </p:cNvSpPr>
          <p:nvPr>
            <p:ph type="title"/>
          </p:nvPr>
        </p:nvSpPr>
        <p:spPr>
          <a:xfrm>
            <a:off x="403014" y="0"/>
            <a:ext cx="8596668" cy="762000"/>
          </a:xfrm>
        </p:spPr>
        <p:style>
          <a:lnRef idx="2">
            <a:schemeClr val="accent2">
              <a:shade val="50000"/>
            </a:schemeClr>
          </a:lnRef>
          <a:fillRef idx="1">
            <a:schemeClr val="accent2"/>
          </a:fillRef>
          <a:effectRef idx="0">
            <a:schemeClr val="accent2"/>
          </a:effectRef>
          <a:fontRef idx="minor">
            <a:schemeClr val="lt1"/>
          </a:fontRef>
        </p:style>
        <p:txBody>
          <a:bodyPr/>
          <a:lstStyle/>
          <a:p>
            <a:r>
              <a:rPr lang="es-ES" dirty="0" smtClean="0">
                <a:solidFill>
                  <a:schemeClr val="bg1"/>
                </a:solidFill>
              </a:rPr>
              <a:t>Perfil del turista</a:t>
            </a:r>
            <a:endParaRPr lang="es-ES" dirty="0">
              <a:solidFill>
                <a:schemeClr val="bg1"/>
              </a:solidFill>
            </a:endParaRPr>
          </a:p>
        </p:txBody>
      </p:sp>
    </p:spTree>
    <p:extLst>
      <p:ext uri="{BB962C8B-B14F-4D97-AF65-F5344CB8AC3E}">
        <p14:creationId xmlns:p14="http://schemas.microsoft.com/office/powerpoint/2010/main" val="4180382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9221" y="204716"/>
            <a:ext cx="8596668" cy="58685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es-ES" dirty="0" smtClean="0"/>
              <a:t>PROPUESTA</a:t>
            </a:r>
            <a:endParaRPr lang="es-ES" dirty="0"/>
          </a:p>
        </p:txBody>
      </p:sp>
      <p:pic>
        <p:nvPicPr>
          <p:cNvPr id="4097" name="Picture 1" descr="C:\Users\GISELA\Downloads\11242325_1167528053264131_865138927_o.jpg"/>
          <p:cNvPicPr>
            <a:picLocks noChangeAspect="1" noChangeArrowheads="1"/>
          </p:cNvPicPr>
          <p:nvPr/>
        </p:nvPicPr>
        <p:blipFill>
          <a:blip r:embed="rId2" cstate="print"/>
          <a:srcRect/>
          <a:stretch>
            <a:fillRect/>
          </a:stretch>
        </p:blipFill>
        <p:spPr bwMode="auto">
          <a:xfrm>
            <a:off x="2934268" y="813651"/>
            <a:ext cx="5892755" cy="4911588"/>
          </a:xfrm>
          <a:prstGeom prst="rect">
            <a:avLst/>
          </a:prstGeom>
          <a:noFill/>
        </p:spPr>
      </p:pic>
      <p:pic>
        <p:nvPicPr>
          <p:cNvPr id="4103" name="Imagen 12"/>
          <p:cNvPicPr>
            <a:picLocks noChangeAspect="1" noChangeArrowheads="1"/>
          </p:cNvPicPr>
          <p:nvPr/>
        </p:nvPicPr>
        <p:blipFill>
          <a:blip r:embed="rId3" cstate="print"/>
          <a:srcRect/>
          <a:stretch>
            <a:fillRect/>
          </a:stretch>
        </p:blipFill>
        <p:spPr bwMode="auto">
          <a:xfrm>
            <a:off x="3821374" y="6641483"/>
            <a:ext cx="3600450" cy="161925"/>
          </a:xfrm>
          <a:prstGeom prst="rect">
            <a:avLst/>
          </a:prstGeom>
          <a:noFill/>
        </p:spPr>
      </p:pic>
      <p:pic>
        <p:nvPicPr>
          <p:cNvPr id="4102" name="Imagen 15"/>
          <p:cNvPicPr>
            <a:picLocks noChangeAspect="1" noChangeArrowheads="1"/>
          </p:cNvPicPr>
          <p:nvPr/>
        </p:nvPicPr>
        <p:blipFill>
          <a:blip r:embed="rId4" cstate="print"/>
          <a:srcRect/>
          <a:stretch>
            <a:fillRect/>
          </a:stretch>
        </p:blipFill>
        <p:spPr bwMode="auto">
          <a:xfrm>
            <a:off x="3835021" y="6296591"/>
            <a:ext cx="3600450" cy="247650"/>
          </a:xfrm>
          <a:prstGeom prst="rect">
            <a:avLst/>
          </a:prstGeom>
          <a:noFill/>
        </p:spPr>
      </p:pic>
      <p:sp>
        <p:nvSpPr>
          <p:cNvPr id="4104" name="Rectangle 8"/>
          <p:cNvSpPr>
            <a:spLocks noChangeArrowheads="1"/>
          </p:cNvSpPr>
          <p:nvPr/>
        </p:nvSpPr>
        <p:spPr bwMode="auto">
          <a:xfrm>
            <a:off x="4612951" y="5850583"/>
            <a:ext cx="1774209"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i="0" u="none" strike="noStrike" cap="none" normalizeH="0" baseline="0" dirty="0" smtClean="0">
                <a:ln>
                  <a:noFill/>
                </a:ln>
                <a:solidFill>
                  <a:schemeClr val="tx1"/>
                </a:solidFill>
                <a:effectLst/>
                <a:latin typeface="Arial" pitchFamily="34" charset="0"/>
                <a:ea typeface="Gill Sans MT" pitchFamily="34" charset="0"/>
                <a:cs typeface="Arial" pitchFamily="34" charset="0"/>
              </a:rPr>
              <a:t>Fuente Eagle</a:t>
            </a:r>
            <a:endParaRPr kumimoji="0" lang="es-EC"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5" name="Rectangle 9"/>
          <p:cNvSpPr>
            <a:spLocks noChangeArrowheads="1"/>
          </p:cNvSpPr>
          <p:nvPr/>
        </p:nvSpPr>
        <p:spPr bwMode="auto">
          <a:xfrm>
            <a:off x="0" y="6191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73904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print">
            <a:extLst>
              <a:ext uri="{28A0092B-C50C-407E-A947-70E740481C1C}">
                <a14:useLocalDpi xmlns:a14="http://schemas.microsoft.com/office/drawing/2010/main" val="0"/>
              </a:ext>
            </a:extLst>
          </a:blip>
          <a:srcRect l="7022" r="4393"/>
          <a:stretch/>
        </p:blipFill>
        <p:spPr bwMode="auto">
          <a:xfrm>
            <a:off x="672122" y="3590304"/>
            <a:ext cx="3299377" cy="2619427"/>
          </a:xfrm>
          <a:prstGeom prst="rect">
            <a:avLst/>
          </a:prstGeom>
          <a:noFill/>
          <a:ln>
            <a:noFill/>
          </a:ln>
          <a:extLst>
            <a:ext uri="{53640926-AAD7-44D8-BBD7-CCE9431645EC}">
              <a14:shadowObscured xmlns:a14="http://schemas.microsoft.com/office/drawing/2010/main"/>
            </a:ext>
          </a:extLst>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978" y="903970"/>
            <a:ext cx="3248167" cy="2398788"/>
          </a:xfrm>
          <a:prstGeom prst="rect">
            <a:avLst/>
          </a:prstGeom>
          <a:noFill/>
          <a:ln>
            <a:noFill/>
          </a:ln>
        </p:spPr>
      </p:pic>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805" y="523571"/>
            <a:ext cx="1581780" cy="1496298"/>
          </a:xfrm>
          <a:prstGeom prst="rect">
            <a:avLst/>
          </a:prstGeom>
          <a:noFill/>
          <a:ln>
            <a:noFill/>
          </a:ln>
        </p:spPr>
      </p:pic>
      <p:pic>
        <p:nvPicPr>
          <p:cNvPr id="7" name="6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8654" y="617825"/>
            <a:ext cx="3010248" cy="1306509"/>
          </a:xfrm>
          <a:prstGeom prst="rect">
            <a:avLst/>
          </a:prstGeom>
          <a:noFill/>
          <a:ln>
            <a:noFill/>
          </a:ln>
        </p:spPr>
      </p:pic>
      <p:pic>
        <p:nvPicPr>
          <p:cNvPr id="8" name="7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8854" y="2593075"/>
            <a:ext cx="1668216" cy="1581267"/>
          </a:xfrm>
          <a:prstGeom prst="rect">
            <a:avLst/>
          </a:prstGeom>
          <a:noFill/>
          <a:ln>
            <a:noFill/>
          </a:ln>
        </p:spPr>
      </p:pic>
      <p:pic>
        <p:nvPicPr>
          <p:cNvPr id="9" name="8 Image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7836" y="2524838"/>
            <a:ext cx="2914714" cy="1436159"/>
          </a:xfrm>
          <a:prstGeom prst="rect">
            <a:avLst/>
          </a:prstGeom>
          <a:noFill/>
          <a:ln>
            <a:noFill/>
          </a:ln>
        </p:spPr>
      </p:pic>
      <p:pic>
        <p:nvPicPr>
          <p:cNvPr id="10" name="9 Imagen"/>
          <p:cNvPicPr/>
          <p:nvPr/>
        </p:nvPicPr>
        <p:blipFill rotWithShape="1">
          <a:blip r:embed="rId8" cstate="print">
            <a:extLst>
              <a:ext uri="{28A0092B-C50C-407E-A947-70E740481C1C}">
                <a14:useLocalDpi xmlns:a14="http://schemas.microsoft.com/office/drawing/2010/main" val="0"/>
              </a:ext>
            </a:extLst>
          </a:blip>
          <a:srcRect l="29810" r="29974" b="46378"/>
          <a:stretch/>
        </p:blipFill>
        <p:spPr bwMode="auto">
          <a:xfrm>
            <a:off x="5214807" y="4881572"/>
            <a:ext cx="1513539" cy="1464635"/>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rotWithShape="1">
          <a:blip r:embed="rId9" cstate="print">
            <a:extLst>
              <a:ext uri="{28A0092B-C50C-407E-A947-70E740481C1C}">
                <a14:useLocalDpi xmlns:a14="http://schemas.microsoft.com/office/drawing/2010/main" val="0"/>
              </a:ext>
            </a:extLst>
          </a:blip>
          <a:srcRect l="7277" t="49802" r="4410"/>
          <a:stretch/>
        </p:blipFill>
        <p:spPr bwMode="auto">
          <a:xfrm>
            <a:off x="7765576" y="4544704"/>
            <a:ext cx="2878319" cy="12474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9331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Faceta">
  <a:themeElements>
    <a:clrScheme name="Vé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568</TotalTime>
  <Words>525</Words>
  <Application>Microsoft Office PowerPoint</Application>
  <PresentationFormat>Personalizado</PresentationFormat>
  <Paragraphs>106</Paragraphs>
  <Slides>30</Slides>
  <Notes>1</Notes>
  <HiddenSlides>0</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Faceta</vt:lpstr>
      <vt:lpstr>PLAN DE DESARROLLO DE PRODUCTOS TURÍSTICOS DE AVENTURA EN EL CANTÓN MEJÍA, PROVINCIA DE PICHINCHA.</vt:lpstr>
      <vt:lpstr>Presentación de PowerPoint</vt:lpstr>
      <vt:lpstr>Presentación de PowerPoint</vt:lpstr>
      <vt:lpstr>CANTÓN MEJÍA</vt:lpstr>
      <vt:lpstr>Estudio de Mercado- Oferta</vt:lpstr>
      <vt:lpstr>Estudio de Mercado-Demanda</vt:lpstr>
      <vt:lpstr>Perfil del turista</vt:lpstr>
      <vt:lpstr>PROPUESTA</vt:lpstr>
      <vt:lpstr>Presentación de PowerPoint</vt:lpstr>
      <vt:lpstr>Presentación de PowerPoint</vt:lpstr>
      <vt:lpstr>Presentación de PowerPoint</vt:lpstr>
      <vt:lpstr>MONTAÑISMO</vt:lpstr>
      <vt:lpstr>CABALGATA</vt:lpstr>
      <vt:lpstr>Presentación de PowerPoint</vt:lpstr>
      <vt:lpstr>KANYONIG Y RAPEL</vt:lpstr>
      <vt:lpstr>Presentación de PowerPoint</vt:lpstr>
      <vt:lpstr>Presentación de PowerPoint</vt:lpstr>
      <vt:lpstr>PARAPENTE</vt:lpstr>
      <vt:lpstr>PROMOCIÓN</vt:lpstr>
      <vt:lpstr>PUBLICIDAD</vt:lpstr>
      <vt:lpstr>Presentación de PowerPoint</vt:lpstr>
      <vt:lpstr>Presentación de PowerPoint</vt:lpstr>
      <vt:lpstr>Presentación de PowerPoint</vt:lpstr>
      <vt:lpstr>Presentación de PowerPoint</vt:lpstr>
      <vt:lpstr>CANALES DE DISTRIBUCIÓN </vt:lpstr>
      <vt:lpstr>CAPACITACIÓN</vt:lpstr>
      <vt:lpstr>Cédula presupuestaria </vt:lpstr>
      <vt:lpstr>CONCLUSIONES</vt:lpstr>
      <vt:lpstr>RECOMENDACIONES</vt:lpstr>
      <vt:lpstr>Presentación de PowerPoint</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Frank</dc:creator>
  <cp:lastModifiedBy>DELL</cp:lastModifiedBy>
  <cp:revision>53</cp:revision>
  <dcterms:created xsi:type="dcterms:W3CDTF">2015-05-23T16:05:56Z</dcterms:created>
  <dcterms:modified xsi:type="dcterms:W3CDTF">2015-06-17T21:22:11Z</dcterms:modified>
</cp:coreProperties>
</file>