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451" r:id="rId2"/>
    <p:sldId id="256" r:id="rId3"/>
    <p:sldId id="507" r:id="rId4"/>
    <p:sldId id="508" r:id="rId5"/>
    <p:sldId id="401" r:id="rId6"/>
    <p:sldId id="453" r:id="rId7"/>
    <p:sldId id="455" r:id="rId8"/>
    <p:sldId id="456" r:id="rId9"/>
    <p:sldId id="457" r:id="rId10"/>
    <p:sldId id="458" r:id="rId11"/>
    <p:sldId id="509" r:id="rId12"/>
    <p:sldId id="459" r:id="rId13"/>
    <p:sldId id="460" r:id="rId14"/>
    <p:sldId id="461" r:id="rId15"/>
    <p:sldId id="468" r:id="rId16"/>
    <p:sldId id="510" r:id="rId17"/>
    <p:sldId id="463" r:id="rId18"/>
    <p:sldId id="511" r:id="rId19"/>
    <p:sldId id="465" r:id="rId20"/>
    <p:sldId id="467" r:id="rId21"/>
    <p:sldId id="470" r:id="rId22"/>
    <p:sldId id="464" r:id="rId23"/>
    <p:sldId id="471" r:id="rId24"/>
    <p:sldId id="472" r:id="rId25"/>
    <p:sldId id="478" r:id="rId26"/>
    <p:sldId id="480" r:id="rId27"/>
    <p:sldId id="482" r:id="rId28"/>
    <p:sldId id="483" r:id="rId29"/>
    <p:sldId id="484" r:id="rId30"/>
    <p:sldId id="487" r:id="rId31"/>
    <p:sldId id="486" r:id="rId32"/>
    <p:sldId id="485" r:id="rId33"/>
    <p:sldId id="488" r:id="rId34"/>
    <p:sldId id="489" r:id="rId35"/>
    <p:sldId id="490" r:id="rId36"/>
    <p:sldId id="564" r:id="rId37"/>
    <p:sldId id="475" r:id="rId38"/>
    <p:sldId id="492" r:id="rId39"/>
    <p:sldId id="493" r:id="rId40"/>
    <p:sldId id="497" r:id="rId41"/>
    <p:sldId id="512" r:id="rId42"/>
    <p:sldId id="494" r:id="rId43"/>
    <p:sldId id="517" r:id="rId44"/>
    <p:sldId id="518" r:id="rId45"/>
    <p:sldId id="505" r:id="rId46"/>
    <p:sldId id="521" r:id="rId47"/>
    <p:sldId id="522" r:id="rId48"/>
    <p:sldId id="523" r:id="rId49"/>
    <p:sldId id="524" r:id="rId50"/>
    <p:sldId id="525" r:id="rId51"/>
    <p:sldId id="526" r:id="rId52"/>
    <p:sldId id="529" r:id="rId53"/>
    <p:sldId id="528" r:id="rId54"/>
    <p:sldId id="530" r:id="rId55"/>
    <p:sldId id="531" r:id="rId56"/>
    <p:sldId id="532" r:id="rId57"/>
    <p:sldId id="533" r:id="rId58"/>
    <p:sldId id="534" r:id="rId59"/>
    <p:sldId id="514" r:id="rId60"/>
    <p:sldId id="565" r:id="rId61"/>
    <p:sldId id="566" r:id="rId62"/>
    <p:sldId id="567" r:id="rId63"/>
    <p:sldId id="560" r:id="rId64"/>
    <p:sldId id="561" r:id="rId65"/>
    <p:sldId id="562" r:id="rId66"/>
    <p:sldId id="516" r:id="rId67"/>
    <p:sldId id="548" r:id="rId68"/>
    <p:sldId id="549" r:id="rId69"/>
    <p:sldId id="540" r:id="rId70"/>
    <p:sldId id="554" r:id="rId71"/>
    <p:sldId id="552" r:id="rId72"/>
    <p:sldId id="553" r:id="rId73"/>
    <p:sldId id="556" r:id="rId74"/>
  </p:sldIdLst>
  <p:sldSz cx="9144000" cy="6858000" type="screen4x3"/>
  <p:notesSz cx="6858000" cy="9144000"/>
  <p:custDataLst>
    <p:tags r:id="rId76"/>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3790" autoAdjust="0"/>
  </p:normalViewPr>
  <p:slideViewPr>
    <p:cSldViewPr showGuides="1">
      <p:cViewPr>
        <p:scale>
          <a:sx n="51" d="100"/>
          <a:sy n="51" d="100"/>
        </p:scale>
        <p:origin x="-1926" y="-72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AQuevedo\Desktop\JN-%20SEGURIDAD%20Y%20DEFENSA\ENCUESTA%20EXCEL.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AQuevedo\Desktop\JN-%20SEGURIDAD%20Y%20DEFENSA\ENCUESTA%20EXCE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AQuevedo\Desktop\JN-%20SEGURIDAD%20Y%20DEFENSA\ENCUESTA%20EXC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AQuevedo\Desktop\JN-%20SEGURIDAD%20Y%20DEFENSA\ENCUESTA%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cat>
            <c:strRef>
              <c:f>'1. POLITICA'!$I$2:$J$2</c:f>
              <c:strCache>
                <c:ptCount val="2"/>
                <c:pt idx="0">
                  <c:v>SI:</c:v>
                </c:pt>
                <c:pt idx="1">
                  <c:v>NO:</c:v>
                </c:pt>
              </c:strCache>
            </c:strRef>
          </c:cat>
          <c:val>
            <c:numRef>
              <c:f>'1. POLITICA'!$I$3:$J$3</c:f>
              <c:numCache>
                <c:formatCode>General</c:formatCode>
                <c:ptCount val="2"/>
                <c:pt idx="0">
                  <c:v>35</c:v>
                </c:pt>
                <c:pt idx="1">
                  <c:v>15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3261436954766221"/>
          <c:y val="0.13215100513088529"/>
          <c:w val="0.13760888093694398"/>
          <c:h val="0.18920159105952233"/>
        </c:manualLayout>
      </c:layout>
      <c:overlay val="0"/>
      <c:spPr>
        <a:solidFill>
          <a:srgbClr val="FFFF00"/>
        </a:solidFill>
      </c:spPr>
      <c:txPr>
        <a:bodyPr/>
        <a:lstStyle/>
        <a:p>
          <a:pPr>
            <a:defRPr sz="1600"/>
          </a:pPr>
          <a:endParaRPr lang="es-EC"/>
        </a:p>
      </c:txPr>
    </c:legend>
    <c:plotVisOnly val="1"/>
    <c:dispBlanksAs val="gap"/>
    <c:showDLblsOverMax val="0"/>
  </c:chart>
  <c:spPr>
    <a:solidFill>
      <a:schemeClr val="accent3">
        <a:lumMod val="75000"/>
      </a:schemeClr>
    </a:solidFill>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invertIfNegative val="0"/>
          <c:cat>
            <c:strRef>
              <c:f>'3. INSTRUMENTOS'!$F$23:$J$23</c:f>
              <c:strCache>
                <c:ptCount val="5"/>
                <c:pt idx="0">
                  <c:v>1:</c:v>
                </c:pt>
                <c:pt idx="1">
                  <c:v>2:</c:v>
                </c:pt>
                <c:pt idx="2">
                  <c:v>3:</c:v>
                </c:pt>
                <c:pt idx="3">
                  <c:v>4:</c:v>
                </c:pt>
                <c:pt idx="4">
                  <c:v>5:</c:v>
                </c:pt>
              </c:strCache>
            </c:strRef>
          </c:cat>
          <c:val>
            <c:numRef>
              <c:f>'3. INSTRUMENTOS'!$F$24:$J$24</c:f>
              <c:numCache>
                <c:formatCode>General</c:formatCode>
                <c:ptCount val="5"/>
                <c:pt idx="0">
                  <c:v>8</c:v>
                </c:pt>
                <c:pt idx="1">
                  <c:v>5</c:v>
                </c:pt>
                <c:pt idx="2">
                  <c:v>12</c:v>
                </c:pt>
                <c:pt idx="3">
                  <c:v>5</c:v>
                </c:pt>
                <c:pt idx="4">
                  <c:v>20</c:v>
                </c:pt>
              </c:numCache>
            </c:numRef>
          </c:val>
        </c:ser>
        <c:dLbls>
          <c:showLegendKey val="0"/>
          <c:showVal val="0"/>
          <c:showCatName val="0"/>
          <c:showSerName val="0"/>
          <c:showPercent val="0"/>
          <c:showBubbleSize val="0"/>
        </c:dLbls>
        <c:gapWidth val="150"/>
        <c:shape val="cylinder"/>
        <c:axId val="41819136"/>
        <c:axId val="41825024"/>
        <c:axId val="0"/>
      </c:bar3DChart>
      <c:catAx>
        <c:axId val="41819136"/>
        <c:scaling>
          <c:orientation val="minMax"/>
        </c:scaling>
        <c:delete val="0"/>
        <c:axPos val="b"/>
        <c:majorTickMark val="out"/>
        <c:minorTickMark val="none"/>
        <c:tickLblPos val="nextTo"/>
        <c:crossAx val="41825024"/>
        <c:crosses val="autoZero"/>
        <c:auto val="1"/>
        <c:lblAlgn val="ctr"/>
        <c:lblOffset val="100"/>
        <c:noMultiLvlLbl val="0"/>
      </c:catAx>
      <c:valAx>
        <c:axId val="41825024"/>
        <c:scaling>
          <c:orientation val="minMax"/>
        </c:scaling>
        <c:delete val="0"/>
        <c:axPos val="l"/>
        <c:majorGridlines/>
        <c:numFmt formatCode="0%" sourceLinked="1"/>
        <c:majorTickMark val="out"/>
        <c:minorTickMark val="none"/>
        <c:tickLblPos val="nextTo"/>
        <c:crossAx val="41819136"/>
        <c:crosses val="autoZero"/>
        <c:crossBetween val="between"/>
      </c:valAx>
    </c:plotArea>
    <c:plotVisOnly val="1"/>
    <c:dispBlanksAs val="gap"/>
    <c:showDLblsOverMax val="0"/>
  </c:chart>
  <c:spPr>
    <a:solidFill>
      <a:schemeClr val="accent3">
        <a:lumMod val="40000"/>
        <a:lumOff val="60000"/>
      </a:schemeClr>
    </a:solidFill>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showLegendKey val="0"/>
            <c:showVal val="1"/>
            <c:showCatName val="0"/>
            <c:showSerName val="0"/>
            <c:showPercent val="0"/>
            <c:showBubbleSize val="0"/>
            <c:showLeaderLines val="0"/>
          </c:dLbls>
          <c:cat>
            <c:strRef>
              <c:f>'3. INSTRUMENTOS'!$F$44:$J$44</c:f>
              <c:strCache>
                <c:ptCount val="5"/>
                <c:pt idx="0">
                  <c:v>1:</c:v>
                </c:pt>
                <c:pt idx="1">
                  <c:v>2:</c:v>
                </c:pt>
                <c:pt idx="2">
                  <c:v>3:</c:v>
                </c:pt>
                <c:pt idx="3">
                  <c:v>4:</c:v>
                </c:pt>
                <c:pt idx="4">
                  <c:v>5:</c:v>
                </c:pt>
              </c:strCache>
            </c:strRef>
          </c:cat>
          <c:val>
            <c:numRef>
              <c:f>'3. INSTRUMENTOS'!$F$45:$J$45</c:f>
              <c:numCache>
                <c:formatCode>General</c:formatCode>
                <c:ptCount val="5"/>
                <c:pt idx="0">
                  <c:v>38</c:v>
                </c:pt>
                <c:pt idx="1">
                  <c:v>6</c:v>
                </c:pt>
                <c:pt idx="2">
                  <c:v>3</c:v>
                </c:pt>
                <c:pt idx="3">
                  <c:v>2</c:v>
                </c:pt>
                <c:pt idx="4">
                  <c:v>1</c:v>
                </c:pt>
              </c:numCache>
            </c:numRef>
          </c:val>
        </c:ser>
        <c:dLbls>
          <c:showLegendKey val="0"/>
          <c:showVal val="0"/>
          <c:showCatName val="0"/>
          <c:showSerName val="0"/>
          <c:showPercent val="0"/>
          <c:showBubbleSize val="0"/>
        </c:dLbls>
        <c:gapWidth val="150"/>
        <c:shape val="cylinder"/>
        <c:axId val="43708416"/>
        <c:axId val="43709952"/>
        <c:axId val="0"/>
      </c:bar3DChart>
      <c:catAx>
        <c:axId val="43708416"/>
        <c:scaling>
          <c:orientation val="minMax"/>
        </c:scaling>
        <c:delete val="0"/>
        <c:axPos val="l"/>
        <c:majorTickMark val="out"/>
        <c:minorTickMark val="none"/>
        <c:tickLblPos val="nextTo"/>
        <c:crossAx val="43709952"/>
        <c:crosses val="autoZero"/>
        <c:auto val="1"/>
        <c:lblAlgn val="ctr"/>
        <c:lblOffset val="100"/>
        <c:noMultiLvlLbl val="0"/>
      </c:catAx>
      <c:valAx>
        <c:axId val="43709952"/>
        <c:scaling>
          <c:orientation val="minMax"/>
        </c:scaling>
        <c:delete val="0"/>
        <c:axPos val="b"/>
        <c:numFmt formatCode="General" sourceLinked="1"/>
        <c:majorTickMark val="out"/>
        <c:minorTickMark val="none"/>
        <c:tickLblPos val="nextTo"/>
        <c:crossAx val="43708416"/>
        <c:crosses val="autoZero"/>
        <c:crossBetween val="between"/>
      </c:valAx>
    </c:plotArea>
    <c:plotVisOnly val="1"/>
    <c:dispBlanksAs val="gap"/>
    <c:showDLblsOverMax val="0"/>
  </c:chart>
  <c:spPr>
    <a:solidFill>
      <a:schemeClr val="accent3">
        <a:lumMod val="40000"/>
        <a:lumOff val="60000"/>
      </a:schemeClr>
    </a:solidFill>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xVal>
            <c:strRef>
              <c:f>'4. INSTITUCIONES'!$F$2:$J$2</c:f>
              <c:strCache>
                <c:ptCount val="5"/>
                <c:pt idx="0">
                  <c:v>1:</c:v>
                </c:pt>
                <c:pt idx="1">
                  <c:v>2:</c:v>
                </c:pt>
                <c:pt idx="2">
                  <c:v>3:</c:v>
                </c:pt>
                <c:pt idx="3">
                  <c:v>4:</c:v>
                </c:pt>
                <c:pt idx="4">
                  <c:v>5:</c:v>
                </c:pt>
              </c:strCache>
            </c:strRef>
          </c:xVal>
          <c:yVal>
            <c:numRef>
              <c:f>'4. INSTITUCIONES'!$F$3:$J$3</c:f>
              <c:numCache>
                <c:formatCode>General</c:formatCode>
                <c:ptCount val="5"/>
                <c:pt idx="0">
                  <c:v>2</c:v>
                </c:pt>
                <c:pt idx="1">
                  <c:v>1</c:v>
                </c:pt>
                <c:pt idx="2">
                  <c:v>3</c:v>
                </c:pt>
                <c:pt idx="3">
                  <c:v>4</c:v>
                </c:pt>
                <c:pt idx="4">
                  <c:v>40</c:v>
                </c:pt>
              </c:numCache>
            </c:numRef>
          </c:yVal>
          <c:smooth val="1"/>
        </c:ser>
        <c:dLbls>
          <c:showLegendKey val="0"/>
          <c:showVal val="0"/>
          <c:showCatName val="0"/>
          <c:showSerName val="0"/>
          <c:showPercent val="0"/>
          <c:showBubbleSize val="0"/>
        </c:dLbls>
        <c:axId val="43775104"/>
        <c:axId val="43776640"/>
      </c:scatterChart>
      <c:valAx>
        <c:axId val="43775104"/>
        <c:scaling>
          <c:orientation val="minMax"/>
        </c:scaling>
        <c:delete val="0"/>
        <c:axPos val="b"/>
        <c:majorTickMark val="out"/>
        <c:minorTickMark val="none"/>
        <c:tickLblPos val="nextTo"/>
        <c:crossAx val="43776640"/>
        <c:crosses val="autoZero"/>
        <c:crossBetween val="midCat"/>
      </c:valAx>
      <c:valAx>
        <c:axId val="43776640"/>
        <c:scaling>
          <c:orientation val="minMax"/>
        </c:scaling>
        <c:delete val="0"/>
        <c:axPos val="l"/>
        <c:majorGridlines/>
        <c:numFmt formatCode="General" sourceLinked="1"/>
        <c:majorTickMark val="out"/>
        <c:minorTickMark val="none"/>
        <c:tickLblPos val="nextTo"/>
        <c:crossAx val="43775104"/>
        <c:crosses val="autoZero"/>
        <c:crossBetween val="midCat"/>
      </c:valAx>
      <c:spPr>
        <a:solidFill>
          <a:schemeClr val="accent3">
            <a:lumMod val="60000"/>
            <a:lumOff val="40000"/>
          </a:schemeClr>
        </a:solidFill>
      </c:spPr>
    </c:plotArea>
    <c:plotVisOnly val="1"/>
    <c:dispBlanksAs val="gap"/>
    <c:showDLblsOverMax val="0"/>
  </c:chart>
  <c:spPr>
    <a:solidFill>
      <a:schemeClr val="accent3">
        <a:lumMod val="20000"/>
        <a:lumOff val="80000"/>
      </a:schemeClr>
    </a:solidFill>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spPr>
        <a:noFill/>
        <a:ln w="9525">
          <a:noFill/>
        </a:ln>
      </c:spPr>
    </c:floor>
    <c:sideWall>
      <c:thickness val="0"/>
      <c:spPr>
        <a:solidFill>
          <a:schemeClr val="accent3">
            <a:lumMod val="60000"/>
            <a:lumOff val="40000"/>
          </a:schemeClr>
        </a:solidFill>
      </c:spPr>
    </c:sideWall>
    <c:backWall>
      <c:thickness val="0"/>
      <c:spPr>
        <a:solidFill>
          <a:schemeClr val="accent3">
            <a:lumMod val="60000"/>
            <a:lumOff val="40000"/>
          </a:schemeClr>
        </a:solidFill>
      </c:spPr>
    </c:backWall>
    <c:plotArea>
      <c:layout/>
      <c:line3DChart>
        <c:grouping val="standard"/>
        <c:varyColors val="0"/>
        <c:ser>
          <c:idx val="0"/>
          <c:order val="0"/>
          <c:cat>
            <c:strRef>
              <c:f>'4. INSTITUCIONES'!$F$23:$J$23</c:f>
              <c:strCache>
                <c:ptCount val="5"/>
                <c:pt idx="0">
                  <c:v>1:</c:v>
                </c:pt>
                <c:pt idx="1">
                  <c:v>2:</c:v>
                </c:pt>
                <c:pt idx="2">
                  <c:v>3:</c:v>
                </c:pt>
                <c:pt idx="3">
                  <c:v>4:</c:v>
                </c:pt>
                <c:pt idx="4">
                  <c:v>5:</c:v>
                </c:pt>
              </c:strCache>
            </c:strRef>
          </c:cat>
          <c:val>
            <c:numRef>
              <c:f>'4. INSTITUCIONES'!$F$24:$J$24</c:f>
              <c:numCache>
                <c:formatCode>General</c:formatCode>
                <c:ptCount val="5"/>
                <c:pt idx="0">
                  <c:v>13</c:v>
                </c:pt>
                <c:pt idx="1">
                  <c:v>10</c:v>
                </c:pt>
                <c:pt idx="2">
                  <c:v>7</c:v>
                </c:pt>
                <c:pt idx="3">
                  <c:v>9</c:v>
                </c:pt>
                <c:pt idx="4">
                  <c:v>11</c:v>
                </c:pt>
              </c:numCache>
            </c:numRef>
          </c:val>
          <c:smooth val="0"/>
        </c:ser>
        <c:dLbls>
          <c:showLegendKey val="0"/>
          <c:showVal val="0"/>
          <c:showCatName val="0"/>
          <c:showSerName val="0"/>
          <c:showPercent val="0"/>
          <c:showBubbleSize val="0"/>
        </c:dLbls>
        <c:axId val="43854464"/>
        <c:axId val="43856256"/>
        <c:axId val="43779840"/>
      </c:line3DChart>
      <c:catAx>
        <c:axId val="43854464"/>
        <c:scaling>
          <c:orientation val="minMax"/>
        </c:scaling>
        <c:delete val="0"/>
        <c:axPos val="b"/>
        <c:majorTickMark val="out"/>
        <c:minorTickMark val="none"/>
        <c:tickLblPos val="nextTo"/>
        <c:crossAx val="43856256"/>
        <c:crosses val="autoZero"/>
        <c:auto val="1"/>
        <c:lblAlgn val="ctr"/>
        <c:lblOffset val="100"/>
        <c:noMultiLvlLbl val="0"/>
      </c:catAx>
      <c:valAx>
        <c:axId val="43856256"/>
        <c:scaling>
          <c:orientation val="minMax"/>
        </c:scaling>
        <c:delete val="0"/>
        <c:axPos val="l"/>
        <c:numFmt formatCode="General" sourceLinked="1"/>
        <c:majorTickMark val="out"/>
        <c:minorTickMark val="none"/>
        <c:tickLblPos val="nextTo"/>
        <c:crossAx val="43854464"/>
        <c:crosses val="autoZero"/>
        <c:crossBetween val="between"/>
      </c:valAx>
      <c:serAx>
        <c:axId val="43779840"/>
        <c:scaling>
          <c:orientation val="minMax"/>
        </c:scaling>
        <c:delete val="1"/>
        <c:axPos val="b"/>
        <c:majorTickMark val="out"/>
        <c:minorTickMark val="none"/>
        <c:tickLblPos val="nextTo"/>
        <c:crossAx val="43856256"/>
        <c:crosses val="autoZero"/>
      </c:serAx>
    </c:plotArea>
    <c:plotVisOnly val="1"/>
    <c:dispBlanksAs val="gap"/>
    <c:showDLblsOverMax val="0"/>
  </c:chart>
  <c:spPr>
    <a:solidFill>
      <a:schemeClr val="accent3">
        <a:lumMod val="40000"/>
        <a:lumOff val="60000"/>
      </a:schemeClr>
    </a:solidFill>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3.0313472114209532E-2"/>
          <c:y val="1.2247867520892739E-2"/>
          <c:w val="0.93937305577158092"/>
          <c:h val="0.94610938290807189"/>
        </c:manualLayout>
      </c:layout>
      <c:pie3DChart>
        <c:varyColors val="1"/>
        <c:ser>
          <c:idx val="0"/>
          <c:order val="0"/>
          <c:tx>
            <c:strRef>
              <c:f>'4. INSTITUCIONES'!$I$44:$J$44</c:f>
              <c:strCache>
                <c:ptCount val="1"/>
                <c:pt idx="0">
                  <c:v>1: 2:</c:v>
                </c:pt>
              </c:strCache>
            </c:strRef>
          </c:tx>
          <c:explosion val="25"/>
          <c:dLbls>
            <c:txPr>
              <a:bodyPr/>
              <a:lstStyle/>
              <a:p>
                <a:pPr>
                  <a:defRPr sz="1600" b="1"/>
                </a:pPr>
                <a:endParaRPr lang="es-EC"/>
              </a:p>
            </c:txPr>
            <c:dLblPos val="ctr"/>
            <c:showLegendKey val="0"/>
            <c:showVal val="1"/>
            <c:showCatName val="0"/>
            <c:showSerName val="0"/>
            <c:showPercent val="0"/>
            <c:showBubbleSize val="0"/>
            <c:showLeaderLines val="1"/>
          </c:dLbls>
          <c:val>
            <c:numRef>
              <c:f>'4. INSTITUCIONES'!$I$45:$J$45</c:f>
              <c:numCache>
                <c:formatCode>General</c:formatCode>
                <c:ptCount val="2"/>
                <c:pt idx="0">
                  <c:v>5</c:v>
                </c:pt>
                <c:pt idx="1">
                  <c:v>45</c:v>
                </c:pt>
              </c:numCache>
            </c:numRef>
          </c:val>
        </c:ser>
        <c:dLbls>
          <c:showLegendKey val="0"/>
          <c:showVal val="0"/>
          <c:showCatName val="0"/>
          <c:showSerName val="0"/>
          <c:showPercent val="0"/>
          <c:showBubbleSize val="0"/>
          <c:showLeaderLines val="1"/>
        </c:dLbls>
      </c:pie3DChart>
    </c:plotArea>
    <c:plotVisOnly val="1"/>
    <c:dispBlanksAs val="gap"/>
    <c:showDLblsOverMax val="0"/>
  </c:chart>
  <c:spPr>
    <a:solidFill>
      <a:schemeClr val="accent3">
        <a:lumMod val="60000"/>
        <a:lumOff val="40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7.0675679512416711E-2"/>
          <c:y val="4.2619139868268111E-2"/>
          <c:w val="0.88103706087219869"/>
          <c:h val="0.76470177367459458"/>
        </c:manualLayout>
      </c:layout>
      <c:bar3DChart>
        <c:barDir val="bar"/>
        <c:grouping val="clustered"/>
        <c:varyColors val="0"/>
        <c:ser>
          <c:idx val="0"/>
          <c:order val="0"/>
          <c:invertIfNegative val="0"/>
          <c:cat>
            <c:strRef>
              <c:f>'1. POLITICA'!$F$23:$J$23</c:f>
              <c:strCache>
                <c:ptCount val="5"/>
                <c:pt idx="0">
                  <c:v>1:</c:v>
                </c:pt>
                <c:pt idx="1">
                  <c:v>2:</c:v>
                </c:pt>
                <c:pt idx="2">
                  <c:v>3:</c:v>
                </c:pt>
                <c:pt idx="3">
                  <c:v>4:</c:v>
                </c:pt>
                <c:pt idx="4">
                  <c:v>5:</c:v>
                </c:pt>
              </c:strCache>
            </c:strRef>
          </c:cat>
          <c:val>
            <c:numRef>
              <c:f>'1. POLITICA'!$F$24:$J$24</c:f>
              <c:numCache>
                <c:formatCode>General</c:formatCode>
                <c:ptCount val="5"/>
                <c:pt idx="0">
                  <c:v>15</c:v>
                </c:pt>
                <c:pt idx="1">
                  <c:v>10</c:v>
                </c:pt>
                <c:pt idx="2">
                  <c:v>15</c:v>
                </c:pt>
                <c:pt idx="3">
                  <c:v>7</c:v>
                </c:pt>
                <c:pt idx="4">
                  <c:v>3</c:v>
                </c:pt>
              </c:numCache>
            </c:numRef>
          </c:val>
        </c:ser>
        <c:dLbls>
          <c:showLegendKey val="0"/>
          <c:showVal val="0"/>
          <c:showCatName val="0"/>
          <c:showSerName val="0"/>
          <c:showPercent val="0"/>
          <c:showBubbleSize val="0"/>
        </c:dLbls>
        <c:gapWidth val="150"/>
        <c:shape val="cylinder"/>
        <c:axId val="38402304"/>
        <c:axId val="38412288"/>
        <c:axId val="0"/>
      </c:bar3DChart>
      <c:catAx>
        <c:axId val="38402304"/>
        <c:scaling>
          <c:orientation val="minMax"/>
        </c:scaling>
        <c:delete val="0"/>
        <c:axPos val="l"/>
        <c:majorTickMark val="out"/>
        <c:minorTickMark val="none"/>
        <c:tickLblPos val="nextTo"/>
        <c:crossAx val="38412288"/>
        <c:crosses val="autoZero"/>
        <c:auto val="1"/>
        <c:lblAlgn val="ctr"/>
        <c:lblOffset val="100"/>
        <c:noMultiLvlLbl val="0"/>
      </c:catAx>
      <c:valAx>
        <c:axId val="38412288"/>
        <c:scaling>
          <c:orientation val="minMax"/>
        </c:scaling>
        <c:delete val="0"/>
        <c:axPos val="b"/>
        <c:majorGridlines/>
        <c:numFmt formatCode="General" sourceLinked="1"/>
        <c:majorTickMark val="out"/>
        <c:minorTickMark val="none"/>
        <c:tickLblPos val="nextTo"/>
        <c:crossAx val="38402304"/>
        <c:crosses val="autoZero"/>
        <c:crossBetween val="between"/>
      </c:valAx>
    </c:plotArea>
    <c:plotVisOnly val="1"/>
    <c:dispBlanksAs val="gap"/>
    <c:showDLblsOverMax val="0"/>
  </c:chart>
  <c:spPr>
    <a:solidFill>
      <a:schemeClr val="accent3">
        <a:lumMod val="60000"/>
        <a:lumOff val="40000"/>
      </a:schemeClr>
    </a:solidFill>
    <a:ln>
      <a:solidFill>
        <a:schemeClr val="bg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bar"/>
        <c:grouping val="clustered"/>
        <c:varyColors val="0"/>
        <c:ser>
          <c:idx val="0"/>
          <c:order val="0"/>
          <c:invertIfNegative val="0"/>
          <c:cat>
            <c:strRef>
              <c:f>'1. POLITICA'!$F$44:$J$44</c:f>
              <c:strCache>
                <c:ptCount val="5"/>
                <c:pt idx="0">
                  <c:v>1:</c:v>
                </c:pt>
                <c:pt idx="1">
                  <c:v>2:</c:v>
                </c:pt>
                <c:pt idx="2">
                  <c:v>3:</c:v>
                </c:pt>
                <c:pt idx="3">
                  <c:v>4:</c:v>
                </c:pt>
                <c:pt idx="4">
                  <c:v>5:</c:v>
                </c:pt>
              </c:strCache>
            </c:strRef>
          </c:cat>
          <c:val>
            <c:numRef>
              <c:f>'1. POLITICA'!$F$45:$J$45</c:f>
              <c:numCache>
                <c:formatCode>General</c:formatCode>
                <c:ptCount val="5"/>
                <c:pt idx="0">
                  <c:v>15</c:v>
                </c:pt>
                <c:pt idx="1">
                  <c:v>8</c:v>
                </c:pt>
                <c:pt idx="2">
                  <c:v>17</c:v>
                </c:pt>
                <c:pt idx="3">
                  <c:v>8</c:v>
                </c:pt>
                <c:pt idx="4">
                  <c:v>2</c:v>
                </c:pt>
              </c:numCache>
            </c:numRef>
          </c:val>
        </c:ser>
        <c:dLbls>
          <c:showLegendKey val="0"/>
          <c:showVal val="0"/>
          <c:showCatName val="0"/>
          <c:showSerName val="0"/>
          <c:showPercent val="0"/>
          <c:showBubbleSize val="0"/>
        </c:dLbls>
        <c:gapWidth val="150"/>
        <c:shape val="box"/>
        <c:axId val="38555648"/>
        <c:axId val="38557184"/>
        <c:axId val="0"/>
      </c:bar3DChart>
      <c:catAx>
        <c:axId val="38555648"/>
        <c:scaling>
          <c:orientation val="minMax"/>
        </c:scaling>
        <c:delete val="0"/>
        <c:axPos val="l"/>
        <c:majorTickMark val="out"/>
        <c:minorTickMark val="none"/>
        <c:tickLblPos val="nextTo"/>
        <c:crossAx val="38557184"/>
        <c:crosses val="autoZero"/>
        <c:auto val="1"/>
        <c:lblAlgn val="ctr"/>
        <c:lblOffset val="100"/>
        <c:noMultiLvlLbl val="0"/>
      </c:catAx>
      <c:valAx>
        <c:axId val="38557184"/>
        <c:scaling>
          <c:orientation val="minMax"/>
        </c:scaling>
        <c:delete val="0"/>
        <c:axPos val="b"/>
        <c:majorGridlines/>
        <c:numFmt formatCode="General" sourceLinked="1"/>
        <c:majorTickMark val="out"/>
        <c:minorTickMark val="none"/>
        <c:tickLblPos val="nextTo"/>
        <c:crossAx val="38555648"/>
        <c:crosses val="autoZero"/>
        <c:crossBetween val="between"/>
      </c:valAx>
    </c:plotArea>
    <c:plotVisOnly val="1"/>
    <c:dispBlanksAs val="zero"/>
    <c:showDLblsOverMax val="0"/>
  </c:chart>
  <c:spPr>
    <a:solidFill>
      <a:schemeClr val="accent3">
        <a:lumMod val="60000"/>
        <a:lumOff val="40000"/>
      </a:schemeClr>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explosion val="25"/>
          <c:dLbls>
            <c:showLegendKey val="0"/>
            <c:showVal val="1"/>
            <c:showCatName val="0"/>
            <c:showSerName val="0"/>
            <c:showPercent val="0"/>
            <c:showBubbleSize val="0"/>
            <c:showLeaderLines val="1"/>
          </c:dLbls>
          <c:cat>
            <c:strRef>
              <c:f>'1. POLITICA'!$F$66:$J$66</c:f>
              <c:strCache>
                <c:ptCount val="5"/>
                <c:pt idx="0">
                  <c:v>1:</c:v>
                </c:pt>
                <c:pt idx="1">
                  <c:v>2:</c:v>
                </c:pt>
                <c:pt idx="2">
                  <c:v>3:</c:v>
                </c:pt>
                <c:pt idx="3">
                  <c:v>4:</c:v>
                </c:pt>
                <c:pt idx="4">
                  <c:v>5:</c:v>
                </c:pt>
              </c:strCache>
            </c:strRef>
          </c:cat>
          <c:val>
            <c:numRef>
              <c:f>'1. POLITICA'!$F$67:$J$67</c:f>
              <c:numCache>
                <c:formatCode>General</c:formatCode>
                <c:ptCount val="5"/>
                <c:pt idx="0">
                  <c:v>10</c:v>
                </c:pt>
                <c:pt idx="1">
                  <c:v>18</c:v>
                </c:pt>
                <c:pt idx="2">
                  <c:v>13</c:v>
                </c:pt>
                <c:pt idx="3">
                  <c:v>6</c:v>
                </c:pt>
                <c:pt idx="4">
                  <c:v>3</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spPr>
    <a:solidFill>
      <a:schemeClr val="accent3">
        <a:lumMod val="60000"/>
        <a:lumOff val="40000"/>
      </a:schemeClr>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82229365350912E-2"/>
          <c:y val="5.9654676246817931E-2"/>
          <c:w val="0.85936965382241437"/>
          <c:h val="0.81874626951194474"/>
        </c:manualLayout>
      </c:layout>
      <c:scatterChart>
        <c:scatterStyle val="lineMarker"/>
        <c:varyColors val="0"/>
        <c:ser>
          <c:idx val="0"/>
          <c:order val="0"/>
          <c:xVal>
            <c:strRef>
              <c:f>'1. POLITICA'!$F$87:$J$87</c:f>
              <c:strCache>
                <c:ptCount val="5"/>
                <c:pt idx="0">
                  <c:v>1:</c:v>
                </c:pt>
                <c:pt idx="1">
                  <c:v>2:</c:v>
                </c:pt>
                <c:pt idx="2">
                  <c:v>3:</c:v>
                </c:pt>
                <c:pt idx="3">
                  <c:v>4:</c:v>
                </c:pt>
                <c:pt idx="4">
                  <c:v>5:</c:v>
                </c:pt>
              </c:strCache>
            </c:strRef>
          </c:xVal>
          <c:yVal>
            <c:numRef>
              <c:f>'1. POLITICA'!$F$88:$J$88</c:f>
              <c:numCache>
                <c:formatCode>General</c:formatCode>
                <c:ptCount val="5"/>
                <c:pt idx="0">
                  <c:v>17</c:v>
                </c:pt>
                <c:pt idx="1">
                  <c:v>16</c:v>
                </c:pt>
                <c:pt idx="2">
                  <c:v>12</c:v>
                </c:pt>
                <c:pt idx="3">
                  <c:v>5</c:v>
                </c:pt>
                <c:pt idx="4">
                  <c:v>5</c:v>
                </c:pt>
              </c:numCache>
            </c:numRef>
          </c:yVal>
          <c:smooth val="0"/>
        </c:ser>
        <c:dLbls>
          <c:showLegendKey val="0"/>
          <c:showVal val="0"/>
          <c:showCatName val="0"/>
          <c:showSerName val="0"/>
          <c:showPercent val="0"/>
          <c:showBubbleSize val="0"/>
        </c:dLbls>
        <c:axId val="39829504"/>
        <c:axId val="39831040"/>
      </c:scatterChart>
      <c:valAx>
        <c:axId val="39829504"/>
        <c:scaling>
          <c:orientation val="minMax"/>
        </c:scaling>
        <c:delete val="0"/>
        <c:axPos val="b"/>
        <c:majorTickMark val="out"/>
        <c:minorTickMark val="none"/>
        <c:tickLblPos val="nextTo"/>
        <c:crossAx val="39831040"/>
        <c:crosses val="autoZero"/>
        <c:crossBetween val="midCat"/>
      </c:valAx>
      <c:valAx>
        <c:axId val="39831040"/>
        <c:scaling>
          <c:orientation val="minMax"/>
        </c:scaling>
        <c:delete val="0"/>
        <c:axPos val="l"/>
        <c:majorGridlines/>
        <c:numFmt formatCode="General" sourceLinked="1"/>
        <c:majorTickMark val="out"/>
        <c:minorTickMark val="none"/>
        <c:tickLblPos val="nextTo"/>
        <c:crossAx val="39829504"/>
        <c:crosses val="autoZero"/>
        <c:crossBetween val="midCat"/>
      </c:valAx>
    </c:plotArea>
    <c:plotVisOnly val="1"/>
    <c:dispBlanksAs val="zero"/>
    <c:showDLblsOverMax val="0"/>
  </c:chart>
  <c:spPr>
    <a:solidFill>
      <a:schemeClr val="accent3">
        <a:lumMod val="60000"/>
        <a:lumOff val="40000"/>
      </a:schemeClr>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3445240091168321E-2"/>
          <c:y val="2.7550241227309015E-2"/>
          <c:w val="0.79481825251739702"/>
          <c:h val="0.94489951754538193"/>
        </c:manualLayout>
      </c:layout>
      <c:pie3DChart>
        <c:varyColors val="1"/>
        <c:ser>
          <c:idx val="0"/>
          <c:order val="0"/>
          <c:explosion val="11"/>
          <c:cat>
            <c:strRef>
              <c:f>'2. CONCEPTO'!$H$2:$I$2</c:f>
              <c:strCache>
                <c:ptCount val="2"/>
                <c:pt idx="0">
                  <c:v>SI:</c:v>
                </c:pt>
                <c:pt idx="1">
                  <c:v>NO:</c:v>
                </c:pt>
              </c:strCache>
            </c:strRef>
          </c:cat>
          <c:val>
            <c:numRef>
              <c:f>'2. CONCEPTO'!$H$3:$I$3</c:f>
              <c:numCache>
                <c:formatCode>General</c:formatCode>
                <c:ptCount val="2"/>
                <c:pt idx="0">
                  <c:v>32</c:v>
                </c:pt>
                <c:pt idx="1">
                  <c:v>18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6442394447754956"/>
          <c:y val="0.45471012492072155"/>
          <c:w val="0.11954248349509987"/>
          <c:h val="0.14818479999747572"/>
        </c:manualLayout>
      </c:layout>
      <c:overlay val="0"/>
      <c:spPr>
        <a:solidFill>
          <a:srgbClr val="FFFF00"/>
        </a:solidFill>
      </c:spPr>
      <c:txPr>
        <a:bodyPr/>
        <a:lstStyle/>
        <a:p>
          <a:pPr>
            <a:defRPr sz="1600"/>
          </a:pPr>
          <a:endParaRPr lang="es-EC"/>
        </a:p>
      </c:txPr>
    </c:legend>
    <c:plotVisOnly val="1"/>
    <c:dispBlanksAs val="gap"/>
    <c:showDLblsOverMax val="0"/>
  </c:chart>
  <c:spPr>
    <a:solidFill>
      <a:schemeClr val="accent3">
        <a:lumMod val="60000"/>
        <a:lumOff val="40000"/>
      </a:schemeClr>
    </a:solidFill>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9"/>
          <c:dPt>
            <c:idx val="0"/>
            <c:bubble3D val="0"/>
            <c:explosion val="3"/>
          </c:dPt>
          <c:dPt>
            <c:idx val="1"/>
            <c:bubble3D val="0"/>
            <c:explosion val="10"/>
          </c:dPt>
          <c:dLbls>
            <c:dLbl>
              <c:idx val="2"/>
              <c:dLblPos val="ctr"/>
              <c:showLegendKey val="0"/>
              <c:showVal val="1"/>
              <c:showCatName val="0"/>
              <c:showSerName val="0"/>
              <c:showPercent val="0"/>
              <c:showBubbleSize val="0"/>
            </c:dLbl>
            <c:dLblPos val="ctr"/>
            <c:showLegendKey val="0"/>
            <c:showVal val="0"/>
            <c:showCatName val="0"/>
            <c:showSerName val="0"/>
            <c:showPercent val="0"/>
            <c:showBubbleSize val="0"/>
          </c:dLbls>
          <c:cat>
            <c:strRef>
              <c:f>'2. CONCEPTO'!$H$22:$I$22</c:f>
              <c:strCache>
                <c:ptCount val="2"/>
                <c:pt idx="0">
                  <c:v>SI:</c:v>
                </c:pt>
                <c:pt idx="1">
                  <c:v>NO:</c:v>
                </c:pt>
              </c:strCache>
            </c:strRef>
          </c:cat>
          <c:val>
            <c:numRef>
              <c:f>'2. CONCEPTO'!$H$23:$I$23</c:f>
              <c:numCache>
                <c:formatCode>General</c:formatCode>
                <c:ptCount val="2"/>
                <c:pt idx="0">
                  <c:v>28</c:v>
                </c:pt>
                <c:pt idx="1">
                  <c:v>22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6175168247299117"/>
          <c:y val="0.36933472384346949"/>
          <c:w val="0.12221474549965829"/>
          <c:h val="0.1743539150140091"/>
        </c:manualLayout>
      </c:layout>
      <c:overlay val="0"/>
      <c:spPr>
        <a:solidFill>
          <a:srgbClr val="FFFF00"/>
        </a:solidFill>
      </c:spPr>
      <c:txPr>
        <a:bodyPr/>
        <a:lstStyle/>
        <a:p>
          <a:pPr>
            <a:defRPr sz="1600"/>
          </a:pPr>
          <a:endParaRPr lang="es-EC"/>
        </a:p>
      </c:txPr>
    </c:legend>
    <c:plotVisOnly val="1"/>
    <c:dispBlanksAs val="gap"/>
    <c:showDLblsOverMax val="0"/>
  </c:chart>
  <c:spPr>
    <a:solidFill>
      <a:schemeClr val="accent3">
        <a:lumMod val="60000"/>
        <a:lumOff val="40000"/>
      </a:schemeClr>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F0000"/>
            </a:solidFill>
          </c:spPr>
          <c:invertIfNegative val="0"/>
          <c:dPt>
            <c:idx val="0"/>
            <c:invertIfNegative val="0"/>
            <c:bubble3D val="0"/>
            <c:spPr>
              <a:solidFill>
                <a:srgbClr val="0070C0"/>
              </a:solidFill>
            </c:spPr>
          </c:dPt>
          <c:cat>
            <c:strRef>
              <c:f>'2. CONCEPTO'!$H$44:$I$44</c:f>
              <c:strCache>
                <c:ptCount val="2"/>
                <c:pt idx="0">
                  <c:v>SI:</c:v>
                </c:pt>
                <c:pt idx="1">
                  <c:v>NO:</c:v>
                </c:pt>
              </c:strCache>
            </c:strRef>
          </c:cat>
          <c:val>
            <c:numRef>
              <c:f>'2. CONCEPTO'!$H$45:$I$45</c:f>
              <c:numCache>
                <c:formatCode>General</c:formatCode>
                <c:ptCount val="2"/>
                <c:pt idx="0">
                  <c:v>42</c:v>
                </c:pt>
                <c:pt idx="1">
                  <c:v>8</c:v>
                </c:pt>
              </c:numCache>
            </c:numRef>
          </c:val>
        </c:ser>
        <c:dLbls>
          <c:showLegendKey val="0"/>
          <c:showVal val="0"/>
          <c:showCatName val="0"/>
          <c:showSerName val="0"/>
          <c:showPercent val="0"/>
          <c:showBubbleSize val="0"/>
        </c:dLbls>
        <c:gapWidth val="100"/>
        <c:axId val="40298368"/>
        <c:axId val="40296832"/>
      </c:barChart>
      <c:valAx>
        <c:axId val="40296832"/>
        <c:scaling>
          <c:orientation val="minMax"/>
        </c:scaling>
        <c:delete val="0"/>
        <c:axPos val="b"/>
        <c:majorGridlines/>
        <c:numFmt formatCode="General" sourceLinked="1"/>
        <c:majorTickMark val="out"/>
        <c:minorTickMark val="none"/>
        <c:tickLblPos val="nextTo"/>
        <c:crossAx val="40298368"/>
        <c:crosses val="autoZero"/>
        <c:crossBetween val="between"/>
      </c:valAx>
      <c:catAx>
        <c:axId val="40298368"/>
        <c:scaling>
          <c:orientation val="minMax"/>
        </c:scaling>
        <c:delete val="0"/>
        <c:axPos val="l"/>
        <c:majorTickMark val="out"/>
        <c:minorTickMark val="none"/>
        <c:tickLblPos val="nextTo"/>
        <c:crossAx val="40296832"/>
        <c:crosses val="autoZero"/>
        <c:auto val="1"/>
        <c:lblAlgn val="ctr"/>
        <c:lblOffset val="100"/>
        <c:noMultiLvlLbl val="0"/>
      </c:catAx>
    </c:plotArea>
    <c:plotVisOnly val="1"/>
    <c:dispBlanksAs val="gap"/>
    <c:showDLblsOverMax val="0"/>
  </c:chart>
  <c:spPr>
    <a:solidFill>
      <a:srgbClr val="FFFF00"/>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cat>
            <c:strRef>
              <c:f>'3. INSTRUMENTOS'!$F$2:$J$2</c:f>
              <c:strCache>
                <c:ptCount val="5"/>
                <c:pt idx="0">
                  <c:v>1:</c:v>
                </c:pt>
                <c:pt idx="1">
                  <c:v>2:</c:v>
                </c:pt>
                <c:pt idx="2">
                  <c:v>3:</c:v>
                </c:pt>
                <c:pt idx="3">
                  <c:v>4:</c:v>
                </c:pt>
                <c:pt idx="4">
                  <c:v>5:</c:v>
                </c:pt>
              </c:strCache>
            </c:strRef>
          </c:cat>
          <c:val>
            <c:numRef>
              <c:f>'3. INSTRUMENTOS'!$F$3:$J$3</c:f>
              <c:numCache>
                <c:formatCode>General</c:formatCode>
                <c:ptCount val="5"/>
                <c:pt idx="0">
                  <c:v>2</c:v>
                </c:pt>
                <c:pt idx="1">
                  <c:v>8</c:v>
                </c:pt>
                <c:pt idx="2">
                  <c:v>10</c:v>
                </c:pt>
                <c:pt idx="3">
                  <c:v>12</c:v>
                </c:pt>
                <c:pt idx="4">
                  <c:v>18</c:v>
                </c:pt>
              </c:numCache>
            </c:numRef>
          </c:val>
        </c:ser>
        <c:dLbls>
          <c:showLegendKey val="0"/>
          <c:showVal val="0"/>
          <c:showCatName val="0"/>
          <c:showSerName val="0"/>
          <c:showPercent val="0"/>
          <c:showBubbleSize val="0"/>
        </c:dLbls>
        <c:axId val="40371712"/>
        <c:axId val="40373248"/>
      </c:areaChart>
      <c:catAx>
        <c:axId val="40371712"/>
        <c:scaling>
          <c:orientation val="minMax"/>
        </c:scaling>
        <c:delete val="0"/>
        <c:axPos val="b"/>
        <c:majorGridlines/>
        <c:majorTickMark val="out"/>
        <c:minorTickMark val="none"/>
        <c:tickLblPos val="nextTo"/>
        <c:crossAx val="40373248"/>
        <c:crosses val="autoZero"/>
        <c:auto val="1"/>
        <c:lblAlgn val="ctr"/>
        <c:lblOffset val="100"/>
        <c:noMultiLvlLbl val="0"/>
      </c:catAx>
      <c:valAx>
        <c:axId val="40373248"/>
        <c:scaling>
          <c:orientation val="minMax"/>
        </c:scaling>
        <c:delete val="0"/>
        <c:axPos val="l"/>
        <c:majorGridlines/>
        <c:numFmt formatCode="General" sourceLinked="1"/>
        <c:majorTickMark val="cross"/>
        <c:minorTickMark val="none"/>
        <c:tickLblPos val="nextTo"/>
        <c:crossAx val="40371712"/>
        <c:crosses val="autoZero"/>
        <c:crossBetween val="midCat"/>
      </c:valAx>
    </c:plotArea>
    <c:plotVisOnly val="1"/>
    <c:dispBlanksAs val="gap"/>
    <c:showDLblsOverMax val="0"/>
  </c:chart>
  <c:spPr>
    <a:solidFill>
      <a:schemeClr val="accent3">
        <a:lumMod val="40000"/>
        <a:lumOff val="60000"/>
      </a:schemeClr>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2B529-ADA5-4F0F-8419-0EBDC9EA3E33}" type="doc">
      <dgm:prSet loTypeId="urn:microsoft.com/office/officeart/2005/8/layout/matrix3" loCatId="matrix" qsTypeId="urn:microsoft.com/office/officeart/2005/8/quickstyle/3d2" qsCatId="3D" csTypeId="urn:microsoft.com/office/officeart/2005/8/colors/colorful2" csCatId="colorful" phldr="1"/>
      <dgm:spPr/>
      <dgm:t>
        <a:bodyPr/>
        <a:lstStyle/>
        <a:p>
          <a:endParaRPr lang="es-ES"/>
        </a:p>
      </dgm:t>
    </dgm:pt>
    <dgm:pt modelId="{37F71DE6-11DE-4ACE-BD95-BD78C6ED3F77}">
      <dgm:prSet custT="1"/>
      <dgm:spPr/>
      <dgm:t>
        <a:bodyPr/>
        <a:lstStyle/>
        <a:p>
          <a:pPr algn="just" rtl="0"/>
          <a:r>
            <a:rPr lang="es-ES" sz="1500" b="1" dirty="0" smtClean="0">
              <a:solidFill>
                <a:schemeClr val="tx1"/>
              </a:solidFill>
            </a:rPr>
            <a:t>Se incrementa la importancia de esta investigación, ya que las amenazas, preocupaciones y otros desafíos, </a:t>
          </a:r>
          <a:r>
            <a:rPr lang="es-ES" sz="1500" b="1" dirty="0" smtClean="0">
              <a:solidFill>
                <a:srgbClr val="0070C0"/>
              </a:solidFill>
            </a:rPr>
            <a:t>exigen una adecuada combinación de tecnología, organización institucional y movilización de recursos en todos los ámbitos</a:t>
          </a:r>
          <a:r>
            <a:rPr lang="es-ES" sz="1500" b="1" dirty="0" smtClean="0">
              <a:solidFill>
                <a:schemeClr val="tx1"/>
              </a:solidFill>
            </a:rPr>
            <a:t>. Nuestro país en su entorno fronterizo, ha venido enfrentando situaciones de riesgo en la frontera norte, con desplazamientos poblacionales, migración forzosa, destrucción de zonas agrícolas y actividades ilegales.</a:t>
          </a:r>
          <a:endParaRPr lang="es-ES" sz="1500" b="1" dirty="0">
            <a:solidFill>
              <a:schemeClr val="tx1"/>
            </a:solidFill>
          </a:endParaRPr>
        </a:p>
      </dgm:t>
    </dgm:pt>
    <dgm:pt modelId="{199CBE26-6CBD-4A46-B8BB-6D05F1F78DE8}" type="parTrans" cxnId="{81DC0240-2164-4AB0-9622-5EAD47849944}">
      <dgm:prSet/>
      <dgm:spPr/>
      <dgm:t>
        <a:bodyPr/>
        <a:lstStyle/>
        <a:p>
          <a:endParaRPr lang="es-ES" b="1"/>
        </a:p>
      </dgm:t>
    </dgm:pt>
    <dgm:pt modelId="{1949E002-CC89-4BB4-99EB-AEA0885CD266}" type="sibTrans" cxnId="{81DC0240-2164-4AB0-9622-5EAD47849944}">
      <dgm:prSet/>
      <dgm:spPr/>
      <dgm:t>
        <a:bodyPr/>
        <a:lstStyle/>
        <a:p>
          <a:endParaRPr lang="es-ES" b="1"/>
        </a:p>
      </dgm:t>
    </dgm:pt>
    <dgm:pt modelId="{FE1F1CBD-6534-431F-A199-9DE2BE366CF7}">
      <dgm:prSet custT="1"/>
      <dgm:spPr/>
      <dgm:t>
        <a:bodyPr/>
        <a:lstStyle/>
        <a:p>
          <a:pPr algn="just" rtl="0"/>
          <a:r>
            <a:rPr lang="es-ES" sz="1600" b="1" dirty="0" smtClean="0">
              <a:solidFill>
                <a:schemeClr val="tx1"/>
              </a:solidFill>
            </a:rPr>
            <a:t>Debido a estos factores que inciden en la seguridad, el </a:t>
          </a:r>
          <a:r>
            <a:rPr lang="es-ES" sz="1600" b="1" dirty="0" smtClean="0">
              <a:solidFill>
                <a:srgbClr val="0070C0"/>
              </a:solidFill>
            </a:rPr>
            <a:t>Ecuador debe mantener una renovada visión estratégica de la defensa, que responda al interés nacional, con una concepción multidimensional integral</a:t>
          </a:r>
          <a:r>
            <a:rPr lang="es-ES" sz="1600" b="1" dirty="0" smtClean="0">
              <a:solidFill>
                <a:schemeClr val="tx1"/>
              </a:solidFill>
            </a:rPr>
            <a:t>, que propicie un balance estratégico acorde con sus prioridades de desarrollo definido por una  política de defensa sustentable que permita establecer</a:t>
          </a:r>
          <a:r>
            <a:rPr lang="es-ES" sz="1600" b="1" dirty="0" smtClean="0">
              <a:solidFill>
                <a:srgbClr val="0070C0"/>
              </a:solidFill>
            </a:rPr>
            <a:t> una orientación ……</a:t>
          </a:r>
          <a:endParaRPr lang="es-ES" sz="1600" b="1" dirty="0">
            <a:solidFill>
              <a:schemeClr val="tx1"/>
            </a:solidFill>
          </a:endParaRPr>
        </a:p>
      </dgm:t>
    </dgm:pt>
    <dgm:pt modelId="{7559511B-6D05-4C7F-8608-9B50556B113B}" type="parTrans" cxnId="{C1AC7A3D-CF6E-48E0-B32B-4170ACD88CCE}">
      <dgm:prSet/>
      <dgm:spPr/>
      <dgm:t>
        <a:bodyPr/>
        <a:lstStyle/>
        <a:p>
          <a:endParaRPr lang="es-ES" b="1"/>
        </a:p>
      </dgm:t>
    </dgm:pt>
    <dgm:pt modelId="{73FC0A3A-0807-4501-B9A9-3E23ADF2C1DC}" type="sibTrans" cxnId="{C1AC7A3D-CF6E-48E0-B32B-4170ACD88CCE}">
      <dgm:prSet/>
      <dgm:spPr/>
      <dgm:t>
        <a:bodyPr/>
        <a:lstStyle/>
        <a:p>
          <a:endParaRPr lang="es-ES" b="1"/>
        </a:p>
      </dgm:t>
    </dgm:pt>
    <dgm:pt modelId="{5B639F45-0440-4D41-9FC4-B503D9811811}">
      <dgm:prSet custT="1"/>
      <dgm:spPr/>
      <dgm:t>
        <a:bodyPr/>
        <a:lstStyle/>
        <a:p>
          <a:pPr algn="just" rtl="0"/>
          <a:r>
            <a:rPr lang="es-ES" sz="1600" b="1" dirty="0" smtClean="0">
              <a:solidFill>
                <a:schemeClr val="tx1"/>
              </a:solidFill>
            </a:rPr>
            <a:t> </a:t>
          </a:r>
          <a:r>
            <a:rPr lang="es-ES" sz="1600" b="1" dirty="0" smtClean="0">
              <a:solidFill>
                <a:srgbClr val="0070C0"/>
              </a:solidFill>
            </a:rPr>
            <a:t>……</a:t>
          </a:r>
          <a:r>
            <a:rPr lang="es-ES" sz="1600" b="1" dirty="0" smtClean="0">
              <a:solidFill>
                <a:schemeClr val="tx1"/>
              </a:solidFill>
            </a:rPr>
            <a:t>r</a:t>
          </a:r>
          <a:r>
            <a:rPr lang="es-ES" sz="1600" b="1" dirty="0" smtClean="0">
              <a:solidFill>
                <a:srgbClr val="0070C0"/>
              </a:solidFill>
            </a:rPr>
            <a:t>igurosa de las misiones, competencias y capacidades de las Fuerzas Armadas, como uno de los principales recursos estratégicos del Estado que busque la consecución armónica de los objetivos de seguridad y desarrollo, pero a través de  una cultura de defensa</a:t>
          </a:r>
          <a:r>
            <a:rPr lang="es-ES" sz="1600" b="1" dirty="0" smtClean="0">
              <a:solidFill>
                <a:schemeClr val="tx1"/>
              </a:solidFill>
            </a:rPr>
            <a:t>, cuya responsabilidad es de la sociedad en su conjunto y no exclusiva del sector militar.</a:t>
          </a:r>
          <a:endParaRPr lang="es-ES" sz="1600" b="1" i="1" dirty="0">
            <a:solidFill>
              <a:schemeClr val="tx1"/>
            </a:solidFill>
          </a:endParaRPr>
        </a:p>
      </dgm:t>
    </dgm:pt>
    <dgm:pt modelId="{25755486-307F-40C2-B89A-4E6BCCF2DD4A}" type="parTrans" cxnId="{482275BD-79EA-4951-B8B6-CA68E97830E8}">
      <dgm:prSet/>
      <dgm:spPr/>
      <dgm:t>
        <a:bodyPr/>
        <a:lstStyle/>
        <a:p>
          <a:endParaRPr lang="es-ES" b="1"/>
        </a:p>
      </dgm:t>
    </dgm:pt>
    <dgm:pt modelId="{D3F44D67-3D67-4EF6-8AE5-FB4CF4F672CE}" type="sibTrans" cxnId="{482275BD-79EA-4951-B8B6-CA68E97830E8}">
      <dgm:prSet/>
      <dgm:spPr/>
      <dgm:t>
        <a:bodyPr/>
        <a:lstStyle/>
        <a:p>
          <a:endParaRPr lang="es-ES" b="1"/>
        </a:p>
      </dgm:t>
    </dgm:pt>
    <dgm:pt modelId="{6B8AAB4C-F515-4E61-AE63-42D590E2CF63}">
      <dgm:prSet custT="1"/>
      <dgm:spPr>
        <a:solidFill>
          <a:schemeClr val="accent5">
            <a:lumMod val="60000"/>
            <a:lumOff val="40000"/>
          </a:schemeClr>
        </a:solidFill>
      </dgm:spPr>
      <dgm:t>
        <a:bodyPr/>
        <a:lstStyle/>
        <a:p>
          <a:pPr algn="just"/>
          <a:r>
            <a:rPr lang="es-ES" sz="1500" b="1" dirty="0" smtClean="0">
              <a:solidFill>
                <a:schemeClr val="tx1"/>
              </a:solidFill>
            </a:rPr>
            <a:t>Las cuestiones de seguridad </a:t>
          </a:r>
          <a:r>
            <a:rPr lang="es-ES" sz="1500" b="1" dirty="0" smtClean="0">
              <a:solidFill>
                <a:srgbClr val="0070C0"/>
              </a:solidFill>
            </a:rPr>
            <a:t>están relacionadas a los campos económicos, sociales, tecnológicos y militares</a:t>
          </a:r>
          <a:r>
            <a:rPr lang="es-ES" sz="1500" b="1" dirty="0" smtClean="0">
              <a:solidFill>
                <a:schemeClr val="tx1"/>
              </a:solidFill>
            </a:rPr>
            <a:t>,  puesto que se debe enfrentar el desequilibrio medio ambiental, el desarrollo sustentable, los movimientos demográficos, la energía y los recursos no renovables, la extensión de los conflictos regionales o el uso equitativo del conocimiento, la información y las comunicaciones, que determinan la orientación y el destino de la cooperación internacional.</a:t>
          </a:r>
          <a:endParaRPr lang="es-EC" sz="1500" b="1" dirty="0">
            <a:solidFill>
              <a:schemeClr val="tx1"/>
            </a:solidFill>
          </a:endParaRPr>
        </a:p>
      </dgm:t>
    </dgm:pt>
    <dgm:pt modelId="{3CA718C1-2C31-47AA-8A69-0CAA19C11B9C}" type="parTrans" cxnId="{58312F68-9B01-48ED-866B-1416F9B23FA3}">
      <dgm:prSet/>
      <dgm:spPr/>
      <dgm:t>
        <a:bodyPr/>
        <a:lstStyle/>
        <a:p>
          <a:endParaRPr lang="es-EC"/>
        </a:p>
      </dgm:t>
    </dgm:pt>
    <dgm:pt modelId="{E3D060EE-372F-4363-9A39-B45BF325BC3C}" type="sibTrans" cxnId="{58312F68-9B01-48ED-866B-1416F9B23FA3}">
      <dgm:prSet/>
      <dgm:spPr/>
      <dgm:t>
        <a:bodyPr/>
        <a:lstStyle/>
        <a:p>
          <a:endParaRPr lang="es-EC"/>
        </a:p>
      </dgm:t>
    </dgm:pt>
    <dgm:pt modelId="{9B8BC1DA-2C16-4CBF-BAD0-1A5191A3DE00}" type="pres">
      <dgm:prSet presAssocID="{6BD2B529-ADA5-4F0F-8419-0EBDC9EA3E33}" presName="matrix" presStyleCnt="0">
        <dgm:presLayoutVars>
          <dgm:chMax val="1"/>
          <dgm:dir/>
          <dgm:resizeHandles val="exact"/>
        </dgm:presLayoutVars>
      </dgm:prSet>
      <dgm:spPr/>
      <dgm:t>
        <a:bodyPr/>
        <a:lstStyle/>
        <a:p>
          <a:endParaRPr lang="es-ES"/>
        </a:p>
      </dgm:t>
    </dgm:pt>
    <dgm:pt modelId="{1002C38E-E16F-4F6F-984F-0B1F70768E86}" type="pres">
      <dgm:prSet presAssocID="{6BD2B529-ADA5-4F0F-8419-0EBDC9EA3E33}" presName="diamond" presStyleLbl="bgShp" presStyleIdx="0" presStyleCnt="1" custScaleX="118689" custLinFactNeighborX="1355" custLinFactNeighborY="1431"/>
      <dgm:spPr/>
      <dgm:t>
        <a:bodyPr/>
        <a:lstStyle/>
        <a:p>
          <a:endParaRPr lang="es-EC"/>
        </a:p>
      </dgm:t>
    </dgm:pt>
    <dgm:pt modelId="{9E43845C-03E9-4C20-A788-0AF2613A27EF}" type="pres">
      <dgm:prSet presAssocID="{6BD2B529-ADA5-4F0F-8419-0EBDC9EA3E33}" presName="quad1" presStyleLbl="node1" presStyleIdx="0" presStyleCnt="4" custScaleX="162768" custScaleY="125188" custLinFactNeighborX="-37800" custLinFactNeighborY="-11765">
        <dgm:presLayoutVars>
          <dgm:chMax val="0"/>
          <dgm:chPref val="0"/>
          <dgm:bulletEnabled val="1"/>
        </dgm:presLayoutVars>
      </dgm:prSet>
      <dgm:spPr/>
      <dgm:t>
        <a:bodyPr/>
        <a:lstStyle/>
        <a:p>
          <a:endParaRPr lang="es-ES"/>
        </a:p>
      </dgm:t>
    </dgm:pt>
    <dgm:pt modelId="{B6E31626-1351-4B68-8FB7-83CBE20C15A3}" type="pres">
      <dgm:prSet presAssocID="{6BD2B529-ADA5-4F0F-8419-0EBDC9EA3E33}" presName="quad2" presStyleLbl="node1" presStyleIdx="1" presStyleCnt="4" custScaleX="159092" custScaleY="123592" custLinFactNeighborX="44293" custLinFactNeighborY="-12563">
        <dgm:presLayoutVars>
          <dgm:chMax val="0"/>
          <dgm:chPref val="0"/>
          <dgm:bulletEnabled val="1"/>
        </dgm:presLayoutVars>
      </dgm:prSet>
      <dgm:spPr/>
      <dgm:t>
        <a:bodyPr/>
        <a:lstStyle/>
        <a:p>
          <a:endParaRPr lang="es-ES"/>
        </a:p>
      </dgm:t>
    </dgm:pt>
    <dgm:pt modelId="{AF70887F-4A1C-4060-AE38-A1A342D7B52C}" type="pres">
      <dgm:prSet presAssocID="{6BD2B529-ADA5-4F0F-8419-0EBDC9EA3E33}" presName="quad3" presStyleLbl="node1" presStyleIdx="2" presStyleCnt="4" custScaleX="165945" custScaleY="121996" custLinFactNeighborX="-36211" custLinFactNeighborY="13361">
        <dgm:presLayoutVars>
          <dgm:chMax val="0"/>
          <dgm:chPref val="0"/>
          <dgm:bulletEnabled val="1"/>
        </dgm:presLayoutVars>
      </dgm:prSet>
      <dgm:spPr/>
      <dgm:t>
        <a:bodyPr/>
        <a:lstStyle/>
        <a:p>
          <a:endParaRPr lang="es-ES"/>
        </a:p>
      </dgm:t>
    </dgm:pt>
    <dgm:pt modelId="{3DC8C86D-D2EF-40F7-B0D4-22305C382876}" type="pres">
      <dgm:prSet presAssocID="{6BD2B529-ADA5-4F0F-8419-0EBDC9EA3E33}" presName="quad4" presStyleLbl="node1" presStyleIdx="3" presStyleCnt="4" custScaleX="161978" custScaleY="121996" custLinFactNeighborX="45954" custLinFactNeighborY="11453">
        <dgm:presLayoutVars>
          <dgm:chMax val="0"/>
          <dgm:chPref val="0"/>
          <dgm:bulletEnabled val="1"/>
        </dgm:presLayoutVars>
      </dgm:prSet>
      <dgm:spPr/>
      <dgm:t>
        <a:bodyPr/>
        <a:lstStyle/>
        <a:p>
          <a:endParaRPr lang="es-ES"/>
        </a:p>
      </dgm:t>
    </dgm:pt>
  </dgm:ptLst>
  <dgm:cxnLst>
    <dgm:cxn modelId="{834315C5-D486-4E05-9EFD-3D221EB56ACC}" type="presOf" srcId="{FE1F1CBD-6534-431F-A199-9DE2BE366CF7}" destId="{AF70887F-4A1C-4060-AE38-A1A342D7B52C}" srcOrd="0" destOrd="0" presId="urn:microsoft.com/office/officeart/2005/8/layout/matrix3"/>
    <dgm:cxn modelId="{482275BD-79EA-4951-B8B6-CA68E97830E8}" srcId="{6BD2B529-ADA5-4F0F-8419-0EBDC9EA3E33}" destId="{5B639F45-0440-4D41-9FC4-B503D9811811}" srcOrd="3" destOrd="0" parTransId="{25755486-307F-40C2-B89A-4E6BCCF2DD4A}" sibTransId="{D3F44D67-3D67-4EF6-8AE5-FB4CF4F672CE}"/>
    <dgm:cxn modelId="{58312F68-9B01-48ED-866B-1416F9B23FA3}" srcId="{6BD2B529-ADA5-4F0F-8419-0EBDC9EA3E33}" destId="{6B8AAB4C-F515-4E61-AE63-42D590E2CF63}" srcOrd="0" destOrd="0" parTransId="{3CA718C1-2C31-47AA-8A69-0CAA19C11B9C}" sibTransId="{E3D060EE-372F-4363-9A39-B45BF325BC3C}"/>
    <dgm:cxn modelId="{C1AC7A3D-CF6E-48E0-B32B-4170ACD88CCE}" srcId="{6BD2B529-ADA5-4F0F-8419-0EBDC9EA3E33}" destId="{FE1F1CBD-6534-431F-A199-9DE2BE366CF7}" srcOrd="2" destOrd="0" parTransId="{7559511B-6D05-4C7F-8608-9B50556B113B}" sibTransId="{73FC0A3A-0807-4501-B9A9-3E23ADF2C1DC}"/>
    <dgm:cxn modelId="{81DC0240-2164-4AB0-9622-5EAD47849944}" srcId="{6BD2B529-ADA5-4F0F-8419-0EBDC9EA3E33}" destId="{37F71DE6-11DE-4ACE-BD95-BD78C6ED3F77}" srcOrd="1" destOrd="0" parTransId="{199CBE26-6CBD-4A46-B8BB-6D05F1F78DE8}" sibTransId="{1949E002-CC89-4BB4-99EB-AEA0885CD266}"/>
    <dgm:cxn modelId="{E33315FB-4FFE-4DE1-A9DE-FE9D21FEA7E1}" type="presOf" srcId="{6B8AAB4C-F515-4E61-AE63-42D590E2CF63}" destId="{9E43845C-03E9-4C20-A788-0AF2613A27EF}" srcOrd="0" destOrd="0" presId="urn:microsoft.com/office/officeart/2005/8/layout/matrix3"/>
    <dgm:cxn modelId="{6DBB0C2B-99D3-4848-90BA-94A383A59BEF}" type="presOf" srcId="{6BD2B529-ADA5-4F0F-8419-0EBDC9EA3E33}" destId="{9B8BC1DA-2C16-4CBF-BAD0-1A5191A3DE00}" srcOrd="0" destOrd="0" presId="urn:microsoft.com/office/officeart/2005/8/layout/matrix3"/>
    <dgm:cxn modelId="{E746D967-58E4-4E28-880F-39A42C27F685}" type="presOf" srcId="{5B639F45-0440-4D41-9FC4-B503D9811811}" destId="{3DC8C86D-D2EF-40F7-B0D4-22305C382876}" srcOrd="0" destOrd="0" presId="urn:microsoft.com/office/officeart/2005/8/layout/matrix3"/>
    <dgm:cxn modelId="{5C546440-2BC7-42EF-9926-578EBB99391D}" type="presOf" srcId="{37F71DE6-11DE-4ACE-BD95-BD78C6ED3F77}" destId="{B6E31626-1351-4B68-8FB7-83CBE20C15A3}" srcOrd="0" destOrd="0" presId="urn:microsoft.com/office/officeart/2005/8/layout/matrix3"/>
    <dgm:cxn modelId="{B1D61FCC-12E8-44E2-B539-E11063B530F3}" type="presParOf" srcId="{9B8BC1DA-2C16-4CBF-BAD0-1A5191A3DE00}" destId="{1002C38E-E16F-4F6F-984F-0B1F70768E86}" srcOrd="0" destOrd="0" presId="urn:microsoft.com/office/officeart/2005/8/layout/matrix3"/>
    <dgm:cxn modelId="{86AFBA19-6F89-4717-B187-395CEA5AA8F6}" type="presParOf" srcId="{9B8BC1DA-2C16-4CBF-BAD0-1A5191A3DE00}" destId="{9E43845C-03E9-4C20-A788-0AF2613A27EF}" srcOrd="1" destOrd="0" presId="urn:microsoft.com/office/officeart/2005/8/layout/matrix3"/>
    <dgm:cxn modelId="{7D965E5D-ED85-4DDB-8A9A-3D4F58720FC5}" type="presParOf" srcId="{9B8BC1DA-2C16-4CBF-BAD0-1A5191A3DE00}" destId="{B6E31626-1351-4B68-8FB7-83CBE20C15A3}" srcOrd="2" destOrd="0" presId="urn:microsoft.com/office/officeart/2005/8/layout/matrix3"/>
    <dgm:cxn modelId="{F57016DB-AAE4-44CB-8595-C53AE3CB20F2}" type="presParOf" srcId="{9B8BC1DA-2C16-4CBF-BAD0-1A5191A3DE00}" destId="{AF70887F-4A1C-4060-AE38-A1A342D7B52C}" srcOrd="3" destOrd="0" presId="urn:microsoft.com/office/officeart/2005/8/layout/matrix3"/>
    <dgm:cxn modelId="{6C9202D0-C005-4583-AA9A-FC1BBC94BD10}" type="presParOf" srcId="{9B8BC1DA-2C16-4CBF-BAD0-1A5191A3DE00}" destId="{3DC8C86D-D2EF-40F7-B0D4-22305C38287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2000" b="1" dirty="0" smtClean="0"/>
            <a:t>XXVI COMBIFRON:</a:t>
          </a:r>
          <a:r>
            <a:rPr lang="es-ES" sz="2000" dirty="0" smtClean="0"/>
            <a:t> </a:t>
          </a:r>
          <a:r>
            <a:rPr lang="es-ES" sz="1800" dirty="0" smtClean="0"/>
            <a:t>En Cali-Colombia</a:t>
          </a:r>
          <a:r>
            <a:rPr lang="es-ES" sz="2400" dirty="0" smtClean="0"/>
            <a:t>, </a:t>
          </a:r>
          <a:r>
            <a:rPr lang="es-ES" sz="1800" dirty="0" smtClean="0"/>
            <a:t>14 al 18-FEB- 012:</a:t>
          </a:r>
          <a:endParaRPr lang="es-ES" sz="2000" dirty="0" smtClean="0"/>
        </a:p>
        <a:p>
          <a:pPr algn="just"/>
          <a:r>
            <a:rPr lang="es-ES" sz="2000" dirty="0" smtClean="0"/>
            <a:t>6 acuerdos</a:t>
          </a:r>
        </a:p>
        <a:p>
          <a:pPr algn="just"/>
          <a:r>
            <a:rPr lang="es-ES" sz="2000" dirty="0" smtClean="0"/>
            <a:t>29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A1E3AB35-174A-4F62-8ED8-65F31793214A}">
      <dgm:prSet phldrT="[Texto]" custT="1"/>
      <dgm:spPr>
        <a:solidFill>
          <a:schemeClr val="accent5">
            <a:lumMod val="60000"/>
            <a:lumOff val="40000"/>
          </a:schemeClr>
        </a:solidFill>
        <a:ln>
          <a:solidFill>
            <a:srgbClr val="0070C0"/>
          </a:solidFill>
        </a:ln>
      </dgm:spPr>
      <dgm:t>
        <a:bodyPr/>
        <a:lstStyle/>
        <a:p>
          <a:pPr algn="just"/>
          <a:r>
            <a:rPr lang="es-EC" sz="1800" dirty="0" smtClean="0"/>
            <a:t>Cumplimiento disposiciones contempladas en el Acta de la Reunión de Altas Autoridades de Colombia y Ecuador sobre Seguridad y Defensa, de la ciudad de Villa de Leyva del 12 al 13-ENE-012.</a:t>
          </a:r>
          <a:endParaRPr lang="es-EC" sz="1800" dirty="0"/>
        </a:p>
      </dgm:t>
    </dgm:pt>
    <dgm:pt modelId="{F2B2E215-BAB5-4EE1-B96C-5B41DFDEC025}" type="parTrans" cxnId="{5E6D7517-35C3-44F7-AD3F-E70DE53174AE}">
      <dgm:prSet/>
      <dgm:spPr/>
      <dgm:t>
        <a:bodyPr/>
        <a:lstStyle/>
        <a:p>
          <a:endParaRPr lang="es-EC"/>
        </a:p>
      </dgm:t>
    </dgm:pt>
    <dgm:pt modelId="{869863F1-2A34-46DB-8454-07723669770C}" type="sibTrans" cxnId="{5E6D7517-35C3-44F7-AD3F-E70DE53174AE}">
      <dgm:prSet/>
      <dgm:spPr/>
      <dgm:t>
        <a:bodyPr/>
        <a:lstStyle/>
        <a:p>
          <a:endParaRPr lang="es-EC"/>
        </a:p>
      </dgm:t>
    </dgm:pt>
    <dgm:pt modelId="{FF33D74A-0CF6-4113-95B8-AC53043899DF}">
      <dgm:prSet phldrT="[Texto]" custT="1"/>
      <dgm:spPr>
        <a:solidFill>
          <a:schemeClr val="accent5">
            <a:lumMod val="60000"/>
            <a:lumOff val="40000"/>
          </a:schemeClr>
        </a:solidFill>
        <a:ln>
          <a:solidFill>
            <a:srgbClr val="0070C0"/>
          </a:solidFill>
        </a:ln>
      </dgm:spPr>
      <dgm:t>
        <a:bodyPr/>
        <a:lstStyle/>
        <a:p>
          <a:pPr algn="just"/>
          <a:r>
            <a:rPr lang="es-EC" sz="1800" dirty="0" smtClean="0"/>
            <a:t>Que las Reuniones del </a:t>
          </a:r>
          <a:r>
            <a:rPr lang="es-EC" sz="1800" dirty="0" smtClean="0">
              <a:solidFill>
                <a:srgbClr val="0070C0"/>
              </a:solidFill>
            </a:rPr>
            <a:t>SICOMFRON se llevarán a cabo en una mesa paralela</a:t>
          </a:r>
          <a:r>
            <a:rPr lang="es-EC" sz="1800" dirty="0" smtClean="0"/>
            <a:t> de la COMBIFRON.</a:t>
          </a:r>
          <a:endParaRPr lang="es-EC" sz="1800" dirty="0"/>
        </a:p>
      </dgm:t>
    </dgm:pt>
    <dgm:pt modelId="{EEF3DB46-AAF9-4DC9-B326-2B5C425B8391}" type="parTrans" cxnId="{AA7F1663-E903-4E2F-9DEB-AADBA881EB99}">
      <dgm:prSet/>
      <dgm:spPr/>
      <dgm:t>
        <a:bodyPr/>
        <a:lstStyle/>
        <a:p>
          <a:endParaRPr lang="es-EC"/>
        </a:p>
      </dgm:t>
    </dgm:pt>
    <dgm:pt modelId="{FA6B6278-E077-4449-A2A1-D608111F18E0}" type="sibTrans" cxnId="{AA7F1663-E903-4E2F-9DEB-AADBA881EB99}">
      <dgm:prSet/>
      <dgm:spPr/>
      <dgm:t>
        <a:bodyPr/>
        <a:lstStyle/>
        <a:p>
          <a:endParaRPr lang="es-EC"/>
        </a:p>
      </dgm:t>
    </dgm:pt>
    <dgm:pt modelId="{48C587E7-B685-4548-B80E-AEA42B27BAF4}">
      <dgm:prSet phldrT="[Texto]" custT="1"/>
      <dgm:spPr>
        <a:solidFill>
          <a:schemeClr val="accent5">
            <a:lumMod val="60000"/>
            <a:lumOff val="40000"/>
          </a:schemeClr>
        </a:solidFill>
        <a:ln>
          <a:solidFill>
            <a:srgbClr val="0070C0"/>
          </a:solidFill>
        </a:ln>
      </dgm:spPr>
      <dgm:t>
        <a:bodyPr/>
        <a:lstStyle/>
        <a:p>
          <a:pPr algn="just"/>
          <a:r>
            <a:rPr lang="es-EC" sz="1800" dirty="0" smtClean="0"/>
            <a:t>Se implementan Hojas de Ruta para el seguimiento de los Acuerdos y Entendimientos.</a:t>
          </a:r>
          <a:endParaRPr lang="es-EC" sz="1800" dirty="0"/>
        </a:p>
      </dgm:t>
    </dgm:pt>
    <dgm:pt modelId="{AFB4CB2A-CD36-41DD-88CA-3A4D80DB4DC5}" type="parTrans" cxnId="{1E5C54A0-5607-457B-A9EC-963C54A71D4A}">
      <dgm:prSet/>
      <dgm:spPr/>
      <dgm:t>
        <a:bodyPr/>
        <a:lstStyle/>
        <a:p>
          <a:endParaRPr lang="es-EC"/>
        </a:p>
      </dgm:t>
    </dgm:pt>
    <dgm:pt modelId="{EE0FDCA9-F0D1-4986-9D0F-A87865592BA4}" type="sibTrans" cxnId="{1E5C54A0-5607-457B-A9EC-963C54A71D4A}">
      <dgm:prSet/>
      <dgm:spPr/>
      <dgm:t>
        <a:bodyPr/>
        <a:lstStyle/>
        <a:p>
          <a:endParaRPr lang="es-EC"/>
        </a:p>
      </dgm:t>
    </dgm:pt>
    <dgm:pt modelId="{9585E2E7-0B60-419F-8AB5-B8A29B5C3B27}">
      <dgm:prSet phldrT="[Texto]" custT="1"/>
      <dgm:spPr>
        <a:solidFill>
          <a:schemeClr val="accent5">
            <a:lumMod val="60000"/>
            <a:lumOff val="40000"/>
          </a:schemeClr>
        </a:solidFill>
        <a:ln>
          <a:solidFill>
            <a:srgbClr val="0070C0"/>
          </a:solidFill>
        </a:ln>
      </dgm:spPr>
      <dgm:t>
        <a:bodyPr/>
        <a:lstStyle/>
        <a:p>
          <a:pPr algn="just"/>
          <a:r>
            <a:rPr lang="es-EC" sz="1800" dirty="0" smtClean="0">
              <a:solidFill>
                <a:srgbClr val="0070C0"/>
              </a:solidFill>
            </a:rPr>
            <a:t>Aprobación de la reunión Tripartita sobre el tráfico ilícito de armas de Ecuador-Colombia-Perú</a:t>
          </a:r>
          <a:r>
            <a:rPr lang="es-EC" sz="1800" dirty="0" smtClean="0"/>
            <a:t>; su evaluación y seguimiento se realizará en las reuniones ordinarias de la COMBIFRON.</a:t>
          </a:r>
          <a:endParaRPr lang="es-EC" sz="1800" dirty="0"/>
        </a:p>
      </dgm:t>
    </dgm:pt>
    <dgm:pt modelId="{B565AC3F-C20F-48D8-96FB-9B047A8E2CE1}" type="parTrans" cxnId="{B057D19A-0A0D-47D3-ABDA-2F7E9E3B6277}">
      <dgm:prSet/>
      <dgm:spPr/>
      <dgm:t>
        <a:bodyPr/>
        <a:lstStyle/>
        <a:p>
          <a:endParaRPr lang="es-EC"/>
        </a:p>
      </dgm:t>
    </dgm:pt>
    <dgm:pt modelId="{61846A57-2F45-457D-AFC8-8FE59B44F7D2}" type="sibTrans" cxnId="{B057D19A-0A0D-47D3-ABDA-2F7E9E3B6277}">
      <dgm:prSet/>
      <dgm:spPr/>
      <dgm:t>
        <a:bodyPr/>
        <a:lstStyle/>
        <a:p>
          <a:endParaRPr lang="es-EC"/>
        </a:p>
      </dgm:t>
    </dgm:pt>
    <dgm:pt modelId="{19A75BFA-49E5-44AC-88D3-811116E4456B}">
      <dgm:prSet phldrT="[Texto]" custT="1"/>
      <dgm:spPr>
        <a:solidFill>
          <a:schemeClr val="accent5">
            <a:lumMod val="60000"/>
            <a:lumOff val="40000"/>
          </a:schemeClr>
        </a:solidFill>
        <a:ln>
          <a:solidFill>
            <a:srgbClr val="0070C0"/>
          </a:solidFill>
        </a:ln>
      </dgm:spPr>
      <dgm:t>
        <a:bodyPr/>
        <a:lstStyle/>
        <a:p>
          <a:pPr algn="just"/>
          <a:r>
            <a:rPr lang="es-EC" sz="1800" dirty="0" smtClean="0"/>
            <a:t>Realizar las Reuniones </a:t>
          </a:r>
          <a:r>
            <a:rPr lang="es-EC" sz="1800" dirty="0" smtClean="0">
              <a:solidFill>
                <a:srgbClr val="0070C0"/>
              </a:solidFill>
            </a:rPr>
            <a:t>de Mandos Regionales del 03 al 05-OCT-012 en Puerto Asís</a:t>
          </a:r>
          <a:r>
            <a:rPr lang="es-EC" sz="1800" dirty="0" smtClean="0"/>
            <a:t>. </a:t>
          </a:r>
          <a:endParaRPr lang="es-EC" sz="1800" dirty="0"/>
        </a:p>
      </dgm:t>
    </dgm:pt>
    <dgm:pt modelId="{EEC67C12-7EE3-4732-81B8-DD73E83ED8D1}" type="parTrans" cxnId="{4123AE0D-9A25-4228-A588-587BA3AE5FA9}">
      <dgm:prSet/>
      <dgm:spPr/>
      <dgm:t>
        <a:bodyPr/>
        <a:lstStyle/>
        <a:p>
          <a:endParaRPr lang="es-EC"/>
        </a:p>
      </dgm:t>
    </dgm:pt>
    <dgm:pt modelId="{AA696D5B-96FB-4503-A3C1-E5D73AC108F3}" type="sibTrans" cxnId="{4123AE0D-9A25-4228-A588-587BA3AE5FA9}">
      <dgm:prSet/>
      <dgm:spPr/>
      <dgm:t>
        <a:bodyPr/>
        <a:lstStyle/>
        <a:p>
          <a:endParaRPr lang="es-EC"/>
        </a:p>
      </dgm:t>
    </dgm:pt>
    <dgm:pt modelId="{6777BE49-CC5A-42F6-B1B4-42773FBDF51E}">
      <dgm:prSet phldrT="[Texto]" custT="1"/>
      <dgm:spPr>
        <a:solidFill>
          <a:schemeClr val="accent5">
            <a:lumMod val="60000"/>
            <a:lumOff val="40000"/>
          </a:schemeClr>
        </a:solidFill>
        <a:ln>
          <a:solidFill>
            <a:srgbClr val="0070C0"/>
          </a:solidFill>
        </a:ln>
      </dgm:spPr>
      <dgm:t>
        <a:bodyPr/>
        <a:lstStyle/>
        <a:p>
          <a:pPr algn="just"/>
          <a:r>
            <a:rPr lang="es-EC" sz="1800" dirty="0" smtClean="0"/>
            <a:t>Realizar un estudio técnico para definir </a:t>
          </a:r>
          <a:r>
            <a:rPr lang="es-EC" sz="1800" dirty="0" smtClean="0">
              <a:solidFill>
                <a:srgbClr val="0070C0"/>
              </a:solidFill>
            </a:rPr>
            <a:t>la viabilidad de implementar un sitio seguro en internet para publicar información de interés </a:t>
          </a:r>
          <a:r>
            <a:rPr lang="es-EC" sz="1800" dirty="0" smtClean="0"/>
            <a:t>para los dos países.</a:t>
          </a:r>
          <a:endParaRPr lang="es-EC" sz="1800" dirty="0"/>
        </a:p>
      </dgm:t>
    </dgm:pt>
    <dgm:pt modelId="{2E697BFC-D804-46A8-8786-4895EB4A68A1}" type="parTrans" cxnId="{45595360-8DEB-4E08-8605-371361A27A52}">
      <dgm:prSet/>
      <dgm:spPr/>
      <dgm:t>
        <a:bodyPr/>
        <a:lstStyle/>
        <a:p>
          <a:endParaRPr lang="es-EC"/>
        </a:p>
      </dgm:t>
    </dgm:pt>
    <dgm:pt modelId="{5DD32ECC-3147-4D50-9663-E1720A189778}" type="sibTrans" cxnId="{45595360-8DEB-4E08-8605-371361A27A52}">
      <dgm:prSet/>
      <dgm:spPr/>
      <dgm:t>
        <a:bodyPr/>
        <a:lstStyle/>
        <a:p>
          <a:endParaRPr lang="es-EC"/>
        </a:p>
      </dgm:t>
    </dgm:pt>
    <dgm:pt modelId="{CF0029B8-189C-4D9A-9F98-7856F3F5BEB6}">
      <dgm:prSet phldrT="[Texto]" custT="1"/>
      <dgm:spPr>
        <a:solidFill>
          <a:schemeClr val="accent5">
            <a:lumMod val="60000"/>
            <a:lumOff val="40000"/>
          </a:schemeClr>
        </a:solidFill>
        <a:ln>
          <a:solidFill>
            <a:srgbClr val="0070C0"/>
          </a:solidFill>
        </a:ln>
      </dgm:spPr>
      <dgm:t>
        <a:bodyPr/>
        <a:lstStyle/>
        <a:p>
          <a:pPr algn="just"/>
          <a:r>
            <a:rPr lang="es-EC" sz="1800" dirty="0" smtClean="0"/>
            <a:t>Intercambio de información sobre actividades  ilícitas en la frontera terrestre, marítima y fluvial.  </a:t>
          </a:r>
          <a:endParaRPr lang="es-EC" sz="1800" dirty="0"/>
        </a:p>
      </dgm:t>
    </dgm:pt>
    <dgm:pt modelId="{7F13609B-460E-4E8B-8A13-C9584C54507C}" type="parTrans" cxnId="{7A583AF1-3B54-4D51-8F78-137E1DE514C1}">
      <dgm:prSet/>
      <dgm:spPr/>
      <dgm:t>
        <a:bodyPr/>
        <a:lstStyle/>
        <a:p>
          <a:endParaRPr lang="es-EC"/>
        </a:p>
      </dgm:t>
    </dgm:pt>
    <dgm:pt modelId="{C30E2664-1F24-42EC-AE0F-0D2A41416F30}" type="sibTrans" cxnId="{7A583AF1-3B54-4D51-8F78-137E1DE514C1}">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600000" custLinFactNeighborX="-4117">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8184" custScaleY="2000000" custLinFactNeighborX="2538" custLinFactNeighborY="36221">
        <dgm:presLayoutVars>
          <dgm:bulletEnabled val="1"/>
        </dgm:presLayoutVars>
      </dgm:prSet>
      <dgm:spPr/>
      <dgm:t>
        <a:bodyPr/>
        <a:lstStyle/>
        <a:p>
          <a:endParaRPr lang="es-EC"/>
        </a:p>
      </dgm:t>
    </dgm:pt>
  </dgm:ptLst>
  <dgm:cxnLst>
    <dgm:cxn modelId="{3BFCF528-4BBA-43FB-9B4E-E9459B6D1A58}" srcId="{FA865EA9-D0AA-42C8-ADEC-0A3AAF54A81B}" destId="{642BD42B-28EF-4658-B62E-D75E77C8C1E0}" srcOrd="0" destOrd="0" parTransId="{F0463886-C7B5-4E26-BBF0-0E76325988F9}" sibTransId="{CD4D56A9-2FF7-4282-828A-06F9050476EB}"/>
    <dgm:cxn modelId="{90576413-ABE0-4459-9841-8535B2596A7C}" type="presOf" srcId="{48C587E7-B685-4548-B80E-AEA42B27BAF4}" destId="{074DC562-2610-4287-8DFF-F3995ABD76FB}" srcOrd="0" destOrd="3" presId="urn:microsoft.com/office/officeart/2005/8/layout/vList5"/>
    <dgm:cxn modelId="{DC0A2323-AEA8-4F95-BA8B-D9F6F6873BAB}" type="presOf" srcId="{FF33D74A-0CF6-4113-95B8-AC53043899DF}" destId="{074DC562-2610-4287-8DFF-F3995ABD76FB}" srcOrd="0" destOrd="2" presId="urn:microsoft.com/office/officeart/2005/8/layout/vList5"/>
    <dgm:cxn modelId="{B057D19A-0A0D-47D3-ABDA-2F7E9E3B6277}" srcId="{642BD42B-28EF-4658-B62E-D75E77C8C1E0}" destId="{9585E2E7-0B60-419F-8AB5-B8A29B5C3B27}" srcOrd="4" destOrd="0" parTransId="{B565AC3F-C20F-48D8-96FB-9B047A8E2CE1}" sibTransId="{61846A57-2F45-457D-AFC8-8FE59B44F7D2}"/>
    <dgm:cxn modelId="{4BA3D2CE-E534-43E1-B039-D3B1FB8A1071}" type="presOf" srcId="{A1E3AB35-174A-4F62-8ED8-65F31793214A}" destId="{074DC562-2610-4287-8DFF-F3995ABD76FB}" srcOrd="0" destOrd="1" presId="urn:microsoft.com/office/officeart/2005/8/layout/vList5"/>
    <dgm:cxn modelId="{9E71BA7B-B0A7-4840-B407-54DA08B68CAF}" type="presOf" srcId="{9585E2E7-0B60-419F-8AB5-B8A29B5C3B27}" destId="{074DC562-2610-4287-8DFF-F3995ABD76FB}" srcOrd="0" destOrd="4" presId="urn:microsoft.com/office/officeart/2005/8/layout/vList5"/>
    <dgm:cxn modelId="{1C75197B-0F92-4144-82C4-8C97CD6CDEBB}" type="presOf" srcId="{642BD42B-28EF-4658-B62E-D75E77C8C1E0}" destId="{AEB1DA89-F0A6-4BE4-9A11-468A6515E632}" srcOrd="0" destOrd="0" presId="urn:microsoft.com/office/officeart/2005/8/layout/vList5"/>
    <dgm:cxn modelId="{4123AE0D-9A25-4228-A588-587BA3AE5FA9}" srcId="{642BD42B-28EF-4658-B62E-D75E77C8C1E0}" destId="{19A75BFA-49E5-44AC-88D3-811116E4456B}" srcOrd="5" destOrd="0" parTransId="{EEC67C12-7EE3-4732-81B8-DD73E83ED8D1}" sibTransId="{AA696D5B-96FB-4503-A3C1-E5D73AC108F3}"/>
    <dgm:cxn modelId="{7A583AF1-3B54-4D51-8F78-137E1DE514C1}" srcId="{642BD42B-28EF-4658-B62E-D75E77C8C1E0}" destId="{CF0029B8-189C-4D9A-9F98-7856F3F5BEB6}" srcOrd="6" destOrd="0" parTransId="{7F13609B-460E-4E8B-8A13-C9584C54507C}" sibTransId="{C30E2664-1F24-42EC-AE0F-0D2A41416F30}"/>
    <dgm:cxn modelId="{210CE733-F41B-4835-90C8-930ADAD22FA3}" type="presOf" srcId="{C4486C1D-2F17-486B-ADFE-1E868F5BBCC8}" destId="{074DC562-2610-4287-8DFF-F3995ABD76FB}" srcOrd="0" destOrd="0" presId="urn:microsoft.com/office/officeart/2005/8/layout/vList5"/>
    <dgm:cxn modelId="{AA7F1663-E903-4E2F-9DEB-AADBA881EB99}" srcId="{642BD42B-28EF-4658-B62E-D75E77C8C1E0}" destId="{FF33D74A-0CF6-4113-95B8-AC53043899DF}" srcOrd="2" destOrd="0" parTransId="{EEF3DB46-AAF9-4DC9-B326-2B5C425B8391}" sibTransId="{FA6B6278-E077-4449-A2A1-D608111F18E0}"/>
    <dgm:cxn modelId="{F74A9BCF-8916-4DD5-A78A-07D148997434}" type="presOf" srcId="{9FBEA5F6-F5A6-4DBE-B735-000DDEDFAC2D}" destId="{074DC562-2610-4287-8DFF-F3995ABD76FB}" srcOrd="0" destOrd="8" presId="urn:microsoft.com/office/officeart/2005/8/layout/vList5"/>
    <dgm:cxn modelId="{2DFBD3EA-FFD0-4213-A9D4-4CCB16CEE06B}" type="presOf" srcId="{6777BE49-CC5A-42F6-B1B4-42773FBDF51E}" destId="{074DC562-2610-4287-8DFF-F3995ABD76FB}" srcOrd="0" destOrd="7" presId="urn:microsoft.com/office/officeart/2005/8/layout/vList5"/>
    <dgm:cxn modelId="{C5260EBD-3421-4455-A18E-1E83A054C30B}" type="presOf" srcId="{FA865EA9-D0AA-42C8-ADEC-0A3AAF54A81B}" destId="{33361964-7B5E-4E27-B8E1-2A63AAF1267E}" srcOrd="0" destOrd="0" presId="urn:microsoft.com/office/officeart/2005/8/layout/vList5"/>
    <dgm:cxn modelId="{5E6D7517-35C3-44F7-AD3F-E70DE53174AE}" srcId="{642BD42B-28EF-4658-B62E-D75E77C8C1E0}" destId="{A1E3AB35-174A-4F62-8ED8-65F31793214A}" srcOrd="1" destOrd="0" parTransId="{F2B2E215-BAB5-4EE1-B96C-5B41DFDEC025}" sibTransId="{869863F1-2A34-46DB-8454-07723669770C}"/>
    <dgm:cxn modelId="{1E5C54A0-5607-457B-A9EC-963C54A71D4A}" srcId="{642BD42B-28EF-4658-B62E-D75E77C8C1E0}" destId="{48C587E7-B685-4548-B80E-AEA42B27BAF4}" srcOrd="3" destOrd="0" parTransId="{AFB4CB2A-CD36-41DD-88CA-3A4D80DB4DC5}" sibTransId="{EE0FDCA9-F0D1-4986-9D0F-A87865592BA4}"/>
    <dgm:cxn modelId="{45595360-8DEB-4E08-8605-371361A27A52}" srcId="{642BD42B-28EF-4658-B62E-D75E77C8C1E0}" destId="{6777BE49-CC5A-42F6-B1B4-42773FBDF51E}" srcOrd="7" destOrd="0" parTransId="{2E697BFC-D804-46A8-8786-4895EB4A68A1}" sibTransId="{5DD32ECC-3147-4D50-9663-E1720A189778}"/>
    <dgm:cxn modelId="{DF7E0CB4-85FE-46D5-A3EB-822C3BC8CC96}" srcId="{642BD42B-28EF-4658-B62E-D75E77C8C1E0}" destId="{C4486C1D-2F17-486B-ADFE-1E868F5BBCC8}" srcOrd="0" destOrd="0" parTransId="{41A226CF-7692-41AC-A274-77CFAE291721}" sibTransId="{8AF94E54-EE1D-4851-8B9D-BA19F15CFA54}"/>
    <dgm:cxn modelId="{33E713CD-C304-47EB-A905-B078427C31B9}" type="presOf" srcId="{CF0029B8-189C-4D9A-9F98-7856F3F5BEB6}" destId="{074DC562-2610-4287-8DFF-F3995ABD76FB}" srcOrd="0" destOrd="6" presId="urn:microsoft.com/office/officeart/2005/8/layout/vList5"/>
    <dgm:cxn modelId="{0633AD0F-322B-44F6-9CFC-C46CBECAB604}" srcId="{642BD42B-28EF-4658-B62E-D75E77C8C1E0}" destId="{9FBEA5F6-F5A6-4DBE-B735-000DDEDFAC2D}" srcOrd="8" destOrd="0" parTransId="{917796FD-F314-442A-BC6C-B4C14BAA1877}" sibTransId="{262DBF3E-80BA-4282-AEDC-D1C8C1B23D9F}"/>
    <dgm:cxn modelId="{DAEBDAF9-B798-4CFC-9233-D91D60D61C7D}" type="presOf" srcId="{19A75BFA-49E5-44AC-88D3-811116E4456B}" destId="{074DC562-2610-4287-8DFF-F3995ABD76FB}" srcOrd="0" destOrd="5" presId="urn:microsoft.com/office/officeart/2005/8/layout/vList5"/>
    <dgm:cxn modelId="{468C28CE-5357-469C-B1B5-D3F0F7DA05ED}" type="presParOf" srcId="{33361964-7B5E-4E27-B8E1-2A63AAF1267E}" destId="{0641A83D-CFE2-4D3B-BAB4-8FAC1E85DBF3}" srcOrd="0" destOrd="0" presId="urn:microsoft.com/office/officeart/2005/8/layout/vList5"/>
    <dgm:cxn modelId="{4D644CC0-4044-45E8-86E0-464265803F0F}" type="presParOf" srcId="{0641A83D-CFE2-4D3B-BAB4-8FAC1E85DBF3}" destId="{AEB1DA89-F0A6-4BE4-9A11-468A6515E632}" srcOrd="0" destOrd="0" presId="urn:microsoft.com/office/officeart/2005/8/layout/vList5"/>
    <dgm:cxn modelId="{3C17F87D-407F-41B5-8605-46D98D224D2E}"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2000" b="1" dirty="0" smtClean="0"/>
            <a:t>XXVII COMBIFRON:</a:t>
          </a:r>
          <a:r>
            <a:rPr lang="es-ES" sz="2000" dirty="0" smtClean="0"/>
            <a:t> </a:t>
          </a:r>
          <a:r>
            <a:rPr lang="es-ES" sz="1700" dirty="0" smtClean="0"/>
            <a:t>En Cuenca-Ecuador, 19 al 22-JUN- 012:</a:t>
          </a:r>
        </a:p>
        <a:p>
          <a:pPr algn="just"/>
          <a:r>
            <a:rPr lang="es-ES" sz="2000" dirty="0" smtClean="0"/>
            <a:t>6 acuerdos</a:t>
          </a:r>
        </a:p>
        <a:p>
          <a:pPr algn="just"/>
          <a:r>
            <a:rPr lang="es-ES" sz="2000" dirty="0" smtClean="0"/>
            <a:t>21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A256B9B6-BAD7-4071-935C-37738E96C237}">
      <dgm:prSet phldrT="[Texto]" custT="1"/>
      <dgm:spPr>
        <a:solidFill>
          <a:schemeClr val="accent5">
            <a:lumMod val="60000"/>
            <a:lumOff val="40000"/>
          </a:schemeClr>
        </a:solidFill>
        <a:ln>
          <a:solidFill>
            <a:srgbClr val="0070C0"/>
          </a:solidFill>
        </a:ln>
      </dgm:spPr>
      <dgm:t>
        <a:bodyPr/>
        <a:lstStyle/>
        <a:p>
          <a:pPr algn="just"/>
          <a:r>
            <a:rPr lang="es-EC" sz="1800" dirty="0" smtClean="0"/>
            <a:t>Revisar el Reglamento de la COMBIFRON e incluir temas que hacen referencia a la SICOMFRON y a la Reunión de Mandos Regionales.</a:t>
          </a:r>
          <a:endParaRPr lang="es-EC" sz="1800" dirty="0"/>
        </a:p>
      </dgm:t>
    </dgm:pt>
    <dgm:pt modelId="{F223965C-964E-486A-A3A7-07575D101862}" type="parTrans" cxnId="{24DFBD15-E04C-44AC-8D6B-259D23A38475}">
      <dgm:prSet/>
      <dgm:spPr/>
      <dgm:t>
        <a:bodyPr/>
        <a:lstStyle/>
        <a:p>
          <a:endParaRPr lang="es-EC"/>
        </a:p>
      </dgm:t>
    </dgm:pt>
    <dgm:pt modelId="{5B296F7D-FB3E-476A-A41C-88581DC81BFE}" type="sibTrans" cxnId="{24DFBD15-E04C-44AC-8D6B-259D23A38475}">
      <dgm:prSet/>
      <dgm:spPr/>
      <dgm:t>
        <a:bodyPr/>
        <a:lstStyle/>
        <a:p>
          <a:endParaRPr lang="es-EC"/>
        </a:p>
      </dgm:t>
    </dgm:pt>
    <dgm:pt modelId="{A1E3AB35-174A-4F62-8ED8-65F31793214A}">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F2B2E215-BAB5-4EE1-B96C-5B41DFDEC025}" type="parTrans" cxnId="{5E6D7517-35C3-44F7-AD3F-E70DE53174AE}">
      <dgm:prSet/>
      <dgm:spPr/>
      <dgm:t>
        <a:bodyPr/>
        <a:lstStyle/>
        <a:p>
          <a:endParaRPr lang="es-EC"/>
        </a:p>
      </dgm:t>
    </dgm:pt>
    <dgm:pt modelId="{869863F1-2A34-46DB-8454-07723669770C}" type="sibTrans" cxnId="{5E6D7517-35C3-44F7-AD3F-E70DE53174AE}">
      <dgm:prSet/>
      <dgm:spPr/>
      <dgm:t>
        <a:bodyPr/>
        <a:lstStyle/>
        <a:p>
          <a:endParaRPr lang="es-EC"/>
        </a:p>
      </dgm:t>
    </dgm:pt>
    <dgm:pt modelId="{FA92A09D-1AFF-4899-BA5F-4A235F0463B9}">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8309D057-FEAD-42F8-BCFD-8E57F8AD6968}" type="parTrans" cxnId="{B3F9DB6F-8CD1-4242-A0C6-5E8B5699DDE8}">
      <dgm:prSet/>
      <dgm:spPr/>
      <dgm:t>
        <a:bodyPr/>
        <a:lstStyle/>
        <a:p>
          <a:endParaRPr lang="es-EC"/>
        </a:p>
      </dgm:t>
    </dgm:pt>
    <dgm:pt modelId="{BA03013F-EF23-46EB-84C3-94E9B22C2FA4}" type="sibTrans" cxnId="{B3F9DB6F-8CD1-4242-A0C6-5E8B5699DDE8}">
      <dgm:prSet/>
      <dgm:spPr/>
      <dgm:t>
        <a:bodyPr/>
        <a:lstStyle/>
        <a:p>
          <a:endParaRPr lang="es-EC"/>
        </a:p>
      </dgm:t>
    </dgm:pt>
    <dgm:pt modelId="{164E99F8-25D0-41AC-B4B8-2E3A54F8C4AE}">
      <dgm:prSet phldrT="[Texto]" custT="1"/>
      <dgm:spPr>
        <a:solidFill>
          <a:schemeClr val="accent5">
            <a:lumMod val="60000"/>
            <a:lumOff val="40000"/>
          </a:schemeClr>
        </a:solidFill>
        <a:ln>
          <a:solidFill>
            <a:srgbClr val="0070C0"/>
          </a:solidFill>
        </a:ln>
      </dgm:spPr>
      <dgm:t>
        <a:bodyPr/>
        <a:lstStyle/>
        <a:p>
          <a:pPr algn="just"/>
          <a:r>
            <a:rPr lang="es-EC" sz="1800" dirty="0" smtClean="0"/>
            <a:t>Motivar la realización de la IV Reunión de Mandos de Frontera, del 03 al 05 de octubre de 2012 en Puerto Asís, Colombia.</a:t>
          </a:r>
          <a:endParaRPr lang="es-EC" sz="1800" dirty="0"/>
        </a:p>
      </dgm:t>
    </dgm:pt>
    <dgm:pt modelId="{9ED6CD97-D7E3-4AA4-AB04-3E99561E74AF}" type="parTrans" cxnId="{039AB084-6493-48ED-9FBA-3344874B871E}">
      <dgm:prSet/>
      <dgm:spPr/>
      <dgm:t>
        <a:bodyPr/>
        <a:lstStyle/>
        <a:p>
          <a:endParaRPr lang="es-EC"/>
        </a:p>
      </dgm:t>
    </dgm:pt>
    <dgm:pt modelId="{88420778-EA1A-4C67-972B-1BCEDF019B77}" type="sibTrans" cxnId="{039AB084-6493-48ED-9FBA-3344874B871E}">
      <dgm:prSet/>
      <dgm:spPr/>
      <dgm:t>
        <a:bodyPr/>
        <a:lstStyle/>
        <a:p>
          <a:endParaRPr lang="es-EC"/>
        </a:p>
      </dgm:t>
    </dgm:pt>
    <dgm:pt modelId="{4FCCB15D-DABE-49B8-8F73-168460E5EFED}">
      <dgm:prSet phldrT="[Texto]" custT="1"/>
      <dgm:spPr>
        <a:solidFill>
          <a:schemeClr val="accent5">
            <a:lumMod val="60000"/>
            <a:lumOff val="40000"/>
          </a:schemeClr>
        </a:solidFill>
        <a:ln>
          <a:solidFill>
            <a:srgbClr val="0070C0"/>
          </a:solidFill>
        </a:ln>
      </dgm:spPr>
      <dgm:t>
        <a:bodyPr/>
        <a:lstStyle/>
        <a:p>
          <a:pPr algn="just"/>
          <a:r>
            <a:rPr lang="es-EC" sz="1800" smtClean="0"/>
            <a:t>Elaborar un informe de situación de frontera (En cumplimiento al numeral 19-Programa de Acción Binacional).</a:t>
          </a:r>
          <a:endParaRPr lang="es-EC" sz="1800"/>
        </a:p>
      </dgm:t>
    </dgm:pt>
    <dgm:pt modelId="{CF5D17EF-665A-4605-9520-A5D6B2798BAD}" type="parTrans" cxnId="{042E480F-0A77-4C96-86DF-AF9F34DE29F7}">
      <dgm:prSet/>
      <dgm:spPr/>
      <dgm:t>
        <a:bodyPr/>
        <a:lstStyle/>
        <a:p>
          <a:endParaRPr lang="es-EC"/>
        </a:p>
      </dgm:t>
    </dgm:pt>
    <dgm:pt modelId="{2680C118-5EB0-4BAB-B2A5-CB24173CA7F5}" type="sibTrans" cxnId="{042E480F-0A77-4C96-86DF-AF9F34DE29F7}">
      <dgm:prSet/>
      <dgm:spPr/>
      <dgm:t>
        <a:bodyPr/>
        <a:lstStyle/>
        <a:p>
          <a:endParaRPr lang="es-EC"/>
        </a:p>
      </dgm:t>
    </dgm:pt>
    <dgm:pt modelId="{4D263FA1-F911-470B-8D5A-300A61EA36C4}">
      <dgm:prSet phldrT="[Texto]" custT="1"/>
      <dgm:spPr>
        <a:solidFill>
          <a:schemeClr val="accent5">
            <a:lumMod val="60000"/>
            <a:lumOff val="40000"/>
          </a:schemeClr>
        </a:solidFill>
        <a:ln>
          <a:solidFill>
            <a:srgbClr val="0070C0"/>
          </a:solidFill>
        </a:ln>
      </dgm:spPr>
      <dgm:t>
        <a:bodyPr/>
        <a:lstStyle/>
        <a:p>
          <a:pPr algn="just"/>
          <a:r>
            <a:rPr lang="es-EC" sz="1800" dirty="0" smtClean="0"/>
            <a:t>Mantener el </a:t>
          </a:r>
          <a:r>
            <a:rPr lang="es-EC" sz="1800" dirty="0" smtClean="0">
              <a:solidFill>
                <a:srgbClr val="0070C0"/>
              </a:solidFill>
            </a:rPr>
            <a:t>intercambio de información a todo nivel </a:t>
          </a:r>
          <a:r>
            <a:rPr lang="es-EC" sz="1800" dirty="0" smtClean="0"/>
            <a:t>sobe GIAC y otras actividades que afecten la seguridad en la franja fronteriza.</a:t>
          </a:r>
          <a:endParaRPr lang="es-EC" sz="1800" dirty="0"/>
        </a:p>
      </dgm:t>
    </dgm:pt>
    <dgm:pt modelId="{61121F8C-2FE6-466F-B72A-E00C83426427}" type="parTrans" cxnId="{6B080416-3AAD-4A96-979F-34E99F726055}">
      <dgm:prSet/>
      <dgm:spPr/>
      <dgm:t>
        <a:bodyPr/>
        <a:lstStyle/>
        <a:p>
          <a:endParaRPr lang="es-EC"/>
        </a:p>
      </dgm:t>
    </dgm:pt>
    <dgm:pt modelId="{02A7EC1B-1EF0-4BA5-ACDB-FF03AFCC1B4A}" type="sibTrans" cxnId="{6B080416-3AAD-4A96-979F-34E99F726055}">
      <dgm:prSet/>
      <dgm:spPr/>
      <dgm:t>
        <a:bodyPr/>
        <a:lstStyle/>
        <a:p>
          <a:endParaRPr lang="es-EC"/>
        </a:p>
      </dgm:t>
    </dgm:pt>
    <dgm:pt modelId="{6DA55D61-E373-42DA-9D9D-0E22987824BA}">
      <dgm:prSet phldrT="[Texto]" custT="1"/>
      <dgm:spPr>
        <a:solidFill>
          <a:schemeClr val="accent5">
            <a:lumMod val="60000"/>
            <a:lumOff val="40000"/>
          </a:schemeClr>
        </a:solidFill>
        <a:ln>
          <a:solidFill>
            <a:srgbClr val="0070C0"/>
          </a:solidFill>
        </a:ln>
      </dgm:spPr>
      <dgm:t>
        <a:bodyPr/>
        <a:lstStyle/>
        <a:p>
          <a:pPr algn="just"/>
          <a:r>
            <a:rPr lang="es-EC" sz="1800" smtClean="0"/>
            <a:t>Realizar una reunión para operacionalizar los Procedimiento Operativos Vigentes (P.O.V.).</a:t>
          </a:r>
          <a:endParaRPr lang="es-EC" sz="1800"/>
        </a:p>
      </dgm:t>
    </dgm:pt>
    <dgm:pt modelId="{3DA59E34-6440-4A4D-8EA7-8B45305EAB76}" type="parTrans" cxnId="{6D4B7319-1C8A-4240-B8C8-28CA12C7440C}">
      <dgm:prSet/>
      <dgm:spPr/>
      <dgm:t>
        <a:bodyPr/>
        <a:lstStyle/>
        <a:p>
          <a:endParaRPr lang="es-EC"/>
        </a:p>
      </dgm:t>
    </dgm:pt>
    <dgm:pt modelId="{B83E8805-074C-4347-8D14-AECC2B103CAF}" type="sibTrans" cxnId="{6D4B7319-1C8A-4240-B8C8-28CA12C7440C}">
      <dgm:prSet/>
      <dgm:spPr/>
      <dgm:t>
        <a:bodyPr/>
        <a:lstStyle/>
        <a:p>
          <a:endParaRPr lang="es-EC"/>
        </a:p>
      </dgm:t>
    </dgm:pt>
    <dgm:pt modelId="{05D6F2F4-8A77-4AB2-B899-B940EF4CA81E}">
      <dgm:prSet phldrT="[Texto]" custT="1"/>
      <dgm:spPr>
        <a:solidFill>
          <a:schemeClr val="accent5">
            <a:lumMod val="60000"/>
            <a:lumOff val="40000"/>
          </a:schemeClr>
        </a:solidFill>
        <a:ln>
          <a:solidFill>
            <a:srgbClr val="0070C0"/>
          </a:solidFill>
        </a:ln>
      </dgm:spPr>
      <dgm:t>
        <a:bodyPr/>
        <a:lstStyle/>
        <a:p>
          <a:pPr algn="just"/>
          <a:r>
            <a:rPr lang="es-EC" sz="1800" dirty="0" smtClean="0"/>
            <a:t>Desarrollar un </a:t>
          </a:r>
          <a:r>
            <a:rPr lang="es-EC" sz="1800" dirty="0" smtClean="0">
              <a:solidFill>
                <a:srgbClr val="0070C0"/>
              </a:solidFill>
            </a:rPr>
            <a:t>depositario de almacenamiento seguro de información.</a:t>
          </a:r>
          <a:endParaRPr lang="es-EC" sz="1800" dirty="0">
            <a:solidFill>
              <a:srgbClr val="0070C0"/>
            </a:solidFill>
          </a:endParaRPr>
        </a:p>
      </dgm:t>
    </dgm:pt>
    <dgm:pt modelId="{68A477A8-DF97-43AE-8DA3-1B07F86C9411}" type="parTrans" cxnId="{9992DD6D-CD36-4AA0-AFED-906FBB8764F1}">
      <dgm:prSet/>
      <dgm:spPr/>
      <dgm:t>
        <a:bodyPr/>
        <a:lstStyle/>
        <a:p>
          <a:endParaRPr lang="es-EC"/>
        </a:p>
      </dgm:t>
    </dgm:pt>
    <dgm:pt modelId="{53AE7BCD-395E-427C-BFCA-BEEC28F047F5}" type="sibTrans" cxnId="{9992DD6D-CD36-4AA0-AFED-906FBB8764F1}">
      <dgm:prSet/>
      <dgm:spPr/>
      <dgm:t>
        <a:bodyPr/>
        <a:lstStyle/>
        <a:p>
          <a:endParaRPr lang="es-EC"/>
        </a:p>
      </dgm:t>
    </dgm:pt>
    <dgm:pt modelId="{5688CDFD-A71C-4C7A-979B-47C6AFED7AB6}">
      <dgm:prSet phldrT="[Texto]" custT="1"/>
      <dgm:spPr>
        <a:solidFill>
          <a:schemeClr val="accent5">
            <a:lumMod val="60000"/>
            <a:lumOff val="40000"/>
          </a:schemeClr>
        </a:solidFill>
        <a:ln>
          <a:solidFill>
            <a:srgbClr val="0070C0"/>
          </a:solidFill>
        </a:ln>
      </dgm:spPr>
      <dgm:t>
        <a:bodyPr/>
        <a:lstStyle/>
        <a:p>
          <a:pPr algn="just"/>
          <a:r>
            <a:rPr lang="es-EC" sz="1800" dirty="0" smtClean="0"/>
            <a:t>Implementación de un </a:t>
          </a:r>
          <a:r>
            <a:rPr lang="es-EC" sz="1800" dirty="0" smtClean="0">
              <a:solidFill>
                <a:srgbClr val="0070C0"/>
              </a:solidFill>
            </a:rPr>
            <a:t>enlace HF civil con seguridad entre el BR-23 y el C.O. N° 1</a:t>
          </a:r>
          <a:r>
            <a:rPr lang="es-EC" sz="1800" dirty="0" smtClean="0"/>
            <a:t>, con equipamiento radio; proporcionado por las FF.MM. de Colombia.</a:t>
          </a:r>
          <a:endParaRPr lang="es-EC" sz="1800" dirty="0"/>
        </a:p>
      </dgm:t>
    </dgm:pt>
    <dgm:pt modelId="{11A39631-A04A-4281-8800-27A421300D46}" type="parTrans" cxnId="{36F0CD4E-9591-4402-A3BE-A2748E7DAA51}">
      <dgm:prSet/>
      <dgm:spPr/>
      <dgm:t>
        <a:bodyPr/>
        <a:lstStyle/>
        <a:p>
          <a:endParaRPr lang="es-EC"/>
        </a:p>
      </dgm:t>
    </dgm:pt>
    <dgm:pt modelId="{10049444-3612-4F52-98AE-C4F06AC0CDBC}" type="sibTrans" cxnId="{36F0CD4E-9591-4402-A3BE-A2748E7DAA51}">
      <dgm:prSet/>
      <dgm:spPr/>
      <dgm:t>
        <a:bodyPr/>
        <a:lstStyle/>
        <a:p>
          <a:endParaRPr lang="es-EC"/>
        </a:p>
      </dgm:t>
    </dgm:pt>
    <dgm:pt modelId="{BC3E8B11-6ECF-4988-B37E-63FC1CB86507}">
      <dgm:prSet phldrT="[Texto]" custT="1"/>
      <dgm:spPr>
        <a:solidFill>
          <a:schemeClr val="accent5">
            <a:lumMod val="60000"/>
            <a:lumOff val="40000"/>
          </a:schemeClr>
        </a:solidFill>
        <a:ln>
          <a:solidFill>
            <a:srgbClr val="0070C0"/>
          </a:solidFill>
        </a:ln>
      </dgm:spPr>
      <dgm:t>
        <a:bodyPr/>
        <a:lstStyle/>
        <a:p>
          <a:pPr algn="just"/>
          <a:r>
            <a:rPr lang="es-EC" sz="1800" dirty="0" smtClean="0"/>
            <a:t>Gestionar la </a:t>
          </a:r>
          <a:r>
            <a:rPr lang="es-EC" sz="1800" dirty="0" smtClean="0">
              <a:solidFill>
                <a:srgbClr val="0070C0"/>
              </a:solidFill>
            </a:rPr>
            <a:t>expedición de la cartilla binacional de control migratorio.</a:t>
          </a:r>
          <a:endParaRPr lang="es-EC" sz="1800" dirty="0">
            <a:solidFill>
              <a:srgbClr val="0070C0"/>
            </a:solidFill>
          </a:endParaRPr>
        </a:p>
      </dgm:t>
    </dgm:pt>
    <dgm:pt modelId="{C82D1AC2-0239-40F3-96C3-276BC8420404}" type="parTrans" cxnId="{B1C0C60D-56E1-4336-AB98-47F9A13A9C30}">
      <dgm:prSet/>
      <dgm:spPr/>
      <dgm:t>
        <a:bodyPr/>
        <a:lstStyle/>
        <a:p>
          <a:endParaRPr lang="es-EC"/>
        </a:p>
      </dgm:t>
    </dgm:pt>
    <dgm:pt modelId="{131CE3AD-EE9B-472F-9FA1-3D0E4840F7B2}" type="sibTrans" cxnId="{B1C0C60D-56E1-4336-AB98-47F9A13A9C30}">
      <dgm:prSet/>
      <dgm:spPr/>
      <dgm:t>
        <a:bodyPr/>
        <a:lstStyle/>
        <a:p>
          <a:endParaRPr lang="es-EC"/>
        </a:p>
      </dgm:t>
    </dgm:pt>
    <dgm:pt modelId="{3411A085-7430-47DB-A524-0B648CD9D205}">
      <dgm:prSet phldrT="[Texto]" custT="1"/>
      <dgm:spPr>
        <a:solidFill>
          <a:schemeClr val="accent5">
            <a:lumMod val="60000"/>
            <a:lumOff val="40000"/>
          </a:schemeClr>
        </a:solidFill>
        <a:ln>
          <a:solidFill>
            <a:srgbClr val="0070C0"/>
          </a:solidFill>
        </a:ln>
      </dgm:spPr>
      <dgm:t>
        <a:bodyPr/>
        <a:lstStyle/>
        <a:p>
          <a:pPr algn="just"/>
          <a:r>
            <a:rPr lang="es-EC" sz="1800" dirty="0" smtClean="0"/>
            <a:t>.</a:t>
          </a:r>
          <a:endParaRPr lang="es-EC" sz="1800" dirty="0"/>
        </a:p>
      </dgm:t>
    </dgm:pt>
    <dgm:pt modelId="{85C15F63-43B7-406E-B07F-12B56ED8F9FE}" type="parTrans" cxnId="{50359358-EB23-44E6-9ADC-3B525CBD9BDD}">
      <dgm:prSet/>
      <dgm:spPr/>
      <dgm:t>
        <a:bodyPr/>
        <a:lstStyle/>
        <a:p>
          <a:endParaRPr lang="es-EC"/>
        </a:p>
      </dgm:t>
    </dgm:pt>
    <dgm:pt modelId="{499A50AA-49CA-4EB3-B7C7-02D209BEDB79}" type="sibTrans" cxnId="{50359358-EB23-44E6-9ADC-3B525CBD9BDD}">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600000" custLinFactNeighborX="-4117">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8184" custScaleY="2000000" custLinFactNeighborX="2538" custLinFactNeighborY="36221">
        <dgm:presLayoutVars>
          <dgm:bulletEnabled val="1"/>
        </dgm:presLayoutVars>
      </dgm:prSet>
      <dgm:spPr/>
      <dgm:t>
        <a:bodyPr/>
        <a:lstStyle/>
        <a:p>
          <a:endParaRPr lang="es-EC"/>
        </a:p>
      </dgm:t>
    </dgm:pt>
  </dgm:ptLst>
  <dgm:cxnLst>
    <dgm:cxn modelId="{3BFCF528-4BBA-43FB-9B4E-E9459B6D1A58}" srcId="{FA865EA9-D0AA-42C8-ADEC-0A3AAF54A81B}" destId="{642BD42B-28EF-4658-B62E-D75E77C8C1E0}" srcOrd="0" destOrd="0" parTransId="{F0463886-C7B5-4E26-BBF0-0E76325988F9}" sibTransId="{CD4D56A9-2FF7-4282-828A-06F9050476EB}"/>
    <dgm:cxn modelId="{B1C0C60D-56E1-4336-AB98-47F9A13A9C30}" srcId="{642BD42B-28EF-4658-B62E-D75E77C8C1E0}" destId="{BC3E8B11-6ECF-4988-B37E-63FC1CB86507}" srcOrd="10" destOrd="0" parTransId="{C82D1AC2-0239-40F3-96C3-276BC8420404}" sibTransId="{131CE3AD-EE9B-472F-9FA1-3D0E4840F7B2}"/>
    <dgm:cxn modelId="{33382E18-201F-4EE0-8C6D-C53961004FF3}" type="presOf" srcId="{FA865EA9-D0AA-42C8-ADEC-0A3AAF54A81B}" destId="{33361964-7B5E-4E27-B8E1-2A63AAF1267E}" srcOrd="0" destOrd="0" presId="urn:microsoft.com/office/officeart/2005/8/layout/vList5"/>
    <dgm:cxn modelId="{6B080416-3AAD-4A96-979F-34E99F726055}" srcId="{642BD42B-28EF-4658-B62E-D75E77C8C1E0}" destId="{4D263FA1-F911-470B-8D5A-300A61EA36C4}" srcOrd="6" destOrd="0" parTransId="{61121F8C-2FE6-466F-B72A-E00C83426427}" sibTransId="{02A7EC1B-1EF0-4BA5-ACDB-FF03AFCC1B4A}"/>
    <dgm:cxn modelId="{E61160D0-5DC8-4FD8-A8A8-8F722FB83B5D}" type="presOf" srcId="{BC3E8B11-6ECF-4988-B37E-63FC1CB86507}" destId="{074DC562-2610-4287-8DFF-F3995ABD76FB}" srcOrd="0" destOrd="10" presId="urn:microsoft.com/office/officeart/2005/8/layout/vList5"/>
    <dgm:cxn modelId="{829BD1F5-1E07-4B9E-83AD-B7AA5408FE33}" type="presOf" srcId="{9FBEA5F6-F5A6-4DBE-B735-000DDEDFAC2D}" destId="{074DC562-2610-4287-8DFF-F3995ABD76FB}" srcOrd="0" destOrd="14" presId="urn:microsoft.com/office/officeart/2005/8/layout/vList5"/>
    <dgm:cxn modelId="{B3F9DB6F-8CD1-4242-A0C6-5E8B5699DDE8}" srcId="{642BD42B-28EF-4658-B62E-D75E77C8C1E0}" destId="{FA92A09D-1AFF-4899-BA5F-4A235F0463B9}" srcOrd="2" destOrd="0" parTransId="{8309D057-FEAD-42F8-BCFD-8E57F8AD6968}" sibTransId="{BA03013F-EF23-46EB-84C3-94E9B22C2FA4}"/>
    <dgm:cxn modelId="{50359358-EB23-44E6-9ADC-3B525CBD9BDD}" srcId="{642BD42B-28EF-4658-B62E-D75E77C8C1E0}" destId="{3411A085-7430-47DB-A524-0B648CD9D205}" srcOrd="11" destOrd="0" parTransId="{85C15F63-43B7-406E-B07F-12B56ED8F9FE}" sibTransId="{499A50AA-49CA-4EB3-B7C7-02D209BEDB79}"/>
    <dgm:cxn modelId="{2134C2F2-0EC9-4359-93C7-C84D1EDA9B9F}" type="presOf" srcId="{4D263FA1-F911-470B-8D5A-300A61EA36C4}" destId="{074DC562-2610-4287-8DFF-F3995ABD76FB}" srcOrd="0" destOrd="6" presId="urn:microsoft.com/office/officeart/2005/8/layout/vList5"/>
    <dgm:cxn modelId="{9992DD6D-CD36-4AA0-AFED-906FBB8764F1}" srcId="{642BD42B-28EF-4658-B62E-D75E77C8C1E0}" destId="{05D6F2F4-8A77-4AB2-B899-B940EF4CA81E}" srcOrd="8" destOrd="0" parTransId="{68A477A8-DF97-43AE-8DA3-1B07F86C9411}" sibTransId="{53AE7BCD-395E-427C-BFCA-BEEC28F047F5}"/>
    <dgm:cxn modelId="{5FB88F47-BFE0-4DB8-B6D9-E9E6F98869CF}" type="presOf" srcId="{A1E3AB35-174A-4F62-8ED8-65F31793214A}" destId="{074DC562-2610-4287-8DFF-F3995ABD76FB}" srcOrd="0" destOrd="1" presId="urn:microsoft.com/office/officeart/2005/8/layout/vList5"/>
    <dgm:cxn modelId="{042E480F-0A77-4C96-86DF-AF9F34DE29F7}" srcId="{642BD42B-28EF-4658-B62E-D75E77C8C1E0}" destId="{4FCCB15D-DABE-49B8-8F73-168460E5EFED}" srcOrd="5" destOrd="0" parTransId="{CF5D17EF-665A-4605-9520-A5D6B2798BAD}" sibTransId="{2680C118-5EB0-4BAB-B2A5-CB24173CA7F5}"/>
    <dgm:cxn modelId="{36F0CD4E-9591-4402-A3BE-A2748E7DAA51}" srcId="{642BD42B-28EF-4658-B62E-D75E77C8C1E0}" destId="{5688CDFD-A71C-4C7A-979B-47C6AFED7AB6}" srcOrd="9" destOrd="0" parTransId="{11A39631-A04A-4281-8800-27A421300D46}" sibTransId="{10049444-3612-4F52-98AE-C4F06AC0CDBC}"/>
    <dgm:cxn modelId="{E504DAD5-1068-4E04-B112-4C59F1374862}" type="presOf" srcId="{164E99F8-25D0-41AC-B4B8-2E3A54F8C4AE}" destId="{074DC562-2610-4287-8DFF-F3995ABD76FB}" srcOrd="0" destOrd="4" presId="urn:microsoft.com/office/officeart/2005/8/layout/vList5"/>
    <dgm:cxn modelId="{365FB60B-7C01-4D88-981C-FCFD15C327BF}" type="presOf" srcId="{05D6F2F4-8A77-4AB2-B899-B940EF4CA81E}" destId="{074DC562-2610-4287-8DFF-F3995ABD76FB}" srcOrd="0" destOrd="8" presId="urn:microsoft.com/office/officeart/2005/8/layout/vList5"/>
    <dgm:cxn modelId="{04437397-6B50-460B-AA74-AA8EB1DCC772}" type="presOf" srcId="{C4486C1D-2F17-486B-ADFE-1E868F5BBCC8}" destId="{074DC562-2610-4287-8DFF-F3995ABD76FB}" srcOrd="0" destOrd="0" presId="urn:microsoft.com/office/officeart/2005/8/layout/vList5"/>
    <dgm:cxn modelId="{039AB084-6493-48ED-9FBA-3344874B871E}" srcId="{642BD42B-28EF-4658-B62E-D75E77C8C1E0}" destId="{164E99F8-25D0-41AC-B4B8-2E3A54F8C4AE}" srcOrd="4" destOrd="0" parTransId="{9ED6CD97-D7E3-4AA4-AB04-3E99561E74AF}" sibTransId="{88420778-EA1A-4C67-972B-1BCEDF019B77}"/>
    <dgm:cxn modelId="{19D8E958-E225-401A-BD1D-FF36BE02FA17}" type="presOf" srcId="{4FCCB15D-DABE-49B8-8F73-168460E5EFED}" destId="{074DC562-2610-4287-8DFF-F3995ABD76FB}" srcOrd="0" destOrd="5" presId="urn:microsoft.com/office/officeart/2005/8/layout/vList5"/>
    <dgm:cxn modelId="{9509A710-2534-4166-8D94-9822E6E2D950}" type="presOf" srcId="{7B0EA5C8-CF06-40FE-8A93-2646F07E1988}" destId="{074DC562-2610-4287-8DFF-F3995ABD76FB}" srcOrd="0" destOrd="13" presId="urn:microsoft.com/office/officeart/2005/8/layout/vList5"/>
    <dgm:cxn modelId="{24DFBD15-E04C-44AC-8D6B-259D23A38475}" srcId="{642BD42B-28EF-4658-B62E-D75E77C8C1E0}" destId="{A256B9B6-BAD7-4071-935C-37738E96C237}" srcOrd="3" destOrd="0" parTransId="{F223965C-964E-486A-A3A7-07575D101862}" sibTransId="{5B296F7D-FB3E-476A-A41C-88581DC81BFE}"/>
    <dgm:cxn modelId="{5E6D7517-35C3-44F7-AD3F-E70DE53174AE}" srcId="{642BD42B-28EF-4658-B62E-D75E77C8C1E0}" destId="{A1E3AB35-174A-4F62-8ED8-65F31793214A}" srcOrd="1" destOrd="0" parTransId="{F2B2E215-BAB5-4EE1-B96C-5B41DFDEC025}" sibTransId="{869863F1-2A34-46DB-8454-07723669770C}"/>
    <dgm:cxn modelId="{713515D0-8AA2-4887-BF21-A6153AFB8D9C}" type="presOf" srcId="{3E3FB0DA-5519-439D-BFDB-230C26808AAD}" destId="{074DC562-2610-4287-8DFF-F3995ABD76FB}" srcOrd="0" destOrd="12" presId="urn:microsoft.com/office/officeart/2005/8/layout/vList5"/>
    <dgm:cxn modelId="{030A2B95-3F10-4C8E-BA86-1405574C4F74}" type="presOf" srcId="{FA92A09D-1AFF-4899-BA5F-4A235F0463B9}" destId="{074DC562-2610-4287-8DFF-F3995ABD76FB}" srcOrd="0" destOrd="2" presId="urn:microsoft.com/office/officeart/2005/8/layout/vList5"/>
    <dgm:cxn modelId="{88DCC67C-804A-484B-A644-CB2AFBD64FFA}" type="presOf" srcId="{3411A085-7430-47DB-A524-0B648CD9D205}" destId="{074DC562-2610-4287-8DFF-F3995ABD76FB}" srcOrd="0" destOrd="11" presId="urn:microsoft.com/office/officeart/2005/8/layout/vList5"/>
    <dgm:cxn modelId="{DF7E0CB4-85FE-46D5-A3EB-822C3BC8CC96}" srcId="{642BD42B-28EF-4658-B62E-D75E77C8C1E0}" destId="{C4486C1D-2F17-486B-ADFE-1E868F5BBCC8}" srcOrd="0" destOrd="0" parTransId="{41A226CF-7692-41AC-A274-77CFAE291721}" sibTransId="{8AF94E54-EE1D-4851-8B9D-BA19F15CFA54}"/>
    <dgm:cxn modelId="{75883009-8699-403B-AA66-6B58CC145AF8}" type="presOf" srcId="{5688CDFD-A71C-4C7A-979B-47C6AFED7AB6}" destId="{074DC562-2610-4287-8DFF-F3995ABD76FB}" srcOrd="0" destOrd="9" presId="urn:microsoft.com/office/officeart/2005/8/layout/vList5"/>
    <dgm:cxn modelId="{9AC1811A-B30E-464E-A5FC-9AB28893A2F4}" srcId="{642BD42B-28EF-4658-B62E-D75E77C8C1E0}" destId="{7B0EA5C8-CF06-40FE-8A93-2646F07E1988}" srcOrd="13" destOrd="0" parTransId="{A0B8E74F-96F3-419A-B7A8-531DD87595E6}" sibTransId="{626BB086-F88D-4E72-8D37-616F3F1832B4}"/>
    <dgm:cxn modelId="{D7D2494C-05D1-46FE-AB8F-61A1C354CBD2}" type="presOf" srcId="{642BD42B-28EF-4658-B62E-D75E77C8C1E0}" destId="{AEB1DA89-F0A6-4BE4-9A11-468A6515E632}" srcOrd="0" destOrd="0" presId="urn:microsoft.com/office/officeart/2005/8/layout/vList5"/>
    <dgm:cxn modelId="{D2A7642F-4379-49C2-8AA1-6649444E1646}" type="presOf" srcId="{A256B9B6-BAD7-4071-935C-37738E96C237}" destId="{074DC562-2610-4287-8DFF-F3995ABD76FB}" srcOrd="0" destOrd="3" presId="urn:microsoft.com/office/officeart/2005/8/layout/vList5"/>
    <dgm:cxn modelId="{0633AD0F-322B-44F6-9CFC-C46CBECAB604}" srcId="{642BD42B-28EF-4658-B62E-D75E77C8C1E0}" destId="{9FBEA5F6-F5A6-4DBE-B735-000DDEDFAC2D}" srcOrd="14" destOrd="0" parTransId="{917796FD-F314-442A-BC6C-B4C14BAA1877}" sibTransId="{262DBF3E-80BA-4282-AEDC-D1C8C1B23D9F}"/>
    <dgm:cxn modelId="{6D4B7319-1C8A-4240-B8C8-28CA12C7440C}" srcId="{642BD42B-28EF-4658-B62E-D75E77C8C1E0}" destId="{6DA55D61-E373-42DA-9D9D-0E22987824BA}" srcOrd="7" destOrd="0" parTransId="{3DA59E34-6440-4A4D-8EA7-8B45305EAB76}" sibTransId="{B83E8805-074C-4347-8D14-AECC2B103CAF}"/>
    <dgm:cxn modelId="{84D1AE32-3224-4F08-81E4-DADDD25E37E6}" srcId="{642BD42B-28EF-4658-B62E-D75E77C8C1E0}" destId="{3E3FB0DA-5519-439D-BFDB-230C26808AAD}" srcOrd="12" destOrd="0" parTransId="{944A87BE-53EA-41CF-90C4-371903F35D5A}" sibTransId="{7ED6D2FB-6E48-4A44-AB94-0D90E485BFC5}"/>
    <dgm:cxn modelId="{61E2E59D-3A94-4534-8FA2-345C3E0AE49D}" type="presOf" srcId="{6DA55D61-E373-42DA-9D9D-0E22987824BA}" destId="{074DC562-2610-4287-8DFF-F3995ABD76FB}" srcOrd="0" destOrd="7" presId="urn:microsoft.com/office/officeart/2005/8/layout/vList5"/>
    <dgm:cxn modelId="{103D00BA-B3D0-4ADD-BC1E-003914E9D891}" type="presParOf" srcId="{33361964-7B5E-4E27-B8E1-2A63AAF1267E}" destId="{0641A83D-CFE2-4D3B-BAB4-8FAC1E85DBF3}" srcOrd="0" destOrd="0" presId="urn:microsoft.com/office/officeart/2005/8/layout/vList5"/>
    <dgm:cxn modelId="{EA6E86F3-AD60-470C-B14C-9FE0338AD71C}" type="presParOf" srcId="{0641A83D-CFE2-4D3B-BAB4-8FAC1E85DBF3}" destId="{AEB1DA89-F0A6-4BE4-9A11-468A6515E632}" srcOrd="0" destOrd="0" presId="urn:microsoft.com/office/officeart/2005/8/layout/vList5"/>
    <dgm:cxn modelId="{2A43650D-88EB-4AFB-9E25-DCAF43980E86}"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1800" b="1" dirty="0" smtClean="0"/>
            <a:t>XXVIII COMBIFRON:</a:t>
          </a:r>
          <a:r>
            <a:rPr lang="es-ES" sz="1800" dirty="0" smtClean="0"/>
            <a:t> </a:t>
          </a:r>
          <a:r>
            <a:rPr lang="es-ES" sz="1600" dirty="0" smtClean="0"/>
            <a:t>En Manizales-Colombia, 24 al 28-NOV- 012:</a:t>
          </a:r>
        </a:p>
        <a:p>
          <a:pPr algn="just"/>
          <a:r>
            <a:rPr lang="es-ES" sz="2000" dirty="0" smtClean="0"/>
            <a:t>5 acuerdos</a:t>
          </a:r>
        </a:p>
        <a:p>
          <a:pPr algn="just"/>
          <a:r>
            <a:rPr lang="es-ES" sz="2000" dirty="0" smtClean="0"/>
            <a:t>19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3411A085-7430-47DB-A524-0B648CD9D205}">
      <dgm:prSet phldrT="[Texto]" custT="1"/>
      <dgm:spPr>
        <a:solidFill>
          <a:schemeClr val="accent5">
            <a:lumMod val="60000"/>
            <a:lumOff val="40000"/>
          </a:schemeClr>
        </a:solidFill>
        <a:ln>
          <a:solidFill>
            <a:srgbClr val="0070C0"/>
          </a:solidFill>
        </a:ln>
      </dgm:spPr>
      <dgm:t>
        <a:bodyPr/>
        <a:lstStyle/>
        <a:p>
          <a:pPr algn="just"/>
          <a:r>
            <a:rPr lang="es-EC" sz="1800" dirty="0" smtClean="0"/>
            <a:t>Efectuar una reunión Extraordinaria de la COMBIFRON, en febrero de 2013, fin </a:t>
          </a:r>
          <a:r>
            <a:rPr lang="es-EC" sz="1800" dirty="0" smtClean="0">
              <a:solidFill>
                <a:srgbClr val="0070C0"/>
              </a:solidFill>
            </a:rPr>
            <a:t>consolidar la Cartilla de Seguridad, las reformas al Reglamento de la COMBIFRON, el Reglamento de la SICOMFRON.</a:t>
          </a:r>
          <a:endParaRPr lang="es-EC" sz="1800" dirty="0">
            <a:solidFill>
              <a:srgbClr val="0070C0"/>
            </a:solidFill>
          </a:endParaRPr>
        </a:p>
      </dgm:t>
    </dgm:pt>
    <dgm:pt modelId="{85C15F63-43B7-406E-B07F-12B56ED8F9FE}" type="parTrans" cxnId="{50359358-EB23-44E6-9ADC-3B525CBD9BDD}">
      <dgm:prSet/>
      <dgm:spPr/>
      <dgm:t>
        <a:bodyPr/>
        <a:lstStyle/>
        <a:p>
          <a:endParaRPr lang="es-EC"/>
        </a:p>
      </dgm:t>
    </dgm:pt>
    <dgm:pt modelId="{499A50AA-49CA-4EB3-B7C7-02D209BEDB79}" type="sibTrans" cxnId="{50359358-EB23-44E6-9ADC-3B525CBD9BDD}">
      <dgm:prSet/>
      <dgm:spPr/>
      <dgm:t>
        <a:bodyPr/>
        <a:lstStyle/>
        <a:p>
          <a:endParaRPr lang="es-EC"/>
        </a:p>
      </dgm:t>
    </dgm:pt>
    <dgm:pt modelId="{107CD403-B708-41E0-B720-1C54928BA07D}">
      <dgm:prSet phldrT="[Texto]" custT="1"/>
      <dgm:spPr>
        <a:solidFill>
          <a:schemeClr val="accent5">
            <a:lumMod val="60000"/>
            <a:lumOff val="40000"/>
          </a:schemeClr>
        </a:solidFill>
        <a:ln>
          <a:solidFill>
            <a:srgbClr val="0070C0"/>
          </a:solidFill>
        </a:ln>
      </dgm:spPr>
      <dgm:t>
        <a:bodyPr/>
        <a:lstStyle/>
        <a:p>
          <a:pPr algn="just"/>
          <a:r>
            <a:rPr lang="es-EC" sz="1800" dirty="0" smtClean="0"/>
            <a:t>Gestionar el desarrollo de la IV Reunión de Mandos Regionales de Frontera Ecuador - Colombia, en marzo de 2013, en Colombia.</a:t>
          </a:r>
          <a:endParaRPr lang="es-EC" sz="1800" dirty="0"/>
        </a:p>
      </dgm:t>
    </dgm:pt>
    <dgm:pt modelId="{AD83FD35-F7EC-488D-AA6F-89C4E44A6550}" type="parTrans" cxnId="{32428F2E-AA48-451B-A280-990976BB2FDB}">
      <dgm:prSet/>
      <dgm:spPr/>
      <dgm:t>
        <a:bodyPr/>
        <a:lstStyle/>
        <a:p>
          <a:endParaRPr lang="es-EC"/>
        </a:p>
      </dgm:t>
    </dgm:pt>
    <dgm:pt modelId="{E1CA0C0A-AACA-40E3-8B62-4026CFF73F65}" type="sibTrans" cxnId="{32428F2E-AA48-451B-A280-990976BB2FDB}">
      <dgm:prSet/>
      <dgm:spPr/>
      <dgm:t>
        <a:bodyPr/>
        <a:lstStyle/>
        <a:p>
          <a:endParaRPr lang="es-EC"/>
        </a:p>
      </dgm:t>
    </dgm:pt>
    <dgm:pt modelId="{4308FCB5-DEAD-4516-956B-0B7BA7C19B9E}">
      <dgm:prSet phldrT="[Texto]" custT="1"/>
      <dgm:spPr>
        <a:solidFill>
          <a:schemeClr val="accent5">
            <a:lumMod val="60000"/>
            <a:lumOff val="40000"/>
          </a:schemeClr>
        </a:solidFill>
        <a:ln>
          <a:solidFill>
            <a:srgbClr val="0070C0"/>
          </a:solidFill>
        </a:ln>
      </dgm:spPr>
      <dgm:t>
        <a:bodyPr/>
        <a:lstStyle/>
        <a:p>
          <a:pPr algn="just"/>
          <a:r>
            <a:rPr lang="es-EC" sz="1800" dirty="0" smtClean="0"/>
            <a:t>Realizar reunión sobre información actual de la </a:t>
          </a:r>
          <a:r>
            <a:rPr lang="es-EC" sz="1800" dirty="0" smtClean="0">
              <a:solidFill>
                <a:srgbClr val="0070C0"/>
              </a:solidFill>
            </a:rPr>
            <a:t>minería ilegal y tráfico ilícito de armas, municiones y explosivos, en el mes de febrero de 2013</a:t>
          </a:r>
          <a:r>
            <a:rPr lang="es-EC" sz="1800" dirty="0" smtClean="0"/>
            <a:t>.</a:t>
          </a:r>
          <a:endParaRPr lang="es-EC" sz="1800" dirty="0"/>
        </a:p>
      </dgm:t>
    </dgm:pt>
    <dgm:pt modelId="{F7493519-E66A-4A96-A5E3-0AB3B0A229DD}" type="parTrans" cxnId="{CE8D1856-CAC5-4033-AEC5-D572536CA4E7}">
      <dgm:prSet/>
      <dgm:spPr/>
      <dgm:t>
        <a:bodyPr/>
        <a:lstStyle/>
        <a:p>
          <a:endParaRPr lang="es-EC"/>
        </a:p>
      </dgm:t>
    </dgm:pt>
    <dgm:pt modelId="{EDF35D82-9049-4ADD-BBF3-C731736BC5FE}" type="sibTrans" cxnId="{CE8D1856-CAC5-4033-AEC5-D572536CA4E7}">
      <dgm:prSet/>
      <dgm:spPr/>
      <dgm:t>
        <a:bodyPr/>
        <a:lstStyle/>
        <a:p>
          <a:endParaRPr lang="es-EC"/>
        </a:p>
      </dgm:t>
    </dgm:pt>
    <dgm:pt modelId="{16DE1741-321B-45CA-A6D1-9324B6266EE5}">
      <dgm:prSet phldrT="[Texto]" custT="1"/>
      <dgm:spPr>
        <a:solidFill>
          <a:schemeClr val="accent5">
            <a:lumMod val="60000"/>
            <a:lumOff val="40000"/>
          </a:schemeClr>
        </a:solidFill>
        <a:ln>
          <a:solidFill>
            <a:srgbClr val="0070C0"/>
          </a:solidFill>
        </a:ln>
      </dgm:spPr>
      <dgm:t>
        <a:bodyPr/>
        <a:lstStyle/>
        <a:p>
          <a:pPr algn="just"/>
          <a:r>
            <a:rPr lang="es-EC" sz="1800" dirty="0" smtClean="0"/>
            <a:t>Intercambio de información del </a:t>
          </a:r>
          <a:r>
            <a:rPr lang="es-EC" sz="1800" dirty="0" smtClean="0">
              <a:solidFill>
                <a:srgbClr val="0070C0"/>
              </a:solidFill>
            </a:rPr>
            <a:t>material bélico incautado tanto en Colombia como en Ecuador durante el año 2012</a:t>
          </a:r>
          <a:r>
            <a:rPr lang="es-EC" sz="1800" dirty="0" smtClean="0"/>
            <a:t>, a fin de determinar su posible trazabilidad.</a:t>
          </a:r>
          <a:endParaRPr lang="es-EC" sz="1800" dirty="0"/>
        </a:p>
      </dgm:t>
    </dgm:pt>
    <dgm:pt modelId="{FAAC0EC7-AE2A-4022-9CD3-FB632C397EC2}" type="parTrans" cxnId="{846DFEBD-4FD3-482F-8920-233AAA30FB73}">
      <dgm:prSet/>
      <dgm:spPr/>
      <dgm:t>
        <a:bodyPr/>
        <a:lstStyle/>
        <a:p>
          <a:endParaRPr lang="es-EC"/>
        </a:p>
      </dgm:t>
    </dgm:pt>
    <dgm:pt modelId="{03D73C95-28E1-4F1E-9844-E715FB02D2AD}" type="sibTrans" cxnId="{846DFEBD-4FD3-482F-8920-233AAA30FB73}">
      <dgm:prSet/>
      <dgm:spPr/>
      <dgm:t>
        <a:bodyPr/>
        <a:lstStyle/>
        <a:p>
          <a:endParaRPr lang="es-EC"/>
        </a:p>
      </dgm:t>
    </dgm:pt>
    <dgm:pt modelId="{F63FDED3-08DB-4B92-8395-BDC588E70270}">
      <dgm:prSet phldrT="[Texto]" custT="1"/>
      <dgm:spPr>
        <a:solidFill>
          <a:schemeClr val="accent5">
            <a:lumMod val="60000"/>
            <a:lumOff val="40000"/>
          </a:schemeClr>
        </a:solidFill>
        <a:ln>
          <a:solidFill>
            <a:srgbClr val="0070C0"/>
          </a:solidFill>
        </a:ln>
      </dgm:spPr>
      <dgm:t>
        <a:bodyPr/>
        <a:lstStyle/>
        <a:p>
          <a:pPr algn="just"/>
          <a:r>
            <a:rPr lang="es-EC" sz="1800" smtClean="0"/>
            <a:t>Realizar las pruebas sobre el funcionamiento del repositorio digital de información.</a:t>
          </a:r>
          <a:endParaRPr lang="es-EC" sz="1800"/>
        </a:p>
      </dgm:t>
    </dgm:pt>
    <dgm:pt modelId="{7709B663-488B-423B-8251-D258056647C8}" type="parTrans" cxnId="{F8304191-42F4-4D17-9A70-6F31A8A3E89E}">
      <dgm:prSet/>
      <dgm:spPr/>
      <dgm:t>
        <a:bodyPr/>
        <a:lstStyle/>
        <a:p>
          <a:endParaRPr lang="es-EC"/>
        </a:p>
      </dgm:t>
    </dgm:pt>
    <dgm:pt modelId="{A2B1D370-7A27-4AA7-B341-CD0199D6EFDF}" type="sibTrans" cxnId="{F8304191-42F4-4D17-9A70-6F31A8A3E89E}">
      <dgm:prSet/>
      <dgm:spPr/>
      <dgm:t>
        <a:bodyPr/>
        <a:lstStyle/>
        <a:p>
          <a:endParaRPr lang="es-EC"/>
        </a:p>
      </dgm:t>
    </dgm:pt>
    <dgm:pt modelId="{E31CD3B5-1C4C-45BC-8804-2AE52F442E88}">
      <dgm:prSet phldrT="[Texto]" custT="1"/>
      <dgm:spPr>
        <a:solidFill>
          <a:schemeClr val="accent5">
            <a:lumMod val="60000"/>
            <a:lumOff val="40000"/>
          </a:schemeClr>
        </a:solidFill>
        <a:ln>
          <a:solidFill>
            <a:srgbClr val="0070C0"/>
          </a:solidFill>
        </a:ln>
      </dgm:spPr>
      <dgm:t>
        <a:bodyPr/>
        <a:lstStyle/>
        <a:p>
          <a:pPr algn="just"/>
          <a:r>
            <a:rPr lang="es-EC" sz="1800" dirty="0" smtClean="0"/>
            <a:t>Realizar las coordinaciones de intercambio de </a:t>
          </a:r>
          <a:r>
            <a:rPr lang="es-EC" sz="1800" dirty="0" smtClean="0">
              <a:solidFill>
                <a:srgbClr val="0070C0"/>
              </a:solidFill>
            </a:rPr>
            <a:t>información entre unidades operativas mayores de frontera </a:t>
          </a:r>
          <a:r>
            <a:rPr lang="es-EC" sz="1800" dirty="0" smtClean="0"/>
            <a:t>a través de videoconferencia</a:t>
          </a:r>
          <a:endParaRPr lang="es-EC" sz="1800" dirty="0"/>
        </a:p>
      </dgm:t>
    </dgm:pt>
    <dgm:pt modelId="{0183BDF8-6B62-42D2-96C9-B42AA11AF660}" type="parTrans" cxnId="{B8B94E30-1092-41B5-A722-80F22D9B2443}">
      <dgm:prSet/>
      <dgm:spPr/>
      <dgm:t>
        <a:bodyPr/>
        <a:lstStyle/>
        <a:p>
          <a:endParaRPr lang="es-EC"/>
        </a:p>
      </dgm:t>
    </dgm:pt>
    <dgm:pt modelId="{83A8FA4E-08DE-40CA-B524-5F72FCC70835}" type="sibTrans" cxnId="{B8B94E30-1092-41B5-A722-80F22D9B2443}">
      <dgm:prSet/>
      <dgm:spPr/>
      <dgm:t>
        <a:bodyPr/>
        <a:lstStyle/>
        <a:p>
          <a:endParaRPr lang="es-EC"/>
        </a:p>
      </dgm:t>
    </dgm:pt>
    <dgm:pt modelId="{43380A9F-4FC9-45CE-A84B-BC1D28B05C01}">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F3E2F9FC-5EE9-4893-818C-67E664934F33}" type="parTrans" cxnId="{00AF6606-4FE3-4951-B193-7025D163D6D5}">
      <dgm:prSet/>
      <dgm:spPr/>
      <dgm:t>
        <a:bodyPr/>
        <a:lstStyle/>
        <a:p>
          <a:endParaRPr lang="es-EC"/>
        </a:p>
      </dgm:t>
    </dgm:pt>
    <dgm:pt modelId="{C56DDB06-37FD-4A32-B729-7C9B90E8F5E4}" type="sibTrans" cxnId="{00AF6606-4FE3-4951-B193-7025D163D6D5}">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600000" custLinFactNeighborX="-4117">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8184" custScaleY="2000000" custLinFactNeighborX="2538" custLinFactNeighborY="36221">
        <dgm:presLayoutVars>
          <dgm:bulletEnabled val="1"/>
        </dgm:presLayoutVars>
      </dgm:prSet>
      <dgm:spPr/>
      <dgm:t>
        <a:bodyPr/>
        <a:lstStyle/>
        <a:p>
          <a:endParaRPr lang="es-EC"/>
        </a:p>
      </dgm:t>
    </dgm:pt>
  </dgm:ptLst>
  <dgm:cxnLst>
    <dgm:cxn modelId="{3BFCF528-4BBA-43FB-9B4E-E9459B6D1A58}" srcId="{FA865EA9-D0AA-42C8-ADEC-0A3AAF54A81B}" destId="{642BD42B-28EF-4658-B62E-D75E77C8C1E0}" srcOrd="0" destOrd="0" parTransId="{F0463886-C7B5-4E26-BBF0-0E76325988F9}" sibTransId="{CD4D56A9-2FF7-4282-828A-06F9050476EB}"/>
    <dgm:cxn modelId="{06A0CFFE-8DDD-4784-B030-3C5EEAADBD0E}" type="presOf" srcId="{43380A9F-4FC9-45CE-A84B-BC1D28B05C01}" destId="{074DC562-2610-4287-8DFF-F3995ABD76FB}" srcOrd="0" destOrd="0" presId="urn:microsoft.com/office/officeart/2005/8/layout/vList5"/>
    <dgm:cxn modelId="{FB33A03F-968F-4D57-B9EF-CA97638E83FE}" type="presOf" srcId="{16DE1741-321B-45CA-A6D1-9324B6266EE5}" destId="{074DC562-2610-4287-8DFF-F3995ABD76FB}" srcOrd="0" destOrd="5" presId="urn:microsoft.com/office/officeart/2005/8/layout/vList5"/>
    <dgm:cxn modelId="{26E714F3-CA60-4BDC-B64E-EED2EB28E2C8}" type="presOf" srcId="{FA865EA9-D0AA-42C8-ADEC-0A3AAF54A81B}" destId="{33361964-7B5E-4E27-B8E1-2A63AAF1267E}" srcOrd="0" destOrd="0" presId="urn:microsoft.com/office/officeart/2005/8/layout/vList5"/>
    <dgm:cxn modelId="{846DFEBD-4FD3-482F-8920-233AAA30FB73}" srcId="{642BD42B-28EF-4658-B62E-D75E77C8C1E0}" destId="{16DE1741-321B-45CA-A6D1-9324B6266EE5}" srcOrd="5" destOrd="0" parTransId="{FAAC0EC7-AE2A-4022-9CD3-FB632C397EC2}" sibTransId="{03D73C95-28E1-4F1E-9844-E715FB02D2AD}"/>
    <dgm:cxn modelId="{32428F2E-AA48-451B-A280-990976BB2FDB}" srcId="{642BD42B-28EF-4658-B62E-D75E77C8C1E0}" destId="{107CD403-B708-41E0-B720-1C54928BA07D}" srcOrd="3" destOrd="0" parTransId="{AD83FD35-F7EC-488D-AA6F-89C4E44A6550}" sibTransId="{E1CA0C0A-AACA-40E3-8B62-4026CFF73F65}"/>
    <dgm:cxn modelId="{50359358-EB23-44E6-9ADC-3B525CBD9BDD}" srcId="{642BD42B-28EF-4658-B62E-D75E77C8C1E0}" destId="{3411A085-7430-47DB-A524-0B648CD9D205}" srcOrd="2" destOrd="0" parTransId="{85C15F63-43B7-406E-B07F-12B56ED8F9FE}" sibTransId="{499A50AA-49CA-4EB3-B7C7-02D209BEDB79}"/>
    <dgm:cxn modelId="{C687F8DD-D4F2-4CF5-A200-C4D8841D12CA}" type="presOf" srcId="{7B0EA5C8-CF06-40FE-8A93-2646F07E1988}" destId="{074DC562-2610-4287-8DFF-F3995ABD76FB}" srcOrd="0" destOrd="9" presId="urn:microsoft.com/office/officeart/2005/8/layout/vList5"/>
    <dgm:cxn modelId="{4A25C885-8DB1-4C69-8C95-84954B334117}" type="presOf" srcId="{3E3FB0DA-5519-439D-BFDB-230C26808AAD}" destId="{074DC562-2610-4287-8DFF-F3995ABD76FB}" srcOrd="0" destOrd="8" presId="urn:microsoft.com/office/officeart/2005/8/layout/vList5"/>
    <dgm:cxn modelId="{B8B94E30-1092-41B5-A722-80F22D9B2443}" srcId="{642BD42B-28EF-4658-B62E-D75E77C8C1E0}" destId="{E31CD3B5-1C4C-45BC-8804-2AE52F442E88}" srcOrd="7" destOrd="0" parTransId="{0183BDF8-6B62-42D2-96C9-B42AA11AF660}" sibTransId="{83A8FA4E-08DE-40CA-B524-5F72FCC70835}"/>
    <dgm:cxn modelId="{5A0D0914-1C9A-49B1-916E-4533B4578615}" type="presOf" srcId="{3411A085-7430-47DB-A524-0B648CD9D205}" destId="{074DC562-2610-4287-8DFF-F3995ABD76FB}" srcOrd="0" destOrd="2" presId="urn:microsoft.com/office/officeart/2005/8/layout/vList5"/>
    <dgm:cxn modelId="{969F3CBE-5C5C-4650-A5CE-F206989DE635}" type="presOf" srcId="{642BD42B-28EF-4658-B62E-D75E77C8C1E0}" destId="{AEB1DA89-F0A6-4BE4-9A11-468A6515E632}" srcOrd="0" destOrd="0" presId="urn:microsoft.com/office/officeart/2005/8/layout/vList5"/>
    <dgm:cxn modelId="{DBC883CF-7505-4FDC-B123-45852F8F005A}" type="presOf" srcId="{E31CD3B5-1C4C-45BC-8804-2AE52F442E88}" destId="{074DC562-2610-4287-8DFF-F3995ABD76FB}" srcOrd="0" destOrd="7" presId="urn:microsoft.com/office/officeart/2005/8/layout/vList5"/>
    <dgm:cxn modelId="{F8304191-42F4-4D17-9A70-6F31A8A3E89E}" srcId="{642BD42B-28EF-4658-B62E-D75E77C8C1E0}" destId="{F63FDED3-08DB-4B92-8395-BDC588E70270}" srcOrd="6" destOrd="0" parTransId="{7709B663-488B-423B-8251-D258056647C8}" sibTransId="{A2B1D370-7A27-4AA7-B341-CD0199D6EFDF}"/>
    <dgm:cxn modelId="{00AF6606-4FE3-4951-B193-7025D163D6D5}" srcId="{642BD42B-28EF-4658-B62E-D75E77C8C1E0}" destId="{43380A9F-4FC9-45CE-A84B-BC1D28B05C01}" srcOrd="0" destOrd="0" parTransId="{F3E2F9FC-5EE9-4893-818C-67E664934F33}" sibTransId="{C56DDB06-37FD-4A32-B729-7C9B90E8F5E4}"/>
    <dgm:cxn modelId="{CE8D1856-CAC5-4033-AEC5-D572536CA4E7}" srcId="{642BD42B-28EF-4658-B62E-D75E77C8C1E0}" destId="{4308FCB5-DEAD-4516-956B-0B7BA7C19B9E}" srcOrd="4" destOrd="0" parTransId="{F7493519-E66A-4A96-A5E3-0AB3B0A229DD}" sibTransId="{EDF35D82-9049-4ADD-BBF3-C731736BC5FE}"/>
    <dgm:cxn modelId="{B41A9E5C-B2C5-41BF-9249-918874874191}" type="presOf" srcId="{C4486C1D-2F17-486B-ADFE-1E868F5BBCC8}" destId="{074DC562-2610-4287-8DFF-F3995ABD76FB}" srcOrd="0" destOrd="1" presId="urn:microsoft.com/office/officeart/2005/8/layout/vList5"/>
    <dgm:cxn modelId="{179B3B3B-88DA-44B7-BAB7-FAF32D269A2B}" type="presOf" srcId="{9FBEA5F6-F5A6-4DBE-B735-000DDEDFAC2D}" destId="{074DC562-2610-4287-8DFF-F3995ABD76FB}" srcOrd="0" destOrd="10" presId="urn:microsoft.com/office/officeart/2005/8/layout/vList5"/>
    <dgm:cxn modelId="{084EB0B4-855B-477B-9E4A-DEB1FF313495}" type="presOf" srcId="{F63FDED3-08DB-4B92-8395-BDC588E70270}" destId="{074DC562-2610-4287-8DFF-F3995ABD76FB}" srcOrd="0" destOrd="6" presId="urn:microsoft.com/office/officeart/2005/8/layout/vList5"/>
    <dgm:cxn modelId="{DF7E0CB4-85FE-46D5-A3EB-822C3BC8CC96}" srcId="{642BD42B-28EF-4658-B62E-D75E77C8C1E0}" destId="{C4486C1D-2F17-486B-ADFE-1E868F5BBCC8}" srcOrd="1" destOrd="0" parTransId="{41A226CF-7692-41AC-A274-77CFAE291721}" sibTransId="{8AF94E54-EE1D-4851-8B9D-BA19F15CFA54}"/>
    <dgm:cxn modelId="{1E9DDB82-9DD1-4A33-8862-3070DFEF1112}" type="presOf" srcId="{4308FCB5-DEAD-4516-956B-0B7BA7C19B9E}" destId="{074DC562-2610-4287-8DFF-F3995ABD76FB}" srcOrd="0" destOrd="4" presId="urn:microsoft.com/office/officeart/2005/8/layout/vList5"/>
    <dgm:cxn modelId="{9AC1811A-B30E-464E-A5FC-9AB28893A2F4}" srcId="{642BD42B-28EF-4658-B62E-D75E77C8C1E0}" destId="{7B0EA5C8-CF06-40FE-8A93-2646F07E1988}" srcOrd="9" destOrd="0" parTransId="{A0B8E74F-96F3-419A-B7A8-531DD87595E6}" sibTransId="{626BB086-F88D-4E72-8D37-616F3F1832B4}"/>
    <dgm:cxn modelId="{42C0C698-44FB-4316-991A-646FE936CDF1}" type="presOf" srcId="{107CD403-B708-41E0-B720-1C54928BA07D}" destId="{074DC562-2610-4287-8DFF-F3995ABD76FB}" srcOrd="0" destOrd="3" presId="urn:microsoft.com/office/officeart/2005/8/layout/vList5"/>
    <dgm:cxn modelId="{0633AD0F-322B-44F6-9CFC-C46CBECAB604}" srcId="{642BD42B-28EF-4658-B62E-D75E77C8C1E0}" destId="{9FBEA5F6-F5A6-4DBE-B735-000DDEDFAC2D}" srcOrd="10" destOrd="0" parTransId="{917796FD-F314-442A-BC6C-B4C14BAA1877}" sibTransId="{262DBF3E-80BA-4282-AEDC-D1C8C1B23D9F}"/>
    <dgm:cxn modelId="{84D1AE32-3224-4F08-81E4-DADDD25E37E6}" srcId="{642BD42B-28EF-4658-B62E-D75E77C8C1E0}" destId="{3E3FB0DA-5519-439D-BFDB-230C26808AAD}" srcOrd="8" destOrd="0" parTransId="{944A87BE-53EA-41CF-90C4-371903F35D5A}" sibTransId="{7ED6D2FB-6E48-4A44-AB94-0D90E485BFC5}"/>
    <dgm:cxn modelId="{EB4CD4DF-984D-436E-943B-8892480E1014}" type="presParOf" srcId="{33361964-7B5E-4E27-B8E1-2A63AAF1267E}" destId="{0641A83D-CFE2-4D3B-BAB4-8FAC1E85DBF3}" srcOrd="0" destOrd="0" presId="urn:microsoft.com/office/officeart/2005/8/layout/vList5"/>
    <dgm:cxn modelId="{ADFAEE21-E8BD-4C87-ABAD-586AB119266F}" type="presParOf" srcId="{0641A83D-CFE2-4D3B-BAB4-8FAC1E85DBF3}" destId="{AEB1DA89-F0A6-4BE4-9A11-468A6515E632}" srcOrd="0" destOrd="0" presId="urn:microsoft.com/office/officeart/2005/8/layout/vList5"/>
    <dgm:cxn modelId="{DADB4B32-57CF-4AC8-A9C8-8A14A238B4E6}"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1800" b="1" dirty="0" smtClean="0"/>
            <a:t>XXIX COMBIFRON:</a:t>
          </a:r>
          <a:r>
            <a:rPr lang="es-ES" sz="1800" dirty="0" smtClean="0"/>
            <a:t> </a:t>
          </a:r>
          <a:r>
            <a:rPr lang="es-ES" sz="1700" dirty="0" smtClean="0"/>
            <a:t>En Quito-Ecuador, 29-JUL al 02-AGO- 012:</a:t>
          </a:r>
        </a:p>
        <a:p>
          <a:pPr algn="just"/>
          <a:r>
            <a:rPr lang="es-ES" sz="2000" dirty="0" smtClean="0"/>
            <a:t>4 acuerdos</a:t>
          </a:r>
        </a:p>
        <a:p>
          <a:pPr algn="just"/>
          <a:r>
            <a:rPr lang="es-ES" sz="2000" dirty="0" smtClean="0"/>
            <a:t>16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E31CD3B5-1C4C-45BC-8804-2AE52F442E88}">
      <dgm:prSet phldrT="[Texto]" custT="1"/>
      <dgm:spPr>
        <a:solidFill>
          <a:schemeClr val="accent5">
            <a:lumMod val="60000"/>
            <a:lumOff val="40000"/>
          </a:schemeClr>
        </a:solidFill>
        <a:ln>
          <a:solidFill>
            <a:srgbClr val="0070C0"/>
          </a:solidFill>
        </a:ln>
      </dgm:spPr>
      <dgm:t>
        <a:bodyPr/>
        <a:lstStyle/>
        <a:p>
          <a:pPr algn="just"/>
          <a:r>
            <a:rPr lang="es-EC" sz="2000" dirty="0" smtClean="0"/>
            <a:t>Disponer que la IV </a:t>
          </a:r>
          <a:r>
            <a:rPr lang="es-EC" sz="2000" dirty="0" smtClean="0">
              <a:solidFill>
                <a:srgbClr val="0070C0"/>
              </a:solidFill>
            </a:rPr>
            <a:t>Reunión de Mandos de Frontera </a:t>
          </a:r>
          <a:r>
            <a:rPr lang="es-EC" sz="2000" dirty="0" smtClean="0"/>
            <a:t>se efectúe en el primer trimestre de 2014.</a:t>
          </a:r>
          <a:endParaRPr lang="es-EC" sz="2000" dirty="0"/>
        </a:p>
      </dgm:t>
    </dgm:pt>
    <dgm:pt modelId="{0183BDF8-6B62-42D2-96C9-B42AA11AF660}" type="parTrans" cxnId="{B8B94E30-1092-41B5-A722-80F22D9B2443}">
      <dgm:prSet/>
      <dgm:spPr/>
      <dgm:t>
        <a:bodyPr/>
        <a:lstStyle/>
        <a:p>
          <a:endParaRPr lang="es-EC"/>
        </a:p>
      </dgm:t>
    </dgm:pt>
    <dgm:pt modelId="{83A8FA4E-08DE-40CA-B524-5F72FCC70835}" type="sibTrans" cxnId="{B8B94E30-1092-41B5-A722-80F22D9B2443}">
      <dgm:prSet/>
      <dgm:spPr/>
      <dgm:t>
        <a:bodyPr/>
        <a:lstStyle/>
        <a:p>
          <a:endParaRPr lang="es-EC"/>
        </a:p>
      </dgm:t>
    </dgm:pt>
    <dgm:pt modelId="{43380A9F-4FC9-45CE-A84B-BC1D28B05C01}">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F3E2F9FC-5EE9-4893-818C-67E664934F33}" type="parTrans" cxnId="{00AF6606-4FE3-4951-B193-7025D163D6D5}">
      <dgm:prSet/>
      <dgm:spPr/>
      <dgm:t>
        <a:bodyPr/>
        <a:lstStyle/>
        <a:p>
          <a:endParaRPr lang="es-EC"/>
        </a:p>
      </dgm:t>
    </dgm:pt>
    <dgm:pt modelId="{C56DDB06-37FD-4A32-B729-7C9B90E8F5E4}" type="sibTrans" cxnId="{00AF6606-4FE3-4951-B193-7025D163D6D5}">
      <dgm:prSet/>
      <dgm:spPr/>
      <dgm:t>
        <a:bodyPr/>
        <a:lstStyle/>
        <a:p>
          <a:endParaRPr lang="es-EC"/>
        </a:p>
      </dgm:t>
    </dgm:pt>
    <dgm:pt modelId="{0EFFF459-71FD-4A32-B2F1-67D394998B4E}">
      <dgm:prSet phldrT="[Texto]" custT="1"/>
      <dgm:spPr>
        <a:solidFill>
          <a:schemeClr val="accent5">
            <a:lumMod val="60000"/>
            <a:lumOff val="40000"/>
          </a:schemeClr>
        </a:solidFill>
        <a:ln>
          <a:solidFill>
            <a:srgbClr val="0070C0"/>
          </a:solidFill>
        </a:ln>
      </dgm:spPr>
      <dgm:t>
        <a:bodyPr/>
        <a:lstStyle/>
        <a:p>
          <a:pPr algn="just"/>
          <a:r>
            <a:rPr lang="es-EC" sz="2000" dirty="0" smtClean="0"/>
            <a:t>COMBIFRON-Colombia se compromete a culminar el proceso de </a:t>
          </a:r>
          <a:r>
            <a:rPr lang="es-EC" sz="2000" dirty="0" smtClean="0">
              <a:solidFill>
                <a:srgbClr val="0070C0"/>
              </a:solidFill>
            </a:rPr>
            <a:t>legalización de los reglamentos de la COMBIFRON, SICOMFRON y Mandos de Frontera</a:t>
          </a:r>
          <a:r>
            <a:rPr lang="es-EC" sz="2000" dirty="0" smtClean="0"/>
            <a:t>.</a:t>
          </a:r>
          <a:endParaRPr lang="es-EC" sz="2000" dirty="0"/>
        </a:p>
      </dgm:t>
    </dgm:pt>
    <dgm:pt modelId="{325288BC-2535-40A6-80B4-5226FFD1E53D}" type="parTrans" cxnId="{D764F48E-7D10-4EBF-911B-33F32B9342D0}">
      <dgm:prSet/>
      <dgm:spPr/>
      <dgm:t>
        <a:bodyPr/>
        <a:lstStyle/>
        <a:p>
          <a:endParaRPr lang="es-EC"/>
        </a:p>
      </dgm:t>
    </dgm:pt>
    <dgm:pt modelId="{179BB4AD-BB88-47C3-8B4D-8C367C3F2056}" type="sibTrans" cxnId="{D764F48E-7D10-4EBF-911B-33F32B9342D0}">
      <dgm:prSet/>
      <dgm:spPr/>
      <dgm:t>
        <a:bodyPr/>
        <a:lstStyle/>
        <a:p>
          <a:endParaRPr lang="es-EC"/>
        </a:p>
      </dgm:t>
    </dgm:pt>
    <dgm:pt modelId="{3EA2E533-B9A9-4CAF-BB94-410AB069930C}">
      <dgm:prSet phldrT="[Texto]" custT="1"/>
      <dgm:spPr>
        <a:solidFill>
          <a:schemeClr val="accent5">
            <a:lumMod val="60000"/>
            <a:lumOff val="40000"/>
          </a:schemeClr>
        </a:solidFill>
        <a:ln>
          <a:solidFill>
            <a:srgbClr val="0070C0"/>
          </a:solidFill>
        </a:ln>
      </dgm:spPr>
      <dgm:t>
        <a:bodyPr/>
        <a:lstStyle/>
        <a:p>
          <a:pPr algn="just"/>
          <a:r>
            <a:rPr lang="es-EC" sz="2000" dirty="0" smtClean="0"/>
            <a:t>COMBIFRON-Colombia se compromete a iniciar el trámite de </a:t>
          </a:r>
          <a:r>
            <a:rPr lang="es-EC" sz="2000" dirty="0" smtClean="0">
              <a:solidFill>
                <a:srgbClr val="0070C0"/>
              </a:solidFill>
            </a:rPr>
            <a:t>legalización de las reformas a la Cartilla de Seguridad.</a:t>
          </a:r>
          <a:endParaRPr lang="es-EC" sz="2000" dirty="0">
            <a:solidFill>
              <a:srgbClr val="0070C0"/>
            </a:solidFill>
          </a:endParaRPr>
        </a:p>
      </dgm:t>
    </dgm:pt>
    <dgm:pt modelId="{97051B0E-BFBA-4192-A6D2-A68AB87C7EBC}" type="parTrans" cxnId="{C2995EF7-633A-4143-8B63-EFE8E3534E45}">
      <dgm:prSet/>
      <dgm:spPr/>
      <dgm:t>
        <a:bodyPr/>
        <a:lstStyle/>
        <a:p>
          <a:endParaRPr lang="es-EC"/>
        </a:p>
      </dgm:t>
    </dgm:pt>
    <dgm:pt modelId="{DDBDA9A4-1245-43AF-8672-009C31D59629}" type="sibTrans" cxnId="{C2995EF7-633A-4143-8B63-EFE8E3534E45}">
      <dgm:prSet/>
      <dgm:spPr/>
      <dgm:t>
        <a:bodyPr/>
        <a:lstStyle/>
        <a:p>
          <a:endParaRPr lang="es-EC"/>
        </a:p>
      </dgm:t>
    </dgm:pt>
    <dgm:pt modelId="{69A46B0B-8019-4689-9EB5-A573BF7F2DFE}">
      <dgm:prSet phldrT="[Texto]" custT="1"/>
      <dgm:spPr>
        <a:solidFill>
          <a:schemeClr val="accent5">
            <a:lumMod val="60000"/>
            <a:lumOff val="40000"/>
          </a:schemeClr>
        </a:solidFill>
        <a:ln>
          <a:solidFill>
            <a:srgbClr val="0070C0"/>
          </a:solidFill>
        </a:ln>
      </dgm:spPr>
      <dgm:t>
        <a:bodyPr/>
        <a:lstStyle/>
        <a:p>
          <a:pPr algn="just"/>
          <a:r>
            <a:rPr lang="es-EC" sz="2000" dirty="0" smtClean="0"/>
            <a:t>Intercambio de información sobre </a:t>
          </a:r>
          <a:r>
            <a:rPr lang="es-EC" sz="2000" dirty="0" smtClean="0">
              <a:solidFill>
                <a:srgbClr val="0070C0"/>
              </a:solidFill>
            </a:rPr>
            <a:t>amenazas y factores de riesgo con incidencia en la frontera Ecuador-Colombia</a:t>
          </a:r>
          <a:r>
            <a:rPr lang="es-EC" sz="2000" dirty="0" smtClean="0"/>
            <a:t> (terrestre, aérea, marítima/fluvial).</a:t>
          </a:r>
          <a:endParaRPr lang="es-EC" sz="2000" dirty="0"/>
        </a:p>
      </dgm:t>
    </dgm:pt>
    <dgm:pt modelId="{01F6C200-140B-4147-8077-51494DBF0F8A}" type="parTrans" cxnId="{CAED72B8-DA5F-4326-BFCF-5B228E290F9C}">
      <dgm:prSet/>
      <dgm:spPr/>
      <dgm:t>
        <a:bodyPr/>
        <a:lstStyle/>
        <a:p>
          <a:endParaRPr lang="es-EC"/>
        </a:p>
      </dgm:t>
    </dgm:pt>
    <dgm:pt modelId="{16BE5F76-488B-4ECD-BC5C-727170033317}" type="sibTrans" cxnId="{CAED72B8-DA5F-4326-BFCF-5B228E290F9C}">
      <dgm:prSet/>
      <dgm:spPr/>
      <dgm:t>
        <a:bodyPr/>
        <a:lstStyle/>
        <a:p>
          <a:endParaRPr lang="es-EC"/>
        </a:p>
      </dgm:t>
    </dgm:pt>
    <dgm:pt modelId="{38F0E75D-0D10-463D-B484-181354C7F037}">
      <dgm:prSet phldrT="[Texto]" custT="1"/>
      <dgm:spPr>
        <a:solidFill>
          <a:schemeClr val="accent5">
            <a:lumMod val="60000"/>
            <a:lumOff val="40000"/>
          </a:schemeClr>
        </a:solidFill>
        <a:ln>
          <a:solidFill>
            <a:srgbClr val="0070C0"/>
          </a:solidFill>
        </a:ln>
      </dgm:spPr>
      <dgm:t>
        <a:bodyPr/>
        <a:lstStyle/>
        <a:p>
          <a:pPr algn="just"/>
          <a:r>
            <a:rPr lang="es-EC" sz="2000" dirty="0" smtClean="0"/>
            <a:t>Intercambio de información sobre </a:t>
          </a:r>
          <a:r>
            <a:rPr lang="es-EC" sz="2000" dirty="0" smtClean="0">
              <a:solidFill>
                <a:srgbClr val="0070C0"/>
              </a:solidFill>
            </a:rPr>
            <a:t>flujos migratorios.</a:t>
          </a:r>
          <a:endParaRPr lang="es-EC" sz="2000" dirty="0">
            <a:solidFill>
              <a:srgbClr val="0070C0"/>
            </a:solidFill>
          </a:endParaRPr>
        </a:p>
      </dgm:t>
    </dgm:pt>
    <dgm:pt modelId="{27954FD3-C214-4260-A74C-1DB53909B4C4}" type="parTrans" cxnId="{A325C0D3-F5A3-4AE1-A3A6-C547E1A97A62}">
      <dgm:prSet/>
      <dgm:spPr/>
      <dgm:t>
        <a:bodyPr/>
        <a:lstStyle/>
        <a:p>
          <a:endParaRPr lang="es-EC"/>
        </a:p>
      </dgm:t>
    </dgm:pt>
    <dgm:pt modelId="{D32C03CD-7354-42F6-A8EA-CE612349515B}" type="sibTrans" cxnId="{A325C0D3-F5A3-4AE1-A3A6-C547E1A97A62}">
      <dgm:prSet/>
      <dgm:spPr/>
      <dgm:t>
        <a:bodyPr/>
        <a:lstStyle/>
        <a:p>
          <a:endParaRPr lang="es-EC"/>
        </a:p>
      </dgm:t>
    </dgm:pt>
    <dgm:pt modelId="{97AFAFF6-3852-4F9B-BE47-C037595C8A84}">
      <dgm:prSet phldrT="[Texto]" custT="1"/>
      <dgm:spPr>
        <a:solidFill>
          <a:schemeClr val="accent5">
            <a:lumMod val="60000"/>
            <a:lumOff val="40000"/>
          </a:schemeClr>
        </a:solidFill>
        <a:ln>
          <a:solidFill>
            <a:srgbClr val="0070C0"/>
          </a:solidFill>
        </a:ln>
      </dgm:spPr>
      <dgm:t>
        <a:bodyPr/>
        <a:lstStyle/>
        <a:p>
          <a:pPr algn="just"/>
          <a:endParaRPr lang="es-EC" sz="2000" dirty="0">
            <a:solidFill>
              <a:srgbClr val="0070C0"/>
            </a:solidFill>
          </a:endParaRPr>
        </a:p>
      </dgm:t>
    </dgm:pt>
    <dgm:pt modelId="{2982CBDD-47ED-4C36-BF37-4964D213CFEA}" type="parTrans" cxnId="{A182B42E-B323-4874-83A6-C0611B408DB8}">
      <dgm:prSet/>
      <dgm:spPr/>
      <dgm:t>
        <a:bodyPr/>
        <a:lstStyle/>
        <a:p>
          <a:endParaRPr lang="es-EC"/>
        </a:p>
      </dgm:t>
    </dgm:pt>
    <dgm:pt modelId="{89FD0F11-8DB0-44B1-A8F0-A6D885E5B8E2}" type="sibTrans" cxnId="{A182B42E-B323-4874-83A6-C0611B408DB8}">
      <dgm:prSet/>
      <dgm:spPr/>
      <dgm:t>
        <a:bodyPr/>
        <a:lstStyle/>
        <a:p>
          <a:endParaRPr lang="es-EC"/>
        </a:p>
      </dgm:t>
    </dgm:pt>
    <dgm:pt modelId="{20E01F10-E686-4A90-95E5-E89BA6C5D5CF}">
      <dgm:prSet phldrT="[Texto]" custT="1"/>
      <dgm:spPr>
        <a:solidFill>
          <a:schemeClr val="accent5">
            <a:lumMod val="60000"/>
            <a:lumOff val="40000"/>
          </a:schemeClr>
        </a:solidFill>
        <a:ln>
          <a:solidFill>
            <a:srgbClr val="0070C0"/>
          </a:solidFill>
        </a:ln>
      </dgm:spPr>
      <dgm:t>
        <a:bodyPr/>
        <a:lstStyle/>
        <a:p>
          <a:pPr algn="just"/>
          <a:endParaRPr lang="es-EC" sz="2000" dirty="0">
            <a:solidFill>
              <a:srgbClr val="0070C0"/>
            </a:solidFill>
          </a:endParaRPr>
        </a:p>
      </dgm:t>
    </dgm:pt>
    <dgm:pt modelId="{AF91C1D9-716F-4396-8F77-099BAA26C61B}" type="parTrans" cxnId="{4BBB7F73-A710-4486-8A27-7695D3AD588B}">
      <dgm:prSet/>
      <dgm:spPr/>
      <dgm:t>
        <a:bodyPr/>
        <a:lstStyle/>
        <a:p>
          <a:endParaRPr lang="es-EC"/>
        </a:p>
      </dgm:t>
    </dgm:pt>
    <dgm:pt modelId="{CD156516-96BE-4527-ADFE-B06ACBDFF481}" type="sibTrans" cxnId="{4BBB7F73-A710-4486-8A27-7695D3AD588B}">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512576" custLinFactNeighborX="1271">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5544" custScaleY="1862695" custLinFactNeighborX="2433" custLinFactNeighborY="10836">
        <dgm:presLayoutVars>
          <dgm:bulletEnabled val="1"/>
        </dgm:presLayoutVars>
      </dgm:prSet>
      <dgm:spPr/>
      <dgm:t>
        <a:bodyPr/>
        <a:lstStyle/>
        <a:p>
          <a:endParaRPr lang="es-EC"/>
        </a:p>
      </dgm:t>
    </dgm:pt>
  </dgm:ptLst>
  <dgm:cxnLst>
    <dgm:cxn modelId="{3BFCF528-4BBA-43FB-9B4E-E9459B6D1A58}" srcId="{FA865EA9-D0AA-42C8-ADEC-0A3AAF54A81B}" destId="{642BD42B-28EF-4658-B62E-D75E77C8C1E0}" srcOrd="0" destOrd="0" parTransId="{F0463886-C7B5-4E26-BBF0-0E76325988F9}" sibTransId="{CD4D56A9-2FF7-4282-828A-06F9050476EB}"/>
    <dgm:cxn modelId="{3989D9AA-9C20-4903-8D98-CCE6F17B255B}" type="presOf" srcId="{C4486C1D-2F17-486B-ADFE-1E868F5BBCC8}" destId="{074DC562-2610-4287-8DFF-F3995ABD76FB}" srcOrd="0" destOrd="1" presId="urn:microsoft.com/office/officeart/2005/8/layout/vList5"/>
    <dgm:cxn modelId="{F8730952-542D-4D85-A638-3A294F9E31C0}" type="presOf" srcId="{7B0EA5C8-CF06-40FE-8A93-2646F07E1988}" destId="{074DC562-2610-4287-8DFF-F3995ABD76FB}" srcOrd="0" destOrd="10" presId="urn:microsoft.com/office/officeart/2005/8/layout/vList5"/>
    <dgm:cxn modelId="{A325C0D3-F5A3-4AE1-A3A6-C547E1A97A62}" srcId="{642BD42B-28EF-4658-B62E-D75E77C8C1E0}" destId="{38F0E75D-0D10-463D-B484-181354C7F037}" srcOrd="6" destOrd="0" parTransId="{27954FD3-C214-4260-A74C-1DB53909B4C4}" sibTransId="{D32C03CD-7354-42F6-A8EA-CE612349515B}"/>
    <dgm:cxn modelId="{4BBB7F73-A710-4486-8A27-7695D3AD588B}" srcId="{642BD42B-28EF-4658-B62E-D75E77C8C1E0}" destId="{20E01F10-E686-4A90-95E5-E89BA6C5D5CF}" srcOrd="7" destOrd="0" parTransId="{AF91C1D9-716F-4396-8F77-099BAA26C61B}" sibTransId="{CD156516-96BE-4527-ADFE-B06ACBDFF481}"/>
    <dgm:cxn modelId="{D764F48E-7D10-4EBF-911B-33F32B9342D0}" srcId="{642BD42B-28EF-4658-B62E-D75E77C8C1E0}" destId="{0EFFF459-71FD-4A32-B2F1-67D394998B4E}" srcOrd="3" destOrd="0" parTransId="{325288BC-2535-40A6-80B4-5226FFD1E53D}" sibTransId="{179BB4AD-BB88-47C3-8B4D-8C367C3F2056}"/>
    <dgm:cxn modelId="{2E24FA86-3988-4F47-9A23-7AE72C225314}" type="presOf" srcId="{3EA2E533-B9A9-4CAF-BB94-410AB069930C}" destId="{074DC562-2610-4287-8DFF-F3995ABD76FB}" srcOrd="0" destOrd="4" presId="urn:microsoft.com/office/officeart/2005/8/layout/vList5"/>
    <dgm:cxn modelId="{761B6FD3-D884-40EA-B8AE-DD71033A7659}" type="presOf" srcId="{69A46B0B-8019-4689-9EB5-A573BF7F2DFE}" destId="{074DC562-2610-4287-8DFF-F3995ABD76FB}" srcOrd="0" destOrd="5" presId="urn:microsoft.com/office/officeart/2005/8/layout/vList5"/>
    <dgm:cxn modelId="{58BFEDD6-C03D-40DA-89BE-62F123B53916}" type="presOf" srcId="{97AFAFF6-3852-4F9B-BE47-C037595C8A84}" destId="{074DC562-2610-4287-8DFF-F3995ABD76FB}" srcOrd="0" destOrd="8" presId="urn:microsoft.com/office/officeart/2005/8/layout/vList5"/>
    <dgm:cxn modelId="{27A87ED4-B58B-4C80-A9F8-E6C0F7401635}" type="presOf" srcId="{20E01F10-E686-4A90-95E5-E89BA6C5D5CF}" destId="{074DC562-2610-4287-8DFF-F3995ABD76FB}" srcOrd="0" destOrd="7" presId="urn:microsoft.com/office/officeart/2005/8/layout/vList5"/>
    <dgm:cxn modelId="{B54EE266-8F16-421F-B03B-3DFD18400678}" type="presOf" srcId="{9FBEA5F6-F5A6-4DBE-B735-000DDEDFAC2D}" destId="{074DC562-2610-4287-8DFF-F3995ABD76FB}" srcOrd="0" destOrd="11" presId="urn:microsoft.com/office/officeart/2005/8/layout/vList5"/>
    <dgm:cxn modelId="{CAED72B8-DA5F-4326-BFCF-5B228E290F9C}" srcId="{642BD42B-28EF-4658-B62E-D75E77C8C1E0}" destId="{69A46B0B-8019-4689-9EB5-A573BF7F2DFE}" srcOrd="5" destOrd="0" parTransId="{01F6C200-140B-4147-8077-51494DBF0F8A}" sibTransId="{16BE5F76-488B-4ECD-BC5C-727170033317}"/>
    <dgm:cxn modelId="{B8B94E30-1092-41B5-A722-80F22D9B2443}" srcId="{642BD42B-28EF-4658-B62E-D75E77C8C1E0}" destId="{E31CD3B5-1C4C-45BC-8804-2AE52F442E88}" srcOrd="2" destOrd="0" parTransId="{0183BDF8-6B62-42D2-96C9-B42AA11AF660}" sibTransId="{83A8FA4E-08DE-40CA-B524-5F72FCC70835}"/>
    <dgm:cxn modelId="{C2995EF7-633A-4143-8B63-EFE8E3534E45}" srcId="{642BD42B-28EF-4658-B62E-D75E77C8C1E0}" destId="{3EA2E533-B9A9-4CAF-BB94-410AB069930C}" srcOrd="4" destOrd="0" parTransId="{97051B0E-BFBA-4192-A6D2-A68AB87C7EBC}" sibTransId="{DDBDA9A4-1245-43AF-8672-009C31D59629}"/>
    <dgm:cxn modelId="{996D2822-A2BF-4341-A050-A1AC06D18755}" type="presOf" srcId="{642BD42B-28EF-4658-B62E-D75E77C8C1E0}" destId="{AEB1DA89-F0A6-4BE4-9A11-468A6515E632}" srcOrd="0" destOrd="0" presId="urn:microsoft.com/office/officeart/2005/8/layout/vList5"/>
    <dgm:cxn modelId="{BDFA2B98-CF4B-47BA-8995-73DD842DA019}" type="presOf" srcId="{43380A9F-4FC9-45CE-A84B-BC1D28B05C01}" destId="{074DC562-2610-4287-8DFF-F3995ABD76FB}" srcOrd="0" destOrd="0" presId="urn:microsoft.com/office/officeart/2005/8/layout/vList5"/>
    <dgm:cxn modelId="{00AF6606-4FE3-4951-B193-7025D163D6D5}" srcId="{642BD42B-28EF-4658-B62E-D75E77C8C1E0}" destId="{43380A9F-4FC9-45CE-A84B-BC1D28B05C01}" srcOrd="0" destOrd="0" parTransId="{F3E2F9FC-5EE9-4893-818C-67E664934F33}" sibTransId="{C56DDB06-37FD-4A32-B729-7C9B90E8F5E4}"/>
    <dgm:cxn modelId="{41004889-7737-46CB-AB12-2FA7E1B6929A}" type="presOf" srcId="{E31CD3B5-1C4C-45BC-8804-2AE52F442E88}" destId="{074DC562-2610-4287-8DFF-F3995ABD76FB}" srcOrd="0" destOrd="2" presId="urn:microsoft.com/office/officeart/2005/8/layout/vList5"/>
    <dgm:cxn modelId="{0AF8BD91-EB36-4D64-9084-436A87B98CF8}" type="presOf" srcId="{38F0E75D-0D10-463D-B484-181354C7F037}" destId="{074DC562-2610-4287-8DFF-F3995ABD76FB}" srcOrd="0" destOrd="6" presId="urn:microsoft.com/office/officeart/2005/8/layout/vList5"/>
    <dgm:cxn modelId="{645B7E4E-3950-4EC3-8F66-F8ED68E7F8FB}" type="presOf" srcId="{0EFFF459-71FD-4A32-B2F1-67D394998B4E}" destId="{074DC562-2610-4287-8DFF-F3995ABD76FB}" srcOrd="0" destOrd="3" presId="urn:microsoft.com/office/officeart/2005/8/layout/vList5"/>
    <dgm:cxn modelId="{A182B42E-B323-4874-83A6-C0611B408DB8}" srcId="{642BD42B-28EF-4658-B62E-D75E77C8C1E0}" destId="{97AFAFF6-3852-4F9B-BE47-C037595C8A84}" srcOrd="8" destOrd="0" parTransId="{2982CBDD-47ED-4C36-BF37-4964D213CFEA}" sibTransId="{89FD0F11-8DB0-44B1-A8F0-A6D885E5B8E2}"/>
    <dgm:cxn modelId="{F8129C9A-910A-47E9-AB64-1100279BA6B6}" type="presOf" srcId="{FA865EA9-D0AA-42C8-ADEC-0A3AAF54A81B}" destId="{33361964-7B5E-4E27-B8E1-2A63AAF1267E}" srcOrd="0" destOrd="0" presId="urn:microsoft.com/office/officeart/2005/8/layout/vList5"/>
    <dgm:cxn modelId="{DF7E0CB4-85FE-46D5-A3EB-822C3BC8CC96}" srcId="{642BD42B-28EF-4658-B62E-D75E77C8C1E0}" destId="{C4486C1D-2F17-486B-ADFE-1E868F5BBCC8}" srcOrd="1" destOrd="0" parTransId="{41A226CF-7692-41AC-A274-77CFAE291721}" sibTransId="{8AF94E54-EE1D-4851-8B9D-BA19F15CFA54}"/>
    <dgm:cxn modelId="{9AC1811A-B30E-464E-A5FC-9AB28893A2F4}" srcId="{642BD42B-28EF-4658-B62E-D75E77C8C1E0}" destId="{7B0EA5C8-CF06-40FE-8A93-2646F07E1988}" srcOrd="10" destOrd="0" parTransId="{A0B8E74F-96F3-419A-B7A8-531DD87595E6}" sibTransId="{626BB086-F88D-4E72-8D37-616F3F1832B4}"/>
    <dgm:cxn modelId="{0633AD0F-322B-44F6-9CFC-C46CBECAB604}" srcId="{642BD42B-28EF-4658-B62E-D75E77C8C1E0}" destId="{9FBEA5F6-F5A6-4DBE-B735-000DDEDFAC2D}" srcOrd="11" destOrd="0" parTransId="{917796FD-F314-442A-BC6C-B4C14BAA1877}" sibTransId="{262DBF3E-80BA-4282-AEDC-D1C8C1B23D9F}"/>
    <dgm:cxn modelId="{196D8EAF-6ACA-4501-8542-3058F3B88200}" type="presOf" srcId="{3E3FB0DA-5519-439D-BFDB-230C26808AAD}" destId="{074DC562-2610-4287-8DFF-F3995ABD76FB}" srcOrd="0" destOrd="9" presId="urn:microsoft.com/office/officeart/2005/8/layout/vList5"/>
    <dgm:cxn modelId="{84D1AE32-3224-4F08-81E4-DADDD25E37E6}" srcId="{642BD42B-28EF-4658-B62E-D75E77C8C1E0}" destId="{3E3FB0DA-5519-439D-BFDB-230C26808AAD}" srcOrd="9" destOrd="0" parTransId="{944A87BE-53EA-41CF-90C4-371903F35D5A}" sibTransId="{7ED6D2FB-6E48-4A44-AB94-0D90E485BFC5}"/>
    <dgm:cxn modelId="{5DD0BEAC-3DE6-4135-9E15-B21A161EDE11}" type="presParOf" srcId="{33361964-7B5E-4E27-B8E1-2A63AAF1267E}" destId="{0641A83D-CFE2-4D3B-BAB4-8FAC1E85DBF3}" srcOrd="0" destOrd="0" presId="urn:microsoft.com/office/officeart/2005/8/layout/vList5"/>
    <dgm:cxn modelId="{A0136B17-8E51-4F8F-92C9-F8307087E094}" type="presParOf" srcId="{0641A83D-CFE2-4D3B-BAB4-8FAC1E85DBF3}" destId="{AEB1DA89-F0A6-4BE4-9A11-468A6515E632}" srcOrd="0" destOrd="0" presId="urn:microsoft.com/office/officeart/2005/8/layout/vList5"/>
    <dgm:cxn modelId="{96060B78-3013-46B2-83F0-123210739219}"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1800" b="1" dirty="0" smtClean="0"/>
            <a:t>XXX COMBIFRON:</a:t>
          </a:r>
          <a:r>
            <a:rPr lang="es-ES" sz="1800" dirty="0" smtClean="0"/>
            <a:t> En Medellín-Colombia, 02 al 06-DIC-013:</a:t>
          </a:r>
        </a:p>
        <a:p>
          <a:pPr algn="just"/>
          <a:r>
            <a:rPr lang="es-ES" sz="2000" dirty="0" smtClean="0"/>
            <a:t>6 acuerdos</a:t>
          </a:r>
        </a:p>
        <a:p>
          <a:pPr algn="just"/>
          <a:r>
            <a:rPr lang="es-ES" sz="2000" dirty="0" smtClean="0"/>
            <a:t>19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43380A9F-4FC9-45CE-A84B-BC1D28B05C01}">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F3E2F9FC-5EE9-4893-818C-67E664934F33}" type="parTrans" cxnId="{00AF6606-4FE3-4951-B193-7025D163D6D5}">
      <dgm:prSet/>
      <dgm:spPr/>
      <dgm:t>
        <a:bodyPr/>
        <a:lstStyle/>
        <a:p>
          <a:endParaRPr lang="es-EC"/>
        </a:p>
      </dgm:t>
    </dgm:pt>
    <dgm:pt modelId="{C56DDB06-37FD-4A32-B729-7C9B90E8F5E4}" type="sibTrans" cxnId="{00AF6606-4FE3-4951-B193-7025D163D6D5}">
      <dgm:prSet/>
      <dgm:spPr/>
      <dgm:t>
        <a:bodyPr/>
        <a:lstStyle/>
        <a:p>
          <a:endParaRPr lang="es-EC"/>
        </a:p>
      </dgm:t>
    </dgm:pt>
    <dgm:pt modelId="{38F0E75D-0D10-463D-B484-181354C7F037}">
      <dgm:prSet phldrT="[Texto]" custT="1"/>
      <dgm:spPr>
        <a:solidFill>
          <a:schemeClr val="accent5">
            <a:lumMod val="60000"/>
            <a:lumOff val="40000"/>
          </a:schemeClr>
        </a:solidFill>
        <a:ln>
          <a:solidFill>
            <a:srgbClr val="0070C0"/>
          </a:solidFill>
        </a:ln>
      </dgm:spPr>
      <dgm:t>
        <a:bodyPr/>
        <a:lstStyle/>
        <a:p>
          <a:pPr algn="just"/>
          <a:r>
            <a:rPr lang="es-EC" sz="1800" dirty="0" smtClean="0"/>
            <a:t>Disponer se intensifique la </a:t>
          </a:r>
          <a:r>
            <a:rPr lang="es-EC" sz="1800" dirty="0" smtClean="0">
              <a:solidFill>
                <a:srgbClr val="0070C0"/>
              </a:solidFill>
            </a:rPr>
            <a:t>instrucción de la Cartilla de Seguridad</a:t>
          </a:r>
          <a:r>
            <a:rPr lang="es-EC" sz="1800" dirty="0" smtClean="0"/>
            <a:t> y que se informe a la COMBIFRON en caso de ocurrir incidentes fronterizos.</a:t>
          </a:r>
          <a:endParaRPr lang="es-EC" sz="1800" dirty="0">
            <a:solidFill>
              <a:srgbClr val="0070C0"/>
            </a:solidFill>
          </a:endParaRPr>
        </a:p>
      </dgm:t>
    </dgm:pt>
    <dgm:pt modelId="{27954FD3-C214-4260-A74C-1DB53909B4C4}" type="parTrans" cxnId="{A325C0D3-F5A3-4AE1-A3A6-C547E1A97A62}">
      <dgm:prSet/>
      <dgm:spPr/>
      <dgm:t>
        <a:bodyPr/>
        <a:lstStyle/>
        <a:p>
          <a:endParaRPr lang="es-EC"/>
        </a:p>
      </dgm:t>
    </dgm:pt>
    <dgm:pt modelId="{D32C03CD-7354-42F6-A8EA-CE612349515B}" type="sibTrans" cxnId="{A325C0D3-F5A3-4AE1-A3A6-C547E1A97A62}">
      <dgm:prSet/>
      <dgm:spPr/>
      <dgm:t>
        <a:bodyPr/>
        <a:lstStyle/>
        <a:p>
          <a:endParaRPr lang="es-EC"/>
        </a:p>
      </dgm:t>
    </dgm:pt>
    <dgm:pt modelId="{97AFAFF6-3852-4F9B-BE47-C037595C8A84}">
      <dgm:prSet phldrT="[Texto]" custT="1"/>
      <dgm:spPr>
        <a:solidFill>
          <a:schemeClr val="accent5">
            <a:lumMod val="60000"/>
            <a:lumOff val="40000"/>
          </a:schemeClr>
        </a:solidFill>
        <a:ln>
          <a:solidFill>
            <a:srgbClr val="0070C0"/>
          </a:solidFill>
        </a:ln>
      </dgm:spPr>
      <dgm:t>
        <a:bodyPr/>
        <a:lstStyle/>
        <a:p>
          <a:pPr algn="just"/>
          <a:endParaRPr lang="es-EC" sz="1800" dirty="0">
            <a:solidFill>
              <a:srgbClr val="0070C0"/>
            </a:solidFill>
          </a:endParaRPr>
        </a:p>
      </dgm:t>
    </dgm:pt>
    <dgm:pt modelId="{2982CBDD-47ED-4C36-BF37-4964D213CFEA}" type="parTrans" cxnId="{A182B42E-B323-4874-83A6-C0611B408DB8}">
      <dgm:prSet/>
      <dgm:spPr/>
      <dgm:t>
        <a:bodyPr/>
        <a:lstStyle/>
        <a:p>
          <a:endParaRPr lang="es-EC"/>
        </a:p>
      </dgm:t>
    </dgm:pt>
    <dgm:pt modelId="{89FD0F11-8DB0-44B1-A8F0-A6D885E5B8E2}" type="sibTrans" cxnId="{A182B42E-B323-4874-83A6-C0611B408DB8}">
      <dgm:prSet/>
      <dgm:spPr/>
      <dgm:t>
        <a:bodyPr/>
        <a:lstStyle/>
        <a:p>
          <a:endParaRPr lang="es-EC"/>
        </a:p>
      </dgm:t>
    </dgm:pt>
    <dgm:pt modelId="{20E01F10-E686-4A90-95E5-E89BA6C5D5CF}">
      <dgm:prSet phldrT="[Texto]" custT="1"/>
      <dgm:spPr>
        <a:solidFill>
          <a:schemeClr val="accent5">
            <a:lumMod val="60000"/>
            <a:lumOff val="40000"/>
          </a:schemeClr>
        </a:solidFill>
        <a:ln>
          <a:solidFill>
            <a:srgbClr val="0070C0"/>
          </a:solidFill>
        </a:ln>
      </dgm:spPr>
      <dgm:t>
        <a:bodyPr/>
        <a:lstStyle/>
        <a:p>
          <a:pPr algn="just"/>
          <a:endParaRPr lang="es-EC" sz="1800" dirty="0">
            <a:solidFill>
              <a:srgbClr val="0070C0"/>
            </a:solidFill>
          </a:endParaRPr>
        </a:p>
      </dgm:t>
    </dgm:pt>
    <dgm:pt modelId="{AF91C1D9-716F-4396-8F77-099BAA26C61B}" type="parTrans" cxnId="{4BBB7F73-A710-4486-8A27-7695D3AD588B}">
      <dgm:prSet/>
      <dgm:spPr/>
      <dgm:t>
        <a:bodyPr/>
        <a:lstStyle/>
        <a:p>
          <a:endParaRPr lang="es-EC"/>
        </a:p>
      </dgm:t>
    </dgm:pt>
    <dgm:pt modelId="{CD156516-96BE-4527-ADFE-B06ACBDFF481}" type="sibTrans" cxnId="{4BBB7F73-A710-4486-8A27-7695D3AD588B}">
      <dgm:prSet/>
      <dgm:spPr/>
      <dgm:t>
        <a:bodyPr/>
        <a:lstStyle/>
        <a:p>
          <a:endParaRPr lang="es-EC"/>
        </a:p>
      </dgm:t>
    </dgm:pt>
    <dgm:pt modelId="{431C1F01-6B49-4D63-A6C2-73453110D2DA}">
      <dgm:prSet phldrT="[Texto]" custT="1"/>
      <dgm:spPr>
        <a:solidFill>
          <a:schemeClr val="accent5">
            <a:lumMod val="60000"/>
            <a:lumOff val="40000"/>
          </a:schemeClr>
        </a:solidFill>
        <a:ln>
          <a:solidFill>
            <a:srgbClr val="0070C0"/>
          </a:solidFill>
        </a:ln>
      </dgm:spPr>
      <dgm:t>
        <a:bodyPr/>
        <a:lstStyle/>
        <a:p>
          <a:pPr algn="just"/>
          <a:r>
            <a:rPr lang="es-EC" sz="1800" dirty="0" smtClean="0"/>
            <a:t>Diseñar un mecanismo para </a:t>
          </a:r>
          <a:r>
            <a:rPr lang="es-EC" sz="1800" dirty="0" smtClean="0">
              <a:solidFill>
                <a:srgbClr val="0070C0"/>
              </a:solidFill>
            </a:rPr>
            <a:t>el registro y seguimiento de las comunicaciones intercambiadas</a:t>
          </a:r>
          <a:r>
            <a:rPr lang="es-EC" sz="1800" dirty="0" smtClean="0"/>
            <a:t> que permitan alcanzar resultados operacionales.</a:t>
          </a:r>
          <a:endParaRPr lang="es-EC" sz="1800" dirty="0"/>
        </a:p>
      </dgm:t>
    </dgm:pt>
    <dgm:pt modelId="{F4016776-7A8F-49E3-B8C3-E40255978072}" type="parTrans" cxnId="{E137D314-6D15-484C-A3D7-1A2B034D0B86}">
      <dgm:prSet/>
      <dgm:spPr/>
      <dgm:t>
        <a:bodyPr/>
        <a:lstStyle/>
        <a:p>
          <a:endParaRPr lang="es-EC"/>
        </a:p>
      </dgm:t>
    </dgm:pt>
    <dgm:pt modelId="{7AFFB2DA-37F7-4938-896B-851517DF3C4B}" type="sibTrans" cxnId="{E137D314-6D15-484C-A3D7-1A2B034D0B86}">
      <dgm:prSet/>
      <dgm:spPr/>
      <dgm:t>
        <a:bodyPr/>
        <a:lstStyle/>
        <a:p>
          <a:endParaRPr lang="es-EC"/>
        </a:p>
      </dgm:t>
    </dgm:pt>
    <dgm:pt modelId="{62604A45-F7AC-46A0-9E1E-97030E1A1362}">
      <dgm:prSet phldrT="[Texto]" custT="1"/>
      <dgm:spPr>
        <a:solidFill>
          <a:schemeClr val="accent5">
            <a:lumMod val="60000"/>
            <a:lumOff val="40000"/>
          </a:schemeClr>
        </a:solidFill>
        <a:ln>
          <a:solidFill>
            <a:srgbClr val="0070C0"/>
          </a:solidFill>
        </a:ln>
      </dgm:spPr>
      <dgm:t>
        <a:bodyPr/>
        <a:lstStyle/>
        <a:p>
          <a:pPr algn="just"/>
          <a:r>
            <a:rPr lang="es-EC" sz="1800" dirty="0" smtClean="0"/>
            <a:t>Solicitar los procedimientos para el </a:t>
          </a:r>
          <a:r>
            <a:rPr lang="es-EC" sz="1800" dirty="0" smtClean="0">
              <a:solidFill>
                <a:srgbClr val="0070C0"/>
              </a:solidFill>
            </a:rPr>
            <a:t>intercambio de información</a:t>
          </a:r>
          <a:r>
            <a:rPr lang="es-EC" sz="1800" dirty="0" smtClean="0"/>
            <a:t> de casos puntuales de ciudadanos colombianos que tengan el estatus de </a:t>
          </a:r>
          <a:r>
            <a:rPr lang="es-EC" sz="1800" dirty="0" smtClean="0">
              <a:solidFill>
                <a:srgbClr val="0070C0"/>
              </a:solidFill>
            </a:rPr>
            <a:t>refugiado en Ecuador. </a:t>
          </a:r>
          <a:endParaRPr lang="es-EC" sz="1800" dirty="0">
            <a:solidFill>
              <a:srgbClr val="0070C0"/>
            </a:solidFill>
          </a:endParaRPr>
        </a:p>
      </dgm:t>
    </dgm:pt>
    <dgm:pt modelId="{745CC8CF-DF45-4FFD-BA37-18D4563E5E94}" type="parTrans" cxnId="{1E2FEA8D-9F0A-4CC5-9729-6F40F04ED295}">
      <dgm:prSet/>
      <dgm:spPr/>
      <dgm:t>
        <a:bodyPr/>
        <a:lstStyle/>
        <a:p>
          <a:endParaRPr lang="es-EC"/>
        </a:p>
      </dgm:t>
    </dgm:pt>
    <dgm:pt modelId="{63F94F71-F323-44A9-B9C7-AB98713F38F3}" type="sibTrans" cxnId="{1E2FEA8D-9F0A-4CC5-9729-6F40F04ED295}">
      <dgm:prSet/>
      <dgm:spPr/>
      <dgm:t>
        <a:bodyPr/>
        <a:lstStyle/>
        <a:p>
          <a:endParaRPr lang="es-EC"/>
        </a:p>
      </dgm:t>
    </dgm:pt>
    <dgm:pt modelId="{D839E19C-AE8F-4521-A664-E8507748160C}">
      <dgm:prSet phldrT="[Texto]" custT="1"/>
      <dgm:spPr>
        <a:solidFill>
          <a:schemeClr val="accent5">
            <a:lumMod val="60000"/>
            <a:lumOff val="40000"/>
          </a:schemeClr>
        </a:solidFill>
        <a:ln>
          <a:solidFill>
            <a:srgbClr val="0070C0"/>
          </a:solidFill>
        </a:ln>
      </dgm:spPr>
      <dgm:t>
        <a:bodyPr/>
        <a:lstStyle/>
        <a:p>
          <a:pPr algn="just"/>
          <a:r>
            <a:rPr lang="es-EC" sz="1800" dirty="0" smtClean="0"/>
            <a:t>Actualizar las </a:t>
          </a:r>
          <a:r>
            <a:rPr lang="es-EC" sz="1800" dirty="0" smtClean="0">
              <a:solidFill>
                <a:srgbClr val="0070C0"/>
              </a:solidFill>
            </a:rPr>
            <a:t>apreciaciones militares de los pasos de frontera Ecuador-Colombia</a:t>
          </a:r>
          <a:r>
            <a:rPr lang="es-EC" sz="1800" dirty="0" smtClean="0"/>
            <a:t>.</a:t>
          </a:r>
          <a:endParaRPr lang="es-EC" sz="1800" dirty="0"/>
        </a:p>
      </dgm:t>
    </dgm:pt>
    <dgm:pt modelId="{553B6CD0-D193-478B-BFF4-4BC74CDEB90D}" type="parTrans" cxnId="{27C9045F-27F7-4128-868A-B888560F36F5}">
      <dgm:prSet/>
      <dgm:spPr/>
      <dgm:t>
        <a:bodyPr/>
        <a:lstStyle/>
        <a:p>
          <a:endParaRPr lang="es-EC"/>
        </a:p>
      </dgm:t>
    </dgm:pt>
    <dgm:pt modelId="{7A630D98-11BE-4316-AAA6-1E9C47928DE1}" type="sibTrans" cxnId="{27C9045F-27F7-4128-868A-B888560F36F5}">
      <dgm:prSet/>
      <dgm:spPr/>
      <dgm:t>
        <a:bodyPr/>
        <a:lstStyle/>
        <a:p>
          <a:endParaRPr lang="es-EC"/>
        </a:p>
      </dgm:t>
    </dgm:pt>
    <dgm:pt modelId="{5924776D-FD95-4437-A5E8-1D1D19EF37BF}">
      <dgm:prSet phldrT="[Texto]" custT="1"/>
      <dgm:spPr>
        <a:solidFill>
          <a:schemeClr val="accent5">
            <a:lumMod val="60000"/>
            <a:lumOff val="40000"/>
          </a:schemeClr>
        </a:solidFill>
        <a:ln>
          <a:solidFill>
            <a:srgbClr val="0070C0"/>
          </a:solidFill>
        </a:ln>
      </dgm:spPr>
      <dgm:t>
        <a:bodyPr/>
        <a:lstStyle/>
        <a:p>
          <a:pPr algn="just"/>
          <a:r>
            <a:rPr lang="es-EC" sz="1800" smtClean="0"/>
            <a:t>Reestructurar las delegaciones participantes en las reuniones de la COMBIFRON y Mandos de Frontera.</a:t>
          </a:r>
          <a:endParaRPr lang="es-EC" sz="1800"/>
        </a:p>
      </dgm:t>
    </dgm:pt>
    <dgm:pt modelId="{65A7F1B8-145E-4B10-BAD3-7DDC6B38BCA8}" type="parTrans" cxnId="{3EF2B03E-63A7-4BE2-AFE5-044EBC2AD018}">
      <dgm:prSet/>
      <dgm:spPr/>
      <dgm:t>
        <a:bodyPr/>
        <a:lstStyle/>
        <a:p>
          <a:endParaRPr lang="es-EC"/>
        </a:p>
      </dgm:t>
    </dgm:pt>
    <dgm:pt modelId="{D1E0263B-5713-4A0C-B89C-155BBD97CEA7}" type="sibTrans" cxnId="{3EF2B03E-63A7-4BE2-AFE5-044EBC2AD018}">
      <dgm:prSet/>
      <dgm:spPr/>
      <dgm:t>
        <a:bodyPr/>
        <a:lstStyle/>
        <a:p>
          <a:endParaRPr lang="es-EC"/>
        </a:p>
      </dgm:t>
    </dgm:pt>
    <dgm:pt modelId="{FAE5EFD5-DCB7-4955-A6A7-5DF8F4BCDABA}">
      <dgm:prSet phldrT="[Texto]" custT="1"/>
      <dgm:spPr>
        <a:solidFill>
          <a:schemeClr val="accent5">
            <a:lumMod val="60000"/>
            <a:lumOff val="40000"/>
          </a:schemeClr>
        </a:solidFill>
        <a:ln>
          <a:solidFill>
            <a:srgbClr val="0070C0"/>
          </a:solidFill>
        </a:ln>
      </dgm:spPr>
      <dgm:t>
        <a:bodyPr/>
        <a:lstStyle/>
        <a:p>
          <a:pPr algn="just"/>
          <a:r>
            <a:rPr lang="es-EC" sz="1800" dirty="0" smtClean="0"/>
            <a:t>Intercambio de información sobre </a:t>
          </a:r>
          <a:r>
            <a:rPr lang="es-EC" sz="1800" dirty="0" smtClean="0">
              <a:solidFill>
                <a:srgbClr val="0070C0"/>
              </a:solidFill>
            </a:rPr>
            <a:t>amenazas y factores de riesgo con incidencia en la frontera Ecuador-Colombia </a:t>
          </a:r>
          <a:r>
            <a:rPr lang="es-EC" sz="1800" dirty="0" smtClean="0"/>
            <a:t>(terrestre, aérea, marítima/fluvial).</a:t>
          </a:r>
          <a:endParaRPr lang="es-EC" sz="1800" dirty="0"/>
        </a:p>
      </dgm:t>
    </dgm:pt>
    <dgm:pt modelId="{38482A72-A29F-424F-B1E1-386FE81ED802}" type="parTrans" cxnId="{D3D300C9-8416-4EE2-BCB2-9DD587DE2888}">
      <dgm:prSet/>
      <dgm:spPr/>
      <dgm:t>
        <a:bodyPr/>
        <a:lstStyle/>
        <a:p>
          <a:endParaRPr lang="es-EC"/>
        </a:p>
      </dgm:t>
    </dgm:pt>
    <dgm:pt modelId="{4B96F756-5341-4018-88B1-B5341756BB14}" type="sibTrans" cxnId="{D3D300C9-8416-4EE2-BCB2-9DD587DE2888}">
      <dgm:prSet/>
      <dgm:spPr/>
      <dgm:t>
        <a:bodyPr/>
        <a:lstStyle/>
        <a:p>
          <a:endParaRPr lang="es-EC"/>
        </a:p>
      </dgm:t>
    </dgm:pt>
    <dgm:pt modelId="{5A58B61A-BE2B-4C33-A19E-ED54F0A34F01}">
      <dgm:prSet phldrT="[Texto]" custT="1"/>
      <dgm:spPr>
        <a:solidFill>
          <a:schemeClr val="accent5">
            <a:lumMod val="60000"/>
            <a:lumOff val="40000"/>
          </a:schemeClr>
        </a:solidFill>
        <a:ln>
          <a:solidFill>
            <a:srgbClr val="0070C0"/>
          </a:solidFill>
        </a:ln>
      </dgm:spPr>
      <dgm:t>
        <a:bodyPr/>
        <a:lstStyle/>
        <a:p>
          <a:pPr algn="just"/>
          <a:r>
            <a:rPr lang="es-EC" sz="1800" dirty="0" smtClean="0"/>
            <a:t>Intercambio de información sobre </a:t>
          </a:r>
          <a:r>
            <a:rPr lang="es-EC" sz="1800" dirty="0" smtClean="0">
              <a:solidFill>
                <a:srgbClr val="0070C0"/>
              </a:solidFill>
            </a:rPr>
            <a:t>flujos migratorios.</a:t>
          </a:r>
          <a:endParaRPr lang="es-EC" sz="1800" dirty="0">
            <a:solidFill>
              <a:srgbClr val="0070C0"/>
            </a:solidFill>
          </a:endParaRPr>
        </a:p>
      </dgm:t>
    </dgm:pt>
    <dgm:pt modelId="{CCCEAF77-DF62-4129-A968-B8F92321F0DB}" type="parTrans" cxnId="{1544E2AA-150B-4F1E-B579-AA1F7082EB76}">
      <dgm:prSet/>
      <dgm:spPr/>
      <dgm:t>
        <a:bodyPr/>
        <a:lstStyle/>
        <a:p>
          <a:endParaRPr lang="es-EC"/>
        </a:p>
      </dgm:t>
    </dgm:pt>
    <dgm:pt modelId="{9C589CAC-A465-40FA-B7AE-81067E1C6340}" type="sibTrans" cxnId="{1544E2AA-150B-4F1E-B579-AA1F7082EB76}">
      <dgm:prSet/>
      <dgm:spPr/>
      <dgm:t>
        <a:bodyPr/>
        <a:lstStyle/>
        <a:p>
          <a:endParaRPr lang="es-EC"/>
        </a:p>
      </dgm:t>
    </dgm:pt>
    <dgm:pt modelId="{2F6AD750-BA00-45EC-B28D-7E1C61CD7DE0}">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6B99EC76-8755-4D95-8538-A52A6A8A372C}" type="parTrans" cxnId="{03D0D7D8-49CF-4992-928F-649B05EB8E61}">
      <dgm:prSet/>
      <dgm:spPr/>
      <dgm:t>
        <a:bodyPr/>
        <a:lstStyle/>
        <a:p>
          <a:endParaRPr lang="es-EC"/>
        </a:p>
      </dgm:t>
    </dgm:pt>
    <dgm:pt modelId="{68D93BD1-95C5-4B14-83A6-D047F0060F72}" type="sibTrans" cxnId="{03D0D7D8-49CF-4992-928F-649B05EB8E61}">
      <dgm:prSet/>
      <dgm:spPr/>
      <dgm:t>
        <a:bodyPr/>
        <a:lstStyle/>
        <a:p>
          <a:endParaRPr lang="es-EC"/>
        </a:p>
      </dgm:t>
    </dgm:pt>
    <dgm:pt modelId="{0247E5F1-C610-4776-9FFA-ECA9DB4DD74F}">
      <dgm:prSet phldrT="[Texto]" custT="1"/>
      <dgm:spPr>
        <a:solidFill>
          <a:schemeClr val="accent5">
            <a:lumMod val="60000"/>
            <a:lumOff val="40000"/>
          </a:schemeClr>
        </a:solidFill>
        <a:ln>
          <a:solidFill>
            <a:srgbClr val="0070C0"/>
          </a:solidFill>
        </a:ln>
      </dgm:spPr>
      <dgm:t>
        <a:bodyPr/>
        <a:lstStyle/>
        <a:p>
          <a:pPr algn="just"/>
          <a:endParaRPr lang="es-EC" sz="1800" dirty="0">
            <a:solidFill>
              <a:srgbClr val="0070C0"/>
            </a:solidFill>
          </a:endParaRPr>
        </a:p>
      </dgm:t>
    </dgm:pt>
    <dgm:pt modelId="{7FED1BBD-29E3-47CA-B182-066CE34245D8}" type="parTrans" cxnId="{177ADA85-3641-4B6B-9063-476920A20432}">
      <dgm:prSet/>
      <dgm:spPr/>
      <dgm:t>
        <a:bodyPr/>
        <a:lstStyle/>
        <a:p>
          <a:endParaRPr lang="es-EC"/>
        </a:p>
      </dgm:t>
    </dgm:pt>
    <dgm:pt modelId="{CDB0AE27-154E-40C1-82CC-0D4E4F0B1B9F}" type="sibTrans" cxnId="{177ADA85-3641-4B6B-9063-476920A20432}">
      <dgm:prSet/>
      <dgm:spPr/>
      <dgm:t>
        <a:bodyPr/>
        <a:lstStyle/>
        <a:p>
          <a:endParaRPr lang="es-EC"/>
        </a:p>
      </dgm:t>
    </dgm:pt>
    <dgm:pt modelId="{4151CA6F-413C-4CFF-AA5C-9A2FA3DBA317}">
      <dgm:prSet phldrT="[Texto]" custT="1"/>
      <dgm:spPr>
        <a:solidFill>
          <a:schemeClr val="accent5">
            <a:lumMod val="60000"/>
            <a:lumOff val="40000"/>
          </a:schemeClr>
        </a:solidFill>
        <a:ln>
          <a:solidFill>
            <a:srgbClr val="0070C0"/>
          </a:solidFill>
        </a:ln>
      </dgm:spPr>
      <dgm:t>
        <a:bodyPr/>
        <a:lstStyle/>
        <a:p>
          <a:pPr algn="just"/>
          <a:endParaRPr lang="es-EC" sz="1800" dirty="0">
            <a:solidFill>
              <a:srgbClr val="0070C0"/>
            </a:solidFill>
          </a:endParaRPr>
        </a:p>
      </dgm:t>
    </dgm:pt>
    <dgm:pt modelId="{BE2B3FCF-295A-42B2-B196-8BAA5354BFF0}" type="parTrans" cxnId="{BC5A6065-CCCD-46C5-BF93-355D37830727}">
      <dgm:prSet/>
      <dgm:spPr/>
      <dgm:t>
        <a:bodyPr/>
        <a:lstStyle/>
        <a:p>
          <a:endParaRPr lang="es-EC"/>
        </a:p>
      </dgm:t>
    </dgm:pt>
    <dgm:pt modelId="{7151BA52-6C2B-4D79-BBDC-5D3E63C16998}" type="sibTrans" cxnId="{BC5A6065-CCCD-46C5-BF93-355D37830727}">
      <dgm:prSet/>
      <dgm:spPr/>
      <dgm:t>
        <a:bodyPr/>
        <a:lstStyle/>
        <a:p>
          <a:endParaRPr lang="es-EC"/>
        </a:p>
      </dgm:t>
    </dgm:pt>
    <dgm:pt modelId="{39B8B227-8B2D-46BA-BF73-3E9853CFB596}">
      <dgm:prSet phldrT="[Texto]" custT="1"/>
      <dgm:spPr>
        <a:solidFill>
          <a:schemeClr val="accent5">
            <a:lumMod val="60000"/>
            <a:lumOff val="40000"/>
          </a:schemeClr>
        </a:solidFill>
        <a:ln>
          <a:solidFill>
            <a:srgbClr val="0070C0"/>
          </a:solidFill>
        </a:ln>
      </dgm:spPr>
      <dgm:t>
        <a:bodyPr/>
        <a:lstStyle/>
        <a:p>
          <a:pPr algn="just"/>
          <a:endParaRPr lang="es-EC" sz="1800" dirty="0">
            <a:solidFill>
              <a:srgbClr val="0070C0"/>
            </a:solidFill>
          </a:endParaRPr>
        </a:p>
      </dgm:t>
    </dgm:pt>
    <dgm:pt modelId="{73BBC4A7-CE2E-4F11-A3E5-865E5E03041D}" type="parTrans" cxnId="{A3C0E0BF-39EA-4AC8-9B0A-F68593563FC7}">
      <dgm:prSet/>
      <dgm:spPr/>
      <dgm:t>
        <a:bodyPr/>
        <a:lstStyle/>
        <a:p>
          <a:endParaRPr lang="es-EC"/>
        </a:p>
      </dgm:t>
    </dgm:pt>
    <dgm:pt modelId="{D1643131-E2A3-4130-83FB-8A907E551464}" type="sibTrans" cxnId="{A3C0E0BF-39EA-4AC8-9B0A-F68593563FC7}">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524036" custLinFactNeighborX="1271">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5544" custScaleY="1937675" custLinFactNeighborX="2433" custLinFactNeighborY="10836">
        <dgm:presLayoutVars>
          <dgm:bulletEnabled val="1"/>
        </dgm:presLayoutVars>
      </dgm:prSet>
      <dgm:spPr/>
      <dgm:t>
        <a:bodyPr/>
        <a:lstStyle/>
        <a:p>
          <a:endParaRPr lang="es-EC"/>
        </a:p>
      </dgm:t>
    </dgm:pt>
  </dgm:ptLst>
  <dgm:cxnLst>
    <dgm:cxn modelId="{9AC1811A-B30E-464E-A5FC-9AB28893A2F4}" srcId="{642BD42B-28EF-4658-B62E-D75E77C8C1E0}" destId="{7B0EA5C8-CF06-40FE-8A93-2646F07E1988}" srcOrd="16" destOrd="0" parTransId="{A0B8E74F-96F3-419A-B7A8-531DD87595E6}" sibTransId="{626BB086-F88D-4E72-8D37-616F3F1832B4}"/>
    <dgm:cxn modelId="{DA8AD279-C6D3-4CA6-817D-FB2935A07809}" type="presOf" srcId="{38F0E75D-0D10-463D-B484-181354C7F037}" destId="{074DC562-2610-4287-8DFF-F3995ABD76FB}" srcOrd="0" destOrd="5" presId="urn:microsoft.com/office/officeart/2005/8/layout/vList5"/>
    <dgm:cxn modelId="{A325C0D3-F5A3-4AE1-A3A6-C547E1A97A62}" srcId="{642BD42B-28EF-4658-B62E-D75E77C8C1E0}" destId="{38F0E75D-0D10-463D-B484-181354C7F037}" srcOrd="5" destOrd="0" parTransId="{27954FD3-C214-4260-A74C-1DB53909B4C4}" sibTransId="{D32C03CD-7354-42F6-A8EA-CE612349515B}"/>
    <dgm:cxn modelId="{96597CFB-AD5F-481D-8BBD-644B0FE6AAE2}" type="presOf" srcId="{20E01F10-E686-4A90-95E5-E89BA6C5D5CF}" destId="{074DC562-2610-4287-8DFF-F3995ABD76FB}" srcOrd="0" destOrd="13" presId="urn:microsoft.com/office/officeart/2005/8/layout/vList5"/>
    <dgm:cxn modelId="{D67A07E4-2C41-4AE5-94EF-0BD2DDF63170}" type="presOf" srcId="{39B8B227-8B2D-46BA-BF73-3E9853CFB596}" destId="{074DC562-2610-4287-8DFF-F3995ABD76FB}" srcOrd="0" destOrd="4" presId="urn:microsoft.com/office/officeart/2005/8/layout/vList5"/>
    <dgm:cxn modelId="{84D1AE32-3224-4F08-81E4-DADDD25E37E6}" srcId="{642BD42B-28EF-4658-B62E-D75E77C8C1E0}" destId="{3E3FB0DA-5519-439D-BFDB-230C26808AAD}" srcOrd="15" destOrd="0" parTransId="{944A87BE-53EA-41CF-90C4-371903F35D5A}" sibTransId="{7ED6D2FB-6E48-4A44-AB94-0D90E485BFC5}"/>
    <dgm:cxn modelId="{0BCD750F-21FF-4706-A1AA-C533E51FA4F8}" type="presOf" srcId="{2F6AD750-BA00-45EC-B28D-7E1C61CD7DE0}" destId="{074DC562-2610-4287-8DFF-F3995ABD76FB}" srcOrd="0" destOrd="12" presId="urn:microsoft.com/office/officeart/2005/8/layout/vList5"/>
    <dgm:cxn modelId="{9DEA0FA4-18DF-48DC-B9A4-BB22D3DC6392}" type="presOf" srcId="{97AFAFF6-3852-4F9B-BE47-C037595C8A84}" destId="{074DC562-2610-4287-8DFF-F3995ABD76FB}" srcOrd="0" destOrd="14" presId="urn:microsoft.com/office/officeart/2005/8/layout/vList5"/>
    <dgm:cxn modelId="{69088513-6593-4460-B2C2-B0D1FDF5058B}" type="presOf" srcId="{431C1F01-6B49-4D63-A6C2-73453110D2DA}" destId="{074DC562-2610-4287-8DFF-F3995ABD76FB}" srcOrd="0" destOrd="6" presId="urn:microsoft.com/office/officeart/2005/8/layout/vList5"/>
    <dgm:cxn modelId="{748482B7-1769-4693-89F7-B919C1055BD6}" type="presOf" srcId="{FAE5EFD5-DCB7-4955-A6A7-5DF8F4BCDABA}" destId="{074DC562-2610-4287-8DFF-F3995ABD76FB}" srcOrd="0" destOrd="10" presId="urn:microsoft.com/office/officeart/2005/8/layout/vList5"/>
    <dgm:cxn modelId="{4BBB7F73-A710-4486-8A27-7695D3AD588B}" srcId="{642BD42B-28EF-4658-B62E-D75E77C8C1E0}" destId="{20E01F10-E686-4A90-95E5-E89BA6C5D5CF}" srcOrd="13" destOrd="0" parTransId="{AF91C1D9-716F-4396-8F77-099BAA26C61B}" sibTransId="{CD156516-96BE-4527-ADFE-B06ACBDFF481}"/>
    <dgm:cxn modelId="{B5DF1829-4085-4F97-AA05-6F357AE2646D}" type="presOf" srcId="{D839E19C-AE8F-4521-A664-E8507748160C}" destId="{074DC562-2610-4287-8DFF-F3995ABD76FB}" srcOrd="0" destOrd="8" presId="urn:microsoft.com/office/officeart/2005/8/layout/vList5"/>
    <dgm:cxn modelId="{CAA5C498-6E92-49C1-90D1-3AF470DA0063}" type="presOf" srcId="{3E3FB0DA-5519-439D-BFDB-230C26808AAD}" destId="{074DC562-2610-4287-8DFF-F3995ABD76FB}" srcOrd="0" destOrd="15" presId="urn:microsoft.com/office/officeart/2005/8/layout/vList5"/>
    <dgm:cxn modelId="{D3F8FFA4-58D0-4101-AB97-A14CB36049FF}" type="presOf" srcId="{FA865EA9-D0AA-42C8-ADEC-0A3AAF54A81B}" destId="{33361964-7B5E-4E27-B8E1-2A63AAF1267E}" srcOrd="0" destOrd="0" presId="urn:microsoft.com/office/officeart/2005/8/layout/vList5"/>
    <dgm:cxn modelId="{00AF6606-4FE3-4951-B193-7025D163D6D5}" srcId="{642BD42B-28EF-4658-B62E-D75E77C8C1E0}" destId="{43380A9F-4FC9-45CE-A84B-BC1D28B05C01}" srcOrd="0" destOrd="0" parTransId="{F3E2F9FC-5EE9-4893-818C-67E664934F33}" sibTransId="{C56DDB06-37FD-4A32-B729-7C9B90E8F5E4}"/>
    <dgm:cxn modelId="{BC5A6065-CCCD-46C5-BF93-355D37830727}" srcId="{642BD42B-28EF-4658-B62E-D75E77C8C1E0}" destId="{4151CA6F-413C-4CFF-AA5C-9A2FA3DBA317}" srcOrd="3" destOrd="0" parTransId="{BE2B3FCF-295A-42B2-B196-8BAA5354BFF0}" sibTransId="{7151BA52-6C2B-4D79-BBDC-5D3E63C16998}"/>
    <dgm:cxn modelId="{CB033A82-2BC4-4102-AC2C-802F94AB6947}" type="presOf" srcId="{43380A9F-4FC9-45CE-A84B-BC1D28B05C01}" destId="{074DC562-2610-4287-8DFF-F3995ABD76FB}" srcOrd="0" destOrd="0" presId="urn:microsoft.com/office/officeart/2005/8/layout/vList5"/>
    <dgm:cxn modelId="{D3D300C9-8416-4EE2-BCB2-9DD587DE2888}" srcId="{642BD42B-28EF-4658-B62E-D75E77C8C1E0}" destId="{FAE5EFD5-DCB7-4955-A6A7-5DF8F4BCDABA}" srcOrd="10" destOrd="0" parTransId="{38482A72-A29F-424F-B1E1-386FE81ED802}" sibTransId="{4B96F756-5341-4018-88B1-B5341756BB14}"/>
    <dgm:cxn modelId="{03D0D7D8-49CF-4992-928F-649B05EB8E61}" srcId="{642BD42B-28EF-4658-B62E-D75E77C8C1E0}" destId="{2F6AD750-BA00-45EC-B28D-7E1C61CD7DE0}" srcOrd="12" destOrd="0" parTransId="{6B99EC76-8755-4D95-8538-A52A6A8A372C}" sibTransId="{68D93BD1-95C5-4B14-83A6-D047F0060F72}"/>
    <dgm:cxn modelId="{A182B42E-B323-4874-83A6-C0611B408DB8}" srcId="{642BD42B-28EF-4658-B62E-D75E77C8C1E0}" destId="{97AFAFF6-3852-4F9B-BE47-C037595C8A84}" srcOrd="14" destOrd="0" parTransId="{2982CBDD-47ED-4C36-BF37-4964D213CFEA}" sibTransId="{89FD0F11-8DB0-44B1-A8F0-A6D885E5B8E2}"/>
    <dgm:cxn modelId="{889D0F24-04F7-4C80-99C0-01D9842A9BA3}" type="presOf" srcId="{5A58B61A-BE2B-4C33-A19E-ED54F0A34F01}" destId="{074DC562-2610-4287-8DFF-F3995ABD76FB}" srcOrd="0" destOrd="11" presId="urn:microsoft.com/office/officeart/2005/8/layout/vList5"/>
    <dgm:cxn modelId="{339FF197-F542-4443-A1B1-2DB2F5CC00AD}" type="presOf" srcId="{9FBEA5F6-F5A6-4DBE-B735-000DDEDFAC2D}" destId="{074DC562-2610-4287-8DFF-F3995ABD76FB}" srcOrd="0" destOrd="17" presId="urn:microsoft.com/office/officeart/2005/8/layout/vList5"/>
    <dgm:cxn modelId="{DF7E0CB4-85FE-46D5-A3EB-822C3BC8CC96}" srcId="{642BD42B-28EF-4658-B62E-D75E77C8C1E0}" destId="{C4486C1D-2F17-486B-ADFE-1E868F5BBCC8}" srcOrd="1" destOrd="0" parTransId="{41A226CF-7692-41AC-A274-77CFAE291721}" sibTransId="{8AF94E54-EE1D-4851-8B9D-BA19F15CFA54}"/>
    <dgm:cxn modelId="{E137D314-6D15-484C-A3D7-1A2B034D0B86}" srcId="{642BD42B-28EF-4658-B62E-D75E77C8C1E0}" destId="{431C1F01-6B49-4D63-A6C2-73453110D2DA}" srcOrd="6" destOrd="0" parTransId="{F4016776-7A8F-49E3-B8C3-E40255978072}" sibTransId="{7AFFB2DA-37F7-4938-896B-851517DF3C4B}"/>
    <dgm:cxn modelId="{8C240E70-FDAE-4C0C-8967-F2966CAA06D9}" type="presOf" srcId="{642BD42B-28EF-4658-B62E-D75E77C8C1E0}" destId="{AEB1DA89-F0A6-4BE4-9A11-468A6515E632}" srcOrd="0" destOrd="0" presId="urn:microsoft.com/office/officeart/2005/8/layout/vList5"/>
    <dgm:cxn modelId="{31B1D5F8-55CA-4E0C-AC9A-4EE1D5FF715C}" type="presOf" srcId="{7B0EA5C8-CF06-40FE-8A93-2646F07E1988}" destId="{074DC562-2610-4287-8DFF-F3995ABD76FB}" srcOrd="0" destOrd="16" presId="urn:microsoft.com/office/officeart/2005/8/layout/vList5"/>
    <dgm:cxn modelId="{1E2FEA8D-9F0A-4CC5-9729-6F40F04ED295}" srcId="{642BD42B-28EF-4658-B62E-D75E77C8C1E0}" destId="{62604A45-F7AC-46A0-9E1E-97030E1A1362}" srcOrd="7" destOrd="0" parTransId="{745CC8CF-DF45-4FFD-BA37-18D4563E5E94}" sibTransId="{63F94F71-F323-44A9-B9C7-AB98713F38F3}"/>
    <dgm:cxn modelId="{1544E2AA-150B-4F1E-B579-AA1F7082EB76}" srcId="{642BD42B-28EF-4658-B62E-D75E77C8C1E0}" destId="{5A58B61A-BE2B-4C33-A19E-ED54F0A34F01}" srcOrd="11" destOrd="0" parTransId="{CCCEAF77-DF62-4129-A968-B8F92321F0DB}" sibTransId="{9C589CAC-A465-40FA-B7AE-81067E1C6340}"/>
    <dgm:cxn modelId="{3BFCF528-4BBA-43FB-9B4E-E9459B6D1A58}" srcId="{FA865EA9-D0AA-42C8-ADEC-0A3AAF54A81B}" destId="{642BD42B-28EF-4658-B62E-D75E77C8C1E0}" srcOrd="0" destOrd="0" parTransId="{F0463886-C7B5-4E26-BBF0-0E76325988F9}" sibTransId="{CD4D56A9-2FF7-4282-828A-06F9050476EB}"/>
    <dgm:cxn modelId="{177ADA85-3641-4B6B-9063-476920A20432}" srcId="{642BD42B-28EF-4658-B62E-D75E77C8C1E0}" destId="{0247E5F1-C610-4776-9FFA-ECA9DB4DD74F}" srcOrd="2" destOrd="0" parTransId="{7FED1BBD-29E3-47CA-B182-066CE34245D8}" sibTransId="{CDB0AE27-154E-40C1-82CC-0D4E4F0B1B9F}"/>
    <dgm:cxn modelId="{4616AF74-4242-479D-A281-D0E1082E7D60}" type="presOf" srcId="{C4486C1D-2F17-486B-ADFE-1E868F5BBCC8}" destId="{074DC562-2610-4287-8DFF-F3995ABD76FB}" srcOrd="0" destOrd="1" presId="urn:microsoft.com/office/officeart/2005/8/layout/vList5"/>
    <dgm:cxn modelId="{757E5C29-BCD8-4177-83FF-05AFA17FB24F}" type="presOf" srcId="{5924776D-FD95-4437-A5E8-1D1D19EF37BF}" destId="{074DC562-2610-4287-8DFF-F3995ABD76FB}" srcOrd="0" destOrd="9" presId="urn:microsoft.com/office/officeart/2005/8/layout/vList5"/>
    <dgm:cxn modelId="{27C9045F-27F7-4128-868A-B888560F36F5}" srcId="{642BD42B-28EF-4658-B62E-D75E77C8C1E0}" destId="{D839E19C-AE8F-4521-A664-E8507748160C}" srcOrd="8" destOrd="0" parTransId="{553B6CD0-D193-478B-BFF4-4BC74CDEB90D}" sibTransId="{7A630D98-11BE-4316-AAA6-1E9C47928DE1}"/>
    <dgm:cxn modelId="{E2B0C825-8167-4723-B7E8-4D9F68E05632}" type="presOf" srcId="{0247E5F1-C610-4776-9FFA-ECA9DB4DD74F}" destId="{074DC562-2610-4287-8DFF-F3995ABD76FB}" srcOrd="0" destOrd="2" presId="urn:microsoft.com/office/officeart/2005/8/layout/vList5"/>
    <dgm:cxn modelId="{A3C0E0BF-39EA-4AC8-9B0A-F68593563FC7}" srcId="{642BD42B-28EF-4658-B62E-D75E77C8C1E0}" destId="{39B8B227-8B2D-46BA-BF73-3E9853CFB596}" srcOrd="4" destOrd="0" parTransId="{73BBC4A7-CE2E-4F11-A3E5-865E5E03041D}" sibTransId="{D1643131-E2A3-4130-83FB-8A907E551464}"/>
    <dgm:cxn modelId="{0633AD0F-322B-44F6-9CFC-C46CBECAB604}" srcId="{642BD42B-28EF-4658-B62E-D75E77C8C1E0}" destId="{9FBEA5F6-F5A6-4DBE-B735-000DDEDFAC2D}" srcOrd="17" destOrd="0" parTransId="{917796FD-F314-442A-BC6C-B4C14BAA1877}" sibTransId="{262DBF3E-80BA-4282-AEDC-D1C8C1B23D9F}"/>
    <dgm:cxn modelId="{1F827FDC-897B-4258-8D42-8E16087BB203}" type="presOf" srcId="{62604A45-F7AC-46A0-9E1E-97030E1A1362}" destId="{074DC562-2610-4287-8DFF-F3995ABD76FB}" srcOrd="0" destOrd="7" presId="urn:microsoft.com/office/officeart/2005/8/layout/vList5"/>
    <dgm:cxn modelId="{A59DBB8A-767E-4002-AF53-EE25F739E455}" type="presOf" srcId="{4151CA6F-413C-4CFF-AA5C-9A2FA3DBA317}" destId="{074DC562-2610-4287-8DFF-F3995ABD76FB}" srcOrd="0" destOrd="3" presId="urn:microsoft.com/office/officeart/2005/8/layout/vList5"/>
    <dgm:cxn modelId="{3EF2B03E-63A7-4BE2-AFE5-044EBC2AD018}" srcId="{642BD42B-28EF-4658-B62E-D75E77C8C1E0}" destId="{5924776D-FD95-4437-A5E8-1D1D19EF37BF}" srcOrd="9" destOrd="0" parTransId="{65A7F1B8-145E-4B10-BAD3-7DDC6B38BCA8}" sibTransId="{D1E0263B-5713-4A0C-B89C-155BBD97CEA7}"/>
    <dgm:cxn modelId="{B03130B9-9645-4106-A42A-2A1C7C18393D}" type="presParOf" srcId="{33361964-7B5E-4E27-B8E1-2A63AAF1267E}" destId="{0641A83D-CFE2-4D3B-BAB4-8FAC1E85DBF3}" srcOrd="0" destOrd="0" presId="urn:microsoft.com/office/officeart/2005/8/layout/vList5"/>
    <dgm:cxn modelId="{4772D4DF-3F39-4A03-BEEC-B555161433C0}" type="presParOf" srcId="{0641A83D-CFE2-4D3B-BAB4-8FAC1E85DBF3}" destId="{AEB1DA89-F0A6-4BE4-9A11-468A6515E632}" srcOrd="0" destOrd="0" presId="urn:microsoft.com/office/officeart/2005/8/layout/vList5"/>
    <dgm:cxn modelId="{1A715EC4-6101-4CDE-AD68-FA71B0303EBF}"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r>
            <a:rPr lang="es-ES" sz="1800" b="1" dirty="0" smtClean="0"/>
            <a:t>XXXI COMBIFRON:</a:t>
          </a:r>
          <a:r>
            <a:rPr lang="es-ES" sz="1800" dirty="0" smtClean="0"/>
            <a:t> </a:t>
          </a:r>
          <a:r>
            <a:rPr lang="es-EC" sz="1800" dirty="0" smtClean="0"/>
            <a:t>Cuenca - Ecuador, 28 de julio al 01 de agosto de 2014</a:t>
          </a:r>
          <a:endParaRPr lang="es-ES" sz="1800" dirty="0" smtClean="0"/>
        </a:p>
        <a:p>
          <a:pPr algn="just"/>
          <a:r>
            <a:rPr lang="es-ES" sz="2000" dirty="0" smtClean="0"/>
            <a:t>5 acuerdos</a:t>
          </a:r>
        </a:p>
        <a:p>
          <a:pPr algn="just"/>
          <a:r>
            <a:rPr lang="es-ES" sz="2000" dirty="0" smtClean="0"/>
            <a:t>18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43380A9F-4FC9-45CE-A84B-BC1D28B05C01}">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F3E2F9FC-5EE9-4893-818C-67E664934F33}" type="parTrans" cxnId="{00AF6606-4FE3-4951-B193-7025D163D6D5}">
      <dgm:prSet/>
      <dgm:spPr/>
      <dgm:t>
        <a:bodyPr/>
        <a:lstStyle/>
        <a:p>
          <a:endParaRPr lang="es-EC"/>
        </a:p>
      </dgm:t>
    </dgm:pt>
    <dgm:pt modelId="{C56DDB06-37FD-4A32-B729-7C9B90E8F5E4}" type="sibTrans" cxnId="{00AF6606-4FE3-4951-B193-7025D163D6D5}">
      <dgm:prSet/>
      <dgm:spPr/>
      <dgm:t>
        <a:bodyPr/>
        <a:lstStyle/>
        <a:p>
          <a:endParaRPr lang="es-EC"/>
        </a:p>
      </dgm:t>
    </dgm:pt>
    <dgm:pt modelId="{97AFAFF6-3852-4F9B-BE47-C037595C8A84}">
      <dgm:prSet phldrT="[Texto]" custT="1"/>
      <dgm:spPr>
        <a:solidFill>
          <a:schemeClr val="accent5">
            <a:lumMod val="60000"/>
            <a:lumOff val="40000"/>
          </a:schemeClr>
        </a:solidFill>
        <a:ln>
          <a:solidFill>
            <a:srgbClr val="0070C0"/>
          </a:solidFill>
        </a:ln>
      </dgm:spPr>
      <dgm:t>
        <a:bodyPr/>
        <a:lstStyle/>
        <a:p>
          <a:pPr algn="just"/>
          <a:endParaRPr lang="es-EC" sz="2000" dirty="0">
            <a:solidFill>
              <a:srgbClr val="0070C0"/>
            </a:solidFill>
          </a:endParaRPr>
        </a:p>
      </dgm:t>
    </dgm:pt>
    <dgm:pt modelId="{2982CBDD-47ED-4C36-BF37-4964D213CFEA}" type="parTrans" cxnId="{A182B42E-B323-4874-83A6-C0611B408DB8}">
      <dgm:prSet/>
      <dgm:spPr/>
      <dgm:t>
        <a:bodyPr/>
        <a:lstStyle/>
        <a:p>
          <a:endParaRPr lang="es-EC"/>
        </a:p>
      </dgm:t>
    </dgm:pt>
    <dgm:pt modelId="{89FD0F11-8DB0-44B1-A8F0-A6D885E5B8E2}" type="sibTrans" cxnId="{A182B42E-B323-4874-83A6-C0611B408DB8}">
      <dgm:prSet/>
      <dgm:spPr/>
      <dgm:t>
        <a:bodyPr/>
        <a:lstStyle/>
        <a:p>
          <a:endParaRPr lang="es-EC"/>
        </a:p>
      </dgm:t>
    </dgm:pt>
    <dgm:pt modelId="{20E01F10-E686-4A90-95E5-E89BA6C5D5CF}">
      <dgm:prSet phldrT="[Texto]" custT="1"/>
      <dgm:spPr>
        <a:solidFill>
          <a:schemeClr val="accent5">
            <a:lumMod val="60000"/>
            <a:lumOff val="40000"/>
          </a:schemeClr>
        </a:solidFill>
        <a:ln>
          <a:solidFill>
            <a:srgbClr val="0070C0"/>
          </a:solidFill>
        </a:ln>
      </dgm:spPr>
      <dgm:t>
        <a:bodyPr/>
        <a:lstStyle/>
        <a:p>
          <a:pPr algn="just"/>
          <a:endParaRPr lang="es-EC" sz="2000" dirty="0">
            <a:solidFill>
              <a:srgbClr val="0070C0"/>
            </a:solidFill>
          </a:endParaRPr>
        </a:p>
      </dgm:t>
    </dgm:pt>
    <dgm:pt modelId="{AF91C1D9-716F-4396-8F77-099BAA26C61B}" type="parTrans" cxnId="{4BBB7F73-A710-4486-8A27-7695D3AD588B}">
      <dgm:prSet/>
      <dgm:spPr/>
      <dgm:t>
        <a:bodyPr/>
        <a:lstStyle/>
        <a:p>
          <a:endParaRPr lang="es-EC"/>
        </a:p>
      </dgm:t>
    </dgm:pt>
    <dgm:pt modelId="{CD156516-96BE-4527-ADFE-B06ACBDFF481}" type="sibTrans" cxnId="{4BBB7F73-A710-4486-8A27-7695D3AD588B}">
      <dgm:prSet/>
      <dgm:spPr/>
      <dgm:t>
        <a:bodyPr/>
        <a:lstStyle/>
        <a:p>
          <a:endParaRPr lang="es-EC"/>
        </a:p>
      </dgm:t>
    </dgm:pt>
    <dgm:pt modelId="{5A58B61A-BE2B-4C33-A19E-ED54F0A34F01}">
      <dgm:prSet phldrT="[Texto]" custT="1"/>
      <dgm:spPr>
        <a:solidFill>
          <a:schemeClr val="accent5">
            <a:lumMod val="60000"/>
            <a:lumOff val="40000"/>
          </a:schemeClr>
        </a:solidFill>
        <a:ln>
          <a:solidFill>
            <a:srgbClr val="0070C0"/>
          </a:solidFill>
        </a:ln>
      </dgm:spPr>
      <dgm:t>
        <a:bodyPr/>
        <a:lstStyle/>
        <a:p>
          <a:pPr algn="just"/>
          <a:r>
            <a:rPr lang="es-EC" sz="2000" dirty="0" smtClean="0">
              <a:solidFill>
                <a:schemeClr val="tx1"/>
              </a:solidFill>
            </a:rPr>
            <a:t>Solicitud a los respectivos Ministerios de Relaciones Exteriores, sobre </a:t>
          </a:r>
          <a:r>
            <a:rPr lang="es-EC" sz="2000" dirty="0" smtClean="0">
              <a:solidFill>
                <a:srgbClr val="0070C0"/>
              </a:solidFill>
            </a:rPr>
            <a:t>los procedimientos para realizar el intercambio de información de casos puntuales de ciudadanos</a:t>
          </a:r>
          <a:r>
            <a:rPr lang="es-EC" sz="2000" dirty="0" smtClean="0">
              <a:solidFill>
                <a:schemeClr val="tx1"/>
              </a:solidFill>
            </a:rPr>
            <a:t> colombianos que tengan el estatus de refugiado en Ecuador.</a:t>
          </a:r>
          <a:endParaRPr lang="es-EC" sz="2000" dirty="0">
            <a:solidFill>
              <a:schemeClr val="tx1"/>
            </a:solidFill>
          </a:endParaRPr>
        </a:p>
      </dgm:t>
    </dgm:pt>
    <dgm:pt modelId="{CCCEAF77-DF62-4129-A968-B8F92321F0DB}" type="parTrans" cxnId="{1544E2AA-150B-4F1E-B579-AA1F7082EB76}">
      <dgm:prSet/>
      <dgm:spPr/>
      <dgm:t>
        <a:bodyPr/>
        <a:lstStyle/>
        <a:p>
          <a:endParaRPr lang="es-EC"/>
        </a:p>
      </dgm:t>
    </dgm:pt>
    <dgm:pt modelId="{9C589CAC-A465-40FA-B7AE-81067E1C6340}" type="sibTrans" cxnId="{1544E2AA-150B-4F1E-B579-AA1F7082EB76}">
      <dgm:prSet/>
      <dgm:spPr/>
      <dgm:t>
        <a:bodyPr/>
        <a:lstStyle/>
        <a:p>
          <a:endParaRPr lang="es-EC"/>
        </a:p>
      </dgm:t>
    </dgm:pt>
    <dgm:pt modelId="{2F6AD750-BA00-45EC-B28D-7E1C61CD7DE0}">
      <dgm:prSet phldrT="[Texto]" custT="1"/>
      <dgm:spPr>
        <a:solidFill>
          <a:schemeClr val="accent5">
            <a:lumMod val="60000"/>
            <a:lumOff val="40000"/>
          </a:schemeClr>
        </a:solidFill>
        <a:ln>
          <a:solidFill>
            <a:srgbClr val="0070C0"/>
          </a:solidFill>
        </a:ln>
      </dgm:spPr>
      <dgm:t>
        <a:bodyPr/>
        <a:lstStyle/>
        <a:p>
          <a:pPr algn="just"/>
          <a:r>
            <a:rPr lang="es-EC" sz="2000" dirty="0" smtClean="0"/>
            <a:t>Planificación y ejecución de un </a:t>
          </a:r>
          <a:r>
            <a:rPr lang="es-EC" sz="2000" dirty="0" smtClean="0">
              <a:solidFill>
                <a:srgbClr val="0070C0"/>
              </a:solidFill>
            </a:rPr>
            <a:t>ejercicio combinado de defensa aérea</a:t>
          </a:r>
          <a:r>
            <a:rPr lang="es-EC" sz="2000" dirty="0" smtClean="0"/>
            <a:t> prevista para el año 2015.</a:t>
          </a:r>
          <a:endParaRPr lang="es-EC" sz="2000" dirty="0"/>
        </a:p>
      </dgm:t>
    </dgm:pt>
    <dgm:pt modelId="{6B99EC76-8755-4D95-8538-A52A6A8A372C}" type="parTrans" cxnId="{03D0D7D8-49CF-4992-928F-649B05EB8E61}">
      <dgm:prSet/>
      <dgm:spPr/>
      <dgm:t>
        <a:bodyPr/>
        <a:lstStyle/>
        <a:p>
          <a:endParaRPr lang="es-EC"/>
        </a:p>
      </dgm:t>
    </dgm:pt>
    <dgm:pt modelId="{68D93BD1-95C5-4B14-83A6-D047F0060F72}" type="sibTrans" cxnId="{03D0D7D8-49CF-4992-928F-649B05EB8E61}">
      <dgm:prSet/>
      <dgm:spPr/>
      <dgm:t>
        <a:bodyPr/>
        <a:lstStyle/>
        <a:p>
          <a:endParaRPr lang="es-EC"/>
        </a:p>
      </dgm:t>
    </dgm:pt>
    <dgm:pt modelId="{0247E5F1-C610-4776-9FFA-ECA9DB4DD74F}">
      <dgm:prSet phldrT="[Texto]" custT="1"/>
      <dgm:spPr>
        <a:solidFill>
          <a:schemeClr val="accent5">
            <a:lumMod val="60000"/>
            <a:lumOff val="40000"/>
          </a:schemeClr>
        </a:solidFill>
        <a:ln>
          <a:solidFill>
            <a:srgbClr val="0070C0"/>
          </a:solidFill>
        </a:ln>
      </dgm:spPr>
      <dgm:t>
        <a:bodyPr/>
        <a:lstStyle/>
        <a:p>
          <a:pPr algn="just"/>
          <a:endParaRPr lang="es-EC" sz="2000" dirty="0">
            <a:solidFill>
              <a:srgbClr val="0070C0"/>
            </a:solidFill>
          </a:endParaRPr>
        </a:p>
      </dgm:t>
    </dgm:pt>
    <dgm:pt modelId="{7FED1BBD-29E3-47CA-B182-066CE34245D8}" type="parTrans" cxnId="{177ADA85-3641-4B6B-9063-476920A20432}">
      <dgm:prSet/>
      <dgm:spPr/>
      <dgm:t>
        <a:bodyPr/>
        <a:lstStyle/>
        <a:p>
          <a:endParaRPr lang="es-EC"/>
        </a:p>
      </dgm:t>
    </dgm:pt>
    <dgm:pt modelId="{CDB0AE27-154E-40C1-82CC-0D4E4F0B1B9F}" type="sibTrans" cxnId="{177ADA85-3641-4B6B-9063-476920A20432}">
      <dgm:prSet/>
      <dgm:spPr/>
      <dgm:t>
        <a:bodyPr/>
        <a:lstStyle/>
        <a:p>
          <a:endParaRPr lang="es-EC"/>
        </a:p>
      </dgm:t>
    </dgm:pt>
    <dgm:pt modelId="{4151CA6F-413C-4CFF-AA5C-9A2FA3DBA317}">
      <dgm:prSet phldrT="[Texto]" custT="1"/>
      <dgm:spPr>
        <a:solidFill>
          <a:schemeClr val="accent5">
            <a:lumMod val="60000"/>
            <a:lumOff val="40000"/>
          </a:schemeClr>
        </a:solidFill>
        <a:ln>
          <a:solidFill>
            <a:srgbClr val="0070C0"/>
          </a:solidFill>
        </a:ln>
      </dgm:spPr>
      <dgm:t>
        <a:bodyPr/>
        <a:lstStyle/>
        <a:p>
          <a:pPr algn="just"/>
          <a:endParaRPr lang="es-EC" sz="2000" dirty="0">
            <a:solidFill>
              <a:srgbClr val="0070C0"/>
            </a:solidFill>
          </a:endParaRPr>
        </a:p>
      </dgm:t>
    </dgm:pt>
    <dgm:pt modelId="{BE2B3FCF-295A-42B2-B196-8BAA5354BFF0}" type="parTrans" cxnId="{BC5A6065-CCCD-46C5-BF93-355D37830727}">
      <dgm:prSet/>
      <dgm:spPr/>
      <dgm:t>
        <a:bodyPr/>
        <a:lstStyle/>
        <a:p>
          <a:endParaRPr lang="es-EC"/>
        </a:p>
      </dgm:t>
    </dgm:pt>
    <dgm:pt modelId="{7151BA52-6C2B-4D79-BBDC-5D3E63C16998}" type="sibTrans" cxnId="{BC5A6065-CCCD-46C5-BF93-355D37830727}">
      <dgm:prSet/>
      <dgm:spPr/>
      <dgm:t>
        <a:bodyPr/>
        <a:lstStyle/>
        <a:p>
          <a:endParaRPr lang="es-EC"/>
        </a:p>
      </dgm:t>
    </dgm:pt>
    <dgm:pt modelId="{39B8B227-8B2D-46BA-BF73-3E9853CFB596}">
      <dgm:prSet phldrT="[Texto]" custT="1"/>
      <dgm:spPr>
        <a:solidFill>
          <a:schemeClr val="accent5">
            <a:lumMod val="60000"/>
            <a:lumOff val="40000"/>
          </a:schemeClr>
        </a:solidFill>
        <a:ln>
          <a:solidFill>
            <a:srgbClr val="0070C0"/>
          </a:solidFill>
        </a:ln>
      </dgm:spPr>
      <dgm:t>
        <a:bodyPr/>
        <a:lstStyle/>
        <a:p>
          <a:pPr algn="just"/>
          <a:endParaRPr lang="es-EC" sz="2000" dirty="0">
            <a:solidFill>
              <a:schemeClr val="tx1"/>
            </a:solidFill>
          </a:endParaRPr>
        </a:p>
      </dgm:t>
    </dgm:pt>
    <dgm:pt modelId="{73BBC4A7-CE2E-4F11-A3E5-865E5E03041D}" type="parTrans" cxnId="{A3C0E0BF-39EA-4AC8-9B0A-F68593563FC7}">
      <dgm:prSet/>
      <dgm:spPr/>
      <dgm:t>
        <a:bodyPr/>
        <a:lstStyle/>
        <a:p>
          <a:endParaRPr lang="es-EC"/>
        </a:p>
      </dgm:t>
    </dgm:pt>
    <dgm:pt modelId="{D1643131-E2A3-4130-83FB-8A907E551464}" type="sibTrans" cxnId="{A3C0E0BF-39EA-4AC8-9B0A-F68593563FC7}">
      <dgm:prSet/>
      <dgm:spPr/>
      <dgm:t>
        <a:bodyPr/>
        <a:lstStyle/>
        <a:p>
          <a:endParaRPr lang="es-EC"/>
        </a:p>
      </dgm:t>
    </dgm:pt>
    <dgm:pt modelId="{A7228833-8E79-4267-8C1C-468359FE5621}">
      <dgm:prSet phldrT="[Texto]" custT="1"/>
      <dgm:spPr>
        <a:solidFill>
          <a:schemeClr val="accent5">
            <a:lumMod val="60000"/>
            <a:lumOff val="40000"/>
          </a:schemeClr>
        </a:solidFill>
        <a:ln>
          <a:solidFill>
            <a:srgbClr val="0070C0"/>
          </a:solidFill>
        </a:ln>
      </dgm:spPr>
      <dgm:t>
        <a:bodyPr/>
        <a:lstStyle/>
        <a:p>
          <a:pPr algn="just"/>
          <a:r>
            <a:rPr lang="es-EC" sz="2000" dirty="0" smtClean="0">
              <a:solidFill>
                <a:schemeClr val="tx1"/>
              </a:solidFill>
            </a:rPr>
            <a:t>Restructuración de las </a:t>
          </a:r>
          <a:r>
            <a:rPr lang="es-EC" sz="2000" dirty="0" smtClean="0">
              <a:solidFill>
                <a:srgbClr val="0070C0"/>
              </a:solidFill>
            </a:rPr>
            <a:t>delegaciones de Colombia y Ecuador para las Reuniones de Mandos Regionales </a:t>
          </a:r>
          <a:r>
            <a:rPr lang="es-EC" sz="2000" dirty="0" smtClean="0">
              <a:solidFill>
                <a:schemeClr val="tx1"/>
              </a:solidFill>
            </a:rPr>
            <a:t>de Frontera</a:t>
          </a:r>
          <a:endParaRPr lang="es-EC" sz="2000" dirty="0">
            <a:solidFill>
              <a:schemeClr val="tx1"/>
            </a:solidFill>
          </a:endParaRPr>
        </a:p>
      </dgm:t>
    </dgm:pt>
    <dgm:pt modelId="{0283190C-C6D8-46BA-B3E5-71E66D73E316}" type="parTrans" cxnId="{17384CA1-A757-470C-9F92-387BFDE90AC0}">
      <dgm:prSet/>
      <dgm:spPr/>
      <dgm:t>
        <a:bodyPr/>
        <a:lstStyle/>
        <a:p>
          <a:endParaRPr lang="es-EC"/>
        </a:p>
      </dgm:t>
    </dgm:pt>
    <dgm:pt modelId="{38DEA606-7CC5-42B5-A5ED-A2E76DFD061E}" type="sibTrans" cxnId="{17384CA1-A757-470C-9F92-387BFDE90AC0}">
      <dgm:prSet/>
      <dgm:spPr/>
      <dgm:t>
        <a:bodyPr/>
        <a:lstStyle/>
        <a:p>
          <a:endParaRPr lang="es-EC"/>
        </a:p>
      </dgm:t>
    </dgm:pt>
    <dgm:pt modelId="{8C456772-9002-45B6-A5B1-556F0B93077C}">
      <dgm:prSet phldrT="[Texto]" custT="1"/>
      <dgm:spPr>
        <a:solidFill>
          <a:schemeClr val="accent5">
            <a:lumMod val="60000"/>
            <a:lumOff val="40000"/>
          </a:schemeClr>
        </a:solidFill>
        <a:ln>
          <a:solidFill>
            <a:srgbClr val="0070C0"/>
          </a:solidFill>
        </a:ln>
      </dgm:spPr>
      <dgm:t>
        <a:bodyPr/>
        <a:lstStyle/>
        <a:p>
          <a:pPr algn="just"/>
          <a:r>
            <a:rPr lang="es-EC" sz="2000" dirty="0" smtClean="0"/>
            <a:t>Intercambio de experiencias sobre MANPADS y otras </a:t>
          </a:r>
          <a:r>
            <a:rPr lang="es-EC" sz="2000" dirty="0" smtClean="0">
              <a:solidFill>
                <a:srgbClr val="0070C0"/>
              </a:solidFill>
            </a:rPr>
            <a:t>armas antiaéreas </a:t>
          </a:r>
          <a:r>
            <a:rPr lang="es-EC" sz="2000" dirty="0" smtClean="0"/>
            <a:t>que pueden ser adquiridas por los GIAC.</a:t>
          </a:r>
          <a:endParaRPr lang="es-EC" sz="2000" dirty="0"/>
        </a:p>
      </dgm:t>
    </dgm:pt>
    <dgm:pt modelId="{5B6AB307-1E99-4265-B2DD-DF2CE5C8BEB1}" type="parTrans" cxnId="{111B7704-59C3-4BEB-A34E-86EB231374B0}">
      <dgm:prSet/>
      <dgm:spPr/>
      <dgm:t>
        <a:bodyPr/>
        <a:lstStyle/>
        <a:p>
          <a:endParaRPr lang="es-EC"/>
        </a:p>
      </dgm:t>
    </dgm:pt>
    <dgm:pt modelId="{4FDF2A46-28F4-440B-8745-AE1F18878D76}" type="sibTrans" cxnId="{111B7704-59C3-4BEB-A34E-86EB231374B0}">
      <dgm:prSet/>
      <dgm:spPr/>
      <dgm:t>
        <a:bodyPr/>
        <a:lstStyle/>
        <a:p>
          <a:endParaRPr lang="es-EC"/>
        </a:p>
      </dgm:t>
    </dgm:pt>
    <dgm:pt modelId="{885E4D19-2C73-43AF-8C49-F03FD160AC7E}">
      <dgm:prSet phldrT="[Texto]" custT="1"/>
      <dgm:spPr>
        <a:solidFill>
          <a:schemeClr val="accent5">
            <a:lumMod val="60000"/>
            <a:lumOff val="40000"/>
          </a:schemeClr>
        </a:solidFill>
        <a:ln>
          <a:solidFill>
            <a:srgbClr val="0070C0"/>
          </a:solidFill>
        </a:ln>
      </dgm:spPr>
      <dgm:t>
        <a:bodyPr/>
        <a:lstStyle/>
        <a:p>
          <a:pPr algn="just"/>
          <a:r>
            <a:rPr lang="es-EC" sz="2000" dirty="0" smtClean="0"/>
            <a:t>Recomendación para una posible integración de </a:t>
          </a:r>
          <a:r>
            <a:rPr lang="es-EC" sz="2000" dirty="0" smtClean="0">
              <a:solidFill>
                <a:srgbClr val="0070C0"/>
              </a:solidFill>
            </a:rPr>
            <a:t>comunicaciones tripartita </a:t>
          </a:r>
          <a:r>
            <a:rPr lang="es-EC" sz="2000" dirty="0" smtClean="0"/>
            <a:t>entre las Unidades fronterizas de Colombia, Ecuador y Perú.</a:t>
          </a:r>
          <a:endParaRPr lang="es-EC" sz="2000" dirty="0"/>
        </a:p>
      </dgm:t>
    </dgm:pt>
    <dgm:pt modelId="{6B7CC357-A1A8-4039-89BC-3C2B332C7043}" type="parTrans" cxnId="{FC327559-F5C5-4C31-A562-4AC9A117A684}">
      <dgm:prSet/>
      <dgm:spPr/>
      <dgm:t>
        <a:bodyPr/>
        <a:lstStyle/>
        <a:p>
          <a:endParaRPr lang="es-EC"/>
        </a:p>
      </dgm:t>
    </dgm:pt>
    <dgm:pt modelId="{F34C54DF-7B27-429F-B3BE-4A3371CDF333}" type="sibTrans" cxnId="{FC327559-F5C5-4C31-A562-4AC9A117A684}">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524036" custLinFactNeighborX="1271">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5544" custScaleY="1874807" custLinFactNeighborX="2433" custLinFactNeighborY="845">
        <dgm:presLayoutVars>
          <dgm:bulletEnabled val="1"/>
        </dgm:presLayoutVars>
      </dgm:prSet>
      <dgm:spPr/>
      <dgm:t>
        <a:bodyPr/>
        <a:lstStyle/>
        <a:p>
          <a:endParaRPr lang="es-EC"/>
        </a:p>
      </dgm:t>
    </dgm:pt>
  </dgm:ptLst>
  <dgm:cxnLst>
    <dgm:cxn modelId="{9AC1811A-B30E-464E-A5FC-9AB28893A2F4}" srcId="{642BD42B-28EF-4658-B62E-D75E77C8C1E0}" destId="{7B0EA5C8-CF06-40FE-8A93-2646F07E1988}" srcOrd="13" destOrd="0" parTransId="{A0B8E74F-96F3-419A-B7A8-531DD87595E6}" sibTransId="{626BB086-F88D-4E72-8D37-616F3F1832B4}"/>
    <dgm:cxn modelId="{FF7CBF33-3FA4-40CC-8952-AD0441061B67}" type="presOf" srcId="{7B0EA5C8-CF06-40FE-8A93-2646F07E1988}" destId="{074DC562-2610-4287-8DFF-F3995ABD76FB}" srcOrd="0" destOrd="13" presId="urn:microsoft.com/office/officeart/2005/8/layout/vList5"/>
    <dgm:cxn modelId="{111B7704-59C3-4BEB-A34E-86EB231374B0}" srcId="{642BD42B-28EF-4658-B62E-D75E77C8C1E0}" destId="{8C456772-9002-45B6-A5B1-556F0B93077C}" srcOrd="8" destOrd="0" parTransId="{5B6AB307-1E99-4265-B2DD-DF2CE5C8BEB1}" sibTransId="{4FDF2A46-28F4-440B-8745-AE1F18878D76}"/>
    <dgm:cxn modelId="{3AF73AD4-7A64-4D2F-9FFB-643D5DF65FFE}" type="presOf" srcId="{39B8B227-8B2D-46BA-BF73-3E9853CFB596}" destId="{074DC562-2610-4287-8DFF-F3995ABD76FB}" srcOrd="0" destOrd="4" presId="urn:microsoft.com/office/officeart/2005/8/layout/vList5"/>
    <dgm:cxn modelId="{FC327559-F5C5-4C31-A562-4AC9A117A684}" srcId="{642BD42B-28EF-4658-B62E-D75E77C8C1E0}" destId="{885E4D19-2C73-43AF-8C49-F03FD160AC7E}" srcOrd="9" destOrd="0" parTransId="{6B7CC357-A1A8-4039-89BC-3C2B332C7043}" sibTransId="{F34C54DF-7B27-429F-B3BE-4A3371CDF333}"/>
    <dgm:cxn modelId="{84D1AE32-3224-4F08-81E4-DADDD25E37E6}" srcId="{642BD42B-28EF-4658-B62E-D75E77C8C1E0}" destId="{3E3FB0DA-5519-439D-BFDB-230C26808AAD}" srcOrd="12" destOrd="0" parTransId="{944A87BE-53EA-41CF-90C4-371903F35D5A}" sibTransId="{7ED6D2FB-6E48-4A44-AB94-0D90E485BFC5}"/>
    <dgm:cxn modelId="{17384CA1-A757-470C-9F92-387BFDE90AC0}" srcId="{642BD42B-28EF-4658-B62E-D75E77C8C1E0}" destId="{A7228833-8E79-4267-8C1C-468359FE5621}" srcOrd="6" destOrd="0" parTransId="{0283190C-C6D8-46BA-B3E5-71E66D73E316}" sibTransId="{38DEA606-7CC5-42B5-A5ED-A2E76DFD061E}"/>
    <dgm:cxn modelId="{AA112716-BEC4-4F0C-A783-EB240E48584A}" type="presOf" srcId="{20E01F10-E686-4A90-95E5-E89BA6C5D5CF}" destId="{074DC562-2610-4287-8DFF-F3995ABD76FB}" srcOrd="0" destOrd="10" presId="urn:microsoft.com/office/officeart/2005/8/layout/vList5"/>
    <dgm:cxn modelId="{4BBB7F73-A710-4486-8A27-7695D3AD588B}" srcId="{642BD42B-28EF-4658-B62E-D75E77C8C1E0}" destId="{20E01F10-E686-4A90-95E5-E89BA6C5D5CF}" srcOrd="10" destOrd="0" parTransId="{AF91C1D9-716F-4396-8F77-099BAA26C61B}" sibTransId="{CD156516-96BE-4527-ADFE-B06ACBDFF481}"/>
    <dgm:cxn modelId="{B7ABA12B-B549-4926-AF8B-1E723EA3B210}" type="presOf" srcId="{642BD42B-28EF-4658-B62E-D75E77C8C1E0}" destId="{AEB1DA89-F0A6-4BE4-9A11-468A6515E632}" srcOrd="0" destOrd="0" presId="urn:microsoft.com/office/officeart/2005/8/layout/vList5"/>
    <dgm:cxn modelId="{B1239543-CF75-448B-913A-09F61223DAC1}" type="presOf" srcId="{97AFAFF6-3852-4F9B-BE47-C037595C8A84}" destId="{074DC562-2610-4287-8DFF-F3995ABD76FB}" srcOrd="0" destOrd="11" presId="urn:microsoft.com/office/officeart/2005/8/layout/vList5"/>
    <dgm:cxn modelId="{00AF6606-4FE3-4951-B193-7025D163D6D5}" srcId="{642BD42B-28EF-4658-B62E-D75E77C8C1E0}" destId="{43380A9F-4FC9-45CE-A84B-BC1D28B05C01}" srcOrd="0" destOrd="0" parTransId="{F3E2F9FC-5EE9-4893-818C-67E664934F33}" sibTransId="{C56DDB06-37FD-4A32-B729-7C9B90E8F5E4}"/>
    <dgm:cxn modelId="{BCC41058-FCB7-4B13-9983-ED039477C533}" type="presOf" srcId="{2F6AD750-BA00-45EC-B28D-7E1C61CD7DE0}" destId="{074DC562-2610-4287-8DFF-F3995ABD76FB}" srcOrd="0" destOrd="7" presId="urn:microsoft.com/office/officeart/2005/8/layout/vList5"/>
    <dgm:cxn modelId="{BC5A6065-CCCD-46C5-BF93-355D37830727}" srcId="{642BD42B-28EF-4658-B62E-D75E77C8C1E0}" destId="{4151CA6F-413C-4CFF-AA5C-9A2FA3DBA317}" srcOrd="3" destOrd="0" parTransId="{BE2B3FCF-295A-42B2-B196-8BAA5354BFF0}" sibTransId="{7151BA52-6C2B-4D79-BBDC-5D3E63C16998}"/>
    <dgm:cxn modelId="{0203727D-0601-4835-BFE4-3AA9461E5A70}" type="presOf" srcId="{4151CA6F-413C-4CFF-AA5C-9A2FA3DBA317}" destId="{074DC562-2610-4287-8DFF-F3995ABD76FB}" srcOrd="0" destOrd="3" presId="urn:microsoft.com/office/officeart/2005/8/layout/vList5"/>
    <dgm:cxn modelId="{03D0D7D8-49CF-4992-928F-649B05EB8E61}" srcId="{642BD42B-28EF-4658-B62E-D75E77C8C1E0}" destId="{2F6AD750-BA00-45EC-B28D-7E1C61CD7DE0}" srcOrd="7" destOrd="0" parTransId="{6B99EC76-8755-4D95-8538-A52A6A8A372C}" sibTransId="{68D93BD1-95C5-4B14-83A6-D047F0060F72}"/>
    <dgm:cxn modelId="{A182B42E-B323-4874-83A6-C0611B408DB8}" srcId="{642BD42B-28EF-4658-B62E-D75E77C8C1E0}" destId="{97AFAFF6-3852-4F9B-BE47-C037595C8A84}" srcOrd="11" destOrd="0" parTransId="{2982CBDD-47ED-4C36-BF37-4964D213CFEA}" sibTransId="{89FD0F11-8DB0-44B1-A8F0-A6D885E5B8E2}"/>
    <dgm:cxn modelId="{FEC40FFA-2194-475C-895D-A3C2149D2EE0}" type="presOf" srcId="{FA865EA9-D0AA-42C8-ADEC-0A3AAF54A81B}" destId="{33361964-7B5E-4E27-B8E1-2A63AAF1267E}" srcOrd="0" destOrd="0" presId="urn:microsoft.com/office/officeart/2005/8/layout/vList5"/>
    <dgm:cxn modelId="{DF7E0CB4-85FE-46D5-A3EB-822C3BC8CC96}" srcId="{642BD42B-28EF-4658-B62E-D75E77C8C1E0}" destId="{C4486C1D-2F17-486B-ADFE-1E868F5BBCC8}" srcOrd="1" destOrd="0" parTransId="{41A226CF-7692-41AC-A274-77CFAE291721}" sibTransId="{8AF94E54-EE1D-4851-8B9D-BA19F15CFA54}"/>
    <dgm:cxn modelId="{77828575-ADB8-4D6D-B5FB-ECF5046A81BD}" type="presOf" srcId="{C4486C1D-2F17-486B-ADFE-1E868F5BBCC8}" destId="{074DC562-2610-4287-8DFF-F3995ABD76FB}" srcOrd="0" destOrd="1" presId="urn:microsoft.com/office/officeart/2005/8/layout/vList5"/>
    <dgm:cxn modelId="{27D9B788-798D-44FF-9223-D1D5C23BBA80}" type="presOf" srcId="{9FBEA5F6-F5A6-4DBE-B735-000DDEDFAC2D}" destId="{074DC562-2610-4287-8DFF-F3995ABD76FB}" srcOrd="0" destOrd="14" presId="urn:microsoft.com/office/officeart/2005/8/layout/vList5"/>
    <dgm:cxn modelId="{B9E461F2-D466-4503-B7A9-EB19A8662F2E}" type="presOf" srcId="{3E3FB0DA-5519-439D-BFDB-230C26808AAD}" destId="{074DC562-2610-4287-8DFF-F3995ABD76FB}" srcOrd="0" destOrd="12" presId="urn:microsoft.com/office/officeart/2005/8/layout/vList5"/>
    <dgm:cxn modelId="{3BFCF528-4BBA-43FB-9B4E-E9459B6D1A58}" srcId="{FA865EA9-D0AA-42C8-ADEC-0A3AAF54A81B}" destId="{642BD42B-28EF-4658-B62E-D75E77C8C1E0}" srcOrd="0" destOrd="0" parTransId="{F0463886-C7B5-4E26-BBF0-0E76325988F9}" sibTransId="{CD4D56A9-2FF7-4282-828A-06F9050476EB}"/>
    <dgm:cxn modelId="{1544E2AA-150B-4F1E-B579-AA1F7082EB76}" srcId="{642BD42B-28EF-4658-B62E-D75E77C8C1E0}" destId="{5A58B61A-BE2B-4C33-A19E-ED54F0A34F01}" srcOrd="5" destOrd="0" parTransId="{CCCEAF77-DF62-4129-A968-B8F92321F0DB}" sibTransId="{9C589CAC-A465-40FA-B7AE-81067E1C6340}"/>
    <dgm:cxn modelId="{177ADA85-3641-4B6B-9063-476920A20432}" srcId="{642BD42B-28EF-4658-B62E-D75E77C8C1E0}" destId="{0247E5F1-C610-4776-9FFA-ECA9DB4DD74F}" srcOrd="2" destOrd="0" parTransId="{7FED1BBD-29E3-47CA-B182-066CE34245D8}" sibTransId="{CDB0AE27-154E-40C1-82CC-0D4E4F0B1B9F}"/>
    <dgm:cxn modelId="{E2244261-F3C1-43D4-93F6-B8ED4B3EBB8F}" type="presOf" srcId="{43380A9F-4FC9-45CE-A84B-BC1D28B05C01}" destId="{074DC562-2610-4287-8DFF-F3995ABD76FB}" srcOrd="0" destOrd="0" presId="urn:microsoft.com/office/officeart/2005/8/layout/vList5"/>
    <dgm:cxn modelId="{53A1FC4C-8CBC-4F5E-88AC-2C1610D178C4}" type="presOf" srcId="{8C456772-9002-45B6-A5B1-556F0B93077C}" destId="{074DC562-2610-4287-8DFF-F3995ABD76FB}" srcOrd="0" destOrd="8" presId="urn:microsoft.com/office/officeart/2005/8/layout/vList5"/>
    <dgm:cxn modelId="{72445A23-DCD1-48DF-A10F-CA963192D914}" type="presOf" srcId="{885E4D19-2C73-43AF-8C49-F03FD160AC7E}" destId="{074DC562-2610-4287-8DFF-F3995ABD76FB}" srcOrd="0" destOrd="9" presId="urn:microsoft.com/office/officeart/2005/8/layout/vList5"/>
    <dgm:cxn modelId="{2632D182-BD40-4F95-A645-8214378904F4}" type="presOf" srcId="{A7228833-8E79-4267-8C1C-468359FE5621}" destId="{074DC562-2610-4287-8DFF-F3995ABD76FB}" srcOrd="0" destOrd="6" presId="urn:microsoft.com/office/officeart/2005/8/layout/vList5"/>
    <dgm:cxn modelId="{A3C0E0BF-39EA-4AC8-9B0A-F68593563FC7}" srcId="{642BD42B-28EF-4658-B62E-D75E77C8C1E0}" destId="{39B8B227-8B2D-46BA-BF73-3E9853CFB596}" srcOrd="4" destOrd="0" parTransId="{73BBC4A7-CE2E-4F11-A3E5-865E5E03041D}" sibTransId="{D1643131-E2A3-4130-83FB-8A907E551464}"/>
    <dgm:cxn modelId="{0633AD0F-322B-44F6-9CFC-C46CBECAB604}" srcId="{642BD42B-28EF-4658-B62E-D75E77C8C1E0}" destId="{9FBEA5F6-F5A6-4DBE-B735-000DDEDFAC2D}" srcOrd="14" destOrd="0" parTransId="{917796FD-F314-442A-BC6C-B4C14BAA1877}" sibTransId="{262DBF3E-80BA-4282-AEDC-D1C8C1B23D9F}"/>
    <dgm:cxn modelId="{A963A988-869D-4B3A-850B-4A3DADFDFFCA}" type="presOf" srcId="{0247E5F1-C610-4776-9FFA-ECA9DB4DD74F}" destId="{074DC562-2610-4287-8DFF-F3995ABD76FB}" srcOrd="0" destOrd="2" presId="urn:microsoft.com/office/officeart/2005/8/layout/vList5"/>
    <dgm:cxn modelId="{02D4BA38-5959-40E5-97BC-D481877D5E91}" type="presOf" srcId="{5A58B61A-BE2B-4C33-A19E-ED54F0A34F01}" destId="{074DC562-2610-4287-8DFF-F3995ABD76FB}" srcOrd="0" destOrd="5" presId="urn:microsoft.com/office/officeart/2005/8/layout/vList5"/>
    <dgm:cxn modelId="{537FB681-E28E-4D87-9029-A9C8DF71D913}" type="presParOf" srcId="{33361964-7B5E-4E27-B8E1-2A63AAF1267E}" destId="{0641A83D-CFE2-4D3B-BAB4-8FAC1E85DBF3}" srcOrd="0" destOrd="0" presId="urn:microsoft.com/office/officeart/2005/8/layout/vList5"/>
    <dgm:cxn modelId="{9DA592E6-022F-4280-8342-4BFA48EA1D59}" type="presParOf" srcId="{0641A83D-CFE2-4D3B-BAB4-8FAC1E85DBF3}" destId="{AEB1DA89-F0A6-4BE4-9A11-468A6515E632}" srcOrd="0" destOrd="0" presId="urn:microsoft.com/office/officeart/2005/8/layout/vList5"/>
    <dgm:cxn modelId="{EA3290BA-57F4-4010-AD54-C0D280663134}"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19E114-8C93-4D5E-9A07-5577E148C0A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1EB1F84A-E78E-42AE-88F9-78072C4E2AA0}">
      <dgm:prSet phldrT="[Texto]"/>
      <dgm:spPr>
        <a:solidFill>
          <a:schemeClr val="accent5">
            <a:lumMod val="40000"/>
            <a:lumOff val="60000"/>
          </a:schemeClr>
        </a:solidFill>
        <a:ln>
          <a:solidFill>
            <a:schemeClr val="accent1"/>
          </a:solidFill>
        </a:ln>
      </dgm:spPr>
      <dgm:t>
        <a:bodyPr/>
        <a:lstStyle/>
        <a:p>
          <a:r>
            <a:rPr lang="es-ES" dirty="0" smtClean="0">
              <a:solidFill>
                <a:schemeClr val="tx1"/>
              </a:solidFill>
            </a:rPr>
            <a:t>REUNIONES SOBRE SEGURIDAD Y DEFENSA</a:t>
          </a:r>
          <a:endParaRPr lang="es-EC" dirty="0">
            <a:solidFill>
              <a:schemeClr val="tx1"/>
            </a:solidFill>
          </a:endParaRPr>
        </a:p>
      </dgm:t>
    </dgm:pt>
    <dgm:pt modelId="{12A771FA-EE7F-4AA5-BBB3-4E13EE675424}" type="parTrans" cxnId="{93C505C1-6907-4C8F-BF36-A53004179BF2}">
      <dgm:prSet/>
      <dgm:spPr/>
      <dgm:t>
        <a:bodyPr/>
        <a:lstStyle/>
        <a:p>
          <a:endParaRPr lang="es-EC">
            <a:solidFill>
              <a:schemeClr val="tx1"/>
            </a:solidFill>
          </a:endParaRPr>
        </a:p>
      </dgm:t>
    </dgm:pt>
    <dgm:pt modelId="{8117B9E5-7250-4457-BB2E-6F9CA10795DB}" type="sibTrans" cxnId="{93C505C1-6907-4C8F-BF36-A53004179BF2}">
      <dgm:prSet/>
      <dgm:spPr/>
      <dgm:t>
        <a:bodyPr/>
        <a:lstStyle/>
        <a:p>
          <a:endParaRPr lang="es-EC">
            <a:solidFill>
              <a:schemeClr val="tx1"/>
            </a:solidFill>
          </a:endParaRPr>
        </a:p>
      </dgm:t>
    </dgm:pt>
    <dgm:pt modelId="{12E2261A-5C4F-44E3-9C55-6790E321CDBF}">
      <dgm:prSet phldrT="[Texto]" custT="1"/>
      <dgm:spPr>
        <a:solidFill>
          <a:schemeClr val="accent5">
            <a:lumMod val="60000"/>
            <a:lumOff val="40000"/>
          </a:schemeClr>
        </a:solidFill>
        <a:ln>
          <a:solidFill>
            <a:srgbClr val="0070C0"/>
          </a:solidFill>
        </a:ln>
      </dgm:spPr>
      <dgm:t>
        <a:bodyPr/>
        <a:lstStyle/>
        <a:p>
          <a:pPr algn="just"/>
          <a:r>
            <a:rPr lang="es-EC" sz="1600" b="1" dirty="0" smtClean="0">
              <a:solidFill>
                <a:schemeClr val="tx1"/>
              </a:solidFill>
            </a:rPr>
            <a:t>Programa de acción binacional para fortalecer la seguridad fronteriza entre los Ministerios de Defensa de Ecuador y Colombia, </a:t>
          </a:r>
          <a:r>
            <a:rPr lang="es-ES" sz="1600" dirty="0" smtClean="0">
              <a:solidFill>
                <a:schemeClr val="tx1"/>
              </a:solidFill>
            </a:rPr>
            <a:t>en Puerto El Carmen de Putumayo, el 10-JUN-2011; hace referencia a la misión de la COMBIFRON Ecuador-Colombia, reconociéndola como un </a:t>
          </a:r>
          <a:r>
            <a:rPr lang="es-ES" sz="1600" dirty="0" smtClean="0">
              <a:solidFill>
                <a:srgbClr val="0070C0"/>
              </a:solidFill>
            </a:rPr>
            <a:t>espacio articulador de los esfuerzos en seguridad fronteriza </a:t>
          </a:r>
          <a:r>
            <a:rPr lang="es-ES" sz="1600" dirty="0" smtClean="0">
              <a:solidFill>
                <a:schemeClr val="tx1"/>
              </a:solidFill>
            </a:rPr>
            <a:t>emprendidos por los dos Estados e instrumento esencial para la cooperación binacional.</a:t>
          </a:r>
          <a:endParaRPr lang="es-EC" sz="1600" dirty="0">
            <a:solidFill>
              <a:schemeClr val="tx1"/>
            </a:solidFill>
          </a:endParaRPr>
        </a:p>
      </dgm:t>
    </dgm:pt>
    <dgm:pt modelId="{92E5BA6A-CC70-482E-804E-3ACC00EDFB4D}" type="parTrans" cxnId="{8BCFACEA-F96D-47E3-99E2-21E912C0D050}">
      <dgm:prSet/>
      <dgm:spPr/>
      <dgm:t>
        <a:bodyPr/>
        <a:lstStyle/>
        <a:p>
          <a:endParaRPr lang="es-EC">
            <a:solidFill>
              <a:schemeClr val="tx1"/>
            </a:solidFill>
          </a:endParaRPr>
        </a:p>
      </dgm:t>
    </dgm:pt>
    <dgm:pt modelId="{01B42F70-2834-4421-9ED5-B351AFB0683D}" type="sibTrans" cxnId="{8BCFACEA-F96D-47E3-99E2-21E912C0D050}">
      <dgm:prSet/>
      <dgm:spPr/>
      <dgm:t>
        <a:bodyPr/>
        <a:lstStyle/>
        <a:p>
          <a:endParaRPr lang="es-EC">
            <a:solidFill>
              <a:schemeClr val="tx1"/>
            </a:solidFill>
          </a:endParaRPr>
        </a:p>
      </dgm:t>
    </dgm:pt>
    <dgm:pt modelId="{E0FA9199-38D6-4A2D-9C0F-B2E25908AA97}">
      <dgm:prSet phldrT="[Texto]" custT="1"/>
      <dgm:spPr>
        <a:solidFill>
          <a:schemeClr val="accent5">
            <a:lumMod val="60000"/>
            <a:lumOff val="40000"/>
          </a:schemeClr>
        </a:solidFill>
        <a:ln>
          <a:solidFill>
            <a:schemeClr val="accent1"/>
          </a:solidFill>
        </a:ln>
      </dgm:spPr>
      <dgm:t>
        <a:bodyPr/>
        <a:lstStyle/>
        <a:p>
          <a:pPr algn="just"/>
          <a:r>
            <a:rPr lang="es-EC" sz="1600" b="1" dirty="0" smtClean="0">
              <a:solidFill>
                <a:schemeClr val="tx1"/>
              </a:solidFill>
            </a:rPr>
            <a:t>Reunión de Ministros de Relaciones Exteriores, Comercio e Integración. </a:t>
          </a:r>
          <a:r>
            <a:rPr lang="es-ES" sz="1600" dirty="0" smtClean="0">
              <a:solidFill>
                <a:schemeClr val="tx1"/>
              </a:solidFill>
            </a:rPr>
            <a:t>Llevada a cabo en la ciudad de Quito, el 14-DIC-2011; en la que se trataron temas que tienen relación con la COMBIFRON: </a:t>
          </a:r>
          <a:r>
            <a:rPr lang="es-ES" sz="1600" dirty="0" smtClean="0">
              <a:solidFill>
                <a:srgbClr val="0070C0"/>
              </a:solidFill>
            </a:rPr>
            <a:t>seguridad fronteriza, intercambio de información, pasos de frontera ilegales.</a:t>
          </a:r>
          <a:endParaRPr lang="es-EC" sz="1600" dirty="0">
            <a:solidFill>
              <a:srgbClr val="0070C0"/>
            </a:solidFill>
          </a:endParaRPr>
        </a:p>
      </dgm:t>
    </dgm:pt>
    <dgm:pt modelId="{E54BF8D4-FF80-4C97-BBB9-74DE396E241B}" type="parTrans" cxnId="{E5B8E7BC-460A-42DD-9028-552BB6BF8A4A}">
      <dgm:prSet/>
      <dgm:spPr/>
      <dgm:t>
        <a:bodyPr/>
        <a:lstStyle/>
        <a:p>
          <a:endParaRPr lang="es-EC">
            <a:solidFill>
              <a:schemeClr val="tx1"/>
            </a:solidFill>
          </a:endParaRPr>
        </a:p>
      </dgm:t>
    </dgm:pt>
    <dgm:pt modelId="{A4E7E010-9482-4E56-8B54-A1F7A6FED363}" type="sibTrans" cxnId="{E5B8E7BC-460A-42DD-9028-552BB6BF8A4A}">
      <dgm:prSet/>
      <dgm:spPr/>
      <dgm:t>
        <a:bodyPr/>
        <a:lstStyle/>
        <a:p>
          <a:endParaRPr lang="es-EC">
            <a:solidFill>
              <a:schemeClr val="tx1"/>
            </a:solidFill>
          </a:endParaRPr>
        </a:p>
      </dgm:t>
    </dgm:pt>
    <dgm:pt modelId="{9C529ECC-C1E1-4A68-9353-0C2D4078F08F}">
      <dgm:prSet phldrT="[Texto]" custT="1"/>
      <dgm:spPr>
        <a:solidFill>
          <a:schemeClr val="accent5">
            <a:lumMod val="60000"/>
            <a:lumOff val="40000"/>
          </a:schemeClr>
        </a:solidFill>
        <a:ln>
          <a:solidFill>
            <a:schemeClr val="accent1"/>
          </a:solidFill>
        </a:ln>
      </dgm:spPr>
      <dgm:t>
        <a:bodyPr/>
        <a:lstStyle/>
        <a:p>
          <a:pPr algn="just"/>
          <a:r>
            <a:rPr lang="es-EC" sz="1600" b="1" dirty="0" smtClean="0">
              <a:solidFill>
                <a:schemeClr val="tx1"/>
              </a:solidFill>
            </a:rPr>
            <a:t>Declaración Conjunta Presidencial Ecuador – Colombia</a:t>
          </a:r>
          <a:r>
            <a:rPr lang="es-EC" sz="1600" dirty="0" smtClean="0">
              <a:solidFill>
                <a:schemeClr val="tx1"/>
              </a:solidFill>
            </a:rPr>
            <a:t>, </a:t>
          </a:r>
          <a:r>
            <a:rPr lang="es-ES" sz="1600" dirty="0" smtClean="0">
              <a:solidFill>
                <a:schemeClr val="tx1"/>
              </a:solidFill>
            </a:rPr>
            <a:t>en la ciudad de Quito, el 19-DIC-2011, con el fin de fortalecer las relaciones bilaterales a través de los diversos mecanismos institucionales; suscribiendo una Declaración Conjunta, en la que se consideran diferentes títulos, de los cuales tienen relación con la COMBIFRON: </a:t>
          </a:r>
          <a:r>
            <a:rPr lang="es-ES" sz="1600" dirty="0" smtClean="0">
              <a:solidFill>
                <a:srgbClr val="0070C0"/>
              </a:solidFill>
            </a:rPr>
            <a:t>seguridad, energía, pasos de frontera</a:t>
          </a:r>
          <a:r>
            <a:rPr lang="es-ES" sz="1600" dirty="0" smtClean="0">
              <a:solidFill>
                <a:schemeClr val="tx1"/>
              </a:solidFill>
            </a:rPr>
            <a:t>.</a:t>
          </a:r>
          <a:endParaRPr lang="es-EC" sz="1600" dirty="0">
            <a:solidFill>
              <a:schemeClr val="tx1"/>
            </a:solidFill>
          </a:endParaRPr>
        </a:p>
      </dgm:t>
    </dgm:pt>
    <dgm:pt modelId="{662BBE34-F58A-4283-8152-D92883112BEA}" type="parTrans" cxnId="{FE2003ED-0239-44DA-B506-459D6A961472}">
      <dgm:prSet/>
      <dgm:spPr/>
      <dgm:t>
        <a:bodyPr/>
        <a:lstStyle/>
        <a:p>
          <a:endParaRPr lang="es-EC">
            <a:solidFill>
              <a:schemeClr val="tx1"/>
            </a:solidFill>
          </a:endParaRPr>
        </a:p>
      </dgm:t>
    </dgm:pt>
    <dgm:pt modelId="{1BEB47EA-E251-4990-85E9-D5849CCD4886}" type="sibTrans" cxnId="{FE2003ED-0239-44DA-B506-459D6A961472}">
      <dgm:prSet/>
      <dgm:spPr/>
      <dgm:t>
        <a:bodyPr/>
        <a:lstStyle/>
        <a:p>
          <a:endParaRPr lang="es-EC">
            <a:solidFill>
              <a:schemeClr val="tx1"/>
            </a:solidFill>
          </a:endParaRPr>
        </a:p>
      </dgm:t>
    </dgm:pt>
    <dgm:pt modelId="{23B9FC33-DEE3-49F2-BA97-755DC2D55359}">
      <dgm:prSet phldrT="[Texto]" custT="1"/>
      <dgm:spPr>
        <a:solidFill>
          <a:schemeClr val="accent5">
            <a:lumMod val="60000"/>
            <a:lumOff val="40000"/>
          </a:schemeClr>
        </a:solidFill>
        <a:ln>
          <a:solidFill>
            <a:schemeClr val="accent1"/>
          </a:solidFill>
        </a:ln>
      </dgm:spPr>
      <dgm:t>
        <a:bodyPr/>
        <a:lstStyle/>
        <a:p>
          <a:pPr algn="just"/>
          <a:r>
            <a:rPr lang="es-EC" sz="1800" b="1" dirty="0" smtClean="0">
              <a:solidFill>
                <a:schemeClr val="tx1"/>
              </a:solidFill>
            </a:rPr>
            <a:t>Reunión de las altas autoridades de seguridad y defensa de Colombia y Ecuador</a:t>
          </a:r>
          <a:r>
            <a:rPr lang="es-EC" sz="1800" dirty="0" smtClean="0">
              <a:solidFill>
                <a:schemeClr val="tx1"/>
              </a:solidFill>
            </a:rPr>
            <a:t> sobre seguridad y defensa, en </a:t>
          </a:r>
          <a:r>
            <a:rPr lang="es-ES" sz="1800" dirty="0" smtClean="0">
              <a:solidFill>
                <a:schemeClr val="tx1"/>
              </a:solidFill>
            </a:rPr>
            <a:t>ciudad de Villa de Leyva, provincia de Ricaurte, departamento de Boyacá, Colombia, el 12 y 13-ENE-012: </a:t>
          </a:r>
          <a:r>
            <a:rPr lang="es-ES" sz="1800" dirty="0" smtClean="0">
              <a:solidFill>
                <a:srgbClr val="0070C0"/>
              </a:solidFill>
            </a:rPr>
            <a:t>seguridad, pasos de frontera y minería ilegal</a:t>
          </a:r>
          <a:r>
            <a:rPr lang="es-ES" sz="1800" dirty="0" smtClean="0">
              <a:solidFill>
                <a:schemeClr val="tx1"/>
              </a:solidFill>
            </a:rPr>
            <a:t>.</a:t>
          </a:r>
          <a:endParaRPr lang="es-EC" sz="1800" dirty="0">
            <a:solidFill>
              <a:schemeClr val="tx1"/>
            </a:solidFill>
          </a:endParaRPr>
        </a:p>
      </dgm:t>
    </dgm:pt>
    <dgm:pt modelId="{116B9EAC-568D-47B6-99C5-8B68E7F4C725}" type="parTrans" cxnId="{8F35C951-22FD-48AE-9F0C-35CEAE2AFCDF}">
      <dgm:prSet/>
      <dgm:spPr/>
      <dgm:t>
        <a:bodyPr/>
        <a:lstStyle/>
        <a:p>
          <a:endParaRPr lang="es-EC">
            <a:solidFill>
              <a:schemeClr val="tx1"/>
            </a:solidFill>
          </a:endParaRPr>
        </a:p>
      </dgm:t>
    </dgm:pt>
    <dgm:pt modelId="{FA04B0CB-6CCB-4347-95FE-8C92418A41FB}" type="sibTrans" cxnId="{8F35C951-22FD-48AE-9F0C-35CEAE2AFCDF}">
      <dgm:prSet/>
      <dgm:spPr/>
      <dgm:t>
        <a:bodyPr/>
        <a:lstStyle/>
        <a:p>
          <a:endParaRPr lang="es-EC">
            <a:solidFill>
              <a:schemeClr val="tx1"/>
            </a:solidFill>
          </a:endParaRPr>
        </a:p>
      </dgm:t>
    </dgm:pt>
    <dgm:pt modelId="{E935453D-C261-4CFA-92FD-F2F9BB78B430}">
      <dgm:prSet phldrT="[Texto]" custT="1"/>
      <dgm:spPr>
        <a:solidFill>
          <a:schemeClr val="accent5">
            <a:lumMod val="60000"/>
            <a:lumOff val="40000"/>
          </a:schemeClr>
        </a:solidFill>
        <a:ln>
          <a:solidFill>
            <a:schemeClr val="accent1"/>
          </a:solidFill>
        </a:ln>
      </dgm:spPr>
      <dgm:t>
        <a:bodyPr/>
        <a:lstStyle/>
        <a:p>
          <a:pPr algn="just"/>
          <a:r>
            <a:rPr lang="es-EC" sz="1800" b="1" dirty="0" smtClean="0">
              <a:solidFill>
                <a:schemeClr val="tx1"/>
              </a:solidFill>
            </a:rPr>
            <a:t>Reunión de las mesas de trabajo entre representantes del Ministerio de Defensa y Fuerzas Armadas de Ecuador con sus pares de Colombia</a:t>
          </a:r>
          <a:r>
            <a:rPr lang="es-EC" sz="1800" dirty="0" smtClean="0">
              <a:solidFill>
                <a:schemeClr val="tx1"/>
              </a:solidFill>
            </a:rPr>
            <a:t>, </a:t>
          </a:r>
          <a:r>
            <a:rPr lang="es-ES" sz="1800" dirty="0" smtClean="0">
              <a:solidFill>
                <a:schemeClr val="tx1"/>
              </a:solidFill>
            </a:rPr>
            <a:t>Bogotá, el 22-MAY-012, donde s</a:t>
          </a:r>
          <a:r>
            <a:rPr lang="es-EC" sz="1800" dirty="0" smtClean="0">
              <a:solidFill>
                <a:schemeClr val="tx1"/>
              </a:solidFill>
            </a:rPr>
            <a:t>e establecieron cinco (05) mesas de trabajo.</a:t>
          </a:r>
          <a:endParaRPr lang="es-EC" sz="1800" dirty="0">
            <a:solidFill>
              <a:schemeClr val="tx1"/>
            </a:solidFill>
          </a:endParaRPr>
        </a:p>
      </dgm:t>
    </dgm:pt>
    <dgm:pt modelId="{139380A3-C62F-4FCA-96B2-FB6272D3430F}" type="parTrans" cxnId="{68549627-CB14-4464-803B-B958FF5C799D}">
      <dgm:prSet/>
      <dgm:spPr/>
      <dgm:t>
        <a:bodyPr/>
        <a:lstStyle/>
        <a:p>
          <a:endParaRPr lang="es-EC">
            <a:solidFill>
              <a:schemeClr val="tx1"/>
            </a:solidFill>
          </a:endParaRPr>
        </a:p>
      </dgm:t>
    </dgm:pt>
    <dgm:pt modelId="{C3C18C5B-2516-4970-BAE6-E803B7C9A942}" type="sibTrans" cxnId="{68549627-CB14-4464-803B-B958FF5C799D}">
      <dgm:prSet/>
      <dgm:spPr/>
      <dgm:t>
        <a:bodyPr/>
        <a:lstStyle/>
        <a:p>
          <a:endParaRPr lang="es-EC">
            <a:solidFill>
              <a:schemeClr val="tx1"/>
            </a:solidFill>
          </a:endParaRPr>
        </a:p>
      </dgm:t>
    </dgm:pt>
    <dgm:pt modelId="{53C8D00D-0F1B-410C-B6DB-7E41E2F3D408}" type="pres">
      <dgm:prSet presAssocID="{1E19E114-8C93-4D5E-9A07-5577E148C0A6}" presName="Name0" presStyleCnt="0">
        <dgm:presLayoutVars>
          <dgm:chPref val="1"/>
          <dgm:dir/>
          <dgm:animOne val="branch"/>
          <dgm:animLvl val="lvl"/>
          <dgm:resizeHandles val="exact"/>
        </dgm:presLayoutVars>
      </dgm:prSet>
      <dgm:spPr/>
      <dgm:t>
        <a:bodyPr/>
        <a:lstStyle/>
        <a:p>
          <a:endParaRPr lang="es-EC"/>
        </a:p>
      </dgm:t>
    </dgm:pt>
    <dgm:pt modelId="{F643A93E-A507-47DF-A45F-D5A621B3AE7C}" type="pres">
      <dgm:prSet presAssocID="{1EB1F84A-E78E-42AE-88F9-78072C4E2AA0}" presName="root1" presStyleCnt="0"/>
      <dgm:spPr/>
    </dgm:pt>
    <dgm:pt modelId="{6C659C39-22D2-4871-9444-625B184C181E}" type="pres">
      <dgm:prSet presAssocID="{1EB1F84A-E78E-42AE-88F9-78072C4E2AA0}" presName="LevelOneTextNode" presStyleLbl="node0" presStyleIdx="0" presStyleCnt="1" custLinFactNeighborX="5293" custLinFactNeighborY="-1384">
        <dgm:presLayoutVars>
          <dgm:chPref val="3"/>
        </dgm:presLayoutVars>
      </dgm:prSet>
      <dgm:spPr/>
      <dgm:t>
        <a:bodyPr/>
        <a:lstStyle/>
        <a:p>
          <a:endParaRPr lang="es-EC"/>
        </a:p>
      </dgm:t>
    </dgm:pt>
    <dgm:pt modelId="{B89A3A72-4414-4E1B-B331-162A6FDF60A2}" type="pres">
      <dgm:prSet presAssocID="{1EB1F84A-E78E-42AE-88F9-78072C4E2AA0}" presName="level2hierChild" presStyleCnt="0"/>
      <dgm:spPr/>
    </dgm:pt>
    <dgm:pt modelId="{64BD5E97-8032-4D0E-951A-A3C24DEB69F2}" type="pres">
      <dgm:prSet presAssocID="{92E5BA6A-CC70-482E-804E-3ACC00EDFB4D}" presName="conn2-1" presStyleLbl="parChTrans1D2" presStyleIdx="0" presStyleCnt="5"/>
      <dgm:spPr/>
      <dgm:t>
        <a:bodyPr/>
        <a:lstStyle/>
        <a:p>
          <a:endParaRPr lang="es-EC"/>
        </a:p>
      </dgm:t>
    </dgm:pt>
    <dgm:pt modelId="{B4312959-6D2D-4E8B-A743-E888DF0F9F8A}" type="pres">
      <dgm:prSet presAssocID="{92E5BA6A-CC70-482E-804E-3ACC00EDFB4D}" presName="connTx" presStyleLbl="parChTrans1D2" presStyleIdx="0" presStyleCnt="5"/>
      <dgm:spPr/>
      <dgm:t>
        <a:bodyPr/>
        <a:lstStyle/>
        <a:p>
          <a:endParaRPr lang="es-EC"/>
        </a:p>
      </dgm:t>
    </dgm:pt>
    <dgm:pt modelId="{A68CD874-8BEB-4877-B835-73F2F107CEB6}" type="pres">
      <dgm:prSet presAssocID="{12E2261A-5C4F-44E3-9C55-6790E321CDBF}" presName="root2" presStyleCnt="0"/>
      <dgm:spPr/>
    </dgm:pt>
    <dgm:pt modelId="{CE4B352E-C534-4EE3-AC38-55BEBA16DC6D}" type="pres">
      <dgm:prSet presAssocID="{12E2261A-5C4F-44E3-9C55-6790E321CDBF}" presName="LevelTwoTextNode" presStyleLbl="node2" presStyleIdx="0" presStyleCnt="5" custScaleX="337462" custScaleY="210671">
        <dgm:presLayoutVars>
          <dgm:chPref val="3"/>
        </dgm:presLayoutVars>
      </dgm:prSet>
      <dgm:spPr/>
      <dgm:t>
        <a:bodyPr/>
        <a:lstStyle/>
        <a:p>
          <a:endParaRPr lang="es-EC"/>
        </a:p>
      </dgm:t>
    </dgm:pt>
    <dgm:pt modelId="{73C85862-3582-41E2-BF28-4ED488A95D56}" type="pres">
      <dgm:prSet presAssocID="{12E2261A-5C4F-44E3-9C55-6790E321CDBF}" presName="level3hierChild" presStyleCnt="0"/>
      <dgm:spPr/>
    </dgm:pt>
    <dgm:pt modelId="{8C8C492B-F268-4CFF-B70F-9989CB9ADB63}" type="pres">
      <dgm:prSet presAssocID="{E54BF8D4-FF80-4C97-BBB9-74DE396E241B}" presName="conn2-1" presStyleLbl="parChTrans1D2" presStyleIdx="1" presStyleCnt="5"/>
      <dgm:spPr/>
      <dgm:t>
        <a:bodyPr/>
        <a:lstStyle/>
        <a:p>
          <a:endParaRPr lang="es-EC"/>
        </a:p>
      </dgm:t>
    </dgm:pt>
    <dgm:pt modelId="{AA030A7B-DFF0-4462-ACE2-9F55F76838EC}" type="pres">
      <dgm:prSet presAssocID="{E54BF8D4-FF80-4C97-BBB9-74DE396E241B}" presName="connTx" presStyleLbl="parChTrans1D2" presStyleIdx="1" presStyleCnt="5"/>
      <dgm:spPr/>
      <dgm:t>
        <a:bodyPr/>
        <a:lstStyle/>
        <a:p>
          <a:endParaRPr lang="es-EC"/>
        </a:p>
      </dgm:t>
    </dgm:pt>
    <dgm:pt modelId="{5BFA824B-A7ED-408F-9F7D-2B2BDD61BA4D}" type="pres">
      <dgm:prSet presAssocID="{E0FA9199-38D6-4A2D-9C0F-B2E25908AA97}" presName="root2" presStyleCnt="0"/>
      <dgm:spPr/>
    </dgm:pt>
    <dgm:pt modelId="{54C50AC2-265D-401B-B5FA-4649A8633896}" type="pres">
      <dgm:prSet presAssocID="{E0FA9199-38D6-4A2D-9C0F-B2E25908AA97}" presName="LevelTwoTextNode" presStyleLbl="node2" presStyleIdx="1" presStyleCnt="5" custScaleX="337462" custScaleY="126465">
        <dgm:presLayoutVars>
          <dgm:chPref val="3"/>
        </dgm:presLayoutVars>
      </dgm:prSet>
      <dgm:spPr/>
      <dgm:t>
        <a:bodyPr/>
        <a:lstStyle/>
        <a:p>
          <a:endParaRPr lang="es-EC"/>
        </a:p>
      </dgm:t>
    </dgm:pt>
    <dgm:pt modelId="{1B01F91F-66F2-42FA-81E5-CF1640D4730E}" type="pres">
      <dgm:prSet presAssocID="{E0FA9199-38D6-4A2D-9C0F-B2E25908AA97}" presName="level3hierChild" presStyleCnt="0"/>
      <dgm:spPr/>
    </dgm:pt>
    <dgm:pt modelId="{3FB96C7F-9B06-4239-BEF4-DB70E424DE88}" type="pres">
      <dgm:prSet presAssocID="{662BBE34-F58A-4283-8152-D92883112BEA}" presName="conn2-1" presStyleLbl="parChTrans1D2" presStyleIdx="2" presStyleCnt="5"/>
      <dgm:spPr/>
      <dgm:t>
        <a:bodyPr/>
        <a:lstStyle/>
        <a:p>
          <a:endParaRPr lang="es-EC"/>
        </a:p>
      </dgm:t>
    </dgm:pt>
    <dgm:pt modelId="{F98158A3-8D9E-48BE-95F8-2180081D120F}" type="pres">
      <dgm:prSet presAssocID="{662BBE34-F58A-4283-8152-D92883112BEA}" presName="connTx" presStyleLbl="parChTrans1D2" presStyleIdx="2" presStyleCnt="5"/>
      <dgm:spPr/>
      <dgm:t>
        <a:bodyPr/>
        <a:lstStyle/>
        <a:p>
          <a:endParaRPr lang="es-EC"/>
        </a:p>
      </dgm:t>
    </dgm:pt>
    <dgm:pt modelId="{146922EC-600E-4778-96B8-3B708F118D50}" type="pres">
      <dgm:prSet presAssocID="{9C529ECC-C1E1-4A68-9353-0C2D4078F08F}" presName="root2" presStyleCnt="0"/>
      <dgm:spPr/>
    </dgm:pt>
    <dgm:pt modelId="{D1B9315C-73A5-467D-8B0F-2CBEDAEE4E88}" type="pres">
      <dgm:prSet presAssocID="{9C529ECC-C1E1-4A68-9353-0C2D4078F08F}" presName="LevelTwoTextNode" presStyleLbl="node2" presStyleIdx="2" presStyleCnt="5" custScaleX="337462" custScaleY="165112">
        <dgm:presLayoutVars>
          <dgm:chPref val="3"/>
        </dgm:presLayoutVars>
      </dgm:prSet>
      <dgm:spPr/>
      <dgm:t>
        <a:bodyPr/>
        <a:lstStyle/>
        <a:p>
          <a:endParaRPr lang="es-EC"/>
        </a:p>
      </dgm:t>
    </dgm:pt>
    <dgm:pt modelId="{28E4C96E-36BA-4414-B70E-731A7223E8FF}" type="pres">
      <dgm:prSet presAssocID="{9C529ECC-C1E1-4A68-9353-0C2D4078F08F}" presName="level3hierChild" presStyleCnt="0"/>
      <dgm:spPr/>
    </dgm:pt>
    <dgm:pt modelId="{A3B5A34A-6F23-4A61-96B8-126724232173}" type="pres">
      <dgm:prSet presAssocID="{116B9EAC-568D-47B6-99C5-8B68E7F4C725}" presName="conn2-1" presStyleLbl="parChTrans1D2" presStyleIdx="3" presStyleCnt="5"/>
      <dgm:spPr/>
      <dgm:t>
        <a:bodyPr/>
        <a:lstStyle/>
        <a:p>
          <a:endParaRPr lang="es-EC"/>
        </a:p>
      </dgm:t>
    </dgm:pt>
    <dgm:pt modelId="{D4B8E084-A782-4BE7-B6DF-582109CF4C94}" type="pres">
      <dgm:prSet presAssocID="{116B9EAC-568D-47B6-99C5-8B68E7F4C725}" presName="connTx" presStyleLbl="parChTrans1D2" presStyleIdx="3" presStyleCnt="5"/>
      <dgm:spPr/>
      <dgm:t>
        <a:bodyPr/>
        <a:lstStyle/>
        <a:p>
          <a:endParaRPr lang="es-EC"/>
        </a:p>
      </dgm:t>
    </dgm:pt>
    <dgm:pt modelId="{69644BF8-5DC6-41F2-AFC6-15B645BBB567}" type="pres">
      <dgm:prSet presAssocID="{23B9FC33-DEE3-49F2-BA97-755DC2D55359}" presName="root2" presStyleCnt="0"/>
      <dgm:spPr/>
    </dgm:pt>
    <dgm:pt modelId="{CF7F6178-CD61-4914-BC5D-3D7B396A0B57}" type="pres">
      <dgm:prSet presAssocID="{23B9FC33-DEE3-49F2-BA97-755DC2D55359}" presName="LevelTwoTextNode" presStyleLbl="node2" presStyleIdx="3" presStyleCnt="5" custScaleX="337462" custScaleY="134029">
        <dgm:presLayoutVars>
          <dgm:chPref val="3"/>
        </dgm:presLayoutVars>
      </dgm:prSet>
      <dgm:spPr/>
      <dgm:t>
        <a:bodyPr/>
        <a:lstStyle/>
        <a:p>
          <a:endParaRPr lang="es-EC"/>
        </a:p>
      </dgm:t>
    </dgm:pt>
    <dgm:pt modelId="{36601E03-4ECE-4D99-82C7-3F5D235E48CA}" type="pres">
      <dgm:prSet presAssocID="{23B9FC33-DEE3-49F2-BA97-755DC2D55359}" presName="level3hierChild" presStyleCnt="0"/>
      <dgm:spPr/>
    </dgm:pt>
    <dgm:pt modelId="{C0AF25E5-36D4-49F5-A835-067CC63C8DBD}" type="pres">
      <dgm:prSet presAssocID="{139380A3-C62F-4FCA-96B2-FB6272D3430F}" presName="conn2-1" presStyleLbl="parChTrans1D2" presStyleIdx="4" presStyleCnt="5"/>
      <dgm:spPr/>
      <dgm:t>
        <a:bodyPr/>
        <a:lstStyle/>
        <a:p>
          <a:endParaRPr lang="es-EC"/>
        </a:p>
      </dgm:t>
    </dgm:pt>
    <dgm:pt modelId="{BE6EC827-2C4D-473D-8A40-699E2AAAD003}" type="pres">
      <dgm:prSet presAssocID="{139380A3-C62F-4FCA-96B2-FB6272D3430F}" presName="connTx" presStyleLbl="parChTrans1D2" presStyleIdx="4" presStyleCnt="5"/>
      <dgm:spPr/>
      <dgm:t>
        <a:bodyPr/>
        <a:lstStyle/>
        <a:p>
          <a:endParaRPr lang="es-EC"/>
        </a:p>
      </dgm:t>
    </dgm:pt>
    <dgm:pt modelId="{0B8B583A-C11A-45C8-8BC5-54C405790023}" type="pres">
      <dgm:prSet presAssocID="{E935453D-C261-4CFA-92FD-F2F9BB78B430}" presName="root2" presStyleCnt="0"/>
      <dgm:spPr/>
    </dgm:pt>
    <dgm:pt modelId="{AD2D6251-BC47-4861-91B2-B4E48A0E8186}" type="pres">
      <dgm:prSet presAssocID="{E935453D-C261-4CFA-92FD-F2F9BB78B430}" presName="LevelTwoTextNode" presStyleLbl="node2" presStyleIdx="4" presStyleCnt="5" custScaleX="337462" custScaleY="135437">
        <dgm:presLayoutVars>
          <dgm:chPref val="3"/>
        </dgm:presLayoutVars>
      </dgm:prSet>
      <dgm:spPr/>
      <dgm:t>
        <a:bodyPr/>
        <a:lstStyle/>
        <a:p>
          <a:endParaRPr lang="es-EC"/>
        </a:p>
      </dgm:t>
    </dgm:pt>
    <dgm:pt modelId="{66012495-19D5-457F-83CA-BFBC8ED8757E}" type="pres">
      <dgm:prSet presAssocID="{E935453D-C261-4CFA-92FD-F2F9BB78B430}" presName="level3hierChild" presStyleCnt="0"/>
      <dgm:spPr/>
    </dgm:pt>
  </dgm:ptLst>
  <dgm:cxnLst>
    <dgm:cxn modelId="{FE2003ED-0239-44DA-B506-459D6A961472}" srcId="{1EB1F84A-E78E-42AE-88F9-78072C4E2AA0}" destId="{9C529ECC-C1E1-4A68-9353-0C2D4078F08F}" srcOrd="2" destOrd="0" parTransId="{662BBE34-F58A-4283-8152-D92883112BEA}" sibTransId="{1BEB47EA-E251-4990-85E9-D5849CCD4886}"/>
    <dgm:cxn modelId="{A4F5FDF6-14EA-4C59-82C6-1259B778DD8C}" type="presOf" srcId="{1EB1F84A-E78E-42AE-88F9-78072C4E2AA0}" destId="{6C659C39-22D2-4871-9444-625B184C181E}" srcOrd="0" destOrd="0" presId="urn:microsoft.com/office/officeart/2008/layout/HorizontalMultiLevelHierarchy"/>
    <dgm:cxn modelId="{6875E9D7-8086-45F1-9125-6900848A1A11}" type="presOf" srcId="{12E2261A-5C4F-44E3-9C55-6790E321CDBF}" destId="{CE4B352E-C534-4EE3-AC38-55BEBA16DC6D}" srcOrd="0" destOrd="0" presId="urn:microsoft.com/office/officeart/2008/layout/HorizontalMultiLevelHierarchy"/>
    <dgm:cxn modelId="{93C505C1-6907-4C8F-BF36-A53004179BF2}" srcId="{1E19E114-8C93-4D5E-9A07-5577E148C0A6}" destId="{1EB1F84A-E78E-42AE-88F9-78072C4E2AA0}" srcOrd="0" destOrd="0" parTransId="{12A771FA-EE7F-4AA5-BBB3-4E13EE675424}" sibTransId="{8117B9E5-7250-4457-BB2E-6F9CA10795DB}"/>
    <dgm:cxn modelId="{A7A5AA3A-3A80-497E-8AB4-72AD49E5E95B}" type="presOf" srcId="{116B9EAC-568D-47B6-99C5-8B68E7F4C725}" destId="{D4B8E084-A782-4BE7-B6DF-582109CF4C94}" srcOrd="1" destOrd="0" presId="urn:microsoft.com/office/officeart/2008/layout/HorizontalMultiLevelHierarchy"/>
    <dgm:cxn modelId="{6357D33D-2036-4D21-9D87-E1EA599223E7}" type="presOf" srcId="{662BBE34-F58A-4283-8152-D92883112BEA}" destId="{3FB96C7F-9B06-4239-BEF4-DB70E424DE88}" srcOrd="0" destOrd="0" presId="urn:microsoft.com/office/officeart/2008/layout/HorizontalMultiLevelHierarchy"/>
    <dgm:cxn modelId="{96F50681-EA3D-4753-9548-78CF2A6E7CED}" type="presOf" srcId="{92E5BA6A-CC70-482E-804E-3ACC00EDFB4D}" destId="{64BD5E97-8032-4D0E-951A-A3C24DEB69F2}" srcOrd="0" destOrd="0" presId="urn:microsoft.com/office/officeart/2008/layout/HorizontalMultiLevelHierarchy"/>
    <dgm:cxn modelId="{9AF00138-F8AA-475B-9FBA-5F67FC8D8404}" type="presOf" srcId="{9C529ECC-C1E1-4A68-9353-0C2D4078F08F}" destId="{D1B9315C-73A5-467D-8B0F-2CBEDAEE4E88}" srcOrd="0" destOrd="0" presId="urn:microsoft.com/office/officeart/2008/layout/HorizontalMultiLevelHierarchy"/>
    <dgm:cxn modelId="{50A21682-47E1-43B8-B7CD-CA6DC6349694}" type="presOf" srcId="{116B9EAC-568D-47B6-99C5-8B68E7F4C725}" destId="{A3B5A34A-6F23-4A61-96B8-126724232173}" srcOrd="0" destOrd="0" presId="urn:microsoft.com/office/officeart/2008/layout/HorizontalMultiLevelHierarchy"/>
    <dgm:cxn modelId="{E5B8E7BC-460A-42DD-9028-552BB6BF8A4A}" srcId="{1EB1F84A-E78E-42AE-88F9-78072C4E2AA0}" destId="{E0FA9199-38D6-4A2D-9C0F-B2E25908AA97}" srcOrd="1" destOrd="0" parTransId="{E54BF8D4-FF80-4C97-BBB9-74DE396E241B}" sibTransId="{A4E7E010-9482-4E56-8B54-A1F7A6FED363}"/>
    <dgm:cxn modelId="{47A0D198-9250-4338-898D-C2527B514A2F}" type="presOf" srcId="{E54BF8D4-FF80-4C97-BBB9-74DE396E241B}" destId="{8C8C492B-F268-4CFF-B70F-9989CB9ADB63}" srcOrd="0" destOrd="0" presId="urn:microsoft.com/office/officeart/2008/layout/HorizontalMultiLevelHierarchy"/>
    <dgm:cxn modelId="{4D160D80-F12C-4C2E-BBB3-0C017379ECBE}" type="presOf" srcId="{E935453D-C261-4CFA-92FD-F2F9BB78B430}" destId="{AD2D6251-BC47-4861-91B2-B4E48A0E8186}" srcOrd="0" destOrd="0" presId="urn:microsoft.com/office/officeart/2008/layout/HorizontalMultiLevelHierarchy"/>
    <dgm:cxn modelId="{17FBA676-58F8-4E32-9E2E-61F2F1898865}" type="presOf" srcId="{E54BF8D4-FF80-4C97-BBB9-74DE396E241B}" destId="{AA030A7B-DFF0-4462-ACE2-9F55F76838EC}" srcOrd="1" destOrd="0" presId="urn:microsoft.com/office/officeart/2008/layout/HorizontalMultiLevelHierarchy"/>
    <dgm:cxn modelId="{3EDF4CFA-BBDC-4B2A-AE8F-2E3C3DAF6FD3}" type="presOf" srcId="{662BBE34-F58A-4283-8152-D92883112BEA}" destId="{F98158A3-8D9E-48BE-95F8-2180081D120F}" srcOrd="1" destOrd="0" presId="urn:microsoft.com/office/officeart/2008/layout/HorizontalMultiLevelHierarchy"/>
    <dgm:cxn modelId="{A09F5E5E-AD1B-4EC2-B9C7-A6CCFCA32E3A}" type="presOf" srcId="{1E19E114-8C93-4D5E-9A07-5577E148C0A6}" destId="{53C8D00D-0F1B-410C-B6DB-7E41E2F3D408}" srcOrd="0" destOrd="0" presId="urn:microsoft.com/office/officeart/2008/layout/HorizontalMultiLevelHierarchy"/>
    <dgm:cxn modelId="{8BCFACEA-F96D-47E3-99E2-21E912C0D050}" srcId="{1EB1F84A-E78E-42AE-88F9-78072C4E2AA0}" destId="{12E2261A-5C4F-44E3-9C55-6790E321CDBF}" srcOrd="0" destOrd="0" parTransId="{92E5BA6A-CC70-482E-804E-3ACC00EDFB4D}" sibTransId="{01B42F70-2834-4421-9ED5-B351AFB0683D}"/>
    <dgm:cxn modelId="{5B78C35A-F774-43F1-8FE3-B05DC5B10976}" type="presOf" srcId="{139380A3-C62F-4FCA-96B2-FB6272D3430F}" destId="{BE6EC827-2C4D-473D-8A40-699E2AAAD003}" srcOrd="1" destOrd="0" presId="urn:microsoft.com/office/officeart/2008/layout/HorizontalMultiLevelHierarchy"/>
    <dgm:cxn modelId="{A8715D66-5621-4DD0-8476-5C5D809C2EB4}" type="presOf" srcId="{139380A3-C62F-4FCA-96B2-FB6272D3430F}" destId="{C0AF25E5-36D4-49F5-A835-067CC63C8DBD}" srcOrd="0" destOrd="0" presId="urn:microsoft.com/office/officeart/2008/layout/HorizontalMultiLevelHierarchy"/>
    <dgm:cxn modelId="{FEF7E09C-C458-4B7D-ABBD-B6D3A5BD045F}" type="presOf" srcId="{23B9FC33-DEE3-49F2-BA97-755DC2D55359}" destId="{CF7F6178-CD61-4914-BC5D-3D7B396A0B57}" srcOrd="0" destOrd="0" presId="urn:microsoft.com/office/officeart/2008/layout/HorizontalMultiLevelHierarchy"/>
    <dgm:cxn modelId="{14E6DB95-6F5B-4DB4-B040-596879F4C288}" type="presOf" srcId="{E0FA9199-38D6-4A2D-9C0F-B2E25908AA97}" destId="{54C50AC2-265D-401B-B5FA-4649A8633896}" srcOrd="0" destOrd="0" presId="urn:microsoft.com/office/officeart/2008/layout/HorizontalMultiLevelHierarchy"/>
    <dgm:cxn modelId="{68549627-CB14-4464-803B-B958FF5C799D}" srcId="{1EB1F84A-E78E-42AE-88F9-78072C4E2AA0}" destId="{E935453D-C261-4CFA-92FD-F2F9BB78B430}" srcOrd="4" destOrd="0" parTransId="{139380A3-C62F-4FCA-96B2-FB6272D3430F}" sibTransId="{C3C18C5B-2516-4970-BAE6-E803B7C9A942}"/>
    <dgm:cxn modelId="{8F35C951-22FD-48AE-9F0C-35CEAE2AFCDF}" srcId="{1EB1F84A-E78E-42AE-88F9-78072C4E2AA0}" destId="{23B9FC33-DEE3-49F2-BA97-755DC2D55359}" srcOrd="3" destOrd="0" parTransId="{116B9EAC-568D-47B6-99C5-8B68E7F4C725}" sibTransId="{FA04B0CB-6CCB-4347-95FE-8C92418A41FB}"/>
    <dgm:cxn modelId="{F5BCAA87-4284-47EA-BF04-B250315DC567}" type="presOf" srcId="{92E5BA6A-CC70-482E-804E-3ACC00EDFB4D}" destId="{B4312959-6D2D-4E8B-A743-E888DF0F9F8A}" srcOrd="1" destOrd="0" presId="urn:microsoft.com/office/officeart/2008/layout/HorizontalMultiLevelHierarchy"/>
    <dgm:cxn modelId="{104F3579-049F-432B-A1A3-4D56C2648031}" type="presParOf" srcId="{53C8D00D-0F1B-410C-B6DB-7E41E2F3D408}" destId="{F643A93E-A507-47DF-A45F-D5A621B3AE7C}" srcOrd="0" destOrd="0" presId="urn:microsoft.com/office/officeart/2008/layout/HorizontalMultiLevelHierarchy"/>
    <dgm:cxn modelId="{D80D83EC-BDEB-4FA5-B07E-AD91565D8055}" type="presParOf" srcId="{F643A93E-A507-47DF-A45F-D5A621B3AE7C}" destId="{6C659C39-22D2-4871-9444-625B184C181E}" srcOrd="0" destOrd="0" presId="urn:microsoft.com/office/officeart/2008/layout/HorizontalMultiLevelHierarchy"/>
    <dgm:cxn modelId="{71FF5D86-4416-4D4F-AB38-746E8D632700}" type="presParOf" srcId="{F643A93E-A507-47DF-A45F-D5A621B3AE7C}" destId="{B89A3A72-4414-4E1B-B331-162A6FDF60A2}" srcOrd="1" destOrd="0" presId="urn:microsoft.com/office/officeart/2008/layout/HorizontalMultiLevelHierarchy"/>
    <dgm:cxn modelId="{545C9FB7-9F6B-4626-9A1C-E18213038F3F}" type="presParOf" srcId="{B89A3A72-4414-4E1B-B331-162A6FDF60A2}" destId="{64BD5E97-8032-4D0E-951A-A3C24DEB69F2}" srcOrd="0" destOrd="0" presId="urn:microsoft.com/office/officeart/2008/layout/HorizontalMultiLevelHierarchy"/>
    <dgm:cxn modelId="{CE1EE82C-8CBA-4772-A4A1-55148A5BC15D}" type="presParOf" srcId="{64BD5E97-8032-4D0E-951A-A3C24DEB69F2}" destId="{B4312959-6D2D-4E8B-A743-E888DF0F9F8A}" srcOrd="0" destOrd="0" presId="urn:microsoft.com/office/officeart/2008/layout/HorizontalMultiLevelHierarchy"/>
    <dgm:cxn modelId="{91CBA711-1E85-4DA9-BF06-6CE9D5889FF5}" type="presParOf" srcId="{B89A3A72-4414-4E1B-B331-162A6FDF60A2}" destId="{A68CD874-8BEB-4877-B835-73F2F107CEB6}" srcOrd="1" destOrd="0" presId="urn:microsoft.com/office/officeart/2008/layout/HorizontalMultiLevelHierarchy"/>
    <dgm:cxn modelId="{F47BCC66-1EE9-4A1E-A2C3-F0E0AEBA8122}" type="presParOf" srcId="{A68CD874-8BEB-4877-B835-73F2F107CEB6}" destId="{CE4B352E-C534-4EE3-AC38-55BEBA16DC6D}" srcOrd="0" destOrd="0" presId="urn:microsoft.com/office/officeart/2008/layout/HorizontalMultiLevelHierarchy"/>
    <dgm:cxn modelId="{4EB43D40-F554-4B51-BEB7-910A04EA2748}" type="presParOf" srcId="{A68CD874-8BEB-4877-B835-73F2F107CEB6}" destId="{73C85862-3582-41E2-BF28-4ED488A95D56}" srcOrd="1" destOrd="0" presId="urn:microsoft.com/office/officeart/2008/layout/HorizontalMultiLevelHierarchy"/>
    <dgm:cxn modelId="{6A8D8BDC-1CCB-4E38-986D-FB30D2D58C4C}" type="presParOf" srcId="{B89A3A72-4414-4E1B-B331-162A6FDF60A2}" destId="{8C8C492B-F268-4CFF-B70F-9989CB9ADB63}" srcOrd="2" destOrd="0" presId="urn:microsoft.com/office/officeart/2008/layout/HorizontalMultiLevelHierarchy"/>
    <dgm:cxn modelId="{D05E8344-F216-43D4-BB6B-077CAE393323}" type="presParOf" srcId="{8C8C492B-F268-4CFF-B70F-9989CB9ADB63}" destId="{AA030A7B-DFF0-4462-ACE2-9F55F76838EC}" srcOrd="0" destOrd="0" presId="urn:microsoft.com/office/officeart/2008/layout/HorizontalMultiLevelHierarchy"/>
    <dgm:cxn modelId="{23666626-9171-46C7-82B5-850824F68ADA}" type="presParOf" srcId="{B89A3A72-4414-4E1B-B331-162A6FDF60A2}" destId="{5BFA824B-A7ED-408F-9F7D-2B2BDD61BA4D}" srcOrd="3" destOrd="0" presId="urn:microsoft.com/office/officeart/2008/layout/HorizontalMultiLevelHierarchy"/>
    <dgm:cxn modelId="{14DA55EF-F854-4E6D-B462-7D473B9E11E3}" type="presParOf" srcId="{5BFA824B-A7ED-408F-9F7D-2B2BDD61BA4D}" destId="{54C50AC2-265D-401B-B5FA-4649A8633896}" srcOrd="0" destOrd="0" presId="urn:microsoft.com/office/officeart/2008/layout/HorizontalMultiLevelHierarchy"/>
    <dgm:cxn modelId="{DB221173-640E-4A7E-B19D-A2AD2A4BDB64}" type="presParOf" srcId="{5BFA824B-A7ED-408F-9F7D-2B2BDD61BA4D}" destId="{1B01F91F-66F2-42FA-81E5-CF1640D4730E}" srcOrd="1" destOrd="0" presId="urn:microsoft.com/office/officeart/2008/layout/HorizontalMultiLevelHierarchy"/>
    <dgm:cxn modelId="{68340F9D-8E69-4646-8F40-836ACC1D8350}" type="presParOf" srcId="{B89A3A72-4414-4E1B-B331-162A6FDF60A2}" destId="{3FB96C7F-9B06-4239-BEF4-DB70E424DE88}" srcOrd="4" destOrd="0" presId="urn:microsoft.com/office/officeart/2008/layout/HorizontalMultiLevelHierarchy"/>
    <dgm:cxn modelId="{5F599204-CECD-44CA-918A-558897D9F887}" type="presParOf" srcId="{3FB96C7F-9B06-4239-BEF4-DB70E424DE88}" destId="{F98158A3-8D9E-48BE-95F8-2180081D120F}" srcOrd="0" destOrd="0" presId="urn:microsoft.com/office/officeart/2008/layout/HorizontalMultiLevelHierarchy"/>
    <dgm:cxn modelId="{3639D341-644B-45F2-A2BA-3323EB5518DD}" type="presParOf" srcId="{B89A3A72-4414-4E1B-B331-162A6FDF60A2}" destId="{146922EC-600E-4778-96B8-3B708F118D50}" srcOrd="5" destOrd="0" presId="urn:microsoft.com/office/officeart/2008/layout/HorizontalMultiLevelHierarchy"/>
    <dgm:cxn modelId="{3DBADA15-6A4E-4871-8E31-5ED389697879}" type="presParOf" srcId="{146922EC-600E-4778-96B8-3B708F118D50}" destId="{D1B9315C-73A5-467D-8B0F-2CBEDAEE4E88}" srcOrd="0" destOrd="0" presId="urn:microsoft.com/office/officeart/2008/layout/HorizontalMultiLevelHierarchy"/>
    <dgm:cxn modelId="{E1E2B44F-911A-4C38-AB9B-BDC79E325C27}" type="presParOf" srcId="{146922EC-600E-4778-96B8-3B708F118D50}" destId="{28E4C96E-36BA-4414-B70E-731A7223E8FF}" srcOrd="1" destOrd="0" presId="urn:microsoft.com/office/officeart/2008/layout/HorizontalMultiLevelHierarchy"/>
    <dgm:cxn modelId="{7784888A-FBE7-4267-AAAE-23302E3BE829}" type="presParOf" srcId="{B89A3A72-4414-4E1B-B331-162A6FDF60A2}" destId="{A3B5A34A-6F23-4A61-96B8-126724232173}" srcOrd="6" destOrd="0" presId="urn:microsoft.com/office/officeart/2008/layout/HorizontalMultiLevelHierarchy"/>
    <dgm:cxn modelId="{49410DEC-DFCC-4BA0-BE21-A4BEA1DF8488}" type="presParOf" srcId="{A3B5A34A-6F23-4A61-96B8-126724232173}" destId="{D4B8E084-A782-4BE7-B6DF-582109CF4C94}" srcOrd="0" destOrd="0" presId="urn:microsoft.com/office/officeart/2008/layout/HorizontalMultiLevelHierarchy"/>
    <dgm:cxn modelId="{AA8E4143-8F98-4AE6-B741-4FDAE59B8343}" type="presParOf" srcId="{B89A3A72-4414-4E1B-B331-162A6FDF60A2}" destId="{69644BF8-5DC6-41F2-AFC6-15B645BBB567}" srcOrd="7" destOrd="0" presId="urn:microsoft.com/office/officeart/2008/layout/HorizontalMultiLevelHierarchy"/>
    <dgm:cxn modelId="{4B824801-A499-40AA-AB0B-CE2A6924F23C}" type="presParOf" srcId="{69644BF8-5DC6-41F2-AFC6-15B645BBB567}" destId="{CF7F6178-CD61-4914-BC5D-3D7B396A0B57}" srcOrd="0" destOrd="0" presId="urn:microsoft.com/office/officeart/2008/layout/HorizontalMultiLevelHierarchy"/>
    <dgm:cxn modelId="{D520F195-8B55-4230-A91A-59D32DB75660}" type="presParOf" srcId="{69644BF8-5DC6-41F2-AFC6-15B645BBB567}" destId="{36601E03-4ECE-4D99-82C7-3F5D235E48CA}" srcOrd="1" destOrd="0" presId="urn:microsoft.com/office/officeart/2008/layout/HorizontalMultiLevelHierarchy"/>
    <dgm:cxn modelId="{F4047779-A741-41F1-A579-5E13E38B1EF3}" type="presParOf" srcId="{B89A3A72-4414-4E1B-B331-162A6FDF60A2}" destId="{C0AF25E5-36D4-49F5-A835-067CC63C8DBD}" srcOrd="8" destOrd="0" presId="urn:microsoft.com/office/officeart/2008/layout/HorizontalMultiLevelHierarchy"/>
    <dgm:cxn modelId="{2EEFFDA1-F1EB-430B-953E-A878061F6C9F}" type="presParOf" srcId="{C0AF25E5-36D4-49F5-A835-067CC63C8DBD}" destId="{BE6EC827-2C4D-473D-8A40-699E2AAAD003}" srcOrd="0" destOrd="0" presId="urn:microsoft.com/office/officeart/2008/layout/HorizontalMultiLevelHierarchy"/>
    <dgm:cxn modelId="{38AEA256-E368-42AD-8A98-DE477950CACD}" type="presParOf" srcId="{B89A3A72-4414-4E1B-B331-162A6FDF60A2}" destId="{0B8B583A-C11A-45C8-8BC5-54C405790023}" srcOrd="9" destOrd="0" presId="urn:microsoft.com/office/officeart/2008/layout/HorizontalMultiLevelHierarchy"/>
    <dgm:cxn modelId="{D5B15388-145F-43A9-8B69-92966D764231}" type="presParOf" srcId="{0B8B583A-C11A-45C8-8BC5-54C405790023}" destId="{AD2D6251-BC47-4861-91B2-B4E48A0E8186}" srcOrd="0" destOrd="0" presId="urn:microsoft.com/office/officeart/2008/layout/HorizontalMultiLevelHierarchy"/>
    <dgm:cxn modelId="{7ACD2CD5-D68D-46F9-B4EB-ADB1301F888E}" type="presParOf" srcId="{0B8B583A-C11A-45C8-8BC5-54C405790023}" destId="{66012495-19D5-457F-83CA-BFBC8ED8757E}" srcOrd="1" destOrd="0" presId="urn:microsoft.com/office/officeart/2008/layout/HorizontalMultiLevelHierarchy"/>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1BD4A2-D90F-4F63-B766-6BDDB509F4B1}" type="doc">
      <dgm:prSet loTypeId="urn:microsoft.com/office/officeart/2005/8/layout/arrow2" loCatId="process" qsTypeId="urn:microsoft.com/office/officeart/2005/8/quickstyle/simple1" qsCatId="simple" csTypeId="urn:microsoft.com/office/officeart/2005/8/colors/accent1_2" csCatId="accent1" phldr="1"/>
      <dgm:spPr/>
    </dgm:pt>
    <dgm:pt modelId="{4FF583C2-2AF6-4BED-95CE-F49609A31229}">
      <dgm:prSet phldrT="[Texto]" custT="1"/>
      <dgm:spPr>
        <a:solidFill>
          <a:schemeClr val="accent3">
            <a:lumMod val="40000"/>
            <a:lumOff val="60000"/>
          </a:schemeClr>
        </a:solidFill>
        <a:ln>
          <a:solidFill>
            <a:srgbClr val="0070C0"/>
          </a:solidFill>
        </a:ln>
      </dgm:spPr>
      <dgm:t>
        <a:bodyPr/>
        <a:lstStyle/>
        <a:p>
          <a:pPr algn="just"/>
          <a:r>
            <a:rPr lang="es-MX" sz="1400" dirty="0" smtClean="0"/>
            <a:t>Homologación de los radares fronterizos Ecuador Colombia, en los sectores: Occidental y Oriental.</a:t>
          </a:r>
          <a:endParaRPr lang="es-EC" sz="1400" dirty="0" smtClean="0"/>
        </a:p>
      </dgm:t>
    </dgm:pt>
    <dgm:pt modelId="{D08FCF8A-49AB-4E55-9979-8C6F40BF706C}" type="parTrans" cxnId="{6EE34EFE-33DF-4EDB-B087-C399583AEBA3}">
      <dgm:prSet/>
      <dgm:spPr/>
      <dgm:t>
        <a:bodyPr/>
        <a:lstStyle/>
        <a:p>
          <a:endParaRPr lang="es-EC"/>
        </a:p>
      </dgm:t>
    </dgm:pt>
    <dgm:pt modelId="{F1883167-4BD3-4CD4-88CB-8CDDC5B8BCEC}" type="sibTrans" cxnId="{6EE34EFE-33DF-4EDB-B087-C399583AEBA3}">
      <dgm:prSet/>
      <dgm:spPr/>
      <dgm:t>
        <a:bodyPr/>
        <a:lstStyle/>
        <a:p>
          <a:endParaRPr lang="es-EC"/>
        </a:p>
      </dgm:t>
    </dgm:pt>
    <dgm:pt modelId="{F36BAD3B-F871-466E-9FEC-33CE0F36C6B3}">
      <dgm:prSet phldrT="[Texto]" phldr="1"/>
      <dgm:spPr/>
      <dgm:t>
        <a:bodyPr/>
        <a:lstStyle/>
        <a:p>
          <a:endParaRPr lang="es-EC"/>
        </a:p>
      </dgm:t>
    </dgm:pt>
    <dgm:pt modelId="{9406A825-8892-4F92-AB7F-A0E159910BE9}" type="parTrans" cxnId="{FAC42F18-6110-48DE-A6EF-EB396690AB43}">
      <dgm:prSet/>
      <dgm:spPr/>
      <dgm:t>
        <a:bodyPr/>
        <a:lstStyle/>
        <a:p>
          <a:endParaRPr lang="es-EC"/>
        </a:p>
      </dgm:t>
    </dgm:pt>
    <dgm:pt modelId="{39B881EE-8C22-4822-8296-D2CD5914A7EF}" type="sibTrans" cxnId="{FAC42F18-6110-48DE-A6EF-EB396690AB43}">
      <dgm:prSet/>
      <dgm:spPr/>
      <dgm:t>
        <a:bodyPr/>
        <a:lstStyle/>
        <a:p>
          <a:endParaRPr lang="es-EC"/>
        </a:p>
      </dgm:t>
    </dgm:pt>
    <dgm:pt modelId="{B927D3CC-86B0-4C1B-B0E9-4DB06681A3F8}">
      <dgm:prSet phldrT="[Texto]" phldr="1"/>
      <dgm:spPr/>
      <dgm:t>
        <a:bodyPr/>
        <a:lstStyle/>
        <a:p>
          <a:endParaRPr lang="es-EC" dirty="0"/>
        </a:p>
      </dgm:t>
    </dgm:pt>
    <dgm:pt modelId="{A9443486-3AA0-478C-8FFC-5DAF0A657921}" type="parTrans" cxnId="{8B452926-24B4-4B92-B1CC-248ED1C223B0}">
      <dgm:prSet/>
      <dgm:spPr/>
      <dgm:t>
        <a:bodyPr/>
        <a:lstStyle/>
        <a:p>
          <a:endParaRPr lang="es-EC"/>
        </a:p>
      </dgm:t>
    </dgm:pt>
    <dgm:pt modelId="{6484AF51-3CD4-4B9F-87F3-A02DCB3B3E12}" type="sibTrans" cxnId="{8B452926-24B4-4B92-B1CC-248ED1C223B0}">
      <dgm:prSet/>
      <dgm:spPr/>
      <dgm:t>
        <a:bodyPr/>
        <a:lstStyle/>
        <a:p>
          <a:endParaRPr lang="es-EC"/>
        </a:p>
      </dgm:t>
    </dgm:pt>
    <dgm:pt modelId="{0E74C1A0-CA66-4EC0-A36A-D60043857FA1}">
      <dgm:prSet phldrT="[Texto]" phldr="1"/>
      <dgm:spPr/>
      <dgm:t>
        <a:bodyPr/>
        <a:lstStyle/>
        <a:p>
          <a:endParaRPr lang="es-EC"/>
        </a:p>
      </dgm:t>
    </dgm:pt>
    <dgm:pt modelId="{79DB64FD-3AB0-4700-B113-92DD1D844623}" type="parTrans" cxnId="{5C65947A-4DD7-4084-ABE7-8D75BBA99599}">
      <dgm:prSet/>
      <dgm:spPr/>
      <dgm:t>
        <a:bodyPr/>
        <a:lstStyle/>
        <a:p>
          <a:endParaRPr lang="es-EC"/>
        </a:p>
      </dgm:t>
    </dgm:pt>
    <dgm:pt modelId="{E4747C85-3FF6-485F-965E-C3508A362A2A}" type="sibTrans" cxnId="{5C65947A-4DD7-4084-ABE7-8D75BBA99599}">
      <dgm:prSet/>
      <dgm:spPr/>
      <dgm:t>
        <a:bodyPr/>
        <a:lstStyle/>
        <a:p>
          <a:endParaRPr lang="es-EC"/>
        </a:p>
      </dgm:t>
    </dgm:pt>
    <dgm:pt modelId="{E76FC172-0E68-4D6A-B67D-51C1FFAA0BBA}">
      <dgm:prSet phldrT="[Texto]" custT="1"/>
      <dgm:spPr>
        <a:solidFill>
          <a:schemeClr val="accent3">
            <a:lumMod val="40000"/>
            <a:lumOff val="60000"/>
          </a:schemeClr>
        </a:solidFill>
        <a:ln>
          <a:solidFill>
            <a:srgbClr val="0070C0"/>
          </a:solidFill>
        </a:ln>
      </dgm:spPr>
      <dgm:t>
        <a:bodyPr/>
        <a:lstStyle/>
        <a:p>
          <a:pPr algn="just"/>
          <a:r>
            <a:rPr lang="es-MX" sz="1400" dirty="0" smtClean="0"/>
            <a:t>Incorporación a la COMBIFRON, a delegados de otras entidades como: Unidad de Análisis Financiero (UAF) y Policía de Migración de Ecuador; y, Comité Interinstitucional de Lucha Contra las Finanzas de Organizaciones Terroristas (CILFOT) y Departamento Administrativo de Seguridad (DAS) de Colombia.  </a:t>
          </a:r>
          <a:endParaRPr lang="es-EC" sz="1400" dirty="0"/>
        </a:p>
      </dgm:t>
    </dgm:pt>
    <dgm:pt modelId="{F23B9F5E-425A-4C77-A99E-39355D8CE1A6}" type="parTrans" cxnId="{AC75025E-AC9C-495D-92D3-7738B3101D05}">
      <dgm:prSet/>
      <dgm:spPr/>
      <dgm:t>
        <a:bodyPr/>
        <a:lstStyle/>
        <a:p>
          <a:endParaRPr lang="es-EC"/>
        </a:p>
      </dgm:t>
    </dgm:pt>
    <dgm:pt modelId="{CCF3A483-F2DF-4E58-B46E-666D0AD0CC98}" type="sibTrans" cxnId="{AC75025E-AC9C-495D-92D3-7738B3101D05}">
      <dgm:prSet/>
      <dgm:spPr/>
      <dgm:t>
        <a:bodyPr/>
        <a:lstStyle/>
        <a:p>
          <a:endParaRPr lang="es-EC"/>
        </a:p>
      </dgm:t>
    </dgm:pt>
    <dgm:pt modelId="{7A7C6DA0-3D98-4BE5-ADD3-BD79E78AB265}">
      <dgm:prSet phldrT="[Texto]" phldr="1"/>
      <dgm:spPr/>
      <dgm:t>
        <a:bodyPr/>
        <a:lstStyle/>
        <a:p>
          <a:endParaRPr lang="es-EC" dirty="0"/>
        </a:p>
      </dgm:t>
    </dgm:pt>
    <dgm:pt modelId="{9BA0F657-C355-4768-B4C4-0F59C1EBF661}" type="parTrans" cxnId="{93EF67F5-D3E4-4D0D-ACBA-0DE862EC0F9D}">
      <dgm:prSet/>
      <dgm:spPr/>
      <dgm:t>
        <a:bodyPr/>
        <a:lstStyle/>
        <a:p>
          <a:endParaRPr lang="es-EC"/>
        </a:p>
      </dgm:t>
    </dgm:pt>
    <dgm:pt modelId="{B52C6793-58FF-4D9A-AF34-78DF3E4D2800}" type="sibTrans" cxnId="{93EF67F5-D3E4-4D0D-ACBA-0DE862EC0F9D}">
      <dgm:prSet/>
      <dgm:spPr/>
      <dgm:t>
        <a:bodyPr/>
        <a:lstStyle/>
        <a:p>
          <a:endParaRPr lang="es-EC"/>
        </a:p>
      </dgm:t>
    </dgm:pt>
    <dgm:pt modelId="{5458820C-71E6-473D-A232-699CF19DE5B6}">
      <dgm:prSet phldrT="[Texto]" custT="1"/>
      <dgm:spPr>
        <a:solidFill>
          <a:schemeClr val="accent3">
            <a:lumMod val="40000"/>
            <a:lumOff val="60000"/>
          </a:schemeClr>
        </a:solidFill>
        <a:ln>
          <a:solidFill>
            <a:srgbClr val="0070C0"/>
          </a:solidFill>
        </a:ln>
      </dgm:spPr>
      <dgm:t>
        <a:bodyPr/>
        <a:lstStyle/>
        <a:p>
          <a:pPr algn="just"/>
          <a:r>
            <a:rPr lang="es-MX" sz="1400" dirty="0" smtClean="0"/>
            <a:t>Gestión en el área de la competencia de la COMBIFRON, para la </a:t>
          </a:r>
          <a:r>
            <a:rPr lang="es-MX" sz="1400" dirty="0" smtClean="0">
              <a:solidFill>
                <a:srgbClr val="0070C0"/>
              </a:solidFill>
            </a:rPr>
            <a:t>legalización de los pasos fronterizos de Puerto Ospina-Colombia y Puerto El Carmen y </a:t>
          </a:r>
          <a:r>
            <a:rPr lang="es-MX" sz="1400" dirty="0" err="1" smtClean="0">
              <a:solidFill>
                <a:srgbClr val="0070C0"/>
              </a:solidFill>
            </a:rPr>
            <a:t>Tufiño</a:t>
          </a:r>
          <a:r>
            <a:rPr lang="es-MX" sz="1400" dirty="0" smtClean="0">
              <a:solidFill>
                <a:srgbClr val="0070C0"/>
              </a:solidFill>
            </a:rPr>
            <a:t>-Ecuador</a:t>
          </a:r>
          <a:r>
            <a:rPr lang="es-MX" sz="1400" dirty="0" smtClean="0"/>
            <a:t>; y, para que se retome el control integral del paso fronterizo del Puente Internacional sobre el Río San Miguel.</a:t>
          </a:r>
          <a:endParaRPr lang="es-EC" sz="1400" dirty="0" smtClean="0"/>
        </a:p>
      </dgm:t>
    </dgm:pt>
    <dgm:pt modelId="{43CBCDA3-E5F2-4EBF-A4DF-B96D09C5038D}" type="parTrans" cxnId="{FDD13190-6986-4356-999A-42CB520A35B5}">
      <dgm:prSet/>
      <dgm:spPr/>
      <dgm:t>
        <a:bodyPr/>
        <a:lstStyle/>
        <a:p>
          <a:endParaRPr lang="es-EC"/>
        </a:p>
      </dgm:t>
    </dgm:pt>
    <dgm:pt modelId="{3AF14AF2-DC31-4ED8-A4A4-546D0E013A70}" type="sibTrans" cxnId="{FDD13190-6986-4356-999A-42CB520A35B5}">
      <dgm:prSet/>
      <dgm:spPr/>
      <dgm:t>
        <a:bodyPr/>
        <a:lstStyle/>
        <a:p>
          <a:endParaRPr lang="es-EC"/>
        </a:p>
      </dgm:t>
    </dgm:pt>
    <dgm:pt modelId="{9C00E5B9-3210-40A3-B045-4A3D91CAB3AE}">
      <dgm:prSet phldrT="[Texto]" custT="1"/>
      <dgm:spPr>
        <a:solidFill>
          <a:schemeClr val="accent3">
            <a:lumMod val="40000"/>
            <a:lumOff val="60000"/>
          </a:schemeClr>
        </a:solidFill>
        <a:ln>
          <a:solidFill>
            <a:srgbClr val="0070C0"/>
          </a:solidFill>
        </a:ln>
      </dgm:spPr>
      <dgm:t>
        <a:bodyPr/>
        <a:lstStyle/>
        <a:p>
          <a:pPr algn="just"/>
          <a:r>
            <a:rPr lang="es-MX" sz="1400" dirty="0" smtClean="0"/>
            <a:t>Intercambio permanente y oportuno de información sobre la situación fronteriza, en los aspectos de interés y competencia de la COMBIFRON. </a:t>
          </a:r>
          <a:endParaRPr lang="es-EC" sz="1400" dirty="0"/>
        </a:p>
      </dgm:t>
    </dgm:pt>
    <dgm:pt modelId="{C73531B4-DF84-4A47-9E4E-81A286A67C7D}" type="parTrans" cxnId="{D036D89E-9FCD-4F12-9D22-6C6CF56326B8}">
      <dgm:prSet/>
      <dgm:spPr/>
      <dgm:t>
        <a:bodyPr/>
        <a:lstStyle/>
        <a:p>
          <a:endParaRPr lang="es-EC"/>
        </a:p>
      </dgm:t>
    </dgm:pt>
    <dgm:pt modelId="{32C74905-F5AC-49C7-AD2A-AC9A1EC5F58C}" type="sibTrans" cxnId="{D036D89E-9FCD-4F12-9D22-6C6CF56326B8}">
      <dgm:prSet/>
      <dgm:spPr/>
      <dgm:t>
        <a:bodyPr/>
        <a:lstStyle/>
        <a:p>
          <a:endParaRPr lang="es-EC"/>
        </a:p>
      </dgm:t>
    </dgm:pt>
    <dgm:pt modelId="{4DF22463-D4FD-4C1D-AAEA-F9ECF7A3899C}">
      <dgm:prSet phldrT="[Texto]" custT="1"/>
      <dgm:spPr>
        <a:solidFill>
          <a:schemeClr val="accent3">
            <a:lumMod val="40000"/>
            <a:lumOff val="60000"/>
          </a:schemeClr>
        </a:solidFill>
        <a:ln>
          <a:solidFill>
            <a:srgbClr val="0070C0"/>
          </a:solidFill>
        </a:ln>
      </dgm:spPr>
      <dgm:t>
        <a:bodyPr/>
        <a:lstStyle/>
        <a:p>
          <a:pPr algn="just"/>
          <a:r>
            <a:rPr lang="es-MX" sz="1400" dirty="0" smtClean="0"/>
            <a:t>Implementación de las Reuniones de Mandos Regionales de Frontera Ecuador-Colombia.</a:t>
          </a:r>
          <a:endParaRPr lang="es-EC" sz="1400" dirty="0"/>
        </a:p>
      </dgm:t>
    </dgm:pt>
    <dgm:pt modelId="{6C4AD126-E32E-4CC0-A2A4-5AA7D8398F26}" type="parTrans" cxnId="{FB32E28F-65A5-4536-9334-DBC5D74C9028}">
      <dgm:prSet/>
      <dgm:spPr/>
      <dgm:t>
        <a:bodyPr/>
        <a:lstStyle/>
        <a:p>
          <a:endParaRPr lang="es-EC"/>
        </a:p>
      </dgm:t>
    </dgm:pt>
    <dgm:pt modelId="{B83CD899-B4CA-42ED-9B23-C2B013634485}" type="sibTrans" cxnId="{FB32E28F-65A5-4536-9334-DBC5D74C9028}">
      <dgm:prSet/>
      <dgm:spPr/>
      <dgm:t>
        <a:bodyPr/>
        <a:lstStyle/>
        <a:p>
          <a:endParaRPr lang="es-EC"/>
        </a:p>
      </dgm:t>
    </dgm:pt>
    <dgm:pt modelId="{E1A6D712-DA71-460F-AF2C-59F1C500868E}" type="pres">
      <dgm:prSet presAssocID="{831BD4A2-D90F-4F63-B766-6BDDB509F4B1}" presName="arrowDiagram" presStyleCnt="0">
        <dgm:presLayoutVars>
          <dgm:chMax val="5"/>
          <dgm:dir/>
          <dgm:resizeHandles val="exact"/>
        </dgm:presLayoutVars>
      </dgm:prSet>
      <dgm:spPr/>
    </dgm:pt>
    <dgm:pt modelId="{7708DAA4-723C-408C-AE7A-06D4F21BC611}" type="pres">
      <dgm:prSet presAssocID="{831BD4A2-D90F-4F63-B766-6BDDB509F4B1}" presName="arrow" presStyleLbl="bgShp" presStyleIdx="0" presStyleCnt="1"/>
      <dgm:spPr>
        <a:solidFill>
          <a:schemeClr val="bg2">
            <a:lumMod val="50000"/>
          </a:schemeClr>
        </a:solidFill>
      </dgm:spPr>
    </dgm:pt>
    <dgm:pt modelId="{11D3231A-D888-4A59-8F01-869ADC301476}" type="pres">
      <dgm:prSet presAssocID="{831BD4A2-D90F-4F63-B766-6BDDB509F4B1}" presName="arrowDiagram5" presStyleCnt="0"/>
      <dgm:spPr/>
    </dgm:pt>
    <dgm:pt modelId="{FEAAA46D-E064-480D-B9F5-BEB86A6D4D67}" type="pres">
      <dgm:prSet presAssocID="{4FF583C2-2AF6-4BED-95CE-F49609A31229}" presName="bullet5a" presStyleLbl="node1" presStyleIdx="0" presStyleCnt="5" custLinFactNeighborX="-73591" custLinFactNeighborY="96719"/>
      <dgm:spPr/>
    </dgm:pt>
    <dgm:pt modelId="{3D70C739-B002-4D39-AE3A-A667B5EAD886}" type="pres">
      <dgm:prSet presAssocID="{4FF583C2-2AF6-4BED-95CE-F49609A31229}" presName="textBox5a" presStyleLbl="revTx" presStyleIdx="0" presStyleCnt="5" custScaleX="202260" custScaleY="64817" custLinFactNeighborX="46400" custLinFactNeighborY="673">
        <dgm:presLayoutVars>
          <dgm:bulletEnabled val="1"/>
        </dgm:presLayoutVars>
      </dgm:prSet>
      <dgm:spPr/>
      <dgm:t>
        <a:bodyPr/>
        <a:lstStyle/>
        <a:p>
          <a:endParaRPr lang="es-EC"/>
        </a:p>
      </dgm:t>
    </dgm:pt>
    <dgm:pt modelId="{8D7FAC1F-C88A-4640-A86E-87AD4CBFEFA1}" type="pres">
      <dgm:prSet presAssocID="{4DF22463-D4FD-4C1D-AAEA-F9ECF7A3899C}" presName="bullet5b" presStyleLbl="node1" presStyleIdx="1" presStyleCnt="5" custLinFactNeighborX="-60146" custLinFactNeighborY="67340"/>
      <dgm:spPr/>
    </dgm:pt>
    <dgm:pt modelId="{96210A6D-6EF5-4157-B4C0-F78332460932}" type="pres">
      <dgm:prSet presAssocID="{4DF22463-D4FD-4C1D-AAEA-F9ECF7A3899C}" presName="textBox5b" presStyleLbl="revTx" presStyleIdx="1" presStyleCnt="5" custScaleX="129195" custScaleY="42148" custLinFactX="-2090" custLinFactNeighborX="-100000" custLinFactNeighborY="-70545">
        <dgm:presLayoutVars>
          <dgm:bulletEnabled val="1"/>
        </dgm:presLayoutVars>
      </dgm:prSet>
      <dgm:spPr/>
      <dgm:t>
        <a:bodyPr/>
        <a:lstStyle/>
        <a:p>
          <a:endParaRPr lang="es-EC"/>
        </a:p>
      </dgm:t>
    </dgm:pt>
    <dgm:pt modelId="{453CA465-A98C-4217-81DF-6FDED4FC1657}" type="pres">
      <dgm:prSet presAssocID="{5458820C-71E6-473D-A232-699CF19DE5B6}" presName="bullet5c" presStyleLbl="node1" presStyleIdx="2" presStyleCnt="5" custLinFactNeighborX="-95364" custLinFactNeighborY="77725"/>
      <dgm:spPr/>
    </dgm:pt>
    <dgm:pt modelId="{64555E46-3FA8-4A99-AB3A-FB236BCEC9A4}" type="pres">
      <dgm:prSet presAssocID="{5458820C-71E6-473D-A232-699CF19DE5B6}" presName="textBox5c" presStyleLbl="revTx" presStyleIdx="2" presStyleCnt="5" custScaleX="254406" custScaleY="39780" custLinFactNeighborX="63134" custLinFactNeighborY="-14548">
        <dgm:presLayoutVars>
          <dgm:bulletEnabled val="1"/>
        </dgm:presLayoutVars>
      </dgm:prSet>
      <dgm:spPr/>
      <dgm:t>
        <a:bodyPr/>
        <a:lstStyle/>
        <a:p>
          <a:endParaRPr lang="es-EC"/>
        </a:p>
      </dgm:t>
    </dgm:pt>
    <dgm:pt modelId="{45958B19-607A-4960-A5E1-4707CCFD25D0}" type="pres">
      <dgm:prSet presAssocID="{9C00E5B9-3210-40A3-B045-4A3D91CAB3AE}" presName="bullet5d" presStyleLbl="node1" presStyleIdx="3" presStyleCnt="5" custLinFactX="-100000" custLinFactNeighborX="-143309" custLinFactNeighborY="21027"/>
      <dgm:spPr/>
    </dgm:pt>
    <dgm:pt modelId="{22F2E9D4-489E-47D7-B8C4-15998AB88A10}" type="pres">
      <dgm:prSet presAssocID="{9C00E5B9-3210-40A3-B045-4A3D91CAB3AE}" presName="textBox5d" presStyleLbl="revTx" presStyleIdx="3" presStyleCnt="5" custScaleX="156500" custScaleY="29308" custLinFactX="-100000" custLinFactNeighborX="-102713" custLinFactNeighborY="-68944">
        <dgm:presLayoutVars>
          <dgm:bulletEnabled val="1"/>
        </dgm:presLayoutVars>
      </dgm:prSet>
      <dgm:spPr/>
      <dgm:t>
        <a:bodyPr/>
        <a:lstStyle/>
        <a:p>
          <a:endParaRPr lang="es-EC"/>
        </a:p>
      </dgm:t>
    </dgm:pt>
    <dgm:pt modelId="{6C8B2368-22B2-4229-B59D-0E58CB04C0A5}" type="pres">
      <dgm:prSet presAssocID="{E76FC172-0E68-4D6A-B67D-51C1FFAA0BBA}" presName="bullet5e" presStyleLbl="node1" presStyleIdx="4" presStyleCnt="5" custScaleX="74333" custScaleY="79163" custLinFactX="-100000" custLinFactNeighborX="-127392" custLinFactNeighborY="52409"/>
      <dgm:spPr/>
    </dgm:pt>
    <dgm:pt modelId="{AF746E62-CCCD-4AF1-B95E-F72183164611}" type="pres">
      <dgm:prSet presAssocID="{E76FC172-0E68-4D6A-B67D-51C1FFAA0BBA}" presName="textBox5e" presStyleLbl="revTx" presStyleIdx="4" presStyleCnt="5" custScaleX="179053" custScaleY="44327" custLinFactNeighborX="-32050" custLinFactNeighborY="-49614">
        <dgm:presLayoutVars>
          <dgm:bulletEnabled val="1"/>
        </dgm:presLayoutVars>
      </dgm:prSet>
      <dgm:spPr/>
      <dgm:t>
        <a:bodyPr/>
        <a:lstStyle/>
        <a:p>
          <a:endParaRPr lang="es-EC"/>
        </a:p>
      </dgm:t>
    </dgm:pt>
  </dgm:ptLst>
  <dgm:cxnLst>
    <dgm:cxn modelId="{5C65947A-4DD7-4084-ABE7-8D75BBA99599}" srcId="{831BD4A2-D90F-4F63-B766-6BDDB509F4B1}" destId="{0E74C1A0-CA66-4EC0-A36A-D60043857FA1}" srcOrd="6" destOrd="0" parTransId="{79DB64FD-3AB0-4700-B113-92DD1D844623}" sibTransId="{E4747C85-3FF6-485F-965E-C3508A362A2A}"/>
    <dgm:cxn modelId="{2610D482-6358-4198-AFEF-AFC5A37357DB}" type="presOf" srcId="{4DF22463-D4FD-4C1D-AAEA-F9ECF7A3899C}" destId="{96210A6D-6EF5-4157-B4C0-F78332460932}" srcOrd="0" destOrd="0" presId="urn:microsoft.com/office/officeart/2005/8/layout/arrow2"/>
    <dgm:cxn modelId="{FB32E28F-65A5-4536-9334-DBC5D74C9028}" srcId="{831BD4A2-D90F-4F63-B766-6BDDB509F4B1}" destId="{4DF22463-D4FD-4C1D-AAEA-F9ECF7A3899C}" srcOrd="1" destOrd="0" parTransId="{6C4AD126-E32E-4CC0-A2A4-5AA7D8398F26}" sibTransId="{B83CD899-B4CA-42ED-9B23-C2B013634485}"/>
    <dgm:cxn modelId="{8B452926-24B4-4B92-B1CC-248ED1C223B0}" srcId="{831BD4A2-D90F-4F63-B766-6BDDB509F4B1}" destId="{B927D3CC-86B0-4C1B-B0E9-4DB06681A3F8}" srcOrd="8" destOrd="0" parTransId="{A9443486-3AA0-478C-8FFC-5DAF0A657921}" sibTransId="{6484AF51-3CD4-4B9F-87F3-A02DCB3B3E12}"/>
    <dgm:cxn modelId="{FAC42F18-6110-48DE-A6EF-EB396690AB43}" srcId="{831BD4A2-D90F-4F63-B766-6BDDB509F4B1}" destId="{F36BAD3B-F871-466E-9FEC-33CE0F36C6B3}" srcOrd="7" destOrd="0" parTransId="{9406A825-8892-4F92-AB7F-A0E159910BE9}" sibTransId="{39B881EE-8C22-4822-8296-D2CD5914A7EF}"/>
    <dgm:cxn modelId="{D8A2CB11-7871-44F5-8A06-3127E4D2013F}" type="presOf" srcId="{5458820C-71E6-473D-A232-699CF19DE5B6}" destId="{64555E46-3FA8-4A99-AB3A-FB236BCEC9A4}" srcOrd="0" destOrd="0" presId="urn:microsoft.com/office/officeart/2005/8/layout/arrow2"/>
    <dgm:cxn modelId="{AC75025E-AC9C-495D-92D3-7738B3101D05}" srcId="{831BD4A2-D90F-4F63-B766-6BDDB509F4B1}" destId="{E76FC172-0E68-4D6A-B67D-51C1FFAA0BBA}" srcOrd="4" destOrd="0" parTransId="{F23B9F5E-425A-4C77-A99E-39355D8CE1A6}" sibTransId="{CCF3A483-F2DF-4E58-B46E-666D0AD0CC98}"/>
    <dgm:cxn modelId="{93EF67F5-D3E4-4D0D-ACBA-0DE862EC0F9D}" srcId="{831BD4A2-D90F-4F63-B766-6BDDB509F4B1}" destId="{7A7C6DA0-3D98-4BE5-ADD3-BD79E78AB265}" srcOrd="5" destOrd="0" parTransId="{9BA0F657-C355-4768-B4C4-0F59C1EBF661}" sibTransId="{B52C6793-58FF-4D9A-AF34-78DF3E4D2800}"/>
    <dgm:cxn modelId="{6EE34EFE-33DF-4EDB-B087-C399583AEBA3}" srcId="{831BD4A2-D90F-4F63-B766-6BDDB509F4B1}" destId="{4FF583C2-2AF6-4BED-95CE-F49609A31229}" srcOrd="0" destOrd="0" parTransId="{D08FCF8A-49AB-4E55-9979-8C6F40BF706C}" sibTransId="{F1883167-4BD3-4CD4-88CB-8CDDC5B8BCEC}"/>
    <dgm:cxn modelId="{AADD7A5B-8028-4489-8615-A6CB4A989169}" type="presOf" srcId="{9C00E5B9-3210-40A3-B045-4A3D91CAB3AE}" destId="{22F2E9D4-489E-47D7-B8C4-15998AB88A10}" srcOrd="0" destOrd="0" presId="urn:microsoft.com/office/officeart/2005/8/layout/arrow2"/>
    <dgm:cxn modelId="{821EDD45-342D-4862-AF61-9B0088736111}" type="presOf" srcId="{831BD4A2-D90F-4F63-B766-6BDDB509F4B1}" destId="{E1A6D712-DA71-460F-AF2C-59F1C500868E}" srcOrd="0" destOrd="0" presId="urn:microsoft.com/office/officeart/2005/8/layout/arrow2"/>
    <dgm:cxn modelId="{6BE443EB-A92B-44D1-9144-707D81E63737}" type="presOf" srcId="{4FF583C2-2AF6-4BED-95CE-F49609A31229}" destId="{3D70C739-B002-4D39-AE3A-A667B5EAD886}" srcOrd="0" destOrd="0" presId="urn:microsoft.com/office/officeart/2005/8/layout/arrow2"/>
    <dgm:cxn modelId="{D036D89E-9FCD-4F12-9D22-6C6CF56326B8}" srcId="{831BD4A2-D90F-4F63-B766-6BDDB509F4B1}" destId="{9C00E5B9-3210-40A3-B045-4A3D91CAB3AE}" srcOrd="3" destOrd="0" parTransId="{C73531B4-DF84-4A47-9E4E-81A286A67C7D}" sibTransId="{32C74905-F5AC-49C7-AD2A-AC9A1EC5F58C}"/>
    <dgm:cxn modelId="{FDD13190-6986-4356-999A-42CB520A35B5}" srcId="{831BD4A2-D90F-4F63-B766-6BDDB509F4B1}" destId="{5458820C-71E6-473D-A232-699CF19DE5B6}" srcOrd="2" destOrd="0" parTransId="{43CBCDA3-E5F2-4EBF-A4DF-B96D09C5038D}" sibTransId="{3AF14AF2-DC31-4ED8-A4A4-546D0E013A70}"/>
    <dgm:cxn modelId="{AE99F1E9-F4F3-4FDF-97B5-36FCE65D8189}" type="presOf" srcId="{E76FC172-0E68-4D6A-B67D-51C1FFAA0BBA}" destId="{AF746E62-CCCD-4AF1-B95E-F72183164611}" srcOrd="0" destOrd="0" presId="urn:microsoft.com/office/officeart/2005/8/layout/arrow2"/>
    <dgm:cxn modelId="{66B7A3A7-2559-4B95-BB21-45018B8FF8B4}" type="presParOf" srcId="{E1A6D712-DA71-460F-AF2C-59F1C500868E}" destId="{7708DAA4-723C-408C-AE7A-06D4F21BC611}" srcOrd="0" destOrd="0" presId="urn:microsoft.com/office/officeart/2005/8/layout/arrow2"/>
    <dgm:cxn modelId="{31E7260E-A256-4B37-A466-6B0212A6A5BA}" type="presParOf" srcId="{E1A6D712-DA71-460F-AF2C-59F1C500868E}" destId="{11D3231A-D888-4A59-8F01-869ADC301476}" srcOrd="1" destOrd="0" presId="urn:microsoft.com/office/officeart/2005/8/layout/arrow2"/>
    <dgm:cxn modelId="{D218CF1D-A9C4-4C77-B274-5DD0CFCB36C6}" type="presParOf" srcId="{11D3231A-D888-4A59-8F01-869ADC301476}" destId="{FEAAA46D-E064-480D-B9F5-BEB86A6D4D67}" srcOrd="0" destOrd="0" presId="urn:microsoft.com/office/officeart/2005/8/layout/arrow2"/>
    <dgm:cxn modelId="{1240228A-605E-47E5-A44A-4FCE4CA6503A}" type="presParOf" srcId="{11D3231A-D888-4A59-8F01-869ADC301476}" destId="{3D70C739-B002-4D39-AE3A-A667B5EAD886}" srcOrd="1" destOrd="0" presId="urn:microsoft.com/office/officeart/2005/8/layout/arrow2"/>
    <dgm:cxn modelId="{0CB18D45-275D-4868-8629-62A679F1D749}" type="presParOf" srcId="{11D3231A-D888-4A59-8F01-869ADC301476}" destId="{8D7FAC1F-C88A-4640-A86E-87AD4CBFEFA1}" srcOrd="2" destOrd="0" presId="urn:microsoft.com/office/officeart/2005/8/layout/arrow2"/>
    <dgm:cxn modelId="{EC8FADC5-DB0C-4533-86EA-203B6116F64C}" type="presParOf" srcId="{11D3231A-D888-4A59-8F01-869ADC301476}" destId="{96210A6D-6EF5-4157-B4C0-F78332460932}" srcOrd="3" destOrd="0" presId="urn:microsoft.com/office/officeart/2005/8/layout/arrow2"/>
    <dgm:cxn modelId="{288B1522-BBA5-4433-98C1-7E8BFE07C1A9}" type="presParOf" srcId="{11D3231A-D888-4A59-8F01-869ADC301476}" destId="{453CA465-A98C-4217-81DF-6FDED4FC1657}" srcOrd="4" destOrd="0" presId="urn:microsoft.com/office/officeart/2005/8/layout/arrow2"/>
    <dgm:cxn modelId="{A3DDD348-405B-4A84-89B0-CA38674F2174}" type="presParOf" srcId="{11D3231A-D888-4A59-8F01-869ADC301476}" destId="{64555E46-3FA8-4A99-AB3A-FB236BCEC9A4}" srcOrd="5" destOrd="0" presId="urn:microsoft.com/office/officeart/2005/8/layout/arrow2"/>
    <dgm:cxn modelId="{6F59E57A-8FCC-4EEA-839B-79B455728C12}" type="presParOf" srcId="{11D3231A-D888-4A59-8F01-869ADC301476}" destId="{45958B19-607A-4960-A5E1-4707CCFD25D0}" srcOrd="6" destOrd="0" presId="urn:microsoft.com/office/officeart/2005/8/layout/arrow2"/>
    <dgm:cxn modelId="{F733D0C1-85B1-4958-A5E7-45C5641F54A4}" type="presParOf" srcId="{11D3231A-D888-4A59-8F01-869ADC301476}" destId="{22F2E9D4-489E-47D7-B8C4-15998AB88A10}" srcOrd="7" destOrd="0" presId="urn:microsoft.com/office/officeart/2005/8/layout/arrow2"/>
    <dgm:cxn modelId="{E09EBE29-1155-48AB-8E7E-05FB479580BE}" type="presParOf" srcId="{11D3231A-D888-4A59-8F01-869ADC301476}" destId="{6C8B2368-22B2-4229-B59D-0E58CB04C0A5}" srcOrd="8" destOrd="0" presId="urn:microsoft.com/office/officeart/2005/8/layout/arrow2"/>
    <dgm:cxn modelId="{D6A35713-08E4-4454-BEB2-F0F9BD12343A}" type="presParOf" srcId="{11D3231A-D888-4A59-8F01-869ADC301476}" destId="{AF746E62-CCCD-4AF1-B95E-F72183164611}"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31BD4A2-D90F-4F63-B766-6BDDB509F4B1}" type="doc">
      <dgm:prSet loTypeId="urn:microsoft.com/office/officeart/2005/8/layout/arrow2" loCatId="process" qsTypeId="urn:microsoft.com/office/officeart/2005/8/quickstyle/simple1" qsCatId="simple" csTypeId="urn:microsoft.com/office/officeart/2005/8/colors/accent1_2" csCatId="accent1" phldr="1"/>
      <dgm:spPr/>
    </dgm:pt>
    <dgm:pt modelId="{4FF583C2-2AF6-4BED-95CE-F49609A31229}">
      <dgm:prSet phldrT="[Texto]" custT="1"/>
      <dgm:spPr>
        <a:solidFill>
          <a:schemeClr val="accent3">
            <a:lumMod val="40000"/>
            <a:lumOff val="60000"/>
          </a:schemeClr>
        </a:solidFill>
        <a:ln>
          <a:solidFill>
            <a:srgbClr val="0070C0"/>
          </a:solidFill>
        </a:ln>
      </dgm:spPr>
      <dgm:t>
        <a:bodyPr/>
        <a:lstStyle/>
        <a:p>
          <a:pPr algn="just"/>
          <a:r>
            <a:rPr lang="es-MX" sz="1800" dirty="0" smtClean="0"/>
            <a:t>Intercambio y apoyo de capacitación, en las escuelas de inteligencia de Ecuador y Colombia.</a:t>
          </a:r>
          <a:endParaRPr lang="es-EC" sz="1800" dirty="0" smtClean="0"/>
        </a:p>
      </dgm:t>
    </dgm:pt>
    <dgm:pt modelId="{D08FCF8A-49AB-4E55-9979-8C6F40BF706C}" type="parTrans" cxnId="{6EE34EFE-33DF-4EDB-B087-C399583AEBA3}">
      <dgm:prSet/>
      <dgm:spPr/>
      <dgm:t>
        <a:bodyPr/>
        <a:lstStyle/>
        <a:p>
          <a:endParaRPr lang="es-EC"/>
        </a:p>
      </dgm:t>
    </dgm:pt>
    <dgm:pt modelId="{F1883167-4BD3-4CD4-88CB-8CDDC5B8BCEC}" type="sibTrans" cxnId="{6EE34EFE-33DF-4EDB-B087-C399583AEBA3}">
      <dgm:prSet/>
      <dgm:spPr/>
      <dgm:t>
        <a:bodyPr/>
        <a:lstStyle/>
        <a:p>
          <a:endParaRPr lang="es-EC"/>
        </a:p>
      </dgm:t>
    </dgm:pt>
    <dgm:pt modelId="{F36BAD3B-F871-466E-9FEC-33CE0F36C6B3}">
      <dgm:prSet phldrT="[Texto]" phldr="1"/>
      <dgm:spPr/>
      <dgm:t>
        <a:bodyPr/>
        <a:lstStyle/>
        <a:p>
          <a:endParaRPr lang="es-EC"/>
        </a:p>
      </dgm:t>
    </dgm:pt>
    <dgm:pt modelId="{9406A825-8892-4F92-AB7F-A0E159910BE9}" type="parTrans" cxnId="{FAC42F18-6110-48DE-A6EF-EB396690AB43}">
      <dgm:prSet/>
      <dgm:spPr/>
      <dgm:t>
        <a:bodyPr/>
        <a:lstStyle/>
        <a:p>
          <a:endParaRPr lang="es-EC"/>
        </a:p>
      </dgm:t>
    </dgm:pt>
    <dgm:pt modelId="{39B881EE-8C22-4822-8296-D2CD5914A7EF}" type="sibTrans" cxnId="{FAC42F18-6110-48DE-A6EF-EB396690AB43}">
      <dgm:prSet/>
      <dgm:spPr/>
      <dgm:t>
        <a:bodyPr/>
        <a:lstStyle/>
        <a:p>
          <a:endParaRPr lang="es-EC"/>
        </a:p>
      </dgm:t>
    </dgm:pt>
    <dgm:pt modelId="{B927D3CC-86B0-4C1B-B0E9-4DB06681A3F8}">
      <dgm:prSet phldrT="[Texto]" phldr="1"/>
      <dgm:spPr/>
      <dgm:t>
        <a:bodyPr/>
        <a:lstStyle/>
        <a:p>
          <a:endParaRPr lang="es-EC" dirty="0"/>
        </a:p>
      </dgm:t>
    </dgm:pt>
    <dgm:pt modelId="{A9443486-3AA0-478C-8FFC-5DAF0A657921}" type="parTrans" cxnId="{8B452926-24B4-4B92-B1CC-248ED1C223B0}">
      <dgm:prSet/>
      <dgm:spPr/>
      <dgm:t>
        <a:bodyPr/>
        <a:lstStyle/>
        <a:p>
          <a:endParaRPr lang="es-EC"/>
        </a:p>
      </dgm:t>
    </dgm:pt>
    <dgm:pt modelId="{6484AF51-3CD4-4B9F-87F3-A02DCB3B3E12}" type="sibTrans" cxnId="{8B452926-24B4-4B92-B1CC-248ED1C223B0}">
      <dgm:prSet/>
      <dgm:spPr/>
      <dgm:t>
        <a:bodyPr/>
        <a:lstStyle/>
        <a:p>
          <a:endParaRPr lang="es-EC"/>
        </a:p>
      </dgm:t>
    </dgm:pt>
    <dgm:pt modelId="{0E74C1A0-CA66-4EC0-A36A-D60043857FA1}">
      <dgm:prSet phldrT="[Texto]" phldr="1"/>
      <dgm:spPr/>
      <dgm:t>
        <a:bodyPr/>
        <a:lstStyle/>
        <a:p>
          <a:endParaRPr lang="es-EC"/>
        </a:p>
      </dgm:t>
    </dgm:pt>
    <dgm:pt modelId="{79DB64FD-3AB0-4700-B113-92DD1D844623}" type="parTrans" cxnId="{5C65947A-4DD7-4084-ABE7-8D75BBA99599}">
      <dgm:prSet/>
      <dgm:spPr/>
      <dgm:t>
        <a:bodyPr/>
        <a:lstStyle/>
        <a:p>
          <a:endParaRPr lang="es-EC"/>
        </a:p>
      </dgm:t>
    </dgm:pt>
    <dgm:pt modelId="{E4747C85-3FF6-485F-965E-C3508A362A2A}" type="sibTrans" cxnId="{5C65947A-4DD7-4084-ABE7-8D75BBA99599}">
      <dgm:prSet/>
      <dgm:spPr/>
      <dgm:t>
        <a:bodyPr/>
        <a:lstStyle/>
        <a:p>
          <a:endParaRPr lang="es-EC"/>
        </a:p>
      </dgm:t>
    </dgm:pt>
    <dgm:pt modelId="{E76FC172-0E68-4D6A-B67D-51C1FFAA0BBA}">
      <dgm:prSet phldrT="[Texto]" custT="1"/>
      <dgm:spPr>
        <a:solidFill>
          <a:schemeClr val="accent3">
            <a:lumMod val="40000"/>
            <a:lumOff val="60000"/>
          </a:schemeClr>
        </a:solidFill>
        <a:ln>
          <a:solidFill>
            <a:srgbClr val="0070C0"/>
          </a:solidFill>
        </a:ln>
      </dgm:spPr>
      <dgm:t>
        <a:bodyPr/>
        <a:lstStyle/>
        <a:p>
          <a:pPr algn="just"/>
          <a:r>
            <a:rPr lang="es-MX" sz="1600" dirty="0" smtClean="0"/>
            <a:t>Actualización de los documentos que rigen el funcionamiento de la COMBIFRON; se encuentra en vigencia el Reglamento actualizado al 11 de octubre de 2011.  </a:t>
          </a:r>
          <a:endParaRPr lang="es-EC" sz="1600" dirty="0"/>
        </a:p>
      </dgm:t>
    </dgm:pt>
    <dgm:pt modelId="{F23B9F5E-425A-4C77-A99E-39355D8CE1A6}" type="parTrans" cxnId="{AC75025E-AC9C-495D-92D3-7738B3101D05}">
      <dgm:prSet/>
      <dgm:spPr/>
      <dgm:t>
        <a:bodyPr/>
        <a:lstStyle/>
        <a:p>
          <a:endParaRPr lang="es-EC"/>
        </a:p>
      </dgm:t>
    </dgm:pt>
    <dgm:pt modelId="{CCF3A483-F2DF-4E58-B46E-666D0AD0CC98}" type="sibTrans" cxnId="{AC75025E-AC9C-495D-92D3-7738B3101D05}">
      <dgm:prSet/>
      <dgm:spPr/>
      <dgm:t>
        <a:bodyPr/>
        <a:lstStyle/>
        <a:p>
          <a:endParaRPr lang="es-EC"/>
        </a:p>
      </dgm:t>
    </dgm:pt>
    <dgm:pt modelId="{7A7C6DA0-3D98-4BE5-ADD3-BD79E78AB265}">
      <dgm:prSet phldrT="[Texto]" phldr="1"/>
      <dgm:spPr/>
      <dgm:t>
        <a:bodyPr/>
        <a:lstStyle/>
        <a:p>
          <a:endParaRPr lang="es-EC" dirty="0"/>
        </a:p>
      </dgm:t>
    </dgm:pt>
    <dgm:pt modelId="{9BA0F657-C355-4768-B4C4-0F59C1EBF661}" type="parTrans" cxnId="{93EF67F5-D3E4-4D0D-ACBA-0DE862EC0F9D}">
      <dgm:prSet/>
      <dgm:spPr/>
      <dgm:t>
        <a:bodyPr/>
        <a:lstStyle/>
        <a:p>
          <a:endParaRPr lang="es-EC"/>
        </a:p>
      </dgm:t>
    </dgm:pt>
    <dgm:pt modelId="{B52C6793-58FF-4D9A-AF34-78DF3E4D2800}" type="sibTrans" cxnId="{93EF67F5-D3E4-4D0D-ACBA-0DE862EC0F9D}">
      <dgm:prSet/>
      <dgm:spPr/>
      <dgm:t>
        <a:bodyPr/>
        <a:lstStyle/>
        <a:p>
          <a:endParaRPr lang="es-EC"/>
        </a:p>
      </dgm:t>
    </dgm:pt>
    <dgm:pt modelId="{5458820C-71E6-473D-A232-699CF19DE5B6}">
      <dgm:prSet phldrT="[Texto]" custT="1"/>
      <dgm:spPr>
        <a:solidFill>
          <a:schemeClr val="accent3">
            <a:lumMod val="40000"/>
            <a:lumOff val="60000"/>
          </a:schemeClr>
        </a:solidFill>
        <a:ln>
          <a:solidFill>
            <a:srgbClr val="0070C0"/>
          </a:solidFill>
        </a:ln>
      </dgm:spPr>
      <dgm:t>
        <a:bodyPr/>
        <a:lstStyle/>
        <a:p>
          <a:pPr algn="just"/>
          <a:r>
            <a:rPr lang="es-MX" sz="1600" dirty="0" smtClean="0"/>
            <a:t>Gestión para la legalización e implementación de las “Normas Binacionales de Defensa Aérea” y “Estandarización de procedimientos SAR”, entre las Fuerzas Aéreas de los dos países.</a:t>
          </a:r>
          <a:endParaRPr lang="es-EC" sz="1600" dirty="0" smtClean="0"/>
        </a:p>
      </dgm:t>
    </dgm:pt>
    <dgm:pt modelId="{43CBCDA3-E5F2-4EBF-A4DF-B96D09C5038D}" type="parTrans" cxnId="{FDD13190-6986-4356-999A-42CB520A35B5}">
      <dgm:prSet/>
      <dgm:spPr/>
      <dgm:t>
        <a:bodyPr/>
        <a:lstStyle/>
        <a:p>
          <a:endParaRPr lang="es-EC"/>
        </a:p>
      </dgm:t>
    </dgm:pt>
    <dgm:pt modelId="{3AF14AF2-DC31-4ED8-A4A4-546D0E013A70}" type="sibTrans" cxnId="{FDD13190-6986-4356-999A-42CB520A35B5}">
      <dgm:prSet/>
      <dgm:spPr/>
      <dgm:t>
        <a:bodyPr/>
        <a:lstStyle/>
        <a:p>
          <a:endParaRPr lang="es-EC"/>
        </a:p>
      </dgm:t>
    </dgm:pt>
    <dgm:pt modelId="{9C00E5B9-3210-40A3-B045-4A3D91CAB3AE}">
      <dgm:prSet phldrT="[Texto]" custT="1"/>
      <dgm:spPr>
        <a:solidFill>
          <a:schemeClr val="accent3">
            <a:lumMod val="40000"/>
            <a:lumOff val="60000"/>
          </a:schemeClr>
        </a:solidFill>
        <a:ln>
          <a:solidFill>
            <a:srgbClr val="0070C0"/>
          </a:solidFill>
        </a:ln>
      </dgm:spPr>
      <dgm:t>
        <a:bodyPr/>
        <a:lstStyle/>
        <a:p>
          <a:pPr algn="just"/>
          <a:r>
            <a:rPr lang="es-MX" sz="1600" dirty="0" smtClean="0"/>
            <a:t>Actualización de la información  y georeferenciación de la ubicación de los pasos fronterizos informales entre Ecuador y Colombia.</a:t>
          </a:r>
          <a:endParaRPr lang="es-EC" sz="1600" dirty="0"/>
        </a:p>
      </dgm:t>
    </dgm:pt>
    <dgm:pt modelId="{C73531B4-DF84-4A47-9E4E-81A286A67C7D}" type="parTrans" cxnId="{D036D89E-9FCD-4F12-9D22-6C6CF56326B8}">
      <dgm:prSet/>
      <dgm:spPr/>
      <dgm:t>
        <a:bodyPr/>
        <a:lstStyle/>
        <a:p>
          <a:endParaRPr lang="es-EC"/>
        </a:p>
      </dgm:t>
    </dgm:pt>
    <dgm:pt modelId="{32C74905-F5AC-49C7-AD2A-AC9A1EC5F58C}" type="sibTrans" cxnId="{D036D89E-9FCD-4F12-9D22-6C6CF56326B8}">
      <dgm:prSet/>
      <dgm:spPr/>
      <dgm:t>
        <a:bodyPr/>
        <a:lstStyle/>
        <a:p>
          <a:endParaRPr lang="es-EC"/>
        </a:p>
      </dgm:t>
    </dgm:pt>
    <dgm:pt modelId="{4DF22463-D4FD-4C1D-AAEA-F9ECF7A3899C}">
      <dgm:prSet phldrT="[Texto]" custT="1"/>
      <dgm:spPr>
        <a:solidFill>
          <a:schemeClr val="accent3">
            <a:lumMod val="40000"/>
            <a:lumOff val="60000"/>
          </a:schemeClr>
        </a:solidFill>
        <a:ln>
          <a:solidFill>
            <a:srgbClr val="0070C0"/>
          </a:solidFill>
        </a:ln>
      </dgm:spPr>
      <dgm:t>
        <a:bodyPr/>
        <a:lstStyle/>
        <a:p>
          <a:pPr algn="just"/>
          <a:r>
            <a:rPr lang="es-MX" sz="1800" dirty="0" smtClean="0"/>
            <a:t>Reunión tripartita entre especialistas de FF.AA de Perú, Ecuador y Colombia y, de Policías, con el fin intercambiar información sobre el tráfico ilícito de armas.</a:t>
          </a:r>
          <a:endParaRPr lang="es-EC" sz="1800" dirty="0"/>
        </a:p>
      </dgm:t>
    </dgm:pt>
    <dgm:pt modelId="{6C4AD126-E32E-4CC0-A2A4-5AA7D8398F26}" type="parTrans" cxnId="{FB32E28F-65A5-4536-9334-DBC5D74C9028}">
      <dgm:prSet/>
      <dgm:spPr/>
      <dgm:t>
        <a:bodyPr/>
        <a:lstStyle/>
        <a:p>
          <a:endParaRPr lang="es-EC"/>
        </a:p>
      </dgm:t>
    </dgm:pt>
    <dgm:pt modelId="{B83CD899-B4CA-42ED-9B23-C2B013634485}" type="sibTrans" cxnId="{FB32E28F-65A5-4536-9334-DBC5D74C9028}">
      <dgm:prSet/>
      <dgm:spPr/>
      <dgm:t>
        <a:bodyPr/>
        <a:lstStyle/>
        <a:p>
          <a:endParaRPr lang="es-EC"/>
        </a:p>
      </dgm:t>
    </dgm:pt>
    <dgm:pt modelId="{E1A6D712-DA71-460F-AF2C-59F1C500868E}" type="pres">
      <dgm:prSet presAssocID="{831BD4A2-D90F-4F63-B766-6BDDB509F4B1}" presName="arrowDiagram" presStyleCnt="0">
        <dgm:presLayoutVars>
          <dgm:chMax val="5"/>
          <dgm:dir/>
          <dgm:resizeHandles val="exact"/>
        </dgm:presLayoutVars>
      </dgm:prSet>
      <dgm:spPr/>
    </dgm:pt>
    <dgm:pt modelId="{7708DAA4-723C-408C-AE7A-06D4F21BC611}" type="pres">
      <dgm:prSet presAssocID="{831BD4A2-D90F-4F63-B766-6BDDB509F4B1}" presName="arrow" presStyleLbl="bgShp" presStyleIdx="0" presStyleCnt="1"/>
      <dgm:spPr>
        <a:solidFill>
          <a:srgbClr val="00B050"/>
        </a:solidFill>
      </dgm:spPr>
    </dgm:pt>
    <dgm:pt modelId="{11D3231A-D888-4A59-8F01-869ADC301476}" type="pres">
      <dgm:prSet presAssocID="{831BD4A2-D90F-4F63-B766-6BDDB509F4B1}" presName="arrowDiagram5" presStyleCnt="0"/>
      <dgm:spPr/>
    </dgm:pt>
    <dgm:pt modelId="{FEAAA46D-E064-480D-B9F5-BEB86A6D4D67}" type="pres">
      <dgm:prSet presAssocID="{4FF583C2-2AF6-4BED-95CE-F49609A31229}" presName="bullet5a" presStyleLbl="node1" presStyleIdx="0" presStyleCnt="5" custScaleX="179344" custScaleY="186294" custLinFactX="-9378" custLinFactY="65239" custLinFactNeighborX="-100000" custLinFactNeighborY="100000"/>
      <dgm:spPr/>
    </dgm:pt>
    <dgm:pt modelId="{3D70C739-B002-4D39-AE3A-A667B5EAD886}" type="pres">
      <dgm:prSet presAssocID="{4FF583C2-2AF6-4BED-95CE-F49609A31229}" presName="textBox5a" presStyleLbl="revTx" presStyleIdx="0" presStyleCnt="5" custScaleX="262694" custScaleY="79051" custLinFactNeighborX="77815" custLinFactNeighborY="-4861">
        <dgm:presLayoutVars>
          <dgm:bulletEnabled val="1"/>
        </dgm:presLayoutVars>
      </dgm:prSet>
      <dgm:spPr/>
      <dgm:t>
        <a:bodyPr/>
        <a:lstStyle/>
        <a:p>
          <a:endParaRPr lang="es-EC"/>
        </a:p>
      </dgm:t>
    </dgm:pt>
    <dgm:pt modelId="{8D7FAC1F-C88A-4640-A86E-87AD4CBFEFA1}" type="pres">
      <dgm:prSet presAssocID="{4DF22463-D4FD-4C1D-AAEA-F9ECF7A3899C}" presName="bullet5b" presStyleLbl="node1" presStyleIdx="1" presStyleCnt="5" custScaleX="128637" custScaleY="128637" custLinFactY="35931" custLinFactNeighborX="-29513" custLinFactNeighborY="100000"/>
      <dgm:spPr/>
    </dgm:pt>
    <dgm:pt modelId="{96210A6D-6EF5-4157-B4C0-F78332460932}" type="pres">
      <dgm:prSet presAssocID="{4DF22463-D4FD-4C1D-AAEA-F9ECF7A3899C}" presName="textBox5b" presStyleLbl="revTx" presStyleIdx="1" presStyleCnt="5" custScaleX="222850" custScaleY="79865" custLinFactNeighborX="-64903" custLinFactNeighborY="-81263">
        <dgm:presLayoutVars>
          <dgm:bulletEnabled val="1"/>
        </dgm:presLayoutVars>
      </dgm:prSet>
      <dgm:spPr/>
      <dgm:t>
        <a:bodyPr/>
        <a:lstStyle/>
        <a:p>
          <a:endParaRPr lang="es-EC"/>
        </a:p>
      </dgm:t>
    </dgm:pt>
    <dgm:pt modelId="{453CA465-A98C-4217-81DF-6FDED4FC1657}" type="pres">
      <dgm:prSet presAssocID="{5458820C-71E6-473D-A232-699CF19DE5B6}" presName="bullet5c" presStyleLbl="node1" presStyleIdx="2" presStyleCnt="5" custLinFactX="10409" custLinFactNeighborX="100000" custLinFactNeighborY="26282"/>
      <dgm:spPr/>
    </dgm:pt>
    <dgm:pt modelId="{64555E46-3FA8-4A99-AB3A-FB236BCEC9A4}" type="pres">
      <dgm:prSet presAssocID="{5458820C-71E6-473D-A232-699CF19DE5B6}" presName="textBox5c" presStyleLbl="revTx" presStyleIdx="2" presStyleCnt="5" custScaleX="220286" custScaleY="44580" custLinFactX="1517" custLinFactNeighborX="100000" custLinFactNeighborY="-23921">
        <dgm:presLayoutVars>
          <dgm:bulletEnabled val="1"/>
        </dgm:presLayoutVars>
      </dgm:prSet>
      <dgm:spPr/>
      <dgm:t>
        <a:bodyPr/>
        <a:lstStyle/>
        <a:p>
          <a:endParaRPr lang="es-EC"/>
        </a:p>
      </dgm:t>
    </dgm:pt>
    <dgm:pt modelId="{45958B19-607A-4960-A5E1-4707CCFD25D0}" type="pres">
      <dgm:prSet presAssocID="{9C00E5B9-3210-40A3-B045-4A3D91CAB3AE}" presName="bullet5d" presStyleLbl="node1" presStyleIdx="3" presStyleCnt="5" custScaleX="85862" custScaleY="85861" custLinFactX="-23828" custLinFactNeighborX="-100000" custLinFactNeighborY="-32076"/>
      <dgm:spPr/>
    </dgm:pt>
    <dgm:pt modelId="{22F2E9D4-489E-47D7-B8C4-15998AB88A10}" type="pres">
      <dgm:prSet presAssocID="{9C00E5B9-3210-40A3-B045-4A3D91CAB3AE}" presName="textBox5d" presStyleLbl="revTx" presStyleIdx="3" presStyleCnt="5" custScaleX="172961" custScaleY="33591" custLinFactX="-82136" custLinFactNeighborX="-100000" custLinFactNeighborY="-76982">
        <dgm:presLayoutVars>
          <dgm:bulletEnabled val="1"/>
        </dgm:presLayoutVars>
      </dgm:prSet>
      <dgm:spPr/>
      <dgm:t>
        <a:bodyPr/>
        <a:lstStyle/>
        <a:p>
          <a:endParaRPr lang="es-EC"/>
        </a:p>
      </dgm:t>
    </dgm:pt>
    <dgm:pt modelId="{6C8B2368-22B2-4229-B59D-0E58CB04C0A5}" type="pres">
      <dgm:prSet presAssocID="{E76FC172-0E68-4D6A-B67D-51C1FFAA0BBA}" presName="bullet5e" presStyleLbl="node1" presStyleIdx="4" presStyleCnt="5" custScaleX="87541" custScaleY="87541" custLinFactX="-68694" custLinFactNeighborX="-100000" custLinFactNeighborY="31572"/>
      <dgm:spPr/>
    </dgm:pt>
    <dgm:pt modelId="{AF746E62-CCCD-4AF1-B95E-F72183164611}" type="pres">
      <dgm:prSet presAssocID="{E76FC172-0E68-4D6A-B67D-51C1FFAA0BBA}" presName="textBox5e" presStyleLbl="revTx" presStyleIdx="4" presStyleCnt="5" custScaleX="162590" custScaleY="41561" custLinFactNeighborX="-19705" custLinFactNeighborY="-49614">
        <dgm:presLayoutVars>
          <dgm:bulletEnabled val="1"/>
        </dgm:presLayoutVars>
      </dgm:prSet>
      <dgm:spPr/>
      <dgm:t>
        <a:bodyPr/>
        <a:lstStyle/>
        <a:p>
          <a:endParaRPr lang="es-EC"/>
        </a:p>
      </dgm:t>
    </dgm:pt>
  </dgm:ptLst>
  <dgm:cxnLst>
    <dgm:cxn modelId="{5C65947A-4DD7-4084-ABE7-8D75BBA99599}" srcId="{831BD4A2-D90F-4F63-B766-6BDDB509F4B1}" destId="{0E74C1A0-CA66-4EC0-A36A-D60043857FA1}" srcOrd="6" destOrd="0" parTransId="{79DB64FD-3AB0-4700-B113-92DD1D844623}" sibTransId="{E4747C85-3FF6-485F-965E-C3508A362A2A}"/>
    <dgm:cxn modelId="{B89A5E92-D264-4DF1-8F18-9EA7E12EE6A3}" type="presOf" srcId="{4DF22463-D4FD-4C1D-AAEA-F9ECF7A3899C}" destId="{96210A6D-6EF5-4157-B4C0-F78332460932}" srcOrd="0" destOrd="0" presId="urn:microsoft.com/office/officeart/2005/8/layout/arrow2"/>
    <dgm:cxn modelId="{FB32E28F-65A5-4536-9334-DBC5D74C9028}" srcId="{831BD4A2-D90F-4F63-B766-6BDDB509F4B1}" destId="{4DF22463-D4FD-4C1D-AAEA-F9ECF7A3899C}" srcOrd="1" destOrd="0" parTransId="{6C4AD126-E32E-4CC0-A2A4-5AA7D8398F26}" sibTransId="{B83CD899-B4CA-42ED-9B23-C2B013634485}"/>
    <dgm:cxn modelId="{8B452926-24B4-4B92-B1CC-248ED1C223B0}" srcId="{831BD4A2-D90F-4F63-B766-6BDDB509F4B1}" destId="{B927D3CC-86B0-4C1B-B0E9-4DB06681A3F8}" srcOrd="8" destOrd="0" parTransId="{A9443486-3AA0-478C-8FFC-5DAF0A657921}" sibTransId="{6484AF51-3CD4-4B9F-87F3-A02DCB3B3E12}"/>
    <dgm:cxn modelId="{3825A77F-563B-46EF-A522-CFE1A6B36655}" type="presOf" srcId="{9C00E5B9-3210-40A3-B045-4A3D91CAB3AE}" destId="{22F2E9D4-489E-47D7-B8C4-15998AB88A10}" srcOrd="0" destOrd="0" presId="urn:microsoft.com/office/officeart/2005/8/layout/arrow2"/>
    <dgm:cxn modelId="{FAC42F18-6110-48DE-A6EF-EB396690AB43}" srcId="{831BD4A2-D90F-4F63-B766-6BDDB509F4B1}" destId="{F36BAD3B-F871-466E-9FEC-33CE0F36C6B3}" srcOrd="7" destOrd="0" parTransId="{9406A825-8892-4F92-AB7F-A0E159910BE9}" sibTransId="{39B881EE-8C22-4822-8296-D2CD5914A7EF}"/>
    <dgm:cxn modelId="{1E8BCDEA-F794-4EFB-B32C-6F74A3EC9D92}" type="presOf" srcId="{4FF583C2-2AF6-4BED-95CE-F49609A31229}" destId="{3D70C739-B002-4D39-AE3A-A667B5EAD886}" srcOrd="0" destOrd="0" presId="urn:microsoft.com/office/officeart/2005/8/layout/arrow2"/>
    <dgm:cxn modelId="{AC75025E-AC9C-495D-92D3-7738B3101D05}" srcId="{831BD4A2-D90F-4F63-B766-6BDDB509F4B1}" destId="{E76FC172-0E68-4D6A-B67D-51C1FFAA0BBA}" srcOrd="4" destOrd="0" parTransId="{F23B9F5E-425A-4C77-A99E-39355D8CE1A6}" sibTransId="{CCF3A483-F2DF-4E58-B46E-666D0AD0CC98}"/>
    <dgm:cxn modelId="{93EF67F5-D3E4-4D0D-ACBA-0DE862EC0F9D}" srcId="{831BD4A2-D90F-4F63-B766-6BDDB509F4B1}" destId="{7A7C6DA0-3D98-4BE5-ADD3-BD79E78AB265}" srcOrd="5" destOrd="0" parTransId="{9BA0F657-C355-4768-B4C4-0F59C1EBF661}" sibTransId="{B52C6793-58FF-4D9A-AF34-78DF3E4D2800}"/>
    <dgm:cxn modelId="{6EE34EFE-33DF-4EDB-B087-C399583AEBA3}" srcId="{831BD4A2-D90F-4F63-B766-6BDDB509F4B1}" destId="{4FF583C2-2AF6-4BED-95CE-F49609A31229}" srcOrd="0" destOrd="0" parTransId="{D08FCF8A-49AB-4E55-9979-8C6F40BF706C}" sibTransId="{F1883167-4BD3-4CD4-88CB-8CDDC5B8BCEC}"/>
    <dgm:cxn modelId="{DE50E7AC-FA2C-4A78-BDF9-BFEA10F0E68D}" type="presOf" srcId="{5458820C-71E6-473D-A232-699CF19DE5B6}" destId="{64555E46-3FA8-4A99-AB3A-FB236BCEC9A4}" srcOrd="0" destOrd="0" presId="urn:microsoft.com/office/officeart/2005/8/layout/arrow2"/>
    <dgm:cxn modelId="{2848F6F9-F957-427A-A117-A7CC32774859}" type="presOf" srcId="{E76FC172-0E68-4D6A-B67D-51C1FFAA0BBA}" destId="{AF746E62-CCCD-4AF1-B95E-F72183164611}" srcOrd="0" destOrd="0" presId="urn:microsoft.com/office/officeart/2005/8/layout/arrow2"/>
    <dgm:cxn modelId="{D036D89E-9FCD-4F12-9D22-6C6CF56326B8}" srcId="{831BD4A2-D90F-4F63-B766-6BDDB509F4B1}" destId="{9C00E5B9-3210-40A3-B045-4A3D91CAB3AE}" srcOrd="3" destOrd="0" parTransId="{C73531B4-DF84-4A47-9E4E-81A286A67C7D}" sibTransId="{32C74905-F5AC-49C7-AD2A-AC9A1EC5F58C}"/>
    <dgm:cxn modelId="{FDD13190-6986-4356-999A-42CB520A35B5}" srcId="{831BD4A2-D90F-4F63-B766-6BDDB509F4B1}" destId="{5458820C-71E6-473D-A232-699CF19DE5B6}" srcOrd="2" destOrd="0" parTransId="{43CBCDA3-E5F2-4EBF-A4DF-B96D09C5038D}" sibTransId="{3AF14AF2-DC31-4ED8-A4A4-546D0E013A70}"/>
    <dgm:cxn modelId="{533E4164-B6B8-49BE-A131-684B4E242DBD}" type="presOf" srcId="{831BD4A2-D90F-4F63-B766-6BDDB509F4B1}" destId="{E1A6D712-DA71-460F-AF2C-59F1C500868E}" srcOrd="0" destOrd="0" presId="urn:microsoft.com/office/officeart/2005/8/layout/arrow2"/>
    <dgm:cxn modelId="{777BDC5E-BF85-40CE-B8CD-4286B1FB36C0}" type="presParOf" srcId="{E1A6D712-DA71-460F-AF2C-59F1C500868E}" destId="{7708DAA4-723C-408C-AE7A-06D4F21BC611}" srcOrd="0" destOrd="0" presId="urn:microsoft.com/office/officeart/2005/8/layout/arrow2"/>
    <dgm:cxn modelId="{4E40B814-3DE0-4A7E-B96A-7D45296B4DFB}" type="presParOf" srcId="{E1A6D712-DA71-460F-AF2C-59F1C500868E}" destId="{11D3231A-D888-4A59-8F01-869ADC301476}" srcOrd="1" destOrd="0" presId="urn:microsoft.com/office/officeart/2005/8/layout/arrow2"/>
    <dgm:cxn modelId="{0C1A5AE3-13F3-4379-ACCE-4CB3B3565503}" type="presParOf" srcId="{11D3231A-D888-4A59-8F01-869ADC301476}" destId="{FEAAA46D-E064-480D-B9F5-BEB86A6D4D67}" srcOrd="0" destOrd="0" presId="urn:microsoft.com/office/officeart/2005/8/layout/arrow2"/>
    <dgm:cxn modelId="{F720F029-9E3E-4E05-BD6D-913AFDAC8D9A}" type="presParOf" srcId="{11D3231A-D888-4A59-8F01-869ADC301476}" destId="{3D70C739-B002-4D39-AE3A-A667B5EAD886}" srcOrd="1" destOrd="0" presId="urn:microsoft.com/office/officeart/2005/8/layout/arrow2"/>
    <dgm:cxn modelId="{EDB4D512-FD76-47DE-BDFB-C074046CE397}" type="presParOf" srcId="{11D3231A-D888-4A59-8F01-869ADC301476}" destId="{8D7FAC1F-C88A-4640-A86E-87AD4CBFEFA1}" srcOrd="2" destOrd="0" presId="urn:microsoft.com/office/officeart/2005/8/layout/arrow2"/>
    <dgm:cxn modelId="{AD68CA0F-C2F5-4616-BFE2-39E861795B6E}" type="presParOf" srcId="{11D3231A-D888-4A59-8F01-869ADC301476}" destId="{96210A6D-6EF5-4157-B4C0-F78332460932}" srcOrd="3" destOrd="0" presId="urn:microsoft.com/office/officeart/2005/8/layout/arrow2"/>
    <dgm:cxn modelId="{F4655B3B-191A-4552-BEF5-1DF823231500}" type="presParOf" srcId="{11D3231A-D888-4A59-8F01-869ADC301476}" destId="{453CA465-A98C-4217-81DF-6FDED4FC1657}" srcOrd="4" destOrd="0" presId="urn:microsoft.com/office/officeart/2005/8/layout/arrow2"/>
    <dgm:cxn modelId="{809BEDB5-2585-4F9A-8EA2-58486F055C95}" type="presParOf" srcId="{11D3231A-D888-4A59-8F01-869ADC301476}" destId="{64555E46-3FA8-4A99-AB3A-FB236BCEC9A4}" srcOrd="5" destOrd="0" presId="urn:microsoft.com/office/officeart/2005/8/layout/arrow2"/>
    <dgm:cxn modelId="{EDCFF319-6233-49C8-ADC5-405A786DEF60}" type="presParOf" srcId="{11D3231A-D888-4A59-8F01-869ADC301476}" destId="{45958B19-607A-4960-A5E1-4707CCFD25D0}" srcOrd="6" destOrd="0" presId="urn:microsoft.com/office/officeart/2005/8/layout/arrow2"/>
    <dgm:cxn modelId="{E51E77A6-B433-4C66-BD6B-6AE6CEFFBB67}" type="presParOf" srcId="{11D3231A-D888-4A59-8F01-869ADC301476}" destId="{22F2E9D4-489E-47D7-B8C4-15998AB88A10}" srcOrd="7" destOrd="0" presId="urn:microsoft.com/office/officeart/2005/8/layout/arrow2"/>
    <dgm:cxn modelId="{83611ECA-8948-4B19-9522-05392ED2BCE1}" type="presParOf" srcId="{11D3231A-D888-4A59-8F01-869ADC301476}" destId="{6C8B2368-22B2-4229-B59D-0E58CB04C0A5}" srcOrd="8" destOrd="0" presId="urn:microsoft.com/office/officeart/2005/8/layout/arrow2"/>
    <dgm:cxn modelId="{D91856AC-05F3-4057-9037-D3D1EEA291FB}" type="presParOf" srcId="{11D3231A-D888-4A59-8F01-869ADC301476}" destId="{AF746E62-CCCD-4AF1-B95E-F72183164611}"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00FE5AD-855F-47CB-A10A-612251AD6D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3442E2-5148-46E0-971D-3E7400D06F86}">
      <dgm:prSet phldrT="[Text]" custT="1"/>
      <dgm:spPr/>
      <dgm:t>
        <a:bodyPr/>
        <a:lstStyle/>
        <a:p>
          <a:pPr algn="just"/>
          <a:endParaRPr lang="en-US" sz="1800" dirty="0">
            <a:solidFill>
              <a:schemeClr val="bg1"/>
            </a:solidFill>
          </a:endParaRPr>
        </a:p>
      </dgm:t>
    </dgm:pt>
    <dgm:pt modelId="{06324321-BA2C-4BE3-B0BB-92E2553E4214}" type="parTrans" cxnId="{4B5E91D4-D8FA-4388-91C6-872F3A363B3D}">
      <dgm:prSet/>
      <dgm:spPr/>
      <dgm:t>
        <a:bodyPr/>
        <a:lstStyle/>
        <a:p>
          <a:pPr algn="just"/>
          <a:endParaRPr lang="en-US" sz="1800"/>
        </a:p>
      </dgm:t>
    </dgm:pt>
    <dgm:pt modelId="{E09FAAA7-15BD-49D2-9967-AA69C17E5E5B}" type="sibTrans" cxnId="{4B5E91D4-D8FA-4388-91C6-872F3A363B3D}">
      <dgm:prSet/>
      <dgm:spPr/>
      <dgm:t>
        <a:bodyPr/>
        <a:lstStyle/>
        <a:p>
          <a:pPr algn="just"/>
          <a:endParaRPr lang="en-US" sz="1800"/>
        </a:p>
      </dgm:t>
    </dgm:pt>
    <dgm:pt modelId="{8EC12EFF-4693-4876-A826-FAFF90022BCE}">
      <dgm:prSet phldrT="[Text]" custT="1"/>
      <dgm:spPr>
        <a:solidFill>
          <a:srgbClr val="002060"/>
        </a:solidFill>
        <a:ln>
          <a:solidFill>
            <a:schemeClr val="bg1"/>
          </a:solidFill>
        </a:ln>
      </dgm:spPr>
      <dgm:t>
        <a:bodyPr/>
        <a:lstStyle/>
        <a:p>
          <a:pPr algn="just"/>
          <a:r>
            <a:rPr lang="es-EC" sz="2400" dirty="0" smtClean="0"/>
            <a:t>Se socialice y se difunda en los diferentes niveles de mando las políticas sobre Mecanismos de Confianza Mutua, resaltando las prioridades del Estado sobre la Estrategia de Defensa y Seguridad. </a:t>
          </a:r>
          <a:endParaRPr lang="es-ES" sz="2400" b="1" dirty="0" smtClean="0">
            <a:solidFill>
              <a:schemeClr val="tx1"/>
            </a:solidFill>
          </a:endParaRPr>
        </a:p>
      </dgm:t>
    </dgm:pt>
    <dgm:pt modelId="{4ACEB07C-A5A9-4797-82D0-7173BDF03B7F}" type="sibTrans" cxnId="{264ED4B4-3EDF-4865-8B22-F6CFFD78B9A0}">
      <dgm:prSet/>
      <dgm:spPr/>
      <dgm:t>
        <a:bodyPr/>
        <a:lstStyle/>
        <a:p>
          <a:pPr algn="just"/>
          <a:endParaRPr lang="en-US" sz="1800"/>
        </a:p>
      </dgm:t>
    </dgm:pt>
    <dgm:pt modelId="{16CC2422-44F7-464F-B44F-21743A736638}" type="parTrans" cxnId="{264ED4B4-3EDF-4865-8B22-F6CFFD78B9A0}">
      <dgm:prSet/>
      <dgm:spPr/>
      <dgm:t>
        <a:bodyPr/>
        <a:lstStyle/>
        <a:p>
          <a:pPr algn="just"/>
          <a:endParaRPr lang="en-US" sz="1800"/>
        </a:p>
      </dgm:t>
    </dgm:pt>
    <dgm:pt modelId="{A651A8A1-372C-4548-A579-88997972B58E}">
      <dgm:prSet custT="1"/>
      <dgm:spPr>
        <a:solidFill>
          <a:srgbClr val="002060"/>
        </a:solidFill>
      </dgm:spPr>
      <dgm:t>
        <a:bodyPr/>
        <a:lstStyle/>
        <a:p>
          <a:pPr algn="just"/>
          <a:r>
            <a:rPr lang="es-EC" sz="2400" dirty="0" smtClean="0"/>
            <a:t>Incentivar a que la frontera no sea concebida como un tema exclusivo de defensa y seguridad para los dos Estados, de tal forma que se propicien políticas orientadas a la búsqueda del progreso y desarrollo de las comunidades de esta región.</a:t>
          </a:r>
          <a:endParaRPr lang="en-US" sz="2400" b="1" dirty="0">
            <a:solidFill>
              <a:schemeClr val="tx1"/>
            </a:solidFill>
            <a:latin typeface="Arial" pitchFamily="34" charset="0"/>
            <a:cs typeface="Arial" pitchFamily="34" charset="0"/>
          </a:endParaRPr>
        </a:p>
      </dgm:t>
    </dgm:pt>
    <dgm:pt modelId="{9D6D1AED-5F7A-4988-81BF-73D68D0C4CB7}" type="parTrans" cxnId="{B2ED87C9-5D8A-4BD7-9FCB-097645E76207}">
      <dgm:prSet/>
      <dgm:spPr/>
      <dgm:t>
        <a:bodyPr/>
        <a:lstStyle/>
        <a:p>
          <a:pPr algn="just"/>
          <a:endParaRPr lang="es-EC" sz="1800"/>
        </a:p>
      </dgm:t>
    </dgm:pt>
    <dgm:pt modelId="{7A714255-F62A-4AD4-9769-75522A938C3C}" type="sibTrans" cxnId="{B2ED87C9-5D8A-4BD7-9FCB-097645E76207}">
      <dgm:prSet/>
      <dgm:spPr/>
      <dgm:t>
        <a:bodyPr/>
        <a:lstStyle/>
        <a:p>
          <a:pPr algn="just"/>
          <a:endParaRPr lang="es-EC" sz="1800"/>
        </a:p>
      </dgm:t>
    </dgm:pt>
    <dgm:pt modelId="{B7C21C2C-3AFF-45C2-9CFD-14B406E13F38}">
      <dgm:prSet custT="1"/>
      <dgm:spPr>
        <a:solidFill>
          <a:srgbClr val="002060"/>
        </a:solidFill>
      </dgm:spPr>
      <dgm:t>
        <a:bodyPr/>
        <a:lstStyle/>
        <a:p>
          <a:pPr algn="just"/>
          <a:r>
            <a:rPr lang="es-EC" sz="2400" dirty="0" smtClean="0"/>
            <a:t>Se apliquen los instrumentos que dispone el Estado ecuatoriano para enfrentar y resolver los conflictos, de acuerdo a la doctrina de seguridad y defensa, propendiendo a la solución pacífica de las controversias existentes y según la dinámica de las relaciones internacionales, ejerciendo una verdadera soberanía.</a:t>
          </a:r>
          <a:endParaRPr lang="es-ES" sz="2400" b="1" dirty="0" smtClean="0">
            <a:solidFill>
              <a:schemeClr val="tx1"/>
            </a:solidFill>
          </a:endParaRPr>
        </a:p>
      </dgm:t>
    </dgm:pt>
    <dgm:pt modelId="{8BCE0428-405B-47D3-8394-05452E108CD4}" type="parTrans" cxnId="{3F533BEA-BC88-4A30-A0A2-CA4F97A487F7}">
      <dgm:prSet/>
      <dgm:spPr/>
      <dgm:t>
        <a:bodyPr/>
        <a:lstStyle/>
        <a:p>
          <a:pPr algn="just"/>
          <a:endParaRPr lang="es-EC" sz="1800"/>
        </a:p>
      </dgm:t>
    </dgm:pt>
    <dgm:pt modelId="{43778392-9471-4F2C-B28B-E51765E2E0E9}" type="sibTrans" cxnId="{3F533BEA-BC88-4A30-A0A2-CA4F97A487F7}">
      <dgm:prSet/>
      <dgm:spPr/>
      <dgm:t>
        <a:bodyPr/>
        <a:lstStyle/>
        <a:p>
          <a:pPr algn="just"/>
          <a:endParaRPr lang="es-EC" sz="1800"/>
        </a:p>
      </dgm:t>
    </dgm:pt>
    <dgm:pt modelId="{B0484BC7-5820-4726-9E70-3B3CEFEA3CD7}" type="pres">
      <dgm:prSet presAssocID="{800FE5AD-855F-47CB-A10A-612251AD6D8D}" presName="linear" presStyleCnt="0">
        <dgm:presLayoutVars>
          <dgm:animLvl val="lvl"/>
          <dgm:resizeHandles val="exact"/>
        </dgm:presLayoutVars>
      </dgm:prSet>
      <dgm:spPr/>
      <dgm:t>
        <a:bodyPr/>
        <a:lstStyle/>
        <a:p>
          <a:endParaRPr lang="es-EC"/>
        </a:p>
      </dgm:t>
    </dgm:pt>
    <dgm:pt modelId="{2F846C8D-7A7F-4A35-B0AC-FF2A80FB828F}" type="pres">
      <dgm:prSet presAssocID="{8EC12EFF-4693-4876-A826-FAFF90022BCE}" presName="parentText" presStyleLbl="node1" presStyleIdx="0" presStyleCnt="3" custScaleY="125" custLinFactY="-68" custLinFactNeighborY="-100000">
        <dgm:presLayoutVars>
          <dgm:chMax val="0"/>
          <dgm:bulletEnabled val="1"/>
        </dgm:presLayoutVars>
      </dgm:prSet>
      <dgm:spPr/>
      <dgm:t>
        <a:bodyPr/>
        <a:lstStyle/>
        <a:p>
          <a:endParaRPr lang="en-US"/>
        </a:p>
      </dgm:t>
    </dgm:pt>
    <dgm:pt modelId="{6E2264CC-9E14-4377-8881-018B0130407F}" type="pres">
      <dgm:prSet presAssocID="{8EC12EFF-4693-4876-A826-FAFF90022BCE}" presName="childText" presStyleLbl="revTx" presStyleIdx="0" presStyleCnt="1" custLinFactNeighborY="-4711">
        <dgm:presLayoutVars>
          <dgm:bulletEnabled val="1"/>
        </dgm:presLayoutVars>
      </dgm:prSet>
      <dgm:spPr/>
      <dgm:t>
        <a:bodyPr/>
        <a:lstStyle/>
        <a:p>
          <a:endParaRPr lang="en-US"/>
        </a:p>
      </dgm:t>
    </dgm:pt>
    <dgm:pt modelId="{ABF89DBB-8A82-41F8-824F-CBCF4DF54319}" type="pres">
      <dgm:prSet presAssocID="{A651A8A1-372C-4548-A579-88997972B58E}" presName="parentText" presStyleLbl="node1" presStyleIdx="1" presStyleCnt="3" custScaleX="102399" custScaleY="111" custLinFactY="3" custLinFactNeighborY="100000">
        <dgm:presLayoutVars>
          <dgm:chMax val="0"/>
          <dgm:bulletEnabled val="1"/>
        </dgm:presLayoutVars>
      </dgm:prSet>
      <dgm:spPr/>
      <dgm:t>
        <a:bodyPr/>
        <a:lstStyle/>
        <a:p>
          <a:endParaRPr lang="es-EC"/>
        </a:p>
      </dgm:t>
    </dgm:pt>
    <dgm:pt modelId="{820FDB4D-27B3-45BF-A72C-2612C2DD210D}" type="pres">
      <dgm:prSet presAssocID="{7A714255-F62A-4AD4-9769-75522A938C3C}" presName="spacer" presStyleCnt="0"/>
      <dgm:spPr/>
    </dgm:pt>
    <dgm:pt modelId="{DB4254C5-FAE3-49A9-B47F-25704864EBA1}" type="pres">
      <dgm:prSet presAssocID="{B7C21C2C-3AFF-45C2-9CFD-14B406E13F38}" presName="parentText" presStyleLbl="node1" presStyleIdx="2" presStyleCnt="3" custScaleY="126" custLinFactY="2" custLinFactNeighborY="100000">
        <dgm:presLayoutVars>
          <dgm:chMax val="0"/>
          <dgm:bulletEnabled val="1"/>
        </dgm:presLayoutVars>
      </dgm:prSet>
      <dgm:spPr/>
      <dgm:t>
        <a:bodyPr/>
        <a:lstStyle/>
        <a:p>
          <a:endParaRPr lang="es-EC"/>
        </a:p>
      </dgm:t>
    </dgm:pt>
  </dgm:ptLst>
  <dgm:cxnLst>
    <dgm:cxn modelId="{4B5E91D4-D8FA-4388-91C6-872F3A363B3D}" srcId="{8EC12EFF-4693-4876-A826-FAFF90022BCE}" destId="{FC3442E2-5148-46E0-971D-3E7400D06F86}" srcOrd="0" destOrd="0" parTransId="{06324321-BA2C-4BE3-B0BB-92E2553E4214}" sibTransId="{E09FAAA7-15BD-49D2-9967-AA69C17E5E5B}"/>
    <dgm:cxn modelId="{264ED4B4-3EDF-4865-8B22-F6CFFD78B9A0}" srcId="{800FE5AD-855F-47CB-A10A-612251AD6D8D}" destId="{8EC12EFF-4693-4876-A826-FAFF90022BCE}" srcOrd="0" destOrd="0" parTransId="{16CC2422-44F7-464F-B44F-21743A736638}" sibTransId="{4ACEB07C-A5A9-4797-82D0-7173BDF03B7F}"/>
    <dgm:cxn modelId="{963A26D1-68B1-456F-9F64-BB500902DA61}" type="presOf" srcId="{B7C21C2C-3AFF-45C2-9CFD-14B406E13F38}" destId="{DB4254C5-FAE3-49A9-B47F-25704864EBA1}" srcOrd="0" destOrd="0" presId="urn:microsoft.com/office/officeart/2005/8/layout/vList2"/>
    <dgm:cxn modelId="{C41123F6-680F-4167-AA45-75A122E8A57C}" type="presOf" srcId="{8EC12EFF-4693-4876-A826-FAFF90022BCE}" destId="{2F846C8D-7A7F-4A35-B0AC-FF2A80FB828F}" srcOrd="0" destOrd="0" presId="urn:microsoft.com/office/officeart/2005/8/layout/vList2"/>
    <dgm:cxn modelId="{BD7BBF1F-1A6B-4C9A-8C9E-ABDE2390FF3C}" type="presOf" srcId="{FC3442E2-5148-46E0-971D-3E7400D06F86}" destId="{6E2264CC-9E14-4377-8881-018B0130407F}" srcOrd="0" destOrd="0" presId="urn:microsoft.com/office/officeart/2005/8/layout/vList2"/>
    <dgm:cxn modelId="{B2ED87C9-5D8A-4BD7-9FCB-097645E76207}" srcId="{800FE5AD-855F-47CB-A10A-612251AD6D8D}" destId="{A651A8A1-372C-4548-A579-88997972B58E}" srcOrd="1" destOrd="0" parTransId="{9D6D1AED-5F7A-4988-81BF-73D68D0C4CB7}" sibTransId="{7A714255-F62A-4AD4-9769-75522A938C3C}"/>
    <dgm:cxn modelId="{BE5C12DC-3265-44D9-A4AD-D33D163C8522}" type="presOf" srcId="{800FE5AD-855F-47CB-A10A-612251AD6D8D}" destId="{B0484BC7-5820-4726-9E70-3B3CEFEA3CD7}" srcOrd="0" destOrd="0" presId="urn:microsoft.com/office/officeart/2005/8/layout/vList2"/>
    <dgm:cxn modelId="{3F533BEA-BC88-4A30-A0A2-CA4F97A487F7}" srcId="{800FE5AD-855F-47CB-A10A-612251AD6D8D}" destId="{B7C21C2C-3AFF-45C2-9CFD-14B406E13F38}" srcOrd="2" destOrd="0" parTransId="{8BCE0428-405B-47D3-8394-05452E108CD4}" sibTransId="{43778392-9471-4F2C-B28B-E51765E2E0E9}"/>
    <dgm:cxn modelId="{FCB44F4C-F7BC-4B6B-BD98-1BA3D7F44BED}" type="presOf" srcId="{A651A8A1-372C-4548-A579-88997972B58E}" destId="{ABF89DBB-8A82-41F8-824F-CBCF4DF54319}" srcOrd="0" destOrd="0" presId="urn:microsoft.com/office/officeart/2005/8/layout/vList2"/>
    <dgm:cxn modelId="{CE523072-1FC8-40EB-8DA1-556E407EB3C3}" type="presParOf" srcId="{B0484BC7-5820-4726-9E70-3B3CEFEA3CD7}" destId="{2F846C8D-7A7F-4A35-B0AC-FF2A80FB828F}" srcOrd="0" destOrd="0" presId="urn:microsoft.com/office/officeart/2005/8/layout/vList2"/>
    <dgm:cxn modelId="{689D55A8-0B32-4C4C-8C09-DF752743B2CB}" type="presParOf" srcId="{B0484BC7-5820-4726-9E70-3B3CEFEA3CD7}" destId="{6E2264CC-9E14-4377-8881-018B0130407F}" srcOrd="1" destOrd="0" presId="urn:microsoft.com/office/officeart/2005/8/layout/vList2"/>
    <dgm:cxn modelId="{C9766668-3122-4DBF-8899-D63235379FB1}" type="presParOf" srcId="{B0484BC7-5820-4726-9E70-3B3CEFEA3CD7}" destId="{ABF89DBB-8A82-41F8-824F-CBCF4DF54319}" srcOrd="2" destOrd="0" presId="urn:microsoft.com/office/officeart/2005/8/layout/vList2"/>
    <dgm:cxn modelId="{2B196C3B-E141-4E78-800A-B9702249009F}" type="presParOf" srcId="{B0484BC7-5820-4726-9E70-3B3CEFEA3CD7}" destId="{820FDB4D-27B3-45BF-A72C-2612C2DD210D}" srcOrd="3" destOrd="0" presId="urn:microsoft.com/office/officeart/2005/8/layout/vList2"/>
    <dgm:cxn modelId="{F445DCC4-1175-40A7-89FE-0680AA37E8F9}" type="presParOf" srcId="{B0484BC7-5820-4726-9E70-3B3CEFEA3CD7}" destId="{DB4254C5-FAE3-49A9-B47F-25704864EBA1}" srcOrd="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294713-7BF9-4068-ABA5-D664AF05C6D1}" type="doc">
      <dgm:prSet loTypeId="urn:microsoft.com/office/officeart/2005/8/layout/hProcess9" loCatId="process" qsTypeId="urn:microsoft.com/office/officeart/2005/8/quickstyle/3d1" qsCatId="3D" csTypeId="urn:microsoft.com/office/officeart/2005/8/colors/colorful2" csCatId="colorful" phldr="1"/>
      <dgm:spPr/>
    </dgm:pt>
    <dgm:pt modelId="{A6949D4F-91AB-423E-94FD-5AEB32E9312E}">
      <dgm:prSet phldrT="[Texto]" custT="1"/>
      <dgm:spPr>
        <a:solidFill>
          <a:schemeClr val="accent5">
            <a:lumMod val="60000"/>
            <a:lumOff val="40000"/>
          </a:schemeClr>
        </a:solidFill>
      </dgm:spPr>
      <dgm:t>
        <a:bodyPr/>
        <a:lstStyle/>
        <a:p>
          <a:r>
            <a:rPr lang="es-ES" sz="1700" b="0" i="0" u="none" dirty="0" smtClean="0">
              <a:solidFill>
                <a:schemeClr val="tx1"/>
              </a:solidFill>
              <a:latin typeface="+mn-lt"/>
            </a:rPr>
            <a:t>Accionar de los GIAC que han obligado al empleo de la fuerza militar y policial colombiana y ecuatoriana</a:t>
          </a:r>
          <a:endParaRPr lang="es-ES" sz="1700" b="0" i="0" dirty="0">
            <a:solidFill>
              <a:schemeClr val="tx1"/>
            </a:solidFill>
            <a:latin typeface="+mn-lt"/>
          </a:endParaRPr>
        </a:p>
      </dgm:t>
    </dgm:pt>
    <dgm:pt modelId="{666A76AA-FB43-439A-85B3-B9AC9AF8FAB6}" type="parTrans" cxnId="{D180E5D0-3BB8-4E22-9429-FC81429432EA}">
      <dgm:prSet/>
      <dgm:spPr/>
      <dgm:t>
        <a:bodyPr/>
        <a:lstStyle/>
        <a:p>
          <a:endParaRPr lang="es-ES" sz="1200">
            <a:latin typeface="Helvetica Narrow" pitchFamily="34" charset="0"/>
          </a:endParaRPr>
        </a:p>
      </dgm:t>
    </dgm:pt>
    <dgm:pt modelId="{D4C140A2-9A48-4DEB-B325-E3A09729661E}" type="sibTrans" cxnId="{D180E5D0-3BB8-4E22-9429-FC81429432EA}">
      <dgm:prSet/>
      <dgm:spPr/>
      <dgm:t>
        <a:bodyPr/>
        <a:lstStyle/>
        <a:p>
          <a:endParaRPr lang="es-ES" sz="1200">
            <a:latin typeface="Helvetica Narrow" pitchFamily="34" charset="0"/>
          </a:endParaRPr>
        </a:p>
      </dgm:t>
    </dgm:pt>
    <dgm:pt modelId="{0754F7D2-1737-4372-98F2-297C037B513D}">
      <dgm:prSet phldrT="[Texto]" custT="1"/>
      <dgm:spPr>
        <a:solidFill>
          <a:schemeClr val="accent3">
            <a:lumMod val="60000"/>
            <a:lumOff val="40000"/>
          </a:schemeClr>
        </a:solidFill>
      </dgm:spPr>
      <dgm:t>
        <a:bodyPr anchor="ctr" anchorCtr="0"/>
        <a:lstStyle/>
        <a:p>
          <a:r>
            <a:rPr lang="es-ES" sz="1600" b="0" i="0" u="none" dirty="0" smtClean="0">
              <a:solidFill>
                <a:schemeClr val="tx1"/>
              </a:solidFill>
              <a:latin typeface="Calibri" pitchFamily="34" charset="0"/>
            </a:rPr>
            <a:t>Incremento de las migraciones clandestinas como desplazados o refugiados que aumentan la inseguridad  </a:t>
          </a:r>
          <a:endParaRPr lang="es-ES" sz="1600" b="0" i="0" dirty="0">
            <a:solidFill>
              <a:schemeClr val="tx1"/>
            </a:solidFill>
            <a:latin typeface="Calibri" pitchFamily="34" charset="0"/>
          </a:endParaRPr>
        </a:p>
      </dgm:t>
    </dgm:pt>
    <dgm:pt modelId="{F29CBC4A-7E63-4554-ACA9-987D1AE2E72F}" type="parTrans" cxnId="{58F0BC7D-7D42-4FA4-80AC-A0783BCDB5D7}">
      <dgm:prSet/>
      <dgm:spPr/>
      <dgm:t>
        <a:bodyPr/>
        <a:lstStyle/>
        <a:p>
          <a:endParaRPr lang="es-ES" sz="1200">
            <a:latin typeface="Helvetica Narrow" pitchFamily="34" charset="0"/>
          </a:endParaRPr>
        </a:p>
      </dgm:t>
    </dgm:pt>
    <dgm:pt modelId="{3992441F-743D-4757-9D30-6970D57B343E}" type="sibTrans" cxnId="{58F0BC7D-7D42-4FA4-80AC-A0783BCDB5D7}">
      <dgm:prSet/>
      <dgm:spPr/>
      <dgm:t>
        <a:bodyPr/>
        <a:lstStyle/>
        <a:p>
          <a:endParaRPr lang="es-ES" sz="1200">
            <a:latin typeface="Helvetica Narrow" pitchFamily="34" charset="0"/>
          </a:endParaRPr>
        </a:p>
      </dgm:t>
    </dgm:pt>
    <dgm:pt modelId="{BBE8C559-3E8F-44DC-961B-11F8BC6553DE}">
      <dgm:prSet phldrT="[Texto]" custT="1"/>
      <dgm:spPr/>
      <dgm:t>
        <a:bodyPr anchor="ctr" anchorCtr="0"/>
        <a:lstStyle/>
        <a:p>
          <a:r>
            <a:rPr lang="es-ES" sz="1600" b="0" i="0" u="none" dirty="0" smtClean="0">
              <a:solidFill>
                <a:schemeClr val="tx1"/>
              </a:solidFill>
              <a:latin typeface="+mj-lt"/>
            </a:rPr>
            <a:t>Contrabando y tráfico </a:t>
          </a:r>
        </a:p>
        <a:p>
          <a:r>
            <a:rPr lang="es-ES" sz="1600" b="0" i="0" u="none" dirty="0" smtClean="0">
              <a:solidFill>
                <a:schemeClr val="tx1"/>
              </a:solidFill>
              <a:latin typeface="+mj-lt"/>
            </a:rPr>
            <a:t>de combustible , GLP y demás derivados </a:t>
          </a:r>
        </a:p>
      </dgm:t>
    </dgm:pt>
    <dgm:pt modelId="{B709B5E5-7EF9-44F7-ADAA-25A2F1D994CD}" type="parTrans" cxnId="{52417E9B-561C-4D1B-A5E8-07EE13C4BAD0}">
      <dgm:prSet/>
      <dgm:spPr/>
      <dgm:t>
        <a:bodyPr/>
        <a:lstStyle/>
        <a:p>
          <a:endParaRPr lang="es-ES" sz="1200">
            <a:latin typeface="Helvetica Narrow" pitchFamily="34" charset="0"/>
          </a:endParaRPr>
        </a:p>
      </dgm:t>
    </dgm:pt>
    <dgm:pt modelId="{F06793EC-9078-435C-9131-4105BF40ACC7}" type="sibTrans" cxnId="{52417E9B-561C-4D1B-A5E8-07EE13C4BAD0}">
      <dgm:prSet/>
      <dgm:spPr/>
      <dgm:t>
        <a:bodyPr/>
        <a:lstStyle/>
        <a:p>
          <a:endParaRPr lang="es-ES" sz="1200">
            <a:latin typeface="Helvetica Narrow" pitchFamily="34" charset="0"/>
          </a:endParaRPr>
        </a:p>
      </dgm:t>
    </dgm:pt>
    <dgm:pt modelId="{74F43D18-7CDD-4160-9573-47964BA4828D}">
      <dgm:prSet phldrT="[Texto]" custT="1"/>
      <dgm:spPr/>
      <dgm:t>
        <a:bodyPr/>
        <a:lstStyle/>
        <a:p>
          <a:r>
            <a:rPr lang="es-ES" sz="1600" b="0" i="0" dirty="0" smtClean="0">
              <a:solidFill>
                <a:schemeClr val="tx1"/>
              </a:solidFill>
              <a:latin typeface="+mj-lt"/>
            </a:rPr>
            <a:t>El narcotráfico, terrorismo y narco-terrorismo que afectan a la seguridad y defensa</a:t>
          </a:r>
          <a:endParaRPr lang="es-ES" sz="1600" b="0" i="0" dirty="0">
            <a:solidFill>
              <a:schemeClr val="tx1"/>
            </a:solidFill>
            <a:latin typeface="+mj-lt"/>
          </a:endParaRPr>
        </a:p>
      </dgm:t>
    </dgm:pt>
    <dgm:pt modelId="{E583F225-33FB-4530-B163-CB7EC2278350}" type="parTrans" cxnId="{3E3D67E9-E1C8-4532-B286-5984B4882311}">
      <dgm:prSet/>
      <dgm:spPr/>
      <dgm:t>
        <a:bodyPr/>
        <a:lstStyle/>
        <a:p>
          <a:endParaRPr lang="es-ES" sz="1200">
            <a:latin typeface="Helvetica Narrow" pitchFamily="34" charset="0"/>
          </a:endParaRPr>
        </a:p>
      </dgm:t>
    </dgm:pt>
    <dgm:pt modelId="{E6654F6D-5077-43F4-B4AA-F47B68179EDA}" type="sibTrans" cxnId="{3E3D67E9-E1C8-4532-B286-5984B4882311}">
      <dgm:prSet/>
      <dgm:spPr/>
      <dgm:t>
        <a:bodyPr/>
        <a:lstStyle/>
        <a:p>
          <a:endParaRPr lang="es-ES" sz="1200">
            <a:latin typeface="Helvetica Narrow" pitchFamily="34" charset="0"/>
          </a:endParaRPr>
        </a:p>
      </dgm:t>
    </dgm:pt>
    <dgm:pt modelId="{136F2F99-318F-427A-BF7D-1A9B31DA8F3C}">
      <dgm:prSet phldrT="[Texto]" custT="1"/>
      <dgm:spPr>
        <a:solidFill>
          <a:srgbClr val="FFFF00"/>
        </a:solidFill>
      </dgm:spPr>
      <dgm:t>
        <a:bodyPr/>
        <a:lstStyle/>
        <a:p>
          <a:r>
            <a:rPr lang="es-ES" sz="1800" b="1" i="0" u="none" dirty="0" smtClean="0">
              <a:solidFill>
                <a:srgbClr val="0070C0"/>
              </a:solidFill>
              <a:latin typeface="+mj-lt"/>
            </a:rPr>
            <a:t>Exigen regulación de cooperación y transparencia para lograr un clima de confianza, colaboración y respeto </a:t>
          </a:r>
          <a:endParaRPr lang="es-ES" sz="1800" b="1" i="0" dirty="0">
            <a:solidFill>
              <a:srgbClr val="0070C0"/>
            </a:solidFill>
            <a:latin typeface="+mj-lt"/>
          </a:endParaRPr>
        </a:p>
      </dgm:t>
    </dgm:pt>
    <dgm:pt modelId="{910B1042-5120-4F17-926E-CF7FA97F9404}" type="parTrans" cxnId="{F3C6A718-D9A3-477F-994D-B37DC3596B69}">
      <dgm:prSet/>
      <dgm:spPr/>
      <dgm:t>
        <a:bodyPr/>
        <a:lstStyle/>
        <a:p>
          <a:endParaRPr lang="es-ES" sz="1200">
            <a:latin typeface="Helvetica Narrow" pitchFamily="34" charset="0"/>
          </a:endParaRPr>
        </a:p>
      </dgm:t>
    </dgm:pt>
    <dgm:pt modelId="{E41F6376-5BF2-44BF-89B9-4F7F5109DF5F}" type="sibTrans" cxnId="{F3C6A718-D9A3-477F-994D-B37DC3596B69}">
      <dgm:prSet/>
      <dgm:spPr/>
      <dgm:t>
        <a:bodyPr/>
        <a:lstStyle/>
        <a:p>
          <a:endParaRPr lang="es-ES" sz="1200">
            <a:latin typeface="Helvetica Narrow" pitchFamily="34" charset="0"/>
          </a:endParaRPr>
        </a:p>
      </dgm:t>
    </dgm:pt>
    <dgm:pt modelId="{0875CE51-D317-4D26-BCB0-FBCDB4D99629}">
      <dgm:prSet phldrT="[Texto]" custT="1"/>
      <dgm:spPr/>
      <dgm:t>
        <a:bodyPr lIns="61200" tIns="61200" rIns="61200" bIns="61200" anchor="ctr" anchorCtr="0"/>
        <a:lstStyle/>
        <a:p>
          <a:r>
            <a:rPr lang="es-ES" sz="1600" b="0" i="0" dirty="0" smtClean="0">
              <a:solidFill>
                <a:schemeClr val="tx1"/>
              </a:solidFill>
              <a:latin typeface="+mj-lt"/>
            </a:rPr>
            <a:t>Tráfico de armas municiones y explosivos que incentivan el crimen internacional organizado</a:t>
          </a:r>
          <a:endParaRPr lang="es-ES" sz="1600" b="0" i="0" dirty="0">
            <a:solidFill>
              <a:schemeClr val="tx1"/>
            </a:solidFill>
            <a:latin typeface="+mj-lt"/>
          </a:endParaRPr>
        </a:p>
      </dgm:t>
    </dgm:pt>
    <dgm:pt modelId="{2C4B39DB-5E34-4E70-94A8-53E1640D04F5}" type="parTrans" cxnId="{6DBF5270-9A2F-4AD8-8609-C6B88B4F90B0}">
      <dgm:prSet/>
      <dgm:spPr/>
      <dgm:t>
        <a:bodyPr/>
        <a:lstStyle/>
        <a:p>
          <a:endParaRPr lang="es-ES" sz="1200">
            <a:latin typeface="Helvetica Narrow" pitchFamily="34" charset="0"/>
          </a:endParaRPr>
        </a:p>
      </dgm:t>
    </dgm:pt>
    <dgm:pt modelId="{053C5079-4670-4096-A44C-97750DB5677E}" type="sibTrans" cxnId="{6DBF5270-9A2F-4AD8-8609-C6B88B4F90B0}">
      <dgm:prSet/>
      <dgm:spPr/>
      <dgm:t>
        <a:bodyPr/>
        <a:lstStyle/>
        <a:p>
          <a:endParaRPr lang="es-ES" sz="1200">
            <a:latin typeface="Helvetica Narrow" pitchFamily="34" charset="0"/>
          </a:endParaRPr>
        </a:p>
      </dgm:t>
    </dgm:pt>
    <dgm:pt modelId="{0648C3C4-B932-45D4-8136-46B34D26DD13}" type="pres">
      <dgm:prSet presAssocID="{D7294713-7BF9-4068-ABA5-D664AF05C6D1}" presName="CompostProcess" presStyleCnt="0">
        <dgm:presLayoutVars>
          <dgm:dir/>
          <dgm:resizeHandles val="exact"/>
        </dgm:presLayoutVars>
      </dgm:prSet>
      <dgm:spPr/>
    </dgm:pt>
    <dgm:pt modelId="{44E57D5B-7698-4B6E-80F3-3469C87C993D}" type="pres">
      <dgm:prSet presAssocID="{D7294713-7BF9-4068-ABA5-D664AF05C6D1}" presName="arrow" presStyleLbl="bgShp" presStyleIdx="0" presStyleCnt="1" custScaleX="117647" custLinFactNeighborX="0" custLinFactNeighborY="42"/>
      <dgm:spPr/>
    </dgm:pt>
    <dgm:pt modelId="{7420E0BB-6362-4AD5-919F-1FE2C698D774}" type="pres">
      <dgm:prSet presAssocID="{D7294713-7BF9-4068-ABA5-D664AF05C6D1}" presName="linearProcess" presStyleCnt="0"/>
      <dgm:spPr/>
    </dgm:pt>
    <dgm:pt modelId="{20DFDF37-7389-4F9E-AAA4-C3ACBFAEAD71}" type="pres">
      <dgm:prSet presAssocID="{A6949D4F-91AB-423E-94FD-5AEB32E9312E}" presName="textNode" presStyleLbl="node1" presStyleIdx="0" presStyleCnt="6" custScaleX="262919" custScaleY="144463" custLinFactNeighborX="-68600" custLinFactNeighborY="-5068">
        <dgm:presLayoutVars>
          <dgm:bulletEnabled val="1"/>
        </dgm:presLayoutVars>
      </dgm:prSet>
      <dgm:spPr/>
      <dgm:t>
        <a:bodyPr/>
        <a:lstStyle/>
        <a:p>
          <a:endParaRPr lang="es-ES"/>
        </a:p>
      </dgm:t>
    </dgm:pt>
    <dgm:pt modelId="{167BDCD4-F734-4583-982C-392B1117ADE3}" type="pres">
      <dgm:prSet presAssocID="{D4C140A2-9A48-4DEB-B325-E3A09729661E}" presName="sibTrans" presStyleCnt="0"/>
      <dgm:spPr/>
    </dgm:pt>
    <dgm:pt modelId="{DAB3C72D-D6EC-4ACC-8B63-AD9A1E9D0F87}" type="pres">
      <dgm:prSet presAssocID="{0754F7D2-1737-4372-98F2-297C037B513D}" presName="textNode" presStyleLbl="node1" presStyleIdx="1" presStyleCnt="6" custScaleX="262352" custScaleY="144131" custLinFactNeighborX="-3430" custLinFactNeighborY="-7160">
        <dgm:presLayoutVars>
          <dgm:bulletEnabled val="1"/>
        </dgm:presLayoutVars>
      </dgm:prSet>
      <dgm:spPr/>
      <dgm:t>
        <a:bodyPr/>
        <a:lstStyle/>
        <a:p>
          <a:endParaRPr lang="es-ES"/>
        </a:p>
      </dgm:t>
    </dgm:pt>
    <dgm:pt modelId="{2FC0EDDF-8553-4532-9B27-40BB6AE896E1}" type="pres">
      <dgm:prSet presAssocID="{3992441F-743D-4757-9D30-6970D57B343E}" presName="sibTrans" presStyleCnt="0"/>
      <dgm:spPr/>
    </dgm:pt>
    <dgm:pt modelId="{6E60D792-129D-4166-AC01-35A98DED4CAA}" type="pres">
      <dgm:prSet presAssocID="{BBE8C559-3E8F-44DC-961B-11F8BC6553DE}" presName="textNode" presStyleLbl="node1" presStyleIdx="2" presStyleCnt="6" custScaleX="255565" custScaleY="145775" custLinFactX="200000" custLinFactNeighborX="274535" custLinFactNeighborY="-7044">
        <dgm:presLayoutVars>
          <dgm:bulletEnabled val="1"/>
        </dgm:presLayoutVars>
      </dgm:prSet>
      <dgm:spPr/>
      <dgm:t>
        <a:bodyPr/>
        <a:lstStyle/>
        <a:p>
          <a:endParaRPr lang="es-ES"/>
        </a:p>
      </dgm:t>
    </dgm:pt>
    <dgm:pt modelId="{B9D4AA76-8238-40B4-9971-6E4E63237552}" type="pres">
      <dgm:prSet presAssocID="{F06793EC-9078-435C-9131-4105BF40ACC7}" presName="sibTrans" presStyleCnt="0"/>
      <dgm:spPr/>
    </dgm:pt>
    <dgm:pt modelId="{959D8B72-BD75-4CE4-84A1-D2F6B7B8C0AD}" type="pres">
      <dgm:prSet presAssocID="{74F43D18-7CDD-4160-9573-47964BA4828D}" presName="textNode" presStyleLbl="node1" presStyleIdx="3" presStyleCnt="6" custScaleX="233197" custScaleY="142442" custLinFactX="198155" custLinFactNeighborX="200000" custLinFactNeighborY="-7044">
        <dgm:presLayoutVars>
          <dgm:bulletEnabled val="1"/>
        </dgm:presLayoutVars>
      </dgm:prSet>
      <dgm:spPr/>
      <dgm:t>
        <a:bodyPr/>
        <a:lstStyle/>
        <a:p>
          <a:endParaRPr lang="es-ES"/>
        </a:p>
      </dgm:t>
    </dgm:pt>
    <dgm:pt modelId="{C785D8E7-2E52-40EC-A786-75E3CEB64044}" type="pres">
      <dgm:prSet presAssocID="{E6654F6D-5077-43F4-B4AA-F47B68179EDA}" presName="sibTrans" presStyleCnt="0"/>
      <dgm:spPr/>
    </dgm:pt>
    <dgm:pt modelId="{2159C76B-77A0-4C0D-8E49-F3A3C8DAAA47}" type="pres">
      <dgm:prSet presAssocID="{136F2F99-318F-427A-BF7D-1A9B31DA8F3C}" presName="textNode" presStyleLbl="node1" presStyleIdx="4" presStyleCnt="6" custScaleX="314407" custScaleY="143781" custLinFactX="200000" custLinFactNeighborX="250955" custLinFactNeighborY="-7661">
        <dgm:presLayoutVars>
          <dgm:bulletEnabled val="1"/>
        </dgm:presLayoutVars>
      </dgm:prSet>
      <dgm:spPr/>
      <dgm:t>
        <a:bodyPr/>
        <a:lstStyle/>
        <a:p>
          <a:endParaRPr lang="es-ES"/>
        </a:p>
      </dgm:t>
    </dgm:pt>
    <dgm:pt modelId="{6E5CF48F-2974-46CE-85BD-1CADFCA95AB2}" type="pres">
      <dgm:prSet presAssocID="{E41F6376-5BF2-44BF-89B9-4F7F5109DF5F}" presName="sibTrans" presStyleCnt="0"/>
      <dgm:spPr/>
    </dgm:pt>
    <dgm:pt modelId="{5745D3FB-F060-44D7-B87F-6A3111F161A0}" type="pres">
      <dgm:prSet presAssocID="{0875CE51-D317-4D26-BCB0-FBCDB4D99629}" presName="textNode" presStyleLbl="node1" presStyleIdx="5" presStyleCnt="6" custScaleX="225001" custScaleY="145775" custLinFactX="-701591" custLinFactNeighborX="-800000" custLinFactNeighborY="-7044">
        <dgm:presLayoutVars>
          <dgm:bulletEnabled val="1"/>
        </dgm:presLayoutVars>
      </dgm:prSet>
      <dgm:spPr/>
      <dgm:t>
        <a:bodyPr/>
        <a:lstStyle/>
        <a:p>
          <a:endParaRPr lang="es-ES"/>
        </a:p>
      </dgm:t>
    </dgm:pt>
  </dgm:ptLst>
  <dgm:cxnLst>
    <dgm:cxn modelId="{F3C6A718-D9A3-477F-994D-B37DC3596B69}" srcId="{D7294713-7BF9-4068-ABA5-D664AF05C6D1}" destId="{136F2F99-318F-427A-BF7D-1A9B31DA8F3C}" srcOrd="4" destOrd="0" parTransId="{910B1042-5120-4F17-926E-CF7FA97F9404}" sibTransId="{E41F6376-5BF2-44BF-89B9-4F7F5109DF5F}"/>
    <dgm:cxn modelId="{58F0BC7D-7D42-4FA4-80AC-A0783BCDB5D7}" srcId="{D7294713-7BF9-4068-ABA5-D664AF05C6D1}" destId="{0754F7D2-1737-4372-98F2-297C037B513D}" srcOrd="1" destOrd="0" parTransId="{F29CBC4A-7E63-4554-ACA9-987D1AE2E72F}" sibTransId="{3992441F-743D-4757-9D30-6970D57B343E}"/>
    <dgm:cxn modelId="{D180E5D0-3BB8-4E22-9429-FC81429432EA}" srcId="{D7294713-7BF9-4068-ABA5-D664AF05C6D1}" destId="{A6949D4F-91AB-423E-94FD-5AEB32E9312E}" srcOrd="0" destOrd="0" parTransId="{666A76AA-FB43-439A-85B3-B9AC9AF8FAB6}" sibTransId="{D4C140A2-9A48-4DEB-B325-E3A09729661E}"/>
    <dgm:cxn modelId="{B687F9B2-130B-4CCA-AFAA-2D4D4B5CEE1D}" type="presOf" srcId="{136F2F99-318F-427A-BF7D-1A9B31DA8F3C}" destId="{2159C76B-77A0-4C0D-8E49-F3A3C8DAAA47}" srcOrd="0" destOrd="0" presId="urn:microsoft.com/office/officeart/2005/8/layout/hProcess9"/>
    <dgm:cxn modelId="{6DBF5270-9A2F-4AD8-8609-C6B88B4F90B0}" srcId="{D7294713-7BF9-4068-ABA5-D664AF05C6D1}" destId="{0875CE51-D317-4D26-BCB0-FBCDB4D99629}" srcOrd="5" destOrd="0" parTransId="{2C4B39DB-5E34-4E70-94A8-53E1640D04F5}" sibTransId="{053C5079-4670-4096-A44C-97750DB5677E}"/>
    <dgm:cxn modelId="{72B92386-A331-484A-A15A-AE1B910E4B7D}" type="presOf" srcId="{74F43D18-7CDD-4160-9573-47964BA4828D}" destId="{959D8B72-BD75-4CE4-84A1-D2F6B7B8C0AD}" srcOrd="0" destOrd="0" presId="urn:microsoft.com/office/officeart/2005/8/layout/hProcess9"/>
    <dgm:cxn modelId="{0171040F-A7C7-458A-9605-51555A416429}" type="presOf" srcId="{0875CE51-D317-4D26-BCB0-FBCDB4D99629}" destId="{5745D3FB-F060-44D7-B87F-6A3111F161A0}" srcOrd="0" destOrd="0" presId="urn:microsoft.com/office/officeart/2005/8/layout/hProcess9"/>
    <dgm:cxn modelId="{52417E9B-561C-4D1B-A5E8-07EE13C4BAD0}" srcId="{D7294713-7BF9-4068-ABA5-D664AF05C6D1}" destId="{BBE8C559-3E8F-44DC-961B-11F8BC6553DE}" srcOrd="2" destOrd="0" parTransId="{B709B5E5-7EF9-44F7-ADAA-25A2F1D994CD}" sibTransId="{F06793EC-9078-435C-9131-4105BF40ACC7}"/>
    <dgm:cxn modelId="{B5F7C43C-C6C1-404D-BED8-211821955C37}" type="presOf" srcId="{0754F7D2-1737-4372-98F2-297C037B513D}" destId="{DAB3C72D-D6EC-4ACC-8B63-AD9A1E9D0F87}" srcOrd="0" destOrd="0" presId="urn:microsoft.com/office/officeart/2005/8/layout/hProcess9"/>
    <dgm:cxn modelId="{22C4F0A5-2090-4FA8-BBB4-D755F52371A9}" type="presOf" srcId="{D7294713-7BF9-4068-ABA5-D664AF05C6D1}" destId="{0648C3C4-B932-45D4-8136-46B34D26DD13}" srcOrd="0" destOrd="0" presId="urn:microsoft.com/office/officeart/2005/8/layout/hProcess9"/>
    <dgm:cxn modelId="{CFBA3915-0382-44F6-BFBE-919E02397962}" type="presOf" srcId="{BBE8C559-3E8F-44DC-961B-11F8BC6553DE}" destId="{6E60D792-129D-4166-AC01-35A98DED4CAA}" srcOrd="0" destOrd="0" presId="urn:microsoft.com/office/officeart/2005/8/layout/hProcess9"/>
    <dgm:cxn modelId="{3E3D67E9-E1C8-4532-B286-5984B4882311}" srcId="{D7294713-7BF9-4068-ABA5-D664AF05C6D1}" destId="{74F43D18-7CDD-4160-9573-47964BA4828D}" srcOrd="3" destOrd="0" parTransId="{E583F225-33FB-4530-B163-CB7EC2278350}" sibTransId="{E6654F6D-5077-43F4-B4AA-F47B68179EDA}"/>
    <dgm:cxn modelId="{E2DA32FE-C126-40C7-9572-9ABB25ACC439}" type="presOf" srcId="{A6949D4F-91AB-423E-94FD-5AEB32E9312E}" destId="{20DFDF37-7389-4F9E-AAA4-C3ACBFAEAD71}" srcOrd="0" destOrd="0" presId="urn:microsoft.com/office/officeart/2005/8/layout/hProcess9"/>
    <dgm:cxn modelId="{83F7F552-4081-4236-9CA9-904B221EE28A}" type="presParOf" srcId="{0648C3C4-B932-45D4-8136-46B34D26DD13}" destId="{44E57D5B-7698-4B6E-80F3-3469C87C993D}" srcOrd="0" destOrd="0" presId="urn:microsoft.com/office/officeart/2005/8/layout/hProcess9"/>
    <dgm:cxn modelId="{46BC7B48-6631-43F5-863D-43E6B879E835}" type="presParOf" srcId="{0648C3C4-B932-45D4-8136-46B34D26DD13}" destId="{7420E0BB-6362-4AD5-919F-1FE2C698D774}" srcOrd="1" destOrd="0" presId="urn:microsoft.com/office/officeart/2005/8/layout/hProcess9"/>
    <dgm:cxn modelId="{317F0FD4-D7A6-46FA-9264-EBA9E9475426}" type="presParOf" srcId="{7420E0BB-6362-4AD5-919F-1FE2C698D774}" destId="{20DFDF37-7389-4F9E-AAA4-C3ACBFAEAD71}" srcOrd="0" destOrd="0" presId="urn:microsoft.com/office/officeart/2005/8/layout/hProcess9"/>
    <dgm:cxn modelId="{D0C5F8B3-740C-403D-856E-147F61E6A6A8}" type="presParOf" srcId="{7420E0BB-6362-4AD5-919F-1FE2C698D774}" destId="{167BDCD4-F734-4583-982C-392B1117ADE3}" srcOrd="1" destOrd="0" presId="urn:microsoft.com/office/officeart/2005/8/layout/hProcess9"/>
    <dgm:cxn modelId="{305BEF2A-C4CF-4D57-903C-B42E1AC30FF1}" type="presParOf" srcId="{7420E0BB-6362-4AD5-919F-1FE2C698D774}" destId="{DAB3C72D-D6EC-4ACC-8B63-AD9A1E9D0F87}" srcOrd="2" destOrd="0" presId="urn:microsoft.com/office/officeart/2005/8/layout/hProcess9"/>
    <dgm:cxn modelId="{B87FC63E-1B5D-4A9A-ADC7-0E1ED70827E9}" type="presParOf" srcId="{7420E0BB-6362-4AD5-919F-1FE2C698D774}" destId="{2FC0EDDF-8553-4532-9B27-40BB6AE896E1}" srcOrd="3" destOrd="0" presId="urn:microsoft.com/office/officeart/2005/8/layout/hProcess9"/>
    <dgm:cxn modelId="{342D52AE-FFDA-493A-8169-093116998865}" type="presParOf" srcId="{7420E0BB-6362-4AD5-919F-1FE2C698D774}" destId="{6E60D792-129D-4166-AC01-35A98DED4CAA}" srcOrd="4" destOrd="0" presId="urn:microsoft.com/office/officeart/2005/8/layout/hProcess9"/>
    <dgm:cxn modelId="{4EE5B769-E46A-43A3-A9F3-2824D65E5587}" type="presParOf" srcId="{7420E0BB-6362-4AD5-919F-1FE2C698D774}" destId="{B9D4AA76-8238-40B4-9971-6E4E63237552}" srcOrd="5" destOrd="0" presId="urn:microsoft.com/office/officeart/2005/8/layout/hProcess9"/>
    <dgm:cxn modelId="{A2BC9DD3-0374-41AA-AED5-2FCB70571C5C}" type="presParOf" srcId="{7420E0BB-6362-4AD5-919F-1FE2C698D774}" destId="{959D8B72-BD75-4CE4-84A1-D2F6B7B8C0AD}" srcOrd="6" destOrd="0" presId="urn:microsoft.com/office/officeart/2005/8/layout/hProcess9"/>
    <dgm:cxn modelId="{48EBF905-2AB1-4AB0-B5A0-E1A9EC01281D}" type="presParOf" srcId="{7420E0BB-6362-4AD5-919F-1FE2C698D774}" destId="{C785D8E7-2E52-40EC-A786-75E3CEB64044}" srcOrd="7" destOrd="0" presId="urn:microsoft.com/office/officeart/2005/8/layout/hProcess9"/>
    <dgm:cxn modelId="{E9418A51-9681-4A9B-B9DE-BC997FDD381C}" type="presParOf" srcId="{7420E0BB-6362-4AD5-919F-1FE2C698D774}" destId="{2159C76B-77A0-4C0D-8E49-F3A3C8DAAA47}" srcOrd="8" destOrd="0" presId="urn:microsoft.com/office/officeart/2005/8/layout/hProcess9"/>
    <dgm:cxn modelId="{DAA552CE-91DB-4A2B-8E9A-F6F3E0AAD288}" type="presParOf" srcId="{7420E0BB-6362-4AD5-919F-1FE2C698D774}" destId="{6E5CF48F-2974-46CE-85BD-1CADFCA95AB2}" srcOrd="9" destOrd="0" presId="urn:microsoft.com/office/officeart/2005/8/layout/hProcess9"/>
    <dgm:cxn modelId="{F18DF7E0-FCA1-4E9E-B693-FBE310DDE3F7}" type="presParOf" srcId="{7420E0BB-6362-4AD5-919F-1FE2C698D774}" destId="{5745D3FB-F060-44D7-B87F-6A3111F161A0}"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00FE5AD-855F-47CB-A10A-612251AD6D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3442E2-5148-46E0-971D-3E7400D06F86}">
      <dgm:prSet phldrT="[Text]" custT="1"/>
      <dgm:spPr/>
      <dgm:t>
        <a:bodyPr/>
        <a:lstStyle/>
        <a:p>
          <a:pPr algn="just"/>
          <a:endParaRPr lang="en-US" sz="1800" dirty="0">
            <a:solidFill>
              <a:schemeClr val="bg1"/>
            </a:solidFill>
          </a:endParaRPr>
        </a:p>
      </dgm:t>
    </dgm:pt>
    <dgm:pt modelId="{06324321-BA2C-4BE3-B0BB-92E2553E4214}" type="parTrans" cxnId="{4B5E91D4-D8FA-4388-91C6-872F3A363B3D}">
      <dgm:prSet/>
      <dgm:spPr/>
      <dgm:t>
        <a:bodyPr/>
        <a:lstStyle/>
        <a:p>
          <a:pPr algn="just"/>
          <a:endParaRPr lang="en-US" sz="1800"/>
        </a:p>
      </dgm:t>
    </dgm:pt>
    <dgm:pt modelId="{E09FAAA7-15BD-49D2-9967-AA69C17E5E5B}" type="sibTrans" cxnId="{4B5E91D4-D8FA-4388-91C6-872F3A363B3D}">
      <dgm:prSet/>
      <dgm:spPr/>
      <dgm:t>
        <a:bodyPr/>
        <a:lstStyle/>
        <a:p>
          <a:pPr algn="just"/>
          <a:endParaRPr lang="en-US" sz="1800"/>
        </a:p>
      </dgm:t>
    </dgm:pt>
    <dgm:pt modelId="{8EC12EFF-4693-4876-A826-FAFF90022BCE}">
      <dgm:prSet phldrT="[Text]" custT="1"/>
      <dgm:spPr>
        <a:solidFill>
          <a:srgbClr val="002060"/>
        </a:solidFill>
        <a:ln>
          <a:solidFill>
            <a:schemeClr val="bg1"/>
          </a:solidFill>
        </a:ln>
      </dgm:spPr>
      <dgm:t>
        <a:bodyPr/>
        <a:lstStyle/>
        <a:p>
          <a:pPr algn="just"/>
          <a:r>
            <a:rPr lang="es-EC" sz="2000" dirty="0" smtClean="0"/>
            <a:t>Se socialice los resultados de las Conferencias y Reuniones de los Ministros de Defensa y Altos Mandos Militares, a todo el personal involucrado en las misiones de seguridad y defensa de la frontera norte.</a:t>
          </a:r>
          <a:endParaRPr lang="es-ES" sz="2000" b="1" dirty="0" smtClean="0">
            <a:solidFill>
              <a:schemeClr val="tx1"/>
            </a:solidFill>
          </a:endParaRPr>
        </a:p>
      </dgm:t>
    </dgm:pt>
    <dgm:pt modelId="{4ACEB07C-A5A9-4797-82D0-7173BDF03B7F}" type="sibTrans" cxnId="{264ED4B4-3EDF-4865-8B22-F6CFFD78B9A0}">
      <dgm:prSet/>
      <dgm:spPr/>
      <dgm:t>
        <a:bodyPr/>
        <a:lstStyle/>
        <a:p>
          <a:pPr algn="just"/>
          <a:endParaRPr lang="en-US" sz="1800"/>
        </a:p>
      </dgm:t>
    </dgm:pt>
    <dgm:pt modelId="{16CC2422-44F7-464F-B44F-21743A736638}" type="parTrans" cxnId="{264ED4B4-3EDF-4865-8B22-F6CFFD78B9A0}">
      <dgm:prSet/>
      <dgm:spPr/>
      <dgm:t>
        <a:bodyPr/>
        <a:lstStyle/>
        <a:p>
          <a:pPr algn="just"/>
          <a:endParaRPr lang="en-US" sz="1800"/>
        </a:p>
      </dgm:t>
    </dgm:pt>
    <dgm:pt modelId="{A651A8A1-372C-4548-A579-88997972B58E}">
      <dgm:prSet custT="1"/>
      <dgm:spPr>
        <a:solidFill>
          <a:srgbClr val="002060"/>
        </a:solidFill>
      </dgm:spPr>
      <dgm:t>
        <a:bodyPr/>
        <a:lstStyle/>
        <a:p>
          <a:pPr algn="just"/>
          <a:r>
            <a:rPr lang="es-EC" sz="2000" dirty="0" smtClean="0"/>
            <a:t>Que la Fuerza Terrestre como parte integral de Comando Conjunto de las Fuerzas Armadas y como órgano de maniobra, proporcione asesoramiento de carácter técnico militar operativo al Ministerio de Defensa, para las operaciones de seguridad del Estado.</a:t>
          </a:r>
          <a:endParaRPr lang="en-US" sz="2000" b="1" dirty="0">
            <a:solidFill>
              <a:schemeClr val="tx1"/>
            </a:solidFill>
            <a:latin typeface="Arial" pitchFamily="34" charset="0"/>
            <a:cs typeface="Arial" pitchFamily="34" charset="0"/>
          </a:endParaRPr>
        </a:p>
      </dgm:t>
    </dgm:pt>
    <dgm:pt modelId="{9D6D1AED-5F7A-4988-81BF-73D68D0C4CB7}" type="parTrans" cxnId="{B2ED87C9-5D8A-4BD7-9FCB-097645E76207}">
      <dgm:prSet/>
      <dgm:spPr/>
      <dgm:t>
        <a:bodyPr/>
        <a:lstStyle/>
        <a:p>
          <a:pPr algn="just"/>
          <a:endParaRPr lang="es-EC" sz="1800"/>
        </a:p>
      </dgm:t>
    </dgm:pt>
    <dgm:pt modelId="{7A714255-F62A-4AD4-9769-75522A938C3C}" type="sibTrans" cxnId="{B2ED87C9-5D8A-4BD7-9FCB-097645E76207}">
      <dgm:prSet/>
      <dgm:spPr/>
      <dgm:t>
        <a:bodyPr/>
        <a:lstStyle/>
        <a:p>
          <a:pPr algn="just"/>
          <a:endParaRPr lang="es-EC" sz="1800"/>
        </a:p>
      </dgm:t>
    </dgm:pt>
    <dgm:pt modelId="{A9331C39-D584-4BCB-9872-0800861F5B7C}">
      <dgm:prSet custT="1"/>
      <dgm:spPr>
        <a:solidFill>
          <a:srgbClr val="002060"/>
        </a:solidFill>
      </dgm:spPr>
      <dgm:t>
        <a:bodyPr/>
        <a:lstStyle/>
        <a:p>
          <a:pPr algn="just"/>
          <a:r>
            <a:rPr lang="es-EC" sz="2000" dirty="0" smtClean="0"/>
            <a:t>Que el Estado ecuatoriano prevea las acciones oportunas para hacer frente a la problemática socioeconómica y de seguridad que se presentaría en las comunidades fronterizas, una vez que se diera por finalizado el conflicto interno colombiano.</a:t>
          </a:r>
          <a:endParaRPr lang="es-ES" sz="2000" b="1" dirty="0" smtClean="0">
            <a:solidFill>
              <a:schemeClr val="tx1"/>
            </a:solidFill>
          </a:endParaRPr>
        </a:p>
      </dgm:t>
    </dgm:pt>
    <dgm:pt modelId="{7AD29C86-EFC9-4547-A88D-ED74ABBDCC7E}" type="parTrans" cxnId="{EC89B2E1-7DFC-4519-A0C8-819E00425014}">
      <dgm:prSet/>
      <dgm:spPr/>
      <dgm:t>
        <a:bodyPr/>
        <a:lstStyle/>
        <a:p>
          <a:pPr algn="just"/>
          <a:endParaRPr lang="es-EC" sz="1800"/>
        </a:p>
      </dgm:t>
    </dgm:pt>
    <dgm:pt modelId="{5EFBFC36-B9F4-4E4D-BF93-BA415BCB9AE3}" type="sibTrans" cxnId="{EC89B2E1-7DFC-4519-A0C8-819E00425014}">
      <dgm:prSet/>
      <dgm:spPr/>
      <dgm:t>
        <a:bodyPr/>
        <a:lstStyle/>
        <a:p>
          <a:pPr algn="just"/>
          <a:endParaRPr lang="es-EC" sz="1800"/>
        </a:p>
      </dgm:t>
    </dgm:pt>
    <dgm:pt modelId="{B7C21C2C-3AFF-45C2-9CFD-14B406E13F38}">
      <dgm:prSet custT="1"/>
      <dgm:spPr>
        <a:solidFill>
          <a:srgbClr val="002060"/>
        </a:solidFill>
      </dgm:spPr>
      <dgm:t>
        <a:bodyPr/>
        <a:lstStyle/>
        <a:p>
          <a:pPr algn="just"/>
          <a:r>
            <a:rPr lang="es-EC" sz="2000" dirty="0" smtClean="0"/>
            <a:t>Se considere como temas fundamentales a tratar en las agendas de cooperación binacional el tema de refugiados, para dar solución mediante una colaboración efectiva de ambos Estados.</a:t>
          </a:r>
          <a:endParaRPr lang="es-ES" sz="2000" b="1" dirty="0" smtClean="0">
            <a:solidFill>
              <a:schemeClr val="tx1"/>
            </a:solidFill>
          </a:endParaRPr>
        </a:p>
      </dgm:t>
    </dgm:pt>
    <dgm:pt modelId="{8BCE0428-405B-47D3-8394-05452E108CD4}" type="parTrans" cxnId="{3F533BEA-BC88-4A30-A0A2-CA4F97A487F7}">
      <dgm:prSet/>
      <dgm:spPr/>
      <dgm:t>
        <a:bodyPr/>
        <a:lstStyle/>
        <a:p>
          <a:pPr algn="just"/>
          <a:endParaRPr lang="es-EC" sz="1800"/>
        </a:p>
      </dgm:t>
    </dgm:pt>
    <dgm:pt modelId="{43778392-9471-4F2C-B28B-E51765E2E0E9}" type="sibTrans" cxnId="{3F533BEA-BC88-4A30-A0A2-CA4F97A487F7}">
      <dgm:prSet/>
      <dgm:spPr/>
      <dgm:t>
        <a:bodyPr/>
        <a:lstStyle/>
        <a:p>
          <a:pPr algn="just"/>
          <a:endParaRPr lang="es-EC" sz="1800"/>
        </a:p>
      </dgm:t>
    </dgm:pt>
    <dgm:pt modelId="{B0484BC7-5820-4726-9E70-3B3CEFEA3CD7}" type="pres">
      <dgm:prSet presAssocID="{800FE5AD-855F-47CB-A10A-612251AD6D8D}" presName="linear" presStyleCnt="0">
        <dgm:presLayoutVars>
          <dgm:animLvl val="lvl"/>
          <dgm:resizeHandles val="exact"/>
        </dgm:presLayoutVars>
      </dgm:prSet>
      <dgm:spPr/>
      <dgm:t>
        <a:bodyPr/>
        <a:lstStyle/>
        <a:p>
          <a:endParaRPr lang="es-EC"/>
        </a:p>
      </dgm:t>
    </dgm:pt>
    <dgm:pt modelId="{2F846C8D-7A7F-4A35-B0AC-FF2A80FB828F}" type="pres">
      <dgm:prSet presAssocID="{8EC12EFF-4693-4876-A826-FAFF90022BCE}" presName="parentText" presStyleLbl="node1" presStyleIdx="0" presStyleCnt="4" custScaleY="454" custLinFactY="-37" custLinFactNeighborY="-100000">
        <dgm:presLayoutVars>
          <dgm:chMax val="0"/>
          <dgm:bulletEnabled val="1"/>
        </dgm:presLayoutVars>
      </dgm:prSet>
      <dgm:spPr/>
      <dgm:t>
        <a:bodyPr/>
        <a:lstStyle/>
        <a:p>
          <a:endParaRPr lang="en-US"/>
        </a:p>
      </dgm:t>
    </dgm:pt>
    <dgm:pt modelId="{6E2264CC-9E14-4377-8881-018B0130407F}" type="pres">
      <dgm:prSet presAssocID="{8EC12EFF-4693-4876-A826-FAFF90022BCE}" presName="childText" presStyleLbl="revTx" presStyleIdx="0" presStyleCnt="1" custLinFactNeighborY="-4711">
        <dgm:presLayoutVars>
          <dgm:bulletEnabled val="1"/>
        </dgm:presLayoutVars>
      </dgm:prSet>
      <dgm:spPr/>
      <dgm:t>
        <a:bodyPr/>
        <a:lstStyle/>
        <a:p>
          <a:endParaRPr lang="en-US"/>
        </a:p>
      </dgm:t>
    </dgm:pt>
    <dgm:pt modelId="{ABF89DBB-8A82-41F8-824F-CBCF4DF54319}" type="pres">
      <dgm:prSet presAssocID="{A651A8A1-372C-4548-A579-88997972B58E}" presName="parentText" presStyleLbl="node1" presStyleIdx="1" presStyleCnt="4" custScaleX="102399" custScaleY="501" custLinFactY="-21" custLinFactNeighborY="-100000">
        <dgm:presLayoutVars>
          <dgm:chMax val="0"/>
          <dgm:bulletEnabled val="1"/>
        </dgm:presLayoutVars>
      </dgm:prSet>
      <dgm:spPr/>
      <dgm:t>
        <a:bodyPr/>
        <a:lstStyle/>
        <a:p>
          <a:endParaRPr lang="es-EC"/>
        </a:p>
      </dgm:t>
    </dgm:pt>
    <dgm:pt modelId="{820FDB4D-27B3-45BF-A72C-2612C2DD210D}" type="pres">
      <dgm:prSet presAssocID="{7A714255-F62A-4AD4-9769-75522A938C3C}" presName="spacer" presStyleCnt="0"/>
      <dgm:spPr/>
    </dgm:pt>
    <dgm:pt modelId="{DEB93EF0-CFC1-4A27-8B8D-668070979EAE}" type="pres">
      <dgm:prSet presAssocID="{A9331C39-D584-4BCB-9872-0800861F5B7C}" presName="parentText" presStyleLbl="node1" presStyleIdx="2" presStyleCnt="4" custScaleY="481" custLinFactY="10" custLinFactNeighborY="100000">
        <dgm:presLayoutVars>
          <dgm:chMax val="0"/>
          <dgm:bulletEnabled val="1"/>
        </dgm:presLayoutVars>
      </dgm:prSet>
      <dgm:spPr/>
      <dgm:t>
        <a:bodyPr/>
        <a:lstStyle/>
        <a:p>
          <a:endParaRPr lang="es-EC"/>
        </a:p>
      </dgm:t>
    </dgm:pt>
    <dgm:pt modelId="{E3D6681E-5857-41A5-A854-0C1806DF0444}" type="pres">
      <dgm:prSet presAssocID="{5EFBFC36-B9F4-4E4D-BF93-BA415BCB9AE3}" presName="spacer" presStyleCnt="0"/>
      <dgm:spPr/>
    </dgm:pt>
    <dgm:pt modelId="{DB4254C5-FAE3-49A9-B47F-25704864EBA1}" type="pres">
      <dgm:prSet presAssocID="{B7C21C2C-3AFF-45C2-9CFD-14B406E13F38}" presName="parentText" presStyleLbl="node1" presStyleIdx="3" presStyleCnt="4" custScaleY="446" custLinFactY="48" custLinFactNeighborY="100000">
        <dgm:presLayoutVars>
          <dgm:chMax val="0"/>
          <dgm:bulletEnabled val="1"/>
        </dgm:presLayoutVars>
      </dgm:prSet>
      <dgm:spPr/>
      <dgm:t>
        <a:bodyPr/>
        <a:lstStyle/>
        <a:p>
          <a:endParaRPr lang="es-EC"/>
        </a:p>
      </dgm:t>
    </dgm:pt>
  </dgm:ptLst>
  <dgm:cxnLst>
    <dgm:cxn modelId="{98F0AE08-7404-477F-91EB-AF1819630727}" type="presOf" srcId="{800FE5AD-855F-47CB-A10A-612251AD6D8D}" destId="{B0484BC7-5820-4726-9E70-3B3CEFEA3CD7}" srcOrd="0" destOrd="0" presId="urn:microsoft.com/office/officeart/2005/8/layout/vList2"/>
    <dgm:cxn modelId="{B2ED87C9-5D8A-4BD7-9FCB-097645E76207}" srcId="{800FE5AD-855F-47CB-A10A-612251AD6D8D}" destId="{A651A8A1-372C-4548-A579-88997972B58E}" srcOrd="1" destOrd="0" parTransId="{9D6D1AED-5F7A-4988-81BF-73D68D0C4CB7}" sibTransId="{7A714255-F62A-4AD4-9769-75522A938C3C}"/>
    <dgm:cxn modelId="{264ED4B4-3EDF-4865-8B22-F6CFFD78B9A0}" srcId="{800FE5AD-855F-47CB-A10A-612251AD6D8D}" destId="{8EC12EFF-4693-4876-A826-FAFF90022BCE}" srcOrd="0" destOrd="0" parTransId="{16CC2422-44F7-464F-B44F-21743A736638}" sibTransId="{4ACEB07C-A5A9-4797-82D0-7173BDF03B7F}"/>
    <dgm:cxn modelId="{8E4CD375-862C-4A85-BFF5-ACA9F7F7BE44}" type="presOf" srcId="{B7C21C2C-3AFF-45C2-9CFD-14B406E13F38}" destId="{DB4254C5-FAE3-49A9-B47F-25704864EBA1}" srcOrd="0" destOrd="0" presId="urn:microsoft.com/office/officeart/2005/8/layout/vList2"/>
    <dgm:cxn modelId="{3F533BEA-BC88-4A30-A0A2-CA4F97A487F7}" srcId="{800FE5AD-855F-47CB-A10A-612251AD6D8D}" destId="{B7C21C2C-3AFF-45C2-9CFD-14B406E13F38}" srcOrd="3" destOrd="0" parTransId="{8BCE0428-405B-47D3-8394-05452E108CD4}" sibTransId="{43778392-9471-4F2C-B28B-E51765E2E0E9}"/>
    <dgm:cxn modelId="{A06B5D28-5BB7-4E5A-8901-63A38AD4D55B}" type="presOf" srcId="{A651A8A1-372C-4548-A579-88997972B58E}" destId="{ABF89DBB-8A82-41F8-824F-CBCF4DF54319}" srcOrd="0" destOrd="0" presId="urn:microsoft.com/office/officeart/2005/8/layout/vList2"/>
    <dgm:cxn modelId="{EC89B2E1-7DFC-4519-A0C8-819E00425014}" srcId="{800FE5AD-855F-47CB-A10A-612251AD6D8D}" destId="{A9331C39-D584-4BCB-9872-0800861F5B7C}" srcOrd="2" destOrd="0" parTransId="{7AD29C86-EFC9-4547-A88D-ED74ABBDCC7E}" sibTransId="{5EFBFC36-B9F4-4E4D-BF93-BA415BCB9AE3}"/>
    <dgm:cxn modelId="{DD353ACE-5AA8-40FA-AA4E-1A8DFB7E5F03}" type="presOf" srcId="{8EC12EFF-4693-4876-A826-FAFF90022BCE}" destId="{2F846C8D-7A7F-4A35-B0AC-FF2A80FB828F}" srcOrd="0" destOrd="0" presId="urn:microsoft.com/office/officeart/2005/8/layout/vList2"/>
    <dgm:cxn modelId="{1CE17E59-9E8A-45CF-A060-0B395EC43279}" type="presOf" srcId="{A9331C39-D584-4BCB-9872-0800861F5B7C}" destId="{DEB93EF0-CFC1-4A27-8B8D-668070979EAE}" srcOrd="0" destOrd="0" presId="urn:microsoft.com/office/officeart/2005/8/layout/vList2"/>
    <dgm:cxn modelId="{4B5E91D4-D8FA-4388-91C6-872F3A363B3D}" srcId="{8EC12EFF-4693-4876-A826-FAFF90022BCE}" destId="{FC3442E2-5148-46E0-971D-3E7400D06F86}" srcOrd="0" destOrd="0" parTransId="{06324321-BA2C-4BE3-B0BB-92E2553E4214}" sibTransId="{E09FAAA7-15BD-49D2-9967-AA69C17E5E5B}"/>
    <dgm:cxn modelId="{2E5E3561-7320-4434-BF8B-9DE032D6581F}" type="presOf" srcId="{FC3442E2-5148-46E0-971D-3E7400D06F86}" destId="{6E2264CC-9E14-4377-8881-018B0130407F}" srcOrd="0" destOrd="0" presId="urn:microsoft.com/office/officeart/2005/8/layout/vList2"/>
    <dgm:cxn modelId="{A3B17303-DCFF-4960-AD24-F902B63320CF}" type="presParOf" srcId="{B0484BC7-5820-4726-9E70-3B3CEFEA3CD7}" destId="{2F846C8D-7A7F-4A35-B0AC-FF2A80FB828F}" srcOrd="0" destOrd="0" presId="urn:microsoft.com/office/officeart/2005/8/layout/vList2"/>
    <dgm:cxn modelId="{F346390F-DF7E-4A43-934F-0177F2F8D539}" type="presParOf" srcId="{B0484BC7-5820-4726-9E70-3B3CEFEA3CD7}" destId="{6E2264CC-9E14-4377-8881-018B0130407F}" srcOrd="1" destOrd="0" presId="urn:microsoft.com/office/officeart/2005/8/layout/vList2"/>
    <dgm:cxn modelId="{FA38F14E-A74E-4D13-AE2F-EBDB1E275C40}" type="presParOf" srcId="{B0484BC7-5820-4726-9E70-3B3CEFEA3CD7}" destId="{ABF89DBB-8A82-41F8-824F-CBCF4DF54319}" srcOrd="2" destOrd="0" presId="urn:microsoft.com/office/officeart/2005/8/layout/vList2"/>
    <dgm:cxn modelId="{9DFA9DE3-5E5E-4091-8C8C-EF1DD967B480}" type="presParOf" srcId="{B0484BC7-5820-4726-9E70-3B3CEFEA3CD7}" destId="{820FDB4D-27B3-45BF-A72C-2612C2DD210D}" srcOrd="3" destOrd="0" presId="urn:microsoft.com/office/officeart/2005/8/layout/vList2"/>
    <dgm:cxn modelId="{A3D85D0D-DC16-45E0-BC9F-71FFE3C6439A}" type="presParOf" srcId="{B0484BC7-5820-4726-9E70-3B3CEFEA3CD7}" destId="{DEB93EF0-CFC1-4A27-8B8D-668070979EAE}" srcOrd="4" destOrd="0" presId="urn:microsoft.com/office/officeart/2005/8/layout/vList2"/>
    <dgm:cxn modelId="{FF03E423-26B4-40F0-BA4E-429B42820753}" type="presParOf" srcId="{B0484BC7-5820-4726-9E70-3B3CEFEA3CD7}" destId="{E3D6681E-5857-41A5-A854-0C1806DF0444}" srcOrd="5" destOrd="0" presId="urn:microsoft.com/office/officeart/2005/8/layout/vList2"/>
    <dgm:cxn modelId="{A8376CD7-F627-4B82-9928-3673D973758B}" type="presParOf" srcId="{B0484BC7-5820-4726-9E70-3B3CEFEA3CD7}" destId="{DB4254C5-FAE3-49A9-B47F-25704864EBA1}"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546D78-1D95-4512-B3CA-B9FB42095AB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D8DC917B-CBF4-432F-9A95-E8FE0AEB7CEF}">
      <dgm:prSet phldrT="[Texto]" custT="1"/>
      <dgm:spPr>
        <a:solidFill>
          <a:schemeClr val="accent1">
            <a:lumMod val="40000"/>
            <a:lumOff val="60000"/>
          </a:schemeClr>
        </a:solidFill>
      </dgm:spPr>
      <dgm:t>
        <a:bodyPr/>
        <a:lstStyle/>
        <a:p>
          <a:pPr algn="just"/>
          <a:r>
            <a:rPr lang="en-US" sz="1400" b="1" dirty="0" smtClean="0">
              <a:solidFill>
                <a:schemeClr val="tx1"/>
              </a:solidFill>
            </a:rPr>
            <a:t>LA CARTA DE LA OEA</a:t>
          </a:r>
          <a:r>
            <a:rPr lang="en-US" sz="1400" dirty="0" smtClean="0">
              <a:solidFill>
                <a:schemeClr val="tx1"/>
              </a:solidFill>
            </a:rPr>
            <a:t>.- </a:t>
          </a:r>
          <a:r>
            <a:rPr lang="en-US" sz="1400" dirty="0" err="1" smtClean="0">
              <a:solidFill>
                <a:schemeClr val="tx1"/>
              </a:solidFill>
            </a:rPr>
            <a:t>su</a:t>
          </a:r>
          <a:r>
            <a:rPr lang="es-EC" sz="1400" dirty="0" smtClean="0">
              <a:solidFill>
                <a:schemeClr val="tx1"/>
              </a:solidFill>
            </a:rPr>
            <a:t>scrita en mayo de 1948, y modificada en virtud del Protocolo de Buenos Aires -de febrero de 1967- y del Protocolo de Cartagena de Indias –de diciembre de 1985-, contiene </a:t>
          </a:r>
          <a:r>
            <a:rPr lang="es-EC" sz="1400" dirty="0" smtClean="0">
              <a:solidFill>
                <a:srgbClr val="0070C0"/>
              </a:solidFill>
            </a:rPr>
            <a:t>disposiciones que ayudan a fortalecer la confianza entre los Estados de la región, con propósitos y principios fundamentales afianzar la paz y seguridad continentale</a:t>
          </a:r>
          <a:r>
            <a:rPr lang="es-EC" sz="1400" dirty="0" smtClean="0">
              <a:solidFill>
                <a:schemeClr val="tx1"/>
              </a:solidFill>
            </a:rPr>
            <a:t>s, promover la solución pacífica de las disputas, consolidar la democracia representativa dentro del respeto a la no intervención, y limitación de armamentismo.</a:t>
          </a:r>
        </a:p>
      </dgm:t>
    </dgm:pt>
    <dgm:pt modelId="{C0BF1AE7-BB22-45A5-BB4C-CBA0DAA8D05B}" type="parTrans" cxnId="{C90BD733-4641-4257-9A74-B4BA15257785}">
      <dgm:prSet/>
      <dgm:spPr/>
      <dgm:t>
        <a:bodyPr/>
        <a:lstStyle/>
        <a:p>
          <a:pPr algn="just"/>
          <a:endParaRPr lang="es-EC"/>
        </a:p>
      </dgm:t>
    </dgm:pt>
    <dgm:pt modelId="{2999E3D7-A32C-452B-BDD1-3522CF2CFCD7}" type="sibTrans" cxnId="{C90BD733-4641-4257-9A74-B4BA15257785}">
      <dgm:prSet/>
      <dgm:spPr/>
      <dgm:t>
        <a:bodyPr/>
        <a:lstStyle/>
        <a:p>
          <a:pPr algn="just"/>
          <a:endParaRPr lang="es-EC"/>
        </a:p>
      </dgm:t>
    </dgm:pt>
    <dgm:pt modelId="{A2577FF7-802E-4BB2-85F9-570C9728B3F0}">
      <dgm:prSet phldrT="[Texto]" custT="1"/>
      <dgm:spPr>
        <a:solidFill>
          <a:schemeClr val="accent1">
            <a:lumMod val="40000"/>
            <a:lumOff val="60000"/>
          </a:schemeClr>
        </a:solidFill>
      </dgm:spPr>
      <dgm:t>
        <a:bodyPr/>
        <a:lstStyle/>
        <a:p>
          <a:pPr algn="just"/>
          <a:r>
            <a:rPr lang="es-ES" sz="1400" b="1" dirty="0" smtClean="0">
              <a:solidFill>
                <a:schemeClr val="tx1"/>
              </a:solidFill>
            </a:rPr>
            <a:t>TRATADO INTERAMERICANO DE ASISTENCIA RECÍPROCA (TIAR).- </a:t>
          </a:r>
          <a:r>
            <a:rPr lang="es-EC" sz="1400" b="0" i="0" dirty="0" smtClean="0">
              <a:solidFill>
                <a:schemeClr val="tx1"/>
              </a:solidFill>
            </a:rPr>
            <a:t>también llamado </a:t>
          </a:r>
          <a:r>
            <a:rPr lang="es-EC" sz="1400" b="1" i="1" dirty="0" smtClean="0">
              <a:solidFill>
                <a:schemeClr val="tx1"/>
              </a:solidFill>
            </a:rPr>
            <a:t>Tratado de Río</a:t>
          </a:r>
          <a:r>
            <a:rPr lang="es-EC" sz="1400" b="0" i="0" dirty="0" smtClean="0">
              <a:solidFill>
                <a:schemeClr val="tx1"/>
              </a:solidFill>
            </a:rPr>
            <a:t>, es un pacto de defensa mutua interamericano firmado el 02-SEP-1947 </a:t>
          </a:r>
          <a:r>
            <a:rPr lang="es-EC" sz="1400" b="0" i="0" u="none" dirty="0" smtClean="0">
              <a:solidFill>
                <a:schemeClr val="tx1"/>
              </a:solidFill>
            </a:rPr>
            <a:t>en Río de Janeiro. </a:t>
          </a:r>
          <a:r>
            <a:rPr lang="es-EC" sz="1400" b="0" i="0" u="none" dirty="0" smtClean="0">
              <a:solidFill>
                <a:srgbClr val="0070C0"/>
              </a:solidFill>
            </a:rPr>
            <a:t>U</a:t>
          </a:r>
          <a:r>
            <a:rPr lang="es-EC" sz="1400" b="0" i="0" dirty="0" smtClean="0">
              <a:solidFill>
                <a:srgbClr val="0070C0"/>
              </a:solidFill>
            </a:rPr>
            <a:t>n ataque armado por cualquier Estado contra un Estado Americano, será considerado como un ataque contra todos los Estados Americanos</a:t>
          </a:r>
          <a:r>
            <a:rPr lang="es-EC" sz="1400" b="0" i="0" dirty="0" smtClean="0">
              <a:solidFill>
                <a:schemeClr val="tx1"/>
              </a:solidFill>
            </a:rPr>
            <a:t>, y en consecuencia, cada una de las Partes Contratantes se compromete a ayudar a hacer frente al ataque en ejercicio del derecho inmanente de legítima defensa individual o colectiva.</a:t>
          </a:r>
          <a:endParaRPr lang="es-EC" sz="1400" i="0" u="none" dirty="0">
            <a:solidFill>
              <a:schemeClr val="tx1"/>
            </a:solidFill>
          </a:endParaRPr>
        </a:p>
      </dgm:t>
    </dgm:pt>
    <dgm:pt modelId="{50545281-D276-45A6-901D-326F3E210D60}" type="parTrans" cxnId="{563F785B-5D5E-4D28-B2AC-875D19C49C35}">
      <dgm:prSet/>
      <dgm:spPr/>
      <dgm:t>
        <a:bodyPr/>
        <a:lstStyle/>
        <a:p>
          <a:pPr algn="just"/>
          <a:endParaRPr lang="es-EC"/>
        </a:p>
      </dgm:t>
    </dgm:pt>
    <dgm:pt modelId="{D139B46A-5B30-49A9-989A-895660B51C50}" type="sibTrans" cxnId="{563F785B-5D5E-4D28-B2AC-875D19C49C35}">
      <dgm:prSet/>
      <dgm:spPr/>
      <dgm:t>
        <a:bodyPr/>
        <a:lstStyle/>
        <a:p>
          <a:pPr algn="just"/>
          <a:endParaRPr lang="es-EC"/>
        </a:p>
      </dgm:t>
    </dgm:pt>
    <dgm:pt modelId="{FBFEDD7D-FAA8-4615-B293-D194B4232B38}">
      <dgm:prSet phldrT="[Texto]"/>
      <dgm:spPr>
        <a:solidFill>
          <a:schemeClr val="accent1">
            <a:lumMod val="40000"/>
            <a:lumOff val="60000"/>
          </a:schemeClr>
        </a:solidFill>
      </dgm:spPr>
      <dgm:t>
        <a:bodyPr/>
        <a:lstStyle/>
        <a:p>
          <a:pPr algn="just"/>
          <a:r>
            <a:rPr lang="en-US" b="1" dirty="0" smtClean="0">
              <a:solidFill>
                <a:schemeClr val="tx1"/>
              </a:solidFill>
            </a:rPr>
            <a:t>EL TRATADO DE TLATELOLCO</a:t>
          </a:r>
          <a:r>
            <a:rPr lang="en-US" b="0" dirty="0" smtClean="0">
              <a:solidFill>
                <a:schemeClr val="tx1"/>
              </a:solidFill>
            </a:rPr>
            <a:t>.- firmado </a:t>
          </a:r>
          <a:r>
            <a:rPr lang="es-ES" b="0" dirty="0" smtClean="0">
              <a:solidFill>
                <a:schemeClr val="tx1"/>
              </a:solidFill>
            </a:rPr>
            <a:t>en México en 1967, es un elemento esencial en la promoción de la seguridad y confianza en la región, </a:t>
          </a:r>
          <a:r>
            <a:rPr lang="es-ES" b="0" dirty="0" smtClean="0">
              <a:solidFill>
                <a:srgbClr val="0070C0"/>
              </a:solidFill>
            </a:rPr>
            <a:t>al establecer una zona libre de armas nucleares y al determinar que la energía nuclear sea usada con fines exclusivamente pacíficos</a:t>
          </a:r>
          <a:r>
            <a:rPr lang="es-ES" b="0" dirty="0" smtClean="0">
              <a:solidFill>
                <a:schemeClr val="tx1"/>
              </a:solidFill>
            </a:rPr>
            <a:t>.</a:t>
          </a:r>
          <a:endParaRPr lang="es-EC" b="0" dirty="0" smtClean="0">
            <a:solidFill>
              <a:schemeClr val="tx1"/>
            </a:solidFill>
          </a:endParaRPr>
        </a:p>
      </dgm:t>
    </dgm:pt>
    <dgm:pt modelId="{A8044361-3475-4DD0-9818-C7BB14059B78}" type="parTrans" cxnId="{ADB7E424-B3ED-419E-A884-694F4BEF05D9}">
      <dgm:prSet/>
      <dgm:spPr/>
      <dgm:t>
        <a:bodyPr/>
        <a:lstStyle/>
        <a:p>
          <a:pPr algn="just"/>
          <a:endParaRPr lang="es-EC"/>
        </a:p>
      </dgm:t>
    </dgm:pt>
    <dgm:pt modelId="{3C553E4A-62A6-4F21-95CF-A82A6470C672}" type="sibTrans" cxnId="{ADB7E424-B3ED-419E-A884-694F4BEF05D9}">
      <dgm:prSet/>
      <dgm:spPr/>
      <dgm:t>
        <a:bodyPr/>
        <a:lstStyle/>
        <a:p>
          <a:pPr algn="just"/>
          <a:endParaRPr lang="es-EC"/>
        </a:p>
      </dgm:t>
    </dgm:pt>
    <dgm:pt modelId="{1BD7D66A-8359-41B5-A50B-14E5E214BD85}">
      <dgm:prSet phldrT="[Texto]" custT="1"/>
      <dgm:spPr>
        <a:solidFill>
          <a:schemeClr val="accent1">
            <a:lumMod val="40000"/>
            <a:lumOff val="60000"/>
          </a:schemeClr>
        </a:solidFill>
      </dgm:spPr>
      <dgm:t>
        <a:bodyPr/>
        <a:lstStyle/>
        <a:p>
          <a:pPr algn="just"/>
          <a:r>
            <a:rPr lang="en-US" sz="1400" b="1" dirty="0" smtClean="0">
              <a:solidFill>
                <a:schemeClr val="tx1"/>
              </a:solidFill>
            </a:rPr>
            <a:t>EL COMPROMISO DE MENDOZA</a:t>
          </a:r>
          <a:r>
            <a:rPr lang="en-US" sz="1400" b="0" dirty="0" smtClean="0">
              <a:solidFill>
                <a:schemeClr val="tx1"/>
              </a:solidFill>
            </a:rPr>
            <a:t>.- Las </a:t>
          </a:r>
          <a:r>
            <a:rPr lang="es-ES" sz="1400" dirty="0" smtClean="0">
              <a:solidFill>
                <a:schemeClr val="tx1"/>
              </a:solidFill>
            </a:rPr>
            <a:t>posiciones comunes de Argentina, Brasil y Chile sobre </a:t>
          </a:r>
          <a:r>
            <a:rPr lang="es-ES" sz="1400" dirty="0" smtClean="0">
              <a:solidFill>
                <a:srgbClr val="0070C0"/>
              </a:solidFill>
            </a:rPr>
            <a:t>control de armas de destrucción masiva, </a:t>
          </a:r>
          <a:r>
            <a:rPr lang="es-ES" sz="1400" dirty="0" smtClean="0">
              <a:solidFill>
                <a:schemeClr val="tx1"/>
              </a:solidFill>
            </a:rPr>
            <a:t>especialmente en cuanto a armas químicas, llevaron a la suscripción del Compromiso de Mendoza (1991), el que contó con la adhesión de Uruguay y establece la prohibición completa de producir, desarrollar, almacenar o transferir armas químicas o biológicas</a:t>
          </a:r>
          <a:r>
            <a:rPr lang="en-US" sz="1400" b="1" dirty="0" smtClean="0">
              <a:solidFill>
                <a:schemeClr val="tx1"/>
              </a:solidFill>
            </a:rPr>
            <a:t> .</a:t>
          </a:r>
        </a:p>
      </dgm:t>
    </dgm:pt>
    <dgm:pt modelId="{E997025B-838D-4AD4-8A49-6DE50C59C3C6}" type="parTrans" cxnId="{1222235B-585C-4DB0-BF99-6CBBF9E5EB3C}">
      <dgm:prSet/>
      <dgm:spPr/>
      <dgm:t>
        <a:bodyPr/>
        <a:lstStyle/>
        <a:p>
          <a:endParaRPr lang="es-EC"/>
        </a:p>
      </dgm:t>
    </dgm:pt>
    <dgm:pt modelId="{E96493B2-4CB3-48CA-9ABE-29DF71C20BC2}" type="sibTrans" cxnId="{1222235B-585C-4DB0-BF99-6CBBF9E5EB3C}">
      <dgm:prSet/>
      <dgm:spPr/>
      <dgm:t>
        <a:bodyPr/>
        <a:lstStyle/>
        <a:p>
          <a:endParaRPr lang="es-EC"/>
        </a:p>
      </dgm:t>
    </dgm:pt>
    <dgm:pt modelId="{43076349-3AED-47F5-A690-6CAFBE667E5B}">
      <dgm:prSet/>
      <dgm:spPr>
        <a:solidFill>
          <a:schemeClr val="accent1">
            <a:lumMod val="40000"/>
            <a:lumOff val="60000"/>
          </a:schemeClr>
        </a:solidFill>
      </dgm:spPr>
      <dgm:t>
        <a:bodyPr/>
        <a:lstStyle/>
        <a:p>
          <a:pPr algn="just"/>
          <a:r>
            <a:rPr lang="es-ES" b="1" dirty="0" smtClean="0">
              <a:solidFill>
                <a:schemeClr val="tx1"/>
              </a:solidFill>
            </a:rPr>
            <a:t>DECLARACIÓN DE AYACUCHO</a:t>
          </a:r>
          <a:r>
            <a:rPr lang="es-ES" dirty="0" smtClean="0">
              <a:solidFill>
                <a:schemeClr val="tx1"/>
              </a:solidFill>
            </a:rPr>
            <a:t>.- Firmada en 1974 por los entonces Estados miembros del Pacto Andino –Bolivia, Chile, Colombia, Ecuador, Perú y Venezuela-, así como por Argentina y Panamá, </a:t>
          </a:r>
          <a:r>
            <a:rPr lang="es-ES" dirty="0" smtClean="0">
              <a:solidFill>
                <a:srgbClr val="0070C0"/>
              </a:solidFill>
            </a:rPr>
            <a:t>expresa el compromiso de crear condiciones para llevar a cabo una limitación de armas y detener la adquisición de armas para fines agresivos y condenar el uso de la energía</a:t>
          </a:r>
          <a:r>
            <a:rPr lang="es-ES" dirty="0" smtClean="0">
              <a:solidFill>
                <a:schemeClr val="tx1"/>
              </a:solidFill>
            </a:rPr>
            <a:t>. </a:t>
          </a:r>
          <a:endParaRPr lang="es-EC" dirty="0">
            <a:solidFill>
              <a:schemeClr val="tx1"/>
            </a:solidFill>
          </a:endParaRPr>
        </a:p>
      </dgm:t>
    </dgm:pt>
    <dgm:pt modelId="{A197FA71-8396-417E-BCDE-75191E0D7BDA}" type="parTrans" cxnId="{E91F1083-88F0-4943-B4D8-0564330F53AF}">
      <dgm:prSet/>
      <dgm:spPr/>
      <dgm:t>
        <a:bodyPr/>
        <a:lstStyle/>
        <a:p>
          <a:endParaRPr lang="es-EC"/>
        </a:p>
      </dgm:t>
    </dgm:pt>
    <dgm:pt modelId="{64FA7B9D-DB2F-441E-B930-2851FCBB5FC3}" type="sibTrans" cxnId="{E91F1083-88F0-4943-B4D8-0564330F53AF}">
      <dgm:prSet/>
      <dgm:spPr/>
      <dgm:t>
        <a:bodyPr/>
        <a:lstStyle/>
        <a:p>
          <a:endParaRPr lang="es-EC"/>
        </a:p>
      </dgm:t>
    </dgm:pt>
    <dgm:pt modelId="{620D985F-FE20-4B89-A22E-0C8E591300D6}" type="pres">
      <dgm:prSet presAssocID="{D3546D78-1D95-4512-B3CA-B9FB42095AB3}" presName="linear" presStyleCnt="0">
        <dgm:presLayoutVars>
          <dgm:dir/>
          <dgm:resizeHandles val="exact"/>
        </dgm:presLayoutVars>
      </dgm:prSet>
      <dgm:spPr/>
      <dgm:t>
        <a:bodyPr/>
        <a:lstStyle/>
        <a:p>
          <a:endParaRPr lang="es-EC"/>
        </a:p>
      </dgm:t>
    </dgm:pt>
    <dgm:pt modelId="{7C9780BF-F0B2-4566-8ED0-FBEE917D9FE6}" type="pres">
      <dgm:prSet presAssocID="{D8DC917B-CBF4-432F-9A95-E8FE0AEB7CEF}" presName="comp" presStyleCnt="0"/>
      <dgm:spPr/>
    </dgm:pt>
    <dgm:pt modelId="{9CF76BD7-C8B9-4EC1-A87A-36341579F802}" type="pres">
      <dgm:prSet presAssocID="{D8DC917B-CBF4-432F-9A95-E8FE0AEB7CEF}" presName="box" presStyleLbl="node1" presStyleIdx="0" presStyleCnt="5" custScaleY="135893"/>
      <dgm:spPr/>
      <dgm:t>
        <a:bodyPr/>
        <a:lstStyle/>
        <a:p>
          <a:endParaRPr lang="es-EC"/>
        </a:p>
      </dgm:t>
    </dgm:pt>
    <dgm:pt modelId="{0C2C5F53-CA02-471F-B740-4FFA2EBCB25C}" type="pres">
      <dgm:prSet presAssocID="{D8DC917B-CBF4-432F-9A95-E8FE0AEB7CEF}" presName="img" presStyleLbl="fgImgPlace1" presStyleIdx="0" presStyleCnt="5" custScaleX="56800" custLinFactNeighborX="-29403"/>
      <dgm:spPr/>
    </dgm:pt>
    <dgm:pt modelId="{929E1C2F-1EF6-4F8F-8D28-1397FB557C04}" type="pres">
      <dgm:prSet presAssocID="{D8DC917B-CBF4-432F-9A95-E8FE0AEB7CEF}" presName="text" presStyleLbl="node1" presStyleIdx="0" presStyleCnt="5">
        <dgm:presLayoutVars>
          <dgm:bulletEnabled val="1"/>
        </dgm:presLayoutVars>
      </dgm:prSet>
      <dgm:spPr/>
      <dgm:t>
        <a:bodyPr/>
        <a:lstStyle/>
        <a:p>
          <a:endParaRPr lang="es-EC"/>
        </a:p>
      </dgm:t>
    </dgm:pt>
    <dgm:pt modelId="{23FDFD73-4644-446E-96F0-20B9EABAFB6D}" type="pres">
      <dgm:prSet presAssocID="{2999E3D7-A32C-452B-BDD1-3522CF2CFCD7}" presName="spacer" presStyleCnt="0"/>
      <dgm:spPr/>
    </dgm:pt>
    <dgm:pt modelId="{B419F16B-E80C-4726-9219-B3B64149FAEE}" type="pres">
      <dgm:prSet presAssocID="{A2577FF7-802E-4BB2-85F9-570C9728B3F0}" presName="comp" presStyleCnt="0"/>
      <dgm:spPr/>
    </dgm:pt>
    <dgm:pt modelId="{9B677DAD-38B9-4305-AD00-AFC96F05A523}" type="pres">
      <dgm:prSet presAssocID="{A2577FF7-802E-4BB2-85F9-570C9728B3F0}" presName="box" presStyleLbl="node1" presStyleIdx="1" presStyleCnt="5" custScaleY="138339" custLinFactNeighborY="-845"/>
      <dgm:spPr/>
      <dgm:t>
        <a:bodyPr/>
        <a:lstStyle/>
        <a:p>
          <a:endParaRPr lang="es-EC"/>
        </a:p>
      </dgm:t>
    </dgm:pt>
    <dgm:pt modelId="{6A0B6D78-0A01-4787-834E-80C1A86ACE91}" type="pres">
      <dgm:prSet presAssocID="{A2577FF7-802E-4BB2-85F9-570C9728B3F0}" presName="img" presStyleLbl="fgImgPlace1" presStyleIdx="1" presStyleCnt="5" custScaleX="76973" custLinFactNeighborX="-23553"/>
      <dgm:spPr/>
    </dgm:pt>
    <dgm:pt modelId="{0A66DC62-F010-4262-B852-CE36C4E35CF0}" type="pres">
      <dgm:prSet presAssocID="{A2577FF7-802E-4BB2-85F9-570C9728B3F0}" presName="text" presStyleLbl="node1" presStyleIdx="1" presStyleCnt="5">
        <dgm:presLayoutVars>
          <dgm:bulletEnabled val="1"/>
        </dgm:presLayoutVars>
      </dgm:prSet>
      <dgm:spPr/>
      <dgm:t>
        <a:bodyPr/>
        <a:lstStyle/>
        <a:p>
          <a:endParaRPr lang="es-EC"/>
        </a:p>
      </dgm:t>
    </dgm:pt>
    <dgm:pt modelId="{7D14E99D-AB5A-49FC-9FD5-641A6057848F}" type="pres">
      <dgm:prSet presAssocID="{D139B46A-5B30-49A9-989A-895660B51C50}" presName="spacer" presStyleCnt="0"/>
      <dgm:spPr/>
    </dgm:pt>
    <dgm:pt modelId="{2DBF401D-3572-4C76-98D8-3704A4452E90}" type="pres">
      <dgm:prSet presAssocID="{FBFEDD7D-FAA8-4615-B293-D194B4232B38}" presName="comp" presStyleCnt="0"/>
      <dgm:spPr/>
    </dgm:pt>
    <dgm:pt modelId="{19C98758-7ADF-4518-B16C-33BC86574FB7}" type="pres">
      <dgm:prSet presAssocID="{FBFEDD7D-FAA8-4615-B293-D194B4232B38}" presName="box" presStyleLbl="node1" presStyleIdx="2" presStyleCnt="5" custScaleY="71161" custLinFactNeighborY="-3769"/>
      <dgm:spPr/>
      <dgm:t>
        <a:bodyPr/>
        <a:lstStyle/>
        <a:p>
          <a:endParaRPr lang="es-EC"/>
        </a:p>
      </dgm:t>
    </dgm:pt>
    <dgm:pt modelId="{36D5673F-292D-41D1-AE44-B5FF732695B7}" type="pres">
      <dgm:prSet presAssocID="{FBFEDD7D-FAA8-4615-B293-D194B4232B38}" presName="img" presStyleLbl="fgImgPlace1" presStyleIdx="2" presStyleCnt="5" custScaleX="73951" custScaleY="59084" custLinFactNeighborX="-10391"/>
      <dgm:spPr/>
    </dgm:pt>
    <dgm:pt modelId="{B0381740-0E63-4304-8018-35985E474034}" type="pres">
      <dgm:prSet presAssocID="{FBFEDD7D-FAA8-4615-B293-D194B4232B38}" presName="text" presStyleLbl="node1" presStyleIdx="2" presStyleCnt="5">
        <dgm:presLayoutVars>
          <dgm:bulletEnabled val="1"/>
        </dgm:presLayoutVars>
      </dgm:prSet>
      <dgm:spPr/>
      <dgm:t>
        <a:bodyPr/>
        <a:lstStyle/>
        <a:p>
          <a:endParaRPr lang="es-EC"/>
        </a:p>
      </dgm:t>
    </dgm:pt>
    <dgm:pt modelId="{583C3BA6-3E10-417E-B2E5-78CA96033A05}" type="pres">
      <dgm:prSet presAssocID="{3C553E4A-62A6-4F21-95CF-A82A6470C672}" presName="spacer" presStyleCnt="0"/>
      <dgm:spPr/>
    </dgm:pt>
    <dgm:pt modelId="{D5647F68-1C33-4C8A-A0D3-9830178A42B7}" type="pres">
      <dgm:prSet presAssocID="{1BD7D66A-8359-41B5-A50B-14E5E214BD85}" presName="comp" presStyleCnt="0"/>
      <dgm:spPr/>
    </dgm:pt>
    <dgm:pt modelId="{2D8730CE-2B72-4DEE-8372-C028AD747DAD}" type="pres">
      <dgm:prSet presAssocID="{1BD7D66A-8359-41B5-A50B-14E5E214BD85}" presName="box" presStyleLbl="node1" presStyleIdx="3" presStyleCnt="5" custLinFactNeighborY="-6532"/>
      <dgm:spPr/>
      <dgm:t>
        <a:bodyPr/>
        <a:lstStyle/>
        <a:p>
          <a:endParaRPr lang="es-EC"/>
        </a:p>
      </dgm:t>
    </dgm:pt>
    <dgm:pt modelId="{C7FB50F7-B167-4867-86E4-0E37139B56AC}" type="pres">
      <dgm:prSet presAssocID="{1BD7D66A-8359-41B5-A50B-14E5E214BD85}" presName="img" presStyleLbl="fgImgPlace1" presStyleIdx="3" presStyleCnt="5" custScaleX="36758" custLinFactNeighborY="-20665"/>
      <dgm:spPr/>
    </dgm:pt>
    <dgm:pt modelId="{82AC5FF5-C5BF-4048-9E5B-199C1CB34408}" type="pres">
      <dgm:prSet presAssocID="{1BD7D66A-8359-41B5-A50B-14E5E214BD85}" presName="text" presStyleLbl="node1" presStyleIdx="3" presStyleCnt="5">
        <dgm:presLayoutVars>
          <dgm:bulletEnabled val="1"/>
        </dgm:presLayoutVars>
      </dgm:prSet>
      <dgm:spPr/>
      <dgm:t>
        <a:bodyPr/>
        <a:lstStyle/>
        <a:p>
          <a:endParaRPr lang="es-EC"/>
        </a:p>
      </dgm:t>
    </dgm:pt>
    <dgm:pt modelId="{CB14E060-DFA2-4491-86C0-87B7E5A2C3F0}" type="pres">
      <dgm:prSet presAssocID="{E96493B2-4CB3-48CA-9ABE-29DF71C20BC2}" presName="spacer" presStyleCnt="0"/>
      <dgm:spPr/>
    </dgm:pt>
    <dgm:pt modelId="{50242D63-6E3A-49E7-AD77-4901B41AE592}" type="pres">
      <dgm:prSet presAssocID="{43076349-3AED-47F5-A690-6CAFBE667E5B}" presName="comp" presStyleCnt="0"/>
      <dgm:spPr/>
    </dgm:pt>
    <dgm:pt modelId="{F91B3047-B9C2-492E-89CA-029A3DD13B1B}" type="pres">
      <dgm:prSet presAssocID="{43076349-3AED-47F5-A690-6CAFBE667E5B}" presName="box" presStyleLbl="node1" presStyleIdx="4" presStyleCnt="5" custLinFactNeighborY="-7972"/>
      <dgm:spPr/>
      <dgm:t>
        <a:bodyPr/>
        <a:lstStyle/>
        <a:p>
          <a:endParaRPr lang="es-EC"/>
        </a:p>
      </dgm:t>
    </dgm:pt>
    <dgm:pt modelId="{CFEDA092-217E-4395-8ADD-88895F68D4B5}" type="pres">
      <dgm:prSet presAssocID="{43076349-3AED-47F5-A690-6CAFBE667E5B}" presName="img" presStyleLbl="fgImgPlace1" presStyleIdx="4" presStyleCnt="5" custScaleX="53485"/>
      <dgm:spPr/>
    </dgm:pt>
    <dgm:pt modelId="{732B9550-41E0-4AE9-9A50-3CA3E17664BB}" type="pres">
      <dgm:prSet presAssocID="{43076349-3AED-47F5-A690-6CAFBE667E5B}" presName="text" presStyleLbl="node1" presStyleIdx="4" presStyleCnt="5">
        <dgm:presLayoutVars>
          <dgm:bulletEnabled val="1"/>
        </dgm:presLayoutVars>
      </dgm:prSet>
      <dgm:spPr/>
      <dgm:t>
        <a:bodyPr/>
        <a:lstStyle/>
        <a:p>
          <a:endParaRPr lang="es-EC"/>
        </a:p>
      </dgm:t>
    </dgm:pt>
  </dgm:ptLst>
  <dgm:cxnLst>
    <dgm:cxn modelId="{ADB7E424-B3ED-419E-A884-694F4BEF05D9}" srcId="{D3546D78-1D95-4512-B3CA-B9FB42095AB3}" destId="{FBFEDD7D-FAA8-4615-B293-D194B4232B38}" srcOrd="2" destOrd="0" parTransId="{A8044361-3475-4DD0-9818-C7BB14059B78}" sibTransId="{3C553E4A-62A6-4F21-95CF-A82A6470C672}"/>
    <dgm:cxn modelId="{1222235B-585C-4DB0-BF99-6CBBF9E5EB3C}" srcId="{D3546D78-1D95-4512-B3CA-B9FB42095AB3}" destId="{1BD7D66A-8359-41B5-A50B-14E5E214BD85}" srcOrd="3" destOrd="0" parTransId="{E997025B-838D-4AD4-8A49-6DE50C59C3C6}" sibTransId="{E96493B2-4CB3-48CA-9ABE-29DF71C20BC2}"/>
    <dgm:cxn modelId="{F0DF05EC-7780-43B4-A140-099618128154}" type="presOf" srcId="{FBFEDD7D-FAA8-4615-B293-D194B4232B38}" destId="{B0381740-0E63-4304-8018-35985E474034}" srcOrd="1" destOrd="0" presId="urn:microsoft.com/office/officeart/2005/8/layout/vList4"/>
    <dgm:cxn modelId="{A6C3483E-64F6-40EC-8E70-A1F4F9E4DE67}" type="presOf" srcId="{1BD7D66A-8359-41B5-A50B-14E5E214BD85}" destId="{82AC5FF5-C5BF-4048-9E5B-199C1CB34408}" srcOrd="1" destOrd="0" presId="urn:microsoft.com/office/officeart/2005/8/layout/vList4"/>
    <dgm:cxn modelId="{290A7BA3-38FD-439D-8E64-F080B9F94B06}" type="presOf" srcId="{FBFEDD7D-FAA8-4615-B293-D194B4232B38}" destId="{19C98758-7ADF-4518-B16C-33BC86574FB7}" srcOrd="0" destOrd="0" presId="urn:microsoft.com/office/officeart/2005/8/layout/vList4"/>
    <dgm:cxn modelId="{B2C92DA7-1642-44D7-B052-CF804A572C13}" type="presOf" srcId="{43076349-3AED-47F5-A690-6CAFBE667E5B}" destId="{F91B3047-B9C2-492E-89CA-029A3DD13B1B}" srcOrd="0" destOrd="0" presId="urn:microsoft.com/office/officeart/2005/8/layout/vList4"/>
    <dgm:cxn modelId="{563F785B-5D5E-4D28-B2AC-875D19C49C35}" srcId="{D3546D78-1D95-4512-B3CA-B9FB42095AB3}" destId="{A2577FF7-802E-4BB2-85F9-570C9728B3F0}" srcOrd="1" destOrd="0" parTransId="{50545281-D276-45A6-901D-326F3E210D60}" sibTransId="{D139B46A-5B30-49A9-989A-895660B51C50}"/>
    <dgm:cxn modelId="{1EE81694-8D6C-421B-B5F9-43B7BEFD591A}" type="presOf" srcId="{1BD7D66A-8359-41B5-A50B-14E5E214BD85}" destId="{2D8730CE-2B72-4DEE-8372-C028AD747DAD}" srcOrd="0" destOrd="0" presId="urn:microsoft.com/office/officeart/2005/8/layout/vList4"/>
    <dgm:cxn modelId="{6EB77566-07AA-40D8-AC1C-3B92E084A7F8}" type="presOf" srcId="{A2577FF7-802E-4BB2-85F9-570C9728B3F0}" destId="{9B677DAD-38B9-4305-AD00-AFC96F05A523}" srcOrd="0" destOrd="0" presId="urn:microsoft.com/office/officeart/2005/8/layout/vList4"/>
    <dgm:cxn modelId="{BD8AA84A-B2B0-43F4-A2C5-C7E96FD221E1}" type="presOf" srcId="{43076349-3AED-47F5-A690-6CAFBE667E5B}" destId="{732B9550-41E0-4AE9-9A50-3CA3E17664BB}" srcOrd="1" destOrd="0" presId="urn:microsoft.com/office/officeart/2005/8/layout/vList4"/>
    <dgm:cxn modelId="{C7E948E4-A438-4F9B-8105-6C6F29E58DDB}" type="presOf" srcId="{D3546D78-1D95-4512-B3CA-B9FB42095AB3}" destId="{620D985F-FE20-4B89-A22E-0C8E591300D6}" srcOrd="0" destOrd="0" presId="urn:microsoft.com/office/officeart/2005/8/layout/vList4"/>
    <dgm:cxn modelId="{10132E85-06A3-4714-BF41-412106C13214}" type="presOf" srcId="{A2577FF7-802E-4BB2-85F9-570C9728B3F0}" destId="{0A66DC62-F010-4262-B852-CE36C4E35CF0}" srcOrd="1" destOrd="0" presId="urn:microsoft.com/office/officeart/2005/8/layout/vList4"/>
    <dgm:cxn modelId="{C90BD733-4641-4257-9A74-B4BA15257785}" srcId="{D3546D78-1D95-4512-B3CA-B9FB42095AB3}" destId="{D8DC917B-CBF4-432F-9A95-E8FE0AEB7CEF}" srcOrd="0" destOrd="0" parTransId="{C0BF1AE7-BB22-45A5-BB4C-CBA0DAA8D05B}" sibTransId="{2999E3D7-A32C-452B-BDD1-3522CF2CFCD7}"/>
    <dgm:cxn modelId="{E91F1083-88F0-4943-B4D8-0564330F53AF}" srcId="{D3546D78-1D95-4512-B3CA-B9FB42095AB3}" destId="{43076349-3AED-47F5-A690-6CAFBE667E5B}" srcOrd="4" destOrd="0" parTransId="{A197FA71-8396-417E-BCDE-75191E0D7BDA}" sibTransId="{64FA7B9D-DB2F-441E-B930-2851FCBB5FC3}"/>
    <dgm:cxn modelId="{9359D985-8A20-40E9-BB40-0B2F63897CA2}" type="presOf" srcId="{D8DC917B-CBF4-432F-9A95-E8FE0AEB7CEF}" destId="{929E1C2F-1EF6-4F8F-8D28-1397FB557C04}" srcOrd="1" destOrd="0" presId="urn:microsoft.com/office/officeart/2005/8/layout/vList4"/>
    <dgm:cxn modelId="{3EB86DE9-7435-4EEA-B599-348BB81E5C2E}" type="presOf" srcId="{D8DC917B-CBF4-432F-9A95-E8FE0AEB7CEF}" destId="{9CF76BD7-C8B9-4EC1-A87A-36341579F802}" srcOrd="0" destOrd="0" presId="urn:microsoft.com/office/officeart/2005/8/layout/vList4"/>
    <dgm:cxn modelId="{90B2F745-1CAC-4820-8E7E-86289E3AE328}" type="presParOf" srcId="{620D985F-FE20-4B89-A22E-0C8E591300D6}" destId="{7C9780BF-F0B2-4566-8ED0-FBEE917D9FE6}" srcOrd="0" destOrd="0" presId="urn:microsoft.com/office/officeart/2005/8/layout/vList4"/>
    <dgm:cxn modelId="{3BF6ACE6-A35E-4F8D-AEE3-D4A603B477C4}" type="presParOf" srcId="{7C9780BF-F0B2-4566-8ED0-FBEE917D9FE6}" destId="{9CF76BD7-C8B9-4EC1-A87A-36341579F802}" srcOrd="0" destOrd="0" presId="urn:microsoft.com/office/officeart/2005/8/layout/vList4"/>
    <dgm:cxn modelId="{D179A5FF-B30E-41D8-AC30-F692C737FD7C}" type="presParOf" srcId="{7C9780BF-F0B2-4566-8ED0-FBEE917D9FE6}" destId="{0C2C5F53-CA02-471F-B740-4FFA2EBCB25C}" srcOrd="1" destOrd="0" presId="urn:microsoft.com/office/officeart/2005/8/layout/vList4"/>
    <dgm:cxn modelId="{FF4D163C-8439-43F1-81B4-35815641D830}" type="presParOf" srcId="{7C9780BF-F0B2-4566-8ED0-FBEE917D9FE6}" destId="{929E1C2F-1EF6-4F8F-8D28-1397FB557C04}" srcOrd="2" destOrd="0" presId="urn:microsoft.com/office/officeart/2005/8/layout/vList4"/>
    <dgm:cxn modelId="{C320E369-CCE6-452B-A7F7-02AB71D29FC0}" type="presParOf" srcId="{620D985F-FE20-4B89-A22E-0C8E591300D6}" destId="{23FDFD73-4644-446E-96F0-20B9EABAFB6D}" srcOrd="1" destOrd="0" presId="urn:microsoft.com/office/officeart/2005/8/layout/vList4"/>
    <dgm:cxn modelId="{87C033B9-2ED6-4D57-9DDA-D9DB539F9AD3}" type="presParOf" srcId="{620D985F-FE20-4B89-A22E-0C8E591300D6}" destId="{B419F16B-E80C-4726-9219-B3B64149FAEE}" srcOrd="2" destOrd="0" presId="urn:microsoft.com/office/officeart/2005/8/layout/vList4"/>
    <dgm:cxn modelId="{85A52B9F-2091-4BC3-A7A8-C9E3CA1BE957}" type="presParOf" srcId="{B419F16B-E80C-4726-9219-B3B64149FAEE}" destId="{9B677DAD-38B9-4305-AD00-AFC96F05A523}" srcOrd="0" destOrd="0" presId="urn:microsoft.com/office/officeart/2005/8/layout/vList4"/>
    <dgm:cxn modelId="{ADE3EEF3-F2E8-45ED-891E-58267F772E8E}" type="presParOf" srcId="{B419F16B-E80C-4726-9219-B3B64149FAEE}" destId="{6A0B6D78-0A01-4787-834E-80C1A86ACE91}" srcOrd="1" destOrd="0" presId="urn:microsoft.com/office/officeart/2005/8/layout/vList4"/>
    <dgm:cxn modelId="{4BE55647-FAEA-4920-9EDB-3A050477362A}" type="presParOf" srcId="{B419F16B-E80C-4726-9219-B3B64149FAEE}" destId="{0A66DC62-F010-4262-B852-CE36C4E35CF0}" srcOrd="2" destOrd="0" presId="urn:microsoft.com/office/officeart/2005/8/layout/vList4"/>
    <dgm:cxn modelId="{40441AF0-5AC3-46A2-9735-973DAD75ED2B}" type="presParOf" srcId="{620D985F-FE20-4B89-A22E-0C8E591300D6}" destId="{7D14E99D-AB5A-49FC-9FD5-641A6057848F}" srcOrd="3" destOrd="0" presId="urn:microsoft.com/office/officeart/2005/8/layout/vList4"/>
    <dgm:cxn modelId="{9728715D-75C2-4044-9489-733D82042D63}" type="presParOf" srcId="{620D985F-FE20-4B89-A22E-0C8E591300D6}" destId="{2DBF401D-3572-4C76-98D8-3704A4452E90}" srcOrd="4" destOrd="0" presId="urn:microsoft.com/office/officeart/2005/8/layout/vList4"/>
    <dgm:cxn modelId="{1B8ED4EE-367A-4E84-A012-890AB927C1D8}" type="presParOf" srcId="{2DBF401D-3572-4C76-98D8-3704A4452E90}" destId="{19C98758-7ADF-4518-B16C-33BC86574FB7}" srcOrd="0" destOrd="0" presId="urn:microsoft.com/office/officeart/2005/8/layout/vList4"/>
    <dgm:cxn modelId="{F3EC1B9E-F89B-421C-B646-031C52E37ACF}" type="presParOf" srcId="{2DBF401D-3572-4C76-98D8-3704A4452E90}" destId="{36D5673F-292D-41D1-AE44-B5FF732695B7}" srcOrd="1" destOrd="0" presId="urn:microsoft.com/office/officeart/2005/8/layout/vList4"/>
    <dgm:cxn modelId="{15667E40-A592-464C-A448-5A69659C4C12}" type="presParOf" srcId="{2DBF401D-3572-4C76-98D8-3704A4452E90}" destId="{B0381740-0E63-4304-8018-35985E474034}" srcOrd="2" destOrd="0" presId="urn:microsoft.com/office/officeart/2005/8/layout/vList4"/>
    <dgm:cxn modelId="{BBD26F73-04B9-4403-8BEC-8130469ED150}" type="presParOf" srcId="{620D985F-FE20-4B89-A22E-0C8E591300D6}" destId="{583C3BA6-3E10-417E-B2E5-78CA96033A05}" srcOrd="5" destOrd="0" presId="urn:microsoft.com/office/officeart/2005/8/layout/vList4"/>
    <dgm:cxn modelId="{936ABC74-415B-4E07-A795-AE31E9C506D4}" type="presParOf" srcId="{620D985F-FE20-4B89-A22E-0C8E591300D6}" destId="{D5647F68-1C33-4C8A-A0D3-9830178A42B7}" srcOrd="6" destOrd="0" presId="urn:microsoft.com/office/officeart/2005/8/layout/vList4"/>
    <dgm:cxn modelId="{F4EDA43D-AF6A-455A-AF3E-B72D91BF7E14}" type="presParOf" srcId="{D5647F68-1C33-4C8A-A0D3-9830178A42B7}" destId="{2D8730CE-2B72-4DEE-8372-C028AD747DAD}" srcOrd="0" destOrd="0" presId="urn:microsoft.com/office/officeart/2005/8/layout/vList4"/>
    <dgm:cxn modelId="{842C58C9-6EA4-4A4B-9D8F-60EC93DEBA48}" type="presParOf" srcId="{D5647F68-1C33-4C8A-A0D3-9830178A42B7}" destId="{C7FB50F7-B167-4867-86E4-0E37139B56AC}" srcOrd="1" destOrd="0" presId="urn:microsoft.com/office/officeart/2005/8/layout/vList4"/>
    <dgm:cxn modelId="{C3ACCAC7-54AE-4010-B37A-54C0C156A9F1}" type="presParOf" srcId="{D5647F68-1C33-4C8A-A0D3-9830178A42B7}" destId="{82AC5FF5-C5BF-4048-9E5B-199C1CB34408}" srcOrd="2" destOrd="0" presId="urn:microsoft.com/office/officeart/2005/8/layout/vList4"/>
    <dgm:cxn modelId="{9FF2F5E4-30E3-486F-AC88-876A8D39FE99}" type="presParOf" srcId="{620D985F-FE20-4B89-A22E-0C8E591300D6}" destId="{CB14E060-DFA2-4491-86C0-87B7E5A2C3F0}" srcOrd="7" destOrd="0" presId="urn:microsoft.com/office/officeart/2005/8/layout/vList4"/>
    <dgm:cxn modelId="{73DD407B-15BD-4344-B4CF-A18733E3620A}" type="presParOf" srcId="{620D985F-FE20-4B89-A22E-0C8E591300D6}" destId="{50242D63-6E3A-49E7-AD77-4901B41AE592}" srcOrd="8" destOrd="0" presId="urn:microsoft.com/office/officeart/2005/8/layout/vList4"/>
    <dgm:cxn modelId="{69B7A91E-376B-4140-A168-D66E6104502D}" type="presParOf" srcId="{50242D63-6E3A-49E7-AD77-4901B41AE592}" destId="{F91B3047-B9C2-492E-89CA-029A3DD13B1B}" srcOrd="0" destOrd="0" presId="urn:microsoft.com/office/officeart/2005/8/layout/vList4"/>
    <dgm:cxn modelId="{264BF430-C1A8-4EEF-88B6-B689C2058994}" type="presParOf" srcId="{50242D63-6E3A-49E7-AD77-4901B41AE592}" destId="{CFEDA092-217E-4395-8ADD-88895F68D4B5}" srcOrd="1" destOrd="0" presId="urn:microsoft.com/office/officeart/2005/8/layout/vList4"/>
    <dgm:cxn modelId="{2C8E3CFF-0336-42A1-B334-FAD2C4DBFFBE}" type="presParOf" srcId="{50242D63-6E3A-49E7-AD77-4901B41AE592}" destId="{732B9550-41E0-4AE9-9A50-3CA3E17664BB}"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2000" b="1" dirty="0" smtClean="0"/>
            <a:t>XX COMBIFRON:</a:t>
          </a:r>
          <a:r>
            <a:rPr lang="es-ES" sz="2000" dirty="0" smtClean="0"/>
            <a:t> En Cali-Colombia, 18 al 19-ENE- 010:</a:t>
          </a:r>
        </a:p>
        <a:p>
          <a:pPr algn="just"/>
          <a:r>
            <a:rPr lang="es-ES" sz="2000" dirty="0" smtClean="0"/>
            <a:t>5 acuerdos</a:t>
          </a:r>
        </a:p>
        <a:p>
          <a:pPr algn="just"/>
          <a:r>
            <a:rPr lang="es-ES" sz="2000" dirty="0" smtClean="0"/>
            <a:t>26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72F16FE3-FA7A-4BF0-8580-6DE73000392B}">
      <dgm:prSet phldrT="[Texto]" custT="1"/>
      <dgm:spPr>
        <a:solidFill>
          <a:schemeClr val="accent5">
            <a:lumMod val="60000"/>
            <a:lumOff val="40000"/>
          </a:schemeClr>
        </a:solidFill>
        <a:ln>
          <a:solidFill>
            <a:srgbClr val="0070C0"/>
          </a:solidFill>
        </a:ln>
      </dgm:spPr>
      <dgm:t>
        <a:bodyPr/>
        <a:lstStyle/>
        <a:p>
          <a:pPr algn="just"/>
          <a:r>
            <a:rPr lang="es-EC" sz="1800" dirty="0" smtClean="0"/>
            <a:t>Actualizar el Reglamento de la COMBIFRON.</a:t>
          </a:r>
          <a:endParaRPr lang="es-EC" sz="1800" dirty="0"/>
        </a:p>
      </dgm:t>
    </dgm:pt>
    <dgm:pt modelId="{A72D125D-85CB-4124-A38D-506E8DF875FD}" type="parTrans" cxnId="{B81035BB-9547-490F-B502-1F893C50B538}">
      <dgm:prSet/>
      <dgm:spPr/>
      <dgm:t>
        <a:bodyPr/>
        <a:lstStyle/>
        <a:p>
          <a:endParaRPr lang="es-ES" sz="1500"/>
        </a:p>
      </dgm:t>
    </dgm:pt>
    <dgm:pt modelId="{2D419892-C517-4D3F-B5F7-9818C21F02D8}" type="sibTrans" cxnId="{B81035BB-9547-490F-B502-1F893C50B538}">
      <dgm:prSet/>
      <dgm:spPr/>
      <dgm:t>
        <a:bodyPr/>
        <a:lstStyle/>
        <a:p>
          <a:endParaRPr lang="es-ES" sz="1500"/>
        </a:p>
      </dgm:t>
    </dgm:pt>
    <dgm:pt modelId="{27917EA2-B239-4591-85EA-C79CA4896B0C}">
      <dgm:prSet phldrT="[Texto]" custT="1"/>
      <dgm:spPr>
        <a:solidFill>
          <a:schemeClr val="accent5">
            <a:lumMod val="60000"/>
            <a:lumOff val="40000"/>
          </a:schemeClr>
        </a:solidFill>
        <a:ln>
          <a:solidFill>
            <a:srgbClr val="0070C0"/>
          </a:solidFill>
        </a:ln>
      </dgm:spPr>
      <dgm:t>
        <a:bodyPr/>
        <a:lstStyle/>
        <a:p>
          <a:pPr algn="just"/>
          <a:r>
            <a:rPr lang="es-EC" sz="1800" dirty="0" smtClean="0"/>
            <a:t>Reproducir y distribuir la “Cartilla de Seguridad para unidades militares y de policía fronterizas.</a:t>
          </a:r>
          <a:endParaRPr lang="es-EC" sz="1800" dirty="0"/>
        </a:p>
      </dgm:t>
    </dgm:pt>
    <dgm:pt modelId="{68F3016D-9CB4-4507-B9C9-BC0BF6897A96}" type="parTrans" cxnId="{06C4086F-A773-49FA-9CFF-A7087CDE313E}">
      <dgm:prSet/>
      <dgm:spPr/>
      <dgm:t>
        <a:bodyPr/>
        <a:lstStyle/>
        <a:p>
          <a:endParaRPr lang="es-EC"/>
        </a:p>
      </dgm:t>
    </dgm:pt>
    <dgm:pt modelId="{AE12DF40-6943-431B-B94D-E744E12C4E61}" type="sibTrans" cxnId="{06C4086F-A773-49FA-9CFF-A7087CDE313E}">
      <dgm:prSet/>
      <dgm:spPr/>
      <dgm:t>
        <a:bodyPr/>
        <a:lstStyle/>
        <a:p>
          <a:endParaRPr lang="es-EC"/>
        </a:p>
      </dgm:t>
    </dgm:pt>
    <dgm:pt modelId="{29B54791-865A-4DEF-817D-B075D881758B}">
      <dgm:prSet phldrT="[Texto]" custT="1"/>
      <dgm:spPr>
        <a:solidFill>
          <a:schemeClr val="accent5">
            <a:lumMod val="60000"/>
            <a:lumOff val="40000"/>
          </a:schemeClr>
        </a:solidFill>
        <a:ln>
          <a:solidFill>
            <a:srgbClr val="0070C0"/>
          </a:solidFill>
        </a:ln>
      </dgm:spPr>
      <dgm:t>
        <a:bodyPr/>
        <a:lstStyle/>
        <a:p>
          <a:pPr algn="just"/>
          <a:r>
            <a:rPr lang="es-EC" sz="1800" dirty="0" smtClean="0"/>
            <a:t>Realizar una Reunión de Mandos Regionales de Frontera en febrero de 2010.</a:t>
          </a:r>
          <a:endParaRPr lang="es-EC" sz="1800" dirty="0"/>
        </a:p>
      </dgm:t>
    </dgm:pt>
    <dgm:pt modelId="{EF080141-E57D-4912-8218-7B231BBA47FA}" type="parTrans" cxnId="{C58D18FD-5B37-48E3-8E20-3E4A6AC7DA82}">
      <dgm:prSet/>
      <dgm:spPr/>
      <dgm:t>
        <a:bodyPr/>
        <a:lstStyle/>
        <a:p>
          <a:endParaRPr lang="es-EC"/>
        </a:p>
      </dgm:t>
    </dgm:pt>
    <dgm:pt modelId="{DAB7FF57-679C-47DA-B1E4-F9A85E3734AC}" type="sibTrans" cxnId="{C58D18FD-5B37-48E3-8E20-3E4A6AC7DA82}">
      <dgm:prSet/>
      <dgm:spPr/>
      <dgm:t>
        <a:bodyPr/>
        <a:lstStyle/>
        <a:p>
          <a:endParaRPr lang="es-EC"/>
        </a:p>
      </dgm:t>
    </dgm:pt>
    <dgm:pt modelId="{C18A6288-8870-4B3D-A7F6-0144AD550BD9}">
      <dgm:prSet phldrT="[Texto]" custT="1"/>
      <dgm:spPr>
        <a:solidFill>
          <a:schemeClr val="accent5">
            <a:lumMod val="60000"/>
            <a:lumOff val="40000"/>
          </a:schemeClr>
        </a:solidFill>
        <a:ln>
          <a:solidFill>
            <a:srgbClr val="0070C0"/>
          </a:solidFill>
        </a:ln>
      </dgm:spPr>
      <dgm:t>
        <a:bodyPr/>
        <a:lstStyle/>
        <a:p>
          <a:pPr algn="just"/>
          <a:r>
            <a:rPr lang="es-EC" sz="1800" dirty="0" smtClean="0"/>
            <a:t>Intercambiar información relacionada con los grupos ilegales, actividades de narcotráfico, tráfico de armas, explosivos y municiones, actividades ilícitas.</a:t>
          </a:r>
          <a:endParaRPr lang="es-EC" sz="1800" dirty="0"/>
        </a:p>
      </dgm:t>
    </dgm:pt>
    <dgm:pt modelId="{2869636E-08D1-4674-A8F6-6C1F820936F2}" type="parTrans" cxnId="{E9088548-86EE-43A4-A656-EE8675E67794}">
      <dgm:prSet/>
      <dgm:spPr/>
      <dgm:t>
        <a:bodyPr/>
        <a:lstStyle/>
        <a:p>
          <a:endParaRPr lang="es-EC"/>
        </a:p>
      </dgm:t>
    </dgm:pt>
    <dgm:pt modelId="{1E915BF0-C013-439E-B4DD-408C6AC7CBE8}" type="sibTrans" cxnId="{E9088548-86EE-43A4-A656-EE8675E67794}">
      <dgm:prSet/>
      <dgm:spPr/>
      <dgm:t>
        <a:bodyPr/>
        <a:lstStyle/>
        <a:p>
          <a:endParaRPr lang="es-EC"/>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BAA051-0553-49BC-95A5-F05A7224526A}">
      <dgm:prSet phldrT="[Texto]" custT="1"/>
      <dgm:spPr>
        <a:solidFill>
          <a:schemeClr val="accent5">
            <a:lumMod val="60000"/>
            <a:lumOff val="40000"/>
          </a:schemeClr>
        </a:solidFill>
        <a:ln>
          <a:solidFill>
            <a:srgbClr val="0070C0"/>
          </a:solidFill>
        </a:ln>
      </dgm:spPr>
      <dgm:t>
        <a:bodyPr/>
        <a:lstStyle/>
        <a:p>
          <a:pPr algn="just"/>
          <a:r>
            <a:rPr lang="es-EC" sz="1800" dirty="0" smtClean="0"/>
            <a:t>Mantener las Reuniones Bilateral de Inteligencia, entre la Dirección de Inteligencia de la Fuerza Naval de Ecuador y la Jefatura de Inteligencia Naval de la Armada Nacional de Colombia.</a:t>
          </a:r>
          <a:endParaRPr lang="es-EC" sz="1800" dirty="0"/>
        </a:p>
      </dgm:t>
    </dgm:pt>
    <dgm:pt modelId="{E2DE22EE-DF4A-4089-81AA-C9F63D6A2EFE}" type="parTrans" cxnId="{336AD718-5241-42AE-A8A1-859F67351370}">
      <dgm:prSet/>
      <dgm:spPr/>
      <dgm:t>
        <a:bodyPr/>
        <a:lstStyle/>
        <a:p>
          <a:endParaRPr lang="es-EC"/>
        </a:p>
      </dgm:t>
    </dgm:pt>
    <dgm:pt modelId="{56D2E9A1-4927-458C-84D0-2B5618F13ED6}" type="sibTrans" cxnId="{336AD718-5241-42AE-A8A1-859F67351370}">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C4DE3B35-9549-4CD8-890C-9E9B548332E7}">
      <dgm:prSet phldrT="[Texto]" custT="1"/>
      <dgm:spPr>
        <a:solidFill>
          <a:schemeClr val="accent5">
            <a:lumMod val="60000"/>
            <a:lumOff val="40000"/>
          </a:schemeClr>
        </a:solidFill>
        <a:ln>
          <a:solidFill>
            <a:srgbClr val="0070C0"/>
          </a:solidFill>
        </a:ln>
      </dgm:spPr>
      <dgm:t>
        <a:bodyPr/>
        <a:lstStyle/>
        <a:p>
          <a:pPr algn="just"/>
          <a:r>
            <a:rPr lang="es-ES" sz="1800" dirty="0" smtClean="0"/>
            <a:t>Realizar la Primera Reunión Bilateral de Inteligencia entre la Jefatura de Inteligencia de la Fuerza Aérea Colombiana y la Dirección de Inteligencia de la Fuerza Aérea Ecuatoriana, en el 2010.</a:t>
          </a:r>
          <a:endParaRPr lang="es-EC" sz="1800" dirty="0"/>
        </a:p>
      </dgm:t>
    </dgm:pt>
    <dgm:pt modelId="{4B32CB37-CEED-44B8-8CA6-93BC539E3FB7}" type="parTrans" cxnId="{ADBC4249-A655-4EF8-ADC3-67F69250A906}">
      <dgm:prSet/>
      <dgm:spPr/>
      <dgm:t>
        <a:bodyPr/>
        <a:lstStyle/>
        <a:p>
          <a:endParaRPr lang="es-EC"/>
        </a:p>
      </dgm:t>
    </dgm:pt>
    <dgm:pt modelId="{F6B8620D-F9A7-4C7F-AE71-30E8F82628CC}" type="sibTrans" cxnId="{ADBC4249-A655-4EF8-ADC3-67F69250A906}">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0300395A-FB64-4E5A-A38D-0282C6A2DE6C}">
      <dgm:prSet phldrT="[Texto]" custT="1"/>
      <dgm:spPr>
        <a:solidFill>
          <a:schemeClr val="accent5">
            <a:lumMod val="60000"/>
            <a:lumOff val="40000"/>
          </a:schemeClr>
        </a:solidFill>
        <a:ln>
          <a:solidFill>
            <a:srgbClr val="0070C0"/>
          </a:solidFill>
        </a:ln>
      </dgm:spPr>
      <dgm:t>
        <a:bodyPr/>
        <a:lstStyle/>
        <a:p>
          <a:pPr algn="just"/>
          <a:r>
            <a:rPr lang="es-EC" sz="1800" dirty="0" smtClean="0"/>
            <a:t>Las Fuerzas Aéreas de ambos países, manifiestan su voluntad de iniciar la homologación de los radares próximos a la frontera común.</a:t>
          </a:r>
          <a:endParaRPr lang="es-EC" sz="1800" dirty="0"/>
        </a:p>
      </dgm:t>
    </dgm:pt>
    <dgm:pt modelId="{68722485-5081-4F6E-91F9-4F4DFE566225}" type="parTrans" cxnId="{79370DFA-AD1C-4D22-A383-FAD895439C2F}">
      <dgm:prSet/>
      <dgm:spPr/>
      <dgm:t>
        <a:bodyPr/>
        <a:lstStyle/>
        <a:p>
          <a:endParaRPr lang="es-EC"/>
        </a:p>
      </dgm:t>
    </dgm:pt>
    <dgm:pt modelId="{4EDB6B57-2CA4-49E6-8663-A7AE54881E87}" type="sibTrans" cxnId="{79370DFA-AD1C-4D22-A383-FAD895439C2F}">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600000" custLinFactNeighborX="-4117">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8184" custScaleY="1969898" custLinFactNeighborX="86" custLinFactNeighborY="4636">
        <dgm:presLayoutVars>
          <dgm:bulletEnabled val="1"/>
        </dgm:presLayoutVars>
      </dgm:prSet>
      <dgm:spPr/>
      <dgm:t>
        <a:bodyPr/>
        <a:lstStyle/>
        <a:p>
          <a:endParaRPr lang="es-EC"/>
        </a:p>
      </dgm:t>
    </dgm:pt>
  </dgm:ptLst>
  <dgm:cxnLst>
    <dgm:cxn modelId="{3BFCF528-4BBA-43FB-9B4E-E9459B6D1A58}" srcId="{FA865EA9-D0AA-42C8-ADEC-0A3AAF54A81B}" destId="{642BD42B-28EF-4658-B62E-D75E77C8C1E0}" srcOrd="0" destOrd="0" parTransId="{F0463886-C7B5-4E26-BBF0-0E76325988F9}" sibTransId="{CD4D56A9-2FF7-4282-828A-06F9050476EB}"/>
    <dgm:cxn modelId="{B81035BB-9547-490F-B502-1F893C50B538}" srcId="{642BD42B-28EF-4658-B62E-D75E77C8C1E0}" destId="{72F16FE3-FA7A-4BF0-8580-6DE73000392B}" srcOrd="1" destOrd="0" parTransId="{A72D125D-85CB-4124-A38D-506E8DF875FD}" sibTransId="{2D419892-C517-4D3F-B5F7-9818C21F02D8}"/>
    <dgm:cxn modelId="{CFDE4407-C755-4C66-99F2-746DEE9F3DCE}" type="presOf" srcId="{C18A6288-8870-4B3D-A7F6-0144AD550BD9}" destId="{074DC562-2610-4287-8DFF-F3995ABD76FB}" srcOrd="0" destOrd="4" presId="urn:microsoft.com/office/officeart/2005/8/layout/vList5"/>
    <dgm:cxn modelId="{B0F740D5-ECD2-4684-9D0B-47D8F88E234D}" type="presOf" srcId="{FA865EA9-D0AA-42C8-ADEC-0A3AAF54A81B}" destId="{33361964-7B5E-4E27-B8E1-2A63AAF1267E}" srcOrd="0" destOrd="0" presId="urn:microsoft.com/office/officeart/2005/8/layout/vList5"/>
    <dgm:cxn modelId="{D1E82433-6145-450A-9298-3825E24EDC5E}" type="presOf" srcId="{27917EA2-B239-4591-85EA-C79CA4896B0C}" destId="{074DC562-2610-4287-8DFF-F3995ABD76FB}" srcOrd="0" destOrd="2" presId="urn:microsoft.com/office/officeart/2005/8/layout/vList5"/>
    <dgm:cxn modelId="{C58D18FD-5B37-48E3-8E20-3E4A6AC7DA82}" srcId="{642BD42B-28EF-4658-B62E-D75E77C8C1E0}" destId="{29B54791-865A-4DEF-817D-B075D881758B}" srcOrd="3" destOrd="0" parTransId="{EF080141-E57D-4912-8218-7B231BBA47FA}" sibTransId="{DAB7FF57-679C-47DA-B1E4-F9A85E3734AC}"/>
    <dgm:cxn modelId="{3BC4A722-AA41-4A3F-A7F2-BD9E03ACE6F4}" type="presOf" srcId="{C4486C1D-2F17-486B-ADFE-1E868F5BBCC8}" destId="{074DC562-2610-4287-8DFF-F3995ABD76FB}" srcOrd="0" destOrd="0" presId="urn:microsoft.com/office/officeart/2005/8/layout/vList5"/>
    <dgm:cxn modelId="{A3422081-1D21-40C3-9725-9DEE3AC5F32F}" type="presOf" srcId="{72F16FE3-FA7A-4BF0-8580-6DE73000392B}" destId="{074DC562-2610-4287-8DFF-F3995ABD76FB}" srcOrd="0" destOrd="1" presId="urn:microsoft.com/office/officeart/2005/8/layout/vList5"/>
    <dgm:cxn modelId="{06C4086F-A773-49FA-9CFF-A7087CDE313E}" srcId="{642BD42B-28EF-4658-B62E-D75E77C8C1E0}" destId="{27917EA2-B239-4591-85EA-C79CA4896B0C}" srcOrd="2" destOrd="0" parTransId="{68F3016D-9CB4-4507-B9C9-BC0BF6897A96}" sibTransId="{AE12DF40-6943-431B-B94D-E744E12C4E61}"/>
    <dgm:cxn modelId="{2C127814-C6C9-4858-8444-5B7B7C44822A}" type="presOf" srcId="{3E3FB0DA-5519-439D-BFDB-230C26808AAD}" destId="{074DC562-2610-4287-8DFF-F3995ABD76FB}" srcOrd="0" destOrd="8" presId="urn:microsoft.com/office/officeart/2005/8/layout/vList5"/>
    <dgm:cxn modelId="{6119F13F-4DB1-4201-B8F0-008AF7F6E9DD}" type="presOf" srcId="{29B54791-865A-4DEF-817D-B075D881758B}" destId="{074DC562-2610-4287-8DFF-F3995ABD76FB}" srcOrd="0" destOrd="3" presId="urn:microsoft.com/office/officeart/2005/8/layout/vList5"/>
    <dgm:cxn modelId="{2DA36BF6-A0AF-45BA-A027-E2763FFE7743}" type="presOf" srcId="{7BBAA051-0553-49BC-95A5-F05A7224526A}" destId="{074DC562-2610-4287-8DFF-F3995ABD76FB}" srcOrd="0" destOrd="5" presId="urn:microsoft.com/office/officeart/2005/8/layout/vList5"/>
    <dgm:cxn modelId="{081886B1-BAFF-49A4-95D4-1F826C32BBFC}" type="presOf" srcId="{9FBEA5F6-F5A6-4DBE-B735-000DDEDFAC2D}" destId="{074DC562-2610-4287-8DFF-F3995ABD76FB}" srcOrd="0" destOrd="10" presId="urn:microsoft.com/office/officeart/2005/8/layout/vList5"/>
    <dgm:cxn modelId="{79370DFA-AD1C-4D22-A383-FAD895439C2F}" srcId="{642BD42B-28EF-4658-B62E-D75E77C8C1E0}" destId="{0300395A-FB64-4E5A-A38D-0282C6A2DE6C}" srcOrd="7" destOrd="0" parTransId="{68722485-5081-4F6E-91F9-4F4DFE566225}" sibTransId="{4EDB6B57-2CA4-49E6-8663-A7AE54881E87}"/>
    <dgm:cxn modelId="{DF7E0CB4-85FE-46D5-A3EB-822C3BC8CC96}" srcId="{642BD42B-28EF-4658-B62E-D75E77C8C1E0}" destId="{C4486C1D-2F17-486B-ADFE-1E868F5BBCC8}" srcOrd="0" destOrd="0" parTransId="{41A226CF-7692-41AC-A274-77CFAE291721}" sibTransId="{8AF94E54-EE1D-4851-8B9D-BA19F15CFA54}"/>
    <dgm:cxn modelId="{E9088548-86EE-43A4-A656-EE8675E67794}" srcId="{642BD42B-28EF-4658-B62E-D75E77C8C1E0}" destId="{C18A6288-8870-4B3D-A7F6-0144AD550BD9}" srcOrd="4" destOrd="0" parTransId="{2869636E-08D1-4674-A8F6-6C1F820936F2}" sibTransId="{1E915BF0-C013-439E-B4DD-408C6AC7CBE8}"/>
    <dgm:cxn modelId="{F316B290-3F88-4DDB-80AC-BD1BC5EE434A}" type="presOf" srcId="{0300395A-FB64-4E5A-A38D-0282C6A2DE6C}" destId="{074DC562-2610-4287-8DFF-F3995ABD76FB}" srcOrd="0" destOrd="7" presId="urn:microsoft.com/office/officeart/2005/8/layout/vList5"/>
    <dgm:cxn modelId="{F133C965-A639-4609-A504-69EAD7E6C2A9}" type="presOf" srcId="{C4DE3B35-9549-4CD8-890C-9E9B548332E7}" destId="{074DC562-2610-4287-8DFF-F3995ABD76FB}" srcOrd="0" destOrd="6" presId="urn:microsoft.com/office/officeart/2005/8/layout/vList5"/>
    <dgm:cxn modelId="{9AC1811A-B30E-464E-A5FC-9AB28893A2F4}" srcId="{642BD42B-28EF-4658-B62E-D75E77C8C1E0}" destId="{7B0EA5C8-CF06-40FE-8A93-2646F07E1988}" srcOrd="9" destOrd="0" parTransId="{A0B8E74F-96F3-419A-B7A8-531DD87595E6}" sibTransId="{626BB086-F88D-4E72-8D37-616F3F1832B4}"/>
    <dgm:cxn modelId="{336AD718-5241-42AE-A8A1-859F67351370}" srcId="{642BD42B-28EF-4658-B62E-D75E77C8C1E0}" destId="{7BBAA051-0553-49BC-95A5-F05A7224526A}" srcOrd="5" destOrd="0" parTransId="{E2DE22EE-DF4A-4089-81AA-C9F63D6A2EFE}" sibTransId="{56D2E9A1-4927-458C-84D0-2B5618F13ED6}"/>
    <dgm:cxn modelId="{0633AD0F-322B-44F6-9CFC-C46CBECAB604}" srcId="{642BD42B-28EF-4658-B62E-D75E77C8C1E0}" destId="{9FBEA5F6-F5A6-4DBE-B735-000DDEDFAC2D}" srcOrd="10" destOrd="0" parTransId="{917796FD-F314-442A-BC6C-B4C14BAA1877}" sibTransId="{262DBF3E-80BA-4282-AEDC-D1C8C1B23D9F}"/>
    <dgm:cxn modelId="{ADBC4249-A655-4EF8-ADC3-67F69250A906}" srcId="{642BD42B-28EF-4658-B62E-D75E77C8C1E0}" destId="{C4DE3B35-9549-4CD8-890C-9E9B548332E7}" srcOrd="6" destOrd="0" parTransId="{4B32CB37-CEED-44B8-8CA6-93BC539E3FB7}" sibTransId="{F6B8620D-F9A7-4C7F-AE71-30E8F82628CC}"/>
    <dgm:cxn modelId="{9D364564-9BDD-4E23-AE51-F989E92043E5}" type="presOf" srcId="{7B0EA5C8-CF06-40FE-8A93-2646F07E1988}" destId="{074DC562-2610-4287-8DFF-F3995ABD76FB}" srcOrd="0" destOrd="9" presId="urn:microsoft.com/office/officeart/2005/8/layout/vList5"/>
    <dgm:cxn modelId="{84D1AE32-3224-4F08-81E4-DADDD25E37E6}" srcId="{642BD42B-28EF-4658-B62E-D75E77C8C1E0}" destId="{3E3FB0DA-5519-439D-BFDB-230C26808AAD}" srcOrd="8" destOrd="0" parTransId="{944A87BE-53EA-41CF-90C4-371903F35D5A}" sibTransId="{7ED6D2FB-6E48-4A44-AB94-0D90E485BFC5}"/>
    <dgm:cxn modelId="{33B46716-8341-4F27-A599-D08CFE46BADB}" type="presOf" srcId="{642BD42B-28EF-4658-B62E-D75E77C8C1E0}" destId="{AEB1DA89-F0A6-4BE4-9A11-468A6515E632}" srcOrd="0" destOrd="0" presId="urn:microsoft.com/office/officeart/2005/8/layout/vList5"/>
    <dgm:cxn modelId="{E5249F2C-8768-4881-B63C-F8023730FC00}" type="presParOf" srcId="{33361964-7B5E-4E27-B8E1-2A63AAF1267E}" destId="{0641A83D-CFE2-4D3B-BAB4-8FAC1E85DBF3}" srcOrd="0" destOrd="0" presId="urn:microsoft.com/office/officeart/2005/8/layout/vList5"/>
    <dgm:cxn modelId="{DFD752E6-5936-43CA-B204-775852C8C682}" type="presParOf" srcId="{0641A83D-CFE2-4D3B-BAB4-8FAC1E85DBF3}" destId="{AEB1DA89-F0A6-4BE4-9A11-468A6515E632}" srcOrd="0" destOrd="0" presId="urn:microsoft.com/office/officeart/2005/8/layout/vList5"/>
    <dgm:cxn modelId="{A59EBA80-29D6-4EB3-A691-A6A93C547BC8}"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1800" b="1" dirty="0" smtClean="0"/>
            <a:t>XXI </a:t>
          </a:r>
          <a:r>
            <a:rPr lang="es-ES" sz="2000" b="1" dirty="0" smtClean="0"/>
            <a:t>COMBIFRON:</a:t>
          </a:r>
          <a:r>
            <a:rPr lang="es-ES" sz="2000" dirty="0" smtClean="0"/>
            <a:t> En Quito-Ecuador, </a:t>
          </a:r>
          <a:r>
            <a:rPr lang="es-ES" sz="1800" dirty="0" smtClean="0"/>
            <a:t>06 al 07-MAY- 010:</a:t>
          </a:r>
        </a:p>
        <a:p>
          <a:pPr algn="just"/>
          <a:r>
            <a:rPr lang="es-ES" sz="2000" dirty="0" smtClean="0"/>
            <a:t>5 acuerdos</a:t>
          </a:r>
        </a:p>
        <a:p>
          <a:pPr algn="just"/>
          <a:r>
            <a:rPr lang="es-ES" sz="2000" dirty="0" smtClean="0"/>
            <a:t>21 entendimientos.</a:t>
          </a:r>
          <a:endParaRPr lang="es-EC" sz="2000" dirty="0"/>
        </a:p>
      </dgm:t>
    </dgm:pt>
    <dgm:pt modelId="{F0463886-C7B5-4E26-BBF0-0E76325988F9}" type="parTrans" cxnId="{3BFCF528-4BBA-43FB-9B4E-E9459B6D1A58}">
      <dgm:prSet/>
      <dgm:spPr/>
      <dgm:t>
        <a:bodyPr/>
        <a:lstStyle/>
        <a:p>
          <a:endParaRPr lang="es-EC" sz="1800"/>
        </a:p>
      </dgm:t>
    </dgm:pt>
    <dgm:pt modelId="{CD4D56A9-2FF7-4282-828A-06F9050476EB}" type="sibTrans" cxnId="{3BFCF528-4BBA-43FB-9B4E-E9459B6D1A58}">
      <dgm:prSet/>
      <dgm:spPr/>
      <dgm:t>
        <a:bodyPr/>
        <a:lstStyle/>
        <a:p>
          <a:endParaRPr lang="es-EC" sz="18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41A226CF-7692-41AC-A274-77CFAE291721}" type="parTrans" cxnId="{DF7E0CB4-85FE-46D5-A3EB-822C3BC8CC96}">
      <dgm:prSet/>
      <dgm:spPr/>
      <dgm:t>
        <a:bodyPr/>
        <a:lstStyle/>
        <a:p>
          <a:endParaRPr lang="es-EC" sz="1800"/>
        </a:p>
      </dgm:t>
    </dgm:pt>
    <dgm:pt modelId="{8AF94E54-EE1D-4851-8B9D-BA19F15CFA54}" type="sibTrans" cxnId="{DF7E0CB4-85FE-46D5-A3EB-822C3BC8CC96}">
      <dgm:prSet/>
      <dgm:spPr/>
      <dgm:t>
        <a:bodyPr/>
        <a:lstStyle/>
        <a:p>
          <a:endParaRPr lang="es-EC" sz="18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17796FD-F314-442A-BC6C-B4C14BAA1877}" type="parTrans" cxnId="{0633AD0F-322B-44F6-9CFC-C46CBECAB604}">
      <dgm:prSet/>
      <dgm:spPr/>
      <dgm:t>
        <a:bodyPr/>
        <a:lstStyle/>
        <a:p>
          <a:endParaRPr lang="es-EC" sz="1800"/>
        </a:p>
      </dgm:t>
    </dgm:pt>
    <dgm:pt modelId="{262DBF3E-80BA-4282-AEDC-D1C8C1B23D9F}" type="sibTrans" cxnId="{0633AD0F-322B-44F6-9CFC-C46CBECAB604}">
      <dgm:prSet/>
      <dgm:spPr/>
      <dgm:t>
        <a:bodyPr/>
        <a:lstStyle/>
        <a:p>
          <a:endParaRPr lang="es-EC" sz="1800"/>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A0B8E74F-96F3-419A-B7A8-531DD87595E6}" type="parTrans" cxnId="{9AC1811A-B30E-464E-A5FC-9AB28893A2F4}">
      <dgm:prSet/>
      <dgm:spPr/>
      <dgm:t>
        <a:bodyPr/>
        <a:lstStyle/>
        <a:p>
          <a:endParaRPr lang="es-EC" sz="1800"/>
        </a:p>
      </dgm:t>
    </dgm:pt>
    <dgm:pt modelId="{626BB086-F88D-4E72-8D37-616F3F1832B4}" type="sibTrans" cxnId="{9AC1811A-B30E-464E-A5FC-9AB28893A2F4}">
      <dgm:prSet/>
      <dgm:spPr/>
      <dgm:t>
        <a:bodyPr/>
        <a:lstStyle/>
        <a:p>
          <a:endParaRPr lang="es-EC" sz="1800"/>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44A87BE-53EA-41CF-90C4-371903F35D5A}" type="parTrans" cxnId="{84D1AE32-3224-4F08-81E4-DADDD25E37E6}">
      <dgm:prSet/>
      <dgm:spPr/>
      <dgm:t>
        <a:bodyPr/>
        <a:lstStyle/>
        <a:p>
          <a:endParaRPr lang="es-EC" sz="1800"/>
        </a:p>
      </dgm:t>
    </dgm:pt>
    <dgm:pt modelId="{7ED6D2FB-6E48-4A44-AB94-0D90E485BFC5}" type="sibTrans" cxnId="{84D1AE32-3224-4F08-81E4-DADDD25E37E6}">
      <dgm:prSet/>
      <dgm:spPr/>
      <dgm:t>
        <a:bodyPr/>
        <a:lstStyle/>
        <a:p>
          <a:endParaRPr lang="es-EC" sz="1800"/>
        </a:p>
      </dgm:t>
    </dgm:pt>
    <dgm:pt modelId="{BB77CD9E-D246-407C-BF4D-69A7916DBA39}">
      <dgm:prSet phldrT="[Texto]" custT="1"/>
      <dgm:spPr>
        <a:solidFill>
          <a:schemeClr val="accent5">
            <a:lumMod val="60000"/>
            <a:lumOff val="40000"/>
          </a:schemeClr>
        </a:solidFill>
        <a:ln>
          <a:solidFill>
            <a:srgbClr val="0070C0"/>
          </a:solidFill>
        </a:ln>
      </dgm:spPr>
      <dgm:t>
        <a:bodyPr/>
        <a:lstStyle/>
        <a:p>
          <a:pPr algn="just"/>
          <a:r>
            <a:rPr lang="es-EC" sz="1800" dirty="0" smtClean="0"/>
            <a:t>Aprobación de las reformas al  Reglamento COMBIFRON.</a:t>
          </a:r>
          <a:endParaRPr lang="es-EC" sz="1800" dirty="0"/>
        </a:p>
      </dgm:t>
    </dgm:pt>
    <dgm:pt modelId="{896D4AA1-FECF-4747-9F62-EFB17CCFDB0C}" type="parTrans" cxnId="{575B64F2-E159-4B9B-AAA6-AB4B06959559}">
      <dgm:prSet/>
      <dgm:spPr/>
      <dgm:t>
        <a:bodyPr/>
        <a:lstStyle/>
        <a:p>
          <a:endParaRPr lang="es-EC" sz="1800"/>
        </a:p>
      </dgm:t>
    </dgm:pt>
    <dgm:pt modelId="{A0EB4E37-6159-4A68-B8B7-4F288F88DED1}" type="sibTrans" cxnId="{575B64F2-E159-4B9B-AAA6-AB4B06959559}">
      <dgm:prSet/>
      <dgm:spPr/>
      <dgm:t>
        <a:bodyPr/>
        <a:lstStyle/>
        <a:p>
          <a:endParaRPr lang="es-EC" sz="1800"/>
        </a:p>
      </dgm:t>
    </dgm:pt>
    <dgm:pt modelId="{C25F1471-8B32-4FB2-8A5D-E883217C0A77}">
      <dgm:prSet phldrT="[Texto]" custT="1"/>
      <dgm:spPr>
        <a:solidFill>
          <a:schemeClr val="accent5">
            <a:lumMod val="60000"/>
            <a:lumOff val="40000"/>
          </a:schemeClr>
        </a:solidFill>
        <a:ln>
          <a:solidFill>
            <a:srgbClr val="0070C0"/>
          </a:solidFill>
        </a:ln>
      </dgm:spPr>
      <dgm:t>
        <a:bodyPr/>
        <a:lstStyle/>
        <a:p>
          <a:pPr algn="just"/>
          <a:r>
            <a:rPr lang="es-EC" sz="1800" dirty="0" smtClean="0"/>
            <a:t>Mantener el intercambio de información.</a:t>
          </a:r>
          <a:endParaRPr lang="es-EC" sz="1800" dirty="0"/>
        </a:p>
      </dgm:t>
    </dgm:pt>
    <dgm:pt modelId="{B5C870D7-4E26-42C2-AE5D-5D02D8326D26}" type="parTrans" cxnId="{78FBE760-1ADF-49E2-84DE-287BE6B2E438}">
      <dgm:prSet/>
      <dgm:spPr/>
      <dgm:t>
        <a:bodyPr/>
        <a:lstStyle/>
        <a:p>
          <a:endParaRPr lang="es-EC" sz="1800"/>
        </a:p>
      </dgm:t>
    </dgm:pt>
    <dgm:pt modelId="{281C2414-40A1-4721-BD5D-30864A8D58F0}" type="sibTrans" cxnId="{78FBE760-1ADF-49E2-84DE-287BE6B2E438}">
      <dgm:prSet/>
      <dgm:spPr/>
      <dgm:t>
        <a:bodyPr/>
        <a:lstStyle/>
        <a:p>
          <a:endParaRPr lang="es-EC" sz="1800"/>
        </a:p>
      </dgm:t>
    </dgm:pt>
    <dgm:pt modelId="{5E73C641-5AC8-4EF9-91BF-53AB2A89B3B2}">
      <dgm:prSet phldrT="[Texto]" custT="1"/>
      <dgm:spPr>
        <a:solidFill>
          <a:schemeClr val="accent5">
            <a:lumMod val="60000"/>
            <a:lumOff val="40000"/>
          </a:schemeClr>
        </a:solidFill>
        <a:ln>
          <a:solidFill>
            <a:srgbClr val="0070C0"/>
          </a:solidFill>
        </a:ln>
      </dgm:spPr>
      <dgm:t>
        <a:bodyPr/>
        <a:lstStyle/>
        <a:p>
          <a:pPr algn="just"/>
          <a:r>
            <a:rPr lang="es-EC" sz="1800" smtClean="0"/>
            <a:t>Realizar la reunión Bilateral de Inteligencia entre las Direcciones de Inteligencia de los Ejércitos de Ecuador y Colombia, en Quito en el mes de julio de 2010.</a:t>
          </a:r>
          <a:endParaRPr lang="es-EC" sz="1800"/>
        </a:p>
      </dgm:t>
    </dgm:pt>
    <dgm:pt modelId="{C0C5ECD1-6E0A-4B83-A689-DE003E4691CE}" type="parTrans" cxnId="{D079E689-EEA8-4E32-967B-F375F8DE8D0A}">
      <dgm:prSet/>
      <dgm:spPr/>
      <dgm:t>
        <a:bodyPr/>
        <a:lstStyle/>
        <a:p>
          <a:endParaRPr lang="es-EC" sz="1800"/>
        </a:p>
      </dgm:t>
    </dgm:pt>
    <dgm:pt modelId="{33140CBA-EC05-4AAE-ADA0-77459596E4A8}" type="sibTrans" cxnId="{D079E689-EEA8-4E32-967B-F375F8DE8D0A}">
      <dgm:prSet/>
      <dgm:spPr/>
      <dgm:t>
        <a:bodyPr/>
        <a:lstStyle/>
        <a:p>
          <a:endParaRPr lang="es-EC" sz="1800"/>
        </a:p>
      </dgm:t>
    </dgm:pt>
    <dgm:pt modelId="{B0F50100-AFF8-40D7-8F39-2506DF744C9A}">
      <dgm:prSet phldrT="[Texto]" custT="1"/>
      <dgm:spPr>
        <a:solidFill>
          <a:schemeClr val="accent5">
            <a:lumMod val="60000"/>
            <a:lumOff val="40000"/>
          </a:schemeClr>
        </a:solidFill>
        <a:ln>
          <a:solidFill>
            <a:srgbClr val="0070C0"/>
          </a:solidFill>
        </a:ln>
      </dgm:spPr>
      <dgm:t>
        <a:bodyPr/>
        <a:lstStyle/>
        <a:p>
          <a:pPr algn="just"/>
          <a:r>
            <a:rPr lang="es-EC" sz="1800" smtClean="0"/>
            <a:t>Planificar y ejecutar la II fase de la homologación de los radares del sector oriental de la frontera común.</a:t>
          </a:r>
          <a:endParaRPr lang="es-EC" sz="1800"/>
        </a:p>
      </dgm:t>
    </dgm:pt>
    <dgm:pt modelId="{6A7519FD-F333-451D-9EF6-A3F5E21D3C27}" type="parTrans" cxnId="{9403A74A-1597-4788-8BE6-C9C64D396347}">
      <dgm:prSet/>
      <dgm:spPr/>
      <dgm:t>
        <a:bodyPr/>
        <a:lstStyle/>
        <a:p>
          <a:endParaRPr lang="es-EC" sz="1800"/>
        </a:p>
      </dgm:t>
    </dgm:pt>
    <dgm:pt modelId="{6F0D4F6E-50EB-4225-9F4A-49DB869092D2}" type="sibTrans" cxnId="{9403A74A-1597-4788-8BE6-C9C64D396347}">
      <dgm:prSet/>
      <dgm:spPr/>
      <dgm:t>
        <a:bodyPr/>
        <a:lstStyle/>
        <a:p>
          <a:endParaRPr lang="es-EC" sz="1800"/>
        </a:p>
      </dgm:t>
    </dgm:pt>
    <dgm:pt modelId="{905A9F07-120A-4177-9BEF-35A5017EDB8B}">
      <dgm:prSet phldrT="[Texto]" custT="1"/>
      <dgm:spPr>
        <a:solidFill>
          <a:schemeClr val="accent5">
            <a:lumMod val="60000"/>
            <a:lumOff val="40000"/>
          </a:schemeClr>
        </a:solidFill>
        <a:ln>
          <a:solidFill>
            <a:srgbClr val="0070C0"/>
          </a:solidFill>
        </a:ln>
      </dgm:spPr>
      <dgm:t>
        <a:bodyPr/>
        <a:lstStyle/>
        <a:p>
          <a:pPr algn="just"/>
          <a:r>
            <a:rPr lang="es-EC" sz="1800" smtClean="0"/>
            <a:t>Realizar una reunión especializada entre unidades de Contrainteligencia de los Ejércitos de Ecuador y Colombia, para intercambiar experiencias e información de técnicas de infiltración y penetración de los GIAC.</a:t>
          </a:r>
          <a:endParaRPr lang="es-EC" sz="1800"/>
        </a:p>
      </dgm:t>
    </dgm:pt>
    <dgm:pt modelId="{54CDF0D4-8474-4A90-948A-8604D227967E}" type="parTrans" cxnId="{55B3594A-D335-4A75-8BAC-7FA2B2774A4F}">
      <dgm:prSet/>
      <dgm:spPr/>
      <dgm:t>
        <a:bodyPr/>
        <a:lstStyle/>
        <a:p>
          <a:endParaRPr lang="es-EC" sz="1800"/>
        </a:p>
      </dgm:t>
    </dgm:pt>
    <dgm:pt modelId="{94B76C31-D10A-46A6-A59D-117875739A39}" type="sibTrans" cxnId="{55B3594A-D335-4A75-8BAC-7FA2B2774A4F}">
      <dgm:prSet/>
      <dgm:spPr/>
      <dgm:t>
        <a:bodyPr/>
        <a:lstStyle/>
        <a:p>
          <a:endParaRPr lang="es-EC" sz="1800"/>
        </a:p>
      </dgm:t>
    </dgm:pt>
    <dgm:pt modelId="{82458D9B-42FC-48B9-971B-A5EC7F77A757}">
      <dgm:prSet phldrT="[Texto]" custT="1"/>
      <dgm:spPr>
        <a:solidFill>
          <a:schemeClr val="accent5">
            <a:lumMod val="60000"/>
            <a:lumOff val="40000"/>
          </a:schemeClr>
        </a:solidFill>
        <a:ln>
          <a:solidFill>
            <a:srgbClr val="0070C0"/>
          </a:solidFill>
        </a:ln>
      </dgm:spPr>
      <dgm:t>
        <a:bodyPr/>
        <a:lstStyle/>
        <a:p>
          <a:pPr algn="just"/>
          <a:r>
            <a:rPr lang="es-EC" sz="1800" dirty="0" smtClean="0"/>
            <a:t>Realizar el estudio de factibilidad e intercambio de información técnica entre G5 y J8 a través de ECORED, para enlazar por video conferencia a las presidencias de las COMBIFRON.</a:t>
          </a:r>
          <a:endParaRPr lang="es-EC" sz="1800" dirty="0"/>
        </a:p>
      </dgm:t>
    </dgm:pt>
    <dgm:pt modelId="{E4E3EE61-17EA-4ACC-AB53-FF9AE7D0F1C2}" type="parTrans" cxnId="{B2BA3735-ACB4-42BA-A42B-94E8AD60DC2A}">
      <dgm:prSet/>
      <dgm:spPr/>
      <dgm:t>
        <a:bodyPr/>
        <a:lstStyle/>
        <a:p>
          <a:endParaRPr lang="es-EC" sz="1800"/>
        </a:p>
      </dgm:t>
    </dgm:pt>
    <dgm:pt modelId="{E1CCFF9C-B22A-42E1-96AB-9883A082E3F6}" type="sibTrans" cxnId="{B2BA3735-ACB4-42BA-A42B-94E8AD60DC2A}">
      <dgm:prSet/>
      <dgm:spPr/>
      <dgm:t>
        <a:bodyPr/>
        <a:lstStyle/>
        <a:p>
          <a:endParaRPr lang="es-EC" sz="1800"/>
        </a:p>
      </dgm:t>
    </dgm:pt>
    <dgm:pt modelId="{2C9169D1-C40E-436E-BF63-215E74A7036D}">
      <dgm:prSet phldrT="[Texto]" custT="1"/>
      <dgm:spPr>
        <a:solidFill>
          <a:schemeClr val="accent5">
            <a:lumMod val="60000"/>
            <a:lumOff val="40000"/>
          </a:schemeClr>
        </a:solidFill>
        <a:ln>
          <a:solidFill>
            <a:srgbClr val="0070C0"/>
          </a:solidFill>
        </a:ln>
      </dgm:spPr>
      <dgm:t>
        <a:bodyPr/>
        <a:lstStyle/>
        <a:p>
          <a:pPr algn="just"/>
          <a:r>
            <a:rPr lang="es-EC" sz="1800" dirty="0" smtClean="0"/>
            <a:t>Se reconoce la importancia de la Reunión Bilateral de las Direcciones de Inteligencia de las Fuerzas Militares y de Policía Nacional, la reunión de Mandos Regionales de Frontera y la reunión del Sistema de Comunicaciones de las Unidades Fronterizas, las cuales deben desarrollarse cada tres meses y mínimo 20 días antes de la Reunión Ordinaria de la COMBIFRON.</a:t>
          </a:r>
          <a:endParaRPr lang="es-EC" sz="1800" dirty="0"/>
        </a:p>
      </dgm:t>
    </dgm:pt>
    <dgm:pt modelId="{770A624F-94A9-413C-99DA-F72065007EFB}" type="parTrans" cxnId="{DC720C47-0F09-49A0-ABFF-2911962BF5F5}">
      <dgm:prSet/>
      <dgm:spPr/>
      <dgm:t>
        <a:bodyPr/>
        <a:lstStyle/>
        <a:p>
          <a:endParaRPr lang="es-EC"/>
        </a:p>
      </dgm:t>
    </dgm:pt>
    <dgm:pt modelId="{9BD0E160-81CE-4197-869B-BE2989F82121}" type="sibTrans" cxnId="{DC720C47-0F09-49A0-ABFF-2911962BF5F5}">
      <dgm:prSet/>
      <dgm:spPr/>
      <dgm:t>
        <a:bodyPr/>
        <a:lstStyle/>
        <a:p>
          <a:endParaRPr lang="es-EC"/>
        </a:p>
      </dgm:t>
    </dgm:pt>
    <dgm:pt modelId="{F76DED6B-1E93-40D0-BBD0-D05271ECBA6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661969E6-A960-4847-8F15-91EC4F6BB7FB}" type="parTrans" cxnId="{76E11A6A-46CF-4A2A-9DB6-3D5AB10E7F13}">
      <dgm:prSet/>
      <dgm:spPr/>
      <dgm:t>
        <a:bodyPr/>
        <a:lstStyle/>
        <a:p>
          <a:endParaRPr lang="es-EC"/>
        </a:p>
      </dgm:t>
    </dgm:pt>
    <dgm:pt modelId="{90B89770-97AF-498E-B5C1-51FAAD0EE1E9}" type="sibTrans" cxnId="{76E11A6A-46CF-4A2A-9DB6-3D5AB10E7F13}">
      <dgm:prSet/>
      <dgm:spPr/>
      <dgm:t>
        <a:bodyPr/>
        <a:lstStyle/>
        <a:p>
          <a:endParaRPr lang="es-EC"/>
        </a:p>
      </dgm:t>
    </dgm:pt>
    <dgm:pt modelId="{D59360BA-0A73-495A-A667-B43D77D55AB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D2838248-A228-43F9-87EA-EF342B254E2E}" type="parTrans" cxnId="{B69E0D1D-9334-4189-8D09-739D53BDE5D7}">
      <dgm:prSet/>
      <dgm:spPr/>
      <dgm:t>
        <a:bodyPr/>
        <a:lstStyle/>
        <a:p>
          <a:endParaRPr lang="es-EC"/>
        </a:p>
      </dgm:t>
    </dgm:pt>
    <dgm:pt modelId="{71916943-2EE1-40C1-A6E5-B76631F93EEF}" type="sibTrans" cxnId="{B69E0D1D-9334-4189-8D09-739D53BDE5D7}">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600000" custLinFactNeighborX="-4117">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8184" custScaleY="2000000" custLinFactNeighborX="86" custLinFactNeighborY="-9926">
        <dgm:presLayoutVars>
          <dgm:bulletEnabled val="1"/>
        </dgm:presLayoutVars>
      </dgm:prSet>
      <dgm:spPr/>
      <dgm:t>
        <a:bodyPr/>
        <a:lstStyle/>
        <a:p>
          <a:endParaRPr lang="es-EC"/>
        </a:p>
      </dgm:t>
    </dgm:pt>
  </dgm:ptLst>
  <dgm:cxnLst>
    <dgm:cxn modelId="{3BFCF528-4BBA-43FB-9B4E-E9459B6D1A58}" srcId="{FA865EA9-D0AA-42C8-ADEC-0A3AAF54A81B}" destId="{642BD42B-28EF-4658-B62E-D75E77C8C1E0}" srcOrd="0" destOrd="0" parTransId="{F0463886-C7B5-4E26-BBF0-0E76325988F9}" sibTransId="{CD4D56A9-2FF7-4282-828A-06F9050476EB}"/>
    <dgm:cxn modelId="{D079E689-EEA8-4E32-967B-F375F8DE8D0A}" srcId="{642BD42B-28EF-4658-B62E-D75E77C8C1E0}" destId="{5E73C641-5AC8-4EF9-91BF-53AB2A89B3B2}" srcOrd="6" destOrd="0" parTransId="{C0C5ECD1-6E0A-4B83-A689-DE003E4691CE}" sibTransId="{33140CBA-EC05-4AAE-ADA0-77459596E4A8}"/>
    <dgm:cxn modelId="{10F0732E-4D98-42C2-8036-DA61EAC62C40}" type="presOf" srcId="{C4486C1D-2F17-486B-ADFE-1E868F5BBCC8}" destId="{074DC562-2610-4287-8DFF-F3995ABD76FB}" srcOrd="0" destOrd="0" presId="urn:microsoft.com/office/officeart/2005/8/layout/vList5"/>
    <dgm:cxn modelId="{76EEBDCF-1048-445C-91C1-98016AC4AF50}" type="presOf" srcId="{7B0EA5C8-CF06-40FE-8A93-2646F07E1988}" destId="{074DC562-2610-4287-8DFF-F3995ABD76FB}" srcOrd="0" destOrd="11" presId="urn:microsoft.com/office/officeart/2005/8/layout/vList5"/>
    <dgm:cxn modelId="{82C65427-0AE5-4F2A-A0DF-28AEDE920A28}" type="presOf" srcId="{C25F1471-8B32-4FB2-8A5D-E883217C0A77}" destId="{074DC562-2610-4287-8DFF-F3995ABD76FB}" srcOrd="0" destOrd="5" presId="urn:microsoft.com/office/officeart/2005/8/layout/vList5"/>
    <dgm:cxn modelId="{76E11A6A-46CF-4A2A-9DB6-3D5AB10E7F13}" srcId="{642BD42B-28EF-4658-B62E-D75E77C8C1E0}" destId="{F76DED6B-1E93-40D0-BBD0-D05271ECBA6D}" srcOrd="1" destOrd="0" parTransId="{661969E6-A960-4847-8F15-91EC4F6BB7FB}" sibTransId="{90B89770-97AF-498E-B5C1-51FAAD0EE1E9}"/>
    <dgm:cxn modelId="{9574619E-7ED0-4768-A931-CD370311B869}" type="presOf" srcId="{82458D9B-42FC-48B9-971B-A5EC7F77A757}" destId="{074DC562-2610-4287-8DFF-F3995ABD76FB}" srcOrd="0" destOrd="9" presId="urn:microsoft.com/office/officeart/2005/8/layout/vList5"/>
    <dgm:cxn modelId="{575B64F2-E159-4B9B-AAA6-AB4B06959559}" srcId="{642BD42B-28EF-4658-B62E-D75E77C8C1E0}" destId="{BB77CD9E-D246-407C-BF4D-69A7916DBA39}" srcOrd="3" destOrd="0" parTransId="{896D4AA1-FECF-4747-9F62-EFB17CCFDB0C}" sibTransId="{A0EB4E37-6159-4A68-B8B7-4F288F88DED1}"/>
    <dgm:cxn modelId="{6608F986-805D-4C7B-AB6B-5734F9F63375}" type="presOf" srcId="{642BD42B-28EF-4658-B62E-D75E77C8C1E0}" destId="{AEB1DA89-F0A6-4BE4-9A11-468A6515E632}" srcOrd="0" destOrd="0" presId="urn:microsoft.com/office/officeart/2005/8/layout/vList5"/>
    <dgm:cxn modelId="{55B3594A-D335-4A75-8BAC-7FA2B2774A4F}" srcId="{642BD42B-28EF-4658-B62E-D75E77C8C1E0}" destId="{905A9F07-120A-4177-9BEF-35A5017EDB8B}" srcOrd="8" destOrd="0" parTransId="{54CDF0D4-8474-4A90-948A-8604D227967E}" sibTransId="{94B76C31-D10A-46A6-A59D-117875739A39}"/>
    <dgm:cxn modelId="{78FBE760-1ADF-49E2-84DE-287BE6B2E438}" srcId="{642BD42B-28EF-4658-B62E-D75E77C8C1E0}" destId="{C25F1471-8B32-4FB2-8A5D-E883217C0A77}" srcOrd="5" destOrd="0" parTransId="{B5C870D7-4E26-42C2-AE5D-5D02D8326D26}" sibTransId="{281C2414-40A1-4721-BD5D-30864A8D58F0}"/>
    <dgm:cxn modelId="{409E0F95-8A1B-4484-B91F-DC1F353120EF}" type="presOf" srcId="{FA865EA9-D0AA-42C8-ADEC-0A3AAF54A81B}" destId="{33361964-7B5E-4E27-B8E1-2A63AAF1267E}" srcOrd="0" destOrd="0" presId="urn:microsoft.com/office/officeart/2005/8/layout/vList5"/>
    <dgm:cxn modelId="{BC66096B-E331-4359-9BFA-3B3964FD5D79}" type="presOf" srcId="{5E73C641-5AC8-4EF9-91BF-53AB2A89B3B2}" destId="{074DC562-2610-4287-8DFF-F3995ABD76FB}" srcOrd="0" destOrd="6" presId="urn:microsoft.com/office/officeart/2005/8/layout/vList5"/>
    <dgm:cxn modelId="{04E496DE-9D00-466B-8F14-E759D7516995}" type="presOf" srcId="{3E3FB0DA-5519-439D-BFDB-230C26808AAD}" destId="{074DC562-2610-4287-8DFF-F3995ABD76FB}" srcOrd="0" destOrd="10" presId="urn:microsoft.com/office/officeart/2005/8/layout/vList5"/>
    <dgm:cxn modelId="{A1702F91-8B98-4A48-B421-8324830968C4}" type="presOf" srcId="{F76DED6B-1E93-40D0-BBD0-D05271ECBA6D}" destId="{074DC562-2610-4287-8DFF-F3995ABD76FB}" srcOrd="0" destOrd="1" presId="urn:microsoft.com/office/officeart/2005/8/layout/vList5"/>
    <dgm:cxn modelId="{A0A64330-0FBB-4382-85D3-76BFAD9DCB58}" type="presOf" srcId="{D59360BA-0A73-495A-A667-B43D77D55ABD}" destId="{074DC562-2610-4287-8DFF-F3995ABD76FB}" srcOrd="0" destOrd="2" presId="urn:microsoft.com/office/officeart/2005/8/layout/vList5"/>
    <dgm:cxn modelId="{9403A74A-1597-4788-8BE6-C9C64D396347}" srcId="{642BD42B-28EF-4658-B62E-D75E77C8C1E0}" destId="{B0F50100-AFF8-40D7-8F39-2506DF744C9A}" srcOrd="7" destOrd="0" parTransId="{6A7519FD-F333-451D-9EF6-A3F5E21D3C27}" sibTransId="{6F0D4F6E-50EB-4225-9F4A-49DB869092D2}"/>
    <dgm:cxn modelId="{99F8E4F8-2BFA-4308-8034-8DA4B3D52637}" type="presOf" srcId="{9FBEA5F6-F5A6-4DBE-B735-000DDEDFAC2D}" destId="{074DC562-2610-4287-8DFF-F3995ABD76FB}" srcOrd="0" destOrd="12" presId="urn:microsoft.com/office/officeart/2005/8/layout/vList5"/>
    <dgm:cxn modelId="{DC720C47-0F09-49A0-ABFF-2911962BF5F5}" srcId="{642BD42B-28EF-4658-B62E-D75E77C8C1E0}" destId="{2C9169D1-C40E-436E-BF63-215E74A7036D}" srcOrd="4" destOrd="0" parTransId="{770A624F-94A9-413C-99DA-F72065007EFB}" sibTransId="{9BD0E160-81CE-4197-869B-BE2989F82121}"/>
    <dgm:cxn modelId="{06625A29-EFF9-4298-8BBA-16C6C524F463}" type="presOf" srcId="{B0F50100-AFF8-40D7-8F39-2506DF744C9A}" destId="{074DC562-2610-4287-8DFF-F3995ABD76FB}" srcOrd="0" destOrd="7" presId="urn:microsoft.com/office/officeart/2005/8/layout/vList5"/>
    <dgm:cxn modelId="{B2BA3735-ACB4-42BA-A42B-94E8AD60DC2A}" srcId="{642BD42B-28EF-4658-B62E-D75E77C8C1E0}" destId="{82458D9B-42FC-48B9-971B-A5EC7F77A757}" srcOrd="9" destOrd="0" parTransId="{E4E3EE61-17EA-4ACC-AB53-FF9AE7D0F1C2}" sibTransId="{E1CCFF9C-B22A-42E1-96AB-9883A082E3F6}"/>
    <dgm:cxn modelId="{DF7E0CB4-85FE-46D5-A3EB-822C3BC8CC96}" srcId="{642BD42B-28EF-4658-B62E-D75E77C8C1E0}" destId="{C4486C1D-2F17-486B-ADFE-1E868F5BBCC8}" srcOrd="0" destOrd="0" parTransId="{41A226CF-7692-41AC-A274-77CFAE291721}" sibTransId="{8AF94E54-EE1D-4851-8B9D-BA19F15CFA54}"/>
    <dgm:cxn modelId="{9AC1811A-B30E-464E-A5FC-9AB28893A2F4}" srcId="{642BD42B-28EF-4658-B62E-D75E77C8C1E0}" destId="{7B0EA5C8-CF06-40FE-8A93-2646F07E1988}" srcOrd="11" destOrd="0" parTransId="{A0B8E74F-96F3-419A-B7A8-531DD87595E6}" sibTransId="{626BB086-F88D-4E72-8D37-616F3F1832B4}"/>
    <dgm:cxn modelId="{1C096886-EA22-4D26-8FB7-D33278DB59D8}" type="presOf" srcId="{905A9F07-120A-4177-9BEF-35A5017EDB8B}" destId="{074DC562-2610-4287-8DFF-F3995ABD76FB}" srcOrd="0" destOrd="8" presId="urn:microsoft.com/office/officeart/2005/8/layout/vList5"/>
    <dgm:cxn modelId="{40E2F8E5-A4F5-4771-AD19-275E0DB7FDA1}" type="presOf" srcId="{2C9169D1-C40E-436E-BF63-215E74A7036D}" destId="{074DC562-2610-4287-8DFF-F3995ABD76FB}" srcOrd="0" destOrd="4" presId="urn:microsoft.com/office/officeart/2005/8/layout/vList5"/>
    <dgm:cxn modelId="{B69E0D1D-9334-4189-8D09-739D53BDE5D7}" srcId="{642BD42B-28EF-4658-B62E-D75E77C8C1E0}" destId="{D59360BA-0A73-495A-A667-B43D77D55ABD}" srcOrd="2" destOrd="0" parTransId="{D2838248-A228-43F9-87EA-EF342B254E2E}" sibTransId="{71916943-2EE1-40C1-A6E5-B76631F93EEF}"/>
    <dgm:cxn modelId="{0633AD0F-322B-44F6-9CFC-C46CBECAB604}" srcId="{642BD42B-28EF-4658-B62E-D75E77C8C1E0}" destId="{9FBEA5F6-F5A6-4DBE-B735-000DDEDFAC2D}" srcOrd="12" destOrd="0" parTransId="{917796FD-F314-442A-BC6C-B4C14BAA1877}" sibTransId="{262DBF3E-80BA-4282-AEDC-D1C8C1B23D9F}"/>
    <dgm:cxn modelId="{52C271E9-9F32-430F-B875-3FBEC07095AB}" type="presOf" srcId="{BB77CD9E-D246-407C-BF4D-69A7916DBA39}" destId="{074DC562-2610-4287-8DFF-F3995ABD76FB}" srcOrd="0" destOrd="3" presId="urn:microsoft.com/office/officeart/2005/8/layout/vList5"/>
    <dgm:cxn modelId="{84D1AE32-3224-4F08-81E4-DADDD25E37E6}" srcId="{642BD42B-28EF-4658-B62E-D75E77C8C1E0}" destId="{3E3FB0DA-5519-439D-BFDB-230C26808AAD}" srcOrd="10" destOrd="0" parTransId="{944A87BE-53EA-41CF-90C4-371903F35D5A}" sibTransId="{7ED6D2FB-6E48-4A44-AB94-0D90E485BFC5}"/>
    <dgm:cxn modelId="{33C3B126-A180-44D6-93EE-C44AE4926A68}" type="presParOf" srcId="{33361964-7B5E-4E27-B8E1-2A63AAF1267E}" destId="{0641A83D-CFE2-4D3B-BAB4-8FAC1E85DBF3}" srcOrd="0" destOrd="0" presId="urn:microsoft.com/office/officeart/2005/8/layout/vList5"/>
    <dgm:cxn modelId="{9CE88AB5-2F24-4D6F-AF51-18556CD51313}" type="presParOf" srcId="{0641A83D-CFE2-4D3B-BAB4-8FAC1E85DBF3}" destId="{AEB1DA89-F0A6-4BE4-9A11-468A6515E632}" srcOrd="0" destOrd="0" presId="urn:microsoft.com/office/officeart/2005/8/layout/vList5"/>
    <dgm:cxn modelId="{C9D266E6-4D18-406C-BE82-15C375C2BF16}"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2000" b="1" dirty="0" smtClean="0"/>
            <a:t>XXII COMBIFRON:</a:t>
          </a:r>
          <a:r>
            <a:rPr lang="es-ES" sz="2000" dirty="0" smtClean="0"/>
            <a:t> </a:t>
          </a:r>
          <a:r>
            <a:rPr lang="es-ES" sz="1800" dirty="0" smtClean="0"/>
            <a:t>En Bogotá-Colombia,</a:t>
          </a:r>
          <a:r>
            <a:rPr lang="es-ES" sz="2000" dirty="0" smtClean="0"/>
            <a:t> </a:t>
          </a:r>
          <a:r>
            <a:rPr lang="es-ES" sz="1700" dirty="0" smtClean="0"/>
            <a:t>17 al 19-AGO- 010:</a:t>
          </a:r>
        </a:p>
        <a:p>
          <a:pPr algn="just"/>
          <a:r>
            <a:rPr lang="es-ES" sz="2000" dirty="0" smtClean="0"/>
            <a:t>7 acuerdos</a:t>
          </a:r>
        </a:p>
        <a:p>
          <a:pPr algn="just"/>
          <a:r>
            <a:rPr lang="es-ES" sz="2000" dirty="0" smtClean="0"/>
            <a:t>15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alpha val="90000"/>
            </a:srgbClr>
          </a:solidFill>
        </a:ln>
      </dgm:spPr>
      <dgm:t>
        <a:bodyPr/>
        <a:lstStyle/>
        <a:p>
          <a:pPr algn="just"/>
          <a:endParaRPr lang="es-EC" sz="23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alpha val="90000"/>
            </a:srgbClr>
          </a:solidFill>
        </a:ln>
      </dgm:spPr>
      <dgm:t>
        <a:bodyPr/>
        <a:lstStyle/>
        <a:p>
          <a:pPr algn="just"/>
          <a:endParaRPr lang="es-EC" sz="23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alpha val="90000"/>
            </a:srgbClr>
          </a:solidFill>
        </a:ln>
      </dgm:spPr>
      <dgm:t>
        <a:bodyPr/>
        <a:lstStyle/>
        <a:p>
          <a:pPr algn="just"/>
          <a:endParaRPr lang="es-EC" sz="23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alpha val="90000"/>
            </a:srgbClr>
          </a:solidFill>
        </a:ln>
      </dgm:spPr>
      <dgm:t>
        <a:bodyPr/>
        <a:lstStyle/>
        <a:p>
          <a:pPr algn="just"/>
          <a:endParaRPr lang="es-EC" sz="23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0300395A-FB64-4E5A-A38D-0282C6A2DE6C}">
      <dgm:prSet phldrT="[Texto]" custT="1"/>
      <dgm:spPr>
        <a:solidFill>
          <a:schemeClr val="accent5">
            <a:lumMod val="60000"/>
            <a:lumOff val="40000"/>
          </a:schemeClr>
        </a:solidFill>
        <a:ln>
          <a:solidFill>
            <a:srgbClr val="0070C0">
              <a:alpha val="90000"/>
            </a:srgbClr>
          </a:solidFill>
        </a:ln>
      </dgm:spPr>
      <dgm:t>
        <a:bodyPr/>
        <a:lstStyle/>
        <a:p>
          <a:pPr algn="just"/>
          <a:r>
            <a:rPr lang="es-EC" sz="2300" dirty="0" smtClean="0"/>
            <a:t>Entra en vigencia el Reglamento de la COMBIFRON con las reformas establecidas.</a:t>
          </a:r>
          <a:endParaRPr lang="es-EC" sz="2300" dirty="0"/>
        </a:p>
      </dgm:t>
    </dgm:pt>
    <dgm:pt modelId="{68722485-5081-4F6E-91F9-4F4DFE566225}" type="parTrans" cxnId="{79370DFA-AD1C-4D22-A383-FAD895439C2F}">
      <dgm:prSet/>
      <dgm:spPr/>
      <dgm:t>
        <a:bodyPr/>
        <a:lstStyle/>
        <a:p>
          <a:endParaRPr lang="es-EC"/>
        </a:p>
      </dgm:t>
    </dgm:pt>
    <dgm:pt modelId="{4EDB6B57-2CA4-49E6-8663-A7AE54881E87}" type="sibTrans" cxnId="{79370DFA-AD1C-4D22-A383-FAD895439C2F}">
      <dgm:prSet/>
      <dgm:spPr/>
      <dgm:t>
        <a:bodyPr/>
        <a:lstStyle/>
        <a:p>
          <a:endParaRPr lang="es-EC"/>
        </a:p>
      </dgm:t>
    </dgm:pt>
    <dgm:pt modelId="{BF22FE31-CAF8-4A8A-B4FF-78BB68626115}">
      <dgm:prSet phldrT="[Texto]" custT="1"/>
      <dgm:spPr>
        <a:solidFill>
          <a:schemeClr val="accent5">
            <a:lumMod val="60000"/>
            <a:lumOff val="40000"/>
          </a:schemeClr>
        </a:solidFill>
        <a:ln>
          <a:solidFill>
            <a:srgbClr val="0070C0">
              <a:alpha val="90000"/>
            </a:srgbClr>
          </a:solidFill>
        </a:ln>
      </dgm:spPr>
      <dgm:t>
        <a:bodyPr/>
        <a:lstStyle/>
        <a:p>
          <a:pPr algn="just"/>
          <a:r>
            <a:rPr lang="es-EC" sz="2300" smtClean="0"/>
            <a:t>Utilización del sistema ECORED para el intercambio de información sensible y/o clasificada. </a:t>
          </a:r>
          <a:endParaRPr lang="es-EC" sz="2300"/>
        </a:p>
      </dgm:t>
    </dgm:pt>
    <dgm:pt modelId="{50FAED09-AD88-4065-A935-B7B975E18DF7}" type="parTrans" cxnId="{EFA55A65-8E64-4177-964F-7A7542C7C71B}">
      <dgm:prSet/>
      <dgm:spPr/>
      <dgm:t>
        <a:bodyPr/>
        <a:lstStyle/>
        <a:p>
          <a:endParaRPr lang="es-EC"/>
        </a:p>
      </dgm:t>
    </dgm:pt>
    <dgm:pt modelId="{F01648F4-3EFA-477D-A51C-23FA2ED15E75}" type="sibTrans" cxnId="{EFA55A65-8E64-4177-964F-7A7542C7C71B}">
      <dgm:prSet/>
      <dgm:spPr/>
      <dgm:t>
        <a:bodyPr/>
        <a:lstStyle/>
        <a:p>
          <a:endParaRPr lang="es-EC"/>
        </a:p>
      </dgm:t>
    </dgm:pt>
    <dgm:pt modelId="{E7D94A4B-1522-423A-9F68-1F60D74B0B08}">
      <dgm:prSet phldrT="[Texto]" custT="1"/>
      <dgm:spPr>
        <a:solidFill>
          <a:schemeClr val="accent5">
            <a:lumMod val="60000"/>
            <a:lumOff val="40000"/>
          </a:schemeClr>
        </a:solidFill>
        <a:ln>
          <a:solidFill>
            <a:srgbClr val="0070C0">
              <a:alpha val="90000"/>
            </a:srgbClr>
          </a:solidFill>
        </a:ln>
      </dgm:spPr>
      <dgm:t>
        <a:bodyPr/>
        <a:lstStyle/>
        <a:p>
          <a:pPr algn="just"/>
          <a:r>
            <a:rPr lang="es-EC" sz="2300" dirty="0" smtClean="0"/>
            <a:t>Realizar el intercambio de información  relacionado con materiales utilizados para la construcción de </a:t>
          </a:r>
          <a:r>
            <a:rPr lang="es-EC" sz="2300" dirty="0" err="1" smtClean="0"/>
            <a:t>semisumergibles</a:t>
          </a:r>
          <a:r>
            <a:rPr lang="es-EC" sz="2300" dirty="0" smtClean="0"/>
            <a:t>, posibles rutas y modalidad de transporte. </a:t>
          </a:r>
          <a:endParaRPr lang="es-EC" sz="2300" dirty="0"/>
        </a:p>
      </dgm:t>
    </dgm:pt>
    <dgm:pt modelId="{D4A2EA23-17B4-4B25-9584-1392071DB861}" type="parTrans" cxnId="{D57EC970-2A0B-4F61-A1CB-80E0FBD10908}">
      <dgm:prSet/>
      <dgm:spPr/>
      <dgm:t>
        <a:bodyPr/>
        <a:lstStyle/>
        <a:p>
          <a:endParaRPr lang="es-EC"/>
        </a:p>
      </dgm:t>
    </dgm:pt>
    <dgm:pt modelId="{935361B6-18E8-43F4-A4EC-D9B32008E3D0}" type="sibTrans" cxnId="{D57EC970-2A0B-4F61-A1CB-80E0FBD10908}">
      <dgm:prSet/>
      <dgm:spPr/>
      <dgm:t>
        <a:bodyPr/>
        <a:lstStyle/>
        <a:p>
          <a:endParaRPr lang="es-EC"/>
        </a:p>
      </dgm:t>
    </dgm:pt>
    <dgm:pt modelId="{307C9C6B-9011-40C3-B055-9FA903F93D7F}">
      <dgm:prSet phldrT="[Texto]" custT="1"/>
      <dgm:spPr>
        <a:solidFill>
          <a:schemeClr val="accent5">
            <a:lumMod val="60000"/>
            <a:lumOff val="40000"/>
          </a:schemeClr>
        </a:solidFill>
        <a:ln>
          <a:solidFill>
            <a:srgbClr val="0070C0">
              <a:alpha val="90000"/>
            </a:srgbClr>
          </a:solidFill>
        </a:ln>
      </dgm:spPr>
      <dgm:t>
        <a:bodyPr/>
        <a:lstStyle/>
        <a:p>
          <a:pPr algn="just"/>
          <a:r>
            <a:rPr lang="es-EC" sz="2300" smtClean="0"/>
            <a:t>Designar  equipos de trabajo para analizar y unificar la definición de los puntos fronterizos de paso ilegal. </a:t>
          </a:r>
          <a:endParaRPr lang="es-EC" sz="2300"/>
        </a:p>
      </dgm:t>
    </dgm:pt>
    <dgm:pt modelId="{2AF75809-6AD6-4D0D-8522-C36BAE09CE5D}" type="parTrans" cxnId="{744F6945-0DBC-444A-B5EF-660B350DF87E}">
      <dgm:prSet/>
      <dgm:spPr/>
      <dgm:t>
        <a:bodyPr/>
        <a:lstStyle/>
        <a:p>
          <a:endParaRPr lang="es-EC"/>
        </a:p>
      </dgm:t>
    </dgm:pt>
    <dgm:pt modelId="{A9FA8E7C-64D0-40E3-A970-ADFE5B30F1FF}" type="sibTrans" cxnId="{744F6945-0DBC-444A-B5EF-660B350DF87E}">
      <dgm:prSet/>
      <dgm:spPr/>
      <dgm:t>
        <a:bodyPr/>
        <a:lstStyle/>
        <a:p>
          <a:endParaRPr lang="es-EC"/>
        </a:p>
      </dgm:t>
    </dgm:pt>
    <dgm:pt modelId="{83361AF5-2F99-410B-B5B1-AA1E66BF8E23}">
      <dgm:prSet phldrT="[Texto]" custT="1"/>
      <dgm:spPr>
        <a:solidFill>
          <a:schemeClr val="accent5">
            <a:lumMod val="60000"/>
            <a:lumOff val="40000"/>
          </a:schemeClr>
        </a:solidFill>
        <a:ln>
          <a:solidFill>
            <a:srgbClr val="0070C0">
              <a:alpha val="90000"/>
            </a:srgbClr>
          </a:solidFill>
        </a:ln>
      </dgm:spPr>
      <dgm:t>
        <a:bodyPr/>
        <a:lstStyle/>
        <a:p>
          <a:pPr algn="just"/>
          <a:r>
            <a:rPr lang="es-EC" sz="2300" dirty="0" smtClean="0"/>
            <a:t>Intercambio de información entre la Policía Judicial de Ecuador e Investigación  Criminal de Colombia, relacionado a vehículos hurtados.</a:t>
          </a:r>
          <a:endParaRPr lang="es-EC" sz="2300" dirty="0"/>
        </a:p>
      </dgm:t>
    </dgm:pt>
    <dgm:pt modelId="{7FA22C54-6BB4-4D7D-AF7E-E95DF1EE9134}" type="parTrans" cxnId="{52D19B2E-21A4-4F1C-B51A-32ADB9C13227}">
      <dgm:prSet/>
      <dgm:spPr/>
      <dgm:t>
        <a:bodyPr/>
        <a:lstStyle/>
        <a:p>
          <a:endParaRPr lang="es-EC"/>
        </a:p>
      </dgm:t>
    </dgm:pt>
    <dgm:pt modelId="{D443E5D0-A10F-4AEE-A4BA-35AA7EB60D86}" type="sibTrans" cxnId="{52D19B2E-21A4-4F1C-B51A-32ADB9C13227}">
      <dgm:prSet/>
      <dgm:spPr/>
      <dgm:t>
        <a:bodyPr/>
        <a:lstStyle/>
        <a:p>
          <a:endParaRPr lang="es-EC"/>
        </a:p>
      </dgm:t>
    </dgm:pt>
    <dgm:pt modelId="{75F23942-8162-4592-AF7E-FABB97ABDCC7}">
      <dgm:prSet phldrT="[Texto]" custT="1"/>
      <dgm:spPr>
        <a:solidFill>
          <a:schemeClr val="accent5">
            <a:lumMod val="60000"/>
            <a:lumOff val="40000"/>
          </a:schemeClr>
        </a:solidFill>
        <a:ln>
          <a:solidFill>
            <a:srgbClr val="0070C0">
              <a:alpha val="90000"/>
            </a:srgbClr>
          </a:solidFill>
        </a:ln>
      </dgm:spPr>
      <dgm:t>
        <a:bodyPr/>
        <a:lstStyle/>
        <a:p>
          <a:pPr algn="just"/>
          <a:endParaRPr lang="es-EC" sz="2300" dirty="0"/>
        </a:p>
      </dgm:t>
    </dgm:pt>
    <dgm:pt modelId="{0890DA57-C13E-4618-BB39-9D00CEB46374}" type="parTrans" cxnId="{828E5B3B-FFC8-4BF8-A529-24A071E5833C}">
      <dgm:prSet/>
      <dgm:spPr/>
      <dgm:t>
        <a:bodyPr/>
        <a:lstStyle/>
        <a:p>
          <a:endParaRPr lang="es-EC"/>
        </a:p>
      </dgm:t>
    </dgm:pt>
    <dgm:pt modelId="{ADBD9E8A-580B-4240-99B5-D95380327693}" type="sibTrans" cxnId="{828E5B3B-FFC8-4BF8-A529-24A071E5833C}">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600000" custLinFactNeighborX="-4117">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8184" custScaleY="2000000" custLinFactNeighborX="2538" custLinFactNeighborY="36221">
        <dgm:presLayoutVars>
          <dgm:bulletEnabled val="1"/>
        </dgm:presLayoutVars>
      </dgm:prSet>
      <dgm:spPr/>
      <dgm:t>
        <a:bodyPr/>
        <a:lstStyle/>
        <a:p>
          <a:endParaRPr lang="es-EC"/>
        </a:p>
      </dgm:t>
    </dgm:pt>
  </dgm:ptLst>
  <dgm:cxnLst>
    <dgm:cxn modelId="{3BFCF528-4BBA-43FB-9B4E-E9459B6D1A58}" srcId="{FA865EA9-D0AA-42C8-ADEC-0A3AAF54A81B}" destId="{642BD42B-28EF-4658-B62E-D75E77C8C1E0}" srcOrd="0" destOrd="0" parTransId="{F0463886-C7B5-4E26-BBF0-0E76325988F9}" sibTransId="{CD4D56A9-2FF7-4282-828A-06F9050476EB}"/>
    <dgm:cxn modelId="{D6DEE019-D7C1-4EE0-8EC1-2A821A884091}" type="presOf" srcId="{75F23942-8162-4592-AF7E-FABB97ABDCC7}" destId="{074DC562-2610-4287-8DFF-F3995ABD76FB}" srcOrd="0" destOrd="1" presId="urn:microsoft.com/office/officeart/2005/8/layout/vList5"/>
    <dgm:cxn modelId="{2F66D9E7-1A82-49F5-B968-F3E891836999}" type="presOf" srcId="{9FBEA5F6-F5A6-4DBE-B735-000DDEDFAC2D}" destId="{074DC562-2610-4287-8DFF-F3995ABD76FB}" srcOrd="0" destOrd="9" presId="urn:microsoft.com/office/officeart/2005/8/layout/vList5"/>
    <dgm:cxn modelId="{EFA55A65-8E64-4177-964F-7A7542C7C71B}" srcId="{642BD42B-28EF-4658-B62E-D75E77C8C1E0}" destId="{BF22FE31-CAF8-4A8A-B4FF-78BB68626115}" srcOrd="3" destOrd="0" parTransId="{50FAED09-AD88-4065-A935-B7B975E18DF7}" sibTransId="{F01648F4-3EFA-477D-A51C-23FA2ED15E75}"/>
    <dgm:cxn modelId="{52D19B2E-21A4-4F1C-B51A-32ADB9C13227}" srcId="{642BD42B-28EF-4658-B62E-D75E77C8C1E0}" destId="{83361AF5-2F99-410B-B5B1-AA1E66BF8E23}" srcOrd="6" destOrd="0" parTransId="{7FA22C54-6BB4-4D7D-AF7E-E95DF1EE9134}" sibTransId="{D443E5D0-A10F-4AEE-A4BA-35AA7EB60D86}"/>
    <dgm:cxn modelId="{0E3401FF-C322-4C54-95AD-BFEE560E71C7}" type="presOf" srcId="{3E3FB0DA-5519-439D-BFDB-230C26808AAD}" destId="{074DC562-2610-4287-8DFF-F3995ABD76FB}" srcOrd="0" destOrd="7" presId="urn:microsoft.com/office/officeart/2005/8/layout/vList5"/>
    <dgm:cxn modelId="{A0D0CF33-F473-40B4-8610-8DBD1BCCA7BD}" type="presOf" srcId="{C4486C1D-2F17-486B-ADFE-1E868F5BBCC8}" destId="{074DC562-2610-4287-8DFF-F3995ABD76FB}" srcOrd="0" destOrd="0" presId="urn:microsoft.com/office/officeart/2005/8/layout/vList5"/>
    <dgm:cxn modelId="{828E5B3B-FFC8-4BF8-A529-24A071E5833C}" srcId="{642BD42B-28EF-4658-B62E-D75E77C8C1E0}" destId="{75F23942-8162-4592-AF7E-FABB97ABDCC7}" srcOrd="1" destOrd="0" parTransId="{0890DA57-C13E-4618-BB39-9D00CEB46374}" sibTransId="{ADBD9E8A-580B-4240-99B5-D95380327693}"/>
    <dgm:cxn modelId="{61C3E755-CCF0-4B39-B036-C50C4355C106}" type="presOf" srcId="{0300395A-FB64-4E5A-A38D-0282C6A2DE6C}" destId="{074DC562-2610-4287-8DFF-F3995ABD76FB}" srcOrd="0" destOrd="2" presId="urn:microsoft.com/office/officeart/2005/8/layout/vList5"/>
    <dgm:cxn modelId="{D57EC970-2A0B-4F61-A1CB-80E0FBD10908}" srcId="{642BD42B-28EF-4658-B62E-D75E77C8C1E0}" destId="{E7D94A4B-1522-423A-9F68-1F60D74B0B08}" srcOrd="4" destOrd="0" parTransId="{D4A2EA23-17B4-4B25-9584-1392071DB861}" sibTransId="{935361B6-18E8-43F4-A4EC-D9B32008E3D0}"/>
    <dgm:cxn modelId="{224D5596-B0C7-4816-909A-0CB596F5CD07}" type="presOf" srcId="{7B0EA5C8-CF06-40FE-8A93-2646F07E1988}" destId="{074DC562-2610-4287-8DFF-F3995ABD76FB}" srcOrd="0" destOrd="8" presId="urn:microsoft.com/office/officeart/2005/8/layout/vList5"/>
    <dgm:cxn modelId="{B0A5C14C-A97C-4EFD-A811-9EADC134C305}" type="presOf" srcId="{E7D94A4B-1522-423A-9F68-1F60D74B0B08}" destId="{074DC562-2610-4287-8DFF-F3995ABD76FB}" srcOrd="0" destOrd="4" presId="urn:microsoft.com/office/officeart/2005/8/layout/vList5"/>
    <dgm:cxn modelId="{744F6945-0DBC-444A-B5EF-660B350DF87E}" srcId="{642BD42B-28EF-4658-B62E-D75E77C8C1E0}" destId="{307C9C6B-9011-40C3-B055-9FA903F93D7F}" srcOrd="5" destOrd="0" parTransId="{2AF75809-6AD6-4D0D-8522-C36BAE09CE5D}" sibTransId="{A9FA8E7C-64D0-40E3-A970-ADFE5B30F1FF}"/>
    <dgm:cxn modelId="{4D25803D-80DA-4F5E-AE3E-E4D262FED21E}" type="presOf" srcId="{642BD42B-28EF-4658-B62E-D75E77C8C1E0}" destId="{AEB1DA89-F0A6-4BE4-9A11-468A6515E632}" srcOrd="0" destOrd="0" presId="urn:microsoft.com/office/officeart/2005/8/layout/vList5"/>
    <dgm:cxn modelId="{E376AE80-4D7F-4E17-B301-B1692CCE4003}" type="presOf" srcId="{BF22FE31-CAF8-4A8A-B4FF-78BB68626115}" destId="{074DC562-2610-4287-8DFF-F3995ABD76FB}" srcOrd="0" destOrd="3" presId="urn:microsoft.com/office/officeart/2005/8/layout/vList5"/>
    <dgm:cxn modelId="{753A2E5E-E82C-4DDA-B1EB-EA565CE195BE}" type="presOf" srcId="{307C9C6B-9011-40C3-B055-9FA903F93D7F}" destId="{074DC562-2610-4287-8DFF-F3995ABD76FB}" srcOrd="0" destOrd="5" presId="urn:microsoft.com/office/officeart/2005/8/layout/vList5"/>
    <dgm:cxn modelId="{79370DFA-AD1C-4D22-A383-FAD895439C2F}" srcId="{642BD42B-28EF-4658-B62E-D75E77C8C1E0}" destId="{0300395A-FB64-4E5A-A38D-0282C6A2DE6C}" srcOrd="2" destOrd="0" parTransId="{68722485-5081-4F6E-91F9-4F4DFE566225}" sibTransId="{4EDB6B57-2CA4-49E6-8663-A7AE54881E87}"/>
    <dgm:cxn modelId="{FAF457C9-CD43-4248-8286-DA3FF9118ED1}" type="presOf" srcId="{FA865EA9-D0AA-42C8-ADEC-0A3AAF54A81B}" destId="{33361964-7B5E-4E27-B8E1-2A63AAF1267E}" srcOrd="0" destOrd="0" presId="urn:microsoft.com/office/officeart/2005/8/layout/vList5"/>
    <dgm:cxn modelId="{DF7E0CB4-85FE-46D5-A3EB-822C3BC8CC96}" srcId="{642BD42B-28EF-4658-B62E-D75E77C8C1E0}" destId="{C4486C1D-2F17-486B-ADFE-1E868F5BBCC8}" srcOrd="0" destOrd="0" parTransId="{41A226CF-7692-41AC-A274-77CFAE291721}" sibTransId="{8AF94E54-EE1D-4851-8B9D-BA19F15CFA54}"/>
    <dgm:cxn modelId="{46EC893A-6535-4C74-81D1-3A6927578131}" type="presOf" srcId="{83361AF5-2F99-410B-B5B1-AA1E66BF8E23}" destId="{074DC562-2610-4287-8DFF-F3995ABD76FB}" srcOrd="0" destOrd="6" presId="urn:microsoft.com/office/officeart/2005/8/layout/vList5"/>
    <dgm:cxn modelId="{9AC1811A-B30E-464E-A5FC-9AB28893A2F4}" srcId="{642BD42B-28EF-4658-B62E-D75E77C8C1E0}" destId="{7B0EA5C8-CF06-40FE-8A93-2646F07E1988}" srcOrd="8" destOrd="0" parTransId="{A0B8E74F-96F3-419A-B7A8-531DD87595E6}" sibTransId="{626BB086-F88D-4E72-8D37-616F3F1832B4}"/>
    <dgm:cxn modelId="{0633AD0F-322B-44F6-9CFC-C46CBECAB604}" srcId="{642BD42B-28EF-4658-B62E-D75E77C8C1E0}" destId="{9FBEA5F6-F5A6-4DBE-B735-000DDEDFAC2D}" srcOrd="9" destOrd="0" parTransId="{917796FD-F314-442A-BC6C-B4C14BAA1877}" sibTransId="{262DBF3E-80BA-4282-AEDC-D1C8C1B23D9F}"/>
    <dgm:cxn modelId="{84D1AE32-3224-4F08-81E4-DADDD25E37E6}" srcId="{642BD42B-28EF-4658-B62E-D75E77C8C1E0}" destId="{3E3FB0DA-5519-439D-BFDB-230C26808AAD}" srcOrd="7" destOrd="0" parTransId="{944A87BE-53EA-41CF-90C4-371903F35D5A}" sibTransId="{7ED6D2FB-6E48-4A44-AB94-0D90E485BFC5}"/>
    <dgm:cxn modelId="{9BBF4311-7793-4C2E-8BF7-314B22A60F25}" type="presParOf" srcId="{33361964-7B5E-4E27-B8E1-2A63AAF1267E}" destId="{0641A83D-CFE2-4D3B-BAB4-8FAC1E85DBF3}" srcOrd="0" destOrd="0" presId="urn:microsoft.com/office/officeart/2005/8/layout/vList5"/>
    <dgm:cxn modelId="{F25DA693-E23F-4CE6-8F14-1AC0F2ED6B33}" type="presParOf" srcId="{0641A83D-CFE2-4D3B-BAB4-8FAC1E85DBF3}" destId="{AEB1DA89-F0A6-4BE4-9A11-468A6515E632}" srcOrd="0" destOrd="0" presId="urn:microsoft.com/office/officeart/2005/8/layout/vList5"/>
    <dgm:cxn modelId="{8CC2D8E8-A2D8-4BC3-BD04-06BD355DEA2A}"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1700" b="1" dirty="0" smtClean="0"/>
            <a:t>XXIII COMBIFRON: </a:t>
          </a:r>
          <a:r>
            <a:rPr lang="es-ES" sz="1800" dirty="0" smtClean="0"/>
            <a:t>En Esmeraldas-Ecuador, 27 y 28 ENE- 011:</a:t>
          </a:r>
        </a:p>
        <a:p>
          <a:pPr algn="just"/>
          <a:r>
            <a:rPr lang="es-ES" sz="2000" dirty="0" smtClean="0"/>
            <a:t>8 acuerdos</a:t>
          </a:r>
        </a:p>
        <a:p>
          <a:pPr algn="just"/>
          <a:r>
            <a:rPr lang="es-ES" sz="2000" dirty="0" smtClean="0"/>
            <a:t>16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613F9C3E-7A42-4E3F-90C7-7B3D75D0834D}">
      <dgm:prSet phldrT="[Texto]" custT="1"/>
      <dgm:spPr>
        <a:solidFill>
          <a:schemeClr val="accent5">
            <a:lumMod val="60000"/>
            <a:lumOff val="40000"/>
          </a:schemeClr>
        </a:solidFill>
        <a:ln>
          <a:solidFill>
            <a:srgbClr val="0070C0"/>
          </a:solidFill>
        </a:ln>
      </dgm:spPr>
      <dgm:t>
        <a:bodyPr/>
        <a:lstStyle/>
        <a:p>
          <a:pPr algn="just"/>
          <a:r>
            <a:rPr lang="es-EC" sz="1800" dirty="0" smtClean="0"/>
            <a:t>Conformar equipos de análisis que se encarguen de elaborar una apreciación integral sobre el tráfico de armas en cada uno de los países.</a:t>
          </a:r>
          <a:endParaRPr lang="es-EC" sz="1800" dirty="0"/>
        </a:p>
      </dgm:t>
    </dgm:pt>
    <dgm:pt modelId="{F2B12398-0A80-4699-A150-F82F787DED07}" type="parTrans" cxnId="{7A4B3B13-E0BE-440E-B5FD-A3D366DE3FA7}">
      <dgm:prSet/>
      <dgm:spPr/>
      <dgm:t>
        <a:bodyPr/>
        <a:lstStyle/>
        <a:p>
          <a:endParaRPr lang="es-EC"/>
        </a:p>
      </dgm:t>
    </dgm:pt>
    <dgm:pt modelId="{02B86640-58C6-496B-9734-E0DD82DBBF27}" type="sibTrans" cxnId="{7A4B3B13-E0BE-440E-B5FD-A3D366DE3FA7}">
      <dgm:prSet/>
      <dgm:spPr/>
      <dgm:t>
        <a:bodyPr/>
        <a:lstStyle/>
        <a:p>
          <a:endParaRPr lang="es-EC"/>
        </a:p>
      </dgm:t>
    </dgm:pt>
    <dgm:pt modelId="{4C283502-BDEB-4B76-A540-42B0E5E298A1}">
      <dgm:prSet phldrT="[Texto]" custT="1"/>
      <dgm:spPr>
        <a:solidFill>
          <a:schemeClr val="accent5">
            <a:lumMod val="60000"/>
            <a:lumOff val="40000"/>
          </a:schemeClr>
        </a:solidFill>
        <a:ln>
          <a:solidFill>
            <a:srgbClr val="0070C0"/>
          </a:solidFill>
        </a:ln>
      </dgm:spPr>
      <dgm:t>
        <a:bodyPr/>
        <a:lstStyle/>
        <a:p>
          <a:pPr algn="just"/>
          <a:r>
            <a:rPr lang="es-EC" sz="1800" smtClean="0"/>
            <a:t>Hacer partícipes de la COMBIFRON al Comité Interinstitucional de Lucha Contra las Finanzas de Organizaciones Terroristas (CILFOT) de Colombia, y a la Unidad de Análisis Financiero (UAF) del Ecuador; así como al  Departamento Administrativo de Seguridad (DAS) por parte de Colombia, y a la Policía de Migración del Ecuador</a:t>
          </a:r>
          <a:endParaRPr lang="es-EC" sz="1800"/>
        </a:p>
      </dgm:t>
    </dgm:pt>
    <dgm:pt modelId="{D88D965E-4154-4638-A0AA-3790931D6EFA}" type="parTrans" cxnId="{8D11F654-0A1F-40F6-B600-6976D6BC4597}">
      <dgm:prSet/>
      <dgm:spPr/>
      <dgm:t>
        <a:bodyPr/>
        <a:lstStyle/>
        <a:p>
          <a:endParaRPr lang="es-EC"/>
        </a:p>
      </dgm:t>
    </dgm:pt>
    <dgm:pt modelId="{6CF2D1B0-DC81-496A-ACC1-3565F08986F1}" type="sibTrans" cxnId="{8D11F654-0A1F-40F6-B600-6976D6BC4597}">
      <dgm:prSet/>
      <dgm:spPr/>
      <dgm:t>
        <a:bodyPr/>
        <a:lstStyle/>
        <a:p>
          <a:endParaRPr lang="es-EC"/>
        </a:p>
      </dgm:t>
    </dgm:pt>
    <dgm:pt modelId="{F83C7C78-02E6-48FD-A609-41FECD055606}">
      <dgm:prSet phldrT="[Texto]" custT="1"/>
      <dgm:spPr>
        <a:solidFill>
          <a:schemeClr val="accent5">
            <a:lumMod val="60000"/>
            <a:lumOff val="40000"/>
          </a:schemeClr>
        </a:solidFill>
        <a:ln>
          <a:solidFill>
            <a:srgbClr val="0070C0"/>
          </a:solidFill>
        </a:ln>
      </dgm:spPr>
      <dgm:t>
        <a:bodyPr/>
        <a:lstStyle/>
        <a:p>
          <a:pPr algn="just"/>
          <a:r>
            <a:rPr lang="es-EC" sz="1800" smtClean="0"/>
            <a:t>Fortalecer el intercambio de información sobre temas relacionados con el accionar delictivo o sobre actividades que afecten la seguridad de la región. </a:t>
          </a:r>
          <a:endParaRPr lang="es-EC" sz="1800"/>
        </a:p>
      </dgm:t>
    </dgm:pt>
    <dgm:pt modelId="{BB74C1AB-ABE2-49AA-9743-D91F069943E7}" type="parTrans" cxnId="{CCEA2DD2-6789-48E2-87B7-F2ABC6E410ED}">
      <dgm:prSet/>
      <dgm:spPr/>
      <dgm:t>
        <a:bodyPr/>
        <a:lstStyle/>
        <a:p>
          <a:endParaRPr lang="es-EC"/>
        </a:p>
      </dgm:t>
    </dgm:pt>
    <dgm:pt modelId="{FB9B25AB-AE18-4EAC-B749-CB8D2A93E173}" type="sibTrans" cxnId="{CCEA2DD2-6789-48E2-87B7-F2ABC6E410ED}">
      <dgm:prSet/>
      <dgm:spPr/>
      <dgm:t>
        <a:bodyPr/>
        <a:lstStyle/>
        <a:p>
          <a:endParaRPr lang="es-EC"/>
        </a:p>
      </dgm:t>
    </dgm:pt>
    <dgm:pt modelId="{BB8AB76A-9177-4D4F-AE24-7CCE883242BD}">
      <dgm:prSet phldrT="[Texto]" custT="1"/>
      <dgm:spPr>
        <a:solidFill>
          <a:schemeClr val="accent5">
            <a:lumMod val="60000"/>
            <a:lumOff val="40000"/>
          </a:schemeClr>
        </a:solidFill>
        <a:ln>
          <a:solidFill>
            <a:srgbClr val="0070C0"/>
          </a:solidFill>
        </a:ln>
      </dgm:spPr>
      <dgm:t>
        <a:bodyPr/>
        <a:lstStyle/>
        <a:p>
          <a:pPr algn="just"/>
          <a:r>
            <a:rPr lang="es-EC" sz="1800" dirty="0" smtClean="0"/>
            <a:t>Realizar la XXX Conferencia Bilateral de Inteligencia entre las Direcciones de Inteligencia del Ejército de Colombia y del Ecuador en la ciudad de Bogotá, en el mes de mayo de 2011.</a:t>
          </a:r>
          <a:endParaRPr lang="es-EC" sz="1800" dirty="0"/>
        </a:p>
      </dgm:t>
    </dgm:pt>
    <dgm:pt modelId="{0F001600-6ECF-40A4-8FD0-8B6B71F78539}" type="parTrans" cxnId="{9A12C8E4-6440-47B5-974A-FFC36FBD1E96}">
      <dgm:prSet/>
      <dgm:spPr/>
      <dgm:t>
        <a:bodyPr/>
        <a:lstStyle/>
        <a:p>
          <a:endParaRPr lang="es-EC"/>
        </a:p>
      </dgm:t>
    </dgm:pt>
    <dgm:pt modelId="{8C49F02A-4C77-4BA2-9AFB-DA9C378A91E5}" type="sibTrans" cxnId="{9A12C8E4-6440-47B5-974A-FFC36FBD1E96}">
      <dgm:prSet/>
      <dgm:spPr/>
      <dgm:t>
        <a:bodyPr/>
        <a:lstStyle/>
        <a:p>
          <a:endParaRPr lang="es-EC"/>
        </a:p>
      </dgm:t>
    </dgm:pt>
    <dgm:pt modelId="{09574C93-FF52-4519-990C-1005706B9AF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A7689E5B-C168-47DF-8116-4B12A8926E64}" type="parTrans" cxnId="{C50AFECD-F3D0-4E9C-BEDA-DD75065781A6}">
      <dgm:prSet/>
      <dgm:spPr/>
      <dgm:t>
        <a:bodyPr/>
        <a:lstStyle/>
        <a:p>
          <a:endParaRPr lang="es-EC"/>
        </a:p>
      </dgm:t>
    </dgm:pt>
    <dgm:pt modelId="{4D1DAC93-B0DB-459A-927B-C939C649C6E1}" type="sibTrans" cxnId="{C50AFECD-F3D0-4E9C-BEDA-DD75065781A6}">
      <dgm:prSet/>
      <dgm:spPr/>
      <dgm:t>
        <a:bodyPr/>
        <a:lstStyle/>
        <a:p>
          <a:endParaRPr lang="es-EC"/>
        </a:p>
      </dgm:t>
    </dgm:pt>
    <dgm:pt modelId="{1FBF0326-0405-438A-BDC7-039E1F85A375}">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161C3A21-BC45-4EAC-BEB3-AF73AB443D8E}" type="parTrans" cxnId="{EDFBEF75-260A-4F54-BE1C-50E8FD843016}">
      <dgm:prSet/>
      <dgm:spPr/>
      <dgm:t>
        <a:bodyPr/>
        <a:lstStyle/>
        <a:p>
          <a:endParaRPr lang="es-EC"/>
        </a:p>
      </dgm:t>
    </dgm:pt>
    <dgm:pt modelId="{88C41F16-4398-418F-B7B5-238C1A4928ED}" type="sibTrans" cxnId="{EDFBEF75-260A-4F54-BE1C-50E8FD843016}">
      <dgm:prSet/>
      <dgm:spPr/>
      <dgm:t>
        <a:bodyPr/>
        <a:lstStyle/>
        <a:p>
          <a:endParaRPr lang="es-EC"/>
        </a:p>
      </dgm:t>
    </dgm:pt>
    <dgm:pt modelId="{A3342507-D210-44CE-8B1C-E93BE3430365}">
      <dgm:prSet phldrT="[Texto]" custT="1"/>
      <dgm:spPr>
        <a:solidFill>
          <a:schemeClr val="accent5">
            <a:lumMod val="60000"/>
            <a:lumOff val="40000"/>
          </a:schemeClr>
        </a:solidFill>
        <a:ln>
          <a:solidFill>
            <a:srgbClr val="0070C0"/>
          </a:solidFill>
        </a:ln>
      </dgm:spPr>
      <dgm:t>
        <a:bodyPr/>
        <a:lstStyle/>
        <a:p>
          <a:pPr algn="just"/>
          <a:r>
            <a:rPr lang="es-EC" sz="1800" dirty="0" smtClean="0"/>
            <a:t>Oficiar a las Cancillerías de los dos países, con el fin de poner a disposición las plataformas de imágenes de la Fuerza Aérea Colombiana, para que sean utilizadas en apoyo al posicionamiento de los hitos fronterizos. </a:t>
          </a:r>
          <a:endParaRPr lang="es-EC" sz="1800" dirty="0"/>
        </a:p>
      </dgm:t>
    </dgm:pt>
    <dgm:pt modelId="{B59DEEA8-4F6F-4964-9327-F612102C0BEF}" type="parTrans" cxnId="{278CFB7D-3949-4A02-A702-E66293712506}">
      <dgm:prSet/>
      <dgm:spPr/>
      <dgm:t>
        <a:bodyPr/>
        <a:lstStyle/>
        <a:p>
          <a:endParaRPr lang="es-EC"/>
        </a:p>
      </dgm:t>
    </dgm:pt>
    <dgm:pt modelId="{FCD7D3F5-A6D0-45E8-B5F2-15F1A8F35F45}" type="sibTrans" cxnId="{278CFB7D-3949-4A02-A702-E66293712506}">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600000" custLinFactNeighborX="-4117">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8184" custScaleY="2000000" custLinFactNeighborX="2538" custLinFactNeighborY="36221">
        <dgm:presLayoutVars>
          <dgm:bulletEnabled val="1"/>
        </dgm:presLayoutVars>
      </dgm:prSet>
      <dgm:spPr/>
      <dgm:t>
        <a:bodyPr/>
        <a:lstStyle/>
        <a:p>
          <a:endParaRPr lang="es-EC"/>
        </a:p>
      </dgm:t>
    </dgm:pt>
  </dgm:ptLst>
  <dgm:cxnLst>
    <dgm:cxn modelId="{3BFCF528-4BBA-43FB-9B4E-E9459B6D1A58}" srcId="{FA865EA9-D0AA-42C8-ADEC-0A3AAF54A81B}" destId="{642BD42B-28EF-4658-B62E-D75E77C8C1E0}" srcOrd="0" destOrd="0" parTransId="{F0463886-C7B5-4E26-BBF0-0E76325988F9}" sibTransId="{CD4D56A9-2FF7-4282-828A-06F9050476EB}"/>
    <dgm:cxn modelId="{278CFB7D-3949-4A02-A702-E66293712506}" srcId="{642BD42B-28EF-4658-B62E-D75E77C8C1E0}" destId="{A3342507-D210-44CE-8B1C-E93BE3430365}" srcOrd="3" destOrd="0" parTransId="{B59DEEA8-4F6F-4964-9327-F612102C0BEF}" sibTransId="{FCD7D3F5-A6D0-45E8-B5F2-15F1A8F35F45}"/>
    <dgm:cxn modelId="{9A12C8E4-6440-47B5-974A-FFC36FBD1E96}" srcId="{642BD42B-28EF-4658-B62E-D75E77C8C1E0}" destId="{BB8AB76A-9177-4D4F-AE24-7CCE883242BD}" srcOrd="7" destOrd="0" parTransId="{0F001600-6ECF-40A4-8FD0-8B6B71F78539}" sibTransId="{8C49F02A-4C77-4BA2-9AFB-DA9C378A91E5}"/>
    <dgm:cxn modelId="{D013C530-0FE7-452E-994A-0EAC09BBA200}" type="presOf" srcId="{1FBF0326-0405-438A-BDC7-039E1F85A375}" destId="{074DC562-2610-4287-8DFF-F3995ABD76FB}" srcOrd="0" destOrd="2" presId="urn:microsoft.com/office/officeart/2005/8/layout/vList5"/>
    <dgm:cxn modelId="{630B3FBB-6651-428F-90EA-F55D9E66C4B3}" type="presOf" srcId="{642BD42B-28EF-4658-B62E-D75E77C8C1E0}" destId="{AEB1DA89-F0A6-4BE4-9A11-468A6515E632}" srcOrd="0" destOrd="0" presId="urn:microsoft.com/office/officeart/2005/8/layout/vList5"/>
    <dgm:cxn modelId="{0BB6902B-23B1-4994-9F29-04185DC4FB8E}" type="presOf" srcId="{C4486C1D-2F17-486B-ADFE-1E868F5BBCC8}" destId="{074DC562-2610-4287-8DFF-F3995ABD76FB}" srcOrd="0" destOrd="0" presId="urn:microsoft.com/office/officeart/2005/8/layout/vList5"/>
    <dgm:cxn modelId="{DA7930F7-7AEF-4CC4-825F-7A0B519EDF54}" type="presOf" srcId="{7B0EA5C8-CF06-40FE-8A93-2646F07E1988}" destId="{074DC562-2610-4287-8DFF-F3995ABD76FB}" srcOrd="0" destOrd="9" presId="urn:microsoft.com/office/officeart/2005/8/layout/vList5"/>
    <dgm:cxn modelId="{C50AFECD-F3D0-4E9C-BEDA-DD75065781A6}" srcId="{642BD42B-28EF-4658-B62E-D75E77C8C1E0}" destId="{09574C93-FF52-4519-990C-1005706B9AF8}" srcOrd="1" destOrd="0" parTransId="{A7689E5B-C168-47DF-8116-4B12A8926E64}" sibTransId="{4D1DAC93-B0DB-459A-927B-C939C649C6E1}"/>
    <dgm:cxn modelId="{4346341F-98A4-48FC-991B-6A62A3725773}" type="presOf" srcId="{9FBEA5F6-F5A6-4DBE-B735-000DDEDFAC2D}" destId="{074DC562-2610-4287-8DFF-F3995ABD76FB}" srcOrd="0" destOrd="10" presId="urn:microsoft.com/office/officeart/2005/8/layout/vList5"/>
    <dgm:cxn modelId="{5753B332-A5D0-4496-A0B2-B7CD693C298C}" type="presOf" srcId="{A3342507-D210-44CE-8B1C-E93BE3430365}" destId="{074DC562-2610-4287-8DFF-F3995ABD76FB}" srcOrd="0" destOrd="3" presId="urn:microsoft.com/office/officeart/2005/8/layout/vList5"/>
    <dgm:cxn modelId="{24D99900-18B0-4747-BF81-AB7B5660E9E6}" type="presOf" srcId="{F83C7C78-02E6-48FD-A609-41FECD055606}" destId="{074DC562-2610-4287-8DFF-F3995ABD76FB}" srcOrd="0" destOrd="6" presId="urn:microsoft.com/office/officeart/2005/8/layout/vList5"/>
    <dgm:cxn modelId="{AFFF5D6E-5481-4371-BE54-D0C75DA58BB5}" type="presOf" srcId="{4C283502-BDEB-4B76-A540-42B0E5E298A1}" destId="{074DC562-2610-4287-8DFF-F3995ABD76FB}" srcOrd="0" destOrd="5" presId="urn:microsoft.com/office/officeart/2005/8/layout/vList5"/>
    <dgm:cxn modelId="{63D14AD6-64EC-4386-96F6-F741A820BE79}" type="presOf" srcId="{09574C93-FF52-4519-990C-1005706B9AF8}" destId="{074DC562-2610-4287-8DFF-F3995ABD76FB}" srcOrd="0" destOrd="1" presId="urn:microsoft.com/office/officeart/2005/8/layout/vList5"/>
    <dgm:cxn modelId="{A93AF0CD-B699-4C8A-B754-5C4FA0FFF8F7}" type="presOf" srcId="{BB8AB76A-9177-4D4F-AE24-7CCE883242BD}" destId="{074DC562-2610-4287-8DFF-F3995ABD76FB}" srcOrd="0" destOrd="7" presId="urn:microsoft.com/office/officeart/2005/8/layout/vList5"/>
    <dgm:cxn modelId="{CCEA2DD2-6789-48E2-87B7-F2ABC6E410ED}" srcId="{642BD42B-28EF-4658-B62E-D75E77C8C1E0}" destId="{F83C7C78-02E6-48FD-A609-41FECD055606}" srcOrd="6" destOrd="0" parTransId="{BB74C1AB-ABE2-49AA-9743-D91F069943E7}" sibTransId="{FB9B25AB-AE18-4EAC-B749-CB8D2A93E173}"/>
    <dgm:cxn modelId="{3B7EBF23-5230-474E-AA03-4EE79BD70737}" type="presOf" srcId="{3E3FB0DA-5519-439D-BFDB-230C26808AAD}" destId="{074DC562-2610-4287-8DFF-F3995ABD76FB}" srcOrd="0" destOrd="8" presId="urn:microsoft.com/office/officeart/2005/8/layout/vList5"/>
    <dgm:cxn modelId="{C0AA5065-ED1F-4393-8620-16BB77A6E0E3}" type="presOf" srcId="{FA865EA9-D0AA-42C8-ADEC-0A3AAF54A81B}" destId="{33361964-7B5E-4E27-B8E1-2A63AAF1267E}" srcOrd="0" destOrd="0" presId="urn:microsoft.com/office/officeart/2005/8/layout/vList5"/>
    <dgm:cxn modelId="{86A314BF-07EF-49DA-A257-7086A7B3C439}" type="presOf" srcId="{613F9C3E-7A42-4E3F-90C7-7B3D75D0834D}" destId="{074DC562-2610-4287-8DFF-F3995ABD76FB}" srcOrd="0" destOrd="4" presId="urn:microsoft.com/office/officeart/2005/8/layout/vList5"/>
    <dgm:cxn modelId="{8D11F654-0A1F-40F6-B600-6976D6BC4597}" srcId="{642BD42B-28EF-4658-B62E-D75E77C8C1E0}" destId="{4C283502-BDEB-4B76-A540-42B0E5E298A1}" srcOrd="5" destOrd="0" parTransId="{D88D965E-4154-4638-A0AA-3790931D6EFA}" sibTransId="{6CF2D1B0-DC81-496A-ACC1-3565F08986F1}"/>
    <dgm:cxn modelId="{DF7E0CB4-85FE-46D5-A3EB-822C3BC8CC96}" srcId="{642BD42B-28EF-4658-B62E-D75E77C8C1E0}" destId="{C4486C1D-2F17-486B-ADFE-1E868F5BBCC8}" srcOrd="0" destOrd="0" parTransId="{41A226CF-7692-41AC-A274-77CFAE291721}" sibTransId="{8AF94E54-EE1D-4851-8B9D-BA19F15CFA54}"/>
    <dgm:cxn modelId="{EDFBEF75-260A-4F54-BE1C-50E8FD843016}" srcId="{642BD42B-28EF-4658-B62E-D75E77C8C1E0}" destId="{1FBF0326-0405-438A-BDC7-039E1F85A375}" srcOrd="2" destOrd="0" parTransId="{161C3A21-BC45-4EAC-BEB3-AF73AB443D8E}" sibTransId="{88C41F16-4398-418F-B7B5-238C1A4928ED}"/>
    <dgm:cxn modelId="{9AC1811A-B30E-464E-A5FC-9AB28893A2F4}" srcId="{642BD42B-28EF-4658-B62E-D75E77C8C1E0}" destId="{7B0EA5C8-CF06-40FE-8A93-2646F07E1988}" srcOrd="9" destOrd="0" parTransId="{A0B8E74F-96F3-419A-B7A8-531DD87595E6}" sibTransId="{626BB086-F88D-4E72-8D37-616F3F1832B4}"/>
    <dgm:cxn modelId="{0633AD0F-322B-44F6-9CFC-C46CBECAB604}" srcId="{642BD42B-28EF-4658-B62E-D75E77C8C1E0}" destId="{9FBEA5F6-F5A6-4DBE-B735-000DDEDFAC2D}" srcOrd="10" destOrd="0" parTransId="{917796FD-F314-442A-BC6C-B4C14BAA1877}" sibTransId="{262DBF3E-80BA-4282-AEDC-D1C8C1B23D9F}"/>
    <dgm:cxn modelId="{84D1AE32-3224-4F08-81E4-DADDD25E37E6}" srcId="{642BD42B-28EF-4658-B62E-D75E77C8C1E0}" destId="{3E3FB0DA-5519-439D-BFDB-230C26808AAD}" srcOrd="8" destOrd="0" parTransId="{944A87BE-53EA-41CF-90C4-371903F35D5A}" sibTransId="{7ED6D2FB-6E48-4A44-AB94-0D90E485BFC5}"/>
    <dgm:cxn modelId="{7A4B3B13-E0BE-440E-B5FD-A3D366DE3FA7}" srcId="{642BD42B-28EF-4658-B62E-D75E77C8C1E0}" destId="{613F9C3E-7A42-4E3F-90C7-7B3D75D0834D}" srcOrd="4" destOrd="0" parTransId="{F2B12398-0A80-4699-A150-F82F787DED07}" sibTransId="{02B86640-58C6-496B-9734-E0DD82DBBF27}"/>
    <dgm:cxn modelId="{F5F199BE-3C03-4DA9-8887-74F32EAC0814}" type="presParOf" srcId="{33361964-7B5E-4E27-B8E1-2A63AAF1267E}" destId="{0641A83D-CFE2-4D3B-BAB4-8FAC1E85DBF3}" srcOrd="0" destOrd="0" presId="urn:microsoft.com/office/officeart/2005/8/layout/vList5"/>
    <dgm:cxn modelId="{EBAA2FB2-513B-4C4E-945D-8E1D15293C7F}" type="presParOf" srcId="{0641A83D-CFE2-4D3B-BAB4-8FAC1E85DBF3}" destId="{AEB1DA89-F0A6-4BE4-9A11-468A6515E632}" srcOrd="0" destOrd="0" presId="urn:microsoft.com/office/officeart/2005/8/layout/vList5"/>
    <dgm:cxn modelId="{749FE8C6-241F-46FC-8112-EB9BE02F025A}"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2000" b="1" dirty="0" smtClean="0"/>
            <a:t>XXIV COMBIFRON:</a:t>
          </a:r>
          <a:r>
            <a:rPr lang="es-ES" sz="2000" dirty="0" smtClean="0"/>
            <a:t> </a:t>
          </a:r>
          <a:r>
            <a:rPr lang="es-ES" sz="1600" dirty="0" smtClean="0"/>
            <a:t>En Medellín-Colombia</a:t>
          </a:r>
          <a:r>
            <a:rPr lang="es-ES" sz="2000" dirty="0" smtClean="0"/>
            <a:t>, </a:t>
          </a:r>
          <a:r>
            <a:rPr lang="es-ES" sz="1600" dirty="0" smtClean="0"/>
            <a:t>16 al 19-MAY- 011:</a:t>
          </a:r>
          <a:endParaRPr lang="es-ES" sz="2000" dirty="0" smtClean="0"/>
        </a:p>
        <a:p>
          <a:pPr algn="just"/>
          <a:r>
            <a:rPr lang="es-ES" sz="2000" dirty="0" smtClean="0"/>
            <a:t>8 acuerdos</a:t>
          </a:r>
        </a:p>
        <a:p>
          <a:pPr algn="just"/>
          <a:r>
            <a:rPr lang="es-ES" sz="2000" dirty="0" smtClean="0"/>
            <a:t>30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0300395A-FB64-4E5A-A38D-0282C6A2DE6C}">
      <dgm:prSet phldrT="[Texto]" custT="1"/>
      <dgm:spPr>
        <a:solidFill>
          <a:schemeClr val="accent5">
            <a:lumMod val="60000"/>
            <a:lumOff val="40000"/>
          </a:schemeClr>
        </a:solidFill>
        <a:ln>
          <a:solidFill>
            <a:srgbClr val="0070C0"/>
          </a:solidFill>
        </a:ln>
      </dgm:spPr>
      <dgm:t>
        <a:bodyPr/>
        <a:lstStyle/>
        <a:p>
          <a:pPr algn="just"/>
          <a:r>
            <a:rPr lang="es-EC" sz="2000" dirty="0" smtClean="0"/>
            <a:t>Tramitar, a través  de los respectivos Ministerios de Defensa  de manera formal a las respectivas Cancillerías, el estudio  de factibilidad de convertir en pasos legales el de Puerto Ospina – Puerto El Carmen y el de </a:t>
          </a:r>
          <a:r>
            <a:rPr lang="es-EC" sz="2000" dirty="0" err="1" smtClean="0"/>
            <a:t>Tufiño</a:t>
          </a:r>
          <a:r>
            <a:rPr lang="es-EC" sz="2000" dirty="0" smtClean="0"/>
            <a:t>. (</a:t>
          </a:r>
          <a:r>
            <a:rPr lang="es-ES" sz="2000" dirty="0" smtClean="0"/>
            <a:t>Acta 001 Reunión Directores  de Operaciones  CC.FF.AA. Ecuador y FF.MM.CC. Colombia / Acta de la Reunión  de Viceministros).</a:t>
          </a:r>
          <a:endParaRPr lang="es-EC" sz="2000" dirty="0"/>
        </a:p>
      </dgm:t>
    </dgm:pt>
    <dgm:pt modelId="{68722485-5081-4F6E-91F9-4F4DFE566225}" type="parTrans" cxnId="{79370DFA-AD1C-4D22-A383-FAD895439C2F}">
      <dgm:prSet/>
      <dgm:spPr/>
      <dgm:t>
        <a:bodyPr/>
        <a:lstStyle/>
        <a:p>
          <a:endParaRPr lang="es-EC"/>
        </a:p>
      </dgm:t>
    </dgm:pt>
    <dgm:pt modelId="{4EDB6B57-2CA4-49E6-8663-A7AE54881E87}" type="sibTrans" cxnId="{79370DFA-AD1C-4D22-A383-FAD895439C2F}">
      <dgm:prSet/>
      <dgm:spPr/>
      <dgm:t>
        <a:bodyPr/>
        <a:lstStyle/>
        <a:p>
          <a:endParaRPr lang="es-EC"/>
        </a:p>
      </dgm:t>
    </dgm:pt>
    <dgm:pt modelId="{03A3DFBB-D9A0-4110-9F0F-762BABB245EC}">
      <dgm:prSet phldrT="[Texto]" custT="1"/>
      <dgm:spPr>
        <a:solidFill>
          <a:schemeClr val="accent5">
            <a:lumMod val="60000"/>
            <a:lumOff val="40000"/>
          </a:schemeClr>
        </a:solidFill>
        <a:ln>
          <a:solidFill>
            <a:srgbClr val="0070C0"/>
          </a:solidFill>
        </a:ln>
      </dgm:spPr>
      <dgm:t>
        <a:bodyPr/>
        <a:lstStyle/>
        <a:p>
          <a:pPr algn="just"/>
          <a:r>
            <a:rPr lang="es-EC" sz="2000" dirty="0" smtClean="0"/>
            <a:t>Se establece las unidades participantes en las Reuniones de Mandos Regionales.</a:t>
          </a:r>
          <a:endParaRPr lang="es-EC" sz="2000" dirty="0"/>
        </a:p>
      </dgm:t>
    </dgm:pt>
    <dgm:pt modelId="{9D176A1C-A828-4F86-8378-79B3F77C724F}" type="parTrans" cxnId="{FE4DA8E2-8096-4FA5-84C7-9EFD4A0E5C6A}">
      <dgm:prSet/>
      <dgm:spPr/>
      <dgm:t>
        <a:bodyPr/>
        <a:lstStyle/>
        <a:p>
          <a:endParaRPr lang="es-EC"/>
        </a:p>
      </dgm:t>
    </dgm:pt>
    <dgm:pt modelId="{BD3337D2-1DDA-45F1-AA57-87B89D224FAB}" type="sibTrans" cxnId="{FE4DA8E2-8096-4FA5-84C7-9EFD4A0E5C6A}">
      <dgm:prSet/>
      <dgm:spPr/>
      <dgm:t>
        <a:bodyPr/>
        <a:lstStyle/>
        <a:p>
          <a:endParaRPr lang="es-EC"/>
        </a:p>
      </dgm:t>
    </dgm:pt>
    <dgm:pt modelId="{F0D0E196-847E-4FEF-A884-7EBD45FBADC6}">
      <dgm:prSet phldrT="[Texto]" custT="1"/>
      <dgm:spPr>
        <a:solidFill>
          <a:schemeClr val="accent5">
            <a:lumMod val="60000"/>
            <a:lumOff val="40000"/>
          </a:schemeClr>
        </a:solidFill>
        <a:ln>
          <a:solidFill>
            <a:srgbClr val="0070C0"/>
          </a:solidFill>
        </a:ln>
      </dgm:spPr>
      <dgm:t>
        <a:bodyPr/>
        <a:lstStyle/>
        <a:p>
          <a:pPr algn="just"/>
          <a:r>
            <a:rPr lang="es-EC" sz="2000" smtClean="0"/>
            <a:t>Establecimiento de una reunión de especialistas de Fuerzas Armadas y Policías de Perú, Colombia y Ecuador para tratar sobre el tema del tráfico ilícito de armas. </a:t>
          </a:r>
          <a:endParaRPr lang="es-EC" sz="2000"/>
        </a:p>
      </dgm:t>
    </dgm:pt>
    <dgm:pt modelId="{4B9C6CB5-C413-41F7-A0B7-B01CEE43F50A}" type="parTrans" cxnId="{44BA436D-AD3E-4686-8459-635D3F697E1C}">
      <dgm:prSet/>
      <dgm:spPr/>
      <dgm:t>
        <a:bodyPr/>
        <a:lstStyle/>
        <a:p>
          <a:endParaRPr lang="es-EC"/>
        </a:p>
      </dgm:t>
    </dgm:pt>
    <dgm:pt modelId="{F626F15C-EE62-4880-A0C6-27CE67136B27}" type="sibTrans" cxnId="{44BA436D-AD3E-4686-8459-635D3F697E1C}">
      <dgm:prSet/>
      <dgm:spPr/>
      <dgm:t>
        <a:bodyPr/>
        <a:lstStyle/>
        <a:p>
          <a:endParaRPr lang="es-EC"/>
        </a:p>
      </dgm:t>
    </dgm:pt>
    <dgm:pt modelId="{65C135A6-53AD-4389-94C6-70A3CDC4A683}">
      <dgm:prSet phldrT="[Texto]" custT="1"/>
      <dgm:spPr>
        <a:solidFill>
          <a:schemeClr val="accent5">
            <a:lumMod val="60000"/>
            <a:lumOff val="40000"/>
          </a:schemeClr>
        </a:solidFill>
        <a:ln>
          <a:solidFill>
            <a:srgbClr val="0070C0"/>
          </a:solidFill>
        </a:ln>
      </dgm:spPr>
      <dgm:t>
        <a:bodyPr/>
        <a:lstStyle/>
        <a:p>
          <a:pPr algn="just"/>
          <a:r>
            <a:rPr lang="es-EC" sz="2000" smtClean="0"/>
            <a:t>Elaboración del documento “Normas Binacionales de Defensa Aérea” para su análisis y aprobación.</a:t>
          </a:r>
          <a:endParaRPr lang="es-EC" sz="2000"/>
        </a:p>
      </dgm:t>
    </dgm:pt>
    <dgm:pt modelId="{E0CA741D-9F89-4741-8B46-E1DF5A7A044A}" type="parTrans" cxnId="{49233E1C-B71F-4798-B381-E46EE5AEEE54}">
      <dgm:prSet/>
      <dgm:spPr/>
      <dgm:t>
        <a:bodyPr/>
        <a:lstStyle/>
        <a:p>
          <a:endParaRPr lang="es-EC"/>
        </a:p>
      </dgm:t>
    </dgm:pt>
    <dgm:pt modelId="{D5473225-2629-4CC2-8261-DD4E138757D5}" type="sibTrans" cxnId="{49233E1C-B71F-4798-B381-E46EE5AEEE54}">
      <dgm:prSet/>
      <dgm:spPr/>
      <dgm:t>
        <a:bodyPr/>
        <a:lstStyle/>
        <a:p>
          <a:endParaRPr lang="es-EC"/>
        </a:p>
      </dgm:t>
    </dgm:pt>
    <dgm:pt modelId="{A256B9B6-BAD7-4071-935C-37738E96C237}">
      <dgm:prSet phldrT="[Texto]" custT="1"/>
      <dgm:spPr>
        <a:solidFill>
          <a:schemeClr val="accent5">
            <a:lumMod val="60000"/>
            <a:lumOff val="40000"/>
          </a:schemeClr>
        </a:solidFill>
        <a:ln>
          <a:solidFill>
            <a:srgbClr val="0070C0"/>
          </a:solidFill>
        </a:ln>
      </dgm:spPr>
      <dgm:t>
        <a:bodyPr/>
        <a:lstStyle/>
        <a:p>
          <a:pPr algn="just"/>
          <a:r>
            <a:rPr lang="es-EC" sz="2000" dirty="0" smtClean="0"/>
            <a:t>Iniciar un proyecto para crear una red de comunicaciones segura entre unidades de frontera.</a:t>
          </a:r>
          <a:endParaRPr lang="es-EC" sz="2000" dirty="0"/>
        </a:p>
      </dgm:t>
    </dgm:pt>
    <dgm:pt modelId="{F223965C-964E-486A-A3A7-07575D101862}" type="parTrans" cxnId="{24DFBD15-E04C-44AC-8D6B-259D23A38475}">
      <dgm:prSet/>
      <dgm:spPr/>
      <dgm:t>
        <a:bodyPr/>
        <a:lstStyle/>
        <a:p>
          <a:endParaRPr lang="es-EC"/>
        </a:p>
      </dgm:t>
    </dgm:pt>
    <dgm:pt modelId="{5B296F7D-FB3E-476A-A41C-88581DC81BFE}" type="sibTrans" cxnId="{24DFBD15-E04C-44AC-8D6B-259D23A38475}">
      <dgm:prSet/>
      <dgm:spPr/>
      <dgm:t>
        <a:bodyPr/>
        <a:lstStyle/>
        <a:p>
          <a:endParaRPr lang="es-EC"/>
        </a:p>
      </dgm:t>
    </dgm:pt>
    <dgm:pt modelId="{A1E3AB35-174A-4F62-8ED8-65F31793214A}">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F2B2E215-BAB5-4EE1-B96C-5B41DFDEC025}" type="parTrans" cxnId="{5E6D7517-35C3-44F7-AD3F-E70DE53174AE}">
      <dgm:prSet/>
      <dgm:spPr/>
      <dgm:t>
        <a:bodyPr/>
        <a:lstStyle/>
        <a:p>
          <a:endParaRPr lang="es-EC"/>
        </a:p>
      </dgm:t>
    </dgm:pt>
    <dgm:pt modelId="{869863F1-2A34-46DB-8454-07723669770C}" type="sibTrans" cxnId="{5E6D7517-35C3-44F7-AD3F-E70DE53174AE}">
      <dgm:prSet/>
      <dgm:spPr/>
      <dgm:t>
        <a:bodyPr/>
        <a:lstStyle/>
        <a:p>
          <a:endParaRPr lang="es-EC"/>
        </a:p>
      </dgm:t>
    </dgm:pt>
    <dgm:pt modelId="{FA92A09D-1AFF-4899-BA5F-4A235F0463B9}">
      <dgm:prSet phldrT="[Texto]" custT="1"/>
      <dgm:spPr>
        <a:solidFill>
          <a:schemeClr val="accent5">
            <a:lumMod val="60000"/>
            <a:lumOff val="40000"/>
          </a:schemeClr>
        </a:solidFill>
        <a:ln>
          <a:solidFill>
            <a:srgbClr val="0070C0"/>
          </a:solidFill>
        </a:ln>
      </dgm:spPr>
      <dgm:t>
        <a:bodyPr/>
        <a:lstStyle/>
        <a:p>
          <a:pPr algn="just"/>
          <a:endParaRPr lang="es-EC" sz="2000" dirty="0"/>
        </a:p>
      </dgm:t>
    </dgm:pt>
    <dgm:pt modelId="{8309D057-FEAD-42F8-BCFD-8E57F8AD6968}" type="parTrans" cxnId="{B3F9DB6F-8CD1-4242-A0C6-5E8B5699DDE8}">
      <dgm:prSet/>
      <dgm:spPr/>
      <dgm:t>
        <a:bodyPr/>
        <a:lstStyle/>
        <a:p>
          <a:endParaRPr lang="es-EC"/>
        </a:p>
      </dgm:t>
    </dgm:pt>
    <dgm:pt modelId="{BA03013F-EF23-46EB-84C3-94E9B22C2FA4}" type="sibTrans" cxnId="{B3F9DB6F-8CD1-4242-A0C6-5E8B5699DDE8}">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600000" custLinFactNeighborX="-4117">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8184" custScaleY="2000000" custLinFactNeighborX="2538" custLinFactNeighborY="36221">
        <dgm:presLayoutVars>
          <dgm:bulletEnabled val="1"/>
        </dgm:presLayoutVars>
      </dgm:prSet>
      <dgm:spPr/>
      <dgm:t>
        <a:bodyPr/>
        <a:lstStyle/>
        <a:p>
          <a:endParaRPr lang="es-EC"/>
        </a:p>
      </dgm:t>
    </dgm:pt>
  </dgm:ptLst>
  <dgm:cxnLst>
    <dgm:cxn modelId="{3BFCF528-4BBA-43FB-9B4E-E9459B6D1A58}" srcId="{FA865EA9-D0AA-42C8-ADEC-0A3AAF54A81B}" destId="{642BD42B-28EF-4658-B62E-D75E77C8C1E0}" srcOrd="0" destOrd="0" parTransId="{F0463886-C7B5-4E26-BBF0-0E76325988F9}" sibTransId="{CD4D56A9-2FF7-4282-828A-06F9050476EB}"/>
    <dgm:cxn modelId="{44BA436D-AD3E-4686-8459-635D3F697E1C}" srcId="{642BD42B-28EF-4658-B62E-D75E77C8C1E0}" destId="{F0D0E196-847E-4FEF-A884-7EBD45FBADC6}" srcOrd="5" destOrd="0" parTransId="{4B9C6CB5-C413-41F7-A0B7-B01CEE43F50A}" sibTransId="{F626F15C-EE62-4880-A0C6-27CE67136B27}"/>
    <dgm:cxn modelId="{DC6FCD60-ADCA-4733-AFC2-2C44F7E93F95}" type="presOf" srcId="{65C135A6-53AD-4389-94C6-70A3CDC4A683}" destId="{074DC562-2610-4287-8DFF-F3995ABD76FB}" srcOrd="0" destOrd="6" presId="urn:microsoft.com/office/officeart/2005/8/layout/vList5"/>
    <dgm:cxn modelId="{12B3F68C-5CDA-4B69-8D45-CF2D0099F477}" type="presOf" srcId="{FA865EA9-D0AA-42C8-ADEC-0A3AAF54A81B}" destId="{33361964-7B5E-4E27-B8E1-2A63AAF1267E}" srcOrd="0" destOrd="0" presId="urn:microsoft.com/office/officeart/2005/8/layout/vList5"/>
    <dgm:cxn modelId="{A832187F-0B3A-4F21-932E-D278D13916CB}" type="presOf" srcId="{9FBEA5F6-F5A6-4DBE-B735-000DDEDFAC2D}" destId="{074DC562-2610-4287-8DFF-F3995ABD76FB}" srcOrd="0" destOrd="10" presId="urn:microsoft.com/office/officeart/2005/8/layout/vList5"/>
    <dgm:cxn modelId="{B3F9DB6F-8CD1-4242-A0C6-5E8B5699DDE8}" srcId="{642BD42B-28EF-4658-B62E-D75E77C8C1E0}" destId="{FA92A09D-1AFF-4899-BA5F-4A235F0463B9}" srcOrd="2" destOrd="0" parTransId="{8309D057-FEAD-42F8-BCFD-8E57F8AD6968}" sibTransId="{BA03013F-EF23-46EB-84C3-94E9B22C2FA4}"/>
    <dgm:cxn modelId="{FE4DA8E2-8096-4FA5-84C7-9EFD4A0E5C6A}" srcId="{642BD42B-28EF-4658-B62E-D75E77C8C1E0}" destId="{03A3DFBB-D9A0-4110-9F0F-762BABB245EC}" srcOrd="4" destOrd="0" parTransId="{9D176A1C-A828-4F86-8378-79B3F77C724F}" sibTransId="{BD3337D2-1DDA-45F1-AA57-87B89D224FAB}"/>
    <dgm:cxn modelId="{9388F99F-6055-494E-9D59-430180351DF0}" type="presOf" srcId="{A1E3AB35-174A-4F62-8ED8-65F31793214A}" destId="{074DC562-2610-4287-8DFF-F3995ABD76FB}" srcOrd="0" destOrd="1" presId="urn:microsoft.com/office/officeart/2005/8/layout/vList5"/>
    <dgm:cxn modelId="{49233E1C-B71F-4798-B381-E46EE5AEEE54}" srcId="{642BD42B-28EF-4658-B62E-D75E77C8C1E0}" destId="{65C135A6-53AD-4389-94C6-70A3CDC4A683}" srcOrd="6" destOrd="0" parTransId="{E0CA741D-9F89-4741-8B46-E1DF5A7A044A}" sibTransId="{D5473225-2629-4CC2-8261-DD4E138757D5}"/>
    <dgm:cxn modelId="{68AE7CEC-9FE2-4E38-BDC2-4CD13D10529F}" type="presOf" srcId="{03A3DFBB-D9A0-4110-9F0F-762BABB245EC}" destId="{074DC562-2610-4287-8DFF-F3995ABD76FB}" srcOrd="0" destOrd="4" presId="urn:microsoft.com/office/officeart/2005/8/layout/vList5"/>
    <dgm:cxn modelId="{42ECB8C4-AC3B-441E-931E-A978B2E79DD9}" type="presOf" srcId="{3E3FB0DA-5519-439D-BFDB-230C26808AAD}" destId="{074DC562-2610-4287-8DFF-F3995ABD76FB}" srcOrd="0" destOrd="8" presId="urn:microsoft.com/office/officeart/2005/8/layout/vList5"/>
    <dgm:cxn modelId="{881AEC98-0543-43A0-9E58-100AC1B32257}" type="presOf" srcId="{F0D0E196-847E-4FEF-A884-7EBD45FBADC6}" destId="{074DC562-2610-4287-8DFF-F3995ABD76FB}" srcOrd="0" destOrd="5" presId="urn:microsoft.com/office/officeart/2005/8/layout/vList5"/>
    <dgm:cxn modelId="{24DFBD15-E04C-44AC-8D6B-259D23A38475}" srcId="{642BD42B-28EF-4658-B62E-D75E77C8C1E0}" destId="{A256B9B6-BAD7-4071-935C-37738E96C237}" srcOrd="7" destOrd="0" parTransId="{F223965C-964E-486A-A3A7-07575D101862}" sibTransId="{5B296F7D-FB3E-476A-A41C-88581DC81BFE}"/>
    <dgm:cxn modelId="{FA13133B-FFD2-43A5-B6BB-C18B0B0E5924}" type="presOf" srcId="{FA92A09D-1AFF-4899-BA5F-4A235F0463B9}" destId="{074DC562-2610-4287-8DFF-F3995ABD76FB}" srcOrd="0" destOrd="2" presId="urn:microsoft.com/office/officeart/2005/8/layout/vList5"/>
    <dgm:cxn modelId="{5E6D7517-35C3-44F7-AD3F-E70DE53174AE}" srcId="{642BD42B-28EF-4658-B62E-D75E77C8C1E0}" destId="{A1E3AB35-174A-4F62-8ED8-65F31793214A}" srcOrd="1" destOrd="0" parTransId="{F2B2E215-BAB5-4EE1-B96C-5B41DFDEC025}" sibTransId="{869863F1-2A34-46DB-8454-07723669770C}"/>
    <dgm:cxn modelId="{12CC2F65-4A02-46B3-AE06-6646C062BF8C}" type="presOf" srcId="{A256B9B6-BAD7-4071-935C-37738E96C237}" destId="{074DC562-2610-4287-8DFF-F3995ABD76FB}" srcOrd="0" destOrd="7" presId="urn:microsoft.com/office/officeart/2005/8/layout/vList5"/>
    <dgm:cxn modelId="{520A107B-468A-446B-90C7-3D326E32EA6B}" type="presOf" srcId="{0300395A-FB64-4E5A-A38D-0282C6A2DE6C}" destId="{074DC562-2610-4287-8DFF-F3995ABD76FB}" srcOrd="0" destOrd="3" presId="urn:microsoft.com/office/officeart/2005/8/layout/vList5"/>
    <dgm:cxn modelId="{79370DFA-AD1C-4D22-A383-FAD895439C2F}" srcId="{642BD42B-28EF-4658-B62E-D75E77C8C1E0}" destId="{0300395A-FB64-4E5A-A38D-0282C6A2DE6C}" srcOrd="3" destOrd="0" parTransId="{68722485-5081-4F6E-91F9-4F4DFE566225}" sibTransId="{4EDB6B57-2CA4-49E6-8663-A7AE54881E87}"/>
    <dgm:cxn modelId="{36187A39-27F1-4678-ADB1-E2BA3E780C2D}" type="presOf" srcId="{642BD42B-28EF-4658-B62E-D75E77C8C1E0}" destId="{AEB1DA89-F0A6-4BE4-9A11-468A6515E632}" srcOrd="0" destOrd="0" presId="urn:microsoft.com/office/officeart/2005/8/layout/vList5"/>
    <dgm:cxn modelId="{DF7E0CB4-85FE-46D5-A3EB-822C3BC8CC96}" srcId="{642BD42B-28EF-4658-B62E-D75E77C8C1E0}" destId="{C4486C1D-2F17-486B-ADFE-1E868F5BBCC8}" srcOrd="0" destOrd="0" parTransId="{41A226CF-7692-41AC-A274-77CFAE291721}" sibTransId="{8AF94E54-EE1D-4851-8B9D-BA19F15CFA54}"/>
    <dgm:cxn modelId="{9AC1811A-B30E-464E-A5FC-9AB28893A2F4}" srcId="{642BD42B-28EF-4658-B62E-D75E77C8C1E0}" destId="{7B0EA5C8-CF06-40FE-8A93-2646F07E1988}" srcOrd="9" destOrd="0" parTransId="{A0B8E74F-96F3-419A-B7A8-531DD87595E6}" sibTransId="{626BB086-F88D-4E72-8D37-616F3F1832B4}"/>
    <dgm:cxn modelId="{0633AD0F-322B-44F6-9CFC-C46CBECAB604}" srcId="{642BD42B-28EF-4658-B62E-D75E77C8C1E0}" destId="{9FBEA5F6-F5A6-4DBE-B735-000DDEDFAC2D}" srcOrd="10" destOrd="0" parTransId="{917796FD-F314-442A-BC6C-B4C14BAA1877}" sibTransId="{262DBF3E-80BA-4282-AEDC-D1C8C1B23D9F}"/>
    <dgm:cxn modelId="{FAD7D25F-BC3C-40B7-8C6B-90CBA84B6AA8}" type="presOf" srcId="{7B0EA5C8-CF06-40FE-8A93-2646F07E1988}" destId="{074DC562-2610-4287-8DFF-F3995ABD76FB}" srcOrd="0" destOrd="9" presId="urn:microsoft.com/office/officeart/2005/8/layout/vList5"/>
    <dgm:cxn modelId="{84D1AE32-3224-4F08-81E4-DADDD25E37E6}" srcId="{642BD42B-28EF-4658-B62E-D75E77C8C1E0}" destId="{3E3FB0DA-5519-439D-BFDB-230C26808AAD}" srcOrd="8" destOrd="0" parTransId="{944A87BE-53EA-41CF-90C4-371903F35D5A}" sibTransId="{7ED6D2FB-6E48-4A44-AB94-0D90E485BFC5}"/>
    <dgm:cxn modelId="{090033AD-7CCA-46C2-8E02-255857B5C04D}" type="presOf" srcId="{C4486C1D-2F17-486B-ADFE-1E868F5BBCC8}" destId="{074DC562-2610-4287-8DFF-F3995ABD76FB}" srcOrd="0" destOrd="0" presId="urn:microsoft.com/office/officeart/2005/8/layout/vList5"/>
    <dgm:cxn modelId="{8EA097A6-F4FB-4777-B066-FD5C58B4CADC}" type="presParOf" srcId="{33361964-7B5E-4E27-B8E1-2A63AAF1267E}" destId="{0641A83D-CFE2-4D3B-BAB4-8FAC1E85DBF3}" srcOrd="0" destOrd="0" presId="urn:microsoft.com/office/officeart/2005/8/layout/vList5"/>
    <dgm:cxn modelId="{9BE75562-85A9-4250-9039-09C1C24C94D9}" type="presParOf" srcId="{0641A83D-CFE2-4D3B-BAB4-8FAC1E85DBF3}" destId="{AEB1DA89-F0A6-4BE4-9A11-468A6515E632}" srcOrd="0" destOrd="0" presId="urn:microsoft.com/office/officeart/2005/8/layout/vList5"/>
    <dgm:cxn modelId="{E70F3D06-B097-4F5B-BF02-06DCBD71EDF6}"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865EA9-D0AA-42C8-ADEC-0A3AAF54A81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C"/>
        </a:p>
      </dgm:t>
    </dgm:pt>
    <dgm:pt modelId="{642BD42B-28EF-4658-B62E-D75E77C8C1E0}">
      <dgm:prSet phldrT="[Texto]" custT="1"/>
      <dgm:spPr>
        <a:solidFill>
          <a:schemeClr val="tx2">
            <a:lumMod val="20000"/>
            <a:lumOff val="80000"/>
          </a:schemeClr>
        </a:solidFill>
        <a:ln>
          <a:solidFill>
            <a:srgbClr val="0070C0"/>
          </a:solidFill>
        </a:ln>
      </dgm:spPr>
      <dgm:t>
        <a:bodyPr vert="vert270"/>
        <a:lstStyle/>
        <a:p>
          <a:pPr algn="just"/>
          <a:r>
            <a:rPr lang="es-ES" sz="2000" b="1" dirty="0" smtClean="0"/>
            <a:t>XXV COMBIFRON:</a:t>
          </a:r>
          <a:r>
            <a:rPr lang="es-ES" sz="2000" dirty="0" smtClean="0"/>
            <a:t> En Manta-Ecuador 3 al 6-OCT- 011:</a:t>
          </a:r>
          <a:endParaRPr lang="es-ES" sz="2800" dirty="0" smtClean="0"/>
        </a:p>
        <a:p>
          <a:pPr algn="just"/>
          <a:r>
            <a:rPr lang="es-ES" sz="2000" dirty="0" smtClean="0"/>
            <a:t>9 acuerdos</a:t>
          </a:r>
        </a:p>
        <a:p>
          <a:pPr algn="just"/>
          <a:r>
            <a:rPr lang="es-ES" sz="2000" dirty="0" smtClean="0"/>
            <a:t>27 entendimientos.</a:t>
          </a:r>
          <a:endParaRPr lang="es-EC" sz="2000" dirty="0"/>
        </a:p>
      </dgm:t>
    </dgm:pt>
    <dgm:pt modelId="{F0463886-C7B5-4E26-BBF0-0E76325988F9}" type="parTrans" cxnId="{3BFCF528-4BBA-43FB-9B4E-E9459B6D1A58}">
      <dgm:prSet/>
      <dgm:spPr/>
      <dgm:t>
        <a:bodyPr/>
        <a:lstStyle/>
        <a:p>
          <a:endParaRPr lang="es-EC" sz="1500"/>
        </a:p>
      </dgm:t>
    </dgm:pt>
    <dgm:pt modelId="{CD4D56A9-2FF7-4282-828A-06F9050476EB}" type="sibTrans" cxnId="{3BFCF528-4BBA-43FB-9B4E-E9459B6D1A58}">
      <dgm:prSet/>
      <dgm:spPr/>
      <dgm:t>
        <a:bodyPr/>
        <a:lstStyle/>
        <a:p>
          <a:endParaRPr lang="es-EC" sz="1500"/>
        </a:p>
      </dgm:t>
    </dgm:pt>
    <dgm:pt modelId="{C4486C1D-2F17-486B-ADFE-1E868F5BBCC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41A226CF-7692-41AC-A274-77CFAE291721}" type="parTrans" cxnId="{DF7E0CB4-85FE-46D5-A3EB-822C3BC8CC96}">
      <dgm:prSet/>
      <dgm:spPr/>
      <dgm:t>
        <a:bodyPr/>
        <a:lstStyle/>
        <a:p>
          <a:endParaRPr lang="es-EC" sz="1500"/>
        </a:p>
      </dgm:t>
    </dgm:pt>
    <dgm:pt modelId="{8AF94E54-EE1D-4851-8B9D-BA19F15CFA54}" type="sibTrans" cxnId="{DF7E0CB4-85FE-46D5-A3EB-822C3BC8CC96}">
      <dgm:prSet/>
      <dgm:spPr/>
      <dgm:t>
        <a:bodyPr/>
        <a:lstStyle/>
        <a:p>
          <a:endParaRPr lang="es-EC" sz="1500"/>
        </a:p>
      </dgm:t>
    </dgm:pt>
    <dgm:pt modelId="{9FBEA5F6-F5A6-4DBE-B735-000DDEDFAC2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17796FD-F314-442A-BC6C-B4C14BAA1877}" type="parTrans" cxnId="{0633AD0F-322B-44F6-9CFC-C46CBECAB604}">
      <dgm:prSet/>
      <dgm:spPr/>
      <dgm:t>
        <a:bodyPr/>
        <a:lstStyle/>
        <a:p>
          <a:endParaRPr lang="es-EC"/>
        </a:p>
      </dgm:t>
    </dgm:pt>
    <dgm:pt modelId="{262DBF3E-80BA-4282-AEDC-D1C8C1B23D9F}" type="sibTrans" cxnId="{0633AD0F-322B-44F6-9CFC-C46CBECAB604}">
      <dgm:prSet/>
      <dgm:spPr/>
      <dgm:t>
        <a:bodyPr/>
        <a:lstStyle/>
        <a:p>
          <a:endParaRPr lang="es-EC"/>
        </a:p>
      </dgm:t>
    </dgm:pt>
    <dgm:pt modelId="{7B0EA5C8-CF06-40FE-8A93-2646F07E1988}">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A0B8E74F-96F3-419A-B7A8-531DD87595E6}" type="parTrans" cxnId="{9AC1811A-B30E-464E-A5FC-9AB28893A2F4}">
      <dgm:prSet/>
      <dgm:spPr/>
      <dgm:t>
        <a:bodyPr/>
        <a:lstStyle/>
        <a:p>
          <a:endParaRPr lang="es-EC"/>
        </a:p>
      </dgm:t>
    </dgm:pt>
    <dgm:pt modelId="{626BB086-F88D-4E72-8D37-616F3F1832B4}" type="sibTrans" cxnId="{9AC1811A-B30E-464E-A5FC-9AB28893A2F4}">
      <dgm:prSet/>
      <dgm:spPr/>
      <dgm:t>
        <a:bodyPr/>
        <a:lstStyle/>
        <a:p>
          <a:endParaRPr lang="es-EC"/>
        </a:p>
      </dgm:t>
    </dgm:pt>
    <dgm:pt modelId="{3E3FB0DA-5519-439D-BFDB-230C26808AAD}">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944A87BE-53EA-41CF-90C4-371903F35D5A}" type="parTrans" cxnId="{84D1AE32-3224-4F08-81E4-DADDD25E37E6}">
      <dgm:prSet/>
      <dgm:spPr/>
      <dgm:t>
        <a:bodyPr/>
        <a:lstStyle/>
        <a:p>
          <a:endParaRPr lang="es-EC"/>
        </a:p>
      </dgm:t>
    </dgm:pt>
    <dgm:pt modelId="{7ED6D2FB-6E48-4A44-AB94-0D90E485BFC5}" type="sibTrans" cxnId="{84D1AE32-3224-4F08-81E4-DADDD25E37E6}">
      <dgm:prSet/>
      <dgm:spPr/>
      <dgm:t>
        <a:bodyPr/>
        <a:lstStyle/>
        <a:p>
          <a:endParaRPr lang="es-EC"/>
        </a:p>
      </dgm:t>
    </dgm:pt>
    <dgm:pt modelId="{A256B9B6-BAD7-4071-935C-37738E96C237}">
      <dgm:prSet phldrT="[Texto]" custT="1"/>
      <dgm:spPr>
        <a:solidFill>
          <a:schemeClr val="accent5">
            <a:lumMod val="60000"/>
            <a:lumOff val="40000"/>
          </a:schemeClr>
        </a:solidFill>
        <a:ln>
          <a:solidFill>
            <a:srgbClr val="0070C0"/>
          </a:solidFill>
        </a:ln>
      </dgm:spPr>
      <dgm:t>
        <a:bodyPr/>
        <a:lstStyle/>
        <a:p>
          <a:pPr algn="just"/>
          <a:r>
            <a:rPr lang="es-EC" sz="1800" dirty="0" smtClean="0"/>
            <a:t>Se establece reformar el Reglamento de la COMBIFRON, debido a los cambios en las estructuras organizacionales del Sistema de Inteligencia Militar de Ecuador así como de la Jefatura de Inteligencia del Comando General de las Fuerzas Militares de Colombia; considerar un capítulo sobre la organización y funcionamiento de las Reuniones Bilaterales de Inteligencia, de las Reuniones de Mandos Regionales de Frontera y del Sistema de Comunicaciones de las Unidades Fronterizas (SICOMFRON).</a:t>
          </a:r>
          <a:endParaRPr lang="es-EC" sz="1800" dirty="0"/>
        </a:p>
      </dgm:t>
    </dgm:pt>
    <dgm:pt modelId="{F223965C-964E-486A-A3A7-07575D101862}" type="parTrans" cxnId="{24DFBD15-E04C-44AC-8D6B-259D23A38475}">
      <dgm:prSet/>
      <dgm:spPr/>
      <dgm:t>
        <a:bodyPr/>
        <a:lstStyle/>
        <a:p>
          <a:endParaRPr lang="es-EC"/>
        </a:p>
      </dgm:t>
    </dgm:pt>
    <dgm:pt modelId="{5B296F7D-FB3E-476A-A41C-88581DC81BFE}" type="sibTrans" cxnId="{24DFBD15-E04C-44AC-8D6B-259D23A38475}">
      <dgm:prSet/>
      <dgm:spPr/>
      <dgm:t>
        <a:bodyPr/>
        <a:lstStyle/>
        <a:p>
          <a:endParaRPr lang="es-EC"/>
        </a:p>
      </dgm:t>
    </dgm:pt>
    <dgm:pt modelId="{A1E3AB35-174A-4F62-8ED8-65F31793214A}">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F2B2E215-BAB5-4EE1-B96C-5B41DFDEC025}" type="parTrans" cxnId="{5E6D7517-35C3-44F7-AD3F-E70DE53174AE}">
      <dgm:prSet/>
      <dgm:spPr/>
      <dgm:t>
        <a:bodyPr/>
        <a:lstStyle/>
        <a:p>
          <a:endParaRPr lang="es-EC"/>
        </a:p>
      </dgm:t>
    </dgm:pt>
    <dgm:pt modelId="{869863F1-2A34-46DB-8454-07723669770C}" type="sibTrans" cxnId="{5E6D7517-35C3-44F7-AD3F-E70DE53174AE}">
      <dgm:prSet/>
      <dgm:spPr/>
      <dgm:t>
        <a:bodyPr/>
        <a:lstStyle/>
        <a:p>
          <a:endParaRPr lang="es-EC"/>
        </a:p>
      </dgm:t>
    </dgm:pt>
    <dgm:pt modelId="{FA92A09D-1AFF-4899-BA5F-4A235F0463B9}">
      <dgm:prSet phldrT="[Texto]" custT="1"/>
      <dgm:spPr>
        <a:solidFill>
          <a:schemeClr val="accent5">
            <a:lumMod val="60000"/>
            <a:lumOff val="40000"/>
          </a:schemeClr>
        </a:solidFill>
        <a:ln>
          <a:solidFill>
            <a:srgbClr val="0070C0"/>
          </a:solidFill>
        </a:ln>
      </dgm:spPr>
      <dgm:t>
        <a:bodyPr/>
        <a:lstStyle/>
        <a:p>
          <a:pPr algn="just"/>
          <a:endParaRPr lang="es-EC" sz="1800" dirty="0"/>
        </a:p>
      </dgm:t>
    </dgm:pt>
    <dgm:pt modelId="{8309D057-FEAD-42F8-BCFD-8E57F8AD6968}" type="parTrans" cxnId="{B3F9DB6F-8CD1-4242-A0C6-5E8B5699DDE8}">
      <dgm:prSet/>
      <dgm:spPr/>
      <dgm:t>
        <a:bodyPr/>
        <a:lstStyle/>
        <a:p>
          <a:endParaRPr lang="es-EC"/>
        </a:p>
      </dgm:t>
    </dgm:pt>
    <dgm:pt modelId="{BA03013F-EF23-46EB-84C3-94E9B22C2FA4}" type="sibTrans" cxnId="{B3F9DB6F-8CD1-4242-A0C6-5E8B5699DDE8}">
      <dgm:prSet/>
      <dgm:spPr/>
      <dgm:t>
        <a:bodyPr/>
        <a:lstStyle/>
        <a:p>
          <a:endParaRPr lang="es-EC"/>
        </a:p>
      </dgm:t>
    </dgm:pt>
    <dgm:pt modelId="{8808B81E-0F82-4142-8095-5294009A9AD6}">
      <dgm:prSet phldrT="[Texto]" custT="1"/>
      <dgm:spPr>
        <a:solidFill>
          <a:schemeClr val="accent5">
            <a:lumMod val="60000"/>
            <a:lumOff val="40000"/>
          </a:schemeClr>
        </a:solidFill>
        <a:ln>
          <a:solidFill>
            <a:srgbClr val="0070C0"/>
          </a:solidFill>
        </a:ln>
      </dgm:spPr>
      <dgm:t>
        <a:bodyPr/>
        <a:lstStyle/>
        <a:p>
          <a:pPr algn="just"/>
          <a:r>
            <a:rPr lang="es-EC" sz="1800" dirty="0" smtClean="0"/>
            <a:t>Solicitar la autorización respectiva para el intercambio de </a:t>
          </a:r>
          <a:r>
            <a:rPr lang="es-EC" sz="1800" dirty="0" smtClean="0">
              <a:solidFill>
                <a:srgbClr val="0070C0"/>
              </a:solidFill>
            </a:rPr>
            <a:t>información de armas, municiones y explosivos </a:t>
          </a:r>
          <a:r>
            <a:rPr lang="es-EC" sz="1800" dirty="0" smtClean="0"/>
            <a:t>decomisados en operaciones militares y/u operativos policiales.</a:t>
          </a:r>
          <a:endParaRPr lang="es-EC" sz="1800" dirty="0"/>
        </a:p>
      </dgm:t>
    </dgm:pt>
    <dgm:pt modelId="{2384F21B-4835-422D-81BF-E635DB637BDA}" type="parTrans" cxnId="{601C9454-A31D-45DB-8ECC-369889BB1682}">
      <dgm:prSet/>
      <dgm:spPr/>
      <dgm:t>
        <a:bodyPr/>
        <a:lstStyle/>
        <a:p>
          <a:endParaRPr lang="es-EC"/>
        </a:p>
      </dgm:t>
    </dgm:pt>
    <dgm:pt modelId="{62ADC557-8707-4A49-A983-D4178FA00821}" type="sibTrans" cxnId="{601C9454-A31D-45DB-8ECC-369889BB1682}">
      <dgm:prSet/>
      <dgm:spPr/>
      <dgm:t>
        <a:bodyPr/>
        <a:lstStyle/>
        <a:p>
          <a:endParaRPr lang="es-EC"/>
        </a:p>
      </dgm:t>
    </dgm:pt>
    <dgm:pt modelId="{BFC94CF4-DA5D-4EBE-9CB3-355A9452B91A}">
      <dgm:prSet phldrT="[Texto]" custT="1"/>
      <dgm:spPr>
        <a:solidFill>
          <a:schemeClr val="accent5">
            <a:lumMod val="60000"/>
            <a:lumOff val="40000"/>
          </a:schemeClr>
        </a:solidFill>
        <a:ln>
          <a:solidFill>
            <a:srgbClr val="0070C0"/>
          </a:solidFill>
        </a:ln>
      </dgm:spPr>
      <dgm:t>
        <a:bodyPr/>
        <a:lstStyle/>
        <a:p>
          <a:pPr algn="just"/>
          <a:r>
            <a:rPr lang="es-EC" sz="1800" dirty="0" smtClean="0"/>
            <a:t>Intensificar el intercambio de información en temas de </a:t>
          </a:r>
          <a:r>
            <a:rPr lang="es-EC" sz="1800" dirty="0" smtClean="0">
              <a:solidFill>
                <a:srgbClr val="0070C0"/>
              </a:solidFill>
            </a:rPr>
            <a:t>minería ilegal, decomiso de combustibles, situación de vehículos</a:t>
          </a:r>
          <a:r>
            <a:rPr lang="es-EC" sz="1800" dirty="0" smtClean="0"/>
            <a:t> robados y recuperados.</a:t>
          </a:r>
          <a:endParaRPr lang="es-EC" sz="1800" dirty="0"/>
        </a:p>
      </dgm:t>
    </dgm:pt>
    <dgm:pt modelId="{39D7C96E-9B5D-4158-937A-B87F9EEDBB91}" type="parTrans" cxnId="{A39AF374-88CF-455D-891D-09981578DE54}">
      <dgm:prSet/>
      <dgm:spPr/>
      <dgm:t>
        <a:bodyPr/>
        <a:lstStyle/>
        <a:p>
          <a:endParaRPr lang="es-EC"/>
        </a:p>
      </dgm:t>
    </dgm:pt>
    <dgm:pt modelId="{911671AE-A557-433D-A591-1A9691448D17}" type="sibTrans" cxnId="{A39AF374-88CF-455D-891D-09981578DE54}">
      <dgm:prSet/>
      <dgm:spPr/>
      <dgm:t>
        <a:bodyPr/>
        <a:lstStyle/>
        <a:p>
          <a:endParaRPr lang="es-EC"/>
        </a:p>
      </dgm:t>
    </dgm:pt>
    <dgm:pt modelId="{CF0BCAA4-AED1-42F5-BAFE-866CF987971A}">
      <dgm:prSet phldrT="[Texto]" custT="1"/>
      <dgm:spPr>
        <a:solidFill>
          <a:schemeClr val="accent5">
            <a:lumMod val="60000"/>
            <a:lumOff val="40000"/>
          </a:schemeClr>
        </a:solidFill>
        <a:ln>
          <a:solidFill>
            <a:srgbClr val="0070C0"/>
          </a:solidFill>
        </a:ln>
      </dgm:spPr>
      <dgm:t>
        <a:bodyPr/>
        <a:lstStyle/>
        <a:p>
          <a:pPr algn="just"/>
          <a:r>
            <a:rPr lang="es-EC" sz="1800" dirty="0" smtClean="0"/>
            <a:t>Fortalecer el intercambio de </a:t>
          </a:r>
          <a:r>
            <a:rPr lang="es-EC" sz="1800" dirty="0" smtClean="0">
              <a:solidFill>
                <a:srgbClr val="0070C0"/>
              </a:solidFill>
            </a:rPr>
            <a:t>información relacionado al accionar de los grupos ilegales armados </a:t>
          </a:r>
          <a:r>
            <a:rPr lang="es-EC" sz="1800" dirty="0" smtClean="0"/>
            <a:t>y otras actividades que afecten la seguridad en la franja fronteriza.</a:t>
          </a:r>
          <a:endParaRPr lang="es-EC" sz="1800" dirty="0"/>
        </a:p>
      </dgm:t>
    </dgm:pt>
    <dgm:pt modelId="{3BE059D5-4A60-4E0A-B218-3D882BAA9E0A}" type="parTrans" cxnId="{B65B3210-F8B7-45E3-A223-BE974FA05D60}">
      <dgm:prSet/>
      <dgm:spPr/>
      <dgm:t>
        <a:bodyPr/>
        <a:lstStyle/>
        <a:p>
          <a:endParaRPr lang="es-EC"/>
        </a:p>
      </dgm:t>
    </dgm:pt>
    <dgm:pt modelId="{6E0EC8FE-209F-44A2-90E0-B41E8EB89686}" type="sibTrans" cxnId="{B65B3210-F8B7-45E3-A223-BE974FA05D60}">
      <dgm:prSet/>
      <dgm:spPr/>
      <dgm:t>
        <a:bodyPr/>
        <a:lstStyle/>
        <a:p>
          <a:endParaRPr lang="es-EC"/>
        </a:p>
      </dgm:t>
    </dgm:pt>
    <dgm:pt modelId="{33361964-7B5E-4E27-B8E1-2A63AAF1267E}" type="pres">
      <dgm:prSet presAssocID="{FA865EA9-D0AA-42C8-ADEC-0A3AAF54A81B}" presName="Name0" presStyleCnt="0">
        <dgm:presLayoutVars>
          <dgm:dir/>
          <dgm:animLvl val="lvl"/>
          <dgm:resizeHandles val="exact"/>
        </dgm:presLayoutVars>
      </dgm:prSet>
      <dgm:spPr/>
      <dgm:t>
        <a:bodyPr/>
        <a:lstStyle/>
        <a:p>
          <a:endParaRPr lang="es-EC"/>
        </a:p>
      </dgm:t>
    </dgm:pt>
    <dgm:pt modelId="{0641A83D-CFE2-4D3B-BAB4-8FAC1E85DBF3}" type="pres">
      <dgm:prSet presAssocID="{642BD42B-28EF-4658-B62E-D75E77C8C1E0}" presName="linNode" presStyleCnt="0"/>
      <dgm:spPr/>
    </dgm:pt>
    <dgm:pt modelId="{AEB1DA89-F0A6-4BE4-9A11-468A6515E632}" type="pres">
      <dgm:prSet presAssocID="{642BD42B-28EF-4658-B62E-D75E77C8C1E0}" presName="parentText" presStyleLbl="node1" presStyleIdx="0" presStyleCnt="1" custScaleX="67772" custScaleY="1600000" custLinFactNeighborX="-4117">
        <dgm:presLayoutVars>
          <dgm:chMax val="1"/>
          <dgm:bulletEnabled val="1"/>
        </dgm:presLayoutVars>
      </dgm:prSet>
      <dgm:spPr/>
      <dgm:t>
        <a:bodyPr/>
        <a:lstStyle/>
        <a:p>
          <a:endParaRPr lang="es-EC"/>
        </a:p>
      </dgm:t>
    </dgm:pt>
    <dgm:pt modelId="{074DC562-2610-4287-8DFF-F3995ABD76FB}" type="pres">
      <dgm:prSet presAssocID="{642BD42B-28EF-4658-B62E-D75E77C8C1E0}" presName="descendantText" presStyleLbl="alignAccFollowNode1" presStyleIdx="0" presStyleCnt="1" custScaleX="118184" custScaleY="2000000" custLinFactNeighborX="2538" custLinFactNeighborY="36221">
        <dgm:presLayoutVars>
          <dgm:bulletEnabled val="1"/>
        </dgm:presLayoutVars>
      </dgm:prSet>
      <dgm:spPr/>
      <dgm:t>
        <a:bodyPr/>
        <a:lstStyle/>
        <a:p>
          <a:endParaRPr lang="es-EC"/>
        </a:p>
      </dgm:t>
    </dgm:pt>
  </dgm:ptLst>
  <dgm:cxnLst>
    <dgm:cxn modelId="{BE58A496-BD6C-428C-BD65-000E72C65D38}" type="presOf" srcId="{9FBEA5F6-F5A6-4DBE-B735-000DDEDFAC2D}" destId="{074DC562-2610-4287-8DFF-F3995ABD76FB}" srcOrd="0" destOrd="9" presId="urn:microsoft.com/office/officeart/2005/8/layout/vList5"/>
    <dgm:cxn modelId="{82411C59-BF00-457B-A0C8-3978C9EC4848}" type="presOf" srcId="{FA865EA9-D0AA-42C8-ADEC-0A3AAF54A81B}" destId="{33361964-7B5E-4E27-B8E1-2A63AAF1267E}" srcOrd="0" destOrd="0" presId="urn:microsoft.com/office/officeart/2005/8/layout/vList5"/>
    <dgm:cxn modelId="{655821BB-1708-4E0B-A688-49588EE69295}" type="presOf" srcId="{A256B9B6-BAD7-4071-935C-37738E96C237}" destId="{074DC562-2610-4287-8DFF-F3995ABD76FB}" srcOrd="0" destOrd="3" presId="urn:microsoft.com/office/officeart/2005/8/layout/vList5"/>
    <dgm:cxn modelId="{84D1AE32-3224-4F08-81E4-DADDD25E37E6}" srcId="{642BD42B-28EF-4658-B62E-D75E77C8C1E0}" destId="{3E3FB0DA-5519-439D-BFDB-230C26808AAD}" srcOrd="7" destOrd="0" parTransId="{944A87BE-53EA-41CF-90C4-371903F35D5A}" sibTransId="{7ED6D2FB-6E48-4A44-AB94-0D90E485BFC5}"/>
    <dgm:cxn modelId="{5E6D7517-35C3-44F7-AD3F-E70DE53174AE}" srcId="{642BD42B-28EF-4658-B62E-D75E77C8C1E0}" destId="{A1E3AB35-174A-4F62-8ED8-65F31793214A}" srcOrd="1" destOrd="0" parTransId="{F2B2E215-BAB5-4EE1-B96C-5B41DFDEC025}" sibTransId="{869863F1-2A34-46DB-8454-07723669770C}"/>
    <dgm:cxn modelId="{A39AF374-88CF-455D-891D-09981578DE54}" srcId="{642BD42B-28EF-4658-B62E-D75E77C8C1E0}" destId="{BFC94CF4-DA5D-4EBE-9CB3-355A9452B91A}" srcOrd="5" destOrd="0" parTransId="{39D7C96E-9B5D-4158-937A-B87F9EEDBB91}" sibTransId="{911671AE-A557-433D-A591-1A9691448D17}"/>
    <dgm:cxn modelId="{B069B54A-7764-4AF0-8BEE-57E823AB6D07}" type="presOf" srcId="{8808B81E-0F82-4142-8095-5294009A9AD6}" destId="{074DC562-2610-4287-8DFF-F3995ABD76FB}" srcOrd="0" destOrd="4" presId="urn:microsoft.com/office/officeart/2005/8/layout/vList5"/>
    <dgm:cxn modelId="{9AC1811A-B30E-464E-A5FC-9AB28893A2F4}" srcId="{642BD42B-28EF-4658-B62E-D75E77C8C1E0}" destId="{7B0EA5C8-CF06-40FE-8A93-2646F07E1988}" srcOrd="8" destOrd="0" parTransId="{A0B8E74F-96F3-419A-B7A8-531DD87595E6}" sibTransId="{626BB086-F88D-4E72-8D37-616F3F1832B4}"/>
    <dgm:cxn modelId="{0633AD0F-322B-44F6-9CFC-C46CBECAB604}" srcId="{642BD42B-28EF-4658-B62E-D75E77C8C1E0}" destId="{9FBEA5F6-F5A6-4DBE-B735-000DDEDFAC2D}" srcOrd="9" destOrd="0" parTransId="{917796FD-F314-442A-BC6C-B4C14BAA1877}" sibTransId="{262DBF3E-80BA-4282-AEDC-D1C8C1B23D9F}"/>
    <dgm:cxn modelId="{B3F9DB6F-8CD1-4242-A0C6-5E8B5699DDE8}" srcId="{642BD42B-28EF-4658-B62E-D75E77C8C1E0}" destId="{FA92A09D-1AFF-4899-BA5F-4A235F0463B9}" srcOrd="2" destOrd="0" parTransId="{8309D057-FEAD-42F8-BCFD-8E57F8AD6968}" sibTransId="{BA03013F-EF23-46EB-84C3-94E9B22C2FA4}"/>
    <dgm:cxn modelId="{15DF41EE-D1FE-4182-8681-DB72CFBE9152}" type="presOf" srcId="{642BD42B-28EF-4658-B62E-D75E77C8C1E0}" destId="{AEB1DA89-F0A6-4BE4-9A11-468A6515E632}" srcOrd="0" destOrd="0" presId="urn:microsoft.com/office/officeart/2005/8/layout/vList5"/>
    <dgm:cxn modelId="{DD7861E4-8D78-497A-8534-89C22060610E}" type="presOf" srcId="{C4486C1D-2F17-486B-ADFE-1E868F5BBCC8}" destId="{074DC562-2610-4287-8DFF-F3995ABD76FB}" srcOrd="0" destOrd="0" presId="urn:microsoft.com/office/officeart/2005/8/layout/vList5"/>
    <dgm:cxn modelId="{1F6402B2-E649-4D9C-9D35-9DE8BA9DB910}" type="presOf" srcId="{A1E3AB35-174A-4F62-8ED8-65F31793214A}" destId="{074DC562-2610-4287-8DFF-F3995ABD76FB}" srcOrd="0" destOrd="1" presId="urn:microsoft.com/office/officeart/2005/8/layout/vList5"/>
    <dgm:cxn modelId="{B65B3210-F8B7-45E3-A223-BE974FA05D60}" srcId="{642BD42B-28EF-4658-B62E-D75E77C8C1E0}" destId="{CF0BCAA4-AED1-42F5-BAFE-866CF987971A}" srcOrd="6" destOrd="0" parTransId="{3BE059D5-4A60-4E0A-B218-3D882BAA9E0A}" sibTransId="{6E0EC8FE-209F-44A2-90E0-B41E8EB89686}"/>
    <dgm:cxn modelId="{8F6565AD-E318-40FD-B648-96AD415227F7}" type="presOf" srcId="{BFC94CF4-DA5D-4EBE-9CB3-355A9452B91A}" destId="{074DC562-2610-4287-8DFF-F3995ABD76FB}" srcOrd="0" destOrd="5" presId="urn:microsoft.com/office/officeart/2005/8/layout/vList5"/>
    <dgm:cxn modelId="{9F0BCD88-8FF0-4B71-A835-4E7BF7A2EC5C}" type="presOf" srcId="{3E3FB0DA-5519-439D-BFDB-230C26808AAD}" destId="{074DC562-2610-4287-8DFF-F3995ABD76FB}" srcOrd="0" destOrd="7" presId="urn:microsoft.com/office/officeart/2005/8/layout/vList5"/>
    <dgm:cxn modelId="{DF7E0CB4-85FE-46D5-A3EB-822C3BC8CC96}" srcId="{642BD42B-28EF-4658-B62E-D75E77C8C1E0}" destId="{C4486C1D-2F17-486B-ADFE-1E868F5BBCC8}" srcOrd="0" destOrd="0" parTransId="{41A226CF-7692-41AC-A274-77CFAE291721}" sibTransId="{8AF94E54-EE1D-4851-8B9D-BA19F15CFA54}"/>
    <dgm:cxn modelId="{3BFCF528-4BBA-43FB-9B4E-E9459B6D1A58}" srcId="{FA865EA9-D0AA-42C8-ADEC-0A3AAF54A81B}" destId="{642BD42B-28EF-4658-B62E-D75E77C8C1E0}" srcOrd="0" destOrd="0" parTransId="{F0463886-C7B5-4E26-BBF0-0E76325988F9}" sibTransId="{CD4D56A9-2FF7-4282-828A-06F9050476EB}"/>
    <dgm:cxn modelId="{601C9454-A31D-45DB-8ECC-369889BB1682}" srcId="{642BD42B-28EF-4658-B62E-D75E77C8C1E0}" destId="{8808B81E-0F82-4142-8095-5294009A9AD6}" srcOrd="4" destOrd="0" parTransId="{2384F21B-4835-422D-81BF-E635DB637BDA}" sibTransId="{62ADC557-8707-4A49-A983-D4178FA00821}"/>
    <dgm:cxn modelId="{47E32561-3664-4D86-B451-22D51856CDA0}" type="presOf" srcId="{7B0EA5C8-CF06-40FE-8A93-2646F07E1988}" destId="{074DC562-2610-4287-8DFF-F3995ABD76FB}" srcOrd="0" destOrd="8" presId="urn:microsoft.com/office/officeart/2005/8/layout/vList5"/>
    <dgm:cxn modelId="{4CAF09E5-4E8B-408F-8714-25A00C94CEE9}" type="presOf" srcId="{CF0BCAA4-AED1-42F5-BAFE-866CF987971A}" destId="{074DC562-2610-4287-8DFF-F3995ABD76FB}" srcOrd="0" destOrd="6" presId="urn:microsoft.com/office/officeart/2005/8/layout/vList5"/>
    <dgm:cxn modelId="{9E1FCC4D-CA2B-4C72-9BDD-C62A58155E4B}" type="presOf" srcId="{FA92A09D-1AFF-4899-BA5F-4A235F0463B9}" destId="{074DC562-2610-4287-8DFF-F3995ABD76FB}" srcOrd="0" destOrd="2" presId="urn:microsoft.com/office/officeart/2005/8/layout/vList5"/>
    <dgm:cxn modelId="{24DFBD15-E04C-44AC-8D6B-259D23A38475}" srcId="{642BD42B-28EF-4658-B62E-D75E77C8C1E0}" destId="{A256B9B6-BAD7-4071-935C-37738E96C237}" srcOrd="3" destOrd="0" parTransId="{F223965C-964E-486A-A3A7-07575D101862}" sibTransId="{5B296F7D-FB3E-476A-A41C-88581DC81BFE}"/>
    <dgm:cxn modelId="{46FA4FDE-0B9D-44FF-B646-1E85FB2FAF13}" type="presParOf" srcId="{33361964-7B5E-4E27-B8E1-2A63AAF1267E}" destId="{0641A83D-CFE2-4D3B-BAB4-8FAC1E85DBF3}" srcOrd="0" destOrd="0" presId="urn:microsoft.com/office/officeart/2005/8/layout/vList5"/>
    <dgm:cxn modelId="{A3535BA1-D372-4FBA-AC2D-78AB05546CD3}" type="presParOf" srcId="{0641A83D-CFE2-4D3B-BAB4-8FAC1E85DBF3}" destId="{AEB1DA89-F0A6-4BE4-9A11-468A6515E632}" srcOrd="0" destOrd="0" presId="urn:microsoft.com/office/officeart/2005/8/layout/vList5"/>
    <dgm:cxn modelId="{156EDFDF-E507-470F-BCB8-089A93A76F95}" type="presParOf" srcId="{0641A83D-CFE2-4D3B-BAB4-8FAC1E85DBF3}" destId="{074DC562-2610-4287-8DFF-F3995ABD76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2C38E-E16F-4F6F-984F-0B1F70768E86}">
      <dsp:nvSpPr>
        <dsp:cNvPr id="0" name=""/>
        <dsp:cNvSpPr/>
      </dsp:nvSpPr>
      <dsp:spPr>
        <a:xfrm>
          <a:off x="816717" y="0"/>
          <a:ext cx="7060726" cy="5948931"/>
        </a:xfrm>
        <a:prstGeom prst="diamond">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E43845C-03E9-4C20-A788-0AF2613A27EF}">
      <dsp:nvSpPr>
        <dsp:cNvPr id="0" name=""/>
        <dsp:cNvSpPr/>
      </dsp:nvSpPr>
      <dsp:spPr>
        <a:xfrm>
          <a:off x="252029" y="0"/>
          <a:ext cx="3776352" cy="2904465"/>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chemeClr val="tx1"/>
              </a:solidFill>
            </a:rPr>
            <a:t>Las cuestiones de seguridad </a:t>
          </a:r>
          <a:r>
            <a:rPr lang="es-ES" sz="1500" b="1" kern="1200" dirty="0" smtClean="0">
              <a:solidFill>
                <a:srgbClr val="0070C0"/>
              </a:solidFill>
            </a:rPr>
            <a:t>están relacionadas a los campos económicos, sociales, tecnológicos y militares</a:t>
          </a:r>
          <a:r>
            <a:rPr lang="es-ES" sz="1500" b="1" kern="1200" dirty="0" smtClean="0">
              <a:solidFill>
                <a:schemeClr val="tx1"/>
              </a:solidFill>
            </a:rPr>
            <a:t>,  puesto que se debe enfrentar el desequilibrio medio ambiental, el desarrollo sustentable, los movimientos demográficos, la energía y los recursos no renovables, la extensión de los conflictos regionales o el uso equitativo del conocimiento, la información y las comunicaciones, que determinan la orientación y el destino de la cooperación internacional.</a:t>
          </a:r>
          <a:endParaRPr lang="es-EC" sz="1500" b="1" kern="1200" dirty="0">
            <a:solidFill>
              <a:schemeClr val="tx1"/>
            </a:solidFill>
          </a:endParaRPr>
        </a:p>
      </dsp:txBody>
      <dsp:txXfrm>
        <a:off x="393813" y="141784"/>
        <a:ext cx="3492784" cy="2620897"/>
      </dsp:txXfrm>
    </dsp:sp>
    <dsp:sp modelId="{B6E31626-1351-4B68-8FB7-83CBE20C15A3}">
      <dsp:nvSpPr>
        <dsp:cNvPr id="0" name=""/>
        <dsp:cNvSpPr/>
      </dsp:nvSpPr>
      <dsp:spPr>
        <a:xfrm>
          <a:off x="4697849" y="0"/>
          <a:ext cx="3691066" cy="2867437"/>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es-ES" sz="1500" b="1" kern="1200" dirty="0" smtClean="0">
              <a:solidFill>
                <a:schemeClr val="tx1"/>
              </a:solidFill>
            </a:rPr>
            <a:t>Se incrementa la importancia de esta investigación, ya que las amenazas, preocupaciones y otros desafíos, </a:t>
          </a:r>
          <a:r>
            <a:rPr lang="es-ES" sz="1500" b="1" kern="1200" dirty="0" smtClean="0">
              <a:solidFill>
                <a:srgbClr val="0070C0"/>
              </a:solidFill>
            </a:rPr>
            <a:t>exigen una adecuada combinación de tecnología, organización institucional y movilización de recursos en todos los ámbitos</a:t>
          </a:r>
          <a:r>
            <a:rPr lang="es-ES" sz="1500" b="1" kern="1200" dirty="0" smtClean="0">
              <a:solidFill>
                <a:schemeClr val="tx1"/>
              </a:solidFill>
            </a:rPr>
            <a:t>. Nuestro país en su entorno fronterizo, ha venido enfrentando situaciones de riesgo en la frontera norte, con desplazamientos poblacionales, migración forzosa, destrucción de zonas agrícolas y actividades ilegales.</a:t>
          </a:r>
          <a:endParaRPr lang="es-ES" sz="1500" b="1" kern="1200" dirty="0">
            <a:solidFill>
              <a:schemeClr val="tx1"/>
            </a:solidFill>
          </a:endParaRPr>
        </a:p>
      </dsp:txBody>
      <dsp:txXfrm>
        <a:off x="4837826" y="139977"/>
        <a:ext cx="3411112" cy="2587483"/>
      </dsp:txXfrm>
    </dsp:sp>
    <dsp:sp modelId="{AF70887F-4A1C-4060-AE38-A1A342D7B52C}">
      <dsp:nvSpPr>
        <dsp:cNvPr id="0" name=""/>
        <dsp:cNvSpPr/>
      </dsp:nvSpPr>
      <dsp:spPr>
        <a:xfrm>
          <a:off x="252040" y="3118522"/>
          <a:ext cx="3850061" cy="2830408"/>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b="1" kern="1200" dirty="0" smtClean="0">
              <a:solidFill>
                <a:schemeClr val="tx1"/>
              </a:solidFill>
            </a:rPr>
            <a:t>Debido a estos factores que inciden en la seguridad, el </a:t>
          </a:r>
          <a:r>
            <a:rPr lang="es-ES" sz="1600" b="1" kern="1200" dirty="0" smtClean="0">
              <a:solidFill>
                <a:srgbClr val="0070C0"/>
              </a:solidFill>
            </a:rPr>
            <a:t>Ecuador debe mantener una renovada visión estratégica de la defensa, que responda al interés nacional, con una concepción multidimensional integral</a:t>
          </a:r>
          <a:r>
            <a:rPr lang="es-ES" sz="1600" b="1" kern="1200" dirty="0" smtClean="0">
              <a:solidFill>
                <a:schemeClr val="tx1"/>
              </a:solidFill>
            </a:rPr>
            <a:t>, que propicie un balance estratégico acorde con sus prioridades de desarrollo definido por una  política de defensa sustentable que permita establecer</a:t>
          </a:r>
          <a:r>
            <a:rPr lang="es-ES" sz="1600" b="1" kern="1200" dirty="0" smtClean="0">
              <a:solidFill>
                <a:srgbClr val="0070C0"/>
              </a:solidFill>
            </a:rPr>
            <a:t> una orientación ……</a:t>
          </a:r>
          <a:endParaRPr lang="es-ES" sz="1600" b="1" kern="1200" dirty="0">
            <a:solidFill>
              <a:schemeClr val="tx1"/>
            </a:solidFill>
          </a:endParaRPr>
        </a:p>
      </dsp:txBody>
      <dsp:txXfrm>
        <a:off x="390209" y="3256691"/>
        <a:ext cx="3573723" cy="2554070"/>
      </dsp:txXfrm>
    </dsp:sp>
    <dsp:sp modelId="{3DC8C86D-D2EF-40F7-B0D4-22305C382876}">
      <dsp:nvSpPr>
        <dsp:cNvPr id="0" name=""/>
        <dsp:cNvSpPr/>
      </dsp:nvSpPr>
      <dsp:spPr>
        <a:xfrm>
          <a:off x="4702906" y="3074255"/>
          <a:ext cx="3758024" cy="2830408"/>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b="1" kern="1200" dirty="0" smtClean="0">
              <a:solidFill>
                <a:schemeClr val="tx1"/>
              </a:solidFill>
            </a:rPr>
            <a:t> </a:t>
          </a:r>
          <a:r>
            <a:rPr lang="es-ES" sz="1600" b="1" kern="1200" dirty="0" smtClean="0">
              <a:solidFill>
                <a:srgbClr val="0070C0"/>
              </a:solidFill>
            </a:rPr>
            <a:t>……</a:t>
          </a:r>
          <a:r>
            <a:rPr lang="es-ES" sz="1600" b="1" kern="1200" dirty="0" smtClean="0">
              <a:solidFill>
                <a:schemeClr val="tx1"/>
              </a:solidFill>
            </a:rPr>
            <a:t>r</a:t>
          </a:r>
          <a:r>
            <a:rPr lang="es-ES" sz="1600" b="1" kern="1200" dirty="0" smtClean="0">
              <a:solidFill>
                <a:srgbClr val="0070C0"/>
              </a:solidFill>
            </a:rPr>
            <a:t>igurosa de las misiones, competencias y capacidades de las Fuerzas Armadas, como uno de los principales recursos estratégicos del Estado que busque la consecución armónica de los objetivos de seguridad y desarrollo, pero a través de  una cultura de defensa</a:t>
          </a:r>
          <a:r>
            <a:rPr lang="es-ES" sz="1600" b="1" kern="1200" dirty="0" smtClean="0">
              <a:solidFill>
                <a:schemeClr val="tx1"/>
              </a:solidFill>
            </a:rPr>
            <a:t>, cuya responsabilidad es de la sociedad en su conjunto y no exclusiva del sector militar.</a:t>
          </a:r>
          <a:endParaRPr lang="es-ES" sz="1600" b="1" i="1" kern="1200" dirty="0">
            <a:solidFill>
              <a:schemeClr val="tx1"/>
            </a:solidFill>
          </a:endParaRPr>
        </a:p>
      </dsp:txBody>
      <dsp:txXfrm>
        <a:off x="4841075" y="3212424"/>
        <a:ext cx="3481686" cy="25540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343825" y="-258830"/>
          <a:ext cx="5929784" cy="6447444"/>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r>
            <a:rPr lang="es-EC" sz="1800" kern="1200" dirty="0" smtClean="0"/>
            <a:t>Cumplimiento disposiciones contempladas en el Acta de la Reunión de Altas Autoridades de Colombia y Ecuador sobre Seguridad y Defensa, de la ciudad de Villa de Leyva del 12 al 13-ENE-012.</a:t>
          </a:r>
          <a:endParaRPr lang="es-EC" sz="1800" kern="1200" dirty="0"/>
        </a:p>
        <a:p>
          <a:pPr marL="171450" lvl="1" indent="-171450" algn="just" defTabSz="800100">
            <a:lnSpc>
              <a:spcPct val="90000"/>
            </a:lnSpc>
            <a:spcBef>
              <a:spcPct val="0"/>
            </a:spcBef>
            <a:spcAft>
              <a:spcPct val="15000"/>
            </a:spcAft>
            <a:buChar char="••"/>
          </a:pPr>
          <a:r>
            <a:rPr lang="es-EC" sz="1800" kern="1200" dirty="0" smtClean="0"/>
            <a:t>Que las Reuniones del </a:t>
          </a:r>
          <a:r>
            <a:rPr lang="es-EC" sz="1800" kern="1200" dirty="0" smtClean="0">
              <a:solidFill>
                <a:srgbClr val="0070C0"/>
              </a:solidFill>
            </a:rPr>
            <a:t>SICOMFRON se llevarán a cabo en una mesa paralela</a:t>
          </a:r>
          <a:r>
            <a:rPr lang="es-EC" sz="1800" kern="1200" dirty="0" smtClean="0"/>
            <a:t> de la COMBIFRON.</a:t>
          </a:r>
          <a:endParaRPr lang="es-EC" sz="1800" kern="1200" dirty="0"/>
        </a:p>
        <a:p>
          <a:pPr marL="171450" lvl="1" indent="-171450" algn="just" defTabSz="800100">
            <a:lnSpc>
              <a:spcPct val="90000"/>
            </a:lnSpc>
            <a:spcBef>
              <a:spcPct val="0"/>
            </a:spcBef>
            <a:spcAft>
              <a:spcPct val="15000"/>
            </a:spcAft>
            <a:buChar char="••"/>
          </a:pPr>
          <a:r>
            <a:rPr lang="es-EC" sz="1800" kern="1200" dirty="0" smtClean="0"/>
            <a:t>Se implementan Hojas de Ruta para el seguimiento de los Acuerdos y Entendimientos.</a:t>
          </a:r>
          <a:endParaRPr lang="es-EC" sz="1800" kern="1200" dirty="0"/>
        </a:p>
        <a:p>
          <a:pPr marL="171450" lvl="1" indent="-171450" algn="just" defTabSz="800100">
            <a:lnSpc>
              <a:spcPct val="90000"/>
            </a:lnSpc>
            <a:spcBef>
              <a:spcPct val="0"/>
            </a:spcBef>
            <a:spcAft>
              <a:spcPct val="15000"/>
            </a:spcAft>
            <a:buChar char="••"/>
          </a:pPr>
          <a:r>
            <a:rPr lang="es-EC" sz="1800" kern="1200" dirty="0" smtClean="0">
              <a:solidFill>
                <a:srgbClr val="0070C0"/>
              </a:solidFill>
            </a:rPr>
            <a:t>Aprobación de la reunión Tripartita sobre el tráfico ilícito de armas de Ecuador-Colombia-Perú</a:t>
          </a:r>
          <a:r>
            <a:rPr lang="es-EC" sz="1800" kern="1200" dirty="0" smtClean="0"/>
            <a:t>; su evaluación y seguimiento se realizará en las reuniones ordinarias de la COMBIFRON.</a:t>
          </a:r>
          <a:endParaRPr lang="es-EC" sz="1800" kern="1200" dirty="0"/>
        </a:p>
        <a:p>
          <a:pPr marL="171450" lvl="1" indent="-171450" algn="just" defTabSz="800100">
            <a:lnSpc>
              <a:spcPct val="90000"/>
            </a:lnSpc>
            <a:spcBef>
              <a:spcPct val="0"/>
            </a:spcBef>
            <a:spcAft>
              <a:spcPct val="15000"/>
            </a:spcAft>
            <a:buChar char="••"/>
          </a:pPr>
          <a:r>
            <a:rPr lang="es-EC" sz="1800" kern="1200" dirty="0" smtClean="0"/>
            <a:t>Realizar las Reuniones </a:t>
          </a:r>
          <a:r>
            <a:rPr lang="es-EC" sz="1800" kern="1200" dirty="0" smtClean="0">
              <a:solidFill>
                <a:srgbClr val="0070C0"/>
              </a:solidFill>
            </a:rPr>
            <a:t>de Mandos Regionales del 03 al 05-OCT-012 en Puerto Asís</a:t>
          </a:r>
          <a:r>
            <a:rPr lang="es-EC" sz="1800" kern="1200" dirty="0" smtClean="0"/>
            <a:t>. </a:t>
          </a:r>
          <a:endParaRPr lang="es-EC" sz="1800" kern="1200" dirty="0"/>
        </a:p>
        <a:p>
          <a:pPr marL="171450" lvl="1" indent="-171450" algn="just" defTabSz="800100">
            <a:lnSpc>
              <a:spcPct val="90000"/>
            </a:lnSpc>
            <a:spcBef>
              <a:spcPct val="0"/>
            </a:spcBef>
            <a:spcAft>
              <a:spcPct val="15000"/>
            </a:spcAft>
            <a:buChar char="••"/>
          </a:pPr>
          <a:r>
            <a:rPr lang="es-EC" sz="1800" kern="1200" dirty="0" smtClean="0"/>
            <a:t>Intercambio de información sobre actividades  ilícitas en la frontera terrestre, marítima y fluvial.  </a:t>
          </a:r>
          <a:endParaRPr lang="es-EC" sz="1800" kern="1200" dirty="0"/>
        </a:p>
        <a:p>
          <a:pPr marL="171450" lvl="1" indent="-171450" algn="just" defTabSz="800100">
            <a:lnSpc>
              <a:spcPct val="90000"/>
            </a:lnSpc>
            <a:spcBef>
              <a:spcPct val="0"/>
            </a:spcBef>
            <a:spcAft>
              <a:spcPct val="15000"/>
            </a:spcAft>
            <a:buChar char="••"/>
          </a:pPr>
          <a:r>
            <a:rPr lang="es-EC" sz="1800" kern="1200" dirty="0" smtClean="0"/>
            <a:t>Realizar un estudio técnico para definir </a:t>
          </a:r>
          <a:r>
            <a:rPr lang="es-EC" sz="1800" kern="1200" dirty="0" smtClean="0">
              <a:solidFill>
                <a:srgbClr val="0070C0"/>
              </a:solidFill>
            </a:rPr>
            <a:t>la viabilidad de implementar un sitio seguro en internet para publicar información de interés </a:t>
          </a:r>
          <a:r>
            <a:rPr lang="es-EC" sz="1800" kern="1200" dirty="0" smtClean="0"/>
            <a:t>para los dos países.</a:t>
          </a:r>
          <a:endParaRPr lang="es-EC" sz="1800" kern="1200" dirty="0"/>
        </a:p>
        <a:p>
          <a:pPr marL="171450" lvl="1" indent="-171450" algn="just" defTabSz="800100">
            <a:lnSpc>
              <a:spcPct val="90000"/>
            </a:lnSpc>
            <a:spcBef>
              <a:spcPct val="0"/>
            </a:spcBef>
            <a:spcAft>
              <a:spcPct val="15000"/>
            </a:spcAft>
            <a:buChar char="••"/>
          </a:pPr>
          <a:endParaRPr lang="es-EC" sz="1800" kern="1200" dirty="0"/>
        </a:p>
      </dsp:txBody>
      <dsp:txXfrm rot="-5400000">
        <a:off x="2084995" y="289468"/>
        <a:ext cx="6157976" cy="5350848"/>
      </dsp:txXfrm>
    </dsp:sp>
    <dsp:sp modelId="{AEB1DA89-F0A6-4BE4-9A11-468A6515E632}">
      <dsp:nvSpPr>
        <dsp:cNvPr id="0" name=""/>
        <dsp:cNvSpPr/>
      </dsp:nvSpPr>
      <dsp:spPr>
        <a:xfrm>
          <a:off x="0" y="0"/>
          <a:ext cx="2079704" cy="5929784"/>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t>XXVI COMBIFRON:</a:t>
          </a:r>
          <a:r>
            <a:rPr lang="es-ES" sz="2000" kern="1200" dirty="0" smtClean="0"/>
            <a:t> </a:t>
          </a:r>
          <a:r>
            <a:rPr lang="es-ES" sz="1800" kern="1200" dirty="0" smtClean="0"/>
            <a:t>En Cali-Colombia</a:t>
          </a:r>
          <a:r>
            <a:rPr lang="es-ES" sz="2400" kern="1200" dirty="0" smtClean="0"/>
            <a:t>, </a:t>
          </a:r>
          <a:r>
            <a:rPr lang="es-ES" sz="1800" kern="1200" dirty="0" smtClean="0"/>
            <a:t>14 al 18-FEB- 012:</a:t>
          </a:r>
          <a:endParaRPr lang="es-ES" sz="2000" kern="1200" dirty="0" smtClean="0"/>
        </a:p>
        <a:p>
          <a:pPr lvl="0" algn="just" defTabSz="889000">
            <a:lnSpc>
              <a:spcPct val="90000"/>
            </a:lnSpc>
            <a:spcBef>
              <a:spcPct val="0"/>
            </a:spcBef>
            <a:spcAft>
              <a:spcPct val="35000"/>
            </a:spcAft>
          </a:pPr>
          <a:r>
            <a:rPr lang="es-ES" sz="2000" kern="1200" dirty="0" smtClean="0"/>
            <a:t>6 acuerdos</a:t>
          </a:r>
        </a:p>
        <a:p>
          <a:pPr lvl="0" algn="just" defTabSz="889000">
            <a:lnSpc>
              <a:spcPct val="90000"/>
            </a:lnSpc>
            <a:spcBef>
              <a:spcPct val="0"/>
            </a:spcBef>
            <a:spcAft>
              <a:spcPct val="35000"/>
            </a:spcAft>
          </a:pPr>
          <a:r>
            <a:rPr lang="es-ES" sz="2000" kern="1200" dirty="0" smtClean="0"/>
            <a:t>29 entendimientos.</a:t>
          </a:r>
          <a:endParaRPr lang="es-EC" sz="2000" kern="1200" dirty="0"/>
        </a:p>
      </dsp:txBody>
      <dsp:txXfrm>
        <a:off x="101523" y="101523"/>
        <a:ext cx="1876658" cy="57267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343825" y="-258830"/>
          <a:ext cx="5929784" cy="6447444"/>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r>
            <a:rPr lang="es-EC" sz="1800" kern="1200" dirty="0" smtClean="0"/>
            <a:t>Revisar el Reglamento de la COMBIFRON e incluir temas que hacen referencia a la SICOMFRON y a la Reunión de Mandos Regionales.</a:t>
          </a:r>
          <a:endParaRPr lang="es-EC" sz="1800" kern="1200" dirty="0"/>
        </a:p>
        <a:p>
          <a:pPr marL="171450" lvl="1" indent="-171450" algn="just" defTabSz="800100">
            <a:lnSpc>
              <a:spcPct val="90000"/>
            </a:lnSpc>
            <a:spcBef>
              <a:spcPct val="0"/>
            </a:spcBef>
            <a:spcAft>
              <a:spcPct val="15000"/>
            </a:spcAft>
            <a:buChar char="••"/>
          </a:pPr>
          <a:r>
            <a:rPr lang="es-EC" sz="1800" kern="1200" dirty="0" smtClean="0"/>
            <a:t>Motivar la realización de la IV Reunión de Mandos de Frontera, del 03 al 05 de octubre de 2012 en Puerto Asís, Colombia.</a:t>
          </a:r>
          <a:endParaRPr lang="es-EC" sz="1800" kern="1200" dirty="0"/>
        </a:p>
        <a:p>
          <a:pPr marL="171450" lvl="1" indent="-171450" algn="just" defTabSz="800100">
            <a:lnSpc>
              <a:spcPct val="90000"/>
            </a:lnSpc>
            <a:spcBef>
              <a:spcPct val="0"/>
            </a:spcBef>
            <a:spcAft>
              <a:spcPct val="15000"/>
            </a:spcAft>
            <a:buChar char="••"/>
          </a:pPr>
          <a:r>
            <a:rPr lang="es-EC" sz="1800" kern="1200" smtClean="0"/>
            <a:t>Elaborar un informe de situación de frontera (En cumplimiento al numeral 19-Programa de Acción Binacional).</a:t>
          </a:r>
          <a:endParaRPr lang="es-EC" sz="1800" kern="1200"/>
        </a:p>
        <a:p>
          <a:pPr marL="171450" lvl="1" indent="-171450" algn="just" defTabSz="800100">
            <a:lnSpc>
              <a:spcPct val="90000"/>
            </a:lnSpc>
            <a:spcBef>
              <a:spcPct val="0"/>
            </a:spcBef>
            <a:spcAft>
              <a:spcPct val="15000"/>
            </a:spcAft>
            <a:buChar char="••"/>
          </a:pPr>
          <a:r>
            <a:rPr lang="es-EC" sz="1800" kern="1200" dirty="0" smtClean="0"/>
            <a:t>Mantener el </a:t>
          </a:r>
          <a:r>
            <a:rPr lang="es-EC" sz="1800" kern="1200" dirty="0" smtClean="0">
              <a:solidFill>
                <a:srgbClr val="0070C0"/>
              </a:solidFill>
            </a:rPr>
            <a:t>intercambio de información a todo nivel </a:t>
          </a:r>
          <a:r>
            <a:rPr lang="es-EC" sz="1800" kern="1200" dirty="0" smtClean="0"/>
            <a:t>sobe GIAC y otras actividades que afecten la seguridad en la franja fronteriza.</a:t>
          </a:r>
          <a:endParaRPr lang="es-EC" sz="1800" kern="1200" dirty="0"/>
        </a:p>
        <a:p>
          <a:pPr marL="171450" lvl="1" indent="-171450" algn="just" defTabSz="800100">
            <a:lnSpc>
              <a:spcPct val="90000"/>
            </a:lnSpc>
            <a:spcBef>
              <a:spcPct val="0"/>
            </a:spcBef>
            <a:spcAft>
              <a:spcPct val="15000"/>
            </a:spcAft>
            <a:buChar char="••"/>
          </a:pPr>
          <a:r>
            <a:rPr lang="es-EC" sz="1800" kern="1200" smtClean="0"/>
            <a:t>Realizar una reunión para operacionalizar los Procedimiento Operativos Vigentes (P.O.V.).</a:t>
          </a:r>
          <a:endParaRPr lang="es-EC" sz="1800" kern="1200"/>
        </a:p>
        <a:p>
          <a:pPr marL="171450" lvl="1" indent="-171450" algn="just" defTabSz="800100">
            <a:lnSpc>
              <a:spcPct val="90000"/>
            </a:lnSpc>
            <a:spcBef>
              <a:spcPct val="0"/>
            </a:spcBef>
            <a:spcAft>
              <a:spcPct val="15000"/>
            </a:spcAft>
            <a:buChar char="••"/>
          </a:pPr>
          <a:r>
            <a:rPr lang="es-EC" sz="1800" kern="1200" dirty="0" smtClean="0"/>
            <a:t>Desarrollar un </a:t>
          </a:r>
          <a:r>
            <a:rPr lang="es-EC" sz="1800" kern="1200" dirty="0" smtClean="0">
              <a:solidFill>
                <a:srgbClr val="0070C0"/>
              </a:solidFill>
            </a:rPr>
            <a:t>depositario de almacenamiento seguro de información.</a:t>
          </a:r>
          <a:endParaRPr lang="es-EC" sz="1800" kern="1200" dirty="0">
            <a:solidFill>
              <a:srgbClr val="0070C0"/>
            </a:solidFill>
          </a:endParaRPr>
        </a:p>
        <a:p>
          <a:pPr marL="171450" lvl="1" indent="-171450" algn="just" defTabSz="800100">
            <a:lnSpc>
              <a:spcPct val="90000"/>
            </a:lnSpc>
            <a:spcBef>
              <a:spcPct val="0"/>
            </a:spcBef>
            <a:spcAft>
              <a:spcPct val="15000"/>
            </a:spcAft>
            <a:buChar char="••"/>
          </a:pPr>
          <a:r>
            <a:rPr lang="es-EC" sz="1800" kern="1200" dirty="0" smtClean="0"/>
            <a:t>Implementación de un </a:t>
          </a:r>
          <a:r>
            <a:rPr lang="es-EC" sz="1800" kern="1200" dirty="0" smtClean="0">
              <a:solidFill>
                <a:srgbClr val="0070C0"/>
              </a:solidFill>
            </a:rPr>
            <a:t>enlace HF civil con seguridad entre el BR-23 y el C.O. N° 1</a:t>
          </a:r>
          <a:r>
            <a:rPr lang="es-EC" sz="1800" kern="1200" dirty="0" smtClean="0"/>
            <a:t>, con equipamiento radio; proporcionado por las FF.MM. de Colombia.</a:t>
          </a:r>
          <a:endParaRPr lang="es-EC" sz="1800" kern="1200" dirty="0"/>
        </a:p>
        <a:p>
          <a:pPr marL="171450" lvl="1" indent="-171450" algn="just" defTabSz="800100">
            <a:lnSpc>
              <a:spcPct val="90000"/>
            </a:lnSpc>
            <a:spcBef>
              <a:spcPct val="0"/>
            </a:spcBef>
            <a:spcAft>
              <a:spcPct val="15000"/>
            </a:spcAft>
            <a:buChar char="••"/>
          </a:pPr>
          <a:r>
            <a:rPr lang="es-EC" sz="1800" kern="1200" dirty="0" smtClean="0"/>
            <a:t>Gestionar la </a:t>
          </a:r>
          <a:r>
            <a:rPr lang="es-EC" sz="1800" kern="1200" dirty="0" smtClean="0">
              <a:solidFill>
                <a:srgbClr val="0070C0"/>
              </a:solidFill>
            </a:rPr>
            <a:t>expedición de la cartilla binacional de control migratorio.</a:t>
          </a:r>
          <a:endParaRPr lang="es-EC" sz="1800" kern="1200" dirty="0">
            <a:solidFill>
              <a:srgbClr val="0070C0"/>
            </a:solidFill>
          </a:endParaRPr>
        </a:p>
        <a:p>
          <a:pPr marL="171450" lvl="1" indent="-171450" algn="just" defTabSz="800100">
            <a:lnSpc>
              <a:spcPct val="90000"/>
            </a:lnSpc>
            <a:spcBef>
              <a:spcPct val="0"/>
            </a:spcBef>
            <a:spcAft>
              <a:spcPct val="15000"/>
            </a:spcAft>
            <a:buChar char="••"/>
          </a:pPr>
          <a:r>
            <a:rPr lang="es-EC" sz="1800" kern="1200" dirty="0" smtClean="0"/>
            <a:t>.</a:t>
          </a: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dsp:txBody>
      <dsp:txXfrm rot="-5400000">
        <a:off x="2084995" y="289468"/>
        <a:ext cx="6157976" cy="5350848"/>
      </dsp:txXfrm>
    </dsp:sp>
    <dsp:sp modelId="{AEB1DA89-F0A6-4BE4-9A11-468A6515E632}">
      <dsp:nvSpPr>
        <dsp:cNvPr id="0" name=""/>
        <dsp:cNvSpPr/>
      </dsp:nvSpPr>
      <dsp:spPr>
        <a:xfrm>
          <a:off x="0" y="0"/>
          <a:ext cx="2079704" cy="5929784"/>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t>XXVII COMBIFRON:</a:t>
          </a:r>
          <a:r>
            <a:rPr lang="es-ES" sz="2000" kern="1200" dirty="0" smtClean="0"/>
            <a:t> </a:t>
          </a:r>
          <a:r>
            <a:rPr lang="es-ES" sz="1700" kern="1200" dirty="0" smtClean="0"/>
            <a:t>En Cuenca-Ecuador, 19 al 22-JUN- 012:</a:t>
          </a:r>
        </a:p>
        <a:p>
          <a:pPr lvl="0" algn="just" defTabSz="889000">
            <a:lnSpc>
              <a:spcPct val="90000"/>
            </a:lnSpc>
            <a:spcBef>
              <a:spcPct val="0"/>
            </a:spcBef>
            <a:spcAft>
              <a:spcPct val="35000"/>
            </a:spcAft>
          </a:pPr>
          <a:r>
            <a:rPr lang="es-ES" sz="2000" kern="1200" dirty="0" smtClean="0"/>
            <a:t>6 acuerdos</a:t>
          </a:r>
        </a:p>
        <a:p>
          <a:pPr lvl="0" algn="just" defTabSz="889000">
            <a:lnSpc>
              <a:spcPct val="90000"/>
            </a:lnSpc>
            <a:spcBef>
              <a:spcPct val="0"/>
            </a:spcBef>
            <a:spcAft>
              <a:spcPct val="35000"/>
            </a:spcAft>
          </a:pPr>
          <a:r>
            <a:rPr lang="es-ES" sz="2000" kern="1200" dirty="0" smtClean="0"/>
            <a:t>21 entendimientos.</a:t>
          </a:r>
          <a:endParaRPr lang="es-EC" sz="2000" kern="1200" dirty="0"/>
        </a:p>
      </dsp:txBody>
      <dsp:txXfrm>
        <a:off x="101523" y="101523"/>
        <a:ext cx="1876658" cy="57267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343825" y="-258830"/>
          <a:ext cx="5929784" cy="6447444"/>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r>
            <a:rPr lang="es-EC" sz="1800" kern="1200" dirty="0" smtClean="0"/>
            <a:t>Efectuar una reunión Extraordinaria de la COMBIFRON, en febrero de 2013, fin </a:t>
          </a:r>
          <a:r>
            <a:rPr lang="es-EC" sz="1800" kern="1200" dirty="0" smtClean="0">
              <a:solidFill>
                <a:srgbClr val="0070C0"/>
              </a:solidFill>
            </a:rPr>
            <a:t>consolidar la Cartilla de Seguridad, las reformas al Reglamento de la COMBIFRON, el Reglamento de la SICOMFRON.</a:t>
          </a:r>
          <a:endParaRPr lang="es-EC" sz="1800" kern="1200" dirty="0">
            <a:solidFill>
              <a:srgbClr val="0070C0"/>
            </a:solidFill>
          </a:endParaRPr>
        </a:p>
        <a:p>
          <a:pPr marL="171450" lvl="1" indent="-171450" algn="just" defTabSz="800100">
            <a:lnSpc>
              <a:spcPct val="90000"/>
            </a:lnSpc>
            <a:spcBef>
              <a:spcPct val="0"/>
            </a:spcBef>
            <a:spcAft>
              <a:spcPct val="15000"/>
            </a:spcAft>
            <a:buChar char="••"/>
          </a:pPr>
          <a:r>
            <a:rPr lang="es-EC" sz="1800" kern="1200" dirty="0" smtClean="0"/>
            <a:t>Gestionar el desarrollo de la IV Reunión de Mandos Regionales de Frontera Ecuador - Colombia, en marzo de 2013, en Colombia.</a:t>
          </a:r>
          <a:endParaRPr lang="es-EC" sz="1800" kern="1200" dirty="0"/>
        </a:p>
        <a:p>
          <a:pPr marL="171450" lvl="1" indent="-171450" algn="just" defTabSz="800100">
            <a:lnSpc>
              <a:spcPct val="90000"/>
            </a:lnSpc>
            <a:spcBef>
              <a:spcPct val="0"/>
            </a:spcBef>
            <a:spcAft>
              <a:spcPct val="15000"/>
            </a:spcAft>
            <a:buChar char="••"/>
          </a:pPr>
          <a:r>
            <a:rPr lang="es-EC" sz="1800" kern="1200" dirty="0" smtClean="0"/>
            <a:t>Realizar reunión sobre información actual de la </a:t>
          </a:r>
          <a:r>
            <a:rPr lang="es-EC" sz="1800" kern="1200" dirty="0" smtClean="0">
              <a:solidFill>
                <a:srgbClr val="0070C0"/>
              </a:solidFill>
            </a:rPr>
            <a:t>minería ilegal y tráfico ilícito de armas, municiones y explosivos, en el mes de febrero de 2013</a:t>
          </a:r>
          <a:r>
            <a:rPr lang="es-EC" sz="1800" kern="1200" dirty="0" smtClean="0"/>
            <a:t>.</a:t>
          </a:r>
          <a:endParaRPr lang="es-EC" sz="1800" kern="1200" dirty="0"/>
        </a:p>
        <a:p>
          <a:pPr marL="171450" lvl="1" indent="-171450" algn="just" defTabSz="800100">
            <a:lnSpc>
              <a:spcPct val="90000"/>
            </a:lnSpc>
            <a:spcBef>
              <a:spcPct val="0"/>
            </a:spcBef>
            <a:spcAft>
              <a:spcPct val="15000"/>
            </a:spcAft>
            <a:buChar char="••"/>
          </a:pPr>
          <a:r>
            <a:rPr lang="es-EC" sz="1800" kern="1200" dirty="0" smtClean="0"/>
            <a:t>Intercambio de información del </a:t>
          </a:r>
          <a:r>
            <a:rPr lang="es-EC" sz="1800" kern="1200" dirty="0" smtClean="0">
              <a:solidFill>
                <a:srgbClr val="0070C0"/>
              </a:solidFill>
            </a:rPr>
            <a:t>material bélico incautado tanto en Colombia como en Ecuador durante el año 2012</a:t>
          </a:r>
          <a:r>
            <a:rPr lang="es-EC" sz="1800" kern="1200" dirty="0" smtClean="0"/>
            <a:t>, a fin de determinar su posible trazabilidad.</a:t>
          </a:r>
          <a:endParaRPr lang="es-EC" sz="1800" kern="1200" dirty="0"/>
        </a:p>
        <a:p>
          <a:pPr marL="171450" lvl="1" indent="-171450" algn="just" defTabSz="800100">
            <a:lnSpc>
              <a:spcPct val="90000"/>
            </a:lnSpc>
            <a:spcBef>
              <a:spcPct val="0"/>
            </a:spcBef>
            <a:spcAft>
              <a:spcPct val="15000"/>
            </a:spcAft>
            <a:buChar char="••"/>
          </a:pPr>
          <a:r>
            <a:rPr lang="es-EC" sz="1800" kern="1200" smtClean="0"/>
            <a:t>Realizar las pruebas sobre el funcionamiento del repositorio digital de información.</a:t>
          </a:r>
          <a:endParaRPr lang="es-EC" sz="1800" kern="1200"/>
        </a:p>
        <a:p>
          <a:pPr marL="171450" lvl="1" indent="-171450" algn="just" defTabSz="800100">
            <a:lnSpc>
              <a:spcPct val="90000"/>
            </a:lnSpc>
            <a:spcBef>
              <a:spcPct val="0"/>
            </a:spcBef>
            <a:spcAft>
              <a:spcPct val="15000"/>
            </a:spcAft>
            <a:buChar char="••"/>
          </a:pPr>
          <a:r>
            <a:rPr lang="es-EC" sz="1800" kern="1200" dirty="0" smtClean="0"/>
            <a:t>Realizar las coordinaciones de intercambio de </a:t>
          </a:r>
          <a:r>
            <a:rPr lang="es-EC" sz="1800" kern="1200" dirty="0" smtClean="0">
              <a:solidFill>
                <a:srgbClr val="0070C0"/>
              </a:solidFill>
            </a:rPr>
            <a:t>información entre unidades operativas mayores de frontera </a:t>
          </a:r>
          <a:r>
            <a:rPr lang="es-EC" sz="1800" kern="1200" dirty="0" smtClean="0"/>
            <a:t>a través de videoconferencia</a:t>
          </a: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dsp:txBody>
      <dsp:txXfrm rot="-5400000">
        <a:off x="2084995" y="289468"/>
        <a:ext cx="6157976" cy="5350848"/>
      </dsp:txXfrm>
    </dsp:sp>
    <dsp:sp modelId="{AEB1DA89-F0A6-4BE4-9A11-468A6515E632}">
      <dsp:nvSpPr>
        <dsp:cNvPr id="0" name=""/>
        <dsp:cNvSpPr/>
      </dsp:nvSpPr>
      <dsp:spPr>
        <a:xfrm>
          <a:off x="0" y="0"/>
          <a:ext cx="2079704" cy="5929784"/>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34290" rIns="68580" bIns="34290" numCol="1" spcCol="1270" anchor="ctr" anchorCtr="0">
          <a:noAutofit/>
        </a:bodyPr>
        <a:lstStyle/>
        <a:p>
          <a:pPr lvl="0" algn="just" defTabSz="800100">
            <a:lnSpc>
              <a:spcPct val="90000"/>
            </a:lnSpc>
            <a:spcBef>
              <a:spcPct val="0"/>
            </a:spcBef>
            <a:spcAft>
              <a:spcPct val="35000"/>
            </a:spcAft>
          </a:pPr>
          <a:r>
            <a:rPr lang="es-ES" sz="1800" b="1" kern="1200" dirty="0" smtClean="0"/>
            <a:t>XXVIII COMBIFRON:</a:t>
          </a:r>
          <a:r>
            <a:rPr lang="es-ES" sz="1800" kern="1200" dirty="0" smtClean="0"/>
            <a:t> </a:t>
          </a:r>
          <a:r>
            <a:rPr lang="es-ES" sz="1600" kern="1200" dirty="0" smtClean="0"/>
            <a:t>En Manizales-Colombia, 24 al 28-NOV- 012:</a:t>
          </a:r>
        </a:p>
        <a:p>
          <a:pPr lvl="0" algn="just" defTabSz="800100">
            <a:lnSpc>
              <a:spcPct val="90000"/>
            </a:lnSpc>
            <a:spcBef>
              <a:spcPct val="0"/>
            </a:spcBef>
            <a:spcAft>
              <a:spcPct val="35000"/>
            </a:spcAft>
          </a:pPr>
          <a:r>
            <a:rPr lang="es-ES" sz="2000" kern="1200" dirty="0" smtClean="0"/>
            <a:t>5 acuerdos</a:t>
          </a:r>
        </a:p>
        <a:p>
          <a:pPr lvl="0" algn="just" defTabSz="800100">
            <a:lnSpc>
              <a:spcPct val="90000"/>
            </a:lnSpc>
            <a:spcBef>
              <a:spcPct val="0"/>
            </a:spcBef>
            <a:spcAft>
              <a:spcPct val="35000"/>
            </a:spcAft>
          </a:pPr>
          <a:r>
            <a:rPr lang="es-ES" sz="2000" kern="1200" dirty="0" smtClean="0"/>
            <a:t>19 entendimientos.</a:t>
          </a:r>
          <a:endParaRPr lang="es-EC" sz="2000" kern="1200" dirty="0"/>
        </a:p>
      </dsp:txBody>
      <dsp:txXfrm>
        <a:off x="101523" y="101523"/>
        <a:ext cx="1876658" cy="57267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462980" y="-152871"/>
          <a:ext cx="5835498" cy="6303420"/>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r>
            <a:rPr lang="es-EC" sz="2000" kern="1200" dirty="0" smtClean="0"/>
            <a:t>Disponer que la IV </a:t>
          </a:r>
          <a:r>
            <a:rPr lang="es-EC" sz="2000" kern="1200" dirty="0" smtClean="0">
              <a:solidFill>
                <a:srgbClr val="0070C0"/>
              </a:solidFill>
            </a:rPr>
            <a:t>Reunión de Mandos de Frontera </a:t>
          </a:r>
          <a:r>
            <a:rPr lang="es-EC" sz="2000" kern="1200" dirty="0" smtClean="0"/>
            <a:t>se efectúe en el primer trimestre de 2014.</a:t>
          </a:r>
          <a:endParaRPr lang="es-EC" sz="2000" kern="1200" dirty="0"/>
        </a:p>
        <a:p>
          <a:pPr marL="228600" lvl="1" indent="-228600" algn="just" defTabSz="889000">
            <a:lnSpc>
              <a:spcPct val="90000"/>
            </a:lnSpc>
            <a:spcBef>
              <a:spcPct val="0"/>
            </a:spcBef>
            <a:spcAft>
              <a:spcPct val="15000"/>
            </a:spcAft>
            <a:buChar char="••"/>
          </a:pPr>
          <a:r>
            <a:rPr lang="es-EC" sz="2000" kern="1200" dirty="0" smtClean="0"/>
            <a:t>COMBIFRON-Colombia se compromete a culminar el proceso de </a:t>
          </a:r>
          <a:r>
            <a:rPr lang="es-EC" sz="2000" kern="1200" dirty="0" smtClean="0">
              <a:solidFill>
                <a:srgbClr val="0070C0"/>
              </a:solidFill>
            </a:rPr>
            <a:t>legalización de los reglamentos de la COMBIFRON, SICOMFRON y Mandos de Frontera</a:t>
          </a:r>
          <a:r>
            <a:rPr lang="es-EC" sz="2000" kern="1200" dirty="0" smtClean="0"/>
            <a:t>.</a:t>
          </a:r>
          <a:endParaRPr lang="es-EC" sz="2000" kern="1200" dirty="0"/>
        </a:p>
        <a:p>
          <a:pPr marL="228600" lvl="1" indent="-228600" algn="just" defTabSz="889000">
            <a:lnSpc>
              <a:spcPct val="90000"/>
            </a:lnSpc>
            <a:spcBef>
              <a:spcPct val="0"/>
            </a:spcBef>
            <a:spcAft>
              <a:spcPct val="15000"/>
            </a:spcAft>
            <a:buChar char="••"/>
          </a:pPr>
          <a:r>
            <a:rPr lang="es-EC" sz="2000" kern="1200" dirty="0" smtClean="0"/>
            <a:t>COMBIFRON-Colombia se compromete a iniciar el trámite de </a:t>
          </a:r>
          <a:r>
            <a:rPr lang="es-EC" sz="2000" kern="1200" dirty="0" smtClean="0">
              <a:solidFill>
                <a:srgbClr val="0070C0"/>
              </a:solidFill>
            </a:rPr>
            <a:t>legalización de las reformas a la Cartilla de Seguridad.</a:t>
          </a:r>
          <a:endParaRPr lang="es-EC" sz="2000" kern="1200" dirty="0">
            <a:solidFill>
              <a:srgbClr val="0070C0"/>
            </a:solidFill>
          </a:endParaRPr>
        </a:p>
        <a:p>
          <a:pPr marL="228600" lvl="1" indent="-228600" algn="just" defTabSz="889000">
            <a:lnSpc>
              <a:spcPct val="90000"/>
            </a:lnSpc>
            <a:spcBef>
              <a:spcPct val="0"/>
            </a:spcBef>
            <a:spcAft>
              <a:spcPct val="15000"/>
            </a:spcAft>
            <a:buChar char="••"/>
          </a:pPr>
          <a:r>
            <a:rPr lang="es-EC" sz="2000" kern="1200" dirty="0" smtClean="0"/>
            <a:t>Intercambio de información sobre </a:t>
          </a:r>
          <a:r>
            <a:rPr lang="es-EC" sz="2000" kern="1200" dirty="0" smtClean="0">
              <a:solidFill>
                <a:srgbClr val="0070C0"/>
              </a:solidFill>
            </a:rPr>
            <a:t>amenazas y factores de riesgo con incidencia en la frontera Ecuador-Colombia</a:t>
          </a:r>
          <a:r>
            <a:rPr lang="es-EC" sz="2000" kern="1200" dirty="0" smtClean="0"/>
            <a:t> (terrestre, aérea, marítima/fluvial).</a:t>
          </a:r>
          <a:endParaRPr lang="es-EC" sz="2000" kern="1200" dirty="0"/>
        </a:p>
        <a:p>
          <a:pPr marL="228600" lvl="1" indent="-228600" algn="just" defTabSz="889000">
            <a:lnSpc>
              <a:spcPct val="90000"/>
            </a:lnSpc>
            <a:spcBef>
              <a:spcPct val="0"/>
            </a:spcBef>
            <a:spcAft>
              <a:spcPct val="15000"/>
            </a:spcAft>
            <a:buChar char="••"/>
          </a:pPr>
          <a:r>
            <a:rPr lang="es-EC" sz="2000" kern="1200" dirty="0" smtClean="0"/>
            <a:t>Intercambio de información sobre </a:t>
          </a:r>
          <a:r>
            <a:rPr lang="es-EC" sz="2000" kern="1200" dirty="0" smtClean="0">
              <a:solidFill>
                <a:srgbClr val="0070C0"/>
              </a:solidFill>
            </a:rPr>
            <a:t>flujos migratorios.</a:t>
          </a:r>
          <a:endParaRPr lang="es-EC" sz="2000" kern="1200" dirty="0">
            <a:solidFill>
              <a:srgbClr val="0070C0"/>
            </a:solidFill>
          </a:endParaRPr>
        </a:p>
        <a:p>
          <a:pPr marL="228600" lvl="1" indent="-228600" algn="just" defTabSz="889000">
            <a:lnSpc>
              <a:spcPct val="90000"/>
            </a:lnSpc>
            <a:spcBef>
              <a:spcPct val="0"/>
            </a:spcBef>
            <a:spcAft>
              <a:spcPct val="15000"/>
            </a:spcAft>
            <a:buChar char="••"/>
          </a:pPr>
          <a:endParaRPr lang="es-EC" sz="2000" kern="1200" dirty="0">
            <a:solidFill>
              <a:srgbClr val="0070C0"/>
            </a:solidFill>
          </a:endParaRPr>
        </a:p>
        <a:p>
          <a:pPr marL="228600" lvl="1" indent="-228600" algn="just" defTabSz="889000">
            <a:lnSpc>
              <a:spcPct val="90000"/>
            </a:lnSpc>
            <a:spcBef>
              <a:spcPct val="0"/>
            </a:spcBef>
            <a:spcAft>
              <a:spcPct val="15000"/>
            </a:spcAft>
            <a:buChar char="••"/>
          </a:pPr>
          <a:endParaRPr lang="es-EC" sz="2000" kern="1200" dirty="0">
            <a:solidFill>
              <a:srgbClr val="0070C0"/>
            </a:solidFill>
          </a:endParaRPr>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dsp:txBody>
      <dsp:txXfrm rot="-5400000">
        <a:off x="2229019" y="365956"/>
        <a:ext cx="6018554" cy="5265766"/>
      </dsp:txXfrm>
    </dsp:sp>
    <dsp:sp modelId="{AEB1DA89-F0A6-4BE4-9A11-468A6515E632}">
      <dsp:nvSpPr>
        <dsp:cNvPr id="0" name=""/>
        <dsp:cNvSpPr/>
      </dsp:nvSpPr>
      <dsp:spPr>
        <a:xfrm>
          <a:off x="143995" y="3244"/>
          <a:ext cx="2079704" cy="5923295"/>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34290" rIns="68580" bIns="34290" numCol="1" spcCol="1270" anchor="ctr" anchorCtr="0">
          <a:noAutofit/>
        </a:bodyPr>
        <a:lstStyle/>
        <a:p>
          <a:pPr lvl="0" algn="just" defTabSz="800100">
            <a:lnSpc>
              <a:spcPct val="90000"/>
            </a:lnSpc>
            <a:spcBef>
              <a:spcPct val="0"/>
            </a:spcBef>
            <a:spcAft>
              <a:spcPct val="35000"/>
            </a:spcAft>
          </a:pPr>
          <a:r>
            <a:rPr lang="es-ES" sz="1800" b="1" kern="1200" dirty="0" smtClean="0"/>
            <a:t>XXIX COMBIFRON:</a:t>
          </a:r>
          <a:r>
            <a:rPr lang="es-ES" sz="1800" kern="1200" dirty="0" smtClean="0"/>
            <a:t> </a:t>
          </a:r>
          <a:r>
            <a:rPr lang="es-ES" sz="1700" kern="1200" dirty="0" smtClean="0"/>
            <a:t>En Quito-Ecuador, 29-JUL al 02-AGO- 012:</a:t>
          </a:r>
        </a:p>
        <a:p>
          <a:pPr lvl="0" algn="just" defTabSz="800100">
            <a:lnSpc>
              <a:spcPct val="90000"/>
            </a:lnSpc>
            <a:spcBef>
              <a:spcPct val="0"/>
            </a:spcBef>
            <a:spcAft>
              <a:spcPct val="35000"/>
            </a:spcAft>
          </a:pPr>
          <a:r>
            <a:rPr lang="es-ES" sz="2000" kern="1200" dirty="0" smtClean="0"/>
            <a:t>4 acuerdos</a:t>
          </a:r>
        </a:p>
        <a:p>
          <a:pPr lvl="0" algn="just" defTabSz="800100">
            <a:lnSpc>
              <a:spcPct val="90000"/>
            </a:lnSpc>
            <a:spcBef>
              <a:spcPct val="0"/>
            </a:spcBef>
            <a:spcAft>
              <a:spcPct val="35000"/>
            </a:spcAft>
          </a:pPr>
          <a:r>
            <a:rPr lang="es-ES" sz="2000" kern="1200" dirty="0" smtClean="0"/>
            <a:t>16 entendimientos.</a:t>
          </a:r>
          <a:endParaRPr lang="es-EC" sz="2000" kern="1200" dirty="0"/>
        </a:p>
      </dsp:txBody>
      <dsp:txXfrm>
        <a:off x="245518" y="104767"/>
        <a:ext cx="1876658" cy="57202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418465" y="-184190"/>
          <a:ext cx="5924528" cy="6303420"/>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solidFill>
              <a:srgbClr val="0070C0"/>
            </a:solidFill>
          </a:endParaRPr>
        </a:p>
        <a:p>
          <a:pPr marL="171450" lvl="1" indent="-171450" algn="just" defTabSz="800100">
            <a:lnSpc>
              <a:spcPct val="90000"/>
            </a:lnSpc>
            <a:spcBef>
              <a:spcPct val="0"/>
            </a:spcBef>
            <a:spcAft>
              <a:spcPct val="15000"/>
            </a:spcAft>
            <a:buChar char="••"/>
          </a:pPr>
          <a:endParaRPr lang="es-EC" sz="1800" kern="1200" dirty="0">
            <a:solidFill>
              <a:srgbClr val="0070C0"/>
            </a:solidFill>
          </a:endParaRPr>
        </a:p>
        <a:p>
          <a:pPr marL="171450" lvl="1" indent="-171450" algn="just" defTabSz="800100">
            <a:lnSpc>
              <a:spcPct val="90000"/>
            </a:lnSpc>
            <a:spcBef>
              <a:spcPct val="0"/>
            </a:spcBef>
            <a:spcAft>
              <a:spcPct val="15000"/>
            </a:spcAft>
            <a:buChar char="••"/>
          </a:pPr>
          <a:endParaRPr lang="es-EC" sz="1800" kern="1200" dirty="0">
            <a:solidFill>
              <a:srgbClr val="0070C0"/>
            </a:solidFill>
          </a:endParaRPr>
        </a:p>
        <a:p>
          <a:pPr marL="171450" lvl="1" indent="-171450" algn="just" defTabSz="800100">
            <a:lnSpc>
              <a:spcPct val="90000"/>
            </a:lnSpc>
            <a:spcBef>
              <a:spcPct val="0"/>
            </a:spcBef>
            <a:spcAft>
              <a:spcPct val="15000"/>
            </a:spcAft>
            <a:buChar char="••"/>
          </a:pPr>
          <a:r>
            <a:rPr lang="es-EC" sz="1800" kern="1200" dirty="0" smtClean="0"/>
            <a:t>Disponer se intensifique la </a:t>
          </a:r>
          <a:r>
            <a:rPr lang="es-EC" sz="1800" kern="1200" dirty="0" smtClean="0">
              <a:solidFill>
                <a:srgbClr val="0070C0"/>
              </a:solidFill>
            </a:rPr>
            <a:t>instrucción de la Cartilla de Seguridad</a:t>
          </a:r>
          <a:r>
            <a:rPr lang="es-EC" sz="1800" kern="1200" dirty="0" smtClean="0"/>
            <a:t> y que se informe a la COMBIFRON en caso de ocurrir incidentes fronterizos.</a:t>
          </a:r>
          <a:endParaRPr lang="es-EC" sz="1800" kern="1200" dirty="0">
            <a:solidFill>
              <a:srgbClr val="0070C0"/>
            </a:solidFill>
          </a:endParaRPr>
        </a:p>
        <a:p>
          <a:pPr marL="171450" lvl="1" indent="-171450" algn="just" defTabSz="800100">
            <a:lnSpc>
              <a:spcPct val="90000"/>
            </a:lnSpc>
            <a:spcBef>
              <a:spcPct val="0"/>
            </a:spcBef>
            <a:spcAft>
              <a:spcPct val="15000"/>
            </a:spcAft>
            <a:buChar char="••"/>
          </a:pPr>
          <a:r>
            <a:rPr lang="es-EC" sz="1800" kern="1200" dirty="0" smtClean="0"/>
            <a:t>Diseñar un mecanismo para </a:t>
          </a:r>
          <a:r>
            <a:rPr lang="es-EC" sz="1800" kern="1200" dirty="0" smtClean="0">
              <a:solidFill>
                <a:srgbClr val="0070C0"/>
              </a:solidFill>
            </a:rPr>
            <a:t>el registro y seguimiento de las comunicaciones intercambiadas</a:t>
          </a:r>
          <a:r>
            <a:rPr lang="es-EC" sz="1800" kern="1200" dirty="0" smtClean="0"/>
            <a:t> que permitan alcanzar resultados operacionales.</a:t>
          </a:r>
          <a:endParaRPr lang="es-EC" sz="1800" kern="1200" dirty="0"/>
        </a:p>
        <a:p>
          <a:pPr marL="171450" lvl="1" indent="-171450" algn="just" defTabSz="800100">
            <a:lnSpc>
              <a:spcPct val="90000"/>
            </a:lnSpc>
            <a:spcBef>
              <a:spcPct val="0"/>
            </a:spcBef>
            <a:spcAft>
              <a:spcPct val="15000"/>
            </a:spcAft>
            <a:buChar char="••"/>
          </a:pPr>
          <a:r>
            <a:rPr lang="es-EC" sz="1800" kern="1200" dirty="0" smtClean="0"/>
            <a:t>Solicitar los procedimientos para el </a:t>
          </a:r>
          <a:r>
            <a:rPr lang="es-EC" sz="1800" kern="1200" dirty="0" smtClean="0">
              <a:solidFill>
                <a:srgbClr val="0070C0"/>
              </a:solidFill>
            </a:rPr>
            <a:t>intercambio de información</a:t>
          </a:r>
          <a:r>
            <a:rPr lang="es-EC" sz="1800" kern="1200" dirty="0" smtClean="0"/>
            <a:t> de casos puntuales de ciudadanos colombianos que tengan el estatus de </a:t>
          </a:r>
          <a:r>
            <a:rPr lang="es-EC" sz="1800" kern="1200" dirty="0" smtClean="0">
              <a:solidFill>
                <a:srgbClr val="0070C0"/>
              </a:solidFill>
            </a:rPr>
            <a:t>refugiado en Ecuador. </a:t>
          </a:r>
          <a:endParaRPr lang="es-EC" sz="1800" kern="1200" dirty="0">
            <a:solidFill>
              <a:srgbClr val="0070C0"/>
            </a:solidFill>
          </a:endParaRPr>
        </a:p>
        <a:p>
          <a:pPr marL="171450" lvl="1" indent="-171450" algn="just" defTabSz="800100">
            <a:lnSpc>
              <a:spcPct val="90000"/>
            </a:lnSpc>
            <a:spcBef>
              <a:spcPct val="0"/>
            </a:spcBef>
            <a:spcAft>
              <a:spcPct val="15000"/>
            </a:spcAft>
            <a:buChar char="••"/>
          </a:pPr>
          <a:r>
            <a:rPr lang="es-EC" sz="1800" kern="1200" dirty="0" smtClean="0"/>
            <a:t>Actualizar las </a:t>
          </a:r>
          <a:r>
            <a:rPr lang="es-EC" sz="1800" kern="1200" dirty="0" smtClean="0">
              <a:solidFill>
                <a:srgbClr val="0070C0"/>
              </a:solidFill>
            </a:rPr>
            <a:t>apreciaciones militares de los pasos de frontera Ecuador-Colombia</a:t>
          </a:r>
          <a:r>
            <a:rPr lang="es-EC" sz="1800" kern="1200" dirty="0" smtClean="0"/>
            <a:t>.</a:t>
          </a:r>
          <a:endParaRPr lang="es-EC" sz="1800" kern="1200" dirty="0"/>
        </a:p>
        <a:p>
          <a:pPr marL="171450" lvl="1" indent="-171450" algn="just" defTabSz="800100">
            <a:lnSpc>
              <a:spcPct val="90000"/>
            </a:lnSpc>
            <a:spcBef>
              <a:spcPct val="0"/>
            </a:spcBef>
            <a:spcAft>
              <a:spcPct val="15000"/>
            </a:spcAft>
            <a:buChar char="••"/>
          </a:pPr>
          <a:r>
            <a:rPr lang="es-EC" sz="1800" kern="1200" smtClean="0"/>
            <a:t>Reestructurar las delegaciones participantes en las reuniones de la COMBIFRON y Mandos de Frontera.</a:t>
          </a:r>
          <a:endParaRPr lang="es-EC" sz="1800" kern="1200"/>
        </a:p>
        <a:p>
          <a:pPr marL="171450" lvl="1" indent="-171450" algn="just" defTabSz="800100">
            <a:lnSpc>
              <a:spcPct val="90000"/>
            </a:lnSpc>
            <a:spcBef>
              <a:spcPct val="0"/>
            </a:spcBef>
            <a:spcAft>
              <a:spcPct val="15000"/>
            </a:spcAft>
            <a:buChar char="••"/>
          </a:pPr>
          <a:r>
            <a:rPr lang="es-EC" sz="1800" kern="1200" dirty="0" smtClean="0"/>
            <a:t>Intercambio de información sobre </a:t>
          </a:r>
          <a:r>
            <a:rPr lang="es-EC" sz="1800" kern="1200" dirty="0" smtClean="0">
              <a:solidFill>
                <a:srgbClr val="0070C0"/>
              </a:solidFill>
            </a:rPr>
            <a:t>amenazas y factores de riesgo con incidencia en la frontera Ecuador-Colombia </a:t>
          </a:r>
          <a:r>
            <a:rPr lang="es-EC" sz="1800" kern="1200" dirty="0" smtClean="0"/>
            <a:t>(terrestre, aérea, marítima/fluvial).</a:t>
          </a:r>
          <a:endParaRPr lang="es-EC" sz="1800" kern="1200" dirty="0"/>
        </a:p>
        <a:p>
          <a:pPr marL="171450" lvl="1" indent="-171450" algn="just" defTabSz="800100">
            <a:lnSpc>
              <a:spcPct val="90000"/>
            </a:lnSpc>
            <a:spcBef>
              <a:spcPct val="0"/>
            </a:spcBef>
            <a:spcAft>
              <a:spcPct val="15000"/>
            </a:spcAft>
            <a:buChar char="••"/>
          </a:pPr>
          <a:r>
            <a:rPr lang="es-EC" sz="1800" kern="1200" dirty="0" smtClean="0"/>
            <a:t>Intercambio de información sobre </a:t>
          </a:r>
          <a:r>
            <a:rPr lang="es-EC" sz="1800" kern="1200" dirty="0" smtClean="0">
              <a:solidFill>
                <a:srgbClr val="0070C0"/>
              </a:solidFill>
            </a:rPr>
            <a:t>flujos migratorios.</a:t>
          </a:r>
          <a:endParaRPr lang="es-EC" sz="1800" kern="1200" dirty="0">
            <a:solidFill>
              <a:srgbClr val="0070C0"/>
            </a:solidFill>
          </a:endParaRPr>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solidFill>
              <a:srgbClr val="0070C0"/>
            </a:solidFill>
          </a:endParaRPr>
        </a:p>
        <a:p>
          <a:pPr marL="171450" lvl="1" indent="-171450" algn="just" defTabSz="800100">
            <a:lnSpc>
              <a:spcPct val="90000"/>
            </a:lnSpc>
            <a:spcBef>
              <a:spcPct val="0"/>
            </a:spcBef>
            <a:spcAft>
              <a:spcPct val="15000"/>
            </a:spcAft>
            <a:buChar char="••"/>
          </a:pPr>
          <a:endParaRPr lang="es-EC" sz="1800" kern="1200" dirty="0">
            <a:solidFill>
              <a:srgbClr val="0070C0"/>
            </a:solidFill>
          </a:endParaRPr>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dsp:txBody>
      <dsp:txXfrm rot="-5400000">
        <a:off x="2229019" y="294468"/>
        <a:ext cx="6014208" cy="5346104"/>
      </dsp:txXfrm>
    </dsp:sp>
    <dsp:sp modelId="{AEB1DA89-F0A6-4BE4-9A11-468A6515E632}">
      <dsp:nvSpPr>
        <dsp:cNvPr id="0" name=""/>
        <dsp:cNvSpPr/>
      </dsp:nvSpPr>
      <dsp:spPr>
        <a:xfrm>
          <a:off x="143995" y="52511"/>
          <a:ext cx="2079704" cy="5824760"/>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34290" rIns="68580" bIns="34290" numCol="1" spcCol="1270" anchor="ctr" anchorCtr="0">
          <a:noAutofit/>
        </a:bodyPr>
        <a:lstStyle/>
        <a:p>
          <a:pPr lvl="0" algn="just" defTabSz="800100">
            <a:lnSpc>
              <a:spcPct val="90000"/>
            </a:lnSpc>
            <a:spcBef>
              <a:spcPct val="0"/>
            </a:spcBef>
            <a:spcAft>
              <a:spcPct val="35000"/>
            </a:spcAft>
          </a:pPr>
          <a:r>
            <a:rPr lang="es-ES" sz="1800" b="1" kern="1200" dirty="0" smtClean="0"/>
            <a:t>XXX COMBIFRON:</a:t>
          </a:r>
          <a:r>
            <a:rPr lang="es-ES" sz="1800" kern="1200" dirty="0" smtClean="0"/>
            <a:t> En Medellín-Colombia, 02 al 06-DIC-013:</a:t>
          </a:r>
        </a:p>
        <a:p>
          <a:pPr lvl="0" algn="just" defTabSz="800100">
            <a:lnSpc>
              <a:spcPct val="90000"/>
            </a:lnSpc>
            <a:spcBef>
              <a:spcPct val="0"/>
            </a:spcBef>
            <a:spcAft>
              <a:spcPct val="35000"/>
            </a:spcAft>
          </a:pPr>
          <a:r>
            <a:rPr lang="es-ES" sz="2000" kern="1200" dirty="0" smtClean="0"/>
            <a:t>6 acuerdos</a:t>
          </a:r>
        </a:p>
        <a:p>
          <a:pPr lvl="0" algn="just" defTabSz="800100">
            <a:lnSpc>
              <a:spcPct val="90000"/>
            </a:lnSpc>
            <a:spcBef>
              <a:spcPct val="0"/>
            </a:spcBef>
            <a:spcAft>
              <a:spcPct val="35000"/>
            </a:spcAft>
          </a:pPr>
          <a:r>
            <a:rPr lang="es-ES" sz="2000" kern="1200" dirty="0" smtClean="0"/>
            <a:t>19 entendimientos.</a:t>
          </a:r>
          <a:endParaRPr lang="es-EC" sz="2000" kern="1200" dirty="0"/>
        </a:p>
      </dsp:txBody>
      <dsp:txXfrm>
        <a:off x="245518" y="154034"/>
        <a:ext cx="1876658" cy="56217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556540" y="-237387"/>
          <a:ext cx="5830016" cy="6409813"/>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solidFill>
              <a:srgbClr val="0070C0"/>
            </a:solidFill>
          </a:endParaRPr>
        </a:p>
        <a:p>
          <a:pPr marL="228600" lvl="1" indent="-228600" algn="just" defTabSz="889000">
            <a:lnSpc>
              <a:spcPct val="90000"/>
            </a:lnSpc>
            <a:spcBef>
              <a:spcPct val="0"/>
            </a:spcBef>
            <a:spcAft>
              <a:spcPct val="15000"/>
            </a:spcAft>
            <a:buChar char="••"/>
          </a:pPr>
          <a:endParaRPr lang="es-EC" sz="2000" kern="1200" dirty="0">
            <a:solidFill>
              <a:srgbClr val="0070C0"/>
            </a:solidFill>
          </a:endParaRPr>
        </a:p>
        <a:p>
          <a:pPr marL="228600" lvl="1" indent="-228600" algn="just" defTabSz="889000">
            <a:lnSpc>
              <a:spcPct val="90000"/>
            </a:lnSpc>
            <a:spcBef>
              <a:spcPct val="0"/>
            </a:spcBef>
            <a:spcAft>
              <a:spcPct val="15000"/>
            </a:spcAft>
            <a:buChar char="••"/>
          </a:pPr>
          <a:endParaRPr lang="es-EC" sz="2000" kern="1200" dirty="0">
            <a:solidFill>
              <a:schemeClr val="tx1"/>
            </a:solidFill>
          </a:endParaRPr>
        </a:p>
        <a:p>
          <a:pPr marL="228600" lvl="1" indent="-228600" algn="just" defTabSz="889000">
            <a:lnSpc>
              <a:spcPct val="90000"/>
            </a:lnSpc>
            <a:spcBef>
              <a:spcPct val="0"/>
            </a:spcBef>
            <a:spcAft>
              <a:spcPct val="15000"/>
            </a:spcAft>
            <a:buChar char="••"/>
          </a:pPr>
          <a:r>
            <a:rPr lang="es-EC" sz="2000" kern="1200" dirty="0" smtClean="0">
              <a:solidFill>
                <a:schemeClr val="tx1"/>
              </a:solidFill>
            </a:rPr>
            <a:t>Solicitud a los respectivos Ministerios de Relaciones Exteriores, sobre </a:t>
          </a:r>
          <a:r>
            <a:rPr lang="es-EC" sz="2000" kern="1200" dirty="0" smtClean="0">
              <a:solidFill>
                <a:srgbClr val="0070C0"/>
              </a:solidFill>
            </a:rPr>
            <a:t>los procedimientos para realizar el intercambio de información de casos puntuales de ciudadanos</a:t>
          </a:r>
          <a:r>
            <a:rPr lang="es-EC" sz="2000" kern="1200" dirty="0" smtClean="0">
              <a:solidFill>
                <a:schemeClr val="tx1"/>
              </a:solidFill>
            </a:rPr>
            <a:t> colombianos que tengan el estatus de refugiado en Ecuador.</a:t>
          </a:r>
          <a:endParaRPr lang="es-EC" sz="2000" kern="1200" dirty="0">
            <a:solidFill>
              <a:schemeClr val="tx1"/>
            </a:solidFill>
          </a:endParaRPr>
        </a:p>
        <a:p>
          <a:pPr marL="228600" lvl="1" indent="-228600" algn="just" defTabSz="889000">
            <a:lnSpc>
              <a:spcPct val="90000"/>
            </a:lnSpc>
            <a:spcBef>
              <a:spcPct val="0"/>
            </a:spcBef>
            <a:spcAft>
              <a:spcPct val="15000"/>
            </a:spcAft>
            <a:buChar char="••"/>
          </a:pPr>
          <a:r>
            <a:rPr lang="es-EC" sz="2000" kern="1200" dirty="0" smtClean="0">
              <a:solidFill>
                <a:schemeClr val="tx1"/>
              </a:solidFill>
            </a:rPr>
            <a:t>Restructuración de las </a:t>
          </a:r>
          <a:r>
            <a:rPr lang="es-EC" sz="2000" kern="1200" dirty="0" smtClean="0">
              <a:solidFill>
                <a:srgbClr val="0070C0"/>
              </a:solidFill>
            </a:rPr>
            <a:t>delegaciones de Colombia y Ecuador para las Reuniones de Mandos Regionales </a:t>
          </a:r>
          <a:r>
            <a:rPr lang="es-EC" sz="2000" kern="1200" dirty="0" smtClean="0">
              <a:solidFill>
                <a:schemeClr val="tx1"/>
              </a:solidFill>
            </a:rPr>
            <a:t>de Frontera</a:t>
          </a:r>
          <a:endParaRPr lang="es-EC" sz="2000" kern="1200" dirty="0">
            <a:solidFill>
              <a:schemeClr val="tx1"/>
            </a:solidFill>
          </a:endParaRPr>
        </a:p>
        <a:p>
          <a:pPr marL="228600" lvl="1" indent="-228600" algn="just" defTabSz="889000">
            <a:lnSpc>
              <a:spcPct val="90000"/>
            </a:lnSpc>
            <a:spcBef>
              <a:spcPct val="0"/>
            </a:spcBef>
            <a:spcAft>
              <a:spcPct val="15000"/>
            </a:spcAft>
            <a:buChar char="••"/>
          </a:pPr>
          <a:r>
            <a:rPr lang="es-EC" sz="2000" kern="1200" dirty="0" smtClean="0"/>
            <a:t>Planificación y ejecución de un </a:t>
          </a:r>
          <a:r>
            <a:rPr lang="es-EC" sz="2000" kern="1200" dirty="0" smtClean="0">
              <a:solidFill>
                <a:srgbClr val="0070C0"/>
              </a:solidFill>
            </a:rPr>
            <a:t>ejercicio combinado de defensa aérea</a:t>
          </a:r>
          <a:r>
            <a:rPr lang="es-EC" sz="2000" kern="1200" dirty="0" smtClean="0"/>
            <a:t> prevista para el año 2015.</a:t>
          </a:r>
          <a:endParaRPr lang="es-EC" sz="2000" kern="1200" dirty="0"/>
        </a:p>
        <a:p>
          <a:pPr marL="228600" lvl="1" indent="-228600" algn="just" defTabSz="889000">
            <a:lnSpc>
              <a:spcPct val="90000"/>
            </a:lnSpc>
            <a:spcBef>
              <a:spcPct val="0"/>
            </a:spcBef>
            <a:spcAft>
              <a:spcPct val="15000"/>
            </a:spcAft>
            <a:buChar char="••"/>
          </a:pPr>
          <a:r>
            <a:rPr lang="es-EC" sz="2000" kern="1200" dirty="0" smtClean="0"/>
            <a:t>Intercambio de experiencias sobre MANPADS y otras </a:t>
          </a:r>
          <a:r>
            <a:rPr lang="es-EC" sz="2000" kern="1200" dirty="0" smtClean="0">
              <a:solidFill>
                <a:srgbClr val="0070C0"/>
              </a:solidFill>
            </a:rPr>
            <a:t>armas antiaéreas </a:t>
          </a:r>
          <a:r>
            <a:rPr lang="es-EC" sz="2000" kern="1200" dirty="0" smtClean="0"/>
            <a:t>que pueden ser adquiridas por los GIAC.</a:t>
          </a:r>
          <a:endParaRPr lang="es-EC" sz="2000" kern="1200" dirty="0"/>
        </a:p>
        <a:p>
          <a:pPr marL="228600" lvl="1" indent="-228600" algn="just" defTabSz="889000">
            <a:lnSpc>
              <a:spcPct val="90000"/>
            </a:lnSpc>
            <a:spcBef>
              <a:spcPct val="0"/>
            </a:spcBef>
            <a:spcAft>
              <a:spcPct val="15000"/>
            </a:spcAft>
            <a:buChar char="••"/>
          </a:pPr>
          <a:r>
            <a:rPr lang="es-EC" sz="2000" kern="1200" dirty="0" smtClean="0"/>
            <a:t>Recomendación para una posible integración de </a:t>
          </a:r>
          <a:r>
            <a:rPr lang="es-EC" sz="2000" kern="1200" dirty="0" smtClean="0">
              <a:solidFill>
                <a:srgbClr val="0070C0"/>
              </a:solidFill>
            </a:rPr>
            <a:t>comunicaciones tripartita </a:t>
          </a:r>
          <a:r>
            <a:rPr lang="es-EC" sz="2000" kern="1200" dirty="0" smtClean="0"/>
            <a:t>entre las Unidades fronterizas de Colombia, Ecuador y Perú.</a:t>
          </a:r>
          <a:endParaRPr lang="es-EC" sz="2000" kern="1200" dirty="0"/>
        </a:p>
        <a:p>
          <a:pPr marL="228600" lvl="1" indent="-228600" algn="just" defTabSz="889000">
            <a:lnSpc>
              <a:spcPct val="90000"/>
            </a:lnSpc>
            <a:spcBef>
              <a:spcPct val="0"/>
            </a:spcBef>
            <a:spcAft>
              <a:spcPct val="15000"/>
            </a:spcAft>
            <a:buChar char="••"/>
          </a:pPr>
          <a:endParaRPr lang="es-EC" sz="2000" kern="1200" dirty="0">
            <a:solidFill>
              <a:srgbClr val="0070C0"/>
            </a:solidFill>
          </a:endParaRPr>
        </a:p>
        <a:p>
          <a:pPr marL="228600" lvl="1" indent="-228600" algn="just" defTabSz="889000">
            <a:lnSpc>
              <a:spcPct val="90000"/>
            </a:lnSpc>
            <a:spcBef>
              <a:spcPct val="0"/>
            </a:spcBef>
            <a:spcAft>
              <a:spcPct val="15000"/>
            </a:spcAft>
            <a:buChar char="••"/>
          </a:pPr>
          <a:endParaRPr lang="es-EC" sz="2000" kern="1200" dirty="0">
            <a:solidFill>
              <a:srgbClr val="0070C0"/>
            </a:solidFill>
          </a:endParaRPr>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dsp:txBody>
      <dsp:txXfrm rot="-5400000">
        <a:off x="2266642" y="337109"/>
        <a:ext cx="6125215" cy="5260820"/>
      </dsp:txXfrm>
    </dsp:sp>
    <dsp:sp modelId="{AEB1DA89-F0A6-4BE4-9A11-468A6515E632}">
      <dsp:nvSpPr>
        <dsp:cNvPr id="0" name=""/>
        <dsp:cNvSpPr/>
      </dsp:nvSpPr>
      <dsp:spPr>
        <a:xfrm>
          <a:off x="146426" y="2868"/>
          <a:ext cx="2114807" cy="5924046"/>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34290" rIns="68580" bIns="34290" numCol="1" spcCol="1270" anchor="ctr" anchorCtr="0">
          <a:noAutofit/>
        </a:bodyPr>
        <a:lstStyle/>
        <a:p>
          <a:pPr lvl="0" defTabSz="800100">
            <a:lnSpc>
              <a:spcPct val="90000"/>
            </a:lnSpc>
            <a:spcBef>
              <a:spcPct val="0"/>
            </a:spcBef>
            <a:spcAft>
              <a:spcPct val="35000"/>
            </a:spcAft>
          </a:pPr>
          <a:r>
            <a:rPr lang="es-ES" sz="1800" b="1" kern="1200" dirty="0" smtClean="0"/>
            <a:t>XXXI COMBIFRON:</a:t>
          </a:r>
          <a:r>
            <a:rPr lang="es-ES" sz="1800" kern="1200" dirty="0" smtClean="0"/>
            <a:t> </a:t>
          </a:r>
          <a:r>
            <a:rPr lang="es-EC" sz="1800" kern="1200" dirty="0" smtClean="0"/>
            <a:t>Cuenca - Ecuador, 28 de julio al 01 de agosto de 2014</a:t>
          </a:r>
          <a:endParaRPr lang="es-ES" sz="1800" kern="1200" dirty="0" smtClean="0"/>
        </a:p>
        <a:p>
          <a:pPr lvl="0" algn="just" defTabSz="800100">
            <a:lnSpc>
              <a:spcPct val="90000"/>
            </a:lnSpc>
            <a:spcBef>
              <a:spcPct val="0"/>
            </a:spcBef>
            <a:spcAft>
              <a:spcPct val="35000"/>
            </a:spcAft>
          </a:pPr>
          <a:r>
            <a:rPr lang="es-ES" sz="2000" kern="1200" dirty="0" smtClean="0"/>
            <a:t>5 acuerdos</a:t>
          </a:r>
        </a:p>
        <a:p>
          <a:pPr lvl="0" algn="just" defTabSz="800100">
            <a:lnSpc>
              <a:spcPct val="90000"/>
            </a:lnSpc>
            <a:spcBef>
              <a:spcPct val="0"/>
            </a:spcBef>
            <a:spcAft>
              <a:spcPct val="35000"/>
            </a:spcAft>
          </a:pPr>
          <a:r>
            <a:rPr lang="es-ES" sz="2000" kern="1200" dirty="0" smtClean="0"/>
            <a:t>18 entendimientos.</a:t>
          </a:r>
          <a:endParaRPr lang="es-EC" sz="2000" kern="1200" dirty="0"/>
        </a:p>
      </dsp:txBody>
      <dsp:txXfrm>
        <a:off x="249662" y="106104"/>
        <a:ext cx="1908335" cy="57175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25E5-36D4-49F5-A835-067CC63C8DBD}">
      <dsp:nvSpPr>
        <dsp:cNvPr id="0" name=""/>
        <dsp:cNvSpPr/>
      </dsp:nvSpPr>
      <dsp:spPr>
        <a:xfrm>
          <a:off x="721614" y="2918710"/>
          <a:ext cx="408774" cy="2544701"/>
        </a:xfrm>
        <a:custGeom>
          <a:avLst/>
          <a:gdLst/>
          <a:ahLst/>
          <a:cxnLst/>
          <a:rect l="0" t="0" r="0" b="0"/>
          <a:pathLst>
            <a:path>
              <a:moveTo>
                <a:pt x="0" y="0"/>
              </a:moveTo>
              <a:lnTo>
                <a:pt x="204387" y="0"/>
              </a:lnTo>
              <a:lnTo>
                <a:pt x="204387" y="2544701"/>
              </a:lnTo>
              <a:lnTo>
                <a:pt x="408774" y="25447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solidFill>
              <a:schemeClr val="tx1"/>
            </a:solidFill>
          </a:endParaRPr>
        </a:p>
      </dsp:txBody>
      <dsp:txXfrm>
        <a:off x="861568" y="4126628"/>
        <a:ext cx="128866" cy="128866"/>
      </dsp:txXfrm>
    </dsp:sp>
    <dsp:sp modelId="{A3B5A34A-6F23-4A61-96B8-126724232173}">
      <dsp:nvSpPr>
        <dsp:cNvPr id="0" name=""/>
        <dsp:cNvSpPr/>
      </dsp:nvSpPr>
      <dsp:spPr>
        <a:xfrm>
          <a:off x="721614" y="2918710"/>
          <a:ext cx="408774" cy="1461994"/>
        </a:xfrm>
        <a:custGeom>
          <a:avLst/>
          <a:gdLst/>
          <a:ahLst/>
          <a:cxnLst/>
          <a:rect l="0" t="0" r="0" b="0"/>
          <a:pathLst>
            <a:path>
              <a:moveTo>
                <a:pt x="0" y="0"/>
              </a:moveTo>
              <a:lnTo>
                <a:pt x="204387" y="0"/>
              </a:lnTo>
              <a:lnTo>
                <a:pt x="204387" y="1461994"/>
              </a:lnTo>
              <a:lnTo>
                <a:pt x="408774" y="1461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888050" y="3611756"/>
        <a:ext cx="75903" cy="75903"/>
      </dsp:txXfrm>
    </dsp:sp>
    <dsp:sp modelId="{3FB96C7F-9B06-4239-BEF4-DB70E424DE88}">
      <dsp:nvSpPr>
        <dsp:cNvPr id="0" name=""/>
        <dsp:cNvSpPr/>
      </dsp:nvSpPr>
      <dsp:spPr>
        <a:xfrm>
          <a:off x="721614" y="2918710"/>
          <a:ext cx="408774" cy="278715"/>
        </a:xfrm>
        <a:custGeom>
          <a:avLst/>
          <a:gdLst/>
          <a:ahLst/>
          <a:cxnLst/>
          <a:rect l="0" t="0" r="0" b="0"/>
          <a:pathLst>
            <a:path>
              <a:moveTo>
                <a:pt x="0" y="0"/>
              </a:moveTo>
              <a:lnTo>
                <a:pt x="204387" y="0"/>
              </a:lnTo>
              <a:lnTo>
                <a:pt x="204387" y="278715"/>
              </a:lnTo>
              <a:lnTo>
                <a:pt x="408774" y="278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913632" y="3045699"/>
        <a:ext cx="24737" cy="24737"/>
      </dsp:txXfrm>
    </dsp:sp>
    <dsp:sp modelId="{8C8C492B-F268-4CFF-B70F-9989CB9ADB63}">
      <dsp:nvSpPr>
        <dsp:cNvPr id="0" name=""/>
        <dsp:cNvSpPr/>
      </dsp:nvSpPr>
      <dsp:spPr>
        <a:xfrm>
          <a:off x="721614" y="2039782"/>
          <a:ext cx="408774" cy="878928"/>
        </a:xfrm>
        <a:custGeom>
          <a:avLst/>
          <a:gdLst/>
          <a:ahLst/>
          <a:cxnLst/>
          <a:rect l="0" t="0" r="0" b="0"/>
          <a:pathLst>
            <a:path>
              <a:moveTo>
                <a:pt x="0" y="878928"/>
              </a:moveTo>
              <a:lnTo>
                <a:pt x="204387" y="878928"/>
              </a:lnTo>
              <a:lnTo>
                <a:pt x="204387" y="0"/>
              </a:lnTo>
              <a:lnTo>
                <a:pt x="4087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901768" y="2455012"/>
        <a:ext cx="48466" cy="48466"/>
      </dsp:txXfrm>
    </dsp:sp>
    <dsp:sp modelId="{64BD5E97-8032-4D0E-951A-A3C24DEB69F2}">
      <dsp:nvSpPr>
        <dsp:cNvPr id="0" name=""/>
        <dsp:cNvSpPr/>
      </dsp:nvSpPr>
      <dsp:spPr>
        <a:xfrm>
          <a:off x="721614" y="727733"/>
          <a:ext cx="408774" cy="2190976"/>
        </a:xfrm>
        <a:custGeom>
          <a:avLst/>
          <a:gdLst/>
          <a:ahLst/>
          <a:cxnLst/>
          <a:rect l="0" t="0" r="0" b="0"/>
          <a:pathLst>
            <a:path>
              <a:moveTo>
                <a:pt x="0" y="2190976"/>
              </a:moveTo>
              <a:lnTo>
                <a:pt x="204387" y="2190976"/>
              </a:lnTo>
              <a:lnTo>
                <a:pt x="204387" y="0"/>
              </a:lnTo>
              <a:lnTo>
                <a:pt x="4087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solidFill>
              <a:schemeClr val="tx1"/>
            </a:solidFill>
          </a:endParaRPr>
        </a:p>
      </dsp:txBody>
      <dsp:txXfrm>
        <a:off x="870282" y="1767502"/>
        <a:ext cx="111439" cy="111439"/>
      </dsp:txXfrm>
    </dsp:sp>
    <dsp:sp modelId="{6C659C39-22D2-4871-9444-625B184C181E}">
      <dsp:nvSpPr>
        <dsp:cNvPr id="0" name=""/>
        <dsp:cNvSpPr/>
      </dsp:nvSpPr>
      <dsp:spPr>
        <a:xfrm rot="16200000">
          <a:off x="-1401041" y="2579798"/>
          <a:ext cx="3567489" cy="677822"/>
        </a:xfrm>
        <a:prstGeom prst="rect">
          <a:avLst/>
        </a:prstGeom>
        <a:solidFill>
          <a:schemeClr val="accent5">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solidFill>
                <a:schemeClr val="tx1"/>
              </a:solidFill>
            </a:rPr>
            <a:t>REUNIONES SOBRE SEGURIDAD Y DEFENSA</a:t>
          </a:r>
          <a:endParaRPr lang="es-EC" sz="2300" kern="1200" dirty="0">
            <a:solidFill>
              <a:schemeClr val="tx1"/>
            </a:solidFill>
          </a:endParaRPr>
        </a:p>
      </dsp:txBody>
      <dsp:txXfrm>
        <a:off x="-1401041" y="2579798"/>
        <a:ext cx="3567489" cy="677822"/>
      </dsp:txXfrm>
    </dsp:sp>
    <dsp:sp modelId="{CE4B352E-C534-4EE3-AC38-55BEBA16DC6D}">
      <dsp:nvSpPr>
        <dsp:cNvPr id="0" name=""/>
        <dsp:cNvSpPr/>
      </dsp:nvSpPr>
      <dsp:spPr>
        <a:xfrm>
          <a:off x="1130389" y="13745"/>
          <a:ext cx="7502655" cy="1427976"/>
        </a:xfrm>
        <a:prstGeom prst="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b="1" kern="1200" dirty="0" smtClean="0">
              <a:solidFill>
                <a:schemeClr val="tx1"/>
              </a:solidFill>
            </a:rPr>
            <a:t>Programa de acción binacional para fortalecer la seguridad fronteriza entre los Ministerios de Defensa de Ecuador y Colombia, </a:t>
          </a:r>
          <a:r>
            <a:rPr lang="es-ES" sz="1600" kern="1200" dirty="0" smtClean="0">
              <a:solidFill>
                <a:schemeClr val="tx1"/>
              </a:solidFill>
            </a:rPr>
            <a:t>en Puerto El Carmen de Putumayo, el 10-JUN-2011; hace referencia a la misión de la COMBIFRON Ecuador-Colombia, reconociéndola como un </a:t>
          </a:r>
          <a:r>
            <a:rPr lang="es-ES" sz="1600" kern="1200" dirty="0" smtClean="0">
              <a:solidFill>
                <a:srgbClr val="0070C0"/>
              </a:solidFill>
            </a:rPr>
            <a:t>espacio articulador de los esfuerzos en seguridad fronteriza </a:t>
          </a:r>
          <a:r>
            <a:rPr lang="es-ES" sz="1600" kern="1200" dirty="0" smtClean="0">
              <a:solidFill>
                <a:schemeClr val="tx1"/>
              </a:solidFill>
            </a:rPr>
            <a:t>emprendidos por los dos Estados e instrumento esencial para la cooperación binacional.</a:t>
          </a:r>
          <a:endParaRPr lang="es-EC" sz="1600" kern="1200" dirty="0">
            <a:solidFill>
              <a:schemeClr val="tx1"/>
            </a:solidFill>
          </a:endParaRPr>
        </a:p>
      </dsp:txBody>
      <dsp:txXfrm>
        <a:off x="1130389" y="13745"/>
        <a:ext cx="7502655" cy="1427976"/>
      </dsp:txXfrm>
    </dsp:sp>
    <dsp:sp modelId="{54C50AC2-265D-401B-B5FA-4649A8633896}">
      <dsp:nvSpPr>
        <dsp:cNvPr id="0" name=""/>
        <dsp:cNvSpPr/>
      </dsp:nvSpPr>
      <dsp:spPr>
        <a:xfrm>
          <a:off x="1130389" y="1611177"/>
          <a:ext cx="7502655" cy="857208"/>
        </a:xfrm>
        <a:prstGeom prst="rect">
          <a:avLst/>
        </a:prstGeom>
        <a:solidFill>
          <a:schemeClr val="accent5">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b="1" kern="1200" dirty="0" smtClean="0">
              <a:solidFill>
                <a:schemeClr val="tx1"/>
              </a:solidFill>
            </a:rPr>
            <a:t>Reunión de Ministros de Relaciones Exteriores, Comercio e Integración. </a:t>
          </a:r>
          <a:r>
            <a:rPr lang="es-ES" sz="1600" kern="1200" dirty="0" smtClean="0">
              <a:solidFill>
                <a:schemeClr val="tx1"/>
              </a:solidFill>
            </a:rPr>
            <a:t>Llevada a cabo en la ciudad de Quito, el 14-DIC-2011; en la que se trataron temas que tienen relación con la COMBIFRON: </a:t>
          </a:r>
          <a:r>
            <a:rPr lang="es-ES" sz="1600" kern="1200" dirty="0" smtClean="0">
              <a:solidFill>
                <a:srgbClr val="0070C0"/>
              </a:solidFill>
            </a:rPr>
            <a:t>seguridad fronteriza, intercambio de información, pasos de frontera ilegales.</a:t>
          </a:r>
          <a:endParaRPr lang="es-EC" sz="1600" kern="1200" dirty="0">
            <a:solidFill>
              <a:srgbClr val="0070C0"/>
            </a:solidFill>
          </a:endParaRPr>
        </a:p>
      </dsp:txBody>
      <dsp:txXfrm>
        <a:off x="1130389" y="1611177"/>
        <a:ext cx="7502655" cy="857208"/>
      </dsp:txXfrm>
    </dsp:sp>
    <dsp:sp modelId="{D1B9315C-73A5-467D-8B0F-2CBEDAEE4E88}">
      <dsp:nvSpPr>
        <dsp:cNvPr id="0" name=""/>
        <dsp:cNvSpPr/>
      </dsp:nvSpPr>
      <dsp:spPr>
        <a:xfrm>
          <a:off x="1130389" y="2637842"/>
          <a:ext cx="7502655" cy="1119167"/>
        </a:xfrm>
        <a:prstGeom prst="rect">
          <a:avLst/>
        </a:prstGeom>
        <a:solidFill>
          <a:schemeClr val="accent5">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b="1" kern="1200" dirty="0" smtClean="0">
              <a:solidFill>
                <a:schemeClr val="tx1"/>
              </a:solidFill>
            </a:rPr>
            <a:t>Declaración Conjunta Presidencial Ecuador – Colombia</a:t>
          </a:r>
          <a:r>
            <a:rPr lang="es-EC" sz="1600" kern="1200" dirty="0" smtClean="0">
              <a:solidFill>
                <a:schemeClr val="tx1"/>
              </a:solidFill>
            </a:rPr>
            <a:t>, </a:t>
          </a:r>
          <a:r>
            <a:rPr lang="es-ES" sz="1600" kern="1200" dirty="0" smtClean="0">
              <a:solidFill>
                <a:schemeClr val="tx1"/>
              </a:solidFill>
            </a:rPr>
            <a:t>en la ciudad de Quito, el 19-DIC-2011, con el fin de fortalecer las relaciones bilaterales a través de los diversos mecanismos institucionales; suscribiendo una Declaración Conjunta, en la que se consideran diferentes títulos, de los cuales tienen relación con la COMBIFRON: </a:t>
          </a:r>
          <a:r>
            <a:rPr lang="es-ES" sz="1600" kern="1200" dirty="0" smtClean="0">
              <a:solidFill>
                <a:srgbClr val="0070C0"/>
              </a:solidFill>
            </a:rPr>
            <a:t>seguridad, energía, pasos de frontera</a:t>
          </a:r>
          <a:r>
            <a:rPr lang="es-ES" sz="1600" kern="1200" dirty="0" smtClean="0">
              <a:solidFill>
                <a:schemeClr val="tx1"/>
              </a:solidFill>
            </a:rPr>
            <a:t>.</a:t>
          </a:r>
          <a:endParaRPr lang="es-EC" sz="1600" kern="1200" dirty="0">
            <a:solidFill>
              <a:schemeClr val="tx1"/>
            </a:solidFill>
          </a:endParaRPr>
        </a:p>
      </dsp:txBody>
      <dsp:txXfrm>
        <a:off x="1130389" y="2637842"/>
        <a:ext cx="7502655" cy="1119167"/>
      </dsp:txXfrm>
    </dsp:sp>
    <dsp:sp modelId="{CF7F6178-CD61-4914-BC5D-3D7B396A0B57}">
      <dsp:nvSpPr>
        <dsp:cNvPr id="0" name=""/>
        <dsp:cNvSpPr/>
      </dsp:nvSpPr>
      <dsp:spPr>
        <a:xfrm>
          <a:off x="1130389" y="3926465"/>
          <a:ext cx="7502655" cy="908479"/>
        </a:xfrm>
        <a:prstGeom prst="rect">
          <a:avLst/>
        </a:prstGeom>
        <a:solidFill>
          <a:schemeClr val="accent5">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tx1"/>
              </a:solidFill>
            </a:rPr>
            <a:t>Reunión de las altas autoridades de seguridad y defensa de Colombia y Ecuador</a:t>
          </a:r>
          <a:r>
            <a:rPr lang="es-EC" sz="1800" kern="1200" dirty="0" smtClean="0">
              <a:solidFill>
                <a:schemeClr val="tx1"/>
              </a:solidFill>
            </a:rPr>
            <a:t> sobre seguridad y defensa, en </a:t>
          </a:r>
          <a:r>
            <a:rPr lang="es-ES" sz="1800" kern="1200" dirty="0" smtClean="0">
              <a:solidFill>
                <a:schemeClr val="tx1"/>
              </a:solidFill>
            </a:rPr>
            <a:t>ciudad de Villa de Leyva, provincia de Ricaurte, departamento de Boyacá, Colombia, el 12 y 13-ENE-012: </a:t>
          </a:r>
          <a:r>
            <a:rPr lang="es-ES" sz="1800" kern="1200" dirty="0" smtClean="0">
              <a:solidFill>
                <a:srgbClr val="0070C0"/>
              </a:solidFill>
            </a:rPr>
            <a:t>seguridad, pasos de frontera y minería ilegal</a:t>
          </a:r>
          <a:r>
            <a:rPr lang="es-ES" sz="1800" kern="1200" dirty="0" smtClean="0">
              <a:solidFill>
                <a:schemeClr val="tx1"/>
              </a:solidFill>
            </a:rPr>
            <a:t>.</a:t>
          </a:r>
          <a:endParaRPr lang="es-EC" sz="1800" kern="1200" dirty="0">
            <a:solidFill>
              <a:schemeClr val="tx1"/>
            </a:solidFill>
          </a:endParaRPr>
        </a:p>
      </dsp:txBody>
      <dsp:txXfrm>
        <a:off x="1130389" y="3926465"/>
        <a:ext cx="7502655" cy="908479"/>
      </dsp:txXfrm>
    </dsp:sp>
    <dsp:sp modelId="{AD2D6251-BC47-4861-91B2-B4E48A0E8186}">
      <dsp:nvSpPr>
        <dsp:cNvPr id="0" name=""/>
        <dsp:cNvSpPr/>
      </dsp:nvSpPr>
      <dsp:spPr>
        <a:xfrm>
          <a:off x="1130389" y="5004400"/>
          <a:ext cx="7502655" cy="918023"/>
        </a:xfrm>
        <a:prstGeom prst="rect">
          <a:avLst/>
        </a:prstGeom>
        <a:solidFill>
          <a:schemeClr val="accent5">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tx1"/>
              </a:solidFill>
            </a:rPr>
            <a:t>Reunión de las mesas de trabajo entre representantes del Ministerio de Defensa y Fuerzas Armadas de Ecuador con sus pares de Colombia</a:t>
          </a:r>
          <a:r>
            <a:rPr lang="es-EC" sz="1800" kern="1200" dirty="0" smtClean="0">
              <a:solidFill>
                <a:schemeClr val="tx1"/>
              </a:solidFill>
            </a:rPr>
            <a:t>, </a:t>
          </a:r>
          <a:r>
            <a:rPr lang="es-ES" sz="1800" kern="1200" dirty="0" smtClean="0">
              <a:solidFill>
                <a:schemeClr val="tx1"/>
              </a:solidFill>
            </a:rPr>
            <a:t>Bogotá, el 22-MAY-012, donde s</a:t>
          </a:r>
          <a:r>
            <a:rPr lang="es-EC" sz="1800" kern="1200" dirty="0" smtClean="0">
              <a:solidFill>
                <a:schemeClr val="tx1"/>
              </a:solidFill>
            </a:rPr>
            <a:t>e establecieron cinco (05) mesas de trabajo.</a:t>
          </a:r>
          <a:endParaRPr lang="es-EC" sz="1800" kern="1200" dirty="0">
            <a:solidFill>
              <a:schemeClr val="tx1"/>
            </a:solidFill>
          </a:endParaRPr>
        </a:p>
      </dsp:txBody>
      <dsp:txXfrm>
        <a:off x="1130389" y="5004400"/>
        <a:ext cx="7502655" cy="9180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8DAA4-723C-408C-AE7A-06D4F21BC611}">
      <dsp:nvSpPr>
        <dsp:cNvPr id="0" name=""/>
        <dsp:cNvSpPr/>
      </dsp:nvSpPr>
      <dsp:spPr>
        <a:xfrm>
          <a:off x="-345796" y="211877"/>
          <a:ext cx="8748463" cy="5467789"/>
        </a:xfrm>
        <a:prstGeom prst="swooshArrow">
          <a:avLst>
            <a:gd name="adj1" fmla="val 25000"/>
            <a:gd name="adj2" fmla="val 2500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FEAAA46D-E064-480D-B9F5-BEB86A6D4D67}">
      <dsp:nvSpPr>
        <dsp:cNvPr id="0" name=""/>
        <dsp:cNvSpPr/>
      </dsp:nvSpPr>
      <dsp:spPr>
        <a:xfrm>
          <a:off x="367851" y="4472338"/>
          <a:ext cx="201214" cy="201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0C739-B002-4D39-AE3A-A667B5EAD886}">
      <dsp:nvSpPr>
        <dsp:cNvPr id="0" name=""/>
        <dsp:cNvSpPr/>
      </dsp:nvSpPr>
      <dsp:spPr>
        <a:xfrm>
          <a:off x="562326" y="4616015"/>
          <a:ext cx="2317998" cy="843485"/>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106619" tIns="0" rIns="0" bIns="0" numCol="1" spcCol="1270" anchor="t" anchorCtr="0">
          <a:noAutofit/>
        </a:bodyPr>
        <a:lstStyle/>
        <a:p>
          <a:pPr lvl="0" algn="just" defTabSz="622300">
            <a:lnSpc>
              <a:spcPct val="90000"/>
            </a:lnSpc>
            <a:spcBef>
              <a:spcPct val="0"/>
            </a:spcBef>
            <a:spcAft>
              <a:spcPct val="35000"/>
            </a:spcAft>
          </a:pPr>
          <a:r>
            <a:rPr lang="es-MX" sz="1400" kern="1200" dirty="0" smtClean="0"/>
            <a:t>Homologación de los radares fronterizos Ecuador Colombia, en los sectores: Occidental y Oriental.</a:t>
          </a:r>
          <a:endParaRPr lang="es-EC" sz="1400" kern="1200" dirty="0" smtClean="0"/>
        </a:p>
      </dsp:txBody>
      <dsp:txXfrm>
        <a:off x="562326" y="4616015"/>
        <a:ext cx="2317998" cy="843485"/>
      </dsp:txXfrm>
    </dsp:sp>
    <dsp:sp modelId="{8D7FAC1F-C88A-4640-A86E-87AD4CBFEFA1}">
      <dsp:nvSpPr>
        <dsp:cNvPr id="0" name=""/>
        <dsp:cNvSpPr/>
      </dsp:nvSpPr>
      <dsp:spPr>
        <a:xfrm>
          <a:off x="1415684" y="3443274"/>
          <a:ext cx="314944" cy="314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10A6D-6EF5-4157-B4C0-F78332460932}">
      <dsp:nvSpPr>
        <dsp:cNvPr id="0" name=""/>
        <dsp:cNvSpPr/>
      </dsp:nvSpPr>
      <dsp:spPr>
        <a:xfrm>
          <a:off x="67995" y="2435170"/>
          <a:ext cx="1876227" cy="965612"/>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166883" tIns="0" rIns="0" bIns="0" numCol="1" spcCol="1270" anchor="t" anchorCtr="0">
          <a:noAutofit/>
        </a:bodyPr>
        <a:lstStyle/>
        <a:p>
          <a:pPr lvl="0" algn="just" defTabSz="622300">
            <a:lnSpc>
              <a:spcPct val="90000"/>
            </a:lnSpc>
            <a:spcBef>
              <a:spcPct val="0"/>
            </a:spcBef>
            <a:spcAft>
              <a:spcPct val="35000"/>
            </a:spcAft>
          </a:pPr>
          <a:r>
            <a:rPr lang="es-MX" sz="1400" kern="1200" dirty="0" smtClean="0"/>
            <a:t>Implementación de las Reuniones de Mandos Regionales de Frontera Ecuador-Colombia.</a:t>
          </a:r>
          <a:endParaRPr lang="es-EC" sz="1400" kern="1200" dirty="0"/>
        </a:p>
      </dsp:txBody>
      <dsp:txXfrm>
        <a:off x="67995" y="2435170"/>
        <a:ext cx="1876227" cy="965612"/>
      </dsp:txXfrm>
    </dsp:sp>
    <dsp:sp modelId="{453CA465-A98C-4217-81DF-6FDED4FC1657}">
      <dsp:nvSpPr>
        <dsp:cNvPr id="0" name=""/>
        <dsp:cNvSpPr/>
      </dsp:nvSpPr>
      <dsp:spPr>
        <a:xfrm>
          <a:off x="2604406" y="2723194"/>
          <a:ext cx="419926" cy="4199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55E46-3FA8-4A99-AB3A-FB236BCEC9A4}">
      <dsp:nvSpPr>
        <dsp:cNvPr id="0" name=""/>
        <dsp:cNvSpPr/>
      </dsp:nvSpPr>
      <dsp:spPr>
        <a:xfrm>
          <a:off x="2977279" y="3084973"/>
          <a:ext cx="4295526" cy="1222398"/>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222510" tIns="0" rIns="0" bIns="0" numCol="1" spcCol="1270" anchor="t" anchorCtr="0">
          <a:noAutofit/>
        </a:bodyPr>
        <a:lstStyle/>
        <a:p>
          <a:pPr lvl="0" algn="just" defTabSz="622300">
            <a:lnSpc>
              <a:spcPct val="90000"/>
            </a:lnSpc>
            <a:spcBef>
              <a:spcPct val="0"/>
            </a:spcBef>
            <a:spcAft>
              <a:spcPct val="35000"/>
            </a:spcAft>
          </a:pPr>
          <a:r>
            <a:rPr lang="es-MX" sz="1400" kern="1200" dirty="0" smtClean="0"/>
            <a:t>Gestión en el área de la competencia de la COMBIFRON, para la </a:t>
          </a:r>
          <a:r>
            <a:rPr lang="es-MX" sz="1400" kern="1200" dirty="0" smtClean="0">
              <a:solidFill>
                <a:srgbClr val="0070C0"/>
              </a:solidFill>
            </a:rPr>
            <a:t>legalización de los pasos fronterizos de Puerto Ospina-Colombia y Puerto El Carmen y </a:t>
          </a:r>
          <a:r>
            <a:rPr lang="es-MX" sz="1400" kern="1200" dirty="0" err="1" smtClean="0">
              <a:solidFill>
                <a:srgbClr val="0070C0"/>
              </a:solidFill>
            </a:rPr>
            <a:t>Tufiño</a:t>
          </a:r>
          <a:r>
            <a:rPr lang="es-MX" sz="1400" kern="1200" dirty="0" smtClean="0">
              <a:solidFill>
                <a:srgbClr val="0070C0"/>
              </a:solidFill>
            </a:rPr>
            <a:t>-Ecuador</a:t>
          </a:r>
          <a:r>
            <a:rPr lang="es-MX" sz="1400" kern="1200" dirty="0" smtClean="0"/>
            <a:t>; y, para que se retome el control integral del paso fronterizo del Puente Internacional sobre el Río San Miguel.</a:t>
          </a:r>
          <a:endParaRPr lang="es-EC" sz="1400" kern="1200" dirty="0" smtClean="0"/>
        </a:p>
      </dsp:txBody>
      <dsp:txXfrm>
        <a:off x="2977279" y="3084973"/>
        <a:ext cx="4295526" cy="1222398"/>
      </dsp:txXfrm>
    </dsp:sp>
    <dsp:sp modelId="{45958B19-607A-4960-A5E1-4707CCFD25D0}">
      <dsp:nvSpPr>
        <dsp:cNvPr id="0" name=""/>
        <dsp:cNvSpPr/>
      </dsp:nvSpPr>
      <dsp:spPr>
        <a:xfrm>
          <a:off x="3312359" y="1859097"/>
          <a:ext cx="542404" cy="5424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2E9D4-489E-47D7-B8C4-15998AB88A10}">
      <dsp:nvSpPr>
        <dsp:cNvPr id="0" name=""/>
        <dsp:cNvSpPr/>
      </dsp:nvSpPr>
      <dsp:spPr>
        <a:xfrm>
          <a:off x="862139" y="785412"/>
          <a:ext cx="2738268" cy="1073674"/>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287409" tIns="0" rIns="0" bIns="0" numCol="1" spcCol="1270" anchor="t" anchorCtr="0">
          <a:noAutofit/>
        </a:bodyPr>
        <a:lstStyle/>
        <a:p>
          <a:pPr lvl="0" algn="just" defTabSz="622300">
            <a:lnSpc>
              <a:spcPct val="90000"/>
            </a:lnSpc>
            <a:spcBef>
              <a:spcPct val="0"/>
            </a:spcBef>
            <a:spcAft>
              <a:spcPct val="35000"/>
            </a:spcAft>
          </a:pPr>
          <a:r>
            <a:rPr lang="es-MX" sz="1400" kern="1200" dirty="0" smtClean="0"/>
            <a:t>Intercambio permanente y oportuno de información sobre la situación fronteriza, en los aspectos de interés y competencia de la COMBIFRON. </a:t>
          </a:r>
          <a:endParaRPr lang="es-EC" sz="1400" kern="1200" dirty="0"/>
        </a:p>
      </dsp:txBody>
      <dsp:txXfrm>
        <a:off x="862139" y="785412"/>
        <a:ext cx="2738268" cy="1073674"/>
      </dsp:txXfrm>
    </dsp:sp>
    <dsp:sp modelId="{6C8B2368-22B2-4229-B59D-0E58CB04C0A5}">
      <dsp:nvSpPr>
        <dsp:cNvPr id="0" name=""/>
        <dsp:cNvSpPr/>
      </dsp:nvSpPr>
      <dsp:spPr>
        <a:xfrm>
          <a:off x="4824534" y="1744028"/>
          <a:ext cx="513736" cy="5471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46E62-CCCD-4AF1-B95E-F72183164611}">
      <dsp:nvSpPr>
        <dsp:cNvPr id="0" name=""/>
        <dsp:cNvSpPr/>
      </dsp:nvSpPr>
      <dsp:spPr>
        <a:xfrm>
          <a:off x="5400605" y="778983"/>
          <a:ext cx="3132877" cy="1783848"/>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366215" tIns="0" rIns="0" bIns="0" numCol="1" spcCol="1270" anchor="t" anchorCtr="0">
          <a:noAutofit/>
        </a:bodyPr>
        <a:lstStyle/>
        <a:p>
          <a:pPr lvl="0" algn="just" defTabSz="622300">
            <a:lnSpc>
              <a:spcPct val="90000"/>
            </a:lnSpc>
            <a:spcBef>
              <a:spcPct val="0"/>
            </a:spcBef>
            <a:spcAft>
              <a:spcPct val="35000"/>
            </a:spcAft>
          </a:pPr>
          <a:r>
            <a:rPr lang="es-MX" sz="1400" kern="1200" dirty="0" smtClean="0"/>
            <a:t>Incorporación a la COMBIFRON, a delegados de otras entidades como: Unidad de Análisis Financiero (UAF) y Policía de Migración de Ecuador; y, Comité Interinstitucional de Lucha Contra las Finanzas de Organizaciones Terroristas (CILFOT) y Departamento Administrativo de Seguridad (DAS) de Colombia.  </a:t>
          </a:r>
          <a:endParaRPr lang="es-EC" sz="1400" kern="1200" dirty="0"/>
        </a:p>
      </dsp:txBody>
      <dsp:txXfrm>
        <a:off x="5400605" y="778983"/>
        <a:ext cx="3132877" cy="17838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8DAA4-723C-408C-AE7A-06D4F21BC611}">
      <dsp:nvSpPr>
        <dsp:cNvPr id="0" name=""/>
        <dsp:cNvSpPr/>
      </dsp:nvSpPr>
      <dsp:spPr>
        <a:xfrm>
          <a:off x="-273783" y="211877"/>
          <a:ext cx="8748463" cy="5467789"/>
        </a:xfrm>
        <a:prstGeom prst="swooshArrow">
          <a:avLst>
            <a:gd name="adj1" fmla="val 25000"/>
            <a:gd name="adj2" fmla="val 25000"/>
          </a:avLst>
        </a:prstGeom>
        <a:solidFill>
          <a:srgbClr val="00B050"/>
        </a:solidFill>
        <a:ln>
          <a:noFill/>
        </a:ln>
        <a:effectLst/>
      </dsp:spPr>
      <dsp:style>
        <a:lnRef idx="0">
          <a:scrgbClr r="0" g="0" b="0"/>
        </a:lnRef>
        <a:fillRef idx="1">
          <a:scrgbClr r="0" g="0" b="0"/>
        </a:fillRef>
        <a:effectRef idx="0">
          <a:scrgbClr r="0" g="0" b="0"/>
        </a:effectRef>
        <a:fontRef idx="minor"/>
      </dsp:style>
    </dsp:sp>
    <dsp:sp modelId="{FEAAA46D-E064-480D-B9F5-BEB86A6D4D67}">
      <dsp:nvSpPr>
        <dsp:cNvPr id="0" name=""/>
        <dsp:cNvSpPr/>
      </dsp:nvSpPr>
      <dsp:spPr>
        <a:xfrm>
          <a:off x="288030" y="4523392"/>
          <a:ext cx="360866" cy="3748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0C739-B002-4D39-AE3A-A667B5EAD886}">
      <dsp:nvSpPr>
        <dsp:cNvPr id="0" name=""/>
        <dsp:cNvSpPr/>
      </dsp:nvSpPr>
      <dsp:spPr>
        <a:xfrm>
          <a:off x="648069" y="4451383"/>
          <a:ext cx="3010601" cy="1028717"/>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106619" tIns="0" rIns="0" bIns="0" numCol="1" spcCol="1270" anchor="t" anchorCtr="0">
          <a:noAutofit/>
        </a:bodyPr>
        <a:lstStyle/>
        <a:p>
          <a:pPr lvl="0" algn="just" defTabSz="800100">
            <a:lnSpc>
              <a:spcPct val="90000"/>
            </a:lnSpc>
            <a:spcBef>
              <a:spcPct val="0"/>
            </a:spcBef>
            <a:spcAft>
              <a:spcPct val="35000"/>
            </a:spcAft>
          </a:pPr>
          <a:r>
            <a:rPr lang="es-MX" sz="1800" kern="1200" dirty="0" smtClean="0"/>
            <a:t>Intercambio y apoyo de capacitación, en las escuelas de inteligencia de Ecuador y Colombia.</a:t>
          </a:r>
          <a:endParaRPr lang="es-EC" sz="1800" kern="1200" dirty="0" smtClean="0"/>
        </a:p>
      </dsp:txBody>
      <dsp:txXfrm>
        <a:off x="648069" y="4451383"/>
        <a:ext cx="3010601" cy="1028717"/>
      </dsp:txXfrm>
    </dsp:sp>
    <dsp:sp modelId="{8D7FAC1F-C88A-4640-A86E-87AD4CBFEFA1}">
      <dsp:nvSpPr>
        <dsp:cNvPr id="0" name=""/>
        <dsp:cNvSpPr/>
      </dsp:nvSpPr>
      <dsp:spPr>
        <a:xfrm>
          <a:off x="1539079" y="3614203"/>
          <a:ext cx="405135" cy="4051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10A6D-6EF5-4157-B4C0-F78332460932}">
      <dsp:nvSpPr>
        <dsp:cNvPr id="0" name=""/>
        <dsp:cNvSpPr/>
      </dsp:nvSpPr>
      <dsp:spPr>
        <a:xfrm>
          <a:off x="4" y="1757571"/>
          <a:ext cx="3236327" cy="1829710"/>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166883" tIns="0" rIns="0" bIns="0" numCol="1" spcCol="1270" anchor="t" anchorCtr="0">
          <a:noAutofit/>
        </a:bodyPr>
        <a:lstStyle/>
        <a:p>
          <a:pPr lvl="0" algn="just" defTabSz="800100">
            <a:lnSpc>
              <a:spcPct val="90000"/>
            </a:lnSpc>
            <a:spcBef>
              <a:spcPct val="0"/>
            </a:spcBef>
            <a:spcAft>
              <a:spcPct val="35000"/>
            </a:spcAft>
          </a:pPr>
          <a:r>
            <a:rPr lang="es-MX" sz="1800" kern="1200" dirty="0" smtClean="0"/>
            <a:t>Reunión tripartita entre especialistas de FF.AA de Perú, Ecuador y Colombia y, de Policías, con el fin intercambiar información sobre el tráfico ilícito de armas.</a:t>
          </a:r>
          <a:endParaRPr lang="es-EC" sz="1800" kern="1200" dirty="0"/>
        </a:p>
      </dsp:txBody>
      <dsp:txXfrm>
        <a:off x="4" y="1757571"/>
        <a:ext cx="3236327" cy="1829710"/>
      </dsp:txXfrm>
    </dsp:sp>
    <dsp:sp modelId="{453CA465-A98C-4217-81DF-6FDED4FC1657}">
      <dsp:nvSpPr>
        <dsp:cNvPr id="0" name=""/>
        <dsp:cNvSpPr/>
      </dsp:nvSpPr>
      <dsp:spPr>
        <a:xfrm>
          <a:off x="3540514" y="2507171"/>
          <a:ext cx="419926" cy="4199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55E46-3FA8-4A99-AB3A-FB236BCEC9A4}">
      <dsp:nvSpPr>
        <dsp:cNvPr id="0" name=""/>
        <dsp:cNvSpPr/>
      </dsp:nvSpPr>
      <dsp:spPr>
        <a:xfrm>
          <a:off x="3985421" y="2723201"/>
          <a:ext cx="3719426" cy="1369897"/>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222510" tIns="0" rIns="0" bIns="0" numCol="1" spcCol="1270" anchor="t" anchorCtr="0">
          <a:noAutofit/>
        </a:bodyPr>
        <a:lstStyle/>
        <a:p>
          <a:pPr lvl="0" algn="just" defTabSz="711200">
            <a:lnSpc>
              <a:spcPct val="90000"/>
            </a:lnSpc>
            <a:spcBef>
              <a:spcPct val="0"/>
            </a:spcBef>
            <a:spcAft>
              <a:spcPct val="35000"/>
            </a:spcAft>
          </a:pPr>
          <a:r>
            <a:rPr lang="es-MX" sz="1600" kern="1200" dirty="0" smtClean="0"/>
            <a:t>Gestión para la legalización e implementación de las “Normas Binacionales de Defensa Aérea” y “Estandarización de procedimientos SAR”, entre las Fuerzas Aéreas de los dos países.</a:t>
          </a:r>
          <a:endParaRPr lang="es-EC" sz="1600" kern="1200" dirty="0" smtClean="0"/>
        </a:p>
      </dsp:txBody>
      <dsp:txXfrm>
        <a:off x="3985421" y="2723201"/>
        <a:ext cx="3719426" cy="1369897"/>
      </dsp:txXfrm>
    </dsp:sp>
    <dsp:sp modelId="{45958B19-607A-4960-A5E1-4707CCFD25D0}">
      <dsp:nvSpPr>
        <dsp:cNvPr id="0" name=""/>
        <dsp:cNvSpPr/>
      </dsp:nvSpPr>
      <dsp:spPr>
        <a:xfrm>
          <a:off x="4070785" y="1609409"/>
          <a:ext cx="465719" cy="465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F2E9D4-489E-47D7-B8C4-15998AB88A10}">
      <dsp:nvSpPr>
        <dsp:cNvPr id="0" name=""/>
        <dsp:cNvSpPr/>
      </dsp:nvSpPr>
      <dsp:spPr>
        <a:xfrm>
          <a:off x="1150177" y="412495"/>
          <a:ext cx="3026285" cy="1230579"/>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287409" tIns="0" rIns="0" bIns="0" numCol="1" spcCol="1270" anchor="t" anchorCtr="0">
          <a:noAutofit/>
        </a:bodyPr>
        <a:lstStyle/>
        <a:p>
          <a:pPr lvl="0" algn="just" defTabSz="711200">
            <a:lnSpc>
              <a:spcPct val="90000"/>
            </a:lnSpc>
            <a:spcBef>
              <a:spcPct val="0"/>
            </a:spcBef>
            <a:spcAft>
              <a:spcPct val="35000"/>
            </a:spcAft>
          </a:pPr>
          <a:r>
            <a:rPr lang="es-MX" sz="1600" kern="1200" dirty="0" smtClean="0"/>
            <a:t>Actualización de la información  y georeferenciación de la ubicación de los pasos fronterizos informales entre Ecuador y Colombia.</a:t>
          </a:r>
          <a:endParaRPr lang="es-EC" sz="1600" kern="1200" dirty="0"/>
        </a:p>
      </dsp:txBody>
      <dsp:txXfrm>
        <a:off x="1150177" y="412495"/>
        <a:ext cx="3026285" cy="1230579"/>
      </dsp:txXfrm>
    </dsp:sp>
    <dsp:sp modelId="{6C8B2368-22B2-4229-B59D-0E58CB04C0A5}">
      <dsp:nvSpPr>
        <dsp:cNvPr id="0" name=""/>
        <dsp:cNvSpPr/>
      </dsp:nvSpPr>
      <dsp:spPr>
        <a:xfrm>
          <a:off x="5256584" y="1571066"/>
          <a:ext cx="605020" cy="605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46E62-CCCD-4AF1-B95E-F72183164611}">
      <dsp:nvSpPr>
        <dsp:cNvPr id="0" name=""/>
        <dsp:cNvSpPr/>
      </dsp:nvSpPr>
      <dsp:spPr>
        <a:xfrm>
          <a:off x="5832644" y="834639"/>
          <a:ext cx="2844825" cy="1672536"/>
        </a:xfrm>
        <a:prstGeom prst="rect">
          <a:avLst/>
        </a:prstGeom>
        <a:solidFill>
          <a:schemeClr val="accent3">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366215" tIns="0" rIns="0" bIns="0" numCol="1" spcCol="1270" anchor="t" anchorCtr="0">
          <a:noAutofit/>
        </a:bodyPr>
        <a:lstStyle/>
        <a:p>
          <a:pPr lvl="0" algn="just" defTabSz="711200">
            <a:lnSpc>
              <a:spcPct val="90000"/>
            </a:lnSpc>
            <a:spcBef>
              <a:spcPct val="0"/>
            </a:spcBef>
            <a:spcAft>
              <a:spcPct val="35000"/>
            </a:spcAft>
          </a:pPr>
          <a:r>
            <a:rPr lang="es-MX" sz="1600" kern="1200" dirty="0" smtClean="0"/>
            <a:t>Actualización de los documentos que rigen el funcionamiento de la COMBIFRON; se encuentra en vigencia el Reglamento actualizado al 11 de octubre de 2011.  </a:t>
          </a:r>
          <a:endParaRPr lang="es-EC" sz="1600" kern="1200" dirty="0"/>
        </a:p>
      </dsp:txBody>
      <dsp:txXfrm>
        <a:off x="5832644" y="834639"/>
        <a:ext cx="2844825" cy="16725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46C8D-7A7F-4A35-B0AC-FF2A80FB828F}">
      <dsp:nvSpPr>
        <dsp:cNvPr id="0" name=""/>
        <dsp:cNvSpPr/>
      </dsp:nvSpPr>
      <dsp:spPr>
        <a:xfrm>
          <a:off x="0" y="0"/>
          <a:ext cx="8271819" cy="2073492"/>
        </a:xfrm>
        <a:prstGeom prst="roundRect">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t>Se socialice y se difunda en los diferentes niveles de mando las políticas sobre Mecanismos de Confianza Mutua, resaltando las prioridades del Estado sobre la Estrategia de Defensa y Seguridad. </a:t>
          </a:r>
          <a:endParaRPr lang="es-ES" sz="2400" b="1" kern="1200" dirty="0" smtClean="0">
            <a:solidFill>
              <a:schemeClr val="tx1"/>
            </a:solidFill>
          </a:endParaRPr>
        </a:p>
      </dsp:txBody>
      <dsp:txXfrm>
        <a:off x="101220" y="101220"/>
        <a:ext cx="8069379" cy="1871052"/>
      </dsp:txXfrm>
    </dsp:sp>
    <dsp:sp modelId="{6E2264CC-9E14-4377-8881-018B0130407F}">
      <dsp:nvSpPr>
        <dsp:cNvPr id="0" name=""/>
        <dsp:cNvSpPr/>
      </dsp:nvSpPr>
      <dsp:spPr>
        <a:xfrm>
          <a:off x="0" y="0"/>
          <a:ext cx="8271819" cy="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630" tIns="22860" rIns="128016" bIns="22860" numCol="1" spcCol="1270" anchor="t" anchorCtr="0">
          <a:noAutofit/>
        </a:bodyPr>
        <a:lstStyle/>
        <a:p>
          <a:pPr marL="171450" lvl="1" indent="-171450" algn="just" defTabSz="800100">
            <a:lnSpc>
              <a:spcPct val="90000"/>
            </a:lnSpc>
            <a:spcBef>
              <a:spcPct val="0"/>
            </a:spcBef>
            <a:spcAft>
              <a:spcPct val="20000"/>
            </a:spcAft>
            <a:buChar char="••"/>
          </a:pPr>
          <a:endParaRPr lang="en-US" sz="1800" kern="1200" dirty="0">
            <a:solidFill>
              <a:schemeClr val="bg1"/>
            </a:solidFill>
          </a:endParaRPr>
        </a:p>
      </dsp:txBody>
      <dsp:txXfrm>
        <a:off x="0" y="0"/>
        <a:ext cx="8271819" cy="78"/>
      </dsp:txXfrm>
    </dsp:sp>
    <dsp:sp modelId="{ABF89DBB-8A82-41F8-824F-CBCF4DF54319}">
      <dsp:nvSpPr>
        <dsp:cNvPr id="0" name=""/>
        <dsp:cNvSpPr/>
      </dsp:nvSpPr>
      <dsp:spPr>
        <a:xfrm>
          <a:off x="0" y="2131529"/>
          <a:ext cx="8271819" cy="184126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t>Incentivar a que la frontera no sea concebida como un tema exclusivo de defensa y seguridad para los dos Estados, de tal forma que se propicien políticas orientadas a la búsqueda del progreso y desarrollo de las comunidades de esta región.</a:t>
          </a:r>
          <a:endParaRPr lang="en-US" sz="2400" b="1" kern="1200" dirty="0">
            <a:solidFill>
              <a:schemeClr val="tx1"/>
            </a:solidFill>
            <a:latin typeface="Arial" pitchFamily="34" charset="0"/>
            <a:cs typeface="Arial" pitchFamily="34" charset="0"/>
          </a:endParaRPr>
        </a:p>
      </dsp:txBody>
      <dsp:txXfrm>
        <a:off x="89883" y="2221412"/>
        <a:ext cx="8092053" cy="1661494"/>
      </dsp:txXfrm>
    </dsp:sp>
    <dsp:sp modelId="{DB4254C5-FAE3-49A9-B47F-25704864EBA1}">
      <dsp:nvSpPr>
        <dsp:cNvPr id="0" name=""/>
        <dsp:cNvSpPr/>
      </dsp:nvSpPr>
      <dsp:spPr>
        <a:xfrm>
          <a:off x="0" y="3931208"/>
          <a:ext cx="8271819" cy="209007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t>Se apliquen los instrumentos que dispone el Estado ecuatoriano para enfrentar y resolver los conflictos, de acuerdo a la doctrina de seguridad y defensa, propendiendo a la solución pacífica de las controversias existentes y según la dinámica de las relaciones internacionales, ejerciendo una verdadera soberanía.</a:t>
          </a:r>
          <a:endParaRPr lang="es-ES" sz="2400" b="1" kern="1200" dirty="0" smtClean="0">
            <a:solidFill>
              <a:schemeClr val="tx1"/>
            </a:solidFill>
          </a:endParaRPr>
        </a:p>
      </dsp:txBody>
      <dsp:txXfrm>
        <a:off x="102029" y="4033237"/>
        <a:ext cx="8067761" cy="1886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57D5B-7698-4B6E-80F3-3469C87C993D}">
      <dsp:nvSpPr>
        <dsp:cNvPr id="0" name=""/>
        <dsp:cNvSpPr/>
      </dsp:nvSpPr>
      <dsp:spPr>
        <a:xfrm>
          <a:off x="2" y="0"/>
          <a:ext cx="8784971" cy="5112566"/>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0DFDF37-7389-4F9E-AAA4-C3ACBFAEAD71}">
      <dsp:nvSpPr>
        <dsp:cNvPr id="0" name=""/>
        <dsp:cNvSpPr/>
      </dsp:nvSpPr>
      <dsp:spPr>
        <a:xfrm>
          <a:off x="0" y="975488"/>
          <a:ext cx="1410879" cy="2954307"/>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0" i="0" u="none" kern="1200" dirty="0" smtClean="0">
              <a:solidFill>
                <a:schemeClr val="tx1"/>
              </a:solidFill>
              <a:latin typeface="+mn-lt"/>
            </a:rPr>
            <a:t>Accionar de los GIAC que han obligado al empleo de la fuerza militar y policial colombiana y ecuatoriana</a:t>
          </a:r>
          <a:endParaRPr lang="es-ES" sz="1700" b="0" i="0" kern="1200" dirty="0">
            <a:solidFill>
              <a:schemeClr val="tx1"/>
            </a:solidFill>
            <a:latin typeface="+mn-lt"/>
          </a:endParaRPr>
        </a:p>
      </dsp:txBody>
      <dsp:txXfrm>
        <a:off x="68873" y="1044361"/>
        <a:ext cx="1273133" cy="2816561"/>
      </dsp:txXfrm>
    </dsp:sp>
    <dsp:sp modelId="{DAB3C72D-D6EC-4ACC-8B63-AD9A1E9D0F87}">
      <dsp:nvSpPr>
        <dsp:cNvPr id="0" name=""/>
        <dsp:cNvSpPr/>
      </dsp:nvSpPr>
      <dsp:spPr>
        <a:xfrm>
          <a:off x="1498096" y="936100"/>
          <a:ext cx="1407836" cy="2947517"/>
        </a:xfrm>
        <a:prstGeom prst="round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i="0" u="none" kern="1200" dirty="0" smtClean="0">
              <a:solidFill>
                <a:schemeClr val="tx1"/>
              </a:solidFill>
              <a:latin typeface="Calibri" pitchFamily="34" charset="0"/>
            </a:rPr>
            <a:t>Incremento de las migraciones clandestinas como desplazados o refugiados que aumentan la inseguridad  </a:t>
          </a:r>
          <a:endParaRPr lang="es-ES" sz="1600" b="0" i="0" kern="1200" dirty="0">
            <a:solidFill>
              <a:schemeClr val="tx1"/>
            </a:solidFill>
            <a:latin typeface="Calibri" pitchFamily="34" charset="0"/>
          </a:endParaRPr>
        </a:p>
      </dsp:txBody>
      <dsp:txXfrm>
        <a:off x="1566821" y="1004825"/>
        <a:ext cx="1270386" cy="2810067"/>
      </dsp:txXfrm>
    </dsp:sp>
    <dsp:sp modelId="{6E60D792-129D-4166-AC01-35A98DED4CAA}">
      <dsp:nvSpPr>
        <dsp:cNvPr id="0" name=""/>
        <dsp:cNvSpPr/>
      </dsp:nvSpPr>
      <dsp:spPr>
        <a:xfrm>
          <a:off x="4317216" y="921662"/>
          <a:ext cx="1371416" cy="2981137"/>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i="0" u="none" kern="1200" dirty="0" smtClean="0">
              <a:solidFill>
                <a:schemeClr val="tx1"/>
              </a:solidFill>
              <a:latin typeface="+mj-lt"/>
            </a:rPr>
            <a:t>Contrabando y tráfico </a:t>
          </a:r>
        </a:p>
        <a:p>
          <a:pPr lvl="0" algn="ctr" defTabSz="711200">
            <a:lnSpc>
              <a:spcPct val="90000"/>
            </a:lnSpc>
            <a:spcBef>
              <a:spcPct val="0"/>
            </a:spcBef>
            <a:spcAft>
              <a:spcPct val="35000"/>
            </a:spcAft>
          </a:pPr>
          <a:r>
            <a:rPr lang="es-ES" sz="1600" b="0" i="0" u="none" kern="1200" dirty="0" smtClean="0">
              <a:solidFill>
                <a:schemeClr val="tx1"/>
              </a:solidFill>
              <a:latin typeface="+mj-lt"/>
            </a:rPr>
            <a:t>de combustible , GLP y demás derivados </a:t>
          </a:r>
        </a:p>
      </dsp:txBody>
      <dsp:txXfrm>
        <a:off x="4384163" y="988609"/>
        <a:ext cx="1237522" cy="2847243"/>
      </dsp:txXfrm>
    </dsp:sp>
    <dsp:sp modelId="{959D8B72-BD75-4CE4-84A1-D2F6B7B8C0AD}">
      <dsp:nvSpPr>
        <dsp:cNvPr id="0" name=""/>
        <dsp:cNvSpPr/>
      </dsp:nvSpPr>
      <dsp:spPr>
        <a:xfrm>
          <a:off x="5701506" y="955743"/>
          <a:ext cx="1251384" cy="2912977"/>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i="0" kern="1200" dirty="0" smtClean="0">
              <a:solidFill>
                <a:schemeClr val="tx1"/>
              </a:solidFill>
              <a:latin typeface="+mj-lt"/>
            </a:rPr>
            <a:t>El narcotráfico, terrorismo y narco-terrorismo que afectan a la seguridad y defensa</a:t>
          </a:r>
          <a:endParaRPr lang="es-ES" sz="1600" b="0" i="0" kern="1200" dirty="0">
            <a:solidFill>
              <a:schemeClr val="tx1"/>
            </a:solidFill>
            <a:latin typeface="+mj-lt"/>
          </a:endParaRPr>
        </a:p>
      </dsp:txBody>
      <dsp:txXfrm>
        <a:off x="5762594" y="1016831"/>
        <a:ext cx="1129208" cy="2790801"/>
      </dsp:txXfrm>
    </dsp:sp>
    <dsp:sp modelId="{2159C76B-77A0-4C0D-8E49-F3A3C8DAAA47}">
      <dsp:nvSpPr>
        <dsp:cNvPr id="0" name=""/>
        <dsp:cNvSpPr/>
      </dsp:nvSpPr>
      <dsp:spPr>
        <a:xfrm>
          <a:off x="7097800" y="929434"/>
          <a:ext cx="1687175" cy="2940359"/>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i="0" u="none" kern="1200" dirty="0" smtClean="0">
              <a:solidFill>
                <a:srgbClr val="0070C0"/>
              </a:solidFill>
              <a:latin typeface="+mj-lt"/>
            </a:rPr>
            <a:t>Exigen regulación de cooperación y transparencia para lograr un clima de confianza, colaboración y respeto </a:t>
          </a:r>
          <a:endParaRPr lang="es-ES" sz="1800" b="1" i="0" kern="1200" dirty="0">
            <a:solidFill>
              <a:srgbClr val="0070C0"/>
            </a:solidFill>
            <a:latin typeface="+mj-lt"/>
          </a:endParaRPr>
        </a:p>
      </dsp:txBody>
      <dsp:txXfrm>
        <a:off x="7180161" y="1011795"/>
        <a:ext cx="1522453" cy="2775637"/>
      </dsp:txXfrm>
    </dsp:sp>
    <dsp:sp modelId="{5745D3FB-F060-44D7-B87F-6A3111F161A0}">
      <dsp:nvSpPr>
        <dsp:cNvPr id="0" name=""/>
        <dsp:cNvSpPr/>
      </dsp:nvSpPr>
      <dsp:spPr>
        <a:xfrm>
          <a:off x="3096342" y="921662"/>
          <a:ext cx="1207403" cy="2981137"/>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1200" tIns="61200" rIns="61200" bIns="61200" numCol="1" spcCol="1270" anchor="ctr" anchorCtr="0">
          <a:noAutofit/>
        </a:bodyPr>
        <a:lstStyle/>
        <a:p>
          <a:pPr lvl="0" algn="ctr" defTabSz="711200">
            <a:lnSpc>
              <a:spcPct val="90000"/>
            </a:lnSpc>
            <a:spcBef>
              <a:spcPct val="0"/>
            </a:spcBef>
            <a:spcAft>
              <a:spcPct val="35000"/>
            </a:spcAft>
          </a:pPr>
          <a:r>
            <a:rPr lang="es-ES" sz="1600" b="0" i="0" kern="1200" dirty="0" smtClean="0">
              <a:solidFill>
                <a:schemeClr val="tx1"/>
              </a:solidFill>
              <a:latin typeface="+mj-lt"/>
            </a:rPr>
            <a:t>Tráfico de armas municiones y explosivos que incentivan el crimen internacional organizado</a:t>
          </a:r>
          <a:endParaRPr lang="es-ES" sz="1600" b="0" i="0" kern="1200" dirty="0">
            <a:solidFill>
              <a:schemeClr val="tx1"/>
            </a:solidFill>
            <a:latin typeface="+mj-lt"/>
          </a:endParaRPr>
        </a:p>
      </dsp:txBody>
      <dsp:txXfrm>
        <a:off x="3155283" y="980603"/>
        <a:ext cx="1089521" cy="28632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46C8D-7A7F-4A35-B0AC-FF2A80FB828F}">
      <dsp:nvSpPr>
        <dsp:cNvPr id="0" name=""/>
        <dsp:cNvSpPr/>
      </dsp:nvSpPr>
      <dsp:spPr>
        <a:xfrm>
          <a:off x="0" y="78696"/>
          <a:ext cx="8271819" cy="1361045"/>
        </a:xfrm>
        <a:prstGeom prst="roundRect">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Se socialice los resultados de las Conferencias y Reuniones de los Ministros de Defensa y Altos Mandos Militares, a todo el personal involucrado en las misiones de seguridad y defensa de la frontera norte.</a:t>
          </a:r>
          <a:endParaRPr lang="es-ES" sz="2000" b="1" kern="1200" dirty="0" smtClean="0">
            <a:solidFill>
              <a:schemeClr val="tx1"/>
            </a:solidFill>
          </a:endParaRPr>
        </a:p>
      </dsp:txBody>
      <dsp:txXfrm>
        <a:off x="66441" y="145137"/>
        <a:ext cx="8138937" cy="1228163"/>
      </dsp:txXfrm>
    </dsp:sp>
    <dsp:sp modelId="{6E2264CC-9E14-4377-8881-018B0130407F}">
      <dsp:nvSpPr>
        <dsp:cNvPr id="0" name=""/>
        <dsp:cNvSpPr/>
      </dsp:nvSpPr>
      <dsp:spPr>
        <a:xfrm>
          <a:off x="0" y="0"/>
          <a:ext cx="8271819" cy="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630" tIns="22860" rIns="128016" bIns="22860" numCol="1" spcCol="1270" anchor="t" anchorCtr="0">
          <a:noAutofit/>
        </a:bodyPr>
        <a:lstStyle/>
        <a:p>
          <a:pPr marL="171450" lvl="1" indent="-171450" algn="just" defTabSz="800100">
            <a:lnSpc>
              <a:spcPct val="90000"/>
            </a:lnSpc>
            <a:spcBef>
              <a:spcPct val="0"/>
            </a:spcBef>
            <a:spcAft>
              <a:spcPct val="20000"/>
            </a:spcAft>
            <a:buChar char="••"/>
          </a:pPr>
          <a:endParaRPr lang="en-US" sz="1800" kern="1200" dirty="0">
            <a:solidFill>
              <a:schemeClr val="bg1"/>
            </a:solidFill>
          </a:endParaRPr>
        </a:p>
      </dsp:txBody>
      <dsp:txXfrm>
        <a:off x="0" y="0"/>
        <a:ext cx="8271819" cy="1"/>
      </dsp:txXfrm>
    </dsp:sp>
    <dsp:sp modelId="{ABF89DBB-8A82-41F8-824F-CBCF4DF54319}">
      <dsp:nvSpPr>
        <dsp:cNvPr id="0" name=""/>
        <dsp:cNvSpPr/>
      </dsp:nvSpPr>
      <dsp:spPr>
        <a:xfrm>
          <a:off x="0" y="1487711"/>
          <a:ext cx="8271819" cy="1501947"/>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Que la Fuerza Terrestre como parte integral de Comando Conjunto de las Fuerzas Armadas y como órgano de maniobra, proporcione asesoramiento de carácter técnico militar operativo al Ministerio de Defensa, para las operaciones de seguridad del Estado.</a:t>
          </a:r>
          <a:endParaRPr lang="en-US" sz="2000" b="1" kern="1200" dirty="0">
            <a:solidFill>
              <a:schemeClr val="tx1"/>
            </a:solidFill>
            <a:latin typeface="Arial" pitchFamily="34" charset="0"/>
            <a:cs typeface="Arial" pitchFamily="34" charset="0"/>
          </a:endParaRPr>
        </a:p>
      </dsp:txBody>
      <dsp:txXfrm>
        <a:off x="73319" y="1561030"/>
        <a:ext cx="8125181" cy="1355309"/>
      </dsp:txXfrm>
    </dsp:sp>
    <dsp:sp modelId="{DEB93EF0-CFC1-4A27-8B8D-668070979EAE}">
      <dsp:nvSpPr>
        <dsp:cNvPr id="0" name=""/>
        <dsp:cNvSpPr/>
      </dsp:nvSpPr>
      <dsp:spPr>
        <a:xfrm>
          <a:off x="0" y="3082594"/>
          <a:ext cx="8271819" cy="144198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Que el Estado ecuatoriano prevea las acciones oportunas para hacer frente a la problemática socioeconómica y de seguridad que se presentaría en las comunidades fronterizas, una vez que se diera por finalizado el conflicto interno colombiano.</a:t>
          </a:r>
          <a:endParaRPr lang="es-ES" sz="2000" b="1" kern="1200" dirty="0" smtClean="0">
            <a:solidFill>
              <a:schemeClr val="tx1"/>
            </a:solidFill>
          </a:endParaRPr>
        </a:p>
      </dsp:txBody>
      <dsp:txXfrm>
        <a:off x="70392" y="3152986"/>
        <a:ext cx="8131035" cy="1301205"/>
      </dsp:txXfrm>
    </dsp:sp>
    <dsp:sp modelId="{DB4254C5-FAE3-49A9-B47F-25704864EBA1}">
      <dsp:nvSpPr>
        <dsp:cNvPr id="0" name=""/>
        <dsp:cNvSpPr/>
      </dsp:nvSpPr>
      <dsp:spPr>
        <a:xfrm>
          <a:off x="0" y="4638504"/>
          <a:ext cx="8271819" cy="1337062"/>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Se considere como temas fundamentales a tratar en las agendas de cooperación binacional el tema de refugiados, para dar solución mediante una colaboración efectiva de ambos Estados.</a:t>
          </a:r>
          <a:endParaRPr lang="es-ES" sz="2000" b="1" kern="1200" dirty="0" smtClean="0">
            <a:solidFill>
              <a:schemeClr val="tx1"/>
            </a:solidFill>
          </a:endParaRPr>
        </a:p>
      </dsp:txBody>
      <dsp:txXfrm>
        <a:off x="65270" y="4703774"/>
        <a:ext cx="8141279" cy="1206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76BD7-C8B9-4EC1-A87A-36341579F802}">
      <dsp:nvSpPr>
        <dsp:cNvPr id="0" name=""/>
        <dsp:cNvSpPr/>
      </dsp:nvSpPr>
      <dsp:spPr>
        <a:xfrm>
          <a:off x="0" y="0"/>
          <a:ext cx="8712460" cy="135207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kern="1200" dirty="0" smtClean="0">
              <a:solidFill>
                <a:schemeClr val="tx1"/>
              </a:solidFill>
            </a:rPr>
            <a:t>LA CARTA DE LA OEA</a:t>
          </a:r>
          <a:r>
            <a:rPr lang="en-US" sz="1400" kern="1200" dirty="0" smtClean="0">
              <a:solidFill>
                <a:schemeClr val="tx1"/>
              </a:solidFill>
            </a:rPr>
            <a:t>.- </a:t>
          </a:r>
          <a:r>
            <a:rPr lang="en-US" sz="1400" kern="1200" dirty="0" err="1" smtClean="0">
              <a:solidFill>
                <a:schemeClr val="tx1"/>
              </a:solidFill>
            </a:rPr>
            <a:t>su</a:t>
          </a:r>
          <a:r>
            <a:rPr lang="es-EC" sz="1400" kern="1200" dirty="0" smtClean="0">
              <a:solidFill>
                <a:schemeClr val="tx1"/>
              </a:solidFill>
            </a:rPr>
            <a:t>scrita en mayo de 1948, y modificada en virtud del Protocolo de Buenos Aires -de febrero de 1967- y del Protocolo de Cartagena de Indias –de diciembre de 1985-, contiene </a:t>
          </a:r>
          <a:r>
            <a:rPr lang="es-EC" sz="1400" kern="1200" dirty="0" smtClean="0">
              <a:solidFill>
                <a:srgbClr val="0070C0"/>
              </a:solidFill>
            </a:rPr>
            <a:t>disposiciones que ayudan a fortalecer la confianza entre los Estados de la región, con propósitos y principios fundamentales afianzar la paz y seguridad continentale</a:t>
          </a:r>
          <a:r>
            <a:rPr lang="es-EC" sz="1400" kern="1200" dirty="0" smtClean="0">
              <a:solidFill>
                <a:schemeClr val="tx1"/>
              </a:solidFill>
            </a:rPr>
            <a:t>s, promover la solución pacífica de las disputas, consolidar la democracia representativa dentro del respeto a la no intervención, y limitación de armamentismo.</a:t>
          </a:r>
        </a:p>
      </dsp:txBody>
      <dsp:txXfrm>
        <a:off x="1841987" y="0"/>
        <a:ext cx="6870472" cy="1352075"/>
      </dsp:txXfrm>
    </dsp:sp>
    <dsp:sp modelId="{0C2C5F53-CA02-471F-B740-4FFA2EBCB25C}">
      <dsp:nvSpPr>
        <dsp:cNvPr id="0" name=""/>
        <dsp:cNvSpPr/>
      </dsp:nvSpPr>
      <dsp:spPr>
        <a:xfrm>
          <a:off x="0" y="278055"/>
          <a:ext cx="989735" cy="79596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77DAD-38B9-4305-AD00-AFC96F05A523}">
      <dsp:nvSpPr>
        <dsp:cNvPr id="0" name=""/>
        <dsp:cNvSpPr/>
      </dsp:nvSpPr>
      <dsp:spPr>
        <a:xfrm>
          <a:off x="0" y="1443163"/>
          <a:ext cx="8712460" cy="1376412"/>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b="1" kern="1200" dirty="0" smtClean="0">
              <a:solidFill>
                <a:schemeClr val="tx1"/>
              </a:solidFill>
            </a:rPr>
            <a:t>TRATADO INTERAMERICANO DE ASISTENCIA RECÍPROCA (TIAR).- </a:t>
          </a:r>
          <a:r>
            <a:rPr lang="es-EC" sz="1400" b="0" i="0" kern="1200" dirty="0" smtClean="0">
              <a:solidFill>
                <a:schemeClr val="tx1"/>
              </a:solidFill>
            </a:rPr>
            <a:t>también llamado </a:t>
          </a:r>
          <a:r>
            <a:rPr lang="es-EC" sz="1400" b="1" i="1" kern="1200" dirty="0" smtClean="0">
              <a:solidFill>
                <a:schemeClr val="tx1"/>
              </a:solidFill>
            </a:rPr>
            <a:t>Tratado de Río</a:t>
          </a:r>
          <a:r>
            <a:rPr lang="es-EC" sz="1400" b="0" i="0" kern="1200" dirty="0" smtClean="0">
              <a:solidFill>
                <a:schemeClr val="tx1"/>
              </a:solidFill>
            </a:rPr>
            <a:t>, es un pacto de defensa mutua interamericano firmado el 02-SEP-1947 </a:t>
          </a:r>
          <a:r>
            <a:rPr lang="es-EC" sz="1400" b="0" i="0" u="none" kern="1200" dirty="0" smtClean="0">
              <a:solidFill>
                <a:schemeClr val="tx1"/>
              </a:solidFill>
            </a:rPr>
            <a:t>en Río de Janeiro. </a:t>
          </a:r>
          <a:r>
            <a:rPr lang="es-EC" sz="1400" b="0" i="0" u="none" kern="1200" dirty="0" smtClean="0">
              <a:solidFill>
                <a:srgbClr val="0070C0"/>
              </a:solidFill>
            </a:rPr>
            <a:t>U</a:t>
          </a:r>
          <a:r>
            <a:rPr lang="es-EC" sz="1400" b="0" i="0" kern="1200" dirty="0" smtClean="0">
              <a:solidFill>
                <a:srgbClr val="0070C0"/>
              </a:solidFill>
            </a:rPr>
            <a:t>n ataque armado por cualquier Estado contra un Estado Americano, será considerado como un ataque contra todos los Estados Americanos</a:t>
          </a:r>
          <a:r>
            <a:rPr lang="es-EC" sz="1400" b="0" i="0" kern="1200" dirty="0" smtClean="0">
              <a:solidFill>
                <a:schemeClr val="tx1"/>
              </a:solidFill>
            </a:rPr>
            <a:t>, y en consecuencia, cada una de las Partes Contratantes se compromete a ayudar a hacer frente al ataque en ejercicio del derecho inmanente de legítima defensa individual o colectiva.</a:t>
          </a:r>
          <a:endParaRPr lang="es-EC" sz="1400" i="0" u="none" kern="1200" dirty="0">
            <a:solidFill>
              <a:schemeClr val="tx1"/>
            </a:solidFill>
          </a:endParaRPr>
        </a:p>
      </dsp:txBody>
      <dsp:txXfrm>
        <a:off x="1841987" y="1443163"/>
        <a:ext cx="6870472" cy="1376412"/>
      </dsp:txXfrm>
    </dsp:sp>
    <dsp:sp modelId="{6A0B6D78-0A01-4787-834E-80C1A86ACE91}">
      <dsp:nvSpPr>
        <dsp:cNvPr id="0" name=""/>
        <dsp:cNvSpPr/>
      </dsp:nvSpPr>
      <dsp:spPr>
        <a:xfrm>
          <a:off x="0" y="1741794"/>
          <a:ext cx="1341248" cy="79596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98758-7ADF-4518-B16C-33BC86574FB7}">
      <dsp:nvSpPr>
        <dsp:cNvPr id="0" name=""/>
        <dsp:cNvSpPr/>
      </dsp:nvSpPr>
      <dsp:spPr>
        <a:xfrm>
          <a:off x="0" y="2889979"/>
          <a:ext cx="8712460" cy="708020"/>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n-US" sz="1300" b="1" kern="1200" dirty="0" smtClean="0">
              <a:solidFill>
                <a:schemeClr val="tx1"/>
              </a:solidFill>
            </a:rPr>
            <a:t>EL TRATADO DE TLATELOLCO</a:t>
          </a:r>
          <a:r>
            <a:rPr lang="en-US" sz="1300" b="0" kern="1200" dirty="0" smtClean="0">
              <a:solidFill>
                <a:schemeClr val="tx1"/>
              </a:solidFill>
            </a:rPr>
            <a:t>.- firmado </a:t>
          </a:r>
          <a:r>
            <a:rPr lang="es-ES" sz="1300" b="0" kern="1200" dirty="0" smtClean="0">
              <a:solidFill>
                <a:schemeClr val="tx1"/>
              </a:solidFill>
            </a:rPr>
            <a:t>en México en 1967, es un elemento esencial en la promoción de la seguridad y confianza en la región, </a:t>
          </a:r>
          <a:r>
            <a:rPr lang="es-ES" sz="1300" b="0" kern="1200" dirty="0" smtClean="0">
              <a:solidFill>
                <a:srgbClr val="0070C0"/>
              </a:solidFill>
            </a:rPr>
            <a:t>al establecer una zona libre de armas nucleares y al determinar que la energía nuclear sea usada con fines exclusivamente pacíficos</a:t>
          </a:r>
          <a:r>
            <a:rPr lang="es-ES" sz="1300" b="0" kern="1200" dirty="0" smtClean="0">
              <a:solidFill>
                <a:schemeClr val="tx1"/>
              </a:solidFill>
            </a:rPr>
            <a:t>.</a:t>
          </a:r>
          <a:endParaRPr lang="es-EC" sz="1300" b="0" kern="1200" dirty="0" smtClean="0">
            <a:solidFill>
              <a:schemeClr val="tx1"/>
            </a:solidFill>
          </a:endParaRPr>
        </a:p>
      </dsp:txBody>
      <dsp:txXfrm>
        <a:off x="1841987" y="2889979"/>
        <a:ext cx="6870472" cy="708020"/>
      </dsp:txXfrm>
    </dsp:sp>
    <dsp:sp modelId="{36D5673F-292D-41D1-AE44-B5FF732695B7}">
      <dsp:nvSpPr>
        <dsp:cNvPr id="0" name=""/>
        <dsp:cNvSpPr/>
      </dsp:nvSpPr>
      <dsp:spPr>
        <a:xfrm>
          <a:off x="145384" y="3046345"/>
          <a:ext cx="1288590" cy="470287"/>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730CE-2B72-4DEE-8372-C028AD747DAD}">
      <dsp:nvSpPr>
        <dsp:cNvPr id="0" name=""/>
        <dsp:cNvSpPr/>
      </dsp:nvSpPr>
      <dsp:spPr>
        <a:xfrm>
          <a:off x="0" y="3670004"/>
          <a:ext cx="8712460" cy="994956"/>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kern="1200" dirty="0" smtClean="0">
              <a:solidFill>
                <a:schemeClr val="tx1"/>
              </a:solidFill>
            </a:rPr>
            <a:t>EL COMPROMISO DE MENDOZA</a:t>
          </a:r>
          <a:r>
            <a:rPr lang="en-US" sz="1400" b="0" kern="1200" dirty="0" smtClean="0">
              <a:solidFill>
                <a:schemeClr val="tx1"/>
              </a:solidFill>
            </a:rPr>
            <a:t>.- Las </a:t>
          </a:r>
          <a:r>
            <a:rPr lang="es-ES" sz="1400" kern="1200" dirty="0" smtClean="0">
              <a:solidFill>
                <a:schemeClr val="tx1"/>
              </a:solidFill>
            </a:rPr>
            <a:t>posiciones comunes de Argentina, Brasil y Chile sobre </a:t>
          </a:r>
          <a:r>
            <a:rPr lang="es-ES" sz="1400" kern="1200" dirty="0" smtClean="0">
              <a:solidFill>
                <a:srgbClr val="0070C0"/>
              </a:solidFill>
            </a:rPr>
            <a:t>control de armas de destrucción masiva, </a:t>
          </a:r>
          <a:r>
            <a:rPr lang="es-ES" sz="1400" kern="1200" dirty="0" smtClean="0">
              <a:solidFill>
                <a:schemeClr val="tx1"/>
              </a:solidFill>
            </a:rPr>
            <a:t>especialmente en cuanto a armas químicas, llevaron a la suscripción del Compromiso de Mendoza (1991), el que contó con la adhesión de Uruguay y establece la prohibición completa de producir, desarrollar, almacenar o transferir armas químicas o biológicas</a:t>
          </a:r>
          <a:r>
            <a:rPr lang="en-US" sz="1400" b="1" kern="1200" dirty="0" smtClean="0">
              <a:solidFill>
                <a:schemeClr val="tx1"/>
              </a:solidFill>
            </a:rPr>
            <a:t> .</a:t>
          </a:r>
        </a:p>
      </dsp:txBody>
      <dsp:txXfrm>
        <a:off x="1841987" y="3670004"/>
        <a:ext cx="6870472" cy="994956"/>
      </dsp:txXfrm>
    </dsp:sp>
    <dsp:sp modelId="{C7FB50F7-B167-4867-86E4-0E37139B56AC}">
      <dsp:nvSpPr>
        <dsp:cNvPr id="0" name=""/>
        <dsp:cNvSpPr/>
      </dsp:nvSpPr>
      <dsp:spPr>
        <a:xfrm>
          <a:off x="650488" y="3670004"/>
          <a:ext cx="640505" cy="79596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1B3047-B9C2-492E-89CA-029A3DD13B1B}">
      <dsp:nvSpPr>
        <dsp:cNvPr id="0" name=""/>
        <dsp:cNvSpPr/>
      </dsp:nvSpPr>
      <dsp:spPr>
        <a:xfrm>
          <a:off x="0" y="4750128"/>
          <a:ext cx="8712460" cy="994956"/>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b="1" kern="1200" dirty="0" smtClean="0">
              <a:solidFill>
                <a:schemeClr val="tx1"/>
              </a:solidFill>
            </a:rPr>
            <a:t>DECLARACIÓN DE AYACUCHO</a:t>
          </a:r>
          <a:r>
            <a:rPr lang="es-ES" sz="1300" kern="1200" dirty="0" smtClean="0">
              <a:solidFill>
                <a:schemeClr val="tx1"/>
              </a:solidFill>
            </a:rPr>
            <a:t>.- Firmada en 1974 por los entonces Estados miembros del Pacto Andino –Bolivia, Chile, Colombia, Ecuador, Perú y Venezuela-, así como por Argentina y Panamá, </a:t>
          </a:r>
          <a:r>
            <a:rPr lang="es-ES" sz="1300" kern="1200" dirty="0" smtClean="0">
              <a:solidFill>
                <a:srgbClr val="0070C0"/>
              </a:solidFill>
            </a:rPr>
            <a:t>expresa el compromiso de crear condiciones para llevar a cabo una limitación de armas y detener la adquisición de armas para fines agresivos y condenar el uso de la energía</a:t>
          </a:r>
          <a:r>
            <a:rPr lang="es-ES" sz="1300" kern="1200" dirty="0" smtClean="0">
              <a:solidFill>
                <a:schemeClr val="tx1"/>
              </a:solidFill>
            </a:rPr>
            <a:t>. </a:t>
          </a:r>
          <a:endParaRPr lang="es-EC" sz="1300" kern="1200" dirty="0">
            <a:solidFill>
              <a:schemeClr val="tx1"/>
            </a:solidFill>
          </a:endParaRPr>
        </a:p>
      </dsp:txBody>
      <dsp:txXfrm>
        <a:off x="1841987" y="4750128"/>
        <a:ext cx="6870472" cy="994956"/>
      </dsp:txXfrm>
    </dsp:sp>
    <dsp:sp modelId="{CFEDA092-217E-4395-8ADD-88895F68D4B5}">
      <dsp:nvSpPr>
        <dsp:cNvPr id="0" name=""/>
        <dsp:cNvSpPr/>
      </dsp:nvSpPr>
      <dsp:spPr>
        <a:xfrm>
          <a:off x="504755" y="4928942"/>
          <a:ext cx="931971" cy="79596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388444" y="-245084"/>
          <a:ext cx="5840534" cy="6447444"/>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r>
            <a:rPr lang="es-EC" sz="1800" kern="1200" dirty="0" smtClean="0"/>
            <a:t>Actualizar el Reglamento de la COMBIFRON.</a:t>
          </a:r>
          <a:endParaRPr lang="es-EC" sz="1800" kern="1200" dirty="0"/>
        </a:p>
        <a:p>
          <a:pPr marL="171450" lvl="1" indent="-171450" algn="just" defTabSz="800100">
            <a:lnSpc>
              <a:spcPct val="90000"/>
            </a:lnSpc>
            <a:spcBef>
              <a:spcPct val="0"/>
            </a:spcBef>
            <a:spcAft>
              <a:spcPct val="15000"/>
            </a:spcAft>
            <a:buChar char="••"/>
          </a:pPr>
          <a:r>
            <a:rPr lang="es-EC" sz="1800" kern="1200" dirty="0" smtClean="0"/>
            <a:t>Reproducir y distribuir la “Cartilla de Seguridad para unidades militares y de policía fronterizas.</a:t>
          </a:r>
          <a:endParaRPr lang="es-EC" sz="1800" kern="1200" dirty="0"/>
        </a:p>
        <a:p>
          <a:pPr marL="171450" lvl="1" indent="-171450" algn="just" defTabSz="800100">
            <a:lnSpc>
              <a:spcPct val="90000"/>
            </a:lnSpc>
            <a:spcBef>
              <a:spcPct val="0"/>
            </a:spcBef>
            <a:spcAft>
              <a:spcPct val="15000"/>
            </a:spcAft>
            <a:buChar char="••"/>
          </a:pPr>
          <a:r>
            <a:rPr lang="es-EC" sz="1800" kern="1200" dirty="0" smtClean="0"/>
            <a:t>Realizar una Reunión de Mandos Regionales de Frontera en febrero de 2010.</a:t>
          </a:r>
          <a:endParaRPr lang="es-EC" sz="1800" kern="1200" dirty="0"/>
        </a:p>
        <a:p>
          <a:pPr marL="171450" lvl="1" indent="-171450" algn="just" defTabSz="800100">
            <a:lnSpc>
              <a:spcPct val="90000"/>
            </a:lnSpc>
            <a:spcBef>
              <a:spcPct val="0"/>
            </a:spcBef>
            <a:spcAft>
              <a:spcPct val="15000"/>
            </a:spcAft>
            <a:buChar char="••"/>
          </a:pPr>
          <a:r>
            <a:rPr lang="es-EC" sz="1800" kern="1200" dirty="0" smtClean="0"/>
            <a:t>Intercambiar información relacionada con los grupos ilegales, actividades de narcotráfico, tráfico de armas, explosivos y municiones, actividades ilícitas.</a:t>
          </a:r>
          <a:endParaRPr lang="es-EC" sz="1800" kern="1200" dirty="0"/>
        </a:p>
        <a:p>
          <a:pPr marL="171450" lvl="1" indent="-171450" algn="just" defTabSz="800100">
            <a:lnSpc>
              <a:spcPct val="90000"/>
            </a:lnSpc>
            <a:spcBef>
              <a:spcPct val="0"/>
            </a:spcBef>
            <a:spcAft>
              <a:spcPct val="15000"/>
            </a:spcAft>
            <a:buChar char="••"/>
          </a:pPr>
          <a:r>
            <a:rPr lang="es-EC" sz="1800" kern="1200" dirty="0" smtClean="0"/>
            <a:t>Mantener las Reuniones Bilateral de Inteligencia, entre la Dirección de Inteligencia de la Fuerza Naval de Ecuador y la Jefatura de Inteligencia Naval de la Armada Nacional de Colombia.</a:t>
          </a:r>
          <a:endParaRPr lang="es-EC" sz="1800" kern="1200" dirty="0"/>
        </a:p>
        <a:p>
          <a:pPr marL="171450" lvl="1" indent="-171450" algn="just" defTabSz="800100">
            <a:lnSpc>
              <a:spcPct val="90000"/>
            </a:lnSpc>
            <a:spcBef>
              <a:spcPct val="0"/>
            </a:spcBef>
            <a:spcAft>
              <a:spcPct val="15000"/>
            </a:spcAft>
            <a:buChar char="••"/>
          </a:pPr>
          <a:r>
            <a:rPr lang="es-ES" sz="1800" kern="1200" dirty="0" smtClean="0"/>
            <a:t>Realizar la Primera Reunión Bilateral de Inteligencia entre la Jefatura de Inteligencia de la Fuerza Aérea Colombiana y la Dirección de Inteligencia de la Fuerza Aérea Ecuatoriana, en el 2010.</a:t>
          </a:r>
          <a:endParaRPr lang="es-EC" sz="1800" kern="1200" dirty="0"/>
        </a:p>
        <a:p>
          <a:pPr marL="171450" lvl="1" indent="-171450" algn="just" defTabSz="800100">
            <a:lnSpc>
              <a:spcPct val="90000"/>
            </a:lnSpc>
            <a:spcBef>
              <a:spcPct val="0"/>
            </a:spcBef>
            <a:spcAft>
              <a:spcPct val="15000"/>
            </a:spcAft>
            <a:buChar char="••"/>
          </a:pPr>
          <a:r>
            <a:rPr lang="es-EC" sz="1800" kern="1200" dirty="0" smtClean="0"/>
            <a:t>Las Fuerzas Aéreas de ambos países, manifiestan su voluntad de iniciar la homologación de los radares próximos a la frontera común.</a:t>
          </a: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dsp:txBody>
      <dsp:txXfrm rot="-5400000">
        <a:off x="2084990" y="343481"/>
        <a:ext cx="6162333" cy="5270312"/>
      </dsp:txXfrm>
    </dsp:sp>
    <dsp:sp modelId="{AEB1DA89-F0A6-4BE4-9A11-468A6515E632}">
      <dsp:nvSpPr>
        <dsp:cNvPr id="0" name=""/>
        <dsp:cNvSpPr/>
      </dsp:nvSpPr>
      <dsp:spPr>
        <a:xfrm>
          <a:off x="0" y="0"/>
          <a:ext cx="2079704" cy="5929784"/>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t>XX COMBIFRON:</a:t>
          </a:r>
          <a:r>
            <a:rPr lang="es-ES" sz="2000" kern="1200" dirty="0" smtClean="0"/>
            <a:t> En Cali-Colombia, 18 al 19-ENE- 010:</a:t>
          </a:r>
        </a:p>
        <a:p>
          <a:pPr lvl="0" algn="just" defTabSz="889000">
            <a:lnSpc>
              <a:spcPct val="90000"/>
            </a:lnSpc>
            <a:spcBef>
              <a:spcPct val="0"/>
            </a:spcBef>
            <a:spcAft>
              <a:spcPct val="35000"/>
            </a:spcAft>
          </a:pPr>
          <a:r>
            <a:rPr lang="es-ES" sz="2000" kern="1200" dirty="0" smtClean="0"/>
            <a:t>5 acuerdos</a:t>
          </a:r>
        </a:p>
        <a:p>
          <a:pPr lvl="0" algn="just" defTabSz="889000">
            <a:lnSpc>
              <a:spcPct val="90000"/>
            </a:lnSpc>
            <a:spcBef>
              <a:spcPct val="0"/>
            </a:spcBef>
            <a:spcAft>
              <a:spcPct val="35000"/>
            </a:spcAft>
          </a:pPr>
          <a:r>
            <a:rPr lang="es-ES" sz="2000" kern="1200" dirty="0" smtClean="0"/>
            <a:t>26 entendimientos.</a:t>
          </a:r>
          <a:endParaRPr lang="es-EC" sz="2000" kern="1200" dirty="0"/>
        </a:p>
      </dsp:txBody>
      <dsp:txXfrm>
        <a:off x="101523" y="101523"/>
        <a:ext cx="1876658" cy="57267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343819" y="-258830"/>
          <a:ext cx="5929784" cy="6447444"/>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r>
            <a:rPr lang="es-EC" sz="1800" kern="1200" dirty="0" smtClean="0"/>
            <a:t>Aprobación de las reformas al  Reglamento COMBIFRON.</a:t>
          </a:r>
          <a:endParaRPr lang="es-EC" sz="1800" kern="1200" dirty="0"/>
        </a:p>
        <a:p>
          <a:pPr marL="171450" lvl="1" indent="-171450" algn="just" defTabSz="800100">
            <a:lnSpc>
              <a:spcPct val="90000"/>
            </a:lnSpc>
            <a:spcBef>
              <a:spcPct val="0"/>
            </a:spcBef>
            <a:spcAft>
              <a:spcPct val="15000"/>
            </a:spcAft>
            <a:buChar char="••"/>
          </a:pPr>
          <a:r>
            <a:rPr lang="es-EC" sz="1800" kern="1200" dirty="0" smtClean="0"/>
            <a:t>Se reconoce la importancia de la Reunión Bilateral de las Direcciones de Inteligencia de las Fuerzas Militares y de Policía Nacional, la reunión de Mandos Regionales de Frontera y la reunión del Sistema de Comunicaciones de las Unidades Fronterizas, las cuales deben desarrollarse cada tres meses y mínimo 20 días antes de la Reunión Ordinaria de la COMBIFRON.</a:t>
          </a:r>
          <a:endParaRPr lang="es-EC" sz="1800" kern="1200" dirty="0"/>
        </a:p>
        <a:p>
          <a:pPr marL="171450" lvl="1" indent="-171450" algn="just" defTabSz="800100">
            <a:lnSpc>
              <a:spcPct val="90000"/>
            </a:lnSpc>
            <a:spcBef>
              <a:spcPct val="0"/>
            </a:spcBef>
            <a:spcAft>
              <a:spcPct val="15000"/>
            </a:spcAft>
            <a:buChar char="••"/>
          </a:pPr>
          <a:r>
            <a:rPr lang="es-EC" sz="1800" kern="1200" dirty="0" smtClean="0"/>
            <a:t>Mantener el intercambio de información.</a:t>
          </a:r>
          <a:endParaRPr lang="es-EC" sz="1800" kern="1200" dirty="0"/>
        </a:p>
        <a:p>
          <a:pPr marL="171450" lvl="1" indent="-171450" algn="just" defTabSz="800100">
            <a:lnSpc>
              <a:spcPct val="90000"/>
            </a:lnSpc>
            <a:spcBef>
              <a:spcPct val="0"/>
            </a:spcBef>
            <a:spcAft>
              <a:spcPct val="15000"/>
            </a:spcAft>
            <a:buChar char="••"/>
          </a:pPr>
          <a:r>
            <a:rPr lang="es-EC" sz="1800" kern="1200" smtClean="0"/>
            <a:t>Realizar la reunión Bilateral de Inteligencia entre las Direcciones de Inteligencia de los Ejércitos de Ecuador y Colombia, en Quito en el mes de julio de 2010.</a:t>
          </a:r>
          <a:endParaRPr lang="es-EC" sz="1800" kern="1200"/>
        </a:p>
        <a:p>
          <a:pPr marL="171450" lvl="1" indent="-171450" algn="just" defTabSz="800100">
            <a:lnSpc>
              <a:spcPct val="90000"/>
            </a:lnSpc>
            <a:spcBef>
              <a:spcPct val="0"/>
            </a:spcBef>
            <a:spcAft>
              <a:spcPct val="15000"/>
            </a:spcAft>
            <a:buChar char="••"/>
          </a:pPr>
          <a:r>
            <a:rPr lang="es-EC" sz="1800" kern="1200" smtClean="0"/>
            <a:t>Planificar y ejecutar la II fase de la homologación de los radares del sector oriental de la frontera común.</a:t>
          </a:r>
          <a:endParaRPr lang="es-EC" sz="1800" kern="1200"/>
        </a:p>
        <a:p>
          <a:pPr marL="171450" lvl="1" indent="-171450" algn="just" defTabSz="800100">
            <a:lnSpc>
              <a:spcPct val="90000"/>
            </a:lnSpc>
            <a:spcBef>
              <a:spcPct val="0"/>
            </a:spcBef>
            <a:spcAft>
              <a:spcPct val="15000"/>
            </a:spcAft>
            <a:buChar char="••"/>
          </a:pPr>
          <a:r>
            <a:rPr lang="es-EC" sz="1800" kern="1200" smtClean="0"/>
            <a:t>Realizar una reunión especializada entre unidades de Contrainteligencia de los Ejércitos de Ecuador y Colombia, para intercambiar experiencias e información de técnicas de infiltración y penetración de los GIAC.</a:t>
          </a:r>
          <a:endParaRPr lang="es-EC" sz="1800" kern="1200"/>
        </a:p>
        <a:p>
          <a:pPr marL="171450" lvl="1" indent="-171450" algn="just" defTabSz="800100">
            <a:lnSpc>
              <a:spcPct val="90000"/>
            </a:lnSpc>
            <a:spcBef>
              <a:spcPct val="0"/>
            </a:spcBef>
            <a:spcAft>
              <a:spcPct val="15000"/>
            </a:spcAft>
            <a:buChar char="••"/>
          </a:pPr>
          <a:r>
            <a:rPr lang="es-EC" sz="1800" kern="1200" dirty="0" smtClean="0"/>
            <a:t>Realizar el estudio de factibilidad e intercambio de información técnica entre G5 y J8 a través de ECORED, para enlazar por video conferencia a las presidencias de las COMBIFRON.</a:t>
          </a: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dsp:txBody>
      <dsp:txXfrm rot="-5400000">
        <a:off x="2084989" y="289468"/>
        <a:ext cx="6157976" cy="5350848"/>
      </dsp:txXfrm>
    </dsp:sp>
    <dsp:sp modelId="{AEB1DA89-F0A6-4BE4-9A11-468A6515E632}">
      <dsp:nvSpPr>
        <dsp:cNvPr id="0" name=""/>
        <dsp:cNvSpPr/>
      </dsp:nvSpPr>
      <dsp:spPr>
        <a:xfrm>
          <a:off x="0" y="0"/>
          <a:ext cx="2079704" cy="5929784"/>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34290" rIns="68580" bIns="34290" numCol="1" spcCol="1270" anchor="ctr" anchorCtr="0">
          <a:noAutofit/>
        </a:bodyPr>
        <a:lstStyle/>
        <a:p>
          <a:pPr lvl="0" algn="just" defTabSz="800100">
            <a:lnSpc>
              <a:spcPct val="90000"/>
            </a:lnSpc>
            <a:spcBef>
              <a:spcPct val="0"/>
            </a:spcBef>
            <a:spcAft>
              <a:spcPct val="35000"/>
            </a:spcAft>
          </a:pPr>
          <a:r>
            <a:rPr lang="es-ES" sz="1800" b="1" kern="1200" dirty="0" smtClean="0"/>
            <a:t>XXI </a:t>
          </a:r>
          <a:r>
            <a:rPr lang="es-ES" sz="2000" b="1" kern="1200" dirty="0" smtClean="0"/>
            <a:t>COMBIFRON:</a:t>
          </a:r>
          <a:r>
            <a:rPr lang="es-ES" sz="2000" kern="1200" dirty="0" smtClean="0"/>
            <a:t> En Quito-Ecuador, </a:t>
          </a:r>
          <a:r>
            <a:rPr lang="es-ES" sz="1800" kern="1200" dirty="0" smtClean="0"/>
            <a:t>06 al 07-MAY- 010:</a:t>
          </a:r>
        </a:p>
        <a:p>
          <a:pPr lvl="0" algn="just" defTabSz="800100">
            <a:lnSpc>
              <a:spcPct val="90000"/>
            </a:lnSpc>
            <a:spcBef>
              <a:spcPct val="0"/>
            </a:spcBef>
            <a:spcAft>
              <a:spcPct val="35000"/>
            </a:spcAft>
          </a:pPr>
          <a:r>
            <a:rPr lang="es-ES" sz="2000" kern="1200" dirty="0" smtClean="0"/>
            <a:t>5 acuerdos</a:t>
          </a:r>
        </a:p>
        <a:p>
          <a:pPr lvl="0" algn="just" defTabSz="800100">
            <a:lnSpc>
              <a:spcPct val="90000"/>
            </a:lnSpc>
            <a:spcBef>
              <a:spcPct val="0"/>
            </a:spcBef>
            <a:spcAft>
              <a:spcPct val="35000"/>
            </a:spcAft>
          </a:pPr>
          <a:r>
            <a:rPr lang="es-ES" sz="2000" kern="1200" dirty="0" smtClean="0"/>
            <a:t>21 entendimientos.</a:t>
          </a:r>
          <a:endParaRPr lang="es-EC" sz="2000" kern="1200" dirty="0"/>
        </a:p>
      </dsp:txBody>
      <dsp:txXfrm>
        <a:off x="101523" y="101523"/>
        <a:ext cx="1876658" cy="57267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343825" y="-258830"/>
          <a:ext cx="5929784" cy="6447444"/>
        </a:xfrm>
        <a:prstGeom prst="round2SameRect">
          <a:avLst/>
        </a:prstGeom>
        <a:solidFill>
          <a:schemeClr val="accent5">
            <a:lumMod val="60000"/>
            <a:lumOff val="4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22350">
            <a:lnSpc>
              <a:spcPct val="90000"/>
            </a:lnSpc>
            <a:spcBef>
              <a:spcPct val="0"/>
            </a:spcBef>
            <a:spcAft>
              <a:spcPct val="15000"/>
            </a:spcAft>
            <a:buChar char="••"/>
          </a:pPr>
          <a:endParaRPr lang="es-EC" sz="2300" kern="1200" dirty="0"/>
        </a:p>
        <a:p>
          <a:pPr marL="228600" lvl="1" indent="-228600" algn="just" defTabSz="1022350">
            <a:lnSpc>
              <a:spcPct val="90000"/>
            </a:lnSpc>
            <a:spcBef>
              <a:spcPct val="0"/>
            </a:spcBef>
            <a:spcAft>
              <a:spcPct val="15000"/>
            </a:spcAft>
            <a:buChar char="••"/>
          </a:pPr>
          <a:endParaRPr lang="es-EC" sz="2300" kern="1200" dirty="0"/>
        </a:p>
        <a:p>
          <a:pPr marL="228600" lvl="1" indent="-228600" algn="just" defTabSz="1022350">
            <a:lnSpc>
              <a:spcPct val="90000"/>
            </a:lnSpc>
            <a:spcBef>
              <a:spcPct val="0"/>
            </a:spcBef>
            <a:spcAft>
              <a:spcPct val="15000"/>
            </a:spcAft>
            <a:buChar char="••"/>
          </a:pPr>
          <a:r>
            <a:rPr lang="es-EC" sz="2300" kern="1200" dirty="0" smtClean="0"/>
            <a:t>Entra en vigencia el Reglamento de la COMBIFRON con las reformas establecidas.</a:t>
          </a:r>
          <a:endParaRPr lang="es-EC" sz="2300" kern="1200" dirty="0"/>
        </a:p>
        <a:p>
          <a:pPr marL="228600" lvl="1" indent="-228600" algn="just" defTabSz="1022350">
            <a:lnSpc>
              <a:spcPct val="90000"/>
            </a:lnSpc>
            <a:spcBef>
              <a:spcPct val="0"/>
            </a:spcBef>
            <a:spcAft>
              <a:spcPct val="15000"/>
            </a:spcAft>
            <a:buChar char="••"/>
          </a:pPr>
          <a:r>
            <a:rPr lang="es-EC" sz="2300" kern="1200" smtClean="0"/>
            <a:t>Utilización del sistema ECORED para el intercambio de información sensible y/o clasificada. </a:t>
          </a:r>
          <a:endParaRPr lang="es-EC" sz="2300" kern="1200"/>
        </a:p>
        <a:p>
          <a:pPr marL="228600" lvl="1" indent="-228600" algn="just" defTabSz="1022350">
            <a:lnSpc>
              <a:spcPct val="90000"/>
            </a:lnSpc>
            <a:spcBef>
              <a:spcPct val="0"/>
            </a:spcBef>
            <a:spcAft>
              <a:spcPct val="15000"/>
            </a:spcAft>
            <a:buChar char="••"/>
          </a:pPr>
          <a:r>
            <a:rPr lang="es-EC" sz="2300" kern="1200" dirty="0" smtClean="0"/>
            <a:t>Realizar el intercambio de información  relacionado con materiales utilizados para la construcción de </a:t>
          </a:r>
          <a:r>
            <a:rPr lang="es-EC" sz="2300" kern="1200" dirty="0" err="1" smtClean="0"/>
            <a:t>semisumergibles</a:t>
          </a:r>
          <a:r>
            <a:rPr lang="es-EC" sz="2300" kern="1200" dirty="0" smtClean="0"/>
            <a:t>, posibles rutas y modalidad de transporte. </a:t>
          </a:r>
          <a:endParaRPr lang="es-EC" sz="2300" kern="1200" dirty="0"/>
        </a:p>
        <a:p>
          <a:pPr marL="228600" lvl="1" indent="-228600" algn="just" defTabSz="1022350">
            <a:lnSpc>
              <a:spcPct val="90000"/>
            </a:lnSpc>
            <a:spcBef>
              <a:spcPct val="0"/>
            </a:spcBef>
            <a:spcAft>
              <a:spcPct val="15000"/>
            </a:spcAft>
            <a:buChar char="••"/>
          </a:pPr>
          <a:r>
            <a:rPr lang="es-EC" sz="2300" kern="1200" smtClean="0"/>
            <a:t>Designar  equipos de trabajo para analizar y unificar la definición de los puntos fronterizos de paso ilegal. </a:t>
          </a:r>
          <a:endParaRPr lang="es-EC" sz="2300" kern="1200"/>
        </a:p>
        <a:p>
          <a:pPr marL="228600" lvl="1" indent="-228600" algn="just" defTabSz="1022350">
            <a:lnSpc>
              <a:spcPct val="90000"/>
            </a:lnSpc>
            <a:spcBef>
              <a:spcPct val="0"/>
            </a:spcBef>
            <a:spcAft>
              <a:spcPct val="15000"/>
            </a:spcAft>
            <a:buChar char="••"/>
          </a:pPr>
          <a:r>
            <a:rPr lang="es-EC" sz="2300" kern="1200" dirty="0" smtClean="0"/>
            <a:t>Intercambio de información entre la Policía Judicial de Ecuador e Investigación  Criminal de Colombia, relacionado a vehículos hurtados.</a:t>
          </a:r>
          <a:endParaRPr lang="es-EC" sz="2300" kern="1200" dirty="0"/>
        </a:p>
        <a:p>
          <a:pPr marL="228600" lvl="1" indent="-228600" algn="just" defTabSz="1022350">
            <a:lnSpc>
              <a:spcPct val="90000"/>
            </a:lnSpc>
            <a:spcBef>
              <a:spcPct val="0"/>
            </a:spcBef>
            <a:spcAft>
              <a:spcPct val="15000"/>
            </a:spcAft>
            <a:buChar char="••"/>
          </a:pPr>
          <a:endParaRPr lang="es-EC" sz="2300" kern="1200" dirty="0"/>
        </a:p>
        <a:p>
          <a:pPr marL="228600" lvl="1" indent="-228600" algn="just" defTabSz="1022350">
            <a:lnSpc>
              <a:spcPct val="90000"/>
            </a:lnSpc>
            <a:spcBef>
              <a:spcPct val="0"/>
            </a:spcBef>
            <a:spcAft>
              <a:spcPct val="15000"/>
            </a:spcAft>
            <a:buChar char="••"/>
          </a:pPr>
          <a:endParaRPr lang="es-EC" sz="2300" kern="1200" dirty="0"/>
        </a:p>
        <a:p>
          <a:pPr marL="228600" lvl="1" indent="-228600" algn="just" defTabSz="1022350">
            <a:lnSpc>
              <a:spcPct val="90000"/>
            </a:lnSpc>
            <a:spcBef>
              <a:spcPct val="0"/>
            </a:spcBef>
            <a:spcAft>
              <a:spcPct val="15000"/>
            </a:spcAft>
            <a:buChar char="••"/>
          </a:pPr>
          <a:endParaRPr lang="es-EC" sz="2300" kern="1200" dirty="0"/>
        </a:p>
      </dsp:txBody>
      <dsp:txXfrm rot="-5400000">
        <a:off x="2084995" y="289468"/>
        <a:ext cx="6157976" cy="5350848"/>
      </dsp:txXfrm>
    </dsp:sp>
    <dsp:sp modelId="{AEB1DA89-F0A6-4BE4-9A11-468A6515E632}">
      <dsp:nvSpPr>
        <dsp:cNvPr id="0" name=""/>
        <dsp:cNvSpPr/>
      </dsp:nvSpPr>
      <dsp:spPr>
        <a:xfrm>
          <a:off x="0" y="0"/>
          <a:ext cx="2079704" cy="5929784"/>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t>XXII COMBIFRON:</a:t>
          </a:r>
          <a:r>
            <a:rPr lang="es-ES" sz="2000" kern="1200" dirty="0" smtClean="0"/>
            <a:t> </a:t>
          </a:r>
          <a:r>
            <a:rPr lang="es-ES" sz="1800" kern="1200" dirty="0" smtClean="0"/>
            <a:t>En Bogotá-Colombia,</a:t>
          </a:r>
          <a:r>
            <a:rPr lang="es-ES" sz="2000" kern="1200" dirty="0" smtClean="0"/>
            <a:t> </a:t>
          </a:r>
          <a:r>
            <a:rPr lang="es-ES" sz="1700" kern="1200" dirty="0" smtClean="0"/>
            <a:t>17 al 19-AGO- 010:</a:t>
          </a:r>
        </a:p>
        <a:p>
          <a:pPr lvl="0" algn="just" defTabSz="889000">
            <a:lnSpc>
              <a:spcPct val="90000"/>
            </a:lnSpc>
            <a:spcBef>
              <a:spcPct val="0"/>
            </a:spcBef>
            <a:spcAft>
              <a:spcPct val="35000"/>
            </a:spcAft>
          </a:pPr>
          <a:r>
            <a:rPr lang="es-ES" sz="2000" kern="1200" dirty="0" smtClean="0"/>
            <a:t>7 acuerdos</a:t>
          </a:r>
        </a:p>
        <a:p>
          <a:pPr lvl="0" algn="just" defTabSz="889000">
            <a:lnSpc>
              <a:spcPct val="90000"/>
            </a:lnSpc>
            <a:spcBef>
              <a:spcPct val="0"/>
            </a:spcBef>
            <a:spcAft>
              <a:spcPct val="35000"/>
            </a:spcAft>
          </a:pPr>
          <a:r>
            <a:rPr lang="es-ES" sz="2000" kern="1200" dirty="0" smtClean="0"/>
            <a:t>15 entendimientos.</a:t>
          </a:r>
          <a:endParaRPr lang="es-EC" sz="2000" kern="1200" dirty="0"/>
        </a:p>
      </dsp:txBody>
      <dsp:txXfrm>
        <a:off x="101523" y="101523"/>
        <a:ext cx="1876658" cy="57267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343825" y="-258830"/>
          <a:ext cx="5929784" cy="6447444"/>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r>
            <a:rPr lang="es-EC" sz="1800" kern="1200" dirty="0" smtClean="0"/>
            <a:t>Oficiar a las Cancillerías de los dos países, con el fin de poner a disposición las plataformas de imágenes de la Fuerza Aérea Colombiana, para que sean utilizadas en apoyo al posicionamiento de los hitos fronterizos. </a:t>
          </a:r>
          <a:endParaRPr lang="es-EC" sz="1800" kern="1200" dirty="0"/>
        </a:p>
        <a:p>
          <a:pPr marL="171450" lvl="1" indent="-171450" algn="just" defTabSz="800100">
            <a:lnSpc>
              <a:spcPct val="90000"/>
            </a:lnSpc>
            <a:spcBef>
              <a:spcPct val="0"/>
            </a:spcBef>
            <a:spcAft>
              <a:spcPct val="15000"/>
            </a:spcAft>
            <a:buChar char="••"/>
          </a:pPr>
          <a:r>
            <a:rPr lang="es-EC" sz="1800" kern="1200" dirty="0" smtClean="0"/>
            <a:t>Conformar equipos de análisis que se encarguen de elaborar una apreciación integral sobre el tráfico de armas en cada uno de los países.</a:t>
          </a:r>
          <a:endParaRPr lang="es-EC" sz="1800" kern="1200" dirty="0"/>
        </a:p>
        <a:p>
          <a:pPr marL="171450" lvl="1" indent="-171450" algn="just" defTabSz="800100">
            <a:lnSpc>
              <a:spcPct val="90000"/>
            </a:lnSpc>
            <a:spcBef>
              <a:spcPct val="0"/>
            </a:spcBef>
            <a:spcAft>
              <a:spcPct val="15000"/>
            </a:spcAft>
            <a:buChar char="••"/>
          </a:pPr>
          <a:r>
            <a:rPr lang="es-EC" sz="1800" kern="1200" smtClean="0"/>
            <a:t>Hacer partícipes de la COMBIFRON al Comité Interinstitucional de Lucha Contra las Finanzas de Organizaciones Terroristas (CILFOT) de Colombia, y a la Unidad de Análisis Financiero (UAF) del Ecuador; así como al  Departamento Administrativo de Seguridad (DAS) por parte de Colombia, y a la Policía de Migración del Ecuador</a:t>
          </a:r>
          <a:endParaRPr lang="es-EC" sz="1800" kern="1200"/>
        </a:p>
        <a:p>
          <a:pPr marL="171450" lvl="1" indent="-171450" algn="just" defTabSz="800100">
            <a:lnSpc>
              <a:spcPct val="90000"/>
            </a:lnSpc>
            <a:spcBef>
              <a:spcPct val="0"/>
            </a:spcBef>
            <a:spcAft>
              <a:spcPct val="15000"/>
            </a:spcAft>
            <a:buChar char="••"/>
          </a:pPr>
          <a:r>
            <a:rPr lang="es-EC" sz="1800" kern="1200" smtClean="0"/>
            <a:t>Fortalecer el intercambio de información sobre temas relacionados con el accionar delictivo o sobre actividades que afecten la seguridad de la región. </a:t>
          </a:r>
          <a:endParaRPr lang="es-EC" sz="1800" kern="1200"/>
        </a:p>
        <a:p>
          <a:pPr marL="171450" lvl="1" indent="-171450" algn="just" defTabSz="800100">
            <a:lnSpc>
              <a:spcPct val="90000"/>
            </a:lnSpc>
            <a:spcBef>
              <a:spcPct val="0"/>
            </a:spcBef>
            <a:spcAft>
              <a:spcPct val="15000"/>
            </a:spcAft>
            <a:buChar char="••"/>
          </a:pPr>
          <a:r>
            <a:rPr lang="es-EC" sz="1800" kern="1200" dirty="0" smtClean="0"/>
            <a:t>Realizar la XXX Conferencia Bilateral de Inteligencia entre las Direcciones de Inteligencia del Ejército de Colombia y del Ecuador en la ciudad de Bogotá, en el mes de mayo de 2011.</a:t>
          </a: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dsp:txBody>
      <dsp:txXfrm rot="-5400000">
        <a:off x="2084995" y="289468"/>
        <a:ext cx="6157976" cy="5350848"/>
      </dsp:txXfrm>
    </dsp:sp>
    <dsp:sp modelId="{AEB1DA89-F0A6-4BE4-9A11-468A6515E632}">
      <dsp:nvSpPr>
        <dsp:cNvPr id="0" name=""/>
        <dsp:cNvSpPr/>
      </dsp:nvSpPr>
      <dsp:spPr>
        <a:xfrm>
          <a:off x="0" y="0"/>
          <a:ext cx="2079704" cy="5929784"/>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64770" tIns="32385" rIns="64770" bIns="32385" numCol="1" spcCol="1270" anchor="ctr" anchorCtr="0">
          <a:noAutofit/>
        </a:bodyPr>
        <a:lstStyle/>
        <a:p>
          <a:pPr lvl="0" algn="just" defTabSz="755650">
            <a:lnSpc>
              <a:spcPct val="90000"/>
            </a:lnSpc>
            <a:spcBef>
              <a:spcPct val="0"/>
            </a:spcBef>
            <a:spcAft>
              <a:spcPct val="35000"/>
            </a:spcAft>
          </a:pPr>
          <a:r>
            <a:rPr lang="es-ES" sz="1700" b="1" kern="1200" dirty="0" smtClean="0"/>
            <a:t>XXIII COMBIFRON: </a:t>
          </a:r>
          <a:r>
            <a:rPr lang="es-ES" sz="1800" kern="1200" dirty="0" smtClean="0"/>
            <a:t>En Esmeraldas-Ecuador, 27 y 28 ENE- 011:</a:t>
          </a:r>
        </a:p>
        <a:p>
          <a:pPr lvl="0" algn="just" defTabSz="755650">
            <a:lnSpc>
              <a:spcPct val="90000"/>
            </a:lnSpc>
            <a:spcBef>
              <a:spcPct val="0"/>
            </a:spcBef>
            <a:spcAft>
              <a:spcPct val="35000"/>
            </a:spcAft>
          </a:pPr>
          <a:r>
            <a:rPr lang="es-ES" sz="2000" kern="1200" dirty="0" smtClean="0"/>
            <a:t>8 acuerdos</a:t>
          </a:r>
        </a:p>
        <a:p>
          <a:pPr lvl="0" algn="just" defTabSz="755650">
            <a:lnSpc>
              <a:spcPct val="90000"/>
            </a:lnSpc>
            <a:spcBef>
              <a:spcPct val="0"/>
            </a:spcBef>
            <a:spcAft>
              <a:spcPct val="35000"/>
            </a:spcAft>
          </a:pPr>
          <a:r>
            <a:rPr lang="es-ES" sz="2000" kern="1200" dirty="0" smtClean="0"/>
            <a:t>16 entendimientos.</a:t>
          </a:r>
          <a:endParaRPr lang="es-EC" sz="2000" kern="1200" dirty="0"/>
        </a:p>
      </dsp:txBody>
      <dsp:txXfrm>
        <a:off x="101523" y="101523"/>
        <a:ext cx="1876658" cy="57267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343825" y="-258830"/>
          <a:ext cx="5929784" cy="6447444"/>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r>
            <a:rPr lang="es-EC" sz="2000" kern="1200" dirty="0" smtClean="0"/>
            <a:t>Tramitar, a través  de los respectivos Ministerios de Defensa  de manera formal a las respectivas Cancillerías, el estudio  de factibilidad de convertir en pasos legales el de Puerto Ospina – Puerto El Carmen y el de </a:t>
          </a:r>
          <a:r>
            <a:rPr lang="es-EC" sz="2000" kern="1200" dirty="0" err="1" smtClean="0"/>
            <a:t>Tufiño</a:t>
          </a:r>
          <a:r>
            <a:rPr lang="es-EC" sz="2000" kern="1200" dirty="0" smtClean="0"/>
            <a:t>. (</a:t>
          </a:r>
          <a:r>
            <a:rPr lang="es-ES" sz="2000" kern="1200" dirty="0" smtClean="0"/>
            <a:t>Acta 001 Reunión Directores  de Operaciones  CC.FF.AA. Ecuador y FF.MM.CC. Colombia / Acta de la Reunión  de Viceministros).</a:t>
          </a:r>
          <a:endParaRPr lang="es-EC" sz="2000" kern="1200" dirty="0"/>
        </a:p>
        <a:p>
          <a:pPr marL="228600" lvl="1" indent="-228600" algn="just" defTabSz="889000">
            <a:lnSpc>
              <a:spcPct val="90000"/>
            </a:lnSpc>
            <a:spcBef>
              <a:spcPct val="0"/>
            </a:spcBef>
            <a:spcAft>
              <a:spcPct val="15000"/>
            </a:spcAft>
            <a:buChar char="••"/>
          </a:pPr>
          <a:r>
            <a:rPr lang="es-EC" sz="2000" kern="1200" dirty="0" smtClean="0"/>
            <a:t>Se establece las unidades participantes en las Reuniones de Mandos Regionales.</a:t>
          </a:r>
          <a:endParaRPr lang="es-EC" sz="2000" kern="1200" dirty="0"/>
        </a:p>
        <a:p>
          <a:pPr marL="228600" lvl="1" indent="-228600" algn="just" defTabSz="889000">
            <a:lnSpc>
              <a:spcPct val="90000"/>
            </a:lnSpc>
            <a:spcBef>
              <a:spcPct val="0"/>
            </a:spcBef>
            <a:spcAft>
              <a:spcPct val="15000"/>
            </a:spcAft>
            <a:buChar char="••"/>
          </a:pPr>
          <a:r>
            <a:rPr lang="es-EC" sz="2000" kern="1200" smtClean="0"/>
            <a:t>Establecimiento de una reunión de especialistas de Fuerzas Armadas y Policías de Perú, Colombia y Ecuador para tratar sobre el tema del tráfico ilícito de armas. </a:t>
          </a:r>
          <a:endParaRPr lang="es-EC" sz="2000" kern="1200"/>
        </a:p>
        <a:p>
          <a:pPr marL="228600" lvl="1" indent="-228600" algn="just" defTabSz="889000">
            <a:lnSpc>
              <a:spcPct val="90000"/>
            </a:lnSpc>
            <a:spcBef>
              <a:spcPct val="0"/>
            </a:spcBef>
            <a:spcAft>
              <a:spcPct val="15000"/>
            </a:spcAft>
            <a:buChar char="••"/>
          </a:pPr>
          <a:r>
            <a:rPr lang="es-EC" sz="2000" kern="1200" smtClean="0"/>
            <a:t>Elaboración del documento “Normas Binacionales de Defensa Aérea” para su análisis y aprobación.</a:t>
          </a:r>
          <a:endParaRPr lang="es-EC" sz="2000" kern="1200"/>
        </a:p>
        <a:p>
          <a:pPr marL="228600" lvl="1" indent="-228600" algn="just" defTabSz="889000">
            <a:lnSpc>
              <a:spcPct val="90000"/>
            </a:lnSpc>
            <a:spcBef>
              <a:spcPct val="0"/>
            </a:spcBef>
            <a:spcAft>
              <a:spcPct val="15000"/>
            </a:spcAft>
            <a:buChar char="••"/>
          </a:pPr>
          <a:r>
            <a:rPr lang="es-EC" sz="2000" kern="1200" dirty="0" smtClean="0"/>
            <a:t>Iniciar un proyecto para crear una red de comunicaciones segura entre unidades de frontera.</a:t>
          </a:r>
          <a:endParaRPr lang="es-EC" sz="2000" kern="1200" dirty="0"/>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a:p>
          <a:pPr marL="228600" lvl="1" indent="-228600" algn="just" defTabSz="889000">
            <a:lnSpc>
              <a:spcPct val="90000"/>
            </a:lnSpc>
            <a:spcBef>
              <a:spcPct val="0"/>
            </a:spcBef>
            <a:spcAft>
              <a:spcPct val="15000"/>
            </a:spcAft>
            <a:buChar char="••"/>
          </a:pPr>
          <a:endParaRPr lang="es-EC" sz="2000" kern="1200" dirty="0"/>
        </a:p>
      </dsp:txBody>
      <dsp:txXfrm rot="-5400000">
        <a:off x="2084995" y="289468"/>
        <a:ext cx="6157976" cy="5350848"/>
      </dsp:txXfrm>
    </dsp:sp>
    <dsp:sp modelId="{AEB1DA89-F0A6-4BE4-9A11-468A6515E632}">
      <dsp:nvSpPr>
        <dsp:cNvPr id="0" name=""/>
        <dsp:cNvSpPr/>
      </dsp:nvSpPr>
      <dsp:spPr>
        <a:xfrm>
          <a:off x="0" y="0"/>
          <a:ext cx="2079704" cy="5929784"/>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t>XXIV COMBIFRON:</a:t>
          </a:r>
          <a:r>
            <a:rPr lang="es-ES" sz="2000" kern="1200" dirty="0" smtClean="0"/>
            <a:t> </a:t>
          </a:r>
          <a:r>
            <a:rPr lang="es-ES" sz="1600" kern="1200" dirty="0" smtClean="0"/>
            <a:t>En Medellín-Colombia</a:t>
          </a:r>
          <a:r>
            <a:rPr lang="es-ES" sz="2000" kern="1200" dirty="0" smtClean="0"/>
            <a:t>, </a:t>
          </a:r>
          <a:r>
            <a:rPr lang="es-ES" sz="1600" kern="1200" dirty="0" smtClean="0"/>
            <a:t>16 al 19-MAY- 011:</a:t>
          </a:r>
          <a:endParaRPr lang="es-ES" sz="2000" kern="1200" dirty="0" smtClean="0"/>
        </a:p>
        <a:p>
          <a:pPr lvl="0" algn="just" defTabSz="889000">
            <a:lnSpc>
              <a:spcPct val="90000"/>
            </a:lnSpc>
            <a:spcBef>
              <a:spcPct val="0"/>
            </a:spcBef>
            <a:spcAft>
              <a:spcPct val="35000"/>
            </a:spcAft>
          </a:pPr>
          <a:r>
            <a:rPr lang="es-ES" sz="2000" kern="1200" dirty="0" smtClean="0"/>
            <a:t>8 acuerdos</a:t>
          </a:r>
        </a:p>
        <a:p>
          <a:pPr lvl="0" algn="just" defTabSz="889000">
            <a:lnSpc>
              <a:spcPct val="90000"/>
            </a:lnSpc>
            <a:spcBef>
              <a:spcPct val="0"/>
            </a:spcBef>
            <a:spcAft>
              <a:spcPct val="35000"/>
            </a:spcAft>
          </a:pPr>
          <a:r>
            <a:rPr lang="es-ES" sz="2000" kern="1200" dirty="0" smtClean="0"/>
            <a:t>30 entendimientos.</a:t>
          </a:r>
          <a:endParaRPr lang="es-EC" sz="2000" kern="1200" dirty="0"/>
        </a:p>
      </dsp:txBody>
      <dsp:txXfrm>
        <a:off x="101523" y="101523"/>
        <a:ext cx="1876658" cy="57267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C562-2610-4287-8DFF-F3995ABD76FB}">
      <dsp:nvSpPr>
        <dsp:cNvPr id="0" name=""/>
        <dsp:cNvSpPr/>
      </dsp:nvSpPr>
      <dsp:spPr>
        <a:xfrm rot="5400000">
          <a:off x="2343825" y="-258830"/>
          <a:ext cx="5929784" cy="6447444"/>
        </a:xfrm>
        <a:prstGeom prst="round2SameRect">
          <a:avLst/>
        </a:prstGeom>
        <a:solidFill>
          <a:schemeClr val="accent5">
            <a:lumMod val="60000"/>
            <a:lumOff val="4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r>
            <a:rPr lang="es-EC" sz="1800" kern="1200" dirty="0" smtClean="0"/>
            <a:t>Se establece reformar el Reglamento de la COMBIFRON, debido a los cambios en las estructuras organizacionales del Sistema de Inteligencia Militar de Ecuador así como de la Jefatura de Inteligencia del Comando General de las Fuerzas Militares de Colombia; considerar un capítulo sobre la organización y funcionamiento de las Reuniones Bilaterales de Inteligencia, de las Reuniones de Mandos Regionales de Frontera y del Sistema de Comunicaciones de las Unidades Fronterizas (SICOMFRON).</a:t>
          </a:r>
          <a:endParaRPr lang="es-EC" sz="1800" kern="1200" dirty="0"/>
        </a:p>
        <a:p>
          <a:pPr marL="171450" lvl="1" indent="-171450" algn="just" defTabSz="800100">
            <a:lnSpc>
              <a:spcPct val="90000"/>
            </a:lnSpc>
            <a:spcBef>
              <a:spcPct val="0"/>
            </a:spcBef>
            <a:spcAft>
              <a:spcPct val="15000"/>
            </a:spcAft>
            <a:buChar char="••"/>
          </a:pPr>
          <a:r>
            <a:rPr lang="es-EC" sz="1800" kern="1200" dirty="0" smtClean="0"/>
            <a:t>Solicitar la autorización respectiva para el intercambio de </a:t>
          </a:r>
          <a:r>
            <a:rPr lang="es-EC" sz="1800" kern="1200" dirty="0" smtClean="0">
              <a:solidFill>
                <a:srgbClr val="0070C0"/>
              </a:solidFill>
            </a:rPr>
            <a:t>información de armas, municiones y explosivos </a:t>
          </a:r>
          <a:r>
            <a:rPr lang="es-EC" sz="1800" kern="1200" dirty="0" smtClean="0"/>
            <a:t>decomisados en operaciones militares y/u operativos policiales.</a:t>
          </a:r>
          <a:endParaRPr lang="es-EC" sz="1800" kern="1200" dirty="0"/>
        </a:p>
        <a:p>
          <a:pPr marL="171450" lvl="1" indent="-171450" algn="just" defTabSz="800100">
            <a:lnSpc>
              <a:spcPct val="90000"/>
            </a:lnSpc>
            <a:spcBef>
              <a:spcPct val="0"/>
            </a:spcBef>
            <a:spcAft>
              <a:spcPct val="15000"/>
            </a:spcAft>
            <a:buChar char="••"/>
          </a:pPr>
          <a:r>
            <a:rPr lang="es-EC" sz="1800" kern="1200" dirty="0" smtClean="0"/>
            <a:t>Intensificar el intercambio de información en temas de </a:t>
          </a:r>
          <a:r>
            <a:rPr lang="es-EC" sz="1800" kern="1200" dirty="0" smtClean="0">
              <a:solidFill>
                <a:srgbClr val="0070C0"/>
              </a:solidFill>
            </a:rPr>
            <a:t>minería ilegal, decomiso de combustibles, situación de vehículos</a:t>
          </a:r>
          <a:r>
            <a:rPr lang="es-EC" sz="1800" kern="1200" dirty="0" smtClean="0"/>
            <a:t> robados y recuperados.</a:t>
          </a:r>
          <a:endParaRPr lang="es-EC" sz="1800" kern="1200" dirty="0"/>
        </a:p>
        <a:p>
          <a:pPr marL="171450" lvl="1" indent="-171450" algn="just" defTabSz="800100">
            <a:lnSpc>
              <a:spcPct val="90000"/>
            </a:lnSpc>
            <a:spcBef>
              <a:spcPct val="0"/>
            </a:spcBef>
            <a:spcAft>
              <a:spcPct val="15000"/>
            </a:spcAft>
            <a:buChar char="••"/>
          </a:pPr>
          <a:r>
            <a:rPr lang="es-EC" sz="1800" kern="1200" dirty="0" smtClean="0"/>
            <a:t>Fortalecer el intercambio de </a:t>
          </a:r>
          <a:r>
            <a:rPr lang="es-EC" sz="1800" kern="1200" dirty="0" smtClean="0">
              <a:solidFill>
                <a:srgbClr val="0070C0"/>
              </a:solidFill>
            </a:rPr>
            <a:t>información relacionado al accionar de los grupos ilegales armados </a:t>
          </a:r>
          <a:r>
            <a:rPr lang="es-EC" sz="1800" kern="1200" dirty="0" smtClean="0"/>
            <a:t>y otras actividades que afecten la seguridad en la franja fronteriza.</a:t>
          </a: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a:p>
          <a:pPr marL="171450" lvl="1" indent="-171450" algn="just" defTabSz="800100">
            <a:lnSpc>
              <a:spcPct val="90000"/>
            </a:lnSpc>
            <a:spcBef>
              <a:spcPct val="0"/>
            </a:spcBef>
            <a:spcAft>
              <a:spcPct val="15000"/>
            </a:spcAft>
            <a:buChar char="••"/>
          </a:pPr>
          <a:endParaRPr lang="es-EC" sz="1800" kern="1200" dirty="0"/>
        </a:p>
      </dsp:txBody>
      <dsp:txXfrm rot="-5400000">
        <a:off x="2084995" y="289468"/>
        <a:ext cx="6157976" cy="5350848"/>
      </dsp:txXfrm>
    </dsp:sp>
    <dsp:sp modelId="{AEB1DA89-F0A6-4BE4-9A11-468A6515E632}">
      <dsp:nvSpPr>
        <dsp:cNvPr id="0" name=""/>
        <dsp:cNvSpPr/>
      </dsp:nvSpPr>
      <dsp:spPr>
        <a:xfrm>
          <a:off x="0" y="0"/>
          <a:ext cx="2079704" cy="5929784"/>
        </a:xfrm>
        <a:prstGeom prst="roundRect">
          <a:avLst/>
        </a:prstGeom>
        <a:solidFill>
          <a:schemeClr val="tx2">
            <a:lumMod val="20000"/>
            <a:lumOff val="8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76200" tIns="38100" rIns="76200" bIns="38100" numCol="1" spcCol="1270" anchor="ctr" anchorCtr="0">
          <a:noAutofit/>
        </a:bodyPr>
        <a:lstStyle/>
        <a:p>
          <a:pPr lvl="0" algn="just" defTabSz="889000">
            <a:lnSpc>
              <a:spcPct val="90000"/>
            </a:lnSpc>
            <a:spcBef>
              <a:spcPct val="0"/>
            </a:spcBef>
            <a:spcAft>
              <a:spcPct val="35000"/>
            </a:spcAft>
          </a:pPr>
          <a:r>
            <a:rPr lang="es-ES" sz="2000" b="1" kern="1200" dirty="0" smtClean="0"/>
            <a:t>XXV COMBIFRON:</a:t>
          </a:r>
          <a:r>
            <a:rPr lang="es-ES" sz="2000" kern="1200" dirty="0" smtClean="0"/>
            <a:t> En Manta-Ecuador 3 al 6-OCT- 011:</a:t>
          </a:r>
          <a:endParaRPr lang="es-ES" sz="2800" kern="1200" dirty="0" smtClean="0"/>
        </a:p>
        <a:p>
          <a:pPr lvl="0" algn="just" defTabSz="889000">
            <a:lnSpc>
              <a:spcPct val="90000"/>
            </a:lnSpc>
            <a:spcBef>
              <a:spcPct val="0"/>
            </a:spcBef>
            <a:spcAft>
              <a:spcPct val="35000"/>
            </a:spcAft>
          </a:pPr>
          <a:r>
            <a:rPr lang="es-ES" sz="2000" kern="1200" dirty="0" smtClean="0"/>
            <a:t>9 acuerdos</a:t>
          </a:r>
        </a:p>
        <a:p>
          <a:pPr lvl="0" algn="just" defTabSz="889000">
            <a:lnSpc>
              <a:spcPct val="90000"/>
            </a:lnSpc>
            <a:spcBef>
              <a:spcPct val="0"/>
            </a:spcBef>
            <a:spcAft>
              <a:spcPct val="35000"/>
            </a:spcAft>
          </a:pPr>
          <a:r>
            <a:rPr lang="es-ES" sz="2000" kern="1200" dirty="0" smtClean="0"/>
            <a:t>27 entendimientos.</a:t>
          </a:r>
          <a:endParaRPr lang="es-EC" sz="2000" kern="1200" dirty="0"/>
        </a:p>
      </dsp:txBody>
      <dsp:txXfrm>
        <a:off x="101523" y="101523"/>
        <a:ext cx="1876658" cy="572673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0.1791</cdr:x>
      <cdr:y>0.32934</cdr:y>
    </cdr:from>
    <cdr:to>
      <cdr:x>0.38806</cdr:x>
      <cdr:y>0.43551</cdr:y>
    </cdr:to>
    <cdr:sp macro="" textlink="">
      <cdr:nvSpPr>
        <cdr:cNvPr id="2" name="1 CuadroTexto"/>
        <cdr:cNvSpPr txBox="1"/>
      </cdr:nvSpPr>
      <cdr:spPr>
        <a:xfrm xmlns:a="http://schemas.openxmlformats.org/drawingml/2006/main">
          <a:off x="864096" y="1606046"/>
          <a:ext cx="1008112" cy="517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C" sz="2000" dirty="0" smtClean="0"/>
            <a:t>30%</a:t>
          </a:r>
          <a:endParaRPr lang="es-EC" sz="2000" dirty="0"/>
        </a:p>
      </cdr:txBody>
    </cdr:sp>
  </cdr:relSizeAnchor>
  <cdr:relSizeAnchor xmlns:cdr="http://schemas.openxmlformats.org/drawingml/2006/chartDrawing">
    <cdr:from>
      <cdr:x>0.47761</cdr:x>
      <cdr:y>0.52242</cdr:y>
    </cdr:from>
    <cdr:to>
      <cdr:x>0.68657</cdr:x>
      <cdr:y>0.62859</cdr:y>
    </cdr:to>
    <cdr:sp macro="" textlink="">
      <cdr:nvSpPr>
        <cdr:cNvPr id="3" name="1 CuadroTexto"/>
        <cdr:cNvSpPr txBox="1"/>
      </cdr:nvSpPr>
      <cdr:spPr>
        <a:xfrm xmlns:a="http://schemas.openxmlformats.org/drawingml/2006/main">
          <a:off x="2304256" y="2547610"/>
          <a:ext cx="1008112" cy="5177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2000" dirty="0" smtClean="0"/>
            <a:t>70%</a:t>
          </a:r>
          <a:endParaRPr lang="es-EC"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0.16667</cdr:x>
      <cdr:y>0.35121</cdr:y>
    </cdr:from>
    <cdr:to>
      <cdr:x>0.31818</cdr:x>
      <cdr:y>0.44209</cdr:y>
    </cdr:to>
    <cdr:sp macro="" textlink="">
      <cdr:nvSpPr>
        <cdr:cNvPr id="2" name="1 CuadroTexto"/>
        <cdr:cNvSpPr txBox="1"/>
      </cdr:nvSpPr>
      <cdr:spPr>
        <a:xfrm xmlns:a="http://schemas.openxmlformats.org/drawingml/2006/main">
          <a:off x="792088" y="1780893"/>
          <a:ext cx="720080" cy="4608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2000" dirty="0" smtClean="0"/>
            <a:t>36%</a:t>
          </a:r>
          <a:endParaRPr lang="es-EC"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0.16867</cdr:x>
      <cdr:y>0.06196</cdr:y>
    </cdr:from>
    <cdr:to>
      <cdr:x>0.89157</cdr:x>
      <cdr:y>0.76416</cdr:y>
    </cdr:to>
    <cdr:grpSp>
      <cdr:nvGrpSpPr>
        <cdr:cNvPr id="7" name="6 Grupo"/>
        <cdr:cNvGrpSpPr/>
      </cdr:nvGrpSpPr>
      <cdr:grpSpPr>
        <a:xfrm xmlns:a="http://schemas.openxmlformats.org/drawingml/2006/main">
          <a:off x="1008084" y="216027"/>
          <a:ext cx="4320530" cy="2448263"/>
          <a:chOff x="1008112" y="216025"/>
          <a:chExt cx="4320480" cy="2448272"/>
        </a:xfrm>
      </cdr:grpSpPr>
      <cdr:sp macro="" textlink="">
        <cdr:nvSpPr>
          <cdr:cNvPr id="2" name="1 Cilindro"/>
          <cdr:cNvSpPr/>
        </cdr:nvSpPr>
        <cdr:spPr>
          <a:xfrm xmlns:a="http://schemas.openxmlformats.org/drawingml/2006/main">
            <a:off x="1008112" y="216025"/>
            <a:ext cx="432048" cy="2304256"/>
          </a:xfrm>
          <a:prstGeom xmlns:a="http://schemas.openxmlformats.org/drawingml/2006/main" prst="can">
            <a:avLst/>
          </a:prstGeom>
          <a:solidFill xmlns:a="http://schemas.openxmlformats.org/drawingml/2006/main">
            <a:schemeClr val="accent3">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C"/>
          </a:p>
        </cdr:txBody>
      </cdr:sp>
      <cdr:sp macro="" textlink="">
        <cdr:nvSpPr>
          <cdr:cNvPr id="3" name="1 Cilindro"/>
          <cdr:cNvSpPr/>
        </cdr:nvSpPr>
        <cdr:spPr>
          <a:xfrm xmlns:a="http://schemas.openxmlformats.org/drawingml/2006/main">
            <a:off x="1944216" y="216025"/>
            <a:ext cx="504056" cy="2448272"/>
          </a:xfrm>
          <a:prstGeom xmlns:a="http://schemas.openxmlformats.org/drawingml/2006/main" prst="can">
            <a:avLst/>
          </a:prstGeom>
          <a:solidFill xmlns:a="http://schemas.openxmlformats.org/drawingml/2006/main">
            <a:schemeClr val="accent3">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C"/>
          </a:p>
        </cdr:txBody>
      </cdr:sp>
      <cdr:sp macro="" textlink="">
        <cdr:nvSpPr>
          <cdr:cNvPr id="4" name="1 Cilindro"/>
          <cdr:cNvSpPr/>
        </cdr:nvSpPr>
        <cdr:spPr>
          <a:xfrm xmlns:a="http://schemas.openxmlformats.org/drawingml/2006/main">
            <a:off x="2880320" y="216026"/>
            <a:ext cx="504056" cy="2016224"/>
          </a:xfrm>
          <a:prstGeom xmlns:a="http://schemas.openxmlformats.org/drawingml/2006/main" prst="can">
            <a:avLst/>
          </a:prstGeom>
          <a:solidFill xmlns:a="http://schemas.openxmlformats.org/drawingml/2006/main">
            <a:schemeClr val="accent3">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C"/>
          </a:p>
        </cdr:txBody>
      </cdr:sp>
      <cdr:sp macro="" textlink="">
        <cdr:nvSpPr>
          <cdr:cNvPr id="5" name="1 Cilindro"/>
          <cdr:cNvSpPr/>
        </cdr:nvSpPr>
        <cdr:spPr>
          <a:xfrm xmlns:a="http://schemas.openxmlformats.org/drawingml/2006/main">
            <a:off x="3888432" y="216025"/>
            <a:ext cx="504056" cy="2448272"/>
          </a:xfrm>
          <a:prstGeom xmlns:a="http://schemas.openxmlformats.org/drawingml/2006/main" prst="can">
            <a:avLst/>
          </a:prstGeom>
          <a:solidFill xmlns:a="http://schemas.openxmlformats.org/drawingml/2006/main">
            <a:schemeClr val="accent3">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C"/>
          </a:p>
        </cdr:txBody>
      </cdr:sp>
      <cdr:sp macro="" textlink="">
        <cdr:nvSpPr>
          <cdr:cNvPr id="6" name="1 Cilindro"/>
          <cdr:cNvSpPr/>
        </cdr:nvSpPr>
        <cdr:spPr>
          <a:xfrm xmlns:a="http://schemas.openxmlformats.org/drawingml/2006/main">
            <a:off x="4824536" y="216026"/>
            <a:ext cx="504056" cy="1584176"/>
          </a:xfrm>
          <a:prstGeom xmlns:a="http://schemas.openxmlformats.org/drawingml/2006/main" prst="can">
            <a:avLst/>
          </a:prstGeom>
          <a:solidFill xmlns:a="http://schemas.openxmlformats.org/drawingml/2006/main">
            <a:schemeClr val="accent3">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C"/>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DF22A-389B-4135-BFE7-53BFC8993954}" type="datetimeFigureOut">
              <a:rPr lang="es-ES" smtClean="0"/>
              <a:pPr/>
              <a:t>08/06/2015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A3DB7-AAB8-4360-8175-1B6FFBFEE61F}" type="slidenum">
              <a:rPr lang="es-ES" smtClean="0"/>
              <a:pPr/>
              <a:t>‹Nº›</a:t>
            </a:fld>
            <a:endParaRPr lang="es-ES"/>
          </a:p>
        </p:txBody>
      </p:sp>
    </p:spTree>
    <p:extLst>
      <p:ext uri="{BB962C8B-B14F-4D97-AF65-F5344CB8AC3E}">
        <p14:creationId xmlns:p14="http://schemas.microsoft.com/office/powerpoint/2010/main" val="350970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5EA3DB7-AAB8-4360-8175-1B6FFBFEE61F}" type="slidenum">
              <a:rPr lang="es-ES" smtClean="0"/>
              <a:pPr/>
              <a:t>5</a:t>
            </a:fld>
            <a:endParaRPr lang="es-ES"/>
          </a:p>
        </p:txBody>
      </p:sp>
    </p:spTree>
    <p:extLst>
      <p:ext uri="{BB962C8B-B14F-4D97-AF65-F5344CB8AC3E}">
        <p14:creationId xmlns:p14="http://schemas.microsoft.com/office/powerpoint/2010/main" val="121599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5EA3DB7-AAB8-4360-8175-1B6FFBFEE61F}" type="slidenum">
              <a:rPr lang="es-ES" smtClean="0"/>
              <a:pPr/>
              <a:t>7</a:t>
            </a:fld>
            <a:endParaRPr lang="es-ES"/>
          </a:p>
        </p:txBody>
      </p:sp>
    </p:spTree>
    <p:extLst>
      <p:ext uri="{BB962C8B-B14F-4D97-AF65-F5344CB8AC3E}">
        <p14:creationId xmlns:p14="http://schemas.microsoft.com/office/powerpoint/2010/main" val="323616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5EA3DB7-AAB8-4360-8175-1B6FFBFEE61F}" type="slidenum">
              <a:rPr lang="es-ES" smtClean="0"/>
              <a:pPr/>
              <a:t>8</a:t>
            </a:fld>
            <a:endParaRPr lang="es-ES"/>
          </a:p>
        </p:txBody>
      </p:sp>
    </p:spTree>
    <p:extLst>
      <p:ext uri="{BB962C8B-B14F-4D97-AF65-F5344CB8AC3E}">
        <p14:creationId xmlns:p14="http://schemas.microsoft.com/office/powerpoint/2010/main" val="323616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5EA3DB7-AAB8-4360-8175-1B6FFBFEE61F}" type="slidenum">
              <a:rPr lang="es-ES" smtClean="0"/>
              <a:pPr/>
              <a:t>9</a:t>
            </a:fld>
            <a:endParaRPr lang="es-ES"/>
          </a:p>
        </p:txBody>
      </p:sp>
    </p:spTree>
    <p:extLst>
      <p:ext uri="{BB962C8B-B14F-4D97-AF65-F5344CB8AC3E}">
        <p14:creationId xmlns:p14="http://schemas.microsoft.com/office/powerpoint/2010/main" val="323616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5EA3DB7-AAB8-4360-8175-1B6FFBFEE61F}" type="slidenum">
              <a:rPr lang="es-ES" smtClean="0"/>
              <a:pPr/>
              <a:t>10</a:t>
            </a:fld>
            <a:endParaRPr lang="es-ES"/>
          </a:p>
        </p:txBody>
      </p:sp>
    </p:spTree>
    <p:extLst>
      <p:ext uri="{BB962C8B-B14F-4D97-AF65-F5344CB8AC3E}">
        <p14:creationId xmlns:p14="http://schemas.microsoft.com/office/powerpoint/2010/main" val="323616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5EA3DB7-AAB8-4360-8175-1B6FFBFEE61F}" type="slidenum">
              <a:rPr lang="es-ES" smtClean="0"/>
              <a:pPr/>
              <a:t>12</a:t>
            </a:fld>
            <a:endParaRPr lang="es-ES"/>
          </a:p>
        </p:txBody>
      </p:sp>
    </p:spTree>
    <p:extLst>
      <p:ext uri="{BB962C8B-B14F-4D97-AF65-F5344CB8AC3E}">
        <p14:creationId xmlns:p14="http://schemas.microsoft.com/office/powerpoint/2010/main" val="323616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5EA3DB7-AAB8-4360-8175-1B6FFBFEE61F}" type="slidenum">
              <a:rPr lang="es-ES" smtClean="0"/>
              <a:pPr/>
              <a:t>13</a:t>
            </a:fld>
            <a:endParaRPr lang="es-ES"/>
          </a:p>
        </p:txBody>
      </p:sp>
    </p:spTree>
    <p:extLst>
      <p:ext uri="{BB962C8B-B14F-4D97-AF65-F5344CB8AC3E}">
        <p14:creationId xmlns:p14="http://schemas.microsoft.com/office/powerpoint/2010/main" val="323616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8E06D4-4C48-4028-8BE6-8315D580E07A}" type="datetimeFigureOut">
              <a:rPr lang="es-ES" smtClean="0"/>
              <a:pPr/>
              <a:t>08/06/2015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C5DF58-DB33-4599-8696-0D5BE8998F1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E06D4-4C48-4028-8BE6-8315D580E07A}" type="datetimeFigureOut">
              <a:rPr lang="es-ES" smtClean="0"/>
              <a:pPr/>
              <a:t>08/06/2015</a:t>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5DF58-DB33-4599-8696-0D5BE8998F1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runrun.es/internacional/diploos/57227/farc-de-oslo-a-la-isla-por-milos-alcalay.html"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hyperlink" Target="http://pri.org.mx/TransformandoaMexico/Efemerides/Efemeride.aspx?y=11325" TargetMode="External"/><Relationship Id="rId18" Type="http://schemas.openxmlformats.org/officeDocument/2006/relationships/image" Target="../media/image24.jpeg"/><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image" Target="../media/image21.jpeg"/><Relationship Id="rId17" Type="http://schemas.openxmlformats.org/officeDocument/2006/relationships/hyperlink" Target="http://www.youtube.com/watch?v=0eX27ka5FkU" TargetMode="External"/><Relationship Id="rId2" Type="http://schemas.openxmlformats.org/officeDocument/2006/relationships/image" Target="../media/image7.gif"/><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hyperlink" Target="http://www.cubadebate.cu/especiales/2014/02/07/el-tratado-interamericano-de-asistencia-reciproca-un-cadaver-insepulto/" TargetMode="External"/><Relationship Id="rId5" Type="http://schemas.openxmlformats.org/officeDocument/2006/relationships/diagramLayout" Target="../diagrams/layout3.xml"/><Relationship Id="rId15" Type="http://schemas.openxmlformats.org/officeDocument/2006/relationships/hyperlink" Target="http://seprin.info/2015/04/17/lagrimas-en-onu-por-video-de-ataque-con-armas-quimicas/" TargetMode="External"/><Relationship Id="rId10" Type="http://schemas.openxmlformats.org/officeDocument/2006/relationships/image" Target="../media/image20.jpeg"/><Relationship Id="rId4" Type="http://schemas.openxmlformats.org/officeDocument/2006/relationships/diagramData" Target="../diagrams/data3.xml"/><Relationship Id="rId9" Type="http://schemas.openxmlformats.org/officeDocument/2006/relationships/hyperlink" Target="http://www.minrel.gob.cl/minrel/site/artic/20100913/pags/20100913101712.html" TargetMode="External"/><Relationship Id="rId14"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7.gif"/><Relationship Id="rId7" Type="http://schemas.openxmlformats.org/officeDocument/2006/relationships/hyperlink" Target="https://www.gaama.mil.co/inglesrevista/combifron" TargetMode="Externa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http://www.inteligencia.mil.ec/combifron.co"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3.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7.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7.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7.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7.gi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7.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7.gi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image" Target="../media/image7.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1.xml"/><Relationship Id="rId7" Type="http://schemas.openxmlformats.org/officeDocument/2006/relationships/image" Target="../media/image7.gi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2.xml"/><Relationship Id="rId7" Type="http://schemas.openxmlformats.org/officeDocument/2006/relationships/image" Target="../media/image7.gi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3.xml"/><Relationship Id="rId7" Type="http://schemas.openxmlformats.org/officeDocument/2006/relationships/image" Target="../media/image7.gi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4.xml"/><Relationship Id="rId7" Type="http://schemas.openxmlformats.org/officeDocument/2006/relationships/image" Target="../media/image7.gif"/><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5.xml"/><Relationship Id="rId7" Type="http://schemas.openxmlformats.org/officeDocument/2006/relationships/image" Target="../media/image7.gi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estudiosdelmarketing.blogspot.com/2006/04/investigacin-cualitativa-vs.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gif"/><Relationship Id="rId7" Type="http://schemas.openxmlformats.org/officeDocument/2006/relationships/hyperlink" Target="http://www.eventoclick.com/eventos/empresa/trucos-mejorar-primera-impresion-r.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m.ec/imgres?imgurl=http://bebefeliz.com/files/2014/01/amigos.jpg&amp;imgrefurl=http://bebefeliz.com/de-/familias/&amp;h=370&amp;w=600&amp;tbnid=-UXJ2Q-Y3K3iqM:&amp;zoom=1&amp;docid=e2Rh9f4gU0q2-M&amp;ei=R6ZmVebSOPTLsASVlYHQBw&amp;tbm=isch&amp;ved=0CFIQMyhOME44yAE" TargetMode="Externa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hyperlink" Target="http://www.google.com.ec/imgres?imgurl=http://image.slidesharecdn.com/investigacioncualitativamapaconceptual-091107004620-phpapp01/95/investigacion-cualitativa-mapa-conceptual-1-728.jpg?cb=1257606477&amp;imgrefurl=http://es.slideshare.net/jfonsecam/investigacion-cualitativa-mapa-conceptual&amp;h=546&amp;w=728&amp;tbnid=nUCOWbszKzyCFM:&amp;zoom=1&amp;docid=C9TId01-ddL6DM&amp;ei=m09ZVZajM5f_sATimIHQBA&amp;tbm=isch&amp;ved=0CFMQMyguMC4"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hyperlink" Target="http://www.es.lapluma.net/index.php?option=com_content&amp;view=article&amp;id=5263:2013-09-25-22-49-45&amp;catid=58:opinion&amp;Itemid=182" TargetMode="External"/><Relationship Id="rId5" Type="http://schemas.openxmlformats.org/officeDocument/2006/relationships/image" Target="../media/image11.jpeg"/><Relationship Id="rId4" Type="http://schemas.openxmlformats.org/officeDocument/2006/relationships/hyperlink" Target="https://colombiadrogas.wordpress.com/tag/plan-colombia/"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gif"/><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6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6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9.xml"/><Relationship Id="rId7" Type="http://schemas.openxmlformats.org/officeDocument/2006/relationships/image" Target="../media/image32.gif"/><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image" Target="../media/image7.gif"/></Relationships>
</file>

<file path=ppt/slides/_rels/slide6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0.xml"/><Relationship Id="rId7" Type="http://schemas.openxmlformats.org/officeDocument/2006/relationships/image" Target="../media/image32.gif"/><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 Id="rId9" Type="http://schemas.openxmlformats.org/officeDocument/2006/relationships/image" Target="../media/image7.gif"/></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png"/><Relationship Id="rId7" Type="http://schemas.openxmlformats.org/officeDocument/2006/relationships/hyperlink" Target="http://www.uniderecho.com/en-que-consiste-el-derecho-de-peticion-para-desplazados.html" TargetMode="External"/><Relationship Id="rId2" Type="http://schemas.openxmlformats.org/officeDocument/2006/relationships/image" Target="../media/image33.gif"/><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historico.elpais.com.co/paisonline/notas/Noviembre092008/nal7.html" TargetMode="External"/><Relationship Id="rId10" Type="http://schemas.openxmlformats.org/officeDocument/2006/relationships/image" Target="../media/image36.jpeg"/><Relationship Id="rId4" Type="http://schemas.openxmlformats.org/officeDocument/2006/relationships/image" Target="../media/image7.gif"/><Relationship Id="rId9" Type="http://schemas.openxmlformats.org/officeDocument/2006/relationships/hyperlink" Target="http://www.90minutos.co/content/paramilitares-por-fuera-de-la-lista-de-terrorista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6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C:\Users\SONY\Documents\FOTOS ESPE\DSC00693.JPG"/>
          <p:cNvPicPr/>
          <p:nvPr/>
        </p:nvPicPr>
        <p:blipFill>
          <a:blip r:embed="rId2" cstate="print"/>
          <a:srcRect/>
          <a:stretch>
            <a:fillRect/>
          </a:stretch>
        </p:blipFill>
        <p:spPr bwMode="auto">
          <a:xfrm>
            <a:off x="179512" y="0"/>
            <a:ext cx="8964488" cy="6858000"/>
          </a:xfrm>
          <a:prstGeom prst="rect">
            <a:avLst/>
          </a:prstGeom>
          <a:noFill/>
          <a:ln w="9525">
            <a:noFill/>
            <a:miter lim="800000"/>
            <a:headEnd/>
            <a:tailEnd/>
          </a:ln>
        </p:spPr>
      </p:pic>
      <p:pic>
        <p:nvPicPr>
          <p:cNvPr id="11" name="il_fi" descr="457px-Universidad_de_Guayaquil_svg"/>
          <p:cNvPicPr/>
          <p:nvPr/>
        </p:nvPicPr>
        <p:blipFill>
          <a:blip r:embed="rId3" cstate="print"/>
          <a:srcRect/>
          <a:stretch>
            <a:fillRect/>
          </a:stretch>
        </p:blipFill>
        <p:spPr bwMode="auto">
          <a:xfrm>
            <a:off x="8244408" y="58371"/>
            <a:ext cx="899592" cy="994366"/>
          </a:xfrm>
          <a:prstGeom prst="rect">
            <a:avLst/>
          </a:prstGeom>
          <a:solidFill>
            <a:schemeClr val="bg1"/>
          </a:solidFill>
          <a:ln w="9525">
            <a:noFill/>
            <a:miter lim="800000"/>
            <a:headEnd/>
            <a:tailEnd/>
          </a:ln>
        </p:spPr>
      </p:pic>
      <p:pic>
        <p:nvPicPr>
          <p:cNvPr id="15" name="14 Imagen" descr="sello ESPE repujado.png"/>
          <p:cNvPicPr>
            <a:picLocks noChangeAspect="1"/>
          </p:cNvPicPr>
          <p:nvPr/>
        </p:nvPicPr>
        <p:blipFill>
          <a:blip r:embed="rId4" cstate="print"/>
          <a:stretch>
            <a:fillRect/>
          </a:stretch>
        </p:blipFill>
        <p:spPr>
          <a:xfrm>
            <a:off x="35498" y="6321"/>
            <a:ext cx="1077951" cy="1046417"/>
          </a:xfrm>
          <a:prstGeom prst="rect">
            <a:avLst/>
          </a:prstGeom>
          <a:solidFill>
            <a:schemeClr val="bg1"/>
          </a:solidFill>
          <a:effectLst>
            <a:outerShdw blurRad="50800" dist="12700" dir="5400000" algn="ctr" rotWithShape="0">
              <a:schemeClr val="tx1"/>
            </a:outerShdw>
          </a:effectLst>
        </p:spPr>
      </p:pic>
      <p:pic>
        <p:nvPicPr>
          <p:cNvPr id="21" name="Picture 16" descr="AG00046_"/>
          <p:cNvPicPr>
            <a:picLocks noChangeAspect="1" noChangeArrowheads="1" noCrop="1"/>
          </p:cNvPicPr>
          <p:nvPr/>
        </p:nvPicPr>
        <p:blipFill>
          <a:blip r:embed="rId5" cstate="print"/>
          <a:srcRect/>
          <a:stretch>
            <a:fillRect/>
          </a:stretch>
        </p:blipFill>
        <p:spPr bwMode="auto">
          <a:xfrm rot="5400000" flipV="1">
            <a:off x="-3401101" y="3391334"/>
            <a:ext cx="6827921" cy="45257"/>
          </a:xfrm>
          <a:prstGeom prst="rect">
            <a:avLst/>
          </a:prstGeom>
          <a:noFill/>
          <a:ln w="9525">
            <a:noFill/>
            <a:miter lim="800000"/>
            <a:headEnd/>
            <a:tailEnd/>
          </a:ln>
        </p:spPr>
      </p:pic>
      <p:grpSp>
        <p:nvGrpSpPr>
          <p:cNvPr id="16" name="Group 3"/>
          <p:cNvGrpSpPr>
            <a:grpSpLocks/>
          </p:cNvGrpSpPr>
          <p:nvPr/>
        </p:nvGrpSpPr>
        <p:grpSpPr bwMode="auto">
          <a:xfrm>
            <a:off x="22128" y="980728"/>
            <a:ext cx="373408" cy="5904656"/>
            <a:chOff x="-104" y="0"/>
            <a:chExt cx="540" cy="4320"/>
          </a:xfrm>
        </p:grpSpPr>
        <p:sp>
          <p:nvSpPr>
            <p:cNvPr id="17"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sz="1300" dirty="0"/>
            </a:p>
          </p:txBody>
        </p:sp>
        <p:sp>
          <p:nvSpPr>
            <p:cNvPr id="18"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sz="1300" dirty="0"/>
            </a:p>
          </p:txBody>
        </p:sp>
        <p:sp>
          <p:nvSpPr>
            <p:cNvPr id="19"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sz="1300" dirty="0"/>
            </a:p>
          </p:txBody>
        </p:sp>
        <p:sp>
          <p:nvSpPr>
            <p:cNvPr id="20" name="Rectangle 7"/>
            <p:cNvSpPr>
              <a:spLocks noChangeArrowheads="1"/>
            </p:cNvSpPr>
            <p:nvPr/>
          </p:nvSpPr>
          <p:spPr bwMode="auto">
            <a:xfrm>
              <a:off x="51" y="0"/>
              <a:ext cx="385" cy="4135"/>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300" b="1" dirty="0">
                  <a:solidFill>
                    <a:srgbClr val="002060"/>
                  </a:solidFill>
                </a:rPr>
                <a:t>I	</a:t>
              </a:r>
              <a:endParaRPr lang="es-ES" sz="1300" b="1" dirty="0" smtClean="0">
                <a:solidFill>
                  <a:srgbClr val="002060"/>
                </a:solidFill>
              </a:endParaRPr>
            </a:p>
            <a:p>
              <a:r>
                <a:rPr lang="es-ES" sz="1300" b="1" dirty="0">
                  <a:solidFill>
                    <a:srgbClr val="002060"/>
                  </a:solidFill>
                </a:rPr>
                <a:t>N</a:t>
              </a:r>
              <a:endParaRPr lang="es-ES" sz="1300" b="1" dirty="0" smtClean="0">
                <a:solidFill>
                  <a:srgbClr val="002060"/>
                </a:solidFill>
              </a:endParaRPr>
            </a:p>
            <a:p>
              <a:r>
                <a:rPr lang="es-ES" sz="1300" b="1" dirty="0" smtClean="0">
                  <a:solidFill>
                    <a:srgbClr val="002060"/>
                  </a:solidFill>
                </a:rPr>
                <a:t>N</a:t>
              </a:r>
              <a:endParaRPr lang="es-ES" sz="1300" b="1" dirty="0">
                <a:solidFill>
                  <a:srgbClr val="002060"/>
                </a:solidFill>
              </a:endParaRPr>
            </a:p>
            <a:p>
              <a:r>
                <a:rPr lang="es-ES" sz="1300" b="1" dirty="0">
                  <a:solidFill>
                    <a:srgbClr val="002060"/>
                  </a:solidFill>
                </a:rPr>
                <a:t>O</a:t>
              </a:r>
              <a:endParaRPr lang="es-ES" sz="1300" b="1" dirty="0" smtClean="0">
                <a:solidFill>
                  <a:srgbClr val="002060"/>
                </a:solidFill>
              </a:endParaRPr>
            </a:p>
            <a:p>
              <a:r>
                <a:rPr lang="es-ES" sz="1300" b="1" dirty="0">
                  <a:solidFill>
                    <a:srgbClr val="002060"/>
                  </a:solidFill>
                </a:rPr>
                <a:t>V</a:t>
              </a:r>
              <a:endParaRPr lang="es-ES" sz="1300" b="1" dirty="0" smtClean="0">
                <a:solidFill>
                  <a:srgbClr val="002060"/>
                </a:solidFill>
              </a:endParaRPr>
            </a:p>
            <a:p>
              <a:r>
                <a:rPr lang="es-ES" sz="1300" b="1" dirty="0">
                  <a:solidFill>
                    <a:srgbClr val="002060"/>
                  </a:solidFill>
                </a:rPr>
                <a:t>A</a:t>
              </a:r>
              <a:endParaRPr lang="es-ES" sz="1300" b="1" dirty="0" smtClean="0">
                <a:solidFill>
                  <a:srgbClr val="002060"/>
                </a:solidFill>
              </a:endParaRPr>
            </a:p>
            <a:p>
              <a:r>
                <a:rPr lang="es-ES" sz="1300" b="1" dirty="0" smtClean="0">
                  <a:solidFill>
                    <a:srgbClr val="002060"/>
                  </a:solidFill>
                </a:rPr>
                <a:t>C</a:t>
              </a:r>
            </a:p>
            <a:p>
              <a:r>
                <a:rPr lang="es-ES" sz="1300" b="1" dirty="0" smtClean="0">
                  <a:solidFill>
                    <a:srgbClr val="002060"/>
                  </a:solidFill>
                </a:rPr>
                <a:t>I</a:t>
              </a:r>
            </a:p>
            <a:p>
              <a:r>
                <a:rPr lang="es-ES" sz="1300" b="1" dirty="0" err="1" smtClean="0">
                  <a:solidFill>
                    <a:srgbClr val="002060"/>
                  </a:solidFill>
                </a:rPr>
                <a:t>Ó</a:t>
              </a:r>
              <a:endParaRPr lang="es-ES" sz="1300" b="1" dirty="0" smtClean="0">
                <a:solidFill>
                  <a:srgbClr val="002060"/>
                </a:solidFill>
              </a:endParaRPr>
            </a:p>
            <a:p>
              <a:r>
                <a:rPr lang="es-ES" sz="1300" b="1" dirty="0" smtClean="0">
                  <a:solidFill>
                    <a:srgbClr val="002060"/>
                  </a:solidFill>
                </a:rPr>
                <a:t>N </a:t>
              </a:r>
            </a:p>
            <a:p>
              <a:endParaRPr lang="es-ES" sz="1300" b="1" dirty="0">
                <a:solidFill>
                  <a:srgbClr val="002060"/>
                </a:solidFill>
              </a:endParaRPr>
            </a:p>
            <a:p>
              <a:r>
                <a:rPr lang="es-ES" sz="1300" b="1" dirty="0" smtClean="0">
                  <a:solidFill>
                    <a:srgbClr val="002060"/>
                  </a:solidFill>
                </a:rPr>
                <a:t>P</a:t>
              </a:r>
            </a:p>
            <a:p>
              <a:r>
                <a:rPr lang="es-ES" sz="1300" b="1" dirty="0" smtClean="0">
                  <a:solidFill>
                    <a:srgbClr val="002060"/>
                  </a:solidFill>
                </a:rPr>
                <a:t>A</a:t>
              </a:r>
            </a:p>
            <a:p>
              <a:r>
                <a:rPr lang="es-ES" sz="1300" b="1" dirty="0" smtClean="0">
                  <a:solidFill>
                    <a:srgbClr val="002060"/>
                  </a:solidFill>
                </a:rPr>
                <a:t>R</a:t>
              </a:r>
            </a:p>
            <a:p>
              <a:r>
                <a:rPr lang="es-ES" sz="1300" b="1" dirty="0" smtClean="0">
                  <a:solidFill>
                    <a:srgbClr val="002060"/>
                  </a:solidFill>
                </a:rPr>
                <a:t>A</a:t>
              </a:r>
            </a:p>
            <a:p>
              <a:endParaRPr lang="es-ES" sz="1300" b="1" dirty="0" smtClean="0">
                <a:solidFill>
                  <a:srgbClr val="002060"/>
                </a:solidFill>
              </a:endParaRPr>
            </a:p>
            <a:p>
              <a:r>
                <a:rPr lang="es-ES" sz="1300" b="1" dirty="0" smtClean="0">
                  <a:solidFill>
                    <a:srgbClr val="002060"/>
                  </a:solidFill>
                </a:rPr>
                <a:t>L</a:t>
              </a:r>
            </a:p>
            <a:p>
              <a:r>
                <a:rPr lang="es-ES" sz="1300" b="1" dirty="0" smtClean="0">
                  <a:solidFill>
                    <a:srgbClr val="002060"/>
                  </a:solidFill>
                </a:rPr>
                <a:t>A</a:t>
              </a:r>
            </a:p>
            <a:p>
              <a:endParaRPr lang="es-ES" sz="1300" b="1" dirty="0" smtClean="0">
                <a:solidFill>
                  <a:srgbClr val="002060"/>
                </a:solidFill>
              </a:endParaRPr>
            </a:p>
            <a:p>
              <a:r>
                <a:rPr lang="es-ES" sz="1300" b="1" dirty="0" smtClean="0">
                  <a:solidFill>
                    <a:srgbClr val="002060"/>
                  </a:solidFill>
                </a:rPr>
                <a:t>E</a:t>
              </a:r>
            </a:p>
            <a:p>
              <a:r>
                <a:rPr lang="es-ES" sz="1300" b="1" dirty="0" smtClean="0">
                  <a:solidFill>
                    <a:srgbClr val="002060"/>
                  </a:solidFill>
                </a:rPr>
                <a:t>X</a:t>
              </a:r>
            </a:p>
            <a:p>
              <a:r>
                <a:rPr lang="es-ES" sz="1300" b="1" dirty="0" smtClean="0">
                  <a:solidFill>
                    <a:srgbClr val="002060"/>
                  </a:solidFill>
                </a:rPr>
                <a:t>C</a:t>
              </a:r>
            </a:p>
            <a:p>
              <a:r>
                <a:rPr lang="es-ES" sz="1300" b="1" dirty="0" smtClean="0">
                  <a:solidFill>
                    <a:srgbClr val="002060"/>
                  </a:solidFill>
                </a:rPr>
                <a:t>E</a:t>
              </a:r>
            </a:p>
            <a:p>
              <a:r>
                <a:rPr lang="es-ES" sz="1300" b="1" dirty="0" smtClean="0">
                  <a:solidFill>
                    <a:srgbClr val="002060"/>
                  </a:solidFill>
                </a:rPr>
                <a:t>L</a:t>
              </a:r>
            </a:p>
            <a:p>
              <a:r>
                <a:rPr lang="es-ES" sz="1300" b="1" dirty="0" smtClean="0">
                  <a:solidFill>
                    <a:srgbClr val="002060"/>
                  </a:solidFill>
                </a:rPr>
                <a:t>E</a:t>
              </a:r>
            </a:p>
            <a:p>
              <a:r>
                <a:rPr lang="es-ES" sz="1300" b="1" dirty="0" smtClean="0">
                  <a:solidFill>
                    <a:srgbClr val="002060"/>
                  </a:solidFill>
                </a:rPr>
                <a:t>N</a:t>
              </a:r>
            </a:p>
            <a:p>
              <a:r>
                <a:rPr lang="es-ES" sz="1300" b="1" dirty="0" smtClean="0">
                  <a:solidFill>
                    <a:srgbClr val="002060"/>
                  </a:solidFill>
                </a:rPr>
                <a:t>C</a:t>
              </a:r>
            </a:p>
            <a:p>
              <a:r>
                <a:rPr lang="es-ES" sz="1300" b="1" dirty="0" smtClean="0">
                  <a:solidFill>
                    <a:srgbClr val="002060"/>
                  </a:solidFill>
                </a:rPr>
                <a:t>I</a:t>
              </a:r>
            </a:p>
            <a:p>
              <a:r>
                <a:rPr lang="es-ES" sz="1300" b="1" dirty="0" smtClean="0">
                  <a:solidFill>
                    <a:srgbClr val="002060"/>
                  </a:solidFill>
                </a:rPr>
                <a:t>A</a:t>
              </a:r>
              <a:endParaRPr lang="es-ES" sz="1300" b="1" dirty="0">
                <a:solidFill>
                  <a:srgbClr val="002060"/>
                </a:solidFill>
              </a:endParaRPr>
            </a:p>
          </p:txBody>
        </p:sp>
      </p:grpSp>
      <p:pic>
        <p:nvPicPr>
          <p:cNvPr id="22" name="Picture 16" descr="AG00046_"/>
          <p:cNvPicPr>
            <a:picLocks noChangeAspect="1" noChangeArrowheads="1" noCrop="1"/>
          </p:cNvPicPr>
          <p:nvPr/>
        </p:nvPicPr>
        <p:blipFill>
          <a:blip r:embed="rId5" cstate="print"/>
          <a:srcRect/>
          <a:stretch>
            <a:fillRect/>
          </a:stretch>
        </p:blipFill>
        <p:spPr bwMode="auto">
          <a:xfrm rot="5400000" flipV="1">
            <a:off x="5707414" y="3940014"/>
            <a:ext cx="6827921" cy="45257"/>
          </a:xfrm>
          <a:prstGeom prst="rect">
            <a:avLst/>
          </a:prstGeom>
          <a:noFill/>
          <a:ln w="9525">
            <a:noFill/>
            <a:miter lim="800000"/>
            <a:headEnd/>
            <a:tailEnd/>
          </a:ln>
        </p:spPr>
      </p:pic>
      <p:pic>
        <p:nvPicPr>
          <p:cNvPr id="23" name="Picture 14" descr="AG00046_"/>
          <p:cNvPicPr>
            <a:picLocks noChangeAspect="1" noChangeArrowheads="1" noCrop="1"/>
          </p:cNvPicPr>
          <p:nvPr/>
        </p:nvPicPr>
        <p:blipFill>
          <a:blip r:embed="rId5" cstate="print"/>
          <a:srcRect/>
          <a:stretch>
            <a:fillRect/>
          </a:stretch>
        </p:blipFill>
        <p:spPr bwMode="auto">
          <a:xfrm>
            <a:off x="101317" y="0"/>
            <a:ext cx="8956800" cy="45118"/>
          </a:xfrm>
          <a:prstGeom prst="rect">
            <a:avLst/>
          </a:prstGeom>
          <a:noFill/>
          <a:ln w="9525">
            <a:noFill/>
            <a:miter lim="800000"/>
            <a:headEnd/>
            <a:tailEnd/>
          </a:ln>
        </p:spPr>
      </p:pic>
      <p:pic>
        <p:nvPicPr>
          <p:cNvPr id="24" name="Picture 15" descr="AG00046_"/>
          <p:cNvPicPr>
            <a:picLocks noChangeAspect="1" noChangeArrowheads="1" noCrop="1"/>
          </p:cNvPicPr>
          <p:nvPr/>
        </p:nvPicPr>
        <p:blipFill>
          <a:blip r:embed="rId5" cstate="print"/>
          <a:srcRect/>
          <a:stretch>
            <a:fillRect/>
          </a:stretch>
        </p:blipFill>
        <p:spPr bwMode="auto">
          <a:xfrm flipV="1">
            <a:off x="103375" y="6812883"/>
            <a:ext cx="8956800" cy="45118"/>
          </a:xfrm>
          <a:prstGeom prst="rect">
            <a:avLst/>
          </a:prstGeom>
          <a:noFill/>
          <a:ln w="9525">
            <a:noFill/>
            <a:miter lim="800000"/>
            <a:headEnd/>
            <a:tailEnd/>
          </a:ln>
        </p:spPr>
      </p:pic>
    </p:spTree>
    <p:extLst>
      <p:ext uri="{BB962C8B-B14F-4D97-AF65-F5344CB8AC3E}">
        <p14:creationId xmlns:p14="http://schemas.microsoft.com/office/powerpoint/2010/main" val="36298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Flecha a la derecha con muesca"/>
          <p:cNvSpPr/>
          <p:nvPr/>
        </p:nvSpPr>
        <p:spPr>
          <a:xfrm rot="5400000">
            <a:off x="4463988" y="4977172"/>
            <a:ext cx="504055" cy="432049"/>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22" name="21 Flecha a la derecha con muesca"/>
          <p:cNvSpPr/>
          <p:nvPr/>
        </p:nvSpPr>
        <p:spPr>
          <a:xfrm rot="16200000">
            <a:off x="4436393" y="2412480"/>
            <a:ext cx="415231" cy="432049"/>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23" name="22 Flecha a la derecha con muesca"/>
          <p:cNvSpPr/>
          <p:nvPr/>
        </p:nvSpPr>
        <p:spPr>
          <a:xfrm>
            <a:off x="6028977" y="3645023"/>
            <a:ext cx="415231" cy="432049"/>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25" name="24 Flecha a la derecha con muesca"/>
          <p:cNvSpPr/>
          <p:nvPr/>
        </p:nvSpPr>
        <p:spPr>
          <a:xfrm rot="10800000">
            <a:off x="2915817" y="3717032"/>
            <a:ext cx="415231" cy="432049"/>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grpSp>
        <p:nvGrpSpPr>
          <p:cNvPr id="2" name="19 Grupo"/>
          <p:cNvGrpSpPr/>
          <p:nvPr/>
        </p:nvGrpSpPr>
        <p:grpSpPr>
          <a:xfrm>
            <a:off x="971600" y="56818"/>
            <a:ext cx="7344816" cy="709312"/>
            <a:chOff x="971600" y="56818"/>
            <a:chExt cx="7344816" cy="709312"/>
          </a:xfrm>
        </p:grpSpPr>
        <p:sp>
          <p:nvSpPr>
            <p:cNvPr id="7" name="Text Box 13"/>
            <p:cNvSpPr txBox="1">
              <a:spLocks noChangeArrowheads="1"/>
            </p:cNvSpPr>
            <p:nvPr/>
          </p:nvSpPr>
          <p:spPr bwMode="auto">
            <a:xfrm>
              <a:off x="971600" y="56818"/>
              <a:ext cx="7344815" cy="584775"/>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200" dirty="0" smtClean="0">
                  <a:solidFill>
                    <a:srgbClr val="FFFF00"/>
                  </a:solidFill>
                  <a:effectLst>
                    <a:outerShdw blurRad="38100" dist="38100" dir="2700000" algn="tl">
                      <a:srgbClr val="000000"/>
                    </a:outerShdw>
                  </a:effectLst>
                  <a:latin typeface="Arial" pitchFamily="34" charset="0"/>
                </a:rPr>
                <a:t>FORMULACIÓN DEL PROBLEMA</a:t>
              </a:r>
              <a:endParaRPr lang="es-MX" sz="32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3" cstate="print"/>
            <a:srcRect/>
            <a:stretch>
              <a:fillRect/>
            </a:stretch>
          </p:blipFill>
          <p:spPr bwMode="auto">
            <a:xfrm>
              <a:off x="971600" y="620688"/>
              <a:ext cx="7344816" cy="145442"/>
            </a:xfrm>
            <a:prstGeom prst="rect">
              <a:avLst/>
            </a:prstGeom>
            <a:noFill/>
            <a:ln w="9525">
              <a:noFill/>
              <a:miter lim="800000"/>
              <a:headEnd/>
              <a:tailEnd/>
            </a:ln>
          </p:spPr>
        </p:pic>
      </p:grpSp>
      <p:pic>
        <p:nvPicPr>
          <p:cNvPr id="9" name="il_fi" descr="457px-Universidad_de_Guayaquil_svg"/>
          <p:cNvPicPr/>
          <p:nvPr/>
        </p:nvPicPr>
        <p:blipFill>
          <a:blip r:embed="rId4" cstate="print"/>
          <a:srcRect/>
          <a:stretch>
            <a:fillRect/>
          </a:stretch>
        </p:blipFill>
        <p:spPr bwMode="auto">
          <a:xfrm>
            <a:off x="8460432" y="58371"/>
            <a:ext cx="683568" cy="778342"/>
          </a:xfrm>
          <a:prstGeom prst="rect">
            <a:avLst/>
          </a:prstGeom>
          <a:noFill/>
          <a:ln w="9525">
            <a:noFill/>
            <a:miter lim="800000"/>
            <a:headEnd/>
            <a:tailEnd/>
          </a:ln>
        </p:spPr>
      </p:pic>
      <p:grpSp>
        <p:nvGrpSpPr>
          <p:cNvPr id="38" name="Group 3"/>
          <p:cNvGrpSpPr>
            <a:grpSpLocks/>
          </p:cNvGrpSpPr>
          <p:nvPr/>
        </p:nvGrpSpPr>
        <p:grpSpPr bwMode="auto">
          <a:xfrm>
            <a:off x="3" y="792088"/>
            <a:ext cx="395535" cy="6021288"/>
            <a:chOff x="-104" y="0"/>
            <a:chExt cx="572" cy="4320"/>
          </a:xfrm>
        </p:grpSpPr>
        <p:sp>
          <p:nvSpPr>
            <p:cNvPr id="39"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0"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1"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5"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14" name="13 Octágono"/>
          <p:cNvSpPr/>
          <p:nvPr/>
        </p:nvSpPr>
        <p:spPr>
          <a:xfrm>
            <a:off x="2946443" y="836712"/>
            <a:ext cx="3425759" cy="1584176"/>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S" sz="1600" dirty="0"/>
              <a:t>¿Cuáles son los factores que han llevado a Ecuador y Colombia a orientar sus acciones hacia la búsqueda de acuerdos cooperativos en materia de seguridad y defensa?</a:t>
            </a:r>
            <a:endParaRPr lang="es-EC" sz="1600" dirty="0"/>
          </a:p>
        </p:txBody>
      </p:sp>
      <p:sp>
        <p:nvSpPr>
          <p:cNvPr id="15" name="14 Octágono"/>
          <p:cNvSpPr/>
          <p:nvPr/>
        </p:nvSpPr>
        <p:spPr>
          <a:xfrm>
            <a:off x="6444208" y="2852938"/>
            <a:ext cx="2664296" cy="2016224"/>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S" sz="1600" dirty="0"/>
              <a:t>¿Cuáles son los mecanismos de confianza mutua existentes entre Ecuador y Colombia que se ejecutan y se pueden mejorar?</a:t>
            </a:r>
            <a:endParaRPr lang="es-EC" sz="1600" dirty="0">
              <a:effectLst/>
            </a:endParaRPr>
          </a:p>
        </p:txBody>
      </p:sp>
      <p:sp>
        <p:nvSpPr>
          <p:cNvPr id="16" name="15 Octágono"/>
          <p:cNvSpPr/>
          <p:nvPr/>
        </p:nvSpPr>
        <p:spPr>
          <a:xfrm>
            <a:off x="3018451" y="5428407"/>
            <a:ext cx="3425759" cy="1456977"/>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S" dirty="0"/>
              <a:t>¿Cuál es el estado actual de los mecanismos de confianza mutua al interior de las relaciones colombo-ecuatorianas?</a:t>
            </a:r>
            <a:endParaRPr lang="es-EC" dirty="0"/>
          </a:p>
        </p:txBody>
      </p:sp>
      <p:sp>
        <p:nvSpPr>
          <p:cNvPr id="17" name="16 Elipse"/>
          <p:cNvSpPr/>
          <p:nvPr/>
        </p:nvSpPr>
        <p:spPr>
          <a:xfrm>
            <a:off x="3259039" y="2780928"/>
            <a:ext cx="2897137" cy="2280397"/>
          </a:xfrm>
          <a:prstGeom prst="ellipse">
            <a:avLst/>
          </a:prstGeom>
          <a:solidFill>
            <a:schemeClr val="tx2">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a:r>
              <a:rPr lang="es-ES" sz="1400" b="1" dirty="0" smtClean="0">
                <a:solidFill>
                  <a:schemeClr val="dk1"/>
                </a:solidFill>
              </a:rPr>
              <a:t>¿CÓMO INCIDEN LOS MECANISMOS DE CONFIANZA MUTUA EN EL MANTENIMIENTO LA PAZ VECINAL ENTRE ECUADOR Y COLOMBIA CON LA INFLUENCIA DE LOS GRUPOS IRREGULARES?</a:t>
            </a:r>
            <a:endParaRPr lang="es-EC" sz="1400" b="1" dirty="0">
              <a:solidFill>
                <a:schemeClr val="dk1"/>
              </a:solidFill>
            </a:endParaRPr>
          </a:p>
        </p:txBody>
      </p:sp>
      <p:sp>
        <p:nvSpPr>
          <p:cNvPr id="19" name="18 Octágono"/>
          <p:cNvSpPr/>
          <p:nvPr/>
        </p:nvSpPr>
        <p:spPr>
          <a:xfrm>
            <a:off x="395537" y="2924946"/>
            <a:ext cx="2520280" cy="2016223"/>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S" sz="1600" dirty="0"/>
              <a:t>¿Cómo mejorar los mecanismos de confianza mutua entre Ecuador y Colombia en los ámbitos de seguridad y defensa?</a:t>
            </a:r>
            <a:endParaRPr lang="es-EC" sz="1600" dirty="0"/>
          </a:p>
        </p:txBody>
      </p:sp>
      <p:pic>
        <p:nvPicPr>
          <p:cNvPr id="20" name="Picture 2" descr="http://runrun.es/wp-content/uploads/2012/10/NoMasFarc-647x45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1404" y="918905"/>
            <a:ext cx="2369904" cy="17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3" grpId="0" animBg="1"/>
      <p:bldP spid="25" grpId="0" animBg="1"/>
      <p:bldP spid="14" grpId="0" animBg="1"/>
      <p:bldP spid="15"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sp>
        <p:nvSpPr>
          <p:cNvPr id="27" name="Text Box 18"/>
          <p:cNvSpPr txBox="1">
            <a:spLocks noChangeArrowheads="1"/>
          </p:cNvSpPr>
          <p:nvPr/>
        </p:nvSpPr>
        <p:spPr bwMode="auto">
          <a:xfrm>
            <a:off x="1907704" y="3140968"/>
            <a:ext cx="6696744"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hangingPunct="0">
              <a:defRPr/>
            </a:pPr>
            <a:r>
              <a:rPr lang="es-EC" sz="4000" kern="0" dirty="0">
                <a:ln w="11430">
                  <a:solidFill>
                    <a:sysClr val="windowText" lastClr="000000">
                      <a:lumMod val="95000"/>
                      <a:lumOff val="5000"/>
                    </a:sysClr>
                  </a:solidFill>
                </a:ln>
                <a:solidFill>
                  <a:srgbClr val="FFFF00"/>
                </a:solidFill>
                <a:latin typeface="Impact" pitchFamily="34" charset="0"/>
                <a:cs typeface="Times New Roman" pitchFamily="18" charset="0"/>
              </a:rPr>
              <a:t>JUSTIFICACIÓN E IMPORTANCIA</a:t>
            </a:r>
          </a:p>
        </p:txBody>
      </p:sp>
      <p:sp>
        <p:nvSpPr>
          <p:cNvPr id="37" name="Oval 4">
            <a:hlinkClick r:id="" action="ppaction://hlinkshowjump?jump=nextslide"/>
          </p:cNvPr>
          <p:cNvSpPr>
            <a:spLocks noChangeArrowheads="1"/>
          </p:cNvSpPr>
          <p:nvPr/>
        </p:nvSpPr>
        <p:spPr bwMode="auto">
          <a:xfrm flipH="1">
            <a:off x="1403649" y="3209618"/>
            <a:ext cx="480815" cy="507414"/>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4000" b="1" kern="0" dirty="0">
                <a:solidFill>
                  <a:srgbClr val="FFFF00"/>
                </a:solidFill>
                <a:effectLst>
                  <a:outerShdw blurRad="38100" dist="38100" dir="2700000" algn="tl">
                    <a:srgbClr val="000000">
                      <a:alpha val="43137"/>
                    </a:srgbClr>
                  </a:outerShdw>
                </a:effectLst>
              </a:rPr>
              <a:t>2</a:t>
            </a:r>
            <a:endParaRPr lang="en-US" sz="4000" b="1" kern="0" dirty="0">
              <a:solidFill>
                <a:srgbClr val="FFFF00"/>
              </a:solidFill>
              <a:effectLst>
                <a:outerShdw blurRad="38100" dist="38100" dir="2700000" algn="tl">
                  <a:srgbClr val="000000">
                    <a:alpha val="43137"/>
                  </a:srgbClr>
                </a:outerShdw>
              </a:effectLst>
            </a:endParaRPr>
          </a:p>
        </p:txBody>
      </p:sp>
      <p:grpSp>
        <p:nvGrpSpPr>
          <p:cNvPr id="32" name="Group 3"/>
          <p:cNvGrpSpPr>
            <a:grpSpLocks/>
          </p:cNvGrpSpPr>
          <p:nvPr/>
        </p:nvGrpSpPr>
        <p:grpSpPr bwMode="auto">
          <a:xfrm>
            <a:off x="3" y="792088"/>
            <a:ext cx="395535" cy="6021288"/>
            <a:chOff x="-104" y="0"/>
            <a:chExt cx="572" cy="4320"/>
          </a:xfrm>
        </p:grpSpPr>
        <p:sp>
          <p:nvSpPr>
            <p:cNvPr id="44"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5"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pic>
        <p:nvPicPr>
          <p:cNvPr id="29"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1426890" y="127238"/>
            <a:ext cx="6313463" cy="1429554"/>
          </a:xfrm>
          <a:prstGeom prst="rect">
            <a:avLst/>
          </a:prstGeom>
          <a:ln>
            <a:noFill/>
          </a:ln>
          <a:effectLst>
            <a:softEdge rad="112500"/>
          </a:effectLst>
        </p:spPr>
      </p:pic>
    </p:spTree>
    <p:extLst>
      <p:ext uri="{BB962C8B-B14F-4D97-AF65-F5344CB8AC3E}">
        <p14:creationId xmlns:p14="http://schemas.microsoft.com/office/powerpoint/2010/main" val="1948617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8"/>
            <a:ext cx="7272808" cy="707886"/>
            <a:chOff x="1043608" y="56818"/>
            <a:chExt cx="7272808" cy="707886"/>
          </a:xfrm>
        </p:grpSpPr>
        <p:sp>
          <p:nvSpPr>
            <p:cNvPr id="7" name="Text Box 13"/>
            <p:cNvSpPr txBox="1">
              <a:spLocks noChangeArrowheads="1"/>
            </p:cNvSpPr>
            <p:nvPr/>
          </p:nvSpPr>
          <p:spPr bwMode="auto">
            <a:xfrm>
              <a:off x="1043608" y="56818"/>
              <a:ext cx="7272807" cy="584775"/>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200" dirty="0" smtClean="0">
                  <a:solidFill>
                    <a:srgbClr val="FFFF00"/>
                  </a:solidFill>
                  <a:effectLst>
                    <a:outerShdw blurRad="38100" dist="38100" dir="2700000" algn="tl">
                      <a:srgbClr val="000000"/>
                    </a:outerShdw>
                  </a:effectLst>
                  <a:latin typeface="Arial" pitchFamily="34" charset="0"/>
                </a:rPr>
                <a:t>JUSTIFICACIÓN E IMPORTANCIA</a:t>
              </a:r>
              <a:endParaRPr lang="es-MX" sz="32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3" cstate="print"/>
            <a:srcRect/>
            <a:stretch>
              <a:fillRect/>
            </a:stretch>
          </p:blipFill>
          <p:spPr bwMode="auto">
            <a:xfrm>
              <a:off x="1043608" y="620688"/>
              <a:ext cx="7272808" cy="144016"/>
            </a:xfrm>
            <a:prstGeom prst="rect">
              <a:avLst/>
            </a:prstGeom>
            <a:noFill/>
            <a:ln w="9525">
              <a:noFill/>
              <a:miter lim="800000"/>
              <a:headEnd/>
              <a:tailEnd/>
            </a:ln>
          </p:spPr>
        </p:pic>
      </p:grpSp>
      <p:pic>
        <p:nvPicPr>
          <p:cNvPr id="9" name="il_fi" descr="457px-Universidad_de_Guayaquil_svg"/>
          <p:cNvPicPr/>
          <p:nvPr/>
        </p:nvPicPr>
        <p:blipFill>
          <a:blip r:embed="rId4" cstate="print"/>
          <a:srcRect/>
          <a:stretch>
            <a:fillRect/>
          </a:stretch>
        </p:blipFill>
        <p:spPr bwMode="auto">
          <a:xfrm>
            <a:off x="8460432" y="58371"/>
            <a:ext cx="683568" cy="778342"/>
          </a:xfrm>
          <a:prstGeom prst="rect">
            <a:avLst/>
          </a:prstGeom>
          <a:noFill/>
          <a:ln w="9525">
            <a:noFill/>
            <a:miter lim="800000"/>
            <a:headEnd/>
            <a:tailEnd/>
          </a:ln>
        </p:spPr>
      </p:pic>
      <p:grpSp>
        <p:nvGrpSpPr>
          <p:cNvPr id="38" name="Group 3"/>
          <p:cNvGrpSpPr>
            <a:grpSpLocks/>
          </p:cNvGrpSpPr>
          <p:nvPr/>
        </p:nvGrpSpPr>
        <p:grpSpPr bwMode="auto">
          <a:xfrm>
            <a:off x="3" y="792088"/>
            <a:ext cx="395535" cy="6021288"/>
            <a:chOff x="-104" y="0"/>
            <a:chExt cx="572" cy="4320"/>
          </a:xfrm>
        </p:grpSpPr>
        <p:sp>
          <p:nvSpPr>
            <p:cNvPr id="39"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0"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1"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5"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11" name="10 Elipse"/>
          <p:cNvSpPr/>
          <p:nvPr/>
        </p:nvSpPr>
        <p:spPr>
          <a:xfrm>
            <a:off x="395538" y="3084930"/>
            <a:ext cx="2952329" cy="228828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dirty="0" smtClean="0"/>
              <a:t>Tratan de atenuar las apreciaciones de amenaza inminente.</a:t>
            </a:r>
          </a:p>
          <a:p>
            <a:pPr algn="just"/>
            <a:r>
              <a:rPr lang="es-EC" sz="1400" dirty="0" smtClean="0"/>
              <a:t>Impiden fortuitos elementos sorpresa en el mantenimiento de las buenas relaciones entre los Estados</a:t>
            </a:r>
            <a:endParaRPr lang="es-EC" sz="1400" dirty="0">
              <a:solidFill>
                <a:schemeClr val="dk1"/>
              </a:solidFill>
            </a:endParaRPr>
          </a:p>
        </p:txBody>
      </p:sp>
      <p:sp>
        <p:nvSpPr>
          <p:cNvPr id="12" name="11 Elipse"/>
          <p:cNvSpPr/>
          <p:nvPr/>
        </p:nvSpPr>
        <p:spPr>
          <a:xfrm>
            <a:off x="3563888" y="4941168"/>
            <a:ext cx="2736304" cy="190414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600" dirty="0" smtClean="0">
                <a:solidFill>
                  <a:schemeClr val="dk1"/>
                </a:solidFill>
              </a:rPr>
              <a:t>Generan un ambiente favorable para instituir un marco de entendimiento.</a:t>
            </a:r>
            <a:endParaRPr lang="es-EC" sz="1600" dirty="0">
              <a:solidFill>
                <a:schemeClr val="dk1"/>
              </a:solidFill>
            </a:endParaRPr>
          </a:p>
        </p:txBody>
      </p:sp>
      <p:sp>
        <p:nvSpPr>
          <p:cNvPr id="13" name="12 Elipse"/>
          <p:cNvSpPr/>
          <p:nvPr/>
        </p:nvSpPr>
        <p:spPr>
          <a:xfrm>
            <a:off x="6300192" y="2836122"/>
            <a:ext cx="2771800" cy="213698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just"/>
            <a:endParaRPr lang="es-EC" sz="1400" dirty="0" smtClean="0">
              <a:solidFill>
                <a:schemeClr val="dk1"/>
              </a:solidFill>
            </a:endParaRPr>
          </a:p>
          <a:p>
            <a:pPr algn="just"/>
            <a:r>
              <a:rPr lang="es-EC" sz="1400" dirty="0" smtClean="0">
                <a:solidFill>
                  <a:schemeClr val="dk1"/>
                </a:solidFill>
              </a:rPr>
              <a:t>Para </a:t>
            </a:r>
            <a:r>
              <a:rPr lang="es-EC" sz="1400" dirty="0">
                <a:solidFill>
                  <a:schemeClr val="dk1"/>
                </a:solidFill>
              </a:rPr>
              <a:t>comunicar circunstancias de crisis y conflicto</a:t>
            </a:r>
            <a:r>
              <a:rPr lang="es-EC" sz="1400" dirty="0" smtClean="0">
                <a:solidFill>
                  <a:schemeClr val="dk1"/>
                </a:solidFill>
              </a:rPr>
              <a:t>.</a:t>
            </a:r>
          </a:p>
          <a:p>
            <a:pPr algn="just"/>
            <a:r>
              <a:rPr lang="es-EC" sz="1400" dirty="0" smtClean="0"/>
              <a:t>Robustecen la paz y seguridad internacional.</a:t>
            </a:r>
          </a:p>
          <a:p>
            <a:pPr algn="just"/>
            <a:r>
              <a:rPr lang="es-EC" sz="1400" dirty="0" smtClean="0"/>
              <a:t>Inducen al diálogo entre actores.</a:t>
            </a:r>
            <a:endParaRPr lang="es-EC" sz="1400" dirty="0">
              <a:solidFill>
                <a:schemeClr val="dk1"/>
              </a:solidFill>
            </a:endParaRPr>
          </a:p>
          <a:p>
            <a:pPr algn="just"/>
            <a:endParaRPr lang="es-EC" sz="1400" dirty="0">
              <a:solidFill>
                <a:schemeClr val="dk1"/>
              </a:solidFill>
            </a:endParaRPr>
          </a:p>
        </p:txBody>
      </p:sp>
      <p:sp>
        <p:nvSpPr>
          <p:cNvPr id="14" name="13 Elipse"/>
          <p:cNvSpPr/>
          <p:nvPr/>
        </p:nvSpPr>
        <p:spPr>
          <a:xfrm>
            <a:off x="3347864" y="908721"/>
            <a:ext cx="2880320" cy="183214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just"/>
            <a:endParaRPr lang="es-EC" sz="1600" dirty="0" smtClean="0">
              <a:solidFill>
                <a:schemeClr val="dk1"/>
              </a:solidFill>
            </a:endParaRPr>
          </a:p>
          <a:p>
            <a:pPr algn="just"/>
            <a:r>
              <a:rPr lang="es-EC" sz="1600" dirty="0" smtClean="0">
                <a:solidFill>
                  <a:schemeClr val="dk1"/>
                </a:solidFill>
              </a:rPr>
              <a:t>Acuerdos, tratados.</a:t>
            </a:r>
            <a:endParaRPr lang="es-EC" sz="1600" dirty="0">
              <a:solidFill>
                <a:schemeClr val="dk1"/>
              </a:solidFill>
            </a:endParaRPr>
          </a:p>
          <a:p>
            <a:pPr algn="just"/>
            <a:r>
              <a:rPr lang="es-EC" sz="1600" dirty="0" smtClean="0">
                <a:solidFill>
                  <a:schemeClr val="dk1"/>
                </a:solidFill>
              </a:rPr>
              <a:t>Instrumentos.</a:t>
            </a:r>
            <a:endParaRPr lang="es-EC" sz="1600" dirty="0">
              <a:solidFill>
                <a:schemeClr val="dk1"/>
              </a:solidFill>
            </a:endParaRPr>
          </a:p>
          <a:p>
            <a:pPr algn="just"/>
            <a:r>
              <a:rPr lang="es-EC" sz="1600" dirty="0">
                <a:solidFill>
                  <a:schemeClr val="dk1"/>
                </a:solidFill>
              </a:rPr>
              <a:t>Acciones </a:t>
            </a:r>
            <a:r>
              <a:rPr lang="es-EC" sz="1600" dirty="0" smtClean="0">
                <a:solidFill>
                  <a:schemeClr val="dk1"/>
                </a:solidFill>
              </a:rPr>
              <a:t>bilaterales y multilaterales.</a:t>
            </a:r>
          </a:p>
          <a:p>
            <a:pPr algn="just"/>
            <a:r>
              <a:rPr lang="es-EC" sz="1600" dirty="0" smtClean="0"/>
              <a:t>Entendimientos.</a:t>
            </a:r>
          </a:p>
          <a:p>
            <a:pPr algn="just"/>
            <a:r>
              <a:rPr lang="es-EC" sz="1600" dirty="0" smtClean="0">
                <a:solidFill>
                  <a:schemeClr val="dk1"/>
                </a:solidFill>
              </a:rPr>
              <a:t>Comisiones.</a:t>
            </a:r>
          </a:p>
          <a:p>
            <a:pPr algn="just"/>
            <a:endParaRPr lang="es-EC" sz="1600" dirty="0">
              <a:solidFill>
                <a:schemeClr val="dk1"/>
              </a:solidFill>
            </a:endParaRPr>
          </a:p>
        </p:txBody>
      </p:sp>
      <p:cxnSp>
        <p:nvCxnSpPr>
          <p:cNvPr id="15" name="14 Conector angular"/>
          <p:cNvCxnSpPr/>
          <p:nvPr/>
        </p:nvCxnSpPr>
        <p:spPr>
          <a:xfrm>
            <a:off x="5292080" y="3717032"/>
            <a:ext cx="936104" cy="416079"/>
          </a:xfrm>
          <a:prstGeom prst="bentConnector3">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angular"/>
          <p:cNvCxnSpPr/>
          <p:nvPr/>
        </p:nvCxnSpPr>
        <p:spPr>
          <a:xfrm rot="10800000" flipV="1">
            <a:off x="3347864" y="3717030"/>
            <a:ext cx="648072" cy="416083"/>
          </a:xfrm>
          <a:prstGeom prst="bentConnector3">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endCxn id="14" idx="4"/>
          </p:cNvCxnSpPr>
          <p:nvPr/>
        </p:nvCxnSpPr>
        <p:spPr>
          <a:xfrm rot="5400000" flipH="1" flipV="1">
            <a:off x="4371946" y="3012922"/>
            <a:ext cx="688140" cy="144016"/>
          </a:xfrm>
          <a:prstGeom prst="bentConnector3">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19" idx="2"/>
          </p:cNvCxnSpPr>
          <p:nvPr/>
        </p:nvCxnSpPr>
        <p:spPr>
          <a:xfrm rot="16200000" flipH="1">
            <a:off x="4535996" y="4473116"/>
            <a:ext cx="648072" cy="288032"/>
          </a:xfrm>
          <a:prstGeom prst="bentConnector3">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3851920" y="3356992"/>
            <a:ext cx="1728192" cy="936104"/>
          </a:xfrm>
          <a:prstGeom prst="rect">
            <a:avLst/>
          </a:prstGeom>
          <a:solidFill>
            <a:schemeClr val="tx2">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a:r>
              <a:rPr lang="es-EC" b="1" dirty="0">
                <a:solidFill>
                  <a:schemeClr val="dk1"/>
                </a:solidFill>
              </a:rPr>
              <a:t>MECANISMOS DE CONFIANZA MUTUA</a:t>
            </a:r>
          </a:p>
        </p:txBody>
      </p:sp>
    </p:spTree>
    <p:extLst>
      <p:ext uri="{BB962C8B-B14F-4D97-AF65-F5344CB8AC3E}">
        <p14:creationId xmlns:p14="http://schemas.microsoft.com/office/powerpoint/2010/main" val="3564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8"/>
            <a:ext cx="7272808" cy="707886"/>
            <a:chOff x="1043608" y="56818"/>
            <a:chExt cx="7272808" cy="707886"/>
          </a:xfrm>
        </p:grpSpPr>
        <p:sp>
          <p:nvSpPr>
            <p:cNvPr id="7" name="Text Box 13"/>
            <p:cNvSpPr txBox="1">
              <a:spLocks noChangeArrowheads="1"/>
            </p:cNvSpPr>
            <p:nvPr/>
          </p:nvSpPr>
          <p:spPr bwMode="auto">
            <a:xfrm>
              <a:off x="1043608" y="56818"/>
              <a:ext cx="7272807" cy="584775"/>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200" dirty="0" smtClean="0">
                  <a:solidFill>
                    <a:srgbClr val="FFFF00"/>
                  </a:solidFill>
                  <a:effectLst>
                    <a:outerShdw blurRad="38100" dist="38100" dir="2700000" algn="tl">
                      <a:srgbClr val="000000"/>
                    </a:outerShdw>
                  </a:effectLst>
                  <a:latin typeface="Arial" pitchFamily="34" charset="0"/>
                </a:rPr>
                <a:t>JUSTIFICACIÓN E IMPORTANCIA</a:t>
              </a:r>
              <a:endParaRPr lang="es-MX" sz="32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3" cstate="print"/>
            <a:srcRect/>
            <a:stretch>
              <a:fillRect/>
            </a:stretch>
          </p:blipFill>
          <p:spPr bwMode="auto">
            <a:xfrm>
              <a:off x="1043608" y="620688"/>
              <a:ext cx="7272808" cy="144016"/>
            </a:xfrm>
            <a:prstGeom prst="rect">
              <a:avLst/>
            </a:prstGeom>
            <a:noFill/>
            <a:ln w="9525">
              <a:noFill/>
              <a:miter lim="800000"/>
              <a:headEnd/>
              <a:tailEnd/>
            </a:ln>
          </p:spPr>
        </p:pic>
      </p:grpSp>
      <p:pic>
        <p:nvPicPr>
          <p:cNvPr id="9" name="il_fi" descr="457px-Universidad_de_Guayaquil_svg"/>
          <p:cNvPicPr/>
          <p:nvPr/>
        </p:nvPicPr>
        <p:blipFill>
          <a:blip r:embed="rId4" cstate="print"/>
          <a:srcRect/>
          <a:stretch>
            <a:fillRect/>
          </a:stretch>
        </p:blipFill>
        <p:spPr bwMode="auto">
          <a:xfrm>
            <a:off x="8460432" y="58371"/>
            <a:ext cx="683568" cy="778342"/>
          </a:xfrm>
          <a:prstGeom prst="rect">
            <a:avLst/>
          </a:prstGeom>
          <a:noFill/>
          <a:ln w="9525">
            <a:noFill/>
            <a:miter lim="800000"/>
            <a:headEnd/>
            <a:tailEnd/>
          </a:ln>
        </p:spPr>
      </p:pic>
      <p:grpSp>
        <p:nvGrpSpPr>
          <p:cNvPr id="38" name="Group 3"/>
          <p:cNvGrpSpPr>
            <a:grpSpLocks/>
          </p:cNvGrpSpPr>
          <p:nvPr/>
        </p:nvGrpSpPr>
        <p:grpSpPr bwMode="auto">
          <a:xfrm>
            <a:off x="3" y="792088"/>
            <a:ext cx="395535" cy="6021288"/>
            <a:chOff x="-104" y="0"/>
            <a:chExt cx="572" cy="4320"/>
          </a:xfrm>
        </p:grpSpPr>
        <p:sp>
          <p:nvSpPr>
            <p:cNvPr id="39"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0"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1"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5"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cxnSp>
        <p:nvCxnSpPr>
          <p:cNvPr id="21" name="33 Forma"/>
          <p:cNvCxnSpPr/>
          <p:nvPr/>
        </p:nvCxnSpPr>
        <p:spPr bwMode="auto">
          <a:xfrm rot="10800000" flipV="1">
            <a:off x="3486255" y="2512356"/>
            <a:ext cx="12700" cy="1253294"/>
          </a:xfrm>
          <a:prstGeom prst="bentConnector3">
            <a:avLst>
              <a:gd name="adj1" fmla="val 180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22 Pentágono"/>
          <p:cNvSpPr/>
          <p:nvPr/>
        </p:nvSpPr>
        <p:spPr bwMode="auto">
          <a:xfrm>
            <a:off x="6389316" y="885331"/>
            <a:ext cx="2575173" cy="1000125"/>
          </a:xfrm>
          <a:prstGeom prst="homePlate">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r>
              <a:rPr lang="es-ES" sz="1600" b="1" kern="0" dirty="0" smtClean="0">
                <a:solidFill>
                  <a:schemeClr val="bg1"/>
                </a:solidFill>
                <a:cs typeface="Arial" charset="0"/>
              </a:rPr>
              <a:t>IDENTIFICAR EL GRADO DE CUMPLIMIENTO</a:t>
            </a:r>
            <a:endParaRPr lang="es-ES" sz="1600" b="1" kern="0" dirty="0">
              <a:solidFill>
                <a:schemeClr val="bg1"/>
              </a:solidFill>
              <a:cs typeface="Arial" charset="0"/>
            </a:endParaRPr>
          </a:p>
        </p:txBody>
      </p:sp>
      <p:sp>
        <p:nvSpPr>
          <p:cNvPr id="24" name="23 Rectángulo">
            <a:hlinkClick r:id="" action="ppaction://noaction"/>
          </p:cNvPr>
          <p:cNvSpPr/>
          <p:nvPr/>
        </p:nvSpPr>
        <p:spPr bwMode="auto">
          <a:xfrm>
            <a:off x="6660232" y="2147816"/>
            <a:ext cx="2376264" cy="7051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just">
              <a:defRPr/>
            </a:pPr>
            <a:r>
              <a:rPr lang="es-EC" sz="1600" b="1" dirty="0" smtClean="0">
                <a:solidFill>
                  <a:schemeClr val="tx1"/>
                </a:solidFill>
              </a:rPr>
              <a:t>Acuerdos establecidos en conferencias de Ministros de Defensa.</a:t>
            </a:r>
            <a:endParaRPr lang="es-EC" sz="1600" b="1" dirty="0">
              <a:solidFill>
                <a:schemeClr val="tx1"/>
              </a:solidFill>
            </a:endParaRPr>
          </a:p>
        </p:txBody>
      </p:sp>
      <p:sp>
        <p:nvSpPr>
          <p:cNvPr id="25" name="24 Rectángulo">
            <a:hlinkClick r:id="" action="ppaction://noaction"/>
          </p:cNvPr>
          <p:cNvSpPr/>
          <p:nvPr/>
        </p:nvSpPr>
        <p:spPr bwMode="auto">
          <a:xfrm>
            <a:off x="6660232" y="2924945"/>
            <a:ext cx="2376264" cy="144016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EC" sz="1600" b="1" dirty="0" smtClean="0">
              <a:solidFill>
                <a:schemeClr val="tx1"/>
              </a:solidFill>
            </a:endParaRPr>
          </a:p>
          <a:p>
            <a:pPr algn="just">
              <a:defRPr/>
            </a:pPr>
            <a:r>
              <a:rPr lang="es-EC" sz="1600" b="1" dirty="0" smtClean="0">
                <a:solidFill>
                  <a:schemeClr val="tx1"/>
                </a:solidFill>
              </a:rPr>
              <a:t>Compromisos en el ámbito de seguridad y defensa . </a:t>
            </a:r>
          </a:p>
          <a:p>
            <a:pPr algn="just">
              <a:defRPr/>
            </a:pPr>
            <a:r>
              <a:rPr lang="es-EC" sz="1600" b="1" dirty="0">
                <a:solidFill>
                  <a:schemeClr val="tx1"/>
                </a:solidFill>
              </a:rPr>
              <a:t>Cooperación dentro de una agenda de  Seguridad Integral.</a:t>
            </a:r>
          </a:p>
          <a:p>
            <a:pPr algn="just">
              <a:defRPr/>
            </a:pPr>
            <a:endParaRPr lang="es-EC" sz="1600" b="1" dirty="0">
              <a:solidFill>
                <a:schemeClr val="tx1"/>
              </a:solidFill>
            </a:endParaRPr>
          </a:p>
        </p:txBody>
      </p:sp>
      <p:sp>
        <p:nvSpPr>
          <p:cNvPr id="26" name="25 Rectángulo">
            <a:hlinkClick r:id="" action="ppaction://noaction"/>
          </p:cNvPr>
          <p:cNvSpPr/>
          <p:nvPr/>
        </p:nvSpPr>
        <p:spPr bwMode="auto">
          <a:xfrm>
            <a:off x="6660232" y="4437113"/>
            <a:ext cx="2376264" cy="198903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C" sz="1600" b="1" dirty="0" smtClean="0">
                <a:solidFill>
                  <a:schemeClr val="tx1"/>
                </a:solidFill>
              </a:rPr>
              <a:t>Reconocimiento de que las actuales amenazas, preocupaciones y otros desafíos a la seguridad, son problemas intersectoriales que requieren respuestas múltiples.</a:t>
            </a:r>
            <a:endParaRPr lang="es-EC" sz="1600" b="1" dirty="0">
              <a:solidFill>
                <a:schemeClr val="tx1"/>
              </a:solidFill>
            </a:endParaRPr>
          </a:p>
        </p:txBody>
      </p:sp>
      <p:sp>
        <p:nvSpPr>
          <p:cNvPr id="27" name="26 Pentágono"/>
          <p:cNvSpPr/>
          <p:nvPr/>
        </p:nvSpPr>
        <p:spPr bwMode="auto">
          <a:xfrm>
            <a:off x="3347864" y="885331"/>
            <a:ext cx="2736304" cy="1000125"/>
          </a:xfrm>
          <a:prstGeom prst="homePlate">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r>
              <a:rPr lang="es-ES" sz="1600" b="1" kern="0" dirty="0" smtClean="0">
                <a:solidFill>
                  <a:schemeClr val="bg1"/>
                </a:solidFill>
                <a:cs typeface="Arial" charset="0"/>
              </a:rPr>
              <a:t>COHERENCIA </a:t>
            </a:r>
            <a:endParaRPr lang="es-ES" sz="1600" b="1" kern="0" dirty="0">
              <a:solidFill>
                <a:schemeClr val="bg1"/>
              </a:solidFill>
              <a:cs typeface="Arial" charset="0"/>
            </a:endParaRPr>
          </a:p>
        </p:txBody>
      </p:sp>
      <p:sp>
        <p:nvSpPr>
          <p:cNvPr id="28" name="27 Rectángulo">
            <a:hlinkClick r:id="" action="ppaction://noaction"/>
          </p:cNvPr>
          <p:cNvSpPr/>
          <p:nvPr/>
        </p:nvSpPr>
        <p:spPr bwMode="auto">
          <a:xfrm>
            <a:off x="3479949" y="2181473"/>
            <a:ext cx="2748235" cy="7560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C" sz="1600" b="1" dirty="0" smtClean="0">
                <a:solidFill>
                  <a:schemeClr val="tx1"/>
                </a:solidFill>
              </a:rPr>
              <a:t>Establecido en Libros blancos de la Defensa de los dos países.</a:t>
            </a:r>
          </a:p>
        </p:txBody>
      </p:sp>
      <p:sp>
        <p:nvSpPr>
          <p:cNvPr id="29" name="28 Rectángulo">
            <a:hlinkClick r:id="" action="ppaction://noaction"/>
          </p:cNvPr>
          <p:cNvSpPr/>
          <p:nvPr/>
        </p:nvSpPr>
        <p:spPr bwMode="auto">
          <a:xfrm>
            <a:off x="3487023" y="3068960"/>
            <a:ext cx="2740719" cy="122413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just">
              <a:defRPr/>
            </a:pPr>
            <a:r>
              <a:rPr lang="es-EC" sz="1600" b="1" dirty="0" smtClean="0">
                <a:solidFill>
                  <a:schemeClr val="tx1"/>
                </a:solidFill>
              </a:rPr>
              <a:t>Garantía </a:t>
            </a:r>
            <a:r>
              <a:rPr lang="es-EC" sz="1600" b="1" dirty="0">
                <a:solidFill>
                  <a:schemeClr val="tx1"/>
                </a:solidFill>
              </a:rPr>
              <a:t>de propuesta y </a:t>
            </a:r>
            <a:r>
              <a:rPr lang="es-EC" sz="1600" b="1" dirty="0" smtClean="0">
                <a:solidFill>
                  <a:schemeClr val="tx1"/>
                </a:solidFill>
              </a:rPr>
              <a:t>confianza, </a:t>
            </a:r>
            <a:r>
              <a:rPr lang="es-EC" sz="1600" b="1" dirty="0">
                <a:solidFill>
                  <a:schemeClr val="tx1"/>
                </a:solidFill>
              </a:rPr>
              <a:t>frente a incidencia de diferentes factores que afectan a la paz </a:t>
            </a:r>
            <a:r>
              <a:rPr lang="es-EC" sz="1600" b="1" dirty="0" smtClean="0">
                <a:solidFill>
                  <a:schemeClr val="tx1"/>
                </a:solidFill>
              </a:rPr>
              <a:t>vecinal</a:t>
            </a:r>
            <a:endParaRPr lang="es-EC" sz="1600" b="1" dirty="0">
              <a:solidFill>
                <a:srgbClr val="FF0000"/>
              </a:solidFill>
            </a:endParaRPr>
          </a:p>
        </p:txBody>
      </p:sp>
      <p:grpSp>
        <p:nvGrpSpPr>
          <p:cNvPr id="30" name="29 Grupo"/>
          <p:cNvGrpSpPr/>
          <p:nvPr/>
        </p:nvGrpSpPr>
        <p:grpSpPr>
          <a:xfrm>
            <a:off x="730747" y="836713"/>
            <a:ext cx="2304256" cy="1980283"/>
            <a:chOff x="827584" y="1580182"/>
            <a:chExt cx="2143125" cy="1980283"/>
          </a:xfrm>
        </p:grpSpPr>
        <p:sp>
          <p:nvSpPr>
            <p:cNvPr id="31" name="30 Pentágono"/>
            <p:cNvSpPr/>
            <p:nvPr/>
          </p:nvSpPr>
          <p:spPr bwMode="auto">
            <a:xfrm>
              <a:off x="827584" y="1580182"/>
              <a:ext cx="2143125" cy="1000125"/>
            </a:xfrm>
            <a:prstGeom prst="homePlate">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r>
                <a:rPr lang="es-ES" sz="1600" b="1" kern="0" dirty="0" smtClean="0">
                  <a:solidFill>
                    <a:schemeClr val="bg1"/>
                  </a:solidFill>
                  <a:cs typeface="Arial" charset="0"/>
                </a:rPr>
                <a:t>ANALIS DE MFCM</a:t>
              </a:r>
              <a:endParaRPr lang="es-ES" sz="1600" b="1" kern="0" dirty="0">
                <a:solidFill>
                  <a:schemeClr val="bg1"/>
                </a:solidFill>
                <a:cs typeface="Arial" charset="0"/>
              </a:endParaRPr>
            </a:p>
          </p:txBody>
        </p:sp>
        <p:sp>
          <p:nvSpPr>
            <p:cNvPr id="32" name="31 Rectángulo">
              <a:hlinkClick r:id="" action="ppaction://noaction"/>
            </p:cNvPr>
            <p:cNvSpPr/>
            <p:nvPr/>
          </p:nvSpPr>
          <p:spPr bwMode="auto">
            <a:xfrm>
              <a:off x="1162447" y="2924944"/>
              <a:ext cx="1741289" cy="6355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just">
                <a:defRPr/>
              </a:pPr>
              <a:r>
                <a:rPr lang="es-EC" sz="1600" b="1" dirty="0" smtClean="0">
                  <a:solidFill>
                    <a:schemeClr val="tx1"/>
                  </a:solidFill>
                </a:rPr>
                <a:t>Seguridad</a:t>
              </a:r>
            </a:p>
          </p:txBody>
        </p:sp>
      </p:grpSp>
      <p:cxnSp>
        <p:nvCxnSpPr>
          <p:cNvPr id="36" name="33 Forma"/>
          <p:cNvCxnSpPr/>
          <p:nvPr/>
        </p:nvCxnSpPr>
        <p:spPr bwMode="auto">
          <a:xfrm rot="10800000" flipV="1">
            <a:off x="6719542" y="2584365"/>
            <a:ext cx="12700" cy="1253294"/>
          </a:xfrm>
          <a:prstGeom prst="bentConnector3">
            <a:avLst>
              <a:gd name="adj1" fmla="val 180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58 Forma"/>
          <p:cNvCxnSpPr/>
          <p:nvPr/>
        </p:nvCxnSpPr>
        <p:spPr bwMode="auto">
          <a:xfrm rot="5400000">
            <a:off x="6482210" y="2143473"/>
            <a:ext cx="677863" cy="177800"/>
          </a:xfrm>
          <a:prstGeom prst="bentConnector4">
            <a:avLst>
              <a:gd name="adj1" fmla="val 26316"/>
              <a:gd name="adj2" fmla="val 228006"/>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33 Forma"/>
          <p:cNvCxnSpPr/>
          <p:nvPr/>
        </p:nvCxnSpPr>
        <p:spPr bwMode="auto">
          <a:xfrm rot="10800000" flipV="1">
            <a:off x="6719542" y="3837658"/>
            <a:ext cx="12700" cy="1253294"/>
          </a:xfrm>
          <a:prstGeom prst="bentConnector3">
            <a:avLst>
              <a:gd name="adj1" fmla="val 180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58 Forma"/>
          <p:cNvCxnSpPr/>
          <p:nvPr/>
        </p:nvCxnSpPr>
        <p:spPr bwMode="auto">
          <a:xfrm rot="5400000">
            <a:off x="662958" y="2094856"/>
            <a:ext cx="677863" cy="177800"/>
          </a:xfrm>
          <a:prstGeom prst="bentConnector4">
            <a:avLst>
              <a:gd name="adj1" fmla="val 26316"/>
              <a:gd name="adj2" fmla="val 228006"/>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43 Rectángulo">
            <a:hlinkClick r:id="" action="ppaction://noaction"/>
          </p:cNvPr>
          <p:cNvSpPr/>
          <p:nvPr/>
        </p:nvSpPr>
        <p:spPr bwMode="auto">
          <a:xfrm>
            <a:off x="1096543" y="2937496"/>
            <a:ext cx="1872208" cy="6355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just">
              <a:defRPr/>
            </a:pPr>
            <a:r>
              <a:rPr lang="es-EC" sz="1600" b="1" dirty="0" smtClean="0">
                <a:solidFill>
                  <a:schemeClr val="tx1"/>
                </a:solidFill>
              </a:rPr>
              <a:t>Defensa</a:t>
            </a:r>
          </a:p>
        </p:txBody>
      </p:sp>
      <p:sp>
        <p:nvSpPr>
          <p:cNvPr id="46" name="45 Rectángulo">
            <a:hlinkClick r:id="" action="ppaction://noaction"/>
          </p:cNvPr>
          <p:cNvSpPr/>
          <p:nvPr/>
        </p:nvSpPr>
        <p:spPr bwMode="auto">
          <a:xfrm>
            <a:off x="1096543" y="3657576"/>
            <a:ext cx="1872208" cy="6355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just">
              <a:defRPr/>
            </a:pPr>
            <a:r>
              <a:rPr lang="es-EC" sz="1600" b="1" dirty="0" smtClean="0">
                <a:solidFill>
                  <a:schemeClr val="tx1"/>
                </a:solidFill>
              </a:rPr>
              <a:t>Relaciones Internacionales</a:t>
            </a:r>
            <a:endParaRPr lang="es-EC" sz="1600" b="1" dirty="0">
              <a:solidFill>
                <a:schemeClr val="tx1"/>
              </a:solidFill>
            </a:endParaRPr>
          </a:p>
        </p:txBody>
      </p:sp>
      <p:cxnSp>
        <p:nvCxnSpPr>
          <p:cNvPr id="47" name="62 Forma"/>
          <p:cNvCxnSpPr/>
          <p:nvPr/>
        </p:nvCxnSpPr>
        <p:spPr>
          <a:xfrm rot="10800000">
            <a:off x="683569" y="3861050"/>
            <a:ext cx="407219" cy="72007"/>
          </a:xfrm>
          <a:prstGeom prst="bentConnector3">
            <a:avLst>
              <a:gd name="adj1"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62 Forma"/>
          <p:cNvCxnSpPr/>
          <p:nvPr/>
        </p:nvCxnSpPr>
        <p:spPr>
          <a:xfrm rot="10800000">
            <a:off x="692037" y="3219252"/>
            <a:ext cx="407219" cy="72007"/>
          </a:xfrm>
          <a:prstGeom prst="bentConnector3">
            <a:avLst>
              <a:gd name="adj1"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58 Forma"/>
          <p:cNvCxnSpPr/>
          <p:nvPr/>
        </p:nvCxnSpPr>
        <p:spPr bwMode="auto">
          <a:xfrm rot="10800000" flipV="1">
            <a:off x="683569" y="2522626"/>
            <a:ext cx="407219" cy="1338422"/>
          </a:xfrm>
          <a:prstGeom prst="bentConnector2">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58 Forma"/>
          <p:cNvCxnSpPr/>
          <p:nvPr/>
        </p:nvCxnSpPr>
        <p:spPr bwMode="auto">
          <a:xfrm rot="5400000">
            <a:off x="3254551" y="2094856"/>
            <a:ext cx="677863" cy="177800"/>
          </a:xfrm>
          <a:prstGeom prst="bentConnector4">
            <a:avLst>
              <a:gd name="adj1" fmla="val 26316"/>
              <a:gd name="adj2" fmla="val 228006"/>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5" y="4464306"/>
            <a:ext cx="5562175" cy="242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26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20688"/>
            <a:ext cx="7272808" cy="144016"/>
          </a:xfrm>
          <a:prstGeom prst="rect">
            <a:avLst/>
          </a:prstGeom>
          <a:noFill/>
          <a:ln w="9525">
            <a:noFill/>
            <a:miter lim="800000"/>
            <a:headEnd/>
            <a:tailEnd/>
          </a:ln>
        </p:spPr>
      </p:pic>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13" name="Text Box 13"/>
          <p:cNvSpPr txBox="1">
            <a:spLocks noChangeArrowheads="1"/>
          </p:cNvSpPr>
          <p:nvPr/>
        </p:nvSpPr>
        <p:spPr bwMode="auto">
          <a:xfrm>
            <a:off x="1043611" y="56818"/>
            <a:ext cx="7272807" cy="584775"/>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200" dirty="0" smtClean="0">
                <a:solidFill>
                  <a:srgbClr val="FFFF00"/>
                </a:solidFill>
                <a:effectLst>
                  <a:outerShdw blurRad="38100" dist="38100" dir="2700000" algn="tl">
                    <a:srgbClr val="000000"/>
                  </a:outerShdw>
                </a:effectLst>
                <a:latin typeface="Arial" pitchFamily="34" charset="0"/>
              </a:rPr>
              <a:t>JUSTIFICACIÓN E IMPORTANCIA</a:t>
            </a:r>
            <a:endParaRPr lang="es-MX" sz="3200" dirty="0">
              <a:solidFill>
                <a:srgbClr val="FFFF00"/>
              </a:solidFill>
              <a:effectLst>
                <a:outerShdw blurRad="38100" dist="38100" dir="2700000" algn="tl">
                  <a:srgbClr val="000000"/>
                </a:outerShdw>
              </a:effectLst>
              <a:latin typeface="Arial" pitchFamily="34" charset="0"/>
            </a:endParaRPr>
          </a:p>
        </p:txBody>
      </p:sp>
      <p:graphicFrame>
        <p:nvGraphicFramePr>
          <p:cNvPr id="14" name="3 Marcador de contenido"/>
          <p:cNvGraphicFramePr>
            <a:graphicFrameLocks noGrp="1"/>
          </p:cNvGraphicFramePr>
          <p:nvPr>
            <p:ph idx="1"/>
            <p:extLst>
              <p:ext uri="{D42A27DB-BD31-4B8C-83A1-F6EECF244321}">
                <p14:modId xmlns:p14="http://schemas.microsoft.com/office/powerpoint/2010/main" val="1760583283"/>
              </p:ext>
            </p:extLst>
          </p:nvPr>
        </p:nvGraphicFramePr>
        <p:xfrm>
          <a:off x="503550" y="836713"/>
          <a:ext cx="8532945" cy="5948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996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banim04"/>
          <p:cNvPicPr>
            <a:picLocks noChangeAspect="1" noChangeArrowheads="1" noCrop="1"/>
          </p:cNvPicPr>
          <p:nvPr/>
        </p:nvPicPr>
        <p:blipFill>
          <a:blip r:embed="rId2" cstate="print"/>
          <a:srcRect/>
          <a:stretch>
            <a:fillRect/>
          </a:stretch>
        </p:blipFill>
        <p:spPr bwMode="auto">
          <a:xfrm>
            <a:off x="1043608" y="620688"/>
            <a:ext cx="7272808" cy="144016"/>
          </a:xfrm>
          <a:prstGeom prst="rect">
            <a:avLst/>
          </a:prstGeom>
          <a:noFill/>
          <a:ln w="9525">
            <a:noFill/>
            <a:miter lim="800000"/>
            <a:headEnd/>
            <a:tailEnd/>
          </a:ln>
        </p:spPr>
      </p:pic>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38" name="Group 3"/>
          <p:cNvGrpSpPr>
            <a:grpSpLocks/>
          </p:cNvGrpSpPr>
          <p:nvPr/>
        </p:nvGrpSpPr>
        <p:grpSpPr bwMode="auto">
          <a:xfrm>
            <a:off x="3" y="792088"/>
            <a:ext cx="395535" cy="6021288"/>
            <a:chOff x="-104" y="0"/>
            <a:chExt cx="572" cy="4320"/>
          </a:xfrm>
        </p:grpSpPr>
        <p:sp>
          <p:nvSpPr>
            <p:cNvPr id="39"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0"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1"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5"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aphicFrame>
        <p:nvGraphicFramePr>
          <p:cNvPr id="33" name="5 Marcador de contenido"/>
          <p:cNvGraphicFramePr>
            <a:graphicFrameLocks noGrp="1"/>
          </p:cNvGraphicFramePr>
          <p:nvPr>
            <p:ph sz="quarter" idx="4294967295"/>
            <p:extLst>
              <p:ext uri="{D42A27DB-BD31-4B8C-83A1-F6EECF244321}">
                <p14:modId xmlns:p14="http://schemas.microsoft.com/office/powerpoint/2010/main" val="3194893092"/>
              </p:ext>
            </p:extLst>
          </p:nvPr>
        </p:nvGraphicFramePr>
        <p:xfrm>
          <a:off x="467544" y="908720"/>
          <a:ext cx="8784976" cy="5112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 Box 13"/>
          <p:cNvSpPr txBox="1">
            <a:spLocks noChangeArrowheads="1"/>
          </p:cNvSpPr>
          <p:nvPr/>
        </p:nvSpPr>
        <p:spPr bwMode="auto">
          <a:xfrm>
            <a:off x="1043611" y="56818"/>
            <a:ext cx="7272807" cy="584775"/>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200" dirty="0" smtClean="0">
                <a:solidFill>
                  <a:srgbClr val="FFFF00"/>
                </a:solidFill>
                <a:effectLst>
                  <a:outerShdw blurRad="38100" dist="38100" dir="2700000" algn="tl">
                    <a:srgbClr val="000000"/>
                  </a:outerShdw>
                </a:effectLst>
                <a:latin typeface="Arial" pitchFamily="34" charset="0"/>
              </a:rPr>
              <a:t>JUSTIFICACIÓN E IMPORTANCIA</a:t>
            </a:r>
            <a:endParaRPr lang="es-MX" sz="3200" dirty="0">
              <a:solidFill>
                <a:srgbClr val="FFFF00"/>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242567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sp>
        <p:nvSpPr>
          <p:cNvPr id="19" name="Text Box 18"/>
          <p:cNvSpPr txBox="1">
            <a:spLocks noChangeArrowheads="1"/>
          </p:cNvSpPr>
          <p:nvPr/>
        </p:nvSpPr>
        <p:spPr bwMode="auto">
          <a:xfrm>
            <a:off x="1800541" y="2977788"/>
            <a:ext cx="6947923"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hangingPunct="0">
              <a:defRPr/>
            </a:pPr>
            <a:r>
              <a:rPr lang="es-ES" sz="4000" kern="0" dirty="0" smtClean="0">
                <a:ln w="11430">
                  <a:solidFill>
                    <a:sysClr val="windowText" lastClr="000000">
                      <a:lumMod val="95000"/>
                      <a:lumOff val="5000"/>
                    </a:sysClr>
                  </a:solidFill>
                </a:ln>
                <a:solidFill>
                  <a:srgbClr val="FFFF00"/>
                </a:solidFill>
                <a:effectLst>
                  <a:outerShdw blurRad="38100" dist="38100" dir="2700000" algn="tl">
                    <a:srgbClr val="000000">
                      <a:alpha val="43137"/>
                    </a:srgbClr>
                  </a:outerShdw>
                </a:effectLst>
                <a:latin typeface="Impact" pitchFamily="34" charset="0"/>
                <a:cs typeface="Times New Roman" pitchFamily="18" charset="0"/>
              </a:rPr>
              <a:t>OBJETIVOS DE LA INVESTIGACIÓN</a:t>
            </a:r>
            <a:endParaRPr lang="es-EC" sz="40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38" name="Oval 4">
            <a:hlinkClick r:id="" action="ppaction://hlinkshowjump?jump=nextslide"/>
          </p:cNvPr>
          <p:cNvSpPr>
            <a:spLocks noChangeArrowheads="1"/>
          </p:cNvSpPr>
          <p:nvPr/>
        </p:nvSpPr>
        <p:spPr bwMode="auto">
          <a:xfrm flipH="1">
            <a:off x="1187624" y="3049797"/>
            <a:ext cx="576064" cy="595228"/>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4000" b="1" kern="0" dirty="0">
                <a:solidFill>
                  <a:srgbClr val="FFFF00"/>
                </a:solidFill>
                <a:effectLst>
                  <a:outerShdw blurRad="38100" dist="38100" dir="2700000" algn="tl">
                    <a:srgbClr val="000000">
                      <a:alpha val="43137"/>
                    </a:srgbClr>
                  </a:outerShdw>
                </a:effectLst>
              </a:rPr>
              <a:t>3</a:t>
            </a:r>
            <a:endParaRPr lang="en-US" sz="4000" b="1" kern="0" dirty="0">
              <a:solidFill>
                <a:srgbClr val="FFFF00"/>
              </a:solidFill>
              <a:effectLst>
                <a:outerShdw blurRad="38100" dist="38100" dir="2700000" algn="tl">
                  <a:srgbClr val="000000">
                    <a:alpha val="43137"/>
                  </a:srgbClr>
                </a:outerShdw>
              </a:effectLst>
            </a:endParaRPr>
          </a:p>
        </p:txBody>
      </p:sp>
      <p:grpSp>
        <p:nvGrpSpPr>
          <p:cNvPr id="32" name="Group 3"/>
          <p:cNvGrpSpPr>
            <a:grpSpLocks/>
          </p:cNvGrpSpPr>
          <p:nvPr/>
        </p:nvGrpSpPr>
        <p:grpSpPr bwMode="auto">
          <a:xfrm>
            <a:off x="3" y="792088"/>
            <a:ext cx="395535" cy="6021288"/>
            <a:chOff x="-104" y="0"/>
            <a:chExt cx="572" cy="4320"/>
          </a:xfrm>
        </p:grpSpPr>
        <p:sp>
          <p:nvSpPr>
            <p:cNvPr id="44"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5"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pic>
        <p:nvPicPr>
          <p:cNvPr id="48"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1426890" y="127238"/>
            <a:ext cx="6313463" cy="1429554"/>
          </a:xfrm>
          <a:prstGeom prst="rect">
            <a:avLst/>
          </a:prstGeom>
          <a:ln>
            <a:noFill/>
          </a:ln>
          <a:effectLst>
            <a:softEdge rad="112500"/>
          </a:effectLst>
        </p:spPr>
      </p:pic>
    </p:spTree>
    <p:extLst>
      <p:ext uri="{BB962C8B-B14F-4D97-AF65-F5344CB8AC3E}">
        <p14:creationId xmlns:p14="http://schemas.microsoft.com/office/powerpoint/2010/main" val="1948617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44 Flecha derecha"/>
          <p:cNvSpPr/>
          <p:nvPr/>
        </p:nvSpPr>
        <p:spPr>
          <a:xfrm rot="5400000">
            <a:off x="4550386" y="4811542"/>
            <a:ext cx="468052" cy="295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45 Flecha derecha"/>
          <p:cNvSpPr/>
          <p:nvPr/>
        </p:nvSpPr>
        <p:spPr>
          <a:xfrm rot="16200000">
            <a:off x="4530919" y="2876872"/>
            <a:ext cx="468052" cy="295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42 Flecha derecha"/>
          <p:cNvSpPr/>
          <p:nvPr/>
        </p:nvSpPr>
        <p:spPr>
          <a:xfrm>
            <a:off x="5904148" y="3853824"/>
            <a:ext cx="468052" cy="295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43 Flecha derecha"/>
          <p:cNvSpPr/>
          <p:nvPr/>
        </p:nvSpPr>
        <p:spPr>
          <a:xfrm rot="10800000">
            <a:off x="3167846" y="3826204"/>
            <a:ext cx="468052" cy="295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6818"/>
            <a:ext cx="7272808" cy="707886"/>
            <a:chOff x="1043608" y="56818"/>
            <a:chExt cx="7272808" cy="707886"/>
          </a:xfrm>
        </p:grpSpPr>
        <p:sp>
          <p:nvSpPr>
            <p:cNvPr id="7" name="Text Box 13"/>
            <p:cNvSpPr txBox="1">
              <a:spLocks noChangeArrowheads="1"/>
            </p:cNvSpPr>
            <p:nvPr/>
          </p:nvSpPr>
          <p:spPr bwMode="auto">
            <a:xfrm>
              <a:off x="1043608" y="56818"/>
              <a:ext cx="7272807" cy="584775"/>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200" dirty="0" smtClean="0">
                  <a:solidFill>
                    <a:srgbClr val="FFFF00"/>
                  </a:solidFill>
                  <a:effectLst>
                    <a:outerShdw blurRad="38100" dist="38100" dir="2700000" algn="tl">
                      <a:srgbClr val="000000"/>
                    </a:outerShdw>
                  </a:effectLst>
                  <a:latin typeface="Arial" pitchFamily="34" charset="0"/>
                </a:rPr>
                <a:t>OBJETIVOS DE LA INVESTIGACIÓN</a:t>
              </a:r>
              <a:endParaRPr lang="es-MX" sz="32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20688"/>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21" name="20 Elipse"/>
          <p:cNvSpPr/>
          <p:nvPr/>
        </p:nvSpPr>
        <p:spPr>
          <a:xfrm>
            <a:off x="395538" y="2204864"/>
            <a:ext cx="2736302" cy="331236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lvl="0" algn="just"/>
            <a:r>
              <a:rPr lang="es-EC" sz="1600" dirty="0"/>
              <a:t>Determinar los factores de entendimiento entre Ecuador y Colombia que mejoren los avances de los procesos y mecanismos de confianza mutua en el campo de la seguridad y defensa.</a:t>
            </a:r>
          </a:p>
        </p:txBody>
      </p:sp>
      <p:sp>
        <p:nvSpPr>
          <p:cNvPr id="27" name="26 Elipse"/>
          <p:cNvSpPr/>
          <p:nvPr/>
        </p:nvSpPr>
        <p:spPr>
          <a:xfrm>
            <a:off x="3203848" y="5184576"/>
            <a:ext cx="3168352" cy="170080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lvl="0" algn="just"/>
            <a:r>
              <a:rPr lang="es-EC" sz="1400" dirty="0"/>
              <a:t>Cuál es el estado actual de los mecanismos de confianza mutua al interior de las relaciones colombo-ecuatorianas y en qué medida se han cumplido.</a:t>
            </a:r>
          </a:p>
        </p:txBody>
      </p:sp>
      <p:sp>
        <p:nvSpPr>
          <p:cNvPr id="28" name="27 Elipse"/>
          <p:cNvSpPr/>
          <p:nvPr/>
        </p:nvSpPr>
        <p:spPr>
          <a:xfrm>
            <a:off x="6372200" y="2204864"/>
            <a:ext cx="2736304" cy="32403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lvl="0" algn="just"/>
            <a:r>
              <a:rPr lang="es-EC" sz="1600" dirty="0"/>
              <a:t>D</a:t>
            </a:r>
            <a:r>
              <a:rPr lang="es-EC" sz="1600" dirty="0" smtClean="0"/>
              <a:t>eterminar cuáles son los mecanismos de confianza mutua existentes entre Ecuador y </a:t>
            </a:r>
            <a:r>
              <a:rPr lang="es-EC" sz="1600" dirty="0"/>
              <a:t>C</a:t>
            </a:r>
            <a:r>
              <a:rPr lang="es-EC" sz="1600" dirty="0" smtClean="0"/>
              <a:t>olombia que se puedan mejorar o complementar, en cuanto a seguridad y defensa.</a:t>
            </a:r>
            <a:endParaRPr lang="es-EC" sz="1600" dirty="0"/>
          </a:p>
        </p:txBody>
      </p:sp>
      <p:sp>
        <p:nvSpPr>
          <p:cNvPr id="29" name="28 Elipse"/>
          <p:cNvSpPr/>
          <p:nvPr/>
        </p:nvSpPr>
        <p:spPr>
          <a:xfrm>
            <a:off x="3059832" y="764704"/>
            <a:ext cx="3528392" cy="1999409"/>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lvl="0" algn="just"/>
            <a:r>
              <a:rPr lang="es-EC" sz="1400" dirty="0" smtClean="0"/>
              <a:t>Determinar </a:t>
            </a:r>
            <a:r>
              <a:rPr lang="es-EC" sz="1400" dirty="0"/>
              <a:t>los factores o condiciones que han llevado a que Ecuador y Colombia orienten sus acciones hacia la búsqueda de acuerdos mutuos y cooperativos en materia de seguridad y defensa.</a:t>
            </a:r>
          </a:p>
        </p:txBody>
      </p:sp>
      <p:sp>
        <p:nvSpPr>
          <p:cNvPr id="34" name="33 Rectángulo"/>
          <p:cNvSpPr/>
          <p:nvPr/>
        </p:nvSpPr>
        <p:spPr>
          <a:xfrm>
            <a:off x="3599891" y="3140968"/>
            <a:ext cx="2412269" cy="1764194"/>
          </a:xfrm>
          <a:prstGeom prst="rect">
            <a:avLst/>
          </a:prstGeom>
          <a:solidFill>
            <a:schemeClr val="tx2">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a:r>
              <a:rPr lang="es-ES" sz="1200" b="1" dirty="0" smtClean="0"/>
              <a:t>DESCRIBIR LOS MECANISMOS DE CONFIANZA MUTUA EXISTENTES ENTRE ECUADOR Y COLOMBIA PARA DETERMINAR LA INCIDENCIA EN EL MANTENIMIENTO DE LA PAZ ENTRE LOS DOS PAÍSES POR EL EFECTO DE LA INFLUENCIA DE LOS GRUPOS IRREGULARES.</a:t>
            </a:r>
            <a:endParaRPr lang="es-EC" sz="1200" b="1" dirty="0"/>
          </a:p>
        </p:txBody>
      </p:sp>
    </p:spTree>
    <p:extLst>
      <p:ext uri="{BB962C8B-B14F-4D97-AF65-F5344CB8AC3E}">
        <p14:creationId xmlns:p14="http://schemas.microsoft.com/office/powerpoint/2010/main" val="33818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1"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3" grpId="0" animBg="1"/>
      <p:bldP spid="44" grpId="0" animBg="1"/>
      <p:bldP spid="21" grpId="1" animBg="1"/>
      <p:bldP spid="27" grpId="0" animBg="1"/>
      <p:bldP spid="28" grpId="0" animBg="1"/>
      <p:bldP spid="29"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sp>
        <p:nvSpPr>
          <p:cNvPr id="30" name="Text Box 18"/>
          <p:cNvSpPr txBox="1">
            <a:spLocks noChangeArrowheads="1"/>
          </p:cNvSpPr>
          <p:nvPr/>
        </p:nvSpPr>
        <p:spPr bwMode="auto">
          <a:xfrm>
            <a:off x="2555776" y="2996952"/>
            <a:ext cx="3960441"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algn="ctr" eaLnBrk="0" fontAlgn="base" hangingPunct="0">
              <a:spcBef>
                <a:spcPct val="0"/>
              </a:spcBef>
              <a:spcAft>
                <a:spcPct val="0"/>
              </a:spcAft>
              <a:defRPr/>
            </a:pPr>
            <a:r>
              <a:rPr lang="es-EC" sz="40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MARCO TEÓRICO </a:t>
            </a:r>
            <a:endParaRPr lang="es-EC" sz="40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35" name="Oval 4">
            <a:hlinkClick r:id="" action="ppaction://hlinkshowjump?jump=nextslide"/>
          </p:cNvPr>
          <p:cNvSpPr>
            <a:spLocks noChangeArrowheads="1"/>
          </p:cNvSpPr>
          <p:nvPr/>
        </p:nvSpPr>
        <p:spPr bwMode="auto">
          <a:xfrm flipH="1">
            <a:off x="2051720" y="3068961"/>
            <a:ext cx="576064" cy="57164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4000" b="1" kern="0" dirty="0">
                <a:solidFill>
                  <a:srgbClr val="FFFF00"/>
                </a:solidFill>
                <a:effectLst>
                  <a:outerShdw blurRad="38100" dist="38100" dir="2700000" algn="tl">
                    <a:srgbClr val="000000">
                      <a:alpha val="43137"/>
                    </a:srgbClr>
                  </a:outerShdw>
                </a:effectLst>
              </a:rPr>
              <a:t>4</a:t>
            </a:r>
            <a:endParaRPr lang="en-US" sz="4000" b="1" kern="0" dirty="0">
              <a:solidFill>
                <a:srgbClr val="FFFF00"/>
              </a:solidFill>
              <a:effectLst>
                <a:outerShdw blurRad="38100" dist="38100" dir="2700000" algn="tl">
                  <a:srgbClr val="000000">
                    <a:alpha val="43137"/>
                  </a:srgbClr>
                </a:outerShdw>
              </a:effectLst>
            </a:endParaRPr>
          </a:p>
        </p:txBody>
      </p:sp>
      <p:grpSp>
        <p:nvGrpSpPr>
          <p:cNvPr id="32" name="Group 3"/>
          <p:cNvGrpSpPr>
            <a:grpSpLocks/>
          </p:cNvGrpSpPr>
          <p:nvPr/>
        </p:nvGrpSpPr>
        <p:grpSpPr bwMode="auto">
          <a:xfrm>
            <a:off x="3" y="792088"/>
            <a:ext cx="395535" cy="6021288"/>
            <a:chOff x="-104" y="0"/>
            <a:chExt cx="572" cy="4320"/>
          </a:xfrm>
        </p:grpSpPr>
        <p:sp>
          <p:nvSpPr>
            <p:cNvPr id="44"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5"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pic>
        <p:nvPicPr>
          <p:cNvPr id="29"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1426890" y="127238"/>
            <a:ext cx="6313463" cy="1429554"/>
          </a:xfrm>
          <a:prstGeom prst="rect">
            <a:avLst/>
          </a:prstGeom>
          <a:ln>
            <a:noFill/>
          </a:ln>
          <a:effectLst>
            <a:softEdge rad="112500"/>
          </a:effectLst>
        </p:spPr>
      </p:pic>
    </p:spTree>
    <p:extLst>
      <p:ext uri="{BB962C8B-B14F-4D97-AF65-F5344CB8AC3E}">
        <p14:creationId xmlns:p14="http://schemas.microsoft.com/office/powerpoint/2010/main" val="1948617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8371"/>
            <a:ext cx="7496439" cy="778341"/>
            <a:chOff x="1043608" y="58371"/>
            <a:chExt cx="7496439" cy="778341"/>
          </a:xfrm>
        </p:grpSpPr>
        <p:sp>
          <p:nvSpPr>
            <p:cNvPr id="7" name="Text Box 13"/>
            <p:cNvSpPr txBox="1">
              <a:spLocks noChangeArrowheads="1"/>
            </p:cNvSpPr>
            <p:nvPr/>
          </p:nvSpPr>
          <p:spPr bwMode="auto">
            <a:xfrm>
              <a:off x="1043608" y="58371"/>
              <a:ext cx="7496439"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pSp>
        <p:nvGrpSpPr>
          <p:cNvPr id="12" name="11 Grupo"/>
          <p:cNvGrpSpPr/>
          <p:nvPr/>
        </p:nvGrpSpPr>
        <p:grpSpPr>
          <a:xfrm>
            <a:off x="467544" y="908722"/>
            <a:ext cx="8568952" cy="5904656"/>
            <a:chOff x="222195" y="1717573"/>
            <a:chExt cx="8819541" cy="4940023"/>
          </a:xfrm>
          <a:solidFill>
            <a:schemeClr val="accent1">
              <a:lumMod val="40000"/>
              <a:lumOff val="60000"/>
            </a:schemeClr>
          </a:solidFill>
        </p:grpSpPr>
        <p:cxnSp>
          <p:nvCxnSpPr>
            <p:cNvPr id="31" name="30 Conector angular"/>
            <p:cNvCxnSpPr>
              <a:stCxn id="32" idx="0"/>
            </p:cNvCxnSpPr>
            <p:nvPr/>
          </p:nvCxnSpPr>
          <p:spPr>
            <a:xfrm rot="5400000" flipH="1" flipV="1">
              <a:off x="3824885" y="3148856"/>
              <a:ext cx="1336334" cy="18194"/>
            </a:xfrm>
            <a:prstGeom prst="bentConnector3">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cxnSp>
        <p:cxnSp>
          <p:nvCxnSpPr>
            <p:cNvPr id="28" name="27 Conector angular"/>
            <p:cNvCxnSpPr>
              <a:endCxn id="16" idx="3"/>
            </p:cNvCxnSpPr>
            <p:nvPr/>
          </p:nvCxnSpPr>
          <p:spPr>
            <a:xfrm rot="10800000" flipV="1">
              <a:off x="3288876" y="5332224"/>
              <a:ext cx="1150475" cy="662686"/>
            </a:xfrm>
            <a:prstGeom prst="bentConnector3">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cxnSp>
        <p:cxnSp>
          <p:nvCxnSpPr>
            <p:cNvPr id="29" name="28 Conector angular"/>
            <p:cNvCxnSpPr/>
            <p:nvPr/>
          </p:nvCxnSpPr>
          <p:spPr>
            <a:xfrm rot="10800000" flipV="1">
              <a:off x="3232916" y="4549049"/>
              <a:ext cx="620855" cy="108012"/>
            </a:xfrm>
            <a:prstGeom prst="bentConnector3">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cxnSp>
        <p:cxnSp>
          <p:nvCxnSpPr>
            <p:cNvPr id="20" name="19 Conector angular"/>
            <p:cNvCxnSpPr>
              <a:endCxn id="15" idx="1"/>
            </p:cNvCxnSpPr>
            <p:nvPr/>
          </p:nvCxnSpPr>
          <p:spPr>
            <a:xfrm flipV="1">
              <a:off x="4669023" y="3273367"/>
              <a:ext cx="1019102" cy="612998"/>
            </a:xfrm>
            <a:prstGeom prst="bentConnector3">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cxnSp>
        <p:cxnSp>
          <p:nvCxnSpPr>
            <p:cNvPr id="21" name="20 Conector angular"/>
            <p:cNvCxnSpPr/>
            <p:nvPr/>
          </p:nvCxnSpPr>
          <p:spPr>
            <a:xfrm>
              <a:off x="5039591" y="4441038"/>
              <a:ext cx="648072" cy="108012"/>
            </a:xfrm>
            <a:prstGeom prst="bentConnector3">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cxnSp>
        <p:sp>
          <p:nvSpPr>
            <p:cNvPr id="13" name="12 Rectángulo"/>
            <p:cNvSpPr/>
            <p:nvPr/>
          </p:nvSpPr>
          <p:spPr>
            <a:xfrm>
              <a:off x="222195" y="2681480"/>
              <a:ext cx="3066680" cy="1144639"/>
            </a:xfrm>
            <a:prstGeom prst="rect">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txBody>
            <a:bodyPr anchor="ctr"/>
            <a:lstStyle/>
            <a:p>
              <a:pPr algn="just"/>
              <a:r>
                <a:rPr lang="es-EC" dirty="0">
                  <a:solidFill>
                    <a:schemeClr val="dk1"/>
                  </a:solidFill>
                </a:rPr>
                <a:t>Las relaciones diplomáticas entre Ecuador y Colombia sufren tensiones por la agudización del conflicto armado colombiano.</a:t>
              </a:r>
            </a:p>
          </p:txBody>
        </p:sp>
        <p:sp>
          <p:nvSpPr>
            <p:cNvPr id="14" name="13 Rectángulo"/>
            <p:cNvSpPr/>
            <p:nvPr/>
          </p:nvSpPr>
          <p:spPr>
            <a:xfrm>
              <a:off x="222196" y="4067096"/>
              <a:ext cx="3038665" cy="1111115"/>
            </a:xfrm>
            <a:prstGeom prst="rect">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txBody>
            <a:bodyPr anchor="ctr"/>
            <a:lstStyle/>
            <a:p>
              <a:pPr algn="just"/>
              <a:r>
                <a:rPr lang="es-EC" dirty="0">
                  <a:solidFill>
                    <a:schemeClr val="dk1"/>
                  </a:solidFill>
                </a:rPr>
                <a:t>Conexiones internacionales, puesta en marcha de operaciones militares y políticas antidrogas agresivas del Estado y ayuda de EE.UU. </a:t>
              </a:r>
            </a:p>
          </p:txBody>
        </p:sp>
        <p:sp>
          <p:nvSpPr>
            <p:cNvPr id="15" name="14 Rectángulo"/>
            <p:cNvSpPr/>
            <p:nvPr/>
          </p:nvSpPr>
          <p:spPr>
            <a:xfrm>
              <a:off x="5688124" y="2741724"/>
              <a:ext cx="3353612" cy="1063285"/>
            </a:xfrm>
            <a:prstGeom prst="rect">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txBody>
            <a:bodyPr anchor="ctr"/>
            <a:lstStyle/>
            <a:p>
              <a:pPr algn="just"/>
              <a:r>
                <a:rPr lang="es-EC" dirty="0">
                  <a:solidFill>
                    <a:schemeClr val="dk1"/>
                  </a:solidFill>
                </a:rPr>
                <a:t>Red de Seguridad y Defensa en América Latina RESDAL convocó a realizar un estudio y presentar una Propuesta MFCM.</a:t>
              </a:r>
            </a:p>
          </p:txBody>
        </p:sp>
        <p:sp>
          <p:nvSpPr>
            <p:cNvPr id="16" name="15 Rectángulo"/>
            <p:cNvSpPr/>
            <p:nvPr/>
          </p:nvSpPr>
          <p:spPr>
            <a:xfrm>
              <a:off x="222195" y="5332224"/>
              <a:ext cx="3066680" cy="1325372"/>
            </a:xfrm>
            <a:prstGeom prst="rect">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txBody>
            <a:bodyPr anchor="ctr"/>
            <a:lstStyle/>
            <a:p>
              <a:pPr algn="just"/>
              <a:r>
                <a:rPr lang="es-EC" dirty="0">
                  <a:solidFill>
                    <a:schemeClr val="dk1"/>
                  </a:solidFill>
                </a:rPr>
                <a:t>Formas y herramientas para la cooperación de los países involucrados sin inmiscuirse en los asuntos internos, y que sobrepasen los desafíos de seguridad y defensa.</a:t>
              </a:r>
            </a:p>
          </p:txBody>
        </p:sp>
        <p:sp>
          <p:nvSpPr>
            <p:cNvPr id="17" name="16 Rectángulo"/>
            <p:cNvSpPr/>
            <p:nvPr/>
          </p:nvSpPr>
          <p:spPr>
            <a:xfrm>
              <a:off x="5688124" y="4057443"/>
              <a:ext cx="3353611" cy="1012694"/>
            </a:xfrm>
            <a:prstGeom prst="rect">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txBody>
            <a:bodyPr anchor="ctr"/>
            <a:lstStyle/>
            <a:p>
              <a:pPr algn="just"/>
              <a:r>
                <a:rPr lang="es-EC" dirty="0">
                  <a:solidFill>
                    <a:schemeClr val="dk1"/>
                  </a:solidFill>
                </a:rPr>
                <a:t>Colombia y Ecuador resolvieron su posibles conflictos territoriales en 1916 con el Tratado Muños </a:t>
              </a:r>
              <a:r>
                <a:rPr lang="es-EC" dirty="0" err="1">
                  <a:solidFill>
                    <a:schemeClr val="dk1"/>
                  </a:solidFill>
                </a:rPr>
                <a:t>Vernaza</a:t>
              </a:r>
              <a:r>
                <a:rPr lang="es-EC" dirty="0">
                  <a:solidFill>
                    <a:schemeClr val="dk1"/>
                  </a:solidFill>
                </a:rPr>
                <a:t>-Suarez .</a:t>
              </a:r>
            </a:p>
          </p:txBody>
        </p:sp>
        <p:sp>
          <p:nvSpPr>
            <p:cNvPr id="18" name="17 Rectángulo"/>
            <p:cNvSpPr/>
            <p:nvPr/>
          </p:nvSpPr>
          <p:spPr>
            <a:xfrm>
              <a:off x="5688124" y="5400950"/>
              <a:ext cx="3353612" cy="1136158"/>
            </a:xfrm>
            <a:prstGeom prst="rect">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txBody>
            <a:bodyPr anchor="ctr"/>
            <a:lstStyle/>
            <a:p>
              <a:pPr algn="just"/>
              <a:r>
                <a:rPr lang="es-EC" dirty="0" smtClean="0">
                  <a:solidFill>
                    <a:schemeClr val="dk1"/>
                  </a:solidFill>
                </a:rPr>
                <a:t>Otro grupo </a:t>
              </a:r>
              <a:r>
                <a:rPr lang="es-EC" dirty="0">
                  <a:solidFill>
                    <a:schemeClr val="dk1"/>
                  </a:solidFill>
                </a:rPr>
                <a:t>de trabajo de </a:t>
              </a:r>
              <a:r>
                <a:rPr lang="es-EC" dirty="0" smtClean="0">
                  <a:solidFill>
                    <a:schemeClr val="dk1"/>
                  </a:solidFill>
                </a:rPr>
                <a:t>Colombia (FES) </a:t>
              </a:r>
              <a:r>
                <a:rPr lang="es-EC" dirty="0">
                  <a:solidFill>
                    <a:schemeClr val="dk1"/>
                  </a:solidFill>
                </a:rPr>
                <a:t>determina la necesidad de la implementación y mantenimiento de Medidas de Confianza Mutua (1990). </a:t>
              </a:r>
            </a:p>
          </p:txBody>
        </p:sp>
        <p:sp>
          <p:nvSpPr>
            <p:cNvPr id="19" name="18 Rectángulo"/>
            <p:cNvSpPr/>
            <p:nvPr/>
          </p:nvSpPr>
          <p:spPr>
            <a:xfrm>
              <a:off x="2593836" y="1717573"/>
              <a:ext cx="3853917" cy="832451"/>
            </a:xfrm>
            <a:prstGeom prst="rect">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txBody>
            <a:bodyPr anchor="ctr"/>
            <a:lstStyle/>
            <a:p>
              <a:pPr algn="just"/>
              <a:r>
                <a:rPr lang="es-EC" dirty="0">
                  <a:solidFill>
                    <a:schemeClr val="dk1"/>
                  </a:solidFill>
                </a:rPr>
                <a:t>Investigadores han realizado diagnósticos de las relaciones </a:t>
              </a:r>
              <a:r>
                <a:rPr lang="es-EC" dirty="0" smtClean="0">
                  <a:solidFill>
                    <a:schemeClr val="dk1"/>
                  </a:solidFill>
                </a:rPr>
                <a:t>colombo-ecuatorianas.</a:t>
              </a:r>
              <a:endParaRPr lang="es-EC" dirty="0">
                <a:solidFill>
                  <a:schemeClr val="dk1"/>
                </a:solidFill>
              </a:endParaRPr>
            </a:p>
          </p:txBody>
        </p:sp>
        <p:cxnSp>
          <p:nvCxnSpPr>
            <p:cNvPr id="27" name="26 Conector angular"/>
            <p:cNvCxnSpPr/>
            <p:nvPr/>
          </p:nvCxnSpPr>
          <p:spPr>
            <a:xfrm>
              <a:off x="4788024" y="5332228"/>
              <a:ext cx="899639" cy="683313"/>
            </a:xfrm>
            <a:prstGeom prst="bentConnector3">
              <a:avLst>
                <a:gd name="adj1" fmla="val 50000"/>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cxnSp>
        <p:cxnSp>
          <p:nvCxnSpPr>
            <p:cNvPr id="30" name="29 Conector angular"/>
            <p:cNvCxnSpPr>
              <a:endCxn id="13" idx="3"/>
            </p:cNvCxnSpPr>
            <p:nvPr/>
          </p:nvCxnSpPr>
          <p:spPr>
            <a:xfrm rot="10800000">
              <a:off x="3288876" y="3253800"/>
              <a:ext cx="1018508" cy="632564"/>
            </a:xfrm>
            <a:prstGeom prst="bentConnector3">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cxnSp>
        <p:sp>
          <p:nvSpPr>
            <p:cNvPr id="32" name="31 Elipse"/>
            <p:cNvSpPr/>
            <p:nvPr/>
          </p:nvSpPr>
          <p:spPr>
            <a:xfrm>
              <a:off x="3483636" y="3826119"/>
              <a:ext cx="2000638" cy="1574831"/>
            </a:xfrm>
            <a:prstGeom prst="ellipse">
              <a:avLst/>
            </a:prstGeom>
            <a:grpFill/>
            <a:ln w="28575">
              <a:solidFill>
                <a:srgbClr val="002060"/>
              </a:solidFill>
            </a:ln>
          </p:spPr>
          <p:style>
            <a:lnRef idx="1">
              <a:schemeClr val="accent1"/>
            </a:lnRef>
            <a:fillRef idx="2">
              <a:schemeClr val="accent1"/>
            </a:fillRef>
            <a:effectRef idx="1">
              <a:schemeClr val="accent1"/>
            </a:effectRef>
            <a:fontRef idx="minor">
              <a:schemeClr val="dk1"/>
            </a:fontRef>
          </p:style>
          <p:txBody>
            <a:bodyPr anchor="ctr"/>
            <a:lstStyle/>
            <a:p>
              <a:pPr algn="just"/>
              <a:r>
                <a:rPr lang="es-EC" sz="2000" b="1" dirty="0" smtClean="0"/>
                <a:t>ESTADO DEL ARTE DE LOS M.F.C.M</a:t>
              </a:r>
              <a:endParaRPr lang="es-EC" sz="2000" b="1" dirty="0">
                <a:solidFill>
                  <a:schemeClr val="dk1"/>
                </a:solidFill>
              </a:endParaRPr>
            </a:p>
          </p:txBody>
        </p:sp>
      </p:grpSp>
    </p:spTree>
    <p:extLst>
      <p:ext uri="{BB962C8B-B14F-4D97-AF65-F5344CB8AC3E}">
        <p14:creationId xmlns:p14="http://schemas.microsoft.com/office/powerpoint/2010/main" val="33818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Group 10"/>
          <p:cNvGrpSpPr>
            <a:grpSpLocks/>
          </p:cNvGrpSpPr>
          <p:nvPr/>
        </p:nvGrpSpPr>
        <p:grpSpPr bwMode="auto">
          <a:xfrm>
            <a:off x="-9770" y="0"/>
            <a:ext cx="9162515" cy="6858000"/>
            <a:chOff x="966" y="28"/>
            <a:chExt cx="4454" cy="456"/>
          </a:xfrm>
        </p:grpSpPr>
        <p:pic>
          <p:nvPicPr>
            <p:cNvPr id="11" name="Picture 14" descr="AG00046_"/>
            <p:cNvPicPr>
              <a:picLocks noChangeAspect="1" noChangeArrowheads="1" noCrop="1"/>
            </p:cNvPicPr>
            <p:nvPr/>
          </p:nvPicPr>
          <p:blipFill>
            <a:blip r:embed="rId3" cstate="print"/>
            <a:srcRect/>
            <a:stretch>
              <a:fillRect/>
            </a:stretch>
          </p:blipFill>
          <p:spPr bwMode="auto">
            <a:xfrm>
              <a:off x="1020" y="28"/>
              <a:ext cx="4354" cy="3"/>
            </a:xfrm>
            <a:prstGeom prst="rect">
              <a:avLst/>
            </a:prstGeom>
            <a:noFill/>
            <a:ln w="9525">
              <a:noFill/>
              <a:miter lim="800000"/>
              <a:headEnd/>
              <a:tailEnd/>
            </a:ln>
          </p:spPr>
        </p:pic>
        <p:pic>
          <p:nvPicPr>
            <p:cNvPr id="12" name="Picture 15" descr="AG00046_"/>
            <p:cNvPicPr>
              <a:picLocks noChangeAspect="1" noChangeArrowheads="1" noCrop="1"/>
            </p:cNvPicPr>
            <p:nvPr/>
          </p:nvPicPr>
          <p:blipFill>
            <a:blip r:embed="rId3" cstate="print"/>
            <a:srcRect/>
            <a:stretch>
              <a:fillRect/>
            </a:stretch>
          </p:blipFill>
          <p:spPr bwMode="auto">
            <a:xfrm flipV="1">
              <a:off x="1021" y="481"/>
              <a:ext cx="4354" cy="3"/>
            </a:xfrm>
            <a:prstGeom prst="rect">
              <a:avLst/>
            </a:prstGeom>
            <a:noFill/>
            <a:ln w="9525">
              <a:noFill/>
              <a:miter lim="800000"/>
              <a:headEnd/>
              <a:tailEnd/>
            </a:ln>
          </p:spPr>
        </p:pic>
        <p:pic>
          <p:nvPicPr>
            <p:cNvPr id="13" name="Picture 16" descr="AG00046_"/>
            <p:cNvPicPr>
              <a:picLocks noChangeAspect="1" noChangeArrowheads="1" noCrop="1"/>
            </p:cNvPicPr>
            <p:nvPr/>
          </p:nvPicPr>
          <p:blipFill>
            <a:blip r:embed="rId3" cstate="print"/>
            <a:srcRect/>
            <a:stretch>
              <a:fillRect/>
            </a:stretch>
          </p:blipFill>
          <p:spPr bwMode="auto">
            <a:xfrm rot="5400000" flipV="1">
              <a:off x="750" y="244"/>
              <a:ext cx="454" cy="22"/>
            </a:xfrm>
            <a:prstGeom prst="rect">
              <a:avLst/>
            </a:prstGeom>
            <a:noFill/>
            <a:ln w="9525">
              <a:noFill/>
              <a:miter lim="800000"/>
              <a:headEnd/>
              <a:tailEnd/>
            </a:ln>
          </p:spPr>
        </p:pic>
        <p:pic>
          <p:nvPicPr>
            <p:cNvPr id="14" name="Picture 17" descr="AG00046_"/>
            <p:cNvPicPr>
              <a:picLocks noChangeAspect="1" noChangeArrowheads="1" noCrop="1"/>
            </p:cNvPicPr>
            <p:nvPr/>
          </p:nvPicPr>
          <p:blipFill>
            <a:blip r:embed="rId3" cstate="print"/>
            <a:srcRect/>
            <a:stretch>
              <a:fillRect/>
            </a:stretch>
          </p:blipFill>
          <p:spPr bwMode="auto">
            <a:xfrm rot="5400000">
              <a:off x="5182" y="244"/>
              <a:ext cx="454" cy="22"/>
            </a:xfrm>
            <a:prstGeom prst="rect">
              <a:avLst/>
            </a:prstGeom>
            <a:noFill/>
            <a:ln w="9525">
              <a:noFill/>
              <a:miter lim="800000"/>
              <a:headEnd/>
              <a:tailEnd/>
            </a:ln>
          </p:spPr>
        </p:pic>
      </p:grpSp>
      <p:pic>
        <p:nvPicPr>
          <p:cNvPr id="4" name="3 Imagen" descr="sello ESPE repujado.png"/>
          <p:cNvPicPr>
            <a:picLocks noChangeAspect="1"/>
          </p:cNvPicPr>
          <p:nvPr/>
        </p:nvPicPr>
        <p:blipFill>
          <a:blip r:embed="rId4" cstate="print"/>
          <a:stretch>
            <a:fillRect/>
          </a:stretch>
        </p:blipFill>
        <p:spPr>
          <a:xfrm>
            <a:off x="-15104" y="0"/>
            <a:ext cx="1010283" cy="980728"/>
          </a:xfrm>
          <a:prstGeom prst="rect">
            <a:avLst/>
          </a:prstGeom>
          <a:effectLst>
            <a:outerShdw blurRad="50800" dist="12700" dir="5400000" algn="ctr" rotWithShape="0">
              <a:schemeClr val="tx1"/>
            </a:outerShdw>
          </a:effectLst>
        </p:spPr>
      </p:pic>
      <p:pic>
        <p:nvPicPr>
          <p:cNvPr id="8" name="il_fi" descr="457px-Universidad_de_Guayaquil_svg"/>
          <p:cNvPicPr/>
          <p:nvPr/>
        </p:nvPicPr>
        <p:blipFill>
          <a:blip r:embed="rId5" cstate="print"/>
          <a:srcRect/>
          <a:stretch>
            <a:fillRect/>
          </a:stretch>
        </p:blipFill>
        <p:spPr bwMode="auto">
          <a:xfrm>
            <a:off x="8208912" y="58371"/>
            <a:ext cx="899592" cy="994366"/>
          </a:xfrm>
          <a:prstGeom prst="rect">
            <a:avLst/>
          </a:prstGeom>
          <a:noFill/>
          <a:ln w="9525">
            <a:noFill/>
            <a:miter lim="800000"/>
            <a:headEnd/>
            <a:tailEnd/>
          </a:ln>
        </p:spPr>
      </p:pic>
      <p:sp>
        <p:nvSpPr>
          <p:cNvPr id="15" name="14 CuadroTexto"/>
          <p:cNvSpPr txBox="1"/>
          <p:nvPr/>
        </p:nvSpPr>
        <p:spPr>
          <a:xfrm>
            <a:off x="3096344" y="2942010"/>
            <a:ext cx="6012160" cy="3884140"/>
          </a:xfrm>
          <a:prstGeom prst="rect">
            <a:avLst/>
          </a:prstGeom>
          <a:noFill/>
        </p:spPr>
        <p:txBody>
          <a:bodyPr wrap="square" rtlCol="0">
            <a:spAutoFit/>
          </a:bodyPr>
          <a:lstStyle/>
          <a:p>
            <a:pPr algn="ctr">
              <a:lnSpc>
                <a:spcPct val="110000"/>
              </a:lnSpc>
              <a:defRPr/>
            </a:pPr>
            <a:endParaRPr lang="es-ES" sz="2000" b="1" kern="0" dirty="0" smtClean="0">
              <a:latin typeface="+mj-lt"/>
            </a:endParaRPr>
          </a:p>
          <a:p>
            <a:pPr algn="ctr">
              <a:lnSpc>
                <a:spcPct val="110000"/>
              </a:lnSpc>
              <a:defRPr/>
            </a:pPr>
            <a:r>
              <a:rPr lang="es-ES" sz="2400" b="1" kern="0" dirty="0" smtClean="0">
                <a:latin typeface="+mj-lt"/>
              </a:rPr>
              <a:t>PROYECTO DE GRADO:</a:t>
            </a:r>
          </a:p>
          <a:p>
            <a:pPr lvl="0" algn="ctr" eaLnBrk="0" fontAlgn="base" hangingPunct="0">
              <a:spcBef>
                <a:spcPct val="0"/>
              </a:spcBef>
              <a:spcAft>
                <a:spcPct val="0"/>
              </a:spcAft>
            </a:pPr>
            <a:endParaRPr lang="es-EC" sz="2000" b="1" dirty="0" smtClean="0">
              <a:latin typeface="+mj-lt"/>
            </a:endParaRPr>
          </a:p>
          <a:p>
            <a:pPr lvl="0" algn="ctr" eaLnBrk="0" fontAlgn="base" hangingPunct="0">
              <a:spcBef>
                <a:spcPct val="0"/>
              </a:spcBef>
              <a:spcAft>
                <a:spcPct val="0"/>
              </a:spcAft>
            </a:pPr>
            <a:r>
              <a:rPr lang="es-EC" sz="2400" b="1" dirty="0" smtClean="0">
                <a:effectLst>
                  <a:outerShdw blurRad="38100" dist="38100" dir="2700000" algn="tl">
                    <a:srgbClr val="000000">
                      <a:alpha val="43137"/>
                    </a:srgbClr>
                  </a:outerShdw>
                </a:effectLst>
                <a:latin typeface="+mj-lt"/>
              </a:rPr>
              <a:t>LOS MECANISMOS DE FOMENTO DE CONFIANZA MUTUA ECUADOR – COLOMBIA</a:t>
            </a:r>
          </a:p>
          <a:p>
            <a:pPr lvl="0" algn="ctr" eaLnBrk="0" fontAlgn="base" hangingPunct="0">
              <a:spcBef>
                <a:spcPct val="0"/>
              </a:spcBef>
              <a:spcAft>
                <a:spcPct val="0"/>
              </a:spcAft>
            </a:pPr>
            <a:endParaRPr lang="es-EC" sz="2000" b="1" dirty="0" smtClean="0">
              <a:latin typeface="+mj-lt"/>
              <a:ea typeface="Calibri" pitchFamily="34" charset="0"/>
            </a:endParaRPr>
          </a:p>
          <a:p>
            <a:pPr algn="ctr">
              <a:lnSpc>
                <a:spcPct val="110000"/>
              </a:lnSpc>
              <a:defRPr/>
            </a:pPr>
            <a:r>
              <a:rPr lang="es-EC" sz="2000" b="1" kern="0" dirty="0" smtClean="0">
                <a:effectLst>
                  <a:outerShdw blurRad="38100" dist="38100" dir="2700000" algn="tl">
                    <a:srgbClr val="000000">
                      <a:alpha val="43137"/>
                    </a:srgbClr>
                  </a:outerShdw>
                </a:effectLst>
                <a:latin typeface="+mj-lt"/>
              </a:rPr>
              <a:t>ELABORADO POR:</a:t>
            </a:r>
            <a:endParaRPr lang="es-MX" sz="2000" b="1" kern="0" dirty="0" smtClean="0">
              <a:effectLst>
                <a:outerShdw blurRad="38100" dist="38100" dir="2700000" algn="tl">
                  <a:srgbClr val="000000">
                    <a:alpha val="43137"/>
                  </a:srgbClr>
                </a:outerShdw>
              </a:effectLst>
              <a:latin typeface="+mj-lt"/>
            </a:endParaRPr>
          </a:p>
          <a:p>
            <a:pPr algn="ctr">
              <a:lnSpc>
                <a:spcPct val="110000"/>
              </a:lnSpc>
              <a:defRPr/>
            </a:pPr>
            <a:r>
              <a:rPr lang="es-EC" sz="2000" b="1" dirty="0" smtClean="0" bmk="_Toc320830407">
                <a:latin typeface="+mj-lt"/>
                <a:ea typeface="Calibri" pitchFamily="34" charset="0"/>
              </a:rPr>
              <a:t>JOSÉ RODRIGO NÚÑEZ GAVILANEZ</a:t>
            </a:r>
            <a:endParaRPr lang="es-MX" sz="2000" b="1" kern="0" dirty="0" smtClean="0">
              <a:latin typeface="+mj-lt"/>
            </a:endParaRPr>
          </a:p>
          <a:p>
            <a:pPr algn="ctr">
              <a:lnSpc>
                <a:spcPct val="110000"/>
              </a:lnSpc>
              <a:defRPr/>
            </a:pPr>
            <a:endParaRPr lang="es-EC" sz="2000" b="1" kern="0" dirty="0" smtClean="0">
              <a:effectLst>
                <a:outerShdw blurRad="38100" dist="38100" dir="2700000" algn="tl">
                  <a:srgbClr val="000000">
                    <a:alpha val="43137"/>
                  </a:srgbClr>
                </a:outerShdw>
              </a:effectLst>
              <a:latin typeface="+mj-lt"/>
            </a:endParaRPr>
          </a:p>
          <a:p>
            <a:pPr algn="ctr">
              <a:lnSpc>
                <a:spcPct val="110000"/>
              </a:lnSpc>
              <a:defRPr/>
            </a:pPr>
            <a:r>
              <a:rPr lang="es-EC" sz="2000" b="1" kern="0" dirty="0" smtClean="0">
                <a:effectLst>
                  <a:outerShdw blurRad="38100" dist="38100" dir="2700000" algn="tl">
                    <a:srgbClr val="000000">
                      <a:alpha val="43137"/>
                    </a:srgbClr>
                  </a:outerShdw>
                </a:effectLst>
                <a:latin typeface="+mj-lt"/>
              </a:rPr>
              <a:t>DIRECTOR:</a:t>
            </a:r>
            <a:endParaRPr lang="es-MX" sz="2000" b="1" kern="0" dirty="0" smtClean="0">
              <a:effectLst>
                <a:outerShdw blurRad="38100" dist="38100" dir="2700000" algn="tl">
                  <a:srgbClr val="000000">
                    <a:alpha val="43137"/>
                  </a:srgbClr>
                </a:outerShdw>
              </a:effectLst>
              <a:latin typeface="+mj-lt"/>
            </a:endParaRPr>
          </a:p>
          <a:p>
            <a:pPr algn="ctr">
              <a:lnSpc>
                <a:spcPct val="110000"/>
              </a:lnSpc>
              <a:defRPr/>
            </a:pPr>
            <a:r>
              <a:rPr lang="es-ES" sz="2000" b="1" dirty="0"/>
              <a:t>CRNL. (S.P) RENÉ VÁSQUEZ  </a:t>
            </a:r>
            <a:r>
              <a:rPr lang="es-ES" sz="2000" b="1" dirty="0" smtClean="0"/>
              <a:t>MSC</a:t>
            </a:r>
            <a:endParaRPr lang="es-EC" sz="2000" b="1" kern="0" dirty="0">
              <a:latin typeface="+mj-lt"/>
            </a:endParaRPr>
          </a:p>
        </p:txBody>
      </p:sp>
      <p:sp>
        <p:nvSpPr>
          <p:cNvPr id="16" name="15 CuadroTexto"/>
          <p:cNvSpPr txBox="1"/>
          <p:nvPr/>
        </p:nvSpPr>
        <p:spPr>
          <a:xfrm>
            <a:off x="3096344" y="980728"/>
            <a:ext cx="6012160" cy="1908215"/>
          </a:xfrm>
          <a:prstGeom prst="rect">
            <a:avLst/>
          </a:prstGeom>
          <a:noFill/>
        </p:spPr>
        <p:txBody>
          <a:bodyPr wrap="square" rtlCol="0">
            <a:spAutoFit/>
          </a:bodyPr>
          <a:lstStyle/>
          <a:p>
            <a:pPr algn="ctr"/>
            <a:r>
              <a:rPr lang="es-ES" sz="2000" b="1" kern="0" dirty="0" smtClean="0">
                <a:effectLst>
                  <a:outerShdw blurRad="38100" dist="38100" dir="2700000" algn="tl">
                    <a:srgbClr val="000000">
                      <a:alpha val="43137"/>
                    </a:srgbClr>
                  </a:outerShdw>
                </a:effectLst>
                <a:cs typeface="Arial" pitchFamily="34" charset="0"/>
              </a:rPr>
              <a:t>UNIVERSIDAD DE FUERZAS ARMADAS «ESPE»</a:t>
            </a:r>
          </a:p>
          <a:p>
            <a:pPr algn="ctr"/>
            <a:endParaRPr lang="es-ES" b="1" kern="0" dirty="0" smtClean="0">
              <a:cs typeface="Arial" pitchFamily="34" charset="0"/>
            </a:endParaRPr>
          </a:p>
          <a:p>
            <a:pPr algn="ctr"/>
            <a:r>
              <a:rPr lang="es-EC" sz="2000" b="1" dirty="0" smtClean="0">
                <a:ea typeface="Calibri" pitchFamily="34" charset="0"/>
                <a:cs typeface="Arial" pitchFamily="34" charset="0"/>
              </a:rPr>
              <a:t>DEPARTAMENTO DE SEGURIDAD Y DEFENSA</a:t>
            </a:r>
          </a:p>
          <a:p>
            <a:pPr algn="ctr"/>
            <a:endParaRPr lang="es-EC" sz="2000" b="1" dirty="0" smtClean="0">
              <a:ea typeface="Calibri" pitchFamily="34" charset="0"/>
              <a:cs typeface="Arial" pitchFamily="34" charset="0"/>
            </a:endParaRPr>
          </a:p>
          <a:p>
            <a:pPr lvl="0" algn="ctr" eaLnBrk="0" fontAlgn="base" hangingPunct="0">
              <a:spcBef>
                <a:spcPct val="0"/>
              </a:spcBef>
              <a:spcAft>
                <a:spcPct val="0"/>
              </a:spcAft>
            </a:pPr>
            <a:r>
              <a:rPr lang="es-MX" sz="2000" b="1" kern="0" dirty="0" smtClean="0">
                <a:cs typeface="Arial" pitchFamily="34" charset="0"/>
              </a:rPr>
              <a:t>ESPECIALISTA EN ESTUDIOS ESTRATÉGICOS DE LA DEFENSA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13" name="39 Flecha abajo"/>
          <p:cNvSpPr/>
          <p:nvPr/>
        </p:nvSpPr>
        <p:spPr>
          <a:xfrm rot="15589360">
            <a:off x="2395768" y="3608306"/>
            <a:ext cx="367254" cy="764277"/>
          </a:xfrm>
          <a:prstGeom prst="downArrow">
            <a:avLst>
              <a:gd name="adj1" fmla="val 50000"/>
              <a:gd name="adj2" fmla="val 78815"/>
            </a:avLst>
          </a:prstGeom>
          <a:solidFill>
            <a:schemeClr val="accent1">
              <a:lumMod val="60000"/>
              <a:lumOff val="40000"/>
            </a:schemeClr>
          </a:solidFill>
          <a:ln w="9525">
            <a:noFill/>
            <a:round/>
            <a:headEnd/>
            <a:tailEnd/>
          </a:ln>
          <a:effectLst>
            <a:outerShdw blurRad="76200" dist="76200" dir="2700000" algn="tl" rotWithShape="0">
              <a:prstClr val="black">
                <a:alpha val="40000"/>
              </a:prstClr>
            </a:outerShdw>
          </a:effectLst>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 kern="0" dirty="0">
              <a:solidFill>
                <a:sysClr val="windowText" lastClr="000000"/>
              </a:solidFill>
              <a:latin typeface="Aharoni" pitchFamily="2" charset="-79"/>
              <a:cs typeface="Aharoni" pitchFamily="2" charset="-79"/>
            </a:endParaRPr>
          </a:p>
        </p:txBody>
      </p:sp>
      <p:sp>
        <p:nvSpPr>
          <p:cNvPr id="14" name="30 CuadroTexto"/>
          <p:cNvSpPr txBox="1">
            <a:spLocks noChangeArrowheads="1"/>
          </p:cNvSpPr>
          <p:nvPr/>
        </p:nvSpPr>
        <p:spPr bwMode="auto">
          <a:xfrm>
            <a:off x="2966887" y="2919987"/>
            <a:ext cx="6033096" cy="1949172"/>
          </a:xfrm>
          <a:prstGeom prst="round2DiagRect">
            <a:avLst>
              <a:gd name="adj1" fmla="val 34073"/>
              <a:gd name="adj2" fmla="val 0"/>
            </a:avLst>
          </a:prstGeom>
          <a:solidFill>
            <a:schemeClr val="accent1">
              <a:lumMod val="60000"/>
              <a:lumOff val="40000"/>
            </a:schemeClr>
          </a:solidFill>
          <a:ln w="28575">
            <a:solidFill>
              <a:srgbClr val="000000">
                <a:alpha val="27843"/>
              </a:srgbClr>
            </a:solidFill>
            <a:miter lim="800000"/>
            <a:headEnd/>
            <a:tailEnd/>
          </a:ln>
          <a:effectLst>
            <a:glow rad="101600">
              <a:sysClr val="window" lastClr="FFFFFF">
                <a:alpha val="40000"/>
              </a:sysClr>
            </a:glow>
          </a:effectLst>
          <a:scene3d>
            <a:camera prst="orthographicFront"/>
            <a:lightRig rig="threePt" dir="t"/>
          </a:scene3d>
          <a:sp3d>
            <a:bevelT/>
          </a:sp3d>
        </p:spPr>
        <p:txBody>
          <a:bodyPr wrap="square"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5" algn="just">
              <a:buClr>
                <a:srgbClr val="C0504D">
                  <a:lumMod val="50000"/>
                </a:srgbClr>
              </a:buClr>
              <a:buSzPct val="130000"/>
              <a:defRPr/>
            </a:pPr>
            <a:r>
              <a:rPr lang="es-ES" sz="1600" dirty="0" smtClean="0">
                <a:latin typeface="Arial" pitchFamily="34" charset="0"/>
                <a:cs typeface="Arial" pitchFamily="34" charset="0"/>
              </a:rPr>
              <a:t>A </a:t>
            </a:r>
            <a:r>
              <a:rPr lang="es-ES" sz="1600" dirty="0">
                <a:latin typeface="Arial" pitchFamily="34" charset="0"/>
                <a:cs typeface="Arial" pitchFamily="34" charset="0"/>
              </a:rPr>
              <a:t>comienzos de la década de los años sesenta se llegó a un acuerdo entre los contendientes al aceptar el establecimiento de la denominada línea caliente (</a:t>
            </a:r>
            <a:r>
              <a:rPr lang="es-ES" sz="1600" dirty="0" err="1">
                <a:latin typeface="Arial" pitchFamily="34" charset="0"/>
                <a:cs typeface="Arial" pitchFamily="34" charset="0"/>
              </a:rPr>
              <a:t>hotline</a:t>
            </a:r>
            <a:r>
              <a:rPr lang="es-ES" sz="1600" dirty="0">
                <a:latin typeface="Arial" pitchFamily="34" charset="0"/>
                <a:cs typeface="Arial" pitchFamily="34" charset="0"/>
              </a:rPr>
              <a:t> </a:t>
            </a:r>
            <a:r>
              <a:rPr lang="es-ES" sz="1600" dirty="0" err="1">
                <a:latin typeface="Arial" pitchFamily="34" charset="0"/>
                <a:cs typeface="Arial" pitchFamily="34" charset="0"/>
              </a:rPr>
              <a:t>agrement</a:t>
            </a:r>
            <a:r>
              <a:rPr lang="es-ES" sz="1600" dirty="0">
                <a:latin typeface="Arial" pitchFamily="34" charset="0"/>
                <a:cs typeface="Arial" pitchFamily="34" charset="0"/>
              </a:rPr>
              <a:t>) con el ánimo de establecer una línea directa de comunicación entre los dos jefes de gobierno, para ser usado en caso de emergencia bélica</a:t>
            </a:r>
            <a:r>
              <a:rPr lang="es-ES" sz="1600" dirty="0" smtClean="0">
                <a:latin typeface="Arial" pitchFamily="34" charset="0"/>
                <a:cs typeface="Arial" pitchFamily="34" charset="0"/>
              </a:rPr>
              <a:t>”.</a:t>
            </a:r>
            <a:endParaRPr lang="es-ES" sz="1600" b="1" dirty="0">
              <a:latin typeface="Arial" pitchFamily="34" charset="0"/>
              <a:cs typeface="Arial" pitchFamily="34" charset="0"/>
            </a:endParaRPr>
          </a:p>
        </p:txBody>
      </p:sp>
      <p:sp>
        <p:nvSpPr>
          <p:cNvPr id="15" name=" 3"/>
          <p:cNvSpPr/>
          <p:nvPr/>
        </p:nvSpPr>
        <p:spPr bwMode="auto">
          <a:xfrm rot="10046977" flipH="1" flipV="1">
            <a:off x="1364357" y="2037098"/>
            <a:ext cx="1715667" cy="1483812"/>
          </a:xfrm>
          <a:prstGeom prst="swooshArrow">
            <a:avLst>
              <a:gd name="adj1" fmla="val 21949"/>
              <a:gd name="adj2" fmla="val 14394"/>
            </a:avLst>
          </a:prstGeom>
          <a:solidFill>
            <a:schemeClr val="accent1">
              <a:lumMod val="60000"/>
              <a:lumOff val="40000"/>
            </a:schemeClr>
          </a:solidFill>
          <a:ln w="9525">
            <a:noFill/>
            <a:round/>
            <a:headEnd/>
            <a:tailEnd/>
          </a:ln>
          <a:effectLst>
            <a:outerShdw blurRad="76200" dist="76200" dir="2700000" algn="tl" rotWithShape="0">
              <a:prstClr val="black">
                <a:alpha val="40000"/>
              </a:prstClr>
            </a:outerShdw>
          </a:effectLst>
        </p:spPr>
        <p:txBody>
          <a:bodyPr/>
          <a:lstStyle/>
          <a:p>
            <a:endParaRPr lang="en-US">
              <a:solidFill>
                <a:prstClr val="black"/>
              </a:solidFill>
              <a:latin typeface="Aharoni" pitchFamily="2" charset="-79"/>
              <a:cs typeface="Aharoni" pitchFamily="2" charset="-79"/>
            </a:endParaRPr>
          </a:p>
        </p:txBody>
      </p:sp>
      <p:sp>
        <p:nvSpPr>
          <p:cNvPr id="16" name="40 CuadroTexto"/>
          <p:cNvSpPr txBox="1">
            <a:spLocks noChangeArrowheads="1"/>
          </p:cNvSpPr>
          <p:nvPr/>
        </p:nvSpPr>
        <p:spPr bwMode="auto">
          <a:xfrm>
            <a:off x="2966890" y="919922"/>
            <a:ext cx="6048671" cy="1861006"/>
          </a:xfrm>
          <a:prstGeom prst="round2DiagRect">
            <a:avLst>
              <a:gd name="adj1" fmla="val 50000"/>
              <a:gd name="adj2" fmla="val 0"/>
            </a:avLst>
          </a:prstGeom>
          <a:solidFill>
            <a:schemeClr val="accent1">
              <a:lumMod val="60000"/>
              <a:lumOff val="40000"/>
            </a:schemeClr>
          </a:solidFill>
          <a:ln w="28575">
            <a:solidFill>
              <a:srgbClr val="000000">
                <a:alpha val="27843"/>
              </a:srgbClr>
            </a:solidFill>
            <a:miter lim="800000"/>
            <a:headEnd/>
            <a:tailEnd/>
          </a:ln>
          <a:effectLst>
            <a:glow rad="101600">
              <a:sysClr val="window" lastClr="FFFFFF">
                <a:alpha val="40000"/>
              </a:sysClr>
            </a:glow>
          </a:effectLst>
          <a:scene3d>
            <a:camera prst="orthographicFront"/>
            <a:lightRig rig="threePt" dir="t"/>
          </a:scene3d>
          <a:sp3d>
            <a:bevelT/>
          </a:sp3d>
        </p:spPr>
        <p:txBody>
          <a:bodyPr wrap="square"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1600" dirty="0">
                <a:latin typeface="Arial" pitchFamily="34" charset="0"/>
                <a:cs typeface="Arial" pitchFamily="34" charset="0"/>
              </a:rPr>
              <a:t>A</a:t>
            </a:r>
            <a:r>
              <a:rPr lang="es-ES" sz="1600" dirty="0" smtClean="0">
                <a:latin typeface="Arial" pitchFamily="34" charset="0"/>
                <a:cs typeface="Arial" pitchFamily="34" charset="0"/>
              </a:rPr>
              <a:t>cuerdo </a:t>
            </a:r>
            <a:r>
              <a:rPr lang="es-ES" sz="1600" dirty="0">
                <a:latin typeface="Arial" pitchFamily="34" charset="0"/>
                <a:cs typeface="Arial" pitchFamily="34" charset="0"/>
              </a:rPr>
              <a:t>logrado entre 1946 y 1947 entre Estados Unidos y la URSS estableciendo misiones de contacto militar en las dos </a:t>
            </a:r>
            <a:r>
              <a:rPr lang="es-ES" sz="1600" dirty="0" err="1" smtClean="0">
                <a:latin typeface="Arial" pitchFamily="34" charset="0"/>
                <a:cs typeface="Arial" pitchFamily="34" charset="0"/>
              </a:rPr>
              <a:t>Alemanias</a:t>
            </a:r>
            <a:r>
              <a:rPr lang="es-ES" sz="1600" dirty="0" smtClean="0">
                <a:latin typeface="Arial" pitchFamily="34" charset="0"/>
                <a:cs typeface="Arial" pitchFamily="34" charset="0"/>
              </a:rPr>
              <a:t>, </a:t>
            </a:r>
            <a:r>
              <a:rPr lang="es-ES" sz="1600" dirty="0">
                <a:latin typeface="Arial" pitchFamily="34" charset="0"/>
                <a:cs typeface="Arial" pitchFamily="34" charset="0"/>
              </a:rPr>
              <a:t>cuyo objetivo era mejorar la transparencia para proveer advertencias en contra de movimientos a larga escala o ataques por </a:t>
            </a:r>
            <a:r>
              <a:rPr lang="es-ES" sz="1600" dirty="0" smtClean="0">
                <a:latin typeface="Arial" pitchFamily="34" charset="0"/>
                <a:cs typeface="Arial" pitchFamily="34" charset="0"/>
              </a:rPr>
              <a:t>sorpresa.</a:t>
            </a:r>
            <a:endParaRPr lang="es-EC" sz="1600" b="1" dirty="0">
              <a:latin typeface="Arial" pitchFamily="34" charset="0"/>
              <a:cs typeface="Arial" pitchFamily="34" charset="0"/>
            </a:endParaRPr>
          </a:p>
        </p:txBody>
      </p:sp>
      <p:sp>
        <p:nvSpPr>
          <p:cNvPr id="18" name=" 3"/>
          <p:cNvSpPr/>
          <p:nvPr/>
        </p:nvSpPr>
        <p:spPr bwMode="auto">
          <a:xfrm rot="11261093" flipH="1">
            <a:off x="1460629" y="4895304"/>
            <a:ext cx="1567891" cy="1487998"/>
          </a:xfrm>
          <a:prstGeom prst="swooshArrow">
            <a:avLst>
              <a:gd name="adj1" fmla="val 21949"/>
              <a:gd name="adj2" fmla="val 25000"/>
            </a:avLst>
          </a:prstGeom>
          <a:solidFill>
            <a:schemeClr val="accent1">
              <a:lumMod val="60000"/>
              <a:lumOff val="40000"/>
            </a:schemeClr>
          </a:solidFill>
          <a:ln w="9525">
            <a:noFill/>
            <a:round/>
            <a:headEnd/>
            <a:tailEnd/>
          </a:ln>
          <a:effectLst>
            <a:outerShdw blurRad="76200" dist="76200" dir="2700000" algn="tl" rotWithShape="0">
              <a:prstClr val="black">
                <a:alpha val="40000"/>
              </a:prstClr>
            </a:outerShdw>
          </a:effectLst>
        </p:spPr>
        <p:txBody>
          <a:bodyPr/>
          <a:lstStyle/>
          <a:p>
            <a:endParaRPr lang="en-US">
              <a:solidFill>
                <a:prstClr val="black"/>
              </a:solidFill>
              <a:latin typeface="Aharoni" pitchFamily="2" charset="-79"/>
              <a:cs typeface="Aharoni" pitchFamily="2" charset="-79"/>
            </a:endParaRPr>
          </a:p>
        </p:txBody>
      </p:sp>
      <p:sp>
        <p:nvSpPr>
          <p:cNvPr id="19" name="40 CuadroTexto"/>
          <p:cNvSpPr txBox="1">
            <a:spLocks noChangeArrowheads="1"/>
          </p:cNvSpPr>
          <p:nvPr/>
        </p:nvSpPr>
        <p:spPr bwMode="auto">
          <a:xfrm>
            <a:off x="2966888" y="4997328"/>
            <a:ext cx="6033097" cy="1861006"/>
          </a:xfrm>
          <a:prstGeom prst="round2DiagRect">
            <a:avLst>
              <a:gd name="adj1" fmla="val 50000"/>
              <a:gd name="adj2" fmla="val 0"/>
            </a:avLst>
          </a:prstGeom>
          <a:solidFill>
            <a:schemeClr val="accent1">
              <a:lumMod val="60000"/>
              <a:lumOff val="40000"/>
            </a:schemeClr>
          </a:solidFill>
          <a:ln w="28575">
            <a:solidFill>
              <a:srgbClr val="000000">
                <a:alpha val="27843"/>
              </a:srgbClr>
            </a:solidFill>
            <a:miter lim="800000"/>
            <a:headEnd/>
            <a:tailEnd/>
          </a:ln>
          <a:effectLst>
            <a:glow rad="101600">
              <a:sysClr val="window" lastClr="FFFFFF">
                <a:alpha val="40000"/>
              </a:sysClr>
            </a:glow>
          </a:effectLst>
          <a:scene3d>
            <a:camera prst="orthographicFront"/>
            <a:lightRig rig="threePt" dir="t"/>
          </a:scene3d>
          <a:sp3d>
            <a:bevelT/>
          </a:sp3d>
        </p:spPr>
        <p:txBody>
          <a:bodyPr wrap="square"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1600" dirty="0">
                <a:latin typeface="Arial" pitchFamily="34" charset="0"/>
                <a:cs typeface="Arial" pitchFamily="34" charset="0"/>
              </a:rPr>
              <a:t> </a:t>
            </a:r>
            <a:r>
              <a:rPr lang="es-ES" sz="1600" dirty="0" smtClean="0">
                <a:latin typeface="Arial" pitchFamily="34" charset="0"/>
                <a:cs typeface="Arial" pitchFamily="34" charset="0"/>
              </a:rPr>
              <a:t>En </a:t>
            </a:r>
            <a:r>
              <a:rPr lang="es-ES" sz="1600" dirty="0">
                <a:latin typeface="Arial" pitchFamily="34" charset="0"/>
                <a:cs typeface="Arial" pitchFamily="34" charset="0"/>
              </a:rPr>
              <a:t>1972, se suscribió el “Acuerdo sobre la prevención            de incidentes en y sobre alta mar”, que reguló las </a:t>
            </a:r>
            <a:r>
              <a:rPr lang="es-ES" sz="1600" dirty="0" smtClean="0">
                <a:latin typeface="Arial" pitchFamily="34" charset="0"/>
                <a:cs typeface="Arial" pitchFamily="34" charset="0"/>
              </a:rPr>
              <a:t>maniobras, </a:t>
            </a:r>
            <a:r>
              <a:rPr lang="es-ES" sz="1600" dirty="0">
                <a:latin typeface="Arial" pitchFamily="34" charset="0"/>
                <a:cs typeface="Arial" pitchFamily="34" charset="0"/>
              </a:rPr>
              <a:t>entre navíos norteamericanos y soviéticos para evitar que se pudieran incrementar las provocaciones peligrosas en el mar</a:t>
            </a:r>
            <a:r>
              <a:rPr lang="es-EC" sz="1600" b="1" dirty="0" smtClean="0">
                <a:latin typeface="Arial" pitchFamily="34" charset="0"/>
                <a:cs typeface="Arial" pitchFamily="34" charset="0"/>
              </a:rPr>
              <a:t>.</a:t>
            </a:r>
            <a:endParaRPr lang="es-EC" sz="1600" b="1" dirty="0">
              <a:latin typeface="Arial" pitchFamily="34" charset="0"/>
              <a:cs typeface="Arial" pitchFamily="34" charset="0"/>
            </a:endParaRPr>
          </a:p>
        </p:txBody>
      </p:sp>
      <p:sp>
        <p:nvSpPr>
          <p:cNvPr id="3" name="2 Elipse"/>
          <p:cNvSpPr/>
          <p:nvPr/>
        </p:nvSpPr>
        <p:spPr>
          <a:xfrm>
            <a:off x="395537" y="3496092"/>
            <a:ext cx="1944217" cy="144507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MARCO TEÓRICO DE LOS M.F.C.M</a:t>
            </a:r>
            <a:endParaRPr lang="es-EC" sz="2000" b="1" dirty="0">
              <a:solidFill>
                <a:schemeClr val="tx1"/>
              </a:solidFill>
            </a:endParaRPr>
          </a:p>
        </p:txBody>
      </p:sp>
    </p:spTree>
    <p:extLst>
      <p:ext uri="{BB962C8B-B14F-4D97-AF65-F5344CB8AC3E}">
        <p14:creationId xmlns:p14="http://schemas.microsoft.com/office/powerpoint/2010/main" val="33818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39 Flecha abajo"/>
          <p:cNvSpPr/>
          <p:nvPr/>
        </p:nvSpPr>
        <p:spPr>
          <a:xfrm rot="13432212">
            <a:off x="1865509" y="2932087"/>
            <a:ext cx="494027" cy="964351"/>
          </a:xfrm>
          <a:prstGeom prst="downArrow">
            <a:avLst>
              <a:gd name="adj1" fmla="val 50000"/>
              <a:gd name="adj2" fmla="val 78815"/>
            </a:avLst>
          </a:prstGeom>
          <a:solidFill>
            <a:schemeClr val="tx2">
              <a:lumMod val="60000"/>
              <a:lumOff val="40000"/>
            </a:schemeClr>
          </a:solidFill>
          <a:ln w="9525">
            <a:noFill/>
            <a:round/>
            <a:headEnd/>
            <a:tailEnd/>
          </a:ln>
          <a:effectLst>
            <a:outerShdw blurRad="76200" dist="76200" dir="2700000" algn="tl" rotWithShape="0">
              <a:prstClr val="black">
                <a:alpha val="40000"/>
              </a:prstClr>
            </a:outerShdw>
          </a:effectLst>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 kern="0" dirty="0">
              <a:solidFill>
                <a:sysClr val="windowText" lastClr="000000"/>
              </a:solidFill>
              <a:latin typeface="Aharoni" pitchFamily="2" charset="-79"/>
              <a:cs typeface="Aharoni" pitchFamily="2" charset="-79"/>
            </a:endParaRPr>
          </a:p>
        </p:txBody>
      </p:sp>
      <p:sp>
        <p:nvSpPr>
          <p:cNvPr id="27" name="39 Flecha abajo"/>
          <p:cNvSpPr/>
          <p:nvPr/>
        </p:nvSpPr>
        <p:spPr>
          <a:xfrm rot="15741081">
            <a:off x="2019978" y="4040943"/>
            <a:ext cx="404682" cy="955737"/>
          </a:xfrm>
          <a:prstGeom prst="downArrow">
            <a:avLst>
              <a:gd name="adj1" fmla="val 50000"/>
              <a:gd name="adj2" fmla="val 78815"/>
            </a:avLst>
          </a:prstGeom>
          <a:solidFill>
            <a:schemeClr val="tx2">
              <a:lumMod val="60000"/>
              <a:lumOff val="40000"/>
            </a:schemeClr>
          </a:solidFill>
          <a:ln w="9525">
            <a:noFill/>
            <a:round/>
            <a:headEnd/>
            <a:tailEnd/>
          </a:ln>
          <a:effectLst>
            <a:outerShdw blurRad="76200" dist="76200" dir="2700000" algn="tl" rotWithShape="0">
              <a:prstClr val="black">
                <a:alpha val="40000"/>
              </a:prstClr>
            </a:outerShdw>
          </a:effectLst>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s-ES" kern="0" dirty="0">
              <a:solidFill>
                <a:sysClr val="windowText" lastClr="000000"/>
              </a:solidFill>
              <a:latin typeface="Aharoni" pitchFamily="2" charset="-79"/>
              <a:cs typeface="Aharoni" pitchFamily="2" charset="-79"/>
            </a:endParaRPr>
          </a:p>
        </p:txBody>
      </p:sp>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44626"/>
            <a:ext cx="7272808" cy="779894"/>
            <a:chOff x="1043608" y="56818"/>
            <a:chExt cx="7272808" cy="779894"/>
          </a:xfrm>
        </p:grpSpPr>
        <p:sp>
          <p:nvSpPr>
            <p:cNvPr id="7"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14" name="30 CuadroTexto"/>
          <p:cNvSpPr txBox="1">
            <a:spLocks noChangeArrowheads="1"/>
          </p:cNvSpPr>
          <p:nvPr/>
        </p:nvSpPr>
        <p:spPr bwMode="auto">
          <a:xfrm>
            <a:off x="2691389" y="1833787"/>
            <a:ext cx="6380603" cy="1337667"/>
          </a:xfrm>
          <a:prstGeom prst="round2DiagRect">
            <a:avLst>
              <a:gd name="adj1" fmla="val 34073"/>
              <a:gd name="adj2" fmla="val 0"/>
            </a:avLst>
          </a:prstGeom>
          <a:solidFill>
            <a:schemeClr val="accent1">
              <a:lumMod val="60000"/>
              <a:lumOff val="40000"/>
            </a:schemeClr>
          </a:solidFill>
          <a:ln w="28575">
            <a:solidFill>
              <a:srgbClr val="000000">
                <a:alpha val="27843"/>
              </a:srgbClr>
            </a:solidFill>
            <a:miter lim="800000"/>
            <a:headEnd/>
            <a:tailEnd/>
          </a:ln>
          <a:effectLst>
            <a:glow rad="101600">
              <a:sysClr val="window" lastClr="FFFFFF">
                <a:alpha val="40000"/>
              </a:sysClr>
            </a:glow>
          </a:effectLst>
          <a:scene3d>
            <a:camera prst="orthographicFront"/>
            <a:lightRig rig="threePt" dir="t"/>
          </a:scene3d>
          <a:sp3d>
            <a:bevelT/>
          </a:sp3d>
        </p:spPr>
        <p:txBody>
          <a:bodyPr wrap="square"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5" algn="just">
              <a:buClr>
                <a:srgbClr val="C0504D">
                  <a:lumMod val="50000"/>
                </a:srgbClr>
              </a:buClr>
              <a:buSzPct val="130000"/>
              <a:defRPr/>
            </a:pPr>
            <a:r>
              <a:rPr lang="es-ES" sz="1600" dirty="0"/>
              <a:t>En un escenario estratégico como el actual, las medidas de confianza mutua forman parte de las planificaciones político- estratégica y estratégico-militar; por lo tanto, constituyen una contribución importante a la previsión y prevención de </a:t>
            </a:r>
            <a:r>
              <a:rPr lang="es-ES" sz="1600" dirty="0" smtClean="0"/>
              <a:t>conflictos</a:t>
            </a:r>
            <a:r>
              <a:rPr lang="es-ES" sz="1600" dirty="0" smtClean="0">
                <a:latin typeface="Arial" pitchFamily="34" charset="0"/>
                <a:cs typeface="Arial" pitchFamily="34" charset="0"/>
              </a:rPr>
              <a:t>.</a:t>
            </a:r>
            <a:endParaRPr lang="es-ES" sz="1600" b="1" dirty="0">
              <a:latin typeface="Arial" pitchFamily="34" charset="0"/>
              <a:cs typeface="Arial" pitchFamily="34" charset="0"/>
            </a:endParaRPr>
          </a:p>
        </p:txBody>
      </p:sp>
      <p:sp>
        <p:nvSpPr>
          <p:cNvPr id="15" name=" 3"/>
          <p:cNvSpPr/>
          <p:nvPr/>
        </p:nvSpPr>
        <p:spPr bwMode="auto">
          <a:xfrm rot="9125367" flipH="1" flipV="1">
            <a:off x="818200" y="1577906"/>
            <a:ext cx="2051041" cy="1700235"/>
          </a:xfrm>
          <a:prstGeom prst="swooshArrow">
            <a:avLst>
              <a:gd name="adj1" fmla="val 21949"/>
              <a:gd name="adj2" fmla="val 14394"/>
            </a:avLst>
          </a:prstGeom>
          <a:solidFill>
            <a:schemeClr val="tx2">
              <a:lumMod val="60000"/>
              <a:lumOff val="40000"/>
            </a:schemeClr>
          </a:solidFill>
          <a:ln w="9525">
            <a:noFill/>
            <a:round/>
            <a:headEnd/>
            <a:tailEnd/>
          </a:ln>
          <a:effectLst>
            <a:outerShdw blurRad="76200" dist="76200" dir="2700000" algn="tl" rotWithShape="0">
              <a:prstClr val="black">
                <a:alpha val="40000"/>
              </a:prstClr>
            </a:outerShdw>
          </a:effectLst>
        </p:spPr>
        <p:txBody>
          <a:bodyPr/>
          <a:lstStyle/>
          <a:p>
            <a:endParaRPr lang="en-US">
              <a:solidFill>
                <a:prstClr val="black"/>
              </a:solidFill>
              <a:latin typeface="Aharoni" pitchFamily="2" charset="-79"/>
              <a:cs typeface="Aharoni" pitchFamily="2" charset="-79"/>
            </a:endParaRPr>
          </a:p>
        </p:txBody>
      </p:sp>
      <p:sp>
        <p:nvSpPr>
          <p:cNvPr id="16" name="40 CuadroTexto"/>
          <p:cNvSpPr txBox="1">
            <a:spLocks noChangeArrowheads="1"/>
          </p:cNvSpPr>
          <p:nvPr/>
        </p:nvSpPr>
        <p:spPr bwMode="auto">
          <a:xfrm>
            <a:off x="2706166" y="908988"/>
            <a:ext cx="6365828" cy="822305"/>
          </a:xfrm>
          <a:prstGeom prst="round2DiagRect">
            <a:avLst>
              <a:gd name="adj1" fmla="val 50000"/>
              <a:gd name="adj2" fmla="val 0"/>
            </a:avLst>
          </a:prstGeom>
          <a:solidFill>
            <a:schemeClr val="accent1">
              <a:lumMod val="60000"/>
              <a:lumOff val="40000"/>
            </a:schemeClr>
          </a:solidFill>
          <a:ln w="28575">
            <a:solidFill>
              <a:srgbClr val="000000">
                <a:alpha val="27843"/>
              </a:srgbClr>
            </a:solidFill>
            <a:miter lim="800000"/>
            <a:headEnd/>
            <a:tailEnd/>
          </a:ln>
          <a:effectLst>
            <a:glow rad="101600">
              <a:sysClr val="window" lastClr="FFFFFF">
                <a:alpha val="40000"/>
              </a:sysClr>
            </a:glow>
          </a:effectLst>
          <a:scene3d>
            <a:camera prst="orthographicFront"/>
            <a:lightRig rig="threePt" dir="t"/>
          </a:scene3d>
          <a:sp3d>
            <a:bevelT/>
          </a:sp3d>
        </p:spPr>
        <p:txBody>
          <a:bodyPr wrap="square"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1600" dirty="0"/>
              <a:t>E</a:t>
            </a:r>
            <a:r>
              <a:rPr lang="es-ES" sz="1600" dirty="0" smtClean="0"/>
              <a:t>n </a:t>
            </a:r>
            <a:r>
              <a:rPr lang="es-ES" sz="1600" dirty="0"/>
              <a:t>1973, </a:t>
            </a:r>
            <a:r>
              <a:rPr lang="es-ES" sz="1600" dirty="0" smtClean="0"/>
              <a:t>se suscribe el </a:t>
            </a:r>
            <a:r>
              <a:rPr lang="es-ES" sz="1600" dirty="0"/>
              <a:t>“Acuerdo de prevención de la guerra nuclear” con relación a medidas de confianza en el campo atómico</a:t>
            </a:r>
            <a:r>
              <a:rPr lang="es-ES" sz="1600" dirty="0" smtClean="0"/>
              <a:t>.</a:t>
            </a:r>
            <a:endParaRPr lang="es-EC" sz="1600" b="1" dirty="0">
              <a:latin typeface="Arial" pitchFamily="34" charset="0"/>
              <a:cs typeface="Arial" pitchFamily="34" charset="0"/>
            </a:endParaRPr>
          </a:p>
        </p:txBody>
      </p:sp>
      <p:sp>
        <p:nvSpPr>
          <p:cNvPr id="18" name=" 3"/>
          <p:cNvSpPr/>
          <p:nvPr/>
        </p:nvSpPr>
        <p:spPr bwMode="auto">
          <a:xfrm rot="10800000" flipH="1">
            <a:off x="1259635" y="4736154"/>
            <a:ext cx="1362367" cy="1797834"/>
          </a:xfrm>
          <a:prstGeom prst="swooshArrow">
            <a:avLst>
              <a:gd name="adj1" fmla="val 21949"/>
              <a:gd name="adj2" fmla="val 25000"/>
            </a:avLst>
          </a:prstGeom>
          <a:solidFill>
            <a:schemeClr val="tx2">
              <a:lumMod val="60000"/>
              <a:lumOff val="40000"/>
            </a:schemeClr>
          </a:solidFill>
          <a:ln w="9525">
            <a:noFill/>
            <a:round/>
            <a:headEnd/>
            <a:tailEnd/>
          </a:ln>
          <a:effectLst>
            <a:outerShdw blurRad="76200" dist="76200" dir="2700000" algn="tl" rotWithShape="0">
              <a:prstClr val="black">
                <a:alpha val="40000"/>
              </a:prstClr>
            </a:outerShdw>
          </a:effectLst>
        </p:spPr>
        <p:txBody>
          <a:bodyPr/>
          <a:lstStyle/>
          <a:p>
            <a:endParaRPr lang="en-US">
              <a:solidFill>
                <a:prstClr val="black"/>
              </a:solidFill>
              <a:latin typeface="Aharoni" pitchFamily="2" charset="-79"/>
              <a:cs typeface="Aharoni" pitchFamily="2" charset="-79"/>
            </a:endParaRPr>
          </a:p>
        </p:txBody>
      </p:sp>
      <p:sp>
        <p:nvSpPr>
          <p:cNvPr id="19" name="40 CuadroTexto"/>
          <p:cNvSpPr txBox="1">
            <a:spLocks noChangeArrowheads="1"/>
          </p:cNvSpPr>
          <p:nvPr/>
        </p:nvSpPr>
        <p:spPr bwMode="auto">
          <a:xfrm>
            <a:off x="2691391" y="4678144"/>
            <a:ext cx="6380604" cy="2207240"/>
          </a:xfrm>
          <a:prstGeom prst="round2DiagRect">
            <a:avLst>
              <a:gd name="adj1" fmla="val 50000"/>
              <a:gd name="adj2" fmla="val 0"/>
            </a:avLst>
          </a:prstGeom>
          <a:solidFill>
            <a:schemeClr val="accent1">
              <a:lumMod val="60000"/>
              <a:lumOff val="40000"/>
            </a:schemeClr>
          </a:solidFill>
          <a:ln w="28575">
            <a:solidFill>
              <a:srgbClr val="000000">
                <a:alpha val="27843"/>
              </a:srgbClr>
            </a:solidFill>
            <a:miter lim="800000"/>
            <a:headEnd/>
            <a:tailEnd/>
          </a:ln>
          <a:effectLst>
            <a:glow rad="101600">
              <a:sysClr val="window" lastClr="FFFFFF">
                <a:alpha val="40000"/>
              </a:sysClr>
            </a:glow>
          </a:effectLst>
          <a:scene3d>
            <a:camera prst="orthographicFront"/>
            <a:lightRig rig="threePt" dir="t"/>
          </a:scene3d>
          <a:sp3d>
            <a:bevelT/>
          </a:sp3d>
        </p:spPr>
        <p:txBody>
          <a:bodyPr wrap="square" anchor="ctr">
            <a:spAutoFit/>
          </a:bodyPr>
          <a:lstStyle>
            <a:defPPr>
              <a:defRPr lang="es-ES"/>
            </a:defPPr>
            <a:lvl6pPr marL="0" lvl="5" algn="just">
              <a:buClr>
                <a:srgbClr val="C0504D">
                  <a:lumMod val="50000"/>
                </a:srgbClr>
              </a:buClr>
              <a:buSzPct val="130000"/>
              <a:defRPr sz="1600"/>
            </a:lvl6pPr>
          </a:lstStyle>
          <a:p>
            <a:pPr algn="just"/>
            <a:r>
              <a:rPr lang="es-ES" sz="1600" dirty="0"/>
              <a:t>La agenda de la seguridad del Ecuador no puede reducirse a la concepción de estereotipos acerca de amenazas externas o internas, ni a la inercia de una proyección de naturaleza local</a:t>
            </a:r>
            <a:r>
              <a:rPr lang="es-ES" sz="1600" dirty="0" smtClean="0"/>
              <a:t>. Los objetivos del Estado deben inscribirse en un amplia percepción de escenarios globales, regionales y vecinales, relacionados e interdependientes.</a:t>
            </a:r>
            <a:endParaRPr lang="es-EC" sz="1600" dirty="0"/>
          </a:p>
        </p:txBody>
      </p:sp>
      <p:sp>
        <p:nvSpPr>
          <p:cNvPr id="3" name="2 Elipse"/>
          <p:cNvSpPr/>
          <p:nvPr/>
        </p:nvSpPr>
        <p:spPr>
          <a:xfrm>
            <a:off x="395538" y="3496092"/>
            <a:ext cx="1671993" cy="144507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MARCO TEÓRICO DE LOS M.F.C.M</a:t>
            </a:r>
            <a:endParaRPr lang="es-EC" sz="2000" b="1" dirty="0">
              <a:solidFill>
                <a:schemeClr val="tx1"/>
              </a:solidFill>
            </a:endParaRPr>
          </a:p>
        </p:txBody>
      </p:sp>
      <p:sp>
        <p:nvSpPr>
          <p:cNvPr id="20" name="30 CuadroTexto"/>
          <p:cNvSpPr txBox="1">
            <a:spLocks noChangeArrowheads="1"/>
          </p:cNvSpPr>
          <p:nvPr/>
        </p:nvSpPr>
        <p:spPr bwMode="auto">
          <a:xfrm>
            <a:off x="2706166" y="3284984"/>
            <a:ext cx="6365828" cy="1337667"/>
          </a:xfrm>
          <a:prstGeom prst="round2DiagRect">
            <a:avLst>
              <a:gd name="adj1" fmla="val 34073"/>
              <a:gd name="adj2" fmla="val 0"/>
            </a:avLst>
          </a:prstGeom>
          <a:solidFill>
            <a:schemeClr val="accent1">
              <a:lumMod val="60000"/>
              <a:lumOff val="40000"/>
            </a:schemeClr>
          </a:solidFill>
          <a:ln w="28575">
            <a:solidFill>
              <a:srgbClr val="000000">
                <a:alpha val="27843"/>
              </a:srgbClr>
            </a:solidFill>
            <a:miter lim="800000"/>
            <a:headEnd/>
            <a:tailEnd/>
          </a:ln>
          <a:effectLst>
            <a:glow rad="101600">
              <a:sysClr val="window" lastClr="FFFFFF">
                <a:alpha val="40000"/>
              </a:sysClr>
            </a:glow>
          </a:effectLst>
          <a:scene3d>
            <a:camera prst="orthographicFront"/>
            <a:lightRig rig="threePt" dir="t"/>
          </a:scene3d>
          <a:sp3d>
            <a:bevelT/>
          </a:sp3d>
        </p:spPr>
        <p:txBody>
          <a:bodyPr wrap="square"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5" algn="just">
              <a:buClr>
                <a:srgbClr val="C0504D">
                  <a:lumMod val="50000"/>
                </a:srgbClr>
              </a:buClr>
              <a:buSzPct val="130000"/>
              <a:defRPr/>
            </a:pPr>
            <a:r>
              <a:rPr lang="es-ES" sz="1600" dirty="0"/>
              <a:t>Las medidas de confianza </a:t>
            </a:r>
            <a:r>
              <a:rPr lang="es-ES" sz="1600" dirty="0" smtClean="0"/>
              <a:t>mutua </a:t>
            </a:r>
            <a:r>
              <a:rPr lang="es-ES" sz="1600" dirty="0"/>
              <a:t>adquieren una dinámica especial, que evidencia su importancia, pertinencia y actualidad para enfrentar los retos más complejos e inciertos que trae aparejado el "nuevo orden mundial". </a:t>
            </a:r>
            <a:endParaRPr lang="es-ES" sz="1600" b="1" dirty="0">
              <a:latin typeface="Arial" pitchFamily="34" charset="0"/>
              <a:cs typeface="Arial" pitchFamily="34" charset="0"/>
            </a:endParaRPr>
          </a:p>
        </p:txBody>
      </p:sp>
    </p:spTree>
    <p:extLst>
      <p:ext uri="{BB962C8B-B14F-4D97-AF65-F5344CB8AC3E}">
        <p14:creationId xmlns:p14="http://schemas.microsoft.com/office/powerpoint/2010/main" val="267356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8" grpId="0" build="p"/>
      <p:bldP spid="14"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aphicFrame>
        <p:nvGraphicFramePr>
          <p:cNvPr id="3" name="2 Diagrama"/>
          <p:cNvGraphicFramePr/>
          <p:nvPr>
            <p:extLst>
              <p:ext uri="{D42A27DB-BD31-4B8C-83A1-F6EECF244321}">
                <p14:modId xmlns:p14="http://schemas.microsoft.com/office/powerpoint/2010/main" val="2230396919"/>
              </p:ext>
            </p:extLst>
          </p:nvPr>
        </p:nvGraphicFramePr>
        <p:xfrm>
          <a:off x="431542" y="968597"/>
          <a:ext cx="8712460" cy="58302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8370" name="Picture 2" descr="http://www.minrel.gob.cl/minrel/site/artic/20100913/imag/FOTO_0120100913101712.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545" y="1038201"/>
            <a:ext cx="1652283" cy="1211026"/>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http://www.cubadebate.cu/wp-content/uploads/2014/02/tiar.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544" y="2483275"/>
            <a:ext cx="1652848" cy="121922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http://pri.org.mx/BancoInformacion/files/Imagenes/11325-1-23_17_41.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1542" y="3846511"/>
            <a:ext cx="1692188" cy="720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prin.info/wp-content/uploads/2014/09/ONU3-1560x690_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7545" y="4673724"/>
            <a:ext cx="1652283" cy="9729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ytimg.com/vi/0eX27ka5FkU/hqdefault.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31542" y="5733258"/>
            <a:ext cx="1691623" cy="98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8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62 Grupo"/>
          <p:cNvGrpSpPr/>
          <p:nvPr/>
        </p:nvGrpSpPr>
        <p:grpSpPr>
          <a:xfrm>
            <a:off x="504501" y="836712"/>
            <a:ext cx="8639499" cy="5859958"/>
            <a:chOff x="504502" y="836712"/>
            <a:chExt cx="8639498" cy="5859958"/>
          </a:xfrm>
        </p:grpSpPr>
        <p:grpSp>
          <p:nvGrpSpPr>
            <p:cNvPr id="52" name="51 Grupo"/>
            <p:cNvGrpSpPr/>
            <p:nvPr/>
          </p:nvGrpSpPr>
          <p:grpSpPr>
            <a:xfrm>
              <a:off x="504502" y="1085540"/>
              <a:ext cx="8639498" cy="5611130"/>
              <a:chOff x="504502" y="1085540"/>
              <a:chExt cx="8639498" cy="5611130"/>
            </a:xfrm>
          </p:grpSpPr>
          <p:pic>
            <p:nvPicPr>
              <p:cNvPr id="8197" name="17417 Rectángulo"/>
              <p:cNvPicPr>
                <a:picLocks noChangeAspect="1" noChangeArrowheads="1"/>
              </p:cNvPicPr>
              <p:nvPr/>
            </p:nvPicPr>
            <p:blipFill>
              <a:blip r:embed="rId2" cstate="print"/>
              <a:srcRect/>
              <a:stretch>
                <a:fillRect/>
              </a:stretch>
            </p:blipFill>
            <p:spPr bwMode="auto">
              <a:xfrm rot="6929581">
                <a:off x="2402091" y="1453046"/>
                <a:ext cx="2082800" cy="1347788"/>
              </a:xfrm>
              <a:prstGeom prst="rect">
                <a:avLst/>
              </a:prstGeom>
              <a:noFill/>
              <a:ln w="9525">
                <a:noFill/>
                <a:miter lim="800000"/>
                <a:headEnd/>
                <a:tailEnd/>
              </a:ln>
            </p:spPr>
          </p:pic>
          <p:sp>
            <p:nvSpPr>
              <p:cNvPr id="30" name="AutoShape 26"/>
              <p:cNvSpPr>
                <a:spLocks noChangeArrowheads="1"/>
              </p:cNvSpPr>
              <p:nvPr/>
            </p:nvSpPr>
            <p:spPr bwMode="auto">
              <a:xfrm>
                <a:off x="504502" y="2779837"/>
                <a:ext cx="2699346" cy="865187"/>
              </a:xfrm>
              <a:prstGeom prst="flowChartTerminator">
                <a:avLst/>
              </a:prstGeom>
              <a:solidFill>
                <a:schemeClr val="accent5">
                  <a:lumMod val="60000"/>
                  <a:lumOff val="40000"/>
                </a:schemeClr>
              </a:solidFill>
              <a:ln w="38100" algn="ctr">
                <a:solidFill>
                  <a:schemeClr val="accent1"/>
                </a:solidFill>
                <a:miter lim="800000"/>
                <a:headEnd/>
                <a:tailEnd/>
              </a:ln>
              <a:effectLst>
                <a:prstShdw prst="shdw18" dist="17961" dir="13500000">
                  <a:schemeClr val="accent2">
                    <a:gamma/>
                    <a:shade val="60000"/>
                    <a:invGamma/>
                  </a:schemeClr>
                </a:prstShdw>
              </a:effectLst>
            </p:spPr>
            <p:txBody>
              <a:bodyPr wrap="none" anchor="ctr"/>
              <a:lstStyle/>
              <a:p>
                <a:pPr fontAlgn="auto">
                  <a:spcBef>
                    <a:spcPts val="0"/>
                  </a:spcBef>
                  <a:spcAft>
                    <a:spcPts val="0"/>
                  </a:spcAft>
                  <a:defRPr/>
                </a:pPr>
                <a:r>
                  <a:rPr lang="en-US" b="1" dirty="0">
                    <a:solidFill>
                      <a:srgbClr val="002060"/>
                    </a:solidFill>
                  </a:rPr>
                  <a:t>C</a:t>
                </a:r>
                <a:r>
                  <a:rPr lang="en-US" b="1" dirty="0" smtClean="0">
                    <a:solidFill>
                      <a:srgbClr val="002060"/>
                    </a:solidFill>
                    <a:latin typeface="+mn-lt"/>
                    <a:cs typeface="+mn-cs"/>
                  </a:rPr>
                  <a:t>onsejo de </a:t>
                </a:r>
                <a:r>
                  <a:rPr lang="en-US" b="1" dirty="0">
                    <a:solidFill>
                      <a:srgbClr val="002060"/>
                    </a:solidFill>
                  </a:rPr>
                  <a:t>D</a:t>
                </a:r>
                <a:r>
                  <a:rPr lang="en-US" b="1" dirty="0" smtClean="0">
                    <a:solidFill>
                      <a:srgbClr val="002060"/>
                    </a:solidFill>
                    <a:latin typeface="+mn-lt"/>
                    <a:cs typeface="+mn-cs"/>
                  </a:rPr>
                  <a:t>efensa</a:t>
                </a:r>
              </a:p>
              <a:p>
                <a:pPr fontAlgn="auto">
                  <a:spcBef>
                    <a:spcPts val="0"/>
                  </a:spcBef>
                  <a:spcAft>
                    <a:spcPts val="0"/>
                  </a:spcAft>
                  <a:defRPr/>
                </a:pPr>
                <a:r>
                  <a:rPr lang="en-US" b="1" dirty="0">
                    <a:solidFill>
                      <a:srgbClr val="002060"/>
                    </a:solidFill>
                  </a:rPr>
                  <a:t>S</a:t>
                </a:r>
                <a:r>
                  <a:rPr lang="en-US" b="1" dirty="0" smtClean="0">
                    <a:solidFill>
                      <a:srgbClr val="002060"/>
                    </a:solidFill>
                  </a:rPr>
                  <a:t>uramericano</a:t>
                </a:r>
                <a:endParaRPr lang="en-US" b="1" dirty="0">
                  <a:solidFill>
                    <a:srgbClr val="002060"/>
                  </a:solidFill>
                  <a:latin typeface="+mn-lt"/>
                  <a:cs typeface="+mn-cs"/>
                </a:endParaRPr>
              </a:p>
            </p:txBody>
          </p:sp>
          <p:sp>
            <p:nvSpPr>
              <p:cNvPr id="8196" name="AutoShape 31"/>
              <p:cNvSpPr>
                <a:spLocks noChangeArrowheads="1"/>
              </p:cNvSpPr>
              <p:nvPr/>
            </p:nvSpPr>
            <p:spPr bwMode="auto">
              <a:xfrm>
                <a:off x="3563888" y="2708920"/>
                <a:ext cx="2592288" cy="863600"/>
              </a:xfrm>
              <a:prstGeom prst="flowChartTerminator">
                <a:avLst/>
              </a:prstGeom>
              <a:solidFill>
                <a:schemeClr val="accent5">
                  <a:lumMod val="60000"/>
                  <a:lumOff val="40000"/>
                </a:schemeClr>
              </a:solidFill>
              <a:ln w="38100">
                <a:solidFill>
                  <a:schemeClr val="accent1"/>
                </a:solidFill>
                <a:miter lim="800000"/>
                <a:headEnd/>
                <a:tailEnd/>
              </a:ln>
              <a:effectLst>
                <a:prstShdw prst="shdw17" dist="17961" dir="13500000">
                  <a:srgbClr val="991F00"/>
                </a:prstShdw>
              </a:effectLst>
            </p:spPr>
            <p:txBody>
              <a:bodyPr wrap="none" anchor="ctr"/>
              <a:lstStyle/>
              <a:p>
                <a:pPr algn="ctr"/>
                <a:r>
                  <a:rPr lang="es-ES" b="1" dirty="0" smtClean="0">
                    <a:solidFill>
                      <a:srgbClr val="002060"/>
                    </a:solidFill>
                    <a:latin typeface="Calibri" pitchFamily="34" charset="0"/>
                  </a:rPr>
                  <a:t>Medidas sobre el </a:t>
                </a:r>
              </a:p>
              <a:p>
                <a:pPr algn="ctr"/>
                <a:r>
                  <a:rPr lang="es-ES" b="1" dirty="0">
                    <a:solidFill>
                      <a:srgbClr val="002060"/>
                    </a:solidFill>
                    <a:latin typeface="Calibri" pitchFamily="34" charset="0"/>
                  </a:rPr>
                  <a:t>p</a:t>
                </a:r>
                <a:r>
                  <a:rPr lang="es-ES" b="1" dirty="0" smtClean="0">
                    <a:solidFill>
                      <a:srgbClr val="002060"/>
                    </a:solidFill>
                    <a:latin typeface="Calibri" pitchFamily="34" charset="0"/>
                  </a:rPr>
                  <a:t>roblema mundial </a:t>
                </a:r>
              </a:p>
              <a:p>
                <a:pPr algn="ctr"/>
                <a:r>
                  <a:rPr lang="es-ES" b="1" dirty="0" smtClean="0">
                    <a:solidFill>
                      <a:srgbClr val="002060"/>
                    </a:solidFill>
                    <a:latin typeface="Calibri" pitchFamily="34" charset="0"/>
                  </a:rPr>
                  <a:t>de las drogas</a:t>
                </a:r>
                <a:endParaRPr lang="es-ES" b="1" dirty="0">
                  <a:solidFill>
                    <a:srgbClr val="002060"/>
                  </a:solidFill>
                  <a:latin typeface="Calibri" pitchFamily="34" charset="0"/>
                </a:endParaRPr>
              </a:p>
            </p:txBody>
          </p:sp>
          <p:pic>
            <p:nvPicPr>
              <p:cNvPr id="8198" name="17417 Rectángulo"/>
              <p:cNvPicPr>
                <a:picLocks noChangeAspect="1" noChangeArrowheads="1"/>
              </p:cNvPicPr>
              <p:nvPr/>
            </p:nvPicPr>
            <p:blipFill>
              <a:blip r:embed="rId2" cstate="print"/>
              <a:srcRect/>
              <a:stretch>
                <a:fillRect/>
              </a:stretch>
            </p:blipFill>
            <p:spPr bwMode="auto">
              <a:xfrm rot="15157663" flipH="1">
                <a:off x="5757063" y="1412895"/>
                <a:ext cx="1763712" cy="1365250"/>
              </a:xfrm>
              <a:prstGeom prst="rect">
                <a:avLst/>
              </a:prstGeom>
              <a:noFill/>
              <a:ln w="9525">
                <a:noFill/>
                <a:miter lim="800000"/>
                <a:headEnd/>
                <a:tailEnd/>
              </a:ln>
            </p:spPr>
          </p:pic>
          <p:sp>
            <p:nvSpPr>
              <p:cNvPr id="8199" name="AutoShape 31"/>
              <p:cNvSpPr>
                <a:spLocks noChangeArrowheads="1"/>
              </p:cNvSpPr>
              <p:nvPr/>
            </p:nvSpPr>
            <p:spPr bwMode="auto">
              <a:xfrm>
                <a:off x="6444208" y="2708275"/>
                <a:ext cx="2699792" cy="865188"/>
              </a:xfrm>
              <a:prstGeom prst="flowChartTerminator">
                <a:avLst/>
              </a:prstGeom>
              <a:solidFill>
                <a:schemeClr val="accent5">
                  <a:lumMod val="60000"/>
                  <a:lumOff val="40000"/>
                </a:schemeClr>
              </a:solidFill>
              <a:ln w="38100">
                <a:solidFill>
                  <a:schemeClr val="accent1"/>
                </a:solidFill>
                <a:miter lim="800000"/>
                <a:headEnd/>
                <a:tailEnd/>
              </a:ln>
              <a:effectLst>
                <a:prstShdw prst="shdw17" dist="17961" dir="13500000">
                  <a:srgbClr val="991F00"/>
                </a:prstShdw>
              </a:effectLst>
            </p:spPr>
            <p:txBody>
              <a:bodyPr wrap="none" anchor="ctr"/>
              <a:lstStyle/>
              <a:p>
                <a:pPr algn="ctr"/>
                <a:r>
                  <a:rPr lang="es-ES" b="1" dirty="0" smtClean="0">
                    <a:solidFill>
                      <a:srgbClr val="002060"/>
                    </a:solidFill>
                    <a:latin typeface="Calibri" pitchFamily="34" charset="0"/>
                  </a:rPr>
                  <a:t>Principales Mecanismos </a:t>
                </a:r>
              </a:p>
              <a:p>
                <a:pPr algn="ctr"/>
                <a:r>
                  <a:rPr lang="es-ES" b="1" dirty="0" smtClean="0">
                    <a:solidFill>
                      <a:srgbClr val="002060"/>
                    </a:solidFill>
                    <a:latin typeface="Calibri" pitchFamily="34" charset="0"/>
                  </a:rPr>
                  <a:t>De Confianza Mutua</a:t>
                </a:r>
              </a:p>
              <a:p>
                <a:pPr algn="ctr"/>
                <a:r>
                  <a:rPr lang="es-ES" b="1" dirty="0" smtClean="0">
                    <a:solidFill>
                      <a:srgbClr val="002060"/>
                    </a:solidFill>
                    <a:latin typeface="Calibri" pitchFamily="34" charset="0"/>
                  </a:rPr>
                  <a:t>Entre Ecuador-Colombia </a:t>
                </a:r>
                <a:endParaRPr lang="es-ES" b="1" dirty="0">
                  <a:solidFill>
                    <a:srgbClr val="002060"/>
                  </a:solidFill>
                  <a:latin typeface="Calibri" pitchFamily="34" charset="0"/>
                </a:endParaRPr>
              </a:p>
            </p:txBody>
          </p:sp>
          <p:pic>
            <p:nvPicPr>
              <p:cNvPr id="8200" name="17417 Rectángulo"/>
              <p:cNvPicPr>
                <a:picLocks noChangeAspect="1" noChangeArrowheads="1"/>
              </p:cNvPicPr>
              <p:nvPr/>
            </p:nvPicPr>
            <p:blipFill>
              <a:blip r:embed="rId2" cstate="print"/>
              <a:srcRect/>
              <a:stretch>
                <a:fillRect/>
              </a:stretch>
            </p:blipFill>
            <p:spPr bwMode="auto">
              <a:xfrm rot="4522327">
                <a:off x="4508971" y="1745457"/>
                <a:ext cx="1187450" cy="976312"/>
              </a:xfrm>
              <a:prstGeom prst="rect">
                <a:avLst/>
              </a:prstGeom>
              <a:noFill/>
              <a:ln w="9525">
                <a:noFill/>
                <a:miter lim="800000"/>
                <a:headEnd/>
                <a:tailEnd/>
              </a:ln>
            </p:spPr>
          </p:pic>
          <p:sp>
            <p:nvSpPr>
              <p:cNvPr id="34" name="Rectangle 33"/>
              <p:cNvSpPr/>
              <p:nvPr/>
            </p:nvSpPr>
            <p:spPr>
              <a:xfrm>
                <a:off x="972815" y="3933825"/>
                <a:ext cx="2519065" cy="5746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600" dirty="0" smtClean="0">
                    <a:solidFill>
                      <a:srgbClr val="002060"/>
                    </a:solidFill>
                  </a:rPr>
                  <a:t>Intercambio de informacion</a:t>
                </a:r>
                <a:endParaRPr lang="en-US" sz="1600" dirty="0">
                  <a:solidFill>
                    <a:srgbClr val="002060"/>
                  </a:solidFill>
                </a:endParaRPr>
              </a:p>
            </p:txBody>
          </p:sp>
          <p:cxnSp>
            <p:nvCxnSpPr>
              <p:cNvPr id="36" name="Straight Connector 35"/>
              <p:cNvCxnSpPr/>
              <p:nvPr/>
            </p:nvCxnSpPr>
            <p:spPr>
              <a:xfrm rot="5400000">
                <a:off x="-324173" y="4581526"/>
                <a:ext cx="20161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a:off x="683890" y="4149725"/>
                <a:ext cx="215900"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ight Arrow 45"/>
              <p:cNvSpPr/>
              <p:nvPr/>
            </p:nvSpPr>
            <p:spPr>
              <a:xfrm>
                <a:off x="683890" y="5543550"/>
                <a:ext cx="2159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974640" y="4652964"/>
                <a:ext cx="2517240" cy="5044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lang="en-US" sz="1600" dirty="0" smtClean="0">
                  <a:solidFill>
                    <a:srgbClr val="002060"/>
                  </a:solidFill>
                </a:endParaRPr>
              </a:p>
              <a:p>
                <a:pPr algn="just" fontAlgn="auto">
                  <a:spcBef>
                    <a:spcPts val="0"/>
                  </a:spcBef>
                  <a:spcAft>
                    <a:spcPts val="0"/>
                  </a:spcAft>
                  <a:defRPr/>
                </a:pPr>
                <a:endParaRPr lang="en-US" sz="1600" dirty="0">
                  <a:solidFill>
                    <a:srgbClr val="002060"/>
                  </a:solidFill>
                </a:endParaRPr>
              </a:p>
              <a:p>
                <a:pPr algn="just" fontAlgn="auto">
                  <a:spcBef>
                    <a:spcPts val="0"/>
                  </a:spcBef>
                  <a:spcAft>
                    <a:spcPts val="0"/>
                  </a:spcAft>
                  <a:defRPr/>
                </a:pPr>
                <a:r>
                  <a:rPr lang="en-US" sz="1600" dirty="0" smtClean="0">
                    <a:solidFill>
                      <a:srgbClr val="002060"/>
                    </a:solidFill>
                  </a:rPr>
                  <a:t>Sistemas de defensa y</a:t>
                </a:r>
              </a:p>
              <a:p>
                <a:pPr algn="just">
                  <a:defRPr/>
                </a:pPr>
                <a:r>
                  <a:rPr lang="en-US" sz="1600" dirty="0" smtClean="0">
                    <a:solidFill>
                      <a:srgbClr val="002060"/>
                    </a:solidFill>
                  </a:rPr>
                  <a:t>gastos </a:t>
                </a:r>
                <a:r>
                  <a:rPr lang="en-US" sz="1600" dirty="0">
                    <a:solidFill>
                      <a:srgbClr val="002060"/>
                    </a:solidFill>
                  </a:rPr>
                  <a:t>de defensa</a:t>
                </a:r>
              </a:p>
              <a:p>
                <a:pPr algn="just" fontAlgn="auto">
                  <a:spcBef>
                    <a:spcPts val="0"/>
                  </a:spcBef>
                  <a:spcAft>
                    <a:spcPts val="0"/>
                  </a:spcAft>
                  <a:defRPr/>
                </a:pPr>
                <a:endParaRPr lang="en-US" sz="1600" dirty="0" smtClean="0">
                  <a:solidFill>
                    <a:srgbClr val="002060"/>
                  </a:solidFill>
                </a:endParaRPr>
              </a:p>
              <a:p>
                <a:pPr algn="just" fontAlgn="auto">
                  <a:spcBef>
                    <a:spcPts val="0"/>
                  </a:spcBef>
                  <a:spcAft>
                    <a:spcPts val="0"/>
                  </a:spcAft>
                  <a:defRPr/>
                </a:pPr>
                <a:r>
                  <a:rPr lang="en-US" sz="1600" dirty="0" smtClean="0">
                    <a:solidFill>
                      <a:srgbClr val="002060"/>
                    </a:solidFill>
                  </a:rPr>
                  <a:t> </a:t>
                </a:r>
                <a:endParaRPr lang="en-US" sz="1600" dirty="0">
                  <a:solidFill>
                    <a:srgbClr val="002060"/>
                  </a:solidFill>
                </a:endParaRPr>
              </a:p>
            </p:txBody>
          </p:sp>
          <p:sp>
            <p:nvSpPr>
              <p:cNvPr id="48" name="Rectangle 47"/>
              <p:cNvSpPr/>
              <p:nvPr/>
            </p:nvSpPr>
            <p:spPr>
              <a:xfrm>
                <a:off x="972815" y="5301009"/>
                <a:ext cx="2519065" cy="5762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600" dirty="0" smtClean="0">
                    <a:solidFill>
                      <a:srgbClr val="002060"/>
                    </a:solidFill>
                  </a:rPr>
                  <a:t>Medidas en el ámbito de la Seguridad y garantías</a:t>
                </a:r>
                <a:endParaRPr lang="en-US" sz="1600" dirty="0">
                  <a:solidFill>
                    <a:srgbClr val="002060"/>
                  </a:solidFill>
                </a:endParaRPr>
              </a:p>
            </p:txBody>
          </p:sp>
          <p:sp>
            <p:nvSpPr>
              <p:cNvPr id="49" name="Right Arrow 48"/>
              <p:cNvSpPr/>
              <p:nvPr/>
            </p:nvSpPr>
            <p:spPr>
              <a:xfrm>
                <a:off x="683890" y="4949825"/>
                <a:ext cx="2159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4" name="Straight Connector 53"/>
              <p:cNvCxnSpPr/>
              <p:nvPr/>
            </p:nvCxnSpPr>
            <p:spPr>
              <a:xfrm flipH="1">
                <a:off x="3779837" y="3501008"/>
                <a:ext cx="3" cy="3001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067944" y="3717032"/>
                <a:ext cx="2232025" cy="9224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400" dirty="0" smtClean="0">
                    <a:solidFill>
                      <a:srgbClr val="002060"/>
                    </a:solidFill>
                  </a:rPr>
                  <a:t>Principal espacio político de integración, diálogo  y  desarrollo estratégico del continente.                     </a:t>
                </a:r>
                <a:endParaRPr lang="en-US" sz="1400" dirty="0">
                  <a:solidFill>
                    <a:srgbClr val="002060"/>
                  </a:solidFill>
                </a:endParaRPr>
              </a:p>
            </p:txBody>
          </p:sp>
          <p:sp>
            <p:nvSpPr>
              <p:cNvPr id="60" name="Rectangle 59"/>
              <p:cNvSpPr/>
              <p:nvPr/>
            </p:nvSpPr>
            <p:spPr>
              <a:xfrm>
                <a:off x="6912868" y="3860800"/>
                <a:ext cx="2195636" cy="72072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600" dirty="0" smtClean="0">
                    <a:solidFill>
                      <a:srgbClr val="002060"/>
                    </a:solidFill>
                  </a:rPr>
                  <a:t>La Comisión de Vecindad  e Integración Colombo-</a:t>
                </a:r>
                <a:r>
                  <a:rPr lang="en-US" sz="1600" dirty="0" err="1" smtClean="0">
                    <a:solidFill>
                      <a:srgbClr val="002060"/>
                    </a:solidFill>
                  </a:rPr>
                  <a:t>Ecuatoriana</a:t>
                </a:r>
                <a:r>
                  <a:rPr lang="en-US" sz="1600" dirty="0" smtClean="0">
                    <a:solidFill>
                      <a:srgbClr val="002060"/>
                    </a:solidFill>
                  </a:rPr>
                  <a:t>.</a:t>
                </a:r>
                <a:endParaRPr lang="en-US" sz="1600" dirty="0">
                  <a:solidFill>
                    <a:srgbClr val="002060"/>
                  </a:solidFill>
                </a:endParaRPr>
              </a:p>
            </p:txBody>
          </p:sp>
          <p:cxnSp>
            <p:nvCxnSpPr>
              <p:cNvPr id="61" name="Straight Connector 60"/>
              <p:cNvCxnSpPr>
                <a:endCxn id="66" idx="1"/>
              </p:cNvCxnSpPr>
              <p:nvPr/>
            </p:nvCxnSpPr>
            <p:spPr>
              <a:xfrm flipH="1">
                <a:off x="6660233" y="3501008"/>
                <a:ext cx="1" cy="163316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6660233" y="4149725"/>
                <a:ext cx="215900"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Rectangle 63"/>
              <p:cNvSpPr/>
              <p:nvPr/>
            </p:nvSpPr>
            <p:spPr>
              <a:xfrm>
                <a:off x="6912868" y="4724622"/>
                <a:ext cx="2195636" cy="93662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600" dirty="0" smtClean="0">
                    <a:solidFill>
                      <a:srgbClr val="002060"/>
                    </a:solidFill>
                  </a:rPr>
                  <a:t>Comisión Binacional Fronteriza Colombo-</a:t>
                </a:r>
                <a:r>
                  <a:rPr lang="en-US" sz="1600" dirty="0" err="1" smtClean="0">
                    <a:solidFill>
                      <a:srgbClr val="002060"/>
                    </a:solidFill>
                  </a:rPr>
                  <a:t>ecuatoriana</a:t>
                </a:r>
                <a:r>
                  <a:rPr lang="en-US" sz="1600" dirty="0">
                    <a:solidFill>
                      <a:srgbClr val="002060"/>
                    </a:solidFill>
                  </a:rPr>
                  <a:t> </a:t>
                </a:r>
                <a:r>
                  <a:rPr lang="en-US" sz="1600" dirty="0" smtClean="0">
                    <a:solidFill>
                      <a:srgbClr val="002060"/>
                    </a:solidFill>
                  </a:rPr>
                  <a:t>(COMBIFRON).</a:t>
                </a:r>
                <a:endParaRPr lang="en-US" sz="1600" dirty="0">
                  <a:solidFill>
                    <a:srgbClr val="002060"/>
                  </a:solidFill>
                </a:endParaRPr>
              </a:p>
            </p:txBody>
          </p:sp>
          <p:sp>
            <p:nvSpPr>
              <p:cNvPr id="66" name="Right Arrow 65"/>
              <p:cNvSpPr/>
              <p:nvPr/>
            </p:nvSpPr>
            <p:spPr>
              <a:xfrm>
                <a:off x="6660233" y="5111154"/>
                <a:ext cx="2159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Rectangle 66"/>
              <p:cNvSpPr/>
              <p:nvPr/>
            </p:nvSpPr>
            <p:spPr>
              <a:xfrm>
                <a:off x="4067944" y="6309320"/>
                <a:ext cx="2232025" cy="387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err="1" smtClean="0">
                    <a:solidFill>
                      <a:srgbClr val="002060"/>
                    </a:solidFill>
                  </a:rPr>
                  <a:t>Desplazar</a:t>
                </a:r>
                <a:r>
                  <a:rPr lang="en-US" sz="1400" dirty="0" smtClean="0">
                    <a:solidFill>
                      <a:srgbClr val="002060"/>
                    </a:solidFill>
                  </a:rPr>
                  <a:t> a los EE.UU</a:t>
                </a:r>
                <a:endParaRPr lang="en-US" sz="1400" dirty="0">
                  <a:solidFill>
                    <a:srgbClr val="002060"/>
                  </a:solidFill>
                </a:endParaRPr>
              </a:p>
            </p:txBody>
          </p:sp>
          <p:sp>
            <p:nvSpPr>
              <p:cNvPr id="68" name="Rectangle 67"/>
              <p:cNvSpPr/>
              <p:nvPr/>
            </p:nvSpPr>
            <p:spPr>
              <a:xfrm>
                <a:off x="4068762" y="4725144"/>
                <a:ext cx="2232025" cy="151206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400" dirty="0" smtClean="0">
                    <a:solidFill>
                      <a:srgbClr val="002060"/>
                    </a:solidFill>
                  </a:rPr>
                  <a:t>Se fijaron estrategias que permitan establecer la cooperación policial para combatir el tránsito o producción de drogas, asi como delitos conexos como el lavado de activos.</a:t>
                </a:r>
                <a:endParaRPr lang="en-US" sz="1400" dirty="0">
                  <a:solidFill>
                    <a:srgbClr val="002060"/>
                  </a:solidFill>
                </a:endParaRPr>
              </a:p>
            </p:txBody>
          </p:sp>
          <p:sp>
            <p:nvSpPr>
              <p:cNvPr id="69" name="Right Arrow 68"/>
              <p:cNvSpPr/>
              <p:nvPr/>
            </p:nvSpPr>
            <p:spPr>
              <a:xfrm>
                <a:off x="3779837" y="5404048"/>
                <a:ext cx="2159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Right Arrow 74"/>
              <p:cNvSpPr/>
              <p:nvPr/>
            </p:nvSpPr>
            <p:spPr>
              <a:xfrm>
                <a:off x="3779837" y="4077072"/>
                <a:ext cx="2159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47"/>
              <p:cNvSpPr/>
              <p:nvPr/>
            </p:nvSpPr>
            <p:spPr>
              <a:xfrm>
                <a:off x="972815" y="6021089"/>
                <a:ext cx="2519065" cy="5762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1600" dirty="0" smtClean="0">
                    <a:solidFill>
                      <a:srgbClr val="002060"/>
                    </a:solidFill>
                  </a:rPr>
                  <a:t>Actividades militares intra y extra regionales</a:t>
                </a:r>
                <a:endParaRPr lang="en-US" sz="1600" dirty="0">
                  <a:solidFill>
                    <a:srgbClr val="002060"/>
                  </a:solidFill>
                </a:endParaRPr>
              </a:p>
            </p:txBody>
          </p:sp>
        </p:grpSp>
        <p:sp>
          <p:nvSpPr>
            <p:cNvPr id="28" name="Oval 24"/>
            <p:cNvSpPr>
              <a:spLocks noChangeArrowheads="1"/>
            </p:cNvSpPr>
            <p:nvPr/>
          </p:nvSpPr>
          <p:spPr bwMode="auto">
            <a:xfrm>
              <a:off x="3491880" y="836712"/>
              <a:ext cx="3168947" cy="1189732"/>
            </a:xfrm>
            <a:prstGeom prst="ellipse">
              <a:avLst/>
            </a:prstGeom>
            <a:solidFill>
              <a:schemeClr val="accent1">
                <a:lumMod val="40000"/>
                <a:lumOff val="60000"/>
              </a:schemeClr>
            </a:solidFill>
            <a:ln w="25400">
              <a:solidFill>
                <a:schemeClr val="accent1"/>
              </a:solidFill>
              <a:round/>
              <a:headEnd/>
              <a:tailEnd/>
            </a:ln>
            <a:effectLst>
              <a:prstShdw prst="shdw18" dist="17961" dir="13500000">
                <a:srgbClr val="FF6600">
                  <a:gamma/>
                  <a:shade val="60000"/>
                  <a:invGamma/>
                </a:srgbClr>
              </a:prstShdw>
            </a:effectLst>
          </p:spPr>
          <p:txBody>
            <a:bodyPr wrap="none" anchor="ctr"/>
            <a:lstStyle/>
            <a:p>
              <a:pPr marL="4763" algn="ctr" eaLnBrk="0" fontAlgn="auto" hangingPunct="0">
                <a:spcBef>
                  <a:spcPts val="0"/>
                </a:spcBef>
                <a:spcAft>
                  <a:spcPts val="0"/>
                </a:spcAft>
                <a:defRPr/>
              </a:pPr>
              <a:r>
                <a:rPr lang="es-ES" b="1" dirty="0" smtClean="0">
                  <a:solidFill>
                    <a:schemeClr val="tx2">
                      <a:lumMod val="10000"/>
                    </a:schemeClr>
                  </a:solidFill>
                </a:rPr>
                <a:t>MARCO TEÓRICO DE </a:t>
              </a:r>
            </a:p>
            <a:p>
              <a:pPr marL="4763" algn="ctr" eaLnBrk="0" fontAlgn="auto" hangingPunct="0">
                <a:spcBef>
                  <a:spcPts val="0"/>
                </a:spcBef>
                <a:spcAft>
                  <a:spcPts val="0"/>
                </a:spcAft>
                <a:defRPr/>
              </a:pPr>
              <a:r>
                <a:rPr lang="es-ES" b="1" dirty="0" smtClean="0">
                  <a:solidFill>
                    <a:schemeClr val="tx2">
                      <a:lumMod val="10000"/>
                    </a:schemeClr>
                  </a:solidFill>
                </a:rPr>
                <a:t>LAS MEDIDAS DE FOMENTO </a:t>
              </a:r>
            </a:p>
            <a:p>
              <a:pPr marL="4763" algn="ctr" eaLnBrk="0" fontAlgn="auto" hangingPunct="0">
                <a:spcBef>
                  <a:spcPts val="0"/>
                </a:spcBef>
                <a:spcAft>
                  <a:spcPts val="0"/>
                </a:spcAft>
                <a:defRPr/>
              </a:pPr>
              <a:r>
                <a:rPr lang="es-ES" b="1" dirty="0" smtClean="0">
                  <a:solidFill>
                    <a:schemeClr val="tx2">
                      <a:lumMod val="10000"/>
                    </a:schemeClr>
                  </a:solidFill>
                </a:rPr>
                <a:t>DE LA CONFIANZA MUTUA </a:t>
              </a:r>
              <a:endParaRPr lang="es-ES" b="1" dirty="0">
                <a:solidFill>
                  <a:schemeClr val="tx2">
                    <a:lumMod val="10000"/>
                  </a:schemeClr>
                </a:solidFill>
              </a:endParaRPr>
            </a:p>
          </p:txBody>
        </p:sp>
      </p:grpSp>
      <p:grpSp>
        <p:nvGrpSpPr>
          <p:cNvPr id="38" name="9 Grupo"/>
          <p:cNvGrpSpPr/>
          <p:nvPr/>
        </p:nvGrpSpPr>
        <p:grpSpPr>
          <a:xfrm>
            <a:off x="1043608" y="-27384"/>
            <a:ext cx="7272808" cy="779894"/>
            <a:chOff x="1043608" y="56818"/>
            <a:chExt cx="7272808" cy="779894"/>
          </a:xfrm>
        </p:grpSpPr>
        <p:sp>
          <p:nvSpPr>
            <p:cNvPr id="39"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40" name="Picture 9" descr="banim04"/>
            <p:cNvPicPr>
              <a:picLocks noChangeAspect="1" noChangeArrowheads="1" noCrop="1"/>
            </p:cNvPicPr>
            <p:nvPr/>
          </p:nvPicPr>
          <p:blipFill>
            <a:blip r:embed="rId3" cstate="print"/>
            <a:srcRect/>
            <a:stretch>
              <a:fillRect/>
            </a:stretch>
          </p:blipFill>
          <p:spPr bwMode="auto">
            <a:xfrm>
              <a:off x="1043608" y="692696"/>
              <a:ext cx="7272808" cy="144016"/>
            </a:xfrm>
            <a:prstGeom prst="rect">
              <a:avLst/>
            </a:prstGeom>
            <a:noFill/>
            <a:ln w="9525">
              <a:noFill/>
              <a:miter lim="800000"/>
              <a:headEnd/>
              <a:tailEnd/>
            </a:ln>
          </p:spPr>
        </p:pic>
      </p:grpSp>
      <p:pic>
        <p:nvPicPr>
          <p:cNvPr id="41" name="il_fi" descr="457px-Universidad_de_Guayaquil_svg"/>
          <p:cNvPicPr/>
          <p:nvPr/>
        </p:nvPicPr>
        <p:blipFill>
          <a:blip r:embed="rId4" cstate="print"/>
          <a:srcRect/>
          <a:stretch>
            <a:fillRect/>
          </a:stretch>
        </p:blipFill>
        <p:spPr bwMode="auto">
          <a:xfrm>
            <a:off x="8460432" y="58371"/>
            <a:ext cx="683568" cy="778342"/>
          </a:xfrm>
          <a:prstGeom prst="rect">
            <a:avLst/>
          </a:prstGeom>
          <a:noFill/>
          <a:ln w="9525">
            <a:noFill/>
            <a:miter lim="800000"/>
            <a:headEnd/>
            <a:tailEnd/>
          </a:ln>
        </p:spPr>
      </p:pic>
      <p:cxnSp>
        <p:nvCxnSpPr>
          <p:cNvPr id="77" name="Straight Connector 35"/>
          <p:cNvCxnSpPr/>
          <p:nvPr/>
        </p:nvCxnSpPr>
        <p:spPr>
          <a:xfrm rot="5400000">
            <a:off x="-324495" y="5229249"/>
            <a:ext cx="20161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8" name="Right Arrow 45"/>
          <p:cNvSpPr/>
          <p:nvPr/>
        </p:nvSpPr>
        <p:spPr>
          <a:xfrm>
            <a:off x="683570" y="6191274"/>
            <a:ext cx="2159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0" name="Group 3"/>
          <p:cNvGrpSpPr>
            <a:grpSpLocks/>
          </p:cNvGrpSpPr>
          <p:nvPr/>
        </p:nvGrpSpPr>
        <p:grpSpPr bwMode="auto">
          <a:xfrm>
            <a:off x="3" y="792088"/>
            <a:ext cx="395535" cy="6021288"/>
            <a:chOff x="-104" y="0"/>
            <a:chExt cx="572" cy="4320"/>
          </a:xfrm>
        </p:grpSpPr>
        <p:sp>
          <p:nvSpPr>
            <p:cNvPr id="51"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79"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80"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81"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53" name="Right Arrow 68"/>
          <p:cNvSpPr/>
          <p:nvPr/>
        </p:nvSpPr>
        <p:spPr>
          <a:xfrm>
            <a:off x="3779914" y="6479978"/>
            <a:ext cx="2159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2" name="Picture 2" descr="http://www.inteligencia.mil.ec/combifron.co/fotos-del-sitio/FOTOOFICIALFINAL.jpg/@@images/image/lar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2968" y="5733256"/>
            <a:ext cx="2655771"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s://www.gaama.mil.co/inglesrevista/sites/default/files/styles/lightbox_noticias/public/microsthumb_19_30.jpg?itok=mb07moHj">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493" y="873329"/>
            <a:ext cx="2267299" cy="169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25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Documents and Settings\rlcvillamar\Mis documentos\Vectores\Presentaciones\Censos2\NewDiapos\Elementos\Engrane\EngraneV.png"/>
          <p:cNvPicPr>
            <a:picLocks noChangeAspect="1" noChangeArrowheads="1"/>
          </p:cNvPicPr>
          <p:nvPr/>
        </p:nvPicPr>
        <p:blipFill>
          <a:blip r:embed="rId2" cstate="print"/>
          <a:srcRect/>
          <a:stretch>
            <a:fillRect/>
          </a:stretch>
        </p:blipFill>
        <p:spPr bwMode="auto">
          <a:xfrm>
            <a:off x="3059834" y="1871992"/>
            <a:ext cx="2899593" cy="3213192"/>
          </a:xfrm>
          <a:prstGeom prst="rect">
            <a:avLst/>
          </a:prstGeom>
          <a:noFill/>
          <a:ln w="9525">
            <a:noFill/>
            <a:miter lim="800000"/>
            <a:headEnd/>
            <a:tailEnd/>
          </a:ln>
        </p:spPr>
      </p:pic>
      <p:pic>
        <p:nvPicPr>
          <p:cNvPr id="8" name="Picture 4" descr="C:\Documents and Settings\rlcvillamar\Mis documentos\Vectores\Presentaciones\Censos2\NewDiapos\Elementos\Engrane\EngraneA.png"/>
          <p:cNvPicPr>
            <a:picLocks noChangeAspect="1" noChangeArrowheads="1"/>
          </p:cNvPicPr>
          <p:nvPr/>
        </p:nvPicPr>
        <p:blipFill>
          <a:blip r:embed="rId3" cstate="print"/>
          <a:srcRect/>
          <a:stretch>
            <a:fillRect/>
          </a:stretch>
        </p:blipFill>
        <p:spPr bwMode="auto">
          <a:xfrm>
            <a:off x="5436097" y="1556792"/>
            <a:ext cx="182563" cy="243192"/>
          </a:xfrm>
          <a:prstGeom prst="rect">
            <a:avLst/>
          </a:prstGeom>
          <a:noFill/>
          <a:ln w="9525">
            <a:noFill/>
            <a:miter lim="800000"/>
            <a:headEnd/>
            <a:tailEnd/>
          </a:ln>
        </p:spPr>
      </p:pic>
      <p:pic>
        <p:nvPicPr>
          <p:cNvPr id="14" name="Picture 4" descr="C:\Documents and Settings\rlcvillamar\Mis documentos\Vectores\Presentaciones\Censos2\NewDiapos\Elementos\Engrane\EngraneA.png"/>
          <p:cNvPicPr>
            <a:picLocks noChangeAspect="1" noChangeArrowheads="1"/>
          </p:cNvPicPr>
          <p:nvPr/>
        </p:nvPicPr>
        <p:blipFill>
          <a:blip r:embed="rId3" cstate="print"/>
          <a:srcRect/>
          <a:stretch>
            <a:fillRect/>
          </a:stretch>
        </p:blipFill>
        <p:spPr bwMode="auto">
          <a:xfrm>
            <a:off x="6012161" y="3068960"/>
            <a:ext cx="182563" cy="243192"/>
          </a:xfrm>
          <a:prstGeom prst="rect">
            <a:avLst/>
          </a:prstGeom>
          <a:noFill/>
          <a:ln w="9525">
            <a:noFill/>
            <a:miter lim="800000"/>
            <a:headEnd/>
            <a:tailEnd/>
          </a:ln>
        </p:spPr>
      </p:pic>
      <p:pic>
        <p:nvPicPr>
          <p:cNvPr id="17" name="Picture 4" descr="C:\Documents and Settings\rlcvillamar\Mis documentos\Vectores\Presentaciones\Censos2\NewDiapos\Elementos\Engrane\EngraneA.png"/>
          <p:cNvPicPr>
            <a:picLocks noChangeAspect="1" noChangeArrowheads="1"/>
          </p:cNvPicPr>
          <p:nvPr/>
        </p:nvPicPr>
        <p:blipFill>
          <a:blip r:embed="rId3" cstate="print"/>
          <a:srcRect/>
          <a:stretch>
            <a:fillRect/>
          </a:stretch>
        </p:blipFill>
        <p:spPr bwMode="auto">
          <a:xfrm>
            <a:off x="5868145" y="4769987"/>
            <a:ext cx="182563" cy="243191"/>
          </a:xfrm>
          <a:prstGeom prst="rect">
            <a:avLst/>
          </a:prstGeom>
          <a:noFill/>
          <a:ln w="9525">
            <a:noFill/>
            <a:miter lim="800000"/>
            <a:headEnd/>
            <a:tailEnd/>
          </a:ln>
        </p:spPr>
      </p:pic>
      <p:pic>
        <p:nvPicPr>
          <p:cNvPr id="21" name="Picture 4" descr="C:\Documents and Settings\rlcvillamar\Mis documentos\Vectores\Presentaciones\Censos2\NewDiapos\Elementos\Engrane\EngraneA.png"/>
          <p:cNvPicPr>
            <a:picLocks noChangeAspect="1" noChangeArrowheads="1"/>
          </p:cNvPicPr>
          <p:nvPr/>
        </p:nvPicPr>
        <p:blipFill>
          <a:blip r:embed="rId3" cstate="print"/>
          <a:srcRect/>
          <a:stretch>
            <a:fillRect/>
          </a:stretch>
        </p:blipFill>
        <p:spPr bwMode="auto">
          <a:xfrm>
            <a:off x="4461445" y="5277490"/>
            <a:ext cx="182563" cy="243192"/>
          </a:xfrm>
          <a:prstGeom prst="rect">
            <a:avLst/>
          </a:prstGeom>
          <a:noFill/>
          <a:ln w="9525">
            <a:noFill/>
            <a:miter lim="800000"/>
            <a:headEnd/>
            <a:tailEnd/>
          </a:ln>
        </p:spPr>
      </p:pic>
      <p:pic>
        <p:nvPicPr>
          <p:cNvPr id="26" name="Picture 14" descr="C:\Documents and Settings\rlcvillamar\Mis documentos\Vectores\Presentaciones\Censos2\NewDiapos\Elementos\Engrane\EngraneB.png"/>
          <p:cNvPicPr>
            <a:picLocks noChangeAspect="1" noChangeArrowheads="1"/>
          </p:cNvPicPr>
          <p:nvPr/>
        </p:nvPicPr>
        <p:blipFill>
          <a:blip r:embed="rId4" cstate="print"/>
          <a:srcRect/>
          <a:stretch>
            <a:fillRect/>
          </a:stretch>
        </p:blipFill>
        <p:spPr bwMode="auto">
          <a:xfrm>
            <a:off x="3021285" y="4769984"/>
            <a:ext cx="182563" cy="243192"/>
          </a:xfrm>
          <a:prstGeom prst="rect">
            <a:avLst/>
          </a:prstGeom>
          <a:noFill/>
          <a:ln w="9525">
            <a:noFill/>
            <a:miter lim="800000"/>
            <a:headEnd/>
            <a:tailEnd/>
          </a:ln>
        </p:spPr>
      </p:pic>
      <p:pic>
        <p:nvPicPr>
          <p:cNvPr id="30" name="Picture 14" descr="C:\Documents and Settings\rlcvillamar\Mis documentos\Vectores\Presentaciones\Censos2\NewDiapos\Elementos\Engrane\EngraneB.png"/>
          <p:cNvPicPr>
            <a:picLocks noChangeAspect="1" noChangeArrowheads="1"/>
          </p:cNvPicPr>
          <p:nvPr/>
        </p:nvPicPr>
        <p:blipFill>
          <a:blip r:embed="rId4" cstate="print"/>
          <a:srcRect/>
          <a:stretch>
            <a:fillRect/>
          </a:stretch>
        </p:blipFill>
        <p:spPr bwMode="auto">
          <a:xfrm>
            <a:off x="2949277" y="3041795"/>
            <a:ext cx="182563" cy="243191"/>
          </a:xfrm>
          <a:prstGeom prst="rect">
            <a:avLst/>
          </a:prstGeom>
          <a:noFill/>
          <a:ln w="9525">
            <a:noFill/>
            <a:miter lim="800000"/>
            <a:headEnd/>
            <a:tailEnd/>
          </a:ln>
        </p:spPr>
      </p:pic>
      <p:pic>
        <p:nvPicPr>
          <p:cNvPr id="32" name="Picture 14" descr="C:\Documents and Settings\rlcvillamar\Mis documentos\Vectores\Presentaciones\Censos2\NewDiapos\Elementos\Engrane\EngraneB.png"/>
          <p:cNvPicPr>
            <a:picLocks noChangeAspect="1" noChangeArrowheads="1"/>
          </p:cNvPicPr>
          <p:nvPr/>
        </p:nvPicPr>
        <p:blipFill>
          <a:blip r:embed="rId4" cstate="print"/>
          <a:srcRect/>
          <a:stretch>
            <a:fillRect/>
          </a:stretch>
        </p:blipFill>
        <p:spPr bwMode="auto">
          <a:xfrm>
            <a:off x="3131841" y="1556792"/>
            <a:ext cx="182563" cy="243192"/>
          </a:xfrm>
          <a:prstGeom prst="rect">
            <a:avLst/>
          </a:prstGeom>
          <a:noFill/>
          <a:ln w="9525">
            <a:noFill/>
            <a:miter lim="800000"/>
            <a:headEnd/>
            <a:tailEnd/>
          </a:ln>
        </p:spPr>
      </p:pic>
      <p:sp>
        <p:nvSpPr>
          <p:cNvPr id="33" name="32 Elipse"/>
          <p:cNvSpPr/>
          <p:nvPr/>
        </p:nvSpPr>
        <p:spPr>
          <a:xfrm>
            <a:off x="3563888" y="2448859"/>
            <a:ext cx="1908720" cy="19882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0070C0"/>
                </a:solidFill>
              </a:rPr>
              <a:t>DESARROLLO DE LA COMBIFRON</a:t>
            </a:r>
            <a:endParaRPr lang="es-EC" sz="1600" b="1" dirty="0">
              <a:solidFill>
                <a:srgbClr val="0070C0"/>
              </a:solidFill>
            </a:endParaRPr>
          </a:p>
        </p:txBody>
      </p:sp>
      <p:sp>
        <p:nvSpPr>
          <p:cNvPr id="36" name="35 CuadroTexto"/>
          <p:cNvSpPr txBox="1"/>
          <p:nvPr/>
        </p:nvSpPr>
        <p:spPr>
          <a:xfrm>
            <a:off x="5724128" y="1340771"/>
            <a:ext cx="3384376" cy="1323439"/>
          </a:xfrm>
          <a:prstGeom prst="rect">
            <a:avLst/>
          </a:prstGeom>
          <a:solidFill>
            <a:schemeClr val="accent5">
              <a:lumMod val="40000"/>
              <a:lumOff val="60000"/>
            </a:schemeClr>
          </a:solidFill>
          <a:ln>
            <a:solidFill>
              <a:srgbClr val="0070C0"/>
            </a:solidFill>
          </a:ln>
        </p:spPr>
        <p:txBody>
          <a:bodyPr wrap="square" rtlCol="0">
            <a:spAutoFit/>
          </a:bodyPr>
          <a:lstStyle/>
          <a:p>
            <a:pPr algn="just"/>
            <a:r>
              <a:rPr lang="es-EC" sz="1600" dirty="0" smtClean="0"/>
              <a:t>El 21-NOV-996  los Ministros de Defensa de Ecuador</a:t>
            </a:r>
            <a:r>
              <a:rPr lang="es-EC" sz="1600" dirty="0"/>
              <a:t> </a:t>
            </a:r>
            <a:r>
              <a:rPr lang="es-EC" sz="1600" dirty="0" smtClean="0"/>
              <a:t>y Colombia, suscribieron una «Declaración Conjunta» y determinaron el establecimiento de la COMBIFRON.</a:t>
            </a:r>
            <a:endParaRPr lang="es-EC" sz="1600" dirty="0"/>
          </a:p>
        </p:txBody>
      </p:sp>
      <p:sp>
        <p:nvSpPr>
          <p:cNvPr id="38" name="37 CuadroTexto"/>
          <p:cNvSpPr txBox="1"/>
          <p:nvPr/>
        </p:nvSpPr>
        <p:spPr>
          <a:xfrm>
            <a:off x="6192688" y="2924944"/>
            <a:ext cx="2915816" cy="1361912"/>
          </a:xfrm>
          <a:prstGeom prst="rect">
            <a:avLst/>
          </a:prstGeom>
          <a:solidFill>
            <a:schemeClr val="accent5">
              <a:lumMod val="40000"/>
              <a:lumOff val="60000"/>
            </a:schemeClr>
          </a:solidFill>
          <a:ln>
            <a:solidFill>
              <a:srgbClr val="0070C0"/>
            </a:solidFill>
          </a:ln>
        </p:spPr>
        <p:txBody>
          <a:bodyPr wrap="square" rtlCol="0">
            <a:spAutoFit/>
          </a:bodyPr>
          <a:lstStyle/>
          <a:p>
            <a:pPr algn="just"/>
            <a:r>
              <a:rPr lang="es-EC" sz="1600" dirty="0" smtClean="0"/>
              <a:t>En agosto de 1997 se realiza la primera reunión. Se adoptó el sistema de reuniones semestrales, pero desde el 2010 se realizan trimestralmente</a:t>
            </a:r>
            <a:endParaRPr lang="es-EC" sz="1600" dirty="0"/>
          </a:p>
        </p:txBody>
      </p:sp>
      <p:sp>
        <p:nvSpPr>
          <p:cNvPr id="39" name="38 CuadroTexto"/>
          <p:cNvSpPr txBox="1"/>
          <p:nvPr/>
        </p:nvSpPr>
        <p:spPr>
          <a:xfrm>
            <a:off x="6156176" y="4601358"/>
            <a:ext cx="2951312" cy="1815882"/>
          </a:xfrm>
          <a:prstGeom prst="rect">
            <a:avLst/>
          </a:prstGeom>
          <a:solidFill>
            <a:schemeClr val="accent5">
              <a:lumMod val="40000"/>
              <a:lumOff val="60000"/>
            </a:schemeClr>
          </a:solidFill>
          <a:ln>
            <a:solidFill>
              <a:srgbClr val="0070C0"/>
            </a:solidFill>
          </a:ln>
        </p:spPr>
        <p:txBody>
          <a:bodyPr wrap="square" rtlCol="0">
            <a:spAutoFit/>
          </a:bodyPr>
          <a:lstStyle/>
          <a:p>
            <a:pPr algn="just"/>
            <a:r>
              <a:rPr lang="es-EC" sz="1600" dirty="0" smtClean="0"/>
              <a:t>En junio de 2004 se establece la Directiva General para la Organización y Funcionamiento, Manual POV, Cartilla de Seguridad, y el Sistema de Comunicaciones para Unidades Fronterizas SICOMFRON.</a:t>
            </a:r>
            <a:endParaRPr lang="es-EC" sz="1600" dirty="0"/>
          </a:p>
        </p:txBody>
      </p:sp>
      <p:sp>
        <p:nvSpPr>
          <p:cNvPr id="41" name="40 CuadroTexto"/>
          <p:cNvSpPr txBox="1"/>
          <p:nvPr/>
        </p:nvSpPr>
        <p:spPr>
          <a:xfrm>
            <a:off x="2949277" y="5561947"/>
            <a:ext cx="3134891" cy="1361912"/>
          </a:xfrm>
          <a:prstGeom prst="rect">
            <a:avLst/>
          </a:prstGeom>
          <a:solidFill>
            <a:schemeClr val="accent5">
              <a:lumMod val="40000"/>
              <a:lumOff val="60000"/>
            </a:schemeClr>
          </a:solidFill>
          <a:ln>
            <a:solidFill>
              <a:srgbClr val="0070C0"/>
            </a:solidFill>
          </a:ln>
        </p:spPr>
        <p:txBody>
          <a:bodyPr wrap="square" rtlCol="0">
            <a:spAutoFit/>
          </a:bodyPr>
          <a:lstStyle/>
          <a:p>
            <a:pPr algn="just"/>
            <a:r>
              <a:rPr lang="es-EC" sz="1600" dirty="0" smtClean="0"/>
              <a:t>En junio de 2006 se aprobó el Reglamento para la Organización y Funcionamiento.</a:t>
            </a:r>
          </a:p>
          <a:p>
            <a:pPr algn="just"/>
            <a:r>
              <a:rPr lang="es-EC" sz="1600" dirty="0" smtClean="0"/>
              <a:t>Por incidente de Angostura se suspenden desde el 01-MAR-2008.</a:t>
            </a:r>
            <a:endParaRPr lang="es-EC" sz="1600" dirty="0"/>
          </a:p>
        </p:txBody>
      </p:sp>
      <p:sp>
        <p:nvSpPr>
          <p:cNvPr id="42" name="41 Rectángulo"/>
          <p:cNvSpPr/>
          <p:nvPr/>
        </p:nvSpPr>
        <p:spPr>
          <a:xfrm>
            <a:off x="395538" y="4676944"/>
            <a:ext cx="2481735" cy="1077218"/>
          </a:xfrm>
          <a:prstGeom prst="rect">
            <a:avLst/>
          </a:prstGeom>
          <a:solidFill>
            <a:schemeClr val="accent5">
              <a:lumMod val="40000"/>
              <a:lumOff val="60000"/>
            </a:schemeClr>
          </a:solidFill>
          <a:ln>
            <a:solidFill>
              <a:srgbClr val="0070C0"/>
            </a:solidFill>
          </a:ln>
        </p:spPr>
        <p:txBody>
          <a:bodyPr wrap="square">
            <a:spAutoFit/>
          </a:bodyPr>
          <a:lstStyle/>
          <a:p>
            <a:pPr algn="just"/>
            <a:r>
              <a:rPr lang="es-EC" sz="1600" dirty="0" smtClean="0"/>
              <a:t>Se reinician el 19-NOV-2009 con la IX Reunión Extraordinaria de la COMBIFRON</a:t>
            </a:r>
            <a:endParaRPr lang="es-EC" sz="1600" dirty="0"/>
          </a:p>
        </p:txBody>
      </p:sp>
      <p:sp>
        <p:nvSpPr>
          <p:cNvPr id="43" name="42 Rectángulo"/>
          <p:cNvSpPr/>
          <p:nvPr/>
        </p:nvSpPr>
        <p:spPr>
          <a:xfrm>
            <a:off x="395536" y="3068962"/>
            <a:ext cx="2520280" cy="1323439"/>
          </a:xfrm>
          <a:prstGeom prst="rect">
            <a:avLst/>
          </a:prstGeom>
          <a:solidFill>
            <a:schemeClr val="accent5">
              <a:lumMod val="40000"/>
              <a:lumOff val="60000"/>
            </a:schemeClr>
          </a:solidFill>
          <a:ln>
            <a:solidFill>
              <a:srgbClr val="0070C0"/>
            </a:solidFill>
          </a:ln>
        </p:spPr>
        <p:txBody>
          <a:bodyPr wrap="square">
            <a:spAutoFit/>
          </a:bodyPr>
          <a:lstStyle/>
          <a:p>
            <a:pPr algn="just"/>
            <a:r>
              <a:rPr lang="es-EC" sz="1600" dirty="0" smtClean="0"/>
              <a:t>Se realizan acuerdos referentes a las Reuniones de SICOMFRON, reactivar las Reuniones Bilaterales de Inteligencia de las FF.AA.</a:t>
            </a:r>
            <a:endParaRPr lang="es-EC" sz="1600" dirty="0"/>
          </a:p>
        </p:txBody>
      </p:sp>
      <p:sp>
        <p:nvSpPr>
          <p:cNvPr id="44" name="43 Rectángulo"/>
          <p:cNvSpPr/>
          <p:nvPr/>
        </p:nvSpPr>
        <p:spPr>
          <a:xfrm>
            <a:off x="395538" y="1340770"/>
            <a:ext cx="2553743" cy="1077218"/>
          </a:xfrm>
          <a:prstGeom prst="rect">
            <a:avLst/>
          </a:prstGeom>
          <a:solidFill>
            <a:schemeClr val="accent5">
              <a:lumMod val="40000"/>
              <a:lumOff val="60000"/>
            </a:schemeClr>
          </a:solidFill>
          <a:ln>
            <a:solidFill>
              <a:srgbClr val="0070C0"/>
            </a:solidFill>
          </a:ln>
        </p:spPr>
        <p:txBody>
          <a:bodyPr wrap="square">
            <a:spAutoFit/>
          </a:bodyPr>
          <a:lstStyle/>
          <a:p>
            <a:pPr algn="just"/>
            <a:r>
              <a:rPr lang="es-EC" sz="1600" dirty="0" smtClean="0"/>
              <a:t>Reactivar las Reuniones Regionales de Inteligencia, y continuar con las reuniones de la COMBIFRON.</a:t>
            </a:r>
          </a:p>
        </p:txBody>
      </p:sp>
      <p:pic>
        <p:nvPicPr>
          <p:cNvPr id="45" name="il_fi" descr="457px-Universidad_de_Guayaquil_svg"/>
          <p:cNvPicPr/>
          <p:nvPr/>
        </p:nvPicPr>
        <p:blipFill>
          <a:blip r:embed="rId5" cstate="print"/>
          <a:srcRect/>
          <a:stretch>
            <a:fillRect/>
          </a:stretch>
        </p:blipFill>
        <p:spPr bwMode="auto">
          <a:xfrm>
            <a:off x="8460432" y="58371"/>
            <a:ext cx="683568" cy="778342"/>
          </a:xfrm>
          <a:prstGeom prst="rect">
            <a:avLst/>
          </a:prstGeom>
          <a:noFill/>
          <a:ln w="9525">
            <a:noFill/>
            <a:miter lim="800000"/>
            <a:headEnd/>
            <a:tailEnd/>
          </a:ln>
        </p:spPr>
      </p:pic>
      <p:grpSp>
        <p:nvGrpSpPr>
          <p:cNvPr id="51" name="50 Grupo"/>
          <p:cNvGrpSpPr/>
          <p:nvPr/>
        </p:nvGrpSpPr>
        <p:grpSpPr>
          <a:xfrm>
            <a:off x="1043608" y="56818"/>
            <a:ext cx="7272808" cy="779894"/>
            <a:chOff x="1043608" y="56818"/>
            <a:chExt cx="7272808" cy="779894"/>
          </a:xfrm>
        </p:grpSpPr>
        <p:sp>
          <p:nvSpPr>
            <p:cNvPr id="52"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53" name="Picture 9" descr="banim04"/>
            <p:cNvPicPr>
              <a:picLocks noChangeAspect="1" noChangeArrowheads="1" noCrop="1"/>
            </p:cNvPicPr>
            <p:nvPr/>
          </p:nvPicPr>
          <p:blipFill>
            <a:blip r:embed="rId6" cstate="print"/>
            <a:srcRect/>
            <a:stretch>
              <a:fillRect/>
            </a:stretch>
          </p:blipFill>
          <p:spPr bwMode="auto">
            <a:xfrm>
              <a:off x="1043608" y="692696"/>
              <a:ext cx="7272808" cy="144016"/>
            </a:xfrm>
            <a:prstGeom prst="rect">
              <a:avLst/>
            </a:prstGeom>
            <a:noFill/>
            <a:ln w="9525">
              <a:noFill/>
              <a:miter lim="800000"/>
              <a:headEnd/>
              <a:tailEnd/>
            </a:ln>
          </p:spPr>
        </p:pic>
      </p:grpSp>
      <p:grpSp>
        <p:nvGrpSpPr>
          <p:cNvPr id="35" name="Group 3"/>
          <p:cNvGrpSpPr>
            <a:grpSpLocks/>
          </p:cNvGrpSpPr>
          <p:nvPr/>
        </p:nvGrpSpPr>
        <p:grpSpPr bwMode="auto">
          <a:xfrm>
            <a:off x="3" y="792088"/>
            <a:ext cx="395535" cy="6021288"/>
            <a:chOff x="-104" y="0"/>
            <a:chExt cx="572" cy="4320"/>
          </a:xfrm>
        </p:grpSpPr>
        <p:sp>
          <p:nvSpPr>
            <p:cNvPr id="37"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0"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203709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000" fill="hold"/>
                                        <p:tgtEl>
                                          <p:spTgt spid="7"/>
                                        </p:tgtEl>
                                        <p:attrNameLst>
                                          <p:attrName>r</p:attrName>
                                        </p:attrNameLst>
                                      </p:cBhvr>
                                    </p:animRot>
                                  </p:childTnLst>
                                </p:cTn>
                              </p:par>
                              <p:par>
                                <p:cTn id="7" presetID="8" presetClass="emph" presetSubtype="0" repeatCount="2000" fill="hold" nodeType="withEffect">
                                  <p:stCondLst>
                                    <p:cond delay="500"/>
                                  </p:stCondLst>
                                  <p:childTnLst>
                                    <p:animRot by="21600000">
                                      <p:cBhvr>
                                        <p:cTn id="8" dur="2000" fill="hold"/>
                                        <p:tgtEl>
                                          <p:spTgt spid="8"/>
                                        </p:tgtEl>
                                        <p:attrNameLst>
                                          <p:attrName>r</p:attrName>
                                        </p:attrNameLst>
                                      </p:cBhvr>
                                    </p:animRot>
                                  </p:childTnLst>
                                </p:cTn>
                              </p:par>
                              <p:par>
                                <p:cTn id="9" presetID="8" presetClass="emph" presetSubtype="0" repeatCount="4000" fill="hold" nodeType="withEffect">
                                  <p:stCondLst>
                                    <p:cond delay="2000"/>
                                  </p:stCondLst>
                                  <p:childTnLst>
                                    <p:animRot by="21600000">
                                      <p:cBhvr>
                                        <p:cTn id="10" dur="2000" fill="hold"/>
                                        <p:tgtEl>
                                          <p:spTgt spid="14"/>
                                        </p:tgtEl>
                                        <p:attrNameLst>
                                          <p:attrName>r</p:attrName>
                                        </p:attrNameLst>
                                      </p:cBhvr>
                                    </p:animRot>
                                  </p:childTnLst>
                                </p:cTn>
                              </p:par>
                              <p:par>
                                <p:cTn id="11" presetID="8" presetClass="emph" presetSubtype="0" repeatCount="4000" fill="hold" nodeType="withEffect">
                                  <p:stCondLst>
                                    <p:cond delay="3500"/>
                                  </p:stCondLst>
                                  <p:childTnLst>
                                    <p:animRot by="21600000">
                                      <p:cBhvr>
                                        <p:cTn id="12" dur="2000" fill="hold"/>
                                        <p:tgtEl>
                                          <p:spTgt spid="17"/>
                                        </p:tgtEl>
                                        <p:attrNameLst>
                                          <p:attrName>r</p:attrName>
                                        </p:attrNameLst>
                                      </p:cBhvr>
                                    </p:animRot>
                                  </p:childTnLst>
                                </p:cTn>
                              </p:par>
                              <p:par>
                                <p:cTn id="13" presetID="8" presetClass="emph" presetSubtype="0" repeatCount="indefinite" fill="hold" nodeType="withEffect">
                                  <p:stCondLst>
                                    <p:cond delay="5500"/>
                                  </p:stCondLst>
                                  <p:childTnLst>
                                    <p:animRot by="21600000">
                                      <p:cBhvr>
                                        <p:cTn id="14" dur="2000" fill="hold"/>
                                        <p:tgtEl>
                                          <p:spTgt spid="21"/>
                                        </p:tgtEl>
                                        <p:attrNameLst>
                                          <p:attrName>r</p:attrName>
                                        </p:attrNameLst>
                                      </p:cBhvr>
                                    </p:animRot>
                                  </p:childTnLst>
                                </p:cTn>
                              </p:par>
                              <p:par>
                                <p:cTn id="15" presetID="8" presetClass="emph" presetSubtype="0" repeatCount="indefinite" fill="hold" nodeType="withEffect">
                                  <p:stCondLst>
                                    <p:cond delay="8500"/>
                                  </p:stCondLst>
                                  <p:childTnLst>
                                    <p:animRot by="-21600000">
                                      <p:cBhvr>
                                        <p:cTn id="16" dur="2000" fill="hold"/>
                                        <p:tgtEl>
                                          <p:spTgt spid="26"/>
                                        </p:tgtEl>
                                        <p:attrNameLst>
                                          <p:attrName>r</p:attrName>
                                        </p:attrNameLst>
                                      </p:cBhvr>
                                    </p:animRot>
                                  </p:childTnLst>
                                </p:cTn>
                              </p:par>
                              <p:par>
                                <p:cTn id="17" presetID="8" presetClass="emph" presetSubtype="0" repeatCount="indefinite" fill="hold" nodeType="withEffect">
                                  <p:stCondLst>
                                    <p:cond delay="10500"/>
                                  </p:stCondLst>
                                  <p:childTnLst>
                                    <p:animRot by="-21600000">
                                      <p:cBhvr>
                                        <p:cTn id="18" dur="2000" fill="hold"/>
                                        <p:tgtEl>
                                          <p:spTgt spid="30"/>
                                        </p:tgtEl>
                                        <p:attrNameLst>
                                          <p:attrName>r</p:attrName>
                                        </p:attrNameLst>
                                      </p:cBhvr>
                                    </p:animRot>
                                  </p:childTnLst>
                                </p:cTn>
                              </p:par>
                              <p:par>
                                <p:cTn id="19" presetID="8" presetClass="emph" presetSubtype="0" repeatCount="indefinite" fill="hold" nodeType="withEffect">
                                  <p:stCondLst>
                                    <p:cond delay="11500"/>
                                  </p:stCondLst>
                                  <p:childTnLst>
                                    <p:animRot by="-21600000">
                                      <p:cBhvr>
                                        <p:cTn id="20"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365400650"/>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636447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36737088"/>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91510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231619321"/>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91510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06665317"/>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91510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724598971"/>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91510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CONTENIDO</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sp>
        <p:nvSpPr>
          <p:cNvPr id="19" name="Text Box 18"/>
          <p:cNvSpPr txBox="1">
            <a:spLocks noChangeArrowheads="1"/>
          </p:cNvSpPr>
          <p:nvPr/>
        </p:nvSpPr>
        <p:spPr bwMode="auto">
          <a:xfrm>
            <a:off x="1638269" y="2545741"/>
            <a:ext cx="4661923"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hangingPunct="0">
              <a:defRPr/>
            </a:pPr>
            <a:r>
              <a:rPr lang="es-ES" sz="2800" kern="0" dirty="0" smtClean="0">
                <a:ln w="11430">
                  <a:solidFill>
                    <a:sysClr val="windowText" lastClr="000000">
                      <a:lumMod val="95000"/>
                      <a:lumOff val="5000"/>
                    </a:sysClr>
                  </a:solidFill>
                </a:ln>
                <a:solidFill>
                  <a:srgbClr val="FFFF00"/>
                </a:solidFill>
                <a:effectLst>
                  <a:outerShdw blurRad="38100" dist="38100" dir="2700000" algn="tl">
                    <a:srgbClr val="000000">
                      <a:alpha val="43137"/>
                    </a:srgbClr>
                  </a:outerShdw>
                </a:effectLst>
                <a:latin typeface="Impact" pitchFamily="34" charset="0"/>
                <a:cs typeface="Times New Roman" pitchFamily="18" charset="0"/>
              </a:rPr>
              <a:t>OBJETIVOS DE LA INVESTIGACIÓN</a:t>
            </a:r>
            <a:endParaRPr lang="es-EC" sz="28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24" name="Text Box 18"/>
          <p:cNvSpPr txBox="1">
            <a:spLocks noChangeArrowheads="1"/>
          </p:cNvSpPr>
          <p:nvPr/>
        </p:nvSpPr>
        <p:spPr bwMode="auto">
          <a:xfrm>
            <a:off x="1856349" y="4816316"/>
            <a:ext cx="4155811"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28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CONCLUSIONES</a:t>
            </a:r>
            <a:endParaRPr lang="es-EC" sz="28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25" name="Text Box 18"/>
          <p:cNvSpPr txBox="1">
            <a:spLocks noChangeArrowheads="1"/>
          </p:cNvSpPr>
          <p:nvPr/>
        </p:nvSpPr>
        <p:spPr bwMode="auto">
          <a:xfrm>
            <a:off x="2636499" y="1052736"/>
            <a:ext cx="4815821"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S" sz="2800" b="1" kern="0" dirty="0" smtClean="0">
                <a:ln w="11430">
                  <a:solidFill>
                    <a:sysClr val="windowText" lastClr="000000">
                      <a:lumMod val="95000"/>
                      <a:lumOff val="5000"/>
                    </a:sysClr>
                  </a:solidFill>
                </a:ln>
                <a:solidFill>
                  <a:srgbClr val="FFFF00"/>
                </a:solidFill>
                <a:effectLst>
                  <a:outerShdw blurRad="38100" dist="38100" dir="2700000" algn="tl">
                    <a:srgbClr val="000000">
                      <a:alpha val="43137"/>
                    </a:srgbClr>
                  </a:outerShdw>
                </a:effectLst>
                <a:latin typeface="Impact" pitchFamily="34" charset="0"/>
                <a:cs typeface="Times New Roman" pitchFamily="18" charset="0"/>
              </a:rPr>
              <a:t>EL PROBLEMA</a:t>
            </a:r>
            <a:endParaRPr lang="en-US" sz="2800" b="1" kern="0" dirty="0">
              <a:solidFill>
                <a:srgbClr val="FFFF00"/>
              </a:solidFill>
              <a:effectLst>
                <a:outerShdw blurRad="38100" dist="38100" dir="2700000" algn="tl">
                  <a:srgbClr val="000000">
                    <a:alpha val="43137"/>
                  </a:srgbClr>
                </a:outerShdw>
              </a:effectLst>
              <a:latin typeface="Impact" pitchFamily="34" charset="0"/>
            </a:endParaRPr>
          </a:p>
        </p:txBody>
      </p:sp>
      <p:sp>
        <p:nvSpPr>
          <p:cNvPr id="27" name="Text Box 18"/>
          <p:cNvSpPr txBox="1">
            <a:spLocks noChangeArrowheads="1"/>
          </p:cNvSpPr>
          <p:nvPr/>
        </p:nvSpPr>
        <p:spPr bwMode="auto">
          <a:xfrm>
            <a:off x="1907704" y="1825960"/>
            <a:ext cx="4668357"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hangingPunct="0">
              <a:defRPr/>
            </a:pPr>
            <a:r>
              <a:rPr lang="es-EC" sz="2800" kern="0" dirty="0">
                <a:ln w="11430">
                  <a:solidFill>
                    <a:sysClr val="windowText" lastClr="000000">
                      <a:lumMod val="95000"/>
                      <a:lumOff val="5000"/>
                    </a:sysClr>
                  </a:solidFill>
                </a:ln>
                <a:solidFill>
                  <a:srgbClr val="FFFF00"/>
                </a:solidFill>
                <a:latin typeface="Impact" pitchFamily="34" charset="0"/>
                <a:cs typeface="Times New Roman" pitchFamily="18" charset="0"/>
              </a:rPr>
              <a:t>JUSTIFICACIÓN E IMPORTANCIA</a:t>
            </a:r>
          </a:p>
        </p:txBody>
      </p:sp>
      <p:sp>
        <p:nvSpPr>
          <p:cNvPr id="30" name="Text Box 18"/>
          <p:cNvSpPr txBox="1">
            <a:spLocks noChangeArrowheads="1"/>
          </p:cNvSpPr>
          <p:nvPr/>
        </p:nvSpPr>
        <p:spPr bwMode="auto">
          <a:xfrm>
            <a:off x="1476077" y="3304149"/>
            <a:ext cx="7326140"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28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MARCO </a:t>
            </a:r>
            <a:endParaRPr lang="es-EC" sz="2800" kern="0" dirty="0">
              <a:ln w="11430">
                <a:solidFill>
                  <a:sysClr val="windowText" lastClr="000000">
                    <a:lumMod val="95000"/>
                    <a:lumOff val="5000"/>
                  </a:sysClr>
                </a:solidFill>
              </a:ln>
              <a:solidFill>
                <a:srgbClr val="FF0000"/>
              </a:solidFill>
              <a:latin typeface="Impact" pitchFamily="34" charset="0"/>
              <a:cs typeface="Times New Roman" pitchFamily="18" charset="0"/>
            </a:endParaRPr>
          </a:p>
        </p:txBody>
      </p:sp>
      <p:sp>
        <p:nvSpPr>
          <p:cNvPr id="33" name="Arc 11"/>
          <p:cNvSpPr>
            <a:spLocks/>
          </p:cNvSpPr>
          <p:nvPr/>
        </p:nvSpPr>
        <p:spPr bwMode="auto">
          <a:xfrm flipH="1">
            <a:off x="1228877" y="1270439"/>
            <a:ext cx="2396691" cy="5285082"/>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7030A0"/>
            </a:solidFill>
            <a:prstDash val="sysDot"/>
            <a:round/>
            <a:headEnd/>
            <a:tailEnd/>
          </a:ln>
        </p:spPr>
        <p:txBody>
          <a:bodyPr wrap="none" anchor="ctr"/>
          <a:lstStyle/>
          <a:p>
            <a:pPr algn="ctr" eaLnBrk="0" fontAlgn="base" hangingPunct="0">
              <a:spcBef>
                <a:spcPct val="0"/>
              </a:spcBef>
              <a:spcAft>
                <a:spcPct val="0"/>
              </a:spcAft>
              <a:defRPr/>
            </a:pPr>
            <a:endParaRPr lang="es-AR" sz="1200" b="1" kern="0" dirty="0">
              <a:latin typeface="Arial Narrow" pitchFamily="34" charset="0"/>
            </a:endParaRPr>
          </a:p>
        </p:txBody>
      </p:sp>
      <p:sp>
        <p:nvSpPr>
          <p:cNvPr id="34" name="Oval 4">
            <a:hlinkClick r:id="" action="ppaction://hlinkshowjump?jump=nextslide"/>
          </p:cNvPr>
          <p:cNvSpPr>
            <a:spLocks noChangeArrowheads="1"/>
          </p:cNvSpPr>
          <p:nvPr/>
        </p:nvSpPr>
        <p:spPr bwMode="auto">
          <a:xfrm flipH="1">
            <a:off x="2123728" y="1121386"/>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smtClean="0">
                <a:solidFill>
                  <a:srgbClr val="FFFF00"/>
                </a:solidFill>
                <a:effectLst>
                  <a:outerShdw blurRad="38100" dist="38100" dir="2700000" algn="tl">
                    <a:srgbClr val="000000">
                      <a:alpha val="43137"/>
                    </a:srgbClr>
                  </a:outerShdw>
                </a:effectLst>
              </a:rPr>
              <a:t>1</a:t>
            </a:r>
            <a:endParaRPr lang="en-US" sz="2000" b="1" kern="0" dirty="0">
              <a:solidFill>
                <a:srgbClr val="FFFF00"/>
              </a:solidFill>
              <a:effectLst>
                <a:outerShdw blurRad="38100" dist="38100" dir="2700000" algn="tl">
                  <a:srgbClr val="000000">
                    <a:alpha val="43137"/>
                  </a:srgbClr>
                </a:outerShdw>
              </a:effectLst>
            </a:endParaRPr>
          </a:p>
        </p:txBody>
      </p:sp>
      <p:sp>
        <p:nvSpPr>
          <p:cNvPr id="35" name="Oval 4">
            <a:hlinkClick r:id="" action="ppaction://hlinkshowjump?jump=nextslide"/>
          </p:cNvPr>
          <p:cNvSpPr>
            <a:spLocks noChangeArrowheads="1"/>
          </p:cNvSpPr>
          <p:nvPr/>
        </p:nvSpPr>
        <p:spPr bwMode="auto">
          <a:xfrm flipH="1">
            <a:off x="982047" y="3284985"/>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a:solidFill>
                  <a:srgbClr val="FFFF00"/>
                </a:solidFill>
                <a:effectLst>
                  <a:outerShdw blurRad="38100" dist="38100" dir="2700000" algn="tl">
                    <a:srgbClr val="000000">
                      <a:alpha val="43137"/>
                    </a:srgbClr>
                  </a:outerShdw>
                </a:effectLst>
              </a:rPr>
              <a:t>4</a:t>
            </a:r>
            <a:endParaRPr lang="en-US" sz="2000" b="1" kern="0" dirty="0">
              <a:solidFill>
                <a:srgbClr val="FFFF00"/>
              </a:solidFill>
              <a:effectLst>
                <a:outerShdw blurRad="38100" dist="38100" dir="2700000" algn="tl">
                  <a:srgbClr val="000000">
                    <a:alpha val="43137"/>
                  </a:srgbClr>
                </a:outerShdw>
              </a:effectLst>
            </a:endParaRPr>
          </a:p>
        </p:txBody>
      </p:sp>
      <p:sp>
        <p:nvSpPr>
          <p:cNvPr id="36" name="Oval 4">
            <a:hlinkClick r:id="" action="ppaction://hlinkshowjump?jump=nextslide"/>
          </p:cNvPr>
          <p:cNvSpPr>
            <a:spLocks noChangeArrowheads="1"/>
          </p:cNvSpPr>
          <p:nvPr/>
        </p:nvSpPr>
        <p:spPr bwMode="auto">
          <a:xfrm flipH="1">
            <a:off x="1546824" y="5589240"/>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n-US" sz="2000" b="1" kern="0" dirty="0">
                <a:solidFill>
                  <a:srgbClr val="FFFF00"/>
                </a:solidFill>
                <a:effectLst>
                  <a:outerShdw blurRad="38100" dist="38100" dir="2700000" algn="tl">
                    <a:srgbClr val="000000">
                      <a:alpha val="43137"/>
                    </a:srgbClr>
                  </a:outerShdw>
                </a:effectLst>
              </a:rPr>
              <a:t>7</a:t>
            </a:r>
          </a:p>
        </p:txBody>
      </p:sp>
      <p:sp>
        <p:nvSpPr>
          <p:cNvPr id="37" name="Oval 4">
            <a:hlinkClick r:id="" action="ppaction://hlinkshowjump?jump=nextslide"/>
          </p:cNvPr>
          <p:cNvSpPr>
            <a:spLocks noChangeArrowheads="1"/>
          </p:cNvSpPr>
          <p:nvPr/>
        </p:nvSpPr>
        <p:spPr bwMode="auto">
          <a:xfrm flipH="1">
            <a:off x="1474816" y="1772817"/>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a:solidFill>
                  <a:srgbClr val="FFFF00"/>
                </a:solidFill>
                <a:effectLst>
                  <a:outerShdw blurRad="38100" dist="38100" dir="2700000" algn="tl">
                    <a:srgbClr val="000000">
                      <a:alpha val="43137"/>
                    </a:srgbClr>
                  </a:outerShdw>
                </a:effectLst>
              </a:rPr>
              <a:t>2</a:t>
            </a:r>
            <a:endParaRPr lang="en-US" sz="2000" b="1" kern="0" dirty="0">
              <a:solidFill>
                <a:srgbClr val="FFFF00"/>
              </a:solidFill>
              <a:effectLst>
                <a:outerShdw blurRad="38100" dist="38100" dir="2700000" algn="tl">
                  <a:srgbClr val="000000">
                    <a:alpha val="43137"/>
                  </a:srgbClr>
                </a:outerShdw>
              </a:effectLst>
            </a:endParaRPr>
          </a:p>
        </p:txBody>
      </p:sp>
      <p:sp>
        <p:nvSpPr>
          <p:cNvPr id="38" name="Oval 4">
            <a:hlinkClick r:id="" action="ppaction://hlinkshowjump?jump=nextslide"/>
          </p:cNvPr>
          <p:cNvSpPr>
            <a:spLocks noChangeArrowheads="1"/>
          </p:cNvSpPr>
          <p:nvPr/>
        </p:nvSpPr>
        <p:spPr bwMode="auto">
          <a:xfrm flipH="1">
            <a:off x="1186784" y="2545740"/>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a:solidFill>
                  <a:srgbClr val="FFFF00"/>
                </a:solidFill>
                <a:effectLst>
                  <a:outerShdw blurRad="38100" dist="38100" dir="2700000" algn="tl">
                    <a:srgbClr val="000000">
                      <a:alpha val="43137"/>
                    </a:srgbClr>
                  </a:outerShdw>
                </a:effectLst>
              </a:rPr>
              <a:t>3</a:t>
            </a:r>
            <a:endParaRPr lang="en-US" sz="2000" b="1" kern="0" dirty="0">
              <a:solidFill>
                <a:srgbClr val="FFFF00"/>
              </a:solidFill>
              <a:effectLst>
                <a:outerShdw blurRad="38100" dist="38100" dir="2700000" algn="tl">
                  <a:srgbClr val="000000">
                    <a:alpha val="43137"/>
                  </a:srgbClr>
                </a:outerShdw>
              </a:effectLst>
            </a:endParaRPr>
          </a:p>
        </p:txBody>
      </p:sp>
      <p:sp>
        <p:nvSpPr>
          <p:cNvPr id="39" name="Oval 4">
            <a:hlinkClick r:id="" action="ppaction://hlinkshowjump?jump=nextslide"/>
          </p:cNvPr>
          <p:cNvSpPr>
            <a:spLocks noChangeArrowheads="1"/>
          </p:cNvSpPr>
          <p:nvPr/>
        </p:nvSpPr>
        <p:spPr bwMode="auto">
          <a:xfrm flipH="1">
            <a:off x="1187624" y="4869161"/>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a:solidFill>
                  <a:srgbClr val="FFFF00"/>
                </a:solidFill>
                <a:effectLst>
                  <a:outerShdw blurRad="38100" dist="38100" dir="2700000" algn="tl">
                    <a:srgbClr val="000000">
                      <a:alpha val="43137"/>
                    </a:srgbClr>
                  </a:outerShdw>
                </a:effectLst>
              </a:rPr>
              <a:t>6</a:t>
            </a:r>
            <a:endParaRPr lang="en-US" sz="2000" b="1" kern="0" dirty="0">
              <a:solidFill>
                <a:srgbClr val="FFFF00"/>
              </a:solidFill>
              <a:effectLst>
                <a:outerShdw blurRad="38100" dist="38100" dir="2700000" algn="tl">
                  <a:srgbClr val="000000">
                    <a:alpha val="43137"/>
                  </a:srgbClr>
                </a:outerShdw>
              </a:effectLst>
            </a:endParaRPr>
          </a:p>
        </p:txBody>
      </p:sp>
      <p:sp>
        <p:nvSpPr>
          <p:cNvPr id="40" name="Oval 4">
            <a:hlinkClick r:id="" action="ppaction://hlinkshowjump?jump=nextslide"/>
          </p:cNvPr>
          <p:cNvSpPr>
            <a:spLocks noChangeArrowheads="1"/>
          </p:cNvSpPr>
          <p:nvPr/>
        </p:nvSpPr>
        <p:spPr bwMode="auto">
          <a:xfrm flipH="1">
            <a:off x="1043608" y="4077072"/>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a:solidFill>
                  <a:srgbClr val="FFFF00"/>
                </a:solidFill>
                <a:effectLst>
                  <a:outerShdw blurRad="38100" dist="38100" dir="2700000" algn="tl">
                    <a:srgbClr val="000000">
                      <a:alpha val="43137"/>
                    </a:srgbClr>
                  </a:outerShdw>
                </a:effectLst>
              </a:rPr>
              <a:t>5</a:t>
            </a:r>
            <a:endParaRPr lang="en-US" sz="2000" b="1" kern="0" dirty="0">
              <a:solidFill>
                <a:srgbClr val="FFFF00"/>
              </a:solidFill>
              <a:effectLst>
                <a:outerShdw blurRad="38100" dist="38100" dir="2700000" algn="tl">
                  <a:srgbClr val="000000">
                    <a:alpha val="43137"/>
                  </a:srgbClr>
                </a:outerShdw>
              </a:effectLst>
            </a:endParaRPr>
          </a:p>
        </p:txBody>
      </p:sp>
      <p:sp>
        <p:nvSpPr>
          <p:cNvPr id="41" name="Text Box 18"/>
          <p:cNvSpPr txBox="1">
            <a:spLocks noChangeArrowheads="1"/>
          </p:cNvSpPr>
          <p:nvPr/>
        </p:nvSpPr>
        <p:spPr bwMode="auto">
          <a:xfrm>
            <a:off x="2216389" y="5517232"/>
            <a:ext cx="4155811"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28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RECOMENDACIONES</a:t>
            </a:r>
            <a:endParaRPr lang="es-EC" sz="28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42" name="Oval 4">
            <a:hlinkClick r:id="" action="ppaction://hlinkshowjump?jump=nextslide"/>
          </p:cNvPr>
          <p:cNvSpPr>
            <a:spLocks noChangeArrowheads="1"/>
          </p:cNvSpPr>
          <p:nvPr/>
        </p:nvSpPr>
        <p:spPr bwMode="auto">
          <a:xfrm flipH="1">
            <a:off x="2266904" y="6309321"/>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n-US" sz="2000" b="1" kern="0" dirty="0">
                <a:solidFill>
                  <a:srgbClr val="FFFF00"/>
                </a:solidFill>
                <a:effectLst>
                  <a:outerShdw blurRad="38100" dist="38100" dir="2700000" algn="tl">
                    <a:srgbClr val="000000">
                      <a:alpha val="43137"/>
                    </a:srgbClr>
                  </a:outerShdw>
                </a:effectLst>
              </a:rPr>
              <a:t>8</a:t>
            </a:r>
          </a:p>
        </p:txBody>
      </p:sp>
      <p:sp>
        <p:nvSpPr>
          <p:cNvPr id="43" name="Text Box 18"/>
          <p:cNvSpPr txBox="1">
            <a:spLocks noChangeArrowheads="1"/>
          </p:cNvSpPr>
          <p:nvPr/>
        </p:nvSpPr>
        <p:spPr bwMode="auto">
          <a:xfrm>
            <a:off x="2927845" y="6290156"/>
            <a:ext cx="5028531"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28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PROPUESTA</a:t>
            </a:r>
            <a:endParaRPr lang="es-EC" sz="28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grpSp>
        <p:nvGrpSpPr>
          <p:cNvPr id="32" name="Group 3"/>
          <p:cNvGrpSpPr>
            <a:grpSpLocks/>
          </p:cNvGrpSpPr>
          <p:nvPr/>
        </p:nvGrpSpPr>
        <p:grpSpPr bwMode="auto">
          <a:xfrm>
            <a:off x="3" y="792088"/>
            <a:ext cx="395535" cy="6021288"/>
            <a:chOff x="-104" y="0"/>
            <a:chExt cx="572" cy="4320"/>
          </a:xfrm>
        </p:grpSpPr>
        <p:sp>
          <p:nvSpPr>
            <p:cNvPr id="44"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5"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28" name="Text Box 18"/>
          <p:cNvSpPr txBox="1">
            <a:spLocks noChangeArrowheads="1"/>
          </p:cNvSpPr>
          <p:nvPr/>
        </p:nvSpPr>
        <p:spPr bwMode="auto">
          <a:xfrm>
            <a:off x="1640325" y="4073732"/>
            <a:ext cx="4155811"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28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METODOLOGÍA</a:t>
            </a:r>
            <a:endParaRPr lang="es-EC" sz="28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Tree>
    <p:extLst>
      <p:ext uri="{BB962C8B-B14F-4D97-AF65-F5344CB8AC3E}">
        <p14:creationId xmlns:p14="http://schemas.microsoft.com/office/powerpoint/2010/main" val="19486171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701010079"/>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671708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93149660"/>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671708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879644436"/>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671708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875059918"/>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945005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619017804"/>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2016655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18051061"/>
              </p:ext>
            </p:extLst>
          </p:nvPr>
        </p:nvGraphicFramePr>
        <p:xfrm>
          <a:off x="611560" y="928216"/>
          <a:ext cx="8532440"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3065260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558011516"/>
              </p:ext>
            </p:extLst>
          </p:nvPr>
        </p:nvGraphicFramePr>
        <p:xfrm>
          <a:off x="467544" y="928216"/>
          <a:ext cx="8676456" cy="592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MARCO REFERENCIAL </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12" name="Picture 9" descr="banim04"/>
            <p:cNvPicPr>
              <a:picLocks noChangeAspect="1" noChangeArrowheads="1" noCrop="1"/>
            </p:cNvPicPr>
            <p:nvPr/>
          </p:nvPicPr>
          <p:blipFill>
            <a:blip r:embed="rId7"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55044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aphicFrame>
        <p:nvGraphicFramePr>
          <p:cNvPr id="3" name="2 Diagrama"/>
          <p:cNvGraphicFramePr/>
          <p:nvPr>
            <p:extLst>
              <p:ext uri="{D42A27DB-BD31-4B8C-83A1-F6EECF244321}">
                <p14:modId xmlns:p14="http://schemas.microsoft.com/office/powerpoint/2010/main" val="3235428440"/>
              </p:ext>
            </p:extLst>
          </p:nvPr>
        </p:nvGraphicFramePr>
        <p:xfrm>
          <a:off x="395538" y="949215"/>
          <a:ext cx="8640959" cy="59361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11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Flecha a la derecha con muesca"/>
          <p:cNvSpPr/>
          <p:nvPr/>
        </p:nvSpPr>
        <p:spPr>
          <a:xfrm rot="16200000">
            <a:off x="4305868" y="3154876"/>
            <a:ext cx="749150" cy="288707"/>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24" name="23 Flecha a la derecha con muesca"/>
          <p:cNvSpPr/>
          <p:nvPr/>
        </p:nvSpPr>
        <p:spPr>
          <a:xfrm rot="8139648">
            <a:off x="3678469" y="4776159"/>
            <a:ext cx="854611" cy="263995"/>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41" name="40 Flecha a la derecha con muesca"/>
          <p:cNvSpPr/>
          <p:nvPr/>
        </p:nvSpPr>
        <p:spPr>
          <a:xfrm rot="2405760">
            <a:off x="5100957" y="4681304"/>
            <a:ext cx="854611" cy="263995"/>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40" name="39 Flecha a la derecha con muesca"/>
          <p:cNvSpPr/>
          <p:nvPr/>
        </p:nvSpPr>
        <p:spPr>
          <a:xfrm rot="12671917">
            <a:off x="3283332" y="3897281"/>
            <a:ext cx="770851" cy="268347"/>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3" name="Group 3"/>
          <p:cNvGrpSpPr>
            <a:grpSpLocks/>
          </p:cNvGrpSpPr>
          <p:nvPr/>
        </p:nvGrpSpPr>
        <p:grpSpPr bwMode="auto">
          <a:xfrm>
            <a:off x="1" y="792088"/>
            <a:ext cx="395536" cy="6021288"/>
            <a:chOff x="-104" y="0"/>
            <a:chExt cx="572" cy="4320"/>
          </a:xfrm>
        </p:grpSpPr>
        <p:sp>
          <p:nvSpPr>
            <p:cNvPr id="16"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17"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18"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19"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600" b="1" dirty="0" smtClean="0">
                  <a:solidFill>
                    <a:srgbClr val="002060"/>
                  </a:solidFill>
                </a:rPr>
                <a:t>C</a:t>
              </a:r>
            </a:p>
            <a:p>
              <a:r>
                <a:rPr lang="es-ES" sz="1600" b="1" dirty="0" smtClean="0">
                  <a:solidFill>
                    <a:srgbClr val="002060"/>
                  </a:solidFill>
                </a:rPr>
                <a:t>A</a:t>
              </a:r>
            </a:p>
            <a:p>
              <a:r>
                <a:rPr lang="es-ES" sz="1600" b="1" dirty="0" smtClean="0">
                  <a:solidFill>
                    <a:srgbClr val="002060"/>
                  </a:solidFill>
                </a:rPr>
                <a:t>M</a:t>
              </a:r>
            </a:p>
            <a:p>
              <a:r>
                <a:rPr lang="es-ES" sz="1600" b="1" dirty="0" smtClean="0">
                  <a:solidFill>
                    <a:srgbClr val="002060"/>
                  </a:solidFill>
                </a:rPr>
                <a:t>I</a:t>
              </a:r>
            </a:p>
            <a:p>
              <a:r>
                <a:rPr lang="es-ES" sz="1600" b="1" dirty="0" smtClean="0">
                  <a:solidFill>
                    <a:srgbClr val="002060"/>
                  </a:solidFill>
                </a:rPr>
                <a:t>N</a:t>
              </a:r>
            </a:p>
            <a:p>
              <a:r>
                <a:rPr lang="es-ES" sz="1600" b="1" dirty="0" smtClean="0">
                  <a:solidFill>
                    <a:srgbClr val="002060"/>
                  </a:solidFill>
                </a:rPr>
                <a:t>O</a:t>
              </a:r>
            </a:p>
            <a:p>
              <a:endParaRPr lang="es-ES" sz="1600" b="1" dirty="0" smtClean="0">
                <a:solidFill>
                  <a:srgbClr val="002060"/>
                </a:solidFill>
              </a:endParaRPr>
            </a:p>
            <a:p>
              <a:r>
                <a:rPr lang="es-ES" sz="1600" b="1" dirty="0" smtClean="0">
                  <a:solidFill>
                    <a:srgbClr val="002060"/>
                  </a:solidFill>
                </a:rPr>
                <a:t>A</a:t>
              </a:r>
            </a:p>
            <a:p>
              <a:endParaRPr lang="es-ES" sz="1600" b="1" dirty="0" smtClean="0">
                <a:solidFill>
                  <a:srgbClr val="002060"/>
                </a:solidFill>
              </a:endParaRPr>
            </a:p>
            <a:p>
              <a:r>
                <a:rPr lang="es-ES" sz="1600" b="1" dirty="0" smtClean="0">
                  <a:solidFill>
                    <a:srgbClr val="002060"/>
                  </a:solidFill>
                </a:rPr>
                <a:t>L</a:t>
              </a:r>
            </a:p>
            <a:p>
              <a:r>
                <a:rPr lang="es-ES" sz="1600" b="1" dirty="0" smtClean="0">
                  <a:solidFill>
                    <a:srgbClr val="002060"/>
                  </a:solidFill>
                </a:rPr>
                <a:t>A</a:t>
              </a:r>
            </a:p>
            <a:p>
              <a:endParaRPr lang="es-ES" sz="1600" b="1" dirty="0" smtClean="0">
                <a:solidFill>
                  <a:srgbClr val="002060"/>
                </a:solidFill>
              </a:endParaRPr>
            </a:p>
            <a:p>
              <a:r>
                <a:rPr lang="es-ES" sz="1600" b="1" dirty="0" smtClean="0">
                  <a:solidFill>
                    <a:srgbClr val="002060"/>
                  </a:solidFill>
                </a:rPr>
                <a:t>E</a:t>
              </a:r>
            </a:p>
            <a:p>
              <a:r>
                <a:rPr lang="es-ES" sz="1600" b="1" dirty="0" smtClean="0">
                  <a:solidFill>
                    <a:srgbClr val="002060"/>
                  </a:solidFill>
                </a:rPr>
                <a:t>X</a:t>
              </a:r>
            </a:p>
            <a:p>
              <a:r>
                <a:rPr lang="es-ES" sz="1600" b="1" dirty="0" smtClean="0">
                  <a:solidFill>
                    <a:srgbClr val="002060"/>
                  </a:solidFill>
                </a:rPr>
                <a:t>C</a:t>
              </a:r>
            </a:p>
            <a:p>
              <a:r>
                <a:rPr lang="es-ES" sz="1600" b="1" dirty="0" smtClean="0">
                  <a:solidFill>
                    <a:srgbClr val="002060"/>
                  </a:solidFill>
                </a:rPr>
                <a:t>E</a:t>
              </a:r>
            </a:p>
            <a:p>
              <a:r>
                <a:rPr lang="es-ES" sz="1600" b="1" dirty="0" smtClean="0">
                  <a:solidFill>
                    <a:srgbClr val="002060"/>
                  </a:solidFill>
                </a:rPr>
                <a:t>L</a:t>
              </a:r>
            </a:p>
            <a:p>
              <a:r>
                <a:rPr lang="es-ES" sz="1600" b="1" dirty="0" smtClean="0">
                  <a:solidFill>
                    <a:srgbClr val="002060"/>
                  </a:solidFill>
                </a:rPr>
                <a:t>E</a:t>
              </a:r>
            </a:p>
            <a:p>
              <a:r>
                <a:rPr lang="es-ES" sz="1600" b="1" dirty="0" smtClean="0">
                  <a:solidFill>
                    <a:srgbClr val="002060"/>
                  </a:solidFill>
                </a:rPr>
                <a:t>N</a:t>
              </a:r>
            </a:p>
            <a:p>
              <a:r>
                <a:rPr lang="es-ES" sz="1600" b="1" dirty="0" smtClean="0">
                  <a:solidFill>
                    <a:srgbClr val="002060"/>
                  </a:solidFill>
                </a:rPr>
                <a:t>C</a:t>
              </a:r>
            </a:p>
            <a:p>
              <a:r>
                <a:rPr lang="es-ES" sz="1600" b="1" dirty="0" smtClean="0">
                  <a:solidFill>
                    <a:srgbClr val="002060"/>
                  </a:solidFill>
                </a:rPr>
                <a:t>I</a:t>
              </a:r>
            </a:p>
            <a:p>
              <a:r>
                <a:rPr lang="es-ES" sz="1600" b="1" dirty="0" smtClean="0">
                  <a:solidFill>
                    <a:srgbClr val="002060"/>
                  </a:solidFill>
                </a:rPr>
                <a:t>A</a:t>
              </a:r>
              <a:endParaRPr lang="es-ES" sz="1600" b="1" dirty="0">
                <a:solidFill>
                  <a:srgbClr val="002060"/>
                </a:solidFill>
              </a:endParaRPr>
            </a:p>
          </p:txBody>
        </p:sp>
      </p:grpSp>
      <p:sp>
        <p:nvSpPr>
          <p:cNvPr id="23" name="22 Flecha a la derecha con muesca"/>
          <p:cNvSpPr/>
          <p:nvPr/>
        </p:nvSpPr>
        <p:spPr>
          <a:xfrm rot="20635153">
            <a:off x="5369170" y="3889309"/>
            <a:ext cx="749151" cy="288707"/>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27" name="26 Octágono"/>
          <p:cNvSpPr/>
          <p:nvPr/>
        </p:nvSpPr>
        <p:spPr>
          <a:xfrm>
            <a:off x="3086605" y="921831"/>
            <a:ext cx="3216427" cy="1931106"/>
          </a:xfrm>
          <a:prstGeom prst="octagon">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EC" b="1" dirty="0"/>
              <a:t>MESA 1:</a:t>
            </a:r>
            <a:r>
              <a:rPr lang="es-EC" dirty="0"/>
              <a:t> Seguimiento a las acciones en apoyo a la lucha contra ilícitos transfronterizos y desarrollo de la normatividad</a:t>
            </a:r>
            <a:r>
              <a:rPr lang="es-EC" dirty="0" smtClean="0"/>
              <a:t>.</a:t>
            </a:r>
            <a:endParaRPr lang="es-EC" b="1" dirty="0" smtClean="0">
              <a:solidFill>
                <a:schemeClr val="dk1"/>
              </a:solidFill>
            </a:endParaRPr>
          </a:p>
        </p:txBody>
      </p:sp>
      <p:sp>
        <p:nvSpPr>
          <p:cNvPr id="36" name="35 Octágono"/>
          <p:cNvSpPr/>
          <p:nvPr/>
        </p:nvSpPr>
        <p:spPr>
          <a:xfrm>
            <a:off x="6143648" y="2620096"/>
            <a:ext cx="2964856" cy="1817016"/>
          </a:xfrm>
          <a:prstGeom prst="octagon">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EC" b="1" dirty="0"/>
              <a:t>MESA 2:</a:t>
            </a:r>
            <a:r>
              <a:rPr lang="es-EC" dirty="0"/>
              <a:t> Prevención del R</a:t>
            </a:r>
            <a:r>
              <a:rPr lang="es-EC" dirty="0" smtClean="0"/>
              <a:t>eclutamiento o </a:t>
            </a:r>
            <a:r>
              <a:rPr lang="es-EC" dirty="0"/>
              <a:t>Enrolamiento forzado en grupos </a:t>
            </a:r>
            <a:r>
              <a:rPr lang="es-EC" dirty="0" smtClean="0"/>
              <a:t>Armados Ilegales.</a:t>
            </a:r>
            <a:endParaRPr lang="es-EC" dirty="0"/>
          </a:p>
          <a:p>
            <a:pPr algn="just">
              <a:defRPr/>
            </a:pPr>
            <a:endParaRPr lang="es-EC" b="1" dirty="0" smtClean="0">
              <a:solidFill>
                <a:schemeClr val="dk1"/>
              </a:solidFill>
            </a:endParaRPr>
          </a:p>
        </p:txBody>
      </p:sp>
      <p:sp>
        <p:nvSpPr>
          <p:cNvPr id="38" name="37 Octágono"/>
          <p:cNvSpPr/>
          <p:nvPr/>
        </p:nvSpPr>
        <p:spPr>
          <a:xfrm>
            <a:off x="5580112" y="4941168"/>
            <a:ext cx="2880320" cy="1728192"/>
          </a:xfrm>
          <a:prstGeom prst="octagon">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EC" sz="2000" b="1" dirty="0"/>
              <a:t>MESA 3:</a:t>
            </a:r>
            <a:r>
              <a:rPr lang="es-EC" sz="2000" dirty="0"/>
              <a:t> Control del tráfico de armas.</a:t>
            </a:r>
          </a:p>
          <a:p>
            <a:pPr algn="just">
              <a:defRPr/>
            </a:pPr>
            <a:endParaRPr lang="es-EC" sz="2000" b="1" dirty="0" smtClean="0">
              <a:solidFill>
                <a:schemeClr val="dk1"/>
              </a:solidFill>
            </a:endParaRPr>
          </a:p>
        </p:txBody>
      </p:sp>
      <p:sp>
        <p:nvSpPr>
          <p:cNvPr id="31" name="30 Elipse"/>
          <p:cNvSpPr/>
          <p:nvPr/>
        </p:nvSpPr>
        <p:spPr>
          <a:xfrm>
            <a:off x="3851920" y="3496092"/>
            <a:ext cx="1728192" cy="137306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MESAS DE TRABAJO</a:t>
            </a:r>
            <a:endParaRPr lang="es-EC" sz="2000" b="1" dirty="0">
              <a:solidFill>
                <a:schemeClr val="tx1"/>
              </a:solidFill>
            </a:endParaRPr>
          </a:p>
        </p:txBody>
      </p:sp>
      <p:sp>
        <p:nvSpPr>
          <p:cNvPr id="39" name="38 Octágono"/>
          <p:cNvSpPr/>
          <p:nvPr/>
        </p:nvSpPr>
        <p:spPr>
          <a:xfrm>
            <a:off x="467544" y="2636912"/>
            <a:ext cx="2880320" cy="1800200"/>
          </a:xfrm>
          <a:prstGeom prst="octagon">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EC" sz="2000" b="1" dirty="0"/>
              <a:t>MESA 5:</a:t>
            </a:r>
            <a:r>
              <a:rPr lang="es-EC" sz="2000" dirty="0"/>
              <a:t> Tráfico de bienes patrimoniales y explotación ilegal de minería y otros recursos </a:t>
            </a:r>
            <a:r>
              <a:rPr lang="es-EC" sz="2000" dirty="0" smtClean="0"/>
              <a:t>naturales.</a:t>
            </a:r>
            <a:endParaRPr lang="es-EC" sz="2000" b="1" dirty="0" smtClean="0">
              <a:solidFill>
                <a:schemeClr val="dk1"/>
              </a:solidFill>
            </a:endParaRPr>
          </a:p>
        </p:txBody>
      </p:sp>
      <p:sp>
        <p:nvSpPr>
          <p:cNvPr id="22" name="21 Octágono"/>
          <p:cNvSpPr/>
          <p:nvPr/>
        </p:nvSpPr>
        <p:spPr>
          <a:xfrm>
            <a:off x="1187624" y="4941168"/>
            <a:ext cx="2880320" cy="1728192"/>
          </a:xfrm>
          <a:prstGeom prst="octagon">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EC" sz="2000" b="1" dirty="0"/>
              <a:t>MESA 4:</a:t>
            </a:r>
            <a:r>
              <a:rPr lang="es-EC" sz="2000" dirty="0"/>
              <a:t> Acciones de Apoyo al </a:t>
            </a:r>
            <a:r>
              <a:rPr lang="es-EC" sz="2000" dirty="0" smtClean="0"/>
              <a:t>desarrollo.</a:t>
            </a:r>
            <a:endParaRPr lang="es-EC" sz="2000" dirty="0"/>
          </a:p>
          <a:p>
            <a:pPr algn="just">
              <a:defRPr/>
            </a:pPr>
            <a:endParaRPr lang="es-EC" sz="2000" b="1" dirty="0" smtClean="0">
              <a:solidFill>
                <a:schemeClr val="dk1"/>
              </a:solidFill>
            </a:endParaRPr>
          </a:p>
        </p:txBody>
      </p:sp>
    </p:spTree>
    <p:extLst>
      <p:ext uri="{BB962C8B-B14F-4D97-AF65-F5344CB8AC3E}">
        <p14:creationId xmlns:p14="http://schemas.microsoft.com/office/powerpoint/2010/main" val="254766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Effect transition="in" filter="fade">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animBg="1"/>
      <p:bldP spid="40" grpId="0" animBg="1"/>
      <p:bldP spid="8" grpId="0" build="p"/>
      <p:bldP spid="23" grpId="0" animBg="1"/>
      <p:bldP spid="36" grpId="0" animBg="1"/>
      <p:bldP spid="38" grpId="0" animBg="1"/>
      <p:bldP spid="39"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aphicFrame>
        <p:nvGraphicFramePr>
          <p:cNvPr id="3" name="2 Diagrama"/>
          <p:cNvGraphicFramePr/>
          <p:nvPr>
            <p:extLst>
              <p:ext uri="{D42A27DB-BD31-4B8C-83A1-F6EECF244321}">
                <p14:modId xmlns:p14="http://schemas.microsoft.com/office/powerpoint/2010/main" val="2280712031"/>
              </p:ext>
            </p:extLst>
          </p:nvPr>
        </p:nvGraphicFramePr>
        <p:xfrm>
          <a:off x="395538" y="908721"/>
          <a:ext cx="8748463" cy="5891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Rectángulo"/>
          <p:cNvSpPr/>
          <p:nvPr/>
        </p:nvSpPr>
        <p:spPr>
          <a:xfrm>
            <a:off x="1043608" y="908721"/>
            <a:ext cx="4104456" cy="4189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rPr>
              <a:t>PRINCIPALES AVANCES </a:t>
            </a:r>
            <a:endParaRPr lang="es-EC" sz="2000" dirty="0">
              <a:solidFill>
                <a:schemeClr val="tx1"/>
              </a:solidFill>
            </a:endParaRPr>
          </a:p>
        </p:txBody>
      </p:sp>
    </p:spTree>
    <p:extLst>
      <p:ext uri="{BB962C8B-B14F-4D97-AF65-F5344CB8AC3E}">
        <p14:creationId xmlns:p14="http://schemas.microsoft.com/office/powerpoint/2010/main" val="2003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sp>
        <p:nvSpPr>
          <p:cNvPr id="25" name="Text Box 18"/>
          <p:cNvSpPr txBox="1">
            <a:spLocks noChangeArrowheads="1"/>
          </p:cNvSpPr>
          <p:nvPr/>
        </p:nvSpPr>
        <p:spPr bwMode="auto">
          <a:xfrm>
            <a:off x="2123729" y="2937139"/>
            <a:ext cx="4464495"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lgn="ctr">
              <a:defRPr/>
            </a:pPr>
            <a:r>
              <a:rPr lang="es-ES" sz="4000" b="1" kern="0" dirty="0" smtClean="0">
                <a:ln w="11430">
                  <a:solidFill>
                    <a:sysClr val="windowText" lastClr="000000">
                      <a:lumMod val="95000"/>
                      <a:lumOff val="5000"/>
                    </a:sysClr>
                  </a:solidFill>
                </a:ln>
                <a:solidFill>
                  <a:srgbClr val="FFFF00"/>
                </a:solidFill>
                <a:effectLst>
                  <a:outerShdw blurRad="38100" dist="38100" dir="2700000" algn="tl">
                    <a:srgbClr val="000000">
                      <a:alpha val="43137"/>
                    </a:srgbClr>
                  </a:outerShdw>
                </a:effectLst>
                <a:latin typeface="Impact" pitchFamily="34" charset="0"/>
                <a:cs typeface="Times New Roman" pitchFamily="18" charset="0"/>
              </a:rPr>
              <a:t>EL PROBLEMA</a:t>
            </a:r>
            <a:endParaRPr lang="en-US" sz="4000" b="1" kern="0" dirty="0">
              <a:solidFill>
                <a:srgbClr val="FFFF00"/>
              </a:solidFill>
              <a:effectLst>
                <a:outerShdw blurRad="38100" dist="38100" dir="2700000" algn="tl">
                  <a:srgbClr val="000000">
                    <a:alpha val="43137"/>
                  </a:srgbClr>
                </a:outerShdw>
              </a:effectLst>
              <a:latin typeface="Impact" pitchFamily="34" charset="0"/>
            </a:endParaRPr>
          </a:p>
        </p:txBody>
      </p:sp>
      <p:sp>
        <p:nvSpPr>
          <p:cNvPr id="34" name="Oval 4">
            <a:hlinkClick r:id="" action="ppaction://hlinkshowjump?jump=nextslide"/>
          </p:cNvPr>
          <p:cNvSpPr>
            <a:spLocks noChangeArrowheads="1"/>
          </p:cNvSpPr>
          <p:nvPr/>
        </p:nvSpPr>
        <p:spPr bwMode="auto">
          <a:xfrm flipH="1">
            <a:off x="1927115" y="3009147"/>
            <a:ext cx="556653" cy="523220"/>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4000" b="1" kern="0" dirty="0" smtClean="0">
                <a:solidFill>
                  <a:srgbClr val="FFFF00"/>
                </a:solidFill>
                <a:effectLst>
                  <a:outerShdw blurRad="38100" dist="38100" dir="2700000" algn="tl">
                    <a:srgbClr val="000000">
                      <a:alpha val="43137"/>
                    </a:srgbClr>
                  </a:outerShdw>
                </a:effectLst>
              </a:rPr>
              <a:t>1</a:t>
            </a:r>
            <a:endParaRPr lang="en-US" sz="4000" b="1" kern="0" dirty="0">
              <a:solidFill>
                <a:srgbClr val="FFFF00"/>
              </a:solidFill>
              <a:effectLst>
                <a:outerShdw blurRad="38100" dist="38100" dir="2700000" algn="tl">
                  <a:srgbClr val="000000">
                    <a:alpha val="43137"/>
                  </a:srgbClr>
                </a:outerShdw>
              </a:effectLst>
            </a:endParaRPr>
          </a:p>
        </p:txBody>
      </p:sp>
      <p:grpSp>
        <p:nvGrpSpPr>
          <p:cNvPr id="32" name="Group 3"/>
          <p:cNvGrpSpPr>
            <a:grpSpLocks/>
          </p:cNvGrpSpPr>
          <p:nvPr/>
        </p:nvGrpSpPr>
        <p:grpSpPr bwMode="auto">
          <a:xfrm>
            <a:off x="3" y="792088"/>
            <a:ext cx="395535" cy="6021288"/>
            <a:chOff x="-104" y="0"/>
            <a:chExt cx="572" cy="4320"/>
          </a:xfrm>
        </p:grpSpPr>
        <p:sp>
          <p:nvSpPr>
            <p:cNvPr id="44"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5"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pic>
        <p:nvPicPr>
          <p:cNvPr id="29"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1426890" y="127238"/>
            <a:ext cx="6313463" cy="1429554"/>
          </a:xfrm>
          <a:prstGeom prst="rect">
            <a:avLst/>
          </a:prstGeom>
          <a:ln>
            <a:noFill/>
          </a:ln>
          <a:effectLst>
            <a:softEdge rad="112500"/>
          </a:effectLst>
        </p:spPr>
      </p:pic>
    </p:spTree>
    <p:extLst>
      <p:ext uri="{BB962C8B-B14F-4D97-AF65-F5344CB8AC3E}">
        <p14:creationId xmlns:p14="http://schemas.microsoft.com/office/powerpoint/2010/main" val="1948617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3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6944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lvl="0" algn="ctr" eaLnBrk="0" fontAlgn="base" hangingPunct="0">
                <a:spcBef>
                  <a:spcPct val="0"/>
                </a:spcBef>
                <a:spcAft>
                  <a:spcPct val="0"/>
                </a:spcAft>
                <a:defRPr/>
              </a:pPr>
              <a:r>
                <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rPr>
                <a:t>MARCO </a:t>
              </a:r>
              <a:r>
                <a:rPr lang="es-EC" sz="44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TEÓRICO </a:t>
              </a:r>
              <a:endParaRPr lang="es-EC" sz="44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aphicFrame>
        <p:nvGraphicFramePr>
          <p:cNvPr id="3" name="2 Diagrama"/>
          <p:cNvGraphicFramePr/>
          <p:nvPr>
            <p:extLst>
              <p:ext uri="{D42A27DB-BD31-4B8C-83A1-F6EECF244321}">
                <p14:modId xmlns:p14="http://schemas.microsoft.com/office/powerpoint/2010/main" val="3157065213"/>
              </p:ext>
            </p:extLst>
          </p:nvPr>
        </p:nvGraphicFramePr>
        <p:xfrm>
          <a:off x="395538" y="921831"/>
          <a:ext cx="8748463" cy="5891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2 Rectángulo"/>
          <p:cNvSpPr/>
          <p:nvPr/>
        </p:nvSpPr>
        <p:spPr>
          <a:xfrm>
            <a:off x="1043608" y="908720"/>
            <a:ext cx="4104456" cy="3600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rPr>
              <a:t>PRINCIPALES AVANCES </a:t>
            </a:r>
            <a:endParaRPr lang="es-EC" sz="2000" dirty="0">
              <a:solidFill>
                <a:schemeClr val="tx1"/>
              </a:solidFill>
            </a:endParaRPr>
          </a:p>
        </p:txBody>
      </p:sp>
    </p:spTree>
    <p:extLst>
      <p:ext uri="{BB962C8B-B14F-4D97-AF65-F5344CB8AC3E}">
        <p14:creationId xmlns:p14="http://schemas.microsoft.com/office/powerpoint/2010/main" val="34724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3"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sp>
        <p:nvSpPr>
          <p:cNvPr id="40" name="Oval 4">
            <a:hlinkClick r:id="" action="ppaction://hlinkshowjump?jump=nextslide"/>
          </p:cNvPr>
          <p:cNvSpPr>
            <a:spLocks noChangeArrowheads="1"/>
          </p:cNvSpPr>
          <p:nvPr/>
        </p:nvSpPr>
        <p:spPr bwMode="auto">
          <a:xfrm flipH="1">
            <a:off x="2339753" y="3053136"/>
            <a:ext cx="597556" cy="620668"/>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4000" b="1" kern="0" dirty="0">
                <a:solidFill>
                  <a:srgbClr val="FFFF00"/>
                </a:solidFill>
                <a:effectLst>
                  <a:outerShdw blurRad="38100" dist="38100" dir="2700000" algn="tl">
                    <a:srgbClr val="000000">
                      <a:alpha val="43137"/>
                    </a:srgbClr>
                  </a:outerShdw>
                </a:effectLst>
              </a:rPr>
              <a:t>5</a:t>
            </a:r>
            <a:endParaRPr lang="en-US" sz="4000" b="1" kern="0" dirty="0">
              <a:solidFill>
                <a:srgbClr val="FFFF00"/>
              </a:solidFill>
              <a:effectLst>
                <a:outerShdw blurRad="38100" dist="38100" dir="2700000" algn="tl">
                  <a:srgbClr val="000000">
                    <a:alpha val="43137"/>
                  </a:srgbClr>
                </a:outerShdw>
              </a:effectLst>
            </a:endParaRPr>
          </a:p>
        </p:txBody>
      </p:sp>
      <p:grpSp>
        <p:nvGrpSpPr>
          <p:cNvPr id="32" name="Group 3"/>
          <p:cNvGrpSpPr>
            <a:grpSpLocks/>
          </p:cNvGrpSpPr>
          <p:nvPr/>
        </p:nvGrpSpPr>
        <p:grpSpPr bwMode="auto">
          <a:xfrm>
            <a:off x="3" y="792088"/>
            <a:ext cx="395535" cy="6021288"/>
            <a:chOff x="-104" y="0"/>
            <a:chExt cx="572" cy="4320"/>
          </a:xfrm>
        </p:grpSpPr>
        <p:sp>
          <p:nvSpPr>
            <p:cNvPr id="44"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5"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28" name="Text Box 18"/>
          <p:cNvSpPr txBox="1">
            <a:spLocks noChangeArrowheads="1"/>
          </p:cNvSpPr>
          <p:nvPr/>
        </p:nvSpPr>
        <p:spPr bwMode="auto">
          <a:xfrm>
            <a:off x="3152493" y="3049796"/>
            <a:ext cx="4155811"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40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METODOLOGÍA</a:t>
            </a:r>
            <a:endParaRPr lang="es-EC" sz="40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pic>
        <p:nvPicPr>
          <p:cNvPr id="29"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1426890" y="127238"/>
            <a:ext cx="6313463" cy="1429554"/>
          </a:xfrm>
          <a:prstGeom prst="rect">
            <a:avLst/>
          </a:prstGeom>
          <a:ln>
            <a:noFill/>
          </a:ln>
          <a:effectLst>
            <a:softEdge rad="112500"/>
          </a:effectLst>
        </p:spPr>
      </p:pic>
    </p:spTree>
    <p:extLst>
      <p:ext uri="{BB962C8B-B14F-4D97-AF65-F5344CB8AC3E}">
        <p14:creationId xmlns:p14="http://schemas.microsoft.com/office/powerpoint/2010/main" val="1948617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METODOLOGÍA</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3" name="2 Rectángulo"/>
          <p:cNvSpPr/>
          <p:nvPr/>
        </p:nvSpPr>
        <p:spPr>
          <a:xfrm>
            <a:off x="539552" y="980728"/>
            <a:ext cx="4320482" cy="2862322"/>
          </a:xfrm>
          <a:prstGeom prst="rect">
            <a:avLst/>
          </a:prstGeom>
          <a:solidFill>
            <a:schemeClr val="accent6"/>
          </a:solidFill>
        </p:spPr>
        <p:txBody>
          <a:bodyPr wrap="square">
            <a:spAutoFit/>
          </a:bodyPr>
          <a:lstStyle/>
          <a:p>
            <a:pPr algn="ctr"/>
            <a:r>
              <a:rPr lang="es-ES" sz="2000" b="1" dirty="0" smtClean="0"/>
              <a:t>Método de Investigación</a:t>
            </a:r>
          </a:p>
          <a:p>
            <a:pPr algn="ctr"/>
            <a:r>
              <a:rPr lang="es-ES" sz="2000" b="1" dirty="0" smtClean="0"/>
              <a:t> </a:t>
            </a:r>
          </a:p>
          <a:p>
            <a:pPr algn="just"/>
            <a:r>
              <a:rPr lang="es-ES" sz="2000" dirty="0" smtClean="0"/>
              <a:t>La </a:t>
            </a:r>
            <a:r>
              <a:rPr lang="es-ES" sz="2000" dirty="0"/>
              <a:t>presente investigación está basada en el </a:t>
            </a:r>
            <a:r>
              <a:rPr lang="es-ES" sz="2000" dirty="0" smtClean="0"/>
              <a:t>método inductivo, </a:t>
            </a:r>
            <a:r>
              <a:rPr lang="es-ES" sz="2000" dirty="0" err="1"/>
              <a:t>cuanti</a:t>
            </a:r>
            <a:r>
              <a:rPr lang="es-ES" sz="2000" dirty="0"/>
              <a:t>-cualitativo, </a:t>
            </a:r>
            <a:r>
              <a:rPr lang="es-ES" sz="2000" dirty="0" smtClean="0"/>
              <a:t>que permitió </a:t>
            </a:r>
            <a:r>
              <a:rPr lang="es-ES" sz="2000" dirty="0"/>
              <a:t>examinar el desarrollo de los sucesos a través del análisis de la documentación, sin que exista manipulación ni estimulación </a:t>
            </a:r>
            <a:r>
              <a:rPr lang="es-ES" sz="2000" dirty="0" smtClean="0"/>
              <a:t>con  </a:t>
            </a:r>
            <a:r>
              <a:rPr lang="es-ES" sz="2000" dirty="0"/>
              <a:t>respecto a la realidad</a:t>
            </a:r>
            <a:r>
              <a:rPr lang="es-ES" sz="2000" dirty="0" smtClean="0"/>
              <a:t>.</a:t>
            </a:r>
            <a:endParaRPr lang="es-EC" sz="2000" dirty="0"/>
          </a:p>
        </p:txBody>
      </p:sp>
      <p:sp>
        <p:nvSpPr>
          <p:cNvPr id="4" name="3 Rectángulo"/>
          <p:cNvSpPr/>
          <p:nvPr/>
        </p:nvSpPr>
        <p:spPr>
          <a:xfrm>
            <a:off x="539552" y="3990544"/>
            <a:ext cx="4320481" cy="2554545"/>
          </a:xfrm>
          <a:prstGeom prst="rect">
            <a:avLst/>
          </a:prstGeom>
          <a:solidFill>
            <a:schemeClr val="accent6"/>
          </a:solidFill>
        </p:spPr>
        <p:txBody>
          <a:bodyPr wrap="square">
            <a:spAutoFit/>
          </a:bodyPr>
          <a:lstStyle/>
          <a:p>
            <a:pPr algn="ctr"/>
            <a:r>
              <a:rPr lang="es-ES" sz="2000" b="1" dirty="0"/>
              <a:t>T</a:t>
            </a:r>
            <a:r>
              <a:rPr lang="es-ES" sz="2000" b="1" dirty="0" smtClean="0"/>
              <a:t>ipo de Investigación</a:t>
            </a:r>
          </a:p>
          <a:p>
            <a:pPr algn="ctr"/>
            <a:endParaRPr lang="es-ES" sz="2000" b="1" dirty="0" smtClean="0"/>
          </a:p>
          <a:p>
            <a:pPr algn="just"/>
            <a:r>
              <a:rPr lang="es-ES" sz="2000" dirty="0" smtClean="0"/>
              <a:t>La </a:t>
            </a:r>
            <a:r>
              <a:rPr lang="es-ES" sz="2000" dirty="0"/>
              <a:t>investigación es de tipo no experimental, </a:t>
            </a:r>
            <a:r>
              <a:rPr lang="es-ES" sz="2000" dirty="0" err="1"/>
              <a:t>transeccional</a:t>
            </a:r>
            <a:r>
              <a:rPr lang="es-ES" sz="2000" dirty="0"/>
              <a:t> que busca observar y medir los fenómenos en su contexto natural, sin ninguna </a:t>
            </a:r>
            <a:r>
              <a:rPr lang="es-ES" sz="2000" dirty="0" smtClean="0"/>
              <a:t>alteración provocada </a:t>
            </a:r>
            <a:r>
              <a:rPr lang="es-ES" sz="2000" dirty="0"/>
              <a:t>intencionalmente por el </a:t>
            </a:r>
            <a:r>
              <a:rPr lang="es-ES" sz="2000" dirty="0" smtClean="0"/>
              <a:t>investigador.</a:t>
            </a:r>
            <a:endParaRPr lang="es-EC" sz="2000" dirty="0"/>
          </a:p>
        </p:txBody>
      </p:sp>
      <p:pic>
        <p:nvPicPr>
          <p:cNvPr id="60418" name="Picture 2" descr="http://photos1.blogger.com/blogger/2545/2289/1600/V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980728"/>
            <a:ext cx="4139952" cy="556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70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67545" y="868200"/>
            <a:ext cx="4752529" cy="5945177"/>
          </a:xfrm>
          <a:prstGeom prst="rect">
            <a:avLst/>
          </a:prstGeom>
          <a:solidFill>
            <a:schemeClr val="bg2">
              <a:lumMod val="50000"/>
            </a:schemeClr>
          </a:solidFill>
          <a:ln w="9525">
            <a:noFill/>
            <a:miter lim="800000"/>
            <a:headEnd/>
            <a:tailEnd/>
          </a:ln>
          <a:effectLst/>
        </p:spPr>
        <p:txBody>
          <a:bodyPr vert="horz" wrap="square" lIns="457056" tIns="126960" rIns="91440" bIns="0" numCol="1" anchor="ctr" anchorCtr="0" compatLnSpc="1">
            <a:prstTxWarp prst="textNoShape">
              <a:avLst/>
            </a:prstTxWarp>
            <a:spAutoFit/>
          </a:bodyPr>
          <a:lstStyle/>
          <a:p>
            <a:pPr algn="ctr" fontAlgn="base">
              <a:spcBef>
                <a:spcPct val="0"/>
              </a:spcBef>
              <a:spcAft>
                <a:spcPct val="0"/>
              </a:spcAf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s-ES"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OBLACIÓN Y MUESTRA</a:t>
            </a:r>
          </a:p>
          <a:p>
            <a:pPr algn="just" fontAlgn="base">
              <a:spcBef>
                <a:spcPct val="0"/>
              </a:spcBef>
              <a:spcAft>
                <a:spcPct val="0"/>
              </a:spcAft>
            </a:pPr>
            <a:endParaRPr kumimoji="0" lang="es-ES"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endParaRPr>
          </a:p>
          <a:p>
            <a:pPr algn="just" eaLnBrk="0" fontAlgn="base" hangingPunct="0">
              <a:spcBef>
                <a:spcPct val="0"/>
              </a:spcBef>
              <a:spcAft>
                <a:spcPct val="0"/>
              </a:spcAft>
            </a:pPr>
            <a:r>
              <a:rPr kumimoji="0" lang="es-MX"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Población:</a:t>
            </a:r>
            <a:endParaRPr lang="es-MX" b="1" dirty="0" smtClean="0" bmk="">
              <a:solidFill>
                <a:srgbClr val="4F81BD"/>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s-ES" dirty="0"/>
              <a:t> La población está constituida por el personal civil y militar comprometido en la aplicación y seguimiento de los mecanismos de confianza mutua entre Ecuador y Colombia, </a:t>
            </a:r>
            <a:r>
              <a:rPr lang="es-ES" dirty="0" smtClean="0"/>
              <a:t>Comandantes de Unidades de Frontera </a:t>
            </a:r>
            <a:r>
              <a:rPr lang="es-ES" dirty="0"/>
              <a:t>Norte en sus diferentes niveles de mando, responsables del control y ejecución de las operaciones</a:t>
            </a:r>
            <a:r>
              <a:rPr lang="es-EC" dirty="0" smtClean="0"/>
              <a:t>.</a:t>
            </a:r>
            <a:endParaRPr kumimoji="0" lang="es-MX" b="1" i="0" u="none" strike="noStrike" cap="none" normalizeH="0" baseline="0" dirty="0" smtClean="0" bmk="">
              <a:ln>
                <a:noFill/>
              </a:ln>
              <a:solidFill>
                <a:srgbClr val="4F81BD"/>
              </a:solidFill>
              <a:effectLst/>
              <a:latin typeface="Arial" pitchFamily="34" charset="0"/>
              <a:ea typeface="Times New Roman" pitchFamily="18" charset="0"/>
              <a:cs typeface="Arial" pitchFamily="34" charset="0"/>
            </a:endParaRPr>
          </a:p>
          <a:p>
            <a:pPr marL="914400" marR="0" lvl="2" indent="-914400" algn="just" defTabSz="914400" rtl="0" eaLnBrk="0" fontAlgn="base" latinLnBrk="0" hangingPunct="0">
              <a:lnSpc>
                <a:spcPct val="100000"/>
              </a:lnSpc>
              <a:spcBef>
                <a:spcPct val="0"/>
              </a:spcBef>
              <a:spcAft>
                <a:spcPct val="0"/>
              </a:spcAft>
              <a:buClrTx/>
              <a:buSzTx/>
              <a:tabLst/>
            </a:pPr>
            <a:endParaRPr kumimoji="0" lang="es-MX"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endParaRPr>
          </a:p>
          <a:p>
            <a:pPr marL="914400" marR="0" lvl="2" indent="-914400" algn="just" defTabSz="914400" rtl="0" eaLnBrk="0" fontAlgn="base" latinLnBrk="0" hangingPunct="0">
              <a:lnSpc>
                <a:spcPct val="100000"/>
              </a:lnSpc>
              <a:spcBef>
                <a:spcPct val="0"/>
              </a:spcBef>
              <a:spcAft>
                <a:spcPct val="0"/>
              </a:spcAft>
              <a:buClrTx/>
              <a:buSzTx/>
              <a:tabLst/>
            </a:pPr>
            <a:r>
              <a:rPr kumimoji="0" lang="es-MX"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Muestra:</a:t>
            </a:r>
          </a:p>
          <a:p>
            <a:pPr marL="0" lvl="2" algn="just" eaLnBrk="0" fontAlgn="base" hangingPunct="0">
              <a:spcBef>
                <a:spcPct val="0"/>
              </a:spcBef>
              <a:spcAft>
                <a:spcPct val="0"/>
              </a:spcAft>
            </a:pPr>
            <a:r>
              <a:rPr lang="es-ES" dirty="0" smtClean="0"/>
              <a:t>No </a:t>
            </a:r>
            <a:r>
              <a:rPr lang="es-ES" dirty="0"/>
              <a:t>probabilística debido a que la elección no dependerá de la probabilidad, sino de las causas relacionadas con las características de  quienes constituyen la muestra (población), y no depende de fórmulas, puesto que la investigación se aplicará a todos los miembros de la población considerada por ser </a:t>
            </a:r>
            <a:r>
              <a:rPr lang="es-ES" dirty="0" smtClean="0"/>
              <a:t>mínima.</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9 Grupo"/>
          <p:cNvGrpSpPr/>
          <p:nvPr/>
        </p:nvGrpSpPr>
        <p:grpSpPr>
          <a:xfrm>
            <a:off x="1043608" y="56818"/>
            <a:ext cx="7272808" cy="779894"/>
            <a:chOff x="1043608" y="56818"/>
            <a:chExt cx="7272808" cy="779894"/>
          </a:xfrm>
        </p:grpSpPr>
        <p:sp>
          <p:nvSpPr>
            <p:cNvPr id="11"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METODOLOGÍA</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12"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13"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19" name="Group 3"/>
          <p:cNvGrpSpPr>
            <a:grpSpLocks/>
          </p:cNvGrpSpPr>
          <p:nvPr/>
        </p:nvGrpSpPr>
        <p:grpSpPr bwMode="auto">
          <a:xfrm>
            <a:off x="3" y="792088"/>
            <a:ext cx="395535" cy="6021288"/>
            <a:chOff x="-104" y="0"/>
            <a:chExt cx="572" cy="4320"/>
          </a:xfrm>
        </p:grpSpPr>
        <p:sp>
          <p:nvSpPr>
            <p:cNvPr id="20"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1"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2"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3"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2" name="1 Rectángulo"/>
          <p:cNvSpPr/>
          <p:nvPr/>
        </p:nvSpPr>
        <p:spPr>
          <a:xfrm>
            <a:off x="5220072" y="873288"/>
            <a:ext cx="3923928" cy="5909310"/>
          </a:xfrm>
          <a:prstGeom prst="rect">
            <a:avLst/>
          </a:prstGeom>
          <a:solidFill>
            <a:schemeClr val="bg2">
              <a:lumMod val="75000"/>
            </a:schemeClr>
          </a:solidFill>
        </p:spPr>
        <p:txBody>
          <a:bodyPr wrap="square">
            <a:spAutoFit/>
          </a:bodyPr>
          <a:lstStyle/>
          <a:p>
            <a:pPr marL="177800" lvl="0" indent="-177800">
              <a:buFont typeface="Arial" pitchFamily="34" charset="0"/>
              <a:buChar char="•"/>
            </a:pPr>
            <a:r>
              <a:rPr lang="es-ES" b="1" dirty="0"/>
              <a:t>Ministerio de Defensa</a:t>
            </a:r>
            <a:r>
              <a:rPr lang="es-ES" dirty="0"/>
              <a:t>: </a:t>
            </a:r>
            <a:endParaRPr lang="es-ES" dirty="0" smtClean="0"/>
          </a:p>
          <a:p>
            <a:pPr lvl="0"/>
            <a:endParaRPr lang="es-EC" dirty="0"/>
          </a:p>
          <a:p>
            <a:r>
              <a:rPr lang="es-ES" dirty="0" smtClean="0"/>
              <a:t>Oficial </a:t>
            </a:r>
            <a:r>
              <a:rPr lang="es-ES" dirty="0"/>
              <a:t>Asesor del Gabinete del </a:t>
            </a:r>
            <a:r>
              <a:rPr lang="es-ES" dirty="0" smtClean="0"/>
              <a:t>MIDENA.</a:t>
            </a:r>
          </a:p>
          <a:p>
            <a:endParaRPr lang="es-EC" dirty="0" smtClean="0"/>
          </a:p>
          <a:p>
            <a:pPr marL="177800" lvl="0" indent="-177800">
              <a:buFont typeface="Arial" pitchFamily="34" charset="0"/>
              <a:buChar char="•"/>
            </a:pPr>
            <a:r>
              <a:rPr lang="es-ES" b="1" dirty="0" smtClean="0"/>
              <a:t>Comando Conjunto de Fuerzas Armadas</a:t>
            </a:r>
            <a:r>
              <a:rPr lang="es-ES" dirty="0" smtClean="0"/>
              <a:t>: </a:t>
            </a:r>
          </a:p>
          <a:p>
            <a:pPr marL="177800" lvl="0" indent="-177800">
              <a:buFont typeface="Arial" pitchFamily="34" charset="0"/>
              <a:buChar char="•"/>
            </a:pPr>
            <a:endParaRPr lang="es-EC" dirty="0" smtClean="0"/>
          </a:p>
          <a:p>
            <a:pPr lvl="0"/>
            <a:r>
              <a:rPr lang="es-ES" dirty="0" smtClean="0"/>
              <a:t>Director </a:t>
            </a:r>
            <a:r>
              <a:rPr lang="es-ES" dirty="0"/>
              <a:t>de Inteligencia.</a:t>
            </a:r>
            <a:endParaRPr lang="es-EC" dirty="0"/>
          </a:p>
          <a:p>
            <a:pPr lvl="0"/>
            <a:r>
              <a:rPr lang="es-ES" dirty="0"/>
              <a:t>Jefe del Departamento de </a:t>
            </a:r>
            <a:r>
              <a:rPr lang="es-ES" dirty="0" err="1" smtClean="0"/>
              <a:t>Cop</a:t>
            </a:r>
            <a:r>
              <a:rPr lang="es-ES" dirty="0" smtClean="0"/>
              <a:t>. </a:t>
            </a:r>
            <a:r>
              <a:rPr lang="es-ES" dirty="0" err="1" smtClean="0"/>
              <a:t>Int</a:t>
            </a:r>
            <a:r>
              <a:rPr lang="es-ES" dirty="0" smtClean="0"/>
              <a:t>.</a:t>
            </a:r>
          </a:p>
          <a:p>
            <a:pPr lvl="0"/>
            <a:r>
              <a:rPr lang="es-ES" dirty="0" smtClean="0"/>
              <a:t> </a:t>
            </a:r>
          </a:p>
          <a:p>
            <a:pPr marL="177800" lvl="0" indent="-177800">
              <a:buFont typeface="Arial" pitchFamily="34" charset="0"/>
              <a:buChar char="•"/>
            </a:pPr>
            <a:r>
              <a:rPr lang="es-ES" b="1" dirty="0" smtClean="0"/>
              <a:t>Comando </a:t>
            </a:r>
            <a:r>
              <a:rPr lang="es-ES" b="1" dirty="0"/>
              <a:t>Operacional No. 1 “Norte</a:t>
            </a:r>
            <a:r>
              <a:rPr lang="es-ES" b="1" dirty="0" smtClean="0"/>
              <a:t>”:</a:t>
            </a:r>
          </a:p>
          <a:p>
            <a:pPr lvl="0"/>
            <a:r>
              <a:rPr lang="es-ES" b="1" dirty="0" smtClean="0"/>
              <a:t> </a:t>
            </a:r>
            <a:endParaRPr lang="es-EC" b="1" dirty="0"/>
          </a:p>
          <a:p>
            <a:pPr lvl="0"/>
            <a:r>
              <a:rPr lang="es-ES" dirty="0"/>
              <a:t>Comandantes </a:t>
            </a:r>
            <a:r>
              <a:rPr lang="es-ES" dirty="0" smtClean="0"/>
              <a:t>de las Unidades de F.N.</a:t>
            </a:r>
            <a:endParaRPr lang="es-EC" dirty="0"/>
          </a:p>
          <a:p>
            <a:pPr lvl="0"/>
            <a:r>
              <a:rPr lang="es-ES" dirty="0"/>
              <a:t>Oficial de Inteligencia</a:t>
            </a:r>
            <a:r>
              <a:rPr lang="es-ES" dirty="0" smtClean="0"/>
              <a:t>.</a:t>
            </a:r>
          </a:p>
          <a:p>
            <a:pPr lvl="0"/>
            <a:endParaRPr lang="es-EC" dirty="0"/>
          </a:p>
          <a:p>
            <a:pPr marL="177800" lvl="0" indent="-177800">
              <a:buFont typeface="Arial" pitchFamily="34" charset="0"/>
              <a:buChar char="•"/>
            </a:pPr>
            <a:r>
              <a:rPr lang="es-ES" b="1" dirty="0"/>
              <a:t>Ministerio de Relaciones Exteriores</a:t>
            </a:r>
            <a:r>
              <a:rPr lang="es-ES" dirty="0" smtClean="0"/>
              <a:t>:</a:t>
            </a:r>
          </a:p>
          <a:p>
            <a:pPr lvl="0"/>
            <a:endParaRPr lang="es-EC" dirty="0"/>
          </a:p>
          <a:p>
            <a:pPr lvl="0"/>
            <a:r>
              <a:rPr lang="es-ES" dirty="0"/>
              <a:t>Dos funcionarios encargados </a:t>
            </a:r>
            <a:r>
              <a:rPr lang="es-ES" dirty="0" smtClean="0"/>
              <a:t>de Relaciones Internacionales.</a:t>
            </a:r>
          </a:p>
          <a:p>
            <a:pPr lvl="0"/>
            <a:endParaRPr lang="es-ES" dirty="0"/>
          </a:p>
          <a:p>
            <a:pPr lvl="0"/>
            <a:endParaRPr lang="es-EC" dirty="0"/>
          </a:p>
        </p:txBody>
      </p:sp>
    </p:spTree>
    <p:extLst>
      <p:ext uri="{BB962C8B-B14F-4D97-AF65-F5344CB8AC3E}">
        <p14:creationId xmlns:p14="http://schemas.microsoft.com/office/powerpoint/2010/main" val="40925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011209326"/>
              </p:ext>
            </p:extLst>
          </p:nvPr>
        </p:nvGraphicFramePr>
        <p:xfrm>
          <a:off x="467544" y="908721"/>
          <a:ext cx="8640960" cy="5760639"/>
        </p:xfrm>
        <a:graphic>
          <a:graphicData uri="http://schemas.openxmlformats.org/drawingml/2006/table">
            <a:tbl>
              <a:tblPr/>
              <a:tblGrid>
                <a:gridCol w="2566621"/>
                <a:gridCol w="2898600"/>
                <a:gridCol w="3175739"/>
              </a:tblGrid>
              <a:tr h="471035">
                <a:tc>
                  <a:txBody>
                    <a:bodyPr/>
                    <a:lstStyle/>
                    <a:p>
                      <a:pPr marL="457200" algn="ctr">
                        <a:lnSpc>
                          <a:spcPct val="115000"/>
                        </a:lnSpc>
                        <a:spcAft>
                          <a:spcPts val="0"/>
                        </a:spcAft>
                      </a:pPr>
                      <a:r>
                        <a:rPr lang="es-EC" sz="2800" b="1" dirty="0">
                          <a:latin typeface="Arial"/>
                          <a:ea typeface="Calibri"/>
                          <a:cs typeface="Times New Roman"/>
                        </a:rPr>
                        <a:t>Técnicas</a:t>
                      </a:r>
                      <a:endParaRPr lang="es-ES_tradnl"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274320" algn="l">
                        <a:lnSpc>
                          <a:spcPct val="115000"/>
                        </a:lnSpc>
                        <a:spcAft>
                          <a:spcPts val="0"/>
                        </a:spcAft>
                      </a:pPr>
                      <a:r>
                        <a:rPr lang="es-EC" sz="2800" b="1" dirty="0">
                          <a:latin typeface="Arial"/>
                          <a:ea typeface="Calibri"/>
                          <a:cs typeface="Times New Roman"/>
                        </a:rPr>
                        <a:t>Instrumentos</a:t>
                      </a:r>
                      <a:endParaRPr lang="es-ES_tradnl"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s-EC" sz="2800" b="1" dirty="0" smtClean="0">
                          <a:latin typeface="Arial"/>
                          <a:ea typeface="Calibri"/>
                          <a:cs typeface="Times New Roman"/>
                        </a:rPr>
                        <a:t>Aplicado a:</a:t>
                      </a:r>
                      <a:endParaRPr lang="es-ES_tradnl"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1492098">
                <a:tc>
                  <a:txBody>
                    <a:bodyPr/>
                    <a:lstStyle/>
                    <a:p>
                      <a:pPr marL="457200" algn="just">
                        <a:lnSpc>
                          <a:spcPct val="115000"/>
                        </a:lnSpc>
                        <a:spcBef>
                          <a:spcPts val="1800"/>
                        </a:spcBef>
                        <a:spcAft>
                          <a:spcPts val="1800"/>
                        </a:spcAft>
                      </a:pPr>
                      <a:r>
                        <a:rPr lang="es-ES_tradnl" sz="2400" dirty="0" smtClean="0">
                          <a:latin typeface="Arial" pitchFamily="34" charset="0"/>
                          <a:ea typeface="Calibri"/>
                          <a:cs typeface="Arial" pitchFamily="34" charset="0"/>
                        </a:rPr>
                        <a:t>Observación indirecta Entrevista</a:t>
                      </a:r>
                      <a:endParaRPr lang="es-ES_tradnl" sz="2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Bef>
                          <a:spcPts val="1800"/>
                        </a:spcBef>
                        <a:spcAft>
                          <a:spcPts val="1800"/>
                        </a:spcAft>
                      </a:pPr>
                      <a:r>
                        <a:rPr lang="es-ES_tradnl" sz="2400" dirty="0" smtClean="0">
                          <a:latin typeface="Arial" pitchFamily="34" charset="0"/>
                          <a:ea typeface="Calibri"/>
                          <a:cs typeface="Arial" pitchFamily="34" charset="0"/>
                        </a:rPr>
                        <a:t>Guía</a:t>
                      </a:r>
                      <a:endParaRPr lang="es-ES_tradnl" sz="2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00000"/>
                        </a:lnSpc>
                        <a:spcBef>
                          <a:spcPts val="1800"/>
                        </a:spcBef>
                        <a:spcAft>
                          <a:spcPts val="1800"/>
                        </a:spcAft>
                      </a:pPr>
                      <a:r>
                        <a:rPr lang="es-ES_tradnl" sz="2400" dirty="0" smtClean="0">
                          <a:latin typeface="Arial" pitchFamily="34" charset="0"/>
                          <a:ea typeface="Calibri"/>
                          <a:cs typeface="Arial" pitchFamily="34" charset="0"/>
                        </a:rPr>
                        <a:t>Directivos</a:t>
                      </a:r>
                      <a:r>
                        <a:rPr lang="es-ES_tradnl" sz="2400" baseline="0" dirty="0" smtClean="0">
                          <a:latin typeface="Arial" pitchFamily="34" charset="0"/>
                          <a:ea typeface="Calibri"/>
                          <a:cs typeface="Arial" pitchFamily="34" charset="0"/>
                        </a:rPr>
                        <a:t> civiles</a:t>
                      </a:r>
                    </a:p>
                    <a:p>
                      <a:pPr algn="just">
                        <a:lnSpc>
                          <a:spcPct val="100000"/>
                        </a:lnSpc>
                        <a:spcBef>
                          <a:spcPts val="1800"/>
                        </a:spcBef>
                        <a:spcAft>
                          <a:spcPts val="1800"/>
                        </a:spcAft>
                      </a:pPr>
                      <a:r>
                        <a:rPr lang="es-ES_tradnl" sz="2400" baseline="0" dirty="0" smtClean="0">
                          <a:latin typeface="Arial" pitchFamily="34" charset="0"/>
                          <a:ea typeface="Calibri"/>
                          <a:cs typeface="Arial" pitchFamily="34" charset="0"/>
                        </a:rPr>
                        <a:t>Oficiales Jefes Departamentales.</a:t>
                      </a:r>
                      <a:endParaRPr lang="es-ES_tradnl" sz="2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715431">
                <a:tc>
                  <a:txBody>
                    <a:bodyPr/>
                    <a:lstStyle/>
                    <a:p>
                      <a:pPr marL="457200" algn="just">
                        <a:lnSpc>
                          <a:spcPct val="115000"/>
                        </a:lnSpc>
                        <a:spcBef>
                          <a:spcPts val="1800"/>
                        </a:spcBef>
                        <a:spcAft>
                          <a:spcPts val="1800"/>
                        </a:spcAft>
                      </a:pPr>
                      <a:r>
                        <a:rPr lang="es-EC" sz="2400" dirty="0" smtClean="0">
                          <a:latin typeface="Arial" pitchFamily="34" charset="0"/>
                          <a:ea typeface="Calibri"/>
                          <a:cs typeface="Arial" pitchFamily="34" charset="0"/>
                        </a:rPr>
                        <a:t>Encuesta</a:t>
                      </a:r>
                      <a:endParaRPr lang="es-ES_tradnl" sz="2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Bef>
                          <a:spcPts val="1800"/>
                        </a:spcBef>
                        <a:spcAft>
                          <a:spcPts val="1800"/>
                        </a:spcAft>
                      </a:pPr>
                      <a:r>
                        <a:rPr lang="es-EC" sz="2400" dirty="0">
                          <a:latin typeface="Arial" pitchFamily="34" charset="0"/>
                          <a:ea typeface="Calibri"/>
                          <a:cs typeface="Arial" pitchFamily="34" charset="0"/>
                        </a:rPr>
                        <a:t>Cuestionario</a:t>
                      </a:r>
                      <a:endParaRPr lang="es-ES_tradnl" sz="2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15000"/>
                        </a:lnSpc>
                        <a:spcBef>
                          <a:spcPts val="1800"/>
                        </a:spcBef>
                        <a:spcAft>
                          <a:spcPts val="1800"/>
                        </a:spcAft>
                      </a:pPr>
                      <a:r>
                        <a:rPr lang="es-ES_tradnl" sz="2400" dirty="0" smtClean="0">
                          <a:latin typeface="Arial" pitchFamily="34" charset="0"/>
                          <a:ea typeface="Calibri"/>
                          <a:cs typeface="Arial" pitchFamily="34" charset="0"/>
                        </a:rPr>
                        <a:t>Comandantes</a:t>
                      </a:r>
                      <a:r>
                        <a:rPr lang="es-ES_tradnl" sz="2400" baseline="0" dirty="0" smtClean="0">
                          <a:latin typeface="Arial" pitchFamily="34" charset="0"/>
                          <a:ea typeface="Calibri"/>
                          <a:cs typeface="Arial" pitchFamily="34" charset="0"/>
                        </a:rPr>
                        <a:t> de Unidades de la Frontera Norte en diferentes niveles de mando y control de las operaciones.</a:t>
                      </a:r>
                      <a:endParaRPr lang="es-ES_tradnl" sz="2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grpSp>
        <p:nvGrpSpPr>
          <p:cNvPr id="11" name="10 Grupo"/>
          <p:cNvGrpSpPr/>
          <p:nvPr/>
        </p:nvGrpSpPr>
        <p:grpSpPr>
          <a:xfrm>
            <a:off x="1043608" y="56819"/>
            <a:ext cx="7272808" cy="668495"/>
            <a:chOff x="1043608" y="56818"/>
            <a:chExt cx="7272808" cy="545050"/>
          </a:xfrm>
        </p:grpSpPr>
        <p:sp>
          <p:nvSpPr>
            <p:cNvPr id="12" name="Text Box 13"/>
            <p:cNvSpPr txBox="1">
              <a:spLocks noChangeArrowheads="1"/>
            </p:cNvSpPr>
            <p:nvPr/>
          </p:nvSpPr>
          <p:spPr bwMode="auto">
            <a:xfrm>
              <a:off x="1043608" y="56818"/>
              <a:ext cx="7272807" cy="426601"/>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INSTRUMENTOS DE LA INVESTIGACIÓN  </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13" name="Picture 9" descr="banim04"/>
            <p:cNvPicPr>
              <a:picLocks noChangeAspect="1" noChangeArrowheads="1" noCrop="1"/>
            </p:cNvPicPr>
            <p:nvPr/>
          </p:nvPicPr>
          <p:blipFill>
            <a:blip r:embed="rId2" cstate="print"/>
            <a:srcRect/>
            <a:stretch>
              <a:fillRect/>
            </a:stretch>
          </p:blipFill>
          <p:spPr bwMode="auto">
            <a:xfrm>
              <a:off x="1043608" y="457852"/>
              <a:ext cx="7272808" cy="144016"/>
            </a:xfrm>
            <a:prstGeom prst="rect">
              <a:avLst/>
            </a:prstGeom>
            <a:noFill/>
            <a:ln w="9525">
              <a:noFill/>
              <a:miter lim="800000"/>
              <a:headEnd/>
              <a:tailEnd/>
            </a:ln>
          </p:spPr>
        </p:pic>
      </p:grpSp>
      <p:pic>
        <p:nvPicPr>
          <p:cNvPr id="14"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1"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13276388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7" name="16 Gráfico"/>
          <p:cNvGraphicFramePr/>
          <p:nvPr>
            <p:extLst>
              <p:ext uri="{D42A27DB-BD31-4B8C-83A1-F6EECF244321}">
                <p14:modId xmlns:p14="http://schemas.microsoft.com/office/powerpoint/2010/main" val="713592850"/>
              </p:ext>
            </p:extLst>
          </p:nvPr>
        </p:nvGraphicFramePr>
        <p:xfrm>
          <a:off x="4283968" y="1678938"/>
          <a:ext cx="4824536" cy="4876582"/>
        </p:xfrm>
        <a:graphic>
          <a:graphicData uri="http://schemas.openxmlformats.org/drawingml/2006/chart">
            <c:chart xmlns:c="http://schemas.openxmlformats.org/drawingml/2006/chart" xmlns:r="http://schemas.openxmlformats.org/officeDocument/2006/relationships" r:id="rId5"/>
          </a:graphicData>
        </a:graphic>
      </p:graphicFrame>
      <p:sp>
        <p:nvSpPr>
          <p:cNvPr id="18" name="17 Rectángulo"/>
          <p:cNvSpPr/>
          <p:nvPr/>
        </p:nvSpPr>
        <p:spPr>
          <a:xfrm>
            <a:off x="1259632" y="764704"/>
            <a:ext cx="7272808" cy="646331"/>
          </a:xfrm>
          <a:prstGeom prst="rect">
            <a:avLst/>
          </a:prstGeom>
          <a:solidFill>
            <a:srgbClr val="FFC000"/>
          </a:solidFill>
        </p:spPr>
        <p:txBody>
          <a:bodyPr wrap="square">
            <a:spAutoFit/>
          </a:bodyPr>
          <a:lstStyle/>
          <a:p>
            <a:pPr lvl="0"/>
            <a:r>
              <a:rPr lang="es-ES" dirty="0" smtClean="0"/>
              <a:t>DOCUMENTO DE POLÍTICA NACIONAL CON MECANISMOS DE CONFIANZA MUTUA QUE DEFINA LOS LINEAMIENTOS EN ESTE TEMA.</a:t>
            </a:r>
            <a:endParaRPr lang="es-EC" dirty="0"/>
          </a:p>
        </p:txBody>
      </p:sp>
      <p:graphicFrame>
        <p:nvGraphicFramePr>
          <p:cNvPr id="11" name="10 Tabla"/>
          <p:cNvGraphicFramePr>
            <a:graphicFrameLocks noGrp="1"/>
          </p:cNvGraphicFramePr>
          <p:nvPr>
            <p:extLst>
              <p:ext uri="{D42A27DB-BD31-4B8C-83A1-F6EECF244321}">
                <p14:modId xmlns:p14="http://schemas.microsoft.com/office/powerpoint/2010/main" val="1784894564"/>
              </p:ext>
            </p:extLst>
          </p:nvPr>
        </p:nvGraphicFramePr>
        <p:xfrm>
          <a:off x="611561" y="2636912"/>
          <a:ext cx="3312369" cy="1106450"/>
        </p:xfrm>
        <a:graphic>
          <a:graphicData uri="http://schemas.openxmlformats.org/drawingml/2006/table">
            <a:tbl>
              <a:tblPr firstRow="1" firstCol="1" bandRow="1">
                <a:tableStyleId>{5C22544A-7EE6-4342-B048-85BDC9FD1C3A}</a:tableStyleId>
              </a:tblPr>
              <a:tblGrid>
                <a:gridCol w="1104123"/>
                <a:gridCol w="1104123"/>
                <a:gridCol w="1104123"/>
              </a:tblGrid>
              <a:tr h="360040">
                <a:tc>
                  <a:txBody>
                    <a:bodyPr/>
                    <a:lstStyle/>
                    <a:p>
                      <a:pPr algn="ctr">
                        <a:lnSpc>
                          <a:spcPct val="115000"/>
                        </a:lnSpc>
                        <a:spcAft>
                          <a:spcPts val="0"/>
                        </a:spcAft>
                      </a:pPr>
                      <a:r>
                        <a:rPr lang="es-ES" sz="1600" dirty="0">
                          <a:solidFill>
                            <a:schemeClr val="tx1"/>
                          </a:solidFill>
                          <a:effectLst/>
                        </a:rPr>
                        <a:t>SI:</a:t>
                      </a:r>
                      <a:endParaRPr lang="es-EC" sz="1600" dirty="0">
                        <a:solidFill>
                          <a:schemeClr val="tx1"/>
                        </a:solidFill>
                        <a:effectLst/>
                        <a:latin typeface="Calibri"/>
                        <a:ea typeface="Calibri"/>
                        <a:cs typeface="Times New Roman"/>
                      </a:endParaRPr>
                    </a:p>
                  </a:txBody>
                  <a:tcPr marL="44451" marR="44451" marT="0" marB="0" anchor="b">
                    <a:solidFill>
                      <a:srgbClr val="00B0F0"/>
                    </a:solidFill>
                  </a:tcPr>
                </a:tc>
                <a:tc>
                  <a:txBody>
                    <a:bodyPr/>
                    <a:lstStyle/>
                    <a:p>
                      <a:pPr algn="ctr">
                        <a:lnSpc>
                          <a:spcPct val="115000"/>
                        </a:lnSpc>
                        <a:spcAft>
                          <a:spcPts val="0"/>
                        </a:spcAft>
                      </a:pPr>
                      <a:r>
                        <a:rPr lang="es-ES" sz="1600" dirty="0">
                          <a:solidFill>
                            <a:schemeClr val="tx1"/>
                          </a:solidFill>
                          <a:effectLst/>
                        </a:rPr>
                        <a:t>NO:</a:t>
                      </a:r>
                      <a:endParaRPr lang="es-EC" sz="1600" dirty="0">
                        <a:solidFill>
                          <a:schemeClr val="tx1"/>
                        </a:solidFill>
                        <a:effectLst/>
                        <a:latin typeface="Calibri"/>
                        <a:ea typeface="Calibri"/>
                        <a:cs typeface="Times New Roman"/>
                      </a:endParaRPr>
                    </a:p>
                  </a:txBody>
                  <a:tcPr marL="44451" marR="44451" marT="0" marB="0" anchor="b">
                    <a:solidFill>
                      <a:srgbClr val="C00000"/>
                    </a:solidFill>
                  </a:tcPr>
                </a:tc>
                <a:tc>
                  <a:txBody>
                    <a:bodyPr/>
                    <a:lstStyle/>
                    <a:p>
                      <a:pPr algn="ctr">
                        <a:lnSpc>
                          <a:spcPct val="115000"/>
                        </a:lnSpc>
                        <a:spcAft>
                          <a:spcPts val="0"/>
                        </a:spcAft>
                      </a:pPr>
                      <a:r>
                        <a:rPr lang="es-ES" sz="1600" dirty="0">
                          <a:solidFill>
                            <a:schemeClr val="tx1"/>
                          </a:solidFill>
                          <a:effectLst/>
                        </a:rPr>
                        <a:t>TOTAL:</a:t>
                      </a:r>
                      <a:endParaRPr lang="es-EC" sz="1600" dirty="0">
                        <a:solidFill>
                          <a:schemeClr val="tx1"/>
                        </a:solidFill>
                        <a:effectLst/>
                        <a:latin typeface="Calibri"/>
                        <a:ea typeface="Calibri"/>
                        <a:cs typeface="Times New Roman"/>
                      </a:endParaRPr>
                    </a:p>
                  </a:txBody>
                  <a:tcPr marL="44451" marR="44451" marT="0" marB="0" anchor="b">
                    <a:solidFill>
                      <a:srgbClr val="FFC000"/>
                    </a:solidFill>
                  </a:tcPr>
                </a:tc>
              </a:tr>
              <a:tr h="373205">
                <a:tc>
                  <a:txBody>
                    <a:bodyPr/>
                    <a:lstStyle/>
                    <a:p>
                      <a:pPr algn="ctr">
                        <a:lnSpc>
                          <a:spcPct val="115000"/>
                        </a:lnSpc>
                        <a:spcAft>
                          <a:spcPts val="0"/>
                        </a:spcAft>
                      </a:pPr>
                      <a:r>
                        <a:rPr lang="es-ES" sz="1600" dirty="0">
                          <a:solidFill>
                            <a:schemeClr val="tx1"/>
                          </a:solidFill>
                          <a:effectLst/>
                        </a:rPr>
                        <a:t>35</a:t>
                      </a:r>
                      <a:endParaRPr lang="es-EC" sz="1600" dirty="0">
                        <a:solidFill>
                          <a:schemeClr val="tx1"/>
                        </a:solidFill>
                        <a:effectLst/>
                        <a:latin typeface="Calibri"/>
                        <a:ea typeface="Calibri"/>
                        <a:cs typeface="Times New Roman"/>
                      </a:endParaRPr>
                    </a:p>
                  </a:txBody>
                  <a:tcPr marL="44451" marR="44451" marT="0" marB="0" anchor="b">
                    <a:solidFill>
                      <a:srgbClr val="00B0F0"/>
                    </a:solidFill>
                  </a:tcPr>
                </a:tc>
                <a:tc>
                  <a:txBody>
                    <a:bodyPr/>
                    <a:lstStyle/>
                    <a:p>
                      <a:pPr algn="ctr">
                        <a:lnSpc>
                          <a:spcPct val="115000"/>
                        </a:lnSpc>
                        <a:spcAft>
                          <a:spcPts val="0"/>
                        </a:spcAft>
                      </a:pPr>
                      <a:r>
                        <a:rPr lang="es-ES" sz="1600" dirty="0">
                          <a:solidFill>
                            <a:schemeClr val="tx1"/>
                          </a:solidFill>
                          <a:effectLst/>
                        </a:rPr>
                        <a:t>15</a:t>
                      </a:r>
                      <a:endParaRPr lang="es-EC" sz="1600" dirty="0">
                        <a:solidFill>
                          <a:schemeClr val="tx1"/>
                        </a:solidFill>
                        <a:effectLst/>
                        <a:latin typeface="Calibri"/>
                        <a:ea typeface="Calibri"/>
                        <a:cs typeface="Times New Roman"/>
                      </a:endParaRPr>
                    </a:p>
                  </a:txBody>
                  <a:tcPr marL="44451" marR="44451" marT="0" marB="0" anchor="b">
                    <a:solidFill>
                      <a:srgbClr val="C00000"/>
                    </a:solidFill>
                  </a:tcPr>
                </a:tc>
                <a:tc>
                  <a:txBody>
                    <a:bodyPr/>
                    <a:lstStyle/>
                    <a:p>
                      <a:pPr algn="ctr">
                        <a:lnSpc>
                          <a:spcPct val="115000"/>
                        </a:lnSpc>
                        <a:spcAft>
                          <a:spcPts val="0"/>
                        </a:spcAft>
                      </a:pPr>
                      <a:r>
                        <a:rPr lang="es-ES" sz="1600" dirty="0">
                          <a:solidFill>
                            <a:schemeClr val="tx1"/>
                          </a:solidFill>
                          <a:effectLst/>
                        </a:rPr>
                        <a:t>50</a:t>
                      </a:r>
                      <a:endParaRPr lang="es-EC" sz="1600" dirty="0">
                        <a:solidFill>
                          <a:schemeClr val="tx1"/>
                        </a:solidFill>
                        <a:effectLst/>
                        <a:latin typeface="Calibri"/>
                        <a:ea typeface="Calibri"/>
                        <a:cs typeface="Times New Roman"/>
                      </a:endParaRPr>
                    </a:p>
                  </a:txBody>
                  <a:tcPr marL="44451" marR="44451" marT="0" marB="0" anchor="b">
                    <a:solidFill>
                      <a:schemeClr val="accent3">
                        <a:lumMod val="60000"/>
                        <a:lumOff val="40000"/>
                      </a:schemeClr>
                    </a:solidFill>
                  </a:tcPr>
                </a:tc>
              </a:tr>
              <a:tr h="373205">
                <a:tc>
                  <a:txBody>
                    <a:bodyPr/>
                    <a:lstStyle/>
                    <a:p>
                      <a:pPr algn="ctr">
                        <a:lnSpc>
                          <a:spcPct val="115000"/>
                        </a:lnSpc>
                        <a:spcAft>
                          <a:spcPts val="0"/>
                        </a:spcAft>
                      </a:pPr>
                      <a:r>
                        <a:rPr lang="es-ES" sz="1600" dirty="0">
                          <a:solidFill>
                            <a:schemeClr val="tx1"/>
                          </a:solidFill>
                          <a:effectLst/>
                        </a:rPr>
                        <a:t>70%</a:t>
                      </a:r>
                      <a:endParaRPr lang="es-EC" sz="1600" dirty="0">
                        <a:solidFill>
                          <a:schemeClr val="tx1"/>
                        </a:solidFill>
                        <a:effectLst/>
                        <a:latin typeface="Calibri"/>
                        <a:ea typeface="Calibri"/>
                        <a:cs typeface="Times New Roman"/>
                      </a:endParaRPr>
                    </a:p>
                  </a:txBody>
                  <a:tcPr marL="44451" marR="44451" marT="0" marB="0" anchor="b">
                    <a:solidFill>
                      <a:srgbClr val="00B0F0"/>
                    </a:solidFill>
                  </a:tcPr>
                </a:tc>
                <a:tc>
                  <a:txBody>
                    <a:bodyPr/>
                    <a:lstStyle/>
                    <a:p>
                      <a:pPr algn="ctr">
                        <a:lnSpc>
                          <a:spcPct val="115000"/>
                        </a:lnSpc>
                        <a:spcAft>
                          <a:spcPts val="0"/>
                        </a:spcAft>
                      </a:pPr>
                      <a:r>
                        <a:rPr lang="es-ES" sz="1600" dirty="0">
                          <a:solidFill>
                            <a:schemeClr val="tx1"/>
                          </a:solidFill>
                          <a:effectLst/>
                        </a:rPr>
                        <a:t>30%</a:t>
                      </a:r>
                      <a:endParaRPr lang="es-EC" sz="1600" dirty="0">
                        <a:solidFill>
                          <a:schemeClr val="tx1"/>
                        </a:solidFill>
                        <a:effectLst/>
                        <a:latin typeface="Calibri"/>
                        <a:ea typeface="Calibri"/>
                        <a:cs typeface="Times New Roman"/>
                      </a:endParaRPr>
                    </a:p>
                  </a:txBody>
                  <a:tcPr marL="44451" marR="44451" marT="0" marB="0" anchor="b">
                    <a:solidFill>
                      <a:srgbClr val="C00000"/>
                    </a:solidFill>
                  </a:tcPr>
                </a:tc>
                <a:tc>
                  <a:txBody>
                    <a:bodyPr/>
                    <a:lstStyle/>
                    <a:p>
                      <a:pPr algn="ctr">
                        <a:lnSpc>
                          <a:spcPct val="115000"/>
                        </a:lnSpc>
                        <a:spcAft>
                          <a:spcPts val="0"/>
                        </a:spcAft>
                      </a:pPr>
                      <a:r>
                        <a:rPr lang="es-ES" sz="1600" dirty="0">
                          <a:solidFill>
                            <a:schemeClr val="tx1"/>
                          </a:solidFill>
                          <a:effectLst/>
                        </a:rPr>
                        <a:t>100%</a:t>
                      </a:r>
                      <a:endParaRPr lang="es-EC" sz="1600" dirty="0">
                        <a:solidFill>
                          <a:schemeClr val="tx1"/>
                        </a:solidFill>
                        <a:effectLst/>
                        <a:latin typeface="Calibri"/>
                        <a:ea typeface="Calibri"/>
                        <a:cs typeface="Times New Roman"/>
                      </a:endParaRPr>
                    </a:p>
                  </a:txBody>
                  <a:tcPr marL="44451" marR="44451" marT="0" marB="0" anchor="b">
                    <a:solidFill>
                      <a:schemeClr val="accent3">
                        <a:lumMod val="60000"/>
                        <a:lumOff val="40000"/>
                      </a:schemeClr>
                    </a:solidFill>
                  </a:tcPr>
                </a:tc>
              </a:tr>
            </a:tbl>
          </a:graphicData>
        </a:graphic>
      </p:graphicFrame>
    </p:spTree>
    <p:extLst>
      <p:ext uri="{BB962C8B-B14F-4D97-AF65-F5344CB8AC3E}">
        <p14:creationId xmlns:p14="http://schemas.microsoft.com/office/powerpoint/2010/main" val="265944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259632" y="764704"/>
            <a:ext cx="7272808" cy="646331"/>
          </a:xfrm>
          <a:prstGeom prst="rect">
            <a:avLst/>
          </a:prstGeom>
          <a:solidFill>
            <a:srgbClr val="FFC000"/>
          </a:solidFill>
        </p:spPr>
        <p:txBody>
          <a:bodyPr wrap="square">
            <a:spAutoFit/>
          </a:bodyPr>
          <a:lstStyle/>
          <a:p>
            <a:pPr lvl="0"/>
            <a:r>
              <a:rPr lang="es-ES" dirty="0" smtClean="0"/>
              <a:t>LAS POLÍTICAS SOBRE MCM SON COHERENTES CON LAS PRIORIDADES DE LA ESTRATEGIA NACIONAL DE DEFENSA Y SEGURIDAD.</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984406094"/>
              </p:ext>
            </p:extLst>
          </p:nvPr>
        </p:nvGraphicFramePr>
        <p:xfrm>
          <a:off x="2123729" y="1556793"/>
          <a:ext cx="5544616" cy="1278887"/>
        </p:xfrm>
        <a:graphic>
          <a:graphicData uri="http://schemas.openxmlformats.org/drawingml/2006/table">
            <a:tbl>
              <a:tblPr firstRow="1" firstCol="1" bandRow="1">
                <a:tableStyleId>{5C22544A-7EE6-4342-B048-85BDC9FD1C3A}</a:tableStyleId>
              </a:tblPr>
              <a:tblGrid>
                <a:gridCol w="1033757"/>
                <a:gridCol w="974714"/>
                <a:gridCol w="885677"/>
                <a:gridCol w="907233"/>
                <a:gridCol w="797577"/>
                <a:gridCol w="945658"/>
              </a:tblGrid>
              <a:tr h="285357">
                <a:tc>
                  <a:txBody>
                    <a:bodyPr/>
                    <a:lstStyle/>
                    <a:p>
                      <a:pPr algn="ctr">
                        <a:lnSpc>
                          <a:spcPct val="115000"/>
                        </a:lnSpc>
                        <a:spcAft>
                          <a:spcPts val="0"/>
                        </a:spcAft>
                      </a:pPr>
                      <a:r>
                        <a:rPr lang="es-ES" sz="2000" dirty="0">
                          <a:solidFill>
                            <a:schemeClr val="tx1"/>
                          </a:solidFill>
                          <a:effectLst/>
                        </a:rPr>
                        <a:t>1:</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4:</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5:</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TOTAL:</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r>
              <a:tr h="288924">
                <a:tc>
                  <a:txBody>
                    <a:bodyPr/>
                    <a:lstStyle/>
                    <a:p>
                      <a:pPr algn="ctr">
                        <a:lnSpc>
                          <a:spcPct val="115000"/>
                        </a:lnSpc>
                        <a:spcAft>
                          <a:spcPts val="0"/>
                        </a:spcAft>
                      </a:pPr>
                      <a:r>
                        <a:rPr lang="es-ES" sz="2000" dirty="0" smtClean="0">
                          <a:solidFill>
                            <a:schemeClr val="tx1"/>
                          </a:solidFill>
                          <a:effectLst/>
                        </a:rPr>
                        <a:t>15</a:t>
                      </a:r>
                      <a:endParaRPr lang="es-EC" sz="2000" dirty="0">
                        <a:solidFill>
                          <a:schemeClr val="tx1"/>
                        </a:solidFill>
                        <a:effectLst/>
                        <a:latin typeface="Calibri"/>
                        <a:ea typeface="Calibri"/>
                        <a:cs typeface="Times New Roman"/>
                      </a:endParaRPr>
                    </a:p>
                  </a:txBody>
                  <a:tcPr marL="44451" marR="44451" marT="0" marB="0" anchor="b">
                    <a:solidFill>
                      <a:schemeClr val="accent1">
                        <a:lumMod val="60000"/>
                        <a:lumOff val="40000"/>
                      </a:schemeClr>
                    </a:solidFill>
                  </a:tcPr>
                </a:tc>
                <a:tc>
                  <a:txBody>
                    <a:bodyPr/>
                    <a:lstStyle/>
                    <a:p>
                      <a:pPr algn="ctr">
                        <a:lnSpc>
                          <a:spcPct val="115000"/>
                        </a:lnSpc>
                        <a:spcAft>
                          <a:spcPts val="0"/>
                        </a:spcAft>
                      </a:pPr>
                      <a:r>
                        <a:rPr lang="es-ES" sz="2000" dirty="0">
                          <a:solidFill>
                            <a:schemeClr val="tx1"/>
                          </a:solidFill>
                          <a:effectLst/>
                        </a:rPr>
                        <a:t>10</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15</a:t>
                      </a:r>
                      <a:endParaRPr lang="es-EC" sz="2000" dirty="0">
                        <a:solidFill>
                          <a:schemeClr val="tx1"/>
                        </a:solidFill>
                        <a:effectLst/>
                        <a:latin typeface="Calibri"/>
                        <a:ea typeface="Calibri"/>
                        <a:cs typeface="Times New Roman"/>
                      </a:endParaRPr>
                    </a:p>
                  </a:txBody>
                  <a:tcPr marL="44451" marR="44451" marT="0" marB="0" anchor="b">
                    <a:solidFill>
                      <a:schemeClr val="accent1">
                        <a:lumMod val="60000"/>
                        <a:lumOff val="40000"/>
                      </a:schemeClr>
                    </a:solidFill>
                  </a:tcPr>
                </a:tc>
                <a:tc>
                  <a:txBody>
                    <a:bodyPr/>
                    <a:lstStyle/>
                    <a:p>
                      <a:pPr algn="ctr">
                        <a:lnSpc>
                          <a:spcPct val="115000"/>
                        </a:lnSpc>
                        <a:spcAft>
                          <a:spcPts val="0"/>
                        </a:spcAft>
                      </a:pPr>
                      <a:r>
                        <a:rPr lang="es-ES" sz="2000">
                          <a:solidFill>
                            <a:schemeClr val="tx1"/>
                          </a:solidFill>
                          <a:effectLst/>
                        </a:rPr>
                        <a:t>7</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3</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50</a:t>
                      </a:r>
                      <a:endParaRPr lang="es-EC" sz="2000">
                        <a:solidFill>
                          <a:schemeClr val="tx1"/>
                        </a:solidFill>
                        <a:effectLst/>
                        <a:latin typeface="Calibri"/>
                        <a:ea typeface="Calibri"/>
                        <a:cs typeface="Times New Roman"/>
                      </a:endParaRPr>
                    </a:p>
                  </a:txBody>
                  <a:tcPr marL="44451" marR="44451" marT="0" marB="0" anchor="b"/>
                </a:tc>
              </a:tr>
              <a:tr h="577847">
                <a:tc>
                  <a:txBody>
                    <a:bodyPr/>
                    <a:lstStyle/>
                    <a:p>
                      <a:pPr algn="ctr">
                        <a:lnSpc>
                          <a:spcPct val="115000"/>
                        </a:lnSpc>
                        <a:spcAft>
                          <a:spcPts val="0"/>
                        </a:spcAft>
                      </a:pPr>
                      <a:r>
                        <a:rPr lang="es-ES" sz="2000" dirty="0" smtClean="0">
                          <a:solidFill>
                            <a:schemeClr val="tx1"/>
                          </a:solidFill>
                          <a:effectLst/>
                        </a:rPr>
                        <a:t>30%</a:t>
                      </a:r>
                      <a:endParaRPr lang="es-EC" sz="2000" dirty="0">
                        <a:solidFill>
                          <a:schemeClr val="tx1"/>
                        </a:solidFill>
                        <a:effectLst/>
                        <a:latin typeface="Calibri"/>
                        <a:ea typeface="Calibri"/>
                        <a:cs typeface="Times New Roman"/>
                      </a:endParaRPr>
                    </a:p>
                  </a:txBody>
                  <a:tcPr marL="44451" marR="44451" marT="0" marB="0" anchor="b">
                    <a:solidFill>
                      <a:schemeClr val="accent1">
                        <a:lumMod val="60000"/>
                        <a:lumOff val="40000"/>
                      </a:schemeClr>
                    </a:solidFill>
                  </a:tcPr>
                </a:tc>
                <a:tc>
                  <a:txBody>
                    <a:bodyPr/>
                    <a:lstStyle/>
                    <a:p>
                      <a:pPr algn="ctr">
                        <a:lnSpc>
                          <a:spcPct val="115000"/>
                        </a:lnSpc>
                        <a:spcAft>
                          <a:spcPts val="0"/>
                        </a:spcAft>
                      </a:pPr>
                      <a:r>
                        <a:rPr lang="es-ES" sz="2000">
                          <a:solidFill>
                            <a:schemeClr val="tx1"/>
                          </a:solidFill>
                          <a:effectLst/>
                        </a:rPr>
                        <a:t>20%</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30%</a:t>
                      </a:r>
                      <a:endParaRPr lang="es-EC" sz="2000" dirty="0">
                        <a:solidFill>
                          <a:schemeClr val="tx1"/>
                        </a:solidFill>
                        <a:effectLst/>
                        <a:latin typeface="Calibri"/>
                        <a:ea typeface="Calibri"/>
                        <a:cs typeface="Times New Roman"/>
                      </a:endParaRPr>
                    </a:p>
                  </a:txBody>
                  <a:tcPr marL="44451" marR="44451" marT="0" marB="0" anchor="b">
                    <a:solidFill>
                      <a:schemeClr val="accent1">
                        <a:lumMod val="60000"/>
                        <a:lumOff val="40000"/>
                      </a:schemeClr>
                    </a:solidFill>
                  </a:tcPr>
                </a:tc>
                <a:tc>
                  <a:txBody>
                    <a:bodyPr/>
                    <a:lstStyle/>
                    <a:p>
                      <a:pPr algn="ctr">
                        <a:lnSpc>
                          <a:spcPct val="115000"/>
                        </a:lnSpc>
                        <a:spcAft>
                          <a:spcPts val="0"/>
                        </a:spcAft>
                      </a:pPr>
                      <a:r>
                        <a:rPr lang="es-ES" sz="2000">
                          <a:solidFill>
                            <a:schemeClr val="tx1"/>
                          </a:solidFill>
                          <a:effectLst/>
                        </a:rPr>
                        <a:t>14%</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6%</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9" name="18 Gráfico"/>
          <p:cNvGraphicFramePr/>
          <p:nvPr>
            <p:extLst>
              <p:ext uri="{D42A27DB-BD31-4B8C-83A1-F6EECF244321}">
                <p14:modId xmlns:p14="http://schemas.microsoft.com/office/powerpoint/2010/main" val="1326973119"/>
              </p:ext>
            </p:extLst>
          </p:nvPr>
        </p:nvGraphicFramePr>
        <p:xfrm>
          <a:off x="2123729" y="2924945"/>
          <a:ext cx="5544615" cy="38164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3528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043608" y="764704"/>
            <a:ext cx="7272808" cy="646331"/>
          </a:xfrm>
          <a:prstGeom prst="rect">
            <a:avLst/>
          </a:prstGeom>
          <a:solidFill>
            <a:srgbClr val="FFC000"/>
          </a:solidFill>
        </p:spPr>
        <p:txBody>
          <a:bodyPr wrap="square">
            <a:spAutoFit/>
          </a:bodyPr>
          <a:lstStyle/>
          <a:p>
            <a:pPr lvl="0"/>
            <a:r>
              <a:rPr lang="es-ES" dirty="0" smtClean="0"/>
              <a:t>LA POLÍTICA SOBRE MCM DEFINE RESPONSABILIDADES INSTITUCIONALES CLARAS DENTRO DE LA FUERZA TERRESTRE.</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489536642"/>
              </p:ext>
            </p:extLst>
          </p:nvPr>
        </p:nvGraphicFramePr>
        <p:xfrm>
          <a:off x="1835696" y="1484785"/>
          <a:ext cx="6048674" cy="1111291"/>
        </p:xfrm>
        <a:graphic>
          <a:graphicData uri="http://schemas.openxmlformats.org/drawingml/2006/table">
            <a:tbl>
              <a:tblPr firstRow="1" firstCol="1" bandRow="1">
                <a:tableStyleId>{5C22544A-7EE6-4342-B048-85BDC9FD1C3A}</a:tableStyleId>
              </a:tblPr>
              <a:tblGrid>
                <a:gridCol w="1242679"/>
                <a:gridCol w="967827"/>
                <a:gridCol w="932739"/>
                <a:gridCol w="782643"/>
                <a:gridCol w="770947"/>
                <a:gridCol w="1351839"/>
              </a:tblGrid>
              <a:tr h="298930">
                <a:tc>
                  <a:txBody>
                    <a:bodyPr/>
                    <a:lstStyle/>
                    <a:p>
                      <a:pPr algn="ctr">
                        <a:lnSpc>
                          <a:spcPct val="115000"/>
                        </a:lnSpc>
                        <a:spcAft>
                          <a:spcPts val="0"/>
                        </a:spcAft>
                      </a:pPr>
                      <a:r>
                        <a:rPr lang="es-ES" sz="2000" dirty="0">
                          <a:solidFill>
                            <a:schemeClr val="tx1"/>
                          </a:solidFill>
                          <a:effectLst/>
                        </a:rPr>
                        <a:t>1:</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4:</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5:</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TOTAL:</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r>
              <a:tr h="298930">
                <a:tc>
                  <a:txBody>
                    <a:bodyPr/>
                    <a:lstStyle/>
                    <a:p>
                      <a:pPr algn="ctr">
                        <a:lnSpc>
                          <a:spcPct val="115000"/>
                        </a:lnSpc>
                        <a:spcAft>
                          <a:spcPts val="0"/>
                        </a:spcAft>
                      </a:pPr>
                      <a:r>
                        <a:rPr lang="es-ES" sz="2000" dirty="0">
                          <a:solidFill>
                            <a:schemeClr val="tx1"/>
                          </a:solidFill>
                          <a:effectLst/>
                        </a:rPr>
                        <a:t>15</a:t>
                      </a:r>
                      <a:endParaRPr lang="es-EC" sz="2000" dirty="0">
                        <a:solidFill>
                          <a:schemeClr val="tx1"/>
                        </a:solidFill>
                        <a:effectLst/>
                        <a:latin typeface="Calibri"/>
                        <a:ea typeface="Calibri"/>
                        <a:cs typeface="Times New Roman"/>
                      </a:endParaRPr>
                    </a:p>
                  </a:txBody>
                  <a:tcPr marL="44451" marR="44451" marT="0" marB="0" anchor="b">
                    <a:solidFill>
                      <a:schemeClr val="tx2">
                        <a:lumMod val="60000"/>
                        <a:lumOff val="40000"/>
                      </a:schemeClr>
                    </a:solidFill>
                  </a:tcPr>
                </a:tc>
                <a:tc>
                  <a:txBody>
                    <a:bodyPr/>
                    <a:lstStyle/>
                    <a:p>
                      <a:pPr algn="ctr">
                        <a:lnSpc>
                          <a:spcPct val="115000"/>
                        </a:lnSpc>
                        <a:spcAft>
                          <a:spcPts val="0"/>
                        </a:spcAft>
                      </a:pPr>
                      <a:r>
                        <a:rPr lang="es-ES" sz="2000" dirty="0">
                          <a:solidFill>
                            <a:schemeClr val="tx1"/>
                          </a:solidFill>
                          <a:effectLst/>
                        </a:rPr>
                        <a:t>8</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smtClean="0">
                          <a:solidFill>
                            <a:schemeClr val="tx1"/>
                          </a:solidFill>
                          <a:effectLst/>
                        </a:rPr>
                        <a:t>17</a:t>
                      </a:r>
                      <a:endParaRPr lang="es-EC" sz="2000" dirty="0">
                        <a:solidFill>
                          <a:schemeClr val="tx1"/>
                        </a:solidFill>
                        <a:effectLst/>
                        <a:latin typeface="Calibri"/>
                        <a:ea typeface="Calibri"/>
                        <a:cs typeface="Times New Roman"/>
                      </a:endParaRPr>
                    </a:p>
                  </a:txBody>
                  <a:tcPr marL="44451" marR="44451" marT="0" marB="0" anchor="b">
                    <a:solidFill>
                      <a:schemeClr val="tx2">
                        <a:lumMod val="60000"/>
                        <a:lumOff val="40000"/>
                      </a:schemeClr>
                    </a:solidFill>
                  </a:tcPr>
                </a:tc>
                <a:tc>
                  <a:txBody>
                    <a:bodyPr/>
                    <a:lstStyle/>
                    <a:p>
                      <a:pPr algn="ctr">
                        <a:lnSpc>
                          <a:spcPct val="115000"/>
                        </a:lnSpc>
                        <a:spcAft>
                          <a:spcPts val="0"/>
                        </a:spcAft>
                      </a:pPr>
                      <a:r>
                        <a:rPr lang="es-ES" sz="2000" dirty="0">
                          <a:solidFill>
                            <a:schemeClr val="tx1"/>
                          </a:solidFill>
                          <a:effectLst/>
                        </a:rPr>
                        <a:t>8</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50</a:t>
                      </a:r>
                      <a:endParaRPr lang="es-EC" sz="2000">
                        <a:solidFill>
                          <a:schemeClr val="tx1"/>
                        </a:solidFill>
                        <a:effectLst/>
                        <a:latin typeface="Calibri"/>
                        <a:ea typeface="Calibri"/>
                        <a:cs typeface="Times New Roman"/>
                      </a:endParaRPr>
                    </a:p>
                  </a:txBody>
                  <a:tcPr marL="44451" marR="44451" marT="0" marB="0" anchor="b"/>
                </a:tc>
              </a:tr>
              <a:tr h="410251">
                <a:tc>
                  <a:txBody>
                    <a:bodyPr/>
                    <a:lstStyle/>
                    <a:p>
                      <a:pPr algn="ctr">
                        <a:lnSpc>
                          <a:spcPct val="115000"/>
                        </a:lnSpc>
                        <a:spcAft>
                          <a:spcPts val="0"/>
                        </a:spcAft>
                      </a:pPr>
                      <a:r>
                        <a:rPr lang="es-ES" sz="2000" dirty="0">
                          <a:solidFill>
                            <a:schemeClr val="tx1"/>
                          </a:solidFill>
                          <a:effectLst/>
                        </a:rPr>
                        <a:t>30%</a:t>
                      </a:r>
                      <a:endParaRPr lang="es-EC" sz="2000" dirty="0">
                        <a:solidFill>
                          <a:schemeClr val="tx1"/>
                        </a:solidFill>
                        <a:effectLst/>
                        <a:latin typeface="Calibri"/>
                        <a:ea typeface="Calibri"/>
                        <a:cs typeface="Times New Roman"/>
                      </a:endParaRPr>
                    </a:p>
                  </a:txBody>
                  <a:tcPr marL="44451" marR="44451" marT="0" marB="0" anchor="b">
                    <a:solidFill>
                      <a:schemeClr val="tx2">
                        <a:lumMod val="60000"/>
                        <a:lumOff val="40000"/>
                      </a:schemeClr>
                    </a:solidFill>
                  </a:tcPr>
                </a:tc>
                <a:tc>
                  <a:txBody>
                    <a:bodyPr/>
                    <a:lstStyle/>
                    <a:p>
                      <a:pPr algn="ctr">
                        <a:lnSpc>
                          <a:spcPct val="115000"/>
                        </a:lnSpc>
                        <a:spcAft>
                          <a:spcPts val="0"/>
                        </a:spcAft>
                      </a:pPr>
                      <a:r>
                        <a:rPr lang="es-ES" sz="2000" dirty="0">
                          <a:solidFill>
                            <a:schemeClr val="tx1"/>
                          </a:solidFill>
                          <a:effectLst/>
                        </a:rPr>
                        <a:t>16%</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smtClean="0">
                          <a:solidFill>
                            <a:schemeClr val="tx1"/>
                          </a:solidFill>
                          <a:effectLst/>
                        </a:rPr>
                        <a:t>34%</a:t>
                      </a:r>
                      <a:endParaRPr lang="es-EC" sz="2000" dirty="0">
                        <a:solidFill>
                          <a:schemeClr val="tx1"/>
                        </a:solidFill>
                        <a:effectLst/>
                        <a:latin typeface="Calibri"/>
                        <a:ea typeface="Calibri"/>
                        <a:cs typeface="Times New Roman"/>
                      </a:endParaRPr>
                    </a:p>
                  </a:txBody>
                  <a:tcPr marL="44451" marR="44451" marT="0" marB="0" anchor="b">
                    <a:solidFill>
                      <a:schemeClr val="tx2">
                        <a:lumMod val="60000"/>
                        <a:lumOff val="40000"/>
                      </a:schemeClr>
                    </a:solidFill>
                  </a:tcPr>
                </a:tc>
                <a:tc>
                  <a:txBody>
                    <a:bodyPr/>
                    <a:lstStyle/>
                    <a:p>
                      <a:pPr algn="ctr">
                        <a:lnSpc>
                          <a:spcPct val="115000"/>
                        </a:lnSpc>
                        <a:spcAft>
                          <a:spcPts val="0"/>
                        </a:spcAft>
                      </a:pPr>
                      <a:r>
                        <a:rPr lang="es-ES" sz="2000" dirty="0">
                          <a:solidFill>
                            <a:schemeClr val="tx1"/>
                          </a:solidFill>
                          <a:effectLst/>
                        </a:rPr>
                        <a:t>16%</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4%</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9" name="18 Gráfico"/>
          <p:cNvGraphicFramePr/>
          <p:nvPr>
            <p:extLst>
              <p:ext uri="{D42A27DB-BD31-4B8C-83A1-F6EECF244321}">
                <p14:modId xmlns:p14="http://schemas.microsoft.com/office/powerpoint/2010/main" val="1222786870"/>
              </p:ext>
            </p:extLst>
          </p:nvPr>
        </p:nvGraphicFramePr>
        <p:xfrm>
          <a:off x="1835696" y="2708920"/>
          <a:ext cx="6120680"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3528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259632" y="764704"/>
            <a:ext cx="7272808" cy="646331"/>
          </a:xfrm>
          <a:prstGeom prst="rect">
            <a:avLst/>
          </a:prstGeom>
          <a:solidFill>
            <a:srgbClr val="FFC000"/>
          </a:solidFill>
        </p:spPr>
        <p:txBody>
          <a:bodyPr wrap="square">
            <a:spAutoFit/>
          </a:bodyPr>
          <a:lstStyle/>
          <a:p>
            <a:pPr lvl="0"/>
            <a:r>
              <a:rPr lang="es-ES" dirty="0" smtClean="0"/>
              <a:t>POBLACIONES AFECTADAS Y VULNERABLES, CONSULTADAS EN EL DISEÑO DE LA POLÍTICA NACIONAL SOBRE LOS MECANISMOS DE CONFIANZA MUTUA.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259545306"/>
              </p:ext>
            </p:extLst>
          </p:nvPr>
        </p:nvGraphicFramePr>
        <p:xfrm>
          <a:off x="2195738" y="1628799"/>
          <a:ext cx="5760640" cy="1133089"/>
        </p:xfrm>
        <a:graphic>
          <a:graphicData uri="http://schemas.openxmlformats.org/drawingml/2006/table">
            <a:tbl>
              <a:tblPr firstRow="1" firstCol="1" bandRow="1">
                <a:tableStyleId>{5C22544A-7EE6-4342-B048-85BDC9FD1C3A}</a:tableStyleId>
              </a:tblPr>
              <a:tblGrid>
                <a:gridCol w="952697"/>
                <a:gridCol w="900827"/>
                <a:gridCol w="899769"/>
                <a:gridCol w="900827"/>
                <a:gridCol w="899769"/>
                <a:gridCol w="1206751"/>
              </a:tblGrid>
              <a:tr h="432049">
                <a:tc>
                  <a:txBody>
                    <a:bodyPr/>
                    <a:lstStyle/>
                    <a:p>
                      <a:pPr algn="ctr">
                        <a:lnSpc>
                          <a:spcPct val="115000"/>
                        </a:lnSpc>
                        <a:spcAft>
                          <a:spcPts val="0"/>
                        </a:spcAft>
                      </a:pPr>
                      <a:r>
                        <a:rPr lang="es-ES" sz="2000" dirty="0">
                          <a:solidFill>
                            <a:schemeClr val="tx1"/>
                          </a:solidFill>
                          <a:effectLst/>
                        </a:rPr>
                        <a:t>1:</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4:</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a:solidFill>
                            <a:schemeClr val="tx1"/>
                          </a:solidFill>
                          <a:effectLst/>
                        </a:rPr>
                        <a:t>5:</a:t>
                      </a:r>
                      <a:endParaRPr lang="es-EC" sz="200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TOTAL:</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r>
              <a:tr h="311664">
                <a:tc>
                  <a:txBody>
                    <a:bodyPr/>
                    <a:lstStyle/>
                    <a:p>
                      <a:pPr algn="ctr">
                        <a:lnSpc>
                          <a:spcPct val="115000"/>
                        </a:lnSpc>
                        <a:spcAft>
                          <a:spcPts val="0"/>
                        </a:spcAft>
                      </a:pPr>
                      <a:r>
                        <a:rPr lang="es-ES" sz="2000" b="0" dirty="0" smtClean="0">
                          <a:solidFill>
                            <a:schemeClr val="tx1"/>
                          </a:solidFill>
                          <a:effectLst/>
                        </a:rPr>
                        <a:t>10</a:t>
                      </a:r>
                      <a:endParaRPr lang="es-EC" sz="2000" b="0" dirty="0">
                        <a:solidFill>
                          <a:schemeClr val="tx1"/>
                        </a:solidFill>
                        <a:effectLst/>
                        <a:latin typeface="Calibri"/>
                        <a:ea typeface="Calibri"/>
                        <a:cs typeface="Times New Roman"/>
                      </a:endParaRPr>
                    </a:p>
                  </a:txBody>
                  <a:tcPr marL="44451" marR="44451" marT="0" marB="0" anchor="b">
                    <a:solidFill>
                      <a:schemeClr val="accent1">
                        <a:lumMod val="40000"/>
                        <a:lumOff val="60000"/>
                      </a:schemeClr>
                    </a:solidFill>
                  </a:tcPr>
                </a:tc>
                <a:tc>
                  <a:txBody>
                    <a:bodyPr/>
                    <a:lstStyle/>
                    <a:p>
                      <a:pPr algn="ctr">
                        <a:lnSpc>
                          <a:spcPct val="115000"/>
                        </a:lnSpc>
                        <a:spcAft>
                          <a:spcPts val="0"/>
                        </a:spcAft>
                      </a:pPr>
                      <a:r>
                        <a:rPr lang="es-ES" sz="2000" dirty="0">
                          <a:solidFill>
                            <a:schemeClr val="tx1"/>
                          </a:solidFill>
                          <a:effectLst/>
                        </a:rPr>
                        <a:t>18</a:t>
                      </a:r>
                      <a:endParaRPr lang="es-EC" sz="2000" dirty="0">
                        <a:solidFill>
                          <a:schemeClr val="tx1"/>
                        </a:solidFill>
                        <a:effectLst/>
                        <a:latin typeface="Calibri"/>
                        <a:ea typeface="Calibri"/>
                        <a:cs typeface="Times New Roman"/>
                      </a:endParaRPr>
                    </a:p>
                  </a:txBody>
                  <a:tcPr marL="44451" marR="44451" marT="0" marB="0" anchor="b">
                    <a:solidFill>
                      <a:schemeClr val="accent1">
                        <a:lumMod val="60000"/>
                        <a:lumOff val="40000"/>
                      </a:schemeClr>
                    </a:solidFill>
                  </a:tcPr>
                </a:tc>
                <a:tc>
                  <a:txBody>
                    <a:bodyPr/>
                    <a:lstStyle/>
                    <a:p>
                      <a:pPr algn="ctr">
                        <a:lnSpc>
                          <a:spcPct val="115000"/>
                        </a:lnSpc>
                        <a:spcAft>
                          <a:spcPts val="0"/>
                        </a:spcAft>
                      </a:pPr>
                      <a:r>
                        <a:rPr lang="es-ES" sz="2000" dirty="0">
                          <a:solidFill>
                            <a:schemeClr val="tx1"/>
                          </a:solidFill>
                          <a:effectLst/>
                        </a:rPr>
                        <a:t>13</a:t>
                      </a:r>
                      <a:endParaRPr lang="es-EC" sz="2000" dirty="0">
                        <a:solidFill>
                          <a:schemeClr val="tx1"/>
                        </a:solidFill>
                        <a:effectLst/>
                        <a:latin typeface="Calibri"/>
                        <a:ea typeface="Calibri"/>
                        <a:cs typeface="Times New Roman"/>
                      </a:endParaRPr>
                    </a:p>
                  </a:txBody>
                  <a:tcPr marL="44451" marR="44451" marT="0" marB="0" anchor="b">
                    <a:solidFill>
                      <a:schemeClr val="accent1">
                        <a:lumMod val="60000"/>
                        <a:lumOff val="40000"/>
                      </a:schemeClr>
                    </a:solidFill>
                  </a:tcPr>
                </a:tc>
                <a:tc>
                  <a:txBody>
                    <a:bodyPr/>
                    <a:lstStyle/>
                    <a:p>
                      <a:pPr algn="ctr">
                        <a:lnSpc>
                          <a:spcPct val="115000"/>
                        </a:lnSpc>
                        <a:spcAft>
                          <a:spcPts val="0"/>
                        </a:spcAft>
                      </a:pPr>
                      <a:r>
                        <a:rPr lang="es-ES" sz="2000" dirty="0">
                          <a:solidFill>
                            <a:schemeClr val="tx1"/>
                          </a:solidFill>
                          <a:effectLst/>
                        </a:rPr>
                        <a:t>6</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50</a:t>
                      </a:r>
                      <a:endParaRPr lang="es-EC" sz="2000" dirty="0">
                        <a:solidFill>
                          <a:schemeClr val="tx1"/>
                        </a:solidFill>
                        <a:effectLst/>
                        <a:latin typeface="Calibri"/>
                        <a:ea typeface="Calibri"/>
                        <a:cs typeface="Times New Roman"/>
                      </a:endParaRPr>
                    </a:p>
                  </a:txBody>
                  <a:tcPr marL="44451" marR="44451" marT="0" marB="0" anchor="b"/>
                </a:tc>
              </a:tr>
              <a:tr h="311664">
                <a:tc>
                  <a:txBody>
                    <a:bodyPr/>
                    <a:lstStyle/>
                    <a:p>
                      <a:pPr algn="ctr">
                        <a:lnSpc>
                          <a:spcPct val="115000"/>
                        </a:lnSpc>
                        <a:spcAft>
                          <a:spcPts val="0"/>
                        </a:spcAft>
                      </a:pPr>
                      <a:r>
                        <a:rPr lang="es-ES" sz="2000" b="0" dirty="0" smtClean="0">
                          <a:solidFill>
                            <a:schemeClr val="tx1"/>
                          </a:solidFill>
                          <a:effectLst/>
                        </a:rPr>
                        <a:t>20%</a:t>
                      </a:r>
                      <a:endParaRPr lang="es-EC" sz="2000" b="0" dirty="0">
                        <a:solidFill>
                          <a:schemeClr val="tx1"/>
                        </a:solidFill>
                        <a:effectLst/>
                        <a:latin typeface="Calibri"/>
                        <a:ea typeface="Calibri"/>
                        <a:cs typeface="Times New Roman"/>
                      </a:endParaRPr>
                    </a:p>
                  </a:txBody>
                  <a:tcPr marL="44451" marR="44451" marT="0" marB="0" anchor="b">
                    <a:solidFill>
                      <a:schemeClr val="accent1">
                        <a:lumMod val="40000"/>
                        <a:lumOff val="60000"/>
                      </a:schemeClr>
                    </a:solidFill>
                  </a:tcPr>
                </a:tc>
                <a:tc>
                  <a:txBody>
                    <a:bodyPr/>
                    <a:lstStyle/>
                    <a:p>
                      <a:pPr algn="ctr">
                        <a:lnSpc>
                          <a:spcPct val="115000"/>
                        </a:lnSpc>
                        <a:spcAft>
                          <a:spcPts val="0"/>
                        </a:spcAft>
                      </a:pPr>
                      <a:r>
                        <a:rPr lang="es-ES" sz="2000" dirty="0">
                          <a:solidFill>
                            <a:schemeClr val="tx1"/>
                          </a:solidFill>
                          <a:effectLst/>
                        </a:rPr>
                        <a:t>36%</a:t>
                      </a:r>
                      <a:endParaRPr lang="es-EC" sz="2000" dirty="0">
                        <a:solidFill>
                          <a:schemeClr val="tx1"/>
                        </a:solidFill>
                        <a:effectLst/>
                        <a:latin typeface="Calibri"/>
                        <a:ea typeface="Calibri"/>
                        <a:cs typeface="Times New Roman"/>
                      </a:endParaRPr>
                    </a:p>
                  </a:txBody>
                  <a:tcPr marL="44451" marR="44451" marT="0" marB="0" anchor="b">
                    <a:solidFill>
                      <a:schemeClr val="accent1">
                        <a:lumMod val="60000"/>
                        <a:lumOff val="40000"/>
                      </a:schemeClr>
                    </a:solidFill>
                  </a:tcPr>
                </a:tc>
                <a:tc>
                  <a:txBody>
                    <a:bodyPr/>
                    <a:lstStyle/>
                    <a:p>
                      <a:pPr algn="ctr">
                        <a:lnSpc>
                          <a:spcPct val="115000"/>
                        </a:lnSpc>
                        <a:spcAft>
                          <a:spcPts val="0"/>
                        </a:spcAft>
                      </a:pPr>
                      <a:r>
                        <a:rPr lang="es-ES" sz="2000" dirty="0">
                          <a:solidFill>
                            <a:schemeClr val="tx1"/>
                          </a:solidFill>
                          <a:effectLst/>
                        </a:rPr>
                        <a:t>26%</a:t>
                      </a:r>
                      <a:endParaRPr lang="es-EC" sz="2000" dirty="0">
                        <a:solidFill>
                          <a:schemeClr val="tx1"/>
                        </a:solidFill>
                        <a:effectLst/>
                        <a:latin typeface="Calibri"/>
                        <a:ea typeface="Calibri"/>
                        <a:cs typeface="Times New Roman"/>
                      </a:endParaRPr>
                    </a:p>
                  </a:txBody>
                  <a:tcPr marL="44451" marR="44451" marT="0" marB="0" anchor="b">
                    <a:solidFill>
                      <a:schemeClr val="accent1">
                        <a:lumMod val="60000"/>
                        <a:lumOff val="40000"/>
                      </a:schemeClr>
                    </a:solidFill>
                  </a:tcPr>
                </a:tc>
                <a:tc>
                  <a:txBody>
                    <a:bodyPr/>
                    <a:lstStyle/>
                    <a:p>
                      <a:pPr algn="ctr">
                        <a:lnSpc>
                          <a:spcPct val="115000"/>
                        </a:lnSpc>
                        <a:spcAft>
                          <a:spcPts val="0"/>
                        </a:spcAft>
                      </a:pPr>
                      <a:r>
                        <a:rPr lang="es-ES" sz="2000">
                          <a:solidFill>
                            <a:schemeClr val="tx1"/>
                          </a:solidFill>
                          <a:effectLst/>
                        </a:rPr>
                        <a:t>12%</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6%</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9" name="18 Gráfico"/>
          <p:cNvGraphicFramePr/>
          <p:nvPr>
            <p:extLst>
              <p:ext uri="{D42A27DB-BD31-4B8C-83A1-F6EECF244321}">
                <p14:modId xmlns:p14="http://schemas.microsoft.com/office/powerpoint/2010/main" val="3046605969"/>
              </p:ext>
            </p:extLst>
          </p:nvPr>
        </p:nvGraphicFramePr>
        <p:xfrm>
          <a:off x="2195736" y="2924944"/>
          <a:ext cx="5760640" cy="39055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35282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259632" y="764704"/>
            <a:ext cx="7272808" cy="646331"/>
          </a:xfrm>
          <a:prstGeom prst="rect">
            <a:avLst/>
          </a:prstGeom>
          <a:solidFill>
            <a:srgbClr val="FFC000"/>
          </a:solidFill>
        </p:spPr>
        <p:txBody>
          <a:bodyPr wrap="square">
            <a:spAutoFit/>
          </a:bodyPr>
          <a:lstStyle/>
          <a:p>
            <a:pPr lvl="0"/>
            <a:r>
              <a:rPr lang="es-ES" dirty="0" smtClean="0"/>
              <a:t>POLÍTICA SOBRE MCM FUE EXAMINADA POR LA ASAMBLEA EN UNA AUDIENCIA PÚBLICA ANTES DE QUE ENTRARA EN VIGOR.</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47383510"/>
              </p:ext>
            </p:extLst>
          </p:nvPr>
        </p:nvGraphicFramePr>
        <p:xfrm>
          <a:off x="1907701" y="1556793"/>
          <a:ext cx="5544618" cy="1077722"/>
        </p:xfrm>
        <a:graphic>
          <a:graphicData uri="http://schemas.openxmlformats.org/drawingml/2006/table">
            <a:tbl>
              <a:tblPr firstRow="1" firstCol="1" bandRow="1">
                <a:tableStyleId>{5C22544A-7EE6-4342-B048-85BDC9FD1C3A}</a:tableStyleId>
              </a:tblPr>
              <a:tblGrid>
                <a:gridCol w="975139"/>
                <a:gridCol w="899082"/>
                <a:gridCol w="898176"/>
                <a:gridCol w="898176"/>
                <a:gridCol w="898176"/>
                <a:gridCol w="975869"/>
              </a:tblGrid>
              <a:tr h="363601">
                <a:tc>
                  <a:txBody>
                    <a:bodyPr/>
                    <a:lstStyle/>
                    <a:p>
                      <a:pPr algn="ctr">
                        <a:lnSpc>
                          <a:spcPct val="115000"/>
                        </a:lnSpc>
                        <a:spcAft>
                          <a:spcPts val="0"/>
                        </a:spcAft>
                      </a:pPr>
                      <a:r>
                        <a:rPr lang="es-ES" sz="2000" dirty="0">
                          <a:solidFill>
                            <a:schemeClr val="tx1"/>
                          </a:solidFill>
                          <a:effectLst/>
                        </a:rPr>
                        <a:t>1:</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4:</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5:</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TOTAL:</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r>
              <a:tr h="280910">
                <a:tc>
                  <a:txBody>
                    <a:bodyPr/>
                    <a:lstStyle/>
                    <a:p>
                      <a:pPr algn="ctr">
                        <a:lnSpc>
                          <a:spcPct val="115000"/>
                        </a:lnSpc>
                        <a:spcAft>
                          <a:spcPts val="0"/>
                        </a:spcAft>
                      </a:pPr>
                      <a:r>
                        <a:rPr lang="es-ES" sz="2000" dirty="0">
                          <a:solidFill>
                            <a:schemeClr val="tx1"/>
                          </a:solidFill>
                          <a:effectLst/>
                        </a:rPr>
                        <a:t>17</a:t>
                      </a:r>
                      <a:endParaRPr lang="es-EC" sz="2000" dirty="0">
                        <a:solidFill>
                          <a:schemeClr val="tx1"/>
                        </a:solidFill>
                        <a:effectLst/>
                        <a:latin typeface="Calibri"/>
                        <a:ea typeface="Calibri"/>
                        <a:cs typeface="Times New Roman"/>
                      </a:endParaRPr>
                    </a:p>
                  </a:txBody>
                  <a:tcPr marL="44451" marR="44451" marT="0" marB="0" anchor="b">
                    <a:solidFill>
                      <a:schemeClr val="accent5">
                        <a:lumMod val="60000"/>
                        <a:lumOff val="40000"/>
                      </a:schemeClr>
                    </a:solidFill>
                  </a:tcPr>
                </a:tc>
                <a:tc>
                  <a:txBody>
                    <a:bodyPr/>
                    <a:lstStyle/>
                    <a:p>
                      <a:pPr algn="ctr">
                        <a:lnSpc>
                          <a:spcPct val="115000"/>
                        </a:lnSpc>
                        <a:spcAft>
                          <a:spcPts val="0"/>
                        </a:spcAft>
                      </a:pPr>
                      <a:r>
                        <a:rPr lang="es-ES" sz="2000" dirty="0" smtClean="0">
                          <a:solidFill>
                            <a:schemeClr val="tx1"/>
                          </a:solidFill>
                          <a:effectLst/>
                        </a:rPr>
                        <a:t>13</a:t>
                      </a:r>
                      <a:endParaRPr lang="es-EC" sz="2000" dirty="0">
                        <a:solidFill>
                          <a:schemeClr val="tx1"/>
                        </a:solidFill>
                        <a:effectLst/>
                        <a:latin typeface="Calibri"/>
                        <a:ea typeface="Calibri"/>
                        <a:cs typeface="Times New Roman"/>
                      </a:endParaRPr>
                    </a:p>
                  </a:txBody>
                  <a:tcPr marL="44451" marR="44451" marT="0" marB="0" anchor="b">
                    <a:solidFill>
                      <a:schemeClr val="accent5">
                        <a:lumMod val="60000"/>
                        <a:lumOff val="40000"/>
                      </a:schemeClr>
                    </a:solidFill>
                  </a:tcPr>
                </a:tc>
                <a:tc>
                  <a:txBody>
                    <a:bodyPr/>
                    <a:lstStyle/>
                    <a:p>
                      <a:pPr algn="ctr">
                        <a:lnSpc>
                          <a:spcPct val="115000"/>
                        </a:lnSpc>
                        <a:spcAft>
                          <a:spcPts val="0"/>
                        </a:spcAft>
                      </a:pPr>
                      <a:r>
                        <a:rPr lang="es-ES" sz="2000" dirty="0" smtClean="0">
                          <a:solidFill>
                            <a:schemeClr val="tx1"/>
                          </a:solidFill>
                          <a:effectLst/>
                        </a:rPr>
                        <a:t>10</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5</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5</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55</a:t>
                      </a:r>
                      <a:endParaRPr lang="es-EC" sz="2000" dirty="0">
                        <a:solidFill>
                          <a:schemeClr val="tx1"/>
                        </a:solidFill>
                        <a:effectLst/>
                        <a:latin typeface="Calibri"/>
                        <a:ea typeface="Calibri"/>
                        <a:cs typeface="Times New Roman"/>
                      </a:endParaRPr>
                    </a:p>
                  </a:txBody>
                  <a:tcPr marL="44451" marR="44451" marT="0" marB="0" anchor="b"/>
                </a:tc>
              </a:tr>
              <a:tr h="363601">
                <a:tc>
                  <a:txBody>
                    <a:bodyPr/>
                    <a:lstStyle/>
                    <a:p>
                      <a:pPr algn="ctr">
                        <a:lnSpc>
                          <a:spcPct val="115000"/>
                        </a:lnSpc>
                        <a:spcAft>
                          <a:spcPts val="0"/>
                        </a:spcAft>
                      </a:pPr>
                      <a:r>
                        <a:rPr lang="es-ES" sz="2000">
                          <a:solidFill>
                            <a:schemeClr val="tx1"/>
                          </a:solidFill>
                          <a:effectLst/>
                        </a:rPr>
                        <a:t>31%</a:t>
                      </a:r>
                      <a:endParaRPr lang="es-EC" sz="2000">
                        <a:solidFill>
                          <a:schemeClr val="tx1"/>
                        </a:solidFill>
                        <a:effectLst/>
                        <a:latin typeface="Calibri"/>
                        <a:ea typeface="Calibri"/>
                        <a:cs typeface="Times New Roman"/>
                      </a:endParaRPr>
                    </a:p>
                  </a:txBody>
                  <a:tcPr marL="44451" marR="44451" marT="0" marB="0" anchor="b">
                    <a:solidFill>
                      <a:schemeClr val="accent5">
                        <a:lumMod val="60000"/>
                        <a:lumOff val="40000"/>
                      </a:schemeClr>
                    </a:solidFill>
                  </a:tcPr>
                </a:tc>
                <a:tc>
                  <a:txBody>
                    <a:bodyPr/>
                    <a:lstStyle/>
                    <a:p>
                      <a:pPr algn="ctr">
                        <a:lnSpc>
                          <a:spcPct val="115000"/>
                        </a:lnSpc>
                        <a:spcAft>
                          <a:spcPts val="0"/>
                        </a:spcAft>
                      </a:pPr>
                      <a:r>
                        <a:rPr lang="es-ES" sz="2000" dirty="0">
                          <a:solidFill>
                            <a:schemeClr val="tx1"/>
                          </a:solidFill>
                          <a:effectLst/>
                        </a:rPr>
                        <a:t>29%</a:t>
                      </a:r>
                      <a:endParaRPr lang="es-EC" sz="2000" dirty="0">
                        <a:solidFill>
                          <a:schemeClr val="tx1"/>
                        </a:solidFill>
                        <a:effectLst/>
                        <a:latin typeface="Calibri"/>
                        <a:ea typeface="Calibri"/>
                        <a:cs typeface="Times New Roman"/>
                      </a:endParaRPr>
                    </a:p>
                  </a:txBody>
                  <a:tcPr marL="44451" marR="44451" marT="0" marB="0" anchor="b">
                    <a:solidFill>
                      <a:schemeClr val="accent5">
                        <a:lumMod val="60000"/>
                        <a:lumOff val="40000"/>
                      </a:schemeClr>
                    </a:solidFill>
                  </a:tcPr>
                </a:tc>
                <a:tc>
                  <a:txBody>
                    <a:bodyPr/>
                    <a:lstStyle/>
                    <a:p>
                      <a:pPr algn="ctr">
                        <a:lnSpc>
                          <a:spcPct val="115000"/>
                        </a:lnSpc>
                        <a:spcAft>
                          <a:spcPts val="0"/>
                        </a:spcAft>
                      </a:pPr>
                      <a:r>
                        <a:rPr lang="es-ES" sz="2000">
                          <a:solidFill>
                            <a:schemeClr val="tx1"/>
                          </a:solidFill>
                          <a:effectLst/>
                        </a:rPr>
                        <a:t>22%</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9%</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9%</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3808612058"/>
              </p:ext>
            </p:extLst>
          </p:nvPr>
        </p:nvGraphicFramePr>
        <p:xfrm>
          <a:off x="1907704" y="2836120"/>
          <a:ext cx="5760640" cy="39772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72022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Flecha circular"/>
          <p:cNvSpPr/>
          <p:nvPr/>
        </p:nvSpPr>
        <p:spPr>
          <a:xfrm>
            <a:off x="467544" y="620689"/>
            <a:ext cx="7344816" cy="6230786"/>
          </a:xfrm>
          <a:prstGeom prst="circularArrow">
            <a:avLst>
              <a:gd name="adj1" fmla="val 5544"/>
              <a:gd name="adj2" fmla="val 330680"/>
              <a:gd name="adj3" fmla="val 12351219"/>
              <a:gd name="adj4" fmla="val 18327508"/>
              <a:gd name="adj5" fmla="val 5757"/>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sp>
      <p:grpSp>
        <p:nvGrpSpPr>
          <p:cNvPr id="8" name="7 Grupo"/>
          <p:cNvGrpSpPr/>
          <p:nvPr/>
        </p:nvGrpSpPr>
        <p:grpSpPr>
          <a:xfrm>
            <a:off x="1043608" y="44625"/>
            <a:ext cx="7272808" cy="778342"/>
            <a:chOff x="1043608" y="56818"/>
            <a:chExt cx="7272808" cy="779894"/>
          </a:xfrm>
        </p:grpSpPr>
        <p:sp>
          <p:nvSpPr>
            <p:cNvPr id="9" name="Text Box 13"/>
            <p:cNvSpPr txBox="1">
              <a:spLocks noChangeArrowheads="1"/>
            </p:cNvSpPr>
            <p:nvPr/>
          </p:nvSpPr>
          <p:spPr bwMode="auto">
            <a:xfrm>
              <a:off x="1043608" y="56818"/>
              <a:ext cx="7272807" cy="6476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600" dirty="0" smtClean="0">
                  <a:solidFill>
                    <a:srgbClr val="FFFF00"/>
                  </a:solidFill>
                  <a:effectLst>
                    <a:outerShdw blurRad="38100" dist="38100" dir="2700000" algn="tl">
                      <a:srgbClr val="000000"/>
                    </a:outerShdw>
                  </a:effectLst>
                  <a:latin typeface="Arial" pitchFamily="34" charset="0"/>
                </a:rPr>
                <a:t>EL </a:t>
              </a:r>
              <a:r>
                <a:rPr lang="es-MX" sz="3600" dirty="0" smtClean="0">
                  <a:solidFill>
                    <a:srgbClr val="FFFF00"/>
                  </a:solidFill>
                  <a:effectLst>
                    <a:outerShdw blurRad="38100" dist="38100" dir="2700000" algn="tl">
                      <a:srgbClr val="000000"/>
                    </a:outerShdw>
                  </a:effectLst>
                  <a:latin typeface="Arial" pitchFamily="34" charset="0"/>
                </a:rPr>
                <a:t>PROBLEMA</a:t>
              </a:r>
              <a:endParaRPr lang="es-MX" sz="3600" dirty="0">
                <a:solidFill>
                  <a:srgbClr val="FFFF00"/>
                </a:solidFill>
                <a:effectLst>
                  <a:outerShdw blurRad="38100" dist="38100" dir="2700000" algn="tl">
                    <a:srgbClr val="000000"/>
                  </a:outerShdw>
                </a:effectLst>
                <a:latin typeface="Arial" pitchFamily="34" charset="0"/>
              </a:endParaRPr>
            </a:p>
          </p:txBody>
        </p:sp>
        <p:pic>
          <p:nvPicPr>
            <p:cNvPr id="10" name="Picture 9" descr="banim04"/>
            <p:cNvPicPr>
              <a:picLocks noChangeAspect="1" noChangeArrowheads="1" noCrop="1"/>
            </p:cNvPicPr>
            <p:nvPr/>
          </p:nvPicPr>
          <p:blipFill>
            <a:blip r:embed="rId3" cstate="print"/>
            <a:srcRect/>
            <a:stretch>
              <a:fillRect/>
            </a:stretch>
          </p:blipFill>
          <p:spPr bwMode="auto">
            <a:xfrm>
              <a:off x="1043608" y="692696"/>
              <a:ext cx="7272808" cy="144016"/>
            </a:xfrm>
            <a:prstGeom prst="rect">
              <a:avLst/>
            </a:prstGeom>
            <a:noFill/>
            <a:ln w="9525">
              <a:noFill/>
              <a:miter lim="800000"/>
              <a:headEnd/>
              <a:tailEnd/>
            </a:ln>
          </p:spPr>
        </p:pic>
      </p:grpSp>
      <p:pic>
        <p:nvPicPr>
          <p:cNvPr id="11" name="il_fi" descr="457px-Universidad_de_Guayaquil_svg"/>
          <p:cNvPicPr/>
          <p:nvPr/>
        </p:nvPicPr>
        <p:blipFill>
          <a:blip r:embed="rId4" cstate="print"/>
          <a:srcRect/>
          <a:stretch>
            <a:fillRect/>
          </a:stretch>
        </p:blipFill>
        <p:spPr bwMode="auto">
          <a:xfrm>
            <a:off x="8460432" y="58371"/>
            <a:ext cx="683568" cy="778342"/>
          </a:xfrm>
          <a:prstGeom prst="rect">
            <a:avLst/>
          </a:prstGeom>
          <a:noFill/>
          <a:ln w="9525">
            <a:noFill/>
            <a:miter lim="800000"/>
            <a:headEnd/>
            <a:tailEnd/>
          </a:ln>
        </p:spPr>
      </p:pic>
      <p:grpSp>
        <p:nvGrpSpPr>
          <p:cNvPr id="12" name="Group 3"/>
          <p:cNvGrpSpPr>
            <a:grpSpLocks/>
          </p:cNvGrpSpPr>
          <p:nvPr/>
        </p:nvGrpSpPr>
        <p:grpSpPr bwMode="auto">
          <a:xfrm>
            <a:off x="3" y="792088"/>
            <a:ext cx="395535" cy="6021288"/>
            <a:chOff x="-104" y="0"/>
            <a:chExt cx="572" cy="4320"/>
          </a:xfrm>
        </p:grpSpPr>
        <p:sp>
          <p:nvSpPr>
            <p:cNvPr id="15"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16"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17"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18"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pSp>
        <p:nvGrpSpPr>
          <p:cNvPr id="20" name="19 Grupo"/>
          <p:cNvGrpSpPr/>
          <p:nvPr/>
        </p:nvGrpSpPr>
        <p:grpSpPr>
          <a:xfrm>
            <a:off x="4860033" y="2765954"/>
            <a:ext cx="4223003" cy="2016226"/>
            <a:chOff x="5893872" y="1775799"/>
            <a:chExt cx="3246947" cy="2031198"/>
          </a:xfrm>
        </p:grpSpPr>
        <p:sp>
          <p:nvSpPr>
            <p:cNvPr id="30" name="29 Rectángulo redondeado"/>
            <p:cNvSpPr/>
            <p:nvPr/>
          </p:nvSpPr>
          <p:spPr>
            <a:xfrm>
              <a:off x="5893872" y="1775799"/>
              <a:ext cx="3246947" cy="2031198"/>
            </a:xfrm>
            <a:prstGeom prst="roundRect">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30 Rectángulo"/>
            <p:cNvSpPr/>
            <p:nvPr/>
          </p:nvSpPr>
          <p:spPr>
            <a:xfrm>
              <a:off x="5993027" y="1874954"/>
              <a:ext cx="3048637" cy="18328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a:solidFill>
                    <a:schemeClr val="dk1"/>
                  </a:solidFill>
                </a:rPr>
                <a:t>Existen factores no tradicionales que han obligado a un </a:t>
              </a:r>
              <a:r>
                <a:rPr lang="es-EC" sz="1400" b="1" dirty="0">
                  <a:solidFill>
                    <a:srgbClr val="0070C0"/>
                  </a:solidFill>
                </a:rPr>
                <a:t>cambio de  la visión de los dos países</a:t>
              </a:r>
              <a:r>
                <a:rPr lang="es-EC" sz="1400" b="1" dirty="0">
                  <a:solidFill>
                    <a:schemeClr val="dk1"/>
                  </a:solidFill>
                </a:rPr>
                <a:t>, ya que hasta la década pasada el problema colombiano relacionado con la guerrilla y el narcotráfico no se había regionalizado, y la política exterior de Ecuador estaba condicionada a la problemática territorial y limítrofe con el Perú.</a:t>
              </a:r>
            </a:p>
          </p:txBody>
        </p:sp>
      </p:grpSp>
      <p:grpSp>
        <p:nvGrpSpPr>
          <p:cNvPr id="21" name="20 Grupo"/>
          <p:cNvGrpSpPr/>
          <p:nvPr/>
        </p:nvGrpSpPr>
        <p:grpSpPr>
          <a:xfrm>
            <a:off x="4860033" y="4915682"/>
            <a:ext cx="4221411" cy="1897695"/>
            <a:chOff x="5363544" y="4383009"/>
            <a:chExt cx="3777275" cy="2030181"/>
          </a:xfrm>
        </p:grpSpPr>
        <p:sp>
          <p:nvSpPr>
            <p:cNvPr id="28" name="27 Rectángulo redondeado"/>
            <p:cNvSpPr/>
            <p:nvPr/>
          </p:nvSpPr>
          <p:spPr>
            <a:xfrm>
              <a:off x="5363544" y="4383009"/>
              <a:ext cx="3777275" cy="2030181"/>
            </a:xfrm>
            <a:prstGeom prst="roundRect">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28 Rectángulo"/>
            <p:cNvSpPr/>
            <p:nvPr/>
          </p:nvSpPr>
          <p:spPr>
            <a:xfrm>
              <a:off x="5462649" y="4482114"/>
              <a:ext cx="3579065" cy="183197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smtClean="0"/>
                <a:t>Deterioro de la relac</a:t>
              </a:r>
              <a:r>
                <a:rPr lang="es-EC" sz="1400" b="1" dirty="0" smtClean="0">
                  <a:solidFill>
                    <a:schemeClr val="dk1"/>
                  </a:solidFill>
                </a:rPr>
                <a:t>iones </a:t>
              </a:r>
              <a:r>
                <a:rPr lang="es-EC" sz="1400" b="1" dirty="0">
                  <a:solidFill>
                    <a:schemeClr val="dk1"/>
                  </a:solidFill>
                </a:rPr>
                <a:t>bilaterales entre Colombia y Ecuador </a:t>
              </a:r>
              <a:r>
                <a:rPr lang="es-EC" sz="1400" b="1" dirty="0" smtClean="0">
                  <a:solidFill>
                    <a:srgbClr val="0070C0"/>
                  </a:solidFill>
                </a:rPr>
                <a:t>por </a:t>
              </a:r>
              <a:r>
                <a:rPr lang="es-EC" sz="1400" b="1" dirty="0">
                  <a:solidFill>
                    <a:srgbClr val="0070C0"/>
                  </a:solidFill>
                </a:rPr>
                <a:t>las repercusiones del narcotráfico y la guerrilla</a:t>
              </a:r>
              <a:r>
                <a:rPr lang="es-EC" sz="1400" b="1" dirty="0">
                  <a:solidFill>
                    <a:schemeClr val="dk1"/>
                  </a:solidFill>
                </a:rPr>
                <a:t>, que es una manifestación política social que tiene cerca de medio siglo y que ha surgido ante la falta de presencia del Estado en las zonas rurales de Colombia.</a:t>
              </a:r>
            </a:p>
          </p:txBody>
        </p:sp>
      </p:grpSp>
      <p:grpSp>
        <p:nvGrpSpPr>
          <p:cNvPr id="22" name="21 Grupo"/>
          <p:cNvGrpSpPr/>
          <p:nvPr/>
        </p:nvGrpSpPr>
        <p:grpSpPr>
          <a:xfrm>
            <a:off x="488102" y="4869163"/>
            <a:ext cx="4083900" cy="1988840"/>
            <a:chOff x="0" y="4393496"/>
            <a:chExt cx="4083900" cy="1943147"/>
          </a:xfrm>
        </p:grpSpPr>
        <p:sp>
          <p:nvSpPr>
            <p:cNvPr id="26" name="25 Rectángulo redondeado"/>
            <p:cNvSpPr/>
            <p:nvPr/>
          </p:nvSpPr>
          <p:spPr>
            <a:xfrm>
              <a:off x="0" y="4393496"/>
              <a:ext cx="4083900" cy="1943147"/>
            </a:xfrm>
            <a:prstGeom prst="roundRect">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26 Rectángulo"/>
            <p:cNvSpPr/>
            <p:nvPr/>
          </p:nvSpPr>
          <p:spPr>
            <a:xfrm>
              <a:off x="92638" y="4438948"/>
              <a:ext cx="3898624" cy="185409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a:solidFill>
                    <a:schemeClr val="dk1"/>
                  </a:solidFill>
                </a:rPr>
                <a:t>El interés de combatir a las FARC, ELN y a las AUC, se incrementó por los </a:t>
              </a:r>
              <a:r>
                <a:rPr lang="es-EC" sz="1400" b="1" dirty="0">
                  <a:solidFill>
                    <a:srgbClr val="0070C0"/>
                  </a:solidFill>
                </a:rPr>
                <a:t>actos de violencia que vienen ejecutado desde hace varios años en sectores urbanos y rurales de Colombia</a:t>
              </a:r>
              <a:r>
                <a:rPr lang="es-EC" sz="1400" b="1" dirty="0">
                  <a:solidFill>
                    <a:schemeClr val="dk1"/>
                  </a:solidFill>
                </a:rPr>
                <a:t>, por lo cual fueron catalogados como grupos terroristas por los gobiernos de Colombia, Estados Unidos y la comunidad europea, y se </a:t>
              </a:r>
              <a:r>
                <a:rPr lang="es-EC" sz="1400" b="1" dirty="0">
                  <a:solidFill>
                    <a:srgbClr val="0070C0"/>
                  </a:solidFill>
                </a:rPr>
                <a:t>implantó el Plan Colombia</a:t>
              </a:r>
              <a:r>
                <a:rPr lang="es-EC" sz="1400" b="1" dirty="0">
                  <a:solidFill>
                    <a:schemeClr val="dk1"/>
                  </a:solidFill>
                </a:rPr>
                <a:t>, que forma parte de las redefiniciones hemisféricas en materia de seguridad.</a:t>
              </a:r>
            </a:p>
          </p:txBody>
        </p:sp>
      </p:grpSp>
      <p:grpSp>
        <p:nvGrpSpPr>
          <p:cNvPr id="23" name="22 Grupo"/>
          <p:cNvGrpSpPr/>
          <p:nvPr/>
        </p:nvGrpSpPr>
        <p:grpSpPr>
          <a:xfrm>
            <a:off x="455908" y="2833278"/>
            <a:ext cx="4116093" cy="1934538"/>
            <a:chOff x="22269" y="1711334"/>
            <a:chExt cx="3541907" cy="2105092"/>
          </a:xfrm>
          <a:noFill/>
        </p:grpSpPr>
        <p:sp>
          <p:nvSpPr>
            <p:cNvPr id="24" name="23 Rectángulo redondeado"/>
            <p:cNvSpPr/>
            <p:nvPr/>
          </p:nvSpPr>
          <p:spPr>
            <a:xfrm>
              <a:off x="22269" y="1711334"/>
              <a:ext cx="3541907" cy="2105092"/>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24 Rectángulo"/>
            <p:cNvSpPr/>
            <p:nvPr/>
          </p:nvSpPr>
          <p:spPr>
            <a:xfrm>
              <a:off x="125031" y="1814096"/>
              <a:ext cx="3336383" cy="178630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a:t>El Plan Colombia contempla el desarrollo de un proceso de </a:t>
              </a:r>
              <a:r>
                <a:rPr lang="es-EC" sz="1400" b="1" dirty="0">
                  <a:solidFill>
                    <a:srgbClr val="0070C0"/>
                  </a:solidFill>
                </a:rPr>
                <a:t>involucramiento de los países vecinos de Colombia, Perú, Brasil, Ecuador y Venezuela, con el fin de dar entrenamiento a las Fuerzas Armadas</a:t>
              </a:r>
              <a:r>
                <a:rPr lang="es-EC" sz="1400" b="1" dirty="0"/>
                <a:t> en el desarrollo de tareas contra la producción y transporte de drogas ilícitas desde estos países a los Estados Unidos.</a:t>
              </a:r>
            </a:p>
          </p:txBody>
        </p:sp>
      </p:grpSp>
      <p:pic>
        <p:nvPicPr>
          <p:cNvPr id="32" name="Picture 6" descr="Resultado de imagen para amistad valo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02" y="871983"/>
            <a:ext cx="2283698" cy="183693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eventoclick.com/img/img_reportajes/210_1249638679_Manos_540x300.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871982"/>
            <a:ext cx="2165578" cy="1836937"/>
          </a:xfrm>
          <a:prstGeom prst="rect">
            <a:avLst/>
          </a:prstGeom>
          <a:noFill/>
          <a:extLst>
            <a:ext uri="{909E8E84-426E-40DD-AFC4-6F175D3DCCD1}">
              <a14:hiddenFill xmlns:a14="http://schemas.microsoft.com/office/drawing/2010/main">
                <a:solidFill>
                  <a:srgbClr val="FFFFFF"/>
                </a:solidFill>
              </a14:hiddenFill>
            </a:ext>
          </a:extLst>
        </p:spPr>
      </p:pic>
      <p:sp>
        <p:nvSpPr>
          <p:cNvPr id="36" name="35 Rectángulo"/>
          <p:cNvSpPr/>
          <p:nvPr/>
        </p:nvSpPr>
        <p:spPr>
          <a:xfrm>
            <a:off x="2843808" y="822967"/>
            <a:ext cx="4127727" cy="188595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a:solidFill>
                  <a:schemeClr val="dk1"/>
                </a:solidFill>
              </a:rPr>
              <a:t>Desde 1830 hasta finales del siglo </a:t>
            </a:r>
            <a:r>
              <a:rPr lang="es-EC" sz="1400" b="1" dirty="0" smtClean="0">
                <a:solidFill>
                  <a:schemeClr val="dk1"/>
                </a:solidFill>
              </a:rPr>
              <a:t>XX </a:t>
            </a:r>
          </a:p>
          <a:p>
            <a:pPr algn="just"/>
            <a:r>
              <a:rPr lang="es-EC" sz="1400" b="1" dirty="0" smtClean="0">
                <a:solidFill>
                  <a:schemeClr val="dk1"/>
                </a:solidFill>
              </a:rPr>
              <a:t>Colombia </a:t>
            </a:r>
            <a:r>
              <a:rPr lang="es-EC" sz="1400" b="1" dirty="0">
                <a:solidFill>
                  <a:schemeClr val="dk1"/>
                </a:solidFill>
              </a:rPr>
              <a:t>y Ecuador un mutuo entendimiento </a:t>
            </a:r>
            <a:endParaRPr lang="es-EC" sz="1400" b="1" dirty="0" smtClean="0">
              <a:solidFill>
                <a:schemeClr val="dk1"/>
              </a:solidFill>
            </a:endParaRPr>
          </a:p>
          <a:p>
            <a:pPr algn="just"/>
            <a:r>
              <a:rPr lang="es-EC" sz="1400" b="1" dirty="0" smtClean="0">
                <a:solidFill>
                  <a:schemeClr val="dk1"/>
                </a:solidFill>
              </a:rPr>
              <a:t>Múltiples </a:t>
            </a:r>
            <a:r>
              <a:rPr lang="es-EC" sz="1400" b="1" dirty="0">
                <a:solidFill>
                  <a:schemeClr val="dk1"/>
                </a:solidFill>
              </a:rPr>
              <a:t>interacciones sociales, comerciales y económicas </a:t>
            </a:r>
            <a:r>
              <a:rPr lang="es-EC" sz="1400" b="1" dirty="0" smtClean="0">
                <a:solidFill>
                  <a:schemeClr val="dk1"/>
                </a:solidFill>
              </a:rPr>
              <a:t>d</a:t>
            </a:r>
            <a:r>
              <a:rPr lang="es-EC" sz="1400" b="1" dirty="0" smtClean="0"/>
              <a:t>ebido a </a:t>
            </a:r>
            <a:r>
              <a:rPr lang="es-EC" sz="1400" b="1" dirty="0" smtClean="0">
                <a:solidFill>
                  <a:schemeClr val="dk1"/>
                </a:solidFill>
              </a:rPr>
              <a:t>la </a:t>
            </a:r>
            <a:r>
              <a:rPr lang="es-EC" sz="1400" b="1" dirty="0">
                <a:solidFill>
                  <a:schemeClr val="dk1"/>
                </a:solidFill>
              </a:rPr>
              <a:t>buena vecindad de sus </a:t>
            </a:r>
            <a:r>
              <a:rPr lang="es-EC" sz="1400" b="1" dirty="0" smtClean="0">
                <a:solidFill>
                  <a:schemeClr val="dk1"/>
                </a:solidFill>
              </a:rPr>
              <a:t>pueblos.</a:t>
            </a:r>
          </a:p>
          <a:p>
            <a:pPr algn="just"/>
            <a:r>
              <a:rPr lang="es-EC" sz="1400" b="1" dirty="0" smtClean="0">
                <a:solidFill>
                  <a:srgbClr val="0070C0"/>
                </a:solidFill>
              </a:rPr>
              <a:t>Vínculos </a:t>
            </a:r>
            <a:r>
              <a:rPr lang="es-EC" sz="1400" b="1" dirty="0">
                <a:solidFill>
                  <a:srgbClr val="0070C0"/>
                </a:solidFill>
              </a:rPr>
              <a:t>enmarcados en los convenios de integración </a:t>
            </a:r>
            <a:r>
              <a:rPr lang="es-EC" sz="1400" b="1" dirty="0" smtClean="0">
                <a:solidFill>
                  <a:schemeClr val="dk1"/>
                </a:solidFill>
              </a:rPr>
              <a:t>subregional, ampliando </a:t>
            </a:r>
            <a:r>
              <a:rPr lang="es-EC" sz="1400" b="1" dirty="0">
                <a:solidFill>
                  <a:schemeClr val="dk1"/>
                </a:solidFill>
              </a:rPr>
              <a:t>su accionar  en el ámbito hemisférico e internacional por el mantenimiento de límites terrestres y marítimos.</a:t>
            </a:r>
          </a:p>
        </p:txBody>
      </p:sp>
    </p:spTree>
    <p:extLst>
      <p:ext uri="{BB962C8B-B14F-4D97-AF65-F5344CB8AC3E}">
        <p14:creationId xmlns:p14="http://schemas.microsoft.com/office/powerpoint/2010/main" val="36298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971600" y="764704"/>
            <a:ext cx="7416824" cy="369332"/>
          </a:xfrm>
          <a:prstGeom prst="rect">
            <a:avLst/>
          </a:prstGeom>
          <a:solidFill>
            <a:srgbClr val="FFC000"/>
          </a:solidFill>
        </p:spPr>
        <p:txBody>
          <a:bodyPr wrap="square">
            <a:spAutoFit/>
          </a:bodyPr>
          <a:lstStyle/>
          <a:p>
            <a:pPr lvl="0"/>
            <a:r>
              <a:rPr lang="es-ES" dirty="0" smtClean="0"/>
              <a:t>PRINCIPIOS </a:t>
            </a:r>
            <a:r>
              <a:rPr lang="es-ES" dirty="0"/>
              <a:t>ACTUALES </a:t>
            </a:r>
            <a:r>
              <a:rPr lang="es-ES" dirty="0" smtClean="0"/>
              <a:t>RECTORES DE LA SEGURIDAD Y DEFENSA DE ECUADOR.</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723967802"/>
              </p:ext>
            </p:extLst>
          </p:nvPr>
        </p:nvGraphicFramePr>
        <p:xfrm>
          <a:off x="683569" y="2060849"/>
          <a:ext cx="3024336" cy="1481794"/>
        </p:xfrm>
        <a:graphic>
          <a:graphicData uri="http://schemas.openxmlformats.org/drawingml/2006/table">
            <a:tbl>
              <a:tblPr firstRow="1" firstCol="1" bandRow="1">
                <a:tableStyleId>{5C22544A-7EE6-4342-B048-85BDC9FD1C3A}</a:tableStyleId>
              </a:tblPr>
              <a:tblGrid>
                <a:gridCol w="1008112"/>
                <a:gridCol w="1008112"/>
                <a:gridCol w="1008112"/>
              </a:tblGrid>
              <a:tr h="630936">
                <a:tc>
                  <a:txBody>
                    <a:bodyPr/>
                    <a:lstStyle/>
                    <a:p>
                      <a:pPr algn="ctr">
                        <a:lnSpc>
                          <a:spcPct val="115000"/>
                        </a:lnSpc>
                        <a:spcAft>
                          <a:spcPts val="0"/>
                        </a:spcAft>
                      </a:pPr>
                      <a:r>
                        <a:rPr lang="es-ES" sz="1800" dirty="0">
                          <a:solidFill>
                            <a:schemeClr val="tx1"/>
                          </a:solidFill>
                          <a:effectLst/>
                        </a:rPr>
                        <a:t>SI:</a:t>
                      </a:r>
                      <a:endParaRPr lang="es-EC" sz="1800" dirty="0">
                        <a:solidFill>
                          <a:schemeClr val="tx1"/>
                        </a:solidFill>
                        <a:effectLst/>
                        <a:latin typeface="Calibri"/>
                        <a:ea typeface="Calibri"/>
                        <a:cs typeface="Times New Roman"/>
                      </a:endParaRPr>
                    </a:p>
                  </a:txBody>
                  <a:tcPr marL="44451" marR="44451" marT="0" marB="0" anchor="b">
                    <a:solidFill>
                      <a:srgbClr val="00B0F0"/>
                    </a:solidFill>
                  </a:tcPr>
                </a:tc>
                <a:tc>
                  <a:txBody>
                    <a:bodyPr/>
                    <a:lstStyle/>
                    <a:p>
                      <a:pPr algn="ctr">
                        <a:lnSpc>
                          <a:spcPct val="115000"/>
                        </a:lnSpc>
                        <a:spcAft>
                          <a:spcPts val="0"/>
                        </a:spcAft>
                      </a:pPr>
                      <a:r>
                        <a:rPr lang="es-ES" sz="1800" dirty="0">
                          <a:solidFill>
                            <a:schemeClr val="tx1"/>
                          </a:solidFill>
                          <a:effectLst/>
                        </a:rPr>
                        <a:t>NO:</a:t>
                      </a:r>
                      <a:endParaRPr lang="es-EC" sz="1800" dirty="0">
                        <a:solidFill>
                          <a:schemeClr val="tx1"/>
                        </a:solidFill>
                        <a:effectLst/>
                        <a:latin typeface="Calibri"/>
                        <a:ea typeface="Calibri"/>
                        <a:cs typeface="Times New Roman"/>
                      </a:endParaRPr>
                    </a:p>
                  </a:txBody>
                  <a:tcPr marL="44451" marR="44451" marT="0" marB="0" anchor="b">
                    <a:solidFill>
                      <a:schemeClr val="accent2"/>
                    </a:solidFill>
                  </a:tcPr>
                </a:tc>
                <a:tc>
                  <a:txBody>
                    <a:bodyPr/>
                    <a:lstStyle/>
                    <a:p>
                      <a:pPr algn="ctr">
                        <a:lnSpc>
                          <a:spcPct val="115000"/>
                        </a:lnSpc>
                        <a:spcAft>
                          <a:spcPts val="0"/>
                        </a:spcAft>
                      </a:pPr>
                      <a:r>
                        <a:rPr lang="es-ES" sz="1800" dirty="0">
                          <a:solidFill>
                            <a:schemeClr val="tx1"/>
                          </a:solidFill>
                          <a:effectLst/>
                        </a:rPr>
                        <a:t>TOTAL:</a:t>
                      </a:r>
                      <a:endParaRPr lang="es-EC" sz="1800" dirty="0">
                        <a:solidFill>
                          <a:schemeClr val="tx1"/>
                        </a:solidFill>
                        <a:effectLst/>
                        <a:latin typeface="Calibri"/>
                        <a:ea typeface="Calibri"/>
                        <a:cs typeface="Times New Roman"/>
                      </a:endParaRPr>
                    </a:p>
                  </a:txBody>
                  <a:tcPr marL="44451" marR="44451" marT="0" marB="0" anchor="b">
                    <a:solidFill>
                      <a:srgbClr val="FFC000"/>
                    </a:solidFill>
                  </a:tcPr>
                </a:tc>
              </a:tr>
              <a:tr h="425429">
                <a:tc>
                  <a:txBody>
                    <a:bodyPr/>
                    <a:lstStyle/>
                    <a:p>
                      <a:pPr algn="ctr">
                        <a:lnSpc>
                          <a:spcPct val="115000"/>
                        </a:lnSpc>
                        <a:spcAft>
                          <a:spcPts val="0"/>
                        </a:spcAft>
                      </a:pPr>
                      <a:r>
                        <a:rPr lang="es-ES" sz="1800" dirty="0">
                          <a:solidFill>
                            <a:schemeClr val="tx1"/>
                          </a:solidFill>
                          <a:effectLst/>
                        </a:rPr>
                        <a:t>32</a:t>
                      </a:r>
                      <a:endParaRPr lang="es-EC" sz="1800" dirty="0">
                        <a:solidFill>
                          <a:schemeClr val="tx1"/>
                        </a:solidFill>
                        <a:effectLst/>
                        <a:latin typeface="Calibri"/>
                        <a:ea typeface="Calibri"/>
                        <a:cs typeface="Times New Roman"/>
                      </a:endParaRPr>
                    </a:p>
                  </a:txBody>
                  <a:tcPr marL="44451" marR="44451" marT="0" marB="0" anchor="b">
                    <a:solidFill>
                      <a:srgbClr val="00B0F0"/>
                    </a:solidFill>
                  </a:tcPr>
                </a:tc>
                <a:tc>
                  <a:txBody>
                    <a:bodyPr/>
                    <a:lstStyle/>
                    <a:p>
                      <a:pPr algn="ctr">
                        <a:lnSpc>
                          <a:spcPct val="115000"/>
                        </a:lnSpc>
                        <a:spcAft>
                          <a:spcPts val="0"/>
                        </a:spcAft>
                      </a:pPr>
                      <a:r>
                        <a:rPr lang="es-ES" sz="1800" dirty="0">
                          <a:solidFill>
                            <a:schemeClr val="tx1"/>
                          </a:solidFill>
                          <a:effectLst/>
                        </a:rPr>
                        <a:t>18</a:t>
                      </a:r>
                      <a:endParaRPr lang="es-EC" sz="1800" dirty="0">
                        <a:solidFill>
                          <a:schemeClr val="tx1"/>
                        </a:solidFill>
                        <a:effectLst/>
                        <a:latin typeface="Calibri"/>
                        <a:ea typeface="Calibri"/>
                        <a:cs typeface="Times New Roman"/>
                      </a:endParaRPr>
                    </a:p>
                  </a:txBody>
                  <a:tcPr marL="44451" marR="44451" marT="0" marB="0" anchor="b">
                    <a:solidFill>
                      <a:schemeClr val="accent2"/>
                    </a:solidFill>
                  </a:tcPr>
                </a:tc>
                <a:tc>
                  <a:txBody>
                    <a:bodyPr/>
                    <a:lstStyle/>
                    <a:p>
                      <a:pPr algn="ctr">
                        <a:lnSpc>
                          <a:spcPct val="115000"/>
                        </a:lnSpc>
                        <a:spcAft>
                          <a:spcPts val="0"/>
                        </a:spcAft>
                      </a:pPr>
                      <a:r>
                        <a:rPr lang="es-ES" sz="1800" dirty="0">
                          <a:solidFill>
                            <a:schemeClr val="tx1"/>
                          </a:solidFill>
                          <a:effectLst/>
                        </a:rPr>
                        <a:t>50</a:t>
                      </a:r>
                      <a:endParaRPr lang="es-EC" sz="1800" dirty="0">
                        <a:solidFill>
                          <a:schemeClr val="tx1"/>
                        </a:solidFill>
                        <a:effectLst/>
                        <a:latin typeface="Calibri"/>
                        <a:ea typeface="Calibri"/>
                        <a:cs typeface="Times New Roman"/>
                      </a:endParaRPr>
                    </a:p>
                  </a:txBody>
                  <a:tcPr marL="44451" marR="44451" marT="0" marB="0" anchor="b"/>
                </a:tc>
              </a:tr>
              <a:tr h="425429">
                <a:tc>
                  <a:txBody>
                    <a:bodyPr/>
                    <a:lstStyle/>
                    <a:p>
                      <a:pPr algn="ctr">
                        <a:lnSpc>
                          <a:spcPct val="115000"/>
                        </a:lnSpc>
                        <a:spcAft>
                          <a:spcPts val="0"/>
                        </a:spcAft>
                      </a:pPr>
                      <a:r>
                        <a:rPr lang="es-ES" sz="1800" dirty="0">
                          <a:solidFill>
                            <a:schemeClr val="tx1"/>
                          </a:solidFill>
                          <a:effectLst/>
                        </a:rPr>
                        <a:t>64%</a:t>
                      </a:r>
                      <a:endParaRPr lang="es-EC" sz="1800" dirty="0">
                        <a:solidFill>
                          <a:schemeClr val="tx1"/>
                        </a:solidFill>
                        <a:effectLst/>
                        <a:latin typeface="Calibri"/>
                        <a:ea typeface="Calibri"/>
                        <a:cs typeface="Times New Roman"/>
                      </a:endParaRPr>
                    </a:p>
                  </a:txBody>
                  <a:tcPr marL="44451" marR="44451" marT="0" marB="0" anchor="b">
                    <a:solidFill>
                      <a:srgbClr val="00B0F0"/>
                    </a:solidFill>
                  </a:tcPr>
                </a:tc>
                <a:tc>
                  <a:txBody>
                    <a:bodyPr/>
                    <a:lstStyle/>
                    <a:p>
                      <a:pPr algn="ctr">
                        <a:lnSpc>
                          <a:spcPct val="115000"/>
                        </a:lnSpc>
                        <a:spcAft>
                          <a:spcPts val="0"/>
                        </a:spcAft>
                      </a:pPr>
                      <a:r>
                        <a:rPr lang="es-ES" sz="1800" dirty="0">
                          <a:solidFill>
                            <a:schemeClr val="tx1"/>
                          </a:solidFill>
                          <a:effectLst/>
                        </a:rPr>
                        <a:t>36%</a:t>
                      </a:r>
                      <a:endParaRPr lang="es-EC" sz="1800" dirty="0">
                        <a:solidFill>
                          <a:schemeClr val="tx1"/>
                        </a:solidFill>
                        <a:effectLst/>
                        <a:latin typeface="Calibri"/>
                        <a:ea typeface="Calibri"/>
                        <a:cs typeface="Times New Roman"/>
                      </a:endParaRPr>
                    </a:p>
                  </a:txBody>
                  <a:tcPr marL="44451" marR="44451" marT="0" marB="0" anchor="b">
                    <a:solidFill>
                      <a:schemeClr val="accent2"/>
                    </a:solidFill>
                  </a:tcPr>
                </a:tc>
                <a:tc>
                  <a:txBody>
                    <a:bodyPr/>
                    <a:lstStyle/>
                    <a:p>
                      <a:pPr algn="ctr">
                        <a:lnSpc>
                          <a:spcPct val="115000"/>
                        </a:lnSpc>
                        <a:spcAft>
                          <a:spcPts val="0"/>
                        </a:spcAft>
                      </a:pPr>
                      <a:r>
                        <a:rPr lang="es-ES" sz="1800" dirty="0">
                          <a:solidFill>
                            <a:schemeClr val="tx1"/>
                          </a:solidFill>
                          <a:effectLst/>
                        </a:rPr>
                        <a:t>100%</a:t>
                      </a:r>
                      <a:endParaRPr lang="es-EC" sz="18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3240016674"/>
              </p:ext>
            </p:extLst>
          </p:nvPr>
        </p:nvGraphicFramePr>
        <p:xfrm>
          <a:off x="3923928" y="1268760"/>
          <a:ext cx="5112568" cy="5544616"/>
        </p:xfrm>
        <a:graphic>
          <a:graphicData uri="http://schemas.openxmlformats.org/drawingml/2006/chart">
            <c:chart xmlns:c="http://schemas.openxmlformats.org/drawingml/2006/chart" xmlns:r="http://schemas.openxmlformats.org/officeDocument/2006/relationships" r:id="rId5"/>
          </a:graphicData>
        </a:graphic>
      </p:graphicFrame>
      <p:sp>
        <p:nvSpPr>
          <p:cNvPr id="4" name="3 CuadroTexto"/>
          <p:cNvSpPr txBox="1"/>
          <p:nvPr/>
        </p:nvSpPr>
        <p:spPr>
          <a:xfrm>
            <a:off x="6876256" y="3673804"/>
            <a:ext cx="720080" cy="400110"/>
          </a:xfrm>
          <a:prstGeom prst="rect">
            <a:avLst/>
          </a:prstGeom>
          <a:noFill/>
        </p:spPr>
        <p:txBody>
          <a:bodyPr wrap="square" rtlCol="0">
            <a:spAutoFit/>
          </a:bodyPr>
          <a:lstStyle/>
          <a:p>
            <a:r>
              <a:rPr lang="es-EC" sz="2000" dirty="0" smtClean="0"/>
              <a:t>64%</a:t>
            </a:r>
            <a:endParaRPr lang="es-EC" sz="2000" dirty="0"/>
          </a:p>
        </p:txBody>
      </p:sp>
    </p:spTree>
    <p:extLst>
      <p:ext uri="{BB962C8B-B14F-4D97-AF65-F5344CB8AC3E}">
        <p14:creationId xmlns:p14="http://schemas.microsoft.com/office/powerpoint/2010/main" val="2145229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043608" y="764704"/>
            <a:ext cx="7272808" cy="646331"/>
          </a:xfrm>
          <a:prstGeom prst="rect">
            <a:avLst/>
          </a:prstGeom>
          <a:solidFill>
            <a:srgbClr val="FFC000"/>
          </a:solidFill>
        </p:spPr>
        <p:txBody>
          <a:bodyPr wrap="square">
            <a:spAutoFit/>
          </a:bodyPr>
          <a:lstStyle/>
          <a:p>
            <a:pPr lvl="0"/>
            <a:r>
              <a:rPr lang="es-ES" dirty="0" smtClean="0"/>
              <a:t>PRINCIPIOS RECTORES DEL CONCEPTO DE SEGURIDAD INTERNA Y EXTERNA ADOPTADOS POR ECUADOR Y SU MANERA DE APLICARLOS.</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453298239"/>
              </p:ext>
            </p:extLst>
          </p:nvPr>
        </p:nvGraphicFramePr>
        <p:xfrm>
          <a:off x="755576" y="2348881"/>
          <a:ext cx="3096346" cy="1512166"/>
        </p:xfrm>
        <a:graphic>
          <a:graphicData uri="http://schemas.openxmlformats.org/drawingml/2006/table">
            <a:tbl>
              <a:tblPr firstRow="1" firstCol="1" bandRow="1">
                <a:tableStyleId>{5C22544A-7EE6-4342-B048-85BDC9FD1C3A}</a:tableStyleId>
              </a:tblPr>
              <a:tblGrid>
                <a:gridCol w="1068627"/>
                <a:gridCol w="1068627"/>
                <a:gridCol w="959092"/>
              </a:tblGrid>
              <a:tr h="432047">
                <a:tc>
                  <a:txBody>
                    <a:bodyPr/>
                    <a:lstStyle/>
                    <a:p>
                      <a:pPr algn="ctr">
                        <a:lnSpc>
                          <a:spcPct val="115000"/>
                        </a:lnSpc>
                        <a:spcAft>
                          <a:spcPts val="0"/>
                        </a:spcAft>
                      </a:pPr>
                      <a:r>
                        <a:rPr lang="es-ES" sz="2000" dirty="0">
                          <a:solidFill>
                            <a:schemeClr val="tx1"/>
                          </a:solidFill>
                          <a:effectLst/>
                        </a:rPr>
                        <a:t>SI:</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NO:</a:t>
                      </a:r>
                      <a:endParaRPr lang="es-EC" sz="2000" dirty="0">
                        <a:solidFill>
                          <a:schemeClr val="tx1"/>
                        </a:solidFill>
                        <a:effectLst/>
                        <a:latin typeface="Calibri"/>
                        <a:ea typeface="Calibri"/>
                        <a:cs typeface="Times New Roman"/>
                      </a:endParaRPr>
                    </a:p>
                  </a:txBody>
                  <a:tcPr marL="44451" marR="44451" marT="0" marB="0" anchor="b">
                    <a:solidFill>
                      <a:schemeClr val="accent2"/>
                    </a:solidFill>
                  </a:tcPr>
                </a:tc>
                <a:tc>
                  <a:txBody>
                    <a:bodyPr/>
                    <a:lstStyle/>
                    <a:p>
                      <a:pPr algn="ctr">
                        <a:lnSpc>
                          <a:spcPct val="115000"/>
                        </a:lnSpc>
                        <a:spcAft>
                          <a:spcPts val="0"/>
                        </a:spcAft>
                      </a:pPr>
                      <a:r>
                        <a:rPr lang="es-ES" sz="2000">
                          <a:solidFill>
                            <a:schemeClr val="tx1"/>
                          </a:solidFill>
                          <a:effectLst/>
                        </a:rPr>
                        <a:t>TOTAL:</a:t>
                      </a:r>
                      <a:endParaRPr lang="es-EC" sz="2000">
                        <a:solidFill>
                          <a:schemeClr val="tx1"/>
                        </a:solidFill>
                        <a:effectLst/>
                        <a:latin typeface="Calibri"/>
                        <a:ea typeface="Calibri"/>
                        <a:cs typeface="Times New Roman"/>
                      </a:endParaRPr>
                    </a:p>
                  </a:txBody>
                  <a:tcPr marL="44451" marR="44451" marT="0" marB="0" anchor="b"/>
                </a:tc>
              </a:tr>
              <a:tr h="479438">
                <a:tc>
                  <a:txBody>
                    <a:bodyPr/>
                    <a:lstStyle/>
                    <a:p>
                      <a:pPr algn="ctr">
                        <a:lnSpc>
                          <a:spcPct val="115000"/>
                        </a:lnSpc>
                        <a:spcAft>
                          <a:spcPts val="0"/>
                        </a:spcAft>
                      </a:pPr>
                      <a:r>
                        <a:rPr lang="es-ES" sz="2000">
                          <a:solidFill>
                            <a:schemeClr val="tx1"/>
                          </a:solidFill>
                          <a:effectLst/>
                        </a:rPr>
                        <a:t>28</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22</a:t>
                      </a:r>
                      <a:endParaRPr lang="es-EC" sz="2000" dirty="0">
                        <a:solidFill>
                          <a:schemeClr val="tx1"/>
                        </a:solidFill>
                        <a:effectLst/>
                        <a:latin typeface="Calibri"/>
                        <a:ea typeface="Calibri"/>
                        <a:cs typeface="Times New Roman"/>
                      </a:endParaRPr>
                    </a:p>
                  </a:txBody>
                  <a:tcPr marL="44451" marR="44451" marT="0" marB="0" anchor="b">
                    <a:solidFill>
                      <a:schemeClr val="accent2"/>
                    </a:solidFill>
                  </a:tcPr>
                </a:tc>
                <a:tc>
                  <a:txBody>
                    <a:bodyPr/>
                    <a:lstStyle/>
                    <a:p>
                      <a:pPr algn="ctr">
                        <a:lnSpc>
                          <a:spcPct val="115000"/>
                        </a:lnSpc>
                        <a:spcAft>
                          <a:spcPts val="0"/>
                        </a:spcAft>
                      </a:pPr>
                      <a:r>
                        <a:rPr lang="es-ES" sz="2000">
                          <a:solidFill>
                            <a:schemeClr val="tx1"/>
                          </a:solidFill>
                          <a:effectLst/>
                        </a:rPr>
                        <a:t>50</a:t>
                      </a:r>
                      <a:endParaRPr lang="es-EC" sz="2000">
                        <a:solidFill>
                          <a:schemeClr val="tx1"/>
                        </a:solidFill>
                        <a:effectLst/>
                        <a:latin typeface="Calibri"/>
                        <a:ea typeface="Calibri"/>
                        <a:cs typeface="Times New Roman"/>
                      </a:endParaRPr>
                    </a:p>
                  </a:txBody>
                  <a:tcPr marL="44451" marR="44451" marT="0" marB="0" anchor="b"/>
                </a:tc>
              </a:tr>
              <a:tr h="600681">
                <a:tc>
                  <a:txBody>
                    <a:bodyPr/>
                    <a:lstStyle/>
                    <a:p>
                      <a:pPr algn="ctr">
                        <a:lnSpc>
                          <a:spcPct val="115000"/>
                        </a:lnSpc>
                        <a:spcAft>
                          <a:spcPts val="0"/>
                        </a:spcAft>
                      </a:pPr>
                      <a:r>
                        <a:rPr lang="es-ES" sz="2000">
                          <a:solidFill>
                            <a:schemeClr val="tx1"/>
                          </a:solidFill>
                          <a:effectLst/>
                        </a:rPr>
                        <a:t>56%</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44%</a:t>
                      </a:r>
                      <a:endParaRPr lang="es-EC" sz="2000" dirty="0">
                        <a:solidFill>
                          <a:schemeClr val="tx1"/>
                        </a:solidFill>
                        <a:effectLst/>
                        <a:latin typeface="Calibri"/>
                        <a:ea typeface="Calibri"/>
                        <a:cs typeface="Times New Roman"/>
                      </a:endParaRPr>
                    </a:p>
                  </a:txBody>
                  <a:tcPr marL="44451" marR="44451" marT="0" marB="0" anchor="b">
                    <a:solidFill>
                      <a:schemeClr val="accent2"/>
                    </a:solidFill>
                  </a:tcPr>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2616081539"/>
              </p:ext>
            </p:extLst>
          </p:nvPr>
        </p:nvGraphicFramePr>
        <p:xfrm>
          <a:off x="4211960" y="1556793"/>
          <a:ext cx="4752528" cy="4998727"/>
        </p:xfrm>
        <a:graphic>
          <a:graphicData uri="http://schemas.openxmlformats.org/drawingml/2006/chart">
            <c:chart xmlns:c="http://schemas.openxmlformats.org/drawingml/2006/chart" xmlns:r="http://schemas.openxmlformats.org/officeDocument/2006/relationships" r:id="rId5"/>
          </a:graphicData>
        </a:graphic>
      </p:graphicFrame>
      <p:sp>
        <p:nvSpPr>
          <p:cNvPr id="4" name="3 CuadroTexto"/>
          <p:cNvSpPr txBox="1"/>
          <p:nvPr/>
        </p:nvSpPr>
        <p:spPr>
          <a:xfrm>
            <a:off x="4896037" y="3673804"/>
            <a:ext cx="756084" cy="400110"/>
          </a:xfrm>
          <a:prstGeom prst="rect">
            <a:avLst/>
          </a:prstGeom>
          <a:noFill/>
        </p:spPr>
        <p:txBody>
          <a:bodyPr wrap="square" rtlCol="0">
            <a:spAutoFit/>
          </a:bodyPr>
          <a:lstStyle/>
          <a:p>
            <a:r>
              <a:rPr lang="es-EC" sz="2000" b="1" dirty="0" smtClean="0"/>
              <a:t>44%</a:t>
            </a:r>
            <a:endParaRPr lang="es-EC" sz="2000" b="1" dirty="0"/>
          </a:p>
        </p:txBody>
      </p:sp>
      <p:sp>
        <p:nvSpPr>
          <p:cNvPr id="17" name="16 CuadroTexto"/>
          <p:cNvSpPr txBox="1"/>
          <p:nvPr/>
        </p:nvSpPr>
        <p:spPr>
          <a:xfrm>
            <a:off x="6588225" y="3876487"/>
            <a:ext cx="756084" cy="400110"/>
          </a:xfrm>
          <a:prstGeom prst="rect">
            <a:avLst/>
          </a:prstGeom>
          <a:noFill/>
        </p:spPr>
        <p:txBody>
          <a:bodyPr wrap="square" rtlCol="0">
            <a:spAutoFit/>
          </a:bodyPr>
          <a:lstStyle/>
          <a:p>
            <a:r>
              <a:rPr lang="es-EC" sz="2000" b="1" dirty="0" smtClean="0"/>
              <a:t>56%</a:t>
            </a:r>
            <a:endParaRPr lang="es-EC" sz="2000" b="1" dirty="0"/>
          </a:p>
        </p:txBody>
      </p:sp>
    </p:spTree>
    <p:extLst>
      <p:ext uri="{BB962C8B-B14F-4D97-AF65-F5344CB8AC3E}">
        <p14:creationId xmlns:p14="http://schemas.microsoft.com/office/powerpoint/2010/main" val="18656773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043608" y="764704"/>
            <a:ext cx="7272808" cy="646331"/>
          </a:xfrm>
          <a:prstGeom prst="rect">
            <a:avLst/>
          </a:prstGeom>
          <a:solidFill>
            <a:srgbClr val="FFC000"/>
          </a:solidFill>
        </p:spPr>
        <p:txBody>
          <a:bodyPr wrap="square">
            <a:spAutoFit/>
          </a:bodyPr>
          <a:lstStyle/>
          <a:p>
            <a:pPr lvl="0"/>
            <a:r>
              <a:rPr lang="es-ES" dirty="0" smtClean="0"/>
              <a:t>ENFOQUES COMUNES QUE PUEDE UTILIZAR ECUADOR PARA HACER FRENTE A LOS RIESGOS, AMENAZAS Y DESAFÍOS A SU SEGURIDAD.</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502515330"/>
              </p:ext>
            </p:extLst>
          </p:nvPr>
        </p:nvGraphicFramePr>
        <p:xfrm>
          <a:off x="755578" y="1988840"/>
          <a:ext cx="2880321" cy="1797283"/>
        </p:xfrm>
        <a:graphic>
          <a:graphicData uri="http://schemas.openxmlformats.org/drawingml/2006/table">
            <a:tbl>
              <a:tblPr firstRow="1" firstCol="1" bandRow="1">
                <a:tableStyleId>{5C22544A-7EE6-4342-B048-85BDC9FD1C3A}</a:tableStyleId>
              </a:tblPr>
              <a:tblGrid>
                <a:gridCol w="934411"/>
                <a:gridCol w="934411"/>
                <a:gridCol w="1011499"/>
              </a:tblGrid>
              <a:tr h="709803">
                <a:tc>
                  <a:txBody>
                    <a:bodyPr/>
                    <a:lstStyle/>
                    <a:p>
                      <a:pPr algn="ctr">
                        <a:lnSpc>
                          <a:spcPct val="115000"/>
                        </a:lnSpc>
                        <a:spcAft>
                          <a:spcPts val="0"/>
                        </a:spcAft>
                      </a:pPr>
                      <a:r>
                        <a:rPr lang="es-ES" sz="2000" dirty="0">
                          <a:solidFill>
                            <a:schemeClr val="tx1"/>
                          </a:solidFill>
                          <a:effectLst/>
                        </a:rPr>
                        <a:t>SI:</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smtClean="0">
                          <a:solidFill>
                            <a:schemeClr val="tx1"/>
                          </a:solidFill>
                          <a:effectLst/>
                        </a:rPr>
                        <a:t>NO:</a:t>
                      </a:r>
                      <a:endParaRPr lang="es-EC" sz="2000" dirty="0">
                        <a:solidFill>
                          <a:schemeClr val="tx1"/>
                        </a:solidFill>
                        <a:effectLst/>
                        <a:latin typeface="Calibri"/>
                        <a:ea typeface="Calibri"/>
                        <a:cs typeface="Times New Roman"/>
                      </a:endParaRPr>
                    </a:p>
                  </a:txBody>
                  <a:tcPr marL="44451" marR="44451" marT="0" marB="0" anchor="b">
                    <a:solidFill>
                      <a:srgbClr val="FF0000"/>
                    </a:solidFill>
                  </a:tcPr>
                </a:tc>
                <a:tc>
                  <a:txBody>
                    <a:bodyPr/>
                    <a:lstStyle/>
                    <a:p>
                      <a:pPr algn="ctr">
                        <a:lnSpc>
                          <a:spcPct val="115000"/>
                        </a:lnSpc>
                        <a:spcAft>
                          <a:spcPts val="0"/>
                        </a:spcAft>
                      </a:pPr>
                      <a:r>
                        <a:rPr lang="es-ES" sz="2000" dirty="0">
                          <a:solidFill>
                            <a:schemeClr val="tx1"/>
                          </a:solidFill>
                          <a:effectLst/>
                        </a:rPr>
                        <a:t>TOTAL:</a:t>
                      </a:r>
                      <a:endParaRPr lang="es-EC" sz="2000" dirty="0">
                        <a:solidFill>
                          <a:schemeClr val="tx1"/>
                        </a:solidFill>
                        <a:effectLst/>
                        <a:latin typeface="Calibri"/>
                        <a:ea typeface="Calibri"/>
                        <a:cs typeface="Times New Roman"/>
                      </a:endParaRPr>
                    </a:p>
                  </a:txBody>
                  <a:tcPr marL="44451" marR="44451" marT="0" marB="0" anchor="b">
                    <a:solidFill>
                      <a:schemeClr val="accent1">
                        <a:lumMod val="40000"/>
                        <a:lumOff val="60000"/>
                      </a:schemeClr>
                    </a:solidFill>
                  </a:tcPr>
                </a:tc>
              </a:tr>
              <a:tr h="377677">
                <a:tc>
                  <a:txBody>
                    <a:bodyPr/>
                    <a:lstStyle/>
                    <a:p>
                      <a:pPr algn="ctr">
                        <a:lnSpc>
                          <a:spcPct val="115000"/>
                        </a:lnSpc>
                        <a:spcAft>
                          <a:spcPts val="0"/>
                        </a:spcAft>
                      </a:pPr>
                      <a:r>
                        <a:rPr lang="es-ES" sz="2000">
                          <a:solidFill>
                            <a:schemeClr val="tx1"/>
                          </a:solidFill>
                          <a:effectLst/>
                        </a:rPr>
                        <a:t>42</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8</a:t>
                      </a:r>
                      <a:endParaRPr lang="es-EC" sz="2000" dirty="0">
                        <a:solidFill>
                          <a:schemeClr val="tx1"/>
                        </a:solidFill>
                        <a:effectLst/>
                        <a:latin typeface="Calibri"/>
                        <a:ea typeface="Calibri"/>
                        <a:cs typeface="Times New Roman"/>
                      </a:endParaRPr>
                    </a:p>
                  </a:txBody>
                  <a:tcPr marL="44451" marR="44451" marT="0" marB="0" anchor="b">
                    <a:solidFill>
                      <a:srgbClr val="FF0000"/>
                    </a:solidFill>
                  </a:tcPr>
                </a:tc>
                <a:tc>
                  <a:txBody>
                    <a:bodyPr/>
                    <a:lstStyle/>
                    <a:p>
                      <a:pPr algn="ctr">
                        <a:lnSpc>
                          <a:spcPct val="115000"/>
                        </a:lnSpc>
                        <a:spcAft>
                          <a:spcPts val="0"/>
                        </a:spcAft>
                      </a:pPr>
                      <a:r>
                        <a:rPr lang="es-ES" sz="2000">
                          <a:solidFill>
                            <a:schemeClr val="tx1"/>
                          </a:solidFill>
                          <a:effectLst/>
                        </a:rPr>
                        <a:t>50</a:t>
                      </a:r>
                      <a:endParaRPr lang="es-EC" sz="2000">
                        <a:solidFill>
                          <a:schemeClr val="tx1"/>
                        </a:solidFill>
                        <a:effectLst/>
                        <a:latin typeface="Calibri"/>
                        <a:ea typeface="Calibri"/>
                        <a:cs typeface="Times New Roman"/>
                      </a:endParaRPr>
                    </a:p>
                  </a:txBody>
                  <a:tcPr marL="44451" marR="44451" marT="0" marB="0" anchor="b"/>
                </a:tc>
              </a:tr>
              <a:tr h="709803">
                <a:tc>
                  <a:txBody>
                    <a:bodyPr/>
                    <a:lstStyle/>
                    <a:p>
                      <a:pPr algn="ctr">
                        <a:lnSpc>
                          <a:spcPct val="115000"/>
                        </a:lnSpc>
                        <a:spcAft>
                          <a:spcPts val="0"/>
                        </a:spcAft>
                      </a:pPr>
                      <a:r>
                        <a:rPr lang="es-ES" sz="2000">
                          <a:solidFill>
                            <a:schemeClr val="tx1"/>
                          </a:solidFill>
                          <a:effectLst/>
                        </a:rPr>
                        <a:t>84%</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smtClean="0">
                          <a:solidFill>
                            <a:schemeClr val="tx1"/>
                          </a:solidFill>
                          <a:effectLst/>
                        </a:rPr>
                        <a:t>16%</a:t>
                      </a:r>
                      <a:endParaRPr lang="es-EC" sz="2000" dirty="0">
                        <a:solidFill>
                          <a:schemeClr val="tx1"/>
                        </a:solidFill>
                        <a:effectLst/>
                        <a:latin typeface="Calibri"/>
                        <a:ea typeface="Calibri"/>
                        <a:cs typeface="Times New Roman"/>
                      </a:endParaRPr>
                    </a:p>
                  </a:txBody>
                  <a:tcPr marL="44451" marR="44451" marT="0" marB="0" anchor="b">
                    <a:solidFill>
                      <a:srgbClr val="FF0000"/>
                    </a:solidFill>
                  </a:tcPr>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2344879367"/>
              </p:ext>
            </p:extLst>
          </p:nvPr>
        </p:nvGraphicFramePr>
        <p:xfrm>
          <a:off x="3851920" y="1988841"/>
          <a:ext cx="5184576" cy="40324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58997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475656" y="764704"/>
            <a:ext cx="6192688" cy="646331"/>
          </a:xfrm>
          <a:prstGeom prst="rect">
            <a:avLst/>
          </a:prstGeom>
          <a:solidFill>
            <a:srgbClr val="FFC000"/>
          </a:solidFill>
        </p:spPr>
        <p:txBody>
          <a:bodyPr wrap="square">
            <a:spAutoFit/>
          </a:bodyPr>
          <a:lstStyle/>
          <a:p>
            <a:pPr lvl="0"/>
            <a:r>
              <a:rPr lang="es-ES" dirty="0" smtClean="0"/>
              <a:t>DISPONE EL ESTADO ECUATORIANO DE LOS INSTRUMENTOS PARA ENFRENTAR Y RESOLVER CONFLICTOS.</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553164268"/>
              </p:ext>
            </p:extLst>
          </p:nvPr>
        </p:nvGraphicFramePr>
        <p:xfrm>
          <a:off x="1475657" y="1628801"/>
          <a:ext cx="6192690" cy="1133087"/>
        </p:xfrm>
        <a:graphic>
          <a:graphicData uri="http://schemas.openxmlformats.org/drawingml/2006/table">
            <a:tbl>
              <a:tblPr firstRow="1" firstCol="1" bandRow="1">
                <a:tableStyleId>{5C22544A-7EE6-4342-B048-85BDC9FD1C3A}</a:tableStyleId>
              </a:tblPr>
              <a:tblGrid>
                <a:gridCol w="829271"/>
                <a:gridCol w="969992"/>
                <a:gridCol w="1009736"/>
                <a:gridCol w="1027999"/>
                <a:gridCol w="1103191"/>
                <a:gridCol w="1252501"/>
              </a:tblGrid>
              <a:tr h="432047">
                <a:tc>
                  <a:txBody>
                    <a:bodyPr/>
                    <a:lstStyle/>
                    <a:p>
                      <a:pPr algn="ctr">
                        <a:lnSpc>
                          <a:spcPct val="115000"/>
                        </a:lnSpc>
                        <a:spcAft>
                          <a:spcPts val="0"/>
                        </a:spcAft>
                      </a:pPr>
                      <a:r>
                        <a:rPr lang="es-ES" sz="2000" dirty="0">
                          <a:solidFill>
                            <a:schemeClr val="tx1"/>
                          </a:solidFill>
                          <a:effectLst/>
                        </a:rPr>
                        <a:t>1:</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4:</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5:</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TOTAL:</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r>
              <a:tr h="301830">
                <a:tc>
                  <a:txBody>
                    <a:bodyPr/>
                    <a:lstStyle/>
                    <a:p>
                      <a:pPr algn="ctr">
                        <a:lnSpc>
                          <a:spcPct val="115000"/>
                        </a:lnSpc>
                        <a:spcAft>
                          <a:spcPts val="0"/>
                        </a:spcAft>
                      </a:pPr>
                      <a:r>
                        <a:rPr lang="es-ES" sz="2000" b="0" dirty="0" smtClean="0">
                          <a:solidFill>
                            <a:schemeClr val="tx1"/>
                          </a:solidFill>
                          <a:effectLst/>
                        </a:rPr>
                        <a:t>2</a:t>
                      </a:r>
                      <a:endParaRPr lang="es-EC" sz="2000" b="0" dirty="0">
                        <a:solidFill>
                          <a:schemeClr val="tx1"/>
                        </a:solidFill>
                        <a:effectLst/>
                        <a:latin typeface="Calibri"/>
                        <a:ea typeface="Calibri"/>
                        <a:cs typeface="Times New Roman"/>
                      </a:endParaRPr>
                    </a:p>
                  </a:txBody>
                  <a:tcPr marL="44451" marR="44451" marT="0" marB="0" anchor="b">
                    <a:solidFill>
                      <a:schemeClr val="bg2">
                        <a:lumMod val="90000"/>
                      </a:schemeClr>
                    </a:solidFill>
                  </a:tcPr>
                </a:tc>
                <a:tc>
                  <a:txBody>
                    <a:bodyPr/>
                    <a:lstStyle/>
                    <a:p>
                      <a:pPr algn="ctr">
                        <a:lnSpc>
                          <a:spcPct val="115000"/>
                        </a:lnSpc>
                        <a:spcAft>
                          <a:spcPts val="0"/>
                        </a:spcAft>
                      </a:pPr>
                      <a:r>
                        <a:rPr lang="es-ES" sz="2000" dirty="0">
                          <a:solidFill>
                            <a:schemeClr val="tx1"/>
                          </a:solidFill>
                          <a:effectLst/>
                        </a:rPr>
                        <a:t>8</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10</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12</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18</a:t>
                      </a:r>
                      <a:endParaRPr lang="es-EC" sz="2000" dirty="0">
                        <a:solidFill>
                          <a:schemeClr val="tx1"/>
                        </a:solidFill>
                        <a:effectLst/>
                        <a:latin typeface="Calibri"/>
                        <a:ea typeface="Calibri"/>
                        <a:cs typeface="Times New Roman"/>
                      </a:endParaRPr>
                    </a:p>
                  </a:txBody>
                  <a:tcPr marL="44451" marR="44451" marT="0" marB="0" anchor="b">
                    <a:solidFill>
                      <a:schemeClr val="tx2">
                        <a:lumMod val="40000"/>
                        <a:lumOff val="60000"/>
                      </a:schemeClr>
                    </a:solidFill>
                  </a:tcPr>
                </a:tc>
                <a:tc>
                  <a:txBody>
                    <a:bodyPr/>
                    <a:lstStyle/>
                    <a:p>
                      <a:pPr algn="ctr">
                        <a:lnSpc>
                          <a:spcPct val="115000"/>
                        </a:lnSpc>
                        <a:spcAft>
                          <a:spcPts val="0"/>
                        </a:spcAft>
                      </a:pPr>
                      <a:r>
                        <a:rPr lang="es-ES" sz="2000">
                          <a:solidFill>
                            <a:schemeClr val="tx1"/>
                          </a:solidFill>
                          <a:effectLst/>
                        </a:rPr>
                        <a:t>50</a:t>
                      </a:r>
                      <a:endParaRPr lang="es-EC" sz="2000">
                        <a:solidFill>
                          <a:schemeClr val="tx1"/>
                        </a:solidFill>
                        <a:effectLst/>
                        <a:latin typeface="Calibri"/>
                        <a:ea typeface="Calibri"/>
                        <a:cs typeface="Times New Roman"/>
                      </a:endParaRPr>
                    </a:p>
                  </a:txBody>
                  <a:tcPr marL="44451" marR="44451" marT="0" marB="0" anchor="b"/>
                </a:tc>
              </a:tr>
              <a:tr h="301830">
                <a:tc>
                  <a:txBody>
                    <a:bodyPr/>
                    <a:lstStyle/>
                    <a:p>
                      <a:pPr algn="ctr">
                        <a:lnSpc>
                          <a:spcPct val="115000"/>
                        </a:lnSpc>
                        <a:spcAft>
                          <a:spcPts val="0"/>
                        </a:spcAft>
                      </a:pPr>
                      <a:r>
                        <a:rPr lang="es-ES" sz="2000" b="0" dirty="0" smtClean="0">
                          <a:solidFill>
                            <a:schemeClr val="tx1"/>
                          </a:solidFill>
                          <a:effectLst/>
                        </a:rPr>
                        <a:t>4%</a:t>
                      </a:r>
                      <a:endParaRPr lang="es-EC" sz="2000" b="0" dirty="0">
                        <a:solidFill>
                          <a:schemeClr val="tx1"/>
                        </a:solidFill>
                        <a:effectLst/>
                        <a:latin typeface="Calibri"/>
                        <a:ea typeface="Calibri"/>
                        <a:cs typeface="Times New Roman"/>
                      </a:endParaRPr>
                    </a:p>
                  </a:txBody>
                  <a:tcPr marL="44451" marR="44451" marT="0" marB="0" anchor="b">
                    <a:solidFill>
                      <a:schemeClr val="bg2">
                        <a:lumMod val="90000"/>
                      </a:schemeClr>
                    </a:solidFill>
                  </a:tcPr>
                </a:tc>
                <a:tc>
                  <a:txBody>
                    <a:bodyPr/>
                    <a:lstStyle/>
                    <a:p>
                      <a:pPr algn="ctr">
                        <a:lnSpc>
                          <a:spcPct val="115000"/>
                        </a:lnSpc>
                        <a:spcAft>
                          <a:spcPts val="0"/>
                        </a:spcAft>
                      </a:pPr>
                      <a:r>
                        <a:rPr lang="es-ES" sz="2000" dirty="0">
                          <a:solidFill>
                            <a:schemeClr val="tx1"/>
                          </a:solidFill>
                          <a:effectLst/>
                        </a:rPr>
                        <a:t>16%</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20%</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24%</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36%</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203738126"/>
              </p:ext>
            </p:extLst>
          </p:nvPr>
        </p:nvGraphicFramePr>
        <p:xfrm>
          <a:off x="1475655" y="3027128"/>
          <a:ext cx="6192689" cy="3714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5899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115616" y="764704"/>
            <a:ext cx="7056784" cy="646331"/>
          </a:xfrm>
          <a:prstGeom prst="rect">
            <a:avLst/>
          </a:prstGeom>
          <a:solidFill>
            <a:srgbClr val="FFC000"/>
          </a:solidFill>
        </p:spPr>
        <p:txBody>
          <a:bodyPr wrap="square">
            <a:spAutoFit/>
          </a:bodyPr>
          <a:lstStyle/>
          <a:p>
            <a:pPr lvl="0"/>
            <a:r>
              <a:rPr lang="es-ES" dirty="0" smtClean="0"/>
              <a:t>LOS INSTRUMENTOS QUE POSEE ECUADOR EN MATERIA DE PREVENCIÓN, RESOLUCIÓN Y SOLUCIÓN PACÍFICA DE CONFLICTOS.</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594598933"/>
              </p:ext>
            </p:extLst>
          </p:nvPr>
        </p:nvGraphicFramePr>
        <p:xfrm>
          <a:off x="1676547" y="1628801"/>
          <a:ext cx="5919791" cy="1224135"/>
        </p:xfrm>
        <a:graphic>
          <a:graphicData uri="http://schemas.openxmlformats.org/drawingml/2006/table">
            <a:tbl>
              <a:tblPr firstRow="1" firstCol="1" bandRow="1">
                <a:tableStyleId>{5C22544A-7EE6-4342-B048-85BDC9FD1C3A}</a:tableStyleId>
              </a:tblPr>
              <a:tblGrid>
                <a:gridCol w="996725"/>
                <a:gridCol w="1073396"/>
                <a:gridCol w="920053"/>
                <a:gridCol w="920053"/>
                <a:gridCol w="1012839"/>
                <a:gridCol w="996725"/>
              </a:tblGrid>
              <a:tr h="432047">
                <a:tc>
                  <a:txBody>
                    <a:bodyPr/>
                    <a:lstStyle/>
                    <a:p>
                      <a:pPr algn="ctr">
                        <a:lnSpc>
                          <a:spcPct val="115000"/>
                        </a:lnSpc>
                        <a:spcAft>
                          <a:spcPts val="0"/>
                        </a:spcAft>
                      </a:pPr>
                      <a:r>
                        <a:rPr lang="es-ES" sz="2000" b="1" dirty="0">
                          <a:solidFill>
                            <a:schemeClr val="tx1"/>
                          </a:solidFill>
                          <a:effectLst/>
                        </a:rPr>
                        <a:t>1:</a:t>
                      </a:r>
                      <a:endParaRPr lang="es-EC" sz="2000" b="1"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b="1" dirty="0">
                          <a:solidFill>
                            <a:schemeClr val="tx1"/>
                          </a:solidFill>
                          <a:effectLst/>
                        </a:rPr>
                        <a:t>2:</a:t>
                      </a:r>
                      <a:endParaRPr lang="es-EC" sz="2000" b="1"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b="1" dirty="0">
                          <a:solidFill>
                            <a:schemeClr val="tx1"/>
                          </a:solidFill>
                          <a:effectLst/>
                        </a:rPr>
                        <a:t>3:</a:t>
                      </a:r>
                      <a:endParaRPr lang="es-EC" sz="2000" b="1"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b="1" dirty="0">
                          <a:solidFill>
                            <a:schemeClr val="tx1"/>
                          </a:solidFill>
                          <a:effectLst/>
                        </a:rPr>
                        <a:t>4:</a:t>
                      </a:r>
                      <a:endParaRPr lang="es-EC" sz="2000" b="1"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b="1" dirty="0">
                          <a:solidFill>
                            <a:schemeClr val="tx1"/>
                          </a:solidFill>
                          <a:effectLst/>
                        </a:rPr>
                        <a:t>5:</a:t>
                      </a:r>
                      <a:endParaRPr lang="es-EC" sz="2000" b="1"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b="1" dirty="0">
                          <a:solidFill>
                            <a:schemeClr val="tx1"/>
                          </a:solidFill>
                          <a:effectLst/>
                        </a:rPr>
                        <a:t>TOTAL:</a:t>
                      </a:r>
                      <a:endParaRPr lang="es-EC" sz="2000" b="1" dirty="0">
                        <a:solidFill>
                          <a:schemeClr val="tx1"/>
                        </a:solidFill>
                        <a:effectLst/>
                        <a:latin typeface="Calibri"/>
                        <a:ea typeface="Calibri"/>
                        <a:cs typeface="Times New Roman"/>
                      </a:endParaRPr>
                    </a:p>
                  </a:txBody>
                  <a:tcPr marL="44451" marR="44451" marT="0" marB="0" anchor="b">
                    <a:solidFill>
                      <a:srgbClr val="FFC000"/>
                    </a:solidFill>
                  </a:tcPr>
                </a:tc>
              </a:tr>
              <a:tr h="273631">
                <a:tc>
                  <a:txBody>
                    <a:bodyPr/>
                    <a:lstStyle/>
                    <a:p>
                      <a:pPr algn="ctr">
                        <a:lnSpc>
                          <a:spcPct val="115000"/>
                        </a:lnSpc>
                        <a:spcAft>
                          <a:spcPts val="0"/>
                        </a:spcAft>
                      </a:pPr>
                      <a:r>
                        <a:rPr lang="es-ES" sz="2000" b="0" dirty="0">
                          <a:solidFill>
                            <a:schemeClr val="tx1"/>
                          </a:solidFill>
                          <a:effectLst/>
                        </a:rPr>
                        <a:t>8</a:t>
                      </a:r>
                      <a:endParaRPr lang="es-EC" sz="2000" b="0" dirty="0">
                        <a:solidFill>
                          <a:schemeClr val="tx1"/>
                        </a:solidFill>
                        <a:effectLst/>
                        <a:latin typeface="Calibri"/>
                        <a:ea typeface="Calibri"/>
                        <a:cs typeface="Times New Roman"/>
                      </a:endParaRPr>
                    </a:p>
                  </a:txBody>
                  <a:tcPr marL="44451" marR="44451" marT="0" marB="0" anchor="b">
                    <a:solidFill>
                      <a:schemeClr val="accent1">
                        <a:lumMod val="20000"/>
                        <a:lumOff val="80000"/>
                      </a:schemeClr>
                    </a:solidFill>
                  </a:tcPr>
                </a:tc>
                <a:tc>
                  <a:txBody>
                    <a:bodyPr/>
                    <a:lstStyle/>
                    <a:p>
                      <a:pPr algn="ctr">
                        <a:lnSpc>
                          <a:spcPct val="115000"/>
                        </a:lnSpc>
                        <a:spcAft>
                          <a:spcPts val="0"/>
                        </a:spcAft>
                      </a:pPr>
                      <a:r>
                        <a:rPr lang="es-ES" sz="2000" b="1" dirty="0">
                          <a:solidFill>
                            <a:schemeClr val="tx1"/>
                          </a:solidFill>
                          <a:effectLst/>
                        </a:rPr>
                        <a:t>5</a:t>
                      </a:r>
                      <a:endParaRPr lang="es-EC" sz="2000" b="1"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b="1" dirty="0">
                          <a:solidFill>
                            <a:schemeClr val="tx1"/>
                          </a:solidFill>
                          <a:effectLst/>
                        </a:rPr>
                        <a:t>12</a:t>
                      </a:r>
                      <a:endParaRPr lang="es-EC" sz="2000" b="1"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b="1">
                          <a:solidFill>
                            <a:schemeClr val="tx1"/>
                          </a:solidFill>
                          <a:effectLst/>
                        </a:rPr>
                        <a:t>5</a:t>
                      </a:r>
                      <a:endParaRPr lang="es-EC" sz="2000" b="1">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b="1" dirty="0">
                          <a:solidFill>
                            <a:schemeClr val="tx1"/>
                          </a:solidFill>
                          <a:effectLst/>
                        </a:rPr>
                        <a:t>20</a:t>
                      </a:r>
                      <a:endParaRPr lang="es-EC" sz="2000" b="1" dirty="0">
                        <a:solidFill>
                          <a:schemeClr val="tx1"/>
                        </a:solidFill>
                        <a:effectLst/>
                        <a:latin typeface="Calibri"/>
                        <a:ea typeface="Calibri"/>
                        <a:cs typeface="Times New Roman"/>
                      </a:endParaRPr>
                    </a:p>
                  </a:txBody>
                  <a:tcPr marL="44451" marR="44451" marT="0" marB="0" anchor="b">
                    <a:solidFill>
                      <a:schemeClr val="tx2">
                        <a:lumMod val="40000"/>
                        <a:lumOff val="60000"/>
                      </a:schemeClr>
                    </a:solidFill>
                  </a:tcPr>
                </a:tc>
                <a:tc>
                  <a:txBody>
                    <a:bodyPr/>
                    <a:lstStyle/>
                    <a:p>
                      <a:pPr algn="ctr">
                        <a:lnSpc>
                          <a:spcPct val="115000"/>
                        </a:lnSpc>
                        <a:spcAft>
                          <a:spcPts val="0"/>
                        </a:spcAft>
                      </a:pPr>
                      <a:r>
                        <a:rPr lang="es-ES" sz="2000" b="1">
                          <a:solidFill>
                            <a:schemeClr val="tx1"/>
                          </a:solidFill>
                          <a:effectLst/>
                        </a:rPr>
                        <a:t>50</a:t>
                      </a:r>
                      <a:endParaRPr lang="es-EC" sz="2000" b="1">
                        <a:solidFill>
                          <a:schemeClr val="tx1"/>
                        </a:solidFill>
                        <a:effectLst/>
                        <a:latin typeface="Calibri"/>
                        <a:ea typeface="Calibri"/>
                        <a:cs typeface="Times New Roman"/>
                      </a:endParaRPr>
                    </a:p>
                  </a:txBody>
                  <a:tcPr marL="44451" marR="44451" marT="0" marB="0" anchor="b"/>
                </a:tc>
              </a:tr>
              <a:tr h="441568">
                <a:tc>
                  <a:txBody>
                    <a:bodyPr/>
                    <a:lstStyle/>
                    <a:p>
                      <a:pPr algn="ctr">
                        <a:lnSpc>
                          <a:spcPct val="115000"/>
                        </a:lnSpc>
                        <a:spcAft>
                          <a:spcPts val="0"/>
                        </a:spcAft>
                      </a:pPr>
                      <a:r>
                        <a:rPr lang="es-ES" sz="2000" b="0" dirty="0">
                          <a:solidFill>
                            <a:schemeClr val="tx1"/>
                          </a:solidFill>
                          <a:effectLst/>
                        </a:rPr>
                        <a:t>16%</a:t>
                      </a:r>
                      <a:endParaRPr lang="es-EC" sz="2000" b="0" dirty="0">
                        <a:solidFill>
                          <a:schemeClr val="tx1"/>
                        </a:solidFill>
                        <a:effectLst/>
                        <a:latin typeface="Calibri"/>
                        <a:ea typeface="Calibri"/>
                        <a:cs typeface="Times New Roman"/>
                      </a:endParaRPr>
                    </a:p>
                  </a:txBody>
                  <a:tcPr marL="44451" marR="44451" marT="0" marB="0" anchor="b">
                    <a:solidFill>
                      <a:schemeClr val="accent1">
                        <a:lumMod val="20000"/>
                        <a:lumOff val="80000"/>
                      </a:schemeClr>
                    </a:solidFill>
                  </a:tcPr>
                </a:tc>
                <a:tc>
                  <a:txBody>
                    <a:bodyPr/>
                    <a:lstStyle/>
                    <a:p>
                      <a:pPr algn="ctr">
                        <a:lnSpc>
                          <a:spcPct val="115000"/>
                        </a:lnSpc>
                        <a:spcAft>
                          <a:spcPts val="0"/>
                        </a:spcAft>
                      </a:pPr>
                      <a:r>
                        <a:rPr lang="es-ES" sz="2000" b="1" dirty="0">
                          <a:solidFill>
                            <a:schemeClr val="tx1"/>
                          </a:solidFill>
                          <a:effectLst/>
                        </a:rPr>
                        <a:t>10%</a:t>
                      </a:r>
                      <a:endParaRPr lang="es-EC" sz="2000" b="1"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b="1" dirty="0">
                          <a:solidFill>
                            <a:schemeClr val="tx1"/>
                          </a:solidFill>
                          <a:effectLst/>
                        </a:rPr>
                        <a:t>24%</a:t>
                      </a:r>
                      <a:endParaRPr lang="es-EC" sz="2000" b="1"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b="1">
                          <a:solidFill>
                            <a:schemeClr val="tx1"/>
                          </a:solidFill>
                          <a:effectLst/>
                        </a:rPr>
                        <a:t>10%</a:t>
                      </a:r>
                      <a:endParaRPr lang="es-EC" sz="2000" b="1">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b="1" dirty="0">
                          <a:solidFill>
                            <a:schemeClr val="tx1"/>
                          </a:solidFill>
                          <a:effectLst/>
                        </a:rPr>
                        <a:t>40%</a:t>
                      </a:r>
                      <a:endParaRPr lang="es-EC" sz="2000" b="1" dirty="0">
                        <a:solidFill>
                          <a:schemeClr val="tx1"/>
                        </a:solidFill>
                        <a:effectLst/>
                        <a:latin typeface="Calibri"/>
                        <a:ea typeface="Calibri"/>
                        <a:cs typeface="Times New Roman"/>
                      </a:endParaRPr>
                    </a:p>
                  </a:txBody>
                  <a:tcPr marL="44451" marR="44451" marT="0" marB="0" anchor="b">
                    <a:solidFill>
                      <a:schemeClr val="tx2">
                        <a:lumMod val="40000"/>
                        <a:lumOff val="60000"/>
                      </a:schemeClr>
                    </a:solidFill>
                  </a:tcPr>
                </a:tc>
                <a:tc>
                  <a:txBody>
                    <a:bodyPr/>
                    <a:lstStyle/>
                    <a:p>
                      <a:pPr algn="ctr">
                        <a:lnSpc>
                          <a:spcPct val="115000"/>
                        </a:lnSpc>
                        <a:spcAft>
                          <a:spcPts val="0"/>
                        </a:spcAft>
                      </a:pPr>
                      <a:r>
                        <a:rPr lang="es-ES" sz="2000" b="1" dirty="0">
                          <a:solidFill>
                            <a:schemeClr val="tx1"/>
                          </a:solidFill>
                          <a:effectLst/>
                        </a:rPr>
                        <a:t>100%</a:t>
                      </a:r>
                      <a:endParaRPr lang="es-EC" sz="2000" b="1"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556007703"/>
              </p:ext>
            </p:extLst>
          </p:nvPr>
        </p:nvGraphicFramePr>
        <p:xfrm>
          <a:off x="1691680" y="3068960"/>
          <a:ext cx="5976664" cy="34865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137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115616" y="764705"/>
            <a:ext cx="6912768" cy="646331"/>
          </a:xfrm>
          <a:prstGeom prst="rect">
            <a:avLst/>
          </a:prstGeom>
          <a:solidFill>
            <a:srgbClr val="FFC000"/>
          </a:solidFill>
        </p:spPr>
        <p:txBody>
          <a:bodyPr wrap="square">
            <a:spAutoFit/>
          </a:bodyPr>
          <a:lstStyle/>
          <a:p>
            <a:pPr lvl="0"/>
            <a:r>
              <a:rPr lang="es-ES" dirty="0" smtClean="0"/>
              <a:t>IMPEDIMENTOS LEGALES O POLÍTICOS PARA LA APLICACIÓN DE LOS INSTRUMENTOS.</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4179450478"/>
              </p:ext>
            </p:extLst>
          </p:nvPr>
        </p:nvGraphicFramePr>
        <p:xfrm>
          <a:off x="1691678" y="1556792"/>
          <a:ext cx="6048674" cy="1082484"/>
        </p:xfrm>
        <a:graphic>
          <a:graphicData uri="http://schemas.openxmlformats.org/drawingml/2006/table">
            <a:tbl>
              <a:tblPr firstRow="1" firstCol="1" bandRow="1">
                <a:tableStyleId>{5C22544A-7EE6-4342-B048-85BDC9FD1C3A}</a:tableStyleId>
              </a:tblPr>
              <a:tblGrid>
                <a:gridCol w="1011439"/>
                <a:gridCol w="882791"/>
                <a:gridCol w="1003677"/>
                <a:gridCol w="943789"/>
                <a:gridCol w="942679"/>
                <a:gridCol w="1264299"/>
              </a:tblGrid>
              <a:tr h="381444">
                <a:tc>
                  <a:txBody>
                    <a:bodyPr/>
                    <a:lstStyle/>
                    <a:p>
                      <a:pPr algn="ctr">
                        <a:lnSpc>
                          <a:spcPct val="115000"/>
                        </a:lnSpc>
                        <a:spcAft>
                          <a:spcPts val="0"/>
                        </a:spcAft>
                      </a:pPr>
                      <a:r>
                        <a:rPr lang="es-ES" sz="2000" dirty="0">
                          <a:solidFill>
                            <a:schemeClr val="tx1"/>
                          </a:solidFill>
                          <a:effectLst/>
                        </a:rPr>
                        <a:t>1:</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4:</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5:</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TOTAL:</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r>
              <a:tr h="313334">
                <a:tc>
                  <a:txBody>
                    <a:bodyPr/>
                    <a:lstStyle/>
                    <a:p>
                      <a:pPr algn="ctr">
                        <a:lnSpc>
                          <a:spcPct val="115000"/>
                        </a:lnSpc>
                        <a:spcAft>
                          <a:spcPts val="0"/>
                        </a:spcAft>
                      </a:pPr>
                      <a:r>
                        <a:rPr lang="es-ES" sz="2000" b="0" dirty="0">
                          <a:solidFill>
                            <a:schemeClr val="tx1"/>
                          </a:solidFill>
                          <a:effectLst/>
                        </a:rPr>
                        <a:t>38</a:t>
                      </a:r>
                      <a:endParaRPr lang="es-EC" sz="2000" b="0" dirty="0">
                        <a:solidFill>
                          <a:schemeClr val="tx1"/>
                        </a:solidFill>
                        <a:effectLst/>
                        <a:latin typeface="Calibri"/>
                        <a:ea typeface="Calibri"/>
                        <a:cs typeface="Times New Roman"/>
                      </a:endParaRPr>
                    </a:p>
                  </a:txBody>
                  <a:tcPr marL="44451" marR="44451" marT="0" marB="0" anchor="b">
                    <a:solidFill>
                      <a:schemeClr val="accent1">
                        <a:lumMod val="20000"/>
                        <a:lumOff val="80000"/>
                      </a:schemeClr>
                    </a:solidFill>
                  </a:tcPr>
                </a:tc>
                <a:tc>
                  <a:txBody>
                    <a:bodyPr/>
                    <a:lstStyle/>
                    <a:p>
                      <a:pPr algn="ctr">
                        <a:lnSpc>
                          <a:spcPct val="115000"/>
                        </a:lnSpc>
                        <a:spcAft>
                          <a:spcPts val="0"/>
                        </a:spcAft>
                      </a:pPr>
                      <a:r>
                        <a:rPr lang="es-ES" sz="2000">
                          <a:solidFill>
                            <a:schemeClr val="tx1"/>
                          </a:solidFill>
                          <a:effectLst/>
                        </a:rPr>
                        <a:t>6</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2</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1</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50</a:t>
                      </a:r>
                      <a:endParaRPr lang="es-EC" sz="2000">
                        <a:solidFill>
                          <a:schemeClr val="tx1"/>
                        </a:solidFill>
                        <a:effectLst/>
                        <a:latin typeface="Calibri"/>
                        <a:ea typeface="Calibri"/>
                        <a:cs typeface="Times New Roman"/>
                      </a:endParaRPr>
                    </a:p>
                  </a:txBody>
                  <a:tcPr marL="44451" marR="44451" marT="0" marB="0" anchor="b"/>
                </a:tc>
              </a:tr>
              <a:tr h="313334">
                <a:tc>
                  <a:txBody>
                    <a:bodyPr/>
                    <a:lstStyle/>
                    <a:p>
                      <a:pPr algn="ctr">
                        <a:lnSpc>
                          <a:spcPct val="115000"/>
                        </a:lnSpc>
                        <a:spcAft>
                          <a:spcPts val="0"/>
                        </a:spcAft>
                      </a:pPr>
                      <a:r>
                        <a:rPr lang="es-ES" sz="2000" b="0" dirty="0">
                          <a:solidFill>
                            <a:schemeClr val="tx1"/>
                          </a:solidFill>
                          <a:effectLst/>
                        </a:rPr>
                        <a:t>76%</a:t>
                      </a:r>
                      <a:endParaRPr lang="es-EC" sz="2000" b="0" dirty="0">
                        <a:solidFill>
                          <a:schemeClr val="tx1"/>
                        </a:solidFill>
                        <a:effectLst/>
                        <a:latin typeface="Calibri"/>
                        <a:ea typeface="Calibri"/>
                        <a:cs typeface="Times New Roman"/>
                      </a:endParaRPr>
                    </a:p>
                  </a:txBody>
                  <a:tcPr marL="44451" marR="44451" marT="0" marB="0" anchor="b">
                    <a:solidFill>
                      <a:schemeClr val="accent1">
                        <a:lumMod val="20000"/>
                        <a:lumOff val="80000"/>
                      </a:schemeClr>
                    </a:solidFill>
                  </a:tcPr>
                </a:tc>
                <a:tc>
                  <a:txBody>
                    <a:bodyPr/>
                    <a:lstStyle/>
                    <a:p>
                      <a:pPr algn="ctr">
                        <a:lnSpc>
                          <a:spcPct val="115000"/>
                        </a:lnSpc>
                        <a:spcAft>
                          <a:spcPts val="0"/>
                        </a:spcAft>
                      </a:pPr>
                      <a:r>
                        <a:rPr lang="es-ES" sz="2000">
                          <a:solidFill>
                            <a:schemeClr val="tx1"/>
                          </a:solidFill>
                          <a:effectLst/>
                        </a:rPr>
                        <a:t>12%</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6%</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4%</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2%</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2679444131"/>
              </p:ext>
            </p:extLst>
          </p:nvPr>
        </p:nvGraphicFramePr>
        <p:xfrm>
          <a:off x="1691680" y="2836120"/>
          <a:ext cx="6120680" cy="3719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2227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043608" y="764704"/>
            <a:ext cx="7272808" cy="553998"/>
          </a:xfrm>
          <a:prstGeom prst="rect">
            <a:avLst/>
          </a:prstGeom>
          <a:solidFill>
            <a:srgbClr val="FFC000"/>
          </a:solidFill>
        </p:spPr>
        <p:txBody>
          <a:bodyPr wrap="square">
            <a:spAutoFit/>
          </a:bodyPr>
          <a:lstStyle/>
          <a:p>
            <a:pPr lvl="0"/>
            <a:r>
              <a:rPr lang="es-ES" sz="1500" dirty="0" smtClean="0"/>
              <a:t>LA CONFERENCIA DE MINISTROS DE DEFENSA Y LAS REUNIONES DE LOS ALTOS MANDOS DE LAS FUERZAS ARMADAS CONTRIBUYEN ACTIVAMENTE EN LA AGENDA DE SEGURIDAD.</a:t>
            </a:r>
            <a:endParaRPr lang="es-EC" sz="1500" dirty="0"/>
          </a:p>
        </p:txBody>
      </p:sp>
      <p:graphicFrame>
        <p:nvGraphicFramePr>
          <p:cNvPr id="3" name="2 Tabla"/>
          <p:cNvGraphicFramePr>
            <a:graphicFrameLocks noGrp="1"/>
          </p:cNvGraphicFramePr>
          <p:nvPr>
            <p:extLst>
              <p:ext uri="{D42A27DB-BD31-4B8C-83A1-F6EECF244321}">
                <p14:modId xmlns:p14="http://schemas.microsoft.com/office/powerpoint/2010/main" val="2800824586"/>
              </p:ext>
            </p:extLst>
          </p:nvPr>
        </p:nvGraphicFramePr>
        <p:xfrm>
          <a:off x="1475657" y="1412777"/>
          <a:ext cx="6624735" cy="1296142"/>
        </p:xfrm>
        <a:graphic>
          <a:graphicData uri="http://schemas.openxmlformats.org/drawingml/2006/table">
            <a:tbl>
              <a:tblPr firstRow="1" firstCol="1" bandRow="1">
                <a:tableStyleId>{5C22544A-7EE6-4342-B048-85BDC9FD1C3A}</a:tableStyleId>
              </a:tblPr>
              <a:tblGrid>
                <a:gridCol w="985341"/>
                <a:gridCol w="994704"/>
                <a:gridCol w="1162050"/>
                <a:gridCol w="1170243"/>
                <a:gridCol w="1050877"/>
                <a:gridCol w="1261520"/>
              </a:tblGrid>
              <a:tr h="512844">
                <a:tc>
                  <a:txBody>
                    <a:bodyPr/>
                    <a:lstStyle/>
                    <a:p>
                      <a:pPr algn="ctr">
                        <a:lnSpc>
                          <a:spcPct val="115000"/>
                        </a:lnSpc>
                        <a:spcAft>
                          <a:spcPts val="0"/>
                        </a:spcAft>
                      </a:pPr>
                      <a:r>
                        <a:rPr lang="es-ES" sz="2000" dirty="0">
                          <a:solidFill>
                            <a:schemeClr val="tx1"/>
                          </a:solidFill>
                          <a:effectLst/>
                        </a:rPr>
                        <a:t>1:</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4:</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5:</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TOTAL:</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r>
              <a:tr h="391649">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chemeClr val="accent3">
                        <a:lumMod val="20000"/>
                        <a:lumOff val="80000"/>
                      </a:schemeClr>
                    </a:solidFill>
                  </a:tcPr>
                </a:tc>
                <a:tc>
                  <a:txBody>
                    <a:bodyPr/>
                    <a:lstStyle/>
                    <a:p>
                      <a:pPr algn="ctr">
                        <a:lnSpc>
                          <a:spcPct val="115000"/>
                        </a:lnSpc>
                        <a:spcAft>
                          <a:spcPts val="0"/>
                        </a:spcAft>
                      </a:pPr>
                      <a:r>
                        <a:rPr lang="es-ES" sz="2000">
                          <a:solidFill>
                            <a:schemeClr val="tx1"/>
                          </a:solidFill>
                          <a:effectLst/>
                        </a:rPr>
                        <a:t>1</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3</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4</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40</a:t>
                      </a:r>
                      <a:endParaRPr lang="es-EC" sz="2000" dirty="0">
                        <a:solidFill>
                          <a:schemeClr val="tx1"/>
                        </a:solidFill>
                        <a:effectLst/>
                        <a:latin typeface="Calibri"/>
                        <a:ea typeface="Calibri"/>
                        <a:cs typeface="Times New Roman"/>
                      </a:endParaRPr>
                    </a:p>
                  </a:txBody>
                  <a:tcPr marL="44451" marR="44451" marT="0" marB="0" anchor="b">
                    <a:solidFill>
                      <a:schemeClr val="tx2">
                        <a:lumMod val="40000"/>
                        <a:lumOff val="60000"/>
                      </a:schemeClr>
                    </a:solidFill>
                  </a:tcPr>
                </a:tc>
                <a:tc>
                  <a:txBody>
                    <a:bodyPr/>
                    <a:lstStyle/>
                    <a:p>
                      <a:pPr algn="ctr">
                        <a:lnSpc>
                          <a:spcPct val="115000"/>
                        </a:lnSpc>
                        <a:spcAft>
                          <a:spcPts val="0"/>
                        </a:spcAft>
                      </a:pPr>
                      <a:r>
                        <a:rPr lang="es-ES" sz="2000">
                          <a:solidFill>
                            <a:schemeClr val="tx1"/>
                          </a:solidFill>
                          <a:effectLst/>
                        </a:rPr>
                        <a:t>50</a:t>
                      </a:r>
                      <a:endParaRPr lang="es-EC" sz="2000">
                        <a:solidFill>
                          <a:schemeClr val="tx1"/>
                        </a:solidFill>
                        <a:effectLst/>
                        <a:latin typeface="Calibri"/>
                        <a:ea typeface="Calibri"/>
                        <a:cs typeface="Times New Roman"/>
                      </a:endParaRPr>
                    </a:p>
                  </a:txBody>
                  <a:tcPr marL="44451" marR="44451" marT="0" marB="0" anchor="b"/>
                </a:tc>
              </a:tr>
              <a:tr h="391649">
                <a:tc>
                  <a:txBody>
                    <a:bodyPr/>
                    <a:lstStyle/>
                    <a:p>
                      <a:pPr algn="ctr">
                        <a:lnSpc>
                          <a:spcPct val="115000"/>
                        </a:lnSpc>
                        <a:spcAft>
                          <a:spcPts val="0"/>
                        </a:spcAft>
                      </a:pPr>
                      <a:r>
                        <a:rPr lang="es-ES" sz="2000" dirty="0">
                          <a:solidFill>
                            <a:schemeClr val="tx1"/>
                          </a:solidFill>
                          <a:effectLst/>
                        </a:rPr>
                        <a:t>4%</a:t>
                      </a:r>
                      <a:endParaRPr lang="es-EC" sz="2000" dirty="0">
                        <a:solidFill>
                          <a:schemeClr val="tx1"/>
                        </a:solidFill>
                        <a:effectLst/>
                        <a:latin typeface="Calibri"/>
                        <a:ea typeface="Calibri"/>
                        <a:cs typeface="Times New Roman"/>
                      </a:endParaRPr>
                    </a:p>
                  </a:txBody>
                  <a:tcPr marL="44451" marR="44451" marT="0" marB="0" anchor="b">
                    <a:solidFill>
                      <a:schemeClr val="accent3">
                        <a:lumMod val="20000"/>
                        <a:lumOff val="80000"/>
                      </a:schemeClr>
                    </a:solidFill>
                  </a:tcPr>
                </a:tc>
                <a:tc>
                  <a:txBody>
                    <a:bodyPr/>
                    <a:lstStyle/>
                    <a:p>
                      <a:pPr algn="ctr">
                        <a:lnSpc>
                          <a:spcPct val="115000"/>
                        </a:lnSpc>
                        <a:spcAft>
                          <a:spcPts val="0"/>
                        </a:spcAft>
                      </a:pPr>
                      <a:r>
                        <a:rPr lang="es-ES" sz="2000">
                          <a:solidFill>
                            <a:schemeClr val="tx1"/>
                          </a:solidFill>
                          <a:effectLst/>
                        </a:rPr>
                        <a:t>2%</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6%</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8%</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80%</a:t>
                      </a:r>
                      <a:endParaRPr lang="es-EC" sz="2000" dirty="0">
                        <a:solidFill>
                          <a:schemeClr val="tx1"/>
                        </a:solidFill>
                        <a:effectLst/>
                        <a:latin typeface="Calibri"/>
                        <a:ea typeface="Calibri"/>
                        <a:cs typeface="Times New Roman"/>
                      </a:endParaRPr>
                    </a:p>
                  </a:txBody>
                  <a:tcPr marL="44451" marR="44451" marT="0" marB="0" anchor="b">
                    <a:solidFill>
                      <a:schemeClr val="tx2">
                        <a:lumMod val="40000"/>
                        <a:lumOff val="60000"/>
                      </a:schemeClr>
                    </a:solidFill>
                  </a:tcPr>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1307479577"/>
              </p:ext>
            </p:extLst>
          </p:nvPr>
        </p:nvGraphicFramePr>
        <p:xfrm>
          <a:off x="1475656" y="2924944"/>
          <a:ext cx="6624736" cy="35283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54371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043608" y="764705"/>
            <a:ext cx="7200800" cy="584775"/>
          </a:xfrm>
          <a:prstGeom prst="rect">
            <a:avLst/>
          </a:prstGeom>
          <a:solidFill>
            <a:srgbClr val="FFC000"/>
          </a:solidFill>
        </p:spPr>
        <p:txBody>
          <a:bodyPr wrap="square">
            <a:spAutoFit/>
          </a:bodyPr>
          <a:lstStyle/>
          <a:p>
            <a:pPr lvl="0"/>
            <a:r>
              <a:rPr lang="es-ES" sz="1600" dirty="0" smtClean="0"/>
              <a:t>SE DEBERÍA ESTABLECER UNA RELACIÓN MÁS ESTRECHA Y PERMANENTE ENTRE LAS CONFERENCIAS Y REUNIONES PARA EL FORTALECIMIENTO DE LOS MCM.</a:t>
            </a:r>
            <a:endParaRPr lang="es-EC" sz="1600" dirty="0"/>
          </a:p>
        </p:txBody>
      </p:sp>
      <p:graphicFrame>
        <p:nvGraphicFramePr>
          <p:cNvPr id="3" name="2 Tabla"/>
          <p:cNvGraphicFramePr>
            <a:graphicFrameLocks noGrp="1"/>
          </p:cNvGraphicFramePr>
          <p:nvPr>
            <p:extLst>
              <p:ext uri="{D42A27DB-BD31-4B8C-83A1-F6EECF244321}">
                <p14:modId xmlns:p14="http://schemas.microsoft.com/office/powerpoint/2010/main" val="3391451681"/>
              </p:ext>
            </p:extLst>
          </p:nvPr>
        </p:nvGraphicFramePr>
        <p:xfrm>
          <a:off x="1043609" y="1424309"/>
          <a:ext cx="7200801" cy="1102765"/>
        </p:xfrm>
        <a:graphic>
          <a:graphicData uri="http://schemas.openxmlformats.org/drawingml/2006/table">
            <a:tbl>
              <a:tblPr firstRow="1" firstCol="1" bandRow="1">
                <a:tableStyleId>{5C22544A-7EE6-4342-B048-85BDC9FD1C3A}</a:tableStyleId>
              </a:tblPr>
              <a:tblGrid>
                <a:gridCol w="1270281"/>
                <a:gridCol w="1220840"/>
                <a:gridCol w="1257604"/>
                <a:gridCol w="1115619"/>
                <a:gridCol w="1118153"/>
                <a:gridCol w="1218304"/>
              </a:tblGrid>
              <a:tr h="401725">
                <a:tc>
                  <a:txBody>
                    <a:bodyPr/>
                    <a:lstStyle/>
                    <a:p>
                      <a:pPr algn="ctr">
                        <a:lnSpc>
                          <a:spcPct val="115000"/>
                        </a:lnSpc>
                        <a:spcAft>
                          <a:spcPts val="0"/>
                        </a:spcAft>
                      </a:pPr>
                      <a:r>
                        <a:rPr lang="es-ES" sz="2000" dirty="0">
                          <a:solidFill>
                            <a:schemeClr val="tx1"/>
                          </a:solidFill>
                          <a:effectLst/>
                        </a:rPr>
                        <a:t>1:</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3:</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4:</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5:</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c>
                  <a:txBody>
                    <a:bodyPr/>
                    <a:lstStyle/>
                    <a:p>
                      <a:pPr algn="ctr">
                        <a:lnSpc>
                          <a:spcPct val="115000"/>
                        </a:lnSpc>
                        <a:spcAft>
                          <a:spcPts val="0"/>
                        </a:spcAft>
                      </a:pPr>
                      <a:r>
                        <a:rPr lang="es-ES" sz="2000" dirty="0">
                          <a:solidFill>
                            <a:schemeClr val="tx1"/>
                          </a:solidFill>
                          <a:effectLst/>
                        </a:rPr>
                        <a:t>TOTAL:</a:t>
                      </a:r>
                      <a:endParaRPr lang="es-EC" sz="2000" dirty="0">
                        <a:solidFill>
                          <a:schemeClr val="tx1"/>
                        </a:solidFill>
                        <a:effectLst/>
                        <a:latin typeface="Calibri"/>
                        <a:ea typeface="Calibri"/>
                        <a:cs typeface="Times New Roman"/>
                      </a:endParaRPr>
                    </a:p>
                  </a:txBody>
                  <a:tcPr marL="44451" marR="44451" marT="0" marB="0" anchor="b">
                    <a:solidFill>
                      <a:srgbClr val="FFC000"/>
                    </a:solidFill>
                  </a:tcPr>
                </a:tc>
              </a:tr>
              <a:tr h="336916">
                <a:tc>
                  <a:txBody>
                    <a:bodyPr/>
                    <a:lstStyle/>
                    <a:p>
                      <a:pPr algn="ctr">
                        <a:lnSpc>
                          <a:spcPct val="115000"/>
                        </a:lnSpc>
                        <a:spcAft>
                          <a:spcPts val="0"/>
                        </a:spcAft>
                      </a:pPr>
                      <a:r>
                        <a:rPr lang="es-ES" sz="2000" dirty="0">
                          <a:solidFill>
                            <a:schemeClr val="tx1"/>
                          </a:solidFill>
                          <a:effectLst/>
                        </a:rPr>
                        <a:t>13</a:t>
                      </a:r>
                      <a:endParaRPr lang="es-EC" sz="2000" dirty="0">
                        <a:solidFill>
                          <a:schemeClr val="tx1"/>
                        </a:solidFill>
                        <a:effectLst/>
                        <a:latin typeface="Calibri"/>
                        <a:ea typeface="Calibri"/>
                        <a:cs typeface="Times New Roman"/>
                      </a:endParaRPr>
                    </a:p>
                  </a:txBody>
                  <a:tcPr marL="44451" marR="44451" marT="0" marB="0" anchor="b">
                    <a:solidFill>
                      <a:schemeClr val="tx2">
                        <a:lumMod val="40000"/>
                        <a:lumOff val="60000"/>
                      </a:schemeClr>
                    </a:solidFill>
                  </a:tcPr>
                </a:tc>
                <a:tc>
                  <a:txBody>
                    <a:bodyPr/>
                    <a:lstStyle/>
                    <a:p>
                      <a:pPr algn="ctr">
                        <a:lnSpc>
                          <a:spcPct val="115000"/>
                        </a:lnSpc>
                        <a:spcAft>
                          <a:spcPts val="0"/>
                        </a:spcAft>
                      </a:pPr>
                      <a:r>
                        <a:rPr lang="es-ES" sz="2000">
                          <a:solidFill>
                            <a:schemeClr val="tx1"/>
                          </a:solidFill>
                          <a:effectLst/>
                        </a:rPr>
                        <a:t>10</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7</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9</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11</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50</a:t>
                      </a:r>
                      <a:endParaRPr lang="es-EC" sz="2000">
                        <a:solidFill>
                          <a:schemeClr val="tx1"/>
                        </a:solidFill>
                        <a:effectLst/>
                        <a:latin typeface="Calibri"/>
                        <a:ea typeface="Calibri"/>
                        <a:cs typeface="Times New Roman"/>
                      </a:endParaRPr>
                    </a:p>
                  </a:txBody>
                  <a:tcPr marL="44451" marR="44451" marT="0" marB="0" anchor="b"/>
                </a:tc>
              </a:tr>
              <a:tr h="264907">
                <a:tc>
                  <a:txBody>
                    <a:bodyPr/>
                    <a:lstStyle/>
                    <a:p>
                      <a:pPr algn="ctr">
                        <a:lnSpc>
                          <a:spcPct val="115000"/>
                        </a:lnSpc>
                        <a:spcAft>
                          <a:spcPts val="0"/>
                        </a:spcAft>
                      </a:pPr>
                      <a:r>
                        <a:rPr lang="es-ES" sz="2000" dirty="0">
                          <a:solidFill>
                            <a:schemeClr val="tx1"/>
                          </a:solidFill>
                          <a:effectLst/>
                        </a:rPr>
                        <a:t>26%</a:t>
                      </a:r>
                      <a:endParaRPr lang="es-EC" sz="2000" dirty="0">
                        <a:solidFill>
                          <a:schemeClr val="tx1"/>
                        </a:solidFill>
                        <a:effectLst/>
                        <a:latin typeface="Calibri"/>
                        <a:ea typeface="Calibri"/>
                        <a:cs typeface="Times New Roman"/>
                      </a:endParaRPr>
                    </a:p>
                  </a:txBody>
                  <a:tcPr marL="44451" marR="44451" marT="0" marB="0" anchor="b">
                    <a:solidFill>
                      <a:schemeClr val="tx2">
                        <a:lumMod val="40000"/>
                        <a:lumOff val="60000"/>
                      </a:schemeClr>
                    </a:solidFill>
                  </a:tcPr>
                </a:tc>
                <a:tc>
                  <a:txBody>
                    <a:bodyPr/>
                    <a:lstStyle/>
                    <a:p>
                      <a:pPr algn="ctr">
                        <a:lnSpc>
                          <a:spcPct val="115000"/>
                        </a:lnSpc>
                        <a:spcAft>
                          <a:spcPts val="0"/>
                        </a:spcAft>
                      </a:pPr>
                      <a:r>
                        <a:rPr lang="es-ES" sz="2000">
                          <a:solidFill>
                            <a:schemeClr val="tx1"/>
                          </a:solidFill>
                          <a:effectLst/>
                        </a:rPr>
                        <a:t>20%</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14%</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18%</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a:solidFill>
                            <a:schemeClr val="tx1"/>
                          </a:solidFill>
                          <a:effectLst/>
                        </a:rPr>
                        <a:t>22%</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2183418480"/>
              </p:ext>
            </p:extLst>
          </p:nvPr>
        </p:nvGraphicFramePr>
        <p:xfrm>
          <a:off x="1043608" y="2708920"/>
          <a:ext cx="7200800"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22273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9"/>
            <a:ext cx="7272808" cy="635878"/>
            <a:chOff x="1043608" y="56818"/>
            <a:chExt cx="7272808" cy="635878"/>
          </a:xfrm>
        </p:grpSpPr>
        <p:sp>
          <p:nvSpPr>
            <p:cNvPr id="7" name="Text Box 13"/>
            <p:cNvSpPr txBox="1">
              <a:spLocks noChangeArrowheads="1"/>
            </p:cNvSpPr>
            <p:nvPr/>
          </p:nvSpPr>
          <p:spPr bwMode="auto">
            <a:xfrm>
              <a:off x="1043608" y="56818"/>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PROCESAMIENTO Y ANÁLISIS DE DATOS</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548680"/>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AutoShape 2" descr="Resultado de imagen para metodo de investigacion cualitativo y cuantitativo">
            <a:hlinkClick r:id="rId4"/>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Resultado de imagen para metodo de investigacion cualitativo y cuantitativo">
            <a:hlinkClick r:id="rId4"/>
          </p:cNvPr>
          <p:cNvSpPr>
            <a:spLocks noChangeAspect="1" noChangeArrowheads="1"/>
          </p:cNvSpPr>
          <p:nvPr/>
        </p:nvSpPr>
        <p:spPr bwMode="auto">
          <a:xfrm>
            <a:off x="155575" y="-2809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17 Rectángulo"/>
          <p:cNvSpPr/>
          <p:nvPr/>
        </p:nvSpPr>
        <p:spPr>
          <a:xfrm>
            <a:off x="1043608" y="764705"/>
            <a:ext cx="7272808" cy="584775"/>
          </a:xfrm>
          <a:prstGeom prst="rect">
            <a:avLst/>
          </a:prstGeom>
          <a:solidFill>
            <a:srgbClr val="FFC000"/>
          </a:solidFill>
        </p:spPr>
        <p:txBody>
          <a:bodyPr wrap="square">
            <a:spAutoFit/>
          </a:bodyPr>
          <a:lstStyle/>
          <a:p>
            <a:pPr lvl="0"/>
            <a:r>
              <a:rPr lang="es-ES" sz="1600" dirty="0" smtClean="0"/>
              <a:t>LA FUERZA TERRESTRE DEBE PRESTAR ASESORAMIENTO Y CONSULTAS DE CARÁCTER  TÉCNICO-MILITAR: NO OPERATIVO (1) O DE CARÁCTER OPERATIVO (2).</a:t>
            </a:r>
            <a:endParaRPr lang="es-EC" sz="1600" dirty="0"/>
          </a:p>
        </p:txBody>
      </p:sp>
      <p:graphicFrame>
        <p:nvGraphicFramePr>
          <p:cNvPr id="3" name="2 Tabla"/>
          <p:cNvGraphicFramePr>
            <a:graphicFrameLocks noGrp="1"/>
          </p:cNvGraphicFramePr>
          <p:nvPr>
            <p:extLst>
              <p:ext uri="{D42A27DB-BD31-4B8C-83A1-F6EECF244321}">
                <p14:modId xmlns:p14="http://schemas.microsoft.com/office/powerpoint/2010/main" val="2354868526"/>
              </p:ext>
            </p:extLst>
          </p:nvPr>
        </p:nvGraphicFramePr>
        <p:xfrm>
          <a:off x="611561" y="2295146"/>
          <a:ext cx="3096347" cy="1214616"/>
        </p:xfrm>
        <a:graphic>
          <a:graphicData uri="http://schemas.openxmlformats.org/drawingml/2006/table">
            <a:tbl>
              <a:tblPr firstRow="1" firstCol="1" bandRow="1">
                <a:tableStyleId>{5C22544A-7EE6-4342-B048-85BDC9FD1C3A}</a:tableStyleId>
              </a:tblPr>
              <a:tblGrid>
                <a:gridCol w="1141655"/>
                <a:gridCol w="1020773"/>
                <a:gridCol w="933919"/>
              </a:tblGrid>
              <a:tr h="341766">
                <a:tc>
                  <a:txBody>
                    <a:bodyPr/>
                    <a:lstStyle/>
                    <a:p>
                      <a:pPr algn="ctr">
                        <a:lnSpc>
                          <a:spcPct val="115000"/>
                        </a:lnSpc>
                        <a:spcAft>
                          <a:spcPts val="0"/>
                        </a:spcAft>
                      </a:pPr>
                      <a:r>
                        <a:rPr lang="es-ES" sz="2000" dirty="0">
                          <a:solidFill>
                            <a:schemeClr val="tx1"/>
                          </a:solidFill>
                          <a:effectLst/>
                        </a:rPr>
                        <a:t>1:</a:t>
                      </a:r>
                      <a:endParaRPr lang="es-EC" sz="2000" dirty="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2:</a:t>
                      </a:r>
                      <a:endParaRPr lang="es-EC" sz="2000" dirty="0">
                        <a:solidFill>
                          <a:schemeClr val="tx1"/>
                        </a:solidFill>
                        <a:effectLst/>
                        <a:latin typeface="Calibri"/>
                        <a:ea typeface="Calibri"/>
                        <a:cs typeface="Times New Roman"/>
                      </a:endParaRPr>
                    </a:p>
                  </a:txBody>
                  <a:tcPr marL="44451" marR="44451" marT="0" marB="0" anchor="b">
                    <a:solidFill>
                      <a:schemeClr val="accent2"/>
                    </a:solidFill>
                  </a:tcPr>
                </a:tc>
                <a:tc>
                  <a:txBody>
                    <a:bodyPr/>
                    <a:lstStyle/>
                    <a:p>
                      <a:pPr algn="ctr">
                        <a:lnSpc>
                          <a:spcPct val="115000"/>
                        </a:lnSpc>
                        <a:spcAft>
                          <a:spcPts val="0"/>
                        </a:spcAft>
                      </a:pPr>
                      <a:r>
                        <a:rPr lang="es-ES" sz="2000">
                          <a:solidFill>
                            <a:schemeClr val="tx1"/>
                          </a:solidFill>
                          <a:effectLst/>
                        </a:rPr>
                        <a:t>TOTAL:</a:t>
                      </a:r>
                      <a:endParaRPr lang="es-EC" sz="2000">
                        <a:solidFill>
                          <a:schemeClr val="tx1"/>
                        </a:solidFill>
                        <a:effectLst/>
                        <a:latin typeface="Calibri"/>
                        <a:ea typeface="Calibri"/>
                        <a:cs typeface="Times New Roman"/>
                      </a:endParaRPr>
                    </a:p>
                  </a:txBody>
                  <a:tcPr marL="44451" marR="44451" marT="0" marB="0" anchor="b"/>
                </a:tc>
              </a:tr>
              <a:tr h="354902">
                <a:tc>
                  <a:txBody>
                    <a:bodyPr/>
                    <a:lstStyle/>
                    <a:p>
                      <a:pPr algn="ctr">
                        <a:lnSpc>
                          <a:spcPct val="115000"/>
                        </a:lnSpc>
                        <a:spcAft>
                          <a:spcPts val="0"/>
                        </a:spcAft>
                      </a:pPr>
                      <a:r>
                        <a:rPr lang="es-ES" sz="2000">
                          <a:solidFill>
                            <a:schemeClr val="tx1"/>
                          </a:solidFill>
                          <a:effectLst/>
                        </a:rPr>
                        <a:t>5</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45</a:t>
                      </a:r>
                      <a:endParaRPr lang="es-EC" sz="2000" dirty="0">
                        <a:solidFill>
                          <a:schemeClr val="tx1"/>
                        </a:solidFill>
                        <a:effectLst/>
                        <a:latin typeface="Calibri"/>
                        <a:ea typeface="Calibri"/>
                        <a:cs typeface="Times New Roman"/>
                      </a:endParaRPr>
                    </a:p>
                  </a:txBody>
                  <a:tcPr marL="44451" marR="44451" marT="0" marB="0" anchor="b">
                    <a:solidFill>
                      <a:schemeClr val="accent2"/>
                    </a:solidFill>
                  </a:tcPr>
                </a:tc>
                <a:tc>
                  <a:txBody>
                    <a:bodyPr/>
                    <a:lstStyle/>
                    <a:p>
                      <a:pPr algn="ctr">
                        <a:lnSpc>
                          <a:spcPct val="115000"/>
                        </a:lnSpc>
                        <a:spcAft>
                          <a:spcPts val="0"/>
                        </a:spcAft>
                      </a:pPr>
                      <a:r>
                        <a:rPr lang="es-ES" sz="2000">
                          <a:solidFill>
                            <a:schemeClr val="tx1"/>
                          </a:solidFill>
                          <a:effectLst/>
                        </a:rPr>
                        <a:t>50</a:t>
                      </a:r>
                      <a:endParaRPr lang="es-EC" sz="2000">
                        <a:solidFill>
                          <a:schemeClr val="tx1"/>
                        </a:solidFill>
                        <a:effectLst/>
                        <a:latin typeface="Calibri"/>
                        <a:ea typeface="Calibri"/>
                        <a:cs typeface="Times New Roman"/>
                      </a:endParaRPr>
                    </a:p>
                  </a:txBody>
                  <a:tcPr marL="44451" marR="44451" marT="0" marB="0" anchor="b"/>
                </a:tc>
              </a:tr>
              <a:tr h="509194">
                <a:tc>
                  <a:txBody>
                    <a:bodyPr/>
                    <a:lstStyle/>
                    <a:p>
                      <a:pPr algn="ctr">
                        <a:lnSpc>
                          <a:spcPct val="115000"/>
                        </a:lnSpc>
                        <a:spcAft>
                          <a:spcPts val="0"/>
                        </a:spcAft>
                      </a:pPr>
                      <a:r>
                        <a:rPr lang="es-ES" sz="2000">
                          <a:solidFill>
                            <a:schemeClr val="tx1"/>
                          </a:solidFill>
                          <a:effectLst/>
                        </a:rPr>
                        <a:t>10%</a:t>
                      </a:r>
                      <a:endParaRPr lang="es-EC" sz="2000">
                        <a:solidFill>
                          <a:schemeClr val="tx1"/>
                        </a:solidFill>
                        <a:effectLst/>
                        <a:latin typeface="Calibri"/>
                        <a:ea typeface="Calibri"/>
                        <a:cs typeface="Times New Roman"/>
                      </a:endParaRPr>
                    </a:p>
                  </a:txBody>
                  <a:tcPr marL="44451" marR="44451" marT="0" marB="0" anchor="b"/>
                </a:tc>
                <a:tc>
                  <a:txBody>
                    <a:bodyPr/>
                    <a:lstStyle/>
                    <a:p>
                      <a:pPr algn="ctr">
                        <a:lnSpc>
                          <a:spcPct val="115000"/>
                        </a:lnSpc>
                        <a:spcAft>
                          <a:spcPts val="0"/>
                        </a:spcAft>
                      </a:pPr>
                      <a:r>
                        <a:rPr lang="es-ES" sz="2000" dirty="0">
                          <a:solidFill>
                            <a:schemeClr val="tx1"/>
                          </a:solidFill>
                          <a:effectLst/>
                        </a:rPr>
                        <a:t>90%</a:t>
                      </a:r>
                      <a:endParaRPr lang="es-EC" sz="2000" dirty="0">
                        <a:solidFill>
                          <a:schemeClr val="tx1"/>
                        </a:solidFill>
                        <a:effectLst/>
                        <a:latin typeface="Calibri"/>
                        <a:ea typeface="Calibri"/>
                        <a:cs typeface="Times New Roman"/>
                      </a:endParaRPr>
                    </a:p>
                  </a:txBody>
                  <a:tcPr marL="44451" marR="44451" marT="0" marB="0" anchor="b">
                    <a:solidFill>
                      <a:schemeClr val="accent2"/>
                    </a:solidFill>
                  </a:tcPr>
                </a:tc>
                <a:tc>
                  <a:txBody>
                    <a:bodyPr/>
                    <a:lstStyle/>
                    <a:p>
                      <a:pPr algn="ctr">
                        <a:lnSpc>
                          <a:spcPct val="115000"/>
                        </a:lnSpc>
                        <a:spcAft>
                          <a:spcPts val="0"/>
                        </a:spcAft>
                      </a:pPr>
                      <a:r>
                        <a:rPr lang="es-ES" sz="2000" dirty="0">
                          <a:solidFill>
                            <a:schemeClr val="tx1"/>
                          </a:solidFill>
                          <a:effectLst/>
                        </a:rPr>
                        <a:t>100%</a:t>
                      </a:r>
                      <a:endParaRPr lang="es-EC" sz="2000" dirty="0">
                        <a:solidFill>
                          <a:schemeClr val="tx1"/>
                        </a:solidFill>
                        <a:effectLst/>
                        <a:latin typeface="Calibri"/>
                        <a:ea typeface="Calibri"/>
                        <a:cs typeface="Times New Roman"/>
                      </a:endParaRPr>
                    </a:p>
                  </a:txBody>
                  <a:tcPr marL="44451" marR="44451" marT="0" marB="0" anchor="b"/>
                </a:tc>
              </a:tr>
            </a:tbl>
          </a:graphicData>
        </a:graphic>
      </p:graphicFrame>
      <p:graphicFrame>
        <p:nvGraphicFramePr>
          <p:cNvPr id="15" name="14 Gráfico"/>
          <p:cNvGraphicFramePr/>
          <p:nvPr>
            <p:extLst>
              <p:ext uri="{D42A27DB-BD31-4B8C-83A1-F6EECF244321}">
                <p14:modId xmlns:p14="http://schemas.microsoft.com/office/powerpoint/2010/main" val="956174002"/>
              </p:ext>
            </p:extLst>
          </p:nvPr>
        </p:nvGraphicFramePr>
        <p:xfrm>
          <a:off x="3995936" y="1628800"/>
          <a:ext cx="4464496" cy="51845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54371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sp>
        <p:nvSpPr>
          <p:cNvPr id="24" name="Text Box 18"/>
          <p:cNvSpPr txBox="1">
            <a:spLocks noChangeArrowheads="1"/>
          </p:cNvSpPr>
          <p:nvPr/>
        </p:nvSpPr>
        <p:spPr bwMode="auto">
          <a:xfrm>
            <a:off x="2987825" y="2996952"/>
            <a:ext cx="3363723"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40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CONCLUSIONES</a:t>
            </a:r>
            <a:endParaRPr lang="es-EC" sz="40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39" name="Oval 4">
            <a:hlinkClick r:id="" action="ppaction://hlinkshowjump?jump=nextslide"/>
          </p:cNvPr>
          <p:cNvSpPr>
            <a:spLocks noChangeArrowheads="1"/>
          </p:cNvSpPr>
          <p:nvPr/>
        </p:nvSpPr>
        <p:spPr bwMode="auto">
          <a:xfrm flipH="1">
            <a:off x="2267744" y="3068961"/>
            <a:ext cx="576904" cy="624185"/>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4000" b="1" kern="0" dirty="0">
                <a:solidFill>
                  <a:srgbClr val="FFFF00"/>
                </a:solidFill>
                <a:effectLst>
                  <a:outerShdw blurRad="38100" dist="38100" dir="2700000" algn="tl">
                    <a:srgbClr val="000000">
                      <a:alpha val="43137"/>
                    </a:srgbClr>
                  </a:outerShdw>
                </a:effectLst>
              </a:rPr>
              <a:t>6</a:t>
            </a:r>
            <a:endParaRPr lang="en-US" sz="4000" b="1" kern="0" dirty="0">
              <a:solidFill>
                <a:srgbClr val="FFFF00"/>
              </a:solidFill>
              <a:effectLst>
                <a:outerShdw blurRad="38100" dist="38100" dir="2700000" algn="tl">
                  <a:srgbClr val="000000">
                    <a:alpha val="43137"/>
                  </a:srgbClr>
                </a:outerShdw>
              </a:effectLst>
            </a:endParaRPr>
          </a:p>
        </p:txBody>
      </p:sp>
      <p:grpSp>
        <p:nvGrpSpPr>
          <p:cNvPr id="32" name="Group 3"/>
          <p:cNvGrpSpPr>
            <a:grpSpLocks/>
          </p:cNvGrpSpPr>
          <p:nvPr/>
        </p:nvGrpSpPr>
        <p:grpSpPr bwMode="auto">
          <a:xfrm>
            <a:off x="3" y="792088"/>
            <a:ext cx="395535" cy="6021288"/>
            <a:chOff x="-104" y="0"/>
            <a:chExt cx="572" cy="4320"/>
          </a:xfrm>
        </p:grpSpPr>
        <p:sp>
          <p:nvSpPr>
            <p:cNvPr id="44"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5"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pic>
        <p:nvPicPr>
          <p:cNvPr id="29"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1426890" y="127238"/>
            <a:ext cx="6313463" cy="1429554"/>
          </a:xfrm>
          <a:prstGeom prst="rect">
            <a:avLst/>
          </a:prstGeom>
          <a:ln>
            <a:noFill/>
          </a:ln>
          <a:effectLst>
            <a:softEdge rad="112500"/>
          </a:effectLst>
        </p:spPr>
      </p:pic>
    </p:spTree>
    <p:extLst>
      <p:ext uri="{BB962C8B-B14F-4D97-AF65-F5344CB8AC3E}">
        <p14:creationId xmlns:p14="http://schemas.microsoft.com/office/powerpoint/2010/main" val="1948617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1043608" y="44625"/>
            <a:ext cx="7272808" cy="778342"/>
            <a:chOff x="1043608" y="56818"/>
            <a:chExt cx="7272808" cy="779894"/>
          </a:xfrm>
        </p:grpSpPr>
        <p:sp>
          <p:nvSpPr>
            <p:cNvPr id="9" name="Text Box 13"/>
            <p:cNvSpPr txBox="1">
              <a:spLocks noChangeArrowheads="1"/>
            </p:cNvSpPr>
            <p:nvPr/>
          </p:nvSpPr>
          <p:spPr bwMode="auto">
            <a:xfrm>
              <a:off x="1043608" y="56818"/>
              <a:ext cx="7272807" cy="6476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600" dirty="0" smtClean="0">
                  <a:solidFill>
                    <a:srgbClr val="FFFF00"/>
                  </a:solidFill>
                  <a:effectLst>
                    <a:outerShdw blurRad="38100" dist="38100" dir="2700000" algn="tl">
                      <a:srgbClr val="000000"/>
                    </a:outerShdw>
                  </a:effectLst>
                  <a:latin typeface="Arial" pitchFamily="34" charset="0"/>
                </a:rPr>
                <a:t>EL PROBLEMA</a:t>
              </a:r>
              <a:endParaRPr lang="es-MX" sz="3600" dirty="0">
                <a:solidFill>
                  <a:srgbClr val="FFFF00"/>
                </a:solidFill>
                <a:effectLst>
                  <a:outerShdw blurRad="38100" dist="38100" dir="2700000" algn="tl">
                    <a:srgbClr val="000000"/>
                  </a:outerShdw>
                </a:effectLst>
                <a:latin typeface="Arial" pitchFamily="34" charset="0"/>
              </a:endParaRPr>
            </a:p>
          </p:txBody>
        </p:sp>
        <p:pic>
          <p:nvPicPr>
            <p:cNvPr id="10"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11"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12" name="Group 3"/>
          <p:cNvGrpSpPr>
            <a:grpSpLocks/>
          </p:cNvGrpSpPr>
          <p:nvPr/>
        </p:nvGrpSpPr>
        <p:grpSpPr bwMode="auto">
          <a:xfrm>
            <a:off x="3" y="792088"/>
            <a:ext cx="395535" cy="6021288"/>
            <a:chOff x="-104" y="0"/>
            <a:chExt cx="572" cy="4320"/>
          </a:xfrm>
        </p:grpSpPr>
        <p:sp>
          <p:nvSpPr>
            <p:cNvPr id="15"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16"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17"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18"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34" name="33 Octágono"/>
          <p:cNvSpPr/>
          <p:nvPr/>
        </p:nvSpPr>
        <p:spPr>
          <a:xfrm>
            <a:off x="1547664" y="1484784"/>
            <a:ext cx="6552728" cy="648072"/>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EC" sz="1400" b="1" dirty="0" smtClean="0"/>
              <a:t>Las dos naciones mantienen agendas de seguridad diferentes.</a:t>
            </a:r>
          </a:p>
          <a:p>
            <a:pPr algn="just">
              <a:defRPr/>
            </a:pPr>
            <a:r>
              <a:rPr lang="es-EC" sz="1400" b="1" dirty="0" smtClean="0"/>
              <a:t>Los temas urgentes para Ecuador en materia de seguridad se suscriben en cuatro ejes fundamentales: </a:t>
            </a:r>
            <a:endParaRPr lang="es-EC" sz="1200" b="1" dirty="0" smtClean="0">
              <a:solidFill>
                <a:schemeClr val="dk1"/>
              </a:solidFill>
            </a:endParaRPr>
          </a:p>
        </p:txBody>
      </p:sp>
      <p:sp>
        <p:nvSpPr>
          <p:cNvPr id="36" name="35 Octágono"/>
          <p:cNvSpPr/>
          <p:nvPr/>
        </p:nvSpPr>
        <p:spPr>
          <a:xfrm>
            <a:off x="467544" y="4028928"/>
            <a:ext cx="3168352" cy="1344288"/>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EC" sz="1400" b="1" dirty="0" smtClean="0">
                <a:solidFill>
                  <a:schemeClr val="dk1"/>
                </a:solidFill>
              </a:rPr>
              <a:t>Prevención de impactos ambientales en nuestro territorio a causa de cultivos y refinamiento de sustancias ilegales, y la erradicación química biológica que se da en Colombia</a:t>
            </a:r>
          </a:p>
        </p:txBody>
      </p:sp>
      <p:sp>
        <p:nvSpPr>
          <p:cNvPr id="37" name="36 Octágono"/>
          <p:cNvSpPr/>
          <p:nvPr/>
        </p:nvSpPr>
        <p:spPr>
          <a:xfrm>
            <a:off x="5760640" y="4103577"/>
            <a:ext cx="3275856" cy="1210444"/>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smtClean="0">
                <a:solidFill>
                  <a:schemeClr val="tx1"/>
                </a:solidFill>
              </a:rPr>
              <a:t>Prevenir para que el conflicto interno colombiano no desate una tragedia humana que exija que el Ecuador se responsabilice de poblaciones desplazadas o refugiadas.</a:t>
            </a:r>
            <a:endParaRPr lang="es-EC" sz="1400" b="1" dirty="0">
              <a:solidFill>
                <a:schemeClr val="tx1"/>
              </a:solidFill>
            </a:endParaRPr>
          </a:p>
        </p:txBody>
      </p:sp>
      <p:sp>
        <p:nvSpPr>
          <p:cNvPr id="38" name="37 Flecha a la derecha con muesca"/>
          <p:cNvSpPr/>
          <p:nvPr/>
        </p:nvSpPr>
        <p:spPr>
          <a:xfrm rot="2645833">
            <a:off x="5026508" y="3991014"/>
            <a:ext cx="871803" cy="247776"/>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39" name="38 Flecha a la derecha con muesca"/>
          <p:cNvSpPr/>
          <p:nvPr/>
        </p:nvSpPr>
        <p:spPr>
          <a:xfrm rot="2974309">
            <a:off x="3370662" y="5278090"/>
            <a:ext cx="808769" cy="244163"/>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40" name="39 Flecha a la derecha con muesca"/>
          <p:cNvSpPr/>
          <p:nvPr/>
        </p:nvSpPr>
        <p:spPr>
          <a:xfrm rot="7627985">
            <a:off x="5220565" y="5287162"/>
            <a:ext cx="830321" cy="233363"/>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41" name="40 Flecha a la derecha con muesca"/>
          <p:cNvSpPr/>
          <p:nvPr/>
        </p:nvSpPr>
        <p:spPr>
          <a:xfrm rot="8377157">
            <a:off x="3460955" y="3976843"/>
            <a:ext cx="852039" cy="223730"/>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sp>
        <p:nvSpPr>
          <p:cNvPr id="42" name="41 Octágono"/>
          <p:cNvSpPr/>
          <p:nvPr/>
        </p:nvSpPr>
        <p:spPr>
          <a:xfrm>
            <a:off x="1547664" y="887119"/>
            <a:ext cx="6552728" cy="453650"/>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EC" sz="1400" b="1" dirty="0" smtClean="0"/>
              <a:t>El Plan Colombia ocasionó un desbordamiento de la violencia e inseguridad, y el incremento de refugiados y desplazados a nuestro país.</a:t>
            </a:r>
            <a:endParaRPr lang="es-EC" sz="1400" b="1" dirty="0" smtClean="0">
              <a:solidFill>
                <a:schemeClr val="dk1"/>
              </a:solidFill>
            </a:endParaRPr>
          </a:p>
        </p:txBody>
      </p:sp>
      <p:sp>
        <p:nvSpPr>
          <p:cNvPr id="43" name="42 Octágono"/>
          <p:cNvSpPr/>
          <p:nvPr/>
        </p:nvSpPr>
        <p:spPr>
          <a:xfrm>
            <a:off x="3131840" y="5733256"/>
            <a:ext cx="3312368" cy="1080120"/>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smtClean="0">
                <a:solidFill>
                  <a:schemeClr val="tx1"/>
                </a:solidFill>
              </a:rPr>
              <a:t>Contrarrestar la amenaza de que en zonas de territorio ecuatoriano emerjan índices de inseguridad ciudadana similares a las zonas de conflicto en territorio colombiano</a:t>
            </a:r>
            <a:endParaRPr lang="es-EC" sz="1400" b="1" dirty="0">
              <a:solidFill>
                <a:schemeClr val="tx1"/>
              </a:solidFill>
            </a:endParaRPr>
          </a:p>
        </p:txBody>
      </p:sp>
      <p:sp>
        <p:nvSpPr>
          <p:cNvPr id="44" name="43 Octágono"/>
          <p:cNvSpPr/>
          <p:nvPr/>
        </p:nvSpPr>
        <p:spPr>
          <a:xfrm>
            <a:off x="3203848" y="2901753"/>
            <a:ext cx="3096344" cy="900100"/>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smtClean="0">
                <a:solidFill>
                  <a:schemeClr val="tx1"/>
                </a:solidFill>
              </a:rPr>
              <a:t>Necesidad de prevenir operaciones militares en territorio ecuatoriano por parte de actores armados colombianos legales o ilegales</a:t>
            </a:r>
            <a:endParaRPr lang="es-EC" sz="1400" b="1" dirty="0">
              <a:solidFill>
                <a:schemeClr val="tx1"/>
              </a:solidFill>
            </a:endParaRPr>
          </a:p>
        </p:txBody>
      </p:sp>
      <p:sp>
        <p:nvSpPr>
          <p:cNvPr id="45" name="44 Flecha a la derecha con muesca"/>
          <p:cNvSpPr/>
          <p:nvPr/>
        </p:nvSpPr>
        <p:spPr>
          <a:xfrm rot="5400000">
            <a:off x="4335425" y="2153410"/>
            <a:ext cx="768896" cy="727793"/>
          </a:xfrm>
          <a:prstGeom prst="notchedRightArrow">
            <a:avLst/>
          </a:prstGeom>
          <a:gradFill flip="none" rotWithShape="1">
            <a:gsLst>
              <a:gs pos="0">
                <a:srgbClr val="0C1C2A"/>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63500" dir="3600000" algn="ctr" rotWithShape="0">
              <a:srgbClr val="000000">
                <a:alpha val="80000"/>
              </a:srgbClr>
            </a:outerShdw>
          </a:effectLst>
          <a:scene3d>
            <a:camera prst="orthographicFront"/>
            <a:lightRig rig="threePt" dir="t"/>
          </a:scene3d>
          <a:sp3d>
            <a:bevelT w="114300" prst="artDeco"/>
          </a:sp3d>
        </p:spPr>
        <p:txBody>
          <a:bodyPr anchor="ctr"/>
          <a:lstStyle/>
          <a:p>
            <a:pPr algn="ctr" eaLnBrk="0" hangingPunct="0">
              <a:lnSpc>
                <a:spcPct val="90000"/>
              </a:lnSpc>
              <a:buClr>
                <a:srgbClr val="49788D"/>
              </a:buClr>
              <a:buSzPct val="200000"/>
            </a:pPr>
            <a:endParaRPr lang="es-EC" sz="1600" b="1" kern="0">
              <a:solidFill>
                <a:srgbClr val="FFFF00"/>
              </a:solidFill>
              <a:cs typeface="Arial" charset="0"/>
            </a:endParaRPr>
          </a:p>
        </p:txBody>
      </p:sp>
      <p:pic>
        <p:nvPicPr>
          <p:cNvPr id="1026" name="Picture 2" descr="http://wikis.lib.ncsu.edu/images/0/0e/Plan_colombia-2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64" y="2248185"/>
            <a:ext cx="2248644" cy="1512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coportal.net/var/storage/images-versioned/607628/1-esl-ES/21651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2320193"/>
            <a:ext cx="2592288" cy="168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4135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7" descr="220"/>
          <p:cNvPicPr>
            <a:picLocks noChangeAspect="1" noChangeArrowheads="1" noCrop="1"/>
          </p:cNvPicPr>
          <p:nvPr/>
        </p:nvPicPr>
        <p:blipFill>
          <a:blip r:embed="rId2" cstate="print"/>
          <a:srcRect/>
          <a:stretch>
            <a:fillRect/>
          </a:stretch>
        </p:blipFill>
        <p:spPr bwMode="auto">
          <a:xfrm>
            <a:off x="526052" y="1340768"/>
            <a:ext cx="418139" cy="309536"/>
          </a:xfrm>
          <a:prstGeom prst="rect">
            <a:avLst/>
          </a:prstGeom>
          <a:noFill/>
          <a:ln w="9525">
            <a:noFill/>
            <a:miter lim="800000"/>
            <a:headEnd/>
            <a:tailEnd/>
          </a:ln>
        </p:spPr>
      </p:pic>
      <p:pic>
        <p:nvPicPr>
          <p:cNvPr id="18" name="Picture 37" descr="220"/>
          <p:cNvPicPr>
            <a:picLocks noChangeAspect="1" noChangeArrowheads="1" noCrop="1"/>
          </p:cNvPicPr>
          <p:nvPr/>
        </p:nvPicPr>
        <p:blipFill>
          <a:blip r:embed="rId2" cstate="print"/>
          <a:srcRect/>
          <a:stretch>
            <a:fillRect/>
          </a:stretch>
        </p:blipFill>
        <p:spPr bwMode="auto">
          <a:xfrm>
            <a:off x="511323" y="2996952"/>
            <a:ext cx="418139" cy="309536"/>
          </a:xfrm>
          <a:prstGeom prst="rect">
            <a:avLst/>
          </a:prstGeom>
          <a:noFill/>
          <a:ln w="9525">
            <a:noFill/>
            <a:miter lim="800000"/>
            <a:headEnd/>
            <a:tailEnd/>
          </a:ln>
        </p:spPr>
      </p:pic>
      <p:pic>
        <p:nvPicPr>
          <p:cNvPr id="22" name="Picture 37" descr="220"/>
          <p:cNvPicPr>
            <a:picLocks noChangeAspect="1" noChangeArrowheads="1" noCrop="1"/>
          </p:cNvPicPr>
          <p:nvPr/>
        </p:nvPicPr>
        <p:blipFill>
          <a:blip r:embed="rId2" cstate="print"/>
          <a:srcRect/>
          <a:stretch>
            <a:fillRect/>
          </a:stretch>
        </p:blipFill>
        <p:spPr bwMode="auto">
          <a:xfrm>
            <a:off x="510504" y="4653136"/>
            <a:ext cx="418139" cy="309536"/>
          </a:xfrm>
          <a:prstGeom prst="rect">
            <a:avLst/>
          </a:prstGeom>
          <a:noFill/>
          <a:ln w="9525">
            <a:noFill/>
            <a:miter lim="800000"/>
            <a:headEnd/>
            <a:tailEnd/>
          </a:ln>
        </p:spPr>
      </p:pic>
      <p:pic>
        <p:nvPicPr>
          <p:cNvPr id="25" name="Picture 37" descr="220"/>
          <p:cNvPicPr>
            <a:picLocks noChangeAspect="1" noChangeArrowheads="1" noCrop="1"/>
          </p:cNvPicPr>
          <p:nvPr/>
        </p:nvPicPr>
        <p:blipFill>
          <a:blip r:embed="rId2" cstate="print"/>
          <a:srcRect/>
          <a:stretch>
            <a:fillRect/>
          </a:stretch>
        </p:blipFill>
        <p:spPr bwMode="auto">
          <a:xfrm>
            <a:off x="481455" y="5877272"/>
            <a:ext cx="418139" cy="309536"/>
          </a:xfrm>
          <a:prstGeom prst="rect">
            <a:avLst/>
          </a:prstGeom>
          <a:noFill/>
          <a:ln w="9525">
            <a:noFill/>
            <a:miter lim="800000"/>
            <a:headEnd/>
            <a:tailEnd/>
          </a:ln>
        </p:spPr>
      </p:pic>
      <p:pic>
        <p:nvPicPr>
          <p:cNvPr id="26"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7" name="26 Grupo"/>
          <p:cNvGrpSpPr/>
          <p:nvPr/>
        </p:nvGrpSpPr>
        <p:grpSpPr>
          <a:xfrm>
            <a:off x="1043608" y="56818"/>
            <a:ext cx="7272808" cy="779894"/>
            <a:chOff x="1043608" y="56818"/>
            <a:chExt cx="7272808" cy="779894"/>
          </a:xfrm>
        </p:grpSpPr>
        <p:sp>
          <p:nvSpPr>
            <p:cNvPr id="28"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CONCLUSIONES </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29" name="Picture 9" descr="banim04"/>
            <p:cNvPicPr>
              <a:picLocks noChangeAspect="1" noChangeArrowheads="1" noCrop="1"/>
            </p:cNvPicPr>
            <p:nvPr/>
          </p:nvPicPr>
          <p:blipFill>
            <a:blip r:embed="rId4" cstate="print"/>
            <a:srcRect/>
            <a:stretch>
              <a:fillRect/>
            </a:stretch>
          </p:blipFill>
          <p:spPr bwMode="auto">
            <a:xfrm>
              <a:off x="1043608" y="692696"/>
              <a:ext cx="7272808" cy="144016"/>
            </a:xfrm>
            <a:prstGeom prst="rect">
              <a:avLst/>
            </a:prstGeom>
            <a:noFill/>
            <a:ln w="9525">
              <a:noFill/>
              <a:miter lim="800000"/>
              <a:headEnd/>
              <a:tailEnd/>
            </a:ln>
          </p:spPr>
        </p:pic>
      </p:grpSp>
      <p:grpSp>
        <p:nvGrpSpPr>
          <p:cNvPr id="23" name="Group 3"/>
          <p:cNvGrpSpPr>
            <a:grpSpLocks/>
          </p:cNvGrpSpPr>
          <p:nvPr/>
        </p:nvGrpSpPr>
        <p:grpSpPr bwMode="auto">
          <a:xfrm>
            <a:off x="3" y="792088"/>
            <a:ext cx="395535" cy="6021288"/>
            <a:chOff x="-104" y="0"/>
            <a:chExt cx="572" cy="4320"/>
          </a:xfrm>
        </p:grpSpPr>
        <p:sp>
          <p:nvSpPr>
            <p:cNvPr id="35"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36"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37"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38"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2" name="1 Rectángulo"/>
          <p:cNvSpPr/>
          <p:nvPr/>
        </p:nvSpPr>
        <p:spPr>
          <a:xfrm>
            <a:off x="936104" y="980728"/>
            <a:ext cx="8100392" cy="1015663"/>
          </a:xfrm>
          <a:prstGeom prst="rect">
            <a:avLst/>
          </a:prstGeom>
          <a:solidFill>
            <a:schemeClr val="accent5">
              <a:lumMod val="60000"/>
              <a:lumOff val="40000"/>
            </a:schemeClr>
          </a:solidFill>
          <a:ln>
            <a:solidFill>
              <a:schemeClr val="accent1"/>
            </a:solidFill>
          </a:ln>
        </p:spPr>
        <p:txBody>
          <a:bodyPr wrap="square">
            <a:spAutoFit/>
          </a:bodyPr>
          <a:lstStyle/>
          <a:p>
            <a:pPr lvl="0" algn="just"/>
            <a:r>
              <a:rPr lang="es-ES" sz="2000" dirty="0"/>
              <a:t>El análisis de los  Mecanismos de Confianza Mutua permitió determinar el grado de involucramiento del personal de funcionarios encargados del seguimiento y aplicación de dichos </a:t>
            </a:r>
            <a:r>
              <a:rPr lang="es-ES" sz="2000" dirty="0" smtClean="0"/>
              <a:t>mecanismos. </a:t>
            </a:r>
            <a:endParaRPr lang="es-ES" sz="2000" b="1" dirty="0"/>
          </a:p>
        </p:txBody>
      </p:sp>
      <p:sp>
        <p:nvSpPr>
          <p:cNvPr id="3" name="2 Rectángulo"/>
          <p:cNvSpPr/>
          <p:nvPr/>
        </p:nvSpPr>
        <p:spPr>
          <a:xfrm>
            <a:off x="936104" y="2138080"/>
            <a:ext cx="8100392" cy="1938992"/>
          </a:xfrm>
          <a:prstGeom prst="rect">
            <a:avLst/>
          </a:prstGeom>
          <a:solidFill>
            <a:schemeClr val="accent5">
              <a:lumMod val="60000"/>
              <a:lumOff val="40000"/>
            </a:schemeClr>
          </a:solidFill>
          <a:ln>
            <a:solidFill>
              <a:schemeClr val="accent1"/>
            </a:solidFill>
          </a:ln>
        </p:spPr>
        <p:txBody>
          <a:bodyPr wrap="square">
            <a:spAutoFit/>
          </a:bodyPr>
          <a:lstStyle/>
          <a:p>
            <a:pPr lvl="0"/>
            <a:r>
              <a:rPr lang="es-EC" sz="2000" dirty="0"/>
              <a:t>La investigación refleja que el personal comprometido en la defensa y seguridad del país tiene un alto nivel de conocimiento de la existencia de documentos referentes a la política nacional que definen los lineamientos sobre los Mecanismos de Confianza Mutua entre Ecuador y Colombia, puesto que las variables relacionadas a la seguridad son multidisciplinarias y les permite visualizar sus diferentes ámbitos de acción</a:t>
            </a:r>
          </a:p>
        </p:txBody>
      </p:sp>
      <p:sp>
        <p:nvSpPr>
          <p:cNvPr id="4" name="3 Rectángulo"/>
          <p:cNvSpPr/>
          <p:nvPr/>
        </p:nvSpPr>
        <p:spPr>
          <a:xfrm>
            <a:off x="936104" y="4149080"/>
            <a:ext cx="8100392" cy="1323439"/>
          </a:xfrm>
          <a:prstGeom prst="rect">
            <a:avLst/>
          </a:prstGeom>
          <a:solidFill>
            <a:schemeClr val="accent5">
              <a:lumMod val="60000"/>
              <a:lumOff val="40000"/>
            </a:schemeClr>
          </a:solidFill>
          <a:ln>
            <a:solidFill>
              <a:schemeClr val="accent1"/>
            </a:solidFill>
          </a:ln>
        </p:spPr>
        <p:txBody>
          <a:bodyPr wrap="square">
            <a:spAutoFit/>
          </a:bodyPr>
          <a:lstStyle/>
          <a:p>
            <a:pPr lvl="0"/>
            <a:r>
              <a:rPr lang="es-EC" sz="2000" dirty="0"/>
              <a:t>Es necesario socializar y difundir las políticas sobre Mecanismos de Confianza Mutua, analizando y determinando su coherencia con las prioridades establecidas por nuestro país sobre la Estrategia de Defensa y Seguridad</a:t>
            </a:r>
          </a:p>
        </p:txBody>
      </p:sp>
      <p:sp>
        <p:nvSpPr>
          <p:cNvPr id="5" name="4 Rectángulo"/>
          <p:cNvSpPr/>
          <p:nvPr/>
        </p:nvSpPr>
        <p:spPr>
          <a:xfrm>
            <a:off x="936104" y="5561945"/>
            <a:ext cx="8100392" cy="1323439"/>
          </a:xfrm>
          <a:prstGeom prst="rect">
            <a:avLst/>
          </a:prstGeom>
          <a:solidFill>
            <a:schemeClr val="accent5">
              <a:lumMod val="60000"/>
              <a:lumOff val="40000"/>
            </a:schemeClr>
          </a:solidFill>
          <a:ln>
            <a:solidFill>
              <a:schemeClr val="accent1"/>
            </a:solidFill>
          </a:ln>
        </p:spPr>
        <p:txBody>
          <a:bodyPr wrap="square">
            <a:spAutoFit/>
          </a:bodyPr>
          <a:lstStyle/>
          <a:p>
            <a:pPr lvl="0" algn="just"/>
            <a:r>
              <a:rPr lang="es-EC" sz="2000" dirty="0"/>
              <a:t>La frontera no debe ser concebida como un tema exclusivo de defensa y seguridad para los dos Estados, es necesario preocuparse del progreso de las comunidades de esta región, atendiendo sus necesidades y considerando sus problemas.</a:t>
            </a:r>
            <a:endParaRPr lang="es-ES" sz="2000" b="1" dirty="0"/>
          </a:p>
        </p:txBody>
      </p:sp>
    </p:spTree>
    <p:extLst>
      <p:ext uri="{BB962C8B-B14F-4D97-AF65-F5344CB8AC3E}">
        <p14:creationId xmlns:p14="http://schemas.microsoft.com/office/powerpoint/2010/main" val="39862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animBg="1"/>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grpSp>
        <p:nvGrpSpPr>
          <p:cNvPr id="27" name="26 Grupo"/>
          <p:cNvGrpSpPr/>
          <p:nvPr/>
        </p:nvGrpSpPr>
        <p:grpSpPr>
          <a:xfrm>
            <a:off x="1043608" y="56818"/>
            <a:ext cx="7272808" cy="779894"/>
            <a:chOff x="1043608" y="56818"/>
            <a:chExt cx="7272808" cy="779894"/>
          </a:xfrm>
        </p:grpSpPr>
        <p:sp>
          <p:nvSpPr>
            <p:cNvPr id="28"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CONCLUSIONES </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29" name="Picture 9" descr="banim04"/>
            <p:cNvPicPr>
              <a:picLocks noChangeAspect="1" noChangeArrowheads="1" noCrop="1"/>
            </p:cNvPicPr>
            <p:nvPr/>
          </p:nvPicPr>
          <p:blipFill>
            <a:blip r:embed="rId3" cstate="print"/>
            <a:srcRect/>
            <a:stretch>
              <a:fillRect/>
            </a:stretch>
          </p:blipFill>
          <p:spPr bwMode="auto">
            <a:xfrm>
              <a:off x="1043608" y="692696"/>
              <a:ext cx="7272808" cy="144016"/>
            </a:xfrm>
            <a:prstGeom prst="rect">
              <a:avLst/>
            </a:prstGeom>
            <a:noFill/>
            <a:ln w="9525">
              <a:noFill/>
              <a:miter lim="800000"/>
              <a:headEnd/>
              <a:tailEnd/>
            </a:ln>
          </p:spPr>
        </p:pic>
      </p:grpSp>
      <p:grpSp>
        <p:nvGrpSpPr>
          <p:cNvPr id="23" name="Group 3"/>
          <p:cNvGrpSpPr>
            <a:grpSpLocks/>
          </p:cNvGrpSpPr>
          <p:nvPr/>
        </p:nvGrpSpPr>
        <p:grpSpPr bwMode="auto">
          <a:xfrm>
            <a:off x="3" y="792088"/>
            <a:ext cx="395535" cy="6021288"/>
            <a:chOff x="-104" y="0"/>
            <a:chExt cx="572" cy="4320"/>
          </a:xfrm>
        </p:grpSpPr>
        <p:sp>
          <p:nvSpPr>
            <p:cNvPr id="35"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36"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37"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38"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6" name="5 Rectángulo"/>
          <p:cNvSpPr/>
          <p:nvPr/>
        </p:nvSpPr>
        <p:spPr>
          <a:xfrm>
            <a:off x="1043608" y="1220559"/>
            <a:ext cx="8100392" cy="1200329"/>
          </a:xfrm>
          <a:prstGeom prst="rect">
            <a:avLst/>
          </a:prstGeom>
          <a:solidFill>
            <a:schemeClr val="accent5">
              <a:lumMod val="60000"/>
              <a:lumOff val="40000"/>
            </a:schemeClr>
          </a:solidFill>
          <a:ln>
            <a:solidFill>
              <a:schemeClr val="accent1"/>
            </a:solidFill>
          </a:ln>
        </p:spPr>
        <p:txBody>
          <a:bodyPr wrap="square">
            <a:spAutoFit/>
          </a:bodyPr>
          <a:lstStyle/>
          <a:p>
            <a:pPr lvl="0" algn="just"/>
            <a:r>
              <a:rPr lang="es-EC" dirty="0"/>
              <a:t>Los instrumentos que dispone el Estado ecuatoriano para enfrentar y resolver los conflictos,  son aplicados de acuerdo a la doctrina de seguridad, propendiendo a la solución pacifica de las controversias existentes y según la dinámica de las relaciones internacionales</a:t>
            </a:r>
          </a:p>
        </p:txBody>
      </p:sp>
      <p:sp>
        <p:nvSpPr>
          <p:cNvPr id="7" name="6 Rectángulo"/>
          <p:cNvSpPr/>
          <p:nvPr/>
        </p:nvSpPr>
        <p:spPr>
          <a:xfrm>
            <a:off x="1043608" y="2804735"/>
            <a:ext cx="8100392" cy="1200329"/>
          </a:xfrm>
          <a:prstGeom prst="rect">
            <a:avLst/>
          </a:prstGeom>
          <a:solidFill>
            <a:schemeClr val="accent5">
              <a:lumMod val="60000"/>
              <a:lumOff val="40000"/>
            </a:schemeClr>
          </a:solidFill>
          <a:ln>
            <a:solidFill>
              <a:schemeClr val="accent1"/>
            </a:solidFill>
          </a:ln>
        </p:spPr>
        <p:txBody>
          <a:bodyPr wrap="square">
            <a:spAutoFit/>
          </a:bodyPr>
          <a:lstStyle/>
          <a:p>
            <a:pPr lvl="0" algn="just"/>
            <a:r>
              <a:rPr lang="es-EC" dirty="0"/>
              <a:t>La periodicidad de las Conferencias y Reuniones de los Ministros de Defensa y Altos Mandos Militares contribuyen a la planificación de la seguridad del Estado, puesto que permiten identificar variables macro que inciden en la seguridad de los países vecinos</a:t>
            </a:r>
          </a:p>
        </p:txBody>
      </p:sp>
      <p:sp>
        <p:nvSpPr>
          <p:cNvPr id="8" name="7 Rectángulo"/>
          <p:cNvSpPr/>
          <p:nvPr/>
        </p:nvSpPr>
        <p:spPr>
          <a:xfrm>
            <a:off x="1043608" y="4532927"/>
            <a:ext cx="8100392" cy="1200329"/>
          </a:xfrm>
          <a:prstGeom prst="rect">
            <a:avLst/>
          </a:prstGeom>
          <a:solidFill>
            <a:schemeClr val="accent5">
              <a:lumMod val="60000"/>
              <a:lumOff val="40000"/>
            </a:schemeClr>
          </a:solidFill>
          <a:ln>
            <a:solidFill>
              <a:schemeClr val="accent1"/>
            </a:solidFill>
          </a:ln>
        </p:spPr>
        <p:txBody>
          <a:bodyPr wrap="square">
            <a:spAutoFit/>
          </a:bodyPr>
          <a:lstStyle/>
          <a:p>
            <a:pPr lvl="0" algn="just"/>
            <a:r>
              <a:rPr lang="es-EC" dirty="0"/>
              <a:t>El personal que participa en las misiones de vigilancia y protección de la frontera norte tiene un gran nivel de conocimiento de los principios rectores de la seguridad y defensa, lo cual es relevante, puesto que esto favorece  a su desempeño en su respectivo campo de acción</a:t>
            </a:r>
          </a:p>
        </p:txBody>
      </p:sp>
      <p:pic>
        <p:nvPicPr>
          <p:cNvPr id="24" name="Picture 37" descr="220"/>
          <p:cNvPicPr>
            <a:picLocks noChangeAspect="1" noChangeArrowheads="1" noCrop="1"/>
          </p:cNvPicPr>
          <p:nvPr/>
        </p:nvPicPr>
        <p:blipFill>
          <a:blip r:embed="rId4" cstate="print"/>
          <a:srcRect/>
          <a:stretch>
            <a:fillRect/>
          </a:stretch>
        </p:blipFill>
        <p:spPr bwMode="auto">
          <a:xfrm>
            <a:off x="526052" y="1580599"/>
            <a:ext cx="418139" cy="309536"/>
          </a:xfrm>
          <a:prstGeom prst="rect">
            <a:avLst/>
          </a:prstGeom>
          <a:noFill/>
          <a:ln w="9525">
            <a:noFill/>
            <a:miter lim="800000"/>
            <a:headEnd/>
            <a:tailEnd/>
          </a:ln>
        </p:spPr>
      </p:pic>
      <p:pic>
        <p:nvPicPr>
          <p:cNvPr id="30" name="Picture 37" descr="220"/>
          <p:cNvPicPr>
            <a:picLocks noChangeAspect="1" noChangeArrowheads="1" noCrop="1"/>
          </p:cNvPicPr>
          <p:nvPr/>
        </p:nvPicPr>
        <p:blipFill>
          <a:blip r:embed="rId4" cstate="print"/>
          <a:srcRect/>
          <a:stretch>
            <a:fillRect/>
          </a:stretch>
        </p:blipFill>
        <p:spPr bwMode="auto">
          <a:xfrm>
            <a:off x="511323" y="3212976"/>
            <a:ext cx="418139" cy="309536"/>
          </a:xfrm>
          <a:prstGeom prst="rect">
            <a:avLst/>
          </a:prstGeom>
          <a:noFill/>
          <a:ln w="9525">
            <a:noFill/>
            <a:miter lim="800000"/>
            <a:headEnd/>
            <a:tailEnd/>
          </a:ln>
        </p:spPr>
      </p:pic>
      <p:pic>
        <p:nvPicPr>
          <p:cNvPr id="31" name="Picture 37" descr="220"/>
          <p:cNvPicPr>
            <a:picLocks noChangeAspect="1" noChangeArrowheads="1" noCrop="1"/>
          </p:cNvPicPr>
          <p:nvPr/>
        </p:nvPicPr>
        <p:blipFill>
          <a:blip r:embed="rId4" cstate="print"/>
          <a:srcRect/>
          <a:stretch>
            <a:fillRect/>
          </a:stretch>
        </p:blipFill>
        <p:spPr bwMode="auto">
          <a:xfrm>
            <a:off x="510504" y="4919664"/>
            <a:ext cx="418139" cy="309536"/>
          </a:xfrm>
          <a:prstGeom prst="rect">
            <a:avLst/>
          </a:prstGeom>
          <a:noFill/>
          <a:ln w="9525">
            <a:noFill/>
            <a:miter lim="800000"/>
            <a:headEnd/>
            <a:tailEnd/>
          </a:ln>
        </p:spPr>
      </p:pic>
    </p:spTree>
    <p:extLst>
      <p:ext uri="{BB962C8B-B14F-4D97-AF65-F5344CB8AC3E}">
        <p14:creationId xmlns:p14="http://schemas.microsoft.com/office/powerpoint/2010/main" val="17609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grpSp>
        <p:nvGrpSpPr>
          <p:cNvPr id="27" name="26 Grupo"/>
          <p:cNvGrpSpPr/>
          <p:nvPr/>
        </p:nvGrpSpPr>
        <p:grpSpPr>
          <a:xfrm>
            <a:off x="1043608" y="56818"/>
            <a:ext cx="7272808" cy="779894"/>
            <a:chOff x="1043608" y="56818"/>
            <a:chExt cx="7272808" cy="779894"/>
          </a:xfrm>
        </p:grpSpPr>
        <p:sp>
          <p:nvSpPr>
            <p:cNvPr id="28"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CONCLUSIONES </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29" name="Picture 9" descr="banim04"/>
            <p:cNvPicPr>
              <a:picLocks noChangeAspect="1" noChangeArrowheads="1" noCrop="1"/>
            </p:cNvPicPr>
            <p:nvPr/>
          </p:nvPicPr>
          <p:blipFill>
            <a:blip r:embed="rId3" cstate="print"/>
            <a:srcRect/>
            <a:stretch>
              <a:fillRect/>
            </a:stretch>
          </p:blipFill>
          <p:spPr bwMode="auto">
            <a:xfrm>
              <a:off x="1043608" y="692696"/>
              <a:ext cx="7272808" cy="144016"/>
            </a:xfrm>
            <a:prstGeom prst="rect">
              <a:avLst/>
            </a:prstGeom>
            <a:noFill/>
            <a:ln w="9525">
              <a:noFill/>
              <a:miter lim="800000"/>
              <a:headEnd/>
              <a:tailEnd/>
            </a:ln>
          </p:spPr>
        </p:pic>
      </p:grpSp>
      <p:grpSp>
        <p:nvGrpSpPr>
          <p:cNvPr id="23" name="Group 3"/>
          <p:cNvGrpSpPr>
            <a:grpSpLocks/>
          </p:cNvGrpSpPr>
          <p:nvPr/>
        </p:nvGrpSpPr>
        <p:grpSpPr bwMode="auto">
          <a:xfrm>
            <a:off x="3" y="792088"/>
            <a:ext cx="395535" cy="6021288"/>
            <a:chOff x="-104" y="0"/>
            <a:chExt cx="572" cy="4320"/>
          </a:xfrm>
        </p:grpSpPr>
        <p:sp>
          <p:nvSpPr>
            <p:cNvPr id="35"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36"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37"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38"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2" name="1 Rectángulo"/>
          <p:cNvSpPr/>
          <p:nvPr/>
        </p:nvSpPr>
        <p:spPr>
          <a:xfrm>
            <a:off x="1043608" y="1268760"/>
            <a:ext cx="8100392" cy="1477328"/>
          </a:xfrm>
          <a:prstGeom prst="rect">
            <a:avLst/>
          </a:prstGeom>
          <a:solidFill>
            <a:schemeClr val="accent5">
              <a:lumMod val="60000"/>
              <a:lumOff val="40000"/>
            </a:schemeClr>
          </a:solidFill>
          <a:ln>
            <a:solidFill>
              <a:schemeClr val="accent1"/>
            </a:solidFill>
          </a:ln>
        </p:spPr>
        <p:txBody>
          <a:bodyPr wrap="square">
            <a:spAutoFit/>
          </a:bodyPr>
          <a:lstStyle/>
          <a:p>
            <a:pPr lvl="0" algn="just"/>
            <a:r>
              <a:rPr lang="es-EC" dirty="0"/>
              <a:t>Para el bien común de la región, y debido a la sinergia que existe entre las poblaciones y a los grandes lazos que han unido desde siempre a Ecuador  y Colombia, es vital que se mantenga los Mecanismos de Confianza Mutua, cuya aplicación y puesta en práctica permitirá mejorar las relaciones internacionales entre los dos Estados</a:t>
            </a:r>
          </a:p>
        </p:txBody>
      </p:sp>
      <p:sp>
        <p:nvSpPr>
          <p:cNvPr id="3" name="2 Rectángulo"/>
          <p:cNvSpPr/>
          <p:nvPr/>
        </p:nvSpPr>
        <p:spPr>
          <a:xfrm>
            <a:off x="1043608" y="3513782"/>
            <a:ext cx="8100392" cy="923330"/>
          </a:xfrm>
          <a:prstGeom prst="rect">
            <a:avLst/>
          </a:prstGeom>
          <a:solidFill>
            <a:schemeClr val="accent5">
              <a:lumMod val="60000"/>
              <a:lumOff val="40000"/>
            </a:schemeClr>
          </a:solidFill>
          <a:ln>
            <a:solidFill>
              <a:schemeClr val="accent1"/>
            </a:solidFill>
          </a:ln>
        </p:spPr>
        <p:txBody>
          <a:bodyPr wrap="square">
            <a:spAutoFit/>
          </a:bodyPr>
          <a:lstStyle/>
          <a:p>
            <a:pPr lvl="0" algn="just"/>
            <a:r>
              <a:rPr lang="es-EC" dirty="0"/>
              <a:t>Es imprescindible considerar en primera línea dentro de las agendas de cooperación binacional el tema de refugiados, pues se ven directamente afectadas ambas naciones.</a:t>
            </a:r>
            <a:endParaRPr lang="es-ES" b="1" dirty="0"/>
          </a:p>
        </p:txBody>
      </p:sp>
      <p:sp>
        <p:nvSpPr>
          <p:cNvPr id="4" name="3 Rectángulo"/>
          <p:cNvSpPr/>
          <p:nvPr/>
        </p:nvSpPr>
        <p:spPr>
          <a:xfrm>
            <a:off x="1043608" y="4904000"/>
            <a:ext cx="8100392" cy="1477328"/>
          </a:xfrm>
          <a:prstGeom prst="rect">
            <a:avLst/>
          </a:prstGeom>
          <a:solidFill>
            <a:schemeClr val="accent5">
              <a:lumMod val="60000"/>
              <a:lumOff val="40000"/>
            </a:schemeClr>
          </a:solidFill>
          <a:ln>
            <a:solidFill>
              <a:schemeClr val="accent1"/>
            </a:solidFill>
          </a:ln>
        </p:spPr>
        <p:txBody>
          <a:bodyPr wrap="square">
            <a:spAutoFit/>
          </a:bodyPr>
          <a:lstStyle/>
          <a:p>
            <a:pPr lvl="0" algn="just"/>
            <a:r>
              <a:rPr lang="es-EC" dirty="0"/>
              <a:t>El Estado ecuatoriano debe mantenerse alerta, luego de que culminen la propuesta de paz que se ha planteado en la Habana Cuba, puesto que si finaliza el conflicto entre el Estado colombiano y los GIAC, se debe prever las acciones para contrarrestar a los factores que incidirían en la, situación socioeconómica de nuestras poblaciones fronterizas</a:t>
            </a:r>
          </a:p>
        </p:txBody>
      </p:sp>
      <p:pic>
        <p:nvPicPr>
          <p:cNvPr id="17" name="Picture 37" descr="220"/>
          <p:cNvPicPr>
            <a:picLocks noChangeAspect="1" noChangeArrowheads="1" noCrop="1"/>
          </p:cNvPicPr>
          <p:nvPr/>
        </p:nvPicPr>
        <p:blipFill>
          <a:blip r:embed="rId4" cstate="print"/>
          <a:srcRect/>
          <a:stretch>
            <a:fillRect/>
          </a:stretch>
        </p:blipFill>
        <p:spPr bwMode="auto">
          <a:xfrm>
            <a:off x="526052" y="1823320"/>
            <a:ext cx="418139" cy="309536"/>
          </a:xfrm>
          <a:prstGeom prst="rect">
            <a:avLst/>
          </a:prstGeom>
          <a:noFill/>
          <a:ln w="9525">
            <a:noFill/>
            <a:miter lim="800000"/>
            <a:headEnd/>
            <a:tailEnd/>
          </a:ln>
        </p:spPr>
      </p:pic>
      <p:pic>
        <p:nvPicPr>
          <p:cNvPr id="18" name="Picture 37" descr="220"/>
          <p:cNvPicPr>
            <a:picLocks noChangeAspect="1" noChangeArrowheads="1" noCrop="1"/>
          </p:cNvPicPr>
          <p:nvPr/>
        </p:nvPicPr>
        <p:blipFill>
          <a:blip r:embed="rId4" cstate="print"/>
          <a:srcRect/>
          <a:stretch>
            <a:fillRect/>
          </a:stretch>
        </p:blipFill>
        <p:spPr bwMode="auto">
          <a:xfrm>
            <a:off x="511323" y="3839544"/>
            <a:ext cx="418139" cy="309536"/>
          </a:xfrm>
          <a:prstGeom prst="rect">
            <a:avLst/>
          </a:prstGeom>
          <a:noFill/>
          <a:ln w="9525">
            <a:noFill/>
            <a:miter lim="800000"/>
            <a:headEnd/>
            <a:tailEnd/>
          </a:ln>
        </p:spPr>
      </p:pic>
      <p:pic>
        <p:nvPicPr>
          <p:cNvPr id="19" name="Picture 37" descr="220"/>
          <p:cNvPicPr>
            <a:picLocks noChangeAspect="1" noChangeArrowheads="1" noCrop="1"/>
          </p:cNvPicPr>
          <p:nvPr/>
        </p:nvPicPr>
        <p:blipFill>
          <a:blip r:embed="rId4" cstate="print"/>
          <a:srcRect/>
          <a:stretch>
            <a:fillRect/>
          </a:stretch>
        </p:blipFill>
        <p:spPr bwMode="auto">
          <a:xfrm>
            <a:off x="510504" y="5445224"/>
            <a:ext cx="418139" cy="309536"/>
          </a:xfrm>
          <a:prstGeom prst="rect">
            <a:avLst/>
          </a:prstGeom>
          <a:noFill/>
          <a:ln w="9525">
            <a:noFill/>
            <a:miter lim="800000"/>
            <a:headEnd/>
            <a:tailEnd/>
          </a:ln>
        </p:spPr>
      </p:pic>
    </p:spTree>
    <p:extLst>
      <p:ext uri="{BB962C8B-B14F-4D97-AF65-F5344CB8AC3E}">
        <p14:creationId xmlns:p14="http://schemas.microsoft.com/office/powerpoint/2010/main" val="21863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sp>
        <p:nvSpPr>
          <p:cNvPr id="24" name="Text Box 18"/>
          <p:cNvSpPr txBox="1">
            <a:spLocks noChangeArrowheads="1"/>
          </p:cNvSpPr>
          <p:nvPr/>
        </p:nvSpPr>
        <p:spPr bwMode="auto">
          <a:xfrm>
            <a:off x="2483768" y="2996953"/>
            <a:ext cx="4248472"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40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RECOMENDACIONES</a:t>
            </a:r>
            <a:endParaRPr lang="es-EC" sz="40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39" name="Oval 4">
            <a:hlinkClick r:id="" action="ppaction://hlinkshowjump?jump=nextslide"/>
          </p:cNvPr>
          <p:cNvSpPr>
            <a:spLocks noChangeArrowheads="1"/>
          </p:cNvSpPr>
          <p:nvPr/>
        </p:nvSpPr>
        <p:spPr bwMode="auto">
          <a:xfrm flipH="1">
            <a:off x="1763688" y="2996953"/>
            <a:ext cx="576904" cy="624185"/>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4000" b="1" kern="0" dirty="0">
                <a:solidFill>
                  <a:srgbClr val="FFFF00"/>
                </a:solidFill>
                <a:effectLst>
                  <a:outerShdw blurRad="38100" dist="38100" dir="2700000" algn="tl">
                    <a:srgbClr val="000000">
                      <a:alpha val="43137"/>
                    </a:srgbClr>
                  </a:outerShdw>
                </a:effectLst>
              </a:rPr>
              <a:t>7</a:t>
            </a:r>
            <a:endParaRPr lang="en-US" sz="4000" b="1" kern="0" dirty="0">
              <a:solidFill>
                <a:srgbClr val="FFFF00"/>
              </a:solidFill>
              <a:effectLst>
                <a:outerShdw blurRad="38100" dist="38100" dir="2700000" algn="tl">
                  <a:srgbClr val="000000">
                    <a:alpha val="43137"/>
                  </a:srgbClr>
                </a:outerShdw>
              </a:effectLst>
            </a:endParaRPr>
          </a:p>
        </p:txBody>
      </p:sp>
      <p:grpSp>
        <p:nvGrpSpPr>
          <p:cNvPr id="32" name="Group 3"/>
          <p:cNvGrpSpPr>
            <a:grpSpLocks/>
          </p:cNvGrpSpPr>
          <p:nvPr/>
        </p:nvGrpSpPr>
        <p:grpSpPr bwMode="auto">
          <a:xfrm>
            <a:off x="3" y="792088"/>
            <a:ext cx="395535" cy="6021288"/>
            <a:chOff x="-104" y="0"/>
            <a:chExt cx="572" cy="4320"/>
          </a:xfrm>
        </p:grpSpPr>
        <p:sp>
          <p:nvSpPr>
            <p:cNvPr id="44"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5"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pic>
        <p:nvPicPr>
          <p:cNvPr id="29"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1426890" y="127238"/>
            <a:ext cx="6313463" cy="1429554"/>
          </a:xfrm>
          <a:prstGeom prst="rect">
            <a:avLst/>
          </a:prstGeom>
          <a:ln>
            <a:noFill/>
          </a:ln>
          <a:effectLst>
            <a:softEdge rad="112500"/>
          </a:effectLst>
        </p:spPr>
      </p:pic>
    </p:spTree>
    <p:extLst>
      <p:ext uri="{BB962C8B-B14F-4D97-AF65-F5344CB8AC3E}">
        <p14:creationId xmlns:p14="http://schemas.microsoft.com/office/powerpoint/2010/main" val="1148237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3478519489"/>
              </p:ext>
            </p:extLst>
          </p:nvPr>
        </p:nvGraphicFramePr>
        <p:xfrm>
          <a:off x="800173" y="836712"/>
          <a:ext cx="8271819"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37" descr="220"/>
          <p:cNvPicPr>
            <a:picLocks noChangeAspect="1" noChangeArrowheads="1" noCrop="1"/>
          </p:cNvPicPr>
          <p:nvPr/>
        </p:nvPicPr>
        <p:blipFill>
          <a:blip r:embed="rId7" cstate="print"/>
          <a:srcRect/>
          <a:stretch>
            <a:fillRect/>
          </a:stretch>
        </p:blipFill>
        <p:spPr bwMode="auto">
          <a:xfrm>
            <a:off x="411976" y="1340769"/>
            <a:ext cx="487616" cy="360040"/>
          </a:xfrm>
          <a:prstGeom prst="rect">
            <a:avLst/>
          </a:prstGeom>
          <a:noFill/>
          <a:ln w="9525">
            <a:noFill/>
            <a:miter lim="800000"/>
            <a:headEnd/>
            <a:tailEnd/>
          </a:ln>
        </p:spPr>
      </p:pic>
      <p:pic>
        <p:nvPicPr>
          <p:cNvPr id="18" name="Picture 37" descr="220"/>
          <p:cNvPicPr>
            <a:picLocks noChangeAspect="1" noChangeArrowheads="1" noCrop="1"/>
          </p:cNvPicPr>
          <p:nvPr/>
        </p:nvPicPr>
        <p:blipFill>
          <a:blip r:embed="rId7" cstate="print"/>
          <a:srcRect/>
          <a:stretch>
            <a:fillRect/>
          </a:stretch>
        </p:blipFill>
        <p:spPr bwMode="auto">
          <a:xfrm>
            <a:off x="397247" y="3140968"/>
            <a:ext cx="487616" cy="360040"/>
          </a:xfrm>
          <a:prstGeom prst="rect">
            <a:avLst/>
          </a:prstGeom>
          <a:noFill/>
          <a:ln w="9525">
            <a:noFill/>
            <a:miter lim="800000"/>
            <a:headEnd/>
            <a:tailEnd/>
          </a:ln>
        </p:spPr>
      </p:pic>
      <p:pic>
        <p:nvPicPr>
          <p:cNvPr id="24" name="Picture 37" descr="220"/>
          <p:cNvPicPr>
            <a:picLocks noChangeAspect="1" noChangeArrowheads="1" noCrop="1"/>
          </p:cNvPicPr>
          <p:nvPr/>
        </p:nvPicPr>
        <p:blipFill>
          <a:blip r:embed="rId7" cstate="print"/>
          <a:srcRect/>
          <a:stretch>
            <a:fillRect/>
          </a:stretch>
        </p:blipFill>
        <p:spPr bwMode="auto">
          <a:xfrm>
            <a:off x="396428" y="5301208"/>
            <a:ext cx="487616" cy="360040"/>
          </a:xfrm>
          <a:prstGeom prst="rect">
            <a:avLst/>
          </a:prstGeom>
          <a:noFill/>
          <a:ln w="9525">
            <a:noFill/>
            <a:miter lim="800000"/>
            <a:headEnd/>
            <a:tailEnd/>
          </a:ln>
        </p:spPr>
      </p:pic>
      <p:pic>
        <p:nvPicPr>
          <p:cNvPr id="26"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27" name="26 Grupo"/>
          <p:cNvGrpSpPr/>
          <p:nvPr/>
        </p:nvGrpSpPr>
        <p:grpSpPr>
          <a:xfrm>
            <a:off x="1043608" y="56818"/>
            <a:ext cx="7272808" cy="779894"/>
            <a:chOff x="1043608" y="56818"/>
            <a:chExt cx="7272808" cy="779894"/>
          </a:xfrm>
        </p:grpSpPr>
        <p:sp>
          <p:nvSpPr>
            <p:cNvPr id="28"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RECOMENDACIONES </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29" name="Picture 9" descr="banim04"/>
            <p:cNvPicPr>
              <a:picLocks noChangeAspect="1" noChangeArrowheads="1" noCrop="1"/>
            </p:cNvPicPr>
            <p:nvPr/>
          </p:nvPicPr>
          <p:blipFill>
            <a:blip r:embed="rId9" cstate="print"/>
            <a:srcRect/>
            <a:stretch>
              <a:fillRect/>
            </a:stretch>
          </p:blipFill>
          <p:spPr bwMode="auto">
            <a:xfrm>
              <a:off x="1043608" y="692696"/>
              <a:ext cx="7272808" cy="144016"/>
            </a:xfrm>
            <a:prstGeom prst="rect">
              <a:avLst/>
            </a:prstGeom>
            <a:noFill/>
            <a:ln w="9525">
              <a:noFill/>
              <a:miter lim="800000"/>
              <a:headEnd/>
              <a:tailEnd/>
            </a:ln>
          </p:spPr>
        </p:pic>
      </p:grpSp>
      <p:grpSp>
        <p:nvGrpSpPr>
          <p:cNvPr id="23" name="Group 3"/>
          <p:cNvGrpSpPr>
            <a:grpSpLocks/>
          </p:cNvGrpSpPr>
          <p:nvPr/>
        </p:nvGrpSpPr>
        <p:grpSpPr bwMode="auto">
          <a:xfrm>
            <a:off x="3" y="792088"/>
            <a:ext cx="395535" cy="6021288"/>
            <a:chOff x="-104" y="0"/>
            <a:chExt cx="572" cy="4320"/>
          </a:xfrm>
        </p:grpSpPr>
        <p:sp>
          <p:nvSpPr>
            <p:cNvPr id="35"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36"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37"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38"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284748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269287774"/>
              </p:ext>
            </p:extLst>
          </p:nvPr>
        </p:nvGraphicFramePr>
        <p:xfrm>
          <a:off x="800173" y="836712"/>
          <a:ext cx="8271819"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37" descr="220"/>
          <p:cNvPicPr>
            <a:picLocks noChangeAspect="1" noChangeArrowheads="1" noCrop="1"/>
          </p:cNvPicPr>
          <p:nvPr/>
        </p:nvPicPr>
        <p:blipFill>
          <a:blip r:embed="rId7" cstate="print"/>
          <a:srcRect/>
          <a:stretch>
            <a:fillRect/>
          </a:stretch>
        </p:blipFill>
        <p:spPr bwMode="auto">
          <a:xfrm>
            <a:off x="411976" y="1340769"/>
            <a:ext cx="487616" cy="360040"/>
          </a:xfrm>
          <a:prstGeom prst="rect">
            <a:avLst/>
          </a:prstGeom>
          <a:noFill/>
          <a:ln w="9525">
            <a:noFill/>
            <a:miter lim="800000"/>
            <a:headEnd/>
            <a:tailEnd/>
          </a:ln>
        </p:spPr>
      </p:pic>
      <p:pic>
        <p:nvPicPr>
          <p:cNvPr id="18" name="Picture 37" descr="220"/>
          <p:cNvPicPr>
            <a:picLocks noChangeAspect="1" noChangeArrowheads="1" noCrop="1"/>
          </p:cNvPicPr>
          <p:nvPr/>
        </p:nvPicPr>
        <p:blipFill>
          <a:blip r:embed="rId7" cstate="print"/>
          <a:srcRect/>
          <a:stretch>
            <a:fillRect/>
          </a:stretch>
        </p:blipFill>
        <p:spPr bwMode="auto">
          <a:xfrm>
            <a:off x="397247" y="2852937"/>
            <a:ext cx="487616" cy="360040"/>
          </a:xfrm>
          <a:prstGeom prst="rect">
            <a:avLst/>
          </a:prstGeom>
          <a:noFill/>
          <a:ln w="9525">
            <a:noFill/>
            <a:miter lim="800000"/>
            <a:headEnd/>
            <a:tailEnd/>
          </a:ln>
        </p:spPr>
      </p:pic>
      <p:pic>
        <p:nvPicPr>
          <p:cNvPr id="22" name="Picture 37" descr="220"/>
          <p:cNvPicPr>
            <a:picLocks noChangeAspect="1" noChangeArrowheads="1" noCrop="1"/>
          </p:cNvPicPr>
          <p:nvPr/>
        </p:nvPicPr>
        <p:blipFill>
          <a:blip r:embed="rId7" cstate="print"/>
          <a:srcRect/>
          <a:stretch>
            <a:fillRect/>
          </a:stretch>
        </p:blipFill>
        <p:spPr bwMode="auto">
          <a:xfrm>
            <a:off x="396428" y="4365105"/>
            <a:ext cx="487616" cy="360040"/>
          </a:xfrm>
          <a:prstGeom prst="rect">
            <a:avLst/>
          </a:prstGeom>
          <a:noFill/>
          <a:ln w="9525">
            <a:noFill/>
            <a:miter lim="800000"/>
            <a:headEnd/>
            <a:tailEnd/>
          </a:ln>
        </p:spPr>
      </p:pic>
      <p:pic>
        <p:nvPicPr>
          <p:cNvPr id="24" name="Picture 37" descr="220"/>
          <p:cNvPicPr>
            <a:picLocks noChangeAspect="1" noChangeArrowheads="1" noCrop="1"/>
          </p:cNvPicPr>
          <p:nvPr/>
        </p:nvPicPr>
        <p:blipFill>
          <a:blip r:embed="rId7" cstate="print"/>
          <a:srcRect/>
          <a:stretch>
            <a:fillRect/>
          </a:stretch>
        </p:blipFill>
        <p:spPr bwMode="auto">
          <a:xfrm>
            <a:off x="396428" y="5877273"/>
            <a:ext cx="487616" cy="360040"/>
          </a:xfrm>
          <a:prstGeom prst="rect">
            <a:avLst/>
          </a:prstGeom>
          <a:noFill/>
          <a:ln w="9525">
            <a:noFill/>
            <a:miter lim="800000"/>
            <a:headEnd/>
            <a:tailEnd/>
          </a:ln>
        </p:spPr>
      </p:pic>
      <p:pic>
        <p:nvPicPr>
          <p:cNvPr id="26" name="il_fi" descr="457px-Universidad_de_Guayaquil_svg"/>
          <p:cNvPicPr/>
          <p:nvPr/>
        </p:nvPicPr>
        <p:blipFill>
          <a:blip r:embed="rId8" cstate="print"/>
          <a:srcRect/>
          <a:stretch>
            <a:fillRect/>
          </a:stretch>
        </p:blipFill>
        <p:spPr bwMode="auto">
          <a:xfrm>
            <a:off x="8460432" y="58371"/>
            <a:ext cx="683568" cy="778342"/>
          </a:xfrm>
          <a:prstGeom prst="rect">
            <a:avLst/>
          </a:prstGeom>
          <a:noFill/>
          <a:ln w="9525">
            <a:noFill/>
            <a:miter lim="800000"/>
            <a:headEnd/>
            <a:tailEnd/>
          </a:ln>
        </p:spPr>
      </p:pic>
      <p:grpSp>
        <p:nvGrpSpPr>
          <p:cNvPr id="27" name="26 Grupo"/>
          <p:cNvGrpSpPr/>
          <p:nvPr/>
        </p:nvGrpSpPr>
        <p:grpSpPr>
          <a:xfrm>
            <a:off x="1043608" y="56818"/>
            <a:ext cx="7272808" cy="779894"/>
            <a:chOff x="1043608" y="56818"/>
            <a:chExt cx="7272808" cy="779894"/>
          </a:xfrm>
        </p:grpSpPr>
        <p:sp>
          <p:nvSpPr>
            <p:cNvPr id="28"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RECOMENDACIONES </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29" name="Picture 9" descr="banim04"/>
            <p:cNvPicPr>
              <a:picLocks noChangeAspect="1" noChangeArrowheads="1" noCrop="1"/>
            </p:cNvPicPr>
            <p:nvPr/>
          </p:nvPicPr>
          <p:blipFill>
            <a:blip r:embed="rId9" cstate="print"/>
            <a:srcRect/>
            <a:stretch>
              <a:fillRect/>
            </a:stretch>
          </p:blipFill>
          <p:spPr bwMode="auto">
            <a:xfrm>
              <a:off x="1043608" y="692696"/>
              <a:ext cx="7272808" cy="144016"/>
            </a:xfrm>
            <a:prstGeom prst="rect">
              <a:avLst/>
            </a:prstGeom>
            <a:noFill/>
            <a:ln w="9525">
              <a:noFill/>
              <a:miter lim="800000"/>
              <a:headEnd/>
              <a:tailEnd/>
            </a:ln>
          </p:spPr>
        </p:pic>
      </p:grpSp>
      <p:grpSp>
        <p:nvGrpSpPr>
          <p:cNvPr id="23" name="Group 3"/>
          <p:cNvGrpSpPr>
            <a:grpSpLocks/>
          </p:cNvGrpSpPr>
          <p:nvPr/>
        </p:nvGrpSpPr>
        <p:grpSpPr bwMode="auto">
          <a:xfrm>
            <a:off x="3" y="792088"/>
            <a:ext cx="395535" cy="6021288"/>
            <a:chOff x="-104" y="0"/>
            <a:chExt cx="572" cy="4320"/>
          </a:xfrm>
        </p:grpSpPr>
        <p:sp>
          <p:nvSpPr>
            <p:cNvPr id="35"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36"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37"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38"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Tree>
    <p:extLst>
      <p:ext uri="{BB962C8B-B14F-4D97-AF65-F5344CB8AC3E}">
        <p14:creationId xmlns:p14="http://schemas.microsoft.com/office/powerpoint/2010/main" val="25538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sp>
        <p:nvSpPr>
          <p:cNvPr id="24" name="Text Box 18"/>
          <p:cNvSpPr txBox="1">
            <a:spLocks noChangeArrowheads="1"/>
          </p:cNvSpPr>
          <p:nvPr/>
        </p:nvSpPr>
        <p:spPr bwMode="auto">
          <a:xfrm>
            <a:off x="3203848" y="3081154"/>
            <a:ext cx="2880320"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40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PROPUESTA</a:t>
            </a:r>
            <a:endParaRPr lang="es-EC" sz="40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39" name="Oval 4">
            <a:hlinkClick r:id="" action="ppaction://hlinkshowjump?jump=nextslide"/>
          </p:cNvPr>
          <p:cNvSpPr>
            <a:spLocks noChangeArrowheads="1"/>
          </p:cNvSpPr>
          <p:nvPr/>
        </p:nvSpPr>
        <p:spPr bwMode="auto">
          <a:xfrm flipH="1">
            <a:off x="2410920" y="3068961"/>
            <a:ext cx="576904" cy="624185"/>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4000" b="1" kern="0" dirty="0">
                <a:solidFill>
                  <a:srgbClr val="FFFF00"/>
                </a:solidFill>
                <a:effectLst>
                  <a:outerShdw blurRad="38100" dist="38100" dir="2700000" algn="tl">
                    <a:srgbClr val="000000">
                      <a:alpha val="43137"/>
                    </a:srgbClr>
                  </a:outerShdw>
                </a:effectLst>
              </a:rPr>
              <a:t>8</a:t>
            </a:r>
            <a:endParaRPr lang="en-US" sz="4000" b="1" kern="0" dirty="0">
              <a:solidFill>
                <a:srgbClr val="FFFF00"/>
              </a:solidFill>
              <a:effectLst>
                <a:outerShdw blurRad="38100" dist="38100" dir="2700000" algn="tl">
                  <a:srgbClr val="000000">
                    <a:alpha val="43137"/>
                  </a:srgbClr>
                </a:outerShdw>
              </a:effectLst>
            </a:endParaRPr>
          </a:p>
        </p:txBody>
      </p:sp>
      <p:grpSp>
        <p:nvGrpSpPr>
          <p:cNvPr id="32" name="Group 3"/>
          <p:cNvGrpSpPr>
            <a:grpSpLocks/>
          </p:cNvGrpSpPr>
          <p:nvPr/>
        </p:nvGrpSpPr>
        <p:grpSpPr bwMode="auto">
          <a:xfrm>
            <a:off x="3" y="792088"/>
            <a:ext cx="395535" cy="6021288"/>
            <a:chOff x="-104" y="0"/>
            <a:chExt cx="572" cy="4320"/>
          </a:xfrm>
        </p:grpSpPr>
        <p:sp>
          <p:nvSpPr>
            <p:cNvPr id="44"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5"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6"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7"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pic>
        <p:nvPicPr>
          <p:cNvPr id="29" name="16 Imagen" descr="UFA"/>
          <p:cNvPicPr/>
          <p:nvPr/>
        </p:nvPicPr>
        <p:blipFill>
          <a:blip r:embed="rId3">
            <a:extLst>
              <a:ext uri="{28A0092B-C50C-407E-A947-70E740481C1C}">
                <a14:useLocalDpi xmlns:a14="http://schemas.microsoft.com/office/drawing/2010/main" val="0"/>
              </a:ext>
            </a:extLst>
          </a:blip>
          <a:srcRect/>
          <a:stretch>
            <a:fillRect/>
          </a:stretch>
        </p:blipFill>
        <p:spPr bwMode="auto">
          <a:xfrm>
            <a:off x="1426890" y="127238"/>
            <a:ext cx="6313463" cy="1429554"/>
          </a:xfrm>
          <a:prstGeom prst="rect">
            <a:avLst/>
          </a:prstGeom>
          <a:ln>
            <a:noFill/>
          </a:ln>
          <a:effectLst>
            <a:softEdge rad="112500"/>
          </a:effectLst>
        </p:spPr>
      </p:pic>
    </p:spTree>
    <p:extLst>
      <p:ext uri="{BB962C8B-B14F-4D97-AF65-F5344CB8AC3E}">
        <p14:creationId xmlns:p14="http://schemas.microsoft.com/office/powerpoint/2010/main" val="373786050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2" name="Text Box 13"/>
          <p:cNvSpPr txBox="1">
            <a:spLocks noChangeArrowheads="1"/>
          </p:cNvSpPr>
          <p:nvPr/>
        </p:nvSpPr>
        <p:spPr bwMode="auto">
          <a:xfrm>
            <a:off x="1043608" y="1052737"/>
            <a:ext cx="7758608" cy="461665"/>
          </a:xfrm>
          <a:prstGeom prst="rect">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sz="2400" dirty="0" smtClean="0"/>
              <a:t>PREOCUPACIONES DE COLOMBIA Y ECUADOR </a:t>
            </a:r>
            <a:endParaRPr lang="es-ES" sz="2400" dirty="0"/>
          </a:p>
        </p:txBody>
      </p:sp>
      <p:sp>
        <p:nvSpPr>
          <p:cNvPr id="22" name="Text Box 16"/>
          <p:cNvSpPr txBox="1">
            <a:spLocks noChangeArrowheads="1"/>
          </p:cNvSpPr>
          <p:nvPr/>
        </p:nvSpPr>
        <p:spPr bwMode="auto">
          <a:xfrm>
            <a:off x="1043607" y="4997494"/>
            <a:ext cx="4104457" cy="1815882"/>
          </a:xfrm>
          <a:prstGeom prst="rect">
            <a:avLst/>
          </a:prstGeom>
          <a:solidFill>
            <a:schemeClr val="accent3"/>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defPPr>
              <a:defRPr lang="es-ES"/>
            </a:defPPr>
            <a:lvl3pPr marL="342900" lvl="2" indent="-342900" algn="ctr">
              <a:defRPr sz="2400" b="1"/>
            </a:lvl3pPr>
          </a:lstStyle>
          <a:p>
            <a:pPr lvl="2" algn="just"/>
            <a:r>
              <a:rPr lang="es-ES" sz="2800" dirty="0" smtClean="0"/>
              <a:t>	Presencia </a:t>
            </a:r>
            <a:r>
              <a:rPr lang="es-ES" sz="2800" dirty="0"/>
              <a:t>de grupos armados ilegales colombianos en territorio </a:t>
            </a:r>
            <a:r>
              <a:rPr lang="es-ES" sz="2800" dirty="0" smtClean="0"/>
              <a:t>ecuatoriano.</a:t>
            </a:r>
            <a:endParaRPr lang="es-EC" sz="2800" dirty="0"/>
          </a:p>
        </p:txBody>
      </p:sp>
      <p:sp>
        <p:nvSpPr>
          <p:cNvPr id="23" name="Text Box 16"/>
          <p:cNvSpPr txBox="1">
            <a:spLocks noChangeArrowheads="1"/>
          </p:cNvSpPr>
          <p:nvPr/>
        </p:nvSpPr>
        <p:spPr bwMode="auto">
          <a:xfrm>
            <a:off x="1043607" y="3607276"/>
            <a:ext cx="4104457" cy="1261884"/>
          </a:xfrm>
          <a:prstGeom prst="rect">
            <a:avLst/>
          </a:prstGeom>
          <a:solidFill>
            <a:schemeClr val="accent3"/>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defPPr>
              <a:defRPr lang="es-ES"/>
            </a:defPPr>
            <a:lvl3pPr marL="342900" lvl="2" indent="-342900" algn="ctr">
              <a:defRPr sz="2400" b="1"/>
            </a:lvl3pPr>
          </a:lstStyle>
          <a:p>
            <a:pPr lvl="2" algn="just"/>
            <a:r>
              <a:rPr lang="es-EC" sz="2800" dirty="0" smtClean="0"/>
              <a:t>	Desplazados</a:t>
            </a:r>
            <a:r>
              <a:rPr lang="en-US" sz="2800" dirty="0"/>
              <a:t>, </a:t>
            </a:r>
            <a:r>
              <a:rPr lang="es-EC" sz="2800" dirty="0"/>
              <a:t>refugiados</a:t>
            </a:r>
            <a:r>
              <a:rPr lang="en-US" sz="2800" dirty="0"/>
              <a:t> y </a:t>
            </a:r>
            <a:r>
              <a:rPr lang="es-EC" sz="2800" dirty="0"/>
              <a:t>presos </a:t>
            </a:r>
            <a:r>
              <a:rPr lang="es-EC" sz="2800" dirty="0" smtClean="0"/>
              <a:t>colombianos.</a:t>
            </a:r>
            <a:endParaRPr lang="es-EC" sz="2800" dirty="0"/>
          </a:p>
          <a:p>
            <a:pPr algn="just"/>
            <a:endParaRPr lang="es-ES" sz="2000" dirty="0"/>
          </a:p>
        </p:txBody>
      </p:sp>
      <p:sp>
        <p:nvSpPr>
          <p:cNvPr id="24" name="Text Box 16"/>
          <p:cNvSpPr txBox="1">
            <a:spLocks noChangeArrowheads="1"/>
          </p:cNvSpPr>
          <p:nvPr/>
        </p:nvSpPr>
        <p:spPr bwMode="auto">
          <a:xfrm>
            <a:off x="1043607" y="1674674"/>
            <a:ext cx="4104457" cy="1754326"/>
          </a:xfrm>
          <a:prstGeom prst="rect">
            <a:avLst/>
          </a:prstGeom>
          <a:solidFill>
            <a:schemeClr val="accent3"/>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p>
            <a:pPr marL="342900" lvl="2" indent="-342900" algn="just">
              <a:defRPr/>
            </a:pPr>
            <a:r>
              <a:rPr lang="es-ES" sz="2800" b="1" dirty="0" smtClean="0"/>
              <a:t>	Fumigaciones </a:t>
            </a:r>
            <a:r>
              <a:rPr lang="es-ES" sz="2800" b="1" dirty="0"/>
              <a:t>de cultivos de coca e </a:t>
            </a:r>
            <a:r>
              <a:rPr lang="es-ES" sz="2800" b="1" dirty="0" smtClean="0"/>
              <a:t>ilegales.</a:t>
            </a:r>
          </a:p>
          <a:p>
            <a:pPr marL="342900" lvl="2" indent="-342900" algn="just">
              <a:defRPr/>
            </a:pPr>
            <a:endParaRPr lang="es-EC" sz="2400" dirty="0"/>
          </a:p>
        </p:txBody>
      </p:sp>
      <p:pic>
        <p:nvPicPr>
          <p:cNvPr id="21517" name="Picture 12" descr="rad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748809"/>
            <a:ext cx="337841"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2" descr="rad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148408"/>
            <a:ext cx="337841"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2" descr="rad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1140" y="3948609"/>
            <a:ext cx="337841"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7" name="Group 3"/>
          <p:cNvGrpSpPr>
            <a:grpSpLocks/>
          </p:cNvGrpSpPr>
          <p:nvPr/>
        </p:nvGrpSpPr>
        <p:grpSpPr bwMode="auto">
          <a:xfrm>
            <a:off x="3" y="792088"/>
            <a:ext cx="395535" cy="6021288"/>
            <a:chOff x="-104" y="0"/>
            <a:chExt cx="572" cy="4320"/>
          </a:xfrm>
        </p:grpSpPr>
        <p:sp>
          <p:nvSpPr>
            <p:cNvPr id="28"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9"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30"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31"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pSp>
        <p:nvGrpSpPr>
          <p:cNvPr id="32" name="31 Grupo"/>
          <p:cNvGrpSpPr/>
          <p:nvPr/>
        </p:nvGrpSpPr>
        <p:grpSpPr>
          <a:xfrm>
            <a:off x="1043608" y="169476"/>
            <a:ext cx="7272808" cy="667236"/>
            <a:chOff x="1043608" y="169476"/>
            <a:chExt cx="7272808" cy="667236"/>
          </a:xfrm>
        </p:grpSpPr>
        <p:sp>
          <p:nvSpPr>
            <p:cNvPr id="33" name="Text Box 13"/>
            <p:cNvSpPr txBox="1">
              <a:spLocks noChangeArrowheads="1"/>
            </p:cNvSpPr>
            <p:nvPr/>
          </p:nvSpPr>
          <p:spPr bwMode="auto">
            <a:xfrm>
              <a:off x="1043608" y="169476"/>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CONSIDERACIONES PARA PROPUESTA</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34" name="Picture 9" descr="banim04"/>
            <p:cNvPicPr>
              <a:picLocks noChangeAspect="1" noChangeArrowheads="1" noCrop="1"/>
            </p:cNvPicPr>
            <p:nvPr/>
          </p:nvPicPr>
          <p:blipFill>
            <a:blip r:embed="rId4" cstate="print"/>
            <a:srcRect/>
            <a:stretch>
              <a:fillRect/>
            </a:stretch>
          </p:blipFill>
          <p:spPr bwMode="auto">
            <a:xfrm>
              <a:off x="1043608" y="692696"/>
              <a:ext cx="7272808" cy="144016"/>
            </a:xfrm>
            <a:prstGeom prst="rect">
              <a:avLst/>
            </a:prstGeom>
            <a:noFill/>
            <a:ln w="9525">
              <a:noFill/>
              <a:miter lim="800000"/>
              <a:headEnd/>
              <a:tailEnd/>
            </a:ln>
          </p:spPr>
        </p:pic>
      </p:grpSp>
      <p:pic>
        <p:nvPicPr>
          <p:cNvPr id="2052" name="Picture 4" descr="http://historico.elpais.com.co/paisonline/fotos_notas/aspersion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5" y="1620667"/>
            <a:ext cx="3561757" cy="18083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uniderecho.com/imagenes/contenido/originales/derecho-de-peticion-desplazados.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5" y="3548868"/>
            <a:ext cx="3561757" cy="13202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90minutos.co/sites/default/files/styles/imagen_openpublish_articulo/public/main/articles/paras%202.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5" y="4997494"/>
            <a:ext cx="3561757" cy="181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4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18"/>
                                        </p:tgtEl>
                                        <p:attrNameLst>
                                          <p:attrName>style.visibility</p:attrName>
                                        </p:attrNameLst>
                                      </p:cBhvr>
                                      <p:to>
                                        <p:strVal val="visible"/>
                                      </p:to>
                                    </p:set>
                                    <p:anim calcmode="lin" valueType="num">
                                      <p:cBhvr>
                                        <p:cTn id="7" dur="500" fill="hold"/>
                                        <p:tgtEl>
                                          <p:spTgt spid="21518"/>
                                        </p:tgtEl>
                                        <p:attrNameLst>
                                          <p:attrName>ppt_w</p:attrName>
                                        </p:attrNameLst>
                                      </p:cBhvr>
                                      <p:tavLst>
                                        <p:tav tm="0">
                                          <p:val>
                                            <p:fltVal val="0"/>
                                          </p:val>
                                        </p:tav>
                                        <p:tav tm="100000">
                                          <p:val>
                                            <p:strVal val="#ppt_w"/>
                                          </p:val>
                                        </p:tav>
                                      </p:tavLst>
                                    </p:anim>
                                    <p:anim calcmode="lin" valueType="num">
                                      <p:cBhvr>
                                        <p:cTn id="8" dur="500" fill="hold"/>
                                        <p:tgtEl>
                                          <p:spTgt spid="21518"/>
                                        </p:tgtEl>
                                        <p:attrNameLst>
                                          <p:attrName>ppt_h</p:attrName>
                                        </p:attrNameLst>
                                      </p:cBhvr>
                                      <p:tavLst>
                                        <p:tav tm="0">
                                          <p:val>
                                            <p:fltVal val="0"/>
                                          </p:val>
                                        </p:tav>
                                        <p:tav tm="100000">
                                          <p:val>
                                            <p:strVal val="#ppt_h"/>
                                          </p:val>
                                        </p:tav>
                                      </p:tavLst>
                                    </p:anim>
                                    <p:animEffect transition="in" filter="fade">
                                      <p:cBhvr>
                                        <p:cTn id="9" dur="500"/>
                                        <p:tgtEl>
                                          <p:spTgt spid="215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500" fill="hold"/>
                                        <p:tgtEl>
                                          <p:spTgt spid="2052"/>
                                        </p:tgtEl>
                                        <p:attrNameLst>
                                          <p:attrName>ppt_w</p:attrName>
                                        </p:attrNameLst>
                                      </p:cBhvr>
                                      <p:tavLst>
                                        <p:tav tm="0">
                                          <p:val>
                                            <p:fltVal val="0"/>
                                          </p:val>
                                        </p:tav>
                                        <p:tav tm="100000">
                                          <p:val>
                                            <p:strVal val="#ppt_w"/>
                                          </p:val>
                                        </p:tav>
                                      </p:tavLst>
                                    </p:anim>
                                    <p:anim calcmode="lin" valueType="num">
                                      <p:cBhvr>
                                        <p:cTn id="18" dur="500" fill="hold"/>
                                        <p:tgtEl>
                                          <p:spTgt spid="2052"/>
                                        </p:tgtEl>
                                        <p:attrNameLst>
                                          <p:attrName>ppt_h</p:attrName>
                                        </p:attrNameLst>
                                      </p:cBhvr>
                                      <p:tavLst>
                                        <p:tav tm="0">
                                          <p:val>
                                            <p:fltVal val="0"/>
                                          </p:val>
                                        </p:tav>
                                        <p:tav tm="100000">
                                          <p:val>
                                            <p:strVal val="#ppt_h"/>
                                          </p:val>
                                        </p:tav>
                                      </p:tavLst>
                                    </p:anim>
                                    <p:animEffect transition="in" filter="fade">
                                      <p:cBhvr>
                                        <p:cTn id="19" dur="5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1519"/>
                                        </p:tgtEl>
                                        <p:attrNameLst>
                                          <p:attrName>style.visibility</p:attrName>
                                        </p:attrNameLst>
                                      </p:cBhvr>
                                      <p:to>
                                        <p:strVal val="visible"/>
                                      </p:to>
                                    </p:set>
                                    <p:anim calcmode="lin" valueType="num">
                                      <p:cBhvr>
                                        <p:cTn id="24" dur="500" fill="hold"/>
                                        <p:tgtEl>
                                          <p:spTgt spid="21519"/>
                                        </p:tgtEl>
                                        <p:attrNameLst>
                                          <p:attrName>ppt_w</p:attrName>
                                        </p:attrNameLst>
                                      </p:cBhvr>
                                      <p:tavLst>
                                        <p:tav tm="0">
                                          <p:val>
                                            <p:fltVal val="0"/>
                                          </p:val>
                                        </p:tav>
                                        <p:tav tm="100000">
                                          <p:val>
                                            <p:strVal val="#ppt_w"/>
                                          </p:val>
                                        </p:tav>
                                      </p:tavLst>
                                    </p:anim>
                                    <p:anim calcmode="lin" valueType="num">
                                      <p:cBhvr>
                                        <p:cTn id="25" dur="500" fill="hold"/>
                                        <p:tgtEl>
                                          <p:spTgt spid="21519"/>
                                        </p:tgtEl>
                                        <p:attrNameLst>
                                          <p:attrName>ppt_h</p:attrName>
                                        </p:attrNameLst>
                                      </p:cBhvr>
                                      <p:tavLst>
                                        <p:tav tm="0">
                                          <p:val>
                                            <p:fltVal val="0"/>
                                          </p:val>
                                        </p:tav>
                                        <p:tav tm="100000">
                                          <p:val>
                                            <p:strVal val="#ppt_h"/>
                                          </p:val>
                                        </p:tav>
                                      </p:tavLst>
                                    </p:anim>
                                    <p:animEffect transition="in" filter="fade">
                                      <p:cBhvr>
                                        <p:cTn id="26" dur="500"/>
                                        <p:tgtEl>
                                          <p:spTgt spid="215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nodeType="withEffect">
                                  <p:stCondLst>
                                    <p:cond delay="0"/>
                                  </p:stCondLst>
                                  <p:childTnLst>
                                    <p:set>
                                      <p:cBhvr>
                                        <p:cTn id="33" dur="1" fill="hold">
                                          <p:stCondLst>
                                            <p:cond delay="0"/>
                                          </p:stCondLst>
                                        </p:cTn>
                                        <p:tgtEl>
                                          <p:spTgt spid="2056"/>
                                        </p:tgtEl>
                                        <p:attrNameLst>
                                          <p:attrName>style.visibility</p:attrName>
                                        </p:attrNameLst>
                                      </p:cBhvr>
                                      <p:to>
                                        <p:strVal val="visible"/>
                                      </p:to>
                                    </p:set>
                                    <p:anim calcmode="lin" valueType="num">
                                      <p:cBhvr>
                                        <p:cTn id="34" dur="500" fill="hold"/>
                                        <p:tgtEl>
                                          <p:spTgt spid="2056"/>
                                        </p:tgtEl>
                                        <p:attrNameLst>
                                          <p:attrName>ppt_w</p:attrName>
                                        </p:attrNameLst>
                                      </p:cBhvr>
                                      <p:tavLst>
                                        <p:tav tm="0">
                                          <p:val>
                                            <p:fltVal val="0"/>
                                          </p:val>
                                        </p:tav>
                                        <p:tav tm="100000">
                                          <p:val>
                                            <p:strVal val="#ppt_w"/>
                                          </p:val>
                                        </p:tav>
                                      </p:tavLst>
                                    </p:anim>
                                    <p:anim calcmode="lin" valueType="num">
                                      <p:cBhvr>
                                        <p:cTn id="35" dur="500" fill="hold"/>
                                        <p:tgtEl>
                                          <p:spTgt spid="2056"/>
                                        </p:tgtEl>
                                        <p:attrNameLst>
                                          <p:attrName>ppt_h</p:attrName>
                                        </p:attrNameLst>
                                      </p:cBhvr>
                                      <p:tavLst>
                                        <p:tav tm="0">
                                          <p:val>
                                            <p:fltVal val="0"/>
                                          </p:val>
                                        </p:tav>
                                        <p:tav tm="100000">
                                          <p:val>
                                            <p:strVal val="#ppt_h"/>
                                          </p:val>
                                        </p:tav>
                                      </p:tavLst>
                                    </p:anim>
                                    <p:animEffect transition="in" filter="fade">
                                      <p:cBhvr>
                                        <p:cTn id="36" dur="500"/>
                                        <p:tgtEl>
                                          <p:spTgt spid="205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1517"/>
                                        </p:tgtEl>
                                        <p:attrNameLst>
                                          <p:attrName>style.visibility</p:attrName>
                                        </p:attrNameLst>
                                      </p:cBhvr>
                                      <p:to>
                                        <p:strVal val="visible"/>
                                      </p:to>
                                    </p:set>
                                    <p:anim calcmode="lin" valueType="num">
                                      <p:cBhvr>
                                        <p:cTn id="41" dur="500" fill="hold"/>
                                        <p:tgtEl>
                                          <p:spTgt spid="21517"/>
                                        </p:tgtEl>
                                        <p:attrNameLst>
                                          <p:attrName>ppt_w</p:attrName>
                                        </p:attrNameLst>
                                      </p:cBhvr>
                                      <p:tavLst>
                                        <p:tav tm="0">
                                          <p:val>
                                            <p:fltVal val="0"/>
                                          </p:val>
                                        </p:tav>
                                        <p:tav tm="100000">
                                          <p:val>
                                            <p:strVal val="#ppt_w"/>
                                          </p:val>
                                        </p:tav>
                                      </p:tavLst>
                                    </p:anim>
                                    <p:anim calcmode="lin" valueType="num">
                                      <p:cBhvr>
                                        <p:cTn id="42" dur="500" fill="hold"/>
                                        <p:tgtEl>
                                          <p:spTgt spid="21517"/>
                                        </p:tgtEl>
                                        <p:attrNameLst>
                                          <p:attrName>ppt_h</p:attrName>
                                        </p:attrNameLst>
                                      </p:cBhvr>
                                      <p:tavLst>
                                        <p:tav tm="0">
                                          <p:val>
                                            <p:fltVal val="0"/>
                                          </p:val>
                                        </p:tav>
                                        <p:tav tm="100000">
                                          <p:val>
                                            <p:strVal val="#ppt_h"/>
                                          </p:val>
                                        </p:tav>
                                      </p:tavLst>
                                    </p:anim>
                                    <p:animEffect transition="in" filter="fade">
                                      <p:cBhvr>
                                        <p:cTn id="43" dur="500"/>
                                        <p:tgtEl>
                                          <p:spTgt spid="215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nodeType="withEffect">
                                  <p:stCondLst>
                                    <p:cond delay="0"/>
                                  </p:stCondLst>
                                  <p:childTnLst>
                                    <p:set>
                                      <p:cBhvr>
                                        <p:cTn id="50" dur="1" fill="hold">
                                          <p:stCondLst>
                                            <p:cond delay="0"/>
                                          </p:stCondLst>
                                        </p:cTn>
                                        <p:tgtEl>
                                          <p:spTgt spid="2058"/>
                                        </p:tgtEl>
                                        <p:attrNameLst>
                                          <p:attrName>style.visibility</p:attrName>
                                        </p:attrNameLst>
                                      </p:cBhvr>
                                      <p:to>
                                        <p:strVal val="visible"/>
                                      </p:to>
                                    </p:set>
                                    <p:anim calcmode="lin" valueType="num">
                                      <p:cBhvr>
                                        <p:cTn id="51" dur="500" fill="hold"/>
                                        <p:tgtEl>
                                          <p:spTgt spid="2058"/>
                                        </p:tgtEl>
                                        <p:attrNameLst>
                                          <p:attrName>ppt_w</p:attrName>
                                        </p:attrNameLst>
                                      </p:cBhvr>
                                      <p:tavLst>
                                        <p:tav tm="0">
                                          <p:val>
                                            <p:fltVal val="0"/>
                                          </p:val>
                                        </p:tav>
                                        <p:tav tm="100000">
                                          <p:val>
                                            <p:strVal val="#ppt_w"/>
                                          </p:val>
                                        </p:tav>
                                      </p:tavLst>
                                    </p:anim>
                                    <p:anim calcmode="lin" valueType="num">
                                      <p:cBhvr>
                                        <p:cTn id="52" dur="500" fill="hold"/>
                                        <p:tgtEl>
                                          <p:spTgt spid="2058"/>
                                        </p:tgtEl>
                                        <p:attrNameLst>
                                          <p:attrName>ppt_h</p:attrName>
                                        </p:attrNameLst>
                                      </p:cBhvr>
                                      <p:tavLst>
                                        <p:tav tm="0">
                                          <p:val>
                                            <p:fltVal val="0"/>
                                          </p:val>
                                        </p:tav>
                                        <p:tav tm="100000">
                                          <p:val>
                                            <p:strVal val="#ppt_h"/>
                                          </p:val>
                                        </p:tav>
                                      </p:tavLst>
                                    </p:anim>
                                    <p:animEffect transition="in" filter="fade">
                                      <p:cBhvr>
                                        <p:cTn id="53"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2" name="Text Box 13"/>
          <p:cNvSpPr txBox="1">
            <a:spLocks noChangeArrowheads="1"/>
          </p:cNvSpPr>
          <p:nvPr/>
        </p:nvSpPr>
        <p:spPr bwMode="auto">
          <a:xfrm>
            <a:off x="1043608" y="1052736"/>
            <a:ext cx="7128792" cy="400110"/>
          </a:xfrm>
          <a:prstGeom prst="rect">
            <a:avLst/>
          </a:prstGeom>
          <a:solidFill>
            <a:srgbClr val="FFC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square">
            <a:spAutoFit/>
            <a:flatTx/>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sz="2000" dirty="0" smtClean="0"/>
              <a:t>CAPACIDADES Y ACCIONES DE ECUADOR Y COLOMBIA </a:t>
            </a:r>
            <a:endParaRPr lang="es-ES" sz="2000" dirty="0"/>
          </a:p>
        </p:txBody>
      </p:sp>
      <p:sp>
        <p:nvSpPr>
          <p:cNvPr id="22" name="Text Box 16"/>
          <p:cNvSpPr txBox="1">
            <a:spLocks noChangeArrowheads="1"/>
          </p:cNvSpPr>
          <p:nvPr/>
        </p:nvSpPr>
        <p:spPr bwMode="auto">
          <a:xfrm>
            <a:off x="971602" y="3501008"/>
            <a:ext cx="8006605" cy="584775"/>
          </a:xfrm>
          <a:prstGeom prst="rect">
            <a:avLst/>
          </a:prstGeom>
          <a:solidFill>
            <a:schemeClr val="accent3"/>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defPPr>
              <a:defRPr lang="es-ES"/>
            </a:defPPr>
            <a:lvl3pPr marL="342900" lvl="2" indent="-342900" algn="ctr">
              <a:defRPr sz="2400" b="1"/>
            </a:lvl3pPr>
          </a:lstStyle>
          <a:p>
            <a:pPr lvl="2" algn="just"/>
            <a:r>
              <a:rPr lang="es-ES" sz="3200" dirty="0" smtClean="0"/>
              <a:t>	</a:t>
            </a:r>
            <a:r>
              <a:rPr lang="es-EC" sz="3200" dirty="0"/>
              <a:t>Persecuciones en </a:t>
            </a:r>
            <a:r>
              <a:rPr lang="es-EC" sz="3200" dirty="0" smtClean="0"/>
              <a:t>caliente</a:t>
            </a:r>
            <a:endParaRPr lang="es-EC" sz="3200" dirty="0"/>
          </a:p>
        </p:txBody>
      </p:sp>
      <p:sp>
        <p:nvSpPr>
          <p:cNvPr id="23" name="Text Box 16"/>
          <p:cNvSpPr txBox="1">
            <a:spLocks noChangeArrowheads="1"/>
          </p:cNvSpPr>
          <p:nvPr/>
        </p:nvSpPr>
        <p:spPr bwMode="auto">
          <a:xfrm>
            <a:off x="971602" y="2288485"/>
            <a:ext cx="8006605" cy="1077218"/>
          </a:xfrm>
          <a:prstGeom prst="rect">
            <a:avLst/>
          </a:prstGeom>
          <a:solidFill>
            <a:schemeClr val="accent3"/>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defPPr>
              <a:defRPr lang="es-ES"/>
            </a:defPPr>
            <a:lvl3pPr marL="342900" lvl="2" indent="-342900" algn="ctr">
              <a:defRPr sz="2400" b="1"/>
            </a:lvl3pPr>
          </a:lstStyle>
          <a:p>
            <a:pPr lvl="2" algn="just"/>
            <a:r>
              <a:rPr lang="es-EC" sz="3200" dirty="0" smtClean="0"/>
              <a:t>	</a:t>
            </a:r>
            <a:r>
              <a:rPr lang="es-EC" sz="3200" dirty="0"/>
              <a:t>Cooperación policial y judicial para la captura de miembros de las </a:t>
            </a:r>
            <a:r>
              <a:rPr lang="es-EC" sz="3200" dirty="0" smtClean="0"/>
              <a:t>FARC</a:t>
            </a:r>
            <a:endParaRPr lang="es-ES" dirty="0"/>
          </a:p>
        </p:txBody>
      </p:sp>
      <p:sp>
        <p:nvSpPr>
          <p:cNvPr id="24" name="Text Box 16"/>
          <p:cNvSpPr txBox="1">
            <a:spLocks noChangeArrowheads="1"/>
          </p:cNvSpPr>
          <p:nvPr/>
        </p:nvSpPr>
        <p:spPr bwMode="auto">
          <a:xfrm>
            <a:off x="971602" y="1556792"/>
            <a:ext cx="8006605" cy="584775"/>
          </a:xfrm>
          <a:prstGeom prst="rect">
            <a:avLst/>
          </a:prstGeom>
          <a:solidFill>
            <a:schemeClr val="accent3"/>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p>
            <a:pPr marL="342900" lvl="2" indent="-342900" algn="just">
              <a:defRPr/>
            </a:pPr>
            <a:r>
              <a:rPr lang="es-ES" sz="3200" b="1" dirty="0" smtClean="0"/>
              <a:t>	</a:t>
            </a:r>
            <a:r>
              <a:rPr lang="es-EC" sz="3200" b="1" dirty="0"/>
              <a:t>Capacidad militar en la </a:t>
            </a:r>
            <a:r>
              <a:rPr lang="es-EC" sz="3200" b="1" dirty="0" smtClean="0"/>
              <a:t>frontera</a:t>
            </a:r>
            <a:endParaRPr lang="es-EC" sz="2800" dirty="0"/>
          </a:p>
        </p:txBody>
      </p:sp>
      <p:pic>
        <p:nvPicPr>
          <p:cNvPr id="21517" name="Picture 12" descr="rad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229" y="3588569"/>
            <a:ext cx="3603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2" descr="rad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644352"/>
            <a:ext cx="3603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2" descr="rad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1140" y="2592070"/>
            <a:ext cx="3603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7" name="Group 3"/>
          <p:cNvGrpSpPr>
            <a:grpSpLocks/>
          </p:cNvGrpSpPr>
          <p:nvPr/>
        </p:nvGrpSpPr>
        <p:grpSpPr bwMode="auto">
          <a:xfrm>
            <a:off x="3" y="792088"/>
            <a:ext cx="395535" cy="6021288"/>
            <a:chOff x="-104" y="0"/>
            <a:chExt cx="572" cy="4320"/>
          </a:xfrm>
        </p:grpSpPr>
        <p:sp>
          <p:nvSpPr>
            <p:cNvPr id="28"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29"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30"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31"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pSp>
        <p:nvGrpSpPr>
          <p:cNvPr id="32" name="31 Grupo"/>
          <p:cNvGrpSpPr/>
          <p:nvPr/>
        </p:nvGrpSpPr>
        <p:grpSpPr>
          <a:xfrm>
            <a:off x="1043608" y="169476"/>
            <a:ext cx="7272808" cy="667236"/>
            <a:chOff x="1043608" y="169476"/>
            <a:chExt cx="7272808" cy="667236"/>
          </a:xfrm>
        </p:grpSpPr>
        <p:sp>
          <p:nvSpPr>
            <p:cNvPr id="33" name="Text Box 13"/>
            <p:cNvSpPr txBox="1">
              <a:spLocks noChangeArrowheads="1"/>
            </p:cNvSpPr>
            <p:nvPr/>
          </p:nvSpPr>
          <p:spPr bwMode="auto">
            <a:xfrm>
              <a:off x="1043608" y="169476"/>
              <a:ext cx="7272807" cy="523220"/>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2800" dirty="0" smtClean="0">
                  <a:solidFill>
                    <a:srgbClr val="FFFF00"/>
                  </a:solidFill>
                  <a:effectLst>
                    <a:outerShdw blurRad="38100" dist="38100" dir="2700000" algn="tl">
                      <a:srgbClr val="000000"/>
                    </a:outerShdw>
                  </a:effectLst>
                  <a:latin typeface="Arial" pitchFamily="34" charset="0"/>
                </a:rPr>
                <a:t>CONSIDERACIONES PARA PROPUESTA</a:t>
              </a:r>
              <a:endParaRPr lang="es-MX" sz="2800" dirty="0">
                <a:solidFill>
                  <a:srgbClr val="FFFF00"/>
                </a:solidFill>
                <a:effectLst>
                  <a:outerShdw blurRad="38100" dist="38100" dir="2700000" algn="tl">
                    <a:srgbClr val="000000"/>
                  </a:outerShdw>
                </a:effectLst>
                <a:latin typeface="Arial" pitchFamily="34" charset="0"/>
              </a:endParaRPr>
            </a:p>
          </p:txBody>
        </p:sp>
        <p:pic>
          <p:nvPicPr>
            <p:cNvPr id="34" name="Picture 9" descr="banim04"/>
            <p:cNvPicPr>
              <a:picLocks noChangeAspect="1" noChangeArrowheads="1" noCrop="1"/>
            </p:cNvPicPr>
            <p:nvPr/>
          </p:nvPicPr>
          <p:blipFill>
            <a:blip r:embed="rId4" cstate="print"/>
            <a:srcRect/>
            <a:stretch>
              <a:fillRect/>
            </a:stretch>
          </p:blipFill>
          <p:spPr bwMode="auto">
            <a:xfrm>
              <a:off x="1043608" y="692696"/>
              <a:ext cx="7272808" cy="144016"/>
            </a:xfrm>
            <a:prstGeom prst="rect">
              <a:avLst/>
            </a:prstGeom>
            <a:noFill/>
            <a:ln w="9525">
              <a:noFill/>
              <a:miter lim="800000"/>
              <a:headEnd/>
              <a:tailEnd/>
            </a:ln>
          </p:spPr>
        </p:pic>
      </p:grpSp>
      <p:sp>
        <p:nvSpPr>
          <p:cNvPr id="18" name="Text Box 16"/>
          <p:cNvSpPr txBox="1">
            <a:spLocks noChangeArrowheads="1"/>
          </p:cNvSpPr>
          <p:nvPr/>
        </p:nvSpPr>
        <p:spPr bwMode="auto">
          <a:xfrm>
            <a:off x="971602" y="4949879"/>
            <a:ext cx="8006605" cy="584775"/>
          </a:xfrm>
          <a:prstGeom prst="rect">
            <a:avLst/>
          </a:prstGeom>
          <a:solidFill>
            <a:schemeClr val="accent3"/>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defPPr>
              <a:defRPr lang="es-ES"/>
            </a:defPPr>
            <a:lvl3pPr marL="342900" lvl="2" indent="-342900" algn="ctr">
              <a:defRPr sz="2400" b="1"/>
            </a:lvl3pPr>
          </a:lstStyle>
          <a:p>
            <a:pPr lvl="2" algn="just"/>
            <a:r>
              <a:rPr lang="es-ES" sz="3200" dirty="0" smtClean="0"/>
              <a:t>	</a:t>
            </a:r>
            <a:r>
              <a:rPr lang="en-US" sz="3200" dirty="0"/>
              <a:t>Control </a:t>
            </a:r>
            <a:r>
              <a:rPr lang="es-EC" sz="3200" dirty="0" smtClean="0"/>
              <a:t>migratorio</a:t>
            </a:r>
            <a:endParaRPr lang="es-EC" sz="3200" dirty="0"/>
          </a:p>
        </p:txBody>
      </p:sp>
      <p:pic>
        <p:nvPicPr>
          <p:cNvPr id="19" name="Picture 12" descr="rad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021887"/>
            <a:ext cx="3603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6"/>
          <p:cNvSpPr txBox="1">
            <a:spLocks noChangeArrowheads="1"/>
          </p:cNvSpPr>
          <p:nvPr/>
        </p:nvSpPr>
        <p:spPr bwMode="auto">
          <a:xfrm>
            <a:off x="971600" y="5681572"/>
            <a:ext cx="8006607" cy="1077218"/>
          </a:xfrm>
          <a:prstGeom prst="rect">
            <a:avLst/>
          </a:prstGeom>
          <a:solidFill>
            <a:schemeClr val="accent3"/>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defPPr>
              <a:defRPr lang="es-ES"/>
            </a:defPPr>
            <a:lvl3pPr marL="342900" lvl="2" indent="-342900" algn="ctr">
              <a:defRPr sz="2400" b="1"/>
            </a:lvl3pPr>
          </a:lstStyle>
          <a:p>
            <a:pPr lvl="2" algn="just"/>
            <a:r>
              <a:rPr lang="es-EC" sz="3200" dirty="0" smtClean="0"/>
              <a:t>	Lucha </a:t>
            </a:r>
            <a:r>
              <a:rPr lang="es-EC" sz="3200" dirty="0"/>
              <a:t>contra el narcotráfico cuando este se mezcla con grupos armados ilegales</a:t>
            </a:r>
          </a:p>
        </p:txBody>
      </p:sp>
      <p:pic>
        <p:nvPicPr>
          <p:cNvPr id="21" name="Picture 12" descr="rad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982255"/>
            <a:ext cx="3603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6"/>
          <p:cNvSpPr txBox="1">
            <a:spLocks noChangeArrowheads="1"/>
          </p:cNvSpPr>
          <p:nvPr/>
        </p:nvSpPr>
        <p:spPr bwMode="auto">
          <a:xfrm>
            <a:off x="971600" y="4229799"/>
            <a:ext cx="8006605" cy="584775"/>
          </a:xfrm>
          <a:prstGeom prst="rect">
            <a:avLst/>
          </a:prstGeom>
          <a:solidFill>
            <a:schemeClr val="accent3"/>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defPPr>
              <a:defRPr lang="es-ES"/>
            </a:defPPr>
            <a:lvl3pPr marL="342900" lvl="2" indent="-342900" algn="ctr">
              <a:defRPr sz="2400" b="1"/>
            </a:lvl3pPr>
          </a:lstStyle>
          <a:p>
            <a:pPr lvl="2" algn="just"/>
            <a:r>
              <a:rPr lang="es-ES" sz="3200" dirty="0" smtClean="0"/>
              <a:t>	</a:t>
            </a:r>
            <a:r>
              <a:rPr lang="es-EC" sz="3200" dirty="0" smtClean="0"/>
              <a:t>Operaciones coordinadas</a:t>
            </a:r>
            <a:endParaRPr lang="es-EC" sz="3200" dirty="0"/>
          </a:p>
        </p:txBody>
      </p:sp>
      <p:pic>
        <p:nvPicPr>
          <p:cNvPr id="35" name="Picture 12" descr="rad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229" y="4317360"/>
            <a:ext cx="3603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43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18"/>
                                        </p:tgtEl>
                                        <p:attrNameLst>
                                          <p:attrName>style.visibility</p:attrName>
                                        </p:attrNameLst>
                                      </p:cBhvr>
                                      <p:to>
                                        <p:strVal val="visible"/>
                                      </p:to>
                                    </p:set>
                                    <p:anim calcmode="lin" valueType="num">
                                      <p:cBhvr>
                                        <p:cTn id="7" dur="500" fill="hold"/>
                                        <p:tgtEl>
                                          <p:spTgt spid="21518"/>
                                        </p:tgtEl>
                                        <p:attrNameLst>
                                          <p:attrName>ppt_w</p:attrName>
                                        </p:attrNameLst>
                                      </p:cBhvr>
                                      <p:tavLst>
                                        <p:tav tm="0">
                                          <p:val>
                                            <p:fltVal val="0"/>
                                          </p:val>
                                        </p:tav>
                                        <p:tav tm="100000">
                                          <p:val>
                                            <p:strVal val="#ppt_w"/>
                                          </p:val>
                                        </p:tav>
                                      </p:tavLst>
                                    </p:anim>
                                    <p:anim calcmode="lin" valueType="num">
                                      <p:cBhvr>
                                        <p:cTn id="8" dur="500" fill="hold"/>
                                        <p:tgtEl>
                                          <p:spTgt spid="21518"/>
                                        </p:tgtEl>
                                        <p:attrNameLst>
                                          <p:attrName>ppt_h</p:attrName>
                                        </p:attrNameLst>
                                      </p:cBhvr>
                                      <p:tavLst>
                                        <p:tav tm="0">
                                          <p:val>
                                            <p:fltVal val="0"/>
                                          </p:val>
                                        </p:tav>
                                        <p:tav tm="100000">
                                          <p:val>
                                            <p:strVal val="#ppt_h"/>
                                          </p:val>
                                        </p:tav>
                                      </p:tavLst>
                                    </p:anim>
                                    <p:animEffect transition="in" filter="fade">
                                      <p:cBhvr>
                                        <p:cTn id="9" dur="500"/>
                                        <p:tgtEl>
                                          <p:spTgt spid="215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519"/>
                                        </p:tgtEl>
                                        <p:attrNameLst>
                                          <p:attrName>style.visibility</p:attrName>
                                        </p:attrNameLst>
                                      </p:cBhvr>
                                      <p:to>
                                        <p:strVal val="visible"/>
                                      </p:to>
                                    </p:set>
                                    <p:anim calcmode="lin" valueType="num">
                                      <p:cBhvr>
                                        <p:cTn id="19" dur="500" fill="hold"/>
                                        <p:tgtEl>
                                          <p:spTgt spid="21519"/>
                                        </p:tgtEl>
                                        <p:attrNameLst>
                                          <p:attrName>ppt_w</p:attrName>
                                        </p:attrNameLst>
                                      </p:cBhvr>
                                      <p:tavLst>
                                        <p:tav tm="0">
                                          <p:val>
                                            <p:fltVal val="0"/>
                                          </p:val>
                                        </p:tav>
                                        <p:tav tm="100000">
                                          <p:val>
                                            <p:strVal val="#ppt_w"/>
                                          </p:val>
                                        </p:tav>
                                      </p:tavLst>
                                    </p:anim>
                                    <p:anim calcmode="lin" valueType="num">
                                      <p:cBhvr>
                                        <p:cTn id="20" dur="500" fill="hold"/>
                                        <p:tgtEl>
                                          <p:spTgt spid="21519"/>
                                        </p:tgtEl>
                                        <p:attrNameLst>
                                          <p:attrName>ppt_h</p:attrName>
                                        </p:attrNameLst>
                                      </p:cBhvr>
                                      <p:tavLst>
                                        <p:tav tm="0">
                                          <p:val>
                                            <p:fltVal val="0"/>
                                          </p:val>
                                        </p:tav>
                                        <p:tav tm="100000">
                                          <p:val>
                                            <p:strVal val="#ppt_h"/>
                                          </p:val>
                                        </p:tav>
                                      </p:tavLst>
                                    </p:anim>
                                    <p:animEffect transition="in" filter="fade">
                                      <p:cBhvr>
                                        <p:cTn id="21" dur="500"/>
                                        <p:tgtEl>
                                          <p:spTgt spid="215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1517"/>
                                        </p:tgtEl>
                                        <p:attrNameLst>
                                          <p:attrName>style.visibility</p:attrName>
                                        </p:attrNameLst>
                                      </p:cBhvr>
                                      <p:to>
                                        <p:strVal val="visible"/>
                                      </p:to>
                                    </p:set>
                                    <p:anim calcmode="lin" valueType="num">
                                      <p:cBhvr>
                                        <p:cTn id="31" dur="500" fill="hold"/>
                                        <p:tgtEl>
                                          <p:spTgt spid="21517"/>
                                        </p:tgtEl>
                                        <p:attrNameLst>
                                          <p:attrName>ppt_w</p:attrName>
                                        </p:attrNameLst>
                                      </p:cBhvr>
                                      <p:tavLst>
                                        <p:tav tm="0">
                                          <p:val>
                                            <p:fltVal val="0"/>
                                          </p:val>
                                        </p:tav>
                                        <p:tav tm="100000">
                                          <p:val>
                                            <p:strVal val="#ppt_w"/>
                                          </p:val>
                                        </p:tav>
                                      </p:tavLst>
                                    </p:anim>
                                    <p:anim calcmode="lin" valueType="num">
                                      <p:cBhvr>
                                        <p:cTn id="32" dur="500" fill="hold"/>
                                        <p:tgtEl>
                                          <p:spTgt spid="21517"/>
                                        </p:tgtEl>
                                        <p:attrNameLst>
                                          <p:attrName>ppt_h</p:attrName>
                                        </p:attrNameLst>
                                      </p:cBhvr>
                                      <p:tavLst>
                                        <p:tav tm="0">
                                          <p:val>
                                            <p:fltVal val="0"/>
                                          </p:val>
                                        </p:tav>
                                        <p:tav tm="100000">
                                          <p:val>
                                            <p:strVal val="#ppt_h"/>
                                          </p:val>
                                        </p:tav>
                                      </p:tavLst>
                                    </p:anim>
                                    <p:animEffect transition="in" filter="fade">
                                      <p:cBhvr>
                                        <p:cTn id="33" dur="500"/>
                                        <p:tgtEl>
                                          <p:spTgt spid="215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18" grpId="0" animBg="1"/>
      <p:bldP spid="20" grpId="0" animBg="1"/>
      <p:bldP spid="2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49 Pentágono"/>
          <p:cNvSpPr/>
          <p:nvPr/>
        </p:nvSpPr>
        <p:spPr>
          <a:xfrm>
            <a:off x="2267743" y="5835799"/>
            <a:ext cx="1944217" cy="6175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C" dirty="0" smtClean="0">
                <a:latin typeface="Arial" pitchFamily="34" charset="0"/>
                <a:cs typeface="Arial" pitchFamily="34" charset="0"/>
              </a:rPr>
              <a:t> ÁMBITOS DE ALCANCE</a:t>
            </a:r>
            <a:endParaRPr lang="es-EC" dirty="0">
              <a:latin typeface="Arial" pitchFamily="34" charset="0"/>
              <a:cs typeface="Arial" pitchFamily="34" charset="0"/>
            </a:endParaRPr>
          </a:p>
        </p:txBody>
      </p:sp>
      <p:sp>
        <p:nvSpPr>
          <p:cNvPr id="47" name="46 Pentágono"/>
          <p:cNvSpPr/>
          <p:nvPr/>
        </p:nvSpPr>
        <p:spPr>
          <a:xfrm>
            <a:off x="2267743" y="4251623"/>
            <a:ext cx="1944217" cy="6175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C" dirty="0" smtClean="0">
                <a:latin typeface="Arial" pitchFamily="34" charset="0"/>
                <a:cs typeface="Arial" pitchFamily="34" charset="0"/>
              </a:rPr>
              <a:t> MISIÓN</a:t>
            </a:r>
            <a:endParaRPr lang="es-EC" dirty="0">
              <a:latin typeface="Arial" pitchFamily="34" charset="0"/>
              <a:cs typeface="Arial" pitchFamily="34" charset="0"/>
            </a:endParaRPr>
          </a:p>
        </p:txBody>
      </p:sp>
      <p:sp>
        <p:nvSpPr>
          <p:cNvPr id="46" name="45 Pentágono"/>
          <p:cNvSpPr/>
          <p:nvPr/>
        </p:nvSpPr>
        <p:spPr>
          <a:xfrm>
            <a:off x="2267744" y="1340768"/>
            <a:ext cx="1944216" cy="6159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C" dirty="0" smtClean="0">
                <a:latin typeface="Arial" pitchFamily="34" charset="0"/>
                <a:cs typeface="Arial" pitchFamily="34" charset="0"/>
              </a:rPr>
              <a:t>OBJETIVOS </a:t>
            </a:r>
            <a:endParaRPr lang="es-EC" dirty="0">
              <a:latin typeface="Arial" pitchFamily="34" charset="0"/>
              <a:cs typeface="Arial" pitchFamily="34" charset="0"/>
            </a:endParaRPr>
          </a:p>
        </p:txBody>
      </p:sp>
      <p:sp>
        <p:nvSpPr>
          <p:cNvPr id="48" name="47 Pentágono"/>
          <p:cNvSpPr/>
          <p:nvPr/>
        </p:nvSpPr>
        <p:spPr>
          <a:xfrm>
            <a:off x="2195736" y="3029074"/>
            <a:ext cx="2016223" cy="6159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C" dirty="0">
                <a:latin typeface="Arial" pitchFamily="34" charset="0"/>
                <a:cs typeface="Arial" pitchFamily="34" charset="0"/>
              </a:rPr>
              <a:t> </a:t>
            </a:r>
            <a:r>
              <a:rPr lang="es-EC" dirty="0" smtClean="0">
                <a:latin typeface="Arial" pitchFamily="34" charset="0"/>
                <a:cs typeface="Arial" pitchFamily="34" charset="0"/>
              </a:rPr>
              <a:t>COMPOSICIÓN.  </a:t>
            </a:r>
            <a:endParaRPr lang="es-EC" dirty="0">
              <a:latin typeface="Arial" pitchFamily="34" charset="0"/>
              <a:cs typeface="Arial" pitchFamily="34" charset="0"/>
            </a:endParaRPr>
          </a:p>
        </p:txBody>
      </p:sp>
      <p:pic>
        <p:nvPicPr>
          <p:cNvPr id="26"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grpSp>
        <p:nvGrpSpPr>
          <p:cNvPr id="27" name="26 Grupo"/>
          <p:cNvGrpSpPr/>
          <p:nvPr/>
        </p:nvGrpSpPr>
        <p:grpSpPr>
          <a:xfrm>
            <a:off x="1043608" y="56818"/>
            <a:ext cx="7272808" cy="779894"/>
            <a:chOff x="1043608" y="56818"/>
            <a:chExt cx="7272808" cy="779894"/>
          </a:xfrm>
        </p:grpSpPr>
        <p:sp>
          <p:nvSpPr>
            <p:cNvPr id="28"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PROPUESTA</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29" name="Picture 9" descr="banim04"/>
            <p:cNvPicPr>
              <a:picLocks noChangeAspect="1" noChangeArrowheads="1" noCrop="1"/>
            </p:cNvPicPr>
            <p:nvPr/>
          </p:nvPicPr>
          <p:blipFill>
            <a:blip r:embed="rId3" cstate="print"/>
            <a:srcRect/>
            <a:stretch>
              <a:fillRect/>
            </a:stretch>
          </p:blipFill>
          <p:spPr bwMode="auto">
            <a:xfrm>
              <a:off x="1043608" y="692696"/>
              <a:ext cx="7272808" cy="144016"/>
            </a:xfrm>
            <a:prstGeom prst="rect">
              <a:avLst/>
            </a:prstGeom>
            <a:noFill/>
            <a:ln w="9525">
              <a:noFill/>
              <a:miter lim="800000"/>
              <a:headEnd/>
              <a:tailEnd/>
            </a:ln>
          </p:spPr>
        </p:pic>
      </p:grpSp>
      <p:grpSp>
        <p:nvGrpSpPr>
          <p:cNvPr id="23" name="Group 3"/>
          <p:cNvGrpSpPr>
            <a:grpSpLocks/>
          </p:cNvGrpSpPr>
          <p:nvPr/>
        </p:nvGrpSpPr>
        <p:grpSpPr bwMode="auto">
          <a:xfrm>
            <a:off x="3" y="792088"/>
            <a:ext cx="395535" cy="6021288"/>
            <a:chOff x="-104" y="0"/>
            <a:chExt cx="572" cy="4320"/>
          </a:xfrm>
        </p:grpSpPr>
        <p:sp>
          <p:nvSpPr>
            <p:cNvPr id="35"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36"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37"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38"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44" name="Text Box 16"/>
          <p:cNvSpPr txBox="1">
            <a:spLocks noChangeArrowheads="1"/>
          </p:cNvSpPr>
          <p:nvPr/>
        </p:nvSpPr>
        <p:spPr bwMode="auto">
          <a:xfrm>
            <a:off x="4211960" y="2909842"/>
            <a:ext cx="4800929" cy="923330"/>
          </a:xfrm>
          <a:prstGeom prst="rect">
            <a:avLst/>
          </a:prstGeom>
          <a:solidFill>
            <a:srgbClr val="002060"/>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p>
            <a:pPr marL="285750" lvl="0" indent="-285750">
              <a:buFont typeface="Arial" pitchFamily="34" charset="0"/>
              <a:buChar char="•"/>
            </a:pPr>
            <a:r>
              <a:rPr lang="es-EC" dirty="0" smtClean="0">
                <a:solidFill>
                  <a:schemeClr val="bg1"/>
                </a:solidFill>
              </a:rPr>
              <a:t>Secretaría</a:t>
            </a:r>
            <a:r>
              <a:rPr lang="en-US" dirty="0" smtClean="0">
                <a:solidFill>
                  <a:schemeClr val="bg1"/>
                </a:solidFill>
              </a:rPr>
              <a:t> </a:t>
            </a:r>
            <a:r>
              <a:rPr lang="en-US" dirty="0">
                <a:solidFill>
                  <a:schemeClr val="bg1"/>
                </a:solidFill>
              </a:rPr>
              <a:t>Permanente</a:t>
            </a:r>
            <a:endParaRPr lang="es-EC" dirty="0">
              <a:solidFill>
                <a:schemeClr val="bg1"/>
              </a:solidFill>
            </a:endParaRPr>
          </a:p>
          <a:p>
            <a:pPr marL="285750" lvl="0" indent="-285750">
              <a:buFont typeface="Arial" pitchFamily="34" charset="0"/>
              <a:buChar char="•"/>
            </a:pPr>
            <a:r>
              <a:rPr lang="es-EC" dirty="0">
                <a:solidFill>
                  <a:schemeClr val="bg1"/>
                </a:solidFill>
              </a:rPr>
              <a:t>Grupos</a:t>
            </a:r>
            <a:r>
              <a:rPr lang="en-US" dirty="0">
                <a:solidFill>
                  <a:schemeClr val="bg1"/>
                </a:solidFill>
              </a:rPr>
              <a:t> de </a:t>
            </a:r>
            <a:r>
              <a:rPr lang="es-EC" dirty="0" smtClean="0">
                <a:solidFill>
                  <a:schemeClr val="bg1"/>
                </a:solidFill>
              </a:rPr>
              <a:t>Coordinación de ambos países </a:t>
            </a:r>
            <a:endParaRPr lang="es-EC" dirty="0">
              <a:solidFill>
                <a:schemeClr val="bg1"/>
              </a:solidFill>
            </a:endParaRPr>
          </a:p>
          <a:p>
            <a:pPr marL="285750" lvl="0" indent="-285750">
              <a:buFont typeface="Arial" pitchFamily="34" charset="0"/>
              <a:buChar char="•"/>
            </a:pPr>
            <a:r>
              <a:rPr lang="es-EC" dirty="0">
                <a:solidFill>
                  <a:schemeClr val="bg1"/>
                </a:solidFill>
              </a:rPr>
              <a:t>Observadores </a:t>
            </a:r>
            <a:r>
              <a:rPr lang="es-EC" dirty="0" smtClean="0">
                <a:solidFill>
                  <a:schemeClr val="bg1"/>
                </a:solidFill>
              </a:rPr>
              <a:t>Internacionales</a:t>
            </a:r>
            <a:r>
              <a:rPr lang="es-ES" dirty="0" smtClean="0">
                <a:solidFill>
                  <a:schemeClr val="bg1"/>
                </a:solidFill>
              </a:rPr>
              <a:t>.</a:t>
            </a:r>
            <a:endParaRPr lang="es-ES" dirty="0">
              <a:solidFill>
                <a:schemeClr val="bg1"/>
              </a:solidFill>
            </a:endParaRPr>
          </a:p>
        </p:txBody>
      </p:sp>
      <p:sp>
        <p:nvSpPr>
          <p:cNvPr id="45" name="Text Box 16"/>
          <p:cNvSpPr txBox="1">
            <a:spLocks noChangeArrowheads="1"/>
          </p:cNvSpPr>
          <p:nvPr/>
        </p:nvSpPr>
        <p:spPr bwMode="auto">
          <a:xfrm>
            <a:off x="4211960" y="980728"/>
            <a:ext cx="4800929" cy="1754326"/>
          </a:xfrm>
          <a:prstGeom prst="rect">
            <a:avLst/>
          </a:prstGeom>
          <a:solidFill>
            <a:srgbClr val="002060"/>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p>
            <a:pPr marL="342900" indent="-342900" algn="just">
              <a:defRPr/>
            </a:pPr>
            <a:r>
              <a:rPr lang="es-ES" dirty="0">
                <a:solidFill>
                  <a:schemeClr val="bg1"/>
                </a:solidFill>
              </a:rPr>
              <a:t>      Generar un escenario de confianza permanente entre Colombia y Ecuador, que permita a través de la cooperación superar las percepciones de adversidad e hipótesis de conflicto entre los dos Estados y estrechar los lazos históricos de relaciones mutuas</a:t>
            </a:r>
            <a:r>
              <a:rPr lang="es-ES" dirty="0" smtClean="0">
                <a:solidFill>
                  <a:schemeClr val="bg1"/>
                </a:solidFill>
              </a:rPr>
              <a:t>.</a:t>
            </a:r>
            <a:endParaRPr lang="es-ES" dirty="0">
              <a:solidFill>
                <a:schemeClr val="bg1"/>
              </a:solidFill>
            </a:endParaRPr>
          </a:p>
        </p:txBody>
      </p:sp>
      <p:sp>
        <p:nvSpPr>
          <p:cNvPr id="3" name="2 Rectángulo"/>
          <p:cNvSpPr/>
          <p:nvPr/>
        </p:nvSpPr>
        <p:spPr>
          <a:xfrm>
            <a:off x="467544" y="980727"/>
            <a:ext cx="1800200" cy="56648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s-ES" sz="2000" b="1" dirty="0">
                <a:solidFill>
                  <a:schemeClr val="bg1"/>
                </a:solidFill>
              </a:rPr>
              <a:t>ESTRUCTURA </a:t>
            </a:r>
          </a:p>
          <a:p>
            <a:pPr algn="ctr" fontAlgn="auto">
              <a:spcBef>
                <a:spcPts val="0"/>
              </a:spcBef>
              <a:spcAft>
                <a:spcPts val="0"/>
              </a:spcAft>
              <a:defRPr/>
            </a:pPr>
            <a:r>
              <a:rPr lang="es-ES" sz="2000" b="1" dirty="0">
                <a:solidFill>
                  <a:schemeClr val="bg1"/>
                </a:solidFill>
              </a:rPr>
              <a:t>DE MECANISMO</a:t>
            </a:r>
          </a:p>
          <a:p>
            <a:pPr algn="ctr" fontAlgn="auto">
              <a:spcBef>
                <a:spcPts val="0"/>
              </a:spcBef>
              <a:spcAft>
                <a:spcPts val="0"/>
              </a:spcAft>
              <a:defRPr/>
            </a:pPr>
            <a:r>
              <a:rPr lang="es-ES" sz="2000" b="1" dirty="0">
                <a:solidFill>
                  <a:schemeClr val="bg1"/>
                </a:solidFill>
              </a:rPr>
              <a:t> DE COOPERACION </a:t>
            </a:r>
          </a:p>
          <a:p>
            <a:pPr algn="ctr" fontAlgn="auto">
              <a:spcBef>
                <a:spcPts val="0"/>
              </a:spcBef>
              <a:spcAft>
                <a:spcPts val="0"/>
              </a:spcAft>
              <a:defRPr/>
            </a:pPr>
            <a:r>
              <a:rPr lang="es-ES" sz="2000" b="1" dirty="0">
                <a:solidFill>
                  <a:schemeClr val="bg1"/>
                </a:solidFill>
              </a:rPr>
              <a:t>INTEGRAL</a:t>
            </a:r>
          </a:p>
          <a:p>
            <a:pPr algn="ctr" fontAlgn="auto">
              <a:spcBef>
                <a:spcPts val="0"/>
              </a:spcBef>
              <a:spcAft>
                <a:spcPts val="0"/>
              </a:spcAft>
              <a:defRPr/>
            </a:pPr>
            <a:r>
              <a:rPr lang="es-ES" sz="2000" b="1" dirty="0" smtClean="0">
                <a:solidFill>
                  <a:schemeClr val="bg1"/>
                </a:solidFill>
              </a:rPr>
              <a:t>COLOMBIA-ECUADOR </a:t>
            </a:r>
          </a:p>
          <a:p>
            <a:pPr algn="ctr" fontAlgn="auto">
              <a:spcBef>
                <a:spcPts val="0"/>
              </a:spcBef>
              <a:spcAft>
                <a:spcPts val="0"/>
              </a:spcAft>
              <a:defRPr/>
            </a:pPr>
            <a:r>
              <a:rPr lang="es-ES" sz="2000" b="1" dirty="0" smtClean="0">
                <a:solidFill>
                  <a:schemeClr val="bg1"/>
                </a:solidFill>
              </a:rPr>
              <a:t>(MECICE)</a:t>
            </a:r>
            <a:endParaRPr lang="es-ES" sz="2000" b="1" dirty="0">
              <a:solidFill>
                <a:schemeClr val="bg1"/>
              </a:solidFill>
            </a:endParaRPr>
          </a:p>
        </p:txBody>
      </p:sp>
      <p:sp>
        <p:nvSpPr>
          <p:cNvPr id="49" name="Text Box 16"/>
          <p:cNvSpPr txBox="1">
            <a:spLocks noChangeArrowheads="1"/>
          </p:cNvSpPr>
          <p:nvPr/>
        </p:nvSpPr>
        <p:spPr bwMode="auto">
          <a:xfrm>
            <a:off x="4198038" y="4028871"/>
            <a:ext cx="4800929" cy="1200329"/>
          </a:xfrm>
          <a:prstGeom prst="rect">
            <a:avLst/>
          </a:prstGeom>
          <a:solidFill>
            <a:srgbClr val="002060"/>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p>
            <a:pPr marL="342900" indent="-342900" algn="just" fontAlgn="auto">
              <a:spcBef>
                <a:spcPts val="0"/>
              </a:spcBef>
              <a:spcAft>
                <a:spcPts val="0"/>
              </a:spcAft>
              <a:defRPr/>
            </a:pPr>
            <a:r>
              <a:rPr lang="es-ES" dirty="0">
                <a:solidFill>
                  <a:schemeClr val="bg1"/>
                </a:solidFill>
              </a:rPr>
              <a:t>	 Desarrollar una Agenda de Trabajo que coordine las acciones políticas bilaterales tendientes a enfrentar situaciones de interés y problemática común </a:t>
            </a:r>
            <a:r>
              <a:rPr lang="es-ES" dirty="0" smtClean="0">
                <a:solidFill>
                  <a:schemeClr val="bg1"/>
                </a:solidFill>
              </a:rPr>
              <a:t>. </a:t>
            </a:r>
            <a:endParaRPr lang="es-ES" dirty="0">
              <a:solidFill>
                <a:schemeClr val="bg1"/>
              </a:solidFill>
            </a:endParaRPr>
          </a:p>
        </p:txBody>
      </p:sp>
      <p:sp>
        <p:nvSpPr>
          <p:cNvPr id="51" name="Text Box 16"/>
          <p:cNvSpPr txBox="1">
            <a:spLocks noChangeArrowheads="1"/>
          </p:cNvSpPr>
          <p:nvPr/>
        </p:nvSpPr>
        <p:spPr bwMode="auto">
          <a:xfrm>
            <a:off x="4211960" y="5445224"/>
            <a:ext cx="4787007" cy="1200329"/>
          </a:xfrm>
          <a:prstGeom prst="rect">
            <a:avLst/>
          </a:prstGeom>
          <a:solidFill>
            <a:srgbClr val="002060"/>
          </a:solidFill>
          <a:ln w="44450" algn="ctr">
            <a:noFill/>
            <a:miter lim="800000"/>
            <a:headEnd/>
            <a:tailEnd/>
          </a:ln>
          <a:effectLst>
            <a:prstShdw prst="shdw17" dist="35921" dir="13500000">
              <a:schemeClr val="folHlink">
                <a:gamma/>
                <a:shade val="60000"/>
                <a:invGamma/>
              </a:schemeClr>
            </a:prstShdw>
          </a:effectLst>
        </p:spPr>
        <p:txBody>
          <a:bodyPr wrap="square">
            <a:spAutoFit/>
          </a:bodyPr>
          <a:lstStyle/>
          <a:p>
            <a:pPr marL="285750" lvl="0" indent="-285750">
              <a:buFont typeface="Arial" pitchFamily="34" charset="0"/>
              <a:buChar char="•"/>
            </a:pPr>
            <a:r>
              <a:rPr lang="en-US" dirty="0" smtClean="0">
                <a:solidFill>
                  <a:schemeClr val="bg1"/>
                </a:solidFill>
              </a:rPr>
              <a:t>Social</a:t>
            </a:r>
            <a:endParaRPr lang="es-EC" dirty="0">
              <a:solidFill>
                <a:schemeClr val="bg1"/>
              </a:solidFill>
            </a:endParaRPr>
          </a:p>
          <a:p>
            <a:pPr marL="285750" lvl="0" indent="-285750">
              <a:buFont typeface="Arial" pitchFamily="34" charset="0"/>
              <a:buChar char="•"/>
            </a:pPr>
            <a:r>
              <a:rPr lang="es-EC" dirty="0" smtClean="0">
                <a:solidFill>
                  <a:schemeClr val="bg1"/>
                </a:solidFill>
              </a:rPr>
              <a:t>Seguridad y Defensa</a:t>
            </a:r>
            <a:endParaRPr lang="es-EC" dirty="0">
              <a:solidFill>
                <a:schemeClr val="bg1"/>
              </a:solidFill>
            </a:endParaRPr>
          </a:p>
          <a:p>
            <a:pPr marL="285750" lvl="0" indent="-285750">
              <a:buFont typeface="Arial" pitchFamily="34" charset="0"/>
              <a:buChar char="•"/>
            </a:pPr>
            <a:r>
              <a:rPr lang="en-US" dirty="0">
                <a:solidFill>
                  <a:schemeClr val="bg1"/>
                </a:solidFill>
              </a:rPr>
              <a:t>Judicial</a:t>
            </a:r>
            <a:endParaRPr lang="es-EC" dirty="0">
              <a:solidFill>
                <a:schemeClr val="bg1"/>
              </a:solidFill>
            </a:endParaRPr>
          </a:p>
          <a:p>
            <a:pPr marL="285750" lvl="0" indent="-285750">
              <a:buFont typeface="Arial" pitchFamily="34" charset="0"/>
              <a:buChar char="•"/>
            </a:pPr>
            <a:r>
              <a:rPr lang="es-EC" dirty="0" smtClean="0">
                <a:solidFill>
                  <a:schemeClr val="bg1"/>
                </a:solidFill>
              </a:rPr>
              <a:t>Académico</a:t>
            </a:r>
            <a:endParaRPr lang="es-ES" dirty="0">
              <a:solidFill>
                <a:schemeClr val="bg1"/>
              </a:solidFill>
            </a:endParaRPr>
          </a:p>
        </p:txBody>
      </p:sp>
    </p:spTree>
    <p:extLst>
      <p:ext uri="{BB962C8B-B14F-4D97-AF65-F5344CB8AC3E}">
        <p14:creationId xmlns:p14="http://schemas.microsoft.com/office/powerpoint/2010/main" val="526515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8"/>
            <a:ext cx="7272808" cy="707886"/>
            <a:chOff x="1043608" y="56818"/>
            <a:chExt cx="7272808" cy="707886"/>
          </a:xfrm>
        </p:grpSpPr>
        <p:sp>
          <p:nvSpPr>
            <p:cNvPr id="7" name="Text Box 13"/>
            <p:cNvSpPr txBox="1">
              <a:spLocks noChangeArrowheads="1"/>
            </p:cNvSpPr>
            <p:nvPr/>
          </p:nvSpPr>
          <p:spPr bwMode="auto">
            <a:xfrm>
              <a:off x="1043608" y="56818"/>
              <a:ext cx="7272807" cy="584775"/>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200" dirty="0" smtClean="0">
                  <a:solidFill>
                    <a:srgbClr val="FFFF00"/>
                  </a:solidFill>
                  <a:effectLst>
                    <a:outerShdw blurRad="38100" dist="38100" dir="2700000" algn="tl">
                      <a:srgbClr val="000000"/>
                    </a:outerShdw>
                  </a:effectLst>
                  <a:latin typeface="Arial" pitchFamily="34" charset="0"/>
                </a:rPr>
                <a:t>PLANTEAMIENTO DEL PROBLEMA</a:t>
              </a:r>
              <a:endParaRPr lang="es-MX" sz="32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3" cstate="print"/>
            <a:srcRect/>
            <a:stretch>
              <a:fillRect/>
            </a:stretch>
          </p:blipFill>
          <p:spPr bwMode="auto">
            <a:xfrm>
              <a:off x="1043608" y="620688"/>
              <a:ext cx="7272808" cy="144016"/>
            </a:xfrm>
            <a:prstGeom prst="rect">
              <a:avLst/>
            </a:prstGeom>
            <a:noFill/>
            <a:ln w="9525">
              <a:noFill/>
              <a:miter lim="800000"/>
              <a:headEnd/>
              <a:tailEnd/>
            </a:ln>
          </p:spPr>
        </p:pic>
      </p:grpSp>
      <p:pic>
        <p:nvPicPr>
          <p:cNvPr id="9" name="il_fi" descr="457px-Universidad_de_Guayaquil_svg"/>
          <p:cNvPicPr/>
          <p:nvPr/>
        </p:nvPicPr>
        <p:blipFill>
          <a:blip r:embed="rId4" cstate="print"/>
          <a:srcRect/>
          <a:stretch>
            <a:fillRect/>
          </a:stretch>
        </p:blipFill>
        <p:spPr bwMode="auto">
          <a:xfrm>
            <a:off x="8460432" y="58371"/>
            <a:ext cx="683568" cy="778342"/>
          </a:xfrm>
          <a:prstGeom prst="rect">
            <a:avLst/>
          </a:prstGeom>
          <a:noFill/>
          <a:ln w="9525">
            <a:noFill/>
            <a:miter lim="800000"/>
            <a:headEnd/>
            <a:tailEnd/>
          </a:ln>
        </p:spPr>
      </p:pic>
      <p:grpSp>
        <p:nvGrpSpPr>
          <p:cNvPr id="38" name="Group 3"/>
          <p:cNvGrpSpPr>
            <a:grpSpLocks/>
          </p:cNvGrpSpPr>
          <p:nvPr/>
        </p:nvGrpSpPr>
        <p:grpSpPr bwMode="auto">
          <a:xfrm>
            <a:off x="3" y="792088"/>
            <a:ext cx="395535" cy="6021288"/>
            <a:chOff x="-104" y="0"/>
            <a:chExt cx="572" cy="4320"/>
          </a:xfrm>
        </p:grpSpPr>
        <p:sp>
          <p:nvSpPr>
            <p:cNvPr id="39"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0"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1"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5"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59" name="58 Rectángulo"/>
          <p:cNvSpPr/>
          <p:nvPr/>
        </p:nvSpPr>
        <p:spPr>
          <a:xfrm>
            <a:off x="3062409" y="891506"/>
            <a:ext cx="3309791" cy="166456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a:solidFill>
                  <a:schemeClr val="tx1"/>
                </a:solidFill>
              </a:rPr>
              <a:t>En los últimos años, la sociedad ecuatoriana se ha visto convulsionada por una </a:t>
            </a:r>
            <a:r>
              <a:rPr lang="es-EC" sz="1400" b="1" dirty="0">
                <a:solidFill>
                  <a:srgbClr val="0070C0"/>
                </a:solidFill>
              </a:rPr>
              <a:t>creciente presencia de inmigración colombiana,</a:t>
            </a:r>
            <a:r>
              <a:rPr lang="es-EC" sz="1400" b="1" dirty="0">
                <a:solidFill>
                  <a:srgbClr val="002060"/>
                </a:solidFill>
              </a:rPr>
              <a:t> </a:t>
            </a:r>
            <a:r>
              <a:rPr lang="es-EC" sz="1400" b="1" dirty="0">
                <a:solidFill>
                  <a:schemeClr val="tx1"/>
                </a:solidFill>
              </a:rPr>
              <a:t>que </a:t>
            </a:r>
            <a:r>
              <a:rPr lang="es-EC" sz="1400" b="1" dirty="0" smtClean="0">
                <a:solidFill>
                  <a:schemeClr val="tx1"/>
                </a:solidFill>
              </a:rPr>
              <a:t>ha </a:t>
            </a:r>
            <a:r>
              <a:rPr lang="es-EC" sz="1400" b="1" dirty="0">
                <a:solidFill>
                  <a:schemeClr val="tx1"/>
                </a:solidFill>
              </a:rPr>
              <a:t>sido asociada con el incremento de la violencia, la inseguridad y la disminución de las fuentes de trabajo para los ciudadanos ecuatorianos</a:t>
            </a:r>
          </a:p>
        </p:txBody>
      </p:sp>
      <p:sp>
        <p:nvSpPr>
          <p:cNvPr id="56" name="55 Rectángulo"/>
          <p:cNvSpPr/>
          <p:nvPr/>
        </p:nvSpPr>
        <p:spPr>
          <a:xfrm>
            <a:off x="6467111" y="2887984"/>
            <a:ext cx="2553815" cy="236489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a:solidFill>
                  <a:schemeClr val="tx1"/>
                </a:solidFill>
              </a:rPr>
              <a:t>La dolarización de la economía ecuatoriana </a:t>
            </a:r>
            <a:r>
              <a:rPr lang="es-EC" sz="1400" b="1" dirty="0">
                <a:solidFill>
                  <a:srgbClr val="0070C0"/>
                </a:solidFill>
              </a:rPr>
              <a:t>ha facilitado las condiciones para el ingreso de recursos provenientes de la subversión colombiana y de la delincuencia común al sistema financiero</a:t>
            </a:r>
            <a:r>
              <a:rPr lang="es-EC" sz="1400" b="1" dirty="0">
                <a:solidFill>
                  <a:schemeClr val="tx1"/>
                </a:solidFill>
              </a:rPr>
              <a:t>, lo cual ha incidido en la elevación de los índices de violencia e inseguridad en el país.</a:t>
            </a:r>
          </a:p>
        </p:txBody>
      </p:sp>
      <p:sp>
        <p:nvSpPr>
          <p:cNvPr id="54" name="53 Rectángulo"/>
          <p:cNvSpPr/>
          <p:nvPr/>
        </p:nvSpPr>
        <p:spPr>
          <a:xfrm>
            <a:off x="2395757" y="5589240"/>
            <a:ext cx="5348259" cy="1266869"/>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a:solidFill>
                  <a:schemeClr val="tx1"/>
                </a:solidFill>
              </a:rPr>
              <a:t>La combinación de los factores mencionados ha afectado la relativa paz y bienestar que caracterizaba a nuestro país, ante lo cual el </a:t>
            </a:r>
            <a:r>
              <a:rPr lang="es-EC" sz="1400" b="1" dirty="0">
                <a:solidFill>
                  <a:srgbClr val="0070C0"/>
                </a:solidFill>
              </a:rPr>
              <a:t>Ecuador ha impuesto ciertas medidas de control al ingreso de colombianos a nuestro territorio </a:t>
            </a:r>
            <a:r>
              <a:rPr lang="es-EC" sz="1400" b="1" dirty="0">
                <a:solidFill>
                  <a:schemeClr val="tx1"/>
                </a:solidFill>
              </a:rPr>
              <a:t>ya que las causas de la violencia y la inseguridad desbordan las de la inmigración, y toca más bien los ámbitos de la falta de condiciones sociales y de desarrollo humano. </a:t>
            </a:r>
          </a:p>
        </p:txBody>
      </p:sp>
      <p:sp>
        <p:nvSpPr>
          <p:cNvPr id="52" name="51 Rectángulo"/>
          <p:cNvSpPr/>
          <p:nvPr/>
        </p:nvSpPr>
        <p:spPr>
          <a:xfrm>
            <a:off x="430933" y="2708921"/>
            <a:ext cx="3276971" cy="273630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sz="1400" b="1" dirty="0">
                <a:solidFill>
                  <a:schemeClr val="tx1"/>
                </a:solidFill>
              </a:rPr>
              <a:t>Las relaciones bilaterales colombo-ecuatorianas a causa del Plan Colombia </a:t>
            </a:r>
            <a:r>
              <a:rPr lang="es-EC" sz="1400" b="1" dirty="0">
                <a:solidFill>
                  <a:srgbClr val="0070C0"/>
                </a:solidFill>
              </a:rPr>
              <a:t>se han deteriorado, debido a las fumigaciones excesivas que afectaban notablemente a los agricultores de la zona fronteriza, </a:t>
            </a:r>
            <a:r>
              <a:rPr lang="es-EC" sz="1400" b="1" dirty="0">
                <a:solidFill>
                  <a:schemeClr val="tx1"/>
                </a:solidFill>
              </a:rPr>
              <a:t>por lo que el Ecuador ha realizado diferentes reclamos a los estamentos internacionales, por lo cual, Colombia </a:t>
            </a:r>
            <a:r>
              <a:rPr lang="es-EC" sz="1400" b="1" dirty="0" smtClean="0">
                <a:solidFill>
                  <a:schemeClr val="tx1"/>
                </a:solidFill>
              </a:rPr>
              <a:t>dejó </a:t>
            </a:r>
            <a:r>
              <a:rPr lang="es-EC" sz="1400" b="1" dirty="0">
                <a:solidFill>
                  <a:schemeClr val="tx1"/>
                </a:solidFill>
              </a:rPr>
              <a:t>de realizar las fumigaciones en la frontera, pero reanudó esta actividad porque luego de casi un año aparecieron 10.000.00 H. de cultivo de coca.</a:t>
            </a:r>
          </a:p>
        </p:txBody>
      </p:sp>
      <p:pic>
        <p:nvPicPr>
          <p:cNvPr id="61" name="Picture 3" descr="C:\Users\USUARIO\Desktop\ABSTRAC marzo 2014\images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934" y="891506"/>
            <a:ext cx="2484884"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USUARIO\Desktop\ABSTRAC marzo 2014\descarg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887984"/>
            <a:ext cx="2448272" cy="236489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USUARIO\Desktop\ABSTRAC marzo 2014\descarga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2728" y="891506"/>
            <a:ext cx="2555776"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428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l_fi" descr="457px-Universidad_de_Guayaquil_svg"/>
          <p:cNvPicPr/>
          <p:nvPr/>
        </p:nvPicPr>
        <p:blipFill>
          <a:blip r:embed="rId2" cstate="print"/>
          <a:srcRect/>
          <a:stretch>
            <a:fillRect/>
          </a:stretch>
        </p:blipFill>
        <p:spPr bwMode="auto">
          <a:xfrm>
            <a:off x="8460432" y="58371"/>
            <a:ext cx="683568" cy="778342"/>
          </a:xfrm>
          <a:prstGeom prst="rect">
            <a:avLst/>
          </a:prstGeom>
          <a:noFill/>
          <a:ln w="9525">
            <a:noFill/>
            <a:miter lim="800000"/>
            <a:headEnd/>
            <a:tailEnd/>
          </a:ln>
        </p:spPr>
      </p:pic>
      <p:grpSp>
        <p:nvGrpSpPr>
          <p:cNvPr id="27" name="26 Grupo"/>
          <p:cNvGrpSpPr/>
          <p:nvPr/>
        </p:nvGrpSpPr>
        <p:grpSpPr>
          <a:xfrm>
            <a:off x="1043608" y="56818"/>
            <a:ext cx="7272808" cy="779894"/>
            <a:chOff x="1043608" y="56818"/>
            <a:chExt cx="7272808" cy="779894"/>
          </a:xfrm>
        </p:grpSpPr>
        <p:sp>
          <p:nvSpPr>
            <p:cNvPr id="28"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PROPUESTA</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29" name="Picture 9" descr="banim04"/>
            <p:cNvPicPr>
              <a:picLocks noChangeAspect="1" noChangeArrowheads="1" noCrop="1"/>
            </p:cNvPicPr>
            <p:nvPr/>
          </p:nvPicPr>
          <p:blipFill>
            <a:blip r:embed="rId3" cstate="print"/>
            <a:srcRect/>
            <a:stretch>
              <a:fillRect/>
            </a:stretch>
          </p:blipFill>
          <p:spPr bwMode="auto">
            <a:xfrm>
              <a:off x="1043608" y="692696"/>
              <a:ext cx="7272808" cy="144016"/>
            </a:xfrm>
            <a:prstGeom prst="rect">
              <a:avLst/>
            </a:prstGeom>
            <a:noFill/>
            <a:ln w="9525">
              <a:noFill/>
              <a:miter lim="800000"/>
              <a:headEnd/>
              <a:tailEnd/>
            </a:ln>
          </p:spPr>
        </p:pic>
      </p:grpSp>
      <p:grpSp>
        <p:nvGrpSpPr>
          <p:cNvPr id="23" name="Group 3"/>
          <p:cNvGrpSpPr>
            <a:grpSpLocks/>
          </p:cNvGrpSpPr>
          <p:nvPr/>
        </p:nvGrpSpPr>
        <p:grpSpPr bwMode="auto">
          <a:xfrm>
            <a:off x="3" y="792088"/>
            <a:ext cx="395535" cy="6021288"/>
            <a:chOff x="-104" y="0"/>
            <a:chExt cx="572" cy="4320"/>
          </a:xfrm>
        </p:grpSpPr>
        <p:sp>
          <p:nvSpPr>
            <p:cNvPr id="35"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36"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37"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38"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20" name="Oval 4"/>
          <p:cNvSpPr>
            <a:spLocks noChangeArrowheads="1"/>
          </p:cNvSpPr>
          <p:nvPr/>
        </p:nvSpPr>
        <p:spPr bwMode="auto">
          <a:xfrm>
            <a:off x="468313" y="1590675"/>
            <a:ext cx="8210550" cy="507841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Rectangle 5"/>
          <p:cNvSpPr>
            <a:spLocks noChangeArrowheads="1"/>
          </p:cNvSpPr>
          <p:nvPr/>
        </p:nvSpPr>
        <p:spPr bwMode="auto">
          <a:xfrm>
            <a:off x="3708400" y="5918200"/>
            <a:ext cx="2157413" cy="750888"/>
          </a:xfrm>
          <a:prstGeom prst="rect">
            <a:avLst/>
          </a:prstGeom>
          <a:solidFill>
            <a:srgbClr val="FF6600"/>
          </a:solidFill>
          <a:ln w="9525">
            <a:solidFill>
              <a:srgbClr val="CC3300"/>
            </a:solidFill>
            <a:miter lim="800000"/>
            <a:headEnd/>
            <a:tailEnd/>
          </a:ln>
          <a:effectLst>
            <a:outerShdw dist="107763" dir="2700000" algn="ctr" rotWithShape="0">
              <a:schemeClr val="bg2"/>
            </a:outerShdw>
          </a:effectLst>
        </p:spPr>
        <p:txBody>
          <a:bodyPr anchor="ctr"/>
          <a:lstStyle/>
          <a:p>
            <a:pPr algn="ctr">
              <a:defRPr/>
            </a:pPr>
            <a:r>
              <a:rPr lang="en-US" dirty="0" smtClean="0">
                <a:solidFill>
                  <a:srgbClr val="0000FF"/>
                </a:solidFill>
                <a:latin typeface="Arial" pitchFamily="34" charset="0"/>
                <a:cs typeface="Arial" pitchFamily="34" charset="0"/>
              </a:rPr>
              <a:t>OBJETIVOS</a:t>
            </a:r>
            <a:endParaRPr lang="en-US" dirty="0">
              <a:solidFill>
                <a:srgbClr val="0000FF"/>
              </a:solidFill>
              <a:latin typeface="Arial" pitchFamily="34" charset="0"/>
              <a:cs typeface="Arial" pitchFamily="34" charset="0"/>
            </a:endParaRPr>
          </a:p>
        </p:txBody>
      </p:sp>
      <p:sp>
        <p:nvSpPr>
          <p:cNvPr id="22" name="Rectangle 6"/>
          <p:cNvSpPr>
            <a:spLocks noChangeArrowheads="1"/>
          </p:cNvSpPr>
          <p:nvPr/>
        </p:nvSpPr>
        <p:spPr bwMode="auto">
          <a:xfrm rot="1237655">
            <a:off x="512763" y="4919663"/>
            <a:ext cx="2363787" cy="657225"/>
          </a:xfrm>
          <a:prstGeom prst="rect">
            <a:avLst/>
          </a:prstGeom>
          <a:solidFill>
            <a:srgbClr val="FFFF00"/>
          </a:solidFill>
          <a:ln w="9525">
            <a:solidFill>
              <a:srgbClr val="CC3300"/>
            </a:solidFill>
            <a:miter lim="800000"/>
            <a:headEnd/>
            <a:tailEnd/>
          </a:ln>
          <a:effectLst>
            <a:outerShdw dist="107763" dir="2700000" algn="ctr" rotWithShape="0">
              <a:schemeClr val="bg2"/>
            </a:outerShdw>
          </a:effectLst>
        </p:spPr>
        <p:txBody>
          <a:bodyPr anchor="ctr"/>
          <a:lstStyle/>
          <a:p>
            <a:pPr algn="ctr">
              <a:defRPr/>
            </a:pPr>
            <a:r>
              <a:rPr lang="en-US" sz="2000" b="1" dirty="0" smtClean="0">
                <a:solidFill>
                  <a:srgbClr val="0000FF"/>
                </a:solidFill>
                <a:latin typeface="Arial" pitchFamily="34" charset="0"/>
                <a:cs typeface="Arial" pitchFamily="34" charset="0"/>
              </a:rPr>
              <a:t>AMBITOS DE ALCANCE</a:t>
            </a:r>
            <a:endParaRPr lang="en-US" sz="2000" b="1" dirty="0">
              <a:solidFill>
                <a:srgbClr val="0000FF"/>
              </a:solidFill>
              <a:latin typeface="Arial" pitchFamily="34" charset="0"/>
              <a:cs typeface="Arial" pitchFamily="34" charset="0"/>
            </a:endParaRPr>
          </a:p>
        </p:txBody>
      </p:sp>
      <p:sp>
        <p:nvSpPr>
          <p:cNvPr id="24" name="Rectangle 7"/>
          <p:cNvSpPr>
            <a:spLocks noChangeArrowheads="1"/>
          </p:cNvSpPr>
          <p:nvPr/>
        </p:nvSpPr>
        <p:spPr bwMode="auto">
          <a:xfrm rot="19913471">
            <a:off x="6702425" y="4873625"/>
            <a:ext cx="2197100" cy="673100"/>
          </a:xfrm>
          <a:prstGeom prst="rect">
            <a:avLst/>
          </a:prstGeom>
          <a:solidFill>
            <a:srgbClr val="00B050"/>
          </a:solidFill>
          <a:ln w="38100">
            <a:solidFill>
              <a:srgbClr val="0070C0"/>
            </a:solidFill>
            <a:miter lim="800000"/>
            <a:headEnd/>
            <a:tailEnd/>
          </a:ln>
          <a:effectLst>
            <a:outerShdw dist="107763" dir="2700000" algn="ctr" rotWithShape="0">
              <a:schemeClr val="bg2"/>
            </a:outerShdw>
          </a:effectLst>
        </p:spPr>
        <p:txBody>
          <a:bodyPr anchor="ctr"/>
          <a:lstStyle/>
          <a:p>
            <a:pPr algn="ctr">
              <a:defRPr/>
            </a:pPr>
            <a:r>
              <a:rPr lang="en-US" sz="2000" b="1" dirty="0" smtClean="0">
                <a:solidFill>
                  <a:srgbClr val="0000FF"/>
                </a:solidFill>
                <a:latin typeface="Arial" pitchFamily="34" charset="0"/>
                <a:cs typeface="Arial" pitchFamily="34" charset="0"/>
              </a:rPr>
              <a:t>COMPOSICIÓN</a:t>
            </a:r>
            <a:endParaRPr lang="en-US" sz="2000" b="1" dirty="0">
              <a:solidFill>
                <a:srgbClr val="0000FF"/>
              </a:solidFill>
              <a:latin typeface="Arial" pitchFamily="34" charset="0"/>
              <a:cs typeface="Arial" pitchFamily="34" charset="0"/>
            </a:endParaRPr>
          </a:p>
        </p:txBody>
      </p:sp>
      <p:sp>
        <p:nvSpPr>
          <p:cNvPr id="25" name="Rectangle 9"/>
          <p:cNvSpPr>
            <a:spLocks noChangeArrowheads="1"/>
          </p:cNvSpPr>
          <p:nvPr/>
        </p:nvSpPr>
        <p:spPr bwMode="auto">
          <a:xfrm>
            <a:off x="2843808" y="1700734"/>
            <a:ext cx="3600450" cy="792162"/>
          </a:xfrm>
          <a:prstGeom prst="rect">
            <a:avLst/>
          </a:prstGeom>
          <a:solidFill>
            <a:srgbClr val="FF0000"/>
          </a:solidFill>
          <a:ln w="38100">
            <a:solidFill>
              <a:srgbClr val="FFFF00"/>
            </a:solidFill>
            <a:miter lim="800000"/>
            <a:headEnd/>
            <a:tailEnd/>
          </a:ln>
          <a:effectLst>
            <a:outerShdw dist="107763" dir="2700000" algn="ctr" rotWithShape="0">
              <a:schemeClr val="bg2"/>
            </a:outerShdw>
          </a:effectLst>
        </p:spPr>
        <p:txBody>
          <a:bodyPr anchor="ctr"/>
          <a:lstStyle/>
          <a:p>
            <a:pPr algn="ctr">
              <a:defRPr/>
            </a:pPr>
            <a:r>
              <a:rPr lang="en-US" sz="2800" b="1" dirty="0" smtClean="0">
                <a:solidFill>
                  <a:srgbClr val="FFFF00"/>
                </a:solidFill>
                <a:latin typeface="Arial" pitchFamily="34" charset="0"/>
                <a:cs typeface="Arial" pitchFamily="34" charset="0"/>
              </a:rPr>
              <a:t>MISIÓN</a:t>
            </a:r>
            <a:endParaRPr lang="en-US" sz="2800" b="1" dirty="0">
              <a:solidFill>
                <a:srgbClr val="FFFF00"/>
              </a:solidFill>
              <a:latin typeface="Arial" pitchFamily="34" charset="0"/>
              <a:cs typeface="Arial" pitchFamily="34" charset="0"/>
            </a:endParaRPr>
          </a:p>
        </p:txBody>
      </p:sp>
      <p:sp>
        <p:nvSpPr>
          <p:cNvPr id="30" name="Oval 10"/>
          <p:cNvSpPr>
            <a:spLocks noChangeArrowheads="1"/>
          </p:cNvSpPr>
          <p:nvPr/>
        </p:nvSpPr>
        <p:spPr bwMode="auto">
          <a:xfrm>
            <a:off x="1908175" y="2500313"/>
            <a:ext cx="5856288" cy="3240087"/>
          </a:xfrm>
          <a:prstGeom prst="ellipse">
            <a:avLst/>
          </a:prstGeom>
          <a:solidFill>
            <a:srgbClr val="0000CC"/>
          </a:solidFill>
          <a:ln w="38100">
            <a:solidFill>
              <a:srgbClr val="009900"/>
            </a:solidFill>
            <a:round/>
            <a:headEnd/>
            <a:tailEnd/>
          </a:ln>
        </p:spPr>
        <p:txBody>
          <a:bodyPr wrap="none" anchor="ctr"/>
          <a:lstStyle/>
          <a:p>
            <a:endParaRPr lang="en-US" dirty="0"/>
          </a:p>
        </p:txBody>
      </p:sp>
      <p:sp>
        <p:nvSpPr>
          <p:cNvPr id="31" name="Line 12"/>
          <p:cNvSpPr>
            <a:spLocks noChangeShapeType="1"/>
          </p:cNvSpPr>
          <p:nvPr/>
        </p:nvSpPr>
        <p:spPr bwMode="auto">
          <a:xfrm rot="21030500" flipV="1">
            <a:off x="5827713" y="5743575"/>
            <a:ext cx="1027112" cy="411163"/>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dirty="0"/>
          </a:p>
        </p:txBody>
      </p:sp>
      <p:sp>
        <p:nvSpPr>
          <p:cNvPr id="32" name="Line 15"/>
          <p:cNvSpPr>
            <a:spLocks noChangeShapeType="1"/>
          </p:cNvSpPr>
          <p:nvPr/>
        </p:nvSpPr>
        <p:spPr bwMode="auto">
          <a:xfrm rot="17270715" flipV="1">
            <a:off x="3124200" y="5508625"/>
            <a:ext cx="276225" cy="102552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dirty="0"/>
          </a:p>
        </p:txBody>
      </p:sp>
      <p:sp>
        <p:nvSpPr>
          <p:cNvPr id="34" name="Rectangle 16"/>
          <p:cNvSpPr>
            <a:spLocks noChangeArrowheads="1"/>
          </p:cNvSpPr>
          <p:nvPr/>
        </p:nvSpPr>
        <p:spPr bwMode="auto">
          <a:xfrm>
            <a:off x="3934445" y="3717032"/>
            <a:ext cx="1717675" cy="863600"/>
          </a:xfrm>
          <a:prstGeom prst="rect">
            <a:avLst/>
          </a:prstGeom>
          <a:solidFill>
            <a:schemeClr val="accent2"/>
          </a:solidFill>
          <a:ln w="9525">
            <a:solidFill>
              <a:srgbClr val="FF0000"/>
            </a:solidFill>
            <a:miter lim="800000"/>
            <a:headEnd/>
            <a:tailEnd/>
          </a:ln>
          <a:effectLst>
            <a:outerShdw dist="107763" dir="2700000" algn="ctr" rotWithShape="0">
              <a:schemeClr val="bg2"/>
            </a:outerShdw>
          </a:effectLst>
        </p:spPr>
        <p:txBody>
          <a:bodyPr wrap="none" anchor="ctr"/>
          <a:lstStyle/>
          <a:p>
            <a:pPr algn="ctr">
              <a:defRPr/>
            </a:pPr>
            <a:r>
              <a:rPr lang="en-US" sz="2800" dirty="0" smtClean="0">
                <a:solidFill>
                  <a:srgbClr val="FFFF00"/>
                </a:solidFill>
                <a:effectLst>
                  <a:outerShdw blurRad="38100" dist="38100" dir="2700000" algn="tl">
                    <a:srgbClr val="000000"/>
                  </a:outerShdw>
                </a:effectLst>
                <a:latin typeface="Arial" pitchFamily="34" charset="0"/>
                <a:cs typeface="Arial" pitchFamily="34" charset="0"/>
              </a:rPr>
              <a:t>MECICE </a:t>
            </a:r>
            <a:endParaRPr lang="en-US" sz="2800" dirty="0">
              <a:solidFill>
                <a:srgbClr val="FFFF00"/>
              </a:solidFill>
              <a:effectLst>
                <a:outerShdw blurRad="38100" dist="38100" dir="2700000" algn="tl">
                  <a:srgbClr val="000000"/>
                </a:outerShdw>
              </a:effectLst>
              <a:latin typeface="Arial" pitchFamily="34" charset="0"/>
              <a:cs typeface="Arial" pitchFamily="34" charset="0"/>
            </a:endParaRPr>
          </a:p>
        </p:txBody>
      </p:sp>
      <p:sp>
        <p:nvSpPr>
          <p:cNvPr id="44" name="Line 23"/>
          <p:cNvSpPr>
            <a:spLocks noChangeShapeType="1"/>
          </p:cNvSpPr>
          <p:nvPr/>
        </p:nvSpPr>
        <p:spPr bwMode="auto">
          <a:xfrm rot="14362796" flipH="1" flipV="1">
            <a:off x="4401159" y="3227951"/>
            <a:ext cx="557706" cy="330090"/>
          </a:xfrm>
          <a:prstGeom prst="line">
            <a:avLst/>
          </a:prstGeom>
          <a:noFill/>
          <a:ln w="41275">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dirty="0"/>
          </a:p>
        </p:txBody>
      </p:sp>
      <p:grpSp>
        <p:nvGrpSpPr>
          <p:cNvPr id="3" name="2 Grupo"/>
          <p:cNvGrpSpPr/>
          <p:nvPr/>
        </p:nvGrpSpPr>
        <p:grpSpPr>
          <a:xfrm>
            <a:off x="1831783" y="2492375"/>
            <a:ext cx="5908867" cy="3098800"/>
            <a:chOff x="1831783" y="2492375"/>
            <a:chExt cx="5908867" cy="3098800"/>
          </a:xfrm>
        </p:grpSpPr>
        <p:sp>
          <p:nvSpPr>
            <p:cNvPr id="42" name="Line 23"/>
            <p:cNvSpPr>
              <a:spLocks noChangeShapeType="1"/>
            </p:cNvSpPr>
            <p:nvPr/>
          </p:nvSpPr>
          <p:spPr bwMode="auto">
            <a:xfrm rot="14362796" flipV="1">
              <a:off x="5822352" y="3701000"/>
              <a:ext cx="599038" cy="729277"/>
            </a:xfrm>
            <a:prstGeom prst="line">
              <a:avLst/>
            </a:prstGeom>
            <a:noFill/>
            <a:ln w="41275">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dirty="0"/>
            </a:p>
          </p:txBody>
        </p:sp>
        <p:sp>
          <p:nvSpPr>
            <p:cNvPr id="43" name="Line 24"/>
            <p:cNvSpPr>
              <a:spLocks noChangeShapeType="1"/>
            </p:cNvSpPr>
            <p:nvPr/>
          </p:nvSpPr>
          <p:spPr bwMode="auto">
            <a:xfrm rot="1603430" flipV="1">
              <a:off x="3222625" y="3820943"/>
              <a:ext cx="601663" cy="587375"/>
            </a:xfrm>
            <a:prstGeom prst="line">
              <a:avLst/>
            </a:prstGeom>
            <a:noFill/>
            <a:ln w="41275">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dirty="0"/>
            </a:p>
          </p:txBody>
        </p:sp>
        <p:sp>
          <p:nvSpPr>
            <p:cNvPr id="52" name="Oval 19"/>
            <p:cNvSpPr>
              <a:spLocks noChangeArrowheads="1"/>
            </p:cNvSpPr>
            <p:nvPr/>
          </p:nvSpPr>
          <p:spPr bwMode="auto">
            <a:xfrm>
              <a:off x="1831783" y="3974651"/>
              <a:ext cx="1800225" cy="685800"/>
            </a:xfrm>
            <a:prstGeom prst="ellipse">
              <a:avLst/>
            </a:prstGeom>
            <a:solidFill>
              <a:srgbClr val="CCCC00"/>
            </a:solidFill>
            <a:ln w="9525">
              <a:solidFill>
                <a:srgbClr val="0099FF"/>
              </a:solidFill>
              <a:round/>
              <a:headEnd/>
              <a:tailEnd/>
            </a:ln>
            <a:effectLst>
              <a:outerShdw dist="107763" dir="2700000" algn="ctr" rotWithShape="0">
                <a:schemeClr val="bg2"/>
              </a:outerShdw>
            </a:effectLst>
          </p:spPr>
          <p:txBody>
            <a:bodyPr anchor="ctr"/>
            <a:lstStyle/>
            <a:p>
              <a:pPr algn="ctr">
                <a:defRPr/>
              </a:pPr>
              <a:r>
                <a:rPr lang="en-US" sz="1600" dirty="0" smtClean="0">
                  <a:solidFill>
                    <a:schemeClr val="accent2"/>
                  </a:solidFill>
                  <a:latin typeface="Arial" pitchFamily="34" charset="0"/>
                  <a:cs typeface="Arial" pitchFamily="34" charset="0"/>
                </a:rPr>
                <a:t>JUDICIAL </a:t>
              </a:r>
              <a:endParaRPr lang="en-US" sz="1600" dirty="0">
                <a:solidFill>
                  <a:schemeClr val="accent2"/>
                </a:solidFill>
                <a:latin typeface="Arial" pitchFamily="34" charset="0"/>
                <a:cs typeface="Arial" pitchFamily="34" charset="0"/>
              </a:endParaRPr>
            </a:p>
          </p:txBody>
        </p:sp>
        <p:sp>
          <p:nvSpPr>
            <p:cNvPr id="53" name="Line 23"/>
            <p:cNvSpPr>
              <a:spLocks noChangeShapeType="1"/>
            </p:cNvSpPr>
            <p:nvPr/>
          </p:nvSpPr>
          <p:spPr bwMode="auto">
            <a:xfrm rot="14362796">
              <a:off x="4496291" y="4629206"/>
              <a:ext cx="433485" cy="262690"/>
            </a:xfrm>
            <a:prstGeom prst="line">
              <a:avLst/>
            </a:prstGeom>
            <a:noFill/>
            <a:ln w="41275">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dirty="0"/>
            </a:p>
          </p:txBody>
        </p:sp>
        <p:sp>
          <p:nvSpPr>
            <p:cNvPr id="39" name="Oval 19"/>
            <p:cNvSpPr>
              <a:spLocks noChangeArrowheads="1"/>
            </p:cNvSpPr>
            <p:nvPr/>
          </p:nvSpPr>
          <p:spPr bwMode="auto">
            <a:xfrm>
              <a:off x="5940425" y="4076700"/>
              <a:ext cx="1800225" cy="685800"/>
            </a:xfrm>
            <a:prstGeom prst="ellipse">
              <a:avLst/>
            </a:prstGeom>
            <a:solidFill>
              <a:srgbClr val="CCCC00"/>
            </a:solidFill>
            <a:ln w="9525">
              <a:solidFill>
                <a:srgbClr val="0099FF"/>
              </a:solidFill>
              <a:round/>
              <a:headEnd/>
              <a:tailEnd/>
            </a:ln>
            <a:effectLst>
              <a:outerShdw dist="107763" dir="2700000" algn="ctr" rotWithShape="0">
                <a:schemeClr val="bg2"/>
              </a:outerShdw>
            </a:effectLst>
          </p:spPr>
          <p:txBody>
            <a:bodyPr anchor="ctr"/>
            <a:lstStyle/>
            <a:p>
              <a:pPr algn="ctr">
                <a:defRPr/>
              </a:pPr>
              <a:r>
                <a:rPr lang="en-US" sz="1200" dirty="0" smtClean="0">
                  <a:solidFill>
                    <a:schemeClr val="accent2"/>
                  </a:solidFill>
                  <a:latin typeface="Arial" pitchFamily="34" charset="0"/>
                  <a:cs typeface="Arial" pitchFamily="34" charset="0"/>
                </a:rPr>
                <a:t>SEGURIDAD Y DEFENSA</a:t>
              </a:r>
              <a:endParaRPr lang="en-US" sz="1200" dirty="0">
                <a:solidFill>
                  <a:schemeClr val="accent2"/>
                </a:solidFill>
                <a:latin typeface="Arial" pitchFamily="34" charset="0"/>
                <a:cs typeface="Arial" pitchFamily="34" charset="0"/>
              </a:endParaRPr>
            </a:p>
          </p:txBody>
        </p:sp>
        <p:sp>
          <p:nvSpPr>
            <p:cNvPr id="41" name="Oval 21"/>
            <p:cNvSpPr>
              <a:spLocks noChangeArrowheads="1"/>
            </p:cNvSpPr>
            <p:nvPr/>
          </p:nvSpPr>
          <p:spPr bwMode="auto">
            <a:xfrm>
              <a:off x="3864714" y="4905375"/>
              <a:ext cx="1800225" cy="685800"/>
            </a:xfrm>
            <a:prstGeom prst="ellipse">
              <a:avLst/>
            </a:prstGeom>
            <a:solidFill>
              <a:srgbClr val="CCCC00"/>
            </a:solidFill>
            <a:ln w="9525">
              <a:solidFill>
                <a:srgbClr val="0099FF"/>
              </a:solidFill>
              <a:round/>
              <a:headEnd/>
              <a:tailEnd/>
            </a:ln>
            <a:effectLst>
              <a:outerShdw dist="107763" dir="2700000" algn="ctr" rotWithShape="0">
                <a:schemeClr val="bg2"/>
              </a:outerShdw>
            </a:effectLst>
          </p:spPr>
          <p:txBody>
            <a:bodyPr anchor="ctr"/>
            <a:lstStyle/>
            <a:p>
              <a:pPr algn="ctr">
                <a:defRPr/>
              </a:pPr>
              <a:r>
                <a:rPr lang="en-US" sz="1400" dirty="0" smtClean="0">
                  <a:solidFill>
                    <a:schemeClr val="accent2"/>
                  </a:solidFill>
                  <a:latin typeface="Arial" pitchFamily="34" charset="0"/>
                  <a:cs typeface="Arial" pitchFamily="34" charset="0"/>
                </a:rPr>
                <a:t>ACADÉMICO </a:t>
              </a:r>
              <a:endParaRPr lang="en-US" sz="1400" dirty="0">
                <a:solidFill>
                  <a:schemeClr val="accent2"/>
                </a:solidFill>
                <a:latin typeface="Arial" pitchFamily="34" charset="0"/>
                <a:cs typeface="Arial" pitchFamily="34" charset="0"/>
              </a:endParaRPr>
            </a:p>
          </p:txBody>
        </p:sp>
        <p:sp>
          <p:nvSpPr>
            <p:cNvPr id="33" name="Oval 18"/>
            <p:cNvSpPr>
              <a:spLocks noChangeArrowheads="1"/>
            </p:cNvSpPr>
            <p:nvPr/>
          </p:nvSpPr>
          <p:spPr bwMode="auto">
            <a:xfrm>
              <a:off x="3995738" y="2492375"/>
              <a:ext cx="1439862" cy="709613"/>
            </a:xfrm>
            <a:prstGeom prst="ellipse">
              <a:avLst/>
            </a:prstGeom>
            <a:solidFill>
              <a:srgbClr val="CCCC00"/>
            </a:solidFill>
            <a:ln w="9525">
              <a:solidFill>
                <a:srgbClr val="0099FF"/>
              </a:solidFill>
              <a:round/>
              <a:headEnd/>
              <a:tailEnd/>
            </a:ln>
            <a:effectLst>
              <a:outerShdw dist="107763" dir="2700000" algn="ctr" rotWithShape="0">
                <a:schemeClr val="bg2"/>
              </a:outerShdw>
            </a:effectLst>
          </p:spPr>
          <p:txBody>
            <a:bodyPr wrap="none" anchor="ctr"/>
            <a:lstStyle/>
            <a:p>
              <a:pPr algn="ctr">
                <a:defRPr/>
              </a:pPr>
              <a:r>
                <a:rPr lang="en-US" sz="1400" dirty="0" smtClean="0">
                  <a:solidFill>
                    <a:schemeClr val="accent2"/>
                  </a:solidFill>
                  <a:latin typeface="Arial" pitchFamily="34" charset="0"/>
                  <a:cs typeface="Arial" pitchFamily="34" charset="0"/>
                </a:rPr>
                <a:t>SOCIAL</a:t>
              </a:r>
              <a:endParaRPr lang="en-US" sz="1400" dirty="0">
                <a:solidFill>
                  <a:schemeClr val="accent2"/>
                </a:solidFill>
                <a:latin typeface="Arial" pitchFamily="34" charset="0"/>
                <a:cs typeface="Arial" pitchFamily="34" charset="0"/>
              </a:endParaRPr>
            </a:p>
          </p:txBody>
        </p:sp>
      </p:grpSp>
      <p:sp>
        <p:nvSpPr>
          <p:cNvPr id="40" name="Line 14"/>
          <p:cNvSpPr>
            <a:spLocks noChangeShapeType="1"/>
          </p:cNvSpPr>
          <p:nvPr/>
        </p:nvSpPr>
        <p:spPr bwMode="auto">
          <a:xfrm rot="20980038" flipV="1">
            <a:off x="3935820" y="2520950"/>
            <a:ext cx="620712" cy="3400425"/>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C" dirty="0"/>
          </a:p>
        </p:txBody>
      </p:sp>
    </p:spTree>
    <p:extLst>
      <p:ext uri="{BB962C8B-B14F-4D97-AF65-F5344CB8AC3E}">
        <p14:creationId xmlns:p14="http://schemas.microsoft.com/office/powerpoint/2010/main" val="165062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0" fill="hold"/>
                                        <p:tgtEl>
                                          <p:spTgt spid="20"/>
                                        </p:tgtEl>
                                        <p:attrNameLst>
                                          <p:attrName>ppt_w</p:attrName>
                                        </p:attrNameLst>
                                      </p:cBhvr>
                                      <p:tavLst>
                                        <p:tav tm="0" fmla="#ppt_w*sin(2.5*pi*$)">
                                          <p:val>
                                            <p:fltVal val="0"/>
                                          </p:val>
                                        </p:tav>
                                        <p:tav tm="100000">
                                          <p:val>
                                            <p:fltVal val="1"/>
                                          </p:val>
                                        </p:tav>
                                      </p:tavLst>
                                    </p:anim>
                                    <p:anim calcmode="lin" valueType="num">
                                      <p:cBhvr>
                                        <p:cTn id="8" dur="5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8" presetClass="entr" presetSubtype="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Right)">
                                      <p:cBhvr>
                                        <p:cTn id="18" dur="500"/>
                                        <p:tgtEl>
                                          <p:spTgt spid="21"/>
                                        </p:tgtEl>
                                      </p:cBhvr>
                                    </p:animEffect>
                                  </p:childTnLst>
                                </p:cTn>
                              </p:par>
                            </p:childTnLst>
                          </p:cTn>
                        </p:par>
                        <p:par>
                          <p:cTn id="19" fill="hold">
                            <p:stCondLst>
                              <p:cond delay="1000"/>
                            </p:stCondLst>
                            <p:childTnLst>
                              <p:par>
                                <p:cTn id="20" presetID="19" presetClass="entr" presetSubtype="1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3000" fill="hold"/>
                                        <p:tgtEl>
                                          <p:spTgt spid="30"/>
                                        </p:tgtEl>
                                        <p:attrNameLst>
                                          <p:attrName>ppt_w</p:attrName>
                                        </p:attrNameLst>
                                      </p:cBhvr>
                                      <p:tavLst>
                                        <p:tav tm="0" fmla="#ppt_w*sin(2.5*pi*$)">
                                          <p:val>
                                            <p:fltVal val="0"/>
                                          </p:val>
                                        </p:tav>
                                        <p:tav tm="100000">
                                          <p:val>
                                            <p:fltVal val="1"/>
                                          </p:val>
                                        </p:tav>
                                      </p:tavLst>
                                    </p:anim>
                                    <p:anim calcmode="lin" valueType="num">
                                      <p:cBhvr>
                                        <p:cTn id="23" dur="3000" fill="hold"/>
                                        <p:tgtEl>
                                          <p:spTgt spid="30"/>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8" presetClass="entr" presetSubtype="12"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downLeft)">
                                      <p:cBhvr>
                                        <p:cTn id="27" dur="500"/>
                                        <p:tgtEl>
                                          <p:spTgt spid="31"/>
                                        </p:tgtEl>
                                      </p:cBhvr>
                                    </p:animEffect>
                                  </p:childTnLst>
                                </p:cTn>
                              </p:par>
                            </p:childTnLst>
                          </p:cTn>
                        </p:par>
                        <p:par>
                          <p:cTn id="28" fill="hold">
                            <p:stCondLst>
                              <p:cond delay="4500"/>
                            </p:stCondLst>
                            <p:childTnLst>
                              <p:par>
                                <p:cTn id="29" presetID="17"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ppt_h/2"/>
                                          </p:val>
                                        </p:tav>
                                        <p:tav tm="100000">
                                          <p:val>
                                            <p:strVal val="#ppt_y"/>
                                          </p:val>
                                        </p:tav>
                                      </p:tavLst>
                                    </p:anim>
                                    <p:anim calcmode="lin" valueType="num">
                                      <p:cBhvr>
                                        <p:cTn id="33" dur="500" fill="hold"/>
                                        <p:tgtEl>
                                          <p:spTgt spid="24"/>
                                        </p:tgtEl>
                                        <p:attrNameLst>
                                          <p:attrName>ppt_w</p:attrName>
                                        </p:attrNameLst>
                                      </p:cBhvr>
                                      <p:tavLst>
                                        <p:tav tm="0">
                                          <p:val>
                                            <p:strVal val="#ppt_w"/>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childTnLst>
                          </p:cTn>
                        </p:par>
                        <p:par>
                          <p:cTn id="35" fill="hold">
                            <p:stCondLst>
                              <p:cond delay="5000"/>
                            </p:stCondLst>
                            <p:childTnLst>
                              <p:par>
                                <p:cTn id="36" presetID="17" presetClass="entr" presetSubtype="4"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ppt_x</p:attrName>
                                        </p:attrNameLst>
                                      </p:cBhvr>
                                      <p:tavLst>
                                        <p:tav tm="0">
                                          <p:val>
                                            <p:strVal val="#ppt_x"/>
                                          </p:val>
                                        </p:tav>
                                        <p:tav tm="100000">
                                          <p:val>
                                            <p:strVal val="#ppt_x"/>
                                          </p:val>
                                        </p:tav>
                                      </p:tavLst>
                                    </p:anim>
                                    <p:anim calcmode="lin" valueType="num">
                                      <p:cBhvr>
                                        <p:cTn id="39" dur="500" fill="hold"/>
                                        <p:tgtEl>
                                          <p:spTgt spid="32"/>
                                        </p:tgtEl>
                                        <p:attrNameLst>
                                          <p:attrName>ppt_y</p:attrName>
                                        </p:attrNameLst>
                                      </p:cBhvr>
                                      <p:tavLst>
                                        <p:tav tm="0">
                                          <p:val>
                                            <p:strVal val="#ppt_y+#ppt_h/2"/>
                                          </p:val>
                                        </p:tav>
                                        <p:tav tm="100000">
                                          <p:val>
                                            <p:strVal val="#ppt_y"/>
                                          </p:val>
                                        </p:tav>
                                      </p:tavLst>
                                    </p:anim>
                                    <p:anim calcmode="lin" valueType="num">
                                      <p:cBhvr>
                                        <p:cTn id="40" dur="500" fill="hold"/>
                                        <p:tgtEl>
                                          <p:spTgt spid="32"/>
                                        </p:tgtEl>
                                        <p:attrNameLst>
                                          <p:attrName>ppt_w</p:attrName>
                                        </p:attrNameLst>
                                      </p:cBhvr>
                                      <p:tavLst>
                                        <p:tav tm="0">
                                          <p:val>
                                            <p:strVal val="#ppt_w"/>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childTnLst>
                                </p:cTn>
                              </p:par>
                            </p:childTnLst>
                          </p:cTn>
                        </p:par>
                        <p:par>
                          <p:cTn id="42" fill="hold">
                            <p:stCondLst>
                              <p:cond delay="5500"/>
                            </p:stCondLst>
                            <p:childTnLst>
                              <p:par>
                                <p:cTn id="43" presetID="17" presetClass="entr" presetSubtype="4"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ppt_h/2"/>
                                          </p:val>
                                        </p:tav>
                                        <p:tav tm="100000">
                                          <p:val>
                                            <p:strVal val="#ppt_y"/>
                                          </p:val>
                                        </p:tav>
                                      </p:tavLst>
                                    </p:anim>
                                    <p:anim calcmode="lin" valueType="num">
                                      <p:cBhvr>
                                        <p:cTn id="47" dur="500" fill="hold"/>
                                        <p:tgtEl>
                                          <p:spTgt spid="22"/>
                                        </p:tgtEl>
                                        <p:attrNameLst>
                                          <p:attrName>ppt_w</p:attrName>
                                        </p:attrNameLst>
                                      </p:cBhvr>
                                      <p:tavLst>
                                        <p:tav tm="0">
                                          <p:val>
                                            <p:strVal val="#ppt_w"/>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childTnLst>
                                </p:cTn>
                              </p:par>
                            </p:childTnLst>
                          </p:cTn>
                        </p:par>
                        <p:par>
                          <p:cTn id="49" fill="hold">
                            <p:stCondLst>
                              <p:cond delay="6000"/>
                            </p:stCondLst>
                            <p:childTnLst>
                              <p:par>
                                <p:cTn id="50" presetID="17"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ppt_x</p:attrName>
                                        </p:attrNameLst>
                                      </p:cBhvr>
                                      <p:tavLst>
                                        <p:tav tm="0">
                                          <p:val>
                                            <p:strVal val="#ppt_x"/>
                                          </p:val>
                                        </p:tav>
                                        <p:tav tm="100000">
                                          <p:val>
                                            <p:strVal val="#ppt_x"/>
                                          </p:val>
                                        </p:tav>
                                      </p:tavLst>
                                    </p:anim>
                                    <p:anim calcmode="lin" valueType="num">
                                      <p:cBhvr>
                                        <p:cTn id="53" dur="500" fill="hold"/>
                                        <p:tgtEl>
                                          <p:spTgt spid="40"/>
                                        </p:tgtEl>
                                        <p:attrNameLst>
                                          <p:attrName>ppt_y</p:attrName>
                                        </p:attrNameLst>
                                      </p:cBhvr>
                                      <p:tavLst>
                                        <p:tav tm="0">
                                          <p:val>
                                            <p:strVal val="#ppt_y+#ppt_h/2"/>
                                          </p:val>
                                        </p:tav>
                                        <p:tav tm="100000">
                                          <p:val>
                                            <p:strVal val="#ppt_y"/>
                                          </p:val>
                                        </p:tav>
                                      </p:tavLst>
                                    </p:anim>
                                    <p:anim calcmode="lin" valueType="num">
                                      <p:cBhvr>
                                        <p:cTn id="54" dur="500" fill="hold"/>
                                        <p:tgtEl>
                                          <p:spTgt spid="40"/>
                                        </p:tgtEl>
                                        <p:attrNameLst>
                                          <p:attrName>ppt_w</p:attrName>
                                        </p:attrNameLst>
                                      </p:cBhvr>
                                      <p:tavLst>
                                        <p:tav tm="0">
                                          <p:val>
                                            <p:strVal val="#ppt_w"/>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childTnLst>
                                </p:cTn>
                              </p:par>
                            </p:childTnLst>
                          </p:cTn>
                        </p:par>
                        <p:par>
                          <p:cTn id="56" fill="hold">
                            <p:stCondLst>
                              <p:cond delay="6500"/>
                            </p:stCondLst>
                            <p:childTnLst>
                              <p:par>
                                <p:cTn id="57" presetID="17"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ppt_x</p:attrName>
                                        </p:attrNameLst>
                                      </p:cBhvr>
                                      <p:tavLst>
                                        <p:tav tm="0">
                                          <p:val>
                                            <p:strVal val="#ppt_x"/>
                                          </p:val>
                                        </p:tav>
                                        <p:tav tm="100000">
                                          <p:val>
                                            <p:strVal val="#ppt_x"/>
                                          </p:val>
                                        </p:tav>
                                      </p:tavLst>
                                    </p:anim>
                                    <p:anim calcmode="lin" valueType="num">
                                      <p:cBhvr>
                                        <p:cTn id="60" dur="500" fill="hold"/>
                                        <p:tgtEl>
                                          <p:spTgt spid="25"/>
                                        </p:tgtEl>
                                        <p:attrNameLst>
                                          <p:attrName>ppt_y</p:attrName>
                                        </p:attrNameLst>
                                      </p:cBhvr>
                                      <p:tavLst>
                                        <p:tav tm="0">
                                          <p:val>
                                            <p:strVal val="#ppt_y-#ppt_h/2"/>
                                          </p:val>
                                        </p:tav>
                                        <p:tav tm="100000">
                                          <p:val>
                                            <p:strVal val="#ppt_y"/>
                                          </p:val>
                                        </p:tav>
                                      </p:tavLst>
                                    </p:anim>
                                    <p:anim calcmode="lin" valueType="num">
                                      <p:cBhvr>
                                        <p:cTn id="61" dur="500" fill="hold"/>
                                        <p:tgtEl>
                                          <p:spTgt spid="25"/>
                                        </p:tgtEl>
                                        <p:attrNameLst>
                                          <p:attrName>ppt_w</p:attrName>
                                        </p:attrNameLst>
                                      </p:cBhvr>
                                      <p:tavLst>
                                        <p:tav tm="0">
                                          <p:val>
                                            <p:strVal val="#ppt_w"/>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autoUpdateAnimBg="0"/>
      <p:bldP spid="22" grpId="0" animBg="1" autoUpdateAnimBg="0"/>
      <p:bldP spid="24" grpId="0" animBg="1" autoUpdateAnimBg="0"/>
      <p:bldP spid="25" grpId="0" animBg="1" autoUpdateAnimBg="0"/>
      <p:bldP spid="30" grpId="0" animBg="1"/>
      <p:bldP spid="31" grpId="0" animBg="1"/>
      <p:bldP spid="32" grpId="0" animBg="1"/>
      <p:bldP spid="34" grpId="0" animBg="1" autoUpdateAnimBg="0"/>
      <p:bldP spid="4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PROPUESTA</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dirty="0"/>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dirty="0"/>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dirty="0"/>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aphicFrame>
        <p:nvGraphicFramePr>
          <p:cNvPr id="3" name="2 Tabla"/>
          <p:cNvGraphicFramePr>
            <a:graphicFrameLocks noGrp="1"/>
          </p:cNvGraphicFramePr>
          <p:nvPr>
            <p:extLst>
              <p:ext uri="{D42A27DB-BD31-4B8C-83A1-F6EECF244321}">
                <p14:modId xmlns:p14="http://schemas.microsoft.com/office/powerpoint/2010/main" val="1593814415"/>
              </p:ext>
            </p:extLst>
          </p:nvPr>
        </p:nvGraphicFramePr>
        <p:xfrm>
          <a:off x="467544" y="962466"/>
          <a:ext cx="8604449" cy="3218582"/>
        </p:xfrm>
        <a:graphic>
          <a:graphicData uri="http://schemas.openxmlformats.org/drawingml/2006/table">
            <a:tbl>
              <a:tblPr firstRow="1" bandRow="1">
                <a:tableStyleId>{5C22544A-7EE6-4342-B048-85BDC9FD1C3A}</a:tableStyleId>
              </a:tblPr>
              <a:tblGrid>
                <a:gridCol w="1499859"/>
                <a:gridCol w="4236440"/>
                <a:gridCol w="2868150"/>
              </a:tblGrid>
              <a:tr h="383942">
                <a:tc>
                  <a:txBody>
                    <a:bodyPr/>
                    <a:lstStyle/>
                    <a:p>
                      <a:pPr algn="ctr"/>
                      <a:r>
                        <a:rPr lang="es-EC" sz="1800" dirty="0" smtClean="0">
                          <a:solidFill>
                            <a:schemeClr val="tx1"/>
                          </a:solidFill>
                        </a:rPr>
                        <a:t>ÁMBITO</a:t>
                      </a:r>
                      <a:endParaRPr lang="es-EC" sz="1800" dirty="0">
                        <a:solidFill>
                          <a:schemeClr val="tx1"/>
                        </a:solidFill>
                      </a:endParaRPr>
                    </a:p>
                  </a:txBody>
                  <a:tcPr>
                    <a:solidFill>
                      <a:srgbClr val="FFC000"/>
                    </a:solidFill>
                  </a:tcPr>
                </a:tc>
                <a:tc>
                  <a:txBody>
                    <a:bodyPr/>
                    <a:lstStyle/>
                    <a:p>
                      <a:pPr algn="ctr"/>
                      <a:r>
                        <a:rPr lang="es-EC" sz="1800" dirty="0" smtClean="0">
                          <a:solidFill>
                            <a:schemeClr val="tx1"/>
                          </a:solidFill>
                        </a:rPr>
                        <a:t>ACCIONES</a:t>
                      </a:r>
                      <a:r>
                        <a:rPr lang="es-EC" sz="1800" baseline="0" dirty="0" smtClean="0">
                          <a:solidFill>
                            <a:schemeClr val="tx1"/>
                          </a:solidFill>
                        </a:rPr>
                        <a:t> </a:t>
                      </a:r>
                      <a:endParaRPr lang="es-EC" sz="1800" dirty="0">
                        <a:solidFill>
                          <a:schemeClr val="tx1"/>
                        </a:solidFill>
                      </a:endParaRPr>
                    </a:p>
                  </a:txBody>
                  <a:tcPr>
                    <a:solidFill>
                      <a:srgbClr val="FFC000"/>
                    </a:solidFill>
                  </a:tcPr>
                </a:tc>
                <a:tc>
                  <a:txBody>
                    <a:bodyPr/>
                    <a:lstStyle/>
                    <a:p>
                      <a:pPr algn="ctr"/>
                      <a:r>
                        <a:rPr lang="es-EC" sz="1800" dirty="0" smtClean="0">
                          <a:solidFill>
                            <a:schemeClr val="tx1"/>
                          </a:solidFill>
                        </a:rPr>
                        <a:t>RESPONSABLES</a:t>
                      </a:r>
                      <a:r>
                        <a:rPr lang="es-EC" sz="1800" baseline="0" dirty="0" smtClean="0">
                          <a:solidFill>
                            <a:schemeClr val="tx1"/>
                          </a:solidFill>
                        </a:rPr>
                        <a:t> </a:t>
                      </a:r>
                      <a:endParaRPr lang="es-EC" sz="1800" dirty="0">
                        <a:solidFill>
                          <a:schemeClr val="tx1"/>
                        </a:solidFill>
                      </a:endParaRPr>
                    </a:p>
                  </a:txBody>
                  <a:tcPr>
                    <a:solidFill>
                      <a:srgbClr val="FFC000"/>
                    </a:solidFill>
                  </a:tcPr>
                </a:tc>
              </a:tr>
              <a:tr h="1835197">
                <a:tc>
                  <a:txBody>
                    <a:bodyPr/>
                    <a:lstStyle/>
                    <a:p>
                      <a:pPr algn="ctr"/>
                      <a:endParaRPr lang="es-EC" sz="1800" b="1" dirty="0" smtClean="0"/>
                    </a:p>
                    <a:p>
                      <a:pPr algn="ctr"/>
                      <a:endParaRPr lang="es-EC" sz="1800" b="1" dirty="0" smtClean="0"/>
                    </a:p>
                    <a:p>
                      <a:pPr algn="ctr"/>
                      <a:endParaRPr lang="es-EC" sz="1800" b="1" dirty="0" smtClean="0"/>
                    </a:p>
                    <a:p>
                      <a:pPr algn="ctr"/>
                      <a:endParaRPr lang="es-EC" sz="1800" b="1" dirty="0" smtClean="0"/>
                    </a:p>
                    <a:p>
                      <a:pPr algn="ctr"/>
                      <a:r>
                        <a:rPr lang="es-EC" sz="1800" b="1" dirty="0" smtClean="0"/>
                        <a:t>SOCIAL</a:t>
                      </a:r>
                      <a:endParaRPr lang="es-EC" sz="1800" b="1" dirty="0"/>
                    </a:p>
                  </a:txBody>
                  <a:tcPr>
                    <a:solidFill>
                      <a:schemeClr val="accent5">
                        <a:lumMod val="60000"/>
                        <a:lumOff val="40000"/>
                      </a:schemeClr>
                    </a:solidFill>
                  </a:tcPr>
                </a:tc>
                <a:tc>
                  <a:txBody>
                    <a:bodyPr/>
                    <a:lstStyle/>
                    <a:p>
                      <a:pPr algn="just"/>
                      <a:r>
                        <a:rPr lang="es-ES" sz="1800" kern="1200" dirty="0" smtClean="0">
                          <a:solidFill>
                            <a:schemeClr val="dk1"/>
                          </a:solidFill>
                          <a:effectLst/>
                          <a:latin typeface="+mn-lt"/>
                          <a:ea typeface="+mn-ea"/>
                          <a:cs typeface="+mn-cs"/>
                        </a:rPr>
                        <a:t>La cooperación social tendrá énfasis en el desarrollo integral de las zonas de frontera compartidas. Se dará continuidad a los avances de la Comisión de Vecindad de Integración Colombo Ecuatoriana (CVICE) y a los proyectos de la Zona de Integración Fronteriza ( ZIF).</a:t>
                      </a:r>
                    </a:p>
                    <a:p>
                      <a:pPr algn="just"/>
                      <a:r>
                        <a:rPr lang="es-ES" sz="1800" kern="1200" dirty="0" smtClean="0">
                          <a:solidFill>
                            <a:schemeClr val="dk1"/>
                          </a:solidFill>
                          <a:effectLst/>
                          <a:latin typeface="+mn-lt"/>
                          <a:ea typeface="+mn-ea"/>
                          <a:cs typeface="+mn-cs"/>
                        </a:rPr>
                        <a:t>Se promoverá la cooperación internacional, tanto en lo económico como en lo técnico.</a:t>
                      </a:r>
                      <a:endParaRPr lang="es-EC" sz="1800" dirty="0"/>
                    </a:p>
                  </a:txBody>
                  <a:tcPr>
                    <a:solidFill>
                      <a:schemeClr val="accent5">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Ministerios de Relaciones Exteriores – Unidades relacionadas.</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Gobiernos Seccionales: Gobernadores y Alcaldes de frontera.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Secretaria Técnica del Plan Ecuador.</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Agencia Presidencial para la Acción Social de Colombia.</a:t>
                      </a:r>
                      <a:endParaRPr lang="es-EC" sz="1800" dirty="0"/>
                    </a:p>
                  </a:txBody>
                  <a:tcPr>
                    <a:solidFill>
                      <a:schemeClr val="accent5">
                        <a:lumMod val="60000"/>
                        <a:lumOff val="40000"/>
                      </a:schemeClr>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686918192"/>
              </p:ext>
            </p:extLst>
          </p:nvPr>
        </p:nvGraphicFramePr>
        <p:xfrm>
          <a:off x="467544" y="4149080"/>
          <a:ext cx="8604449" cy="2834640"/>
        </p:xfrm>
        <a:graphic>
          <a:graphicData uri="http://schemas.openxmlformats.org/drawingml/2006/table">
            <a:tbl>
              <a:tblPr firstRow="1" bandRow="1">
                <a:tableStyleId>{5C22544A-7EE6-4342-B048-85BDC9FD1C3A}</a:tableStyleId>
              </a:tblPr>
              <a:tblGrid>
                <a:gridCol w="1499859"/>
                <a:gridCol w="4236440"/>
                <a:gridCol w="2868150"/>
              </a:tblGrid>
              <a:tr h="1800200">
                <a:tc>
                  <a:txBody>
                    <a:bodyPr/>
                    <a:lstStyle/>
                    <a:p>
                      <a:pPr algn="ctr"/>
                      <a:endParaRPr lang="es-EC" sz="1800" b="1" dirty="0" smtClean="0"/>
                    </a:p>
                    <a:p>
                      <a:pPr algn="ctr"/>
                      <a:endParaRPr lang="es-EC" sz="1800" b="1" dirty="0" smtClean="0"/>
                    </a:p>
                    <a:p>
                      <a:pPr algn="ctr"/>
                      <a:endParaRPr lang="es-EC" sz="1800" b="1" dirty="0" smtClean="0">
                        <a:solidFill>
                          <a:schemeClr val="tx1"/>
                        </a:solidFill>
                      </a:endParaRPr>
                    </a:p>
                    <a:p>
                      <a:pPr algn="ctr"/>
                      <a:r>
                        <a:rPr lang="es-EC" sz="1800" b="1" dirty="0" smtClean="0">
                          <a:solidFill>
                            <a:schemeClr val="tx1"/>
                          </a:solidFill>
                        </a:rPr>
                        <a:t>SEGURIDAD </a:t>
                      </a:r>
                    </a:p>
                    <a:p>
                      <a:pPr algn="ctr"/>
                      <a:r>
                        <a:rPr lang="es-EC" sz="1800" b="1" dirty="0" smtClean="0">
                          <a:solidFill>
                            <a:schemeClr val="tx1"/>
                          </a:solidFill>
                        </a:rPr>
                        <a:t>Y</a:t>
                      </a:r>
                      <a:r>
                        <a:rPr lang="es-EC" sz="1800" b="1" baseline="0" dirty="0" smtClean="0">
                          <a:solidFill>
                            <a:schemeClr val="tx1"/>
                          </a:solidFill>
                        </a:rPr>
                        <a:t> </a:t>
                      </a:r>
                    </a:p>
                    <a:p>
                      <a:pPr algn="ctr"/>
                      <a:r>
                        <a:rPr lang="es-EC" sz="1800" b="1" baseline="0" dirty="0" smtClean="0">
                          <a:solidFill>
                            <a:schemeClr val="tx1"/>
                          </a:solidFill>
                        </a:rPr>
                        <a:t>DEFENSA</a:t>
                      </a:r>
                      <a:endParaRPr lang="es-EC" sz="1800" b="1" dirty="0">
                        <a:solidFill>
                          <a:schemeClr val="tx1"/>
                        </a:solidFill>
                      </a:endParaRPr>
                    </a:p>
                  </a:txBody>
                  <a:tcPr>
                    <a:solidFill>
                      <a:schemeClr val="accent5"/>
                    </a:solidFill>
                  </a:tcPr>
                </a:tc>
                <a:tc>
                  <a:txBody>
                    <a:bodyPr/>
                    <a:lstStyle/>
                    <a:p>
                      <a:pPr algn="just"/>
                      <a:r>
                        <a:rPr lang="es-ES" sz="1800" kern="1200" dirty="0" smtClean="0">
                          <a:solidFill>
                            <a:schemeClr val="dk1"/>
                          </a:solidFill>
                          <a:effectLst/>
                          <a:latin typeface="+mn-lt"/>
                          <a:ea typeface="+mn-ea"/>
                          <a:cs typeface="+mn-cs"/>
                        </a:rPr>
                        <a:t>La cooperación radica en el intercambio de información sistemática en todos los aspectos transfronterizos, en la notificación previa de actividades militares, maniobras, despliegue y movimientos de tropas. </a:t>
                      </a:r>
                      <a:endParaRPr lang="es-EC" sz="1800" kern="1200" dirty="0" smtClean="0">
                        <a:solidFill>
                          <a:schemeClr val="dk1"/>
                        </a:solidFill>
                        <a:effectLst/>
                        <a:latin typeface="+mn-lt"/>
                        <a:ea typeface="+mn-ea"/>
                        <a:cs typeface="+mn-cs"/>
                      </a:endParaRPr>
                    </a:p>
                    <a:p>
                      <a:pPr algn="just"/>
                      <a:r>
                        <a:rPr lang="es-ES" sz="1800" kern="1200" dirty="0" smtClean="0">
                          <a:solidFill>
                            <a:schemeClr val="dk1"/>
                          </a:solidFill>
                          <a:effectLst/>
                          <a:latin typeface="+mn-lt"/>
                          <a:ea typeface="+mn-ea"/>
                          <a:cs typeface="+mn-cs"/>
                        </a:rPr>
                        <a:t>Se dará cumplimiento a lo establecido en la Cartilla de Seguridad para Unidades Militares y de Policía Fronterizas de Ecuador y Colombia.</a:t>
                      </a:r>
                      <a:endParaRPr lang="es-EC" sz="1800" dirty="0"/>
                    </a:p>
                  </a:txBody>
                  <a:tcPr>
                    <a:solidFill>
                      <a:schemeClr val="accent5"/>
                    </a:solidFill>
                  </a:tcPr>
                </a:tc>
                <a:tc>
                  <a:txBody>
                    <a:bodyPr/>
                    <a:lstStyle/>
                    <a:p>
                      <a:pPr algn="just"/>
                      <a:r>
                        <a:rPr lang="es-ES" sz="1800" kern="1200" dirty="0" smtClean="0">
                          <a:solidFill>
                            <a:schemeClr val="dk1"/>
                          </a:solidFill>
                          <a:effectLst/>
                          <a:latin typeface="+mn-lt"/>
                          <a:ea typeface="+mn-ea"/>
                          <a:cs typeface="+mn-cs"/>
                        </a:rPr>
                        <a:t>Ministerios de Defensa</a:t>
                      </a:r>
                      <a:endParaRPr lang="es-EC" sz="1800" kern="1200" dirty="0" smtClean="0">
                        <a:solidFill>
                          <a:schemeClr val="dk1"/>
                        </a:solidFill>
                        <a:effectLst/>
                        <a:latin typeface="+mn-lt"/>
                        <a:ea typeface="+mn-ea"/>
                        <a:cs typeface="+mn-cs"/>
                      </a:endParaRPr>
                    </a:p>
                    <a:p>
                      <a:pPr algn="just"/>
                      <a:r>
                        <a:rPr lang="es-ES" sz="1800" kern="1200" dirty="0" smtClean="0">
                          <a:solidFill>
                            <a:schemeClr val="dk1"/>
                          </a:solidFill>
                          <a:effectLst/>
                          <a:latin typeface="+mn-lt"/>
                          <a:ea typeface="+mn-ea"/>
                          <a:cs typeface="+mn-cs"/>
                        </a:rPr>
                        <a:t>Jefe del Comando Conjunto de FFAA Ecuador y Comandante General de las FFMM de Colombia.</a:t>
                      </a:r>
                      <a:endParaRPr lang="es-EC" sz="1800" dirty="0"/>
                    </a:p>
                  </a:txBody>
                  <a:tcPr>
                    <a:solidFill>
                      <a:schemeClr val="accent5"/>
                    </a:solidFill>
                  </a:tcPr>
                </a:tc>
              </a:tr>
            </a:tbl>
          </a:graphicData>
        </a:graphic>
      </p:graphicFrame>
    </p:spTree>
    <p:extLst>
      <p:ext uri="{BB962C8B-B14F-4D97-AF65-F5344CB8AC3E}">
        <p14:creationId xmlns:p14="http://schemas.microsoft.com/office/powerpoint/2010/main" val="5282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3275856" y="921831"/>
            <a:ext cx="5400600" cy="593617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PROPUESTA</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dirty="0"/>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dirty="0"/>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dirty="0"/>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graphicFrame>
        <p:nvGraphicFramePr>
          <p:cNvPr id="3" name="2 Tabla"/>
          <p:cNvGraphicFramePr>
            <a:graphicFrameLocks noGrp="1"/>
          </p:cNvGraphicFramePr>
          <p:nvPr>
            <p:extLst>
              <p:ext uri="{D42A27DB-BD31-4B8C-83A1-F6EECF244321}">
                <p14:modId xmlns:p14="http://schemas.microsoft.com/office/powerpoint/2010/main" val="1660209777"/>
              </p:ext>
            </p:extLst>
          </p:nvPr>
        </p:nvGraphicFramePr>
        <p:xfrm>
          <a:off x="539552" y="908720"/>
          <a:ext cx="8532441" cy="2669942"/>
        </p:xfrm>
        <a:graphic>
          <a:graphicData uri="http://schemas.openxmlformats.org/drawingml/2006/table">
            <a:tbl>
              <a:tblPr firstRow="1" bandRow="1">
                <a:tableStyleId>{5C22544A-7EE6-4342-B048-85BDC9FD1C3A}</a:tableStyleId>
              </a:tblPr>
              <a:tblGrid>
                <a:gridCol w="1487307"/>
                <a:gridCol w="4200987"/>
                <a:gridCol w="2844147"/>
              </a:tblGrid>
              <a:tr h="383942">
                <a:tc>
                  <a:txBody>
                    <a:bodyPr/>
                    <a:lstStyle/>
                    <a:p>
                      <a:pPr algn="ctr"/>
                      <a:r>
                        <a:rPr lang="es-EC" sz="1800" dirty="0" smtClean="0">
                          <a:solidFill>
                            <a:schemeClr val="tx1"/>
                          </a:solidFill>
                        </a:rPr>
                        <a:t>ÁMBITO</a:t>
                      </a:r>
                      <a:endParaRPr lang="es-EC" sz="1800" dirty="0">
                        <a:solidFill>
                          <a:schemeClr val="tx1"/>
                        </a:solidFill>
                      </a:endParaRPr>
                    </a:p>
                  </a:txBody>
                  <a:tcPr>
                    <a:solidFill>
                      <a:srgbClr val="FFC000"/>
                    </a:solidFill>
                  </a:tcPr>
                </a:tc>
                <a:tc>
                  <a:txBody>
                    <a:bodyPr/>
                    <a:lstStyle/>
                    <a:p>
                      <a:pPr algn="ctr"/>
                      <a:r>
                        <a:rPr lang="es-EC" sz="1800" dirty="0" smtClean="0">
                          <a:solidFill>
                            <a:schemeClr val="tx1"/>
                          </a:solidFill>
                        </a:rPr>
                        <a:t>ACCIONES</a:t>
                      </a:r>
                      <a:r>
                        <a:rPr lang="es-EC" sz="1800" baseline="0" dirty="0" smtClean="0">
                          <a:solidFill>
                            <a:schemeClr val="tx1"/>
                          </a:solidFill>
                        </a:rPr>
                        <a:t> </a:t>
                      </a:r>
                      <a:endParaRPr lang="es-EC" sz="1800" dirty="0">
                        <a:solidFill>
                          <a:schemeClr val="tx1"/>
                        </a:solidFill>
                      </a:endParaRPr>
                    </a:p>
                  </a:txBody>
                  <a:tcPr>
                    <a:solidFill>
                      <a:srgbClr val="FFC000"/>
                    </a:solidFill>
                  </a:tcPr>
                </a:tc>
                <a:tc>
                  <a:txBody>
                    <a:bodyPr/>
                    <a:lstStyle/>
                    <a:p>
                      <a:pPr algn="ctr"/>
                      <a:r>
                        <a:rPr lang="es-EC" sz="1800" dirty="0" smtClean="0">
                          <a:solidFill>
                            <a:schemeClr val="tx1"/>
                          </a:solidFill>
                        </a:rPr>
                        <a:t>RESPONSABLES</a:t>
                      </a:r>
                      <a:r>
                        <a:rPr lang="es-EC" sz="1800" baseline="0" dirty="0" smtClean="0">
                          <a:solidFill>
                            <a:schemeClr val="tx1"/>
                          </a:solidFill>
                        </a:rPr>
                        <a:t> </a:t>
                      </a:r>
                      <a:endParaRPr lang="es-EC" sz="1800" dirty="0">
                        <a:solidFill>
                          <a:schemeClr val="tx1"/>
                        </a:solidFill>
                      </a:endParaRPr>
                    </a:p>
                  </a:txBody>
                  <a:tcPr>
                    <a:solidFill>
                      <a:srgbClr val="FFC000"/>
                    </a:solidFill>
                  </a:tcPr>
                </a:tc>
              </a:tr>
              <a:tr h="1800200">
                <a:tc>
                  <a:txBody>
                    <a:bodyPr/>
                    <a:lstStyle/>
                    <a:p>
                      <a:pPr algn="ctr"/>
                      <a:endParaRPr lang="es-EC" sz="1800" b="1" dirty="0" smtClean="0"/>
                    </a:p>
                    <a:p>
                      <a:pPr algn="ctr"/>
                      <a:endParaRPr lang="es-EC" sz="1800" b="1" dirty="0" smtClean="0"/>
                    </a:p>
                    <a:p>
                      <a:pPr algn="ctr"/>
                      <a:endParaRPr lang="es-EC" sz="1800" b="1" dirty="0" smtClean="0"/>
                    </a:p>
                    <a:p>
                      <a:pPr algn="ctr"/>
                      <a:endParaRPr lang="es-EC" sz="1800" b="1" dirty="0" smtClean="0"/>
                    </a:p>
                    <a:p>
                      <a:pPr algn="ctr"/>
                      <a:r>
                        <a:rPr lang="es-EC" sz="1800" b="1" dirty="0" smtClean="0"/>
                        <a:t>ACADÉMICO</a:t>
                      </a:r>
                      <a:endParaRPr lang="es-EC" sz="1800" b="1" dirty="0"/>
                    </a:p>
                  </a:txBody>
                  <a:tcPr>
                    <a:solidFill>
                      <a:schemeClr val="tx2">
                        <a:lumMod val="40000"/>
                        <a:lumOff val="60000"/>
                      </a:schemeClr>
                    </a:solidFill>
                  </a:tcPr>
                </a:tc>
                <a:tc>
                  <a:txBody>
                    <a:bodyPr/>
                    <a:lstStyle/>
                    <a:p>
                      <a:pPr algn="just"/>
                      <a:r>
                        <a:rPr lang="es-ES" sz="1800" kern="1200" dirty="0" smtClean="0">
                          <a:solidFill>
                            <a:schemeClr val="dk1"/>
                          </a:solidFill>
                          <a:effectLst/>
                          <a:latin typeface="+mn-lt"/>
                          <a:ea typeface="+mn-ea"/>
                          <a:cs typeface="+mn-cs"/>
                        </a:rPr>
                        <a:t> Los estudios y análisis relacionados con la dinámica binacional, que ofrecen las entidades académicas públicas y privadas, contribuyen en la comprensión de los factores divergentes y convergentes de la relación bilateral, elemento esencial para la toma de decisiones políticas democráticas</a:t>
                      </a:r>
                      <a:endParaRPr lang="es-EC" sz="1800" dirty="0"/>
                    </a:p>
                  </a:txBody>
                  <a:tcPr>
                    <a:solidFill>
                      <a:schemeClr val="tx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n-lt"/>
                          <a:ea typeface="+mn-ea"/>
                          <a:cs typeface="+mn-cs"/>
                        </a:rPr>
                        <a:t>Entidades académicas de reconocida trayectoria a nivel nacional e internacional, que serán nombradas.</a:t>
                      </a:r>
                      <a:endParaRPr lang="es-EC" sz="1800" kern="1200" dirty="0" smtClean="0">
                        <a:solidFill>
                          <a:schemeClr val="dk1"/>
                        </a:solidFill>
                        <a:effectLst/>
                        <a:latin typeface="+mn-lt"/>
                        <a:ea typeface="+mn-ea"/>
                        <a:cs typeface="+mn-cs"/>
                      </a:endParaRPr>
                    </a:p>
                  </a:txBody>
                  <a:tcPr>
                    <a:solidFill>
                      <a:schemeClr val="tx2">
                        <a:lumMod val="40000"/>
                        <a:lumOff val="60000"/>
                      </a:schemeClr>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2544012180"/>
              </p:ext>
            </p:extLst>
          </p:nvPr>
        </p:nvGraphicFramePr>
        <p:xfrm>
          <a:off x="539552" y="3573016"/>
          <a:ext cx="8532441" cy="3108960"/>
        </p:xfrm>
        <a:graphic>
          <a:graphicData uri="http://schemas.openxmlformats.org/drawingml/2006/table">
            <a:tbl>
              <a:tblPr firstRow="1" bandRow="1">
                <a:tableStyleId>{5C22544A-7EE6-4342-B048-85BDC9FD1C3A}</a:tableStyleId>
              </a:tblPr>
              <a:tblGrid>
                <a:gridCol w="1487307"/>
                <a:gridCol w="4200987"/>
                <a:gridCol w="2844147"/>
              </a:tblGrid>
              <a:tr h="383942">
                <a:tc>
                  <a:txBody>
                    <a:bodyPr/>
                    <a:lstStyle/>
                    <a:p>
                      <a:pPr algn="ctr"/>
                      <a:endParaRPr lang="es-EC" sz="1800" b="1" dirty="0" smtClean="0"/>
                    </a:p>
                    <a:p>
                      <a:pPr algn="ctr"/>
                      <a:endParaRPr lang="es-EC" sz="1800" b="1" dirty="0" smtClean="0"/>
                    </a:p>
                    <a:p>
                      <a:pPr algn="ctr"/>
                      <a:endParaRPr lang="es-EC" sz="1800" b="1" dirty="0" smtClean="0"/>
                    </a:p>
                    <a:p>
                      <a:pPr algn="ctr"/>
                      <a:r>
                        <a:rPr lang="es-EC" sz="1800" b="1" dirty="0" smtClean="0">
                          <a:solidFill>
                            <a:schemeClr val="tx1"/>
                          </a:solidFill>
                        </a:rPr>
                        <a:t>JUDICIAL</a:t>
                      </a:r>
                      <a:endParaRPr lang="es-EC" sz="1800" b="1" dirty="0">
                        <a:solidFill>
                          <a:schemeClr val="tx1"/>
                        </a:solidFill>
                      </a:endParaRPr>
                    </a:p>
                  </a:txBody>
                  <a:tcPr>
                    <a:solidFill>
                      <a:schemeClr val="accent1">
                        <a:lumMod val="40000"/>
                        <a:lumOff val="60000"/>
                      </a:schemeClr>
                    </a:solidFill>
                  </a:tcPr>
                </a:tc>
                <a:tc>
                  <a:txBody>
                    <a:bodyPr/>
                    <a:lstStyle/>
                    <a:p>
                      <a:pPr algn="just"/>
                      <a:r>
                        <a:rPr lang="es-ES" sz="1800" kern="1200" dirty="0" smtClean="0">
                          <a:solidFill>
                            <a:schemeClr val="dk1"/>
                          </a:solidFill>
                          <a:effectLst/>
                          <a:latin typeface="+mn-lt"/>
                          <a:ea typeface="+mn-ea"/>
                          <a:cs typeface="+mn-cs"/>
                        </a:rPr>
                        <a:t>La cooperación estará dirigida al establecimiento de medidas mutuas, cumpliendo con las normas legales internas y convenios bilaterales e internacionales, a fin de garantizar la eficacia y agilidad de los procedimientos judiciales y el fortalecimiento de los sistemas de investigación judicial, en la lucha contra la delincuencia organizada, el tráfico de drogas y delitos conexos.</a:t>
                      </a:r>
                    </a:p>
                    <a:p>
                      <a:pPr algn="just"/>
                      <a:r>
                        <a:rPr lang="es-ES" sz="1800" kern="1200" dirty="0" smtClean="0">
                          <a:solidFill>
                            <a:schemeClr val="dk1"/>
                          </a:solidFill>
                          <a:effectLst/>
                          <a:latin typeface="+mn-lt"/>
                          <a:ea typeface="+mn-ea"/>
                          <a:cs typeface="+mn-cs"/>
                        </a:rPr>
                        <a:t> </a:t>
                      </a:r>
                      <a:endParaRPr lang="es-EC" sz="1800" kern="1200" dirty="0">
                        <a:solidFill>
                          <a:schemeClr val="dk1"/>
                        </a:solidFill>
                        <a:effectLst/>
                        <a:latin typeface="+mn-lt"/>
                        <a:ea typeface="+mn-ea"/>
                        <a:cs typeface="+mn-cs"/>
                      </a:endParaRPr>
                    </a:p>
                  </a:txBody>
                  <a:tcPr>
                    <a:solidFill>
                      <a:schemeClr val="accent1">
                        <a:lumMod val="40000"/>
                        <a:lumOff val="60000"/>
                      </a:schemeClr>
                    </a:solidFill>
                  </a:tcPr>
                </a:tc>
                <a:tc>
                  <a:txBody>
                    <a:bodyPr/>
                    <a:lstStyle/>
                    <a:p>
                      <a:pPr algn="just"/>
                      <a:r>
                        <a:rPr lang="es-ES" sz="1800" kern="1200" dirty="0" smtClean="0">
                          <a:solidFill>
                            <a:schemeClr val="dk1"/>
                          </a:solidFill>
                          <a:effectLst/>
                          <a:latin typeface="+mn-lt"/>
                          <a:ea typeface="+mn-ea"/>
                          <a:cs typeface="+mn-cs"/>
                        </a:rPr>
                        <a:t>Colombia: Ministerio de Justicia y del Derecho, y Fiscalía General de la Nación.</a:t>
                      </a:r>
                      <a:endParaRPr lang="es-EC" sz="1800" kern="1200" dirty="0" smtClean="0">
                        <a:solidFill>
                          <a:schemeClr val="dk1"/>
                        </a:solidFill>
                        <a:effectLst/>
                        <a:latin typeface="+mn-lt"/>
                        <a:ea typeface="+mn-ea"/>
                        <a:cs typeface="+mn-cs"/>
                      </a:endParaRPr>
                    </a:p>
                    <a:p>
                      <a:pPr algn="just"/>
                      <a:r>
                        <a:rPr lang="es-ES" sz="1800" kern="1200" dirty="0" smtClean="0">
                          <a:solidFill>
                            <a:schemeClr val="dk1"/>
                          </a:solidFill>
                          <a:effectLst/>
                          <a:latin typeface="+mn-lt"/>
                          <a:ea typeface="+mn-ea"/>
                          <a:cs typeface="+mn-cs"/>
                        </a:rPr>
                        <a:t>Ecuador: Ministerio de Justicia y Fiscalía de la República.</a:t>
                      </a:r>
                      <a:endParaRPr lang="es-EC" sz="1800" kern="1200" dirty="0" smtClean="0">
                        <a:solidFill>
                          <a:schemeClr val="dk1"/>
                        </a:solidFill>
                        <a:effectLst/>
                        <a:latin typeface="+mn-lt"/>
                        <a:ea typeface="+mn-ea"/>
                        <a:cs typeface="+mn-cs"/>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36718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8"/>
            <a:ext cx="7272808" cy="779894"/>
            <a:chOff x="1043608" y="56818"/>
            <a:chExt cx="7272808" cy="779894"/>
          </a:xfrm>
        </p:grpSpPr>
        <p:sp>
          <p:nvSpPr>
            <p:cNvPr id="7" name="Text Box 13"/>
            <p:cNvSpPr txBox="1">
              <a:spLocks noChangeArrowheads="1"/>
            </p:cNvSpPr>
            <p:nvPr/>
          </p:nvSpPr>
          <p:spPr bwMode="auto">
            <a:xfrm>
              <a:off x="1043608" y="56818"/>
              <a:ext cx="7272807" cy="707886"/>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4000" dirty="0" smtClean="0">
                  <a:solidFill>
                    <a:srgbClr val="FFFF00"/>
                  </a:solidFill>
                  <a:effectLst>
                    <a:outerShdw blurRad="38100" dist="38100" dir="2700000" algn="tl">
                      <a:srgbClr val="000000"/>
                    </a:outerShdw>
                  </a:effectLst>
                  <a:latin typeface="Arial" pitchFamily="34" charset="0"/>
                </a:rPr>
                <a:t>PROPUESTA</a:t>
              </a:r>
              <a:endParaRPr lang="es-MX" sz="40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2" cstate="print"/>
            <a:srcRect/>
            <a:stretch>
              <a:fillRect/>
            </a:stretch>
          </p:blipFill>
          <p:spPr bwMode="auto">
            <a:xfrm>
              <a:off x="1043608" y="692696"/>
              <a:ext cx="7272808" cy="144016"/>
            </a:xfrm>
            <a:prstGeom prst="rect">
              <a:avLst/>
            </a:prstGeom>
            <a:noFill/>
            <a:ln w="9525">
              <a:noFill/>
              <a:miter lim="800000"/>
              <a:headEnd/>
              <a:tailEnd/>
            </a:ln>
          </p:spPr>
        </p:pic>
      </p:grpSp>
      <p:pic>
        <p:nvPicPr>
          <p:cNvPr id="9" name="il_fi" descr="457px-Universidad_de_Guayaquil_svg"/>
          <p:cNvPicPr/>
          <p:nvPr/>
        </p:nvPicPr>
        <p:blipFill>
          <a:blip r:embed="rId3" cstate="print"/>
          <a:srcRect/>
          <a:stretch>
            <a:fillRect/>
          </a:stretch>
        </p:blipFill>
        <p:spPr bwMode="auto">
          <a:xfrm>
            <a:off x="8460432" y="58371"/>
            <a:ext cx="683568" cy="778342"/>
          </a:xfrm>
          <a:prstGeom prst="rect">
            <a:avLst/>
          </a:prstGeom>
          <a:noFill/>
          <a:ln w="9525">
            <a:noFill/>
            <a:miter lim="800000"/>
            <a:headEnd/>
            <a:tailEnd/>
          </a:ln>
        </p:spPr>
      </p:pic>
      <p:grpSp>
        <p:nvGrpSpPr>
          <p:cNvPr id="22" name="Group 3"/>
          <p:cNvGrpSpPr>
            <a:grpSpLocks/>
          </p:cNvGrpSpPr>
          <p:nvPr/>
        </p:nvGrpSpPr>
        <p:grpSpPr bwMode="auto">
          <a:xfrm>
            <a:off x="3" y="792088"/>
            <a:ext cx="395535" cy="6021288"/>
            <a:chOff x="-104" y="0"/>
            <a:chExt cx="572" cy="4320"/>
          </a:xfrm>
        </p:grpSpPr>
        <p:sp>
          <p:nvSpPr>
            <p:cNvPr id="23"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dirty="0"/>
            </a:p>
          </p:txBody>
        </p:sp>
        <p:sp>
          <p:nvSpPr>
            <p:cNvPr id="24"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dirty="0"/>
            </a:p>
          </p:txBody>
        </p:sp>
        <p:sp>
          <p:nvSpPr>
            <p:cNvPr id="25"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dirty="0"/>
            </a:p>
          </p:txBody>
        </p:sp>
        <p:sp>
          <p:nvSpPr>
            <p:cNvPr id="26"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14" name="13 Rectángulo"/>
          <p:cNvSpPr/>
          <p:nvPr/>
        </p:nvSpPr>
        <p:spPr>
          <a:xfrm>
            <a:off x="1619672" y="2314615"/>
            <a:ext cx="6408712" cy="2554545"/>
          </a:xfrm>
          <a:prstGeom prst="rect">
            <a:avLst/>
          </a:prstGeom>
          <a:solidFill>
            <a:schemeClr val="accent3">
              <a:lumMod val="75000"/>
            </a:schemeClr>
          </a:solidFill>
          <a:effectLst>
            <a:glow rad="101600">
              <a:schemeClr val="accent5">
                <a:satMod val="175000"/>
                <a:alpha val="40000"/>
              </a:schemeClr>
            </a:glow>
            <a:softEdge rad="317500"/>
          </a:effectLst>
          <a:scene3d>
            <a:camera prst="obliqueTopLeft"/>
            <a:lightRig rig="threePt" dir="t"/>
          </a:scene3d>
        </p:spPr>
        <p:txBody>
          <a:bodyPr wrap="square" lIns="91440" tIns="45720" rIns="91440" bIns="45720">
            <a:spAutoFit/>
          </a:bodyPr>
          <a:lstStyle/>
          <a:p>
            <a:pPr algn="ctr"/>
            <a:r>
              <a:rPr lang="es-ES" sz="8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92D050"/>
                </a:solidFill>
                <a:effectLst>
                  <a:outerShdw blurRad="50800" dist="40000" dir="5400000" algn="tl" rotWithShape="0">
                    <a:srgbClr val="000000">
                      <a:shade val="5000"/>
                      <a:satMod val="120000"/>
                      <a:alpha val="33000"/>
                    </a:srgbClr>
                  </a:outerShdw>
                </a:effectLst>
              </a:rPr>
              <a:t>GRACIAS POR SU ATENCIÓN</a:t>
            </a:r>
            <a:endParaRPr lang="es-ES" sz="800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92D05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055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p:nvPr/>
        </p:nvGrpSpPr>
        <p:grpSpPr>
          <a:xfrm>
            <a:off x="1043608" y="56818"/>
            <a:ext cx="7272808" cy="707886"/>
            <a:chOff x="1043608" y="56818"/>
            <a:chExt cx="7272808" cy="707886"/>
          </a:xfrm>
        </p:grpSpPr>
        <p:sp>
          <p:nvSpPr>
            <p:cNvPr id="7" name="Text Box 13"/>
            <p:cNvSpPr txBox="1">
              <a:spLocks noChangeArrowheads="1"/>
            </p:cNvSpPr>
            <p:nvPr/>
          </p:nvSpPr>
          <p:spPr bwMode="auto">
            <a:xfrm>
              <a:off x="1043608" y="56818"/>
              <a:ext cx="7272807" cy="584775"/>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200" dirty="0" smtClean="0">
                  <a:solidFill>
                    <a:srgbClr val="FFFF00"/>
                  </a:solidFill>
                  <a:effectLst>
                    <a:outerShdw blurRad="38100" dist="38100" dir="2700000" algn="tl">
                      <a:srgbClr val="000000"/>
                    </a:outerShdw>
                  </a:effectLst>
                  <a:latin typeface="Arial" pitchFamily="34" charset="0"/>
                </a:rPr>
                <a:t>PLANTEAMIENTO DEL PROBLEMA</a:t>
              </a:r>
              <a:endParaRPr lang="es-MX" sz="32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3" cstate="print"/>
            <a:srcRect/>
            <a:stretch>
              <a:fillRect/>
            </a:stretch>
          </p:blipFill>
          <p:spPr bwMode="auto">
            <a:xfrm>
              <a:off x="1043608" y="620688"/>
              <a:ext cx="7272808" cy="144016"/>
            </a:xfrm>
            <a:prstGeom prst="rect">
              <a:avLst/>
            </a:prstGeom>
            <a:noFill/>
            <a:ln w="9525">
              <a:noFill/>
              <a:miter lim="800000"/>
              <a:headEnd/>
              <a:tailEnd/>
            </a:ln>
          </p:spPr>
        </p:pic>
      </p:grpSp>
      <p:pic>
        <p:nvPicPr>
          <p:cNvPr id="9" name="il_fi" descr="457px-Universidad_de_Guayaquil_svg"/>
          <p:cNvPicPr/>
          <p:nvPr/>
        </p:nvPicPr>
        <p:blipFill>
          <a:blip r:embed="rId4" cstate="print"/>
          <a:srcRect/>
          <a:stretch>
            <a:fillRect/>
          </a:stretch>
        </p:blipFill>
        <p:spPr bwMode="auto">
          <a:xfrm>
            <a:off x="8460432" y="58371"/>
            <a:ext cx="683568" cy="778342"/>
          </a:xfrm>
          <a:prstGeom prst="rect">
            <a:avLst/>
          </a:prstGeom>
          <a:noFill/>
          <a:ln w="9525">
            <a:noFill/>
            <a:miter lim="800000"/>
            <a:headEnd/>
            <a:tailEnd/>
          </a:ln>
        </p:spPr>
      </p:pic>
      <p:grpSp>
        <p:nvGrpSpPr>
          <p:cNvPr id="38" name="Group 3"/>
          <p:cNvGrpSpPr>
            <a:grpSpLocks/>
          </p:cNvGrpSpPr>
          <p:nvPr/>
        </p:nvGrpSpPr>
        <p:grpSpPr bwMode="auto">
          <a:xfrm>
            <a:off x="3" y="792088"/>
            <a:ext cx="395535" cy="6021288"/>
            <a:chOff x="-104" y="0"/>
            <a:chExt cx="572" cy="4320"/>
          </a:xfrm>
        </p:grpSpPr>
        <p:sp>
          <p:nvSpPr>
            <p:cNvPr id="39"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0"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1"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5"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19" name="18 CuadroTexto"/>
          <p:cNvSpPr txBox="1"/>
          <p:nvPr/>
        </p:nvSpPr>
        <p:spPr>
          <a:xfrm>
            <a:off x="4860035" y="3673804"/>
            <a:ext cx="4176463" cy="313957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defPPr>
              <a:defRPr lang="es-ES"/>
            </a:defPPr>
            <a:lvl1pPr algn="just">
              <a:defRPr sz="1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800" dirty="0" smtClean="0"/>
              <a:t>La </a:t>
            </a:r>
            <a:r>
              <a:rPr lang="es-EC" sz="1800" dirty="0">
                <a:solidFill>
                  <a:srgbClr val="0070C0"/>
                </a:solidFill>
              </a:rPr>
              <a:t>incursión y ataque a la base de Angostura el 01 de marzo de 2008 donde se encontraba el líder de las FARC</a:t>
            </a:r>
            <a:r>
              <a:rPr lang="es-EC" sz="1800" dirty="0"/>
              <a:t>, dándose</a:t>
            </a:r>
            <a:r>
              <a:rPr lang="es-ES" sz="1800" dirty="0"/>
              <a:t> una clara  violación de la soberanía y de la integridad  territorial y de principios de derecho </a:t>
            </a:r>
            <a:r>
              <a:rPr lang="es-ES" sz="1800" dirty="0" smtClean="0"/>
              <a:t>internacional</a:t>
            </a:r>
            <a:r>
              <a:rPr lang="es-EC" sz="1800" dirty="0" smtClean="0"/>
              <a:t>.</a:t>
            </a:r>
          </a:p>
          <a:p>
            <a:r>
              <a:rPr lang="es-EC" sz="1800" dirty="0" smtClean="0"/>
              <a:t>Pero</a:t>
            </a:r>
            <a:r>
              <a:rPr lang="es-EC" sz="1800" dirty="0"/>
              <a:t>, pese a esta situación </a:t>
            </a:r>
            <a:r>
              <a:rPr lang="es-EC" sz="1800" dirty="0">
                <a:solidFill>
                  <a:srgbClr val="0070C0"/>
                </a:solidFill>
              </a:rPr>
              <a:t>las relaciones comerciales entre los dos países continuaron por la interdependencia de productos de mutuo intercambio </a:t>
            </a:r>
            <a:r>
              <a:rPr lang="es-EC" sz="1800" dirty="0"/>
              <a:t>para atender la demanda de los pobladores.</a:t>
            </a:r>
          </a:p>
        </p:txBody>
      </p:sp>
      <p:pic>
        <p:nvPicPr>
          <p:cNvPr id="20" name="Picture 2" descr="C:\Users\USUARIO\Documents\Fotos Angostura\S63035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3" y="908721"/>
            <a:ext cx="417646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USUARIO\Documents\Fotos Angostura\S63035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3645024"/>
            <a:ext cx="4032450" cy="3168352"/>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611560" y="839045"/>
            <a:ext cx="4032450" cy="273397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S" b="1" dirty="0">
                <a:solidFill>
                  <a:schemeClr val="dk1"/>
                </a:solidFill>
              </a:rPr>
              <a:t>Varios sucesos </a:t>
            </a:r>
            <a:r>
              <a:rPr lang="es-ES" b="1" dirty="0" smtClean="0">
                <a:solidFill>
                  <a:schemeClr val="dk1"/>
                </a:solidFill>
              </a:rPr>
              <a:t> han generado el deterioro de las relaciones </a:t>
            </a:r>
            <a:r>
              <a:rPr lang="es-ES" b="1" dirty="0" smtClean="0"/>
              <a:t>entre Ecuador y Colombia</a:t>
            </a:r>
            <a:r>
              <a:rPr lang="es-ES" b="1" dirty="0" smtClean="0">
                <a:solidFill>
                  <a:schemeClr val="dk1"/>
                </a:solidFill>
              </a:rPr>
              <a:t> </a:t>
            </a:r>
            <a:r>
              <a:rPr lang="es-ES" b="1" dirty="0">
                <a:solidFill>
                  <a:schemeClr val="dk1"/>
                </a:solidFill>
              </a:rPr>
              <a:t>como la </a:t>
            </a:r>
            <a:r>
              <a:rPr lang="es-ES" b="1" dirty="0">
                <a:solidFill>
                  <a:srgbClr val="0070C0"/>
                </a:solidFill>
              </a:rPr>
              <a:t>captura en el 2004 de Ricardo Palmera alias “Simón Trinidad”, recriminaciones en el 2005 a Ecuador argumentando el Estado colombiano que nuestro país mantiene una actitud pasiva frente a las infiltraciones de la guerrilla</a:t>
            </a:r>
            <a:r>
              <a:rPr lang="es-ES" b="1" dirty="0">
                <a:solidFill>
                  <a:schemeClr val="dk1"/>
                </a:solidFill>
              </a:rPr>
              <a:t>, todo esto por el atentado en </a:t>
            </a:r>
            <a:r>
              <a:rPr lang="es-ES" b="1" dirty="0" err="1">
                <a:solidFill>
                  <a:schemeClr val="dk1"/>
                </a:solidFill>
              </a:rPr>
              <a:t>Teteyé</a:t>
            </a:r>
            <a:r>
              <a:rPr lang="es-ES" b="1" dirty="0">
                <a:solidFill>
                  <a:schemeClr val="dk1"/>
                </a:solidFill>
              </a:rPr>
              <a:t> </a:t>
            </a:r>
            <a:r>
              <a:rPr lang="es-ES" b="1" dirty="0" smtClean="0">
                <a:solidFill>
                  <a:schemeClr val="dk1"/>
                </a:solidFill>
              </a:rPr>
              <a:t>– Putumayo</a:t>
            </a:r>
            <a:r>
              <a:rPr lang="es-ES" b="1" dirty="0"/>
              <a:t>.</a:t>
            </a:r>
            <a:r>
              <a:rPr lang="es-ES" b="1" dirty="0" smtClean="0">
                <a:solidFill>
                  <a:schemeClr val="dk1"/>
                </a:solidFill>
              </a:rPr>
              <a:t> </a:t>
            </a:r>
            <a:endParaRPr lang="es-EC" b="1" dirty="0">
              <a:solidFill>
                <a:schemeClr val="dk1"/>
              </a:solidFill>
            </a:endParaRPr>
          </a:p>
        </p:txBody>
      </p:sp>
    </p:spTree>
    <p:extLst>
      <p:ext uri="{BB962C8B-B14F-4D97-AF65-F5344CB8AC3E}">
        <p14:creationId xmlns:p14="http://schemas.microsoft.com/office/powerpoint/2010/main" val="1548586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19 Grupo"/>
          <p:cNvGrpSpPr/>
          <p:nvPr/>
        </p:nvGrpSpPr>
        <p:grpSpPr>
          <a:xfrm>
            <a:off x="1043608" y="56818"/>
            <a:ext cx="7272808" cy="707886"/>
            <a:chOff x="1043608" y="56818"/>
            <a:chExt cx="7272808" cy="707886"/>
          </a:xfrm>
        </p:grpSpPr>
        <p:sp>
          <p:nvSpPr>
            <p:cNvPr id="7" name="Text Box 13"/>
            <p:cNvSpPr txBox="1">
              <a:spLocks noChangeArrowheads="1"/>
            </p:cNvSpPr>
            <p:nvPr/>
          </p:nvSpPr>
          <p:spPr bwMode="auto">
            <a:xfrm>
              <a:off x="1043608" y="56818"/>
              <a:ext cx="7272807" cy="584775"/>
            </a:xfrm>
            <a:prstGeom prst="rect">
              <a:avLst/>
            </a:prstGeom>
            <a:solidFill>
              <a:srgbClr val="002060"/>
            </a:solidFill>
            <a:ln w="38100" algn="ctr">
              <a:noFill/>
              <a:miter lim="800000"/>
              <a:headEnd/>
              <a:tailEnd/>
            </a:ln>
            <a:effectLst>
              <a:prstShdw prst="shdw18" dist="17961" dir="13500000">
                <a:srgbClr val="FFFF00">
                  <a:gamma/>
                  <a:shade val="60000"/>
                  <a:invGamma/>
                </a:srgbClr>
              </a:prstShdw>
            </a:effectLst>
          </p:spPr>
          <p:txBody>
            <a:bodyPr wrap="square">
              <a:spAutoFit/>
            </a:bodyPr>
            <a:lstStyle/>
            <a:p>
              <a:pPr algn="ctr" eaLnBrk="1" hangingPunct="1">
                <a:defRPr/>
              </a:pPr>
              <a:r>
                <a:rPr lang="es-MX" sz="3200" dirty="0" smtClean="0">
                  <a:solidFill>
                    <a:srgbClr val="FFFF00"/>
                  </a:solidFill>
                  <a:effectLst>
                    <a:outerShdw blurRad="38100" dist="38100" dir="2700000" algn="tl">
                      <a:srgbClr val="000000"/>
                    </a:outerShdw>
                  </a:effectLst>
                  <a:latin typeface="Arial" pitchFamily="34" charset="0"/>
                </a:rPr>
                <a:t>PLANTEAMIENTO DEL PROBLEMA</a:t>
              </a:r>
              <a:endParaRPr lang="es-MX" sz="3200" dirty="0">
                <a:solidFill>
                  <a:srgbClr val="FFFF00"/>
                </a:solidFill>
                <a:effectLst>
                  <a:outerShdw blurRad="38100" dist="38100" dir="2700000" algn="tl">
                    <a:srgbClr val="000000"/>
                  </a:outerShdw>
                </a:effectLst>
                <a:latin typeface="Arial" pitchFamily="34" charset="0"/>
              </a:endParaRPr>
            </a:p>
          </p:txBody>
        </p:sp>
        <p:pic>
          <p:nvPicPr>
            <p:cNvPr id="5" name="Picture 9" descr="banim04"/>
            <p:cNvPicPr>
              <a:picLocks noChangeAspect="1" noChangeArrowheads="1" noCrop="1"/>
            </p:cNvPicPr>
            <p:nvPr/>
          </p:nvPicPr>
          <p:blipFill>
            <a:blip r:embed="rId3" cstate="print"/>
            <a:srcRect/>
            <a:stretch>
              <a:fillRect/>
            </a:stretch>
          </p:blipFill>
          <p:spPr bwMode="auto">
            <a:xfrm>
              <a:off x="1043608" y="620688"/>
              <a:ext cx="7272808" cy="144016"/>
            </a:xfrm>
            <a:prstGeom prst="rect">
              <a:avLst/>
            </a:prstGeom>
            <a:noFill/>
            <a:ln w="9525">
              <a:noFill/>
              <a:miter lim="800000"/>
              <a:headEnd/>
              <a:tailEnd/>
            </a:ln>
          </p:spPr>
        </p:pic>
      </p:grpSp>
      <p:pic>
        <p:nvPicPr>
          <p:cNvPr id="9" name="il_fi" descr="457px-Universidad_de_Guayaquil_svg"/>
          <p:cNvPicPr/>
          <p:nvPr/>
        </p:nvPicPr>
        <p:blipFill>
          <a:blip r:embed="rId4" cstate="print"/>
          <a:srcRect/>
          <a:stretch>
            <a:fillRect/>
          </a:stretch>
        </p:blipFill>
        <p:spPr bwMode="auto">
          <a:xfrm>
            <a:off x="8460432" y="58371"/>
            <a:ext cx="683568" cy="778342"/>
          </a:xfrm>
          <a:prstGeom prst="rect">
            <a:avLst/>
          </a:prstGeom>
          <a:noFill/>
          <a:ln w="9525">
            <a:noFill/>
            <a:miter lim="800000"/>
            <a:headEnd/>
            <a:tailEnd/>
          </a:ln>
        </p:spPr>
      </p:pic>
      <p:grpSp>
        <p:nvGrpSpPr>
          <p:cNvPr id="38" name="Group 3"/>
          <p:cNvGrpSpPr>
            <a:grpSpLocks/>
          </p:cNvGrpSpPr>
          <p:nvPr/>
        </p:nvGrpSpPr>
        <p:grpSpPr bwMode="auto">
          <a:xfrm>
            <a:off x="3" y="792088"/>
            <a:ext cx="395535" cy="6021288"/>
            <a:chOff x="-104" y="0"/>
            <a:chExt cx="572" cy="4320"/>
          </a:xfrm>
        </p:grpSpPr>
        <p:sp>
          <p:nvSpPr>
            <p:cNvPr id="39" name="Rectangle 4"/>
            <p:cNvSpPr>
              <a:spLocks noChangeArrowheads="1"/>
            </p:cNvSpPr>
            <p:nvPr/>
          </p:nvSpPr>
          <p:spPr bwMode="auto">
            <a:xfrm>
              <a:off x="-104" y="0"/>
              <a:ext cx="241" cy="4320"/>
            </a:xfrm>
            <a:prstGeom prst="rect">
              <a:avLst/>
            </a:prstGeom>
            <a:gradFill rotWithShape="0">
              <a:gsLst>
                <a:gs pos="0">
                  <a:srgbClr val="4B000C"/>
                </a:gs>
                <a:gs pos="50000">
                  <a:srgbClr val="FC0128"/>
                </a:gs>
                <a:gs pos="100000">
                  <a:srgbClr val="4B000C"/>
                </a:gs>
              </a:gsLst>
              <a:lin ang="0" scaled="1"/>
            </a:gradFill>
            <a:ln w="12700">
              <a:noFill/>
              <a:miter lim="800000"/>
              <a:headEnd/>
              <a:tailEnd/>
            </a:ln>
          </p:spPr>
          <p:txBody>
            <a:bodyPr wrap="none" anchor="ctr"/>
            <a:lstStyle/>
            <a:p>
              <a:endParaRPr lang="es-ES"/>
            </a:p>
          </p:txBody>
        </p:sp>
        <p:sp>
          <p:nvSpPr>
            <p:cNvPr id="40" name="Rectangle 5"/>
            <p:cNvSpPr>
              <a:spLocks noChangeArrowheads="1"/>
            </p:cNvSpPr>
            <p:nvPr/>
          </p:nvSpPr>
          <p:spPr bwMode="auto">
            <a:xfrm>
              <a:off x="-10" y="0"/>
              <a:ext cx="237" cy="4135"/>
            </a:xfrm>
            <a:prstGeom prst="rect">
              <a:avLst/>
            </a:prstGeom>
            <a:gradFill rotWithShape="0">
              <a:gsLst>
                <a:gs pos="0">
                  <a:srgbClr val="2951C9"/>
                </a:gs>
                <a:gs pos="50000">
                  <a:srgbClr val="3365FB"/>
                </a:gs>
                <a:gs pos="100000">
                  <a:srgbClr val="2951C9"/>
                </a:gs>
              </a:gsLst>
              <a:lin ang="0" scaled="1"/>
            </a:gradFill>
            <a:ln w="12700">
              <a:noFill/>
              <a:miter lim="800000"/>
              <a:headEnd/>
              <a:tailEnd/>
            </a:ln>
          </p:spPr>
          <p:txBody>
            <a:bodyPr wrap="none" anchor="ctr"/>
            <a:lstStyle/>
            <a:p>
              <a:endParaRPr lang="es-ES"/>
            </a:p>
          </p:txBody>
        </p:sp>
        <p:sp>
          <p:nvSpPr>
            <p:cNvPr id="41" name="Rectangle 6"/>
            <p:cNvSpPr>
              <a:spLocks noChangeArrowheads="1"/>
            </p:cNvSpPr>
            <p:nvPr/>
          </p:nvSpPr>
          <p:spPr bwMode="auto">
            <a:xfrm>
              <a:off x="226" y="241"/>
              <a:ext cx="122" cy="2451"/>
            </a:xfrm>
            <a:prstGeom prst="rect">
              <a:avLst/>
            </a:prstGeom>
            <a:gradFill rotWithShape="0">
              <a:gsLst>
                <a:gs pos="0">
                  <a:srgbClr val="4B4B00"/>
                </a:gs>
                <a:gs pos="50000">
                  <a:srgbClr val="FAFD00"/>
                </a:gs>
                <a:gs pos="100000">
                  <a:srgbClr val="4B4B00"/>
                </a:gs>
              </a:gsLst>
              <a:lin ang="0" scaled="1"/>
            </a:gradFill>
            <a:ln w="12700">
              <a:noFill/>
              <a:miter lim="800000"/>
              <a:headEnd/>
              <a:tailEnd/>
            </a:ln>
          </p:spPr>
          <p:txBody>
            <a:bodyPr wrap="none" anchor="ctr"/>
            <a:lstStyle/>
            <a:p>
              <a:endParaRPr lang="es-ES"/>
            </a:p>
          </p:txBody>
        </p:sp>
        <p:sp>
          <p:nvSpPr>
            <p:cNvPr id="45" name="Rectangle 7"/>
            <p:cNvSpPr>
              <a:spLocks noChangeArrowheads="1"/>
            </p:cNvSpPr>
            <p:nvPr/>
          </p:nvSpPr>
          <p:spPr bwMode="auto">
            <a:xfrm>
              <a:off x="83" y="0"/>
              <a:ext cx="385" cy="3880"/>
            </a:xfrm>
            <a:prstGeom prst="rect">
              <a:avLst/>
            </a:prstGeom>
            <a:gradFill rotWithShape="0">
              <a:gsLst>
                <a:gs pos="0">
                  <a:srgbClr val="7D7E00"/>
                </a:gs>
                <a:gs pos="50000">
                  <a:srgbClr val="FAFD00"/>
                </a:gs>
                <a:gs pos="100000">
                  <a:srgbClr val="7D7E00"/>
                </a:gs>
              </a:gsLst>
              <a:lin ang="0" scaled="1"/>
            </a:gradFill>
            <a:ln w="12700">
              <a:noFill/>
              <a:miter lim="800000"/>
              <a:headEnd/>
              <a:tailEnd/>
            </a:ln>
          </p:spPr>
          <p:txBody>
            <a:bodyPr wrap="none" anchor="ctr"/>
            <a:lstStyle/>
            <a:p>
              <a:r>
                <a:rPr lang="es-ES" sz="1200" b="1" dirty="0" smtClean="0">
                  <a:solidFill>
                    <a:srgbClr val="002060"/>
                  </a:solidFill>
                </a:rPr>
                <a:t>I</a:t>
              </a:r>
            </a:p>
            <a:p>
              <a:r>
                <a:rPr lang="es-ES" sz="1200" b="1" dirty="0" smtClean="0">
                  <a:solidFill>
                    <a:srgbClr val="002060"/>
                  </a:solidFill>
                </a:rPr>
                <a:t>N</a:t>
              </a:r>
            </a:p>
            <a:p>
              <a:r>
                <a:rPr lang="es-ES" sz="1200" b="1" dirty="0" smtClean="0">
                  <a:solidFill>
                    <a:srgbClr val="002060"/>
                  </a:solidFill>
                </a:rPr>
                <a:t>N</a:t>
              </a:r>
            </a:p>
            <a:p>
              <a:r>
                <a:rPr lang="es-ES" sz="1200" b="1" dirty="0" smtClean="0">
                  <a:solidFill>
                    <a:srgbClr val="002060"/>
                  </a:solidFill>
                </a:rPr>
                <a:t>O</a:t>
              </a:r>
            </a:p>
            <a:p>
              <a:r>
                <a:rPr lang="es-ES" sz="1200" b="1" dirty="0" smtClean="0">
                  <a:solidFill>
                    <a:srgbClr val="002060"/>
                  </a:solidFill>
                </a:rPr>
                <a:t>V</a:t>
              </a:r>
            </a:p>
            <a:p>
              <a:r>
                <a:rPr lang="es-ES" sz="1200" b="1" dirty="0" smtClean="0">
                  <a:solidFill>
                    <a:srgbClr val="002060"/>
                  </a:solidFill>
                </a:rPr>
                <a:t>A</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Ó</a:t>
              </a:r>
            </a:p>
            <a:p>
              <a:r>
                <a:rPr lang="es-ES" sz="1200" b="1" dirty="0" smtClean="0">
                  <a:solidFill>
                    <a:srgbClr val="002060"/>
                  </a:solidFill>
                </a:rPr>
                <a:t>N </a:t>
              </a:r>
            </a:p>
            <a:p>
              <a:endParaRPr lang="es-ES" sz="1200" b="1" dirty="0">
                <a:solidFill>
                  <a:srgbClr val="002060"/>
                </a:solidFill>
              </a:endParaRPr>
            </a:p>
            <a:p>
              <a:r>
                <a:rPr lang="es-ES" sz="1200" b="1" dirty="0" smtClean="0">
                  <a:solidFill>
                    <a:srgbClr val="002060"/>
                  </a:solidFill>
                </a:rPr>
                <a:t>P</a:t>
              </a:r>
            </a:p>
            <a:p>
              <a:r>
                <a:rPr lang="es-ES" sz="1200" b="1" dirty="0" smtClean="0">
                  <a:solidFill>
                    <a:srgbClr val="002060"/>
                  </a:solidFill>
                </a:rPr>
                <a:t>A</a:t>
              </a:r>
            </a:p>
            <a:p>
              <a:r>
                <a:rPr lang="es-ES" sz="1200" b="1" dirty="0" smtClean="0">
                  <a:solidFill>
                    <a:srgbClr val="002060"/>
                  </a:solidFill>
                </a:rPr>
                <a:t>R</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L</a:t>
              </a:r>
            </a:p>
            <a:p>
              <a:r>
                <a:rPr lang="es-ES" sz="1200" b="1" dirty="0" smtClean="0">
                  <a:solidFill>
                    <a:srgbClr val="002060"/>
                  </a:solidFill>
                </a:rPr>
                <a:t>A</a:t>
              </a:r>
            </a:p>
            <a:p>
              <a:endParaRPr lang="es-ES" sz="1200" b="1" dirty="0" smtClean="0">
                <a:solidFill>
                  <a:srgbClr val="002060"/>
                </a:solidFill>
              </a:endParaRPr>
            </a:p>
            <a:p>
              <a:r>
                <a:rPr lang="es-ES" sz="1200" b="1" dirty="0" smtClean="0">
                  <a:solidFill>
                    <a:srgbClr val="002060"/>
                  </a:solidFill>
                </a:rPr>
                <a:t>E</a:t>
              </a:r>
            </a:p>
            <a:p>
              <a:r>
                <a:rPr lang="es-ES" sz="1200" b="1" dirty="0" smtClean="0">
                  <a:solidFill>
                    <a:srgbClr val="002060"/>
                  </a:solidFill>
                </a:rPr>
                <a:t>X</a:t>
              </a:r>
            </a:p>
            <a:p>
              <a:r>
                <a:rPr lang="es-ES" sz="1200" b="1" dirty="0" smtClean="0">
                  <a:solidFill>
                    <a:srgbClr val="002060"/>
                  </a:solidFill>
                </a:rPr>
                <a:t>C</a:t>
              </a:r>
            </a:p>
            <a:p>
              <a:r>
                <a:rPr lang="es-ES" sz="1200" b="1" dirty="0" smtClean="0">
                  <a:solidFill>
                    <a:srgbClr val="002060"/>
                  </a:solidFill>
                </a:rPr>
                <a:t>E</a:t>
              </a:r>
            </a:p>
            <a:p>
              <a:r>
                <a:rPr lang="es-ES" sz="1200" b="1" dirty="0" smtClean="0">
                  <a:solidFill>
                    <a:srgbClr val="002060"/>
                  </a:solidFill>
                </a:rPr>
                <a:t>L</a:t>
              </a:r>
            </a:p>
            <a:p>
              <a:r>
                <a:rPr lang="es-ES" sz="1200" b="1" dirty="0" smtClean="0">
                  <a:solidFill>
                    <a:srgbClr val="002060"/>
                  </a:solidFill>
                </a:rPr>
                <a:t>E</a:t>
              </a:r>
            </a:p>
            <a:p>
              <a:r>
                <a:rPr lang="es-ES" sz="1200" b="1" dirty="0" smtClean="0">
                  <a:solidFill>
                    <a:srgbClr val="002060"/>
                  </a:solidFill>
                </a:rPr>
                <a:t>N</a:t>
              </a:r>
            </a:p>
            <a:p>
              <a:r>
                <a:rPr lang="es-ES" sz="1200" b="1" dirty="0" smtClean="0">
                  <a:solidFill>
                    <a:srgbClr val="002060"/>
                  </a:solidFill>
                </a:rPr>
                <a:t>C</a:t>
              </a:r>
            </a:p>
            <a:p>
              <a:r>
                <a:rPr lang="es-ES" sz="1200" b="1" dirty="0" smtClean="0">
                  <a:solidFill>
                    <a:srgbClr val="002060"/>
                  </a:solidFill>
                </a:rPr>
                <a:t>I</a:t>
              </a:r>
            </a:p>
            <a:p>
              <a:r>
                <a:rPr lang="es-ES" sz="1200" b="1" dirty="0" smtClean="0">
                  <a:solidFill>
                    <a:srgbClr val="002060"/>
                  </a:solidFill>
                </a:rPr>
                <a:t>A</a:t>
              </a:r>
              <a:endParaRPr lang="es-ES" sz="1200" b="1" dirty="0">
                <a:solidFill>
                  <a:srgbClr val="002060"/>
                </a:solidFill>
              </a:endParaRPr>
            </a:p>
          </p:txBody>
        </p:sp>
      </p:grpSp>
      <p:sp>
        <p:nvSpPr>
          <p:cNvPr id="14" name="13 Octágono"/>
          <p:cNvSpPr/>
          <p:nvPr/>
        </p:nvSpPr>
        <p:spPr>
          <a:xfrm>
            <a:off x="659953" y="836713"/>
            <a:ext cx="8280920" cy="1584175"/>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S" dirty="0"/>
              <a:t> </a:t>
            </a:r>
            <a:r>
              <a:rPr lang="es-ES" dirty="0" smtClean="0"/>
              <a:t>Se visualiza la </a:t>
            </a:r>
            <a:r>
              <a:rPr lang="es-ES" dirty="0">
                <a:solidFill>
                  <a:srgbClr val="0070C0"/>
                </a:solidFill>
              </a:rPr>
              <a:t>necesidad de mantener mecanismos o medidas de confianza mutua entre los </a:t>
            </a:r>
            <a:r>
              <a:rPr lang="es-ES" dirty="0" smtClean="0">
                <a:solidFill>
                  <a:srgbClr val="0070C0"/>
                </a:solidFill>
              </a:rPr>
              <a:t>Estados de Colombia </a:t>
            </a:r>
            <a:r>
              <a:rPr lang="es-ES" dirty="0">
                <a:solidFill>
                  <a:srgbClr val="0070C0"/>
                </a:solidFill>
              </a:rPr>
              <a:t>y </a:t>
            </a:r>
            <a:r>
              <a:rPr lang="es-ES" dirty="0" smtClean="0">
                <a:solidFill>
                  <a:srgbClr val="0070C0"/>
                </a:solidFill>
              </a:rPr>
              <a:t>Ecuador</a:t>
            </a:r>
            <a:r>
              <a:rPr lang="es-ES" dirty="0" smtClean="0"/>
              <a:t>, </a:t>
            </a:r>
            <a:r>
              <a:rPr lang="es-ES" dirty="0"/>
              <a:t>por cuanto se prevé que muchas de las estrategias para contener y acabar el conflicto requieren acciones conjuntas con otros </a:t>
            </a:r>
            <a:r>
              <a:rPr lang="es-ES" dirty="0" smtClean="0"/>
              <a:t>países. </a:t>
            </a:r>
            <a:endParaRPr lang="es-EC" b="1" dirty="0">
              <a:solidFill>
                <a:schemeClr val="tx1"/>
              </a:solidFill>
            </a:endParaRPr>
          </a:p>
        </p:txBody>
      </p:sp>
      <p:sp>
        <p:nvSpPr>
          <p:cNvPr id="15" name="14 Octágono"/>
          <p:cNvSpPr/>
          <p:nvPr/>
        </p:nvSpPr>
        <p:spPr>
          <a:xfrm>
            <a:off x="683568" y="2636912"/>
            <a:ext cx="8280920" cy="1440160"/>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S" dirty="0" smtClean="0"/>
              <a:t>¿</a:t>
            </a:r>
            <a:r>
              <a:rPr lang="es-ES" dirty="0"/>
              <a:t>Cuáles son los campos sociales, políticos y militares de Ecuador abarcados por la seguridad y defensa contenidos en un mecanismo de cooperación mutua con el Estado colombiano</a:t>
            </a:r>
            <a:r>
              <a:rPr lang="es-ES" dirty="0" smtClean="0"/>
              <a:t>?</a:t>
            </a:r>
            <a:endParaRPr lang="es-EC" b="1" dirty="0">
              <a:solidFill>
                <a:schemeClr val="tx1"/>
              </a:solidFill>
            </a:endParaRPr>
          </a:p>
        </p:txBody>
      </p:sp>
      <p:sp>
        <p:nvSpPr>
          <p:cNvPr id="16" name="15 Octágono"/>
          <p:cNvSpPr/>
          <p:nvPr/>
        </p:nvSpPr>
        <p:spPr>
          <a:xfrm>
            <a:off x="683568" y="4221088"/>
            <a:ext cx="8280920" cy="2592288"/>
          </a:xfrm>
          <a:prstGeom prst="octagon">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S" dirty="0"/>
              <a:t>Para responder esta pregunta, se debe </a:t>
            </a:r>
            <a:r>
              <a:rPr lang="es-ES" dirty="0">
                <a:solidFill>
                  <a:srgbClr val="0070C0"/>
                </a:solidFill>
              </a:rPr>
              <a:t>incorporar ámbitos distinguibles e interceptados de análisis impactados por las lógicas de seguridad y defensa </a:t>
            </a:r>
            <a:r>
              <a:rPr lang="es-ES" dirty="0"/>
              <a:t>y que, a grandes rasgos, </a:t>
            </a:r>
            <a:r>
              <a:rPr lang="es-ES" dirty="0">
                <a:solidFill>
                  <a:srgbClr val="0070C0"/>
                </a:solidFill>
              </a:rPr>
              <a:t>se mezclan en una dinámica simbiótica de política exterior y política doméstica</a:t>
            </a:r>
            <a:r>
              <a:rPr lang="es-ES" dirty="0"/>
              <a:t>, que se enmarcan en la </a:t>
            </a:r>
            <a:r>
              <a:rPr lang="es-ES" dirty="0">
                <a:solidFill>
                  <a:srgbClr val="0070C0"/>
                </a:solidFill>
              </a:rPr>
              <a:t>necesidad de mantener la vigencia de los mecanismos de confianza y seguridad entre Ecuador y Colombia </a:t>
            </a:r>
            <a:r>
              <a:rPr lang="es-ES" dirty="0"/>
              <a:t>para hacer frente o contrarrestar las causas que afecten al mantenimiento de la buena vecindad y la paz entre los dos Estados.</a:t>
            </a:r>
            <a:endParaRPr lang="es-EC" dirty="0"/>
          </a:p>
        </p:txBody>
      </p:sp>
    </p:spTree>
    <p:extLst>
      <p:ext uri="{BB962C8B-B14F-4D97-AF65-F5344CB8AC3E}">
        <p14:creationId xmlns:p14="http://schemas.microsoft.com/office/powerpoint/2010/main" val="35648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Diapositiva 1&quot;/&gt;&lt;property id=&quot;20307&quot; value=&quot;256&quot;/&gt;&lt;/object&gt;&lt;object type=&quot;3&quot; unique_id=&quot;10004&quot;&gt;&lt;property id=&quot;20148&quot; value=&quot;5&quot;/&gt;&lt;property id=&quot;20300&quot; value=&quot;Diapositiva 2&quot;/&gt;&lt;property id=&quot;20307&quot; value=&quot;257&quot;/&gt;&lt;/object&gt;&lt;object type=&quot;3&quot; unique_id=&quot;10005&quot;&gt;&lt;property id=&quot;20148&quot; value=&quot;5&quot;/&gt;&lt;property id=&quot;20300&quot; value=&quot;Diapositiva 3&quot;/&gt;&lt;property id=&quot;20307&quot; value=&quot;258&quot;/&gt;&lt;/object&gt;&lt;/object&gt;&lt;object type=&quot;8&quot; unique_id=&quot;10010&quo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11138</TotalTime>
  <Words>9315</Words>
  <Application>Microsoft Office PowerPoint</Application>
  <PresentationFormat>Presentación en pantalla (4:3)</PresentationFormat>
  <Paragraphs>2825</Paragraphs>
  <Slides>73</Slides>
  <Notes>7</Notes>
  <HiddenSlides>2</HiddenSlides>
  <MMClips>0</MMClips>
  <ScaleCrop>false</ScaleCrop>
  <HeadingPairs>
    <vt:vector size="4" baseType="variant">
      <vt:variant>
        <vt:lpstr>Tema</vt:lpstr>
      </vt:variant>
      <vt:variant>
        <vt:i4>1</vt:i4>
      </vt:variant>
      <vt:variant>
        <vt:lpstr>Títulos de diapositiva</vt:lpstr>
      </vt:variant>
      <vt:variant>
        <vt:i4>73</vt:i4>
      </vt:variant>
    </vt:vector>
  </HeadingPairs>
  <TitlesOfParts>
    <vt:vector size="7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Fuerza Terrestre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Usuario</cp:lastModifiedBy>
  <cp:revision>632</cp:revision>
  <dcterms:created xsi:type="dcterms:W3CDTF">2012-01-10T16:30:02Z</dcterms:created>
  <dcterms:modified xsi:type="dcterms:W3CDTF">2015-06-09T02:27:07Z</dcterms:modified>
</cp:coreProperties>
</file>