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7D667-3B56-48B9-9489-23D4710840A7}" type="datetimeFigureOut">
              <a:rPr lang="es-EC" smtClean="0"/>
              <a:t>08/04/2015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773E1-8F25-4E50-BD59-AA359987D7A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413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3663-43CD-4E0C-8EC6-26ED73F44464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956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3663-43CD-4E0C-8EC6-26ED73F44464}" type="slidenum">
              <a:rPr lang="es-EC" smtClean="0"/>
              <a:pPr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962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3663-43CD-4E0C-8EC6-26ED73F44464}" type="slidenum">
              <a:rPr lang="es-EC" smtClean="0"/>
              <a:pPr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012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B3663-43CD-4E0C-8EC6-26ED73F44464}" type="slidenum">
              <a:rPr lang="es-EC" smtClean="0"/>
              <a:pPr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60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0FCC-A5F2-48A3-87AB-194DF9C0C1A3}" type="datetimeFigureOut">
              <a:rPr lang="es-EC" smtClean="0"/>
              <a:t>08/04/2015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AD6C-F28B-47BC-8F42-D278958A2F79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1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0FCC-A5F2-48A3-87AB-194DF9C0C1A3}" type="datetimeFigureOut">
              <a:rPr lang="es-EC" smtClean="0"/>
              <a:t>08/04/2015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AD6C-F28B-47BC-8F42-D278958A2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24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0FCC-A5F2-48A3-87AB-194DF9C0C1A3}" type="datetimeFigureOut">
              <a:rPr lang="es-EC" smtClean="0"/>
              <a:t>08/04/2015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AD6C-F28B-47BC-8F42-D278958A2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420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0FCC-A5F2-48A3-87AB-194DF9C0C1A3}" type="datetimeFigureOut">
              <a:rPr lang="es-EC" smtClean="0"/>
              <a:t>08/04/2015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AD6C-F28B-47BC-8F42-D278958A2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911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0FCC-A5F2-48A3-87AB-194DF9C0C1A3}" type="datetimeFigureOut">
              <a:rPr lang="es-EC" smtClean="0"/>
              <a:t>08/04/2015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AD6C-F28B-47BC-8F42-D278958A2F79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12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0FCC-A5F2-48A3-87AB-194DF9C0C1A3}" type="datetimeFigureOut">
              <a:rPr lang="es-EC" smtClean="0"/>
              <a:t>08/04/2015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AD6C-F28B-47BC-8F42-D278958A2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564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0FCC-A5F2-48A3-87AB-194DF9C0C1A3}" type="datetimeFigureOut">
              <a:rPr lang="es-EC" smtClean="0"/>
              <a:t>08/04/2015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AD6C-F28B-47BC-8F42-D278958A2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149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0FCC-A5F2-48A3-87AB-194DF9C0C1A3}" type="datetimeFigureOut">
              <a:rPr lang="es-EC" smtClean="0"/>
              <a:t>08/04/2015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AD6C-F28B-47BC-8F42-D278958A2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075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0FCC-A5F2-48A3-87AB-194DF9C0C1A3}" type="datetimeFigureOut">
              <a:rPr lang="es-EC" smtClean="0"/>
              <a:t>08/04/2015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AD6C-F28B-47BC-8F42-D278958A2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995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6080FCC-A5F2-48A3-87AB-194DF9C0C1A3}" type="datetimeFigureOut">
              <a:rPr lang="es-EC" smtClean="0"/>
              <a:t>08/04/2015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59AD6C-F28B-47BC-8F42-D278958A2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377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0FCC-A5F2-48A3-87AB-194DF9C0C1A3}" type="datetimeFigureOut">
              <a:rPr lang="es-EC" smtClean="0"/>
              <a:t>08/04/2015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AD6C-F28B-47BC-8F42-D278958A2F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189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080FCC-A5F2-48A3-87AB-194DF9C0C1A3}" type="datetimeFigureOut">
              <a:rPr lang="es-EC" smtClean="0"/>
              <a:t>08/04/2015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59AD6C-F28B-47BC-8F42-D278958A2F7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BSC%20ARWHEL%202015.xls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1508" y="1268583"/>
            <a:ext cx="8208912" cy="1800200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</a:pPr>
            <a:r>
              <a:rPr lang="es-EC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“PLANIFICACIÓN </a:t>
            </a:r>
            <a:r>
              <a:rPr lang="es-EC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ESTRATÉGICA DE LA PLANTA DE HORMIGÓN ARWHEL S.A. PARA EL PERIODO 2014 -2019, APLICANDO LA HERRAMIENTA BALANCE SCORE CARD (BSC)”</a:t>
            </a:r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395536" y="5013179"/>
            <a:ext cx="4608512" cy="1152127"/>
          </a:xfrm>
        </p:spPr>
        <p:txBody>
          <a:bodyPr>
            <a:normAutofit/>
          </a:bodyPr>
          <a:lstStyle/>
          <a:p>
            <a:r>
              <a:rPr lang="es-EC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Cbop. C.B Henry Benalcázar</a:t>
            </a:r>
          </a:p>
          <a:p>
            <a:r>
              <a:rPr lang="es-EC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Ing. Juan Mejía</a:t>
            </a:r>
            <a:endParaRPr lang="es-EC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3979" y="144922"/>
            <a:ext cx="6728250" cy="9941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2600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JUSTIFICACIÓN E IMPORTANCIA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6735" y="1412776"/>
            <a:ext cx="6923112" cy="1972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2400" b="1" dirty="0">
                <a:solidFill>
                  <a:schemeClr val="bg2">
                    <a:lumMod val="25000"/>
                  </a:schemeClr>
                </a:solidFill>
              </a:rPr>
              <a:t>Herramienta de gestión:</a:t>
            </a:r>
          </a:p>
          <a:p>
            <a:pPr marL="0" indent="0" algn="just">
              <a:buNone/>
            </a:pPr>
            <a:r>
              <a:rPr lang="es-EC" sz="2400" dirty="0">
                <a:solidFill>
                  <a:schemeClr val="bg2">
                    <a:lumMod val="25000"/>
                  </a:schemeClr>
                </a:solidFill>
              </a:rPr>
              <a:t>Emplear  </a:t>
            </a:r>
            <a:r>
              <a:rPr lang="es-EC" sz="2400" dirty="0">
                <a:solidFill>
                  <a:schemeClr val="bg2">
                    <a:lumMod val="25000"/>
                  </a:schemeClr>
                </a:solidFill>
              </a:rPr>
              <a:t>métodos de administración que permitan a la empresa ARWHEL S.A. contar con un sistema administrativo más formal que implante parámetros de gestión, los controle y los evalúe.</a:t>
            </a:r>
          </a:p>
        </p:txBody>
      </p:sp>
      <p:sp>
        <p:nvSpPr>
          <p:cNvPr id="4" name="3 Llamada de flecha hacia arriba"/>
          <p:cNvSpPr/>
          <p:nvPr/>
        </p:nvSpPr>
        <p:spPr>
          <a:xfrm>
            <a:off x="3528104" y="4293096"/>
            <a:ext cx="1980000" cy="1440000"/>
          </a:xfrm>
          <a:prstGeom prst="upArrowCallout">
            <a:avLst/>
          </a:prstGeom>
          <a:solidFill>
            <a:srgbClr val="DDD2BD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2">
                    <a:lumMod val="25000"/>
                  </a:schemeClr>
                </a:solidFill>
              </a:rPr>
              <a:t>Seguridad Operacional,</a:t>
            </a:r>
          </a:p>
          <a:p>
            <a:pPr algn="ctr"/>
            <a:r>
              <a:rPr lang="es-EC" sz="1600" b="1" dirty="0">
                <a:solidFill>
                  <a:schemeClr val="bg2">
                    <a:lumMod val="25000"/>
                  </a:schemeClr>
                </a:solidFill>
              </a:rPr>
              <a:t>construcción y Ambiente</a:t>
            </a:r>
            <a:endParaRPr lang="es-EC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4 Flecha circular"/>
          <p:cNvSpPr/>
          <p:nvPr/>
        </p:nvSpPr>
        <p:spPr>
          <a:xfrm>
            <a:off x="2699792" y="3212976"/>
            <a:ext cx="3600400" cy="3600000"/>
          </a:xfrm>
          <a:prstGeom prst="circularArrow">
            <a:avLst>
              <a:gd name="adj1" fmla="val 6980"/>
              <a:gd name="adj2" fmla="val 1142319"/>
              <a:gd name="adj3" fmla="val 20524110"/>
              <a:gd name="adj4" fmla="val 801223"/>
              <a:gd name="adj5" fmla="val 10341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06036" y="393305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</a:t>
            </a:r>
            <a:endParaRPr lang="es-EC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1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C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CONTENIDO</a:t>
            </a:r>
            <a:endParaRPr lang="es-EC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2"/>
            <a:ext cx="7283152" cy="4525963"/>
          </a:xfrm>
        </p:spPr>
        <p:txBody>
          <a:bodyPr>
            <a:normAutofit/>
          </a:bodyPr>
          <a:lstStyle/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La Institución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Situación Actual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Justificación e Importancia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Objetivos</a:t>
            </a:r>
          </a:p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Marco Teórico y Diagnóstico Situacional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Cuadro de Mando Integral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Conclusiones y Recomendaciones</a:t>
            </a:r>
          </a:p>
          <a:p>
            <a:pPr lvl="1"/>
            <a:endParaRPr lang="es-EC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Título"/>
          <p:cNvSpPr>
            <a:spLocks noGrp="1"/>
          </p:cNvSpPr>
          <p:nvPr>
            <p:ph type="title"/>
          </p:nvPr>
        </p:nvSpPr>
        <p:spPr>
          <a:xfrm>
            <a:off x="0" y="0"/>
            <a:ext cx="857929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2400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MARCO TEÓRICO Y DIAGNÓSTICO SITUACIONAL</a:t>
            </a:r>
            <a:endParaRPr lang="es-EC" sz="2400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" y="792235"/>
            <a:ext cx="9036496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01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s-EC" sz="3200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DISEÑO DE LA EMPRESA ARWHEL S.A</a:t>
            </a:r>
            <a:endParaRPr lang="es-EC" sz="3200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08618" y="3112222"/>
            <a:ext cx="2427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i="1" dirty="0">
                <a:solidFill>
                  <a:schemeClr val="bg2">
                    <a:lumMod val="25000"/>
                  </a:schemeClr>
                </a:solidFill>
              </a:rPr>
              <a:t>Mapa de Procesos de ARWHEL S.A</a:t>
            </a:r>
            <a:endParaRPr lang="es-ES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7956" y="940078"/>
            <a:ext cx="100962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11014"/>
              </p:ext>
            </p:extLst>
          </p:nvPr>
        </p:nvGraphicFramePr>
        <p:xfrm>
          <a:off x="152213" y="940077"/>
          <a:ext cx="6594951" cy="5372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Visio" r:id="rId3" imgW="6858010" imgH="5501678" progId="Visio.Drawing.15">
                  <p:embed/>
                </p:oleObj>
              </mc:Choice>
              <mc:Fallback>
                <p:oleObj name="Visio" r:id="rId3" imgW="6858010" imgH="550167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13" y="940077"/>
                        <a:ext cx="6594951" cy="5372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9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9779"/>
            <a:ext cx="8774752" cy="8501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C" sz="2900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Cadena de Valor de la Empresa ARWHEL S.A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773" y="1276029"/>
            <a:ext cx="13765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53781"/>
              </p:ext>
            </p:extLst>
          </p:nvPr>
        </p:nvGraphicFramePr>
        <p:xfrm>
          <a:off x="424369" y="1353847"/>
          <a:ext cx="8719631" cy="472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Visio" r:id="rId3" imgW="6499960" imgH="2773622" progId="Visio.Drawing.15">
                  <p:embed/>
                </p:oleObj>
              </mc:Choice>
              <mc:Fallback>
                <p:oleObj name="Visio" r:id="rId3" imgW="6499960" imgH="277362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69" y="1353847"/>
                        <a:ext cx="8719631" cy="4727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6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5554960" cy="8501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s-EC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SITUACIÓN ACTUAL</a:t>
            </a:r>
          </a:p>
        </p:txBody>
      </p:sp>
      <p:sp>
        <p:nvSpPr>
          <p:cNvPr id="24" name="23 Flecha abajo"/>
          <p:cNvSpPr/>
          <p:nvPr/>
        </p:nvSpPr>
        <p:spPr>
          <a:xfrm>
            <a:off x="5364088" y="1628800"/>
            <a:ext cx="2520280" cy="1440160"/>
          </a:xfrm>
          <a:prstGeom prst="downArrow">
            <a:avLst>
              <a:gd name="adj1" fmla="val 65308"/>
              <a:gd name="adj2" fmla="val 45603"/>
            </a:avLst>
          </a:prstGeom>
          <a:gradFill>
            <a:gsLst>
              <a:gs pos="0">
                <a:srgbClr val="AA9F6A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DEBILIDADES</a:t>
            </a:r>
          </a:p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AMENAZAS</a:t>
            </a:r>
            <a:endParaRPr lang="es-EC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7 Flecha arriba"/>
          <p:cNvSpPr/>
          <p:nvPr/>
        </p:nvSpPr>
        <p:spPr>
          <a:xfrm>
            <a:off x="1385786" y="1628960"/>
            <a:ext cx="2520000" cy="1440000"/>
          </a:xfrm>
          <a:prstGeom prst="upArrow">
            <a:avLst>
              <a:gd name="adj1" fmla="val 68414"/>
              <a:gd name="adj2" fmla="val 50000"/>
            </a:avLst>
          </a:prstGeom>
          <a:gradFill>
            <a:gsLst>
              <a:gs pos="0">
                <a:srgbClr val="AA9F6A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FORTALEZAS</a:t>
            </a:r>
          </a:p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OPORTUNIDADES</a:t>
            </a:r>
            <a:endParaRPr lang="es-EC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932040" y="3429001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000" b="1" dirty="0">
                <a:solidFill>
                  <a:schemeClr val="bg2">
                    <a:lumMod val="25000"/>
                  </a:schemeClr>
                </a:solidFill>
              </a:rPr>
              <a:t>Procesos de trabajo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000" b="1" dirty="0">
                <a:solidFill>
                  <a:schemeClr val="bg2">
                    <a:lumMod val="25000"/>
                  </a:schemeClr>
                </a:solidFill>
              </a:rPr>
              <a:t>Reglamentos / Normativas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000" b="1" dirty="0">
                <a:solidFill>
                  <a:schemeClr val="bg2">
                    <a:lumMod val="25000"/>
                  </a:schemeClr>
                </a:solidFill>
              </a:rPr>
              <a:t>Tecnología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C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bg2">
                    <a:lumMod val="25000"/>
                  </a:schemeClr>
                </a:solidFill>
              </a:rPr>
              <a:t>Falta </a:t>
            </a:r>
            <a:r>
              <a:rPr lang="es-MX" sz="2000" b="1" dirty="0">
                <a:solidFill>
                  <a:schemeClr val="bg2">
                    <a:lumMod val="25000"/>
                  </a:schemeClr>
                </a:solidFill>
              </a:rPr>
              <a:t>de apoyo al sector de la </a:t>
            </a:r>
            <a:r>
              <a:rPr lang="es-MX" sz="2000" b="1" dirty="0">
                <a:solidFill>
                  <a:schemeClr val="bg2">
                    <a:lumMod val="25000"/>
                  </a:schemeClr>
                </a:solidFill>
              </a:rPr>
              <a:t>construcción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b="1" dirty="0">
                <a:solidFill>
                  <a:schemeClr val="bg2">
                    <a:lumMod val="25000"/>
                  </a:schemeClr>
                </a:solidFill>
              </a:rPr>
              <a:t>Impuestos </a:t>
            </a:r>
            <a:r>
              <a:rPr lang="es-MX" sz="2000" b="1" dirty="0">
                <a:solidFill>
                  <a:schemeClr val="bg2">
                    <a:lumMod val="25000"/>
                  </a:schemeClr>
                </a:solidFill>
              </a:rPr>
              <a:t>y diferentes regulaciones tributarias</a:t>
            </a:r>
            <a:endParaRPr lang="es-EC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899592" y="3533138"/>
            <a:ext cx="3492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000" b="1" dirty="0">
                <a:solidFill>
                  <a:schemeClr val="bg2">
                    <a:lumMod val="25000"/>
                  </a:schemeClr>
                </a:solidFill>
              </a:rPr>
              <a:t>Calidad de Hormigón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000" b="1" dirty="0">
                <a:solidFill>
                  <a:schemeClr val="bg2">
                    <a:lumMod val="25000"/>
                  </a:schemeClr>
                </a:solidFill>
              </a:rPr>
              <a:t>Compromiso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000" b="1" dirty="0">
                <a:solidFill>
                  <a:schemeClr val="bg2">
                    <a:lumMod val="25000"/>
                  </a:schemeClr>
                </a:solidFill>
              </a:rPr>
              <a:t>Infraestructura Física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000" b="1" dirty="0">
                <a:solidFill>
                  <a:schemeClr val="bg2">
                    <a:lumMod val="25000"/>
                  </a:schemeClr>
                </a:solidFill>
              </a:rPr>
              <a:t>Costos accesibles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s-EC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000" b="1" dirty="0" smtClean="0">
                <a:solidFill>
                  <a:schemeClr val="bg2">
                    <a:lumMod val="25000"/>
                  </a:schemeClr>
                </a:solidFill>
              </a:rPr>
              <a:t>Existe </a:t>
            </a:r>
            <a:r>
              <a:rPr lang="es-EC" sz="2000" b="1" dirty="0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es-EC" sz="2000" b="1" dirty="0">
                <a:solidFill>
                  <a:schemeClr val="bg2">
                    <a:lumMod val="25000"/>
                  </a:schemeClr>
                </a:solidFill>
              </a:rPr>
              <a:t>ran demanda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000" b="1" dirty="0">
                <a:solidFill>
                  <a:schemeClr val="bg2">
                    <a:lumMod val="25000"/>
                  </a:schemeClr>
                </a:solidFill>
              </a:rPr>
              <a:t>Satisfacción del cliente</a:t>
            </a:r>
          </a:p>
        </p:txBody>
      </p:sp>
    </p:spTree>
    <p:extLst>
      <p:ext uri="{BB962C8B-B14F-4D97-AF65-F5344CB8AC3E}">
        <p14:creationId xmlns:p14="http://schemas.microsoft.com/office/powerpoint/2010/main" val="33792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63384"/>
            <a:ext cx="4959927" cy="17732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3600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PRIORIZACIÓN DE LA MATRIZ FODA.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382" y="263384"/>
            <a:ext cx="2464340" cy="60212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8" y="2855672"/>
            <a:ext cx="320417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C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CONTENIDO</a:t>
            </a:r>
            <a:endParaRPr lang="es-EC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2"/>
            <a:ext cx="7283152" cy="4525963"/>
          </a:xfrm>
        </p:spPr>
        <p:txBody>
          <a:bodyPr>
            <a:normAutofit/>
          </a:bodyPr>
          <a:lstStyle/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La Institución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Situación Actual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Justificación e Importancia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Objetivos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Marco Teórico</a:t>
            </a:r>
          </a:p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Direccionamiento estratégico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Cuadro de Mando Integral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Conclusiones y Recomendaciones</a:t>
            </a:r>
          </a:p>
          <a:p>
            <a:pPr lvl="1"/>
            <a:endParaRPr lang="es-EC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409710" cy="9221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s-EC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FILOSOFÍA CORPORATIVA</a:t>
            </a:r>
            <a:endParaRPr lang="es-EC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4592" y="1210067"/>
            <a:ext cx="8280000" cy="24768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C" sz="2400" b="1" dirty="0">
                <a:solidFill>
                  <a:schemeClr val="tx1"/>
                </a:solidFill>
              </a:rPr>
              <a:t>MISIÓN :</a:t>
            </a:r>
          </a:p>
          <a:p>
            <a:pPr marL="361950" lvl="1" indent="0" algn="just">
              <a:spcAft>
                <a:spcPts val="600"/>
              </a:spcAft>
              <a:buNone/>
            </a:pPr>
            <a:r>
              <a:rPr lang="es-EC" sz="2000" b="1" dirty="0">
                <a:solidFill>
                  <a:schemeClr val="tx1"/>
                </a:solidFill>
              </a:rPr>
              <a:t>Producir hormigón y construir obras civiles de calidad a nivel Nacional, sustentados en una conducta empresarial ética, una filosofía de servicio eficiente al cliente interno, externo, con un compromiso de su fuerza laboral, sentido de responsabilidad y cortesía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73890" y="3852659"/>
            <a:ext cx="8280000" cy="2476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C" sz="2400" b="1" dirty="0"/>
              <a:t>VISIÓN (2019) :</a:t>
            </a:r>
          </a:p>
          <a:p>
            <a:pPr marL="361950" lvl="1" algn="just">
              <a:spcBef>
                <a:spcPct val="20000"/>
              </a:spcBef>
              <a:spcAft>
                <a:spcPts val="600"/>
              </a:spcAft>
            </a:pPr>
            <a:r>
              <a:rPr lang="es-EC" sz="2000" b="1" dirty="0"/>
              <a:t>En el 2014 - 2019 ARWHEL S.A. será una empresa competitiva, líder en el mercado </a:t>
            </a:r>
            <a:r>
              <a:rPr lang="es-EC" sz="2000" b="1" dirty="0"/>
              <a:t>de producción </a:t>
            </a:r>
            <a:r>
              <a:rPr lang="es-EC" sz="2000" b="1" dirty="0"/>
              <a:t>de hormigón y construcciones de obras civiles, a nivel nacional, haciendo la ética, la calidad, el servicio eficiente al cliente y a la cortesía una razón de existir.</a:t>
            </a:r>
          </a:p>
        </p:txBody>
      </p:sp>
    </p:spTree>
    <p:extLst>
      <p:ext uri="{BB962C8B-B14F-4D97-AF65-F5344CB8AC3E}">
        <p14:creationId xmlns:p14="http://schemas.microsoft.com/office/powerpoint/2010/main" val="26165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401901" y="585752"/>
            <a:ext cx="8407784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s-EC" sz="2800" b="1" dirty="0"/>
              <a:t>VALORES: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C" sz="2400" b="1" dirty="0"/>
              <a:t>Puntualidad</a:t>
            </a:r>
            <a:endParaRPr lang="es-EC" sz="2400" b="1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C" sz="2400" b="1" dirty="0"/>
              <a:t>Ética</a:t>
            </a:r>
            <a:endParaRPr lang="es-EC" sz="2400" b="1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C" sz="2400" b="1" dirty="0"/>
              <a:t>Humildad</a:t>
            </a:r>
            <a:endParaRPr lang="es-EC" sz="2400" b="1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C" sz="2400" b="1" dirty="0"/>
              <a:t>Servicio </a:t>
            </a:r>
            <a:r>
              <a:rPr lang="es-EC" sz="2400" b="1" dirty="0"/>
              <a:t>al cliente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C" sz="2400" b="1" dirty="0"/>
              <a:t>Responsabilidad</a:t>
            </a:r>
            <a:endParaRPr lang="es-EC" sz="2400" b="1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C" sz="2400" b="1" dirty="0"/>
              <a:t>Autodesarrollo</a:t>
            </a:r>
            <a:endParaRPr lang="es-EC" sz="2400" b="1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C" sz="2400" b="1" dirty="0"/>
              <a:t>Liderazgo</a:t>
            </a:r>
            <a:endParaRPr lang="es-EC" sz="2400" b="1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C" sz="2400" b="1" dirty="0"/>
              <a:t>Orientación </a:t>
            </a:r>
            <a:r>
              <a:rPr lang="es-EC" sz="2400" b="1" dirty="0"/>
              <a:t>al cambio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C" sz="2400" b="1" dirty="0"/>
              <a:t>Cortesía</a:t>
            </a:r>
            <a:endParaRPr lang="es-EC" sz="2400" b="1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C" sz="2400" b="1" dirty="0"/>
              <a:t>Solidaridad</a:t>
            </a:r>
            <a:endParaRPr lang="es-EC" sz="2400" b="1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3600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FILOSOFÍA CORPORATIVA</a:t>
            </a:r>
            <a:endParaRPr lang="es-EC" sz="3600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C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CONTENIDO</a:t>
            </a:r>
            <a:endParaRPr lang="es-EC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2"/>
            <a:ext cx="7283152" cy="4525963"/>
          </a:xfrm>
        </p:spPr>
        <p:txBody>
          <a:bodyPr>
            <a:normAutofit/>
          </a:bodyPr>
          <a:lstStyle/>
          <a:p>
            <a:r>
              <a:rPr lang="es-EC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Empresa</a:t>
            </a:r>
          </a:p>
          <a:p>
            <a:r>
              <a:rPr lang="es-EC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Planteamiento del Problema</a:t>
            </a:r>
          </a:p>
          <a:p>
            <a:r>
              <a:rPr lang="es-EC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Justificación e Importancia</a:t>
            </a:r>
          </a:p>
          <a:p>
            <a:r>
              <a:rPr lang="es-EC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Objetivos</a:t>
            </a:r>
          </a:p>
          <a:p>
            <a:r>
              <a:rPr lang="es-EC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Marco Teórico y diagnóstico situacional </a:t>
            </a:r>
          </a:p>
          <a:p>
            <a:r>
              <a:rPr lang="es-EC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Cuadro de Mando Integral</a:t>
            </a:r>
          </a:p>
          <a:p>
            <a:r>
              <a:rPr lang="es-EC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Proyectos</a:t>
            </a:r>
          </a:p>
          <a:p>
            <a:r>
              <a:rPr lang="es-EC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Conclusiones y Recomendaciones</a:t>
            </a:r>
          </a:p>
          <a:p>
            <a:pPr lvl="1"/>
            <a:endParaRPr lang="es-EC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0359" y="0"/>
            <a:ext cx="9036496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rot="18718217">
            <a:off x="3206435" y="2302252"/>
            <a:ext cx="3156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MAPA CORPORATIVO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3497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967108"/>
              </p:ext>
            </p:extLst>
          </p:nvPr>
        </p:nvGraphicFramePr>
        <p:xfrm>
          <a:off x="0" y="-6"/>
          <a:ext cx="9144001" cy="6858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453"/>
                <a:gridCol w="2599658"/>
                <a:gridCol w="1492112"/>
                <a:gridCol w="2551930"/>
                <a:gridCol w="1838848"/>
              </a:tblGrid>
              <a:tr h="257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Nro.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PROYECTO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PLAZO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OBJETIVO ESTRATÉGICO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MONTO DEL PROYECTO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</a:tr>
              <a:tr h="5463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Desarrollo de formatos de órdenes de trabajo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CORTO PLAZO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Aumentar la productividad en la producción de hormigón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1002,5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</a:tr>
              <a:tr h="5463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Gestión de Ideas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CORTO PLAZO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Reducir los tiempos de ciclos en  la entrega de hormigón  en obra.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1275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</a:tr>
              <a:tr h="73891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Adquisición del módulo financiero en el </a:t>
                      </a:r>
                      <a:r>
                        <a:rPr lang="es-ES" sz="140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software </a:t>
                      </a:r>
                      <a:r>
                        <a:rPr lang="es-ES" sz="1400" dirty="0">
                          <a:effectLst/>
                        </a:rPr>
                        <a:t>contable actual.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MEDIANO PLAZO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Aumentar la rentabilidad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7542,5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</a:tr>
              <a:tr h="5463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Encuestas externas 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MEDIANO PLAZO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Ofrecer a nuestros clientes una imagen de eficiencia empresarial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1222,3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</a:tr>
              <a:tr h="8350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Programa de capacitación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MEDIANO PLAZO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Cumplir con los estándares de calidad del servicio solicitado por el cliente.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2968,5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</a:tr>
              <a:tr h="83507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Plan de Mantenimiento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MEDIANO PLAZO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Optimizar la utilización de recursos humanos, financieros, materiales y tecnológicos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3960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</a:tr>
              <a:tr h="5463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Prueba de laboratorio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LARGO PLAZO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Aumentar la fidelidad de nuestros clientes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2753,5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</a:tr>
              <a:tr h="5463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Elaboración de Manuales de Procesos 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LARGO PLAZO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Disminuir  errores en la programación de hormigón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8300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</a:tr>
              <a:tr h="5463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Manual, capacitaciones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LARGO PLAZO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Potenciar la investigación y desarrollo de productos nuevos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697,5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</a:tr>
              <a:tr h="65554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Plan de mejora del clima laboral y prevención de riesgos laborales 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LARGO PLAZO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Desarrollar  un plan de cultura organizacional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1261,5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</a:tr>
              <a:tr h="25763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DEL PROYECTO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30983,3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68" marR="26668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8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C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CONTENIDO</a:t>
            </a:r>
            <a:endParaRPr lang="es-EC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2"/>
            <a:ext cx="7283152" cy="4525963"/>
          </a:xfrm>
        </p:spPr>
        <p:txBody>
          <a:bodyPr>
            <a:normAutofit/>
          </a:bodyPr>
          <a:lstStyle/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La Institución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Situación Actual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Justificación e Importancia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Objetivos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Marco Teórico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Diseño del SIG</a:t>
            </a:r>
          </a:p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Cuadro de Mando Integral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Conclusiones y Recomendaciones</a:t>
            </a:r>
          </a:p>
          <a:p>
            <a:pPr lvl="1"/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13444"/>
          </a:xfrm>
        </p:spPr>
        <p:txBody>
          <a:bodyPr>
            <a:normAutofit/>
          </a:bodyPr>
          <a:lstStyle/>
          <a:p>
            <a:pPr algn="l"/>
            <a:r>
              <a:rPr lang="es-EC" sz="3200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CUADRO DE MANDO INTEGRAL</a:t>
            </a:r>
            <a:endParaRPr lang="es-EC" sz="3200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Marcador de contenido 8">
            <a:hlinkClick r:id="rId2" action="ppaction://hlinkfile"/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1764" t="26669" r="27505" b="17485"/>
          <a:stretch/>
        </p:blipFill>
        <p:spPr bwMode="auto">
          <a:xfrm>
            <a:off x="520310" y="1876808"/>
            <a:ext cx="7958672" cy="4233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940459"/>
            <a:ext cx="565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i="1" dirty="0">
                <a:solidFill>
                  <a:schemeClr val="bg2">
                    <a:lumMod val="25000"/>
                  </a:schemeClr>
                </a:solidFill>
              </a:rPr>
              <a:t>Medición de Cumplimiento</a:t>
            </a:r>
            <a:endParaRPr lang="es-ES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C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CONTENIDO</a:t>
            </a:r>
            <a:endParaRPr lang="es-EC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2"/>
            <a:ext cx="7283152" cy="4525963"/>
          </a:xfrm>
        </p:spPr>
        <p:txBody>
          <a:bodyPr>
            <a:normAutofit/>
          </a:bodyPr>
          <a:lstStyle/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La Institución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Situación Actual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Justificación e Importancia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Objetivos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Marco Teórico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Diseño del SIG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Cuadro de Mando Integral</a:t>
            </a:r>
          </a:p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Conclusiones y Recomendaciones</a:t>
            </a:r>
          </a:p>
          <a:p>
            <a:pPr lvl="1"/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3200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CONCLUSIONES</a:t>
            </a:r>
            <a:endParaRPr lang="es-EC" sz="3200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13907"/>
            <a:ext cx="8784976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estableció la misión y visión que identifica a la empresa a partir de estas definiciones se desarrollaron las acciones para lograr que se cumplan los objetivos planteados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EC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2332038" algn="l"/>
              </a:tabLst>
            </a:pP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definieron los 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objetivos estratégicos, 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 lo cual se establecieron las estrategias a 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seguir.</a:t>
            </a:r>
          </a:p>
          <a:p>
            <a:pPr marL="0" indent="0" algn="just">
              <a:buNone/>
              <a:tabLst>
                <a:tab pos="2332038" algn="l"/>
              </a:tabLst>
            </a:pPr>
            <a:endParaRPr lang="es-EC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2332038" algn="l"/>
              </a:tabLst>
            </a:pP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 la 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definición de los 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objetivos estratégicos, 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 pudo diseñar el Mapa Estratégico de la empresa ARWHEL S.A, que muestra las relaciones causa efecto de dichos objetivos y el camino a seguir para cumplir con la 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estrategia.</a:t>
            </a:r>
            <a:endParaRPr lang="es-EC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EC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3200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RECOMENDACIONES</a:t>
            </a:r>
            <a:endParaRPr lang="es-EC" sz="3200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80109" y="1309747"/>
            <a:ext cx="9144000" cy="4525963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 algn="just">
              <a:buNone/>
            </a:pP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</a:rPr>
              <a:t>La implementación de la Misión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</a:rPr>
              <a:t>, Visión, Objetivos, Política, Procesos, Procedimientos 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</a:rPr>
              <a:t>se deberá dar a través de estrategias de socialización para su conocimiento oportuno</a:t>
            </a: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457200" lvl="1" indent="0" algn="just">
              <a:buNone/>
            </a:pPr>
            <a:endParaRPr lang="es-EC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lvl="1" indent="0" algn="just">
              <a:buNone/>
            </a:pP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</a:rPr>
              <a:t>Establecer alianzas estratégicas con la competencia, lo que otorgará a ARWHEL S.A el poder optar por desarrollar proyectos que demanda el mercado y que actualmente con su capacidad instalada no es posible atender.</a:t>
            </a:r>
          </a:p>
          <a:p>
            <a:pPr marL="457200" lvl="1" indent="0" algn="just">
              <a:buNone/>
            </a:pPr>
            <a:endParaRPr lang="es-EC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lvl="1" indent="0" algn="just">
              <a:buNone/>
            </a:pPr>
            <a:r>
              <a:rPr lang="es-EC" sz="2400" dirty="0">
                <a:solidFill>
                  <a:schemeClr val="tx1"/>
                </a:solidFill>
                <a:latin typeface="Calibri" panose="020F0502020204030204" pitchFamily="34" charset="0"/>
              </a:rPr>
              <a:t>Implementar una aplicación que permita el cálculo automático de los distintos indicadores del BSC a lo largo del tiempo.</a:t>
            </a:r>
          </a:p>
        </p:txBody>
      </p:sp>
    </p:spTree>
    <p:extLst>
      <p:ext uri="{BB962C8B-B14F-4D97-AF65-F5344CB8AC3E}">
        <p14:creationId xmlns:p14="http://schemas.microsoft.com/office/powerpoint/2010/main" val="8774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rmAutofit/>
          </a:bodyPr>
          <a:lstStyle/>
          <a:p>
            <a:r>
              <a:rPr lang="es-EC" sz="6000" b="1" i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GRACIAS!!!</a:t>
            </a:r>
          </a:p>
        </p:txBody>
      </p:sp>
    </p:spTree>
    <p:extLst>
      <p:ext uri="{BB962C8B-B14F-4D97-AF65-F5344CB8AC3E}">
        <p14:creationId xmlns:p14="http://schemas.microsoft.com/office/powerpoint/2010/main" val="22353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C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CONTENIDO</a:t>
            </a:r>
            <a:endParaRPr lang="es-EC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2"/>
            <a:ext cx="7283152" cy="4525963"/>
          </a:xfrm>
        </p:spPr>
        <p:txBody>
          <a:bodyPr>
            <a:normAutofit/>
          </a:bodyPr>
          <a:lstStyle/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Empresa</a:t>
            </a:r>
            <a:endParaRPr lang="es-EC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Problema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Justificación e Importancia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Objetivos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Marco Teórico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Cuadro </a:t>
            </a:r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de Mando Integral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Conclusiones y Recomendaciones</a:t>
            </a:r>
          </a:p>
          <a:p>
            <a:pPr lvl="1"/>
            <a:endParaRPr lang="es-EC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5050904" cy="792088"/>
          </a:xfrm>
        </p:spPr>
        <p:txBody>
          <a:bodyPr>
            <a:normAutofit/>
          </a:bodyPr>
          <a:lstStyle/>
          <a:p>
            <a:pPr algn="l"/>
            <a:r>
              <a:rPr lang="es-EC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 EMPRESA</a:t>
            </a:r>
            <a:endParaRPr lang="es-EC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7704856" cy="14401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C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Clientes particulares / convenios con empresas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35217" y="263987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>
                <a:solidFill>
                  <a:schemeClr val="bg2">
                    <a:lumMod val="25000"/>
                  </a:schemeClr>
                </a:solidFill>
              </a:rPr>
              <a:t>ARWHEL S.A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15286" y="4085758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>
                <a:solidFill>
                  <a:schemeClr val="bg2">
                    <a:lumMod val="25000"/>
                  </a:schemeClr>
                </a:solidFill>
              </a:rPr>
              <a:t>Vaciado de Hormigón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019887" y="314096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>
                <a:solidFill>
                  <a:schemeClr val="bg2">
                    <a:lumMod val="25000"/>
                  </a:schemeClr>
                </a:solidFill>
              </a:rPr>
              <a:t>Producción y Transporte de hormigón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9" y="3070796"/>
            <a:ext cx="2486025" cy="15863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52" y="3799600"/>
            <a:ext cx="2486025" cy="14941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75" y="4512350"/>
            <a:ext cx="2491313" cy="15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C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CONTENIDO</a:t>
            </a:r>
            <a:endParaRPr lang="es-EC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2"/>
            <a:ext cx="7283152" cy="4525963"/>
          </a:xfrm>
        </p:spPr>
        <p:txBody>
          <a:bodyPr>
            <a:normAutofit/>
          </a:bodyPr>
          <a:lstStyle/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La Institución</a:t>
            </a:r>
          </a:p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Problema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Justificación e Importancia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Objetivos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Marco Teórico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Diseño del SIG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Cuadro de Mando Integral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Conclusiones y Recomendaciones</a:t>
            </a:r>
          </a:p>
          <a:p>
            <a:pPr lvl="1"/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289"/>
            <a:ext cx="6497782" cy="8220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EL PROBLEMA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20436" y="1031726"/>
            <a:ext cx="8075240" cy="5335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3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C" sz="2300" dirty="0">
                <a:latin typeface="Arial" panose="020B0604020202020204" pitchFamily="34" charset="0"/>
                <a:cs typeface="Arial" panose="020B0604020202020204" pitchFamily="34" charset="0"/>
              </a:rPr>
              <a:t>aquinaría parada.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3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2300" dirty="0">
                <a:latin typeface="Arial" panose="020B0604020202020204" pitchFamily="34" charset="0"/>
                <a:cs typeface="Arial" panose="020B0604020202020204" pitchFamily="34" charset="0"/>
              </a:rPr>
              <a:t>e tiene créditos con intereses altos.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3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2300" dirty="0">
                <a:latin typeface="Arial" panose="020B0604020202020204" pitchFamily="34" charset="0"/>
                <a:cs typeface="Arial" panose="020B0604020202020204" pitchFamily="34" charset="0"/>
              </a:rPr>
              <a:t>xisten proyectos con perdidas.</a:t>
            </a:r>
            <a:endParaRPr lang="es-E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Necesita establecer acciones coordinadas y de manera estratégica para mantener y aumentar sus actividades.</a:t>
            </a:r>
            <a:endParaRPr lang="es-EC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Débil organización y  direccionamiento estratégico, limitada gestión en el ámbito organizacional y funcional del manejo del recurso humano, de la gestión de procesos y tecnológica, y de portafolio del servicio que se puede ofrecer a la comunidad.</a:t>
            </a:r>
            <a:endParaRPr lang="es-EC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C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CONTENIDO</a:t>
            </a:r>
            <a:endParaRPr lang="es-EC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2"/>
            <a:ext cx="7283152" cy="4525963"/>
          </a:xfrm>
        </p:spPr>
        <p:txBody>
          <a:bodyPr>
            <a:normAutofit/>
          </a:bodyPr>
          <a:lstStyle/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La Institución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Situación Actual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Justificación e Importancia</a:t>
            </a:r>
          </a:p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Objetivos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Marco Teórico y diagnóstico situacional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Cuadro de Mando Integral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Conclusiones y Recomendaciones</a:t>
            </a:r>
          </a:p>
          <a:p>
            <a:pPr lvl="1"/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3394"/>
            <a:ext cx="5554960" cy="10661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3200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OBJETIVOS</a:t>
            </a:r>
            <a:endParaRPr lang="es-EC" sz="3200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6260" y="1052527"/>
            <a:ext cx="8316000" cy="2088232"/>
          </a:xfrm>
        </p:spPr>
        <p:txBody>
          <a:bodyPr>
            <a:normAutofit lnSpcReduction="10000"/>
          </a:bodyPr>
          <a:lstStyle/>
          <a:p>
            <a:pPr>
              <a:spcAft>
                <a:spcPts val="300"/>
              </a:spcAft>
              <a:buNone/>
            </a:pP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EC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C" sz="2400" b="1" dirty="0">
                <a:solidFill>
                  <a:schemeClr val="tx1"/>
                </a:solidFill>
              </a:rPr>
              <a:t>Diseñar Elaborar la planificación estratégica de la planta de hormigón ARWHEL S.A. para el periodo 2014 -2019, aplicando la herramienta Balance Score </a:t>
            </a:r>
            <a:r>
              <a:rPr lang="es-EC" sz="2400" b="1" dirty="0" err="1">
                <a:solidFill>
                  <a:schemeClr val="tx1"/>
                </a:solidFill>
              </a:rPr>
              <a:t>Card</a:t>
            </a:r>
            <a:r>
              <a:rPr lang="es-EC" sz="2400" b="1" dirty="0">
                <a:solidFill>
                  <a:schemeClr val="tx1"/>
                </a:solidFill>
              </a:rPr>
              <a:t> (BSC)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44148" y="3356992"/>
            <a:ext cx="8316000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b="1" dirty="0"/>
              <a:t>Realizar </a:t>
            </a:r>
            <a:r>
              <a:rPr lang="es-EC" sz="2400" b="1" dirty="0"/>
              <a:t>el diagnóstico de la planta de hormigón ARWHEL S.A.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b="1" dirty="0"/>
              <a:t>Diseñar el Plan Estratégico de la planta de hormigón ARWHEL S.A.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sz="2400" b="1" dirty="0"/>
              <a:t>Diseñar el tablero de control (BSC) en la planta </a:t>
            </a:r>
            <a:r>
              <a:rPr lang="es-EC" sz="2400" b="1" dirty="0"/>
              <a:t>de hormigón ARWHEL S.A</a:t>
            </a:r>
            <a:r>
              <a:rPr lang="es-EC" sz="2400" b="1" dirty="0"/>
              <a:t>.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5675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C" b="1" dirty="0">
                <a:solidFill>
                  <a:srgbClr val="3B33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CONTENIDO</a:t>
            </a:r>
            <a:endParaRPr lang="es-EC" b="1" dirty="0">
              <a:solidFill>
                <a:srgbClr val="3B3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2"/>
            <a:ext cx="7283152" cy="4525963"/>
          </a:xfrm>
        </p:spPr>
        <p:txBody>
          <a:bodyPr>
            <a:normAutofit/>
          </a:bodyPr>
          <a:lstStyle/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La Institución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Situación Actual</a:t>
            </a:r>
          </a:p>
          <a:p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Justificación </a:t>
            </a:r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 Importancia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Objetivos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Marco Teórico y diagnóstico situacional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Cuadro de Mando Integral</a:t>
            </a:r>
          </a:p>
          <a:p>
            <a:r>
              <a:rPr lang="es-EC" b="1" i="1" dirty="0" smtClean="0">
                <a:solidFill>
                  <a:schemeClr val="bg1"/>
                </a:solidFill>
                <a:cs typeface="Arial" pitchFamily="34" charset="0"/>
              </a:rPr>
              <a:t>Conclusiones y Recomendaciones</a:t>
            </a:r>
          </a:p>
          <a:p>
            <a:pPr lvl="1"/>
            <a:endParaRPr lang="es-EC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</TotalTime>
  <Words>998</Words>
  <Application>Microsoft Office PowerPoint</Application>
  <PresentationFormat>Presentación en pantalla (4:3)</PresentationFormat>
  <Paragraphs>226</Paragraphs>
  <Slides>28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Times New Roman</vt:lpstr>
      <vt:lpstr>Wingdings</vt:lpstr>
      <vt:lpstr>Retrospección</vt:lpstr>
      <vt:lpstr>Visio</vt:lpstr>
      <vt:lpstr>“PLANIFICACIÓN ESTRATÉGICA DE LA PLANTA DE HORMIGÓN ARWHEL S.A. PARA EL PERIODO 2014 -2019, APLICANDO LA HERRAMIENTA BALANCE SCORE CARD (BSC)”</vt:lpstr>
      <vt:lpstr>CONTENIDO</vt:lpstr>
      <vt:lpstr>CONTENIDO</vt:lpstr>
      <vt:lpstr>LA EMPRESA</vt:lpstr>
      <vt:lpstr>CONTENIDO</vt:lpstr>
      <vt:lpstr>EL PROBLEMA</vt:lpstr>
      <vt:lpstr>CONTENIDO</vt:lpstr>
      <vt:lpstr>OBJETIVOS</vt:lpstr>
      <vt:lpstr>CONTENIDO</vt:lpstr>
      <vt:lpstr>JUSTIFICACIÓN E IMPORTANCIA</vt:lpstr>
      <vt:lpstr>CONTENIDO</vt:lpstr>
      <vt:lpstr>MARCO TEÓRICO Y DIAGNÓSTICO SITUACIONAL</vt:lpstr>
      <vt:lpstr>DISEÑO DE LA EMPRESA ARWHEL S.A</vt:lpstr>
      <vt:lpstr>Cadena de Valor de la Empresa ARWHEL S.A</vt:lpstr>
      <vt:lpstr>SITUACIÓN ACTUAL</vt:lpstr>
      <vt:lpstr>PRIORIZACIÓN DE LA MATRIZ FODA.</vt:lpstr>
      <vt:lpstr>CONTENIDO</vt:lpstr>
      <vt:lpstr>FILOSOFÍA CORPORATIVA</vt:lpstr>
      <vt:lpstr>FILOSOFÍA CORPORATIVA</vt:lpstr>
      <vt:lpstr>Presentación de PowerPoint</vt:lpstr>
      <vt:lpstr>Presentación de PowerPoint</vt:lpstr>
      <vt:lpstr>Presentación de PowerPoint</vt:lpstr>
      <vt:lpstr>CONTENIDO</vt:lpstr>
      <vt:lpstr>CUADRO DE MANDO INTEGRAL</vt:lpstr>
      <vt:lpstr>CONTENIDO</vt:lpstr>
      <vt:lpstr>CONCLUSIONES</vt:lpstr>
      <vt:lpstr>RECOMENDACIONES</vt:lpstr>
      <vt:lpstr>GRACIAS!!!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“PLANIFICACIÓN ESTRATÉGICA DE LA PLANTA DE HORMIGÓN ARWHEL S.A. PARA EL PERIODO 2014 -2019, APLICANDO LA HERRAMIENTA BALANCE SCORE CARD (BSC)”</dc:title>
  <dc:creator>Juan Carlos Mejía Guamán</dc:creator>
  <cp:lastModifiedBy>Juan Carlos Mejía Guamán</cp:lastModifiedBy>
  <cp:revision>10</cp:revision>
  <dcterms:created xsi:type="dcterms:W3CDTF">2015-04-08T16:05:38Z</dcterms:created>
  <dcterms:modified xsi:type="dcterms:W3CDTF">2015-04-08T20:11:33Z</dcterms:modified>
</cp:coreProperties>
</file>