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6" r:id="rId2"/>
    <p:sldId id="257" r:id="rId3"/>
    <p:sldId id="258" r:id="rId4"/>
    <p:sldId id="263" r:id="rId5"/>
    <p:sldId id="264" r:id="rId6"/>
    <p:sldId id="267" r:id="rId7"/>
    <p:sldId id="268" r:id="rId8"/>
    <p:sldId id="269" r:id="rId9"/>
    <p:sldId id="265" r:id="rId10"/>
    <p:sldId id="275" r:id="rId11"/>
    <p:sldId id="271" r:id="rId12"/>
    <p:sldId id="274" r:id="rId13"/>
    <p:sldId id="273" r:id="rId14"/>
    <p:sldId id="272" r:id="rId15"/>
    <p:sldId id="276" r:id="rId16"/>
    <p:sldId id="279" r:id="rId17"/>
    <p:sldId id="278" r:id="rId18"/>
    <p:sldId id="280" r:id="rId19"/>
    <p:sldId id="281" r:id="rId20"/>
    <p:sldId id="283" r:id="rId21"/>
    <p:sldId id="259" r:id="rId22"/>
    <p:sldId id="282" r:id="rId23"/>
    <p:sldId id="284" r:id="rId24"/>
    <p:sldId id="260" r:id="rId25"/>
    <p:sldId id="285" r:id="rId26"/>
    <p:sldId id="288" r:id="rId27"/>
    <p:sldId id="289" r:id="rId28"/>
    <p:sldId id="290" r:id="rId29"/>
    <p:sldId id="291" r:id="rId30"/>
    <p:sldId id="292" r:id="rId31"/>
    <p:sldId id="261" r:id="rId32"/>
    <p:sldId id="293" r:id="rId33"/>
    <p:sldId id="294" r:id="rId34"/>
    <p:sldId id="303" r:id="rId35"/>
    <p:sldId id="297" r:id="rId36"/>
    <p:sldId id="298" r:id="rId37"/>
    <p:sldId id="299" r:id="rId38"/>
    <p:sldId id="300" r:id="rId39"/>
    <p:sldId id="262" r:id="rId40"/>
    <p:sldId id="301" r:id="rId41"/>
    <p:sldId id="302"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451"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vita\Desktop\TESIS%20EXCE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treras.esteban\Desktop\ARCHIVOS\TESIS\LIBROS%20E%20INFORMACI&#211;N\Punto%20de%20equilibr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9234470691174"/>
          <c:y val="7.4548702245552642E-2"/>
          <c:w val="0.84110608048993851"/>
          <c:h val="0.66252223680373334"/>
        </c:manualLayout>
      </c:layout>
      <c:lineChart>
        <c:grouping val="stacked"/>
        <c:varyColors val="0"/>
        <c:ser>
          <c:idx val="0"/>
          <c:order val="0"/>
          <c:cat>
            <c:strRef>
              <c:f>'[TESIS EXCEL.xlsx]PAGINAS CON MAS ACCESO ECUADOR'!$B$74:$B$87</c:f>
              <c:strCache>
                <c:ptCount val="14"/>
                <c:pt idx="0">
                  <c:v>BUSCADORES</c:v>
                </c:pt>
                <c:pt idx="1">
                  <c:v>REDES SOCIALES</c:v>
                </c:pt>
                <c:pt idx="2">
                  <c:v>CORREO</c:v>
                </c:pt>
                <c:pt idx="3">
                  <c:v>VIDEO/FOTOS</c:v>
                </c:pt>
                <c:pt idx="4">
                  <c:v>NOTICIAS</c:v>
                </c:pt>
                <c:pt idx="5">
                  <c:v>DESCARGAS</c:v>
                </c:pt>
                <c:pt idx="6">
                  <c:v>EDUCACION</c:v>
                </c:pt>
                <c:pt idx="7">
                  <c:v>COMPRAS</c:v>
                </c:pt>
                <c:pt idx="8">
                  <c:v>BANCOS</c:v>
                </c:pt>
                <c:pt idx="9">
                  <c:v>BLOGS</c:v>
                </c:pt>
                <c:pt idx="10">
                  <c:v>PORNO</c:v>
                </c:pt>
                <c:pt idx="11">
                  <c:v>TV</c:v>
                </c:pt>
                <c:pt idx="12">
                  <c:v>ESTADO</c:v>
                </c:pt>
                <c:pt idx="13">
                  <c:v>PUBLICIDAD</c:v>
                </c:pt>
              </c:strCache>
            </c:strRef>
          </c:cat>
          <c:val>
            <c:numRef>
              <c:f>'[TESIS EXCEL.xlsx]PAGINAS CON MAS ACCESO ECUADOR'!$C$74:$C$87</c:f>
              <c:numCache>
                <c:formatCode>0.0</c:formatCode>
                <c:ptCount val="14"/>
                <c:pt idx="0">
                  <c:v>66.666666666666671</c:v>
                </c:pt>
                <c:pt idx="1">
                  <c:v>86.666666666666671</c:v>
                </c:pt>
                <c:pt idx="2">
                  <c:v>93.333333333333272</c:v>
                </c:pt>
                <c:pt idx="3">
                  <c:v>26.666666666666668</c:v>
                </c:pt>
                <c:pt idx="4">
                  <c:v>73.333333333333272</c:v>
                </c:pt>
                <c:pt idx="5">
                  <c:v>46.666666666666607</c:v>
                </c:pt>
                <c:pt idx="6">
                  <c:v>20</c:v>
                </c:pt>
                <c:pt idx="7">
                  <c:v>60</c:v>
                </c:pt>
                <c:pt idx="8">
                  <c:v>13.333333333333334</c:v>
                </c:pt>
                <c:pt idx="9">
                  <c:v>40</c:v>
                </c:pt>
                <c:pt idx="10">
                  <c:v>6.666666666666667</c:v>
                </c:pt>
                <c:pt idx="11">
                  <c:v>13.333333333333334</c:v>
                </c:pt>
                <c:pt idx="12">
                  <c:v>13.333333333333334</c:v>
                </c:pt>
                <c:pt idx="13">
                  <c:v>20</c:v>
                </c:pt>
              </c:numCache>
            </c:numRef>
          </c:val>
          <c:smooth val="0"/>
        </c:ser>
        <c:dLbls>
          <c:showLegendKey val="0"/>
          <c:showVal val="0"/>
          <c:showCatName val="0"/>
          <c:showSerName val="0"/>
          <c:showPercent val="0"/>
          <c:showBubbleSize val="0"/>
        </c:dLbls>
        <c:marker val="1"/>
        <c:smooth val="0"/>
        <c:axId val="233549752"/>
        <c:axId val="233550144"/>
      </c:lineChart>
      <c:catAx>
        <c:axId val="233549752"/>
        <c:scaling>
          <c:orientation val="minMax"/>
        </c:scaling>
        <c:delete val="0"/>
        <c:axPos val="b"/>
        <c:numFmt formatCode="General" sourceLinked="0"/>
        <c:majorTickMark val="out"/>
        <c:minorTickMark val="none"/>
        <c:tickLblPos val="nextTo"/>
        <c:crossAx val="233550144"/>
        <c:crosses val="autoZero"/>
        <c:auto val="1"/>
        <c:lblAlgn val="ctr"/>
        <c:lblOffset val="100"/>
        <c:noMultiLvlLbl val="0"/>
      </c:catAx>
      <c:valAx>
        <c:axId val="233550144"/>
        <c:scaling>
          <c:orientation val="minMax"/>
        </c:scaling>
        <c:delete val="0"/>
        <c:axPos val="l"/>
        <c:majorGridlines/>
        <c:numFmt formatCode="0.0" sourceLinked="1"/>
        <c:majorTickMark val="out"/>
        <c:minorTickMark val="none"/>
        <c:tickLblPos val="nextTo"/>
        <c:crossAx val="233549752"/>
        <c:crosses val="autoZero"/>
        <c:crossBetween val="between"/>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ln>
                  <a:noFill/>
                </a:ln>
                <a:solidFill>
                  <a:schemeClr val="tx1">
                    <a:lumMod val="65000"/>
                    <a:lumOff val="35000"/>
                  </a:schemeClr>
                </a:solidFill>
                <a:latin typeface="+mn-lt"/>
                <a:ea typeface="+mn-ea"/>
                <a:cs typeface="+mn-cs"/>
              </a:defRPr>
            </a:pPr>
            <a:r>
              <a:rPr lang="en-US"/>
              <a:t>GRÁFICO DE PUNTO DE EQUILIBRIO</a:t>
            </a:r>
          </a:p>
        </c:rich>
      </c:tx>
      <c:layout/>
      <c:overlay val="0"/>
      <c:spPr>
        <a:noFill/>
        <a:ln>
          <a:noFill/>
        </a:ln>
        <a:effectLst/>
      </c:spPr>
      <c:txPr>
        <a:bodyPr rot="0" spcFirstLastPara="1" vertOverflow="ellipsis" vert="horz" wrap="square" anchor="ctr" anchorCtr="1"/>
        <a:lstStyle/>
        <a:p>
          <a:pPr>
            <a:defRPr sz="1400" b="0" i="0" u="none" strike="noStrike" kern="1200" spc="0" baseline="0">
              <a:ln>
                <a:noFill/>
              </a:ln>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Hoja1!$C$6</c:f>
              <c:strCache>
                <c:ptCount val="1"/>
                <c:pt idx="0">
                  <c:v>UTILIDAD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Hoja1!$B$7:$B$67</c:f>
              <c:numCache>
                <c:formatCode>General</c:formatCode>
                <c:ptCount val="61"/>
                <c:pt idx="0">
                  <c:v>0</c:v>
                </c:pt>
                <c:pt idx="1">
                  <c:v>1</c:v>
                </c:pt>
                <c:pt idx="2">
                  <c:v>2</c:v>
                </c:pt>
                <c:pt idx="3">
                  <c:v>3</c:v>
                </c:pt>
                <c:pt idx="4">
                  <c:v>4</c:v>
                </c:pt>
                <c:pt idx="5">
                  <c:v>5</c:v>
                </c:pt>
              </c:numCache>
            </c:numRef>
          </c:xVal>
          <c:yVal>
            <c:numRef>
              <c:f>Hoja1!$C$7:$C$67</c:f>
              <c:numCache>
                <c:formatCode>#,##0.00</c:formatCode>
                <c:ptCount val="61"/>
                <c:pt idx="0">
                  <c:v>-130800</c:v>
                </c:pt>
                <c:pt idx="1">
                  <c:v>-82592.34</c:v>
                </c:pt>
                <c:pt idx="2">
                  <c:v>-37895.82</c:v>
                </c:pt>
                <c:pt idx="3">
                  <c:v>1362.739999999998</c:v>
                </c:pt>
                <c:pt idx="4">
                  <c:v>32869.039999999994</c:v>
                </c:pt>
                <c:pt idx="5">
                  <c:v>53757.859999999993</c:v>
                </c:pt>
              </c:numCache>
            </c:numRef>
          </c:yVal>
          <c:smooth val="1"/>
        </c:ser>
        <c:dLbls>
          <c:showLegendKey val="0"/>
          <c:showVal val="0"/>
          <c:showCatName val="0"/>
          <c:showSerName val="0"/>
          <c:showPercent val="0"/>
          <c:showBubbleSize val="0"/>
        </c:dLbls>
        <c:axId val="360114480"/>
        <c:axId val="360122712"/>
      </c:scatterChart>
      <c:valAx>
        <c:axId val="3601144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r>
                  <a:rPr lang="es-EC"/>
                  <a:t>TIEMPO</a:t>
                </a:r>
                <a:r>
                  <a:rPr lang="es-EC" baseline="0"/>
                  <a:t> EN AÑOS)</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s-EC"/>
          </a:p>
        </c:txPr>
        <c:crossAx val="360122712"/>
        <c:crosses val="autoZero"/>
        <c:crossBetween val="midCat"/>
      </c:valAx>
      <c:valAx>
        <c:axId val="360122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r>
                  <a:rPr lang="es-EC"/>
                  <a:t>FLUJO DE CAJA (en dolares) </a:t>
                </a:r>
              </a:p>
            </c:rich>
          </c:tx>
          <c:layout/>
          <c:overlay val="0"/>
          <c:spPr>
            <a:noFill/>
            <a:ln>
              <a:noFill/>
            </a:ln>
            <a:effectLst/>
          </c:spPr>
          <c:txPr>
            <a:bodyPr rot="-54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s-EC"/>
          </a:p>
        </c:txPr>
        <c:crossAx val="360114480"/>
        <c:crosses val="autoZero"/>
        <c:crossBetween val="midCat"/>
      </c:valAx>
      <c:spPr>
        <a:noFill/>
        <a:ln>
          <a:noFill/>
        </a:ln>
        <a:effectLst/>
      </c:spPr>
    </c:plotArea>
    <c:plotVisOnly val="1"/>
    <c:dispBlanksAs val="gap"/>
    <c:showDLblsOverMax val="0"/>
  </c:chart>
  <c:spPr>
    <a:noFill/>
    <a:ln>
      <a:noFill/>
    </a:ln>
    <a:effectLst/>
  </c:spPr>
  <c:txPr>
    <a:bodyPr/>
    <a:lstStyle/>
    <a:p>
      <a:pPr>
        <a:defRPr>
          <a:ln>
            <a:noFill/>
          </a:ln>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135251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209298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47146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96243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6556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21799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15559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10964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289697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E6810C-F2DA-4371-8C72-09085175E53D}" type="datetimeFigureOut">
              <a:rPr lang="es-EC" smtClean="0"/>
              <a:t>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418756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E6810C-F2DA-4371-8C72-09085175E53D}" type="datetimeFigureOut">
              <a:rPr lang="es-EC" smtClean="0"/>
              <a:t>10/8/2015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410754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E6810C-F2DA-4371-8C72-09085175E53D}" type="datetimeFigureOut">
              <a:rPr lang="es-EC" smtClean="0"/>
              <a:t>10/8/2015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345008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E6810C-F2DA-4371-8C72-09085175E53D}" type="datetimeFigureOut">
              <a:rPr lang="es-EC" smtClean="0"/>
              <a:t>10/8/2015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336789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6810C-F2DA-4371-8C72-09085175E53D}" type="datetimeFigureOut">
              <a:rPr lang="es-EC" smtClean="0"/>
              <a:t>10/8/2015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346857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E6810C-F2DA-4371-8C72-09085175E53D}" type="datetimeFigureOut">
              <a:rPr lang="es-EC" smtClean="0"/>
              <a:t>10/8/2015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97626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E6810C-F2DA-4371-8C72-09085175E53D}" type="datetimeFigureOut">
              <a:rPr lang="es-EC" smtClean="0"/>
              <a:t>10/8/2015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2C760F-D179-4FCB-BF37-90E3552CB91F}" type="slidenum">
              <a:rPr lang="es-EC" smtClean="0"/>
              <a:t>‹Nº›</a:t>
            </a:fld>
            <a:endParaRPr lang="es-EC"/>
          </a:p>
        </p:txBody>
      </p:sp>
    </p:spTree>
    <p:extLst>
      <p:ext uri="{BB962C8B-B14F-4D97-AF65-F5344CB8AC3E}">
        <p14:creationId xmlns:p14="http://schemas.microsoft.com/office/powerpoint/2010/main" val="193167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E6810C-F2DA-4371-8C72-09085175E53D}" type="datetimeFigureOut">
              <a:rPr lang="es-EC" smtClean="0"/>
              <a:t>10/8/2015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22C760F-D179-4FCB-BF37-90E3552CB91F}" type="slidenum">
              <a:rPr lang="es-EC" smtClean="0"/>
              <a:t>‹Nº›</a:t>
            </a:fld>
            <a:endParaRPr lang="es-EC"/>
          </a:p>
        </p:txBody>
      </p:sp>
    </p:spTree>
    <p:extLst>
      <p:ext uri="{BB962C8B-B14F-4D97-AF65-F5344CB8AC3E}">
        <p14:creationId xmlns:p14="http://schemas.microsoft.com/office/powerpoint/2010/main" val="61018116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rightnessContrast contrast="-60000"/>
                    </a14:imgEffect>
                  </a14:imgLayer>
                </a14:imgProps>
              </a:ext>
              <a:ext uri="{28A0092B-C50C-407E-A947-70E740481C1C}">
                <a14:useLocalDpi xmlns:a14="http://schemas.microsoft.com/office/drawing/2010/main" val="0"/>
              </a:ext>
            </a:extLst>
          </a:blip>
          <a:stretch>
            <a:fillRect/>
          </a:stretch>
        </p:blipFill>
        <p:spPr>
          <a:xfrm>
            <a:off x="0" y="0"/>
            <a:ext cx="12192000" cy="6900672"/>
          </a:xfrm>
          <a:prstGeom prst="rect">
            <a:avLst/>
          </a:prstGeom>
        </p:spPr>
      </p:pic>
      <p:sp>
        <p:nvSpPr>
          <p:cNvPr id="2" name="Título 1"/>
          <p:cNvSpPr>
            <a:spLocks noGrp="1"/>
          </p:cNvSpPr>
          <p:nvPr>
            <p:ph type="ctrTitle"/>
          </p:nvPr>
        </p:nvSpPr>
        <p:spPr>
          <a:xfrm>
            <a:off x="1524000" y="3062663"/>
            <a:ext cx="9144000" cy="3336964"/>
          </a:xfrm>
        </p:spPr>
        <p:txBody>
          <a:bodyPr anchor="ctr">
            <a:normAutofit fontScale="90000"/>
          </a:bodyPr>
          <a:lstStyle/>
          <a:p>
            <a:pPr algn="ctr"/>
            <a:r>
              <a:rPr lang="es-EC" b="1" dirty="0" smtClean="0">
                <a:solidFill>
                  <a:schemeClr val="tx1">
                    <a:lumMod val="95000"/>
                    <a:lumOff val="5000"/>
                  </a:schemeClr>
                </a:solidFill>
              </a:rPr>
              <a:t>DISEÑO DE UNA RED DE DISTRIBUCIÓN DE CONTENIDOS PARA UNA EMPRESA DE TELECOMUNICACIONES</a:t>
            </a:r>
            <a:endParaRPr lang="es-EC" b="1" dirty="0">
              <a:solidFill>
                <a:schemeClr val="tx1">
                  <a:lumMod val="95000"/>
                  <a:lumOff val="5000"/>
                </a:schemeClr>
              </a:solidFill>
            </a:endParaRPr>
          </a:p>
        </p:txBody>
      </p:sp>
      <p:pic>
        <p:nvPicPr>
          <p:cNvPr id="4" name="Imagen 3"/>
          <p:cNvPicPr/>
          <p:nvPr/>
        </p:nvPicPr>
        <p:blipFill rotWithShape="1">
          <a:blip r:embed="rId4">
            <a:extLst>
              <a:ext uri="{28A0092B-C50C-407E-A947-70E740481C1C}">
                <a14:useLocalDpi xmlns:a14="http://schemas.microsoft.com/office/drawing/2010/main" val="0"/>
              </a:ext>
            </a:extLst>
          </a:blip>
          <a:srcRect l="9713" t="13441" r="8008" b="8726"/>
          <a:stretch/>
        </p:blipFill>
        <p:spPr bwMode="auto">
          <a:xfrm>
            <a:off x="2177462" y="620971"/>
            <a:ext cx="7837075" cy="2142528"/>
          </a:xfrm>
          <a:prstGeom prst="rect">
            <a:avLst/>
          </a:prstGeom>
          <a:pattFill prst="pct5">
            <a:fgClr>
              <a:schemeClr val="accent1"/>
            </a:fgClr>
            <a:bgClr>
              <a:schemeClr val="bg1"/>
            </a:bgClr>
          </a:pattFill>
          <a:ln>
            <a:noFill/>
          </a:ln>
          <a:effectLst>
            <a:outerShdw sx="1000" sy="1000" algn="ctr" rotWithShape="0">
              <a:srgbClr val="000000"/>
            </a:outerShdw>
            <a:reflection blurRad="25400" endPos="0" dist="508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53671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46961" y="1228302"/>
            <a:ext cx="10498077" cy="4524315"/>
          </a:xfrm>
          <a:prstGeom prst="rect">
            <a:avLst/>
          </a:prstGeom>
          <a:noFill/>
        </p:spPr>
        <p:txBody>
          <a:bodyPr wrap="square" rtlCol="0">
            <a:spAutoFit/>
          </a:bodyPr>
          <a:lstStyle/>
          <a:p>
            <a:pPr algn="ctr"/>
            <a:r>
              <a:rPr lang="es-EC" sz="3200" dirty="0" smtClean="0"/>
              <a:t>CDN: CONTENT DELIVERY NETWORK – RED DE DISTRIBUCIÓN DE CONTENIDOS</a:t>
            </a:r>
          </a:p>
          <a:p>
            <a:endParaRPr lang="es-EC" sz="3200" dirty="0"/>
          </a:p>
          <a:p>
            <a:pPr algn="just"/>
            <a:r>
              <a:rPr lang="es-EC" sz="3200" dirty="0" smtClean="0"/>
              <a:t>Básicamente </a:t>
            </a:r>
            <a:r>
              <a:rPr lang="es-EC" sz="3200" dirty="0"/>
              <a:t>es un conjunto de servidores sobre los que se albergan copias de un mismo contenido (imágenes, videos, archivos, etc.), distribuidos sobre varios puntos de una red con el fin de minimizar los tiempos de acceso a dichos contenidos para los usuarios que se encuentran cerca de los mencionados puntos.</a:t>
            </a:r>
          </a:p>
        </p:txBody>
      </p:sp>
    </p:spTree>
    <p:extLst>
      <p:ext uri="{BB962C8B-B14F-4D97-AF65-F5344CB8AC3E}">
        <p14:creationId xmlns:p14="http://schemas.microsoft.com/office/powerpoint/2010/main" val="2671918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94014" y="391666"/>
            <a:ext cx="10003971" cy="6001643"/>
          </a:xfrm>
          <a:prstGeom prst="rect">
            <a:avLst/>
          </a:prstGeom>
          <a:noFill/>
        </p:spPr>
        <p:txBody>
          <a:bodyPr wrap="square" rtlCol="0">
            <a:spAutoFit/>
          </a:bodyPr>
          <a:lstStyle/>
          <a:p>
            <a:pPr algn="ctr"/>
            <a:r>
              <a:rPr lang="es-EC" sz="3200" dirty="0" smtClean="0"/>
              <a:t>¿CÓMO SE HA ABASTECIDO LA NECESIDAD DE ACCESO DE CONTENIDOS?</a:t>
            </a:r>
          </a:p>
          <a:p>
            <a:pPr algn="ctr"/>
            <a:endParaRPr lang="es-EC" sz="3200" dirty="0"/>
          </a:p>
          <a:p>
            <a:pPr lvl="0"/>
            <a:r>
              <a:rPr lang="es-EC" sz="3200" dirty="0" smtClean="0"/>
              <a:t>- Internet </a:t>
            </a:r>
            <a:r>
              <a:rPr lang="es-EC" sz="3200" dirty="0"/>
              <a:t>de banda ancha</a:t>
            </a:r>
          </a:p>
          <a:p>
            <a:pPr lvl="0"/>
            <a:r>
              <a:rPr lang="es-EC" sz="3200" dirty="0" smtClean="0"/>
              <a:t>- Servidor </a:t>
            </a:r>
            <a:r>
              <a:rPr lang="es-EC" sz="3200" dirty="0"/>
              <a:t>con balanceo de carga</a:t>
            </a:r>
          </a:p>
          <a:p>
            <a:pPr lvl="0"/>
            <a:r>
              <a:rPr lang="es-EC" sz="3200" dirty="0" smtClean="0"/>
              <a:t>- Servidor </a:t>
            </a:r>
            <a:r>
              <a:rPr lang="es-EC" sz="3200" dirty="0"/>
              <a:t>con enlace de backup</a:t>
            </a:r>
          </a:p>
          <a:p>
            <a:pPr lvl="0"/>
            <a:r>
              <a:rPr lang="es-EC" sz="3200" dirty="0" smtClean="0"/>
              <a:t>- Tecnologías </a:t>
            </a:r>
            <a:r>
              <a:rPr lang="es-EC" sz="3200" dirty="0"/>
              <a:t>de software y hardware</a:t>
            </a:r>
          </a:p>
          <a:p>
            <a:pPr lvl="0"/>
            <a:r>
              <a:rPr lang="es-EC" sz="3200" dirty="0" smtClean="0"/>
              <a:t>- Housing </a:t>
            </a:r>
            <a:r>
              <a:rPr lang="es-EC" sz="3200" dirty="0"/>
              <a:t>y hosting</a:t>
            </a:r>
          </a:p>
          <a:p>
            <a:pPr lvl="0"/>
            <a:r>
              <a:rPr lang="es-EC" sz="3200" dirty="0" smtClean="0"/>
              <a:t>- Cloud </a:t>
            </a:r>
            <a:r>
              <a:rPr lang="es-EC" sz="3200" dirty="0"/>
              <a:t>Computing</a:t>
            </a:r>
          </a:p>
          <a:p>
            <a:pPr lvl="0"/>
            <a:r>
              <a:rPr lang="es-EC" sz="3200" dirty="0" smtClean="0"/>
              <a:t>- Grid </a:t>
            </a:r>
            <a:r>
              <a:rPr lang="es-EC" sz="3200" dirty="0"/>
              <a:t>Computing</a:t>
            </a:r>
          </a:p>
          <a:p>
            <a:pPr lvl="0"/>
            <a:r>
              <a:rPr lang="es-EC" sz="3200" dirty="0" smtClean="0"/>
              <a:t>- Bases </a:t>
            </a:r>
            <a:r>
              <a:rPr lang="es-EC" sz="3200" dirty="0"/>
              <a:t>de datos distribuidas</a:t>
            </a:r>
          </a:p>
          <a:p>
            <a:r>
              <a:rPr lang="es-EC" sz="3200" dirty="0" smtClean="0"/>
              <a:t>- Redes </a:t>
            </a:r>
            <a:r>
              <a:rPr lang="es-EC" sz="3200" dirty="0"/>
              <a:t>P2P</a:t>
            </a:r>
          </a:p>
        </p:txBody>
      </p:sp>
    </p:spTree>
    <p:extLst>
      <p:ext uri="{BB962C8B-B14F-4D97-AF65-F5344CB8AC3E}">
        <p14:creationId xmlns:p14="http://schemas.microsoft.com/office/powerpoint/2010/main" val="4023874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70355" y="2899984"/>
            <a:ext cx="4630988" cy="1569660"/>
          </a:xfrm>
          <a:prstGeom prst="rect">
            <a:avLst/>
          </a:prstGeom>
          <a:noFill/>
        </p:spPr>
        <p:txBody>
          <a:bodyPr wrap="square" rtlCol="0">
            <a:spAutoFit/>
          </a:bodyPr>
          <a:lstStyle/>
          <a:p>
            <a:pPr algn="ctr"/>
            <a:r>
              <a:rPr lang="es-EC" sz="3200" dirty="0" smtClean="0"/>
              <a:t>COMPORTAMIENTO DE INTERNET</a:t>
            </a:r>
          </a:p>
          <a:p>
            <a:pPr algn="ctr"/>
            <a:r>
              <a:rPr lang="es-EC" sz="3200" dirty="0" smtClean="0"/>
              <a:t>EN LATINOAMÉRICA</a:t>
            </a:r>
            <a:endParaRPr lang="es-EC" sz="3200" dirty="0"/>
          </a:p>
        </p:txBody>
      </p:sp>
      <p:sp>
        <p:nvSpPr>
          <p:cNvPr id="3" name="CuadroTexto 2"/>
          <p:cNvSpPr txBox="1"/>
          <p:nvPr/>
        </p:nvSpPr>
        <p:spPr>
          <a:xfrm>
            <a:off x="6890656" y="2899984"/>
            <a:ext cx="5019323" cy="1569660"/>
          </a:xfrm>
          <a:prstGeom prst="rect">
            <a:avLst/>
          </a:prstGeom>
          <a:noFill/>
        </p:spPr>
        <p:txBody>
          <a:bodyPr wrap="none" rtlCol="0">
            <a:spAutoFit/>
          </a:bodyPr>
          <a:lstStyle/>
          <a:p>
            <a:r>
              <a:rPr lang="es-EC" sz="3200" dirty="0" smtClean="0"/>
              <a:t>- CORREOS ELECTRÓNICOS</a:t>
            </a:r>
          </a:p>
          <a:p>
            <a:r>
              <a:rPr lang="es-EC" sz="3200" dirty="0" smtClean="0"/>
              <a:t>- REDES SOCIALES</a:t>
            </a:r>
          </a:p>
          <a:p>
            <a:r>
              <a:rPr lang="es-EC" sz="3200" dirty="0" smtClean="0"/>
              <a:t>- NOTICIAS</a:t>
            </a:r>
            <a:endParaRPr lang="es-EC" sz="3200" dirty="0"/>
          </a:p>
        </p:txBody>
      </p:sp>
      <p:sp>
        <p:nvSpPr>
          <p:cNvPr id="4" name="Flecha derecha 3"/>
          <p:cNvSpPr/>
          <p:nvPr/>
        </p:nvSpPr>
        <p:spPr>
          <a:xfrm>
            <a:off x="5470071" y="3254828"/>
            <a:ext cx="1251857" cy="859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p:cNvSpPr txBox="1"/>
          <p:nvPr/>
        </p:nvSpPr>
        <p:spPr>
          <a:xfrm>
            <a:off x="2808514" y="838200"/>
            <a:ext cx="6574972" cy="1323439"/>
          </a:xfrm>
          <a:prstGeom prst="rect">
            <a:avLst/>
          </a:prstGeom>
          <a:noFill/>
        </p:spPr>
        <p:txBody>
          <a:bodyPr wrap="square" rtlCol="0">
            <a:spAutoFit/>
          </a:bodyPr>
          <a:lstStyle/>
          <a:p>
            <a:pPr algn="ctr"/>
            <a:r>
              <a:rPr lang="es-EC" sz="4000" dirty="0" smtClean="0"/>
              <a:t>ANÁLISIS DEL MERCADO EN EL ECUADOR</a:t>
            </a:r>
            <a:endParaRPr lang="es-EC" sz="4000" dirty="0"/>
          </a:p>
        </p:txBody>
      </p:sp>
    </p:spTree>
    <p:extLst>
      <p:ext uri="{BB962C8B-B14F-4D97-AF65-F5344CB8AC3E}">
        <p14:creationId xmlns:p14="http://schemas.microsoft.com/office/powerpoint/2010/main" val="1475188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71226" y="1915160"/>
            <a:ext cx="7249549" cy="3170099"/>
          </a:xfrm>
          <a:prstGeom prst="rect">
            <a:avLst/>
          </a:prstGeom>
          <a:noFill/>
        </p:spPr>
        <p:txBody>
          <a:bodyPr wrap="none" rtlCol="0">
            <a:spAutoFit/>
          </a:bodyPr>
          <a:lstStyle/>
          <a:p>
            <a:pPr algn="ctr"/>
            <a:r>
              <a:rPr lang="es-EC" sz="4000" dirty="0" smtClean="0"/>
              <a:t>TENDENCIA EN LATINOAMERICA</a:t>
            </a:r>
          </a:p>
          <a:p>
            <a:pPr algn="ctr"/>
            <a:endParaRPr lang="es-EC" sz="4000" dirty="0" smtClean="0"/>
          </a:p>
          <a:p>
            <a:pPr algn="ctr"/>
            <a:r>
              <a:rPr lang="es-EC" sz="4000" dirty="0" smtClean="0"/>
              <a:t>ES LA MISMA QUE LA</a:t>
            </a:r>
          </a:p>
          <a:p>
            <a:pPr algn="ctr"/>
            <a:endParaRPr lang="es-EC" sz="4000" dirty="0"/>
          </a:p>
          <a:p>
            <a:pPr algn="ctr"/>
            <a:r>
              <a:rPr lang="es-EC" sz="4000" dirty="0" smtClean="0"/>
              <a:t>TENDENCIA EN ECUADOR</a:t>
            </a:r>
            <a:endParaRPr lang="es-EC" sz="4000" dirty="0"/>
          </a:p>
        </p:txBody>
      </p:sp>
    </p:spTree>
    <p:extLst>
      <p:ext uri="{BB962C8B-B14F-4D97-AF65-F5344CB8AC3E}">
        <p14:creationId xmlns:p14="http://schemas.microsoft.com/office/powerpoint/2010/main" val="427700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822410333"/>
              </p:ext>
            </p:extLst>
          </p:nvPr>
        </p:nvGraphicFramePr>
        <p:xfrm>
          <a:off x="424539" y="228647"/>
          <a:ext cx="11342922" cy="6327682"/>
        </p:xfrm>
        <a:graphic>
          <a:graphicData uri="http://schemas.openxmlformats.org/drawingml/2006/table">
            <a:tbl>
              <a:tblPr>
                <a:tableStyleId>{D7AC3CCA-C797-4891-BE02-D94E43425B78}</a:tableStyleId>
              </a:tblPr>
              <a:tblGrid>
                <a:gridCol w="1111394"/>
                <a:gridCol w="771838"/>
                <a:gridCol w="576943"/>
                <a:gridCol w="718811"/>
                <a:gridCol w="742176"/>
                <a:gridCol w="742176"/>
                <a:gridCol w="742176"/>
                <a:gridCol w="742176"/>
                <a:gridCol w="742176"/>
                <a:gridCol w="742176"/>
                <a:gridCol w="742176"/>
                <a:gridCol w="742176"/>
                <a:gridCol w="742176"/>
                <a:gridCol w="742176"/>
                <a:gridCol w="742176"/>
              </a:tblGrid>
              <a:tr h="217407">
                <a:tc rowSpan="2">
                  <a:txBody>
                    <a:bodyPr/>
                    <a:lstStyle/>
                    <a:p>
                      <a:pPr algn="ctr" fontAlgn="ctr"/>
                      <a:r>
                        <a:rPr lang="es-EC" sz="900" u="none" strike="noStrike" dirty="0">
                          <a:effectLst/>
                        </a:rPr>
                        <a:t>PÁGINA</a:t>
                      </a:r>
                      <a:endParaRPr lang="es-EC" sz="900" b="0" i="1" u="none" strike="noStrike" dirty="0">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dirty="0">
                          <a:effectLst/>
                        </a:rPr>
                        <a:t>BUSCADORES</a:t>
                      </a:r>
                      <a:endParaRPr lang="es-EC" sz="900" b="0" i="1" u="none" strike="noStrike" dirty="0">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dirty="0">
                          <a:effectLst/>
                        </a:rPr>
                        <a:t>REDES SOCIALES</a:t>
                      </a:r>
                      <a:endParaRPr lang="es-EC" sz="900" b="0" i="1" u="none" strike="noStrike" dirty="0">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dirty="0">
                          <a:effectLst/>
                        </a:rPr>
                        <a:t>CORREO (MENSAJES)</a:t>
                      </a:r>
                      <a:endParaRPr lang="es-EC" sz="900" b="0" i="1" u="none" strike="noStrike" dirty="0">
                        <a:solidFill>
                          <a:srgbClr val="000000"/>
                        </a:solidFill>
                        <a:effectLst/>
                        <a:latin typeface="Calibri" panose="020F0502020204030204" pitchFamily="34" charset="0"/>
                      </a:endParaRPr>
                    </a:p>
                  </a:txBody>
                  <a:tcPr marL="6919" marR="6919" marT="6919" marB="0" anchor="ctr"/>
                </a:tc>
                <a:tc>
                  <a:txBody>
                    <a:bodyPr/>
                    <a:lstStyle/>
                    <a:p>
                      <a:pPr algn="ctr" fontAlgn="ctr"/>
                      <a:r>
                        <a:rPr lang="es-EC" sz="900" u="none" strike="noStrike">
                          <a:effectLst/>
                        </a:rPr>
                        <a:t>VIDEO</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NOTICIAS</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DESCARGAS</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EDUCACION</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COMPRAS</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BANCOS</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BLOGS</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PORNO</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TV</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ESTADO</a:t>
                      </a:r>
                      <a:endParaRPr lang="es-EC" sz="900" b="0" i="1" u="none" strike="noStrike">
                        <a:solidFill>
                          <a:srgbClr val="000000"/>
                        </a:solidFill>
                        <a:effectLst/>
                        <a:latin typeface="Calibri" panose="020F0502020204030204" pitchFamily="34" charset="0"/>
                      </a:endParaRPr>
                    </a:p>
                  </a:txBody>
                  <a:tcPr marL="6919" marR="6919" marT="6919" marB="0" anchor="ctr"/>
                </a:tc>
                <a:tc rowSpan="2">
                  <a:txBody>
                    <a:bodyPr/>
                    <a:lstStyle/>
                    <a:p>
                      <a:pPr algn="ctr" fontAlgn="ctr"/>
                      <a:r>
                        <a:rPr lang="es-EC" sz="900" u="none" strike="noStrike">
                          <a:effectLst/>
                        </a:rPr>
                        <a:t>PUBLICIDAD</a:t>
                      </a:r>
                      <a:endParaRPr lang="es-EC" sz="900" b="0" i="1" u="none" strike="noStrike">
                        <a:solidFill>
                          <a:srgbClr val="000000"/>
                        </a:solidFill>
                        <a:effectLst/>
                        <a:latin typeface="Calibri" panose="020F0502020204030204" pitchFamily="34" charset="0"/>
                      </a:endParaRPr>
                    </a:p>
                  </a:txBody>
                  <a:tcPr marL="6919" marR="6919" marT="6919" marB="0" anchor="ctr"/>
                </a:tc>
              </a:tr>
              <a:tr h="22827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900" u="none" strike="noStrike">
                          <a:effectLst/>
                        </a:rPr>
                        <a:t>FOTOS</a:t>
                      </a:r>
                      <a:endParaRPr lang="es-EC" sz="900" b="0" i="1" u="none" strike="noStrike">
                        <a:solidFill>
                          <a:srgbClr val="000000"/>
                        </a:solidFill>
                        <a:effectLst/>
                        <a:latin typeface="Calibri" panose="020F0502020204030204" pitchFamily="34" charset="0"/>
                      </a:endParaRPr>
                    </a:p>
                  </a:txBody>
                  <a:tcPr marL="6919" marR="6919" marT="6919"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17407">
                <a:tc>
                  <a:txBody>
                    <a:bodyPr/>
                    <a:lstStyle/>
                    <a:p>
                      <a:pPr algn="l" fontAlgn="ctr"/>
                      <a:r>
                        <a:rPr lang="es-EC" sz="900" u="none" strike="noStrike">
                          <a:effectLst/>
                        </a:rPr>
                        <a:t>google.com.ec</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facebook.com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sz="900"/>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 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youtube.com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google.com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live.com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yahoo.com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sz="900"/>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blogspot.com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wikipedia.org</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sz="900"/>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twitter.com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eluniverso.com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sz="900"/>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dirty="0">
                          <a:effectLst/>
                        </a:rPr>
                        <a:t>mercadolibre.com.ec</a:t>
                      </a:r>
                      <a:endParaRPr lang="es-EC" sz="900" b="0" i="0" u="none" strike="noStrike" dirty="0">
                        <a:solidFill>
                          <a:srgbClr val="000000"/>
                        </a:solidFill>
                        <a:effectLst/>
                        <a:latin typeface="Calibri" panose="020F0502020204030204" pitchFamily="34" charset="0"/>
                      </a:endParaRPr>
                    </a:p>
                  </a:txBody>
                  <a:tcPr marL="6919" marR="6919" marT="6919" marB="0" anchor="ctr">
                    <a:lnR w="12700" cap="flat" cmpd="sng" algn="ctr">
                      <a:solidFill>
                        <a:schemeClr val="tx1"/>
                      </a:solidFill>
                      <a:prstDash val="solid"/>
                      <a:round/>
                      <a:headEnd type="none" w="med" len="med"/>
                      <a:tailEnd type="none" w="med" len="med"/>
                    </a:lnR>
                  </a:tcP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lnL w="12700" cap="flat" cmpd="sng" algn="ctr">
                      <a:solidFill>
                        <a:schemeClr val="tx1"/>
                      </a:solidFill>
                      <a:prstDash val="solid"/>
                      <a:round/>
                      <a:headEnd type="none" w="med" len="med"/>
                      <a:tailEnd type="none" w="med" len="med"/>
                    </a:lnL>
                  </a:tcP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amazon.com</a:t>
                      </a:r>
                      <a:endParaRPr lang="es-EC" sz="900" b="0" i="0" u="none" strike="noStrike">
                        <a:solidFill>
                          <a:srgbClr val="000000"/>
                        </a:solidFill>
                        <a:effectLst/>
                        <a:latin typeface="Calibri" panose="020F0502020204030204" pitchFamily="34" charset="0"/>
                      </a:endParaRPr>
                    </a:p>
                  </a:txBody>
                  <a:tcPr marL="6919" marR="6919" marT="6919" marB="0" anchor="ctr">
                    <a:lnR w="12700" cap="flat" cmpd="sng" algn="ctr">
                      <a:solidFill>
                        <a:schemeClr val="tx1"/>
                      </a:solidFill>
                      <a:prstDash val="solid"/>
                      <a:round/>
                      <a:headEnd type="none" w="med" len="med"/>
                      <a:tailEnd type="none" w="med" len="med"/>
                    </a:lnR>
                  </a:tcPr>
                </a:tc>
                <a:tc>
                  <a:txBody>
                    <a:bodyPr/>
                    <a:lstStyle/>
                    <a:p>
                      <a:endParaRPr lang="es-EC" dirty="0"/>
                    </a:p>
                  </a:txBody>
                  <a:tcPr marL="6919" marR="6919" marT="6919" marB="0" anchor="ctr">
                    <a:lnL w="12700" cap="flat" cmpd="sng" algn="ctr">
                      <a:solidFill>
                        <a:schemeClr val="tx1"/>
                      </a:solidFill>
                      <a:prstDash val="solid"/>
                      <a:round/>
                      <a:headEnd type="none" w="med" len="med"/>
                      <a:tailEnd type="none" w="med" len="med"/>
                    </a:lnL>
                  </a:tcP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msn.com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pichincha.com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ask.com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wordpress.com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ecuagol.com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ecuavisa.com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dirty="0">
                          <a:effectLst/>
                        </a:rPr>
                        <a:t>elcomercio.com</a:t>
                      </a:r>
                      <a:endParaRPr lang="es-EC" sz="900" b="0" i="0" u="none" strike="noStrike" dirty="0">
                        <a:solidFill>
                          <a:srgbClr val="000000"/>
                        </a:solidFill>
                        <a:effectLst/>
                        <a:latin typeface="Calibri" panose="020F0502020204030204" pitchFamily="34" charset="0"/>
                      </a:endParaRPr>
                    </a:p>
                  </a:txBody>
                  <a:tcPr marL="6919" marR="6919" marT="6919" marB="0" anchor="ctr">
                    <a:lnR w="12700" cap="flat" cmpd="sng" algn="ctr">
                      <a:solidFill>
                        <a:schemeClr val="tx1"/>
                      </a:solidFill>
                      <a:prstDash val="solid"/>
                      <a:round/>
                      <a:headEnd type="none" w="med" len="med"/>
                      <a:tailEnd type="none" w="med" len="med"/>
                    </a:lnR>
                  </a:tcP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lnL w="12700" cap="flat" cmpd="sng" algn="ctr">
                      <a:solidFill>
                        <a:schemeClr val="tx1"/>
                      </a:solidFill>
                      <a:prstDash val="solid"/>
                      <a:round/>
                      <a:headEnd type="none" w="med" len="med"/>
                      <a:tailEnd type="none" w="med" len="med"/>
                    </a:lnL>
                  </a:tcP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taringa.net</a:t>
                      </a:r>
                      <a:endParaRPr lang="es-EC" sz="900" b="0" i="0" u="none" strike="noStrike">
                        <a:solidFill>
                          <a:srgbClr val="000000"/>
                        </a:solidFill>
                        <a:effectLst/>
                        <a:latin typeface="Calibri" panose="020F0502020204030204" pitchFamily="34" charset="0"/>
                      </a:endParaRPr>
                    </a:p>
                  </a:txBody>
                  <a:tcPr marL="6919" marR="6919" marT="6919" marB="0" anchor="ctr">
                    <a:lnR w="12700" cap="flat" cmpd="sng" algn="ctr">
                      <a:solidFill>
                        <a:schemeClr val="tx1"/>
                      </a:solidFill>
                      <a:prstDash val="solid"/>
                      <a:round/>
                      <a:headEnd type="none" w="med" len="med"/>
                      <a:tailEnd type="none" w="med" len="med"/>
                    </a:lnR>
                  </a:tcPr>
                </a:tc>
                <a:tc>
                  <a:txBody>
                    <a:bodyPr/>
                    <a:lstStyle/>
                    <a:p>
                      <a:endParaRPr lang="es-EC" dirty="0"/>
                    </a:p>
                  </a:txBody>
                  <a:tcPr marL="6919" marR="6919" marT="6919" marB="0" anchor="ctr">
                    <a:lnL w="12700" cap="flat" cmpd="sng" algn="ctr">
                      <a:solidFill>
                        <a:schemeClr val="tx1"/>
                      </a:solidFill>
                      <a:prstDash val="solid"/>
                      <a:round/>
                      <a:headEnd type="none" w="med" len="med"/>
                      <a:tailEnd type="none" w="med" len="med"/>
                    </a:lnL>
                  </a:tcP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google.es</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linkedin.com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tumblr.com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a:effectLst/>
                        </a:rPr>
                        <a:t>xvideos.com</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endParaRPr lang="es-EC"/>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dirty="0">
                          <a:effectLst/>
                        </a:rPr>
                        <a:t>1</a:t>
                      </a: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c>
                  <a:txBody>
                    <a:bodyPr/>
                    <a:lstStyle/>
                    <a:p>
                      <a:pPr algn="l" fontAlgn="ctr"/>
                      <a:endParaRPr lang="es-EC" sz="900" b="0" i="0" u="none" strike="noStrike" dirty="0">
                        <a:solidFill>
                          <a:srgbClr val="000000"/>
                        </a:solidFill>
                        <a:effectLst/>
                        <a:latin typeface="Calibri" panose="020F0502020204030204" pitchFamily="34" charset="0"/>
                      </a:endParaRPr>
                    </a:p>
                  </a:txBody>
                  <a:tcPr marL="6919" marR="6919" marT="6919" marB="0" anchor="ctr"/>
                </a:tc>
              </a:tr>
              <a:tr h="217407">
                <a:tc>
                  <a:txBody>
                    <a:bodyPr/>
                    <a:lstStyle/>
                    <a:p>
                      <a:pPr algn="l" fontAlgn="ctr"/>
                      <a:r>
                        <a:rPr lang="es-EC" sz="900" u="none" strike="noStrike" dirty="0">
                          <a:effectLst/>
                        </a:rPr>
                        <a:t>teleamazonas.com</a:t>
                      </a:r>
                      <a:endParaRPr lang="es-EC" sz="900" b="0" i="0" u="none" strike="noStrike" dirty="0">
                        <a:solidFill>
                          <a:srgbClr val="000000"/>
                        </a:solidFill>
                        <a:effectLst/>
                        <a:latin typeface="Calibri" panose="020F0502020204030204" pitchFamily="34" charset="0"/>
                      </a:endParaRPr>
                    </a:p>
                  </a:txBody>
                  <a:tcPr marL="6919" marR="6919" marT="6919" marB="0" anchor="ctr">
                    <a:lnR w="12700" cap="flat" cmpd="sng" algn="ctr">
                      <a:solidFill>
                        <a:schemeClr val="tx1"/>
                      </a:solidFill>
                      <a:prstDash val="solid"/>
                      <a:round/>
                      <a:headEnd type="none" w="med" len="med"/>
                      <a:tailEnd type="none" w="med" len="med"/>
                    </a:lnR>
                  </a:tcPr>
                </a:tc>
                <a:tc>
                  <a:txBody>
                    <a:bodyPr/>
                    <a:lstStyle/>
                    <a:p>
                      <a:pPr algn="l" fontAlgn="ctr"/>
                      <a:endParaRPr lang="es-EC" sz="900" b="0" i="0" u="none" strike="noStrike">
                        <a:solidFill>
                          <a:srgbClr val="000000"/>
                        </a:solidFill>
                        <a:effectLst/>
                        <a:latin typeface="Calibri" panose="020F0502020204030204" pitchFamily="34" charset="0"/>
                      </a:endParaRPr>
                    </a:p>
                  </a:txBody>
                  <a:tcPr marL="6919" marR="6919" marT="6919" marB="0" anchor="ctr">
                    <a:lnL w="12700" cap="flat" cmpd="sng" algn="ctr">
                      <a:solidFill>
                        <a:schemeClr val="tx1"/>
                      </a:solidFill>
                      <a:prstDash val="solid"/>
                      <a:round/>
                      <a:headEnd type="none" w="med" len="med"/>
                      <a:tailEnd type="none" w="med" len="med"/>
                    </a:lnL>
                  </a:tcP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r" fontAlgn="ctr"/>
                      <a:r>
                        <a:rPr lang="es-EC" sz="900" u="none" strike="noStrike">
                          <a:effectLst/>
                        </a:rPr>
                        <a:t>1</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a:effectLst/>
                        </a:rPr>
                        <a:t> </a:t>
                      </a:r>
                      <a:endParaRPr lang="es-EC" sz="900" b="0" i="0" u="none" strike="noStrike">
                        <a:solidFill>
                          <a:srgbClr val="000000"/>
                        </a:solidFill>
                        <a:effectLst/>
                        <a:latin typeface="Calibri" panose="020F0502020204030204" pitchFamily="34" charset="0"/>
                      </a:endParaRPr>
                    </a:p>
                  </a:txBody>
                  <a:tcPr marL="6919" marR="6919" marT="6919" marB="0" anchor="ctr"/>
                </a:tc>
                <a:tc>
                  <a:txBody>
                    <a:bodyPr/>
                    <a:lstStyle/>
                    <a:p>
                      <a:pPr algn="l" fontAlgn="ctr"/>
                      <a:r>
                        <a:rPr lang="es-EC" sz="900" u="none" strike="noStrike" dirty="0">
                          <a:effectLst/>
                        </a:rPr>
                        <a:t> </a:t>
                      </a:r>
                      <a:endParaRPr lang="es-EC" sz="900" b="0" i="0" u="none" strike="noStrike" dirty="0">
                        <a:solidFill>
                          <a:srgbClr val="000000"/>
                        </a:solidFill>
                        <a:effectLst/>
                        <a:latin typeface="Calibri" panose="020F0502020204030204" pitchFamily="34" charset="0"/>
                      </a:endParaRPr>
                    </a:p>
                  </a:txBody>
                  <a:tcPr marL="6919" marR="6919" marT="6919" marB="0" anchor="ctr"/>
                </a:tc>
              </a:tr>
            </a:tbl>
          </a:graphicData>
        </a:graphic>
      </p:graphicFrame>
    </p:spTree>
    <p:extLst>
      <p:ext uri="{BB962C8B-B14F-4D97-AF65-F5344CB8AC3E}">
        <p14:creationId xmlns:p14="http://schemas.microsoft.com/office/powerpoint/2010/main" val="498941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858660412"/>
              </p:ext>
            </p:extLst>
          </p:nvPr>
        </p:nvGraphicFramePr>
        <p:xfrm>
          <a:off x="3096985" y="1870120"/>
          <a:ext cx="5998030" cy="408436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2486582" y="751114"/>
            <a:ext cx="7218836" cy="646331"/>
          </a:xfrm>
          <a:prstGeom prst="rect">
            <a:avLst/>
          </a:prstGeom>
          <a:noFill/>
        </p:spPr>
        <p:txBody>
          <a:bodyPr wrap="none" rtlCol="0">
            <a:spAutoFit/>
          </a:bodyPr>
          <a:lstStyle/>
          <a:p>
            <a:r>
              <a:rPr lang="es-EC" sz="3600" dirty="0" smtClean="0"/>
              <a:t>USO DE INTERNET EN EL ECUADOR</a:t>
            </a:r>
            <a:endParaRPr lang="es-EC" sz="3600" dirty="0"/>
          </a:p>
        </p:txBody>
      </p:sp>
    </p:spTree>
    <p:extLst>
      <p:ext uri="{BB962C8B-B14F-4D97-AF65-F5344CB8AC3E}">
        <p14:creationId xmlns:p14="http://schemas.microsoft.com/office/powerpoint/2010/main" val="2880346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66406" y="430631"/>
            <a:ext cx="4059188" cy="507831"/>
          </a:xfrm>
          <a:prstGeom prst="rect">
            <a:avLst/>
          </a:prstGeom>
        </p:spPr>
        <p:txBody>
          <a:bodyPr wrap="none">
            <a:spAutoFit/>
          </a:bodyPr>
          <a:lstStyle/>
          <a:p>
            <a:pPr lvl="0" algn="ctr">
              <a:lnSpc>
                <a:spcPct val="150000"/>
              </a:lnSpc>
              <a:spcAft>
                <a:spcPts val="0"/>
              </a:spcAft>
            </a:pPr>
            <a:r>
              <a:rPr lang="es-EC" dirty="0">
                <a:ea typeface="Times New Roman" panose="02020603050405020304" pitchFamily="18" charset="0"/>
                <a:cs typeface="Times New Roman" panose="02020603050405020304" pitchFamily="18" charset="0"/>
              </a:rPr>
              <a:t>PREMISAS PARA ANÁLISIS DE MERCADO</a:t>
            </a:r>
          </a:p>
        </p:txBody>
      </p:sp>
      <p:sp>
        <p:nvSpPr>
          <p:cNvPr id="3" name="CuadroTexto 2"/>
          <p:cNvSpPr txBox="1"/>
          <p:nvPr/>
        </p:nvSpPr>
        <p:spPr>
          <a:xfrm>
            <a:off x="1208314" y="1357351"/>
            <a:ext cx="4354286" cy="400110"/>
          </a:xfrm>
          <a:prstGeom prst="rect">
            <a:avLst/>
          </a:prstGeom>
          <a:noFill/>
        </p:spPr>
        <p:txBody>
          <a:bodyPr wrap="square" rtlCol="0">
            <a:spAutoFit/>
          </a:bodyPr>
          <a:lstStyle/>
          <a:p>
            <a:r>
              <a:rPr lang="es-EC" sz="2000" dirty="0" smtClean="0"/>
              <a:t>ANALISIS DEL CONSUMIDOR</a:t>
            </a:r>
            <a:endParaRPr lang="es-EC" sz="2000" dirty="0"/>
          </a:p>
        </p:txBody>
      </p:sp>
      <p:sp>
        <p:nvSpPr>
          <p:cNvPr id="4" name="CuadroTexto 3"/>
          <p:cNvSpPr txBox="1"/>
          <p:nvPr/>
        </p:nvSpPr>
        <p:spPr>
          <a:xfrm>
            <a:off x="1208314" y="3374594"/>
            <a:ext cx="4354286" cy="400110"/>
          </a:xfrm>
          <a:prstGeom prst="rect">
            <a:avLst/>
          </a:prstGeom>
          <a:noFill/>
        </p:spPr>
        <p:txBody>
          <a:bodyPr wrap="square" rtlCol="0">
            <a:spAutoFit/>
          </a:bodyPr>
          <a:lstStyle/>
          <a:p>
            <a:r>
              <a:rPr lang="es-EC" sz="2000" dirty="0" smtClean="0"/>
              <a:t>ANALISIS DE LA COMPETENCIA</a:t>
            </a:r>
            <a:endParaRPr lang="es-EC" sz="2000" dirty="0"/>
          </a:p>
        </p:txBody>
      </p:sp>
      <p:sp>
        <p:nvSpPr>
          <p:cNvPr id="5" name="CuadroTexto 4"/>
          <p:cNvSpPr txBox="1"/>
          <p:nvPr/>
        </p:nvSpPr>
        <p:spPr>
          <a:xfrm>
            <a:off x="1208314" y="4366448"/>
            <a:ext cx="4354286" cy="400110"/>
          </a:xfrm>
          <a:prstGeom prst="rect">
            <a:avLst/>
          </a:prstGeom>
          <a:noFill/>
        </p:spPr>
        <p:txBody>
          <a:bodyPr wrap="square" rtlCol="0">
            <a:spAutoFit/>
          </a:bodyPr>
          <a:lstStyle/>
          <a:p>
            <a:r>
              <a:rPr lang="es-EC" sz="2000" dirty="0" smtClean="0"/>
              <a:t>ESTRATEGIA</a:t>
            </a:r>
            <a:endParaRPr lang="es-EC" sz="2000" dirty="0"/>
          </a:p>
        </p:txBody>
      </p:sp>
      <p:sp>
        <p:nvSpPr>
          <p:cNvPr id="6" name="Rectángulo 5"/>
          <p:cNvSpPr/>
          <p:nvPr/>
        </p:nvSpPr>
        <p:spPr>
          <a:xfrm>
            <a:off x="5268686" y="1317925"/>
            <a:ext cx="3646714" cy="1754326"/>
          </a:xfrm>
          <a:prstGeom prst="rect">
            <a:avLst/>
          </a:prstGeom>
        </p:spPr>
        <p:txBody>
          <a:bodyPr wrap="square">
            <a:spAutoFit/>
          </a:bodyPr>
          <a:lstStyle/>
          <a:p>
            <a:pPr lvl="0" algn="just">
              <a:lnSpc>
                <a:spcPct val="150000"/>
              </a:lnSpc>
              <a:spcAft>
                <a:spcPts val="0"/>
              </a:spcAft>
            </a:pPr>
            <a:r>
              <a:rPr lang="es-EC" dirty="0" smtClean="0">
                <a:ea typeface="Times New Roman" panose="02020603050405020304" pitchFamily="18" charset="0"/>
                <a:cs typeface="Times New Roman" panose="02020603050405020304" pitchFamily="18" charset="0"/>
              </a:rPr>
              <a:t>- ¿</a:t>
            </a:r>
            <a:r>
              <a:rPr lang="es-EC" dirty="0">
                <a:ea typeface="Times New Roman" panose="02020603050405020304" pitchFamily="18" charset="0"/>
                <a:cs typeface="Times New Roman" panose="02020603050405020304" pitchFamily="18" charset="0"/>
              </a:rPr>
              <a:t>A quién va orientado el servicio? Segmento Corporativo</a:t>
            </a:r>
          </a:p>
          <a:p>
            <a:pPr lvl="0" algn="just">
              <a:lnSpc>
                <a:spcPct val="150000"/>
              </a:lnSpc>
              <a:spcAft>
                <a:spcPts val="0"/>
              </a:spcAft>
            </a:pPr>
            <a:r>
              <a:rPr lang="es-EC" dirty="0" smtClean="0">
                <a:ea typeface="Times New Roman" panose="02020603050405020304" pitchFamily="18" charset="0"/>
                <a:cs typeface="Times New Roman" panose="02020603050405020304" pitchFamily="18" charset="0"/>
              </a:rPr>
              <a:t>- Estrategia </a:t>
            </a:r>
            <a:r>
              <a:rPr lang="es-EC" dirty="0">
                <a:ea typeface="Times New Roman" panose="02020603050405020304" pitchFamily="18" charset="0"/>
                <a:cs typeface="Times New Roman" panose="02020603050405020304" pitchFamily="18" charset="0"/>
              </a:rPr>
              <a:t>empresarial: Clientes de mayor facturación. </a:t>
            </a:r>
          </a:p>
        </p:txBody>
      </p:sp>
      <p:sp>
        <p:nvSpPr>
          <p:cNvPr id="7" name="Rectángulo 6"/>
          <p:cNvSpPr/>
          <p:nvPr/>
        </p:nvSpPr>
        <p:spPr>
          <a:xfrm>
            <a:off x="5268686" y="3305344"/>
            <a:ext cx="2393604" cy="507831"/>
          </a:xfrm>
          <a:prstGeom prst="rect">
            <a:avLst/>
          </a:prstGeom>
        </p:spPr>
        <p:txBody>
          <a:bodyPr wrap="none">
            <a:spAutoFit/>
          </a:bodyPr>
          <a:lstStyle/>
          <a:p>
            <a:pPr lvl="0" algn="just">
              <a:lnSpc>
                <a:spcPct val="150000"/>
              </a:lnSpc>
              <a:spcAft>
                <a:spcPts val="0"/>
              </a:spcAft>
            </a:pPr>
            <a:r>
              <a:rPr lang="es-EC" dirty="0">
                <a:ea typeface="Times New Roman" panose="02020603050405020304" pitchFamily="18" charset="0"/>
                <a:cs typeface="Times New Roman" panose="02020603050405020304" pitchFamily="18" charset="0"/>
              </a:rPr>
              <a:t>¿Existe Competencia?</a:t>
            </a:r>
          </a:p>
        </p:txBody>
      </p:sp>
      <p:sp>
        <p:nvSpPr>
          <p:cNvPr id="8" name="Rectángulo 7"/>
          <p:cNvSpPr/>
          <p:nvPr/>
        </p:nvSpPr>
        <p:spPr>
          <a:xfrm>
            <a:off x="5268686" y="4279362"/>
            <a:ext cx="6237514" cy="1744067"/>
          </a:xfrm>
          <a:prstGeom prst="rect">
            <a:avLst/>
          </a:prstGeom>
        </p:spPr>
        <p:txBody>
          <a:bodyPr wrap="square">
            <a:spAutoFit/>
          </a:bodyPr>
          <a:lstStyle/>
          <a:p>
            <a:pPr lvl="0" algn="just">
              <a:lnSpc>
                <a:spcPct val="150000"/>
              </a:lnSpc>
              <a:spcAft>
                <a:spcPts val="0"/>
              </a:spcAft>
            </a:pPr>
            <a:r>
              <a:rPr lang="es-EC" dirty="0" smtClean="0">
                <a:ea typeface="Calibri" panose="020F0502020204030204" pitchFamily="34" charset="0"/>
                <a:cs typeface="Calibri" panose="020F0502020204030204" pitchFamily="34" charset="0"/>
              </a:rPr>
              <a:t>- Estrategia </a:t>
            </a:r>
            <a:r>
              <a:rPr lang="es-EC" dirty="0">
                <a:ea typeface="Calibri" panose="020F0502020204030204" pitchFamily="34" charset="0"/>
                <a:cs typeface="Calibri" panose="020F0502020204030204" pitchFamily="34" charset="0"/>
              </a:rPr>
              <a:t>ofensiva: fortalezas + oportunidades</a:t>
            </a:r>
          </a:p>
          <a:p>
            <a:pPr lvl="0" algn="just">
              <a:lnSpc>
                <a:spcPct val="150000"/>
              </a:lnSpc>
              <a:spcAft>
                <a:spcPts val="0"/>
              </a:spcAft>
            </a:pPr>
            <a:r>
              <a:rPr lang="es-EC" dirty="0" smtClean="0">
                <a:ea typeface="Calibri" panose="020F0502020204030204" pitchFamily="34" charset="0"/>
                <a:cs typeface="Calibri" panose="020F0502020204030204" pitchFamily="34" charset="0"/>
              </a:rPr>
              <a:t>- Estrategia </a:t>
            </a:r>
            <a:r>
              <a:rPr lang="es-EC" dirty="0">
                <a:ea typeface="Calibri" panose="020F0502020204030204" pitchFamily="34" charset="0"/>
                <a:cs typeface="Calibri" panose="020F0502020204030204" pitchFamily="34" charset="0"/>
              </a:rPr>
              <a:t>defensiva: fortalezas + amenazas</a:t>
            </a:r>
          </a:p>
          <a:p>
            <a:pPr lvl="0" algn="just">
              <a:lnSpc>
                <a:spcPct val="150000"/>
              </a:lnSpc>
              <a:spcAft>
                <a:spcPts val="1000"/>
              </a:spcAft>
            </a:pPr>
            <a:r>
              <a:rPr lang="es-EC" dirty="0" smtClean="0">
                <a:ea typeface="Calibri" panose="020F0502020204030204" pitchFamily="34" charset="0"/>
                <a:cs typeface="Calibri" panose="020F0502020204030204" pitchFamily="34" charset="0"/>
              </a:rPr>
              <a:t>- Estrategia </a:t>
            </a:r>
            <a:r>
              <a:rPr lang="es-EC" dirty="0">
                <a:ea typeface="Calibri" panose="020F0502020204030204" pitchFamily="34" charset="0"/>
                <a:cs typeface="Calibri" panose="020F0502020204030204" pitchFamily="34" charset="0"/>
              </a:rPr>
              <a:t>de reorientación: debilidades + oportunidades</a:t>
            </a:r>
          </a:p>
          <a:p>
            <a:r>
              <a:rPr lang="es-EC" dirty="0" smtClean="0">
                <a:ea typeface="Times New Roman" panose="02020603050405020304" pitchFamily="18" charset="0"/>
              </a:rPr>
              <a:t>- Estrategia </a:t>
            </a:r>
            <a:r>
              <a:rPr lang="es-EC" dirty="0">
                <a:ea typeface="Times New Roman" panose="02020603050405020304" pitchFamily="18" charset="0"/>
              </a:rPr>
              <a:t>de supervivencia: debilidades + amenazas</a:t>
            </a:r>
            <a:endParaRPr lang="es-EC" dirty="0"/>
          </a:p>
        </p:txBody>
      </p:sp>
    </p:spTree>
    <p:extLst>
      <p:ext uri="{BB962C8B-B14F-4D97-AF65-F5344CB8AC3E}">
        <p14:creationId xmlns:p14="http://schemas.microsoft.com/office/powerpoint/2010/main" val="1468652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0966" y="1883229"/>
            <a:ext cx="10692351" cy="3385542"/>
          </a:xfrm>
          <a:prstGeom prst="rect">
            <a:avLst/>
          </a:prstGeom>
          <a:noFill/>
        </p:spPr>
        <p:txBody>
          <a:bodyPr wrap="none" rtlCol="0">
            <a:spAutoFit/>
          </a:bodyPr>
          <a:lstStyle/>
          <a:p>
            <a:r>
              <a:rPr lang="es-EC" sz="2800" dirty="0" smtClean="0"/>
              <a:t>POTENCIALES CLIENTES:</a:t>
            </a:r>
          </a:p>
          <a:p>
            <a:endParaRPr lang="es-EC" sz="2800" dirty="0"/>
          </a:p>
          <a:p>
            <a:pPr lvl="0"/>
            <a:r>
              <a:rPr lang="es-EC" sz="2800" dirty="0" smtClean="0"/>
              <a:t>- Medios </a:t>
            </a:r>
            <a:r>
              <a:rPr lang="es-EC" sz="2800" dirty="0"/>
              <a:t>de comunicación (televisión, radio, prensa escrita)</a:t>
            </a:r>
          </a:p>
          <a:p>
            <a:pPr lvl="0"/>
            <a:r>
              <a:rPr lang="es-EC" sz="2800" dirty="0" smtClean="0"/>
              <a:t>- Universidades</a:t>
            </a:r>
            <a:endParaRPr lang="es-EC" sz="2800" dirty="0"/>
          </a:p>
          <a:p>
            <a:pPr lvl="0"/>
            <a:r>
              <a:rPr lang="es-EC" sz="2800" dirty="0" smtClean="0"/>
              <a:t>- Instituciones </a:t>
            </a:r>
            <a:r>
              <a:rPr lang="es-EC" sz="2800" dirty="0"/>
              <a:t>financieras</a:t>
            </a:r>
          </a:p>
          <a:p>
            <a:pPr lvl="0"/>
            <a:r>
              <a:rPr lang="es-EC" sz="2800" dirty="0" smtClean="0"/>
              <a:t>- Empresas </a:t>
            </a:r>
            <a:r>
              <a:rPr lang="es-EC" sz="2800" dirty="0"/>
              <a:t>de servicios de telecomunicaciones</a:t>
            </a:r>
          </a:p>
          <a:p>
            <a:pPr lvl="0"/>
            <a:r>
              <a:rPr lang="es-EC" sz="2800" dirty="0" smtClean="0"/>
              <a:t>- Empresas </a:t>
            </a:r>
            <a:r>
              <a:rPr lang="es-EC" sz="2800" dirty="0"/>
              <a:t>de comercio con mercado nacional e/o internacional.</a:t>
            </a:r>
          </a:p>
          <a:p>
            <a:endParaRPr lang="es-EC" dirty="0"/>
          </a:p>
        </p:txBody>
      </p:sp>
      <p:sp>
        <p:nvSpPr>
          <p:cNvPr id="3" name="CuadroTexto 2"/>
          <p:cNvSpPr txBox="1"/>
          <p:nvPr/>
        </p:nvSpPr>
        <p:spPr>
          <a:xfrm>
            <a:off x="3390899" y="540923"/>
            <a:ext cx="5410199" cy="584775"/>
          </a:xfrm>
          <a:prstGeom prst="rect">
            <a:avLst/>
          </a:prstGeom>
          <a:noFill/>
        </p:spPr>
        <p:txBody>
          <a:bodyPr wrap="square" rtlCol="0">
            <a:spAutoFit/>
          </a:bodyPr>
          <a:lstStyle/>
          <a:p>
            <a:pPr algn="ctr"/>
            <a:r>
              <a:rPr lang="es-EC" sz="3200" dirty="0" smtClean="0"/>
              <a:t>ANALISIS DEL CONSUMIDOR</a:t>
            </a:r>
            <a:endParaRPr lang="es-EC" sz="3200" dirty="0"/>
          </a:p>
        </p:txBody>
      </p:sp>
    </p:spTree>
    <p:extLst>
      <p:ext uri="{BB962C8B-B14F-4D97-AF65-F5344CB8AC3E}">
        <p14:creationId xmlns:p14="http://schemas.microsoft.com/office/powerpoint/2010/main" val="268046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104603084"/>
              </p:ext>
            </p:extLst>
          </p:nvPr>
        </p:nvGraphicFramePr>
        <p:xfrm>
          <a:off x="2260770" y="1273198"/>
          <a:ext cx="7670460" cy="4040645"/>
        </p:xfrm>
        <a:graphic>
          <a:graphicData uri="http://schemas.openxmlformats.org/drawingml/2006/table">
            <a:tbl>
              <a:tblPr>
                <a:tableStyleId>{5C22544A-7EE6-4342-B048-85BDC9FD1C3A}</a:tableStyleId>
              </a:tblPr>
              <a:tblGrid>
                <a:gridCol w="3481558"/>
                <a:gridCol w="1572735"/>
                <a:gridCol w="1361472"/>
                <a:gridCol w="1254695"/>
              </a:tblGrid>
              <a:tr h="859202">
                <a:tc>
                  <a:txBody>
                    <a:bodyPr/>
                    <a:lstStyle/>
                    <a:p>
                      <a:pPr algn="ctr">
                        <a:spcAft>
                          <a:spcPts val="0"/>
                        </a:spcAft>
                      </a:pPr>
                      <a:r>
                        <a:rPr lang="en-US" sz="1400" dirty="0" err="1">
                          <a:solidFill>
                            <a:schemeClr val="tx1"/>
                          </a:solidFill>
                          <a:effectLst/>
                        </a:rPr>
                        <a:t>Tipo</a:t>
                      </a:r>
                      <a:r>
                        <a:rPr lang="en-US" sz="1400" dirty="0">
                          <a:solidFill>
                            <a:schemeClr val="tx1"/>
                          </a:solidFill>
                          <a:effectLst/>
                        </a:rPr>
                        <a:t> de </a:t>
                      </a:r>
                      <a:r>
                        <a:rPr lang="en-US" sz="1400" dirty="0" err="1">
                          <a:solidFill>
                            <a:schemeClr val="tx1"/>
                          </a:solidFill>
                          <a:effectLst/>
                        </a:rPr>
                        <a:t>Empresa</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1400" dirty="0" smtClean="0">
                          <a:solidFill>
                            <a:schemeClr val="tx1"/>
                          </a:solidFill>
                          <a:effectLst/>
                        </a:rPr>
                        <a:t>Facturación*</a:t>
                      </a:r>
                      <a:endParaRPr lang="es-EC" sz="1400" cap="sm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solidFill>
                            <a:schemeClr val="tx1"/>
                          </a:solidFill>
                          <a:effectLst/>
                        </a:rPr>
                        <a:t>Incremento de facturación por CDN (7%)*</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solidFill>
                            <a:schemeClr val="tx1"/>
                          </a:solidFill>
                          <a:effectLst/>
                        </a:rPr>
                        <a:t>Pago por servicio de CDN (3% del incremento)*</a:t>
                      </a:r>
                      <a:endParaRPr lang="es-EC"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171840">
                <a:tc>
                  <a:txBody>
                    <a:bodyPr/>
                    <a:lstStyle/>
                    <a:p>
                      <a:pPr>
                        <a:spcAft>
                          <a:spcPts val="0"/>
                        </a:spcAft>
                      </a:pPr>
                      <a:r>
                        <a:rPr lang="es-EC" sz="1600" dirty="0">
                          <a:effectLst/>
                        </a:rPr>
                        <a:t> </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171840">
                <a:tc>
                  <a:txBody>
                    <a:bodyPr/>
                    <a:lstStyle/>
                    <a:p>
                      <a:pPr>
                        <a:spcAft>
                          <a:spcPts val="0"/>
                        </a:spcAft>
                      </a:pPr>
                      <a:r>
                        <a:rPr lang="en-US" sz="1600" dirty="0" err="1" smtClean="0">
                          <a:effectLst/>
                        </a:rPr>
                        <a:t>Periódicos</a:t>
                      </a:r>
                      <a:r>
                        <a:rPr lang="en-US" sz="1600" dirty="0" smtClean="0">
                          <a:effectLst/>
                        </a:rPr>
                        <a:t> (4)</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166’670000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11’666900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350007</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171840">
                <a:tc>
                  <a:txBody>
                    <a:bodyPr/>
                    <a:lstStyle/>
                    <a:p>
                      <a:pPr>
                        <a:spcAft>
                          <a:spcPts val="0"/>
                        </a:spcAft>
                      </a:pPr>
                      <a:r>
                        <a:rPr lang="en-US" sz="1600" dirty="0" err="1" smtClean="0">
                          <a:effectLst/>
                        </a:rPr>
                        <a:t>Revistas</a:t>
                      </a:r>
                      <a:r>
                        <a:rPr lang="en-US" sz="1600" dirty="0" smtClean="0">
                          <a:effectLst/>
                        </a:rPr>
                        <a:t> (4)</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7’888800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552216</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16566.48</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171840">
                <a:tc>
                  <a:txBody>
                    <a:bodyPr/>
                    <a:lstStyle/>
                    <a:p>
                      <a:pPr>
                        <a:spcAft>
                          <a:spcPts val="0"/>
                        </a:spcAft>
                      </a:pPr>
                      <a:r>
                        <a:rPr lang="en-US" sz="1600" dirty="0" err="1" smtClean="0">
                          <a:effectLst/>
                        </a:rPr>
                        <a:t>Televisión</a:t>
                      </a:r>
                      <a:r>
                        <a:rPr lang="en-US" sz="1600" dirty="0" smtClean="0">
                          <a:effectLst/>
                        </a:rPr>
                        <a:t> (6)</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251’480000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fr-FR" sz="1200" dirty="0">
                          <a:effectLst/>
                        </a:rPr>
                        <a:t>17’603600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fr-FR" sz="1200" dirty="0">
                          <a:effectLst/>
                        </a:rPr>
                        <a:t>528108</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171840">
                <a:tc>
                  <a:txBody>
                    <a:bodyPr/>
                    <a:lstStyle/>
                    <a:p>
                      <a:pPr>
                        <a:spcAft>
                          <a:spcPts val="0"/>
                        </a:spcAft>
                      </a:pPr>
                      <a:r>
                        <a:rPr lang="en-US" sz="1600" dirty="0" smtClean="0">
                          <a:effectLst/>
                        </a:rPr>
                        <a:t>Radio (10)</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30’000000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pt-BR" sz="1200" dirty="0">
                          <a:effectLst/>
                        </a:rPr>
                        <a:t>2’100000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pt-BR" sz="1200" dirty="0">
                          <a:effectLst/>
                        </a:rPr>
                        <a:t>63000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171840">
                <a:tc>
                  <a:txBody>
                    <a:bodyPr/>
                    <a:lstStyle/>
                    <a:p>
                      <a:pPr>
                        <a:spcAft>
                          <a:spcPts val="0"/>
                        </a:spcAft>
                      </a:pPr>
                      <a:r>
                        <a:rPr lang="en-US" sz="1600" dirty="0" err="1" smtClean="0">
                          <a:effectLst/>
                        </a:rPr>
                        <a:t>Universidades</a:t>
                      </a:r>
                      <a:r>
                        <a:rPr lang="en-US" sz="1600" dirty="0" smtClean="0">
                          <a:effectLst/>
                        </a:rPr>
                        <a:t> (6)</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277’887986</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19’452159</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583564</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343681">
                <a:tc>
                  <a:txBody>
                    <a:bodyPr/>
                    <a:lstStyle/>
                    <a:p>
                      <a:pPr>
                        <a:spcAft>
                          <a:spcPts val="0"/>
                        </a:spcAft>
                      </a:pPr>
                      <a:r>
                        <a:rPr lang="en-US" sz="1600" dirty="0" err="1" smtClean="0">
                          <a:effectLst/>
                        </a:rPr>
                        <a:t>Instituciones</a:t>
                      </a:r>
                      <a:r>
                        <a:rPr lang="en-US" sz="1600" dirty="0" smtClean="0">
                          <a:effectLst/>
                        </a:rPr>
                        <a:t> </a:t>
                      </a:r>
                      <a:r>
                        <a:rPr lang="en-US" sz="1600" dirty="0" err="1" smtClean="0">
                          <a:effectLst/>
                        </a:rPr>
                        <a:t>financieras</a:t>
                      </a:r>
                      <a:r>
                        <a:rPr lang="en-US" sz="1600" dirty="0" smtClean="0">
                          <a:effectLst/>
                        </a:rPr>
                        <a:t> (15)</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3144’348060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220’104364</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6’603130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515521">
                <a:tc>
                  <a:txBody>
                    <a:bodyPr/>
                    <a:lstStyle/>
                    <a:p>
                      <a:pPr>
                        <a:spcAft>
                          <a:spcPts val="0"/>
                        </a:spcAft>
                      </a:pPr>
                      <a:r>
                        <a:rPr lang="es-EC" sz="1600" dirty="0">
                          <a:effectLst/>
                        </a:rPr>
                        <a:t>Empresas de servicios de </a:t>
                      </a:r>
                      <a:r>
                        <a:rPr lang="es-EC" sz="1600" dirty="0" smtClean="0">
                          <a:effectLst/>
                        </a:rPr>
                        <a:t>telecomunicaciones (4)</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200" dirty="0">
                          <a:effectLst/>
                        </a:rPr>
                        <a:t>872’070000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200" dirty="0">
                          <a:effectLst/>
                        </a:rPr>
                        <a:t>61’044900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200" dirty="0">
                          <a:effectLst/>
                        </a:rPr>
                        <a:t>1’831347</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687361">
                <a:tc>
                  <a:txBody>
                    <a:bodyPr/>
                    <a:lstStyle/>
                    <a:p>
                      <a:pPr>
                        <a:spcAft>
                          <a:spcPts val="0"/>
                        </a:spcAft>
                      </a:pPr>
                      <a:r>
                        <a:rPr lang="es-EC" sz="1600" dirty="0">
                          <a:effectLst/>
                        </a:rPr>
                        <a:t>Empresas de comercio con mercado nacional e/o </a:t>
                      </a:r>
                      <a:r>
                        <a:rPr lang="es-EC" sz="1600" dirty="0" smtClean="0">
                          <a:effectLst/>
                        </a:rPr>
                        <a:t>internacional (3)</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200" dirty="0">
                          <a:effectLst/>
                        </a:rPr>
                        <a:t>3030’430000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fr-FR" sz="1200">
                          <a:effectLst/>
                        </a:rPr>
                        <a:t>212’130100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fr-FR" sz="1200" dirty="0">
                          <a:effectLst/>
                        </a:rPr>
                        <a:t>6’363903</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171840">
                <a:tc>
                  <a:txBody>
                    <a:bodyPr/>
                    <a:lstStyle/>
                    <a:p>
                      <a:pPr>
                        <a:spcAft>
                          <a:spcPts val="0"/>
                        </a:spcAft>
                      </a:pPr>
                      <a:r>
                        <a:rPr lang="es-EC" sz="800" dirty="0">
                          <a:effectLst/>
                        </a:rPr>
                        <a:t> </a:t>
                      </a:r>
                      <a:endParaRPr lang="es-EC"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800" dirty="0">
                          <a:effectLst/>
                        </a:rPr>
                        <a:t> </a:t>
                      </a:r>
                      <a:endParaRPr lang="es-EC"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800">
                          <a:effectLst/>
                        </a:rPr>
                        <a:t> </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800" dirty="0">
                          <a:effectLst/>
                        </a:rPr>
                        <a:t> </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38052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03374" y="2345267"/>
            <a:ext cx="8185254" cy="3046988"/>
          </a:xfrm>
          <a:prstGeom prst="rect">
            <a:avLst/>
          </a:prstGeom>
          <a:noFill/>
        </p:spPr>
        <p:txBody>
          <a:bodyPr wrap="none" rtlCol="0">
            <a:spAutoFit/>
          </a:bodyPr>
          <a:lstStyle/>
          <a:p>
            <a:pPr algn="ctr"/>
            <a:r>
              <a:rPr lang="es-EC" sz="4800" dirty="0" smtClean="0"/>
              <a:t>¿COMPETENCIA? </a:t>
            </a:r>
            <a:r>
              <a:rPr lang="es-EC" sz="4800" dirty="0"/>
              <a:t> </a:t>
            </a:r>
            <a:r>
              <a:rPr lang="es-EC" sz="4800" dirty="0" smtClean="0"/>
              <a:t>NO EXISTE</a:t>
            </a:r>
          </a:p>
          <a:p>
            <a:pPr algn="ctr"/>
            <a:endParaRPr lang="es-EC" sz="4800" dirty="0"/>
          </a:p>
          <a:p>
            <a:pPr algn="ctr"/>
            <a:r>
              <a:rPr lang="es-EC" sz="4800" dirty="0" smtClean="0"/>
              <a:t>ESTRATEGIA: OFENSIVA</a:t>
            </a:r>
          </a:p>
          <a:p>
            <a:pPr algn="ctr"/>
            <a:r>
              <a:rPr lang="es-EC" sz="4800" dirty="0" smtClean="0"/>
              <a:t>(Fortalezas + Oportunidades)</a:t>
            </a:r>
            <a:endParaRPr lang="es-EC" sz="4800" dirty="0"/>
          </a:p>
        </p:txBody>
      </p:sp>
    </p:spTree>
    <p:extLst>
      <p:ext uri="{BB962C8B-B14F-4D97-AF65-F5344CB8AC3E}">
        <p14:creationId xmlns:p14="http://schemas.microsoft.com/office/powerpoint/2010/main" val="3048547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16478" y="318492"/>
            <a:ext cx="9759043" cy="7201972"/>
          </a:xfrm>
          <a:prstGeom prst="rect">
            <a:avLst/>
          </a:prstGeom>
          <a:noFill/>
        </p:spPr>
        <p:txBody>
          <a:bodyPr wrap="square" rtlCol="0">
            <a:spAutoFit/>
          </a:bodyPr>
          <a:lstStyle/>
          <a:p>
            <a:r>
              <a:rPr lang="es-EC" sz="2400" dirty="0" smtClean="0"/>
              <a:t>SECCIONES:</a:t>
            </a:r>
          </a:p>
          <a:p>
            <a:endParaRPr lang="es-EC" sz="2400" dirty="0"/>
          </a:p>
          <a:p>
            <a:pPr marL="342900" indent="-342900">
              <a:buAutoNum type="arabicPeriod"/>
            </a:pPr>
            <a:r>
              <a:rPr lang="es-EC" sz="2400" dirty="0" smtClean="0"/>
              <a:t>LA NECESIDAD DEL CLIENTE RESPECTO DEL ACCESO DE CONTENIDOS</a:t>
            </a:r>
          </a:p>
          <a:p>
            <a:r>
              <a:rPr lang="es-EC" sz="2400" dirty="0" smtClean="0"/>
              <a:t>	</a:t>
            </a:r>
          </a:p>
          <a:p>
            <a:r>
              <a:rPr lang="es-EC" sz="2400" dirty="0"/>
              <a:t>	</a:t>
            </a:r>
            <a:r>
              <a:rPr lang="es-EC" sz="2400" dirty="0" smtClean="0"/>
              <a:t>¿Qué espera un usuario de internet?</a:t>
            </a:r>
          </a:p>
          <a:p>
            <a:r>
              <a:rPr lang="es-EC" sz="2400" dirty="0"/>
              <a:t>	</a:t>
            </a:r>
            <a:r>
              <a:rPr lang="es-EC" sz="2400" dirty="0" smtClean="0"/>
              <a:t>CDN y soluciones </a:t>
            </a:r>
            <a:r>
              <a:rPr lang="es-EC" sz="2400" dirty="0"/>
              <a:t>a</a:t>
            </a:r>
            <a:r>
              <a:rPr lang="es-EC" sz="2400" dirty="0" smtClean="0"/>
              <a:t>lternas</a:t>
            </a:r>
          </a:p>
          <a:p>
            <a:r>
              <a:rPr lang="es-EC" sz="2400" dirty="0" smtClean="0"/>
              <a:t>	Mercado en América y en Ecuador</a:t>
            </a:r>
          </a:p>
          <a:p>
            <a:endParaRPr lang="es-EC" sz="2400" dirty="0"/>
          </a:p>
          <a:p>
            <a:r>
              <a:rPr lang="es-EC" sz="2400" dirty="0" smtClean="0"/>
              <a:t>2. CONSIDERACIONES PARA EL DISEÑO</a:t>
            </a:r>
          </a:p>
          <a:p>
            <a:endParaRPr lang="es-EC" sz="2400" dirty="0"/>
          </a:p>
          <a:p>
            <a:r>
              <a:rPr lang="es-EC" sz="2400" dirty="0" smtClean="0"/>
              <a:t>3. PROPUESTA DE METODOGÍA DE DISEÑO</a:t>
            </a:r>
          </a:p>
          <a:p>
            <a:endParaRPr lang="es-EC" sz="2400" dirty="0" smtClean="0"/>
          </a:p>
          <a:p>
            <a:r>
              <a:rPr lang="es-EC" sz="2400" dirty="0" smtClean="0"/>
              <a:t>4. DISEÑO</a:t>
            </a:r>
          </a:p>
          <a:p>
            <a:endParaRPr lang="es-EC" sz="2400" dirty="0"/>
          </a:p>
          <a:p>
            <a:r>
              <a:rPr lang="es-EC" sz="2400" dirty="0"/>
              <a:t>5</a:t>
            </a:r>
            <a:r>
              <a:rPr lang="es-EC" sz="2400" dirty="0" smtClean="0"/>
              <a:t>. ANÁLISIS ECONÓMICO</a:t>
            </a:r>
          </a:p>
          <a:p>
            <a:endParaRPr lang="es-EC" sz="2400" dirty="0"/>
          </a:p>
          <a:p>
            <a:r>
              <a:rPr lang="es-EC" sz="2400" dirty="0"/>
              <a:t>6</a:t>
            </a:r>
            <a:r>
              <a:rPr lang="es-EC" sz="2400" dirty="0" smtClean="0"/>
              <a:t>. CONCLUSIONES</a:t>
            </a:r>
          </a:p>
          <a:p>
            <a:endParaRPr lang="es-EC" dirty="0" smtClean="0"/>
          </a:p>
          <a:p>
            <a:endParaRPr lang="es-EC" dirty="0" smtClean="0"/>
          </a:p>
          <a:p>
            <a:endParaRPr lang="es-EC" dirty="0"/>
          </a:p>
        </p:txBody>
      </p:sp>
    </p:spTree>
    <p:extLst>
      <p:ext uri="{BB962C8B-B14F-4D97-AF65-F5344CB8AC3E}">
        <p14:creationId xmlns:p14="http://schemas.microsoft.com/office/powerpoint/2010/main" val="223606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2467" y="270933"/>
            <a:ext cx="1449564" cy="369332"/>
          </a:xfrm>
          <a:prstGeom prst="rect">
            <a:avLst/>
          </a:prstGeom>
          <a:noFill/>
        </p:spPr>
        <p:txBody>
          <a:bodyPr wrap="none" rtlCol="0">
            <a:spAutoFit/>
          </a:bodyPr>
          <a:lstStyle/>
          <a:p>
            <a:r>
              <a:rPr lang="es-EC" dirty="0" smtClean="0"/>
              <a:t>FORTALEZAS</a:t>
            </a:r>
            <a:endParaRPr lang="es-EC" dirty="0"/>
          </a:p>
        </p:txBody>
      </p:sp>
      <p:sp>
        <p:nvSpPr>
          <p:cNvPr id="3" name="CuadroTexto 2"/>
          <p:cNvSpPr txBox="1"/>
          <p:nvPr/>
        </p:nvSpPr>
        <p:spPr>
          <a:xfrm>
            <a:off x="262467" y="3869267"/>
            <a:ext cx="1896801" cy="369332"/>
          </a:xfrm>
          <a:prstGeom prst="rect">
            <a:avLst/>
          </a:prstGeom>
          <a:noFill/>
        </p:spPr>
        <p:txBody>
          <a:bodyPr wrap="none" rtlCol="0">
            <a:spAutoFit/>
          </a:bodyPr>
          <a:lstStyle/>
          <a:p>
            <a:r>
              <a:rPr lang="es-EC" dirty="0" smtClean="0"/>
              <a:t>OPORTUNIDADES</a:t>
            </a:r>
            <a:endParaRPr lang="es-EC" dirty="0"/>
          </a:p>
        </p:txBody>
      </p:sp>
      <p:sp>
        <p:nvSpPr>
          <p:cNvPr id="4" name="CuadroTexto 3"/>
          <p:cNvSpPr txBox="1"/>
          <p:nvPr/>
        </p:nvSpPr>
        <p:spPr>
          <a:xfrm>
            <a:off x="6366932" y="270933"/>
            <a:ext cx="1476686" cy="369332"/>
          </a:xfrm>
          <a:prstGeom prst="rect">
            <a:avLst/>
          </a:prstGeom>
          <a:noFill/>
        </p:spPr>
        <p:txBody>
          <a:bodyPr wrap="none" rtlCol="0">
            <a:spAutoFit/>
          </a:bodyPr>
          <a:lstStyle/>
          <a:p>
            <a:r>
              <a:rPr lang="es-EC" dirty="0" smtClean="0"/>
              <a:t>DEBILIDADES</a:t>
            </a:r>
            <a:endParaRPr lang="es-EC" dirty="0"/>
          </a:p>
        </p:txBody>
      </p:sp>
      <p:sp>
        <p:nvSpPr>
          <p:cNvPr id="5" name="CuadroTexto 4"/>
          <p:cNvSpPr txBox="1"/>
          <p:nvPr/>
        </p:nvSpPr>
        <p:spPr>
          <a:xfrm>
            <a:off x="6366932" y="3869267"/>
            <a:ext cx="1727200" cy="369332"/>
          </a:xfrm>
          <a:prstGeom prst="rect">
            <a:avLst/>
          </a:prstGeom>
          <a:noFill/>
        </p:spPr>
        <p:txBody>
          <a:bodyPr wrap="square" rtlCol="0">
            <a:spAutoFit/>
          </a:bodyPr>
          <a:lstStyle/>
          <a:p>
            <a:r>
              <a:rPr lang="es-EC" dirty="0" smtClean="0"/>
              <a:t>AMENAZAS</a:t>
            </a:r>
            <a:endParaRPr lang="es-EC" dirty="0"/>
          </a:p>
        </p:txBody>
      </p:sp>
      <p:sp>
        <p:nvSpPr>
          <p:cNvPr id="6" name="Rectángulo 5"/>
          <p:cNvSpPr/>
          <p:nvPr/>
        </p:nvSpPr>
        <p:spPr>
          <a:xfrm>
            <a:off x="262467" y="799488"/>
            <a:ext cx="5571066" cy="2003625"/>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La </a:t>
            </a:r>
            <a:r>
              <a:rPr lang="es-EC" dirty="0">
                <a:latin typeface="Calibri" panose="020F0502020204030204" pitchFamily="34" charset="0"/>
                <a:ea typeface="Calibri" panose="020F0502020204030204" pitchFamily="34" charset="0"/>
                <a:cs typeface="Times New Roman" panose="02020603050405020304" pitchFamily="18" charset="0"/>
              </a:rPr>
              <a:t>tendencia de los usuarios en internet es estar al tanto de las noticias.</a:t>
            </a:r>
          </a:p>
          <a:p>
            <a:pPr marL="342900" lvl="0" indent="-342900" algn="just">
              <a:lnSpc>
                <a:spcPct val="115000"/>
              </a:lnSpc>
              <a:spcAft>
                <a:spcPts val="0"/>
              </a:spcAft>
              <a:buFont typeface="Calibri" panose="020F050202020403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Ingresos significativos.</a:t>
            </a:r>
            <a:endParaRPr lang="es-EC" dirty="0" smtClean="0"/>
          </a:p>
          <a:p>
            <a:pPr marL="342900" lvl="0" indent="-342900" algn="just">
              <a:lnSpc>
                <a:spcPct val="115000"/>
              </a:lnSpc>
              <a:spcAft>
                <a:spcPts val="0"/>
              </a:spcAft>
              <a:buFont typeface="Calibri" panose="020F050202020403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Empresas / instituciones alta o medianamente tecnológicas.</a:t>
            </a:r>
          </a:p>
          <a:p>
            <a:pPr marL="342900" lvl="0" indent="-342900" algn="just">
              <a:lnSpc>
                <a:spcPct val="115000"/>
              </a:lnSpc>
              <a:spcAft>
                <a:spcPts val="0"/>
              </a:spcAft>
              <a:buFont typeface="Calibri" panose="020F050202020403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Se manejan grandes volúmenes de información</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366932" y="799488"/>
            <a:ext cx="5486401" cy="1366528"/>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El servicio a ofrecer es una tecnología nueva en un mercado inmaduro</a:t>
            </a:r>
            <a:r>
              <a:rPr lang="es-EC"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Calibri" panose="020F050202020403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Se esta cuidando el margen de ganancia</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endParaRPr lang="es-EC"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Conector recto 8"/>
          <p:cNvCxnSpPr/>
          <p:nvPr/>
        </p:nvCxnSpPr>
        <p:spPr>
          <a:xfrm>
            <a:off x="6096000" y="0"/>
            <a:ext cx="0" cy="6858000"/>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cto 10"/>
          <p:cNvCxnSpPr/>
          <p:nvPr/>
        </p:nvCxnSpPr>
        <p:spPr>
          <a:xfrm>
            <a:off x="0" y="3392488"/>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6408998" y="4441980"/>
            <a:ext cx="5444335" cy="1366528"/>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Existen empresas a nivel mundial que pueden ofrecer el mismo servicio </a:t>
            </a:r>
            <a:r>
              <a:rPr lang="es-EC" dirty="0" smtClean="0">
                <a:latin typeface="Calibri" panose="020F0502020204030204" pitchFamily="34" charset="0"/>
                <a:ea typeface="Calibri" panose="020F0502020204030204" pitchFamily="34" charset="0"/>
                <a:cs typeface="Times New Roman" panose="02020603050405020304" pitchFamily="18" charset="0"/>
              </a:rPr>
              <a:t>(</a:t>
            </a:r>
            <a:r>
              <a:rPr lang="es-EC" dirty="0" err="1">
                <a:latin typeface="Calibri" panose="020F0502020204030204" pitchFamily="34" charset="0"/>
                <a:ea typeface="Calibri" panose="020F0502020204030204" pitchFamily="34" charset="0"/>
                <a:cs typeface="Times New Roman" panose="02020603050405020304" pitchFamily="18" charset="0"/>
              </a:rPr>
              <a:t>Akamai</a:t>
            </a:r>
            <a:r>
              <a:rPr lang="es-EC"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15000"/>
              </a:lnSpc>
              <a:spcAft>
                <a:spcPts val="1000"/>
              </a:spcAft>
              <a:buFont typeface="Calibri" panose="020F050202020403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El desconocimiento de la tecnología puede hacer optar al cliente por una solución alterna.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262467" y="4441980"/>
            <a:ext cx="5571066" cy="2069797"/>
          </a:xfrm>
          <a:prstGeom prst="rect">
            <a:avLst/>
          </a:prstGeom>
        </p:spPr>
        <p:txBody>
          <a:bodyPr wrap="square">
            <a:spAutoFit/>
          </a:bodyPr>
          <a:lstStyle/>
          <a:p>
            <a:pPr marL="342900" lvl="0" indent="-342900">
              <a:lnSpc>
                <a:spcPct val="115000"/>
              </a:lnSpc>
              <a:spcAft>
                <a:spcPts val="0"/>
              </a:spcAft>
              <a:buFont typeface="Calibri" panose="020F050202020403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El cliente tiene una opción de crecimiento con CDN.</a:t>
            </a:r>
          </a:p>
          <a:p>
            <a:pPr marL="342900" lvl="0" indent="-342900">
              <a:lnSpc>
                <a:spcPct val="115000"/>
              </a:lnSpc>
              <a:spcAft>
                <a:spcPts val="1000"/>
              </a:spcAft>
              <a:buFont typeface="Calibri" panose="020F050202020403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Es una oportunidad para  internacionalizarse</a:t>
            </a:r>
            <a:r>
              <a:rPr lang="es-EC"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1000"/>
              </a:spcAft>
              <a:buFont typeface="Calibri" panose="020F050202020403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Mayores márgenes de ganancia</a:t>
            </a:r>
          </a:p>
          <a:p>
            <a:pPr marL="342900" lvl="0" indent="-342900">
              <a:lnSpc>
                <a:spcPct val="115000"/>
              </a:lnSpc>
              <a:spcAft>
                <a:spcPts val="1000"/>
              </a:spcAft>
              <a:buFont typeface="Calibri" panose="020F050202020403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Migración y establecimiento de nuevas tecnologías.</a:t>
            </a:r>
          </a:p>
          <a:p>
            <a:pPr marL="342900" lvl="0" indent="-342900">
              <a:lnSpc>
                <a:spcPct val="115000"/>
              </a:lnSpc>
              <a:spcAft>
                <a:spcPts val="1000"/>
              </a:spcAft>
              <a:buFont typeface="Calibri" panose="020F0502020204030204" pitchFamily="34" charset="0"/>
              <a:buChar char="-"/>
            </a:pPr>
            <a:endParaRPr lang="es-EC"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504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17405" y="2564908"/>
            <a:ext cx="6357190" cy="1938992"/>
          </a:xfrm>
          <a:prstGeom prst="rect">
            <a:avLst/>
          </a:prstGeom>
        </p:spPr>
        <p:txBody>
          <a:bodyPr wrap="none">
            <a:spAutoFit/>
          </a:bodyPr>
          <a:lstStyle/>
          <a:p>
            <a:pPr algn="ctr"/>
            <a:r>
              <a:rPr lang="es-EC" sz="6000" dirty="0" smtClean="0"/>
              <a:t>CONSIDERACIONES </a:t>
            </a:r>
          </a:p>
          <a:p>
            <a:pPr algn="ctr"/>
            <a:r>
              <a:rPr lang="es-EC" sz="6000" dirty="0" smtClean="0"/>
              <a:t>PARA EL DISEÑO</a:t>
            </a:r>
          </a:p>
        </p:txBody>
      </p:sp>
    </p:spTree>
    <p:extLst>
      <p:ext uri="{BB962C8B-B14F-4D97-AF65-F5344CB8AC3E}">
        <p14:creationId xmlns:p14="http://schemas.microsoft.com/office/powerpoint/2010/main" val="354072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7601" y="1720840"/>
            <a:ext cx="6758838" cy="3416320"/>
          </a:xfrm>
          <a:prstGeom prst="rect">
            <a:avLst/>
          </a:prstGeom>
          <a:noFill/>
        </p:spPr>
        <p:txBody>
          <a:bodyPr wrap="none" rtlCol="0">
            <a:spAutoFit/>
          </a:bodyPr>
          <a:lstStyle/>
          <a:p>
            <a:r>
              <a:rPr lang="es-EC" dirty="0" smtClean="0">
                <a:sym typeface="Wingdings" panose="05000000000000000000" pitchFamily="2" charset="2"/>
              </a:rPr>
              <a:t></a:t>
            </a:r>
            <a:r>
              <a:rPr lang="es-EC" dirty="0" smtClean="0"/>
              <a:t> CONSIDERACIONES GENERALES:</a:t>
            </a:r>
          </a:p>
          <a:p>
            <a:pPr marL="342900" indent="-342900">
              <a:buAutoNum type="alphaLcParenR"/>
            </a:pPr>
            <a:r>
              <a:rPr lang="es-EC" dirty="0" smtClean="0"/>
              <a:t>Servicio nuevo en el Ecuador</a:t>
            </a:r>
          </a:p>
          <a:p>
            <a:pPr marL="342900" indent="-342900">
              <a:buAutoNum type="alphaLcParenR"/>
            </a:pPr>
            <a:r>
              <a:rPr lang="es-EC" dirty="0" smtClean="0"/>
              <a:t>Trafico predominante en el Ecuador: correos, noticias, redes</a:t>
            </a:r>
          </a:p>
          <a:p>
            <a:pPr marL="342900" indent="-342900">
              <a:buAutoNum type="alphaLcParenR"/>
            </a:pPr>
            <a:r>
              <a:rPr lang="es-EC" dirty="0" smtClean="0"/>
              <a:t>Clientes potenciales en Ecuador: Servicios de CDN</a:t>
            </a:r>
          </a:p>
          <a:p>
            <a:pPr lvl="0"/>
            <a:r>
              <a:rPr lang="es-EC" dirty="0" smtClean="0"/>
              <a:t>	Web </a:t>
            </a:r>
            <a:r>
              <a:rPr lang="es-EC" dirty="0" err="1"/>
              <a:t>caching</a:t>
            </a:r>
            <a:endParaRPr lang="es-EC" dirty="0"/>
          </a:p>
          <a:p>
            <a:pPr lvl="0"/>
            <a:r>
              <a:rPr lang="es-EC" dirty="0" smtClean="0"/>
              <a:t>	Canal </a:t>
            </a:r>
            <a:r>
              <a:rPr lang="es-EC" dirty="0"/>
              <a:t>de distribución de servicios</a:t>
            </a:r>
          </a:p>
          <a:p>
            <a:pPr lvl="0"/>
            <a:r>
              <a:rPr lang="es-EC" dirty="0" smtClean="0"/>
              <a:t>	Servicios </a:t>
            </a:r>
            <a:r>
              <a:rPr lang="es-EC" dirty="0"/>
              <a:t>de directorio</a:t>
            </a:r>
          </a:p>
          <a:p>
            <a:pPr lvl="0"/>
            <a:r>
              <a:rPr lang="es-EC" dirty="0" smtClean="0"/>
              <a:t>	E-</a:t>
            </a:r>
            <a:r>
              <a:rPr lang="es-EC" dirty="0" err="1" smtClean="0"/>
              <a:t>commerce</a:t>
            </a:r>
            <a:endParaRPr lang="es-EC" dirty="0"/>
          </a:p>
          <a:p>
            <a:pPr lvl="0"/>
            <a:r>
              <a:rPr lang="es-EC" dirty="0" smtClean="0"/>
              <a:t>	Transferencia </a:t>
            </a:r>
            <a:r>
              <a:rPr lang="es-EC" dirty="0"/>
              <a:t>de </a:t>
            </a:r>
            <a:r>
              <a:rPr lang="es-EC" dirty="0" smtClean="0"/>
              <a:t>archivos</a:t>
            </a:r>
          </a:p>
          <a:p>
            <a:pPr marL="342900" indent="-342900">
              <a:buAutoNum type="alphaLcParenR"/>
            </a:pPr>
            <a:endParaRPr lang="es-EC" dirty="0" smtClean="0"/>
          </a:p>
          <a:p>
            <a:pPr marL="342900" lvl="0" indent="-342900">
              <a:buFont typeface="+mj-lt"/>
              <a:buAutoNum type="alphaLcParenR" startAt="4"/>
            </a:pPr>
            <a:r>
              <a:rPr lang="es-EC" dirty="0"/>
              <a:t>Proveedores de CDN</a:t>
            </a:r>
          </a:p>
          <a:p>
            <a:pPr marL="342900" indent="-342900">
              <a:buAutoNum type="alphaLcParenR" startAt="4"/>
            </a:pPr>
            <a:endParaRPr lang="es-EC" dirty="0"/>
          </a:p>
        </p:txBody>
      </p:sp>
    </p:spTree>
    <p:extLst>
      <p:ext uri="{BB962C8B-B14F-4D97-AF65-F5344CB8AC3E}">
        <p14:creationId xmlns:p14="http://schemas.microsoft.com/office/powerpoint/2010/main" val="289484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6000" y="575733"/>
            <a:ext cx="8298490" cy="1754326"/>
          </a:xfrm>
          <a:prstGeom prst="rect">
            <a:avLst/>
          </a:prstGeom>
          <a:noFill/>
        </p:spPr>
        <p:txBody>
          <a:bodyPr wrap="none" rtlCol="0">
            <a:spAutoFit/>
          </a:bodyPr>
          <a:lstStyle/>
          <a:p>
            <a:r>
              <a:rPr lang="es-EC" dirty="0" smtClean="0">
                <a:sym typeface="Wingdings" panose="05000000000000000000" pitchFamily="2" charset="2"/>
              </a:rPr>
              <a:t></a:t>
            </a:r>
            <a:r>
              <a:rPr lang="es-EC" dirty="0" smtClean="0"/>
              <a:t>  CONSIDERACIONES DE TRÁFICO Y VELOCIDAD:</a:t>
            </a:r>
          </a:p>
          <a:p>
            <a:pPr marL="342900" lvl="0" indent="-342900">
              <a:buFont typeface="+mj-lt"/>
              <a:buAutoNum type="alphaLcParenR"/>
            </a:pPr>
            <a:r>
              <a:rPr lang="es-EC" dirty="0" smtClean="0"/>
              <a:t>ZONAS </a:t>
            </a:r>
            <a:r>
              <a:rPr lang="es-EC" dirty="0"/>
              <a:t>CON MAYOR ACCESO A </a:t>
            </a:r>
            <a:r>
              <a:rPr lang="es-EC" dirty="0" smtClean="0"/>
              <a:t>INTERNET</a:t>
            </a:r>
            <a:endParaRPr lang="es-EC" dirty="0"/>
          </a:p>
          <a:p>
            <a:pPr marL="342900" lvl="0" indent="-342900">
              <a:buFont typeface="+mj-lt"/>
              <a:buAutoNum type="alphaLcParenR"/>
            </a:pPr>
            <a:r>
              <a:rPr lang="es-EC" dirty="0"/>
              <a:t>TRÁFICO LOCAL GENERADO EN </a:t>
            </a:r>
            <a:r>
              <a:rPr lang="es-EC" dirty="0" smtClean="0"/>
              <a:t>ECUADOR (10 </a:t>
            </a:r>
            <a:r>
              <a:rPr lang="es-EC" dirty="0" err="1" smtClean="0"/>
              <a:t>Gbps</a:t>
            </a:r>
            <a:r>
              <a:rPr lang="es-EC" dirty="0" smtClean="0"/>
              <a:t> UIO - 0.5 </a:t>
            </a:r>
            <a:r>
              <a:rPr lang="es-EC" dirty="0" err="1" smtClean="0"/>
              <a:t>Gbps</a:t>
            </a:r>
            <a:r>
              <a:rPr lang="es-EC" dirty="0" smtClean="0"/>
              <a:t> GYE)</a:t>
            </a:r>
            <a:endParaRPr lang="es-EC" dirty="0"/>
          </a:p>
          <a:p>
            <a:pPr marL="342900" lvl="0" indent="-342900">
              <a:buFont typeface="+mj-lt"/>
              <a:buAutoNum type="alphaLcParenR"/>
            </a:pPr>
            <a:r>
              <a:rPr lang="es-EC" dirty="0"/>
              <a:t>TRÁFICO </a:t>
            </a:r>
            <a:r>
              <a:rPr lang="es-EC" dirty="0" smtClean="0"/>
              <a:t>INTERNACIONAL (proveedor de interés 3 </a:t>
            </a:r>
            <a:r>
              <a:rPr lang="es-EC" dirty="0" err="1"/>
              <a:t>Gbps</a:t>
            </a:r>
            <a:r>
              <a:rPr lang="es-EC" dirty="0"/>
              <a:t> </a:t>
            </a:r>
            <a:r>
              <a:rPr lang="es-EC" dirty="0" smtClean="0"/>
              <a:t>aproximadamente) </a:t>
            </a:r>
            <a:endParaRPr lang="es-EC" dirty="0"/>
          </a:p>
          <a:p>
            <a:pPr marL="342900" lvl="0" indent="-342900">
              <a:buFont typeface="+mj-lt"/>
              <a:buAutoNum type="alphaLcParenR"/>
            </a:pPr>
            <a:r>
              <a:rPr lang="es-EC" dirty="0"/>
              <a:t>TRAFICO DE INICIO (PIPELINE DE CLIENTES): (</a:t>
            </a:r>
            <a:r>
              <a:rPr lang="es-EC" dirty="0" smtClean="0"/>
              <a:t>tráfico </a:t>
            </a:r>
            <a:r>
              <a:rPr lang="es-EC" dirty="0"/>
              <a:t>de inicio </a:t>
            </a:r>
            <a:r>
              <a:rPr lang="es-EC" dirty="0" smtClean="0"/>
              <a:t>2.35 </a:t>
            </a:r>
            <a:r>
              <a:rPr lang="es-EC" dirty="0" err="1" smtClean="0"/>
              <a:t>Gbps</a:t>
            </a:r>
            <a:r>
              <a:rPr lang="es-EC" dirty="0" smtClean="0"/>
              <a:t>)</a:t>
            </a:r>
            <a:endParaRPr lang="es-EC" dirty="0"/>
          </a:p>
          <a:p>
            <a:pPr marL="342900" indent="-342900">
              <a:buAutoNum type="alphaLcParenR" startAt="4"/>
            </a:pP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42518033"/>
              </p:ext>
            </p:extLst>
          </p:nvPr>
        </p:nvGraphicFramePr>
        <p:xfrm>
          <a:off x="3962082" y="2776515"/>
          <a:ext cx="4267836" cy="3154680"/>
        </p:xfrm>
        <a:graphic>
          <a:graphicData uri="http://schemas.openxmlformats.org/drawingml/2006/table">
            <a:tbl>
              <a:tblPr firstRow="1" firstCol="1" bandRow="1">
                <a:tableStyleId>{5C22544A-7EE6-4342-B048-85BDC9FD1C3A}</a:tableStyleId>
              </a:tblPr>
              <a:tblGrid>
                <a:gridCol w="939153"/>
                <a:gridCol w="1077768"/>
                <a:gridCol w="1440204"/>
                <a:gridCol w="810711"/>
              </a:tblGrid>
              <a:tr h="353695">
                <a:tc>
                  <a:txBody>
                    <a:bodyPr/>
                    <a:lstStyle/>
                    <a:p>
                      <a:pPr algn="ctr">
                        <a:lnSpc>
                          <a:spcPct val="115000"/>
                        </a:lnSpc>
                        <a:spcAft>
                          <a:spcPts val="0"/>
                        </a:spcAft>
                      </a:pPr>
                      <a:r>
                        <a:rPr lang="es-EC" sz="1000" dirty="0">
                          <a:effectLst/>
                        </a:rPr>
                        <a:t>CLIENTE</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SEGMENTO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TIPO DE USO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CAPACIDAD TRAFICO</a:t>
                      </a:r>
                      <a:br>
                        <a:rPr lang="es-EC" sz="1000">
                          <a:effectLst/>
                        </a:rPr>
                      </a:br>
                      <a:r>
                        <a:rPr lang="es-EC" sz="1000">
                          <a:effectLst/>
                        </a:rPr>
                        <a:t>(Gbps)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48285">
                <a:tc>
                  <a:txBody>
                    <a:bodyPr/>
                    <a:lstStyle/>
                    <a:p>
                      <a:pPr algn="ctr">
                        <a:lnSpc>
                          <a:spcPct val="115000"/>
                        </a:lnSpc>
                        <a:spcAft>
                          <a:spcPts val="0"/>
                        </a:spcAft>
                      </a:pPr>
                      <a:r>
                        <a:rPr lang="es-EC" sz="1000">
                          <a:effectLst/>
                        </a:rPr>
                        <a:t>UTPL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UNIVERSIDADES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Alojamiento de cursos on-line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0,04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60375">
                <a:tc>
                  <a:txBody>
                    <a:bodyPr/>
                    <a:lstStyle/>
                    <a:p>
                      <a:pPr algn="ctr">
                        <a:lnSpc>
                          <a:spcPct val="115000"/>
                        </a:lnSpc>
                        <a:spcAft>
                          <a:spcPts val="0"/>
                        </a:spcAft>
                      </a:pPr>
                      <a:r>
                        <a:rPr lang="es-EC" sz="1000" dirty="0">
                          <a:effectLst/>
                        </a:rPr>
                        <a:t>SRI</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INSTITUCIÓN FINANCIERA (GOBIERNO)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CDN Local de Servicio de formularios de declaraciones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0,18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48945">
                <a:tc>
                  <a:txBody>
                    <a:bodyPr/>
                    <a:lstStyle/>
                    <a:p>
                      <a:pPr algn="ctr">
                        <a:lnSpc>
                          <a:spcPct val="115000"/>
                        </a:lnSpc>
                        <a:spcAft>
                          <a:spcPts val="0"/>
                        </a:spcAft>
                      </a:pPr>
                      <a:r>
                        <a:rPr lang="es-EC" sz="1000">
                          <a:effectLst/>
                        </a:rPr>
                        <a:t>TV CABLE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MEDIOS DE COMUNICACIÓN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Live Streaming programación internacional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0,96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19100">
                <a:tc>
                  <a:txBody>
                    <a:bodyPr/>
                    <a:lstStyle/>
                    <a:p>
                      <a:pPr algn="ctr">
                        <a:lnSpc>
                          <a:spcPct val="115000"/>
                        </a:lnSpc>
                        <a:spcAft>
                          <a:spcPts val="0"/>
                        </a:spcAft>
                      </a:pPr>
                      <a:r>
                        <a:rPr lang="es-EC" sz="1000">
                          <a:effectLst/>
                        </a:rPr>
                        <a:t>ECUAVISA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MEDIOS DE COMUNICACIÓN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Live Streaming programación internacional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0,96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8770">
                <a:tc>
                  <a:txBody>
                    <a:bodyPr/>
                    <a:lstStyle/>
                    <a:p>
                      <a:pPr algn="ctr">
                        <a:lnSpc>
                          <a:spcPct val="115000"/>
                        </a:lnSpc>
                        <a:spcAft>
                          <a:spcPts val="0"/>
                        </a:spcAft>
                      </a:pPr>
                      <a:r>
                        <a:rPr lang="es-EC" sz="1000">
                          <a:effectLst/>
                        </a:rPr>
                        <a:t>EL COMERCIO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MEDIOS DE COMUNICACIÓN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Alojamiento de contenidos diarios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0,17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60350">
                <a:tc>
                  <a:txBody>
                    <a:bodyPr/>
                    <a:lstStyle/>
                    <a:p>
                      <a:pPr algn="ctr">
                        <a:lnSpc>
                          <a:spcPct val="115000"/>
                        </a:lnSpc>
                        <a:spcAft>
                          <a:spcPts val="0"/>
                        </a:spcAft>
                      </a:pPr>
                      <a:r>
                        <a:rPr lang="es-EC" sz="1000">
                          <a:effectLst/>
                        </a:rPr>
                        <a:t>EL UNIVERSO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MEDIOS DE COMUNICACIÓN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Alojamiento de contenidos diarios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0,04</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22774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25732" y="1961327"/>
            <a:ext cx="7340535" cy="2862322"/>
          </a:xfrm>
          <a:prstGeom prst="rect">
            <a:avLst/>
          </a:prstGeom>
        </p:spPr>
        <p:txBody>
          <a:bodyPr wrap="none">
            <a:spAutoFit/>
          </a:bodyPr>
          <a:lstStyle/>
          <a:p>
            <a:pPr algn="ctr"/>
            <a:r>
              <a:rPr lang="es-EC" sz="6000" dirty="0" smtClean="0"/>
              <a:t>PROPUESTA </a:t>
            </a:r>
          </a:p>
          <a:p>
            <a:pPr algn="ctr"/>
            <a:r>
              <a:rPr lang="es-EC" sz="6000" dirty="0" smtClean="0"/>
              <a:t>DE METODOLOGÍA DE</a:t>
            </a:r>
          </a:p>
          <a:p>
            <a:pPr algn="ctr"/>
            <a:r>
              <a:rPr lang="es-EC" sz="6000" dirty="0" smtClean="0"/>
              <a:t>DISEÑO</a:t>
            </a:r>
          </a:p>
        </p:txBody>
      </p:sp>
    </p:spTree>
    <p:extLst>
      <p:ext uri="{BB962C8B-B14F-4D97-AF65-F5344CB8AC3E}">
        <p14:creationId xmlns:p14="http://schemas.microsoft.com/office/powerpoint/2010/main" val="2704871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8933" y="1681945"/>
            <a:ext cx="10634134" cy="3554819"/>
          </a:xfrm>
          <a:prstGeom prst="rect">
            <a:avLst/>
          </a:prstGeom>
        </p:spPr>
        <p:txBody>
          <a:bodyPr wrap="square">
            <a:spAutoFit/>
          </a:bodyPr>
          <a:lstStyle/>
          <a:p>
            <a:pPr marL="342900" lvl="0" indent="-342900" algn="just">
              <a:lnSpc>
                <a:spcPct val="105000"/>
              </a:lnSpc>
              <a:spcAft>
                <a:spcPts val="0"/>
              </a:spcAft>
              <a:buFont typeface="+mj-lt"/>
              <a:buAutoNum type="arabicPeriod"/>
            </a:pPr>
            <a:r>
              <a:rPr lang="es-EC" dirty="0" smtClean="0">
                <a:ea typeface="Times New Roman" panose="02020603050405020304" pitchFamily="18" charset="0"/>
              </a:rPr>
              <a:t>SERVICIOS </a:t>
            </a:r>
            <a:r>
              <a:rPr lang="es-EC" dirty="0">
                <a:ea typeface="Times New Roman" panose="02020603050405020304" pitchFamily="18" charset="0"/>
              </a:rPr>
              <a:t>A SER PRESTADOS POR LA CDN: Es un paso crítico del diseño, pues dependiendo de la elección de qué tipos de servicio se brindarán, el diseño propuesto puede variar sustancialmente.</a:t>
            </a:r>
            <a:endParaRPr lang="es-EC" sz="1200" dirty="0">
              <a:ea typeface="Times New Roman" panose="02020603050405020304" pitchFamily="18" charset="0"/>
            </a:endParaRPr>
          </a:p>
          <a:p>
            <a:pPr marL="342900" lvl="0" indent="-342900" algn="just">
              <a:lnSpc>
                <a:spcPct val="105000"/>
              </a:lnSpc>
              <a:spcAft>
                <a:spcPts val="0"/>
              </a:spcAft>
              <a:buFont typeface="+mj-lt"/>
              <a:buAutoNum type="arabicPeriod"/>
            </a:pPr>
            <a:r>
              <a:rPr lang="es-EC" dirty="0">
                <a:ea typeface="Times New Roman" panose="02020603050405020304" pitchFamily="18" charset="0"/>
              </a:rPr>
              <a:t>CAPACIDAD DE ACCESO: En este apartado se verificará qué velocidades de acceso se requieren, para un correcto funcionamiento de la CDN planteada, y para reserva de crecimiento a futuro.</a:t>
            </a:r>
            <a:endParaRPr lang="es-EC" sz="1200" dirty="0">
              <a:ea typeface="Times New Roman" panose="02020603050405020304" pitchFamily="18" charset="0"/>
            </a:endParaRPr>
          </a:p>
          <a:p>
            <a:pPr marL="342900" lvl="0" indent="-342900" algn="just">
              <a:lnSpc>
                <a:spcPct val="105000"/>
              </a:lnSpc>
              <a:spcAft>
                <a:spcPts val="0"/>
              </a:spcAft>
              <a:buFont typeface="+mj-lt"/>
              <a:buAutoNum type="arabicPeriod"/>
            </a:pPr>
            <a:r>
              <a:rPr lang="es-EC" dirty="0">
                <a:ea typeface="Times New Roman" panose="02020603050405020304" pitchFamily="18" charset="0"/>
              </a:rPr>
              <a:t>SEGURIDAD DE LA RED DISEÑADA: Evidentemente, es muy importante contar con un apartado que detalle qué tipo de seguridad se debe implementar en la CDN planteada a fin de evitar inconvenientes de seguridad.</a:t>
            </a:r>
            <a:endParaRPr lang="es-EC" sz="1200" dirty="0">
              <a:ea typeface="Times New Roman" panose="02020603050405020304" pitchFamily="18" charset="0"/>
            </a:endParaRPr>
          </a:p>
          <a:p>
            <a:pPr marL="342900" lvl="0" indent="-342900" algn="just">
              <a:lnSpc>
                <a:spcPct val="105000"/>
              </a:lnSpc>
              <a:spcAft>
                <a:spcPts val="0"/>
              </a:spcAft>
              <a:buFont typeface="+mj-lt"/>
              <a:buAutoNum type="arabicPeriod"/>
            </a:pPr>
            <a:r>
              <a:rPr lang="es-EC" dirty="0">
                <a:ea typeface="Times New Roman" panose="02020603050405020304" pitchFamily="18" charset="0"/>
              </a:rPr>
              <a:t>EQUIPOS REQUERIDOS: Dependiendo de los 3 apartados anteriores, se elegirán los equipos que se tienen disponibles en el mercado que cumplen con las especificaciones de criterios de diseño tomadas.</a:t>
            </a:r>
            <a:endParaRPr lang="es-EC" sz="1200" dirty="0">
              <a:ea typeface="Times New Roman" panose="02020603050405020304" pitchFamily="18" charset="0"/>
            </a:endParaRPr>
          </a:p>
          <a:p>
            <a:pPr marL="342900" indent="-342900">
              <a:buFont typeface="+mj-lt"/>
              <a:buAutoNum type="arabicPeriod"/>
            </a:pPr>
            <a:r>
              <a:rPr lang="es-EC" dirty="0">
                <a:ea typeface="Times New Roman" panose="02020603050405020304" pitchFamily="18" charset="0"/>
              </a:rPr>
              <a:t>ESTRUCTURA DE LA RED: En este apartado, se debe plantear el diagrama de conexión de los equipos y su adaptación a la red del proveedor de telecomunicaciones.</a:t>
            </a:r>
            <a:endParaRPr lang="es-EC" dirty="0"/>
          </a:p>
        </p:txBody>
      </p:sp>
    </p:spTree>
    <p:extLst>
      <p:ext uri="{BB962C8B-B14F-4D97-AF65-F5344CB8AC3E}">
        <p14:creationId xmlns:p14="http://schemas.microsoft.com/office/powerpoint/2010/main" val="2302825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65347" y="2884656"/>
            <a:ext cx="2661306" cy="1015663"/>
          </a:xfrm>
          <a:prstGeom prst="rect">
            <a:avLst/>
          </a:prstGeom>
          <a:noFill/>
        </p:spPr>
        <p:txBody>
          <a:bodyPr wrap="none" rtlCol="0">
            <a:spAutoFit/>
          </a:bodyPr>
          <a:lstStyle/>
          <a:p>
            <a:r>
              <a:rPr lang="es-EC" sz="6000" dirty="0" smtClean="0"/>
              <a:t>DISEÑO</a:t>
            </a:r>
            <a:endParaRPr lang="es-EC" sz="6000" dirty="0"/>
          </a:p>
        </p:txBody>
      </p:sp>
    </p:spTree>
    <p:extLst>
      <p:ext uri="{BB962C8B-B14F-4D97-AF65-F5344CB8AC3E}">
        <p14:creationId xmlns:p14="http://schemas.microsoft.com/office/powerpoint/2010/main" val="81611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7833" y="1426565"/>
            <a:ext cx="10456333" cy="3931846"/>
          </a:xfrm>
          <a:prstGeom prst="rect">
            <a:avLst/>
          </a:prstGeom>
        </p:spPr>
        <p:txBody>
          <a:bodyPr wrap="square">
            <a:spAutoFit/>
          </a:bodyPr>
          <a:lstStyle/>
          <a:p>
            <a:pPr marL="0" lvl="1">
              <a:spcBef>
                <a:spcPts val="600"/>
              </a:spcBef>
              <a:spcAft>
                <a:spcPts val="300"/>
              </a:spcAft>
            </a:pPr>
            <a:r>
              <a:rPr lang="es-EC" sz="2000" i="1" dirty="0" smtClean="0"/>
              <a:t>1. Servicios </a:t>
            </a:r>
            <a:r>
              <a:rPr lang="es-EC" sz="2000" i="1" dirty="0"/>
              <a:t>a ser prestados por la CDN</a:t>
            </a:r>
          </a:p>
          <a:p>
            <a:pPr marL="804863" lvl="0" indent="447675" algn="just">
              <a:lnSpc>
                <a:spcPct val="105000"/>
              </a:lnSpc>
              <a:spcAft>
                <a:spcPts val="0"/>
              </a:spcAft>
              <a:buFont typeface="Symbol" panose="05050102010706020507" pitchFamily="18" charset="2"/>
              <a:buChar char=""/>
              <a:tabLst>
                <a:tab pos="804863" algn="l"/>
              </a:tabLst>
            </a:pPr>
            <a:r>
              <a:rPr lang="es-EC" sz="2000" dirty="0">
                <a:ea typeface="Times New Roman" panose="02020603050405020304" pitchFamily="18" charset="0"/>
              </a:rPr>
              <a:t>Web </a:t>
            </a:r>
            <a:r>
              <a:rPr lang="es-EC" sz="2000" dirty="0" err="1">
                <a:ea typeface="Times New Roman" panose="02020603050405020304" pitchFamily="18" charset="0"/>
              </a:rPr>
              <a:t>caching</a:t>
            </a:r>
            <a:endParaRPr lang="es-EC" sz="2000" dirty="0">
              <a:ea typeface="Times New Roman" panose="02020603050405020304" pitchFamily="18" charset="0"/>
            </a:endParaRPr>
          </a:p>
          <a:p>
            <a:pPr marL="804863" lvl="0" indent="447675" algn="just">
              <a:lnSpc>
                <a:spcPct val="105000"/>
              </a:lnSpc>
              <a:spcAft>
                <a:spcPts val="0"/>
              </a:spcAft>
              <a:buFont typeface="Symbol" panose="05050102010706020507" pitchFamily="18" charset="2"/>
              <a:buChar char=""/>
              <a:tabLst>
                <a:tab pos="804863" algn="l"/>
              </a:tabLst>
            </a:pPr>
            <a:r>
              <a:rPr lang="es-EC" sz="2000" dirty="0">
                <a:ea typeface="Times New Roman" panose="02020603050405020304" pitchFamily="18" charset="0"/>
              </a:rPr>
              <a:t>Canal de distribución de servicios</a:t>
            </a:r>
          </a:p>
          <a:p>
            <a:pPr marL="804863" lvl="0" indent="447675" algn="just">
              <a:lnSpc>
                <a:spcPct val="105000"/>
              </a:lnSpc>
              <a:spcAft>
                <a:spcPts val="0"/>
              </a:spcAft>
              <a:buFont typeface="Symbol" panose="05050102010706020507" pitchFamily="18" charset="2"/>
              <a:buChar char=""/>
              <a:tabLst>
                <a:tab pos="804863" algn="l"/>
              </a:tabLst>
            </a:pPr>
            <a:r>
              <a:rPr lang="es-EC" sz="2000" dirty="0">
                <a:ea typeface="Times New Roman" panose="02020603050405020304" pitchFamily="18" charset="0"/>
              </a:rPr>
              <a:t>Servicios de directorio</a:t>
            </a:r>
          </a:p>
          <a:p>
            <a:pPr marL="804863" lvl="0" indent="447675" algn="just">
              <a:lnSpc>
                <a:spcPct val="105000"/>
              </a:lnSpc>
              <a:spcAft>
                <a:spcPts val="0"/>
              </a:spcAft>
              <a:buFont typeface="Symbol" panose="05050102010706020507" pitchFamily="18" charset="2"/>
              <a:buChar char=""/>
              <a:tabLst>
                <a:tab pos="804863" algn="l"/>
              </a:tabLst>
            </a:pPr>
            <a:r>
              <a:rPr lang="es-EC" sz="2000" dirty="0">
                <a:ea typeface="Times New Roman" panose="02020603050405020304" pitchFamily="18" charset="0"/>
              </a:rPr>
              <a:t>E-</a:t>
            </a:r>
            <a:r>
              <a:rPr lang="es-EC" sz="2000" dirty="0" err="1">
                <a:ea typeface="Times New Roman" panose="02020603050405020304" pitchFamily="18" charset="0"/>
              </a:rPr>
              <a:t>commerce</a:t>
            </a:r>
            <a:endParaRPr lang="es-EC" sz="2000" dirty="0">
              <a:ea typeface="Times New Roman" panose="02020603050405020304" pitchFamily="18" charset="0"/>
            </a:endParaRPr>
          </a:p>
          <a:p>
            <a:pPr marL="804863" lvl="0" indent="447675" algn="just">
              <a:lnSpc>
                <a:spcPct val="105000"/>
              </a:lnSpc>
              <a:spcAft>
                <a:spcPts val="0"/>
              </a:spcAft>
              <a:buFont typeface="Symbol" panose="05050102010706020507" pitchFamily="18" charset="2"/>
              <a:buChar char=""/>
              <a:tabLst>
                <a:tab pos="804863" algn="l"/>
              </a:tabLst>
            </a:pPr>
            <a:r>
              <a:rPr lang="es-EC" sz="2000" dirty="0">
                <a:ea typeface="Times New Roman" panose="02020603050405020304" pitchFamily="18" charset="0"/>
              </a:rPr>
              <a:t>Transferencia de archivos</a:t>
            </a:r>
          </a:p>
          <a:p>
            <a:pPr>
              <a:spcAft>
                <a:spcPts val="0"/>
              </a:spcAft>
            </a:pPr>
            <a:r>
              <a:rPr lang="es-EC" sz="2000" dirty="0">
                <a:ea typeface="Times New Roman" panose="02020603050405020304" pitchFamily="18" charset="0"/>
              </a:rPr>
              <a:t> </a:t>
            </a:r>
          </a:p>
          <a:p>
            <a:pPr>
              <a:spcAft>
                <a:spcPts val="0"/>
              </a:spcAft>
            </a:pPr>
            <a:r>
              <a:rPr lang="es-EC" sz="2000" i="1" dirty="0" smtClean="0"/>
              <a:t>2. Capacidad </a:t>
            </a:r>
            <a:r>
              <a:rPr lang="es-EC" sz="2000" i="1" dirty="0"/>
              <a:t>de acceso</a:t>
            </a:r>
          </a:p>
          <a:p>
            <a:pPr marL="355600" algn="just">
              <a:lnSpc>
                <a:spcPct val="105000"/>
              </a:lnSpc>
              <a:spcAft>
                <a:spcPts val="0"/>
              </a:spcAft>
            </a:pPr>
            <a:r>
              <a:rPr lang="es-EC" sz="2000" dirty="0" smtClean="0">
                <a:ea typeface="Times New Roman" panose="02020603050405020304" pitchFamily="18" charset="0"/>
              </a:rPr>
              <a:t>Acceso </a:t>
            </a:r>
            <a:r>
              <a:rPr lang="es-EC" sz="2000" dirty="0">
                <a:ea typeface="Times New Roman" panose="02020603050405020304" pitchFamily="18" charset="0"/>
              </a:rPr>
              <a:t>de 10 </a:t>
            </a:r>
            <a:r>
              <a:rPr lang="es-EC" sz="2000" dirty="0" err="1">
                <a:ea typeface="Times New Roman" panose="02020603050405020304" pitchFamily="18" charset="0"/>
              </a:rPr>
              <a:t>Gbps</a:t>
            </a:r>
            <a:r>
              <a:rPr lang="es-EC" sz="2000" dirty="0">
                <a:ea typeface="Times New Roman" panose="02020603050405020304" pitchFamily="18" charset="0"/>
              </a:rPr>
              <a:t>.   </a:t>
            </a:r>
          </a:p>
          <a:p>
            <a:pPr algn="just">
              <a:spcAft>
                <a:spcPts val="0"/>
              </a:spcAft>
            </a:pPr>
            <a:endParaRPr lang="es-EC" sz="2000" dirty="0"/>
          </a:p>
          <a:p>
            <a:pPr algn="just">
              <a:spcAft>
                <a:spcPts val="0"/>
              </a:spcAft>
            </a:pPr>
            <a:r>
              <a:rPr lang="es-EC" sz="2000" i="1" dirty="0" smtClean="0"/>
              <a:t>3. Seguridad </a:t>
            </a:r>
            <a:r>
              <a:rPr lang="es-EC" sz="2000" i="1" dirty="0"/>
              <a:t>en la red diseñada</a:t>
            </a:r>
          </a:p>
          <a:p>
            <a:pPr marL="355600" algn="just">
              <a:lnSpc>
                <a:spcPct val="105000"/>
              </a:lnSpc>
              <a:spcAft>
                <a:spcPts val="0"/>
              </a:spcAft>
            </a:pPr>
            <a:r>
              <a:rPr lang="es-EC" sz="2000" dirty="0" smtClean="0">
                <a:ea typeface="Times New Roman" panose="02020603050405020304" pitchFamily="18" charset="0"/>
              </a:rPr>
              <a:t>Firewall </a:t>
            </a:r>
            <a:endParaRPr lang="es-EC" sz="2000" dirty="0">
              <a:effectLst/>
              <a:ea typeface="Times New Roman" panose="02020603050405020304" pitchFamily="18" charset="0"/>
            </a:endParaRPr>
          </a:p>
        </p:txBody>
      </p:sp>
    </p:spTree>
    <p:extLst>
      <p:ext uri="{BB962C8B-B14F-4D97-AF65-F5344CB8AC3E}">
        <p14:creationId xmlns:p14="http://schemas.microsoft.com/office/powerpoint/2010/main" val="2487985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5716" y="555842"/>
            <a:ext cx="10342033" cy="5842625"/>
          </a:xfrm>
          <a:prstGeom prst="rect">
            <a:avLst/>
          </a:prstGeom>
        </p:spPr>
        <p:txBody>
          <a:bodyPr wrap="square">
            <a:spAutoFit/>
          </a:bodyPr>
          <a:lstStyle/>
          <a:p>
            <a:pPr marL="0" lvl="1" algn="just">
              <a:spcBef>
                <a:spcPts val="200"/>
              </a:spcBef>
              <a:spcAft>
                <a:spcPts val="0"/>
              </a:spcAft>
            </a:pPr>
            <a:r>
              <a:rPr lang="es-EC" sz="2000" i="1" dirty="0" smtClean="0"/>
              <a:t>4. Equipos </a:t>
            </a:r>
            <a:r>
              <a:rPr lang="es-EC" sz="2000" i="1" dirty="0"/>
              <a:t>requeridos:</a:t>
            </a:r>
          </a:p>
          <a:p>
            <a:pPr marL="804863" lvl="0" indent="447675" algn="just">
              <a:lnSpc>
                <a:spcPct val="105000"/>
              </a:lnSpc>
              <a:spcAft>
                <a:spcPts val="0"/>
              </a:spcAft>
              <a:buFont typeface="Symbol" panose="05050102010706020507" pitchFamily="18" charset="2"/>
              <a:buChar char=""/>
            </a:pPr>
            <a:r>
              <a:rPr lang="es-EC" sz="2000" b="1" dirty="0" err="1">
                <a:ea typeface="Times New Roman" panose="02020603050405020304" pitchFamily="18" charset="0"/>
              </a:rPr>
              <a:t>Switches</a:t>
            </a:r>
            <a:endParaRPr lang="es-EC" sz="2000" dirty="0">
              <a:ea typeface="Times New Roman" panose="02020603050405020304" pitchFamily="18" charset="0"/>
            </a:endParaRPr>
          </a:p>
          <a:p>
            <a:pPr marL="1439863" lvl="0" algn="just">
              <a:lnSpc>
                <a:spcPct val="115000"/>
              </a:lnSpc>
              <a:spcAft>
                <a:spcPts val="0"/>
              </a:spcAft>
            </a:pPr>
            <a:r>
              <a:rPr lang="es-EC" sz="2000" dirty="0" smtClean="0">
                <a:ea typeface="Times New Roman" panose="02020603050405020304" pitchFamily="18" charset="0"/>
                <a:cs typeface="Times New Roman" panose="02020603050405020304" pitchFamily="18" charset="0"/>
              </a:rPr>
              <a:t>SWITCH </a:t>
            </a:r>
            <a:r>
              <a:rPr lang="es-EC" sz="2000" dirty="0">
                <a:ea typeface="Times New Roman" panose="02020603050405020304" pitchFamily="18" charset="0"/>
                <a:cs typeface="Times New Roman" panose="02020603050405020304" pitchFamily="18" charset="0"/>
              </a:rPr>
              <a:t>GSLB: este </a:t>
            </a:r>
            <a:r>
              <a:rPr lang="es-EC" sz="2000" dirty="0" err="1">
                <a:ea typeface="Times New Roman" panose="02020603050405020304" pitchFamily="18" charset="0"/>
                <a:cs typeface="Times New Roman" panose="02020603050405020304" pitchFamily="18" charset="0"/>
              </a:rPr>
              <a:t>switch</a:t>
            </a:r>
            <a:r>
              <a:rPr lang="es-EC" sz="2000" dirty="0">
                <a:ea typeface="Times New Roman" panose="02020603050405020304" pitchFamily="18" charset="0"/>
                <a:cs typeface="Times New Roman" panose="02020603050405020304" pitchFamily="18" charset="0"/>
              </a:rPr>
              <a:t> será el que permita la característica </a:t>
            </a:r>
            <a:r>
              <a:rPr lang="es-EC" sz="2000" dirty="0" smtClean="0">
                <a:ea typeface="Times New Roman" panose="02020603050405020304" pitchFamily="18" charset="0"/>
                <a:cs typeface="Times New Roman" panose="02020603050405020304" pitchFamily="18" charset="0"/>
              </a:rPr>
              <a:t>GSLB</a:t>
            </a:r>
            <a:r>
              <a:rPr lang="es-EC" sz="2000" dirty="0">
                <a:ea typeface="Times New Roman" panose="02020603050405020304" pitchFamily="18" charset="0"/>
                <a:cs typeface="Times New Roman" panose="02020603050405020304" pitchFamily="18" charset="0"/>
              </a:rPr>
              <a:t>, y que sería prácticamente el corazón de la CDN. </a:t>
            </a:r>
          </a:p>
          <a:p>
            <a:pPr marL="2328863" lvl="0" indent="-533400" algn="just">
              <a:lnSpc>
                <a:spcPct val="115000"/>
              </a:lnSpc>
              <a:spcAft>
                <a:spcPts val="0"/>
              </a:spcAft>
              <a:buFont typeface="Calibri" panose="020F0502020204030204" pitchFamily="34" charset="0"/>
              <a:buChar char="-"/>
            </a:pPr>
            <a:r>
              <a:rPr lang="es-EC" sz="2000" dirty="0">
                <a:ea typeface="Calibri" panose="020F0502020204030204" pitchFamily="34" charset="0"/>
                <a:cs typeface="Times New Roman" panose="02020603050405020304" pitchFamily="18" charset="0"/>
              </a:rPr>
              <a:t>48 puertos</a:t>
            </a:r>
          </a:p>
          <a:p>
            <a:pPr marL="2328863" lvl="0" indent="-533400" algn="just">
              <a:lnSpc>
                <a:spcPct val="115000"/>
              </a:lnSpc>
              <a:spcAft>
                <a:spcPts val="0"/>
              </a:spcAft>
              <a:buFont typeface="Calibri" panose="020F0502020204030204" pitchFamily="34" charset="0"/>
              <a:buChar char="-"/>
            </a:pPr>
            <a:r>
              <a:rPr lang="es-EC" sz="2000" dirty="0">
                <a:ea typeface="Calibri" panose="020F0502020204030204" pitchFamily="34" charset="0"/>
                <a:cs typeface="Times New Roman" panose="02020603050405020304" pitchFamily="18" charset="0"/>
              </a:rPr>
              <a:t>Soporte para módulos de 10 </a:t>
            </a:r>
            <a:r>
              <a:rPr lang="es-EC" sz="2000" dirty="0" err="1">
                <a:ea typeface="Calibri" panose="020F0502020204030204" pitchFamily="34" charset="0"/>
                <a:cs typeface="Times New Roman" panose="02020603050405020304" pitchFamily="18" charset="0"/>
              </a:rPr>
              <a:t>GbE</a:t>
            </a:r>
            <a:endParaRPr lang="es-EC" sz="2000" dirty="0">
              <a:ea typeface="Calibri" panose="020F0502020204030204" pitchFamily="34" charset="0"/>
              <a:cs typeface="Times New Roman" panose="02020603050405020304" pitchFamily="18" charset="0"/>
            </a:endParaRPr>
          </a:p>
          <a:p>
            <a:pPr marL="2328863" lvl="0" indent="-533400" algn="just">
              <a:lnSpc>
                <a:spcPct val="115000"/>
              </a:lnSpc>
              <a:spcAft>
                <a:spcPts val="0"/>
              </a:spcAft>
              <a:buFont typeface="Calibri" panose="020F0502020204030204" pitchFamily="34" charset="0"/>
              <a:buChar char="-"/>
            </a:pPr>
            <a:r>
              <a:rPr lang="es-EC" sz="2000" dirty="0">
                <a:ea typeface="Calibri" panose="020F0502020204030204" pitchFamily="34" charset="0"/>
                <a:cs typeface="Times New Roman" panose="02020603050405020304" pitchFamily="18" charset="0"/>
              </a:rPr>
              <a:t>Soporte para escalabilidad en cascada</a:t>
            </a:r>
          </a:p>
          <a:p>
            <a:pPr marL="2328863" lvl="0" indent="-533400" algn="just">
              <a:lnSpc>
                <a:spcPct val="115000"/>
              </a:lnSpc>
              <a:spcAft>
                <a:spcPts val="0"/>
              </a:spcAft>
              <a:buFont typeface="Calibri" panose="020F0502020204030204" pitchFamily="34" charset="0"/>
              <a:buChar char="-"/>
            </a:pPr>
            <a:r>
              <a:rPr lang="es-EC" sz="2000" dirty="0">
                <a:ea typeface="Calibri" panose="020F0502020204030204" pitchFamily="34" charset="0"/>
                <a:cs typeface="Times New Roman" panose="02020603050405020304" pitchFamily="18" charset="0"/>
              </a:rPr>
              <a:t>Soporte para Módulo SFP</a:t>
            </a:r>
          </a:p>
          <a:p>
            <a:pPr marL="2328863" lvl="0" indent="-533400" algn="just">
              <a:lnSpc>
                <a:spcPct val="115000"/>
              </a:lnSpc>
              <a:spcAft>
                <a:spcPts val="1000"/>
              </a:spcAft>
              <a:buFont typeface="Calibri" panose="020F0502020204030204" pitchFamily="34" charset="0"/>
              <a:buChar char="-"/>
            </a:pPr>
            <a:r>
              <a:rPr lang="es-EC" sz="2000" dirty="0">
                <a:ea typeface="Calibri" panose="020F0502020204030204" pitchFamily="34" charset="0"/>
                <a:cs typeface="Times New Roman" panose="02020603050405020304" pitchFamily="18" charset="0"/>
              </a:rPr>
              <a:t>Fuente redundante</a:t>
            </a:r>
          </a:p>
          <a:p>
            <a:pPr marL="1795463" algn="just">
              <a:spcAft>
                <a:spcPts val="0"/>
              </a:spcAft>
            </a:pPr>
            <a:r>
              <a:rPr lang="es-EC" sz="2000" u="sng" dirty="0" err="1" smtClean="0">
                <a:ea typeface="Times New Roman" panose="02020603050405020304" pitchFamily="18" charset="0"/>
              </a:rPr>
              <a:t>Force</a:t>
            </a:r>
            <a:r>
              <a:rPr lang="es-EC" sz="2000" u="sng" dirty="0" smtClean="0">
                <a:ea typeface="Times New Roman" panose="02020603050405020304" pitchFamily="18" charset="0"/>
              </a:rPr>
              <a:t> </a:t>
            </a:r>
            <a:r>
              <a:rPr lang="es-EC" sz="2000" u="sng" dirty="0">
                <a:ea typeface="Times New Roman" panose="02020603050405020304" pitchFamily="18" charset="0"/>
              </a:rPr>
              <a:t>10 DELL </a:t>
            </a:r>
            <a:r>
              <a:rPr lang="es-EC" sz="2000" u="sng" dirty="0" smtClean="0">
                <a:ea typeface="Times New Roman" panose="02020603050405020304" pitchFamily="18" charset="0"/>
              </a:rPr>
              <a:t>S50N. </a:t>
            </a:r>
            <a:endParaRPr lang="es-EC" sz="2000" u="sng" dirty="0">
              <a:ea typeface="Times New Roman" panose="02020603050405020304" pitchFamily="18" charset="0"/>
            </a:endParaRPr>
          </a:p>
          <a:p>
            <a:pPr marL="342900" lvl="0" indent="-342900" algn="just">
              <a:lnSpc>
                <a:spcPct val="115000"/>
              </a:lnSpc>
              <a:spcAft>
                <a:spcPts val="0"/>
              </a:spcAft>
              <a:buFont typeface="+mj-lt"/>
              <a:buAutoNum type="alphaLcParenR"/>
            </a:pPr>
            <a:endParaRPr lang="es-EC" sz="2000" dirty="0" smtClean="0">
              <a:ea typeface="Times New Roman" panose="02020603050405020304" pitchFamily="18" charset="0"/>
              <a:cs typeface="Times New Roman" panose="02020603050405020304" pitchFamily="18" charset="0"/>
            </a:endParaRPr>
          </a:p>
          <a:p>
            <a:pPr marL="1439863" lvl="0" algn="just">
              <a:lnSpc>
                <a:spcPct val="115000"/>
              </a:lnSpc>
              <a:spcAft>
                <a:spcPts val="0"/>
              </a:spcAft>
            </a:pPr>
            <a:r>
              <a:rPr lang="es-EC" sz="2000" dirty="0" smtClean="0">
                <a:ea typeface="Times New Roman" panose="02020603050405020304" pitchFamily="18" charset="0"/>
                <a:cs typeface="Times New Roman" panose="02020603050405020304" pitchFamily="18" charset="0"/>
              </a:rPr>
              <a:t>SWITCH </a:t>
            </a:r>
            <a:r>
              <a:rPr lang="es-EC" sz="2000" dirty="0">
                <a:ea typeface="Times New Roman" panose="02020603050405020304" pitchFamily="18" charset="0"/>
                <a:cs typeface="Times New Roman" panose="02020603050405020304" pitchFamily="18" charset="0"/>
              </a:rPr>
              <a:t>DE SEGURIDAD DE ACCESO AL FIREWALL</a:t>
            </a:r>
            <a:r>
              <a:rPr lang="es-EC" sz="2000" dirty="0" smtClean="0">
                <a:ea typeface="Times New Roman" panose="02020603050405020304" pitchFamily="18" charset="0"/>
                <a:cs typeface="Times New Roman" panose="02020603050405020304" pitchFamily="18" charset="0"/>
              </a:rPr>
              <a:t>:</a:t>
            </a:r>
          </a:p>
          <a:p>
            <a:pPr marL="2328863" lvl="0" indent="-533400" algn="just">
              <a:lnSpc>
                <a:spcPct val="115000"/>
              </a:lnSpc>
              <a:spcAft>
                <a:spcPts val="0"/>
              </a:spcAft>
              <a:buFont typeface="Calibri" panose="020F0502020204030204" pitchFamily="34" charset="0"/>
              <a:buChar char="-"/>
            </a:pPr>
            <a:r>
              <a:rPr lang="es-EC" sz="2000" dirty="0" smtClean="0">
                <a:ea typeface="Calibri" panose="020F0502020204030204" pitchFamily="34" charset="0"/>
                <a:cs typeface="Times New Roman" panose="02020603050405020304" pitchFamily="18" charset="0"/>
              </a:rPr>
              <a:t>24 puertos</a:t>
            </a:r>
          </a:p>
          <a:p>
            <a:pPr marL="2328863" lvl="0" indent="-533400" algn="just">
              <a:lnSpc>
                <a:spcPct val="115000"/>
              </a:lnSpc>
              <a:spcAft>
                <a:spcPts val="0"/>
              </a:spcAft>
              <a:buFont typeface="Calibri" panose="020F0502020204030204" pitchFamily="34" charset="0"/>
              <a:buChar char="-"/>
            </a:pPr>
            <a:r>
              <a:rPr lang="es-EC" sz="2000" dirty="0" smtClean="0">
                <a:ea typeface="Calibri" panose="020F0502020204030204" pitchFamily="34" charset="0"/>
                <a:cs typeface="Times New Roman" panose="02020603050405020304" pitchFamily="18" charset="0"/>
              </a:rPr>
              <a:t>Soporte </a:t>
            </a:r>
            <a:r>
              <a:rPr lang="es-EC" sz="2000" dirty="0">
                <a:ea typeface="Calibri" panose="020F0502020204030204" pitchFamily="34" charset="0"/>
                <a:cs typeface="Times New Roman" panose="02020603050405020304" pitchFamily="18" charset="0"/>
              </a:rPr>
              <a:t>para módulos de 1 </a:t>
            </a:r>
            <a:r>
              <a:rPr lang="es-EC" sz="2000" dirty="0" err="1">
                <a:ea typeface="Calibri" panose="020F0502020204030204" pitchFamily="34" charset="0"/>
                <a:cs typeface="Times New Roman" panose="02020603050405020304" pitchFamily="18" charset="0"/>
              </a:rPr>
              <a:t>GbE</a:t>
            </a:r>
            <a:endParaRPr lang="es-EC" sz="2000" dirty="0">
              <a:ea typeface="Calibri" panose="020F0502020204030204" pitchFamily="34" charset="0"/>
              <a:cs typeface="Times New Roman" panose="02020603050405020304" pitchFamily="18" charset="0"/>
            </a:endParaRPr>
          </a:p>
          <a:p>
            <a:pPr marL="2328863" lvl="0" indent="-533400" algn="just">
              <a:lnSpc>
                <a:spcPct val="115000"/>
              </a:lnSpc>
              <a:spcAft>
                <a:spcPts val="1000"/>
              </a:spcAft>
              <a:buFont typeface="Calibri" panose="020F0502020204030204" pitchFamily="34" charset="0"/>
              <a:buChar char="-"/>
            </a:pPr>
            <a:r>
              <a:rPr lang="es-EC" sz="2000" dirty="0">
                <a:ea typeface="Calibri" panose="020F0502020204030204" pitchFamily="34" charset="0"/>
                <a:cs typeface="Times New Roman" panose="02020603050405020304" pitchFamily="18" charset="0"/>
              </a:rPr>
              <a:t>Soporte para Módulo SPF</a:t>
            </a:r>
          </a:p>
          <a:p>
            <a:pPr marL="1795463" algn="just">
              <a:spcAft>
                <a:spcPts val="0"/>
              </a:spcAft>
            </a:pPr>
            <a:r>
              <a:rPr lang="es-EC" sz="2000" u="sng" dirty="0" smtClean="0">
                <a:ea typeface="Times New Roman" panose="02020603050405020304" pitchFamily="18" charset="0"/>
              </a:rPr>
              <a:t>Juniper EX3200</a:t>
            </a:r>
            <a:endParaRPr lang="es-EC" sz="2000" u="sng" dirty="0">
              <a:ea typeface="Times New Roman" panose="02020603050405020304" pitchFamily="18" charset="0"/>
            </a:endParaRPr>
          </a:p>
        </p:txBody>
      </p:sp>
    </p:spTree>
    <p:extLst>
      <p:ext uri="{BB962C8B-B14F-4D97-AF65-F5344CB8AC3E}">
        <p14:creationId xmlns:p14="http://schemas.microsoft.com/office/powerpoint/2010/main" val="2406761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5136" y="1096235"/>
            <a:ext cx="9779000" cy="4403257"/>
          </a:xfrm>
          <a:prstGeom prst="rect">
            <a:avLst/>
          </a:prstGeom>
        </p:spPr>
        <p:txBody>
          <a:bodyPr wrap="square">
            <a:spAutoFit/>
          </a:bodyPr>
          <a:lstStyle/>
          <a:p>
            <a:pPr marL="804863" lvl="0" indent="447675" algn="just">
              <a:lnSpc>
                <a:spcPct val="105000"/>
              </a:lnSpc>
              <a:spcAft>
                <a:spcPts val="0"/>
              </a:spcAft>
              <a:buFont typeface="Symbol" panose="05050102010706020507" pitchFamily="18" charset="2"/>
              <a:buChar char=""/>
              <a:tabLst>
                <a:tab pos="1252538" algn="l"/>
              </a:tabLst>
            </a:pPr>
            <a:r>
              <a:rPr lang="es-EC" b="1" dirty="0">
                <a:ea typeface="Times New Roman" panose="02020603050405020304" pitchFamily="18" charset="0"/>
              </a:rPr>
              <a:t>Firewall</a:t>
            </a:r>
            <a:endParaRPr lang="es-EC" dirty="0">
              <a:ea typeface="Times New Roman" panose="02020603050405020304" pitchFamily="18" charset="0"/>
            </a:endParaRPr>
          </a:p>
          <a:p>
            <a:pPr marL="1439863" algn="just">
              <a:lnSpc>
                <a:spcPct val="105000"/>
              </a:lnSpc>
              <a:spcAft>
                <a:spcPts val="0"/>
              </a:spcAft>
            </a:pPr>
            <a:r>
              <a:rPr lang="es-EC" dirty="0">
                <a:ea typeface="Times New Roman" panose="02020603050405020304" pitchFamily="18" charset="0"/>
              </a:rPr>
              <a:t>El firewall requerido debe cumplir con las siguientes especificaciones</a:t>
            </a:r>
          </a:p>
          <a:p>
            <a:pPr marL="2328863" lvl="0" indent="-533400" algn="just">
              <a:lnSpc>
                <a:spcPct val="115000"/>
              </a:lnSpc>
              <a:spcAft>
                <a:spcPts val="0"/>
              </a:spcAft>
              <a:buFont typeface="Calibri" panose="020F0502020204030204" pitchFamily="34" charset="0"/>
              <a:buChar char="-"/>
              <a:tabLst>
                <a:tab pos="1795463" algn="l"/>
              </a:tabLst>
            </a:pPr>
            <a:r>
              <a:rPr lang="es-EC" dirty="0">
                <a:ea typeface="Calibri" panose="020F0502020204030204" pitchFamily="34" charset="0"/>
                <a:cs typeface="Times New Roman" panose="02020603050405020304" pitchFamily="18" charset="0"/>
              </a:rPr>
              <a:t>Posea certificación de seguridad IEC 60950-1</a:t>
            </a:r>
          </a:p>
          <a:p>
            <a:pPr marL="2328863" lvl="0" indent="-533400" algn="just">
              <a:lnSpc>
                <a:spcPct val="115000"/>
              </a:lnSpc>
              <a:spcAft>
                <a:spcPts val="0"/>
              </a:spcAft>
              <a:buFont typeface="Calibri" panose="020F0502020204030204" pitchFamily="34" charset="0"/>
              <a:buChar char="-"/>
              <a:tabLst>
                <a:tab pos="1795463" algn="l"/>
              </a:tabLst>
            </a:pPr>
            <a:r>
              <a:rPr lang="es-EC" dirty="0">
                <a:ea typeface="Calibri" panose="020F0502020204030204" pitchFamily="34" charset="0"/>
                <a:cs typeface="Times New Roman" panose="02020603050405020304" pitchFamily="18" charset="0"/>
              </a:rPr>
              <a:t>Módulo SPF</a:t>
            </a:r>
          </a:p>
          <a:p>
            <a:pPr marL="2328863" lvl="0" indent="-533400" algn="just">
              <a:lnSpc>
                <a:spcPct val="115000"/>
              </a:lnSpc>
              <a:spcAft>
                <a:spcPts val="0"/>
              </a:spcAft>
              <a:buFont typeface="Calibri" panose="020F0502020204030204" pitchFamily="34" charset="0"/>
              <a:buChar char="-"/>
              <a:tabLst>
                <a:tab pos="1795463" algn="l"/>
              </a:tabLst>
            </a:pPr>
            <a:r>
              <a:rPr lang="es-EC" dirty="0">
                <a:ea typeface="Calibri" panose="020F0502020204030204" pitchFamily="34" charset="0"/>
                <a:cs typeface="Times New Roman" panose="02020603050405020304" pitchFamily="18" charset="0"/>
              </a:rPr>
              <a:t>Soporte para módulos 1 </a:t>
            </a:r>
            <a:r>
              <a:rPr lang="es-EC" dirty="0" err="1">
                <a:ea typeface="Calibri" panose="020F0502020204030204" pitchFamily="34" charset="0"/>
                <a:cs typeface="Times New Roman" panose="02020603050405020304" pitchFamily="18" charset="0"/>
              </a:rPr>
              <a:t>GbE</a:t>
            </a:r>
            <a:endParaRPr lang="es-EC" dirty="0">
              <a:ea typeface="Calibri" panose="020F0502020204030204" pitchFamily="34" charset="0"/>
              <a:cs typeface="Times New Roman" panose="02020603050405020304" pitchFamily="18" charset="0"/>
            </a:endParaRPr>
          </a:p>
          <a:p>
            <a:pPr marL="2328863" lvl="0" indent="-533400" algn="just">
              <a:lnSpc>
                <a:spcPct val="115000"/>
              </a:lnSpc>
              <a:spcAft>
                <a:spcPts val="1000"/>
              </a:spcAft>
              <a:buFont typeface="Calibri" panose="020F0502020204030204" pitchFamily="34" charset="0"/>
              <a:buChar char="-"/>
              <a:tabLst>
                <a:tab pos="1795463" algn="l"/>
              </a:tabLst>
            </a:pPr>
            <a:r>
              <a:rPr lang="es-EC" dirty="0">
                <a:ea typeface="Calibri" panose="020F0502020204030204" pitchFamily="34" charset="0"/>
                <a:cs typeface="Times New Roman" panose="02020603050405020304" pitchFamily="18" charset="0"/>
              </a:rPr>
              <a:t>Soporte de BGP, </a:t>
            </a:r>
            <a:r>
              <a:rPr lang="es-EC" dirty="0" err="1">
                <a:ea typeface="Calibri" panose="020F0502020204030204" pitchFamily="34" charset="0"/>
                <a:cs typeface="Times New Roman" panose="02020603050405020304" pitchFamily="18" charset="0"/>
              </a:rPr>
              <a:t>QoS</a:t>
            </a:r>
            <a:r>
              <a:rPr lang="es-EC" dirty="0">
                <a:ea typeface="Calibri" panose="020F0502020204030204" pitchFamily="34" charset="0"/>
                <a:cs typeface="Times New Roman" panose="02020603050405020304" pitchFamily="18" charset="0"/>
              </a:rPr>
              <a:t>, dot1Q.</a:t>
            </a:r>
          </a:p>
          <a:p>
            <a:pPr marL="1439863" algn="just">
              <a:lnSpc>
                <a:spcPct val="105000"/>
              </a:lnSpc>
              <a:spcAft>
                <a:spcPts val="0"/>
              </a:spcAft>
            </a:pPr>
            <a:r>
              <a:rPr lang="es-EC" u="sng" dirty="0" err="1" smtClean="0">
                <a:ea typeface="Times New Roman" panose="02020603050405020304" pitchFamily="18" charset="0"/>
              </a:rPr>
              <a:t>Checkpoint</a:t>
            </a:r>
            <a:r>
              <a:rPr lang="es-EC" u="sng" dirty="0" smtClean="0">
                <a:ea typeface="Times New Roman" panose="02020603050405020304" pitchFamily="18" charset="0"/>
              </a:rPr>
              <a:t> </a:t>
            </a:r>
            <a:r>
              <a:rPr lang="es-EC" u="sng" dirty="0">
                <a:ea typeface="Times New Roman" panose="02020603050405020304" pitchFamily="18" charset="0"/>
              </a:rPr>
              <a:t>UTM-1 </a:t>
            </a:r>
            <a:r>
              <a:rPr lang="es-EC" u="sng" dirty="0" err="1">
                <a:ea typeface="Times New Roman" panose="02020603050405020304" pitchFamily="18" charset="0"/>
              </a:rPr>
              <a:t>Edge</a:t>
            </a:r>
            <a:r>
              <a:rPr lang="es-EC" u="sng" dirty="0">
                <a:ea typeface="Times New Roman" panose="02020603050405020304" pitchFamily="18" charset="0"/>
              </a:rPr>
              <a:t> </a:t>
            </a:r>
            <a:r>
              <a:rPr lang="es-EC" u="sng" dirty="0" smtClean="0">
                <a:ea typeface="Times New Roman" panose="02020603050405020304" pitchFamily="18" charset="0"/>
              </a:rPr>
              <a:t>N.</a:t>
            </a:r>
            <a:endParaRPr lang="es-EC" u="sng" dirty="0">
              <a:ea typeface="Times New Roman" panose="02020603050405020304" pitchFamily="18" charset="0"/>
            </a:endParaRPr>
          </a:p>
          <a:p>
            <a:pPr marL="804863" lvl="0" indent="447675" algn="just">
              <a:lnSpc>
                <a:spcPct val="105000"/>
              </a:lnSpc>
              <a:spcAft>
                <a:spcPts val="0"/>
              </a:spcAft>
              <a:buFont typeface="Symbol" panose="05050102010706020507" pitchFamily="18" charset="2"/>
              <a:buChar char=""/>
            </a:pPr>
            <a:r>
              <a:rPr lang="es-EC" b="1" dirty="0">
                <a:ea typeface="Times New Roman" panose="02020603050405020304" pitchFamily="18" charset="0"/>
              </a:rPr>
              <a:t>Servidores</a:t>
            </a:r>
            <a:endParaRPr lang="es-EC" dirty="0">
              <a:ea typeface="Times New Roman" panose="02020603050405020304" pitchFamily="18" charset="0"/>
            </a:endParaRPr>
          </a:p>
          <a:p>
            <a:pPr marL="1439863" algn="just">
              <a:lnSpc>
                <a:spcPct val="105000"/>
              </a:lnSpc>
              <a:spcAft>
                <a:spcPts val="0"/>
              </a:spcAft>
            </a:pPr>
            <a:r>
              <a:rPr lang="es-EC" dirty="0" smtClean="0">
                <a:ea typeface="Times New Roman" panose="02020603050405020304" pitchFamily="18" charset="0"/>
              </a:rPr>
              <a:t>Criterio </a:t>
            </a:r>
            <a:r>
              <a:rPr lang="es-EC" dirty="0">
                <a:ea typeface="Times New Roman" panose="02020603050405020304" pitchFamily="18" charset="0"/>
              </a:rPr>
              <a:t>importante de </a:t>
            </a:r>
            <a:r>
              <a:rPr lang="es-EC" dirty="0" smtClean="0">
                <a:ea typeface="Times New Roman" panose="02020603050405020304" pitchFamily="18" charset="0"/>
              </a:rPr>
              <a:t>diseño: Modularidad y control sobre la capacidad.</a:t>
            </a:r>
          </a:p>
          <a:p>
            <a:pPr marL="1439863" algn="just">
              <a:lnSpc>
                <a:spcPct val="105000"/>
              </a:lnSpc>
              <a:spcAft>
                <a:spcPts val="0"/>
              </a:spcAft>
            </a:pPr>
            <a:endParaRPr lang="es-EC" dirty="0" smtClean="0">
              <a:ea typeface="Times New Roman" panose="02020603050405020304" pitchFamily="18" charset="0"/>
            </a:endParaRPr>
          </a:p>
          <a:p>
            <a:pPr marL="1439863" algn="just">
              <a:lnSpc>
                <a:spcPct val="105000"/>
              </a:lnSpc>
              <a:spcAft>
                <a:spcPts val="0"/>
              </a:spcAft>
            </a:pPr>
            <a:r>
              <a:rPr lang="es-EC" u="sng" dirty="0" err="1" smtClean="0">
                <a:ea typeface="Times New Roman" panose="02020603050405020304" pitchFamily="18" charset="0"/>
              </a:rPr>
              <a:t>Super</a:t>
            </a:r>
            <a:r>
              <a:rPr lang="es-EC" u="sng" dirty="0" smtClean="0">
                <a:ea typeface="Times New Roman" panose="02020603050405020304" pitchFamily="18" charset="0"/>
              </a:rPr>
              <a:t> </a:t>
            </a:r>
            <a:r>
              <a:rPr lang="es-EC" u="sng" dirty="0">
                <a:ea typeface="Times New Roman" panose="02020603050405020304" pitchFamily="18" charset="0"/>
              </a:rPr>
              <a:t>Micro ®</a:t>
            </a:r>
            <a:r>
              <a:rPr lang="es-EC" dirty="0">
                <a:ea typeface="Times New Roman" panose="02020603050405020304" pitchFamily="18" charset="0"/>
              </a:rPr>
              <a:t>. </a:t>
            </a:r>
            <a:r>
              <a:rPr lang="es-EC" dirty="0" smtClean="0">
                <a:ea typeface="Times New Roman" panose="02020603050405020304" pitchFamily="18" charset="0"/>
              </a:rPr>
              <a:t>(0,6 </a:t>
            </a:r>
            <a:r>
              <a:rPr lang="es-EC" dirty="0" err="1" smtClean="0">
                <a:ea typeface="Times New Roman" panose="02020603050405020304" pitchFamily="18" charset="0"/>
              </a:rPr>
              <a:t>Gbps</a:t>
            </a:r>
            <a:r>
              <a:rPr lang="es-EC" dirty="0" smtClean="0">
                <a:ea typeface="Times New Roman" panose="02020603050405020304" pitchFamily="18" charset="0"/>
              </a:rPr>
              <a:t>/servidor)</a:t>
            </a:r>
          </a:p>
          <a:p>
            <a:pPr marL="1439863" algn="just">
              <a:lnSpc>
                <a:spcPct val="105000"/>
              </a:lnSpc>
              <a:spcAft>
                <a:spcPts val="0"/>
              </a:spcAft>
            </a:pPr>
            <a:endParaRPr lang="es-EC" dirty="0">
              <a:ea typeface="Times New Roman" panose="02020603050405020304" pitchFamily="18" charset="0"/>
            </a:endParaRPr>
          </a:p>
          <a:p>
            <a:pPr marL="1439863" algn="just">
              <a:lnSpc>
                <a:spcPct val="105000"/>
              </a:lnSpc>
              <a:spcAft>
                <a:spcPts val="0"/>
              </a:spcAft>
            </a:pPr>
            <a:r>
              <a:rPr lang="es-EC" dirty="0" smtClean="0">
                <a:ea typeface="Times New Roman" panose="02020603050405020304" pitchFamily="18" charset="0"/>
              </a:rPr>
              <a:t>Capacidad </a:t>
            </a:r>
            <a:r>
              <a:rPr lang="es-EC" dirty="0">
                <a:ea typeface="Times New Roman" panose="02020603050405020304" pitchFamily="18" charset="0"/>
              </a:rPr>
              <a:t>máxima de inicio </a:t>
            </a:r>
            <a:r>
              <a:rPr lang="es-EC" dirty="0" smtClean="0">
                <a:ea typeface="Times New Roman" panose="02020603050405020304" pitchFamily="18" charset="0"/>
              </a:rPr>
              <a:t>+ </a:t>
            </a:r>
            <a:r>
              <a:rPr lang="es-EC" dirty="0">
                <a:ea typeface="Times New Roman" panose="02020603050405020304" pitchFamily="18" charset="0"/>
              </a:rPr>
              <a:t>proyección de 50% a 3 años </a:t>
            </a:r>
            <a:r>
              <a:rPr lang="es-EC" dirty="0" smtClean="0">
                <a:ea typeface="Times New Roman" panose="02020603050405020304" pitchFamily="18" charset="0"/>
              </a:rPr>
              <a:t>= 3.5 </a:t>
            </a:r>
            <a:r>
              <a:rPr lang="es-EC" dirty="0" err="1" smtClean="0">
                <a:ea typeface="Times New Roman" panose="02020603050405020304" pitchFamily="18" charset="0"/>
              </a:rPr>
              <a:t>Gbps</a:t>
            </a:r>
            <a:endParaRPr lang="es-EC" dirty="0">
              <a:ea typeface="Times New Roman" panose="02020603050405020304" pitchFamily="18" charset="0"/>
            </a:endParaRPr>
          </a:p>
          <a:p>
            <a:pPr marL="1439863" algn="just">
              <a:lnSpc>
                <a:spcPct val="105000"/>
              </a:lnSpc>
              <a:spcAft>
                <a:spcPts val="0"/>
              </a:spcAft>
            </a:pPr>
            <a:r>
              <a:rPr lang="es-EC" dirty="0" smtClean="0">
                <a:ea typeface="Times New Roman" panose="02020603050405020304" pitchFamily="18" charset="0"/>
              </a:rPr>
              <a:t>(3.5 </a:t>
            </a:r>
            <a:r>
              <a:rPr lang="es-EC" dirty="0" err="1">
                <a:ea typeface="Times New Roman" panose="02020603050405020304" pitchFamily="18" charset="0"/>
              </a:rPr>
              <a:t>Gbps</a:t>
            </a:r>
            <a:r>
              <a:rPr lang="es-EC" dirty="0">
                <a:ea typeface="Times New Roman" panose="02020603050405020304" pitchFamily="18" charset="0"/>
              </a:rPr>
              <a:t>) / (0.6 </a:t>
            </a:r>
            <a:r>
              <a:rPr lang="es-EC" dirty="0" err="1">
                <a:ea typeface="Times New Roman" panose="02020603050405020304" pitchFamily="18" charset="0"/>
              </a:rPr>
              <a:t>Gbps</a:t>
            </a:r>
            <a:r>
              <a:rPr lang="es-EC" dirty="0">
                <a:ea typeface="Times New Roman" panose="02020603050405020304" pitchFamily="18" charset="0"/>
              </a:rPr>
              <a:t>/servidor) = 5.83 servidores, esto es 6 servidores. </a:t>
            </a:r>
          </a:p>
        </p:txBody>
      </p:sp>
    </p:spTree>
    <p:extLst>
      <p:ext uri="{BB962C8B-B14F-4D97-AF65-F5344CB8AC3E}">
        <p14:creationId xmlns:p14="http://schemas.microsoft.com/office/powerpoint/2010/main" val="307966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95896" y="1536174"/>
            <a:ext cx="7600208" cy="3785652"/>
          </a:xfrm>
          <a:prstGeom prst="rect">
            <a:avLst/>
          </a:prstGeom>
        </p:spPr>
        <p:txBody>
          <a:bodyPr wrap="square">
            <a:spAutoFit/>
          </a:bodyPr>
          <a:lstStyle/>
          <a:p>
            <a:pPr algn="ctr"/>
            <a:r>
              <a:rPr lang="es-EC" sz="6000" dirty="0" smtClean="0"/>
              <a:t>LA NECESIDAD DEL CLIENTE RESPECTO DEL ACCESO DE CONTENIDOS</a:t>
            </a:r>
          </a:p>
        </p:txBody>
      </p:sp>
    </p:spTree>
    <p:extLst>
      <p:ext uri="{BB962C8B-B14F-4D97-AF65-F5344CB8AC3E}">
        <p14:creationId xmlns:p14="http://schemas.microsoft.com/office/powerpoint/2010/main" val="3710123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85" y="2045229"/>
            <a:ext cx="8196430" cy="349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926670" y="1043001"/>
            <a:ext cx="2367956" cy="369332"/>
          </a:xfrm>
          <a:prstGeom prst="rect">
            <a:avLst/>
          </a:prstGeom>
        </p:spPr>
        <p:txBody>
          <a:bodyPr wrap="none">
            <a:spAutoFit/>
          </a:bodyPr>
          <a:lstStyle/>
          <a:p>
            <a:r>
              <a:rPr lang="es-EC" i="1" dirty="0" smtClean="0"/>
              <a:t>5. Estructura de red:</a:t>
            </a:r>
            <a:endParaRPr lang="es-EC" dirty="0"/>
          </a:p>
        </p:txBody>
      </p:sp>
    </p:spTree>
    <p:extLst>
      <p:ext uri="{BB962C8B-B14F-4D97-AF65-F5344CB8AC3E}">
        <p14:creationId xmlns:p14="http://schemas.microsoft.com/office/powerpoint/2010/main" val="3659431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78307" y="2564908"/>
            <a:ext cx="4235391" cy="1938992"/>
          </a:xfrm>
          <a:prstGeom prst="rect">
            <a:avLst/>
          </a:prstGeom>
        </p:spPr>
        <p:txBody>
          <a:bodyPr wrap="none">
            <a:spAutoFit/>
          </a:bodyPr>
          <a:lstStyle/>
          <a:p>
            <a:pPr algn="ctr"/>
            <a:r>
              <a:rPr lang="es-EC" sz="6000" dirty="0" smtClean="0"/>
              <a:t>ANÁLISIS</a:t>
            </a:r>
          </a:p>
          <a:p>
            <a:pPr algn="ctr"/>
            <a:r>
              <a:rPr lang="es-EC" sz="6000" dirty="0" smtClean="0"/>
              <a:t>ECONÓMICO</a:t>
            </a:r>
          </a:p>
        </p:txBody>
      </p:sp>
    </p:spTree>
    <p:extLst>
      <p:ext uri="{BB962C8B-B14F-4D97-AF65-F5344CB8AC3E}">
        <p14:creationId xmlns:p14="http://schemas.microsoft.com/office/powerpoint/2010/main" val="407442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16038380"/>
              </p:ext>
            </p:extLst>
          </p:nvPr>
        </p:nvGraphicFramePr>
        <p:xfrm>
          <a:off x="2739038" y="2317222"/>
          <a:ext cx="6713921" cy="1706880"/>
        </p:xfrm>
        <a:graphic>
          <a:graphicData uri="http://schemas.openxmlformats.org/drawingml/2006/table">
            <a:tbl>
              <a:tblPr>
                <a:tableStyleId>{5C22544A-7EE6-4342-B048-85BDC9FD1C3A}</a:tableStyleId>
              </a:tblPr>
              <a:tblGrid>
                <a:gridCol w="3344333"/>
                <a:gridCol w="983438"/>
                <a:gridCol w="1218900"/>
                <a:gridCol w="1167250"/>
              </a:tblGrid>
              <a:tr h="279400">
                <a:tc>
                  <a:txBody>
                    <a:bodyPr/>
                    <a:lstStyle/>
                    <a:p>
                      <a:pPr algn="ctr">
                        <a:spcAft>
                          <a:spcPts val="0"/>
                        </a:spcAft>
                      </a:pPr>
                      <a:r>
                        <a:rPr lang="en-US" sz="1400" dirty="0">
                          <a:effectLst/>
                          <a:latin typeface="+mn-lt"/>
                        </a:rPr>
                        <a:t>RUBRO</a:t>
                      </a:r>
                      <a:endParaRPr lang="es-EC" sz="14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400" cap="small" dirty="0" smtClean="0">
                          <a:effectLst/>
                          <a:latin typeface="+mn-lt"/>
                          <a:ea typeface="+mn-ea"/>
                        </a:rPr>
                        <a:t>GASTO</a:t>
                      </a:r>
                      <a:r>
                        <a:rPr lang="en-US" sz="1400" cap="small" baseline="0" dirty="0" smtClean="0">
                          <a:effectLst/>
                          <a:latin typeface="+mn-lt"/>
                          <a:ea typeface="+mn-ea"/>
                        </a:rPr>
                        <a:t> MENSUAL</a:t>
                      </a:r>
                      <a:endParaRPr lang="es-EC" sz="1400" cap="small"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s-EC" sz="1400" dirty="0">
                          <a:effectLst/>
                          <a:latin typeface="+mn-lt"/>
                        </a:rPr>
                        <a:t>Una sola vez</a:t>
                      </a:r>
                      <a:endParaRPr lang="es-EC" sz="14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s-EC" sz="1400" dirty="0">
                          <a:effectLst/>
                          <a:latin typeface="+mn-lt"/>
                        </a:rPr>
                        <a:t>Total*</a:t>
                      </a:r>
                      <a:endParaRPr lang="es-EC" sz="1400" dirty="0">
                        <a:effectLst/>
                        <a:latin typeface="+mn-lt"/>
                        <a:ea typeface="Times New Roman" panose="02020603050405020304" pitchFamily="18" charset="0"/>
                      </a:endParaRPr>
                    </a:p>
                  </a:txBody>
                  <a:tcPr marL="68580" marR="68580" marT="0" marB="0" anchor="ctr"/>
                </a:tc>
              </a:tr>
              <a:tr h="0">
                <a:tc>
                  <a:txBody>
                    <a:bodyPr/>
                    <a:lstStyle/>
                    <a:p>
                      <a:pPr>
                        <a:spcAft>
                          <a:spcPts val="0"/>
                        </a:spcAft>
                      </a:pPr>
                      <a:r>
                        <a:rPr lang="es-EC" sz="1400" dirty="0">
                          <a:effectLst/>
                          <a:latin typeface="+mn-lt"/>
                        </a:rPr>
                        <a:t> </a:t>
                      </a:r>
                      <a:endParaRPr lang="es-EC" sz="1400" dirty="0">
                        <a:effectLst/>
                        <a:latin typeface="+mn-lt"/>
                        <a:ea typeface="Times New Roman" panose="02020603050405020304" pitchFamily="18" charset="0"/>
                      </a:endParaRPr>
                    </a:p>
                  </a:txBody>
                  <a:tcPr marL="68580" marR="68580" marT="0" marB="0"/>
                </a:tc>
                <a:tc>
                  <a:txBody>
                    <a:bodyPr/>
                    <a:lstStyle/>
                    <a:p>
                      <a:pPr>
                        <a:spcAft>
                          <a:spcPts val="0"/>
                        </a:spcAft>
                      </a:pPr>
                      <a:r>
                        <a:rPr lang="es-EC" sz="1400" dirty="0">
                          <a:effectLst/>
                          <a:latin typeface="+mn-lt"/>
                        </a:rPr>
                        <a:t> </a:t>
                      </a:r>
                      <a:endParaRPr lang="es-EC" sz="1400" dirty="0">
                        <a:effectLst/>
                        <a:latin typeface="+mn-lt"/>
                        <a:ea typeface="Times New Roman" panose="02020603050405020304" pitchFamily="18" charset="0"/>
                      </a:endParaRPr>
                    </a:p>
                  </a:txBody>
                  <a:tcPr marL="68580" marR="68580" marT="0" marB="0"/>
                </a:tc>
                <a:tc>
                  <a:txBody>
                    <a:bodyPr/>
                    <a:lstStyle/>
                    <a:p>
                      <a:pPr>
                        <a:spcAft>
                          <a:spcPts val="0"/>
                        </a:spcAft>
                      </a:pPr>
                      <a:r>
                        <a:rPr lang="es-EC" sz="1400" dirty="0">
                          <a:effectLst/>
                          <a:latin typeface="+mn-lt"/>
                        </a:rPr>
                        <a:t> </a:t>
                      </a:r>
                      <a:endParaRPr lang="es-EC" sz="1400" dirty="0">
                        <a:effectLst/>
                        <a:latin typeface="+mn-lt"/>
                        <a:ea typeface="Times New Roman" panose="02020603050405020304" pitchFamily="18" charset="0"/>
                      </a:endParaRPr>
                    </a:p>
                  </a:txBody>
                  <a:tcPr marL="68580" marR="68580" marT="0" marB="0"/>
                </a:tc>
                <a:tc>
                  <a:txBody>
                    <a:bodyPr/>
                    <a:lstStyle/>
                    <a:p>
                      <a:pPr>
                        <a:spcAft>
                          <a:spcPts val="0"/>
                        </a:spcAft>
                      </a:pPr>
                      <a:r>
                        <a:rPr lang="es-EC" sz="1400" dirty="0">
                          <a:effectLst/>
                          <a:latin typeface="+mn-lt"/>
                        </a:rPr>
                        <a:t> </a:t>
                      </a:r>
                      <a:endParaRPr lang="es-EC" sz="1400" dirty="0">
                        <a:effectLst/>
                        <a:latin typeface="+mn-lt"/>
                        <a:ea typeface="Times New Roman" panose="02020603050405020304" pitchFamily="18" charset="0"/>
                      </a:endParaRPr>
                    </a:p>
                  </a:txBody>
                  <a:tcPr marL="68580" marR="68580" marT="0" marB="0"/>
                </a:tc>
              </a:tr>
              <a:tr h="0">
                <a:tc>
                  <a:txBody>
                    <a:bodyPr/>
                    <a:lstStyle/>
                    <a:p>
                      <a:pPr>
                        <a:spcAft>
                          <a:spcPts val="0"/>
                        </a:spcAft>
                      </a:pPr>
                      <a:r>
                        <a:rPr lang="es-EC" sz="1400" dirty="0">
                          <a:effectLst/>
                        </a:rPr>
                        <a:t>Costo de </a:t>
                      </a:r>
                      <a:r>
                        <a:rPr lang="es-EC" sz="1400" dirty="0" smtClean="0">
                          <a:effectLst/>
                        </a:rPr>
                        <a:t>Equipos (incluye </a:t>
                      </a:r>
                      <a:r>
                        <a:rPr lang="es-EC" sz="1400" dirty="0" err="1">
                          <a:effectLst/>
                        </a:rPr>
                        <a:t>backups</a:t>
                      </a:r>
                      <a:r>
                        <a:rPr lang="es-EC" sz="1400" dirty="0">
                          <a:effectLst/>
                        </a:rPr>
                        <a:t>)</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43557</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43557</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s-EC" sz="1400">
                          <a:effectLst/>
                        </a:rPr>
                        <a:t>Inicio y planificación de proyecto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22800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22800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US" sz="1400">
                          <a:effectLst/>
                        </a:rPr>
                        <a:t>Implementación</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fr-FR" sz="1400" dirty="0">
                          <a:effectLst/>
                        </a:rPr>
                        <a:t>18000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fr-FR" sz="1400" dirty="0">
                          <a:effectLst/>
                        </a:rPr>
                        <a:t>18000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US" sz="1400">
                          <a:effectLst/>
                        </a:rPr>
                        <a:t>OPEX</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8450</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pt-BR" sz="1400" dirty="0">
                          <a:effectLst/>
                        </a:rPr>
                        <a:t>-</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pt-BR" sz="1400" dirty="0">
                          <a:effectLst/>
                        </a:rPr>
                        <a:t>101400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US" sz="1400">
                          <a:effectLst/>
                        </a:rPr>
                        <a:t>Promoción</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38000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38000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CuadroTexto 4"/>
          <p:cNvSpPr txBox="1"/>
          <p:nvPr/>
        </p:nvSpPr>
        <p:spPr>
          <a:xfrm>
            <a:off x="797562" y="1176866"/>
            <a:ext cx="10596875" cy="523220"/>
          </a:xfrm>
          <a:prstGeom prst="rect">
            <a:avLst/>
          </a:prstGeom>
          <a:noFill/>
        </p:spPr>
        <p:txBody>
          <a:bodyPr wrap="none" rtlCol="0">
            <a:spAutoFit/>
          </a:bodyPr>
          <a:lstStyle/>
          <a:p>
            <a:r>
              <a:rPr lang="es-EC" sz="2800" dirty="0" smtClean="0"/>
              <a:t>COSTO DE EQUIPOS, IMPLEMENTACION Y MANTENIMIENTO DE CDN</a:t>
            </a:r>
            <a:endParaRPr lang="es-EC" sz="2800" dirty="0"/>
          </a:p>
        </p:txBody>
      </p:sp>
      <p:sp>
        <p:nvSpPr>
          <p:cNvPr id="6" name="CuadroTexto 5"/>
          <p:cNvSpPr txBox="1"/>
          <p:nvPr/>
        </p:nvSpPr>
        <p:spPr>
          <a:xfrm>
            <a:off x="2709333" y="4360333"/>
            <a:ext cx="833883" cy="369332"/>
          </a:xfrm>
          <a:prstGeom prst="rect">
            <a:avLst/>
          </a:prstGeom>
          <a:noFill/>
        </p:spPr>
        <p:txBody>
          <a:bodyPr wrap="none" rtlCol="0">
            <a:spAutoFit/>
          </a:bodyPr>
          <a:lstStyle/>
          <a:p>
            <a:r>
              <a:rPr lang="es-EC" dirty="0" smtClean="0"/>
              <a:t>*anual</a:t>
            </a:r>
            <a:endParaRPr lang="es-EC" dirty="0"/>
          </a:p>
        </p:txBody>
      </p:sp>
    </p:spTree>
    <p:extLst>
      <p:ext uri="{BB962C8B-B14F-4D97-AF65-F5344CB8AC3E}">
        <p14:creationId xmlns:p14="http://schemas.microsoft.com/office/powerpoint/2010/main" val="3913835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73789" y="1066800"/>
            <a:ext cx="4444422" cy="707886"/>
          </a:xfrm>
          <a:prstGeom prst="rect">
            <a:avLst/>
          </a:prstGeom>
          <a:noFill/>
        </p:spPr>
        <p:txBody>
          <a:bodyPr wrap="none" rtlCol="0">
            <a:spAutoFit/>
          </a:bodyPr>
          <a:lstStyle/>
          <a:p>
            <a:r>
              <a:rPr lang="es-EC" sz="4000" dirty="0" smtClean="0"/>
              <a:t>¿CUÁNTO COBRAR?</a:t>
            </a:r>
            <a:endParaRPr lang="es-EC" sz="4000" dirty="0"/>
          </a:p>
        </p:txBody>
      </p:sp>
      <p:sp>
        <p:nvSpPr>
          <p:cNvPr id="3" name="CuadroTexto 2"/>
          <p:cNvSpPr txBox="1"/>
          <p:nvPr/>
        </p:nvSpPr>
        <p:spPr>
          <a:xfrm>
            <a:off x="3996706" y="2379077"/>
            <a:ext cx="4198585" cy="369332"/>
          </a:xfrm>
          <a:prstGeom prst="rect">
            <a:avLst/>
          </a:prstGeom>
          <a:noFill/>
        </p:spPr>
        <p:txBody>
          <a:bodyPr wrap="none" rtlCol="0">
            <a:spAutoFit/>
          </a:bodyPr>
          <a:lstStyle/>
          <a:p>
            <a:r>
              <a:rPr lang="es-EC" dirty="0" smtClean="0"/>
              <a:t>1 Mbps de consumo CDN (USA) = 5 USD</a:t>
            </a:r>
            <a:endParaRPr lang="es-EC" dirty="0"/>
          </a:p>
        </p:txBody>
      </p:sp>
      <p:sp>
        <p:nvSpPr>
          <p:cNvPr id="4" name="CuadroTexto 3"/>
          <p:cNvSpPr txBox="1"/>
          <p:nvPr/>
        </p:nvSpPr>
        <p:spPr>
          <a:xfrm>
            <a:off x="4520085" y="2992378"/>
            <a:ext cx="3151825" cy="400110"/>
          </a:xfrm>
          <a:prstGeom prst="rect">
            <a:avLst/>
          </a:prstGeom>
          <a:noFill/>
        </p:spPr>
        <p:txBody>
          <a:bodyPr wrap="none" rtlCol="0">
            <a:spAutoFit/>
          </a:bodyPr>
          <a:lstStyle/>
          <a:p>
            <a:r>
              <a:rPr lang="es-EC" sz="2000" dirty="0" smtClean="0"/>
              <a:t>26% adicional </a:t>
            </a:r>
            <a:r>
              <a:rPr lang="es-EC" sz="2000" dirty="0" smtClean="0">
                <a:sym typeface="Wingdings" panose="05000000000000000000" pitchFamily="2" charset="2"/>
              </a:rPr>
              <a:t> 6,30 USD</a:t>
            </a:r>
            <a:endParaRPr lang="es-EC" sz="2000" dirty="0"/>
          </a:p>
        </p:txBody>
      </p:sp>
      <p:sp>
        <p:nvSpPr>
          <p:cNvPr id="5" name="CuadroTexto 4"/>
          <p:cNvSpPr txBox="1"/>
          <p:nvPr/>
        </p:nvSpPr>
        <p:spPr>
          <a:xfrm>
            <a:off x="3015666" y="3962401"/>
            <a:ext cx="6160661" cy="707886"/>
          </a:xfrm>
          <a:prstGeom prst="rect">
            <a:avLst/>
          </a:prstGeom>
          <a:noFill/>
        </p:spPr>
        <p:txBody>
          <a:bodyPr wrap="none" rtlCol="0">
            <a:spAutoFit/>
          </a:bodyPr>
          <a:lstStyle/>
          <a:p>
            <a:r>
              <a:rPr lang="es-EC" sz="4000" dirty="0" smtClean="0"/>
              <a:t>2,35 </a:t>
            </a:r>
            <a:r>
              <a:rPr lang="es-EC" sz="4000" dirty="0" err="1" smtClean="0"/>
              <a:t>Gbps</a:t>
            </a:r>
            <a:r>
              <a:rPr lang="es-EC" sz="4000" dirty="0" smtClean="0"/>
              <a:t> = 15160,32 USD</a:t>
            </a:r>
            <a:endParaRPr lang="es-EC" sz="4000" dirty="0"/>
          </a:p>
        </p:txBody>
      </p:sp>
    </p:spTree>
    <p:extLst>
      <p:ext uri="{BB962C8B-B14F-4D97-AF65-F5344CB8AC3E}">
        <p14:creationId xmlns:p14="http://schemas.microsoft.com/office/powerpoint/2010/main" val="2816179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7577620"/>
              </p:ext>
            </p:extLst>
          </p:nvPr>
        </p:nvGraphicFramePr>
        <p:xfrm>
          <a:off x="281355" y="237389"/>
          <a:ext cx="11605844" cy="6427180"/>
        </p:xfrm>
        <a:graphic>
          <a:graphicData uri="http://schemas.openxmlformats.org/drawingml/2006/table">
            <a:tbl>
              <a:tblPr firstRow="1" firstCol="1" bandRow="1">
                <a:tableStyleId>{5C22544A-7EE6-4342-B048-85BDC9FD1C3A}</a:tableStyleId>
              </a:tblPr>
              <a:tblGrid>
                <a:gridCol w="2382603"/>
                <a:gridCol w="1457076"/>
                <a:gridCol w="1553233"/>
                <a:gridCol w="1553233"/>
                <a:gridCol w="1553233"/>
                <a:gridCol w="1553233"/>
                <a:gridCol w="1553233"/>
              </a:tblGrid>
              <a:tr h="233510">
                <a:tc>
                  <a:txBody>
                    <a:bodyPr/>
                    <a:lstStyle/>
                    <a:p>
                      <a:pPr algn="just">
                        <a:lnSpc>
                          <a:spcPct val="150000"/>
                        </a:lnSpc>
                        <a:spcAft>
                          <a:spcPts val="0"/>
                        </a:spcAft>
                      </a:pPr>
                      <a:r>
                        <a:rPr lang="es-EC" sz="1000">
                          <a:effectLst/>
                        </a:rPr>
                        <a:t>Año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1</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2</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3</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dirty="0">
                          <a:effectLst/>
                        </a:rPr>
                        <a:t>5</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INVERSION INICIAL</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-130800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dirty="0">
                          <a:effectLst/>
                        </a:rPr>
                        <a:t>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INGRESOS</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dirty="0">
                          <a:effectLst/>
                        </a:rPr>
                        <a:t>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Ventas</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203754,70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205792,25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207850,17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209928,67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212027,96</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dirty="0">
                          <a:effectLst/>
                        </a:rPr>
                        <a:t>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EGRESOS</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dirty="0">
                          <a:effectLst/>
                        </a:rPr>
                        <a:t>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408640">
                <a:tc>
                  <a:txBody>
                    <a:bodyPr/>
                    <a:lstStyle/>
                    <a:p>
                      <a:pPr>
                        <a:lnSpc>
                          <a:spcPct val="150000"/>
                        </a:lnSpc>
                        <a:spcAft>
                          <a:spcPts val="0"/>
                        </a:spcAft>
                      </a:pPr>
                      <a:r>
                        <a:rPr lang="es-EC" sz="1000">
                          <a:effectLst/>
                        </a:rPr>
                        <a:t>Costo escenario Político (3%)</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-14262,83</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-14405,46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-14549,51</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-14695,01</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-14841,96</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04320">
                <a:tc>
                  <a:txBody>
                    <a:bodyPr/>
                    <a:lstStyle/>
                    <a:p>
                      <a:pPr>
                        <a:lnSpc>
                          <a:spcPct val="150000"/>
                        </a:lnSpc>
                        <a:spcAft>
                          <a:spcPts val="0"/>
                        </a:spcAft>
                      </a:pPr>
                      <a:r>
                        <a:rPr lang="es-EC" sz="1000">
                          <a:effectLst/>
                        </a:rPr>
                        <a:t>IVA</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-21830,86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-22049,17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-22269,66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-22492,36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-22717,28</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04320">
                <a:tc>
                  <a:txBody>
                    <a:bodyPr/>
                    <a:lstStyle/>
                    <a:p>
                      <a:pPr>
                        <a:lnSpc>
                          <a:spcPct val="150000"/>
                        </a:lnSpc>
                        <a:spcAft>
                          <a:spcPts val="0"/>
                        </a:spcAft>
                      </a:pPr>
                      <a:r>
                        <a:rPr lang="es-EC" sz="1000">
                          <a:effectLst/>
                        </a:rPr>
                        <a:t>Salarios (-9.45%)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-55416,60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-58824,72</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-63618,94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-70076,26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-78590,52</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IESS (20.6%)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-12607,20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-13382,54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-14473,22</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-15942,25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-17879,24</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612962">
                <a:tc>
                  <a:txBody>
                    <a:bodyPr/>
                    <a:lstStyle/>
                    <a:p>
                      <a:pPr>
                        <a:lnSpc>
                          <a:spcPct val="150000"/>
                        </a:lnSpc>
                        <a:spcAft>
                          <a:spcPts val="0"/>
                        </a:spcAft>
                      </a:pPr>
                      <a:r>
                        <a:rPr lang="es-EC" sz="1000">
                          <a:effectLst/>
                        </a:rPr>
                        <a:t>Renta de rack</a:t>
                      </a:r>
                    </a:p>
                    <a:p>
                      <a:pPr>
                        <a:lnSpc>
                          <a:spcPct val="150000"/>
                        </a:lnSpc>
                        <a:spcAft>
                          <a:spcPts val="0"/>
                        </a:spcAft>
                      </a:pPr>
                      <a:r>
                        <a:rPr lang="es-EC" sz="1000">
                          <a:effectLst/>
                        </a:rPr>
                        <a:t>(incluye servicios básicos)</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-12738,00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-13776,15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-15174,43</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-17018,12</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Interconexión</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-28200,00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-29934,30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-32373,95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-35659,90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-39992,58</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dirty="0">
                          <a:effectLst/>
                        </a:rPr>
                        <a:t>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408640">
                <a:tc>
                  <a:txBody>
                    <a:bodyPr/>
                    <a:lstStyle/>
                    <a:p>
                      <a:pPr>
                        <a:lnSpc>
                          <a:spcPct val="150000"/>
                        </a:lnSpc>
                        <a:spcAft>
                          <a:spcPts val="0"/>
                        </a:spcAft>
                      </a:pPr>
                      <a:r>
                        <a:rPr lang="es-EC" sz="1000">
                          <a:effectLst/>
                        </a:rPr>
                        <a:t>UTILIDAD DE OPERACIÓN</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59437,21</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54458,06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46788,75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35888,47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20988,26</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408640">
                <a:tc>
                  <a:txBody>
                    <a:bodyPr/>
                    <a:lstStyle/>
                    <a:p>
                      <a:pPr>
                        <a:lnSpc>
                          <a:spcPct val="150000"/>
                        </a:lnSpc>
                        <a:spcAft>
                          <a:spcPts val="0"/>
                        </a:spcAft>
                      </a:pPr>
                      <a:r>
                        <a:rPr lang="es-EC" sz="1000">
                          <a:effectLst/>
                        </a:rPr>
                        <a:t>-DEPRECIACIÓN EQUIPOS (a 3 años)</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-14519,00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-15411,92</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-16667,99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-18359,79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-20590,51</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408640">
                <a:tc>
                  <a:txBody>
                    <a:bodyPr/>
                    <a:lstStyle/>
                    <a:p>
                      <a:pPr>
                        <a:lnSpc>
                          <a:spcPct val="150000"/>
                        </a:lnSpc>
                        <a:spcAft>
                          <a:spcPts val="0"/>
                        </a:spcAft>
                      </a:pPr>
                      <a:r>
                        <a:rPr lang="es-EC" sz="1000">
                          <a:effectLst/>
                        </a:rPr>
                        <a:t>Utilidad antes de ISR/PTU</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44918,21</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39046,14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30120,76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17528,68</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397,76</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ISR/PTU (-25%)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-11229,55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-9761,53</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-7530,19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-4382,17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-99,44</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408640">
                <a:tc>
                  <a:txBody>
                    <a:bodyPr/>
                    <a:lstStyle/>
                    <a:p>
                      <a:pPr>
                        <a:lnSpc>
                          <a:spcPct val="150000"/>
                        </a:lnSpc>
                        <a:spcAft>
                          <a:spcPts val="0"/>
                        </a:spcAft>
                      </a:pPr>
                      <a:r>
                        <a:rPr lang="es-EC" sz="1000">
                          <a:effectLst/>
                        </a:rPr>
                        <a:t>Utilidad después de ISR/PTU</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33688,66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29284,60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22590,57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13146,51</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298,32</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408640">
                <a:tc>
                  <a:txBody>
                    <a:bodyPr/>
                    <a:lstStyle/>
                    <a:p>
                      <a:pPr>
                        <a:lnSpc>
                          <a:spcPct val="150000"/>
                        </a:lnSpc>
                        <a:spcAft>
                          <a:spcPts val="0"/>
                        </a:spcAft>
                      </a:pPr>
                      <a:r>
                        <a:rPr lang="es-EC" sz="1000">
                          <a:effectLst/>
                        </a:rPr>
                        <a:t>+DEPRECIACIÓN EQUIPOS (a 3 años)</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14519,00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15411,92</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16667,99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18359,79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20590,51</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233510">
                <a:tc>
                  <a:txBody>
                    <a:bodyPr/>
                    <a:lstStyle/>
                    <a:p>
                      <a:pP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a:effectLst/>
                        </a:rPr>
                        <a:t>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50000"/>
                        </a:lnSpc>
                        <a:spcAft>
                          <a:spcPts val="0"/>
                        </a:spcAft>
                      </a:pPr>
                      <a:r>
                        <a:rPr lang="es-EC" sz="1000" dirty="0">
                          <a:effectLst/>
                        </a:rPr>
                        <a:t>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r h="385128">
                <a:tc>
                  <a:txBody>
                    <a:bodyPr/>
                    <a:lstStyle/>
                    <a:p>
                      <a:pPr>
                        <a:lnSpc>
                          <a:spcPct val="150000"/>
                        </a:lnSpc>
                        <a:spcAft>
                          <a:spcPts val="0"/>
                        </a:spcAft>
                      </a:pPr>
                      <a:r>
                        <a:rPr lang="es-EC" sz="1000">
                          <a:effectLst/>
                        </a:rPr>
                        <a:t>FLUJO DE CAJA</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-130800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48207,66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44696,52</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39258,56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a:effectLst/>
                        </a:rPr>
                        <a:t>31506,30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c>
                  <a:txBody>
                    <a:bodyPr/>
                    <a:lstStyle/>
                    <a:p>
                      <a:pPr algn="ctr">
                        <a:lnSpc>
                          <a:spcPct val="115000"/>
                        </a:lnSpc>
                        <a:spcAft>
                          <a:spcPts val="0"/>
                        </a:spcAft>
                      </a:pPr>
                      <a:r>
                        <a:rPr lang="es-EC" sz="1000" dirty="0">
                          <a:effectLst/>
                        </a:rPr>
                        <a:t>20888,82</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82" marR="52882" marT="0" marB="0" anchor="ctr"/>
                </a:tc>
              </a:tr>
            </a:tbl>
          </a:graphicData>
        </a:graphic>
      </p:graphicFrame>
    </p:spTree>
    <p:extLst>
      <p:ext uri="{BB962C8B-B14F-4D97-AF65-F5344CB8AC3E}">
        <p14:creationId xmlns:p14="http://schemas.microsoft.com/office/powerpoint/2010/main" val="929641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890193930"/>
              </p:ext>
            </p:extLst>
          </p:nvPr>
        </p:nvGraphicFramePr>
        <p:xfrm>
          <a:off x="1951892" y="1046285"/>
          <a:ext cx="8288216" cy="4466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8760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ángulo 4"/>
              <p:cNvSpPr/>
              <p:nvPr/>
            </p:nvSpPr>
            <p:spPr>
              <a:xfrm>
                <a:off x="1701800" y="1524701"/>
                <a:ext cx="8788400" cy="4297138"/>
              </a:xfrm>
              <a:prstGeom prst="rect">
                <a:avLst/>
              </a:prstGeom>
            </p:spPr>
            <p:txBody>
              <a:bodyPr wrap="square">
                <a:spAutoFit/>
              </a:bodyPr>
              <a:lstStyle/>
              <a:p>
                <a:pPr marL="457200" algn="ctr">
                  <a:lnSpc>
                    <a:spcPct val="150000"/>
                  </a:lnSpc>
                  <a:spcAft>
                    <a:spcPts val="0"/>
                  </a:spcAft>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ea typeface="Times New Roman" panose="02020603050405020304" pitchFamily="18" charset="0"/>
                          <a:cs typeface="Arial" panose="020B0604020202020204" pitchFamily="34" charset="0"/>
                        </a:rPr>
                        <m:t>𝑉𝐴𝑁</m:t>
                      </m:r>
                      <m:r>
                        <a:rPr lang="es-EC" i="1" smtClean="0">
                          <a:latin typeface="Cambria Math" panose="02040503050406030204" pitchFamily="18" charset="0"/>
                          <a:ea typeface="Times New Roman" panose="02020603050405020304" pitchFamily="18" charset="0"/>
                          <a:cs typeface="Arial" panose="020B0604020202020204" pitchFamily="34" charset="0"/>
                        </a:rPr>
                        <m:t>= −</m:t>
                      </m:r>
                      <m:r>
                        <a:rPr lang="es-EC" i="1" smtClean="0">
                          <a:latin typeface="Cambria Math" panose="02040503050406030204" pitchFamily="18" charset="0"/>
                          <a:ea typeface="Times New Roman" panose="02020603050405020304" pitchFamily="18" charset="0"/>
                          <a:cs typeface="Arial" panose="020B0604020202020204" pitchFamily="34" charset="0"/>
                        </a:rPr>
                        <m:t>𝐼</m:t>
                      </m:r>
                      <m:r>
                        <a:rPr lang="es-EC" i="1" smtClean="0">
                          <a:latin typeface="Cambria Math" panose="02040503050406030204" pitchFamily="18" charset="0"/>
                          <a:ea typeface="Times New Roman" panose="02020603050405020304" pitchFamily="18" charset="0"/>
                          <a:cs typeface="Arial" panose="020B0604020202020204" pitchFamily="34" charset="0"/>
                        </a:rPr>
                        <m:t>+ </m:t>
                      </m:r>
                      <m:nary>
                        <m:naryPr>
                          <m:chr m:val="∑"/>
                          <m:limLoc m:val="undOvr"/>
                          <m:ctrlPr>
                            <a:rPr lang="es-EC" i="1">
                              <a:effectLst/>
                              <a:latin typeface="Cambria Math" panose="02040503050406030204" pitchFamily="18" charset="0"/>
                              <a:ea typeface="Times New Roman" panose="02020603050405020304" pitchFamily="18" charset="0"/>
                              <a:cs typeface="Arial" panose="020B0604020202020204" pitchFamily="34" charset="0"/>
                            </a:rPr>
                          </m:ctrlPr>
                        </m:naryPr>
                        <m:sub>
                          <m:r>
                            <a:rPr lang="es-EC" i="1">
                              <a:effectLst/>
                              <a:latin typeface="Cambria Math" panose="02040503050406030204" pitchFamily="18" charset="0"/>
                              <a:ea typeface="Times New Roman" panose="02020603050405020304" pitchFamily="18" charset="0"/>
                              <a:cs typeface="Arial" panose="020B0604020202020204" pitchFamily="34" charset="0"/>
                            </a:rPr>
                            <m:t>𝑛</m:t>
                          </m:r>
                          <m:r>
                            <a:rPr lang="es-EC" i="1">
                              <a:effectLst/>
                              <a:latin typeface="Cambria Math" panose="02040503050406030204" pitchFamily="18" charset="0"/>
                              <a:ea typeface="Times New Roman" panose="02020603050405020304" pitchFamily="18" charset="0"/>
                              <a:cs typeface="Arial" panose="020B0604020202020204" pitchFamily="34" charset="0"/>
                            </a:rPr>
                            <m:t>=1</m:t>
                          </m:r>
                        </m:sub>
                        <m:sup>
                          <m:r>
                            <a:rPr lang="es-EC" i="1">
                              <a:effectLst/>
                              <a:latin typeface="Cambria Math" panose="02040503050406030204" pitchFamily="18" charset="0"/>
                              <a:ea typeface="Times New Roman" panose="02020603050405020304" pitchFamily="18" charset="0"/>
                              <a:cs typeface="Arial" panose="020B0604020202020204" pitchFamily="34" charset="0"/>
                            </a:rPr>
                            <m:t>𝑁</m:t>
                          </m:r>
                        </m:sup>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𝑄</m:t>
                                  </m:r>
                                </m:e>
                                <m:sub>
                                  <m:r>
                                    <a:rPr lang="es-EC" i="1">
                                      <a:effectLst/>
                                      <a:latin typeface="Cambria Math" panose="02040503050406030204" pitchFamily="18" charset="0"/>
                                      <a:ea typeface="Times New Roman" panose="02020603050405020304" pitchFamily="18" charset="0"/>
                                      <a:cs typeface="Arial" panose="020B0604020202020204" pitchFamily="34" charset="0"/>
                                    </a:rPr>
                                    <m:t>𝑛</m:t>
                                  </m:r>
                                </m:sub>
                              </m:sSub>
                            </m:num>
                            <m:den>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C" i="1">
                                          <a:effectLst/>
                                          <a:latin typeface="Cambria Math" panose="02040503050406030204" pitchFamily="18" charset="0"/>
                                          <a:ea typeface="Times New Roman" panose="02020603050405020304" pitchFamily="18" charset="0"/>
                                          <a:cs typeface="Arial" panose="020B0604020202020204" pitchFamily="34" charset="0"/>
                                        </a:rPr>
                                        <m:t>1+</m:t>
                                      </m:r>
                                      <m:r>
                                        <a:rPr lang="es-EC" i="1">
                                          <a:effectLst/>
                                          <a:latin typeface="Cambria Math" panose="02040503050406030204" pitchFamily="18" charset="0"/>
                                          <a:ea typeface="Times New Roman" panose="02020603050405020304" pitchFamily="18" charset="0"/>
                                          <a:cs typeface="Arial" panose="020B0604020202020204" pitchFamily="34" charset="0"/>
                                        </a:rPr>
                                        <m:t>𝑟</m:t>
                                      </m:r>
                                    </m:e>
                                  </m:d>
                                </m:e>
                                <m:sup>
                                  <m:r>
                                    <a:rPr lang="es-EC" i="1">
                                      <a:effectLst/>
                                      <a:latin typeface="Cambria Math" panose="02040503050406030204" pitchFamily="18" charset="0"/>
                                      <a:ea typeface="Times New Roman" panose="02020603050405020304" pitchFamily="18" charset="0"/>
                                      <a:cs typeface="Arial" panose="020B0604020202020204" pitchFamily="34" charset="0"/>
                                    </a:rPr>
                                    <m:t>𝑛</m:t>
                                  </m:r>
                                </m:sup>
                              </m:sSup>
                            </m:den>
                          </m:f>
                        </m:e>
                      </m:nary>
                    </m:oMath>
                  </m:oMathPara>
                </a14:m>
                <a:endParaRPr lang="es-EC" i="1" dirty="0" smtClean="0">
                  <a:effectLst/>
                  <a:latin typeface="Cambria Math" panose="02040503050406030204" pitchFamily="18" charset="0"/>
                  <a:ea typeface="Times New Roman" panose="02020603050405020304" pitchFamily="18" charset="0"/>
                  <a:cs typeface="Arial" panose="020B0604020202020204" pitchFamily="34" charset="0"/>
                </a:endParaRPr>
              </a:p>
              <a:p>
                <a:pPr algn="ctr"/>
                <a:endParaRPr lang="es-EC" i="1" dirty="0" smtClean="0"/>
              </a:p>
              <a:p>
                <a:pPr algn="ctr"/>
                <a14:m>
                  <m:oMath xmlns:m="http://schemas.openxmlformats.org/officeDocument/2006/math">
                    <m:r>
                      <a:rPr lang="es-EC" i="1"/>
                      <m:t>𝑉𝐴𝑁</m:t>
                    </m:r>
                    <m:r>
                      <a:rPr lang="es-EC" i="1"/>
                      <m:t>= −130800+ </m:t>
                    </m:r>
                    <m:f>
                      <m:fPr>
                        <m:ctrlPr>
                          <a:rPr lang="es-EC" i="1"/>
                        </m:ctrlPr>
                      </m:fPr>
                      <m:num>
                        <m:r>
                          <a:rPr lang="es-EC" i="1"/>
                          <m:t>48207.66</m:t>
                        </m:r>
                      </m:num>
                      <m:den>
                        <m:sSup>
                          <m:sSupPr>
                            <m:ctrlPr>
                              <a:rPr lang="es-EC" i="1"/>
                            </m:ctrlPr>
                          </m:sSupPr>
                          <m:e>
                            <m:d>
                              <m:dPr>
                                <m:ctrlPr>
                                  <a:rPr lang="es-EC" i="1"/>
                                </m:ctrlPr>
                              </m:dPr>
                              <m:e>
                                <m:r>
                                  <a:rPr lang="es-EC" i="1"/>
                                  <m:t>1+</m:t>
                                </m:r>
                                <m:r>
                                  <a:rPr lang="es-EC" i="1"/>
                                  <m:t>𝑟</m:t>
                                </m:r>
                              </m:e>
                            </m:d>
                          </m:e>
                          <m:sup>
                            <m:r>
                              <a:rPr lang="es-EC" i="1"/>
                              <m:t>1</m:t>
                            </m:r>
                          </m:sup>
                        </m:sSup>
                      </m:den>
                    </m:f>
                    <m:r>
                      <a:rPr lang="es-EC" i="1"/>
                      <m:t>+ </m:t>
                    </m:r>
                    <m:f>
                      <m:fPr>
                        <m:ctrlPr>
                          <a:rPr lang="es-EC" i="1"/>
                        </m:ctrlPr>
                      </m:fPr>
                      <m:num>
                        <m:r>
                          <a:rPr lang="es-EC" i="1"/>
                          <m:t>44696.52</m:t>
                        </m:r>
                      </m:num>
                      <m:den>
                        <m:sSup>
                          <m:sSupPr>
                            <m:ctrlPr>
                              <a:rPr lang="es-EC" i="1"/>
                            </m:ctrlPr>
                          </m:sSupPr>
                          <m:e>
                            <m:d>
                              <m:dPr>
                                <m:ctrlPr>
                                  <a:rPr lang="es-EC" i="1"/>
                                </m:ctrlPr>
                              </m:dPr>
                              <m:e>
                                <m:r>
                                  <a:rPr lang="es-EC" i="1"/>
                                  <m:t>1+</m:t>
                                </m:r>
                                <m:r>
                                  <a:rPr lang="es-EC" i="1"/>
                                  <m:t>𝑟</m:t>
                                </m:r>
                              </m:e>
                            </m:d>
                          </m:e>
                          <m:sup>
                            <m:r>
                              <a:rPr lang="es-EC" i="1"/>
                              <m:t>2</m:t>
                            </m:r>
                          </m:sup>
                        </m:sSup>
                      </m:den>
                    </m:f>
                    <m:r>
                      <a:rPr lang="es-EC" i="1"/>
                      <m:t>+</m:t>
                    </m:r>
                    <m:f>
                      <m:fPr>
                        <m:ctrlPr>
                          <a:rPr lang="es-EC" i="1"/>
                        </m:ctrlPr>
                      </m:fPr>
                      <m:num>
                        <m:r>
                          <a:rPr lang="es-EC" i="1"/>
                          <m:t>39258.56</m:t>
                        </m:r>
                      </m:num>
                      <m:den>
                        <m:sSup>
                          <m:sSupPr>
                            <m:ctrlPr>
                              <a:rPr lang="es-EC" i="1"/>
                            </m:ctrlPr>
                          </m:sSupPr>
                          <m:e>
                            <m:d>
                              <m:dPr>
                                <m:ctrlPr>
                                  <a:rPr lang="es-EC" i="1"/>
                                </m:ctrlPr>
                              </m:dPr>
                              <m:e>
                                <m:r>
                                  <a:rPr lang="es-EC" i="1"/>
                                  <m:t>1+</m:t>
                                </m:r>
                                <m:r>
                                  <a:rPr lang="es-EC" i="1"/>
                                  <m:t>𝑟</m:t>
                                </m:r>
                              </m:e>
                            </m:d>
                          </m:e>
                          <m:sup>
                            <m:r>
                              <a:rPr lang="es-EC" i="1"/>
                              <m:t>3</m:t>
                            </m:r>
                          </m:sup>
                        </m:sSup>
                      </m:den>
                    </m:f>
                    <m:r>
                      <a:rPr lang="es-EC" i="1"/>
                      <m:t>+ </m:t>
                    </m:r>
                    <m:f>
                      <m:fPr>
                        <m:ctrlPr>
                          <a:rPr lang="es-EC" i="1"/>
                        </m:ctrlPr>
                      </m:fPr>
                      <m:num>
                        <m:r>
                          <a:rPr lang="es-EC" i="1"/>
                          <m:t>31506.30</m:t>
                        </m:r>
                      </m:num>
                      <m:den>
                        <m:sSup>
                          <m:sSupPr>
                            <m:ctrlPr>
                              <a:rPr lang="es-EC" i="1"/>
                            </m:ctrlPr>
                          </m:sSupPr>
                          <m:e>
                            <m:d>
                              <m:dPr>
                                <m:ctrlPr>
                                  <a:rPr lang="es-EC" i="1"/>
                                </m:ctrlPr>
                              </m:dPr>
                              <m:e>
                                <m:r>
                                  <a:rPr lang="es-EC" i="1"/>
                                  <m:t>1+</m:t>
                                </m:r>
                                <m:r>
                                  <a:rPr lang="es-EC" i="1"/>
                                  <m:t>𝑟</m:t>
                                </m:r>
                              </m:e>
                            </m:d>
                          </m:e>
                          <m:sup>
                            <m:r>
                              <a:rPr lang="es-EC" i="1"/>
                              <m:t>4</m:t>
                            </m:r>
                          </m:sup>
                        </m:sSup>
                      </m:den>
                    </m:f>
                    <m:r>
                      <a:rPr lang="es-EC" i="1"/>
                      <m:t>+ </m:t>
                    </m:r>
                    <m:f>
                      <m:fPr>
                        <m:ctrlPr>
                          <a:rPr lang="es-EC" i="1"/>
                        </m:ctrlPr>
                      </m:fPr>
                      <m:num>
                        <m:r>
                          <a:rPr lang="es-EC" i="1"/>
                          <m:t>20888.82</m:t>
                        </m:r>
                      </m:num>
                      <m:den>
                        <m:sSup>
                          <m:sSupPr>
                            <m:ctrlPr>
                              <a:rPr lang="es-EC" i="1"/>
                            </m:ctrlPr>
                          </m:sSupPr>
                          <m:e>
                            <m:d>
                              <m:dPr>
                                <m:ctrlPr>
                                  <a:rPr lang="es-EC" i="1"/>
                                </m:ctrlPr>
                              </m:dPr>
                              <m:e>
                                <m:r>
                                  <a:rPr lang="es-EC" i="1"/>
                                  <m:t>1+</m:t>
                                </m:r>
                                <m:r>
                                  <a:rPr lang="es-EC" i="1"/>
                                  <m:t>𝑟</m:t>
                                </m:r>
                              </m:e>
                            </m:d>
                          </m:e>
                          <m:sup>
                            <m:r>
                              <a:rPr lang="es-EC" i="1"/>
                              <m:t>5</m:t>
                            </m:r>
                          </m:sup>
                        </m:sSup>
                      </m:den>
                    </m:f>
                  </m:oMath>
                </a14:m>
                <a:r>
                  <a:rPr lang="es-EC" dirty="0"/>
                  <a:t> </a:t>
                </a:r>
              </a:p>
              <a:p>
                <a:pPr algn="ctr"/>
                <a:endParaRPr lang="es-EC" i="1" dirty="0" smtClean="0"/>
              </a:p>
              <a:p>
                <a:pPr algn="ctr"/>
                <a14:m>
                  <m:oMathPara xmlns:m="http://schemas.openxmlformats.org/officeDocument/2006/math">
                    <m:oMathParaPr>
                      <m:jc m:val="centerGroup"/>
                    </m:oMathParaPr>
                    <m:oMath xmlns:m="http://schemas.openxmlformats.org/officeDocument/2006/math">
                      <m:r>
                        <a:rPr lang="es-EC" i="1"/>
                        <m:t>𝑉𝐴𝑁</m:t>
                      </m:r>
                      <m:r>
                        <a:rPr lang="es-EC" i="1"/>
                        <m:t>=−130800+</m:t>
                      </m:r>
                      <m:f>
                        <m:fPr>
                          <m:ctrlPr>
                            <a:rPr lang="es-EC" i="1"/>
                          </m:ctrlPr>
                        </m:fPr>
                        <m:num>
                          <m:r>
                            <a:rPr lang="es-EC" i="1"/>
                            <m:t>48207.66</m:t>
                          </m:r>
                        </m:num>
                        <m:den>
                          <m:r>
                            <a:rPr lang="es-EC" i="1"/>
                            <m:t>1.06</m:t>
                          </m:r>
                        </m:den>
                      </m:f>
                      <m:r>
                        <a:rPr lang="es-EC" i="1"/>
                        <m:t>+ </m:t>
                      </m:r>
                      <m:f>
                        <m:fPr>
                          <m:ctrlPr>
                            <a:rPr lang="es-EC" i="1"/>
                          </m:ctrlPr>
                        </m:fPr>
                        <m:num>
                          <m:r>
                            <a:rPr lang="es-EC" i="1"/>
                            <m:t>44696.52</m:t>
                          </m:r>
                        </m:num>
                        <m:den>
                          <m:r>
                            <a:rPr lang="es-EC" i="1"/>
                            <m:t>1.1236</m:t>
                          </m:r>
                        </m:den>
                      </m:f>
                      <m:r>
                        <a:rPr lang="es-EC" i="1"/>
                        <m:t>+ </m:t>
                      </m:r>
                      <m:f>
                        <m:fPr>
                          <m:ctrlPr>
                            <a:rPr lang="es-EC" i="1"/>
                          </m:ctrlPr>
                        </m:fPr>
                        <m:num>
                          <m:r>
                            <a:rPr lang="es-EC" i="1"/>
                            <m:t>39258.56</m:t>
                          </m:r>
                        </m:num>
                        <m:den>
                          <m:r>
                            <a:rPr lang="es-EC" i="1"/>
                            <m:t>1.191016</m:t>
                          </m:r>
                        </m:den>
                      </m:f>
                      <m:r>
                        <a:rPr lang="es-EC" i="1"/>
                        <m:t>+ </m:t>
                      </m:r>
                      <m:f>
                        <m:fPr>
                          <m:ctrlPr>
                            <a:rPr lang="es-EC" i="1"/>
                          </m:ctrlPr>
                        </m:fPr>
                        <m:num>
                          <m:r>
                            <a:rPr lang="es-EC" i="1"/>
                            <m:t>31506.30</m:t>
                          </m:r>
                        </m:num>
                        <m:den>
                          <m:r>
                            <a:rPr lang="es-EC" i="1"/>
                            <m:t>1.262477</m:t>
                          </m:r>
                        </m:den>
                      </m:f>
                      <m:r>
                        <a:rPr lang="es-EC" i="1"/>
                        <m:t>+ </m:t>
                      </m:r>
                      <m:f>
                        <m:fPr>
                          <m:ctrlPr>
                            <a:rPr lang="es-EC" i="1"/>
                          </m:ctrlPr>
                        </m:fPr>
                        <m:num>
                          <m:r>
                            <a:rPr lang="es-EC" i="1"/>
                            <m:t>20888.82</m:t>
                          </m:r>
                        </m:num>
                        <m:den>
                          <m:r>
                            <a:rPr lang="es-EC" i="1"/>
                            <m:t>1.338225</m:t>
                          </m:r>
                        </m:den>
                      </m:f>
                    </m:oMath>
                  </m:oMathPara>
                </a14:m>
                <a:endParaRPr lang="es-EC" dirty="0"/>
              </a:p>
              <a:p>
                <a:pPr algn="ctr"/>
                <a:endParaRPr lang="es-EC" i="1" dirty="0" smtClean="0"/>
              </a:p>
              <a:p>
                <a:pPr algn="ctr"/>
                <a14:m>
                  <m:oMathPara xmlns:m="http://schemas.openxmlformats.org/officeDocument/2006/math">
                    <m:oMathParaPr>
                      <m:jc m:val="centerGroup"/>
                    </m:oMathParaPr>
                    <m:oMath xmlns:m="http://schemas.openxmlformats.org/officeDocument/2006/math">
                      <m:r>
                        <a:rPr lang="es-EC" i="1"/>
                        <m:t>𝑉𝐴𝑁</m:t>
                      </m:r>
                      <m:r>
                        <a:rPr lang="es-EC" i="1"/>
                        <m:t>= −130800+45478.92+39779.75+32962.24+24955.94+15609.35</m:t>
                      </m:r>
                    </m:oMath>
                  </m:oMathPara>
                </a14:m>
                <a:endParaRPr lang="es-EC" dirty="0"/>
              </a:p>
              <a:p>
                <a:pPr algn="ctr"/>
                <a:endParaRPr lang="es-EC" i="1" dirty="0" smtClean="0"/>
              </a:p>
              <a:p>
                <a:pPr algn="ctr"/>
                <a14:m>
                  <m:oMath xmlns:m="http://schemas.openxmlformats.org/officeDocument/2006/math">
                    <m:r>
                      <a:rPr lang="es-EC" i="1"/>
                      <m:t>𝑉𝐴𝑁</m:t>
                    </m:r>
                    <m:r>
                      <a:rPr lang="es-EC" i="1"/>
                      <m:t>=27986.2  </m:t>
                    </m:r>
                    <m:r>
                      <a:rPr lang="es-EC" i="1"/>
                      <m:t>𝑈𝑆𝐷</m:t>
                    </m:r>
                  </m:oMath>
                </a14:m>
                <a:r>
                  <a:rPr lang="es-EC" dirty="0"/>
                  <a:t> </a:t>
                </a:r>
              </a:p>
              <a:p>
                <a:pPr marL="457200" algn="ctr">
                  <a:lnSpc>
                    <a:spcPct val="150000"/>
                  </a:lnSpc>
                  <a:spcAft>
                    <a:spcPts val="0"/>
                  </a:spcAft>
                </a:pPr>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1701800" y="1524701"/>
                <a:ext cx="8788400" cy="4297138"/>
              </a:xfrm>
              <a:prstGeom prst="rect">
                <a:avLst/>
              </a:prstGeom>
              <a:blipFill rotWithShape="0">
                <a:blip r:embed="rId2"/>
                <a:stretch>
                  <a:fillRect/>
                </a:stretch>
              </a:blipFill>
            </p:spPr>
            <p:txBody>
              <a:bodyPr/>
              <a:lstStyle/>
              <a:p>
                <a:r>
                  <a:rPr lang="es-EC">
                    <a:noFill/>
                  </a:rPr>
                  <a:t> </a:t>
                </a:r>
              </a:p>
            </p:txBody>
          </p:sp>
        </mc:Fallback>
      </mc:AlternateContent>
      <p:sp>
        <p:nvSpPr>
          <p:cNvPr id="6" name="CuadroTexto 5"/>
          <p:cNvSpPr txBox="1"/>
          <p:nvPr/>
        </p:nvSpPr>
        <p:spPr>
          <a:xfrm>
            <a:off x="3854617" y="651934"/>
            <a:ext cx="4482766" cy="523220"/>
          </a:xfrm>
          <a:prstGeom prst="rect">
            <a:avLst/>
          </a:prstGeom>
          <a:noFill/>
        </p:spPr>
        <p:txBody>
          <a:bodyPr wrap="none" rtlCol="0">
            <a:spAutoFit/>
          </a:bodyPr>
          <a:lstStyle/>
          <a:p>
            <a:r>
              <a:rPr lang="es-EC" sz="2800" dirty="0" smtClean="0"/>
              <a:t>VALOR ACTUAL NETO (VAN)</a:t>
            </a:r>
            <a:endParaRPr lang="es-EC" sz="2800" dirty="0"/>
          </a:p>
        </p:txBody>
      </p:sp>
    </p:spTree>
    <p:extLst>
      <p:ext uri="{BB962C8B-B14F-4D97-AF65-F5344CB8AC3E}">
        <p14:creationId xmlns:p14="http://schemas.microsoft.com/office/powerpoint/2010/main" val="2231129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3430" y="651933"/>
            <a:ext cx="5425140" cy="523220"/>
          </a:xfrm>
          <a:prstGeom prst="rect">
            <a:avLst/>
          </a:prstGeom>
          <a:noFill/>
        </p:spPr>
        <p:txBody>
          <a:bodyPr wrap="none" rtlCol="0">
            <a:spAutoFit/>
          </a:bodyPr>
          <a:lstStyle/>
          <a:p>
            <a:r>
              <a:rPr lang="es-EC" sz="2800" dirty="0" smtClean="0"/>
              <a:t>TASA INTERNA DE RETORNO (TIR)</a:t>
            </a:r>
            <a:endParaRPr lang="es-EC" sz="2800" dirty="0"/>
          </a:p>
        </p:txBody>
      </p:sp>
      <mc:AlternateContent xmlns:mc="http://schemas.openxmlformats.org/markup-compatibility/2006">
        <mc:Choice xmlns:a14="http://schemas.microsoft.com/office/drawing/2010/main" Requires="a14">
          <p:sp>
            <p:nvSpPr>
              <p:cNvPr id="3" name="Rectángulo 2"/>
              <p:cNvSpPr/>
              <p:nvPr/>
            </p:nvSpPr>
            <p:spPr>
              <a:xfrm>
                <a:off x="332642" y="2067484"/>
                <a:ext cx="11526715" cy="235987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s-EC" i="1" smtClean="0"/>
                        <m:t>0= −130800+ </m:t>
                      </m:r>
                      <m:f>
                        <m:fPr>
                          <m:ctrlPr>
                            <a:rPr lang="es-EC" i="1"/>
                          </m:ctrlPr>
                        </m:fPr>
                        <m:num>
                          <m:r>
                            <a:rPr lang="es-EC" i="1"/>
                            <m:t>48207.66</m:t>
                          </m:r>
                        </m:num>
                        <m:den>
                          <m:sSup>
                            <m:sSupPr>
                              <m:ctrlPr>
                                <a:rPr lang="es-EC" i="1"/>
                              </m:ctrlPr>
                            </m:sSupPr>
                            <m:e>
                              <m:d>
                                <m:dPr>
                                  <m:ctrlPr>
                                    <a:rPr lang="es-EC" i="1"/>
                                  </m:ctrlPr>
                                </m:dPr>
                                <m:e>
                                  <m:r>
                                    <a:rPr lang="es-EC" i="1"/>
                                    <m:t>1+</m:t>
                                  </m:r>
                                  <m:r>
                                    <a:rPr lang="es-EC" i="1"/>
                                    <m:t>𝑟</m:t>
                                  </m:r>
                                </m:e>
                              </m:d>
                            </m:e>
                            <m:sup>
                              <m:r>
                                <a:rPr lang="es-EC" i="1"/>
                                <m:t>1</m:t>
                              </m:r>
                            </m:sup>
                          </m:sSup>
                        </m:den>
                      </m:f>
                      <m:r>
                        <a:rPr lang="es-EC" i="1"/>
                        <m:t>+ </m:t>
                      </m:r>
                      <m:f>
                        <m:fPr>
                          <m:ctrlPr>
                            <a:rPr lang="es-EC" i="1"/>
                          </m:ctrlPr>
                        </m:fPr>
                        <m:num>
                          <m:r>
                            <a:rPr lang="es-EC" i="1"/>
                            <m:t>44696.52</m:t>
                          </m:r>
                        </m:num>
                        <m:den>
                          <m:sSup>
                            <m:sSupPr>
                              <m:ctrlPr>
                                <a:rPr lang="es-EC" i="1"/>
                              </m:ctrlPr>
                            </m:sSupPr>
                            <m:e>
                              <m:d>
                                <m:dPr>
                                  <m:ctrlPr>
                                    <a:rPr lang="es-EC" i="1"/>
                                  </m:ctrlPr>
                                </m:dPr>
                                <m:e>
                                  <m:r>
                                    <a:rPr lang="es-EC" i="1"/>
                                    <m:t>1+</m:t>
                                  </m:r>
                                  <m:r>
                                    <a:rPr lang="es-EC" i="1"/>
                                    <m:t>𝑟</m:t>
                                  </m:r>
                                </m:e>
                              </m:d>
                            </m:e>
                            <m:sup>
                              <m:r>
                                <a:rPr lang="es-EC" i="1"/>
                                <m:t>2</m:t>
                              </m:r>
                            </m:sup>
                          </m:sSup>
                        </m:den>
                      </m:f>
                      <m:r>
                        <a:rPr lang="es-EC" i="1"/>
                        <m:t>+</m:t>
                      </m:r>
                      <m:f>
                        <m:fPr>
                          <m:ctrlPr>
                            <a:rPr lang="es-EC" i="1"/>
                          </m:ctrlPr>
                        </m:fPr>
                        <m:num>
                          <m:r>
                            <a:rPr lang="es-EC" i="1"/>
                            <m:t>39258.56</m:t>
                          </m:r>
                        </m:num>
                        <m:den>
                          <m:sSup>
                            <m:sSupPr>
                              <m:ctrlPr>
                                <a:rPr lang="es-EC" i="1"/>
                              </m:ctrlPr>
                            </m:sSupPr>
                            <m:e>
                              <m:d>
                                <m:dPr>
                                  <m:ctrlPr>
                                    <a:rPr lang="es-EC" i="1"/>
                                  </m:ctrlPr>
                                </m:dPr>
                                <m:e>
                                  <m:r>
                                    <a:rPr lang="es-EC" i="1"/>
                                    <m:t>1+</m:t>
                                  </m:r>
                                  <m:r>
                                    <a:rPr lang="es-EC" i="1"/>
                                    <m:t>𝑟</m:t>
                                  </m:r>
                                </m:e>
                              </m:d>
                            </m:e>
                            <m:sup>
                              <m:r>
                                <a:rPr lang="es-EC" i="1"/>
                                <m:t>3</m:t>
                              </m:r>
                            </m:sup>
                          </m:sSup>
                        </m:den>
                      </m:f>
                      <m:r>
                        <a:rPr lang="es-EC" i="1"/>
                        <m:t>+ </m:t>
                      </m:r>
                      <m:f>
                        <m:fPr>
                          <m:ctrlPr>
                            <a:rPr lang="es-EC" i="1"/>
                          </m:ctrlPr>
                        </m:fPr>
                        <m:num>
                          <m:r>
                            <a:rPr lang="es-EC" i="1"/>
                            <m:t>31506.30</m:t>
                          </m:r>
                        </m:num>
                        <m:den>
                          <m:sSup>
                            <m:sSupPr>
                              <m:ctrlPr>
                                <a:rPr lang="es-EC" i="1"/>
                              </m:ctrlPr>
                            </m:sSupPr>
                            <m:e>
                              <m:d>
                                <m:dPr>
                                  <m:ctrlPr>
                                    <a:rPr lang="es-EC" i="1"/>
                                  </m:ctrlPr>
                                </m:dPr>
                                <m:e>
                                  <m:r>
                                    <a:rPr lang="es-EC" i="1"/>
                                    <m:t>1+</m:t>
                                  </m:r>
                                  <m:r>
                                    <a:rPr lang="es-EC" i="1"/>
                                    <m:t>𝑟</m:t>
                                  </m:r>
                                </m:e>
                              </m:d>
                            </m:e>
                            <m:sup>
                              <m:r>
                                <a:rPr lang="es-EC" i="1"/>
                                <m:t>4</m:t>
                              </m:r>
                            </m:sup>
                          </m:sSup>
                        </m:den>
                      </m:f>
                      <m:r>
                        <a:rPr lang="es-EC" i="1"/>
                        <m:t>+ </m:t>
                      </m:r>
                      <m:f>
                        <m:fPr>
                          <m:ctrlPr>
                            <a:rPr lang="es-EC" i="1"/>
                          </m:ctrlPr>
                        </m:fPr>
                        <m:num>
                          <m:r>
                            <a:rPr lang="es-EC" i="1"/>
                            <m:t>20888.82</m:t>
                          </m:r>
                        </m:num>
                        <m:den>
                          <m:sSup>
                            <m:sSupPr>
                              <m:ctrlPr>
                                <a:rPr lang="es-EC" i="1"/>
                              </m:ctrlPr>
                            </m:sSupPr>
                            <m:e>
                              <m:d>
                                <m:dPr>
                                  <m:ctrlPr>
                                    <a:rPr lang="es-EC" i="1"/>
                                  </m:ctrlPr>
                                </m:dPr>
                                <m:e>
                                  <m:r>
                                    <a:rPr lang="es-EC" i="1"/>
                                    <m:t>1+</m:t>
                                  </m:r>
                                  <m:r>
                                    <a:rPr lang="es-EC" i="1"/>
                                    <m:t>𝑟</m:t>
                                  </m:r>
                                </m:e>
                              </m:d>
                            </m:e>
                            <m:sup>
                              <m:r>
                                <a:rPr lang="es-EC" i="1"/>
                                <m:t>5</m:t>
                              </m:r>
                            </m:sup>
                          </m:sSup>
                        </m:den>
                      </m:f>
                      <m:r>
                        <a:rPr lang="es-EC" i="1"/>
                        <m:t> </m:t>
                      </m:r>
                    </m:oMath>
                  </m:oMathPara>
                </a14:m>
                <a:endParaRPr lang="es-EC" dirty="0" smtClean="0"/>
              </a:p>
              <a:p>
                <a:pPr algn="ctr"/>
                <a:r>
                  <a:rPr lang="es-EC" dirty="0"/>
                  <a:t> </a:t>
                </a:r>
              </a:p>
              <a:p>
                <a:pPr algn="ctr"/>
                <a14:m>
                  <m:oMathPara xmlns:m="http://schemas.openxmlformats.org/officeDocument/2006/math">
                    <m:oMathParaPr>
                      <m:jc m:val="centerGroup"/>
                    </m:oMathParaPr>
                    <m:oMath xmlns:m="http://schemas.openxmlformats.org/officeDocument/2006/math">
                      <m:r>
                        <a:rPr lang="es-EC" i="1"/>
                        <m:t>130800 </m:t>
                      </m:r>
                      <m:sSup>
                        <m:sSupPr>
                          <m:ctrlPr>
                            <a:rPr lang="es-EC" i="1"/>
                          </m:ctrlPr>
                        </m:sSupPr>
                        <m:e>
                          <m:r>
                            <a:rPr lang="es-EC" i="1"/>
                            <m:t>(1+</m:t>
                          </m:r>
                          <m:r>
                            <a:rPr lang="es-EC" i="1"/>
                            <m:t>𝑟</m:t>
                          </m:r>
                          <m:r>
                            <a:rPr lang="es-EC" i="1"/>
                            <m:t>)</m:t>
                          </m:r>
                        </m:e>
                        <m:sup>
                          <m:r>
                            <a:rPr lang="es-EC" i="1"/>
                            <m:t>5</m:t>
                          </m:r>
                        </m:sup>
                      </m:sSup>
                      <m:r>
                        <a:rPr lang="es-EC" i="1"/>
                        <m:t>−48207.66</m:t>
                      </m:r>
                      <m:sSup>
                        <m:sSupPr>
                          <m:ctrlPr>
                            <a:rPr lang="es-EC" i="1"/>
                          </m:ctrlPr>
                        </m:sSupPr>
                        <m:e>
                          <m:d>
                            <m:dPr>
                              <m:ctrlPr>
                                <a:rPr lang="es-EC" i="1"/>
                              </m:ctrlPr>
                            </m:dPr>
                            <m:e>
                              <m:r>
                                <a:rPr lang="es-EC" i="1"/>
                                <m:t>1+</m:t>
                              </m:r>
                              <m:r>
                                <a:rPr lang="es-EC" i="1"/>
                                <m:t>𝑟</m:t>
                              </m:r>
                            </m:e>
                          </m:d>
                        </m:e>
                        <m:sup>
                          <m:r>
                            <a:rPr lang="es-EC" i="1"/>
                            <m:t>4</m:t>
                          </m:r>
                        </m:sup>
                      </m:sSup>
                      <m:r>
                        <a:rPr lang="es-EC" i="1"/>
                        <m:t>−44696.52</m:t>
                      </m:r>
                      <m:sSup>
                        <m:sSupPr>
                          <m:ctrlPr>
                            <a:rPr lang="es-EC" i="1"/>
                          </m:ctrlPr>
                        </m:sSupPr>
                        <m:e>
                          <m:d>
                            <m:dPr>
                              <m:ctrlPr>
                                <a:rPr lang="es-EC" i="1"/>
                              </m:ctrlPr>
                            </m:dPr>
                            <m:e>
                              <m:r>
                                <a:rPr lang="es-EC" i="1"/>
                                <m:t>1+</m:t>
                              </m:r>
                              <m:r>
                                <a:rPr lang="es-EC" i="1"/>
                                <m:t>𝑟</m:t>
                              </m:r>
                            </m:e>
                          </m:d>
                        </m:e>
                        <m:sup>
                          <m:r>
                            <a:rPr lang="es-EC" i="1"/>
                            <m:t>3</m:t>
                          </m:r>
                        </m:sup>
                      </m:sSup>
                      <m:r>
                        <a:rPr lang="es-EC" i="1"/>
                        <m:t>−39258.56</m:t>
                      </m:r>
                      <m:sSup>
                        <m:sSupPr>
                          <m:ctrlPr>
                            <a:rPr lang="es-EC" i="1"/>
                          </m:ctrlPr>
                        </m:sSupPr>
                        <m:e>
                          <m:d>
                            <m:dPr>
                              <m:ctrlPr>
                                <a:rPr lang="es-EC" i="1"/>
                              </m:ctrlPr>
                            </m:dPr>
                            <m:e>
                              <m:r>
                                <a:rPr lang="es-EC" i="1"/>
                                <m:t>1+</m:t>
                              </m:r>
                              <m:r>
                                <a:rPr lang="es-EC" i="1"/>
                                <m:t>𝑟</m:t>
                              </m:r>
                            </m:e>
                          </m:d>
                        </m:e>
                        <m:sup>
                          <m:r>
                            <a:rPr lang="es-EC" i="1"/>
                            <m:t>2</m:t>
                          </m:r>
                        </m:sup>
                      </m:sSup>
                      <m:r>
                        <a:rPr lang="es-EC" i="1"/>
                        <m:t>−31506.30</m:t>
                      </m:r>
                      <m:d>
                        <m:dPr>
                          <m:ctrlPr>
                            <a:rPr lang="es-EC" i="1"/>
                          </m:ctrlPr>
                        </m:dPr>
                        <m:e>
                          <m:r>
                            <a:rPr lang="es-EC" i="1"/>
                            <m:t>1+</m:t>
                          </m:r>
                          <m:r>
                            <a:rPr lang="es-EC" i="1"/>
                            <m:t>𝑟</m:t>
                          </m:r>
                        </m:e>
                      </m:d>
                      <m:r>
                        <a:rPr lang="es-EC" i="1"/>
                        <m:t>−20888.82=0</m:t>
                      </m:r>
                    </m:oMath>
                  </m:oMathPara>
                </a14:m>
                <a:endParaRPr lang="es-EC" i="1" dirty="0" smtClean="0"/>
              </a:p>
              <a:p>
                <a:pPr algn="ctr"/>
                <a:endParaRPr lang="es-EC" i="1" dirty="0" smtClean="0"/>
              </a:p>
              <a:p>
                <a:pPr algn="ctr"/>
                <a14:m>
                  <m:oMath xmlns:m="http://schemas.openxmlformats.org/officeDocument/2006/math">
                    <m:d>
                      <m:dPr>
                        <m:ctrlPr>
                          <a:rPr lang="es-EC" i="1"/>
                        </m:ctrlPr>
                      </m:dPr>
                      <m:e>
                        <m:r>
                          <a:rPr lang="es-EC" i="1"/>
                          <m:t>1+</m:t>
                        </m:r>
                        <m:r>
                          <a:rPr lang="es-EC" i="1"/>
                          <m:t>𝑟</m:t>
                        </m:r>
                      </m:e>
                    </m:d>
                    <m:r>
                      <a:rPr lang="es-EC" i="1"/>
                      <m:t>=1.1468</m:t>
                    </m:r>
                  </m:oMath>
                </a14:m>
                <a:r>
                  <a:rPr lang="es-EC" dirty="0"/>
                  <a:t>  (Se descartan las 4 soluciones imaginarias</a:t>
                </a:r>
                <a:r>
                  <a:rPr lang="es-EC" dirty="0" smtClean="0"/>
                  <a:t>)</a:t>
                </a:r>
              </a:p>
              <a:p>
                <a:pPr algn="ctr"/>
                <a:r>
                  <a:rPr lang="es-EC" dirty="0" smtClean="0"/>
                  <a:t> </a:t>
                </a:r>
                <a:endParaRPr lang="es-EC" i="1" dirty="0" smtClean="0"/>
              </a:p>
              <a:p>
                <a:pPr algn="ctr"/>
                <a14:m>
                  <m:oMath xmlns:m="http://schemas.openxmlformats.org/officeDocument/2006/math">
                    <m:r>
                      <a:rPr lang="es-EC" i="1"/>
                      <m:t>𝑟</m:t>
                    </m:r>
                    <m:r>
                      <a:rPr lang="es-EC" i="1"/>
                      <m:t>=14.68 %</m:t>
                    </m:r>
                  </m:oMath>
                </a14:m>
                <a:r>
                  <a:rPr lang="es-EC" dirty="0" smtClean="0">
                    <a:effectLst/>
                    <a:latin typeface="Arial" panose="020B0604020202020204" pitchFamily="34" charset="0"/>
                    <a:ea typeface="Times New Roman" panose="02020603050405020304" pitchFamily="18" charset="0"/>
                  </a:rPr>
                  <a:t> </a:t>
                </a:r>
                <a:endParaRPr lang="es-EC" dirty="0"/>
              </a:p>
            </p:txBody>
          </p:sp>
        </mc:Choice>
        <mc:Fallback>
          <p:sp>
            <p:nvSpPr>
              <p:cNvPr id="3" name="Rectángulo 2"/>
              <p:cNvSpPr>
                <a:spLocks noRot="1" noChangeAspect="1" noMove="1" noResize="1" noEditPoints="1" noAdjustHandles="1" noChangeArrowheads="1" noChangeShapeType="1" noTextEdit="1"/>
              </p:cNvSpPr>
              <p:nvPr/>
            </p:nvSpPr>
            <p:spPr>
              <a:xfrm>
                <a:off x="332642" y="2067484"/>
                <a:ext cx="11526715" cy="2359877"/>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498270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2261088" y="2645036"/>
                <a:ext cx="7669823" cy="1963166"/>
              </a:xfrm>
              <a:prstGeom prst="rect">
                <a:avLst/>
              </a:prstGeom>
            </p:spPr>
            <p:txBody>
              <a:bodyPr wrap="square">
                <a:spAutoFit/>
              </a:bodyPr>
              <a:lstStyle/>
              <a:p>
                <a:pPr algn="ctr">
                  <a:lnSpc>
                    <a:spcPct val="150000"/>
                  </a:lnSpc>
                  <a:spcAft>
                    <a:spcPts val="1000"/>
                  </a:spcAft>
                </a:pPr>
                <a14:m>
                  <m:oMathPara xmlns:m="http://schemas.openxmlformats.org/officeDocument/2006/math">
                    <m:oMathParaPr>
                      <m:jc m:val="centerGroup"/>
                    </m:oMathParaPr>
                    <m:oMath xmlns:m="http://schemas.openxmlformats.org/officeDocument/2006/math">
                      <m:r>
                        <a:rPr lang="es-EC" i="1" smtClean="0">
                          <a:effectLst/>
                          <a:latin typeface="Cambria Math" panose="02040503050406030204" pitchFamily="18" charset="0"/>
                          <a:ea typeface="Times New Roman" panose="02020603050405020304" pitchFamily="18" charset="0"/>
                          <a:cs typeface="Arial" panose="020B0604020202020204" pitchFamily="34" charset="0"/>
                        </a:rPr>
                        <m:t>𝑅𝑂𝐼</m:t>
                      </m:r>
                      <m:r>
                        <a:rPr lang="es-EC" i="1" smtClean="0">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effectLst/>
                              <a:latin typeface="Cambria Math" panose="02040503050406030204" pitchFamily="18" charset="0"/>
                              <a:ea typeface="Times New Roman" panose="02020603050405020304" pitchFamily="18" charset="0"/>
                              <a:cs typeface="Arial" panose="020B0604020202020204" pitchFamily="34" charset="0"/>
                            </a:rPr>
                            <m:t>𝐵𝐸𝑁𝐸𝐹𝐼𝐶𝐼𝑂</m:t>
                          </m:r>
                          <m:r>
                            <a:rPr lang="es-EC" i="1">
                              <a:effectLst/>
                              <a:latin typeface="Cambria Math" panose="02040503050406030204" pitchFamily="18" charset="0"/>
                              <a:ea typeface="Times New Roman" panose="02020603050405020304" pitchFamily="18" charset="0"/>
                              <a:cs typeface="Arial" panose="020B0604020202020204" pitchFamily="34" charset="0"/>
                            </a:rPr>
                            <m:t> </m:t>
                          </m:r>
                          <m:r>
                            <a:rPr lang="es-EC" i="1">
                              <a:effectLst/>
                              <a:latin typeface="Cambria Math" panose="02040503050406030204" pitchFamily="18" charset="0"/>
                              <a:ea typeface="Times New Roman" panose="02020603050405020304" pitchFamily="18" charset="0"/>
                              <a:cs typeface="Arial" panose="020B0604020202020204" pitchFamily="34" charset="0"/>
                            </a:rPr>
                            <m:t>𝑂𝐵𝑇𝐸𝑁𝐼𝐷𝑂</m:t>
                          </m:r>
                          <m:r>
                            <a:rPr lang="es-EC" i="1">
                              <a:effectLst/>
                              <a:latin typeface="Cambria Math" panose="02040503050406030204" pitchFamily="18" charset="0"/>
                              <a:ea typeface="Times New Roman" panose="02020603050405020304" pitchFamily="18" charset="0"/>
                              <a:cs typeface="Arial" panose="020B0604020202020204" pitchFamily="34" charset="0"/>
                            </a:rPr>
                            <m:t>−</m:t>
                          </m:r>
                          <m:r>
                            <a:rPr lang="es-EC" i="1">
                              <a:effectLst/>
                              <a:latin typeface="Cambria Math" panose="02040503050406030204" pitchFamily="18" charset="0"/>
                              <a:ea typeface="Times New Roman" panose="02020603050405020304" pitchFamily="18" charset="0"/>
                              <a:cs typeface="Arial" panose="020B0604020202020204" pitchFamily="34" charset="0"/>
                            </a:rPr>
                            <m:t>𝐼𝑁𝑉𝐸𝑅𝑆𝐼𝑂𝑁</m:t>
                          </m:r>
                        </m:num>
                        <m:den>
                          <m:r>
                            <a:rPr lang="es-EC" i="1">
                              <a:effectLst/>
                              <a:latin typeface="Cambria Math" panose="02040503050406030204" pitchFamily="18" charset="0"/>
                              <a:ea typeface="Times New Roman" panose="02020603050405020304" pitchFamily="18" charset="0"/>
                              <a:cs typeface="Arial" panose="020B0604020202020204" pitchFamily="34" charset="0"/>
                            </a:rPr>
                            <m:t>𝐼𝑁𝑉𝐸𝑅𝑆𝐼𝑂𝑁</m:t>
                          </m:r>
                        </m:den>
                      </m:f>
                    </m:oMath>
                  </m:oMathPara>
                </a14:m>
                <a:endParaRPr lang="es-EC"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s-EC" sz="1600" i="1"/>
                        <m:t>𝑅𝑂𝐼</m:t>
                      </m:r>
                      <m:r>
                        <a:rPr lang="es-EC" sz="1600" i="1"/>
                        <m:t> =</m:t>
                      </m:r>
                      <m:f>
                        <m:fPr>
                          <m:ctrlPr>
                            <a:rPr lang="es-EC" sz="1600" i="1"/>
                          </m:ctrlPr>
                        </m:fPr>
                        <m:num>
                          <m:r>
                            <a:rPr lang="es-EC" sz="1600" i="1"/>
                            <m:t>[48207.66+44696.52+39258.56+31506.30+20888.82] −130800</m:t>
                          </m:r>
                        </m:num>
                        <m:den>
                          <m:r>
                            <a:rPr lang="es-EC" sz="1600" i="1"/>
                            <m:t>130800</m:t>
                          </m:r>
                        </m:den>
                      </m:f>
                    </m:oMath>
                  </m:oMathPara>
                </a14:m>
                <a:endParaRPr lang="es-EC" sz="1600" i="1" dirty="0" smtClean="0"/>
              </a:p>
              <a:p>
                <a:endParaRPr lang="es-EC" sz="1600" i="1" dirty="0" smtClean="0"/>
              </a:p>
              <a:p>
                <a14:m>
                  <m:oMathPara xmlns:m="http://schemas.openxmlformats.org/officeDocument/2006/math">
                    <m:oMathParaPr>
                      <m:jc m:val="centerGroup"/>
                    </m:oMathParaPr>
                    <m:oMath xmlns:m="http://schemas.openxmlformats.org/officeDocument/2006/math">
                      <m:r>
                        <a:rPr lang="es-EC" sz="1600" i="1"/>
                        <m:t>𝑅𝑂𝐼</m:t>
                      </m:r>
                      <m:r>
                        <a:rPr lang="es-EC" sz="1600" i="1"/>
                        <m:t> =41.1 %</m:t>
                      </m:r>
                    </m:oMath>
                  </m:oMathPara>
                </a14:m>
                <a:endParaRPr lang="es-EC"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2261088" y="2645036"/>
                <a:ext cx="7669823" cy="1963166"/>
              </a:xfrm>
              <a:prstGeom prst="rect">
                <a:avLst/>
              </a:prstGeom>
              <a:blipFill rotWithShape="0">
                <a:blip r:embed="rId2"/>
                <a:stretch>
                  <a:fillRect/>
                </a:stretch>
              </a:blipFill>
            </p:spPr>
            <p:txBody>
              <a:bodyPr/>
              <a:lstStyle/>
              <a:p>
                <a:r>
                  <a:rPr lang="es-EC">
                    <a:noFill/>
                  </a:rPr>
                  <a:t> </a:t>
                </a:r>
              </a:p>
            </p:txBody>
          </p:sp>
        </mc:Fallback>
      </mc:AlternateContent>
      <p:sp>
        <p:nvSpPr>
          <p:cNvPr id="3" name="CuadroTexto 2"/>
          <p:cNvSpPr txBox="1"/>
          <p:nvPr/>
        </p:nvSpPr>
        <p:spPr>
          <a:xfrm>
            <a:off x="3817235" y="1117600"/>
            <a:ext cx="4557530" cy="523220"/>
          </a:xfrm>
          <a:prstGeom prst="rect">
            <a:avLst/>
          </a:prstGeom>
          <a:noFill/>
        </p:spPr>
        <p:txBody>
          <a:bodyPr wrap="none" rtlCol="0">
            <a:spAutoFit/>
          </a:bodyPr>
          <a:lstStyle/>
          <a:p>
            <a:r>
              <a:rPr lang="es-EC" sz="2800" dirty="0" err="1" smtClean="0"/>
              <a:t>Return</a:t>
            </a:r>
            <a:r>
              <a:rPr lang="es-EC" sz="2800" dirty="0" smtClean="0"/>
              <a:t> </a:t>
            </a:r>
            <a:r>
              <a:rPr lang="es-EC" sz="2800" dirty="0" err="1" smtClean="0"/>
              <a:t>on</a:t>
            </a:r>
            <a:r>
              <a:rPr lang="es-EC" sz="2800" dirty="0" smtClean="0"/>
              <a:t> </a:t>
            </a:r>
            <a:r>
              <a:rPr lang="es-EC" sz="2800" dirty="0" err="1" smtClean="0"/>
              <a:t>Investment</a:t>
            </a:r>
            <a:r>
              <a:rPr lang="es-EC" sz="2800" dirty="0" smtClean="0"/>
              <a:t> (ROI)</a:t>
            </a:r>
            <a:endParaRPr lang="es-EC" sz="2800" dirty="0"/>
          </a:p>
        </p:txBody>
      </p:sp>
    </p:spTree>
    <p:extLst>
      <p:ext uri="{BB962C8B-B14F-4D97-AF65-F5344CB8AC3E}">
        <p14:creationId xmlns:p14="http://schemas.microsoft.com/office/powerpoint/2010/main" val="3473548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4438" y="2921168"/>
            <a:ext cx="5083123" cy="1015663"/>
          </a:xfrm>
          <a:prstGeom prst="rect">
            <a:avLst/>
          </a:prstGeom>
        </p:spPr>
        <p:txBody>
          <a:bodyPr wrap="none">
            <a:spAutoFit/>
          </a:bodyPr>
          <a:lstStyle/>
          <a:p>
            <a:pPr algn="ctr"/>
            <a:r>
              <a:rPr lang="es-EC" sz="6000" dirty="0" smtClean="0"/>
              <a:t>CONCLUSIONES</a:t>
            </a:r>
          </a:p>
        </p:txBody>
      </p:sp>
    </p:spTree>
    <p:extLst>
      <p:ext uri="{BB962C8B-B14F-4D97-AF65-F5344CB8AC3E}">
        <p14:creationId xmlns:p14="http://schemas.microsoft.com/office/powerpoint/2010/main" val="4089854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3667" y="810466"/>
            <a:ext cx="10604665" cy="1261884"/>
          </a:xfrm>
          <a:prstGeom prst="rect">
            <a:avLst/>
          </a:prstGeom>
          <a:noFill/>
        </p:spPr>
        <p:txBody>
          <a:bodyPr wrap="square" rtlCol="0">
            <a:spAutoFit/>
          </a:bodyPr>
          <a:lstStyle/>
          <a:p>
            <a:pPr algn="ctr"/>
            <a:r>
              <a:rPr lang="es-EC" sz="4000" dirty="0" smtClean="0">
                <a:sym typeface="Wingdings" panose="05000000000000000000" pitchFamily="2" charset="2"/>
              </a:rPr>
              <a:t>Internet a nivel mundial</a:t>
            </a:r>
          </a:p>
          <a:p>
            <a:pPr marL="285750" indent="-285750">
              <a:buFont typeface="Wingdings" panose="05000000000000000000" pitchFamily="2" charset="2"/>
              <a:buChar char="à"/>
            </a:pPr>
            <a:endParaRPr lang="es-EC" dirty="0">
              <a:sym typeface="Wingdings" panose="05000000000000000000" pitchFamily="2" charset="2"/>
            </a:endParaRPr>
          </a:p>
          <a:p>
            <a:pPr marL="285750" indent="-285750">
              <a:buFont typeface="Wingdings" panose="05000000000000000000" pitchFamily="2" charset="2"/>
              <a:buChar char="à"/>
            </a:pPr>
            <a:endParaRPr lang="es-EC" dirty="0" smtClean="0">
              <a:sym typeface="Wingdings" panose="05000000000000000000" pitchFamily="2" charset="2"/>
            </a:endParaRPr>
          </a:p>
        </p:txBody>
      </p:sp>
      <p:pic>
        <p:nvPicPr>
          <p:cNvPr id="3" name="Imagen 2"/>
          <p:cNvPicPr>
            <a:picLocks noChangeAspect="1"/>
          </p:cNvPicPr>
          <p:nvPr/>
        </p:nvPicPr>
        <p:blipFill rotWithShape="1">
          <a:blip r:embed="rId2"/>
          <a:srcRect l="63479" t="33247" r="11422" b="36000"/>
          <a:stretch/>
        </p:blipFill>
        <p:spPr>
          <a:xfrm>
            <a:off x="1365448" y="1971303"/>
            <a:ext cx="9461104" cy="3431969"/>
          </a:xfrm>
          <a:prstGeom prst="rect">
            <a:avLst/>
          </a:prstGeom>
        </p:spPr>
      </p:pic>
      <p:sp>
        <p:nvSpPr>
          <p:cNvPr id="4" name="CuadroTexto 3"/>
          <p:cNvSpPr txBox="1"/>
          <p:nvPr/>
        </p:nvSpPr>
        <p:spPr>
          <a:xfrm>
            <a:off x="7857506" y="6051490"/>
            <a:ext cx="4334494" cy="369332"/>
          </a:xfrm>
          <a:prstGeom prst="rect">
            <a:avLst/>
          </a:prstGeom>
          <a:noFill/>
        </p:spPr>
        <p:txBody>
          <a:bodyPr wrap="square" rtlCol="0">
            <a:spAutoFit/>
          </a:bodyPr>
          <a:lstStyle/>
          <a:p>
            <a:r>
              <a:rPr lang="es-EC" dirty="0" smtClean="0"/>
              <a:t>Fuente: www.internetworldstats.com</a:t>
            </a:r>
            <a:endParaRPr lang="es-EC" dirty="0"/>
          </a:p>
        </p:txBody>
      </p:sp>
    </p:spTree>
    <p:extLst>
      <p:ext uri="{BB962C8B-B14F-4D97-AF65-F5344CB8AC3E}">
        <p14:creationId xmlns:p14="http://schemas.microsoft.com/office/powerpoint/2010/main" val="1036176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1134" y="1048917"/>
            <a:ext cx="10862733" cy="4995214"/>
          </a:xfrm>
          <a:prstGeom prst="rect">
            <a:avLst/>
          </a:prstGeom>
        </p:spPr>
        <p:txBody>
          <a:bodyPr wrap="square">
            <a:spAutoFit/>
          </a:bodyPr>
          <a:lstStyle/>
          <a:p>
            <a:pPr marL="285750" lvl="0" indent="-285750" algn="just">
              <a:lnSpc>
                <a:spcPct val="105000"/>
              </a:lnSpc>
              <a:spcAft>
                <a:spcPts val="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De acuerdo a los resultados obtenidos del estudio de mercado realizado, los resultados indican que si existe el mercado necesario para emprender el proyecto, y que puede producir valores de rentabilidad aceptables. </a:t>
            </a:r>
            <a:endParaRPr lang="es-EC" sz="1200" dirty="0">
              <a:latin typeface="Times New Roman" panose="02020603050405020304" pitchFamily="18" charset="0"/>
              <a:ea typeface="Times New Roman" panose="02020603050405020304" pitchFamily="18" charset="0"/>
            </a:endParaRPr>
          </a:p>
          <a:p>
            <a:pPr marL="285750" lvl="0" indent="-285750" algn="just">
              <a:lnSpc>
                <a:spcPct val="105000"/>
              </a:lnSpc>
              <a:spcAft>
                <a:spcPts val="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De acuerdo a las variables de TIR (</a:t>
            </a:r>
            <a:r>
              <a:rPr lang="es-EC" dirty="0" smtClean="0">
                <a:latin typeface="Times New Roman" panose="02020603050405020304" pitchFamily="18" charset="0"/>
                <a:ea typeface="Times New Roman" panose="02020603050405020304" pitchFamily="18" charset="0"/>
              </a:rPr>
              <a:t>14.68%) </a:t>
            </a:r>
            <a:r>
              <a:rPr lang="es-EC" dirty="0">
                <a:latin typeface="Times New Roman" panose="02020603050405020304" pitchFamily="18" charset="0"/>
                <a:ea typeface="Times New Roman" panose="02020603050405020304" pitchFamily="18" charset="0"/>
              </a:rPr>
              <a:t>y VAN </a:t>
            </a:r>
            <a:r>
              <a:rPr lang="es-EC" dirty="0" smtClean="0">
                <a:latin typeface="Times New Roman" panose="02020603050405020304" pitchFamily="18" charset="0"/>
                <a:ea typeface="Times New Roman" panose="02020603050405020304" pitchFamily="18" charset="0"/>
              </a:rPr>
              <a:t>(27986,20 </a:t>
            </a:r>
            <a:r>
              <a:rPr lang="es-EC" dirty="0">
                <a:latin typeface="Times New Roman" panose="02020603050405020304" pitchFamily="18" charset="0"/>
                <a:ea typeface="Times New Roman" panose="02020603050405020304" pitchFamily="18" charset="0"/>
              </a:rPr>
              <a:t>USD) analizadas, y de acuerdo al estudio de mercado realizado en el que se considera el tipo de tráfico de internet predominante en Ecuador y los clientes potenciales existentes, es un proyecto muy viable para su ejecución, y de proyecciones con rentabilidad significativa, lo cual seguramente hará que la tecnología se conozca en el país, e impulse su desarrollo en otras empresas de telecomunicaciones.</a:t>
            </a:r>
            <a:endParaRPr lang="es-EC" sz="1200" dirty="0">
              <a:latin typeface="Times New Roman" panose="02020603050405020304" pitchFamily="18" charset="0"/>
              <a:ea typeface="Times New Roman" panose="02020603050405020304" pitchFamily="18" charset="0"/>
            </a:endParaRPr>
          </a:p>
          <a:p>
            <a:pPr marL="285750" lvl="0" indent="-285750" algn="just">
              <a:lnSpc>
                <a:spcPct val="105000"/>
              </a:lnSpc>
              <a:spcAft>
                <a:spcPts val="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Al ser una tecnología nueva en países en vías de desarrollo como el Ecuador, el tema de red de distribución de contenidos es una fuente de campos de investigación muy amplia, entre los que se encuentran por ejemplo, el desarrollo del software de manejo de CDN, el cual es celosamente guardado por empresas que al momento brindan este servicio.</a:t>
            </a:r>
            <a:endParaRPr lang="es-EC" sz="1200" dirty="0">
              <a:latin typeface="Times New Roman" panose="02020603050405020304" pitchFamily="18" charset="0"/>
              <a:ea typeface="Times New Roman" panose="02020603050405020304" pitchFamily="18" charset="0"/>
            </a:endParaRPr>
          </a:p>
          <a:p>
            <a:pPr marL="285750" lvl="0" indent="-285750" algn="just">
              <a:lnSpc>
                <a:spcPct val="105000"/>
              </a:lnSpc>
              <a:spcAft>
                <a:spcPts val="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Un servicio de CDN puede cambiar la estrategia de una empresa, al ver los valores de incremento de facturación que se pueden obtener en caso de que se tenga el servicio, lo que en el país puede ser muy atractivo para muchas empresas.</a:t>
            </a:r>
            <a:endParaRPr lang="es-EC" sz="1200"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Se ha definido la inversión económica que se debería efectuar para la implementación de la CDN, es de 130800 USD, pero dicho valor se recupera totalmente luego de </a:t>
            </a:r>
            <a:r>
              <a:rPr lang="es-EC" dirty="0" smtClean="0">
                <a:latin typeface="Times New Roman" panose="02020603050405020304" pitchFamily="18" charset="0"/>
                <a:ea typeface="Times New Roman" panose="02020603050405020304" pitchFamily="18" charset="0"/>
              </a:rPr>
              <a:t>aproximadamente 36 meses </a:t>
            </a:r>
            <a:r>
              <a:rPr lang="es-EC" dirty="0">
                <a:latin typeface="Times New Roman" panose="02020603050405020304" pitchFamily="18" charset="0"/>
                <a:ea typeface="Times New Roman" panose="02020603050405020304" pitchFamily="18" charset="0"/>
              </a:rPr>
              <a:t>y a partir de ese periodo, se comienzan a generar </a:t>
            </a:r>
            <a:r>
              <a:rPr lang="es-EC" dirty="0" smtClean="0">
                <a:latin typeface="Times New Roman" panose="02020603050405020304" pitchFamily="18" charset="0"/>
                <a:ea typeface="Times New Roman" panose="02020603050405020304" pitchFamily="18" charset="0"/>
              </a:rPr>
              <a:t>ganancias.</a:t>
            </a:r>
            <a:endParaRPr lang="es-EC" dirty="0"/>
          </a:p>
        </p:txBody>
      </p:sp>
    </p:spTree>
    <p:extLst>
      <p:ext uri="{BB962C8B-B14F-4D97-AF65-F5344CB8AC3E}">
        <p14:creationId xmlns:p14="http://schemas.microsoft.com/office/powerpoint/2010/main" val="3718081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81510" y="3044279"/>
            <a:ext cx="4764446" cy="769441"/>
          </a:xfrm>
          <a:prstGeom prst="rect">
            <a:avLst/>
          </a:prstGeom>
          <a:noFill/>
        </p:spPr>
        <p:txBody>
          <a:bodyPr wrap="none" rtlCol="0">
            <a:spAutoFit/>
          </a:bodyPr>
          <a:lstStyle/>
          <a:p>
            <a:r>
              <a:rPr lang="es-EC" sz="4400" dirty="0" smtClean="0"/>
              <a:t>Muchas gracias!!!!</a:t>
            </a:r>
            <a:endParaRPr lang="es-EC" sz="4400" dirty="0"/>
          </a:p>
        </p:txBody>
      </p:sp>
    </p:spTree>
    <p:extLst>
      <p:ext uri="{BB962C8B-B14F-4D97-AF65-F5344CB8AC3E}">
        <p14:creationId xmlns:p14="http://schemas.microsoft.com/office/powerpoint/2010/main" val="2559057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149930" y="626946"/>
            <a:ext cx="5566559" cy="707886"/>
          </a:xfrm>
          <a:prstGeom prst="rect">
            <a:avLst/>
          </a:prstGeom>
          <a:noFill/>
        </p:spPr>
        <p:txBody>
          <a:bodyPr wrap="square" rtlCol="0">
            <a:spAutoFit/>
          </a:bodyPr>
          <a:lstStyle/>
          <a:p>
            <a:pPr algn="ctr"/>
            <a:r>
              <a:rPr lang="es-EC" sz="4000" dirty="0" smtClean="0"/>
              <a:t>Internet en Ecuador</a:t>
            </a:r>
            <a:endParaRPr lang="es-EC" sz="4000" dirty="0"/>
          </a:p>
        </p:txBody>
      </p:sp>
      <p:pic>
        <p:nvPicPr>
          <p:cNvPr id="6" name="Imagen 5"/>
          <p:cNvPicPr>
            <a:picLocks noChangeAspect="1"/>
          </p:cNvPicPr>
          <p:nvPr/>
        </p:nvPicPr>
        <p:blipFill rotWithShape="1">
          <a:blip r:embed="rId2"/>
          <a:srcRect l="31010" t="46987" r="31068" b="34728"/>
          <a:stretch/>
        </p:blipFill>
        <p:spPr>
          <a:xfrm>
            <a:off x="996574" y="1855675"/>
            <a:ext cx="10198852" cy="3073626"/>
          </a:xfrm>
          <a:prstGeom prst="rect">
            <a:avLst/>
          </a:prstGeom>
        </p:spPr>
      </p:pic>
      <p:sp>
        <p:nvSpPr>
          <p:cNvPr id="7" name="CuadroTexto 6"/>
          <p:cNvSpPr txBox="1"/>
          <p:nvPr/>
        </p:nvSpPr>
        <p:spPr>
          <a:xfrm>
            <a:off x="7857506" y="6051491"/>
            <a:ext cx="4334494" cy="369332"/>
          </a:xfrm>
          <a:prstGeom prst="rect">
            <a:avLst/>
          </a:prstGeom>
          <a:noFill/>
        </p:spPr>
        <p:txBody>
          <a:bodyPr wrap="square" rtlCol="0">
            <a:spAutoFit/>
          </a:bodyPr>
          <a:lstStyle/>
          <a:p>
            <a:r>
              <a:rPr lang="es-EC" dirty="0" smtClean="0"/>
              <a:t>Fuente: www.internetworldstats.com</a:t>
            </a:r>
            <a:endParaRPr lang="es-EC" dirty="0"/>
          </a:p>
        </p:txBody>
      </p:sp>
    </p:spTree>
    <p:extLst>
      <p:ext uri="{BB962C8B-B14F-4D97-AF65-F5344CB8AC3E}">
        <p14:creationId xmlns:p14="http://schemas.microsoft.com/office/powerpoint/2010/main" val="2851526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8269" t="37131" r="57532" b="13236"/>
          <a:stretch/>
        </p:blipFill>
        <p:spPr bwMode="auto">
          <a:xfrm>
            <a:off x="2336798" y="1455016"/>
            <a:ext cx="7398218" cy="3874943"/>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3966570" y="902525"/>
            <a:ext cx="4258858" cy="369332"/>
          </a:xfrm>
          <a:prstGeom prst="rect">
            <a:avLst/>
          </a:prstGeom>
          <a:noFill/>
        </p:spPr>
        <p:txBody>
          <a:bodyPr wrap="none" rtlCol="0">
            <a:spAutoFit/>
          </a:bodyPr>
          <a:lstStyle/>
          <a:p>
            <a:r>
              <a:rPr lang="es-EC" dirty="0" smtClean="0"/>
              <a:t>INCREMENTO DE INFORMACIÓN EN LA RED</a:t>
            </a:r>
            <a:endParaRPr lang="es-EC" dirty="0"/>
          </a:p>
        </p:txBody>
      </p:sp>
      <p:sp>
        <p:nvSpPr>
          <p:cNvPr id="4" name="CuadroTexto 3"/>
          <p:cNvSpPr txBox="1"/>
          <p:nvPr/>
        </p:nvSpPr>
        <p:spPr>
          <a:xfrm>
            <a:off x="4280982" y="5985164"/>
            <a:ext cx="3630033" cy="369332"/>
          </a:xfrm>
          <a:prstGeom prst="rect">
            <a:avLst/>
          </a:prstGeom>
          <a:noFill/>
        </p:spPr>
        <p:txBody>
          <a:bodyPr wrap="none" rtlCol="0">
            <a:spAutoFit/>
          </a:bodyPr>
          <a:lstStyle/>
          <a:p>
            <a:r>
              <a:rPr lang="es-EC" dirty="0" smtClean="0"/>
              <a:t>1 </a:t>
            </a:r>
            <a:r>
              <a:rPr lang="es-EC" dirty="0" err="1" smtClean="0"/>
              <a:t>zettabyte</a:t>
            </a:r>
            <a:r>
              <a:rPr lang="es-EC" dirty="0" smtClean="0"/>
              <a:t> = 1000’000000 Terabytes</a:t>
            </a:r>
            <a:endParaRPr lang="es-EC" dirty="0"/>
          </a:p>
        </p:txBody>
      </p:sp>
    </p:spTree>
    <p:extLst>
      <p:ext uri="{BB962C8B-B14F-4D97-AF65-F5344CB8AC3E}">
        <p14:creationId xmlns:p14="http://schemas.microsoft.com/office/powerpoint/2010/main" val="144411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3777" y="884109"/>
            <a:ext cx="4643252" cy="5016758"/>
          </a:xfrm>
          <a:prstGeom prst="rect">
            <a:avLst/>
          </a:prstGeom>
          <a:noFill/>
        </p:spPr>
        <p:txBody>
          <a:bodyPr wrap="square" rtlCol="0">
            <a:spAutoFit/>
          </a:bodyPr>
          <a:lstStyle/>
          <a:p>
            <a:r>
              <a:rPr lang="es-EC" sz="4000" dirty="0" smtClean="0"/>
              <a:t>INCREMENTO DE USUARIOS</a:t>
            </a:r>
          </a:p>
          <a:p>
            <a:endParaRPr lang="es-EC" sz="4000" dirty="0"/>
          </a:p>
          <a:p>
            <a:r>
              <a:rPr lang="es-EC" sz="4000" dirty="0" smtClean="0"/>
              <a:t>INCREMENTO DE VELOCIDAD</a:t>
            </a:r>
          </a:p>
          <a:p>
            <a:endParaRPr lang="es-EC" sz="4000" dirty="0"/>
          </a:p>
          <a:p>
            <a:r>
              <a:rPr lang="es-EC" sz="4000" dirty="0" smtClean="0"/>
              <a:t>INCREMENTO DE INFORMACIÓN</a:t>
            </a:r>
            <a:endParaRPr lang="es-EC" sz="4000" dirty="0"/>
          </a:p>
        </p:txBody>
      </p:sp>
      <p:sp>
        <p:nvSpPr>
          <p:cNvPr id="3" name="Flecha derecha 2"/>
          <p:cNvSpPr/>
          <p:nvPr/>
        </p:nvSpPr>
        <p:spPr>
          <a:xfrm>
            <a:off x="5148943" y="2416629"/>
            <a:ext cx="2438400" cy="2057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4" name="CuadroTexto 3"/>
          <p:cNvSpPr txBox="1"/>
          <p:nvPr/>
        </p:nvSpPr>
        <p:spPr>
          <a:xfrm>
            <a:off x="7805057" y="2730768"/>
            <a:ext cx="3772956" cy="1323439"/>
          </a:xfrm>
          <a:prstGeom prst="rect">
            <a:avLst/>
          </a:prstGeom>
          <a:noFill/>
        </p:spPr>
        <p:txBody>
          <a:bodyPr wrap="none" rtlCol="0">
            <a:spAutoFit/>
          </a:bodyPr>
          <a:lstStyle/>
          <a:p>
            <a:r>
              <a:rPr lang="es-EC" sz="4000" dirty="0" smtClean="0"/>
              <a:t>¿En qué invertir?</a:t>
            </a:r>
          </a:p>
          <a:p>
            <a:r>
              <a:rPr lang="es-EC" sz="4000" dirty="0" smtClean="0"/>
              <a:t>¿Cuánto invertir?</a:t>
            </a:r>
            <a:endParaRPr lang="es-EC" sz="4000" dirty="0"/>
          </a:p>
        </p:txBody>
      </p:sp>
    </p:spTree>
    <p:extLst>
      <p:ext uri="{BB962C8B-B14F-4D97-AF65-F5344CB8AC3E}">
        <p14:creationId xmlns:p14="http://schemas.microsoft.com/office/powerpoint/2010/main" val="2511809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46414" y="424543"/>
            <a:ext cx="9699171" cy="646331"/>
          </a:xfrm>
          <a:prstGeom prst="rect">
            <a:avLst/>
          </a:prstGeom>
          <a:noFill/>
        </p:spPr>
        <p:txBody>
          <a:bodyPr wrap="square" rtlCol="0">
            <a:spAutoFit/>
          </a:bodyPr>
          <a:lstStyle/>
          <a:p>
            <a:pPr algn="ctr"/>
            <a:r>
              <a:rPr lang="es-EC" sz="3600" dirty="0" smtClean="0"/>
              <a:t>¿QUÉ ESPERA UN USUARIO DE INTERNET?</a:t>
            </a:r>
            <a:endParaRPr lang="es-EC" sz="3600" dirty="0"/>
          </a:p>
        </p:txBody>
      </p:sp>
      <p:sp>
        <p:nvSpPr>
          <p:cNvPr id="4" name="CuadroTexto 3"/>
          <p:cNvSpPr txBox="1"/>
          <p:nvPr/>
        </p:nvSpPr>
        <p:spPr>
          <a:xfrm>
            <a:off x="7148712" y="1453496"/>
            <a:ext cx="3796873" cy="1938992"/>
          </a:xfrm>
          <a:prstGeom prst="rect">
            <a:avLst/>
          </a:prstGeom>
          <a:noFill/>
        </p:spPr>
        <p:txBody>
          <a:bodyPr wrap="none" rtlCol="0">
            <a:spAutoFit/>
          </a:bodyPr>
          <a:lstStyle/>
          <a:p>
            <a:pPr algn="ctr"/>
            <a:r>
              <a:rPr lang="es-EC" sz="6000" dirty="0" smtClean="0"/>
              <a:t>VELOCIDAD</a:t>
            </a:r>
          </a:p>
          <a:p>
            <a:pPr algn="ctr"/>
            <a:r>
              <a:rPr lang="es-EC" sz="6000" dirty="0" smtClean="0"/>
              <a:t>DE ACCESO</a:t>
            </a:r>
            <a:endParaRPr lang="es-EC" sz="6000" dirty="0"/>
          </a:p>
        </p:txBody>
      </p:sp>
      <p:sp>
        <p:nvSpPr>
          <p:cNvPr id="5" name="CuadroTexto 4"/>
          <p:cNvSpPr txBox="1"/>
          <p:nvPr/>
        </p:nvSpPr>
        <p:spPr>
          <a:xfrm>
            <a:off x="1801585" y="2099826"/>
            <a:ext cx="3080657" cy="2585323"/>
          </a:xfrm>
          <a:prstGeom prst="rect">
            <a:avLst/>
          </a:prstGeom>
          <a:noFill/>
        </p:spPr>
        <p:txBody>
          <a:bodyPr wrap="square" rtlCol="0">
            <a:spAutoFit/>
          </a:bodyPr>
          <a:lstStyle/>
          <a:p>
            <a:pPr algn="ctr"/>
            <a:r>
              <a:rPr lang="es-EC" dirty="0" smtClean="0"/>
              <a:t>PRACTICIDAD</a:t>
            </a:r>
          </a:p>
          <a:p>
            <a:pPr algn="ctr"/>
            <a:endParaRPr lang="es-EC" dirty="0"/>
          </a:p>
          <a:p>
            <a:pPr algn="ctr"/>
            <a:r>
              <a:rPr lang="es-EC" dirty="0" smtClean="0"/>
              <a:t>INFORMACION</a:t>
            </a:r>
          </a:p>
          <a:p>
            <a:pPr algn="ctr"/>
            <a:endParaRPr lang="es-EC" dirty="0"/>
          </a:p>
          <a:p>
            <a:pPr algn="ctr"/>
            <a:r>
              <a:rPr lang="es-EC" dirty="0" smtClean="0"/>
              <a:t>ENTRETENIMIENTO</a:t>
            </a:r>
          </a:p>
          <a:p>
            <a:pPr algn="ctr"/>
            <a:endParaRPr lang="es-EC" dirty="0"/>
          </a:p>
          <a:p>
            <a:pPr algn="ctr"/>
            <a:r>
              <a:rPr lang="es-EC" dirty="0" smtClean="0"/>
              <a:t>RECOMPENSA</a:t>
            </a:r>
          </a:p>
          <a:p>
            <a:pPr algn="ctr"/>
            <a:endParaRPr lang="es-EC" dirty="0"/>
          </a:p>
          <a:p>
            <a:pPr algn="ctr"/>
            <a:r>
              <a:rPr lang="es-EC" dirty="0" smtClean="0"/>
              <a:t>RECONOCIMIENTO</a:t>
            </a:r>
            <a:endParaRPr lang="es-EC" dirty="0"/>
          </a:p>
        </p:txBody>
      </p:sp>
      <p:sp>
        <p:nvSpPr>
          <p:cNvPr id="6" name="CuadroTexto 5"/>
          <p:cNvSpPr txBox="1"/>
          <p:nvPr/>
        </p:nvSpPr>
        <p:spPr>
          <a:xfrm>
            <a:off x="7148712" y="4294046"/>
            <a:ext cx="3782785" cy="1323439"/>
          </a:xfrm>
          <a:prstGeom prst="rect">
            <a:avLst/>
          </a:prstGeom>
          <a:noFill/>
        </p:spPr>
        <p:txBody>
          <a:bodyPr wrap="square" rtlCol="0">
            <a:spAutoFit/>
          </a:bodyPr>
          <a:lstStyle/>
          <a:p>
            <a:pPr algn="ctr"/>
            <a:r>
              <a:rPr lang="es-EC" sz="4000" dirty="0" smtClean="0"/>
              <a:t>DISPONIBILIDAD DEL SERVICIO</a:t>
            </a:r>
            <a:endParaRPr lang="es-EC" sz="4000" dirty="0"/>
          </a:p>
        </p:txBody>
      </p:sp>
    </p:spTree>
    <p:extLst>
      <p:ext uri="{BB962C8B-B14F-4D97-AF65-F5344CB8AC3E}">
        <p14:creationId xmlns:p14="http://schemas.microsoft.com/office/powerpoint/2010/main" val="3693999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310" t="32720" r="59487" b="12008"/>
          <a:stretch/>
        </p:blipFill>
        <p:spPr>
          <a:xfrm>
            <a:off x="2694709" y="652076"/>
            <a:ext cx="6802581" cy="5249962"/>
          </a:xfrm>
          <a:prstGeom prst="rect">
            <a:avLst/>
          </a:prstGeom>
        </p:spPr>
      </p:pic>
    </p:spTree>
    <p:extLst>
      <p:ext uri="{BB962C8B-B14F-4D97-AF65-F5344CB8AC3E}">
        <p14:creationId xmlns:p14="http://schemas.microsoft.com/office/powerpoint/2010/main" val="262405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Ion</Template>
  <TotalTime>1402</TotalTime>
  <Words>1775</Words>
  <Application>Microsoft Office PowerPoint</Application>
  <PresentationFormat>Panorámica</PresentationFormat>
  <Paragraphs>710</Paragraphs>
  <Slides>41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Arial</vt:lpstr>
      <vt:lpstr>Calibri</vt:lpstr>
      <vt:lpstr>Cambria Math</vt:lpstr>
      <vt:lpstr>Symbol</vt:lpstr>
      <vt:lpstr>Times New Roman</vt:lpstr>
      <vt:lpstr>Trebuchet MS</vt:lpstr>
      <vt:lpstr>Wingdings</vt:lpstr>
      <vt:lpstr>Wingdings 3</vt:lpstr>
      <vt:lpstr>Faceta</vt:lpstr>
      <vt:lpstr>DISEÑO DE UNA RED DE DISTRIBUCIÓN DE CONTENIDOS PARA UNA EMPRESA DE TELECOMUNICACIONES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Level 3 Communications,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UNA RED DE DISTRIBUCIÓN DE CONTENIDOS PARA UNA EMPRESA DE TELECOMUNICACIONES</dc:title>
  <dc:creator>Utreras, Esteban</dc:creator>
  <cp:lastModifiedBy>Eva Escobar</cp:lastModifiedBy>
  <cp:revision>76</cp:revision>
  <dcterms:created xsi:type="dcterms:W3CDTF">2015-05-13T17:05:34Z</dcterms:created>
  <dcterms:modified xsi:type="dcterms:W3CDTF">2015-08-10T15:31:03Z</dcterms:modified>
</cp:coreProperties>
</file>