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8D0B5-3C44-41D9-B877-3AAC2CED6CE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7316ABB-AF47-4C2C-B6E8-C1F030D94DFD}">
      <dgm:prSet phldrT="[Texto]"/>
      <dgm:spPr/>
      <dgm:t>
        <a:bodyPr/>
        <a:lstStyle/>
        <a:p>
          <a:r>
            <a:rPr lang="es-EC" b="1" dirty="0" smtClean="0"/>
            <a:t>1950</a:t>
          </a:r>
          <a:endParaRPr lang="es-EC" b="1" dirty="0"/>
        </a:p>
      </dgm:t>
    </dgm:pt>
    <dgm:pt modelId="{E8A315BA-7E94-4546-92B4-15678E4D05A0}" type="parTrans" cxnId="{C657DC4F-49C9-456A-BBF6-B3D7ADBC4403}">
      <dgm:prSet/>
      <dgm:spPr/>
      <dgm:t>
        <a:bodyPr/>
        <a:lstStyle/>
        <a:p>
          <a:endParaRPr lang="es-EC"/>
        </a:p>
      </dgm:t>
    </dgm:pt>
    <dgm:pt modelId="{7AE13FE2-2ADB-4069-9EEF-63DA75904B64}" type="sibTrans" cxnId="{C657DC4F-49C9-456A-BBF6-B3D7ADBC4403}">
      <dgm:prSet/>
      <dgm:spPr/>
      <dgm:t>
        <a:bodyPr/>
        <a:lstStyle/>
        <a:p>
          <a:endParaRPr lang="es-EC"/>
        </a:p>
      </dgm:t>
    </dgm:pt>
    <dgm:pt modelId="{077D43ED-B048-4727-BD3A-FA5EA5BD712D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/>
            <a:t>1970-1980</a:t>
          </a:r>
          <a:endParaRPr lang="es-EC" b="1" dirty="0"/>
        </a:p>
      </dgm:t>
    </dgm:pt>
    <dgm:pt modelId="{68991CF0-058F-4A0A-A8AB-01D4915CB904}" type="parTrans" cxnId="{037B5C46-D1F6-48E6-835E-CB8EBA5AACA3}">
      <dgm:prSet/>
      <dgm:spPr/>
      <dgm:t>
        <a:bodyPr/>
        <a:lstStyle/>
        <a:p>
          <a:endParaRPr lang="es-EC"/>
        </a:p>
      </dgm:t>
    </dgm:pt>
    <dgm:pt modelId="{2ADD92A5-B677-4370-A8F9-946D71172BCD}" type="sibTrans" cxnId="{037B5C46-D1F6-48E6-835E-CB8EBA5AACA3}">
      <dgm:prSet/>
      <dgm:spPr/>
      <dgm:t>
        <a:bodyPr/>
        <a:lstStyle/>
        <a:p>
          <a:endParaRPr lang="es-EC"/>
        </a:p>
      </dgm:t>
    </dgm:pt>
    <dgm:pt modelId="{32C84DA4-D96F-4A13-A67C-DC52B463550A}">
      <dgm:prSet phldrT="[Texto]"/>
      <dgm:spPr>
        <a:solidFill>
          <a:srgbClr val="0070C0"/>
        </a:solidFill>
      </dgm:spPr>
      <dgm:t>
        <a:bodyPr/>
        <a:lstStyle/>
        <a:p>
          <a:r>
            <a:rPr lang="es-EC" b="1" dirty="0" smtClean="0"/>
            <a:t>1990-ACTUALIDAD</a:t>
          </a:r>
          <a:endParaRPr lang="es-EC" b="1" dirty="0"/>
        </a:p>
      </dgm:t>
    </dgm:pt>
    <dgm:pt modelId="{19C628C9-7AEB-4C45-9CF9-2E9C04BF8E1B}" type="parTrans" cxnId="{102402D4-8D53-4BED-AA41-67C329272EE6}">
      <dgm:prSet/>
      <dgm:spPr/>
      <dgm:t>
        <a:bodyPr/>
        <a:lstStyle/>
        <a:p>
          <a:endParaRPr lang="es-EC"/>
        </a:p>
      </dgm:t>
    </dgm:pt>
    <dgm:pt modelId="{638F05F7-56F9-4898-AB57-7EA18283C1EF}" type="sibTrans" cxnId="{102402D4-8D53-4BED-AA41-67C329272EE6}">
      <dgm:prSet/>
      <dgm:spPr/>
      <dgm:t>
        <a:bodyPr/>
        <a:lstStyle/>
        <a:p>
          <a:endParaRPr lang="es-EC"/>
        </a:p>
      </dgm:t>
    </dgm:pt>
    <dgm:pt modelId="{4F8E69E7-7D57-406F-8176-9FCB44A6000B}" type="pres">
      <dgm:prSet presAssocID="{A5E8D0B5-3C44-41D9-B877-3AAC2CED6CE3}" presName="CompostProcess" presStyleCnt="0">
        <dgm:presLayoutVars>
          <dgm:dir/>
          <dgm:resizeHandles val="exact"/>
        </dgm:presLayoutVars>
      </dgm:prSet>
      <dgm:spPr/>
    </dgm:pt>
    <dgm:pt modelId="{415C3DDD-4679-4A86-975F-75F07B83EAF5}" type="pres">
      <dgm:prSet presAssocID="{A5E8D0B5-3C44-41D9-B877-3AAC2CED6CE3}" presName="arrow" presStyleLbl="bgShp" presStyleIdx="0" presStyleCnt="1" custLinFactNeighborY="379"/>
      <dgm:spPr/>
    </dgm:pt>
    <dgm:pt modelId="{2250D58A-CACF-4A2C-AD17-012F1C749A6D}" type="pres">
      <dgm:prSet presAssocID="{A5E8D0B5-3C44-41D9-B877-3AAC2CED6CE3}" presName="linearProcess" presStyleCnt="0"/>
      <dgm:spPr/>
    </dgm:pt>
    <dgm:pt modelId="{1EA5A86C-2C23-4B15-A664-E7AA4D620599}" type="pres">
      <dgm:prSet presAssocID="{17316ABB-AF47-4C2C-B6E8-C1F030D94DFD}" presName="textNode" presStyleLbl="node1" presStyleIdx="0" presStyleCnt="3">
        <dgm:presLayoutVars>
          <dgm:bulletEnabled val="1"/>
        </dgm:presLayoutVars>
      </dgm:prSet>
      <dgm:spPr/>
    </dgm:pt>
    <dgm:pt modelId="{34F4B374-8C3F-4EF3-904C-AB368AC0EADE}" type="pres">
      <dgm:prSet presAssocID="{7AE13FE2-2ADB-4069-9EEF-63DA75904B64}" presName="sibTrans" presStyleCnt="0"/>
      <dgm:spPr/>
    </dgm:pt>
    <dgm:pt modelId="{C4F70552-FFF2-4D78-AC3F-FB1EB1AE8782}" type="pres">
      <dgm:prSet presAssocID="{077D43ED-B048-4727-BD3A-FA5EA5BD712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27261B-8932-4B52-9F7D-F17B1FAA10D0}" type="pres">
      <dgm:prSet presAssocID="{2ADD92A5-B677-4370-A8F9-946D71172BCD}" presName="sibTrans" presStyleCnt="0"/>
      <dgm:spPr/>
    </dgm:pt>
    <dgm:pt modelId="{F026E927-CFD7-4FC9-89BB-31614C0A289F}" type="pres">
      <dgm:prSet presAssocID="{32C84DA4-D96F-4A13-A67C-DC52B463550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02402D4-8D53-4BED-AA41-67C329272EE6}" srcId="{A5E8D0B5-3C44-41D9-B877-3AAC2CED6CE3}" destId="{32C84DA4-D96F-4A13-A67C-DC52B463550A}" srcOrd="2" destOrd="0" parTransId="{19C628C9-7AEB-4C45-9CF9-2E9C04BF8E1B}" sibTransId="{638F05F7-56F9-4898-AB57-7EA18283C1EF}"/>
    <dgm:cxn modelId="{AA611795-015B-4281-9E98-F9020A9B96D9}" type="presOf" srcId="{077D43ED-B048-4727-BD3A-FA5EA5BD712D}" destId="{C4F70552-FFF2-4D78-AC3F-FB1EB1AE8782}" srcOrd="0" destOrd="0" presId="urn:microsoft.com/office/officeart/2005/8/layout/hProcess9"/>
    <dgm:cxn modelId="{31294500-EC72-4168-BE16-816B771F2713}" type="presOf" srcId="{32C84DA4-D96F-4A13-A67C-DC52B463550A}" destId="{F026E927-CFD7-4FC9-89BB-31614C0A289F}" srcOrd="0" destOrd="0" presId="urn:microsoft.com/office/officeart/2005/8/layout/hProcess9"/>
    <dgm:cxn modelId="{3EB3424A-5B19-4495-85EC-3CB6F850E5DB}" type="presOf" srcId="{A5E8D0B5-3C44-41D9-B877-3AAC2CED6CE3}" destId="{4F8E69E7-7D57-406F-8176-9FCB44A6000B}" srcOrd="0" destOrd="0" presId="urn:microsoft.com/office/officeart/2005/8/layout/hProcess9"/>
    <dgm:cxn modelId="{941F4667-D246-417F-9695-9F5617EB7E0B}" type="presOf" srcId="{17316ABB-AF47-4C2C-B6E8-C1F030D94DFD}" destId="{1EA5A86C-2C23-4B15-A664-E7AA4D620599}" srcOrd="0" destOrd="0" presId="urn:microsoft.com/office/officeart/2005/8/layout/hProcess9"/>
    <dgm:cxn modelId="{C657DC4F-49C9-456A-BBF6-B3D7ADBC4403}" srcId="{A5E8D0B5-3C44-41D9-B877-3AAC2CED6CE3}" destId="{17316ABB-AF47-4C2C-B6E8-C1F030D94DFD}" srcOrd="0" destOrd="0" parTransId="{E8A315BA-7E94-4546-92B4-15678E4D05A0}" sibTransId="{7AE13FE2-2ADB-4069-9EEF-63DA75904B64}"/>
    <dgm:cxn modelId="{037B5C46-D1F6-48E6-835E-CB8EBA5AACA3}" srcId="{A5E8D0B5-3C44-41D9-B877-3AAC2CED6CE3}" destId="{077D43ED-B048-4727-BD3A-FA5EA5BD712D}" srcOrd="1" destOrd="0" parTransId="{68991CF0-058F-4A0A-A8AB-01D4915CB904}" sibTransId="{2ADD92A5-B677-4370-A8F9-946D71172BCD}"/>
    <dgm:cxn modelId="{B9C48078-8761-4799-8DED-C01D2DB6D939}" type="presParOf" srcId="{4F8E69E7-7D57-406F-8176-9FCB44A6000B}" destId="{415C3DDD-4679-4A86-975F-75F07B83EAF5}" srcOrd="0" destOrd="0" presId="urn:microsoft.com/office/officeart/2005/8/layout/hProcess9"/>
    <dgm:cxn modelId="{4D742E16-9D14-4CCD-91C9-1EA13CDA632E}" type="presParOf" srcId="{4F8E69E7-7D57-406F-8176-9FCB44A6000B}" destId="{2250D58A-CACF-4A2C-AD17-012F1C749A6D}" srcOrd="1" destOrd="0" presId="urn:microsoft.com/office/officeart/2005/8/layout/hProcess9"/>
    <dgm:cxn modelId="{E63681BA-198A-442B-9481-D6B16A12BFB4}" type="presParOf" srcId="{2250D58A-CACF-4A2C-AD17-012F1C749A6D}" destId="{1EA5A86C-2C23-4B15-A664-E7AA4D620599}" srcOrd="0" destOrd="0" presId="urn:microsoft.com/office/officeart/2005/8/layout/hProcess9"/>
    <dgm:cxn modelId="{E1D9D336-D858-4371-A6BB-82E445BC8D4B}" type="presParOf" srcId="{2250D58A-CACF-4A2C-AD17-012F1C749A6D}" destId="{34F4B374-8C3F-4EF3-904C-AB368AC0EADE}" srcOrd="1" destOrd="0" presId="urn:microsoft.com/office/officeart/2005/8/layout/hProcess9"/>
    <dgm:cxn modelId="{963F6A9A-B92C-41C8-BBCF-7E76F00FE8ED}" type="presParOf" srcId="{2250D58A-CACF-4A2C-AD17-012F1C749A6D}" destId="{C4F70552-FFF2-4D78-AC3F-FB1EB1AE8782}" srcOrd="2" destOrd="0" presId="urn:microsoft.com/office/officeart/2005/8/layout/hProcess9"/>
    <dgm:cxn modelId="{92738C1A-D983-4246-B16F-90E19BE2684C}" type="presParOf" srcId="{2250D58A-CACF-4A2C-AD17-012F1C749A6D}" destId="{FF27261B-8932-4B52-9F7D-F17B1FAA10D0}" srcOrd="3" destOrd="0" presId="urn:microsoft.com/office/officeart/2005/8/layout/hProcess9"/>
    <dgm:cxn modelId="{107037B1-8D7A-4A90-A526-9E4986CABB74}" type="presParOf" srcId="{2250D58A-CACF-4A2C-AD17-012F1C749A6D}" destId="{F026E927-CFD7-4FC9-89BB-31614C0A289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60493-22B2-4F3A-BEFD-8E96DBEFFA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7904F6F-65A2-4EC7-9FB3-180F210A101A}">
      <dgm:prSet phldrT="[Texto]"/>
      <dgm:spPr/>
      <dgm:t>
        <a:bodyPr/>
        <a:lstStyle/>
        <a:p>
          <a:r>
            <a:rPr lang="es-EC" dirty="0" smtClean="0"/>
            <a:t>Visita técnica de diagnóstico para recopilar datos y necesidades del conjunto residencial</a:t>
          </a:r>
          <a:endParaRPr lang="es-EC" dirty="0"/>
        </a:p>
      </dgm:t>
    </dgm:pt>
    <dgm:pt modelId="{A9EB20AB-A8A0-4CB2-82A7-AE9A4F7D4231}" type="parTrans" cxnId="{06F37633-867F-47D2-A48E-E8466D702561}">
      <dgm:prSet/>
      <dgm:spPr/>
      <dgm:t>
        <a:bodyPr/>
        <a:lstStyle/>
        <a:p>
          <a:endParaRPr lang="es-EC"/>
        </a:p>
      </dgm:t>
    </dgm:pt>
    <dgm:pt modelId="{E5CE7A6B-3133-4F12-A8E9-7C8C7D5195E1}" type="sibTrans" cxnId="{06F37633-867F-47D2-A48E-E8466D702561}">
      <dgm:prSet/>
      <dgm:spPr/>
      <dgm:t>
        <a:bodyPr/>
        <a:lstStyle/>
        <a:p>
          <a:endParaRPr lang="es-EC"/>
        </a:p>
      </dgm:t>
    </dgm:pt>
    <dgm:pt modelId="{69D922D5-8D2D-4196-8BBE-B7CB1C5A4F9E}">
      <dgm:prSet phldrT="[Texto]"/>
      <dgm:spPr/>
      <dgm:t>
        <a:bodyPr/>
        <a:lstStyle/>
        <a:p>
          <a:r>
            <a:rPr lang="es-EC" dirty="0" smtClean="0"/>
            <a:t>Evaluación y preparación de propuesta inicial a la directiva</a:t>
          </a:r>
          <a:endParaRPr lang="es-EC" dirty="0"/>
        </a:p>
      </dgm:t>
    </dgm:pt>
    <dgm:pt modelId="{A31B3CEF-9A67-46BD-82B2-ABB4676AB4F9}" type="parTrans" cxnId="{DE196331-CC42-4B60-9EEF-0B8034C14F4B}">
      <dgm:prSet/>
      <dgm:spPr/>
      <dgm:t>
        <a:bodyPr/>
        <a:lstStyle/>
        <a:p>
          <a:endParaRPr lang="es-EC"/>
        </a:p>
      </dgm:t>
    </dgm:pt>
    <dgm:pt modelId="{CA997B14-0DE6-4B7C-8D57-0B72E9022033}" type="sibTrans" cxnId="{DE196331-CC42-4B60-9EEF-0B8034C14F4B}">
      <dgm:prSet/>
      <dgm:spPr/>
      <dgm:t>
        <a:bodyPr/>
        <a:lstStyle/>
        <a:p>
          <a:endParaRPr lang="es-EC"/>
        </a:p>
      </dgm:t>
    </dgm:pt>
    <dgm:pt modelId="{016670B5-F9F1-4184-90E7-6F6F9F13C615}">
      <dgm:prSet/>
      <dgm:spPr/>
      <dgm:t>
        <a:bodyPr/>
        <a:lstStyle/>
        <a:p>
          <a:r>
            <a:rPr lang="es-EC" smtClean="0"/>
            <a:t>Aceptación o modificación de la propuesta por parte de la directiva</a:t>
          </a:r>
          <a:endParaRPr lang="es-EC"/>
        </a:p>
      </dgm:t>
    </dgm:pt>
    <dgm:pt modelId="{28FA8F94-8704-4930-966E-8C5D26EB4C2B}" type="parTrans" cxnId="{D436AFD4-817F-4830-ABEE-CED8DECC369B}">
      <dgm:prSet/>
      <dgm:spPr/>
      <dgm:t>
        <a:bodyPr/>
        <a:lstStyle/>
        <a:p>
          <a:endParaRPr lang="es-EC"/>
        </a:p>
      </dgm:t>
    </dgm:pt>
    <dgm:pt modelId="{06AC425F-BB45-4296-872A-E4B411B4896F}" type="sibTrans" cxnId="{D436AFD4-817F-4830-ABEE-CED8DECC369B}">
      <dgm:prSet/>
      <dgm:spPr/>
      <dgm:t>
        <a:bodyPr/>
        <a:lstStyle/>
        <a:p>
          <a:endParaRPr lang="es-EC"/>
        </a:p>
      </dgm:t>
    </dgm:pt>
    <dgm:pt modelId="{97423205-51A3-48CC-8546-B041CA2CA766}">
      <dgm:prSet/>
      <dgm:spPr/>
      <dgm:t>
        <a:bodyPr/>
        <a:lstStyle/>
        <a:p>
          <a:r>
            <a:rPr lang="es-EC" smtClean="0"/>
            <a:t>Aceptación o modificación de la propuesta por parte de la directiva</a:t>
          </a:r>
          <a:endParaRPr lang="es-EC"/>
        </a:p>
      </dgm:t>
    </dgm:pt>
    <dgm:pt modelId="{5BAF3A7E-095D-4B0C-B3C2-BF1AA625E018}" type="parTrans" cxnId="{F219E404-1D65-46E3-BAB4-89726BE84DF2}">
      <dgm:prSet/>
      <dgm:spPr/>
      <dgm:t>
        <a:bodyPr/>
        <a:lstStyle/>
        <a:p>
          <a:endParaRPr lang="es-EC"/>
        </a:p>
      </dgm:t>
    </dgm:pt>
    <dgm:pt modelId="{82190639-22BD-4528-930B-D1502745D83D}" type="sibTrans" cxnId="{F219E404-1D65-46E3-BAB4-89726BE84DF2}">
      <dgm:prSet/>
      <dgm:spPr/>
      <dgm:t>
        <a:bodyPr/>
        <a:lstStyle/>
        <a:p>
          <a:endParaRPr lang="es-EC"/>
        </a:p>
      </dgm:t>
    </dgm:pt>
    <dgm:pt modelId="{0E5AC08C-D56C-44A5-830A-CD34312FD375}">
      <dgm:prSet/>
      <dgm:spPr/>
      <dgm:t>
        <a:bodyPr/>
        <a:lstStyle/>
        <a:p>
          <a:r>
            <a:rPr lang="es-EC" smtClean="0"/>
            <a:t>Firma del contrato con los alcances del servicio y las especificaciones adicionales necesarias</a:t>
          </a:r>
          <a:endParaRPr lang="es-EC"/>
        </a:p>
      </dgm:t>
    </dgm:pt>
    <dgm:pt modelId="{F27AC0E0-66B0-45AF-9CE3-682F131E582B}" type="parTrans" cxnId="{7DC49B6C-6A1B-462A-80E6-D6064E95C61C}">
      <dgm:prSet/>
      <dgm:spPr/>
      <dgm:t>
        <a:bodyPr/>
        <a:lstStyle/>
        <a:p>
          <a:endParaRPr lang="es-EC"/>
        </a:p>
      </dgm:t>
    </dgm:pt>
    <dgm:pt modelId="{2E7B8A4A-B71C-4544-9A3A-417BF6A2D5EA}" type="sibTrans" cxnId="{7DC49B6C-6A1B-462A-80E6-D6064E95C61C}">
      <dgm:prSet/>
      <dgm:spPr/>
      <dgm:t>
        <a:bodyPr/>
        <a:lstStyle/>
        <a:p>
          <a:endParaRPr lang="es-EC"/>
        </a:p>
      </dgm:t>
    </dgm:pt>
    <dgm:pt modelId="{A5837ABE-FB72-40B2-A5E9-AA0D11B5F2D3}">
      <dgm:prSet/>
      <dgm:spPr/>
      <dgm:t>
        <a:bodyPr/>
        <a:lstStyle/>
        <a:p>
          <a:r>
            <a:rPr lang="es-EC" dirty="0" smtClean="0"/>
            <a:t>Inicio de operaciones.</a:t>
          </a:r>
          <a:endParaRPr lang="es-EC" dirty="0"/>
        </a:p>
      </dgm:t>
    </dgm:pt>
    <dgm:pt modelId="{901129E0-2D17-461E-816C-1D1240E8B813}" type="parTrans" cxnId="{9E30DD63-9113-4B17-A186-C6350D10A901}">
      <dgm:prSet/>
      <dgm:spPr/>
      <dgm:t>
        <a:bodyPr/>
        <a:lstStyle/>
        <a:p>
          <a:endParaRPr lang="es-EC"/>
        </a:p>
      </dgm:t>
    </dgm:pt>
    <dgm:pt modelId="{4C0A6694-4C39-4778-8919-F6BC8F23C573}" type="sibTrans" cxnId="{9E30DD63-9113-4B17-A186-C6350D10A901}">
      <dgm:prSet/>
      <dgm:spPr/>
      <dgm:t>
        <a:bodyPr/>
        <a:lstStyle/>
        <a:p>
          <a:endParaRPr lang="es-EC"/>
        </a:p>
      </dgm:t>
    </dgm:pt>
    <dgm:pt modelId="{64772B7E-D766-46F9-A9FB-0872A652515B}">
      <dgm:prSet/>
      <dgm:spPr/>
      <dgm:t>
        <a:bodyPr/>
        <a:lstStyle/>
        <a:p>
          <a:r>
            <a:rPr lang="es-EC" dirty="0" smtClean="0"/>
            <a:t>Realización del servicio, rendición de resultados de la gestión.</a:t>
          </a:r>
          <a:endParaRPr lang="es-EC" dirty="0"/>
        </a:p>
      </dgm:t>
    </dgm:pt>
    <dgm:pt modelId="{7D41D666-75AD-436E-B1F8-244B6CBFA7EC}" type="parTrans" cxnId="{E837494D-1545-4F7C-8239-5BF3D6AD959A}">
      <dgm:prSet/>
      <dgm:spPr/>
      <dgm:t>
        <a:bodyPr/>
        <a:lstStyle/>
        <a:p>
          <a:endParaRPr lang="es-EC"/>
        </a:p>
      </dgm:t>
    </dgm:pt>
    <dgm:pt modelId="{7A127295-251E-4D7F-9E06-B8F9558CB046}" type="sibTrans" cxnId="{E837494D-1545-4F7C-8239-5BF3D6AD959A}">
      <dgm:prSet/>
      <dgm:spPr/>
      <dgm:t>
        <a:bodyPr/>
        <a:lstStyle/>
        <a:p>
          <a:endParaRPr lang="es-EC"/>
        </a:p>
      </dgm:t>
    </dgm:pt>
    <dgm:pt modelId="{98C1A21B-37BD-472F-889C-4D19A89BAD8A}" type="pres">
      <dgm:prSet presAssocID="{F1860493-22B2-4F3A-BEFD-8E96DBEFFA79}" presName="linearFlow" presStyleCnt="0">
        <dgm:presLayoutVars>
          <dgm:dir/>
          <dgm:resizeHandles val="exact"/>
        </dgm:presLayoutVars>
      </dgm:prSet>
      <dgm:spPr/>
    </dgm:pt>
    <dgm:pt modelId="{712B31C0-27EC-4B38-A00C-786AD5699AFA}" type="pres">
      <dgm:prSet presAssocID="{C7904F6F-65A2-4EC7-9FB3-180F210A101A}" presName="composite" presStyleCnt="0"/>
      <dgm:spPr/>
    </dgm:pt>
    <dgm:pt modelId="{EE940930-FCC0-45D5-B092-5A3553C2D2EA}" type="pres">
      <dgm:prSet presAssocID="{C7904F6F-65A2-4EC7-9FB3-180F210A101A}" presName="imgShp" presStyleLbl="fgImgPlace1" presStyleIdx="0" presStyleCnt="7"/>
      <dgm:spPr/>
    </dgm:pt>
    <dgm:pt modelId="{16D1AF0D-DF1F-4533-9BA1-641A9C91814D}" type="pres">
      <dgm:prSet presAssocID="{C7904F6F-65A2-4EC7-9FB3-180F210A101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05E642-3F33-451D-9012-D077030A48F2}" type="pres">
      <dgm:prSet presAssocID="{E5CE7A6B-3133-4F12-A8E9-7C8C7D5195E1}" presName="spacing" presStyleCnt="0"/>
      <dgm:spPr/>
    </dgm:pt>
    <dgm:pt modelId="{EA923311-831D-4DAF-B2B5-B15B35143A41}" type="pres">
      <dgm:prSet presAssocID="{69D922D5-8D2D-4196-8BBE-B7CB1C5A4F9E}" presName="composite" presStyleCnt="0"/>
      <dgm:spPr/>
    </dgm:pt>
    <dgm:pt modelId="{A06E7FD7-8693-41EA-B005-F72CD83A9FF3}" type="pres">
      <dgm:prSet presAssocID="{69D922D5-8D2D-4196-8BBE-B7CB1C5A4F9E}" presName="imgShp" presStyleLbl="fgImgPlace1" presStyleIdx="1" presStyleCnt="7"/>
      <dgm:spPr/>
    </dgm:pt>
    <dgm:pt modelId="{BC6B6B2F-B6CA-4692-98EC-0D4F37DC48EC}" type="pres">
      <dgm:prSet presAssocID="{69D922D5-8D2D-4196-8BBE-B7CB1C5A4F9E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69722E-C7FE-4627-B53E-20FCD1DD3798}" type="pres">
      <dgm:prSet presAssocID="{CA997B14-0DE6-4B7C-8D57-0B72E9022033}" presName="spacing" presStyleCnt="0"/>
      <dgm:spPr/>
    </dgm:pt>
    <dgm:pt modelId="{3110BFA7-6C05-4BAC-8075-181D009932EE}" type="pres">
      <dgm:prSet presAssocID="{97423205-51A3-48CC-8546-B041CA2CA766}" presName="composite" presStyleCnt="0"/>
      <dgm:spPr/>
    </dgm:pt>
    <dgm:pt modelId="{A0EE9658-3D6C-40E5-8CF6-6A68827C2019}" type="pres">
      <dgm:prSet presAssocID="{97423205-51A3-48CC-8546-B041CA2CA766}" presName="imgShp" presStyleLbl="fgImgPlace1" presStyleIdx="2" presStyleCnt="7"/>
      <dgm:spPr/>
    </dgm:pt>
    <dgm:pt modelId="{43045F63-8839-44A0-BCDD-C9D5357C91D5}" type="pres">
      <dgm:prSet presAssocID="{97423205-51A3-48CC-8546-B041CA2CA766}" presName="txShp" presStyleLbl="node1" presStyleIdx="2" presStyleCnt="7">
        <dgm:presLayoutVars>
          <dgm:bulletEnabled val="1"/>
        </dgm:presLayoutVars>
      </dgm:prSet>
      <dgm:spPr/>
    </dgm:pt>
    <dgm:pt modelId="{C250D8B6-5D84-4586-923B-D40B15FF1983}" type="pres">
      <dgm:prSet presAssocID="{82190639-22BD-4528-930B-D1502745D83D}" presName="spacing" presStyleCnt="0"/>
      <dgm:spPr/>
    </dgm:pt>
    <dgm:pt modelId="{94153DB0-C823-4380-87DD-7E37DE71B49B}" type="pres">
      <dgm:prSet presAssocID="{016670B5-F9F1-4184-90E7-6F6F9F13C615}" presName="composite" presStyleCnt="0"/>
      <dgm:spPr/>
    </dgm:pt>
    <dgm:pt modelId="{306BDD74-EB72-4D02-AD03-60C6DC7100D5}" type="pres">
      <dgm:prSet presAssocID="{016670B5-F9F1-4184-90E7-6F6F9F13C615}" presName="imgShp" presStyleLbl="fgImgPlace1" presStyleIdx="3" presStyleCnt="7"/>
      <dgm:spPr/>
    </dgm:pt>
    <dgm:pt modelId="{0E943F79-BAF4-4805-9E00-701DA61D9544}" type="pres">
      <dgm:prSet presAssocID="{016670B5-F9F1-4184-90E7-6F6F9F13C615}" presName="txShp" presStyleLbl="node1" presStyleIdx="3" presStyleCnt="7">
        <dgm:presLayoutVars>
          <dgm:bulletEnabled val="1"/>
        </dgm:presLayoutVars>
      </dgm:prSet>
      <dgm:spPr/>
    </dgm:pt>
    <dgm:pt modelId="{A81712BC-7AE3-4386-88AF-E799567A71EE}" type="pres">
      <dgm:prSet presAssocID="{06AC425F-BB45-4296-872A-E4B411B4896F}" presName="spacing" presStyleCnt="0"/>
      <dgm:spPr/>
    </dgm:pt>
    <dgm:pt modelId="{B479F3C6-C1BC-49B2-8C2A-E6BEE8E271D3}" type="pres">
      <dgm:prSet presAssocID="{0E5AC08C-D56C-44A5-830A-CD34312FD375}" presName="composite" presStyleCnt="0"/>
      <dgm:spPr/>
    </dgm:pt>
    <dgm:pt modelId="{23AED052-3287-407F-BBF8-7273CEB00B10}" type="pres">
      <dgm:prSet presAssocID="{0E5AC08C-D56C-44A5-830A-CD34312FD375}" presName="imgShp" presStyleLbl="fgImgPlace1" presStyleIdx="4" presStyleCnt="7"/>
      <dgm:spPr/>
    </dgm:pt>
    <dgm:pt modelId="{9DCFCF38-A064-440E-930F-9FFB7333447C}" type="pres">
      <dgm:prSet presAssocID="{0E5AC08C-D56C-44A5-830A-CD34312FD375}" presName="txShp" presStyleLbl="node1" presStyleIdx="4" presStyleCnt="7">
        <dgm:presLayoutVars>
          <dgm:bulletEnabled val="1"/>
        </dgm:presLayoutVars>
      </dgm:prSet>
      <dgm:spPr/>
    </dgm:pt>
    <dgm:pt modelId="{CEC2D9E1-371E-46FD-A345-FA0AE3669D2E}" type="pres">
      <dgm:prSet presAssocID="{2E7B8A4A-B71C-4544-9A3A-417BF6A2D5EA}" presName="spacing" presStyleCnt="0"/>
      <dgm:spPr/>
    </dgm:pt>
    <dgm:pt modelId="{F2B3F1CA-EB5B-4892-A07C-F1EB64F59FDA}" type="pres">
      <dgm:prSet presAssocID="{64772B7E-D766-46F9-A9FB-0872A652515B}" presName="composite" presStyleCnt="0"/>
      <dgm:spPr/>
    </dgm:pt>
    <dgm:pt modelId="{D64208CD-B297-4AC0-A928-768A75240E33}" type="pres">
      <dgm:prSet presAssocID="{64772B7E-D766-46F9-A9FB-0872A652515B}" presName="imgShp" presStyleLbl="fgImgPlace1" presStyleIdx="5" presStyleCnt="7"/>
      <dgm:spPr/>
    </dgm:pt>
    <dgm:pt modelId="{36D6FCF5-87A3-4A02-BEA5-C4FB0CA06B5B}" type="pres">
      <dgm:prSet presAssocID="{64772B7E-D766-46F9-A9FB-0872A652515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8D2AFE-C1B0-4BAF-B4B5-BC9D90E36A13}" type="pres">
      <dgm:prSet presAssocID="{7A127295-251E-4D7F-9E06-B8F9558CB046}" presName="spacing" presStyleCnt="0"/>
      <dgm:spPr/>
    </dgm:pt>
    <dgm:pt modelId="{2AEABF0D-CC56-48D9-A097-12BF05EE5654}" type="pres">
      <dgm:prSet presAssocID="{A5837ABE-FB72-40B2-A5E9-AA0D11B5F2D3}" presName="composite" presStyleCnt="0"/>
      <dgm:spPr/>
    </dgm:pt>
    <dgm:pt modelId="{F53AC5BE-8CCF-4C7D-AD97-958D89FF0BD1}" type="pres">
      <dgm:prSet presAssocID="{A5837ABE-FB72-40B2-A5E9-AA0D11B5F2D3}" presName="imgShp" presStyleLbl="fgImgPlace1" presStyleIdx="6" presStyleCnt="7"/>
      <dgm:spPr/>
    </dgm:pt>
    <dgm:pt modelId="{9C1481FB-874B-42E8-8CE3-E3EA636FC1A2}" type="pres">
      <dgm:prSet presAssocID="{A5837ABE-FB72-40B2-A5E9-AA0D11B5F2D3}" presName="txShp" presStyleLbl="node1" presStyleIdx="6" presStyleCnt="7">
        <dgm:presLayoutVars>
          <dgm:bulletEnabled val="1"/>
        </dgm:presLayoutVars>
      </dgm:prSet>
      <dgm:spPr/>
    </dgm:pt>
  </dgm:ptLst>
  <dgm:cxnLst>
    <dgm:cxn modelId="{EAB6A24C-1946-471E-B094-52573D1B1E0E}" type="presOf" srcId="{69D922D5-8D2D-4196-8BBE-B7CB1C5A4F9E}" destId="{BC6B6B2F-B6CA-4692-98EC-0D4F37DC48EC}" srcOrd="0" destOrd="0" presId="urn:microsoft.com/office/officeart/2005/8/layout/vList3"/>
    <dgm:cxn modelId="{DE196331-CC42-4B60-9EEF-0B8034C14F4B}" srcId="{F1860493-22B2-4F3A-BEFD-8E96DBEFFA79}" destId="{69D922D5-8D2D-4196-8BBE-B7CB1C5A4F9E}" srcOrd="1" destOrd="0" parTransId="{A31B3CEF-9A67-46BD-82B2-ABB4676AB4F9}" sibTransId="{CA997B14-0DE6-4B7C-8D57-0B72E9022033}"/>
    <dgm:cxn modelId="{3EF1BCA9-9AD5-43E1-A510-B06BE60E1EB1}" type="presOf" srcId="{C7904F6F-65A2-4EC7-9FB3-180F210A101A}" destId="{16D1AF0D-DF1F-4533-9BA1-641A9C91814D}" srcOrd="0" destOrd="0" presId="urn:microsoft.com/office/officeart/2005/8/layout/vList3"/>
    <dgm:cxn modelId="{84FCF558-EB59-45D1-8CD5-8E19A8A81E4B}" type="presOf" srcId="{64772B7E-D766-46F9-A9FB-0872A652515B}" destId="{36D6FCF5-87A3-4A02-BEA5-C4FB0CA06B5B}" srcOrd="0" destOrd="0" presId="urn:microsoft.com/office/officeart/2005/8/layout/vList3"/>
    <dgm:cxn modelId="{E837494D-1545-4F7C-8239-5BF3D6AD959A}" srcId="{F1860493-22B2-4F3A-BEFD-8E96DBEFFA79}" destId="{64772B7E-D766-46F9-A9FB-0872A652515B}" srcOrd="5" destOrd="0" parTransId="{7D41D666-75AD-436E-B1F8-244B6CBFA7EC}" sibTransId="{7A127295-251E-4D7F-9E06-B8F9558CB046}"/>
    <dgm:cxn modelId="{B51DFFBF-6A70-4017-958A-03D2AA582AD1}" type="presOf" srcId="{016670B5-F9F1-4184-90E7-6F6F9F13C615}" destId="{0E943F79-BAF4-4805-9E00-701DA61D9544}" srcOrd="0" destOrd="0" presId="urn:microsoft.com/office/officeart/2005/8/layout/vList3"/>
    <dgm:cxn modelId="{9E30DD63-9113-4B17-A186-C6350D10A901}" srcId="{F1860493-22B2-4F3A-BEFD-8E96DBEFFA79}" destId="{A5837ABE-FB72-40B2-A5E9-AA0D11B5F2D3}" srcOrd="6" destOrd="0" parTransId="{901129E0-2D17-461E-816C-1D1240E8B813}" sibTransId="{4C0A6694-4C39-4778-8919-F6BC8F23C573}"/>
    <dgm:cxn modelId="{06F37633-867F-47D2-A48E-E8466D702561}" srcId="{F1860493-22B2-4F3A-BEFD-8E96DBEFFA79}" destId="{C7904F6F-65A2-4EC7-9FB3-180F210A101A}" srcOrd="0" destOrd="0" parTransId="{A9EB20AB-A8A0-4CB2-82A7-AE9A4F7D4231}" sibTransId="{E5CE7A6B-3133-4F12-A8E9-7C8C7D5195E1}"/>
    <dgm:cxn modelId="{D436AFD4-817F-4830-ABEE-CED8DECC369B}" srcId="{F1860493-22B2-4F3A-BEFD-8E96DBEFFA79}" destId="{016670B5-F9F1-4184-90E7-6F6F9F13C615}" srcOrd="3" destOrd="0" parTransId="{28FA8F94-8704-4930-966E-8C5D26EB4C2B}" sibTransId="{06AC425F-BB45-4296-872A-E4B411B4896F}"/>
    <dgm:cxn modelId="{E08B2672-164F-4CDD-AB50-A33F6D2E833C}" type="presOf" srcId="{97423205-51A3-48CC-8546-B041CA2CA766}" destId="{43045F63-8839-44A0-BCDD-C9D5357C91D5}" srcOrd="0" destOrd="0" presId="urn:microsoft.com/office/officeart/2005/8/layout/vList3"/>
    <dgm:cxn modelId="{B191431C-7C2A-4F62-881F-2191C4A280DE}" type="presOf" srcId="{A5837ABE-FB72-40B2-A5E9-AA0D11B5F2D3}" destId="{9C1481FB-874B-42E8-8CE3-E3EA636FC1A2}" srcOrd="0" destOrd="0" presId="urn:microsoft.com/office/officeart/2005/8/layout/vList3"/>
    <dgm:cxn modelId="{7DC49B6C-6A1B-462A-80E6-D6064E95C61C}" srcId="{F1860493-22B2-4F3A-BEFD-8E96DBEFFA79}" destId="{0E5AC08C-D56C-44A5-830A-CD34312FD375}" srcOrd="4" destOrd="0" parTransId="{F27AC0E0-66B0-45AF-9CE3-682F131E582B}" sibTransId="{2E7B8A4A-B71C-4544-9A3A-417BF6A2D5EA}"/>
    <dgm:cxn modelId="{D911758E-0497-49A2-9283-157EAB8DD3F3}" type="presOf" srcId="{F1860493-22B2-4F3A-BEFD-8E96DBEFFA79}" destId="{98C1A21B-37BD-472F-889C-4D19A89BAD8A}" srcOrd="0" destOrd="0" presId="urn:microsoft.com/office/officeart/2005/8/layout/vList3"/>
    <dgm:cxn modelId="{08B356BE-3B19-4B7B-954E-AA7B0124F290}" type="presOf" srcId="{0E5AC08C-D56C-44A5-830A-CD34312FD375}" destId="{9DCFCF38-A064-440E-930F-9FFB7333447C}" srcOrd="0" destOrd="0" presId="urn:microsoft.com/office/officeart/2005/8/layout/vList3"/>
    <dgm:cxn modelId="{F219E404-1D65-46E3-BAB4-89726BE84DF2}" srcId="{F1860493-22B2-4F3A-BEFD-8E96DBEFFA79}" destId="{97423205-51A3-48CC-8546-B041CA2CA766}" srcOrd="2" destOrd="0" parTransId="{5BAF3A7E-095D-4B0C-B3C2-BF1AA625E018}" sibTransId="{82190639-22BD-4528-930B-D1502745D83D}"/>
    <dgm:cxn modelId="{1AAAC4D4-4FC2-42F2-9B37-C290779DA410}" type="presParOf" srcId="{98C1A21B-37BD-472F-889C-4D19A89BAD8A}" destId="{712B31C0-27EC-4B38-A00C-786AD5699AFA}" srcOrd="0" destOrd="0" presId="urn:microsoft.com/office/officeart/2005/8/layout/vList3"/>
    <dgm:cxn modelId="{9EE69EF4-D632-4F32-9F5B-B2043308E6F3}" type="presParOf" srcId="{712B31C0-27EC-4B38-A00C-786AD5699AFA}" destId="{EE940930-FCC0-45D5-B092-5A3553C2D2EA}" srcOrd="0" destOrd="0" presId="urn:microsoft.com/office/officeart/2005/8/layout/vList3"/>
    <dgm:cxn modelId="{5DF9B11E-214A-4CAF-8504-4B0D80CC8975}" type="presParOf" srcId="{712B31C0-27EC-4B38-A00C-786AD5699AFA}" destId="{16D1AF0D-DF1F-4533-9BA1-641A9C91814D}" srcOrd="1" destOrd="0" presId="urn:microsoft.com/office/officeart/2005/8/layout/vList3"/>
    <dgm:cxn modelId="{932C5B69-51EA-4000-BA88-27EDB09BD02B}" type="presParOf" srcId="{98C1A21B-37BD-472F-889C-4D19A89BAD8A}" destId="{8605E642-3F33-451D-9012-D077030A48F2}" srcOrd="1" destOrd="0" presId="urn:microsoft.com/office/officeart/2005/8/layout/vList3"/>
    <dgm:cxn modelId="{5BEA6A5F-3A8C-4684-81AA-D556FBF11F88}" type="presParOf" srcId="{98C1A21B-37BD-472F-889C-4D19A89BAD8A}" destId="{EA923311-831D-4DAF-B2B5-B15B35143A41}" srcOrd="2" destOrd="0" presId="urn:microsoft.com/office/officeart/2005/8/layout/vList3"/>
    <dgm:cxn modelId="{B65E23A8-B516-4C1C-B9B2-BAC38D67C2DE}" type="presParOf" srcId="{EA923311-831D-4DAF-B2B5-B15B35143A41}" destId="{A06E7FD7-8693-41EA-B005-F72CD83A9FF3}" srcOrd="0" destOrd="0" presId="urn:microsoft.com/office/officeart/2005/8/layout/vList3"/>
    <dgm:cxn modelId="{0CD6B985-A7A1-4963-BEB0-42458D15968D}" type="presParOf" srcId="{EA923311-831D-4DAF-B2B5-B15B35143A41}" destId="{BC6B6B2F-B6CA-4692-98EC-0D4F37DC48EC}" srcOrd="1" destOrd="0" presId="urn:microsoft.com/office/officeart/2005/8/layout/vList3"/>
    <dgm:cxn modelId="{FDF4DEA8-7F03-45B2-AA46-8B92D507A8F0}" type="presParOf" srcId="{98C1A21B-37BD-472F-889C-4D19A89BAD8A}" destId="{5A69722E-C7FE-4627-B53E-20FCD1DD3798}" srcOrd="3" destOrd="0" presId="urn:microsoft.com/office/officeart/2005/8/layout/vList3"/>
    <dgm:cxn modelId="{3D238A5C-77A7-4F17-9786-3AD77CD4F74C}" type="presParOf" srcId="{98C1A21B-37BD-472F-889C-4D19A89BAD8A}" destId="{3110BFA7-6C05-4BAC-8075-181D009932EE}" srcOrd="4" destOrd="0" presId="urn:microsoft.com/office/officeart/2005/8/layout/vList3"/>
    <dgm:cxn modelId="{FE35B5E8-02D4-4D4D-BC5A-EF2A7FA750E4}" type="presParOf" srcId="{3110BFA7-6C05-4BAC-8075-181D009932EE}" destId="{A0EE9658-3D6C-40E5-8CF6-6A68827C2019}" srcOrd="0" destOrd="0" presId="urn:microsoft.com/office/officeart/2005/8/layout/vList3"/>
    <dgm:cxn modelId="{83606322-5603-4334-946D-5E84B9B4AC65}" type="presParOf" srcId="{3110BFA7-6C05-4BAC-8075-181D009932EE}" destId="{43045F63-8839-44A0-BCDD-C9D5357C91D5}" srcOrd="1" destOrd="0" presId="urn:microsoft.com/office/officeart/2005/8/layout/vList3"/>
    <dgm:cxn modelId="{D2A185E1-2C96-4A6C-9C32-DB52FE091A0B}" type="presParOf" srcId="{98C1A21B-37BD-472F-889C-4D19A89BAD8A}" destId="{C250D8B6-5D84-4586-923B-D40B15FF1983}" srcOrd="5" destOrd="0" presId="urn:microsoft.com/office/officeart/2005/8/layout/vList3"/>
    <dgm:cxn modelId="{4D3C246C-BE2A-4B62-9FC1-8DCC93A16D68}" type="presParOf" srcId="{98C1A21B-37BD-472F-889C-4D19A89BAD8A}" destId="{94153DB0-C823-4380-87DD-7E37DE71B49B}" srcOrd="6" destOrd="0" presId="urn:microsoft.com/office/officeart/2005/8/layout/vList3"/>
    <dgm:cxn modelId="{221DF277-B5E4-499E-8D56-23A70DDABDA9}" type="presParOf" srcId="{94153DB0-C823-4380-87DD-7E37DE71B49B}" destId="{306BDD74-EB72-4D02-AD03-60C6DC7100D5}" srcOrd="0" destOrd="0" presId="urn:microsoft.com/office/officeart/2005/8/layout/vList3"/>
    <dgm:cxn modelId="{6E020C41-5D7C-4888-B176-57BCBBFCD46B}" type="presParOf" srcId="{94153DB0-C823-4380-87DD-7E37DE71B49B}" destId="{0E943F79-BAF4-4805-9E00-701DA61D9544}" srcOrd="1" destOrd="0" presId="urn:microsoft.com/office/officeart/2005/8/layout/vList3"/>
    <dgm:cxn modelId="{8DA23349-AC7E-4B37-B57B-E2EFA829CAC0}" type="presParOf" srcId="{98C1A21B-37BD-472F-889C-4D19A89BAD8A}" destId="{A81712BC-7AE3-4386-88AF-E799567A71EE}" srcOrd="7" destOrd="0" presId="urn:microsoft.com/office/officeart/2005/8/layout/vList3"/>
    <dgm:cxn modelId="{CE24FA3D-773D-42E2-AAF6-746F61FA258C}" type="presParOf" srcId="{98C1A21B-37BD-472F-889C-4D19A89BAD8A}" destId="{B479F3C6-C1BC-49B2-8C2A-E6BEE8E271D3}" srcOrd="8" destOrd="0" presId="urn:microsoft.com/office/officeart/2005/8/layout/vList3"/>
    <dgm:cxn modelId="{D6FCDA94-13E5-4D5D-B6C1-4FF825F873A7}" type="presParOf" srcId="{B479F3C6-C1BC-49B2-8C2A-E6BEE8E271D3}" destId="{23AED052-3287-407F-BBF8-7273CEB00B10}" srcOrd="0" destOrd="0" presId="urn:microsoft.com/office/officeart/2005/8/layout/vList3"/>
    <dgm:cxn modelId="{1F00E094-C725-4D56-A11C-0C12227F18E8}" type="presParOf" srcId="{B479F3C6-C1BC-49B2-8C2A-E6BEE8E271D3}" destId="{9DCFCF38-A064-440E-930F-9FFB7333447C}" srcOrd="1" destOrd="0" presId="urn:microsoft.com/office/officeart/2005/8/layout/vList3"/>
    <dgm:cxn modelId="{5F1ADA9C-E7D7-43F6-9489-D8F712E44DCA}" type="presParOf" srcId="{98C1A21B-37BD-472F-889C-4D19A89BAD8A}" destId="{CEC2D9E1-371E-46FD-A345-FA0AE3669D2E}" srcOrd="9" destOrd="0" presId="urn:microsoft.com/office/officeart/2005/8/layout/vList3"/>
    <dgm:cxn modelId="{7CCEEE07-9A03-4E01-ADB2-C30F4D7708D0}" type="presParOf" srcId="{98C1A21B-37BD-472F-889C-4D19A89BAD8A}" destId="{F2B3F1CA-EB5B-4892-A07C-F1EB64F59FDA}" srcOrd="10" destOrd="0" presId="urn:microsoft.com/office/officeart/2005/8/layout/vList3"/>
    <dgm:cxn modelId="{8328A98B-1F7E-48CB-A4F9-BD0471A27D73}" type="presParOf" srcId="{F2B3F1CA-EB5B-4892-A07C-F1EB64F59FDA}" destId="{D64208CD-B297-4AC0-A928-768A75240E33}" srcOrd="0" destOrd="0" presId="urn:microsoft.com/office/officeart/2005/8/layout/vList3"/>
    <dgm:cxn modelId="{5A9E32E8-620B-47B6-9F57-96E641DA804C}" type="presParOf" srcId="{F2B3F1CA-EB5B-4892-A07C-F1EB64F59FDA}" destId="{36D6FCF5-87A3-4A02-BEA5-C4FB0CA06B5B}" srcOrd="1" destOrd="0" presId="urn:microsoft.com/office/officeart/2005/8/layout/vList3"/>
    <dgm:cxn modelId="{65DA37EF-7F4D-49A2-A7C4-C4E1AF61C412}" type="presParOf" srcId="{98C1A21B-37BD-472F-889C-4D19A89BAD8A}" destId="{138D2AFE-C1B0-4BAF-B4B5-BC9D90E36A13}" srcOrd="11" destOrd="0" presId="urn:microsoft.com/office/officeart/2005/8/layout/vList3"/>
    <dgm:cxn modelId="{5EEFA7A8-05FB-403F-B013-785483AB70AA}" type="presParOf" srcId="{98C1A21B-37BD-472F-889C-4D19A89BAD8A}" destId="{2AEABF0D-CC56-48D9-A097-12BF05EE5654}" srcOrd="12" destOrd="0" presId="urn:microsoft.com/office/officeart/2005/8/layout/vList3"/>
    <dgm:cxn modelId="{E395FF69-36E0-4E13-A3C4-0D0561A09DBF}" type="presParOf" srcId="{2AEABF0D-CC56-48D9-A097-12BF05EE5654}" destId="{F53AC5BE-8CCF-4C7D-AD97-958D89FF0BD1}" srcOrd="0" destOrd="0" presId="urn:microsoft.com/office/officeart/2005/8/layout/vList3"/>
    <dgm:cxn modelId="{0DD9E302-0691-4D15-9ABA-73F6C6705C2F}" type="presParOf" srcId="{2AEABF0D-CC56-48D9-A097-12BF05EE5654}" destId="{9C1481FB-874B-42E8-8CE3-E3EA636FC1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C3DDD-4679-4A86-975F-75F07B83EAF5}">
      <dsp:nvSpPr>
        <dsp:cNvPr id="0" name=""/>
        <dsp:cNvSpPr/>
      </dsp:nvSpPr>
      <dsp:spPr>
        <a:xfrm>
          <a:off x="765581" y="0"/>
          <a:ext cx="8676589" cy="32139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5A86C-2C23-4B15-A664-E7AA4D620599}">
      <dsp:nvSpPr>
        <dsp:cNvPr id="0" name=""/>
        <dsp:cNvSpPr/>
      </dsp:nvSpPr>
      <dsp:spPr>
        <a:xfrm>
          <a:off x="228278" y="964190"/>
          <a:ext cx="3062325" cy="1285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1950</a:t>
          </a:r>
          <a:endParaRPr lang="es-EC" sz="3200" b="1" kern="1200" dirty="0"/>
        </a:p>
      </dsp:txBody>
      <dsp:txXfrm>
        <a:off x="291035" y="1026947"/>
        <a:ext cx="2936811" cy="1160073"/>
      </dsp:txXfrm>
    </dsp:sp>
    <dsp:sp modelId="{C4F70552-FFF2-4D78-AC3F-FB1EB1AE8782}">
      <dsp:nvSpPr>
        <dsp:cNvPr id="0" name=""/>
        <dsp:cNvSpPr/>
      </dsp:nvSpPr>
      <dsp:spPr>
        <a:xfrm>
          <a:off x="3572713" y="964190"/>
          <a:ext cx="3062325" cy="128558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1970-1980</a:t>
          </a:r>
          <a:endParaRPr lang="es-EC" sz="3200" b="1" kern="1200" dirty="0"/>
        </a:p>
      </dsp:txBody>
      <dsp:txXfrm>
        <a:off x="3635470" y="1026947"/>
        <a:ext cx="2936811" cy="1160073"/>
      </dsp:txXfrm>
    </dsp:sp>
    <dsp:sp modelId="{F026E927-CFD7-4FC9-89BB-31614C0A289F}">
      <dsp:nvSpPr>
        <dsp:cNvPr id="0" name=""/>
        <dsp:cNvSpPr/>
      </dsp:nvSpPr>
      <dsp:spPr>
        <a:xfrm>
          <a:off x="6917147" y="964190"/>
          <a:ext cx="3062325" cy="12855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1990-ACTUALIDAD</a:t>
          </a:r>
          <a:endParaRPr lang="es-EC" sz="3200" b="1" kern="1200" dirty="0"/>
        </a:p>
      </dsp:txBody>
      <dsp:txXfrm>
        <a:off x="6979904" y="1026947"/>
        <a:ext cx="2936811" cy="1160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1AF0D-DF1F-4533-9BA1-641A9C91814D}">
      <dsp:nvSpPr>
        <dsp:cNvPr id="0" name=""/>
        <dsp:cNvSpPr/>
      </dsp:nvSpPr>
      <dsp:spPr>
        <a:xfrm rot="10800000">
          <a:off x="1378006" y="70"/>
          <a:ext cx="4915281" cy="559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85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Visita técnica de diagnóstico para recopilar datos y necesidades del conjunto residencial</a:t>
          </a:r>
          <a:endParaRPr lang="es-EC" sz="1500" kern="1200" dirty="0"/>
        </a:p>
      </dsp:txBody>
      <dsp:txXfrm rot="10800000">
        <a:off x="1517952" y="70"/>
        <a:ext cx="4775335" cy="559786"/>
      </dsp:txXfrm>
    </dsp:sp>
    <dsp:sp modelId="{EE940930-FCC0-45D5-B092-5A3553C2D2EA}">
      <dsp:nvSpPr>
        <dsp:cNvPr id="0" name=""/>
        <dsp:cNvSpPr/>
      </dsp:nvSpPr>
      <dsp:spPr>
        <a:xfrm>
          <a:off x="1098112" y="70"/>
          <a:ext cx="559786" cy="5597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B6B2F-B6CA-4692-98EC-0D4F37DC48EC}">
      <dsp:nvSpPr>
        <dsp:cNvPr id="0" name=""/>
        <dsp:cNvSpPr/>
      </dsp:nvSpPr>
      <dsp:spPr>
        <a:xfrm rot="10800000">
          <a:off x="1378006" y="726957"/>
          <a:ext cx="4915281" cy="559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85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Evaluación y preparación de propuesta inicial a la directiva</a:t>
          </a:r>
          <a:endParaRPr lang="es-EC" sz="1500" kern="1200" dirty="0"/>
        </a:p>
      </dsp:txBody>
      <dsp:txXfrm rot="10800000">
        <a:off x="1517952" y="726957"/>
        <a:ext cx="4775335" cy="559786"/>
      </dsp:txXfrm>
    </dsp:sp>
    <dsp:sp modelId="{A06E7FD7-8693-41EA-B005-F72CD83A9FF3}">
      <dsp:nvSpPr>
        <dsp:cNvPr id="0" name=""/>
        <dsp:cNvSpPr/>
      </dsp:nvSpPr>
      <dsp:spPr>
        <a:xfrm>
          <a:off x="1098112" y="726957"/>
          <a:ext cx="559786" cy="5597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45F63-8839-44A0-BCDD-C9D5357C91D5}">
      <dsp:nvSpPr>
        <dsp:cNvPr id="0" name=""/>
        <dsp:cNvSpPr/>
      </dsp:nvSpPr>
      <dsp:spPr>
        <a:xfrm rot="10800000">
          <a:off x="1378006" y="1453844"/>
          <a:ext cx="4915281" cy="559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85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Aceptación o modificación de la propuesta por parte de la directiva</a:t>
          </a:r>
          <a:endParaRPr lang="es-EC" sz="1500" kern="1200"/>
        </a:p>
      </dsp:txBody>
      <dsp:txXfrm rot="10800000">
        <a:off x="1517952" y="1453844"/>
        <a:ext cx="4775335" cy="559786"/>
      </dsp:txXfrm>
    </dsp:sp>
    <dsp:sp modelId="{A0EE9658-3D6C-40E5-8CF6-6A68827C2019}">
      <dsp:nvSpPr>
        <dsp:cNvPr id="0" name=""/>
        <dsp:cNvSpPr/>
      </dsp:nvSpPr>
      <dsp:spPr>
        <a:xfrm>
          <a:off x="1098112" y="1453844"/>
          <a:ext cx="559786" cy="5597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43F79-BAF4-4805-9E00-701DA61D9544}">
      <dsp:nvSpPr>
        <dsp:cNvPr id="0" name=""/>
        <dsp:cNvSpPr/>
      </dsp:nvSpPr>
      <dsp:spPr>
        <a:xfrm rot="10800000">
          <a:off x="1378006" y="2180731"/>
          <a:ext cx="4915281" cy="559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85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Aceptación o modificación de la propuesta por parte de la directiva</a:t>
          </a:r>
          <a:endParaRPr lang="es-EC" sz="1500" kern="1200"/>
        </a:p>
      </dsp:txBody>
      <dsp:txXfrm rot="10800000">
        <a:off x="1517952" y="2180731"/>
        <a:ext cx="4775335" cy="559786"/>
      </dsp:txXfrm>
    </dsp:sp>
    <dsp:sp modelId="{306BDD74-EB72-4D02-AD03-60C6DC7100D5}">
      <dsp:nvSpPr>
        <dsp:cNvPr id="0" name=""/>
        <dsp:cNvSpPr/>
      </dsp:nvSpPr>
      <dsp:spPr>
        <a:xfrm>
          <a:off x="1098112" y="2180731"/>
          <a:ext cx="559786" cy="5597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FCF38-A064-440E-930F-9FFB7333447C}">
      <dsp:nvSpPr>
        <dsp:cNvPr id="0" name=""/>
        <dsp:cNvSpPr/>
      </dsp:nvSpPr>
      <dsp:spPr>
        <a:xfrm rot="10800000">
          <a:off x="1378006" y="2907618"/>
          <a:ext cx="4915281" cy="559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85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Firma del contrato con los alcances del servicio y las especificaciones adicionales necesarias</a:t>
          </a:r>
          <a:endParaRPr lang="es-EC" sz="1500" kern="1200"/>
        </a:p>
      </dsp:txBody>
      <dsp:txXfrm rot="10800000">
        <a:off x="1517952" y="2907618"/>
        <a:ext cx="4775335" cy="559786"/>
      </dsp:txXfrm>
    </dsp:sp>
    <dsp:sp modelId="{23AED052-3287-407F-BBF8-7273CEB00B10}">
      <dsp:nvSpPr>
        <dsp:cNvPr id="0" name=""/>
        <dsp:cNvSpPr/>
      </dsp:nvSpPr>
      <dsp:spPr>
        <a:xfrm>
          <a:off x="1098112" y="2907618"/>
          <a:ext cx="559786" cy="5597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6FCF5-87A3-4A02-BEA5-C4FB0CA06B5B}">
      <dsp:nvSpPr>
        <dsp:cNvPr id="0" name=""/>
        <dsp:cNvSpPr/>
      </dsp:nvSpPr>
      <dsp:spPr>
        <a:xfrm rot="10800000">
          <a:off x="1378006" y="3634505"/>
          <a:ext cx="4915281" cy="559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85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Realización del servicio, rendición de resultados de la gestión.</a:t>
          </a:r>
          <a:endParaRPr lang="es-EC" sz="1500" kern="1200" dirty="0"/>
        </a:p>
      </dsp:txBody>
      <dsp:txXfrm rot="10800000">
        <a:off x="1517952" y="3634505"/>
        <a:ext cx="4775335" cy="559786"/>
      </dsp:txXfrm>
    </dsp:sp>
    <dsp:sp modelId="{D64208CD-B297-4AC0-A928-768A75240E33}">
      <dsp:nvSpPr>
        <dsp:cNvPr id="0" name=""/>
        <dsp:cNvSpPr/>
      </dsp:nvSpPr>
      <dsp:spPr>
        <a:xfrm>
          <a:off x="1098112" y="3634505"/>
          <a:ext cx="559786" cy="5597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481FB-874B-42E8-8CE3-E3EA636FC1A2}">
      <dsp:nvSpPr>
        <dsp:cNvPr id="0" name=""/>
        <dsp:cNvSpPr/>
      </dsp:nvSpPr>
      <dsp:spPr>
        <a:xfrm rot="10800000">
          <a:off x="1378006" y="4361393"/>
          <a:ext cx="4915281" cy="5597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85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Inicio de operaciones.</a:t>
          </a:r>
          <a:endParaRPr lang="es-EC" sz="1500" kern="1200" dirty="0"/>
        </a:p>
      </dsp:txBody>
      <dsp:txXfrm rot="10800000">
        <a:off x="1517952" y="4361393"/>
        <a:ext cx="4775335" cy="559786"/>
      </dsp:txXfrm>
    </dsp:sp>
    <dsp:sp modelId="{F53AC5BE-8CCF-4C7D-AD97-958D89FF0BD1}">
      <dsp:nvSpPr>
        <dsp:cNvPr id="0" name=""/>
        <dsp:cNvSpPr/>
      </dsp:nvSpPr>
      <dsp:spPr>
        <a:xfrm>
          <a:off x="1098112" y="4361393"/>
          <a:ext cx="559786" cy="5597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1452E-123C-4EE5-BB4C-D0E79AFFDAB6}" type="datetimeFigureOut">
              <a:rPr lang="es-EC" smtClean="0"/>
              <a:t>15/05/2015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FC1D-EF00-4E10-BFDC-25FF241AB6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421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FC1D-EF00-4E10-BFDC-25FF241AB6E9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237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3EF-FD90-4C73-8B2B-DA070A085F1F}" type="datetime1">
              <a:rPr lang="es-EC" smtClean="0"/>
              <a:t>15/05/2015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93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FD16-69B6-42A5-8362-8F9F66669E54}" type="datetime1">
              <a:rPr lang="es-EC" smtClean="0"/>
              <a:t>15/05/2015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756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28F-0DCA-4CB0-908D-DB5C92E9AF04}" type="datetime1">
              <a:rPr lang="es-EC" smtClean="0"/>
              <a:t>15/05/2015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480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A6F7-F5EC-463E-ABE4-07D3C5472801}" type="datetime1">
              <a:rPr lang="es-EC" smtClean="0"/>
              <a:t>15/05/2015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773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407F-9F59-45FD-A2CD-71AEDE09C7BB}" type="datetime1">
              <a:rPr lang="es-EC" smtClean="0"/>
              <a:t>15/05/2015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20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E0E9-98A9-4F3D-B113-A7C9616B5137}" type="datetime1">
              <a:rPr lang="es-EC" smtClean="0"/>
              <a:t>15/05/2015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653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A9CE-0989-4748-94AD-2824510CA88E}" type="datetime1">
              <a:rPr lang="es-EC" smtClean="0"/>
              <a:t>15/05/2015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545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B231-2064-41F5-AE8F-5831B80DF4FE}" type="datetime1">
              <a:rPr lang="es-EC" smtClean="0"/>
              <a:t>15/05/2015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194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34D5-83CA-4B8A-BFAB-70DE60D1A47E}" type="datetime1">
              <a:rPr lang="es-EC" smtClean="0"/>
              <a:t>15/05/2015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129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C60D-BFA2-46C7-A2B6-672567C44324}" type="datetime1">
              <a:rPr lang="es-EC" smtClean="0"/>
              <a:t>15/05/2015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054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718-DCC4-42EB-A6AE-9F2A8D3D1CDC}" type="datetime1">
              <a:rPr lang="es-EC" smtClean="0"/>
              <a:t>15/05/2015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509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E756-7088-43C9-AD18-12F6B1B60C68}" type="datetime1">
              <a:rPr lang="es-EC" smtClean="0"/>
              <a:t>15/05/2015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B3D0-DED9-4174-A40E-D5757068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05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:\UDE\Logo\U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16" y="646176"/>
            <a:ext cx="5803392" cy="16699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</a:t>
            </a:fld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1511808" y="2828836"/>
            <a:ext cx="942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5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Tema: “Estudio de mercado para determinar la implementación de una empresa de servicios de administración y mantenimiento de bienes inmuebles, para los conjuntos residenciales de  las parroquias de Calderón y Llano Grande.”</a:t>
            </a:r>
            <a:endParaRPr lang="es-EC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13547" y="4791878"/>
            <a:ext cx="58190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ING.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MIGUEL PULUPA QUISHPE</a:t>
            </a:r>
            <a:endParaRPr lang="es-EC" sz="16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71635" y="5701628"/>
            <a:ext cx="41028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ING.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IVÁN VACA RAMOS</a:t>
            </a:r>
            <a:endParaRPr lang="es-EC" sz="16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los datos.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10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6803136" y="3271674"/>
            <a:ext cx="4550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7048500" y="3251870"/>
            <a:ext cx="4059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A 11 </a:t>
            </a:r>
            <a:r>
              <a:rPr lang="es-EC" dirty="0" smtClean="0"/>
              <a:t>encuestados </a:t>
            </a:r>
            <a:r>
              <a:rPr lang="es-EC" dirty="0"/>
              <a:t>les atrae la objetividad de las decisiones que toma una empresa externa en cuanto a la administración de bienes, de igual forma se aprecia que a los conjuntos les es atractivo que la administración de una empresa externa mantiene la plusvalía del conjunto</a:t>
            </a:r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0" y="2778586"/>
            <a:ext cx="6040692" cy="289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838200" y="1690688"/>
            <a:ext cx="39594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"/>
            </a:pPr>
            <a:r>
              <a:rPr lang="es-EC" b="1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Relación entre las preguntas 7  y 9.</a:t>
            </a:r>
            <a:endParaRPr lang="es-EC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del servicio.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11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6557772" y="3990534"/>
            <a:ext cx="4550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6803136" y="3990534"/>
            <a:ext cx="405993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rgbClr val="24406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dirty="0">
                <a:solidFill>
                  <a:srgbClr val="24406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 la logística operativa se la puede definir dentro de dos grandes rubros, la movilización y de la alimentación del personal de administradores. </a:t>
            </a:r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" y="1972120"/>
            <a:ext cx="4599432" cy="2197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6681216" y="1364868"/>
            <a:ext cx="41818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Dentro del mercado de los servicios de asesoría y administración un profesional con experiencia Senior recibe una remuneración mensual de USD $900, el costo por hora promedio es USD $4.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del servicio.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12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438656" y="1414559"/>
            <a:ext cx="541324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dirty="0" smtClean="0"/>
              <a:t>Convenio </a:t>
            </a:r>
            <a:r>
              <a:rPr lang="es-EC" dirty="0"/>
              <a:t>con las constructoras de los conjuntos en construcción que faciliten la penetración de los servicios en el mercado de nuevas viviendas y en construcción. </a:t>
            </a:r>
            <a:endParaRPr lang="es-EC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74" y="1098969"/>
            <a:ext cx="2912364" cy="19497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257800" y="3782513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dirty="0" smtClean="0"/>
              <a:t>Charlas gratuitas de capacitación en cuanto a las normas legales y estatutarias que son básicas dentro de las viviendas de tipo colectivas, ya que deben sustentar su razón de ser en la ley de  propiedad horizontal y aplicar el reglamento</a:t>
            </a:r>
            <a:endParaRPr lang="es-EC" dirty="0" smtClean="0">
              <a:solidFill>
                <a:srgbClr val="24406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4" y="3782513"/>
            <a:ext cx="3211068" cy="21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del servicio.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13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438656" y="1414559"/>
            <a:ext cx="541324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dirty="0" smtClean="0"/>
              <a:t>Convenio </a:t>
            </a:r>
            <a:r>
              <a:rPr lang="es-EC" dirty="0"/>
              <a:t>con las constructoras de los conjuntos en construcción que faciliten la penetración de los servicios en el mercado de nuevas viviendas y en construcción. </a:t>
            </a:r>
            <a:endParaRPr lang="es-EC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74" y="1098969"/>
            <a:ext cx="2912364" cy="19497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257800" y="3782513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dirty="0" smtClean="0"/>
              <a:t>Charlas gratuitas de capacitación en cuanto a las normas legales y estatutarias que son básicas dentro de las viviendas de tipo colectivas, ya que deben sustentar su razón de ser en la ley de  propiedad horizontal y aplicar el reglamento</a:t>
            </a:r>
            <a:endParaRPr lang="es-EC" dirty="0" smtClean="0">
              <a:solidFill>
                <a:srgbClr val="24406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4" y="3782513"/>
            <a:ext cx="3211068" cy="21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Plaza del servicio.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14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161" y="1587245"/>
            <a:ext cx="3618167" cy="27732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578" y="1587246"/>
            <a:ext cx="3367278" cy="27705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87424" y="4479917"/>
            <a:ext cx="9217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estudio concentra su análisis en las parroquias de Calderón y Llano Grande, ubicadas al norte de la ciudad de Quito, se ha considerado ésta zona porque se presenta desde el año 2010 un crecimiento comercial importante, y sobre todo una oferta sólidamente creciente de viviendas de tipo colectivo.  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15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1487424" y="4479917"/>
            <a:ext cx="921715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21964266"/>
              </p:ext>
            </p:extLst>
          </p:nvPr>
        </p:nvGraphicFramePr>
        <p:xfrm>
          <a:off x="482600" y="1435100"/>
          <a:ext cx="739140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80" y="1663135"/>
            <a:ext cx="4267748" cy="20171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404" y="4040597"/>
            <a:ext cx="22479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Conclusiones.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pPr lvl="0"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Las condiciones de administración por parte de las directivas en los conjuntos no son las más adecuadas, ya que se determina que el 37,93% de los encuestados se sienten atraídos por el atributo de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objetividad en las decisiones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 al contratar una empresa externa que administre el conjunto residencial. 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los resultados de la empresa se puede determinar también que existe interés por la contratación del servicio de administración de bienes en un 68,96% global, y apenas un 24% no lo contrataría, en consecuencia se aprecia una aceptación general a la propuesta del servicio.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16</a:t>
            </a:fld>
            <a:endParaRPr lang="es-EC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Recomendaciones.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Continuar con el estudio técnico y financiero del proyecto,  en vista de que los resultados de mercado justifican dicha  investigación. </a:t>
            </a:r>
          </a:p>
          <a:p>
            <a:pPr marL="0" lvl="0" indent="0" algn="just">
              <a:buNone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Existen pocas empresas legalmente constituidas que brindan este servicio actualmente, en su gran mayoría son personas naturales las que se dedican a este negocio, si no es un integrante propio de la directiva del conjunto o edificio, cuya gestión y preparación no es adecuada para este negocio.</a:t>
            </a: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Al no identificarse sustitutos importantes para el servicio,  y considerando que tal vez el único es el servicio que pueden proporcionar los propios condóminos, quienes suelen ser responsables de realizar las tareas de administración de sus edificios o conjuntos habitacionales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17</a:t>
            </a:fld>
            <a:endParaRPr lang="es-EC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6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3544" y="139941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un sistema de sistema de administración de bienes inmuebles nace como parte de la modernización de la arquitectura en las ciudades más importantes del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Ecuador.</a:t>
            </a:r>
          </a:p>
          <a:p>
            <a:pPr marL="0" indent="0" algn="ctr">
              <a:buNone/>
            </a:pPr>
            <a:endParaRPr lang="es-EC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2</a:t>
            </a:fld>
            <a:endParaRPr lang="es-EC"/>
          </a:p>
        </p:txBody>
      </p:sp>
      <p:pic>
        <p:nvPicPr>
          <p:cNvPr id="6" name="Imagen 5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28502251"/>
              </p:ext>
            </p:extLst>
          </p:nvPr>
        </p:nvGraphicFramePr>
        <p:xfrm>
          <a:off x="1146048" y="3060530"/>
          <a:ext cx="10207752" cy="321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09" y="4922361"/>
            <a:ext cx="1745552" cy="13074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42" y="4835589"/>
            <a:ext cx="1140571" cy="1520761"/>
          </a:xfrm>
          <a:prstGeom prst="rect">
            <a:avLst/>
          </a:prstGeom>
        </p:spPr>
      </p:pic>
      <p:sp>
        <p:nvSpPr>
          <p:cNvPr id="10" name="AutoShape 2" descr="Resultado de imagen para CONJUNTO FERÉZ QUIT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158168"/>
            <a:ext cx="2071116" cy="13807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46" y="5158168"/>
            <a:ext cx="1288609" cy="13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mantenimiento de bienes </a:t>
            </a:r>
            <a:br>
              <a:rPr lang="es-EC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inmuebles.</a:t>
            </a:r>
            <a:endParaRPr lang="es-EC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3544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EC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Resolver las diversas problemáticas que genera la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convivencia.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AHORRO con acciones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preventivas.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SEGURIDAD.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 CALIDAD de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VIDA.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flujo de  </a:t>
            </a:r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y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justificar los egresos.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3</a:t>
            </a:fld>
            <a:endParaRPr lang="es-EC"/>
          </a:p>
        </p:txBody>
      </p:sp>
      <p:pic>
        <p:nvPicPr>
          <p:cNvPr id="6" name="Imagen 5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2" descr="Resultado de imagen para CONJUNTO FERÉZ QUIT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36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de mercado.</a:t>
            </a:r>
            <a:endParaRPr lang="es-EC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3544" y="1690688"/>
            <a:ext cx="105156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motivo primordial para realizar una investigación de mercado es porque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requier</a:t>
            </a:r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de una manera más detallada y específica la necesidad de implementar </a:t>
            </a:r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servicio de administración y mantenimiento de bienes inmuebles.</a:t>
            </a:r>
          </a:p>
          <a:p>
            <a:pPr marL="0" indent="0" algn="just">
              <a:buNone/>
            </a:pPr>
            <a:endParaRPr lang="es-EC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4</a:t>
            </a:fld>
            <a:endParaRPr lang="es-EC"/>
          </a:p>
        </p:txBody>
      </p:sp>
      <p:pic>
        <p:nvPicPr>
          <p:cNvPr id="6" name="Imagen 5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2" descr="Resultado de imagen para CONJUNTO FERÉZ QUIT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" y="4351020"/>
            <a:ext cx="7060207" cy="9768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70" y="5222876"/>
            <a:ext cx="62674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muestra.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5</a:t>
            </a:fld>
            <a:endParaRPr lang="es-EC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9056"/>
            <a:ext cx="4405087" cy="317509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19" y="2040001"/>
            <a:ext cx="5829681" cy="396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8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los datos.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6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2" b="18147"/>
          <a:stretch/>
        </p:blipFill>
        <p:spPr bwMode="auto">
          <a:xfrm>
            <a:off x="838200" y="2450304"/>
            <a:ext cx="5326912" cy="390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07136" y="1605754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¿En su conjunto han oído hablar acerca de las empresas de administración y mantenimiento de conjuntos residenciales?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03136" y="2674266"/>
            <a:ext cx="4550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rgbClr val="24406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EC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puede constatar que el 55,17% de los conjuntos encuestados sí conocen acerca de las empresas de administración y mantenimiento de bienes inmuebles. Esto demuestra que no hay mucha información acerca de las bondades de las empresas que ofrecen estos servicios y que se puede iniciar una campaña de información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17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los datos.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7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707136" y="1605754"/>
            <a:ext cx="635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¿Conoce los beneficios de utilizar los servicios de las empresas de administración y mantenimiento de conjuntos residenciales?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6803136" y="3271674"/>
            <a:ext cx="4550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E</a:t>
            </a:r>
            <a:r>
              <a:rPr lang="es-EC" dirty="0" smtClean="0"/>
              <a:t>l </a:t>
            </a:r>
            <a:r>
              <a:rPr lang="es-EC" dirty="0"/>
              <a:t>conocimiento de los beneficios que una empresa de servicios de administración y mantenimiento de bienes inmuebles ofrece, es bastante limitado, apenas el 41.38% de los conjuntos residenciales encuestados los conocen. Se demuestra que existe una falta de información de estos servicios en la zona </a:t>
            </a:r>
          </a:p>
        </p:txBody>
      </p: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427289" y="2387021"/>
            <a:ext cx="4485831" cy="37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los datos.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8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707136" y="1605754"/>
            <a:ext cx="635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¿Qué aspectos le atraen de las empresas de administración y mantenimiento de conjuntos residenciales?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6803136" y="3271674"/>
            <a:ext cx="4550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/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"/>
          <a:stretch/>
        </p:blipFill>
        <p:spPr bwMode="auto">
          <a:xfrm>
            <a:off x="1028001" y="2401824"/>
            <a:ext cx="5519103" cy="3864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03136" y="3040841"/>
            <a:ext cx="4059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rgbClr val="24406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</a:t>
            </a:r>
            <a:r>
              <a:rPr lang="es-EC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puede apreciar que los aspectos que más atraen de la empresa ofertante del servicio,  es la </a:t>
            </a:r>
            <a:r>
              <a:rPr lang="es-EC" b="1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objetividad</a:t>
            </a:r>
            <a:r>
              <a:rPr lang="es-EC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que se toman las decisiones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9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los datos.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B3D0-DED9-4174-A40E-D57570680A4D}" type="slidenum">
              <a:rPr lang="es-EC" smtClean="0"/>
              <a:t>9</a:t>
            </a:fld>
            <a:endParaRPr lang="es-EC" dirty="0"/>
          </a:p>
        </p:txBody>
      </p:sp>
      <p:pic>
        <p:nvPicPr>
          <p:cNvPr id="5" name="Imagen 4" descr="H:\UDE\Logo\U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85344"/>
            <a:ext cx="1560576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6803136" y="3271674"/>
            <a:ext cx="4550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7048500" y="3338766"/>
            <a:ext cx="4059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El </a:t>
            </a:r>
            <a:r>
              <a:rPr lang="es-EC" dirty="0"/>
              <a:t>conocer acerca de los servicios si aumenta el interés de contratar el servicio de administración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9911"/>
            <a:ext cx="6210300" cy="302772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38200" y="1690688"/>
            <a:ext cx="39017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"/>
            </a:pPr>
            <a:r>
              <a:rPr lang="es-EC" b="1" dirty="0" smtClean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Relación entre las preguntas 2  y 3</a:t>
            </a:r>
            <a:endParaRPr lang="es-EC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1027</Words>
  <Application>Microsoft Office PowerPoint</Application>
  <PresentationFormat>Panorámica</PresentationFormat>
  <Paragraphs>91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Webdings</vt:lpstr>
      <vt:lpstr>Wingdings</vt:lpstr>
      <vt:lpstr>Tema de Office</vt:lpstr>
      <vt:lpstr>Presentación de PowerPoint</vt:lpstr>
      <vt:lpstr>Planteamiento del problema.</vt:lpstr>
      <vt:lpstr>Administración y mantenimiento de bienes  inmuebles.</vt:lpstr>
      <vt:lpstr>Investigación de mercado.</vt:lpstr>
      <vt:lpstr>Diseño de la muestra.</vt:lpstr>
      <vt:lpstr>Análisis de los datos.</vt:lpstr>
      <vt:lpstr>Análisis de los datos.</vt:lpstr>
      <vt:lpstr>Análisis de los datos.</vt:lpstr>
      <vt:lpstr>Análisis de los datos.</vt:lpstr>
      <vt:lpstr>Análisis de los datos.</vt:lpstr>
      <vt:lpstr>Precio del servicio.</vt:lpstr>
      <vt:lpstr>Promoción del servicio.</vt:lpstr>
      <vt:lpstr>Promoción del servicio.</vt:lpstr>
      <vt:lpstr>Plaza del servicio.</vt:lpstr>
      <vt:lpstr>Producto.</vt:lpstr>
      <vt:lpstr>Conclusiones.</vt:lpstr>
      <vt:lpstr>Recomendaciones.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Pulupa</dc:creator>
  <cp:lastModifiedBy>Francisco Pulupa</cp:lastModifiedBy>
  <cp:revision>33</cp:revision>
  <dcterms:created xsi:type="dcterms:W3CDTF">2015-05-16T04:03:02Z</dcterms:created>
  <dcterms:modified xsi:type="dcterms:W3CDTF">2015-05-16T07:49:26Z</dcterms:modified>
</cp:coreProperties>
</file>