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53" r:id="rId2"/>
    <p:sldId id="287" r:id="rId3"/>
    <p:sldId id="292" r:id="rId4"/>
    <p:sldId id="356" r:id="rId5"/>
    <p:sldId id="335" r:id="rId6"/>
    <p:sldId id="357" r:id="rId7"/>
    <p:sldId id="366" r:id="rId8"/>
    <p:sldId id="359" r:id="rId9"/>
    <p:sldId id="360" r:id="rId10"/>
    <p:sldId id="368" r:id="rId11"/>
    <p:sldId id="370" r:id="rId12"/>
    <p:sldId id="375" r:id="rId13"/>
    <p:sldId id="376" r:id="rId14"/>
    <p:sldId id="377" r:id="rId15"/>
    <p:sldId id="378" r:id="rId16"/>
    <p:sldId id="379" r:id="rId17"/>
    <p:sldId id="380" r:id="rId18"/>
    <p:sldId id="406" r:id="rId19"/>
    <p:sldId id="381" r:id="rId20"/>
    <p:sldId id="382" r:id="rId21"/>
    <p:sldId id="383" r:id="rId22"/>
    <p:sldId id="384" r:id="rId23"/>
    <p:sldId id="407"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339" r:id="rId46"/>
    <p:sldId id="340" r:id="rId47"/>
    <p:sldId id="341" r:id="rId48"/>
    <p:sldId id="342" r:id="rId49"/>
    <p:sldId id="343" r:id="rId50"/>
    <p:sldId id="344" r:id="rId51"/>
    <p:sldId id="347" r:id="rId52"/>
    <p:sldId id="348" r:id="rId53"/>
    <p:sldId id="351" r:id="rId54"/>
    <p:sldId id="333" r:id="rId55"/>
    <p:sldId id="330" r:id="rId56"/>
    <p:sldId id="332" r:id="rId5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86"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3C40626A-50BB-4015-BDF6-39745D0B029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3C40626A-50BB-4015-BDF6-39745D0B029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3C40626A-50BB-4015-BDF6-39745D0B0294}"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4546A4E-6AC7-4ECE-A6D1-4B4627AE7470}" type="datetimeFigureOut">
              <a:rPr lang="es-ES" smtClean="0"/>
              <a:pPr/>
              <a:t>15/10/2014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3C40626A-50BB-4015-BDF6-39745D0B0294}"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4546A4E-6AC7-4ECE-A6D1-4B4627AE7470}" type="datetimeFigureOut">
              <a:rPr lang="es-ES" smtClean="0"/>
              <a:pPr/>
              <a:t>15/10/2014</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40626A-50BB-4015-BDF6-39745D0B0294}"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8596" y="428604"/>
            <a:ext cx="8229600" cy="1643074"/>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C" sz="2000" smtClean="0">
                <a:solidFill>
                  <a:srgbClr val="C00000"/>
                </a:solidFill>
              </a:rPr>
              <a:t>UNIVERSIDAD DE LAS FUERZAS ARMADAS “ESPE”</a:t>
            </a:r>
            <a:br>
              <a:rPr lang="es-EC" sz="2000" smtClean="0">
                <a:solidFill>
                  <a:srgbClr val="C00000"/>
                </a:solidFill>
              </a:rPr>
            </a:br>
            <a:r>
              <a:rPr lang="es-EC" sz="2000" smtClean="0">
                <a:solidFill>
                  <a:srgbClr val="C00000"/>
                </a:solidFill>
              </a:rPr>
              <a:t/>
            </a:r>
            <a:br>
              <a:rPr lang="es-EC" sz="2000" smtClean="0">
                <a:solidFill>
                  <a:srgbClr val="C00000"/>
                </a:solidFill>
              </a:rPr>
            </a:br>
            <a:r>
              <a:rPr lang="es-EC" sz="2000" smtClean="0">
                <a:solidFill>
                  <a:srgbClr val="C00000"/>
                </a:solidFill>
              </a:rPr>
              <a:t>MAESTRIA EN GESTIÓN DE LA CALIDAD Y PRODUCTIVIDAD</a:t>
            </a:r>
            <a:br>
              <a:rPr lang="es-EC" sz="2000" smtClean="0">
                <a:solidFill>
                  <a:srgbClr val="C00000"/>
                </a:solidFill>
              </a:rPr>
            </a:br>
            <a:r>
              <a:rPr lang="es-EC" sz="2000" smtClean="0">
                <a:solidFill>
                  <a:srgbClr val="C00000"/>
                </a:solidFill>
              </a:rPr>
              <a:t>MGCP</a:t>
            </a:r>
            <a:endParaRPr lang="es-ES_tradnl" sz="2000" dirty="0">
              <a:solidFill>
                <a:srgbClr val="C00000"/>
              </a:solidFill>
            </a:endParaRPr>
          </a:p>
        </p:txBody>
      </p:sp>
      <p:pic>
        <p:nvPicPr>
          <p:cNvPr id="5" name="Picture 2" descr="http://1.bp.blogspot.com/-DW12pfgVudA/TYEs95ueN4I/AAAAAAAAAAM/R6YQJ40RiPI/s374/ESPE.gif"/>
          <p:cNvPicPr>
            <a:picLocks noChangeAspect="1" noChangeArrowheads="1"/>
          </p:cNvPicPr>
          <p:nvPr/>
        </p:nvPicPr>
        <p:blipFill>
          <a:blip r:embed="rId2"/>
          <a:srcRect/>
          <a:stretch>
            <a:fillRect/>
          </a:stretch>
        </p:blipFill>
        <p:spPr bwMode="auto">
          <a:xfrm>
            <a:off x="3857620" y="2000240"/>
            <a:ext cx="1454816" cy="1428760"/>
          </a:xfrm>
          <a:prstGeom prst="rect">
            <a:avLst/>
          </a:prstGeom>
          <a:noFill/>
        </p:spPr>
      </p:pic>
      <p:sp>
        <p:nvSpPr>
          <p:cNvPr id="6" name="Rectangle 1"/>
          <p:cNvSpPr>
            <a:spLocks noChangeArrowheads="1"/>
          </p:cNvSpPr>
          <p:nvPr/>
        </p:nvSpPr>
        <p:spPr bwMode="auto">
          <a:xfrm>
            <a:off x="0" y="4071942"/>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s-ES" b="1" dirty="0"/>
              <a:t>MEJORAMIENTO DE LA GESTIÓN DEL ÁREA ADMINISTRATIVA Y OPERATIVA DE LA EMPRESA “MEGATALLERES EL COCHE ROJO” A TRAVÉS DE LA APLICACIÓN DE RUTA DE LA CALIDAD</a:t>
            </a: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b="0" i="0" u="none" strike="noStrike" cap="none" normalizeH="0" baseline="0" dirty="0" smtClean="0">
              <a:ln>
                <a:noFill/>
              </a:ln>
              <a:solidFill>
                <a:schemeClr val="tx1"/>
              </a:solidFill>
              <a:effectLst/>
              <a:latin typeface="Arial" pitchFamily="34" charset="0"/>
            </a:endParaRPr>
          </a:p>
        </p:txBody>
      </p:sp>
      <p:sp>
        <p:nvSpPr>
          <p:cNvPr id="7" name="6 Rectángulo"/>
          <p:cNvSpPr/>
          <p:nvPr/>
        </p:nvSpPr>
        <p:spPr>
          <a:xfrm>
            <a:off x="3143240" y="3571876"/>
            <a:ext cx="3372976" cy="369332"/>
          </a:xfrm>
          <a:prstGeom prst="rect">
            <a:avLst/>
          </a:prstGeom>
        </p:spPr>
        <p:txBody>
          <a:bodyPr wrap="square">
            <a:spAutoFit/>
          </a:bodyPr>
          <a:lstStyle/>
          <a:p>
            <a:pPr algn="ctr"/>
            <a:r>
              <a:rPr lang="es-EC" b="1" dirty="0" smtClean="0">
                <a:latin typeface="Arial" pitchFamily="34" charset="0"/>
                <a:cs typeface="Arial" pitchFamily="34" charset="0"/>
              </a:rPr>
              <a:t>PROYECTO DE GRADO  II</a:t>
            </a:r>
          </a:p>
        </p:txBody>
      </p:sp>
      <p:sp>
        <p:nvSpPr>
          <p:cNvPr id="8" name="4 Subtítulo"/>
          <p:cNvSpPr txBox="1">
            <a:spLocks/>
          </p:cNvSpPr>
          <p:nvPr/>
        </p:nvSpPr>
        <p:spPr>
          <a:xfrm>
            <a:off x="1500166" y="5000048"/>
            <a:ext cx="6400800" cy="1000132"/>
          </a:xfrm>
          <a:prstGeom prst="rect">
            <a:avLst/>
          </a:prstGeom>
        </p:spPr>
        <p:txBody>
          <a:bodyPr vert="horz">
            <a:noAutofit/>
          </a:bodyPr>
          <a:lstStyle/>
          <a:p>
            <a:pPr algn="ctr">
              <a:spcBef>
                <a:spcPct val="20000"/>
              </a:spcBef>
              <a:buClr>
                <a:schemeClr val="accent1"/>
              </a:buClr>
              <a:buSzPct val="85000"/>
            </a:pPr>
            <a:r>
              <a:rPr lang="es-EC" sz="1400" b="1" cap="all" spc="250" dirty="0" smtClean="0">
                <a:latin typeface="Arial" pitchFamily="34" charset="0"/>
                <a:cs typeface="Arial" pitchFamily="34" charset="0"/>
              </a:rPr>
              <a:t>ING. Hilda VELÁSQUEZ</a:t>
            </a:r>
          </a:p>
          <a:p>
            <a:pPr algn="ctr">
              <a:spcBef>
                <a:spcPct val="20000"/>
              </a:spcBef>
              <a:buClr>
                <a:schemeClr val="accent1"/>
              </a:buClr>
              <a:buSzPct val="85000"/>
            </a:pPr>
            <a:r>
              <a:rPr lang="es-EC" sz="1400" b="1" cap="all" spc="250" dirty="0" smtClean="0">
                <a:latin typeface="Arial" pitchFamily="34" charset="0"/>
                <a:cs typeface="Arial" pitchFamily="34" charset="0"/>
              </a:rPr>
              <a:t>ING. Gustavo QUINATOA</a:t>
            </a:r>
          </a:p>
          <a:p>
            <a:pPr algn="ctr">
              <a:spcBef>
                <a:spcPct val="20000"/>
              </a:spcBef>
              <a:buClr>
                <a:schemeClr val="accent1"/>
              </a:buClr>
              <a:buSzPct val="85000"/>
            </a:pPr>
            <a:endParaRPr lang="es-EC" sz="1400" b="1" cap="all" spc="250" dirty="0" smtClean="0">
              <a:latin typeface="Arial" pitchFamily="34" charset="0"/>
              <a:cs typeface="Arial" pitchFamily="34" charset="0"/>
            </a:endParaRPr>
          </a:p>
          <a:p>
            <a:pPr algn="ctr">
              <a:spcBef>
                <a:spcPct val="20000"/>
              </a:spcBef>
              <a:buClr>
                <a:schemeClr val="accent1"/>
              </a:buClr>
              <a:buSzPct val="85000"/>
            </a:pPr>
            <a:r>
              <a:rPr lang="es-EC" sz="1400" b="1" dirty="0">
                <a:latin typeface="Arial" pitchFamily="34" charset="0"/>
                <a:cs typeface="Arial" pitchFamily="34" charset="0"/>
              </a:rPr>
              <a:t>DIRECTOR: ING. SANTIAGO QUEVEDO. </a:t>
            </a:r>
            <a:r>
              <a:rPr lang="es-EC" sz="1400" b="1" dirty="0" err="1">
                <a:latin typeface="Arial" pitchFamily="34" charset="0"/>
                <a:cs typeface="Arial" pitchFamily="34" charset="0"/>
              </a:rPr>
              <a:t>Msc</a:t>
            </a:r>
            <a:r>
              <a:rPr lang="es-EC" sz="1400" b="1" dirty="0">
                <a:latin typeface="Arial" pitchFamily="34" charset="0"/>
                <a:cs typeface="Arial" pitchFamily="34" charset="0"/>
              </a:rPr>
              <a:t>.</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lang="es-EC" sz="1400" b="1" cap="all" spc="250" dirty="0" smtClean="0">
              <a:latin typeface="Arial" pitchFamily="34" charset="0"/>
              <a:cs typeface="Arial" pitchFamily="34" charset="0"/>
            </a:endParaRPr>
          </a:p>
          <a:p>
            <a:pPr algn="ctr"/>
            <a:r>
              <a:rPr lang="es-EC" sz="1400" b="1" cap="all" spc="250" dirty="0" smtClean="0">
                <a:latin typeface="Arial" pitchFamily="34" charset="0"/>
                <a:cs typeface="Arial" pitchFamily="34" charset="0"/>
              </a:rPr>
              <a:t>SANGOLQUÍ, OCTUBRE 2014</a:t>
            </a:r>
            <a:br>
              <a:rPr lang="es-EC" sz="1400" b="1" cap="all" spc="250" dirty="0" smtClean="0">
                <a:latin typeface="Arial" pitchFamily="34" charset="0"/>
                <a:cs typeface="Arial" pitchFamily="34" charset="0"/>
              </a:rPr>
            </a:br>
            <a:endParaRPr lang="es-EC" sz="1400" b="1" cap="all" spc="250" dirty="0">
              <a:latin typeface="Arial" pitchFamily="34" charset="0"/>
              <a:cs typeface="Arial" pitchFamily="34" charset="0"/>
            </a:endParaRPr>
          </a:p>
        </p:txBody>
      </p:sp>
    </p:spTree>
    <p:extLst>
      <p:ext uri="{BB962C8B-B14F-4D97-AF65-F5344CB8AC3E}">
        <p14:creationId xmlns:p14="http://schemas.microsoft.com/office/powerpoint/2010/main" val="119195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72" y="4506615"/>
            <a:ext cx="3794680" cy="219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253992" y="548680"/>
            <a:ext cx="4572000" cy="830997"/>
          </a:xfrm>
          <a:prstGeom prst="rect">
            <a:avLst/>
          </a:prstGeom>
        </p:spPr>
        <p:txBody>
          <a:bodyPr>
            <a:spAutoFit/>
          </a:bodyPr>
          <a:lstStyle/>
          <a:p>
            <a:pPr algn="ctr"/>
            <a:r>
              <a:rPr lang="es-EC" sz="2400" b="1" dirty="0" smtClean="0"/>
              <a:t>REPRESENTACION DE LOS DATOS</a:t>
            </a:r>
            <a:endParaRPr lang="es-ES" sz="2400" b="1" dirty="0"/>
          </a:p>
        </p:txBody>
      </p:sp>
      <p:sp>
        <p:nvSpPr>
          <p:cNvPr id="5" name="4 Rectángulo"/>
          <p:cNvSpPr/>
          <p:nvPr/>
        </p:nvSpPr>
        <p:spPr>
          <a:xfrm>
            <a:off x="345272" y="1068734"/>
            <a:ext cx="6480720" cy="461665"/>
          </a:xfrm>
          <a:prstGeom prst="rect">
            <a:avLst/>
          </a:prstGeom>
        </p:spPr>
        <p:txBody>
          <a:bodyPr wrap="square">
            <a:spAutoFit/>
          </a:bodyPr>
          <a:lstStyle/>
          <a:p>
            <a:pPr algn="just"/>
            <a:r>
              <a:rPr lang="en-US" sz="2400" dirty="0" smtClean="0"/>
              <a:t>AREA ADMINISTRATIVA</a:t>
            </a:r>
            <a:endParaRPr lang="es-ES" sz="2400" dirty="0"/>
          </a:p>
        </p:txBody>
      </p:sp>
      <p:sp>
        <p:nvSpPr>
          <p:cNvPr id="2" name="1 CuadroTexto"/>
          <p:cNvSpPr txBox="1"/>
          <p:nvPr/>
        </p:nvSpPr>
        <p:spPr>
          <a:xfrm>
            <a:off x="611560" y="1652606"/>
            <a:ext cx="4968552" cy="1200329"/>
          </a:xfrm>
          <a:prstGeom prst="rect">
            <a:avLst/>
          </a:prstGeom>
          <a:noFill/>
        </p:spPr>
        <p:txBody>
          <a:bodyPr wrap="square" rtlCol="0">
            <a:spAutoFit/>
          </a:bodyPr>
          <a:lstStyle/>
          <a:p>
            <a:pPr marL="285750" indent="-285750">
              <a:buFontTx/>
              <a:buChar char="-"/>
            </a:pPr>
            <a:r>
              <a:rPr lang="en-US" dirty="0" err="1" smtClean="0"/>
              <a:t>Cuentas</a:t>
            </a:r>
            <a:r>
              <a:rPr lang="en-US" dirty="0" smtClean="0"/>
              <a:t> </a:t>
            </a:r>
            <a:r>
              <a:rPr lang="en-US" dirty="0" err="1" smtClean="0"/>
              <a:t>Por</a:t>
            </a:r>
            <a:r>
              <a:rPr lang="en-US" dirty="0" smtClean="0"/>
              <a:t> </a:t>
            </a:r>
            <a:r>
              <a:rPr lang="en-US" dirty="0" err="1" smtClean="0"/>
              <a:t>Cobrar</a:t>
            </a:r>
            <a:endParaRPr lang="en-US" dirty="0" smtClean="0"/>
          </a:p>
          <a:p>
            <a:pPr marL="285750" indent="-285750">
              <a:buFontTx/>
              <a:buChar char="-"/>
            </a:pPr>
            <a:r>
              <a:rPr lang="en-US" dirty="0" err="1" smtClean="0"/>
              <a:t>Falta</a:t>
            </a:r>
            <a:r>
              <a:rPr lang="en-US" dirty="0" smtClean="0"/>
              <a:t> de Control de </a:t>
            </a:r>
            <a:r>
              <a:rPr lang="en-US" dirty="0" err="1" smtClean="0"/>
              <a:t>Inventarios</a:t>
            </a:r>
            <a:endParaRPr lang="en-US" dirty="0" smtClean="0"/>
          </a:p>
          <a:p>
            <a:pPr marL="285750" indent="-285750">
              <a:buFontTx/>
              <a:buChar char="-"/>
            </a:pPr>
            <a:r>
              <a:rPr lang="en-US" dirty="0" err="1" smtClean="0"/>
              <a:t>Analisis</a:t>
            </a:r>
            <a:r>
              <a:rPr lang="en-US" dirty="0" smtClean="0"/>
              <a:t> de </a:t>
            </a:r>
            <a:r>
              <a:rPr lang="en-US" dirty="0" err="1" smtClean="0"/>
              <a:t>Ventas</a:t>
            </a:r>
            <a:endParaRPr lang="en-US" dirty="0" smtClean="0"/>
          </a:p>
          <a:p>
            <a:pPr marL="285750" indent="-285750">
              <a:buFontTx/>
              <a:buChar char="-"/>
            </a:pPr>
            <a:r>
              <a:rPr lang="en-US" dirty="0" err="1" smtClean="0"/>
              <a:t>Evaluacion</a:t>
            </a:r>
            <a:r>
              <a:rPr lang="en-US" dirty="0" smtClean="0"/>
              <a:t> de </a:t>
            </a:r>
            <a:r>
              <a:rPr lang="en-US" dirty="0" err="1" smtClean="0"/>
              <a:t>Proveedores</a:t>
            </a:r>
            <a:endParaRPr lang="es-E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415" y="1988840"/>
            <a:ext cx="37306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587" y="2947045"/>
            <a:ext cx="3843365" cy="203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932040" y="1379677"/>
            <a:ext cx="3384376" cy="369332"/>
          </a:xfrm>
          <a:prstGeom prst="rect">
            <a:avLst/>
          </a:prstGeom>
          <a:noFill/>
        </p:spPr>
        <p:txBody>
          <a:bodyPr wrap="square" rtlCol="0">
            <a:spAutoFit/>
          </a:bodyPr>
          <a:lstStyle/>
          <a:p>
            <a:r>
              <a:rPr lang="es-EC" b="1" dirty="0" smtClean="0"/>
              <a:t>ANALISIS DE VENTAS 2013</a:t>
            </a:r>
            <a:endParaRPr lang="es-EC" b="1" dirty="0"/>
          </a:p>
        </p:txBody>
      </p:sp>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415" y="4506615"/>
            <a:ext cx="37306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6589" y="4544715"/>
            <a:ext cx="2200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722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53992" y="548680"/>
            <a:ext cx="4572000" cy="830997"/>
          </a:xfrm>
          <a:prstGeom prst="rect">
            <a:avLst/>
          </a:prstGeom>
        </p:spPr>
        <p:txBody>
          <a:bodyPr>
            <a:spAutoFit/>
          </a:bodyPr>
          <a:lstStyle/>
          <a:p>
            <a:pPr algn="ctr"/>
            <a:r>
              <a:rPr lang="es-EC" sz="2400" b="1" dirty="0" smtClean="0"/>
              <a:t>REPRESENTACION DE LOS DATOS</a:t>
            </a:r>
            <a:endParaRPr lang="es-ES" sz="2400" b="1" dirty="0"/>
          </a:p>
        </p:txBody>
      </p:sp>
      <p:sp>
        <p:nvSpPr>
          <p:cNvPr id="5" name="4 Rectángulo"/>
          <p:cNvSpPr/>
          <p:nvPr/>
        </p:nvSpPr>
        <p:spPr>
          <a:xfrm>
            <a:off x="345272" y="1209526"/>
            <a:ext cx="6480720" cy="461665"/>
          </a:xfrm>
          <a:prstGeom prst="rect">
            <a:avLst/>
          </a:prstGeom>
        </p:spPr>
        <p:txBody>
          <a:bodyPr wrap="square">
            <a:spAutoFit/>
          </a:bodyPr>
          <a:lstStyle/>
          <a:p>
            <a:pPr algn="just"/>
            <a:r>
              <a:rPr lang="en-US" sz="2400" dirty="0" smtClean="0"/>
              <a:t>AREA OPERATIVA</a:t>
            </a:r>
            <a:endParaRPr lang="es-ES" sz="2400" dirty="0"/>
          </a:p>
        </p:txBody>
      </p:sp>
      <p:sp>
        <p:nvSpPr>
          <p:cNvPr id="6" name="5 CuadroTexto"/>
          <p:cNvSpPr txBox="1"/>
          <p:nvPr/>
        </p:nvSpPr>
        <p:spPr>
          <a:xfrm>
            <a:off x="627584" y="1834077"/>
            <a:ext cx="4968552" cy="923330"/>
          </a:xfrm>
          <a:prstGeom prst="rect">
            <a:avLst/>
          </a:prstGeom>
          <a:noFill/>
        </p:spPr>
        <p:txBody>
          <a:bodyPr wrap="square" rtlCol="0">
            <a:spAutoFit/>
          </a:bodyPr>
          <a:lstStyle/>
          <a:p>
            <a:pPr marL="285750" indent="-285750">
              <a:buFontTx/>
              <a:buChar char="-"/>
            </a:pPr>
            <a:r>
              <a:rPr lang="en-US" dirty="0" smtClean="0"/>
              <a:t>Control </a:t>
            </a:r>
            <a:r>
              <a:rPr lang="en-US" dirty="0" err="1" smtClean="0"/>
              <a:t>Ordenes</a:t>
            </a:r>
            <a:r>
              <a:rPr lang="en-US" dirty="0" smtClean="0"/>
              <a:t> de </a:t>
            </a:r>
            <a:r>
              <a:rPr lang="en-US" dirty="0" err="1" smtClean="0"/>
              <a:t>Trabajo</a:t>
            </a:r>
            <a:endParaRPr lang="en-US" dirty="0" smtClean="0"/>
          </a:p>
          <a:p>
            <a:pPr marL="285750" indent="-285750">
              <a:buFontTx/>
              <a:buChar char="-"/>
            </a:pPr>
            <a:r>
              <a:rPr lang="en-US" dirty="0" err="1" smtClean="0"/>
              <a:t>Satisfaccion</a:t>
            </a:r>
            <a:r>
              <a:rPr lang="en-US" dirty="0" smtClean="0"/>
              <a:t> de </a:t>
            </a:r>
            <a:r>
              <a:rPr lang="en-US" dirty="0" err="1" smtClean="0"/>
              <a:t>Clientes</a:t>
            </a:r>
            <a:endParaRPr lang="en-US" dirty="0" smtClean="0"/>
          </a:p>
          <a:p>
            <a:pPr marL="285750" indent="-285750">
              <a:buFontTx/>
              <a:buChar char="-"/>
            </a:pPr>
            <a:r>
              <a:rPr lang="en-US" dirty="0" err="1" smtClean="0"/>
              <a:t>Falta</a:t>
            </a:r>
            <a:r>
              <a:rPr lang="en-US" dirty="0" smtClean="0"/>
              <a:t> de Control de </a:t>
            </a:r>
            <a:r>
              <a:rPr lang="en-US" dirty="0" err="1" smtClean="0"/>
              <a:t>Calidad</a:t>
            </a:r>
            <a:endParaRPr lang="en-US" dirty="0" smtClean="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9828" y="5050482"/>
            <a:ext cx="3304406" cy="161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40455"/>
            <a:ext cx="7214642"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050482"/>
            <a:ext cx="3168352" cy="16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279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614590"/>
            <a:ext cx="3672408" cy="355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771800" y="184666"/>
            <a:ext cx="5184576" cy="369332"/>
          </a:xfrm>
          <a:prstGeom prst="rect">
            <a:avLst/>
          </a:prstGeom>
          <a:noFill/>
        </p:spPr>
        <p:txBody>
          <a:bodyPr wrap="square" rtlCol="0">
            <a:spAutoFit/>
          </a:bodyPr>
          <a:lstStyle/>
          <a:p>
            <a:r>
              <a:rPr lang="en-US" b="1" dirty="0" smtClean="0"/>
              <a:t>AISLAR LA CAUSA RAIZ</a:t>
            </a:r>
            <a:endParaRPr lang="es-ES"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56" y="4185878"/>
            <a:ext cx="4320480" cy="267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16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88640"/>
            <a:ext cx="4346611" cy="29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881" y="3433534"/>
            <a:ext cx="3981450"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915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0688"/>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219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1733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38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26313"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361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90121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rgbClr val="FF0000"/>
                </a:solidFill>
                <a:effectLst/>
              </a:rPr>
              <a:t>IDENTIFICACION DE PROCESOS</a:t>
            </a:r>
            <a:endParaRPr lang="es-MX" dirty="0">
              <a:solidFill>
                <a:srgbClr val="FF0000"/>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255167388"/>
              </p:ext>
            </p:extLst>
          </p:nvPr>
        </p:nvGraphicFramePr>
        <p:xfrm>
          <a:off x="107504" y="1916832"/>
          <a:ext cx="8964487" cy="3456383"/>
        </p:xfrm>
        <a:graphic>
          <a:graphicData uri="http://schemas.openxmlformats.org/drawingml/2006/table">
            <a:tbl>
              <a:tblPr firstRow="1" firstCol="1" bandRow="1">
                <a:tableStyleId>{5C22544A-7EE6-4342-B048-85BDC9FD1C3A}</a:tableStyleId>
              </a:tblPr>
              <a:tblGrid>
                <a:gridCol w="2459269"/>
                <a:gridCol w="2081118"/>
                <a:gridCol w="998350"/>
                <a:gridCol w="2057599"/>
                <a:gridCol w="1368151"/>
              </a:tblGrid>
              <a:tr h="1055743">
                <a:tc>
                  <a:txBody>
                    <a:bodyPr/>
                    <a:lstStyle/>
                    <a:p>
                      <a:pPr algn="ctr">
                        <a:lnSpc>
                          <a:spcPct val="115000"/>
                        </a:lnSpc>
                        <a:spcAft>
                          <a:spcPts val="0"/>
                        </a:spcAft>
                      </a:pPr>
                      <a:r>
                        <a:rPr lang="es-ES" sz="1600" dirty="0">
                          <a:solidFill>
                            <a:schemeClr val="tx1"/>
                          </a:solidFill>
                          <a:effectLst/>
                        </a:rPr>
                        <a:t>DOCUMENTOS</a:t>
                      </a:r>
                      <a:endParaRPr lang="es-MX" sz="160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RESPONSABLE</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CODIGO</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dirty="0">
                          <a:solidFill>
                            <a:schemeClr val="tx1"/>
                          </a:solidFill>
                          <a:effectLst/>
                        </a:rPr>
                        <a:t>ALCANCE</a:t>
                      </a:r>
                      <a:endParaRPr lang="es-MX" sz="160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APROBACION</a:t>
                      </a:r>
                      <a:endParaRPr lang="es-MX" sz="1600">
                        <a:solidFill>
                          <a:schemeClr val="tx1"/>
                        </a:solidFill>
                        <a:effectLst/>
                        <a:latin typeface="Calibri"/>
                        <a:ea typeface="Calibri"/>
                        <a:cs typeface="Times New Roman"/>
                      </a:endParaRPr>
                    </a:p>
                  </a:txBody>
                  <a:tcPr marL="44450" marR="44450" marT="0" marB="0" anchor="b"/>
                </a:tc>
              </a:tr>
              <a:tr h="1200320">
                <a:tc>
                  <a:txBody>
                    <a:bodyPr/>
                    <a:lstStyle/>
                    <a:p>
                      <a:pPr algn="ctr">
                        <a:lnSpc>
                          <a:spcPct val="115000"/>
                        </a:lnSpc>
                        <a:spcAft>
                          <a:spcPts val="0"/>
                        </a:spcAft>
                      </a:pPr>
                      <a:r>
                        <a:rPr lang="es-ES" sz="1600">
                          <a:solidFill>
                            <a:schemeClr val="tx1"/>
                          </a:solidFill>
                          <a:effectLst/>
                        </a:rPr>
                        <a:t>MANUAL DE CALIDAD</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ADMINISTRACION DEL SISTEMA</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MSG-1</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MEGATALLERES EL COCHE ROJO</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GERENTE</a:t>
                      </a:r>
                      <a:endParaRPr lang="es-MX" sz="1600">
                        <a:solidFill>
                          <a:schemeClr val="tx1"/>
                        </a:solidFill>
                        <a:effectLst/>
                        <a:latin typeface="Calibri"/>
                        <a:ea typeface="Calibri"/>
                        <a:cs typeface="Times New Roman"/>
                      </a:endParaRPr>
                    </a:p>
                  </a:txBody>
                  <a:tcPr marL="44450" marR="44450" marT="0" marB="0" anchor="b"/>
                </a:tc>
              </a:tr>
              <a:tr h="1200320">
                <a:tc>
                  <a:txBody>
                    <a:bodyPr/>
                    <a:lstStyle/>
                    <a:p>
                      <a:pPr algn="ctr">
                        <a:lnSpc>
                          <a:spcPct val="115000"/>
                        </a:lnSpc>
                        <a:spcAft>
                          <a:spcPts val="0"/>
                        </a:spcAft>
                      </a:pPr>
                      <a:r>
                        <a:rPr lang="es-ES" sz="1600">
                          <a:solidFill>
                            <a:schemeClr val="tx1"/>
                          </a:solidFill>
                          <a:effectLst/>
                        </a:rPr>
                        <a:t>PROCESO DE CONTROL DE CALIDAD</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JEFE ADMINISTRATIVO</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P-OC-01</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a:solidFill>
                            <a:schemeClr val="tx1"/>
                          </a:solidFill>
                          <a:effectLst/>
                        </a:rPr>
                        <a:t>AREA ADMINISTRATIVA</a:t>
                      </a:r>
                      <a:endParaRPr lang="es-MX" sz="160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600" dirty="0">
                          <a:solidFill>
                            <a:schemeClr val="tx1"/>
                          </a:solidFill>
                          <a:effectLst/>
                        </a:rPr>
                        <a:t>GERENTE</a:t>
                      </a:r>
                      <a:endParaRPr lang="es-MX" sz="1600" dirty="0">
                        <a:solidFill>
                          <a:schemeClr val="tx1"/>
                        </a:solidFill>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117927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404664"/>
            <a:ext cx="7772400" cy="1470025"/>
          </a:xfrm>
        </p:spPr>
        <p:txBody>
          <a:bodyPr/>
          <a:lstStyle/>
          <a:p>
            <a:r>
              <a:rPr lang="es-MX" dirty="0" smtClean="0">
                <a:solidFill>
                  <a:srgbClr val="FF0000"/>
                </a:solidFill>
              </a:rPr>
              <a:t>DESCRIPCIÓN Y ANÁLISIS DE LOS PROCESOS</a:t>
            </a:r>
            <a:endParaRPr lang="es-ES" dirty="0">
              <a:solidFill>
                <a:srgbClr val="FF0000"/>
              </a:solidFill>
            </a:endParaRPr>
          </a:p>
        </p:txBody>
      </p:sp>
      <p:sp>
        <p:nvSpPr>
          <p:cNvPr id="3" name="2 Subtítulo"/>
          <p:cNvSpPr>
            <a:spLocks noGrp="1"/>
          </p:cNvSpPr>
          <p:nvPr>
            <p:ph type="subTitle" idx="1"/>
          </p:nvPr>
        </p:nvSpPr>
        <p:spPr>
          <a:xfrm>
            <a:off x="1371600" y="2204864"/>
            <a:ext cx="5936704" cy="3744416"/>
          </a:xfrm>
        </p:spPr>
        <p:txBody>
          <a:bodyPr>
            <a:normAutofit/>
          </a:bodyPr>
          <a:lstStyle/>
          <a:p>
            <a:pPr algn="l"/>
            <a:r>
              <a:rPr lang="es-MX" dirty="0">
                <a:solidFill>
                  <a:schemeClr val="tx1"/>
                </a:solidFill>
              </a:rPr>
              <a:t>1. Objetivo del Proceso</a:t>
            </a:r>
            <a:endParaRPr lang="es-ES" b="1" dirty="0">
              <a:solidFill>
                <a:schemeClr val="tx1"/>
              </a:solidFill>
            </a:endParaRPr>
          </a:p>
          <a:p>
            <a:pPr algn="l"/>
            <a:r>
              <a:rPr lang="es-MX" dirty="0">
                <a:solidFill>
                  <a:schemeClr val="tx1"/>
                </a:solidFill>
              </a:rPr>
              <a:t>2. Alcance del Proceso</a:t>
            </a:r>
            <a:endParaRPr lang="es-ES" b="1" dirty="0">
              <a:solidFill>
                <a:schemeClr val="tx1"/>
              </a:solidFill>
            </a:endParaRPr>
          </a:p>
          <a:p>
            <a:pPr algn="l"/>
            <a:r>
              <a:rPr lang="es-MX" dirty="0">
                <a:solidFill>
                  <a:schemeClr val="tx1"/>
                </a:solidFill>
              </a:rPr>
              <a:t>3. Responsables del Proceso</a:t>
            </a:r>
            <a:endParaRPr lang="es-ES" b="1" dirty="0">
              <a:solidFill>
                <a:schemeClr val="tx1"/>
              </a:solidFill>
            </a:endParaRPr>
          </a:p>
          <a:p>
            <a:pPr algn="l"/>
            <a:r>
              <a:rPr lang="es-MX" dirty="0">
                <a:solidFill>
                  <a:schemeClr val="tx1"/>
                </a:solidFill>
              </a:rPr>
              <a:t>4. Actividades del Proceso</a:t>
            </a:r>
            <a:endParaRPr lang="es-ES" b="1" dirty="0">
              <a:solidFill>
                <a:schemeClr val="tx1"/>
              </a:solidFill>
            </a:endParaRPr>
          </a:p>
          <a:p>
            <a:pPr algn="l"/>
            <a:r>
              <a:rPr lang="es-MX" dirty="0">
                <a:solidFill>
                  <a:schemeClr val="tx1"/>
                </a:solidFill>
              </a:rPr>
              <a:t>5. Indicadores de metas del proceso</a:t>
            </a:r>
            <a:endParaRPr lang="es-ES" b="1" dirty="0">
              <a:solidFill>
                <a:schemeClr val="tx1"/>
              </a:solidFill>
            </a:endParaRPr>
          </a:p>
          <a:p>
            <a:pPr algn="l"/>
            <a:r>
              <a:rPr lang="es-MX" dirty="0">
                <a:solidFill>
                  <a:schemeClr val="tx1"/>
                </a:solidFill>
              </a:rPr>
              <a:t>6. Documentos Relacionados</a:t>
            </a:r>
            <a:endParaRPr lang="es-ES" b="1" dirty="0">
              <a:solidFill>
                <a:schemeClr val="tx1"/>
              </a:solidFill>
            </a:endParaRPr>
          </a:p>
          <a:p>
            <a:pPr algn="l"/>
            <a:r>
              <a:rPr lang="es-MX" dirty="0">
                <a:solidFill>
                  <a:schemeClr val="tx1"/>
                </a:solidFill>
              </a:rPr>
              <a:t>7. Firmas de Aprobación</a:t>
            </a:r>
            <a:endParaRPr lang="es-ES" b="1" dirty="0">
              <a:solidFill>
                <a:schemeClr val="tx1"/>
              </a:solidFill>
            </a:endParaRPr>
          </a:p>
          <a:p>
            <a:endParaRPr lang="es-ES" dirty="0"/>
          </a:p>
        </p:txBody>
      </p:sp>
    </p:spTree>
    <p:extLst>
      <p:ext uri="{BB962C8B-B14F-4D97-AF65-F5344CB8AC3E}">
        <p14:creationId xmlns:p14="http://schemas.microsoft.com/office/powerpoint/2010/main" val="1705257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14612" y="357166"/>
            <a:ext cx="4286280" cy="857256"/>
          </a:xfrm>
          <a:effectLst>
            <a:outerShdw blurRad="50800" dist="38100" dir="2700000" algn="tl" rotWithShape="0">
              <a:prstClr val="black">
                <a:alpha val="40000"/>
              </a:prstClr>
            </a:outerShdw>
          </a:effectLst>
        </p:spPr>
        <p:txBody>
          <a:bodyPr>
            <a:noAutofit/>
          </a:bodyPr>
          <a:lstStyle/>
          <a:p>
            <a:pPr algn="ctr"/>
            <a:r>
              <a:rPr lang="es-ES_tradnl" sz="4400" dirty="0" smtClean="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rPr>
              <a:t>contenido</a:t>
            </a:r>
            <a:endParaRPr lang="es-ES_tradnl" sz="4400" dirty="0">
              <a:solidFill>
                <a:srgbClr val="C00000"/>
              </a:solidFill>
              <a:effectLst>
                <a:outerShdw blurRad="38100" dist="38100" dir="2700000" algn="tl">
                  <a:srgbClr val="000000">
                    <a:alpha val="43137"/>
                  </a:srgbClr>
                </a:outerShdw>
                <a:reflection blurRad="12700" stA="48000" endA="300" endPos="55000" dir="5400000" sy="-90000" algn="bl" rotWithShape="0"/>
              </a:effectLst>
              <a:latin typeface="Arial" pitchFamily="34" charset="0"/>
              <a:cs typeface="Arial" pitchFamily="34" charset="0"/>
            </a:endParaRPr>
          </a:p>
        </p:txBody>
      </p:sp>
      <p:sp>
        <p:nvSpPr>
          <p:cNvPr id="3" name="2 Marcador de contenido"/>
          <p:cNvSpPr>
            <a:spLocks noGrp="1"/>
          </p:cNvSpPr>
          <p:nvPr>
            <p:ph idx="1"/>
          </p:nvPr>
        </p:nvSpPr>
        <p:spPr/>
        <p:txBody>
          <a:bodyPr>
            <a:normAutofit lnSpcReduction="10000"/>
          </a:bodyPr>
          <a:lstStyle/>
          <a:p>
            <a:pPr>
              <a:buClr>
                <a:srgbClr val="C00000"/>
              </a:buClr>
              <a:buNone/>
            </a:pPr>
            <a:endParaRPr lang="es-ES_tradnl" b="1" dirty="0" smtClean="0">
              <a:solidFill>
                <a:schemeClr val="tx1"/>
              </a:solidFill>
            </a:endParaRPr>
          </a:p>
          <a:p>
            <a:pPr>
              <a:buClr>
                <a:srgbClr val="C00000"/>
              </a:buClr>
              <a:buFont typeface="Wingdings" pitchFamily="2" charset="2"/>
              <a:buChar char="Ø"/>
            </a:pPr>
            <a:r>
              <a:rPr lang="es-ES_tradnl" b="1" dirty="0" smtClean="0">
                <a:solidFill>
                  <a:schemeClr val="tx1"/>
                </a:solidFill>
              </a:rPr>
              <a:t>Introducción</a:t>
            </a:r>
          </a:p>
          <a:p>
            <a:pPr>
              <a:buClr>
                <a:srgbClr val="C00000"/>
              </a:buClr>
              <a:buFont typeface="Wingdings" pitchFamily="2" charset="2"/>
              <a:buChar char="Ø"/>
            </a:pPr>
            <a:r>
              <a:rPr lang="es-ES" b="1" dirty="0" smtClean="0">
                <a:solidFill>
                  <a:schemeClr val="tx1"/>
                </a:solidFill>
              </a:rPr>
              <a:t>Metodolog</a:t>
            </a:r>
            <a:r>
              <a:rPr lang="es-ES" b="1" dirty="0">
                <a:solidFill>
                  <a:schemeClr val="tx1"/>
                </a:solidFill>
              </a:rPr>
              <a:t>í</a:t>
            </a:r>
            <a:r>
              <a:rPr lang="es-ES" b="1" dirty="0" smtClean="0">
                <a:solidFill>
                  <a:schemeClr val="tx1"/>
                </a:solidFill>
              </a:rPr>
              <a:t>a del Trabajo: Estudio del Caso</a:t>
            </a:r>
            <a:endParaRPr lang="es-ES_tradnl" b="1" dirty="0" smtClean="0">
              <a:solidFill>
                <a:schemeClr val="tx1"/>
              </a:solidFill>
            </a:endParaRPr>
          </a:p>
          <a:p>
            <a:pPr>
              <a:buClr>
                <a:srgbClr val="C00000"/>
              </a:buClr>
              <a:buFont typeface="Wingdings" pitchFamily="2" charset="2"/>
              <a:buChar char="Ø"/>
            </a:pPr>
            <a:r>
              <a:rPr lang="es-ES_tradnl" b="1" dirty="0" smtClean="0">
                <a:solidFill>
                  <a:schemeClr val="tx1"/>
                </a:solidFill>
              </a:rPr>
              <a:t>Diagnostico Situacional y aplicación de la metodología de Ruta de la Calidad</a:t>
            </a:r>
          </a:p>
          <a:p>
            <a:pPr>
              <a:buClr>
                <a:srgbClr val="C00000"/>
              </a:buClr>
              <a:buFont typeface="Wingdings" pitchFamily="2" charset="2"/>
              <a:buChar char="Ø"/>
            </a:pPr>
            <a:r>
              <a:rPr lang="es-ES" b="1" dirty="0" smtClean="0">
                <a:solidFill>
                  <a:schemeClr val="tx1"/>
                </a:solidFill>
              </a:rPr>
              <a:t>Caracterización de la industria en el Ecuador</a:t>
            </a:r>
            <a:endParaRPr lang="es-ES_tradnl" b="1" dirty="0" smtClean="0">
              <a:solidFill>
                <a:schemeClr val="tx1"/>
              </a:solidFill>
            </a:endParaRPr>
          </a:p>
          <a:p>
            <a:pPr>
              <a:buClr>
                <a:srgbClr val="C00000"/>
              </a:buClr>
              <a:buFont typeface="Wingdings" pitchFamily="2" charset="2"/>
              <a:buChar char="Ø"/>
            </a:pPr>
            <a:r>
              <a:rPr lang="es-ES_tradnl" b="1" dirty="0" smtClean="0">
                <a:solidFill>
                  <a:schemeClr val="tx1"/>
                </a:solidFill>
              </a:rPr>
              <a:t>Presentación del Caso Estudiado</a:t>
            </a:r>
          </a:p>
          <a:p>
            <a:pPr>
              <a:buClr>
                <a:srgbClr val="C00000"/>
              </a:buClr>
              <a:buFont typeface="Wingdings" pitchFamily="2" charset="2"/>
              <a:buChar char="Ø"/>
            </a:pPr>
            <a:r>
              <a:rPr lang="es-ES_tradnl" b="1" dirty="0" smtClean="0">
                <a:solidFill>
                  <a:schemeClr val="tx1"/>
                </a:solidFill>
              </a:rPr>
              <a:t>Conclusiones y Recomendaciones</a:t>
            </a:r>
          </a:p>
          <a:p>
            <a:endParaRPr lang="es-ES_tradnl" dirty="0" smtClean="0"/>
          </a:p>
          <a:p>
            <a:endParaRPr lang="es-ES_tradnl" dirty="0"/>
          </a:p>
        </p:txBody>
      </p:sp>
    </p:spTree>
    <p:extLst>
      <p:ext uri="{BB962C8B-B14F-4D97-AF65-F5344CB8AC3E}">
        <p14:creationId xmlns:p14="http://schemas.microsoft.com/office/powerpoint/2010/main" val="20446166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43408"/>
            <a:ext cx="8229600" cy="1143000"/>
          </a:xfrm>
        </p:spPr>
        <p:txBody>
          <a:bodyPr/>
          <a:lstStyle/>
          <a:p>
            <a:r>
              <a:rPr lang="es-MX" b="1" dirty="0" smtClean="0">
                <a:solidFill>
                  <a:srgbClr val="FF0000"/>
                </a:solidFill>
              </a:rPr>
              <a:t>CONTROL DE LOS PROCESOS</a:t>
            </a:r>
            <a:endParaRPr lang="es-ES" b="1" dirty="0">
              <a:solidFill>
                <a:srgbClr val="FF0000"/>
              </a:solidFill>
            </a:endParaRPr>
          </a:p>
        </p:txBody>
      </p:sp>
      <p:sp>
        <p:nvSpPr>
          <p:cNvPr id="3" name="2 Marcador de contenido"/>
          <p:cNvSpPr>
            <a:spLocks noGrp="1"/>
          </p:cNvSpPr>
          <p:nvPr>
            <p:ph idx="1"/>
          </p:nvPr>
        </p:nvSpPr>
        <p:spPr>
          <a:xfrm>
            <a:off x="1691680" y="692696"/>
            <a:ext cx="5652120" cy="892696"/>
          </a:xfrm>
        </p:spPr>
        <p:txBody>
          <a:bodyPr>
            <a:normAutofit fontScale="70000" lnSpcReduction="20000"/>
          </a:bodyPr>
          <a:lstStyle/>
          <a:p>
            <a:pPr algn="ctr">
              <a:buNone/>
            </a:pPr>
            <a:r>
              <a:rPr lang="es-MX" dirty="0">
                <a:solidFill>
                  <a:schemeClr val="accent1">
                    <a:lumMod val="75000"/>
                  </a:schemeClr>
                </a:solidFill>
              </a:rPr>
              <a:t>ANALISIS DEL CONTROL DE PROCESO </a:t>
            </a:r>
            <a:r>
              <a:rPr lang="es-MX" dirty="0" smtClean="0">
                <a:solidFill>
                  <a:schemeClr val="accent1">
                    <a:lumMod val="75000"/>
                  </a:schemeClr>
                </a:solidFill>
              </a:rPr>
              <a:t>DE </a:t>
            </a:r>
          </a:p>
          <a:p>
            <a:pPr algn="ctr">
              <a:buNone/>
            </a:pPr>
            <a:r>
              <a:rPr lang="es-MX" dirty="0" smtClean="0">
                <a:solidFill>
                  <a:schemeClr val="accent1">
                    <a:lumMod val="75000"/>
                  </a:schemeClr>
                </a:solidFill>
              </a:rPr>
              <a:t> OTORGAMIENTO </a:t>
            </a:r>
            <a:r>
              <a:rPr lang="es-MX" dirty="0">
                <a:solidFill>
                  <a:schemeClr val="accent1">
                    <a:lumMod val="75000"/>
                  </a:schemeClr>
                </a:solidFill>
              </a:rPr>
              <a:t>DE CREDITO</a:t>
            </a:r>
            <a:endParaRPr lang="es-ES" dirty="0">
              <a:solidFill>
                <a:schemeClr val="accent1">
                  <a:lumMod val="75000"/>
                </a:schemeClr>
              </a:solidFill>
            </a:endParaRPr>
          </a:p>
        </p:txBody>
      </p:sp>
      <p:pic>
        <p:nvPicPr>
          <p:cNvPr id="4" name="3 Imagen"/>
          <p:cNvPicPr/>
          <p:nvPr/>
        </p:nvPicPr>
        <p:blipFill>
          <a:blip r:embed="rId2" cstate="print"/>
          <a:srcRect/>
          <a:stretch>
            <a:fillRect/>
          </a:stretch>
        </p:blipFill>
        <p:spPr bwMode="auto">
          <a:xfrm>
            <a:off x="539552" y="1705295"/>
            <a:ext cx="8136904" cy="4892057"/>
          </a:xfrm>
          <a:prstGeom prst="rect">
            <a:avLst/>
          </a:prstGeom>
          <a:noFill/>
          <a:ln w="9525">
            <a:noFill/>
            <a:miter lim="800000"/>
            <a:headEnd/>
            <a:tailEnd/>
          </a:ln>
        </p:spPr>
      </p:pic>
    </p:spTree>
    <p:extLst>
      <p:ext uri="{BB962C8B-B14F-4D97-AF65-F5344CB8AC3E}">
        <p14:creationId xmlns:p14="http://schemas.microsoft.com/office/powerpoint/2010/main" val="3913936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322712" cy="1143000"/>
          </a:xfrm>
        </p:spPr>
        <p:txBody>
          <a:bodyPr>
            <a:noAutofit/>
          </a:bodyPr>
          <a:lstStyle/>
          <a:p>
            <a:r>
              <a:rPr lang="es-MX" sz="2000" b="1" i="1" dirty="0"/>
              <a:t>ANALISIS DEL CONTROL DE PROCESO DE CALIDAD LUBRICENTRO</a:t>
            </a:r>
            <a:endParaRPr lang="es-ES" sz="2000" b="1" i="1"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4248472" cy="4896544"/>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556792"/>
            <a:ext cx="4176464" cy="4896544"/>
          </a:xfrm>
          <a:prstGeom prst="rect">
            <a:avLst/>
          </a:prstGeom>
          <a:noFill/>
          <a:ln>
            <a:noFill/>
          </a:ln>
        </p:spPr>
      </p:pic>
      <p:sp>
        <p:nvSpPr>
          <p:cNvPr id="6" name="5 Rectángulo"/>
          <p:cNvSpPr/>
          <p:nvPr/>
        </p:nvSpPr>
        <p:spPr>
          <a:xfrm>
            <a:off x="5004048" y="332656"/>
            <a:ext cx="3816424" cy="1015663"/>
          </a:xfrm>
          <a:prstGeom prst="rect">
            <a:avLst/>
          </a:prstGeom>
        </p:spPr>
        <p:txBody>
          <a:bodyPr wrap="square">
            <a:spAutoFit/>
          </a:bodyPr>
          <a:lstStyle/>
          <a:p>
            <a:pPr algn="ctr"/>
            <a:r>
              <a:rPr lang="es-MX" sz="2000" b="1" i="1" dirty="0" smtClean="0"/>
              <a:t>ANALISIS DEL CONTROL DE PROCESO DE CALIDAD TECNICENTRO</a:t>
            </a:r>
            <a:endParaRPr lang="es-ES" sz="2000" b="1" i="1" dirty="0"/>
          </a:p>
        </p:txBody>
      </p:sp>
    </p:spTree>
    <p:extLst>
      <p:ext uri="{BB962C8B-B14F-4D97-AF65-F5344CB8AC3E}">
        <p14:creationId xmlns:p14="http://schemas.microsoft.com/office/powerpoint/2010/main" val="1843201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3888432" cy="4752528"/>
          </a:xfrm>
          <a:prstGeom prst="rect">
            <a:avLst/>
          </a:prstGeom>
          <a:noFill/>
          <a:ln>
            <a:noFill/>
          </a:ln>
        </p:spPr>
      </p:pic>
      <p:sp>
        <p:nvSpPr>
          <p:cNvPr id="5" name="1 Título"/>
          <p:cNvSpPr>
            <a:spLocks noGrp="1"/>
          </p:cNvSpPr>
          <p:nvPr>
            <p:ph type="title"/>
          </p:nvPr>
        </p:nvSpPr>
        <p:spPr>
          <a:xfrm>
            <a:off x="457200" y="274638"/>
            <a:ext cx="2962672" cy="1143000"/>
          </a:xfrm>
        </p:spPr>
        <p:txBody>
          <a:bodyPr>
            <a:noAutofit/>
          </a:bodyPr>
          <a:lstStyle/>
          <a:p>
            <a:r>
              <a:rPr lang="es-MX" sz="2000" b="1" i="1" dirty="0"/>
              <a:t>ANALISIS DEL CONTROL DE PROCESO DE CALIDAD </a:t>
            </a:r>
            <a:r>
              <a:rPr lang="es-MX" sz="2000" b="1" i="1" dirty="0" smtClean="0"/>
              <a:t>MECANICA</a:t>
            </a:r>
            <a:endParaRPr lang="es-ES" sz="2000" b="1" i="1" dirty="0"/>
          </a:p>
        </p:txBody>
      </p:sp>
      <p:sp>
        <p:nvSpPr>
          <p:cNvPr id="6" name="1 Título"/>
          <p:cNvSpPr txBox="1">
            <a:spLocks/>
          </p:cNvSpPr>
          <p:nvPr/>
        </p:nvSpPr>
        <p:spPr>
          <a:xfrm>
            <a:off x="5292080" y="260648"/>
            <a:ext cx="2962672"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000" b="1" i="1" u="none" strike="noStrike" kern="1200" cap="none" spc="0" normalizeH="0" baseline="0" noProof="0" dirty="0" smtClean="0">
                <a:ln>
                  <a:noFill/>
                </a:ln>
                <a:solidFill>
                  <a:schemeClr val="tx1"/>
                </a:solidFill>
                <a:effectLst/>
                <a:uLnTx/>
                <a:uFillTx/>
                <a:latin typeface="+mj-lt"/>
                <a:ea typeface="+mj-ea"/>
                <a:cs typeface="+mj-cs"/>
              </a:rPr>
              <a:t>ANALISIS DEL CONTROL DE PROCESO DE CALIDADENDEREZADA</a:t>
            </a:r>
            <a:r>
              <a:rPr kumimoji="0" lang="es-MX" sz="2000" b="1" i="1" u="none" strike="noStrike" kern="1200" cap="none" spc="0" normalizeH="0" noProof="0" dirty="0" smtClean="0">
                <a:ln>
                  <a:noFill/>
                </a:ln>
                <a:solidFill>
                  <a:schemeClr val="tx1"/>
                </a:solidFill>
                <a:effectLst/>
                <a:uLnTx/>
                <a:uFillTx/>
                <a:latin typeface="+mj-lt"/>
                <a:ea typeface="+mj-ea"/>
                <a:cs typeface="+mj-cs"/>
              </a:rPr>
              <a:t> Y PINTURA</a:t>
            </a:r>
            <a:endParaRPr kumimoji="0" lang="es-ES" sz="2000" b="1"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1" y="1700808"/>
            <a:ext cx="4320481" cy="4619625"/>
          </a:xfrm>
          <a:prstGeom prst="rect">
            <a:avLst/>
          </a:prstGeom>
          <a:noFill/>
          <a:ln>
            <a:noFill/>
          </a:ln>
        </p:spPr>
      </p:pic>
    </p:spTree>
    <p:extLst>
      <p:ext uri="{BB962C8B-B14F-4D97-AF65-F5344CB8AC3E}">
        <p14:creationId xmlns:p14="http://schemas.microsoft.com/office/powerpoint/2010/main" val="3347664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047652"/>
            <a:ext cx="8711257" cy="403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80975"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1772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229600" cy="490066"/>
          </a:xfrm>
        </p:spPr>
        <p:txBody>
          <a:bodyPr>
            <a:noAutofit/>
          </a:bodyPr>
          <a:lstStyle/>
          <a:p>
            <a:r>
              <a:rPr lang="es-MX" sz="3000" dirty="0">
                <a:solidFill>
                  <a:srgbClr val="FF0000"/>
                </a:solidFill>
              </a:rPr>
              <a:t>Retroalimentación</a:t>
            </a:r>
            <a:r>
              <a:rPr lang="es-ES" sz="3000" b="1" dirty="0"/>
              <a:t/>
            </a:r>
            <a:br>
              <a:rPr lang="es-ES" sz="3000" b="1" dirty="0"/>
            </a:br>
            <a:endParaRPr lang="es-ES" sz="3000" dirty="0"/>
          </a:p>
        </p:txBody>
      </p:sp>
      <p:sp>
        <p:nvSpPr>
          <p:cNvPr id="6" name="5 CuadroTexto"/>
          <p:cNvSpPr txBox="1"/>
          <p:nvPr/>
        </p:nvSpPr>
        <p:spPr>
          <a:xfrm>
            <a:off x="467544" y="1052736"/>
            <a:ext cx="7920880" cy="646331"/>
          </a:xfrm>
          <a:prstGeom prst="rect">
            <a:avLst/>
          </a:prstGeom>
          <a:noFill/>
        </p:spPr>
        <p:txBody>
          <a:bodyPr wrap="square" rtlCol="0">
            <a:spAutoFit/>
          </a:bodyPr>
          <a:lstStyle/>
          <a:p>
            <a:r>
              <a:rPr lang="es-EC" dirty="0" smtClean="0"/>
              <a:t>Permite </a:t>
            </a:r>
            <a:r>
              <a:rPr lang="es-EC" dirty="0"/>
              <a:t>el control del proceso tomando las medidas de corrección en base a la información </a:t>
            </a:r>
            <a:endParaRPr lang="es-ES" dirty="0"/>
          </a:p>
        </p:txBody>
      </p:sp>
      <p:sp>
        <p:nvSpPr>
          <p:cNvPr id="7" name="6 CuadroTexto"/>
          <p:cNvSpPr txBox="1"/>
          <p:nvPr/>
        </p:nvSpPr>
        <p:spPr>
          <a:xfrm>
            <a:off x="539552" y="1844824"/>
            <a:ext cx="8280920" cy="553998"/>
          </a:xfrm>
          <a:prstGeom prst="rect">
            <a:avLst/>
          </a:prstGeom>
          <a:noFill/>
        </p:spPr>
        <p:txBody>
          <a:bodyPr wrap="square" rtlCol="0">
            <a:spAutoFit/>
          </a:bodyPr>
          <a:lstStyle/>
          <a:p>
            <a:pPr algn="ctr"/>
            <a:r>
              <a:rPr lang="es-ES" sz="3000" dirty="0">
                <a:solidFill>
                  <a:srgbClr val="FF0000"/>
                </a:solidFill>
              </a:rPr>
              <a:t>Comunicación de las Acciones Establecidas</a:t>
            </a:r>
          </a:p>
        </p:txBody>
      </p:sp>
      <p:sp>
        <p:nvSpPr>
          <p:cNvPr id="8" name="7 CuadroTexto"/>
          <p:cNvSpPr txBox="1"/>
          <p:nvPr/>
        </p:nvSpPr>
        <p:spPr>
          <a:xfrm>
            <a:off x="467544" y="2564904"/>
            <a:ext cx="7992888" cy="923330"/>
          </a:xfrm>
          <a:prstGeom prst="rect">
            <a:avLst/>
          </a:prstGeom>
          <a:noFill/>
        </p:spPr>
        <p:txBody>
          <a:bodyPr wrap="square" rtlCol="0">
            <a:spAutoFit/>
          </a:bodyPr>
          <a:lstStyle/>
          <a:p>
            <a:r>
              <a:rPr lang="es-ES" dirty="0" smtClean="0"/>
              <a:t>Se desarrolla una reunión </a:t>
            </a:r>
            <a:r>
              <a:rPr lang="es-ES" dirty="0"/>
              <a:t>de comunicación con las diferentes áreas que tienen relación directa con los cambios a implementar, para de esta forma aclarar inquietudes y poner en marcha las </a:t>
            </a:r>
            <a:r>
              <a:rPr lang="es-ES" dirty="0" smtClean="0"/>
              <a:t>acciones</a:t>
            </a:r>
            <a:endParaRPr lang="es-ES" dirty="0"/>
          </a:p>
        </p:txBody>
      </p:sp>
      <p:sp>
        <p:nvSpPr>
          <p:cNvPr id="9" name="8 CuadroTexto"/>
          <p:cNvSpPr txBox="1"/>
          <p:nvPr/>
        </p:nvSpPr>
        <p:spPr>
          <a:xfrm>
            <a:off x="1115616" y="3936077"/>
            <a:ext cx="7128792" cy="553998"/>
          </a:xfrm>
          <a:prstGeom prst="rect">
            <a:avLst/>
          </a:prstGeom>
          <a:noFill/>
        </p:spPr>
        <p:txBody>
          <a:bodyPr wrap="square" rtlCol="0">
            <a:spAutoFit/>
          </a:bodyPr>
          <a:lstStyle/>
          <a:p>
            <a:r>
              <a:rPr lang="es-ES" sz="3000" dirty="0">
                <a:solidFill>
                  <a:srgbClr val="FF0000"/>
                </a:solidFill>
              </a:rPr>
              <a:t>R</a:t>
            </a:r>
            <a:r>
              <a:rPr lang="es-ES" sz="3000" dirty="0" smtClean="0">
                <a:solidFill>
                  <a:srgbClr val="FF0000"/>
                </a:solidFill>
              </a:rPr>
              <a:t>ecolección de datos durante la ejecución</a:t>
            </a:r>
            <a:endParaRPr lang="es-ES" sz="3000" dirty="0">
              <a:solidFill>
                <a:srgbClr val="FF0000"/>
              </a:solidFill>
            </a:endParaRPr>
          </a:p>
        </p:txBody>
      </p:sp>
      <p:sp>
        <p:nvSpPr>
          <p:cNvPr id="11" name="10 CuadroTexto"/>
          <p:cNvSpPr txBox="1"/>
          <p:nvPr/>
        </p:nvSpPr>
        <p:spPr>
          <a:xfrm>
            <a:off x="179512" y="4809926"/>
            <a:ext cx="2016224" cy="923330"/>
          </a:xfrm>
          <a:prstGeom prst="rect">
            <a:avLst/>
          </a:prstGeom>
          <a:noFill/>
        </p:spPr>
        <p:txBody>
          <a:bodyPr wrap="square" rtlCol="0">
            <a:spAutoFit/>
          </a:bodyPr>
          <a:lstStyle/>
          <a:p>
            <a:pPr algn="ctr"/>
            <a:r>
              <a:rPr lang="es-ES" dirty="0" smtClean="0"/>
              <a:t>Se toma en cuenta varios </a:t>
            </a:r>
            <a:r>
              <a:rPr lang="es-ES" dirty="0"/>
              <a:t>registros </a:t>
            </a:r>
            <a:endParaRPr lang="es-ES" b="1" dirty="0"/>
          </a:p>
          <a:p>
            <a:endParaRPr lang="es-ES" dirty="0"/>
          </a:p>
        </p:txBody>
      </p:sp>
      <p:sp>
        <p:nvSpPr>
          <p:cNvPr id="12" name="11 CuadroTexto"/>
          <p:cNvSpPr txBox="1"/>
          <p:nvPr/>
        </p:nvSpPr>
        <p:spPr>
          <a:xfrm>
            <a:off x="3203848" y="4869160"/>
            <a:ext cx="2664296" cy="646331"/>
          </a:xfrm>
          <a:prstGeom prst="rect">
            <a:avLst/>
          </a:prstGeom>
          <a:noFill/>
        </p:spPr>
        <p:txBody>
          <a:bodyPr wrap="square" rtlCol="0">
            <a:spAutoFit/>
          </a:bodyPr>
          <a:lstStyle/>
          <a:p>
            <a:pPr algn="ctr"/>
            <a:r>
              <a:rPr lang="es-ES" dirty="0" smtClean="0"/>
              <a:t> </a:t>
            </a:r>
            <a:r>
              <a:rPr lang="es-ES" dirty="0"/>
              <a:t>M</a:t>
            </a:r>
            <a:r>
              <a:rPr lang="es-ES" dirty="0" smtClean="0"/>
              <a:t>edir el grado de satisfacción en el servicio</a:t>
            </a:r>
            <a:endParaRPr lang="es-ES" dirty="0"/>
          </a:p>
        </p:txBody>
      </p:sp>
      <p:sp>
        <p:nvSpPr>
          <p:cNvPr id="13" name="12 CuadroTexto"/>
          <p:cNvSpPr txBox="1"/>
          <p:nvPr/>
        </p:nvSpPr>
        <p:spPr>
          <a:xfrm>
            <a:off x="6444208" y="4870901"/>
            <a:ext cx="2304256" cy="646331"/>
          </a:xfrm>
          <a:prstGeom prst="rect">
            <a:avLst/>
          </a:prstGeom>
          <a:noFill/>
        </p:spPr>
        <p:txBody>
          <a:bodyPr wrap="square" rtlCol="0">
            <a:spAutoFit/>
          </a:bodyPr>
          <a:lstStyle/>
          <a:p>
            <a:pPr algn="ctr"/>
            <a:r>
              <a:rPr lang="es-ES" dirty="0" smtClean="0"/>
              <a:t>Comparaciones históricas</a:t>
            </a:r>
            <a:endParaRPr lang="es-ES" dirty="0"/>
          </a:p>
        </p:txBody>
      </p:sp>
      <p:sp>
        <p:nvSpPr>
          <p:cNvPr id="14" name="13 CuadroTexto"/>
          <p:cNvSpPr txBox="1"/>
          <p:nvPr/>
        </p:nvSpPr>
        <p:spPr>
          <a:xfrm>
            <a:off x="2915816" y="5877272"/>
            <a:ext cx="3168352" cy="646331"/>
          </a:xfrm>
          <a:prstGeom prst="rect">
            <a:avLst/>
          </a:prstGeom>
          <a:noFill/>
        </p:spPr>
        <p:txBody>
          <a:bodyPr wrap="square" rtlCol="0">
            <a:spAutoFit/>
          </a:bodyPr>
          <a:lstStyle/>
          <a:p>
            <a:pPr algn="ctr"/>
            <a:r>
              <a:rPr lang="es-ES" dirty="0" smtClean="0"/>
              <a:t>Establecer mejoras en cada proceso de la empresa.</a:t>
            </a:r>
            <a:endParaRPr lang="es-ES" dirty="0"/>
          </a:p>
        </p:txBody>
      </p:sp>
    </p:spTree>
    <p:extLst>
      <p:ext uri="{BB962C8B-B14F-4D97-AF65-F5344CB8AC3E}">
        <p14:creationId xmlns:p14="http://schemas.microsoft.com/office/powerpoint/2010/main" val="310538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4624"/>
            <a:ext cx="8928992" cy="523220"/>
          </a:xfrm>
          <a:prstGeom prst="rect">
            <a:avLst/>
          </a:prstGeom>
          <a:noFill/>
        </p:spPr>
        <p:txBody>
          <a:bodyPr wrap="square" rtlCol="0">
            <a:spAutoFit/>
          </a:bodyPr>
          <a:lstStyle/>
          <a:p>
            <a:pPr algn="ctr"/>
            <a:r>
              <a:rPr lang="es-ES" sz="2800" b="1" dirty="0" smtClean="0">
                <a:solidFill>
                  <a:srgbClr val="FF0000"/>
                </a:solidFill>
              </a:rPr>
              <a:t>ANÁLISIS DE RESULTADOS FINALES FRENTE A LA META</a:t>
            </a:r>
            <a:endParaRPr lang="es-EC" sz="2800" b="1" dirty="0">
              <a:solidFill>
                <a:srgbClr val="FF0000"/>
              </a:solidFill>
            </a:endParaRPr>
          </a:p>
        </p:txBody>
      </p:sp>
      <p:sp>
        <p:nvSpPr>
          <p:cNvPr id="3" name="2 Rectángulo"/>
          <p:cNvSpPr/>
          <p:nvPr/>
        </p:nvSpPr>
        <p:spPr>
          <a:xfrm>
            <a:off x="899592" y="567844"/>
            <a:ext cx="8280920" cy="369332"/>
          </a:xfrm>
          <a:prstGeom prst="rect">
            <a:avLst/>
          </a:prstGeom>
        </p:spPr>
        <p:txBody>
          <a:bodyPr wrap="square">
            <a:spAutoFit/>
          </a:bodyPr>
          <a:lstStyle/>
          <a:p>
            <a:r>
              <a:rPr lang="es-ES" b="1" dirty="0"/>
              <a:t>FALTA DE PROCESOS DE CONTROL PARA EL OTORGAMIENTO DE CREDITOS.</a:t>
            </a:r>
            <a:endParaRPr lang="es-EC" dirty="0"/>
          </a:p>
        </p:txBody>
      </p:sp>
      <p:sp>
        <p:nvSpPr>
          <p:cNvPr id="4" name="3 Rectángulo"/>
          <p:cNvSpPr/>
          <p:nvPr/>
        </p:nvSpPr>
        <p:spPr>
          <a:xfrm>
            <a:off x="2342697" y="1196752"/>
            <a:ext cx="4413772" cy="369332"/>
          </a:xfrm>
          <a:prstGeom prst="rect">
            <a:avLst/>
          </a:prstGeom>
        </p:spPr>
        <p:txBody>
          <a:bodyPr wrap="none">
            <a:spAutoFit/>
          </a:bodyPr>
          <a:lstStyle/>
          <a:p>
            <a:r>
              <a:rPr lang="es-ES" b="1" dirty="0">
                <a:solidFill>
                  <a:srgbClr val="002060"/>
                </a:solidFill>
              </a:rPr>
              <a:t>PROCESOS DE CONTROL AREA FINANCIERA</a:t>
            </a:r>
            <a:endParaRPr lang="es-EC" dirty="0">
              <a:solidFill>
                <a:srgbClr val="002060"/>
              </a:solidFill>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901732258"/>
              </p:ext>
            </p:extLst>
          </p:nvPr>
        </p:nvGraphicFramePr>
        <p:xfrm>
          <a:off x="467544" y="1566084"/>
          <a:ext cx="8136904" cy="5031268"/>
        </p:xfrm>
        <a:graphic>
          <a:graphicData uri="http://schemas.openxmlformats.org/presentationml/2006/ole">
            <mc:AlternateContent xmlns:mc="http://schemas.openxmlformats.org/markup-compatibility/2006">
              <mc:Choice xmlns:v="urn:schemas-microsoft-com:vml" Requires="v">
                <p:oleObj spid="_x0000_s22555" name="Documento" r:id="rId3" imgW="5914356" imgH="8115337" progId="Word.Document.12">
                  <p:embed/>
                </p:oleObj>
              </mc:Choice>
              <mc:Fallback>
                <p:oleObj name="Documento" r:id="rId3" imgW="5914356" imgH="811533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566084"/>
                        <a:ext cx="8136904" cy="5031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8861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686800" cy="838200"/>
          </a:xfrm>
        </p:spPr>
        <p:txBody>
          <a:bodyPr>
            <a:normAutofit fontScale="90000"/>
          </a:bodyPr>
          <a:lstStyle/>
          <a:p>
            <a:r>
              <a:rPr lang="es-ES" sz="2700" b="1" dirty="0">
                <a:effectLst/>
              </a:rPr>
              <a:t>FALTA DE CONTROL DE CALIDAD EN LAS AREAS OPERATIVAS</a:t>
            </a:r>
            <a:r>
              <a:rPr lang="es-EC" dirty="0">
                <a:effectLst/>
              </a:rPr>
              <a:t/>
            </a:r>
            <a:br>
              <a:rPr lang="es-EC" dirty="0">
                <a:effectLst/>
              </a:rPr>
            </a:br>
            <a:endParaRPr lang="es-EC" dirty="0"/>
          </a:p>
        </p:txBody>
      </p:sp>
      <p:sp>
        <p:nvSpPr>
          <p:cNvPr id="3" name="2 Marcador de contenido"/>
          <p:cNvSpPr>
            <a:spLocks noGrp="1"/>
          </p:cNvSpPr>
          <p:nvPr>
            <p:ph idx="1"/>
          </p:nvPr>
        </p:nvSpPr>
        <p:spPr>
          <a:xfrm>
            <a:off x="971600" y="404664"/>
            <a:ext cx="7067128" cy="434677"/>
          </a:xfrm>
        </p:spPr>
        <p:txBody>
          <a:bodyPr>
            <a:normAutofit fontScale="85000" lnSpcReduction="20000"/>
          </a:bodyPr>
          <a:lstStyle/>
          <a:p>
            <a:pPr marL="0" indent="0">
              <a:buNone/>
            </a:pPr>
            <a:r>
              <a:rPr lang="es-ES" b="1" dirty="0">
                <a:solidFill>
                  <a:srgbClr val="002060"/>
                </a:solidFill>
              </a:rPr>
              <a:t>PROCESOS DE CONTROL AREAS OPERATIVAS </a:t>
            </a:r>
            <a:endParaRPr lang="es-EC" dirty="0">
              <a:solidFill>
                <a:srgbClr val="002060"/>
              </a:solidFill>
            </a:endParaRP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248503707"/>
              </p:ext>
            </p:extLst>
          </p:nvPr>
        </p:nvGraphicFramePr>
        <p:xfrm>
          <a:off x="683568" y="908720"/>
          <a:ext cx="7920880" cy="5599764"/>
        </p:xfrm>
        <a:graphic>
          <a:graphicData uri="http://schemas.openxmlformats.org/drawingml/2006/table">
            <a:tbl>
              <a:tblPr firstRow="1" firstCol="1" bandRow="1"/>
              <a:tblGrid>
                <a:gridCol w="3251327"/>
                <a:gridCol w="2296939"/>
                <a:gridCol w="2372614"/>
              </a:tblGrid>
              <a:tr h="92795">
                <a:tc gridSpan="3">
                  <a:txBody>
                    <a:bodyPr/>
                    <a:lstStyle/>
                    <a:p>
                      <a:pPr marL="180340" algn="ctr">
                        <a:lnSpc>
                          <a:spcPct val="200000"/>
                        </a:lnSpc>
                        <a:spcAft>
                          <a:spcPts val="0"/>
                        </a:spcAft>
                      </a:pPr>
                      <a:r>
                        <a:rPr lang="es-EC" sz="400" dirty="0">
                          <a:solidFill>
                            <a:srgbClr val="FFFFFF"/>
                          </a:solidFill>
                          <a:effectLst/>
                          <a:latin typeface="Arial"/>
                          <a:ea typeface="Times New Roman"/>
                          <a:cs typeface="Times New Roman"/>
                        </a:rPr>
                        <a:t>SITUACION INICIAL</a:t>
                      </a:r>
                      <a:endParaRPr lang="es-EC" sz="400" dirty="0">
                        <a:solidFill>
                          <a:srgbClr val="000000"/>
                        </a:solidFill>
                        <a:effectLst/>
                        <a:latin typeface="Calibri"/>
                        <a:ea typeface="Times New Roman"/>
                        <a:cs typeface="Times New Roman"/>
                      </a:endParaRPr>
                    </a:p>
                  </a:txBody>
                  <a:tcPr marL="24564" marR="2456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23710">
                <a:tc>
                  <a:txBody>
                    <a:bodyPr/>
                    <a:lstStyle/>
                    <a:p>
                      <a:pPr marL="180340" algn="ctr">
                        <a:lnSpc>
                          <a:spcPct val="200000"/>
                        </a:lnSpc>
                        <a:spcAft>
                          <a:spcPts val="0"/>
                        </a:spcAft>
                      </a:pPr>
                      <a:r>
                        <a:rPr lang="es-EC" sz="800" b="1" dirty="0">
                          <a:solidFill>
                            <a:srgbClr val="000000"/>
                          </a:solidFill>
                          <a:effectLst/>
                          <a:latin typeface="Arial"/>
                          <a:ea typeface="Times New Roman"/>
                          <a:cs typeface="Times New Roman"/>
                        </a:rPr>
                        <a:t>ACTIVIDAD</a:t>
                      </a:r>
                      <a:endParaRPr lang="es-EC" sz="800" dirty="0">
                        <a:solidFill>
                          <a:srgbClr val="000000"/>
                        </a:solidFill>
                        <a:effectLst/>
                        <a:latin typeface="Calibri"/>
                        <a:ea typeface="Times New Roman"/>
                        <a:cs typeface="Times New Roman"/>
                      </a:endParaRPr>
                    </a:p>
                  </a:txBody>
                  <a:tcPr marL="24564" marR="24564"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800" b="1" dirty="0">
                          <a:solidFill>
                            <a:srgbClr val="000000"/>
                          </a:solidFill>
                          <a:effectLst/>
                          <a:latin typeface="Arial"/>
                          <a:ea typeface="Times New Roman"/>
                          <a:cs typeface="Times New Roman"/>
                        </a:rPr>
                        <a:t>CUENTA CON UN PROCESO DEFINIDO</a:t>
                      </a:r>
                      <a:endParaRPr lang="es-EC" sz="800" dirty="0">
                        <a:solidFill>
                          <a:srgbClr val="000000"/>
                        </a:solidFill>
                        <a:effectLst/>
                        <a:latin typeface="Calibri"/>
                        <a:ea typeface="Times New Roman"/>
                        <a:cs typeface="Times New Roman"/>
                      </a:endParaRPr>
                    </a:p>
                  </a:txBody>
                  <a:tcPr marL="24564" marR="24564"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800" b="1" dirty="0">
                          <a:solidFill>
                            <a:srgbClr val="000000"/>
                          </a:solidFill>
                          <a:effectLst/>
                          <a:latin typeface="Arial"/>
                          <a:ea typeface="Times New Roman"/>
                          <a:cs typeface="Times New Roman"/>
                        </a:rPr>
                        <a:t>SE CUMPLE EL PROCESO</a:t>
                      </a:r>
                      <a:endParaRPr lang="es-EC" sz="800" dirty="0">
                        <a:solidFill>
                          <a:srgbClr val="000000"/>
                        </a:solidFill>
                        <a:effectLst/>
                        <a:latin typeface="Calibri"/>
                        <a:ea typeface="Times New Roman"/>
                        <a:cs typeface="Times New Roman"/>
                      </a:endParaRPr>
                    </a:p>
                  </a:txBody>
                  <a:tcPr marL="24564" marR="24564"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41663">
                <a:tc>
                  <a:txBody>
                    <a:bodyPr/>
                    <a:lstStyle/>
                    <a:p>
                      <a:pPr marL="180340">
                        <a:lnSpc>
                          <a:spcPct val="200000"/>
                        </a:lnSpc>
                        <a:spcAft>
                          <a:spcPts val="0"/>
                        </a:spcAft>
                      </a:pPr>
                      <a:r>
                        <a:rPr lang="es-EC" sz="800" b="1" dirty="0">
                          <a:solidFill>
                            <a:srgbClr val="000000"/>
                          </a:solidFill>
                          <a:effectLst/>
                          <a:latin typeface="Arial"/>
                          <a:ea typeface="Times New Roman"/>
                          <a:cs typeface="Times New Roman"/>
                        </a:rPr>
                        <a:t>Realización Hoja de Control  </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NO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Calificación de cada Área</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NO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r>
              <a:tr h="523710">
                <a:tc>
                  <a:txBody>
                    <a:bodyPr/>
                    <a:lstStyle/>
                    <a:p>
                      <a:pPr marL="180340">
                        <a:lnSpc>
                          <a:spcPct val="200000"/>
                        </a:lnSpc>
                        <a:spcAft>
                          <a:spcPts val="0"/>
                        </a:spcAft>
                      </a:pPr>
                      <a:r>
                        <a:rPr lang="es-EC" sz="800" b="1">
                          <a:solidFill>
                            <a:srgbClr val="000000"/>
                          </a:solidFill>
                          <a:effectLst/>
                          <a:latin typeface="Arial"/>
                          <a:ea typeface="Times New Roman"/>
                          <a:cs typeface="Times New Roman"/>
                        </a:rPr>
                        <a:t>Verificación de actividades en cada área de trabajo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Verificación de cumplimiento de procesos</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r>
              <a:tr h="523710">
                <a:tc>
                  <a:txBody>
                    <a:bodyPr/>
                    <a:lstStyle/>
                    <a:p>
                      <a:pPr marL="180340">
                        <a:lnSpc>
                          <a:spcPct val="200000"/>
                        </a:lnSpc>
                        <a:spcAft>
                          <a:spcPts val="0"/>
                        </a:spcAft>
                      </a:pPr>
                      <a:r>
                        <a:rPr lang="es-EC" sz="800" b="1" dirty="0">
                          <a:solidFill>
                            <a:srgbClr val="000000"/>
                          </a:solidFill>
                          <a:effectLst/>
                          <a:latin typeface="Arial"/>
                          <a:ea typeface="Times New Roman"/>
                          <a:cs typeface="Times New Roman"/>
                        </a:rPr>
                        <a:t>Verificación de cumplimiento de estándares de productividad y control</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Programación de tiempos de trabajo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NO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NO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r>
              <a:tr h="141024">
                <a:tc>
                  <a:txBody>
                    <a:bodyPr/>
                    <a:lstStyle/>
                    <a:p>
                      <a:endParaRPr lang="es-EC" sz="800">
                        <a:solidFill>
                          <a:srgbClr val="000000"/>
                        </a:solidFill>
                        <a:effectLst/>
                        <a:latin typeface="Calibri"/>
                      </a:endParaRPr>
                    </a:p>
                  </a:txBody>
                  <a:tcPr marL="24564" marR="24564" marT="0" marB="0">
                    <a:lnL>
                      <a:noFill/>
                    </a:lnL>
                    <a:lnR>
                      <a:noFill/>
                    </a:lnR>
                    <a:lnT>
                      <a:noFill/>
                    </a:lnT>
                    <a:lnB>
                      <a:noFill/>
                    </a:lnB>
                  </a:tcPr>
                </a:tc>
                <a:tc>
                  <a:txBody>
                    <a:bodyPr/>
                    <a:lstStyle/>
                    <a:p>
                      <a:endParaRPr lang="es-EC" sz="800">
                        <a:solidFill>
                          <a:srgbClr val="000000"/>
                        </a:solidFill>
                        <a:effectLst/>
                        <a:latin typeface="Calibri"/>
                      </a:endParaRPr>
                    </a:p>
                  </a:txBody>
                  <a:tcPr marL="24564" marR="24564" marT="0" marB="0">
                    <a:lnL>
                      <a:noFill/>
                    </a:lnL>
                    <a:lnR>
                      <a:noFill/>
                    </a:lnR>
                    <a:lnT>
                      <a:noFill/>
                    </a:lnT>
                    <a:lnB>
                      <a:noFill/>
                    </a:lnB>
                  </a:tcPr>
                </a:tc>
                <a:tc>
                  <a:txBody>
                    <a:bodyPr/>
                    <a:lstStyle/>
                    <a:p>
                      <a:endParaRPr lang="es-EC" sz="800">
                        <a:solidFill>
                          <a:srgbClr val="000000"/>
                        </a:solidFill>
                        <a:effectLst/>
                        <a:latin typeface="Calibri"/>
                      </a:endParaRPr>
                    </a:p>
                  </a:txBody>
                  <a:tcPr marL="24564" marR="24564" marT="0" marB="0">
                    <a:lnL>
                      <a:noFill/>
                    </a:lnL>
                    <a:lnR>
                      <a:noFill/>
                    </a:lnR>
                    <a:lnT>
                      <a:noFill/>
                    </a:lnT>
                    <a:lnB>
                      <a:noFill/>
                    </a:lnB>
                  </a:tcPr>
                </a:tc>
              </a:tr>
              <a:tr h="241663">
                <a:tc gridSpan="3">
                  <a:txBody>
                    <a:bodyPr/>
                    <a:lstStyle/>
                    <a:p>
                      <a:pPr marL="180340" algn="ctr">
                        <a:lnSpc>
                          <a:spcPct val="200000"/>
                        </a:lnSpc>
                        <a:spcAft>
                          <a:spcPts val="0"/>
                        </a:spcAft>
                      </a:pPr>
                      <a:r>
                        <a:rPr lang="es-EC" sz="800" b="1" dirty="0">
                          <a:solidFill>
                            <a:srgbClr val="000000"/>
                          </a:solidFill>
                          <a:effectLst/>
                          <a:latin typeface="Arial"/>
                          <a:ea typeface="Times New Roman"/>
                          <a:cs typeface="Times New Roman"/>
                        </a:rPr>
                        <a:t>POST IMPLEMENTACION</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hMerge="1">
                  <a:txBody>
                    <a:bodyPr/>
                    <a:lstStyle/>
                    <a:p>
                      <a:endParaRPr lang="es-EC"/>
                    </a:p>
                  </a:txBody>
                  <a:tcPr/>
                </a:tc>
                <a:tc hMerge="1">
                  <a:txBody>
                    <a:bodyPr/>
                    <a:lstStyle/>
                    <a:p>
                      <a:endParaRPr lang="es-EC"/>
                    </a:p>
                  </a:txBody>
                  <a:tcPr/>
                </a:tc>
              </a:tr>
              <a:tr h="523710">
                <a:tc>
                  <a:txBody>
                    <a:bodyPr/>
                    <a:lstStyle/>
                    <a:p>
                      <a:pPr marL="180340" algn="ctr">
                        <a:lnSpc>
                          <a:spcPct val="200000"/>
                        </a:lnSpc>
                        <a:spcAft>
                          <a:spcPts val="0"/>
                        </a:spcAft>
                      </a:pPr>
                      <a:r>
                        <a:rPr lang="es-EC" sz="800" b="1">
                          <a:solidFill>
                            <a:srgbClr val="000000"/>
                          </a:solidFill>
                          <a:effectLst/>
                          <a:latin typeface="Arial"/>
                          <a:ea typeface="Times New Roman"/>
                          <a:cs typeface="Times New Roman"/>
                        </a:rPr>
                        <a:t>ACTIVIDAD</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b="1" dirty="0">
                          <a:solidFill>
                            <a:srgbClr val="000000"/>
                          </a:solidFill>
                          <a:effectLst/>
                          <a:latin typeface="Arial"/>
                          <a:ea typeface="Times New Roman"/>
                          <a:cs typeface="Times New Roman"/>
                        </a:rPr>
                        <a:t>CUENTA CON UN PROCESO DEFINIDO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b="1" dirty="0">
                          <a:solidFill>
                            <a:srgbClr val="000000"/>
                          </a:solidFill>
                          <a:effectLst/>
                          <a:latin typeface="Arial"/>
                          <a:ea typeface="Times New Roman"/>
                          <a:cs typeface="Times New Roman"/>
                        </a:rPr>
                        <a:t>SE CUMPLE EL PROCESO</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Realización Hoja de Control  </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SI</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Calificación de cada Área</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SI</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r>
              <a:tr h="523710">
                <a:tc>
                  <a:txBody>
                    <a:bodyPr/>
                    <a:lstStyle/>
                    <a:p>
                      <a:pPr marL="180340">
                        <a:lnSpc>
                          <a:spcPct val="200000"/>
                        </a:lnSpc>
                        <a:spcAft>
                          <a:spcPts val="0"/>
                        </a:spcAft>
                      </a:pPr>
                      <a:r>
                        <a:rPr lang="es-EC" sz="800" b="1">
                          <a:solidFill>
                            <a:srgbClr val="000000"/>
                          </a:solidFill>
                          <a:effectLst/>
                          <a:latin typeface="Arial"/>
                          <a:ea typeface="Times New Roman"/>
                          <a:cs typeface="Times New Roman"/>
                        </a:rPr>
                        <a:t>Verificación de actividades en cada área de trabajo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SI</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Verificación de cumplimiento de procesos</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tcPr>
                </a:tc>
              </a:tr>
              <a:tr h="523710">
                <a:tc>
                  <a:txBody>
                    <a:bodyPr/>
                    <a:lstStyle/>
                    <a:p>
                      <a:pPr marL="180340">
                        <a:lnSpc>
                          <a:spcPct val="200000"/>
                        </a:lnSpc>
                        <a:spcAft>
                          <a:spcPts val="0"/>
                        </a:spcAft>
                      </a:pPr>
                      <a:r>
                        <a:rPr lang="es-EC" sz="800" b="1">
                          <a:solidFill>
                            <a:srgbClr val="000000"/>
                          </a:solidFill>
                          <a:effectLst/>
                          <a:latin typeface="Arial"/>
                          <a:ea typeface="Times New Roman"/>
                          <a:cs typeface="Times New Roman"/>
                        </a:rPr>
                        <a:t>Verificación de cumplimiento de estándares de productividad y control</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SI</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a:noFill/>
                    </a:lnB>
                    <a:solidFill>
                      <a:srgbClr val="C0C0C0"/>
                    </a:solidFill>
                  </a:tcPr>
                </a:tc>
              </a:tr>
              <a:tr h="241663">
                <a:tc>
                  <a:txBody>
                    <a:bodyPr/>
                    <a:lstStyle/>
                    <a:p>
                      <a:pPr marL="180340">
                        <a:lnSpc>
                          <a:spcPct val="200000"/>
                        </a:lnSpc>
                        <a:spcAft>
                          <a:spcPts val="0"/>
                        </a:spcAft>
                      </a:pPr>
                      <a:r>
                        <a:rPr lang="es-EC" sz="800" b="1">
                          <a:solidFill>
                            <a:srgbClr val="000000"/>
                          </a:solidFill>
                          <a:effectLst/>
                          <a:latin typeface="Arial"/>
                          <a:ea typeface="Times New Roman"/>
                          <a:cs typeface="Times New Roman"/>
                        </a:rPr>
                        <a:t>Programación de tiempos de trabajo</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80340" algn="ctr">
                        <a:lnSpc>
                          <a:spcPct val="200000"/>
                        </a:lnSpc>
                        <a:spcAft>
                          <a:spcPts val="0"/>
                        </a:spcAft>
                      </a:pPr>
                      <a:r>
                        <a:rPr lang="es-EC" sz="800">
                          <a:solidFill>
                            <a:srgbClr val="000000"/>
                          </a:solidFill>
                          <a:effectLst/>
                          <a:latin typeface="Arial"/>
                          <a:ea typeface="Times New Roman"/>
                          <a:cs typeface="Times New Roman"/>
                        </a:rPr>
                        <a:t>SI</a:t>
                      </a:r>
                      <a:endParaRPr lang="es-EC" sz="800">
                        <a:solidFill>
                          <a:srgbClr val="000000"/>
                        </a:solidFill>
                        <a:effectLst/>
                        <a:latin typeface="Calibri"/>
                        <a:ea typeface="Times New Roman"/>
                        <a:cs typeface="Times New Roman"/>
                      </a:endParaRPr>
                    </a:p>
                  </a:txBody>
                  <a:tcPr marL="24564" marR="245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80340" algn="ctr">
                        <a:lnSpc>
                          <a:spcPct val="200000"/>
                        </a:lnSpc>
                        <a:spcAft>
                          <a:spcPts val="0"/>
                        </a:spcAft>
                      </a:pPr>
                      <a:r>
                        <a:rPr lang="es-EC" sz="800" dirty="0">
                          <a:solidFill>
                            <a:srgbClr val="000000"/>
                          </a:solidFill>
                          <a:effectLst/>
                          <a:latin typeface="Arial"/>
                          <a:ea typeface="Times New Roman"/>
                          <a:cs typeface="Times New Roman"/>
                        </a:rPr>
                        <a:t>SI</a:t>
                      </a:r>
                      <a:endParaRPr lang="es-EC" sz="800" dirty="0">
                        <a:solidFill>
                          <a:srgbClr val="000000"/>
                        </a:solidFill>
                        <a:effectLst/>
                        <a:latin typeface="Calibri"/>
                        <a:ea typeface="Times New Roman"/>
                        <a:cs typeface="Times New Roman"/>
                      </a:endParaRPr>
                    </a:p>
                  </a:txBody>
                  <a:tcPr marL="24564" marR="2456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9966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686800" cy="667544"/>
          </a:xfrm>
        </p:spPr>
        <p:txBody>
          <a:bodyPr>
            <a:normAutofit/>
          </a:bodyPr>
          <a:lstStyle/>
          <a:p>
            <a:r>
              <a:rPr lang="es-ES" sz="2600" b="1" dirty="0">
                <a:solidFill>
                  <a:srgbClr val="002060"/>
                </a:solidFill>
                <a:effectLst/>
              </a:rPr>
              <a:t>MEJORAMIENTO PRODUCTIVIDAD EN AREAS OPERATIVAS</a:t>
            </a:r>
            <a:endParaRPr lang="es-EC" sz="2600" dirty="0">
              <a:solidFill>
                <a:srgbClr val="00206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3"/>
            <a:ext cx="822500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715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9392"/>
            <a:ext cx="8686800" cy="838200"/>
          </a:xfrm>
        </p:spPr>
        <p:txBody>
          <a:bodyPr/>
          <a:lstStyle/>
          <a:p>
            <a:r>
              <a:rPr lang="es-ES" dirty="0" smtClean="0">
                <a:solidFill>
                  <a:srgbClr val="FF0000"/>
                </a:solidFill>
                <a:effectLst/>
              </a:rPr>
              <a:t>Estandarización</a:t>
            </a:r>
            <a:endParaRPr lang="es-EC" dirty="0">
              <a:solidFill>
                <a:srgbClr val="FF0000"/>
              </a:solidFill>
            </a:endParaRPr>
          </a:p>
        </p:txBody>
      </p:sp>
      <p:sp>
        <p:nvSpPr>
          <p:cNvPr id="4" name="3 Rectángulo"/>
          <p:cNvSpPr/>
          <p:nvPr/>
        </p:nvSpPr>
        <p:spPr>
          <a:xfrm>
            <a:off x="323528" y="476672"/>
            <a:ext cx="8640960" cy="646331"/>
          </a:xfrm>
          <a:prstGeom prst="rect">
            <a:avLst/>
          </a:prstGeom>
        </p:spPr>
        <p:txBody>
          <a:bodyPr wrap="square">
            <a:spAutoFit/>
          </a:bodyPr>
          <a:lstStyle/>
          <a:p>
            <a:r>
              <a:rPr lang="es-EC" b="1" dirty="0">
                <a:solidFill>
                  <a:srgbClr val="002060"/>
                </a:solidFill>
              </a:rPr>
              <a:t>PROCEDIMIENTO </a:t>
            </a:r>
            <a:r>
              <a:rPr lang="es-EC" b="1" dirty="0" smtClean="0">
                <a:solidFill>
                  <a:srgbClr val="002060"/>
                </a:solidFill>
              </a:rPr>
              <a:t>  ESTANDAR </a:t>
            </a:r>
            <a:r>
              <a:rPr lang="es-EC" b="1" dirty="0">
                <a:solidFill>
                  <a:srgbClr val="002060"/>
                </a:solidFill>
              </a:rPr>
              <a:t>DE OPERACIÓN  PARA LIMITADA RENTABILIDAD PERJUDICANDO LA IMAGEN DE MEGATALLERES EL COCHE ROJO</a:t>
            </a:r>
            <a:endParaRPr lang="es-EC" dirty="0">
              <a:solidFill>
                <a:srgbClr val="002060"/>
              </a:solidFill>
            </a:endParaRPr>
          </a:p>
        </p:txBody>
      </p:sp>
      <p:pic>
        <p:nvPicPr>
          <p:cNvPr id="174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1389534"/>
            <a:ext cx="8927976" cy="571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315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2"/>
            <a:ext cx="8136904" cy="685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66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7384"/>
            <a:ext cx="8858944" cy="1569660"/>
          </a:xfrm>
          <a:prstGeom prst="rect">
            <a:avLst/>
          </a:prstGeom>
        </p:spPr>
        <p:txBody>
          <a:bodyPr wrap="square">
            <a:spAutoFit/>
          </a:bodyPr>
          <a:lstStyle/>
          <a:p>
            <a:pPr lvl="2"/>
            <a:r>
              <a:rPr lang="es-ES" sz="2400" b="1" dirty="0">
                <a:solidFill>
                  <a:srgbClr val="FF0000"/>
                </a:solidFill>
              </a:rPr>
              <a:t>OBJETIVO </a:t>
            </a:r>
            <a:r>
              <a:rPr lang="es-ES" sz="2400" b="1" dirty="0" smtClean="0">
                <a:solidFill>
                  <a:srgbClr val="FF0000"/>
                </a:solidFill>
              </a:rPr>
              <a:t>GENERAL</a:t>
            </a:r>
            <a:endParaRPr lang="es-ES" sz="2400" b="1" dirty="0"/>
          </a:p>
          <a:p>
            <a:pPr algn="just"/>
            <a:r>
              <a:rPr lang="es-ES" sz="2400" dirty="0"/>
              <a:t>Mejorar la gestión del área administrativa y operativa a través del empleo de ruta de la calidad de forma que se que se establezcan procesos adecuados de control en la empresa.</a:t>
            </a:r>
            <a:endParaRPr lang="es-ES" sz="2400" b="1" dirty="0"/>
          </a:p>
        </p:txBody>
      </p:sp>
      <p:sp>
        <p:nvSpPr>
          <p:cNvPr id="4" name="3 Rectángulo"/>
          <p:cNvSpPr/>
          <p:nvPr/>
        </p:nvSpPr>
        <p:spPr>
          <a:xfrm>
            <a:off x="210344" y="1700808"/>
            <a:ext cx="8892480" cy="5201424"/>
          </a:xfrm>
          <a:prstGeom prst="rect">
            <a:avLst/>
          </a:prstGeom>
        </p:spPr>
        <p:txBody>
          <a:bodyPr wrap="square">
            <a:spAutoFit/>
          </a:bodyPr>
          <a:lstStyle/>
          <a:p>
            <a:pPr lvl="2"/>
            <a:r>
              <a:rPr lang="es-ES" sz="2000" b="1" dirty="0">
                <a:solidFill>
                  <a:srgbClr val="FF0000"/>
                </a:solidFill>
              </a:rPr>
              <a:t>OBJETIVOS </a:t>
            </a:r>
            <a:r>
              <a:rPr lang="es-ES" sz="2000" b="1" dirty="0" smtClean="0">
                <a:solidFill>
                  <a:srgbClr val="FF0000"/>
                </a:solidFill>
              </a:rPr>
              <a:t>ESPECÍFICOS</a:t>
            </a:r>
            <a:endParaRPr lang="es-ES" sz="2400" b="1" dirty="0">
              <a:solidFill>
                <a:srgbClr val="FF0000"/>
              </a:solidFill>
            </a:endParaRPr>
          </a:p>
          <a:p>
            <a:pPr marL="285750" lvl="0" indent="-285750" algn="just">
              <a:buFont typeface="Wingdings" pitchFamily="2" charset="2"/>
              <a:buChar char="ü"/>
            </a:pPr>
            <a:r>
              <a:rPr lang="es-ES" sz="2400" dirty="0"/>
              <a:t>Describir la situación actual del área administrativa y operativa, a fin de determinar los principales puntos de mejora a ser analizados en el presente trabajo.</a:t>
            </a:r>
            <a:endParaRPr lang="es-ES" sz="2400" b="1" dirty="0"/>
          </a:p>
          <a:p>
            <a:pPr marL="285750" lvl="0" indent="-285750" algn="just">
              <a:buFont typeface="Wingdings" pitchFamily="2" charset="2"/>
              <a:buChar char="ü"/>
            </a:pPr>
            <a:r>
              <a:rPr lang="es-ES" sz="2400" dirty="0"/>
              <a:t>Aplicación de la metodología de Ruta de la Calidad para lograr el mejoramiento de la gestión en las áreas administrativa y operativa de la empresa.</a:t>
            </a:r>
            <a:endParaRPr lang="es-ES" sz="2400" b="1" dirty="0"/>
          </a:p>
          <a:p>
            <a:pPr marL="285750" lvl="0" indent="-285750" algn="just">
              <a:buFont typeface="Wingdings" pitchFamily="2" charset="2"/>
              <a:buChar char="ü"/>
            </a:pPr>
            <a:r>
              <a:rPr lang="es-ES" sz="2400" dirty="0"/>
              <a:t>Analizar los resultados obtenidos mediante la aplicación de Ruta de la Calidad, para proponer acciones de mejora que permitan que la gestión en las áreas administrativa y operativa cumplan con los resultados requeridos.</a:t>
            </a:r>
            <a:endParaRPr lang="es-ES" sz="2400" b="1" dirty="0"/>
          </a:p>
          <a:p>
            <a:pPr marL="285750" lvl="0" indent="-285750" algn="just">
              <a:buFont typeface="Wingdings" pitchFamily="2" charset="2"/>
              <a:buChar char="ü"/>
            </a:pPr>
            <a:r>
              <a:rPr lang="es-ES" sz="2400" dirty="0"/>
              <a:t>Establecer y ejecutar las acciones de mejora para lograr los resultados propuestos mediante la aplicación de Ruta de la Calidad.</a:t>
            </a:r>
            <a:endParaRPr lang="es-ES" sz="2400" b="1" dirty="0"/>
          </a:p>
        </p:txBody>
      </p:sp>
    </p:spTree>
    <p:extLst>
      <p:ext uri="{BB962C8B-B14F-4D97-AF65-F5344CB8AC3E}">
        <p14:creationId xmlns:p14="http://schemas.microsoft.com/office/powerpoint/2010/main" val="2279423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4624"/>
            <a:ext cx="8686800" cy="838200"/>
          </a:xfrm>
        </p:spPr>
        <p:txBody>
          <a:bodyPr>
            <a:noAutofit/>
          </a:bodyPr>
          <a:lstStyle/>
          <a:p>
            <a:r>
              <a:rPr lang="es-EC" sz="2000" b="1" dirty="0">
                <a:solidFill>
                  <a:srgbClr val="002060"/>
                </a:solidFill>
                <a:effectLst/>
              </a:rPr>
              <a:t>PROCEDIMIENTO ESTANDAR DE OPERACIÓN PARA LIMITADA PRODUCTIVIDAD PERJUDICANDO LA IMAGEN DE MEGATALLERES EL COCHE ROJO EN LUBRICENTRO</a:t>
            </a:r>
            <a:endParaRPr lang="es-EC" sz="2000" dirty="0">
              <a:solidFill>
                <a:srgbClr val="002060"/>
              </a:solidFill>
            </a:endParaRP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835292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683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8640"/>
            <a:ext cx="8280919"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844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
            </a:r>
            <a:br>
              <a:rPr lang="es-EC" b="1" dirty="0"/>
            </a:br>
            <a:endParaRPr lang="es-EC" dirty="0"/>
          </a:p>
        </p:txBody>
      </p:sp>
      <p:sp>
        <p:nvSpPr>
          <p:cNvPr id="3" name="2 Marcador de contenido"/>
          <p:cNvSpPr>
            <a:spLocks noGrp="1"/>
          </p:cNvSpPr>
          <p:nvPr>
            <p:ph idx="1"/>
          </p:nvPr>
        </p:nvSpPr>
        <p:spPr>
          <a:xfrm>
            <a:off x="304800" y="692696"/>
            <a:ext cx="8686800" cy="5387429"/>
          </a:xfrm>
        </p:spPr>
        <p:txBody>
          <a:bodyPr>
            <a:normAutofit fontScale="70000" lnSpcReduction="20000"/>
          </a:bodyPr>
          <a:lstStyle/>
          <a:p>
            <a:pPr marL="0" indent="0" algn="just">
              <a:buNone/>
            </a:pPr>
            <a:endParaRPr lang="es-EC" dirty="0"/>
          </a:p>
          <a:p>
            <a:pPr marL="0" indent="0" algn="just">
              <a:buNone/>
            </a:pPr>
            <a:r>
              <a:rPr lang="es-ES" b="1" dirty="0" smtClean="0">
                <a:solidFill>
                  <a:srgbClr val="FF0000"/>
                </a:solidFill>
              </a:rPr>
              <a:t>COMUNICACIÓN DE NUEVOS PROCEDIMIENTOS.</a:t>
            </a:r>
          </a:p>
          <a:p>
            <a:pPr marL="0" indent="0" algn="just">
              <a:buNone/>
            </a:pPr>
            <a:endParaRPr lang="es-ES" dirty="0" smtClean="0"/>
          </a:p>
          <a:p>
            <a:pPr marL="0" indent="0" algn="just">
              <a:buNone/>
            </a:pPr>
            <a:r>
              <a:rPr lang="es-ES" dirty="0" smtClean="0"/>
              <a:t>Entrega del </a:t>
            </a:r>
            <a:r>
              <a:rPr lang="es-ES" dirty="0"/>
              <a:t>manual de los procesos presentados anteriormente y se aclaró las dudas en relación a los mismos, con lo cual se estableció la estandarización de los procesos para el otorgamiento de </a:t>
            </a:r>
            <a:r>
              <a:rPr lang="es-ES" dirty="0" smtClean="0"/>
              <a:t>crédito</a:t>
            </a:r>
            <a:r>
              <a:rPr lang="es-ES" dirty="0"/>
              <a:t> </a:t>
            </a:r>
            <a:r>
              <a:rPr lang="es-ES" dirty="0" smtClean="0"/>
              <a:t>y el control de calidad.</a:t>
            </a:r>
          </a:p>
          <a:p>
            <a:pPr marL="0" indent="0" algn="just">
              <a:buNone/>
            </a:pPr>
            <a:endParaRPr lang="es-EC" b="1" dirty="0" smtClean="0">
              <a:solidFill>
                <a:srgbClr val="FF0000"/>
              </a:solidFill>
            </a:endParaRPr>
          </a:p>
          <a:p>
            <a:pPr marL="0" indent="0" algn="just">
              <a:buNone/>
            </a:pPr>
            <a:r>
              <a:rPr lang="es-ES" b="1" dirty="0" smtClean="0">
                <a:solidFill>
                  <a:srgbClr val="FF0000"/>
                </a:solidFill>
              </a:rPr>
              <a:t>SISTEMA DE ASEGURAMIENTO</a:t>
            </a:r>
            <a:endParaRPr lang="es-EC" b="1" dirty="0" smtClean="0">
              <a:solidFill>
                <a:srgbClr val="FF0000"/>
              </a:solidFill>
            </a:endParaRPr>
          </a:p>
          <a:p>
            <a:pPr marL="0" indent="0" algn="just">
              <a:buNone/>
            </a:pPr>
            <a:r>
              <a:rPr lang="es-ES" b="1" dirty="0"/>
              <a:t> </a:t>
            </a:r>
            <a:endParaRPr lang="es-EC" b="1" dirty="0"/>
          </a:p>
          <a:p>
            <a:pPr marL="0" indent="0" algn="just">
              <a:buNone/>
            </a:pPr>
            <a:r>
              <a:rPr lang="es-ES" dirty="0"/>
              <a:t>El sistema de aseguramiento de la calidad se lo mide a través de las encuestas de satisfacción y las de post implementación del servicio, las cuales se </a:t>
            </a:r>
            <a:r>
              <a:rPr lang="es-ES" dirty="0" smtClean="0"/>
              <a:t>toman en cuenta en los registros de cada área de la empresa y se miden de manera continua como se muestra en los datos recopilados que se muestran mas adelante en la verificación de resultados. </a:t>
            </a:r>
            <a:endParaRPr lang="es-EC" b="1" dirty="0"/>
          </a:p>
          <a:p>
            <a:endParaRPr lang="es-EC" dirty="0"/>
          </a:p>
        </p:txBody>
      </p:sp>
    </p:spTree>
    <p:extLst>
      <p:ext uri="{BB962C8B-B14F-4D97-AF65-F5344CB8AC3E}">
        <p14:creationId xmlns:p14="http://schemas.microsoft.com/office/powerpoint/2010/main" val="54945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226266151"/>
              </p:ext>
            </p:extLst>
          </p:nvPr>
        </p:nvGraphicFramePr>
        <p:xfrm>
          <a:off x="1043608" y="260648"/>
          <a:ext cx="7488833" cy="2926080"/>
        </p:xfrm>
        <a:graphic>
          <a:graphicData uri="http://schemas.openxmlformats.org/drawingml/2006/table">
            <a:tbl>
              <a:tblPr firstRow="1" firstCol="1" bandRow="1"/>
              <a:tblGrid>
                <a:gridCol w="2098489"/>
                <a:gridCol w="835288"/>
                <a:gridCol w="844873"/>
                <a:gridCol w="826387"/>
                <a:gridCol w="1055064"/>
                <a:gridCol w="1828732"/>
              </a:tblGrid>
              <a:tr h="190500">
                <a:tc gridSpan="6">
                  <a:txBody>
                    <a:bodyPr/>
                    <a:lstStyle/>
                    <a:p>
                      <a:pPr marL="180340" algn="ctr">
                        <a:lnSpc>
                          <a:spcPct val="200000"/>
                        </a:lnSpc>
                        <a:spcAft>
                          <a:spcPts val="0"/>
                        </a:spcAft>
                      </a:pPr>
                      <a:r>
                        <a:rPr lang="es-EC" sz="1200" b="1" dirty="0">
                          <a:solidFill>
                            <a:srgbClr val="000000"/>
                          </a:solidFill>
                          <a:effectLst/>
                          <a:latin typeface="Arial"/>
                          <a:ea typeface="Times New Roman"/>
                          <a:cs typeface="Times New Roman"/>
                        </a:rPr>
                        <a:t>PROMEDIO INDICE CUMPLIMIENTO DE </a:t>
                      </a:r>
                      <a:r>
                        <a:rPr lang="es-EC" sz="1200" b="1" dirty="0" smtClean="0">
                          <a:solidFill>
                            <a:srgbClr val="000000"/>
                          </a:solidFill>
                          <a:effectLst/>
                          <a:latin typeface="Arial"/>
                          <a:ea typeface="Times New Roman"/>
                          <a:cs typeface="Times New Roman"/>
                        </a:rPr>
                        <a:t>ESTANDARES OPERATIVOS</a:t>
                      </a:r>
                      <a:endParaRPr lang="es-EC" sz="1100" dirty="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marL="180340">
                        <a:lnSpc>
                          <a:spcPct val="200000"/>
                        </a:lnSpc>
                        <a:spcAft>
                          <a:spcPts val="0"/>
                        </a:spcAft>
                      </a:pPr>
                      <a:r>
                        <a:rPr lang="es-EC" sz="1200" b="1">
                          <a:solidFill>
                            <a:srgbClr val="000000"/>
                          </a:solidFill>
                          <a:effectLst/>
                          <a:latin typeface="Arial"/>
                          <a:ea typeface="Times New Roman"/>
                          <a:cs typeface="Times New Roman"/>
                        </a:rPr>
                        <a:t>AREAS OPERATIVAS</a:t>
                      </a:r>
                      <a:endParaRPr lang="es-EC" sz="110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MAYO </a:t>
                      </a:r>
                      <a:endParaRPr lang="es-EC" sz="110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JUNIO</a:t>
                      </a:r>
                      <a:endParaRPr lang="es-EC" sz="110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JULIO</a:t>
                      </a:r>
                      <a:endParaRPr lang="es-EC" sz="110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AGOSTO</a:t>
                      </a:r>
                      <a:endParaRPr lang="es-EC" sz="110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PROMEDIO GENERAL</a:t>
                      </a:r>
                      <a:endParaRPr lang="es-EC" sz="1100">
                        <a:solidFill>
                          <a:srgbClr val="000000"/>
                        </a:solidFill>
                        <a:effectLst/>
                        <a:latin typeface="Calibri"/>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190500">
                <a:tc>
                  <a:txBody>
                    <a:bodyPr/>
                    <a:lstStyle/>
                    <a:p>
                      <a:pPr marL="180340">
                        <a:lnSpc>
                          <a:spcPct val="200000"/>
                        </a:lnSpc>
                        <a:spcAft>
                          <a:spcPts val="0"/>
                        </a:spcAft>
                      </a:pPr>
                      <a:r>
                        <a:rPr lang="es-EC" sz="1200" b="1">
                          <a:solidFill>
                            <a:srgbClr val="000000"/>
                          </a:solidFill>
                          <a:effectLst/>
                          <a:latin typeface="Arial"/>
                          <a:ea typeface="Times New Roman"/>
                          <a:cs typeface="Times New Roman"/>
                        </a:rPr>
                        <a:t>LUBRICENTRO</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95%</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97%</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99%</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99%</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98%</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r>
              <a:tr h="190500">
                <a:tc>
                  <a:txBody>
                    <a:bodyPr/>
                    <a:lstStyle/>
                    <a:p>
                      <a:pPr marL="180340">
                        <a:lnSpc>
                          <a:spcPct val="200000"/>
                        </a:lnSpc>
                        <a:spcAft>
                          <a:spcPts val="0"/>
                        </a:spcAft>
                      </a:pPr>
                      <a:r>
                        <a:rPr lang="es-EC" sz="1200" b="1">
                          <a:solidFill>
                            <a:srgbClr val="000000"/>
                          </a:solidFill>
                          <a:effectLst/>
                          <a:latin typeface="Arial"/>
                          <a:ea typeface="Times New Roman"/>
                          <a:cs typeface="Times New Roman"/>
                        </a:rPr>
                        <a:t>TECNICENTRO</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96%</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97%</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98%</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99%</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solidFill>
                      <a:srgbClr val="C0C0C0"/>
                    </a:solidFill>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98%</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solidFill>
                      <a:srgbClr val="C0C0C0"/>
                    </a:solidFill>
                  </a:tcPr>
                </a:tc>
              </a:tr>
              <a:tr h="190500">
                <a:tc>
                  <a:txBody>
                    <a:bodyPr/>
                    <a:lstStyle/>
                    <a:p>
                      <a:pPr marL="180340">
                        <a:lnSpc>
                          <a:spcPct val="200000"/>
                        </a:lnSpc>
                        <a:spcAft>
                          <a:spcPts val="0"/>
                        </a:spcAft>
                      </a:pPr>
                      <a:r>
                        <a:rPr lang="es-EC" sz="1200" b="1">
                          <a:solidFill>
                            <a:srgbClr val="000000"/>
                          </a:solidFill>
                          <a:effectLst/>
                          <a:latin typeface="Arial"/>
                          <a:ea typeface="Times New Roman"/>
                          <a:cs typeface="Times New Roman"/>
                        </a:rPr>
                        <a:t>MECANICA</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91%</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93%</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95%</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97%</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c>
                  <a:txBody>
                    <a:bodyPr/>
                    <a:lstStyle/>
                    <a:p>
                      <a:pPr marL="180340" algn="ctr">
                        <a:lnSpc>
                          <a:spcPct val="200000"/>
                        </a:lnSpc>
                        <a:spcAft>
                          <a:spcPts val="0"/>
                        </a:spcAft>
                      </a:pPr>
                      <a:r>
                        <a:rPr lang="es-EC" sz="1200" b="1">
                          <a:solidFill>
                            <a:srgbClr val="000000"/>
                          </a:solidFill>
                          <a:effectLst/>
                          <a:latin typeface="Arial"/>
                          <a:ea typeface="Times New Roman"/>
                          <a:cs typeface="Times New Roman"/>
                        </a:rPr>
                        <a:t>94%</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a:noFill/>
                    </a:lnB>
                  </a:tcPr>
                </a:tc>
              </a:tr>
              <a:tr h="190500">
                <a:tc>
                  <a:txBody>
                    <a:bodyPr/>
                    <a:lstStyle/>
                    <a:p>
                      <a:pPr marL="180340">
                        <a:lnSpc>
                          <a:spcPct val="200000"/>
                        </a:lnSpc>
                        <a:spcAft>
                          <a:spcPts val="0"/>
                        </a:spcAft>
                      </a:pPr>
                      <a:r>
                        <a:rPr lang="es-EC" sz="1200" b="1">
                          <a:solidFill>
                            <a:srgbClr val="000000"/>
                          </a:solidFill>
                          <a:effectLst/>
                          <a:latin typeface="Arial"/>
                          <a:ea typeface="Times New Roman"/>
                          <a:cs typeface="Times New Roman"/>
                        </a:rPr>
                        <a:t>ENDEREZADA Y PINTURA</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15%</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75%</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80%</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180340" algn="ctr">
                        <a:lnSpc>
                          <a:spcPct val="200000"/>
                        </a:lnSpc>
                        <a:spcAft>
                          <a:spcPts val="0"/>
                        </a:spcAft>
                      </a:pPr>
                      <a:r>
                        <a:rPr lang="es-EC" sz="1200">
                          <a:solidFill>
                            <a:srgbClr val="000000"/>
                          </a:solidFill>
                          <a:effectLst/>
                          <a:latin typeface="Arial"/>
                          <a:ea typeface="Times New Roman"/>
                          <a:cs typeface="Times New Roman"/>
                        </a:rPr>
                        <a:t>85%</a:t>
                      </a:r>
                      <a:endParaRPr lang="es-EC" sz="1100">
                        <a:solidFill>
                          <a:srgbClr val="000000"/>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180340" algn="ctr">
                        <a:lnSpc>
                          <a:spcPct val="200000"/>
                        </a:lnSpc>
                        <a:spcAft>
                          <a:spcPts val="0"/>
                        </a:spcAft>
                      </a:pPr>
                      <a:r>
                        <a:rPr lang="es-EC" sz="1200" b="1" dirty="0">
                          <a:solidFill>
                            <a:srgbClr val="000000"/>
                          </a:solidFill>
                          <a:effectLst/>
                          <a:latin typeface="Arial"/>
                          <a:ea typeface="Times New Roman"/>
                          <a:cs typeface="Times New Roman"/>
                        </a:rPr>
                        <a:t>64%</a:t>
                      </a:r>
                      <a:endParaRPr lang="es-EC" sz="1100" dirty="0">
                        <a:solidFill>
                          <a:srgbClr val="000000"/>
                        </a:solidFill>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4 Rectángulo"/>
          <p:cNvSpPr/>
          <p:nvPr/>
        </p:nvSpPr>
        <p:spPr>
          <a:xfrm>
            <a:off x="755576" y="3645024"/>
            <a:ext cx="7560840" cy="2308324"/>
          </a:xfrm>
          <a:prstGeom prst="rect">
            <a:avLst/>
          </a:prstGeom>
        </p:spPr>
        <p:txBody>
          <a:bodyPr wrap="square">
            <a:spAutoFit/>
          </a:bodyPr>
          <a:lstStyle/>
          <a:p>
            <a:pPr algn="just"/>
            <a:r>
              <a:rPr lang="es-ES" dirty="0"/>
              <a:t>L</a:t>
            </a:r>
            <a:r>
              <a:rPr lang="es-ES" dirty="0" smtClean="0"/>
              <a:t>os </a:t>
            </a:r>
            <a:r>
              <a:rPr lang="es-ES" dirty="0"/>
              <a:t>resultado expuestos el promedio general de cumplimientos de estándares de las áreas operativas se han cumplido, logrando reflejar un incremento en la productividad de manera general que indica que debemos continuar con el control y el mejoramiento de los procedimientos con ello establecer acciones que permitan elevar este indicador o mantenerlo, el mismo que es fundamental para conocer la percepción recibida por el cliente en relación al servicio que brinda la empresa.</a:t>
            </a:r>
            <a:endParaRPr lang="es-EC" b="1" dirty="0"/>
          </a:p>
          <a:p>
            <a:r>
              <a:rPr lang="es-ES" b="1" dirty="0"/>
              <a:t> </a:t>
            </a:r>
            <a:endParaRPr lang="es-EC" b="1" dirty="0"/>
          </a:p>
        </p:txBody>
      </p:sp>
    </p:spTree>
    <p:extLst>
      <p:ext uri="{BB962C8B-B14F-4D97-AF65-F5344CB8AC3E}">
        <p14:creationId xmlns:p14="http://schemas.microsoft.com/office/powerpoint/2010/main" val="1556956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75656" y="250196"/>
            <a:ext cx="633670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s-ES" altLang="es-EC" sz="1200" b="1" dirty="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C"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6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MEJORAMIENTO DE ICE EN EL OTORGAMIENTO DE CRÉDITO</a:t>
            </a:r>
            <a:endParaRPr kumimoji="0" lang="es-EC" altLang="es-EC" sz="16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Imagen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7621785" cy="5530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80975"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1259632" y="107340"/>
            <a:ext cx="6552728" cy="369332"/>
          </a:xfrm>
          <a:prstGeom prst="rect">
            <a:avLst/>
          </a:prstGeom>
        </p:spPr>
        <p:txBody>
          <a:bodyPr wrap="square">
            <a:spAutoFit/>
          </a:bodyPr>
          <a:lstStyle/>
          <a:p>
            <a:pPr lvl="0" algn="ctr" fontAlgn="base">
              <a:spcBef>
                <a:spcPct val="0"/>
              </a:spcBef>
              <a:spcAft>
                <a:spcPct val="0"/>
              </a:spcAft>
            </a:pPr>
            <a:r>
              <a:rPr lang="es-ES" altLang="es-EC" b="1" dirty="0" smtClean="0">
                <a:solidFill>
                  <a:srgbClr val="FF0000"/>
                </a:solidFill>
                <a:latin typeface="Arial" pitchFamily="34" charset="0"/>
                <a:ea typeface="Times New Roman" pitchFamily="18" charset="0"/>
                <a:cs typeface="Arial" pitchFamily="34" charset="0"/>
              </a:rPr>
              <a:t>PLANIFICACIÓN DE PROBLEMAS RESTANTES</a:t>
            </a:r>
            <a:endParaRPr lang="es-ES" altLang="es-EC" b="1" dirty="0">
              <a:solidFill>
                <a:srgbClr val="FF00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930952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0040" y="251356"/>
            <a:ext cx="8748464" cy="369332"/>
          </a:xfrm>
          <a:prstGeom prst="rect">
            <a:avLst/>
          </a:prstGeom>
        </p:spPr>
        <p:txBody>
          <a:bodyPr wrap="square">
            <a:spAutoFit/>
          </a:bodyPr>
          <a:lstStyle/>
          <a:p>
            <a:r>
              <a:rPr lang="es-ES" b="1" dirty="0">
                <a:solidFill>
                  <a:srgbClr val="0070C0"/>
                </a:solidFill>
              </a:rPr>
              <a:t>MEJORAMIENTO DE ICE EN EL CONTROL DE CALIDAD DE LOS PROCESOS OPERATIVOS </a:t>
            </a:r>
            <a:endParaRPr lang="es-EC" b="1" dirty="0">
              <a:solidFill>
                <a:srgbClr val="0070C0"/>
              </a:solidFill>
            </a:endParaRPr>
          </a:p>
        </p:txBody>
      </p:sp>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40" y="844233"/>
            <a:ext cx="8532440" cy="5537095"/>
          </a:xfrm>
          <a:prstGeom prst="rect">
            <a:avLst/>
          </a:prstGeom>
          <a:noFill/>
          <a:ln>
            <a:noFill/>
          </a:ln>
        </p:spPr>
      </p:pic>
    </p:spTree>
    <p:extLst>
      <p:ext uri="{BB962C8B-B14F-4D97-AF65-F5344CB8AC3E}">
        <p14:creationId xmlns:p14="http://schemas.microsoft.com/office/powerpoint/2010/main" val="1937237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lstStyle/>
          <a:p>
            <a:pPr algn="ctr"/>
            <a:r>
              <a:rPr lang="es-EC" b="1" dirty="0" smtClean="0">
                <a:solidFill>
                  <a:srgbClr val="FF0000"/>
                </a:solidFill>
              </a:rPr>
              <a:t>ANALISIS DE RESULTADOS</a:t>
            </a:r>
            <a:endParaRPr lang="es-EC" b="1" dirty="0">
              <a:solidFill>
                <a:srgbClr val="FF0000"/>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20820995"/>
              </p:ext>
            </p:extLst>
          </p:nvPr>
        </p:nvGraphicFramePr>
        <p:xfrm>
          <a:off x="179512" y="1875096"/>
          <a:ext cx="3168351" cy="5179524"/>
        </p:xfrm>
        <a:graphic>
          <a:graphicData uri="http://schemas.openxmlformats.org/drawingml/2006/table">
            <a:tbl>
              <a:tblPr firstRow="1" firstCol="1" bandRow="1"/>
              <a:tblGrid>
                <a:gridCol w="1151338"/>
                <a:gridCol w="1115739"/>
                <a:gridCol w="901274"/>
              </a:tblGrid>
              <a:tr h="563361">
                <a:tc gridSpan="2">
                  <a:txBody>
                    <a:bodyPr/>
                    <a:lstStyle/>
                    <a:p>
                      <a:pPr marL="180340" algn="ctr">
                        <a:lnSpc>
                          <a:spcPct val="200000"/>
                        </a:lnSpc>
                        <a:spcAft>
                          <a:spcPts val="0"/>
                        </a:spcAft>
                      </a:pPr>
                      <a:r>
                        <a:rPr lang="es-ES_tradnl" sz="1200" b="1" dirty="0">
                          <a:solidFill>
                            <a:srgbClr val="000000"/>
                          </a:solidFill>
                          <a:effectLst/>
                          <a:latin typeface="Arial"/>
                          <a:ea typeface="Times New Roman"/>
                          <a:cs typeface="Times New Roman"/>
                        </a:rPr>
                        <a:t>SITUACION INICIAL</a:t>
                      </a:r>
                      <a:endParaRPr lang="es-EC" sz="1200" dirty="0">
                        <a:solidFill>
                          <a:srgbClr val="000000"/>
                        </a:solidFill>
                        <a:effectLst/>
                        <a:latin typeface="Calibri"/>
                        <a:ea typeface="Times New Roman"/>
                        <a:cs typeface="Times New Roman"/>
                      </a:endParaRPr>
                    </a:p>
                  </a:txBody>
                  <a:tcPr marL="52815" marR="5281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80340" algn="ctr">
                        <a:lnSpc>
                          <a:spcPct val="200000"/>
                        </a:lnSpc>
                        <a:spcAft>
                          <a:spcPts val="0"/>
                        </a:spcAft>
                      </a:pPr>
                      <a:r>
                        <a:rPr lang="es-ES_tradnl" sz="1200" b="1">
                          <a:solidFill>
                            <a:srgbClr val="000000"/>
                          </a:solidFill>
                          <a:effectLst/>
                          <a:latin typeface="Arial"/>
                          <a:ea typeface="Times New Roman"/>
                          <a:cs typeface="Times New Roman"/>
                        </a:rPr>
                        <a:t>%</a:t>
                      </a:r>
                      <a:endParaRPr lang="es-EC" sz="1200">
                        <a:solidFill>
                          <a:srgbClr val="000000"/>
                        </a:solidFill>
                        <a:effectLst/>
                        <a:latin typeface="Calibri"/>
                        <a:ea typeface="Times New Roman"/>
                        <a:cs typeface="Times New Roman"/>
                      </a:endParaRPr>
                    </a:p>
                  </a:txBody>
                  <a:tcPr marL="52815" marR="5281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Enero</a:t>
                      </a:r>
                      <a:endParaRPr lang="es-EC" sz="1200">
                        <a:solidFill>
                          <a:srgbClr val="000000"/>
                        </a:solidFill>
                        <a:effectLst/>
                        <a:latin typeface="Calibri"/>
                        <a:ea typeface="Times New Roman"/>
                        <a:cs typeface="Times New Roman"/>
                      </a:endParaRPr>
                    </a:p>
                  </a:txBody>
                  <a:tcPr marL="52815" marR="52815"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17650</a:t>
                      </a:r>
                      <a:endParaRPr lang="es-EC" sz="1200">
                        <a:solidFill>
                          <a:srgbClr val="000000"/>
                        </a:solidFill>
                        <a:effectLst/>
                        <a:latin typeface="Calibri"/>
                        <a:ea typeface="Times New Roman"/>
                        <a:cs typeface="Times New Roman"/>
                      </a:endParaRPr>
                    </a:p>
                  </a:txBody>
                  <a:tcPr marL="52815" marR="52815"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12</a:t>
                      </a:r>
                      <a:endParaRPr lang="es-EC" sz="1200">
                        <a:solidFill>
                          <a:srgbClr val="000000"/>
                        </a:solidFill>
                        <a:effectLst/>
                        <a:latin typeface="Calibri"/>
                        <a:ea typeface="Times New Roman"/>
                        <a:cs typeface="Times New Roman"/>
                      </a:endParaRPr>
                    </a:p>
                  </a:txBody>
                  <a:tcPr marL="52815" marR="52815"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56336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Febrero</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18560</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12</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Marzo</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20500</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14</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Abril</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dirty="0">
                          <a:solidFill>
                            <a:srgbClr val="000000"/>
                          </a:solidFill>
                          <a:effectLst/>
                          <a:latin typeface="Arial"/>
                          <a:ea typeface="Times New Roman"/>
                          <a:cs typeface="Times New Roman"/>
                        </a:rPr>
                        <a:t>19233</a:t>
                      </a:r>
                      <a:endParaRPr lang="es-EC" sz="1200" dirty="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13</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r>
              <a:tr h="154044">
                <a:tc>
                  <a:txBody>
                    <a:bodyPr/>
                    <a:lstStyle/>
                    <a:p>
                      <a:endParaRPr lang="es-EC" sz="1200">
                        <a:solidFill>
                          <a:srgbClr val="000000"/>
                        </a:solidFill>
                        <a:effectLst/>
                        <a:latin typeface="Calibri"/>
                      </a:endParaRPr>
                    </a:p>
                  </a:txBody>
                  <a:tcPr marL="52815" marR="52815" marT="0" marB="0">
                    <a:lnL>
                      <a:noFill/>
                    </a:lnL>
                    <a:lnR>
                      <a:noFill/>
                    </a:lnR>
                    <a:lnT>
                      <a:noFill/>
                    </a:lnT>
                    <a:lnB>
                      <a:noFill/>
                    </a:lnB>
                    <a:solidFill>
                      <a:srgbClr val="C0C0C0"/>
                    </a:solidFill>
                  </a:tcPr>
                </a:tc>
                <a:tc>
                  <a:txBody>
                    <a:bodyPr/>
                    <a:lstStyle/>
                    <a:p>
                      <a:endParaRPr lang="es-EC" sz="1200">
                        <a:solidFill>
                          <a:srgbClr val="000000"/>
                        </a:solidFill>
                        <a:effectLst/>
                        <a:latin typeface="Calibri"/>
                      </a:endParaRPr>
                    </a:p>
                  </a:txBody>
                  <a:tcPr marL="52815" marR="52815" marT="0" marB="0">
                    <a:lnL>
                      <a:noFill/>
                    </a:lnL>
                    <a:lnR>
                      <a:noFill/>
                    </a:lnR>
                    <a:lnT>
                      <a:noFill/>
                    </a:lnT>
                    <a:lnB>
                      <a:noFill/>
                    </a:lnB>
                    <a:solidFill>
                      <a:srgbClr val="C0C0C0"/>
                    </a:solidFill>
                  </a:tcPr>
                </a:tc>
                <a:tc>
                  <a:txBody>
                    <a:bodyPr/>
                    <a:lstStyle/>
                    <a:p>
                      <a:endParaRPr lang="es-EC" sz="1200">
                        <a:solidFill>
                          <a:srgbClr val="000000"/>
                        </a:solidFill>
                        <a:effectLst/>
                        <a:latin typeface="Calibri"/>
                      </a:endParaRPr>
                    </a:p>
                  </a:txBody>
                  <a:tcPr marL="52815" marR="52815" marT="0" marB="0">
                    <a:lnL>
                      <a:noFill/>
                    </a:lnL>
                    <a:lnR>
                      <a:noFill/>
                    </a:lnR>
                    <a:lnT>
                      <a:noFill/>
                    </a:lnT>
                    <a:lnB>
                      <a:noFill/>
                    </a:lnB>
                    <a:solidFill>
                      <a:srgbClr val="C0C0C0"/>
                    </a:solidFill>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 </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endParaRPr lang="es-EC" sz="1200">
                        <a:solidFill>
                          <a:srgbClr val="000000"/>
                        </a:solidFill>
                        <a:effectLst/>
                        <a:latin typeface="Calibri"/>
                      </a:endParaRPr>
                    </a:p>
                  </a:txBody>
                  <a:tcPr marL="52815" marR="52815" marT="0" marB="0">
                    <a:lnL>
                      <a:noFill/>
                    </a:lnL>
                    <a:lnR>
                      <a:noFill/>
                    </a:lnR>
                    <a:lnT>
                      <a:noFill/>
                    </a:lnT>
                    <a:lnB>
                      <a:noFill/>
                    </a:lnB>
                  </a:tcPr>
                </a:tc>
                <a:tc>
                  <a:txBody>
                    <a:bodyPr/>
                    <a:lstStyle/>
                    <a:p>
                      <a:endParaRPr lang="es-EC" sz="1200">
                        <a:solidFill>
                          <a:srgbClr val="000000"/>
                        </a:solidFill>
                        <a:effectLst/>
                        <a:latin typeface="Calibri"/>
                      </a:endParaRPr>
                    </a:p>
                  </a:txBody>
                  <a:tcPr marL="52815" marR="52815" marT="0" marB="0">
                    <a:lnL>
                      <a:noFill/>
                    </a:lnL>
                    <a:lnR>
                      <a:noFill/>
                    </a:lnR>
                    <a:lnT>
                      <a:noFill/>
                    </a:lnT>
                    <a:lnB>
                      <a:noFill/>
                    </a:lnB>
                  </a:tcPr>
                </a:tc>
              </a:tr>
              <a:tr h="563361">
                <a:tc gridSpan="2">
                  <a:txBody>
                    <a:bodyPr/>
                    <a:lstStyle/>
                    <a:p>
                      <a:pPr algn="ctr">
                        <a:lnSpc>
                          <a:spcPct val="200000"/>
                        </a:lnSpc>
                        <a:spcAft>
                          <a:spcPts val="0"/>
                        </a:spcAft>
                      </a:pPr>
                      <a:r>
                        <a:rPr lang="es-ES_tradnl" sz="1200" b="1">
                          <a:solidFill>
                            <a:srgbClr val="000000"/>
                          </a:solidFill>
                          <a:effectLst/>
                          <a:latin typeface="Arial"/>
                          <a:ea typeface="Times New Roman"/>
                          <a:cs typeface="Times New Roman"/>
                        </a:rPr>
                        <a:t>POS IMPLEMENTACION</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c hMerge="1">
                  <a:txBody>
                    <a:bodyPr/>
                    <a:lstStyle/>
                    <a:p>
                      <a:endParaRPr lang="es-EC"/>
                    </a:p>
                  </a:txBody>
                  <a:tcPr/>
                </a:tc>
                <a:tc>
                  <a:txBody>
                    <a:bodyPr/>
                    <a:lstStyle/>
                    <a:p>
                      <a:pPr marL="180340" algn="ctr">
                        <a:lnSpc>
                          <a:spcPct val="200000"/>
                        </a:lnSpc>
                        <a:spcAft>
                          <a:spcPts val="0"/>
                        </a:spcAft>
                      </a:pPr>
                      <a:r>
                        <a:rPr lang="es-ES_tradnl" sz="1200" b="1">
                          <a:solidFill>
                            <a:srgbClr val="000000"/>
                          </a:solidFill>
                          <a:effectLst/>
                          <a:latin typeface="Arial"/>
                          <a:ea typeface="Times New Roman"/>
                          <a:cs typeface="Times New Roman"/>
                        </a:rPr>
                        <a:t>%</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Mayo</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23500</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16</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Junio</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24500</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16</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solidFill>
                      <a:srgbClr val="C0C0C0"/>
                    </a:solidFill>
                  </a:tcPr>
                </a:tc>
              </a:tr>
              <a:tr h="28168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Julio</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25350</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c>
                  <a:txBody>
                    <a:bodyPr/>
                    <a:lstStyle/>
                    <a:p>
                      <a:pPr marL="180340" algn="ctr">
                        <a:lnSpc>
                          <a:spcPct val="200000"/>
                        </a:lnSpc>
                        <a:spcAft>
                          <a:spcPts val="0"/>
                        </a:spcAft>
                      </a:pPr>
                      <a:r>
                        <a:rPr lang="es-ES_tradnl" sz="1200">
                          <a:solidFill>
                            <a:srgbClr val="000000"/>
                          </a:solidFill>
                          <a:effectLst/>
                          <a:latin typeface="Arial"/>
                          <a:ea typeface="Times New Roman"/>
                          <a:cs typeface="Times New Roman"/>
                        </a:rPr>
                        <a:t>17</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a:noFill/>
                    </a:lnB>
                  </a:tcPr>
                </a:tc>
              </a:tr>
              <a:tr h="146709">
                <a:tc>
                  <a:txBody>
                    <a:bodyPr/>
                    <a:lstStyle/>
                    <a:p>
                      <a:endParaRPr lang="es-EC" sz="1200">
                        <a:solidFill>
                          <a:srgbClr val="000000"/>
                        </a:solidFill>
                        <a:effectLst/>
                        <a:latin typeface="Calibri"/>
                      </a:endParaRPr>
                    </a:p>
                  </a:txBody>
                  <a:tcPr marL="52815" marR="52815" marT="0" marB="0">
                    <a:lnL>
                      <a:noFill/>
                    </a:lnL>
                    <a:lnR>
                      <a:noFill/>
                    </a:lnR>
                    <a:lnT>
                      <a:noFill/>
                    </a:lnT>
                    <a:lnB>
                      <a:noFill/>
                    </a:lnB>
                    <a:solidFill>
                      <a:srgbClr val="C0C0C0"/>
                    </a:solidFill>
                  </a:tcPr>
                </a:tc>
                <a:tc>
                  <a:txBody>
                    <a:bodyPr/>
                    <a:lstStyle/>
                    <a:p>
                      <a:endParaRPr lang="es-EC" sz="1200">
                        <a:solidFill>
                          <a:srgbClr val="000000"/>
                        </a:solidFill>
                        <a:effectLst/>
                        <a:latin typeface="Calibri"/>
                      </a:endParaRPr>
                    </a:p>
                  </a:txBody>
                  <a:tcPr marL="52815" marR="52815" marT="0" marB="0">
                    <a:lnL>
                      <a:noFill/>
                    </a:lnL>
                    <a:lnR>
                      <a:noFill/>
                    </a:lnR>
                    <a:lnT>
                      <a:noFill/>
                    </a:lnT>
                    <a:lnB>
                      <a:noFill/>
                    </a:lnB>
                    <a:solidFill>
                      <a:srgbClr val="C0C0C0"/>
                    </a:solidFill>
                  </a:tcPr>
                </a:tc>
                <a:tc>
                  <a:txBody>
                    <a:bodyPr/>
                    <a:lstStyle/>
                    <a:p>
                      <a:endParaRPr lang="es-EC" sz="1200">
                        <a:solidFill>
                          <a:srgbClr val="000000"/>
                        </a:solidFill>
                        <a:effectLst/>
                        <a:latin typeface="Calibri"/>
                      </a:endParaRPr>
                    </a:p>
                  </a:txBody>
                  <a:tcPr marL="52815" marR="52815" marT="0" marB="0">
                    <a:lnL>
                      <a:noFill/>
                    </a:lnL>
                    <a:lnR>
                      <a:noFill/>
                    </a:lnR>
                    <a:lnT>
                      <a:noFill/>
                    </a:lnT>
                    <a:lnB>
                      <a:noFill/>
                    </a:lnB>
                    <a:solidFill>
                      <a:srgbClr val="C0C0C0"/>
                    </a:solidFill>
                  </a:tcPr>
                </a:tc>
              </a:tr>
              <a:tr h="563361">
                <a:tc>
                  <a:txBody>
                    <a:bodyPr/>
                    <a:lstStyle/>
                    <a:p>
                      <a:pPr marL="180340">
                        <a:lnSpc>
                          <a:spcPct val="200000"/>
                        </a:lnSpc>
                        <a:spcAft>
                          <a:spcPts val="0"/>
                        </a:spcAft>
                      </a:pPr>
                      <a:r>
                        <a:rPr lang="es-ES_tradnl" sz="1200" b="1">
                          <a:solidFill>
                            <a:srgbClr val="000000"/>
                          </a:solidFill>
                          <a:effectLst/>
                          <a:latin typeface="Arial"/>
                          <a:ea typeface="Times New Roman"/>
                          <a:cs typeface="Times New Roman"/>
                        </a:rPr>
                        <a:t>TOTAL</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80340" algn="ctr">
                        <a:lnSpc>
                          <a:spcPct val="200000"/>
                        </a:lnSpc>
                        <a:spcAft>
                          <a:spcPts val="0"/>
                        </a:spcAft>
                      </a:pPr>
                      <a:r>
                        <a:rPr lang="es-ES_tradnl" sz="1200" b="1">
                          <a:solidFill>
                            <a:srgbClr val="000000"/>
                          </a:solidFill>
                          <a:effectLst/>
                          <a:latin typeface="Arial"/>
                          <a:ea typeface="Times New Roman"/>
                          <a:cs typeface="Times New Roman"/>
                        </a:rPr>
                        <a:t>149293</a:t>
                      </a:r>
                      <a:endParaRPr lang="es-EC" sz="1200">
                        <a:solidFill>
                          <a:srgbClr val="000000"/>
                        </a:solidFill>
                        <a:effectLst/>
                        <a:latin typeface="Calibri"/>
                        <a:ea typeface="Times New Roman"/>
                        <a:cs typeface="Times New Roman"/>
                      </a:endParaRPr>
                    </a:p>
                  </a:txBody>
                  <a:tcPr marL="52815" marR="528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180340" algn="ctr">
                        <a:lnSpc>
                          <a:spcPct val="200000"/>
                        </a:lnSpc>
                        <a:spcAft>
                          <a:spcPts val="0"/>
                        </a:spcAft>
                      </a:pPr>
                      <a:r>
                        <a:rPr lang="es-ES_tradnl" sz="1200" b="1" dirty="0">
                          <a:solidFill>
                            <a:srgbClr val="000000"/>
                          </a:solidFill>
                          <a:effectLst/>
                          <a:latin typeface="Arial"/>
                          <a:ea typeface="Times New Roman"/>
                          <a:cs typeface="Times New Roman"/>
                        </a:rPr>
                        <a:t>100%</a:t>
                      </a:r>
                      <a:endParaRPr lang="es-EC" sz="1200" dirty="0">
                        <a:solidFill>
                          <a:srgbClr val="000000"/>
                        </a:solidFill>
                        <a:effectLst/>
                        <a:latin typeface="Calibri"/>
                        <a:ea typeface="Times New Roman"/>
                        <a:cs typeface="Times New Roman"/>
                      </a:endParaRPr>
                    </a:p>
                  </a:txBody>
                  <a:tcPr marL="52815" marR="52815"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 y="1136432"/>
            <a:ext cx="320384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CUADRO COMPARATIVO RECUPERACI</a:t>
            </a:r>
            <a:r>
              <a:rPr kumimoji="0" lang="es-ES" altLang="es-EC" sz="1200" b="1" i="0" u="none" strike="noStrike" cap="none" normalizeH="0" baseline="0" smtClean="0">
                <a:ln>
                  <a:noFill/>
                </a:ln>
                <a:solidFill>
                  <a:schemeClr val="tx1"/>
                </a:solidFill>
                <a:effectLst/>
                <a:latin typeface="Calibri"/>
                <a:ea typeface="Times New Roman" pitchFamily="18" charset="0"/>
                <a:cs typeface="Arial" pitchFamily="34" charset="0"/>
              </a:rPr>
              <a:t>Ó</a:t>
            </a:r>
            <a:r>
              <a:rPr kumimoji="0" lang="es-ES" alt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 DE CARTERA 2013</a:t>
            </a:r>
            <a:endParaRPr kumimoji="0" lang="es-EC" alt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27687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4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2576" y="692696"/>
            <a:ext cx="569029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16832"/>
            <a:ext cx="434522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72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97171"/>
            <a:ext cx="5915025" cy="64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1139" y="4149080"/>
            <a:ext cx="3109913"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83" y="908720"/>
            <a:ext cx="319169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612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90080"/>
            <a:ext cx="7920880" cy="292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940" y="3356992"/>
            <a:ext cx="6415038"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527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Estructura del trabajo</a:t>
            </a:r>
            <a:endParaRPr lang="es-EC" dirty="0"/>
          </a:p>
        </p:txBody>
      </p:sp>
      <p:sp>
        <p:nvSpPr>
          <p:cNvPr id="3" name="2 Marcador de contenido"/>
          <p:cNvSpPr>
            <a:spLocks noGrp="1"/>
          </p:cNvSpPr>
          <p:nvPr>
            <p:ph idx="1"/>
          </p:nvPr>
        </p:nvSpPr>
        <p:spPr/>
        <p:txBody>
          <a:bodyPr>
            <a:normAutofit lnSpcReduction="10000"/>
          </a:bodyPr>
          <a:lstStyle/>
          <a:p>
            <a:pPr>
              <a:buClrTx/>
              <a:buFont typeface="Arial" pitchFamily="34" charset="0"/>
              <a:buChar char="•"/>
            </a:pPr>
            <a:r>
              <a:rPr lang="es-EC" dirty="0" smtClean="0"/>
              <a:t>Establecer acciones para eliminar la causa raíz</a:t>
            </a:r>
          </a:p>
          <a:p>
            <a:pPr>
              <a:buClrTx/>
              <a:buFont typeface="Arial" pitchFamily="34" charset="0"/>
              <a:buChar char="•"/>
            </a:pPr>
            <a:r>
              <a:rPr lang="es-EC" dirty="0" smtClean="0"/>
              <a:t>Analizar hechos y datos</a:t>
            </a:r>
          </a:p>
          <a:p>
            <a:pPr>
              <a:buClrTx/>
              <a:buFont typeface="Arial" pitchFamily="34" charset="0"/>
              <a:buChar char="•"/>
            </a:pPr>
            <a:r>
              <a:rPr lang="es-EC" dirty="0" smtClean="0"/>
              <a:t>Establecer acciones</a:t>
            </a:r>
          </a:p>
          <a:p>
            <a:pPr>
              <a:buClrTx/>
              <a:buFont typeface="Arial" pitchFamily="34" charset="0"/>
              <a:buChar char="•"/>
            </a:pPr>
            <a:r>
              <a:rPr lang="es-EC" dirty="0" smtClean="0"/>
              <a:t>Ejecutar acciones establecidas</a:t>
            </a:r>
          </a:p>
          <a:p>
            <a:pPr>
              <a:buClrTx/>
              <a:buFont typeface="Arial" pitchFamily="34" charset="0"/>
              <a:buChar char="•"/>
            </a:pPr>
            <a:r>
              <a:rPr lang="es-EC" dirty="0" smtClean="0"/>
              <a:t>Verificar resultados</a:t>
            </a:r>
          </a:p>
          <a:p>
            <a:pPr>
              <a:buClrTx/>
              <a:buFont typeface="Arial" pitchFamily="34" charset="0"/>
              <a:buChar char="•"/>
            </a:pPr>
            <a:r>
              <a:rPr lang="es-EC" dirty="0" smtClean="0"/>
              <a:t>Estandarizar</a:t>
            </a:r>
          </a:p>
          <a:p>
            <a:pPr>
              <a:buClrTx/>
              <a:buFont typeface="Arial" pitchFamily="34" charset="0"/>
              <a:buChar char="•"/>
            </a:pPr>
            <a:r>
              <a:rPr lang="es-EC" dirty="0" smtClean="0"/>
              <a:t>Documentar y definir nuevos proyectos</a:t>
            </a:r>
          </a:p>
          <a:p>
            <a:pPr>
              <a:buClrTx/>
              <a:buFont typeface="Arial" pitchFamily="34" charset="0"/>
              <a:buChar char="•"/>
            </a:pPr>
            <a:r>
              <a:rPr lang="es-EC" dirty="0" smtClean="0"/>
              <a:t>Reporte de tres generaciones </a:t>
            </a:r>
            <a:endParaRPr lang="es-EC" dirty="0"/>
          </a:p>
        </p:txBody>
      </p:sp>
    </p:spTree>
    <p:extLst>
      <p:ext uri="{BB962C8B-B14F-4D97-AF65-F5344CB8AC3E}">
        <p14:creationId xmlns:p14="http://schemas.microsoft.com/office/powerpoint/2010/main" val="4087335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4624"/>
            <a:ext cx="792088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01008"/>
            <a:ext cx="61206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52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2700" b="1" dirty="0" smtClean="0">
                <a:solidFill>
                  <a:srgbClr val="FF0000"/>
                </a:solidFill>
                <a:effectLst/>
              </a:rPr>
              <a:t>REPORTE </a:t>
            </a:r>
            <a:r>
              <a:rPr lang="es-ES" sz="2700" b="1" dirty="0">
                <a:solidFill>
                  <a:srgbClr val="FF0000"/>
                </a:solidFill>
                <a:effectLst/>
              </a:rPr>
              <a:t>3 GENERACIONES PARA OTORGAMIENTO DE CRÉDITO</a:t>
            </a:r>
            <a:r>
              <a:rPr lang="es-EC" b="1" dirty="0">
                <a:effectLst/>
              </a:rPr>
              <a:t/>
            </a:r>
            <a:br>
              <a:rPr lang="es-EC" b="1" dirty="0">
                <a:effectLst/>
              </a:rPr>
            </a:br>
            <a:endParaRPr lang="es-EC" dirty="0"/>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41377"/>
            <a:ext cx="8686800" cy="5616623"/>
          </a:xfrm>
          <a:prstGeom prst="rect">
            <a:avLst/>
          </a:prstGeom>
          <a:noFill/>
          <a:ln>
            <a:noFill/>
          </a:ln>
        </p:spPr>
      </p:pic>
    </p:spTree>
    <p:extLst>
      <p:ext uri="{BB962C8B-B14F-4D97-AF65-F5344CB8AC3E}">
        <p14:creationId xmlns:p14="http://schemas.microsoft.com/office/powerpoint/2010/main" val="993158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2700" b="1" dirty="0">
                <a:solidFill>
                  <a:srgbClr val="FF0000"/>
                </a:solidFill>
                <a:effectLst/>
              </a:rPr>
              <a:t>REPORTE 3 GENERACIONES PARA HOJAS DE CONTROL AREAS OPERATIVAS</a:t>
            </a:r>
            <a:r>
              <a:rPr lang="es-EC" b="1" dirty="0">
                <a:effectLst/>
              </a:rPr>
              <a:t/>
            </a:r>
            <a:br>
              <a:rPr lang="es-EC" b="1" dirty="0">
                <a:effectLst/>
              </a:rPr>
            </a:br>
            <a:endParaRPr lang="es-EC"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9" y="1124744"/>
            <a:ext cx="8784976"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03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400" dirty="0">
                <a:solidFill>
                  <a:srgbClr val="FF0000"/>
                </a:solidFill>
                <a:effectLst/>
              </a:rPr>
              <a:t>REPORTE 3 GENERACIONES PARA SATISFACCION DE CLIENTES AREAS OPERATIVAS</a:t>
            </a:r>
            <a:endParaRPr lang="es-EC" sz="2400" dirty="0">
              <a:solidFill>
                <a:srgbClr val="FF0000"/>
              </a:solidFill>
            </a:endParaRP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2047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3123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normAutofit/>
          </a:bodyPr>
          <a:lstStyle/>
          <a:p>
            <a:pPr algn="ctr"/>
            <a:r>
              <a:rPr lang="es-ES" sz="2400" b="1" dirty="0">
                <a:solidFill>
                  <a:srgbClr val="FF0000"/>
                </a:solidFill>
                <a:effectLst/>
              </a:rPr>
              <a:t>REPORTE 3 GENERACIONES PARA ASEGURAMIENTO DE LA CALIDAD AREAS OPERATIVAS</a:t>
            </a:r>
            <a:endParaRPr lang="es-EC" sz="2400" b="1" dirty="0">
              <a:solidFill>
                <a:srgbClr val="FF0000"/>
              </a:solidFill>
            </a:endParaRP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75509"/>
            <a:ext cx="8532439" cy="510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096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14290"/>
            <a:ext cx="8964488" cy="838200"/>
          </a:xfrm>
        </p:spPr>
        <p:txBody>
          <a:bodyPr>
            <a:normAutofit fontScale="90000"/>
          </a:bodyPr>
          <a:lstStyle/>
          <a:p>
            <a:pPr algn="ctr"/>
            <a:r>
              <a:rPr lang="es-EC" b="1" dirty="0" err="1" smtClean="0">
                <a:solidFill>
                  <a:schemeClr val="tx1"/>
                </a:solidFill>
              </a:rPr>
              <a:t>Caracterizacion</a:t>
            </a:r>
            <a:r>
              <a:rPr lang="es-EC" b="1" dirty="0" smtClean="0">
                <a:solidFill>
                  <a:schemeClr val="tx1"/>
                </a:solidFill>
              </a:rPr>
              <a:t> de la industria en el ecuador  DIAGNÓSTICO  SITUACIONAL</a:t>
            </a:r>
            <a:endParaRPr lang="es-ES_tradnl" dirty="0">
              <a:solidFill>
                <a:schemeClr val="tx1"/>
              </a:solidFill>
            </a:endParaRPr>
          </a:p>
        </p:txBody>
      </p:sp>
      <p:grpSp>
        <p:nvGrpSpPr>
          <p:cNvPr id="22573" name="Group 45"/>
          <p:cNvGrpSpPr>
            <a:grpSpLocks/>
          </p:cNvGrpSpPr>
          <p:nvPr/>
        </p:nvGrpSpPr>
        <p:grpSpPr bwMode="auto">
          <a:xfrm>
            <a:off x="571472" y="1142984"/>
            <a:ext cx="8072494" cy="5351462"/>
            <a:chOff x="464" y="4882"/>
            <a:chExt cx="11146" cy="8429"/>
          </a:xfrm>
        </p:grpSpPr>
        <p:sp>
          <p:nvSpPr>
            <p:cNvPr id="22574" name="Text Box 46"/>
            <p:cNvSpPr txBox="1">
              <a:spLocks noChangeArrowheads="1"/>
            </p:cNvSpPr>
            <p:nvPr/>
          </p:nvSpPr>
          <p:spPr bwMode="auto">
            <a:xfrm>
              <a:off x="8584" y="11677"/>
              <a:ext cx="3026" cy="40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Control Interno</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75" name="Text Box 47"/>
            <p:cNvSpPr txBox="1">
              <a:spLocks noChangeArrowheads="1"/>
            </p:cNvSpPr>
            <p:nvPr/>
          </p:nvSpPr>
          <p:spPr bwMode="auto">
            <a:xfrm>
              <a:off x="2510" y="6717"/>
              <a:ext cx="1504" cy="11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ANÁLISIS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EXTERNO</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76" name="Text Box 48"/>
            <p:cNvSpPr txBox="1">
              <a:spLocks noChangeArrowheads="1"/>
            </p:cNvSpPr>
            <p:nvPr/>
          </p:nvSpPr>
          <p:spPr bwMode="auto">
            <a:xfrm>
              <a:off x="2515" y="11581"/>
              <a:ext cx="1504" cy="11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ANÁLISIS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INTERNO</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77" name="Text Box 49"/>
            <p:cNvSpPr txBox="1">
              <a:spLocks noChangeArrowheads="1"/>
            </p:cNvSpPr>
            <p:nvPr/>
          </p:nvSpPr>
          <p:spPr bwMode="auto">
            <a:xfrm>
              <a:off x="4294" y="5582"/>
              <a:ext cx="1744" cy="9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MACRO AMBIENTE</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78" name="Text Box 50"/>
            <p:cNvSpPr txBox="1">
              <a:spLocks noChangeArrowheads="1"/>
            </p:cNvSpPr>
            <p:nvPr/>
          </p:nvSpPr>
          <p:spPr bwMode="auto">
            <a:xfrm>
              <a:off x="4321" y="8341"/>
              <a:ext cx="1744" cy="9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chemeClr val="tx1"/>
                  </a:solidFill>
                  <a:effectLst/>
                  <a:latin typeface="Arial" pitchFamily="34" charset="0"/>
                </a:rPr>
                <a:t>MICRO AMBIENTE</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79" name="Text Box 51"/>
            <p:cNvSpPr txBox="1">
              <a:spLocks noChangeArrowheads="1"/>
            </p:cNvSpPr>
            <p:nvPr/>
          </p:nvSpPr>
          <p:spPr bwMode="auto">
            <a:xfrm>
              <a:off x="6499" y="5021"/>
              <a:ext cx="2486" cy="178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Factor Político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Factor Económico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Factor Legal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Factor Social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1200" b="0" i="0" u="none" strike="noStrike" cap="none" normalizeH="0" baseline="0" smtClean="0">
                  <a:ln>
                    <a:noFill/>
                  </a:ln>
                  <a:solidFill>
                    <a:schemeClr val="tx1"/>
                  </a:solidFill>
                  <a:effectLst/>
                  <a:latin typeface="Arial" pitchFamily="34" charset="0"/>
                </a:rPr>
                <a:t>Factor Tecnológico</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80" name="AutoShape 52"/>
            <p:cNvSpPr>
              <a:spLocks/>
            </p:cNvSpPr>
            <p:nvPr/>
          </p:nvSpPr>
          <p:spPr bwMode="auto">
            <a:xfrm>
              <a:off x="6038" y="5021"/>
              <a:ext cx="429" cy="1555"/>
            </a:xfrm>
            <a:prstGeom prst="leftBrace">
              <a:avLst>
                <a:gd name="adj1" fmla="val 30206"/>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22581" name="AutoShape 53"/>
            <p:cNvSpPr>
              <a:spLocks/>
            </p:cNvSpPr>
            <p:nvPr/>
          </p:nvSpPr>
          <p:spPr bwMode="auto">
            <a:xfrm>
              <a:off x="6098" y="8229"/>
              <a:ext cx="226" cy="1221"/>
            </a:xfrm>
            <a:prstGeom prst="leftBrace">
              <a:avLst>
                <a:gd name="adj1" fmla="val 4502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22582" name="Text Box 54"/>
            <p:cNvSpPr txBox="1">
              <a:spLocks noChangeArrowheads="1"/>
            </p:cNvSpPr>
            <p:nvPr/>
          </p:nvSpPr>
          <p:spPr bwMode="auto">
            <a:xfrm>
              <a:off x="6499" y="8229"/>
              <a:ext cx="2030" cy="11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Clientes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Competencia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Proveedores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Arial" pitchFamily="34" charset="0"/>
              </a:endParaRPr>
            </a:p>
          </p:txBody>
        </p:sp>
        <p:sp>
          <p:nvSpPr>
            <p:cNvPr id="22583" name="Text Box 55"/>
            <p:cNvSpPr txBox="1">
              <a:spLocks noChangeArrowheads="1"/>
            </p:cNvSpPr>
            <p:nvPr/>
          </p:nvSpPr>
          <p:spPr bwMode="auto">
            <a:xfrm>
              <a:off x="4430" y="11391"/>
              <a:ext cx="3948" cy="15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Capacidad Administrativa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Capacidad Financiera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Arial" pitchFamily="34" charset="0"/>
                </a:rPr>
                <a:t>Capacidad Tecnológica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_tradnl" sz="1200" b="0" i="0" u="none" strike="noStrike" cap="none" normalizeH="0" baseline="0" smtClean="0">
                  <a:ln>
                    <a:noFill/>
                  </a:ln>
                  <a:solidFill>
                    <a:schemeClr val="tx1"/>
                  </a:solidFill>
                  <a:effectLst/>
                  <a:latin typeface="Arial" pitchFamily="34" charset="0"/>
                </a:rPr>
                <a:t>Capacidad del Talento Humano</a:t>
              </a:r>
              <a:endParaRPr kumimoji="0" lang="es-ES_tradnl" sz="1800" b="0" i="0" u="none" strike="noStrike" cap="none" normalizeH="0" baseline="0" smtClean="0">
                <a:ln>
                  <a:noFill/>
                </a:ln>
                <a:solidFill>
                  <a:schemeClr val="tx1"/>
                </a:solidFill>
                <a:effectLst/>
                <a:latin typeface="Arial" pitchFamily="34" charset="0"/>
              </a:endParaRPr>
            </a:p>
          </p:txBody>
        </p:sp>
        <p:sp>
          <p:nvSpPr>
            <p:cNvPr id="22584" name="AutoShape 56"/>
            <p:cNvSpPr>
              <a:spLocks/>
            </p:cNvSpPr>
            <p:nvPr/>
          </p:nvSpPr>
          <p:spPr bwMode="auto">
            <a:xfrm>
              <a:off x="4067" y="11192"/>
              <a:ext cx="349" cy="1880"/>
            </a:xfrm>
            <a:prstGeom prst="leftBrace">
              <a:avLst>
                <a:gd name="adj1" fmla="val 44890"/>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22585" name="AutoShape 57"/>
            <p:cNvSpPr>
              <a:spLocks/>
            </p:cNvSpPr>
            <p:nvPr/>
          </p:nvSpPr>
          <p:spPr bwMode="auto">
            <a:xfrm>
              <a:off x="4002" y="4882"/>
              <a:ext cx="414" cy="4748"/>
            </a:xfrm>
            <a:prstGeom prst="leftBrace">
              <a:avLst>
                <a:gd name="adj1" fmla="val 9557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22586" name="AutoShape 58"/>
            <p:cNvSpPr>
              <a:spLocks/>
            </p:cNvSpPr>
            <p:nvPr/>
          </p:nvSpPr>
          <p:spPr bwMode="auto">
            <a:xfrm>
              <a:off x="8218" y="11464"/>
              <a:ext cx="201" cy="1311"/>
            </a:xfrm>
            <a:prstGeom prst="rightBrace">
              <a:avLst>
                <a:gd name="adj1" fmla="val 54353"/>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22587" name="AutoShape 59"/>
            <p:cNvSpPr>
              <a:spLocks/>
            </p:cNvSpPr>
            <p:nvPr/>
          </p:nvSpPr>
          <p:spPr bwMode="auto">
            <a:xfrm>
              <a:off x="2279" y="4882"/>
              <a:ext cx="414" cy="8429"/>
            </a:xfrm>
            <a:prstGeom prst="leftBrace">
              <a:avLst>
                <a:gd name="adj1" fmla="val 169666"/>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_tradnl"/>
            </a:p>
          </p:txBody>
        </p:sp>
        <p:sp>
          <p:nvSpPr>
            <p:cNvPr id="22588" name="Text Box 60"/>
            <p:cNvSpPr txBox="1">
              <a:spLocks noChangeArrowheads="1"/>
            </p:cNvSpPr>
            <p:nvPr/>
          </p:nvSpPr>
          <p:spPr bwMode="auto">
            <a:xfrm>
              <a:off x="464" y="8229"/>
              <a:ext cx="1696" cy="2055"/>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rgbClr val="FFFFFF"/>
                  </a:solidFill>
                  <a:effectLst/>
                  <a:latin typeface="Arial" pitchFamily="34" charset="0"/>
                </a:rPr>
                <a:t>ANALISIS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rgbClr val="FFFFFF"/>
                  </a:solidFill>
                  <a:effectLst/>
                  <a:latin typeface="Arial" pitchFamily="34" charset="0"/>
                </a:rPr>
                <a:t>DEL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smtClean="0">
                  <a:ln>
                    <a:noFill/>
                  </a:ln>
                  <a:solidFill>
                    <a:srgbClr val="FFFFFF"/>
                  </a:solidFill>
                  <a:effectLst/>
                  <a:latin typeface="Arial" pitchFamily="34" charset="0"/>
                </a:rPr>
                <a:t>ENTORNO</a:t>
              </a:r>
              <a:endParaRPr kumimoji="0" lang="es-ES_tradnl"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5942441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714356"/>
          </a:xfrm>
        </p:spPr>
        <p:txBody>
          <a:bodyPr/>
          <a:lstStyle/>
          <a:p>
            <a:r>
              <a:rPr lang="es-EC" b="1" dirty="0" smtClean="0">
                <a:solidFill>
                  <a:srgbClr val="C00000"/>
                </a:solidFill>
              </a:rPr>
              <a:t>ANÁLISIS  EXTERNO</a:t>
            </a:r>
            <a:endParaRPr lang="es-ES_tradnl" dirty="0">
              <a:solidFill>
                <a:srgbClr val="C00000"/>
              </a:solidFill>
            </a:endParaRPr>
          </a:p>
        </p:txBody>
      </p:sp>
      <p:sp>
        <p:nvSpPr>
          <p:cNvPr id="3" name="2 Marcador de contenido"/>
          <p:cNvSpPr>
            <a:spLocks noGrp="1"/>
          </p:cNvSpPr>
          <p:nvPr>
            <p:ph idx="1"/>
          </p:nvPr>
        </p:nvSpPr>
        <p:spPr>
          <a:xfrm>
            <a:off x="457200" y="571480"/>
            <a:ext cx="8686800" cy="4214842"/>
          </a:xfrm>
        </p:spPr>
        <p:txBody>
          <a:bodyPr>
            <a:normAutofit/>
          </a:bodyPr>
          <a:lstStyle/>
          <a:p>
            <a:pPr algn="ctr">
              <a:buNone/>
            </a:pPr>
            <a:r>
              <a:rPr lang="es-MX" b="1" dirty="0" smtClean="0">
                <a:solidFill>
                  <a:srgbClr val="C00000"/>
                </a:solidFill>
              </a:rPr>
              <a:t>MACRO  AMBIENTE</a:t>
            </a:r>
          </a:p>
          <a:p>
            <a:pPr>
              <a:buNone/>
            </a:pPr>
            <a:r>
              <a:rPr lang="es-MX" sz="2800" b="1" dirty="0" smtClean="0">
                <a:solidFill>
                  <a:srgbClr val="002060"/>
                </a:solidFill>
              </a:rPr>
              <a:t>Factor Político     </a:t>
            </a:r>
            <a:r>
              <a:rPr lang="es-MX" sz="2800" dirty="0" smtClean="0">
                <a:solidFill>
                  <a:schemeClr val="tx1"/>
                </a:solidFill>
              </a:rPr>
              <a:t>Riego País </a:t>
            </a:r>
          </a:p>
          <a:p>
            <a:pPr>
              <a:buNone/>
            </a:pPr>
            <a:endParaRPr lang="es-MX" sz="3500" b="1" dirty="0" smtClean="0">
              <a:solidFill>
                <a:srgbClr val="002060"/>
              </a:solidFill>
            </a:endParaRPr>
          </a:p>
          <a:p>
            <a:pPr>
              <a:buNone/>
            </a:pPr>
            <a:endParaRPr lang="es-MX" sz="2800" b="1" dirty="0" smtClean="0">
              <a:solidFill>
                <a:srgbClr val="002060"/>
              </a:solidFill>
            </a:endParaRPr>
          </a:p>
          <a:p>
            <a:pPr>
              <a:buNone/>
            </a:pPr>
            <a:r>
              <a:rPr lang="es-MX" sz="2800" b="1" dirty="0" smtClean="0">
                <a:solidFill>
                  <a:srgbClr val="002060"/>
                </a:solidFill>
              </a:rPr>
              <a:t>Factor Económico</a:t>
            </a:r>
            <a:endParaRPr lang="es-ES" sz="2800" b="1" dirty="0" smtClean="0">
              <a:solidFill>
                <a:srgbClr val="002060"/>
              </a:solidFill>
            </a:endParaRPr>
          </a:p>
          <a:p>
            <a:pPr>
              <a:buNone/>
            </a:pPr>
            <a:endParaRPr lang="es-ES" sz="6200" b="1" dirty="0" smtClean="0">
              <a:solidFill>
                <a:srgbClr val="002060"/>
              </a:solidFill>
            </a:endParaRPr>
          </a:p>
          <a:p>
            <a:pPr>
              <a:buNone/>
            </a:pPr>
            <a:endParaRPr lang="es-ES" sz="6200" b="1" dirty="0" smtClean="0">
              <a:solidFill>
                <a:srgbClr val="002060"/>
              </a:solidFill>
            </a:endParaRPr>
          </a:p>
          <a:p>
            <a:endParaRPr lang="es-ES_tradnl" dirty="0" smtClean="0"/>
          </a:p>
          <a:p>
            <a:endParaRPr lang="es-ES_tradnl" dirty="0" smtClean="0"/>
          </a:p>
          <a:p>
            <a:pPr>
              <a:buNone/>
            </a:pPr>
            <a:endParaRPr lang="es-ES_tradnl" dirty="0"/>
          </a:p>
        </p:txBody>
      </p:sp>
      <p:sp>
        <p:nvSpPr>
          <p:cNvPr id="7" name="6 Abrir llave"/>
          <p:cNvSpPr/>
          <p:nvPr/>
        </p:nvSpPr>
        <p:spPr>
          <a:xfrm>
            <a:off x="3357554" y="2643182"/>
            <a:ext cx="214314" cy="107157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a:p>
        </p:txBody>
      </p:sp>
      <p:sp>
        <p:nvSpPr>
          <p:cNvPr id="9" name="8 CuadroTexto"/>
          <p:cNvSpPr txBox="1"/>
          <p:nvPr/>
        </p:nvSpPr>
        <p:spPr>
          <a:xfrm>
            <a:off x="3643306" y="2643182"/>
            <a:ext cx="4143404" cy="1477328"/>
          </a:xfrm>
          <a:prstGeom prst="rect">
            <a:avLst/>
          </a:prstGeom>
          <a:noFill/>
        </p:spPr>
        <p:txBody>
          <a:bodyPr wrap="square" rtlCol="0">
            <a:spAutoFit/>
          </a:bodyPr>
          <a:lstStyle/>
          <a:p>
            <a:pPr>
              <a:buNone/>
            </a:pPr>
            <a:r>
              <a:rPr lang="es-ES" b="1" dirty="0" smtClean="0"/>
              <a:t>Producto Interno Bruto  PIB</a:t>
            </a:r>
          </a:p>
          <a:p>
            <a:pPr>
              <a:buNone/>
            </a:pPr>
            <a:r>
              <a:rPr lang="es-ES" b="1" dirty="0" smtClean="0"/>
              <a:t>Inflación</a:t>
            </a:r>
          </a:p>
          <a:p>
            <a:pPr>
              <a:buNone/>
            </a:pPr>
            <a:r>
              <a:rPr lang="es-EC" b="1" dirty="0" smtClean="0"/>
              <a:t>Tasas de Interés: Activa – Pasiva</a:t>
            </a:r>
          </a:p>
          <a:p>
            <a:pPr>
              <a:buNone/>
            </a:pPr>
            <a:r>
              <a:rPr lang="es-ES" b="1" dirty="0" smtClean="0"/>
              <a:t>Política Financiera</a:t>
            </a:r>
            <a:endParaRPr lang="es-ES_tradnl" dirty="0" smtClean="0"/>
          </a:p>
          <a:p>
            <a:endParaRPr lang="es-ES_tradnl" dirty="0"/>
          </a:p>
        </p:txBody>
      </p:sp>
      <p:sp>
        <p:nvSpPr>
          <p:cNvPr id="10" name="9 Abrir llave"/>
          <p:cNvSpPr/>
          <p:nvPr/>
        </p:nvSpPr>
        <p:spPr>
          <a:xfrm>
            <a:off x="2857488" y="1285860"/>
            <a:ext cx="45719" cy="4286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dirty="0"/>
          </a:p>
        </p:txBody>
      </p:sp>
      <p:pic>
        <p:nvPicPr>
          <p:cNvPr id="16" name="15 Imagen" descr="http://contenido.bce.fin.ec/lib/tasa.php?id=riesgo_pais&amp;factor=1.5"/>
          <p:cNvPicPr/>
          <p:nvPr/>
        </p:nvPicPr>
        <p:blipFill>
          <a:blip r:embed="rId2">
            <a:extLst>
              <a:ext uri="{28A0092B-C50C-407E-A947-70E740481C1C}">
                <a14:useLocalDpi xmlns:a14="http://schemas.microsoft.com/office/drawing/2010/main" val="0"/>
              </a:ext>
            </a:extLst>
          </a:blip>
          <a:srcRect/>
          <a:stretch>
            <a:fillRect/>
          </a:stretch>
        </p:blipFill>
        <p:spPr bwMode="auto">
          <a:xfrm>
            <a:off x="5737834" y="1121718"/>
            <a:ext cx="3344282" cy="1518438"/>
          </a:xfrm>
          <a:prstGeom prst="rect">
            <a:avLst/>
          </a:prstGeom>
          <a:noFill/>
          <a:ln>
            <a:noFill/>
          </a:ln>
        </p:spPr>
      </p:pic>
      <p:pic>
        <p:nvPicPr>
          <p:cNvPr id="17" name="16 Imagen" descr="http://contenido.bce.fin.ec/lib/tasa.php?id=deuda_pib&amp;factor=1.5"/>
          <p:cNvPicPr/>
          <p:nvPr/>
        </p:nvPicPr>
        <p:blipFill>
          <a:blip r:embed="rId3">
            <a:extLst>
              <a:ext uri="{28A0092B-C50C-407E-A947-70E740481C1C}">
                <a14:useLocalDpi xmlns:a14="http://schemas.microsoft.com/office/drawing/2010/main" val="0"/>
              </a:ext>
            </a:extLst>
          </a:blip>
          <a:srcRect/>
          <a:stretch>
            <a:fillRect/>
          </a:stretch>
        </p:blipFill>
        <p:spPr bwMode="auto">
          <a:xfrm>
            <a:off x="-72008" y="4365104"/>
            <a:ext cx="2051720" cy="2283609"/>
          </a:xfrm>
          <a:prstGeom prst="rect">
            <a:avLst/>
          </a:prstGeom>
          <a:noFill/>
          <a:ln>
            <a:noFill/>
          </a:ln>
        </p:spPr>
      </p:pic>
      <p:pic>
        <p:nvPicPr>
          <p:cNvPr id="18" name="17 Imagen" descr="http://contenido.bce.fin.ec/lib/tasa.php?id=inflacion&amp;factor=1.5"/>
          <p:cNvPicPr/>
          <p:nvPr/>
        </p:nvPicPr>
        <p:blipFill>
          <a:blip r:embed="rId4">
            <a:extLst>
              <a:ext uri="{28A0092B-C50C-407E-A947-70E740481C1C}">
                <a14:useLocalDpi xmlns:a14="http://schemas.microsoft.com/office/drawing/2010/main" val="0"/>
              </a:ext>
            </a:extLst>
          </a:blip>
          <a:srcRect/>
          <a:stretch>
            <a:fillRect/>
          </a:stretch>
        </p:blipFill>
        <p:spPr bwMode="auto">
          <a:xfrm>
            <a:off x="2137971" y="4357693"/>
            <a:ext cx="2439166" cy="2283609"/>
          </a:xfrm>
          <a:prstGeom prst="rect">
            <a:avLst/>
          </a:prstGeom>
          <a:noFill/>
          <a:ln>
            <a:noFill/>
          </a:ln>
        </p:spPr>
      </p:pic>
      <p:pic>
        <p:nvPicPr>
          <p:cNvPr id="19" name="18 Imagen" descr="http://contenido.bce.fin.ec/lib/tasa.php?id=pasiva&amp;factor=1.5"/>
          <p:cNvPicPr/>
          <p:nvPr/>
        </p:nvPicPr>
        <p:blipFill>
          <a:blip r:embed="rId5">
            <a:extLst>
              <a:ext uri="{28A0092B-C50C-407E-A947-70E740481C1C}">
                <a14:useLocalDpi xmlns:a14="http://schemas.microsoft.com/office/drawing/2010/main" val="0"/>
              </a:ext>
            </a:extLst>
          </a:blip>
          <a:srcRect/>
          <a:stretch>
            <a:fillRect/>
          </a:stretch>
        </p:blipFill>
        <p:spPr bwMode="auto">
          <a:xfrm>
            <a:off x="7020271" y="4357694"/>
            <a:ext cx="2111153" cy="2283609"/>
          </a:xfrm>
          <a:prstGeom prst="rect">
            <a:avLst/>
          </a:prstGeom>
          <a:noFill/>
          <a:ln>
            <a:noFill/>
          </a:ln>
        </p:spPr>
      </p:pic>
      <p:pic>
        <p:nvPicPr>
          <p:cNvPr id="20" name="19 Imagen" descr="http://contenido.bce.fin.ec/lib/tasa.php?id=activa&amp;factor=1.5"/>
          <p:cNvPicPr/>
          <p:nvPr/>
        </p:nvPicPr>
        <p:blipFill>
          <a:blip r:embed="rId6">
            <a:extLst>
              <a:ext uri="{28A0092B-C50C-407E-A947-70E740481C1C}">
                <a14:useLocalDpi xmlns:a14="http://schemas.microsoft.com/office/drawing/2010/main" val="0"/>
              </a:ext>
            </a:extLst>
          </a:blip>
          <a:srcRect/>
          <a:stretch>
            <a:fillRect/>
          </a:stretch>
        </p:blipFill>
        <p:spPr bwMode="auto">
          <a:xfrm>
            <a:off x="4702484" y="4348480"/>
            <a:ext cx="2173772" cy="2292821"/>
          </a:xfrm>
          <a:prstGeom prst="rect">
            <a:avLst/>
          </a:prstGeom>
          <a:noFill/>
          <a:ln>
            <a:noFill/>
          </a:ln>
        </p:spPr>
      </p:pic>
    </p:spTree>
    <p:extLst>
      <p:ext uri="{BB962C8B-B14F-4D97-AF65-F5344CB8AC3E}">
        <p14:creationId xmlns:p14="http://schemas.microsoft.com/office/powerpoint/2010/main" val="11516490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normAutofit fontScale="77500" lnSpcReduction="20000"/>
          </a:bodyPr>
          <a:lstStyle/>
          <a:p>
            <a:pPr>
              <a:buNone/>
            </a:pPr>
            <a:r>
              <a:rPr lang="es-ES" b="1" dirty="0" smtClean="0">
                <a:solidFill>
                  <a:srgbClr val="002060"/>
                </a:solidFill>
              </a:rPr>
              <a:t>Factor Legal</a:t>
            </a:r>
            <a:r>
              <a:rPr lang="es-ES_tradnl" b="1" dirty="0" smtClean="0"/>
              <a:t>		</a:t>
            </a:r>
            <a:r>
              <a:rPr lang="es-ES" b="1" dirty="0" smtClean="0"/>
              <a:t>Servicio de Rentas Internas	</a:t>
            </a:r>
          </a:p>
          <a:p>
            <a:pPr>
              <a:buNone/>
            </a:pPr>
            <a:r>
              <a:rPr lang="es-ES" b="1" dirty="0" smtClean="0"/>
              <a:t>				Ministerio de Relaciones Laborales</a:t>
            </a:r>
            <a:endParaRPr lang="es-ES_tradnl" dirty="0" smtClean="0"/>
          </a:p>
          <a:p>
            <a:pPr>
              <a:buNone/>
            </a:pPr>
            <a:endParaRPr lang="es-ES_tradnl" dirty="0" smtClean="0">
              <a:solidFill>
                <a:srgbClr val="002060"/>
              </a:solidFill>
            </a:endParaRPr>
          </a:p>
          <a:p>
            <a:pPr>
              <a:buNone/>
            </a:pPr>
            <a:r>
              <a:rPr lang="es-MX" b="1" dirty="0" smtClean="0">
                <a:solidFill>
                  <a:srgbClr val="002060"/>
                </a:solidFill>
              </a:rPr>
              <a:t>Factor Social</a:t>
            </a:r>
            <a:r>
              <a:rPr lang="es-MX" b="1" dirty="0" smtClean="0"/>
              <a:t>		</a:t>
            </a:r>
            <a:r>
              <a:rPr lang="es-ES" b="1" dirty="0" smtClean="0"/>
              <a:t>Pobreza  </a:t>
            </a:r>
            <a:endParaRPr lang="es-ES_tradnl" dirty="0" smtClean="0"/>
          </a:p>
          <a:p>
            <a:pPr>
              <a:buNone/>
            </a:pPr>
            <a:r>
              <a:rPr lang="es-ES" b="1" dirty="0" smtClean="0"/>
              <a:t>				Desempleo</a:t>
            </a:r>
            <a:endParaRPr lang="es-ES_tradnl" b="1" dirty="0" smtClean="0"/>
          </a:p>
          <a:p>
            <a:pPr>
              <a:buNone/>
            </a:pPr>
            <a:r>
              <a:rPr lang="es-ES_tradnl" b="1" dirty="0" smtClean="0"/>
              <a:t>				</a:t>
            </a:r>
            <a:r>
              <a:rPr lang="es-ES" b="1" dirty="0" smtClean="0"/>
              <a:t>Migración</a:t>
            </a:r>
          </a:p>
          <a:p>
            <a:pPr>
              <a:buNone/>
            </a:pPr>
            <a:endParaRPr lang="es-ES" b="1" dirty="0" smtClean="0"/>
          </a:p>
          <a:p>
            <a:pPr>
              <a:buNone/>
            </a:pPr>
            <a:r>
              <a:rPr lang="es-ES" b="1" dirty="0" smtClean="0">
                <a:solidFill>
                  <a:srgbClr val="002060"/>
                </a:solidFill>
              </a:rPr>
              <a:t>Factor Tecnológico</a:t>
            </a:r>
            <a:r>
              <a:rPr lang="es-ES" b="1" dirty="0" smtClean="0"/>
              <a:t>	  Comunicaciones eficientes, mayor 					productividad.</a:t>
            </a:r>
          </a:p>
          <a:p>
            <a:pPr>
              <a:buNone/>
            </a:pPr>
            <a:endParaRPr lang="es-EC" b="1" dirty="0" smtClean="0">
              <a:solidFill>
                <a:srgbClr val="002060"/>
              </a:solidFill>
            </a:endParaRPr>
          </a:p>
          <a:p>
            <a:pPr>
              <a:buNone/>
            </a:pPr>
            <a:r>
              <a:rPr lang="es-EC" b="1" dirty="0" smtClean="0">
                <a:solidFill>
                  <a:srgbClr val="002060"/>
                </a:solidFill>
              </a:rPr>
              <a:t>Factor Ecológico       </a:t>
            </a:r>
            <a:r>
              <a:rPr lang="es-EC" dirty="0" smtClean="0">
                <a:solidFill>
                  <a:schemeClr val="tx1"/>
                </a:solidFill>
              </a:rPr>
              <a:t>Sujeto a normas ambientales que rige el                     			municipio de </a:t>
            </a:r>
            <a:r>
              <a:rPr lang="es-EC" dirty="0" err="1" smtClean="0">
                <a:solidFill>
                  <a:schemeClr val="tx1"/>
                </a:solidFill>
              </a:rPr>
              <a:t>Cayambe</a:t>
            </a:r>
            <a:r>
              <a:rPr lang="es-EC" dirty="0" smtClean="0">
                <a:solidFill>
                  <a:schemeClr val="tx1"/>
                </a:solidFill>
              </a:rPr>
              <a:t> </a:t>
            </a:r>
            <a:endParaRPr lang="es-ES_tradnl" dirty="0">
              <a:solidFill>
                <a:schemeClr val="tx1"/>
              </a:solidFill>
            </a:endParaRPr>
          </a:p>
        </p:txBody>
      </p:sp>
      <p:sp>
        <p:nvSpPr>
          <p:cNvPr id="5" name="4 Abrir llave"/>
          <p:cNvSpPr/>
          <p:nvPr/>
        </p:nvSpPr>
        <p:spPr>
          <a:xfrm>
            <a:off x="2428860" y="0"/>
            <a:ext cx="142876" cy="64294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dirty="0"/>
          </a:p>
        </p:txBody>
      </p:sp>
      <p:sp>
        <p:nvSpPr>
          <p:cNvPr id="6" name="5 Abrir llave"/>
          <p:cNvSpPr/>
          <p:nvPr/>
        </p:nvSpPr>
        <p:spPr>
          <a:xfrm>
            <a:off x="2357422" y="1214422"/>
            <a:ext cx="214314" cy="114300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dirty="0"/>
          </a:p>
        </p:txBody>
      </p:sp>
      <p:sp>
        <p:nvSpPr>
          <p:cNvPr id="7" name="6 Abrir llave"/>
          <p:cNvSpPr/>
          <p:nvPr/>
        </p:nvSpPr>
        <p:spPr>
          <a:xfrm>
            <a:off x="2857488" y="2643182"/>
            <a:ext cx="71438" cy="4286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dirty="0"/>
          </a:p>
        </p:txBody>
      </p:sp>
      <p:sp>
        <p:nvSpPr>
          <p:cNvPr id="8" name="7 Abrir llave"/>
          <p:cNvSpPr/>
          <p:nvPr/>
        </p:nvSpPr>
        <p:spPr>
          <a:xfrm>
            <a:off x="2571736" y="3786190"/>
            <a:ext cx="71438" cy="50006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_tradnl" dirty="0"/>
          </a:p>
        </p:txBody>
      </p:sp>
      <p:pic>
        <p:nvPicPr>
          <p:cNvPr id="11" name="10 Imagen" descr="http://contenido.bce.fin.ec/lib/tasa.php?id=desempleo&amp;factor=1.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509120"/>
            <a:ext cx="4904356" cy="2048849"/>
          </a:xfrm>
          <a:prstGeom prst="rect">
            <a:avLst/>
          </a:prstGeom>
          <a:noFill/>
          <a:ln>
            <a:noFill/>
          </a:ln>
        </p:spPr>
      </p:pic>
    </p:spTree>
    <p:extLst>
      <p:ext uri="{BB962C8B-B14F-4D97-AF65-F5344CB8AC3E}">
        <p14:creationId xmlns:p14="http://schemas.microsoft.com/office/powerpoint/2010/main" val="7427376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2714644" cy="4000528"/>
          </a:xfrm>
        </p:spPr>
        <p:txBody>
          <a:bodyPr>
            <a:normAutofit/>
          </a:bodyPr>
          <a:lstStyle/>
          <a:p>
            <a:pPr>
              <a:buNone/>
            </a:pPr>
            <a:r>
              <a:rPr lang="es-ES_tradnl" sz="2000" b="1" dirty="0" smtClean="0">
                <a:solidFill>
                  <a:srgbClr val="C00000"/>
                </a:solidFill>
              </a:rPr>
              <a:t>MICRO AMBIENTE</a:t>
            </a:r>
          </a:p>
          <a:p>
            <a:pPr>
              <a:buNone/>
            </a:pPr>
            <a:endParaRPr lang="es-ES_tradnl" sz="2000" b="1" dirty="0" smtClean="0">
              <a:solidFill>
                <a:srgbClr val="C00000"/>
              </a:solidFill>
            </a:endParaRPr>
          </a:p>
          <a:p>
            <a:pPr>
              <a:buNone/>
            </a:pPr>
            <a:endParaRPr lang="es-ES_tradnl" sz="2000" b="1" dirty="0" smtClean="0">
              <a:solidFill>
                <a:srgbClr val="C00000"/>
              </a:solidFill>
            </a:endParaRPr>
          </a:p>
          <a:p>
            <a:pPr>
              <a:buNone/>
            </a:pPr>
            <a:endParaRPr lang="es-ES_tradnl" sz="2000" b="1" dirty="0" smtClean="0">
              <a:solidFill>
                <a:srgbClr val="C00000"/>
              </a:solidFill>
            </a:endParaRPr>
          </a:p>
          <a:p>
            <a:pPr>
              <a:buNone/>
            </a:pPr>
            <a:endParaRPr lang="es-ES_tradnl" sz="2000" b="1" dirty="0" smtClean="0">
              <a:solidFill>
                <a:srgbClr val="C00000"/>
              </a:solidFill>
            </a:endParaRPr>
          </a:p>
          <a:p>
            <a:pPr>
              <a:buNone/>
            </a:pPr>
            <a:endParaRPr lang="es-ES_tradnl" sz="2000" b="1" dirty="0" smtClean="0">
              <a:solidFill>
                <a:srgbClr val="C00000"/>
              </a:solidFill>
            </a:endParaRPr>
          </a:p>
          <a:p>
            <a:pPr>
              <a:buNone/>
            </a:pPr>
            <a:endParaRPr lang="es-ES_tradnl" sz="2000" b="1" dirty="0" smtClean="0">
              <a:solidFill>
                <a:srgbClr val="C00000"/>
              </a:solidFill>
            </a:endParaRPr>
          </a:p>
          <a:p>
            <a:pPr>
              <a:buNone/>
            </a:pPr>
            <a:endParaRPr lang="es-ES_tradnl" sz="2000" b="1" dirty="0" smtClean="0">
              <a:solidFill>
                <a:srgbClr val="C00000"/>
              </a:solidFill>
            </a:endParaRPr>
          </a:p>
          <a:p>
            <a:pPr>
              <a:buNone/>
            </a:pPr>
            <a:r>
              <a:rPr lang="es-ES_tradnl" sz="2000" b="1" dirty="0" smtClean="0">
                <a:solidFill>
                  <a:srgbClr val="002060"/>
                </a:solidFill>
              </a:rPr>
              <a:t>CLIENTES</a:t>
            </a:r>
          </a:p>
          <a:p>
            <a:pPr>
              <a:buNone/>
            </a:pPr>
            <a:endParaRPr lang="es-ES_tradnl" sz="2000" b="1" dirty="0">
              <a:solidFill>
                <a:srgbClr val="C00000"/>
              </a:solidFill>
            </a:endParaRPr>
          </a:p>
        </p:txBody>
      </p:sp>
      <p:graphicFrame>
        <p:nvGraphicFramePr>
          <p:cNvPr id="4" name="3 Tabla"/>
          <p:cNvGraphicFramePr>
            <a:graphicFrameLocks noGrp="1"/>
          </p:cNvGraphicFramePr>
          <p:nvPr/>
        </p:nvGraphicFramePr>
        <p:xfrm>
          <a:off x="2571736" y="214290"/>
          <a:ext cx="5890698" cy="6470495"/>
        </p:xfrm>
        <a:graphic>
          <a:graphicData uri="http://schemas.openxmlformats.org/drawingml/2006/table">
            <a:tbl>
              <a:tblPr/>
              <a:tblGrid>
                <a:gridCol w="3098507"/>
                <a:gridCol w="2792191"/>
              </a:tblGrid>
              <a:tr h="224926">
                <a:tc>
                  <a:txBody>
                    <a:bodyPr/>
                    <a:lstStyle/>
                    <a:p>
                      <a:pPr algn="ctr">
                        <a:lnSpc>
                          <a:spcPct val="150000"/>
                        </a:lnSpc>
                        <a:spcAft>
                          <a:spcPts val="1000"/>
                        </a:spcAft>
                      </a:pPr>
                      <a:r>
                        <a:rPr lang="es-EC" sz="1200" b="1" dirty="0">
                          <a:solidFill>
                            <a:schemeClr val="bg1"/>
                          </a:solidFill>
                          <a:latin typeface="Calibri"/>
                          <a:ea typeface="Times New Roman"/>
                          <a:cs typeface="Calibri"/>
                        </a:rPr>
                        <a:t>CLIENTE</a:t>
                      </a:r>
                      <a:endParaRPr lang="es-ES_tradnl" sz="1200" dirty="0">
                        <a:solidFill>
                          <a:schemeClr val="bg1"/>
                        </a:solidFill>
                        <a:latin typeface="Calibri"/>
                        <a:ea typeface="Times New Roman"/>
                        <a:cs typeface="Calibri"/>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1000"/>
                        </a:spcAft>
                      </a:pPr>
                      <a:r>
                        <a:rPr lang="es-EC" sz="1200" b="1" dirty="0">
                          <a:solidFill>
                            <a:schemeClr val="bg1"/>
                          </a:solidFill>
                          <a:latin typeface="Calibri"/>
                          <a:ea typeface="Times New Roman"/>
                          <a:cs typeface="Calibri"/>
                        </a:rPr>
                        <a:t>NECESIDAD</a:t>
                      </a:r>
                      <a:endParaRPr lang="es-ES_tradnl" sz="1200" dirty="0">
                        <a:solidFill>
                          <a:schemeClr val="bg1"/>
                        </a:solidFill>
                        <a:latin typeface="Calibri"/>
                        <a:ea typeface="Times New Roman"/>
                        <a:cs typeface="Calibri"/>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solidFill>
                      <a:srgbClr val="002060"/>
                    </a:solidFill>
                  </a:tcPr>
                </a:tc>
              </a:tr>
              <a:tr h="1400792">
                <a:tc>
                  <a:txBody>
                    <a:bodyPr/>
                    <a:lstStyle/>
                    <a:p>
                      <a:pPr>
                        <a:lnSpc>
                          <a:spcPct val="115000"/>
                        </a:lnSpc>
                        <a:spcAft>
                          <a:spcPts val="1000"/>
                        </a:spcAft>
                      </a:pPr>
                      <a:r>
                        <a:rPr lang="es-EC" sz="1200" dirty="0">
                          <a:latin typeface="Arial"/>
                          <a:ea typeface="Times New Roman"/>
                          <a:cs typeface="Calibri"/>
                        </a:rPr>
                        <a:t>Ejecutivos </a:t>
                      </a:r>
                      <a:endParaRPr lang="es-ES_tradnl" sz="1200" dirty="0">
                        <a:latin typeface="Calibri"/>
                        <a:ea typeface="Times New Roman"/>
                        <a:cs typeface="Calibri"/>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s-EC" sz="1200" dirty="0">
                          <a:latin typeface="Arial"/>
                          <a:ea typeface="Times New Roman"/>
                          <a:cs typeface="Symbol"/>
                        </a:rPr>
                        <a:t>Excelente limpieza de su vehículo.</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Ahorro de tiempo.</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Mantener su vehículo en perfecto estado.</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Calidad de servicio.</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Servicio a Domicilio.</a:t>
                      </a:r>
                      <a:endParaRPr lang="es-ES_tradnl" sz="1200" dirty="0">
                        <a:latin typeface="Calibri"/>
                        <a:ea typeface="Times New Roman"/>
                        <a:cs typeface="Symbol"/>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r h="1244593">
                <a:tc>
                  <a:txBody>
                    <a:bodyPr/>
                    <a:lstStyle/>
                    <a:p>
                      <a:pPr>
                        <a:lnSpc>
                          <a:spcPct val="115000"/>
                        </a:lnSpc>
                        <a:spcAft>
                          <a:spcPts val="1000"/>
                        </a:spcAft>
                      </a:pPr>
                      <a:r>
                        <a:rPr lang="es-EC" sz="1200" dirty="0">
                          <a:latin typeface="Arial"/>
                          <a:ea typeface="Times New Roman"/>
                          <a:cs typeface="Calibri"/>
                        </a:rPr>
                        <a:t>Florícolas </a:t>
                      </a:r>
                      <a:endParaRPr lang="es-ES_tradnl" sz="1200" dirty="0">
                        <a:latin typeface="Calibri"/>
                        <a:ea typeface="Times New Roman"/>
                        <a:cs typeface="Calibri"/>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228600">
                        <a:lnSpc>
                          <a:spcPct val="115000"/>
                        </a:lnSpc>
                        <a:spcAft>
                          <a:spcPts val="1000"/>
                        </a:spcAft>
                      </a:pPr>
                      <a:endParaRPr lang="es-EC" sz="1200" dirty="0">
                        <a:latin typeface="Arial"/>
                        <a:ea typeface="Times New Roman"/>
                        <a:cs typeface="Calibri"/>
                      </a:endParaRPr>
                    </a:p>
                    <a:p>
                      <a:pPr marL="342900" lvl="0" indent="-342900">
                        <a:lnSpc>
                          <a:spcPct val="115000"/>
                        </a:lnSpc>
                        <a:spcAft>
                          <a:spcPts val="1000"/>
                        </a:spcAft>
                        <a:buFont typeface="Symbol"/>
                        <a:buChar char=""/>
                      </a:pPr>
                      <a:r>
                        <a:rPr lang="es-EC" sz="1200" dirty="0">
                          <a:latin typeface="Arial"/>
                          <a:ea typeface="Times New Roman"/>
                          <a:cs typeface="Symbol"/>
                        </a:rPr>
                        <a:t>Limpieza y Cuidado en los      mantenimientos preventivos y correctivos de los  vehículos.</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Productos de calidad </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Garantías</a:t>
                      </a:r>
                      <a:endParaRPr lang="es-ES_tradnl" sz="1200" dirty="0">
                        <a:latin typeface="Calibri"/>
                        <a:ea typeface="Times New Roman"/>
                        <a:cs typeface="Symbol"/>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r h="1248727">
                <a:tc>
                  <a:txBody>
                    <a:bodyPr/>
                    <a:lstStyle/>
                    <a:p>
                      <a:pPr>
                        <a:lnSpc>
                          <a:spcPct val="115000"/>
                        </a:lnSpc>
                        <a:spcAft>
                          <a:spcPts val="1000"/>
                        </a:spcAft>
                      </a:pPr>
                      <a:r>
                        <a:rPr lang="es-EC" sz="1200" dirty="0">
                          <a:latin typeface="Arial"/>
                          <a:ea typeface="Times New Roman"/>
                          <a:cs typeface="Calibri"/>
                        </a:rPr>
                        <a:t>Empresas Publicas </a:t>
                      </a:r>
                      <a:endParaRPr lang="es-ES_tradnl" sz="1200" dirty="0">
                        <a:latin typeface="Calibri"/>
                        <a:ea typeface="Times New Roman"/>
                        <a:cs typeface="Calibri"/>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449580">
                        <a:lnSpc>
                          <a:spcPct val="115000"/>
                        </a:lnSpc>
                        <a:spcAft>
                          <a:spcPts val="1000"/>
                        </a:spcAft>
                      </a:pPr>
                      <a:endParaRPr lang="es-EC" sz="1200" dirty="0">
                        <a:latin typeface="Arial"/>
                        <a:ea typeface="Times New Roman"/>
                        <a:cs typeface="Calibri"/>
                      </a:endParaRPr>
                    </a:p>
                    <a:p>
                      <a:pPr marL="342900" lvl="0" indent="-342900">
                        <a:lnSpc>
                          <a:spcPct val="115000"/>
                        </a:lnSpc>
                        <a:spcAft>
                          <a:spcPts val="1000"/>
                        </a:spcAft>
                        <a:buFont typeface="Symbol"/>
                        <a:buChar char=""/>
                      </a:pPr>
                      <a:r>
                        <a:rPr lang="es-EC" sz="1200" dirty="0">
                          <a:latin typeface="Arial"/>
                          <a:ea typeface="Times New Roman"/>
                          <a:cs typeface="Symbol"/>
                        </a:rPr>
                        <a:t>Mantenimientos preventivos para diversas flotas.</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Proveedores calificados en el Ministerio de Economía.</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Diversas formas de Pago.</a:t>
                      </a:r>
                      <a:endParaRPr lang="es-ES_tradnl" sz="1200" dirty="0">
                        <a:latin typeface="Calibri"/>
                        <a:ea typeface="Times New Roman"/>
                        <a:cs typeface="Symbol"/>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r h="1140559">
                <a:tc>
                  <a:txBody>
                    <a:bodyPr/>
                    <a:lstStyle/>
                    <a:p>
                      <a:pPr>
                        <a:lnSpc>
                          <a:spcPct val="115000"/>
                        </a:lnSpc>
                        <a:spcAft>
                          <a:spcPts val="1000"/>
                        </a:spcAft>
                      </a:pPr>
                      <a:r>
                        <a:rPr lang="es-EC" sz="1200">
                          <a:latin typeface="Arial"/>
                          <a:ea typeface="Times New Roman"/>
                          <a:cs typeface="Calibri"/>
                        </a:rPr>
                        <a:t>Transportes de Servicio Público y ocasionales </a:t>
                      </a:r>
                      <a:endParaRPr lang="es-ES_tradnl" sz="1200">
                        <a:latin typeface="Calibri"/>
                        <a:ea typeface="Times New Roman"/>
                        <a:cs typeface="Calibri"/>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marL="449580">
                        <a:lnSpc>
                          <a:spcPct val="115000"/>
                        </a:lnSpc>
                        <a:spcAft>
                          <a:spcPts val="1000"/>
                        </a:spcAft>
                      </a:pPr>
                      <a:endParaRPr lang="es-EC" sz="1200" dirty="0">
                        <a:latin typeface="Arial"/>
                        <a:ea typeface="Times New Roman"/>
                        <a:cs typeface="Calibri"/>
                      </a:endParaRPr>
                    </a:p>
                    <a:p>
                      <a:pPr marL="342900" lvl="0" indent="-342900">
                        <a:lnSpc>
                          <a:spcPct val="115000"/>
                        </a:lnSpc>
                        <a:spcAft>
                          <a:spcPts val="1000"/>
                        </a:spcAft>
                        <a:buFont typeface="Symbol"/>
                        <a:buChar char=""/>
                      </a:pPr>
                      <a:r>
                        <a:rPr lang="es-EC" sz="1200" dirty="0">
                          <a:latin typeface="Arial"/>
                          <a:ea typeface="Times New Roman"/>
                          <a:cs typeface="Symbol"/>
                        </a:rPr>
                        <a:t>Limpieza  de su vehículo</a:t>
                      </a:r>
                      <a:endParaRPr lang="es-ES_tradnl" sz="1200" dirty="0">
                        <a:latin typeface="Calibri"/>
                        <a:ea typeface="Times New Roman"/>
                        <a:cs typeface="Symbol"/>
                      </a:endParaRPr>
                    </a:p>
                    <a:p>
                      <a:pPr marL="342900" lvl="0" indent="-342900">
                        <a:lnSpc>
                          <a:spcPct val="115000"/>
                        </a:lnSpc>
                        <a:spcAft>
                          <a:spcPts val="1000"/>
                        </a:spcAft>
                        <a:buFont typeface="Symbol"/>
                        <a:buChar char=""/>
                      </a:pPr>
                      <a:r>
                        <a:rPr lang="es-EC" sz="1200" dirty="0">
                          <a:latin typeface="Arial"/>
                          <a:ea typeface="Times New Roman"/>
                          <a:cs typeface="Symbol"/>
                        </a:rPr>
                        <a:t>Mantenimientos preventivos de calidad y precios cómodos.</a:t>
                      </a:r>
                      <a:endParaRPr lang="es-ES_tradnl" sz="1200" dirty="0">
                        <a:latin typeface="Calibri"/>
                        <a:ea typeface="Times New Roman"/>
                        <a:cs typeface="Symbol"/>
                      </a:endParaRPr>
                    </a:p>
                  </a:txBody>
                  <a:tcPr marL="30751" marR="30751" marT="0" marB="0">
                    <a:lnL w="31750" cap="flat" cmpd="dbl" algn="ctr">
                      <a:solidFill>
                        <a:srgbClr val="000000"/>
                      </a:solidFill>
                      <a:prstDash val="solid"/>
                      <a:round/>
                      <a:headEnd type="none" w="med" len="med"/>
                      <a:tailEnd type="none" w="med" len="med"/>
                    </a:lnL>
                    <a:lnR w="31750" cap="flat" cmpd="dbl"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bl>
          </a:graphicData>
        </a:graphic>
      </p:graphicFrame>
      <p:pic>
        <p:nvPicPr>
          <p:cNvPr id="1028" name="Imagen 1" descr="http://www.tramet.cl/Imagenes/Ejecutivo.jpg"/>
          <p:cNvPicPr>
            <a:picLocks noChangeAspect="1" noChangeArrowheads="1"/>
          </p:cNvPicPr>
          <p:nvPr/>
        </p:nvPicPr>
        <p:blipFill>
          <a:blip r:embed="rId2"/>
          <a:srcRect/>
          <a:stretch>
            <a:fillRect/>
          </a:stretch>
        </p:blipFill>
        <p:spPr bwMode="auto">
          <a:xfrm>
            <a:off x="3214678" y="928670"/>
            <a:ext cx="1757362" cy="988516"/>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3103548" y="2500307"/>
            <a:ext cx="2311403" cy="1071570"/>
          </a:xfrm>
          <a:prstGeom prst="rect">
            <a:avLst/>
          </a:prstGeom>
          <a:noFill/>
        </p:spPr>
      </p:pic>
      <p:pic>
        <p:nvPicPr>
          <p:cNvPr id="1026" name="Imagen 15"/>
          <p:cNvPicPr>
            <a:picLocks noChangeAspect="1" noChangeArrowheads="1"/>
          </p:cNvPicPr>
          <p:nvPr/>
        </p:nvPicPr>
        <p:blipFill>
          <a:blip r:embed="rId4" cstate="print"/>
          <a:srcRect/>
          <a:stretch>
            <a:fillRect/>
          </a:stretch>
        </p:blipFill>
        <p:spPr bwMode="auto">
          <a:xfrm>
            <a:off x="3214678" y="4143380"/>
            <a:ext cx="1824326" cy="1071570"/>
          </a:xfrm>
          <a:prstGeom prst="rect">
            <a:avLst/>
          </a:prstGeom>
          <a:noFill/>
        </p:spPr>
      </p:pic>
      <p:pic>
        <p:nvPicPr>
          <p:cNvPr id="1025" name="Imagen 13"/>
          <p:cNvPicPr>
            <a:picLocks noChangeAspect="1" noChangeArrowheads="1"/>
          </p:cNvPicPr>
          <p:nvPr/>
        </p:nvPicPr>
        <p:blipFill>
          <a:blip r:embed="rId5" cstate="print"/>
          <a:srcRect/>
          <a:stretch>
            <a:fillRect/>
          </a:stretch>
        </p:blipFill>
        <p:spPr bwMode="auto">
          <a:xfrm>
            <a:off x="3643306" y="5786454"/>
            <a:ext cx="1357322" cy="758751"/>
          </a:xfrm>
          <a:prstGeom prst="rect">
            <a:avLst/>
          </a:prstGeom>
          <a:noFill/>
        </p:spPr>
      </p:pic>
    </p:spTree>
    <p:extLst>
      <p:ext uri="{BB962C8B-B14F-4D97-AF65-F5344CB8AC3E}">
        <p14:creationId xmlns:p14="http://schemas.microsoft.com/office/powerpoint/2010/main" val="2620209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PROVEEDORES </a:t>
            </a:r>
            <a:endParaRPr lang="es-ES_tradnl" dirty="0"/>
          </a:p>
        </p:txBody>
      </p:sp>
      <p:sp>
        <p:nvSpPr>
          <p:cNvPr id="3" name="2 Marcador de contenido"/>
          <p:cNvSpPr>
            <a:spLocks noGrp="1"/>
          </p:cNvSpPr>
          <p:nvPr>
            <p:ph idx="1"/>
          </p:nvPr>
        </p:nvSpPr>
        <p:spPr>
          <a:xfrm>
            <a:off x="0" y="1554163"/>
            <a:ext cx="8991600" cy="1303333"/>
          </a:xfrm>
        </p:spPr>
        <p:txBody>
          <a:bodyPr>
            <a:normAutofit fontScale="85000" lnSpcReduction="10000"/>
          </a:bodyPr>
          <a:lstStyle/>
          <a:p>
            <a:pPr>
              <a:buNone/>
            </a:pPr>
            <a:r>
              <a:rPr lang="es-EC" dirty="0" smtClean="0"/>
              <a:t>   </a:t>
            </a:r>
            <a:r>
              <a:rPr lang="es-EC" dirty="0" err="1" smtClean="0"/>
              <a:t>Megatalleres</a:t>
            </a:r>
            <a:r>
              <a:rPr lang="es-EC" dirty="0" smtClean="0"/>
              <a:t> El Coche Rojo cuenta con una amplia base de proveedores a través de los cuales se analiza: precios, calidad del producto y  plazos otorgados a la empresa.</a:t>
            </a:r>
            <a:endParaRPr lang="es-ES_tradnl" dirty="0" smtClean="0"/>
          </a:p>
          <a:p>
            <a:endParaRPr lang="es-ES_tradnl" dirty="0"/>
          </a:p>
        </p:txBody>
      </p:sp>
      <p:sp>
        <p:nvSpPr>
          <p:cNvPr id="4" name="3 Abrir llave"/>
          <p:cNvSpPr/>
          <p:nvPr/>
        </p:nvSpPr>
        <p:spPr>
          <a:xfrm>
            <a:off x="1571604" y="2714620"/>
            <a:ext cx="571504" cy="3643338"/>
          </a:xfrm>
          <a:prstGeom prst="leftBrace">
            <a:avLst/>
          </a:prstGeom>
          <a:ln>
            <a:solidFill>
              <a:srgbClr val="C0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_tradnl"/>
          </a:p>
        </p:txBody>
      </p:sp>
      <p:sp>
        <p:nvSpPr>
          <p:cNvPr id="5" name="4 CuadroTexto"/>
          <p:cNvSpPr txBox="1"/>
          <p:nvPr/>
        </p:nvSpPr>
        <p:spPr>
          <a:xfrm>
            <a:off x="2214546" y="2786058"/>
            <a:ext cx="3071834" cy="3416320"/>
          </a:xfrm>
          <a:prstGeom prst="rect">
            <a:avLst/>
          </a:prstGeom>
          <a:noFill/>
          <a:ln>
            <a:solidFill>
              <a:schemeClr val="bg1"/>
            </a:solidFill>
          </a:ln>
        </p:spPr>
        <p:txBody>
          <a:bodyPr wrap="square" rtlCol="0">
            <a:spAutoFit/>
          </a:bodyPr>
          <a:lstStyle/>
          <a:p>
            <a:r>
              <a:rPr lang="es-MX" sz="2400" b="1" dirty="0" smtClean="0">
                <a:solidFill>
                  <a:srgbClr val="002060"/>
                </a:solidFill>
              </a:rPr>
              <a:t>Lubricantes</a:t>
            </a:r>
          </a:p>
          <a:p>
            <a:r>
              <a:rPr lang="es-MX" sz="2400" b="1" dirty="0" smtClean="0">
                <a:solidFill>
                  <a:srgbClr val="002060"/>
                </a:solidFill>
              </a:rPr>
              <a:t>Aditivos</a:t>
            </a:r>
            <a:endParaRPr lang="es-ES_tradnl" sz="2400" dirty="0" smtClean="0">
              <a:solidFill>
                <a:srgbClr val="002060"/>
              </a:solidFill>
            </a:endParaRPr>
          </a:p>
          <a:p>
            <a:r>
              <a:rPr lang="es-MX" sz="2400" b="1" dirty="0" smtClean="0">
                <a:solidFill>
                  <a:srgbClr val="002060"/>
                </a:solidFill>
              </a:rPr>
              <a:t>Llantas</a:t>
            </a:r>
          </a:p>
          <a:p>
            <a:r>
              <a:rPr lang="es-MX" sz="2400" b="1" dirty="0" smtClean="0">
                <a:solidFill>
                  <a:srgbClr val="002060"/>
                </a:solidFill>
              </a:rPr>
              <a:t>Aros </a:t>
            </a:r>
          </a:p>
          <a:p>
            <a:r>
              <a:rPr lang="es-MX" sz="2400" b="1" dirty="0" smtClean="0">
                <a:solidFill>
                  <a:srgbClr val="002060"/>
                </a:solidFill>
              </a:rPr>
              <a:t>Filtros.</a:t>
            </a:r>
            <a:endParaRPr lang="es-ES_tradnl" sz="2400" dirty="0" smtClean="0">
              <a:solidFill>
                <a:srgbClr val="002060"/>
              </a:solidFill>
            </a:endParaRPr>
          </a:p>
          <a:p>
            <a:r>
              <a:rPr lang="es-MX" sz="2400" b="1" dirty="0" smtClean="0">
                <a:solidFill>
                  <a:srgbClr val="002060"/>
                </a:solidFill>
              </a:rPr>
              <a:t>Baterías</a:t>
            </a:r>
          </a:p>
          <a:p>
            <a:r>
              <a:rPr lang="es-MX" sz="2400" b="1" dirty="0" smtClean="0">
                <a:solidFill>
                  <a:srgbClr val="002060"/>
                </a:solidFill>
              </a:rPr>
              <a:t>Pastillas </a:t>
            </a:r>
          </a:p>
          <a:p>
            <a:r>
              <a:rPr lang="es-MX" sz="2400" b="1" dirty="0" smtClean="0">
                <a:solidFill>
                  <a:srgbClr val="002060"/>
                </a:solidFill>
              </a:rPr>
              <a:t> Amortiguadores</a:t>
            </a:r>
          </a:p>
          <a:p>
            <a:r>
              <a:rPr lang="es-MX" sz="2400" b="1" dirty="0" smtClean="0">
                <a:solidFill>
                  <a:srgbClr val="002060"/>
                </a:solidFill>
              </a:rPr>
              <a:t>Varios.</a:t>
            </a:r>
            <a:endParaRPr lang="es-ES_tradnl" sz="24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620" y="3018218"/>
            <a:ext cx="13843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834863"/>
            <a:ext cx="12319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595" y="3507581"/>
            <a:ext cx="16097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a:blip r:embed="rId5"/>
          <a:srcRect/>
          <a:stretch>
            <a:fillRect/>
          </a:stretch>
        </p:blipFill>
        <p:spPr bwMode="auto">
          <a:xfrm>
            <a:off x="4497387" y="4002495"/>
            <a:ext cx="1381125" cy="485775"/>
          </a:xfrm>
          <a:prstGeom prst="rect">
            <a:avLst/>
          </a:prstGeom>
          <a:noFill/>
          <a:ln w="9525">
            <a:noFill/>
            <a:miter lim="800000"/>
            <a:headEnd/>
            <a:tailEnd/>
          </a:ln>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1382" y="4006850"/>
            <a:ext cx="1146175"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2974181"/>
            <a:ext cx="1384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391" y="4877136"/>
            <a:ext cx="17129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0445" y="5358148"/>
            <a:ext cx="114617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4763" y="4027326"/>
            <a:ext cx="79851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6369" y="6262746"/>
            <a:ext cx="12382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6154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18" y="476672"/>
            <a:ext cx="9144000" cy="838200"/>
          </a:xfrm>
        </p:spPr>
        <p:txBody>
          <a:bodyPr>
            <a:normAutofit fontScale="90000"/>
          </a:bodyPr>
          <a:lstStyle/>
          <a:p>
            <a:r>
              <a:rPr lang="es-ES" dirty="0">
                <a:effectLst/>
              </a:rPr>
              <a:t>METODOLOGIA DEL </a:t>
            </a:r>
            <a:r>
              <a:rPr lang="es-ES" dirty="0" smtClean="0">
                <a:effectLst/>
              </a:rPr>
              <a:t>TRABAJO:</a:t>
            </a:r>
            <a:r>
              <a:rPr lang="es-ES" dirty="0">
                <a:effectLst/>
              </a:rPr>
              <a:t> </a:t>
            </a:r>
            <a:r>
              <a:rPr lang="es-ES" dirty="0" smtClean="0">
                <a:solidFill>
                  <a:srgbClr val="002060"/>
                </a:solidFill>
                <a:effectLst/>
              </a:rPr>
              <a:t>ESTUDIO </a:t>
            </a:r>
            <a:r>
              <a:rPr lang="es-ES" dirty="0">
                <a:solidFill>
                  <a:srgbClr val="002060"/>
                </a:solidFill>
                <a:effectLst/>
              </a:rPr>
              <a:t>DEL CASO</a:t>
            </a:r>
            <a:endParaRPr lang="es-MX" dirty="0">
              <a:solidFill>
                <a:srgbClr val="002060"/>
              </a:solidFill>
            </a:endParaRPr>
          </a:p>
        </p:txBody>
      </p:sp>
      <p:sp>
        <p:nvSpPr>
          <p:cNvPr id="4" name="3 Marcador de contenido"/>
          <p:cNvSpPr>
            <a:spLocks noGrp="1"/>
          </p:cNvSpPr>
          <p:nvPr>
            <p:ph idx="1"/>
          </p:nvPr>
        </p:nvSpPr>
        <p:spPr>
          <a:xfrm>
            <a:off x="251520" y="1268760"/>
            <a:ext cx="8686800" cy="1442790"/>
          </a:xfrm>
        </p:spPr>
        <p:txBody>
          <a:bodyPr>
            <a:normAutofit/>
          </a:bodyPr>
          <a:lstStyle/>
          <a:p>
            <a:r>
              <a:rPr lang="es-EC" sz="2500" dirty="0">
                <a:solidFill>
                  <a:schemeClr val="tx1"/>
                </a:solidFill>
              </a:rPr>
              <a:t>El estudio de caso es una técnica de aprendizaje en la que se enfrenta a la descripción de una situación específica que plantea un </a:t>
            </a:r>
            <a:r>
              <a:rPr lang="es-EC" sz="2500" dirty="0" smtClean="0">
                <a:solidFill>
                  <a:schemeClr val="tx1"/>
                </a:solidFill>
              </a:rPr>
              <a:t>problema.</a:t>
            </a:r>
            <a:endParaRPr lang="es-MX" sz="2500" dirty="0">
              <a:solidFill>
                <a:schemeClr val="tx1"/>
              </a:solidFill>
            </a:endParaRPr>
          </a:p>
        </p:txBody>
      </p:sp>
      <p:sp>
        <p:nvSpPr>
          <p:cNvPr id="16" name="46 Cuadro de texto"/>
          <p:cNvSpPr txBox="1">
            <a:spLocks noChangeArrowheads="1"/>
          </p:cNvSpPr>
          <p:nvPr/>
        </p:nvSpPr>
        <p:spPr bwMode="auto">
          <a:xfrm>
            <a:off x="3087123" y="2708920"/>
            <a:ext cx="2184400" cy="404812"/>
          </a:xfrm>
          <a:prstGeom prst="rect">
            <a:avLst/>
          </a:prstGeom>
          <a:solidFill>
            <a:srgbClr val="B8CCE4"/>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Dise</a:t>
            </a:r>
            <a:r>
              <a:rPr kumimoji="0" lang="es-EC" altLang="es-MX" sz="1200" b="1"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C" alt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 del caso de estudio</a:t>
            </a:r>
            <a:endParaRPr kumimoji="0" lang="es-EC"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55 Cuadro de texto"/>
          <p:cNvSpPr txBox="1">
            <a:spLocks noChangeArrowheads="1"/>
          </p:cNvSpPr>
          <p:nvPr/>
        </p:nvSpPr>
        <p:spPr bwMode="auto">
          <a:xfrm>
            <a:off x="2704609" y="3615354"/>
            <a:ext cx="2965450" cy="568325"/>
          </a:xfrm>
          <a:prstGeom prst="rect">
            <a:avLst/>
          </a:prstGeom>
          <a:solidFill>
            <a:srgbClr val="B8CCE4"/>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Conducci</a:t>
            </a:r>
            <a:r>
              <a:rPr kumimoji="0" lang="es-EC" altLang="es-MX" sz="12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Caso de Estudio:</a:t>
            </a:r>
            <a:endParaRPr kumimoji="0" lang="es-EC"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Preparaci</a:t>
            </a:r>
            <a:r>
              <a:rPr kumimoji="0" lang="es-EC" altLang="es-MX" sz="12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recolecci</a:t>
            </a:r>
            <a:r>
              <a:rPr kumimoji="0" lang="es-EC" altLang="es-MX" sz="12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Datos</a:t>
            </a:r>
            <a:endParaRPr kumimoji="0" lang="es-EC"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63 Cuadro de texto"/>
          <p:cNvSpPr txBox="1">
            <a:spLocks noChangeArrowheads="1"/>
          </p:cNvSpPr>
          <p:nvPr/>
        </p:nvSpPr>
        <p:spPr bwMode="auto">
          <a:xfrm>
            <a:off x="2647286" y="4477579"/>
            <a:ext cx="2965450" cy="568325"/>
          </a:xfrm>
          <a:prstGeom prst="rect">
            <a:avLst/>
          </a:prstGeom>
          <a:solidFill>
            <a:srgbClr val="B8CCE4"/>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MX"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Conducci</a:t>
            </a:r>
            <a:r>
              <a:rPr kumimoji="0" lang="es-EC" altLang="es-MX" sz="13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MX"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Caso de Estudio:</a:t>
            </a:r>
            <a:endParaRPr kumimoji="0" lang="es-EC"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MX"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Recolecci</a:t>
            </a:r>
            <a:r>
              <a:rPr kumimoji="0" lang="es-EC" altLang="es-MX" sz="13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MX"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Datos</a:t>
            </a:r>
            <a:endParaRPr kumimoji="0" lang="es-EC"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64 Cuadro de texto"/>
          <p:cNvSpPr txBox="1">
            <a:spLocks noChangeArrowheads="1"/>
          </p:cNvSpPr>
          <p:nvPr/>
        </p:nvSpPr>
        <p:spPr bwMode="auto">
          <a:xfrm>
            <a:off x="2749550" y="5388050"/>
            <a:ext cx="2963862" cy="442912"/>
          </a:xfrm>
          <a:prstGeom prst="rect">
            <a:avLst/>
          </a:prstGeom>
          <a:solidFill>
            <a:srgbClr val="B8CCE4"/>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MX" sz="1200" b="1" i="0" u="none" strike="noStrike" cap="none" normalizeH="0" baseline="0" smtClean="0">
                <a:ln>
                  <a:noFill/>
                </a:ln>
                <a:solidFill>
                  <a:schemeClr val="tx1"/>
                </a:solidFill>
                <a:effectLst/>
                <a:latin typeface="Arial" pitchFamily="34" charset="0"/>
                <a:ea typeface="Calibri" pitchFamily="34" charset="0"/>
                <a:cs typeface="Arial" pitchFamily="34" charset="0"/>
              </a:rPr>
              <a:t>An</a:t>
            </a:r>
            <a:r>
              <a:rPr kumimoji="0" lang="es-EC" altLang="es-MX" sz="1200" b="1" i="0" u="none" strike="noStrike" cap="none" normalizeH="0" baseline="0" smtClean="0">
                <a:ln>
                  <a:noFill/>
                </a:ln>
                <a:solidFill>
                  <a:schemeClr val="tx1"/>
                </a:solidFill>
                <a:effectLst/>
                <a:latin typeface="Calibri"/>
                <a:ea typeface="Calibri" pitchFamily="34" charset="0"/>
                <a:cs typeface="Arial" pitchFamily="34" charset="0"/>
              </a:rPr>
              <a:t>á</a:t>
            </a:r>
            <a:r>
              <a:rPr kumimoji="0" lang="es-EC" altLang="es-MX" sz="1200" b="1" i="0" u="none" strike="noStrike" cap="none" normalizeH="0" baseline="0" smtClean="0">
                <a:ln>
                  <a:noFill/>
                </a:ln>
                <a:solidFill>
                  <a:schemeClr val="tx1"/>
                </a:solidFill>
                <a:effectLst/>
                <a:latin typeface="Arial" pitchFamily="34" charset="0"/>
                <a:ea typeface="Calibri" pitchFamily="34" charset="0"/>
                <a:cs typeface="Arial" pitchFamily="34" charset="0"/>
              </a:rPr>
              <a:t>lisis del Caso de Estudio</a:t>
            </a:r>
            <a:endParaRPr kumimoji="0" lang="es-EC"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65 Cuadro de texto"/>
          <p:cNvSpPr txBox="1">
            <a:spLocks noChangeArrowheads="1"/>
          </p:cNvSpPr>
          <p:nvPr/>
        </p:nvSpPr>
        <p:spPr bwMode="auto">
          <a:xfrm>
            <a:off x="2747963" y="6219594"/>
            <a:ext cx="2963862" cy="615950"/>
          </a:xfrm>
          <a:prstGeom prst="rect">
            <a:avLst/>
          </a:prstGeom>
          <a:solidFill>
            <a:srgbClr val="B8CCE4"/>
          </a:solidFill>
          <a:ln w="25400">
            <a:solidFill>
              <a:srgbClr val="4F81BD"/>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Elaboraci</a:t>
            </a:r>
            <a:r>
              <a:rPr kumimoji="0" lang="es-EC" altLang="es-MX" sz="12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Reporte de Caso de</a:t>
            </a:r>
            <a:endParaRPr kumimoji="0" lang="es-EC"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MX"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Estudio</a:t>
            </a:r>
            <a:endParaRPr kumimoji="0" lang="es-EC"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66 Flecha abajo"/>
          <p:cNvSpPr>
            <a:spLocks noChangeArrowheads="1"/>
          </p:cNvSpPr>
          <p:nvPr/>
        </p:nvSpPr>
        <p:spPr bwMode="auto">
          <a:xfrm>
            <a:off x="4107092" y="3314727"/>
            <a:ext cx="144463" cy="288925"/>
          </a:xfrm>
          <a:prstGeom prst="downArrow">
            <a:avLst>
              <a:gd name="adj1" fmla="val 50000"/>
              <a:gd name="adj2" fmla="val 50000"/>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s-MX"/>
          </a:p>
        </p:txBody>
      </p:sp>
      <p:sp>
        <p:nvSpPr>
          <p:cNvPr id="22" name="67 Flecha abajo"/>
          <p:cNvSpPr>
            <a:spLocks noChangeArrowheads="1"/>
          </p:cNvSpPr>
          <p:nvPr/>
        </p:nvSpPr>
        <p:spPr bwMode="auto">
          <a:xfrm>
            <a:off x="4130011" y="4186643"/>
            <a:ext cx="144462" cy="288925"/>
          </a:xfrm>
          <a:prstGeom prst="downArrow">
            <a:avLst>
              <a:gd name="adj1" fmla="val 50000"/>
              <a:gd name="adj2" fmla="val 50000"/>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s-MX"/>
          </a:p>
        </p:txBody>
      </p:sp>
      <p:sp>
        <p:nvSpPr>
          <p:cNvPr id="23" name="68 Flecha abajo"/>
          <p:cNvSpPr>
            <a:spLocks noChangeArrowheads="1"/>
          </p:cNvSpPr>
          <p:nvPr/>
        </p:nvSpPr>
        <p:spPr bwMode="auto">
          <a:xfrm>
            <a:off x="4187334" y="5091967"/>
            <a:ext cx="144463" cy="288925"/>
          </a:xfrm>
          <a:prstGeom prst="downArrow">
            <a:avLst>
              <a:gd name="adj1" fmla="val 50000"/>
              <a:gd name="adj2" fmla="val 50000"/>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s-MX"/>
          </a:p>
        </p:txBody>
      </p:sp>
      <p:sp>
        <p:nvSpPr>
          <p:cNvPr id="24" name="69 Flecha abajo"/>
          <p:cNvSpPr>
            <a:spLocks noChangeArrowheads="1"/>
          </p:cNvSpPr>
          <p:nvPr/>
        </p:nvSpPr>
        <p:spPr bwMode="auto">
          <a:xfrm>
            <a:off x="4157663" y="5877718"/>
            <a:ext cx="144462" cy="288925"/>
          </a:xfrm>
          <a:prstGeom prst="downArrow">
            <a:avLst>
              <a:gd name="adj1" fmla="val 50000"/>
              <a:gd name="adj2" fmla="val 50000"/>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s-MX"/>
          </a:p>
        </p:txBody>
      </p:sp>
      <p:sp>
        <p:nvSpPr>
          <p:cNvPr id="26" name="Rectangle 3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0946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solidFill>
                  <a:srgbClr val="FF0000"/>
                </a:solidFill>
              </a:rPr>
              <a:t>competencia</a:t>
            </a:r>
            <a:endParaRPr lang="es-ES_tradnl" dirty="0">
              <a:solidFill>
                <a:srgbClr val="FF0000"/>
              </a:solidFill>
            </a:endParaRPr>
          </a:p>
        </p:txBody>
      </p:sp>
      <p:pic>
        <p:nvPicPr>
          <p:cNvPr id="4" name="Gráfico 5"/>
          <p:cNvPicPr>
            <a:picLocks noGrp="1"/>
          </p:cNvPicPr>
          <p:nvPr>
            <p:ph idx="1"/>
          </p:nvPr>
        </p:nvPicPr>
        <p:blipFill>
          <a:blip r:embed="rId2"/>
          <a:srcRect/>
          <a:stretch>
            <a:fillRect/>
          </a:stretch>
        </p:blipFill>
        <p:spPr bwMode="auto">
          <a:xfrm>
            <a:off x="1142976" y="1571612"/>
            <a:ext cx="7215238" cy="4837793"/>
          </a:xfrm>
          <a:prstGeom prst="rect">
            <a:avLst/>
          </a:prstGeom>
          <a:noFill/>
          <a:ln w="9525">
            <a:noFill/>
            <a:miter lim="800000"/>
            <a:headEnd/>
            <a:tailEnd/>
          </a:ln>
        </p:spPr>
      </p:pic>
    </p:spTree>
    <p:extLst>
      <p:ext uri="{BB962C8B-B14F-4D97-AF65-F5344CB8AC3E}">
        <p14:creationId xmlns:p14="http://schemas.microsoft.com/office/powerpoint/2010/main" val="36940031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238" y="476672"/>
            <a:ext cx="8686800" cy="838200"/>
          </a:xfrm>
        </p:spPr>
        <p:txBody>
          <a:bodyPr/>
          <a:lstStyle/>
          <a:p>
            <a:pPr algn="ctr"/>
            <a:r>
              <a:rPr lang="es-ES" dirty="0" smtClean="0">
                <a:solidFill>
                  <a:srgbClr val="C00000"/>
                </a:solidFill>
              </a:rPr>
              <a:t>CAPACIDAD FINANCIERA</a:t>
            </a:r>
            <a:endParaRPr lang="es-ES" dirty="0">
              <a:solidFill>
                <a:srgbClr val="C00000"/>
              </a:solidFill>
            </a:endParaRPr>
          </a:p>
        </p:txBody>
      </p:sp>
      <p:sp>
        <p:nvSpPr>
          <p:cNvPr id="3" name="2 Marcador de contenido"/>
          <p:cNvSpPr>
            <a:spLocks noGrp="1"/>
          </p:cNvSpPr>
          <p:nvPr>
            <p:ph idx="1"/>
          </p:nvPr>
        </p:nvSpPr>
        <p:spPr>
          <a:xfrm>
            <a:off x="304800" y="1340768"/>
            <a:ext cx="8686800" cy="2304256"/>
          </a:xfrm>
        </p:spPr>
        <p:txBody>
          <a:bodyPr>
            <a:normAutofit fontScale="85000" lnSpcReduction="20000"/>
          </a:bodyPr>
          <a:lstStyle/>
          <a:p>
            <a:pPr algn="just">
              <a:buClr>
                <a:srgbClr val="C00000"/>
              </a:buClr>
              <a:buSzPct val="80000"/>
              <a:buFont typeface="Wingdings" pitchFamily="2" charset="2"/>
              <a:buChar char="ü"/>
            </a:pPr>
            <a:r>
              <a:rPr lang="es-EC" dirty="0" smtClean="0"/>
              <a:t>A nivel financiero </a:t>
            </a:r>
            <a:r>
              <a:rPr lang="es-EC" dirty="0" err="1" smtClean="0"/>
              <a:t>Megatalleres</a:t>
            </a:r>
            <a:r>
              <a:rPr lang="es-EC" dirty="0" smtClean="0"/>
              <a:t> El Coche Rojo, lleva contabilidad desde el 2004, tomando en cuenta que la empresa tiene 10 años desde su creación, todos los ingresos y egresos que la empresa ha obtenido durante este tiempo; el capital social conformado con la empresa es de $100.000 USD</a:t>
            </a:r>
            <a:r>
              <a:rPr lang="es-EC" dirty="0" smtClean="0"/>
              <a:t>.</a:t>
            </a:r>
            <a:endParaRPr lang="es-ES" dirty="0" smtClean="0"/>
          </a:p>
        </p:txBody>
      </p:sp>
      <p:sp>
        <p:nvSpPr>
          <p:cNvPr id="4" name="1 Título"/>
          <p:cNvSpPr txBox="1">
            <a:spLocks/>
          </p:cNvSpPr>
          <p:nvPr/>
        </p:nvSpPr>
        <p:spPr>
          <a:xfrm>
            <a:off x="323528" y="331088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S" dirty="0" smtClean="0"/>
              <a:t>CAPACIDAD DE COMERCIALIZACIÓN</a:t>
            </a:r>
            <a:endParaRPr lang="es-ES" dirty="0"/>
          </a:p>
        </p:txBody>
      </p:sp>
      <p:sp>
        <p:nvSpPr>
          <p:cNvPr id="5" name="2 Marcador de contenido"/>
          <p:cNvSpPr txBox="1">
            <a:spLocks/>
          </p:cNvSpPr>
          <p:nvPr/>
        </p:nvSpPr>
        <p:spPr>
          <a:xfrm>
            <a:off x="277688" y="4149080"/>
            <a:ext cx="8686800" cy="2666925"/>
          </a:xfrm>
          <a:prstGeom prst="rect">
            <a:avLst/>
          </a:prstGeom>
        </p:spPr>
        <p:txBody>
          <a:bodyPr vert="horz">
            <a:normAutofit fontScale="85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r>
              <a:rPr lang="es-ES" dirty="0" err="1" smtClean="0"/>
              <a:t>Megatalleres</a:t>
            </a:r>
            <a:r>
              <a:rPr lang="es-ES" dirty="0" smtClean="0"/>
              <a:t> el Coche Rojo comercializa sus productos y servicios de manera directa con el cliente, además cuenta con alianzas estratégicas con empresas públicas y privadas.</a:t>
            </a:r>
          </a:p>
          <a:p>
            <a:pPr algn="just"/>
            <a:r>
              <a:rPr lang="es-ES" dirty="0" smtClean="0"/>
              <a:t>El marketing se lo realiza a través de publicidad en diferentes medios de comunicación y auspicios en la ciudad de </a:t>
            </a:r>
            <a:r>
              <a:rPr lang="es-ES" dirty="0" smtClean="0"/>
              <a:t>Cayambe</a:t>
            </a:r>
            <a:endParaRPr lang="es-ES" dirty="0" smtClean="0"/>
          </a:p>
          <a:p>
            <a:endParaRPr lang="es-ES" dirty="0"/>
          </a:p>
        </p:txBody>
      </p:sp>
      <p:sp>
        <p:nvSpPr>
          <p:cNvPr id="6" name="1 Título"/>
          <p:cNvSpPr txBox="1">
            <a:spLocks/>
          </p:cNvSpPr>
          <p:nvPr/>
        </p:nvSpPr>
        <p:spPr>
          <a:xfrm>
            <a:off x="323528" y="-381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S" smtClean="0"/>
              <a:t>ANALISIS INTERNO</a:t>
            </a:r>
            <a:endParaRPr lang="es-ES" dirty="0"/>
          </a:p>
        </p:txBody>
      </p:sp>
    </p:spTree>
    <p:extLst>
      <p:ext uri="{BB962C8B-B14F-4D97-AF65-F5344CB8AC3E}">
        <p14:creationId xmlns:p14="http://schemas.microsoft.com/office/powerpoint/2010/main" val="5671971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90500"/>
            <a:ext cx="8686800" cy="838200"/>
          </a:xfrm>
        </p:spPr>
        <p:txBody>
          <a:bodyPr/>
          <a:lstStyle/>
          <a:p>
            <a:pPr algn="ctr"/>
            <a:r>
              <a:rPr lang="es-ES" dirty="0" smtClean="0">
                <a:solidFill>
                  <a:srgbClr val="C00000"/>
                </a:solidFill>
              </a:rPr>
              <a:t>CAPACIDAD TECNOLÓGICA</a:t>
            </a:r>
            <a:endParaRPr lang="es-ES" dirty="0">
              <a:solidFill>
                <a:srgbClr val="C00000"/>
              </a:solidFill>
            </a:endParaRPr>
          </a:p>
        </p:txBody>
      </p:sp>
      <p:sp>
        <p:nvSpPr>
          <p:cNvPr id="3" name="2 Marcador de contenido"/>
          <p:cNvSpPr>
            <a:spLocks noGrp="1"/>
          </p:cNvSpPr>
          <p:nvPr>
            <p:ph idx="1"/>
          </p:nvPr>
        </p:nvSpPr>
        <p:spPr>
          <a:xfrm>
            <a:off x="304800" y="1554163"/>
            <a:ext cx="8686800" cy="1946846"/>
          </a:xfrm>
        </p:spPr>
        <p:txBody>
          <a:bodyPr>
            <a:normAutofit lnSpcReduction="10000"/>
          </a:bodyPr>
          <a:lstStyle/>
          <a:p>
            <a:pPr algn="just">
              <a:buClr>
                <a:srgbClr val="C00000"/>
              </a:buClr>
              <a:buSzPct val="80000"/>
              <a:buFont typeface="Wingdings" pitchFamily="2" charset="2"/>
              <a:buChar char="Ø"/>
            </a:pPr>
            <a:r>
              <a:rPr lang="es-EC" dirty="0" err="1" smtClean="0"/>
              <a:t>Megatalleres</a:t>
            </a:r>
            <a:r>
              <a:rPr lang="es-EC" dirty="0" smtClean="0"/>
              <a:t> El Coche Rojo, ha visto la necesidad de mejorar maquinarias indispensables para la prestación de sus servicios</a:t>
            </a:r>
            <a:endParaRPr lang="es-ES" dirty="0"/>
          </a:p>
        </p:txBody>
      </p:sp>
      <p:sp>
        <p:nvSpPr>
          <p:cNvPr id="4" name="1 Título"/>
          <p:cNvSpPr txBox="1">
            <a:spLocks/>
          </p:cNvSpPr>
          <p:nvPr/>
        </p:nvSpPr>
        <p:spPr>
          <a:xfrm>
            <a:off x="457200" y="3356992"/>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S" dirty="0" smtClean="0"/>
              <a:t>CAPACIDAD DE TALENTO HUMANO</a:t>
            </a:r>
            <a:endParaRPr lang="es-ES" dirty="0"/>
          </a:p>
        </p:txBody>
      </p:sp>
      <p:sp>
        <p:nvSpPr>
          <p:cNvPr id="5" name="2 Marcador de contenido"/>
          <p:cNvSpPr txBox="1">
            <a:spLocks/>
          </p:cNvSpPr>
          <p:nvPr/>
        </p:nvSpPr>
        <p:spPr>
          <a:xfrm>
            <a:off x="449188" y="4552156"/>
            <a:ext cx="8686800" cy="1946845"/>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r>
              <a:rPr lang="es-EC" smtClean="0"/>
              <a:t>Este es el verdadero corazón y alma de la empresa, este es el que moviliza todos los recursos de la empresa, a través de sistemas y procedimientos, planteando relaciones y en definitiva llevando a la empresa a cumplir sus objetivos. Por eso es que no se debe dudar en decir que de él depende el desarrollo y la supervivencia de la empresa. </a:t>
            </a:r>
            <a:endParaRPr lang="es-ES" dirty="0"/>
          </a:p>
        </p:txBody>
      </p:sp>
    </p:spTree>
    <p:extLst>
      <p:ext uri="{BB962C8B-B14F-4D97-AF65-F5344CB8AC3E}">
        <p14:creationId xmlns:p14="http://schemas.microsoft.com/office/powerpoint/2010/main" val="26734555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800" dirty="0" smtClean="0">
                <a:solidFill>
                  <a:srgbClr val="FF0000"/>
                </a:solidFill>
              </a:rPr>
              <a:t>Estrategia competitiva</a:t>
            </a:r>
            <a:endParaRPr lang="es-MX" sz="4800" dirty="0">
              <a:solidFill>
                <a:srgbClr val="FF0000"/>
              </a:solidFill>
            </a:endParaRPr>
          </a:p>
        </p:txBody>
      </p:sp>
      <p:sp>
        <p:nvSpPr>
          <p:cNvPr id="3" name="2 Marcador de contenido"/>
          <p:cNvSpPr>
            <a:spLocks noGrp="1"/>
          </p:cNvSpPr>
          <p:nvPr>
            <p:ph idx="1"/>
          </p:nvPr>
        </p:nvSpPr>
        <p:spPr/>
        <p:txBody>
          <a:bodyPr>
            <a:normAutofit/>
          </a:bodyPr>
          <a:lstStyle/>
          <a:p>
            <a:pPr marL="0" indent="0">
              <a:buNone/>
            </a:pPr>
            <a:endParaRPr lang="es-MX" dirty="0"/>
          </a:p>
          <a:p>
            <a:pPr algn="just"/>
            <a:r>
              <a:rPr lang="es-ES_tradnl" b="1" dirty="0"/>
              <a:t>“Ofrecer a los clientes una atención esmerada, técnica y pronta en sus requerimientos de mantenimiento en cualquiera de las áreas del taller cumpliendo a satisfacción con sus necesidades e inquietudes, respondiendo a las exigencias propias de quien deja en nuestras manos un bien valorado.”</a:t>
            </a:r>
            <a:endParaRPr lang="es-MX" dirty="0"/>
          </a:p>
          <a:p>
            <a:endParaRPr lang="es-MX" dirty="0"/>
          </a:p>
        </p:txBody>
      </p:sp>
    </p:spTree>
    <p:extLst>
      <p:ext uri="{BB962C8B-B14F-4D97-AF65-F5344CB8AC3E}">
        <p14:creationId xmlns:p14="http://schemas.microsoft.com/office/powerpoint/2010/main" val="21996087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51520" y="3068960"/>
            <a:ext cx="8686800" cy="838200"/>
          </a:xfrm>
        </p:spPr>
        <p:txBody>
          <a:bodyPr>
            <a:normAutofit fontScale="90000"/>
          </a:bodyPr>
          <a:lstStyle/>
          <a:p>
            <a:pPr algn="ctr"/>
            <a:r>
              <a:rPr lang="es-ES" sz="4400" b="1" dirty="0" smtClean="0">
                <a:solidFill>
                  <a:srgbClr val="FF0000"/>
                </a:solidFill>
                <a:effectLst/>
              </a:rPr>
              <a:t>CONCLUSIONES</a:t>
            </a:r>
            <a:br>
              <a:rPr lang="es-ES" sz="4400" b="1" dirty="0" smtClean="0">
                <a:solidFill>
                  <a:srgbClr val="FF0000"/>
                </a:solidFill>
                <a:effectLst/>
              </a:rPr>
            </a:br>
            <a:r>
              <a:rPr lang="es-ES" sz="4400" b="1" dirty="0" smtClean="0">
                <a:solidFill>
                  <a:srgbClr val="FF0000"/>
                </a:solidFill>
                <a:effectLst/>
              </a:rPr>
              <a:t/>
            </a:r>
            <a:br>
              <a:rPr lang="es-ES" sz="4400" b="1" dirty="0" smtClean="0">
                <a:solidFill>
                  <a:srgbClr val="FF0000"/>
                </a:solidFill>
                <a:effectLst/>
              </a:rPr>
            </a:br>
            <a:r>
              <a:rPr lang="es-ES" sz="4400" b="1" dirty="0" smtClean="0">
                <a:solidFill>
                  <a:srgbClr val="FF0000"/>
                </a:solidFill>
                <a:effectLst/>
              </a:rPr>
              <a:t> </a:t>
            </a:r>
            <a:r>
              <a:rPr lang="es-ES" sz="4400" b="1" dirty="0">
                <a:solidFill>
                  <a:srgbClr val="FF0000"/>
                </a:solidFill>
                <a:effectLst/>
              </a:rPr>
              <a:t>Y </a:t>
            </a:r>
            <a:r>
              <a:rPr lang="es-ES" sz="4400" b="1" dirty="0" smtClean="0">
                <a:solidFill>
                  <a:srgbClr val="FF0000"/>
                </a:solidFill>
                <a:effectLst/>
              </a:rPr>
              <a:t/>
            </a:r>
            <a:br>
              <a:rPr lang="es-ES" sz="4400" b="1" dirty="0" smtClean="0">
                <a:solidFill>
                  <a:srgbClr val="FF0000"/>
                </a:solidFill>
                <a:effectLst/>
              </a:rPr>
            </a:br>
            <a:r>
              <a:rPr lang="es-ES" sz="4400" b="1" dirty="0" smtClean="0">
                <a:solidFill>
                  <a:srgbClr val="FF0000"/>
                </a:solidFill>
                <a:effectLst/>
              </a:rPr>
              <a:t/>
            </a:r>
            <a:br>
              <a:rPr lang="es-ES" sz="4400" b="1" dirty="0" smtClean="0">
                <a:solidFill>
                  <a:srgbClr val="FF0000"/>
                </a:solidFill>
                <a:effectLst/>
              </a:rPr>
            </a:br>
            <a:r>
              <a:rPr lang="es-ES" sz="4400" b="1" dirty="0">
                <a:solidFill>
                  <a:srgbClr val="FF0000"/>
                </a:solidFill>
                <a:effectLst/>
              </a:rPr>
              <a:t/>
            </a:r>
            <a:br>
              <a:rPr lang="es-ES" sz="4400" b="1" dirty="0">
                <a:solidFill>
                  <a:srgbClr val="FF0000"/>
                </a:solidFill>
                <a:effectLst/>
              </a:rPr>
            </a:br>
            <a:r>
              <a:rPr lang="es-ES" sz="4400" b="1" dirty="0" smtClean="0">
                <a:solidFill>
                  <a:srgbClr val="FF0000"/>
                </a:solidFill>
                <a:effectLst/>
              </a:rPr>
              <a:t>RECOMENDACIONES</a:t>
            </a:r>
            <a:r>
              <a:rPr lang="es-EC" b="1" dirty="0">
                <a:solidFill>
                  <a:srgbClr val="FF0000"/>
                </a:solidFill>
                <a:effectLst/>
              </a:rPr>
              <a:t/>
            </a:r>
            <a:br>
              <a:rPr lang="es-EC" b="1" dirty="0">
                <a:solidFill>
                  <a:srgbClr val="FF0000"/>
                </a:solidFill>
                <a:effectLst/>
              </a:rPr>
            </a:br>
            <a:endParaRPr lang="es-EC" dirty="0">
              <a:solidFill>
                <a:srgbClr val="FF0000"/>
              </a:solidFill>
            </a:endParaRPr>
          </a:p>
        </p:txBody>
      </p:sp>
    </p:spTree>
    <p:extLst>
      <p:ext uri="{BB962C8B-B14F-4D97-AF65-F5344CB8AC3E}">
        <p14:creationId xmlns:p14="http://schemas.microsoft.com/office/powerpoint/2010/main" val="2815268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83051"/>
            <a:ext cx="8892480" cy="6186309"/>
          </a:xfrm>
          <a:prstGeom prst="rect">
            <a:avLst/>
          </a:prstGeom>
        </p:spPr>
        <p:txBody>
          <a:bodyPr wrap="square">
            <a:spAutoFit/>
          </a:bodyPr>
          <a:lstStyle/>
          <a:p>
            <a:r>
              <a:rPr lang="es-EC" b="1" dirty="0"/>
              <a:t> </a:t>
            </a:r>
          </a:p>
          <a:p>
            <a:pPr lvl="0">
              <a:buClr>
                <a:schemeClr val="accent1"/>
              </a:buClr>
            </a:pPr>
            <a:endParaRPr lang="es-EC" b="1" dirty="0"/>
          </a:p>
          <a:p>
            <a:pPr marL="285750" lvl="0" indent="-285750">
              <a:buClr>
                <a:schemeClr val="accent1"/>
              </a:buClr>
              <a:buFont typeface="Wingdings" panose="05000000000000000000" pitchFamily="2" charset="2"/>
              <a:buChar char="Ø"/>
            </a:pPr>
            <a:r>
              <a:rPr lang="es-EC" sz="2000" b="1" dirty="0" smtClean="0"/>
              <a:t>Identificación de  </a:t>
            </a:r>
            <a:r>
              <a:rPr lang="es-EC" sz="2000" b="1" dirty="0"/>
              <a:t>problemas dentro del área administrativa y </a:t>
            </a:r>
            <a:r>
              <a:rPr lang="es-EC" sz="2000" b="1" dirty="0" smtClean="0"/>
              <a:t>operativa, </a:t>
            </a:r>
            <a:r>
              <a:rPr lang="es-EC" sz="2000" b="1" dirty="0"/>
              <a:t>la limitada rentabilidad y productividad, los mismos que se generaban por la falta de procesos definidos de control para el otorgamiento de créditos y la falta de procesos de control de calidad en las sub-áreas </a:t>
            </a:r>
            <a:r>
              <a:rPr lang="es-EC" sz="2000" b="1" dirty="0" smtClean="0"/>
              <a:t>respectivamente. </a:t>
            </a:r>
          </a:p>
          <a:p>
            <a:pPr marL="285750" lvl="0" indent="-285750">
              <a:buClr>
                <a:schemeClr val="accent1"/>
              </a:buClr>
              <a:buFont typeface="Wingdings" panose="05000000000000000000" pitchFamily="2" charset="2"/>
              <a:buChar char="Ø"/>
            </a:pPr>
            <a:r>
              <a:rPr lang="es-EC" sz="2000" b="1" dirty="0" smtClean="0"/>
              <a:t>L a </a:t>
            </a:r>
            <a:r>
              <a:rPr lang="es-EC" sz="2000" b="1" dirty="0"/>
              <a:t>limitada rentabilidad fue corregida mediante la implementación de  procesos definidos de control en el área de ventas para el  Otorgamiento de Crédito.</a:t>
            </a:r>
          </a:p>
          <a:p>
            <a:pPr marL="285750" lvl="0" indent="-285750">
              <a:buClr>
                <a:schemeClr val="accent1"/>
              </a:buClr>
              <a:buFont typeface="Wingdings" panose="05000000000000000000" pitchFamily="2" charset="2"/>
              <a:buChar char="Ø"/>
            </a:pPr>
            <a:r>
              <a:rPr lang="es-EC" sz="2000" b="1" dirty="0"/>
              <a:t>La limitada productividad </a:t>
            </a:r>
            <a:r>
              <a:rPr lang="es-ES" sz="2000" b="1" dirty="0"/>
              <a:t>logro ser mejorada, mediante la implementación  de un proceso de control de calidad, el cual incluye </a:t>
            </a:r>
            <a:r>
              <a:rPr lang="es-ES" sz="2000" b="1" dirty="0" err="1"/>
              <a:t>check</a:t>
            </a:r>
            <a:r>
              <a:rPr lang="es-ES" sz="2000" b="1" dirty="0"/>
              <a:t> in y </a:t>
            </a:r>
            <a:r>
              <a:rPr lang="es-ES" sz="2000" b="1" dirty="0" err="1"/>
              <a:t>checkout</a:t>
            </a:r>
            <a:r>
              <a:rPr lang="es-ES" sz="2000" b="1" dirty="0"/>
              <a:t> del vehículo, control de calidad en las actividades que forman parte del proceso.</a:t>
            </a:r>
            <a:endParaRPr lang="es-EC" sz="2000" b="1" dirty="0"/>
          </a:p>
          <a:p>
            <a:pPr marL="285750" lvl="0" indent="-285750">
              <a:buClr>
                <a:schemeClr val="accent1"/>
              </a:buClr>
              <a:buFont typeface="Wingdings" panose="05000000000000000000" pitchFamily="2" charset="2"/>
              <a:buChar char="Ø"/>
            </a:pPr>
            <a:r>
              <a:rPr lang="es-ES" sz="2000" b="1" dirty="0"/>
              <a:t>La implementación del proceso para el otorgamiento de </a:t>
            </a:r>
            <a:r>
              <a:rPr lang="es-ES" sz="2000" b="1" dirty="0" err="1"/>
              <a:t>crédito,optimizo</a:t>
            </a:r>
            <a:r>
              <a:rPr lang="es-ES" sz="2000" b="1" dirty="0"/>
              <a:t> recursos, disminuyo el riesgo de cartera incobrable y garantizo ventas efectivas, las cuales incrementaron en un 4% en relación a la situación inicial.</a:t>
            </a:r>
            <a:endParaRPr lang="es-EC" sz="2000" b="1" dirty="0"/>
          </a:p>
          <a:p>
            <a:pPr marL="285750" indent="-285750">
              <a:buClr>
                <a:schemeClr val="accent1"/>
              </a:buClr>
              <a:buFont typeface="Wingdings" panose="05000000000000000000" pitchFamily="2" charset="2"/>
              <a:buChar char="Ø"/>
            </a:pPr>
            <a:r>
              <a:rPr lang="es-ES" sz="2000" b="1" dirty="0"/>
              <a:t>Se determino que el siguiente proyecto a desarrollarse dentro de la organización tanto para el área administrativa y el área operativa, consiste en el mejoramiento del índice de cumplimiento de estándares, ya que estos miden la atención dada por el personal hacia el cliente facilitando las ventas de contado </a:t>
            </a:r>
            <a:endParaRPr lang="es-EC" sz="2000" b="1" dirty="0"/>
          </a:p>
        </p:txBody>
      </p:sp>
      <p:sp>
        <p:nvSpPr>
          <p:cNvPr id="6" name="5 Rectángulo"/>
          <p:cNvSpPr/>
          <p:nvPr/>
        </p:nvSpPr>
        <p:spPr>
          <a:xfrm>
            <a:off x="323528" y="332656"/>
            <a:ext cx="2204450" cy="523220"/>
          </a:xfrm>
          <a:prstGeom prst="rect">
            <a:avLst/>
          </a:prstGeom>
        </p:spPr>
        <p:txBody>
          <a:bodyPr wrap="none">
            <a:spAutoFit/>
          </a:bodyPr>
          <a:lstStyle/>
          <a:p>
            <a:r>
              <a:rPr lang="es-ES" sz="2800" b="1" dirty="0">
                <a:solidFill>
                  <a:srgbClr val="FF0000"/>
                </a:solidFill>
              </a:rPr>
              <a:t>Conclusiones</a:t>
            </a:r>
            <a:endParaRPr lang="es-EC" sz="2800" b="1" dirty="0">
              <a:solidFill>
                <a:srgbClr val="FF0000"/>
              </a:solidFill>
            </a:endParaRPr>
          </a:p>
        </p:txBody>
      </p:sp>
    </p:spTree>
    <p:extLst>
      <p:ext uri="{BB962C8B-B14F-4D97-AF65-F5344CB8AC3E}">
        <p14:creationId xmlns:p14="http://schemas.microsoft.com/office/powerpoint/2010/main" val="3591539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340768"/>
            <a:ext cx="8686800" cy="4739357"/>
          </a:xfrm>
        </p:spPr>
        <p:txBody>
          <a:bodyPr>
            <a:normAutofit fontScale="55000" lnSpcReduction="20000"/>
          </a:bodyPr>
          <a:lstStyle/>
          <a:p>
            <a:pPr marL="0" indent="0">
              <a:buNone/>
            </a:pPr>
            <a:r>
              <a:rPr lang="es-ES" b="1" dirty="0"/>
              <a:t> </a:t>
            </a:r>
            <a:endParaRPr lang="es-EC" b="1" dirty="0"/>
          </a:p>
          <a:p>
            <a:pPr lvl="0" algn="just">
              <a:buFont typeface="Wingdings" panose="05000000000000000000" pitchFamily="2" charset="2"/>
              <a:buChar char="Ø"/>
            </a:pPr>
            <a:r>
              <a:rPr lang="es-EC" sz="3800" dirty="0">
                <a:solidFill>
                  <a:schemeClr val="tx1"/>
                </a:solidFill>
              </a:rPr>
              <a:t>Informar mensualmente los avances positivos del proyecto a la  Gerencia para que den viabilidad a nuevos proyectos que apalanquen y refuercen el presente estudio.</a:t>
            </a:r>
          </a:p>
          <a:p>
            <a:pPr lvl="0" algn="just">
              <a:buFont typeface="Wingdings" panose="05000000000000000000" pitchFamily="2" charset="2"/>
              <a:buChar char="Ø"/>
            </a:pPr>
            <a:r>
              <a:rPr lang="es-EC" sz="3800" dirty="0">
                <a:solidFill>
                  <a:schemeClr val="tx1"/>
                </a:solidFill>
              </a:rPr>
              <a:t>Mantener y mejorar los procesos de control modelados e implementados en el presente estudio.</a:t>
            </a:r>
          </a:p>
          <a:p>
            <a:pPr lvl="0" algn="just">
              <a:buFont typeface="Wingdings" panose="05000000000000000000" pitchFamily="2" charset="2"/>
              <a:buChar char="Ø"/>
            </a:pPr>
            <a:r>
              <a:rPr lang="es-EC" sz="3800" dirty="0">
                <a:solidFill>
                  <a:schemeClr val="tx1"/>
                </a:solidFill>
              </a:rPr>
              <a:t>Dar seguimiento a la estandarización y realizar una mejora continua en función de algún cambio en el proceso. </a:t>
            </a:r>
          </a:p>
          <a:p>
            <a:pPr lvl="0" algn="just">
              <a:buFont typeface="Wingdings" panose="05000000000000000000" pitchFamily="2" charset="2"/>
              <a:buChar char="Ø"/>
            </a:pPr>
            <a:r>
              <a:rPr lang="es-EC" sz="3800" dirty="0">
                <a:solidFill>
                  <a:schemeClr val="tx1"/>
                </a:solidFill>
              </a:rPr>
              <a:t>Capacitar permanentemente al recurso humano que forma parte de la empresa, referente a nuevos proyectos de modo que el servicio que se ofrecen al cliente este debidamente garantizado y se revierta en beneficio de la empresa</a:t>
            </a:r>
          </a:p>
          <a:p>
            <a:pPr lvl="0" algn="just">
              <a:buFont typeface="Wingdings" panose="05000000000000000000" pitchFamily="2" charset="2"/>
              <a:buChar char="Ø"/>
            </a:pPr>
            <a:r>
              <a:rPr lang="es-EC" sz="3800" dirty="0">
                <a:solidFill>
                  <a:schemeClr val="tx1"/>
                </a:solidFill>
              </a:rPr>
              <a:t>Fijar objetivos y metas en nuevos proyectos, que estén bien dimensionados y acorde a la realidad de la organización para evitar el desperdicio  de los  recursos.</a:t>
            </a:r>
          </a:p>
        </p:txBody>
      </p:sp>
      <p:sp>
        <p:nvSpPr>
          <p:cNvPr id="4" name="3 Rectángulo"/>
          <p:cNvSpPr/>
          <p:nvPr/>
        </p:nvSpPr>
        <p:spPr>
          <a:xfrm>
            <a:off x="899592" y="548680"/>
            <a:ext cx="3312368" cy="523220"/>
          </a:xfrm>
          <a:prstGeom prst="rect">
            <a:avLst/>
          </a:prstGeom>
        </p:spPr>
        <p:txBody>
          <a:bodyPr wrap="square">
            <a:spAutoFit/>
          </a:bodyPr>
          <a:lstStyle/>
          <a:p>
            <a:r>
              <a:rPr lang="es-ES" sz="2800" b="1" dirty="0">
                <a:solidFill>
                  <a:srgbClr val="FF0000"/>
                </a:solidFill>
              </a:rPr>
              <a:t>Recomendaciones</a:t>
            </a:r>
            <a:endParaRPr lang="es-EC" sz="2800" b="1" dirty="0">
              <a:solidFill>
                <a:srgbClr val="FF0000"/>
              </a:solidFill>
            </a:endParaRPr>
          </a:p>
        </p:txBody>
      </p:sp>
    </p:spTree>
    <p:extLst>
      <p:ext uri="{BB962C8B-B14F-4D97-AF65-F5344CB8AC3E}">
        <p14:creationId xmlns:p14="http://schemas.microsoft.com/office/powerpoint/2010/main" val="1138791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DIAGNOSTICO SITUACIONAL Y APLICACIÓN DE LA METODOLOGIA RUTA DE LA CALIDAD</a:t>
            </a:r>
            <a:endParaRPr lang="es-MX" dirty="0"/>
          </a:p>
        </p:txBody>
      </p:sp>
      <p:sp>
        <p:nvSpPr>
          <p:cNvPr id="5" name="2 Marcador de contenido"/>
          <p:cNvSpPr>
            <a:spLocks noGrp="1"/>
          </p:cNvSpPr>
          <p:nvPr>
            <p:ph idx="1"/>
          </p:nvPr>
        </p:nvSpPr>
        <p:spPr>
          <a:xfrm>
            <a:off x="285720" y="3714752"/>
            <a:ext cx="8429684" cy="2928958"/>
          </a:xfrm>
        </p:spPr>
        <p:txBody>
          <a:bodyPr>
            <a:normAutofit lnSpcReduction="10000"/>
          </a:bodyPr>
          <a:lstStyle/>
          <a:p>
            <a:pPr lvl="0">
              <a:buClr>
                <a:srgbClr val="C00000"/>
              </a:buClr>
              <a:buSzPct val="80000"/>
              <a:buNone/>
            </a:pPr>
            <a:r>
              <a:rPr lang="es-EC" sz="2200" b="1" dirty="0" smtClean="0">
                <a:solidFill>
                  <a:schemeClr val="tx1"/>
                </a:solidFill>
              </a:rPr>
              <a:t>Giro del Negocio</a:t>
            </a:r>
            <a:endParaRPr lang="es-ES_tradnl" sz="2200" b="1" dirty="0" smtClean="0">
              <a:solidFill>
                <a:schemeClr val="tx1"/>
              </a:solidFill>
            </a:endParaRPr>
          </a:p>
          <a:p>
            <a:pPr lvl="0" algn="just">
              <a:buClr>
                <a:srgbClr val="C00000"/>
              </a:buClr>
              <a:buSzPct val="80000"/>
              <a:buFont typeface="Wingdings" pitchFamily="2" charset="2"/>
              <a:buChar char="ü"/>
            </a:pPr>
            <a:r>
              <a:rPr lang="es-EC" sz="2200" b="1" dirty="0" smtClean="0">
                <a:solidFill>
                  <a:schemeClr val="tx1"/>
                </a:solidFill>
              </a:rPr>
              <a:t>“</a:t>
            </a:r>
            <a:r>
              <a:rPr lang="es-EC" sz="2200" i="1" dirty="0" err="1" smtClean="0">
                <a:solidFill>
                  <a:schemeClr val="tx1"/>
                </a:solidFill>
              </a:rPr>
              <a:t>Megatalleres</a:t>
            </a:r>
            <a:r>
              <a:rPr lang="es-EC" sz="2200" i="1" dirty="0" smtClean="0">
                <a:solidFill>
                  <a:schemeClr val="tx1"/>
                </a:solidFill>
              </a:rPr>
              <a:t> El Coche Rojo” </a:t>
            </a:r>
            <a:r>
              <a:rPr lang="es-EC" sz="2200" dirty="0" smtClean="0">
                <a:solidFill>
                  <a:schemeClr val="tx1"/>
                </a:solidFill>
              </a:rPr>
              <a:t>es una empresa dedicada  al mantenimiento preventivo y correctivo de toda clase de  vehículos en todas sus partes constitutivas; lleva 10 años  de presencia en el mercado local.</a:t>
            </a:r>
            <a:endParaRPr lang="es-ES_tradnl" sz="2200" dirty="0" smtClean="0">
              <a:solidFill>
                <a:schemeClr val="tx1"/>
              </a:solidFill>
            </a:endParaRPr>
          </a:p>
          <a:p>
            <a:pPr lvl="0" algn="just">
              <a:buClr>
                <a:srgbClr val="C00000"/>
              </a:buClr>
              <a:buSzPct val="80000"/>
              <a:buNone/>
            </a:pPr>
            <a:r>
              <a:rPr lang="es-EC" sz="2200" b="1" dirty="0" smtClean="0">
                <a:solidFill>
                  <a:schemeClr val="tx1"/>
                </a:solidFill>
              </a:rPr>
              <a:t>Ubicación </a:t>
            </a:r>
            <a:endParaRPr lang="es-ES_tradnl" sz="2200" b="1" dirty="0" smtClean="0">
              <a:solidFill>
                <a:schemeClr val="tx1"/>
              </a:solidFill>
            </a:endParaRPr>
          </a:p>
          <a:p>
            <a:pPr lvl="0" algn="just">
              <a:buClr>
                <a:srgbClr val="C00000"/>
              </a:buClr>
              <a:buSzPct val="80000"/>
              <a:buFont typeface="Wingdings" pitchFamily="2" charset="2"/>
              <a:buChar char="ü"/>
            </a:pPr>
            <a:r>
              <a:rPr lang="es-EC" sz="2200" dirty="0" smtClean="0">
                <a:solidFill>
                  <a:schemeClr val="tx1"/>
                </a:solidFill>
              </a:rPr>
              <a:t>Ubicado en la ciudad de </a:t>
            </a:r>
            <a:r>
              <a:rPr lang="es-EC" sz="2200" dirty="0" err="1" smtClean="0">
                <a:solidFill>
                  <a:schemeClr val="tx1"/>
                </a:solidFill>
              </a:rPr>
              <a:t>Cayambe</a:t>
            </a:r>
            <a:r>
              <a:rPr lang="es-EC" sz="2200" dirty="0" smtClean="0">
                <a:solidFill>
                  <a:schemeClr val="tx1"/>
                </a:solidFill>
              </a:rPr>
              <a:t>, Provincia de Pichincha, en la  panamericana  Norte Km 1 vía a </a:t>
            </a:r>
            <a:r>
              <a:rPr lang="es-EC" sz="2200" dirty="0" err="1" smtClean="0">
                <a:solidFill>
                  <a:schemeClr val="tx1"/>
                </a:solidFill>
              </a:rPr>
              <a:t>Otavalo</a:t>
            </a:r>
            <a:r>
              <a:rPr lang="es-EC" sz="2200" dirty="0" smtClean="0">
                <a:solidFill>
                  <a:schemeClr val="tx1"/>
                </a:solidFill>
              </a:rPr>
              <a:t>.</a:t>
            </a:r>
          </a:p>
          <a:p>
            <a:pPr lvl="0">
              <a:buNone/>
            </a:pPr>
            <a:endParaRPr lang="es-ES_tradnl" dirty="0" smtClean="0"/>
          </a:p>
          <a:p>
            <a:endParaRPr lang="es-ES_tradnl" dirty="0"/>
          </a:p>
        </p:txBody>
      </p:sp>
      <p:pic>
        <p:nvPicPr>
          <p:cNvPr id="6" name="5 Imagen"/>
          <p:cNvPicPr/>
          <p:nvPr/>
        </p:nvPicPr>
        <p:blipFill>
          <a:blip r:embed="rId2"/>
          <a:srcRect/>
          <a:stretch>
            <a:fillRect/>
          </a:stretch>
        </p:blipFill>
        <p:spPr bwMode="auto">
          <a:xfrm>
            <a:off x="2771800" y="1484784"/>
            <a:ext cx="3296978" cy="2282596"/>
          </a:xfrm>
          <a:prstGeom prst="rect">
            <a:avLst/>
          </a:prstGeom>
          <a:noFill/>
        </p:spPr>
      </p:pic>
    </p:spTree>
    <p:extLst>
      <p:ext uri="{BB962C8B-B14F-4D97-AF65-F5344CB8AC3E}">
        <p14:creationId xmlns:p14="http://schemas.microsoft.com/office/powerpoint/2010/main" val="133381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2008188"/>
            <a:ext cx="7052488" cy="30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835696" y="548680"/>
            <a:ext cx="4990296" cy="1077218"/>
          </a:xfrm>
          <a:prstGeom prst="rect">
            <a:avLst/>
          </a:prstGeom>
        </p:spPr>
        <p:txBody>
          <a:bodyPr wrap="square">
            <a:spAutoFit/>
          </a:bodyPr>
          <a:lstStyle/>
          <a:p>
            <a:pPr algn="ctr"/>
            <a:r>
              <a:rPr lang="es-EC" sz="3200" b="1" dirty="0" smtClean="0">
                <a:solidFill>
                  <a:srgbClr val="FF0000"/>
                </a:solidFill>
              </a:rPr>
              <a:t>DEFINICION </a:t>
            </a:r>
            <a:r>
              <a:rPr lang="es-EC" sz="3200" b="1" dirty="0" smtClean="0">
                <a:solidFill>
                  <a:srgbClr val="FF0000"/>
                </a:solidFill>
              </a:rPr>
              <a:t>  DEL </a:t>
            </a:r>
            <a:r>
              <a:rPr lang="es-EC" sz="3200" b="1" dirty="0" smtClean="0">
                <a:solidFill>
                  <a:srgbClr val="FF0000"/>
                </a:solidFill>
              </a:rPr>
              <a:t>PROBLEMA</a:t>
            </a:r>
            <a:endParaRPr lang="es-ES" sz="3200" b="1" dirty="0">
              <a:solidFill>
                <a:srgbClr val="FF0000"/>
              </a:solidFill>
            </a:endParaRPr>
          </a:p>
        </p:txBody>
      </p:sp>
    </p:spTree>
    <p:extLst>
      <p:ext uri="{BB962C8B-B14F-4D97-AF65-F5344CB8AC3E}">
        <p14:creationId xmlns:p14="http://schemas.microsoft.com/office/powerpoint/2010/main" val="173751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ANALISIS DE HECHOS Y DATOS</a:t>
            </a:r>
            <a:endParaRPr lang="es-MX" dirty="0"/>
          </a:p>
        </p:txBody>
      </p:sp>
      <p:pic>
        <p:nvPicPr>
          <p:cNvPr id="18503" name="Picture 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64704"/>
            <a:ext cx="8856985"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912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5088"/>
            <a:ext cx="9144000" cy="67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912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632</TotalTime>
  <Words>1611</Words>
  <Application>Microsoft Office PowerPoint</Application>
  <PresentationFormat>Presentación en pantalla (4:3)</PresentationFormat>
  <Paragraphs>356</Paragraphs>
  <Slides>56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Viajes</vt:lpstr>
      <vt:lpstr>Documento</vt:lpstr>
      <vt:lpstr>Presentación de PowerPoint</vt:lpstr>
      <vt:lpstr>contenido</vt:lpstr>
      <vt:lpstr>Presentación de PowerPoint</vt:lpstr>
      <vt:lpstr>Estructura del trabajo</vt:lpstr>
      <vt:lpstr>METODOLOGIA DEL TRABAJO: ESTUDIO DEL CASO</vt:lpstr>
      <vt:lpstr>DIAGNOSTICO SITUACIONAL Y APLICACIÓN DE LA METODOLOGIA RUTA DE LA CALIDAD</vt:lpstr>
      <vt:lpstr>Presentación de PowerPoint</vt:lpstr>
      <vt:lpstr>ANALISIS DE HECHOS Y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IDENTIFICACION DE PROCESOS</vt:lpstr>
      <vt:lpstr>DESCRIPCIÓN Y ANÁLISIS DE LOS PROCESOS</vt:lpstr>
      <vt:lpstr>CONTROL DE LOS PROCESOS</vt:lpstr>
      <vt:lpstr>ANALISIS DEL CONTROL DE PROCESO DE CALIDAD LUBRICENTRO</vt:lpstr>
      <vt:lpstr>ANALISIS DEL CONTROL DE PROCESO DE CALIDAD MECANICA</vt:lpstr>
      <vt:lpstr>Presentación de PowerPoint</vt:lpstr>
      <vt:lpstr>Retroalimentación </vt:lpstr>
      <vt:lpstr>Presentación de PowerPoint</vt:lpstr>
      <vt:lpstr>FALTA DE CONTROL DE CALIDAD EN LAS AREAS OPERATIVAS </vt:lpstr>
      <vt:lpstr>MEJORAMIENTO PRODUCTIVIDAD EN AREAS OPERATIVAS</vt:lpstr>
      <vt:lpstr>Estandarización</vt:lpstr>
      <vt:lpstr>Presentación de PowerPoint</vt:lpstr>
      <vt:lpstr>PROCEDIMIENTO ESTANDAR DE OPERACIÓN PARA LIMITADA PRODUCTIVIDAD PERJUDICANDO LA IMAGEN DE MEGATALLERES EL COCHE ROJO EN LUBRICENTRO</vt:lpstr>
      <vt:lpstr>Presentación de PowerPoint</vt:lpstr>
      <vt:lpstr> </vt:lpstr>
      <vt:lpstr>Presentación de PowerPoint</vt:lpstr>
      <vt:lpstr>Presentación de PowerPoint</vt:lpstr>
      <vt:lpstr>Presentación de PowerPoint</vt:lpstr>
      <vt:lpstr>ANALISIS DE RESULTADOS</vt:lpstr>
      <vt:lpstr>Presentación de PowerPoint</vt:lpstr>
      <vt:lpstr>Presentación de PowerPoint</vt:lpstr>
      <vt:lpstr>Presentación de PowerPoint</vt:lpstr>
      <vt:lpstr>Presentación de PowerPoint</vt:lpstr>
      <vt:lpstr>REPORTE 3 GENERACIONES PARA OTORGAMIENTO DE CRÉDITO </vt:lpstr>
      <vt:lpstr>REPORTE 3 GENERACIONES PARA HOJAS DE CONTROL AREAS OPERATIVAS </vt:lpstr>
      <vt:lpstr>REPORTE 3 GENERACIONES PARA SATISFACCION DE CLIENTES AREAS OPERATIVAS</vt:lpstr>
      <vt:lpstr>REPORTE 3 GENERACIONES PARA ASEGURAMIENTO DE LA CALIDAD AREAS OPERATIVAS</vt:lpstr>
      <vt:lpstr>Caracterizacion de la industria en el ecuador  DIAGNÓSTICO  SITUACIONAL</vt:lpstr>
      <vt:lpstr>ANÁLISIS  EXTERNO</vt:lpstr>
      <vt:lpstr>Presentación de PowerPoint</vt:lpstr>
      <vt:lpstr>Presentación de PowerPoint</vt:lpstr>
      <vt:lpstr>PROVEEDORES </vt:lpstr>
      <vt:lpstr>competencia</vt:lpstr>
      <vt:lpstr>CAPACIDAD FINANCIERA</vt:lpstr>
      <vt:lpstr>CAPACIDAD TECNOLÓGICA</vt:lpstr>
      <vt:lpstr>Estrategia competitiva</vt:lpstr>
      <vt:lpstr>CONCLUSIONES   Y    RECOMENDACIONES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vinueza</dc:creator>
  <cp:lastModifiedBy>Gus</cp:lastModifiedBy>
  <cp:revision>52</cp:revision>
  <dcterms:created xsi:type="dcterms:W3CDTF">2014-01-12T15:09:08Z</dcterms:created>
  <dcterms:modified xsi:type="dcterms:W3CDTF">2014-10-15T20:54:52Z</dcterms:modified>
</cp:coreProperties>
</file>