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9"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8" r:id="rId32"/>
    <p:sldId id="289" r:id="rId33"/>
    <p:sldId id="290" r:id="rId34"/>
    <p:sldId id="282" r:id="rId35"/>
    <p:sldId id="28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280" autoAdjust="0"/>
  </p:normalViewPr>
  <p:slideViewPr>
    <p:cSldViewPr snapToGrid="0">
      <p:cViewPr varScale="1">
        <p:scale>
          <a:sx n="68" d="100"/>
          <a:sy n="68" d="100"/>
        </p:scale>
        <p:origin x="81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2870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E59FD0C-5451-4CA0-86AF-E70AE3279989}" type="datetimeFigureOut">
              <a:rPr lang="en-US" smtClean="0"/>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065873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0E59FD0C-5451-4CA0-86AF-E70AE3279989}"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215983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0E59FD0C-5451-4CA0-86AF-E70AE3279989}"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785408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E59FD0C-5451-4CA0-86AF-E70AE3279989}"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416484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59FD0C-5451-4CA0-86AF-E70AE3279989}" type="datetimeFigureOut">
              <a:rPr lang="en-US" smtClean="0"/>
              <a:t>12/19/2016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515382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59FD0C-5451-4CA0-86AF-E70AE3279989}" type="datetimeFigureOut">
              <a:rPr lang="en-US" smtClean="0"/>
              <a:t>12/19/2016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614753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18388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433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8C94063-DF36-4330-A365-08DA1FA5B7D6}"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99947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08A7C6C-0F39-4D70-8E8D-FE5B9C95FA73}"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949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4111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12/19/2016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927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F170639-886C-4FCF-9EAB-ABB5DA3F3F4A}" type="datetimeFigureOut">
              <a:rPr lang="en-US" smtClean="0"/>
              <a:t>12/19/2016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93080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2230651-31F4-45D2-98AE-A2108F41BC07}" type="datetimeFigureOut">
              <a:rPr lang="en-US" smtClean="0"/>
              <a:t>12/19/2016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49888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6F53789A-C914-4DB1-8815-80B5EC7335C5}" type="datetimeFigureOut">
              <a:rPr lang="en-US" smtClean="0"/>
              <a:t>12/19/2016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25065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E6440AA-91A0-436F-8FDB-C0F939DCAE21}" type="datetimeFigureOut">
              <a:rPr lang="en-US" smtClean="0"/>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1498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E59FD0C-5451-4CA0-86AF-E70AE3279989}" type="datetimeFigureOut">
              <a:rPr lang="en-US" smtClean="0"/>
              <a:t>12/19/2016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47437252"/>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61870" y="2125980"/>
            <a:ext cx="10305289" cy="4091940"/>
          </a:xfrm>
        </p:spPr>
        <p:txBody>
          <a:bodyPr>
            <a:normAutofit lnSpcReduction="10000"/>
          </a:bodyPr>
          <a:lstStyle/>
          <a:p>
            <a:pPr algn="ctr"/>
            <a:endParaRPr lang="en-US" dirty="0"/>
          </a:p>
          <a:p>
            <a:pPr algn="ctr"/>
            <a:r>
              <a:rPr lang="en-US" dirty="0"/>
              <a:t>DEPARTAMENTO DE ELÉCTRICA Y ELECTRÓNICA CARRERA DE INGENIERÍA EN ELECTRÓNICA Y TELECOMUNICACIONES</a:t>
            </a:r>
          </a:p>
          <a:p>
            <a:pPr algn="ctr"/>
            <a:endParaRPr lang="en-US" dirty="0"/>
          </a:p>
          <a:p>
            <a:pPr algn="ctr"/>
            <a:r>
              <a:rPr lang="en-US" dirty="0"/>
              <a:t>DESARROLLO E IMPLEMENTACIÓN DE UN SISTEMA PARA LA DETECCIÓN DE OTT BYPASS(VIBER) PARA LA CORPORACIÓN NACIONAL DE TELECOMUNICACIONES CNT EP</a:t>
            </a:r>
          </a:p>
          <a:p>
            <a:pPr algn="ctr"/>
            <a:endParaRPr lang="en-US" dirty="0"/>
          </a:p>
          <a:p>
            <a:pPr algn="ctr"/>
            <a:r>
              <a:rPr lang="en-US" dirty="0"/>
              <a:t>ANDRÉS FELIPE CABRERA OCHOA</a:t>
            </a:r>
          </a:p>
          <a:p>
            <a:pPr algn="ctr"/>
            <a:endParaRPr lang="en-US" dirty="0"/>
          </a:p>
          <a:p>
            <a:pPr algn="ctr"/>
            <a:r>
              <a:rPr lang="en-US" dirty="0"/>
              <a:t>SANGOLQUÍ, DICIEMBRE 2016</a:t>
            </a:r>
          </a:p>
        </p:txBody>
      </p:sp>
      <p:pic>
        <p:nvPicPr>
          <p:cNvPr id="6" name="Picture 2"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306" y="426720"/>
            <a:ext cx="6579451" cy="169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37704" y="108035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Marco Teórico –  Fraude ByPass</a:t>
            </a:r>
          </a:p>
        </p:txBody>
      </p:sp>
      <p:sp>
        <p:nvSpPr>
          <p:cNvPr id="5" name="8 Rectángulo"/>
          <p:cNvSpPr/>
          <p:nvPr/>
        </p:nvSpPr>
        <p:spPr>
          <a:xfrm>
            <a:off x="2137704" y="1725403"/>
            <a:ext cx="8001000" cy="722376"/>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r>
              <a:rPr lang="es-ES" sz="1400" dirty="0"/>
              <a:t>Se entiende por este tipo de fraude a  todo tráfico telefónico que, siendo internacional, es terminado en el país de destino como tráfico nacional.</a:t>
            </a:r>
            <a:endParaRPr lang="en-US" sz="1400" dirty="0"/>
          </a:p>
        </p:txBody>
      </p:sp>
      <p:sp>
        <p:nvSpPr>
          <p:cNvPr id="9" name="8 Rectángulo"/>
          <p:cNvSpPr/>
          <p:nvPr/>
        </p:nvSpPr>
        <p:spPr>
          <a:xfrm>
            <a:off x="2137704" y="2711824"/>
            <a:ext cx="8001000" cy="2742848"/>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r>
              <a:rPr lang="en-US" sz="1400" dirty="0" err="1"/>
              <a:t>Características</a:t>
            </a:r>
            <a:r>
              <a:rPr lang="en-US" sz="1400" dirty="0"/>
              <a:t>:</a:t>
            </a:r>
          </a:p>
          <a:p>
            <a:pPr lvl="0"/>
            <a:endParaRPr lang="en-US" sz="1400" dirty="0"/>
          </a:p>
          <a:p>
            <a:pPr marL="285750" lvl="0" indent="-285750" algn="just">
              <a:buFont typeface="Arial" panose="020B0604020202020204" pitchFamily="34" charset="0"/>
              <a:buChar char="•"/>
            </a:pPr>
            <a:r>
              <a:rPr lang="es-ES" sz="1400" dirty="0"/>
              <a:t>Para redirigir las llamadas se utilizan varias líneas telefónicas.</a:t>
            </a:r>
          </a:p>
          <a:p>
            <a:pPr marL="285750" lvl="0" indent="-285750" algn="just">
              <a:buFont typeface="Arial" panose="020B0604020202020204" pitchFamily="34" charset="0"/>
              <a:buChar char="•"/>
            </a:pPr>
            <a:r>
              <a:rPr lang="es-ES" sz="1400" dirty="0"/>
              <a:t>Para garantizar una calidad de servicio se requiere un enlace internacional.</a:t>
            </a:r>
          </a:p>
          <a:p>
            <a:pPr marL="285750" lvl="0" indent="-285750" algn="just">
              <a:buFont typeface="Arial" panose="020B0604020202020204" pitchFamily="34" charset="0"/>
              <a:buChar char="•"/>
            </a:pPr>
            <a:r>
              <a:rPr lang="es-ES" sz="1400" dirty="0"/>
              <a:t>Las líneas que se utilizan para ByPass generan un tráfico considerable, pero no reciben llamadas con frecuencia.</a:t>
            </a:r>
          </a:p>
          <a:p>
            <a:pPr marL="285750" lvl="0" indent="-285750" algn="just">
              <a:buFont typeface="Arial" panose="020B0604020202020204" pitchFamily="34" charset="0"/>
              <a:buChar char="•"/>
            </a:pPr>
            <a:r>
              <a:rPr lang="es-ES" sz="1400" dirty="0"/>
              <a:t>El mayor tráfico se genera cuando es fin de semana o días festivos.</a:t>
            </a:r>
          </a:p>
          <a:p>
            <a:pPr marL="285750" lvl="0" indent="-285750" algn="just">
              <a:buFont typeface="Arial" panose="020B0604020202020204" pitchFamily="34" charset="0"/>
              <a:buChar char="•"/>
            </a:pPr>
            <a:r>
              <a:rPr lang="es-ES" sz="1400" dirty="0"/>
              <a:t>El enlace internacional es simétrico ya que se necesita el mismo ancho de banda tanto para transmisión como para la recepción, todo esto para que la calidad de servicio sea la óptima.</a:t>
            </a:r>
          </a:p>
          <a:p>
            <a:pPr marL="285750" lvl="0" indent="-285750" algn="just">
              <a:buFont typeface="Arial" panose="020B0604020202020204" pitchFamily="34" charset="0"/>
              <a:buChar char="•"/>
            </a:pPr>
            <a:r>
              <a:rPr lang="es-ES" sz="1400" dirty="0"/>
              <a:t>Todas las líneas celulares se anclan a una misma radio base, desde donde se genera el tráfico.</a:t>
            </a:r>
            <a:endParaRPr lang="en-US" sz="1400" dirty="0"/>
          </a:p>
        </p:txBody>
      </p:sp>
    </p:spTree>
    <p:extLst>
      <p:ext uri="{BB962C8B-B14F-4D97-AF65-F5344CB8AC3E}">
        <p14:creationId xmlns:p14="http://schemas.microsoft.com/office/powerpoint/2010/main" val="8624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93975" y="739216"/>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Marco Teórico –  Fraude ByPass</a:t>
            </a:r>
          </a:p>
        </p:txBody>
      </p:sp>
      <p:pic>
        <p:nvPicPr>
          <p:cNvPr id="6" name="Imagen 5"/>
          <p:cNvPicPr>
            <a:picLocks noChangeAspect="1"/>
          </p:cNvPicPr>
          <p:nvPr/>
        </p:nvPicPr>
        <p:blipFill>
          <a:blip r:embed="rId2"/>
          <a:stretch>
            <a:fillRect/>
          </a:stretch>
        </p:blipFill>
        <p:spPr>
          <a:xfrm>
            <a:off x="3365040" y="4033409"/>
            <a:ext cx="5432698" cy="2151965"/>
          </a:xfrm>
          <a:prstGeom prst="rect">
            <a:avLst/>
          </a:prstGeom>
        </p:spPr>
      </p:pic>
      <p:pic>
        <p:nvPicPr>
          <p:cNvPr id="7" name="Imagen 6"/>
          <p:cNvPicPr>
            <a:picLocks noChangeAspect="1"/>
          </p:cNvPicPr>
          <p:nvPr/>
        </p:nvPicPr>
        <p:blipFill>
          <a:blip r:embed="rId3"/>
          <a:stretch>
            <a:fillRect/>
          </a:stretch>
        </p:blipFill>
        <p:spPr>
          <a:xfrm>
            <a:off x="3365040" y="1468969"/>
            <a:ext cx="5408882" cy="2215687"/>
          </a:xfrm>
          <a:prstGeom prst="rect">
            <a:avLst/>
          </a:prstGeom>
        </p:spPr>
      </p:pic>
    </p:spTree>
    <p:extLst>
      <p:ext uri="{BB962C8B-B14F-4D97-AF65-F5344CB8AC3E}">
        <p14:creationId xmlns:p14="http://schemas.microsoft.com/office/powerpoint/2010/main" val="387515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93975" y="992435"/>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Marco Teórico –  OTT ByPass</a:t>
            </a:r>
          </a:p>
        </p:txBody>
      </p:sp>
      <p:sp>
        <p:nvSpPr>
          <p:cNvPr id="5" name="8 Rectángulo"/>
          <p:cNvSpPr/>
          <p:nvPr/>
        </p:nvSpPr>
        <p:spPr>
          <a:xfrm>
            <a:off x="2193975" y="2147433"/>
            <a:ext cx="8001000" cy="2326092"/>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just"/>
            <a:r>
              <a:rPr lang="es-ES" sz="1400" dirty="0"/>
              <a:t>Consiste en que una llamada internacional hacia un usuario móvil no ingresa por la vía normal, es decir con un carrier autorizado el cual terminaría la llamada usando la red conmutada de la operadora del país de recepción de la llamada, sino que un carrier intermedio tiene un acuerdo con la empresa proveedora o prestadora del aplicativo OTT y comprueba si el usuario final cuenta con esta aplicación y se encuentra disponible, verificando si el número de destino se encuentra activo, la calidad de red o el ancho de banda es suficiente para ofrecer una calidad de servicio en la conexión de la llamada, si se cumple con los factores anteriormente mencionados el carrier desvía la llamada a la aplicación OTT haciendo que la terminación sea mediante datos en la app OTT en vez de la interconexión habitual.</a:t>
            </a:r>
            <a:endParaRPr lang="en-US" sz="1400" dirty="0"/>
          </a:p>
        </p:txBody>
      </p:sp>
    </p:spTree>
    <p:extLst>
      <p:ext uri="{BB962C8B-B14F-4D97-AF65-F5344CB8AC3E}">
        <p14:creationId xmlns:p14="http://schemas.microsoft.com/office/powerpoint/2010/main" val="358646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93975" y="992435"/>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Marco Teórico –  OTT ByPass</a:t>
            </a:r>
          </a:p>
        </p:txBody>
      </p:sp>
      <p:pic>
        <p:nvPicPr>
          <p:cNvPr id="5" name="Imagen 4"/>
          <p:cNvPicPr>
            <a:picLocks noChangeAspect="1"/>
          </p:cNvPicPr>
          <p:nvPr/>
        </p:nvPicPr>
        <p:blipFill>
          <a:blip r:embed="rId2"/>
          <a:stretch>
            <a:fillRect/>
          </a:stretch>
        </p:blipFill>
        <p:spPr>
          <a:xfrm>
            <a:off x="2495287" y="1913193"/>
            <a:ext cx="7398375" cy="3726348"/>
          </a:xfrm>
          <a:prstGeom prst="rect">
            <a:avLst/>
          </a:prstGeom>
        </p:spPr>
      </p:pic>
    </p:spTree>
    <p:extLst>
      <p:ext uri="{BB962C8B-B14F-4D97-AF65-F5344CB8AC3E}">
        <p14:creationId xmlns:p14="http://schemas.microsoft.com/office/powerpoint/2010/main" val="408216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93974" y="493170"/>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e Implementación – Estructura del Sistema</a:t>
            </a:r>
          </a:p>
        </p:txBody>
      </p:sp>
      <p:sp>
        <p:nvSpPr>
          <p:cNvPr id="5" name="8 Rectángulo"/>
          <p:cNvSpPr/>
          <p:nvPr/>
        </p:nvSpPr>
        <p:spPr>
          <a:xfrm>
            <a:off x="2193975" y="1036086"/>
            <a:ext cx="8001000" cy="1510167"/>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just"/>
            <a:r>
              <a:rPr lang="es-ES" sz="1400" dirty="0"/>
              <a:t>El sistema posee tres partes principales:</a:t>
            </a:r>
          </a:p>
          <a:p>
            <a:pPr lvl="0" algn="just"/>
            <a:endParaRPr lang="es-ES" sz="1400" dirty="0"/>
          </a:p>
          <a:p>
            <a:pPr marL="285750" lvl="0" indent="-285750" algn="just">
              <a:buFont typeface="Arial" panose="020B0604020202020204" pitchFamily="34" charset="0"/>
              <a:buChar char="•"/>
            </a:pPr>
            <a:r>
              <a:rPr lang="es-ES" sz="1400" dirty="0"/>
              <a:t>Funcionando como un generador de llamadas.</a:t>
            </a:r>
          </a:p>
          <a:p>
            <a:pPr marL="285750" lvl="0" indent="-285750" algn="just">
              <a:buFont typeface="Arial" panose="020B0604020202020204" pitchFamily="34" charset="0"/>
              <a:buChar char="•"/>
            </a:pPr>
            <a:r>
              <a:rPr lang="es-ES" sz="1400" dirty="0"/>
              <a:t>Como receptor de llamadas.</a:t>
            </a:r>
          </a:p>
          <a:p>
            <a:pPr marL="285750" lvl="0" indent="-285750" algn="just">
              <a:buFont typeface="Arial" panose="020B0604020202020204" pitchFamily="34" charset="0"/>
              <a:buChar char="•"/>
            </a:pPr>
            <a:r>
              <a:rPr lang="es-ES" sz="1400" dirty="0"/>
              <a:t>Como aplicación Web para el procesamiento de la información y emisión de informes.</a:t>
            </a:r>
          </a:p>
        </p:txBody>
      </p:sp>
      <p:pic>
        <p:nvPicPr>
          <p:cNvPr id="7" name="Imagen 6"/>
          <p:cNvPicPr>
            <a:picLocks noChangeAspect="1"/>
          </p:cNvPicPr>
          <p:nvPr/>
        </p:nvPicPr>
        <p:blipFill>
          <a:blip r:embed="rId2"/>
          <a:stretch>
            <a:fillRect/>
          </a:stretch>
        </p:blipFill>
        <p:spPr>
          <a:xfrm>
            <a:off x="3300410" y="2870086"/>
            <a:ext cx="5788129" cy="3458760"/>
          </a:xfrm>
          <a:prstGeom prst="rect">
            <a:avLst/>
          </a:prstGeom>
        </p:spPr>
      </p:pic>
    </p:spTree>
    <p:extLst>
      <p:ext uri="{BB962C8B-B14F-4D97-AF65-F5344CB8AC3E}">
        <p14:creationId xmlns:p14="http://schemas.microsoft.com/office/powerpoint/2010/main" val="280796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926688"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de la aplicación móvil.</a:t>
            </a:r>
          </a:p>
        </p:txBody>
      </p:sp>
      <p:pic>
        <p:nvPicPr>
          <p:cNvPr id="5" name="Imagen 4"/>
          <p:cNvPicPr>
            <a:picLocks noChangeAspect="1"/>
          </p:cNvPicPr>
          <p:nvPr/>
        </p:nvPicPr>
        <p:blipFill>
          <a:blip r:embed="rId2"/>
          <a:stretch>
            <a:fillRect/>
          </a:stretch>
        </p:blipFill>
        <p:spPr>
          <a:xfrm>
            <a:off x="7565158" y="1810960"/>
            <a:ext cx="2362530" cy="3658111"/>
          </a:xfrm>
          <a:prstGeom prst="rect">
            <a:avLst/>
          </a:prstGeom>
        </p:spPr>
      </p:pic>
      <p:pic>
        <p:nvPicPr>
          <p:cNvPr id="6" name="Imagen 5"/>
          <p:cNvPicPr>
            <a:picLocks noChangeAspect="1"/>
          </p:cNvPicPr>
          <p:nvPr/>
        </p:nvPicPr>
        <p:blipFill>
          <a:blip r:embed="rId3"/>
          <a:stretch>
            <a:fillRect/>
          </a:stretch>
        </p:blipFill>
        <p:spPr>
          <a:xfrm>
            <a:off x="1926688" y="1763329"/>
            <a:ext cx="2362530" cy="3705742"/>
          </a:xfrm>
          <a:prstGeom prst="rect">
            <a:avLst/>
          </a:prstGeom>
        </p:spPr>
      </p:pic>
      <p:pic>
        <p:nvPicPr>
          <p:cNvPr id="7" name="Imagen 6"/>
          <p:cNvPicPr>
            <a:picLocks noChangeAspect="1"/>
          </p:cNvPicPr>
          <p:nvPr/>
        </p:nvPicPr>
        <p:blipFill>
          <a:blip r:embed="rId4"/>
          <a:stretch>
            <a:fillRect/>
          </a:stretch>
        </p:blipFill>
        <p:spPr>
          <a:xfrm>
            <a:off x="4727239" y="1810960"/>
            <a:ext cx="2353003" cy="3658111"/>
          </a:xfrm>
          <a:prstGeom prst="rect">
            <a:avLst/>
          </a:prstGeom>
        </p:spPr>
      </p:pic>
    </p:spTree>
    <p:extLst>
      <p:ext uri="{BB962C8B-B14F-4D97-AF65-F5344CB8AC3E}">
        <p14:creationId xmlns:p14="http://schemas.microsoft.com/office/powerpoint/2010/main" val="114552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926688"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de la aplicación móvil – Algoritmo Generador</a:t>
            </a:r>
          </a:p>
        </p:txBody>
      </p:sp>
      <p:pic>
        <p:nvPicPr>
          <p:cNvPr id="5" name="Imagen 4"/>
          <p:cNvPicPr>
            <a:picLocks noChangeAspect="1"/>
          </p:cNvPicPr>
          <p:nvPr/>
        </p:nvPicPr>
        <p:blipFill>
          <a:blip r:embed="rId2"/>
          <a:stretch>
            <a:fillRect/>
          </a:stretch>
        </p:blipFill>
        <p:spPr>
          <a:xfrm>
            <a:off x="3732125" y="1498962"/>
            <a:ext cx="4390126" cy="5022101"/>
          </a:xfrm>
          <a:prstGeom prst="rect">
            <a:avLst/>
          </a:prstGeom>
        </p:spPr>
      </p:pic>
    </p:spTree>
    <p:extLst>
      <p:ext uri="{BB962C8B-B14F-4D97-AF65-F5344CB8AC3E}">
        <p14:creationId xmlns:p14="http://schemas.microsoft.com/office/powerpoint/2010/main" val="37106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926688"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de la aplicación móvil – Algoritmo Receptor</a:t>
            </a:r>
          </a:p>
        </p:txBody>
      </p:sp>
      <p:pic>
        <p:nvPicPr>
          <p:cNvPr id="5" name="Imagen 4"/>
          <p:cNvPicPr>
            <a:picLocks noChangeAspect="1"/>
          </p:cNvPicPr>
          <p:nvPr/>
        </p:nvPicPr>
        <p:blipFill>
          <a:blip r:embed="rId2"/>
          <a:stretch>
            <a:fillRect/>
          </a:stretch>
        </p:blipFill>
        <p:spPr>
          <a:xfrm>
            <a:off x="3103214" y="1937378"/>
            <a:ext cx="5647947" cy="3731902"/>
          </a:xfrm>
          <a:prstGeom prst="rect">
            <a:avLst/>
          </a:prstGeom>
        </p:spPr>
      </p:pic>
    </p:spTree>
    <p:extLst>
      <p:ext uri="{BB962C8B-B14F-4D97-AF65-F5344CB8AC3E}">
        <p14:creationId xmlns:p14="http://schemas.microsoft.com/office/powerpoint/2010/main" val="180822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926688"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de la aplicación web.</a:t>
            </a:r>
          </a:p>
        </p:txBody>
      </p:sp>
      <p:pic>
        <p:nvPicPr>
          <p:cNvPr id="5" name="Imagen 4"/>
          <p:cNvPicPr>
            <a:picLocks noChangeAspect="1"/>
          </p:cNvPicPr>
          <p:nvPr/>
        </p:nvPicPr>
        <p:blipFill rotWithShape="1">
          <a:blip r:embed="rId2"/>
          <a:srcRect b="6235"/>
          <a:stretch/>
        </p:blipFill>
        <p:spPr>
          <a:xfrm>
            <a:off x="893819" y="2039816"/>
            <a:ext cx="5230316" cy="2757268"/>
          </a:xfrm>
          <a:prstGeom prst="rect">
            <a:avLst/>
          </a:prstGeom>
        </p:spPr>
      </p:pic>
      <p:pic>
        <p:nvPicPr>
          <p:cNvPr id="6" name="Imagen 5"/>
          <p:cNvPicPr>
            <a:picLocks noChangeAspect="1"/>
          </p:cNvPicPr>
          <p:nvPr/>
        </p:nvPicPr>
        <p:blipFill rotWithShape="1">
          <a:blip r:embed="rId3"/>
          <a:srcRect b="5414"/>
          <a:stretch/>
        </p:blipFill>
        <p:spPr>
          <a:xfrm>
            <a:off x="6292947" y="2039816"/>
            <a:ext cx="5184922" cy="2757268"/>
          </a:xfrm>
          <a:prstGeom prst="rect">
            <a:avLst/>
          </a:prstGeom>
        </p:spPr>
      </p:pic>
    </p:spTree>
    <p:extLst>
      <p:ext uri="{BB962C8B-B14F-4D97-AF65-F5344CB8AC3E}">
        <p14:creationId xmlns:p14="http://schemas.microsoft.com/office/powerpoint/2010/main" val="119766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926688"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de la aplicación web – Registro de Tarjetas.</a:t>
            </a:r>
          </a:p>
        </p:txBody>
      </p:sp>
      <p:pic>
        <p:nvPicPr>
          <p:cNvPr id="5" name="Imagen 4"/>
          <p:cNvPicPr>
            <a:picLocks noChangeAspect="1"/>
          </p:cNvPicPr>
          <p:nvPr/>
        </p:nvPicPr>
        <p:blipFill rotWithShape="1">
          <a:blip r:embed="rId2"/>
          <a:srcRect b="6030"/>
          <a:stretch/>
        </p:blipFill>
        <p:spPr>
          <a:xfrm>
            <a:off x="717452" y="2322934"/>
            <a:ext cx="5345723" cy="2824275"/>
          </a:xfrm>
          <a:prstGeom prst="rect">
            <a:avLst/>
          </a:prstGeom>
        </p:spPr>
      </p:pic>
      <p:pic>
        <p:nvPicPr>
          <p:cNvPr id="6" name="Imagen 5"/>
          <p:cNvPicPr>
            <a:picLocks noChangeAspect="1"/>
          </p:cNvPicPr>
          <p:nvPr/>
        </p:nvPicPr>
        <p:blipFill rotWithShape="1">
          <a:blip r:embed="rId3"/>
          <a:srcRect b="5209"/>
          <a:stretch/>
        </p:blipFill>
        <p:spPr>
          <a:xfrm>
            <a:off x="6274191" y="2322934"/>
            <a:ext cx="5299428" cy="2824275"/>
          </a:xfrm>
          <a:prstGeom prst="rect">
            <a:avLst/>
          </a:prstGeom>
        </p:spPr>
      </p:pic>
    </p:spTree>
    <p:extLst>
      <p:ext uri="{BB962C8B-B14F-4D97-AF65-F5344CB8AC3E}">
        <p14:creationId xmlns:p14="http://schemas.microsoft.com/office/powerpoint/2010/main" val="98318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971" y="246978"/>
            <a:ext cx="9404723" cy="1400530"/>
          </a:xfrm>
        </p:spPr>
        <p:txBody>
          <a:bodyPr/>
          <a:lstStyle/>
          <a:p>
            <a:r>
              <a:rPr lang="en-US" dirty="0"/>
              <a:t>INDICE</a:t>
            </a:r>
          </a:p>
        </p:txBody>
      </p:sp>
      <p:sp>
        <p:nvSpPr>
          <p:cNvPr id="4" name="CuadroTexto 3"/>
          <p:cNvSpPr txBox="1"/>
          <p:nvPr/>
        </p:nvSpPr>
        <p:spPr>
          <a:xfrm>
            <a:off x="1363063" y="1424548"/>
            <a:ext cx="3698240" cy="3477875"/>
          </a:xfrm>
          <a:prstGeom prst="rect">
            <a:avLst/>
          </a:prstGeom>
          <a:noFill/>
        </p:spPr>
        <p:txBody>
          <a:bodyPr wrap="square" rtlCol="0">
            <a:spAutoFit/>
          </a:bodyPr>
          <a:lstStyle/>
          <a:p>
            <a:pPr marL="342900" indent="-342900">
              <a:buFont typeface="+mj-lt"/>
              <a:buAutoNum type="arabicPeriod"/>
            </a:pPr>
            <a:r>
              <a:rPr lang="es-MX" sz="2000" dirty="0">
                <a:cs typeface="Times New Roman" panose="02020603050405020304" pitchFamily="18" charset="0"/>
              </a:rPr>
              <a:t>Introducción </a:t>
            </a:r>
          </a:p>
          <a:p>
            <a:pPr marL="800100" lvl="1" indent="-342900">
              <a:buFont typeface="+mj-lt"/>
              <a:buAutoNum type="arabicPeriod"/>
            </a:pPr>
            <a:r>
              <a:rPr lang="es-MX" sz="2000" dirty="0">
                <a:cs typeface="Times New Roman" panose="02020603050405020304" pitchFamily="18" charset="0"/>
              </a:rPr>
              <a:t>Objetivos.</a:t>
            </a:r>
          </a:p>
          <a:p>
            <a:pPr marL="1257300" lvl="2" indent="-342900">
              <a:buFont typeface="+mj-lt"/>
              <a:buAutoNum type="arabicPeriod"/>
            </a:pPr>
            <a:r>
              <a:rPr lang="es-MX" sz="2000" dirty="0">
                <a:cs typeface="Times New Roman" panose="02020603050405020304" pitchFamily="18" charset="0"/>
              </a:rPr>
              <a:t>General.</a:t>
            </a:r>
          </a:p>
          <a:p>
            <a:pPr marL="1257300" lvl="2" indent="-342900">
              <a:buFont typeface="+mj-lt"/>
              <a:buAutoNum type="arabicPeriod"/>
            </a:pPr>
            <a:r>
              <a:rPr lang="es-MX" sz="2000" dirty="0">
                <a:cs typeface="Times New Roman" panose="02020603050405020304" pitchFamily="18" charset="0"/>
              </a:rPr>
              <a:t>Específicos.	</a:t>
            </a:r>
            <a:endParaRPr lang="es-MX" sz="2000" dirty="0">
              <a:cs typeface="Times New Roman" panose="02020603050405020304" pitchFamily="18" charset="0"/>
            </a:endParaRPr>
          </a:p>
          <a:p>
            <a:pPr marL="800100" lvl="1" indent="-342900">
              <a:buFont typeface="+mj-lt"/>
              <a:buAutoNum type="arabicPeriod"/>
            </a:pPr>
            <a:r>
              <a:rPr lang="es-MX" sz="2000" dirty="0">
                <a:cs typeface="Times New Roman" panose="02020603050405020304" pitchFamily="18" charset="0"/>
              </a:rPr>
              <a:t>Alcance.</a:t>
            </a:r>
          </a:p>
          <a:p>
            <a:pPr marL="800100" lvl="1" indent="-342900">
              <a:buFont typeface="+mj-lt"/>
              <a:buAutoNum type="arabicPeriod"/>
            </a:pPr>
            <a:r>
              <a:rPr lang="es-MX" sz="2000" dirty="0">
                <a:cs typeface="Times New Roman" panose="02020603050405020304" pitchFamily="18" charset="0"/>
              </a:rPr>
              <a:t>Justificación.	</a:t>
            </a:r>
          </a:p>
          <a:p>
            <a:pPr marL="342900" indent="-342900">
              <a:buFont typeface="+mj-lt"/>
              <a:buAutoNum type="arabicPeriod"/>
            </a:pPr>
            <a:r>
              <a:rPr lang="es-MX" sz="2000" dirty="0">
                <a:cs typeface="Times New Roman" panose="02020603050405020304" pitchFamily="18" charset="0"/>
              </a:rPr>
              <a:t>Marco Teórico</a:t>
            </a:r>
          </a:p>
          <a:p>
            <a:pPr marL="800100" lvl="1" indent="-342900">
              <a:buFont typeface="+mj-lt"/>
              <a:buAutoNum type="arabicPeriod"/>
            </a:pPr>
            <a:r>
              <a:rPr lang="es-MX" sz="2000" dirty="0">
                <a:cs typeface="Times New Roman" panose="02020603050405020304" pitchFamily="18" charset="0"/>
              </a:rPr>
              <a:t>Viber</a:t>
            </a:r>
          </a:p>
          <a:p>
            <a:pPr marL="800100" lvl="1" indent="-342900">
              <a:buFont typeface="+mj-lt"/>
              <a:buAutoNum type="arabicPeriod"/>
            </a:pPr>
            <a:r>
              <a:rPr lang="es-MX" sz="2000" dirty="0">
                <a:cs typeface="Times New Roman" panose="02020603050405020304" pitchFamily="18" charset="0"/>
              </a:rPr>
              <a:t>Control de Fraude</a:t>
            </a:r>
          </a:p>
          <a:p>
            <a:pPr marL="800100" lvl="1" indent="-342900">
              <a:buFont typeface="+mj-lt"/>
              <a:buAutoNum type="arabicPeriod"/>
            </a:pPr>
            <a:r>
              <a:rPr lang="es-MX" sz="2000" dirty="0">
                <a:cs typeface="Times New Roman" panose="02020603050405020304" pitchFamily="18" charset="0"/>
              </a:rPr>
              <a:t>Fraude ByPass</a:t>
            </a:r>
          </a:p>
          <a:p>
            <a:pPr marL="800100" lvl="1" indent="-342900">
              <a:buFont typeface="+mj-lt"/>
              <a:buAutoNum type="arabicPeriod"/>
            </a:pPr>
            <a:r>
              <a:rPr lang="es-MX" sz="2000" dirty="0">
                <a:cs typeface="Times New Roman" panose="02020603050405020304" pitchFamily="18" charset="0"/>
              </a:rPr>
              <a:t>OTT ByPass</a:t>
            </a:r>
          </a:p>
        </p:txBody>
      </p:sp>
      <p:sp>
        <p:nvSpPr>
          <p:cNvPr id="5" name="CuadroTexto 4"/>
          <p:cNvSpPr txBox="1"/>
          <p:nvPr/>
        </p:nvSpPr>
        <p:spPr>
          <a:xfrm>
            <a:off x="5755395" y="1424548"/>
            <a:ext cx="5275580" cy="1323439"/>
          </a:xfrm>
          <a:prstGeom prst="rect">
            <a:avLst/>
          </a:prstGeom>
          <a:noFill/>
        </p:spPr>
        <p:txBody>
          <a:bodyPr wrap="square" rtlCol="0">
            <a:spAutoFit/>
          </a:bodyPr>
          <a:lstStyle/>
          <a:p>
            <a:r>
              <a:rPr lang="es-MX" sz="2000" dirty="0">
                <a:cs typeface="Times New Roman" panose="02020603050405020304" pitchFamily="18" charset="0"/>
              </a:rPr>
              <a:t>3. Diseño e Implementación.</a:t>
            </a:r>
          </a:p>
          <a:p>
            <a:r>
              <a:rPr lang="es-MX" sz="2000" dirty="0">
                <a:cs typeface="Times New Roman" panose="02020603050405020304" pitchFamily="18" charset="0"/>
              </a:rPr>
              <a:t>4. Conclusiones y Recomendaciones.                 </a:t>
            </a:r>
          </a:p>
          <a:p>
            <a:r>
              <a:rPr lang="es-MX" sz="2000" dirty="0">
                <a:cs typeface="Times New Roman" panose="02020603050405020304" pitchFamily="18" charset="0"/>
              </a:rPr>
              <a:t>5. Demostración del funcionamiento del Sistema.</a:t>
            </a:r>
          </a:p>
        </p:txBody>
      </p:sp>
    </p:spTree>
    <p:extLst>
      <p:ext uri="{BB962C8B-B14F-4D97-AF65-F5344CB8AC3E}">
        <p14:creationId xmlns:p14="http://schemas.microsoft.com/office/powerpoint/2010/main" val="3126307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de la aplicación web – OTT Viber</a:t>
            </a:r>
          </a:p>
        </p:txBody>
      </p:sp>
      <p:pic>
        <p:nvPicPr>
          <p:cNvPr id="5" name="Imagen 4"/>
          <p:cNvPicPr>
            <a:picLocks noChangeAspect="1"/>
          </p:cNvPicPr>
          <p:nvPr/>
        </p:nvPicPr>
        <p:blipFill rotWithShape="1">
          <a:blip r:embed="rId2"/>
          <a:srcRect t="-24" b="7671"/>
          <a:stretch/>
        </p:blipFill>
        <p:spPr>
          <a:xfrm>
            <a:off x="1974166" y="1847738"/>
            <a:ext cx="7793502" cy="4046626"/>
          </a:xfrm>
          <a:prstGeom prst="rect">
            <a:avLst/>
          </a:prstGeom>
        </p:spPr>
      </p:pic>
    </p:spTree>
    <p:extLst>
      <p:ext uri="{BB962C8B-B14F-4D97-AF65-F5344CB8AC3E}">
        <p14:creationId xmlns:p14="http://schemas.microsoft.com/office/powerpoint/2010/main" val="186580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Desarrollo de la aplicación web - informe</a:t>
            </a:r>
          </a:p>
        </p:txBody>
      </p:sp>
      <p:pic>
        <p:nvPicPr>
          <p:cNvPr id="5" name="Imagen 4"/>
          <p:cNvPicPr>
            <a:picLocks noChangeAspect="1"/>
          </p:cNvPicPr>
          <p:nvPr/>
        </p:nvPicPr>
        <p:blipFill rotWithShape="1">
          <a:blip r:embed="rId2"/>
          <a:srcRect b="6030"/>
          <a:stretch/>
        </p:blipFill>
        <p:spPr>
          <a:xfrm>
            <a:off x="1870417" y="1856935"/>
            <a:ext cx="7988104" cy="4220309"/>
          </a:xfrm>
          <a:prstGeom prst="rect">
            <a:avLst/>
          </a:prstGeom>
        </p:spPr>
      </p:pic>
    </p:spTree>
    <p:extLst>
      <p:ext uri="{BB962C8B-B14F-4D97-AF65-F5344CB8AC3E}">
        <p14:creationId xmlns:p14="http://schemas.microsoft.com/office/powerpoint/2010/main" val="380861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Resultados – Funcionamiento Aplicativo Móvil</a:t>
            </a:r>
          </a:p>
        </p:txBody>
      </p:sp>
      <p:pic>
        <p:nvPicPr>
          <p:cNvPr id="5" name="Imagen 4"/>
          <p:cNvPicPr>
            <a:picLocks noChangeAspect="1"/>
          </p:cNvPicPr>
          <p:nvPr/>
        </p:nvPicPr>
        <p:blipFill rotWithShape="1">
          <a:blip r:embed="rId2"/>
          <a:srcRect l="34962" t="36096" r="16808" b="37840"/>
          <a:stretch/>
        </p:blipFill>
        <p:spPr>
          <a:xfrm>
            <a:off x="2189944" y="2377440"/>
            <a:ext cx="7361945" cy="2236763"/>
          </a:xfrm>
          <a:prstGeom prst="rect">
            <a:avLst/>
          </a:prstGeom>
        </p:spPr>
      </p:pic>
    </p:spTree>
    <p:extLst>
      <p:ext uri="{BB962C8B-B14F-4D97-AF65-F5344CB8AC3E}">
        <p14:creationId xmlns:p14="http://schemas.microsoft.com/office/powerpoint/2010/main" val="387524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Resultados – Funcionamiento Aplicativo Web</a:t>
            </a:r>
          </a:p>
        </p:txBody>
      </p:sp>
      <p:pic>
        <p:nvPicPr>
          <p:cNvPr id="5" name="Imagen 4"/>
          <p:cNvPicPr>
            <a:picLocks noChangeAspect="1"/>
          </p:cNvPicPr>
          <p:nvPr/>
        </p:nvPicPr>
        <p:blipFill rotWithShape="1">
          <a:blip r:embed="rId2"/>
          <a:srcRect l="35654" t="48409" r="20731" b="27989"/>
          <a:stretch/>
        </p:blipFill>
        <p:spPr>
          <a:xfrm>
            <a:off x="2171725" y="2208627"/>
            <a:ext cx="7398384" cy="2250831"/>
          </a:xfrm>
          <a:prstGeom prst="rect">
            <a:avLst/>
          </a:prstGeom>
        </p:spPr>
      </p:pic>
    </p:spTree>
    <p:extLst>
      <p:ext uri="{BB962C8B-B14F-4D97-AF65-F5344CB8AC3E}">
        <p14:creationId xmlns:p14="http://schemas.microsoft.com/office/powerpoint/2010/main" val="202414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Resultados – OTT ByPass (CNT)</a:t>
            </a:r>
          </a:p>
        </p:txBody>
      </p:sp>
      <p:pic>
        <p:nvPicPr>
          <p:cNvPr id="5" name="Imagen 4"/>
          <p:cNvPicPr>
            <a:picLocks noChangeAspect="1"/>
          </p:cNvPicPr>
          <p:nvPr/>
        </p:nvPicPr>
        <p:blipFill rotWithShape="1">
          <a:blip r:embed="rId2"/>
          <a:srcRect l="35422" t="28092" r="9770" b="42561"/>
          <a:stretch/>
        </p:blipFill>
        <p:spPr>
          <a:xfrm>
            <a:off x="1571910" y="2180492"/>
            <a:ext cx="8598014" cy="2588455"/>
          </a:xfrm>
          <a:prstGeom prst="rect">
            <a:avLst/>
          </a:prstGeom>
        </p:spPr>
      </p:pic>
    </p:spTree>
    <p:extLst>
      <p:ext uri="{BB962C8B-B14F-4D97-AF65-F5344CB8AC3E}">
        <p14:creationId xmlns:p14="http://schemas.microsoft.com/office/powerpoint/2010/main" val="48777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Resultados – OTT ByPass (Otros Escenarios)</a:t>
            </a:r>
          </a:p>
        </p:txBody>
      </p:sp>
      <p:pic>
        <p:nvPicPr>
          <p:cNvPr id="5" name="Imagen 4"/>
          <p:cNvPicPr>
            <a:picLocks noChangeAspect="1"/>
          </p:cNvPicPr>
          <p:nvPr/>
        </p:nvPicPr>
        <p:blipFill rotWithShape="1">
          <a:blip r:embed="rId2"/>
          <a:srcRect l="35654" t="39174" r="10231" b="31273"/>
          <a:stretch/>
        </p:blipFill>
        <p:spPr>
          <a:xfrm>
            <a:off x="1609871" y="1955408"/>
            <a:ext cx="8522092" cy="2616591"/>
          </a:xfrm>
          <a:prstGeom prst="rect">
            <a:avLst/>
          </a:prstGeom>
        </p:spPr>
      </p:pic>
    </p:spTree>
    <p:extLst>
      <p:ext uri="{BB962C8B-B14F-4D97-AF65-F5344CB8AC3E}">
        <p14:creationId xmlns:p14="http://schemas.microsoft.com/office/powerpoint/2010/main" val="1252797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Conclusiones</a:t>
            </a:r>
          </a:p>
        </p:txBody>
      </p:sp>
      <p:sp>
        <p:nvSpPr>
          <p:cNvPr id="5" name="8 Rectángulo"/>
          <p:cNvSpPr/>
          <p:nvPr/>
        </p:nvSpPr>
        <p:spPr>
          <a:xfrm>
            <a:off x="1870417" y="1445731"/>
            <a:ext cx="8001000" cy="5095745"/>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endParaRPr lang="en-US" sz="1400" dirty="0"/>
          </a:p>
          <a:p>
            <a:pPr lvl="0"/>
            <a:endParaRPr lang="en-US" sz="1400" dirty="0"/>
          </a:p>
          <a:p>
            <a:pPr lvl="0" algn="just"/>
            <a:r>
              <a:rPr lang="es-ES" sz="1400" dirty="0"/>
              <a:t>Se implementó una solución acorde a los requerimientos establecidos por la CNT que permite la generación automática de llamadas y la detección de ByPass tipo OTT a través el aplicativo Viber.</a:t>
            </a:r>
          </a:p>
          <a:p>
            <a:pPr lvl="0" algn="just"/>
            <a:endParaRPr lang="es-ES" sz="1400" dirty="0"/>
          </a:p>
          <a:p>
            <a:pPr lvl="0" algn="just"/>
            <a:r>
              <a:rPr lang="es-ES" sz="1400" dirty="0"/>
              <a:t>El desarrollo de la solución permitió demostrar la existencia del fraude OTT ByPass mediante Viber, este hecho es de profunda importancia para el entorno local ya que al ser un nuevo tipo de fraude es necesario definir estrategias de combate tanto por los operadores móviles como por el regulador.</a:t>
            </a:r>
          </a:p>
          <a:p>
            <a:pPr lvl="0" algn="just"/>
            <a:endParaRPr lang="es-ES" sz="1400" dirty="0"/>
          </a:p>
          <a:p>
            <a:pPr lvl="0" algn="just"/>
            <a:r>
              <a:rPr lang="es-ES" sz="1400" dirty="0"/>
              <a:t>El fraude ByPass evoluciona constantemente buscando encontrar nuevas rutas grises que permitan la terminación no autorizada de tráfico telefónico internacional. La aplicación desarrollada es un paso importante dado por CNT como pionero en la detección de este nuevo tipo de fraude en Ecuador y probablemente en Latinoamérica.</a:t>
            </a:r>
          </a:p>
          <a:p>
            <a:pPr lvl="0" algn="just"/>
            <a:endParaRPr lang="es-ES" sz="1400" dirty="0"/>
          </a:p>
          <a:p>
            <a:pPr lvl="0" algn="just"/>
            <a:r>
              <a:rPr lang="es-ES" sz="1400" dirty="0"/>
              <a:t>Se demostró que el fraude OTT ByPass es una realidad que está afectando a los operadores CNT y Movistar. Debido a la poca cantidad de pruebas realizadas al operador Claro no fue posible detectar casos positivos, sin embargo, dada la cuota de mercado que maneja este operador existe una alta probabilidad que este escenario también este generando pérdidas en su red. </a:t>
            </a:r>
          </a:p>
          <a:p>
            <a:pPr lvl="0"/>
            <a:endParaRPr lang="en-US" sz="1400" dirty="0"/>
          </a:p>
        </p:txBody>
      </p:sp>
    </p:spTree>
    <p:extLst>
      <p:ext uri="{BB962C8B-B14F-4D97-AF65-F5344CB8AC3E}">
        <p14:creationId xmlns:p14="http://schemas.microsoft.com/office/powerpoint/2010/main" val="198488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Conclusiones</a:t>
            </a:r>
          </a:p>
        </p:txBody>
      </p:sp>
      <p:sp>
        <p:nvSpPr>
          <p:cNvPr id="5" name="8 Rectángulo"/>
          <p:cNvSpPr/>
          <p:nvPr/>
        </p:nvSpPr>
        <p:spPr>
          <a:xfrm>
            <a:off x="1870417" y="1445731"/>
            <a:ext cx="8001000" cy="5095745"/>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endParaRPr lang="en-US" sz="1400" dirty="0"/>
          </a:p>
          <a:p>
            <a:pPr lvl="0"/>
            <a:endParaRPr lang="en-US" sz="1400" dirty="0"/>
          </a:p>
          <a:p>
            <a:pPr lvl="0" algn="just"/>
            <a:r>
              <a:rPr lang="es-ES" sz="1400" dirty="0"/>
              <a:t>El aplicativo al ser desarrollado en un sistema operativo móvil como lo es Android, permite que su ejecución se realice en terminales de bajo costo y alto desempeño permitiendo así conformar un escenario completo de pruebas en donde se encuentren tres o cuatro sistemas implementados, ahorrando una cantidad considerable en infraestructura e implementación.</a:t>
            </a:r>
          </a:p>
          <a:p>
            <a:pPr lvl="0" algn="just"/>
            <a:endParaRPr lang="es-ES" sz="1400" dirty="0"/>
          </a:p>
          <a:p>
            <a:pPr lvl="0" algn="just"/>
            <a:r>
              <a:rPr lang="es-ES" sz="1400" dirty="0"/>
              <a:t>La implementación de la solución dentro de un teléfono móvil permite dotar al sistema de movilidad sin involucrar costo de transporte o incomodidad al técnico de prueba, es así como se aportó portabilidad al sistema de llamadas de lazo, permitiendo no solo enfocarlo en la generación de llamadas para la detección de OTT Bypass, sino que con unos pequeños cambios pueda funcionar como robot para detección de otro tipo de Bypass generado por la telefonía móvil o aplicaciones OTT.</a:t>
            </a:r>
          </a:p>
          <a:p>
            <a:pPr lvl="0" algn="just"/>
            <a:endParaRPr lang="es-ES" sz="1400" dirty="0"/>
          </a:p>
          <a:p>
            <a:pPr lvl="0" algn="just"/>
            <a:r>
              <a:rPr lang="es-ES" sz="1400" dirty="0"/>
              <a:t>El desarrollo de los teléfonos inteligentes así como el mejoramiento de sus sistemas operativos ha dado lugar a que las nuevas versiones sean las más populares en el mercado siendo así que el sistema se empezó programándolo con una base de Android 2.3 con la finalidad de alcanzar una cobertura total dentro de los teléfonos inteligentes, pero al momento de su culminación era necesario usar teléfonos que permitan una conexión 4G, los cuales vienen con software predeterminado Android 4.1 con el cual función perfectamente el sistema y se dio cobertura al 95.2\% de teléfonos inteligentes existentes en el mercado.</a:t>
            </a:r>
          </a:p>
          <a:p>
            <a:pPr lvl="0" algn="just"/>
            <a:endParaRPr lang="en-US" sz="1400" dirty="0"/>
          </a:p>
        </p:txBody>
      </p:sp>
    </p:spTree>
    <p:extLst>
      <p:ext uri="{BB962C8B-B14F-4D97-AF65-F5344CB8AC3E}">
        <p14:creationId xmlns:p14="http://schemas.microsoft.com/office/powerpoint/2010/main" val="301208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Conclusiones</a:t>
            </a:r>
          </a:p>
        </p:txBody>
      </p:sp>
      <p:sp>
        <p:nvSpPr>
          <p:cNvPr id="5" name="8 Rectángulo"/>
          <p:cNvSpPr/>
          <p:nvPr/>
        </p:nvSpPr>
        <p:spPr>
          <a:xfrm>
            <a:off x="1870417" y="1445731"/>
            <a:ext cx="8001000" cy="5095745"/>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endParaRPr lang="en-US" sz="1400" dirty="0"/>
          </a:p>
          <a:p>
            <a:pPr lvl="0"/>
            <a:endParaRPr lang="en-US" sz="1400" dirty="0"/>
          </a:p>
          <a:p>
            <a:pPr lvl="0" algn="just"/>
            <a:r>
              <a:rPr lang="es-ES" sz="1400" dirty="0"/>
              <a:t>Viber es un aplicativo OTT con prestación de servicios de mensajería y telefonía IP de forma gratuita todo  esto mediante el uso de la red móvil o internet, la diferencia con otros aplicativos es la calidad en cuestión de prestación de servicios de voz, esto se pudo comprobar con las pruebas en los distintos anchos de banda, dando como resultados una mayor incidencia de terminación de llamadas por este medio cuando el ancho de banda era el óptimo para que una llamada sea exitosa en cuanto a conexión, es decir con redes </a:t>
            </a:r>
            <a:r>
              <a:rPr lang="es-ES" sz="1400" dirty="0" err="1"/>
              <a:t>WiFi</a:t>
            </a:r>
            <a:r>
              <a:rPr lang="es-ES" sz="1400" dirty="0"/>
              <a:t> con buen ancho de banda, y redes móviles 3G y 4G.</a:t>
            </a:r>
          </a:p>
          <a:p>
            <a:pPr lvl="0" algn="just"/>
            <a:endParaRPr lang="es-ES" sz="1400" dirty="0"/>
          </a:p>
          <a:p>
            <a:pPr lvl="0" algn="just"/>
            <a:r>
              <a:rPr lang="es-ES" sz="1400" dirty="0"/>
              <a:t>La generación de llamadas implementada como parte del sistema, permite que el técnico o usuario del sistema configure una sola vez al día el sistema, o en caso de los fines de semana permita que el sistema funcione automáticamente sin necesidad de una constante revisión o manipulación, permitiendo así que el sistema se acerque lo más posible a un sistema autónomo.</a:t>
            </a:r>
          </a:p>
          <a:p>
            <a:pPr lvl="0" algn="just"/>
            <a:endParaRPr lang="en-US" sz="1400" dirty="0"/>
          </a:p>
          <a:p>
            <a:pPr lvl="0" algn="just"/>
            <a:r>
              <a:rPr lang="es-ES" sz="1400" dirty="0"/>
              <a:t>Al poder ingresar las tarjetas tanto desde el teléfono como desde la aplicación Web brinda al usuario comodidad y portabilidad al momento de hacer un cambio o una ejecución con una tarjeta nueva o con una ya existente, pero con un nuevo PIN, pudiendo así el usuario del sistema realizar pruebas desde cualquier parte del mundo y hacia cualquier destino.</a:t>
            </a:r>
          </a:p>
          <a:p>
            <a:pPr lvl="0" algn="just"/>
            <a:endParaRPr lang="en-US" sz="1400" dirty="0"/>
          </a:p>
        </p:txBody>
      </p:sp>
    </p:spTree>
    <p:extLst>
      <p:ext uri="{BB962C8B-B14F-4D97-AF65-F5344CB8AC3E}">
        <p14:creationId xmlns:p14="http://schemas.microsoft.com/office/powerpoint/2010/main" val="2321892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Conclusiones</a:t>
            </a:r>
          </a:p>
        </p:txBody>
      </p:sp>
      <p:sp>
        <p:nvSpPr>
          <p:cNvPr id="5" name="8 Rectángulo"/>
          <p:cNvSpPr/>
          <p:nvPr/>
        </p:nvSpPr>
        <p:spPr>
          <a:xfrm>
            <a:off x="1870417" y="1445731"/>
            <a:ext cx="8001000" cy="5095745"/>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endParaRPr lang="en-US" sz="1400" dirty="0"/>
          </a:p>
          <a:p>
            <a:pPr lvl="0"/>
            <a:endParaRPr lang="en-US" sz="1400" dirty="0"/>
          </a:p>
          <a:p>
            <a:pPr lvl="0" algn="just"/>
            <a:r>
              <a:rPr lang="es-ES" sz="1400" dirty="0"/>
              <a:t>El sistema Web permite al usuario monitorear eventos pasados, ingresar o modificar los datos de las tarjetas sin necesidad de que el sistema se encuentre en la misma locación, basta con tener acceso desde un computador al internet, y tener el usuario y la clave correctas para acceder al sistema y obtener toda la información que este brinda.</a:t>
            </a:r>
          </a:p>
          <a:p>
            <a:pPr lvl="0" algn="just"/>
            <a:endParaRPr lang="es-ES" sz="1400" dirty="0"/>
          </a:p>
          <a:p>
            <a:pPr lvl="0" algn="just"/>
            <a:r>
              <a:rPr lang="es-ES" sz="1400" dirty="0"/>
              <a:t>El algoritmo para la generación del lazo de llamadas fue diseñado de tal forma que la ejecución del aplicativo no dependa de la terminación o la realización de una llamada en forma exitosa, en caso de que el usuario corte la llamada, o la llamada sea interrumpida antes de cumplir la ejecución completa el sistema seguirá con su contador intacto, y ejecutará una nueva secuencia cuando el tiempo sea el correcto.</a:t>
            </a:r>
          </a:p>
          <a:p>
            <a:pPr lvl="0" algn="just"/>
            <a:endParaRPr lang="es-ES" sz="1400" dirty="0"/>
          </a:p>
          <a:p>
            <a:pPr lvl="0" algn="just"/>
            <a:r>
              <a:rPr lang="es-ES" sz="1400" dirty="0"/>
              <a:t>El usuario al tener el control de que tarjetas usar y la cantidad de llamadas que generar, le da al sistema capacidad de adaptabilidad de acuerdo a la necesidad del usuario, el mismo que escogerá si usa desde una o hasta cuatro tarjetas para las pruebas y también el tiempo en que se encontrará ejecutándose.</a:t>
            </a:r>
          </a:p>
          <a:p>
            <a:pPr lvl="0" algn="just"/>
            <a:endParaRPr lang="es-ES" sz="1400" dirty="0"/>
          </a:p>
          <a:p>
            <a:pPr lvl="0" algn="just"/>
            <a:r>
              <a:rPr lang="es-ES" sz="1400" dirty="0"/>
              <a:t>La tabulación de las pruebas debe ser diaria para facilitar la detección de un evento Viber, puesto que el aplicativo Viber viene programado por defecto para emitir en su registro solo un evento por día de un mismo número o usuario. Haciendo que si en dos días se registró dos o más eventos por el mismo número de origen solo se guarde el último, lo que afectaría para la contabilización correcta y la emisión de un informe con información exacta.</a:t>
            </a:r>
          </a:p>
          <a:p>
            <a:pPr lvl="0" algn="just"/>
            <a:endParaRPr lang="es-ES" sz="1400" dirty="0"/>
          </a:p>
          <a:p>
            <a:pPr lvl="0" algn="just"/>
            <a:endParaRPr lang="en-US" sz="1400" dirty="0"/>
          </a:p>
        </p:txBody>
      </p:sp>
    </p:spTree>
    <p:extLst>
      <p:ext uri="{BB962C8B-B14F-4D97-AF65-F5344CB8AC3E}">
        <p14:creationId xmlns:p14="http://schemas.microsoft.com/office/powerpoint/2010/main" val="144632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095500" y="503582"/>
            <a:ext cx="80010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Objetivo General</a:t>
            </a:r>
          </a:p>
        </p:txBody>
      </p:sp>
      <p:sp>
        <p:nvSpPr>
          <p:cNvPr id="5" name="8 Rectángulo"/>
          <p:cNvSpPr/>
          <p:nvPr/>
        </p:nvSpPr>
        <p:spPr>
          <a:xfrm>
            <a:off x="2095500" y="1148626"/>
            <a:ext cx="8001000" cy="587409"/>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r>
              <a:rPr lang="es-ES" sz="1400" dirty="0"/>
              <a:t>Desarrollo de una herramienta para análisis de pérdida de tráfico de Larga Distancia Internacional (LDI) entrante mediante Bypass por OTT (Viber).</a:t>
            </a:r>
            <a:endParaRPr lang="en-US" sz="1400" dirty="0">
              <a:effectLst/>
            </a:endParaRPr>
          </a:p>
        </p:txBody>
      </p:sp>
      <p:sp>
        <p:nvSpPr>
          <p:cNvPr id="6" name="9 Rectángulo"/>
          <p:cNvSpPr/>
          <p:nvPr/>
        </p:nvSpPr>
        <p:spPr>
          <a:xfrm>
            <a:off x="2095500" y="2000079"/>
            <a:ext cx="8001000" cy="310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Objetivos Específicos</a:t>
            </a:r>
          </a:p>
        </p:txBody>
      </p:sp>
      <p:sp>
        <p:nvSpPr>
          <p:cNvPr id="7" name="10 Rectángulo"/>
          <p:cNvSpPr/>
          <p:nvPr/>
        </p:nvSpPr>
        <p:spPr>
          <a:xfrm>
            <a:off x="2095500" y="2542954"/>
            <a:ext cx="8001000" cy="4003620"/>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C" sz="1400" dirty="0"/>
          </a:p>
          <a:p>
            <a:pPr lvl="0"/>
            <a:endParaRPr lang="es-ES" sz="1400" dirty="0"/>
          </a:p>
          <a:p>
            <a:pPr marL="342900" lvl="0" indent="-342900" algn="just">
              <a:buFont typeface="+mj-lt"/>
              <a:buAutoNum type="arabicPeriod"/>
            </a:pPr>
            <a:endParaRPr lang="es-ES" sz="1400" dirty="0"/>
          </a:p>
          <a:p>
            <a:pPr marL="342900" lvl="0" indent="-342900" algn="just">
              <a:buFont typeface="+mj-lt"/>
              <a:buAutoNum type="arabicPeriod"/>
            </a:pPr>
            <a:r>
              <a:rPr lang="es-ES" sz="1400" dirty="0"/>
              <a:t>Realizar un estudio acerca del escenario actual de pruebas para la detección de fraude telefónico de la Corporación Nacional de Telecomunicaciones CNT EP.  </a:t>
            </a:r>
          </a:p>
          <a:p>
            <a:pPr marL="342900" lvl="0" indent="-342900" algn="just">
              <a:buFont typeface="+mj-lt"/>
              <a:buAutoNum type="arabicPeriod"/>
            </a:pPr>
            <a:r>
              <a:rPr lang="es-ES" sz="1400" dirty="0"/>
              <a:t>Analizar las propiedades y capacidades del sistema operativo Android a partir de la versión 2.3, en el ámbito de la comunicación celular y el control de las aplicaciones OTT.  </a:t>
            </a:r>
          </a:p>
          <a:p>
            <a:pPr marL="342900" lvl="0" indent="-342900" algn="just">
              <a:buFont typeface="+mj-lt"/>
              <a:buAutoNum type="arabicPeriod"/>
            </a:pPr>
            <a:r>
              <a:rPr lang="es-ES" sz="1400" dirty="0"/>
              <a:t>Analizar la funcionalidad y prestaciones de la aplicación para comunicación móvil Viber </a:t>
            </a:r>
          </a:p>
          <a:p>
            <a:pPr marL="342900" lvl="0" indent="-342900" algn="just">
              <a:buFont typeface="+mj-lt"/>
              <a:buAutoNum type="arabicPeriod"/>
            </a:pPr>
            <a:r>
              <a:rPr lang="es-ES" sz="1400" dirty="0"/>
              <a:t>Investigar la ocurrencia e intensidad del OTT Bypass por medio de Viber en la CNT EP. </a:t>
            </a:r>
          </a:p>
          <a:p>
            <a:pPr marL="342900" lvl="0" indent="-342900" algn="just">
              <a:buFont typeface="+mj-lt"/>
              <a:buAutoNum type="arabicPeriod"/>
            </a:pPr>
            <a:r>
              <a:rPr lang="es-ES" sz="1400" dirty="0"/>
              <a:t>Desarrollar una aplicación para dispositivos móviles (Android) que permita generar llamadas de lazo hacia otro dispositivo móvil de forma consecutiva y que permita configurar los parámetros requeridos para completar dichas llamadas.</a:t>
            </a:r>
          </a:p>
          <a:p>
            <a:pPr marL="342900" lvl="0" indent="-342900" algn="just">
              <a:buFont typeface="+mj-lt"/>
              <a:buAutoNum type="arabicPeriod"/>
            </a:pPr>
            <a:r>
              <a:rPr lang="es-ES" sz="1400" dirty="0"/>
              <a:t>Desarrollar una aplicación para dispositivos móviles Android en la cual permita detectar un posible OTT Bypass, por medio de la aplicación Viber, mediante el análisis de la información proporcionada de las llamadas entrantes.</a:t>
            </a:r>
          </a:p>
          <a:p>
            <a:pPr marL="342900" lvl="0" indent="-342900" algn="just">
              <a:buFont typeface="+mj-lt"/>
              <a:buAutoNum type="arabicPeriod"/>
            </a:pPr>
            <a:r>
              <a:rPr lang="es-ES" sz="1400" dirty="0"/>
              <a:t>Desarrollar una aplicación en el servidor para la monitorización remota del sistema de detección de OTT Bypass.</a:t>
            </a:r>
          </a:p>
          <a:p>
            <a:pPr marL="342900" lvl="0" indent="-342900" algn="just">
              <a:buFont typeface="+mj-lt"/>
              <a:buAutoNum type="arabicPeriod"/>
            </a:pPr>
            <a:r>
              <a:rPr lang="es-ES" sz="1400" dirty="0"/>
              <a:t>Evaluar el desempeño del sistema de detección de OTT Bypass, por medio de simulaciones y llamadas forzadas.</a:t>
            </a:r>
          </a:p>
          <a:p>
            <a:pPr marL="342900" lvl="0" indent="-342900">
              <a:buFont typeface="+mj-lt"/>
              <a:buAutoNum type="arabicPeriod"/>
            </a:pPr>
            <a:endParaRPr lang="es-ES" sz="1400" dirty="0"/>
          </a:p>
          <a:p>
            <a:pPr marL="342900" lvl="0" indent="-342900">
              <a:buFont typeface="+mj-lt"/>
              <a:buAutoNum type="arabicPeriod"/>
            </a:pPr>
            <a:endParaRPr lang="es-EC" sz="1400" dirty="0"/>
          </a:p>
          <a:p>
            <a:pPr marL="342900" lvl="0" indent="-342900">
              <a:buFont typeface="+mj-lt"/>
              <a:buAutoNum type="arabicPeriod"/>
            </a:pPr>
            <a:endParaRPr lang="es-EC" sz="1600" dirty="0"/>
          </a:p>
        </p:txBody>
      </p:sp>
    </p:spTree>
    <p:extLst>
      <p:ext uri="{BB962C8B-B14F-4D97-AF65-F5344CB8AC3E}">
        <p14:creationId xmlns:p14="http://schemas.microsoft.com/office/powerpoint/2010/main" val="4043770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Conclusiones</a:t>
            </a:r>
          </a:p>
        </p:txBody>
      </p:sp>
      <p:sp>
        <p:nvSpPr>
          <p:cNvPr id="5" name="8 Rectángulo"/>
          <p:cNvSpPr/>
          <p:nvPr/>
        </p:nvSpPr>
        <p:spPr>
          <a:xfrm>
            <a:off x="1870417" y="1445732"/>
            <a:ext cx="8001000" cy="2268140"/>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just"/>
            <a:r>
              <a:rPr lang="es-ES" sz="1400" dirty="0"/>
              <a:t>La Corporación Nacional de Telecomunicaciones CNT EP, cuenta con un amplio desarrollo en cuanto a sistemas de detección y prevención de fraude en el ámbito de las telecomunicaciones, actualmente se encuentra concentrado y orientado en la detección de Fraude por medio de la telefonía móvil siendo así que se tiene implementado un sistema de llamadas de lazo automático, el mismo que sirvió de base fundamental para el desarrollo del sistema descrito en este trabajo.</a:t>
            </a:r>
            <a:endParaRPr lang="en-US" sz="1400" dirty="0"/>
          </a:p>
        </p:txBody>
      </p:sp>
    </p:spTree>
    <p:extLst>
      <p:ext uri="{BB962C8B-B14F-4D97-AF65-F5344CB8AC3E}">
        <p14:creationId xmlns:p14="http://schemas.microsoft.com/office/powerpoint/2010/main" val="2597223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Recomendaciones</a:t>
            </a:r>
          </a:p>
        </p:txBody>
      </p:sp>
      <p:sp>
        <p:nvSpPr>
          <p:cNvPr id="3" name="8 Rectángulo"/>
          <p:cNvSpPr/>
          <p:nvPr/>
        </p:nvSpPr>
        <p:spPr>
          <a:xfrm>
            <a:off x="1870417" y="1445731"/>
            <a:ext cx="8001000" cy="5095745"/>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endParaRPr lang="en-US" sz="1400" dirty="0"/>
          </a:p>
          <a:p>
            <a:pPr lvl="0"/>
            <a:endParaRPr lang="en-US" sz="1400" dirty="0"/>
          </a:p>
          <a:p>
            <a:pPr lvl="0" algn="just"/>
            <a:r>
              <a:rPr lang="es-ES" sz="1400" dirty="0"/>
              <a:t>Se recomienda realizar un análisis del tráfico LDI entrante, para determinar los países con mayor incidencia o número de llamadas generadas hacia nuestro país con el fin de delimitar los posibles escenarios de potencial fraude.</a:t>
            </a:r>
          </a:p>
          <a:p>
            <a:pPr lvl="0" algn="just"/>
            <a:endParaRPr lang="es-ES" sz="1400" dirty="0"/>
          </a:p>
          <a:p>
            <a:pPr lvl="0" algn="just"/>
            <a:r>
              <a:rPr lang="es-ES" sz="1400" dirty="0"/>
              <a:t>Se recomienda que antes de usar el sistema se compruebe la conexión a internet o acceso al servidor, ya que sino la ejecución se verá afectada y no funcionará el sistema correctamente puesto que nos datos necesarios para la llamada se encuentran en el servidor.</a:t>
            </a:r>
          </a:p>
          <a:p>
            <a:pPr lvl="0" algn="just"/>
            <a:endParaRPr lang="es-ES" sz="1400" dirty="0"/>
          </a:p>
          <a:p>
            <a:pPr lvl="0" algn="just"/>
            <a:r>
              <a:rPr lang="es-ES" sz="1400" dirty="0"/>
              <a:t>Así mismo comprobar la cobertura y la calidad de la señal de la telefonía móvil, ya que si el sistema se encuentra ubicado dentro de una zona en donde la calidad de señal no sea buena es muy posible que le ejecución de las llamadas no se completen exitosamente.</a:t>
            </a:r>
          </a:p>
          <a:p>
            <a:pPr lvl="0" algn="just"/>
            <a:endParaRPr lang="es-ES" sz="1400" dirty="0"/>
          </a:p>
          <a:p>
            <a:pPr lvl="0" algn="just"/>
            <a:r>
              <a:rPr lang="es-ES" sz="1400" dirty="0"/>
              <a:t>Tener siempre a los teléfonos con un buen porcentaje de batería al inicio de cada ejecución de pruebas, dado que como el sistema funciona continuamente tanto el receptor como el generador consumirán la batería mucho más rápida que cuando se encuentra el teléfono en un normal desempeño.</a:t>
            </a:r>
          </a:p>
          <a:p>
            <a:pPr lvl="0" algn="just"/>
            <a:endParaRPr lang="es-ES" sz="1400" dirty="0"/>
          </a:p>
          <a:p>
            <a:pPr lvl="0" algn="just"/>
            <a:r>
              <a:rPr lang="es-ES" sz="1400" dirty="0"/>
              <a:t>En caso de tener el número de llamadas generadas muy superior a las llamadas recibidas, verificar el saldo de las tarjetas ingresadas en el sistema, dado que hay tarjetas que tienen tiempo de caducidad desde su primera llamada.</a:t>
            </a:r>
          </a:p>
          <a:p>
            <a:pPr lvl="0" algn="just"/>
            <a:endParaRPr lang="es-ES" sz="1400" dirty="0"/>
          </a:p>
          <a:p>
            <a:pPr lvl="0" algn="just"/>
            <a:endParaRPr lang="en-US" sz="1400" dirty="0"/>
          </a:p>
        </p:txBody>
      </p:sp>
    </p:spTree>
    <p:extLst>
      <p:ext uri="{BB962C8B-B14F-4D97-AF65-F5344CB8AC3E}">
        <p14:creationId xmlns:p14="http://schemas.microsoft.com/office/powerpoint/2010/main" val="1976461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Recomendaciones</a:t>
            </a:r>
          </a:p>
        </p:txBody>
      </p:sp>
      <p:sp>
        <p:nvSpPr>
          <p:cNvPr id="3" name="8 Rectángulo"/>
          <p:cNvSpPr/>
          <p:nvPr/>
        </p:nvSpPr>
        <p:spPr>
          <a:xfrm>
            <a:off x="1870417" y="1445731"/>
            <a:ext cx="8001000" cy="5095745"/>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endParaRPr lang="en-US" sz="1400" dirty="0"/>
          </a:p>
          <a:p>
            <a:pPr lvl="0"/>
            <a:endParaRPr lang="en-US" sz="1400" dirty="0"/>
          </a:p>
          <a:p>
            <a:pPr lvl="0" algn="just"/>
            <a:r>
              <a:rPr lang="es-ES" sz="1400" dirty="0"/>
              <a:t>Se recomienda como trabajo futuro mejorar el aplicativo en parámetros de extracción y tabulación de llamadas entrantes y salientes del teléfono, así como la extracción automática de los registros del aplicativo Viber para permitir al sistema ser completamente autónomo.</a:t>
            </a:r>
          </a:p>
          <a:p>
            <a:pPr lvl="0" algn="just"/>
            <a:endParaRPr lang="es-ES" sz="1400" dirty="0"/>
          </a:p>
          <a:p>
            <a:pPr lvl="0" algn="just"/>
            <a:r>
              <a:rPr lang="es-ES" sz="1400" dirty="0"/>
              <a:t>En caso de que el usuario por accidente corte la llamada que estaba en ejecución en ese momento no se debe volver a iniciar la ejecución del sistema, ya que solo esa prueba no se completará, pero el sistema continuara con el correcto funcionamiento luego de la espera del tiempo programado.</a:t>
            </a:r>
          </a:p>
          <a:p>
            <a:pPr lvl="0" algn="just"/>
            <a:endParaRPr lang="es-ES" sz="1400" dirty="0"/>
          </a:p>
          <a:p>
            <a:pPr lvl="0" algn="just"/>
            <a:r>
              <a:rPr lang="es-ES" sz="1400" dirty="0"/>
              <a:t>Rotar cada cierto tiempo los chips de los teléfonos tanto del generador como del receptor, así como los pines de las tarjetas que se están usado, esto con la finalidad de una mejor ejecución del sistema y un mejor escenario de prueba, porque el \</a:t>
            </a:r>
            <a:r>
              <a:rPr lang="es-ES" sz="1400" dirty="0" err="1"/>
              <a:t>textit</a:t>
            </a:r>
            <a:r>
              <a:rPr lang="es-ES" sz="1400" dirty="0"/>
              <a:t>{carrier} identificar que se realizan llamadas de lazo por el mismo número telefónico y mismo pin de tarjeta prepago y puede tomar una medida para que todo el trafico con esos datos sea enviado por la ruta normal.</a:t>
            </a:r>
          </a:p>
          <a:p>
            <a:pPr lvl="0" algn="just"/>
            <a:endParaRPr lang="es-ES" sz="1400" dirty="0"/>
          </a:p>
          <a:p>
            <a:pPr lvl="0" algn="just"/>
            <a:r>
              <a:rPr lang="es-ES" sz="1400" dirty="0"/>
              <a:t>Se recomienda que se lo use al teléfono con un solo método de conexión ya sea la red </a:t>
            </a:r>
            <a:r>
              <a:rPr lang="es-ES" sz="1400" dirty="0" err="1"/>
              <a:t>WiFi</a:t>
            </a:r>
            <a:r>
              <a:rPr lang="es-ES" sz="1400" dirty="0"/>
              <a:t> o Datos móviles, no dejando a que el teléfono pueda escoger analizando el ancho de banda o la calidad de la red ya que puede coincidir en un momento de intercambio de conexión el sistema falle y se altere la ejecución del mismo.</a:t>
            </a:r>
          </a:p>
          <a:p>
            <a:pPr lvl="0" algn="just"/>
            <a:endParaRPr lang="es-ES" sz="1400" dirty="0"/>
          </a:p>
          <a:p>
            <a:pPr lvl="0" algn="just"/>
            <a:endParaRPr lang="es-ES" sz="1400" dirty="0"/>
          </a:p>
          <a:p>
            <a:pPr lvl="0" algn="just"/>
            <a:endParaRPr lang="en-US" sz="1400" dirty="0"/>
          </a:p>
        </p:txBody>
      </p:sp>
    </p:spTree>
    <p:extLst>
      <p:ext uri="{BB962C8B-B14F-4D97-AF65-F5344CB8AC3E}">
        <p14:creationId xmlns:p14="http://schemas.microsoft.com/office/powerpoint/2010/main" val="304537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Recomendaciones</a:t>
            </a:r>
          </a:p>
        </p:txBody>
      </p:sp>
      <p:sp>
        <p:nvSpPr>
          <p:cNvPr id="3" name="8 Rectángulo"/>
          <p:cNvSpPr/>
          <p:nvPr/>
        </p:nvSpPr>
        <p:spPr>
          <a:xfrm>
            <a:off x="1870417" y="1445731"/>
            <a:ext cx="8001000" cy="1002047"/>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endParaRPr lang="en-US" sz="1400" dirty="0"/>
          </a:p>
          <a:p>
            <a:pPr lvl="0"/>
            <a:endParaRPr lang="en-US" sz="1400" dirty="0"/>
          </a:p>
          <a:p>
            <a:pPr lvl="0" algn="just"/>
            <a:r>
              <a:rPr lang="es-ES" sz="1400" dirty="0"/>
              <a:t>Se recomienda utilizar la solución con el fin de realizar un estudio económico de las potenciales pérdidas económicas causadas al operador con base en los minutos que estarían siendo terminados en Viber en lugar de la red del operador.</a:t>
            </a:r>
          </a:p>
          <a:p>
            <a:pPr lvl="0" algn="just"/>
            <a:endParaRPr lang="es-ES" sz="1400" dirty="0"/>
          </a:p>
          <a:p>
            <a:pPr lvl="0" algn="just"/>
            <a:endParaRPr lang="en-US" sz="1400" dirty="0"/>
          </a:p>
        </p:txBody>
      </p:sp>
    </p:spTree>
    <p:extLst>
      <p:ext uri="{BB962C8B-B14F-4D97-AF65-F5344CB8AC3E}">
        <p14:creationId xmlns:p14="http://schemas.microsoft.com/office/powerpoint/2010/main" val="3794355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n-US" dirty="0"/>
          </a:p>
        </p:txBody>
      </p:sp>
      <p:sp>
        <p:nvSpPr>
          <p:cNvPr id="4" name="7 Rectángulo"/>
          <p:cNvSpPr/>
          <p:nvPr/>
        </p:nvSpPr>
        <p:spPr>
          <a:xfrm>
            <a:off x="1870417" y="87299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Video Funcionamiento del Sistema</a:t>
            </a:r>
          </a:p>
        </p:txBody>
      </p:sp>
    </p:spTree>
    <p:extLst>
      <p:ext uri="{BB962C8B-B14F-4D97-AF65-F5344CB8AC3E}">
        <p14:creationId xmlns:p14="http://schemas.microsoft.com/office/powerpoint/2010/main" val="53394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19643" y="2883877"/>
            <a:ext cx="8539090" cy="769441"/>
          </a:xfrm>
          <a:prstGeom prst="rect">
            <a:avLst/>
          </a:prstGeom>
        </p:spPr>
        <p:txBody>
          <a:bodyPr wrap="square">
            <a:spAutoFit/>
          </a:bodyPr>
          <a:lstStyle/>
          <a:p>
            <a:r>
              <a:rPr lang="es-EC" sz="4400" dirty="0"/>
              <a:t>GRACIAS POR SU ATENCIÓN</a:t>
            </a:r>
            <a:endParaRPr lang="en-US" sz="4400" dirty="0"/>
          </a:p>
        </p:txBody>
      </p:sp>
    </p:spTree>
    <p:extLst>
      <p:ext uri="{BB962C8B-B14F-4D97-AF65-F5344CB8AC3E}">
        <p14:creationId xmlns:p14="http://schemas.microsoft.com/office/powerpoint/2010/main" val="199374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51770" y="1206967"/>
            <a:ext cx="80010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Introducción - Alcance</a:t>
            </a:r>
          </a:p>
        </p:txBody>
      </p:sp>
      <p:sp>
        <p:nvSpPr>
          <p:cNvPr id="5" name="8 Rectángulo"/>
          <p:cNvSpPr/>
          <p:nvPr/>
        </p:nvSpPr>
        <p:spPr>
          <a:xfrm>
            <a:off x="2151770" y="2063026"/>
            <a:ext cx="8001000" cy="1045933"/>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just"/>
            <a:r>
              <a:rPr lang="es-ES" sz="1400" dirty="0"/>
              <a:t>El proyecto pretende realizar un análisis de la pérdida de tráfico de Larga Distancia Internacional (LDI) entrante mediante Bypass por OTT (Viber), entregando como producto final un sistema que permita la detección de un posible OTT Bypass efectuado por medio de la aplicación Viber.</a:t>
            </a:r>
            <a:endParaRPr lang="en-US" sz="1400" dirty="0"/>
          </a:p>
        </p:txBody>
      </p:sp>
      <p:sp>
        <p:nvSpPr>
          <p:cNvPr id="6" name="8 Rectángulo"/>
          <p:cNvSpPr/>
          <p:nvPr/>
        </p:nvSpPr>
        <p:spPr>
          <a:xfrm>
            <a:off x="2151770" y="3471476"/>
            <a:ext cx="8001000" cy="1045933"/>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r>
              <a:rPr lang="es-ES" sz="1400" dirty="0"/>
              <a:t>Las pruebas se desarrollarán bajo dos escenarios: el primero se efectuará cuando el terminal se encuentre conectado a una red WIFI, mientras que el segundo escenario corresponderá a una conexión del equipo con todas las redes móviles de CNT, es decir, en 2G, 3G o 4G.</a:t>
            </a:r>
            <a:endParaRPr lang="en-US" sz="1400" dirty="0"/>
          </a:p>
        </p:txBody>
      </p:sp>
    </p:spTree>
    <p:extLst>
      <p:ext uri="{BB962C8B-B14F-4D97-AF65-F5344CB8AC3E}">
        <p14:creationId xmlns:p14="http://schemas.microsoft.com/office/powerpoint/2010/main" val="34975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053296" y="841207"/>
            <a:ext cx="80010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Introducción - Alcance</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053296" y="1519312"/>
            <a:ext cx="8001000" cy="4234374"/>
          </a:xfrm>
          <a:prstGeom prst="rect">
            <a:avLst/>
          </a:prstGeom>
          <a:noFill/>
          <a:ln>
            <a:noFill/>
          </a:ln>
        </p:spPr>
      </p:pic>
    </p:spTree>
    <p:extLst>
      <p:ext uri="{BB962C8B-B14F-4D97-AF65-F5344CB8AC3E}">
        <p14:creationId xmlns:p14="http://schemas.microsoft.com/office/powerpoint/2010/main" val="199414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65838" y="770868"/>
            <a:ext cx="80010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Introducción - Justificación</a:t>
            </a:r>
          </a:p>
        </p:txBody>
      </p:sp>
      <p:sp>
        <p:nvSpPr>
          <p:cNvPr id="5" name="8 Rectángulo"/>
          <p:cNvSpPr/>
          <p:nvPr/>
        </p:nvSpPr>
        <p:spPr>
          <a:xfrm>
            <a:off x="2165838" y="1584725"/>
            <a:ext cx="8001000" cy="3943877"/>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just"/>
            <a:r>
              <a:rPr lang="es-ES" sz="1400" dirty="0"/>
              <a:t>En un mercado económicamente relevante como lo es el de las telecomunicaciones, que representan el 3.46% del PIB del Ecuador, la telefonía móvil ha tenido un aumento de penetración del 63,2% en 2006 hasta el 104,89% en 2016 con un total de 16’854.515 líneas activas.</a:t>
            </a:r>
          </a:p>
          <a:p>
            <a:pPr lvl="0" algn="just"/>
            <a:endParaRPr lang="es-ES" sz="1400" dirty="0">
              <a:effectLst/>
            </a:endParaRPr>
          </a:p>
          <a:p>
            <a:pPr lvl="0" algn="just"/>
            <a:r>
              <a:rPr lang="es-ES" sz="1400" dirty="0"/>
              <a:t>En el 2007 la SUPERTEL expuso que según diferentes fuentes calculan que las compañías pierden cerca del 10% de sus ingresos por falta de herramientas tecnológicas y de procedimientos para la detección y el control del fraude y aseguramiento de ingresos, que con los márgenes de ganancia comprometen la supervivencia de las compañías.</a:t>
            </a:r>
          </a:p>
          <a:p>
            <a:pPr lvl="0" algn="just"/>
            <a:endParaRPr lang="es-ES" sz="1400" dirty="0"/>
          </a:p>
          <a:p>
            <a:pPr algn="just"/>
            <a:r>
              <a:rPr lang="es-ES" sz="1400" dirty="0"/>
              <a:t>La Corporación Nacional de Telecomunicaciones EP se ve directamente afectada al ser una empresa proveedora del servicio de telefonía móvil y de larga distancia internacional, por lo tanto el desarrollo e implementación de un sistema de detección de eventos de OTT Bypass permitirá a futuro crear métodos de prevención y control de este tipo de fraude. </a:t>
            </a:r>
            <a:endParaRPr lang="en-US" sz="1400" dirty="0"/>
          </a:p>
          <a:p>
            <a:pPr lvl="0"/>
            <a:endParaRPr lang="en-US" sz="1400" dirty="0"/>
          </a:p>
        </p:txBody>
      </p:sp>
    </p:spTree>
    <p:extLst>
      <p:ext uri="{BB962C8B-B14F-4D97-AF65-F5344CB8AC3E}">
        <p14:creationId xmlns:p14="http://schemas.microsoft.com/office/powerpoint/2010/main" val="103045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2137704" y="108035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Marco Teórico – OTT Viber</a:t>
            </a:r>
          </a:p>
        </p:txBody>
      </p:sp>
      <p:pic>
        <p:nvPicPr>
          <p:cNvPr id="6" name="Imagen 5" descr="C:\Users\Andres\AppData\Local\Microsoft\Windows\INetCacheContent.Word\2.pn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42133"/>
            <a:ext cx="2827607" cy="1527077"/>
          </a:xfrm>
          <a:prstGeom prst="rect">
            <a:avLst/>
          </a:prstGeom>
          <a:noFill/>
          <a:ln>
            <a:noFill/>
          </a:ln>
        </p:spPr>
      </p:pic>
      <p:sp>
        <p:nvSpPr>
          <p:cNvPr id="7" name="8 Rectángulo"/>
          <p:cNvSpPr/>
          <p:nvPr/>
        </p:nvSpPr>
        <p:spPr>
          <a:xfrm>
            <a:off x="2137704" y="3749985"/>
            <a:ext cx="8001000" cy="1045933"/>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just"/>
            <a:r>
              <a:rPr lang="es-ES" sz="1400" dirty="0"/>
              <a:t>Este aplicativo brinda el servicio gratuito de envío de mensajes y realización de llamadas desde un teléfono inteligente a cualquier dispositivo que tenga instalado Viber y cuente con conexión a Internet.</a:t>
            </a:r>
            <a:endParaRPr lang="en-US" sz="1400" dirty="0"/>
          </a:p>
        </p:txBody>
      </p:sp>
    </p:spTree>
    <p:extLst>
      <p:ext uri="{BB962C8B-B14F-4D97-AF65-F5344CB8AC3E}">
        <p14:creationId xmlns:p14="http://schemas.microsoft.com/office/powerpoint/2010/main" val="423918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37704" y="108035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Marco Teórico – Control de Fraude</a:t>
            </a:r>
          </a:p>
        </p:txBody>
      </p:sp>
      <p:sp>
        <p:nvSpPr>
          <p:cNvPr id="5" name="8 Rectángulo"/>
          <p:cNvSpPr/>
          <p:nvPr/>
        </p:nvSpPr>
        <p:spPr>
          <a:xfrm>
            <a:off x="2137704" y="1725403"/>
            <a:ext cx="8001000" cy="722376"/>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r>
              <a:rPr lang="es-ES" sz="1400" dirty="0"/>
              <a:t>Para un correcto control de Fraude se deben seguir una secuencia de procesos:</a:t>
            </a:r>
            <a:endParaRPr lang="en-US" sz="1400" dirty="0"/>
          </a:p>
        </p:txBody>
      </p:sp>
      <p:pic>
        <p:nvPicPr>
          <p:cNvPr id="6" name="Imagen 5"/>
          <p:cNvPicPr>
            <a:picLocks noChangeAspect="1"/>
          </p:cNvPicPr>
          <p:nvPr/>
        </p:nvPicPr>
        <p:blipFill>
          <a:blip r:embed="rId2"/>
          <a:stretch>
            <a:fillRect/>
          </a:stretch>
        </p:blipFill>
        <p:spPr>
          <a:xfrm>
            <a:off x="3356516" y="3126586"/>
            <a:ext cx="5563376" cy="1505160"/>
          </a:xfrm>
          <a:prstGeom prst="rect">
            <a:avLst/>
          </a:prstGeom>
        </p:spPr>
      </p:pic>
    </p:spTree>
    <p:extLst>
      <p:ext uri="{BB962C8B-B14F-4D97-AF65-F5344CB8AC3E}">
        <p14:creationId xmlns:p14="http://schemas.microsoft.com/office/powerpoint/2010/main" val="423876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2137704" y="1080358"/>
            <a:ext cx="8001000" cy="38100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dirty="0"/>
              <a:t>Marco Teórico – Control de Fraude</a:t>
            </a:r>
          </a:p>
        </p:txBody>
      </p:sp>
      <p:sp>
        <p:nvSpPr>
          <p:cNvPr id="5" name="8 Rectángulo"/>
          <p:cNvSpPr/>
          <p:nvPr/>
        </p:nvSpPr>
        <p:spPr>
          <a:xfrm>
            <a:off x="2137704" y="1725403"/>
            <a:ext cx="8001000" cy="722376"/>
          </a:xfrm>
          <a:prstGeom prst="rect">
            <a:avLst/>
          </a:prstGeom>
          <a:solidFill>
            <a:schemeClr val="tx2">
              <a:lumMod val="25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r>
              <a:rPr lang="es-ES" sz="1400" dirty="0"/>
              <a:t>Para un correcto control de Fraude se deben seguir una secuencia de procesos:</a:t>
            </a:r>
            <a:endParaRPr lang="en-US" sz="1400" dirty="0"/>
          </a:p>
        </p:txBody>
      </p:sp>
      <p:pic>
        <p:nvPicPr>
          <p:cNvPr id="6" name="Imagen 5"/>
          <p:cNvPicPr>
            <a:picLocks noChangeAspect="1"/>
          </p:cNvPicPr>
          <p:nvPr/>
        </p:nvPicPr>
        <p:blipFill>
          <a:blip r:embed="rId2"/>
          <a:stretch>
            <a:fillRect/>
          </a:stretch>
        </p:blipFill>
        <p:spPr>
          <a:xfrm>
            <a:off x="3356516" y="3126586"/>
            <a:ext cx="5563376" cy="1505160"/>
          </a:xfrm>
          <a:prstGeom prst="rect">
            <a:avLst/>
          </a:prstGeom>
        </p:spPr>
      </p:pic>
    </p:spTree>
    <p:extLst>
      <p:ext uri="{BB962C8B-B14F-4D97-AF65-F5344CB8AC3E}">
        <p14:creationId xmlns:p14="http://schemas.microsoft.com/office/powerpoint/2010/main" val="2759099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140</TotalTime>
  <Words>2459</Words>
  <Application>Microsoft Office PowerPoint</Application>
  <PresentationFormat>Panorámica</PresentationFormat>
  <Paragraphs>152</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Century Gothic</vt:lpstr>
      <vt:lpstr>Times New Roman</vt:lpstr>
      <vt:lpstr>Wingdings 3</vt:lpstr>
      <vt:lpstr>Ion</vt:lpstr>
      <vt:lpstr>Presentación de PowerPoint</vt:lpstr>
      <vt:lpstr>INDICE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Cabrera AC7</dc:creator>
  <cp:lastModifiedBy>Andres Cabrera AC7</cp:lastModifiedBy>
  <cp:revision>15</cp:revision>
  <dcterms:created xsi:type="dcterms:W3CDTF">2016-12-19T15:33:52Z</dcterms:created>
  <dcterms:modified xsi:type="dcterms:W3CDTF">2016-12-19T17:54:11Z</dcterms:modified>
</cp:coreProperties>
</file>