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2" r:id="rId6"/>
    <p:sldId id="260" r:id="rId7"/>
    <p:sldId id="263" r:id="rId8"/>
    <p:sldId id="264" r:id="rId9"/>
    <p:sldId id="265" r:id="rId10"/>
    <p:sldId id="266" r:id="rId11"/>
    <p:sldId id="267" r:id="rId12"/>
    <p:sldId id="268" r:id="rId13"/>
    <p:sldId id="269" r:id="rId14"/>
    <p:sldId id="271" r:id="rId15"/>
    <p:sldId id="272" r:id="rId16"/>
    <p:sldId id="273" r:id="rId17"/>
    <p:sldId id="274" r:id="rId18"/>
    <p:sldId id="270" r:id="rId19"/>
    <p:sldId id="275" r:id="rId20"/>
    <p:sldId id="276" r:id="rId21"/>
    <p:sldId id="277" r:id="rId22"/>
    <p:sldId id="278" r:id="rId23"/>
    <p:sldId id="280" r:id="rId24"/>
    <p:sldId id="281" r:id="rId25"/>
    <p:sldId id="279" r:id="rId26"/>
    <p:sldId id="282" r:id="rId27"/>
    <p:sldId id="283" r:id="rId28"/>
    <p:sldId id="284" r:id="rId29"/>
    <p:sldId id="286" r:id="rId30"/>
    <p:sldId id="287" r:id="rId31"/>
    <p:sldId id="288" r:id="rId32"/>
    <p:sldId id="285" r:id="rId33"/>
    <p:sldId id="289" r:id="rId34"/>
    <p:sldId id="291" r:id="rId35"/>
    <p:sldId id="293" r:id="rId36"/>
    <p:sldId id="294" r:id="rId37"/>
    <p:sldId id="295" r:id="rId38"/>
    <p:sldId id="296" r:id="rId3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19D0BB5-F9CD-475B-8176-A776EA7C1BFF}" type="datetimeFigureOut">
              <a:rPr lang="es-ES" smtClean="0"/>
              <a:t>20/12/2016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928EF18-5A25-4B5C-A27B-3E46C154042A}"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765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19D0BB5-F9CD-475B-8176-A776EA7C1BFF}" type="datetimeFigureOut">
              <a:rPr lang="es-ES" smtClean="0"/>
              <a:t>20/12/2016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928EF18-5A25-4B5C-A27B-3E46C154042A}" type="slidenum">
              <a:rPr lang="es-ES" smtClean="0"/>
              <a:t>‹Nº›</a:t>
            </a:fld>
            <a:endParaRPr lang="es-ES"/>
          </a:p>
        </p:txBody>
      </p:sp>
    </p:spTree>
    <p:extLst>
      <p:ext uri="{BB962C8B-B14F-4D97-AF65-F5344CB8AC3E}">
        <p14:creationId xmlns:p14="http://schemas.microsoft.com/office/powerpoint/2010/main" val="1090412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19D0BB5-F9CD-475B-8176-A776EA7C1BFF}" type="datetimeFigureOut">
              <a:rPr lang="es-ES" smtClean="0"/>
              <a:t>20/12/2016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928EF18-5A25-4B5C-A27B-3E46C154042A}" type="slidenum">
              <a:rPr lang="es-ES" smtClean="0"/>
              <a:t>‹Nº›</a:t>
            </a:fld>
            <a:endParaRPr lang="es-ES"/>
          </a:p>
        </p:txBody>
      </p:sp>
    </p:spTree>
    <p:extLst>
      <p:ext uri="{BB962C8B-B14F-4D97-AF65-F5344CB8AC3E}">
        <p14:creationId xmlns:p14="http://schemas.microsoft.com/office/powerpoint/2010/main" val="800489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19D0BB5-F9CD-475B-8176-A776EA7C1BFF}" type="datetimeFigureOut">
              <a:rPr lang="es-ES" smtClean="0"/>
              <a:t>20/12/2016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928EF18-5A25-4B5C-A27B-3E46C154042A}" type="slidenum">
              <a:rPr lang="es-ES" smtClean="0"/>
              <a:t>‹Nº›</a:t>
            </a:fld>
            <a:endParaRPr lang="es-ES"/>
          </a:p>
        </p:txBody>
      </p:sp>
    </p:spTree>
    <p:extLst>
      <p:ext uri="{BB962C8B-B14F-4D97-AF65-F5344CB8AC3E}">
        <p14:creationId xmlns:p14="http://schemas.microsoft.com/office/powerpoint/2010/main" val="1015801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19D0BB5-F9CD-475B-8176-A776EA7C1BFF}" type="datetimeFigureOut">
              <a:rPr lang="es-ES" smtClean="0"/>
              <a:t>20/12/2016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928EF18-5A25-4B5C-A27B-3E46C154042A}"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516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19D0BB5-F9CD-475B-8176-A776EA7C1BFF}" type="datetimeFigureOut">
              <a:rPr lang="es-ES" smtClean="0"/>
              <a:t>20/12/2016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928EF18-5A25-4B5C-A27B-3E46C154042A}" type="slidenum">
              <a:rPr lang="es-ES" smtClean="0"/>
              <a:t>‹Nº›</a:t>
            </a:fld>
            <a:endParaRPr lang="es-ES"/>
          </a:p>
        </p:txBody>
      </p:sp>
    </p:spTree>
    <p:extLst>
      <p:ext uri="{BB962C8B-B14F-4D97-AF65-F5344CB8AC3E}">
        <p14:creationId xmlns:p14="http://schemas.microsoft.com/office/powerpoint/2010/main" val="1513046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19D0BB5-F9CD-475B-8176-A776EA7C1BFF}" type="datetimeFigureOut">
              <a:rPr lang="es-ES" smtClean="0"/>
              <a:t>20/12/2016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928EF18-5A25-4B5C-A27B-3E46C154042A}" type="slidenum">
              <a:rPr lang="es-ES" smtClean="0"/>
              <a:t>‹Nº›</a:t>
            </a:fld>
            <a:endParaRPr lang="es-ES"/>
          </a:p>
        </p:txBody>
      </p:sp>
    </p:spTree>
    <p:extLst>
      <p:ext uri="{BB962C8B-B14F-4D97-AF65-F5344CB8AC3E}">
        <p14:creationId xmlns:p14="http://schemas.microsoft.com/office/powerpoint/2010/main" val="1177640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19D0BB5-F9CD-475B-8176-A776EA7C1BFF}" type="datetimeFigureOut">
              <a:rPr lang="es-ES" smtClean="0"/>
              <a:t>20/12/2016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928EF18-5A25-4B5C-A27B-3E46C154042A}" type="slidenum">
              <a:rPr lang="es-ES" smtClean="0"/>
              <a:t>‹Nº›</a:t>
            </a:fld>
            <a:endParaRPr lang="es-ES"/>
          </a:p>
        </p:txBody>
      </p:sp>
    </p:spTree>
    <p:extLst>
      <p:ext uri="{BB962C8B-B14F-4D97-AF65-F5344CB8AC3E}">
        <p14:creationId xmlns:p14="http://schemas.microsoft.com/office/powerpoint/2010/main" val="1646733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19D0BB5-F9CD-475B-8176-A776EA7C1BFF}" type="datetimeFigureOut">
              <a:rPr lang="es-ES" smtClean="0"/>
              <a:t>20/12/2016</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F928EF18-5A25-4B5C-A27B-3E46C154042A}" type="slidenum">
              <a:rPr lang="es-ES" smtClean="0"/>
              <a:t>‹Nº›</a:t>
            </a:fld>
            <a:endParaRPr lang="es-ES"/>
          </a:p>
        </p:txBody>
      </p:sp>
    </p:spTree>
    <p:extLst>
      <p:ext uri="{BB962C8B-B14F-4D97-AF65-F5344CB8AC3E}">
        <p14:creationId xmlns:p14="http://schemas.microsoft.com/office/powerpoint/2010/main" val="4212193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19D0BB5-F9CD-475B-8176-A776EA7C1BFF}" type="datetimeFigureOut">
              <a:rPr lang="es-ES" smtClean="0"/>
              <a:t>20/12/2016</a:t>
            </a:fld>
            <a:endParaRPr lang="es-E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928EF18-5A25-4B5C-A27B-3E46C154042A}" type="slidenum">
              <a:rPr lang="es-ES" smtClean="0"/>
              <a:t>‹Nº›</a:t>
            </a:fld>
            <a:endParaRPr lang="es-ES"/>
          </a:p>
        </p:txBody>
      </p:sp>
    </p:spTree>
    <p:extLst>
      <p:ext uri="{BB962C8B-B14F-4D97-AF65-F5344CB8AC3E}">
        <p14:creationId xmlns:p14="http://schemas.microsoft.com/office/powerpoint/2010/main" val="2239948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19D0BB5-F9CD-475B-8176-A776EA7C1BFF}" type="datetimeFigureOut">
              <a:rPr lang="es-ES" smtClean="0"/>
              <a:t>20/12/2016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928EF18-5A25-4B5C-A27B-3E46C154042A}" type="slidenum">
              <a:rPr lang="es-ES" smtClean="0"/>
              <a:t>‹Nº›</a:t>
            </a:fld>
            <a:endParaRPr lang="es-ES"/>
          </a:p>
        </p:txBody>
      </p:sp>
    </p:spTree>
    <p:extLst>
      <p:ext uri="{BB962C8B-B14F-4D97-AF65-F5344CB8AC3E}">
        <p14:creationId xmlns:p14="http://schemas.microsoft.com/office/powerpoint/2010/main" val="596337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19D0BB5-F9CD-475B-8176-A776EA7C1BFF}" type="datetimeFigureOut">
              <a:rPr lang="es-ES" smtClean="0"/>
              <a:t>20/12/2016</a:t>
            </a:fld>
            <a:endParaRPr lang="es-E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928EF18-5A25-4B5C-A27B-3E46C154042A}" type="slidenum">
              <a:rPr lang="es-ES" smtClean="0"/>
              <a:t>‹Nº›</a:t>
            </a:fld>
            <a:endParaRPr lang="es-E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790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package" Target="../embeddings/Dibujo_de_Microsoft_Visio1.vs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Dibujo_de_Microsoft_Visio2.vsd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Dibujo_de_Microsoft_Visio3.vsd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2.emf"/></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package" Target="../embeddings/Dibujo_de_Microsoft_Visio4.vsd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8.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00051" y="2201818"/>
            <a:ext cx="10058400" cy="1143000"/>
          </a:xfrm>
        </p:spPr>
        <p:txBody>
          <a:bodyPr/>
          <a:lstStyle/>
          <a:p>
            <a:pPr algn="ctr"/>
            <a:r>
              <a:rPr lang="es-ES" dirty="0" smtClean="0"/>
              <a:t>Departamento de eléctrica y electrónica </a:t>
            </a:r>
            <a:endParaRPr lang="es-ES" dirty="0"/>
          </a:p>
        </p:txBody>
      </p:sp>
      <p:pic>
        <p:nvPicPr>
          <p:cNvPr id="1026"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2155" y="283335"/>
            <a:ext cx="8634192" cy="1406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ebltga.espe.edu.ec/site/images/stories/departamentos/departamento_electric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9130" y="3105240"/>
            <a:ext cx="2317300" cy="219947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4"/>
          <a:stretch>
            <a:fillRect/>
          </a:stretch>
        </p:blipFill>
        <p:spPr>
          <a:xfrm>
            <a:off x="7059215" y="3190163"/>
            <a:ext cx="2352675" cy="2114550"/>
          </a:xfrm>
          <a:prstGeom prst="rect">
            <a:avLst/>
          </a:prstGeom>
        </p:spPr>
      </p:pic>
    </p:spTree>
    <p:extLst>
      <p:ext uri="{BB962C8B-B14F-4D97-AF65-F5344CB8AC3E}">
        <p14:creationId xmlns:p14="http://schemas.microsoft.com/office/powerpoint/2010/main" val="1671105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5400" b="1" dirty="0" smtClean="0"/>
              <a:t>MODELO de la ESTEGANOGRAFÍA </a:t>
            </a:r>
            <a:endParaRPr lang="es-ES" sz="5400" b="1" dirty="0"/>
          </a:p>
        </p:txBody>
      </p:sp>
      <p:sp>
        <p:nvSpPr>
          <p:cNvPr id="3" name="Marcador de contenido 2"/>
          <p:cNvSpPr>
            <a:spLocks noGrp="1"/>
          </p:cNvSpPr>
          <p:nvPr>
            <p:ph idx="1"/>
          </p:nvPr>
        </p:nvSpPr>
        <p:spPr/>
        <p:txBody>
          <a:bodyPr/>
          <a:lstStyle/>
          <a:p>
            <a:endParaRPr lang="es-ES"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Objeto 4"/>
          <p:cNvGraphicFramePr>
            <a:graphicFrameLocks noChangeAspect="1"/>
          </p:cNvGraphicFramePr>
          <p:nvPr>
            <p:extLst>
              <p:ext uri="{D42A27DB-BD31-4B8C-83A1-F6EECF244321}">
                <p14:modId xmlns:p14="http://schemas.microsoft.com/office/powerpoint/2010/main" val="2969805090"/>
              </p:ext>
            </p:extLst>
          </p:nvPr>
        </p:nvGraphicFramePr>
        <p:xfrm>
          <a:off x="3521817" y="1845734"/>
          <a:ext cx="5148365" cy="4248125"/>
        </p:xfrm>
        <a:graphic>
          <a:graphicData uri="http://schemas.openxmlformats.org/presentationml/2006/ole">
            <mc:AlternateContent xmlns:mc="http://schemas.openxmlformats.org/markup-compatibility/2006">
              <mc:Choice xmlns:v="urn:schemas-microsoft-com:vml" Requires="v">
                <p:oleObj spid="_x0000_s2063" name="Visio" r:id="rId3" imgW="6335041" imgH="6875027" progId="Visio.Drawing.15">
                  <p:embed/>
                </p:oleObj>
              </mc:Choice>
              <mc:Fallback>
                <p:oleObj name="Visio" r:id="rId3" imgW="6335041" imgH="6875027"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1817" y="1845734"/>
                        <a:ext cx="5148365" cy="4248125"/>
                      </a:xfrm>
                      <a:prstGeom prst="rect">
                        <a:avLst/>
                      </a:prstGeom>
                      <a:noFill/>
                    </p:spPr>
                  </p:pic>
                </p:oleObj>
              </mc:Fallback>
            </mc:AlternateContent>
          </a:graphicData>
        </a:graphic>
      </p:graphicFrame>
    </p:spTree>
    <p:extLst>
      <p:ext uri="{BB962C8B-B14F-4D97-AF65-F5344CB8AC3E}">
        <p14:creationId xmlns:p14="http://schemas.microsoft.com/office/powerpoint/2010/main" val="2765986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5400" b="1" dirty="0"/>
              <a:t>Formatos de Audio </a:t>
            </a:r>
            <a:r>
              <a:rPr lang="es-ES" sz="5400" b="1" dirty="0" smtClean="0"/>
              <a:t>Digital</a:t>
            </a:r>
            <a:endParaRPr lang="es-ES" sz="5400" b="1" dirty="0"/>
          </a:p>
        </p:txBody>
      </p:sp>
      <p:sp>
        <p:nvSpPr>
          <p:cNvPr id="3" name="Marcador de contenido 2"/>
          <p:cNvSpPr>
            <a:spLocks noGrp="1"/>
          </p:cNvSpPr>
          <p:nvPr>
            <p:ph idx="1"/>
          </p:nvPr>
        </p:nvSpPr>
        <p:spPr/>
        <p:txBody>
          <a:bodyPr/>
          <a:lstStyle/>
          <a:p>
            <a:pPr lvl="1" algn="just"/>
            <a:r>
              <a:rPr lang="es-ES" dirty="0" smtClean="0"/>
              <a:t>Hoy </a:t>
            </a:r>
            <a:r>
              <a:rPr lang="es-ES" dirty="0"/>
              <a:t>en día existen una gran  variedad de formatos digitales, esto surgió principalmente debido a las diferentes plataformas de reproducción existentes, a continuación se va a detallar algunos de los formatos más utilizados.</a:t>
            </a:r>
          </a:p>
        </p:txBody>
      </p:sp>
      <p:graphicFrame>
        <p:nvGraphicFramePr>
          <p:cNvPr id="5" name="Tabla 4"/>
          <p:cNvGraphicFramePr>
            <a:graphicFrameLocks noGrp="1"/>
          </p:cNvGraphicFramePr>
          <p:nvPr>
            <p:extLst>
              <p:ext uri="{D42A27DB-BD31-4B8C-83A1-F6EECF244321}">
                <p14:modId xmlns:p14="http://schemas.microsoft.com/office/powerpoint/2010/main" val="2386534761"/>
              </p:ext>
            </p:extLst>
          </p:nvPr>
        </p:nvGraphicFramePr>
        <p:xfrm>
          <a:off x="3519805" y="2971111"/>
          <a:ext cx="5213350" cy="1920240"/>
        </p:xfrm>
        <a:graphic>
          <a:graphicData uri="http://schemas.openxmlformats.org/drawingml/2006/table">
            <a:tbl>
              <a:tblPr firstRow="1" firstCol="1" bandRow="1">
                <a:tableStyleId>{5C22544A-7EE6-4342-B048-85BDC9FD1C3A}</a:tableStyleId>
              </a:tblPr>
              <a:tblGrid>
                <a:gridCol w="807085"/>
                <a:gridCol w="1297940"/>
                <a:gridCol w="865505"/>
                <a:gridCol w="2242820"/>
              </a:tblGrid>
              <a:tr h="0">
                <a:tc>
                  <a:txBody>
                    <a:bodyPr/>
                    <a:lstStyle/>
                    <a:p>
                      <a:pPr algn="just">
                        <a:lnSpc>
                          <a:spcPct val="150000"/>
                        </a:lnSpc>
                        <a:spcBef>
                          <a:spcPts val="600"/>
                        </a:spcBef>
                        <a:spcAft>
                          <a:spcPts val="1600"/>
                        </a:spcAft>
                      </a:pPr>
                      <a:r>
                        <a:rPr lang="es-EC" sz="1200">
                          <a:effectLst/>
                        </a:rPr>
                        <a:t>Formato </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600"/>
                        </a:spcBef>
                        <a:spcAft>
                          <a:spcPts val="1600"/>
                        </a:spcAft>
                      </a:pPr>
                      <a:r>
                        <a:rPr lang="es-EC" sz="1200">
                          <a:effectLst/>
                        </a:rPr>
                        <a:t>Desarrolladores</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600"/>
                        </a:spcBef>
                        <a:spcAft>
                          <a:spcPts val="1600"/>
                        </a:spcAft>
                      </a:pPr>
                      <a:r>
                        <a:rPr lang="es-EC" sz="1200">
                          <a:effectLst/>
                        </a:rPr>
                        <a:t>Extensión</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600"/>
                        </a:spcBef>
                        <a:spcAft>
                          <a:spcPts val="1600"/>
                        </a:spcAft>
                      </a:pPr>
                      <a:r>
                        <a:rPr lang="es-EC" sz="1200">
                          <a:effectLst/>
                        </a:rPr>
                        <a:t>Aplicación</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l">
                        <a:lnSpc>
                          <a:spcPct val="150000"/>
                        </a:lnSpc>
                        <a:spcBef>
                          <a:spcPts val="600"/>
                        </a:spcBef>
                        <a:spcAft>
                          <a:spcPts val="1600"/>
                        </a:spcAft>
                      </a:pPr>
                      <a:r>
                        <a:rPr lang="es-EC" sz="1200">
                          <a:effectLst/>
                        </a:rPr>
                        <a:t>WAV</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1600"/>
                        </a:spcAft>
                      </a:pPr>
                      <a:r>
                        <a:rPr lang="es-EC" sz="1200">
                          <a:effectLst/>
                        </a:rPr>
                        <a:t>Microsoft e IBM</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1600"/>
                        </a:spcAft>
                      </a:pPr>
                      <a:r>
                        <a:rPr lang="es-EC" sz="1200">
                          <a:effectLst/>
                        </a:rPr>
                        <a:t>.wav</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1600"/>
                        </a:spcAft>
                      </a:pPr>
                      <a:r>
                        <a:rPr lang="es-EC" sz="1200">
                          <a:effectLst/>
                        </a:rPr>
                        <a:t>Windows lo utiliza para su propio sistema.</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l">
                        <a:lnSpc>
                          <a:spcPct val="150000"/>
                        </a:lnSpc>
                        <a:spcBef>
                          <a:spcPts val="600"/>
                        </a:spcBef>
                        <a:spcAft>
                          <a:spcPts val="1600"/>
                        </a:spcAft>
                      </a:pPr>
                      <a:r>
                        <a:rPr lang="es-EC" sz="1200">
                          <a:effectLst/>
                        </a:rPr>
                        <a:t>WMA</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1600"/>
                        </a:spcAft>
                      </a:pPr>
                      <a:r>
                        <a:rPr lang="es-EC" sz="1200">
                          <a:effectLst/>
                        </a:rPr>
                        <a:t>Microsoft</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1600"/>
                        </a:spcAft>
                      </a:pPr>
                      <a:r>
                        <a:rPr lang="es-EC" sz="1200">
                          <a:effectLst/>
                        </a:rPr>
                        <a:t>.wma</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1600"/>
                        </a:spcAft>
                      </a:pPr>
                      <a:r>
                        <a:rPr lang="es-EC" sz="1200">
                          <a:effectLst/>
                        </a:rPr>
                        <a:t>Compresión de audio.</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l">
                        <a:lnSpc>
                          <a:spcPct val="150000"/>
                        </a:lnSpc>
                        <a:spcBef>
                          <a:spcPts val="600"/>
                        </a:spcBef>
                        <a:spcAft>
                          <a:spcPts val="1600"/>
                        </a:spcAft>
                      </a:pPr>
                      <a:r>
                        <a:rPr lang="es-EC" sz="1200">
                          <a:effectLst/>
                        </a:rPr>
                        <a:t>MP3</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1600"/>
                        </a:spcAft>
                      </a:pPr>
                      <a:r>
                        <a:rPr lang="es-EC" sz="1200">
                          <a:effectLst/>
                        </a:rPr>
                        <a:t>MPGE</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1600"/>
                        </a:spcAft>
                      </a:pPr>
                      <a:r>
                        <a:rPr lang="es-EC" sz="1200">
                          <a:effectLst/>
                        </a:rPr>
                        <a:t>.mp3</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1600"/>
                        </a:spcAft>
                      </a:pPr>
                      <a:r>
                        <a:rPr lang="es-EC" sz="1200">
                          <a:effectLst/>
                        </a:rPr>
                        <a:t>Intercambio de archivos musicales por Internet. </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l">
                        <a:lnSpc>
                          <a:spcPct val="150000"/>
                        </a:lnSpc>
                        <a:spcBef>
                          <a:spcPts val="600"/>
                        </a:spcBef>
                        <a:spcAft>
                          <a:spcPts val="1600"/>
                        </a:spcAft>
                      </a:pPr>
                      <a:r>
                        <a:rPr lang="es-EC" sz="1200">
                          <a:effectLst/>
                        </a:rPr>
                        <a:t>AAC</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1600"/>
                        </a:spcAft>
                      </a:pPr>
                      <a:r>
                        <a:rPr lang="es-EC" sz="1200">
                          <a:effectLst/>
                        </a:rPr>
                        <a:t>AT&amp;T, Sony</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1600"/>
                        </a:spcAft>
                      </a:pPr>
                      <a:r>
                        <a:rPr lang="es-EC" sz="1200">
                          <a:effectLst/>
                        </a:rPr>
                        <a:t>.aac</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1600"/>
                        </a:spcAft>
                      </a:pPr>
                      <a:r>
                        <a:rPr lang="es-EC" sz="1200" dirty="0">
                          <a:effectLst/>
                        </a:rPr>
                        <a:t>Utilizado en iTunes.</a:t>
                      </a:r>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421891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Formato </a:t>
            </a:r>
            <a:r>
              <a:rPr lang="es-ES" b="1" dirty="0" smtClean="0"/>
              <a:t>WMA</a:t>
            </a:r>
            <a:endParaRPr lang="es-ES" dirty="0"/>
          </a:p>
        </p:txBody>
      </p:sp>
      <p:sp>
        <p:nvSpPr>
          <p:cNvPr id="3" name="Marcador de contenido 2"/>
          <p:cNvSpPr>
            <a:spLocks noGrp="1"/>
          </p:cNvSpPr>
          <p:nvPr>
            <p:ph idx="1"/>
          </p:nvPr>
        </p:nvSpPr>
        <p:spPr/>
        <p:txBody>
          <a:bodyPr/>
          <a:lstStyle/>
          <a:p>
            <a:pPr lvl="1" algn="just"/>
            <a:r>
              <a:rPr lang="es-ES" dirty="0"/>
              <a:t>El formato WMA (Windows Media Audio) que fue desarrollado por Microsoft. Una de las características más importantes de este tipo de formato es que los archivos que se encuentran bajo la extensión .</a:t>
            </a:r>
            <a:r>
              <a:rPr lang="es-ES" dirty="0" err="1"/>
              <a:t>wma</a:t>
            </a:r>
            <a:r>
              <a:rPr lang="es-ES" dirty="0"/>
              <a:t> tienden a ser mucho más pequeños en espacio de disco que incluso los </a:t>
            </a:r>
            <a:r>
              <a:rPr lang="es-ES" dirty="0" smtClean="0"/>
              <a:t>mp3.</a:t>
            </a:r>
          </a:p>
          <a:p>
            <a:pPr lvl="1" algn="just"/>
            <a:endParaRPr lang="es-ES" dirty="0"/>
          </a:p>
          <a:p>
            <a:pPr lvl="1" algn="just"/>
            <a:r>
              <a:rPr lang="es-ES" dirty="0" smtClean="0"/>
              <a:t>La </a:t>
            </a:r>
            <a:r>
              <a:rPr lang="es-ES" dirty="0"/>
              <a:t>desventaja que tiene este tipo de formato es la pérdida de calidad de audio, debido a que al comprimir el archivo de audio la calidad de sonido se ve afectada.</a:t>
            </a:r>
          </a:p>
          <a:p>
            <a:pPr algn="just"/>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3004265164"/>
              </p:ext>
            </p:extLst>
          </p:nvPr>
        </p:nvGraphicFramePr>
        <p:xfrm>
          <a:off x="3811368" y="3993216"/>
          <a:ext cx="4552315" cy="1377315"/>
        </p:xfrm>
        <a:graphic>
          <a:graphicData uri="http://schemas.openxmlformats.org/drawingml/2006/table">
            <a:tbl>
              <a:tblPr firstRow="1" firstCol="1" bandRow="1">
                <a:tableStyleId>{5C22544A-7EE6-4342-B048-85BDC9FD1C3A}</a:tableStyleId>
              </a:tblPr>
              <a:tblGrid>
                <a:gridCol w="1593850"/>
                <a:gridCol w="1593850"/>
                <a:gridCol w="1364615"/>
              </a:tblGrid>
              <a:tr h="259080">
                <a:tc rowSpan="4">
                  <a:txBody>
                    <a:bodyPr/>
                    <a:lstStyle/>
                    <a:p>
                      <a:pPr algn="l">
                        <a:lnSpc>
                          <a:spcPct val="150000"/>
                        </a:lnSpc>
                        <a:spcBef>
                          <a:spcPts val="600"/>
                        </a:spcBef>
                        <a:spcAft>
                          <a:spcPts val="0"/>
                        </a:spcAft>
                      </a:pP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0"/>
                        </a:spcAft>
                      </a:pPr>
                      <a:r>
                        <a:rPr lang="es-EC" sz="1200">
                          <a:effectLst/>
                        </a:rPr>
                        <a:t>Desarrollador</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0"/>
                        </a:spcAft>
                      </a:pPr>
                      <a:r>
                        <a:rPr lang="es-EC" sz="1200">
                          <a:effectLst/>
                        </a:rPr>
                        <a:t>Microsoft</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80035">
                <a:tc vMerge="1">
                  <a:txBody>
                    <a:bodyPr/>
                    <a:lstStyle/>
                    <a:p>
                      <a:endParaRPr lang="es-ES"/>
                    </a:p>
                  </a:txBody>
                  <a:tcPr/>
                </a:tc>
                <a:tc>
                  <a:txBody>
                    <a:bodyPr/>
                    <a:lstStyle/>
                    <a:p>
                      <a:pPr algn="l">
                        <a:lnSpc>
                          <a:spcPct val="150000"/>
                        </a:lnSpc>
                        <a:spcBef>
                          <a:spcPts val="600"/>
                        </a:spcBef>
                        <a:spcAft>
                          <a:spcPts val="0"/>
                        </a:spcAft>
                      </a:pPr>
                      <a:r>
                        <a:rPr lang="es-EC" sz="1200">
                          <a:effectLst/>
                        </a:rPr>
                        <a:t>Extensión </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0"/>
                        </a:spcAft>
                      </a:pPr>
                      <a:r>
                        <a:rPr lang="es-EC" sz="1200">
                          <a:effectLst/>
                        </a:rPr>
                        <a:t>.wma</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69875">
                <a:tc vMerge="1">
                  <a:txBody>
                    <a:bodyPr/>
                    <a:lstStyle/>
                    <a:p>
                      <a:endParaRPr lang="es-ES"/>
                    </a:p>
                  </a:txBody>
                  <a:tcPr/>
                </a:tc>
                <a:tc>
                  <a:txBody>
                    <a:bodyPr/>
                    <a:lstStyle/>
                    <a:p>
                      <a:pPr algn="l">
                        <a:lnSpc>
                          <a:spcPct val="150000"/>
                        </a:lnSpc>
                        <a:spcBef>
                          <a:spcPts val="600"/>
                        </a:spcBef>
                        <a:spcAft>
                          <a:spcPts val="0"/>
                        </a:spcAft>
                      </a:pPr>
                      <a:r>
                        <a:rPr lang="es-EC" sz="1200">
                          <a:effectLst/>
                        </a:rPr>
                        <a:t>Canales </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0"/>
                        </a:spcAft>
                      </a:pPr>
                      <a:r>
                        <a:rPr lang="es-EC" sz="1200">
                          <a:effectLst/>
                        </a:rPr>
                        <a:t>Estéreo, mono</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11785">
                <a:tc vMerge="1">
                  <a:txBody>
                    <a:bodyPr/>
                    <a:lstStyle/>
                    <a:p>
                      <a:endParaRPr lang="es-ES"/>
                    </a:p>
                  </a:txBody>
                  <a:tcPr/>
                </a:tc>
                <a:tc>
                  <a:txBody>
                    <a:bodyPr/>
                    <a:lstStyle/>
                    <a:p>
                      <a:pPr algn="l">
                        <a:lnSpc>
                          <a:spcPct val="150000"/>
                        </a:lnSpc>
                        <a:spcBef>
                          <a:spcPts val="600"/>
                        </a:spcBef>
                        <a:spcAft>
                          <a:spcPts val="0"/>
                        </a:spcAft>
                      </a:pPr>
                      <a:r>
                        <a:rPr lang="es-EC" sz="1200">
                          <a:effectLst/>
                        </a:rPr>
                        <a:t>Frecuencia de muestreo</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0"/>
                        </a:spcAft>
                      </a:pPr>
                      <a:r>
                        <a:rPr lang="es-EC" sz="1200" dirty="0">
                          <a:effectLst/>
                        </a:rPr>
                        <a:t>48000 Hz, 44100 Hz</a:t>
                      </a:r>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4097" name="Imagen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1051" y="3992898"/>
            <a:ext cx="857250" cy="107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316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Formato </a:t>
            </a:r>
            <a:r>
              <a:rPr lang="es-ES" b="1" dirty="0" smtClean="0"/>
              <a:t>MP3</a:t>
            </a:r>
            <a:endParaRPr lang="es-ES" dirty="0"/>
          </a:p>
        </p:txBody>
      </p:sp>
      <p:sp>
        <p:nvSpPr>
          <p:cNvPr id="3" name="Marcador de contenido 2"/>
          <p:cNvSpPr>
            <a:spLocks noGrp="1"/>
          </p:cNvSpPr>
          <p:nvPr>
            <p:ph idx="1"/>
          </p:nvPr>
        </p:nvSpPr>
        <p:spPr/>
        <p:txBody>
          <a:bodyPr/>
          <a:lstStyle/>
          <a:p>
            <a:pPr lvl="1" algn="just"/>
            <a:r>
              <a:rPr lang="es-ES" dirty="0" smtClean="0"/>
              <a:t>El </a:t>
            </a:r>
            <a:r>
              <a:rPr lang="es-ES" dirty="0"/>
              <a:t>formato MP3 no nació en un laboratorio o empresa grande, el formato MP3 nació en Internet debido a que varios usuario se unieron y formaron el grupo “</a:t>
            </a:r>
            <a:r>
              <a:rPr lang="es-ES" dirty="0" err="1"/>
              <a:t>Moving</a:t>
            </a:r>
            <a:r>
              <a:rPr lang="es-ES" dirty="0"/>
              <a:t> Picture </a:t>
            </a:r>
            <a:r>
              <a:rPr lang="es-ES" dirty="0" err="1"/>
              <a:t>Expert</a:t>
            </a:r>
            <a:r>
              <a:rPr lang="es-ES" dirty="0"/>
              <a:t> </a:t>
            </a:r>
            <a:r>
              <a:rPr lang="es-ES" dirty="0" err="1"/>
              <a:t>Group</a:t>
            </a:r>
            <a:r>
              <a:rPr lang="es-ES" dirty="0"/>
              <a:t>”, con el fin de poder intercambiar archivos de música por Internet y de este modo nació el formato MP3</a:t>
            </a:r>
            <a:r>
              <a:rPr lang="es-ES" dirty="0" smtClean="0"/>
              <a:t>.</a:t>
            </a:r>
          </a:p>
          <a:p>
            <a:pPr lvl="1" algn="just"/>
            <a:endParaRPr lang="es-ES" dirty="0" smtClean="0"/>
          </a:p>
          <a:p>
            <a:pPr lvl="1" algn="just"/>
            <a:r>
              <a:rPr lang="es-EC" dirty="0"/>
              <a:t>La razón por la cual este tipo de formato es tan utilizado es debido a que elimina el rango de frecuencia que el oído humano no escucha, específicamente los que se encuentran mayores a 20 KHz y menores a 20 Hz, por lo cual el archivo final creado con extensión .mp3 tiende a ser de menor tamaño en disco duro.</a:t>
            </a:r>
            <a:endParaRPr lang="es-ES" dirty="0"/>
          </a:p>
          <a:p>
            <a:pPr lvl="1" algn="just"/>
            <a:endParaRPr lang="es-ES" dirty="0"/>
          </a:p>
          <a:p>
            <a:pPr algn="just"/>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951651318"/>
              </p:ext>
            </p:extLst>
          </p:nvPr>
        </p:nvGraphicFramePr>
        <p:xfrm>
          <a:off x="3264830" y="4488286"/>
          <a:ext cx="5490845" cy="1414780"/>
        </p:xfrm>
        <a:graphic>
          <a:graphicData uri="http://schemas.openxmlformats.org/drawingml/2006/table">
            <a:tbl>
              <a:tblPr firstRow="1" firstCol="1" bandRow="1">
                <a:tableStyleId>{5C22544A-7EE6-4342-B048-85BDC9FD1C3A}</a:tableStyleId>
              </a:tblPr>
              <a:tblGrid>
                <a:gridCol w="1890395"/>
                <a:gridCol w="1890395"/>
                <a:gridCol w="1710055"/>
              </a:tblGrid>
              <a:tr h="259080">
                <a:tc rowSpan="4">
                  <a:txBody>
                    <a:bodyPr/>
                    <a:lstStyle/>
                    <a:p>
                      <a:pPr algn="l">
                        <a:lnSpc>
                          <a:spcPct val="150000"/>
                        </a:lnSpc>
                        <a:spcBef>
                          <a:spcPts val="600"/>
                        </a:spcBef>
                        <a:spcAft>
                          <a:spcPts val="0"/>
                        </a:spcAft>
                      </a:pP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0"/>
                        </a:spcAft>
                      </a:pPr>
                      <a:r>
                        <a:rPr lang="es-EC" sz="1200">
                          <a:effectLst/>
                        </a:rPr>
                        <a:t>Desarrollador</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0"/>
                        </a:spcAft>
                      </a:pPr>
                      <a:r>
                        <a:rPr lang="es-EC" sz="1200">
                          <a:effectLst/>
                        </a:rPr>
                        <a:t>Moving Picture Expert Grouo (MPEG)</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80035">
                <a:tc vMerge="1">
                  <a:txBody>
                    <a:bodyPr/>
                    <a:lstStyle/>
                    <a:p>
                      <a:endParaRPr lang="es-ES"/>
                    </a:p>
                  </a:txBody>
                  <a:tcPr/>
                </a:tc>
                <a:tc>
                  <a:txBody>
                    <a:bodyPr/>
                    <a:lstStyle/>
                    <a:p>
                      <a:pPr algn="l">
                        <a:lnSpc>
                          <a:spcPct val="150000"/>
                        </a:lnSpc>
                        <a:spcBef>
                          <a:spcPts val="600"/>
                        </a:spcBef>
                        <a:spcAft>
                          <a:spcPts val="0"/>
                        </a:spcAft>
                      </a:pPr>
                      <a:r>
                        <a:rPr lang="es-EC" sz="1200">
                          <a:effectLst/>
                        </a:rPr>
                        <a:t>Extensión </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0"/>
                        </a:spcAft>
                      </a:pPr>
                      <a:r>
                        <a:rPr lang="es-EC" sz="1200">
                          <a:effectLst/>
                        </a:rPr>
                        <a:t>.mp3</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69875">
                <a:tc vMerge="1">
                  <a:txBody>
                    <a:bodyPr/>
                    <a:lstStyle/>
                    <a:p>
                      <a:endParaRPr lang="es-ES"/>
                    </a:p>
                  </a:txBody>
                  <a:tcPr/>
                </a:tc>
                <a:tc>
                  <a:txBody>
                    <a:bodyPr/>
                    <a:lstStyle/>
                    <a:p>
                      <a:pPr algn="l">
                        <a:lnSpc>
                          <a:spcPct val="150000"/>
                        </a:lnSpc>
                        <a:spcBef>
                          <a:spcPts val="600"/>
                        </a:spcBef>
                        <a:spcAft>
                          <a:spcPts val="0"/>
                        </a:spcAft>
                      </a:pPr>
                      <a:r>
                        <a:rPr lang="es-EC" sz="1200">
                          <a:effectLst/>
                        </a:rPr>
                        <a:t>Canales </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0"/>
                        </a:spcAft>
                      </a:pPr>
                      <a:r>
                        <a:rPr lang="es-EC" sz="1200">
                          <a:effectLst/>
                        </a:rPr>
                        <a:t>Estéreo, mono</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11785">
                <a:tc vMerge="1">
                  <a:txBody>
                    <a:bodyPr/>
                    <a:lstStyle/>
                    <a:p>
                      <a:endParaRPr lang="es-ES"/>
                    </a:p>
                  </a:txBody>
                  <a:tcPr/>
                </a:tc>
                <a:tc>
                  <a:txBody>
                    <a:bodyPr/>
                    <a:lstStyle/>
                    <a:p>
                      <a:pPr algn="l">
                        <a:lnSpc>
                          <a:spcPct val="150000"/>
                        </a:lnSpc>
                        <a:spcBef>
                          <a:spcPts val="600"/>
                        </a:spcBef>
                        <a:spcAft>
                          <a:spcPts val="0"/>
                        </a:spcAft>
                      </a:pPr>
                      <a:r>
                        <a:rPr lang="es-EC" sz="1200">
                          <a:effectLst/>
                        </a:rPr>
                        <a:t>Frecuencia de muestreo</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0"/>
                        </a:spcAft>
                      </a:pPr>
                      <a:r>
                        <a:rPr lang="es-EC" sz="1200" dirty="0">
                          <a:effectLst/>
                        </a:rPr>
                        <a:t>48000 Hz, 44100 Hz</a:t>
                      </a:r>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5121" name="Imagen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465" y="4487651"/>
            <a:ext cx="8382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437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Formato </a:t>
            </a:r>
            <a:r>
              <a:rPr lang="es-ES" b="1" dirty="0" smtClean="0"/>
              <a:t>AAC</a:t>
            </a:r>
            <a:endParaRPr lang="es-ES" dirty="0"/>
          </a:p>
        </p:txBody>
      </p:sp>
      <p:sp>
        <p:nvSpPr>
          <p:cNvPr id="3" name="Marcador de contenido 2"/>
          <p:cNvSpPr>
            <a:spLocks noGrp="1"/>
          </p:cNvSpPr>
          <p:nvPr>
            <p:ph idx="1"/>
          </p:nvPr>
        </p:nvSpPr>
        <p:spPr/>
        <p:txBody>
          <a:bodyPr/>
          <a:lstStyle/>
          <a:p>
            <a:pPr lvl="1" algn="just"/>
            <a:r>
              <a:rPr lang="es-ES" dirty="0"/>
              <a:t>Este tipo de formato es utilizado por Apple mediante su software iTunes, el cual tiene casi las mismas características que “.mp3”, es decir, se basa en la eliminación de rango de frecuencias que el oído humano no escucha, sin embargo con este tipo formato se obtiene una mejor calidad de audio y un menor espacio de disco duro </a:t>
            </a:r>
            <a:r>
              <a:rPr lang="es-ES" dirty="0" smtClean="0"/>
              <a:t>ocupado.</a:t>
            </a:r>
          </a:p>
          <a:p>
            <a:pPr lvl="1" algn="just"/>
            <a:endParaRPr lang="es-ES" dirty="0"/>
          </a:p>
          <a:p>
            <a:pPr lvl="1" algn="just"/>
            <a:r>
              <a:rPr lang="es-ES" dirty="0" smtClean="0"/>
              <a:t>AAC </a:t>
            </a:r>
            <a:r>
              <a:rPr lang="es-ES" dirty="0"/>
              <a:t>utiliza variables de frecuencias de bits, los cuales adaptan los bits utilizados para codificar los datos del audio, y además utiliza sonidos polifónicos los cuales crean un sonido envolvente mejor conocido como “</a:t>
            </a:r>
            <a:r>
              <a:rPr lang="es-ES" dirty="0" err="1"/>
              <a:t>Surround</a:t>
            </a:r>
            <a:r>
              <a:rPr lang="es-ES" dirty="0"/>
              <a:t>”.</a:t>
            </a:r>
          </a:p>
          <a:p>
            <a:pPr algn="just"/>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2783054834"/>
              </p:ext>
            </p:extLst>
          </p:nvPr>
        </p:nvGraphicFramePr>
        <p:xfrm>
          <a:off x="3393619" y="4343463"/>
          <a:ext cx="5490845" cy="1140460"/>
        </p:xfrm>
        <a:graphic>
          <a:graphicData uri="http://schemas.openxmlformats.org/drawingml/2006/table">
            <a:tbl>
              <a:tblPr firstRow="1" firstCol="1" bandRow="1">
                <a:tableStyleId>{5C22544A-7EE6-4342-B048-85BDC9FD1C3A}</a:tableStyleId>
              </a:tblPr>
              <a:tblGrid>
                <a:gridCol w="1890395"/>
                <a:gridCol w="1890395"/>
                <a:gridCol w="1710055"/>
              </a:tblGrid>
              <a:tr h="259080">
                <a:tc rowSpan="4">
                  <a:txBody>
                    <a:bodyPr/>
                    <a:lstStyle/>
                    <a:p>
                      <a:pPr algn="l">
                        <a:lnSpc>
                          <a:spcPct val="150000"/>
                        </a:lnSpc>
                        <a:spcBef>
                          <a:spcPts val="600"/>
                        </a:spcBef>
                        <a:spcAft>
                          <a:spcPts val="0"/>
                        </a:spcAft>
                      </a:pP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0"/>
                        </a:spcAft>
                      </a:pPr>
                      <a:r>
                        <a:rPr lang="es-EC" sz="1200">
                          <a:effectLst/>
                        </a:rPr>
                        <a:t>Desarrollador</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0"/>
                        </a:spcAft>
                      </a:pPr>
                      <a:r>
                        <a:rPr lang="es-EC" sz="1200">
                          <a:effectLst/>
                        </a:rPr>
                        <a:t>AT&amp;T, Sony</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80035">
                <a:tc vMerge="1">
                  <a:txBody>
                    <a:bodyPr/>
                    <a:lstStyle/>
                    <a:p>
                      <a:endParaRPr lang="es-ES"/>
                    </a:p>
                  </a:txBody>
                  <a:tcPr/>
                </a:tc>
                <a:tc>
                  <a:txBody>
                    <a:bodyPr/>
                    <a:lstStyle/>
                    <a:p>
                      <a:pPr algn="l">
                        <a:lnSpc>
                          <a:spcPct val="150000"/>
                        </a:lnSpc>
                        <a:spcBef>
                          <a:spcPts val="600"/>
                        </a:spcBef>
                        <a:spcAft>
                          <a:spcPts val="0"/>
                        </a:spcAft>
                      </a:pPr>
                      <a:r>
                        <a:rPr lang="es-EC" sz="1200">
                          <a:effectLst/>
                        </a:rPr>
                        <a:t>Extensión </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0"/>
                        </a:spcAft>
                      </a:pPr>
                      <a:r>
                        <a:rPr lang="es-EC" sz="1200">
                          <a:effectLst/>
                        </a:rPr>
                        <a:t>.aac, .mp4</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69875">
                <a:tc vMerge="1">
                  <a:txBody>
                    <a:bodyPr/>
                    <a:lstStyle/>
                    <a:p>
                      <a:endParaRPr lang="es-ES"/>
                    </a:p>
                  </a:txBody>
                  <a:tcPr/>
                </a:tc>
                <a:tc>
                  <a:txBody>
                    <a:bodyPr/>
                    <a:lstStyle/>
                    <a:p>
                      <a:pPr algn="l">
                        <a:lnSpc>
                          <a:spcPct val="150000"/>
                        </a:lnSpc>
                        <a:spcBef>
                          <a:spcPts val="600"/>
                        </a:spcBef>
                        <a:spcAft>
                          <a:spcPts val="0"/>
                        </a:spcAft>
                      </a:pPr>
                      <a:r>
                        <a:rPr lang="es-EC" sz="1200">
                          <a:effectLst/>
                        </a:rPr>
                        <a:t>Canales </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0"/>
                        </a:spcAft>
                      </a:pPr>
                      <a:r>
                        <a:rPr lang="es-EC" sz="1200">
                          <a:effectLst/>
                        </a:rPr>
                        <a:t>Estéreo, mono</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11785">
                <a:tc vMerge="1">
                  <a:txBody>
                    <a:bodyPr/>
                    <a:lstStyle/>
                    <a:p>
                      <a:endParaRPr lang="es-ES"/>
                    </a:p>
                  </a:txBody>
                  <a:tcPr/>
                </a:tc>
                <a:tc>
                  <a:txBody>
                    <a:bodyPr/>
                    <a:lstStyle/>
                    <a:p>
                      <a:pPr algn="l">
                        <a:lnSpc>
                          <a:spcPct val="150000"/>
                        </a:lnSpc>
                        <a:spcBef>
                          <a:spcPts val="600"/>
                        </a:spcBef>
                        <a:spcAft>
                          <a:spcPts val="0"/>
                        </a:spcAft>
                      </a:pPr>
                      <a:r>
                        <a:rPr lang="es-EC" sz="1200">
                          <a:effectLst/>
                        </a:rPr>
                        <a:t>Frecuencia de muestreo</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0"/>
                        </a:spcAft>
                      </a:pPr>
                      <a:r>
                        <a:rPr lang="es-EC" sz="1200" dirty="0">
                          <a:effectLst/>
                        </a:rPr>
                        <a:t>24000 Hz, 22500 Hz</a:t>
                      </a:r>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6145" name="Imagen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4254" y="4343781"/>
            <a:ext cx="9334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655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5400" b="1" dirty="0"/>
              <a:t>Archivo o Formato </a:t>
            </a:r>
            <a:r>
              <a:rPr lang="es-ES" sz="5400" b="1" dirty="0" smtClean="0"/>
              <a:t>WAV</a:t>
            </a:r>
            <a:endParaRPr lang="es-ES" sz="5400" b="1" dirty="0"/>
          </a:p>
        </p:txBody>
      </p:sp>
      <p:sp>
        <p:nvSpPr>
          <p:cNvPr id="3" name="Marcador de contenido 2"/>
          <p:cNvSpPr>
            <a:spLocks noGrp="1"/>
          </p:cNvSpPr>
          <p:nvPr>
            <p:ph idx="1"/>
          </p:nvPr>
        </p:nvSpPr>
        <p:spPr/>
        <p:txBody>
          <a:bodyPr/>
          <a:lstStyle/>
          <a:p>
            <a:pPr lvl="1" algn="just"/>
            <a:r>
              <a:rPr lang="es-ES" dirty="0"/>
              <a:t>El formato WAV (</a:t>
            </a:r>
            <a:r>
              <a:rPr lang="es-ES" dirty="0" err="1"/>
              <a:t>Waveform</a:t>
            </a:r>
            <a:r>
              <a:rPr lang="es-ES" dirty="0"/>
              <a:t> Audio File) fue desarrollado por Microsoft e IBM, es uno de los formatos de audio digital actuales con excelente calidad debido a que este no posee ningún tipo de compresión de datos, este tipo de archivo es utilizado en los sistemas operativos como Windows para los sonidos de su propio sistema, estos se escuchan al momento de prender y apagar las computadoras</a:t>
            </a:r>
            <a:r>
              <a:rPr lang="es-ES" dirty="0" smtClean="0"/>
              <a:t>.</a:t>
            </a:r>
          </a:p>
          <a:p>
            <a:pPr lvl="1" algn="just"/>
            <a:endParaRPr lang="es-ES" dirty="0"/>
          </a:p>
          <a:p>
            <a:pPr lvl="1" algn="just"/>
            <a:r>
              <a:rPr lang="es-ES" dirty="0"/>
              <a:t>El formato WAV es uno de los formatos más utilizados profesionalmente, debido a que este al poseer la particularidad de soportar diferentes tipos de </a:t>
            </a:r>
            <a:r>
              <a:rPr lang="es-ES" dirty="0" err="1"/>
              <a:t>codec’s</a:t>
            </a:r>
            <a:r>
              <a:rPr lang="es-ES" dirty="0"/>
              <a:t> actuales específicamente el formato PCM el cual no tiene ningún tipo de compresión, con esto nos genera una calidad de audio excelente debido a que el sonido se captura a 44100 Hz y a 16 Bits</a:t>
            </a:r>
            <a:r>
              <a:rPr lang="es-ES" dirty="0" smtClean="0"/>
              <a:t>.</a:t>
            </a:r>
          </a:p>
          <a:p>
            <a:pPr lvl="1" algn="just"/>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1213240466"/>
              </p:ext>
            </p:extLst>
          </p:nvPr>
        </p:nvGraphicFramePr>
        <p:xfrm>
          <a:off x="3078078" y="4697047"/>
          <a:ext cx="5581015" cy="1102995"/>
        </p:xfrm>
        <a:graphic>
          <a:graphicData uri="http://schemas.openxmlformats.org/drawingml/2006/table">
            <a:tbl>
              <a:tblPr firstRow="1" firstCol="1" bandRow="1">
                <a:tableStyleId>{5C22544A-7EE6-4342-B048-85BDC9FD1C3A}</a:tableStyleId>
              </a:tblPr>
              <a:tblGrid>
                <a:gridCol w="1980565"/>
                <a:gridCol w="1980565"/>
                <a:gridCol w="1619885"/>
              </a:tblGrid>
              <a:tr h="259080">
                <a:tc rowSpan="4">
                  <a:txBody>
                    <a:bodyPr/>
                    <a:lstStyle/>
                    <a:p>
                      <a:pPr algn="l">
                        <a:lnSpc>
                          <a:spcPct val="150000"/>
                        </a:lnSpc>
                        <a:spcBef>
                          <a:spcPts val="600"/>
                        </a:spcBef>
                        <a:spcAft>
                          <a:spcPts val="0"/>
                        </a:spcAft>
                      </a:pP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0"/>
                        </a:spcAft>
                      </a:pPr>
                      <a:r>
                        <a:rPr lang="es-EC" sz="1200">
                          <a:effectLst/>
                        </a:rPr>
                        <a:t>Desarrollador</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0"/>
                        </a:spcAft>
                      </a:pPr>
                      <a:r>
                        <a:rPr lang="es-EC" sz="1200">
                          <a:effectLst/>
                        </a:rPr>
                        <a:t>Microsoft, IBM</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80035">
                <a:tc vMerge="1">
                  <a:txBody>
                    <a:bodyPr/>
                    <a:lstStyle/>
                    <a:p>
                      <a:endParaRPr lang="es-ES"/>
                    </a:p>
                  </a:txBody>
                  <a:tcPr/>
                </a:tc>
                <a:tc>
                  <a:txBody>
                    <a:bodyPr/>
                    <a:lstStyle/>
                    <a:p>
                      <a:pPr algn="l">
                        <a:lnSpc>
                          <a:spcPct val="150000"/>
                        </a:lnSpc>
                        <a:spcBef>
                          <a:spcPts val="600"/>
                        </a:spcBef>
                        <a:spcAft>
                          <a:spcPts val="0"/>
                        </a:spcAft>
                      </a:pPr>
                      <a:r>
                        <a:rPr lang="es-EC" sz="1200">
                          <a:effectLst/>
                        </a:rPr>
                        <a:t>Extensión </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0"/>
                        </a:spcAft>
                      </a:pPr>
                      <a:r>
                        <a:rPr lang="es-EC" sz="1200">
                          <a:effectLst/>
                        </a:rPr>
                        <a:t>.wav</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69875">
                <a:tc vMerge="1">
                  <a:txBody>
                    <a:bodyPr/>
                    <a:lstStyle/>
                    <a:p>
                      <a:endParaRPr lang="es-ES"/>
                    </a:p>
                  </a:txBody>
                  <a:tcPr/>
                </a:tc>
                <a:tc>
                  <a:txBody>
                    <a:bodyPr/>
                    <a:lstStyle/>
                    <a:p>
                      <a:pPr algn="l">
                        <a:lnSpc>
                          <a:spcPct val="150000"/>
                        </a:lnSpc>
                        <a:spcBef>
                          <a:spcPts val="600"/>
                        </a:spcBef>
                        <a:spcAft>
                          <a:spcPts val="0"/>
                        </a:spcAft>
                      </a:pPr>
                      <a:r>
                        <a:rPr lang="es-EC" sz="1200">
                          <a:effectLst/>
                        </a:rPr>
                        <a:t>Canales </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0"/>
                        </a:spcAft>
                      </a:pPr>
                      <a:r>
                        <a:rPr lang="es-EC" sz="1200">
                          <a:effectLst/>
                        </a:rPr>
                        <a:t>Estéreo, mono</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62890">
                <a:tc vMerge="1">
                  <a:txBody>
                    <a:bodyPr/>
                    <a:lstStyle/>
                    <a:p>
                      <a:endParaRPr lang="es-ES"/>
                    </a:p>
                  </a:txBody>
                  <a:tcPr/>
                </a:tc>
                <a:tc>
                  <a:txBody>
                    <a:bodyPr/>
                    <a:lstStyle/>
                    <a:p>
                      <a:pPr algn="l">
                        <a:lnSpc>
                          <a:spcPct val="150000"/>
                        </a:lnSpc>
                        <a:spcBef>
                          <a:spcPts val="600"/>
                        </a:spcBef>
                        <a:spcAft>
                          <a:spcPts val="0"/>
                        </a:spcAft>
                      </a:pPr>
                      <a:r>
                        <a:rPr lang="es-EC" sz="1200">
                          <a:effectLst/>
                        </a:rPr>
                        <a:t>Frecuencia de muestreo</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0"/>
                        </a:spcAft>
                      </a:pPr>
                      <a:r>
                        <a:rPr lang="es-EC" sz="1200" dirty="0">
                          <a:effectLst/>
                        </a:rPr>
                        <a:t>44100 Hz, 22050 Hz</a:t>
                      </a:r>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7169" name="Imagen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7761" y="4697682"/>
            <a:ext cx="904875"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307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5400" b="1" dirty="0"/>
              <a:t>Archivo o Formato WAV</a:t>
            </a:r>
            <a:endParaRPr lang="es-ES" sz="54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38133950"/>
              </p:ext>
            </p:extLst>
          </p:nvPr>
        </p:nvGraphicFramePr>
        <p:xfrm>
          <a:off x="1219013" y="1882544"/>
          <a:ext cx="3761230" cy="4411980"/>
        </p:xfrm>
        <a:graphic>
          <a:graphicData uri="http://schemas.openxmlformats.org/drawingml/2006/table">
            <a:tbl>
              <a:tblPr firstRow="1" firstCol="1" bandRow="1">
                <a:tableStyleId>{5C22544A-7EE6-4342-B048-85BDC9FD1C3A}</a:tableStyleId>
              </a:tblPr>
              <a:tblGrid>
                <a:gridCol w="1253896"/>
                <a:gridCol w="1253896"/>
                <a:gridCol w="1253438"/>
              </a:tblGrid>
              <a:tr h="395678">
                <a:tc>
                  <a:txBody>
                    <a:bodyPr/>
                    <a:lstStyle/>
                    <a:p>
                      <a:pPr algn="l">
                        <a:lnSpc>
                          <a:spcPct val="150000"/>
                        </a:lnSpc>
                        <a:spcBef>
                          <a:spcPts val="600"/>
                        </a:spcBef>
                        <a:spcAft>
                          <a:spcPts val="0"/>
                        </a:spcAft>
                      </a:pPr>
                      <a:r>
                        <a:rPr lang="es-EC" sz="900">
                          <a:effectLst/>
                        </a:rPr>
                        <a:t>Nombre del Campo</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9460" marR="49460" marT="0" marB="0"/>
                </a:tc>
                <a:tc>
                  <a:txBody>
                    <a:bodyPr/>
                    <a:lstStyle/>
                    <a:p>
                      <a:pPr algn="l">
                        <a:lnSpc>
                          <a:spcPct val="150000"/>
                        </a:lnSpc>
                        <a:spcBef>
                          <a:spcPts val="600"/>
                        </a:spcBef>
                        <a:spcAft>
                          <a:spcPts val="0"/>
                        </a:spcAft>
                      </a:pPr>
                      <a:r>
                        <a:rPr lang="es-EC" sz="900">
                          <a:effectLst/>
                        </a:rPr>
                        <a:t>Tamaño del Campo (Bytes)</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9460" marR="49460" marT="0" marB="0"/>
                </a:tc>
                <a:tc>
                  <a:txBody>
                    <a:bodyPr/>
                    <a:lstStyle/>
                    <a:p>
                      <a:pPr algn="l">
                        <a:lnSpc>
                          <a:spcPct val="150000"/>
                        </a:lnSpc>
                        <a:spcBef>
                          <a:spcPts val="600"/>
                        </a:spcBef>
                        <a:spcAft>
                          <a:spcPts val="0"/>
                        </a:spcAft>
                      </a:pPr>
                      <a:r>
                        <a:rPr lang="es-EC" sz="900">
                          <a:effectLst/>
                        </a:rPr>
                        <a:t>Descripción</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9460" marR="49460" marT="0" marB="0"/>
                </a:tc>
              </a:tr>
              <a:tr h="197839">
                <a:tc rowSpan="3">
                  <a:txBody>
                    <a:bodyPr/>
                    <a:lstStyle/>
                    <a:p>
                      <a:pPr algn="l">
                        <a:lnSpc>
                          <a:spcPct val="150000"/>
                        </a:lnSpc>
                        <a:spcBef>
                          <a:spcPts val="600"/>
                        </a:spcBef>
                        <a:spcAft>
                          <a:spcPts val="0"/>
                        </a:spcAft>
                      </a:pPr>
                      <a:r>
                        <a:rPr lang="es-EC" sz="900">
                          <a:effectLst/>
                        </a:rPr>
                        <a:t>ChunkID</a:t>
                      </a:r>
                      <a:endParaRPr lang="es-ES" sz="900">
                        <a:effectLst/>
                      </a:endParaRPr>
                    </a:p>
                    <a:p>
                      <a:pPr algn="l">
                        <a:lnSpc>
                          <a:spcPct val="150000"/>
                        </a:lnSpc>
                        <a:spcBef>
                          <a:spcPts val="600"/>
                        </a:spcBef>
                        <a:spcAft>
                          <a:spcPts val="0"/>
                        </a:spcAft>
                      </a:pPr>
                      <a:r>
                        <a:rPr lang="es-EC" sz="900">
                          <a:effectLst/>
                        </a:rPr>
                        <a:t>ChunkSize</a:t>
                      </a:r>
                      <a:endParaRPr lang="es-ES" sz="900">
                        <a:effectLst/>
                      </a:endParaRPr>
                    </a:p>
                    <a:p>
                      <a:pPr algn="l">
                        <a:lnSpc>
                          <a:spcPct val="150000"/>
                        </a:lnSpc>
                        <a:spcBef>
                          <a:spcPts val="600"/>
                        </a:spcBef>
                        <a:spcAft>
                          <a:spcPts val="0"/>
                        </a:spcAft>
                      </a:pPr>
                      <a:r>
                        <a:rPr lang="es-EC" sz="900">
                          <a:effectLst/>
                        </a:rPr>
                        <a:t>Format </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9460" marR="49460" marT="0" marB="0"/>
                </a:tc>
                <a:tc>
                  <a:txBody>
                    <a:bodyPr/>
                    <a:lstStyle/>
                    <a:p>
                      <a:pPr algn="l">
                        <a:lnSpc>
                          <a:spcPct val="150000"/>
                        </a:lnSpc>
                        <a:spcBef>
                          <a:spcPts val="600"/>
                        </a:spcBef>
                        <a:spcAft>
                          <a:spcPts val="0"/>
                        </a:spcAft>
                      </a:pPr>
                      <a:r>
                        <a:rPr lang="es-EC" sz="900">
                          <a:effectLst/>
                        </a:rPr>
                        <a:t>4</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9460" marR="49460" marT="0" marB="0"/>
                </a:tc>
                <a:tc rowSpan="3">
                  <a:txBody>
                    <a:bodyPr/>
                    <a:lstStyle/>
                    <a:p>
                      <a:pPr algn="l">
                        <a:lnSpc>
                          <a:spcPct val="150000"/>
                        </a:lnSpc>
                        <a:spcBef>
                          <a:spcPts val="600"/>
                        </a:spcBef>
                        <a:spcAft>
                          <a:spcPts val="0"/>
                        </a:spcAft>
                      </a:pPr>
                      <a:r>
                        <a:rPr lang="es-EC" sz="900">
                          <a:effectLst/>
                        </a:rPr>
                        <a:t>Formato wav compuesto de 2 partes: Formato y datos</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9460" marR="49460" marT="0" marB="0"/>
                </a:tc>
              </a:tr>
              <a:tr h="197839">
                <a:tc vMerge="1">
                  <a:txBody>
                    <a:bodyPr/>
                    <a:lstStyle/>
                    <a:p>
                      <a:endParaRPr lang="es-ES"/>
                    </a:p>
                  </a:txBody>
                  <a:tcPr/>
                </a:tc>
                <a:tc>
                  <a:txBody>
                    <a:bodyPr/>
                    <a:lstStyle/>
                    <a:p>
                      <a:pPr algn="l">
                        <a:lnSpc>
                          <a:spcPct val="150000"/>
                        </a:lnSpc>
                        <a:spcBef>
                          <a:spcPts val="600"/>
                        </a:spcBef>
                        <a:spcAft>
                          <a:spcPts val="0"/>
                        </a:spcAft>
                      </a:pPr>
                      <a:r>
                        <a:rPr lang="es-EC" sz="900">
                          <a:effectLst/>
                        </a:rPr>
                        <a:t>4</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9460" marR="49460" marT="0" marB="0"/>
                </a:tc>
                <a:tc vMerge="1">
                  <a:txBody>
                    <a:bodyPr/>
                    <a:lstStyle/>
                    <a:p>
                      <a:endParaRPr lang="es-ES"/>
                    </a:p>
                  </a:txBody>
                  <a:tcPr/>
                </a:tc>
              </a:tr>
              <a:tr h="307749">
                <a:tc vMerge="1">
                  <a:txBody>
                    <a:bodyPr/>
                    <a:lstStyle/>
                    <a:p>
                      <a:endParaRPr lang="es-ES"/>
                    </a:p>
                  </a:txBody>
                  <a:tcPr/>
                </a:tc>
                <a:tc>
                  <a:txBody>
                    <a:bodyPr/>
                    <a:lstStyle/>
                    <a:p>
                      <a:pPr algn="l">
                        <a:lnSpc>
                          <a:spcPct val="150000"/>
                        </a:lnSpc>
                        <a:spcBef>
                          <a:spcPts val="600"/>
                        </a:spcBef>
                        <a:spcAft>
                          <a:spcPts val="0"/>
                        </a:spcAft>
                      </a:pPr>
                      <a:r>
                        <a:rPr lang="es-EC" sz="900">
                          <a:effectLst/>
                        </a:rPr>
                        <a:t>4</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9460" marR="49460" marT="0" marB="0"/>
                </a:tc>
                <a:tc vMerge="1">
                  <a:txBody>
                    <a:bodyPr/>
                    <a:lstStyle/>
                    <a:p>
                      <a:endParaRPr lang="es-ES"/>
                    </a:p>
                  </a:txBody>
                  <a:tcPr/>
                </a:tc>
              </a:tr>
              <a:tr h="197839">
                <a:tc rowSpan="8">
                  <a:txBody>
                    <a:bodyPr/>
                    <a:lstStyle/>
                    <a:p>
                      <a:pPr algn="l">
                        <a:lnSpc>
                          <a:spcPct val="150000"/>
                        </a:lnSpc>
                        <a:spcBef>
                          <a:spcPts val="600"/>
                        </a:spcBef>
                        <a:spcAft>
                          <a:spcPts val="0"/>
                        </a:spcAft>
                      </a:pPr>
                      <a:r>
                        <a:rPr lang="es-EC" sz="900">
                          <a:effectLst/>
                        </a:rPr>
                        <a:t>Subchunk1 ID</a:t>
                      </a:r>
                      <a:endParaRPr lang="es-ES" sz="900">
                        <a:effectLst/>
                      </a:endParaRPr>
                    </a:p>
                    <a:p>
                      <a:pPr algn="l">
                        <a:lnSpc>
                          <a:spcPct val="150000"/>
                        </a:lnSpc>
                        <a:spcBef>
                          <a:spcPts val="600"/>
                        </a:spcBef>
                        <a:spcAft>
                          <a:spcPts val="0"/>
                        </a:spcAft>
                      </a:pPr>
                      <a:r>
                        <a:rPr lang="es-EC" sz="900">
                          <a:effectLst/>
                        </a:rPr>
                        <a:t>Subchunk1 Size</a:t>
                      </a:r>
                      <a:endParaRPr lang="es-ES" sz="900">
                        <a:effectLst/>
                      </a:endParaRPr>
                    </a:p>
                    <a:p>
                      <a:pPr algn="l">
                        <a:lnSpc>
                          <a:spcPct val="150000"/>
                        </a:lnSpc>
                        <a:spcBef>
                          <a:spcPts val="600"/>
                        </a:spcBef>
                        <a:spcAft>
                          <a:spcPts val="0"/>
                        </a:spcAft>
                      </a:pPr>
                      <a:r>
                        <a:rPr lang="es-EC" sz="900">
                          <a:effectLst/>
                        </a:rPr>
                        <a:t>AudioFormat</a:t>
                      </a:r>
                      <a:endParaRPr lang="es-ES" sz="900">
                        <a:effectLst/>
                      </a:endParaRPr>
                    </a:p>
                    <a:p>
                      <a:pPr algn="l">
                        <a:lnSpc>
                          <a:spcPct val="150000"/>
                        </a:lnSpc>
                        <a:spcBef>
                          <a:spcPts val="600"/>
                        </a:spcBef>
                        <a:spcAft>
                          <a:spcPts val="0"/>
                        </a:spcAft>
                      </a:pPr>
                      <a:r>
                        <a:rPr lang="es-EC" sz="900">
                          <a:effectLst/>
                        </a:rPr>
                        <a:t>NumChannels</a:t>
                      </a:r>
                      <a:endParaRPr lang="es-ES" sz="900">
                        <a:effectLst/>
                      </a:endParaRPr>
                    </a:p>
                    <a:p>
                      <a:pPr algn="l">
                        <a:lnSpc>
                          <a:spcPct val="150000"/>
                        </a:lnSpc>
                        <a:spcBef>
                          <a:spcPts val="600"/>
                        </a:spcBef>
                        <a:spcAft>
                          <a:spcPts val="0"/>
                        </a:spcAft>
                      </a:pPr>
                      <a:r>
                        <a:rPr lang="es-EC" sz="900">
                          <a:effectLst/>
                        </a:rPr>
                        <a:t>SampleRate</a:t>
                      </a:r>
                      <a:endParaRPr lang="es-ES" sz="900">
                        <a:effectLst/>
                      </a:endParaRPr>
                    </a:p>
                    <a:p>
                      <a:pPr algn="l">
                        <a:lnSpc>
                          <a:spcPct val="150000"/>
                        </a:lnSpc>
                        <a:spcBef>
                          <a:spcPts val="600"/>
                        </a:spcBef>
                        <a:spcAft>
                          <a:spcPts val="0"/>
                        </a:spcAft>
                      </a:pPr>
                      <a:r>
                        <a:rPr lang="es-EC" sz="900">
                          <a:effectLst/>
                        </a:rPr>
                        <a:t>ByteRate</a:t>
                      </a:r>
                      <a:endParaRPr lang="es-ES" sz="900">
                        <a:effectLst/>
                      </a:endParaRPr>
                    </a:p>
                    <a:p>
                      <a:pPr algn="l">
                        <a:lnSpc>
                          <a:spcPct val="150000"/>
                        </a:lnSpc>
                        <a:spcBef>
                          <a:spcPts val="600"/>
                        </a:spcBef>
                        <a:spcAft>
                          <a:spcPts val="0"/>
                        </a:spcAft>
                      </a:pPr>
                      <a:r>
                        <a:rPr lang="es-EC" sz="900">
                          <a:effectLst/>
                        </a:rPr>
                        <a:t>BlockAlign</a:t>
                      </a:r>
                      <a:endParaRPr lang="es-ES" sz="900">
                        <a:effectLst/>
                      </a:endParaRPr>
                    </a:p>
                    <a:p>
                      <a:pPr algn="l">
                        <a:lnSpc>
                          <a:spcPct val="150000"/>
                        </a:lnSpc>
                        <a:spcBef>
                          <a:spcPts val="600"/>
                        </a:spcBef>
                        <a:spcAft>
                          <a:spcPts val="0"/>
                        </a:spcAft>
                      </a:pPr>
                      <a:r>
                        <a:rPr lang="es-EC" sz="900">
                          <a:effectLst/>
                        </a:rPr>
                        <a:t>BitsPerSample</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9460" marR="49460" marT="0" marB="0"/>
                </a:tc>
                <a:tc>
                  <a:txBody>
                    <a:bodyPr/>
                    <a:lstStyle/>
                    <a:p>
                      <a:pPr algn="l">
                        <a:lnSpc>
                          <a:spcPct val="150000"/>
                        </a:lnSpc>
                        <a:spcBef>
                          <a:spcPts val="600"/>
                        </a:spcBef>
                        <a:spcAft>
                          <a:spcPts val="0"/>
                        </a:spcAft>
                      </a:pPr>
                      <a:r>
                        <a:rPr lang="es-EC" sz="900">
                          <a:effectLst/>
                        </a:rPr>
                        <a:t>4</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9460" marR="49460" marT="0" marB="0"/>
                </a:tc>
                <a:tc rowSpan="8">
                  <a:txBody>
                    <a:bodyPr/>
                    <a:lstStyle/>
                    <a:p>
                      <a:pPr algn="l">
                        <a:lnSpc>
                          <a:spcPct val="150000"/>
                        </a:lnSpc>
                        <a:spcBef>
                          <a:spcPts val="600"/>
                        </a:spcBef>
                        <a:spcAft>
                          <a:spcPts val="0"/>
                        </a:spcAft>
                      </a:pPr>
                      <a:r>
                        <a:rPr lang="es-EC" sz="900">
                          <a:effectLst/>
                        </a:rPr>
                        <a:t>Contiene la descripción del sonido en los datos.</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9460" marR="49460" marT="0" marB="0"/>
                </a:tc>
              </a:tr>
              <a:tr h="197839">
                <a:tc vMerge="1">
                  <a:txBody>
                    <a:bodyPr/>
                    <a:lstStyle/>
                    <a:p>
                      <a:endParaRPr lang="es-ES"/>
                    </a:p>
                  </a:txBody>
                  <a:tcPr/>
                </a:tc>
                <a:tc>
                  <a:txBody>
                    <a:bodyPr/>
                    <a:lstStyle/>
                    <a:p>
                      <a:pPr algn="l">
                        <a:lnSpc>
                          <a:spcPct val="150000"/>
                        </a:lnSpc>
                        <a:spcBef>
                          <a:spcPts val="600"/>
                        </a:spcBef>
                        <a:spcAft>
                          <a:spcPts val="0"/>
                        </a:spcAft>
                      </a:pPr>
                      <a:r>
                        <a:rPr lang="es-EC" sz="900">
                          <a:effectLst/>
                        </a:rPr>
                        <a:t>4</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9460" marR="49460" marT="0" marB="0"/>
                </a:tc>
                <a:tc vMerge="1">
                  <a:txBody>
                    <a:bodyPr/>
                    <a:lstStyle/>
                    <a:p>
                      <a:endParaRPr lang="es-ES"/>
                    </a:p>
                  </a:txBody>
                  <a:tcPr/>
                </a:tc>
              </a:tr>
              <a:tr h="197839">
                <a:tc vMerge="1">
                  <a:txBody>
                    <a:bodyPr/>
                    <a:lstStyle/>
                    <a:p>
                      <a:endParaRPr lang="es-ES"/>
                    </a:p>
                  </a:txBody>
                  <a:tcPr/>
                </a:tc>
                <a:tc>
                  <a:txBody>
                    <a:bodyPr/>
                    <a:lstStyle/>
                    <a:p>
                      <a:pPr algn="l">
                        <a:lnSpc>
                          <a:spcPct val="150000"/>
                        </a:lnSpc>
                        <a:spcBef>
                          <a:spcPts val="600"/>
                        </a:spcBef>
                        <a:spcAft>
                          <a:spcPts val="0"/>
                        </a:spcAft>
                      </a:pPr>
                      <a:r>
                        <a:rPr lang="es-EC" sz="900">
                          <a:effectLst/>
                        </a:rPr>
                        <a:t>2</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9460" marR="49460" marT="0" marB="0"/>
                </a:tc>
                <a:tc vMerge="1">
                  <a:txBody>
                    <a:bodyPr/>
                    <a:lstStyle/>
                    <a:p>
                      <a:endParaRPr lang="es-ES"/>
                    </a:p>
                  </a:txBody>
                  <a:tcPr/>
                </a:tc>
              </a:tr>
              <a:tr h="197839">
                <a:tc vMerge="1">
                  <a:txBody>
                    <a:bodyPr/>
                    <a:lstStyle/>
                    <a:p>
                      <a:endParaRPr lang="es-ES"/>
                    </a:p>
                  </a:txBody>
                  <a:tcPr/>
                </a:tc>
                <a:tc>
                  <a:txBody>
                    <a:bodyPr/>
                    <a:lstStyle/>
                    <a:p>
                      <a:pPr algn="l">
                        <a:lnSpc>
                          <a:spcPct val="150000"/>
                        </a:lnSpc>
                        <a:spcBef>
                          <a:spcPts val="600"/>
                        </a:spcBef>
                        <a:spcAft>
                          <a:spcPts val="0"/>
                        </a:spcAft>
                      </a:pPr>
                      <a:r>
                        <a:rPr lang="es-EC" sz="900">
                          <a:effectLst/>
                        </a:rPr>
                        <a:t>2</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9460" marR="49460" marT="0" marB="0"/>
                </a:tc>
                <a:tc vMerge="1">
                  <a:txBody>
                    <a:bodyPr/>
                    <a:lstStyle/>
                    <a:p>
                      <a:endParaRPr lang="es-ES"/>
                    </a:p>
                  </a:txBody>
                  <a:tcPr/>
                </a:tc>
              </a:tr>
              <a:tr h="197839">
                <a:tc vMerge="1">
                  <a:txBody>
                    <a:bodyPr/>
                    <a:lstStyle/>
                    <a:p>
                      <a:endParaRPr lang="es-ES"/>
                    </a:p>
                  </a:txBody>
                  <a:tcPr/>
                </a:tc>
                <a:tc>
                  <a:txBody>
                    <a:bodyPr/>
                    <a:lstStyle/>
                    <a:p>
                      <a:pPr algn="l">
                        <a:lnSpc>
                          <a:spcPct val="150000"/>
                        </a:lnSpc>
                        <a:spcBef>
                          <a:spcPts val="600"/>
                        </a:spcBef>
                        <a:spcAft>
                          <a:spcPts val="0"/>
                        </a:spcAft>
                      </a:pPr>
                      <a:r>
                        <a:rPr lang="es-EC" sz="900">
                          <a:effectLst/>
                        </a:rPr>
                        <a:t>4</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9460" marR="49460" marT="0" marB="0"/>
                </a:tc>
                <a:tc vMerge="1">
                  <a:txBody>
                    <a:bodyPr/>
                    <a:lstStyle/>
                    <a:p>
                      <a:endParaRPr lang="es-ES"/>
                    </a:p>
                  </a:txBody>
                  <a:tcPr/>
                </a:tc>
              </a:tr>
              <a:tr h="197839">
                <a:tc vMerge="1">
                  <a:txBody>
                    <a:bodyPr/>
                    <a:lstStyle/>
                    <a:p>
                      <a:endParaRPr lang="es-ES"/>
                    </a:p>
                  </a:txBody>
                  <a:tcPr/>
                </a:tc>
                <a:tc>
                  <a:txBody>
                    <a:bodyPr/>
                    <a:lstStyle/>
                    <a:p>
                      <a:pPr algn="l">
                        <a:lnSpc>
                          <a:spcPct val="150000"/>
                        </a:lnSpc>
                        <a:spcBef>
                          <a:spcPts val="600"/>
                        </a:spcBef>
                        <a:spcAft>
                          <a:spcPts val="0"/>
                        </a:spcAft>
                      </a:pPr>
                      <a:r>
                        <a:rPr lang="es-EC" sz="900">
                          <a:effectLst/>
                        </a:rPr>
                        <a:t>4</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9460" marR="49460" marT="0" marB="0"/>
                </a:tc>
                <a:tc vMerge="1">
                  <a:txBody>
                    <a:bodyPr/>
                    <a:lstStyle/>
                    <a:p>
                      <a:endParaRPr lang="es-ES"/>
                    </a:p>
                  </a:txBody>
                  <a:tcPr/>
                </a:tc>
              </a:tr>
              <a:tr h="197839">
                <a:tc vMerge="1">
                  <a:txBody>
                    <a:bodyPr/>
                    <a:lstStyle/>
                    <a:p>
                      <a:endParaRPr lang="es-ES"/>
                    </a:p>
                  </a:txBody>
                  <a:tcPr/>
                </a:tc>
                <a:tc>
                  <a:txBody>
                    <a:bodyPr/>
                    <a:lstStyle/>
                    <a:p>
                      <a:pPr algn="l">
                        <a:lnSpc>
                          <a:spcPct val="150000"/>
                        </a:lnSpc>
                        <a:spcBef>
                          <a:spcPts val="600"/>
                        </a:spcBef>
                        <a:spcAft>
                          <a:spcPts val="0"/>
                        </a:spcAft>
                      </a:pPr>
                      <a:r>
                        <a:rPr lang="es-EC" sz="900">
                          <a:effectLst/>
                        </a:rPr>
                        <a:t>2</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9460" marR="49460" marT="0" marB="0"/>
                </a:tc>
                <a:tc vMerge="1">
                  <a:txBody>
                    <a:bodyPr/>
                    <a:lstStyle/>
                    <a:p>
                      <a:endParaRPr lang="es-ES"/>
                    </a:p>
                  </a:txBody>
                  <a:tcPr/>
                </a:tc>
              </a:tr>
              <a:tr h="582526">
                <a:tc vMerge="1">
                  <a:txBody>
                    <a:bodyPr/>
                    <a:lstStyle/>
                    <a:p>
                      <a:endParaRPr lang="es-ES"/>
                    </a:p>
                  </a:txBody>
                  <a:tcPr/>
                </a:tc>
                <a:tc>
                  <a:txBody>
                    <a:bodyPr/>
                    <a:lstStyle/>
                    <a:p>
                      <a:pPr algn="l">
                        <a:lnSpc>
                          <a:spcPct val="150000"/>
                        </a:lnSpc>
                        <a:spcBef>
                          <a:spcPts val="600"/>
                        </a:spcBef>
                        <a:spcAft>
                          <a:spcPts val="0"/>
                        </a:spcAft>
                      </a:pPr>
                      <a:r>
                        <a:rPr lang="es-EC" sz="900">
                          <a:effectLst/>
                        </a:rPr>
                        <a:t>2</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9460" marR="49460" marT="0" marB="0"/>
                </a:tc>
                <a:tc vMerge="1">
                  <a:txBody>
                    <a:bodyPr/>
                    <a:lstStyle/>
                    <a:p>
                      <a:endParaRPr lang="es-ES"/>
                    </a:p>
                  </a:txBody>
                  <a:tcPr/>
                </a:tc>
              </a:tr>
              <a:tr h="197839">
                <a:tc rowSpan="3">
                  <a:txBody>
                    <a:bodyPr/>
                    <a:lstStyle/>
                    <a:p>
                      <a:pPr algn="l">
                        <a:lnSpc>
                          <a:spcPct val="150000"/>
                        </a:lnSpc>
                        <a:spcBef>
                          <a:spcPts val="600"/>
                        </a:spcBef>
                        <a:spcAft>
                          <a:spcPts val="0"/>
                        </a:spcAft>
                      </a:pPr>
                      <a:r>
                        <a:rPr lang="es-EC" sz="900">
                          <a:effectLst/>
                        </a:rPr>
                        <a:t>Subchunk2 ID</a:t>
                      </a:r>
                      <a:endParaRPr lang="es-ES" sz="900">
                        <a:effectLst/>
                      </a:endParaRPr>
                    </a:p>
                    <a:p>
                      <a:pPr algn="l">
                        <a:lnSpc>
                          <a:spcPct val="150000"/>
                        </a:lnSpc>
                        <a:spcBef>
                          <a:spcPts val="600"/>
                        </a:spcBef>
                        <a:spcAft>
                          <a:spcPts val="0"/>
                        </a:spcAft>
                      </a:pPr>
                      <a:r>
                        <a:rPr lang="es-EC" sz="900">
                          <a:effectLst/>
                        </a:rPr>
                        <a:t>Subchunk2</a:t>
                      </a:r>
                      <a:endParaRPr lang="es-ES" sz="900">
                        <a:effectLst/>
                      </a:endParaRPr>
                    </a:p>
                    <a:p>
                      <a:pPr algn="l">
                        <a:lnSpc>
                          <a:spcPct val="150000"/>
                        </a:lnSpc>
                        <a:spcBef>
                          <a:spcPts val="600"/>
                        </a:spcBef>
                        <a:spcAft>
                          <a:spcPts val="0"/>
                        </a:spcAft>
                      </a:pPr>
                      <a:r>
                        <a:rPr lang="es-EC" sz="900">
                          <a:effectLst/>
                        </a:rPr>
                        <a:t>Size</a:t>
                      </a:r>
                      <a:endParaRPr lang="es-ES" sz="900">
                        <a:effectLst/>
                      </a:endParaRPr>
                    </a:p>
                    <a:p>
                      <a:pPr algn="l">
                        <a:lnSpc>
                          <a:spcPct val="150000"/>
                        </a:lnSpc>
                        <a:spcBef>
                          <a:spcPts val="600"/>
                        </a:spcBef>
                        <a:spcAft>
                          <a:spcPts val="0"/>
                        </a:spcAft>
                      </a:pPr>
                      <a:r>
                        <a:rPr lang="es-EC" sz="900">
                          <a:effectLst/>
                        </a:rPr>
                        <a:t>Data</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9460" marR="49460" marT="0" marB="0"/>
                </a:tc>
                <a:tc>
                  <a:txBody>
                    <a:bodyPr/>
                    <a:lstStyle/>
                    <a:p>
                      <a:pPr algn="l">
                        <a:lnSpc>
                          <a:spcPct val="150000"/>
                        </a:lnSpc>
                        <a:spcBef>
                          <a:spcPts val="600"/>
                        </a:spcBef>
                        <a:spcAft>
                          <a:spcPts val="0"/>
                        </a:spcAft>
                      </a:pPr>
                      <a:r>
                        <a:rPr lang="es-EC" sz="900">
                          <a:effectLst/>
                        </a:rPr>
                        <a:t>4</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9460" marR="49460" marT="0" marB="0"/>
                </a:tc>
                <a:tc rowSpan="3">
                  <a:txBody>
                    <a:bodyPr/>
                    <a:lstStyle/>
                    <a:p>
                      <a:pPr algn="l">
                        <a:lnSpc>
                          <a:spcPct val="150000"/>
                        </a:lnSpc>
                        <a:spcBef>
                          <a:spcPts val="600"/>
                        </a:spcBef>
                        <a:spcAft>
                          <a:spcPts val="0"/>
                        </a:spcAft>
                      </a:pPr>
                      <a:r>
                        <a:rPr lang="es-EC" sz="900">
                          <a:effectLst/>
                        </a:rPr>
                        <a:t>Contiene el tamaño y los datos del sonido.</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9460" marR="49460" marT="0" marB="0"/>
                </a:tc>
              </a:tr>
              <a:tr h="450633">
                <a:tc vMerge="1">
                  <a:txBody>
                    <a:bodyPr/>
                    <a:lstStyle/>
                    <a:p>
                      <a:endParaRPr lang="es-ES"/>
                    </a:p>
                  </a:txBody>
                  <a:tcPr/>
                </a:tc>
                <a:tc>
                  <a:txBody>
                    <a:bodyPr/>
                    <a:lstStyle/>
                    <a:p>
                      <a:pPr algn="l">
                        <a:lnSpc>
                          <a:spcPct val="150000"/>
                        </a:lnSpc>
                        <a:spcBef>
                          <a:spcPts val="600"/>
                        </a:spcBef>
                        <a:spcAft>
                          <a:spcPts val="0"/>
                        </a:spcAft>
                      </a:pPr>
                      <a:r>
                        <a:rPr lang="es-EC" sz="900">
                          <a:effectLst/>
                        </a:rPr>
                        <a:t>4</a:t>
                      </a:r>
                      <a:endParaRPr lang="es-ES" sz="900">
                        <a:effectLst/>
                      </a:endParaRPr>
                    </a:p>
                    <a:p>
                      <a:pPr algn="l">
                        <a:lnSpc>
                          <a:spcPct val="150000"/>
                        </a:lnSpc>
                        <a:spcBef>
                          <a:spcPts val="600"/>
                        </a:spcBef>
                        <a:spcAft>
                          <a:spcPts val="0"/>
                        </a:spcAft>
                      </a:pPr>
                      <a:r>
                        <a:rPr lang="es-EC" sz="900">
                          <a:effectLst/>
                        </a:rPr>
                        <a:t> </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9460" marR="49460" marT="0" marB="0"/>
                </a:tc>
                <a:tc vMerge="1">
                  <a:txBody>
                    <a:bodyPr/>
                    <a:lstStyle/>
                    <a:p>
                      <a:endParaRPr lang="es-ES"/>
                    </a:p>
                  </a:txBody>
                  <a:tcPr/>
                </a:tc>
              </a:tr>
              <a:tr h="307749">
                <a:tc vMerge="1">
                  <a:txBody>
                    <a:bodyPr/>
                    <a:lstStyle/>
                    <a:p>
                      <a:endParaRPr lang="es-ES"/>
                    </a:p>
                  </a:txBody>
                  <a:tcPr/>
                </a:tc>
                <a:tc>
                  <a:txBody>
                    <a:bodyPr/>
                    <a:lstStyle/>
                    <a:p>
                      <a:pPr algn="l">
                        <a:lnSpc>
                          <a:spcPct val="150000"/>
                        </a:lnSpc>
                        <a:spcBef>
                          <a:spcPts val="600"/>
                        </a:spcBef>
                        <a:spcAft>
                          <a:spcPts val="0"/>
                        </a:spcAft>
                      </a:pPr>
                      <a:r>
                        <a:rPr lang="es-EC" sz="900" dirty="0">
                          <a:effectLst/>
                        </a:rPr>
                        <a:t>Subchunk2Size</a:t>
                      </a:r>
                      <a:endParaRPr lang="es-E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60" marR="49460" marT="0" marB="0"/>
                </a:tc>
                <a:tc vMerge="1">
                  <a:txBody>
                    <a:bodyPr/>
                    <a:lstStyle/>
                    <a:p>
                      <a:endParaRPr lang="es-ES"/>
                    </a:p>
                  </a:txBody>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096499456"/>
              </p:ext>
            </p:extLst>
          </p:nvPr>
        </p:nvGraphicFramePr>
        <p:xfrm>
          <a:off x="7131975" y="1882544"/>
          <a:ext cx="4023705" cy="4022718"/>
        </p:xfrm>
        <a:graphic>
          <a:graphicData uri="http://schemas.openxmlformats.org/drawingml/2006/table">
            <a:tbl>
              <a:tblPr firstRow="1" firstCol="1" bandRow="1">
                <a:tableStyleId>{5C22544A-7EE6-4342-B048-85BDC9FD1C3A}</a:tableStyleId>
              </a:tblPr>
              <a:tblGrid>
                <a:gridCol w="1039988"/>
                <a:gridCol w="2983717"/>
              </a:tblGrid>
              <a:tr h="211722">
                <a:tc>
                  <a:txBody>
                    <a:bodyPr/>
                    <a:lstStyle/>
                    <a:p>
                      <a:pPr algn="l">
                        <a:lnSpc>
                          <a:spcPct val="150000"/>
                        </a:lnSpc>
                        <a:spcBef>
                          <a:spcPts val="600"/>
                        </a:spcBef>
                        <a:spcAft>
                          <a:spcPts val="0"/>
                        </a:spcAft>
                      </a:pPr>
                      <a:r>
                        <a:rPr lang="es-EC" sz="900">
                          <a:effectLst/>
                        </a:rPr>
                        <a:t>Nombre</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c>
                  <a:txBody>
                    <a:bodyPr/>
                    <a:lstStyle/>
                    <a:p>
                      <a:pPr algn="l">
                        <a:lnSpc>
                          <a:spcPct val="150000"/>
                        </a:lnSpc>
                        <a:spcBef>
                          <a:spcPts val="600"/>
                        </a:spcBef>
                        <a:spcAft>
                          <a:spcPts val="0"/>
                        </a:spcAft>
                      </a:pPr>
                      <a:r>
                        <a:rPr lang="es-EC" sz="900">
                          <a:effectLst/>
                        </a:rPr>
                        <a:t>Descripción</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r>
              <a:tr h="211722">
                <a:tc>
                  <a:txBody>
                    <a:bodyPr/>
                    <a:lstStyle/>
                    <a:p>
                      <a:pPr algn="l">
                        <a:lnSpc>
                          <a:spcPct val="150000"/>
                        </a:lnSpc>
                        <a:spcBef>
                          <a:spcPts val="600"/>
                        </a:spcBef>
                        <a:spcAft>
                          <a:spcPts val="0"/>
                        </a:spcAft>
                      </a:pPr>
                      <a:r>
                        <a:rPr lang="es-EC" sz="900">
                          <a:effectLst/>
                        </a:rPr>
                        <a:t>ChunkID</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c>
                  <a:txBody>
                    <a:bodyPr/>
                    <a:lstStyle/>
                    <a:p>
                      <a:pPr algn="l">
                        <a:lnSpc>
                          <a:spcPct val="150000"/>
                        </a:lnSpc>
                        <a:spcBef>
                          <a:spcPts val="600"/>
                        </a:spcBef>
                        <a:spcAft>
                          <a:spcPts val="0"/>
                        </a:spcAft>
                      </a:pPr>
                      <a:r>
                        <a:rPr lang="es-EC" sz="900">
                          <a:effectLst/>
                        </a:rPr>
                        <a:t>Contiene RIFF en ACII (52 49 46 46)</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r>
              <a:tr h="211722">
                <a:tc>
                  <a:txBody>
                    <a:bodyPr/>
                    <a:lstStyle/>
                    <a:p>
                      <a:pPr algn="l">
                        <a:lnSpc>
                          <a:spcPct val="150000"/>
                        </a:lnSpc>
                        <a:spcBef>
                          <a:spcPts val="600"/>
                        </a:spcBef>
                        <a:spcAft>
                          <a:spcPts val="0"/>
                        </a:spcAft>
                      </a:pPr>
                      <a:r>
                        <a:rPr lang="es-EC" sz="900">
                          <a:effectLst/>
                        </a:rPr>
                        <a:t>ChunkSize</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c>
                  <a:txBody>
                    <a:bodyPr/>
                    <a:lstStyle/>
                    <a:p>
                      <a:pPr algn="l">
                        <a:lnSpc>
                          <a:spcPct val="150000"/>
                        </a:lnSpc>
                        <a:spcBef>
                          <a:spcPts val="600"/>
                        </a:spcBef>
                        <a:spcAft>
                          <a:spcPts val="0"/>
                        </a:spcAft>
                      </a:pPr>
                      <a:r>
                        <a:rPr lang="es-EC" sz="900">
                          <a:effectLst/>
                        </a:rPr>
                        <a:t>36 + SubChunk2Size</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r>
              <a:tr h="211722">
                <a:tc>
                  <a:txBody>
                    <a:bodyPr/>
                    <a:lstStyle/>
                    <a:p>
                      <a:pPr algn="l">
                        <a:lnSpc>
                          <a:spcPct val="150000"/>
                        </a:lnSpc>
                        <a:spcBef>
                          <a:spcPts val="600"/>
                        </a:spcBef>
                        <a:spcAft>
                          <a:spcPts val="0"/>
                        </a:spcAft>
                      </a:pPr>
                      <a:r>
                        <a:rPr lang="es-EC" sz="900">
                          <a:effectLst/>
                        </a:rPr>
                        <a:t>Format</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c>
                  <a:txBody>
                    <a:bodyPr/>
                    <a:lstStyle/>
                    <a:p>
                      <a:pPr algn="l">
                        <a:lnSpc>
                          <a:spcPct val="150000"/>
                        </a:lnSpc>
                        <a:spcBef>
                          <a:spcPts val="600"/>
                        </a:spcBef>
                        <a:spcAft>
                          <a:spcPts val="0"/>
                        </a:spcAft>
                      </a:pPr>
                      <a:r>
                        <a:rPr lang="es-EC" sz="900">
                          <a:effectLst/>
                        </a:rPr>
                        <a:t>Contiene WAVE en ASCII (57 41 56 45)</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r>
              <a:tr h="211722">
                <a:tc gridSpan="2">
                  <a:txBody>
                    <a:bodyPr/>
                    <a:lstStyle/>
                    <a:p>
                      <a:pPr algn="l">
                        <a:lnSpc>
                          <a:spcPct val="150000"/>
                        </a:lnSpc>
                        <a:spcBef>
                          <a:spcPts val="600"/>
                        </a:spcBef>
                        <a:spcAft>
                          <a:spcPts val="0"/>
                        </a:spcAft>
                      </a:pPr>
                      <a:r>
                        <a:rPr lang="es-EC" sz="900">
                          <a:effectLst/>
                        </a:rPr>
                        <a:t>Formato WAVE está formado por “formato” y “Datos”</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c hMerge="1">
                  <a:txBody>
                    <a:bodyPr/>
                    <a:lstStyle/>
                    <a:p>
                      <a:endParaRPr lang="es-ES"/>
                    </a:p>
                  </a:txBody>
                  <a:tcPr/>
                </a:tc>
              </a:tr>
              <a:tr h="211722">
                <a:tc>
                  <a:txBody>
                    <a:bodyPr/>
                    <a:lstStyle/>
                    <a:p>
                      <a:pPr algn="l">
                        <a:lnSpc>
                          <a:spcPct val="150000"/>
                        </a:lnSpc>
                        <a:spcBef>
                          <a:spcPts val="600"/>
                        </a:spcBef>
                        <a:spcAft>
                          <a:spcPts val="0"/>
                        </a:spcAft>
                      </a:pPr>
                      <a:r>
                        <a:rPr lang="es-EC" sz="900">
                          <a:effectLst/>
                        </a:rPr>
                        <a:t>Subchunk1 ID</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c>
                  <a:txBody>
                    <a:bodyPr/>
                    <a:lstStyle/>
                    <a:p>
                      <a:pPr algn="l">
                        <a:lnSpc>
                          <a:spcPct val="150000"/>
                        </a:lnSpc>
                        <a:spcBef>
                          <a:spcPts val="600"/>
                        </a:spcBef>
                        <a:spcAft>
                          <a:spcPts val="0"/>
                        </a:spcAft>
                      </a:pPr>
                      <a:r>
                        <a:rPr lang="es-EC" sz="900">
                          <a:effectLst/>
                        </a:rPr>
                        <a:t>Contiene fmt en ASCII (66 6d 74 20)</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r>
              <a:tr h="211722">
                <a:tc>
                  <a:txBody>
                    <a:bodyPr/>
                    <a:lstStyle/>
                    <a:p>
                      <a:pPr algn="l">
                        <a:lnSpc>
                          <a:spcPct val="150000"/>
                        </a:lnSpc>
                        <a:spcBef>
                          <a:spcPts val="600"/>
                        </a:spcBef>
                        <a:spcAft>
                          <a:spcPts val="0"/>
                        </a:spcAft>
                      </a:pPr>
                      <a:r>
                        <a:rPr lang="es-EC" sz="900">
                          <a:effectLst/>
                        </a:rPr>
                        <a:t>Subchunk1 Size</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c>
                  <a:txBody>
                    <a:bodyPr/>
                    <a:lstStyle/>
                    <a:p>
                      <a:pPr algn="l">
                        <a:lnSpc>
                          <a:spcPct val="150000"/>
                        </a:lnSpc>
                        <a:spcBef>
                          <a:spcPts val="600"/>
                        </a:spcBef>
                        <a:spcAft>
                          <a:spcPts val="0"/>
                        </a:spcAft>
                      </a:pPr>
                      <a:r>
                        <a:rPr lang="es-EC" sz="900">
                          <a:effectLst/>
                        </a:rPr>
                        <a:t>16 para PCM (modula la señal)</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r>
              <a:tr h="211722">
                <a:tc>
                  <a:txBody>
                    <a:bodyPr/>
                    <a:lstStyle/>
                    <a:p>
                      <a:pPr algn="l">
                        <a:lnSpc>
                          <a:spcPct val="150000"/>
                        </a:lnSpc>
                        <a:spcBef>
                          <a:spcPts val="600"/>
                        </a:spcBef>
                        <a:spcAft>
                          <a:spcPts val="0"/>
                        </a:spcAft>
                      </a:pPr>
                      <a:r>
                        <a:rPr lang="es-EC" sz="900">
                          <a:effectLst/>
                        </a:rPr>
                        <a:t>AudioFormat</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c>
                  <a:txBody>
                    <a:bodyPr/>
                    <a:lstStyle/>
                    <a:p>
                      <a:pPr algn="l">
                        <a:lnSpc>
                          <a:spcPct val="150000"/>
                        </a:lnSpc>
                        <a:spcBef>
                          <a:spcPts val="600"/>
                        </a:spcBef>
                        <a:spcAft>
                          <a:spcPts val="0"/>
                        </a:spcAft>
                      </a:pPr>
                      <a:r>
                        <a:rPr lang="es-EC" sz="900">
                          <a:effectLst/>
                        </a:rPr>
                        <a:t>PCM = 1 (identificador de PCM)</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r>
              <a:tr h="211722">
                <a:tc>
                  <a:txBody>
                    <a:bodyPr/>
                    <a:lstStyle/>
                    <a:p>
                      <a:pPr algn="l">
                        <a:lnSpc>
                          <a:spcPct val="150000"/>
                        </a:lnSpc>
                        <a:spcBef>
                          <a:spcPts val="600"/>
                        </a:spcBef>
                        <a:spcAft>
                          <a:spcPts val="0"/>
                        </a:spcAft>
                      </a:pPr>
                      <a:r>
                        <a:rPr lang="es-EC" sz="900">
                          <a:effectLst/>
                        </a:rPr>
                        <a:t>NumChannels</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c>
                  <a:txBody>
                    <a:bodyPr/>
                    <a:lstStyle/>
                    <a:p>
                      <a:pPr algn="l">
                        <a:lnSpc>
                          <a:spcPct val="150000"/>
                        </a:lnSpc>
                        <a:spcBef>
                          <a:spcPts val="600"/>
                        </a:spcBef>
                        <a:spcAft>
                          <a:spcPts val="0"/>
                        </a:spcAft>
                      </a:pPr>
                      <a:r>
                        <a:rPr lang="es-EC" sz="900">
                          <a:effectLst/>
                        </a:rPr>
                        <a:t>Mono =1, Stereo = 2</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r>
              <a:tr h="211722">
                <a:tc>
                  <a:txBody>
                    <a:bodyPr/>
                    <a:lstStyle/>
                    <a:p>
                      <a:pPr algn="l">
                        <a:lnSpc>
                          <a:spcPct val="150000"/>
                        </a:lnSpc>
                        <a:spcBef>
                          <a:spcPts val="600"/>
                        </a:spcBef>
                        <a:spcAft>
                          <a:spcPts val="0"/>
                        </a:spcAft>
                      </a:pPr>
                      <a:r>
                        <a:rPr lang="es-EC" sz="900">
                          <a:effectLst/>
                        </a:rPr>
                        <a:t>SampleRate</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c>
                  <a:txBody>
                    <a:bodyPr/>
                    <a:lstStyle/>
                    <a:p>
                      <a:pPr algn="l">
                        <a:lnSpc>
                          <a:spcPct val="150000"/>
                        </a:lnSpc>
                        <a:spcBef>
                          <a:spcPts val="600"/>
                        </a:spcBef>
                        <a:spcAft>
                          <a:spcPts val="0"/>
                        </a:spcAft>
                      </a:pPr>
                      <a:r>
                        <a:rPr lang="es-EC" sz="900">
                          <a:effectLst/>
                        </a:rPr>
                        <a:t>8000, 44100 , etc.</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r>
              <a:tr h="211722">
                <a:tc>
                  <a:txBody>
                    <a:bodyPr/>
                    <a:lstStyle/>
                    <a:p>
                      <a:pPr algn="l">
                        <a:lnSpc>
                          <a:spcPct val="150000"/>
                        </a:lnSpc>
                        <a:spcBef>
                          <a:spcPts val="600"/>
                        </a:spcBef>
                        <a:spcAft>
                          <a:spcPts val="0"/>
                        </a:spcAft>
                      </a:pPr>
                      <a:r>
                        <a:rPr lang="es-EC" sz="900">
                          <a:effectLst/>
                        </a:rPr>
                        <a:t>ByteRate</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c>
                  <a:txBody>
                    <a:bodyPr/>
                    <a:lstStyle/>
                    <a:p>
                      <a:pPr algn="l">
                        <a:lnSpc>
                          <a:spcPct val="150000"/>
                        </a:lnSpc>
                        <a:spcBef>
                          <a:spcPts val="600"/>
                        </a:spcBef>
                        <a:spcAft>
                          <a:spcPts val="0"/>
                        </a:spcAft>
                      </a:pPr>
                      <a:r>
                        <a:rPr lang="es-EC" sz="900">
                          <a:effectLst/>
                        </a:rPr>
                        <a:t>SampleRate * NUmChannel * BitsPerSample / 8</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r>
              <a:tr h="211722">
                <a:tc>
                  <a:txBody>
                    <a:bodyPr/>
                    <a:lstStyle/>
                    <a:p>
                      <a:pPr algn="l">
                        <a:lnSpc>
                          <a:spcPct val="150000"/>
                        </a:lnSpc>
                        <a:spcBef>
                          <a:spcPts val="600"/>
                        </a:spcBef>
                        <a:spcAft>
                          <a:spcPts val="0"/>
                        </a:spcAft>
                      </a:pPr>
                      <a:r>
                        <a:rPr lang="es-EC" sz="900">
                          <a:effectLst/>
                        </a:rPr>
                        <a:t>BlockAlign</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c>
                  <a:txBody>
                    <a:bodyPr/>
                    <a:lstStyle/>
                    <a:p>
                      <a:pPr algn="l">
                        <a:lnSpc>
                          <a:spcPct val="150000"/>
                        </a:lnSpc>
                        <a:spcBef>
                          <a:spcPts val="600"/>
                        </a:spcBef>
                        <a:spcAft>
                          <a:spcPts val="0"/>
                        </a:spcAft>
                      </a:pPr>
                      <a:r>
                        <a:rPr lang="es-EC" sz="900">
                          <a:effectLst/>
                        </a:rPr>
                        <a:t>NumChannel * BitsPerSample / 8</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r>
              <a:tr h="211722">
                <a:tc>
                  <a:txBody>
                    <a:bodyPr/>
                    <a:lstStyle/>
                    <a:p>
                      <a:pPr algn="l">
                        <a:lnSpc>
                          <a:spcPct val="150000"/>
                        </a:lnSpc>
                        <a:spcBef>
                          <a:spcPts val="600"/>
                        </a:spcBef>
                        <a:spcAft>
                          <a:spcPts val="0"/>
                        </a:spcAft>
                      </a:pPr>
                      <a:r>
                        <a:rPr lang="es-EC" sz="900">
                          <a:effectLst/>
                        </a:rPr>
                        <a:t>BitsPerSample</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c>
                  <a:txBody>
                    <a:bodyPr/>
                    <a:lstStyle/>
                    <a:p>
                      <a:pPr algn="l">
                        <a:lnSpc>
                          <a:spcPct val="150000"/>
                        </a:lnSpc>
                        <a:spcBef>
                          <a:spcPts val="600"/>
                        </a:spcBef>
                        <a:spcAft>
                          <a:spcPts val="0"/>
                        </a:spcAft>
                      </a:pPr>
                      <a:r>
                        <a:rPr lang="es-EC" sz="900">
                          <a:effectLst/>
                        </a:rPr>
                        <a:t>8 bits = 8, 16 Bits = 16, etc.</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r>
              <a:tr h="211722">
                <a:tc>
                  <a:txBody>
                    <a:bodyPr/>
                    <a:lstStyle/>
                    <a:p>
                      <a:pPr algn="l">
                        <a:lnSpc>
                          <a:spcPct val="150000"/>
                        </a:lnSpc>
                        <a:spcBef>
                          <a:spcPts val="600"/>
                        </a:spcBef>
                        <a:spcAft>
                          <a:spcPts val="0"/>
                        </a:spcAft>
                      </a:pPr>
                      <a:r>
                        <a:rPr lang="es-EC" sz="900">
                          <a:effectLst/>
                        </a:rPr>
                        <a:t>ExtraParamSize</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c>
                  <a:txBody>
                    <a:bodyPr/>
                    <a:lstStyle/>
                    <a:p>
                      <a:pPr algn="l">
                        <a:lnSpc>
                          <a:spcPct val="150000"/>
                        </a:lnSpc>
                        <a:spcBef>
                          <a:spcPts val="600"/>
                        </a:spcBef>
                        <a:spcAft>
                          <a:spcPts val="0"/>
                        </a:spcAft>
                      </a:pPr>
                      <a:r>
                        <a:rPr lang="es-EC" sz="900">
                          <a:effectLst/>
                        </a:rPr>
                        <a:t>Si está en PCM, este campo no existe</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r>
              <a:tr h="211722">
                <a:tc>
                  <a:txBody>
                    <a:bodyPr/>
                    <a:lstStyle/>
                    <a:p>
                      <a:pPr algn="l">
                        <a:lnSpc>
                          <a:spcPct val="150000"/>
                        </a:lnSpc>
                        <a:spcBef>
                          <a:spcPts val="600"/>
                        </a:spcBef>
                        <a:spcAft>
                          <a:spcPts val="0"/>
                        </a:spcAft>
                      </a:pPr>
                      <a:r>
                        <a:rPr lang="es-EC" sz="900">
                          <a:effectLst/>
                        </a:rPr>
                        <a:t>ExtraParams</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c>
                  <a:txBody>
                    <a:bodyPr/>
                    <a:lstStyle/>
                    <a:p>
                      <a:pPr algn="l">
                        <a:lnSpc>
                          <a:spcPct val="150000"/>
                        </a:lnSpc>
                        <a:spcBef>
                          <a:spcPts val="600"/>
                        </a:spcBef>
                        <a:spcAft>
                          <a:spcPts val="0"/>
                        </a:spcAft>
                      </a:pPr>
                      <a:r>
                        <a:rPr lang="es-EC" sz="900">
                          <a:effectLst/>
                        </a:rPr>
                        <a:t>Para parámetros extras</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r>
              <a:tr h="211722">
                <a:tc gridSpan="2">
                  <a:txBody>
                    <a:bodyPr/>
                    <a:lstStyle/>
                    <a:p>
                      <a:pPr algn="l">
                        <a:lnSpc>
                          <a:spcPct val="150000"/>
                        </a:lnSpc>
                        <a:spcBef>
                          <a:spcPts val="600"/>
                        </a:spcBef>
                        <a:spcAft>
                          <a:spcPts val="0"/>
                        </a:spcAft>
                      </a:pPr>
                      <a:r>
                        <a:rPr lang="es-EC" sz="900">
                          <a:effectLst/>
                        </a:rPr>
                        <a:t>“Datos” contiene el tamaño de los datos y el sonido</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c hMerge="1">
                  <a:txBody>
                    <a:bodyPr/>
                    <a:lstStyle/>
                    <a:p>
                      <a:endParaRPr lang="es-ES"/>
                    </a:p>
                  </a:txBody>
                  <a:tcPr/>
                </a:tc>
              </a:tr>
              <a:tr h="211722">
                <a:tc>
                  <a:txBody>
                    <a:bodyPr/>
                    <a:lstStyle/>
                    <a:p>
                      <a:pPr algn="l">
                        <a:lnSpc>
                          <a:spcPct val="150000"/>
                        </a:lnSpc>
                        <a:spcBef>
                          <a:spcPts val="600"/>
                        </a:spcBef>
                        <a:spcAft>
                          <a:spcPts val="0"/>
                        </a:spcAft>
                      </a:pPr>
                      <a:r>
                        <a:rPr lang="es-EC" sz="900">
                          <a:effectLst/>
                        </a:rPr>
                        <a:t>Subchunk2 ID</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c>
                  <a:txBody>
                    <a:bodyPr/>
                    <a:lstStyle/>
                    <a:p>
                      <a:pPr algn="l">
                        <a:lnSpc>
                          <a:spcPct val="150000"/>
                        </a:lnSpc>
                        <a:spcBef>
                          <a:spcPts val="600"/>
                        </a:spcBef>
                        <a:spcAft>
                          <a:spcPts val="0"/>
                        </a:spcAft>
                      </a:pPr>
                      <a:r>
                        <a:rPr lang="es-EC" sz="900">
                          <a:effectLst/>
                        </a:rPr>
                        <a:t>Contiene DATA en ASCII (64 61 74 61)</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r>
              <a:tr h="211722">
                <a:tc>
                  <a:txBody>
                    <a:bodyPr/>
                    <a:lstStyle/>
                    <a:p>
                      <a:pPr algn="l">
                        <a:lnSpc>
                          <a:spcPct val="150000"/>
                        </a:lnSpc>
                        <a:spcBef>
                          <a:spcPts val="600"/>
                        </a:spcBef>
                        <a:spcAft>
                          <a:spcPts val="0"/>
                        </a:spcAft>
                      </a:pPr>
                      <a:r>
                        <a:rPr lang="es-EC" sz="900">
                          <a:effectLst/>
                        </a:rPr>
                        <a:t>Subchunk2 Size</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c>
                  <a:txBody>
                    <a:bodyPr/>
                    <a:lstStyle/>
                    <a:p>
                      <a:pPr algn="l">
                        <a:lnSpc>
                          <a:spcPct val="150000"/>
                        </a:lnSpc>
                        <a:spcBef>
                          <a:spcPts val="600"/>
                        </a:spcBef>
                        <a:spcAft>
                          <a:spcPts val="0"/>
                        </a:spcAft>
                      </a:pPr>
                      <a:r>
                        <a:rPr lang="es-EC" sz="900">
                          <a:effectLst/>
                        </a:rPr>
                        <a:t>NumSample * NumChannels * BitsPerSample / 8</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r>
              <a:tr h="211722">
                <a:tc>
                  <a:txBody>
                    <a:bodyPr/>
                    <a:lstStyle/>
                    <a:p>
                      <a:pPr algn="l">
                        <a:lnSpc>
                          <a:spcPct val="150000"/>
                        </a:lnSpc>
                        <a:spcBef>
                          <a:spcPts val="600"/>
                        </a:spcBef>
                        <a:spcAft>
                          <a:spcPts val="0"/>
                        </a:spcAft>
                      </a:pPr>
                      <a:r>
                        <a:rPr lang="es-EC" sz="900">
                          <a:effectLst/>
                        </a:rPr>
                        <a:t>Data</a:t>
                      </a:r>
                      <a:endParaRPr lang="es-E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c>
                  <a:txBody>
                    <a:bodyPr/>
                    <a:lstStyle/>
                    <a:p>
                      <a:pPr algn="l">
                        <a:lnSpc>
                          <a:spcPct val="150000"/>
                        </a:lnSpc>
                        <a:spcBef>
                          <a:spcPts val="600"/>
                        </a:spcBef>
                        <a:spcAft>
                          <a:spcPts val="0"/>
                        </a:spcAft>
                      </a:pPr>
                      <a:r>
                        <a:rPr lang="es-EC" sz="900" dirty="0">
                          <a:effectLst/>
                        </a:rPr>
                        <a:t>Datos del sonido</a:t>
                      </a:r>
                      <a:endParaRPr lang="es-E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931" marR="52931" marT="0" marB="0"/>
                </a:tc>
              </a:tr>
            </a:tbl>
          </a:graphicData>
        </a:graphic>
      </p:graphicFrame>
    </p:spTree>
    <p:extLst>
      <p:ext uri="{BB962C8B-B14F-4D97-AF65-F5344CB8AC3E}">
        <p14:creationId xmlns:p14="http://schemas.microsoft.com/office/powerpoint/2010/main" val="3303326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5400" b="1" dirty="0" smtClean="0"/>
              <a:t>Esteganografía</a:t>
            </a:r>
            <a:endParaRPr lang="es-ES" b="1" dirty="0"/>
          </a:p>
        </p:txBody>
      </p:sp>
      <p:sp>
        <p:nvSpPr>
          <p:cNvPr id="3" name="Marcador de contenido 2"/>
          <p:cNvSpPr>
            <a:spLocks noGrp="1"/>
          </p:cNvSpPr>
          <p:nvPr>
            <p:ph idx="1"/>
          </p:nvPr>
        </p:nvSpPr>
        <p:spPr/>
        <p:txBody>
          <a:bodyPr>
            <a:normAutofit fontScale="92500" lnSpcReduction="10000"/>
          </a:bodyPr>
          <a:lstStyle/>
          <a:p>
            <a:pPr algn="just"/>
            <a:r>
              <a:rPr lang="es-ES" b="1" dirty="0" smtClean="0"/>
              <a:t>Técnica </a:t>
            </a:r>
            <a:r>
              <a:rPr lang="es-ES" b="1" dirty="0"/>
              <a:t>de inserción del bit menos </a:t>
            </a:r>
            <a:r>
              <a:rPr lang="es-ES" b="1" dirty="0" smtClean="0"/>
              <a:t>significativo</a:t>
            </a:r>
          </a:p>
          <a:p>
            <a:pPr lvl="1" algn="just"/>
            <a:r>
              <a:rPr lang="es-ES" dirty="0"/>
              <a:t>La técnica LSB consiste en sustituir el bit menos significativo de la codificación de un pixel de una imagen o muestra de un audio por la información que se desea ocultar. De este modo se puede modificar el bit menos significativo de un byte del archivo de audio o imagen, sin alterar al anfitrión en ningún aspecto </a:t>
            </a:r>
            <a:r>
              <a:rPr lang="es-ES" dirty="0" smtClean="0"/>
              <a:t>notable.</a:t>
            </a:r>
          </a:p>
          <a:p>
            <a:pPr lvl="1" algn="just"/>
            <a:endParaRPr lang="es-ES" dirty="0"/>
          </a:p>
          <a:p>
            <a:pPr lvl="1" algn="just"/>
            <a:r>
              <a:rPr lang="es-ES" dirty="0" smtClean="0"/>
              <a:t>El </a:t>
            </a:r>
            <a:r>
              <a:rPr lang="es-ES" dirty="0"/>
              <a:t>anfitrión se encuentra de color </a:t>
            </a:r>
            <a:r>
              <a:rPr lang="es-ES" dirty="0">
                <a:solidFill>
                  <a:srgbClr val="FFFF00"/>
                </a:solidFill>
              </a:rPr>
              <a:t>amarillo</a:t>
            </a:r>
            <a:r>
              <a:rPr lang="es-ES" dirty="0"/>
              <a:t> y los </a:t>
            </a:r>
            <a:r>
              <a:rPr lang="es-ES" dirty="0" err="1"/>
              <a:t>bit`s</a:t>
            </a:r>
            <a:r>
              <a:rPr lang="es-ES" dirty="0"/>
              <a:t> que cambiarían se encuentran señalados de color </a:t>
            </a:r>
            <a:r>
              <a:rPr lang="es-ES" dirty="0">
                <a:solidFill>
                  <a:srgbClr val="7030A0"/>
                </a:solidFill>
              </a:rPr>
              <a:t>morado</a:t>
            </a:r>
            <a:r>
              <a:rPr lang="es-ES" dirty="0"/>
              <a:t>.</a:t>
            </a:r>
          </a:p>
          <a:p>
            <a:pPr algn="ctr"/>
            <a:r>
              <a:rPr lang="es-ES" dirty="0" smtClean="0">
                <a:solidFill>
                  <a:srgbClr val="FFFF00"/>
                </a:solidFill>
              </a:rPr>
              <a:t>1011010</a:t>
            </a:r>
            <a:r>
              <a:rPr lang="es-ES" b="1" dirty="0" smtClean="0">
                <a:solidFill>
                  <a:srgbClr val="7030A0"/>
                </a:solidFill>
              </a:rPr>
              <a:t>1</a:t>
            </a:r>
            <a:r>
              <a:rPr lang="es-ES" dirty="0" smtClean="0"/>
              <a:t> </a:t>
            </a:r>
            <a:r>
              <a:rPr lang="es-ES" dirty="0"/>
              <a:t>– </a:t>
            </a:r>
            <a:r>
              <a:rPr lang="es-ES" dirty="0">
                <a:solidFill>
                  <a:srgbClr val="FFFF00"/>
                </a:solidFill>
              </a:rPr>
              <a:t>1101001</a:t>
            </a:r>
            <a:r>
              <a:rPr lang="es-ES" b="1" dirty="0">
                <a:solidFill>
                  <a:srgbClr val="7030A0"/>
                </a:solidFill>
              </a:rPr>
              <a:t>0</a:t>
            </a:r>
            <a:r>
              <a:rPr lang="es-ES" dirty="0"/>
              <a:t> – </a:t>
            </a:r>
            <a:r>
              <a:rPr lang="es-ES" dirty="0">
                <a:solidFill>
                  <a:srgbClr val="FFFF00"/>
                </a:solidFill>
              </a:rPr>
              <a:t>1100101</a:t>
            </a:r>
            <a:r>
              <a:rPr lang="es-ES" b="1" dirty="0">
                <a:solidFill>
                  <a:srgbClr val="7030A0"/>
                </a:solidFill>
              </a:rPr>
              <a:t>0</a:t>
            </a:r>
            <a:r>
              <a:rPr lang="es-ES" dirty="0"/>
              <a:t> – </a:t>
            </a:r>
            <a:r>
              <a:rPr lang="es-ES" dirty="0">
                <a:solidFill>
                  <a:srgbClr val="FFFF00"/>
                </a:solidFill>
              </a:rPr>
              <a:t>1100101</a:t>
            </a:r>
            <a:r>
              <a:rPr lang="es-ES" b="1" dirty="0">
                <a:solidFill>
                  <a:srgbClr val="7030A0"/>
                </a:solidFill>
              </a:rPr>
              <a:t>0</a:t>
            </a:r>
            <a:r>
              <a:rPr lang="es-ES" dirty="0"/>
              <a:t> – </a:t>
            </a:r>
            <a:r>
              <a:rPr lang="es-ES" dirty="0">
                <a:solidFill>
                  <a:srgbClr val="FFFF00"/>
                </a:solidFill>
              </a:rPr>
              <a:t>1101110</a:t>
            </a:r>
            <a:r>
              <a:rPr lang="es-ES" b="1" dirty="0">
                <a:solidFill>
                  <a:srgbClr val="7030A0"/>
                </a:solidFill>
              </a:rPr>
              <a:t>1</a:t>
            </a:r>
          </a:p>
          <a:p>
            <a:pPr lvl="1" algn="just"/>
            <a:endParaRPr lang="es-ES" dirty="0" smtClean="0"/>
          </a:p>
          <a:p>
            <a:pPr lvl="1" algn="just"/>
            <a:r>
              <a:rPr lang="es-ES" dirty="0" smtClean="0"/>
              <a:t>Bits por los q serán cambiados </a:t>
            </a:r>
            <a:r>
              <a:rPr lang="es-ES" b="1" dirty="0" smtClean="0">
                <a:solidFill>
                  <a:srgbClr val="00B0F0"/>
                </a:solidFill>
              </a:rPr>
              <a:t>11010</a:t>
            </a:r>
            <a:endParaRPr lang="es-ES" b="1" dirty="0">
              <a:solidFill>
                <a:srgbClr val="00B0F0"/>
              </a:solidFill>
            </a:endParaRPr>
          </a:p>
          <a:p>
            <a:pPr lvl="1" algn="just"/>
            <a:endParaRPr lang="es-ES" dirty="0" smtClean="0"/>
          </a:p>
          <a:p>
            <a:pPr lvl="1" algn="just"/>
            <a:r>
              <a:rPr lang="es-ES" dirty="0" smtClean="0"/>
              <a:t>Mensaje oculto:</a:t>
            </a:r>
          </a:p>
          <a:p>
            <a:pPr algn="ctr"/>
            <a:r>
              <a:rPr lang="es-ES" dirty="0" smtClean="0">
                <a:solidFill>
                  <a:srgbClr val="FFFF00"/>
                </a:solidFill>
              </a:rPr>
              <a:t>1011010</a:t>
            </a:r>
            <a:r>
              <a:rPr lang="es-ES" b="1" dirty="0" smtClean="0">
                <a:solidFill>
                  <a:srgbClr val="00B0F0"/>
                </a:solidFill>
              </a:rPr>
              <a:t>1</a:t>
            </a:r>
            <a:r>
              <a:rPr lang="es-ES" dirty="0" smtClean="0"/>
              <a:t> – </a:t>
            </a:r>
            <a:r>
              <a:rPr lang="es-ES" dirty="0" smtClean="0">
                <a:solidFill>
                  <a:srgbClr val="FFFF00"/>
                </a:solidFill>
              </a:rPr>
              <a:t>1101001</a:t>
            </a:r>
            <a:r>
              <a:rPr lang="es-ES" b="1" dirty="0" smtClean="0">
                <a:solidFill>
                  <a:srgbClr val="00B0F0"/>
                </a:solidFill>
              </a:rPr>
              <a:t>1</a:t>
            </a:r>
            <a:r>
              <a:rPr lang="es-ES" dirty="0" smtClean="0"/>
              <a:t> – </a:t>
            </a:r>
            <a:r>
              <a:rPr lang="es-ES" dirty="0" smtClean="0">
                <a:solidFill>
                  <a:srgbClr val="FFFF00"/>
                </a:solidFill>
              </a:rPr>
              <a:t>1100101</a:t>
            </a:r>
            <a:r>
              <a:rPr lang="es-ES" b="1" dirty="0" smtClean="0">
                <a:solidFill>
                  <a:srgbClr val="00B0F0"/>
                </a:solidFill>
              </a:rPr>
              <a:t>0</a:t>
            </a:r>
            <a:r>
              <a:rPr lang="es-ES" dirty="0" smtClean="0"/>
              <a:t> – </a:t>
            </a:r>
            <a:r>
              <a:rPr lang="es-ES" dirty="0" smtClean="0">
                <a:solidFill>
                  <a:srgbClr val="FFFF00"/>
                </a:solidFill>
              </a:rPr>
              <a:t>1100101</a:t>
            </a:r>
            <a:r>
              <a:rPr lang="es-ES" b="1" dirty="0" smtClean="0">
                <a:solidFill>
                  <a:srgbClr val="00B0F0"/>
                </a:solidFill>
              </a:rPr>
              <a:t>1</a:t>
            </a:r>
            <a:r>
              <a:rPr lang="es-ES" dirty="0" smtClean="0"/>
              <a:t> – </a:t>
            </a:r>
            <a:r>
              <a:rPr lang="es-ES" dirty="0" smtClean="0">
                <a:solidFill>
                  <a:srgbClr val="FFFF00"/>
                </a:solidFill>
              </a:rPr>
              <a:t>1101110</a:t>
            </a:r>
            <a:r>
              <a:rPr lang="es-ES" b="1" dirty="0" smtClean="0">
                <a:solidFill>
                  <a:srgbClr val="00B0F0"/>
                </a:solidFill>
              </a:rPr>
              <a:t>0</a:t>
            </a:r>
          </a:p>
          <a:p>
            <a:pPr algn="just"/>
            <a:endParaRPr lang="es-ES" dirty="0" smtClean="0"/>
          </a:p>
          <a:p>
            <a:pPr algn="just"/>
            <a:endParaRPr lang="es-ES" dirty="0"/>
          </a:p>
          <a:p>
            <a:pPr algn="just"/>
            <a:endParaRPr lang="es-ES" dirty="0" smtClean="0"/>
          </a:p>
          <a:p>
            <a:pPr algn="just"/>
            <a:endParaRPr lang="es-ES" dirty="0"/>
          </a:p>
          <a:p>
            <a:pPr algn="just"/>
            <a:endParaRPr lang="es-ES" dirty="0"/>
          </a:p>
        </p:txBody>
      </p:sp>
    </p:spTree>
    <p:extLst>
      <p:ext uri="{BB962C8B-B14F-4D97-AF65-F5344CB8AC3E}">
        <p14:creationId xmlns:p14="http://schemas.microsoft.com/office/powerpoint/2010/main" val="2498046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5400" b="1" dirty="0" smtClean="0"/>
              <a:t>Esteganografía</a:t>
            </a:r>
            <a:endParaRPr lang="es-ES" sz="5400" dirty="0"/>
          </a:p>
        </p:txBody>
      </p:sp>
      <p:sp>
        <p:nvSpPr>
          <p:cNvPr id="3" name="Marcador de contenido 2"/>
          <p:cNvSpPr>
            <a:spLocks noGrp="1"/>
          </p:cNvSpPr>
          <p:nvPr>
            <p:ph idx="1"/>
          </p:nvPr>
        </p:nvSpPr>
        <p:spPr/>
        <p:txBody>
          <a:bodyPr/>
          <a:lstStyle/>
          <a:p>
            <a:pPr algn="just"/>
            <a:r>
              <a:rPr lang="es-ES" b="1" dirty="0" smtClean="0"/>
              <a:t>Técnicas </a:t>
            </a:r>
            <a:r>
              <a:rPr lang="es-ES" b="1" dirty="0"/>
              <a:t>basadas en algoritmos y transformadas</a:t>
            </a:r>
          </a:p>
          <a:p>
            <a:pPr lvl="1" algn="just"/>
            <a:r>
              <a:rPr lang="es-ES" dirty="0" smtClean="0"/>
              <a:t>Las </a:t>
            </a:r>
            <a:r>
              <a:rPr lang="es-ES" dirty="0"/>
              <a:t>técnicas </a:t>
            </a:r>
            <a:r>
              <a:rPr lang="es-ES" dirty="0" err="1"/>
              <a:t>esteganográficas</a:t>
            </a:r>
            <a:r>
              <a:rPr lang="es-ES" dirty="0"/>
              <a:t> basadas en algoritmos y transformadas se basan en la transformada de Fourier, transformada directa de cosenos (estás técnicas son utilizadas principalmente en imágenes), la transformada de wavelet (utilizada principalmente en archivos de audio específicamente en los archivos .</a:t>
            </a:r>
            <a:r>
              <a:rPr lang="es-ES" dirty="0" err="1"/>
              <a:t>wav</a:t>
            </a:r>
            <a:r>
              <a:rPr lang="es-ES" dirty="0"/>
              <a:t>), dependiendo de qué o en donde se aplique las técnicas pueden ayudar a mejor la esteganografía en los archivos </a:t>
            </a:r>
            <a:r>
              <a:rPr lang="es-ES" dirty="0" smtClean="0"/>
              <a:t>portadores</a:t>
            </a:r>
          </a:p>
          <a:p>
            <a:pPr lvl="1" algn="just"/>
            <a:endParaRPr lang="es-ES" dirty="0"/>
          </a:p>
          <a:p>
            <a:pPr algn="just"/>
            <a:r>
              <a:rPr lang="es-ES" b="1" dirty="0" smtClean="0"/>
              <a:t>Técnicas </a:t>
            </a:r>
            <a:r>
              <a:rPr lang="es-ES" b="1" dirty="0"/>
              <a:t>para esteganografía en videos</a:t>
            </a:r>
          </a:p>
          <a:p>
            <a:pPr lvl="1" algn="just"/>
            <a:r>
              <a:rPr lang="es-ES" dirty="0" smtClean="0"/>
              <a:t>Para </a:t>
            </a:r>
            <a:r>
              <a:rPr lang="es-ES" dirty="0"/>
              <a:t>utilizar la esteganografía en audio una de las técnicas más utilizadas es la del método de transformada discreta del coseno (DCT). Esta técnica es muy utilizada en la compresión de imágenes y videos.</a:t>
            </a:r>
          </a:p>
        </p:txBody>
      </p:sp>
    </p:spTree>
    <p:extLst>
      <p:ext uri="{BB962C8B-B14F-4D97-AF65-F5344CB8AC3E}">
        <p14:creationId xmlns:p14="http://schemas.microsoft.com/office/powerpoint/2010/main" val="199967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5400" b="1" dirty="0"/>
              <a:t>Esteganografía</a:t>
            </a:r>
            <a:endParaRPr lang="es-ES" sz="5400" dirty="0"/>
          </a:p>
        </p:txBody>
      </p:sp>
      <p:sp>
        <p:nvSpPr>
          <p:cNvPr id="3" name="Marcador de contenido 2"/>
          <p:cNvSpPr>
            <a:spLocks noGrp="1"/>
          </p:cNvSpPr>
          <p:nvPr>
            <p:ph idx="1"/>
          </p:nvPr>
        </p:nvSpPr>
        <p:spPr/>
        <p:txBody>
          <a:bodyPr/>
          <a:lstStyle/>
          <a:p>
            <a:pPr algn="just"/>
            <a:r>
              <a:rPr lang="es-ES" b="1" dirty="0" smtClean="0"/>
              <a:t>Aplicaciones </a:t>
            </a:r>
            <a:r>
              <a:rPr lang="es-ES" b="1" dirty="0"/>
              <a:t>militares</a:t>
            </a:r>
          </a:p>
          <a:p>
            <a:pPr lvl="1" algn="just"/>
            <a:r>
              <a:rPr lang="es-ES" dirty="0" smtClean="0"/>
              <a:t>En </a:t>
            </a:r>
            <a:r>
              <a:rPr lang="es-ES" dirty="0"/>
              <a:t>el ámbito militar es en donde se da mayor prioridad a la seguridad en la información debido a que el contenido que puede tener se considera en mayor parte confidencial, por lo que su seguridad es muy valiosa. En donde se ha visto mayormente utilizado es en las guerras debido a que al momento de intercambiar información existe una gran posibilidad de ataques y que el contenido sea filtrado</a:t>
            </a:r>
            <a:r>
              <a:rPr lang="es-ES" dirty="0" smtClean="0"/>
              <a:t>.</a:t>
            </a:r>
          </a:p>
          <a:p>
            <a:pPr lvl="1" algn="just"/>
            <a:endParaRPr lang="es-ES" dirty="0"/>
          </a:p>
          <a:p>
            <a:pPr algn="just"/>
            <a:r>
              <a:rPr lang="es-ES" b="1" dirty="0" smtClean="0"/>
              <a:t>Aplicaciones </a:t>
            </a:r>
            <a:r>
              <a:rPr lang="es-ES" b="1" dirty="0"/>
              <a:t>médicas</a:t>
            </a:r>
          </a:p>
          <a:p>
            <a:pPr lvl="1" algn="just"/>
            <a:r>
              <a:rPr lang="es-ES" dirty="0" smtClean="0"/>
              <a:t>Este </a:t>
            </a:r>
            <a:r>
              <a:rPr lang="es-ES" dirty="0"/>
              <a:t>tipo de aplicación </a:t>
            </a:r>
            <a:r>
              <a:rPr lang="es-ES" dirty="0" err="1"/>
              <a:t>esteganográfica</a:t>
            </a:r>
            <a:r>
              <a:rPr lang="es-ES" dirty="0"/>
              <a:t> se podría decir que no es muy utilizada o casi nula, debido a que normalmente cuando un médico da su diagnóstico sobre lo que tiene su paciente este normalmente tiene una imagen como una radiografía y en un papel aparte la información de su paciente, debido a que el tema de la salud es muy importante se debería colocar la información del paciente dentro de los exámenes médicos que este se realizó</a:t>
            </a:r>
          </a:p>
        </p:txBody>
      </p:sp>
    </p:spTree>
    <p:extLst>
      <p:ext uri="{BB962C8B-B14F-4D97-AF65-F5344CB8AC3E}">
        <p14:creationId xmlns:p14="http://schemas.microsoft.com/office/powerpoint/2010/main" val="1653384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ES" sz="5400" b="1" dirty="0" smtClean="0"/>
              <a:t>DEFENSA DE PROYECTO DE GRADO</a:t>
            </a:r>
            <a:endParaRPr lang="es-ES" sz="5400" b="1" dirty="0"/>
          </a:p>
        </p:txBody>
      </p:sp>
      <p:sp>
        <p:nvSpPr>
          <p:cNvPr id="3" name="Marcador de contenido 2"/>
          <p:cNvSpPr>
            <a:spLocks noGrp="1"/>
          </p:cNvSpPr>
          <p:nvPr>
            <p:ph idx="1"/>
          </p:nvPr>
        </p:nvSpPr>
        <p:spPr/>
        <p:txBody>
          <a:bodyPr>
            <a:normAutofit/>
          </a:bodyPr>
          <a:lstStyle/>
          <a:p>
            <a:pPr algn="just"/>
            <a:endParaRPr lang="es-ES" b="1" dirty="0" smtClean="0"/>
          </a:p>
          <a:p>
            <a:pPr algn="just"/>
            <a:r>
              <a:rPr lang="es-ES" b="1" dirty="0" smtClean="0"/>
              <a:t>Tema: </a:t>
            </a:r>
          </a:p>
          <a:p>
            <a:pPr algn="just"/>
            <a:r>
              <a:rPr lang="es-EC" dirty="0" smtClean="0"/>
              <a:t>ESTUDIO </a:t>
            </a:r>
            <a:r>
              <a:rPr lang="es-EC" dirty="0"/>
              <a:t>Y DESARROLLO DE UNA APLICACIÓN  DE ESTEGANOGRAFIA PARA ENVIAR DATOS EN ARCHIVOS DE AUDIO, ORIENTADO A LA SEGURIDAD EN LOS SISTEMAS DE COMUNICACIÓN</a:t>
            </a:r>
            <a:endParaRPr lang="es-ES" dirty="0" smtClean="0"/>
          </a:p>
          <a:p>
            <a:pPr algn="just"/>
            <a:endParaRPr lang="es-ES" dirty="0"/>
          </a:p>
          <a:p>
            <a:pPr algn="just"/>
            <a:r>
              <a:rPr lang="es-ES" b="1" dirty="0" smtClean="0"/>
              <a:t>DIRECTOR: 	</a:t>
            </a:r>
            <a:r>
              <a:rPr lang="es-ES" dirty="0" smtClean="0"/>
              <a:t>Ing. Freddy Acosta B.</a:t>
            </a:r>
          </a:p>
          <a:p>
            <a:pPr algn="just"/>
            <a:r>
              <a:rPr lang="es-ES" b="1" dirty="0" smtClean="0"/>
              <a:t>OPOSITOR: 	</a:t>
            </a:r>
            <a:r>
              <a:rPr lang="es-ES" dirty="0" smtClean="0"/>
              <a:t>Ing. Julio Larco </a:t>
            </a:r>
          </a:p>
          <a:p>
            <a:pPr algn="just"/>
            <a:r>
              <a:rPr lang="es-ES" b="1" dirty="0" smtClean="0"/>
              <a:t>Autor: 		</a:t>
            </a:r>
            <a:r>
              <a:rPr lang="es-ES" dirty="0" smtClean="0"/>
              <a:t>Sr. Carlos Rodríguez</a:t>
            </a:r>
          </a:p>
          <a:p>
            <a:pPr algn="just"/>
            <a:endParaRPr lang="es-ES" dirty="0"/>
          </a:p>
        </p:txBody>
      </p:sp>
    </p:spTree>
    <p:extLst>
      <p:ext uri="{BB962C8B-B14F-4D97-AF65-F5344CB8AC3E}">
        <p14:creationId xmlns:p14="http://schemas.microsoft.com/office/powerpoint/2010/main" val="3757791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5400" b="1" dirty="0"/>
              <a:t>Implementación del Programa </a:t>
            </a:r>
          </a:p>
        </p:txBody>
      </p:sp>
      <p:sp>
        <p:nvSpPr>
          <p:cNvPr id="3" name="Marcador de contenido 2"/>
          <p:cNvSpPr>
            <a:spLocks noGrp="1"/>
          </p:cNvSpPr>
          <p:nvPr>
            <p:ph idx="1"/>
          </p:nvPr>
        </p:nvSpPr>
        <p:spPr/>
        <p:txBody>
          <a:bodyPr/>
          <a:lstStyle/>
          <a:p>
            <a:pPr lvl="1" algn="just"/>
            <a:r>
              <a:rPr lang="es-ES" dirty="0"/>
              <a:t>Para la implementación de este proyecto se utilizó el software “MATLAB R2010a” donde se elaboraron dos pantallas: la pantalla “</a:t>
            </a:r>
            <a:r>
              <a:rPr lang="es-ES" dirty="0" err="1"/>
              <a:t>GUIpresen</a:t>
            </a:r>
            <a:r>
              <a:rPr lang="es-ES" dirty="0"/>
              <a:t>” es la presentación del </a:t>
            </a:r>
            <a:r>
              <a:rPr lang="es-ES" dirty="0" smtClean="0"/>
              <a:t>proyecto, </a:t>
            </a:r>
            <a:r>
              <a:rPr lang="es-ES" dirty="0"/>
              <a:t>donde se detalla de que se trata el tema, muestra una imagen de fondo de la institución, contiene el nombre del autor, del director de tesis y del año realizado; tiene un botón “Continuar” el cual nos permite ir a la siguiente presentación de pantalla y poder observar la aplicación realizada, también tiene el botón “Salir” el cual permite cerrar la ventana principal; la segunda pantalla “GUI” </a:t>
            </a:r>
            <a:r>
              <a:rPr lang="es-ES" dirty="0" smtClean="0"/>
              <a:t>se </a:t>
            </a:r>
            <a:r>
              <a:rPr lang="es-ES" dirty="0"/>
              <a:t>tiene la aplicación realizada en donde se puede seleccionar un audio, ocultar o extraer algún mensaje; y observar la señal del audio y si esta ha sufrido algún cambio.</a:t>
            </a:r>
          </a:p>
        </p:txBody>
      </p:sp>
      <p:pic>
        <p:nvPicPr>
          <p:cNvPr id="9218" name="Picture 2" descr="Resultado de imagen para implement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8497" y="3985899"/>
            <a:ext cx="2076567" cy="2157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728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5400" b="1" dirty="0"/>
              <a:t>Implementación del Programa </a:t>
            </a:r>
            <a:endParaRPr lang="es-ES" sz="5400" dirty="0"/>
          </a:p>
        </p:txBody>
      </p:sp>
      <p:sp>
        <p:nvSpPr>
          <p:cNvPr id="3" name="Marcador de contenido 2"/>
          <p:cNvSpPr>
            <a:spLocks noGrp="1"/>
          </p:cNvSpPr>
          <p:nvPr>
            <p:ph idx="1"/>
          </p:nvPr>
        </p:nvSpPr>
        <p:spPr/>
        <p:txBody>
          <a:bodyPr/>
          <a:lstStyle/>
          <a:p>
            <a:endParaRPr lang="es-ES"/>
          </a:p>
        </p:txBody>
      </p:sp>
      <p:pic>
        <p:nvPicPr>
          <p:cNvPr id="4" name="Imagen 3"/>
          <p:cNvPicPr/>
          <p:nvPr/>
        </p:nvPicPr>
        <p:blipFill>
          <a:blip r:embed="rId2"/>
          <a:stretch>
            <a:fillRect/>
          </a:stretch>
        </p:blipFill>
        <p:spPr>
          <a:xfrm>
            <a:off x="1217040" y="2113704"/>
            <a:ext cx="4554855" cy="3487420"/>
          </a:xfrm>
          <a:prstGeom prst="rect">
            <a:avLst/>
          </a:prstGeom>
        </p:spPr>
      </p:pic>
      <p:pic>
        <p:nvPicPr>
          <p:cNvPr id="5" name="Imagen 4"/>
          <p:cNvPicPr/>
          <p:nvPr/>
        </p:nvPicPr>
        <p:blipFill>
          <a:blip r:embed="rId3"/>
          <a:stretch>
            <a:fillRect/>
          </a:stretch>
        </p:blipFill>
        <p:spPr>
          <a:xfrm>
            <a:off x="5914468" y="2569634"/>
            <a:ext cx="5219700" cy="2575560"/>
          </a:xfrm>
          <a:prstGeom prst="rect">
            <a:avLst/>
          </a:prstGeom>
        </p:spPr>
      </p:pic>
    </p:spTree>
    <p:extLst>
      <p:ext uri="{BB962C8B-B14F-4D97-AF65-F5344CB8AC3E}">
        <p14:creationId xmlns:p14="http://schemas.microsoft.com/office/powerpoint/2010/main" val="1560343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b="1" dirty="0"/>
          </a:p>
        </p:txBody>
      </p:sp>
      <p:sp>
        <p:nvSpPr>
          <p:cNvPr id="3" name="Marcador de contenido 2"/>
          <p:cNvSpPr>
            <a:spLocks noGrp="1"/>
          </p:cNvSpPr>
          <p:nvPr>
            <p:ph idx="1"/>
          </p:nvPr>
        </p:nvSpPr>
        <p:spPr/>
        <p:txBody>
          <a:bodyPr/>
          <a:lstStyle/>
          <a:p>
            <a:endParaRPr lang="es-ES" b="1" dirty="0" smtClean="0"/>
          </a:p>
          <a:p>
            <a:endParaRPr lang="es-ES" b="1" dirty="0"/>
          </a:p>
          <a:p>
            <a:endParaRPr lang="es-ES" b="1" dirty="0" smtClean="0"/>
          </a:p>
          <a:p>
            <a:r>
              <a:rPr lang="es-ES" b="1" dirty="0" smtClean="0"/>
              <a:t>PROGRAMA </a:t>
            </a:r>
            <a:r>
              <a:rPr lang="es-ES" b="1" dirty="0"/>
              <a:t>DE INSERCIÓN DE DATOS</a:t>
            </a:r>
            <a:endParaRPr lang="es-ES" dirty="0"/>
          </a:p>
        </p:txBody>
      </p:sp>
      <p:sp>
        <p:nvSpPr>
          <p:cNvPr id="4" name="Rectangle 2"/>
          <p:cNvSpPr>
            <a:spLocks noChangeArrowheads="1"/>
          </p:cNvSpPr>
          <p:nvPr/>
        </p:nvSpPr>
        <p:spPr bwMode="auto">
          <a:xfrm>
            <a:off x="6168980" y="2866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Objeto 4"/>
          <p:cNvGraphicFramePr>
            <a:graphicFrameLocks noChangeAspect="1"/>
          </p:cNvGraphicFramePr>
          <p:nvPr>
            <p:extLst>
              <p:ext uri="{D42A27DB-BD31-4B8C-83A1-F6EECF244321}">
                <p14:modId xmlns:p14="http://schemas.microsoft.com/office/powerpoint/2010/main" val="2525681863"/>
              </p:ext>
            </p:extLst>
          </p:nvPr>
        </p:nvGraphicFramePr>
        <p:xfrm>
          <a:off x="6168980" y="286603"/>
          <a:ext cx="4457700" cy="5867400"/>
        </p:xfrm>
        <a:graphic>
          <a:graphicData uri="http://schemas.openxmlformats.org/presentationml/2006/ole">
            <mc:AlternateContent xmlns:mc="http://schemas.openxmlformats.org/markup-compatibility/2006">
              <mc:Choice xmlns:v="urn:schemas-microsoft-com:vml" Requires="v">
                <p:oleObj spid="_x0000_s10253" name="Visio" r:id="rId3" imgW="5612480" imgH="7404328" progId="Visio.Drawing.15">
                  <p:embed/>
                </p:oleObj>
              </mc:Choice>
              <mc:Fallback>
                <p:oleObj name="Visio" r:id="rId3" imgW="5612480" imgH="7404328"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8980" y="286603"/>
                        <a:ext cx="4457700" cy="586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80334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PROGRAMA DE INSERCIÓN DE </a:t>
            </a:r>
            <a:r>
              <a:rPr lang="es-ES" b="1" dirty="0" smtClean="0"/>
              <a:t>DATOS</a:t>
            </a:r>
            <a:endParaRPr lang="es-ES" dirty="0"/>
          </a:p>
        </p:txBody>
      </p:sp>
      <p:sp>
        <p:nvSpPr>
          <p:cNvPr id="3" name="Marcador de contenido 2"/>
          <p:cNvSpPr>
            <a:spLocks noGrp="1"/>
          </p:cNvSpPr>
          <p:nvPr>
            <p:ph idx="1"/>
          </p:nvPr>
        </p:nvSpPr>
        <p:spPr/>
        <p:txBody>
          <a:bodyPr/>
          <a:lstStyle/>
          <a:p>
            <a:pPr algn="just"/>
            <a:r>
              <a:rPr lang="es-EC" dirty="0"/>
              <a:t>Una vez entendido el diagrama de flujo anterior se procede a implantar el programa y de este modo se tiene la siguiente interfaz </a:t>
            </a:r>
            <a:r>
              <a:rPr lang="es-EC" dirty="0" smtClean="0"/>
              <a:t>gráfica.</a:t>
            </a:r>
            <a:endParaRPr lang="es-ES"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812147" y="2649546"/>
            <a:ext cx="4394128" cy="3081553"/>
          </a:xfrm>
          <a:prstGeom prst="rect">
            <a:avLst/>
          </a:prstGeom>
          <a:noFill/>
          <a:ln>
            <a:noFill/>
          </a:ln>
        </p:spPr>
      </p:pic>
    </p:spTree>
    <p:extLst>
      <p:ext uri="{BB962C8B-B14F-4D97-AF65-F5344CB8AC3E}">
        <p14:creationId xmlns:p14="http://schemas.microsoft.com/office/powerpoint/2010/main" val="1419052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PROGRAMA DE INSERCIÓN DE DATOS</a:t>
            </a:r>
            <a:endParaRPr lang="es-ES" dirty="0"/>
          </a:p>
        </p:txBody>
      </p:sp>
      <p:sp>
        <p:nvSpPr>
          <p:cNvPr id="3" name="Marcador de contenido 2"/>
          <p:cNvSpPr>
            <a:spLocks noGrp="1"/>
          </p:cNvSpPr>
          <p:nvPr>
            <p:ph idx="1"/>
          </p:nvPr>
        </p:nvSpPr>
        <p:spPr/>
        <p:txBody>
          <a:bodyPr/>
          <a:lstStyle/>
          <a:p>
            <a:pPr lvl="1" algn="just"/>
            <a:r>
              <a:rPr lang="es-EC" dirty="0"/>
              <a:t>Para colocar el mensaje “</a:t>
            </a:r>
            <a:r>
              <a:rPr lang="es-EC" b="1" dirty="0"/>
              <a:t>Pruebas realizadas</a:t>
            </a:r>
            <a:r>
              <a:rPr lang="es-EC" dirty="0"/>
              <a:t>” comenzamos tomando cada letra y espacio y tomamos su valor </a:t>
            </a:r>
            <a:r>
              <a:rPr lang="es-EC" dirty="0" smtClean="0"/>
              <a:t>decimal.</a:t>
            </a:r>
          </a:p>
          <a:p>
            <a:pPr lvl="1" algn="just"/>
            <a:endParaRPr lang="es-EC" dirty="0"/>
          </a:p>
          <a:p>
            <a:pPr lvl="1" algn="just"/>
            <a:endParaRPr lang="es-EC" dirty="0" smtClean="0"/>
          </a:p>
          <a:p>
            <a:pPr lvl="1" algn="just"/>
            <a:endParaRPr lang="es-EC" dirty="0" smtClean="0"/>
          </a:p>
          <a:p>
            <a:pPr lvl="1" algn="just"/>
            <a:endParaRPr lang="es-EC" dirty="0"/>
          </a:p>
          <a:p>
            <a:pPr lvl="1" algn="just"/>
            <a:r>
              <a:rPr lang="es-EC" dirty="0" smtClean="0"/>
              <a:t>Los </a:t>
            </a:r>
            <a:r>
              <a:rPr lang="es-EC" dirty="0"/>
              <a:t>valores numéricos tomados anteriormente los convertimos a binario y los colocamos en matriz</a:t>
            </a:r>
            <a:endParaRPr lang="es-EC" dirty="0" smtClean="0"/>
          </a:p>
          <a:p>
            <a:pPr lvl="1" algn="just"/>
            <a:endParaRPr lang="es-ES" dirty="0"/>
          </a:p>
          <a:p>
            <a:pPr algn="just"/>
            <a:endParaRPr lang="es-ES" dirty="0"/>
          </a:p>
        </p:txBody>
      </p:sp>
      <p:pic>
        <p:nvPicPr>
          <p:cNvPr id="4" name="Imagen 3"/>
          <p:cNvPicPr/>
          <p:nvPr/>
        </p:nvPicPr>
        <p:blipFill>
          <a:blip r:embed="rId2"/>
          <a:stretch>
            <a:fillRect/>
          </a:stretch>
        </p:blipFill>
        <p:spPr>
          <a:xfrm>
            <a:off x="3902299" y="2492728"/>
            <a:ext cx="3760604" cy="971689"/>
          </a:xfrm>
          <a:prstGeom prst="rect">
            <a:avLst/>
          </a:prstGeom>
        </p:spPr>
      </p:pic>
      <p:pic>
        <p:nvPicPr>
          <p:cNvPr id="5" name="Imagen 4"/>
          <p:cNvPicPr/>
          <p:nvPr/>
        </p:nvPicPr>
        <p:blipFill>
          <a:blip r:embed="rId3"/>
          <a:stretch>
            <a:fillRect/>
          </a:stretch>
        </p:blipFill>
        <p:spPr>
          <a:xfrm>
            <a:off x="4335753" y="4111411"/>
            <a:ext cx="2893695" cy="2634615"/>
          </a:xfrm>
          <a:prstGeom prst="rect">
            <a:avLst/>
          </a:prstGeom>
        </p:spPr>
      </p:pic>
    </p:spTree>
    <p:extLst>
      <p:ext uri="{BB962C8B-B14F-4D97-AF65-F5344CB8AC3E}">
        <p14:creationId xmlns:p14="http://schemas.microsoft.com/office/powerpoint/2010/main" val="2203400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PROGRAMA DE INSERCIÓN DE DATOS</a:t>
            </a:r>
            <a:endParaRPr lang="es-ES" dirty="0"/>
          </a:p>
        </p:txBody>
      </p:sp>
      <p:sp>
        <p:nvSpPr>
          <p:cNvPr id="3" name="Marcador de contenido 2"/>
          <p:cNvSpPr>
            <a:spLocks noGrp="1"/>
          </p:cNvSpPr>
          <p:nvPr>
            <p:ph idx="1"/>
          </p:nvPr>
        </p:nvSpPr>
        <p:spPr/>
        <p:txBody>
          <a:bodyPr/>
          <a:lstStyle/>
          <a:p>
            <a:pPr lvl="1" algn="just"/>
            <a:r>
              <a:rPr lang="es-EC" dirty="0"/>
              <a:t>Al momento de crear la matriz el siguiente paso es saber cuál es el tamaño, debido a que esto nos ayudara a saber cuanta información va a ser </a:t>
            </a:r>
            <a:r>
              <a:rPr lang="es-EC" dirty="0" smtClean="0"/>
              <a:t>cambiada.</a:t>
            </a:r>
          </a:p>
          <a:p>
            <a:pPr lvl="1" algn="just"/>
            <a:endParaRPr lang="es-EC" dirty="0"/>
          </a:p>
          <a:p>
            <a:pPr lvl="1" algn="just"/>
            <a:endParaRPr lang="es-EC" dirty="0" smtClean="0"/>
          </a:p>
          <a:p>
            <a:pPr lvl="1" algn="just"/>
            <a:endParaRPr lang="es-EC" dirty="0"/>
          </a:p>
          <a:p>
            <a:pPr lvl="1" algn="just"/>
            <a:r>
              <a:rPr lang="es-EC" dirty="0"/>
              <a:t>Finalmente colocamos la matriz en una columna continua, la cual va hacer colocado en los bits menos significativos del archivo de audio original.</a:t>
            </a:r>
            <a:endParaRPr lang="es-EC" dirty="0" smtClean="0"/>
          </a:p>
          <a:p>
            <a:pPr lvl="1" algn="just"/>
            <a:endParaRPr lang="es-ES" dirty="0"/>
          </a:p>
        </p:txBody>
      </p:sp>
      <p:pic>
        <p:nvPicPr>
          <p:cNvPr id="4" name="Imagen 3"/>
          <p:cNvPicPr/>
          <p:nvPr/>
        </p:nvPicPr>
        <p:blipFill>
          <a:blip r:embed="rId2"/>
          <a:stretch>
            <a:fillRect/>
          </a:stretch>
        </p:blipFill>
        <p:spPr>
          <a:xfrm>
            <a:off x="5756856" y="2492366"/>
            <a:ext cx="369624" cy="765989"/>
          </a:xfrm>
          <a:prstGeom prst="rect">
            <a:avLst/>
          </a:prstGeom>
        </p:spPr>
      </p:pic>
      <p:pic>
        <p:nvPicPr>
          <p:cNvPr id="5" name="Imagen 4"/>
          <p:cNvPicPr/>
          <p:nvPr/>
        </p:nvPicPr>
        <p:blipFill>
          <a:blip r:embed="rId3"/>
          <a:stretch>
            <a:fillRect/>
          </a:stretch>
        </p:blipFill>
        <p:spPr>
          <a:xfrm>
            <a:off x="5595620" y="3668395"/>
            <a:ext cx="775335" cy="3189605"/>
          </a:xfrm>
          <a:prstGeom prst="rect">
            <a:avLst/>
          </a:prstGeom>
        </p:spPr>
      </p:pic>
    </p:spTree>
    <p:extLst>
      <p:ext uri="{BB962C8B-B14F-4D97-AF65-F5344CB8AC3E}">
        <p14:creationId xmlns:p14="http://schemas.microsoft.com/office/powerpoint/2010/main" val="27197311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contenido 2"/>
          <p:cNvSpPr>
            <a:spLocks noGrp="1"/>
          </p:cNvSpPr>
          <p:nvPr>
            <p:ph idx="1"/>
          </p:nvPr>
        </p:nvSpPr>
        <p:spPr/>
        <p:txBody>
          <a:bodyPr/>
          <a:lstStyle/>
          <a:p>
            <a:endParaRPr lang="es-EC" b="1" dirty="0" smtClean="0"/>
          </a:p>
          <a:p>
            <a:endParaRPr lang="es-EC" b="1" dirty="0"/>
          </a:p>
          <a:p>
            <a:endParaRPr lang="es-EC" b="1" dirty="0" smtClean="0"/>
          </a:p>
          <a:p>
            <a:endParaRPr lang="es-EC" b="1" dirty="0"/>
          </a:p>
          <a:p>
            <a:r>
              <a:rPr lang="es-EC" b="1" dirty="0" smtClean="0"/>
              <a:t>PROGRAMA </a:t>
            </a:r>
            <a:r>
              <a:rPr lang="es-EC" b="1" dirty="0"/>
              <a:t>DE RECUPERACIÓN DE DATOS</a:t>
            </a:r>
            <a:endParaRPr lang="es-ES" b="1" dirty="0"/>
          </a:p>
          <a:p>
            <a:endParaRPr lang="es-ES" dirty="0"/>
          </a:p>
        </p:txBody>
      </p:sp>
      <p:sp>
        <p:nvSpPr>
          <p:cNvPr id="4" name="Rectangle 2"/>
          <p:cNvSpPr>
            <a:spLocks noChangeArrowheads="1"/>
          </p:cNvSpPr>
          <p:nvPr/>
        </p:nvSpPr>
        <p:spPr bwMode="auto">
          <a:xfrm>
            <a:off x="7418231" y="11591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Objeto 4"/>
          <p:cNvGraphicFramePr>
            <a:graphicFrameLocks noChangeAspect="1"/>
          </p:cNvGraphicFramePr>
          <p:nvPr>
            <p:extLst>
              <p:ext uri="{D42A27DB-BD31-4B8C-83A1-F6EECF244321}">
                <p14:modId xmlns:p14="http://schemas.microsoft.com/office/powerpoint/2010/main" val="1185908850"/>
              </p:ext>
            </p:extLst>
          </p:nvPr>
        </p:nvGraphicFramePr>
        <p:xfrm>
          <a:off x="6726153" y="115910"/>
          <a:ext cx="4171950" cy="6467475"/>
        </p:xfrm>
        <a:graphic>
          <a:graphicData uri="http://schemas.openxmlformats.org/presentationml/2006/ole">
            <mc:AlternateContent xmlns:mc="http://schemas.openxmlformats.org/markup-compatibility/2006">
              <mc:Choice xmlns:v="urn:schemas-microsoft-com:vml" Requires="v">
                <p:oleObj spid="_x0000_s11273" name="Visio" r:id="rId3" imgW="4780019" imgH="7404328" progId="Visio.Drawing.15">
                  <p:embed/>
                </p:oleObj>
              </mc:Choice>
              <mc:Fallback>
                <p:oleObj name="Visio" r:id="rId3" imgW="4780019" imgH="7404328"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6153" y="115910"/>
                        <a:ext cx="4171950" cy="6467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94116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b="1" dirty="0"/>
              <a:t>PROGRAMA DE RECUPERACIÓN DE </a:t>
            </a:r>
            <a:r>
              <a:rPr lang="es-EC" b="1" dirty="0" smtClean="0"/>
              <a:t>DATOS</a:t>
            </a:r>
            <a:endParaRPr lang="es-ES" dirty="0"/>
          </a:p>
        </p:txBody>
      </p:sp>
      <p:sp>
        <p:nvSpPr>
          <p:cNvPr id="3" name="Marcador de contenido 2"/>
          <p:cNvSpPr>
            <a:spLocks noGrp="1"/>
          </p:cNvSpPr>
          <p:nvPr>
            <p:ph idx="1"/>
          </p:nvPr>
        </p:nvSpPr>
        <p:spPr/>
        <p:txBody>
          <a:bodyPr/>
          <a:lstStyle/>
          <a:p>
            <a:pPr algn="just"/>
            <a:r>
              <a:rPr lang="es-ES" dirty="0"/>
              <a:t>Una vez entendido el diagrama de flujo anterior se procede a implantar el programa y de este modo se tiene la siguiente interfaz </a:t>
            </a:r>
            <a:r>
              <a:rPr lang="es-ES" dirty="0" smtClean="0"/>
              <a:t>gráfica.</a:t>
            </a:r>
            <a:endParaRPr lang="es-ES" dirty="0"/>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3865777" y="2495138"/>
            <a:ext cx="4521406" cy="3261718"/>
          </a:xfrm>
          <a:prstGeom prst="rect">
            <a:avLst/>
          </a:prstGeom>
          <a:noFill/>
          <a:ln>
            <a:noFill/>
          </a:ln>
        </p:spPr>
      </p:pic>
    </p:spTree>
    <p:extLst>
      <p:ext uri="{BB962C8B-B14F-4D97-AF65-F5344CB8AC3E}">
        <p14:creationId xmlns:p14="http://schemas.microsoft.com/office/powerpoint/2010/main" val="783635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PROGRAMA DE RECUPERACIÓN DE DATOS</a:t>
            </a:r>
            <a:endParaRPr lang="es-ES" dirty="0"/>
          </a:p>
        </p:txBody>
      </p:sp>
      <p:sp>
        <p:nvSpPr>
          <p:cNvPr id="3" name="Marcador de contenido 2"/>
          <p:cNvSpPr>
            <a:spLocks noGrp="1"/>
          </p:cNvSpPr>
          <p:nvPr>
            <p:ph idx="1"/>
          </p:nvPr>
        </p:nvSpPr>
        <p:spPr/>
        <p:txBody>
          <a:bodyPr/>
          <a:lstStyle/>
          <a:p>
            <a:pPr lvl="1" algn="just"/>
            <a:r>
              <a:rPr lang="es-EC" dirty="0"/>
              <a:t>Extraemos la clave del archivo de audio con </a:t>
            </a:r>
            <a:r>
              <a:rPr lang="es-EC" dirty="0" err="1"/>
              <a:t>esteganografía</a:t>
            </a:r>
            <a:r>
              <a:rPr lang="es-EC" dirty="0"/>
              <a:t> y comparamos si la clave es la </a:t>
            </a:r>
            <a:r>
              <a:rPr lang="es-EC" dirty="0" smtClean="0"/>
              <a:t>correcta</a:t>
            </a:r>
          </a:p>
          <a:p>
            <a:pPr lvl="1" algn="just"/>
            <a:endParaRPr lang="es-EC" dirty="0"/>
          </a:p>
          <a:p>
            <a:pPr lvl="1" algn="just"/>
            <a:endParaRPr lang="es-EC" dirty="0" smtClean="0"/>
          </a:p>
          <a:p>
            <a:pPr lvl="1" algn="just"/>
            <a:endParaRPr lang="es-EC" dirty="0" smtClean="0"/>
          </a:p>
          <a:p>
            <a:pPr lvl="1" algn="just"/>
            <a:endParaRPr lang="es-EC" dirty="0"/>
          </a:p>
          <a:p>
            <a:pPr lvl="1" algn="just"/>
            <a:endParaRPr lang="es-EC" dirty="0" smtClean="0"/>
          </a:p>
          <a:p>
            <a:pPr lvl="1" algn="just"/>
            <a:r>
              <a:rPr lang="es-EC" dirty="0"/>
              <a:t>Extraemos la longitud del texto oculto para </a:t>
            </a:r>
            <a:r>
              <a:rPr lang="es-EC" dirty="0" smtClean="0"/>
              <a:t>saber </a:t>
            </a:r>
            <a:r>
              <a:rPr lang="es-EC" dirty="0"/>
              <a:t>la cantidad de información que se encuentra </a:t>
            </a:r>
            <a:r>
              <a:rPr lang="es-EC" dirty="0" smtClean="0"/>
              <a:t>oculta.</a:t>
            </a:r>
          </a:p>
          <a:p>
            <a:pPr lvl="1" algn="just"/>
            <a:endParaRPr lang="es-EC" dirty="0"/>
          </a:p>
          <a:p>
            <a:pPr lvl="1" algn="just"/>
            <a:endParaRPr lang="es-EC" dirty="0" smtClean="0"/>
          </a:p>
        </p:txBody>
      </p:sp>
      <p:pic>
        <p:nvPicPr>
          <p:cNvPr id="4" name="Imagen 3"/>
          <p:cNvPicPr/>
          <p:nvPr/>
        </p:nvPicPr>
        <p:blipFill>
          <a:blip r:embed="rId2"/>
          <a:stretch>
            <a:fillRect/>
          </a:stretch>
        </p:blipFill>
        <p:spPr>
          <a:xfrm>
            <a:off x="4417454" y="2279787"/>
            <a:ext cx="2932989" cy="708111"/>
          </a:xfrm>
          <a:prstGeom prst="rect">
            <a:avLst/>
          </a:prstGeom>
        </p:spPr>
      </p:pic>
      <p:pic>
        <p:nvPicPr>
          <p:cNvPr id="5" name="Imagen 4"/>
          <p:cNvPicPr/>
          <p:nvPr/>
        </p:nvPicPr>
        <p:blipFill>
          <a:blip r:embed="rId3"/>
          <a:stretch>
            <a:fillRect/>
          </a:stretch>
        </p:blipFill>
        <p:spPr>
          <a:xfrm>
            <a:off x="5666704" y="4393828"/>
            <a:ext cx="664979" cy="564538"/>
          </a:xfrm>
          <a:prstGeom prst="rect">
            <a:avLst/>
          </a:prstGeom>
        </p:spPr>
      </p:pic>
    </p:spTree>
    <p:extLst>
      <p:ext uri="{BB962C8B-B14F-4D97-AF65-F5344CB8AC3E}">
        <p14:creationId xmlns:p14="http://schemas.microsoft.com/office/powerpoint/2010/main" val="2643114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PROGRAMA DE RECUPERACIÓN DE DATOS</a:t>
            </a:r>
            <a:endParaRPr lang="es-ES" dirty="0"/>
          </a:p>
        </p:txBody>
      </p:sp>
      <p:sp>
        <p:nvSpPr>
          <p:cNvPr id="3" name="Marcador de contenido 2"/>
          <p:cNvSpPr>
            <a:spLocks noGrp="1"/>
          </p:cNvSpPr>
          <p:nvPr>
            <p:ph idx="1"/>
          </p:nvPr>
        </p:nvSpPr>
        <p:spPr/>
        <p:txBody>
          <a:bodyPr/>
          <a:lstStyle/>
          <a:p>
            <a:pPr lvl="1" algn="just"/>
            <a:r>
              <a:rPr lang="es-EC" dirty="0"/>
              <a:t>Al momento de tener la cantidad de información que se encuentra oculta, se procede a extraerla, en este caso se extrae 144 </a:t>
            </a:r>
            <a:r>
              <a:rPr lang="es-EC" dirty="0" err="1"/>
              <a:t>bit`s</a:t>
            </a:r>
            <a:r>
              <a:rPr lang="es-EC" dirty="0"/>
              <a:t> que se colocaron en el archivo de audio y se los coloca en una matriz.</a:t>
            </a:r>
            <a:endParaRPr lang="es-ES" dirty="0"/>
          </a:p>
          <a:p>
            <a:pPr algn="just"/>
            <a:endParaRPr lang="es-ES" dirty="0" smtClean="0"/>
          </a:p>
          <a:p>
            <a:pPr algn="just"/>
            <a:endParaRPr lang="es-ES" dirty="0"/>
          </a:p>
          <a:p>
            <a:pPr algn="just"/>
            <a:endParaRPr lang="es-ES" dirty="0" smtClean="0"/>
          </a:p>
          <a:p>
            <a:pPr algn="just"/>
            <a:endParaRPr lang="es-ES" dirty="0"/>
          </a:p>
          <a:p>
            <a:pPr lvl="1" algn="just"/>
            <a:endParaRPr lang="es-EC" dirty="0" smtClean="0"/>
          </a:p>
          <a:p>
            <a:pPr lvl="1" algn="just"/>
            <a:r>
              <a:rPr lang="es-EC" dirty="0" smtClean="0"/>
              <a:t>Por </a:t>
            </a:r>
            <a:r>
              <a:rPr lang="es-EC" dirty="0"/>
              <a:t>último, de los bits tomamos su valor decimal y por último en letras las cuales corresponden al mensaje </a:t>
            </a:r>
            <a:r>
              <a:rPr lang="es-EC" dirty="0" smtClean="0"/>
              <a:t>oculto.</a:t>
            </a:r>
            <a:endParaRPr lang="es-ES" dirty="0"/>
          </a:p>
        </p:txBody>
      </p:sp>
      <p:pic>
        <p:nvPicPr>
          <p:cNvPr id="4" name="Imagen 3"/>
          <p:cNvPicPr/>
          <p:nvPr/>
        </p:nvPicPr>
        <p:blipFill>
          <a:blip r:embed="rId2"/>
          <a:stretch>
            <a:fillRect/>
          </a:stretch>
        </p:blipFill>
        <p:spPr>
          <a:xfrm>
            <a:off x="4921885" y="2429044"/>
            <a:ext cx="2409190" cy="2200910"/>
          </a:xfrm>
          <a:prstGeom prst="rect">
            <a:avLst/>
          </a:prstGeom>
        </p:spPr>
      </p:pic>
      <p:pic>
        <p:nvPicPr>
          <p:cNvPr id="5" name="Imagen 4"/>
          <p:cNvPicPr/>
          <p:nvPr/>
        </p:nvPicPr>
        <p:blipFill>
          <a:blip r:embed="rId3"/>
          <a:stretch>
            <a:fillRect/>
          </a:stretch>
        </p:blipFill>
        <p:spPr>
          <a:xfrm>
            <a:off x="5224754" y="5213264"/>
            <a:ext cx="1871505" cy="504956"/>
          </a:xfrm>
          <a:prstGeom prst="rect">
            <a:avLst/>
          </a:prstGeom>
        </p:spPr>
      </p:pic>
    </p:spTree>
    <p:extLst>
      <p:ext uri="{BB962C8B-B14F-4D97-AF65-F5344CB8AC3E}">
        <p14:creationId xmlns:p14="http://schemas.microsoft.com/office/powerpoint/2010/main" val="1050104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5400" b="1" dirty="0" smtClean="0"/>
              <a:t>CRONOGRAMA</a:t>
            </a:r>
            <a:endParaRPr lang="es-ES" sz="6000" b="1" dirty="0"/>
          </a:p>
        </p:txBody>
      </p:sp>
      <p:sp>
        <p:nvSpPr>
          <p:cNvPr id="3" name="Marcador de contenido 2"/>
          <p:cNvSpPr>
            <a:spLocks noGrp="1"/>
          </p:cNvSpPr>
          <p:nvPr>
            <p:ph idx="1"/>
          </p:nvPr>
        </p:nvSpPr>
        <p:spPr>
          <a:xfrm>
            <a:off x="1097280" y="1845734"/>
            <a:ext cx="4608061" cy="4023360"/>
          </a:xfrm>
        </p:spPr>
        <p:txBody>
          <a:bodyPr>
            <a:normAutofit/>
          </a:bodyPr>
          <a:lstStyle/>
          <a:p>
            <a:pPr algn="just"/>
            <a:r>
              <a:rPr lang="es-ES" dirty="0" smtClean="0"/>
              <a:t>Portada de Presentación </a:t>
            </a:r>
          </a:p>
          <a:p>
            <a:pPr algn="just"/>
            <a:r>
              <a:rPr lang="es-ES" dirty="0" smtClean="0"/>
              <a:t>Objetivos</a:t>
            </a:r>
          </a:p>
          <a:p>
            <a:pPr algn="just"/>
            <a:r>
              <a:rPr lang="es-ES" dirty="0" smtClean="0"/>
              <a:t>Antecedentes </a:t>
            </a:r>
          </a:p>
          <a:p>
            <a:pPr algn="just"/>
            <a:r>
              <a:rPr lang="es-ES" dirty="0" smtClean="0"/>
              <a:t>Justificación e Importancia </a:t>
            </a:r>
          </a:p>
          <a:p>
            <a:pPr algn="just"/>
            <a:r>
              <a:rPr lang="es-ES" dirty="0" smtClean="0"/>
              <a:t>Alcance del Proyecto </a:t>
            </a:r>
          </a:p>
          <a:p>
            <a:pPr algn="just"/>
            <a:r>
              <a:rPr lang="es-ES" dirty="0" smtClean="0"/>
              <a:t>Historia de la Esteganografía </a:t>
            </a:r>
          </a:p>
          <a:p>
            <a:pPr algn="just"/>
            <a:r>
              <a:rPr lang="es-ES" dirty="0" smtClean="0"/>
              <a:t>Modelo de la Esteganografía </a:t>
            </a:r>
          </a:p>
          <a:p>
            <a:pPr algn="just"/>
            <a:r>
              <a:rPr lang="es-ES" dirty="0" smtClean="0"/>
              <a:t>Formatos de Audio Digital</a:t>
            </a:r>
          </a:p>
          <a:p>
            <a:pPr algn="just"/>
            <a:r>
              <a:rPr lang="es-ES" dirty="0" smtClean="0"/>
              <a:t>Archivo o Formato WAV</a:t>
            </a:r>
          </a:p>
          <a:p>
            <a:pPr algn="just"/>
            <a:endParaRPr lang="es-ES" dirty="0" smtClean="0"/>
          </a:p>
          <a:p>
            <a:pPr algn="just"/>
            <a:endParaRPr lang="es-ES" dirty="0"/>
          </a:p>
        </p:txBody>
      </p:sp>
      <p:sp>
        <p:nvSpPr>
          <p:cNvPr id="4" name="Marcador de contenido 2"/>
          <p:cNvSpPr txBox="1">
            <a:spLocks/>
          </p:cNvSpPr>
          <p:nvPr/>
        </p:nvSpPr>
        <p:spPr>
          <a:xfrm>
            <a:off x="6414107" y="1845734"/>
            <a:ext cx="4608061"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 dirty="0"/>
              <a:t>Esteganografía </a:t>
            </a:r>
          </a:p>
          <a:p>
            <a:pPr lvl="1" algn="just"/>
            <a:r>
              <a:rPr lang="es-ES" dirty="0"/>
              <a:t>Técnicas y </a:t>
            </a:r>
            <a:r>
              <a:rPr lang="es-ES" dirty="0" smtClean="0"/>
              <a:t>Aplicaciones </a:t>
            </a:r>
            <a:endParaRPr lang="es-ES" dirty="0"/>
          </a:p>
          <a:p>
            <a:pPr lvl="1" algn="just"/>
            <a:r>
              <a:rPr lang="es-ES" dirty="0"/>
              <a:t>Aplicaciones de la </a:t>
            </a:r>
            <a:r>
              <a:rPr lang="es-ES" dirty="0" smtClean="0"/>
              <a:t>Esteganografía</a:t>
            </a:r>
            <a:endParaRPr lang="es-ES" dirty="0"/>
          </a:p>
          <a:p>
            <a:pPr algn="just"/>
            <a:r>
              <a:rPr lang="es-ES" dirty="0" smtClean="0"/>
              <a:t>Implementación del Programa </a:t>
            </a:r>
          </a:p>
          <a:p>
            <a:pPr lvl="1" algn="just"/>
            <a:r>
              <a:rPr lang="es-ES" dirty="0" smtClean="0"/>
              <a:t>Programa de Inserción de Datos</a:t>
            </a:r>
          </a:p>
          <a:p>
            <a:pPr lvl="1" algn="just"/>
            <a:r>
              <a:rPr lang="es-ES" dirty="0" smtClean="0"/>
              <a:t>Programa de Recuperación de Datos</a:t>
            </a:r>
          </a:p>
          <a:p>
            <a:pPr marL="0" indent="0" algn="just">
              <a:buFont typeface="Calibri" panose="020F0502020204030204" pitchFamily="34" charset="0"/>
              <a:buNone/>
            </a:pPr>
            <a:r>
              <a:rPr lang="es-ES" dirty="0" smtClean="0"/>
              <a:t>Pruebas y Análisis de Resultados </a:t>
            </a:r>
          </a:p>
          <a:p>
            <a:pPr lvl="1" algn="just"/>
            <a:r>
              <a:rPr lang="es-ES" dirty="0" smtClean="0"/>
              <a:t>Encuesta MOS</a:t>
            </a:r>
          </a:p>
          <a:p>
            <a:pPr lvl="1" algn="just"/>
            <a:r>
              <a:rPr lang="es-ES" dirty="0" smtClean="0"/>
              <a:t>MSE y PSNR</a:t>
            </a:r>
          </a:p>
          <a:p>
            <a:pPr marL="0" indent="0" algn="just">
              <a:buNone/>
            </a:pPr>
            <a:r>
              <a:rPr lang="es-ES" dirty="0" smtClean="0"/>
              <a:t>Conclusiones </a:t>
            </a:r>
            <a:endParaRPr lang="es-ES" dirty="0"/>
          </a:p>
        </p:txBody>
      </p:sp>
    </p:spTree>
    <p:extLst>
      <p:ext uri="{BB962C8B-B14F-4D97-AF65-F5344CB8AC3E}">
        <p14:creationId xmlns:p14="http://schemas.microsoft.com/office/powerpoint/2010/main" val="4037911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pPr lvl="1" algn="just"/>
            <a:r>
              <a:rPr lang="es-ES" dirty="0"/>
              <a:t>La cantidad máxima de información que se puede ocultar en un archivo de audio depende de la capacidad de bits que este contenga, todo depende de la duración en minutos del archivo de audio</a:t>
            </a:r>
            <a:r>
              <a:rPr lang="es-ES" dirty="0" smtClean="0"/>
              <a:t>.</a:t>
            </a:r>
          </a:p>
          <a:p>
            <a:pPr lvl="1" algn="just"/>
            <a:endParaRPr lang="es-ES" dirty="0"/>
          </a:p>
          <a:p>
            <a:pPr lvl="1" algn="just"/>
            <a:endParaRPr lang="es-ES" dirty="0" smtClean="0"/>
          </a:p>
          <a:p>
            <a:pPr lvl="1" algn="just"/>
            <a:endParaRPr lang="es-ES" dirty="0"/>
          </a:p>
          <a:p>
            <a:pPr lvl="1" algn="just"/>
            <a:endParaRPr lang="es-ES" dirty="0" smtClean="0"/>
          </a:p>
          <a:p>
            <a:pPr lvl="1" algn="just"/>
            <a:r>
              <a:rPr lang="es-EC" dirty="0" smtClean="0"/>
              <a:t>Con el cálculo anterior se puede determinar que se podría cambiar un total de 21165 bits y para conocer la cantidad de letras solo se debe dividir para 8, y de este se modo se conocería su cantidad máxima</a:t>
            </a:r>
            <a:endParaRPr lang="es-ES" dirty="0"/>
          </a:p>
        </p:txBody>
      </p:sp>
      <mc:AlternateContent xmlns:mc="http://schemas.openxmlformats.org/markup-compatibility/2006" xmlns:a14="http://schemas.microsoft.com/office/drawing/2010/main">
        <mc:Choice Requires="a14">
          <p:sp>
            <p:nvSpPr>
              <p:cNvPr id="4" name="Rectángulo 3"/>
              <p:cNvSpPr/>
              <p:nvPr/>
            </p:nvSpPr>
            <p:spPr>
              <a:xfrm>
                <a:off x="3074187" y="2447106"/>
                <a:ext cx="6104586" cy="1172372"/>
              </a:xfrm>
              <a:prstGeom prst="rect">
                <a:avLst/>
              </a:prstGeom>
            </p:spPr>
            <p:txBody>
              <a:bodyPr wrap="square">
                <a:spAutoFit/>
              </a:bodyPr>
              <a:lstStyle/>
              <a:p>
                <a:pPr indent="215900" algn="just">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es-EC" sz="1200" i="1" smtClean="0">
                          <a:effectLst/>
                          <a:latin typeface="Cambria Math" panose="02040503050406030204" pitchFamily="18" charset="0"/>
                          <a:ea typeface="Times New Roman" panose="02020603050405020304" pitchFamily="18" charset="0"/>
                          <a:cs typeface="Arial" panose="020B0604020202020204" pitchFamily="34" charset="0"/>
                        </a:rPr>
                        <m:t>𝑐𝑎𝑛𝑡𝑖𝑑𝑎𝑑</m:t>
                      </m:r>
                      <m:r>
                        <a:rPr lang="es-EC" sz="1200" i="1" smtClean="0">
                          <a:effectLst/>
                          <a:latin typeface="Cambria Math" panose="02040503050406030204" pitchFamily="18" charset="0"/>
                          <a:ea typeface="Times New Roman" panose="02020603050405020304" pitchFamily="18" charset="0"/>
                          <a:cs typeface="Arial" panose="020B0604020202020204" pitchFamily="34" charset="0"/>
                        </a:rPr>
                        <m:t>=</m:t>
                      </m:r>
                      <m:r>
                        <a:rPr lang="es-EC" sz="1200" i="1" smtClean="0">
                          <a:effectLst/>
                          <a:latin typeface="Cambria Math" panose="02040503050406030204" pitchFamily="18" charset="0"/>
                          <a:ea typeface="Times New Roman" panose="02020603050405020304" pitchFamily="18" charset="0"/>
                          <a:cs typeface="Arial" panose="020B0604020202020204" pitchFamily="34" charset="0"/>
                        </a:rPr>
                        <m:t>𝑡𝑖𝑒𝑚𝑝𝑜</m:t>
                      </m:r>
                      <m:r>
                        <a:rPr lang="es-EC" sz="1200" i="1" smtClean="0">
                          <a:effectLst/>
                          <a:latin typeface="Cambria Math" panose="02040503050406030204" pitchFamily="18" charset="0"/>
                          <a:ea typeface="Times New Roman" panose="02020603050405020304" pitchFamily="18" charset="0"/>
                          <a:cs typeface="Arial" panose="020B0604020202020204" pitchFamily="34" charset="0"/>
                        </a:rPr>
                        <m:t> </m:t>
                      </m:r>
                      <m:r>
                        <a:rPr lang="es-EC" sz="1200" i="1" smtClean="0">
                          <a:effectLst/>
                          <a:latin typeface="Cambria Math" panose="02040503050406030204" pitchFamily="18" charset="0"/>
                          <a:ea typeface="Times New Roman" panose="02020603050405020304" pitchFamily="18" charset="0"/>
                          <a:cs typeface="Arial" panose="020B0604020202020204" pitchFamily="34" charset="0"/>
                        </a:rPr>
                        <m:t>𝑑𝑒</m:t>
                      </m:r>
                      <m:r>
                        <a:rPr lang="es-EC" sz="1200" i="1" smtClean="0">
                          <a:effectLst/>
                          <a:latin typeface="Cambria Math" panose="02040503050406030204" pitchFamily="18" charset="0"/>
                          <a:ea typeface="Times New Roman" panose="02020603050405020304" pitchFamily="18" charset="0"/>
                          <a:cs typeface="Arial" panose="020B0604020202020204" pitchFamily="34" charset="0"/>
                        </a:rPr>
                        <m:t> </m:t>
                      </m:r>
                      <m:r>
                        <a:rPr lang="es-EC" sz="1200" i="1" smtClean="0">
                          <a:effectLst/>
                          <a:latin typeface="Cambria Math" panose="02040503050406030204" pitchFamily="18" charset="0"/>
                          <a:ea typeface="Times New Roman" panose="02020603050405020304" pitchFamily="18" charset="0"/>
                          <a:cs typeface="Arial" panose="020B0604020202020204" pitchFamily="34" charset="0"/>
                        </a:rPr>
                        <m:t>𝑑𝑢𝑟𝑎𝑐𝑖</m:t>
                      </m:r>
                      <m:r>
                        <a:rPr lang="es-EC" sz="1200" i="1" smtClean="0">
                          <a:effectLst/>
                          <a:latin typeface="Cambria Math" panose="02040503050406030204" pitchFamily="18" charset="0"/>
                          <a:ea typeface="Times New Roman" panose="02020603050405020304" pitchFamily="18" charset="0"/>
                          <a:cs typeface="Arial" panose="020B0604020202020204" pitchFamily="34" charset="0"/>
                        </a:rPr>
                        <m:t>ó</m:t>
                      </m:r>
                      <m:r>
                        <a:rPr lang="es-EC" sz="1200" i="1" smtClean="0">
                          <a:effectLst/>
                          <a:latin typeface="Cambria Math" panose="02040503050406030204" pitchFamily="18" charset="0"/>
                          <a:ea typeface="Times New Roman" panose="02020603050405020304" pitchFamily="18" charset="0"/>
                          <a:cs typeface="Arial" panose="020B0604020202020204" pitchFamily="34" charset="0"/>
                        </a:rPr>
                        <m:t>𝑛</m:t>
                      </m:r>
                      <m:r>
                        <a:rPr lang="es-EC" sz="1200" i="1" smtClean="0">
                          <a:effectLst/>
                          <a:latin typeface="Cambria Math" panose="02040503050406030204" pitchFamily="18" charset="0"/>
                          <a:ea typeface="Times New Roman" panose="02020603050405020304" pitchFamily="18" charset="0"/>
                          <a:cs typeface="Arial" panose="020B0604020202020204" pitchFamily="34" charset="0"/>
                        </a:rPr>
                        <m:t>∗</m:t>
                      </m:r>
                      <m:r>
                        <a:rPr lang="es-EC" sz="1200" i="1" smtClean="0">
                          <a:effectLst/>
                          <a:latin typeface="Cambria Math" panose="02040503050406030204" pitchFamily="18" charset="0"/>
                          <a:ea typeface="Times New Roman" panose="02020603050405020304" pitchFamily="18" charset="0"/>
                          <a:cs typeface="Arial" panose="020B0604020202020204" pitchFamily="34" charset="0"/>
                        </a:rPr>
                        <m:t>𝑣𝑒𝑙𝑜𝑐𝑖𝑑𝑎𝑑</m:t>
                      </m:r>
                      <m:r>
                        <a:rPr lang="es-EC" sz="1200" i="1" smtClean="0">
                          <a:effectLst/>
                          <a:latin typeface="Cambria Math" panose="02040503050406030204" pitchFamily="18" charset="0"/>
                          <a:ea typeface="Times New Roman" panose="02020603050405020304" pitchFamily="18" charset="0"/>
                          <a:cs typeface="Arial" panose="020B0604020202020204" pitchFamily="34" charset="0"/>
                        </a:rPr>
                        <m:t> </m:t>
                      </m:r>
                      <m:r>
                        <a:rPr lang="es-EC" sz="1200" i="1" smtClean="0">
                          <a:effectLst/>
                          <a:latin typeface="Cambria Math" panose="02040503050406030204" pitchFamily="18" charset="0"/>
                          <a:ea typeface="Times New Roman" panose="02020603050405020304" pitchFamily="18" charset="0"/>
                          <a:cs typeface="Arial" panose="020B0604020202020204" pitchFamily="34" charset="0"/>
                        </a:rPr>
                        <m:t>𝑑𝑒</m:t>
                      </m:r>
                      <m:r>
                        <a:rPr lang="es-EC" sz="1200" i="1" smtClean="0">
                          <a:effectLst/>
                          <a:latin typeface="Cambria Math" panose="02040503050406030204" pitchFamily="18" charset="0"/>
                          <a:ea typeface="Times New Roman" panose="02020603050405020304" pitchFamily="18" charset="0"/>
                          <a:cs typeface="Arial" panose="020B0604020202020204" pitchFamily="34" charset="0"/>
                        </a:rPr>
                        <m:t> </m:t>
                      </m:r>
                      <m:r>
                        <a:rPr lang="es-EC" sz="1200" i="1" smtClean="0">
                          <a:effectLst/>
                          <a:latin typeface="Cambria Math" panose="02040503050406030204" pitchFamily="18" charset="0"/>
                          <a:ea typeface="Times New Roman" panose="02020603050405020304" pitchFamily="18" charset="0"/>
                          <a:cs typeface="Arial" panose="020B0604020202020204" pitchFamily="34" charset="0"/>
                        </a:rPr>
                        <m:t>𝑡𝑟𝑎𝑛𝑠𝑚𝑖𝑠𝑖𝑜𝑛</m:t>
                      </m:r>
                    </m:oMath>
                  </m:oMathPara>
                </a14:m>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p>
                <a:pPr indent="215900" algn="just">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es-EC" sz="1200" i="1">
                          <a:effectLst/>
                          <a:latin typeface="Cambria Math" panose="02040503050406030204" pitchFamily="18" charset="0"/>
                          <a:ea typeface="Times New Roman" panose="02020603050405020304" pitchFamily="18" charset="0"/>
                          <a:cs typeface="Arial" panose="020B0604020202020204" pitchFamily="34" charset="0"/>
                        </a:rPr>
                        <m:t>𝑐𝑎𝑛𝑡𝑖𝑑𝑎𝑑</m:t>
                      </m:r>
                      <m:r>
                        <a:rPr lang="es-EC" sz="1200" i="1">
                          <a:effectLst/>
                          <a:latin typeface="Cambria Math" panose="02040503050406030204" pitchFamily="18" charset="0"/>
                          <a:ea typeface="Times New Roman" panose="02020603050405020304" pitchFamily="18" charset="0"/>
                          <a:cs typeface="Arial" panose="020B0604020202020204" pitchFamily="34" charset="0"/>
                        </a:rPr>
                        <m:t>=15 </m:t>
                      </m:r>
                      <m:r>
                        <a:rPr lang="es-EC" sz="1200" i="1">
                          <a:effectLst/>
                          <a:latin typeface="Cambria Math" panose="02040503050406030204" pitchFamily="18" charset="0"/>
                          <a:ea typeface="Times New Roman" panose="02020603050405020304" pitchFamily="18" charset="0"/>
                          <a:cs typeface="Arial" panose="020B0604020202020204" pitchFamily="34" charset="0"/>
                        </a:rPr>
                        <m:t>𝑠</m:t>
                      </m:r>
                      <m:r>
                        <a:rPr lang="es-EC" sz="1200" i="1">
                          <a:effectLst/>
                          <a:latin typeface="Cambria Math" panose="02040503050406030204" pitchFamily="18" charset="0"/>
                          <a:ea typeface="Times New Roman" panose="02020603050405020304" pitchFamily="18" charset="0"/>
                          <a:cs typeface="Arial" panose="020B0604020202020204" pitchFamily="34" charset="0"/>
                        </a:rPr>
                        <m:t>∗1411</m:t>
                      </m:r>
                      <m:f>
                        <m:fPr>
                          <m:ctrlPr>
                            <a:rPr lang="es-ES" sz="1200" i="1">
                              <a:effectLst/>
                              <a:latin typeface="Cambria Math" panose="02040503050406030204" pitchFamily="18" charset="0"/>
                              <a:ea typeface="Times New Roman" panose="02020603050405020304" pitchFamily="18" charset="0"/>
                              <a:cs typeface="Arial" panose="020B0604020202020204" pitchFamily="34" charset="0"/>
                            </a:rPr>
                          </m:ctrlPr>
                        </m:fPr>
                        <m:num>
                          <m:r>
                            <a:rPr lang="es-EC" sz="1200" i="1">
                              <a:effectLst/>
                              <a:latin typeface="Cambria Math" panose="02040503050406030204" pitchFamily="18" charset="0"/>
                              <a:ea typeface="Times New Roman" panose="02020603050405020304" pitchFamily="18" charset="0"/>
                              <a:cs typeface="Arial" panose="020B0604020202020204" pitchFamily="34" charset="0"/>
                            </a:rPr>
                            <m:t>𝑏𝑖𝑡𝑠</m:t>
                          </m:r>
                        </m:num>
                        <m:den>
                          <m:r>
                            <a:rPr lang="es-EC" sz="1200" i="1">
                              <a:effectLst/>
                              <a:latin typeface="Cambria Math" panose="02040503050406030204" pitchFamily="18" charset="0"/>
                              <a:ea typeface="Times New Roman" panose="02020603050405020304" pitchFamily="18" charset="0"/>
                              <a:cs typeface="Arial" panose="020B0604020202020204" pitchFamily="34" charset="0"/>
                            </a:rPr>
                            <m:t>𝑠</m:t>
                          </m:r>
                        </m:den>
                      </m:f>
                    </m:oMath>
                  </m:oMathPara>
                </a14:m>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p>
                <a:pPr indent="215900" algn="just">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es-EC" sz="1200" i="1">
                          <a:effectLst/>
                          <a:latin typeface="Cambria Math" panose="02040503050406030204" pitchFamily="18" charset="0"/>
                          <a:ea typeface="Times New Roman" panose="02020603050405020304" pitchFamily="18" charset="0"/>
                          <a:cs typeface="Arial" panose="020B0604020202020204" pitchFamily="34" charset="0"/>
                        </a:rPr>
                        <m:t>𝑐𝑎𝑛𝑡𝑖𝑑𝑎𝑑</m:t>
                      </m:r>
                      <m:r>
                        <a:rPr lang="es-EC" sz="1200" i="1">
                          <a:effectLst/>
                          <a:latin typeface="Cambria Math" panose="02040503050406030204" pitchFamily="18" charset="0"/>
                          <a:ea typeface="Times New Roman" panose="02020603050405020304" pitchFamily="18" charset="0"/>
                          <a:cs typeface="Arial" panose="020B0604020202020204" pitchFamily="34" charset="0"/>
                        </a:rPr>
                        <m:t>=21165 </m:t>
                      </m:r>
                      <m:r>
                        <a:rPr lang="es-EC" sz="1200" i="1">
                          <a:effectLst/>
                          <a:latin typeface="Cambria Math" panose="02040503050406030204" pitchFamily="18" charset="0"/>
                          <a:ea typeface="Times New Roman" panose="02020603050405020304" pitchFamily="18" charset="0"/>
                          <a:cs typeface="Arial" panose="020B0604020202020204" pitchFamily="34" charset="0"/>
                        </a:rPr>
                        <m:t>𝑏𝑖𝑡𝑠</m:t>
                      </m:r>
                    </m:oMath>
                  </m:oMathPara>
                </a14:m>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3074187" y="2447106"/>
                <a:ext cx="6104586" cy="1172372"/>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2983605" y="4418706"/>
                <a:ext cx="6096000" cy="1498231"/>
              </a:xfrm>
              <a:prstGeom prst="rect">
                <a:avLst/>
              </a:prstGeom>
            </p:spPr>
            <p:txBody>
              <a:bodyPr>
                <a:spAutoFit/>
              </a:bodyPr>
              <a:lstStyle/>
              <a:p>
                <a:pPr indent="215900" algn="ct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es-EC" sz="1200" i="1" smtClean="0">
                          <a:effectLst/>
                          <a:latin typeface="Cambria Math" panose="02040503050406030204" pitchFamily="18" charset="0"/>
                          <a:ea typeface="Times New Roman" panose="02020603050405020304" pitchFamily="18" charset="0"/>
                          <a:cs typeface="Arial" panose="020B0604020202020204" pitchFamily="34" charset="0"/>
                        </a:rPr>
                        <m:t>𝑙𝑒𝑡𝑟𝑎𝑠</m:t>
                      </m:r>
                      <m:r>
                        <a:rPr lang="es-EC" sz="1200" i="1" smtClean="0">
                          <a:effectLst/>
                          <a:latin typeface="Cambria Math" panose="02040503050406030204" pitchFamily="18" charset="0"/>
                          <a:ea typeface="Times New Roman" panose="02020603050405020304" pitchFamily="18" charset="0"/>
                          <a:cs typeface="Arial" panose="020B0604020202020204" pitchFamily="34" charset="0"/>
                        </a:rPr>
                        <m:t>=</m:t>
                      </m:r>
                      <m:f>
                        <m:fPr>
                          <m:ctrlPr>
                            <a:rPr lang="es-ES" sz="1200" i="1">
                              <a:effectLst/>
                              <a:latin typeface="Cambria Math" panose="02040503050406030204" pitchFamily="18" charset="0"/>
                              <a:ea typeface="Times New Roman" panose="02020603050405020304" pitchFamily="18" charset="0"/>
                              <a:cs typeface="Arial" panose="020B0604020202020204" pitchFamily="34" charset="0"/>
                            </a:rPr>
                          </m:ctrlPr>
                        </m:fPr>
                        <m:num>
                          <m:r>
                            <a:rPr lang="es-EC" sz="1200" i="1">
                              <a:effectLst/>
                              <a:latin typeface="Cambria Math" panose="02040503050406030204" pitchFamily="18" charset="0"/>
                              <a:ea typeface="Times New Roman" panose="02020603050405020304" pitchFamily="18" charset="0"/>
                              <a:cs typeface="Arial" panose="020B0604020202020204" pitchFamily="34" charset="0"/>
                            </a:rPr>
                            <m:t>𝑐𝑎𝑛𝑡𝑖𝑑𝑎𝑑</m:t>
                          </m:r>
                        </m:num>
                        <m:den>
                          <m:r>
                            <a:rPr lang="es-EC" sz="1200" i="1">
                              <a:effectLst/>
                              <a:latin typeface="Cambria Math" panose="02040503050406030204" pitchFamily="18" charset="0"/>
                              <a:ea typeface="Times New Roman" panose="02020603050405020304" pitchFamily="18" charset="0"/>
                              <a:cs typeface="Arial" panose="020B0604020202020204" pitchFamily="34" charset="0"/>
                            </a:rPr>
                            <m:t>8</m:t>
                          </m:r>
                        </m:den>
                      </m:f>
                    </m:oMath>
                  </m:oMathPara>
                </a14:m>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p>
                <a:pPr indent="215900" algn="ct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es-EC" sz="1200" i="1">
                          <a:effectLst/>
                          <a:latin typeface="Cambria Math" panose="02040503050406030204" pitchFamily="18" charset="0"/>
                          <a:ea typeface="Times New Roman" panose="02020603050405020304" pitchFamily="18" charset="0"/>
                          <a:cs typeface="Arial" panose="020B0604020202020204" pitchFamily="34" charset="0"/>
                        </a:rPr>
                        <m:t>𝑙𝑒𝑡𝑟𝑎𝑠</m:t>
                      </m:r>
                      <m:r>
                        <a:rPr lang="es-EC" sz="12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s-ES" sz="1200" i="1">
                              <a:effectLst/>
                              <a:latin typeface="Cambria Math" panose="02040503050406030204" pitchFamily="18" charset="0"/>
                              <a:ea typeface="Times New Roman" panose="02020603050405020304" pitchFamily="18" charset="0"/>
                              <a:cs typeface="Arial" panose="020B0604020202020204" pitchFamily="34" charset="0"/>
                            </a:rPr>
                          </m:ctrlPr>
                        </m:fPr>
                        <m:num>
                          <m:r>
                            <a:rPr lang="es-EC" sz="1200" i="1">
                              <a:effectLst/>
                              <a:latin typeface="Cambria Math" panose="02040503050406030204" pitchFamily="18" charset="0"/>
                              <a:ea typeface="Times New Roman" panose="02020603050405020304" pitchFamily="18" charset="0"/>
                              <a:cs typeface="Arial" panose="020B0604020202020204" pitchFamily="34" charset="0"/>
                            </a:rPr>
                            <m:t>21165</m:t>
                          </m:r>
                        </m:num>
                        <m:den>
                          <m:r>
                            <a:rPr lang="es-EC" sz="1200" i="1">
                              <a:effectLst/>
                              <a:latin typeface="Cambria Math" panose="02040503050406030204" pitchFamily="18" charset="0"/>
                              <a:ea typeface="Times New Roman" panose="02020603050405020304" pitchFamily="18" charset="0"/>
                              <a:cs typeface="Arial" panose="020B0604020202020204" pitchFamily="34" charset="0"/>
                            </a:rPr>
                            <m:t>8</m:t>
                          </m:r>
                        </m:den>
                      </m:f>
                    </m:oMath>
                  </m:oMathPara>
                </a14:m>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p>
                <a:pPr indent="215900" algn="ctr">
                  <a:lnSpc>
                    <a:spcPct val="150000"/>
                  </a:lnSpc>
                  <a:spcBef>
                    <a:spcPts val="600"/>
                  </a:spcBef>
                  <a:spcAft>
                    <a:spcPts val="0"/>
                  </a:spcAft>
                </a:pPr>
                <a:r>
                  <a:rPr lang="es-EC" sz="12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s-EC" sz="1200" i="1">
                        <a:effectLst/>
                        <a:latin typeface="Cambria Math" panose="02040503050406030204" pitchFamily="18" charset="0"/>
                        <a:ea typeface="Times New Roman" panose="02020603050405020304" pitchFamily="18" charset="0"/>
                        <a:cs typeface="Arial" panose="020B0604020202020204" pitchFamily="34" charset="0"/>
                      </a:rPr>
                      <m:t>𝑙𝑒𝑡𝑟𝑎𝑠</m:t>
                    </m:r>
                    <m:r>
                      <a:rPr lang="es-EC" sz="1200" i="1">
                        <a:effectLst/>
                        <a:latin typeface="Cambria Math" panose="02040503050406030204" pitchFamily="18" charset="0"/>
                        <a:ea typeface="Times New Roman" panose="02020603050405020304" pitchFamily="18" charset="0"/>
                        <a:cs typeface="Arial" panose="020B0604020202020204" pitchFamily="34" charset="0"/>
                      </a:rPr>
                      <m:t>=2645</m:t>
                    </m:r>
                  </m:oMath>
                </a14:m>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2983605" y="4418706"/>
                <a:ext cx="6096000" cy="1498231"/>
              </a:xfrm>
              <a:prstGeom prst="rect">
                <a:avLst/>
              </a:prstGeom>
              <a:blipFill rotWithShape="0">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7755885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5400" b="1" dirty="0"/>
              <a:t>Pruebas y Análisis de Resultados </a:t>
            </a:r>
          </a:p>
        </p:txBody>
      </p:sp>
      <p:sp>
        <p:nvSpPr>
          <p:cNvPr id="3" name="Marcador de contenido 2"/>
          <p:cNvSpPr>
            <a:spLocks noGrp="1"/>
          </p:cNvSpPr>
          <p:nvPr>
            <p:ph idx="1"/>
          </p:nvPr>
        </p:nvSpPr>
        <p:spPr/>
        <p:txBody>
          <a:bodyPr/>
          <a:lstStyle/>
          <a:p>
            <a:pPr lvl="1" algn="just"/>
            <a:r>
              <a:rPr lang="es-ES" dirty="0"/>
              <a:t>Para las pruebas realizadas con el audio original y con el audio con mensaje oculto, se estableció varios escenarios en donde mediante una encuesta MOS se establecerá si existe algún tipo de variación de un audio con respecto al otro</a:t>
            </a:r>
          </a:p>
        </p:txBody>
      </p:sp>
      <p:sp>
        <p:nvSpPr>
          <p:cNvPr id="4" name="Rectangle 2"/>
          <p:cNvSpPr>
            <a:spLocks noChangeArrowheads="1"/>
          </p:cNvSpPr>
          <p:nvPr/>
        </p:nvSpPr>
        <p:spPr bwMode="auto">
          <a:xfrm>
            <a:off x="1571223" y="2910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Objeto 4"/>
          <p:cNvGraphicFramePr>
            <a:graphicFrameLocks noChangeAspect="1"/>
          </p:cNvGraphicFramePr>
          <p:nvPr>
            <p:extLst>
              <p:ext uri="{D42A27DB-BD31-4B8C-83A1-F6EECF244321}">
                <p14:modId xmlns:p14="http://schemas.microsoft.com/office/powerpoint/2010/main" val="591913369"/>
              </p:ext>
            </p:extLst>
          </p:nvPr>
        </p:nvGraphicFramePr>
        <p:xfrm>
          <a:off x="2340091" y="2698590"/>
          <a:ext cx="7572777" cy="3419517"/>
        </p:xfrm>
        <a:graphic>
          <a:graphicData uri="http://schemas.openxmlformats.org/presentationml/2006/ole">
            <mc:AlternateContent xmlns:mc="http://schemas.openxmlformats.org/markup-compatibility/2006">
              <mc:Choice xmlns:v="urn:schemas-microsoft-com:vml" Requires="v">
                <p:oleObj spid="_x0000_s13320" name="Visio" r:id="rId3" imgW="9790364" imgH="4414765" progId="Visio.Drawing.15">
                  <p:embed/>
                </p:oleObj>
              </mc:Choice>
              <mc:Fallback>
                <p:oleObj name="Visio" r:id="rId3" imgW="9790364" imgH="4414765"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0091" y="2698590"/>
                        <a:ext cx="7572777" cy="3419517"/>
                      </a:xfrm>
                      <a:prstGeom prst="rect">
                        <a:avLst/>
                      </a:prstGeom>
                      <a:noFill/>
                    </p:spPr>
                  </p:pic>
                </p:oleObj>
              </mc:Fallback>
            </mc:AlternateContent>
          </a:graphicData>
        </a:graphic>
      </p:graphicFrame>
    </p:spTree>
    <p:extLst>
      <p:ext uri="{BB962C8B-B14F-4D97-AF65-F5344CB8AC3E}">
        <p14:creationId xmlns:p14="http://schemas.microsoft.com/office/powerpoint/2010/main" val="9436898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Encuesta </a:t>
            </a:r>
            <a:r>
              <a:rPr lang="es-ES" b="1" dirty="0" smtClean="0"/>
              <a:t>MOS</a:t>
            </a:r>
            <a:endParaRPr lang="es-ES" b="1" dirty="0"/>
          </a:p>
        </p:txBody>
      </p:sp>
      <p:sp>
        <p:nvSpPr>
          <p:cNvPr id="3" name="Marcador de contenido 2"/>
          <p:cNvSpPr>
            <a:spLocks noGrp="1"/>
          </p:cNvSpPr>
          <p:nvPr>
            <p:ph idx="1"/>
          </p:nvPr>
        </p:nvSpPr>
        <p:spPr/>
        <p:txBody>
          <a:bodyPr>
            <a:normAutofit fontScale="92500" lnSpcReduction="10000"/>
          </a:bodyPr>
          <a:lstStyle/>
          <a:p>
            <a:pPr algn="just"/>
            <a:r>
              <a:rPr lang="es-ES" b="1" dirty="0" smtClean="0"/>
              <a:t>Escenario 1:</a:t>
            </a:r>
          </a:p>
          <a:p>
            <a:pPr lvl="1" algn="just"/>
            <a:r>
              <a:rPr lang="es-ES" dirty="0" smtClean="0"/>
              <a:t>En </a:t>
            </a:r>
            <a:r>
              <a:rPr lang="es-ES" dirty="0"/>
              <a:t>este escenario después de haber creado los archivos con esteganografía, se los dejo en la carpeta que previamente estaba direccionada, sin moverles a ningún otro lugar hasta el día en que se extrajera el mensaje oculto y poder determinar si habían sufrido algún cambio, para luego ponerlos a prueba en la encuesta MOS.</a:t>
            </a:r>
          </a:p>
          <a:p>
            <a:pPr algn="just"/>
            <a:r>
              <a:rPr lang="es-ES" b="1" dirty="0" smtClean="0"/>
              <a:t>Escenario 2:</a:t>
            </a:r>
          </a:p>
          <a:p>
            <a:pPr lvl="1" algn="just"/>
            <a:r>
              <a:rPr lang="es-ES" dirty="0" smtClean="0"/>
              <a:t>El </a:t>
            </a:r>
            <a:r>
              <a:rPr lang="es-ES" dirty="0"/>
              <a:t>escenario propuesto consiste en que los archivos de audio con esteganografía después de haber sido creados, se los pasara a un dispositivo portátil en este caso fue un Smartphone, donde los archivos de audio pasaron durante una semana reproduciéndose periódicamente, y al momento de extraer la información oculta poder determinar si el contenido sufrió algún cambio por el continuo uso, para luego ser sometidos a la encuesta MOS.</a:t>
            </a:r>
          </a:p>
          <a:p>
            <a:pPr algn="just"/>
            <a:r>
              <a:rPr lang="es-ES" b="1" dirty="0" smtClean="0"/>
              <a:t>Escenario 3:</a:t>
            </a:r>
          </a:p>
          <a:p>
            <a:pPr lvl="1" algn="just"/>
            <a:r>
              <a:rPr lang="es-ES" dirty="0" smtClean="0"/>
              <a:t>En </a:t>
            </a:r>
            <a:r>
              <a:rPr lang="es-ES" dirty="0"/>
              <a:t>este escenario los archivos de audio con esteganografía se los comprimió en un archivo .</a:t>
            </a:r>
            <a:r>
              <a:rPr lang="es-ES" dirty="0" err="1"/>
              <a:t>rar</a:t>
            </a:r>
            <a:r>
              <a:rPr lang="es-ES" dirty="0"/>
              <a:t>, que posteriormente fue enviado por correo electrónico y se los extrajo, a continuación se procedió a reproducir el archivo de audio con esteganografía  para comprobar si había sufrido algún cambio, inmediatamente se procedió a extraer el mensaje oculto y de este modo poder realizar la encuesta MOS.</a:t>
            </a:r>
          </a:p>
          <a:p>
            <a:pPr algn="just"/>
            <a:endParaRPr lang="es-ES" dirty="0"/>
          </a:p>
        </p:txBody>
      </p:sp>
    </p:spTree>
    <p:extLst>
      <p:ext uri="{BB962C8B-B14F-4D97-AF65-F5344CB8AC3E}">
        <p14:creationId xmlns:p14="http://schemas.microsoft.com/office/powerpoint/2010/main" val="5113480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Encuesta MOS</a:t>
            </a:r>
            <a:endParaRPr lang="es-ES" dirty="0"/>
          </a:p>
        </p:txBody>
      </p:sp>
      <p:sp>
        <p:nvSpPr>
          <p:cNvPr id="3" name="Marcador de contenido 2"/>
          <p:cNvSpPr>
            <a:spLocks noGrp="1"/>
          </p:cNvSpPr>
          <p:nvPr>
            <p:ph idx="1"/>
          </p:nvPr>
        </p:nvSpPr>
        <p:spPr/>
        <p:txBody>
          <a:bodyPr/>
          <a:lstStyle/>
          <a:p>
            <a:endParaRPr lang="es-ES" b="1" dirty="0"/>
          </a:p>
          <a:p>
            <a:endParaRPr lang="es-ES" b="1" dirty="0"/>
          </a:p>
          <a:p>
            <a:endParaRPr lang="es-ES" dirty="0"/>
          </a:p>
        </p:txBody>
      </p:sp>
      <p:pic>
        <p:nvPicPr>
          <p:cNvPr id="4" name="Imagen 3"/>
          <p:cNvPicPr/>
          <p:nvPr/>
        </p:nvPicPr>
        <p:blipFill>
          <a:blip r:embed="rId2"/>
          <a:stretch>
            <a:fillRect/>
          </a:stretch>
        </p:blipFill>
        <p:spPr>
          <a:xfrm>
            <a:off x="55102" y="2689758"/>
            <a:ext cx="3777619" cy="2335312"/>
          </a:xfrm>
          <a:prstGeom prst="rect">
            <a:avLst/>
          </a:prstGeom>
        </p:spPr>
      </p:pic>
      <p:pic>
        <p:nvPicPr>
          <p:cNvPr id="5" name="Imagen 4"/>
          <p:cNvPicPr/>
          <p:nvPr/>
        </p:nvPicPr>
        <p:blipFill>
          <a:blip r:embed="rId3"/>
          <a:stretch>
            <a:fillRect/>
          </a:stretch>
        </p:blipFill>
        <p:spPr>
          <a:xfrm>
            <a:off x="3832721" y="2689758"/>
            <a:ext cx="4088130" cy="2426970"/>
          </a:xfrm>
          <a:prstGeom prst="rect">
            <a:avLst/>
          </a:prstGeom>
        </p:spPr>
      </p:pic>
      <p:pic>
        <p:nvPicPr>
          <p:cNvPr id="6" name="Imagen 5"/>
          <p:cNvPicPr/>
          <p:nvPr/>
        </p:nvPicPr>
        <p:blipFill>
          <a:blip r:embed="rId4"/>
          <a:stretch>
            <a:fillRect/>
          </a:stretch>
        </p:blipFill>
        <p:spPr>
          <a:xfrm>
            <a:off x="7673483" y="2689758"/>
            <a:ext cx="4524375" cy="2426970"/>
          </a:xfrm>
          <a:prstGeom prst="rect">
            <a:avLst/>
          </a:prstGeom>
        </p:spPr>
      </p:pic>
    </p:spTree>
    <p:extLst>
      <p:ext uri="{BB962C8B-B14F-4D97-AF65-F5344CB8AC3E}">
        <p14:creationId xmlns:p14="http://schemas.microsoft.com/office/powerpoint/2010/main" val="9013448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MSE(Error Cuadrático Medio) </a:t>
            </a:r>
            <a:r>
              <a:rPr lang="es-ES" b="1" dirty="0"/>
              <a:t>y PSNR(La Relación Señal a Ruido de Pico)</a:t>
            </a:r>
          </a:p>
        </p:txBody>
      </p:sp>
      <p:pic>
        <p:nvPicPr>
          <p:cNvPr id="4" name="Marcador de contenido 3"/>
          <p:cNvPicPr>
            <a:picLocks noGrp="1"/>
          </p:cNvPicPr>
          <p:nvPr>
            <p:ph idx="1"/>
          </p:nvPr>
        </p:nvPicPr>
        <p:blipFill>
          <a:blip r:embed="rId2"/>
          <a:stretch>
            <a:fillRect/>
          </a:stretch>
        </p:blipFill>
        <p:spPr>
          <a:xfrm>
            <a:off x="334850" y="2303776"/>
            <a:ext cx="4961162" cy="2950804"/>
          </a:xfrm>
          <a:prstGeom prst="rect">
            <a:avLst/>
          </a:prstGeom>
        </p:spPr>
      </p:pic>
      <p:pic>
        <p:nvPicPr>
          <p:cNvPr id="5" name="Imagen 4"/>
          <p:cNvPicPr/>
          <p:nvPr/>
        </p:nvPicPr>
        <p:blipFill>
          <a:blip r:embed="rId3"/>
          <a:stretch>
            <a:fillRect/>
          </a:stretch>
        </p:blipFill>
        <p:spPr>
          <a:xfrm>
            <a:off x="6284152" y="2329535"/>
            <a:ext cx="5126530" cy="2950804"/>
          </a:xfrm>
          <a:prstGeom prst="rect">
            <a:avLst/>
          </a:prstGeom>
        </p:spPr>
      </p:pic>
    </p:spTree>
    <p:extLst>
      <p:ext uri="{BB962C8B-B14F-4D97-AF65-F5344CB8AC3E}">
        <p14:creationId xmlns:p14="http://schemas.microsoft.com/office/powerpoint/2010/main" val="38673129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5400" b="1" dirty="0"/>
              <a:t>Conclusiones</a:t>
            </a:r>
          </a:p>
        </p:txBody>
      </p:sp>
      <p:sp>
        <p:nvSpPr>
          <p:cNvPr id="3" name="Marcador de contenido 2"/>
          <p:cNvSpPr>
            <a:spLocks noGrp="1"/>
          </p:cNvSpPr>
          <p:nvPr>
            <p:ph idx="1"/>
          </p:nvPr>
        </p:nvSpPr>
        <p:spPr/>
        <p:txBody>
          <a:bodyPr>
            <a:normAutofit/>
          </a:bodyPr>
          <a:lstStyle/>
          <a:p>
            <a:pPr lvl="1"/>
            <a:r>
              <a:rPr lang="es-ES" dirty="0" smtClean="0"/>
              <a:t>Se </a:t>
            </a:r>
            <a:r>
              <a:rPr lang="es-ES" dirty="0"/>
              <a:t>logra ocultar información en archivos de audio con formato .</a:t>
            </a:r>
            <a:r>
              <a:rPr lang="es-ES" dirty="0" err="1"/>
              <a:t>wav</a:t>
            </a:r>
            <a:r>
              <a:rPr lang="es-ES" dirty="0"/>
              <a:t>, desde una palabra simple como “hola”, hasta un texto completo con numeración y </a:t>
            </a:r>
            <a:r>
              <a:rPr lang="es-ES" dirty="0" smtClean="0"/>
              <a:t>símbolos.</a:t>
            </a:r>
          </a:p>
          <a:p>
            <a:pPr lvl="1"/>
            <a:endParaRPr lang="es-ES" dirty="0"/>
          </a:p>
          <a:p>
            <a:pPr lvl="1"/>
            <a:r>
              <a:rPr lang="es-ES" dirty="0" smtClean="0"/>
              <a:t>La </a:t>
            </a:r>
            <a:r>
              <a:rPr lang="es-ES" dirty="0"/>
              <a:t>información que se oculta dentro del archivo de audio puede comprometer la calidad de sonido, debido a que cuanta más información se oculta dentro del archivo, más cambios va a sufrir debido al reemplazo de los últimos bits por los del mensaje a ser enviado</a:t>
            </a:r>
            <a:r>
              <a:rPr lang="es-ES" dirty="0" smtClean="0"/>
              <a:t>.</a:t>
            </a:r>
          </a:p>
          <a:p>
            <a:pPr lvl="1"/>
            <a:endParaRPr lang="es-ES" dirty="0" smtClean="0"/>
          </a:p>
          <a:p>
            <a:pPr lvl="1"/>
            <a:r>
              <a:rPr lang="es-ES" dirty="0" smtClean="0"/>
              <a:t>En </a:t>
            </a:r>
            <a:r>
              <a:rPr lang="es-ES" dirty="0"/>
              <a:t>los diferentes escenarios de prueba, se puede concluir que los archivos que se encontraban en la computadora y se colocan en un reproductor de música, son los que menos sufrieron un cambio y no pueden ser detectados por las personas encuestadas.</a:t>
            </a:r>
          </a:p>
          <a:p>
            <a:pPr lvl="1"/>
            <a:endParaRPr lang="es-ES" dirty="0" smtClean="0"/>
          </a:p>
          <a:p>
            <a:pPr lvl="1"/>
            <a:r>
              <a:rPr lang="es-ES" dirty="0" smtClean="0"/>
              <a:t>Los </a:t>
            </a:r>
            <a:r>
              <a:rPr lang="es-ES" dirty="0"/>
              <a:t>archivos comprimidos y enviados por internet sufren un ligero cambio en su calidad de audio, esto se debe ya que al ocultar información cambiando los bits menos significativos y ser comprimidos para ser enviados por internet se ven afectados dos veces y la calidad de audio puede sufrir alguna variación.</a:t>
            </a:r>
          </a:p>
        </p:txBody>
      </p:sp>
    </p:spTree>
    <p:extLst>
      <p:ext uri="{BB962C8B-B14F-4D97-AF65-F5344CB8AC3E}">
        <p14:creationId xmlns:p14="http://schemas.microsoft.com/office/powerpoint/2010/main" val="24647270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Conclusiones</a:t>
            </a:r>
            <a:endParaRPr lang="es-ES" dirty="0"/>
          </a:p>
        </p:txBody>
      </p:sp>
      <p:sp>
        <p:nvSpPr>
          <p:cNvPr id="3" name="Marcador de contenido 2"/>
          <p:cNvSpPr>
            <a:spLocks noGrp="1"/>
          </p:cNvSpPr>
          <p:nvPr>
            <p:ph idx="1"/>
          </p:nvPr>
        </p:nvSpPr>
        <p:spPr/>
        <p:txBody>
          <a:bodyPr>
            <a:normAutofit/>
          </a:bodyPr>
          <a:lstStyle/>
          <a:p>
            <a:pPr lvl="1"/>
            <a:r>
              <a:rPr lang="es-ES" dirty="0" smtClean="0"/>
              <a:t>Una </a:t>
            </a:r>
            <a:r>
              <a:rPr lang="es-ES" dirty="0"/>
              <a:t>característica fundamental que se determinó para realizar la implementación de la esteganografía en archivos de audio, es que los archivos deben tener una extensión .</a:t>
            </a:r>
            <a:r>
              <a:rPr lang="es-ES" dirty="0" err="1"/>
              <a:t>wav</a:t>
            </a:r>
            <a:r>
              <a:rPr lang="es-ES" dirty="0"/>
              <a:t>, debido a que su calidad de audio es superior a otros formatos y es el estándar para trabajar sobre la plataforma de </a:t>
            </a:r>
            <a:r>
              <a:rPr lang="es-ES" dirty="0" smtClean="0"/>
              <a:t>Matlab.</a:t>
            </a:r>
          </a:p>
          <a:p>
            <a:pPr lvl="1"/>
            <a:endParaRPr lang="es-ES" dirty="0"/>
          </a:p>
          <a:p>
            <a:pPr lvl="1"/>
            <a:r>
              <a:rPr lang="es-ES" dirty="0" smtClean="0"/>
              <a:t>Al </a:t>
            </a:r>
            <a:r>
              <a:rPr lang="es-ES" dirty="0"/>
              <a:t>momento de comenzar a implementar el programa de esteganografía para ocultar información, se debe tener en cuenta que la cabecera del archivo de audio no puede sufrir ninguna alteración, ya que la </a:t>
            </a:r>
            <a:r>
              <a:rPr lang="es-ES" dirty="0" smtClean="0"/>
              <a:t>cabecera </a:t>
            </a:r>
            <a:r>
              <a:rPr lang="es-ES" dirty="0"/>
              <a:t>contiene información específica de archivos </a:t>
            </a:r>
            <a:r>
              <a:rPr lang="es-ES" dirty="0" err="1" smtClean="0"/>
              <a:t>wav</a:t>
            </a:r>
            <a:r>
              <a:rPr lang="es-ES" dirty="0" smtClean="0"/>
              <a:t>.</a:t>
            </a:r>
          </a:p>
          <a:p>
            <a:pPr lvl="1"/>
            <a:endParaRPr lang="es-ES" dirty="0"/>
          </a:p>
          <a:p>
            <a:pPr lvl="1"/>
            <a:r>
              <a:rPr lang="es-ES" dirty="0" smtClean="0"/>
              <a:t>Al </a:t>
            </a:r>
            <a:r>
              <a:rPr lang="es-ES" dirty="0"/>
              <a:t>momento de realizar un análisis estadístico se tomó en cuenta el valor de MSE de los archivos de audio con esteganografía con respecto al original, se puede determinar que los valores obtenidos eran ínfimos, esto se debe a que la técnica utilizada fue debidamente aplicada y la cantidad de información oculta es pequeña comparada con la capacidad que posee el archivo de audio original.</a:t>
            </a:r>
          </a:p>
          <a:p>
            <a:endParaRPr lang="es-ES" dirty="0"/>
          </a:p>
        </p:txBody>
      </p:sp>
    </p:spTree>
    <p:extLst>
      <p:ext uri="{BB962C8B-B14F-4D97-AF65-F5344CB8AC3E}">
        <p14:creationId xmlns:p14="http://schemas.microsoft.com/office/powerpoint/2010/main" val="15662382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Conclusiones</a:t>
            </a:r>
            <a:endParaRPr lang="es-ES" dirty="0"/>
          </a:p>
        </p:txBody>
      </p:sp>
      <p:sp>
        <p:nvSpPr>
          <p:cNvPr id="3" name="Marcador de contenido 2"/>
          <p:cNvSpPr>
            <a:spLocks noGrp="1"/>
          </p:cNvSpPr>
          <p:nvPr>
            <p:ph idx="1"/>
          </p:nvPr>
        </p:nvSpPr>
        <p:spPr/>
        <p:txBody>
          <a:bodyPr/>
          <a:lstStyle/>
          <a:p>
            <a:pPr lvl="1"/>
            <a:r>
              <a:rPr lang="es-ES" dirty="0" smtClean="0"/>
              <a:t>Respecto </a:t>
            </a:r>
            <a:r>
              <a:rPr lang="es-ES" dirty="0"/>
              <a:t>al PSNR obtenido de los archivos de audio, se determinó que el ruido o la afectación realizada al momento de ocultar información fue mínima, ya que los valores obtenidos están sobre el 90%, y se puede determinar que la calidad de audio no fue afectada en su totalidad</a:t>
            </a:r>
            <a:r>
              <a:rPr lang="es-ES" dirty="0" smtClean="0"/>
              <a:t>.</a:t>
            </a:r>
          </a:p>
          <a:p>
            <a:pPr lvl="1"/>
            <a:endParaRPr lang="es-ES" dirty="0" smtClean="0"/>
          </a:p>
          <a:p>
            <a:pPr lvl="1"/>
            <a:r>
              <a:rPr lang="es-ES" dirty="0" smtClean="0"/>
              <a:t>En </a:t>
            </a:r>
            <a:r>
              <a:rPr lang="es-ES" dirty="0"/>
              <a:t>la encuesta MOS realizada a diferentes personas, la mayoría  no noto ningún cambio en la calidad de audio respecto al audio original, sin embargo hubo un grupo reducido de personas que pudo detectar ligeros cambios, mas no pudieron detectar si los cambios era ruido o la calidad de audio había disminuido.</a:t>
            </a:r>
          </a:p>
          <a:p>
            <a:endParaRPr lang="es-ES" dirty="0"/>
          </a:p>
        </p:txBody>
      </p:sp>
    </p:spTree>
    <p:extLst>
      <p:ext uri="{BB962C8B-B14F-4D97-AF65-F5344CB8AC3E}">
        <p14:creationId xmlns:p14="http://schemas.microsoft.com/office/powerpoint/2010/main" val="30375054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dirty="0"/>
          </a:p>
        </p:txBody>
      </p:sp>
      <p:pic>
        <p:nvPicPr>
          <p:cNvPr id="4" name="Imagen 3"/>
          <p:cNvPicPr>
            <a:picLocks noChangeAspect="1"/>
          </p:cNvPicPr>
          <p:nvPr/>
        </p:nvPicPr>
        <p:blipFill>
          <a:blip r:embed="rId2"/>
          <a:stretch>
            <a:fillRect/>
          </a:stretch>
        </p:blipFill>
        <p:spPr>
          <a:xfrm>
            <a:off x="6954930" y="423928"/>
            <a:ext cx="3372383" cy="5213346"/>
          </a:xfrm>
          <a:prstGeom prst="rect">
            <a:avLst/>
          </a:prstGeom>
        </p:spPr>
      </p:pic>
      <p:pic>
        <p:nvPicPr>
          <p:cNvPr id="14338" name="Picture 2" descr="Resultado de imagen para graduacion universitaria fra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375" y="1542779"/>
            <a:ext cx="428625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786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5400" b="1" dirty="0"/>
              <a:t>OBJETIVOS</a:t>
            </a:r>
          </a:p>
        </p:txBody>
      </p:sp>
      <p:sp>
        <p:nvSpPr>
          <p:cNvPr id="3" name="Marcador de contenido 2"/>
          <p:cNvSpPr>
            <a:spLocks noGrp="1"/>
          </p:cNvSpPr>
          <p:nvPr>
            <p:ph idx="1"/>
          </p:nvPr>
        </p:nvSpPr>
        <p:spPr/>
        <p:txBody>
          <a:bodyPr/>
          <a:lstStyle/>
          <a:p>
            <a:pPr marL="201168" lvl="1" indent="0" algn="just">
              <a:buNone/>
            </a:pPr>
            <a:r>
              <a:rPr lang="es-ES" b="1" dirty="0" smtClean="0"/>
              <a:t>General:</a:t>
            </a:r>
          </a:p>
          <a:p>
            <a:pPr lvl="1" algn="just"/>
            <a:r>
              <a:rPr lang="es-ES" dirty="0" smtClean="0"/>
              <a:t>Estudiar </a:t>
            </a:r>
            <a:r>
              <a:rPr lang="es-ES" dirty="0"/>
              <a:t>y desarrollar una aplicación que permita enviar datos de manera oculta en archivos de audio, con la utilización de la técnica </a:t>
            </a:r>
            <a:r>
              <a:rPr lang="es-ES" dirty="0" err="1"/>
              <a:t>esteganográfica</a:t>
            </a:r>
            <a:r>
              <a:rPr lang="es-ES" dirty="0"/>
              <a:t> para seguridad en sistemas de comunicación</a:t>
            </a:r>
            <a:r>
              <a:rPr lang="es-ES" dirty="0" smtClean="0"/>
              <a:t>.</a:t>
            </a:r>
            <a:endParaRPr lang="es-ES" dirty="0"/>
          </a:p>
          <a:p>
            <a:pPr marL="201168" lvl="1" indent="0" algn="just">
              <a:buNone/>
            </a:pPr>
            <a:endParaRPr lang="es-ES" dirty="0" smtClean="0"/>
          </a:p>
          <a:p>
            <a:pPr marL="201168" lvl="1" indent="0" algn="just">
              <a:buNone/>
            </a:pPr>
            <a:r>
              <a:rPr lang="es-ES" b="1" dirty="0" smtClean="0"/>
              <a:t>Específicos:</a:t>
            </a:r>
          </a:p>
          <a:p>
            <a:pPr lvl="1" algn="just"/>
            <a:r>
              <a:rPr lang="es-ES" dirty="0" smtClean="0"/>
              <a:t>Investigar </a:t>
            </a:r>
            <a:r>
              <a:rPr lang="es-ES" dirty="0"/>
              <a:t>y conocer los diferentes métodos </a:t>
            </a:r>
            <a:r>
              <a:rPr lang="es-ES" dirty="0" err="1"/>
              <a:t>esteganográficos</a:t>
            </a:r>
            <a:r>
              <a:rPr lang="es-ES" dirty="0"/>
              <a:t> </a:t>
            </a:r>
            <a:r>
              <a:rPr lang="es-ES" dirty="0" smtClean="0"/>
              <a:t>actuales.</a:t>
            </a:r>
          </a:p>
          <a:p>
            <a:pPr lvl="1" algn="just"/>
            <a:r>
              <a:rPr lang="es-ES" dirty="0" smtClean="0"/>
              <a:t>Desarrollar </a:t>
            </a:r>
            <a:r>
              <a:rPr lang="es-ES" dirty="0"/>
              <a:t>una aplicación para él envió de información oculta con la utilización de Matlab como plataforma de </a:t>
            </a:r>
            <a:r>
              <a:rPr lang="es-ES" dirty="0" smtClean="0"/>
              <a:t>desarrollo.</a:t>
            </a:r>
          </a:p>
          <a:p>
            <a:pPr lvl="1" algn="just"/>
            <a:r>
              <a:rPr lang="es-ES" dirty="0" smtClean="0"/>
              <a:t>Realizar </a:t>
            </a:r>
            <a:r>
              <a:rPr lang="es-ES" dirty="0"/>
              <a:t>pruebas en diferentes escenarios para verificar la calidad del audio y analizar en el dominio de la </a:t>
            </a:r>
            <a:r>
              <a:rPr lang="es-ES" dirty="0" smtClean="0"/>
              <a:t>frecuencia.</a:t>
            </a:r>
          </a:p>
          <a:p>
            <a:pPr lvl="1" algn="just"/>
            <a:r>
              <a:rPr lang="es-ES" dirty="0" smtClean="0"/>
              <a:t>Documentar </a:t>
            </a:r>
            <a:r>
              <a:rPr lang="es-ES" dirty="0"/>
              <a:t>el trabajo realizado a lo largo de la investigación. </a:t>
            </a:r>
          </a:p>
          <a:p>
            <a:pPr marL="201168" lvl="1" indent="0" algn="just">
              <a:buNone/>
            </a:pPr>
            <a:endParaRPr lang="es-ES" dirty="0"/>
          </a:p>
        </p:txBody>
      </p:sp>
    </p:spTree>
    <p:extLst>
      <p:ext uri="{BB962C8B-B14F-4D97-AF65-F5344CB8AC3E}">
        <p14:creationId xmlns:p14="http://schemas.microsoft.com/office/powerpoint/2010/main" val="1602375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5400" b="1" dirty="0" smtClean="0"/>
              <a:t>ANTECEDENTES </a:t>
            </a:r>
            <a:endParaRPr lang="es-ES" sz="5400" b="1" dirty="0"/>
          </a:p>
        </p:txBody>
      </p:sp>
      <p:sp>
        <p:nvSpPr>
          <p:cNvPr id="3" name="Marcador de contenido 2"/>
          <p:cNvSpPr>
            <a:spLocks noGrp="1"/>
          </p:cNvSpPr>
          <p:nvPr>
            <p:ph idx="1"/>
          </p:nvPr>
        </p:nvSpPr>
        <p:spPr/>
        <p:txBody>
          <a:bodyPr/>
          <a:lstStyle/>
          <a:p>
            <a:pPr lvl="1" algn="just"/>
            <a:r>
              <a:rPr lang="es-ES" dirty="0"/>
              <a:t>La esteganografía no es una técnica actual ya que esta ha sido utilizada hace mucho tiempo específicamente desde el año 470 A.C., hoy en día es una técnica muy utilizada en la seguridad para ocultar información delicada que solo se desea que una persona o un grupo selecto de personas </a:t>
            </a:r>
            <a:r>
              <a:rPr lang="es-ES" dirty="0" smtClean="0"/>
              <a:t>vea.</a:t>
            </a:r>
          </a:p>
          <a:p>
            <a:pPr lvl="1" algn="just"/>
            <a:endParaRPr lang="es-ES" dirty="0"/>
          </a:p>
          <a:p>
            <a:pPr lvl="1" algn="just"/>
            <a:r>
              <a:rPr lang="es-ES" dirty="0" smtClean="0"/>
              <a:t>La </a:t>
            </a:r>
            <a:r>
              <a:rPr lang="es-ES" dirty="0"/>
              <a:t>esteganografía se la puede confundir con la criptografía, sin embargo la principal diferencia es que la criptografía codifica la información dejándolos ininteligibles, sin embargo la esteganografía oculta la información utilizando una portadora sin la necesidad de transmitirlo cifrado</a:t>
            </a:r>
            <a:r>
              <a:rPr lang="es-ES" dirty="0" smtClean="0"/>
              <a:t>.</a:t>
            </a:r>
          </a:p>
          <a:p>
            <a:pPr lvl="1" algn="just"/>
            <a:endParaRPr lang="es-ES" dirty="0"/>
          </a:p>
          <a:p>
            <a:pPr lvl="1" algn="just"/>
            <a:r>
              <a:rPr lang="es-ES" dirty="0"/>
              <a:t>La esteganografía más utilizada es la que se aplica en imágenes debido a que en esta se utiliza un cuadro de imagen RGB para ocultar la información, sin embargo se pueden aplicar en otros archivos como lo es en audio y últimamente en voz IP siendo esta la más efectiva pero a la vez la más difícil de conseguir debido a que no se puede prever durante cuánto tiempo se establecerá la conversación. </a:t>
            </a:r>
          </a:p>
        </p:txBody>
      </p:sp>
    </p:spTree>
    <p:extLst>
      <p:ext uri="{BB962C8B-B14F-4D97-AF65-F5344CB8AC3E}">
        <p14:creationId xmlns:p14="http://schemas.microsoft.com/office/powerpoint/2010/main" val="1524865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5400" b="1" dirty="0" smtClean="0"/>
              <a:t>JUSTIFICACIÓN e IMPORTANCIA </a:t>
            </a:r>
            <a:endParaRPr lang="es-ES" sz="5400" b="1" dirty="0"/>
          </a:p>
        </p:txBody>
      </p:sp>
      <p:sp>
        <p:nvSpPr>
          <p:cNvPr id="3" name="Marcador de contenido 2"/>
          <p:cNvSpPr>
            <a:spLocks noGrp="1"/>
          </p:cNvSpPr>
          <p:nvPr>
            <p:ph idx="1"/>
          </p:nvPr>
        </p:nvSpPr>
        <p:spPr/>
        <p:txBody>
          <a:bodyPr>
            <a:normAutofit/>
          </a:bodyPr>
          <a:lstStyle/>
          <a:p>
            <a:pPr lvl="1" algn="just"/>
            <a:r>
              <a:rPr lang="es-ES" dirty="0"/>
              <a:t>Debido a los grandes avances en la tecnología que se tiene hoy en día los métodos de ataque son cada vez más frecuentes, y más efectivos, logrando de este modo obtener información confidencial, que puede ser usado de diferentes maneras, ya sea para comercializarse o chantajear a una persona en específico</a:t>
            </a:r>
            <a:r>
              <a:rPr lang="es-ES" dirty="0" smtClean="0"/>
              <a:t>.</a:t>
            </a:r>
          </a:p>
          <a:p>
            <a:pPr lvl="1" algn="just"/>
            <a:endParaRPr lang="es-ES" dirty="0"/>
          </a:p>
          <a:p>
            <a:pPr lvl="1" algn="just"/>
            <a:r>
              <a:rPr lang="es-ES" dirty="0" smtClean="0"/>
              <a:t>La </a:t>
            </a:r>
            <a:r>
              <a:rPr lang="es-ES" dirty="0"/>
              <a:t>esteganografía en audio es una técnica no muy conocida y por ende no es aplicada a varios aspectos de seguridad sin embargo su utilización es en el ámbito estudiantil para adquirir más practica con este tipo de técnica,  empresarial para enviar información a áreas específicas de la empresa y que solo un grupo selecto de personas puedan obtener la información; o una de las aplicaciones más importantes que se le puede dar a este tipo de técnica es el ámbito de seguridad militar ya que se necesita de una forma de enviar y recibir información de manera secreta, la esteganografía es una excelente técnica, debido a que estos tienen en su poder códigos de alto riesgo, ya sea para confirmación de una orden, o el permiso de un ataque sea este a pequeña o gran escala</a:t>
            </a:r>
            <a:r>
              <a:rPr lang="es-ES" dirty="0" smtClean="0"/>
              <a:t>.</a:t>
            </a:r>
            <a:endParaRPr lang="es-ES" dirty="0"/>
          </a:p>
        </p:txBody>
      </p:sp>
    </p:spTree>
    <p:extLst>
      <p:ext uri="{BB962C8B-B14F-4D97-AF65-F5344CB8AC3E}">
        <p14:creationId xmlns:p14="http://schemas.microsoft.com/office/powerpoint/2010/main" val="3985989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5400" b="1" dirty="0" smtClean="0"/>
              <a:t>ALCANCE del PROYECTO </a:t>
            </a:r>
            <a:endParaRPr lang="es-ES" sz="5400" b="1" dirty="0"/>
          </a:p>
        </p:txBody>
      </p:sp>
      <p:sp>
        <p:nvSpPr>
          <p:cNvPr id="3" name="Marcador de contenido 2"/>
          <p:cNvSpPr>
            <a:spLocks noGrp="1"/>
          </p:cNvSpPr>
          <p:nvPr>
            <p:ph idx="1"/>
          </p:nvPr>
        </p:nvSpPr>
        <p:spPr/>
        <p:txBody>
          <a:bodyPr>
            <a:normAutofit lnSpcReduction="10000"/>
          </a:bodyPr>
          <a:lstStyle/>
          <a:p>
            <a:pPr lvl="1"/>
            <a:r>
              <a:rPr lang="es-ES" dirty="0"/>
              <a:t>El propósito general de este proyecto es el de dar seguridad a la información que se la considera importante ya sea en el ámbito privado o público, por lo que la esteganografía es un método muy eficaz para ocultar </a:t>
            </a:r>
            <a:r>
              <a:rPr lang="es-ES" dirty="0" smtClean="0"/>
              <a:t>información.</a:t>
            </a:r>
          </a:p>
          <a:p>
            <a:pPr lvl="1"/>
            <a:endParaRPr lang="es-ES" dirty="0" smtClean="0"/>
          </a:p>
          <a:p>
            <a:pPr lvl="1"/>
            <a:r>
              <a:rPr lang="es-ES" dirty="0" smtClean="0"/>
              <a:t>En </a:t>
            </a:r>
            <a:r>
              <a:rPr lang="es-ES" dirty="0"/>
              <a:t>primer lugar se realizó una investigación sobre si en el país se ha utilizado este método de ocultar información en archivos de audio, por lo que se investigó diferentes tesis y </a:t>
            </a:r>
            <a:r>
              <a:rPr lang="es-ES" dirty="0" err="1"/>
              <a:t>paper`s</a:t>
            </a:r>
            <a:r>
              <a:rPr lang="es-ES" dirty="0"/>
              <a:t> publicados en diferentes instituciones encontrando solo sobre la esteganografía en imágenes por lo que se investigó sobre trabajos realizados en el exterior</a:t>
            </a:r>
            <a:r>
              <a:rPr lang="es-ES" dirty="0" smtClean="0"/>
              <a:t>.</a:t>
            </a:r>
          </a:p>
          <a:p>
            <a:pPr lvl="1"/>
            <a:endParaRPr lang="es-ES" dirty="0"/>
          </a:p>
          <a:p>
            <a:pPr lvl="1"/>
            <a:r>
              <a:rPr lang="es-ES" dirty="0"/>
              <a:t>Luego de tener un mayor conocimiento sobre los trabajos realizados en el exterior se procedió a realizar el estudio de la esteganografía y sus diferentes métodos de implementación  en varios tipos de archivos.</a:t>
            </a:r>
          </a:p>
          <a:p>
            <a:pPr lvl="1"/>
            <a:endParaRPr lang="es-ES" dirty="0"/>
          </a:p>
          <a:p>
            <a:pPr lvl="1"/>
            <a:r>
              <a:rPr lang="es-ES" dirty="0"/>
              <a:t>Una vez definido el método más adecuado se procedió a realizar un algoritmo para ocultar información en archivos de audio, para lo cual se necesitó de un entorno de desarrollo como lo es Matlab.</a:t>
            </a:r>
          </a:p>
          <a:p>
            <a:pPr lvl="1"/>
            <a:endParaRPr lang="es-ES" dirty="0"/>
          </a:p>
          <a:p>
            <a:endParaRPr lang="es-ES" dirty="0"/>
          </a:p>
        </p:txBody>
      </p:sp>
    </p:spTree>
    <p:extLst>
      <p:ext uri="{BB962C8B-B14F-4D97-AF65-F5344CB8AC3E}">
        <p14:creationId xmlns:p14="http://schemas.microsoft.com/office/powerpoint/2010/main" val="2189633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5400" b="1" dirty="0" smtClean="0"/>
              <a:t>HISTORIA de la ESTEGANOGRAFÍA </a:t>
            </a:r>
            <a:endParaRPr lang="es-ES" sz="5400" b="1" dirty="0"/>
          </a:p>
        </p:txBody>
      </p:sp>
      <p:sp>
        <p:nvSpPr>
          <p:cNvPr id="3" name="Marcador de contenido 2"/>
          <p:cNvSpPr>
            <a:spLocks noGrp="1"/>
          </p:cNvSpPr>
          <p:nvPr>
            <p:ph idx="1"/>
          </p:nvPr>
        </p:nvSpPr>
        <p:spPr/>
        <p:txBody>
          <a:bodyPr/>
          <a:lstStyle/>
          <a:p>
            <a:pPr lvl="1"/>
            <a:r>
              <a:rPr lang="es-EC" dirty="0"/>
              <a:t>La </a:t>
            </a:r>
            <a:r>
              <a:rPr lang="es-EC" dirty="0" err="1"/>
              <a:t>esteganografía</a:t>
            </a:r>
            <a:r>
              <a:rPr lang="es-EC" dirty="0"/>
              <a:t> viene de las palabras griegas “</a:t>
            </a:r>
            <a:r>
              <a:rPr lang="es-EC" dirty="0" err="1"/>
              <a:t>stegos</a:t>
            </a:r>
            <a:r>
              <a:rPr lang="es-EC" dirty="0"/>
              <a:t>” que significa cubierta y “</a:t>
            </a:r>
            <a:r>
              <a:rPr lang="es-EC" dirty="0" err="1"/>
              <a:t>graphos</a:t>
            </a:r>
            <a:r>
              <a:rPr lang="es-EC" dirty="0"/>
              <a:t>” que significa escritura, se la puede definir como el arte de ocultar un mensaje “huésped” en otro mensaje “anfitrión”. El principal objetivo de la </a:t>
            </a:r>
            <a:r>
              <a:rPr lang="es-EC" dirty="0" err="1"/>
              <a:t>esteganografía</a:t>
            </a:r>
            <a:r>
              <a:rPr lang="es-EC" dirty="0"/>
              <a:t> es el de ocultar información en un archivo sin levantar sospecha de la información oculta, debido a las implicaciones que tiene la </a:t>
            </a:r>
            <a:r>
              <a:rPr lang="es-EC" dirty="0" err="1"/>
              <a:t>esteganografía</a:t>
            </a:r>
            <a:r>
              <a:rPr lang="es-EC" dirty="0"/>
              <a:t> en la seguridad de las comunicaciones y el crecimiento por la seguridad en la red la </a:t>
            </a:r>
            <a:r>
              <a:rPr lang="es-EC" dirty="0" err="1"/>
              <a:t>esteganografía</a:t>
            </a:r>
            <a:r>
              <a:rPr lang="es-EC" dirty="0"/>
              <a:t> es un tema muy estudiado.</a:t>
            </a:r>
            <a:endParaRPr lang="es-ES" dirty="0"/>
          </a:p>
        </p:txBody>
      </p:sp>
      <p:pic>
        <p:nvPicPr>
          <p:cNvPr id="4" name="Imagen 3"/>
          <p:cNvPicPr>
            <a:picLocks noChangeAspect="1"/>
          </p:cNvPicPr>
          <p:nvPr/>
        </p:nvPicPr>
        <p:blipFill>
          <a:blip r:embed="rId2"/>
          <a:stretch>
            <a:fillRect/>
          </a:stretch>
        </p:blipFill>
        <p:spPr>
          <a:xfrm>
            <a:off x="4121240" y="3510096"/>
            <a:ext cx="3172562" cy="2024637"/>
          </a:xfrm>
          <a:prstGeom prst="rect">
            <a:avLst/>
          </a:prstGeom>
        </p:spPr>
      </p:pic>
    </p:spTree>
    <p:extLst>
      <p:ext uri="{BB962C8B-B14F-4D97-AF65-F5344CB8AC3E}">
        <p14:creationId xmlns:p14="http://schemas.microsoft.com/office/powerpoint/2010/main" val="855925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HISTORIA de la ESTEGANOGRAFÍA </a:t>
            </a:r>
            <a:endParaRPr lang="es-ES" dirty="0"/>
          </a:p>
        </p:txBody>
      </p:sp>
      <p:sp>
        <p:nvSpPr>
          <p:cNvPr id="3" name="Marcador de contenido 2"/>
          <p:cNvSpPr>
            <a:spLocks noGrp="1"/>
          </p:cNvSpPr>
          <p:nvPr>
            <p:ph idx="1"/>
          </p:nvPr>
        </p:nvSpPr>
        <p:spPr>
          <a:xfrm>
            <a:off x="1097280" y="1845734"/>
            <a:ext cx="4865638" cy="4023360"/>
          </a:xfrm>
        </p:spPr>
        <p:txBody>
          <a:bodyPr>
            <a:normAutofit/>
          </a:bodyPr>
          <a:lstStyle/>
          <a:p>
            <a:pPr lvl="1" algn="just"/>
            <a:r>
              <a:rPr lang="es-ES" sz="1600" dirty="0"/>
              <a:t>En 1462 nació Johannes von Heidelberg uno de los primeros en escribir sobre los mensajes ocultos, llamando a su primera obra “La esteganografía” (forma parte de una trilogía) </a:t>
            </a:r>
            <a:r>
              <a:rPr lang="es-ES" sz="1600" dirty="0" smtClean="0"/>
              <a:t>en </a:t>
            </a:r>
            <a:r>
              <a:rPr lang="es-ES" sz="1600" dirty="0"/>
              <a:t>donde describe como ocultar mensajes sin provocar ninguna sospecha, bajo esta escritura se declaró que el uso de esta técnica era mágica y su obra fue prohibida debido a que argumentaban que utilizan a los espíritus para enviar mensajes secretos.</a:t>
            </a:r>
          </a:p>
        </p:txBody>
      </p:sp>
      <p:sp>
        <p:nvSpPr>
          <p:cNvPr id="4" name="Marcador de contenido 2"/>
          <p:cNvSpPr txBox="1">
            <a:spLocks/>
          </p:cNvSpPr>
          <p:nvPr/>
        </p:nvSpPr>
        <p:spPr>
          <a:xfrm>
            <a:off x="6439866" y="1845734"/>
            <a:ext cx="4865638"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lgn="just"/>
            <a:r>
              <a:rPr lang="es-ES" dirty="0"/>
              <a:t>Gaspar </a:t>
            </a:r>
            <a:r>
              <a:rPr lang="es-ES" dirty="0" err="1"/>
              <a:t>Schott</a:t>
            </a:r>
            <a:r>
              <a:rPr lang="es-ES" dirty="0"/>
              <a:t> científico alemán, escribió el libro </a:t>
            </a:r>
            <a:r>
              <a:rPr lang="es-ES" dirty="0" err="1"/>
              <a:t>Schola</a:t>
            </a:r>
            <a:r>
              <a:rPr lang="es-ES" dirty="0"/>
              <a:t> </a:t>
            </a:r>
            <a:r>
              <a:rPr lang="es-ES" dirty="0" err="1"/>
              <a:t>Steganographica</a:t>
            </a:r>
            <a:r>
              <a:rPr lang="es-ES" dirty="0"/>
              <a:t> (1665</a:t>
            </a:r>
            <a:r>
              <a:rPr lang="es-ES" dirty="0" smtClean="0"/>
              <a:t>), </a:t>
            </a:r>
            <a:r>
              <a:rPr lang="es-ES" dirty="0"/>
              <a:t>siendo este uno de los más importantes en lo que respecta a la esteganografía, debido a que se aleja de lo esotérico y lo mágico para enfocar la esteganografía desde el punto de vista de la técnica y la ciencia.</a:t>
            </a:r>
          </a:p>
        </p:txBody>
      </p:sp>
      <p:pic>
        <p:nvPicPr>
          <p:cNvPr id="5" name="image3.png"/>
          <p:cNvPicPr/>
          <p:nvPr/>
        </p:nvPicPr>
        <p:blipFill>
          <a:blip r:embed="rId2" cstate="print"/>
          <a:stretch>
            <a:fillRect/>
          </a:stretch>
        </p:blipFill>
        <p:spPr>
          <a:xfrm>
            <a:off x="2653048" y="4037191"/>
            <a:ext cx="2071248" cy="2820809"/>
          </a:xfrm>
          <a:prstGeom prst="rect">
            <a:avLst/>
          </a:prstGeom>
        </p:spPr>
      </p:pic>
      <p:pic>
        <p:nvPicPr>
          <p:cNvPr id="6" name="Imagen 5"/>
          <p:cNvPicPr/>
          <p:nvPr/>
        </p:nvPicPr>
        <p:blipFill>
          <a:blip r:embed="rId3"/>
          <a:stretch>
            <a:fillRect/>
          </a:stretch>
        </p:blipFill>
        <p:spPr>
          <a:xfrm>
            <a:off x="7727324" y="4386197"/>
            <a:ext cx="2985752" cy="2122795"/>
          </a:xfrm>
          <a:prstGeom prst="rect">
            <a:avLst/>
          </a:prstGeom>
        </p:spPr>
      </p:pic>
    </p:spTree>
    <p:extLst>
      <p:ext uri="{BB962C8B-B14F-4D97-AF65-F5344CB8AC3E}">
        <p14:creationId xmlns:p14="http://schemas.microsoft.com/office/powerpoint/2010/main" val="359999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142</TotalTime>
  <Words>3471</Words>
  <Application>Microsoft Office PowerPoint</Application>
  <PresentationFormat>Panorámica</PresentationFormat>
  <Paragraphs>318</Paragraphs>
  <Slides>38</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38</vt:i4>
      </vt:variant>
    </vt:vector>
  </HeadingPairs>
  <TitlesOfParts>
    <vt:vector size="45" baseType="lpstr">
      <vt:lpstr>Arial</vt:lpstr>
      <vt:lpstr>Calibri</vt:lpstr>
      <vt:lpstr>Calibri Light</vt:lpstr>
      <vt:lpstr>Cambria Math</vt:lpstr>
      <vt:lpstr>Times New Roman</vt:lpstr>
      <vt:lpstr>Retrospección</vt:lpstr>
      <vt:lpstr>Visio</vt:lpstr>
      <vt:lpstr>Presentación de PowerPoint</vt:lpstr>
      <vt:lpstr>DEFENSA DE PROYECTO DE GRADO</vt:lpstr>
      <vt:lpstr>CRONOGRAMA</vt:lpstr>
      <vt:lpstr>OBJETIVOS</vt:lpstr>
      <vt:lpstr>ANTECEDENTES </vt:lpstr>
      <vt:lpstr>JUSTIFICACIÓN e IMPORTANCIA </vt:lpstr>
      <vt:lpstr>ALCANCE del PROYECTO </vt:lpstr>
      <vt:lpstr>HISTORIA de la ESTEGANOGRAFÍA </vt:lpstr>
      <vt:lpstr>HISTORIA de la ESTEGANOGRAFÍA </vt:lpstr>
      <vt:lpstr>MODELO de la ESTEGANOGRAFÍA </vt:lpstr>
      <vt:lpstr>Formatos de Audio Digital</vt:lpstr>
      <vt:lpstr>Formato WMA</vt:lpstr>
      <vt:lpstr>Formato MP3</vt:lpstr>
      <vt:lpstr>Formato AAC</vt:lpstr>
      <vt:lpstr>Archivo o Formato WAV</vt:lpstr>
      <vt:lpstr>Archivo o Formato WAV</vt:lpstr>
      <vt:lpstr>Esteganografía</vt:lpstr>
      <vt:lpstr>Esteganografía</vt:lpstr>
      <vt:lpstr>Esteganografía</vt:lpstr>
      <vt:lpstr>Implementación del Programa </vt:lpstr>
      <vt:lpstr>Implementación del Programa </vt:lpstr>
      <vt:lpstr>Presentación de PowerPoint</vt:lpstr>
      <vt:lpstr>PROGRAMA DE INSERCIÓN DE DATOS</vt:lpstr>
      <vt:lpstr>PROGRAMA DE INSERCIÓN DE DATOS</vt:lpstr>
      <vt:lpstr>PROGRAMA DE INSERCIÓN DE DATOS</vt:lpstr>
      <vt:lpstr>Presentación de PowerPoint</vt:lpstr>
      <vt:lpstr>PROGRAMA DE RECUPERACIÓN DE DATOS</vt:lpstr>
      <vt:lpstr>PROGRAMA DE RECUPERACIÓN DE DATOS</vt:lpstr>
      <vt:lpstr>PROGRAMA DE RECUPERACIÓN DE DATOS</vt:lpstr>
      <vt:lpstr>Presentación de PowerPoint</vt:lpstr>
      <vt:lpstr>Pruebas y Análisis de Resultados </vt:lpstr>
      <vt:lpstr>Encuesta MOS</vt:lpstr>
      <vt:lpstr>Encuesta MOS</vt:lpstr>
      <vt:lpstr>MSE(Error Cuadrático Medio) y PSNR(La Relación Señal a Ruido de Pico)</vt:lpstr>
      <vt:lpstr>Conclusiones</vt:lpstr>
      <vt:lpstr>Conclusiones</vt:lpstr>
      <vt:lpstr>Conclusiones</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rodriguez</dc:creator>
  <cp:lastModifiedBy>carlos rodriguez</cp:lastModifiedBy>
  <cp:revision>19</cp:revision>
  <dcterms:created xsi:type="dcterms:W3CDTF">2016-12-19T22:22:03Z</dcterms:created>
  <dcterms:modified xsi:type="dcterms:W3CDTF">2016-12-20T16:13:02Z</dcterms:modified>
</cp:coreProperties>
</file>