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9" r:id="rId2"/>
    <p:sldId id="261" r:id="rId3"/>
    <p:sldId id="281" r:id="rId4"/>
    <p:sldId id="282" r:id="rId5"/>
    <p:sldId id="283" r:id="rId6"/>
    <p:sldId id="284" r:id="rId7"/>
    <p:sldId id="262" r:id="rId8"/>
    <p:sldId id="287" r:id="rId9"/>
    <p:sldId id="267" r:id="rId10"/>
    <p:sldId id="268" r:id="rId11"/>
    <p:sldId id="269" r:id="rId12"/>
    <p:sldId id="270" r:id="rId13"/>
    <p:sldId id="272" r:id="rId14"/>
    <p:sldId id="274" r:id="rId15"/>
    <p:sldId id="308" r:id="rId16"/>
    <p:sldId id="275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278" r:id="rId3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</p14:sldIdLst>
        </p14:section>
        <p14:section name="Información general y objetivo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ema 1" id="{6D9936A3-3945-4757-BC8B-B5C252D8E036}">
          <p14:sldIdLst>
            <p14:sldId id="267"/>
          </p14:sldIdLst>
        </p14:section>
        <p14:section name="Diapositivas de muestra para elementos visuales" id="{BAB3A466-96C9-4230-9978-795378D75699}">
          <p14:sldIdLst>
            <p14:sldId id="268"/>
            <p14:sldId id="269"/>
            <p14:sldId id="270"/>
          </p14:sldIdLst>
        </p14:section>
        <p14:section name="Caso práctico" id="{8C0305C9-B152-4FBA-A789-FE1976D53990}">
          <p14:sldIdLst>
            <p14:sldId id="272"/>
            <p14:sldId id="274"/>
            <p14:sldId id="308"/>
          </p14:sldIdLst>
        </p14:section>
        <p14:section name="Conclusión y resumen" id="{790CEF5B-569A-4C2F-BED5-750B08C0E5AD}">
          <p14:sldIdLst>
            <p14:sldId id="275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</p14:sldIdLst>
        </p14:section>
        <p14:section name="Apéndice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3977" autoAdjust="0"/>
  </p:normalViewPr>
  <p:slideViewPr>
    <p:cSldViewPr>
      <p:cViewPr>
        <p:scale>
          <a:sx n="70" d="100"/>
          <a:sy n="70" d="100"/>
        </p:scale>
        <p:origin x="-148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D83FDC75-7F73-4A4A-A77C-09AADF00E0EA}" type="datetimeFigureOut">
              <a:rPr lang="es-ES" smtClean="0"/>
              <a:pPr/>
              <a:t>12/08/2015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58152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48AEF76B-3757-4A0B-AF93-28494465C1DD}" type="datetimeFigureOut">
              <a:pPr/>
              <a:t>8/12/2015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76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Esta plantilla se puede usar como archivo de inicio para presentar materiales educativos en un entorno de grupo.</a:t>
            </a:r>
          </a:p>
          <a:p>
            <a:endParaRPr lang="es-ES" dirty="0" smtClean="0"/>
          </a:p>
          <a:p>
            <a:pPr lvl="0"/>
            <a:r>
              <a:rPr lang="es-ES" sz="1200" b="1" dirty="0" smtClean="0"/>
              <a:t>Secciones</a:t>
            </a:r>
            <a:endParaRPr lang="es-ES" sz="1200" b="0" dirty="0" smtClean="0"/>
          </a:p>
          <a:p>
            <a:pPr lvl="0"/>
            <a:r>
              <a:rPr lang="es-ES" sz="1200" b="0" dirty="0" smtClean="0"/>
              <a:t>Para agregar secciones, haga clic con el botón secundario del mouse en una diapositiva.</a:t>
            </a:r>
            <a:r>
              <a:rPr lang="es-ES" sz="1200" b="0" baseline="0" dirty="0" smtClean="0"/>
              <a:t> Las secciones pueden ayudarle a organizar las diapositivas o a facilitar la colaboración entre varios autores.</a:t>
            </a:r>
            <a:endParaRPr lang="es-ES" sz="1200" b="0" dirty="0" smtClean="0"/>
          </a:p>
          <a:p>
            <a:pPr lvl="0"/>
            <a:endParaRPr lang="es-ES" sz="1200" b="1" dirty="0" smtClean="0"/>
          </a:p>
          <a:p>
            <a:pPr lvl="0"/>
            <a:r>
              <a:rPr lang="es-ES" sz="1200" b="1" dirty="0" smtClean="0"/>
              <a:t>Notas</a:t>
            </a:r>
          </a:p>
          <a:p>
            <a:pPr lvl="0"/>
            <a:r>
              <a:rPr lang="es-ES" sz="1200" dirty="0" smtClean="0"/>
              <a:t>Use la sección Notas para las notas de entrega o para proporcionar detalles adicionales al público.</a:t>
            </a:r>
            <a:r>
              <a:rPr lang="es-ES" sz="1200" baseline="0" dirty="0" smtClean="0"/>
              <a:t>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200" dirty="0" smtClean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Colores coordinados </a:t>
            </a:r>
          </a:p>
          <a:p>
            <a:pPr lvl="0">
              <a:buFontTx/>
              <a:buNone/>
            </a:pPr>
            <a:r>
              <a:rPr lang="es-ES" sz="1200" dirty="0" smtClean="0"/>
              <a:t>Preste especial atención a los gráficos, diagramas y cuadros de texto.</a:t>
            </a:r>
            <a:r>
              <a:rPr lang="es-ES" sz="1200" baseline="0" dirty="0" smtClean="0"/>
              <a:t> </a:t>
            </a:r>
            <a:endParaRPr lang="es-ES" sz="1200" dirty="0" smtClean="0"/>
          </a:p>
          <a:p>
            <a:pPr lvl="0"/>
            <a:r>
              <a:rPr lang="es-ES" sz="1200" dirty="0" smtClean="0"/>
              <a:t>Tenga en cuenta que los asistentes imprimirán en blanco y negro o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 Ejecute una prueba de impresión para asegurarse de que los colores son los correctos cuando se imprime en blanco y negro puros y </a:t>
            </a:r>
            <a:r>
              <a:rPr lang="es-ES" sz="1200" dirty="0" err="1" smtClean="0"/>
              <a:t>escala de grises</a:t>
            </a:r>
            <a:r>
              <a:rPr lang="es-ES" sz="1200" dirty="0" smtClean="0"/>
              <a:t>.</a:t>
            </a:r>
          </a:p>
          <a:p>
            <a:pPr lvl="0">
              <a:buFontTx/>
              <a:buNone/>
            </a:pPr>
            <a:endParaRPr lang="es-ES" sz="1200" dirty="0" smtClean="0"/>
          </a:p>
          <a:p>
            <a:pPr lvl="0">
              <a:buFontTx/>
              <a:buNone/>
            </a:pPr>
            <a:r>
              <a:rPr lang="es-ES" sz="1200" b="1" dirty="0" smtClean="0"/>
              <a:t>Gráficos y tablas</a:t>
            </a:r>
          </a:p>
          <a:p>
            <a:pPr lvl="0"/>
            <a:r>
              <a:rPr lang="es-ES" sz="1200" dirty="0" smtClean="0"/>
              <a:t>En breve: si es posible, use colores y estilos uniformes y que no distraigan.</a:t>
            </a:r>
          </a:p>
          <a:p>
            <a:pPr lvl="0"/>
            <a:r>
              <a:rPr lang="es-ES" sz="1200" dirty="0" smtClean="0"/>
              <a:t>Etiquete todos los gráficos y tablas.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Sea breve. Haga su texto lo más breve posible para mantener un tamaño de fuente grande.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/>
              <a:t>Microsoft </a:t>
            </a:r>
            <a:r>
              <a:rPr lang="es-ES" b="1" smtClean="0"/>
              <a:t>Excelencia en ingeniería</a:t>
            </a:r>
            <a:endParaRPr lang="es-ES" smtClean="0"/>
          </a:p>
        </p:txBody>
      </p:sp>
      <p:sp>
        <p:nvSpPr>
          <p:cNvPr id="46083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Información confidencial de Microsoft</a:t>
            </a:r>
          </a:p>
        </p:txBody>
      </p:sp>
      <p:sp>
        <p:nvSpPr>
          <p:cNvPr id="46084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51ECC-86A3-4073-ADEB-F5E3C216F85C}" type="slidenum">
              <a:rPr lang="es-ES" smtClean="0"/>
              <a:pPr/>
              <a:t>11</a:t>
            </a:fld>
            <a:endParaRPr lang="es-ES" smtClean="0"/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endParaRPr lang="es-E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smtClean="0"/>
              <a:t>Microsoft </a:t>
            </a:r>
            <a:r>
              <a:rPr lang="es-ES" b="1" smtClean="0"/>
              <a:t>Excelencia en ingeniería</a:t>
            </a:r>
            <a:endParaRPr lang="es-E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smtClean="0"/>
              <a:t>Información confidencial de Microsoft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s-ES" smtClean="0"/>
              <a:pPr/>
              <a:t>12</a:t>
            </a:fld>
            <a:endParaRPr lang="es-E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dirty="0" smtClean="0"/>
              <a:t>Si hay vídeos</a:t>
            </a:r>
            <a:r>
              <a:rPr lang="es-ES" baseline="0" dirty="0" smtClean="0"/>
              <a:t> relevantes, como el vídeo de un caso práctico, la demostración de un producto u otro tipo de material educativo, inclúyalos también en la presentación. </a:t>
            </a:r>
            <a:endParaRPr lang="es-ES" dirty="0" smtClean="0"/>
          </a:p>
          <a:p>
            <a:pPr>
              <a:lnSpc>
                <a:spcPct val="80000"/>
              </a:lnSpc>
              <a:buFontTx/>
              <a:buNone/>
            </a:pPr>
            <a:endParaRPr lang="es-E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Agregue un caso práctico o</a:t>
            </a:r>
            <a:r>
              <a:rPr lang="es-ES" baseline="0" dirty="0" smtClean="0"/>
              <a:t> una simulación en clase para promover la discusión y aplicar lo aprendido en las lecciones.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Discutir</a:t>
            </a:r>
            <a:r>
              <a:rPr lang="es-ES" baseline="0" dirty="0" smtClean="0"/>
              <a:t> los resultados del caso práctico o de la simulación en clase.</a:t>
            </a:r>
          </a:p>
          <a:p>
            <a:r>
              <a:rPr lang="es-ES" baseline="0" dirty="0" smtClean="0"/>
              <a:t>Mencione los procedimientos recomendados.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Para resumir el contenido de la presentación, reitere los puntos importantes de las lecciones.</a:t>
            </a:r>
          </a:p>
          <a:p>
            <a:r>
              <a:rPr lang="es-ES" dirty="0" smtClean="0"/>
              <a:t>¿Qué desea que recuerde el público luego de su presentación?</a:t>
            </a:r>
          </a:p>
          <a:p>
            <a:endParaRPr lang="es-ES" dirty="0" smtClean="0"/>
          </a:p>
          <a:p>
            <a:r>
              <a:rPr lang="es-ES" dirty="0" smtClean="0"/>
              <a:t>Guarde la presentación con formato de vídeo para facilitar su distribución. Para crear un vídeo, haga clic en la pestaña Archivo y luego haga clic en Compartir. En el menú Tipos de archivo, haga clic en Crear un vídeo.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16</a:t>
            </a:fld>
            <a:endParaRPr lang="es-E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dirty="0" smtClean="0"/>
              <a:t>Microsoft </a:t>
            </a:r>
            <a:r>
              <a:rPr lang="es-ES" b="1" dirty="0" smtClean="0"/>
              <a:t>Excelencia en ingeniería</a:t>
            </a:r>
            <a:endParaRPr lang="es-ES" dirty="0" smtClean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dirty="0" smtClean="0"/>
              <a:t>Información confidencial de Microsoft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s-ES" smtClean="0"/>
              <a:pPr/>
              <a:t>37</a:t>
            </a:fld>
            <a:endParaRPr lang="es-ES" dirty="0" smtClean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603230"/>
          </a:xfrm>
          <a:noFill/>
          <a:ln/>
        </p:spPr>
        <p:txBody>
          <a:bodyPr/>
          <a:lstStyle/>
          <a:p>
            <a:r>
              <a:rPr lang="es-ES" dirty="0" smtClean="0"/>
              <a:t>¿Es su presentación lo más escueta posible? Considere mover contenido adicional al apéndice.</a:t>
            </a:r>
          </a:p>
          <a:p>
            <a:r>
              <a:rPr lang="es-ES" dirty="0" smtClean="0"/>
              <a:t>Use las diapositivas del apéndice para almacenar el contenido al que posiblemente desee hacer referencia durante la diapositiva Preguntas o que puede ser útil para que los asistentes investiguen un poco más en el futuro.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s-ES" dirty="0" smtClean="0"/>
              <a:t>Ofrezca una breve descripción general de la presentación.</a:t>
            </a:r>
            <a:r>
              <a:rPr lang="es-ES" baseline="0" dirty="0" smtClean="0"/>
              <a:t> D</a:t>
            </a:r>
            <a:r>
              <a:rPr lang="es-ES" dirty="0" smtClean="0"/>
              <a:t>escriba el enfoque principal de la presentación y por qué es importante.</a:t>
            </a:r>
          </a:p>
          <a:p>
            <a:pPr>
              <a:lnSpc>
                <a:spcPct val="80000"/>
              </a:lnSpc>
            </a:pPr>
            <a:r>
              <a:rPr lang="es-ES" dirty="0" smtClean="0"/>
              <a:t>Introduzca cada uno de los principales temas.</a:t>
            </a:r>
          </a:p>
          <a:p>
            <a:r>
              <a:rPr lang="es-ES" dirty="0" smtClean="0"/>
              <a:t>Si desea proporcionar al público una guía,</a:t>
            </a:r>
            <a:r>
              <a:rPr lang="es-ES" baseline="0" dirty="0" smtClean="0"/>
              <a:t> puede </a:t>
            </a:r>
            <a:r>
              <a:rPr lang="es-ES" dirty="0" smtClean="0"/>
              <a:t>repetir esta diapositiva de información general a lo largo de toda la presentación, resaltando el tema particular que va a discutir a continuación.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 que usa transiciones.</a:t>
            </a:r>
            <a:endParaRPr lang="es-ES" sz="1200" dirty="0" smtClean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es-ES"/>
            </a:pPr>
            <a:r>
              <a:rPr lang="es-ES" sz="1200" dirty="0" smtClean="0"/>
              <a:t>Ésta es otra opción</a:t>
            </a:r>
            <a:r>
              <a:rPr lang="es-ES" sz="1200" baseline="0" dirty="0" smtClean="0"/>
              <a:t> para una diapositiva Información general.</a:t>
            </a:r>
            <a:endParaRPr lang="es-ES" sz="1200" dirty="0" smtClean="0"/>
          </a:p>
          <a:p>
            <a:pPr marL="228600" indent="-228600">
              <a:buFont typeface="+mj-lt"/>
              <a:buNone/>
            </a:pPr>
            <a:endParaRPr lang="es-E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s-ES"/>
            </a:pPr>
            <a:r>
              <a:rPr lang="es-ES" b="0" dirty="0" smtClean="0"/>
              <a:t>¿Qué</a:t>
            </a:r>
            <a:r>
              <a:rPr lang="es-ES" b="0" baseline="0" dirty="0" smtClean="0"/>
              <a:t> podrá hacer el público después de completar este curso?</a:t>
            </a:r>
            <a:r>
              <a:rPr lang="es-ES" dirty="0" smtClean="0"/>
              <a:t> Describa brevemente para cada objetivo cómo el público</a:t>
            </a:r>
            <a:r>
              <a:rPr lang="es-ES" baseline="0" dirty="0" smtClean="0"/>
              <a:t> </a:t>
            </a:r>
            <a:r>
              <a:rPr lang="es-ES" dirty="0" smtClean="0"/>
              <a:t>obtendrá beneficios de esta</a:t>
            </a:r>
            <a:r>
              <a:rPr lang="es-ES" baseline="0" dirty="0" smtClean="0"/>
              <a:t> presentación.</a:t>
            </a:r>
            <a:endParaRPr lang="es-E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Agregue diapositivas a cada sección del tema según sea necesario, incluidas diapositivas con tablas, gráficos e imágenes. </a:t>
            </a:r>
          </a:p>
          <a:p>
            <a:r>
              <a:rPr lang="es-ES" dirty="0" smtClean="0"/>
              <a:t>Consulte la siguiente sección para ver una muestra</a:t>
            </a:r>
            <a:r>
              <a:rPr lang="es-ES" baseline="0" dirty="0" smtClean="0"/>
              <a:t> </a:t>
            </a:r>
            <a:r>
              <a:rPr lang="es-ES" dirty="0" smtClean="0"/>
              <a:t>diseños de</a:t>
            </a:r>
            <a:r>
              <a:rPr lang="es-ES" baseline="0" dirty="0" smtClean="0"/>
              <a:t> vídeo, imagen, gráfico y tabla de muestra.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smtClean="0"/>
              <a:t>Haga clic para modificar el estilo de subtítulo del patrón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2000" baseline="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nid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 eaLnBrk="1" latinLnBrk="0" hangingPunct="1">
              <a:defRPr kumimoji="0" lang="es-ES" baseline="0"/>
            </a:lvl4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 eaLnBrk="1" latinLnBrk="0" hangingPunct="1">
              <a:defRPr kumimoji="0" lang="es-ES" baseline="0"/>
            </a:lvl4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 smtClean="0"/>
              <a:t>Haga clic para modificar el estilo de título del patrón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8/12/2015</a:t>
            </a:fld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4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90800" y="1600200"/>
            <a:ext cx="6180224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tx2">
                    <a:lumMod val="50000"/>
                  </a:schemeClr>
                </a:solidFill>
              </a:rPr>
              <a:t>Determinación de la carga total máxima diaria (TMDL) de la cuenca alta del río Pita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</a:pPr>
            <a:r>
              <a:rPr lang="es-UY" altLang="en-US" sz="2400" b="1" dirty="0">
                <a:solidFill>
                  <a:schemeClr val="tx2">
                    <a:lumMod val="75000"/>
                  </a:schemeClr>
                </a:solidFill>
              </a:rPr>
              <a:t>Víctor Medrano M.</a:t>
            </a:r>
          </a:p>
          <a:p>
            <a:pPr algn="ctr">
              <a:spcBef>
                <a:spcPct val="0"/>
              </a:spcBef>
            </a:pPr>
            <a:endParaRPr lang="es-UY" altLang="en-US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</a:pPr>
            <a:r>
              <a:rPr lang="es-UY" altLang="en-US" sz="2400" b="1" dirty="0">
                <a:solidFill>
                  <a:schemeClr val="tx2">
                    <a:lumMod val="75000"/>
                  </a:schemeClr>
                </a:solidFill>
              </a:rPr>
              <a:t>Mayo - 2015</a:t>
            </a:r>
            <a:endParaRPr lang="es-ES" alt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90600" y="228600"/>
            <a:ext cx="7848600" cy="684432"/>
          </a:xfrm>
        </p:spPr>
        <p:txBody>
          <a:bodyPr>
            <a:noAutofit/>
          </a:bodyPr>
          <a:lstStyle/>
          <a:p>
            <a:pPr algn="ctr"/>
            <a:r>
              <a:rPr lang="es-ES" sz="4000" b="1" u="sng" dirty="0">
                <a:solidFill>
                  <a:schemeClr val="tx2">
                    <a:lumMod val="50000"/>
                  </a:schemeClr>
                </a:solidFill>
              </a:rPr>
              <a:t>Sumatoria de asignación de cargas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551788"/>
            <a:ext cx="6622601" cy="492521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1782273" y="909935"/>
            <a:ext cx="6306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Sumatoria de cargas de </a:t>
            </a:r>
            <a:r>
              <a:rPr lang="es-ES" sz="2400" dirty="0" smtClean="0">
                <a:solidFill>
                  <a:schemeClr val="tx2">
                    <a:lumMod val="75000"/>
                  </a:schemeClr>
                </a:solidFill>
              </a:rPr>
              <a:t>desperdicio no </a:t>
            </a:r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puntuales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930390" cy="594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762000" y="152400"/>
            <a:ext cx="2322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err="1">
                <a:solidFill>
                  <a:schemeClr val="tx2">
                    <a:lumMod val="50000"/>
                  </a:schemeClr>
                </a:solidFill>
              </a:rPr>
              <a:t>Segmento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9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7239000" cy="5105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76400" y="152400"/>
            <a:ext cx="6629400" cy="9144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tx2">
                    <a:lumMod val="50000"/>
                  </a:schemeClr>
                </a:solidFill>
              </a:rPr>
              <a:t>Estudios analíticos del agua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066800" y="1219200"/>
            <a:ext cx="7239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El análisis físico químico tradicional, importante, preciso y costoso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Parámetros 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básicos. </a:t>
            </a:r>
            <a:endParaRPr lang="es-E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Índice 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de calidad ICA. </a:t>
            </a:r>
            <a:endParaRPr lang="es-ES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Fase 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de campo: 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experiencias.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Fase 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laboratorio.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Normas </a:t>
            </a:r>
            <a:r>
              <a:rPr lang="es-ES" sz="3200" dirty="0">
                <a:solidFill>
                  <a:schemeClr val="tx2">
                    <a:lumMod val="75000"/>
                  </a:schemeClr>
                </a:solidFill>
              </a:rPr>
              <a:t>Libro VI TULMAS y </a:t>
            </a:r>
            <a:r>
              <a:rPr lang="es-ES" sz="3200" dirty="0" smtClean="0">
                <a:solidFill>
                  <a:schemeClr val="tx2">
                    <a:lumMod val="75000"/>
                  </a:schemeClr>
                </a:solidFill>
              </a:rPr>
              <a:t>resultados. 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47800" y="304800"/>
            <a:ext cx="70104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tx2">
                    <a:lumMod val="50000"/>
                  </a:schemeClr>
                </a:solidFill>
              </a:rPr>
              <a:t>Parámetros Básicos de Análisis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5400"/>
            <a:ext cx="6792500" cy="52206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2971800" cy="873368"/>
          </a:xfrm>
        </p:spPr>
        <p:txBody>
          <a:bodyPr/>
          <a:lstStyle/>
          <a:p>
            <a:pPr>
              <a:defRPr lang="es-ES"/>
            </a:pPr>
            <a:r>
              <a:rPr lang="es-ES" b="1" u="sng" dirty="0">
                <a:solidFill>
                  <a:schemeClr val="tx2">
                    <a:lumMod val="50000"/>
                  </a:schemeClr>
                </a:solidFill>
              </a:rPr>
              <a:t>Resultados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6" y="1676400"/>
            <a:ext cx="814266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159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600200" y="76200"/>
            <a:ext cx="6400800" cy="114300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Cálculo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del 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índice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 ICA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837740" y="1609845"/>
            <a:ext cx="17057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Fórmula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Rectángulo"/>
              <p:cNvSpPr/>
              <p:nvPr/>
            </p:nvSpPr>
            <p:spPr>
              <a:xfrm>
                <a:off x="4704848" y="1524000"/>
                <a:ext cx="2438400" cy="868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sz="2400" i="1">
                          <a:latin typeface="Cambria Math"/>
                        </a:rPr>
                        <m:t>𝐼𝐶𝐴</m:t>
                      </m:r>
                      <m:r>
                        <a:rPr lang="es-ES_tradnl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40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s-ES_tradnl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s-ES_tradnl" sz="2400" i="1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s-ES_tradnl" sz="2400" i="1">
                                  <a:latin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s-ES_tradnl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s-ES_tradnl" sz="2400" i="1">
                                      <a:latin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s-ES_tradnl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848" y="1524000"/>
                <a:ext cx="2438400" cy="8686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9 Rectángulo"/>
          <p:cNvSpPr/>
          <p:nvPr/>
        </p:nvSpPr>
        <p:spPr>
          <a:xfrm>
            <a:off x="4744653" y="5550257"/>
            <a:ext cx="3180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Calidad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del agua: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</a:rPr>
              <a:t>buena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5334000"/>
            <a:ext cx="2922678" cy="83262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9868" y="2590800"/>
            <a:ext cx="5879797" cy="25876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69632"/>
            <a:ext cx="3657600" cy="797168"/>
          </a:xfrm>
        </p:spPr>
        <p:txBody>
          <a:bodyPr/>
          <a:lstStyle/>
          <a:p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Sólidos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Totales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221" y="1447800"/>
            <a:ext cx="8167179" cy="471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921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69632"/>
            <a:ext cx="5334000" cy="797168"/>
          </a:xfrm>
        </p:spPr>
        <p:txBody>
          <a:bodyPr/>
          <a:lstStyle/>
          <a:p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Sólidos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en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Suspensión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84110"/>
            <a:ext cx="7747588" cy="518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22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239000" cy="1066800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tx2">
                    <a:lumMod val="50000"/>
                  </a:schemeClr>
                </a:solidFill>
              </a:rPr>
              <a:t>Acuerdo No. 061 </a:t>
            </a:r>
            <a:r>
              <a:rPr lang="es-ES" sz="3200" b="1" u="sng" dirty="0" smtClean="0">
                <a:solidFill>
                  <a:schemeClr val="tx2">
                    <a:lumMod val="50000"/>
                  </a:schemeClr>
                </a:solidFill>
              </a:rPr>
              <a:t>Libro VI TULMAS y </a:t>
            </a:r>
            <a:r>
              <a:rPr lang="es-ES" sz="3200" b="1" u="sng" dirty="0">
                <a:solidFill>
                  <a:schemeClr val="tx2">
                    <a:lumMod val="50000"/>
                  </a:schemeClr>
                </a:solidFill>
              </a:rPr>
              <a:t>Resultados </a:t>
            </a:r>
            <a:endParaRPr lang="en-US" sz="3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13524"/>
            <a:ext cx="8167965" cy="223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2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24200" y="304800"/>
            <a:ext cx="4191000" cy="114300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tx2">
                    <a:lumMod val="50000"/>
                  </a:schemeClr>
                </a:solidFill>
              </a:rPr>
              <a:t>Alcance y visión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Escasez del agua y calentamiento global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Cumplimiento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del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PNBV Grupo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Investigación “Enfoque” del DECTC-UFA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ESPE.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Preocupación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por las cuencas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hidrográficas.</a:t>
            </a:r>
          </a:p>
          <a:p>
            <a:pPr algn="just">
              <a:lnSpc>
                <a:spcPct val="150000"/>
              </a:lnSpc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Aplicación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tendencias modernas en técnicas de monitoreo de las fuentes de agua dulce. 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345832"/>
            <a:ext cx="6019800" cy="87336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Los macroinvertebrados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76400"/>
            <a:ext cx="8229600" cy="4419600"/>
          </a:xfrm>
        </p:spPr>
        <p:txBody>
          <a:bodyPr>
            <a:noAutofit/>
          </a:bodyPr>
          <a:lstStyle/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Experiencias foráneas EPA, USA,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y motivación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universitaria de Tennessee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Los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macroinvertebrados como bio indicadores de calidad del agua. 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Análisis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moderno, alternativo y de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bajo costo.</a:t>
            </a:r>
          </a:p>
          <a:p>
            <a:pPr algn="just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Diversidad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= incertidumbre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Índices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biodiversidad.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7469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52400"/>
            <a:ext cx="3962400" cy="644768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err="1">
                <a:solidFill>
                  <a:schemeClr val="tx2">
                    <a:lumMod val="50000"/>
                  </a:schemeClr>
                </a:solidFill>
              </a:rPr>
              <a:t>Sitios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sz="3600" b="1" u="sng" dirty="0" err="1">
                <a:solidFill>
                  <a:schemeClr val="tx2">
                    <a:lumMod val="50000"/>
                  </a:schemeClr>
                </a:solidFill>
              </a:rPr>
              <a:t>Muestreo</a:t>
            </a:r>
            <a:endParaRPr lang="en-US" sz="36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6084160" cy="56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8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69632"/>
            <a:ext cx="4724400" cy="797168"/>
          </a:xfrm>
        </p:spPr>
        <p:txBody>
          <a:bodyPr>
            <a:normAutofit fontScale="90000"/>
          </a:bodyPr>
          <a:lstStyle/>
          <a:p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Jerarquía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de los 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ríos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400"/>
            <a:ext cx="8063212" cy="5105400"/>
          </a:xfrm>
        </p:spPr>
      </p:pic>
    </p:spTree>
    <p:extLst>
      <p:ext uri="{BB962C8B-B14F-4D97-AF65-F5344CB8AC3E}">
        <p14:creationId xmlns:p14="http://schemas.microsoft.com/office/powerpoint/2010/main" val="361688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5572923"/>
            <a:ext cx="2286000" cy="949568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River </a:t>
            </a: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3200" b="1" dirty="0" smtClean="0">
                <a:solidFill>
                  <a:schemeClr val="tx2">
                    <a:lumMod val="50000"/>
                  </a:schemeClr>
                </a:solidFill>
              </a:rPr>
              <a:t>Continuum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8601"/>
            <a:ext cx="4495800" cy="645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422032"/>
            <a:ext cx="7162800" cy="720968"/>
          </a:xfrm>
        </p:spPr>
        <p:txBody>
          <a:bodyPr>
            <a:noAutofit/>
          </a:bodyPr>
          <a:lstStyle/>
          <a:p>
            <a:pPr algn="ctr"/>
            <a:r>
              <a:rPr lang="es-ES" sz="3200" b="1" u="sng" dirty="0">
                <a:solidFill>
                  <a:schemeClr val="tx2">
                    <a:lumMod val="50000"/>
                  </a:schemeClr>
                </a:solidFill>
              </a:rPr>
              <a:t>Apariencia general de los </a:t>
            </a:r>
            <a:r>
              <a:rPr lang="es-ES" sz="3200" b="1" u="sng" dirty="0" smtClean="0">
                <a:solidFill>
                  <a:schemeClr val="tx2">
                    <a:lumMod val="50000"/>
                  </a:schemeClr>
                </a:solidFill>
              </a:rPr>
              <a:t>grupos</a:t>
            </a:r>
            <a:br>
              <a:rPr lang="es-ES" sz="3200" b="1" u="sng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s-ES" sz="3200" b="1" u="sng" dirty="0" smtClean="0">
                <a:solidFill>
                  <a:schemeClr val="tx2">
                    <a:lumMod val="50000"/>
                  </a:schemeClr>
                </a:solidFill>
              </a:rPr>
              <a:t>de Macroinvertebrados</a:t>
            </a:r>
            <a:endParaRPr lang="en-US" sz="32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>
            <a:hlinkClick r:id="" action="ppaction://hlinkshowjump?jump=previous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541505"/>
            <a:ext cx="7702624" cy="4859295"/>
          </a:xfrm>
        </p:spPr>
      </p:pic>
    </p:spTree>
    <p:extLst>
      <p:ext uri="{BB962C8B-B14F-4D97-AF65-F5344CB8AC3E}">
        <p14:creationId xmlns:p14="http://schemas.microsoft.com/office/powerpoint/2010/main" val="4116809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6400" y="304800"/>
            <a:ext cx="6248400" cy="838200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Los Macroinvertebrados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600200"/>
            <a:ext cx="8077200" cy="42973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3300" dirty="0">
                <a:solidFill>
                  <a:schemeClr val="tx2">
                    <a:lumMod val="75000"/>
                  </a:schemeClr>
                </a:solidFill>
              </a:rPr>
              <a:t>Claves dicotómicas (Roldán</a:t>
            </a:r>
            <a:r>
              <a:rPr lang="es-ES" sz="33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s-ES" sz="3300" dirty="0" smtClean="0">
                <a:solidFill>
                  <a:schemeClr val="tx2">
                    <a:lumMod val="75000"/>
                  </a:schemeClr>
                </a:solidFill>
              </a:rPr>
              <a:t>Fase </a:t>
            </a:r>
            <a:r>
              <a:rPr lang="es-ES" sz="3300" dirty="0">
                <a:solidFill>
                  <a:schemeClr val="tx2">
                    <a:lumMod val="75000"/>
                  </a:schemeClr>
                </a:solidFill>
              </a:rPr>
              <a:t>de campo: condiciones especiales</a:t>
            </a:r>
            <a:r>
              <a:rPr lang="es-ES" sz="3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3300" dirty="0" smtClean="0">
                <a:solidFill>
                  <a:schemeClr val="tx2">
                    <a:lumMod val="75000"/>
                  </a:schemeClr>
                </a:solidFill>
              </a:rPr>
              <a:t>Fase </a:t>
            </a:r>
            <a:r>
              <a:rPr lang="es-ES" sz="3300" dirty="0">
                <a:solidFill>
                  <a:schemeClr val="tx2">
                    <a:lumMod val="75000"/>
                  </a:schemeClr>
                </a:solidFill>
              </a:rPr>
              <a:t>de laboratorio</a:t>
            </a:r>
            <a:r>
              <a:rPr lang="es-ES" sz="33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3300" dirty="0" smtClean="0">
                <a:solidFill>
                  <a:schemeClr val="tx2">
                    <a:lumMod val="75000"/>
                  </a:schemeClr>
                </a:solidFill>
              </a:rPr>
              <a:t>Elección </a:t>
            </a:r>
            <a:r>
              <a:rPr lang="es-ES" sz="3300" dirty="0">
                <a:solidFill>
                  <a:schemeClr val="tx2">
                    <a:lumMod val="75000"/>
                  </a:schemeClr>
                </a:solidFill>
              </a:rPr>
              <a:t>de método de </a:t>
            </a:r>
            <a:r>
              <a:rPr lang="es-ES" sz="3300" dirty="0" err="1" smtClean="0">
                <a:solidFill>
                  <a:schemeClr val="tx2">
                    <a:lumMod val="75000"/>
                  </a:schemeClr>
                </a:solidFill>
              </a:rPr>
              <a:t>análisis:EPT</a:t>
            </a:r>
            <a:endParaRPr lang="es-ES" sz="33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3300" dirty="0" smtClean="0">
                <a:solidFill>
                  <a:schemeClr val="tx2">
                    <a:lumMod val="75000"/>
                  </a:schemeClr>
                </a:solidFill>
              </a:rPr>
              <a:t>Resultados</a:t>
            </a:r>
            <a:endParaRPr lang="en-US" sz="33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11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9800" y="2848110"/>
            <a:ext cx="2861481" cy="685800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err="1">
                <a:solidFill>
                  <a:schemeClr val="tx2">
                    <a:lumMod val="50000"/>
                  </a:schemeClr>
                </a:solidFill>
              </a:rPr>
              <a:t>Índice</a:t>
            </a:r>
            <a:r>
              <a:rPr lang="en-US" sz="3600" b="1" u="sng" dirty="0">
                <a:solidFill>
                  <a:schemeClr val="tx2">
                    <a:lumMod val="50000"/>
                  </a:schemeClr>
                </a:solidFill>
              </a:rPr>
              <a:t> EPT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99" y="304370"/>
            <a:ext cx="4572000" cy="639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87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76200"/>
            <a:ext cx="2667000" cy="873368"/>
          </a:xfrm>
        </p:spPr>
        <p:txBody>
          <a:bodyPr>
            <a:normAutofit/>
          </a:bodyPr>
          <a:lstStyle/>
          <a:p>
            <a:r>
              <a:rPr lang="en-US" sz="3600" b="1" u="sng" dirty="0" err="1" smtClean="0">
                <a:solidFill>
                  <a:schemeClr val="tx2">
                    <a:lumMod val="50000"/>
                  </a:schemeClr>
                </a:solidFill>
              </a:rPr>
              <a:t>Resultados</a:t>
            </a:r>
            <a:r>
              <a:rPr lang="en-US" sz="3600" b="1" u="sng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en-US" sz="3600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066801"/>
            <a:ext cx="8077200" cy="3047999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Cálculo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del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Índice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EPT:   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Número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total de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individuos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175   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Número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de EPT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presentes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: 125    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EC" sz="2800" dirty="0" err="1">
                <a:solidFill>
                  <a:schemeClr val="tx2">
                    <a:lumMod val="75000"/>
                  </a:schemeClr>
                </a:solidFill>
              </a:rPr>
              <a:t>Í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ndice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= (125/175) x 100= 73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%</a:t>
            </a: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Comparado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con la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tabla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Modificada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Correoso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M.),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equivale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Buena.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72814"/>
            <a:ext cx="4846735" cy="23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80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8077200" cy="949568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err="1">
                <a:solidFill>
                  <a:schemeClr val="tx2">
                    <a:lumMod val="75000"/>
                  </a:schemeClr>
                </a:solidFill>
              </a:rPr>
              <a:t>Analítica</a:t>
            </a: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</a:rPr>
              <a:t> vs Macroinvertebrados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828800"/>
            <a:ext cx="8077200" cy="3889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Estudios complementarios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Relación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: tiempo, costo, beneficios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Relación 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espacial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Resultados 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y expectativas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27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76200"/>
            <a:ext cx="1524000" cy="762000"/>
          </a:xfrm>
        </p:spPr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TMDL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38200" y="7620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Unidades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medida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de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las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cargas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contaminantes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832700" cy="48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4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86800" y="-789811"/>
            <a:ext cx="11509513" cy="16476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5904" y="278296"/>
            <a:ext cx="5257800" cy="83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4000" b="1" u="sng" dirty="0">
                <a:solidFill>
                  <a:schemeClr val="tx2">
                    <a:lumMod val="50000"/>
                  </a:schemeClr>
                </a:solidFill>
              </a:rPr>
              <a:t>Cuencas hidrográficas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6404888" cy="473487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Programa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Apoyo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WASP: fundamento, contenido, variables posibles de aplicación. </a:t>
            </a:r>
            <a:endParaRPr lang="es-ES" sz="34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</a:rPr>
              <a:t>Resultados 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y problemas encontrados</a:t>
            </a: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ES" sz="3400" dirty="0" smtClean="0">
                <a:solidFill>
                  <a:schemeClr val="tx2">
                    <a:lumMod val="75000"/>
                  </a:schemeClr>
                </a:solidFill>
              </a:rPr>
              <a:t>WASP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s-ES" sz="3400" dirty="0" err="1">
                <a:solidFill>
                  <a:schemeClr val="tx2">
                    <a:lumMod val="75000"/>
                  </a:schemeClr>
                </a:solidFill>
              </a:rPr>
              <a:t>Water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400" dirty="0" err="1">
                <a:solidFill>
                  <a:schemeClr val="tx2">
                    <a:lumMod val="75000"/>
                  </a:schemeClr>
                </a:solidFill>
              </a:rPr>
              <a:t>Quality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400" dirty="0" err="1">
                <a:solidFill>
                  <a:schemeClr val="tx2">
                    <a:lumMod val="75000"/>
                  </a:schemeClr>
                </a:solidFill>
              </a:rPr>
              <a:t>Analysis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400" dirty="0" err="1">
                <a:solidFill>
                  <a:schemeClr val="tx2">
                    <a:lumMod val="75000"/>
                  </a:schemeClr>
                </a:solidFill>
              </a:rPr>
              <a:t>Simulation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ES" sz="3400" dirty="0" err="1">
                <a:solidFill>
                  <a:schemeClr val="tx2">
                    <a:lumMod val="75000"/>
                  </a:schemeClr>
                </a:solidFill>
              </a:rPr>
              <a:t>Program</a:t>
            </a:r>
            <a:r>
              <a:rPr lang="es-ES" sz="34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3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633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90800" y="228600"/>
            <a:ext cx="4724400" cy="79716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Modelo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WASP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400" y="1219200"/>
            <a:ext cx="7924800" cy="4800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780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u="sng" dirty="0">
                <a:solidFill>
                  <a:schemeClr val="tx2">
                    <a:lumMod val="50000"/>
                  </a:schemeClr>
                </a:solidFill>
              </a:rPr>
              <a:t>Hoja de salida del modelo (WASP)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t="2143" b="4286"/>
          <a:stretch/>
        </p:blipFill>
        <p:spPr bwMode="auto">
          <a:xfrm>
            <a:off x="762000" y="1447800"/>
            <a:ext cx="8077200" cy="4952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97596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457200"/>
            <a:ext cx="8077200" cy="114300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Cálculo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</a:rPr>
              <a:t> de TMDL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8077200" cy="2362200"/>
          </a:xfrm>
        </p:spPr>
      </p:pic>
    </p:spTree>
    <p:extLst>
      <p:ext uri="{BB962C8B-B14F-4D97-AF65-F5344CB8AC3E}">
        <p14:creationId xmlns:p14="http://schemas.microsoft.com/office/powerpoint/2010/main" val="7201061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269632"/>
            <a:ext cx="8077200" cy="114300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tx2">
                    <a:lumMod val="50000"/>
                  </a:schemeClr>
                </a:solidFill>
              </a:rPr>
              <a:t>Conclusiones</a:t>
            </a:r>
            <a:endParaRPr lang="en-US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646237"/>
            <a:ext cx="8077200" cy="42973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</a:pP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El agua por procedimientos analíticos es de regular a buena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 La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presencia de EPT, por su alto grado sensibilidad, son buenos indicadores de calidad de agua. </a:t>
            </a:r>
            <a:endParaRPr lang="es-E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Índice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EPT del 73% es equivalente a buena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La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aplicación del TMDL puede llegar a ser muy interesante para el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estudio y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monitoreo de las cuencas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El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modelo WASP es eficiente pero muy extenso en la aplicación por la necesidad de muchos datos.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42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77200" cy="1143000"/>
          </a:xfrm>
        </p:spPr>
        <p:txBody>
          <a:bodyPr/>
          <a:lstStyle/>
          <a:p>
            <a:pPr algn="ctr"/>
            <a:r>
              <a:rPr lang="en-US" b="1" u="sng" dirty="0" err="1">
                <a:solidFill>
                  <a:schemeClr val="tx2">
                    <a:lumMod val="75000"/>
                  </a:schemeClr>
                </a:solidFill>
              </a:rPr>
              <a:t>Recomendaciones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951037"/>
            <a:ext cx="8077200" cy="4297363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Generar una Comisión Permanente para  llegar a establecer políticas de sobre valores de TMDL en las ríos del país.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201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u="sng" dirty="0">
                <a:solidFill>
                  <a:schemeClr val="tx2">
                    <a:lumMod val="75000"/>
                  </a:schemeClr>
                </a:solidFill>
              </a:rPr>
              <a:t>Muestras de Macroinvertebrados tomadas en el Río Pita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4338"/>
            <a:ext cx="8077200" cy="4207862"/>
          </a:xfrm>
        </p:spPr>
      </p:pic>
    </p:spTree>
    <p:extLst>
      <p:ext uri="{BB962C8B-B14F-4D97-AF65-F5344CB8AC3E}">
        <p14:creationId xmlns:p14="http://schemas.microsoft.com/office/powerpoint/2010/main" val="51570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953000" y="3352800"/>
            <a:ext cx="2819400" cy="904875"/>
          </a:xfrm>
        </p:spPr>
        <p:txBody>
          <a:bodyPr>
            <a:normAutofit/>
          </a:bodyPr>
          <a:lstStyle/>
          <a:p>
            <a:pPr algn="ctr">
              <a:defRPr lang="es-ES"/>
            </a:pPr>
            <a:r>
              <a:rPr lang="es-ES" u="sng" dirty="0" smtClean="0">
                <a:solidFill>
                  <a:schemeClr val="tx2">
                    <a:lumMod val="75000"/>
                  </a:schemeClr>
                </a:solidFill>
              </a:rPr>
              <a:t>Gracias</a:t>
            </a:r>
            <a:endParaRPr lang="es-ES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874337" y="152400"/>
            <a:ext cx="5257800" cy="83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4000" b="1" u="sng" dirty="0">
                <a:solidFill>
                  <a:schemeClr val="tx2">
                    <a:lumMod val="50000"/>
                  </a:schemeClr>
                </a:solidFill>
              </a:rPr>
              <a:t>Cuencas hidrográficas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47800"/>
            <a:ext cx="6057453" cy="4765558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86400" y="-6722525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316180" y="3910762"/>
            <a:ext cx="2895600" cy="3390489"/>
          </a:xfrm>
          <a:prstGeom prst="rect">
            <a:avLst/>
          </a:prstGeom>
        </p:spPr>
      </p:pic>
      <p:sp>
        <p:nvSpPr>
          <p:cNvPr id="5" name="TextBox 6"/>
          <p:cNvSpPr txBox="1"/>
          <p:nvPr/>
        </p:nvSpPr>
        <p:spPr>
          <a:xfrm>
            <a:off x="2667000" y="77450"/>
            <a:ext cx="5257800" cy="83695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s-ES" sz="4000" b="1" u="sng" dirty="0">
                <a:solidFill>
                  <a:schemeClr val="tx2">
                    <a:lumMod val="50000"/>
                  </a:schemeClr>
                </a:solidFill>
              </a:rPr>
              <a:t>Cuencas hidrográficas 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762000"/>
            <a:ext cx="5645624" cy="608869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753331" flipH="1">
            <a:off x="-96246" y="-2958419"/>
            <a:ext cx="2895600" cy="68610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85800" y="5485150"/>
            <a:ext cx="2133600" cy="836950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r"/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</a:rPr>
              <a:t>Cuenca </a:t>
            </a:r>
            <a:r>
              <a:rPr lang="en-US" sz="4400" b="1" u="sng" dirty="0" smtClean="0">
                <a:solidFill>
                  <a:schemeClr val="tx2">
                    <a:lumMod val="50000"/>
                  </a:schemeClr>
                </a:solidFill>
              </a:rPr>
              <a:t>Alta </a:t>
            </a:r>
          </a:p>
          <a:p>
            <a:pPr algn="r"/>
            <a:r>
              <a:rPr lang="en-US" sz="4400" b="1" u="sng" dirty="0" smtClean="0">
                <a:solidFill>
                  <a:schemeClr val="tx2">
                    <a:lumMod val="50000"/>
                  </a:schemeClr>
                </a:solidFill>
              </a:rPr>
              <a:t>Río </a:t>
            </a:r>
            <a:r>
              <a:rPr lang="en-US" sz="4400" b="1" u="sng" dirty="0">
                <a:solidFill>
                  <a:schemeClr val="tx2">
                    <a:lumMod val="50000"/>
                  </a:schemeClr>
                </a:solidFill>
              </a:rPr>
              <a:t>Pita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3886200" y="215547"/>
            <a:ext cx="4191000" cy="6413853"/>
            <a:chOff x="3886200" y="215547"/>
            <a:chExt cx="4191000" cy="6413853"/>
          </a:xfrm>
        </p:grpSpPr>
        <p:pic>
          <p:nvPicPr>
            <p:cNvPr id="9" name="8 Imagen"/>
            <p:cNvPicPr/>
            <p:nvPr/>
          </p:nvPicPr>
          <p:blipFill rotWithShape="1">
            <a:blip r:embed="rId4"/>
            <a:srcRect l="33698" t="4700" r="33835" b="4593"/>
            <a:stretch/>
          </p:blipFill>
          <p:spPr bwMode="auto">
            <a:xfrm>
              <a:off x="3886200" y="215547"/>
              <a:ext cx="4191000" cy="64138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0" name="22 Grupo"/>
            <p:cNvGrpSpPr/>
            <p:nvPr/>
          </p:nvGrpSpPr>
          <p:grpSpPr>
            <a:xfrm>
              <a:off x="5181600" y="304799"/>
              <a:ext cx="2895600" cy="6172201"/>
              <a:chOff x="0" y="0"/>
              <a:chExt cx="2556725" cy="5914326"/>
            </a:xfrm>
          </p:grpSpPr>
          <p:sp>
            <p:nvSpPr>
              <p:cNvPr id="11" name="19 Forma libre"/>
              <p:cNvSpPr/>
              <p:nvPr/>
            </p:nvSpPr>
            <p:spPr>
              <a:xfrm>
                <a:off x="0" y="0"/>
                <a:ext cx="276509" cy="2878650"/>
              </a:xfrm>
              <a:custGeom>
                <a:avLst/>
                <a:gdLst>
                  <a:gd name="connsiteX0" fmla="*/ 199513 w 465458"/>
                  <a:gd name="connsiteY0" fmla="*/ 0 h 2922909"/>
                  <a:gd name="connsiteX1" fmla="*/ 210084 w 465458"/>
                  <a:gd name="connsiteY1" fmla="*/ 142710 h 2922909"/>
                  <a:gd name="connsiteX2" fmla="*/ 247083 w 465458"/>
                  <a:gd name="connsiteY2" fmla="*/ 232564 h 2922909"/>
                  <a:gd name="connsiteX3" fmla="*/ 257654 w 465458"/>
                  <a:gd name="connsiteY3" fmla="*/ 280134 h 2922909"/>
                  <a:gd name="connsiteX4" fmla="*/ 268225 w 465458"/>
                  <a:gd name="connsiteY4" fmla="*/ 327704 h 2922909"/>
                  <a:gd name="connsiteX5" fmla="*/ 299938 w 465458"/>
                  <a:gd name="connsiteY5" fmla="*/ 364703 h 2922909"/>
                  <a:gd name="connsiteX6" fmla="*/ 305224 w 465458"/>
                  <a:gd name="connsiteY6" fmla="*/ 454557 h 2922909"/>
                  <a:gd name="connsiteX7" fmla="*/ 294652 w 465458"/>
                  <a:gd name="connsiteY7" fmla="*/ 507413 h 2922909"/>
                  <a:gd name="connsiteX8" fmla="*/ 310509 w 465458"/>
                  <a:gd name="connsiteY8" fmla="*/ 576125 h 2922909"/>
                  <a:gd name="connsiteX9" fmla="*/ 352794 w 465458"/>
                  <a:gd name="connsiteY9" fmla="*/ 650123 h 2922909"/>
                  <a:gd name="connsiteX10" fmla="*/ 410935 w 465458"/>
                  <a:gd name="connsiteY10" fmla="*/ 724120 h 2922909"/>
                  <a:gd name="connsiteX11" fmla="*/ 463790 w 465458"/>
                  <a:gd name="connsiteY11" fmla="*/ 766405 h 2922909"/>
                  <a:gd name="connsiteX12" fmla="*/ 453219 w 465458"/>
                  <a:gd name="connsiteY12" fmla="*/ 808689 h 2922909"/>
                  <a:gd name="connsiteX13" fmla="*/ 463790 w 465458"/>
                  <a:gd name="connsiteY13" fmla="*/ 882687 h 2922909"/>
                  <a:gd name="connsiteX14" fmla="*/ 463790 w 465458"/>
                  <a:gd name="connsiteY14" fmla="*/ 935542 h 2922909"/>
                  <a:gd name="connsiteX15" fmla="*/ 447933 w 465458"/>
                  <a:gd name="connsiteY15" fmla="*/ 977827 h 2922909"/>
                  <a:gd name="connsiteX16" fmla="*/ 416220 w 465458"/>
                  <a:gd name="connsiteY16" fmla="*/ 1030682 h 2922909"/>
                  <a:gd name="connsiteX17" fmla="*/ 395078 w 465458"/>
                  <a:gd name="connsiteY17" fmla="*/ 1104680 h 2922909"/>
                  <a:gd name="connsiteX18" fmla="*/ 405649 w 465458"/>
                  <a:gd name="connsiteY18" fmla="*/ 1168106 h 2922909"/>
                  <a:gd name="connsiteX19" fmla="*/ 421506 w 465458"/>
                  <a:gd name="connsiteY19" fmla="*/ 1247390 h 2922909"/>
                  <a:gd name="connsiteX20" fmla="*/ 421506 w 465458"/>
                  <a:gd name="connsiteY20" fmla="*/ 1300245 h 2922909"/>
                  <a:gd name="connsiteX21" fmla="*/ 442648 w 465458"/>
                  <a:gd name="connsiteY21" fmla="*/ 1374243 h 2922909"/>
                  <a:gd name="connsiteX22" fmla="*/ 458504 w 465458"/>
                  <a:gd name="connsiteY22" fmla="*/ 1421813 h 2922909"/>
                  <a:gd name="connsiteX23" fmla="*/ 421506 w 465458"/>
                  <a:gd name="connsiteY23" fmla="*/ 1437669 h 2922909"/>
                  <a:gd name="connsiteX24" fmla="*/ 405649 w 465458"/>
                  <a:gd name="connsiteY24" fmla="*/ 1511667 h 2922909"/>
                  <a:gd name="connsiteX25" fmla="*/ 363365 w 465458"/>
                  <a:gd name="connsiteY25" fmla="*/ 1575094 h 2922909"/>
                  <a:gd name="connsiteX26" fmla="*/ 363365 w 465458"/>
                  <a:gd name="connsiteY26" fmla="*/ 1643806 h 2922909"/>
                  <a:gd name="connsiteX27" fmla="*/ 358079 w 465458"/>
                  <a:gd name="connsiteY27" fmla="*/ 1707232 h 2922909"/>
                  <a:gd name="connsiteX28" fmla="*/ 315795 w 465458"/>
                  <a:gd name="connsiteY28" fmla="*/ 1738946 h 2922909"/>
                  <a:gd name="connsiteX29" fmla="*/ 262939 w 465458"/>
                  <a:gd name="connsiteY29" fmla="*/ 1775945 h 2922909"/>
                  <a:gd name="connsiteX30" fmla="*/ 247083 w 465458"/>
                  <a:gd name="connsiteY30" fmla="*/ 1797087 h 2922909"/>
                  <a:gd name="connsiteX31" fmla="*/ 215369 w 465458"/>
                  <a:gd name="connsiteY31" fmla="*/ 1876370 h 2922909"/>
                  <a:gd name="connsiteX32" fmla="*/ 210084 w 465458"/>
                  <a:gd name="connsiteY32" fmla="*/ 2008509 h 2922909"/>
                  <a:gd name="connsiteX33" fmla="*/ 188941 w 465458"/>
                  <a:gd name="connsiteY33" fmla="*/ 2087792 h 2922909"/>
                  <a:gd name="connsiteX34" fmla="*/ 188941 w 465458"/>
                  <a:gd name="connsiteY34" fmla="*/ 2214645 h 2922909"/>
                  <a:gd name="connsiteX35" fmla="*/ 210084 w 465458"/>
                  <a:gd name="connsiteY35" fmla="*/ 2336213 h 2922909"/>
                  <a:gd name="connsiteX36" fmla="*/ 220655 w 465458"/>
                  <a:gd name="connsiteY36" fmla="*/ 2420782 h 2922909"/>
                  <a:gd name="connsiteX37" fmla="*/ 204798 w 465458"/>
                  <a:gd name="connsiteY37" fmla="*/ 2505350 h 2922909"/>
                  <a:gd name="connsiteX38" fmla="*/ 236511 w 465458"/>
                  <a:gd name="connsiteY38" fmla="*/ 2589919 h 2922909"/>
                  <a:gd name="connsiteX39" fmla="*/ 262939 w 465458"/>
                  <a:gd name="connsiteY39" fmla="*/ 2695630 h 2922909"/>
                  <a:gd name="connsiteX40" fmla="*/ 305224 w 465458"/>
                  <a:gd name="connsiteY40" fmla="*/ 2785484 h 2922909"/>
                  <a:gd name="connsiteX41" fmla="*/ 315795 w 465458"/>
                  <a:gd name="connsiteY41" fmla="*/ 2870053 h 2922909"/>
                  <a:gd name="connsiteX42" fmla="*/ 331651 w 465458"/>
                  <a:gd name="connsiteY42" fmla="*/ 2922909 h 2922909"/>
                  <a:gd name="connsiteX0" fmla="*/ 216669 w 482614"/>
                  <a:gd name="connsiteY0" fmla="*/ 0 h 2876554"/>
                  <a:gd name="connsiteX1" fmla="*/ 227240 w 482614"/>
                  <a:gd name="connsiteY1" fmla="*/ 142710 h 2876554"/>
                  <a:gd name="connsiteX2" fmla="*/ 264239 w 482614"/>
                  <a:gd name="connsiteY2" fmla="*/ 232564 h 2876554"/>
                  <a:gd name="connsiteX3" fmla="*/ 274810 w 482614"/>
                  <a:gd name="connsiteY3" fmla="*/ 280134 h 2876554"/>
                  <a:gd name="connsiteX4" fmla="*/ 285381 w 482614"/>
                  <a:gd name="connsiteY4" fmla="*/ 327704 h 2876554"/>
                  <a:gd name="connsiteX5" fmla="*/ 317094 w 482614"/>
                  <a:gd name="connsiteY5" fmla="*/ 364703 h 2876554"/>
                  <a:gd name="connsiteX6" fmla="*/ 322380 w 482614"/>
                  <a:gd name="connsiteY6" fmla="*/ 454557 h 2876554"/>
                  <a:gd name="connsiteX7" fmla="*/ 311808 w 482614"/>
                  <a:gd name="connsiteY7" fmla="*/ 507413 h 2876554"/>
                  <a:gd name="connsiteX8" fmla="*/ 327665 w 482614"/>
                  <a:gd name="connsiteY8" fmla="*/ 576125 h 2876554"/>
                  <a:gd name="connsiteX9" fmla="*/ 369950 w 482614"/>
                  <a:gd name="connsiteY9" fmla="*/ 650123 h 2876554"/>
                  <a:gd name="connsiteX10" fmla="*/ 428091 w 482614"/>
                  <a:gd name="connsiteY10" fmla="*/ 724120 h 2876554"/>
                  <a:gd name="connsiteX11" fmla="*/ 480946 w 482614"/>
                  <a:gd name="connsiteY11" fmla="*/ 766405 h 2876554"/>
                  <a:gd name="connsiteX12" fmla="*/ 470375 w 482614"/>
                  <a:gd name="connsiteY12" fmla="*/ 808689 h 2876554"/>
                  <a:gd name="connsiteX13" fmla="*/ 480946 w 482614"/>
                  <a:gd name="connsiteY13" fmla="*/ 882687 h 2876554"/>
                  <a:gd name="connsiteX14" fmla="*/ 480946 w 482614"/>
                  <a:gd name="connsiteY14" fmla="*/ 935542 h 2876554"/>
                  <a:gd name="connsiteX15" fmla="*/ 465089 w 482614"/>
                  <a:gd name="connsiteY15" fmla="*/ 977827 h 2876554"/>
                  <a:gd name="connsiteX16" fmla="*/ 433376 w 482614"/>
                  <a:gd name="connsiteY16" fmla="*/ 1030682 h 2876554"/>
                  <a:gd name="connsiteX17" fmla="*/ 412234 w 482614"/>
                  <a:gd name="connsiteY17" fmla="*/ 1104680 h 2876554"/>
                  <a:gd name="connsiteX18" fmla="*/ 422805 w 482614"/>
                  <a:gd name="connsiteY18" fmla="*/ 1168106 h 2876554"/>
                  <a:gd name="connsiteX19" fmla="*/ 438662 w 482614"/>
                  <a:gd name="connsiteY19" fmla="*/ 1247390 h 2876554"/>
                  <a:gd name="connsiteX20" fmla="*/ 438662 w 482614"/>
                  <a:gd name="connsiteY20" fmla="*/ 1300245 h 2876554"/>
                  <a:gd name="connsiteX21" fmla="*/ 459804 w 482614"/>
                  <a:gd name="connsiteY21" fmla="*/ 1374243 h 2876554"/>
                  <a:gd name="connsiteX22" fmla="*/ 475660 w 482614"/>
                  <a:gd name="connsiteY22" fmla="*/ 1421813 h 2876554"/>
                  <a:gd name="connsiteX23" fmla="*/ 438662 w 482614"/>
                  <a:gd name="connsiteY23" fmla="*/ 1437669 h 2876554"/>
                  <a:gd name="connsiteX24" fmla="*/ 422805 w 482614"/>
                  <a:gd name="connsiteY24" fmla="*/ 1511667 h 2876554"/>
                  <a:gd name="connsiteX25" fmla="*/ 380521 w 482614"/>
                  <a:gd name="connsiteY25" fmla="*/ 1575094 h 2876554"/>
                  <a:gd name="connsiteX26" fmla="*/ 380521 w 482614"/>
                  <a:gd name="connsiteY26" fmla="*/ 1643806 h 2876554"/>
                  <a:gd name="connsiteX27" fmla="*/ 375235 w 482614"/>
                  <a:gd name="connsiteY27" fmla="*/ 1707232 h 2876554"/>
                  <a:gd name="connsiteX28" fmla="*/ 332951 w 482614"/>
                  <a:gd name="connsiteY28" fmla="*/ 1738946 h 2876554"/>
                  <a:gd name="connsiteX29" fmla="*/ 280095 w 482614"/>
                  <a:gd name="connsiteY29" fmla="*/ 1775945 h 2876554"/>
                  <a:gd name="connsiteX30" fmla="*/ 264239 w 482614"/>
                  <a:gd name="connsiteY30" fmla="*/ 1797087 h 2876554"/>
                  <a:gd name="connsiteX31" fmla="*/ 232525 w 482614"/>
                  <a:gd name="connsiteY31" fmla="*/ 1876370 h 2876554"/>
                  <a:gd name="connsiteX32" fmla="*/ 227240 w 482614"/>
                  <a:gd name="connsiteY32" fmla="*/ 2008509 h 2876554"/>
                  <a:gd name="connsiteX33" fmla="*/ 206097 w 482614"/>
                  <a:gd name="connsiteY33" fmla="*/ 2087792 h 2876554"/>
                  <a:gd name="connsiteX34" fmla="*/ 206097 w 482614"/>
                  <a:gd name="connsiteY34" fmla="*/ 2214645 h 2876554"/>
                  <a:gd name="connsiteX35" fmla="*/ 227240 w 482614"/>
                  <a:gd name="connsiteY35" fmla="*/ 2336213 h 2876554"/>
                  <a:gd name="connsiteX36" fmla="*/ 237811 w 482614"/>
                  <a:gd name="connsiteY36" fmla="*/ 2420782 h 2876554"/>
                  <a:gd name="connsiteX37" fmla="*/ 221954 w 482614"/>
                  <a:gd name="connsiteY37" fmla="*/ 2505350 h 2876554"/>
                  <a:gd name="connsiteX38" fmla="*/ 253667 w 482614"/>
                  <a:gd name="connsiteY38" fmla="*/ 2589919 h 2876554"/>
                  <a:gd name="connsiteX39" fmla="*/ 280095 w 482614"/>
                  <a:gd name="connsiteY39" fmla="*/ 2695630 h 2876554"/>
                  <a:gd name="connsiteX40" fmla="*/ 322380 w 482614"/>
                  <a:gd name="connsiteY40" fmla="*/ 2785484 h 2876554"/>
                  <a:gd name="connsiteX41" fmla="*/ 332951 w 482614"/>
                  <a:gd name="connsiteY41" fmla="*/ 2870053 h 2876554"/>
                  <a:gd name="connsiteX42" fmla="*/ 326720 w 482614"/>
                  <a:gd name="connsiteY42" fmla="*/ 2876554 h 2876554"/>
                  <a:gd name="connsiteX0" fmla="*/ 10572 w 276517"/>
                  <a:gd name="connsiteY0" fmla="*/ 0 h 2878654"/>
                  <a:gd name="connsiteX1" fmla="*/ 21143 w 276517"/>
                  <a:gd name="connsiteY1" fmla="*/ 142710 h 2878654"/>
                  <a:gd name="connsiteX2" fmla="*/ 58142 w 276517"/>
                  <a:gd name="connsiteY2" fmla="*/ 232564 h 2878654"/>
                  <a:gd name="connsiteX3" fmla="*/ 68713 w 276517"/>
                  <a:gd name="connsiteY3" fmla="*/ 280134 h 2878654"/>
                  <a:gd name="connsiteX4" fmla="*/ 79284 w 276517"/>
                  <a:gd name="connsiteY4" fmla="*/ 327704 h 2878654"/>
                  <a:gd name="connsiteX5" fmla="*/ 110997 w 276517"/>
                  <a:gd name="connsiteY5" fmla="*/ 364703 h 2878654"/>
                  <a:gd name="connsiteX6" fmla="*/ 116283 w 276517"/>
                  <a:gd name="connsiteY6" fmla="*/ 454557 h 2878654"/>
                  <a:gd name="connsiteX7" fmla="*/ 105711 w 276517"/>
                  <a:gd name="connsiteY7" fmla="*/ 507413 h 2878654"/>
                  <a:gd name="connsiteX8" fmla="*/ 121568 w 276517"/>
                  <a:gd name="connsiteY8" fmla="*/ 576125 h 2878654"/>
                  <a:gd name="connsiteX9" fmla="*/ 163853 w 276517"/>
                  <a:gd name="connsiteY9" fmla="*/ 650123 h 2878654"/>
                  <a:gd name="connsiteX10" fmla="*/ 221994 w 276517"/>
                  <a:gd name="connsiteY10" fmla="*/ 724120 h 2878654"/>
                  <a:gd name="connsiteX11" fmla="*/ 274849 w 276517"/>
                  <a:gd name="connsiteY11" fmla="*/ 766405 h 2878654"/>
                  <a:gd name="connsiteX12" fmla="*/ 264278 w 276517"/>
                  <a:gd name="connsiteY12" fmla="*/ 808689 h 2878654"/>
                  <a:gd name="connsiteX13" fmla="*/ 274849 w 276517"/>
                  <a:gd name="connsiteY13" fmla="*/ 882687 h 2878654"/>
                  <a:gd name="connsiteX14" fmla="*/ 274849 w 276517"/>
                  <a:gd name="connsiteY14" fmla="*/ 935542 h 2878654"/>
                  <a:gd name="connsiteX15" fmla="*/ 258992 w 276517"/>
                  <a:gd name="connsiteY15" fmla="*/ 977827 h 2878654"/>
                  <a:gd name="connsiteX16" fmla="*/ 227279 w 276517"/>
                  <a:gd name="connsiteY16" fmla="*/ 1030682 h 2878654"/>
                  <a:gd name="connsiteX17" fmla="*/ 206137 w 276517"/>
                  <a:gd name="connsiteY17" fmla="*/ 1104680 h 2878654"/>
                  <a:gd name="connsiteX18" fmla="*/ 216708 w 276517"/>
                  <a:gd name="connsiteY18" fmla="*/ 1168106 h 2878654"/>
                  <a:gd name="connsiteX19" fmla="*/ 232565 w 276517"/>
                  <a:gd name="connsiteY19" fmla="*/ 1247390 h 2878654"/>
                  <a:gd name="connsiteX20" fmla="*/ 232565 w 276517"/>
                  <a:gd name="connsiteY20" fmla="*/ 1300245 h 2878654"/>
                  <a:gd name="connsiteX21" fmla="*/ 253707 w 276517"/>
                  <a:gd name="connsiteY21" fmla="*/ 1374243 h 2878654"/>
                  <a:gd name="connsiteX22" fmla="*/ 269563 w 276517"/>
                  <a:gd name="connsiteY22" fmla="*/ 1421813 h 2878654"/>
                  <a:gd name="connsiteX23" fmla="*/ 232565 w 276517"/>
                  <a:gd name="connsiteY23" fmla="*/ 1437669 h 2878654"/>
                  <a:gd name="connsiteX24" fmla="*/ 216708 w 276517"/>
                  <a:gd name="connsiteY24" fmla="*/ 1511667 h 2878654"/>
                  <a:gd name="connsiteX25" fmla="*/ 174424 w 276517"/>
                  <a:gd name="connsiteY25" fmla="*/ 1575094 h 2878654"/>
                  <a:gd name="connsiteX26" fmla="*/ 174424 w 276517"/>
                  <a:gd name="connsiteY26" fmla="*/ 1643806 h 2878654"/>
                  <a:gd name="connsiteX27" fmla="*/ 169138 w 276517"/>
                  <a:gd name="connsiteY27" fmla="*/ 1707232 h 2878654"/>
                  <a:gd name="connsiteX28" fmla="*/ 126854 w 276517"/>
                  <a:gd name="connsiteY28" fmla="*/ 1738946 h 2878654"/>
                  <a:gd name="connsiteX29" fmla="*/ 73998 w 276517"/>
                  <a:gd name="connsiteY29" fmla="*/ 1775945 h 2878654"/>
                  <a:gd name="connsiteX30" fmla="*/ 58142 w 276517"/>
                  <a:gd name="connsiteY30" fmla="*/ 1797087 h 2878654"/>
                  <a:gd name="connsiteX31" fmla="*/ 26428 w 276517"/>
                  <a:gd name="connsiteY31" fmla="*/ 1876370 h 2878654"/>
                  <a:gd name="connsiteX32" fmla="*/ 21143 w 276517"/>
                  <a:gd name="connsiteY32" fmla="*/ 2008509 h 2878654"/>
                  <a:gd name="connsiteX33" fmla="*/ 0 w 276517"/>
                  <a:gd name="connsiteY33" fmla="*/ 2087792 h 2878654"/>
                  <a:gd name="connsiteX34" fmla="*/ 0 w 276517"/>
                  <a:gd name="connsiteY34" fmla="*/ 2214645 h 2878654"/>
                  <a:gd name="connsiteX35" fmla="*/ 21143 w 276517"/>
                  <a:gd name="connsiteY35" fmla="*/ 2336213 h 2878654"/>
                  <a:gd name="connsiteX36" fmla="*/ 31714 w 276517"/>
                  <a:gd name="connsiteY36" fmla="*/ 2420782 h 2878654"/>
                  <a:gd name="connsiteX37" fmla="*/ 15857 w 276517"/>
                  <a:gd name="connsiteY37" fmla="*/ 2505350 h 2878654"/>
                  <a:gd name="connsiteX38" fmla="*/ 47570 w 276517"/>
                  <a:gd name="connsiteY38" fmla="*/ 2589919 h 2878654"/>
                  <a:gd name="connsiteX39" fmla="*/ 73998 w 276517"/>
                  <a:gd name="connsiteY39" fmla="*/ 2695630 h 2878654"/>
                  <a:gd name="connsiteX40" fmla="*/ 116283 w 276517"/>
                  <a:gd name="connsiteY40" fmla="*/ 2785484 h 2878654"/>
                  <a:gd name="connsiteX41" fmla="*/ 126854 w 276517"/>
                  <a:gd name="connsiteY41" fmla="*/ 2870053 h 2878654"/>
                  <a:gd name="connsiteX42" fmla="*/ 122525 w 276517"/>
                  <a:gd name="connsiteY42" fmla="*/ 2876554 h 2878654"/>
                  <a:gd name="connsiteX43" fmla="*/ 120623 w 276517"/>
                  <a:gd name="connsiteY43" fmla="*/ 2876554 h 287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76517" h="2878654">
                    <a:moveTo>
                      <a:pt x="10572" y="0"/>
                    </a:moveTo>
                    <a:cubicBezTo>
                      <a:pt x="11893" y="51974"/>
                      <a:pt x="13215" y="103949"/>
                      <a:pt x="21143" y="142710"/>
                    </a:cubicBezTo>
                    <a:cubicBezTo>
                      <a:pt x="29071" y="181471"/>
                      <a:pt x="50214" y="209660"/>
                      <a:pt x="58142" y="232564"/>
                    </a:cubicBezTo>
                    <a:cubicBezTo>
                      <a:pt x="66070" y="255468"/>
                      <a:pt x="68713" y="280134"/>
                      <a:pt x="68713" y="280134"/>
                    </a:cubicBezTo>
                    <a:cubicBezTo>
                      <a:pt x="72237" y="295991"/>
                      <a:pt x="72237" y="313609"/>
                      <a:pt x="79284" y="327704"/>
                    </a:cubicBezTo>
                    <a:cubicBezTo>
                      <a:pt x="86331" y="341799"/>
                      <a:pt x="104831" y="343561"/>
                      <a:pt x="110997" y="364703"/>
                    </a:cubicBezTo>
                    <a:cubicBezTo>
                      <a:pt x="117163" y="385845"/>
                      <a:pt x="117164" y="430772"/>
                      <a:pt x="116283" y="454557"/>
                    </a:cubicBezTo>
                    <a:cubicBezTo>
                      <a:pt x="115402" y="478342"/>
                      <a:pt x="104830" y="487152"/>
                      <a:pt x="105711" y="507413"/>
                    </a:cubicBezTo>
                    <a:cubicBezTo>
                      <a:pt x="106592" y="527674"/>
                      <a:pt x="111878" y="552340"/>
                      <a:pt x="121568" y="576125"/>
                    </a:cubicBezTo>
                    <a:cubicBezTo>
                      <a:pt x="131258" y="599910"/>
                      <a:pt x="147115" y="625457"/>
                      <a:pt x="163853" y="650123"/>
                    </a:cubicBezTo>
                    <a:cubicBezTo>
                      <a:pt x="180591" y="674789"/>
                      <a:pt x="203495" y="704740"/>
                      <a:pt x="221994" y="724120"/>
                    </a:cubicBezTo>
                    <a:cubicBezTo>
                      <a:pt x="240493" y="743500"/>
                      <a:pt x="267802" y="752310"/>
                      <a:pt x="274849" y="766405"/>
                    </a:cubicBezTo>
                    <a:cubicBezTo>
                      <a:pt x="281896" y="780500"/>
                      <a:pt x="264278" y="789309"/>
                      <a:pt x="264278" y="808689"/>
                    </a:cubicBezTo>
                    <a:cubicBezTo>
                      <a:pt x="264278" y="828069"/>
                      <a:pt x="273087" y="861545"/>
                      <a:pt x="274849" y="882687"/>
                    </a:cubicBezTo>
                    <a:cubicBezTo>
                      <a:pt x="276611" y="903829"/>
                      <a:pt x="277492" y="919685"/>
                      <a:pt x="274849" y="935542"/>
                    </a:cubicBezTo>
                    <a:cubicBezTo>
                      <a:pt x="272206" y="951399"/>
                      <a:pt x="266920" y="961970"/>
                      <a:pt x="258992" y="977827"/>
                    </a:cubicBezTo>
                    <a:cubicBezTo>
                      <a:pt x="251064" y="993684"/>
                      <a:pt x="236088" y="1009540"/>
                      <a:pt x="227279" y="1030682"/>
                    </a:cubicBezTo>
                    <a:cubicBezTo>
                      <a:pt x="218470" y="1051824"/>
                      <a:pt x="207899" y="1081776"/>
                      <a:pt x="206137" y="1104680"/>
                    </a:cubicBezTo>
                    <a:cubicBezTo>
                      <a:pt x="204375" y="1127584"/>
                      <a:pt x="212303" y="1144321"/>
                      <a:pt x="216708" y="1168106"/>
                    </a:cubicBezTo>
                    <a:cubicBezTo>
                      <a:pt x="221113" y="1191891"/>
                      <a:pt x="229922" y="1225367"/>
                      <a:pt x="232565" y="1247390"/>
                    </a:cubicBezTo>
                    <a:cubicBezTo>
                      <a:pt x="235208" y="1269413"/>
                      <a:pt x="229041" y="1279103"/>
                      <a:pt x="232565" y="1300245"/>
                    </a:cubicBezTo>
                    <a:cubicBezTo>
                      <a:pt x="236089" y="1321387"/>
                      <a:pt x="247541" y="1353982"/>
                      <a:pt x="253707" y="1374243"/>
                    </a:cubicBezTo>
                    <a:cubicBezTo>
                      <a:pt x="259873" y="1394504"/>
                      <a:pt x="273087" y="1411242"/>
                      <a:pt x="269563" y="1421813"/>
                    </a:cubicBezTo>
                    <a:cubicBezTo>
                      <a:pt x="266039" y="1432384"/>
                      <a:pt x="241374" y="1422693"/>
                      <a:pt x="232565" y="1437669"/>
                    </a:cubicBezTo>
                    <a:cubicBezTo>
                      <a:pt x="223756" y="1452645"/>
                      <a:pt x="226398" y="1488763"/>
                      <a:pt x="216708" y="1511667"/>
                    </a:cubicBezTo>
                    <a:cubicBezTo>
                      <a:pt x="207018" y="1534571"/>
                      <a:pt x="181471" y="1553071"/>
                      <a:pt x="174424" y="1575094"/>
                    </a:cubicBezTo>
                    <a:cubicBezTo>
                      <a:pt x="167377" y="1597117"/>
                      <a:pt x="175305" y="1621783"/>
                      <a:pt x="174424" y="1643806"/>
                    </a:cubicBezTo>
                    <a:cubicBezTo>
                      <a:pt x="173543" y="1665829"/>
                      <a:pt x="177066" y="1691375"/>
                      <a:pt x="169138" y="1707232"/>
                    </a:cubicBezTo>
                    <a:cubicBezTo>
                      <a:pt x="161210" y="1723089"/>
                      <a:pt x="142711" y="1727494"/>
                      <a:pt x="126854" y="1738946"/>
                    </a:cubicBezTo>
                    <a:cubicBezTo>
                      <a:pt x="110997" y="1750398"/>
                      <a:pt x="85450" y="1766255"/>
                      <a:pt x="73998" y="1775945"/>
                    </a:cubicBezTo>
                    <a:cubicBezTo>
                      <a:pt x="62546" y="1785635"/>
                      <a:pt x="66070" y="1780350"/>
                      <a:pt x="58142" y="1797087"/>
                    </a:cubicBezTo>
                    <a:cubicBezTo>
                      <a:pt x="50214" y="1813825"/>
                      <a:pt x="32594" y="1841133"/>
                      <a:pt x="26428" y="1876370"/>
                    </a:cubicBezTo>
                    <a:cubicBezTo>
                      <a:pt x="20262" y="1911607"/>
                      <a:pt x="25548" y="1973272"/>
                      <a:pt x="21143" y="2008509"/>
                    </a:cubicBezTo>
                    <a:cubicBezTo>
                      <a:pt x="16738" y="2043746"/>
                      <a:pt x="3524" y="2053436"/>
                      <a:pt x="0" y="2087792"/>
                    </a:cubicBezTo>
                    <a:cubicBezTo>
                      <a:pt x="-3524" y="2122148"/>
                      <a:pt x="-3524" y="2173242"/>
                      <a:pt x="0" y="2214645"/>
                    </a:cubicBezTo>
                    <a:cubicBezTo>
                      <a:pt x="3524" y="2256048"/>
                      <a:pt x="15857" y="2301857"/>
                      <a:pt x="21143" y="2336213"/>
                    </a:cubicBezTo>
                    <a:cubicBezTo>
                      <a:pt x="26429" y="2370569"/>
                      <a:pt x="32595" y="2392593"/>
                      <a:pt x="31714" y="2420782"/>
                    </a:cubicBezTo>
                    <a:cubicBezTo>
                      <a:pt x="30833" y="2448971"/>
                      <a:pt x="13214" y="2477161"/>
                      <a:pt x="15857" y="2505350"/>
                    </a:cubicBezTo>
                    <a:cubicBezTo>
                      <a:pt x="18500" y="2533539"/>
                      <a:pt x="37880" y="2558206"/>
                      <a:pt x="47570" y="2589919"/>
                    </a:cubicBezTo>
                    <a:cubicBezTo>
                      <a:pt x="57260" y="2621632"/>
                      <a:pt x="62546" y="2663036"/>
                      <a:pt x="73998" y="2695630"/>
                    </a:cubicBezTo>
                    <a:cubicBezTo>
                      <a:pt x="85450" y="2728224"/>
                      <a:pt x="107474" y="2756414"/>
                      <a:pt x="116283" y="2785484"/>
                    </a:cubicBezTo>
                    <a:cubicBezTo>
                      <a:pt x="125092" y="2814554"/>
                      <a:pt x="125814" y="2854875"/>
                      <a:pt x="126854" y="2870053"/>
                    </a:cubicBezTo>
                    <a:cubicBezTo>
                      <a:pt x="127894" y="2885231"/>
                      <a:pt x="123563" y="2875471"/>
                      <a:pt x="122525" y="2876554"/>
                    </a:cubicBezTo>
                    <a:cubicBezTo>
                      <a:pt x="121487" y="2877637"/>
                      <a:pt x="67757" y="2875760"/>
                      <a:pt x="120623" y="2876554"/>
                    </a:cubicBezTo>
                  </a:path>
                </a:pathLst>
              </a:cu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2" name="20 Forma libre"/>
              <p:cNvSpPr/>
              <p:nvPr/>
            </p:nvSpPr>
            <p:spPr>
              <a:xfrm>
                <a:off x="120581" y="2873829"/>
                <a:ext cx="1428072" cy="1789320"/>
              </a:xfrm>
              <a:custGeom>
                <a:avLst/>
                <a:gdLst>
                  <a:gd name="connsiteX0" fmla="*/ 0 w 1428072"/>
                  <a:gd name="connsiteY0" fmla="*/ 0 h 1789320"/>
                  <a:gd name="connsiteX1" fmla="*/ 95140 w 1428072"/>
                  <a:gd name="connsiteY1" fmla="*/ 195565 h 1789320"/>
                  <a:gd name="connsiteX2" fmla="*/ 142710 w 1428072"/>
                  <a:gd name="connsiteY2" fmla="*/ 274848 h 1789320"/>
                  <a:gd name="connsiteX3" fmla="*/ 216708 w 1428072"/>
                  <a:gd name="connsiteY3" fmla="*/ 391130 h 1789320"/>
                  <a:gd name="connsiteX4" fmla="*/ 375274 w 1428072"/>
                  <a:gd name="connsiteY4" fmla="*/ 433415 h 1789320"/>
                  <a:gd name="connsiteX5" fmla="*/ 549697 w 1428072"/>
                  <a:gd name="connsiteY5" fmla="*/ 433415 h 1789320"/>
                  <a:gd name="connsiteX6" fmla="*/ 724120 w 1428072"/>
                  <a:gd name="connsiteY6" fmla="*/ 470414 h 1789320"/>
                  <a:gd name="connsiteX7" fmla="*/ 835117 w 1428072"/>
                  <a:gd name="connsiteY7" fmla="*/ 539126 h 1789320"/>
                  <a:gd name="connsiteX8" fmla="*/ 872116 w 1428072"/>
                  <a:gd name="connsiteY8" fmla="*/ 591981 h 1789320"/>
                  <a:gd name="connsiteX9" fmla="*/ 850974 w 1428072"/>
                  <a:gd name="connsiteY9" fmla="*/ 655408 h 1789320"/>
                  <a:gd name="connsiteX10" fmla="*/ 813975 w 1428072"/>
                  <a:gd name="connsiteY10" fmla="*/ 745262 h 1789320"/>
                  <a:gd name="connsiteX11" fmla="*/ 792832 w 1428072"/>
                  <a:gd name="connsiteY11" fmla="*/ 824545 h 1789320"/>
                  <a:gd name="connsiteX12" fmla="*/ 792832 w 1428072"/>
                  <a:gd name="connsiteY12" fmla="*/ 872115 h 1789320"/>
                  <a:gd name="connsiteX13" fmla="*/ 898543 w 1428072"/>
                  <a:gd name="connsiteY13" fmla="*/ 1009540 h 1789320"/>
                  <a:gd name="connsiteX14" fmla="*/ 935542 w 1428072"/>
                  <a:gd name="connsiteY14" fmla="*/ 1072966 h 1789320"/>
                  <a:gd name="connsiteX15" fmla="*/ 961970 w 1428072"/>
                  <a:gd name="connsiteY15" fmla="*/ 1125822 h 1789320"/>
                  <a:gd name="connsiteX16" fmla="*/ 1025397 w 1428072"/>
                  <a:gd name="connsiteY16" fmla="*/ 1178677 h 1789320"/>
                  <a:gd name="connsiteX17" fmla="*/ 1104680 w 1428072"/>
                  <a:gd name="connsiteY17" fmla="*/ 1242104 h 1789320"/>
                  <a:gd name="connsiteX18" fmla="*/ 1157535 w 1428072"/>
                  <a:gd name="connsiteY18" fmla="*/ 1321387 h 1789320"/>
                  <a:gd name="connsiteX19" fmla="*/ 1189249 w 1428072"/>
                  <a:gd name="connsiteY19" fmla="*/ 1395385 h 1789320"/>
                  <a:gd name="connsiteX20" fmla="*/ 1205105 w 1428072"/>
                  <a:gd name="connsiteY20" fmla="*/ 1490525 h 1789320"/>
                  <a:gd name="connsiteX21" fmla="*/ 1242104 w 1428072"/>
                  <a:gd name="connsiteY21" fmla="*/ 1548666 h 1789320"/>
                  <a:gd name="connsiteX22" fmla="*/ 1300245 w 1428072"/>
                  <a:gd name="connsiteY22" fmla="*/ 1622663 h 1789320"/>
                  <a:gd name="connsiteX23" fmla="*/ 1358386 w 1428072"/>
                  <a:gd name="connsiteY23" fmla="*/ 1701947 h 1789320"/>
                  <a:gd name="connsiteX24" fmla="*/ 1427098 w 1428072"/>
                  <a:gd name="connsiteY24" fmla="*/ 1786515 h 1789320"/>
                  <a:gd name="connsiteX25" fmla="*/ 1400671 w 1428072"/>
                  <a:gd name="connsiteY25" fmla="*/ 1770659 h 1789320"/>
                  <a:gd name="connsiteX26" fmla="*/ 1400671 w 1428072"/>
                  <a:gd name="connsiteY26" fmla="*/ 1770659 h 178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428072" h="1789320">
                    <a:moveTo>
                      <a:pt x="0" y="0"/>
                    </a:moveTo>
                    <a:cubicBezTo>
                      <a:pt x="35677" y="74878"/>
                      <a:pt x="71355" y="149757"/>
                      <a:pt x="95140" y="195565"/>
                    </a:cubicBezTo>
                    <a:cubicBezTo>
                      <a:pt x="118925" y="241373"/>
                      <a:pt x="122449" y="242254"/>
                      <a:pt x="142710" y="274848"/>
                    </a:cubicBezTo>
                    <a:cubicBezTo>
                      <a:pt x="162971" y="307442"/>
                      <a:pt x="177947" y="364702"/>
                      <a:pt x="216708" y="391130"/>
                    </a:cubicBezTo>
                    <a:cubicBezTo>
                      <a:pt x="255469" y="417558"/>
                      <a:pt x="319776" y="426368"/>
                      <a:pt x="375274" y="433415"/>
                    </a:cubicBezTo>
                    <a:cubicBezTo>
                      <a:pt x="430772" y="440462"/>
                      <a:pt x="491556" y="427249"/>
                      <a:pt x="549697" y="433415"/>
                    </a:cubicBezTo>
                    <a:cubicBezTo>
                      <a:pt x="607838" y="439581"/>
                      <a:pt x="676550" y="452796"/>
                      <a:pt x="724120" y="470414"/>
                    </a:cubicBezTo>
                    <a:cubicBezTo>
                      <a:pt x="771690" y="488032"/>
                      <a:pt x="810451" y="518865"/>
                      <a:pt x="835117" y="539126"/>
                    </a:cubicBezTo>
                    <a:cubicBezTo>
                      <a:pt x="859783" y="559387"/>
                      <a:pt x="869473" y="572601"/>
                      <a:pt x="872116" y="591981"/>
                    </a:cubicBezTo>
                    <a:cubicBezTo>
                      <a:pt x="874759" y="611361"/>
                      <a:pt x="860664" y="629861"/>
                      <a:pt x="850974" y="655408"/>
                    </a:cubicBezTo>
                    <a:cubicBezTo>
                      <a:pt x="841284" y="680955"/>
                      <a:pt x="823665" y="717073"/>
                      <a:pt x="813975" y="745262"/>
                    </a:cubicBezTo>
                    <a:cubicBezTo>
                      <a:pt x="804285" y="773452"/>
                      <a:pt x="796356" y="803403"/>
                      <a:pt x="792832" y="824545"/>
                    </a:cubicBezTo>
                    <a:cubicBezTo>
                      <a:pt x="789308" y="845687"/>
                      <a:pt x="775214" y="841283"/>
                      <a:pt x="792832" y="872115"/>
                    </a:cubicBezTo>
                    <a:cubicBezTo>
                      <a:pt x="810450" y="902947"/>
                      <a:pt x="874758" y="976065"/>
                      <a:pt x="898543" y="1009540"/>
                    </a:cubicBezTo>
                    <a:cubicBezTo>
                      <a:pt x="922328" y="1043015"/>
                      <a:pt x="924971" y="1053586"/>
                      <a:pt x="935542" y="1072966"/>
                    </a:cubicBezTo>
                    <a:cubicBezTo>
                      <a:pt x="946113" y="1092346"/>
                      <a:pt x="946994" y="1108204"/>
                      <a:pt x="961970" y="1125822"/>
                    </a:cubicBezTo>
                    <a:cubicBezTo>
                      <a:pt x="976946" y="1143441"/>
                      <a:pt x="1001612" y="1159297"/>
                      <a:pt x="1025397" y="1178677"/>
                    </a:cubicBezTo>
                    <a:cubicBezTo>
                      <a:pt x="1049182" y="1198057"/>
                      <a:pt x="1082657" y="1218319"/>
                      <a:pt x="1104680" y="1242104"/>
                    </a:cubicBezTo>
                    <a:cubicBezTo>
                      <a:pt x="1126703" y="1265889"/>
                      <a:pt x="1143440" y="1295840"/>
                      <a:pt x="1157535" y="1321387"/>
                    </a:cubicBezTo>
                    <a:cubicBezTo>
                      <a:pt x="1171630" y="1346934"/>
                      <a:pt x="1181321" y="1367195"/>
                      <a:pt x="1189249" y="1395385"/>
                    </a:cubicBezTo>
                    <a:cubicBezTo>
                      <a:pt x="1197177" y="1423575"/>
                      <a:pt x="1196296" y="1464978"/>
                      <a:pt x="1205105" y="1490525"/>
                    </a:cubicBezTo>
                    <a:cubicBezTo>
                      <a:pt x="1213914" y="1516072"/>
                      <a:pt x="1226247" y="1526643"/>
                      <a:pt x="1242104" y="1548666"/>
                    </a:cubicBezTo>
                    <a:cubicBezTo>
                      <a:pt x="1257961" y="1570689"/>
                      <a:pt x="1280865" y="1597116"/>
                      <a:pt x="1300245" y="1622663"/>
                    </a:cubicBezTo>
                    <a:cubicBezTo>
                      <a:pt x="1319625" y="1648210"/>
                      <a:pt x="1337244" y="1674638"/>
                      <a:pt x="1358386" y="1701947"/>
                    </a:cubicBezTo>
                    <a:cubicBezTo>
                      <a:pt x="1379528" y="1729256"/>
                      <a:pt x="1420051" y="1775063"/>
                      <a:pt x="1427098" y="1786515"/>
                    </a:cubicBezTo>
                    <a:cubicBezTo>
                      <a:pt x="1434145" y="1797967"/>
                      <a:pt x="1400671" y="1770659"/>
                      <a:pt x="1400671" y="1770659"/>
                    </a:cubicBezTo>
                    <a:lnTo>
                      <a:pt x="1400671" y="1770659"/>
                    </a:lnTo>
                  </a:path>
                </a:pathLst>
              </a:cu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" name="21 Forma libre"/>
              <p:cNvSpPr/>
              <p:nvPr/>
            </p:nvSpPr>
            <p:spPr>
              <a:xfrm>
                <a:off x="1552471" y="4677508"/>
                <a:ext cx="1004254" cy="1236818"/>
              </a:xfrm>
              <a:custGeom>
                <a:avLst/>
                <a:gdLst>
                  <a:gd name="connsiteX0" fmla="*/ 0 w 1004254"/>
                  <a:gd name="connsiteY0" fmla="*/ 0 h 1236818"/>
                  <a:gd name="connsiteX1" fmla="*/ 63427 w 1004254"/>
                  <a:gd name="connsiteY1" fmla="*/ 126853 h 1236818"/>
                  <a:gd name="connsiteX2" fmla="*/ 147995 w 1004254"/>
                  <a:gd name="connsiteY2" fmla="*/ 216707 h 1236818"/>
                  <a:gd name="connsiteX3" fmla="*/ 253706 w 1004254"/>
                  <a:gd name="connsiteY3" fmla="*/ 269563 h 1236818"/>
                  <a:gd name="connsiteX4" fmla="*/ 369988 w 1004254"/>
                  <a:gd name="connsiteY4" fmla="*/ 243135 h 1236818"/>
                  <a:gd name="connsiteX5" fmla="*/ 412273 w 1004254"/>
                  <a:gd name="connsiteY5" fmla="*/ 343561 h 1236818"/>
                  <a:gd name="connsiteX6" fmla="*/ 528555 w 1004254"/>
                  <a:gd name="connsiteY6" fmla="*/ 507413 h 1236818"/>
                  <a:gd name="connsiteX7" fmla="*/ 644837 w 1004254"/>
                  <a:gd name="connsiteY7" fmla="*/ 607838 h 1236818"/>
                  <a:gd name="connsiteX8" fmla="*/ 734691 w 1004254"/>
                  <a:gd name="connsiteY8" fmla="*/ 676550 h 1236818"/>
                  <a:gd name="connsiteX9" fmla="*/ 761119 w 1004254"/>
                  <a:gd name="connsiteY9" fmla="*/ 692407 h 1236818"/>
                  <a:gd name="connsiteX10" fmla="*/ 798118 w 1004254"/>
                  <a:gd name="connsiteY10" fmla="*/ 739977 h 1236818"/>
                  <a:gd name="connsiteX11" fmla="*/ 782261 w 1004254"/>
                  <a:gd name="connsiteY11" fmla="*/ 829831 h 1236818"/>
                  <a:gd name="connsiteX12" fmla="*/ 739977 w 1004254"/>
                  <a:gd name="connsiteY12" fmla="*/ 893258 h 1236818"/>
                  <a:gd name="connsiteX13" fmla="*/ 745262 w 1004254"/>
                  <a:gd name="connsiteY13" fmla="*/ 1035968 h 1236818"/>
                  <a:gd name="connsiteX14" fmla="*/ 829831 w 1004254"/>
                  <a:gd name="connsiteY14" fmla="*/ 1120536 h 1236818"/>
                  <a:gd name="connsiteX15" fmla="*/ 909114 w 1004254"/>
                  <a:gd name="connsiteY15" fmla="*/ 1178677 h 1236818"/>
                  <a:gd name="connsiteX16" fmla="*/ 1004254 w 1004254"/>
                  <a:gd name="connsiteY16" fmla="*/ 1236818 h 1236818"/>
                  <a:gd name="connsiteX17" fmla="*/ 1004254 w 1004254"/>
                  <a:gd name="connsiteY17" fmla="*/ 1236818 h 1236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4254" h="1236818">
                    <a:moveTo>
                      <a:pt x="0" y="0"/>
                    </a:moveTo>
                    <a:cubicBezTo>
                      <a:pt x="19380" y="45367"/>
                      <a:pt x="38761" y="90735"/>
                      <a:pt x="63427" y="126853"/>
                    </a:cubicBezTo>
                    <a:cubicBezTo>
                      <a:pt x="88093" y="162971"/>
                      <a:pt x="116282" y="192922"/>
                      <a:pt x="147995" y="216707"/>
                    </a:cubicBezTo>
                    <a:cubicBezTo>
                      <a:pt x="179708" y="240492"/>
                      <a:pt x="216707" y="265158"/>
                      <a:pt x="253706" y="269563"/>
                    </a:cubicBezTo>
                    <a:cubicBezTo>
                      <a:pt x="290705" y="273968"/>
                      <a:pt x="343560" y="230802"/>
                      <a:pt x="369988" y="243135"/>
                    </a:cubicBezTo>
                    <a:cubicBezTo>
                      <a:pt x="396416" y="255468"/>
                      <a:pt x="385845" y="299515"/>
                      <a:pt x="412273" y="343561"/>
                    </a:cubicBezTo>
                    <a:cubicBezTo>
                      <a:pt x="438701" y="387607"/>
                      <a:pt x="489794" y="463367"/>
                      <a:pt x="528555" y="507413"/>
                    </a:cubicBezTo>
                    <a:cubicBezTo>
                      <a:pt x="567316" y="551459"/>
                      <a:pt x="610481" y="579649"/>
                      <a:pt x="644837" y="607838"/>
                    </a:cubicBezTo>
                    <a:cubicBezTo>
                      <a:pt x="679193" y="636027"/>
                      <a:pt x="715311" y="662455"/>
                      <a:pt x="734691" y="676550"/>
                    </a:cubicBezTo>
                    <a:cubicBezTo>
                      <a:pt x="754071" y="690645"/>
                      <a:pt x="750548" y="681836"/>
                      <a:pt x="761119" y="692407"/>
                    </a:cubicBezTo>
                    <a:cubicBezTo>
                      <a:pt x="771690" y="702978"/>
                      <a:pt x="794594" y="717073"/>
                      <a:pt x="798118" y="739977"/>
                    </a:cubicBezTo>
                    <a:cubicBezTo>
                      <a:pt x="801642" y="762881"/>
                      <a:pt x="791951" y="804284"/>
                      <a:pt x="782261" y="829831"/>
                    </a:cubicBezTo>
                    <a:cubicBezTo>
                      <a:pt x="772571" y="855378"/>
                      <a:pt x="746144" y="858902"/>
                      <a:pt x="739977" y="893258"/>
                    </a:cubicBezTo>
                    <a:cubicBezTo>
                      <a:pt x="733810" y="927614"/>
                      <a:pt x="730286" y="998088"/>
                      <a:pt x="745262" y="1035968"/>
                    </a:cubicBezTo>
                    <a:cubicBezTo>
                      <a:pt x="760238" y="1073848"/>
                      <a:pt x="802522" y="1096751"/>
                      <a:pt x="829831" y="1120536"/>
                    </a:cubicBezTo>
                    <a:cubicBezTo>
                      <a:pt x="857140" y="1144321"/>
                      <a:pt x="880044" y="1159297"/>
                      <a:pt x="909114" y="1178677"/>
                    </a:cubicBezTo>
                    <a:cubicBezTo>
                      <a:pt x="938184" y="1198057"/>
                      <a:pt x="1004254" y="1236818"/>
                      <a:pt x="1004254" y="1236818"/>
                    </a:cubicBezTo>
                    <a:lnTo>
                      <a:pt x="1004254" y="1236818"/>
                    </a:lnTo>
                  </a:path>
                </a:pathLst>
              </a:cu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012"/>
            <a:ext cx="2741267" cy="762000"/>
          </a:xfrm>
        </p:spPr>
        <p:txBody>
          <a:bodyPr>
            <a:normAutofit fontScale="90000"/>
          </a:bodyPr>
          <a:lstStyle/>
          <a:p>
            <a:r>
              <a:rPr lang="es-ES" sz="3600" b="1" u="sng" dirty="0">
                <a:solidFill>
                  <a:schemeClr val="tx2">
                    <a:lumMod val="50000"/>
                  </a:schemeClr>
                </a:solidFill>
              </a:rPr>
              <a:t>Uso del Suelo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90600" y="605135"/>
            <a:ext cx="259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Cuenca del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Río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Pita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1066800"/>
            <a:ext cx="7086600" cy="5638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00200" y="304800"/>
            <a:ext cx="6781800" cy="684432"/>
          </a:xfrm>
        </p:spPr>
        <p:txBody>
          <a:bodyPr>
            <a:noAutofit/>
          </a:bodyPr>
          <a:lstStyle/>
          <a:p>
            <a:pPr algn="ctr"/>
            <a:r>
              <a:rPr lang="es-ES" b="1" u="sng" dirty="0">
                <a:solidFill>
                  <a:schemeClr val="tx2">
                    <a:lumMod val="50000"/>
                  </a:schemeClr>
                </a:solidFill>
              </a:rPr>
              <a:t>TMDL, técnica moderna EPA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1066800" y="1295400"/>
            <a:ext cx="7772400" cy="5181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Qué </a:t>
            </a:r>
            <a:r>
              <a:rPr lang="es-ES" sz="3600" b="1" dirty="0">
                <a:solidFill>
                  <a:schemeClr val="tx2">
                    <a:lumMod val="75000"/>
                  </a:schemeClr>
                </a:solidFill>
              </a:rPr>
              <a:t>es el TMDL</a:t>
            </a:r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Porqué 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deben ser utilizados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Normas 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nacionales vs. Normas USA 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EPA</a:t>
            </a:r>
          </a:p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Obligación 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de monitorear los ríos</a:t>
            </a:r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es-ES" sz="3600" dirty="0" smtClean="0">
                <a:solidFill>
                  <a:schemeClr val="tx2">
                    <a:lumMod val="75000"/>
                  </a:schemeClr>
                </a:solidFill>
              </a:rPr>
              <a:t>Fórmula</a:t>
            </a:r>
            <a:r>
              <a:rPr lang="es-ES" sz="3600" dirty="0">
                <a:solidFill>
                  <a:schemeClr val="tx2">
                    <a:lumMod val="75000"/>
                  </a:schemeClr>
                </a:solidFill>
              </a:rPr>
              <a:t>:   </a:t>
            </a:r>
            <a:endParaRPr lang="es-ES" sz="3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TMDL </a:t>
            </a:r>
            <a:r>
              <a:rPr lang="es-E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Σ WLA + Σ LA + MOS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828800" y="152400"/>
            <a:ext cx="5856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err="1">
                <a:solidFill>
                  <a:schemeClr val="tx2">
                    <a:lumMod val="50000"/>
                  </a:schemeClr>
                </a:solidFill>
              </a:rPr>
              <a:t>Enfoque</a:t>
            </a: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</a:rPr>
              <a:t> del </a:t>
            </a:r>
            <a:r>
              <a:rPr lang="en-US" sz="4000" b="1" u="sng" dirty="0" err="1" smtClean="0">
                <a:solidFill>
                  <a:schemeClr val="tx2">
                    <a:lumMod val="50000"/>
                  </a:schemeClr>
                </a:solidFill>
              </a:rPr>
              <a:t>Modelo</a:t>
            </a:r>
            <a:r>
              <a:rPr lang="en-US" sz="4000" b="1" u="sng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4000" b="1" u="sng" dirty="0">
                <a:solidFill>
                  <a:schemeClr val="tx2">
                    <a:lumMod val="50000"/>
                  </a:schemeClr>
                </a:solidFill>
              </a:rPr>
              <a:t>TMDL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1724855" y="847115"/>
            <a:ext cx="5913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>
                <a:solidFill>
                  <a:schemeClr val="tx2">
                    <a:lumMod val="75000"/>
                  </a:schemeClr>
                </a:solidFill>
              </a:rPr>
              <a:t>Sumatoria de cargas de desperdicio puntuales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8024" y="1506862"/>
            <a:ext cx="6767776" cy="50733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7wNinuYvMzfZ5U1vBqhNh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uPQogmzKvTp1YV9ymQ2Z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FUQynbDZ7CnnKAa7cx9M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Entrenamien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1132</Words>
  <Application>Microsoft Office PowerPoint</Application>
  <PresentationFormat>Presentación en pantalla (4:3)</PresentationFormat>
  <Paragraphs>149</Paragraphs>
  <Slides>37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38" baseType="lpstr">
      <vt:lpstr>Entrenamiento</vt:lpstr>
      <vt:lpstr>Determinación de la carga total máxima diaria (TMDL) de la cuenca alta del río Pita </vt:lpstr>
      <vt:lpstr>Alcance y visión</vt:lpstr>
      <vt:lpstr>Presentación de PowerPoint</vt:lpstr>
      <vt:lpstr>Presentación de PowerPoint</vt:lpstr>
      <vt:lpstr>Presentación de PowerPoint</vt:lpstr>
      <vt:lpstr>Presentación de PowerPoint</vt:lpstr>
      <vt:lpstr>Uso del Suelo</vt:lpstr>
      <vt:lpstr>TMDL, técnica moderna EPA</vt:lpstr>
      <vt:lpstr>Presentación de PowerPoint</vt:lpstr>
      <vt:lpstr>Sumatoria de asignación de cargas</vt:lpstr>
      <vt:lpstr>Presentación de PowerPoint</vt:lpstr>
      <vt:lpstr>Presentación de PowerPoint</vt:lpstr>
      <vt:lpstr>Estudios analíticos del agua</vt:lpstr>
      <vt:lpstr>Parámetros Básicos de Análisis</vt:lpstr>
      <vt:lpstr>Resultados</vt:lpstr>
      <vt:lpstr>Cálculo del índice  ICA</vt:lpstr>
      <vt:lpstr>Sólidos Totales</vt:lpstr>
      <vt:lpstr>Sólidos en Suspensión</vt:lpstr>
      <vt:lpstr>Acuerdo No. 061 Libro VI TULMAS y Resultados </vt:lpstr>
      <vt:lpstr>Los macroinvertebrados</vt:lpstr>
      <vt:lpstr>Sitios de Muestreo</vt:lpstr>
      <vt:lpstr>Jerarquía de los ríos</vt:lpstr>
      <vt:lpstr>River  Continuum</vt:lpstr>
      <vt:lpstr>Apariencia general de los grupos de Macroinvertebrados</vt:lpstr>
      <vt:lpstr>Los Macroinvertebrados</vt:lpstr>
      <vt:lpstr>Índice EPT</vt:lpstr>
      <vt:lpstr>Resultados:</vt:lpstr>
      <vt:lpstr>Analítica vs Macroinvertebrados</vt:lpstr>
      <vt:lpstr>TMDL</vt:lpstr>
      <vt:lpstr>Programa de Apoyo</vt:lpstr>
      <vt:lpstr>Modelo WASP</vt:lpstr>
      <vt:lpstr>Hoja de salida del modelo (WASP)</vt:lpstr>
      <vt:lpstr>Cálculo de TMDL</vt:lpstr>
      <vt:lpstr>Conclusiones</vt:lpstr>
      <vt:lpstr>Recomendaciones</vt:lpstr>
      <vt:lpstr>Muestras de Macroinvertebrados tomadas en el Río Pita</vt:lpstr>
      <vt:lpstr>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2015-06-02T15:11:55Z</dcterms:created>
  <dcterms:modified xsi:type="dcterms:W3CDTF">2015-08-12T18:07:33Z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