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97" r:id="rId2"/>
    <p:sldId id="380" r:id="rId3"/>
    <p:sldId id="381" r:id="rId4"/>
    <p:sldId id="374" r:id="rId5"/>
    <p:sldId id="387" r:id="rId6"/>
    <p:sldId id="375" r:id="rId7"/>
    <p:sldId id="376" r:id="rId8"/>
    <p:sldId id="372" r:id="rId9"/>
    <p:sldId id="377" r:id="rId10"/>
    <p:sldId id="332" r:id="rId11"/>
    <p:sldId id="345" r:id="rId12"/>
    <p:sldId id="330" r:id="rId13"/>
    <p:sldId id="349" r:id="rId14"/>
    <p:sldId id="385" r:id="rId15"/>
    <p:sldId id="382" r:id="rId16"/>
    <p:sldId id="384" r:id="rId17"/>
    <p:sldId id="383" r:id="rId18"/>
    <p:sldId id="354" r:id="rId19"/>
    <p:sldId id="386" r:id="rId20"/>
    <p:sldId id="389" r:id="rId21"/>
    <p:sldId id="390" r:id="rId22"/>
    <p:sldId id="391" r:id="rId23"/>
    <p:sldId id="392" r:id="rId24"/>
    <p:sldId id="393" r:id="rId25"/>
    <p:sldId id="394" r:id="rId26"/>
    <p:sldId id="396" r:id="rId27"/>
    <p:sldId id="397" r:id="rId28"/>
    <p:sldId id="398" r:id="rId29"/>
    <p:sldId id="399" r:id="rId30"/>
    <p:sldId id="400" r:id="rId31"/>
    <p:sldId id="402" r:id="rId32"/>
    <p:sldId id="405" r:id="rId33"/>
    <p:sldId id="407" r:id="rId34"/>
    <p:sldId id="409" r:id="rId35"/>
    <p:sldId id="410" r:id="rId36"/>
    <p:sldId id="411" r:id="rId37"/>
    <p:sldId id="413" r:id="rId38"/>
    <p:sldId id="414" r:id="rId39"/>
    <p:sldId id="415" r:id="rId40"/>
    <p:sldId id="416" r:id="rId41"/>
    <p:sldId id="417" r:id="rId42"/>
    <p:sldId id="421" r:id="rId43"/>
    <p:sldId id="425" r:id="rId44"/>
    <p:sldId id="430" r:id="rId45"/>
    <p:sldId id="426" r:id="rId46"/>
    <p:sldId id="427" r:id="rId47"/>
    <p:sldId id="428" r:id="rId48"/>
    <p:sldId id="429" r:id="rId49"/>
  </p:sldIdLst>
  <p:sldSz cx="9144000" cy="5715000" type="screen16x10"/>
  <p:notesSz cx="6858000" cy="9144000"/>
  <p:defaultTextStyle>
    <a:defPPr>
      <a:defRPr lang="es-EC"/>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C40000"/>
    <a:srgbClr val="66CCFF"/>
    <a:srgbClr val="000000"/>
    <a:srgbClr val="000099"/>
    <a:srgbClr val="FFFF00"/>
    <a:srgbClr val="09080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194" autoAdjust="0"/>
  </p:normalViewPr>
  <p:slideViewPr>
    <p:cSldViewPr>
      <p:cViewPr varScale="1">
        <p:scale>
          <a:sx n="79" d="100"/>
          <a:sy n="79" d="100"/>
        </p:scale>
        <p:origin x="1062" y="90"/>
      </p:cViewPr>
      <p:guideLst>
        <p:guide orient="horz" pos="1800"/>
        <p:guide pos="2880"/>
      </p:guideLst>
    </p:cSldViewPr>
  </p:slideViewPr>
  <p:notesTextViewPr>
    <p:cViewPr>
      <p:scale>
        <a:sx n="100" d="100"/>
        <a:sy n="100" d="100"/>
      </p:scale>
      <p:origin x="0" y="0"/>
    </p:cViewPr>
  </p:notesTextViewPr>
  <p:sorterViewPr>
    <p:cViewPr>
      <p:scale>
        <a:sx n="100" d="100"/>
        <a:sy n="100" d="100"/>
      </p:scale>
      <p:origin x="0" y="-36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B7FC3C-2FE1-49E4-8973-AF5516E6C34D}" type="doc">
      <dgm:prSet loTypeId="urn:microsoft.com/office/officeart/2005/8/layout/vList6" loCatId="list" qsTypeId="urn:microsoft.com/office/officeart/2005/8/quickstyle/3d1" qsCatId="3D" csTypeId="urn:microsoft.com/office/officeart/2005/8/colors/colorful4" csCatId="colorful" phldr="1"/>
      <dgm:spPr/>
      <dgm:t>
        <a:bodyPr/>
        <a:lstStyle/>
        <a:p>
          <a:endParaRPr lang="es-ES"/>
        </a:p>
      </dgm:t>
    </dgm:pt>
    <dgm:pt modelId="{BD1412EF-0A0B-40E6-8BBD-44FFB2A36D5B}">
      <dgm:prSet phldrT="[Texto]"/>
      <dgm:spPr/>
      <dgm:t>
        <a:bodyPr vert="horz"/>
        <a:lstStyle/>
        <a:p>
          <a:r>
            <a:rPr lang="es-ES" dirty="0" smtClean="0"/>
            <a:t>DETERMINAR LAS CONDICIONES ORGANIZACIONALES Y ESTRUCTURALES QUE SE DEBERÍAN CUMPLIR EN EL COIMC PARA IMPLANTAR LAS HERRAMIENTAS DE GESTIÓN PÚBLICA</a:t>
          </a:r>
          <a:endParaRPr lang="es-ES" dirty="0"/>
        </a:p>
      </dgm:t>
    </dgm:pt>
    <dgm:pt modelId="{CB02F8B8-0862-4FBF-9CD3-31C47AE197A9}" type="parTrans" cxnId="{D772699A-2275-4C54-834D-C60CEE4A1A93}">
      <dgm:prSet/>
      <dgm:spPr/>
      <dgm:t>
        <a:bodyPr/>
        <a:lstStyle/>
        <a:p>
          <a:endParaRPr lang="es-ES"/>
        </a:p>
      </dgm:t>
    </dgm:pt>
    <dgm:pt modelId="{73169D13-AE91-4437-9C26-43046D7FC7F0}" type="sibTrans" cxnId="{D772699A-2275-4C54-834D-C60CEE4A1A93}">
      <dgm:prSet/>
      <dgm:spPr/>
      <dgm:t>
        <a:bodyPr/>
        <a:lstStyle/>
        <a:p>
          <a:endParaRPr lang="es-ES"/>
        </a:p>
      </dgm:t>
    </dgm:pt>
    <dgm:pt modelId="{BB382EC4-8DD5-4C33-94A6-5EE698710215}" type="pres">
      <dgm:prSet presAssocID="{0DB7FC3C-2FE1-49E4-8973-AF5516E6C34D}" presName="Name0" presStyleCnt="0">
        <dgm:presLayoutVars>
          <dgm:dir/>
          <dgm:animLvl val="lvl"/>
          <dgm:resizeHandles/>
        </dgm:presLayoutVars>
      </dgm:prSet>
      <dgm:spPr/>
      <dgm:t>
        <a:bodyPr/>
        <a:lstStyle/>
        <a:p>
          <a:endParaRPr lang="en-US"/>
        </a:p>
      </dgm:t>
    </dgm:pt>
    <dgm:pt modelId="{EFB443C9-1FEE-4813-8497-ED52B42EF850}" type="pres">
      <dgm:prSet presAssocID="{BD1412EF-0A0B-40E6-8BBD-44FFB2A36D5B}" presName="linNode" presStyleCnt="0"/>
      <dgm:spPr/>
    </dgm:pt>
    <dgm:pt modelId="{AF88BD6E-0066-496E-83AD-9657F265610D}" type="pres">
      <dgm:prSet presAssocID="{BD1412EF-0A0B-40E6-8BBD-44FFB2A36D5B}" presName="parentShp" presStyleLbl="node1" presStyleIdx="0" presStyleCnt="1" custScaleX="363212" custScaleY="85049">
        <dgm:presLayoutVars>
          <dgm:bulletEnabled val="1"/>
        </dgm:presLayoutVars>
      </dgm:prSet>
      <dgm:spPr/>
      <dgm:t>
        <a:bodyPr/>
        <a:lstStyle/>
        <a:p>
          <a:endParaRPr lang="es-ES"/>
        </a:p>
      </dgm:t>
    </dgm:pt>
    <dgm:pt modelId="{00770E57-940F-41C1-9442-1CFE948F40E2}" type="pres">
      <dgm:prSet presAssocID="{BD1412EF-0A0B-40E6-8BBD-44FFB2A36D5B}" presName="childShp" presStyleLbl="bgAccFollowNode1" presStyleIdx="0" presStyleCnt="1">
        <dgm:presLayoutVars>
          <dgm:bulletEnabled val="1"/>
        </dgm:presLayoutVars>
      </dgm:prSet>
      <dgm:spPr/>
      <dgm:t>
        <a:bodyPr/>
        <a:lstStyle/>
        <a:p>
          <a:endParaRPr lang="es-ES"/>
        </a:p>
      </dgm:t>
    </dgm:pt>
  </dgm:ptLst>
  <dgm:cxnLst>
    <dgm:cxn modelId="{D772699A-2275-4C54-834D-C60CEE4A1A93}" srcId="{0DB7FC3C-2FE1-49E4-8973-AF5516E6C34D}" destId="{BD1412EF-0A0B-40E6-8BBD-44FFB2A36D5B}" srcOrd="0" destOrd="0" parTransId="{CB02F8B8-0862-4FBF-9CD3-31C47AE197A9}" sibTransId="{73169D13-AE91-4437-9C26-43046D7FC7F0}"/>
    <dgm:cxn modelId="{33D69F64-61B3-49C2-AD41-3590D41E6038}" type="presOf" srcId="{0DB7FC3C-2FE1-49E4-8973-AF5516E6C34D}" destId="{BB382EC4-8DD5-4C33-94A6-5EE698710215}" srcOrd="0" destOrd="0" presId="urn:microsoft.com/office/officeart/2005/8/layout/vList6"/>
    <dgm:cxn modelId="{7138121E-84E4-4B15-992F-B931CE83F4C1}" type="presOf" srcId="{BD1412EF-0A0B-40E6-8BBD-44FFB2A36D5B}" destId="{AF88BD6E-0066-496E-83AD-9657F265610D}" srcOrd="0" destOrd="0" presId="urn:microsoft.com/office/officeart/2005/8/layout/vList6"/>
    <dgm:cxn modelId="{E8EAD213-8E4E-4209-8A53-B4D34661595E}" type="presParOf" srcId="{BB382EC4-8DD5-4C33-94A6-5EE698710215}" destId="{EFB443C9-1FEE-4813-8497-ED52B42EF850}" srcOrd="0" destOrd="0" presId="urn:microsoft.com/office/officeart/2005/8/layout/vList6"/>
    <dgm:cxn modelId="{28A709A6-9F8A-4627-B1E4-BC312CCA2BD8}" type="presParOf" srcId="{EFB443C9-1FEE-4813-8497-ED52B42EF850}" destId="{AF88BD6E-0066-496E-83AD-9657F265610D}" srcOrd="0" destOrd="0" presId="urn:microsoft.com/office/officeart/2005/8/layout/vList6"/>
    <dgm:cxn modelId="{C683513D-A23E-49B6-A631-73F253D71226}" type="presParOf" srcId="{EFB443C9-1FEE-4813-8497-ED52B42EF850}" destId="{00770E57-940F-41C1-9442-1CFE948F40E2}"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81A169-E444-460C-8277-95921F7A5DDC}" type="doc">
      <dgm:prSet loTypeId="urn:microsoft.com/office/officeart/2005/8/layout/bProcess4" loCatId="process" qsTypeId="urn:microsoft.com/office/officeart/2005/8/quickstyle/simple1" qsCatId="simple" csTypeId="urn:microsoft.com/office/officeart/2005/8/colors/colorful3" csCatId="colorful" phldr="1"/>
      <dgm:spPr/>
      <dgm:t>
        <a:bodyPr/>
        <a:lstStyle/>
        <a:p>
          <a:endParaRPr lang="en-US"/>
        </a:p>
      </dgm:t>
    </dgm:pt>
    <dgm:pt modelId="{D0F93CB1-D947-451E-B449-02C99E392CF4}">
      <dgm:prSet phldrT="[Texto]" custT="1"/>
      <dgm:spPr/>
      <dgm:t>
        <a:bodyPr/>
        <a:lstStyle/>
        <a:p>
          <a:r>
            <a:rPr lang="es-ES_tradnl" sz="1200" b="1" dirty="0" smtClean="0">
              <a:solidFill>
                <a:srgbClr val="000000"/>
              </a:solidFill>
            </a:rPr>
            <a:t>Actualizar la </a:t>
          </a:r>
          <a:r>
            <a:rPr lang="es-ES_tradnl" sz="1200" b="1" dirty="0" smtClean="0">
              <a:solidFill>
                <a:srgbClr val="FF0000"/>
              </a:solidFill>
            </a:rPr>
            <a:t>planificación estratégica </a:t>
          </a:r>
          <a:r>
            <a:rPr lang="es-ES_tradnl" sz="1200" b="1" dirty="0" smtClean="0">
              <a:solidFill>
                <a:srgbClr val="000000"/>
              </a:solidFill>
            </a:rPr>
            <a:t>del COIMC.</a:t>
          </a:r>
          <a:endParaRPr lang="en-US" sz="1200" b="1" dirty="0">
            <a:solidFill>
              <a:srgbClr val="000000"/>
            </a:solidFill>
          </a:endParaRPr>
        </a:p>
      </dgm:t>
    </dgm:pt>
    <dgm:pt modelId="{5FC9A703-7CBD-46C1-B2BD-EE6150D52A0F}" type="parTrans" cxnId="{89FF2DE8-6A5C-40BF-9197-74F4AC463CC1}">
      <dgm:prSet/>
      <dgm:spPr/>
      <dgm:t>
        <a:bodyPr/>
        <a:lstStyle/>
        <a:p>
          <a:endParaRPr lang="en-US" sz="2400" b="1">
            <a:solidFill>
              <a:srgbClr val="000000"/>
            </a:solidFill>
          </a:endParaRPr>
        </a:p>
      </dgm:t>
    </dgm:pt>
    <dgm:pt modelId="{CE490527-A2AA-41C1-AFB6-107911E764ED}" type="sibTrans" cxnId="{89FF2DE8-6A5C-40BF-9197-74F4AC463CC1}">
      <dgm:prSet/>
      <dgm:spPr/>
      <dgm:t>
        <a:bodyPr/>
        <a:lstStyle/>
        <a:p>
          <a:endParaRPr lang="en-US" sz="2400" b="1">
            <a:solidFill>
              <a:srgbClr val="000000"/>
            </a:solidFill>
          </a:endParaRPr>
        </a:p>
      </dgm:t>
    </dgm:pt>
    <dgm:pt modelId="{BD764817-54E6-45C1-A257-C9F8E2D3363C}">
      <dgm:prSet custT="1"/>
      <dgm:spPr/>
      <dgm:t>
        <a:bodyPr/>
        <a:lstStyle/>
        <a:p>
          <a:r>
            <a:rPr lang="es-ES_tradnl" sz="1200" b="1" dirty="0" smtClean="0">
              <a:solidFill>
                <a:srgbClr val="000000"/>
              </a:solidFill>
            </a:rPr>
            <a:t>Construir los instrumentos básicos de Gestión Estratégica que son el </a:t>
          </a:r>
          <a:r>
            <a:rPr lang="es-ES_tradnl" sz="1200" b="1" dirty="0" smtClean="0">
              <a:solidFill>
                <a:srgbClr val="FF0000"/>
              </a:solidFill>
            </a:rPr>
            <a:t>Mapa Estratégico y el Tablero de Control.</a:t>
          </a:r>
          <a:endParaRPr lang="en-US" sz="1200" b="1" dirty="0">
            <a:solidFill>
              <a:srgbClr val="FF0000"/>
            </a:solidFill>
          </a:endParaRPr>
        </a:p>
      </dgm:t>
    </dgm:pt>
    <dgm:pt modelId="{EC8789FF-EF8F-41E6-9B7E-417EA4B9533A}" type="parTrans" cxnId="{9865515C-BCA0-449E-9E6A-5A30319EFD50}">
      <dgm:prSet/>
      <dgm:spPr/>
      <dgm:t>
        <a:bodyPr/>
        <a:lstStyle/>
        <a:p>
          <a:endParaRPr lang="en-US" sz="2400" b="1">
            <a:solidFill>
              <a:srgbClr val="000000"/>
            </a:solidFill>
          </a:endParaRPr>
        </a:p>
      </dgm:t>
    </dgm:pt>
    <dgm:pt modelId="{8FB1A82F-F3A0-4AE2-888B-D97C6CA93CFA}" type="sibTrans" cxnId="{9865515C-BCA0-449E-9E6A-5A30319EFD50}">
      <dgm:prSet/>
      <dgm:spPr/>
      <dgm:t>
        <a:bodyPr/>
        <a:lstStyle/>
        <a:p>
          <a:endParaRPr lang="en-US" sz="2400" b="1">
            <a:solidFill>
              <a:srgbClr val="000000"/>
            </a:solidFill>
          </a:endParaRPr>
        </a:p>
      </dgm:t>
    </dgm:pt>
    <dgm:pt modelId="{1205B058-2917-402F-9E96-A6929CDD2483}">
      <dgm:prSet custT="1"/>
      <dgm:spPr/>
      <dgm:t>
        <a:bodyPr/>
        <a:lstStyle/>
        <a:p>
          <a:r>
            <a:rPr lang="es-ES_tradnl" sz="1200" b="1" dirty="0" smtClean="0">
              <a:solidFill>
                <a:srgbClr val="000000"/>
              </a:solidFill>
            </a:rPr>
            <a:t>Realizar el despliegue y </a:t>
          </a:r>
          <a:r>
            <a:rPr lang="es-ES_tradnl" sz="1200" b="1" dirty="0" smtClean="0">
              <a:solidFill>
                <a:srgbClr val="FF0000"/>
              </a:solidFill>
            </a:rPr>
            <a:t>alineamiento horizontal y vertical </a:t>
          </a:r>
          <a:r>
            <a:rPr lang="es-ES_tradnl" sz="1200" b="1" dirty="0" smtClean="0">
              <a:solidFill>
                <a:srgbClr val="000000"/>
              </a:solidFill>
            </a:rPr>
            <a:t>de la planificación estratégica.</a:t>
          </a:r>
          <a:endParaRPr lang="en-US" sz="1200" b="1" dirty="0">
            <a:solidFill>
              <a:srgbClr val="000000"/>
            </a:solidFill>
          </a:endParaRPr>
        </a:p>
      </dgm:t>
    </dgm:pt>
    <dgm:pt modelId="{680BEDEE-206F-4EB1-8C67-F405C4D9DF78}" type="parTrans" cxnId="{728BF412-F8E6-484F-B4FB-67278350C95B}">
      <dgm:prSet/>
      <dgm:spPr/>
      <dgm:t>
        <a:bodyPr/>
        <a:lstStyle/>
        <a:p>
          <a:endParaRPr lang="en-US" sz="2400" b="1">
            <a:solidFill>
              <a:srgbClr val="000000"/>
            </a:solidFill>
          </a:endParaRPr>
        </a:p>
      </dgm:t>
    </dgm:pt>
    <dgm:pt modelId="{BED4C83A-BE83-4931-A819-EF8FCBD42CF6}" type="sibTrans" cxnId="{728BF412-F8E6-484F-B4FB-67278350C95B}">
      <dgm:prSet/>
      <dgm:spPr/>
      <dgm:t>
        <a:bodyPr/>
        <a:lstStyle/>
        <a:p>
          <a:endParaRPr lang="en-US" sz="2400" b="1">
            <a:solidFill>
              <a:srgbClr val="000000"/>
            </a:solidFill>
          </a:endParaRPr>
        </a:p>
      </dgm:t>
    </dgm:pt>
    <dgm:pt modelId="{0FFEFD0C-D4EF-4874-A425-9495CDBD4375}">
      <dgm:prSet custT="1"/>
      <dgm:spPr/>
      <dgm:t>
        <a:bodyPr/>
        <a:lstStyle/>
        <a:p>
          <a:r>
            <a:rPr lang="es-ES_tradnl" sz="1200" b="1" dirty="0" smtClean="0">
              <a:solidFill>
                <a:srgbClr val="000000"/>
              </a:solidFill>
            </a:rPr>
            <a:t>Realizar </a:t>
          </a:r>
          <a:r>
            <a:rPr lang="es-ES_tradnl" sz="1200" b="1" dirty="0" smtClean="0">
              <a:solidFill>
                <a:srgbClr val="FF0000"/>
              </a:solidFill>
            </a:rPr>
            <a:t>seguimiento y control </a:t>
          </a:r>
          <a:r>
            <a:rPr lang="es-ES_tradnl" sz="1200" b="1" dirty="0" smtClean="0">
              <a:solidFill>
                <a:srgbClr val="000000"/>
              </a:solidFill>
            </a:rPr>
            <a:t>a la implementación de la planificación en los diferentes niveles.</a:t>
          </a:r>
          <a:endParaRPr lang="en-US" sz="1200" b="1" dirty="0">
            <a:solidFill>
              <a:srgbClr val="000000"/>
            </a:solidFill>
          </a:endParaRPr>
        </a:p>
      </dgm:t>
    </dgm:pt>
    <dgm:pt modelId="{B6B26489-8632-4529-B5BD-5DA2FA4DB83F}" type="parTrans" cxnId="{97FAB6F6-5E7D-4426-96BC-EBF0292953C8}">
      <dgm:prSet/>
      <dgm:spPr/>
      <dgm:t>
        <a:bodyPr/>
        <a:lstStyle/>
        <a:p>
          <a:endParaRPr lang="en-US" sz="2400" b="1">
            <a:solidFill>
              <a:srgbClr val="000000"/>
            </a:solidFill>
          </a:endParaRPr>
        </a:p>
      </dgm:t>
    </dgm:pt>
    <dgm:pt modelId="{77157906-167B-4444-B8C9-C86E3DD0D682}" type="sibTrans" cxnId="{97FAB6F6-5E7D-4426-96BC-EBF0292953C8}">
      <dgm:prSet/>
      <dgm:spPr/>
      <dgm:t>
        <a:bodyPr/>
        <a:lstStyle/>
        <a:p>
          <a:endParaRPr lang="en-US" sz="2400" b="1">
            <a:solidFill>
              <a:srgbClr val="000000"/>
            </a:solidFill>
          </a:endParaRPr>
        </a:p>
      </dgm:t>
    </dgm:pt>
    <dgm:pt modelId="{892714EB-1DE7-43C6-898B-77DF46DF9EE2}">
      <dgm:prSet custT="1"/>
      <dgm:spPr/>
      <dgm:t>
        <a:bodyPr/>
        <a:lstStyle/>
        <a:p>
          <a:r>
            <a:rPr lang="es-ES_tradnl" sz="1200" b="1" dirty="0" smtClean="0">
              <a:solidFill>
                <a:srgbClr val="000000"/>
              </a:solidFill>
            </a:rPr>
            <a:t>Documentar, implementar y evaluar los procesos de </a:t>
          </a:r>
          <a:r>
            <a:rPr lang="es-ES_tradnl" sz="1200" b="1" dirty="0" smtClean="0">
              <a:solidFill>
                <a:srgbClr val="FF0000"/>
              </a:solidFill>
            </a:rPr>
            <a:t>Gestión de Riesgos</a:t>
          </a:r>
          <a:r>
            <a:rPr lang="es-ES_tradnl" sz="1200" b="1" dirty="0" smtClean="0">
              <a:solidFill>
                <a:srgbClr val="000000"/>
              </a:solidFill>
            </a:rPr>
            <a:t>, definidos en la Norma de Control Interno CGE.</a:t>
          </a:r>
          <a:endParaRPr lang="en-US" sz="1200" b="1" dirty="0">
            <a:solidFill>
              <a:srgbClr val="000000"/>
            </a:solidFill>
          </a:endParaRPr>
        </a:p>
      </dgm:t>
    </dgm:pt>
    <dgm:pt modelId="{E870CC3A-E803-4E3A-A65F-B90C8DD3FC49}" type="parTrans" cxnId="{379DC636-F23C-48B0-81CB-F0F0503C2CE6}">
      <dgm:prSet/>
      <dgm:spPr/>
      <dgm:t>
        <a:bodyPr/>
        <a:lstStyle/>
        <a:p>
          <a:endParaRPr lang="en-US" sz="2400" b="1">
            <a:solidFill>
              <a:srgbClr val="000000"/>
            </a:solidFill>
          </a:endParaRPr>
        </a:p>
      </dgm:t>
    </dgm:pt>
    <dgm:pt modelId="{CF0DCA53-7DE5-4AD5-BA3D-0179AEC7F6CD}" type="sibTrans" cxnId="{379DC636-F23C-48B0-81CB-F0F0503C2CE6}">
      <dgm:prSet/>
      <dgm:spPr/>
      <dgm:t>
        <a:bodyPr/>
        <a:lstStyle/>
        <a:p>
          <a:endParaRPr lang="en-US" sz="2400" b="1">
            <a:solidFill>
              <a:srgbClr val="000000"/>
            </a:solidFill>
          </a:endParaRPr>
        </a:p>
      </dgm:t>
    </dgm:pt>
    <dgm:pt modelId="{81B9CC0F-226F-4365-BD8E-27951A4A36F6}">
      <dgm:prSet custT="1"/>
      <dgm:spPr/>
      <dgm:t>
        <a:bodyPr/>
        <a:lstStyle/>
        <a:p>
          <a:r>
            <a:rPr lang="es-ES_tradnl" sz="1200" b="1" dirty="0" smtClean="0">
              <a:solidFill>
                <a:srgbClr val="000000"/>
              </a:solidFill>
            </a:rPr>
            <a:t>Implementar </a:t>
          </a:r>
          <a:r>
            <a:rPr lang="es-ES_tradnl" sz="1200" b="1" dirty="0" smtClean="0">
              <a:solidFill>
                <a:srgbClr val="FF0000"/>
              </a:solidFill>
            </a:rPr>
            <a:t>gestión financiera eficiente por resultados</a:t>
          </a:r>
          <a:r>
            <a:rPr lang="es-ES_tradnl" sz="1200" b="1" dirty="0" smtClean="0">
              <a:solidFill>
                <a:srgbClr val="000000"/>
              </a:solidFill>
            </a:rPr>
            <a:t>, que permita alinearse a los objetivos.</a:t>
          </a:r>
          <a:endParaRPr lang="en-US" sz="1200" b="1" dirty="0">
            <a:solidFill>
              <a:srgbClr val="000000"/>
            </a:solidFill>
          </a:endParaRPr>
        </a:p>
      </dgm:t>
    </dgm:pt>
    <dgm:pt modelId="{25A7154E-38D0-4B6A-9170-7925027C8B77}" type="parTrans" cxnId="{BC656FDF-F309-47A2-9316-C5998BC77C19}">
      <dgm:prSet/>
      <dgm:spPr/>
      <dgm:t>
        <a:bodyPr/>
        <a:lstStyle/>
        <a:p>
          <a:endParaRPr lang="en-US" sz="2400" b="1">
            <a:solidFill>
              <a:srgbClr val="000000"/>
            </a:solidFill>
          </a:endParaRPr>
        </a:p>
      </dgm:t>
    </dgm:pt>
    <dgm:pt modelId="{DC340183-F80B-420E-8F58-B0217CC716C8}" type="sibTrans" cxnId="{BC656FDF-F309-47A2-9316-C5998BC77C19}">
      <dgm:prSet/>
      <dgm:spPr/>
      <dgm:t>
        <a:bodyPr/>
        <a:lstStyle/>
        <a:p>
          <a:endParaRPr lang="en-US" sz="2400" b="1">
            <a:solidFill>
              <a:srgbClr val="000000"/>
            </a:solidFill>
          </a:endParaRPr>
        </a:p>
      </dgm:t>
    </dgm:pt>
    <dgm:pt modelId="{542E5D5B-E30E-4153-B529-E42C30A1359C}">
      <dgm:prSet custT="1"/>
      <dgm:spPr/>
      <dgm:t>
        <a:bodyPr/>
        <a:lstStyle/>
        <a:p>
          <a:r>
            <a:rPr lang="es-ES_tradnl" sz="1200" b="1" dirty="0" smtClean="0">
              <a:solidFill>
                <a:srgbClr val="000000"/>
              </a:solidFill>
            </a:rPr>
            <a:t>Implementar </a:t>
          </a:r>
          <a:r>
            <a:rPr lang="es-ES_tradnl" sz="1200" b="1" dirty="0" smtClean="0">
              <a:solidFill>
                <a:srgbClr val="FF0000"/>
              </a:solidFill>
            </a:rPr>
            <a:t>cultura de mejora </a:t>
          </a:r>
          <a:r>
            <a:rPr lang="es-ES_tradnl" sz="1200" b="1" dirty="0" smtClean="0">
              <a:solidFill>
                <a:srgbClr val="000000"/>
              </a:solidFill>
            </a:rPr>
            <a:t>en base a políticas de organismos de Administración Pública.</a:t>
          </a:r>
          <a:endParaRPr lang="en-US" sz="1200" b="1" dirty="0">
            <a:solidFill>
              <a:srgbClr val="000000"/>
            </a:solidFill>
          </a:endParaRPr>
        </a:p>
      </dgm:t>
    </dgm:pt>
    <dgm:pt modelId="{3588B792-0026-4E1B-AD3D-5FB53FD0A005}" type="parTrans" cxnId="{CEB774B6-0640-4D76-820A-4E767288B01B}">
      <dgm:prSet/>
      <dgm:spPr/>
      <dgm:t>
        <a:bodyPr/>
        <a:lstStyle/>
        <a:p>
          <a:endParaRPr lang="en-US" sz="2400" b="1">
            <a:solidFill>
              <a:srgbClr val="000000"/>
            </a:solidFill>
          </a:endParaRPr>
        </a:p>
      </dgm:t>
    </dgm:pt>
    <dgm:pt modelId="{98C2615D-A7AB-40ED-B28E-EC686C593DB9}" type="sibTrans" cxnId="{CEB774B6-0640-4D76-820A-4E767288B01B}">
      <dgm:prSet/>
      <dgm:spPr/>
      <dgm:t>
        <a:bodyPr/>
        <a:lstStyle/>
        <a:p>
          <a:endParaRPr lang="en-US" sz="2400" b="1">
            <a:solidFill>
              <a:srgbClr val="000000"/>
            </a:solidFill>
          </a:endParaRPr>
        </a:p>
      </dgm:t>
    </dgm:pt>
    <dgm:pt modelId="{1B2407A8-2A27-441A-BC94-B991CD60ED60}">
      <dgm:prSet custT="1"/>
      <dgm:spPr/>
      <dgm:t>
        <a:bodyPr/>
        <a:lstStyle/>
        <a:p>
          <a:r>
            <a:rPr lang="es-ES_tradnl" sz="1200" b="1" dirty="0" smtClean="0">
              <a:solidFill>
                <a:srgbClr val="000000"/>
              </a:solidFill>
            </a:rPr>
            <a:t>Considerar a la Gestión de Riesgos como una estrategia de aseguramiento del logro de los objetivos.</a:t>
          </a:r>
          <a:endParaRPr lang="en-US" sz="1200" b="1" dirty="0">
            <a:solidFill>
              <a:srgbClr val="000000"/>
            </a:solidFill>
          </a:endParaRPr>
        </a:p>
      </dgm:t>
    </dgm:pt>
    <dgm:pt modelId="{08483D0D-857B-4891-B214-1F1C8DC5A67E}" type="parTrans" cxnId="{A00F50B3-E958-40F7-943E-4BA1A95D0C38}">
      <dgm:prSet/>
      <dgm:spPr/>
      <dgm:t>
        <a:bodyPr/>
        <a:lstStyle/>
        <a:p>
          <a:endParaRPr lang="en-US" sz="2400" b="1">
            <a:solidFill>
              <a:srgbClr val="000000"/>
            </a:solidFill>
          </a:endParaRPr>
        </a:p>
      </dgm:t>
    </dgm:pt>
    <dgm:pt modelId="{22B4BAB5-0EB3-42A7-A53D-15D4F30E2403}" type="sibTrans" cxnId="{A00F50B3-E958-40F7-943E-4BA1A95D0C38}">
      <dgm:prSet/>
      <dgm:spPr/>
      <dgm:t>
        <a:bodyPr/>
        <a:lstStyle/>
        <a:p>
          <a:endParaRPr lang="en-US" sz="2400" b="1">
            <a:solidFill>
              <a:srgbClr val="000000"/>
            </a:solidFill>
          </a:endParaRPr>
        </a:p>
      </dgm:t>
    </dgm:pt>
    <dgm:pt modelId="{174CBC67-DE6E-40F6-B1CB-77D5359F1EF2}">
      <dgm:prSet custT="1"/>
      <dgm:spPr/>
      <dgm:t>
        <a:bodyPr/>
        <a:lstStyle/>
        <a:p>
          <a:r>
            <a:rPr lang="es-ES_tradnl" sz="1200" b="1" dirty="0" smtClean="0">
              <a:solidFill>
                <a:srgbClr val="000000"/>
              </a:solidFill>
            </a:rPr>
            <a:t>Implementar </a:t>
          </a:r>
          <a:r>
            <a:rPr lang="es-ES_tradnl" sz="1200" b="1" dirty="0" smtClean="0">
              <a:solidFill>
                <a:srgbClr val="FF0000"/>
              </a:solidFill>
            </a:rPr>
            <a:t>gestión por procesos</a:t>
          </a:r>
          <a:r>
            <a:rPr lang="es-ES_tradnl" sz="1200" b="1" dirty="0" smtClean="0">
              <a:solidFill>
                <a:srgbClr val="000000"/>
              </a:solidFill>
            </a:rPr>
            <a:t> en el COIMC.</a:t>
          </a:r>
          <a:endParaRPr lang="en-US" sz="1200" b="1" dirty="0">
            <a:solidFill>
              <a:srgbClr val="000000"/>
            </a:solidFill>
          </a:endParaRPr>
        </a:p>
      </dgm:t>
    </dgm:pt>
    <dgm:pt modelId="{5DE10BCF-5DCB-4946-80EA-FAD5E34459E2}" type="parTrans" cxnId="{FC1F8DA7-531E-40B8-A339-13B2DEE3EE0A}">
      <dgm:prSet/>
      <dgm:spPr/>
      <dgm:t>
        <a:bodyPr/>
        <a:lstStyle/>
        <a:p>
          <a:endParaRPr lang="en-US" sz="2400" b="1">
            <a:solidFill>
              <a:srgbClr val="000000"/>
            </a:solidFill>
          </a:endParaRPr>
        </a:p>
      </dgm:t>
    </dgm:pt>
    <dgm:pt modelId="{BAF711CB-385A-4D18-9159-C9F316290236}" type="sibTrans" cxnId="{FC1F8DA7-531E-40B8-A339-13B2DEE3EE0A}">
      <dgm:prSet/>
      <dgm:spPr/>
      <dgm:t>
        <a:bodyPr/>
        <a:lstStyle/>
        <a:p>
          <a:endParaRPr lang="en-US" sz="2400" b="1">
            <a:solidFill>
              <a:srgbClr val="000000"/>
            </a:solidFill>
          </a:endParaRPr>
        </a:p>
      </dgm:t>
    </dgm:pt>
    <dgm:pt modelId="{5A675D2A-ECF1-4CCB-8D9E-D64A5DC837DD}">
      <dgm:prSet custT="1"/>
      <dgm:spPr/>
      <dgm:t>
        <a:bodyPr/>
        <a:lstStyle/>
        <a:p>
          <a:r>
            <a:rPr lang="es-ES_tradnl" sz="1200" b="1" dirty="0" smtClean="0">
              <a:solidFill>
                <a:srgbClr val="000000"/>
              </a:solidFill>
            </a:rPr>
            <a:t>Diseñar, implementar y evaluar el funcionamiento del sistema de Control de Gestión.</a:t>
          </a:r>
          <a:endParaRPr lang="en-US" sz="1200" b="1" dirty="0">
            <a:solidFill>
              <a:srgbClr val="000000"/>
            </a:solidFill>
          </a:endParaRPr>
        </a:p>
      </dgm:t>
    </dgm:pt>
    <dgm:pt modelId="{8774DD0A-F512-4BBA-B25D-AC524FB96BD6}" type="parTrans" cxnId="{156391BC-325F-4BDF-BF5A-B7F1BBC25F6C}">
      <dgm:prSet/>
      <dgm:spPr/>
      <dgm:t>
        <a:bodyPr/>
        <a:lstStyle/>
        <a:p>
          <a:endParaRPr lang="en-US" sz="2400" b="1">
            <a:solidFill>
              <a:srgbClr val="000000"/>
            </a:solidFill>
          </a:endParaRPr>
        </a:p>
      </dgm:t>
    </dgm:pt>
    <dgm:pt modelId="{F30BE8B2-A734-4D93-AD04-A6ACCB7FB3B7}" type="sibTrans" cxnId="{156391BC-325F-4BDF-BF5A-B7F1BBC25F6C}">
      <dgm:prSet/>
      <dgm:spPr/>
      <dgm:t>
        <a:bodyPr/>
        <a:lstStyle/>
        <a:p>
          <a:endParaRPr lang="en-US" sz="2400" b="1">
            <a:solidFill>
              <a:srgbClr val="000000"/>
            </a:solidFill>
          </a:endParaRPr>
        </a:p>
      </dgm:t>
    </dgm:pt>
    <dgm:pt modelId="{709DC152-EB99-4603-BD89-2EE857A47D31}" type="pres">
      <dgm:prSet presAssocID="{ED81A169-E444-460C-8277-95921F7A5DDC}" presName="Name0" presStyleCnt="0">
        <dgm:presLayoutVars>
          <dgm:dir/>
          <dgm:resizeHandles/>
        </dgm:presLayoutVars>
      </dgm:prSet>
      <dgm:spPr/>
      <dgm:t>
        <a:bodyPr/>
        <a:lstStyle/>
        <a:p>
          <a:endParaRPr lang="es-ES"/>
        </a:p>
      </dgm:t>
    </dgm:pt>
    <dgm:pt modelId="{092A5857-74CB-4690-8045-4EC6338B5312}" type="pres">
      <dgm:prSet presAssocID="{D0F93CB1-D947-451E-B449-02C99E392CF4}" presName="compNode" presStyleCnt="0"/>
      <dgm:spPr/>
    </dgm:pt>
    <dgm:pt modelId="{E25FF327-9AE1-46EE-AB15-E3F1E0F694A5}" type="pres">
      <dgm:prSet presAssocID="{D0F93CB1-D947-451E-B449-02C99E392CF4}" presName="dummyConnPt" presStyleCnt="0"/>
      <dgm:spPr/>
    </dgm:pt>
    <dgm:pt modelId="{946518DC-FF90-443C-B810-1C89A7C68A28}" type="pres">
      <dgm:prSet presAssocID="{D0F93CB1-D947-451E-B449-02C99E392CF4}" presName="node" presStyleLbl="node1" presStyleIdx="0" presStyleCnt="10" custScaleX="165624" custScaleY="100001">
        <dgm:presLayoutVars>
          <dgm:bulletEnabled val="1"/>
        </dgm:presLayoutVars>
      </dgm:prSet>
      <dgm:spPr/>
      <dgm:t>
        <a:bodyPr/>
        <a:lstStyle/>
        <a:p>
          <a:endParaRPr lang="en-US"/>
        </a:p>
      </dgm:t>
    </dgm:pt>
    <dgm:pt modelId="{EEC07AB0-EADD-4066-B338-3368F69ADDE4}" type="pres">
      <dgm:prSet presAssocID="{CE490527-A2AA-41C1-AFB6-107911E764ED}" presName="sibTrans" presStyleLbl="bgSibTrans2D1" presStyleIdx="0" presStyleCnt="9"/>
      <dgm:spPr/>
      <dgm:t>
        <a:bodyPr/>
        <a:lstStyle/>
        <a:p>
          <a:endParaRPr lang="es-ES"/>
        </a:p>
      </dgm:t>
    </dgm:pt>
    <dgm:pt modelId="{B6B35CEE-BD08-4919-81E4-9CFF61888C8E}" type="pres">
      <dgm:prSet presAssocID="{BD764817-54E6-45C1-A257-C9F8E2D3363C}" presName="compNode" presStyleCnt="0"/>
      <dgm:spPr/>
    </dgm:pt>
    <dgm:pt modelId="{49025453-B022-49C3-AEF4-9D6EDF9A107A}" type="pres">
      <dgm:prSet presAssocID="{BD764817-54E6-45C1-A257-C9F8E2D3363C}" presName="dummyConnPt" presStyleCnt="0"/>
      <dgm:spPr/>
    </dgm:pt>
    <dgm:pt modelId="{3BB8153A-D357-4DB3-B39C-523EB0745B4B}" type="pres">
      <dgm:prSet presAssocID="{BD764817-54E6-45C1-A257-C9F8E2D3363C}" presName="node" presStyleLbl="node1" presStyleIdx="1" presStyleCnt="10" custScaleX="165624">
        <dgm:presLayoutVars>
          <dgm:bulletEnabled val="1"/>
        </dgm:presLayoutVars>
      </dgm:prSet>
      <dgm:spPr/>
      <dgm:t>
        <a:bodyPr/>
        <a:lstStyle/>
        <a:p>
          <a:endParaRPr lang="en-US"/>
        </a:p>
      </dgm:t>
    </dgm:pt>
    <dgm:pt modelId="{7E824868-8B4E-4901-850A-C8CE8844FB2A}" type="pres">
      <dgm:prSet presAssocID="{8FB1A82F-F3A0-4AE2-888B-D97C6CA93CFA}" presName="sibTrans" presStyleLbl="bgSibTrans2D1" presStyleIdx="1" presStyleCnt="9"/>
      <dgm:spPr/>
      <dgm:t>
        <a:bodyPr/>
        <a:lstStyle/>
        <a:p>
          <a:endParaRPr lang="es-ES"/>
        </a:p>
      </dgm:t>
    </dgm:pt>
    <dgm:pt modelId="{95BFF4F4-0213-474E-9970-8ACB58BF9393}" type="pres">
      <dgm:prSet presAssocID="{1205B058-2917-402F-9E96-A6929CDD2483}" presName="compNode" presStyleCnt="0"/>
      <dgm:spPr/>
    </dgm:pt>
    <dgm:pt modelId="{535791B5-AFED-4941-A58C-D6488DBDCEC8}" type="pres">
      <dgm:prSet presAssocID="{1205B058-2917-402F-9E96-A6929CDD2483}" presName="dummyConnPt" presStyleCnt="0"/>
      <dgm:spPr/>
    </dgm:pt>
    <dgm:pt modelId="{67002CCB-ED3C-40F2-ABB9-13D09ADC903F}" type="pres">
      <dgm:prSet presAssocID="{1205B058-2917-402F-9E96-A6929CDD2483}" presName="node" presStyleLbl="node1" presStyleIdx="2" presStyleCnt="10" custScaleX="165624">
        <dgm:presLayoutVars>
          <dgm:bulletEnabled val="1"/>
        </dgm:presLayoutVars>
      </dgm:prSet>
      <dgm:spPr/>
      <dgm:t>
        <a:bodyPr/>
        <a:lstStyle/>
        <a:p>
          <a:endParaRPr lang="en-US"/>
        </a:p>
      </dgm:t>
    </dgm:pt>
    <dgm:pt modelId="{23486E03-4216-48C1-B8DE-496D48101DF9}" type="pres">
      <dgm:prSet presAssocID="{BED4C83A-BE83-4931-A819-EF8FCBD42CF6}" presName="sibTrans" presStyleLbl="bgSibTrans2D1" presStyleIdx="2" presStyleCnt="9"/>
      <dgm:spPr/>
      <dgm:t>
        <a:bodyPr/>
        <a:lstStyle/>
        <a:p>
          <a:endParaRPr lang="es-ES"/>
        </a:p>
      </dgm:t>
    </dgm:pt>
    <dgm:pt modelId="{3E97215E-C92D-4F6D-B819-D33DDC56AC77}" type="pres">
      <dgm:prSet presAssocID="{0FFEFD0C-D4EF-4874-A425-9495CDBD4375}" presName="compNode" presStyleCnt="0"/>
      <dgm:spPr/>
    </dgm:pt>
    <dgm:pt modelId="{BE18F5E4-18D4-400D-9647-DC59D9528F22}" type="pres">
      <dgm:prSet presAssocID="{0FFEFD0C-D4EF-4874-A425-9495CDBD4375}" presName="dummyConnPt" presStyleCnt="0"/>
      <dgm:spPr/>
    </dgm:pt>
    <dgm:pt modelId="{2DC9E5B5-4F1C-42E0-9A06-ED4857F9617C}" type="pres">
      <dgm:prSet presAssocID="{0FFEFD0C-D4EF-4874-A425-9495CDBD4375}" presName="node" presStyleLbl="node1" presStyleIdx="3" presStyleCnt="10" custScaleX="165624">
        <dgm:presLayoutVars>
          <dgm:bulletEnabled val="1"/>
        </dgm:presLayoutVars>
      </dgm:prSet>
      <dgm:spPr/>
      <dgm:t>
        <a:bodyPr/>
        <a:lstStyle/>
        <a:p>
          <a:endParaRPr lang="en-US"/>
        </a:p>
      </dgm:t>
    </dgm:pt>
    <dgm:pt modelId="{0F36D924-561D-4891-A3D5-D832C6C7D3DB}" type="pres">
      <dgm:prSet presAssocID="{77157906-167B-4444-B8C9-C86E3DD0D682}" presName="sibTrans" presStyleLbl="bgSibTrans2D1" presStyleIdx="3" presStyleCnt="9"/>
      <dgm:spPr/>
      <dgm:t>
        <a:bodyPr/>
        <a:lstStyle/>
        <a:p>
          <a:endParaRPr lang="es-ES"/>
        </a:p>
      </dgm:t>
    </dgm:pt>
    <dgm:pt modelId="{71076880-D0F3-4FC2-935A-12C44AC2FFF2}" type="pres">
      <dgm:prSet presAssocID="{174CBC67-DE6E-40F6-B1CB-77D5359F1EF2}" presName="compNode" presStyleCnt="0"/>
      <dgm:spPr/>
    </dgm:pt>
    <dgm:pt modelId="{6D3F6856-0721-4FC9-BA46-F2C213EF7FFE}" type="pres">
      <dgm:prSet presAssocID="{174CBC67-DE6E-40F6-B1CB-77D5359F1EF2}" presName="dummyConnPt" presStyleCnt="0"/>
      <dgm:spPr/>
    </dgm:pt>
    <dgm:pt modelId="{35B209B2-83F8-44C0-8211-4B15EB096D47}" type="pres">
      <dgm:prSet presAssocID="{174CBC67-DE6E-40F6-B1CB-77D5359F1EF2}" presName="node" presStyleLbl="node1" presStyleIdx="4" presStyleCnt="10" custScaleX="139382">
        <dgm:presLayoutVars>
          <dgm:bulletEnabled val="1"/>
        </dgm:presLayoutVars>
      </dgm:prSet>
      <dgm:spPr/>
      <dgm:t>
        <a:bodyPr/>
        <a:lstStyle/>
        <a:p>
          <a:endParaRPr lang="en-US"/>
        </a:p>
      </dgm:t>
    </dgm:pt>
    <dgm:pt modelId="{80818080-CDE9-4C2B-B403-EEB694857865}" type="pres">
      <dgm:prSet presAssocID="{BAF711CB-385A-4D18-9159-C9F316290236}" presName="sibTrans" presStyleLbl="bgSibTrans2D1" presStyleIdx="4" presStyleCnt="9"/>
      <dgm:spPr/>
      <dgm:t>
        <a:bodyPr/>
        <a:lstStyle/>
        <a:p>
          <a:endParaRPr lang="es-ES"/>
        </a:p>
      </dgm:t>
    </dgm:pt>
    <dgm:pt modelId="{4D19D2D5-4A9B-487E-BC75-816BEB7478E6}" type="pres">
      <dgm:prSet presAssocID="{892714EB-1DE7-43C6-898B-77DF46DF9EE2}" presName="compNode" presStyleCnt="0"/>
      <dgm:spPr/>
    </dgm:pt>
    <dgm:pt modelId="{4AFEE25B-079A-45DB-9544-1FE6A20EE46F}" type="pres">
      <dgm:prSet presAssocID="{892714EB-1DE7-43C6-898B-77DF46DF9EE2}" presName="dummyConnPt" presStyleCnt="0"/>
      <dgm:spPr/>
    </dgm:pt>
    <dgm:pt modelId="{CB4A6DE0-1B85-4C7A-85F2-BFB0B23C237C}" type="pres">
      <dgm:prSet presAssocID="{892714EB-1DE7-43C6-898B-77DF46DF9EE2}" presName="node" presStyleLbl="node1" presStyleIdx="5" presStyleCnt="10" custScaleX="139382" custScaleY="133560">
        <dgm:presLayoutVars>
          <dgm:bulletEnabled val="1"/>
        </dgm:presLayoutVars>
      </dgm:prSet>
      <dgm:spPr/>
      <dgm:t>
        <a:bodyPr/>
        <a:lstStyle/>
        <a:p>
          <a:endParaRPr lang="en-US"/>
        </a:p>
      </dgm:t>
    </dgm:pt>
    <dgm:pt modelId="{22A284E4-7A0F-4B87-B516-FF6A2E316B07}" type="pres">
      <dgm:prSet presAssocID="{CF0DCA53-7DE5-4AD5-BA3D-0179AEC7F6CD}" presName="sibTrans" presStyleLbl="bgSibTrans2D1" presStyleIdx="5" presStyleCnt="9"/>
      <dgm:spPr/>
      <dgm:t>
        <a:bodyPr/>
        <a:lstStyle/>
        <a:p>
          <a:endParaRPr lang="es-ES"/>
        </a:p>
      </dgm:t>
    </dgm:pt>
    <dgm:pt modelId="{A521C50F-2526-4D3F-8DCA-A8DADE79AB46}" type="pres">
      <dgm:prSet presAssocID="{5A675D2A-ECF1-4CCB-8D9E-D64A5DC837DD}" presName="compNode" presStyleCnt="0"/>
      <dgm:spPr/>
    </dgm:pt>
    <dgm:pt modelId="{F9C8366D-2641-4A3A-92EC-561AC3328A49}" type="pres">
      <dgm:prSet presAssocID="{5A675D2A-ECF1-4CCB-8D9E-D64A5DC837DD}" presName="dummyConnPt" presStyleCnt="0"/>
      <dgm:spPr/>
    </dgm:pt>
    <dgm:pt modelId="{234DE8A4-46EA-4A49-ADA6-359812E2DAF4}" type="pres">
      <dgm:prSet presAssocID="{5A675D2A-ECF1-4CCB-8D9E-D64A5DC837DD}" presName="node" presStyleLbl="node1" presStyleIdx="6" presStyleCnt="10" custScaleX="139382">
        <dgm:presLayoutVars>
          <dgm:bulletEnabled val="1"/>
        </dgm:presLayoutVars>
      </dgm:prSet>
      <dgm:spPr/>
      <dgm:t>
        <a:bodyPr/>
        <a:lstStyle/>
        <a:p>
          <a:endParaRPr lang="en-US"/>
        </a:p>
      </dgm:t>
    </dgm:pt>
    <dgm:pt modelId="{60496A9F-E7F1-4200-A553-9B6AF6BB93FC}" type="pres">
      <dgm:prSet presAssocID="{F30BE8B2-A734-4D93-AD04-A6ACCB7FB3B7}" presName="sibTrans" presStyleLbl="bgSibTrans2D1" presStyleIdx="6" presStyleCnt="9"/>
      <dgm:spPr/>
      <dgm:t>
        <a:bodyPr/>
        <a:lstStyle/>
        <a:p>
          <a:endParaRPr lang="es-ES"/>
        </a:p>
      </dgm:t>
    </dgm:pt>
    <dgm:pt modelId="{9D2ACC6A-3D30-417D-8E4B-0B06717E6E49}" type="pres">
      <dgm:prSet presAssocID="{81B9CC0F-226F-4365-BD8E-27951A4A36F6}" presName="compNode" presStyleCnt="0"/>
      <dgm:spPr/>
    </dgm:pt>
    <dgm:pt modelId="{C2AA80F8-A342-4A0B-86C7-0E78B25C07C2}" type="pres">
      <dgm:prSet presAssocID="{81B9CC0F-226F-4365-BD8E-27951A4A36F6}" presName="dummyConnPt" presStyleCnt="0"/>
      <dgm:spPr/>
    </dgm:pt>
    <dgm:pt modelId="{60C4CD12-89D2-4928-89EB-9BBC6E5E96CA}" type="pres">
      <dgm:prSet presAssocID="{81B9CC0F-226F-4365-BD8E-27951A4A36F6}" presName="node" presStyleLbl="node1" presStyleIdx="7" presStyleCnt="10" custScaleX="139382">
        <dgm:presLayoutVars>
          <dgm:bulletEnabled val="1"/>
        </dgm:presLayoutVars>
      </dgm:prSet>
      <dgm:spPr/>
      <dgm:t>
        <a:bodyPr/>
        <a:lstStyle/>
        <a:p>
          <a:endParaRPr lang="en-US"/>
        </a:p>
      </dgm:t>
    </dgm:pt>
    <dgm:pt modelId="{D40EEF13-DA23-444E-BABC-DD23DB996C92}" type="pres">
      <dgm:prSet presAssocID="{DC340183-F80B-420E-8F58-B0217CC716C8}" presName="sibTrans" presStyleLbl="bgSibTrans2D1" presStyleIdx="7" presStyleCnt="9"/>
      <dgm:spPr/>
      <dgm:t>
        <a:bodyPr/>
        <a:lstStyle/>
        <a:p>
          <a:endParaRPr lang="es-ES"/>
        </a:p>
      </dgm:t>
    </dgm:pt>
    <dgm:pt modelId="{AF20E007-ED48-4BBD-8823-10AEAA93EBEB}" type="pres">
      <dgm:prSet presAssocID="{542E5D5B-E30E-4153-B529-E42C30A1359C}" presName="compNode" presStyleCnt="0"/>
      <dgm:spPr/>
    </dgm:pt>
    <dgm:pt modelId="{031C24B1-0ACC-4F7F-9B46-216BB9900DF1}" type="pres">
      <dgm:prSet presAssocID="{542E5D5B-E30E-4153-B529-E42C30A1359C}" presName="dummyConnPt" presStyleCnt="0"/>
      <dgm:spPr/>
    </dgm:pt>
    <dgm:pt modelId="{FBA6F13F-3CD1-4337-A0CE-A6B6520FDB0C}" type="pres">
      <dgm:prSet presAssocID="{542E5D5B-E30E-4153-B529-E42C30A1359C}" presName="node" presStyleLbl="node1" presStyleIdx="8" presStyleCnt="10" custScaleX="149916">
        <dgm:presLayoutVars>
          <dgm:bulletEnabled val="1"/>
        </dgm:presLayoutVars>
      </dgm:prSet>
      <dgm:spPr/>
      <dgm:t>
        <a:bodyPr/>
        <a:lstStyle/>
        <a:p>
          <a:endParaRPr lang="en-US"/>
        </a:p>
      </dgm:t>
    </dgm:pt>
    <dgm:pt modelId="{8288FCC0-14AD-4E2D-943B-9B7910B09564}" type="pres">
      <dgm:prSet presAssocID="{98C2615D-A7AB-40ED-B28E-EC686C593DB9}" presName="sibTrans" presStyleLbl="bgSibTrans2D1" presStyleIdx="8" presStyleCnt="9"/>
      <dgm:spPr/>
      <dgm:t>
        <a:bodyPr/>
        <a:lstStyle/>
        <a:p>
          <a:endParaRPr lang="es-ES"/>
        </a:p>
      </dgm:t>
    </dgm:pt>
    <dgm:pt modelId="{52945FA4-8FD3-4988-977D-3873D9A56D1A}" type="pres">
      <dgm:prSet presAssocID="{1B2407A8-2A27-441A-BC94-B991CD60ED60}" presName="compNode" presStyleCnt="0"/>
      <dgm:spPr/>
    </dgm:pt>
    <dgm:pt modelId="{62659BF4-17E5-4715-B1ED-D7DC75EEED45}" type="pres">
      <dgm:prSet presAssocID="{1B2407A8-2A27-441A-BC94-B991CD60ED60}" presName="dummyConnPt" presStyleCnt="0"/>
      <dgm:spPr/>
    </dgm:pt>
    <dgm:pt modelId="{811C45DE-AC59-4D18-AC58-90BCA333A0AF}" type="pres">
      <dgm:prSet presAssocID="{1B2407A8-2A27-441A-BC94-B991CD60ED60}" presName="node" presStyleLbl="node1" presStyleIdx="9" presStyleCnt="10" custScaleX="149916">
        <dgm:presLayoutVars>
          <dgm:bulletEnabled val="1"/>
        </dgm:presLayoutVars>
      </dgm:prSet>
      <dgm:spPr/>
      <dgm:t>
        <a:bodyPr/>
        <a:lstStyle/>
        <a:p>
          <a:endParaRPr lang="en-US"/>
        </a:p>
      </dgm:t>
    </dgm:pt>
  </dgm:ptLst>
  <dgm:cxnLst>
    <dgm:cxn modelId="{FC1F8DA7-531E-40B8-A339-13B2DEE3EE0A}" srcId="{ED81A169-E444-460C-8277-95921F7A5DDC}" destId="{174CBC67-DE6E-40F6-B1CB-77D5359F1EF2}" srcOrd="4" destOrd="0" parTransId="{5DE10BCF-5DCB-4946-80EA-FAD5E34459E2}" sibTransId="{BAF711CB-385A-4D18-9159-C9F316290236}"/>
    <dgm:cxn modelId="{030F474B-8B20-4499-A637-439D9B57FC56}" type="presOf" srcId="{1205B058-2917-402F-9E96-A6929CDD2483}" destId="{67002CCB-ED3C-40F2-ABB9-13D09ADC903F}" srcOrd="0" destOrd="0" presId="urn:microsoft.com/office/officeart/2005/8/layout/bProcess4"/>
    <dgm:cxn modelId="{A036AA8B-62B8-4E89-909A-2E297C6DE0CF}" type="presOf" srcId="{ED81A169-E444-460C-8277-95921F7A5DDC}" destId="{709DC152-EB99-4603-BD89-2EE857A47D31}" srcOrd="0" destOrd="0" presId="urn:microsoft.com/office/officeart/2005/8/layout/bProcess4"/>
    <dgm:cxn modelId="{75156043-5A10-4122-9EAB-E1FC1BF0875A}" type="presOf" srcId="{81B9CC0F-226F-4365-BD8E-27951A4A36F6}" destId="{60C4CD12-89D2-4928-89EB-9BBC6E5E96CA}" srcOrd="0" destOrd="0" presId="urn:microsoft.com/office/officeart/2005/8/layout/bProcess4"/>
    <dgm:cxn modelId="{9865515C-BCA0-449E-9E6A-5A30319EFD50}" srcId="{ED81A169-E444-460C-8277-95921F7A5DDC}" destId="{BD764817-54E6-45C1-A257-C9F8E2D3363C}" srcOrd="1" destOrd="0" parTransId="{EC8789FF-EF8F-41E6-9B7E-417EA4B9533A}" sibTransId="{8FB1A82F-F3A0-4AE2-888B-D97C6CA93CFA}"/>
    <dgm:cxn modelId="{59E2C5E7-64DD-4B93-BFD0-17C3072F3E89}" type="presOf" srcId="{0FFEFD0C-D4EF-4874-A425-9495CDBD4375}" destId="{2DC9E5B5-4F1C-42E0-9A06-ED4857F9617C}" srcOrd="0" destOrd="0" presId="urn:microsoft.com/office/officeart/2005/8/layout/bProcess4"/>
    <dgm:cxn modelId="{031C99A4-DB5C-45E0-AD01-FF76E522D664}" type="presOf" srcId="{1B2407A8-2A27-441A-BC94-B991CD60ED60}" destId="{811C45DE-AC59-4D18-AC58-90BCA333A0AF}" srcOrd="0" destOrd="0" presId="urn:microsoft.com/office/officeart/2005/8/layout/bProcess4"/>
    <dgm:cxn modelId="{3DAD927B-355A-496B-A7AD-2D33FF852F96}" type="presOf" srcId="{892714EB-1DE7-43C6-898B-77DF46DF9EE2}" destId="{CB4A6DE0-1B85-4C7A-85F2-BFB0B23C237C}" srcOrd="0" destOrd="0" presId="urn:microsoft.com/office/officeart/2005/8/layout/bProcess4"/>
    <dgm:cxn modelId="{806BCB69-AA32-4F81-972B-4C9676AAF7D3}" type="presOf" srcId="{98C2615D-A7AB-40ED-B28E-EC686C593DB9}" destId="{8288FCC0-14AD-4E2D-943B-9B7910B09564}" srcOrd="0" destOrd="0" presId="urn:microsoft.com/office/officeart/2005/8/layout/bProcess4"/>
    <dgm:cxn modelId="{492C4135-577B-43A3-B0C7-F351CC9FF109}" type="presOf" srcId="{5A675D2A-ECF1-4CCB-8D9E-D64A5DC837DD}" destId="{234DE8A4-46EA-4A49-ADA6-359812E2DAF4}" srcOrd="0" destOrd="0" presId="urn:microsoft.com/office/officeart/2005/8/layout/bProcess4"/>
    <dgm:cxn modelId="{8A4C875B-41EF-4D6B-99B5-8DD71FC010E6}" type="presOf" srcId="{CF0DCA53-7DE5-4AD5-BA3D-0179AEC7F6CD}" destId="{22A284E4-7A0F-4B87-B516-FF6A2E316B07}" srcOrd="0" destOrd="0" presId="urn:microsoft.com/office/officeart/2005/8/layout/bProcess4"/>
    <dgm:cxn modelId="{9039E2AE-4EC3-42C2-B977-2E912B0B5CB8}" type="presOf" srcId="{BD764817-54E6-45C1-A257-C9F8E2D3363C}" destId="{3BB8153A-D357-4DB3-B39C-523EB0745B4B}" srcOrd="0" destOrd="0" presId="urn:microsoft.com/office/officeart/2005/8/layout/bProcess4"/>
    <dgm:cxn modelId="{48C62BAA-92C1-4962-8F48-45F91C65CE4B}" type="presOf" srcId="{D0F93CB1-D947-451E-B449-02C99E392CF4}" destId="{946518DC-FF90-443C-B810-1C89A7C68A28}" srcOrd="0" destOrd="0" presId="urn:microsoft.com/office/officeart/2005/8/layout/bProcess4"/>
    <dgm:cxn modelId="{97FAB6F6-5E7D-4426-96BC-EBF0292953C8}" srcId="{ED81A169-E444-460C-8277-95921F7A5DDC}" destId="{0FFEFD0C-D4EF-4874-A425-9495CDBD4375}" srcOrd="3" destOrd="0" parTransId="{B6B26489-8632-4529-B5BD-5DA2FA4DB83F}" sibTransId="{77157906-167B-4444-B8C9-C86E3DD0D682}"/>
    <dgm:cxn modelId="{429B8B2A-66DF-4384-B5E6-253E6A07220F}" type="presOf" srcId="{DC340183-F80B-420E-8F58-B0217CC716C8}" destId="{D40EEF13-DA23-444E-BABC-DD23DB996C92}" srcOrd="0" destOrd="0" presId="urn:microsoft.com/office/officeart/2005/8/layout/bProcess4"/>
    <dgm:cxn modelId="{088F3D98-042E-463D-9395-5BC12787E0F2}" type="presOf" srcId="{F30BE8B2-A734-4D93-AD04-A6ACCB7FB3B7}" destId="{60496A9F-E7F1-4200-A553-9B6AF6BB93FC}" srcOrd="0" destOrd="0" presId="urn:microsoft.com/office/officeart/2005/8/layout/bProcess4"/>
    <dgm:cxn modelId="{E753AF62-9B71-49DF-BB59-D0E0A9395FE2}" type="presOf" srcId="{BAF711CB-385A-4D18-9159-C9F316290236}" destId="{80818080-CDE9-4C2B-B403-EEB694857865}" srcOrd="0" destOrd="0" presId="urn:microsoft.com/office/officeart/2005/8/layout/bProcess4"/>
    <dgm:cxn modelId="{A00F50B3-E958-40F7-943E-4BA1A95D0C38}" srcId="{ED81A169-E444-460C-8277-95921F7A5DDC}" destId="{1B2407A8-2A27-441A-BC94-B991CD60ED60}" srcOrd="9" destOrd="0" parTransId="{08483D0D-857B-4891-B214-1F1C8DC5A67E}" sibTransId="{22B4BAB5-0EB3-42A7-A53D-15D4F30E2403}"/>
    <dgm:cxn modelId="{89FF2DE8-6A5C-40BF-9197-74F4AC463CC1}" srcId="{ED81A169-E444-460C-8277-95921F7A5DDC}" destId="{D0F93CB1-D947-451E-B449-02C99E392CF4}" srcOrd="0" destOrd="0" parTransId="{5FC9A703-7CBD-46C1-B2BD-EE6150D52A0F}" sibTransId="{CE490527-A2AA-41C1-AFB6-107911E764ED}"/>
    <dgm:cxn modelId="{BC656FDF-F309-47A2-9316-C5998BC77C19}" srcId="{ED81A169-E444-460C-8277-95921F7A5DDC}" destId="{81B9CC0F-226F-4365-BD8E-27951A4A36F6}" srcOrd="7" destOrd="0" parTransId="{25A7154E-38D0-4B6A-9170-7925027C8B77}" sibTransId="{DC340183-F80B-420E-8F58-B0217CC716C8}"/>
    <dgm:cxn modelId="{F67CD929-915F-4517-AA38-535ED4742491}" type="presOf" srcId="{77157906-167B-4444-B8C9-C86E3DD0D682}" destId="{0F36D924-561D-4891-A3D5-D832C6C7D3DB}" srcOrd="0" destOrd="0" presId="urn:microsoft.com/office/officeart/2005/8/layout/bProcess4"/>
    <dgm:cxn modelId="{88D5E260-EA26-4F10-AC21-91C46EB746C9}" type="presOf" srcId="{8FB1A82F-F3A0-4AE2-888B-D97C6CA93CFA}" destId="{7E824868-8B4E-4901-850A-C8CE8844FB2A}" srcOrd="0" destOrd="0" presId="urn:microsoft.com/office/officeart/2005/8/layout/bProcess4"/>
    <dgm:cxn modelId="{15F9ECEE-A76C-47A4-AA04-6E15D961DE0C}" type="presOf" srcId="{CE490527-A2AA-41C1-AFB6-107911E764ED}" destId="{EEC07AB0-EADD-4066-B338-3368F69ADDE4}" srcOrd="0" destOrd="0" presId="urn:microsoft.com/office/officeart/2005/8/layout/bProcess4"/>
    <dgm:cxn modelId="{728BF412-F8E6-484F-B4FB-67278350C95B}" srcId="{ED81A169-E444-460C-8277-95921F7A5DDC}" destId="{1205B058-2917-402F-9E96-A6929CDD2483}" srcOrd="2" destOrd="0" parTransId="{680BEDEE-206F-4EB1-8C67-F405C4D9DF78}" sibTransId="{BED4C83A-BE83-4931-A819-EF8FCBD42CF6}"/>
    <dgm:cxn modelId="{3EBACEBF-541F-4514-B17A-6874FE95049F}" type="presOf" srcId="{BED4C83A-BE83-4931-A819-EF8FCBD42CF6}" destId="{23486E03-4216-48C1-B8DE-496D48101DF9}" srcOrd="0" destOrd="0" presId="urn:microsoft.com/office/officeart/2005/8/layout/bProcess4"/>
    <dgm:cxn modelId="{156391BC-325F-4BDF-BF5A-B7F1BBC25F6C}" srcId="{ED81A169-E444-460C-8277-95921F7A5DDC}" destId="{5A675D2A-ECF1-4CCB-8D9E-D64A5DC837DD}" srcOrd="6" destOrd="0" parTransId="{8774DD0A-F512-4BBA-B25D-AC524FB96BD6}" sibTransId="{F30BE8B2-A734-4D93-AD04-A6ACCB7FB3B7}"/>
    <dgm:cxn modelId="{19E1A3ED-4A18-42C7-B898-51EC41C8E8B9}" type="presOf" srcId="{174CBC67-DE6E-40F6-B1CB-77D5359F1EF2}" destId="{35B209B2-83F8-44C0-8211-4B15EB096D47}" srcOrd="0" destOrd="0" presId="urn:microsoft.com/office/officeart/2005/8/layout/bProcess4"/>
    <dgm:cxn modelId="{CEB774B6-0640-4D76-820A-4E767288B01B}" srcId="{ED81A169-E444-460C-8277-95921F7A5DDC}" destId="{542E5D5B-E30E-4153-B529-E42C30A1359C}" srcOrd="8" destOrd="0" parTransId="{3588B792-0026-4E1B-AD3D-5FB53FD0A005}" sibTransId="{98C2615D-A7AB-40ED-B28E-EC686C593DB9}"/>
    <dgm:cxn modelId="{95D86FD0-89A0-4D48-BDB3-A49A8224519B}" type="presOf" srcId="{542E5D5B-E30E-4153-B529-E42C30A1359C}" destId="{FBA6F13F-3CD1-4337-A0CE-A6B6520FDB0C}" srcOrd="0" destOrd="0" presId="urn:microsoft.com/office/officeart/2005/8/layout/bProcess4"/>
    <dgm:cxn modelId="{379DC636-F23C-48B0-81CB-F0F0503C2CE6}" srcId="{ED81A169-E444-460C-8277-95921F7A5DDC}" destId="{892714EB-1DE7-43C6-898B-77DF46DF9EE2}" srcOrd="5" destOrd="0" parTransId="{E870CC3A-E803-4E3A-A65F-B90C8DD3FC49}" sibTransId="{CF0DCA53-7DE5-4AD5-BA3D-0179AEC7F6CD}"/>
    <dgm:cxn modelId="{78D5949B-F4A9-42E2-81D5-A1F67C18FE2C}" type="presParOf" srcId="{709DC152-EB99-4603-BD89-2EE857A47D31}" destId="{092A5857-74CB-4690-8045-4EC6338B5312}" srcOrd="0" destOrd="0" presId="urn:microsoft.com/office/officeart/2005/8/layout/bProcess4"/>
    <dgm:cxn modelId="{173C1D03-6770-45A8-B664-92430F7C900D}" type="presParOf" srcId="{092A5857-74CB-4690-8045-4EC6338B5312}" destId="{E25FF327-9AE1-46EE-AB15-E3F1E0F694A5}" srcOrd="0" destOrd="0" presId="urn:microsoft.com/office/officeart/2005/8/layout/bProcess4"/>
    <dgm:cxn modelId="{82CDA200-FE1A-4997-A3E2-E595997BF586}" type="presParOf" srcId="{092A5857-74CB-4690-8045-4EC6338B5312}" destId="{946518DC-FF90-443C-B810-1C89A7C68A28}" srcOrd="1" destOrd="0" presId="urn:microsoft.com/office/officeart/2005/8/layout/bProcess4"/>
    <dgm:cxn modelId="{750D4799-6327-4C56-A81C-242C4D52F132}" type="presParOf" srcId="{709DC152-EB99-4603-BD89-2EE857A47D31}" destId="{EEC07AB0-EADD-4066-B338-3368F69ADDE4}" srcOrd="1" destOrd="0" presId="urn:microsoft.com/office/officeart/2005/8/layout/bProcess4"/>
    <dgm:cxn modelId="{095875AA-3DA7-4472-A003-4186ADA44DEC}" type="presParOf" srcId="{709DC152-EB99-4603-BD89-2EE857A47D31}" destId="{B6B35CEE-BD08-4919-81E4-9CFF61888C8E}" srcOrd="2" destOrd="0" presId="urn:microsoft.com/office/officeart/2005/8/layout/bProcess4"/>
    <dgm:cxn modelId="{E425C568-37DE-40B0-B5BE-DFE382BD116D}" type="presParOf" srcId="{B6B35CEE-BD08-4919-81E4-9CFF61888C8E}" destId="{49025453-B022-49C3-AEF4-9D6EDF9A107A}" srcOrd="0" destOrd="0" presId="urn:microsoft.com/office/officeart/2005/8/layout/bProcess4"/>
    <dgm:cxn modelId="{4A8DB792-4649-478C-B2E4-F82B007EFA8A}" type="presParOf" srcId="{B6B35CEE-BD08-4919-81E4-9CFF61888C8E}" destId="{3BB8153A-D357-4DB3-B39C-523EB0745B4B}" srcOrd="1" destOrd="0" presId="urn:microsoft.com/office/officeart/2005/8/layout/bProcess4"/>
    <dgm:cxn modelId="{1787A0C5-D675-44F9-8064-142BB941866D}" type="presParOf" srcId="{709DC152-EB99-4603-BD89-2EE857A47D31}" destId="{7E824868-8B4E-4901-850A-C8CE8844FB2A}" srcOrd="3" destOrd="0" presId="urn:microsoft.com/office/officeart/2005/8/layout/bProcess4"/>
    <dgm:cxn modelId="{204DEA02-96C6-4E36-AA10-A842E7D64DD4}" type="presParOf" srcId="{709DC152-EB99-4603-BD89-2EE857A47D31}" destId="{95BFF4F4-0213-474E-9970-8ACB58BF9393}" srcOrd="4" destOrd="0" presId="urn:microsoft.com/office/officeart/2005/8/layout/bProcess4"/>
    <dgm:cxn modelId="{224FE49B-6EF3-4259-896F-1D2074B111D8}" type="presParOf" srcId="{95BFF4F4-0213-474E-9970-8ACB58BF9393}" destId="{535791B5-AFED-4941-A58C-D6488DBDCEC8}" srcOrd="0" destOrd="0" presId="urn:microsoft.com/office/officeart/2005/8/layout/bProcess4"/>
    <dgm:cxn modelId="{0F85DA60-26B7-422F-BF6F-1D98A7892B0A}" type="presParOf" srcId="{95BFF4F4-0213-474E-9970-8ACB58BF9393}" destId="{67002CCB-ED3C-40F2-ABB9-13D09ADC903F}" srcOrd="1" destOrd="0" presId="urn:microsoft.com/office/officeart/2005/8/layout/bProcess4"/>
    <dgm:cxn modelId="{FACE7E0D-EA36-407C-A1BA-FEE7B191BCE1}" type="presParOf" srcId="{709DC152-EB99-4603-BD89-2EE857A47D31}" destId="{23486E03-4216-48C1-B8DE-496D48101DF9}" srcOrd="5" destOrd="0" presId="urn:microsoft.com/office/officeart/2005/8/layout/bProcess4"/>
    <dgm:cxn modelId="{3C7D229A-2B6F-48D8-BE89-2015B5F3297F}" type="presParOf" srcId="{709DC152-EB99-4603-BD89-2EE857A47D31}" destId="{3E97215E-C92D-4F6D-B819-D33DDC56AC77}" srcOrd="6" destOrd="0" presId="urn:microsoft.com/office/officeart/2005/8/layout/bProcess4"/>
    <dgm:cxn modelId="{A1D9AF85-0768-4328-804C-3903185A51EB}" type="presParOf" srcId="{3E97215E-C92D-4F6D-B819-D33DDC56AC77}" destId="{BE18F5E4-18D4-400D-9647-DC59D9528F22}" srcOrd="0" destOrd="0" presId="urn:microsoft.com/office/officeart/2005/8/layout/bProcess4"/>
    <dgm:cxn modelId="{C8762CF1-20AD-4694-BFF5-E82BDD0833BD}" type="presParOf" srcId="{3E97215E-C92D-4F6D-B819-D33DDC56AC77}" destId="{2DC9E5B5-4F1C-42E0-9A06-ED4857F9617C}" srcOrd="1" destOrd="0" presId="urn:microsoft.com/office/officeart/2005/8/layout/bProcess4"/>
    <dgm:cxn modelId="{E41DEB9C-1CA3-49C9-8462-D7F5BBC19129}" type="presParOf" srcId="{709DC152-EB99-4603-BD89-2EE857A47D31}" destId="{0F36D924-561D-4891-A3D5-D832C6C7D3DB}" srcOrd="7" destOrd="0" presId="urn:microsoft.com/office/officeart/2005/8/layout/bProcess4"/>
    <dgm:cxn modelId="{A5A260CD-71D9-4038-8A9A-1BB31A4E8AB3}" type="presParOf" srcId="{709DC152-EB99-4603-BD89-2EE857A47D31}" destId="{71076880-D0F3-4FC2-935A-12C44AC2FFF2}" srcOrd="8" destOrd="0" presId="urn:microsoft.com/office/officeart/2005/8/layout/bProcess4"/>
    <dgm:cxn modelId="{6090E1C5-B8D3-4825-A5A4-6CE86AA7E302}" type="presParOf" srcId="{71076880-D0F3-4FC2-935A-12C44AC2FFF2}" destId="{6D3F6856-0721-4FC9-BA46-F2C213EF7FFE}" srcOrd="0" destOrd="0" presId="urn:microsoft.com/office/officeart/2005/8/layout/bProcess4"/>
    <dgm:cxn modelId="{D07E7030-AED8-4D02-8694-2EC20428FB68}" type="presParOf" srcId="{71076880-D0F3-4FC2-935A-12C44AC2FFF2}" destId="{35B209B2-83F8-44C0-8211-4B15EB096D47}" srcOrd="1" destOrd="0" presId="urn:microsoft.com/office/officeart/2005/8/layout/bProcess4"/>
    <dgm:cxn modelId="{78CA734A-838F-4BE3-9966-94AD811A4D36}" type="presParOf" srcId="{709DC152-EB99-4603-BD89-2EE857A47D31}" destId="{80818080-CDE9-4C2B-B403-EEB694857865}" srcOrd="9" destOrd="0" presId="urn:microsoft.com/office/officeart/2005/8/layout/bProcess4"/>
    <dgm:cxn modelId="{60F6AD20-6CEF-4785-9EBD-E40713DAB257}" type="presParOf" srcId="{709DC152-EB99-4603-BD89-2EE857A47D31}" destId="{4D19D2D5-4A9B-487E-BC75-816BEB7478E6}" srcOrd="10" destOrd="0" presId="urn:microsoft.com/office/officeart/2005/8/layout/bProcess4"/>
    <dgm:cxn modelId="{E557A4BE-7A6C-476A-8296-09D6CF38F90F}" type="presParOf" srcId="{4D19D2D5-4A9B-487E-BC75-816BEB7478E6}" destId="{4AFEE25B-079A-45DB-9544-1FE6A20EE46F}" srcOrd="0" destOrd="0" presId="urn:microsoft.com/office/officeart/2005/8/layout/bProcess4"/>
    <dgm:cxn modelId="{A6EB5D76-2044-4FC8-B53C-1FDF9FB5FB30}" type="presParOf" srcId="{4D19D2D5-4A9B-487E-BC75-816BEB7478E6}" destId="{CB4A6DE0-1B85-4C7A-85F2-BFB0B23C237C}" srcOrd="1" destOrd="0" presId="urn:microsoft.com/office/officeart/2005/8/layout/bProcess4"/>
    <dgm:cxn modelId="{3B04C0F9-0D9A-4A67-9ABC-1F85F82C036E}" type="presParOf" srcId="{709DC152-EB99-4603-BD89-2EE857A47D31}" destId="{22A284E4-7A0F-4B87-B516-FF6A2E316B07}" srcOrd="11" destOrd="0" presId="urn:microsoft.com/office/officeart/2005/8/layout/bProcess4"/>
    <dgm:cxn modelId="{90A06963-3EFF-471A-9955-863AB090FDE2}" type="presParOf" srcId="{709DC152-EB99-4603-BD89-2EE857A47D31}" destId="{A521C50F-2526-4D3F-8DCA-A8DADE79AB46}" srcOrd="12" destOrd="0" presId="urn:microsoft.com/office/officeart/2005/8/layout/bProcess4"/>
    <dgm:cxn modelId="{B362B2E1-31BF-4AA9-9E2F-F68097126801}" type="presParOf" srcId="{A521C50F-2526-4D3F-8DCA-A8DADE79AB46}" destId="{F9C8366D-2641-4A3A-92EC-561AC3328A49}" srcOrd="0" destOrd="0" presId="urn:microsoft.com/office/officeart/2005/8/layout/bProcess4"/>
    <dgm:cxn modelId="{EC1D9788-99DB-4648-9E17-108D5D0094DE}" type="presParOf" srcId="{A521C50F-2526-4D3F-8DCA-A8DADE79AB46}" destId="{234DE8A4-46EA-4A49-ADA6-359812E2DAF4}" srcOrd="1" destOrd="0" presId="urn:microsoft.com/office/officeart/2005/8/layout/bProcess4"/>
    <dgm:cxn modelId="{061543B7-24C5-499D-A24C-2F08E07C5115}" type="presParOf" srcId="{709DC152-EB99-4603-BD89-2EE857A47D31}" destId="{60496A9F-E7F1-4200-A553-9B6AF6BB93FC}" srcOrd="13" destOrd="0" presId="urn:microsoft.com/office/officeart/2005/8/layout/bProcess4"/>
    <dgm:cxn modelId="{FE11BA29-6EA4-4FC4-B491-26E03000ACF7}" type="presParOf" srcId="{709DC152-EB99-4603-BD89-2EE857A47D31}" destId="{9D2ACC6A-3D30-417D-8E4B-0B06717E6E49}" srcOrd="14" destOrd="0" presId="urn:microsoft.com/office/officeart/2005/8/layout/bProcess4"/>
    <dgm:cxn modelId="{53DB36DE-ED6C-4CC4-8069-962C3E2738DB}" type="presParOf" srcId="{9D2ACC6A-3D30-417D-8E4B-0B06717E6E49}" destId="{C2AA80F8-A342-4A0B-86C7-0E78B25C07C2}" srcOrd="0" destOrd="0" presId="urn:microsoft.com/office/officeart/2005/8/layout/bProcess4"/>
    <dgm:cxn modelId="{5F2D4B6F-2D65-47B1-9596-B4D3EFC4EA84}" type="presParOf" srcId="{9D2ACC6A-3D30-417D-8E4B-0B06717E6E49}" destId="{60C4CD12-89D2-4928-89EB-9BBC6E5E96CA}" srcOrd="1" destOrd="0" presId="urn:microsoft.com/office/officeart/2005/8/layout/bProcess4"/>
    <dgm:cxn modelId="{A1AA429D-974E-4F0A-97BD-10D1888F32AC}" type="presParOf" srcId="{709DC152-EB99-4603-BD89-2EE857A47D31}" destId="{D40EEF13-DA23-444E-BABC-DD23DB996C92}" srcOrd="15" destOrd="0" presId="urn:microsoft.com/office/officeart/2005/8/layout/bProcess4"/>
    <dgm:cxn modelId="{9E3A66B6-FFC4-484E-86C5-8278514E18B2}" type="presParOf" srcId="{709DC152-EB99-4603-BD89-2EE857A47D31}" destId="{AF20E007-ED48-4BBD-8823-10AEAA93EBEB}" srcOrd="16" destOrd="0" presId="urn:microsoft.com/office/officeart/2005/8/layout/bProcess4"/>
    <dgm:cxn modelId="{A372332C-9D73-4239-BBFB-9B6CA978D9B5}" type="presParOf" srcId="{AF20E007-ED48-4BBD-8823-10AEAA93EBEB}" destId="{031C24B1-0ACC-4F7F-9B46-216BB9900DF1}" srcOrd="0" destOrd="0" presId="urn:microsoft.com/office/officeart/2005/8/layout/bProcess4"/>
    <dgm:cxn modelId="{E27B80B7-FAC5-4471-8AC4-E7CFB71A9002}" type="presParOf" srcId="{AF20E007-ED48-4BBD-8823-10AEAA93EBEB}" destId="{FBA6F13F-3CD1-4337-A0CE-A6B6520FDB0C}" srcOrd="1" destOrd="0" presId="urn:microsoft.com/office/officeart/2005/8/layout/bProcess4"/>
    <dgm:cxn modelId="{D7B85BE9-2120-491B-8FDF-F8B569256578}" type="presParOf" srcId="{709DC152-EB99-4603-BD89-2EE857A47D31}" destId="{8288FCC0-14AD-4E2D-943B-9B7910B09564}" srcOrd="17" destOrd="0" presId="urn:microsoft.com/office/officeart/2005/8/layout/bProcess4"/>
    <dgm:cxn modelId="{A89254E7-0E37-41B8-9065-3E7366BB1E05}" type="presParOf" srcId="{709DC152-EB99-4603-BD89-2EE857A47D31}" destId="{52945FA4-8FD3-4988-977D-3873D9A56D1A}" srcOrd="18" destOrd="0" presId="urn:microsoft.com/office/officeart/2005/8/layout/bProcess4"/>
    <dgm:cxn modelId="{A4601200-26EF-4C99-8C11-C3CA11642B39}" type="presParOf" srcId="{52945FA4-8FD3-4988-977D-3873D9A56D1A}" destId="{62659BF4-17E5-4715-B1ED-D7DC75EEED45}" srcOrd="0" destOrd="0" presId="urn:microsoft.com/office/officeart/2005/8/layout/bProcess4"/>
    <dgm:cxn modelId="{61D05805-CB78-4B37-B4CD-9CA549F0661F}" type="presParOf" srcId="{52945FA4-8FD3-4988-977D-3873D9A56D1A}" destId="{811C45DE-AC59-4D18-AC58-90BCA333A0AF}"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0B6B71-3157-4055-8734-4262E438A04A}"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US"/>
        </a:p>
      </dgm:t>
    </dgm:pt>
    <dgm:pt modelId="{A7BF56B4-5E56-4A4B-9085-49904ED8DE75}">
      <dgm:prSet phldrT="[Texto]"/>
      <dgm:spPr/>
      <dgm:t>
        <a:bodyPr/>
        <a:lstStyle/>
        <a:p>
          <a:r>
            <a:rPr lang="es-EC" b="1" dirty="0" smtClean="0">
              <a:solidFill>
                <a:srgbClr val="000000"/>
              </a:solidFill>
            </a:rPr>
            <a:t>MISIÓN</a:t>
          </a:r>
          <a:endParaRPr lang="en-US" b="1" dirty="0">
            <a:solidFill>
              <a:srgbClr val="000000"/>
            </a:solidFill>
          </a:endParaRPr>
        </a:p>
      </dgm:t>
    </dgm:pt>
    <dgm:pt modelId="{C2FA4ADD-8099-442D-9219-E84535952FE9}" type="parTrans" cxnId="{0E1C7698-ADFA-4527-AE01-381141A95273}">
      <dgm:prSet/>
      <dgm:spPr/>
      <dgm:t>
        <a:bodyPr/>
        <a:lstStyle/>
        <a:p>
          <a:endParaRPr lang="en-US"/>
        </a:p>
      </dgm:t>
    </dgm:pt>
    <dgm:pt modelId="{868D6FC9-F7A0-4EA0-B651-3DF2990A4E3F}" type="sibTrans" cxnId="{0E1C7698-ADFA-4527-AE01-381141A95273}">
      <dgm:prSet/>
      <dgm:spPr/>
      <dgm:t>
        <a:bodyPr/>
        <a:lstStyle/>
        <a:p>
          <a:endParaRPr lang="en-US"/>
        </a:p>
      </dgm:t>
    </dgm:pt>
    <dgm:pt modelId="{8B8F1036-DC1C-46F2-AC3B-8C19D33923F0}">
      <dgm:prSet phldrT="[Texto]"/>
      <dgm:spPr/>
      <dgm:t>
        <a:bodyPr/>
        <a:lstStyle/>
        <a:p>
          <a:pPr algn="just"/>
          <a:r>
            <a:rPr lang="es-ES_tradnl" i="1" dirty="0" smtClean="0"/>
            <a:t>El Sistema de Inteligencia Militar (SIM), a través del COIMC, produce Inteligencia en forma permanente en el territorio nacional y áreas de interés, mediante la planificación y conducción de operaciones de Inteligencia, Contrainteligencia e Inteligencia Técnica, para la toma de decisiones del Mando Militar y la planificación, conducción y retroalimentación de los Comandos Operacionales a fin de contribuir con la misión del Comando Conjunto de las Fuerzas Armadas</a:t>
          </a:r>
          <a:endParaRPr lang="en-US" dirty="0"/>
        </a:p>
      </dgm:t>
    </dgm:pt>
    <dgm:pt modelId="{23E93801-A11C-4801-B089-CFA49426A317}" type="parTrans" cxnId="{0F5A23F8-E817-4904-982F-C32747550D50}">
      <dgm:prSet/>
      <dgm:spPr/>
      <dgm:t>
        <a:bodyPr/>
        <a:lstStyle/>
        <a:p>
          <a:endParaRPr lang="en-US"/>
        </a:p>
      </dgm:t>
    </dgm:pt>
    <dgm:pt modelId="{06D7FAB9-6E1C-4DF2-9E56-70221A25BB18}" type="sibTrans" cxnId="{0F5A23F8-E817-4904-982F-C32747550D50}">
      <dgm:prSet/>
      <dgm:spPr/>
      <dgm:t>
        <a:bodyPr/>
        <a:lstStyle/>
        <a:p>
          <a:endParaRPr lang="en-US"/>
        </a:p>
      </dgm:t>
    </dgm:pt>
    <dgm:pt modelId="{EB19430A-B0F1-4F2D-9998-3235500652D9}">
      <dgm:prSet phldrT="[Texto]"/>
      <dgm:spPr/>
      <dgm:t>
        <a:bodyPr/>
        <a:lstStyle/>
        <a:p>
          <a:r>
            <a:rPr lang="es-EC" b="1" dirty="0" smtClean="0">
              <a:solidFill>
                <a:srgbClr val="000000"/>
              </a:solidFill>
            </a:rPr>
            <a:t>VISIÓN</a:t>
          </a:r>
          <a:endParaRPr lang="en-US" b="1" dirty="0">
            <a:solidFill>
              <a:srgbClr val="000000"/>
            </a:solidFill>
          </a:endParaRPr>
        </a:p>
      </dgm:t>
    </dgm:pt>
    <dgm:pt modelId="{D62DF767-7852-4285-875A-E4FFE5A0E36C}" type="parTrans" cxnId="{C134BBD0-4DDD-4469-8E25-BEF8D6B1C0AE}">
      <dgm:prSet/>
      <dgm:spPr/>
      <dgm:t>
        <a:bodyPr/>
        <a:lstStyle/>
        <a:p>
          <a:endParaRPr lang="en-US"/>
        </a:p>
      </dgm:t>
    </dgm:pt>
    <dgm:pt modelId="{0BD98B3C-B0EE-46EB-A03A-A5F498DBDCD3}" type="sibTrans" cxnId="{C134BBD0-4DDD-4469-8E25-BEF8D6B1C0AE}">
      <dgm:prSet/>
      <dgm:spPr/>
      <dgm:t>
        <a:bodyPr/>
        <a:lstStyle/>
        <a:p>
          <a:endParaRPr lang="en-US"/>
        </a:p>
      </dgm:t>
    </dgm:pt>
    <dgm:pt modelId="{F80A4133-8C1F-44EA-B4B3-8DDC031B327E}">
      <dgm:prSet phldrT="[Texto]"/>
      <dgm:spPr/>
      <dgm:t>
        <a:bodyPr/>
        <a:lstStyle/>
        <a:p>
          <a:pPr algn="just"/>
          <a:r>
            <a:rPr lang="es-ES_tradnl" i="1" dirty="0" smtClean="0"/>
            <a:t>Consolidarse en una Unidad de Inteligencia Militar Conjunta, dotada de Talento Humano altamente especializado, apoyado en el manejo de tecnología de punta, que permita producir Inteligencia útil y oportuna para la toma de decisiones</a:t>
          </a:r>
          <a:endParaRPr lang="en-US" dirty="0"/>
        </a:p>
      </dgm:t>
    </dgm:pt>
    <dgm:pt modelId="{B7C51E57-6F11-498A-95B6-F52FD2B9DBCD}" type="parTrans" cxnId="{4348B288-39D9-41D0-899B-0ADFD87BF3DE}">
      <dgm:prSet/>
      <dgm:spPr/>
      <dgm:t>
        <a:bodyPr/>
        <a:lstStyle/>
        <a:p>
          <a:endParaRPr lang="en-US"/>
        </a:p>
      </dgm:t>
    </dgm:pt>
    <dgm:pt modelId="{DF3659C6-20FF-4688-878B-CA16EEDE63C8}" type="sibTrans" cxnId="{4348B288-39D9-41D0-899B-0ADFD87BF3DE}">
      <dgm:prSet/>
      <dgm:spPr/>
      <dgm:t>
        <a:bodyPr/>
        <a:lstStyle/>
        <a:p>
          <a:endParaRPr lang="en-US"/>
        </a:p>
      </dgm:t>
    </dgm:pt>
    <dgm:pt modelId="{52150106-D755-4819-9A3D-DB1728E6465B}">
      <dgm:prSet phldrT="[Texto]"/>
      <dgm:spPr/>
      <dgm:t>
        <a:bodyPr/>
        <a:lstStyle/>
        <a:p>
          <a:r>
            <a:rPr lang="es-EC" b="1" dirty="0" smtClean="0">
              <a:solidFill>
                <a:srgbClr val="000000"/>
              </a:solidFill>
            </a:rPr>
            <a:t>POLÍTICA DE CALIDAD</a:t>
          </a:r>
          <a:endParaRPr lang="en-US" b="1" dirty="0">
            <a:solidFill>
              <a:srgbClr val="000000"/>
            </a:solidFill>
          </a:endParaRPr>
        </a:p>
      </dgm:t>
    </dgm:pt>
    <dgm:pt modelId="{F6443294-D62A-4527-ADB8-B075BEE9BFE7}" type="parTrans" cxnId="{372AD455-C4A4-4A8F-A604-61F9311E9B64}">
      <dgm:prSet/>
      <dgm:spPr/>
      <dgm:t>
        <a:bodyPr/>
        <a:lstStyle/>
        <a:p>
          <a:endParaRPr lang="en-US"/>
        </a:p>
      </dgm:t>
    </dgm:pt>
    <dgm:pt modelId="{A9226774-E546-45F8-BE58-C14516B3590B}" type="sibTrans" cxnId="{372AD455-C4A4-4A8F-A604-61F9311E9B64}">
      <dgm:prSet/>
      <dgm:spPr/>
      <dgm:t>
        <a:bodyPr/>
        <a:lstStyle/>
        <a:p>
          <a:endParaRPr lang="en-US"/>
        </a:p>
      </dgm:t>
    </dgm:pt>
    <dgm:pt modelId="{18F183EF-DCB5-4025-8CFA-6BBE26CB1C35}">
      <dgm:prSet phldrT="[Texto]"/>
      <dgm:spPr/>
      <dgm:t>
        <a:bodyPr/>
        <a:lstStyle/>
        <a:p>
          <a:r>
            <a:rPr lang="es-ES_tradnl" i="1" dirty="0" smtClean="0"/>
            <a:t>El Comandante del COIMC, se compromete a iniciar y mantener un proceso de mejora continua de la calidad en la gestión y prestación de los servicios de Inteligencia, Contrainteligencia e Inteligencia Técnica, con el fin de lograr la plena satisfacción de las expectativas y necesidades de sus usuarios internos, externos y partes interesadas</a:t>
          </a:r>
          <a:endParaRPr lang="en-US" dirty="0"/>
        </a:p>
      </dgm:t>
    </dgm:pt>
    <dgm:pt modelId="{14702B12-78C4-46F0-A391-722D192BBC1C}" type="parTrans" cxnId="{E2E5750D-E5C5-4CC3-9D27-0B7B49A3DCD2}">
      <dgm:prSet/>
      <dgm:spPr/>
      <dgm:t>
        <a:bodyPr/>
        <a:lstStyle/>
        <a:p>
          <a:endParaRPr lang="en-US"/>
        </a:p>
      </dgm:t>
    </dgm:pt>
    <dgm:pt modelId="{ACFD3AAC-0836-4102-ADBC-1D12C2071213}" type="sibTrans" cxnId="{E2E5750D-E5C5-4CC3-9D27-0B7B49A3DCD2}">
      <dgm:prSet/>
      <dgm:spPr/>
      <dgm:t>
        <a:bodyPr/>
        <a:lstStyle/>
        <a:p>
          <a:endParaRPr lang="en-US"/>
        </a:p>
      </dgm:t>
    </dgm:pt>
    <dgm:pt modelId="{638C566E-20E8-4F9C-84AC-16938A8C0337}" type="pres">
      <dgm:prSet presAssocID="{9E0B6B71-3157-4055-8734-4262E438A04A}" presName="linear" presStyleCnt="0">
        <dgm:presLayoutVars>
          <dgm:dir/>
          <dgm:animLvl val="lvl"/>
          <dgm:resizeHandles val="exact"/>
        </dgm:presLayoutVars>
      </dgm:prSet>
      <dgm:spPr/>
      <dgm:t>
        <a:bodyPr/>
        <a:lstStyle/>
        <a:p>
          <a:endParaRPr lang="es-ES"/>
        </a:p>
      </dgm:t>
    </dgm:pt>
    <dgm:pt modelId="{0A52B158-9397-4EE3-B50E-ED78D2645F08}" type="pres">
      <dgm:prSet presAssocID="{A7BF56B4-5E56-4A4B-9085-49904ED8DE75}" presName="parentLin" presStyleCnt="0"/>
      <dgm:spPr/>
    </dgm:pt>
    <dgm:pt modelId="{C15A33CB-390C-4D01-93BE-37B4094EBC22}" type="pres">
      <dgm:prSet presAssocID="{A7BF56B4-5E56-4A4B-9085-49904ED8DE75}" presName="parentLeftMargin" presStyleLbl="node1" presStyleIdx="0" presStyleCnt="3"/>
      <dgm:spPr/>
      <dgm:t>
        <a:bodyPr/>
        <a:lstStyle/>
        <a:p>
          <a:endParaRPr lang="es-ES"/>
        </a:p>
      </dgm:t>
    </dgm:pt>
    <dgm:pt modelId="{3426863A-3D51-4DFB-AC7C-9CEACD42A188}" type="pres">
      <dgm:prSet presAssocID="{A7BF56B4-5E56-4A4B-9085-49904ED8DE75}" presName="parentText" presStyleLbl="node1" presStyleIdx="0" presStyleCnt="3">
        <dgm:presLayoutVars>
          <dgm:chMax val="0"/>
          <dgm:bulletEnabled val="1"/>
        </dgm:presLayoutVars>
      </dgm:prSet>
      <dgm:spPr/>
      <dgm:t>
        <a:bodyPr/>
        <a:lstStyle/>
        <a:p>
          <a:endParaRPr lang="es-ES"/>
        </a:p>
      </dgm:t>
    </dgm:pt>
    <dgm:pt modelId="{A0E748A7-7BC9-450F-A810-AC38FCD30B46}" type="pres">
      <dgm:prSet presAssocID="{A7BF56B4-5E56-4A4B-9085-49904ED8DE75}" presName="negativeSpace" presStyleCnt="0"/>
      <dgm:spPr/>
    </dgm:pt>
    <dgm:pt modelId="{AFF46990-F989-4222-BD42-AED335EA5B27}" type="pres">
      <dgm:prSet presAssocID="{A7BF56B4-5E56-4A4B-9085-49904ED8DE75}" presName="childText" presStyleLbl="conFgAcc1" presStyleIdx="0" presStyleCnt="3">
        <dgm:presLayoutVars>
          <dgm:bulletEnabled val="1"/>
        </dgm:presLayoutVars>
      </dgm:prSet>
      <dgm:spPr/>
      <dgm:t>
        <a:bodyPr/>
        <a:lstStyle/>
        <a:p>
          <a:endParaRPr lang="en-US"/>
        </a:p>
      </dgm:t>
    </dgm:pt>
    <dgm:pt modelId="{D207AF20-A116-4F2B-B967-E9E3EC9E5010}" type="pres">
      <dgm:prSet presAssocID="{868D6FC9-F7A0-4EA0-B651-3DF2990A4E3F}" presName="spaceBetweenRectangles" presStyleCnt="0"/>
      <dgm:spPr/>
    </dgm:pt>
    <dgm:pt modelId="{B0BACC13-085A-495A-AD14-CD9239118534}" type="pres">
      <dgm:prSet presAssocID="{EB19430A-B0F1-4F2D-9998-3235500652D9}" presName="parentLin" presStyleCnt="0"/>
      <dgm:spPr/>
    </dgm:pt>
    <dgm:pt modelId="{9F54FA61-FE20-4969-8080-8D944055AB3D}" type="pres">
      <dgm:prSet presAssocID="{EB19430A-B0F1-4F2D-9998-3235500652D9}" presName="parentLeftMargin" presStyleLbl="node1" presStyleIdx="0" presStyleCnt="3"/>
      <dgm:spPr/>
      <dgm:t>
        <a:bodyPr/>
        <a:lstStyle/>
        <a:p>
          <a:endParaRPr lang="es-ES"/>
        </a:p>
      </dgm:t>
    </dgm:pt>
    <dgm:pt modelId="{42E387CE-784E-4873-A2EC-2F3A35DC1E59}" type="pres">
      <dgm:prSet presAssocID="{EB19430A-B0F1-4F2D-9998-3235500652D9}" presName="parentText" presStyleLbl="node1" presStyleIdx="1" presStyleCnt="3">
        <dgm:presLayoutVars>
          <dgm:chMax val="0"/>
          <dgm:bulletEnabled val="1"/>
        </dgm:presLayoutVars>
      </dgm:prSet>
      <dgm:spPr/>
      <dgm:t>
        <a:bodyPr/>
        <a:lstStyle/>
        <a:p>
          <a:endParaRPr lang="es-ES"/>
        </a:p>
      </dgm:t>
    </dgm:pt>
    <dgm:pt modelId="{55189B99-9BCF-4205-8CF6-BBC390BAEF4A}" type="pres">
      <dgm:prSet presAssocID="{EB19430A-B0F1-4F2D-9998-3235500652D9}" presName="negativeSpace" presStyleCnt="0"/>
      <dgm:spPr/>
    </dgm:pt>
    <dgm:pt modelId="{41E86625-DE48-4FCB-83DB-A9931170EA38}" type="pres">
      <dgm:prSet presAssocID="{EB19430A-B0F1-4F2D-9998-3235500652D9}" presName="childText" presStyleLbl="conFgAcc1" presStyleIdx="1" presStyleCnt="3">
        <dgm:presLayoutVars>
          <dgm:bulletEnabled val="1"/>
        </dgm:presLayoutVars>
      </dgm:prSet>
      <dgm:spPr/>
      <dgm:t>
        <a:bodyPr/>
        <a:lstStyle/>
        <a:p>
          <a:endParaRPr lang="en-US"/>
        </a:p>
      </dgm:t>
    </dgm:pt>
    <dgm:pt modelId="{45AA5AA4-C68C-4BD3-A2D9-1954B660EE97}" type="pres">
      <dgm:prSet presAssocID="{0BD98B3C-B0EE-46EB-A03A-A5F498DBDCD3}" presName="spaceBetweenRectangles" presStyleCnt="0"/>
      <dgm:spPr/>
    </dgm:pt>
    <dgm:pt modelId="{0F218E8A-6ED5-44CD-9C73-874F503CF6CB}" type="pres">
      <dgm:prSet presAssocID="{52150106-D755-4819-9A3D-DB1728E6465B}" presName="parentLin" presStyleCnt="0"/>
      <dgm:spPr/>
    </dgm:pt>
    <dgm:pt modelId="{7E9AB08F-0DBC-4D9F-9822-5E2CD5C789E8}" type="pres">
      <dgm:prSet presAssocID="{52150106-D755-4819-9A3D-DB1728E6465B}" presName="parentLeftMargin" presStyleLbl="node1" presStyleIdx="1" presStyleCnt="3"/>
      <dgm:spPr/>
      <dgm:t>
        <a:bodyPr/>
        <a:lstStyle/>
        <a:p>
          <a:endParaRPr lang="es-ES"/>
        </a:p>
      </dgm:t>
    </dgm:pt>
    <dgm:pt modelId="{B3F31924-5017-4F63-B83D-7AAD72E4C621}" type="pres">
      <dgm:prSet presAssocID="{52150106-D755-4819-9A3D-DB1728E6465B}" presName="parentText" presStyleLbl="node1" presStyleIdx="2" presStyleCnt="3">
        <dgm:presLayoutVars>
          <dgm:chMax val="0"/>
          <dgm:bulletEnabled val="1"/>
        </dgm:presLayoutVars>
      </dgm:prSet>
      <dgm:spPr/>
      <dgm:t>
        <a:bodyPr/>
        <a:lstStyle/>
        <a:p>
          <a:endParaRPr lang="en-US"/>
        </a:p>
      </dgm:t>
    </dgm:pt>
    <dgm:pt modelId="{7BAB5DE4-9E77-4E0B-9026-449E42719327}" type="pres">
      <dgm:prSet presAssocID="{52150106-D755-4819-9A3D-DB1728E6465B}" presName="negativeSpace" presStyleCnt="0"/>
      <dgm:spPr/>
    </dgm:pt>
    <dgm:pt modelId="{F6E780BA-9797-445D-96DA-9A75F54ECFA7}" type="pres">
      <dgm:prSet presAssocID="{52150106-D755-4819-9A3D-DB1728E6465B}" presName="childText" presStyleLbl="conFgAcc1" presStyleIdx="2" presStyleCnt="3">
        <dgm:presLayoutVars>
          <dgm:bulletEnabled val="1"/>
        </dgm:presLayoutVars>
      </dgm:prSet>
      <dgm:spPr/>
      <dgm:t>
        <a:bodyPr/>
        <a:lstStyle/>
        <a:p>
          <a:endParaRPr lang="en-US"/>
        </a:p>
      </dgm:t>
    </dgm:pt>
  </dgm:ptLst>
  <dgm:cxnLst>
    <dgm:cxn modelId="{0E1C7698-ADFA-4527-AE01-381141A95273}" srcId="{9E0B6B71-3157-4055-8734-4262E438A04A}" destId="{A7BF56B4-5E56-4A4B-9085-49904ED8DE75}" srcOrd="0" destOrd="0" parTransId="{C2FA4ADD-8099-442D-9219-E84535952FE9}" sibTransId="{868D6FC9-F7A0-4EA0-B651-3DF2990A4E3F}"/>
    <dgm:cxn modelId="{C134BBD0-4DDD-4469-8E25-BEF8D6B1C0AE}" srcId="{9E0B6B71-3157-4055-8734-4262E438A04A}" destId="{EB19430A-B0F1-4F2D-9998-3235500652D9}" srcOrd="1" destOrd="0" parTransId="{D62DF767-7852-4285-875A-E4FFE5A0E36C}" sibTransId="{0BD98B3C-B0EE-46EB-A03A-A5F498DBDCD3}"/>
    <dgm:cxn modelId="{4348B288-39D9-41D0-899B-0ADFD87BF3DE}" srcId="{EB19430A-B0F1-4F2D-9998-3235500652D9}" destId="{F80A4133-8C1F-44EA-B4B3-8DDC031B327E}" srcOrd="0" destOrd="0" parTransId="{B7C51E57-6F11-498A-95B6-F52FD2B9DBCD}" sibTransId="{DF3659C6-20FF-4688-878B-CA16EEDE63C8}"/>
    <dgm:cxn modelId="{E2E5750D-E5C5-4CC3-9D27-0B7B49A3DCD2}" srcId="{52150106-D755-4819-9A3D-DB1728E6465B}" destId="{18F183EF-DCB5-4025-8CFA-6BBE26CB1C35}" srcOrd="0" destOrd="0" parTransId="{14702B12-78C4-46F0-A391-722D192BBC1C}" sibTransId="{ACFD3AAC-0836-4102-ADBC-1D12C2071213}"/>
    <dgm:cxn modelId="{4827740D-2760-4507-A1B7-2257DB671DD6}" type="presOf" srcId="{A7BF56B4-5E56-4A4B-9085-49904ED8DE75}" destId="{C15A33CB-390C-4D01-93BE-37B4094EBC22}" srcOrd="0" destOrd="0" presId="urn:microsoft.com/office/officeart/2005/8/layout/list1"/>
    <dgm:cxn modelId="{C3F07342-8763-480C-893A-CFC2BCC0EA39}" type="presOf" srcId="{52150106-D755-4819-9A3D-DB1728E6465B}" destId="{7E9AB08F-0DBC-4D9F-9822-5E2CD5C789E8}" srcOrd="0" destOrd="0" presId="urn:microsoft.com/office/officeart/2005/8/layout/list1"/>
    <dgm:cxn modelId="{66B2BABC-3CE1-4D40-95BF-6E20A9871665}" type="presOf" srcId="{9E0B6B71-3157-4055-8734-4262E438A04A}" destId="{638C566E-20E8-4F9C-84AC-16938A8C0337}" srcOrd="0" destOrd="0" presId="urn:microsoft.com/office/officeart/2005/8/layout/list1"/>
    <dgm:cxn modelId="{F79B2A26-4F1D-4E4D-8733-5FCB4B56409E}" type="presOf" srcId="{EB19430A-B0F1-4F2D-9998-3235500652D9}" destId="{42E387CE-784E-4873-A2EC-2F3A35DC1E59}" srcOrd="1" destOrd="0" presId="urn:microsoft.com/office/officeart/2005/8/layout/list1"/>
    <dgm:cxn modelId="{19A03BA9-6602-47E1-B77D-D4DFC3341B7E}" type="presOf" srcId="{52150106-D755-4819-9A3D-DB1728E6465B}" destId="{B3F31924-5017-4F63-B83D-7AAD72E4C621}" srcOrd="1" destOrd="0" presId="urn:microsoft.com/office/officeart/2005/8/layout/list1"/>
    <dgm:cxn modelId="{E8CAE546-5070-4D30-B063-56317A22404C}" type="presOf" srcId="{EB19430A-B0F1-4F2D-9998-3235500652D9}" destId="{9F54FA61-FE20-4969-8080-8D944055AB3D}" srcOrd="0" destOrd="0" presId="urn:microsoft.com/office/officeart/2005/8/layout/list1"/>
    <dgm:cxn modelId="{931439D0-2213-4F91-A892-6B15910E2F31}" type="presOf" srcId="{F80A4133-8C1F-44EA-B4B3-8DDC031B327E}" destId="{41E86625-DE48-4FCB-83DB-A9931170EA38}" srcOrd="0" destOrd="0" presId="urn:microsoft.com/office/officeart/2005/8/layout/list1"/>
    <dgm:cxn modelId="{0F5A23F8-E817-4904-982F-C32747550D50}" srcId="{A7BF56B4-5E56-4A4B-9085-49904ED8DE75}" destId="{8B8F1036-DC1C-46F2-AC3B-8C19D33923F0}" srcOrd="0" destOrd="0" parTransId="{23E93801-A11C-4801-B089-CFA49426A317}" sibTransId="{06D7FAB9-6E1C-4DF2-9E56-70221A25BB18}"/>
    <dgm:cxn modelId="{15E9A46F-23DD-4842-A91A-43CC9A67A384}" type="presOf" srcId="{A7BF56B4-5E56-4A4B-9085-49904ED8DE75}" destId="{3426863A-3D51-4DFB-AC7C-9CEACD42A188}" srcOrd="1" destOrd="0" presId="urn:microsoft.com/office/officeart/2005/8/layout/list1"/>
    <dgm:cxn modelId="{77B443B7-7576-4BDE-B1AD-80D446CBAC61}" type="presOf" srcId="{8B8F1036-DC1C-46F2-AC3B-8C19D33923F0}" destId="{AFF46990-F989-4222-BD42-AED335EA5B27}" srcOrd="0" destOrd="0" presId="urn:microsoft.com/office/officeart/2005/8/layout/list1"/>
    <dgm:cxn modelId="{1A50040E-C373-43BC-B1F6-0CF6AF1CA212}" type="presOf" srcId="{18F183EF-DCB5-4025-8CFA-6BBE26CB1C35}" destId="{F6E780BA-9797-445D-96DA-9A75F54ECFA7}" srcOrd="0" destOrd="0" presId="urn:microsoft.com/office/officeart/2005/8/layout/list1"/>
    <dgm:cxn modelId="{372AD455-C4A4-4A8F-A604-61F9311E9B64}" srcId="{9E0B6B71-3157-4055-8734-4262E438A04A}" destId="{52150106-D755-4819-9A3D-DB1728E6465B}" srcOrd="2" destOrd="0" parTransId="{F6443294-D62A-4527-ADB8-B075BEE9BFE7}" sibTransId="{A9226774-E546-45F8-BE58-C14516B3590B}"/>
    <dgm:cxn modelId="{F4A6847A-C6BF-4BC7-9199-90B31FB69F98}" type="presParOf" srcId="{638C566E-20E8-4F9C-84AC-16938A8C0337}" destId="{0A52B158-9397-4EE3-B50E-ED78D2645F08}" srcOrd="0" destOrd="0" presId="urn:microsoft.com/office/officeart/2005/8/layout/list1"/>
    <dgm:cxn modelId="{69C19E1C-FAD7-4122-B4CD-32A10363ED5F}" type="presParOf" srcId="{0A52B158-9397-4EE3-B50E-ED78D2645F08}" destId="{C15A33CB-390C-4D01-93BE-37B4094EBC22}" srcOrd="0" destOrd="0" presId="urn:microsoft.com/office/officeart/2005/8/layout/list1"/>
    <dgm:cxn modelId="{1C55347B-DEF8-415D-A7D1-B283DEEC62A4}" type="presParOf" srcId="{0A52B158-9397-4EE3-B50E-ED78D2645F08}" destId="{3426863A-3D51-4DFB-AC7C-9CEACD42A188}" srcOrd="1" destOrd="0" presId="urn:microsoft.com/office/officeart/2005/8/layout/list1"/>
    <dgm:cxn modelId="{86170CCD-ABA5-43BB-8AE7-270B7B93A535}" type="presParOf" srcId="{638C566E-20E8-4F9C-84AC-16938A8C0337}" destId="{A0E748A7-7BC9-450F-A810-AC38FCD30B46}" srcOrd="1" destOrd="0" presId="urn:microsoft.com/office/officeart/2005/8/layout/list1"/>
    <dgm:cxn modelId="{1A0D3901-5B34-49AF-B8DF-B2F8FF08B825}" type="presParOf" srcId="{638C566E-20E8-4F9C-84AC-16938A8C0337}" destId="{AFF46990-F989-4222-BD42-AED335EA5B27}" srcOrd="2" destOrd="0" presId="urn:microsoft.com/office/officeart/2005/8/layout/list1"/>
    <dgm:cxn modelId="{E768E7D7-B67D-454F-8522-BD9267A4DF9D}" type="presParOf" srcId="{638C566E-20E8-4F9C-84AC-16938A8C0337}" destId="{D207AF20-A116-4F2B-B967-E9E3EC9E5010}" srcOrd="3" destOrd="0" presId="urn:microsoft.com/office/officeart/2005/8/layout/list1"/>
    <dgm:cxn modelId="{62DB1EDC-2034-4B86-84AD-DB53338EFDFC}" type="presParOf" srcId="{638C566E-20E8-4F9C-84AC-16938A8C0337}" destId="{B0BACC13-085A-495A-AD14-CD9239118534}" srcOrd="4" destOrd="0" presId="urn:microsoft.com/office/officeart/2005/8/layout/list1"/>
    <dgm:cxn modelId="{C0038390-BCEA-47C5-B15A-EE9B27685B7B}" type="presParOf" srcId="{B0BACC13-085A-495A-AD14-CD9239118534}" destId="{9F54FA61-FE20-4969-8080-8D944055AB3D}" srcOrd="0" destOrd="0" presId="urn:microsoft.com/office/officeart/2005/8/layout/list1"/>
    <dgm:cxn modelId="{1576A174-D0B4-4D07-AA10-85CC0EFC7738}" type="presParOf" srcId="{B0BACC13-085A-495A-AD14-CD9239118534}" destId="{42E387CE-784E-4873-A2EC-2F3A35DC1E59}" srcOrd="1" destOrd="0" presId="urn:microsoft.com/office/officeart/2005/8/layout/list1"/>
    <dgm:cxn modelId="{2196F38F-4DAE-47FF-A202-4CAA87662A37}" type="presParOf" srcId="{638C566E-20E8-4F9C-84AC-16938A8C0337}" destId="{55189B99-9BCF-4205-8CF6-BBC390BAEF4A}" srcOrd="5" destOrd="0" presId="urn:microsoft.com/office/officeart/2005/8/layout/list1"/>
    <dgm:cxn modelId="{05A5C36A-3A20-426C-8B05-78FEC59F1A56}" type="presParOf" srcId="{638C566E-20E8-4F9C-84AC-16938A8C0337}" destId="{41E86625-DE48-4FCB-83DB-A9931170EA38}" srcOrd="6" destOrd="0" presId="urn:microsoft.com/office/officeart/2005/8/layout/list1"/>
    <dgm:cxn modelId="{F8B14F4D-6756-4CB5-8511-CBA448E842A8}" type="presParOf" srcId="{638C566E-20E8-4F9C-84AC-16938A8C0337}" destId="{45AA5AA4-C68C-4BD3-A2D9-1954B660EE97}" srcOrd="7" destOrd="0" presId="urn:microsoft.com/office/officeart/2005/8/layout/list1"/>
    <dgm:cxn modelId="{E98C5A74-5B92-4BA6-8526-F97F3D91DD04}" type="presParOf" srcId="{638C566E-20E8-4F9C-84AC-16938A8C0337}" destId="{0F218E8A-6ED5-44CD-9C73-874F503CF6CB}" srcOrd="8" destOrd="0" presId="urn:microsoft.com/office/officeart/2005/8/layout/list1"/>
    <dgm:cxn modelId="{518165CE-95E1-4862-B5C2-D2DB61ADA7A5}" type="presParOf" srcId="{0F218E8A-6ED5-44CD-9C73-874F503CF6CB}" destId="{7E9AB08F-0DBC-4D9F-9822-5E2CD5C789E8}" srcOrd="0" destOrd="0" presId="urn:microsoft.com/office/officeart/2005/8/layout/list1"/>
    <dgm:cxn modelId="{687E6D66-050F-48C0-A6AC-63EA85CE4108}" type="presParOf" srcId="{0F218E8A-6ED5-44CD-9C73-874F503CF6CB}" destId="{B3F31924-5017-4F63-B83D-7AAD72E4C621}" srcOrd="1" destOrd="0" presId="urn:microsoft.com/office/officeart/2005/8/layout/list1"/>
    <dgm:cxn modelId="{ADE449D1-C51F-4399-AC85-3520566317D9}" type="presParOf" srcId="{638C566E-20E8-4F9C-84AC-16938A8C0337}" destId="{7BAB5DE4-9E77-4E0B-9026-449E42719327}" srcOrd="9" destOrd="0" presId="urn:microsoft.com/office/officeart/2005/8/layout/list1"/>
    <dgm:cxn modelId="{DA9ADC65-1AF1-48BB-A615-782D4B58F963}" type="presParOf" srcId="{638C566E-20E8-4F9C-84AC-16938A8C0337}" destId="{F6E780BA-9797-445D-96DA-9A75F54ECFA7}"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0B6B71-3157-4055-8734-4262E438A04A}"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US"/>
        </a:p>
      </dgm:t>
    </dgm:pt>
    <dgm:pt modelId="{A7BF56B4-5E56-4A4B-9085-49904ED8DE75}">
      <dgm:prSet phldrT="[Texto]" custT="1"/>
      <dgm:spPr/>
      <dgm:t>
        <a:bodyPr/>
        <a:lstStyle/>
        <a:p>
          <a:pPr algn="just"/>
          <a:r>
            <a:rPr lang="es-EC" sz="1600" b="1" dirty="0" smtClean="0">
              <a:solidFill>
                <a:srgbClr val="000000"/>
              </a:solidFill>
            </a:rPr>
            <a:t>PROPUESTA DE VALOR</a:t>
          </a:r>
          <a:endParaRPr lang="en-US" sz="1600" b="1" dirty="0">
            <a:solidFill>
              <a:srgbClr val="000000"/>
            </a:solidFill>
          </a:endParaRPr>
        </a:p>
      </dgm:t>
    </dgm:pt>
    <dgm:pt modelId="{C2FA4ADD-8099-442D-9219-E84535952FE9}" type="parTrans" cxnId="{0E1C7698-ADFA-4527-AE01-381141A95273}">
      <dgm:prSet/>
      <dgm:spPr/>
      <dgm:t>
        <a:bodyPr/>
        <a:lstStyle/>
        <a:p>
          <a:pPr algn="just"/>
          <a:endParaRPr lang="en-US"/>
        </a:p>
      </dgm:t>
    </dgm:pt>
    <dgm:pt modelId="{868D6FC9-F7A0-4EA0-B651-3DF2990A4E3F}" type="sibTrans" cxnId="{0E1C7698-ADFA-4527-AE01-381141A95273}">
      <dgm:prSet/>
      <dgm:spPr/>
      <dgm:t>
        <a:bodyPr/>
        <a:lstStyle/>
        <a:p>
          <a:pPr algn="just"/>
          <a:endParaRPr lang="en-US"/>
        </a:p>
      </dgm:t>
    </dgm:pt>
    <dgm:pt modelId="{8B8F1036-DC1C-46F2-AC3B-8C19D33923F0}">
      <dgm:prSet phldrT="[Texto]" custT="1"/>
      <dgm:spPr/>
      <dgm:t>
        <a:bodyPr/>
        <a:lstStyle/>
        <a:p>
          <a:pPr algn="just"/>
          <a:r>
            <a:rPr lang="es-ES_tradnl" sz="1400" i="1" dirty="0" smtClean="0"/>
            <a:t>El Comando opta como estrategia genérica por la excelencia operacional, mediante el cumplimiento de los más altos estándares de confiabilidad, la mejora continua, innovación y proactividad, una infraestructura tecnológica de punta, y un personal altamente calificado y motivado con la firme determinación de cumplir las necesidades y expectativas de los usuarios</a:t>
          </a:r>
          <a:endParaRPr lang="en-US" sz="1400" dirty="0"/>
        </a:p>
      </dgm:t>
    </dgm:pt>
    <dgm:pt modelId="{23E93801-A11C-4801-B089-CFA49426A317}" type="parTrans" cxnId="{0F5A23F8-E817-4904-982F-C32747550D50}">
      <dgm:prSet/>
      <dgm:spPr/>
      <dgm:t>
        <a:bodyPr/>
        <a:lstStyle/>
        <a:p>
          <a:pPr algn="just"/>
          <a:endParaRPr lang="en-US"/>
        </a:p>
      </dgm:t>
    </dgm:pt>
    <dgm:pt modelId="{06D7FAB9-6E1C-4DF2-9E56-70221A25BB18}" type="sibTrans" cxnId="{0F5A23F8-E817-4904-982F-C32747550D50}">
      <dgm:prSet/>
      <dgm:spPr/>
      <dgm:t>
        <a:bodyPr/>
        <a:lstStyle/>
        <a:p>
          <a:pPr algn="just"/>
          <a:endParaRPr lang="en-US"/>
        </a:p>
      </dgm:t>
    </dgm:pt>
    <dgm:pt modelId="{638C566E-20E8-4F9C-84AC-16938A8C0337}" type="pres">
      <dgm:prSet presAssocID="{9E0B6B71-3157-4055-8734-4262E438A04A}" presName="linear" presStyleCnt="0">
        <dgm:presLayoutVars>
          <dgm:dir/>
          <dgm:animLvl val="lvl"/>
          <dgm:resizeHandles val="exact"/>
        </dgm:presLayoutVars>
      </dgm:prSet>
      <dgm:spPr/>
      <dgm:t>
        <a:bodyPr/>
        <a:lstStyle/>
        <a:p>
          <a:endParaRPr lang="es-ES"/>
        </a:p>
      </dgm:t>
    </dgm:pt>
    <dgm:pt modelId="{0A52B158-9397-4EE3-B50E-ED78D2645F08}" type="pres">
      <dgm:prSet presAssocID="{A7BF56B4-5E56-4A4B-9085-49904ED8DE75}" presName="parentLin" presStyleCnt="0"/>
      <dgm:spPr/>
    </dgm:pt>
    <dgm:pt modelId="{C15A33CB-390C-4D01-93BE-37B4094EBC22}" type="pres">
      <dgm:prSet presAssocID="{A7BF56B4-5E56-4A4B-9085-49904ED8DE75}" presName="parentLeftMargin" presStyleLbl="node1" presStyleIdx="0" presStyleCnt="1"/>
      <dgm:spPr/>
      <dgm:t>
        <a:bodyPr/>
        <a:lstStyle/>
        <a:p>
          <a:endParaRPr lang="es-ES"/>
        </a:p>
      </dgm:t>
    </dgm:pt>
    <dgm:pt modelId="{3426863A-3D51-4DFB-AC7C-9CEACD42A188}" type="pres">
      <dgm:prSet presAssocID="{A7BF56B4-5E56-4A4B-9085-49904ED8DE75}" presName="parentText" presStyleLbl="node1" presStyleIdx="0" presStyleCnt="1" custScaleX="115476">
        <dgm:presLayoutVars>
          <dgm:chMax val="0"/>
          <dgm:bulletEnabled val="1"/>
        </dgm:presLayoutVars>
      </dgm:prSet>
      <dgm:spPr/>
      <dgm:t>
        <a:bodyPr/>
        <a:lstStyle/>
        <a:p>
          <a:endParaRPr lang="en-US"/>
        </a:p>
      </dgm:t>
    </dgm:pt>
    <dgm:pt modelId="{A0E748A7-7BC9-450F-A810-AC38FCD30B46}" type="pres">
      <dgm:prSet presAssocID="{A7BF56B4-5E56-4A4B-9085-49904ED8DE75}" presName="negativeSpace" presStyleCnt="0"/>
      <dgm:spPr/>
    </dgm:pt>
    <dgm:pt modelId="{AFF46990-F989-4222-BD42-AED335EA5B27}" type="pres">
      <dgm:prSet presAssocID="{A7BF56B4-5E56-4A4B-9085-49904ED8DE75}" presName="childText" presStyleLbl="conFgAcc1" presStyleIdx="0" presStyleCnt="1" custLinFactNeighborX="-2947" custLinFactNeighborY="6669">
        <dgm:presLayoutVars>
          <dgm:bulletEnabled val="1"/>
        </dgm:presLayoutVars>
      </dgm:prSet>
      <dgm:spPr/>
      <dgm:t>
        <a:bodyPr/>
        <a:lstStyle/>
        <a:p>
          <a:endParaRPr lang="en-US"/>
        </a:p>
      </dgm:t>
    </dgm:pt>
  </dgm:ptLst>
  <dgm:cxnLst>
    <dgm:cxn modelId="{9298392B-8E71-457E-871B-8BFD263E3D78}" type="presOf" srcId="{9E0B6B71-3157-4055-8734-4262E438A04A}" destId="{638C566E-20E8-4F9C-84AC-16938A8C0337}" srcOrd="0" destOrd="0" presId="urn:microsoft.com/office/officeart/2005/8/layout/list1"/>
    <dgm:cxn modelId="{E09E82D0-83D3-4F5B-9DF4-E34553EDA2A2}" type="presOf" srcId="{A7BF56B4-5E56-4A4B-9085-49904ED8DE75}" destId="{C15A33CB-390C-4D01-93BE-37B4094EBC22}" srcOrd="0" destOrd="0" presId="urn:microsoft.com/office/officeart/2005/8/layout/list1"/>
    <dgm:cxn modelId="{0F5A23F8-E817-4904-982F-C32747550D50}" srcId="{A7BF56B4-5E56-4A4B-9085-49904ED8DE75}" destId="{8B8F1036-DC1C-46F2-AC3B-8C19D33923F0}" srcOrd="0" destOrd="0" parTransId="{23E93801-A11C-4801-B089-CFA49426A317}" sibTransId="{06D7FAB9-6E1C-4DF2-9E56-70221A25BB18}"/>
    <dgm:cxn modelId="{F317DAE1-E419-4326-92F2-6730EA88BBDF}" type="presOf" srcId="{8B8F1036-DC1C-46F2-AC3B-8C19D33923F0}" destId="{AFF46990-F989-4222-BD42-AED335EA5B27}" srcOrd="0" destOrd="0" presId="urn:microsoft.com/office/officeart/2005/8/layout/list1"/>
    <dgm:cxn modelId="{0E1C7698-ADFA-4527-AE01-381141A95273}" srcId="{9E0B6B71-3157-4055-8734-4262E438A04A}" destId="{A7BF56B4-5E56-4A4B-9085-49904ED8DE75}" srcOrd="0" destOrd="0" parTransId="{C2FA4ADD-8099-442D-9219-E84535952FE9}" sibTransId="{868D6FC9-F7A0-4EA0-B651-3DF2990A4E3F}"/>
    <dgm:cxn modelId="{97365156-D604-4D40-822A-C57CFEB782C4}" type="presOf" srcId="{A7BF56B4-5E56-4A4B-9085-49904ED8DE75}" destId="{3426863A-3D51-4DFB-AC7C-9CEACD42A188}" srcOrd="1" destOrd="0" presId="urn:microsoft.com/office/officeart/2005/8/layout/list1"/>
    <dgm:cxn modelId="{A65FE669-0881-4186-90CF-007C2A35EF0F}" type="presParOf" srcId="{638C566E-20E8-4F9C-84AC-16938A8C0337}" destId="{0A52B158-9397-4EE3-B50E-ED78D2645F08}" srcOrd="0" destOrd="0" presId="urn:microsoft.com/office/officeart/2005/8/layout/list1"/>
    <dgm:cxn modelId="{37A63BD6-5FA9-453B-A3E4-E16C257E8879}" type="presParOf" srcId="{0A52B158-9397-4EE3-B50E-ED78D2645F08}" destId="{C15A33CB-390C-4D01-93BE-37B4094EBC22}" srcOrd="0" destOrd="0" presId="urn:microsoft.com/office/officeart/2005/8/layout/list1"/>
    <dgm:cxn modelId="{DECBF639-C64A-46EA-90AB-99448EF796AF}" type="presParOf" srcId="{0A52B158-9397-4EE3-B50E-ED78D2645F08}" destId="{3426863A-3D51-4DFB-AC7C-9CEACD42A188}" srcOrd="1" destOrd="0" presId="urn:microsoft.com/office/officeart/2005/8/layout/list1"/>
    <dgm:cxn modelId="{516917F8-64B9-41B1-8B2E-2C8AFFAFA33F}" type="presParOf" srcId="{638C566E-20E8-4F9C-84AC-16938A8C0337}" destId="{A0E748A7-7BC9-450F-A810-AC38FCD30B46}" srcOrd="1" destOrd="0" presId="urn:microsoft.com/office/officeart/2005/8/layout/list1"/>
    <dgm:cxn modelId="{221530CD-5B9C-4667-9AB3-A4B4709FCCC2}" type="presParOf" srcId="{638C566E-20E8-4F9C-84AC-16938A8C0337}" destId="{AFF46990-F989-4222-BD42-AED335EA5B27}"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770E57-940F-41C1-9442-1CFE948F40E2}">
      <dsp:nvSpPr>
        <dsp:cNvPr id="0" name=""/>
        <dsp:cNvSpPr/>
      </dsp:nvSpPr>
      <dsp:spPr>
        <a:xfrm>
          <a:off x="4857199" y="0"/>
          <a:ext cx="2005028" cy="4064000"/>
        </a:xfrm>
        <a:prstGeom prst="rightArrow">
          <a:avLst>
            <a:gd name="adj1" fmla="val 75000"/>
            <a:gd name="adj2" fmla="val 50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F88BD6E-0066-496E-83AD-9657F265610D}">
      <dsp:nvSpPr>
        <dsp:cNvPr id="0" name=""/>
        <dsp:cNvSpPr/>
      </dsp:nvSpPr>
      <dsp:spPr>
        <a:xfrm>
          <a:off x="2196" y="303804"/>
          <a:ext cx="4855002" cy="3456391"/>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es-ES" sz="2700" kern="1200" dirty="0" smtClean="0"/>
            <a:t>DETERMINAR LAS CONDICIONES ORGANIZACIONALES Y ESTRUCTURALES QUE SE DEBERÍAN CUMPLIR EN EL COIMC PARA IMPLANTAR LAS HERRAMIENTAS DE GESTIÓN PÚBLICA</a:t>
          </a:r>
          <a:endParaRPr lang="es-ES" sz="2700" kern="1200" dirty="0"/>
        </a:p>
      </dsp:txBody>
      <dsp:txXfrm>
        <a:off x="170923" y="472531"/>
        <a:ext cx="4517548" cy="31189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C07AB0-EADD-4066-B338-3368F69ADDE4}">
      <dsp:nvSpPr>
        <dsp:cNvPr id="0" name=""/>
        <dsp:cNvSpPr/>
      </dsp:nvSpPr>
      <dsp:spPr>
        <a:xfrm rot="5400000">
          <a:off x="2446040" y="928064"/>
          <a:ext cx="1022125" cy="123164"/>
        </a:xfrm>
        <a:prstGeom prst="rect">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46518DC-FF90-443C-B810-1C89A7C68A28}">
      <dsp:nvSpPr>
        <dsp:cNvPr id="0" name=""/>
        <dsp:cNvSpPr/>
      </dsp:nvSpPr>
      <dsp:spPr>
        <a:xfrm>
          <a:off x="2232248" y="275898"/>
          <a:ext cx="2266555" cy="82110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_tradnl" sz="1200" b="1" kern="1200" dirty="0" smtClean="0">
              <a:solidFill>
                <a:srgbClr val="000000"/>
              </a:solidFill>
            </a:rPr>
            <a:t>Actualizar la </a:t>
          </a:r>
          <a:r>
            <a:rPr lang="es-ES_tradnl" sz="1200" b="1" kern="1200" dirty="0" smtClean="0">
              <a:solidFill>
                <a:srgbClr val="FF0000"/>
              </a:solidFill>
            </a:rPr>
            <a:t>planificación estratégica </a:t>
          </a:r>
          <a:r>
            <a:rPr lang="es-ES_tradnl" sz="1200" b="1" kern="1200" dirty="0" smtClean="0">
              <a:solidFill>
                <a:srgbClr val="000000"/>
              </a:solidFill>
            </a:rPr>
            <a:t>del COIMC.</a:t>
          </a:r>
          <a:endParaRPr lang="en-US" sz="1200" b="1" kern="1200" dirty="0">
            <a:solidFill>
              <a:srgbClr val="000000"/>
            </a:solidFill>
          </a:endParaRPr>
        </a:p>
      </dsp:txBody>
      <dsp:txXfrm>
        <a:off x="2256297" y="299947"/>
        <a:ext cx="2218457" cy="773007"/>
      </dsp:txXfrm>
    </dsp:sp>
    <dsp:sp modelId="{7E824868-8B4E-4901-850A-C8CE8844FB2A}">
      <dsp:nvSpPr>
        <dsp:cNvPr id="0" name=""/>
        <dsp:cNvSpPr/>
      </dsp:nvSpPr>
      <dsp:spPr>
        <a:xfrm rot="5400000">
          <a:off x="2446042" y="1954437"/>
          <a:ext cx="1022121" cy="123164"/>
        </a:xfrm>
        <a:prstGeom prst="rect">
          <a:avLst/>
        </a:prstGeom>
        <a:solidFill>
          <a:schemeClr val="accent3">
            <a:hueOff val="1406283"/>
            <a:satOff val="-2110"/>
            <a:lumOff val="-34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BB8153A-D357-4DB3-B39C-523EB0745B4B}">
      <dsp:nvSpPr>
        <dsp:cNvPr id="0" name=""/>
        <dsp:cNvSpPr/>
      </dsp:nvSpPr>
      <dsp:spPr>
        <a:xfrm>
          <a:off x="2232248" y="1302278"/>
          <a:ext cx="2266555" cy="821096"/>
        </a:xfrm>
        <a:prstGeom prst="roundRect">
          <a:avLst>
            <a:gd name="adj" fmla="val 10000"/>
          </a:avLst>
        </a:prstGeom>
        <a:solidFill>
          <a:schemeClr val="accent3">
            <a:hueOff val="1250029"/>
            <a:satOff val="-1876"/>
            <a:lumOff val="-3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_tradnl" sz="1200" b="1" kern="1200" dirty="0" smtClean="0">
              <a:solidFill>
                <a:srgbClr val="000000"/>
              </a:solidFill>
            </a:rPr>
            <a:t>Construir los instrumentos básicos de Gestión Estratégica que son el </a:t>
          </a:r>
          <a:r>
            <a:rPr lang="es-ES_tradnl" sz="1200" b="1" kern="1200" dirty="0" smtClean="0">
              <a:solidFill>
                <a:srgbClr val="FF0000"/>
              </a:solidFill>
            </a:rPr>
            <a:t>Mapa Estratégico y el Tablero de Control.</a:t>
          </a:r>
          <a:endParaRPr lang="en-US" sz="1200" b="1" kern="1200" dirty="0">
            <a:solidFill>
              <a:srgbClr val="FF0000"/>
            </a:solidFill>
          </a:endParaRPr>
        </a:p>
      </dsp:txBody>
      <dsp:txXfrm>
        <a:off x="2256297" y="1326327"/>
        <a:ext cx="2218457" cy="772998"/>
      </dsp:txXfrm>
    </dsp:sp>
    <dsp:sp modelId="{23486E03-4216-48C1-B8DE-496D48101DF9}">
      <dsp:nvSpPr>
        <dsp:cNvPr id="0" name=""/>
        <dsp:cNvSpPr/>
      </dsp:nvSpPr>
      <dsp:spPr>
        <a:xfrm rot="5400000">
          <a:off x="2446042" y="2980808"/>
          <a:ext cx="1022121" cy="123164"/>
        </a:xfrm>
        <a:prstGeom prst="rect">
          <a:avLst/>
        </a:prstGeom>
        <a:solidFill>
          <a:schemeClr val="accent3">
            <a:hueOff val="2812566"/>
            <a:satOff val="-4220"/>
            <a:lumOff val="-68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7002CCB-ED3C-40F2-ABB9-13D09ADC903F}">
      <dsp:nvSpPr>
        <dsp:cNvPr id="0" name=""/>
        <dsp:cNvSpPr/>
      </dsp:nvSpPr>
      <dsp:spPr>
        <a:xfrm>
          <a:off x="2232248" y="2328649"/>
          <a:ext cx="2266555" cy="821096"/>
        </a:xfrm>
        <a:prstGeom prst="roundRect">
          <a:avLst>
            <a:gd name="adj" fmla="val 10000"/>
          </a:avLst>
        </a:prstGeom>
        <a:solidFill>
          <a:schemeClr val="accent3">
            <a:hueOff val="2500059"/>
            <a:satOff val="-3751"/>
            <a:lumOff val="-6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_tradnl" sz="1200" b="1" kern="1200" dirty="0" smtClean="0">
              <a:solidFill>
                <a:srgbClr val="000000"/>
              </a:solidFill>
            </a:rPr>
            <a:t>Realizar el despliegue y </a:t>
          </a:r>
          <a:r>
            <a:rPr lang="es-ES_tradnl" sz="1200" b="1" kern="1200" dirty="0" smtClean="0">
              <a:solidFill>
                <a:srgbClr val="FF0000"/>
              </a:solidFill>
            </a:rPr>
            <a:t>alineamiento horizontal y vertical </a:t>
          </a:r>
          <a:r>
            <a:rPr lang="es-ES_tradnl" sz="1200" b="1" kern="1200" dirty="0" smtClean="0">
              <a:solidFill>
                <a:srgbClr val="000000"/>
              </a:solidFill>
            </a:rPr>
            <a:t>de la planificación estratégica.</a:t>
          </a:r>
          <a:endParaRPr lang="en-US" sz="1200" b="1" kern="1200" dirty="0">
            <a:solidFill>
              <a:srgbClr val="000000"/>
            </a:solidFill>
          </a:endParaRPr>
        </a:p>
      </dsp:txBody>
      <dsp:txXfrm>
        <a:off x="2256297" y="2352698"/>
        <a:ext cx="2218457" cy="772998"/>
      </dsp:txXfrm>
    </dsp:sp>
    <dsp:sp modelId="{0F36D924-561D-4891-A3D5-D832C6C7D3DB}">
      <dsp:nvSpPr>
        <dsp:cNvPr id="0" name=""/>
        <dsp:cNvSpPr/>
      </dsp:nvSpPr>
      <dsp:spPr>
        <a:xfrm>
          <a:off x="2960622" y="3493994"/>
          <a:ext cx="2532118" cy="123164"/>
        </a:xfrm>
        <a:prstGeom prst="rect">
          <a:avLst/>
        </a:prstGeom>
        <a:solidFill>
          <a:schemeClr val="accent3">
            <a:hueOff val="4218849"/>
            <a:satOff val="-6330"/>
            <a:lumOff val="-102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DC9E5B5-4F1C-42E0-9A06-ED4857F9617C}">
      <dsp:nvSpPr>
        <dsp:cNvPr id="0" name=""/>
        <dsp:cNvSpPr/>
      </dsp:nvSpPr>
      <dsp:spPr>
        <a:xfrm>
          <a:off x="2232248" y="3355020"/>
          <a:ext cx="2266555" cy="821096"/>
        </a:xfrm>
        <a:prstGeom prst="roundRect">
          <a:avLst>
            <a:gd name="adj" fmla="val 10000"/>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_tradnl" sz="1200" b="1" kern="1200" dirty="0" smtClean="0">
              <a:solidFill>
                <a:srgbClr val="000000"/>
              </a:solidFill>
            </a:rPr>
            <a:t>Realizar </a:t>
          </a:r>
          <a:r>
            <a:rPr lang="es-ES_tradnl" sz="1200" b="1" kern="1200" dirty="0" smtClean="0">
              <a:solidFill>
                <a:srgbClr val="FF0000"/>
              </a:solidFill>
            </a:rPr>
            <a:t>seguimiento y control </a:t>
          </a:r>
          <a:r>
            <a:rPr lang="es-ES_tradnl" sz="1200" b="1" kern="1200" dirty="0" smtClean="0">
              <a:solidFill>
                <a:srgbClr val="000000"/>
              </a:solidFill>
            </a:rPr>
            <a:t>a la implementación de la planificación en los diferentes niveles.</a:t>
          </a:r>
          <a:endParaRPr lang="en-US" sz="1200" b="1" kern="1200" dirty="0">
            <a:solidFill>
              <a:srgbClr val="000000"/>
            </a:solidFill>
          </a:endParaRPr>
        </a:p>
      </dsp:txBody>
      <dsp:txXfrm>
        <a:off x="2256297" y="3379069"/>
        <a:ext cx="2218457" cy="772998"/>
      </dsp:txXfrm>
    </dsp:sp>
    <dsp:sp modelId="{80818080-CDE9-4C2B-B403-EEB694857865}">
      <dsp:nvSpPr>
        <dsp:cNvPr id="0" name=""/>
        <dsp:cNvSpPr/>
      </dsp:nvSpPr>
      <dsp:spPr>
        <a:xfrm rot="16200000">
          <a:off x="4916107" y="2912275"/>
          <a:ext cx="1159188" cy="123164"/>
        </a:xfrm>
        <a:prstGeom prst="rect">
          <a:avLst/>
        </a:prstGeom>
        <a:solidFill>
          <a:schemeClr val="accent3">
            <a:hueOff val="5625132"/>
            <a:satOff val="-8440"/>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5B209B2-83F8-44C0-8211-4B15EB096D47}">
      <dsp:nvSpPr>
        <dsp:cNvPr id="0" name=""/>
        <dsp:cNvSpPr/>
      </dsp:nvSpPr>
      <dsp:spPr>
        <a:xfrm>
          <a:off x="4950407" y="3355020"/>
          <a:ext cx="1907435" cy="821096"/>
        </a:xfrm>
        <a:prstGeom prst="roundRect">
          <a:avLst>
            <a:gd name="adj" fmla="val 10000"/>
          </a:avLst>
        </a:prstGeom>
        <a:solidFill>
          <a:schemeClr val="accent3">
            <a:hueOff val="5000117"/>
            <a:satOff val="-7502"/>
            <a:lumOff val="-12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_tradnl" sz="1200" b="1" kern="1200" dirty="0" smtClean="0">
              <a:solidFill>
                <a:srgbClr val="000000"/>
              </a:solidFill>
            </a:rPr>
            <a:t>Implementar </a:t>
          </a:r>
          <a:r>
            <a:rPr lang="es-ES_tradnl" sz="1200" b="1" kern="1200" dirty="0" smtClean="0">
              <a:solidFill>
                <a:srgbClr val="FF0000"/>
              </a:solidFill>
            </a:rPr>
            <a:t>gestión por procesos</a:t>
          </a:r>
          <a:r>
            <a:rPr lang="es-ES_tradnl" sz="1200" b="1" kern="1200" dirty="0" smtClean="0">
              <a:solidFill>
                <a:srgbClr val="000000"/>
              </a:solidFill>
            </a:rPr>
            <a:t> en el COIMC.</a:t>
          </a:r>
          <a:endParaRPr lang="en-US" sz="1200" b="1" kern="1200" dirty="0">
            <a:solidFill>
              <a:srgbClr val="000000"/>
            </a:solidFill>
          </a:endParaRPr>
        </a:p>
      </dsp:txBody>
      <dsp:txXfrm>
        <a:off x="4974456" y="3379069"/>
        <a:ext cx="1859337" cy="772998"/>
      </dsp:txXfrm>
    </dsp:sp>
    <dsp:sp modelId="{22A284E4-7A0F-4B87-B516-FF6A2E316B07}">
      <dsp:nvSpPr>
        <dsp:cNvPr id="0" name=""/>
        <dsp:cNvSpPr/>
      </dsp:nvSpPr>
      <dsp:spPr>
        <a:xfrm rot="16200000">
          <a:off x="4916107" y="1747411"/>
          <a:ext cx="1159188" cy="123164"/>
        </a:xfrm>
        <a:prstGeom prst="rect">
          <a:avLst/>
        </a:prstGeom>
        <a:solidFill>
          <a:schemeClr val="accent3">
            <a:hueOff val="7031415"/>
            <a:satOff val="-10550"/>
            <a:lumOff val="-171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4A6DE0-1B85-4C7A-85F2-BFB0B23C237C}">
      <dsp:nvSpPr>
        <dsp:cNvPr id="0" name=""/>
        <dsp:cNvSpPr/>
      </dsp:nvSpPr>
      <dsp:spPr>
        <a:xfrm>
          <a:off x="4950407" y="2053089"/>
          <a:ext cx="1907435" cy="1096657"/>
        </a:xfrm>
        <a:prstGeom prst="roundRect">
          <a:avLst>
            <a:gd name="adj" fmla="val 10000"/>
          </a:avLst>
        </a:prstGeom>
        <a:solidFill>
          <a:schemeClr val="accent3">
            <a:hueOff val="6250147"/>
            <a:satOff val="-9378"/>
            <a:lumOff val="-15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_tradnl" sz="1200" b="1" kern="1200" dirty="0" smtClean="0">
              <a:solidFill>
                <a:srgbClr val="000000"/>
              </a:solidFill>
            </a:rPr>
            <a:t>Documentar, implementar y evaluar los procesos de </a:t>
          </a:r>
          <a:r>
            <a:rPr lang="es-ES_tradnl" sz="1200" b="1" kern="1200" dirty="0" smtClean="0">
              <a:solidFill>
                <a:srgbClr val="FF0000"/>
              </a:solidFill>
            </a:rPr>
            <a:t>Gestión de Riesgos</a:t>
          </a:r>
          <a:r>
            <a:rPr lang="es-ES_tradnl" sz="1200" b="1" kern="1200" dirty="0" smtClean="0">
              <a:solidFill>
                <a:srgbClr val="000000"/>
              </a:solidFill>
            </a:rPr>
            <a:t>, definidos en la Norma de Control Interno CGE.</a:t>
          </a:r>
          <a:endParaRPr lang="en-US" sz="1200" b="1" kern="1200" dirty="0">
            <a:solidFill>
              <a:srgbClr val="000000"/>
            </a:solidFill>
          </a:endParaRPr>
        </a:p>
      </dsp:txBody>
      <dsp:txXfrm>
        <a:off x="4982527" y="2085209"/>
        <a:ext cx="1843195" cy="1032417"/>
      </dsp:txXfrm>
    </dsp:sp>
    <dsp:sp modelId="{60496A9F-E7F1-4200-A553-9B6AF6BB93FC}">
      <dsp:nvSpPr>
        <dsp:cNvPr id="0" name=""/>
        <dsp:cNvSpPr/>
      </dsp:nvSpPr>
      <dsp:spPr>
        <a:xfrm rot="16200000">
          <a:off x="4984641" y="652506"/>
          <a:ext cx="1022121" cy="123164"/>
        </a:xfrm>
        <a:prstGeom prst="rect">
          <a:avLst/>
        </a:prstGeom>
        <a:solidFill>
          <a:schemeClr val="accent3">
            <a:hueOff val="8437698"/>
            <a:satOff val="-12660"/>
            <a:lumOff val="-205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4DE8A4-46EA-4A49-ADA6-359812E2DAF4}">
      <dsp:nvSpPr>
        <dsp:cNvPr id="0" name=""/>
        <dsp:cNvSpPr/>
      </dsp:nvSpPr>
      <dsp:spPr>
        <a:xfrm>
          <a:off x="4950407" y="1026717"/>
          <a:ext cx="1907435" cy="821096"/>
        </a:xfrm>
        <a:prstGeom prst="roundRect">
          <a:avLst>
            <a:gd name="adj" fmla="val 10000"/>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_tradnl" sz="1200" b="1" kern="1200" dirty="0" smtClean="0">
              <a:solidFill>
                <a:srgbClr val="000000"/>
              </a:solidFill>
            </a:rPr>
            <a:t>Diseñar, implementar y evaluar el funcionamiento del sistema de Control de Gestión.</a:t>
          </a:r>
          <a:endParaRPr lang="en-US" sz="1200" b="1" kern="1200" dirty="0">
            <a:solidFill>
              <a:srgbClr val="000000"/>
            </a:solidFill>
          </a:endParaRPr>
        </a:p>
      </dsp:txBody>
      <dsp:txXfrm>
        <a:off x="4974456" y="1050766"/>
        <a:ext cx="1859337" cy="772998"/>
      </dsp:txXfrm>
    </dsp:sp>
    <dsp:sp modelId="{D40EEF13-DA23-444E-BABC-DD23DB996C92}">
      <dsp:nvSpPr>
        <dsp:cNvPr id="0" name=""/>
        <dsp:cNvSpPr/>
      </dsp:nvSpPr>
      <dsp:spPr>
        <a:xfrm>
          <a:off x="5498663" y="139321"/>
          <a:ext cx="2424970" cy="123164"/>
        </a:xfrm>
        <a:prstGeom prst="rect">
          <a:avLst/>
        </a:prstGeom>
        <a:solidFill>
          <a:schemeClr val="accent3">
            <a:hueOff val="9843981"/>
            <a:satOff val="-14770"/>
            <a:lumOff val="-240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0C4CD12-89D2-4928-89EB-9BBC6E5E96CA}">
      <dsp:nvSpPr>
        <dsp:cNvPr id="0" name=""/>
        <dsp:cNvSpPr/>
      </dsp:nvSpPr>
      <dsp:spPr>
        <a:xfrm>
          <a:off x="4950407" y="346"/>
          <a:ext cx="1907435" cy="821096"/>
        </a:xfrm>
        <a:prstGeom prst="roundRect">
          <a:avLst>
            <a:gd name="adj" fmla="val 10000"/>
          </a:avLst>
        </a:prstGeom>
        <a:solidFill>
          <a:schemeClr val="accent3">
            <a:hueOff val="8750205"/>
            <a:satOff val="-13129"/>
            <a:lumOff val="-21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_tradnl" sz="1200" b="1" kern="1200" dirty="0" smtClean="0">
              <a:solidFill>
                <a:srgbClr val="000000"/>
              </a:solidFill>
            </a:rPr>
            <a:t>Implementar </a:t>
          </a:r>
          <a:r>
            <a:rPr lang="es-ES_tradnl" sz="1200" b="1" kern="1200" dirty="0" smtClean="0">
              <a:solidFill>
                <a:srgbClr val="FF0000"/>
              </a:solidFill>
            </a:rPr>
            <a:t>gestión financiera eficiente por resultados</a:t>
          </a:r>
          <a:r>
            <a:rPr lang="es-ES_tradnl" sz="1200" b="1" kern="1200" dirty="0" smtClean="0">
              <a:solidFill>
                <a:srgbClr val="000000"/>
              </a:solidFill>
            </a:rPr>
            <a:t>, que permita alinearse a los objetivos.</a:t>
          </a:r>
          <a:endParaRPr lang="en-US" sz="1200" b="1" kern="1200" dirty="0">
            <a:solidFill>
              <a:srgbClr val="000000"/>
            </a:solidFill>
          </a:endParaRPr>
        </a:p>
      </dsp:txBody>
      <dsp:txXfrm>
        <a:off x="4974456" y="24395"/>
        <a:ext cx="1859337" cy="772998"/>
      </dsp:txXfrm>
    </dsp:sp>
    <dsp:sp modelId="{8288FCC0-14AD-4E2D-943B-9B7910B09564}">
      <dsp:nvSpPr>
        <dsp:cNvPr id="0" name=""/>
        <dsp:cNvSpPr/>
      </dsp:nvSpPr>
      <dsp:spPr>
        <a:xfrm rot="5400000">
          <a:off x="7415758" y="652506"/>
          <a:ext cx="1022121" cy="123164"/>
        </a:xfrm>
        <a:prstGeom prst="rect">
          <a:avLst/>
        </a:prstGeom>
        <a:solidFill>
          <a:schemeClr val="accent3">
            <a:hueOff val="11250264"/>
            <a:satOff val="-16880"/>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BA6F13F-3CD1-4337-A0CE-A6B6520FDB0C}">
      <dsp:nvSpPr>
        <dsp:cNvPr id="0" name=""/>
        <dsp:cNvSpPr/>
      </dsp:nvSpPr>
      <dsp:spPr>
        <a:xfrm>
          <a:off x="7309446" y="346"/>
          <a:ext cx="2051592" cy="821096"/>
        </a:xfrm>
        <a:prstGeom prst="roundRect">
          <a:avLst>
            <a:gd name="adj" fmla="val 10000"/>
          </a:avLst>
        </a:prstGeom>
        <a:solidFill>
          <a:schemeClr val="accent3">
            <a:hueOff val="10000235"/>
            <a:satOff val="-15004"/>
            <a:lumOff val="-24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_tradnl" sz="1200" b="1" kern="1200" dirty="0" smtClean="0">
              <a:solidFill>
                <a:srgbClr val="000000"/>
              </a:solidFill>
            </a:rPr>
            <a:t>Implementar </a:t>
          </a:r>
          <a:r>
            <a:rPr lang="es-ES_tradnl" sz="1200" b="1" kern="1200" dirty="0" smtClean="0">
              <a:solidFill>
                <a:srgbClr val="FF0000"/>
              </a:solidFill>
            </a:rPr>
            <a:t>cultura de mejora </a:t>
          </a:r>
          <a:r>
            <a:rPr lang="es-ES_tradnl" sz="1200" b="1" kern="1200" dirty="0" smtClean="0">
              <a:solidFill>
                <a:srgbClr val="000000"/>
              </a:solidFill>
            </a:rPr>
            <a:t>en base a políticas de organismos de Administración Pública.</a:t>
          </a:r>
          <a:endParaRPr lang="en-US" sz="1200" b="1" kern="1200" dirty="0">
            <a:solidFill>
              <a:srgbClr val="000000"/>
            </a:solidFill>
          </a:endParaRPr>
        </a:p>
      </dsp:txBody>
      <dsp:txXfrm>
        <a:off x="7333495" y="24395"/>
        <a:ext cx="2003494" cy="772998"/>
      </dsp:txXfrm>
    </dsp:sp>
    <dsp:sp modelId="{811C45DE-AC59-4D18-AC58-90BCA333A0AF}">
      <dsp:nvSpPr>
        <dsp:cNvPr id="0" name=""/>
        <dsp:cNvSpPr/>
      </dsp:nvSpPr>
      <dsp:spPr>
        <a:xfrm>
          <a:off x="7309446" y="1026717"/>
          <a:ext cx="2051592" cy="821096"/>
        </a:xfrm>
        <a:prstGeom prst="roundRect">
          <a:avLst>
            <a:gd name="adj" fmla="val 1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_tradnl" sz="1200" b="1" kern="1200" dirty="0" smtClean="0">
              <a:solidFill>
                <a:srgbClr val="000000"/>
              </a:solidFill>
            </a:rPr>
            <a:t>Considerar a la Gestión de Riesgos como una estrategia de aseguramiento del logro de los objetivos.</a:t>
          </a:r>
          <a:endParaRPr lang="en-US" sz="1200" b="1" kern="1200" dirty="0">
            <a:solidFill>
              <a:srgbClr val="000000"/>
            </a:solidFill>
          </a:endParaRPr>
        </a:p>
      </dsp:txBody>
      <dsp:txXfrm>
        <a:off x="7333495" y="1050766"/>
        <a:ext cx="2003494" cy="7729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F46990-F989-4222-BD42-AED335EA5B27}">
      <dsp:nvSpPr>
        <dsp:cNvPr id="0" name=""/>
        <dsp:cNvSpPr/>
      </dsp:nvSpPr>
      <dsp:spPr>
        <a:xfrm>
          <a:off x="0" y="181031"/>
          <a:ext cx="4752527" cy="12600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849" tIns="208280" rIns="368849" bIns="71120" numCol="1" spcCol="1270" anchor="t" anchorCtr="0">
          <a:noAutofit/>
        </a:bodyPr>
        <a:lstStyle/>
        <a:p>
          <a:pPr marL="57150" lvl="1" indent="-57150" algn="just" defTabSz="444500">
            <a:lnSpc>
              <a:spcPct val="90000"/>
            </a:lnSpc>
            <a:spcBef>
              <a:spcPct val="0"/>
            </a:spcBef>
            <a:spcAft>
              <a:spcPct val="15000"/>
            </a:spcAft>
            <a:buChar char="••"/>
          </a:pPr>
          <a:r>
            <a:rPr lang="es-ES_tradnl" sz="1000" i="1" kern="1200" dirty="0" smtClean="0"/>
            <a:t>El Sistema de Inteligencia Militar (SIM), a través del COIMC, produce Inteligencia en forma permanente en el territorio nacional y áreas de interés, mediante la planificación y conducción de operaciones de Inteligencia, Contrainteligencia e Inteligencia Técnica, para la toma de decisiones del Mando Militar y la planificación, conducción y retroalimentación de los Comandos Operacionales a fin de contribuir con la misión del Comando Conjunto de las Fuerzas Armadas</a:t>
          </a:r>
          <a:endParaRPr lang="en-US" sz="1000" kern="1200" dirty="0"/>
        </a:p>
      </dsp:txBody>
      <dsp:txXfrm>
        <a:off x="0" y="181031"/>
        <a:ext cx="4752527" cy="1260000"/>
      </dsp:txXfrm>
    </dsp:sp>
    <dsp:sp modelId="{3426863A-3D51-4DFB-AC7C-9CEACD42A188}">
      <dsp:nvSpPr>
        <dsp:cNvPr id="0" name=""/>
        <dsp:cNvSpPr/>
      </dsp:nvSpPr>
      <dsp:spPr>
        <a:xfrm>
          <a:off x="237626" y="33431"/>
          <a:ext cx="3326768" cy="2952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44" tIns="0" rIns="125744" bIns="0" numCol="1" spcCol="1270" anchor="ctr" anchorCtr="0">
          <a:noAutofit/>
        </a:bodyPr>
        <a:lstStyle/>
        <a:p>
          <a:pPr lvl="0" algn="l" defTabSz="444500">
            <a:lnSpc>
              <a:spcPct val="90000"/>
            </a:lnSpc>
            <a:spcBef>
              <a:spcPct val="0"/>
            </a:spcBef>
            <a:spcAft>
              <a:spcPct val="35000"/>
            </a:spcAft>
          </a:pPr>
          <a:r>
            <a:rPr lang="es-EC" sz="1000" b="1" kern="1200" dirty="0" smtClean="0">
              <a:solidFill>
                <a:srgbClr val="000000"/>
              </a:solidFill>
            </a:rPr>
            <a:t>MISIÓN</a:t>
          </a:r>
          <a:endParaRPr lang="en-US" sz="1000" b="1" kern="1200" dirty="0">
            <a:solidFill>
              <a:srgbClr val="000000"/>
            </a:solidFill>
          </a:endParaRPr>
        </a:p>
      </dsp:txBody>
      <dsp:txXfrm>
        <a:off x="252036" y="47841"/>
        <a:ext cx="3297948" cy="266380"/>
      </dsp:txXfrm>
    </dsp:sp>
    <dsp:sp modelId="{41E86625-DE48-4FCB-83DB-A9931170EA38}">
      <dsp:nvSpPr>
        <dsp:cNvPr id="0" name=""/>
        <dsp:cNvSpPr/>
      </dsp:nvSpPr>
      <dsp:spPr>
        <a:xfrm>
          <a:off x="0" y="1642631"/>
          <a:ext cx="4752527" cy="850500"/>
        </a:xfrm>
        <a:prstGeom prst="rect">
          <a:avLst/>
        </a:prstGeom>
        <a:solidFill>
          <a:schemeClr val="lt1">
            <a:alpha val="90000"/>
            <a:hueOff val="0"/>
            <a:satOff val="0"/>
            <a:lumOff val="0"/>
            <a:alphaOff val="0"/>
          </a:schemeClr>
        </a:solidFill>
        <a:ln w="25400" cap="flat" cmpd="sng" algn="ctr">
          <a:solidFill>
            <a:schemeClr val="accent3">
              <a:hueOff val="5625132"/>
              <a:satOff val="-8440"/>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849" tIns="208280" rIns="368849" bIns="71120" numCol="1" spcCol="1270" anchor="t" anchorCtr="0">
          <a:noAutofit/>
        </a:bodyPr>
        <a:lstStyle/>
        <a:p>
          <a:pPr marL="57150" lvl="1" indent="-57150" algn="just" defTabSz="444500">
            <a:lnSpc>
              <a:spcPct val="90000"/>
            </a:lnSpc>
            <a:spcBef>
              <a:spcPct val="0"/>
            </a:spcBef>
            <a:spcAft>
              <a:spcPct val="15000"/>
            </a:spcAft>
            <a:buChar char="••"/>
          </a:pPr>
          <a:r>
            <a:rPr lang="es-ES_tradnl" sz="1000" i="1" kern="1200" dirty="0" smtClean="0"/>
            <a:t>Consolidarse en una Unidad de Inteligencia Militar Conjunta, dotada de Talento Humano altamente especializado, apoyado en el manejo de tecnología de punta, que permita producir Inteligencia útil y oportuna para la toma de decisiones</a:t>
          </a:r>
          <a:endParaRPr lang="en-US" sz="1000" kern="1200" dirty="0"/>
        </a:p>
      </dsp:txBody>
      <dsp:txXfrm>
        <a:off x="0" y="1642631"/>
        <a:ext cx="4752527" cy="850500"/>
      </dsp:txXfrm>
    </dsp:sp>
    <dsp:sp modelId="{42E387CE-784E-4873-A2EC-2F3A35DC1E59}">
      <dsp:nvSpPr>
        <dsp:cNvPr id="0" name=""/>
        <dsp:cNvSpPr/>
      </dsp:nvSpPr>
      <dsp:spPr>
        <a:xfrm>
          <a:off x="237626" y="1495031"/>
          <a:ext cx="3326768" cy="295200"/>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44" tIns="0" rIns="125744" bIns="0" numCol="1" spcCol="1270" anchor="ctr" anchorCtr="0">
          <a:noAutofit/>
        </a:bodyPr>
        <a:lstStyle/>
        <a:p>
          <a:pPr lvl="0" algn="l" defTabSz="444500">
            <a:lnSpc>
              <a:spcPct val="90000"/>
            </a:lnSpc>
            <a:spcBef>
              <a:spcPct val="0"/>
            </a:spcBef>
            <a:spcAft>
              <a:spcPct val="35000"/>
            </a:spcAft>
          </a:pPr>
          <a:r>
            <a:rPr lang="es-EC" sz="1000" b="1" kern="1200" dirty="0" smtClean="0">
              <a:solidFill>
                <a:srgbClr val="000000"/>
              </a:solidFill>
            </a:rPr>
            <a:t>VISIÓN</a:t>
          </a:r>
          <a:endParaRPr lang="en-US" sz="1000" b="1" kern="1200" dirty="0">
            <a:solidFill>
              <a:srgbClr val="000000"/>
            </a:solidFill>
          </a:endParaRPr>
        </a:p>
      </dsp:txBody>
      <dsp:txXfrm>
        <a:off x="252036" y="1509441"/>
        <a:ext cx="3297948" cy="266380"/>
      </dsp:txXfrm>
    </dsp:sp>
    <dsp:sp modelId="{F6E780BA-9797-445D-96DA-9A75F54ECFA7}">
      <dsp:nvSpPr>
        <dsp:cNvPr id="0" name=""/>
        <dsp:cNvSpPr/>
      </dsp:nvSpPr>
      <dsp:spPr>
        <a:xfrm>
          <a:off x="0" y="2694731"/>
          <a:ext cx="4752527" cy="992250"/>
        </a:xfrm>
        <a:prstGeom prst="rect">
          <a:avLst/>
        </a:prstGeom>
        <a:solidFill>
          <a:schemeClr val="lt1">
            <a:alpha val="90000"/>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849" tIns="208280" rIns="368849" bIns="71120" numCol="1" spcCol="1270" anchor="t" anchorCtr="0">
          <a:noAutofit/>
        </a:bodyPr>
        <a:lstStyle/>
        <a:p>
          <a:pPr marL="57150" lvl="1" indent="-57150" algn="l" defTabSz="444500">
            <a:lnSpc>
              <a:spcPct val="90000"/>
            </a:lnSpc>
            <a:spcBef>
              <a:spcPct val="0"/>
            </a:spcBef>
            <a:spcAft>
              <a:spcPct val="15000"/>
            </a:spcAft>
            <a:buChar char="••"/>
          </a:pPr>
          <a:r>
            <a:rPr lang="es-ES_tradnl" sz="1000" i="1" kern="1200" dirty="0" smtClean="0"/>
            <a:t>El Comandante del COIMC, se compromete a iniciar y mantener un proceso de mejora continua de la calidad en la gestión y prestación de los servicios de Inteligencia, Contrainteligencia e Inteligencia Técnica, con el fin de lograr la plena satisfacción de las expectativas y necesidades de sus usuarios internos, externos y partes interesadas</a:t>
          </a:r>
          <a:endParaRPr lang="en-US" sz="1000" kern="1200" dirty="0"/>
        </a:p>
      </dsp:txBody>
      <dsp:txXfrm>
        <a:off x="0" y="2694731"/>
        <a:ext cx="4752527" cy="992250"/>
      </dsp:txXfrm>
    </dsp:sp>
    <dsp:sp modelId="{B3F31924-5017-4F63-B83D-7AAD72E4C621}">
      <dsp:nvSpPr>
        <dsp:cNvPr id="0" name=""/>
        <dsp:cNvSpPr/>
      </dsp:nvSpPr>
      <dsp:spPr>
        <a:xfrm>
          <a:off x="237626" y="2547131"/>
          <a:ext cx="3326768" cy="295200"/>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44" tIns="0" rIns="125744" bIns="0" numCol="1" spcCol="1270" anchor="ctr" anchorCtr="0">
          <a:noAutofit/>
        </a:bodyPr>
        <a:lstStyle/>
        <a:p>
          <a:pPr lvl="0" algn="l" defTabSz="444500">
            <a:lnSpc>
              <a:spcPct val="90000"/>
            </a:lnSpc>
            <a:spcBef>
              <a:spcPct val="0"/>
            </a:spcBef>
            <a:spcAft>
              <a:spcPct val="35000"/>
            </a:spcAft>
          </a:pPr>
          <a:r>
            <a:rPr lang="es-EC" sz="1000" b="1" kern="1200" dirty="0" smtClean="0">
              <a:solidFill>
                <a:srgbClr val="000000"/>
              </a:solidFill>
            </a:rPr>
            <a:t>POLÍTICA DE CALIDAD</a:t>
          </a:r>
          <a:endParaRPr lang="en-US" sz="1000" b="1" kern="1200" dirty="0">
            <a:solidFill>
              <a:srgbClr val="000000"/>
            </a:solidFill>
          </a:endParaRPr>
        </a:p>
      </dsp:txBody>
      <dsp:txXfrm>
        <a:off x="252036" y="2561541"/>
        <a:ext cx="3297948" cy="2663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F46990-F989-4222-BD42-AED335EA5B27}">
      <dsp:nvSpPr>
        <dsp:cNvPr id="0" name=""/>
        <dsp:cNvSpPr/>
      </dsp:nvSpPr>
      <dsp:spPr>
        <a:xfrm>
          <a:off x="0" y="234199"/>
          <a:ext cx="2880320" cy="31752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3545" tIns="291592" rIns="223545" bIns="99568" numCol="1" spcCol="1270" anchor="t" anchorCtr="0">
          <a:noAutofit/>
        </a:bodyPr>
        <a:lstStyle/>
        <a:p>
          <a:pPr marL="114300" lvl="1" indent="-114300" algn="just" defTabSz="622300">
            <a:lnSpc>
              <a:spcPct val="90000"/>
            </a:lnSpc>
            <a:spcBef>
              <a:spcPct val="0"/>
            </a:spcBef>
            <a:spcAft>
              <a:spcPct val="15000"/>
            </a:spcAft>
            <a:buChar char="••"/>
          </a:pPr>
          <a:r>
            <a:rPr lang="es-ES_tradnl" sz="1400" i="1" kern="1200" dirty="0" smtClean="0"/>
            <a:t>El Comando opta como estrategia genérica por la excelencia operacional, mediante el cumplimiento de los más altos estándares de confiabilidad, la mejora continua, innovación y proactividad, una infraestructura tecnológica de punta, y un personal altamente calificado y motivado con la firme determinación de cumplir las necesidades y expectativas de los usuarios</a:t>
          </a:r>
          <a:endParaRPr lang="en-US" sz="1400" kern="1200" dirty="0"/>
        </a:p>
      </dsp:txBody>
      <dsp:txXfrm>
        <a:off x="0" y="234199"/>
        <a:ext cx="2880320" cy="3175200"/>
      </dsp:txXfrm>
    </dsp:sp>
    <dsp:sp modelId="{3426863A-3D51-4DFB-AC7C-9CEACD42A188}">
      <dsp:nvSpPr>
        <dsp:cNvPr id="0" name=""/>
        <dsp:cNvSpPr/>
      </dsp:nvSpPr>
      <dsp:spPr>
        <a:xfrm>
          <a:off x="144016" y="13779"/>
          <a:ext cx="2328254" cy="41328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8" tIns="0" rIns="76208" bIns="0" numCol="1" spcCol="1270" anchor="ctr" anchorCtr="0">
          <a:noAutofit/>
        </a:bodyPr>
        <a:lstStyle/>
        <a:p>
          <a:pPr lvl="0" algn="just" defTabSz="711200">
            <a:lnSpc>
              <a:spcPct val="90000"/>
            </a:lnSpc>
            <a:spcBef>
              <a:spcPct val="0"/>
            </a:spcBef>
            <a:spcAft>
              <a:spcPct val="35000"/>
            </a:spcAft>
          </a:pPr>
          <a:r>
            <a:rPr lang="es-EC" sz="1600" b="1" kern="1200" dirty="0" smtClean="0">
              <a:solidFill>
                <a:srgbClr val="000000"/>
              </a:solidFill>
            </a:rPr>
            <a:t>PROPUESTA DE VALOR</a:t>
          </a:r>
          <a:endParaRPr lang="en-US" sz="1600" b="1" kern="1200" dirty="0">
            <a:solidFill>
              <a:srgbClr val="000000"/>
            </a:solidFill>
          </a:endParaRPr>
        </a:p>
      </dsp:txBody>
      <dsp:txXfrm>
        <a:off x="164191" y="33954"/>
        <a:ext cx="2287904" cy="372930"/>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Arial" charset="0"/>
              </a:defRPr>
            </a:lvl1pPr>
          </a:lstStyle>
          <a:p>
            <a:pPr>
              <a:defRPr/>
            </a:pPr>
            <a:fld id="{4F5CDBE3-0347-4F80-96FB-CBB9051A90DD}" type="datetimeFigureOut">
              <a:rPr lang="es-MX"/>
              <a:pPr>
                <a:defRPr/>
              </a:pPr>
              <a:t>19/08/2015</a:t>
            </a:fld>
            <a:endParaRPr lang="es-MX"/>
          </a:p>
        </p:txBody>
      </p:sp>
      <p:sp>
        <p:nvSpPr>
          <p:cNvPr id="4" name="3 Marcador de imagen de diapositiva"/>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pPr lvl="0"/>
            <a:endParaRPr lang="es-MX" noProof="0" smtClean="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MX" noProof="0" smtClean="0"/>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cs typeface="Arial" charset="0"/>
              </a:defRPr>
            </a:lvl1pPr>
          </a:lstStyle>
          <a:p>
            <a:pPr>
              <a:defRPr/>
            </a:pPr>
            <a:fld id="{365035CC-B52D-4083-8576-A51827A540B4}" type="slidenum">
              <a:rPr lang="es-MX"/>
              <a:pPr>
                <a:defRPr/>
              </a:pPr>
              <a:t>‹Nº›</a:t>
            </a:fld>
            <a:endParaRPr lang="es-MX"/>
          </a:p>
        </p:txBody>
      </p:sp>
    </p:spTree>
    <p:extLst>
      <p:ext uri="{BB962C8B-B14F-4D97-AF65-F5344CB8AC3E}">
        <p14:creationId xmlns:p14="http://schemas.microsoft.com/office/powerpoint/2010/main" val="30328913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pPr>
              <a:defRPr/>
            </a:pPr>
            <a:fld id="{365035CC-B52D-4083-8576-A51827A540B4}" type="slidenum">
              <a:rPr lang="es-MX" smtClean="0"/>
              <a:pPr>
                <a:defRPr/>
              </a:pPr>
              <a:t>5</a:t>
            </a:fld>
            <a:endParaRPr lang="es-MX"/>
          </a:p>
        </p:txBody>
      </p:sp>
    </p:spTree>
    <p:extLst>
      <p:ext uri="{BB962C8B-B14F-4D97-AF65-F5344CB8AC3E}">
        <p14:creationId xmlns:p14="http://schemas.microsoft.com/office/powerpoint/2010/main" val="1097555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pPr>
              <a:defRPr/>
            </a:pPr>
            <a:fld id="{365035CC-B52D-4083-8576-A51827A540B4}" type="slidenum">
              <a:rPr lang="es-MX" smtClean="0"/>
              <a:pPr>
                <a:defRPr/>
              </a:pPr>
              <a:t>12</a:t>
            </a:fld>
            <a:endParaRPr lang="es-MX"/>
          </a:p>
        </p:txBody>
      </p:sp>
    </p:spTree>
    <p:extLst>
      <p:ext uri="{BB962C8B-B14F-4D97-AF65-F5344CB8AC3E}">
        <p14:creationId xmlns:p14="http://schemas.microsoft.com/office/powerpoint/2010/main" val="3873506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pPr>
              <a:defRPr/>
            </a:pPr>
            <a:fld id="{365035CC-B52D-4083-8576-A51827A540B4}" type="slidenum">
              <a:rPr lang="es-MX" smtClean="0"/>
              <a:pPr>
                <a:defRPr/>
              </a:pPr>
              <a:t>38</a:t>
            </a:fld>
            <a:endParaRPr lang="es-MX"/>
          </a:p>
        </p:txBody>
      </p:sp>
    </p:spTree>
    <p:extLst>
      <p:ext uri="{BB962C8B-B14F-4D97-AF65-F5344CB8AC3E}">
        <p14:creationId xmlns:p14="http://schemas.microsoft.com/office/powerpoint/2010/main" val="3252136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775355"/>
            <a:ext cx="7772400" cy="1225021"/>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lvl1pPr>
              <a:defRPr/>
            </a:lvl1pPr>
          </a:lstStyle>
          <a:p>
            <a:pPr>
              <a:defRPr/>
            </a:pPr>
            <a:fld id="{52797D9D-C539-47B3-92DB-1144D30E6810}" type="datetimeFigureOut">
              <a:rPr lang="es-EC"/>
              <a:pPr>
                <a:defRPr/>
              </a:pPr>
              <a:t>19/08/2015</a:t>
            </a:fld>
            <a:endParaRPr lang="es-EC"/>
          </a:p>
        </p:txBody>
      </p:sp>
      <p:sp>
        <p:nvSpPr>
          <p:cNvPr id="5" name="4 Marcador de pie de página"/>
          <p:cNvSpPr>
            <a:spLocks noGrp="1"/>
          </p:cNvSpPr>
          <p:nvPr>
            <p:ph type="ftr" sz="quarter" idx="11"/>
          </p:nvPr>
        </p:nvSpPr>
        <p:spPr/>
        <p:txBody>
          <a:bodyPr/>
          <a:lstStyle>
            <a:lvl1pPr>
              <a:defRPr/>
            </a:lvl1pPr>
          </a:lstStyle>
          <a:p>
            <a:pPr>
              <a:defRPr/>
            </a:pPr>
            <a:endParaRPr lang="es-EC"/>
          </a:p>
        </p:txBody>
      </p:sp>
      <p:sp>
        <p:nvSpPr>
          <p:cNvPr id="6" name="5 Marcador de número de diapositiva"/>
          <p:cNvSpPr>
            <a:spLocks noGrp="1"/>
          </p:cNvSpPr>
          <p:nvPr>
            <p:ph type="sldNum" sz="quarter" idx="12"/>
          </p:nvPr>
        </p:nvSpPr>
        <p:spPr/>
        <p:txBody>
          <a:bodyPr/>
          <a:lstStyle>
            <a:lvl1pPr>
              <a:defRPr/>
            </a:lvl1pPr>
          </a:lstStyle>
          <a:p>
            <a:pPr>
              <a:defRPr/>
            </a:pPr>
            <a:fld id="{37FFCAFE-33BF-4B8D-AEFA-509F21982790}" type="slidenum">
              <a:rPr lang="es-EC"/>
              <a:pPr>
                <a:defRPr/>
              </a:pPr>
              <a:t>‹Nº›</a:t>
            </a:fld>
            <a:endParaRPr lang="es-EC"/>
          </a:p>
        </p:txBody>
      </p:sp>
    </p:spTree>
    <p:extLst>
      <p:ext uri="{BB962C8B-B14F-4D97-AF65-F5344CB8AC3E}">
        <p14:creationId xmlns:p14="http://schemas.microsoft.com/office/powerpoint/2010/main" val="2549830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lvl1pPr>
              <a:defRPr/>
            </a:lvl1pPr>
          </a:lstStyle>
          <a:p>
            <a:pPr>
              <a:defRPr/>
            </a:pPr>
            <a:fld id="{F74FF8DF-2DD8-4C0C-8DD2-154C3E18D352}" type="datetimeFigureOut">
              <a:rPr lang="es-EC"/>
              <a:pPr>
                <a:defRPr/>
              </a:pPr>
              <a:t>19/08/2015</a:t>
            </a:fld>
            <a:endParaRPr lang="es-EC"/>
          </a:p>
        </p:txBody>
      </p:sp>
      <p:sp>
        <p:nvSpPr>
          <p:cNvPr id="5" name="4 Marcador de pie de página"/>
          <p:cNvSpPr>
            <a:spLocks noGrp="1"/>
          </p:cNvSpPr>
          <p:nvPr>
            <p:ph type="ftr" sz="quarter" idx="11"/>
          </p:nvPr>
        </p:nvSpPr>
        <p:spPr/>
        <p:txBody>
          <a:bodyPr/>
          <a:lstStyle>
            <a:lvl1pPr>
              <a:defRPr/>
            </a:lvl1pPr>
          </a:lstStyle>
          <a:p>
            <a:pPr>
              <a:defRPr/>
            </a:pPr>
            <a:endParaRPr lang="es-EC"/>
          </a:p>
        </p:txBody>
      </p:sp>
      <p:sp>
        <p:nvSpPr>
          <p:cNvPr id="6" name="5 Marcador de número de diapositiva"/>
          <p:cNvSpPr>
            <a:spLocks noGrp="1"/>
          </p:cNvSpPr>
          <p:nvPr>
            <p:ph type="sldNum" sz="quarter" idx="12"/>
          </p:nvPr>
        </p:nvSpPr>
        <p:spPr/>
        <p:txBody>
          <a:bodyPr/>
          <a:lstStyle>
            <a:lvl1pPr>
              <a:defRPr/>
            </a:lvl1pPr>
          </a:lstStyle>
          <a:p>
            <a:pPr>
              <a:defRPr/>
            </a:pPr>
            <a:fld id="{224B1E37-4F80-49C9-92E0-D5B622039464}" type="slidenum">
              <a:rPr lang="es-EC"/>
              <a:pPr>
                <a:defRPr/>
              </a:pPr>
              <a:t>‹Nº›</a:t>
            </a:fld>
            <a:endParaRPr lang="es-EC"/>
          </a:p>
        </p:txBody>
      </p:sp>
    </p:spTree>
    <p:extLst>
      <p:ext uri="{BB962C8B-B14F-4D97-AF65-F5344CB8AC3E}">
        <p14:creationId xmlns:p14="http://schemas.microsoft.com/office/powerpoint/2010/main" val="3842436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28865"/>
            <a:ext cx="2057400" cy="4876271"/>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28865"/>
            <a:ext cx="6019800" cy="4876271"/>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lvl1pPr>
              <a:defRPr/>
            </a:lvl1pPr>
          </a:lstStyle>
          <a:p>
            <a:pPr>
              <a:defRPr/>
            </a:pPr>
            <a:fld id="{06CEFA58-516E-4DC6-B4A9-4313F0E7A966}" type="datetimeFigureOut">
              <a:rPr lang="es-EC"/>
              <a:pPr>
                <a:defRPr/>
              </a:pPr>
              <a:t>19/08/2015</a:t>
            </a:fld>
            <a:endParaRPr lang="es-EC"/>
          </a:p>
        </p:txBody>
      </p:sp>
      <p:sp>
        <p:nvSpPr>
          <p:cNvPr id="5" name="4 Marcador de pie de página"/>
          <p:cNvSpPr>
            <a:spLocks noGrp="1"/>
          </p:cNvSpPr>
          <p:nvPr>
            <p:ph type="ftr" sz="quarter" idx="11"/>
          </p:nvPr>
        </p:nvSpPr>
        <p:spPr/>
        <p:txBody>
          <a:bodyPr/>
          <a:lstStyle>
            <a:lvl1pPr>
              <a:defRPr/>
            </a:lvl1pPr>
          </a:lstStyle>
          <a:p>
            <a:pPr>
              <a:defRPr/>
            </a:pPr>
            <a:endParaRPr lang="es-EC"/>
          </a:p>
        </p:txBody>
      </p:sp>
      <p:sp>
        <p:nvSpPr>
          <p:cNvPr id="6" name="5 Marcador de número de diapositiva"/>
          <p:cNvSpPr>
            <a:spLocks noGrp="1"/>
          </p:cNvSpPr>
          <p:nvPr>
            <p:ph type="sldNum" sz="quarter" idx="12"/>
          </p:nvPr>
        </p:nvSpPr>
        <p:spPr/>
        <p:txBody>
          <a:bodyPr/>
          <a:lstStyle>
            <a:lvl1pPr>
              <a:defRPr/>
            </a:lvl1pPr>
          </a:lstStyle>
          <a:p>
            <a:pPr>
              <a:defRPr/>
            </a:pPr>
            <a:fld id="{7C9E1863-E0DE-474A-9DE4-ADE5065B92B4}" type="slidenum">
              <a:rPr lang="es-EC"/>
              <a:pPr>
                <a:defRPr/>
              </a:pPr>
              <a:t>‹Nº›</a:t>
            </a:fld>
            <a:endParaRPr lang="es-EC"/>
          </a:p>
        </p:txBody>
      </p:sp>
    </p:spTree>
    <p:extLst>
      <p:ext uri="{BB962C8B-B14F-4D97-AF65-F5344CB8AC3E}">
        <p14:creationId xmlns:p14="http://schemas.microsoft.com/office/powerpoint/2010/main" val="3338657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lvl1pPr>
              <a:defRPr/>
            </a:lvl1pPr>
          </a:lstStyle>
          <a:p>
            <a:pPr>
              <a:defRPr/>
            </a:pPr>
            <a:fld id="{38B80BD4-072D-4393-9461-4E60DBFD101B}" type="datetimeFigureOut">
              <a:rPr lang="es-EC"/>
              <a:pPr>
                <a:defRPr/>
              </a:pPr>
              <a:t>19/08/2015</a:t>
            </a:fld>
            <a:endParaRPr lang="es-EC"/>
          </a:p>
        </p:txBody>
      </p:sp>
      <p:sp>
        <p:nvSpPr>
          <p:cNvPr id="5" name="4 Marcador de pie de página"/>
          <p:cNvSpPr>
            <a:spLocks noGrp="1"/>
          </p:cNvSpPr>
          <p:nvPr>
            <p:ph type="ftr" sz="quarter" idx="11"/>
          </p:nvPr>
        </p:nvSpPr>
        <p:spPr/>
        <p:txBody>
          <a:bodyPr/>
          <a:lstStyle>
            <a:lvl1pPr>
              <a:defRPr/>
            </a:lvl1pPr>
          </a:lstStyle>
          <a:p>
            <a:pPr>
              <a:defRPr/>
            </a:pPr>
            <a:endParaRPr lang="es-EC"/>
          </a:p>
        </p:txBody>
      </p:sp>
      <p:sp>
        <p:nvSpPr>
          <p:cNvPr id="6" name="5 Marcador de número de diapositiva"/>
          <p:cNvSpPr>
            <a:spLocks noGrp="1"/>
          </p:cNvSpPr>
          <p:nvPr>
            <p:ph type="sldNum" sz="quarter" idx="12"/>
          </p:nvPr>
        </p:nvSpPr>
        <p:spPr/>
        <p:txBody>
          <a:bodyPr/>
          <a:lstStyle>
            <a:lvl1pPr>
              <a:defRPr/>
            </a:lvl1pPr>
          </a:lstStyle>
          <a:p>
            <a:pPr>
              <a:defRPr/>
            </a:pPr>
            <a:fld id="{F813F8BF-0D0D-43F0-945E-3D007E2DB233}" type="slidenum">
              <a:rPr lang="es-EC"/>
              <a:pPr>
                <a:defRPr/>
              </a:pPr>
              <a:t>‹Nº›</a:t>
            </a:fld>
            <a:endParaRPr lang="es-EC"/>
          </a:p>
        </p:txBody>
      </p:sp>
    </p:spTree>
    <p:extLst>
      <p:ext uri="{BB962C8B-B14F-4D97-AF65-F5344CB8AC3E}">
        <p14:creationId xmlns:p14="http://schemas.microsoft.com/office/powerpoint/2010/main" val="1842543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672417"/>
            <a:ext cx="7772400" cy="1135063"/>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29AA642B-C093-47DE-853D-ABABEE4496C4}" type="datetimeFigureOut">
              <a:rPr lang="es-EC"/>
              <a:pPr>
                <a:defRPr/>
              </a:pPr>
              <a:t>19/08/2015</a:t>
            </a:fld>
            <a:endParaRPr lang="es-EC"/>
          </a:p>
        </p:txBody>
      </p:sp>
      <p:sp>
        <p:nvSpPr>
          <p:cNvPr id="5" name="4 Marcador de pie de página"/>
          <p:cNvSpPr>
            <a:spLocks noGrp="1"/>
          </p:cNvSpPr>
          <p:nvPr>
            <p:ph type="ftr" sz="quarter" idx="11"/>
          </p:nvPr>
        </p:nvSpPr>
        <p:spPr/>
        <p:txBody>
          <a:bodyPr/>
          <a:lstStyle>
            <a:lvl1pPr>
              <a:defRPr/>
            </a:lvl1pPr>
          </a:lstStyle>
          <a:p>
            <a:pPr>
              <a:defRPr/>
            </a:pPr>
            <a:endParaRPr lang="es-EC"/>
          </a:p>
        </p:txBody>
      </p:sp>
      <p:sp>
        <p:nvSpPr>
          <p:cNvPr id="6" name="5 Marcador de número de diapositiva"/>
          <p:cNvSpPr>
            <a:spLocks noGrp="1"/>
          </p:cNvSpPr>
          <p:nvPr>
            <p:ph type="sldNum" sz="quarter" idx="12"/>
          </p:nvPr>
        </p:nvSpPr>
        <p:spPr/>
        <p:txBody>
          <a:bodyPr/>
          <a:lstStyle>
            <a:lvl1pPr>
              <a:defRPr/>
            </a:lvl1pPr>
          </a:lstStyle>
          <a:p>
            <a:pPr>
              <a:defRPr/>
            </a:pPr>
            <a:fld id="{C2A53F83-163E-42DE-8A96-2B9BE248320D}" type="slidenum">
              <a:rPr lang="es-EC"/>
              <a:pPr>
                <a:defRPr/>
              </a:pPr>
              <a:t>‹Nº›</a:t>
            </a:fld>
            <a:endParaRPr lang="es-EC"/>
          </a:p>
        </p:txBody>
      </p:sp>
    </p:spTree>
    <p:extLst>
      <p:ext uri="{BB962C8B-B14F-4D97-AF65-F5344CB8AC3E}">
        <p14:creationId xmlns:p14="http://schemas.microsoft.com/office/powerpoint/2010/main" val="3602452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3 Marcador de fecha"/>
          <p:cNvSpPr>
            <a:spLocks noGrp="1"/>
          </p:cNvSpPr>
          <p:nvPr>
            <p:ph type="dt" sz="half" idx="10"/>
          </p:nvPr>
        </p:nvSpPr>
        <p:spPr/>
        <p:txBody>
          <a:bodyPr/>
          <a:lstStyle>
            <a:lvl1pPr>
              <a:defRPr/>
            </a:lvl1pPr>
          </a:lstStyle>
          <a:p>
            <a:pPr>
              <a:defRPr/>
            </a:pPr>
            <a:fld id="{5626E2D6-7D39-424D-B020-0C353DD304FD}" type="datetimeFigureOut">
              <a:rPr lang="es-EC"/>
              <a:pPr>
                <a:defRPr/>
              </a:pPr>
              <a:t>19/08/2015</a:t>
            </a:fld>
            <a:endParaRPr lang="es-EC"/>
          </a:p>
        </p:txBody>
      </p:sp>
      <p:sp>
        <p:nvSpPr>
          <p:cNvPr id="6" name="4 Marcador de pie de página"/>
          <p:cNvSpPr>
            <a:spLocks noGrp="1"/>
          </p:cNvSpPr>
          <p:nvPr>
            <p:ph type="ftr" sz="quarter" idx="11"/>
          </p:nvPr>
        </p:nvSpPr>
        <p:spPr/>
        <p:txBody>
          <a:bodyPr/>
          <a:lstStyle>
            <a:lvl1pPr>
              <a:defRPr/>
            </a:lvl1pPr>
          </a:lstStyle>
          <a:p>
            <a:pPr>
              <a:defRPr/>
            </a:pPr>
            <a:endParaRPr lang="es-EC"/>
          </a:p>
        </p:txBody>
      </p:sp>
      <p:sp>
        <p:nvSpPr>
          <p:cNvPr id="7" name="5 Marcador de número de diapositiva"/>
          <p:cNvSpPr>
            <a:spLocks noGrp="1"/>
          </p:cNvSpPr>
          <p:nvPr>
            <p:ph type="sldNum" sz="quarter" idx="12"/>
          </p:nvPr>
        </p:nvSpPr>
        <p:spPr/>
        <p:txBody>
          <a:bodyPr/>
          <a:lstStyle>
            <a:lvl1pPr>
              <a:defRPr/>
            </a:lvl1pPr>
          </a:lstStyle>
          <a:p>
            <a:pPr>
              <a:defRPr/>
            </a:pPr>
            <a:fld id="{8DFDAA33-27FF-49D4-ACB7-03EF96B14199}" type="slidenum">
              <a:rPr lang="es-EC"/>
              <a:pPr>
                <a:defRPr/>
              </a:pPr>
              <a:t>‹Nº›</a:t>
            </a:fld>
            <a:endParaRPr lang="es-EC"/>
          </a:p>
        </p:txBody>
      </p:sp>
    </p:spTree>
    <p:extLst>
      <p:ext uri="{BB962C8B-B14F-4D97-AF65-F5344CB8AC3E}">
        <p14:creationId xmlns:p14="http://schemas.microsoft.com/office/powerpoint/2010/main" val="758021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3 Marcador de fecha"/>
          <p:cNvSpPr>
            <a:spLocks noGrp="1"/>
          </p:cNvSpPr>
          <p:nvPr>
            <p:ph type="dt" sz="half" idx="10"/>
          </p:nvPr>
        </p:nvSpPr>
        <p:spPr/>
        <p:txBody>
          <a:bodyPr/>
          <a:lstStyle>
            <a:lvl1pPr>
              <a:defRPr/>
            </a:lvl1pPr>
          </a:lstStyle>
          <a:p>
            <a:pPr>
              <a:defRPr/>
            </a:pPr>
            <a:fld id="{28254553-E800-4FFB-A640-B911DC055810}" type="datetimeFigureOut">
              <a:rPr lang="es-EC"/>
              <a:pPr>
                <a:defRPr/>
              </a:pPr>
              <a:t>19/08/2015</a:t>
            </a:fld>
            <a:endParaRPr lang="es-EC"/>
          </a:p>
        </p:txBody>
      </p:sp>
      <p:sp>
        <p:nvSpPr>
          <p:cNvPr id="8" name="4 Marcador de pie de página"/>
          <p:cNvSpPr>
            <a:spLocks noGrp="1"/>
          </p:cNvSpPr>
          <p:nvPr>
            <p:ph type="ftr" sz="quarter" idx="11"/>
          </p:nvPr>
        </p:nvSpPr>
        <p:spPr/>
        <p:txBody>
          <a:bodyPr/>
          <a:lstStyle>
            <a:lvl1pPr>
              <a:defRPr/>
            </a:lvl1pPr>
          </a:lstStyle>
          <a:p>
            <a:pPr>
              <a:defRPr/>
            </a:pPr>
            <a:endParaRPr lang="es-EC"/>
          </a:p>
        </p:txBody>
      </p:sp>
      <p:sp>
        <p:nvSpPr>
          <p:cNvPr id="9" name="5 Marcador de número de diapositiva"/>
          <p:cNvSpPr>
            <a:spLocks noGrp="1"/>
          </p:cNvSpPr>
          <p:nvPr>
            <p:ph type="sldNum" sz="quarter" idx="12"/>
          </p:nvPr>
        </p:nvSpPr>
        <p:spPr/>
        <p:txBody>
          <a:bodyPr/>
          <a:lstStyle>
            <a:lvl1pPr>
              <a:defRPr/>
            </a:lvl1pPr>
          </a:lstStyle>
          <a:p>
            <a:pPr>
              <a:defRPr/>
            </a:pPr>
            <a:fld id="{BA27325F-9EDF-4960-B23E-81057C6A9C16}" type="slidenum">
              <a:rPr lang="es-EC"/>
              <a:pPr>
                <a:defRPr/>
              </a:pPr>
              <a:t>‹Nº›</a:t>
            </a:fld>
            <a:endParaRPr lang="es-EC"/>
          </a:p>
        </p:txBody>
      </p:sp>
    </p:spTree>
    <p:extLst>
      <p:ext uri="{BB962C8B-B14F-4D97-AF65-F5344CB8AC3E}">
        <p14:creationId xmlns:p14="http://schemas.microsoft.com/office/powerpoint/2010/main" val="4222310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3 Marcador de fecha"/>
          <p:cNvSpPr>
            <a:spLocks noGrp="1"/>
          </p:cNvSpPr>
          <p:nvPr>
            <p:ph type="dt" sz="half" idx="10"/>
          </p:nvPr>
        </p:nvSpPr>
        <p:spPr/>
        <p:txBody>
          <a:bodyPr/>
          <a:lstStyle>
            <a:lvl1pPr>
              <a:defRPr/>
            </a:lvl1pPr>
          </a:lstStyle>
          <a:p>
            <a:pPr>
              <a:defRPr/>
            </a:pPr>
            <a:fld id="{0003DE54-69DD-478A-8169-3AAA8CC204CA}" type="datetimeFigureOut">
              <a:rPr lang="es-EC"/>
              <a:pPr>
                <a:defRPr/>
              </a:pPr>
              <a:t>19/08/2015</a:t>
            </a:fld>
            <a:endParaRPr lang="es-EC"/>
          </a:p>
        </p:txBody>
      </p:sp>
      <p:sp>
        <p:nvSpPr>
          <p:cNvPr id="4" name="4 Marcador de pie de página"/>
          <p:cNvSpPr>
            <a:spLocks noGrp="1"/>
          </p:cNvSpPr>
          <p:nvPr>
            <p:ph type="ftr" sz="quarter" idx="11"/>
          </p:nvPr>
        </p:nvSpPr>
        <p:spPr/>
        <p:txBody>
          <a:bodyPr/>
          <a:lstStyle>
            <a:lvl1pPr>
              <a:defRPr/>
            </a:lvl1pPr>
          </a:lstStyle>
          <a:p>
            <a:pPr>
              <a:defRPr/>
            </a:pPr>
            <a:endParaRPr lang="es-EC"/>
          </a:p>
        </p:txBody>
      </p:sp>
      <p:sp>
        <p:nvSpPr>
          <p:cNvPr id="5" name="5 Marcador de número de diapositiva"/>
          <p:cNvSpPr>
            <a:spLocks noGrp="1"/>
          </p:cNvSpPr>
          <p:nvPr>
            <p:ph type="sldNum" sz="quarter" idx="12"/>
          </p:nvPr>
        </p:nvSpPr>
        <p:spPr/>
        <p:txBody>
          <a:bodyPr/>
          <a:lstStyle>
            <a:lvl1pPr>
              <a:defRPr/>
            </a:lvl1pPr>
          </a:lstStyle>
          <a:p>
            <a:pPr>
              <a:defRPr/>
            </a:pPr>
            <a:fld id="{EE644032-8F0C-4855-BDB3-F7F647D4958E}" type="slidenum">
              <a:rPr lang="es-EC"/>
              <a:pPr>
                <a:defRPr/>
              </a:pPr>
              <a:t>‹Nº›</a:t>
            </a:fld>
            <a:endParaRPr lang="es-EC"/>
          </a:p>
        </p:txBody>
      </p:sp>
    </p:spTree>
    <p:extLst>
      <p:ext uri="{BB962C8B-B14F-4D97-AF65-F5344CB8AC3E}">
        <p14:creationId xmlns:p14="http://schemas.microsoft.com/office/powerpoint/2010/main" val="92332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A67F8C99-0005-4DF2-A633-CE13D0D82ECF}" type="datetimeFigureOut">
              <a:rPr lang="es-EC"/>
              <a:pPr>
                <a:defRPr/>
              </a:pPr>
              <a:t>19/08/2015</a:t>
            </a:fld>
            <a:endParaRPr lang="es-EC"/>
          </a:p>
        </p:txBody>
      </p:sp>
      <p:sp>
        <p:nvSpPr>
          <p:cNvPr id="3" name="4 Marcador de pie de página"/>
          <p:cNvSpPr>
            <a:spLocks noGrp="1"/>
          </p:cNvSpPr>
          <p:nvPr>
            <p:ph type="ftr" sz="quarter" idx="11"/>
          </p:nvPr>
        </p:nvSpPr>
        <p:spPr/>
        <p:txBody>
          <a:bodyPr/>
          <a:lstStyle>
            <a:lvl1pPr>
              <a:defRPr/>
            </a:lvl1pPr>
          </a:lstStyle>
          <a:p>
            <a:pPr>
              <a:defRPr/>
            </a:pPr>
            <a:endParaRPr lang="es-EC"/>
          </a:p>
        </p:txBody>
      </p:sp>
      <p:sp>
        <p:nvSpPr>
          <p:cNvPr id="4" name="5 Marcador de número de diapositiva"/>
          <p:cNvSpPr>
            <a:spLocks noGrp="1"/>
          </p:cNvSpPr>
          <p:nvPr>
            <p:ph type="sldNum" sz="quarter" idx="12"/>
          </p:nvPr>
        </p:nvSpPr>
        <p:spPr/>
        <p:txBody>
          <a:bodyPr/>
          <a:lstStyle>
            <a:lvl1pPr>
              <a:defRPr/>
            </a:lvl1pPr>
          </a:lstStyle>
          <a:p>
            <a:pPr>
              <a:defRPr/>
            </a:pPr>
            <a:fld id="{600325E9-09B7-4C31-BEC5-C23603765169}" type="slidenum">
              <a:rPr lang="es-EC"/>
              <a:pPr>
                <a:defRPr/>
              </a:pPr>
              <a:t>‹Nº›</a:t>
            </a:fld>
            <a:endParaRPr lang="es-EC"/>
          </a:p>
        </p:txBody>
      </p:sp>
    </p:spTree>
    <p:extLst>
      <p:ext uri="{BB962C8B-B14F-4D97-AF65-F5344CB8AC3E}">
        <p14:creationId xmlns:p14="http://schemas.microsoft.com/office/powerpoint/2010/main" val="2280617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27542"/>
            <a:ext cx="3008313" cy="968375"/>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FFA882F3-ADA1-4DC8-82DB-F255A64FD3E3}" type="datetimeFigureOut">
              <a:rPr lang="es-EC"/>
              <a:pPr>
                <a:defRPr/>
              </a:pPr>
              <a:t>19/08/2015</a:t>
            </a:fld>
            <a:endParaRPr lang="es-EC"/>
          </a:p>
        </p:txBody>
      </p:sp>
      <p:sp>
        <p:nvSpPr>
          <p:cNvPr id="6" name="4 Marcador de pie de página"/>
          <p:cNvSpPr>
            <a:spLocks noGrp="1"/>
          </p:cNvSpPr>
          <p:nvPr>
            <p:ph type="ftr" sz="quarter" idx="11"/>
          </p:nvPr>
        </p:nvSpPr>
        <p:spPr/>
        <p:txBody>
          <a:bodyPr/>
          <a:lstStyle>
            <a:lvl1pPr>
              <a:defRPr/>
            </a:lvl1pPr>
          </a:lstStyle>
          <a:p>
            <a:pPr>
              <a:defRPr/>
            </a:pPr>
            <a:endParaRPr lang="es-EC"/>
          </a:p>
        </p:txBody>
      </p:sp>
      <p:sp>
        <p:nvSpPr>
          <p:cNvPr id="7" name="5 Marcador de número de diapositiva"/>
          <p:cNvSpPr>
            <a:spLocks noGrp="1"/>
          </p:cNvSpPr>
          <p:nvPr>
            <p:ph type="sldNum" sz="quarter" idx="12"/>
          </p:nvPr>
        </p:nvSpPr>
        <p:spPr/>
        <p:txBody>
          <a:bodyPr/>
          <a:lstStyle>
            <a:lvl1pPr>
              <a:defRPr/>
            </a:lvl1pPr>
          </a:lstStyle>
          <a:p>
            <a:pPr>
              <a:defRPr/>
            </a:pPr>
            <a:fld id="{CC9D381C-A7D4-491F-ACE9-5F9291EB2193}" type="slidenum">
              <a:rPr lang="es-EC"/>
              <a:pPr>
                <a:defRPr/>
              </a:pPr>
              <a:t>‹Nº›</a:t>
            </a:fld>
            <a:endParaRPr lang="es-EC"/>
          </a:p>
        </p:txBody>
      </p:sp>
    </p:spTree>
    <p:extLst>
      <p:ext uri="{BB962C8B-B14F-4D97-AF65-F5344CB8AC3E}">
        <p14:creationId xmlns:p14="http://schemas.microsoft.com/office/powerpoint/2010/main" val="3282230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000500"/>
            <a:ext cx="5486400" cy="472282"/>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C" noProof="0"/>
          </a:p>
        </p:txBody>
      </p:sp>
      <p:sp>
        <p:nvSpPr>
          <p:cNvPr id="4" name="3 Marcador de texto"/>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F4B52AC4-C634-4415-A0DB-F687528B46B8}" type="datetimeFigureOut">
              <a:rPr lang="es-EC"/>
              <a:pPr>
                <a:defRPr/>
              </a:pPr>
              <a:t>19/08/2015</a:t>
            </a:fld>
            <a:endParaRPr lang="es-EC"/>
          </a:p>
        </p:txBody>
      </p:sp>
      <p:sp>
        <p:nvSpPr>
          <p:cNvPr id="6" name="4 Marcador de pie de página"/>
          <p:cNvSpPr>
            <a:spLocks noGrp="1"/>
          </p:cNvSpPr>
          <p:nvPr>
            <p:ph type="ftr" sz="quarter" idx="11"/>
          </p:nvPr>
        </p:nvSpPr>
        <p:spPr/>
        <p:txBody>
          <a:bodyPr/>
          <a:lstStyle>
            <a:lvl1pPr>
              <a:defRPr/>
            </a:lvl1pPr>
          </a:lstStyle>
          <a:p>
            <a:pPr>
              <a:defRPr/>
            </a:pPr>
            <a:endParaRPr lang="es-EC"/>
          </a:p>
        </p:txBody>
      </p:sp>
      <p:sp>
        <p:nvSpPr>
          <p:cNvPr id="7" name="5 Marcador de número de diapositiva"/>
          <p:cNvSpPr>
            <a:spLocks noGrp="1"/>
          </p:cNvSpPr>
          <p:nvPr>
            <p:ph type="sldNum" sz="quarter" idx="12"/>
          </p:nvPr>
        </p:nvSpPr>
        <p:spPr/>
        <p:txBody>
          <a:bodyPr/>
          <a:lstStyle>
            <a:lvl1pPr>
              <a:defRPr/>
            </a:lvl1pPr>
          </a:lstStyle>
          <a:p>
            <a:pPr>
              <a:defRPr/>
            </a:pPr>
            <a:fld id="{8AEDDA1F-7460-49CE-BA38-E118FA6F00FD}" type="slidenum">
              <a:rPr lang="es-EC"/>
              <a:pPr>
                <a:defRPr/>
              </a:pPr>
              <a:t>‹Nº›</a:t>
            </a:fld>
            <a:endParaRPr lang="es-EC"/>
          </a:p>
        </p:txBody>
      </p:sp>
    </p:spTree>
    <p:extLst>
      <p:ext uri="{BB962C8B-B14F-4D97-AF65-F5344CB8AC3E}">
        <p14:creationId xmlns:p14="http://schemas.microsoft.com/office/powerpoint/2010/main" val="3631946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s-EC" smtClean="0"/>
          </a:p>
        </p:txBody>
      </p:sp>
      <p:sp>
        <p:nvSpPr>
          <p:cNvPr id="1027" name="2 Marcador de texto"/>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smtClean="0"/>
          </a:p>
        </p:txBody>
      </p:sp>
      <p:sp>
        <p:nvSpPr>
          <p:cNvPr id="4" name="3 Marcador de fecha"/>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7CD16E1-462D-4780-8414-F0B1058077B0}" type="datetimeFigureOut">
              <a:rPr lang="es-EC"/>
              <a:pPr>
                <a:defRPr/>
              </a:pPr>
              <a:t>19/08/2015</a:t>
            </a:fld>
            <a:endParaRPr lang="es-EC"/>
          </a:p>
        </p:txBody>
      </p:sp>
      <p:sp>
        <p:nvSpPr>
          <p:cNvPr id="5" name="4 Marcador de pie de página"/>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EC"/>
          </a:p>
        </p:txBody>
      </p:sp>
      <p:sp>
        <p:nvSpPr>
          <p:cNvPr id="6" name="5 Marcador de número de diapositiva"/>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DC92F2D-26E2-45CB-BBD5-5BD13FFCC4E8}" type="slidenum">
              <a:rPr lang="es-EC"/>
              <a:pPr>
                <a:defRPr/>
              </a:pPr>
              <a:t>‹Nº›</a:t>
            </a:fld>
            <a:endParaRPr lang="es-EC"/>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png"/><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1.png"/><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45.emf"/><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package" Target="../embeddings/Documento_de_Microsoft_Word1.docx"/><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package" Target="../embeddings/Documento_de_Microsoft_Word2.doc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1 Imagen" descr="C:\Documents and Settings\mpalacios\Escritorio\LOGOTIPOS UNIVERSIDADa\LOGO PRINCIPA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751" y="396875"/>
            <a:ext cx="3311525" cy="84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10 Título"/>
          <p:cNvSpPr>
            <a:spLocks noGrp="1"/>
          </p:cNvSpPr>
          <p:nvPr>
            <p:ph type="title"/>
          </p:nvPr>
        </p:nvSpPr>
        <p:spPr>
          <a:xfrm>
            <a:off x="179512" y="1489348"/>
            <a:ext cx="8784976" cy="2736304"/>
          </a:xfrm>
        </p:spPr>
        <p:txBody>
          <a:bodyPr/>
          <a:lstStyle/>
          <a:p>
            <a:pPr algn="ctr"/>
            <a:r>
              <a:rPr lang="es-ES" sz="1800" dirty="0"/>
              <a:t>DEPARTAMENTO DE </a:t>
            </a:r>
            <a:r>
              <a:rPr lang="es-ES" sz="1800" dirty="0" smtClean="0"/>
              <a:t>seguridad y defensa</a:t>
            </a:r>
            <a:r>
              <a:rPr lang="es-ES" sz="1800" dirty="0"/>
              <a:t/>
            </a:r>
            <a:br>
              <a:rPr lang="es-ES" sz="1800" dirty="0"/>
            </a:br>
            <a:r>
              <a:rPr lang="es-ES" sz="1800" dirty="0" smtClean="0"/>
              <a:t>Maestría </a:t>
            </a:r>
            <a:r>
              <a:rPr lang="es-ES" sz="1800" dirty="0"/>
              <a:t>EN GERENCIA DE LA SEGURIDAD Y RIESGO</a:t>
            </a:r>
            <a:br>
              <a:rPr lang="es-ES" sz="1800" dirty="0"/>
            </a:br>
            <a:r>
              <a:rPr lang="es-MX" sz="1800" dirty="0"/>
              <a:t/>
            </a:r>
            <a:br>
              <a:rPr lang="es-MX" sz="1800" dirty="0"/>
            </a:br>
            <a:r>
              <a:rPr lang="es-ES" sz="2800" dirty="0">
                <a:solidFill>
                  <a:srgbClr val="FF0000"/>
                </a:solidFill>
              </a:rPr>
              <a:t>DISEÑO DEL SISTEMA DE GESTIÓN DE RIESGOS </a:t>
            </a:r>
            <a:r>
              <a:rPr lang="es-ES" sz="2800" dirty="0" smtClean="0">
                <a:solidFill>
                  <a:srgbClr val="FF0000"/>
                </a:solidFill>
              </a:rPr>
              <a:t/>
            </a:r>
            <a:br>
              <a:rPr lang="es-ES" sz="2800" dirty="0" smtClean="0">
                <a:solidFill>
                  <a:srgbClr val="FF0000"/>
                </a:solidFill>
              </a:rPr>
            </a:br>
            <a:r>
              <a:rPr lang="es-ES" sz="2800" dirty="0" smtClean="0">
                <a:solidFill>
                  <a:srgbClr val="FF0000"/>
                </a:solidFill>
              </a:rPr>
              <a:t>DEL </a:t>
            </a:r>
            <a:r>
              <a:rPr lang="es-ES" sz="2800" dirty="0">
                <a:solidFill>
                  <a:srgbClr val="FF0000"/>
                </a:solidFill>
              </a:rPr>
              <a:t>COMANDO DE INTELIGENCIA MILITAR </a:t>
            </a:r>
            <a:r>
              <a:rPr lang="es-ES" sz="2800" dirty="0" smtClean="0">
                <a:solidFill>
                  <a:srgbClr val="FF0000"/>
                </a:solidFill>
              </a:rPr>
              <a:t>CONJUNTO</a:t>
            </a:r>
            <a:r>
              <a:rPr lang="es-ES" sz="2000" b="0" dirty="0" smtClean="0"/>
              <a:t/>
            </a:r>
            <a:br>
              <a:rPr lang="es-ES" sz="2000" b="0" dirty="0" smtClean="0"/>
            </a:br>
            <a:r>
              <a:rPr lang="es-ES" sz="2000" dirty="0" smtClean="0"/>
              <a:t/>
            </a:r>
            <a:br>
              <a:rPr lang="es-ES" sz="2000" dirty="0" smtClean="0"/>
            </a:br>
            <a:r>
              <a:rPr lang="es-ES" sz="2000" cap="none" dirty="0" smtClean="0"/>
              <a:t>Autores</a:t>
            </a:r>
            <a:r>
              <a:rPr lang="es-ES" sz="2000" dirty="0" smtClean="0"/>
              <a:t>:	  CRNL</a:t>
            </a:r>
            <a:r>
              <a:rPr lang="es-ES" sz="2000" dirty="0"/>
              <a:t>. (SP) LUIS GEOVANI TROYA </a:t>
            </a:r>
            <a:r>
              <a:rPr lang="es-ES" sz="2000" dirty="0" smtClean="0"/>
              <a:t>BENÍTEZ</a:t>
            </a:r>
            <a:br>
              <a:rPr lang="es-ES" sz="2000" dirty="0" smtClean="0"/>
            </a:br>
            <a:r>
              <a:rPr lang="es-ES" sz="2000" dirty="0"/>
              <a:t>	</a:t>
            </a:r>
            <a:r>
              <a:rPr lang="es-ES" sz="2000" dirty="0" smtClean="0"/>
              <a:t> CRNL. GUILLERMO JÁCOME GUADALUPE </a:t>
            </a:r>
            <a:r>
              <a:rPr lang="es-ES" sz="2000" dirty="0"/>
              <a:t/>
            </a:r>
            <a:br>
              <a:rPr lang="es-ES" sz="2000" dirty="0"/>
            </a:br>
            <a:r>
              <a:rPr lang="es-ES" sz="2000" dirty="0" smtClean="0"/>
              <a:t>		</a:t>
            </a:r>
            <a:r>
              <a:rPr lang="es-ES" sz="2000" dirty="0"/>
              <a:t/>
            </a:r>
            <a:br>
              <a:rPr lang="es-ES" sz="2000" dirty="0"/>
            </a:br>
            <a:endParaRPr lang="es-MX" sz="1800" dirty="0"/>
          </a:p>
        </p:txBody>
      </p:sp>
      <p:sp>
        <p:nvSpPr>
          <p:cNvPr id="2" name="Rectangle 1"/>
          <p:cNvSpPr/>
          <p:nvPr/>
        </p:nvSpPr>
        <p:spPr>
          <a:xfrm>
            <a:off x="827584" y="4864432"/>
            <a:ext cx="5184576" cy="369332"/>
          </a:xfrm>
          <a:prstGeom prst="rect">
            <a:avLst/>
          </a:prstGeom>
          <a:noFill/>
        </p:spPr>
        <p:txBody>
          <a:bodyPr wrap="square">
            <a:spAutoFit/>
          </a:bodyPr>
          <a:lstStyle/>
          <a:p>
            <a:r>
              <a:rPr lang="es-ES" dirty="0" smtClean="0">
                <a:effectLst>
                  <a:outerShdw blurRad="38100" dist="38100" dir="2700000" algn="tl">
                    <a:srgbClr val="000000">
                      <a:alpha val="43137"/>
                    </a:srgbClr>
                  </a:outerShdw>
                </a:effectLst>
              </a:rPr>
              <a:t>Director de tesis: ING</a:t>
            </a:r>
            <a:r>
              <a:rPr lang="es-ES" dirty="0">
                <a:effectLst>
                  <a:outerShdw blurRad="38100" dist="38100" dir="2700000" algn="tl">
                    <a:srgbClr val="000000">
                      <a:alpha val="43137"/>
                    </a:srgbClr>
                  </a:outerShdw>
                </a:effectLst>
              </a:rPr>
              <a:t>. PABLO PÉREZ SALAZAR</a:t>
            </a:r>
          </a:p>
        </p:txBody>
      </p:sp>
    </p:spTree>
  </p:cSld>
  <p:clrMapOvr>
    <a:masterClrMapping/>
  </p:clrMapOvr>
  <p:transition>
    <p:push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5725" y="183912"/>
            <a:ext cx="8328573" cy="369332"/>
          </a:xfrm>
          <a:prstGeom prst="rect">
            <a:avLst/>
          </a:prstGeom>
        </p:spPr>
        <p:txBody>
          <a:bodyPr wrap="square">
            <a:spAutoFit/>
          </a:bodyPr>
          <a:lstStyle/>
          <a:p>
            <a:pPr algn="ctr">
              <a:defRPr/>
            </a:pPr>
            <a:r>
              <a:rPr lang="es-EC"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CAPITULO </a:t>
            </a:r>
            <a:r>
              <a:rPr lang="es-EC"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I: EL </a:t>
            </a:r>
            <a:r>
              <a:rPr lang="es-EC"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PROBLEMA DE INVESTIGACIÓN</a:t>
            </a:r>
          </a:p>
        </p:txBody>
      </p:sp>
      <p:graphicFrame>
        <p:nvGraphicFramePr>
          <p:cNvPr id="5" name="Diagram 4"/>
          <p:cNvGraphicFramePr/>
          <p:nvPr>
            <p:extLst>
              <p:ext uri="{D42A27DB-BD31-4B8C-83A1-F6EECF244321}">
                <p14:modId xmlns:p14="http://schemas.microsoft.com/office/powerpoint/2010/main" val="3343460909"/>
              </p:ext>
            </p:extLst>
          </p:nvPr>
        </p:nvGraphicFramePr>
        <p:xfrm>
          <a:off x="1475656" y="1201316"/>
          <a:ext cx="686442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Forma libre 5"/>
          <p:cNvSpPr/>
          <p:nvPr/>
        </p:nvSpPr>
        <p:spPr>
          <a:xfrm>
            <a:off x="179512" y="769268"/>
            <a:ext cx="3368016" cy="393968"/>
          </a:xfrm>
          <a:custGeom>
            <a:avLst/>
            <a:gdLst>
              <a:gd name="connsiteX0" fmla="*/ 0 w 2965310"/>
              <a:gd name="connsiteY0" fmla="*/ 143825 h 862780"/>
              <a:gd name="connsiteX1" fmla="*/ 143825 w 2965310"/>
              <a:gd name="connsiteY1" fmla="*/ 0 h 862780"/>
              <a:gd name="connsiteX2" fmla="*/ 2821485 w 2965310"/>
              <a:gd name="connsiteY2" fmla="*/ 0 h 862780"/>
              <a:gd name="connsiteX3" fmla="*/ 2965310 w 2965310"/>
              <a:gd name="connsiteY3" fmla="*/ 143825 h 862780"/>
              <a:gd name="connsiteX4" fmla="*/ 2965310 w 2965310"/>
              <a:gd name="connsiteY4" fmla="*/ 718955 h 862780"/>
              <a:gd name="connsiteX5" fmla="*/ 2821485 w 2965310"/>
              <a:gd name="connsiteY5" fmla="*/ 862780 h 862780"/>
              <a:gd name="connsiteX6" fmla="*/ 143825 w 2965310"/>
              <a:gd name="connsiteY6" fmla="*/ 862780 h 862780"/>
              <a:gd name="connsiteX7" fmla="*/ 0 w 2965310"/>
              <a:gd name="connsiteY7" fmla="*/ 718955 h 862780"/>
              <a:gd name="connsiteX8" fmla="*/ 0 w 2965310"/>
              <a:gd name="connsiteY8" fmla="*/ 143825 h 86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5310" h="862780">
                <a:moveTo>
                  <a:pt x="0" y="143825"/>
                </a:moveTo>
                <a:cubicBezTo>
                  <a:pt x="0" y="64393"/>
                  <a:pt x="64393" y="0"/>
                  <a:pt x="143825" y="0"/>
                </a:cubicBezTo>
                <a:lnTo>
                  <a:pt x="2821485" y="0"/>
                </a:lnTo>
                <a:cubicBezTo>
                  <a:pt x="2900917" y="0"/>
                  <a:pt x="2965310" y="64393"/>
                  <a:pt x="2965310" y="143825"/>
                </a:cubicBezTo>
                <a:lnTo>
                  <a:pt x="2965310" y="718955"/>
                </a:lnTo>
                <a:cubicBezTo>
                  <a:pt x="2965310" y="798387"/>
                  <a:pt x="2900917" y="862780"/>
                  <a:pt x="2821485" y="862780"/>
                </a:cubicBezTo>
                <a:lnTo>
                  <a:pt x="143825" y="862780"/>
                </a:lnTo>
                <a:cubicBezTo>
                  <a:pt x="64393" y="862780"/>
                  <a:pt x="0" y="798387"/>
                  <a:pt x="0" y="718955"/>
                </a:cubicBezTo>
                <a:lnTo>
                  <a:pt x="0" y="143825"/>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76415" tIns="76415" rIns="76415" bIns="76415" numCol="1" spcCol="1270" anchor="ctr" anchorCtr="0">
            <a:noAutofit/>
          </a:bodyPr>
          <a:lstStyle/>
          <a:p>
            <a:pPr lvl="0" algn="ctr" defTabSz="400050">
              <a:lnSpc>
                <a:spcPct val="90000"/>
              </a:lnSpc>
              <a:spcBef>
                <a:spcPct val="0"/>
              </a:spcBef>
              <a:spcAft>
                <a:spcPct val="35000"/>
              </a:spcAft>
            </a:pPr>
            <a:r>
              <a:rPr lang="es-MX" sz="1400" kern="1200" spc="0" dirty="0" smtClean="0">
                <a:latin typeface="Arial" pitchFamily="34" charset="0"/>
                <a:cs typeface="Arial" pitchFamily="34" charset="0"/>
              </a:rPr>
              <a:t>OBJETIVO GENERAL </a:t>
            </a:r>
            <a:endParaRPr lang="es-MX" sz="1400" kern="1200" spc="0" dirty="0">
              <a:latin typeface="Arial" pitchFamily="34" charset="0"/>
              <a:cs typeface="Arial" pitchFamily="34" charset="0"/>
            </a:endParaRPr>
          </a:p>
        </p:txBody>
      </p:sp>
      <p:pic>
        <p:nvPicPr>
          <p:cNvPr id="7" name="1 Imagen" descr="C:\Documents and Settings\mpalacios\Escritorio\LOGOTIPOS UNIVERSIDADa\LOGO PRINCIPAL.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24328" y="5126870"/>
            <a:ext cx="1367953" cy="34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o 11"/>
          <p:cNvGrpSpPr/>
          <p:nvPr/>
        </p:nvGrpSpPr>
        <p:grpSpPr>
          <a:xfrm>
            <a:off x="395535" y="1201316"/>
            <a:ext cx="8568951" cy="1530053"/>
            <a:chOff x="395535" y="1201595"/>
            <a:chExt cx="8568951" cy="1530053"/>
          </a:xfrm>
        </p:grpSpPr>
        <p:sp>
          <p:nvSpPr>
            <p:cNvPr id="6" name="Forma libre 5"/>
            <p:cNvSpPr/>
            <p:nvPr/>
          </p:nvSpPr>
          <p:spPr>
            <a:xfrm>
              <a:off x="395535" y="1201595"/>
              <a:ext cx="1071038" cy="1530053"/>
            </a:xfrm>
            <a:custGeom>
              <a:avLst/>
              <a:gdLst>
                <a:gd name="connsiteX0" fmla="*/ 0 w 1530052"/>
                <a:gd name="connsiteY0" fmla="*/ 0 h 1071037"/>
                <a:gd name="connsiteX1" fmla="*/ 994534 w 1530052"/>
                <a:gd name="connsiteY1" fmla="*/ 0 h 1071037"/>
                <a:gd name="connsiteX2" fmla="*/ 1530052 w 1530052"/>
                <a:gd name="connsiteY2" fmla="*/ 535519 h 1071037"/>
                <a:gd name="connsiteX3" fmla="*/ 994534 w 1530052"/>
                <a:gd name="connsiteY3" fmla="*/ 1071037 h 1071037"/>
                <a:gd name="connsiteX4" fmla="*/ 0 w 1530052"/>
                <a:gd name="connsiteY4" fmla="*/ 1071037 h 1071037"/>
                <a:gd name="connsiteX5" fmla="*/ 535519 w 1530052"/>
                <a:gd name="connsiteY5" fmla="*/ 535519 h 1071037"/>
                <a:gd name="connsiteX6" fmla="*/ 0 w 1530052"/>
                <a:gd name="connsiteY6" fmla="*/ 0 h 107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0052" h="1071037">
                  <a:moveTo>
                    <a:pt x="1530051" y="0"/>
                  </a:moveTo>
                  <a:lnTo>
                    <a:pt x="1530051" y="696174"/>
                  </a:lnTo>
                  <a:lnTo>
                    <a:pt x="765025" y="1071037"/>
                  </a:lnTo>
                  <a:lnTo>
                    <a:pt x="1" y="696174"/>
                  </a:lnTo>
                  <a:lnTo>
                    <a:pt x="1" y="0"/>
                  </a:lnTo>
                  <a:lnTo>
                    <a:pt x="765025" y="374864"/>
                  </a:lnTo>
                  <a:lnTo>
                    <a:pt x="1530051" y="0"/>
                  </a:lnTo>
                  <a:close/>
                </a:path>
              </a:pathLst>
            </a:custGeom>
          </p:spPr>
          <p:style>
            <a:lnRef idx="1">
              <a:schemeClr val="accent3">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8891" tIns="544410" rIns="8890" bIns="544408" numCol="1" spcCol="1270" anchor="ctr" anchorCtr="0">
              <a:noAutofit/>
            </a:bodyPr>
            <a:lstStyle/>
            <a:p>
              <a:pPr lvl="0" algn="ctr" defTabSz="622300">
                <a:lnSpc>
                  <a:spcPct val="90000"/>
                </a:lnSpc>
                <a:spcBef>
                  <a:spcPct val="0"/>
                </a:spcBef>
                <a:spcAft>
                  <a:spcPct val="35000"/>
                </a:spcAft>
              </a:pPr>
              <a:r>
                <a:rPr lang="es-EC" sz="1400" kern="1200" dirty="0" smtClean="0"/>
                <a:t>1</a:t>
              </a:r>
              <a:endParaRPr lang="es-EC" sz="1400" kern="1200" dirty="0"/>
            </a:p>
          </p:txBody>
        </p:sp>
        <p:sp>
          <p:nvSpPr>
            <p:cNvPr id="7" name="Forma libre 6"/>
            <p:cNvSpPr/>
            <p:nvPr/>
          </p:nvSpPr>
          <p:spPr>
            <a:xfrm>
              <a:off x="1466572" y="1201596"/>
              <a:ext cx="7497914" cy="994534"/>
            </a:xfrm>
            <a:custGeom>
              <a:avLst/>
              <a:gdLst>
                <a:gd name="connsiteX0" fmla="*/ 165759 w 994534"/>
                <a:gd name="connsiteY0" fmla="*/ 0 h 7497914"/>
                <a:gd name="connsiteX1" fmla="*/ 828775 w 994534"/>
                <a:gd name="connsiteY1" fmla="*/ 0 h 7497914"/>
                <a:gd name="connsiteX2" fmla="*/ 994534 w 994534"/>
                <a:gd name="connsiteY2" fmla="*/ 165759 h 7497914"/>
                <a:gd name="connsiteX3" fmla="*/ 994534 w 994534"/>
                <a:gd name="connsiteY3" fmla="*/ 7497914 h 7497914"/>
                <a:gd name="connsiteX4" fmla="*/ 994534 w 994534"/>
                <a:gd name="connsiteY4" fmla="*/ 7497914 h 7497914"/>
                <a:gd name="connsiteX5" fmla="*/ 0 w 994534"/>
                <a:gd name="connsiteY5" fmla="*/ 7497914 h 7497914"/>
                <a:gd name="connsiteX6" fmla="*/ 0 w 994534"/>
                <a:gd name="connsiteY6" fmla="*/ 7497914 h 7497914"/>
                <a:gd name="connsiteX7" fmla="*/ 0 w 994534"/>
                <a:gd name="connsiteY7" fmla="*/ 165759 h 7497914"/>
                <a:gd name="connsiteX8" fmla="*/ 165759 w 994534"/>
                <a:gd name="connsiteY8" fmla="*/ 0 h 749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4534" h="7497914">
                  <a:moveTo>
                    <a:pt x="994534" y="1249677"/>
                  </a:moveTo>
                  <a:lnTo>
                    <a:pt x="994534" y="6248237"/>
                  </a:lnTo>
                  <a:cubicBezTo>
                    <a:pt x="994534" y="6938413"/>
                    <a:pt x="984690" y="7497914"/>
                    <a:pt x="972547" y="7497914"/>
                  </a:cubicBezTo>
                  <a:lnTo>
                    <a:pt x="0" y="7497914"/>
                  </a:lnTo>
                  <a:lnTo>
                    <a:pt x="0" y="7497914"/>
                  </a:lnTo>
                  <a:lnTo>
                    <a:pt x="0" y="0"/>
                  </a:lnTo>
                  <a:lnTo>
                    <a:pt x="0" y="0"/>
                  </a:lnTo>
                  <a:lnTo>
                    <a:pt x="972547" y="0"/>
                  </a:lnTo>
                  <a:cubicBezTo>
                    <a:pt x="984690" y="0"/>
                    <a:pt x="994534" y="559501"/>
                    <a:pt x="994534" y="1249677"/>
                  </a:cubicBezTo>
                  <a:close/>
                </a:path>
              </a:pathLst>
            </a:custGeom>
          </p:spPr>
          <p:style>
            <a:lnRef idx="1">
              <a:schemeClr val="accent3">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569" tIns="57438" rIns="57438" bIns="57440" numCol="1" spcCol="1270" anchor="ctr" anchorCtr="0">
              <a:noAutofit/>
            </a:bodyPr>
            <a:lstStyle/>
            <a:p>
              <a:pPr marL="0" lvl="1" algn="l" defTabSz="622300">
                <a:lnSpc>
                  <a:spcPct val="90000"/>
                </a:lnSpc>
                <a:spcBef>
                  <a:spcPct val="0"/>
                </a:spcBef>
                <a:spcAft>
                  <a:spcPct val="15000"/>
                </a:spcAft>
              </a:pPr>
              <a:r>
                <a:rPr lang="es-ES" sz="1600" b="1" kern="1200" dirty="0" smtClean="0"/>
                <a:t>ESTABLECER LOS REQUISITOS DEL GPR Y LAS NCI DESDE LA ÓPTICA DE LA GESTIÓN DE RIESGOS</a:t>
              </a:r>
              <a:endParaRPr lang="es-EC" sz="1600" b="1" kern="1200" dirty="0"/>
            </a:p>
          </p:txBody>
        </p:sp>
      </p:grpSp>
      <p:grpSp>
        <p:nvGrpSpPr>
          <p:cNvPr id="14" name="Grupo 13"/>
          <p:cNvGrpSpPr/>
          <p:nvPr/>
        </p:nvGrpSpPr>
        <p:grpSpPr>
          <a:xfrm>
            <a:off x="395535" y="2536522"/>
            <a:ext cx="8568951" cy="1530053"/>
            <a:chOff x="395535" y="2536522"/>
            <a:chExt cx="8568951" cy="1530053"/>
          </a:xfrm>
        </p:grpSpPr>
        <p:sp>
          <p:nvSpPr>
            <p:cNvPr id="8" name="Forma libre 7"/>
            <p:cNvSpPr/>
            <p:nvPr/>
          </p:nvSpPr>
          <p:spPr>
            <a:xfrm>
              <a:off x="395535" y="2536522"/>
              <a:ext cx="1071038" cy="1530053"/>
            </a:xfrm>
            <a:custGeom>
              <a:avLst/>
              <a:gdLst>
                <a:gd name="connsiteX0" fmla="*/ 0 w 1530052"/>
                <a:gd name="connsiteY0" fmla="*/ 0 h 1071037"/>
                <a:gd name="connsiteX1" fmla="*/ 994534 w 1530052"/>
                <a:gd name="connsiteY1" fmla="*/ 0 h 1071037"/>
                <a:gd name="connsiteX2" fmla="*/ 1530052 w 1530052"/>
                <a:gd name="connsiteY2" fmla="*/ 535519 h 1071037"/>
                <a:gd name="connsiteX3" fmla="*/ 994534 w 1530052"/>
                <a:gd name="connsiteY3" fmla="*/ 1071037 h 1071037"/>
                <a:gd name="connsiteX4" fmla="*/ 0 w 1530052"/>
                <a:gd name="connsiteY4" fmla="*/ 1071037 h 1071037"/>
                <a:gd name="connsiteX5" fmla="*/ 535519 w 1530052"/>
                <a:gd name="connsiteY5" fmla="*/ 535519 h 1071037"/>
                <a:gd name="connsiteX6" fmla="*/ 0 w 1530052"/>
                <a:gd name="connsiteY6" fmla="*/ 0 h 107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0052" h="1071037">
                  <a:moveTo>
                    <a:pt x="1530051" y="0"/>
                  </a:moveTo>
                  <a:lnTo>
                    <a:pt x="1530051" y="696174"/>
                  </a:lnTo>
                  <a:lnTo>
                    <a:pt x="765025" y="1071037"/>
                  </a:lnTo>
                  <a:lnTo>
                    <a:pt x="1" y="696174"/>
                  </a:lnTo>
                  <a:lnTo>
                    <a:pt x="1" y="0"/>
                  </a:lnTo>
                  <a:lnTo>
                    <a:pt x="765025" y="374864"/>
                  </a:lnTo>
                  <a:lnTo>
                    <a:pt x="1530051" y="0"/>
                  </a:lnTo>
                  <a:close/>
                </a:path>
              </a:pathLst>
            </a:custGeom>
          </p:spPr>
          <p:style>
            <a:lnRef idx="1">
              <a:schemeClr val="accent3">
                <a:hueOff val="5625132"/>
                <a:satOff val="-8440"/>
                <a:lumOff val="-1373"/>
                <a:alphaOff val="0"/>
              </a:schemeClr>
            </a:lnRef>
            <a:fillRef idx="3">
              <a:schemeClr val="accent3">
                <a:hueOff val="5625132"/>
                <a:satOff val="-8440"/>
                <a:lumOff val="-1373"/>
                <a:alphaOff val="0"/>
              </a:schemeClr>
            </a:fillRef>
            <a:effectRef idx="3">
              <a:schemeClr val="accent3">
                <a:hueOff val="5625132"/>
                <a:satOff val="-8440"/>
                <a:lumOff val="-1373"/>
                <a:alphaOff val="0"/>
              </a:schemeClr>
            </a:effectRef>
            <a:fontRef idx="minor">
              <a:schemeClr val="lt1"/>
            </a:fontRef>
          </p:style>
          <p:txBody>
            <a:bodyPr spcFirstLastPara="0" vert="horz" wrap="square" lIns="8891" tIns="544410" rIns="8890" bIns="544408" numCol="1" spcCol="1270" anchor="ctr" anchorCtr="0">
              <a:noAutofit/>
            </a:bodyPr>
            <a:lstStyle/>
            <a:p>
              <a:pPr lvl="0" algn="ctr" defTabSz="622300">
                <a:lnSpc>
                  <a:spcPct val="90000"/>
                </a:lnSpc>
                <a:spcBef>
                  <a:spcPct val="0"/>
                </a:spcBef>
                <a:spcAft>
                  <a:spcPct val="35000"/>
                </a:spcAft>
              </a:pPr>
              <a:r>
                <a:rPr lang="es-ES" sz="1400" kern="1200" dirty="0" smtClean="0"/>
                <a:t>2</a:t>
              </a:r>
              <a:endParaRPr lang="es-ES" sz="1400" kern="1200" dirty="0"/>
            </a:p>
          </p:txBody>
        </p:sp>
        <p:sp>
          <p:nvSpPr>
            <p:cNvPr id="9" name="Forma libre 8"/>
            <p:cNvSpPr/>
            <p:nvPr/>
          </p:nvSpPr>
          <p:spPr>
            <a:xfrm>
              <a:off x="1466572" y="2536523"/>
              <a:ext cx="7497914" cy="994534"/>
            </a:xfrm>
            <a:custGeom>
              <a:avLst/>
              <a:gdLst>
                <a:gd name="connsiteX0" fmla="*/ 165759 w 994534"/>
                <a:gd name="connsiteY0" fmla="*/ 0 h 7497914"/>
                <a:gd name="connsiteX1" fmla="*/ 828775 w 994534"/>
                <a:gd name="connsiteY1" fmla="*/ 0 h 7497914"/>
                <a:gd name="connsiteX2" fmla="*/ 994534 w 994534"/>
                <a:gd name="connsiteY2" fmla="*/ 165759 h 7497914"/>
                <a:gd name="connsiteX3" fmla="*/ 994534 w 994534"/>
                <a:gd name="connsiteY3" fmla="*/ 7497914 h 7497914"/>
                <a:gd name="connsiteX4" fmla="*/ 994534 w 994534"/>
                <a:gd name="connsiteY4" fmla="*/ 7497914 h 7497914"/>
                <a:gd name="connsiteX5" fmla="*/ 0 w 994534"/>
                <a:gd name="connsiteY5" fmla="*/ 7497914 h 7497914"/>
                <a:gd name="connsiteX6" fmla="*/ 0 w 994534"/>
                <a:gd name="connsiteY6" fmla="*/ 7497914 h 7497914"/>
                <a:gd name="connsiteX7" fmla="*/ 0 w 994534"/>
                <a:gd name="connsiteY7" fmla="*/ 165759 h 7497914"/>
                <a:gd name="connsiteX8" fmla="*/ 165759 w 994534"/>
                <a:gd name="connsiteY8" fmla="*/ 0 h 749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4534" h="7497914">
                  <a:moveTo>
                    <a:pt x="994534" y="1249677"/>
                  </a:moveTo>
                  <a:lnTo>
                    <a:pt x="994534" y="6248237"/>
                  </a:lnTo>
                  <a:cubicBezTo>
                    <a:pt x="994534" y="6938413"/>
                    <a:pt x="984690" y="7497914"/>
                    <a:pt x="972547" y="7497914"/>
                  </a:cubicBezTo>
                  <a:lnTo>
                    <a:pt x="0" y="7497914"/>
                  </a:lnTo>
                  <a:lnTo>
                    <a:pt x="0" y="7497914"/>
                  </a:lnTo>
                  <a:lnTo>
                    <a:pt x="0" y="0"/>
                  </a:lnTo>
                  <a:lnTo>
                    <a:pt x="0" y="0"/>
                  </a:lnTo>
                  <a:lnTo>
                    <a:pt x="972547" y="0"/>
                  </a:lnTo>
                  <a:cubicBezTo>
                    <a:pt x="984690" y="0"/>
                    <a:pt x="994534" y="559501"/>
                    <a:pt x="994534" y="1249677"/>
                  </a:cubicBezTo>
                  <a:close/>
                </a:path>
              </a:pathLst>
            </a:custGeom>
          </p:spPr>
          <p:style>
            <a:lnRef idx="1">
              <a:schemeClr val="accent3">
                <a:hueOff val="5625132"/>
                <a:satOff val="-8440"/>
                <a:lumOff val="-1373"/>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569" tIns="57438" rIns="57438" bIns="57440" numCol="1" spcCol="1270" anchor="ctr" anchorCtr="0">
              <a:noAutofit/>
            </a:bodyPr>
            <a:lstStyle/>
            <a:p>
              <a:pPr marL="0" lvl="1" algn="l" defTabSz="622300">
                <a:lnSpc>
                  <a:spcPct val="90000"/>
                </a:lnSpc>
                <a:spcBef>
                  <a:spcPct val="0"/>
                </a:spcBef>
                <a:spcAft>
                  <a:spcPct val="15000"/>
                </a:spcAft>
              </a:pPr>
              <a:r>
                <a:rPr lang="es-ES" sz="1600" b="1" kern="1200" dirty="0" smtClean="0"/>
                <a:t>IDENTIFICAR LOS PROCESOS DEL COIMC QUE DEBEN SER REDISEÑADOS PARA INCORPORAR LOS REQUISITOS DEL GPR Y NCI</a:t>
              </a:r>
              <a:endParaRPr lang="es-ES" sz="1600" b="1" kern="1200" dirty="0"/>
            </a:p>
          </p:txBody>
        </p:sp>
      </p:grpSp>
      <p:grpSp>
        <p:nvGrpSpPr>
          <p:cNvPr id="15" name="Grupo 14"/>
          <p:cNvGrpSpPr/>
          <p:nvPr/>
        </p:nvGrpSpPr>
        <p:grpSpPr>
          <a:xfrm>
            <a:off x="395535" y="3871450"/>
            <a:ext cx="8568951" cy="1530053"/>
            <a:chOff x="395535" y="3871450"/>
            <a:chExt cx="8568951" cy="1530053"/>
          </a:xfrm>
        </p:grpSpPr>
        <p:sp>
          <p:nvSpPr>
            <p:cNvPr id="10" name="Forma libre 9"/>
            <p:cNvSpPr/>
            <p:nvPr/>
          </p:nvSpPr>
          <p:spPr>
            <a:xfrm>
              <a:off x="395535" y="3871450"/>
              <a:ext cx="1071038" cy="1530053"/>
            </a:xfrm>
            <a:custGeom>
              <a:avLst/>
              <a:gdLst>
                <a:gd name="connsiteX0" fmla="*/ 0 w 1530052"/>
                <a:gd name="connsiteY0" fmla="*/ 0 h 1071037"/>
                <a:gd name="connsiteX1" fmla="*/ 994534 w 1530052"/>
                <a:gd name="connsiteY1" fmla="*/ 0 h 1071037"/>
                <a:gd name="connsiteX2" fmla="*/ 1530052 w 1530052"/>
                <a:gd name="connsiteY2" fmla="*/ 535519 h 1071037"/>
                <a:gd name="connsiteX3" fmla="*/ 994534 w 1530052"/>
                <a:gd name="connsiteY3" fmla="*/ 1071037 h 1071037"/>
                <a:gd name="connsiteX4" fmla="*/ 0 w 1530052"/>
                <a:gd name="connsiteY4" fmla="*/ 1071037 h 1071037"/>
                <a:gd name="connsiteX5" fmla="*/ 535519 w 1530052"/>
                <a:gd name="connsiteY5" fmla="*/ 535519 h 1071037"/>
                <a:gd name="connsiteX6" fmla="*/ 0 w 1530052"/>
                <a:gd name="connsiteY6" fmla="*/ 0 h 107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0052" h="1071037">
                  <a:moveTo>
                    <a:pt x="1530051" y="0"/>
                  </a:moveTo>
                  <a:lnTo>
                    <a:pt x="1530051" y="696174"/>
                  </a:lnTo>
                  <a:lnTo>
                    <a:pt x="765025" y="1071037"/>
                  </a:lnTo>
                  <a:lnTo>
                    <a:pt x="1" y="696174"/>
                  </a:lnTo>
                  <a:lnTo>
                    <a:pt x="1" y="0"/>
                  </a:lnTo>
                  <a:lnTo>
                    <a:pt x="765025" y="374864"/>
                  </a:lnTo>
                  <a:lnTo>
                    <a:pt x="1530051" y="0"/>
                  </a:lnTo>
                  <a:close/>
                </a:path>
              </a:pathLst>
            </a:custGeom>
          </p:spPr>
          <p:style>
            <a:lnRef idx="1">
              <a:schemeClr val="accent3">
                <a:hueOff val="11250264"/>
                <a:satOff val="-16880"/>
                <a:lumOff val="-2745"/>
                <a:alphaOff val="0"/>
              </a:schemeClr>
            </a:lnRef>
            <a:fillRef idx="3">
              <a:schemeClr val="accent3">
                <a:hueOff val="11250264"/>
                <a:satOff val="-16880"/>
                <a:lumOff val="-2745"/>
                <a:alphaOff val="0"/>
              </a:schemeClr>
            </a:fillRef>
            <a:effectRef idx="3">
              <a:schemeClr val="accent3">
                <a:hueOff val="11250264"/>
                <a:satOff val="-16880"/>
                <a:lumOff val="-2745"/>
                <a:alphaOff val="0"/>
              </a:schemeClr>
            </a:effectRef>
            <a:fontRef idx="minor">
              <a:schemeClr val="lt1"/>
            </a:fontRef>
          </p:style>
          <p:txBody>
            <a:bodyPr spcFirstLastPara="0" vert="horz" wrap="square" lIns="8891" tIns="544410" rIns="8890" bIns="544408" numCol="1" spcCol="1270" anchor="ctr" anchorCtr="0">
              <a:noAutofit/>
            </a:bodyPr>
            <a:lstStyle/>
            <a:p>
              <a:pPr lvl="0" algn="ctr" defTabSz="622300">
                <a:lnSpc>
                  <a:spcPct val="90000"/>
                </a:lnSpc>
                <a:spcBef>
                  <a:spcPct val="0"/>
                </a:spcBef>
                <a:spcAft>
                  <a:spcPct val="35000"/>
                </a:spcAft>
              </a:pPr>
              <a:r>
                <a:rPr lang="es-ES" sz="1400" kern="1200" dirty="0" smtClean="0"/>
                <a:t>3</a:t>
              </a:r>
              <a:endParaRPr lang="es-ES" sz="1400" kern="1200" dirty="0"/>
            </a:p>
          </p:txBody>
        </p:sp>
        <p:sp>
          <p:nvSpPr>
            <p:cNvPr id="11" name="Forma libre 10"/>
            <p:cNvSpPr/>
            <p:nvPr/>
          </p:nvSpPr>
          <p:spPr>
            <a:xfrm>
              <a:off x="1466572" y="3871451"/>
              <a:ext cx="7497914" cy="994534"/>
            </a:xfrm>
            <a:custGeom>
              <a:avLst/>
              <a:gdLst>
                <a:gd name="connsiteX0" fmla="*/ 165759 w 994534"/>
                <a:gd name="connsiteY0" fmla="*/ 0 h 7497914"/>
                <a:gd name="connsiteX1" fmla="*/ 828775 w 994534"/>
                <a:gd name="connsiteY1" fmla="*/ 0 h 7497914"/>
                <a:gd name="connsiteX2" fmla="*/ 994534 w 994534"/>
                <a:gd name="connsiteY2" fmla="*/ 165759 h 7497914"/>
                <a:gd name="connsiteX3" fmla="*/ 994534 w 994534"/>
                <a:gd name="connsiteY3" fmla="*/ 7497914 h 7497914"/>
                <a:gd name="connsiteX4" fmla="*/ 994534 w 994534"/>
                <a:gd name="connsiteY4" fmla="*/ 7497914 h 7497914"/>
                <a:gd name="connsiteX5" fmla="*/ 0 w 994534"/>
                <a:gd name="connsiteY5" fmla="*/ 7497914 h 7497914"/>
                <a:gd name="connsiteX6" fmla="*/ 0 w 994534"/>
                <a:gd name="connsiteY6" fmla="*/ 7497914 h 7497914"/>
                <a:gd name="connsiteX7" fmla="*/ 0 w 994534"/>
                <a:gd name="connsiteY7" fmla="*/ 165759 h 7497914"/>
                <a:gd name="connsiteX8" fmla="*/ 165759 w 994534"/>
                <a:gd name="connsiteY8" fmla="*/ 0 h 749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4534" h="7497914">
                  <a:moveTo>
                    <a:pt x="994534" y="1249677"/>
                  </a:moveTo>
                  <a:lnTo>
                    <a:pt x="994534" y="6248237"/>
                  </a:lnTo>
                  <a:cubicBezTo>
                    <a:pt x="994534" y="6938413"/>
                    <a:pt x="984690" y="7497914"/>
                    <a:pt x="972547" y="7497914"/>
                  </a:cubicBezTo>
                  <a:lnTo>
                    <a:pt x="0" y="7497914"/>
                  </a:lnTo>
                  <a:lnTo>
                    <a:pt x="0" y="7497914"/>
                  </a:lnTo>
                  <a:lnTo>
                    <a:pt x="0" y="0"/>
                  </a:lnTo>
                  <a:lnTo>
                    <a:pt x="0" y="0"/>
                  </a:lnTo>
                  <a:lnTo>
                    <a:pt x="972547" y="0"/>
                  </a:lnTo>
                  <a:cubicBezTo>
                    <a:pt x="984690" y="0"/>
                    <a:pt x="994534" y="559501"/>
                    <a:pt x="994534" y="1249677"/>
                  </a:cubicBezTo>
                  <a:close/>
                </a:path>
              </a:pathLst>
            </a:custGeom>
          </p:spPr>
          <p:style>
            <a:lnRef idx="1">
              <a:schemeClr val="accent3">
                <a:hueOff val="11250264"/>
                <a:satOff val="-16880"/>
                <a:lumOff val="-2745"/>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569" tIns="57438" rIns="57438" bIns="57440" numCol="1" spcCol="1270" anchor="ctr" anchorCtr="0">
              <a:noAutofit/>
            </a:bodyPr>
            <a:lstStyle/>
            <a:p>
              <a:pPr marL="0" lvl="1" algn="l" defTabSz="622300">
                <a:lnSpc>
                  <a:spcPct val="90000"/>
                </a:lnSpc>
                <a:spcBef>
                  <a:spcPct val="0"/>
                </a:spcBef>
                <a:spcAft>
                  <a:spcPct val="15000"/>
                </a:spcAft>
              </a:pPr>
              <a:r>
                <a:rPr lang="es-ES" sz="1600" b="1" kern="1200" dirty="0" smtClean="0"/>
                <a:t>DETERMINAR LOS PERFILES POR COMPETENCIAS DEL PERSONAL RESPONSABLE DE IMPLEMENTAR LA GESTIÓN DEL RIESGO DESDE LA ÓPTICA DEL GPR Y NCI</a:t>
              </a:r>
              <a:endParaRPr lang="es-ES" sz="1600" b="1" kern="1200" dirty="0"/>
            </a:p>
          </p:txBody>
        </p:sp>
      </p:grpSp>
      <p:sp>
        <p:nvSpPr>
          <p:cNvPr id="4" name="Rectangle 3"/>
          <p:cNvSpPr/>
          <p:nvPr/>
        </p:nvSpPr>
        <p:spPr>
          <a:xfrm>
            <a:off x="515725" y="111904"/>
            <a:ext cx="8328573" cy="369332"/>
          </a:xfrm>
          <a:prstGeom prst="rect">
            <a:avLst/>
          </a:prstGeom>
        </p:spPr>
        <p:txBody>
          <a:bodyPr wrap="square">
            <a:spAutoFit/>
          </a:bodyPr>
          <a:lstStyle/>
          <a:p>
            <a:pPr algn="ctr">
              <a:defRPr/>
            </a:pPr>
            <a:r>
              <a:rPr lang="es-EC"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CAPITULO </a:t>
            </a:r>
            <a:r>
              <a:rPr lang="es-EC"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I: EL </a:t>
            </a:r>
            <a:r>
              <a:rPr lang="es-EC"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PROBLEMA DE INVESTIGACIÓN</a:t>
            </a:r>
          </a:p>
        </p:txBody>
      </p:sp>
      <p:sp>
        <p:nvSpPr>
          <p:cNvPr id="5" name="Forma libre 4"/>
          <p:cNvSpPr/>
          <p:nvPr/>
        </p:nvSpPr>
        <p:spPr>
          <a:xfrm>
            <a:off x="323528" y="553244"/>
            <a:ext cx="3368016" cy="393968"/>
          </a:xfrm>
          <a:custGeom>
            <a:avLst/>
            <a:gdLst>
              <a:gd name="connsiteX0" fmla="*/ 0 w 2965310"/>
              <a:gd name="connsiteY0" fmla="*/ 143825 h 862780"/>
              <a:gd name="connsiteX1" fmla="*/ 143825 w 2965310"/>
              <a:gd name="connsiteY1" fmla="*/ 0 h 862780"/>
              <a:gd name="connsiteX2" fmla="*/ 2821485 w 2965310"/>
              <a:gd name="connsiteY2" fmla="*/ 0 h 862780"/>
              <a:gd name="connsiteX3" fmla="*/ 2965310 w 2965310"/>
              <a:gd name="connsiteY3" fmla="*/ 143825 h 862780"/>
              <a:gd name="connsiteX4" fmla="*/ 2965310 w 2965310"/>
              <a:gd name="connsiteY4" fmla="*/ 718955 h 862780"/>
              <a:gd name="connsiteX5" fmla="*/ 2821485 w 2965310"/>
              <a:gd name="connsiteY5" fmla="*/ 862780 h 862780"/>
              <a:gd name="connsiteX6" fmla="*/ 143825 w 2965310"/>
              <a:gd name="connsiteY6" fmla="*/ 862780 h 862780"/>
              <a:gd name="connsiteX7" fmla="*/ 0 w 2965310"/>
              <a:gd name="connsiteY7" fmla="*/ 718955 h 862780"/>
              <a:gd name="connsiteX8" fmla="*/ 0 w 2965310"/>
              <a:gd name="connsiteY8" fmla="*/ 143825 h 86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5310" h="862780">
                <a:moveTo>
                  <a:pt x="0" y="143825"/>
                </a:moveTo>
                <a:cubicBezTo>
                  <a:pt x="0" y="64393"/>
                  <a:pt x="64393" y="0"/>
                  <a:pt x="143825" y="0"/>
                </a:cubicBezTo>
                <a:lnTo>
                  <a:pt x="2821485" y="0"/>
                </a:lnTo>
                <a:cubicBezTo>
                  <a:pt x="2900917" y="0"/>
                  <a:pt x="2965310" y="64393"/>
                  <a:pt x="2965310" y="143825"/>
                </a:cubicBezTo>
                <a:lnTo>
                  <a:pt x="2965310" y="718955"/>
                </a:lnTo>
                <a:cubicBezTo>
                  <a:pt x="2965310" y="798387"/>
                  <a:pt x="2900917" y="862780"/>
                  <a:pt x="2821485" y="862780"/>
                </a:cubicBezTo>
                <a:lnTo>
                  <a:pt x="143825" y="862780"/>
                </a:lnTo>
                <a:cubicBezTo>
                  <a:pt x="64393" y="862780"/>
                  <a:pt x="0" y="798387"/>
                  <a:pt x="0" y="718955"/>
                </a:cubicBezTo>
                <a:lnTo>
                  <a:pt x="0" y="143825"/>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76415" tIns="76415" rIns="76415" bIns="76415" numCol="1" spcCol="1270" anchor="ctr" anchorCtr="0">
            <a:noAutofit/>
          </a:bodyPr>
          <a:lstStyle/>
          <a:p>
            <a:pPr lvl="0" algn="ctr" defTabSz="400050">
              <a:lnSpc>
                <a:spcPct val="90000"/>
              </a:lnSpc>
              <a:spcBef>
                <a:spcPct val="0"/>
              </a:spcBef>
              <a:spcAft>
                <a:spcPct val="35000"/>
              </a:spcAft>
            </a:pPr>
            <a:r>
              <a:rPr lang="es-MX" sz="1400" kern="1200" spc="0" dirty="0" smtClean="0">
                <a:latin typeface="Arial" pitchFamily="34" charset="0"/>
                <a:cs typeface="Arial" pitchFamily="34" charset="0"/>
              </a:rPr>
              <a:t>OBJETIVOS ESPECÍFICOS</a:t>
            </a:r>
            <a:endParaRPr lang="es-MX" sz="1400" kern="1200" spc="0" dirty="0">
              <a:latin typeface="Arial" pitchFamily="34" charset="0"/>
              <a:cs typeface="Arial" pitchFamily="34" charset="0"/>
            </a:endParaRPr>
          </a:p>
        </p:txBody>
      </p:sp>
      <p:pic>
        <p:nvPicPr>
          <p:cNvPr id="13" name="1 Imagen" descr="C:\Documents and Settings\mpalacios\Escritorio\LOGOTIPOS UNIVERSIDADa\LOGO PRINCIPA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4328" y="5126870"/>
            <a:ext cx="1367953" cy="34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39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1+#ppt_w/2"/>
                                          </p:val>
                                        </p:tav>
                                        <p:tav tm="100000">
                                          <p:val>
                                            <p:strVal val="#ppt_x"/>
                                          </p:val>
                                        </p:tav>
                                      </p:tavLst>
                                    </p:anim>
                                    <p:anim calcmode="lin" valueType="num">
                                      <p:cBhvr additive="base">
                                        <p:cTn id="14"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1+#ppt_w/2"/>
                                          </p:val>
                                        </p:tav>
                                        <p:tav tm="100000">
                                          <p:val>
                                            <p:strVal val="#ppt_x"/>
                                          </p:val>
                                        </p:tav>
                                      </p:tavLst>
                                    </p:anim>
                                    <p:anim calcmode="lin" valueType="num">
                                      <p:cBhvr additive="base">
                                        <p:cTn id="20"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15725" y="0"/>
            <a:ext cx="8328573" cy="369332"/>
          </a:xfrm>
          <a:prstGeom prst="rect">
            <a:avLst/>
          </a:prstGeom>
        </p:spPr>
        <p:txBody>
          <a:bodyPr wrap="square">
            <a:spAutoFit/>
          </a:bodyPr>
          <a:lstStyle/>
          <a:p>
            <a:pPr algn="ctr">
              <a:defRPr/>
            </a:pPr>
            <a:r>
              <a:rPr lang="es-EC"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CAPITULO </a:t>
            </a:r>
            <a:r>
              <a:rPr lang="es-EC"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II: MARCO DE REFERENCIA</a:t>
            </a:r>
            <a:endParaRPr lang="es-EC"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endParaRPr>
          </a:p>
        </p:txBody>
      </p:sp>
      <p:sp>
        <p:nvSpPr>
          <p:cNvPr id="7" name="Forma libre 6"/>
          <p:cNvSpPr/>
          <p:nvPr/>
        </p:nvSpPr>
        <p:spPr>
          <a:xfrm>
            <a:off x="518426" y="1400484"/>
            <a:ext cx="1741763" cy="870881"/>
          </a:xfrm>
          <a:custGeom>
            <a:avLst/>
            <a:gdLst>
              <a:gd name="connsiteX0" fmla="*/ 0 w 1741763"/>
              <a:gd name="connsiteY0" fmla="*/ 87088 h 870881"/>
              <a:gd name="connsiteX1" fmla="*/ 87088 w 1741763"/>
              <a:gd name="connsiteY1" fmla="*/ 0 h 870881"/>
              <a:gd name="connsiteX2" fmla="*/ 1654675 w 1741763"/>
              <a:gd name="connsiteY2" fmla="*/ 0 h 870881"/>
              <a:gd name="connsiteX3" fmla="*/ 1741763 w 1741763"/>
              <a:gd name="connsiteY3" fmla="*/ 87088 h 870881"/>
              <a:gd name="connsiteX4" fmla="*/ 1741763 w 1741763"/>
              <a:gd name="connsiteY4" fmla="*/ 783793 h 870881"/>
              <a:gd name="connsiteX5" fmla="*/ 1654675 w 1741763"/>
              <a:gd name="connsiteY5" fmla="*/ 870881 h 870881"/>
              <a:gd name="connsiteX6" fmla="*/ 87088 w 1741763"/>
              <a:gd name="connsiteY6" fmla="*/ 870881 h 870881"/>
              <a:gd name="connsiteX7" fmla="*/ 0 w 1741763"/>
              <a:gd name="connsiteY7" fmla="*/ 783793 h 870881"/>
              <a:gd name="connsiteX8" fmla="*/ 0 w 1741763"/>
              <a:gd name="connsiteY8" fmla="*/ 87088 h 870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1763" h="870881">
                <a:moveTo>
                  <a:pt x="0" y="87088"/>
                </a:moveTo>
                <a:cubicBezTo>
                  <a:pt x="0" y="38991"/>
                  <a:pt x="38991" y="0"/>
                  <a:pt x="87088" y="0"/>
                </a:cubicBezTo>
                <a:lnTo>
                  <a:pt x="1654675" y="0"/>
                </a:lnTo>
                <a:cubicBezTo>
                  <a:pt x="1702772" y="0"/>
                  <a:pt x="1741763" y="38991"/>
                  <a:pt x="1741763" y="87088"/>
                </a:cubicBezTo>
                <a:lnTo>
                  <a:pt x="1741763" y="783793"/>
                </a:lnTo>
                <a:cubicBezTo>
                  <a:pt x="1741763" y="831890"/>
                  <a:pt x="1702772" y="870881"/>
                  <a:pt x="1654675" y="870881"/>
                </a:cubicBezTo>
                <a:lnTo>
                  <a:pt x="87088" y="870881"/>
                </a:lnTo>
                <a:cubicBezTo>
                  <a:pt x="38991" y="870881"/>
                  <a:pt x="0" y="831890"/>
                  <a:pt x="0" y="783793"/>
                </a:cubicBezTo>
                <a:lnTo>
                  <a:pt x="0" y="87088"/>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35032" tIns="35032" rIns="35032" bIns="35032" numCol="1" spcCol="1270" anchor="ctr" anchorCtr="0">
            <a:noAutofit/>
          </a:bodyPr>
          <a:lstStyle/>
          <a:p>
            <a:pPr lvl="0" algn="ctr" defTabSz="666750">
              <a:lnSpc>
                <a:spcPct val="90000"/>
              </a:lnSpc>
              <a:spcBef>
                <a:spcPct val="0"/>
              </a:spcBef>
              <a:spcAft>
                <a:spcPct val="35000"/>
              </a:spcAft>
            </a:pPr>
            <a:r>
              <a:rPr lang="es-ES" sz="1500" kern="1200" dirty="0" smtClean="0"/>
              <a:t>ANTECEDENTES DEL PROBLEMA</a:t>
            </a:r>
            <a:endParaRPr lang="es-ES" sz="1500" kern="1200" dirty="0"/>
          </a:p>
        </p:txBody>
      </p:sp>
      <p:sp>
        <p:nvSpPr>
          <p:cNvPr id="16" name="Forma libre 15"/>
          <p:cNvSpPr/>
          <p:nvPr/>
        </p:nvSpPr>
        <p:spPr>
          <a:xfrm>
            <a:off x="518426" y="4133208"/>
            <a:ext cx="1741763" cy="870881"/>
          </a:xfrm>
          <a:custGeom>
            <a:avLst/>
            <a:gdLst>
              <a:gd name="connsiteX0" fmla="*/ 0 w 1741763"/>
              <a:gd name="connsiteY0" fmla="*/ 87088 h 870881"/>
              <a:gd name="connsiteX1" fmla="*/ 87088 w 1741763"/>
              <a:gd name="connsiteY1" fmla="*/ 0 h 870881"/>
              <a:gd name="connsiteX2" fmla="*/ 1654675 w 1741763"/>
              <a:gd name="connsiteY2" fmla="*/ 0 h 870881"/>
              <a:gd name="connsiteX3" fmla="*/ 1741763 w 1741763"/>
              <a:gd name="connsiteY3" fmla="*/ 87088 h 870881"/>
              <a:gd name="connsiteX4" fmla="*/ 1741763 w 1741763"/>
              <a:gd name="connsiteY4" fmla="*/ 783793 h 870881"/>
              <a:gd name="connsiteX5" fmla="*/ 1654675 w 1741763"/>
              <a:gd name="connsiteY5" fmla="*/ 870881 h 870881"/>
              <a:gd name="connsiteX6" fmla="*/ 87088 w 1741763"/>
              <a:gd name="connsiteY6" fmla="*/ 870881 h 870881"/>
              <a:gd name="connsiteX7" fmla="*/ 0 w 1741763"/>
              <a:gd name="connsiteY7" fmla="*/ 783793 h 870881"/>
              <a:gd name="connsiteX8" fmla="*/ 0 w 1741763"/>
              <a:gd name="connsiteY8" fmla="*/ 87088 h 870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1763" h="870881">
                <a:moveTo>
                  <a:pt x="0" y="87088"/>
                </a:moveTo>
                <a:cubicBezTo>
                  <a:pt x="0" y="38991"/>
                  <a:pt x="38991" y="0"/>
                  <a:pt x="87088" y="0"/>
                </a:cubicBezTo>
                <a:lnTo>
                  <a:pt x="1654675" y="0"/>
                </a:lnTo>
                <a:cubicBezTo>
                  <a:pt x="1702772" y="0"/>
                  <a:pt x="1741763" y="38991"/>
                  <a:pt x="1741763" y="87088"/>
                </a:cubicBezTo>
                <a:lnTo>
                  <a:pt x="1741763" y="783793"/>
                </a:lnTo>
                <a:cubicBezTo>
                  <a:pt x="1741763" y="831890"/>
                  <a:pt x="1702772" y="870881"/>
                  <a:pt x="1654675" y="870881"/>
                </a:cubicBezTo>
                <a:lnTo>
                  <a:pt x="87088" y="870881"/>
                </a:lnTo>
                <a:cubicBezTo>
                  <a:pt x="38991" y="870881"/>
                  <a:pt x="0" y="831890"/>
                  <a:pt x="0" y="783793"/>
                </a:cubicBezTo>
                <a:lnTo>
                  <a:pt x="0" y="87088"/>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34397" tIns="34397" rIns="34397" bIns="34397" numCol="1" spcCol="1270" anchor="ctr" anchorCtr="0">
            <a:noAutofit/>
          </a:bodyPr>
          <a:lstStyle/>
          <a:p>
            <a:pPr lvl="0" algn="ctr" defTabSz="622300">
              <a:lnSpc>
                <a:spcPct val="90000"/>
              </a:lnSpc>
              <a:spcBef>
                <a:spcPct val="0"/>
              </a:spcBef>
              <a:spcAft>
                <a:spcPct val="35000"/>
              </a:spcAft>
            </a:pPr>
            <a:r>
              <a:rPr lang="es-ES" sz="1400" kern="1200" dirty="0" smtClean="0"/>
              <a:t>EL COIMC</a:t>
            </a:r>
            <a:endParaRPr lang="es-ES" sz="1400" kern="1200" dirty="0"/>
          </a:p>
        </p:txBody>
      </p:sp>
      <p:grpSp>
        <p:nvGrpSpPr>
          <p:cNvPr id="34" name="Grupo 33"/>
          <p:cNvGrpSpPr/>
          <p:nvPr/>
        </p:nvGrpSpPr>
        <p:grpSpPr>
          <a:xfrm>
            <a:off x="2204005" y="4016949"/>
            <a:ext cx="6553015" cy="363584"/>
            <a:chOff x="2204005" y="3643347"/>
            <a:chExt cx="6553015" cy="363584"/>
          </a:xfrm>
        </p:grpSpPr>
        <p:sp>
          <p:nvSpPr>
            <p:cNvPr id="17" name="Forma libre 16"/>
            <p:cNvSpPr/>
            <p:nvPr/>
          </p:nvSpPr>
          <p:spPr>
            <a:xfrm rot="19766512">
              <a:off x="2204005" y="3971819"/>
              <a:ext cx="809074" cy="35112"/>
            </a:xfrm>
            <a:custGeom>
              <a:avLst/>
              <a:gdLst>
                <a:gd name="connsiteX0" fmla="*/ 0 w 809074"/>
                <a:gd name="connsiteY0" fmla="*/ 17556 h 35112"/>
                <a:gd name="connsiteX1" fmla="*/ 809074 w 809074"/>
                <a:gd name="connsiteY1" fmla="*/ 17556 h 35112"/>
              </a:gdLst>
              <a:ahLst/>
              <a:cxnLst>
                <a:cxn ang="0">
                  <a:pos x="connsiteX0" y="connsiteY0"/>
                </a:cxn>
                <a:cxn ang="0">
                  <a:pos x="connsiteX1" y="connsiteY1"/>
                </a:cxn>
              </a:cxnLst>
              <a:rect l="l" t="t" r="r" b="b"/>
              <a:pathLst>
                <a:path w="809074" h="35112">
                  <a:moveTo>
                    <a:pt x="0" y="17556"/>
                  </a:moveTo>
                  <a:lnTo>
                    <a:pt x="809074" y="17556"/>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spcFirstLastPara="0" vert="horz" wrap="square" lIns="397011" tIns="-2671" rIns="397009" bIns="-2671" numCol="1" spcCol="1270" anchor="ctr" anchorCtr="0">
              <a:noAutofit/>
            </a:bodyPr>
            <a:lstStyle/>
            <a:p>
              <a:pPr lvl="0" algn="ctr" defTabSz="222250">
                <a:lnSpc>
                  <a:spcPct val="90000"/>
                </a:lnSpc>
                <a:spcBef>
                  <a:spcPct val="0"/>
                </a:spcBef>
                <a:spcAft>
                  <a:spcPct val="35000"/>
                </a:spcAft>
              </a:pPr>
              <a:endParaRPr lang="es-ES" sz="500" kern="1200"/>
            </a:p>
          </p:txBody>
        </p:sp>
        <p:sp>
          <p:nvSpPr>
            <p:cNvPr id="18" name="Forma libre 17"/>
            <p:cNvSpPr/>
            <p:nvPr/>
          </p:nvSpPr>
          <p:spPr>
            <a:xfrm>
              <a:off x="2956895" y="3643347"/>
              <a:ext cx="5800125" cy="280711"/>
            </a:xfrm>
            <a:custGeom>
              <a:avLst/>
              <a:gdLst>
                <a:gd name="connsiteX0" fmla="*/ 0 w 5800125"/>
                <a:gd name="connsiteY0" fmla="*/ 28071 h 280711"/>
                <a:gd name="connsiteX1" fmla="*/ 28071 w 5800125"/>
                <a:gd name="connsiteY1" fmla="*/ 0 h 280711"/>
                <a:gd name="connsiteX2" fmla="*/ 5772054 w 5800125"/>
                <a:gd name="connsiteY2" fmla="*/ 0 h 280711"/>
                <a:gd name="connsiteX3" fmla="*/ 5800125 w 5800125"/>
                <a:gd name="connsiteY3" fmla="*/ 28071 h 280711"/>
                <a:gd name="connsiteX4" fmla="*/ 5800125 w 5800125"/>
                <a:gd name="connsiteY4" fmla="*/ 252640 h 280711"/>
                <a:gd name="connsiteX5" fmla="*/ 5772054 w 5800125"/>
                <a:gd name="connsiteY5" fmla="*/ 280711 h 280711"/>
                <a:gd name="connsiteX6" fmla="*/ 28071 w 5800125"/>
                <a:gd name="connsiteY6" fmla="*/ 280711 h 280711"/>
                <a:gd name="connsiteX7" fmla="*/ 0 w 5800125"/>
                <a:gd name="connsiteY7" fmla="*/ 252640 h 280711"/>
                <a:gd name="connsiteX8" fmla="*/ 0 w 5800125"/>
                <a:gd name="connsiteY8" fmla="*/ 28071 h 28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0125" h="280711">
                  <a:moveTo>
                    <a:pt x="0" y="28071"/>
                  </a:moveTo>
                  <a:cubicBezTo>
                    <a:pt x="0" y="12568"/>
                    <a:pt x="12568" y="0"/>
                    <a:pt x="28071" y="0"/>
                  </a:cubicBezTo>
                  <a:lnTo>
                    <a:pt x="5772054" y="0"/>
                  </a:lnTo>
                  <a:cubicBezTo>
                    <a:pt x="5787557" y="0"/>
                    <a:pt x="5800125" y="12568"/>
                    <a:pt x="5800125" y="28071"/>
                  </a:cubicBezTo>
                  <a:lnTo>
                    <a:pt x="5800125" y="252640"/>
                  </a:lnTo>
                  <a:cubicBezTo>
                    <a:pt x="5800125" y="268143"/>
                    <a:pt x="5787557" y="280711"/>
                    <a:pt x="5772054" y="280711"/>
                  </a:cubicBezTo>
                  <a:lnTo>
                    <a:pt x="28071" y="280711"/>
                  </a:lnTo>
                  <a:cubicBezTo>
                    <a:pt x="12568" y="280711"/>
                    <a:pt x="0" y="268143"/>
                    <a:pt x="0" y="252640"/>
                  </a:cubicBezTo>
                  <a:lnTo>
                    <a:pt x="0" y="28071"/>
                  </a:lnTo>
                  <a:close/>
                </a:path>
              </a:pathLst>
            </a:cu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17112" tIns="17112" rIns="17112" bIns="17112" numCol="1" spcCol="1270" anchor="ctr" anchorCtr="0">
              <a:noAutofit/>
            </a:bodyPr>
            <a:lstStyle/>
            <a:p>
              <a:pPr lvl="0" algn="ctr" defTabSz="622300">
                <a:lnSpc>
                  <a:spcPct val="90000"/>
                </a:lnSpc>
                <a:spcBef>
                  <a:spcPct val="0"/>
                </a:spcBef>
                <a:spcAft>
                  <a:spcPct val="35000"/>
                </a:spcAft>
              </a:pPr>
              <a:r>
                <a:rPr lang="es-ES" sz="1400" kern="1200" dirty="0" smtClean="0"/>
                <a:t>HA MODIFICADO SU ESTRUCTURA, SU MAPA DE PROCESOS</a:t>
              </a:r>
            </a:p>
          </p:txBody>
        </p:sp>
      </p:grpSp>
      <p:grpSp>
        <p:nvGrpSpPr>
          <p:cNvPr id="35" name="Grupo 34"/>
          <p:cNvGrpSpPr/>
          <p:nvPr/>
        </p:nvGrpSpPr>
        <p:grpSpPr>
          <a:xfrm>
            <a:off x="2260190" y="4428293"/>
            <a:ext cx="6496830" cy="280711"/>
            <a:chOff x="2260190" y="4054691"/>
            <a:chExt cx="6496830" cy="280711"/>
          </a:xfrm>
        </p:grpSpPr>
        <p:sp>
          <p:nvSpPr>
            <p:cNvPr id="19" name="Forma libre 18"/>
            <p:cNvSpPr/>
            <p:nvPr/>
          </p:nvSpPr>
          <p:spPr>
            <a:xfrm>
              <a:off x="2260190" y="4177491"/>
              <a:ext cx="696705" cy="35112"/>
            </a:xfrm>
            <a:custGeom>
              <a:avLst/>
              <a:gdLst>
                <a:gd name="connsiteX0" fmla="*/ 0 w 696705"/>
                <a:gd name="connsiteY0" fmla="*/ 17556 h 35112"/>
                <a:gd name="connsiteX1" fmla="*/ 696705 w 696705"/>
                <a:gd name="connsiteY1" fmla="*/ 17556 h 35112"/>
              </a:gdLst>
              <a:ahLst/>
              <a:cxnLst>
                <a:cxn ang="0">
                  <a:pos x="connsiteX0" y="connsiteY0"/>
                </a:cxn>
                <a:cxn ang="0">
                  <a:pos x="connsiteX1" y="connsiteY1"/>
                </a:cxn>
              </a:cxnLst>
              <a:rect l="l" t="t" r="r" b="b"/>
              <a:pathLst>
                <a:path w="696705" h="35112">
                  <a:moveTo>
                    <a:pt x="0" y="17556"/>
                  </a:moveTo>
                  <a:lnTo>
                    <a:pt x="696705" y="17556"/>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spcFirstLastPara="0" vert="horz" wrap="square" lIns="343635" tIns="138" rIns="343635" bIns="139" numCol="1" spcCol="1270" anchor="ctr" anchorCtr="0">
              <a:noAutofit/>
            </a:bodyPr>
            <a:lstStyle/>
            <a:p>
              <a:pPr lvl="0" algn="ctr" defTabSz="222250">
                <a:lnSpc>
                  <a:spcPct val="90000"/>
                </a:lnSpc>
                <a:spcBef>
                  <a:spcPct val="0"/>
                </a:spcBef>
                <a:spcAft>
                  <a:spcPct val="35000"/>
                </a:spcAft>
              </a:pPr>
              <a:endParaRPr lang="en-US" sz="500" kern="1200"/>
            </a:p>
          </p:txBody>
        </p:sp>
        <p:sp>
          <p:nvSpPr>
            <p:cNvPr id="20" name="Forma libre 19"/>
            <p:cNvSpPr/>
            <p:nvPr/>
          </p:nvSpPr>
          <p:spPr>
            <a:xfrm>
              <a:off x="2956895" y="4054691"/>
              <a:ext cx="5800125" cy="280711"/>
            </a:xfrm>
            <a:custGeom>
              <a:avLst/>
              <a:gdLst>
                <a:gd name="connsiteX0" fmla="*/ 0 w 5800125"/>
                <a:gd name="connsiteY0" fmla="*/ 28071 h 280711"/>
                <a:gd name="connsiteX1" fmla="*/ 28071 w 5800125"/>
                <a:gd name="connsiteY1" fmla="*/ 0 h 280711"/>
                <a:gd name="connsiteX2" fmla="*/ 5772054 w 5800125"/>
                <a:gd name="connsiteY2" fmla="*/ 0 h 280711"/>
                <a:gd name="connsiteX3" fmla="*/ 5800125 w 5800125"/>
                <a:gd name="connsiteY3" fmla="*/ 28071 h 280711"/>
                <a:gd name="connsiteX4" fmla="*/ 5800125 w 5800125"/>
                <a:gd name="connsiteY4" fmla="*/ 252640 h 280711"/>
                <a:gd name="connsiteX5" fmla="*/ 5772054 w 5800125"/>
                <a:gd name="connsiteY5" fmla="*/ 280711 h 280711"/>
                <a:gd name="connsiteX6" fmla="*/ 28071 w 5800125"/>
                <a:gd name="connsiteY6" fmla="*/ 280711 h 280711"/>
                <a:gd name="connsiteX7" fmla="*/ 0 w 5800125"/>
                <a:gd name="connsiteY7" fmla="*/ 252640 h 280711"/>
                <a:gd name="connsiteX8" fmla="*/ 0 w 5800125"/>
                <a:gd name="connsiteY8" fmla="*/ 28071 h 28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0125" h="280711">
                  <a:moveTo>
                    <a:pt x="0" y="28071"/>
                  </a:moveTo>
                  <a:cubicBezTo>
                    <a:pt x="0" y="12568"/>
                    <a:pt x="12568" y="0"/>
                    <a:pt x="28071" y="0"/>
                  </a:cubicBezTo>
                  <a:lnTo>
                    <a:pt x="5772054" y="0"/>
                  </a:lnTo>
                  <a:cubicBezTo>
                    <a:pt x="5787557" y="0"/>
                    <a:pt x="5800125" y="12568"/>
                    <a:pt x="5800125" y="28071"/>
                  </a:cubicBezTo>
                  <a:lnTo>
                    <a:pt x="5800125" y="252640"/>
                  </a:lnTo>
                  <a:cubicBezTo>
                    <a:pt x="5800125" y="268143"/>
                    <a:pt x="5787557" y="280711"/>
                    <a:pt x="5772054" y="280711"/>
                  </a:cubicBezTo>
                  <a:lnTo>
                    <a:pt x="28071" y="280711"/>
                  </a:lnTo>
                  <a:cubicBezTo>
                    <a:pt x="12568" y="280711"/>
                    <a:pt x="0" y="268143"/>
                    <a:pt x="0" y="252640"/>
                  </a:cubicBezTo>
                  <a:lnTo>
                    <a:pt x="0" y="28071"/>
                  </a:lnTo>
                  <a:close/>
                </a:path>
              </a:pathLst>
            </a:cu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17112" tIns="17112" rIns="17112" bIns="17112" numCol="1" spcCol="1270" anchor="ctr" anchorCtr="0">
              <a:noAutofit/>
            </a:bodyPr>
            <a:lstStyle/>
            <a:p>
              <a:pPr lvl="0" algn="ctr" defTabSz="622300">
                <a:lnSpc>
                  <a:spcPct val="90000"/>
                </a:lnSpc>
                <a:spcBef>
                  <a:spcPct val="0"/>
                </a:spcBef>
                <a:spcAft>
                  <a:spcPct val="35000"/>
                </a:spcAft>
              </a:pPr>
              <a:r>
                <a:rPr lang="es-ES" sz="1400" kern="1200" dirty="0" smtClean="0"/>
                <a:t>HA GENERADO UNA PLANIFICACIÓN ESTRATÉGICA </a:t>
              </a:r>
              <a:endParaRPr lang="es-ES" sz="1400" kern="1200" dirty="0"/>
            </a:p>
          </p:txBody>
        </p:sp>
      </p:grpSp>
      <p:grpSp>
        <p:nvGrpSpPr>
          <p:cNvPr id="36" name="Grupo 35"/>
          <p:cNvGrpSpPr/>
          <p:nvPr/>
        </p:nvGrpSpPr>
        <p:grpSpPr>
          <a:xfrm>
            <a:off x="2204005" y="4756764"/>
            <a:ext cx="6553015" cy="363584"/>
            <a:chOff x="2204005" y="4383162"/>
            <a:chExt cx="6553015" cy="363584"/>
          </a:xfrm>
        </p:grpSpPr>
        <p:sp>
          <p:nvSpPr>
            <p:cNvPr id="21" name="Forma libre 20"/>
            <p:cNvSpPr/>
            <p:nvPr/>
          </p:nvSpPr>
          <p:spPr>
            <a:xfrm rot="1833488">
              <a:off x="2204005" y="4383162"/>
              <a:ext cx="809074" cy="35112"/>
            </a:xfrm>
            <a:custGeom>
              <a:avLst/>
              <a:gdLst>
                <a:gd name="connsiteX0" fmla="*/ 0 w 809074"/>
                <a:gd name="connsiteY0" fmla="*/ 17556 h 35112"/>
                <a:gd name="connsiteX1" fmla="*/ 809074 w 809074"/>
                <a:gd name="connsiteY1" fmla="*/ 17556 h 35112"/>
              </a:gdLst>
              <a:ahLst/>
              <a:cxnLst>
                <a:cxn ang="0">
                  <a:pos x="connsiteX0" y="connsiteY0"/>
                </a:cxn>
                <a:cxn ang="0">
                  <a:pos x="connsiteX1" y="connsiteY1"/>
                </a:cxn>
              </a:cxnLst>
              <a:rect l="l" t="t" r="r" b="b"/>
              <a:pathLst>
                <a:path w="809074" h="35112">
                  <a:moveTo>
                    <a:pt x="0" y="17556"/>
                  </a:moveTo>
                  <a:lnTo>
                    <a:pt x="809074" y="17556"/>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spcFirstLastPara="0" vert="horz" wrap="square" lIns="397011" tIns="-2671" rIns="397009" bIns="-2671" numCol="1" spcCol="1270" anchor="ctr" anchorCtr="0">
              <a:noAutofit/>
            </a:bodyPr>
            <a:lstStyle/>
            <a:p>
              <a:pPr lvl="0" algn="ctr" defTabSz="222250">
                <a:lnSpc>
                  <a:spcPct val="90000"/>
                </a:lnSpc>
                <a:spcBef>
                  <a:spcPct val="0"/>
                </a:spcBef>
                <a:spcAft>
                  <a:spcPct val="35000"/>
                </a:spcAft>
              </a:pPr>
              <a:endParaRPr lang="es-ES" sz="500" kern="1200"/>
            </a:p>
          </p:txBody>
        </p:sp>
        <p:sp>
          <p:nvSpPr>
            <p:cNvPr id="22" name="Forma libre 21"/>
            <p:cNvSpPr/>
            <p:nvPr/>
          </p:nvSpPr>
          <p:spPr>
            <a:xfrm>
              <a:off x="2956895" y="4466035"/>
              <a:ext cx="5800125" cy="280711"/>
            </a:xfrm>
            <a:custGeom>
              <a:avLst/>
              <a:gdLst>
                <a:gd name="connsiteX0" fmla="*/ 0 w 5800125"/>
                <a:gd name="connsiteY0" fmla="*/ 28071 h 280711"/>
                <a:gd name="connsiteX1" fmla="*/ 28071 w 5800125"/>
                <a:gd name="connsiteY1" fmla="*/ 0 h 280711"/>
                <a:gd name="connsiteX2" fmla="*/ 5772054 w 5800125"/>
                <a:gd name="connsiteY2" fmla="*/ 0 h 280711"/>
                <a:gd name="connsiteX3" fmla="*/ 5800125 w 5800125"/>
                <a:gd name="connsiteY3" fmla="*/ 28071 h 280711"/>
                <a:gd name="connsiteX4" fmla="*/ 5800125 w 5800125"/>
                <a:gd name="connsiteY4" fmla="*/ 252640 h 280711"/>
                <a:gd name="connsiteX5" fmla="*/ 5772054 w 5800125"/>
                <a:gd name="connsiteY5" fmla="*/ 280711 h 280711"/>
                <a:gd name="connsiteX6" fmla="*/ 28071 w 5800125"/>
                <a:gd name="connsiteY6" fmla="*/ 280711 h 280711"/>
                <a:gd name="connsiteX7" fmla="*/ 0 w 5800125"/>
                <a:gd name="connsiteY7" fmla="*/ 252640 h 280711"/>
                <a:gd name="connsiteX8" fmla="*/ 0 w 5800125"/>
                <a:gd name="connsiteY8" fmla="*/ 28071 h 28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0125" h="280711">
                  <a:moveTo>
                    <a:pt x="0" y="28071"/>
                  </a:moveTo>
                  <a:cubicBezTo>
                    <a:pt x="0" y="12568"/>
                    <a:pt x="12568" y="0"/>
                    <a:pt x="28071" y="0"/>
                  </a:cubicBezTo>
                  <a:lnTo>
                    <a:pt x="5772054" y="0"/>
                  </a:lnTo>
                  <a:cubicBezTo>
                    <a:pt x="5787557" y="0"/>
                    <a:pt x="5800125" y="12568"/>
                    <a:pt x="5800125" y="28071"/>
                  </a:cubicBezTo>
                  <a:lnTo>
                    <a:pt x="5800125" y="252640"/>
                  </a:lnTo>
                  <a:cubicBezTo>
                    <a:pt x="5800125" y="268143"/>
                    <a:pt x="5787557" y="280711"/>
                    <a:pt x="5772054" y="280711"/>
                  </a:cubicBezTo>
                  <a:lnTo>
                    <a:pt x="28071" y="280711"/>
                  </a:lnTo>
                  <a:cubicBezTo>
                    <a:pt x="12568" y="280711"/>
                    <a:pt x="0" y="268143"/>
                    <a:pt x="0" y="252640"/>
                  </a:cubicBezTo>
                  <a:lnTo>
                    <a:pt x="0" y="28071"/>
                  </a:lnTo>
                  <a:close/>
                </a:path>
              </a:pathLst>
            </a:cu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17112" tIns="17112" rIns="17112" bIns="17112" numCol="1" spcCol="1270" anchor="ctr" anchorCtr="0">
              <a:noAutofit/>
            </a:bodyPr>
            <a:lstStyle/>
            <a:p>
              <a:pPr lvl="0" algn="ctr" defTabSz="622300">
                <a:lnSpc>
                  <a:spcPct val="90000"/>
                </a:lnSpc>
                <a:spcBef>
                  <a:spcPct val="0"/>
                </a:spcBef>
                <a:spcAft>
                  <a:spcPct val="35000"/>
                </a:spcAft>
              </a:pPr>
              <a:r>
                <a:rPr lang="es-ES" sz="1400" kern="1200" dirty="0" smtClean="0"/>
                <a:t>NECESARIO ANALIZAR LOS RIESGOS </a:t>
              </a:r>
              <a:endParaRPr lang="es-ES" sz="1400" kern="1200" dirty="0"/>
            </a:p>
          </p:txBody>
        </p:sp>
      </p:grpSp>
      <p:grpSp>
        <p:nvGrpSpPr>
          <p:cNvPr id="25" name="Grupo 24"/>
          <p:cNvGrpSpPr/>
          <p:nvPr/>
        </p:nvGrpSpPr>
        <p:grpSpPr>
          <a:xfrm>
            <a:off x="2260190" y="4586200"/>
            <a:ext cx="6488274" cy="1000283"/>
            <a:chOff x="2260190" y="4586200"/>
            <a:chExt cx="6488274" cy="1000283"/>
          </a:xfrm>
        </p:grpSpPr>
        <p:sp>
          <p:nvSpPr>
            <p:cNvPr id="23" name="Forma libre 22"/>
            <p:cNvSpPr/>
            <p:nvPr/>
          </p:nvSpPr>
          <p:spPr>
            <a:xfrm>
              <a:off x="2948339" y="5305772"/>
              <a:ext cx="5800125" cy="280711"/>
            </a:xfrm>
            <a:custGeom>
              <a:avLst/>
              <a:gdLst>
                <a:gd name="connsiteX0" fmla="*/ 0 w 5800125"/>
                <a:gd name="connsiteY0" fmla="*/ 28071 h 280711"/>
                <a:gd name="connsiteX1" fmla="*/ 28071 w 5800125"/>
                <a:gd name="connsiteY1" fmla="*/ 0 h 280711"/>
                <a:gd name="connsiteX2" fmla="*/ 5772054 w 5800125"/>
                <a:gd name="connsiteY2" fmla="*/ 0 h 280711"/>
                <a:gd name="connsiteX3" fmla="*/ 5800125 w 5800125"/>
                <a:gd name="connsiteY3" fmla="*/ 28071 h 280711"/>
                <a:gd name="connsiteX4" fmla="*/ 5800125 w 5800125"/>
                <a:gd name="connsiteY4" fmla="*/ 252640 h 280711"/>
                <a:gd name="connsiteX5" fmla="*/ 5772054 w 5800125"/>
                <a:gd name="connsiteY5" fmla="*/ 280711 h 280711"/>
                <a:gd name="connsiteX6" fmla="*/ 28071 w 5800125"/>
                <a:gd name="connsiteY6" fmla="*/ 280711 h 280711"/>
                <a:gd name="connsiteX7" fmla="*/ 0 w 5800125"/>
                <a:gd name="connsiteY7" fmla="*/ 252640 h 280711"/>
                <a:gd name="connsiteX8" fmla="*/ 0 w 5800125"/>
                <a:gd name="connsiteY8" fmla="*/ 28071 h 28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0125" h="280711">
                  <a:moveTo>
                    <a:pt x="0" y="28071"/>
                  </a:moveTo>
                  <a:cubicBezTo>
                    <a:pt x="0" y="12568"/>
                    <a:pt x="12568" y="0"/>
                    <a:pt x="28071" y="0"/>
                  </a:cubicBezTo>
                  <a:lnTo>
                    <a:pt x="5772054" y="0"/>
                  </a:lnTo>
                  <a:cubicBezTo>
                    <a:pt x="5787557" y="0"/>
                    <a:pt x="5800125" y="12568"/>
                    <a:pt x="5800125" y="28071"/>
                  </a:cubicBezTo>
                  <a:lnTo>
                    <a:pt x="5800125" y="252640"/>
                  </a:lnTo>
                  <a:cubicBezTo>
                    <a:pt x="5800125" y="268143"/>
                    <a:pt x="5787557" y="280711"/>
                    <a:pt x="5772054" y="280711"/>
                  </a:cubicBezTo>
                  <a:lnTo>
                    <a:pt x="28071" y="280711"/>
                  </a:lnTo>
                  <a:cubicBezTo>
                    <a:pt x="12568" y="280711"/>
                    <a:pt x="0" y="268143"/>
                    <a:pt x="0" y="252640"/>
                  </a:cubicBezTo>
                  <a:lnTo>
                    <a:pt x="0" y="28071"/>
                  </a:lnTo>
                  <a:close/>
                </a:path>
              </a:pathLst>
            </a:cu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17112" tIns="17112" rIns="17112" bIns="17112" numCol="1" spcCol="1270" anchor="ctr" anchorCtr="0">
              <a:noAutofit/>
            </a:bodyPr>
            <a:lstStyle/>
            <a:p>
              <a:pPr lvl="0" algn="ctr" defTabSz="622300">
                <a:lnSpc>
                  <a:spcPct val="90000"/>
                </a:lnSpc>
                <a:spcBef>
                  <a:spcPct val="0"/>
                </a:spcBef>
                <a:spcAft>
                  <a:spcPct val="35000"/>
                </a:spcAft>
              </a:pPr>
              <a:r>
                <a:rPr lang="es-ES" sz="1400" kern="1200" dirty="0" smtClean="0"/>
                <a:t>PARA DETERMINAR EL COSTO - BENEFICIO     </a:t>
              </a:r>
              <a:endParaRPr lang="es-ES" sz="1400" kern="1200" dirty="0"/>
            </a:p>
          </p:txBody>
        </p:sp>
        <p:cxnSp>
          <p:nvCxnSpPr>
            <p:cNvPr id="27" name="Conector recto 26"/>
            <p:cNvCxnSpPr/>
            <p:nvPr/>
          </p:nvCxnSpPr>
          <p:spPr>
            <a:xfrm>
              <a:off x="2260190" y="4586200"/>
              <a:ext cx="688149" cy="822694"/>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4" name="Grupo 13"/>
          <p:cNvGrpSpPr/>
          <p:nvPr/>
        </p:nvGrpSpPr>
        <p:grpSpPr>
          <a:xfrm>
            <a:off x="575790" y="2713484"/>
            <a:ext cx="7968833" cy="1159459"/>
            <a:chOff x="575790" y="2713484"/>
            <a:chExt cx="7968833" cy="1159459"/>
          </a:xfrm>
        </p:grpSpPr>
        <p:sp>
          <p:nvSpPr>
            <p:cNvPr id="28" name="Forma libre 27"/>
            <p:cNvSpPr/>
            <p:nvPr/>
          </p:nvSpPr>
          <p:spPr>
            <a:xfrm>
              <a:off x="2260188" y="3272445"/>
              <a:ext cx="6284435" cy="463229"/>
            </a:xfrm>
            <a:custGeom>
              <a:avLst/>
              <a:gdLst>
                <a:gd name="connsiteX0" fmla="*/ 0 w 5800125"/>
                <a:gd name="connsiteY0" fmla="*/ 28071 h 280711"/>
                <a:gd name="connsiteX1" fmla="*/ 28071 w 5800125"/>
                <a:gd name="connsiteY1" fmla="*/ 0 h 280711"/>
                <a:gd name="connsiteX2" fmla="*/ 5772054 w 5800125"/>
                <a:gd name="connsiteY2" fmla="*/ 0 h 280711"/>
                <a:gd name="connsiteX3" fmla="*/ 5800125 w 5800125"/>
                <a:gd name="connsiteY3" fmla="*/ 28071 h 280711"/>
                <a:gd name="connsiteX4" fmla="*/ 5800125 w 5800125"/>
                <a:gd name="connsiteY4" fmla="*/ 252640 h 280711"/>
                <a:gd name="connsiteX5" fmla="*/ 5772054 w 5800125"/>
                <a:gd name="connsiteY5" fmla="*/ 280711 h 280711"/>
                <a:gd name="connsiteX6" fmla="*/ 28071 w 5800125"/>
                <a:gd name="connsiteY6" fmla="*/ 280711 h 280711"/>
                <a:gd name="connsiteX7" fmla="*/ 0 w 5800125"/>
                <a:gd name="connsiteY7" fmla="*/ 252640 h 280711"/>
                <a:gd name="connsiteX8" fmla="*/ 0 w 5800125"/>
                <a:gd name="connsiteY8" fmla="*/ 28071 h 28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0125" h="280711">
                  <a:moveTo>
                    <a:pt x="0" y="28071"/>
                  </a:moveTo>
                  <a:cubicBezTo>
                    <a:pt x="0" y="12568"/>
                    <a:pt x="12568" y="0"/>
                    <a:pt x="28071" y="0"/>
                  </a:cubicBezTo>
                  <a:lnTo>
                    <a:pt x="5772054" y="0"/>
                  </a:lnTo>
                  <a:cubicBezTo>
                    <a:pt x="5787557" y="0"/>
                    <a:pt x="5800125" y="12568"/>
                    <a:pt x="5800125" y="28071"/>
                  </a:cubicBezTo>
                  <a:lnTo>
                    <a:pt x="5800125" y="252640"/>
                  </a:lnTo>
                  <a:cubicBezTo>
                    <a:pt x="5800125" y="268143"/>
                    <a:pt x="5787557" y="280711"/>
                    <a:pt x="5772054" y="280711"/>
                  </a:cubicBezTo>
                  <a:lnTo>
                    <a:pt x="28071" y="280711"/>
                  </a:lnTo>
                  <a:cubicBezTo>
                    <a:pt x="12568" y="280711"/>
                    <a:pt x="0" y="268143"/>
                    <a:pt x="0" y="252640"/>
                  </a:cubicBezTo>
                  <a:lnTo>
                    <a:pt x="0" y="28071"/>
                  </a:lnTo>
                  <a:close/>
                </a:path>
              </a:pathLst>
            </a:cu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17747" tIns="17747" rIns="17747" bIns="17747" numCol="1" spcCol="1270" anchor="ctr" anchorCtr="0">
              <a:noAutofit/>
            </a:bodyPr>
            <a:lstStyle/>
            <a:p>
              <a:pPr lvl="0" algn="ctr" defTabSz="666750">
                <a:lnSpc>
                  <a:spcPct val="90000"/>
                </a:lnSpc>
                <a:spcBef>
                  <a:spcPct val="0"/>
                </a:spcBef>
                <a:spcAft>
                  <a:spcPct val="35000"/>
                </a:spcAft>
              </a:pPr>
              <a:r>
                <a:rPr lang="es-ES" sz="1500" kern="1200" dirty="0" smtClean="0"/>
                <a:t>INEXISTENCIA </a:t>
              </a:r>
              <a:r>
                <a:rPr lang="es-ES" sz="1500" kern="1200" smtClean="0"/>
                <a:t>DE UN </a:t>
              </a:r>
              <a:r>
                <a:rPr lang="es-ES" sz="1500" kern="1200" dirty="0" smtClean="0"/>
                <a:t>MARCO LEGAL, DOCTRINA DE INTELIGENCIA CONJUNTA</a:t>
              </a:r>
              <a:endParaRPr lang="es-ES" sz="1500" kern="1200" dirty="0"/>
            </a:p>
          </p:txBody>
        </p:sp>
        <p:pic>
          <p:nvPicPr>
            <p:cNvPr id="3" name="Imagen 2"/>
            <p:cNvPicPr>
              <a:picLocks noChangeAspect="1"/>
            </p:cNvPicPr>
            <p:nvPr/>
          </p:nvPicPr>
          <p:blipFill>
            <a:blip r:embed="rId3"/>
            <a:stretch>
              <a:fillRect/>
            </a:stretch>
          </p:blipFill>
          <p:spPr>
            <a:xfrm>
              <a:off x="575790" y="2713484"/>
              <a:ext cx="1547938" cy="1159459"/>
            </a:xfrm>
            <a:prstGeom prst="rect">
              <a:avLst/>
            </a:prstGeom>
          </p:spPr>
        </p:pic>
      </p:grpSp>
      <p:grpSp>
        <p:nvGrpSpPr>
          <p:cNvPr id="31" name="Grupo 30"/>
          <p:cNvGrpSpPr/>
          <p:nvPr/>
        </p:nvGrpSpPr>
        <p:grpSpPr>
          <a:xfrm>
            <a:off x="2251263" y="337220"/>
            <a:ext cx="5946924" cy="1533422"/>
            <a:chOff x="2251263" y="337220"/>
            <a:chExt cx="5946924" cy="1533422"/>
          </a:xfrm>
        </p:grpSpPr>
        <p:pic>
          <p:nvPicPr>
            <p:cNvPr id="2" name="Imagen 1"/>
            <p:cNvPicPr>
              <a:picLocks noChangeAspect="1"/>
            </p:cNvPicPr>
            <p:nvPr/>
          </p:nvPicPr>
          <p:blipFill>
            <a:blip r:embed="rId4"/>
            <a:stretch>
              <a:fillRect/>
            </a:stretch>
          </p:blipFill>
          <p:spPr>
            <a:xfrm>
              <a:off x="6588224" y="337220"/>
              <a:ext cx="1609963" cy="1071357"/>
            </a:xfrm>
            <a:prstGeom prst="rect">
              <a:avLst/>
            </a:prstGeom>
            <a:ln>
              <a:solidFill>
                <a:schemeClr val="tx1"/>
              </a:solidFill>
            </a:ln>
          </p:spPr>
        </p:pic>
        <p:sp>
          <p:nvSpPr>
            <p:cNvPr id="9" name="Forma libre 8"/>
            <p:cNvSpPr/>
            <p:nvPr/>
          </p:nvSpPr>
          <p:spPr>
            <a:xfrm>
              <a:off x="2916719" y="1078554"/>
              <a:ext cx="3599497" cy="280711"/>
            </a:xfrm>
            <a:custGeom>
              <a:avLst/>
              <a:gdLst>
                <a:gd name="connsiteX0" fmla="*/ 0 w 5800125"/>
                <a:gd name="connsiteY0" fmla="*/ 28071 h 280711"/>
                <a:gd name="connsiteX1" fmla="*/ 28071 w 5800125"/>
                <a:gd name="connsiteY1" fmla="*/ 0 h 280711"/>
                <a:gd name="connsiteX2" fmla="*/ 5772054 w 5800125"/>
                <a:gd name="connsiteY2" fmla="*/ 0 h 280711"/>
                <a:gd name="connsiteX3" fmla="*/ 5800125 w 5800125"/>
                <a:gd name="connsiteY3" fmla="*/ 28071 h 280711"/>
                <a:gd name="connsiteX4" fmla="*/ 5800125 w 5800125"/>
                <a:gd name="connsiteY4" fmla="*/ 252640 h 280711"/>
                <a:gd name="connsiteX5" fmla="*/ 5772054 w 5800125"/>
                <a:gd name="connsiteY5" fmla="*/ 280711 h 280711"/>
                <a:gd name="connsiteX6" fmla="*/ 28071 w 5800125"/>
                <a:gd name="connsiteY6" fmla="*/ 280711 h 280711"/>
                <a:gd name="connsiteX7" fmla="*/ 0 w 5800125"/>
                <a:gd name="connsiteY7" fmla="*/ 252640 h 280711"/>
                <a:gd name="connsiteX8" fmla="*/ 0 w 5800125"/>
                <a:gd name="connsiteY8" fmla="*/ 28071 h 28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0125" h="280711">
                  <a:moveTo>
                    <a:pt x="0" y="28071"/>
                  </a:moveTo>
                  <a:cubicBezTo>
                    <a:pt x="0" y="12568"/>
                    <a:pt x="12568" y="0"/>
                    <a:pt x="28071" y="0"/>
                  </a:cubicBezTo>
                  <a:lnTo>
                    <a:pt x="5772054" y="0"/>
                  </a:lnTo>
                  <a:cubicBezTo>
                    <a:pt x="5787557" y="0"/>
                    <a:pt x="5800125" y="12568"/>
                    <a:pt x="5800125" y="28071"/>
                  </a:cubicBezTo>
                  <a:lnTo>
                    <a:pt x="5800125" y="252640"/>
                  </a:lnTo>
                  <a:cubicBezTo>
                    <a:pt x="5800125" y="268143"/>
                    <a:pt x="5787557" y="280711"/>
                    <a:pt x="5772054" y="280711"/>
                  </a:cubicBezTo>
                  <a:lnTo>
                    <a:pt x="28071" y="280711"/>
                  </a:lnTo>
                  <a:cubicBezTo>
                    <a:pt x="12568" y="280711"/>
                    <a:pt x="0" y="268143"/>
                    <a:pt x="0" y="252640"/>
                  </a:cubicBezTo>
                  <a:lnTo>
                    <a:pt x="0" y="28071"/>
                  </a:lnTo>
                  <a:close/>
                </a:path>
              </a:pathLst>
            </a:cu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17747" tIns="17747" rIns="17747" bIns="17747" numCol="1" spcCol="1270" anchor="ctr" anchorCtr="0">
              <a:noAutofit/>
            </a:bodyPr>
            <a:lstStyle/>
            <a:p>
              <a:pPr lvl="0" algn="ctr" defTabSz="666750">
                <a:lnSpc>
                  <a:spcPct val="90000"/>
                </a:lnSpc>
                <a:spcBef>
                  <a:spcPct val="0"/>
                </a:spcBef>
                <a:spcAft>
                  <a:spcPct val="35000"/>
                </a:spcAft>
              </a:pPr>
              <a:r>
                <a:rPr lang="es-ES" sz="1500" kern="1200" dirty="0" smtClean="0"/>
                <a:t>LAS FFAA PROCESO DE REESTRUCTURACIÓN </a:t>
              </a:r>
              <a:endParaRPr lang="es-ES" sz="1500" kern="1200" dirty="0"/>
            </a:p>
          </p:txBody>
        </p:sp>
        <p:cxnSp>
          <p:nvCxnSpPr>
            <p:cNvPr id="24" name="Conector recto 23"/>
            <p:cNvCxnSpPr/>
            <p:nvPr/>
          </p:nvCxnSpPr>
          <p:spPr>
            <a:xfrm flipV="1">
              <a:off x="2251263" y="1222570"/>
              <a:ext cx="665456" cy="64807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8" name="Grupo 7"/>
          <p:cNvGrpSpPr/>
          <p:nvPr/>
        </p:nvGrpSpPr>
        <p:grpSpPr>
          <a:xfrm>
            <a:off x="2251263" y="1870642"/>
            <a:ext cx="5946925" cy="576064"/>
            <a:chOff x="2251263" y="1870642"/>
            <a:chExt cx="5946925" cy="576064"/>
          </a:xfrm>
        </p:grpSpPr>
        <p:sp>
          <p:nvSpPr>
            <p:cNvPr id="13" name="Forma libre 12"/>
            <p:cNvSpPr/>
            <p:nvPr/>
          </p:nvSpPr>
          <p:spPr>
            <a:xfrm>
              <a:off x="2956896" y="2165995"/>
              <a:ext cx="5241292" cy="280711"/>
            </a:xfrm>
            <a:custGeom>
              <a:avLst/>
              <a:gdLst>
                <a:gd name="connsiteX0" fmla="*/ 0 w 5800125"/>
                <a:gd name="connsiteY0" fmla="*/ 28071 h 280711"/>
                <a:gd name="connsiteX1" fmla="*/ 28071 w 5800125"/>
                <a:gd name="connsiteY1" fmla="*/ 0 h 280711"/>
                <a:gd name="connsiteX2" fmla="*/ 5772054 w 5800125"/>
                <a:gd name="connsiteY2" fmla="*/ 0 h 280711"/>
                <a:gd name="connsiteX3" fmla="*/ 5800125 w 5800125"/>
                <a:gd name="connsiteY3" fmla="*/ 28071 h 280711"/>
                <a:gd name="connsiteX4" fmla="*/ 5800125 w 5800125"/>
                <a:gd name="connsiteY4" fmla="*/ 252640 h 280711"/>
                <a:gd name="connsiteX5" fmla="*/ 5772054 w 5800125"/>
                <a:gd name="connsiteY5" fmla="*/ 280711 h 280711"/>
                <a:gd name="connsiteX6" fmla="*/ 28071 w 5800125"/>
                <a:gd name="connsiteY6" fmla="*/ 280711 h 280711"/>
                <a:gd name="connsiteX7" fmla="*/ 0 w 5800125"/>
                <a:gd name="connsiteY7" fmla="*/ 252640 h 280711"/>
                <a:gd name="connsiteX8" fmla="*/ 0 w 5800125"/>
                <a:gd name="connsiteY8" fmla="*/ 28071 h 28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0125" h="280711">
                  <a:moveTo>
                    <a:pt x="0" y="28071"/>
                  </a:moveTo>
                  <a:cubicBezTo>
                    <a:pt x="0" y="12568"/>
                    <a:pt x="12568" y="0"/>
                    <a:pt x="28071" y="0"/>
                  </a:cubicBezTo>
                  <a:lnTo>
                    <a:pt x="5772054" y="0"/>
                  </a:lnTo>
                  <a:cubicBezTo>
                    <a:pt x="5787557" y="0"/>
                    <a:pt x="5800125" y="12568"/>
                    <a:pt x="5800125" y="28071"/>
                  </a:cubicBezTo>
                  <a:lnTo>
                    <a:pt x="5800125" y="252640"/>
                  </a:lnTo>
                  <a:cubicBezTo>
                    <a:pt x="5800125" y="268143"/>
                    <a:pt x="5787557" y="280711"/>
                    <a:pt x="5772054" y="280711"/>
                  </a:cubicBezTo>
                  <a:lnTo>
                    <a:pt x="28071" y="280711"/>
                  </a:lnTo>
                  <a:cubicBezTo>
                    <a:pt x="12568" y="280711"/>
                    <a:pt x="0" y="268143"/>
                    <a:pt x="0" y="252640"/>
                  </a:cubicBezTo>
                  <a:lnTo>
                    <a:pt x="0" y="28071"/>
                  </a:lnTo>
                  <a:close/>
                </a:path>
              </a:pathLst>
            </a:cu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17747" tIns="17747" rIns="17747" bIns="17747" numCol="1" spcCol="1270" anchor="ctr" anchorCtr="0">
              <a:noAutofit/>
            </a:bodyPr>
            <a:lstStyle/>
            <a:p>
              <a:pPr lvl="0" algn="ctr" defTabSz="666750">
                <a:lnSpc>
                  <a:spcPct val="90000"/>
                </a:lnSpc>
                <a:spcBef>
                  <a:spcPct val="0"/>
                </a:spcBef>
                <a:spcAft>
                  <a:spcPct val="35000"/>
                </a:spcAft>
              </a:pPr>
              <a:r>
                <a:rPr lang="es-ES" sz="1500" kern="1200" dirty="0" smtClean="0"/>
                <a:t>NUEVAS MISIONES DE FF.AA. Y LA INTEGRACIÓN DE ÁREAS AFINES </a:t>
              </a:r>
              <a:endParaRPr lang="es-ES" sz="1500" kern="1200" dirty="0"/>
            </a:p>
          </p:txBody>
        </p:sp>
        <p:cxnSp>
          <p:nvCxnSpPr>
            <p:cNvPr id="38" name="Conector recto 37"/>
            <p:cNvCxnSpPr/>
            <p:nvPr/>
          </p:nvCxnSpPr>
          <p:spPr>
            <a:xfrm>
              <a:off x="2251263" y="1870642"/>
              <a:ext cx="697076" cy="400723"/>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0" name="Grupo 9"/>
          <p:cNvGrpSpPr/>
          <p:nvPr/>
        </p:nvGrpSpPr>
        <p:grpSpPr>
          <a:xfrm>
            <a:off x="2251263" y="1870642"/>
            <a:ext cx="2968809" cy="1008112"/>
            <a:chOff x="2251263" y="1870642"/>
            <a:chExt cx="2968809" cy="1008112"/>
          </a:xfrm>
        </p:grpSpPr>
        <p:sp>
          <p:nvSpPr>
            <p:cNvPr id="15" name="Forma libre 14"/>
            <p:cNvSpPr/>
            <p:nvPr/>
          </p:nvSpPr>
          <p:spPr>
            <a:xfrm>
              <a:off x="2956895" y="2598043"/>
              <a:ext cx="2263177" cy="280711"/>
            </a:xfrm>
            <a:custGeom>
              <a:avLst/>
              <a:gdLst>
                <a:gd name="connsiteX0" fmla="*/ 0 w 5800125"/>
                <a:gd name="connsiteY0" fmla="*/ 28071 h 280711"/>
                <a:gd name="connsiteX1" fmla="*/ 28071 w 5800125"/>
                <a:gd name="connsiteY1" fmla="*/ 0 h 280711"/>
                <a:gd name="connsiteX2" fmla="*/ 5772054 w 5800125"/>
                <a:gd name="connsiteY2" fmla="*/ 0 h 280711"/>
                <a:gd name="connsiteX3" fmla="*/ 5800125 w 5800125"/>
                <a:gd name="connsiteY3" fmla="*/ 28071 h 280711"/>
                <a:gd name="connsiteX4" fmla="*/ 5800125 w 5800125"/>
                <a:gd name="connsiteY4" fmla="*/ 252640 h 280711"/>
                <a:gd name="connsiteX5" fmla="*/ 5772054 w 5800125"/>
                <a:gd name="connsiteY5" fmla="*/ 280711 h 280711"/>
                <a:gd name="connsiteX6" fmla="*/ 28071 w 5800125"/>
                <a:gd name="connsiteY6" fmla="*/ 280711 h 280711"/>
                <a:gd name="connsiteX7" fmla="*/ 0 w 5800125"/>
                <a:gd name="connsiteY7" fmla="*/ 252640 h 280711"/>
                <a:gd name="connsiteX8" fmla="*/ 0 w 5800125"/>
                <a:gd name="connsiteY8" fmla="*/ 28071 h 28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0125" h="280711">
                  <a:moveTo>
                    <a:pt x="0" y="28071"/>
                  </a:moveTo>
                  <a:cubicBezTo>
                    <a:pt x="0" y="12568"/>
                    <a:pt x="12568" y="0"/>
                    <a:pt x="28071" y="0"/>
                  </a:cubicBezTo>
                  <a:lnTo>
                    <a:pt x="5772054" y="0"/>
                  </a:lnTo>
                  <a:cubicBezTo>
                    <a:pt x="5787557" y="0"/>
                    <a:pt x="5800125" y="12568"/>
                    <a:pt x="5800125" y="28071"/>
                  </a:cubicBezTo>
                  <a:lnTo>
                    <a:pt x="5800125" y="252640"/>
                  </a:lnTo>
                  <a:cubicBezTo>
                    <a:pt x="5800125" y="268143"/>
                    <a:pt x="5787557" y="280711"/>
                    <a:pt x="5772054" y="280711"/>
                  </a:cubicBezTo>
                  <a:lnTo>
                    <a:pt x="28071" y="280711"/>
                  </a:lnTo>
                  <a:cubicBezTo>
                    <a:pt x="12568" y="280711"/>
                    <a:pt x="0" y="268143"/>
                    <a:pt x="0" y="252640"/>
                  </a:cubicBezTo>
                  <a:lnTo>
                    <a:pt x="0" y="28071"/>
                  </a:lnTo>
                  <a:close/>
                </a:path>
              </a:pathLst>
            </a:cu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17747" tIns="17747" rIns="17747" bIns="17747" numCol="1" spcCol="1270" anchor="ctr" anchorCtr="0">
              <a:noAutofit/>
            </a:bodyPr>
            <a:lstStyle/>
            <a:p>
              <a:pPr lvl="0" algn="ctr" defTabSz="666750">
                <a:lnSpc>
                  <a:spcPct val="90000"/>
                </a:lnSpc>
                <a:spcBef>
                  <a:spcPct val="0"/>
                </a:spcBef>
                <a:spcAft>
                  <a:spcPct val="35000"/>
                </a:spcAft>
              </a:pPr>
              <a:r>
                <a:rPr lang="es-ES" sz="1500" kern="1200" dirty="0" smtClean="0"/>
                <a:t>ORIGINAN RIESGOS </a:t>
              </a:r>
              <a:endParaRPr lang="es-ES" sz="1500" kern="1200" dirty="0"/>
            </a:p>
          </p:txBody>
        </p:sp>
        <p:cxnSp>
          <p:nvCxnSpPr>
            <p:cNvPr id="40" name="Conector recto 39"/>
            <p:cNvCxnSpPr/>
            <p:nvPr/>
          </p:nvCxnSpPr>
          <p:spPr>
            <a:xfrm>
              <a:off x="2251263" y="1870642"/>
              <a:ext cx="697076" cy="86301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2" name="Grupo 11"/>
          <p:cNvGrpSpPr/>
          <p:nvPr/>
        </p:nvGrpSpPr>
        <p:grpSpPr>
          <a:xfrm>
            <a:off x="5220072" y="2475421"/>
            <a:ext cx="3937925" cy="670111"/>
            <a:chOff x="5220072" y="2475421"/>
            <a:chExt cx="3937925" cy="670111"/>
          </a:xfrm>
        </p:grpSpPr>
        <p:sp>
          <p:nvSpPr>
            <p:cNvPr id="42" name="CuadroTexto 41"/>
            <p:cNvSpPr txBox="1"/>
            <p:nvPr/>
          </p:nvSpPr>
          <p:spPr>
            <a:xfrm>
              <a:off x="5423106" y="2475421"/>
              <a:ext cx="1741182" cy="307777"/>
            </a:xfrm>
            <a:prstGeom prst="rect">
              <a:avLst/>
            </a:prstGeom>
            <a:noFill/>
          </p:spPr>
          <p:txBody>
            <a:bodyPr wrap="none" rtlCol="0">
              <a:spAutoFit/>
            </a:bodyPr>
            <a:lstStyle/>
            <a:p>
              <a:r>
                <a:rPr lang="es-EC" sz="1400" dirty="0" smtClean="0"/>
                <a:t>ADMINISTRACIÓN</a:t>
              </a:r>
              <a:endParaRPr lang="es-EC" sz="1400" dirty="0"/>
            </a:p>
          </p:txBody>
        </p:sp>
        <p:sp>
          <p:nvSpPr>
            <p:cNvPr id="43" name="CuadroTexto 42"/>
            <p:cNvSpPr txBox="1"/>
            <p:nvPr/>
          </p:nvSpPr>
          <p:spPr>
            <a:xfrm>
              <a:off x="5376705" y="2837755"/>
              <a:ext cx="3781292" cy="307777"/>
            </a:xfrm>
            <a:prstGeom prst="rect">
              <a:avLst/>
            </a:prstGeom>
            <a:noFill/>
          </p:spPr>
          <p:txBody>
            <a:bodyPr wrap="none" rtlCol="0">
              <a:spAutoFit/>
            </a:bodyPr>
            <a:lstStyle/>
            <a:p>
              <a:r>
                <a:rPr lang="es-EC" sz="1400" dirty="0" smtClean="0"/>
                <a:t>OPERACIÓN DEL SISTEMA INTELIGENCIA</a:t>
              </a:r>
              <a:endParaRPr lang="es-EC" sz="1400" dirty="0"/>
            </a:p>
          </p:txBody>
        </p:sp>
        <p:cxnSp>
          <p:nvCxnSpPr>
            <p:cNvPr id="45" name="Conector recto de flecha 44"/>
            <p:cNvCxnSpPr/>
            <p:nvPr/>
          </p:nvCxnSpPr>
          <p:spPr>
            <a:xfrm flipV="1">
              <a:off x="5220072" y="2629309"/>
              <a:ext cx="216024" cy="1043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Conector recto de flecha 46"/>
            <p:cNvCxnSpPr/>
            <p:nvPr/>
          </p:nvCxnSpPr>
          <p:spPr>
            <a:xfrm>
              <a:off x="5220072" y="2733652"/>
              <a:ext cx="216024" cy="2579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2" name="Grupo 31"/>
          <p:cNvGrpSpPr/>
          <p:nvPr/>
        </p:nvGrpSpPr>
        <p:grpSpPr>
          <a:xfrm>
            <a:off x="2251263" y="1393818"/>
            <a:ext cx="5057041" cy="749285"/>
            <a:chOff x="2251263" y="1393818"/>
            <a:chExt cx="5057041" cy="749285"/>
          </a:xfrm>
        </p:grpSpPr>
        <p:sp>
          <p:nvSpPr>
            <p:cNvPr id="11" name="Forma libre 10"/>
            <p:cNvSpPr/>
            <p:nvPr/>
          </p:nvSpPr>
          <p:spPr>
            <a:xfrm>
              <a:off x="4181031" y="1712693"/>
              <a:ext cx="3127273" cy="280711"/>
            </a:xfrm>
            <a:custGeom>
              <a:avLst/>
              <a:gdLst>
                <a:gd name="connsiteX0" fmla="*/ 0 w 5800125"/>
                <a:gd name="connsiteY0" fmla="*/ 28071 h 280711"/>
                <a:gd name="connsiteX1" fmla="*/ 28071 w 5800125"/>
                <a:gd name="connsiteY1" fmla="*/ 0 h 280711"/>
                <a:gd name="connsiteX2" fmla="*/ 5772054 w 5800125"/>
                <a:gd name="connsiteY2" fmla="*/ 0 h 280711"/>
                <a:gd name="connsiteX3" fmla="*/ 5800125 w 5800125"/>
                <a:gd name="connsiteY3" fmla="*/ 28071 h 280711"/>
                <a:gd name="connsiteX4" fmla="*/ 5800125 w 5800125"/>
                <a:gd name="connsiteY4" fmla="*/ 252640 h 280711"/>
                <a:gd name="connsiteX5" fmla="*/ 5772054 w 5800125"/>
                <a:gd name="connsiteY5" fmla="*/ 280711 h 280711"/>
                <a:gd name="connsiteX6" fmla="*/ 28071 w 5800125"/>
                <a:gd name="connsiteY6" fmla="*/ 280711 h 280711"/>
                <a:gd name="connsiteX7" fmla="*/ 0 w 5800125"/>
                <a:gd name="connsiteY7" fmla="*/ 252640 h 280711"/>
                <a:gd name="connsiteX8" fmla="*/ 0 w 5800125"/>
                <a:gd name="connsiteY8" fmla="*/ 28071 h 28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0125" h="280711">
                  <a:moveTo>
                    <a:pt x="0" y="28071"/>
                  </a:moveTo>
                  <a:cubicBezTo>
                    <a:pt x="0" y="12568"/>
                    <a:pt x="12568" y="0"/>
                    <a:pt x="28071" y="0"/>
                  </a:cubicBezTo>
                  <a:lnTo>
                    <a:pt x="5772054" y="0"/>
                  </a:lnTo>
                  <a:cubicBezTo>
                    <a:pt x="5787557" y="0"/>
                    <a:pt x="5800125" y="12568"/>
                    <a:pt x="5800125" y="28071"/>
                  </a:cubicBezTo>
                  <a:lnTo>
                    <a:pt x="5800125" y="252640"/>
                  </a:lnTo>
                  <a:cubicBezTo>
                    <a:pt x="5800125" y="268143"/>
                    <a:pt x="5787557" y="280711"/>
                    <a:pt x="5772054" y="280711"/>
                  </a:cubicBezTo>
                  <a:lnTo>
                    <a:pt x="28071" y="280711"/>
                  </a:lnTo>
                  <a:cubicBezTo>
                    <a:pt x="12568" y="280711"/>
                    <a:pt x="0" y="268143"/>
                    <a:pt x="0" y="252640"/>
                  </a:cubicBezTo>
                  <a:lnTo>
                    <a:pt x="0" y="28071"/>
                  </a:lnTo>
                  <a:close/>
                </a:path>
              </a:pathLst>
            </a:cu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17747" tIns="17747" rIns="17747" bIns="17747" numCol="1" spcCol="1270" anchor="ctr" anchorCtr="0">
              <a:noAutofit/>
            </a:bodyPr>
            <a:lstStyle/>
            <a:p>
              <a:pPr lvl="0" algn="ctr" defTabSz="666750">
                <a:lnSpc>
                  <a:spcPct val="90000"/>
                </a:lnSpc>
                <a:spcBef>
                  <a:spcPct val="0"/>
                </a:spcBef>
                <a:spcAft>
                  <a:spcPct val="35000"/>
                </a:spcAft>
              </a:pPr>
              <a:r>
                <a:rPr lang="es-ES" sz="1500" kern="1200" dirty="0" smtClean="0"/>
                <a:t>COIMC INMERSO EN ESTE CAMBIO</a:t>
              </a:r>
              <a:endParaRPr lang="es-ES" sz="1500" kern="1200" dirty="0"/>
            </a:p>
          </p:txBody>
        </p:sp>
        <p:cxnSp>
          <p:nvCxnSpPr>
            <p:cNvPr id="26" name="Conector recto 25"/>
            <p:cNvCxnSpPr/>
            <p:nvPr/>
          </p:nvCxnSpPr>
          <p:spPr>
            <a:xfrm>
              <a:off x="2251263" y="1870642"/>
              <a:ext cx="850830" cy="0"/>
            </a:xfrm>
            <a:prstGeom prst="line">
              <a:avLst/>
            </a:prstGeom>
          </p:spPr>
          <p:style>
            <a:lnRef idx="2">
              <a:schemeClr val="accent1"/>
            </a:lnRef>
            <a:fillRef idx="0">
              <a:schemeClr val="accent1"/>
            </a:fillRef>
            <a:effectRef idx="1">
              <a:schemeClr val="accent1"/>
            </a:effectRef>
            <a:fontRef idx="minor">
              <a:schemeClr val="tx1"/>
            </a:fontRef>
          </p:style>
        </p:cxnSp>
        <p:pic>
          <p:nvPicPr>
            <p:cNvPr id="30" name="Imagen 29"/>
            <p:cNvPicPr>
              <a:picLocks noChangeAspect="1"/>
            </p:cNvPicPr>
            <p:nvPr/>
          </p:nvPicPr>
          <p:blipFill>
            <a:blip r:embed="rId5"/>
            <a:stretch>
              <a:fillRect/>
            </a:stretch>
          </p:blipFill>
          <p:spPr>
            <a:xfrm>
              <a:off x="3110650" y="1393818"/>
              <a:ext cx="1000334" cy="749285"/>
            </a:xfrm>
            <a:prstGeom prst="rect">
              <a:avLst/>
            </a:prstGeom>
          </p:spPr>
        </p:pic>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043608" y="449974"/>
            <a:ext cx="7272808" cy="584775"/>
          </a:xfrm>
          <a:prstGeom prst="rect">
            <a:avLst/>
          </a:prstGeom>
        </p:spPr>
        <p:style>
          <a:lnRef idx="1">
            <a:schemeClr val="accent3"/>
          </a:lnRef>
          <a:fillRef idx="2">
            <a:schemeClr val="accent3"/>
          </a:fillRef>
          <a:effectRef idx="1">
            <a:schemeClr val="accent3"/>
          </a:effectRef>
          <a:fontRef idx="minor">
            <a:schemeClr val="dk1"/>
          </a:fontRef>
        </p:style>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s-ES"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itchFamily="34" charset="0"/>
                <a:cs typeface="Arial" pitchFamily="34" charset="0"/>
              </a:rPr>
              <a:t>Modelo de gestión</a:t>
            </a:r>
            <a:endParaRPr lang="es-ES"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itchFamily="34" charset="0"/>
              <a:cs typeface="Arial" pitchFamily="34" charset="0"/>
            </a:endParaRPr>
          </a:p>
        </p:txBody>
      </p:sp>
      <p:sp>
        <p:nvSpPr>
          <p:cNvPr id="4" name="Rectangle 3"/>
          <p:cNvSpPr/>
          <p:nvPr/>
        </p:nvSpPr>
        <p:spPr>
          <a:xfrm>
            <a:off x="515725" y="0"/>
            <a:ext cx="8328573" cy="369332"/>
          </a:xfrm>
          <a:prstGeom prst="rect">
            <a:avLst/>
          </a:prstGeom>
        </p:spPr>
        <p:txBody>
          <a:bodyPr wrap="square">
            <a:spAutoFit/>
          </a:bodyPr>
          <a:lstStyle/>
          <a:p>
            <a:pPr algn="ctr">
              <a:defRPr/>
            </a:pPr>
            <a:r>
              <a:rPr lang="es-EC"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CAPITULO </a:t>
            </a:r>
            <a:r>
              <a:rPr lang="es-EC"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III: METODOLOGÍA DE LA INVESTIGACIÓN</a:t>
            </a:r>
            <a:endParaRPr lang="es-EC"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endParaRPr>
          </a:p>
        </p:txBody>
      </p:sp>
      <p:pic>
        <p:nvPicPr>
          <p:cNvPr id="6" name="Imagen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725" y="1201316"/>
            <a:ext cx="7944707" cy="4513684"/>
          </a:xfrm>
          <a:prstGeom prst="rect">
            <a:avLst/>
          </a:prstGeom>
          <a:noFill/>
        </p:spPr>
      </p:pic>
    </p:spTree>
    <p:extLst>
      <p:ext uri="{BB962C8B-B14F-4D97-AF65-F5344CB8AC3E}">
        <p14:creationId xmlns:p14="http://schemas.microsoft.com/office/powerpoint/2010/main" val="1478799202"/>
      </p:ext>
    </p:extLst>
  </p:cSld>
  <p:clrMapOvr>
    <a:masterClrMapping/>
  </p:clrMapOvr>
  <p:transition>
    <p:wheel spokes="8"/>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0 Rectángulo"/>
          <p:cNvSpPr/>
          <p:nvPr/>
        </p:nvSpPr>
        <p:spPr>
          <a:xfrm>
            <a:off x="184730" y="1201316"/>
            <a:ext cx="8779757" cy="58477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s-ES"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itchFamily="34" charset="0"/>
                <a:cs typeface="Arial" pitchFamily="34" charset="0"/>
              </a:rPr>
              <a:t>LEVANTAMIENTO DE INFORMACIÓN</a:t>
            </a:r>
            <a:endParaRPr lang="es-ES"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itchFamily="34" charset="0"/>
              <a:cs typeface="Arial" pitchFamily="34" charset="0"/>
            </a:endParaRPr>
          </a:p>
        </p:txBody>
      </p:sp>
      <p:pic>
        <p:nvPicPr>
          <p:cNvPr id="3" name="1 Imagen" descr="C:\Documents and Settings\mpalacios\Escritorio\LOGOTIPOS UNIVERSIDADa\LOGO PRINCIPA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4328" y="5126870"/>
            <a:ext cx="1367953" cy="34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a:blip r:embed="rId3"/>
          <a:stretch>
            <a:fillRect/>
          </a:stretch>
        </p:blipFill>
        <p:spPr>
          <a:xfrm>
            <a:off x="2123728" y="2318243"/>
            <a:ext cx="2009775" cy="2276475"/>
          </a:xfrm>
          <a:prstGeom prst="rect">
            <a:avLst/>
          </a:prstGeom>
        </p:spPr>
      </p:pic>
    </p:spTree>
    <p:extLst>
      <p:ext uri="{BB962C8B-B14F-4D97-AF65-F5344CB8AC3E}">
        <p14:creationId xmlns:p14="http://schemas.microsoft.com/office/powerpoint/2010/main" val="6091830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23528" y="409228"/>
            <a:ext cx="3672408" cy="5128410"/>
          </a:xfrm>
          <a:prstGeom prst="rect">
            <a:avLst/>
          </a:prstGeom>
        </p:spPr>
      </p:pic>
      <p:sp>
        <p:nvSpPr>
          <p:cNvPr id="4" name="Rectángulo 3"/>
          <p:cNvSpPr/>
          <p:nvPr/>
        </p:nvSpPr>
        <p:spPr>
          <a:xfrm>
            <a:off x="334605" y="38610"/>
            <a:ext cx="3448380" cy="307777"/>
          </a:xfrm>
          <a:prstGeom prst="rect">
            <a:avLst/>
          </a:prstGeom>
        </p:spPr>
        <p:txBody>
          <a:bodyPr wrap="none">
            <a:spAutoFit/>
          </a:bodyPr>
          <a:lstStyle/>
          <a:p>
            <a:r>
              <a:rPr lang="es-EC" sz="1400" dirty="0"/>
              <a:t>Lista de Chequeo de Gestión Estratégica</a:t>
            </a:r>
          </a:p>
        </p:txBody>
      </p:sp>
      <p:grpSp>
        <p:nvGrpSpPr>
          <p:cNvPr id="6" name="Grupo 5"/>
          <p:cNvGrpSpPr/>
          <p:nvPr/>
        </p:nvGrpSpPr>
        <p:grpSpPr>
          <a:xfrm>
            <a:off x="4110350" y="57020"/>
            <a:ext cx="4869901" cy="5480618"/>
            <a:chOff x="4110350" y="57020"/>
            <a:chExt cx="4869901" cy="5480618"/>
          </a:xfrm>
        </p:grpSpPr>
        <p:pic>
          <p:nvPicPr>
            <p:cNvPr id="3" name="Imagen 2"/>
            <p:cNvPicPr>
              <a:picLocks noChangeAspect="1"/>
            </p:cNvPicPr>
            <p:nvPr/>
          </p:nvPicPr>
          <p:blipFill>
            <a:blip r:embed="rId3"/>
            <a:stretch>
              <a:fillRect/>
            </a:stretch>
          </p:blipFill>
          <p:spPr>
            <a:xfrm>
              <a:off x="4139952" y="409228"/>
              <a:ext cx="4840299" cy="5128410"/>
            </a:xfrm>
            <a:prstGeom prst="rect">
              <a:avLst/>
            </a:prstGeom>
          </p:spPr>
        </p:pic>
        <p:sp>
          <p:nvSpPr>
            <p:cNvPr id="5" name="Rectángulo 4"/>
            <p:cNvSpPr/>
            <p:nvPr/>
          </p:nvSpPr>
          <p:spPr>
            <a:xfrm>
              <a:off x="4110350" y="57020"/>
              <a:ext cx="2770310" cy="307777"/>
            </a:xfrm>
            <a:prstGeom prst="rect">
              <a:avLst/>
            </a:prstGeom>
          </p:spPr>
          <p:txBody>
            <a:bodyPr wrap="none">
              <a:spAutoFit/>
            </a:bodyPr>
            <a:lstStyle/>
            <a:p>
              <a:r>
                <a:rPr lang="es-EC" sz="1400" dirty="0"/>
                <a:t>Modelo de Gestión por procesos</a:t>
              </a:r>
            </a:p>
          </p:txBody>
        </p:sp>
      </p:grpSp>
    </p:spTree>
    <p:extLst>
      <p:ext uri="{BB962C8B-B14F-4D97-AF65-F5344CB8AC3E}">
        <p14:creationId xmlns:p14="http://schemas.microsoft.com/office/powerpoint/2010/main" val="80662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95536" y="409228"/>
            <a:ext cx="4104456" cy="5063754"/>
          </a:xfrm>
          <a:prstGeom prst="rect">
            <a:avLst/>
          </a:prstGeom>
        </p:spPr>
      </p:pic>
      <p:sp>
        <p:nvSpPr>
          <p:cNvPr id="4" name="Rectángulo 3"/>
          <p:cNvSpPr/>
          <p:nvPr/>
        </p:nvSpPr>
        <p:spPr>
          <a:xfrm>
            <a:off x="387000" y="68578"/>
            <a:ext cx="2632452" cy="307777"/>
          </a:xfrm>
          <a:prstGeom prst="rect">
            <a:avLst/>
          </a:prstGeom>
        </p:spPr>
        <p:txBody>
          <a:bodyPr wrap="none">
            <a:spAutoFit/>
          </a:bodyPr>
          <a:lstStyle/>
          <a:p>
            <a:r>
              <a:rPr lang="es-EC" sz="1400" dirty="0"/>
              <a:t>Modelo de Gestión de Riesgos</a:t>
            </a:r>
          </a:p>
        </p:txBody>
      </p:sp>
      <p:grpSp>
        <p:nvGrpSpPr>
          <p:cNvPr id="6" name="Grupo 5"/>
          <p:cNvGrpSpPr/>
          <p:nvPr/>
        </p:nvGrpSpPr>
        <p:grpSpPr>
          <a:xfrm>
            <a:off x="4644008" y="68578"/>
            <a:ext cx="4032448" cy="5404404"/>
            <a:chOff x="4644008" y="68578"/>
            <a:chExt cx="4032448" cy="5404404"/>
          </a:xfrm>
        </p:grpSpPr>
        <p:pic>
          <p:nvPicPr>
            <p:cNvPr id="3" name="Imagen 2"/>
            <p:cNvPicPr>
              <a:picLocks noChangeAspect="1"/>
            </p:cNvPicPr>
            <p:nvPr/>
          </p:nvPicPr>
          <p:blipFill>
            <a:blip r:embed="rId3"/>
            <a:stretch>
              <a:fillRect/>
            </a:stretch>
          </p:blipFill>
          <p:spPr>
            <a:xfrm>
              <a:off x="4644008" y="409228"/>
              <a:ext cx="4032448" cy="5063754"/>
            </a:xfrm>
            <a:prstGeom prst="rect">
              <a:avLst/>
            </a:prstGeom>
          </p:spPr>
        </p:pic>
        <p:sp>
          <p:nvSpPr>
            <p:cNvPr id="5" name="Rectángulo 4"/>
            <p:cNvSpPr/>
            <p:nvPr/>
          </p:nvSpPr>
          <p:spPr>
            <a:xfrm>
              <a:off x="4644008" y="68578"/>
              <a:ext cx="2561920" cy="307777"/>
            </a:xfrm>
            <a:prstGeom prst="rect">
              <a:avLst/>
            </a:prstGeom>
          </p:spPr>
          <p:txBody>
            <a:bodyPr wrap="none">
              <a:spAutoFit/>
            </a:bodyPr>
            <a:lstStyle/>
            <a:p>
              <a:r>
                <a:rPr lang="es-EC" sz="1400" dirty="0"/>
                <a:t>Modelo de Control de Gestión</a:t>
              </a:r>
            </a:p>
          </p:txBody>
        </p:sp>
      </p:grpSp>
    </p:spTree>
    <p:extLst>
      <p:ext uri="{BB962C8B-B14F-4D97-AF65-F5344CB8AC3E}">
        <p14:creationId xmlns:p14="http://schemas.microsoft.com/office/powerpoint/2010/main" val="84824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99592" y="265212"/>
            <a:ext cx="4375396" cy="5324338"/>
          </a:xfrm>
          <a:prstGeom prst="rect">
            <a:avLst/>
          </a:prstGeom>
        </p:spPr>
      </p:pic>
      <p:sp>
        <p:nvSpPr>
          <p:cNvPr id="3" name="Rectángulo 2"/>
          <p:cNvSpPr/>
          <p:nvPr/>
        </p:nvSpPr>
        <p:spPr>
          <a:xfrm>
            <a:off x="5508104" y="2137420"/>
            <a:ext cx="2940228" cy="307777"/>
          </a:xfrm>
          <a:prstGeom prst="rect">
            <a:avLst/>
          </a:prstGeom>
        </p:spPr>
        <p:txBody>
          <a:bodyPr wrap="none">
            <a:spAutoFit/>
          </a:bodyPr>
          <a:lstStyle/>
          <a:p>
            <a:r>
              <a:rPr lang="es-EC" sz="1400" dirty="0"/>
              <a:t>Modelo de Gestión por Resultados</a:t>
            </a:r>
          </a:p>
        </p:txBody>
      </p:sp>
      <p:pic>
        <p:nvPicPr>
          <p:cNvPr id="4" name="1 Imagen" descr="C:\Documents and Settings\mpalacios\Escritorio\LOGOTIPOS UNIVERSIDADa\LOGO PRINCIP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4328" y="5126870"/>
            <a:ext cx="1367953" cy="34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6919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0" y="22279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MX"/>
          </a:p>
        </p:txBody>
      </p:sp>
      <p:sp>
        <p:nvSpPr>
          <p:cNvPr id="11" name="10 Rectángulo"/>
          <p:cNvSpPr/>
          <p:nvPr/>
        </p:nvSpPr>
        <p:spPr>
          <a:xfrm>
            <a:off x="184730" y="407458"/>
            <a:ext cx="8779757" cy="58477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s-ES"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itchFamily="34" charset="0"/>
                <a:cs typeface="Arial" pitchFamily="34" charset="0"/>
              </a:rPr>
              <a:t>INTERPRETACIÓN</a:t>
            </a:r>
            <a:endParaRPr lang="es-ES"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itchFamily="34" charset="0"/>
              <a:cs typeface="Arial" pitchFamily="34" charset="0"/>
            </a:endParaRPr>
          </a:p>
        </p:txBody>
      </p:sp>
      <p:sp>
        <p:nvSpPr>
          <p:cNvPr id="4" name="Arco de bloque 3"/>
          <p:cNvSpPr/>
          <p:nvPr/>
        </p:nvSpPr>
        <p:spPr>
          <a:xfrm>
            <a:off x="-4398047" y="405557"/>
            <a:ext cx="5623967" cy="5623967"/>
          </a:xfrm>
          <a:prstGeom prst="blockArc">
            <a:avLst>
              <a:gd name="adj1" fmla="val 18900000"/>
              <a:gd name="adj2" fmla="val 2700000"/>
              <a:gd name="adj3" fmla="val 384"/>
            </a:avLst>
          </a:prstGeom>
        </p:spPr>
        <p:style>
          <a:lnRef idx="2">
            <a:schemeClr val="accent4">
              <a:hueOff val="0"/>
              <a:satOff val="0"/>
              <a:lumOff val="0"/>
              <a:alphaOff val="0"/>
            </a:schemeClr>
          </a:lnRef>
          <a:fillRef idx="0">
            <a:schemeClr val="accent2">
              <a:tint val="90000"/>
              <a:hueOff val="0"/>
              <a:satOff val="0"/>
              <a:lumOff val="0"/>
              <a:alphaOff val="0"/>
            </a:schemeClr>
          </a:fillRef>
          <a:effectRef idx="0">
            <a:schemeClr val="accent2">
              <a:tint val="90000"/>
              <a:hueOff val="0"/>
              <a:satOff val="0"/>
              <a:lumOff val="0"/>
              <a:alphaOff val="0"/>
            </a:schemeClr>
          </a:effectRef>
          <a:fontRef idx="minor">
            <a:schemeClr val="tx1">
              <a:hueOff val="0"/>
              <a:satOff val="0"/>
              <a:lumOff val="0"/>
              <a:alphaOff val="0"/>
            </a:schemeClr>
          </a:fontRef>
        </p:style>
      </p:sp>
      <p:grpSp>
        <p:nvGrpSpPr>
          <p:cNvPr id="16" name="Grupo 15"/>
          <p:cNvGrpSpPr/>
          <p:nvPr/>
        </p:nvGrpSpPr>
        <p:grpSpPr>
          <a:xfrm>
            <a:off x="394573" y="1201316"/>
            <a:ext cx="8440943" cy="859561"/>
            <a:chOff x="394573" y="1313654"/>
            <a:chExt cx="8440943" cy="859561"/>
          </a:xfrm>
        </p:grpSpPr>
        <p:sp>
          <p:nvSpPr>
            <p:cNvPr id="5" name="Forma libre 4"/>
            <p:cNvSpPr/>
            <p:nvPr/>
          </p:nvSpPr>
          <p:spPr>
            <a:xfrm>
              <a:off x="796140" y="1313654"/>
              <a:ext cx="8039376" cy="779247"/>
            </a:xfrm>
            <a:custGeom>
              <a:avLst/>
              <a:gdLst>
                <a:gd name="connsiteX0" fmla="*/ 0 w 8039376"/>
                <a:gd name="connsiteY0" fmla="*/ 0 h 642507"/>
                <a:gd name="connsiteX1" fmla="*/ 8039376 w 8039376"/>
                <a:gd name="connsiteY1" fmla="*/ 0 h 642507"/>
                <a:gd name="connsiteX2" fmla="*/ 8039376 w 8039376"/>
                <a:gd name="connsiteY2" fmla="*/ 642507 h 642507"/>
                <a:gd name="connsiteX3" fmla="*/ 0 w 8039376"/>
                <a:gd name="connsiteY3" fmla="*/ 642507 h 642507"/>
                <a:gd name="connsiteX4" fmla="*/ 0 w 8039376"/>
                <a:gd name="connsiteY4" fmla="*/ 0 h 642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9376" h="642507">
                  <a:moveTo>
                    <a:pt x="0" y="0"/>
                  </a:moveTo>
                  <a:lnTo>
                    <a:pt x="8039376" y="0"/>
                  </a:lnTo>
                  <a:lnTo>
                    <a:pt x="8039376" y="642507"/>
                  </a:lnTo>
                  <a:lnTo>
                    <a:pt x="0" y="642507"/>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09990" tIns="30480" rIns="30480" bIns="30480" numCol="1" spcCol="1270" anchor="ctr" anchorCtr="0">
              <a:noAutofit/>
            </a:bodyPr>
            <a:lstStyle/>
            <a:p>
              <a:pPr lvl="0" algn="l" defTabSz="533400">
                <a:lnSpc>
                  <a:spcPct val="90000"/>
                </a:lnSpc>
                <a:spcBef>
                  <a:spcPct val="0"/>
                </a:spcBef>
                <a:spcAft>
                  <a:spcPct val="35000"/>
                </a:spcAft>
              </a:pPr>
              <a:r>
                <a:rPr lang="es-ES_tradnl" sz="1600" b="1" kern="1200" dirty="0" smtClean="0"/>
                <a:t>LOS COMPONENTES PRESENTAN EN PROMEDIO TIENEN UN ÍNDICE DE GESTIÓN DEL 23,2%, CORRESPONDE A UN BAJO DESEMPEÑO, QUE PUEDE CATEGORIZARSE CON UN SEMÁFORO DE COLOR ROJO</a:t>
              </a:r>
              <a:endParaRPr lang="en-US" sz="1600" b="1" kern="1200" dirty="0"/>
            </a:p>
          </p:txBody>
        </p:sp>
        <p:sp>
          <p:nvSpPr>
            <p:cNvPr id="7" name="Elipse 6"/>
            <p:cNvSpPr/>
            <p:nvPr/>
          </p:nvSpPr>
          <p:spPr>
            <a:xfrm>
              <a:off x="394573" y="1370081"/>
              <a:ext cx="803134" cy="803134"/>
            </a:xfrm>
            <a:prstGeom prst="ellipse">
              <a:avLst/>
            </a:prstGeom>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2" name="Grupo 1"/>
          <p:cNvGrpSpPr/>
          <p:nvPr/>
        </p:nvGrpSpPr>
        <p:grpSpPr>
          <a:xfrm>
            <a:off x="762937" y="2137420"/>
            <a:ext cx="8072579" cy="821743"/>
            <a:chOff x="762937" y="2315400"/>
            <a:chExt cx="8072579" cy="821743"/>
          </a:xfrm>
        </p:grpSpPr>
        <p:sp>
          <p:nvSpPr>
            <p:cNvPr id="8" name="Forma libre 7"/>
            <p:cNvSpPr/>
            <p:nvPr/>
          </p:nvSpPr>
          <p:spPr>
            <a:xfrm>
              <a:off x="1164504" y="2315400"/>
              <a:ext cx="7671012" cy="741429"/>
            </a:xfrm>
            <a:custGeom>
              <a:avLst/>
              <a:gdLst>
                <a:gd name="connsiteX0" fmla="*/ 0 w 7671012"/>
                <a:gd name="connsiteY0" fmla="*/ 0 h 642507"/>
                <a:gd name="connsiteX1" fmla="*/ 7671012 w 7671012"/>
                <a:gd name="connsiteY1" fmla="*/ 0 h 642507"/>
                <a:gd name="connsiteX2" fmla="*/ 7671012 w 7671012"/>
                <a:gd name="connsiteY2" fmla="*/ 642507 h 642507"/>
                <a:gd name="connsiteX3" fmla="*/ 0 w 7671012"/>
                <a:gd name="connsiteY3" fmla="*/ 642507 h 642507"/>
                <a:gd name="connsiteX4" fmla="*/ 0 w 7671012"/>
                <a:gd name="connsiteY4" fmla="*/ 0 h 642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012" h="642507">
                  <a:moveTo>
                    <a:pt x="0" y="0"/>
                  </a:moveTo>
                  <a:lnTo>
                    <a:pt x="7671012" y="0"/>
                  </a:lnTo>
                  <a:lnTo>
                    <a:pt x="7671012" y="642507"/>
                  </a:lnTo>
                  <a:lnTo>
                    <a:pt x="0" y="642507"/>
                  </a:lnTo>
                  <a:lnTo>
                    <a:pt x="0" y="0"/>
                  </a:lnTo>
                  <a:close/>
                </a:path>
              </a:pathLst>
            </a:custGeom>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txBody>
            <a:bodyPr spcFirstLastPara="0" vert="horz" wrap="square" lIns="509990" tIns="30480" rIns="30480" bIns="30480" numCol="1" spcCol="1270" anchor="ctr" anchorCtr="0">
              <a:noAutofit/>
            </a:bodyPr>
            <a:lstStyle/>
            <a:p>
              <a:pPr lvl="0" algn="l" defTabSz="533400">
                <a:lnSpc>
                  <a:spcPct val="90000"/>
                </a:lnSpc>
                <a:spcBef>
                  <a:spcPct val="0"/>
                </a:spcBef>
                <a:spcAft>
                  <a:spcPct val="35000"/>
                </a:spcAft>
              </a:pPr>
              <a:r>
                <a:rPr lang="es-ES_tradnl" sz="1600" b="1" kern="1200" dirty="0" smtClean="0"/>
                <a:t>LOS CINCO COMPONENTES MANTIENEN PROMEDIOS INFERIORES AL 30%, ES DECIR, QUE NINGÚN COMPONENTE TIENE UN DESEMPEÑO QUE PUEDA CONSIDERARSE COMO ACEPTABLE (BUENO)</a:t>
              </a:r>
              <a:endParaRPr lang="en-US" sz="1600" b="1" kern="1200" dirty="0"/>
            </a:p>
          </p:txBody>
        </p:sp>
        <p:sp>
          <p:nvSpPr>
            <p:cNvPr id="10" name="Elipse 9"/>
            <p:cNvSpPr/>
            <p:nvPr/>
          </p:nvSpPr>
          <p:spPr>
            <a:xfrm>
              <a:off x="762937" y="2334009"/>
              <a:ext cx="803134" cy="803134"/>
            </a:xfrm>
            <a:prstGeom prst="ellipse">
              <a:avLst/>
            </a:prstGeom>
          </p:spPr>
          <p:style>
            <a:lnRef idx="2">
              <a:schemeClr val="accent3">
                <a:hueOff val="3750088"/>
                <a:satOff val="-5627"/>
                <a:lumOff val="-915"/>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3" name="Grupo 2"/>
          <p:cNvGrpSpPr/>
          <p:nvPr/>
        </p:nvGrpSpPr>
        <p:grpSpPr>
          <a:xfrm>
            <a:off x="762937" y="3073524"/>
            <a:ext cx="8072579" cy="963928"/>
            <a:chOff x="762937" y="3199014"/>
            <a:chExt cx="8072579" cy="963928"/>
          </a:xfrm>
        </p:grpSpPr>
        <p:sp>
          <p:nvSpPr>
            <p:cNvPr id="12" name="Forma libre 11"/>
            <p:cNvSpPr/>
            <p:nvPr/>
          </p:nvSpPr>
          <p:spPr>
            <a:xfrm>
              <a:off x="1164504" y="3199014"/>
              <a:ext cx="7671012" cy="963928"/>
            </a:xfrm>
            <a:custGeom>
              <a:avLst/>
              <a:gdLst>
                <a:gd name="connsiteX0" fmla="*/ 0 w 7671012"/>
                <a:gd name="connsiteY0" fmla="*/ 0 h 642507"/>
                <a:gd name="connsiteX1" fmla="*/ 7671012 w 7671012"/>
                <a:gd name="connsiteY1" fmla="*/ 0 h 642507"/>
                <a:gd name="connsiteX2" fmla="*/ 7671012 w 7671012"/>
                <a:gd name="connsiteY2" fmla="*/ 642507 h 642507"/>
                <a:gd name="connsiteX3" fmla="*/ 0 w 7671012"/>
                <a:gd name="connsiteY3" fmla="*/ 642507 h 642507"/>
                <a:gd name="connsiteX4" fmla="*/ 0 w 7671012"/>
                <a:gd name="connsiteY4" fmla="*/ 0 h 642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012" h="642507">
                  <a:moveTo>
                    <a:pt x="0" y="0"/>
                  </a:moveTo>
                  <a:lnTo>
                    <a:pt x="7671012" y="0"/>
                  </a:lnTo>
                  <a:lnTo>
                    <a:pt x="7671012" y="642507"/>
                  </a:lnTo>
                  <a:lnTo>
                    <a:pt x="0" y="642507"/>
                  </a:lnTo>
                  <a:lnTo>
                    <a:pt x="0" y="0"/>
                  </a:lnTo>
                  <a:close/>
                </a:path>
              </a:pathLst>
            </a:custGeom>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txBody>
            <a:bodyPr spcFirstLastPara="0" vert="horz" wrap="square" lIns="509990" tIns="30480" rIns="30480" bIns="30480" numCol="1" spcCol="1270" anchor="ctr" anchorCtr="0">
              <a:noAutofit/>
            </a:bodyPr>
            <a:lstStyle/>
            <a:p>
              <a:pPr lvl="0" algn="just" defTabSz="533400">
                <a:lnSpc>
                  <a:spcPct val="90000"/>
                </a:lnSpc>
                <a:spcBef>
                  <a:spcPct val="0"/>
                </a:spcBef>
                <a:spcAft>
                  <a:spcPct val="35000"/>
                </a:spcAft>
              </a:pPr>
              <a:r>
                <a:rPr lang="es-ES_tradnl" sz="1600" b="1" kern="1200" dirty="0" smtClean="0"/>
                <a:t>LOS COMPONENTES DE MENOR DESEMPEÑO SON: GESTIÓN POR PROCESOS, GESTIÓN DE RIESGOS Y CONTROL DE GESTIÓN; UN DESEMPEÑO LIGERAMENTE SUPERIOR TIENEN EL COMPONENTE DE GESTIÓN ESTRATÉGICA Y LA GESTIÓN POR RESULTADOS</a:t>
              </a:r>
              <a:endParaRPr lang="en-US" sz="1600" b="1" kern="1200" dirty="0"/>
            </a:p>
          </p:txBody>
        </p:sp>
        <p:sp>
          <p:nvSpPr>
            <p:cNvPr id="13" name="Elipse 12"/>
            <p:cNvSpPr/>
            <p:nvPr/>
          </p:nvSpPr>
          <p:spPr>
            <a:xfrm>
              <a:off x="762937" y="3297936"/>
              <a:ext cx="803134" cy="803134"/>
            </a:xfrm>
            <a:prstGeom prst="ellipse">
              <a:avLst/>
            </a:prstGeom>
          </p:spPr>
          <p:style>
            <a:lnRef idx="2">
              <a:schemeClr val="accent3">
                <a:hueOff val="7500176"/>
                <a:satOff val="-11253"/>
                <a:lumOff val="-183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9" name="Grupo 8"/>
          <p:cNvGrpSpPr/>
          <p:nvPr/>
        </p:nvGrpSpPr>
        <p:grpSpPr>
          <a:xfrm>
            <a:off x="394573" y="4081636"/>
            <a:ext cx="8440943" cy="985899"/>
            <a:chOff x="394573" y="4261864"/>
            <a:chExt cx="8440943" cy="985899"/>
          </a:xfrm>
        </p:grpSpPr>
        <p:sp>
          <p:nvSpPr>
            <p:cNvPr id="14" name="Forma libre 13"/>
            <p:cNvSpPr/>
            <p:nvPr/>
          </p:nvSpPr>
          <p:spPr>
            <a:xfrm>
              <a:off x="796140" y="4342178"/>
              <a:ext cx="8039376" cy="905585"/>
            </a:xfrm>
            <a:custGeom>
              <a:avLst/>
              <a:gdLst>
                <a:gd name="connsiteX0" fmla="*/ 0 w 8039376"/>
                <a:gd name="connsiteY0" fmla="*/ 0 h 642507"/>
                <a:gd name="connsiteX1" fmla="*/ 8039376 w 8039376"/>
                <a:gd name="connsiteY1" fmla="*/ 0 h 642507"/>
                <a:gd name="connsiteX2" fmla="*/ 8039376 w 8039376"/>
                <a:gd name="connsiteY2" fmla="*/ 642507 h 642507"/>
                <a:gd name="connsiteX3" fmla="*/ 0 w 8039376"/>
                <a:gd name="connsiteY3" fmla="*/ 642507 h 642507"/>
                <a:gd name="connsiteX4" fmla="*/ 0 w 8039376"/>
                <a:gd name="connsiteY4" fmla="*/ 0 h 642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9376" h="642507">
                  <a:moveTo>
                    <a:pt x="0" y="0"/>
                  </a:moveTo>
                  <a:lnTo>
                    <a:pt x="8039376" y="0"/>
                  </a:lnTo>
                  <a:lnTo>
                    <a:pt x="8039376" y="642507"/>
                  </a:lnTo>
                  <a:lnTo>
                    <a:pt x="0" y="642507"/>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509990" tIns="30480" rIns="30480" bIns="30480" numCol="1" spcCol="1270" anchor="ctr" anchorCtr="0">
              <a:noAutofit/>
            </a:bodyPr>
            <a:lstStyle/>
            <a:p>
              <a:pPr lvl="0" algn="l" defTabSz="533400">
                <a:lnSpc>
                  <a:spcPct val="90000"/>
                </a:lnSpc>
                <a:spcBef>
                  <a:spcPct val="0"/>
                </a:spcBef>
                <a:spcAft>
                  <a:spcPct val="35000"/>
                </a:spcAft>
              </a:pPr>
              <a:r>
                <a:rPr lang="es-ES_tradnl" sz="1600" b="1" kern="1200" dirty="0" smtClean="0"/>
                <a:t>CON RESPECTO A LA GESTIÓN DE RIESGOS, SE PUEDE DETERMINAR QUE APENAS UN INDICADOR ESTÁ CALIFICADO EN NIVEL 3, MIENTRAS QUE TODOS LOS DEMÁS TIENEN LA MÁS BAJA CALIFICACIÓN, PARA UN PROMEDIO GENERAL DE 20,8%</a:t>
              </a:r>
              <a:endParaRPr lang="en-US" sz="1600" b="1" kern="1200" dirty="0"/>
            </a:p>
          </p:txBody>
        </p:sp>
        <p:sp>
          <p:nvSpPr>
            <p:cNvPr id="15" name="Elipse 14"/>
            <p:cNvSpPr/>
            <p:nvPr/>
          </p:nvSpPr>
          <p:spPr>
            <a:xfrm>
              <a:off x="394573" y="4261864"/>
              <a:ext cx="803134" cy="803134"/>
            </a:xfrm>
            <a:prstGeom prst="ellipse">
              <a:avLst/>
            </a:prstGeom>
          </p:spPr>
          <p:style>
            <a:lnRef idx="2">
              <a:schemeClr val="accent3">
                <a:hueOff val="11250264"/>
                <a:satOff val="-16880"/>
                <a:lumOff val="-2745"/>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pic>
        <p:nvPicPr>
          <p:cNvPr id="6" name="1 Imagen" descr="C:\Documents and Settings\mpalacios\Escritorio\LOGOTIPOS UNIVERSIDADa\LOGO PRINCIPA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4328" y="5126870"/>
            <a:ext cx="1367953" cy="34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7031763"/>
      </p:ext>
    </p:extLst>
  </p:cSld>
  <p:clrMapOvr>
    <a:masterClrMapping/>
  </p:clrMapOvr>
  <p:transition>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0 Rectángulo"/>
          <p:cNvSpPr/>
          <p:nvPr/>
        </p:nvSpPr>
        <p:spPr>
          <a:xfrm>
            <a:off x="184730" y="1480637"/>
            <a:ext cx="8779757" cy="58477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s-ES"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itchFamily="34" charset="0"/>
                <a:cs typeface="Arial" pitchFamily="34" charset="0"/>
              </a:rPr>
              <a:t>Propuesta de mejora</a:t>
            </a:r>
            <a:endParaRPr lang="es-ES"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itchFamily="34" charset="0"/>
              <a:cs typeface="Arial" pitchFamily="34" charset="0"/>
            </a:endParaRPr>
          </a:p>
        </p:txBody>
      </p:sp>
      <p:pic>
        <p:nvPicPr>
          <p:cNvPr id="3" name="1 Imagen" descr="C:\Documents and Settings\mpalacios\Escritorio\LOGOTIPOS UNIVERSIDADa\LOGO PRINCIPA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4328" y="5126870"/>
            <a:ext cx="1367953" cy="34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17943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p:cNvGrpSpPr/>
          <p:nvPr/>
        </p:nvGrpSpPr>
        <p:grpSpPr>
          <a:xfrm>
            <a:off x="236349" y="2695712"/>
            <a:ext cx="3329973" cy="1525187"/>
            <a:chOff x="236349" y="2695712"/>
            <a:chExt cx="3329973" cy="1525187"/>
          </a:xfrm>
        </p:grpSpPr>
        <p:sp>
          <p:nvSpPr>
            <p:cNvPr id="3" name="Flecha izquierda 2"/>
            <p:cNvSpPr/>
            <p:nvPr/>
          </p:nvSpPr>
          <p:spPr>
            <a:xfrm rot="11488772">
              <a:off x="1679603" y="3360078"/>
              <a:ext cx="1886719" cy="571945"/>
            </a:xfrm>
            <a:prstGeom prst="leftArrow">
              <a:avLst>
                <a:gd name="adj1" fmla="val 60000"/>
                <a:gd name="adj2" fmla="val 50000"/>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hueOff val="0"/>
                <a:satOff val="0"/>
                <a:lumOff val="0"/>
                <a:alphaOff val="0"/>
              </a:schemeClr>
            </a:fontRef>
          </p:style>
        </p:sp>
        <p:sp>
          <p:nvSpPr>
            <p:cNvPr id="4" name="Forma libre 3"/>
            <p:cNvSpPr/>
            <p:nvPr/>
          </p:nvSpPr>
          <p:spPr>
            <a:xfrm>
              <a:off x="236349" y="2695712"/>
              <a:ext cx="2415367" cy="1525187"/>
            </a:xfrm>
            <a:custGeom>
              <a:avLst/>
              <a:gdLst>
                <a:gd name="connsiteX0" fmla="*/ 0 w 1906484"/>
                <a:gd name="connsiteY0" fmla="*/ 152519 h 1525187"/>
                <a:gd name="connsiteX1" fmla="*/ 152519 w 1906484"/>
                <a:gd name="connsiteY1" fmla="*/ 0 h 1525187"/>
                <a:gd name="connsiteX2" fmla="*/ 1753965 w 1906484"/>
                <a:gd name="connsiteY2" fmla="*/ 0 h 1525187"/>
                <a:gd name="connsiteX3" fmla="*/ 1906484 w 1906484"/>
                <a:gd name="connsiteY3" fmla="*/ 152519 h 1525187"/>
                <a:gd name="connsiteX4" fmla="*/ 1906484 w 1906484"/>
                <a:gd name="connsiteY4" fmla="*/ 1372668 h 1525187"/>
                <a:gd name="connsiteX5" fmla="*/ 1753965 w 1906484"/>
                <a:gd name="connsiteY5" fmla="*/ 1525187 h 1525187"/>
                <a:gd name="connsiteX6" fmla="*/ 152519 w 1906484"/>
                <a:gd name="connsiteY6" fmla="*/ 1525187 h 1525187"/>
                <a:gd name="connsiteX7" fmla="*/ 0 w 1906484"/>
                <a:gd name="connsiteY7" fmla="*/ 1372668 h 1525187"/>
                <a:gd name="connsiteX8" fmla="*/ 0 w 1906484"/>
                <a:gd name="connsiteY8" fmla="*/ 152519 h 152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6484" h="1525187">
                  <a:moveTo>
                    <a:pt x="0" y="152519"/>
                  </a:moveTo>
                  <a:cubicBezTo>
                    <a:pt x="0" y="68285"/>
                    <a:pt x="68285" y="0"/>
                    <a:pt x="152519" y="0"/>
                  </a:cubicBezTo>
                  <a:lnTo>
                    <a:pt x="1753965" y="0"/>
                  </a:lnTo>
                  <a:cubicBezTo>
                    <a:pt x="1838199" y="0"/>
                    <a:pt x="1906484" y="68285"/>
                    <a:pt x="1906484" y="152519"/>
                  </a:cubicBezTo>
                  <a:lnTo>
                    <a:pt x="1906484" y="1372668"/>
                  </a:lnTo>
                  <a:cubicBezTo>
                    <a:pt x="1906484" y="1456902"/>
                    <a:pt x="1838199" y="1525187"/>
                    <a:pt x="1753965" y="1525187"/>
                  </a:cubicBezTo>
                  <a:lnTo>
                    <a:pt x="152519" y="1525187"/>
                  </a:lnTo>
                  <a:cubicBezTo>
                    <a:pt x="68285" y="1525187"/>
                    <a:pt x="0" y="1456902"/>
                    <a:pt x="0" y="1372668"/>
                  </a:cubicBezTo>
                  <a:lnTo>
                    <a:pt x="0" y="152519"/>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80866" tIns="80866" rIns="80866" bIns="80866" numCol="1" spcCol="1270" anchor="ctr" anchorCtr="0">
              <a:noAutofit/>
            </a:bodyPr>
            <a:lstStyle/>
            <a:p>
              <a:pPr lvl="0" algn="ctr" defTabSz="844550">
                <a:lnSpc>
                  <a:spcPct val="90000"/>
                </a:lnSpc>
                <a:spcBef>
                  <a:spcPct val="0"/>
                </a:spcBef>
                <a:spcAft>
                  <a:spcPct val="35000"/>
                </a:spcAft>
              </a:pPr>
              <a:r>
                <a:rPr lang="es-ES" sz="1900" b="0" kern="1200" dirty="0" smtClean="0">
                  <a:latin typeface="Arial" pitchFamily="34" charset="0"/>
                  <a:cs typeface="Arial" pitchFamily="34" charset="0"/>
                </a:rPr>
                <a:t>CONJUNTO DE PROCESOS INSTITUCIONALES </a:t>
              </a:r>
              <a:endParaRPr lang="es-EC" sz="1900" b="0" kern="1200" dirty="0">
                <a:latin typeface="Arial" pitchFamily="34" charset="0"/>
                <a:cs typeface="Arial" pitchFamily="34" charset="0"/>
              </a:endParaRPr>
            </a:p>
          </p:txBody>
        </p:sp>
      </p:grpSp>
      <p:grpSp>
        <p:nvGrpSpPr>
          <p:cNvPr id="13" name="Grupo 12"/>
          <p:cNvGrpSpPr/>
          <p:nvPr/>
        </p:nvGrpSpPr>
        <p:grpSpPr>
          <a:xfrm>
            <a:off x="2555776" y="974828"/>
            <a:ext cx="2053177" cy="2132219"/>
            <a:chOff x="2555776" y="974828"/>
            <a:chExt cx="2053177" cy="2132219"/>
          </a:xfrm>
        </p:grpSpPr>
        <p:sp>
          <p:nvSpPr>
            <p:cNvPr id="5" name="Flecha izquierda 4"/>
            <p:cNvSpPr/>
            <p:nvPr/>
          </p:nvSpPr>
          <p:spPr>
            <a:xfrm rot="14700000">
              <a:off x="3240879" y="2102604"/>
              <a:ext cx="1436941" cy="571945"/>
            </a:xfrm>
            <a:prstGeom prst="leftArrow">
              <a:avLst>
                <a:gd name="adj1" fmla="val 60000"/>
                <a:gd name="adj2" fmla="val 50000"/>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hemeClr val="accent4">
                <a:hueOff val="-1488257"/>
                <a:satOff val="8966"/>
                <a:lumOff val="719"/>
                <a:alphaOff val="0"/>
              </a:schemeClr>
            </a:fillRef>
            <a:effectRef idx="0">
              <a:schemeClr val="accent4">
                <a:hueOff val="-1488257"/>
                <a:satOff val="8966"/>
                <a:lumOff val="719"/>
                <a:alphaOff val="0"/>
              </a:schemeClr>
            </a:effectRef>
            <a:fontRef idx="minor">
              <a:schemeClr val="lt1">
                <a:hueOff val="0"/>
                <a:satOff val="0"/>
                <a:lumOff val="0"/>
                <a:alphaOff val="0"/>
              </a:schemeClr>
            </a:fontRef>
          </p:style>
        </p:sp>
        <p:sp>
          <p:nvSpPr>
            <p:cNvPr id="6" name="Forma libre 5"/>
            <p:cNvSpPr/>
            <p:nvPr/>
          </p:nvSpPr>
          <p:spPr>
            <a:xfrm>
              <a:off x="2555776" y="974828"/>
              <a:ext cx="2053177" cy="1525187"/>
            </a:xfrm>
            <a:custGeom>
              <a:avLst/>
              <a:gdLst>
                <a:gd name="connsiteX0" fmla="*/ 0 w 1906484"/>
                <a:gd name="connsiteY0" fmla="*/ 152519 h 1525187"/>
                <a:gd name="connsiteX1" fmla="*/ 152519 w 1906484"/>
                <a:gd name="connsiteY1" fmla="*/ 0 h 1525187"/>
                <a:gd name="connsiteX2" fmla="*/ 1753965 w 1906484"/>
                <a:gd name="connsiteY2" fmla="*/ 0 h 1525187"/>
                <a:gd name="connsiteX3" fmla="*/ 1906484 w 1906484"/>
                <a:gd name="connsiteY3" fmla="*/ 152519 h 1525187"/>
                <a:gd name="connsiteX4" fmla="*/ 1906484 w 1906484"/>
                <a:gd name="connsiteY4" fmla="*/ 1372668 h 1525187"/>
                <a:gd name="connsiteX5" fmla="*/ 1753965 w 1906484"/>
                <a:gd name="connsiteY5" fmla="*/ 1525187 h 1525187"/>
                <a:gd name="connsiteX6" fmla="*/ 152519 w 1906484"/>
                <a:gd name="connsiteY6" fmla="*/ 1525187 h 1525187"/>
                <a:gd name="connsiteX7" fmla="*/ 0 w 1906484"/>
                <a:gd name="connsiteY7" fmla="*/ 1372668 h 1525187"/>
                <a:gd name="connsiteX8" fmla="*/ 0 w 1906484"/>
                <a:gd name="connsiteY8" fmla="*/ 152519 h 152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6484" h="1525187">
                  <a:moveTo>
                    <a:pt x="0" y="152519"/>
                  </a:moveTo>
                  <a:cubicBezTo>
                    <a:pt x="0" y="68285"/>
                    <a:pt x="68285" y="0"/>
                    <a:pt x="152519" y="0"/>
                  </a:cubicBezTo>
                  <a:lnTo>
                    <a:pt x="1753965" y="0"/>
                  </a:lnTo>
                  <a:cubicBezTo>
                    <a:pt x="1838199" y="0"/>
                    <a:pt x="1906484" y="68285"/>
                    <a:pt x="1906484" y="152519"/>
                  </a:cubicBezTo>
                  <a:lnTo>
                    <a:pt x="1906484" y="1372668"/>
                  </a:lnTo>
                  <a:cubicBezTo>
                    <a:pt x="1906484" y="1456902"/>
                    <a:pt x="1838199" y="1525187"/>
                    <a:pt x="1753965" y="1525187"/>
                  </a:cubicBezTo>
                  <a:lnTo>
                    <a:pt x="152519" y="1525187"/>
                  </a:lnTo>
                  <a:cubicBezTo>
                    <a:pt x="68285" y="1525187"/>
                    <a:pt x="0" y="1456902"/>
                    <a:pt x="0" y="1372668"/>
                  </a:cubicBezTo>
                  <a:lnTo>
                    <a:pt x="0" y="152519"/>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1488257"/>
                <a:satOff val="8966"/>
                <a:lumOff val="719"/>
                <a:alphaOff val="0"/>
              </a:schemeClr>
            </a:fillRef>
            <a:effectRef idx="2">
              <a:schemeClr val="accent4">
                <a:hueOff val="-1488257"/>
                <a:satOff val="8966"/>
                <a:lumOff val="719"/>
                <a:alphaOff val="0"/>
              </a:schemeClr>
            </a:effectRef>
            <a:fontRef idx="minor">
              <a:schemeClr val="lt1"/>
            </a:fontRef>
          </p:style>
          <p:txBody>
            <a:bodyPr spcFirstLastPara="0" vert="horz" wrap="square" lIns="80866" tIns="80866" rIns="80866" bIns="80866" numCol="1" spcCol="1270" anchor="ctr" anchorCtr="0">
              <a:noAutofit/>
            </a:bodyPr>
            <a:lstStyle/>
            <a:p>
              <a:pPr lvl="0" algn="ctr" defTabSz="844550">
                <a:lnSpc>
                  <a:spcPct val="90000"/>
                </a:lnSpc>
                <a:spcBef>
                  <a:spcPct val="0"/>
                </a:spcBef>
                <a:spcAft>
                  <a:spcPct val="35000"/>
                </a:spcAft>
              </a:pPr>
              <a:r>
                <a:rPr lang="es-EC" sz="1900" kern="1200" dirty="0" smtClean="0">
                  <a:latin typeface="Arial" pitchFamily="34" charset="0"/>
                  <a:cs typeface="Arial" pitchFamily="34" charset="0"/>
                </a:rPr>
                <a:t>LAS INSTITUCIONES DEL SECTOR PÚBLICO</a:t>
              </a:r>
              <a:endParaRPr lang="es-EC" sz="1900" kern="1200" dirty="0">
                <a:latin typeface="Arial" pitchFamily="34" charset="0"/>
                <a:cs typeface="Arial" pitchFamily="34" charset="0"/>
              </a:endParaRPr>
            </a:p>
          </p:txBody>
        </p:sp>
      </p:grpSp>
      <p:grpSp>
        <p:nvGrpSpPr>
          <p:cNvPr id="14" name="Grupo 13"/>
          <p:cNvGrpSpPr/>
          <p:nvPr/>
        </p:nvGrpSpPr>
        <p:grpSpPr>
          <a:xfrm>
            <a:off x="4937876" y="1030368"/>
            <a:ext cx="1906484" cy="2098160"/>
            <a:chOff x="4937876" y="1030368"/>
            <a:chExt cx="1906484" cy="2098160"/>
          </a:xfrm>
        </p:grpSpPr>
        <p:sp>
          <p:nvSpPr>
            <p:cNvPr id="7" name="Flecha izquierda 6"/>
            <p:cNvSpPr/>
            <p:nvPr/>
          </p:nvSpPr>
          <p:spPr>
            <a:xfrm rot="17796390">
              <a:off x="4870206" y="2137438"/>
              <a:ext cx="1410235" cy="571945"/>
            </a:xfrm>
            <a:prstGeom prst="leftArrow">
              <a:avLst>
                <a:gd name="adj1" fmla="val 60000"/>
                <a:gd name="adj2" fmla="val 50000"/>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hemeClr val="accent4">
                <a:hueOff val="-2976513"/>
                <a:satOff val="17933"/>
                <a:lumOff val="1437"/>
                <a:alphaOff val="0"/>
              </a:schemeClr>
            </a:fillRef>
            <a:effectRef idx="0">
              <a:schemeClr val="accent4">
                <a:hueOff val="-2976513"/>
                <a:satOff val="17933"/>
                <a:lumOff val="1437"/>
                <a:alphaOff val="0"/>
              </a:schemeClr>
            </a:effectRef>
            <a:fontRef idx="minor">
              <a:schemeClr val="lt1">
                <a:hueOff val="0"/>
                <a:satOff val="0"/>
                <a:lumOff val="0"/>
                <a:alphaOff val="0"/>
              </a:schemeClr>
            </a:fontRef>
          </p:style>
        </p:sp>
        <p:sp>
          <p:nvSpPr>
            <p:cNvPr id="8" name="Forma libre 7"/>
            <p:cNvSpPr/>
            <p:nvPr/>
          </p:nvSpPr>
          <p:spPr>
            <a:xfrm>
              <a:off x="4937876" y="1030368"/>
              <a:ext cx="1906484" cy="1525187"/>
            </a:xfrm>
            <a:custGeom>
              <a:avLst/>
              <a:gdLst>
                <a:gd name="connsiteX0" fmla="*/ 0 w 1906484"/>
                <a:gd name="connsiteY0" fmla="*/ 152519 h 1525187"/>
                <a:gd name="connsiteX1" fmla="*/ 152519 w 1906484"/>
                <a:gd name="connsiteY1" fmla="*/ 0 h 1525187"/>
                <a:gd name="connsiteX2" fmla="*/ 1753965 w 1906484"/>
                <a:gd name="connsiteY2" fmla="*/ 0 h 1525187"/>
                <a:gd name="connsiteX3" fmla="*/ 1906484 w 1906484"/>
                <a:gd name="connsiteY3" fmla="*/ 152519 h 1525187"/>
                <a:gd name="connsiteX4" fmla="*/ 1906484 w 1906484"/>
                <a:gd name="connsiteY4" fmla="*/ 1372668 h 1525187"/>
                <a:gd name="connsiteX5" fmla="*/ 1753965 w 1906484"/>
                <a:gd name="connsiteY5" fmla="*/ 1525187 h 1525187"/>
                <a:gd name="connsiteX6" fmla="*/ 152519 w 1906484"/>
                <a:gd name="connsiteY6" fmla="*/ 1525187 h 1525187"/>
                <a:gd name="connsiteX7" fmla="*/ 0 w 1906484"/>
                <a:gd name="connsiteY7" fmla="*/ 1372668 h 1525187"/>
                <a:gd name="connsiteX8" fmla="*/ 0 w 1906484"/>
                <a:gd name="connsiteY8" fmla="*/ 152519 h 152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6484" h="1525187">
                  <a:moveTo>
                    <a:pt x="0" y="152519"/>
                  </a:moveTo>
                  <a:cubicBezTo>
                    <a:pt x="0" y="68285"/>
                    <a:pt x="68285" y="0"/>
                    <a:pt x="152519" y="0"/>
                  </a:cubicBezTo>
                  <a:lnTo>
                    <a:pt x="1753965" y="0"/>
                  </a:lnTo>
                  <a:cubicBezTo>
                    <a:pt x="1838199" y="0"/>
                    <a:pt x="1906484" y="68285"/>
                    <a:pt x="1906484" y="152519"/>
                  </a:cubicBezTo>
                  <a:lnTo>
                    <a:pt x="1906484" y="1372668"/>
                  </a:lnTo>
                  <a:cubicBezTo>
                    <a:pt x="1906484" y="1456902"/>
                    <a:pt x="1838199" y="1525187"/>
                    <a:pt x="1753965" y="1525187"/>
                  </a:cubicBezTo>
                  <a:lnTo>
                    <a:pt x="152519" y="1525187"/>
                  </a:lnTo>
                  <a:cubicBezTo>
                    <a:pt x="68285" y="1525187"/>
                    <a:pt x="0" y="1456902"/>
                    <a:pt x="0" y="1372668"/>
                  </a:cubicBezTo>
                  <a:lnTo>
                    <a:pt x="0" y="152519"/>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976513"/>
                <a:satOff val="17933"/>
                <a:lumOff val="1437"/>
                <a:alphaOff val="0"/>
              </a:schemeClr>
            </a:fillRef>
            <a:effectRef idx="2">
              <a:schemeClr val="accent4">
                <a:hueOff val="-2976513"/>
                <a:satOff val="17933"/>
                <a:lumOff val="1437"/>
                <a:alphaOff val="0"/>
              </a:schemeClr>
            </a:effectRef>
            <a:fontRef idx="minor">
              <a:schemeClr val="lt1"/>
            </a:fontRef>
          </p:style>
          <p:txBody>
            <a:bodyPr spcFirstLastPara="0" vert="horz" wrap="square" lIns="80866" tIns="80866" rIns="80866" bIns="80866" numCol="1" spcCol="1270" anchor="ctr" anchorCtr="0">
              <a:noAutofit/>
            </a:bodyPr>
            <a:lstStyle/>
            <a:p>
              <a:pPr lvl="0" algn="ctr" defTabSz="844550">
                <a:lnSpc>
                  <a:spcPct val="90000"/>
                </a:lnSpc>
                <a:spcBef>
                  <a:spcPct val="0"/>
                </a:spcBef>
                <a:spcAft>
                  <a:spcPct val="35000"/>
                </a:spcAft>
              </a:pPr>
              <a:r>
                <a:rPr lang="es-EC" sz="1900" kern="1200" dirty="0" smtClean="0">
                  <a:latin typeface="Arial" pitchFamily="34" charset="0"/>
                  <a:cs typeface="Arial" pitchFamily="34" charset="0"/>
                </a:rPr>
                <a:t>NUEVA GERENCIA PÚBLICA</a:t>
              </a:r>
              <a:endParaRPr lang="es-EC" sz="1900" kern="1200" dirty="0">
                <a:latin typeface="Arial" pitchFamily="34" charset="0"/>
                <a:cs typeface="Arial" pitchFamily="34" charset="0"/>
              </a:endParaRPr>
            </a:p>
          </p:txBody>
        </p:sp>
      </p:grpSp>
      <p:grpSp>
        <p:nvGrpSpPr>
          <p:cNvPr id="15" name="Grupo 14"/>
          <p:cNvGrpSpPr/>
          <p:nvPr/>
        </p:nvGrpSpPr>
        <p:grpSpPr>
          <a:xfrm>
            <a:off x="5920469" y="2646524"/>
            <a:ext cx="2827994" cy="1525187"/>
            <a:chOff x="5920469" y="2646524"/>
            <a:chExt cx="2827994" cy="1525187"/>
          </a:xfrm>
        </p:grpSpPr>
        <p:sp>
          <p:nvSpPr>
            <p:cNvPr id="9" name="Flecha izquierda 8"/>
            <p:cNvSpPr/>
            <p:nvPr/>
          </p:nvSpPr>
          <p:spPr>
            <a:xfrm rot="20858126">
              <a:off x="5920469" y="3326222"/>
              <a:ext cx="1896750" cy="571945"/>
            </a:xfrm>
            <a:prstGeom prst="leftArrow">
              <a:avLst>
                <a:gd name="adj1" fmla="val 60000"/>
                <a:gd name="adj2" fmla="val 50000"/>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hueOff val="0"/>
                <a:satOff val="0"/>
                <a:lumOff val="0"/>
                <a:alphaOff val="0"/>
              </a:schemeClr>
            </a:fontRef>
          </p:style>
        </p:sp>
        <p:sp>
          <p:nvSpPr>
            <p:cNvPr id="10" name="Forma libre 9"/>
            <p:cNvSpPr/>
            <p:nvPr/>
          </p:nvSpPr>
          <p:spPr>
            <a:xfrm>
              <a:off x="6841979" y="2646524"/>
              <a:ext cx="1906484" cy="1525187"/>
            </a:xfrm>
            <a:custGeom>
              <a:avLst/>
              <a:gdLst>
                <a:gd name="connsiteX0" fmla="*/ 0 w 1906484"/>
                <a:gd name="connsiteY0" fmla="*/ 152519 h 1525187"/>
                <a:gd name="connsiteX1" fmla="*/ 152519 w 1906484"/>
                <a:gd name="connsiteY1" fmla="*/ 0 h 1525187"/>
                <a:gd name="connsiteX2" fmla="*/ 1753965 w 1906484"/>
                <a:gd name="connsiteY2" fmla="*/ 0 h 1525187"/>
                <a:gd name="connsiteX3" fmla="*/ 1906484 w 1906484"/>
                <a:gd name="connsiteY3" fmla="*/ 152519 h 1525187"/>
                <a:gd name="connsiteX4" fmla="*/ 1906484 w 1906484"/>
                <a:gd name="connsiteY4" fmla="*/ 1372668 h 1525187"/>
                <a:gd name="connsiteX5" fmla="*/ 1753965 w 1906484"/>
                <a:gd name="connsiteY5" fmla="*/ 1525187 h 1525187"/>
                <a:gd name="connsiteX6" fmla="*/ 152519 w 1906484"/>
                <a:gd name="connsiteY6" fmla="*/ 1525187 h 1525187"/>
                <a:gd name="connsiteX7" fmla="*/ 0 w 1906484"/>
                <a:gd name="connsiteY7" fmla="*/ 1372668 h 1525187"/>
                <a:gd name="connsiteX8" fmla="*/ 0 w 1906484"/>
                <a:gd name="connsiteY8" fmla="*/ 152519 h 152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6484" h="1525187">
                  <a:moveTo>
                    <a:pt x="0" y="152519"/>
                  </a:moveTo>
                  <a:cubicBezTo>
                    <a:pt x="0" y="68285"/>
                    <a:pt x="68285" y="0"/>
                    <a:pt x="152519" y="0"/>
                  </a:cubicBezTo>
                  <a:lnTo>
                    <a:pt x="1753965" y="0"/>
                  </a:lnTo>
                  <a:cubicBezTo>
                    <a:pt x="1838199" y="0"/>
                    <a:pt x="1906484" y="68285"/>
                    <a:pt x="1906484" y="152519"/>
                  </a:cubicBezTo>
                  <a:lnTo>
                    <a:pt x="1906484" y="1372668"/>
                  </a:lnTo>
                  <a:cubicBezTo>
                    <a:pt x="1906484" y="1456902"/>
                    <a:pt x="1838199" y="1525187"/>
                    <a:pt x="1753965" y="1525187"/>
                  </a:cubicBezTo>
                  <a:lnTo>
                    <a:pt x="152519" y="1525187"/>
                  </a:lnTo>
                  <a:cubicBezTo>
                    <a:pt x="68285" y="1525187"/>
                    <a:pt x="0" y="1456902"/>
                    <a:pt x="0" y="1372668"/>
                  </a:cubicBezTo>
                  <a:lnTo>
                    <a:pt x="0" y="152519"/>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4464770"/>
                <a:satOff val="26899"/>
                <a:lumOff val="2156"/>
                <a:alphaOff val="0"/>
              </a:schemeClr>
            </a:fillRef>
            <a:effectRef idx="2">
              <a:schemeClr val="accent4">
                <a:hueOff val="-4464770"/>
                <a:satOff val="26899"/>
                <a:lumOff val="2156"/>
                <a:alphaOff val="0"/>
              </a:schemeClr>
            </a:effectRef>
            <a:fontRef idx="minor">
              <a:schemeClr val="lt1"/>
            </a:fontRef>
          </p:style>
          <p:txBody>
            <a:bodyPr spcFirstLastPara="0" vert="horz" wrap="square" lIns="80866" tIns="80866" rIns="80866" bIns="80866" numCol="1" spcCol="1270" anchor="ctr" anchorCtr="0">
              <a:noAutofit/>
            </a:bodyPr>
            <a:lstStyle/>
            <a:p>
              <a:pPr lvl="0" algn="ctr" defTabSz="844550">
                <a:lnSpc>
                  <a:spcPct val="90000"/>
                </a:lnSpc>
                <a:spcBef>
                  <a:spcPct val="0"/>
                </a:spcBef>
                <a:spcAft>
                  <a:spcPct val="35000"/>
                </a:spcAft>
              </a:pPr>
              <a:r>
                <a:rPr lang="es-EC" sz="1900" kern="1200" dirty="0" smtClean="0">
                  <a:latin typeface="Arial" pitchFamily="34" charset="0"/>
                  <a:cs typeface="Arial" pitchFamily="34" charset="0"/>
                </a:rPr>
                <a:t>AGREGAN EL VALOR PÚBLICO</a:t>
              </a:r>
              <a:endParaRPr lang="es-EC" sz="1900" kern="1200" dirty="0">
                <a:latin typeface="Arial" pitchFamily="34" charset="0"/>
                <a:cs typeface="Arial" pitchFamily="34" charset="0"/>
              </a:endParaRPr>
            </a:p>
          </p:txBody>
        </p:sp>
      </p:grpSp>
      <p:sp>
        <p:nvSpPr>
          <p:cNvPr id="11" name="Rectangle 1"/>
          <p:cNvSpPr/>
          <p:nvPr/>
        </p:nvSpPr>
        <p:spPr>
          <a:xfrm>
            <a:off x="3264891" y="263039"/>
            <a:ext cx="2688123" cy="369332"/>
          </a:xfrm>
          <a:prstGeom prst="rect">
            <a:avLst/>
          </a:prstGeom>
        </p:spPr>
        <p:txBody>
          <a:bodyPr wrap="square">
            <a:spAutoFit/>
          </a:bodyPr>
          <a:lstStyle/>
          <a:p>
            <a:pPr algn="ctr">
              <a:defRPr/>
            </a:pPr>
            <a:r>
              <a:rPr lang="es-EC"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INTRODUCCIÓN</a:t>
            </a:r>
            <a:endParaRPr lang="es-EC"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endParaRPr>
          </a:p>
        </p:txBody>
      </p:sp>
      <p:pic>
        <p:nvPicPr>
          <p:cNvPr id="17" name="1 Imagen" descr="C:\Documents and Settings\mpalacios\Escritorio\LOGOTIPOS UNIVERSIDADa\LOGO PRINCIPA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4328" y="5126870"/>
            <a:ext cx="1367953" cy="34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upo 18"/>
          <p:cNvGrpSpPr/>
          <p:nvPr/>
        </p:nvGrpSpPr>
        <p:grpSpPr>
          <a:xfrm>
            <a:off x="3629888" y="3027138"/>
            <a:ext cx="2233918" cy="2100464"/>
            <a:chOff x="3629888" y="3027138"/>
            <a:chExt cx="2233918" cy="2100464"/>
          </a:xfrm>
        </p:grpSpPr>
        <p:sp>
          <p:nvSpPr>
            <p:cNvPr id="2" name="Forma libre 1"/>
            <p:cNvSpPr/>
            <p:nvPr/>
          </p:nvSpPr>
          <p:spPr>
            <a:xfrm>
              <a:off x="3629888" y="3027138"/>
              <a:ext cx="2233918" cy="2100464"/>
            </a:xfrm>
            <a:custGeom>
              <a:avLst/>
              <a:gdLst>
                <a:gd name="connsiteX0" fmla="*/ 0 w 2233918"/>
                <a:gd name="connsiteY0" fmla="*/ 1050232 h 2100464"/>
                <a:gd name="connsiteX1" fmla="*/ 1116959 w 2233918"/>
                <a:gd name="connsiteY1" fmla="*/ 0 h 2100464"/>
                <a:gd name="connsiteX2" fmla="*/ 2233918 w 2233918"/>
                <a:gd name="connsiteY2" fmla="*/ 1050232 h 2100464"/>
                <a:gd name="connsiteX3" fmla="*/ 1116959 w 2233918"/>
                <a:gd name="connsiteY3" fmla="*/ 2100464 h 2100464"/>
                <a:gd name="connsiteX4" fmla="*/ 0 w 2233918"/>
                <a:gd name="connsiteY4" fmla="*/ 1050232 h 2100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918" h="2100464">
                  <a:moveTo>
                    <a:pt x="0" y="1050232"/>
                  </a:moveTo>
                  <a:cubicBezTo>
                    <a:pt x="0" y="470205"/>
                    <a:pt x="500080" y="0"/>
                    <a:pt x="1116959" y="0"/>
                  </a:cubicBezTo>
                  <a:cubicBezTo>
                    <a:pt x="1733838" y="0"/>
                    <a:pt x="2233918" y="470205"/>
                    <a:pt x="2233918" y="1050232"/>
                  </a:cubicBezTo>
                  <a:cubicBezTo>
                    <a:pt x="2233918" y="1630259"/>
                    <a:pt x="1733838" y="2100464"/>
                    <a:pt x="1116959" y="2100464"/>
                  </a:cubicBezTo>
                  <a:cubicBezTo>
                    <a:pt x="500080" y="2100464"/>
                    <a:pt x="0" y="1630259"/>
                    <a:pt x="0" y="1050232"/>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338580" tIns="319036" rIns="338580" bIns="319036" numCol="1" spcCol="1270" anchor="ctr" anchorCtr="0">
              <a:noAutofit/>
            </a:bodyPr>
            <a:lstStyle/>
            <a:p>
              <a:pPr lvl="0" algn="ctr" defTabSz="800100">
                <a:lnSpc>
                  <a:spcPct val="90000"/>
                </a:lnSpc>
                <a:spcBef>
                  <a:spcPct val="0"/>
                </a:spcBef>
                <a:spcAft>
                  <a:spcPct val="35000"/>
                </a:spcAft>
              </a:pPr>
              <a:endParaRPr lang="es-EC" sz="1800" b="0" kern="1200" dirty="0" smtClean="0">
                <a:latin typeface="Arial" pitchFamily="34" charset="0"/>
                <a:cs typeface="Arial" pitchFamily="34" charset="0"/>
              </a:endParaRPr>
            </a:p>
            <a:p>
              <a:pPr lvl="0" algn="ctr" defTabSz="800100">
                <a:lnSpc>
                  <a:spcPct val="90000"/>
                </a:lnSpc>
                <a:spcBef>
                  <a:spcPct val="0"/>
                </a:spcBef>
                <a:spcAft>
                  <a:spcPct val="35000"/>
                </a:spcAft>
              </a:pPr>
              <a:endParaRPr lang="es-EC" dirty="0">
                <a:latin typeface="Arial" pitchFamily="34" charset="0"/>
                <a:cs typeface="Arial" pitchFamily="34" charset="0"/>
              </a:endParaRPr>
            </a:p>
            <a:p>
              <a:pPr lvl="0" algn="ctr" defTabSz="800100">
                <a:lnSpc>
                  <a:spcPct val="90000"/>
                </a:lnSpc>
                <a:spcBef>
                  <a:spcPct val="0"/>
                </a:spcBef>
                <a:spcAft>
                  <a:spcPct val="35000"/>
                </a:spcAft>
              </a:pPr>
              <a:endParaRPr lang="es-EC" sz="1800" b="0" kern="1200" dirty="0" smtClean="0">
                <a:latin typeface="Arial" pitchFamily="34" charset="0"/>
                <a:cs typeface="Arial" pitchFamily="34" charset="0"/>
              </a:endParaRPr>
            </a:p>
            <a:p>
              <a:pPr lvl="0" algn="ctr" defTabSz="800100">
                <a:lnSpc>
                  <a:spcPct val="90000"/>
                </a:lnSpc>
                <a:spcBef>
                  <a:spcPct val="0"/>
                </a:spcBef>
                <a:spcAft>
                  <a:spcPct val="35000"/>
                </a:spcAft>
              </a:pPr>
              <a:r>
                <a:rPr lang="es-EC" sz="1800" b="0" kern="1200" dirty="0" smtClean="0">
                  <a:latin typeface="Arial" pitchFamily="34" charset="0"/>
                  <a:cs typeface="Arial" pitchFamily="34" charset="0"/>
                </a:rPr>
                <a:t>SEGURIDAD RAZONABLE </a:t>
              </a:r>
              <a:endParaRPr lang="es-EC" sz="1800" b="0" kern="1200" dirty="0">
                <a:latin typeface="Arial" pitchFamily="34" charset="0"/>
                <a:cs typeface="Arial" pitchFamily="34" charset="0"/>
              </a:endParaRPr>
            </a:p>
          </p:txBody>
        </p:sp>
        <p:pic>
          <p:nvPicPr>
            <p:cNvPr id="18" name="Imagen 17"/>
            <p:cNvPicPr>
              <a:picLocks noChangeAspect="1"/>
            </p:cNvPicPr>
            <p:nvPr/>
          </p:nvPicPr>
          <p:blipFill>
            <a:blip r:embed="rId3"/>
            <a:stretch>
              <a:fillRect/>
            </a:stretch>
          </p:blipFill>
          <p:spPr>
            <a:xfrm>
              <a:off x="3855995" y="3399574"/>
              <a:ext cx="1781704" cy="898086"/>
            </a:xfrm>
            <a:prstGeom prst="rect">
              <a:avLst/>
            </a:prstGeom>
          </p:spPr>
        </p:pic>
      </p:grpSp>
    </p:spTree>
    <p:extLst>
      <p:ext uri="{BB962C8B-B14F-4D97-AF65-F5344CB8AC3E}">
        <p14:creationId xmlns:p14="http://schemas.microsoft.com/office/powerpoint/2010/main" val="112334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1+#ppt_w/2"/>
                                          </p:val>
                                        </p:tav>
                                        <p:tav tm="100000">
                                          <p:val>
                                            <p:strVal val="#ppt_x"/>
                                          </p:val>
                                        </p:tav>
                                      </p:tavLst>
                                    </p:anim>
                                    <p:anim calcmode="lin" valueType="num">
                                      <p:cBhvr additive="base">
                                        <p:cTn id="14"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1+#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762001" y="631133"/>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s-MX"/>
          </a:p>
        </p:txBody>
      </p:sp>
      <p:sp>
        <p:nvSpPr>
          <p:cNvPr id="11" name="10 Rectángulo"/>
          <p:cNvSpPr/>
          <p:nvPr/>
        </p:nvSpPr>
        <p:spPr>
          <a:xfrm>
            <a:off x="915943" y="697260"/>
            <a:ext cx="7316464" cy="502766"/>
          </a:xfrm>
          <a:prstGeom prst="rect">
            <a:avLst/>
          </a:prstGeom>
          <a:solidFill>
            <a:srgbClr val="9EE0F8"/>
          </a:solidFill>
        </p:spPr>
        <p:style>
          <a:lnRef idx="1">
            <a:schemeClr val="accent3"/>
          </a:lnRef>
          <a:fillRef idx="2">
            <a:schemeClr val="accent3"/>
          </a:fillRef>
          <a:effectRef idx="1">
            <a:schemeClr val="accent3"/>
          </a:effectRef>
          <a:fontRef idx="minor">
            <a:schemeClr val="dk1"/>
          </a:fontRef>
        </p:style>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s-ES" sz="2667"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itchFamily="34" charset="0"/>
                <a:cs typeface="Arial" pitchFamily="34" charset="0"/>
              </a:rPr>
              <a:t>PROPUESTAS DE MEJORA</a:t>
            </a:r>
          </a:p>
        </p:txBody>
      </p:sp>
      <p:sp>
        <p:nvSpPr>
          <p:cNvPr id="9" name="Rectangle 8"/>
          <p:cNvSpPr/>
          <p:nvPr/>
        </p:nvSpPr>
        <p:spPr>
          <a:xfrm>
            <a:off x="762001" y="122937"/>
            <a:ext cx="7619999" cy="646331"/>
          </a:xfrm>
          <a:prstGeom prst="rect">
            <a:avLst/>
          </a:prstGeom>
        </p:spPr>
        <p:txBody>
          <a:bodyPr wrap="square">
            <a:spAutoFit/>
          </a:bodyPr>
          <a:lstStyle/>
          <a:p>
            <a:pPr algn="ctr">
              <a:defRPr/>
            </a:pPr>
            <a:r>
              <a:rPr lang="es-EC"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CAPITULO IV: ANÁLISIS, INTERPRETACIÓN Y PRESENTACIÓN DE RESULTADOS</a:t>
            </a:r>
          </a:p>
        </p:txBody>
      </p:sp>
      <p:graphicFrame>
        <p:nvGraphicFramePr>
          <p:cNvPr id="2" name="Diagrama 1"/>
          <p:cNvGraphicFramePr/>
          <p:nvPr>
            <p:extLst>
              <p:ext uri="{D42A27DB-BD31-4B8C-83A1-F6EECF244321}">
                <p14:modId xmlns:p14="http://schemas.microsoft.com/office/powerpoint/2010/main" val="1067156697"/>
              </p:ext>
            </p:extLst>
          </p:nvPr>
        </p:nvGraphicFramePr>
        <p:xfrm>
          <a:off x="-1116632" y="1417340"/>
          <a:ext cx="11593288" cy="4176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1 Imagen" descr="C:\Documents and Settings\mpalacios\Escritorio\LOGOTIPOS UNIVERSIDADa\LOGO PRINCIPAL.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24328" y="5126870"/>
            <a:ext cx="1367953" cy="34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3845764"/>
      </p:ext>
    </p:extLst>
  </p:cSld>
  <p:clrMapOvr>
    <a:masterClrMapping/>
  </p:clrMapOvr>
  <p:transition>
    <p:push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4294967295"/>
          </p:nvPr>
        </p:nvSpPr>
        <p:spPr>
          <a:xfrm>
            <a:off x="1257851" y="245600"/>
            <a:ext cx="6468258" cy="3815871"/>
          </a:xfrm>
          <a:prstGeom prst="rect">
            <a:avLst/>
          </a:prstGeom>
        </p:spPr>
        <p:txBody>
          <a:bodyPr>
            <a:normAutofit fontScale="62500" lnSpcReduction="20000"/>
          </a:bodyPr>
          <a:lstStyle/>
          <a:p>
            <a:pPr marL="38098" indent="0" algn="ctr">
              <a:buNone/>
            </a:pPr>
            <a:endParaRPr lang="es-ES_tradnl" b="1" dirty="0"/>
          </a:p>
          <a:p>
            <a:pPr marL="38098" indent="0">
              <a:buNone/>
            </a:pPr>
            <a:endParaRPr lang="es-ES_tradnl" b="1" dirty="0" smtClean="0"/>
          </a:p>
          <a:p>
            <a:pPr marL="38098" indent="0">
              <a:buNone/>
            </a:pPr>
            <a:endParaRPr lang="es-ES_tradnl" b="1" dirty="0"/>
          </a:p>
          <a:p>
            <a:pPr marL="38098" indent="0">
              <a:buNone/>
            </a:pPr>
            <a:r>
              <a:rPr lang="en-US" dirty="0" smtClean="0"/>
              <a:t>S</a:t>
            </a:r>
            <a:r>
              <a:rPr lang="es-ES_tradnl" dirty="0" smtClean="0"/>
              <a:t>e generaron los </a:t>
            </a:r>
            <a:r>
              <a:rPr lang="es-ES_tradnl" dirty="0"/>
              <a:t>componentes de la Gestión Estratégica que </a:t>
            </a:r>
            <a:r>
              <a:rPr lang="es-ES_tradnl" dirty="0" smtClean="0"/>
              <a:t>orienta </a:t>
            </a:r>
            <a:r>
              <a:rPr lang="es-ES_tradnl" dirty="0"/>
              <a:t>y </a:t>
            </a:r>
            <a:r>
              <a:rPr lang="es-ES_tradnl" dirty="0" smtClean="0"/>
              <a:t>dirige </a:t>
            </a:r>
            <a:r>
              <a:rPr lang="es-ES_tradnl" dirty="0"/>
              <a:t>el accionar del Comando. </a:t>
            </a:r>
            <a:endParaRPr lang="es-ES_tradnl" dirty="0" smtClean="0"/>
          </a:p>
          <a:p>
            <a:pPr marL="38098" indent="0">
              <a:buNone/>
            </a:pPr>
            <a:endParaRPr lang="en-US" dirty="0"/>
          </a:p>
          <a:p>
            <a:pPr marL="38098" indent="0">
              <a:buNone/>
            </a:pPr>
            <a:r>
              <a:rPr lang="es-ES_tradnl" dirty="0"/>
              <a:t>De acuerdo a la metodología conocida como “Cuadro de Mando Integral” (CMI) o BSC (por sus siglas en inglés), los productos esperados de este proceso son:</a:t>
            </a:r>
            <a:endParaRPr lang="en-US" dirty="0"/>
          </a:p>
          <a:p>
            <a:pPr marL="38098" indent="0">
              <a:buNone/>
            </a:pPr>
            <a:endParaRPr lang="en-US" dirty="0"/>
          </a:p>
          <a:p>
            <a:pPr lvl="0"/>
            <a:r>
              <a:rPr lang="es-ES_tradnl" dirty="0"/>
              <a:t>Mapa Estratégico, y</a:t>
            </a:r>
            <a:endParaRPr lang="en-US" dirty="0"/>
          </a:p>
          <a:p>
            <a:pPr lvl="0"/>
            <a:r>
              <a:rPr lang="es-ES_tradnl" dirty="0"/>
              <a:t>Tablero de Control.</a:t>
            </a:r>
            <a:endParaRPr lang="en-US" dirty="0"/>
          </a:p>
          <a:p>
            <a:pPr marL="38098" indent="0">
              <a:buNone/>
            </a:pPr>
            <a:endParaRPr lang="en-US" dirty="0"/>
          </a:p>
        </p:txBody>
      </p:sp>
      <p:pic>
        <p:nvPicPr>
          <p:cNvPr id="2" name="Imagen 1"/>
          <p:cNvPicPr>
            <a:picLocks noChangeAspect="1"/>
          </p:cNvPicPr>
          <p:nvPr/>
        </p:nvPicPr>
        <p:blipFill>
          <a:blip r:embed="rId2"/>
          <a:stretch>
            <a:fillRect/>
          </a:stretch>
        </p:blipFill>
        <p:spPr>
          <a:xfrm>
            <a:off x="7135608" y="4476750"/>
            <a:ext cx="783167" cy="783167"/>
          </a:xfrm>
          <a:prstGeom prst="rect">
            <a:avLst/>
          </a:prstGeom>
        </p:spPr>
      </p:pic>
      <p:sp>
        <p:nvSpPr>
          <p:cNvPr id="4" name="Marcador de contenido 2"/>
          <p:cNvSpPr txBox="1">
            <a:spLocks/>
          </p:cNvSpPr>
          <p:nvPr/>
        </p:nvSpPr>
        <p:spPr>
          <a:xfrm>
            <a:off x="1022513" y="402826"/>
            <a:ext cx="7082693" cy="777623"/>
          </a:xfrm>
          <a:prstGeom prst="rect">
            <a:avLst/>
          </a:prstGeom>
        </p:spPr>
        <p:txBody>
          <a:bodyPr vert="horz" lIns="76200" tIns="38100" rIns="76200" bIns="3810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38098" indent="0" algn="ctr">
              <a:buNone/>
            </a:pPr>
            <a:r>
              <a:rPr lang="es-ES_tradnl" sz="2333" b="1" dirty="0">
                <a:solidFill>
                  <a:srgbClr val="000000"/>
                </a:solidFill>
              </a:rPr>
              <a:t>Actualización del Plan Estratégico del COIMC</a:t>
            </a:r>
            <a:endParaRPr lang="es-ES" sz="1333" dirty="0">
              <a:solidFill>
                <a:srgbClr val="000000"/>
              </a:solidFill>
            </a:endParaRPr>
          </a:p>
        </p:txBody>
      </p:sp>
      <p:pic>
        <p:nvPicPr>
          <p:cNvPr id="5" name="Imagen 4"/>
          <p:cNvPicPr>
            <a:picLocks noChangeAspect="1"/>
          </p:cNvPicPr>
          <p:nvPr/>
        </p:nvPicPr>
        <p:blipFill>
          <a:blip r:embed="rId3"/>
          <a:stretch>
            <a:fillRect/>
          </a:stretch>
        </p:blipFill>
        <p:spPr>
          <a:xfrm>
            <a:off x="1257851" y="4078654"/>
            <a:ext cx="1981666" cy="1325626"/>
          </a:xfrm>
          <a:prstGeom prst="rect">
            <a:avLst/>
          </a:prstGeom>
        </p:spPr>
      </p:pic>
      <p:pic>
        <p:nvPicPr>
          <p:cNvPr id="6" name="Imagen 5"/>
          <p:cNvPicPr>
            <a:picLocks noChangeAspect="1"/>
          </p:cNvPicPr>
          <p:nvPr/>
        </p:nvPicPr>
        <p:blipFill>
          <a:blip r:embed="rId4"/>
          <a:stretch>
            <a:fillRect/>
          </a:stretch>
        </p:blipFill>
        <p:spPr>
          <a:xfrm>
            <a:off x="3554371" y="4212186"/>
            <a:ext cx="3163603" cy="1047731"/>
          </a:xfrm>
          <a:prstGeom prst="rect">
            <a:avLst/>
          </a:prstGeom>
        </p:spPr>
      </p:pic>
    </p:spTree>
    <p:extLst>
      <p:ext uri="{BB962C8B-B14F-4D97-AF65-F5344CB8AC3E}">
        <p14:creationId xmlns:p14="http://schemas.microsoft.com/office/powerpoint/2010/main" val="28830650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a:srcRect l="37553" t="19622" r="13862" b="15472"/>
          <a:stretch/>
        </p:blipFill>
        <p:spPr bwMode="auto">
          <a:xfrm>
            <a:off x="1516877" y="281218"/>
            <a:ext cx="6268437" cy="5128514"/>
          </a:xfrm>
          <a:prstGeom prst="rect">
            <a:avLst/>
          </a:prstGeom>
          <a:ln>
            <a:noFill/>
          </a:ln>
          <a:extLst>
            <a:ext uri="{53640926-AAD7-44d8-BBD7-CCE9431645EC}">
              <a14:shadowObscured xmlns:a14="http://schemas.microsoft.com/office/drawing/2010/main" xmlns=""/>
            </a:ext>
          </a:extLst>
        </p:spPr>
      </p:pic>
      <p:sp>
        <p:nvSpPr>
          <p:cNvPr id="3" name="Rectángulo 2"/>
          <p:cNvSpPr/>
          <p:nvPr/>
        </p:nvSpPr>
        <p:spPr>
          <a:xfrm>
            <a:off x="1641231" y="439016"/>
            <a:ext cx="5495193" cy="707886"/>
          </a:xfrm>
          <a:prstGeom prst="rect">
            <a:avLst/>
          </a:prstGeom>
          <a:solidFill>
            <a:schemeClr val="bg2"/>
          </a:solidFill>
        </p:spPr>
        <p:txBody>
          <a:bodyPr wrap="square">
            <a:spAutoFit/>
          </a:bodyPr>
          <a:lstStyle/>
          <a:p>
            <a:r>
              <a:rPr lang="es-ES_tradnl" sz="2000" dirty="0">
                <a:solidFill>
                  <a:srgbClr val="000000"/>
                </a:solidFill>
              </a:rPr>
              <a:t>El modelo CMI (BSC) adaptado para el COIMC contiene los siguientes elementos:</a:t>
            </a:r>
            <a:endParaRPr lang="en-US" sz="2000" dirty="0">
              <a:solidFill>
                <a:srgbClr val="000000"/>
              </a:solidFill>
            </a:endParaRPr>
          </a:p>
        </p:txBody>
      </p:sp>
      <p:sp>
        <p:nvSpPr>
          <p:cNvPr id="5" name="Elipse 4"/>
          <p:cNvSpPr/>
          <p:nvPr/>
        </p:nvSpPr>
        <p:spPr>
          <a:xfrm>
            <a:off x="3212449" y="1734039"/>
            <a:ext cx="309359" cy="268654"/>
          </a:xfrm>
          <a:prstGeom prst="ellipse">
            <a:avLst/>
          </a:prstGeom>
          <a:solidFill>
            <a:srgbClr val="B4DCF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solidFill>
                  <a:srgbClr val="000000"/>
                </a:solidFill>
              </a:rPr>
              <a:t>1</a:t>
            </a:r>
            <a:endParaRPr lang="es-ES" dirty="0">
              <a:solidFill>
                <a:srgbClr val="000000"/>
              </a:solidFill>
            </a:endParaRPr>
          </a:p>
        </p:txBody>
      </p:sp>
      <p:sp>
        <p:nvSpPr>
          <p:cNvPr id="6" name="Elipse 5"/>
          <p:cNvSpPr/>
          <p:nvPr/>
        </p:nvSpPr>
        <p:spPr>
          <a:xfrm>
            <a:off x="6652846" y="2002693"/>
            <a:ext cx="309359" cy="268654"/>
          </a:xfrm>
          <a:prstGeom prst="ellipse">
            <a:avLst/>
          </a:prstGeom>
          <a:solidFill>
            <a:srgbClr val="B4DCF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rgbClr val="000000"/>
                </a:solidFill>
              </a:rPr>
              <a:t>2</a:t>
            </a:r>
          </a:p>
        </p:txBody>
      </p:sp>
      <p:sp>
        <p:nvSpPr>
          <p:cNvPr id="7" name="Elipse 6"/>
          <p:cNvSpPr/>
          <p:nvPr/>
        </p:nvSpPr>
        <p:spPr>
          <a:xfrm>
            <a:off x="3339449" y="5057206"/>
            <a:ext cx="309359" cy="268654"/>
          </a:xfrm>
          <a:prstGeom prst="ellipse">
            <a:avLst/>
          </a:prstGeom>
          <a:solidFill>
            <a:srgbClr val="B4DCF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solidFill>
                  <a:srgbClr val="000000"/>
                </a:solidFill>
              </a:rPr>
              <a:t>3</a:t>
            </a:r>
            <a:endParaRPr lang="es-ES" dirty="0">
              <a:solidFill>
                <a:srgbClr val="000000"/>
              </a:solidFill>
            </a:endParaRPr>
          </a:p>
        </p:txBody>
      </p:sp>
      <p:sp>
        <p:nvSpPr>
          <p:cNvPr id="8" name="Elipse 7"/>
          <p:cNvSpPr/>
          <p:nvPr/>
        </p:nvSpPr>
        <p:spPr>
          <a:xfrm>
            <a:off x="2127455" y="1846384"/>
            <a:ext cx="309359" cy="268654"/>
          </a:xfrm>
          <a:prstGeom prst="ellipse">
            <a:avLst/>
          </a:prstGeom>
          <a:solidFill>
            <a:srgbClr val="B4DCF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rgbClr val="000000"/>
                </a:solidFill>
              </a:rPr>
              <a:t>4</a:t>
            </a:r>
          </a:p>
        </p:txBody>
      </p:sp>
      <p:sp>
        <p:nvSpPr>
          <p:cNvPr id="2" name="CuadroTexto 1"/>
          <p:cNvSpPr txBox="1"/>
          <p:nvPr/>
        </p:nvSpPr>
        <p:spPr>
          <a:xfrm>
            <a:off x="4089870" y="2177273"/>
            <a:ext cx="1058333" cy="233462"/>
          </a:xfrm>
          <a:prstGeom prst="rect">
            <a:avLst/>
          </a:prstGeom>
          <a:solidFill>
            <a:schemeClr val="accent5">
              <a:lumMod val="20000"/>
              <a:lumOff val="80000"/>
            </a:schemeClr>
          </a:solidFill>
        </p:spPr>
        <p:txBody>
          <a:bodyPr wrap="square" rtlCol="0">
            <a:spAutoFit/>
          </a:bodyPr>
          <a:lstStyle/>
          <a:p>
            <a:r>
              <a:rPr lang="es-ES" sz="917" dirty="0"/>
              <a:t>JEMI, JEMO, G2</a:t>
            </a:r>
          </a:p>
        </p:txBody>
      </p:sp>
      <p:pic>
        <p:nvPicPr>
          <p:cNvPr id="9" name="1 Imagen" descr="C:\Documents and Settings\mpalacios\Escritorio\LOGOTIPOS UNIVERSIDADa\LOGO PRINCIP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4328" y="5126870"/>
            <a:ext cx="1367953" cy="34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74767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4294967295"/>
          </p:nvPr>
        </p:nvSpPr>
        <p:spPr>
          <a:xfrm>
            <a:off x="755576" y="609600"/>
            <a:ext cx="7416824" cy="1295400"/>
          </a:xfrm>
          <a:prstGeom prst="rect">
            <a:avLst/>
          </a:prstGeom>
        </p:spPr>
        <p:txBody>
          <a:bodyPr>
            <a:noAutofit/>
          </a:bodyPr>
          <a:lstStyle/>
          <a:p>
            <a:pPr marL="38098" indent="0" algn="just">
              <a:buNone/>
            </a:pPr>
            <a:r>
              <a:rPr lang="es-ES_tradnl" sz="1600" dirty="0"/>
              <a:t>La construcción de </a:t>
            </a:r>
            <a:r>
              <a:rPr lang="es-ES_tradnl" sz="1600" b="1" dirty="0">
                <a:solidFill>
                  <a:srgbClr val="FF0000"/>
                </a:solidFill>
              </a:rPr>
              <a:t>Valor Público </a:t>
            </a:r>
            <a:r>
              <a:rPr lang="es-ES_tradnl" sz="1600" dirty="0"/>
              <a:t>proviene de factores internos y externos del Comando, que </a:t>
            </a:r>
            <a:r>
              <a:rPr lang="es-ES_tradnl" sz="1600" dirty="0" smtClean="0"/>
              <a:t>permiten </a:t>
            </a:r>
            <a:r>
              <a:rPr lang="es-ES_tradnl" sz="1600" dirty="0"/>
              <a:t>el cumplimiento de la Visión del COIMC, que en una relación causa efecto </a:t>
            </a:r>
            <a:r>
              <a:rPr lang="es-ES_tradnl" sz="1600" dirty="0" smtClean="0"/>
              <a:t>logran que </a:t>
            </a:r>
            <a:r>
              <a:rPr lang="es-ES_tradnl" sz="1600" dirty="0"/>
              <a:t>los objetivos se enlacen y escalen de tal manera que conforman un tejido sinérgico, el mismo que se encuentra organizado en cuatro temas críticos o perspectivas: </a:t>
            </a:r>
          </a:p>
          <a:p>
            <a:pPr marL="38098" indent="0">
              <a:buNone/>
            </a:pPr>
            <a:endParaRPr lang="es-ES_tradnl" sz="1600" dirty="0"/>
          </a:p>
          <a:p>
            <a:pPr marL="38098" indent="0">
              <a:buNone/>
            </a:pPr>
            <a:endParaRPr lang="en-US" sz="1600" dirty="0"/>
          </a:p>
          <a:p>
            <a:endParaRPr lang="es-ES" sz="1600" dirty="0"/>
          </a:p>
        </p:txBody>
      </p:sp>
      <p:pic>
        <p:nvPicPr>
          <p:cNvPr id="4" name="Imagen 3"/>
          <p:cNvPicPr>
            <a:picLocks noChangeAspect="1"/>
          </p:cNvPicPr>
          <p:nvPr/>
        </p:nvPicPr>
        <p:blipFill>
          <a:blip r:embed="rId2"/>
          <a:stretch>
            <a:fillRect/>
          </a:stretch>
        </p:blipFill>
        <p:spPr>
          <a:xfrm>
            <a:off x="850810" y="3967154"/>
            <a:ext cx="2553260" cy="1356158"/>
          </a:xfrm>
          <a:prstGeom prst="rect">
            <a:avLst/>
          </a:prstGeom>
        </p:spPr>
      </p:pic>
      <p:pic>
        <p:nvPicPr>
          <p:cNvPr id="5" name="Imagen 4"/>
          <p:cNvPicPr>
            <a:picLocks noChangeAspect="1"/>
          </p:cNvPicPr>
          <p:nvPr/>
        </p:nvPicPr>
        <p:blipFill>
          <a:blip r:embed="rId3"/>
          <a:stretch>
            <a:fillRect/>
          </a:stretch>
        </p:blipFill>
        <p:spPr>
          <a:xfrm>
            <a:off x="6063001" y="3871856"/>
            <a:ext cx="1970999" cy="1489889"/>
          </a:xfrm>
          <a:prstGeom prst="rect">
            <a:avLst/>
          </a:prstGeom>
        </p:spPr>
      </p:pic>
      <p:pic>
        <p:nvPicPr>
          <p:cNvPr id="6" name="Imagen 5"/>
          <p:cNvPicPr>
            <a:picLocks noChangeAspect="1"/>
          </p:cNvPicPr>
          <p:nvPr/>
        </p:nvPicPr>
        <p:blipFill>
          <a:blip r:embed="rId4"/>
          <a:stretch>
            <a:fillRect/>
          </a:stretch>
        </p:blipFill>
        <p:spPr>
          <a:xfrm>
            <a:off x="4019039" y="3871855"/>
            <a:ext cx="1426552" cy="1408403"/>
          </a:xfrm>
          <a:prstGeom prst="rect">
            <a:avLst/>
          </a:prstGeom>
        </p:spPr>
      </p:pic>
      <p:sp>
        <p:nvSpPr>
          <p:cNvPr id="8" name="Marcador de contenido 2"/>
          <p:cNvSpPr txBox="1">
            <a:spLocks/>
          </p:cNvSpPr>
          <p:nvPr/>
        </p:nvSpPr>
        <p:spPr>
          <a:xfrm>
            <a:off x="850810" y="1999073"/>
            <a:ext cx="7321589" cy="1434491"/>
          </a:xfrm>
          <a:prstGeom prst="rect">
            <a:avLst/>
          </a:prstGeom>
        </p:spPr>
        <p:txBody>
          <a:bodyPr vert="horz" lIns="76200" tIns="38100" rIns="76200" bIns="3810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19083" indent="-380985">
              <a:buFont typeface="+mj-lt"/>
              <a:buAutoNum type="arabicPeriod"/>
            </a:pPr>
            <a:r>
              <a:rPr lang="es-ES_tradnl" sz="1600" dirty="0"/>
              <a:t>Perspectiva de Desarrollo Humano Tecnológico y Cultural;</a:t>
            </a:r>
            <a:endParaRPr lang="en-US" sz="1600" dirty="0"/>
          </a:p>
          <a:p>
            <a:pPr marL="419083" indent="-380985">
              <a:buFont typeface="+mj-lt"/>
              <a:buAutoNum type="arabicPeriod"/>
            </a:pPr>
            <a:r>
              <a:rPr lang="es-ES_tradnl" sz="1600" dirty="0"/>
              <a:t>Perspectiva de Gestión de la Calidad que gestiona los procesos fundamentales;</a:t>
            </a:r>
            <a:endParaRPr lang="en-US" sz="1600" dirty="0"/>
          </a:p>
          <a:p>
            <a:pPr marL="419083" indent="-380985">
              <a:buFont typeface="+mj-lt"/>
              <a:buAutoNum type="arabicPeriod"/>
            </a:pPr>
            <a:r>
              <a:rPr lang="es-ES_tradnl" sz="1600" dirty="0"/>
              <a:t>Perspectiva de excelencia operativa responsable del empleo óptimo de los recursos materiales y financieros; y,</a:t>
            </a:r>
            <a:endParaRPr lang="en-US" sz="1600" dirty="0"/>
          </a:p>
          <a:p>
            <a:pPr marL="419083" indent="-380985">
              <a:buFont typeface="+mj-lt"/>
              <a:buAutoNum type="arabicPeriod"/>
            </a:pPr>
            <a:r>
              <a:rPr lang="es-ES_tradnl" sz="1600" dirty="0"/>
              <a:t>Perspectiva de Generación de Valor Público, que entrega a los usuarios bienes y servicios de calidad.</a:t>
            </a:r>
            <a:endParaRPr lang="en-US" sz="1600" dirty="0"/>
          </a:p>
          <a:p>
            <a:endParaRPr lang="es-ES" sz="1600" dirty="0"/>
          </a:p>
        </p:txBody>
      </p:sp>
    </p:spTree>
    <p:extLst>
      <p:ext uri="{BB962C8B-B14F-4D97-AF65-F5344CB8AC3E}">
        <p14:creationId xmlns:p14="http://schemas.microsoft.com/office/powerpoint/2010/main" val="4370406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1"/>
          <p:cNvSpPr/>
          <p:nvPr/>
        </p:nvSpPr>
        <p:spPr>
          <a:xfrm>
            <a:off x="1869189" y="1677051"/>
            <a:ext cx="895513" cy="30121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7410" name="Rectangle 2"/>
          <p:cNvSpPr>
            <a:spLocks noChangeArrowheads="1"/>
          </p:cNvSpPr>
          <p:nvPr/>
        </p:nvSpPr>
        <p:spPr bwMode="auto">
          <a:xfrm>
            <a:off x="762001" y="631133"/>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s-MX"/>
          </a:p>
        </p:txBody>
      </p:sp>
      <p:sp>
        <p:nvSpPr>
          <p:cNvPr id="11" name="10 Rectángulo"/>
          <p:cNvSpPr/>
          <p:nvPr/>
        </p:nvSpPr>
        <p:spPr>
          <a:xfrm>
            <a:off x="915943" y="815799"/>
            <a:ext cx="7316464" cy="50276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s-ES" sz="2667"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itchFamily="34" charset="0"/>
                <a:cs typeface="Arial" pitchFamily="34" charset="0"/>
              </a:rPr>
              <a:t>ACTUALIZACIÓN DEL PLAN ESTRATÉGICO</a:t>
            </a:r>
          </a:p>
        </p:txBody>
      </p:sp>
      <p:sp>
        <p:nvSpPr>
          <p:cNvPr id="9" name="Rectangle 8"/>
          <p:cNvSpPr/>
          <p:nvPr/>
        </p:nvSpPr>
        <p:spPr>
          <a:xfrm>
            <a:off x="762001" y="265212"/>
            <a:ext cx="7619999" cy="369332"/>
          </a:xfrm>
          <a:prstGeom prst="rect">
            <a:avLst/>
          </a:prstGeom>
        </p:spPr>
        <p:txBody>
          <a:bodyPr wrap="square">
            <a:spAutoFit/>
          </a:bodyPr>
          <a:lstStyle/>
          <a:p>
            <a:pPr algn="ctr">
              <a:defRPr/>
            </a:pPr>
            <a:r>
              <a:rPr lang="es-EC"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CAPITULO V: PROPUESTA TÉCNICA</a:t>
            </a:r>
          </a:p>
        </p:txBody>
      </p:sp>
      <p:pic>
        <p:nvPicPr>
          <p:cNvPr id="3" name="Imagen 2"/>
          <p:cNvPicPr>
            <a:picLocks noChangeAspect="1"/>
          </p:cNvPicPr>
          <p:nvPr/>
        </p:nvPicPr>
        <p:blipFill>
          <a:blip r:embed="rId2"/>
          <a:stretch>
            <a:fillRect/>
          </a:stretch>
        </p:blipFill>
        <p:spPr>
          <a:xfrm>
            <a:off x="900737" y="1417341"/>
            <a:ext cx="2875972" cy="2162553"/>
          </a:xfrm>
          <a:prstGeom prst="rect">
            <a:avLst/>
          </a:prstGeom>
        </p:spPr>
      </p:pic>
      <p:sp>
        <p:nvSpPr>
          <p:cNvPr id="4" name="Elipse 3"/>
          <p:cNvSpPr/>
          <p:nvPr/>
        </p:nvSpPr>
        <p:spPr>
          <a:xfrm>
            <a:off x="1861040" y="1677051"/>
            <a:ext cx="911795" cy="301218"/>
          </a:xfrm>
          <a:prstGeom prst="ellipse">
            <a:avLst/>
          </a:prstGeom>
          <a:noFill/>
          <a:ln w="57150" cmpd="sng">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aphicFrame>
        <p:nvGraphicFramePr>
          <p:cNvPr id="5" name="Diagrama 4"/>
          <p:cNvGraphicFramePr/>
          <p:nvPr>
            <p:extLst>
              <p:ext uri="{D42A27DB-BD31-4B8C-83A1-F6EECF244321}">
                <p14:modId xmlns:p14="http://schemas.microsoft.com/office/powerpoint/2010/main" val="3319090775"/>
              </p:ext>
            </p:extLst>
          </p:nvPr>
        </p:nvGraphicFramePr>
        <p:xfrm>
          <a:off x="3851921" y="1477348"/>
          <a:ext cx="4752527" cy="37204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1 Imagen" descr="C:\Documents and Settings\mpalacios\Escritorio\LOGOTIPOS UNIVERSIDADa\LOGO PRINCIPAL.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24328" y="5246787"/>
            <a:ext cx="1367953" cy="34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4308503"/>
      </p:ext>
    </p:extLst>
  </p:cSld>
  <p:clrMapOvr>
    <a:masterClrMapping/>
  </p:clrMapOvr>
  <p:transition>
    <p:push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4294967295"/>
          </p:nvPr>
        </p:nvSpPr>
        <p:spPr>
          <a:xfrm>
            <a:off x="251521" y="321940"/>
            <a:ext cx="8640760" cy="2895600"/>
          </a:xfrm>
          <a:prstGeom prst="rect">
            <a:avLst/>
          </a:prstGeom>
        </p:spPr>
        <p:txBody>
          <a:bodyPr>
            <a:noAutofit/>
          </a:bodyPr>
          <a:lstStyle/>
          <a:p>
            <a:pPr marL="38098" indent="0" algn="just">
              <a:buNone/>
            </a:pPr>
            <a:r>
              <a:rPr lang="es-ES_tradnl" sz="1800" b="1" dirty="0"/>
              <a:t>Este compromiso se demuestra a través de:</a:t>
            </a:r>
            <a:endParaRPr lang="en-US" sz="1800" b="1" dirty="0"/>
          </a:p>
          <a:p>
            <a:pPr marL="38098" indent="0" algn="just">
              <a:buNone/>
            </a:pPr>
            <a:endParaRPr lang="en-US" sz="1600" dirty="0"/>
          </a:p>
          <a:p>
            <a:pPr lvl="0" algn="just"/>
            <a:r>
              <a:rPr lang="es-ES_tradnl" sz="1600" dirty="0"/>
              <a:t>El desarrollo de las COMPETENCIAS del Talento Humano del COIMC, con el mayor nivel de calidad dentro del marco normativo vigente y futuro con el fin de maximizar los beneficios y minimizar los costos para todos los actores y la comunidad, así como el logro de los objetivos previstos. </a:t>
            </a:r>
            <a:endParaRPr lang="en-US" sz="1600" dirty="0"/>
          </a:p>
          <a:p>
            <a:pPr marL="38098" indent="0" algn="just">
              <a:buNone/>
            </a:pPr>
            <a:endParaRPr lang="en-US" sz="1600" dirty="0"/>
          </a:p>
          <a:p>
            <a:pPr lvl="0" algn="just"/>
            <a:r>
              <a:rPr lang="es-ES_tradnl" sz="1600" dirty="0"/>
              <a:t>La comunicación periódica de los resultados de la gestión del COIMC-SIM a los principales actores y a la comunidad en general con el fin de informar y recibir sugerencias para aplicar a la mejora continua del Sistema de Inteligencia Militar.</a:t>
            </a:r>
            <a:endParaRPr lang="en-US" sz="1600" dirty="0"/>
          </a:p>
          <a:p>
            <a:pPr marL="38098" indent="0" algn="just">
              <a:buNone/>
            </a:pPr>
            <a:endParaRPr lang="en-US" sz="1600" dirty="0"/>
          </a:p>
          <a:p>
            <a:pPr lvl="0" algn="just"/>
            <a:r>
              <a:rPr lang="es-ES_tradnl" sz="1600" dirty="0"/>
              <a:t>El fomento de la participación de todos los actores en este Proceso de superación y mejora, transmitiéndoles la misión, visión y valores de la Organización.</a:t>
            </a:r>
            <a:endParaRPr lang="en-US" sz="1600" dirty="0"/>
          </a:p>
          <a:p>
            <a:pPr marL="38098" indent="0" algn="just">
              <a:buNone/>
            </a:pPr>
            <a:endParaRPr lang="en-US" sz="1600" dirty="0"/>
          </a:p>
          <a:p>
            <a:pPr marL="0" indent="0" algn="just">
              <a:buNone/>
            </a:pPr>
            <a:endParaRPr lang="es-ES" sz="1600" dirty="0"/>
          </a:p>
        </p:txBody>
      </p:sp>
      <p:pic>
        <p:nvPicPr>
          <p:cNvPr id="4" name="Imagen 3"/>
          <p:cNvPicPr>
            <a:picLocks noChangeAspect="1"/>
          </p:cNvPicPr>
          <p:nvPr/>
        </p:nvPicPr>
        <p:blipFill>
          <a:blip r:embed="rId2"/>
          <a:stretch>
            <a:fillRect/>
          </a:stretch>
        </p:blipFill>
        <p:spPr>
          <a:xfrm>
            <a:off x="755576" y="4001893"/>
            <a:ext cx="1475562" cy="1447895"/>
          </a:xfrm>
          <a:prstGeom prst="rect">
            <a:avLst/>
          </a:prstGeom>
        </p:spPr>
      </p:pic>
      <p:pic>
        <p:nvPicPr>
          <p:cNvPr id="5" name="Imagen 4"/>
          <p:cNvPicPr>
            <a:picLocks noChangeAspect="1"/>
          </p:cNvPicPr>
          <p:nvPr/>
        </p:nvPicPr>
        <p:blipFill>
          <a:blip r:embed="rId3" cstate="print"/>
          <a:stretch>
            <a:fillRect/>
          </a:stretch>
        </p:blipFill>
        <p:spPr>
          <a:xfrm>
            <a:off x="2479899" y="4020159"/>
            <a:ext cx="2145785" cy="1429629"/>
          </a:xfrm>
          <a:prstGeom prst="rect">
            <a:avLst/>
          </a:prstGeom>
        </p:spPr>
      </p:pic>
      <p:pic>
        <p:nvPicPr>
          <p:cNvPr id="6" name="Imagen 5"/>
          <p:cNvPicPr>
            <a:picLocks noChangeAspect="1"/>
          </p:cNvPicPr>
          <p:nvPr/>
        </p:nvPicPr>
        <p:blipFill>
          <a:blip r:embed="rId4"/>
          <a:stretch>
            <a:fillRect/>
          </a:stretch>
        </p:blipFill>
        <p:spPr>
          <a:xfrm>
            <a:off x="4834158" y="4090840"/>
            <a:ext cx="3136033" cy="1358948"/>
          </a:xfrm>
          <a:prstGeom prst="rect">
            <a:avLst/>
          </a:prstGeom>
        </p:spPr>
      </p:pic>
      <p:pic>
        <p:nvPicPr>
          <p:cNvPr id="7" name="1 Imagen" descr="C:\Documents and Settings\mpalacios\Escritorio\LOGOTIPOS UNIVERSIDADa\LOGO PRINCIPA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4328" y="5126870"/>
            <a:ext cx="1367953" cy="34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26391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762001" y="631133"/>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s-MX"/>
          </a:p>
        </p:txBody>
      </p:sp>
      <p:sp>
        <p:nvSpPr>
          <p:cNvPr id="11" name="10 Rectángulo"/>
          <p:cNvSpPr/>
          <p:nvPr/>
        </p:nvSpPr>
        <p:spPr>
          <a:xfrm>
            <a:off x="915943" y="193204"/>
            <a:ext cx="7316464" cy="50276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s-ES" sz="2667"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itchFamily="34" charset="0"/>
                <a:cs typeface="Arial" pitchFamily="34" charset="0"/>
              </a:rPr>
              <a:t>ACTUALIZACIÓN DEL PLAN ESTRATÉGICO</a:t>
            </a:r>
          </a:p>
        </p:txBody>
      </p:sp>
      <p:pic>
        <p:nvPicPr>
          <p:cNvPr id="5" name="Imagen 4"/>
          <p:cNvPicPr/>
          <p:nvPr/>
        </p:nvPicPr>
        <p:blipFill>
          <a:blip r:embed="rId2" cstate="email">
            <a:extLst>
              <a:ext uri="{28A0092B-C50C-407E-A947-70E740481C1C}">
                <a14:useLocalDpi xmlns:a14="http://schemas.microsoft.com/office/drawing/2010/main" val="0"/>
              </a:ext>
            </a:extLst>
          </a:blip>
          <a:srcRect t="6088"/>
          <a:stretch>
            <a:fillRect/>
          </a:stretch>
        </p:blipFill>
        <p:spPr bwMode="auto">
          <a:xfrm>
            <a:off x="4097822" y="841277"/>
            <a:ext cx="4506626" cy="4356486"/>
          </a:xfrm>
          <a:prstGeom prst="rect">
            <a:avLst/>
          </a:prstGeom>
          <a:noFill/>
          <a:ln>
            <a:noFill/>
          </a:ln>
        </p:spPr>
      </p:pic>
      <p:graphicFrame>
        <p:nvGraphicFramePr>
          <p:cNvPr id="6" name="Diagrama 5"/>
          <p:cNvGraphicFramePr/>
          <p:nvPr>
            <p:extLst>
              <p:ext uri="{D42A27DB-BD31-4B8C-83A1-F6EECF244321}">
                <p14:modId xmlns:p14="http://schemas.microsoft.com/office/powerpoint/2010/main" val="642990935"/>
              </p:ext>
            </p:extLst>
          </p:nvPr>
        </p:nvGraphicFramePr>
        <p:xfrm>
          <a:off x="1031607" y="1837387"/>
          <a:ext cx="2880320" cy="340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1 Imagen" descr="C:\Documents and Settings\mpalacios\Escritorio\LOGOTIPOS UNIVERSIDADa\LOGO PRINCIPAL.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24328" y="5246787"/>
            <a:ext cx="1367953" cy="34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4228356"/>
      </p:ext>
    </p:extLst>
  </p:cSld>
  <p:clrMapOvr>
    <a:masterClrMapping/>
  </p:clrMapOvr>
  <p:transition>
    <p:push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4294967295"/>
          </p:nvPr>
        </p:nvSpPr>
        <p:spPr>
          <a:xfrm>
            <a:off x="251520" y="40941"/>
            <a:ext cx="8640761" cy="3587087"/>
          </a:xfrm>
          <a:prstGeom prst="rect">
            <a:avLst/>
          </a:prstGeom>
        </p:spPr>
        <p:txBody>
          <a:bodyPr>
            <a:noAutofit/>
          </a:bodyPr>
          <a:lstStyle/>
          <a:p>
            <a:pPr marL="419083" indent="-380985" algn="just">
              <a:buAutoNum type="arabicPeriod" startAt="2"/>
            </a:pPr>
            <a:r>
              <a:rPr lang="es-ES_tradnl" sz="1600" b="1" dirty="0"/>
              <a:t>Diseño del proceso de Gestión de Riesgos</a:t>
            </a:r>
          </a:p>
          <a:p>
            <a:pPr algn="just">
              <a:buNone/>
            </a:pPr>
            <a:r>
              <a:rPr lang="es-ES_tradnl" sz="1600" dirty="0" smtClean="0"/>
              <a:t>	</a:t>
            </a:r>
            <a:r>
              <a:rPr lang="es-ES_tradnl" sz="1600" dirty="0"/>
              <a:t>Para poder </a:t>
            </a:r>
            <a:r>
              <a:rPr lang="es-ES_tradnl" sz="1600" dirty="0" err="1"/>
              <a:t>operacionalizar</a:t>
            </a:r>
            <a:r>
              <a:rPr lang="es-ES_tradnl" sz="1600" dirty="0"/>
              <a:t> la estrategia definida en el Plan Estratégico del COIMC ajustado, es necesario definir el “Mapa de Procesos del COIMC”, en el que se identifiquen los procesos gobernantes, los de la Cadena de Valor y los procesos de Apoyo. Por la trascendencia del componente de Riesgos y dado el nivel estratégico en su administración, el Proceso de Gestión de Riesgos se incluye dentro de los procesos gobernantes, es decir que le corresponde al nivel de Comando (Comandante, Estado Mayor, Unidad de Planificación) convertirse en dueño del proceso y responder por los productos generados, así como de las acciones correctivas que aseguren su funcionamiento.</a:t>
            </a:r>
            <a:endParaRPr lang="es-ES" sz="1600" dirty="0"/>
          </a:p>
          <a:p>
            <a:pPr algn="just">
              <a:buNone/>
            </a:pPr>
            <a:r>
              <a:rPr lang="es-ES_tradnl" sz="1600" dirty="0"/>
              <a:t>	La propuesta de Mapa de Procesos del COIMC que faculte la implementación de la Gestión de Riesgo, es la siguiente:</a:t>
            </a:r>
            <a:endParaRPr lang="es-ES" sz="1600" dirty="0"/>
          </a:p>
          <a:p>
            <a:pPr algn="just">
              <a:buNone/>
            </a:pPr>
            <a:r>
              <a:rPr lang="es-ES_tradnl" sz="1600" dirty="0"/>
              <a:t> </a:t>
            </a:r>
            <a:endParaRPr lang="es-ES" sz="1600" dirty="0"/>
          </a:p>
          <a:p>
            <a:pPr algn="just">
              <a:buNone/>
            </a:pPr>
            <a:r>
              <a:rPr lang="es-ES_tradnl" sz="1600" dirty="0"/>
              <a:t>	En cumplimiento de la política emitida por la Secretaria Nacional de la Administración Pública SNAP, adoptando la Norma Técnica para la Gestión por Procesos de las Instituciones del sector público, a continuación se diseña el Proceso de Gestión de Riesgos para el COIMC, tomando en cuenta:</a:t>
            </a:r>
            <a:endParaRPr lang="es-ES" sz="1600" dirty="0"/>
          </a:p>
          <a:p>
            <a:pPr lvl="0" algn="just"/>
            <a:r>
              <a:rPr lang="es-EC" sz="1600" dirty="0" smtClean="0"/>
              <a:t>Los </a:t>
            </a:r>
            <a:r>
              <a:rPr lang="es-EC" sz="1600" dirty="0"/>
              <a:t>formatos oficiales de la SNAP; </a:t>
            </a:r>
            <a:endParaRPr lang="es-ES" sz="1600" dirty="0"/>
          </a:p>
          <a:p>
            <a:pPr lvl="0" algn="just"/>
            <a:r>
              <a:rPr lang="es-EC" sz="1600" dirty="0"/>
              <a:t>Utilización del software </a:t>
            </a:r>
            <a:r>
              <a:rPr lang="es-EC" sz="1600" dirty="0" err="1"/>
              <a:t>Bizagi</a:t>
            </a:r>
            <a:r>
              <a:rPr lang="es-EC" sz="1600" dirty="0"/>
              <a:t>; y,</a:t>
            </a:r>
            <a:endParaRPr lang="es-ES" sz="1600" dirty="0"/>
          </a:p>
          <a:p>
            <a:pPr lvl="0" algn="just"/>
            <a:r>
              <a:rPr lang="es-EC" sz="1600" dirty="0"/>
              <a:t>Utilización de las Normas de referencia ISO 31.000</a:t>
            </a:r>
            <a:endParaRPr lang="es-ES" sz="1600" dirty="0"/>
          </a:p>
          <a:p>
            <a:pPr algn="just"/>
            <a:endParaRPr lang="es-ES" sz="1600" dirty="0"/>
          </a:p>
        </p:txBody>
      </p:sp>
      <p:pic>
        <p:nvPicPr>
          <p:cNvPr id="6146" name="Picture 2" descr="https://www.atlas.com.co/sites/default/files/images/admira_grafico.png"/>
          <p:cNvPicPr>
            <a:picLocks noChangeAspect="1" noChangeArrowheads="1"/>
          </p:cNvPicPr>
          <p:nvPr/>
        </p:nvPicPr>
        <p:blipFill>
          <a:blip r:embed="rId2"/>
          <a:srcRect/>
          <a:stretch>
            <a:fillRect/>
          </a:stretch>
        </p:blipFill>
        <p:spPr bwMode="auto">
          <a:xfrm>
            <a:off x="4451845" y="3793604"/>
            <a:ext cx="3045698" cy="1756137"/>
          </a:xfrm>
          <a:prstGeom prst="rect">
            <a:avLst/>
          </a:prstGeom>
          <a:noFill/>
        </p:spPr>
      </p:pic>
      <p:pic>
        <p:nvPicPr>
          <p:cNvPr id="4" name="1 Imagen" descr="C:\Documents and Settings\mpalacios\Escritorio\LOGOTIPOS UNIVERSIDADa\LOGO PRINCIP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4328" y="5126870"/>
            <a:ext cx="1367953" cy="34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46380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90625" y="428786"/>
            <a:ext cx="4056063" cy="1158715"/>
          </a:xfrm>
        </p:spPr>
        <p:txBody>
          <a:bodyPr/>
          <a:lstStyle/>
          <a:p>
            <a:pPr algn="l"/>
            <a:r>
              <a:rPr lang="es-ES_tradnl" sz="1600" b="1" dirty="0"/>
              <a:t>Información Básica</a:t>
            </a:r>
            <a:r>
              <a:rPr lang="es-ES" sz="1600" b="1" dirty="0"/>
              <a:t> Continúa</a:t>
            </a:r>
            <a:r>
              <a:rPr lang="es-ES" sz="1600" dirty="0"/>
              <a:t/>
            </a:r>
            <a:br>
              <a:rPr lang="es-ES" sz="1600" dirty="0"/>
            </a:br>
            <a:r>
              <a:rPr lang="es-ES" sz="1600" dirty="0"/>
              <a:t/>
            </a:r>
            <a:br>
              <a:rPr lang="es-ES" sz="1600" dirty="0"/>
            </a:br>
            <a:r>
              <a:rPr lang="es-ES" sz="1600" dirty="0"/>
              <a:t/>
            </a:r>
            <a:br>
              <a:rPr lang="es-ES" sz="1600" dirty="0"/>
            </a:br>
            <a:r>
              <a:rPr lang="es-EC" sz="1600" dirty="0"/>
              <a:t>Gestión de riesgos</a:t>
            </a:r>
            <a:r>
              <a:rPr lang="es-ES" sz="1600" dirty="0"/>
              <a:t> </a:t>
            </a:r>
          </a:p>
        </p:txBody>
      </p:sp>
      <p:sp>
        <p:nvSpPr>
          <p:cNvPr id="5" name="4 CuadroTexto"/>
          <p:cNvSpPr txBox="1"/>
          <p:nvPr/>
        </p:nvSpPr>
        <p:spPr>
          <a:xfrm>
            <a:off x="4810125" y="1985516"/>
            <a:ext cx="2852063" cy="646331"/>
          </a:xfrm>
          <a:prstGeom prst="rect">
            <a:avLst/>
          </a:prstGeom>
          <a:noFill/>
        </p:spPr>
        <p:txBody>
          <a:bodyPr wrap="none" rtlCol="0">
            <a:spAutoFit/>
          </a:bodyPr>
          <a:lstStyle/>
          <a:p>
            <a:r>
              <a:rPr lang="es-ES_tradnl" b="1" dirty="0" smtClean="0"/>
              <a:t>Lineamientos Generales</a:t>
            </a:r>
            <a:endParaRPr lang="es-ES" dirty="0" smtClean="0"/>
          </a:p>
          <a:p>
            <a:endParaRPr lang="es-ES" dirty="0"/>
          </a:p>
        </p:txBody>
      </p:sp>
      <p:sp>
        <p:nvSpPr>
          <p:cNvPr id="6" name="5 CuadroTexto"/>
          <p:cNvSpPr txBox="1"/>
          <p:nvPr/>
        </p:nvSpPr>
        <p:spPr>
          <a:xfrm>
            <a:off x="827584" y="2953320"/>
            <a:ext cx="3044423" cy="369332"/>
          </a:xfrm>
          <a:prstGeom prst="rect">
            <a:avLst/>
          </a:prstGeom>
          <a:noFill/>
        </p:spPr>
        <p:txBody>
          <a:bodyPr wrap="none" rtlCol="0">
            <a:spAutoFit/>
          </a:bodyPr>
          <a:lstStyle/>
          <a:p>
            <a:r>
              <a:rPr lang="es-ES_tradnl" b="1" dirty="0" smtClean="0"/>
              <a:t>Lineamientos del Proceso</a:t>
            </a:r>
            <a:endParaRPr lang="es-ES" dirty="0"/>
          </a:p>
        </p:txBody>
      </p:sp>
      <p:sp>
        <p:nvSpPr>
          <p:cNvPr id="7" name="6 CuadroTexto"/>
          <p:cNvSpPr txBox="1"/>
          <p:nvPr/>
        </p:nvSpPr>
        <p:spPr>
          <a:xfrm>
            <a:off x="4849813" y="3652391"/>
            <a:ext cx="3352200" cy="646331"/>
          </a:xfrm>
          <a:prstGeom prst="rect">
            <a:avLst/>
          </a:prstGeom>
          <a:noFill/>
        </p:spPr>
        <p:txBody>
          <a:bodyPr wrap="none" rtlCol="0">
            <a:spAutoFit/>
          </a:bodyPr>
          <a:lstStyle/>
          <a:p>
            <a:r>
              <a:rPr lang="es-ES_tradnl" b="1" dirty="0" smtClean="0"/>
              <a:t>Lineamientos Institucionales</a:t>
            </a:r>
            <a:endParaRPr lang="es-ES" dirty="0" smtClean="0"/>
          </a:p>
          <a:p>
            <a:endParaRPr lang="es-ES" dirty="0"/>
          </a:p>
        </p:txBody>
      </p:sp>
      <p:sp>
        <p:nvSpPr>
          <p:cNvPr id="8" name="7 Abrir llave"/>
          <p:cNvSpPr/>
          <p:nvPr/>
        </p:nvSpPr>
        <p:spPr>
          <a:xfrm>
            <a:off x="3921125" y="1587501"/>
            <a:ext cx="579438" cy="308768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dirty="0"/>
          </a:p>
        </p:txBody>
      </p:sp>
      <p:pic>
        <p:nvPicPr>
          <p:cNvPr id="3" name="Imagen 2"/>
          <p:cNvPicPr>
            <a:picLocks noChangeAspect="1"/>
          </p:cNvPicPr>
          <p:nvPr/>
        </p:nvPicPr>
        <p:blipFill>
          <a:blip r:embed="rId2"/>
          <a:stretch>
            <a:fillRect/>
          </a:stretch>
        </p:blipFill>
        <p:spPr>
          <a:xfrm>
            <a:off x="943428" y="3578307"/>
            <a:ext cx="3020031" cy="1889126"/>
          </a:xfrm>
          <a:prstGeom prst="rect">
            <a:avLst/>
          </a:prstGeom>
        </p:spPr>
      </p:pic>
      <p:pic>
        <p:nvPicPr>
          <p:cNvPr id="9" name="1 Imagen" descr="C:\Documents and Settings\mpalacios\Escritorio\LOGOTIPOS UNIVERSIDADa\LOGO PRINCIP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4328" y="5126870"/>
            <a:ext cx="1367953" cy="34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26159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4294967295"/>
          </p:nvPr>
        </p:nvSpPr>
        <p:spPr>
          <a:xfrm>
            <a:off x="179513" y="49188"/>
            <a:ext cx="8712768" cy="2895600"/>
          </a:xfrm>
          <a:prstGeom prst="rect">
            <a:avLst/>
          </a:prstGeom>
        </p:spPr>
        <p:txBody>
          <a:bodyPr>
            <a:noAutofit/>
          </a:bodyPr>
          <a:lstStyle/>
          <a:p>
            <a:pPr algn="just">
              <a:buNone/>
            </a:pPr>
            <a:r>
              <a:rPr lang="es-ES_tradnl" sz="1600" b="1" dirty="0" smtClean="0"/>
              <a:t>LINEAMIENTOS GENERALES</a:t>
            </a:r>
          </a:p>
          <a:p>
            <a:pPr algn="just"/>
            <a:endParaRPr lang="es-ES" sz="1600" dirty="0" smtClean="0"/>
          </a:p>
          <a:p>
            <a:pPr marL="38098" indent="0" algn="just">
              <a:buNone/>
            </a:pPr>
            <a:r>
              <a:rPr lang="es-EC" sz="1600" dirty="0" smtClean="0"/>
              <a:t>El proceso de Gestión de Riesgos requiere considerar los siguientes puntos generales:</a:t>
            </a:r>
          </a:p>
          <a:p>
            <a:pPr marL="38098" indent="0" algn="just">
              <a:buNone/>
            </a:pPr>
            <a:endParaRPr lang="es-ES" sz="1600" dirty="0" smtClean="0"/>
          </a:p>
          <a:p>
            <a:pPr lvl="0" algn="just"/>
            <a:r>
              <a:rPr lang="es-EC" sz="1600" dirty="0" smtClean="0"/>
              <a:t>El enfoque de Gestión de Riesgos, procura Identificar y manejar los riesgos existentes y nuevos de una manera planeada y coordinada con el mínimo de impacto y costo. Este enfoque es particularmente importante, ya que se evoluciona hacia la consolidación de la entidad como modelo de buen servicio. </a:t>
            </a:r>
            <a:endParaRPr lang="es-ES" sz="1600" dirty="0" smtClean="0"/>
          </a:p>
          <a:p>
            <a:pPr lvl="0" algn="just"/>
            <a:r>
              <a:rPr lang="es-EC" sz="1600" dirty="0" smtClean="0"/>
              <a:t>Se debe procurar en el COIMC el desarrollo de una cultura de administración de riesgos, que estimule a todos los servidores públicos de la entidad, a la identificación de riesgos.</a:t>
            </a:r>
            <a:endParaRPr lang="es-ES" sz="1600" dirty="0" smtClean="0"/>
          </a:p>
          <a:p>
            <a:pPr lvl="0" algn="just"/>
            <a:r>
              <a:rPr lang="es-EC" sz="1600" dirty="0" smtClean="0"/>
              <a:t>Anticiparse a los eventos potenciales que amenacen cualquier tipo de objetivo, estrategia o proceso del COIMC. </a:t>
            </a:r>
            <a:endParaRPr lang="es-ES" sz="1600" dirty="0" smtClean="0"/>
          </a:p>
          <a:p>
            <a:pPr algn="just"/>
            <a:endParaRPr lang="es-ES" sz="1600" dirty="0"/>
          </a:p>
        </p:txBody>
      </p:sp>
      <p:pic>
        <p:nvPicPr>
          <p:cNvPr id="2" name="Imagen 1"/>
          <p:cNvPicPr>
            <a:picLocks noChangeAspect="1"/>
          </p:cNvPicPr>
          <p:nvPr/>
        </p:nvPicPr>
        <p:blipFill>
          <a:blip r:embed="rId2"/>
          <a:stretch>
            <a:fillRect/>
          </a:stretch>
        </p:blipFill>
        <p:spPr>
          <a:xfrm>
            <a:off x="1979083" y="3401053"/>
            <a:ext cx="5238750" cy="2046387"/>
          </a:xfrm>
          <a:prstGeom prst="rect">
            <a:avLst/>
          </a:prstGeom>
        </p:spPr>
      </p:pic>
      <p:pic>
        <p:nvPicPr>
          <p:cNvPr id="4" name="1 Imagen" descr="C:\Documents and Settings\mpalacios\Escritorio\LOGOTIPOS UNIVERSIDADa\LOGO PRINCIP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4328" y="5126870"/>
            <a:ext cx="1367953" cy="34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78158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99592" y="553244"/>
            <a:ext cx="2700300" cy="1800200"/>
          </a:xfrm>
          <a:prstGeom prst="rect">
            <a:avLst/>
          </a:prstGeom>
          <a:ln>
            <a:solidFill>
              <a:schemeClr val="tx1"/>
            </a:solidFill>
          </a:ln>
        </p:spPr>
      </p:pic>
      <p:sp>
        <p:nvSpPr>
          <p:cNvPr id="3" name="AutoShape 12"/>
          <p:cNvSpPr>
            <a:spLocks noChangeArrowheads="1"/>
          </p:cNvSpPr>
          <p:nvPr/>
        </p:nvSpPr>
        <p:spPr bwMode="auto">
          <a:xfrm>
            <a:off x="251520" y="2569468"/>
            <a:ext cx="5400600" cy="455682"/>
          </a:xfrm>
          <a:prstGeom prst="roundRect">
            <a:avLst>
              <a:gd name="adj" fmla="val 16491"/>
            </a:avLst>
          </a:prstGeom>
          <a:solidFill>
            <a:srgbClr val="000000">
              <a:alpha val="50000"/>
            </a:srgbClr>
          </a:solidFill>
          <a:ln w="38100">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140000"/>
              </a:lnSpc>
            </a:pPr>
            <a:r>
              <a:rPr lang="es-ES_tradnl" altLang="en-US" sz="1500" b="1" dirty="0" smtClean="0">
                <a:solidFill>
                  <a:schemeClr val="bg1"/>
                </a:solidFill>
                <a:latin typeface="Arial" panose="020B0604020202020204" pitchFamily="34" charset="0"/>
              </a:rPr>
              <a:t>CUMPLIR CON LOS REQUISITOS LEGALES VIGENTES</a:t>
            </a:r>
            <a:endParaRPr lang="es-MX" altLang="en-US" sz="1500" b="1" dirty="0">
              <a:solidFill>
                <a:schemeClr val="bg1"/>
              </a:solidFill>
              <a:latin typeface="Arial" panose="020B0604020202020204" pitchFamily="34" charset="0"/>
            </a:endParaRPr>
          </a:p>
        </p:txBody>
      </p:sp>
      <p:pic>
        <p:nvPicPr>
          <p:cNvPr id="6" name="1 Imagen" descr="C:\Documents and Settings\mpalacios\Escritorio\LOGOTIPOS UNIVERSIDADa\LOGO PRINCIP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4328" y="5126870"/>
            <a:ext cx="1367953" cy="34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upo 7"/>
          <p:cNvGrpSpPr/>
          <p:nvPr/>
        </p:nvGrpSpPr>
        <p:grpSpPr>
          <a:xfrm>
            <a:off x="5652120" y="632656"/>
            <a:ext cx="3096344" cy="2800908"/>
            <a:chOff x="5652120" y="632656"/>
            <a:chExt cx="3096344" cy="2800908"/>
          </a:xfrm>
        </p:grpSpPr>
        <p:sp>
          <p:nvSpPr>
            <p:cNvPr id="4" name="Estrella de 5 puntas 3"/>
            <p:cNvSpPr/>
            <p:nvPr/>
          </p:nvSpPr>
          <p:spPr>
            <a:xfrm>
              <a:off x="5868144" y="1129308"/>
              <a:ext cx="2880320" cy="230425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VALOR PÚBLICO</a:t>
              </a:r>
              <a:endParaRPr lang="es-EC" dirty="0"/>
            </a:p>
          </p:txBody>
        </p:sp>
        <p:pic>
          <p:nvPicPr>
            <p:cNvPr id="7" name="Imagen 6"/>
            <p:cNvPicPr>
              <a:picLocks noChangeAspect="1"/>
            </p:cNvPicPr>
            <p:nvPr/>
          </p:nvPicPr>
          <p:blipFill>
            <a:blip r:embed="rId4"/>
            <a:stretch>
              <a:fillRect/>
            </a:stretch>
          </p:blipFill>
          <p:spPr>
            <a:xfrm>
              <a:off x="5652120" y="632656"/>
              <a:ext cx="1219200" cy="1219200"/>
            </a:xfrm>
            <a:prstGeom prst="rect">
              <a:avLst/>
            </a:prstGeom>
          </p:spPr>
        </p:pic>
      </p:grpSp>
      <p:grpSp>
        <p:nvGrpSpPr>
          <p:cNvPr id="10" name="Grupo 9"/>
          <p:cNvGrpSpPr/>
          <p:nvPr/>
        </p:nvGrpSpPr>
        <p:grpSpPr>
          <a:xfrm>
            <a:off x="2249742" y="3721596"/>
            <a:ext cx="4237570" cy="1368152"/>
            <a:chOff x="2249742" y="3721596"/>
            <a:chExt cx="4237570" cy="1368152"/>
          </a:xfrm>
        </p:grpSpPr>
        <p:sp>
          <p:nvSpPr>
            <p:cNvPr id="5" name="Elipse 4"/>
            <p:cNvSpPr/>
            <p:nvPr/>
          </p:nvSpPr>
          <p:spPr>
            <a:xfrm>
              <a:off x="2249742" y="3721596"/>
              <a:ext cx="2682298" cy="136815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GESTIÓN DEL RIESGO ESTRATÉGICO Y OPERATIVO</a:t>
              </a:r>
              <a:endParaRPr lang="es-EC" dirty="0">
                <a:solidFill>
                  <a:schemeClr val="tx1"/>
                </a:solidFill>
              </a:endParaRPr>
            </a:p>
          </p:txBody>
        </p:sp>
        <p:pic>
          <p:nvPicPr>
            <p:cNvPr id="9" name="Imagen 8"/>
            <p:cNvPicPr>
              <a:picLocks noChangeAspect="1"/>
            </p:cNvPicPr>
            <p:nvPr/>
          </p:nvPicPr>
          <p:blipFill>
            <a:blip r:embed="rId5"/>
            <a:stretch>
              <a:fillRect/>
            </a:stretch>
          </p:blipFill>
          <p:spPr>
            <a:xfrm>
              <a:off x="5076056" y="3790364"/>
              <a:ext cx="1411256" cy="1230615"/>
            </a:xfrm>
            <a:prstGeom prst="rect">
              <a:avLst/>
            </a:prstGeom>
          </p:spPr>
        </p:pic>
      </p:grpSp>
    </p:spTree>
    <p:extLst>
      <p:ext uri="{BB962C8B-B14F-4D97-AF65-F5344CB8AC3E}">
        <p14:creationId xmlns:p14="http://schemas.microsoft.com/office/powerpoint/2010/main" val="369457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4294967295"/>
          </p:nvPr>
        </p:nvSpPr>
        <p:spPr>
          <a:xfrm>
            <a:off x="323528" y="337220"/>
            <a:ext cx="8424936" cy="2895600"/>
          </a:xfrm>
          <a:prstGeom prst="rect">
            <a:avLst/>
          </a:prstGeom>
        </p:spPr>
        <p:txBody>
          <a:bodyPr>
            <a:noAutofit/>
          </a:bodyPr>
          <a:lstStyle/>
          <a:p>
            <a:pPr algn="just">
              <a:buNone/>
            </a:pPr>
            <a:r>
              <a:rPr lang="es-EC" sz="1600" b="1" dirty="0" smtClean="0"/>
              <a:t>LINEAMIENTOS INSTITUCIONALES</a:t>
            </a:r>
          </a:p>
          <a:p>
            <a:pPr algn="just">
              <a:buNone/>
            </a:pPr>
            <a:endParaRPr lang="es-EC" sz="1600" dirty="0" smtClean="0"/>
          </a:p>
          <a:p>
            <a:pPr algn="just"/>
            <a:r>
              <a:rPr lang="es-EC" sz="1600" dirty="0" smtClean="0"/>
              <a:t>Los Lineamientos Institucionales tienen la siguiente alineación:</a:t>
            </a:r>
            <a:endParaRPr lang="es-ES" sz="1600" dirty="0" smtClean="0"/>
          </a:p>
          <a:p>
            <a:pPr algn="just">
              <a:buNone/>
            </a:pPr>
            <a:endParaRPr lang="es-ES" sz="1600" dirty="0" smtClean="0"/>
          </a:p>
          <a:p>
            <a:pPr lvl="0" algn="just"/>
            <a:r>
              <a:rPr lang="es-EC" sz="1600" dirty="0" smtClean="0"/>
              <a:t>Objetivo de Plan Estratégico Institucional FF.AA.</a:t>
            </a:r>
            <a:endParaRPr lang="es-ES" sz="1600" dirty="0" smtClean="0"/>
          </a:p>
          <a:p>
            <a:pPr algn="just">
              <a:buNone/>
            </a:pPr>
            <a:r>
              <a:rPr lang="es-EC" sz="1600" dirty="0" smtClean="0"/>
              <a:t> </a:t>
            </a:r>
          </a:p>
          <a:p>
            <a:pPr algn="just">
              <a:buNone/>
            </a:pPr>
            <a:r>
              <a:rPr lang="es-EC" sz="1600" dirty="0" smtClean="0"/>
              <a:t>	La Gestión de Riesgos se incorporará de forma obligatoria a las actividades institucionales, en los niveles estratégico, operativo y táctico. Se gestionará los riesgos inherentes a la estrategia, a los procesos y a los proyectos, como un concepto de prevención; y, en el caso de que fuera necesario ejecutar acciones para su mitigación, se deberán incluir en las inversiones de capital de cada uno de los programas y proyectos.</a:t>
            </a:r>
            <a:endParaRPr lang="es-ES" sz="1600" dirty="0" smtClean="0"/>
          </a:p>
          <a:p>
            <a:pPr algn="just"/>
            <a:endParaRPr lang="es-ES" sz="1600" dirty="0"/>
          </a:p>
        </p:txBody>
      </p:sp>
      <p:pic>
        <p:nvPicPr>
          <p:cNvPr id="2" name="Imagen 1"/>
          <p:cNvPicPr>
            <a:picLocks noChangeAspect="1"/>
          </p:cNvPicPr>
          <p:nvPr/>
        </p:nvPicPr>
        <p:blipFill>
          <a:blip r:embed="rId2"/>
          <a:stretch>
            <a:fillRect/>
          </a:stretch>
        </p:blipFill>
        <p:spPr>
          <a:xfrm>
            <a:off x="2411760" y="3500421"/>
            <a:ext cx="1672167" cy="1905000"/>
          </a:xfrm>
          <a:prstGeom prst="rect">
            <a:avLst/>
          </a:prstGeom>
        </p:spPr>
      </p:pic>
      <p:pic>
        <p:nvPicPr>
          <p:cNvPr id="4" name="Imagen 3"/>
          <p:cNvPicPr>
            <a:picLocks noChangeAspect="1"/>
          </p:cNvPicPr>
          <p:nvPr/>
        </p:nvPicPr>
        <p:blipFill>
          <a:blip r:embed="rId3"/>
          <a:stretch>
            <a:fillRect/>
          </a:stretch>
        </p:blipFill>
        <p:spPr>
          <a:xfrm>
            <a:off x="4560177" y="3374820"/>
            <a:ext cx="2713843" cy="2218984"/>
          </a:xfrm>
          <a:prstGeom prst="rect">
            <a:avLst/>
          </a:prstGeom>
        </p:spPr>
      </p:pic>
      <p:pic>
        <p:nvPicPr>
          <p:cNvPr id="5" name="1 Imagen" descr="C:\Documents and Settings\mpalacios\Escritorio\LOGOTIPOS UNIVERSIDADa\LOGO PRINCIPA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24328" y="5126870"/>
            <a:ext cx="1367953" cy="34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42337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4294967295"/>
          </p:nvPr>
        </p:nvSpPr>
        <p:spPr>
          <a:xfrm>
            <a:off x="683568" y="826170"/>
            <a:ext cx="5334000" cy="3975546"/>
          </a:xfrm>
          <a:prstGeom prst="rect">
            <a:avLst/>
          </a:prstGeom>
        </p:spPr>
        <p:txBody>
          <a:bodyPr>
            <a:noAutofit/>
          </a:bodyPr>
          <a:lstStyle/>
          <a:p>
            <a:pPr marL="38098" indent="0">
              <a:buNone/>
            </a:pPr>
            <a:r>
              <a:rPr lang="es-EC" sz="1600" b="1" dirty="0"/>
              <a:t>El proceso de Gestión de Riesgos requiere observar el siguiente marco técnico – legal:</a:t>
            </a:r>
            <a:endParaRPr lang="es-ES" sz="1600" b="1" dirty="0"/>
          </a:p>
          <a:p>
            <a:pPr marL="38098" indent="0">
              <a:buNone/>
            </a:pPr>
            <a:endParaRPr lang="es-ES" sz="1600" dirty="0" smtClean="0"/>
          </a:p>
          <a:p>
            <a:pPr lvl="0"/>
            <a:r>
              <a:rPr lang="es-EC" sz="1600" dirty="0" smtClean="0"/>
              <a:t>Constitución de la República del Ecuador 2008.</a:t>
            </a:r>
            <a:endParaRPr lang="es-ES" sz="1600" dirty="0" smtClean="0"/>
          </a:p>
          <a:p>
            <a:pPr lvl="0"/>
            <a:r>
              <a:rPr lang="es-EC" sz="1600" dirty="0" smtClean="0"/>
              <a:t>Ley Orgánica de la Contraloría General del Estado</a:t>
            </a:r>
            <a:endParaRPr lang="es-ES" sz="1600" dirty="0" smtClean="0"/>
          </a:p>
          <a:p>
            <a:pPr lvl="0"/>
            <a:r>
              <a:rPr lang="es-EC" sz="1600" dirty="0" smtClean="0"/>
              <a:t>Ley Orgánica de Responsabilidad y Transparencia Fiscal</a:t>
            </a:r>
            <a:endParaRPr lang="es-ES" sz="1600" dirty="0" smtClean="0"/>
          </a:p>
          <a:p>
            <a:pPr lvl="0"/>
            <a:r>
              <a:rPr lang="es-EC" sz="1600" dirty="0" smtClean="0"/>
              <a:t>Ley de Compras </a:t>
            </a:r>
            <a:r>
              <a:rPr lang="es-EC" sz="1600" dirty="0" smtClean="0"/>
              <a:t>Públicas</a:t>
            </a:r>
          </a:p>
          <a:p>
            <a:pPr lvl="0"/>
            <a:r>
              <a:rPr lang="es-EC" sz="1600" dirty="0" smtClean="0"/>
              <a:t>Ley de Seguridad </a:t>
            </a:r>
            <a:r>
              <a:rPr lang="es-EC" sz="1600" dirty="0" err="1" smtClean="0"/>
              <a:t>Pú</a:t>
            </a:r>
            <a:r>
              <a:rPr lang="en-US" sz="1600" dirty="0" err="1" smtClean="0"/>
              <a:t>blica</a:t>
            </a:r>
            <a:r>
              <a:rPr lang="en-US" sz="1600" dirty="0" smtClean="0"/>
              <a:t> y del Estado</a:t>
            </a:r>
            <a:endParaRPr lang="es-ES" sz="1600" dirty="0" smtClean="0"/>
          </a:p>
          <a:p>
            <a:pPr lvl="0"/>
            <a:r>
              <a:rPr lang="es-EC" sz="1600" dirty="0" smtClean="0"/>
              <a:t>Plan Nacional de Buen Vivir </a:t>
            </a:r>
            <a:endParaRPr lang="es-ES" sz="1600" dirty="0" smtClean="0"/>
          </a:p>
          <a:p>
            <a:pPr lvl="0"/>
            <a:r>
              <a:rPr lang="es-EC" sz="1600" dirty="0" smtClean="0"/>
              <a:t>Plan Nacional de Seguridad Integral</a:t>
            </a:r>
            <a:endParaRPr lang="es-ES" sz="1600" dirty="0" smtClean="0"/>
          </a:p>
          <a:p>
            <a:pPr lvl="0"/>
            <a:r>
              <a:rPr lang="es-EC" sz="1600" dirty="0" smtClean="0"/>
              <a:t>Directiva Militar de Defensa</a:t>
            </a:r>
            <a:endParaRPr lang="es-ES" sz="1600" dirty="0" smtClean="0"/>
          </a:p>
          <a:p>
            <a:pPr lvl="0"/>
            <a:r>
              <a:rPr lang="es-EC" sz="1600" dirty="0" smtClean="0"/>
              <a:t>Plan Nacional de Defensa del Territorio Nacional</a:t>
            </a:r>
            <a:endParaRPr lang="es-ES" sz="1600" dirty="0" smtClean="0"/>
          </a:p>
          <a:p>
            <a:r>
              <a:rPr lang="es-EC" sz="1600" dirty="0" smtClean="0"/>
              <a:t>Plan Militar de Defensa Interna</a:t>
            </a:r>
          </a:p>
          <a:p>
            <a:pPr lvl="0"/>
            <a:r>
              <a:rPr lang="es-EC" sz="1600" dirty="0"/>
              <a:t>Normas de Control </a:t>
            </a:r>
            <a:r>
              <a:rPr lang="es-EC" sz="1600" dirty="0" smtClean="0"/>
              <a:t>Interno</a:t>
            </a:r>
            <a:endParaRPr lang="es-EC" sz="1600" dirty="0"/>
          </a:p>
          <a:p>
            <a:endParaRPr lang="es-ES" sz="1600" dirty="0"/>
          </a:p>
        </p:txBody>
      </p:sp>
      <p:pic>
        <p:nvPicPr>
          <p:cNvPr id="4" name="Imagen 3"/>
          <p:cNvPicPr>
            <a:picLocks noChangeAspect="1"/>
          </p:cNvPicPr>
          <p:nvPr/>
        </p:nvPicPr>
        <p:blipFill>
          <a:blip r:embed="rId2"/>
          <a:stretch>
            <a:fillRect/>
          </a:stretch>
        </p:blipFill>
        <p:spPr>
          <a:xfrm>
            <a:off x="5796136" y="1921396"/>
            <a:ext cx="2910417" cy="1936750"/>
          </a:xfrm>
          <a:prstGeom prst="rect">
            <a:avLst/>
          </a:prstGeom>
        </p:spPr>
      </p:pic>
      <p:pic>
        <p:nvPicPr>
          <p:cNvPr id="5" name="1 Imagen" descr="C:\Documents and Settings\mpalacios\Escritorio\LOGOTIPOS UNIVERSIDADa\LOGO PRINCIP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4328" y="5126870"/>
            <a:ext cx="1367953" cy="34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83891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4294967295"/>
          </p:nvPr>
        </p:nvSpPr>
        <p:spPr>
          <a:xfrm>
            <a:off x="179512" y="2137420"/>
            <a:ext cx="8856984" cy="3060113"/>
          </a:xfrm>
          <a:prstGeom prst="rect">
            <a:avLst/>
          </a:prstGeom>
        </p:spPr>
        <p:txBody>
          <a:bodyPr>
            <a:noAutofit/>
          </a:bodyPr>
          <a:lstStyle/>
          <a:p>
            <a:pPr marL="38098" indent="0" algn="just">
              <a:buNone/>
            </a:pPr>
            <a:r>
              <a:rPr lang="es-EC" sz="1400" b="1" dirty="0"/>
              <a:t>Establecer el contexto de Administración de Riesgos</a:t>
            </a:r>
            <a:endParaRPr lang="es-ES" sz="1400" b="1" dirty="0"/>
          </a:p>
          <a:p>
            <a:pPr marL="38098" indent="0" algn="just">
              <a:buNone/>
            </a:pPr>
            <a:r>
              <a:rPr lang="es-EC" sz="1400" dirty="0" smtClean="0"/>
              <a:t> </a:t>
            </a:r>
            <a:endParaRPr lang="es-ES" sz="1400" dirty="0" smtClean="0"/>
          </a:p>
          <a:p>
            <a:pPr algn="just"/>
            <a:r>
              <a:rPr lang="es-EC" sz="1400" dirty="0" smtClean="0"/>
              <a:t>En esta etapa, el Jefe de Estado Mayor y el Estado Mayor, deben establecer las metas, objetivos, estrategias, alcance y parámetros de la actividad. El proceso debe ser llevado a cabo con plena consideración de la necesidad de balancear costos, beneficios y oportunidades.</a:t>
            </a:r>
            <a:endParaRPr lang="es-ES" sz="1400" dirty="0" smtClean="0"/>
          </a:p>
          <a:p>
            <a:pPr algn="just"/>
            <a:r>
              <a:rPr lang="es-EC" sz="1400" dirty="0" smtClean="0"/>
              <a:t>También deben especificarse los recursos requeridos y los registros que se van a llevar. En definitiva se debe definir los siguientes aspectos:</a:t>
            </a:r>
            <a:endParaRPr lang="es-ES" sz="1400" dirty="0" smtClean="0"/>
          </a:p>
          <a:p>
            <a:pPr marL="38098" indent="0" algn="just">
              <a:buNone/>
            </a:pPr>
            <a:endParaRPr lang="es-ES" sz="1400" dirty="0" smtClean="0"/>
          </a:p>
          <a:p>
            <a:pPr marL="539750" lvl="0" indent="-184150" algn="just"/>
            <a:r>
              <a:rPr lang="es-EC" sz="1400" dirty="0" smtClean="0"/>
              <a:t>Definir el proyecto o actividad y establecer sus metas y objetivos;</a:t>
            </a:r>
            <a:endParaRPr lang="es-ES" sz="1400" dirty="0" smtClean="0"/>
          </a:p>
          <a:p>
            <a:pPr marL="539750" lvl="0" indent="-184150" algn="just"/>
            <a:r>
              <a:rPr lang="es-EC" sz="1400" dirty="0" smtClean="0"/>
              <a:t>Definir la extensión del proyecto en tiempo y ubicación;</a:t>
            </a:r>
            <a:endParaRPr lang="es-ES" sz="1400" dirty="0" smtClean="0"/>
          </a:p>
          <a:p>
            <a:pPr marL="539750" lvl="0" indent="-184150" algn="just"/>
            <a:r>
              <a:rPr lang="es-EC" sz="1400" dirty="0" smtClean="0"/>
              <a:t>Identificar cualquier estudio necesario así como su alcance, objetivos y recursos requeridos. </a:t>
            </a:r>
            <a:endParaRPr lang="es-ES" sz="1400" dirty="0" smtClean="0"/>
          </a:p>
          <a:p>
            <a:pPr marL="539750" lvl="0" indent="-184150" algn="just"/>
            <a:r>
              <a:rPr lang="es-EC" sz="1400" dirty="0" smtClean="0"/>
              <a:t>Definir el alcance y amplitud de las actividades de administración de riesgos a llevar a cabo.</a:t>
            </a:r>
            <a:endParaRPr lang="es-ES" sz="1400" dirty="0" smtClean="0"/>
          </a:p>
          <a:p>
            <a:pPr marL="539750" lvl="0" indent="-184150" algn="just"/>
            <a:r>
              <a:rPr lang="es-EC" sz="1400" dirty="0" smtClean="0"/>
              <a:t>Las relaciones entre el proyecto y otros proyectos o partes de la organización.</a:t>
            </a:r>
            <a:endParaRPr lang="es-ES" sz="1400" dirty="0" smtClean="0"/>
          </a:p>
          <a:p>
            <a:pPr marL="539750" lvl="0" indent="-184150" algn="just"/>
            <a:r>
              <a:rPr lang="es-EC" sz="1400" dirty="0" smtClean="0"/>
              <a:t>Definir los criterios de evaluación.</a:t>
            </a:r>
            <a:endParaRPr lang="es-ES" sz="1400" dirty="0" smtClean="0"/>
          </a:p>
          <a:p>
            <a:pPr algn="just"/>
            <a:endParaRPr lang="es-ES" sz="1400" dirty="0"/>
          </a:p>
        </p:txBody>
      </p:sp>
      <p:pic>
        <p:nvPicPr>
          <p:cNvPr id="4" name="Imagen 3"/>
          <p:cNvPicPr>
            <a:picLocks noChangeAspect="1"/>
          </p:cNvPicPr>
          <p:nvPr/>
        </p:nvPicPr>
        <p:blipFill>
          <a:blip r:embed="rId2"/>
          <a:stretch>
            <a:fillRect/>
          </a:stretch>
        </p:blipFill>
        <p:spPr>
          <a:xfrm>
            <a:off x="762000" y="121196"/>
            <a:ext cx="7620000" cy="1996633"/>
          </a:xfrm>
          <a:prstGeom prst="rect">
            <a:avLst/>
          </a:prstGeom>
        </p:spPr>
      </p:pic>
      <p:pic>
        <p:nvPicPr>
          <p:cNvPr id="5" name="1 Imagen" descr="C:\Documents and Settings\mpalacios\Escritorio\LOGOTIPOS UNIVERSIDADa\LOGO PRINCIP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4328" y="5126870"/>
            <a:ext cx="1367953" cy="34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27193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4294967295"/>
          </p:nvPr>
        </p:nvSpPr>
        <p:spPr>
          <a:xfrm>
            <a:off x="611560" y="337220"/>
            <a:ext cx="8136904" cy="2448272"/>
          </a:xfrm>
          <a:prstGeom prst="rect">
            <a:avLst/>
          </a:prstGeom>
        </p:spPr>
        <p:txBody>
          <a:bodyPr>
            <a:normAutofit fontScale="62500" lnSpcReduction="20000"/>
          </a:bodyPr>
          <a:lstStyle/>
          <a:p>
            <a:pPr algn="just"/>
            <a:r>
              <a:rPr lang="es-EC" dirty="0" smtClean="0"/>
              <a:t>Según lo establecido en el procedimiento anterior, el Plan de Gestión por Resultados del COIMC es comunicado, difundido y socializado en todos los niveles del Comando, de manera que todos y cada uno de los actores involucrados, sean conscientes de la necesidad de gestionar los riesgos inherentes a las actividades específicas que ellos desarrollan. </a:t>
            </a:r>
          </a:p>
          <a:p>
            <a:pPr algn="just"/>
            <a:endParaRPr lang="es-EC" dirty="0"/>
          </a:p>
          <a:p>
            <a:pPr algn="just"/>
            <a:r>
              <a:rPr lang="es-EC" dirty="0" smtClean="0"/>
              <a:t>Para lo cual se han de emplear los diferentes canales de comunicación vigentes, así como las acciones correctivas que aseguren su comprensión y aplicación.</a:t>
            </a:r>
            <a:endParaRPr lang="es-ES" dirty="0"/>
          </a:p>
        </p:txBody>
      </p:sp>
      <p:pic>
        <p:nvPicPr>
          <p:cNvPr id="4" name="Imagen 3"/>
          <p:cNvPicPr>
            <a:picLocks noChangeAspect="1"/>
          </p:cNvPicPr>
          <p:nvPr/>
        </p:nvPicPr>
        <p:blipFill>
          <a:blip r:embed="rId2"/>
          <a:stretch>
            <a:fillRect/>
          </a:stretch>
        </p:blipFill>
        <p:spPr>
          <a:xfrm>
            <a:off x="2910417" y="3001516"/>
            <a:ext cx="2995083" cy="2246313"/>
          </a:xfrm>
          <a:prstGeom prst="rect">
            <a:avLst/>
          </a:prstGeom>
        </p:spPr>
      </p:pic>
      <p:pic>
        <p:nvPicPr>
          <p:cNvPr id="5" name="1 Imagen" descr="C:\Documents and Settings\mpalacios\Escritorio\LOGOTIPOS UNIVERSIDADa\LOGO PRINCIP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4328" y="5126870"/>
            <a:ext cx="1367953" cy="34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9082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4294967295"/>
          </p:nvPr>
        </p:nvSpPr>
        <p:spPr>
          <a:xfrm>
            <a:off x="755576" y="898004"/>
            <a:ext cx="7632848" cy="2895600"/>
          </a:xfrm>
          <a:prstGeom prst="rect">
            <a:avLst/>
          </a:prstGeom>
        </p:spPr>
        <p:txBody>
          <a:bodyPr>
            <a:normAutofit fontScale="62500" lnSpcReduction="20000"/>
          </a:bodyPr>
          <a:lstStyle/>
          <a:p>
            <a:pPr marL="38098" indent="0" algn="just">
              <a:buNone/>
            </a:pPr>
            <a:r>
              <a:rPr lang="es-ES_tradnl" b="1" dirty="0" smtClean="0"/>
              <a:t>Subproceso de Análisis de Riesgos</a:t>
            </a:r>
          </a:p>
          <a:p>
            <a:pPr marL="38098" indent="0" algn="just">
              <a:buNone/>
            </a:pPr>
            <a:endParaRPr lang="es-ES" dirty="0" smtClean="0"/>
          </a:p>
          <a:p>
            <a:pPr marL="0" indent="0" algn="just">
              <a:buNone/>
            </a:pPr>
            <a:r>
              <a:rPr lang="es-EC" dirty="0" smtClean="0"/>
              <a:t>El objetivo del análisis de riesgos es el de separar los riesgos menores aceptables de los riesgos mayores, y proveer datos para asistir en la evaluación y tratamiento de los mismos. El análisis toma en cuenta la probabilidad de ocurrencia del evento, así como la intensidad o importancia del riesgo. Normalmente se pueden emplear técnicas cualitativas, cuantitativas o una combinación de las dos. Su aplicación depende directamente de la disponibilidad de información; en la mayoría de los casos, se parte de una percepción subjetiva sobre su importancia y probabilidad.</a:t>
            </a:r>
            <a:endParaRPr lang="es-ES" dirty="0"/>
          </a:p>
        </p:txBody>
      </p:sp>
      <p:pic>
        <p:nvPicPr>
          <p:cNvPr id="4" name="1 Imagen" descr="C:\Documents and Settings\mpalacios\Escritorio\LOGOTIPOS UNIVERSIDADa\LOGO PRINCIPA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4328" y="5126870"/>
            <a:ext cx="1367953" cy="34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46862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4294967295"/>
          </p:nvPr>
        </p:nvSpPr>
        <p:spPr>
          <a:xfrm>
            <a:off x="323528" y="121195"/>
            <a:ext cx="8496944" cy="5352692"/>
          </a:xfrm>
          <a:prstGeom prst="rect">
            <a:avLst/>
          </a:prstGeom>
        </p:spPr>
        <p:txBody>
          <a:bodyPr>
            <a:noAutofit/>
          </a:bodyPr>
          <a:lstStyle/>
          <a:p>
            <a:pPr marL="38098" indent="0" algn="just">
              <a:buNone/>
            </a:pPr>
            <a:r>
              <a:rPr lang="es-EC" sz="1600" b="1" dirty="0"/>
              <a:t>Evaluar la probabilidad de riesgo</a:t>
            </a:r>
            <a:endParaRPr lang="es-ES" sz="1600" b="1" dirty="0"/>
          </a:p>
          <a:p>
            <a:pPr marL="38098" indent="0" algn="just">
              <a:buNone/>
            </a:pPr>
            <a:r>
              <a:rPr lang="es-EC" sz="1600" dirty="0"/>
              <a:t> </a:t>
            </a:r>
            <a:endParaRPr lang="es-ES" sz="1600" dirty="0"/>
          </a:p>
          <a:p>
            <a:pPr algn="just"/>
            <a:r>
              <a:rPr lang="es-EC" sz="1600" dirty="0"/>
              <a:t>La magnitud de la probabilidad de ocurrencia, se evalúa en el contexto de las medidas de control existentes. Para evitar subjetividades se deben emplear: registros anteriores, experiencias relevantes, buenas prácticas, experimentos y prototipos, modelos económicos, opiniones y juicios de especialistas y expertos.</a:t>
            </a:r>
            <a:endParaRPr lang="es-ES" sz="1600" dirty="0"/>
          </a:p>
          <a:p>
            <a:pPr algn="just"/>
            <a:r>
              <a:rPr lang="es-EC" sz="1600" dirty="0"/>
              <a:t>Para determinar el nivel de probabilidad de ocurrencia del evento, se puede emplear una escala de cinco (5) grados:</a:t>
            </a:r>
          </a:p>
          <a:p>
            <a:pPr algn="just"/>
            <a:endParaRPr lang="es-ES" sz="1600" dirty="0"/>
          </a:p>
          <a:p>
            <a:pPr marL="38098" indent="0" algn="just">
              <a:buNone/>
            </a:pPr>
            <a:r>
              <a:rPr lang="es-EC" sz="1600" b="1" dirty="0"/>
              <a:t>Probabilidad de riesgo</a:t>
            </a:r>
          </a:p>
          <a:p>
            <a:pPr marL="38098" indent="0" algn="just">
              <a:buNone/>
            </a:pPr>
            <a:endParaRPr lang="es-ES" sz="1600" dirty="0"/>
          </a:p>
          <a:p>
            <a:pPr algn="just"/>
            <a:r>
              <a:rPr lang="es-EC" sz="1600" b="1" i="1" dirty="0"/>
              <a:t>Nivel</a:t>
            </a:r>
            <a:r>
              <a:rPr lang="es-ES" sz="1600" dirty="0"/>
              <a:t>	</a:t>
            </a:r>
            <a:r>
              <a:rPr lang="es-EC" sz="1600" b="1" i="1" dirty="0"/>
              <a:t>Descripción</a:t>
            </a:r>
            <a:r>
              <a:rPr lang="es-ES" sz="1600" dirty="0"/>
              <a:t>		</a:t>
            </a:r>
            <a:r>
              <a:rPr lang="es-ES" sz="1600" b="1" i="1" dirty="0"/>
              <a:t>D</a:t>
            </a:r>
            <a:r>
              <a:rPr lang="es-EC" sz="1600" b="1" i="1" dirty="0"/>
              <a:t>escripción detallada</a:t>
            </a:r>
          </a:p>
          <a:p>
            <a:pPr marL="38098" indent="0" algn="just">
              <a:buNone/>
            </a:pPr>
            <a:endParaRPr lang="es-ES" sz="1600" dirty="0"/>
          </a:p>
          <a:p>
            <a:pPr algn="just"/>
            <a:r>
              <a:rPr lang="es-EC" sz="1600" b="1" i="1" dirty="0"/>
              <a:t>A</a:t>
            </a:r>
            <a:r>
              <a:rPr lang="es-ES" sz="1600" dirty="0"/>
              <a:t>	</a:t>
            </a:r>
            <a:r>
              <a:rPr lang="es-EC" sz="1600" i="1" dirty="0"/>
              <a:t>Casi certeza</a:t>
            </a:r>
            <a:r>
              <a:rPr lang="es-ES" sz="1600" dirty="0"/>
              <a:t>	</a:t>
            </a:r>
            <a:r>
              <a:rPr lang="es-EC" sz="1600" i="1" dirty="0" smtClean="0"/>
              <a:t>Se </a:t>
            </a:r>
            <a:r>
              <a:rPr lang="es-EC" sz="1600" i="1" dirty="0"/>
              <a:t>espera que ocurra en la mayoría de las circunstancias</a:t>
            </a:r>
          </a:p>
          <a:p>
            <a:pPr algn="just"/>
            <a:r>
              <a:rPr lang="es-EC" sz="1600" b="1" i="1" dirty="0" smtClean="0"/>
              <a:t>B</a:t>
            </a:r>
            <a:r>
              <a:rPr lang="es-ES" sz="1600" dirty="0"/>
              <a:t>	</a:t>
            </a:r>
            <a:r>
              <a:rPr lang="es-EC" sz="1600" i="1" dirty="0"/>
              <a:t>Probable</a:t>
            </a:r>
            <a:r>
              <a:rPr lang="es-ES" sz="1600" dirty="0"/>
              <a:t>		</a:t>
            </a:r>
            <a:r>
              <a:rPr lang="es-EC" sz="1600" i="1" dirty="0"/>
              <a:t>Probablemente ocurrirá en la mayoría de las </a:t>
            </a:r>
            <a:r>
              <a:rPr lang="es-EC" sz="1600" i="1" dirty="0" smtClean="0"/>
              <a:t>circunstancias</a:t>
            </a:r>
            <a:endParaRPr lang="es-ES" sz="1600" dirty="0"/>
          </a:p>
          <a:p>
            <a:pPr algn="just"/>
            <a:r>
              <a:rPr lang="es-EC" sz="1600" b="1" i="1" dirty="0"/>
              <a:t>C</a:t>
            </a:r>
            <a:r>
              <a:rPr lang="es-ES" sz="1600" dirty="0"/>
              <a:t>	</a:t>
            </a:r>
            <a:r>
              <a:rPr lang="es-EC" sz="1600" i="1" dirty="0"/>
              <a:t>Posible</a:t>
            </a:r>
            <a:r>
              <a:rPr lang="es-ES" sz="1600" dirty="0"/>
              <a:t>		</a:t>
            </a:r>
            <a:r>
              <a:rPr lang="es-EC" sz="1600" i="1" dirty="0"/>
              <a:t>Podría ocurrir en cualquier momento</a:t>
            </a:r>
            <a:endParaRPr lang="es-ES" sz="1600" dirty="0"/>
          </a:p>
          <a:p>
            <a:pPr algn="just"/>
            <a:r>
              <a:rPr lang="es-EC" sz="1600" b="1" i="1" dirty="0"/>
              <a:t>D</a:t>
            </a:r>
            <a:r>
              <a:rPr lang="es-ES" sz="1600" dirty="0"/>
              <a:t>	</a:t>
            </a:r>
            <a:r>
              <a:rPr lang="es-EC" sz="1600" i="1" dirty="0"/>
              <a:t>Improbable</a:t>
            </a:r>
            <a:r>
              <a:rPr lang="es-ES" sz="1600" dirty="0"/>
              <a:t>	</a:t>
            </a:r>
            <a:r>
              <a:rPr lang="es-EC" sz="1600" i="1" dirty="0" smtClean="0"/>
              <a:t>Pudo </a:t>
            </a:r>
            <a:r>
              <a:rPr lang="es-EC" sz="1600" i="1" dirty="0"/>
              <a:t>ocurrir en algún momento</a:t>
            </a:r>
            <a:endParaRPr lang="es-ES" sz="1600" dirty="0"/>
          </a:p>
          <a:p>
            <a:pPr algn="just"/>
            <a:r>
              <a:rPr lang="es-EC" sz="1600" b="1" i="1" dirty="0"/>
              <a:t>E</a:t>
            </a:r>
            <a:r>
              <a:rPr lang="es-ES" sz="1600" dirty="0"/>
              <a:t>	</a:t>
            </a:r>
            <a:r>
              <a:rPr lang="es-EC" sz="1600" i="1" dirty="0"/>
              <a:t>Raro</a:t>
            </a:r>
            <a:r>
              <a:rPr lang="es-ES" sz="1600" dirty="0"/>
              <a:t>		</a:t>
            </a:r>
            <a:r>
              <a:rPr lang="es-EC" sz="1600" i="1" dirty="0"/>
              <a:t>Puede ocurrir solo en circunstancias </a:t>
            </a:r>
            <a:r>
              <a:rPr lang="es-EC" sz="1600" i="1" dirty="0" smtClean="0"/>
              <a:t>excepcionales</a:t>
            </a:r>
            <a:endParaRPr lang="es-ES" sz="1600" dirty="0"/>
          </a:p>
          <a:p>
            <a:pPr algn="just"/>
            <a:endParaRPr lang="es-ES" sz="1600" dirty="0"/>
          </a:p>
        </p:txBody>
      </p:sp>
      <p:pic>
        <p:nvPicPr>
          <p:cNvPr id="4" name="1 Imagen" descr="C:\Documents and Settings\mpalacios\Escritorio\LOGOTIPOS UNIVERSIDADa\LOGO PRINCIPA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4328" y="5126870"/>
            <a:ext cx="1367953" cy="34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59690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4294967295"/>
          </p:nvPr>
        </p:nvSpPr>
        <p:spPr>
          <a:xfrm>
            <a:off x="323528" y="249559"/>
            <a:ext cx="8352928" cy="5128221"/>
          </a:xfrm>
          <a:prstGeom prst="rect">
            <a:avLst/>
          </a:prstGeom>
        </p:spPr>
        <p:txBody>
          <a:bodyPr>
            <a:noAutofit/>
          </a:bodyPr>
          <a:lstStyle/>
          <a:p>
            <a:pPr marL="38098" indent="0">
              <a:buNone/>
            </a:pPr>
            <a:r>
              <a:rPr lang="es-EC" sz="1600" b="1" dirty="0"/>
              <a:t>Evaluar el impacto del </a:t>
            </a:r>
            <a:r>
              <a:rPr lang="es-EC" sz="1600" b="1" dirty="0" smtClean="0"/>
              <a:t>riesgo</a:t>
            </a:r>
            <a:endParaRPr lang="es-ES" sz="1600" dirty="0"/>
          </a:p>
          <a:p>
            <a:pPr marL="38098" indent="0">
              <a:buNone/>
            </a:pPr>
            <a:r>
              <a:rPr lang="es-EC" sz="1600" dirty="0" smtClean="0"/>
              <a:t> </a:t>
            </a:r>
            <a:endParaRPr lang="es-ES" sz="1600" dirty="0" smtClean="0"/>
          </a:p>
          <a:p>
            <a:pPr marL="38098" indent="0">
              <a:buNone/>
            </a:pPr>
            <a:r>
              <a:rPr lang="es-EC" sz="1600" dirty="0" smtClean="0"/>
              <a:t>En la presente actividad se debe determinar la magnitud de las consecuencias del evento analizado, en término de la importancia, los efectos generados o impacto. Para lo cual, se puede emplear una escala de cinco (5) niveles según el siguiente detalle:</a:t>
            </a:r>
            <a:endParaRPr lang="es-ES" sz="1600" dirty="0" smtClean="0"/>
          </a:p>
          <a:p>
            <a:pPr marL="38098" indent="0">
              <a:buNone/>
            </a:pPr>
            <a:r>
              <a:rPr lang="es-EC" sz="1600" i="1" dirty="0" smtClean="0"/>
              <a:t> </a:t>
            </a:r>
            <a:endParaRPr lang="es-ES" sz="1600" dirty="0" smtClean="0"/>
          </a:p>
          <a:p>
            <a:pPr marL="0" indent="0">
              <a:buNone/>
            </a:pPr>
            <a:r>
              <a:rPr lang="es-EC" sz="1600" b="1" dirty="0" smtClean="0"/>
              <a:t>Impacto de riesgo</a:t>
            </a:r>
          </a:p>
          <a:p>
            <a:pPr marL="0" indent="0">
              <a:buNone/>
            </a:pPr>
            <a:r>
              <a:rPr lang="es-EC" sz="1600" b="1" i="1" dirty="0" smtClean="0"/>
              <a:t>Nivel</a:t>
            </a:r>
            <a:r>
              <a:rPr lang="es-ES" sz="1600" dirty="0"/>
              <a:t>	</a:t>
            </a:r>
            <a:r>
              <a:rPr lang="es-EC" sz="1600" b="1" i="1" dirty="0" smtClean="0"/>
              <a:t>Descripción	</a:t>
            </a:r>
            <a:r>
              <a:rPr lang="es-EC" sz="1600" i="1" dirty="0" smtClean="0"/>
              <a:t>Ejemplo de descripción detallada:</a:t>
            </a:r>
          </a:p>
          <a:p>
            <a:pPr marL="0" indent="0">
              <a:buNone/>
            </a:pPr>
            <a:endParaRPr lang="es-EC" sz="1600" i="1" dirty="0"/>
          </a:p>
          <a:p>
            <a:pPr marL="228600" indent="-228600">
              <a:buAutoNum type="arabicPlain"/>
            </a:pPr>
            <a:r>
              <a:rPr lang="es-EC" sz="1600" i="1" dirty="0" smtClean="0"/>
              <a:t>               Insignificante	Sin perjuicio, baja pérdida financiera</a:t>
            </a:r>
          </a:p>
          <a:p>
            <a:pPr marL="228600" indent="-228600">
              <a:buAutoNum type="arabicPlain"/>
            </a:pPr>
            <a:r>
              <a:rPr lang="es-EC" sz="1600" i="1" dirty="0" smtClean="0"/>
              <a:t>               Menor		Tratamiento de primeros auxilios, liberado localmente, se contuvo 			inmediatamente, pérdida financiera. </a:t>
            </a:r>
          </a:p>
          <a:p>
            <a:pPr marL="228600" indent="-228600">
              <a:buAutoNum type="arabicPlain"/>
            </a:pPr>
            <a:r>
              <a:rPr lang="es-ES" sz="1600" dirty="0"/>
              <a:t>	</a:t>
            </a:r>
            <a:r>
              <a:rPr lang="es-EC" sz="1600" i="1" dirty="0" smtClean="0"/>
              <a:t>Moderado		Requiere tratamiento médico, liberado localmente, contenido con 			asistencia externa, pérdida financiera alta.</a:t>
            </a:r>
          </a:p>
          <a:p>
            <a:pPr marL="228600" indent="-228600">
              <a:buAutoNum type="arabicPlain" startAt="4"/>
            </a:pPr>
            <a:r>
              <a:rPr lang="es-EC" sz="1600" i="1" dirty="0" smtClean="0"/>
              <a:t>              Mayor		Perjuicios extensivos, pérdida de capacidad de producción, 			liberación externa, sin efectos nocivos, pérdida financiera mayor.</a:t>
            </a:r>
          </a:p>
          <a:p>
            <a:pPr marL="228600" indent="-228600">
              <a:buAutoNum type="arabicPlain" startAt="4"/>
            </a:pPr>
            <a:r>
              <a:rPr lang="es-EC" sz="1600" i="1" dirty="0" smtClean="0"/>
              <a:t>             Catastrófico		Muerte, liberación tóxica externa con efectos nocivos, enorme 			pérdida financiera.</a:t>
            </a:r>
            <a:endParaRPr lang="es-ES" sz="1600" dirty="0" smtClean="0"/>
          </a:p>
          <a:p>
            <a:endParaRPr lang="es-ES" sz="1600" dirty="0"/>
          </a:p>
        </p:txBody>
      </p:sp>
      <p:pic>
        <p:nvPicPr>
          <p:cNvPr id="4" name="1 Imagen" descr="C:\Documents and Settings\mpalacios\Escritorio\LOGOTIPOS UNIVERSIDADa\LOGO PRINCIPA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4328" y="5126870"/>
            <a:ext cx="1367953" cy="34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19417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46188" y="222411"/>
            <a:ext cx="6588125" cy="952500"/>
          </a:xfrm>
        </p:spPr>
        <p:txBody>
          <a:bodyPr/>
          <a:lstStyle/>
          <a:p>
            <a:pPr lvl="0">
              <a:buNone/>
            </a:pPr>
            <a:r>
              <a:rPr lang="es-EC" dirty="0" err="1" smtClean="0"/>
              <a:t>Graficación</a:t>
            </a:r>
            <a:r>
              <a:rPr lang="es-EC" dirty="0" smtClean="0"/>
              <a:t> de los riesgos</a:t>
            </a:r>
            <a:endParaRPr lang="es-ES" dirty="0"/>
          </a:p>
        </p:txBody>
      </p:sp>
      <p:pic>
        <p:nvPicPr>
          <p:cNvPr id="4" name="3 Imagen" descr="maparisk"/>
          <p:cNvPicPr/>
          <p:nvPr/>
        </p:nvPicPr>
        <p:blipFill>
          <a:blip r:embed="rId2">
            <a:extLst>
              <a:ext uri="{28A0092B-C50C-407E-A947-70E740481C1C}">
                <a14:useLocalDpi xmlns:a14="http://schemas.microsoft.com/office/drawing/2010/main" val="0"/>
              </a:ext>
            </a:extLst>
          </a:blip>
          <a:srcRect/>
          <a:stretch>
            <a:fillRect/>
          </a:stretch>
        </p:blipFill>
        <p:spPr bwMode="auto">
          <a:xfrm>
            <a:off x="1730374" y="1039813"/>
            <a:ext cx="5707063" cy="3762375"/>
          </a:xfrm>
          <a:prstGeom prst="rect">
            <a:avLst/>
          </a:prstGeom>
          <a:noFill/>
          <a:ln>
            <a:noFill/>
          </a:ln>
        </p:spPr>
      </p:pic>
      <p:sp>
        <p:nvSpPr>
          <p:cNvPr id="5" name="2 Marcador de contenido"/>
          <p:cNvSpPr>
            <a:spLocks noGrp="1"/>
          </p:cNvSpPr>
          <p:nvPr>
            <p:ph sz="quarter" idx="4294967295"/>
          </p:nvPr>
        </p:nvSpPr>
        <p:spPr>
          <a:xfrm>
            <a:off x="1928813" y="4856163"/>
            <a:ext cx="5334000" cy="477838"/>
          </a:xfrm>
          <a:prstGeom prst="rect">
            <a:avLst/>
          </a:prstGeom>
        </p:spPr>
        <p:txBody>
          <a:bodyPr>
            <a:normAutofit/>
          </a:bodyPr>
          <a:lstStyle/>
          <a:p>
            <a:pPr>
              <a:buNone/>
            </a:pPr>
            <a:r>
              <a:rPr lang="es-EC" sz="1000" b="1" dirty="0"/>
              <a:t>	</a:t>
            </a:r>
            <a:r>
              <a:rPr lang="es-EC" sz="1200" b="1" dirty="0"/>
              <a:t>Dependiendo de la ubicación, los riesgos pueden ser calificados como: bajo (aceptable), moderado (tolerable), alto (importante), extremo (inaceptable</a:t>
            </a:r>
            <a:r>
              <a:rPr lang="es-EC" sz="1200" b="1" dirty="0" smtClean="0"/>
              <a:t>)</a:t>
            </a:r>
            <a:endParaRPr lang="es-ES" sz="1200" b="1" dirty="0"/>
          </a:p>
          <a:p>
            <a:endParaRPr lang="es-ES" sz="1200" b="1" dirty="0"/>
          </a:p>
        </p:txBody>
      </p:sp>
      <p:pic>
        <p:nvPicPr>
          <p:cNvPr id="6" name="1 Imagen" descr="C:\Documents and Settings\mpalacios\Escritorio\LOGOTIPOS UNIVERSIDADa\LOGO PRINCIP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4328" y="5126870"/>
            <a:ext cx="1367953" cy="34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76542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4294967295"/>
          </p:nvPr>
        </p:nvSpPr>
        <p:spPr>
          <a:xfrm>
            <a:off x="251521" y="193204"/>
            <a:ext cx="8640760" cy="5184576"/>
          </a:xfrm>
          <a:prstGeom prst="rect">
            <a:avLst/>
          </a:prstGeom>
        </p:spPr>
        <p:txBody>
          <a:bodyPr>
            <a:noAutofit/>
          </a:bodyPr>
          <a:lstStyle/>
          <a:p>
            <a:pPr marL="38098" indent="0" algn="just">
              <a:buNone/>
            </a:pPr>
            <a:r>
              <a:rPr lang="es-EC" sz="1600" b="1" dirty="0" smtClean="0"/>
              <a:t>NIVELES DE RIESGO</a:t>
            </a:r>
            <a:endParaRPr lang="es-ES" sz="1600" dirty="0" smtClean="0"/>
          </a:p>
          <a:p>
            <a:pPr algn="just">
              <a:buNone/>
            </a:pPr>
            <a:endParaRPr lang="es-ES" sz="1600" dirty="0"/>
          </a:p>
          <a:p>
            <a:pPr lvl="0" algn="just">
              <a:buNone/>
            </a:pPr>
            <a:r>
              <a:rPr lang="es-EC" sz="1600" b="1" dirty="0"/>
              <a:t>Estructurar los </a:t>
            </a:r>
            <a:r>
              <a:rPr lang="es-EC" sz="1600" b="1" dirty="0" smtClean="0"/>
              <a:t>escenarios</a:t>
            </a:r>
            <a:endParaRPr lang="es-ES" sz="1600" dirty="0"/>
          </a:p>
          <a:p>
            <a:pPr marL="0" indent="0" algn="just">
              <a:buNone/>
            </a:pPr>
            <a:r>
              <a:rPr lang="es-EC" sz="1600" dirty="0" smtClean="0"/>
              <a:t>En </a:t>
            </a:r>
            <a:r>
              <a:rPr lang="es-EC" sz="1600" dirty="0"/>
              <a:t>el caso de identificar eventos que generen riesgos críticos o de alta importancia, </a:t>
            </a:r>
            <a:r>
              <a:rPr lang="es-EC" sz="1600" dirty="0" smtClean="0"/>
              <a:t>debemos definir </a:t>
            </a:r>
            <a:r>
              <a:rPr lang="es-EC" sz="1600" dirty="0"/>
              <a:t>efectos y supuestos expresados en términos de escenarios pesimistas, de manera de maximizar las posibles consecuencias, y en función de ello inducir a acciones preventivas para su gestión. </a:t>
            </a:r>
          </a:p>
          <a:p>
            <a:pPr algn="just"/>
            <a:endParaRPr lang="es-ES" sz="1600" dirty="0"/>
          </a:p>
          <a:p>
            <a:pPr marL="38098" indent="0" algn="just">
              <a:buNone/>
            </a:pPr>
            <a:r>
              <a:rPr lang="es-EC" sz="1600" b="1" dirty="0" smtClean="0"/>
              <a:t>Identificar los controles para los riesgos</a:t>
            </a:r>
            <a:endParaRPr lang="en-US" sz="1600" b="1" dirty="0" smtClean="0"/>
          </a:p>
          <a:p>
            <a:pPr marL="38098" indent="0" algn="just">
              <a:buNone/>
            </a:pPr>
            <a:r>
              <a:rPr lang="es-EC" sz="1600" dirty="0" smtClean="0"/>
              <a:t> </a:t>
            </a:r>
            <a:endParaRPr lang="en-US" sz="1600" dirty="0" smtClean="0"/>
          </a:p>
          <a:p>
            <a:pPr algn="just"/>
            <a:r>
              <a:rPr lang="es-EC" sz="1600" dirty="0" smtClean="0"/>
              <a:t>Una vez obtenida la calificación del riesgo, es necesario analizar detalladamente los controles existentes y cuantificar el nivel de reducción del impacto y la disminución de la probabilidad de ocurrencia, es decir, que al confrontar el riesgo analizado frente a los controles existentes, debemos cuantificar la efectividad del riesgo y su real impacto sobre la conservación o disminución del riesgo. El impacto del control podría ser el de cambiar la escala de probabilidad de altamente probable a poco probable, o de alta importancia a mediana importancia.</a:t>
            </a:r>
          </a:p>
          <a:p>
            <a:pPr marL="0" indent="0" algn="just">
              <a:buNone/>
            </a:pPr>
            <a:endParaRPr lang="en-US" sz="1600" dirty="0" smtClean="0"/>
          </a:p>
          <a:p>
            <a:pPr algn="just"/>
            <a:r>
              <a:rPr lang="es-EC" sz="1600" dirty="0" smtClean="0"/>
              <a:t>En la valoración de los controles, se sugiere calificarlos como preventivos (aquellos que actúan para eliminar las causas del riesgo), y/o correctivos (aquellos que permiten el restablecimiento de la actividad después de ser detectado un evento no deseable). </a:t>
            </a:r>
            <a:endParaRPr lang="en-US" sz="1600" dirty="0" smtClean="0"/>
          </a:p>
          <a:p>
            <a:pPr marL="0" indent="0" algn="just">
              <a:buNone/>
            </a:pPr>
            <a:endParaRPr lang="es-ES" sz="1600" b="1" dirty="0"/>
          </a:p>
        </p:txBody>
      </p:sp>
      <p:pic>
        <p:nvPicPr>
          <p:cNvPr id="4" name="1 Imagen" descr="C:\Documents and Settings\mpalacios\Escritorio\LOGOTIPOS UNIVERSIDADa\LOGO PRINCIP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4328" y="5126870"/>
            <a:ext cx="1367953" cy="34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84920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4294967295"/>
          </p:nvPr>
        </p:nvSpPr>
        <p:spPr>
          <a:xfrm>
            <a:off x="395536" y="481236"/>
            <a:ext cx="7992887" cy="1392014"/>
          </a:xfrm>
          <a:prstGeom prst="rect">
            <a:avLst/>
          </a:prstGeom>
        </p:spPr>
        <p:txBody>
          <a:bodyPr>
            <a:noAutofit/>
          </a:bodyPr>
          <a:lstStyle/>
          <a:p>
            <a:pPr marL="38098" indent="0">
              <a:buNone/>
            </a:pPr>
            <a:r>
              <a:rPr lang="es-EC" sz="1600" b="1" dirty="0" smtClean="0"/>
              <a:t>REVALORIZAR EL RIESGO</a:t>
            </a:r>
            <a:endParaRPr lang="en-US" sz="1600" b="1" dirty="0" smtClean="0"/>
          </a:p>
          <a:p>
            <a:pPr marL="38098" indent="0">
              <a:buNone/>
            </a:pPr>
            <a:endParaRPr lang="en-US" sz="1600" dirty="0"/>
          </a:p>
          <a:p>
            <a:pPr marL="0" indent="0" algn="just">
              <a:buNone/>
            </a:pPr>
            <a:r>
              <a:rPr lang="es-EC" sz="1600" dirty="0"/>
              <a:t>Como consecuencia de la confrontación de los controles existentes frente a los riesgos identificados, algunos de ellos se van a reubicar dentro de la posición del Mapa, tal como se muestra en la siguiente figura:</a:t>
            </a:r>
            <a:endParaRPr lang="en-US" sz="1600" dirty="0"/>
          </a:p>
          <a:p>
            <a:endParaRPr lang="es-ES" sz="1600" dirty="0"/>
          </a:p>
        </p:txBody>
      </p:sp>
      <p:pic>
        <p:nvPicPr>
          <p:cNvPr id="4" name="Imagen 3" descr="RIESGO"/>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307166" y="2063750"/>
            <a:ext cx="5001137" cy="3063120"/>
          </a:xfrm>
          <a:prstGeom prst="rect">
            <a:avLst/>
          </a:prstGeom>
          <a:noFill/>
          <a:ln>
            <a:noFill/>
          </a:ln>
        </p:spPr>
      </p:pic>
      <p:pic>
        <p:nvPicPr>
          <p:cNvPr id="5" name="1 Imagen" descr="C:\Documents and Settings\mpalacios\Escritorio\LOGOTIPOS UNIVERSIDADa\LOGO PRINCIP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4328" y="5126870"/>
            <a:ext cx="1367953" cy="34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13232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395536" y="256501"/>
            <a:ext cx="8424936" cy="584775"/>
          </a:xfrm>
          <a:prstGeom prst="rect">
            <a:avLst/>
          </a:prstGeom>
        </p:spPr>
        <p:style>
          <a:lnRef idx="1">
            <a:schemeClr val="accent3"/>
          </a:lnRef>
          <a:fillRef idx="2">
            <a:schemeClr val="accent3"/>
          </a:fillRef>
          <a:effectRef idx="1">
            <a:schemeClr val="accent3"/>
          </a:effectRef>
          <a:fontRef idx="minor">
            <a:schemeClr val="dk1"/>
          </a:fontRef>
        </p:style>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s-ES"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itchFamily="34" charset="0"/>
                <a:cs typeface="Arial" pitchFamily="34" charset="0"/>
              </a:rPr>
              <a:t>PROCEDIMIENTO DE LA INVESTIGACIÓN</a:t>
            </a:r>
          </a:p>
        </p:txBody>
      </p:sp>
      <p:sp>
        <p:nvSpPr>
          <p:cNvPr id="32" name="Forma libre 31"/>
          <p:cNvSpPr/>
          <p:nvPr/>
        </p:nvSpPr>
        <p:spPr>
          <a:xfrm>
            <a:off x="196318" y="1057300"/>
            <a:ext cx="3368016" cy="393968"/>
          </a:xfrm>
          <a:custGeom>
            <a:avLst/>
            <a:gdLst>
              <a:gd name="connsiteX0" fmla="*/ 0 w 2965310"/>
              <a:gd name="connsiteY0" fmla="*/ 143825 h 862780"/>
              <a:gd name="connsiteX1" fmla="*/ 143825 w 2965310"/>
              <a:gd name="connsiteY1" fmla="*/ 0 h 862780"/>
              <a:gd name="connsiteX2" fmla="*/ 2821485 w 2965310"/>
              <a:gd name="connsiteY2" fmla="*/ 0 h 862780"/>
              <a:gd name="connsiteX3" fmla="*/ 2965310 w 2965310"/>
              <a:gd name="connsiteY3" fmla="*/ 143825 h 862780"/>
              <a:gd name="connsiteX4" fmla="*/ 2965310 w 2965310"/>
              <a:gd name="connsiteY4" fmla="*/ 718955 h 862780"/>
              <a:gd name="connsiteX5" fmla="*/ 2821485 w 2965310"/>
              <a:gd name="connsiteY5" fmla="*/ 862780 h 862780"/>
              <a:gd name="connsiteX6" fmla="*/ 143825 w 2965310"/>
              <a:gd name="connsiteY6" fmla="*/ 862780 h 862780"/>
              <a:gd name="connsiteX7" fmla="*/ 0 w 2965310"/>
              <a:gd name="connsiteY7" fmla="*/ 718955 h 862780"/>
              <a:gd name="connsiteX8" fmla="*/ 0 w 2965310"/>
              <a:gd name="connsiteY8" fmla="*/ 143825 h 86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5310" h="862780">
                <a:moveTo>
                  <a:pt x="0" y="143825"/>
                </a:moveTo>
                <a:cubicBezTo>
                  <a:pt x="0" y="64393"/>
                  <a:pt x="64393" y="0"/>
                  <a:pt x="143825" y="0"/>
                </a:cubicBezTo>
                <a:lnTo>
                  <a:pt x="2821485" y="0"/>
                </a:lnTo>
                <a:cubicBezTo>
                  <a:pt x="2900917" y="0"/>
                  <a:pt x="2965310" y="64393"/>
                  <a:pt x="2965310" y="143825"/>
                </a:cubicBezTo>
                <a:lnTo>
                  <a:pt x="2965310" y="718955"/>
                </a:lnTo>
                <a:cubicBezTo>
                  <a:pt x="2965310" y="798387"/>
                  <a:pt x="2900917" y="862780"/>
                  <a:pt x="2821485" y="862780"/>
                </a:cubicBezTo>
                <a:lnTo>
                  <a:pt x="143825" y="862780"/>
                </a:lnTo>
                <a:cubicBezTo>
                  <a:pt x="64393" y="862780"/>
                  <a:pt x="0" y="798387"/>
                  <a:pt x="0" y="718955"/>
                </a:cubicBezTo>
                <a:lnTo>
                  <a:pt x="0" y="143825"/>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76415" tIns="76415" rIns="76415" bIns="76415" numCol="1" spcCol="1270" anchor="ctr" anchorCtr="0">
            <a:noAutofit/>
          </a:bodyPr>
          <a:lstStyle/>
          <a:p>
            <a:pPr lvl="0" algn="ctr" defTabSz="400050">
              <a:lnSpc>
                <a:spcPct val="90000"/>
              </a:lnSpc>
              <a:spcBef>
                <a:spcPct val="0"/>
              </a:spcBef>
              <a:spcAft>
                <a:spcPct val="35000"/>
              </a:spcAft>
            </a:pPr>
            <a:r>
              <a:rPr lang="es-MX" sz="1400" kern="1200" spc="0" dirty="0" smtClean="0">
                <a:latin typeface="Arial" pitchFamily="34" charset="0"/>
                <a:cs typeface="Arial" pitchFamily="34" charset="0"/>
              </a:rPr>
              <a:t>PLANTEAMIENTO DEL PROBLEMA</a:t>
            </a:r>
            <a:endParaRPr lang="es-MX" sz="1400" kern="1200" spc="0" dirty="0">
              <a:latin typeface="Arial" pitchFamily="34" charset="0"/>
              <a:cs typeface="Arial" pitchFamily="34" charset="0"/>
            </a:endParaRPr>
          </a:p>
        </p:txBody>
      </p:sp>
      <p:sp>
        <p:nvSpPr>
          <p:cNvPr id="18" name="AutoShape 12"/>
          <p:cNvSpPr>
            <a:spLocks noChangeArrowheads="1"/>
          </p:cNvSpPr>
          <p:nvPr/>
        </p:nvSpPr>
        <p:spPr bwMode="auto">
          <a:xfrm>
            <a:off x="3564334" y="3663305"/>
            <a:ext cx="3312368" cy="810101"/>
          </a:xfrm>
          <a:prstGeom prst="roundRect">
            <a:avLst>
              <a:gd name="adj" fmla="val 16491"/>
            </a:avLst>
          </a:prstGeom>
          <a:solidFill>
            <a:srgbClr val="000000">
              <a:alpha val="50000"/>
            </a:srgbClr>
          </a:solidFill>
          <a:ln w="38100">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140000"/>
              </a:lnSpc>
            </a:pPr>
            <a:r>
              <a:rPr lang="es-ES_tradnl" altLang="en-US" sz="1500" b="1" dirty="0" smtClean="0">
                <a:solidFill>
                  <a:schemeClr val="bg1"/>
                </a:solidFill>
                <a:latin typeface="Arial" panose="020B0604020202020204" pitchFamily="34" charset="0"/>
              </a:rPr>
              <a:t>NECESIDADES Y EXPECTATIVAS DE SUS USUARIOS</a:t>
            </a:r>
            <a:endParaRPr lang="es-MX" altLang="en-US" sz="1500" b="1" dirty="0">
              <a:solidFill>
                <a:schemeClr val="bg1"/>
              </a:solidFill>
              <a:latin typeface="Arial" panose="020B0604020202020204" pitchFamily="34" charset="0"/>
            </a:endParaRPr>
          </a:p>
        </p:txBody>
      </p:sp>
      <p:sp>
        <p:nvSpPr>
          <p:cNvPr id="19" name="AutoShape 12"/>
          <p:cNvSpPr>
            <a:spLocks noChangeArrowheads="1"/>
          </p:cNvSpPr>
          <p:nvPr/>
        </p:nvSpPr>
        <p:spPr bwMode="auto">
          <a:xfrm>
            <a:off x="5666633" y="4547314"/>
            <a:ext cx="2304256" cy="455682"/>
          </a:xfrm>
          <a:prstGeom prst="roundRect">
            <a:avLst>
              <a:gd name="adj" fmla="val 16491"/>
            </a:avLst>
          </a:prstGeom>
          <a:solidFill>
            <a:srgbClr val="000000">
              <a:alpha val="50000"/>
            </a:srgbClr>
          </a:solidFill>
          <a:ln w="38100">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140000"/>
              </a:lnSpc>
            </a:pPr>
            <a:r>
              <a:rPr lang="es-ES_tradnl" altLang="en-US" sz="1500" b="1" dirty="0" smtClean="0">
                <a:solidFill>
                  <a:schemeClr val="bg1"/>
                </a:solidFill>
                <a:latin typeface="Arial" panose="020B0604020202020204" pitchFamily="34" charset="0"/>
              </a:rPr>
              <a:t>BIENES Y SERVICIOS</a:t>
            </a:r>
            <a:endParaRPr lang="es-MX" altLang="en-US" sz="1500" b="1" dirty="0">
              <a:solidFill>
                <a:schemeClr val="bg1"/>
              </a:solidFill>
              <a:latin typeface="Arial" panose="020B0604020202020204" pitchFamily="34" charset="0"/>
            </a:endParaRPr>
          </a:p>
        </p:txBody>
      </p:sp>
      <p:grpSp>
        <p:nvGrpSpPr>
          <p:cNvPr id="13" name="Grupo 12"/>
          <p:cNvGrpSpPr/>
          <p:nvPr/>
        </p:nvGrpSpPr>
        <p:grpSpPr>
          <a:xfrm>
            <a:off x="107504" y="1596584"/>
            <a:ext cx="3943421" cy="1764972"/>
            <a:chOff x="107504" y="1596584"/>
            <a:chExt cx="3943421" cy="1764972"/>
          </a:xfrm>
        </p:grpSpPr>
        <p:sp>
          <p:nvSpPr>
            <p:cNvPr id="17" name="AutoShape 12"/>
            <p:cNvSpPr>
              <a:spLocks noChangeArrowheads="1"/>
            </p:cNvSpPr>
            <p:nvPr/>
          </p:nvSpPr>
          <p:spPr bwMode="auto">
            <a:xfrm>
              <a:off x="107504" y="2223734"/>
              <a:ext cx="2592288" cy="455682"/>
            </a:xfrm>
            <a:prstGeom prst="roundRect">
              <a:avLst>
                <a:gd name="adj" fmla="val 16491"/>
              </a:avLst>
            </a:prstGeom>
            <a:solidFill>
              <a:srgbClr val="000000">
                <a:alpha val="50000"/>
              </a:srgbClr>
            </a:solidFill>
            <a:ln w="38100">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140000"/>
                </a:lnSpc>
              </a:pPr>
              <a:r>
                <a:rPr lang="es-ES_tradnl" altLang="en-US" sz="1500" b="1" dirty="0" smtClean="0">
                  <a:solidFill>
                    <a:schemeClr val="bg1"/>
                  </a:solidFill>
                  <a:latin typeface="Arial" panose="020B0604020202020204" pitchFamily="34" charset="0"/>
                </a:rPr>
                <a:t>MARCO LEGAL VIGENTE</a:t>
              </a:r>
              <a:endParaRPr lang="es-MX" altLang="en-US" sz="1500" b="1" dirty="0">
                <a:solidFill>
                  <a:schemeClr val="bg1"/>
                </a:solidFill>
                <a:latin typeface="Arial" panose="020B0604020202020204" pitchFamily="34" charset="0"/>
              </a:endParaRPr>
            </a:p>
          </p:txBody>
        </p:sp>
        <p:pic>
          <p:nvPicPr>
            <p:cNvPr id="2" name="Imagen 1"/>
            <p:cNvPicPr>
              <a:picLocks noChangeAspect="1"/>
            </p:cNvPicPr>
            <p:nvPr/>
          </p:nvPicPr>
          <p:blipFill>
            <a:blip r:embed="rId2"/>
            <a:stretch>
              <a:fillRect/>
            </a:stretch>
          </p:blipFill>
          <p:spPr>
            <a:xfrm>
              <a:off x="2803913" y="1596584"/>
              <a:ext cx="1247012" cy="1764972"/>
            </a:xfrm>
            <a:prstGeom prst="rect">
              <a:avLst/>
            </a:prstGeom>
            <a:ln>
              <a:solidFill>
                <a:schemeClr val="accent1"/>
              </a:solidFill>
            </a:ln>
          </p:spPr>
        </p:pic>
      </p:grpSp>
      <p:grpSp>
        <p:nvGrpSpPr>
          <p:cNvPr id="11" name="Grupo 10"/>
          <p:cNvGrpSpPr/>
          <p:nvPr/>
        </p:nvGrpSpPr>
        <p:grpSpPr>
          <a:xfrm>
            <a:off x="4716016" y="1633364"/>
            <a:ext cx="4072881" cy="1511051"/>
            <a:chOff x="5022993" y="1633364"/>
            <a:chExt cx="4072881" cy="1511051"/>
          </a:xfrm>
        </p:grpSpPr>
        <p:grpSp>
          <p:nvGrpSpPr>
            <p:cNvPr id="10" name="Grupo 9"/>
            <p:cNvGrpSpPr/>
            <p:nvPr/>
          </p:nvGrpSpPr>
          <p:grpSpPr>
            <a:xfrm>
              <a:off x="5022993" y="1633364"/>
              <a:ext cx="4067173" cy="1511051"/>
              <a:chOff x="5022993" y="2637322"/>
              <a:chExt cx="4067173" cy="1511051"/>
            </a:xfrm>
          </p:grpSpPr>
          <p:pic>
            <p:nvPicPr>
              <p:cNvPr id="3" name="Imagen 2"/>
              <p:cNvPicPr>
                <a:picLocks noChangeAspect="1"/>
              </p:cNvPicPr>
              <p:nvPr/>
            </p:nvPicPr>
            <p:blipFill>
              <a:blip r:embed="rId3"/>
              <a:stretch>
                <a:fillRect/>
              </a:stretch>
            </p:blipFill>
            <p:spPr>
              <a:xfrm>
                <a:off x="5036161" y="2644188"/>
                <a:ext cx="2089577" cy="733425"/>
              </a:xfrm>
              <a:prstGeom prst="rect">
                <a:avLst/>
              </a:prstGeom>
              <a:ln>
                <a:solidFill>
                  <a:schemeClr val="accent1"/>
                </a:solidFill>
              </a:ln>
            </p:spPr>
          </p:pic>
          <p:pic>
            <p:nvPicPr>
              <p:cNvPr id="5" name="Imagen 4"/>
              <p:cNvPicPr>
                <a:picLocks noChangeAspect="1"/>
              </p:cNvPicPr>
              <p:nvPr/>
            </p:nvPicPr>
            <p:blipFill>
              <a:blip r:embed="rId4"/>
              <a:stretch>
                <a:fillRect/>
              </a:stretch>
            </p:blipFill>
            <p:spPr>
              <a:xfrm>
                <a:off x="5022993" y="3421770"/>
                <a:ext cx="2102745" cy="726603"/>
              </a:xfrm>
              <a:prstGeom prst="rect">
                <a:avLst/>
              </a:prstGeom>
              <a:ln>
                <a:solidFill>
                  <a:schemeClr val="accent1"/>
                </a:solidFill>
              </a:ln>
            </p:spPr>
          </p:pic>
          <p:pic>
            <p:nvPicPr>
              <p:cNvPr id="8" name="Imagen 7"/>
              <p:cNvPicPr>
                <a:picLocks noChangeAspect="1"/>
              </p:cNvPicPr>
              <p:nvPr/>
            </p:nvPicPr>
            <p:blipFill>
              <a:blip r:embed="rId5"/>
              <a:stretch>
                <a:fillRect/>
              </a:stretch>
            </p:blipFill>
            <p:spPr>
              <a:xfrm>
                <a:off x="7223266" y="2637322"/>
                <a:ext cx="1866900" cy="735528"/>
              </a:xfrm>
              <a:prstGeom prst="rect">
                <a:avLst/>
              </a:prstGeom>
              <a:ln>
                <a:solidFill>
                  <a:schemeClr val="accent1"/>
                </a:solidFill>
              </a:ln>
            </p:spPr>
          </p:pic>
        </p:grpSp>
        <p:pic>
          <p:nvPicPr>
            <p:cNvPr id="9" name="Imagen 8"/>
            <p:cNvPicPr>
              <a:picLocks noChangeAspect="1"/>
            </p:cNvPicPr>
            <p:nvPr/>
          </p:nvPicPr>
          <p:blipFill>
            <a:blip r:embed="rId6"/>
            <a:stretch>
              <a:fillRect/>
            </a:stretch>
          </p:blipFill>
          <p:spPr>
            <a:xfrm>
              <a:off x="7223266" y="2417812"/>
              <a:ext cx="1872608" cy="726603"/>
            </a:xfrm>
            <a:prstGeom prst="rect">
              <a:avLst/>
            </a:prstGeom>
            <a:ln>
              <a:solidFill>
                <a:schemeClr val="accent1"/>
              </a:solidFill>
            </a:ln>
          </p:spPr>
        </p:pic>
      </p:grpSp>
      <p:pic>
        <p:nvPicPr>
          <p:cNvPr id="21" name="1 Imagen" descr="C:\Documents and Settings\mpalacios\Escritorio\LOGOTIPOS UNIVERSIDADa\LOGO PRINCIPAL.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24328" y="5126870"/>
            <a:ext cx="1367953" cy="34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upo 3"/>
          <p:cNvGrpSpPr/>
          <p:nvPr/>
        </p:nvGrpSpPr>
        <p:grpSpPr>
          <a:xfrm>
            <a:off x="717801" y="3418681"/>
            <a:ext cx="2619375" cy="2247131"/>
            <a:chOff x="717801" y="3418681"/>
            <a:chExt cx="2619375" cy="2247131"/>
          </a:xfrm>
        </p:grpSpPr>
        <p:pic>
          <p:nvPicPr>
            <p:cNvPr id="12" name="Imagen 11"/>
            <p:cNvPicPr>
              <a:picLocks noChangeAspect="1"/>
            </p:cNvPicPr>
            <p:nvPr/>
          </p:nvPicPr>
          <p:blipFill>
            <a:blip r:embed="rId8"/>
            <a:stretch>
              <a:fillRect/>
            </a:stretch>
          </p:blipFill>
          <p:spPr>
            <a:xfrm>
              <a:off x="717801" y="3418681"/>
              <a:ext cx="2619375" cy="1743075"/>
            </a:xfrm>
            <a:prstGeom prst="rect">
              <a:avLst/>
            </a:prstGeom>
            <a:ln>
              <a:solidFill>
                <a:schemeClr val="accent1"/>
              </a:solidFill>
            </a:ln>
          </p:spPr>
        </p:pic>
        <p:sp>
          <p:nvSpPr>
            <p:cNvPr id="20" name="AutoShape 12"/>
            <p:cNvSpPr>
              <a:spLocks noChangeArrowheads="1"/>
            </p:cNvSpPr>
            <p:nvPr/>
          </p:nvSpPr>
          <p:spPr bwMode="auto">
            <a:xfrm>
              <a:off x="827584" y="5233758"/>
              <a:ext cx="2448272" cy="432054"/>
            </a:xfrm>
            <a:prstGeom prst="roundRect">
              <a:avLst>
                <a:gd name="adj" fmla="val 16491"/>
              </a:avLst>
            </a:prstGeom>
            <a:solidFill>
              <a:srgbClr val="000000">
                <a:alpha val="50000"/>
              </a:srgbClr>
            </a:solidFill>
            <a:ln w="38100">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140000"/>
                </a:lnSpc>
              </a:pPr>
              <a:r>
                <a:rPr lang="es-ES_tradnl" altLang="en-US" sz="1400" b="1" dirty="0" smtClean="0">
                  <a:solidFill>
                    <a:schemeClr val="bg1"/>
                  </a:solidFill>
                  <a:latin typeface="Arial" panose="020B0604020202020204" pitchFamily="34" charset="0"/>
                </a:rPr>
                <a:t>SERVICIOS DE CALIDAD</a:t>
              </a:r>
              <a:endParaRPr lang="es-MX" altLang="en-US" sz="1400" b="1" dirty="0">
                <a:solidFill>
                  <a:schemeClr val="bg1"/>
                </a:solidFill>
                <a:latin typeface="Arial" panose="020B0604020202020204" pitchFamily="34" charset="0"/>
              </a:endParaRPr>
            </a:p>
          </p:txBody>
        </p:sp>
      </p:grpSp>
    </p:spTree>
    <p:extLst>
      <p:ext uri="{BB962C8B-B14F-4D97-AF65-F5344CB8AC3E}">
        <p14:creationId xmlns:p14="http://schemas.microsoft.com/office/powerpoint/2010/main" val="2548022"/>
      </p:ext>
    </p:ext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4294967295"/>
          </p:nvPr>
        </p:nvSpPr>
        <p:spPr>
          <a:xfrm>
            <a:off x="755576" y="609600"/>
            <a:ext cx="7416824" cy="2103884"/>
          </a:xfrm>
          <a:prstGeom prst="rect">
            <a:avLst/>
          </a:prstGeom>
        </p:spPr>
        <p:txBody>
          <a:bodyPr>
            <a:noAutofit/>
          </a:bodyPr>
          <a:lstStyle/>
          <a:p>
            <a:pPr marL="38098" indent="0" algn="just">
              <a:buNone/>
            </a:pPr>
            <a:r>
              <a:rPr lang="es-EC" sz="1600" b="1" dirty="0" smtClean="0"/>
              <a:t>PRIORIZAR LOS RIESGOS</a:t>
            </a:r>
            <a:endParaRPr lang="en-US" sz="1600" b="1" dirty="0" smtClean="0"/>
          </a:p>
          <a:p>
            <a:pPr marL="38098" indent="0" algn="just">
              <a:buNone/>
            </a:pPr>
            <a:endParaRPr lang="en-US" sz="1600" dirty="0"/>
          </a:p>
          <a:p>
            <a:pPr marL="0" indent="0" algn="just">
              <a:buNone/>
            </a:pPr>
            <a:r>
              <a:rPr lang="es-EC" sz="1600" dirty="0" smtClean="0"/>
              <a:t>Luego </a:t>
            </a:r>
            <a:r>
              <a:rPr lang="es-EC" sz="1600" dirty="0"/>
              <a:t>de reubicar de forma definitiva a los riesgos en el Mapa de Riesgos, se deben orientar los esfuerzos del análisis, a aquellos riegos que se mantienen en la zona roja de criticidad y en menor medida, a aquellos que se encuentran en las otras zonas de criticidad. En definitiva el nivel de prioridad está determinado por la zona de color en el que ubica el riesgo.</a:t>
            </a:r>
            <a:endParaRPr lang="en-US" sz="1600" dirty="0"/>
          </a:p>
          <a:p>
            <a:pPr algn="just"/>
            <a:endParaRPr lang="es-ES" sz="1600" dirty="0"/>
          </a:p>
        </p:txBody>
      </p:sp>
      <p:graphicFrame>
        <p:nvGraphicFramePr>
          <p:cNvPr id="4" name="Objeto 3"/>
          <p:cNvGraphicFramePr>
            <a:graphicFrameLocks noChangeAspect="1"/>
          </p:cNvGraphicFramePr>
          <p:nvPr>
            <p:extLst>
              <p:ext uri="{D42A27DB-BD31-4B8C-83A1-F6EECF244321}">
                <p14:modId xmlns:p14="http://schemas.microsoft.com/office/powerpoint/2010/main" val="3730013849"/>
              </p:ext>
            </p:extLst>
          </p:nvPr>
        </p:nvGraphicFramePr>
        <p:xfrm>
          <a:off x="1241538" y="2641476"/>
          <a:ext cx="6570822" cy="2216454"/>
        </p:xfrm>
        <a:graphic>
          <a:graphicData uri="http://schemas.openxmlformats.org/presentationml/2006/ole">
            <mc:AlternateContent xmlns:mc="http://schemas.openxmlformats.org/markup-compatibility/2006">
              <mc:Choice xmlns:v="urn:schemas-microsoft-com:vml" Requires="v">
                <p:oleObj spid="_x0000_s1050" name="Documento" r:id="rId3" imgW="5321300" imgH="1905000" progId="Word.Document.12">
                  <p:embed/>
                </p:oleObj>
              </mc:Choice>
              <mc:Fallback>
                <p:oleObj name="Documento" r:id="rId3" imgW="5321300" imgH="1905000" progId="Word.Document.12">
                  <p:embed/>
                  <p:pic>
                    <p:nvPicPr>
                      <p:cNvPr id="0" name=""/>
                      <p:cNvPicPr/>
                      <p:nvPr/>
                    </p:nvPicPr>
                    <p:blipFill>
                      <a:blip r:embed="rId4"/>
                      <a:stretch>
                        <a:fillRect/>
                      </a:stretch>
                    </p:blipFill>
                    <p:spPr>
                      <a:xfrm>
                        <a:off x="1241538" y="2641476"/>
                        <a:ext cx="6570822" cy="2216454"/>
                      </a:xfrm>
                      <a:prstGeom prst="rect">
                        <a:avLst/>
                      </a:prstGeom>
                    </p:spPr>
                  </p:pic>
                </p:oleObj>
              </mc:Fallback>
            </mc:AlternateContent>
          </a:graphicData>
        </a:graphic>
      </p:graphicFrame>
      <p:pic>
        <p:nvPicPr>
          <p:cNvPr id="5" name="1 Imagen" descr="C:\Documents and Settings\mpalacios\Escritorio\LOGOTIPOS UNIVERSIDADa\LOGO PRINCIPA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4328" y="5126870"/>
            <a:ext cx="1367953" cy="34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14291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4294967295"/>
          </p:nvPr>
        </p:nvSpPr>
        <p:spPr>
          <a:xfrm>
            <a:off x="395536" y="1222185"/>
            <a:ext cx="3037417" cy="3147483"/>
          </a:xfrm>
          <a:prstGeom prst="rect">
            <a:avLst/>
          </a:prstGeom>
        </p:spPr>
        <p:txBody>
          <a:bodyPr>
            <a:normAutofit fontScale="62500" lnSpcReduction="20000"/>
          </a:bodyPr>
          <a:lstStyle/>
          <a:p>
            <a:pPr marL="38098" indent="0" algn="just">
              <a:buNone/>
            </a:pPr>
            <a:r>
              <a:rPr lang="es-EC" b="1" dirty="0"/>
              <a:t>Identificar las acciones de manejo del </a:t>
            </a:r>
            <a:r>
              <a:rPr lang="es-EC" b="1" dirty="0" smtClean="0"/>
              <a:t>riesgo</a:t>
            </a:r>
            <a:endParaRPr lang="en-US" b="1" dirty="0" smtClean="0"/>
          </a:p>
          <a:p>
            <a:pPr marL="38098" indent="0" algn="just">
              <a:buNone/>
            </a:pPr>
            <a:endParaRPr lang="en-US" dirty="0" smtClean="0"/>
          </a:p>
          <a:p>
            <a:pPr algn="just"/>
            <a:r>
              <a:rPr lang="es-EC" dirty="0" smtClean="0"/>
              <a:t>Dependiendo </a:t>
            </a:r>
            <a:r>
              <a:rPr lang="es-EC" dirty="0"/>
              <a:t>de la ubicación dentro del Mapa de Riesgos, se debe establecer las medidas de respuesta a los diferentes tipos de riesgos, para lo cual se deben tomar en cuenta las siguientes acciones:</a:t>
            </a:r>
            <a:endParaRPr lang="en-US" dirty="0"/>
          </a:p>
          <a:p>
            <a:pPr algn="just"/>
            <a:endParaRPr lang="es-ES" dirty="0"/>
          </a:p>
        </p:txBody>
      </p:sp>
      <p:graphicFrame>
        <p:nvGraphicFramePr>
          <p:cNvPr id="4" name="Objeto 3"/>
          <p:cNvGraphicFramePr>
            <a:graphicFrameLocks noChangeAspect="1"/>
          </p:cNvGraphicFramePr>
          <p:nvPr>
            <p:extLst>
              <p:ext uri="{D42A27DB-BD31-4B8C-83A1-F6EECF244321}">
                <p14:modId xmlns:p14="http://schemas.microsoft.com/office/powerpoint/2010/main" val="3953115314"/>
              </p:ext>
            </p:extLst>
          </p:nvPr>
        </p:nvGraphicFramePr>
        <p:xfrm>
          <a:off x="3707904" y="145466"/>
          <a:ext cx="4968552" cy="5472643"/>
        </p:xfrm>
        <a:graphic>
          <a:graphicData uri="http://schemas.openxmlformats.org/presentationml/2006/ole">
            <mc:AlternateContent xmlns:mc="http://schemas.openxmlformats.org/markup-compatibility/2006">
              <mc:Choice xmlns:v="urn:schemas-microsoft-com:vml" Requires="v">
                <p:oleObj spid="_x0000_s2073" name="Documento" r:id="rId3" imgW="5359400" imgH="7594600" progId="Word.Document.12">
                  <p:embed/>
                </p:oleObj>
              </mc:Choice>
              <mc:Fallback>
                <p:oleObj name="Documento" r:id="rId3" imgW="5359400" imgH="7594600" progId="Word.Document.12">
                  <p:embed/>
                  <p:pic>
                    <p:nvPicPr>
                      <p:cNvPr id="0" name=""/>
                      <p:cNvPicPr/>
                      <p:nvPr/>
                    </p:nvPicPr>
                    <p:blipFill>
                      <a:blip r:embed="rId4"/>
                      <a:stretch>
                        <a:fillRect/>
                      </a:stretch>
                    </p:blipFill>
                    <p:spPr>
                      <a:xfrm>
                        <a:off x="3707904" y="145466"/>
                        <a:ext cx="4968552" cy="5472643"/>
                      </a:xfrm>
                      <a:prstGeom prst="rect">
                        <a:avLst/>
                      </a:prstGeom>
                    </p:spPr>
                  </p:pic>
                </p:oleObj>
              </mc:Fallback>
            </mc:AlternateContent>
          </a:graphicData>
        </a:graphic>
      </p:graphicFrame>
    </p:spTree>
    <p:extLst>
      <p:ext uri="{BB962C8B-B14F-4D97-AF65-F5344CB8AC3E}">
        <p14:creationId xmlns:p14="http://schemas.microsoft.com/office/powerpoint/2010/main" val="24731312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4294967295"/>
          </p:nvPr>
        </p:nvSpPr>
        <p:spPr>
          <a:xfrm>
            <a:off x="539552" y="609600"/>
            <a:ext cx="8136904" cy="1383804"/>
          </a:xfrm>
          <a:prstGeom prst="rect">
            <a:avLst/>
          </a:prstGeom>
        </p:spPr>
        <p:txBody>
          <a:bodyPr/>
          <a:lstStyle/>
          <a:p>
            <a:pPr marL="38098" indent="0">
              <a:buNone/>
            </a:pPr>
            <a:r>
              <a:rPr lang="es-EC" sz="1600" b="1" dirty="0"/>
              <a:t>Definir cada una de las </a:t>
            </a:r>
            <a:r>
              <a:rPr lang="es-EC" sz="1600" b="1" dirty="0" smtClean="0"/>
              <a:t>acciones</a:t>
            </a:r>
            <a:endParaRPr lang="en-US" sz="1600" dirty="0"/>
          </a:p>
          <a:p>
            <a:pPr marL="38098" indent="0">
              <a:buNone/>
            </a:pPr>
            <a:endParaRPr lang="en-US" sz="1600" dirty="0"/>
          </a:p>
          <a:p>
            <a:pPr marL="0" indent="0">
              <a:buNone/>
            </a:pPr>
            <a:r>
              <a:rPr lang="es-EC" sz="1600" dirty="0"/>
              <a:t>Una vez seleccionada la acción a implementarse, es necesario que se realice una descripción de la forma de implementarla y la forma de entender la acción para cada caso más específico.</a:t>
            </a:r>
            <a:endParaRPr lang="en-US" sz="1600" dirty="0"/>
          </a:p>
          <a:p>
            <a:endParaRPr lang="es-ES" sz="1600" dirty="0"/>
          </a:p>
        </p:txBody>
      </p:sp>
      <p:pic>
        <p:nvPicPr>
          <p:cNvPr id="4" name="Imagen 3"/>
          <p:cNvPicPr>
            <a:picLocks noChangeAspect="1"/>
          </p:cNvPicPr>
          <p:nvPr/>
        </p:nvPicPr>
        <p:blipFill>
          <a:blip r:embed="rId2"/>
          <a:stretch>
            <a:fillRect/>
          </a:stretch>
        </p:blipFill>
        <p:spPr>
          <a:xfrm>
            <a:off x="1291167" y="2569468"/>
            <a:ext cx="3640667" cy="1555750"/>
          </a:xfrm>
          <a:prstGeom prst="rect">
            <a:avLst/>
          </a:prstGeom>
        </p:spPr>
      </p:pic>
      <p:pic>
        <p:nvPicPr>
          <p:cNvPr id="5" name="Imagen 4"/>
          <p:cNvPicPr>
            <a:picLocks noChangeAspect="1"/>
          </p:cNvPicPr>
          <p:nvPr/>
        </p:nvPicPr>
        <p:blipFill>
          <a:blip r:embed="rId3"/>
          <a:stretch>
            <a:fillRect/>
          </a:stretch>
        </p:blipFill>
        <p:spPr>
          <a:xfrm>
            <a:off x="5492750" y="2569468"/>
            <a:ext cx="2279881" cy="1555750"/>
          </a:xfrm>
          <a:prstGeom prst="rect">
            <a:avLst/>
          </a:prstGeom>
        </p:spPr>
      </p:pic>
      <p:pic>
        <p:nvPicPr>
          <p:cNvPr id="6" name="1 Imagen" descr="C:\Documents and Settings\mpalacios\Escritorio\LOGOTIPOS UNIVERSIDADa\LOGO PRINCIPA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24328" y="5126870"/>
            <a:ext cx="1367953" cy="34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92832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831916" y="4153644"/>
            <a:ext cx="1772531" cy="1332346"/>
          </a:xfrm>
          <a:prstGeom prst="rect">
            <a:avLst/>
          </a:prstGeom>
        </p:spPr>
      </p:pic>
      <p:sp>
        <p:nvSpPr>
          <p:cNvPr id="3" name="Marcador de contenido 2"/>
          <p:cNvSpPr>
            <a:spLocks noGrp="1"/>
          </p:cNvSpPr>
          <p:nvPr>
            <p:ph sz="quarter" idx="4294967295"/>
          </p:nvPr>
        </p:nvSpPr>
        <p:spPr>
          <a:xfrm>
            <a:off x="395536" y="193204"/>
            <a:ext cx="8208911" cy="4833673"/>
          </a:xfrm>
          <a:prstGeom prst="rect">
            <a:avLst/>
          </a:prstGeom>
        </p:spPr>
        <p:txBody>
          <a:bodyPr>
            <a:noAutofit/>
          </a:bodyPr>
          <a:lstStyle/>
          <a:p>
            <a:pPr marL="38098" indent="0" algn="just">
              <a:buNone/>
            </a:pPr>
            <a:r>
              <a:rPr lang="es-EC" sz="1600" b="1" dirty="0" smtClean="0"/>
              <a:t>ELABORAR EL PLAN DE COMUNICACIÓN</a:t>
            </a:r>
            <a:r>
              <a:rPr lang="es-EC" sz="1600" dirty="0" smtClean="0"/>
              <a:t> </a:t>
            </a:r>
            <a:endParaRPr lang="en-US" sz="1600" dirty="0" smtClean="0"/>
          </a:p>
          <a:p>
            <a:pPr marL="38098" indent="0" algn="just">
              <a:buNone/>
            </a:pPr>
            <a:r>
              <a:rPr lang="es-EC" sz="1600" dirty="0"/>
              <a:t> </a:t>
            </a:r>
            <a:endParaRPr lang="en-US" sz="1600" dirty="0"/>
          </a:p>
          <a:p>
            <a:pPr algn="just"/>
            <a:r>
              <a:rPr lang="es-EC" sz="1600" dirty="0"/>
              <a:t>Una vez legalizado el Plan de Tratamiento, se inicia la comunicación del riesgo como una parte integral del proceso de análisis de riesgo, que ha sido definida como un proceso interactivo de intercambio de información y opiniones entre evaluadores de riesgo, gestores de riesgo y otras partes interesadas,  la información sobre el riesgo es el proceso por el que se recaba información y opiniones de partes potencialmente afectadas o interesadas acerca de los peligros y riesgos, por el que se comunican los resultados de la evaluación del riesgo y se proponen medidas de gestión del riesgo a quienes toman las decisiones y a las partes interesadas. Es un proceso multidimensional e interactivo que debería comenzar al principio del análisis de riesgo y continuar hasta el final</a:t>
            </a:r>
            <a:r>
              <a:rPr lang="es-EC" sz="1600" dirty="0" smtClean="0"/>
              <a:t>.</a:t>
            </a:r>
          </a:p>
          <a:p>
            <a:pPr marL="0" indent="0" algn="just">
              <a:buNone/>
            </a:pPr>
            <a:endParaRPr lang="en-US" sz="1600" dirty="0"/>
          </a:p>
          <a:p>
            <a:pPr algn="just"/>
            <a:r>
              <a:rPr lang="es-EC" sz="1600" dirty="0"/>
              <a:t>El proceso de comunicación debe identificar claramente la audiencia a la cual se quiere comunicar, el mensaje, la fuente y el canal de comunicación más eficiente. Frecuentemente, una comunicación efectiva requiere de múltiples estrategias y canales de comunicación.</a:t>
            </a:r>
            <a:endParaRPr lang="en-US" sz="1600" dirty="0"/>
          </a:p>
          <a:p>
            <a:pPr marL="38098" indent="0" algn="just">
              <a:buNone/>
            </a:pPr>
            <a:endParaRPr lang="en-US" sz="1600" dirty="0"/>
          </a:p>
          <a:p>
            <a:pPr marL="38098" indent="0" algn="just">
              <a:buNone/>
            </a:pPr>
            <a:endParaRPr lang="en-US" sz="1600" dirty="0"/>
          </a:p>
        </p:txBody>
      </p:sp>
    </p:spTree>
    <p:extLst>
      <p:ext uri="{BB962C8B-B14F-4D97-AF65-F5344CB8AC3E}">
        <p14:creationId xmlns:p14="http://schemas.microsoft.com/office/powerpoint/2010/main" val="16690616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bwMode="auto">
          <a:xfrm>
            <a:off x="395536" y="400091"/>
            <a:ext cx="8208911" cy="3681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8098" indent="0" algn="just">
              <a:buFont typeface="Arial" charset="0"/>
              <a:buNone/>
            </a:pPr>
            <a:endParaRPr lang="en-US" sz="1600" dirty="0" smtClean="0"/>
          </a:p>
          <a:p>
            <a:pPr marL="38098" indent="0" algn="just">
              <a:buFont typeface="Arial" charset="0"/>
              <a:buNone/>
            </a:pPr>
            <a:r>
              <a:rPr lang="es-EC" sz="1600" b="1" dirty="0" smtClean="0"/>
              <a:t>EJECUTAR EL PLAN DE COMUNICACIÓN</a:t>
            </a:r>
            <a:endParaRPr lang="en-US" sz="1600" b="1" dirty="0" smtClean="0"/>
          </a:p>
          <a:p>
            <a:pPr marL="38098" indent="0" algn="just">
              <a:buFont typeface="Arial" charset="0"/>
              <a:buNone/>
            </a:pPr>
            <a:endParaRPr lang="en-US" sz="1600" dirty="0" smtClean="0"/>
          </a:p>
          <a:p>
            <a:pPr marL="0" indent="0" algn="just">
              <a:buFont typeface="Arial" charset="0"/>
              <a:buNone/>
            </a:pPr>
            <a:r>
              <a:rPr lang="es-EC" sz="1600" dirty="0" smtClean="0"/>
              <a:t>Conforme se vayan ejecutando las actividades definidas en el Plan de Comunicación, se deben ir generando las evidencias de su cumplimiento, las mismas que se constituyen en los documentos y registros del cumplimiento de la actividad. Se debe llevar un registro detallado de las inversiones realizadas así como de los avances y novedades surgidas según su desarrollo.</a:t>
            </a:r>
            <a:endParaRPr lang="en-US" sz="1600" dirty="0" smtClean="0"/>
          </a:p>
          <a:p>
            <a:pPr marL="38098" indent="0" algn="just">
              <a:buFont typeface="Arial" charset="0"/>
              <a:buNone/>
            </a:pPr>
            <a:r>
              <a:rPr lang="es-EC" sz="1600" dirty="0" smtClean="0"/>
              <a:t> </a:t>
            </a:r>
            <a:endParaRPr lang="en-US" sz="1600" dirty="0" smtClean="0"/>
          </a:p>
          <a:p>
            <a:pPr marL="38098" indent="0" algn="just">
              <a:buFont typeface="Arial" charset="0"/>
              <a:buNone/>
            </a:pPr>
            <a:r>
              <a:rPr lang="es-EC" sz="1600" b="1" dirty="0" smtClean="0"/>
              <a:t>EVALUAR EL PLAN DE COMUNICACIÓN</a:t>
            </a:r>
            <a:endParaRPr lang="en-US" sz="1600" b="1" dirty="0" smtClean="0"/>
          </a:p>
          <a:p>
            <a:pPr marL="38098" indent="0" algn="just">
              <a:buFont typeface="Arial" charset="0"/>
              <a:buNone/>
            </a:pPr>
            <a:endParaRPr lang="en-US" sz="1600" dirty="0" smtClean="0"/>
          </a:p>
          <a:p>
            <a:pPr marL="0" indent="0" algn="just">
              <a:buFont typeface="Arial" charset="0"/>
              <a:buNone/>
            </a:pPr>
            <a:r>
              <a:rPr lang="es-EC" sz="1600" dirty="0" smtClean="0"/>
              <a:t>Conjuntamente con los registros y documentos del proceso, y con las corridas de los indicadores antes definidos, se determina el grado de avance y cumplimiento de los objetivos planteados en el plan. </a:t>
            </a:r>
            <a:endParaRPr lang="en-US" sz="1600" dirty="0"/>
          </a:p>
        </p:txBody>
      </p:sp>
      <p:pic>
        <p:nvPicPr>
          <p:cNvPr id="3" name="Imagen 2"/>
          <p:cNvPicPr>
            <a:picLocks noChangeAspect="1"/>
          </p:cNvPicPr>
          <p:nvPr/>
        </p:nvPicPr>
        <p:blipFill>
          <a:blip r:embed="rId2"/>
          <a:stretch>
            <a:fillRect/>
          </a:stretch>
        </p:blipFill>
        <p:spPr>
          <a:xfrm>
            <a:off x="6831916" y="4081636"/>
            <a:ext cx="1772531" cy="1332346"/>
          </a:xfrm>
          <a:prstGeom prst="rect">
            <a:avLst/>
          </a:prstGeom>
        </p:spPr>
      </p:pic>
    </p:spTree>
    <p:extLst>
      <p:ext uri="{BB962C8B-B14F-4D97-AF65-F5344CB8AC3E}">
        <p14:creationId xmlns:p14="http://schemas.microsoft.com/office/powerpoint/2010/main" val="11514931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4294967295"/>
          </p:nvPr>
        </p:nvSpPr>
        <p:spPr>
          <a:xfrm>
            <a:off x="539552" y="609601"/>
            <a:ext cx="7848872" cy="1743844"/>
          </a:xfrm>
          <a:prstGeom prst="rect">
            <a:avLst/>
          </a:prstGeom>
        </p:spPr>
        <p:txBody>
          <a:bodyPr>
            <a:normAutofit/>
          </a:bodyPr>
          <a:lstStyle/>
          <a:p>
            <a:pPr marL="38098" indent="0" algn="just">
              <a:buNone/>
            </a:pPr>
            <a:r>
              <a:rPr lang="es-EC" sz="1600" b="1" dirty="0" smtClean="0"/>
              <a:t>ASISTIR TÉCNICAMENTE A LA TOMA DE DECISIONES</a:t>
            </a:r>
            <a:endParaRPr lang="en-US" sz="1600" b="1" dirty="0" smtClean="0"/>
          </a:p>
          <a:p>
            <a:pPr algn="just"/>
            <a:endParaRPr lang="en-US" sz="1600" dirty="0"/>
          </a:p>
          <a:p>
            <a:pPr marL="0" indent="0" algn="just">
              <a:buNone/>
            </a:pPr>
            <a:r>
              <a:rPr lang="es-EC" sz="1600" dirty="0"/>
              <a:t>El personal que labora en la Unidad de Desarrollo Organizacional del COIMC, en base a su mayor conocimiento sobre la temática, está en condiciones de asistir y apoyar las actividades relacionadas con la Gestión del Riesgo, en las dependencias, grupos y destacamentos, así como a los responsables de los procesos y jefes de proyectos.</a:t>
            </a:r>
            <a:endParaRPr lang="en-US" sz="1600" dirty="0"/>
          </a:p>
          <a:p>
            <a:pPr algn="just"/>
            <a:endParaRPr lang="es-ES" sz="1600" dirty="0"/>
          </a:p>
        </p:txBody>
      </p:sp>
      <p:pic>
        <p:nvPicPr>
          <p:cNvPr id="4" name="Imagen 3"/>
          <p:cNvPicPr>
            <a:picLocks noChangeAspect="1"/>
          </p:cNvPicPr>
          <p:nvPr/>
        </p:nvPicPr>
        <p:blipFill>
          <a:blip r:embed="rId2"/>
          <a:stretch>
            <a:fillRect/>
          </a:stretch>
        </p:blipFill>
        <p:spPr>
          <a:xfrm>
            <a:off x="2353362" y="2353446"/>
            <a:ext cx="4421716" cy="3024334"/>
          </a:xfrm>
          <a:prstGeom prst="rect">
            <a:avLst/>
          </a:prstGeom>
        </p:spPr>
      </p:pic>
      <p:pic>
        <p:nvPicPr>
          <p:cNvPr id="5" name="1 Imagen" descr="C:\Documents and Settings\mpalacios\Escritorio\LOGOTIPOS UNIVERSIDADa\LOGO PRINCIP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4328" y="5126870"/>
            <a:ext cx="1367953" cy="34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23878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2639785" y="409228"/>
            <a:ext cx="3300367" cy="502766"/>
          </a:xfrm>
          <a:prstGeom prst="rect">
            <a:avLst/>
          </a:prstGeom>
        </p:spPr>
        <p:style>
          <a:lnRef idx="1">
            <a:schemeClr val="accent3"/>
          </a:lnRef>
          <a:fillRef idx="2">
            <a:schemeClr val="accent3"/>
          </a:fillRef>
          <a:effectRef idx="1">
            <a:schemeClr val="accent3"/>
          </a:effectRef>
          <a:fontRef idx="minor">
            <a:schemeClr val="dk1"/>
          </a:fontRef>
        </p:style>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s-ES" sz="2667"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itchFamily="34" charset="0"/>
                <a:cs typeface="Arial" pitchFamily="34" charset="0"/>
              </a:rPr>
              <a:t>CONCLUSIONES</a:t>
            </a:r>
          </a:p>
        </p:txBody>
      </p:sp>
      <p:sp>
        <p:nvSpPr>
          <p:cNvPr id="4" name="Forma libre 3"/>
          <p:cNvSpPr/>
          <p:nvPr/>
        </p:nvSpPr>
        <p:spPr>
          <a:xfrm>
            <a:off x="251520" y="1149904"/>
            <a:ext cx="3971116" cy="1779604"/>
          </a:xfrm>
          <a:custGeom>
            <a:avLst/>
            <a:gdLst>
              <a:gd name="connsiteX0" fmla="*/ 0 w 3555605"/>
              <a:gd name="connsiteY0" fmla="*/ 0 h 2133363"/>
              <a:gd name="connsiteX1" fmla="*/ 3555605 w 3555605"/>
              <a:gd name="connsiteY1" fmla="*/ 0 h 2133363"/>
              <a:gd name="connsiteX2" fmla="*/ 3555605 w 3555605"/>
              <a:gd name="connsiteY2" fmla="*/ 2133363 h 2133363"/>
              <a:gd name="connsiteX3" fmla="*/ 0 w 3555605"/>
              <a:gd name="connsiteY3" fmla="*/ 2133363 h 2133363"/>
              <a:gd name="connsiteX4" fmla="*/ 0 w 3555605"/>
              <a:gd name="connsiteY4" fmla="*/ 0 h 213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5605" h="2133363">
                <a:moveTo>
                  <a:pt x="0" y="0"/>
                </a:moveTo>
                <a:lnTo>
                  <a:pt x="3555605" y="0"/>
                </a:lnTo>
                <a:lnTo>
                  <a:pt x="3555605" y="2133363"/>
                </a:lnTo>
                <a:lnTo>
                  <a:pt x="0" y="2133363"/>
                </a:lnTo>
                <a:lnTo>
                  <a:pt x="0" y="0"/>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41275" tIns="41275" rIns="41275" bIns="41275" numCol="1" spcCol="1270" anchor="ctr" anchorCtr="0">
            <a:noAutofit/>
          </a:bodyPr>
          <a:lstStyle/>
          <a:p>
            <a:pPr algn="just" defTabSz="481522">
              <a:lnSpc>
                <a:spcPct val="90000"/>
              </a:lnSpc>
              <a:spcAft>
                <a:spcPct val="35000"/>
              </a:spcAft>
            </a:pPr>
            <a:r>
              <a:rPr lang="es-ES_tradnl" sz="1400" b="1" dirty="0" smtClean="0"/>
              <a:t>SI SE EMPLEAN LAS HERRAMIENTAS DE LA GESTIÓN PÚBLICA (GPR Y NCI) EN ESPECIAL LA DE GESTIÓN DE RIESGOS, SE GENERARÁ UNA CONTRIBUCIÓN SIGNIFICATIVA PARA ELEVAR LOS NIVELES DE DESEMPEÑO DEL COIMC</a:t>
            </a:r>
            <a:endParaRPr lang="es-ES" sz="1400" b="1" dirty="0"/>
          </a:p>
        </p:txBody>
      </p:sp>
      <p:sp>
        <p:nvSpPr>
          <p:cNvPr id="5" name="Forma libre 4"/>
          <p:cNvSpPr/>
          <p:nvPr/>
        </p:nvSpPr>
        <p:spPr>
          <a:xfrm>
            <a:off x="4409678" y="1165001"/>
            <a:ext cx="4626818" cy="1779604"/>
          </a:xfrm>
          <a:custGeom>
            <a:avLst/>
            <a:gdLst>
              <a:gd name="connsiteX0" fmla="*/ 0 w 3555605"/>
              <a:gd name="connsiteY0" fmla="*/ 0 h 2133363"/>
              <a:gd name="connsiteX1" fmla="*/ 3555605 w 3555605"/>
              <a:gd name="connsiteY1" fmla="*/ 0 h 2133363"/>
              <a:gd name="connsiteX2" fmla="*/ 3555605 w 3555605"/>
              <a:gd name="connsiteY2" fmla="*/ 2133363 h 2133363"/>
              <a:gd name="connsiteX3" fmla="*/ 0 w 3555605"/>
              <a:gd name="connsiteY3" fmla="*/ 2133363 h 2133363"/>
              <a:gd name="connsiteX4" fmla="*/ 0 w 3555605"/>
              <a:gd name="connsiteY4" fmla="*/ 0 h 213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5605" h="2133363">
                <a:moveTo>
                  <a:pt x="0" y="0"/>
                </a:moveTo>
                <a:lnTo>
                  <a:pt x="3555605" y="0"/>
                </a:lnTo>
                <a:lnTo>
                  <a:pt x="3555605" y="2133363"/>
                </a:lnTo>
                <a:lnTo>
                  <a:pt x="0" y="2133363"/>
                </a:lnTo>
                <a:lnTo>
                  <a:pt x="0" y="0"/>
                </a:lnTo>
                <a:close/>
              </a:path>
            </a:pathLst>
          </a:custGeom>
        </p:spPr>
        <p:style>
          <a:lnRef idx="0">
            <a:schemeClr val="lt1">
              <a:hueOff val="0"/>
              <a:satOff val="0"/>
              <a:lumOff val="0"/>
              <a:alphaOff val="0"/>
            </a:schemeClr>
          </a:lnRef>
          <a:fillRef idx="3">
            <a:schemeClr val="accent2">
              <a:hueOff val="2340759"/>
              <a:satOff val="-2919"/>
              <a:lumOff val="686"/>
              <a:alphaOff val="0"/>
            </a:schemeClr>
          </a:fillRef>
          <a:effectRef idx="3">
            <a:schemeClr val="accent2">
              <a:hueOff val="2340759"/>
              <a:satOff val="-2919"/>
              <a:lumOff val="686"/>
              <a:alphaOff val="0"/>
            </a:schemeClr>
          </a:effectRef>
          <a:fontRef idx="minor">
            <a:schemeClr val="lt1"/>
          </a:fontRef>
        </p:style>
        <p:txBody>
          <a:bodyPr spcFirstLastPara="0" vert="horz" wrap="square" lIns="41275" tIns="41275" rIns="41275" bIns="41275" numCol="1" spcCol="1270" anchor="ctr" anchorCtr="0">
            <a:noAutofit/>
          </a:bodyPr>
          <a:lstStyle/>
          <a:p>
            <a:pPr algn="just" defTabSz="481522">
              <a:lnSpc>
                <a:spcPct val="90000"/>
              </a:lnSpc>
              <a:spcAft>
                <a:spcPct val="35000"/>
              </a:spcAft>
            </a:pPr>
            <a:r>
              <a:rPr lang="es-ES_tradnl" sz="1400" b="1" dirty="0" smtClean="0"/>
              <a:t>SE DISEÑÓ UN PROCESO QUE GUÍE LA INVESTIGACIÓN, Y QUE EN CADA UNO DE LOS CAPÍTULOS DE LA TESIS FUERON PROBÁNDOSE Y VALIDÁNDOSE PARA ASEGURAR SU EFECTIVIDAD. UNA VEZ CUMPLIDOS LOS OBJETIVOS Y METAS PLANTEADAS, NOS ENCONTRAMOS EN CONDICIÓN DE ASEGURAR QUE DICHO DISEÑO ES PERTINENTE, YA QUE ASEGURA PARA QUIEN LO APLIQUE, QUE SE LOGRARÁ CARACTERIZAR LA LÍNEA BASE, Y SE PUEDAN PLANTEAR ACCIONES DE MEJORA</a:t>
            </a:r>
            <a:endParaRPr lang="es-ES" sz="1400" b="1" dirty="0"/>
          </a:p>
        </p:txBody>
      </p:sp>
      <p:sp>
        <p:nvSpPr>
          <p:cNvPr id="6" name="Forma libre 5"/>
          <p:cNvSpPr/>
          <p:nvPr/>
        </p:nvSpPr>
        <p:spPr>
          <a:xfrm>
            <a:off x="1846985" y="3239104"/>
            <a:ext cx="5749351" cy="1779604"/>
          </a:xfrm>
          <a:custGeom>
            <a:avLst/>
            <a:gdLst>
              <a:gd name="connsiteX0" fmla="*/ 0 w 3555605"/>
              <a:gd name="connsiteY0" fmla="*/ 0 h 2133363"/>
              <a:gd name="connsiteX1" fmla="*/ 3555605 w 3555605"/>
              <a:gd name="connsiteY1" fmla="*/ 0 h 2133363"/>
              <a:gd name="connsiteX2" fmla="*/ 3555605 w 3555605"/>
              <a:gd name="connsiteY2" fmla="*/ 2133363 h 2133363"/>
              <a:gd name="connsiteX3" fmla="*/ 0 w 3555605"/>
              <a:gd name="connsiteY3" fmla="*/ 2133363 h 2133363"/>
              <a:gd name="connsiteX4" fmla="*/ 0 w 3555605"/>
              <a:gd name="connsiteY4" fmla="*/ 0 h 213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5605" h="2133363">
                <a:moveTo>
                  <a:pt x="0" y="0"/>
                </a:moveTo>
                <a:lnTo>
                  <a:pt x="3555605" y="0"/>
                </a:lnTo>
                <a:lnTo>
                  <a:pt x="3555605" y="2133363"/>
                </a:lnTo>
                <a:lnTo>
                  <a:pt x="0" y="2133363"/>
                </a:lnTo>
                <a:lnTo>
                  <a:pt x="0" y="0"/>
                </a:lnTo>
                <a:close/>
              </a:path>
            </a:pathLst>
          </a:custGeom>
        </p:spPr>
        <p:style>
          <a:lnRef idx="0">
            <a:schemeClr val="lt1">
              <a:hueOff val="0"/>
              <a:satOff val="0"/>
              <a:lumOff val="0"/>
              <a:alphaOff val="0"/>
            </a:schemeClr>
          </a:lnRef>
          <a:fillRef idx="3">
            <a:schemeClr val="accent2">
              <a:hueOff val="4681519"/>
              <a:satOff val="-5839"/>
              <a:lumOff val="1373"/>
              <a:alphaOff val="0"/>
            </a:schemeClr>
          </a:fillRef>
          <a:effectRef idx="3">
            <a:schemeClr val="accent2">
              <a:hueOff val="4681519"/>
              <a:satOff val="-5839"/>
              <a:lumOff val="1373"/>
              <a:alphaOff val="0"/>
            </a:schemeClr>
          </a:effectRef>
          <a:fontRef idx="minor">
            <a:schemeClr val="lt1"/>
          </a:fontRef>
        </p:style>
        <p:txBody>
          <a:bodyPr spcFirstLastPara="0" vert="horz" wrap="square" lIns="41275" tIns="41275" rIns="41275" bIns="41275" numCol="1" spcCol="1270" anchor="ctr" anchorCtr="0">
            <a:noAutofit/>
          </a:bodyPr>
          <a:lstStyle/>
          <a:p>
            <a:pPr algn="just" defTabSz="481522">
              <a:lnSpc>
                <a:spcPct val="90000"/>
              </a:lnSpc>
              <a:spcAft>
                <a:spcPct val="35000"/>
              </a:spcAft>
            </a:pPr>
            <a:r>
              <a:rPr lang="es-ES_tradnl" sz="1400" b="1" dirty="0" smtClean="0"/>
              <a:t>SE HA CARACTERIZADO EL PROCESO DE GESTIÓN DE RIESGOS, TOMANDO EN CUENTA LAS POLÍTICAS EMITIDAS POR LA SECRETARIA NACIONAL DE LA ADMINISTRACIÓN PÚBLICA SNAP, LO ESTABLECIDO EN LA NORMA DE CONTROL INTERNO NCI, Y LOS REQUISITOS ESTABLECIDOS EN LA NORMA INTERNACIONAL ISO 31.000; DE MANERA QUE LAS DEPENDENCIAS USUARIAS PUEDEN IDENTIFICAR LAS ACTIVIDADES A EJECUTAR, LOS FORMATOS A EMPLEAR Y LOS INDICADORES QUE PERMITEN MEDIR EL GRADO DE CUMPLIMIENTO DE LAS NORMAS ANTES IDENTIFICADAS</a:t>
            </a:r>
            <a:endParaRPr lang="es-ES" sz="1400" b="1" dirty="0"/>
          </a:p>
        </p:txBody>
      </p:sp>
      <p:pic>
        <p:nvPicPr>
          <p:cNvPr id="7" name="1 Imagen" descr="C:\Documents and Settings\mpalacios\Escritorio\LOGOTIPOS UNIVERSIDADa\LOGO PRINCIPA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4328" y="5126870"/>
            <a:ext cx="1367953" cy="34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0876912"/>
      </p:ext>
    </p:extLst>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2459765" y="265212"/>
            <a:ext cx="4200467" cy="502766"/>
          </a:xfrm>
          <a:prstGeom prst="rect">
            <a:avLst/>
          </a:prstGeom>
        </p:spPr>
        <p:style>
          <a:lnRef idx="1">
            <a:schemeClr val="accent3"/>
          </a:lnRef>
          <a:fillRef idx="2">
            <a:schemeClr val="accent3"/>
          </a:fillRef>
          <a:effectRef idx="1">
            <a:schemeClr val="accent3"/>
          </a:effectRef>
          <a:fontRef idx="minor">
            <a:schemeClr val="dk1"/>
          </a:fontRef>
        </p:style>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s-ES" sz="2667"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itchFamily="34" charset="0"/>
                <a:cs typeface="Arial" pitchFamily="34" charset="0"/>
              </a:rPr>
              <a:t>RECOMENDACIONES</a:t>
            </a:r>
          </a:p>
        </p:txBody>
      </p:sp>
      <p:sp>
        <p:nvSpPr>
          <p:cNvPr id="4" name="Forma libre 3"/>
          <p:cNvSpPr/>
          <p:nvPr/>
        </p:nvSpPr>
        <p:spPr>
          <a:xfrm>
            <a:off x="1619673" y="913284"/>
            <a:ext cx="6480719" cy="2014779"/>
          </a:xfrm>
          <a:custGeom>
            <a:avLst/>
            <a:gdLst>
              <a:gd name="connsiteX0" fmla="*/ 0 w 3238461"/>
              <a:gd name="connsiteY0" fmla="*/ 0 h 1943076"/>
              <a:gd name="connsiteX1" fmla="*/ 3238461 w 3238461"/>
              <a:gd name="connsiteY1" fmla="*/ 0 h 1943076"/>
              <a:gd name="connsiteX2" fmla="*/ 3238461 w 3238461"/>
              <a:gd name="connsiteY2" fmla="*/ 1943076 h 1943076"/>
              <a:gd name="connsiteX3" fmla="*/ 0 w 3238461"/>
              <a:gd name="connsiteY3" fmla="*/ 1943076 h 1943076"/>
              <a:gd name="connsiteX4" fmla="*/ 0 w 3238461"/>
              <a:gd name="connsiteY4" fmla="*/ 0 h 1943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461" h="1943076">
                <a:moveTo>
                  <a:pt x="0" y="0"/>
                </a:moveTo>
                <a:lnTo>
                  <a:pt x="3238461" y="0"/>
                </a:lnTo>
                <a:lnTo>
                  <a:pt x="3238461" y="1943076"/>
                </a:lnTo>
                <a:lnTo>
                  <a:pt x="0" y="1943076"/>
                </a:lnTo>
                <a:lnTo>
                  <a:pt x="0" y="0"/>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41275" tIns="41275" rIns="41275" bIns="41275" numCol="1" spcCol="1270" anchor="ctr" anchorCtr="0">
            <a:noAutofit/>
          </a:bodyPr>
          <a:lstStyle/>
          <a:p>
            <a:pPr algn="just" defTabSz="481522">
              <a:lnSpc>
                <a:spcPct val="90000"/>
              </a:lnSpc>
              <a:spcAft>
                <a:spcPct val="35000"/>
              </a:spcAft>
            </a:pPr>
            <a:r>
              <a:rPr lang="es-ES_tradnl" sz="1400" b="1" dirty="0" smtClean="0">
                <a:solidFill>
                  <a:schemeClr val="bg1"/>
                </a:solidFill>
              </a:rPr>
              <a:t>RECOMENDAMOS QUE EN EL CASO DE OTRAS UNIDADES MILITARES, SE PUEDE APLICAR LA METODOLOGÍA PROPUESTA Y EMPLEAR LOS INSTRUMENTOS (LISTAS DE CHEQUEO) DISEÑADOS PARA CARACTERIZAR LA LÍNEA BASE, Y EN LA FASE DE IMPLEMENTACIÓN, PERMITIRÁ VERIFICAR EL NIVEL DE AVANCE DEL PROYECTO</a:t>
            </a:r>
            <a:r>
              <a:rPr lang="es-ES" sz="1400" b="1" dirty="0" smtClean="0">
                <a:solidFill>
                  <a:schemeClr val="bg1"/>
                </a:solidFill>
              </a:rPr>
              <a:t>.</a:t>
            </a:r>
            <a:endParaRPr lang="es-ES" sz="1400" b="1" dirty="0">
              <a:solidFill>
                <a:schemeClr val="bg1"/>
              </a:solidFill>
            </a:endParaRPr>
          </a:p>
        </p:txBody>
      </p:sp>
      <p:sp>
        <p:nvSpPr>
          <p:cNvPr id="6" name="Forma libre 5"/>
          <p:cNvSpPr/>
          <p:nvPr/>
        </p:nvSpPr>
        <p:spPr>
          <a:xfrm>
            <a:off x="1619673" y="3145532"/>
            <a:ext cx="6480719" cy="1942771"/>
          </a:xfrm>
          <a:custGeom>
            <a:avLst/>
            <a:gdLst>
              <a:gd name="connsiteX0" fmla="*/ 0 w 3238461"/>
              <a:gd name="connsiteY0" fmla="*/ 0 h 1943076"/>
              <a:gd name="connsiteX1" fmla="*/ 3238461 w 3238461"/>
              <a:gd name="connsiteY1" fmla="*/ 0 h 1943076"/>
              <a:gd name="connsiteX2" fmla="*/ 3238461 w 3238461"/>
              <a:gd name="connsiteY2" fmla="*/ 1943076 h 1943076"/>
              <a:gd name="connsiteX3" fmla="*/ 0 w 3238461"/>
              <a:gd name="connsiteY3" fmla="*/ 1943076 h 1943076"/>
              <a:gd name="connsiteX4" fmla="*/ 0 w 3238461"/>
              <a:gd name="connsiteY4" fmla="*/ 0 h 1943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461" h="1943076">
                <a:moveTo>
                  <a:pt x="0" y="0"/>
                </a:moveTo>
                <a:lnTo>
                  <a:pt x="3238461" y="0"/>
                </a:lnTo>
                <a:lnTo>
                  <a:pt x="3238461" y="1943076"/>
                </a:lnTo>
                <a:lnTo>
                  <a:pt x="0" y="1943076"/>
                </a:lnTo>
                <a:lnTo>
                  <a:pt x="0" y="0"/>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4">
              <a:hueOff val="-1488257"/>
              <a:satOff val="8966"/>
              <a:lumOff val="719"/>
              <a:alphaOff val="0"/>
            </a:schemeClr>
          </a:fillRef>
          <a:effectRef idx="2">
            <a:schemeClr val="accent4">
              <a:hueOff val="-1488257"/>
              <a:satOff val="8966"/>
              <a:lumOff val="719"/>
              <a:alphaOff val="0"/>
            </a:schemeClr>
          </a:effectRef>
          <a:fontRef idx="minor">
            <a:schemeClr val="lt1"/>
          </a:fontRef>
        </p:style>
        <p:txBody>
          <a:bodyPr spcFirstLastPara="0" vert="horz" wrap="square" lIns="41275" tIns="41275" rIns="41275" bIns="41275" numCol="1" spcCol="1270" anchor="ctr" anchorCtr="0">
            <a:noAutofit/>
          </a:bodyPr>
          <a:lstStyle/>
          <a:p>
            <a:pPr algn="just" defTabSz="481522">
              <a:lnSpc>
                <a:spcPct val="90000"/>
              </a:lnSpc>
              <a:spcAft>
                <a:spcPct val="35000"/>
              </a:spcAft>
            </a:pPr>
            <a:r>
              <a:rPr lang="es-ES_tradnl" sz="1400" b="1" dirty="0" smtClean="0">
                <a:solidFill>
                  <a:schemeClr val="bg1"/>
                </a:solidFill>
              </a:rPr>
              <a:t>SE RECOMIENDA QUE EL PROCESO DE GESTIÓN DE RIESGOS CARACTERIZADO, SEA IMPLEMENTADO EN TODAS LAS DEPENDENCIAS DEL COIMC, ASÍ COMO EN SUS GRUPOS Y DESTACAMENTOS. DE LA MISMA MANERA, Y POR EL HECHO DE SER UN PATRÓN DE PROCESO TRANSVERSAL, PUEDE SER IMPLEMENTADO EN TODAS LAS INSTITUCIONES DE LAS FUERZAS ARMADAS.</a:t>
            </a:r>
            <a:endParaRPr lang="es-ES" sz="1400" b="1" dirty="0">
              <a:solidFill>
                <a:schemeClr val="bg1"/>
              </a:solidFill>
            </a:endParaRPr>
          </a:p>
        </p:txBody>
      </p:sp>
      <p:pic>
        <p:nvPicPr>
          <p:cNvPr id="9" name="1 Imagen" descr="C:\Documents and Settings\mpalacios\Escritorio\LOGOTIPOS UNIVERSIDADa\LOGO PRINCIPA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4328" y="5174779"/>
            <a:ext cx="1367953" cy="34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781578"/>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1 Imagen" descr="C:\Documents and Settings\mpalacios\Escritorio\LOGOTIPOS UNIVERSIDADa\LOGO PRINCIPAL.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211794" y="909339"/>
            <a:ext cx="2759604" cy="700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5 CuadroTexto"/>
          <p:cNvSpPr txBox="1"/>
          <p:nvPr/>
        </p:nvSpPr>
        <p:spPr>
          <a:xfrm>
            <a:off x="2532065" y="2473855"/>
            <a:ext cx="4320646" cy="1015663"/>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es-EC" sz="3000" b="1" dirty="0">
                <a:latin typeface="Arial" pitchFamily="34" charset="0"/>
                <a:cs typeface="Arial" pitchFamily="34" charset="0"/>
              </a:rPr>
              <a:t>GRACIAS POR SU </a:t>
            </a:r>
            <a:r>
              <a:rPr lang="es-EC" sz="3000" b="1" dirty="0" smtClean="0">
                <a:latin typeface="Arial" pitchFamily="34" charset="0"/>
                <a:cs typeface="Arial" pitchFamily="34" charset="0"/>
              </a:rPr>
              <a:t>ATENCIÓN</a:t>
            </a:r>
            <a:endParaRPr lang="es-EC" sz="3000" b="1" dirty="0">
              <a:latin typeface="Arial" pitchFamily="34" charset="0"/>
              <a:cs typeface="Arial" pitchFamily="34" charset="0"/>
            </a:endParaRPr>
          </a:p>
        </p:txBody>
      </p:sp>
    </p:spTree>
    <p:extLst>
      <p:ext uri="{BB962C8B-B14F-4D97-AF65-F5344CB8AC3E}">
        <p14:creationId xmlns:p14="http://schemas.microsoft.com/office/powerpoint/2010/main" val="2439536467"/>
      </p:ext>
    </p:extLst>
  </p:cSld>
  <p:clrMapOvr>
    <a:masterClrMapping/>
  </p:clrMapOvr>
  <p:transition>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2"/>
          <p:cNvSpPr>
            <a:spLocks noChangeArrowheads="1"/>
          </p:cNvSpPr>
          <p:nvPr/>
        </p:nvSpPr>
        <p:spPr bwMode="auto">
          <a:xfrm>
            <a:off x="323528" y="697260"/>
            <a:ext cx="2160240" cy="810101"/>
          </a:xfrm>
          <a:prstGeom prst="roundRect">
            <a:avLst>
              <a:gd name="adj" fmla="val 16491"/>
            </a:avLst>
          </a:prstGeom>
          <a:solidFill>
            <a:srgbClr val="000000">
              <a:alpha val="50000"/>
            </a:srgbClr>
          </a:solidFill>
          <a:ln w="38100">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140000"/>
              </a:lnSpc>
            </a:pPr>
            <a:r>
              <a:rPr lang="es-ES_tradnl" altLang="en-US" sz="1500" b="1" dirty="0" smtClean="0">
                <a:solidFill>
                  <a:schemeClr val="bg1"/>
                </a:solidFill>
                <a:latin typeface="Arial" panose="020B0604020202020204" pitchFamily="34" charset="0"/>
              </a:rPr>
              <a:t>LOS RESULTADOS DEFINIDOS</a:t>
            </a:r>
            <a:endParaRPr lang="es-MX" altLang="en-US" sz="1500" b="1" dirty="0">
              <a:solidFill>
                <a:schemeClr val="bg1"/>
              </a:solidFill>
              <a:latin typeface="Arial" panose="020B0604020202020204" pitchFamily="34" charset="0"/>
            </a:endParaRPr>
          </a:p>
        </p:txBody>
      </p:sp>
      <p:sp>
        <p:nvSpPr>
          <p:cNvPr id="3" name="AutoShape 12"/>
          <p:cNvSpPr>
            <a:spLocks noChangeArrowheads="1"/>
          </p:cNvSpPr>
          <p:nvPr/>
        </p:nvSpPr>
        <p:spPr bwMode="auto">
          <a:xfrm>
            <a:off x="1907704" y="1717392"/>
            <a:ext cx="4392488" cy="1518940"/>
          </a:xfrm>
          <a:prstGeom prst="roundRect">
            <a:avLst>
              <a:gd name="adj" fmla="val 16491"/>
            </a:avLst>
          </a:prstGeom>
          <a:solidFill>
            <a:srgbClr val="000000">
              <a:alpha val="50000"/>
            </a:srgbClr>
          </a:solidFill>
          <a:ln w="38100">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lgn="just">
              <a:lnSpc>
                <a:spcPct val="140000"/>
              </a:lnSpc>
              <a:buFont typeface="Wingdings" panose="05000000000000000000" pitchFamily="2" charset="2"/>
              <a:buChar char="ü"/>
            </a:pPr>
            <a:r>
              <a:rPr lang="es-ES_tradnl" altLang="en-US" sz="1500" b="1" dirty="0" smtClean="0">
                <a:solidFill>
                  <a:schemeClr val="bg1"/>
                </a:solidFill>
                <a:latin typeface="Arial" panose="020B0604020202020204" pitchFamily="34" charset="0"/>
              </a:rPr>
              <a:t>DIRECCIONAMIENTO ESTRATÉGICO</a:t>
            </a:r>
          </a:p>
          <a:p>
            <a:pPr marL="285750" indent="-285750" algn="just">
              <a:lnSpc>
                <a:spcPct val="140000"/>
              </a:lnSpc>
              <a:buFont typeface="Wingdings" panose="05000000000000000000" pitchFamily="2" charset="2"/>
              <a:buChar char="ü"/>
            </a:pPr>
            <a:r>
              <a:rPr lang="es-ES_tradnl" altLang="en-US" sz="1500" b="1" dirty="0" smtClean="0">
                <a:solidFill>
                  <a:schemeClr val="bg1"/>
                </a:solidFill>
                <a:latin typeface="Arial" panose="020B0604020202020204" pitchFamily="34" charset="0"/>
              </a:rPr>
              <a:t> GESTIÓN DE LOS RECURSOS</a:t>
            </a:r>
          </a:p>
          <a:p>
            <a:pPr marL="285750" indent="-285750" algn="just">
              <a:lnSpc>
                <a:spcPct val="140000"/>
              </a:lnSpc>
              <a:buFont typeface="Wingdings" panose="05000000000000000000" pitchFamily="2" charset="2"/>
              <a:buChar char="ü"/>
            </a:pPr>
            <a:r>
              <a:rPr lang="es-ES_tradnl" altLang="en-US" sz="1500" b="1" dirty="0" smtClean="0">
                <a:solidFill>
                  <a:schemeClr val="bg1"/>
                </a:solidFill>
                <a:latin typeface="Arial" panose="020B0604020202020204" pitchFamily="34" charset="0"/>
              </a:rPr>
              <a:t>TALENTO HUMANO Y </a:t>
            </a:r>
          </a:p>
          <a:p>
            <a:pPr marL="285750" indent="-285750" algn="just">
              <a:lnSpc>
                <a:spcPct val="140000"/>
              </a:lnSpc>
              <a:buFont typeface="Wingdings" panose="05000000000000000000" pitchFamily="2" charset="2"/>
              <a:buChar char="ü"/>
            </a:pPr>
            <a:r>
              <a:rPr lang="es-ES_tradnl" altLang="en-US" sz="1500" b="1" dirty="0" smtClean="0">
                <a:solidFill>
                  <a:schemeClr val="bg1"/>
                </a:solidFill>
                <a:latin typeface="Arial" panose="020B0604020202020204" pitchFamily="34" charset="0"/>
              </a:rPr>
              <a:t>PRÁCTICA DEL CONTROL DE GESTIÓN</a:t>
            </a:r>
            <a:endParaRPr lang="es-MX" altLang="en-US" sz="1500" b="1" dirty="0">
              <a:solidFill>
                <a:schemeClr val="bg1"/>
              </a:solidFill>
              <a:latin typeface="Arial" panose="020B0604020202020204" pitchFamily="34" charset="0"/>
            </a:endParaRPr>
          </a:p>
        </p:txBody>
      </p:sp>
      <p:sp>
        <p:nvSpPr>
          <p:cNvPr id="4" name="AutoShape 12"/>
          <p:cNvSpPr>
            <a:spLocks noChangeArrowheads="1"/>
          </p:cNvSpPr>
          <p:nvPr/>
        </p:nvSpPr>
        <p:spPr bwMode="auto">
          <a:xfrm>
            <a:off x="163261" y="3570808"/>
            <a:ext cx="2880320" cy="1518940"/>
          </a:xfrm>
          <a:prstGeom prst="roundRect">
            <a:avLst>
              <a:gd name="adj" fmla="val 16491"/>
            </a:avLst>
          </a:prstGeom>
          <a:solidFill>
            <a:srgbClr val="000000">
              <a:alpha val="50000"/>
            </a:srgbClr>
          </a:solidFill>
          <a:ln w="38100">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140000"/>
              </a:lnSpc>
            </a:pPr>
            <a:r>
              <a:rPr lang="es-ES_tradnl" altLang="en-US" sz="1500" b="1" dirty="0" smtClean="0">
                <a:solidFill>
                  <a:schemeClr val="bg1"/>
                </a:solidFill>
                <a:latin typeface="Arial" panose="020B0604020202020204" pitchFamily="34" charset="0"/>
              </a:rPr>
              <a:t>LOS RIESGOS SON ADMINISTRADOS PARA PROVEER LA SEGURIDAD RAZONABLE</a:t>
            </a:r>
            <a:endParaRPr lang="es-MX" altLang="en-US" sz="1500" b="1" dirty="0">
              <a:solidFill>
                <a:schemeClr val="bg1"/>
              </a:solidFill>
              <a:latin typeface="Arial" panose="020B0604020202020204" pitchFamily="34" charset="0"/>
            </a:endParaRPr>
          </a:p>
        </p:txBody>
      </p:sp>
      <p:sp>
        <p:nvSpPr>
          <p:cNvPr id="5" name="AutoShape 12"/>
          <p:cNvSpPr>
            <a:spLocks noChangeArrowheads="1"/>
          </p:cNvSpPr>
          <p:nvPr/>
        </p:nvSpPr>
        <p:spPr bwMode="auto">
          <a:xfrm>
            <a:off x="5148064" y="3750428"/>
            <a:ext cx="3295178" cy="1164521"/>
          </a:xfrm>
          <a:prstGeom prst="roundRect">
            <a:avLst>
              <a:gd name="adj" fmla="val 16491"/>
            </a:avLst>
          </a:prstGeom>
          <a:solidFill>
            <a:srgbClr val="000000">
              <a:alpha val="50000"/>
            </a:srgbClr>
          </a:solidFill>
          <a:ln w="38100">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140000"/>
              </a:lnSpc>
            </a:pPr>
            <a:r>
              <a:rPr lang="es-ES_tradnl" altLang="en-US" sz="1500" b="1" dirty="0" smtClean="0">
                <a:solidFill>
                  <a:schemeClr val="bg1"/>
                </a:solidFill>
                <a:latin typeface="Arial" panose="020B0604020202020204" pitchFamily="34" charset="0"/>
              </a:rPr>
              <a:t>USO DE LOS RECURSOS Y LA CONSECUCIÓN DE LOS OBJETIVOS INSTITUCIONALES</a:t>
            </a:r>
            <a:endParaRPr lang="es-MX" altLang="en-US" sz="1500" b="1" dirty="0">
              <a:solidFill>
                <a:schemeClr val="bg1"/>
              </a:solidFill>
              <a:latin typeface="Arial" panose="020B0604020202020204" pitchFamily="34" charset="0"/>
            </a:endParaRPr>
          </a:p>
        </p:txBody>
      </p:sp>
      <p:pic>
        <p:nvPicPr>
          <p:cNvPr id="6" name="Imagen 5"/>
          <p:cNvPicPr>
            <a:picLocks noChangeAspect="1"/>
          </p:cNvPicPr>
          <p:nvPr/>
        </p:nvPicPr>
        <p:blipFill>
          <a:blip r:embed="rId3"/>
          <a:stretch>
            <a:fillRect/>
          </a:stretch>
        </p:blipFill>
        <p:spPr>
          <a:xfrm>
            <a:off x="6372200" y="1897066"/>
            <a:ext cx="2177768" cy="1159591"/>
          </a:xfrm>
          <a:prstGeom prst="rect">
            <a:avLst/>
          </a:prstGeom>
          <a:ln>
            <a:solidFill>
              <a:schemeClr val="accent1"/>
            </a:solidFill>
          </a:ln>
        </p:spPr>
      </p:pic>
      <p:pic>
        <p:nvPicPr>
          <p:cNvPr id="7" name="Imagen 6"/>
          <p:cNvPicPr>
            <a:picLocks noChangeAspect="1"/>
          </p:cNvPicPr>
          <p:nvPr/>
        </p:nvPicPr>
        <p:blipFill>
          <a:blip r:embed="rId4"/>
          <a:stretch>
            <a:fillRect/>
          </a:stretch>
        </p:blipFill>
        <p:spPr>
          <a:xfrm>
            <a:off x="3421189" y="3750428"/>
            <a:ext cx="1349266" cy="1159700"/>
          </a:xfrm>
          <a:prstGeom prst="rect">
            <a:avLst/>
          </a:prstGeom>
          <a:ln>
            <a:solidFill>
              <a:schemeClr val="tx1"/>
            </a:solidFill>
          </a:ln>
        </p:spPr>
      </p:pic>
      <p:pic>
        <p:nvPicPr>
          <p:cNvPr id="8" name="1 Imagen" descr="C:\Documents and Settings\mpalacios\Escritorio\LOGOTIPOS UNIVERSIDADa\LOGO PRINCIPA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4328" y="5126870"/>
            <a:ext cx="1367953" cy="34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rma libre 8"/>
          <p:cNvSpPr/>
          <p:nvPr/>
        </p:nvSpPr>
        <p:spPr>
          <a:xfrm>
            <a:off x="323528" y="181783"/>
            <a:ext cx="3368016" cy="393968"/>
          </a:xfrm>
          <a:custGeom>
            <a:avLst/>
            <a:gdLst>
              <a:gd name="connsiteX0" fmla="*/ 0 w 2965310"/>
              <a:gd name="connsiteY0" fmla="*/ 143825 h 862780"/>
              <a:gd name="connsiteX1" fmla="*/ 143825 w 2965310"/>
              <a:gd name="connsiteY1" fmla="*/ 0 h 862780"/>
              <a:gd name="connsiteX2" fmla="*/ 2821485 w 2965310"/>
              <a:gd name="connsiteY2" fmla="*/ 0 h 862780"/>
              <a:gd name="connsiteX3" fmla="*/ 2965310 w 2965310"/>
              <a:gd name="connsiteY3" fmla="*/ 143825 h 862780"/>
              <a:gd name="connsiteX4" fmla="*/ 2965310 w 2965310"/>
              <a:gd name="connsiteY4" fmla="*/ 718955 h 862780"/>
              <a:gd name="connsiteX5" fmla="*/ 2821485 w 2965310"/>
              <a:gd name="connsiteY5" fmla="*/ 862780 h 862780"/>
              <a:gd name="connsiteX6" fmla="*/ 143825 w 2965310"/>
              <a:gd name="connsiteY6" fmla="*/ 862780 h 862780"/>
              <a:gd name="connsiteX7" fmla="*/ 0 w 2965310"/>
              <a:gd name="connsiteY7" fmla="*/ 718955 h 862780"/>
              <a:gd name="connsiteX8" fmla="*/ 0 w 2965310"/>
              <a:gd name="connsiteY8" fmla="*/ 143825 h 86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5310" h="862780">
                <a:moveTo>
                  <a:pt x="0" y="143825"/>
                </a:moveTo>
                <a:cubicBezTo>
                  <a:pt x="0" y="64393"/>
                  <a:pt x="64393" y="0"/>
                  <a:pt x="143825" y="0"/>
                </a:cubicBezTo>
                <a:lnTo>
                  <a:pt x="2821485" y="0"/>
                </a:lnTo>
                <a:cubicBezTo>
                  <a:pt x="2900917" y="0"/>
                  <a:pt x="2965310" y="64393"/>
                  <a:pt x="2965310" y="143825"/>
                </a:cubicBezTo>
                <a:lnTo>
                  <a:pt x="2965310" y="718955"/>
                </a:lnTo>
                <a:cubicBezTo>
                  <a:pt x="2965310" y="798387"/>
                  <a:pt x="2900917" y="862780"/>
                  <a:pt x="2821485" y="862780"/>
                </a:cubicBezTo>
                <a:lnTo>
                  <a:pt x="143825" y="862780"/>
                </a:lnTo>
                <a:cubicBezTo>
                  <a:pt x="64393" y="862780"/>
                  <a:pt x="0" y="798387"/>
                  <a:pt x="0" y="718955"/>
                </a:cubicBezTo>
                <a:lnTo>
                  <a:pt x="0" y="143825"/>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76415" tIns="76415" rIns="76415" bIns="76415" numCol="1" spcCol="1270" anchor="ctr" anchorCtr="0">
            <a:noAutofit/>
          </a:bodyPr>
          <a:lstStyle/>
          <a:p>
            <a:pPr lvl="0" algn="ctr" defTabSz="400050">
              <a:lnSpc>
                <a:spcPct val="90000"/>
              </a:lnSpc>
              <a:spcBef>
                <a:spcPct val="0"/>
              </a:spcBef>
              <a:spcAft>
                <a:spcPct val="35000"/>
              </a:spcAft>
            </a:pPr>
            <a:r>
              <a:rPr lang="es-MX" sz="1400" kern="1200" spc="0" dirty="0" smtClean="0">
                <a:latin typeface="Arial" pitchFamily="34" charset="0"/>
                <a:cs typeface="Arial" pitchFamily="34" charset="0"/>
              </a:rPr>
              <a:t>PLANTEAMIENTO DEL PROBLEMA</a:t>
            </a:r>
            <a:endParaRPr lang="es-MX" sz="1400" kern="1200" spc="0" dirty="0">
              <a:latin typeface="Arial" pitchFamily="34" charset="0"/>
              <a:cs typeface="Arial" pitchFamily="34" charset="0"/>
            </a:endParaRPr>
          </a:p>
        </p:txBody>
      </p:sp>
      <p:pic>
        <p:nvPicPr>
          <p:cNvPr id="10" name="Imagen 9"/>
          <p:cNvPicPr>
            <a:picLocks noChangeAspect="1"/>
          </p:cNvPicPr>
          <p:nvPr/>
        </p:nvPicPr>
        <p:blipFill>
          <a:blip r:embed="rId6"/>
          <a:stretch>
            <a:fillRect/>
          </a:stretch>
        </p:blipFill>
        <p:spPr>
          <a:xfrm>
            <a:off x="2699792" y="769639"/>
            <a:ext cx="1486986" cy="673592"/>
          </a:xfrm>
          <a:prstGeom prst="rect">
            <a:avLst/>
          </a:prstGeom>
          <a:ln>
            <a:solidFill>
              <a:schemeClr val="accent1"/>
            </a:solidFill>
          </a:ln>
        </p:spPr>
      </p:pic>
    </p:spTree>
    <p:extLst>
      <p:ext uri="{BB962C8B-B14F-4D97-AF65-F5344CB8AC3E}">
        <p14:creationId xmlns:p14="http://schemas.microsoft.com/office/powerpoint/2010/main" val="260037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395536" y="184493"/>
            <a:ext cx="8424936" cy="584775"/>
          </a:xfrm>
          <a:prstGeom prst="rect">
            <a:avLst/>
          </a:prstGeom>
        </p:spPr>
        <p:style>
          <a:lnRef idx="1">
            <a:schemeClr val="accent3"/>
          </a:lnRef>
          <a:fillRef idx="2">
            <a:schemeClr val="accent3"/>
          </a:fillRef>
          <a:effectRef idx="1">
            <a:schemeClr val="accent3"/>
          </a:effectRef>
          <a:fontRef idx="minor">
            <a:schemeClr val="dk1"/>
          </a:fontRef>
        </p:style>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s-ES"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itchFamily="34" charset="0"/>
                <a:cs typeface="Arial" pitchFamily="34" charset="0"/>
              </a:rPr>
              <a:t>PROCEDIMIENTO DE LA INVESTIGACIÓN</a:t>
            </a:r>
          </a:p>
        </p:txBody>
      </p:sp>
      <p:sp>
        <p:nvSpPr>
          <p:cNvPr id="39" name="Forma libre 38"/>
          <p:cNvSpPr/>
          <p:nvPr/>
        </p:nvSpPr>
        <p:spPr>
          <a:xfrm>
            <a:off x="196318" y="985292"/>
            <a:ext cx="3368016" cy="393968"/>
          </a:xfrm>
          <a:custGeom>
            <a:avLst/>
            <a:gdLst>
              <a:gd name="connsiteX0" fmla="*/ 0 w 2965310"/>
              <a:gd name="connsiteY0" fmla="*/ 143825 h 862780"/>
              <a:gd name="connsiteX1" fmla="*/ 143825 w 2965310"/>
              <a:gd name="connsiteY1" fmla="*/ 0 h 862780"/>
              <a:gd name="connsiteX2" fmla="*/ 2821485 w 2965310"/>
              <a:gd name="connsiteY2" fmla="*/ 0 h 862780"/>
              <a:gd name="connsiteX3" fmla="*/ 2965310 w 2965310"/>
              <a:gd name="connsiteY3" fmla="*/ 143825 h 862780"/>
              <a:gd name="connsiteX4" fmla="*/ 2965310 w 2965310"/>
              <a:gd name="connsiteY4" fmla="*/ 718955 h 862780"/>
              <a:gd name="connsiteX5" fmla="*/ 2821485 w 2965310"/>
              <a:gd name="connsiteY5" fmla="*/ 862780 h 862780"/>
              <a:gd name="connsiteX6" fmla="*/ 143825 w 2965310"/>
              <a:gd name="connsiteY6" fmla="*/ 862780 h 862780"/>
              <a:gd name="connsiteX7" fmla="*/ 0 w 2965310"/>
              <a:gd name="connsiteY7" fmla="*/ 718955 h 862780"/>
              <a:gd name="connsiteX8" fmla="*/ 0 w 2965310"/>
              <a:gd name="connsiteY8" fmla="*/ 143825 h 86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5310" h="862780">
                <a:moveTo>
                  <a:pt x="0" y="143825"/>
                </a:moveTo>
                <a:cubicBezTo>
                  <a:pt x="0" y="64393"/>
                  <a:pt x="64393" y="0"/>
                  <a:pt x="143825" y="0"/>
                </a:cubicBezTo>
                <a:lnTo>
                  <a:pt x="2821485" y="0"/>
                </a:lnTo>
                <a:cubicBezTo>
                  <a:pt x="2900917" y="0"/>
                  <a:pt x="2965310" y="64393"/>
                  <a:pt x="2965310" y="143825"/>
                </a:cubicBezTo>
                <a:lnTo>
                  <a:pt x="2965310" y="718955"/>
                </a:lnTo>
                <a:cubicBezTo>
                  <a:pt x="2965310" y="798387"/>
                  <a:pt x="2900917" y="862780"/>
                  <a:pt x="2821485" y="862780"/>
                </a:cubicBezTo>
                <a:lnTo>
                  <a:pt x="143825" y="862780"/>
                </a:lnTo>
                <a:cubicBezTo>
                  <a:pt x="64393" y="862780"/>
                  <a:pt x="0" y="798387"/>
                  <a:pt x="0" y="718955"/>
                </a:cubicBezTo>
                <a:lnTo>
                  <a:pt x="0" y="143825"/>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76415" tIns="76415" rIns="76415" bIns="76415" numCol="1" spcCol="1270" anchor="ctr" anchorCtr="0">
            <a:noAutofit/>
          </a:bodyPr>
          <a:lstStyle/>
          <a:p>
            <a:pPr lvl="0" algn="ctr" defTabSz="400050">
              <a:lnSpc>
                <a:spcPct val="90000"/>
              </a:lnSpc>
              <a:spcBef>
                <a:spcPct val="0"/>
              </a:spcBef>
              <a:spcAft>
                <a:spcPct val="35000"/>
              </a:spcAft>
            </a:pPr>
            <a:r>
              <a:rPr lang="es-MX" sz="1400" kern="1200" spc="0" dirty="0" smtClean="0">
                <a:latin typeface="Arial" pitchFamily="34" charset="0"/>
                <a:cs typeface="Arial" pitchFamily="34" charset="0"/>
              </a:rPr>
              <a:t>PLANTEAMIENTO DEL PROBLEMA</a:t>
            </a:r>
            <a:endParaRPr lang="es-MX" sz="1400" kern="1200" spc="0" dirty="0">
              <a:latin typeface="Arial" pitchFamily="34" charset="0"/>
              <a:cs typeface="Arial" pitchFamily="34" charset="0"/>
            </a:endParaRPr>
          </a:p>
        </p:txBody>
      </p:sp>
      <p:sp>
        <p:nvSpPr>
          <p:cNvPr id="5" name="AutoShape 4"/>
          <p:cNvSpPr>
            <a:spLocks noChangeArrowheads="1"/>
          </p:cNvSpPr>
          <p:nvPr/>
        </p:nvSpPr>
        <p:spPr bwMode="auto">
          <a:xfrm>
            <a:off x="3444325" y="1379261"/>
            <a:ext cx="4743999" cy="1691104"/>
          </a:xfrm>
          <a:prstGeom prst="roundRect">
            <a:avLst>
              <a:gd name="adj" fmla="val 12843"/>
            </a:avLst>
          </a:prstGeom>
          <a:solidFill>
            <a:srgbClr val="000000">
              <a:alpha val="50000"/>
            </a:srgbClr>
          </a:soli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50000"/>
              </a:lnSpc>
            </a:pPr>
            <a:r>
              <a:rPr lang="es-ES_tradnl" altLang="en-US" sz="1600" b="1" dirty="0" smtClean="0">
                <a:solidFill>
                  <a:schemeClr val="bg1"/>
                </a:solidFill>
                <a:latin typeface="Arial" panose="020B0604020202020204" pitchFamily="34" charset="0"/>
              </a:rPr>
              <a:t>C.G.E. ES EL ENTE SUPERIOR DE CONTROL DEL SECTOR PÚBLICO, ENCARGADA DE VELAR POR LA CORRECTA UTILIZACIÓN DE LOS RECURSO PÚBLICOS </a:t>
            </a:r>
            <a:endParaRPr lang="es-ES_tradnl" altLang="en-US" sz="1800" b="1" dirty="0">
              <a:solidFill>
                <a:srgbClr val="FFFF00"/>
              </a:solidFill>
              <a:latin typeface="Arial" panose="020B0604020202020204" pitchFamily="34" charset="0"/>
            </a:endParaRPr>
          </a:p>
        </p:txBody>
      </p:sp>
      <p:sp>
        <p:nvSpPr>
          <p:cNvPr id="8" name="AutoShape 6"/>
          <p:cNvSpPr>
            <a:spLocks noChangeArrowheads="1"/>
          </p:cNvSpPr>
          <p:nvPr/>
        </p:nvSpPr>
        <p:spPr bwMode="auto">
          <a:xfrm rot="16200000" flipH="1">
            <a:off x="3031491" y="2076149"/>
            <a:ext cx="307684" cy="251005"/>
          </a:xfrm>
          <a:prstGeom prst="downArrow">
            <a:avLst>
              <a:gd name="adj1" fmla="val 50000"/>
              <a:gd name="adj2" fmla="val 92151"/>
            </a:avLst>
          </a:prstGeom>
          <a:solidFill>
            <a:srgbClr val="FF0000"/>
          </a:solidFill>
          <a:ln w="9525">
            <a:solidFill>
              <a:schemeClr val="tx1"/>
            </a:solidFill>
            <a:miter lim="800000"/>
            <a:headEnd/>
            <a:tailEnd/>
          </a:ln>
          <a:effectLst>
            <a:outerShdw dist="40161" dir="4293903" algn="ctr" rotWithShape="0">
              <a:schemeClr val="tx1">
                <a:alpha val="50000"/>
              </a:schemeClr>
            </a:outerShdw>
          </a:effectLst>
        </p:spPr>
        <p:txBody>
          <a:bodyPr wrap="none" anchor="ctr"/>
          <a:lstStyle/>
          <a:p>
            <a:endParaRPr lang="en-US"/>
          </a:p>
        </p:txBody>
      </p:sp>
      <p:sp>
        <p:nvSpPr>
          <p:cNvPr id="10" name="AutoShape 13"/>
          <p:cNvSpPr>
            <a:spLocks noChangeArrowheads="1"/>
          </p:cNvSpPr>
          <p:nvPr/>
        </p:nvSpPr>
        <p:spPr bwMode="auto">
          <a:xfrm>
            <a:off x="1261369" y="3361556"/>
            <a:ext cx="6653213" cy="497384"/>
          </a:xfrm>
          <a:prstGeom prst="roundRect">
            <a:avLst>
              <a:gd name="adj" fmla="val 12843"/>
            </a:avLst>
          </a:prstGeom>
          <a:solidFill>
            <a:srgbClr val="000000">
              <a:alpha val="50000"/>
            </a:srgbClr>
          </a:soli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50000"/>
              </a:lnSpc>
            </a:pPr>
            <a:r>
              <a:rPr lang="es-ES_tradnl" altLang="en-US" sz="1600" b="1" dirty="0" smtClean="0">
                <a:solidFill>
                  <a:schemeClr val="bg1"/>
                </a:solidFill>
                <a:latin typeface="Arial" panose="020B0604020202020204" pitchFamily="34" charset="0"/>
              </a:rPr>
              <a:t>ACUERDO 039-CG LA “NORMA DE CONTROL INTERNO” NCI</a:t>
            </a:r>
            <a:endParaRPr lang="es-ES_tradnl" altLang="en-US" sz="1600" b="1" dirty="0">
              <a:solidFill>
                <a:schemeClr val="bg1"/>
              </a:solidFill>
              <a:latin typeface="Arial" panose="020B0604020202020204" pitchFamily="34" charset="0"/>
            </a:endParaRPr>
          </a:p>
        </p:txBody>
      </p:sp>
      <p:pic>
        <p:nvPicPr>
          <p:cNvPr id="14" name="1 Imagen" descr="C:\Documents and Settings\mpalacios\Escritorio\LOGOTIPOS UNIVERSIDADa\LOGO PRINCIPA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4328" y="5126870"/>
            <a:ext cx="1367953" cy="34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p:cNvPicPr>
            <a:picLocks noChangeAspect="1"/>
          </p:cNvPicPr>
          <p:nvPr/>
        </p:nvPicPr>
        <p:blipFill>
          <a:blip r:embed="rId3"/>
          <a:stretch>
            <a:fillRect/>
          </a:stretch>
        </p:blipFill>
        <p:spPr>
          <a:xfrm>
            <a:off x="395536" y="1471128"/>
            <a:ext cx="2590800" cy="1714500"/>
          </a:xfrm>
          <a:prstGeom prst="rect">
            <a:avLst/>
          </a:prstGeom>
          <a:ln>
            <a:solidFill>
              <a:schemeClr val="tx1"/>
            </a:solidFill>
          </a:ln>
        </p:spPr>
      </p:pic>
      <p:grpSp>
        <p:nvGrpSpPr>
          <p:cNvPr id="2" name="Grupo 1"/>
          <p:cNvGrpSpPr/>
          <p:nvPr/>
        </p:nvGrpSpPr>
        <p:grpSpPr>
          <a:xfrm>
            <a:off x="683569" y="3438574"/>
            <a:ext cx="6840759" cy="1723182"/>
            <a:chOff x="683569" y="3438574"/>
            <a:chExt cx="6840759" cy="1723182"/>
          </a:xfrm>
        </p:grpSpPr>
        <p:sp>
          <p:nvSpPr>
            <p:cNvPr id="11" name="AutoShape 14"/>
            <p:cNvSpPr>
              <a:spLocks/>
            </p:cNvSpPr>
            <p:nvPr/>
          </p:nvSpPr>
          <p:spPr bwMode="auto">
            <a:xfrm>
              <a:off x="1135956" y="3438574"/>
              <a:ext cx="82550" cy="1322388"/>
            </a:xfrm>
            <a:prstGeom prst="leftBracket">
              <a:avLst>
                <a:gd name="adj" fmla="val 0"/>
              </a:avLst>
            </a:prstGeom>
            <a:noFill/>
            <a:ln w="38100">
              <a:solidFill>
                <a:srgbClr val="FFFF00"/>
              </a:solidFill>
              <a:round/>
              <a:headEnd type="none" w="med" len="lg"/>
              <a:tailEnd type="none" w="med" len="lg"/>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2" name="AutoShape 15"/>
            <p:cNvSpPr>
              <a:spLocks noChangeArrowheads="1"/>
            </p:cNvSpPr>
            <p:nvPr/>
          </p:nvSpPr>
          <p:spPr bwMode="auto">
            <a:xfrm rot="16200000" flipH="1">
              <a:off x="729606" y="3922837"/>
              <a:ext cx="257175" cy="349250"/>
            </a:xfrm>
            <a:prstGeom prst="downArrow">
              <a:avLst>
                <a:gd name="adj1" fmla="val 50000"/>
                <a:gd name="adj2" fmla="val 92151"/>
              </a:avLst>
            </a:prstGeom>
            <a:solidFill>
              <a:srgbClr val="FF0000"/>
            </a:solidFill>
            <a:ln w="9525">
              <a:solidFill>
                <a:schemeClr val="tx1"/>
              </a:solidFill>
              <a:miter lim="800000"/>
              <a:headEnd/>
              <a:tailEnd/>
            </a:ln>
            <a:effectLst>
              <a:outerShdw dist="40161" dir="4293903" algn="ctr" rotWithShape="0">
                <a:schemeClr val="tx1">
                  <a:alpha val="50000"/>
                </a:schemeClr>
              </a:outerShdw>
            </a:effectLst>
          </p:spPr>
          <p:txBody>
            <a:bodyPr wrap="none" anchor="ctr"/>
            <a:lstStyle/>
            <a:p>
              <a:endParaRPr lang="en-US"/>
            </a:p>
          </p:txBody>
        </p:sp>
        <p:sp>
          <p:nvSpPr>
            <p:cNvPr id="13" name="AutoShape 13"/>
            <p:cNvSpPr>
              <a:spLocks noChangeArrowheads="1"/>
            </p:cNvSpPr>
            <p:nvPr/>
          </p:nvSpPr>
          <p:spPr bwMode="auto">
            <a:xfrm>
              <a:off x="1259633" y="4112890"/>
              <a:ext cx="4392488" cy="895290"/>
            </a:xfrm>
            <a:prstGeom prst="roundRect">
              <a:avLst>
                <a:gd name="adj" fmla="val 12843"/>
              </a:avLst>
            </a:prstGeom>
            <a:solidFill>
              <a:srgbClr val="000000">
                <a:alpha val="50000"/>
              </a:srgbClr>
            </a:soli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150000"/>
                </a:lnSpc>
              </a:pPr>
              <a:r>
                <a:rPr lang="es-ES_tradnl" altLang="en-US" sz="1600" b="1" dirty="0" smtClean="0">
                  <a:solidFill>
                    <a:schemeClr val="bg1"/>
                  </a:solidFill>
                  <a:latin typeface="Arial" panose="020B0604020202020204" pitchFamily="34" charset="0"/>
                </a:rPr>
                <a:t>SUPLEMENTO DEL REGISTRO OFICIAL No. 87 DEL 14 DE DICIEMBRE DE 2009</a:t>
              </a:r>
              <a:endParaRPr lang="es-ES_tradnl" altLang="en-US" sz="1600" b="1" dirty="0">
                <a:solidFill>
                  <a:schemeClr val="bg1"/>
                </a:solidFill>
                <a:latin typeface="Arial" panose="020B0604020202020204" pitchFamily="34" charset="0"/>
              </a:endParaRPr>
            </a:p>
          </p:txBody>
        </p:sp>
        <p:pic>
          <p:nvPicPr>
            <p:cNvPr id="9" name="Imagen 8"/>
            <p:cNvPicPr>
              <a:picLocks noChangeAspect="1"/>
            </p:cNvPicPr>
            <p:nvPr/>
          </p:nvPicPr>
          <p:blipFill>
            <a:blip r:embed="rId4"/>
            <a:stretch>
              <a:fillRect/>
            </a:stretch>
          </p:blipFill>
          <p:spPr>
            <a:xfrm>
              <a:off x="5724128" y="3969123"/>
              <a:ext cx="1800200" cy="1192633"/>
            </a:xfrm>
            <a:prstGeom prst="rect">
              <a:avLst/>
            </a:prstGeom>
          </p:spPr>
        </p:pic>
      </p:grpSp>
    </p:spTree>
    <p:extLst>
      <p:ext uri="{BB962C8B-B14F-4D97-AF65-F5344CB8AC3E}">
        <p14:creationId xmlns:p14="http://schemas.microsoft.com/office/powerpoint/2010/main" val="3228886921"/>
      </p:ext>
    </p:ext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1035"/>
          <p:cNvSpPr>
            <a:spLocks noChangeArrowheads="1"/>
          </p:cNvSpPr>
          <p:nvPr/>
        </p:nvSpPr>
        <p:spPr bwMode="auto">
          <a:xfrm>
            <a:off x="876717" y="985292"/>
            <a:ext cx="6359579" cy="746075"/>
          </a:xfrm>
          <a:prstGeom prst="roundRect">
            <a:avLst>
              <a:gd name="adj" fmla="val 12843"/>
            </a:avLst>
          </a:prstGeom>
          <a:solidFill>
            <a:srgbClr val="000000">
              <a:alpha val="50000"/>
            </a:srgbClr>
          </a:soli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130000"/>
              </a:lnSpc>
            </a:pPr>
            <a:r>
              <a:rPr lang="es-ES_tradnl" altLang="en-US" sz="1500" b="1" dirty="0" smtClean="0">
                <a:solidFill>
                  <a:schemeClr val="bg1"/>
                </a:solidFill>
                <a:latin typeface="Arial" panose="020B0604020202020204" pitchFamily="34" charset="0"/>
              </a:rPr>
              <a:t>NCI, SE DETERMINA QUE EL DESARROLLO DE LAS INSTITUCIONES PÚBLICAS</a:t>
            </a:r>
            <a:endParaRPr lang="es-ES_tradnl" altLang="en-US" sz="1500" b="1" dirty="0">
              <a:solidFill>
                <a:schemeClr val="bg1"/>
              </a:solidFill>
              <a:latin typeface="Arial" panose="020B0604020202020204" pitchFamily="34" charset="0"/>
            </a:endParaRPr>
          </a:p>
        </p:txBody>
      </p:sp>
      <p:sp>
        <p:nvSpPr>
          <p:cNvPr id="7" name="AutoShape 1036"/>
          <p:cNvSpPr>
            <a:spLocks/>
          </p:cNvSpPr>
          <p:nvPr/>
        </p:nvSpPr>
        <p:spPr bwMode="auto">
          <a:xfrm>
            <a:off x="701916" y="1315789"/>
            <a:ext cx="125983" cy="1109663"/>
          </a:xfrm>
          <a:prstGeom prst="leftBracket">
            <a:avLst>
              <a:gd name="adj" fmla="val 0"/>
            </a:avLst>
          </a:prstGeom>
          <a:noFill/>
          <a:ln w="38100">
            <a:solidFill>
              <a:srgbClr val="FFFF00"/>
            </a:solidFill>
            <a:round/>
            <a:headEnd type="none" w="med" len="lg"/>
            <a:tailEnd type="none" w="med" len="lg"/>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 name="AutoShape 1037"/>
          <p:cNvSpPr>
            <a:spLocks noChangeArrowheads="1"/>
          </p:cNvSpPr>
          <p:nvPr/>
        </p:nvSpPr>
        <p:spPr bwMode="auto">
          <a:xfrm rot="16200000" flipH="1">
            <a:off x="368607" y="1737875"/>
            <a:ext cx="257175" cy="346453"/>
          </a:xfrm>
          <a:prstGeom prst="downArrow">
            <a:avLst>
              <a:gd name="adj1" fmla="val 50000"/>
              <a:gd name="adj2" fmla="val 92151"/>
            </a:avLst>
          </a:prstGeom>
          <a:solidFill>
            <a:srgbClr val="FF0000"/>
          </a:solidFill>
          <a:ln w="9525">
            <a:solidFill>
              <a:schemeClr val="tx1"/>
            </a:solidFill>
            <a:miter lim="800000"/>
            <a:headEnd/>
            <a:tailEnd/>
          </a:ln>
          <a:effectLst>
            <a:outerShdw dist="40161" dir="4293903" algn="ctr" rotWithShape="0">
              <a:schemeClr val="tx1">
                <a:alpha val="50000"/>
              </a:schemeClr>
            </a:outerShdw>
          </a:effectLst>
        </p:spPr>
        <p:txBody>
          <a:bodyPr wrap="none" anchor="ctr"/>
          <a:lstStyle/>
          <a:p>
            <a:endParaRPr lang="en-US"/>
          </a:p>
        </p:txBody>
      </p:sp>
      <p:grpSp>
        <p:nvGrpSpPr>
          <p:cNvPr id="5" name="Grupo 4"/>
          <p:cNvGrpSpPr/>
          <p:nvPr/>
        </p:nvGrpSpPr>
        <p:grpSpPr>
          <a:xfrm>
            <a:off x="330121" y="3586904"/>
            <a:ext cx="5105975" cy="1214812"/>
            <a:chOff x="330121" y="3586904"/>
            <a:chExt cx="5105975" cy="1214812"/>
          </a:xfrm>
        </p:grpSpPr>
        <p:sp>
          <p:nvSpPr>
            <p:cNvPr id="12" name="AutoShape 1027"/>
            <p:cNvSpPr>
              <a:spLocks noChangeArrowheads="1"/>
            </p:cNvSpPr>
            <p:nvPr/>
          </p:nvSpPr>
          <p:spPr bwMode="auto">
            <a:xfrm>
              <a:off x="927203" y="3586904"/>
              <a:ext cx="4508893" cy="746075"/>
            </a:xfrm>
            <a:prstGeom prst="roundRect">
              <a:avLst>
                <a:gd name="adj" fmla="val 12843"/>
              </a:avLst>
            </a:prstGeom>
            <a:solidFill>
              <a:srgbClr val="000000">
                <a:alpha val="50000"/>
              </a:srgbClr>
            </a:soli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130000"/>
                </a:lnSpc>
              </a:pPr>
              <a:r>
                <a:rPr lang="es-ES_tradnl" altLang="en-US" sz="1500" b="1" dirty="0" smtClean="0">
                  <a:solidFill>
                    <a:schemeClr val="bg1"/>
                  </a:solidFill>
                  <a:latin typeface="Arial" panose="020B0604020202020204" pitchFamily="34" charset="0"/>
                </a:rPr>
                <a:t>UTILICEN LOS RECURSOS DE MANERA EFICAZ</a:t>
              </a:r>
              <a:endParaRPr lang="es-ES_tradnl" altLang="en-US" sz="1500" b="1" dirty="0">
                <a:solidFill>
                  <a:schemeClr val="bg1"/>
                </a:solidFill>
                <a:latin typeface="Arial" panose="020B0604020202020204" pitchFamily="34" charset="0"/>
              </a:endParaRPr>
            </a:p>
          </p:txBody>
        </p:sp>
        <p:sp>
          <p:nvSpPr>
            <p:cNvPr id="13" name="AutoShape 1028"/>
            <p:cNvSpPr>
              <a:spLocks/>
            </p:cNvSpPr>
            <p:nvPr/>
          </p:nvSpPr>
          <p:spPr bwMode="auto">
            <a:xfrm>
              <a:off x="734922" y="4060121"/>
              <a:ext cx="126501" cy="741595"/>
            </a:xfrm>
            <a:prstGeom prst="leftBracket">
              <a:avLst>
                <a:gd name="adj" fmla="val 0"/>
              </a:avLst>
            </a:prstGeom>
            <a:noFill/>
            <a:ln w="38100">
              <a:solidFill>
                <a:srgbClr val="FFFF00"/>
              </a:solidFill>
              <a:round/>
              <a:headEnd type="none" w="med" len="lg"/>
              <a:tailEnd type="none" w="med" len="lg"/>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4" name="AutoShape 1029"/>
            <p:cNvSpPr>
              <a:spLocks noChangeArrowheads="1"/>
            </p:cNvSpPr>
            <p:nvPr/>
          </p:nvSpPr>
          <p:spPr bwMode="auto">
            <a:xfrm rot="16200000" flipH="1">
              <a:off x="397175" y="4270982"/>
              <a:ext cx="236959" cy="371068"/>
            </a:xfrm>
            <a:prstGeom prst="downArrow">
              <a:avLst>
                <a:gd name="adj1" fmla="val 50000"/>
                <a:gd name="adj2" fmla="val 92151"/>
              </a:avLst>
            </a:prstGeom>
            <a:solidFill>
              <a:srgbClr val="FF0000"/>
            </a:solidFill>
            <a:ln w="9525">
              <a:solidFill>
                <a:schemeClr val="tx1"/>
              </a:solidFill>
              <a:miter lim="800000"/>
              <a:headEnd/>
              <a:tailEnd/>
            </a:ln>
            <a:effectLst>
              <a:outerShdw dist="40161" dir="4293903" algn="ctr" rotWithShape="0">
                <a:schemeClr val="tx1">
                  <a:alpha val="50000"/>
                </a:schemeClr>
              </a:outerShdw>
            </a:effectLst>
          </p:spPr>
          <p:txBody>
            <a:bodyPr wrap="none" anchor="ctr"/>
            <a:lstStyle/>
            <a:p>
              <a:endParaRPr lang="en-US"/>
            </a:p>
          </p:txBody>
        </p:sp>
      </p:grpSp>
      <p:sp>
        <p:nvSpPr>
          <p:cNvPr id="16" name="Forma libre 15"/>
          <p:cNvSpPr/>
          <p:nvPr/>
        </p:nvSpPr>
        <p:spPr>
          <a:xfrm>
            <a:off x="411896" y="337220"/>
            <a:ext cx="3368016" cy="393968"/>
          </a:xfrm>
          <a:custGeom>
            <a:avLst/>
            <a:gdLst>
              <a:gd name="connsiteX0" fmla="*/ 0 w 2965310"/>
              <a:gd name="connsiteY0" fmla="*/ 143825 h 862780"/>
              <a:gd name="connsiteX1" fmla="*/ 143825 w 2965310"/>
              <a:gd name="connsiteY1" fmla="*/ 0 h 862780"/>
              <a:gd name="connsiteX2" fmla="*/ 2821485 w 2965310"/>
              <a:gd name="connsiteY2" fmla="*/ 0 h 862780"/>
              <a:gd name="connsiteX3" fmla="*/ 2965310 w 2965310"/>
              <a:gd name="connsiteY3" fmla="*/ 143825 h 862780"/>
              <a:gd name="connsiteX4" fmla="*/ 2965310 w 2965310"/>
              <a:gd name="connsiteY4" fmla="*/ 718955 h 862780"/>
              <a:gd name="connsiteX5" fmla="*/ 2821485 w 2965310"/>
              <a:gd name="connsiteY5" fmla="*/ 862780 h 862780"/>
              <a:gd name="connsiteX6" fmla="*/ 143825 w 2965310"/>
              <a:gd name="connsiteY6" fmla="*/ 862780 h 862780"/>
              <a:gd name="connsiteX7" fmla="*/ 0 w 2965310"/>
              <a:gd name="connsiteY7" fmla="*/ 718955 h 862780"/>
              <a:gd name="connsiteX8" fmla="*/ 0 w 2965310"/>
              <a:gd name="connsiteY8" fmla="*/ 143825 h 86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5310" h="862780">
                <a:moveTo>
                  <a:pt x="0" y="143825"/>
                </a:moveTo>
                <a:cubicBezTo>
                  <a:pt x="0" y="64393"/>
                  <a:pt x="64393" y="0"/>
                  <a:pt x="143825" y="0"/>
                </a:cubicBezTo>
                <a:lnTo>
                  <a:pt x="2821485" y="0"/>
                </a:lnTo>
                <a:cubicBezTo>
                  <a:pt x="2900917" y="0"/>
                  <a:pt x="2965310" y="64393"/>
                  <a:pt x="2965310" y="143825"/>
                </a:cubicBezTo>
                <a:lnTo>
                  <a:pt x="2965310" y="718955"/>
                </a:lnTo>
                <a:cubicBezTo>
                  <a:pt x="2965310" y="798387"/>
                  <a:pt x="2900917" y="862780"/>
                  <a:pt x="2821485" y="862780"/>
                </a:cubicBezTo>
                <a:lnTo>
                  <a:pt x="143825" y="862780"/>
                </a:lnTo>
                <a:cubicBezTo>
                  <a:pt x="64393" y="862780"/>
                  <a:pt x="0" y="798387"/>
                  <a:pt x="0" y="718955"/>
                </a:cubicBezTo>
                <a:lnTo>
                  <a:pt x="0" y="143825"/>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76415" tIns="76415" rIns="76415" bIns="76415" numCol="1" spcCol="1270" anchor="ctr" anchorCtr="0">
            <a:noAutofit/>
          </a:bodyPr>
          <a:lstStyle/>
          <a:p>
            <a:pPr lvl="0" algn="ctr" defTabSz="400050">
              <a:lnSpc>
                <a:spcPct val="90000"/>
              </a:lnSpc>
              <a:spcBef>
                <a:spcPct val="0"/>
              </a:spcBef>
              <a:spcAft>
                <a:spcPct val="35000"/>
              </a:spcAft>
            </a:pPr>
            <a:r>
              <a:rPr lang="es-MX" sz="1400" kern="1200" spc="0" dirty="0" smtClean="0">
                <a:latin typeface="Arial" pitchFamily="34" charset="0"/>
                <a:cs typeface="Arial" pitchFamily="34" charset="0"/>
              </a:rPr>
              <a:t>PLANTEAMIENTO DEL PROBLEMA</a:t>
            </a:r>
            <a:endParaRPr lang="es-MX" sz="1400" kern="1200" spc="0" dirty="0">
              <a:latin typeface="Arial" pitchFamily="34" charset="0"/>
              <a:cs typeface="Arial" pitchFamily="34" charset="0"/>
            </a:endParaRPr>
          </a:p>
        </p:txBody>
      </p:sp>
      <p:pic>
        <p:nvPicPr>
          <p:cNvPr id="15" name="1 Imagen" descr="C:\Documents and Settings\mpalacios\Escritorio\LOGOTIPOS UNIVERSIDADa\LOGO PRINCIPA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4328" y="5126870"/>
            <a:ext cx="1367953" cy="34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upo 3"/>
          <p:cNvGrpSpPr/>
          <p:nvPr/>
        </p:nvGrpSpPr>
        <p:grpSpPr>
          <a:xfrm>
            <a:off x="876717" y="1864147"/>
            <a:ext cx="7878339" cy="1412145"/>
            <a:chOff x="876717" y="1864147"/>
            <a:chExt cx="7878339" cy="1412145"/>
          </a:xfrm>
        </p:grpSpPr>
        <p:sp>
          <p:nvSpPr>
            <p:cNvPr id="21" name="AutoShape 1035"/>
            <p:cNvSpPr>
              <a:spLocks noChangeArrowheads="1"/>
            </p:cNvSpPr>
            <p:nvPr/>
          </p:nvSpPr>
          <p:spPr bwMode="auto">
            <a:xfrm>
              <a:off x="876717" y="1864147"/>
              <a:ext cx="5351467" cy="1392674"/>
            </a:xfrm>
            <a:prstGeom prst="roundRect">
              <a:avLst>
                <a:gd name="adj" fmla="val 12843"/>
              </a:avLst>
            </a:prstGeom>
            <a:solidFill>
              <a:srgbClr val="000000">
                <a:alpha val="50000"/>
              </a:srgbClr>
            </a:soli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130000"/>
                </a:lnSpc>
              </a:pPr>
              <a:r>
                <a:rPr lang="es-ES_tradnl" altLang="en-US" sz="1500" b="1" dirty="0" smtClean="0">
                  <a:solidFill>
                    <a:schemeClr val="bg1"/>
                  </a:solidFill>
                  <a:latin typeface="Arial" panose="020B0604020202020204" pitchFamily="34" charset="0"/>
                </a:rPr>
                <a:t>IMPLICA LA EXISTENCIA DE POLÍTICAS, ESTRATEGIAS Y CONTROLES ORIENTADOS A LA CONSECUCIÓN DE OBJETIVOS Y A GARANTIZAR QUE LAS EMPRESAS E INSTITUCIONES PÚBLICAS </a:t>
              </a:r>
              <a:endParaRPr lang="es-ES_tradnl" altLang="en-US" sz="1500" b="1" dirty="0">
                <a:solidFill>
                  <a:schemeClr val="bg1"/>
                </a:solidFill>
                <a:latin typeface="Arial" panose="020B0604020202020204" pitchFamily="34" charset="0"/>
              </a:endParaRPr>
            </a:p>
          </p:txBody>
        </p:sp>
        <p:pic>
          <p:nvPicPr>
            <p:cNvPr id="2" name="Imagen 1"/>
            <p:cNvPicPr>
              <a:picLocks noChangeAspect="1"/>
            </p:cNvPicPr>
            <p:nvPr/>
          </p:nvPicPr>
          <p:blipFill>
            <a:blip r:embed="rId3"/>
            <a:stretch>
              <a:fillRect/>
            </a:stretch>
          </p:blipFill>
          <p:spPr>
            <a:xfrm>
              <a:off x="6450800" y="1910806"/>
              <a:ext cx="2304256" cy="1365486"/>
            </a:xfrm>
            <a:prstGeom prst="rect">
              <a:avLst/>
            </a:prstGeom>
            <a:ln>
              <a:solidFill>
                <a:schemeClr val="accent1"/>
              </a:solidFill>
            </a:ln>
          </p:spPr>
        </p:pic>
      </p:grpSp>
      <p:grpSp>
        <p:nvGrpSpPr>
          <p:cNvPr id="9" name="Grupo 8"/>
          <p:cNvGrpSpPr/>
          <p:nvPr/>
        </p:nvGrpSpPr>
        <p:grpSpPr>
          <a:xfrm>
            <a:off x="940825" y="3523893"/>
            <a:ext cx="6511495" cy="2106156"/>
            <a:chOff x="940825" y="3523893"/>
            <a:chExt cx="6511495" cy="2106156"/>
          </a:xfrm>
        </p:grpSpPr>
        <p:sp>
          <p:nvSpPr>
            <p:cNvPr id="18" name="AutoShape 1031"/>
            <p:cNvSpPr>
              <a:spLocks noChangeArrowheads="1"/>
            </p:cNvSpPr>
            <p:nvPr/>
          </p:nvSpPr>
          <p:spPr bwMode="auto">
            <a:xfrm>
              <a:off x="940825" y="4513684"/>
              <a:ext cx="4495271" cy="746075"/>
            </a:xfrm>
            <a:prstGeom prst="roundRect">
              <a:avLst>
                <a:gd name="adj" fmla="val 12843"/>
              </a:avLst>
            </a:prstGeom>
            <a:solidFill>
              <a:srgbClr val="000000">
                <a:alpha val="50000"/>
              </a:srgbClr>
            </a:soli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30000"/>
                </a:lnSpc>
              </a:pPr>
              <a:r>
                <a:rPr lang="es-ES_tradnl" altLang="en-US" sz="1500" b="1" dirty="0" smtClean="0">
                  <a:solidFill>
                    <a:schemeClr val="bg1"/>
                  </a:solidFill>
                  <a:latin typeface="Arial" panose="020B0604020202020204" pitchFamily="34" charset="0"/>
                </a:rPr>
                <a:t>LA EXISTENCIA DE UN SISTEMA PARA CONTROL  Y GESTIÓN  </a:t>
              </a:r>
              <a:endParaRPr lang="es-ES_tradnl" altLang="en-US" sz="1500" b="1" dirty="0">
                <a:solidFill>
                  <a:schemeClr val="bg1"/>
                </a:solidFill>
                <a:latin typeface="Arial" panose="020B0604020202020204" pitchFamily="34" charset="0"/>
              </a:endParaRPr>
            </a:p>
          </p:txBody>
        </p:sp>
        <p:pic>
          <p:nvPicPr>
            <p:cNvPr id="3" name="Imagen 2"/>
            <p:cNvPicPr>
              <a:picLocks noChangeAspect="1"/>
            </p:cNvPicPr>
            <p:nvPr/>
          </p:nvPicPr>
          <p:blipFill rotWithShape="1">
            <a:blip r:embed="rId4"/>
            <a:srcRect b="18794"/>
            <a:stretch/>
          </p:blipFill>
          <p:spPr>
            <a:xfrm>
              <a:off x="5769032" y="3523893"/>
              <a:ext cx="1683288" cy="2106156"/>
            </a:xfrm>
            <a:prstGeom prst="rect">
              <a:avLst/>
            </a:prstGeom>
          </p:spPr>
        </p:pic>
      </p:grpSp>
    </p:spTree>
    <p:extLst>
      <p:ext uri="{BB962C8B-B14F-4D97-AF65-F5344CB8AC3E}">
        <p14:creationId xmlns:p14="http://schemas.microsoft.com/office/powerpoint/2010/main" val="346787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395536" y="389968"/>
            <a:ext cx="8424936" cy="584775"/>
          </a:xfrm>
          <a:prstGeom prst="rect">
            <a:avLst/>
          </a:prstGeom>
        </p:spPr>
        <p:style>
          <a:lnRef idx="1">
            <a:schemeClr val="accent3"/>
          </a:lnRef>
          <a:fillRef idx="2">
            <a:schemeClr val="accent3"/>
          </a:fillRef>
          <a:effectRef idx="1">
            <a:schemeClr val="accent3"/>
          </a:effectRef>
          <a:fontRef idx="minor">
            <a:schemeClr val="dk1"/>
          </a:fontRef>
        </p:style>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s-ES"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itchFamily="34" charset="0"/>
                <a:cs typeface="Arial" pitchFamily="34" charset="0"/>
              </a:rPr>
              <a:t>PROCEDIMIENTO DE LA INVESTIGACIÓN</a:t>
            </a:r>
          </a:p>
        </p:txBody>
      </p:sp>
      <p:sp>
        <p:nvSpPr>
          <p:cNvPr id="7" name="Rectángulo 6"/>
          <p:cNvSpPr/>
          <p:nvPr/>
        </p:nvSpPr>
        <p:spPr>
          <a:xfrm>
            <a:off x="2140985" y="1394741"/>
            <a:ext cx="672046" cy="52276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ángulo 9"/>
          <p:cNvSpPr/>
          <p:nvPr/>
        </p:nvSpPr>
        <p:spPr>
          <a:xfrm>
            <a:off x="3564334" y="2229293"/>
            <a:ext cx="672046" cy="52276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Flecha doblada hacia arriba 10"/>
          <p:cNvSpPr/>
          <p:nvPr/>
        </p:nvSpPr>
        <p:spPr>
          <a:xfrm rot="5400000">
            <a:off x="3784295" y="3755603"/>
            <a:ext cx="548899" cy="624902"/>
          </a:xfrm>
          <a:prstGeom prst="bentUpArrow">
            <a:avLst>
              <a:gd name="adj1" fmla="val 32840"/>
              <a:gd name="adj2" fmla="val 25000"/>
              <a:gd name="adj3" fmla="val 35780"/>
            </a:avLst>
          </a:prstGeom>
          <a:scene3d>
            <a:camera prst="orthographicFront"/>
            <a:lightRig rig="flat" dir="t"/>
          </a:scene3d>
          <a:sp3d prstMaterial="plastic">
            <a:bevelT w="88900" h="88900"/>
            <a:bevelB w="88900" h="31750" prst="angle"/>
          </a:sp3d>
        </p:spPr>
        <p:style>
          <a:lnRef idx="0">
            <a:schemeClr val="lt1">
              <a:hueOff val="0"/>
              <a:satOff val="0"/>
              <a:lumOff val="0"/>
              <a:alphaOff val="0"/>
            </a:schemeClr>
          </a:lnRef>
          <a:fillRef idx="3">
            <a:schemeClr val="accent3">
              <a:tint val="50000"/>
              <a:hueOff val="7145779"/>
              <a:satOff val="-10486"/>
              <a:lumOff val="7107"/>
              <a:alphaOff val="0"/>
            </a:schemeClr>
          </a:fillRef>
          <a:effectRef idx="2">
            <a:schemeClr val="accent3">
              <a:tint val="50000"/>
              <a:hueOff val="7145779"/>
              <a:satOff val="-10486"/>
              <a:lumOff val="7107"/>
              <a:alphaOff val="0"/>
            </a:schemeClr>
          </a:effectRef>
          <a:fontRef idx="minor">
            <a:schemeClr val="lt1">
              <a:hueOff val="0"/>
              <a:satOff val="0"/>
              <a:lumOff val="0"/>
              <a:alphaOff val="0"/>
            </a:schemeClr>
          </a:fontRef>
        </p:style>
      </p:sp>
      <p:sp>
        <p:nvSpPr>
          <p:cNvPr id="13" name="Rectángulo 12"/>
          <p:cNvSpPr/>
          <p:nvPr/>
        </p:nvSpPr>
        <p:spPr>
          <a:xfrm>
            <a:off x="4987683" y="3063844"/>
            <a:ext cx="672046" cy="52276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Flecha doblada hacia arriba 13"/>
          <p:cNvSpPr/>
          <p:nvPr/>
        </p:nvSpPr>
        <p:spPr>
          <a:xfrm rot="5400000">
            <a:off x="5281243" y="4691707"/>
            <a:ext cx="548899" cy="624902"/>
          </a:xfrm>
          <a:prstGeom prst="bentUpArrow">
            <a:avLst>
              <a:gd name="adj1" fmla="val 32840"/>
              <a:gd name="adj2" fmla="val 25000"/>
              <a:gd name="adj3" fmla="val 35780"/>
            </a:avLst>
          </a:prstGeom>
          <a:scene3d>
            <a:camera prst="orthographicFront"/>
            <a:lightRig rig="flat" dir="t"/>
          </a:scene3d>
          <a:sp3d prstMaterial="plastic">
            <a:bevelT w="88900" h="88900"/>
            <a:bevelB w="88900" h="31750" prst="angle"/>
          </a:sp3d>
        </p:spPr>
        <p:style>
          <a:lnRef idx="0">
            <a:schemeClr val="lt1">
              <a:hueOff val="0"/>
              <a:satOff val="0"/>
              <a:lumOff val="0"/>
              <a:alphaOff val="0"/>
            </a:schemeClr>
          </a:lnRef>
          <a:fillRef idx="3">
            <a:schemeClr val="accent3">
              <a:tint val="50000"/>
              <a:hueOff val="10718668"/>
              <a:satOff val="-15729"/>
              <a:lumOff val="10660"/>
              <a:alphaOff val="0"/>
            </a:schemeClr>
          </a:fillRef>
          <a:effectRef idx="2">
            <a:schemeClr val="accent3">
              <a:tint val="50000"/>
              <a:hueOff val="10718668"/>
              <a:satOff val="-15729"/>
              <a:lumOff val="10660"/>
              <a:alphaOff val="0"/>
            </a:schemeClr>
          </a:effectRef>
          <a:fontRef idx="minor">
            <a:schemeClr val="lt1">
              <a:hueOff val="0"/>
              <a:satOff val="0"/>
              <a:lumOff val="0"/>
              <a:alphaOff val="0"/>
            </a:schemeClr>
          </a:fontRef>
        </p:style>
      </p:sp>
      <p:sp>
        <p:nvSpPr>
          <p:cNvPr id="15" name="Forma libre 14"/>
          <p:cNvSpPr/>
          <p:nvPr/>
        </p:nvSpPr>
        <p:spPr>
          <a:xfrm>
            <a:off x="4466365" y="3866928"/>
            <a:ext cx="2965310" cy="862780"/>
          </a:xfrm>
          <a:custGeom>
            <a:avLst/>
            <a:gdLst>
              <a:gd name="connsiteX0" fmla="*/ 0 w 2965310"/>
              <a:gd name="connsiteY0" fmla="*/ 143825 h 862780"/>
              <a:gd name="connsiteX1" fmla="*/ 143825 w 2965310"/>
              <a:gd name="connsiteY1" fmla="*/ 0 h 862780"/>
              <a:gd name="connsiteX2" fmla="*/ 2821485 w 2965310"/>
              <a:gd name="connsiteY2" fmla="*/ 0 h 862780"/>
              <a:gd name="connsiteX3" fmla="*/ 2965310 w 2965310"/>
              <a:gd name="connsiteY3" fmla="*/ 143825 h 862780"/>
              <a:gd name="connsiteX4" fmla="*/ 2965310 w 2965310"/>
              <a:gd name="connsiteY4" fmla="*/ 718955 h 862780"/>
              <a:gd name="connsiteX5" fmla="*/ 2821485 w 2965310"/>
              <a:gd name="connsiteY5" fmla="*/ 862780 h 862780"/>
              <a:gd name="connsiteX6" fmla="*/ 143825 w 2965310"/>
              <a:gd name="connsiteY6" fmla="*/ 862780 h 862780"/>
              <a:gd name="connsiteX7" fmla="*/ 0 w 2965310"/>
              <a:gd name="connsiteY7" fmla="*/ 718955 h 862780"/>
              <a:gd name="connsiteX8" fmla="*/ 0 w 2965310"/>
              <a:gd name="connsiteY8" fmla="*/ 143825 h 86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5310" h="862780">
                <a:moveTo>
                  <a:pt x="0" y="143825"/>
                </a:moveTo>
                <a:cubicBezTo>
                  <a:pt x="0" y="64393"/>
                  <a:pt x="64393" y="0"/>
                  <a:pt x="143825" y="0"/>
                </a:cubicBezTo>
                <a:lnTo>
                  <a:pt x="2821485" y="0"/>
                </a:lnTo>
                <a:cubicBezTo>
                  <a:pt x="2900917" y="0"/>
                  <a:pt x="2965310" y="64393"/>
                  <a:pt x="2965310" y="143825"/>
                </a:cubicBezTo>
                <a:lnTo>
                  <a:pt x="2965310" y="718955"/>
                </a:lnTo>
                <a:cubicBezTo>
                  <a:pt x="2965310" y="798387"/>
                  <a:pt x="2900917" y="862780"/>
                  <a:pt x="2821485" y="862780"/>
                </a:cubicBezTo>
                <a:lnTo>
                  <a:pt x="143825" y="862780"/>
                </a:lnTo>
                <a:cubicBezTo>
                  <a:pt x="64393" y="862780"/>
                  <a:pt x="0" y="798387"/>
                  <a:pt x="0" y="718955"/>
                </a:cubicBezTo>
                <a:lnTo>
                  <a:pt x="0" y="143825"/>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8437698"/>
              <a:satOff val="-12660"/>
              <a:lumOff val="-2059"/>
              <a:alphaOff val="0"/>
            </a:schemeClr>
          </a:fillRef>
          <a:effectRef idx="2">
            <a:schemeClr val="accent3">
              <a:hueOff val="8437698"/>
              <a:satOff val="-12660"/>
              <a:lumOff val="-2059"/>
              <a:alphaOff val="0"/>
            </a:schemeClr>
          </a:effectRef>
          <a:fontRef idx="minor">
            <a:schemeClr val="lt1"/>
          </a:fontRef>
        </p:style>
        <p:txBody>
          <a:bodyPr spcFirstLastPara="0" vert="horz" wrap="square" lIns="76415" tIns="76415" rIns="76415" bIns="76415" numCol="1" spcCol="1270" anchor="ctr" anchorCtr="0">
            <a:noAutofit/>
          </a:bodyPr>
          <a:lstStyle/>
          <a:p>
            <a:pPr lvl="0" algn="ctr" defTabSz="400050">
              <a:lnSpc>
                <a:spcPct val="90000"/>
              </a:lnSpc>
              <a:spcBef>
                <a:spcPct val="0"/>
              </a:spcBef>
              <a:spcAft>
                <a:spcPct val="35000"/>
              </a:spcAft>
            </a:pPr>
            <a:r>
              <a:rPr lang="es-MX" sz="1200" b="1" kern="1200" spc="0" dirty="0" smtClean="0">
                <a:latin typeface="Arial" pitchFamily="34" charset="0"/>
                <a:cs typeface="Arial" pitchFamily="34" charset="0"/>
              </a:rPr>
              <a:t>APLICAR EN FORMA INMEDIATA NCI</a:t>
            </a:r>
            <a:endParaRPr lang="es-MX" sz="1200" b="1" kern="1200" spc="0" dirty="0">
              <a:latin typeface="Arial" pitchFamily="34" charset="0"/>
              <a:cs typeface="Arial" pitchFamily="34" charset="0"/>
            </a:endParaRPr>
          </a:p>
        </p:txBody>
      </p:sp>
      <p:sp>
        <p:nvSpPr>
          <p:cNvPr id="16" name="Rectángulo 15"/>
          <p:cNvSpPr/>
          <p:nvPr/>
        </p:nvSpPr>
        <p:spPr>
          <a:xfrm>
            <a:off x="6411032" y="3898396"/>
            <a:ext cx="672046" cy="52276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Forma libre 16"/>
          <p:cNvSpPr/>
          <p:nvPr/>
        </p:nvSpPr>
        <p:spPr>
          <a:xfrm>
            <a:off x="5889714" y="4803032"/>
            <a:ext cx="2965310" cy="862780"/>
          </a:xfrm>
          <a:custGeom>
            <a:avLst/>
            <a:gdLst>
              <a:gd name="connsiteX0" fmla="*/ 0 w 2965310"/>
              <a:gd name="connsiteY0" fmla="*/ 143825 h 862780"/>
              <a:gd name="connsiteX1" fmla="*/ 143825 w 2965310"/>
              <a:gd name="connsiteY1" fmla="*/ 0 h 862780"/>
              <a:gd name="connsiteX2" fmla="*/ 2821485 w 2965310"/>
              <a:gd name="connsiteY2" fmla="*/ 0 h 862780"/>
              <a:gd name="connsiteX3" fmla="*/ 2965310 w 2965310"/>
              <a:gd name="connsiteY3" fmla="*/ 143825 h 862780"/>
              <a:gd name="connsiteX4" fmla="*/ 2965310 w 2965310"/>
              <a:gd name="connsiteY4" fmla="*/ 718955 h 862780"/>
              <a:gd name="connsiteX5" fmla="*/ 2821485 w 2965310"/>
              <a:gd name="connsiteY5" fmla="*/ 862780 h 862780"/>
              <a:gd name="connsiteX6" fmla="*/ 143825 w 2965310"/>
              <a:gd name="connsiteY6" fmla="*/ 862780 h 862780"/>
              <a:gd name="connsiteX7" fmla="*/ 0 w 2965310"/>
              <a:gd name="connsiteY7" fmla="*/ 718955 h 862780"/>
              <a:gd name="connsiteX8" fmla="*/ 0 w 2965310"/>
              <a:gd name="connsiteY8" fmla="*/ 143825 h 86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5310" h="862780">
                <a:moveTo>
                  <a:pt x="0" y="143825"/>
                </a:moveTo>
                <a:cubicBezTo>
                  <a:pt x="0" y="64393"/>
                  <a:pt x="64393" y="0"/>
                  <a:pt x="143825" y="0"/>
                </a:cubicBezTo>
                <a:lnTo>
                  <a:pt x="2821485" y="0"/>
                </a:lnTo>
                <a:cubicBezTo>
                  <a:pt x="2900917" y="0"/>
                  <a:pt x="2965310" y="64393"/>
                  <a:pt x="2965310" y="143825"/>
                </a:cubicBezTo>
                <a:lnTo>
                  <a:pt x="2965310" y="718955"/>
                </a:lnTo>
                <a:cubicBezTo>
                  <a:pt x="2965310" y="798387"/>
                  <a:pt x="2900917" y="862780"/>
                  <a:pt x="2821485" y="862780"/>
                </a:cubicBezTo>
                <a:lnTo>
                  <a:pt x="143825" y="862780"/>
                </a:lnTo>
                <a:cubicBezTo>
                  <a:pt x="64393" y="862780"/>
                  <a:pt x="0" y="798387"/>
                  <a:pt x="0" y="718955"/>
                </a:cubicBezTo>
                <a:lnTo>
                  <a:pt x="0" y="143825"/>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11250264"/>
              <a:satOff val="-16880"/>
              <a:lumOff val="-2745"/>
              <a:alphaOff val="0"/>
            </a:schemeClr>
          </a:fillRef>
          <a:effectRef idx="2">
            <a:schemeClr val="accent3">
              <a:hueOff val="11250264"/>
              <a:satOff val="-16880"/>
              <a:lumOff val="-2745"/>
              <a:alphaOff val="0"/>
            </a:schemeClr>
          </a:effectRef>
          <a:fontRef idx="minor">
            <a:schemeClr val="lt1"/>
          </a:fontRef>
        </p:style>
        <p:txBody>
          <a:bodyPr spcFirstLastPara="0" vert="horz" wrap="square" lIns="76415" tIns="76415" rIns="76415" bIns="76415" numCol="1" spcCol="1270" anchor="ctr" anchorCtr="0">
            <a:noAutofit/>
          </a:bodyPr>
          <a:lstStyle/>
          <a:p>
            <a:pPr lvl="0" algn="ctr" defTabSz="400050">
              <a:lnSpc>
                <a:spcPct val="90000"/>
              </a:lnSpc>
              <a:spcBef>
                <a:spcPct val="0"/>
              </a:spcBef>
              <a:spcAft>
                <a:spcPct val="35000"/>
              </a:spcAft>
            </a:pPr>
            <a:r>
              <a:rPr lang="es-MX" sz="1200" b="1" kern="1200" spc="0" dirty="0" smtClean="0">
                <a:latin typeface="Arial" pitchFamily="34" charset="0"/>
                <a:cs typeface="Arial" pitchFamily="34" charset="0"/>
              </a:rPr>
              <a:t>HAN TRANSCURRIDO </a:t>
            </a:r>
            <a:r>
              <a:rPr lang="es-MX" sz="1200" b="1" dirty="0" smtClean="0">
                <a:latin typeface="Arial" pitchFamily="34" charset="0"/>
                <a:cs typeface="Arial" pitchFamily="34" charset="0"/>
              </a:rPr>
              <a:t>CUATRO</a:t>
            </a:r>
            <a:r>
              <a:rPr lang="es-MX" sz="1200" b="1" kern="1200" spc="0" dirty="0" smtClean="0">
                <a:latin typeface="Arial" pitchFamily="34" charset="0"/>
                <a:cs typeface="Arial" pitchFamily="34" charset="0"/>
              </a:rPr>
              <a:t> AÑOS DESDE EMITIÓ EL DECRETO EJECUTIVO No. 555</a:t>
            </a:r>
            <a:endParaRPr lang="es-MX" sz="1200" b="1" kern="1200" spc="0" dirty="0">
              <a:latin typeface="Arial" pitchFamily="34" charset="0"/>
              <a:cs typeface="Arial" pitchFamily="34" charset="0"/>
            </a:endParaRPr>
          </a:p>
        </p:txBody>
      </p:sp>
      <p:grpSp>
        <p:nvGrpSpPr>
          <p:cNvPr id="22" name="Grupo 21"/>
          <p:cNvGrpSpPr/>
          <p:nvPr/>
        </p:nvGrpSpPr>
        <p:grpSpPr>
          <a:xfrm>
            <a:off x="196318" y="1010008"/>
            <a:ext cx="4174878" cy="910072"/>
            <a:chOff x="196318" y="1010008"/>
            <a:chExt cx="4174878" cy="910072"/>
          </a:xfrm>
        </p:grpSpPr>
        <p:sp>
          <p:nvSpPr>
            <p:cNvPr id="5" name="Forma libre 4"/>
            <p:cNvSpPr/>
            <p:nvPr/>
          </p:nvSpPr>
          <p:spPr>
            <a:xfrm>
              <a:off x="196318" y="1057300"/>
              <a:ext cx="2965310" cy="862780"/>
            </a:xfrm>
            <a:custGeom>
              <a:avLst/>
              <a:gdLst>
                <a:gd name="connsiteX0" fmla="*/ 0 w 2965310"/>
                <a:gd name="connsiteY0" fmla="*/ 143825 h 862780"/>
                <a:gd name="connsiteX1" fmla="*/ 143825 w 2965310"/>
                <a:gd name="connsiteY1" fmla="*/ 0 h 862780"/>
                <a:gd name="connsiteX2" fmla="*/ 2821485 w 2965310"/>
                <a:gd name="connsiteY2" fmla="*/ 0 h 862780"/>
                <a:gd name="connsiteX3" fmla="*/ 2965310 w 2965310"/>
                <a:gd name="connsiteY3" fmla="*/ 143825 h 862780"/>
                <a:gd name="connsiteX4" fmla="*/ 2965310 w 2965310"/>
                <a:gd name="connsiteY4" fmla="*/ 718955 h 862780"/>
                <a:gd name="connsiteX5" fmla="*/ 2821485 w 2965310"/>
                <a:gd name="connsiteY5" fmla="*/ 862780 h 862780"/>
                <a:gd name="connsiteX6" fmla="*/ 143825 w 2965310"/>
                <a:gd name="connsiteY6" fmla="*/ 862780 h 862780"/>
                <a:gd name="connsiteX7" fmla="*/ 0 w 2965310"/>
                <a:gd name="connsiteY7" fmla="*/ 718955 h 862780"/>
                <a:gd name="connsiteX8" fmla="*/ 0 w 2965310"/>
                <a:gd name="connsiteY8" fmla="*/ 143825 h 86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5310" h="862780">
                  <a:moveTo>
                    <a:pt x="0" y="143825"/>
                  </a:moveTo>
                  <a:cubicBezTo>
                    <a:pt x="0" y="64393"/>
                    <a:pt x="64393" y="0"/>
                    <a:pt x="143825" y="0"/>
                  </a:cubicBezTo>
                  <a:lnTo>
                    <a:pt x="2821485" y="0"/>
                  </a:lnTo>
                  <a:cubicBezTo>
                    <a:pt x="2900917" y="0"/>
                    <a:pt x="2965310" y="64393"/>
                    <a:pt x="2965310" y="143825"/>
                  </a:cubicBezTo>
                  <a:lnTo>
                    <a:pt x="2965310" y="718955"/>
                  </a:lnTo>
                  <a:cubicBezTo>
                    <a:pt x="2965310" y="798387"/>
                    <a:pt x="2900917" y="862780"/>
                    <a:pt x="2821485" y="862780"/>
                  </a:cubicBezTo>
                  <a:lnTo>
                    <a:pt x="143825" y="862780"/>
                  </a:lnTo>
                  <a:cubicBezTo>
                    <a:pt x="64393" y="862780"/>
                    <a:pt x="0" y="798387"/>
                    <a:pt x="0" y="718955"/>
                  </a:cubicBezTo>
                  <a:lnTo>
                    <a:pt x="0" y="143825"/>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76415" tIns="76415" rIns="76415" bIns="76415" numCol="1" spcCol="1270" anchor="ctr" anchorCtr="0">
              <a:noAutofit/>
            </a:bodyPr>
            <a:lstStyle/>
            <a:p>
              <a:pPr lvl="0" algn="ctr" defTabSz="400050">
                <a:lnSpc>
                  <a:spcPct val="90000"/>
                </a:lnSpc>
                <a:spcBef>
                  <a:spcPct val="0"/>
                </a:spcBef>
                <a:spcAft>
                  <a:spcPct val="35000"/>
                </a:spcAft>
              </a:pPr>
              <a:r>
                <a:rPr lang="es-MX" sz="1200" b="1" kern="1200" spc="0" dirty="0" smtClean="0">
                  <a:latin typeface="Arial" pitchFamily="34" charset="0"/>
                  <a:cs typeface="Arial" pitchFamily="34" charset="0"/>
                </a:rPr>
                <a:t>2012 SE REALIZARON GESTIONES</a:t>
              </a:r>
            </a:p>
            <a:p>
              <a:pPr lvl="0" algn="ctr" defTabSz="400050">
                <a:lnSpc>
                  <a:spcPct val="90000"/>
                </a:lnSpc>
                <a:spcBef>
                  <a:spcPct val="0"/>
                </a:spcBef>
                <a:spcAft>
                  <a:spcPct val="35000"/>
                </a:spcAft>
              </a:pPr>
              <a:r>
                <a:rPr lang="es-MX" sz="1200" b="1" dirty="0" smtClean="0">
                  <a:latin typeface="Arial" pitchFamily="34" charset="0"/>
                  <a:cs typeface="Arial" pitchFamily="34" charset="0"/>
                </a:rPr>
                <a:t>MIDENA Y LA SECRETARÍA DE INFORMACIÓN PÚBLICA </a:t>
              </a:r>
              <a:endParaRPr lang="es-MX" sz="1200" b="1" kern="1200" spc="0" dirty="0">
                <a:latin typeface="Arial" pitchFamily="34" charset="0"/>
                <a:cs typeface="Arial" pitchFamily="34" charset="0"/>
              </a:endParaRPr>
            </a:p>
          </p:txBody>
        </p:sp>
        <p:pic>
          <p:nvPicPr>
            <p:cNvPr id="2" name="Imagen 1"/>
            <p:cNvPicPr>
              <a:picLocks noChangeAspect="1"/>
            </p:cNvPicPr>
            <p:nvPr/>
          </p:nvPicPr>
          <p:blipFill>
            <a:blip r:embed="rId2"/>
            <a:stretch>
              <a:fillRect/>
            </a:stretch>
          </p:blipFill>
          <p:spPr>
            <a:xfrm>
              <a:off x="3315361" y="1010008"/>
              <a:ext cx="1055835" cy="907494"/>
            </a:xfrm>
            <a:prstGeom prst="rect">
              <a:avLst/>
            </a:prstGeom>
          </p:spPr>
        </p:pic>
      </p:grpSp>
      <p:grpSp>
        <p:nvGrpSpPr>
          <p:cNvPr id="19" name="Grupo 18"/>
          <p:cNvGrpSpPr/>
          <p:nvPr/>
        </p:nvGrpSpPr>
        <p:grpSpPr>
          <a:xfrm>
            <a:off x="2322945" y="2739418"/>
            <a:ext cx="4577481" cy="1054186"/>
            <a:chOff x="2322945" y="2739418"/>
            <a:chExt cx="4577481" cy="1054186"/>
          </a:xfrm>
        </p:grpSpPr>
        <p:grpSp>
          <p:nvGrpSpPr>
            <p:cNvPr id="18" name="Grupo 17"/>
            <p:cNvGrpSpPr/>
            <p:nvPr/>
          </p:nvGrpSpPr>
          <p:grpSpPr>
            <a:xfrm>
              <a:off x="2322945" y="2857500"/>
              <a:ext cx="3685381" cy="936104"/>
              <a:chOff x="2322945" y="2857500"/>
              <a:chExt cx="3685381" cy="936104"/>
            </a:xfrm>
          </p:grpSpPr>
          <p:sp>
            <p:nvSpPr>
              <p:cNvPr id="8" name="Flecha doblada hacia arriba 7"/>
              <p:cNvSpPr/>
              <p:nvPr/>
            </p:nvSpPr>
            <p:spPr>
              <a:xfrm rot="5400000">
                <a:off x="2360946" y="2819499"/>
                <a:ext cx="548899" cy="624902"/>
              </a:xfrm>
              <a:prstGeom prst="bentUpArrow">
                <a:avLst>
                  <a:gd name="adj1" fmla="val 32840"/>
                  <a:gd name="adj2" fmla="val 25000"/>
                  <a:gd name="adj3" fmla="val 35780"/>
                </a:avLst>
              </a:prstGeom>
              <a:scene3d>
                <a:camera prst="orthographicFront"/>
                <a:lightRig rig="flat" dir="t"/>
              </a:scene3d>
              <a:sp3d prstMaterial="plastic">
                <a:bevelT w="88900" h="88900"/>
                <a:bevelB w="88900" h="31750" prst="angle"/>
              </a:sp3d>
            </p:spPr>
            <p:style>
              <a:lnRef idx="0">
                <a:schemeClr val="lt1">
                  <a:hueOff val="0"/>
                  <a:satOff val="0"/>
                  <a:lumOff val="0"/>
                  <a:alphaOff val="0"/>
                </a:schemeClr>
              </a:lnRef>
              <a:fillRef idx="3">
                <a:schemeClr val="accent3">
                  <a:tint val="50000"/>
                  <a:hueOff val="3572889"/>
                  <a:satOff val="-5243"/>
                  <a:lumOff val="3553"/>
                  <a:alphaOff val="0"/>
                </a:schemeClr>
              </a:fillRef>
              <a:effectRef idx="2">
                <a:schemeClr val="accent3">
                  <a:tint val="50000"/>
                  <a:hueOff val="3572889"/>
                  <a:satOff val="-5243"/>
                  <a:lumOff val="3553"/>
                  <a:alphaOff val="0"/>
                </a:schemeClr>
              </a:effectRef>
              <a:fontRef idx="minor">
                <a:schemeClr val="lt1">
                  <a:hueOff val="0"/>
                  <a:satOff val="0"/>
                  <a:lumOff val="0"/>
                  <a:alphaOff val="0"/>
                </a:schemeClr>
              </a:fontRef>
            </p:style>
          </p:sp>
          <p:sp>
            <p:nvSpPr>
              <p:cNvPr id="12" name="Forma libre 11"/>
              <p:cNvSpPr/>
              <p:nvPr/>
            </p:nvSpPr>
            <p:spPr>
              <a:xfrm>
                <a:off x="3043016" y="2930824"/>
                <a:ext cx="2965310" cy="862780"/>
              </a:xfrm>
              <a:custGeom>
                <a:avLst/>
                <a:gdLst>
                  <a:gd name="connsiteX0" fmla="*/ 0 w 2965310"/>
                  <a:gd name="connsiteY0" fmla="*/ 143825 h 862780"/>
                  <a:gd name="connsiteX1" fmla="*/ 143825 w 2965310"/>
                  <a:gd name="connsiteY1" fmla="*/ 0 h 862780"/>
                  <a:gd name="connsiteX2" fmla="*/ 2821485 w 2965310"/>
                  <a:gd name="connsiteY2" fmla="*/ 0 h 862780"/>
                  <a:gd name="connsiteX3" fmla="*/ 2965310 w 2965310"/>
                  <a:gd name="connsiteY3" fmla="*/ 143825 h 862780"/>
                  <a:gd name="connsiteX4" fmla="*/ 2965310 w 2965310"/>
                  <a:gd name="connsiteY4" fmla="*/ 718955 h 862780"/>
                  <a:gd name="connsiteX5" fmla="*/ 2821485 w 2965310"/>
                  <a:gd name="connsiteY5" fmla="*/ 862780 h 862780"/>
                  <a:gd name="connsiteX6" fmla="*/ 143825 w 2965310"/>
                  <a:gd name="connsiteY6" fmla="*/ 862780 h 862780"/>
                  <a:gd name="connsiteX7" fmla="*/ 0 w 2965310"/>
                  <a:gd name="connsiteY7" fmla="*/ 718955 h 862780"/>
                  <a:gd name="connsiteX8" fmla="*/ 0 w 2965310"/>
                  <a:gd name="connsiteY8" fmla="*/ 143825 h 86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5310" h="862780">
                    <a:moveTo>
                      <a:pt x="0" y="143825"/>
                    </a:moveTo>
                    <a:cubicBezTo>
                      <a:pt x="0" y="64393"/>
                      <a:pt x="64393" y="0"/>
                      <a:pt x="143825" y="0"/>
                    </a:cubicBezTo>
                    <a:lnTo>
                      <a:pt x="2821485" y="0"/>
                    </a:lnTo>
                    <a:cubicBezTo>
                      <a:pt x="2900917" y="0"/>
                      <a:pt x="2965310" y="64393"/>
                      <a:pt x="2965310" y="143825"/>
                    </a:cubicBezTo>
                    <a:lnTo>
                      <a:pt x="2965310" y="718955"/>
                    </a:lnTo>
                    <a:cubicBezTo>
                      <a:pt x="2965310" y="798387"/>
                      <a:pt x="2900917" y="862780"/>
                      <a:pt x="2821485" y="862780"/>
                    </a:cubicBezTo>
                    <a:lnTo>
                      <a:pt x="143825" y="862780"/>
                    </a:lnTo>
                    <a:cubicBezTo>
                      <a:pt x="64393" y="862780"/>
                      <a:pt x="0" y="798387"/>
                      <a:pt x="0" y="718955"/>
                    </a:cubicBezTo>
                    <a:lnTo>
                      <a:pt x="0" y="143825"/>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5625132"/>
                  <a:satOff val="-8440"/>
                  <a:lumOff val="-1373"/>
                  <a:alphaOff val="0"/>
                </a:schemeClr>
              </a:fillRef>
              <a:effectRef idx="2">
                <a:schemeClr val="accent3">
                  <a:hueOff val="5625132"/>
                  <a:satOff val="-8440"/>
                  <a:lumOff val="-1373"/>
                  <a:alphaOff val="0"/>
                </a:schemeClr>
              </a:effectRef>
              <a:fontRef idx="minor">
                <a:schemeClr val="lt1"/>
              </a:fontRef>
            </p:style>
            <p:txBody>
              <a:bodyPr spcFirstLastPara="0" vert="horz" wrap="square" lIns="76415" tIns="76415" rIns="76415" bIns="76415" numCol="1" spcCol="1270" anchor="ctr" anchorCtr="0">
                <a:noAutofit/>
              </a:bodyPr>
              <a:lstStyle/>
              <a:p>
                <a:pPr lvl="0" algn="ctr" defTabSz="400050">
                  <a:lnSpc>
                    <a:spcPct val="90000"/>
                  </a:lnSpc>
                  <a:spcBef>
                    <a:spcPct val="0"/>
                  </a:spcBef>
                  <a:spcAft>
                    <a:spcPct val="35000"/>
                  </a:spcAft>
                </a:pPr>
                <a:r>
                  <a:rPr lang="es-MX" sz="1200" b="1" kern="1200" spc="0" dirty="0" smtClean="0">
                    <a:latin typeface="Arial" pitchFamily="34" charset="0"/>
                    <a:cs typeface="Arial" pitchFamily="34" charset="0"/>
                  </a:rPr>
                  <a:t>LAS AUDITORIAS DE GESTIÓN </a:t>
                </a:r>
              </a:p>
              <a:p>
                <a:pPr lvl="0" algn="ctr" defTabSz="400050">
                  <a:lnSpc>
                    <a:spcPct val="90000"/>
                  </a:lnSpc>
                  <a:spcBef>
                    <a:spcPct val="0"/>
                  </a:spcBef>
                  <a:spcAft>
                    <a:spcPct val="35000"/>
                  </a:spcAft>
                </a:pPr>
                <a:r>
                  <a:rPr lang="es-MX" sz="1200" b="1" kern="1200" spc="0" dirty="0" smtClean="0">
                    <a:latin typeface="Arial" pitchFamily="34" charset="0"/>
                    <a:cs typeface="Arial" pitchFamily="34" charset="0"/>
                  </a:rPr>
                  <a:t>DE LA CGE</a:t>
                </a:r>
                <a:endParaRPr lang="es-MX" sz="1200" b="1" kern="1200" spc="0" dirty="0">
                  <a:latin typeface="Arial" pitchFamily="34" charset="0"/>
                  <a:cs typeface="Arial" pitchFamily="34" charset="0"/>
                </a:endParaRPr>
              </a:p>
            </p:txBody>
          </p:sp>
        </p:grpSp>
        <p:pic>
          <p:nvPicPr>
            <p:cNvPr id="4" name="Imagen 3"/>
            <p:cNvPicPr>
              <a:picLocks noChangeAspect="1"/>
            </p:cNvPicPr>
            <p:nvPr/>
          </p:nvPicPr>
          <p:blipFill>
            <a:blip r:embed="rId3"/>
            <a:stretch>
              <a:fillRect/>
            </a:stretch>
          </p:blipFill>
          <p:spPr>
            <a:xfrm>
              <a:off x="6158861" y="2739418"/>
              <a:ext cx="741565" cy="1054186"/>
            </a:xfrm>
            <a:prstGeom prst="rect">
              <a:avLst/>
            </a:prstGeom>
          </p:spPr>
        </p:pic>
      </p:grpSp>
      <p:grpSp>
        <p:nvGrpSpPr>
          <p:cNvPr id="24" name="Grupo 23"/>
          <p:cNvGrpSpPr/>
          <p:nvPr/>
        </p:nvGrpSpPr>
        <p:grpSpPr>
          <a:xfrm>
            <a:off x="899596" y="1024318"/>
            <a:ext cx="5183997" cy="1839996"/>
            <a:chOff x="899596" y="1024318"/>
            <a:chExt cx="5183997" cy="1839996"/>
          </a:xfrm>
        </p:grpSpPr>
        <p:sp>
          <p:nvSpPr>
            <p:cNvPr id="3" name="Flecha doblada hacia arriba 2"/>
            <p:cNvSpPr/>
            <p:nvPr/>
          </p:nvSpPr>
          <p:spPr>
            <a:xfrm rot="5400000">
              <a:off x="937597" y="1883395"/>
              <a:ext cx="548899" cy="624902"/>
            </a:xfrm>
            <a:prstGeom prst="bentUpArrow">
              <a:avLst>
                <a:gd name="adj1" fmla="val 32840"/>
                <a:gd name="adj2" fmla="val 25000"/>
                <a:gd name="adj3" fmla="val 35780"/>
              </a:avLst>
            </a:prstGeom>
            <a:scene3d>
              <a:camera prst="orthographicFront"/>
              <a:lightRig rig="flat" dir="t"/>
            </a:scene3d>
            <a:sp3d prstMaterial="plastic">
              <a:bevelT w="88900" h="88900"/>
              <a:bevelB w="88900" h="31750" prst="angle"/>
            </a:sp3d>
          </p:spPr>
          <p:style>
            <a:lnRef idx="0">
              <a:schemeClr val="lt1">
                <a:hueOff val="0"/>
                <a:satOff val="0"/>
                <a:lumOff val="0"/>
                <a:alphaOff val="0"/>
              </a:schemeClr>
            </a:lnRef>
            <a:fillRef idx="3">
              <a:schemeClr val="accent3">
                <a:tint val="50000"/>
                <a:hueOff val="0"/>
                <a:satOff val="0"/>
                <a:lumOff val="0"/>
                <a:alphaOff val="0"/>
              </a:schemeClr>
            </a:fillRef>
            <a:effectRef idx="2">
              <a:schemeClr val="accent3">
                <a:tint val="50000"/>
                <a:hueOff val="0"/>
                <a:satOff val="0"/>
                <a:lumOff val="0"/>
                <a:alphaOff val="0"/>
              </a:schemeClr>
            </a:effectRef>
            <a:fontRef idx="minor">
              <a:schemeClr val="lt1">
                <a:hueOff val="0"/>
                <a:satOff val="0"/>
                <a:lumOff val="0"/>
                <a:alphaOff val="0"/>
              </a:schemeClr>
            </a:fontRef>
          </p:style>
        </p:sp>
        <p:sp>
          <p:nvSpPr>
            <p:cNvPr id="9" name="Forma libre 8"/>
            <p:cNvSpPr/>
            <p:nvPr/>
          </p:nvSpPr>
          <p:spPr>
            <a:xfrm>
              <a:off x="1619667" y="1993404"/>
              <a:ext cx="2965310" cy="862780"/>
            </a:xfrm>
            <a:custGeom>
              <a:avLst/>
              <a:gdLst>
                <a:gd name="connsiteX0" fmla="*/ 0 w 2965310"/>
                <a:gd name="connsiteY0" fmla="*/ 143825 h 862780"/>
                <a:gd name="connsiteX1" fmla="*/ 143825 w 2965310"/>
                <a:gd name="connsiteY1" fmla="*/ 0 h 862780"/>
                <a:gd name="connsiteX2" fmla="*/ 2821485 w 2965310"/>
                <a:gd name="connsiteY2" fmla="*/ 0 h 862780"/>
                <a:gd name="connsiteX3" fmla="*/ 2965310 w 2965310"/>
                <a:gd name="connsiteY3" fmla="*/ 143825 h 862780"/>
                <a:gd name="connsiteX4" fmla="*/ 2965310 w 2965310"/>
                <a:gd name="connsiteY4" fmla="*/ 718955 h 862780"/>
                <a:gd name="connsiteX5" fmla="*/ 2821485 w 2965310"/>
                <a:gd name="connsiteY5" fmla="*/ 862780 h 862780"/>
                <a:gd name="connsiteX6" fmla="*/ 143825 w 2965310"/>
                <a:gd name="connsiteY6" fmla="*/ 862780 h 862780"/>
                <a:gd name="connsiteX7" fmla="*/ 0 w 2965310"/>
                <a:gd name="connsiteY7" fmla="*/ 718955 h 862780"/>
                <a:gd name="connsiteX8" fmla="*/ 0 w 2965310"/>
                <a:gd name="connsiteY8" fmla="*/ 143825 h 86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5310" h="862780">
                  <a:moveTo>
                    <a:pt x="0" y="143825"/>
                  </a:moveTo>
                  <a:cubicBezTo>
                    <a:pt x="0" y="64393"/>
                    <a:pt x="64393" y="0"/>
                    <a:pt x="143825" y="0"/>
                  </a:cubicBezTo>
                  <a:lnTo>
                    <a:pt x="2821485" y="0"/>
                  </a:lnTo>
                  <a:cubicBezTo>
                    <a:pt x="2900917" y="0"/>
                    <a:pt x="2965310" y="64393"/>
                    <a:pt x="2965310" y="143825"/>
                  </a:cubicBezTo>
                  <a:lnTo>
                    <a:pt x="2965310" y="718955"/>
                  </a:lnTo>
                  <a:cubicBezTo>
                    <a:pt x="2965310" y="798387"/>
                    <a:pt x="2900917" y="862780"/>
                    <a:pt x="2821485" y="862780"/>
                  </a:cubicBezTo>
                  <a:lnTo>
                    <a:pt x="143825" y="862780"/>
                  </a:lnTo>
                  <a:cubicBezTo>
                    <a:pt x="64393" y="862780"/>
                    <a:pt x="0" y="798387"/>
                    <a:pt x="0" y="718955"/>
                  </a:cubicBezTo>
                  <a:lnTo>
                    <a:pt x="0" y="143825"/>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2812566"/>
                <a:satOff val="-4220"/>
                <a:lumOff val="-686"/>
                <a:alphaOff val="0"/>
              </a:schemeClr>
            </a:fillRef>
            <a:effectRef idx="2">
              <a:schemeClr val="accent3">
                <a:hueOff val="2812566"/>
                <a:satOff val="-4220"/>
                <a:lumOff val="-686"/>
                <a:alphaOff val="0"/>
              </a:schemeClr>
            </a:effectRef>
            <a:fontRef idx="minor">
              <a:schemeClr val="lt1"/>
            </a:fontRef>
          </p:style>
          <p:txBody>
            <a:bodyPr spcFirstLastPara="0" vert="horz" wrap="square" lIns="76415" tIns="76415" rIns="76415" bIns="76415" numCol="1" spcCol="1270" anchor="ctr" anchorCtr="0">
              <a:noAutofit/>
            </a:bodyPr>
            <a:lstStyle/>
            <a:p>
              <a:pPr lvl="0" algn="ctr" defTabSz="400050">
                <a:lnSpc>
                  <a:spcPct val="90000"/>
                </a:lnSpc>
                <a:spcBef>
                  <a:spcPct val="0"/>
                </a:spcBef>
                <a:spcAft>
                  <a:spcPct val="35000"/>
                </a:spcAft>
              </a:pPr>
              <a:r>
                <a:rPr lang="es-MX" sz="1200" b="1" kern="1200" spc="0" dirty="0" smtClean="0">
                  <a:latin typeface="Arial" pitchFamily="34" charset="0"/>
                  <a:cs typeface="Arial" pitchFamily="34" charset="0"/>
                </a:rPr>
                <a:t>IMPLEMENTAR DEL GPR EN FF.AA</a:t>
              </a:r>
              <a:r>
                <a:rPr lang="es-MX" sz="900" b="1" kern="1200" spc="0" dirty="0" smtClean="0">
                  <a:latin typeface="Arial" pitchFamily="34" charset="0"/>
                  <a:cs typeface="Arial" pitchFamily="34" charset="0"/>
                </a:rPr>
                <a:t>. </a:t>
              </a:r>
              <a:endParaRPr lang="es-MX" sz="900" b="1" kern="1200" spc="0" dirty="0">
                <a:latin typeface="Arial" pitchFamily="34" charset="0"/>
                <a:cs typeface="Arial" pitchFamily="34" charset="0"/>
              </a:endParaRPr>
            </a:p>
          </p:txBody>
        </p:sp>
        <p:pic>
          <p:nvPicPr>
            <p:cNvPr id="20" name="Imagen 19"/>
            <p:cNvPicPr>
              <a:picLocks noChangeAspect="1"/>
            </p:cNvPicPr>
            <p:nvPr/>
          </p:nvPicPr>
          <p:blipFill>
            <a:blip r:embed="rId4"/>
            <a:stretch>
              <a:fillRect/>
            </a:stretch>
          </p:blipFill>
          <p:spPr>
            <a:xfrm>
              <a:off x="4769310" y="1024318"/>
              <a:ext cx="1314283" cy="1839996"/>
            </a:xfrm>
            <a:prstGeom prst="rect">
              <a:avLst/>
            </a:prstGeom>
          </p:spPr>
        </p:pic>
      </p:grpSp>
    </p:spTree>
    <p:extLst>
      <p:ext uri="{BB962C8B-B14F-4D97-AF65-F5344CB8AC3E}">
        <p14:creationId xmlns:p14="http://schemas.microsoft.com/office/powerpoint/2010/main" val="1356616737"/>
      </p:ext>
    </p:ext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5725" y="399936"/>
            <a:ext cx="8328573" cy="369332"/>
          </a:xfrm>
          <a:prstGeom prst="rect">
            <a:avLst/>
          </a:prstGeom>
        </p:spPr>
        <p:txBody>
          <a:bodyPr wrap="square">
            <a:spAutoFit/>
          </a:bodyPr>
          <a:lstStyle/>
          <a:p>
            <a:pPr algn="ctr">
              <a:defRPr/>
            </a:pPr>
            <a:r>
              <a:rPr lang="es-EC"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CAPITULO </a:t>
            </a:r>
            <a:r>
              <a:rPr lang="es-EC"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I: EL </a:t>
            </a:r>
            <a:r>
              <a:rPr lang="es-EC"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PROBLEMA DE INVESTIGACIÓN</a:t>
            </a:r>
          </a:p>
        </p:txBody>
      </p:sp>
      <p:sp>
        <p:nvSpPr>
          <p:cNvPr id="3" name="Forma libre 2"/>
          <p:cNvSpPr/>
          <p:nvPr/>
        </p:nvSpPr>
        <p:spPr>
          <a:xfrm>
            <a:off x="236349" y="1383412"/>
            <a:ext cx="3368016" cy="393968"/>
          </a:xfrm>
          <a:custGeom>
            <a:avLst/>
            <a:gdLst>
              <a:gd name="connsiteX0" fmla="*/ 0 w 2965310"/>
              <a:gd name="connsiteY0" fmla="*/ 143825 h 862780"/>
              <a:gd name="connsiteX1" fmla="*/ 143825 w 2965310"/>
              <a:gd name="connsiteY1" fmla="*/ 0 h 862780"/>
              <a:gd name="connsiteX2" fmla="*/ 2821485 w 2965310"/>
              <a:gd name="connsiteY2" fmla="*/ 0 h 862780"/>
              <a:gd name="connsiteX3" fmla="*/ 2965310 w 2965310"/>
              <a:gd name="connsiteY3" fmla="*/ 143825 h 862780"/>
              <a:gd name="connsiteX4" fmla="*/ 2965310 w 2965310"/>
              <a:gd name="connsiteY4" fmla="*/ 718955 h 862780"/>
              <a:gd name="connsiteX5" fmla="*/ 2821485 w 2965310"/>
              <a:gd name="connsiteY5" fmla="*/ 862780 h 862780"/>
              <a:gd name="connsiteX6" fmla="*/ 143825 w 2965310"/>
              <a:gd name="connsiteY6" fmla="*/ 862780 h 862780"/>
              <a:gd name="connsiteX7" fmla="*/ 0 w 2965310"/>
              <a:gd name="connsiteY7" fmla="*/ 718955 h 862780"/>
              <a:gd name="connsiteX8" fmla="*/ 0 w 2965310"/>
              <a:gd name="connsiteY8" fmla="*/ 143825 h 86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5310" h="862780">
                <a:moveTo>
                  <a:pt x="0" y="143825"/>
                </a:moveTo>
                <a:cubicBezTo>
                  <a:pt x="0" y="64393"/>
                  <a:pt x="64393" y="0"/>
                  <a:pt x="143825" y="0"/>
                </a:cubicBezTo>
                <a:lnTo>
                  <a:pt x="2821485" y="0"/>
                </a:lnTo>
                <a:cubicBezTo>
                  <a:pt x="2900917" y="0"/>
                  <a:pt x="2965310" y="64393"/>
                  <a:pt x="2965310" y="143825"/>
                </a:cubicBezTo>
                <a:lnTo>
                  <a:pt x="2965310" y="718955"/>
                </a:lnTo>
                <a:cubicBezTo>
                  <a:pt x="2965310" y="798387"/>
                  <a:pt x="2900917" y="862780"/>
                  <a:pt x="2821485" y="862780"/>
                </a:cubicBezTo>
                <a:lnTo>
                  <a:pt x="143825" y="862780"/>
                </a:lnTo>
                <a:cubicBezTo>
                  <a:pt x="64393" y="862780"/>
                  <a:pt x="0" y="798387"/>
                  <a:pt x="0" y="718955"/>
                </a:cubicBezTo>
                <a:lnTo>
                  <a:pt x="0" y="143825"/>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76415" tIns="76415" rIns="76415" bIns="76415" numCol="1" spcCol="1270" anchor="ctr" anchorCtr="0">
            <a:noAutofit/>
          </a:bodyPr>
          <a:lstStyle/>
          <a:p>
            <a:pPr lvl="0" algn="ctr" defTabSz="400050">
              <a:lnSpc>
                <a:spcPct val="90000"/>
              </a:lnSpc>
              <a:spcBef>
                <a:spcPct val="0"/>
              </a:spcBef>
              <a:spcAft>
                <a:spcPct val="35000"/>
              </a:spcAft>
            </a:pPr>
            <a:r>
              <a:rPr lang="es-MX" sz="1400" kern="1200" spc="0" dirty="0" smtClean="0">
                <a:latin typeface="Arial" pitchFamily="34" charset="0"/>
                <a:cs typeface="Arial" pitchFamily="34" charset="0"/>
              </a:rPr>
              <a:t>FORMULACIÓN DEL PROBLEMA</a:t>
            </a:r>
            <a:endParaRPr lang="es-MX" sz="1400" kern="1200" spc="0" dirty="0">
              <a:latin typeface="Arial" pitchFamily="34" charset="0"/>
              <a:cs typeface="Arial" pitchFamily="34" charset="0"/>
            </a:endParaRPr>
          </a:p>
        </p:txBody>
      </p:sp>
      <p:sp>
        <p:nvSpPr>
          <p:cNvPr id="4" name="Forma libre 3"/>
          <p:cNvSpPr/>
          <p:nvPr/>
        </p:nvSpPr>
        <p:spPr>
          <a:xfrm>
            <a:off x="971600" y="2340425"/>
            <a:ext cx="6984775" cy="1525187"/>
          </a:xfrm>
          <a:custGeom>
            <a:avLst/>
            <a:gdLst>
              <a:gd name="connsiteX0" fmla="*/ 0 w 1906484"/>
              <a:gd name="connsiteY0" fmla="*/ 152519 h 1525187"/>
              <a:gd name="connsiteX1" fmla="*/ 152519 w 1906484"/>
              <a:gd name="connsiteY1" fmla="*/ 0 h 1525187"/>
              <a:gd name="connsiteX2" fmla="*/ 1753965 w 1906484"/>
              <a:gd name="connsiteY2" fmla="*/ 0 h 1525187"/>
              <a:gd name="connsiteX3" fmla="*/ 1906484 w 1906484"/>
              <a:gd name="connsiteY3" fmla="*/ 152519 h 1525187"/>
              <a:gd name="connsiteX4" fmla="*/ 1906484 w 1906484"/>
              <a:gd name="connsiteY4" fmla="*/ 1372668 h 1525187"/>
              <a:gd name="connsiteX5" fmla="*/ 1753965 w 1906484"/>
              <a:gd name="connsiteY5" fmla="*/ 1525187 h 1525187"/>
              <a:gd name="connsiteX6" fmla="*/ 152519 w 1906484"/>
              <a:gd name="connsiteY6" fmla="*/ 1525187 h 1525187"/>
              <a:gd name="connsiteX7" fmla="*/ 0 w 1906484"/>
              <a:gd name="connsiteY7" fmla="*/ 1372668 h 1525187"/>
              <a:gd name="connsiteX8" fmla="*/ 0 w 1906484"/>
              <a:gd name="connsiteY8" fmla="*/ 152519 h 152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6484" h="1525187">
                <a:moveTo>
                  <a:pt x="0" y="152519"/>
                </a:moveTo>
                <a:cubicBezTo>
                  <a:pt x="0" y="68285"/>
                  <a:pt x="68285" y="0"/>
                  <a:pt x="152519" y="0"/>
                </a:cubicBezTo>
                <a:lnTo>
                  <a:pt x="1753965" y="0"/>
                </a:lnTo>
                <a:cubicBezTo>
                  <a:pt x="1838199" y="0"/>
                  <a:pt x="1906484" y="68285"/>
                  <a:pt x="1906484" y="152519"/>
                </a:cubicBezTo>
                <a:lnTo>
                  <a:pt x="1906484" y="1372668"/>
                </a:lnTo>
                <a:cubicBezTo>
                  <a:pt x="1906484" y="1456902"/>
                  <a:pt x="1838199" y="1525187"/>
                  <a:pt x="1753965" y="1525187"/>
                </a:cubicBezTo>
                <a:lnTo>
                  <a:pt x="152519" y="1525187"/>
                </a:lnTo>
                <a:cubicBezTo>
                  <a:pt x="68285" y="1525187"/>
                  <a:pt x="0" y="1456902"/>
                  <a:pt x="0" y="1372668"/>
                </a:cubicBezTo>
                <a:lnTo>
                  <a:pt x="0" y="152519"/>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1488257"/>
              <a:satOff val="8966"/>
              <a:lumOff val="719"/>
              <a:alphaOff val="0"/>
            </a:schemeClr>
          </a:fillRef>
          <a:effectRef idx="2">
            <a:schemeClr val="accent4">
              <a:hueOff val="-1488257"/>
              <a:satOff val="8966"/>
              <a:lumOff val="719"/>
              <a:alphaOff val="0"/>
            </a:schemeClr>
          </a:effectRef>
          <a:fontRef idx="minor">
            <a:schemeClr val="lt1"/>
          </a:fontRef>
        </p:style>
        <p:txBody>
          <a:bodyPr spcFirstLastPara="0" vert="horz" wrap="square" lIns="80866" tIns="80866" rIns="80866" bIns="80866" numCol="1" spcCol="1270" anchor="ctr" anchorCtr="0">
            <a:noAutofit/>
          </a:bodyPr>
          <a:lstStyle/>
          <a:p>
            <a:pPr lvl="0" algn="ctr" defTabSz="844550">
              <a:lnSpc>
                <a:spcPct val="90000"/>
              </a:lnSpc>
              <a:spcBef>
                <a:spcPct val="0"/>
              </a:spcBef>
              <a:spcAft>
                <a:spcPct val="35000"/>
              </a:spcAft>
            </a:pPr>
            <a:r>
              <a:rPr lang="es-EC" sz="1900" dirty="0" smtClean="0">
                <a:latin typeface="Arial" pitchFamily="34" charset="0"/>
                <a:cs typeface="Arial" pitchFamily="34" charset="0"/>
              </a:rPr>
              <a:t>¿DE QUÉ MANERA LAS HERRAMIENTAS DE GESTIÓN PÚBLICA (GPR Y NCI) EN ESPECIAL LAS DE GESTIÓN DE RIESGOS CONTRIBUYEN A ELEVAR LOS NIVELES DE DESEMPEÑO DEL COIMC?</a:t>
            </a:r>
            <a:endParaRPr lang="es-EC" sz="1900" kern="1200" dirty="0">
              <a:latin typeface="Arial" pitchFamily="34" charset="0"/>
              <a:cs typeface="Arial" pitchFamily="34" charset="0"/>
            </a:endParaRPr>
          </a:p>
        </p:txBody>
      </p:sp>
      <p:pic>
        <p:nvPicPr>
          <p:cNvPr id="5" name="1 Imagen" descr="C:\Documents and Settings\mpalacios\Escritorio\LOGOTIPOS UNIVERSIDADa\LOGO PRINCIPA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4328" y="5126870"/>
            <a:ext cx="1367953" cy="34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p:cNvPicPr>
            <a:picLocks noChangeAspect="1"/>
          </p:cNvPicPr>
          <p:nvPr/>
        </p:nvPicPr>
        <p:blipFill>
          <a:blip r:embed="rId3"/>
          <a:stretch>
            <a:fillRect/>
          </a:stretch>
        </p:blipFill>
        <p:spPr>
          <a:xfrm>
            <a:off x="4139952" y="893390"/>
            <a:ext cx="2395936" cy="1329043"/>
          </a:xfrm>
          <a:prstGeom prst="rect">
            <a:avLst/>
          </a:prstGeom>
          <a:ln>
            <a:solidFill>
              <a:schemeClr val="accent1"/>
            </a:solidFill>
          </a:ln>
        </p:spPr>
      </p:pic>
    </p:spTree>
    <p:extLst>
      <p:ext uri="{BB962C8B-B14F-4D97-AF65-F5344CB8AC3E}">
        <p14:creationId xmlns:p14="http://schemas.microsoft.com/office/powerpoint/2010/main" val="51395073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5237</TotalTime>
  <Words>2512</Words>
  <Application>Microsoft Office PowerPoint</Application>
  <PresentationFormat>Presentación en pantalla (16:10)</PresentationFormat>
  <Paragraphs>273</Paragraphs>
  <Slides>48</Slides>
  <Notes>3</Notes>
  <HiddenSlides>0</HiddenSlides>
  <MMClips>0</MMClips>
  <ScaleCrop>false</ScaleCrop>
  <HeadingPairs>
    <vt:vector size="8" baseType="variant">
      <vt:variant>
        <vt:lpstr>Fuentes usadas</vt:lpstr>
      </vt:variant>
      <vt:variant>
        <vt:i4>4</vt:i4>
      </vt:variant>
      <vt:variant>
        <vt:lpstr>Tema</vt:lpstr>
      </vt:variant>
      <vt:variant>
        <vt:i4>1</vt:i4>
      </vt:variant>
      <vt:variant>
        <vt:lpstr>Servidores OLE incrustados</vt:lpstr>
      </vt:variant>
      <vt:variant>
        <vt:i4>1</vt:i4>
      </vt:variant>
      <vt:variant>
        <vt:lpstr>Títulos de diapositiva</vt:lpstr>
      </vt:variant>
      <vt:variant>
        <vt:i4>48</vt:i4>
      </vt:variant>
    </vt:vector>
  </HeadingPairs>
  <TitlesOfParts>
    <vt:vector size="54" baseType="lpstr">
      <vt:lpstr>Arial</vt:lpstr>
      <vt:lpstr>Calibri</vt:lpstr>
      <vt:lpstr>Georgia</vt:lpstr>
      <vt:lpstr>Wingdings</vt:lpstr>
      <vt:lpstr>Tema de Office</vt:lpstr>
      <vt:lpstr>Documento</vt:lpstr>
      <vt:lpstr>DEPARTAMENTO DE seguridad y defensa Maestría EN GERENCIA DE LA SEGURIDAD Y RIESGO  DISEÑO DEL SISTEMA DE GESTIÓN DE RIESGOS  DEL COMANDO DE INTELIGENCIA MILITAR CONJUNTO  Autores:   CRNL. (SP) LUIS GEOVANI TROYA BENÍTEZ   CRNL. GUILLERMO JÁCOME GUADALUPE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Información Básica Continúa   Gestión de riesgos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Graficación de los riesgos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ESCRIBA EL TEMA DE SU INVESTIGACIÓN</dc:title>
  <dc:creator>User</dc:creator>
  <cp:lastModifiedBy>Luis Geovani Troya</cp:lastModifiedBy>
  <cp:revision>267</cp:revision>
  <dcterms:created xsi:type="dcterms:W3CDTF">2014-03-29T14:24:53Z</dcterms:created>
  <dcterms:modified xsi:type="dcterms:W3CDTF">2015-08-19T20:33:30Z</dcterms:modified>
</cp:coreProperties>
</file>