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59" r:id="rId5"/>
    <p:sldId id="260" r:id="rId6"/>
    <p:sldId id="331" r:id="rId7"/>
    <p:sldId id="330" r:id="rId8"/>
    <p:sldId id="334" r:id="rId9"/>
    <p:sldId id="346" r:id="rId10"/>
    <p:sldId id="347" r:id="rId11"/>
    <p:sldId id="348" r:id="rId12"/>
    <p:sldId id="336" r:id="rId13"/>
    <p:sldId id="337" r:id="rId14"/>
    <p:sldId id="350" r:id="rId15"/>
    <p:sldId id="351" r:id="rId16"/>
    <p:sldId id="352" r:id="rId17"/>
    <p:sldId id="354" r:id="rId18"/>
    <p:sldId id="353" r:id="rId19"/>
    <p:sldId id="355" r:id="rId20"/>
    <p:sldId id="356" r:id="rId21"/>
    <p:sldId id="357" r:id="rId22"/>
    <p:sldId id="358" r:id="rId23"/>
    <p:sldId id="359" r:id="rId24"/>
    <p:sldId id="364" r:id="rId25"/>
    <p:sldId id="362" r:id="rId26"/>
    <p:sldId id="363" r:id="rId27"/>
    <p:sldId id="345" r:id="rId28"/>
    <p:sldId id="344" r:id="rId29"/>
    <p:sldId id="343" r:id="rId30"/>
    <p:sldId id="365" r:id="rId31"/>
    <p:sldId id="342" r:id="rId32"/>
    <p:sldId id="341" r:id="rId33"/>
    <p:sldId id="416" r:id="rId34"/>
    <p:sldId id="415" r:id="rId35"/>
    <p:sldId id="340" r:id="rId36"/>
    <p:sldId id="366" r:id="rId37"/>
    <p:sldId id="339" r:id="rId38"/>
    <p:sldId id="367" r:id="rId39"/>
    <p:sldId id="338"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7" r:id="rId54"/>
    <p:sldId id="381" r:id="rId55"/>
    <p:sldId id="382" r:id="rId56"/>
    <p:sldId id="384" r:id="rId57"/>
    <p:sldId id="385" r:id="rId58"/>
    <p:sldId id="386"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7" autoAdjust="0"/>
    <p:restoredTop sz="94660"/>
  </p:normalViewPr>
  <p:slideViewPr>
    <p:cSldViewPr snapToGrid="0">
      <p:cViewPr varScale="1">
        <p:scale>
          <a:sx n="92" d="100"/>
          <a:sy n="92" d="100"/>
        </p:scale>
        <p:origin x="-3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a:xfrm>
            <a:off x="5332412" y="5883275"/>
            <a:ext cx="4324044" cy="365125"/>
          </a:xfrm>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113091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276312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352349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15760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72575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99986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189068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1181103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90484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a:xfrm>
            <a:off x="10951856" y="5867131"/>
            <a:ext cx="551167" cy="365125"/>
          </a:xfrm>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79783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412550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319059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112279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378800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86619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300954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28B087-AB1B-47FE-8401-63323A249241}" type="datetimeFigureOut">
              <a:rPr lang="es-ES_tradnl" smtClean="0"/>
              <a:t>28/07/2015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191297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28B087-AB1B-47FE-8401-63323A249241}" type="datetimeFigureOut">
              <a:rPr lang="es-ES_tradnl" smtClean="0"/>
              <a:t>28/07/2015</a:t>
            </a:fld>
            <a:endParaRPr lang="es-ES_tradn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_tradn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8B5D07-B95E-4070-91DD-22F75F57B0EE}" type="slidenum">
              <a:rPr lang="es-ES_tradnl" smtClean="0"/>
              <a:t>‹Nº›</a:t>
            </a:fld>
            <a:endParaRPr lang="es-ES_tradnl"/>
          </a:p>
        </p:txBody>
      </p:sp>
    </p:spTree>
    <p:extLst>
      <p:ext uri="{BB962C8B-B14F-4D97-AF65-F5344CB8AC3E}">
        <p14:creationId xmlns:p14="http://schemas.microsoft.com/office/powerpoint/2010/main" val="292241997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Barrio\Desktop\TESIS!!!\varios\Logo-ESPE.jpg"/>
          <p:cNvPicPr/>
          <p:nvPr/>
        </p:nvPicPr>
        <p:blipFill>
          <a:blip r:embed="rId2" cstate="print"/>
          <a:srcRect/>
          <a:stretch>
            <a:fillRect/>
          </a:stretch>
        </p:blipFill>
        <p:spPr bwMode="auto">
          <a:xfrm>
            <a:off x="3701464" y="377606"/>
            <a:ext cx="4981575" cy="1458595"/>
          </a:xfrm>
          <a:prstGeom prst="rect">
            <a:avLst/>
          </a:prstGeom>
          <a:noFill/>
          <a:ln w="9525">
            <a:noFill/>
            <a:miter lim="800000"/>
            <a:headEnd/>
            <a:tailEnd/>
          </a:ln>
        </p:spPr>
      </p:pic>
      <p:sp>
        <p:nvSpPr>
          <p:cNvPr id="5" name="5 CuadroTexto"/>
          <p:cNvSpPr txBox="1"/>
          <p:nvPr/>
        </p:nvSpPr>
        <p:spPr>
          <a:xfrm>
            <a:off x="3409910" y="2110603"/>
            <a:ext cx="5760640" cy="769441"/>
          </a:xfrm>
          <a:prstGeom prst="rect">
            <a:avLst/>
          </a:prstGeom>
          <a:noFill/>
        </p:spPr>
        <p:txBody>
          <a:bodyPr wrap="square" rtlCol="0">
            <a:spAutoFit/>
          </a:bodyPr>
          <a:lstStyle/>
          <a:p>
            <a:pPr algn="ctr"/>
            <a:r>
              <a:rPr lang="es-EC" sz="2200" b="1" dirty="0" smtClean="0"/>
              <a:t>DEPARTAMENTO DE CIENCIAS DE LA  ENERGIA Y MECÁNICA</a:t>
            </a:r>
            <a:endParaRPr lang="es-EC" sz="2200" b="1" dirty="0"/>
          </a:p>
        </p:txBody>
      </p:sp>
      <p:sp>
        <p:nvSpPr>
          <p:cNvPr id="7" name="6 CuadroTexto"/>
          <p:cNvSpPr txBox="1"/>
          <p:nvPr/>
        </p:nvSpPr>
        <p:spPr>
          <a:xfrm>
            <a:off x="3409910" y="3035417"/>
            <a:ext cx="5760640" cy="430887"/>
          </a:xfrm>
          <a:prstGeom prst="rect">
            <a:avLst/>
          </a:prstGeom>
          <a:noFill/>
        </p:spPr>
        <p:txBody>
          <a:bodyPr wrap="square" rtlCol="0">
            <a:spAutoFit/>
          </a:bodyPr>
          <a:lstStyle/>
          <a:p>
            <a:pPr algn="ctr"/>
            <a:r>
              <a:rPr lang="es-EC" sz="2200" b="1" dirty="0" smtClean="0"/>
              <a:t>MAESTRÍA EN ENERGIAS RENOVABLES</a:t>
            </a:r>
            <a:endParaRPr lang="es-EC" sz="2200" b="1" dirty="0"/>
          </a:p>
        </p:txBody>
      </p:sp>
      <p:sp>
        <p:nvSpPr>
          <p:cNvPr id="8" name="2 Subtítulo"/>
          <p:cNvSpPr>
            <a:spLocks noGrp="1"/>
          </p:cNvSpPr>
          <p:nvPr>
            <p:ph type="subTitle" idx="1"/>
          </p:nvPr>
        </p:nvSpPr>
        <p:spPr>
          <a:xfrm>
            <a:off x="2899063" y="3556565"/>
            <a:ext cx="7065818" cy="612770"/>
          </a:xfrm>
        </p:spPr>
        <p:txBody>
          <a:bodyPr>
            <a:noAutofit/>
          </a:bodyPr>
          <a:lstStyle/>
          <a:p>
            <a:pPr algn="ctr"/>
            <a:r>
              <a:rPr lang="es-ES_tradnl" sz="1800" dirty="0" smtClean="0">
                <a:solidFill>
                  <a:schemeClr val="tx1"/>
                </a:solidFill>
              </a:rPr>
              <a:t>“</a:t>
            </a:r>
            <a:r>
              <a:rPr lang="es-EC" sz="1800" dirty="0"/>
              <a:t>ANÁLISIS, DESARROLLO Y EVALUACIÓN DE AISLANTES TÉRMICOS FABRICANDO BLOQUES DE HORMIGÓN CON CASCARILLA DE ARROZ PARA SU APLICACIÓN EN </a:t>
            </a:r>
            <a:r>
              <a:rPr lang="es-EC" sz="1800" dirty="0" smtClean="0"/>
              <a:t>EDIFICACIONES”</a:t>
            </a:r>
            <a:endParaRPr lang="es-EC" sz="1800" dirty="0"/>
          </a:p>
          <a:p>
            <a:pPr algn="ctr"/>
            <a:endParaRPr lang="es-EC" dirty="0">
              <a:solidFill>
                <a:schemeClr val="tx1"/>
              </a:solidFill>
            </a:endParaRPr>
          </a:p>
        </p:txBody>
      </p:sp>
      <p:sp>
        <p:nvSpPr>
          <p:cNvPr id="10" name="7 CuadroTexto"/>
          <p:cNvSpPr txBox="1"/>
          <p:nvPr/>
        </p:nvSpPr>
        <p:spPr>
          <a:xfrm>
            <a:off x="1933746" y="4760635"/>
            <a:ext cx="8712968" cy="461665"/>
          </a:xfrm>
          <a:prstGeom prst="rect">
            <a:avLst/>
          </a:prstGeom>
          <a:noFill/>
        </p:spPr>
        <p:txBody>
          <a:bodyPr wrap="square" rtlCol="0">
            <a:spAutoFit/>
          </a:bodyPr>
          <a:lstStyle/>
          <a:p>
            <a:pPr algn="ctr"/>
            <a:r>
              <a:rPr lang="en-US" sz="2400" dirty="0" smtClean="0"/>
              <a:t>CARLOS FRANCISCO TERNEUS PÁEZ </a:t>
            </a:r>
            <a:endParaRPr lang="es-EC" sz="2400" dirty="0"/>
          </a:p>
        </p:txBody>
      </p:sp>
      <p:sp>
        <p:nvSpPr>
          <p:cNvPr id="11" name="8 CuadroTexto"/>
          <p:cNvSpPr txBox="1"/>
          <p:nvPr/>
        </p:nvSpPr>
        <p:spPr>
          <a:xfrm>
            <a:off x="3813464" y="5533045"/>
            <a:ext cx="8222658" cy="738664"/>
          </a:xfrm>
          <a:prstGeom prst="rect">
            <a:avLst/>
          </a:prstGeom>
          <a:noFill/>
        </p:spPr>
        <p:txBody>
          <a:bodyPr wrap="square" rtlCol="0">
            <a:spAutoFit/>
          </a:bodyPr>
          <a:lstStyle/>
          <a:p>
            <a:r>
              <a:rPr lang="en-US" sz="2400" dirty="0" smtClean="0"/>
              <a:t>DIRECTOR:  Dr. Leonardo </a:t>
            </a:r>
            <a:r>
              <a:rPr lang="en-US" sz="2400" dirty="0" err="1" smtClean="0"/>
              <a:t>Goyos</a:t>
            </a:r>
            <a:r>
              <a:rPr lang="en-US" sz="2400" dirty="0" smtClean="0"/>
              <a:t> Pérez</a:t>
            </a:r>
            <a:endParaRPr lang="es-EC" sz="2400" dirty="0"/>
          </a:p>
          <a:p>
            <a:endParaRPr lang="en-US" dirty="0" smtClean="0"/>
          </a:p>
        </p:txBody>
      </p:sp>
    </p:spTree>
    <p:extLst>
      <p:ext uri="{BB962C8B-B14F-4D97-AF65-F5344CB8AC3E}">
        <p14:creationId xmlns:p14="http://schemas.microsoft.com/office/powerpoint/2010/main" val="59152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La Comisión de energía de California, </a:t>
            </a:r>
            <a:r>
              <a:rPr lang="es-EC" dirty="0" smtClean="0"/>
              <a:t>considera haber disminuido ingentes cantidades de dinero gracias </a:t>
            </a:r>
            <a:r>
              <a:rPr lang="es-EC" dirty="0"/>
              <a:t>a su buena gestión a favor de la eficiencia energética. Entre sus funciones se encuentra la de promover la eficiencia energética y conservación aplicando estándares de eficiencia energética en edificaciones (California </a:t>
            </a:r>
            <a:r>
              <a:rPr lang="es-EC" dirty="0" err="1"/>
              <a:t>Energy</a:t>
            </a:r>
            <a:r>
              <a:rPr lang="es-EC" dirty="0"/>
              <a:t> </a:t>
            </a:r>
            <a:r>
              <a:rPr lang="es-EC" dirty="0" err="1"/>
              <a:t>Commission</a:t>
            </a:r>
            <a:r>
              <a:rPr lang="es-EC" dirty="0"/>
              <a:t>, 2014).</a:t>
            </a:r>
          </a:p>
          <a:p>
            <a:endParaRPr lang="es-EC" dirty="0"/>
          </a:p>
        </p:txBody>
      </p:sp>
    </p:spTree>
    <p:extLst>
      <p:ext uri="{BB962C8B-B14F-4D97-AF65-F5344CB8AC3E}">
        <p14:creationId xmlns:p14="http://schemas.microsoft.com/office/powerpoint/2010/main" val="91525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En el caso del Ecuador, </a:t>
            </a:r>
            <a:r>
              <a:rPr lang="es-EC" dirty="0" smtClean="0"/>
              <a:t> </a:t>
            </a:r>
            <a:r>
              <a:rPr lang="es-EC" dirty="0"/>
              <a:t>se crea la norma de Eficiencia energética (CIMEG, 2015)  </a:t>
            </a:r>
            <a:r>
              <a:rPr lang="es-EC" dirty="0" smtClean="0"/>
              <a:t>cuyo </a:t>
            </a:r>
            <a:r>
              <a:rPr lang="es-EC" dirty="0"/>
              <a:t>objetivo es fomentar el diseño y construcción de edificaciones bajo puntos de vista de sostenibilidad, eficiencia y buen manejo de los </a:t>
            </a:r>
            <a:r>
              <a:rPr lang="es-EC" dirty="0" smtClean="0"/>
              <a:t>recursos, </a:t>
            </a:r>
            <a:r>
              <a:rPr lang="es-EC" dirty="0"/>
              <a:t>disminuyendo de esta manera el consumo de combustibles fósiles y recursos no renovables y las emisiones de gases de efecto invernadero asociadas. </a:t>
            </a:r>
            <a:endParaRPr lang="es-EC" dirty="0"/>
          </a:p>
        </p:txBody>
      </p:sp>
    </p:spTree>
    <p:extLst>
      <p:ext uri="{BB962C8B-B14F-4D97-AF65-F5344CB8AC3E}">
        <p14:creationId xmlns:p14="http://schemas.microsoft.com/office/powerpoint/2010/main" val="95309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a:t>Considerando la relación existente entre zonas climáticas y eficiencia energética. El INAHMI, ha establecido doce zonas climáticas de acuerdo a su temperatura media anual como indica la Fig. 2.1.</a:t>
            </a:r>
          </a:p>
          <a:p>
            <a:endParaRPr lang="es-EC" dirty="0"/>
          </a:p>
        </p:txBody>
      </p:sp>
      <p:sp>
        <p:nvSpPr>
          <p:cNvPr id="4" name="3 Título"/>
          <p:cNvSpPr>
            <a:spLocks noGrp="1"/>
          </p:cNvSpPr>
          <p:nvPr>
            <p:ph type="title"/>
          </p:nvPr>
        </p:nvSpPr>
        <p:spPr/>
        <p:txBody>
          <a:bodyPr/>
          <a:lstStyle/>
          <a:p>
            <a:endParaRPr lang="es-EC"/>
          </a:p>
        </p:txBody>
      </p:sp>
    </p:spTree>
    <p:extLst>
      <p:ext uri="{BB962C8B-B14F-4D97-AF65-F5344CB8AC3E}">
        <p14:creationId xmlns:p14="http://schemas.microsoft.com/office/powerpoint/2010/main" val="821116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1943" y="298581"/>
            <a:ext cx="9106677" cy="6220408"/>
          </a:xfrm>
          <a:prstGeom prst="rect">
            <a:avLst/>
          </a:prstGeom>
          <a:noFill/>
          <a:ln>
            <a:noFill/>
          </a:ln>
        </p:spPr>
      </p:pic>
    </p:spTree>
    <p:extLst>
      <p:ext uri="{BB962C8B-B14F-4D97-AF65-F5344CB8AC3E}">
        <p14:creationId xmlns:p14="http://schemas.microsoft.com/office/powerpoint/2010/main" val="180980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dirty="0"/>
              <a:t>En la </a:t>
            </a:r>
            <a:r>
              <a:rPr lang="es-EC" dirty="0" err="1"/>
              <a:t>transmitancia</a:t>
            </a:r>
            <a:r>
              <a:rPr lang="es-EC" dirty="0"/>
              <a:t> y aislamiento térmico específicamente, </a:t>
            </a:r>
            <a:r>
              <a:rPr lang="es-EC" dirty="0" smtClean="0"/>
              <a:t>se presentan tablas con </a:t>
            </a:r>
            <a:r>
              <a:rPr lang="es-EC" dirty="0"/>
              <a:t>los coeficientes de transferencia máximos para </a:t>
            </a:r>
            <a:r>
              <a:rPr lang="es-EC" dirty="0" smtClean="0"/>
              <a:t>distintos tipos de clima.</a:t>
            </a:r>
            <a:endParaRPr lang="es-EC" dirty="0"/>
          </a:p>
          <a:p>
            <a:endParaRPr lang="es-EC" dirty="0"/>
          </a:p>
        </p:txBody>
      </p:sp>
    </p:spTree>
    <p:extLst>
      <p:ext uri="{BB962C8B-B14F-4D97-AF65-F5344CB8AC3E}">
        <p14:creationId xmlns:p14="http://schemas.microsoft.com/office/powerpoint/2010/main" val="3388934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84112601"/>
              </p:ext>
            </p:extLst>
          </p:nvPr>
        </p:nvGraphicFramePr>
        <p:xfrm>
          <a:off x="2202025" y="839755"/>
          <a:ext cx="8789436" cy="4903697"/>
        </p:xfrm>
        <a:graphic>
          <a:graphicData uri="http://schemas.openxmlformats.org/drawingml/2006/table">
            <a:tbl>
              <a:tblPr firstRow="1" firstCol="1" bandRow="1">
                <a:tableStyleId>{5C22544A-7EE6-4342-B048-85BDC9FD1C3A}</a:tableStyleId>
              </a:tblPr>
              <a:tblGrid>
                <a:gridCol w="972149"/>
                <a:gridCol w="790749"/>
                <a:gridCol w="1009232"/>
                <a:gridCol w="1299875"/>
                <a:gridCol w="1018250"/>
                <a:gridCol w="1299875"/>
                <a:gridCol w="1299875"/>
                <a:gridCol w="1099431"/>
              </a:tblGrid>
              <a:tr h="391918">
                <a:tc gridSpan="8">
                  <a:txBody>
                    <a:bodyPr/>
                    <a:lstStyle/>
                    <a:p>
                      <a:pPr indent="180340" algn="ctr">
                        <a:lnSpc>
                          <a:spcPct val="150000"/>
                        </a:lnSpc>
                        <a:spcAft>
                          <a:spcPts val="0"/>
                        </a:spcAft>
                      </a:pPr>
                      <a:r>
                        <a:rPr lang="es-EC" sz="1400" dirty="0">
                          <a:effectLst/>
                        </a:rPr>
                        <a:t>Coeficiente global U en función del tipo de cerramiento y la zona climática [W/m</a:t>
                      </a:r>
                      <a:r>
                        <a:rPr lang="es-EC" sz="1400" baseline="30000" dirty="0">
                          <a:effectLst/>
                        </a:rPr>
                        <a:t>2</a:t>
                      </a:r>
                      <a:r>
                        <a:rPr lang="es-EC" sz="1400" dirty="0">
                          <a:effectLst/>
                        </a:rPr>
                        <a:t>K].</a:t>
                      </a:r>
                      <a:endParaRPr lang="es-EC" sz="1400" dirty="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95298">
                <a:tc>
                  <a:txBody>
                    <a:bodyPr/>
                    <a:lstStyle/>
                    <a:p>
                      <a:pPr indent="180340" algn="ctr">
                        <a:lnSpc>
                          <a:spcPct val="150000"/>
                        </a:lnSpc>
                        <a:spcAft>
                          <a:spcPts val="0"/>
                        </a:spcAft>
                      </a:pPr>
                      <a:r>
                        <a:rPr lang="es-EC" sz="1400" dirty="0">
                          <a:effectLst/>
                        </a:rPr>
                        <a:t>Zona climática</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Tm (“C)</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Fachadas en contacto con el aire</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Cerramientos en contacto con el terreno</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Cubiertas en contacto con el aire</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smtClean="0">
                          <a:effectLst/>
                        </a:rPr>
                        <a:t>Cerramiento </a:t>
                      </a:r>
                      <a:r>
                        <a:rPr lang="es-EC" sz="1400" dirty="0">
                          <a:effectLst/>
                        </a:rPr>
                        <a:t>en contacto con espacios no habitados no ventilados y medianeras</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err="1" smtClean="0">
                          <a:effectLst/>
                        </a:rPr>
                        <a:t>Cerramientoen</a:t>
                      </a:r>
                      <a:r>
                        <a:rPr lang="es-EC" sz="1400" dirty="0" smtClean="0">
                          <a:effectLst/>
                        </a:rPr>
                        <a:t> </a:t>
                      </a:r>
                      <a:r>
                        <a:rPr lang="es-EC" sz="1400" dirty="0">
                          <a:effectLst/>
                        </a:rPr>
                        <a:t>contacto con espacios no habitados ventilados</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Ventanas y lucernarios</a:t>
                      </a:r>
                      <a:endParaRPr lang="es-EC" sz="1400" dirty="0">
                        <a:solidFill>
                          <a:srgbClr val="000000"/>
                        </a:solidFill>
                        <a:effectLst/>
                        <a:latin typeface="Arial"/>
                        <a:ea typeface="Times New Roman"/>
                        <a:cs typeface="Times New Roman"/>
                      </a:endParaRPr>
                    </a:p>
                  </a:txBody>
                  <a:tcPr marL="68580" marR="68580" marT="0" marB="0"/>
                </a:tc>
              </a:tr>
              <a:tr h="738827">
                <a:tc>
                  <a:txBody>
                    <a:bodyPr/>
                    <a:lstStyle/>
                    <a:p>
                      <a:pPr indent="180340" algn="ctr">
                        <a:lnSpc>
                          <a:spcPct val="150000"/>
                        </a:lnSpc>
                        <a:spcAft>
                          <a:spcPts val="0"/>
                        </a:spcAft>
                      </a:pPr>
                      <a:r>
                        <a:rPr lang="es-EC" sz="1400">
                          <a:effectLst/>
                        </a:rPr>
                        <a:t>ZT1</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6 – 10</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0,75</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1,40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1,15</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5,7</a:t>
                      </a:r>
                      <a:endParaRPr lang="es-EC" sz="1400">
                        <a:solidFill>
                          <a:srgbClr val="000000"/>
                        </a:solidFill>
                        <a:effectLst/>
                        <a:latin typeface="Arial"/>
                        <a:ea typeface="Times New Roman"/>
                        <a:cs typeface="Times New Roman"/>
                      </a:endParaRPr>
                    </a:p>
                  </a:txBody>
                  <a:tcPr marL="68580" marR="68580" marT="0" marB="0"/>
                </a:tc>
              </a:tr>
              <a:tr h="738827">
                <a:tc>
                  <a:txBody>
                    <a:bodyPr/>
                    <a:lstStyle/>
                    <a:p>
                      <a:pPr indent="180340" algn="ctr">
                        <a:lnSpc>
                          <a:spcPct val="150000"/>
                        </a:lnSpc>
                        <a:spcAft>
                          <a:spcPts val="0"/>
                        </a:spcAft>
                      </a:pPr>
                      <a:r>
                        <a:rPr lang="es-EC" sz="1400">
                          <a:effectLst/>
                        </a:rPr>
                        <a:t>ZT2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10-14</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1,25</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1,25</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1,80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1,50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5,70</a:t>
                      </a:r>
                      <a:endParaRPr lang="es-EC" sz="1400">
                        <a:solidFill>
                          <a:srgbClr val="000000"/>
                        </a:solidFill>
                        <a:effectLst/>
                        <a:latin typeface="Arial"/>
                        <a:ea typeface="Times New Roman"/>
                        <a:cs typeface="Times New Roman"/>
                      </a:endParaRPr>
                    </a:p>
                  </a:txBody>
                  <a:tcPr marL="68580" marR="68580" marT="0" marB="0"/>
                </a:tc>
              </a:tr>
              <a:tr h="738827">
                <a:tc>
                  <a:txBody>
                    <a:bodyPr/>
                    <a:lstStyle/>
                    <a:p>
                      <a:pPr indent="180340" algn="ctr">
                        <a:lnSpc>
                          <a:spcPct val="150000"/>
                        </a:lnSpc>
                        <a:spcAft>
                          <a:spcPts val="0"/>
                        </a:spcAft>
                      </a:pPr>
                      <a:r>
                        <a:rPr lang="es-EC" sz="1400">
                          <a:effectLst/>
                        </a:rPr>
                        <a:t>ZT3</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14–18</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1,80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1,80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1,50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2,50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2,50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5,70</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574070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En cuanto a los materiales de construcción, la normativa  exige que al menos el 20% cumpla con las siguientes características que se mencionan a continuación: Uso de materiales reciclados, locales que se encuentre dentro de un radio no mayor a 100 km, </a:t>
            </a:r>
            <a:r>
              <a:rPr lang="es-EC" dirty="0" smtClean="0"/>
              <a:t>…..  </a:t>
            </a:r>
            <a:r>
              <a:rPr lang="es-EC" dirty="0"/>
              <a:t>y que sean naturales y renovables. </a:t>
            </a:r>
          </a:p>
          <a:p>
            <a:endParaRPr lang="es-EC" dirty="0"/>
          </a:p>
        </p:txBody>
      </p:sp>
    </p:spTree>
    <p:extLst>
      <p:ext uri="{BB962C8B-B14F-4D97-AF65-F5344CB8AC3E}">
        <p14:creationId xmlns:p14="http://schemas.microsoft.com/office/powerpoint/2010/main" val="1151102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Huella de carbono</a:t>
            </a:r>
            <a:endParaRPr lang="es-EC" dirty="0"/>
          </a:p>
        </p:txBody>
      </p:sp>
      <p:sp>
        <p:nvSpPr>
          <p:cNvPr id="3" name="2 Marcador de contenido"/>
          <p:cNvSpPr>
            <a:spLocks noGrp="1"/>
          </p:cNvSpPr>
          <p:nvPr>
            <p:ph idx="1"/>
          </p:nvPr>
        </p:nvSpPr>
        <p:spPr/>
        <p:txBody>
          <a:bodyPr/>
          <a:lstStyle/>
          <a:p>
            <a:pPr marL="0" indent="0">
              <a:buNone/>
            </a:pPr>
            <a:r>
              <a:rPr lang="es-EC" dirty="0"/>
              <a:t>El cálculo de la huella de carbono de todo el ciclo de vida de la vivienda o edificación, incluye la sumatoria del aporte que se genera en la fase de producción, el cual se contabiliza con el aporte del CO</a:t>
            </a:r>
            <a:r>
              <a:rPr lang="es-EC" baseline="-25000" dirty="0"/>
              <a:t>2</a:t>
            </a:r>
            <a:r>
              <a:rPr lang="es-EC" dirty="0"/>
              <a:t> equivalente de la fase de construcción, el aporte de la fase de operación y el aporte de la fase de fin de servicio. Se debe contabilizar también, en caso de existir reservorios de CO</a:t>
            </a:r>
            <a:r>
              <a:rPr lang="es-EC" baseline="-25000" dirty="0"/>
              <a:t>2</a:t>
            </a:r>
            <a:r>
              <a:rPr lang="es-EC" dirty="0"/>
              <a:t> como proyectos de reforestación o similares en el área a intervenir con la edificación; de forma tal que en tales casos, la huella de CO</a:t>
            </a:r>
            <a:r>
              <a:rPr lang="es-EC" baseline="-25000" dirty="0"/>
              <a:t>2</a:t>
            </a:r>
            <a:r>
              <a:rPr lang="es-EC" dirty="0"/>
              <a:t> se disminuye. (Campos, Méndez, &amp; Salas, 2013).</a:t>
            </a:r>
          </a:p>
          <a:p>
            <a:endParaRPr lang="es-EC" dirty="0"/>
          </a:p>
        </p:txBody>
      </p:sp>
    </p:spTree>
    <p:extLst>
      <p:ext uri="{BB962C8B-B14F-4D97-AF65-F5344CB8AC3E}">
        <p14:creationId xmlns:p14="http://schemas.microsoft.com/office/powerpoint/2010/main" val="3053758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6" name="5 Marcador de contenido"/>
          <p:cNvSpPr>
            <a:spLocks noGrp="1"/>
          </p:cNvSpPr>
          <p:nvPr>
            <p:ph idx="1"/>
          </p:nvPr>
        </p:nvSpPr>
        <p:spPr/>
        <p:txBody>
          <a:bodyPr/>
          <a:lstStyle/>
          <a:p>
            <a:endParaRPr lang="es-EC"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890713"/>
            <a:ext cx="70675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019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2973" y="2421294"/>
            <a:ext cx="10018713" cy="1752599"/>
          </a:xfrm>
        </p:spPr>
        <p:txBody>
          <a:bodyPr/>
          <a:lstStyle/>
          <a:p>
            <a:r>
              <a:rPr lang="es-EC" dirty="0" smtClean="0"/>
              <a:t>CARACTERISTICAS DE LOS MATERIALES DE CONSTRUCCION</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94613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2088" y="2679372"/>
            <a:ext cx="7201488" cy="971550"/>
          </a:xfrm>
        </p:spPr>
        <p:txBody>
          <a:bodyPr/>
          <a:lstStyle/>
          <a:p>
            <a:pPr algn="l"/>
            <a:r>
              <a:rPr lang="es-ES" dirty="0" smtClean="0"/>
              <a:t>RESUMEN</a:t>
            </a:r>
            <a:endParaRPr lang="es-ES_tradnl" dirty="0"/>
          </a:p>
        </p:txBody>
      </p:sp>
      <p:sp>
        <p:nvSpPr>
          <p:cNvPr id="3" name="Marcador de contenido 2"/>
          <p:cNvSpPr>
            <a:spLocks noGrp="1"/>
          </p:cNvSpPr>
          <p:nvPr>
            <p:ph idx="1"/>
          </p:nvPr>
        </p:nvSpPr>
        <p:spPr>
          <a:xfrm>
            <a:off x="1484310" y="1031828"/>
            <a:ext cx="10018713" cy="5205199"/>
          </a:xfrm>
        </p:spPr>
        <p:txBody>
          <a:bodyPr>
            <a:normAutofit/>
          </a:bodyPr>
          <a:lstStyle/>
          <a:p>
            <a:pPr marL="0" indent="0" algn="just">
              <a:buNone/>
            </a:pPr>
            <a:endParaRPr lang="es-EC" sz="2800" dirty="0"/>
          </a:p>
        </p:txBody>
      </p:sp>
    </p:spTree>
    <p:extLst>
      <p:ext uri="{BB962C8B-B14F-4D97-AF65-F5344CB8AC3E}">
        <p14:creationId xmlns:p14="http://schemas.microsoft.com/office/powerpoint/2010/main" val="198240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2495939"/>
            <a:ext cx="10018713" cy="1752599"/>
          </a:xfrm>
        </p:spPr>
        <p:txBody>
          <a:bodyPr/>
          <a:lstStyle/>
          <a:p>
            <a:r>
              <a:rPr lang="es-EC" dirty="0" smtClean="0"/>
              <a:t>COEFICIENTE DE CONDUCTIVIDAD TÉRMICA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27746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1548882" y="2666999"/>
                <a:ext cx="9954140" cy="3124201"/>
              </a:xfrm>
            </p:spPr>
            <p:txBody>
              <a:bodyPr/>
              <a:lstStyle/>
              <a:p>
                <a:pPr marL="0" indent="0">
                  <a:buNone/>
                </a:pPr>
                <a14:m>
                  <m:oMathPara xmlns:m="http://schemas.openxmlformats.org/officeDocument/2006/math">
                    <m:oMathParaPr>
                      <m:jc m:val="center"/>
                    </m:oMathParaPr>
                    <m:oMath xmlns:m="http://schemas.openxmlformats.org/officeDocument/2006/math">
                      <m:sSub>
                        <m:sSubPr>
                          <m:ctrlPr>
                            <a:rPr lang="es-EC" i="1"/>
                          </m:ctrlPr>
                        </m:sSubPr>
                        <m:e>
                          <m:r>
                            <m:rPr>
                              <m:sty m:val="p"/>
                            </m:rPr>
                            <a:rPr lang="es-EC"/>
                            <m:t>k</m:t>
                          </m:r>
                        </m:e>
                        <m:sub>
                          <m:r>
                            <m:rPr>
                              <m:sty m:val="p"/>
                            </m:rPr>
                            <a:rPr lang="es-EC"/>
                            <m:t>z</m:t>
                          </m:r>
                        </m:sub>
                      </m:sSub>
                      <m:r>
                        <a:rPr lang="es-EC"/>
                        <m:t>=</m:t>
                      </m:r>
                      <m:sSub>
                        <m:sSubPr>
                          <m:ctrlPr>
                            <a:rPr lang="es-EC" i="1"/>
                          </m:ctrlPr>
                        </m:sSubPr>
                        <m:e>
                          <m:r>
                            <m:rPr>
                              <m:sty m:val="p"/>
                            </m:rPr>
                            <a:rPr lang="es-EC"/>
                            <m:t>Q</m:t>
                          </m:r>
                        </m:e>
                        <m:sub>
                          <m:r>
                            <m:rPr>
                              <m:sty m:val="p"/>
                            </m:rPr>
                            <a:rPr lang="es-EC"/>
                            <m:t>e</m:t>
                          </m:r>
                        </m:sub>
                      </m:sSub>
                      <m:f>
                        <m:fPr>
                          <m:ctrlPr>
                            <a:rPr lang="es-EC" i="1"/>
                          </m:ctrlPr>
                        </m:fPr>
                        <m:num>
                          <m:r>
                            <m:rPr>
                              <m:sty m:val="p"/>
                            </m:rPr>
                            <a:rPr lang="es-EC"/>
                            <m:t>L</m:t>
                          </m:r>
                        </m:num>
                        <m:den>
                          <m:r>
                            <m:rPr>
                              <m:sty m:val="p"/>
                            </m:rPr>
                            <a:rPr lang="es-EC"/>
                            <m:t>A</m:t>
                          </m:r>
                          <m:r>
                            <a:rPr lang="es-EC"/>
                            <m:t>∆</m:t>
                          </m:r>
                          <m:r>
                            <m:rPr>
                              <m:sty m:val="p"/>
                            </m:rPr>
                            <a:rPr lang="es-EC"/>
                            <m:t>T</m:t>
                          </m:r>
                        </m:den>
                      </m:f>
                    </m:oMath>
                  </m:oMathPara>
                </a14:m>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1548882" y="2666999"/>
                <a:ext cx="9954140" cy="3124201"/>
              </a:xfr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23130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5534" y="2256453"/>
            <a:ext cx="360162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393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2972" y="2365311"/>
            <a:ext cx="10018713" cy="1752599"/>
          </a:xfrm>
        </p:spPr>
        <p:txBody>
          <a:bodyPr/>
          <a:lstStyle/>
          <a:p>
            <a:r>
              <a:rPr lang="es-EC" dirty="0" smtClean="0"/>
              <a:t>RESISTENCIA MECÁNICA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1360449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En el caso de bloques para la </a:t>
            </a:r>
            <a:r>
              <a:rPr lang="es-EC" dirty="0" smtClean="0"/>
              <a:t>construcción, la resistencia mecánica se basa en </a:t>
            </a:r>
            <a:r>
              <a:rPr lang="es-EC" dirty="0"/>
              <a:t>las normas ecuatorianas INEN </a:t>
            </a:r>
            <a:r>
              <a:rPr lang="es-EC" dirty="0" smtClean="0"/>
              <a:t>640 </a:t>
            </a:r>
            <a:r>
              <a:rPr lang="es-EC" dirty="0"/>
              <a:t>(</a:t>
            </a:r>
            <a:r>
              <a:rPr lang="es-ES" dirty="0"/>
              <a:t>bloques huecos de hormigón determinación de la resistencia</a:t>
            </a:r>
            <a:r>
              <a:rPr lang="es-EC" dirty="0"/>
              <a:t>a la compresión). </a:t>
            </a:r>
            <a:endParaRPr lang="es-EC" dirty="0"/>
          </a:p>
        </p:txBody>
      </p:sp>
    </p:spTree>
    <p:extLst>
      <p:ext uri="{BB962C8B-B14F-4D97-AF65-F5344CB8AC3E}">
        <p14:creationId xmlns:p14="http://schemas.microsoft.com/office/powerpoint/2010/main" val="3640136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23974038"/>
              </p:ext>
            </p:extLst>
          </p:nvPr>
        </p:nvGraphicFramePr>
        <p:xfrm>
          <a:off x="1502974" y="1957874"/>
          <a:ext cx="10018713" cy="2914080"/>
        </p:xfrm>
        <a:graphic>
          <a:graphicData uri="http://schemas.openxmlformats.org/drawingml/2006/table">
            <a:tbl>
              <a:tblPr firstRow="1" bandRow="1">
                <a:tableStyleId>{5C22544A-7EE6-4342-B048-85BDC9FD1C3A}</a:tableStyleId>
              </a:tblPr>
              <a:tblGrid>
                <a:gridCol w="1090936"/>
                <a:gridCol w="5588206"/>
                <a:gridCol w="3339571"/>
              </a:tblGrid>
              <a:tr h="370840">
                <a:tc>
                  <a:txBody>
                    <a:bodyPr/>
                    <a:lstStyle/>
                    <a:p>
                      <a:pPr indent="180340" algn="ctr">
                        <a:lnSpc>
                          <a:spcPct val="150000"/>
                        </a:lnSpc>
                        <a:spcBef>
                          <a:spcPts val="600"/>
                        </a:spcBef>
                        <a:spcAft>
                          <a:spcPts val="0"/>
                        </a:spcAft>
                      </a:pPr>
                      <a:r>
                        <a:rPr lang="es-EC" sz="1400" dirty="0">
                          <a:solidFill>
                            <a:srgbClr val="000000"/>
                          </a:solidFill>
                          <a:effectLst/>
                          <a:latin typeface="Arial"/>
                          <a:ea typeface="Times New Roman"/>
                          <a:cs typeface="Arial"/>
                        </a:rPr>
                        <a:t>Tipo</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dirty="0">
                          <a:solidFill>
                            <a:srgbClr val="000000"/>
                          </a:solidFill>
                          <a:effectLst/>
                          <a:latin typeface="Arial"/>
                          <a:ea typeface="Times New Roman"/>
                          <a:cs typeface="Arial"/>
                        </a:rPr>
                        <a:t>Uso</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Arial"/>
                        </a:rPr>
                        <a:t>Resistencia mínima a la compresión a los 28 días [MPa]</a:t>
                      </a:r>
                      <a:endParaRPr lang="es-EC" sz="1400">
                        <a:solidFill>
                          <a:srgbClr val="000000"/>
                        </a:solidFill>
                        <a:effectLst/>
                        <a:latin typeface="Arial"/>
                        <a:ea typeface="Times New Roman"/>
                        <a:cs typeface="Times New Roman"/>
                      </a:endParaRPr>
                    </a:p>
                  </a:txBody>
                  <a:tcPr marL="68580" marR="68580" marT="0" marB="0"/>
                </a:tc>
              </a:tr>
              <a:tr h="370840">
                <a:tc>
                  <a:txBody>
                    <a:bodyPr/>
                    <a:lstStyle/>
                    <a:p>
                      <a:pPr indent="180340" algn="just">
                        <a:lnSpc>
                          <a:spcPct val="150000"/>
                        </a:lnSpc>
                        <a:spcBef>
                          <a:spcPts val="600"/>
                        </a:spcBef>
                        <a:spcAft>
                          <a:spcPts val="0"/>
                        </a:spcAft>
                      </a:pPr>
                      <a:r>
                        <a:rPr lang="es-EC" sz="1400" b="1">
                          <a:solidFill>
                            <a:srgbClr val="000000"/>
                          </a:solidFill>
                          <a:effectLst/>
                          <a:latin typeface="Arial"/>
                          <a:ea typeface="Times New Roman"/>
                          <a:cs typeface="Arial"/>
                        </a:rPr>
                        <a:t>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Times New Roman"/>
                        </a:rPr>
                        <a:t>Paredes exteriores de carga, sin revestimiento</a:t>
                      </a: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Arial"/>
                        </a:rPr>
                        <a:t>6</a:t>
                      </a:r>
                      <a:endParaRPr lang="es-EC" sz="1400">
                        <a:solidFill>
                          <a:srgbClr val="000000"/>
                        </a:solidFill>
                        <a:effectLst/>
                        <a:latin typeface="Arial"/>
                        <a:ea typeface="Times New Roman"/>
                        <a:cs typeface="Times New Roman"/>
                      </a:endParaRPr>
                    </a:p>
                  </a:txBody>
                  <a:tcPr marL="68580" marR="68580" marT="0" marB="0"/>
                </a:tc>
              </a:tr>
              <a:tr h="370840">
                <a:tc>
                  <a:txBody>
                    <a:bodyPr/>
                    <a:lstStyle/>
                    <a:p>
                      <a:pPr indent="180340" algn="just">
                        <a:lnSpc>
                          <a:spcPct val="150000"/>
                        </a:lnSpc>
                        <a:spcBef>
                          <a:spcPts val="600"/>
                        </a:spcBef>
                        <a:spcAft>
                          <a:spcPts val="0"/>
                        </a:spcAft>
                      </a:pPr>
                      <a:r>
                        <a:rPr lang="es-EC" sz="1400" b="1">
                          <a:solidFill>
                            <a:srgbClr val="000000"/>
                          </a:solidFill>
                          <a:effectLst/>
                          <a:latin typeface="Arial"/>
                          <a:ea typeface="Times New Roman"/>
                          <a:cs typeface="Arial"/>
                        </a:rPr>
                        <a:t>B</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Times New Roman"/>
                        </a:rPr>
                        <a:t>Paredes exteriores de carga, con revestimiento. Paredes interiores de carga, con o sin revestimiento</a:t>
                      </a: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Arial"/>
                        </a:rPr>
                        <a:t>4</a:t>
                      </a:r>
                      <a:endParaRPr lang="es-EC" sz="1400">
                        <a:solidFill>
                          <a:srgbClr val="000000"/>
                        </a:solidFill>
                        <a:effectLst/>
                        <a:latin typeface="Arial"/>
                        <a:ea typeface="Times New Roman"/>
                        <a:cs typeface="Times New Roman"/>
                      </a:endParaRPr>
                    </a:p>
                  </a:txBody>
                  <a:tcPr marL="68580" marR="68580" marT="0" marB="0"/>
                </a:tc>
              </a:tr>
              <a:tr h="370840">
                <a:tc>
                  <a:txBody>
                    <a:bodyPr/>
                    <a:lstStyle/>
                    <a:p>
                      <a:pPr indent="180340" algn="just">
                        <a:lnSpc>
                          <a:spcPct val="150000"/>
                        </a:lnSpc>
                        <a:spcBef>
                          <a:spcPts val="600"/>
                        </a:spcBef>
                        <a:spcAft>
                          <a:spcPts val="0"/>
                        </a:spcAft>
                      </a:pPr>
                      <a:r>
                        <a:rPr lang="es-EC" sz="1400" b="1">
                          <a:solidFill>
                            <a:srgbClr val="000000"/>
                          </a:solidFill>
                          <a:effectLst/>
                          <a:latin typeface="Arial"/>
                          <a:ea typeface="Times New Roman"/>
                          <a:cs typeface="Arial"/>
                        </a:rPr>
                        <a:t>C</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Times New Roman"/>
                        </a:rPr>
                        <a:t>Paredes divisoras exteriores, sin revestimiento</a:t>
                      </a: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Arial"/>
                        </a:rPr>
                        <a:t>3</a:t>
                      </a:r>
                      <a:endParaRPr lang="es-EC" sz="1400">
                        <a:solidFill>
                          <a:srgbClr val="000000"/>
                        </a:solidFill>
                        <a:effectLst/>
                        <a:latin typeface="Arial"/>
                        <a:ea typeface="Times New Roman"/>
                        <a:cs typeface="Times New Roman"/>
                      </a:endParaRPr>
                    </a:p>
                  </a:txBody>
                  <a:tcPr marL="68580" marR="68580" marT="0" marB="0"/>
                </a:tc>
              </a:tr>
              <a:tr h="370840">
                <a:tc>
                  <a:txBody>
                    <a:bodyPr/>
                    <a:lstStyle/>
                    <a:p>
                      <a:pPr indent="180340" algn="just">
                        <a:lnSpc>
                          <a:spcPct val="150000"/>
                        </a:lnSpc>
                        <a:spcBef>
                          <a:spcPts val="600"/>
                        </a:spcBef>
                        <a:spcAft>
                          <a:spcPts val="0"/>
                        </a:spcAft>
                      </a:pPr>
                      <a:r>
                        <a:rPr lang="es-EC" sz="1400" b="1">
                          <a:solidFill>
                            <a:srgbClr val="000000"/>
                          </a:solidFill>
                          <a:effectLst/>
                          <a:latin typeface="Arial"/>
                          <a:ea typeface="Times New Roman"/>
                          <a:cs typeface="Arial"/>
                        </a:rPr>
                        <a:t>D</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solidFill>
                            <a:srgbClr val="000000"/>
                          </a:solidFill>
                          <a:effectLst/>
                          <a:latin typeface="Arial"/>
                          <a:ea typeface="Times New Roman"/>
                          <a:cs typeface="Times New Roman"/>
                        </a:rPr>
                        <a:t>Paredes divisorias exteriores, con revestimiento Paredes divisorias interiores, con o sin revestimiento</a:t>
                      </a:r>
                    </a:p>
                  </a:txBody>
                  <a:tcPr marL="68580" marR="68580" marT="0" marB="0"/>
                </a:tc>
                <a:tc>
                  <a:txBody>
                    <a:bodyPr/>
                    <a:lstStyle/>
                    <a:p>
                      <a:pPr indent="180340" algn="ctr">
                        <a:lnSpc>
                          <a:spcPct val="150000"/>
                        </a:lnSpc>
                        <a:spcBef>
                          <a:spcPts val="600"/>
                        </a:spcBef>
                        <a:spcAft>
                          <a:spcPts val="0"/>
                        </a:spcAft>
                      </a:pPr>
                      <a:r>
                        <a:rPr lang="es-EC" sz="1400" dirty="0">
                          <a:solidFill>
                            <a:srgbClr val="000000"/>
                          </a:solidFill>
                          <a:effectLst/>
                          <a:latin typeface="Arial"/>
                          <a:ea typeface="Times New Roman"/>
                          <a:cs typeface="Arial"/>
                        </a:rPr>
                        <a:t>2.5</a:t>
                      </a:r>
                      <a:endParaRPr lang="es-EC" sz="1400" dirty="0">
                        <a:solidFill>
                          <a:srgbClr val="000000"/>
                        </a:solidFill>
                        <a:effectLst/>
                        <a:latin typeface="Arial"/>
                        <a:ea typeface="Times New Roman"/>
                        <a:cs typeface="Times New Roman"/>
                      </a:endParaRPr>
                    </a:p>
                  </a:txBody>
                  <a:tcPr marL="68580" marR="68580" marT="0" marB="0"/>
                </a:tc>
              </a:tr>
              <a:tr h="370840">
                <a:tc>
                  <a:txBody>
                    <a:bodyPr/>
                    <a:lstStyle/>
                    <a:p>
                      <a:pPr indent="180340" algn="just">
                        <a:lnSpc>
                          <a:spcPct val="150000"/>
                        </a:lnSpc>
                        <a:spcBef>
                          <a:spcPts val="600"/>
                        </a:spcBef>
                        <a:spcAft>
                          <a:spcPts val="0"/>
                        </a:spcAft>
                      </a:pPr>
                      <a:r>
                        <a:rPr lang="es-EC" sz="1400" b="1">
                          <a:solidFill>
                            <a:srgbClr val="000000"/>
                          </a:solidFill>
                          <a:effectLst/>
                          <a:latin typeface="Arial"/>
                          <a:ea typeface="Times New Roman"/>
                          <a:cs typeface="Arial"/>
                        </a:rPr>
                        <a:t>E</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dirty="0">
                          <a:solidFill>
                            <a:srgbClr val="000000"/>
                          </a:solidFill>
                          <a:effectLst/>
                          <a:latin typeface="Arial"/>
                          <a:ea typeface="Times New Roman"/>
                          <a:cs typeface="Times New Roman"/>
                        </a:rPr>
                        <a:t>Losas alivianadas de hormigón armado</a:t>
                      </a:r>
                    </a:p>
                  </a:txBody>
                  <a:tcPr marL="68580" marR="68580" marT="0" marB="0"/>
                </a:tc>
                <a:tc>
                  <a:txBody>
                    <a:bodyPr/>
                    <a:lstStyle/>
                    <a:p>
                      <a:pPr indent="180340" algn="ctr">
                        <a:lnSpc>
                          <a:spcPct val="150000"/>
                        </a:lnSpc>
                        <a:spcBef>
                          <a:spcPts val="600"/>
                        </a:spcBef>
                        <a:spcAft>
                          <a:spcPts val="0"/>
                        </a:spcAft>
                      </a:pPr>
                      <a:r>
                        <a:rPr lang="es-EC" sz="1400" dirty="0">
                          <a:solidFill>
                            <a:srgbClr val="000000"/>
                          </a:solidFill>
                          <a:effectLst/>
                          <a:latin typeface="Arial"/>
                          <a:ea typeface="Times New Roman"/>
                          <a:cs typeface="Arial"/>
                        </a:rPr>
                        <a:t>2</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
        <p:nvSpPr>
          <p:cNvPr id="5" name="4 CuadroTexto"/>
          <p:cNvSpPr txBox="1"/>
          <p:nvPr/>
        </p:nvSpPr>
        <p:spPr>
          <a:xfrm>
            <a:off x="1474237" y="5005101"/>
            <a:ext cx="2836506" cy="369332"/>
          </a:xfrm>
          <a:prstGeom prst="rect">
            <a:avLst/>
          </a:prstGeom>
          <a:noFill/>
        </p:spPr>
        <p:txBody>
          <a:bodyPr wrap="square" rtlCol="0">
            <a:spAutoFit/>
          </a:bodyPr>
          <a:lstStyle/>
          <a:p>
            <a:r>
              <a:rPr lang="es-EC" dirty="0" smtClean="0"/>
              <a:t>Norma INEN 643:1993</a:t>
            </a:r>
            <a:endParaRPr lang="es-EC" dirty="0"/>
          </a:p>
        </p:txBody>
      </p:sp>
    </p:spTree>
    <p:extLst>
      <p:ext uri="{BB962C8B-B14F-4D97-AF65-F5344CB8AC3E}">
        <p14:creationId xmlns:p14="http://schemas.microsoft.com/office/powerpoint/2010/main" val="733744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DENSIDAD</a:t>
            </a:r>
            <a:endParaRPr lang="es-EC" dirty="0"/>
          </a:p>
        </p:txBody>
      </p:sp>
      <p:sp>
        <p:nvSpPr>
          <p:cNvPr id="3" name="2 Marcador de contenido"/>
          <p:cNvSpPr>
            <a:spLocks noGrp="1"/>
          </p:cNvSpPr>
          <p:nvPr>
            <p:ph idx="1"/>
          </p:nvPr>
        </p:nvSpPr>
        <p:spPr/>
        <p:txBody>
          <a:bodyPr/>
          <a:lstStyle/>
          <a:p>
            <a:pPr marL="0" indent="0">
              <a:buNone/>
            </a:pPr>
            <a:r>
              <a:rPr lang="es-EC" dirty="0"/>
              <a:t>En el caso de bloques para la </a:t>
            </a:r>
            <a:r>
              <a:rPr lang="es-EC" dirty="0" smtClean="0"/>
              <a:t>construcción, la densidad se basa en la norma ecuatoriana </a:t>
            </a:r>
            <a:r>
              <a:rPr lang="es-EC" dirty="0"/>
              <a:t>INEN 639 (bloques huecos de hormigón, muestreos y ensayos)</a:t>
            </a:r>
            <a:endParaRPr lang="es-EC" dirty="0"/>
          </a:p>
        </p:txBody>
      </p:sp>
    </p:spTree>
    <p:extLst>
      <p:ext uri="{BB962C8B-B14F-4D97-AF65-F5344CB8AC3E}">
        <p14:creationId xmlns:p14="http://schemas.microsoft.com/office/powerpoint/2010/main" val="361683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4702" y="2462646"/>
            <a:ext cx="10018713" cy="1752599"/>
          </a:xfrm>
        </p:spPr>
        <p:txBody>
          <a:bodyPr/>
          <a:lstStyle/>
          <a:p>
            <a:r>
              <a:rPr lang="es-EC" dirty="0" smtClean="0"/>
              <a:t>CASCARILLA DE ARROZ</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991641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El Ecuador debido a su localización geográfica goza de un gran potencial agropecuario, y el arroz se destaca como un producto importante por ser la base de la alimentación del ciudadano ecuatoriano.</a:t>
            </a:r>
          </a:p>
          <a:p>
            <a:endParaRPr lang="es-EC" dirty="0"/>
          </a:p>
        </p:txBody>
      </p:sp>
    </p:spTree>
    <p:extLst>
      <p:ext uri="{BB962C8B-B14F-4D97-AF65-F5344CB8AC3E}">
        <p14:creationId xmlns:p14="http://schemas.microsoft.com/office/powerpoint/2010/main" val="2444712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90213487"/>
              </p:ext>
            </p:extLst>
          </p:nvPr>
        </p:nvGraphicFramePr>
        <p:xfrm>
          <a:off x="2817846" y="1679513"/>
          <a:ext cx="6736701" cy="4104573"/>
        </p:xfrm>
        <a:graphic>
          <a:graphicData uri="http://schemas.openxmlformats.org/drawingml/2006/table">
            <a:tbl>
              <a:tblPr firstRow="1" firstCol="1" bandRow="1">
                <a:tableStyleId>{5C22544A-7EE6-4342-B048-85BDC9FD1C3A}</a:tableStyleId>
              </a:tblPr>
              <a:tblGrid>
                <a:gridCol w="1794797"/>
                <a:gridCol w="954052"/>
                <a:gridCol w="1245631"/>
                <a:gridCol w="1257717"/>
                <a:gridCol w="1484504"/>
              </a:tblGrid>
              <a:tr h="621431">
                <a:tc>
                  <a:txBody>
                    <a:bodyPr/>
                    <a:lstStyle/>
                    <a:p>
                      <a:pPr indent="180340" algn="ctr">
                        <a:lnSpc>
                          <a:spcPct val="150000"/>
                        </a:lnSpc>
                        <a:spcAft>
                          <a:spcPts val="0"/>
                        </a:spcAft>
                      </a:pPr>
                      <a:r>
                        <a:rPr lang="es-EC" sz="1400">
                          <a:effectLst/>
                        </a:rPr>
                        <a:t> </a:t>
                      </a:r>
                      <a:endParaRPr lang="es-EC" sz="1400">
                        <a:solidFill>
                          <a:srgbClr val="000000"/>
                        </a:solidFill>
                        <a:effectLst/>
                        <a:latin typeface="Arial"/>
                        <a:ea typeface="Times New Roman"/>
                        <a:cs typeface="Times New Roman"/>
                      </a:endParaRPr>
                    </a:p>
                  </a:txBody>
                  <a:tcPr marL="60081" marR="60081" marT="0" marB="0"/>
                </a:tc>
                <a:tc gridSpan="3">
                  <a:txBody>
                    <a:bodyPr/>
                    <a:lstStyle/>
                    <a:p>
                      <a:pPr indent="180340" algn="ctr">
                        <a:lnSpc>
                          <a:spcPct val="150000"/>
                        </a:lnSpc>
                        <a:spcAft>
                          <a:spcPts val="0"/>
                        </a:spcAft>
                      </a:pPr>
                      <a:r>
                        <a:rPr lang="es-EC" sz="1400">
                          <a:effectLst/>
                        </a:rPr>
                        <a:t>Piladoras por categoría</a:t>
                      </a:r>
                      <a:endParaRPr lang="es-EC" sz="1400">
                        <a:solidFill>
                          <a:srgbClr val="000000"/>
                        </a:solidFill>
                        <a:effectLst/>
                        <a:latin typeface="Arial"/>
                        <a:ea typeface="Times New Roman"/>
                        <a:cs typeface="Times New Roman"/>
                      </a:endParaRPr>
                    </a:p>
                  </a:txBody>
                  <a:tcPr marL="60081" marR="60081" marT="0" marB="0"/>
                </a:tc>
                <a:tc hMerge="1">
                  <a:txBody>
                    <a:bodyPr/>
                    <a:lstStyle/>
                    <a:p>
                      <a:endParaRPr lang="es-EC"/>
                    </a:p>
                  </a:txBody>
                  <a:tcPr/>
                </a:tc>
                <a:tc hMerge="1">
                  <a:txBody>
                    <a:bodyPr/>
                    <a:lstStyle/>
                    <a:p>
                      <a:endParaRPr lang="es-EC"/>
                    </a:p>
                  </a:txBody>
                  <a:tcPr/>
                </a:tc>
                <a:tc>
                  <a:txBody>
                    <a:bodyPr/>
                    <a:lstStyle/>
                    <a:p>
                      <a:pPr indent="180340" algn="ctr">
                        <a:lnSpc>
                          <a:spcPct val="150000"/>
                        </a:lnSpc>
                        <a:spcAft>
                          <a:spcPts val="0"/>
                        </a:spcAft>
                      </a:pPr>
                      <a:r>
                        <a:rPr lang="es-EC" sz="1400">
                          <a:effectLst/>
                        </a:rPr>
                        <a:t>Procesamiento</a:t>
                      </a:r>
                      <a:endParaRPr lang="es-EC" sz="1400">
                        <a:solidFill>
                          <a:srgbClr val="000000"/>
                        </a:solidFill>
                        <a:effectLst/>
                        <a:latin typeface="Arial"/>
                        <a:ea typeface="Times New Roman"/>
                        <a:cs typeface="Times New Roman"/>
                      </a:endParaRPr>
                    </a:p>
                  </a:txBody>
                  <a:tcPr marL="60081" marR="60081" marT="0" marB="0"/>
                </a:tc>
              </a:tr>
              <a:tr h="621431">
                <a:tc>
                  <a:txBody>
                    <a:bodyPr/>
                    <a:lstStyle/>
                    <a:p>
                      <a:pPr indent="180340" algn="ctr">
                        <a:lnSpc>
                          <a:spcPct val="150000"/>
                        </a:lnSpc>
                        <a:spcAft>
                          <a:spcPts val="0"/>
                        </a:spcAft>
                      </a:pPr>
                      <a:r>
                        <a:rPr lang="es-EC" sz="1400">
                          <a:effectLst/>
                        </a:rPr>
                        <a:t>Provincia/cantón</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1ra Cat</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2da Cat</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Toatl</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QQ/hora</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Guayas</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268</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173</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441</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12690</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Los Rios</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91</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343</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434</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986</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Cañar</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4</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5</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76</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Manabi</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8</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22</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30</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550</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Esmeraldas</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4</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5</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90</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El Oro</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3</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5</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8</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162</a:t>
                      </a:r>
                      <a:endParaRPr lang="es-EC" sz="1400">
                        <a:solidFill>
                          <a:srgbClr val="000000"/>
                        </a:solidFill>
                        <a:effectLst/>
                        <a:latin typeface="Arial"/>
                        <a:ea typeface="Times New Roman"/>
                        <a:cs typeface="Times New Roman"/>
                      </a:endParaRPr>
                    </a:p>
                  </a:txBody>
                  <a:tcPr marL="60081" marR="60081" marT="0" marB="0"/>
                </a:tc>
              </a:tr>
              <a:tr h="621431">
                <a:tc>
                  <a:txBody>
                    <a:bodyPr/>
                    <a:lstStyle/>
                    <a:p>
                      <a:pPr indent="180340" algn="ctr">
                        <a:lnSpc>
                          <a:spcPct val="150000"/>
                        </a:lnSpc>
                        <a:spcAft>
                          <a:spcPts val="0"/>
                        </a:spcAft>
                      </a:pPr>
                      <a:r>
                        <a:rPr lang="es-EC" sz="1400">
                          <a:effectLst/>
                        </a:rPr>
                        <a:t>Otras provincias</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3</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7</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10</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150</a:t>
                      </a:r>
                      <a:endParaRPr lang="es-EC" sz="1400">
                        <a:solidFill>
                          <a:srgbClr val="000000"/>
                        </a:solidFill>
                        <a:effectLst/>
                        <a:latin typeface="Arial"/>
                        <a:ea typeface="Times New Roman"/>
                        <a:cs typeface="Times New Roman"/>
                      </a:endParaRPr>
                    </a:p>
                  </a:txBody>
                  <a:tcPr marL="60081" marR="60081" marT="0" marB="0"/>
                </a:tc>
              </a:tr>
              <a:tr h="310715">
                <a:tc>
                  <a:txBody>
                    <a:bodyPr/>
                    <a:lstStyle/>
                    <a:p>
                      <a:pPr indent="180340" algn="ctr">
                        <a:lnSpc>
                          <a:spcPct val="150000"/>
                        </a:lnSpc>
                        <a:spcAft>
                          <a:spcPts val="0"/>
                        </a:spcAft>
                      </a:pPr>
                      <a:r>
                        <a:rPr lang="es-EC" sz="1400">
                          <a:effectLst/>
                        </a:rPr>
                        <a:t>Total nacional</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375</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558</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a:effectLst/>
                        </a:rPr>
                        <a:t>933</a:t>
                      </a:r>
                      <a:endParaRPr lang="es-EC" sz="1400">
                        <a:solidFill>
                          <a:srgbClr val="000000"/>
                        </a:solidFill>
                        <a:effectLst/>
                        <a:latin typeface="Arial"/>
                        <a:ea typeface="Times New Roman"/>
                        <a:cs typeface="Times New Roman"/>
                      </a:endParaRPr>
                    </a:p>
                  </a:txBody>
                  <a:tcPr marL="60081" marR="60081" marT="0" marB="0"/>
                </a:tc>
                <a:tc>
                  <a:txBody>
                    <a:bodyPr/>
                    <a:lstStyle/>
                    <a:p>
                      <a:pPr indent="180340" algn="ctr">
                        <a:lnSpc>
                          <a:spcPct val="150000"/>
                        </a:lnSpc>
                        <a:spcAft>
                          <a:spcPts val="0"/>
                        </a:spcAft>
                      </a:pPr>
                      <a:r>
                        <a:rPr lang="es-EC" sz="1400" dirty="0">
                          <a:effectLst/>
                        </a:rPr>
                        <a:t>23578</a:t>
                      </a:r>
                      <a:endParaRPr lang="es-EC" sz="1400" dirty="0">
                        <a:solidFill>
                          <a:srgbClr val="000000"/>
                        </a:solidFill>
                        <a:effectLst/>
                        <a:latin typeface="Arial"/>
                        <a:ea typeface="Times New Roman"/>
                        <a:cs typeface="Times New Roman"/>
                      </a:endParaRPr>
                    </a:p>
                  </a:txBody>
                  <a:tcPr marL="60081" marR="60081" marT="0" marB="0"/>
                </a:tc>
              </a:tr>
            </a:tbl>
          </a:graphicData>
        </a:graphic>
      </p:graphicFrame>
      <p:sp>
        <p:nvSpPr>
          <p:cNvPr id="5" name="4 CuadroTexto"/>
          <p:cNvSpPr txBox="1"/>
          <p:nvPr/>
        </p:nvSpPr>
        <p:spPr>
          <a:xfrm>
            <a:off x="2836506" y="5842910"/>
            <a:ext cx="2015413" cy="369332"/>
          </a:xfrm>
          <a:prstGeom prst="rect">
            <a:avLst/>
          </a:prstGeom>
          <a:noFill/>
        </p:spPr>
        <p:txBody>
          <a:bodyPr wrap="square" rtlCol="0">
            <a:spAutoFit/>
          </a:bodyPr>
          <a:lstStyle/>
          <a:p>
            <a:r>
              <a:rPr lang="es-EC" dirty="0" smtClean="0"/>
              <a:t>Fuente: MAGAP</a:t>
            </a:r>
            <a:endParaRPr lang="es-EC" dirty="0"/>
          </a:p>
        </p:txBody>
      </p:sp>
    </p:spTree>
    <p:extLst>
      <p:ext uri="{BB962C8B-B14F-4D97-AF65-F5344CB8AC3E}">
        <p14:creationId xmlns:p14="http://schemas.microsoft.com/office/powerpoint/2010/main" val="143251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6265" y="1132609"/>
            <a:ext cx="10018713" cy="1752599"/>
          </a:xfrm>
        </p:spPr>
        <p:txBody>
          <a:bodyPr/>
          <a:lstStyle/>
          <a:p>
            <a:pPr algn="l"/>
            <a:r>
              <a:rPr lang="es-ES" dirty="0" smtClean="0"/>
              <a:t>OBJETIVO GENERAL</a:t>
            </a:r>
            <a:endParaRPr lang="es-ES_tradnl" dirty="0"/>
          </a:p>
        </p:txBody>
      </p:sp>
      <p:sp>
        <p:nvSpPr>
          <p:cNvPr id="3" name="Marcador de contenido 2"/>
          <p:cNvSpPr>
            <a:spLocks noGrp="1"/>
          </p:cNvSpPr>
          <p:nvPr>
            <p:ph idx="1"/>
          </p:nvPr>
        </p:nvSpPr>
        <p:spPr>
          <a:xfrm>
            <a:off x="1650565" y="3664527"/>
            <a:ext cx="10018713" cy="865910"/>
          </a:xfrm>
        </p:spPr>
        <p:txBody>
          <a:bodyPr>
            <a:normAutofit fontScale="92500" lnSpcReduction="20000"/>
          </a:bodyPr>
          <a:lstStyle/>
          <a:p>
            <a:pPr algn="just"/>
            <a:r>
              <a:rPr lang="es-EC" sz="2800" dirty="0"/>
              <a:t>Evaluar la cascarilla de arroz como aditivo a los materiales de construcción tradicionales para viviendas.</a:t>
            </a:r>
          </a:p>
          <a:p>
            <a:pPr algn="just"/>
            <a:endParaRPr lang="es-ES_tradnl" sz="2800" dirty="0"/>
          </a:p>
          <a:p>
            <a:endParaRPr lang="es-ES_tradnl" dirty="0"/>
          </a:p>
        </p:txBody>
      </p:sp>
    </p:spTree>
    <p:extLst>
      <p:ext uri="{BB962C8B-B14F-4D97-AF65-F5344CB8AC3E}">
        <p14:creationId xmlns:p14="http://schemas.microsoft.com/office/powerpoint/2010/main" val="1966435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0361" y="1101012"/>
            <a:ext cx="6774024" cy="4671527"/>
          </a:xfrm>
          <a:prstGeom prst="rect">
            <a:avLst/>
          </a:prstGeom>
          <a:noFill/>
          <a:ln>
            <a:noFill/>
          </a:ln>
        </p:spPr>
      </p:pic>
      <p:sp>
        <p:nvSpPr>
          <p:cNvPr id="5" name="4 CuadroTexto"/>
          <p:cNvSpPr txBox="1"/>
          <p:nvPr/>
        </p:nvSpPr>
        <p:spPr>
          <a:xfrm>
            <a:off x="3359021" y="5732888"/>
            <a:ext cx="4516016" cy="369332"/>
          </a:xfrm>
          <a:prstGeom prst="rect">
            <a:avLst/>
          </a:prstGeom>
          <a:noFill/>
        </p:spPr>
        <p:txBody>
          <a:bodyPr wrap="square" rtlCol="0">
            <a:spAutoFit/>
          </a:bodyPr>
          <a:lstStyle/>
          <a:p>
            <a:r>
              <a:rPr lang="es-EC" dirty="0" smtClean="0"/>
              <a:t>MAGAP, 2012</a:t>
            </a:r>
            <a:endParaRPr lang="es-EC" dirty="0"/>
          </a:p>
        </p:txBody>
      </p:sp>
    </p:spTree>
    <p:extLst>
      <p:ext uri="{BB962C8B-B14F-4D97-AF65-F5344CB8AC3E}">
        <p14:creationId xmlns:p14="http://schemas.microsoft.com/office/powerpoint/2010/main" val="4049713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4383373"/>
              </p:ext>
            </p:extLst>
          </p:nvPr>
        </p:nvGraphicFramePr>
        <p:xfrm>
          <a:off x="2985796" y="2146042"/>
          <a:ext cx="6268218" cy="3267022"/>
        </p:xfrm>
        <a:graphic>
          <a:graphicData uri="http://schemas.openxmlformats.org/drawingml/2006/table">
            <a:tbl>
              <a:tblPr firstRow="1" firstCol="1" bandRow="1">
                <a:tableStyleId>{5C22544A-7EE6-4342-B048-85BDC9FD1C3A}</a:tableStyleId>
              </a:tblPr>
              <a:tblGrid>
                <a:gridCol w="3134109"/>
                <a:gridCol w="3134109"/>
              </a:tblGrid>
              <a:tr h="297002">
                <a:tc>
                  <a:txBody>
                    <a:bodyPr/>
                    <a:lstStyle/>
                    <a:p>
                      <a:pPr indent="180340" algn="ctr">
                        <a:lnSpc>
                          <a:spcPct val="150000"/>
                        </a:lnSpc>
                        <a:spcAft>
                          <a:spcPts val="0"/>
                        </a:spcAft>
                      </a:pPr>
                      <a:r>
                        <a:rPr lang="es-EC" sz="1400">
                          <a:effectLst/>
                        </a:rPr>
                        <a:t>Composición</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Fracción en peso</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Sílice (SiO</a:t>
                      </a:r>
                      <a:r>
                        <a:rPr lang="es-EC" sz="1400" baseline="-25000">
                          <a:effectLst/>
                        </a:rPr>
                        <a:t>2</a:t>
                      </a:r>
                      <a:r>
                        <a:rPr lang="es-EC" sz="1400">
                          <a:effectLst/>
                        </a:rPr>
                        <a:t>)</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90 – 97</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Óxido de Calcio (CaO)</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0,2 – 1,5</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Óxido de Magnesio (MgO)</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0,1 – 2,0</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Óxido de Potasio (K2O)</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0,6 – 1,6</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Óxido de Sodio (Na2O)</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Trazas – 1,75</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Óxido de fósforo (P2O5)</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0,3</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Sulfatos (SO3)</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0,1 – 1,13</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Cloro (Cl)</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0,15 – 0,40</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Óxido de hierro (Fe2O3)</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a:effectLst/>
                        </a:rPr>
                        <a:t>Trazas – 0,40</a:t>
                      </a:r>
                      <a:endParaRPr lang="es-EC" sz="1400">
                        <a:solidFill>
                          <a:srgbClr val="000000"/>
                        </a:solidFill>
                        <a:effectLst/>
                        <a:latin typeface="Arial"/>
                        <a:ea typeface="Times New Roman"/>
                        <a:cs typeface="Times New Roman"/>
                      </a:endParaRPr>
                    </a:p>
                  </a:txBody>
                  <a:tcPr marL="68580" marR="68580" marT="0" marB="0"/>
                </a:tc>
              </a:tr>
              <a:tr h="297002">
                <a:tc>
                  <a:txBody>
                    <a:bodyPr/>
                    <a:lstStyle/>
                    <a:p>
                      <a:pPr indent="180340" algn="just">
                        <a:lnSpc>
                          <a:spcPct val="150000"/>
                        </a:lnSpc>
                        <a:spcAft>
                          <a:spcPts val="0"/>
                        </a:spcAft>
                      </a:pPr>
                      <a:r>
                        <a:rPr lang="es-EC" sz="1400">
                          <a:effectLst/>
                        </a:rPr>
                        <a:t>Oxido de Manganeso (MnO2)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just">
                        <a:lnSpc>
                          <a:spcPct val="150000"/>
                        </a:lnSpc>
                        <a:spcAft>
                          <a:spcPts val="0"/>
                        </a:spcAft>
                      </a:pPr>
                      <a:r>
                        <a:rPr lang="es-EC" sz="1400" dirty="0">
                          <a:effectLst/>
                        </a:rPr>
                        <a:t>Trazas</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
        <p:nvSpPr>
          <p:cNvPr id="5" name="4 CuadroTexto"/>
          <p:cNvSpPr txBox="1"/>
          <p:nvPr/>
        </p:nvSpPr>
        <p:spPr>
          <a:xfrm>
            <a:off x="2985794" y="5378326"/>
            <a:ext cx="3508311" cy="369332"/>
          </a:xfrm>
          <a:prstGeom prst="rect">
            <a:avLst/>
          </a:prstGeom>
          <a:noFill/>
        </p:spPr>
        <p:txBody>
          <a:bodyPr wrap="square" rtlCol="0">
            <a:spAutoFit/>
          </a:bodyPr>
          <a:lstStyle/>
          <a:p>
            <a:r>
              <a:rPr lang="es-EC" dirty="0" smtClean="0"/>
              <a:t>Fuente: </a:t>
            </a:r>
            <a:r>
              <a:rPr lang="es-EC" dirty="0"/>
              <a:t>Echeverría Manuel, 2010</a:t>
            </a:r>
            <a:endParaRPr lang="es-EC" dirty="0"/>
          </a:p>
        </p:txBody>
      </p:sp>
    </p:spTree>
    <p:extLst>
      <p:ext uri="{BB962C8B-B14F-4D97-AF65-F5344CB8AC3E}">
        <p14:creationId xmlns:p14="http://schemas.microsoft.com/office/powerpoint/2010/main" val="2843288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5092" y="2452255"/>
            <a:ext cx="10018713" cy="1752599"/>
          </a:xfrm>
        </p:spPr>
        <p:txBody>
          <a:bodyPr/>
          <a:lstStyle/>
          <a:p>
            <a:r>
              <a:rPr lang="es-EC" dirty="0" smtClean="0"/>
              <a:t>Hormigones con cascarilla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278779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1982" y="2150918"/>
            <a:ext cx="5480965" cy="324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557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5093" y="2410691"/>
            <a:ext cx="10018713" cy="1752599"/>
          </a:xfrm>
        </p:spPr>
        <p:txBody>
          <a:bodyPr/>
          <a:lstStyle/>
          <a:p>
            <a:r>
              <a:rPr lang="es-EC" dirty="0" smtClean="0"/>
              <a:t>Morteros con cascarilla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2799193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smtClean="0"/>
              <a:t>Tomás Serrano realiza en el 2012 una investigación con 25 tipos de morteros con diferente dosificación y pretratamiento de la cascarilla</a:t>
            </a:r>
            <a:endParaRPr lang="es-EC" dirty="0"/>
          </a:p>
        </p:txBody>
      </p:sp>
    </p:spTree>
    <p:extLst>
      <p:ext uri="{BB962C8B-B14F-4D97-AF65-F5344CB8AC3E}">
        <p14:creationId xmlns:p14="http://schemas.microsoft.com/office/powerpoint/2010/main" val="3587549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86297138"/>
              </p:ext>
            </p:extLst>
          </p:nvPr>
        </p:nvGraphicFramePr>
        <p:xfrm>
          <a:off x="3620278" y="737986"/>
          <a:ext cx="5952930" cy="5362209"/>
        </p:xfrm>
        <a:graphic>
          <a:graphicData uri="http://schemas.openxmlformats.org/drawingml/2006/table">
            <a:tbl>
              <a:tblPr firstRow="1" firstCol="1" bandRow="1">
                <a:tableStyleId>{5C22544A-7EE6-4342-B048-85BDC9FD1C3A}</a:tableStyleId>
              </a:tblPr>
              <a:tblGrid>
                <a:gridCol w="1225997"/>
                <a:gridCol w="1735993"/>
                <a:gridCol w="2990940"/>
              </a:tblGrid>
              <a:tr h="507689">
                <a:tc>
                  <a:txBody>
                    <a:bodyPr/>
                    <a:lstStyle/>
                    <a:p>
                      <a:pPr indent="180340" algn="ctr">
                        <a:lnSpc>
                          <a:spcPct val="150000"/>
                        </a:lnSpc>
                        <a:spcAft>
                          <a:spcPts val="0"/>
                        </a:spcAft>
                      </a:pPr>
                      <a:r>
                        <a:rPr lang="es-EC" sz="1400" dirty="0">
                          <a:effectLst/>
                        </a:rPr>
                        <a:t> </a:t>
                      </a:r>
                      <a:endParaRPr lang="es-EC" sz="1400" dirty="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Peso [Kg/m</a:t>
                      </a:r>
                      <a:r>
                        <a:rPr lang="es-EC" sz="1400" baseline="30000">
                          <a:effectLst/>
                        </a:rPr>
                        <a:t>3</a:t>
                      </a:r>
                      <a:r>
                        <a:rPr lang="es-EC" sz="1400">
                          <a:effectLst/>
                        </a:rPr>
                        <a:t>]</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dirty="0">
                          <a:effectLst/>
                        </a:rPr>
                        <a:t>Esfuerzo de compresión [MPa]</a:t>
                      </a:r>
                      <a:endParaRPr lang="es-EC" sz="1400" dirty="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 </a:t>
                      </a:r>
                      <a:endParaRPr lang="es-EC" sz="1400">
                        <a:solidFill>
                          <a:srgbClr val="000000"/>
                        </a:solidFill>
                        <a:effectLst/>
                        <a:latin typeface="Arial"/>
                        <a:ea typeface="Times New Roman"/>
                        <a:cs typeface="Times New Roman"/>
                      </a:endParaRPr>
                    </a:p>
                  </a:txBody>
                  <a:tcPr marL="41108" marR="41108" marT="0" marB="0"/>
                </a:tc>
                <a:tc>
                  <a:txBody>
                    <a:bodyPr/>
                    <a:lstStyle/>
                    <a:p>
                      <a:pPr indent="226695" algn="just">
                        <a:lnSpc>
                          <a:spcPct val="150000"/>
                        </a:lnSpc>
                        <a:spcAft>
                          <a:spcPts val="0"/>
                        </a:spcAft>
                      </a:pPr>
                      <a:r>
                        <a:rPr lang="es-EC" sz="1400">
                          <a:effectLst/>
                        </a:rPr>
                        <a:t>28 días</a:t>
                      </a:r>
                      <a:endParaRPr lang="es-EC" sz="1400">
                        <a:solidFill>
                          <a:srgbClr val="000000"/>
                        </a:solidFill>
                        <a:effectLst/>
                        <a:latin typeface="Arial"/>
                        <a:ea typeface="Times New Roman"/>
                        <a:cs typeface="Times New Roman"/>
                      </a:endParaRPr>
                    </a:p>
                  </a:txBody>
                  <a:tcPr marL="41108" marR="41108" marT="0" marB="0"/>
                </a:tc>
                <a:tc>
                  <a:txBody>
                    <a:bodyPr/>
                    <a:lstStyle/>
                    <a:p>
                      <a:pPr indent="226695" algn="ctr">
                        <a:lnSpc>
                          <a:spcPct val="150000"/>
                        </a:lnSpc>
                        <a:spcAft>
                          <a:spcPts val="0"/>
                        </a:spcAft>
                      </a:pPr>
                      <a:r>
                        <a:rPr lang="es-EC" sz="1400">
                          <a:effectLst/>
                        </a:rPr>
                        <a:t>28 días</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M7</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960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0.87</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M8</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1140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1.81</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M9</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1060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1.99</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M11</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970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1.13</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M12</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960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1.38</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M13</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950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1.5</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M16</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1020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1.56</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M17</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970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1.37</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M18</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970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1.29</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M19</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M20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1280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5.37</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M21</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970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1.29</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M22</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1140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2.64</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M23</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1140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2.6</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M24</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1210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a:effectLst/>
                        </a:rPr>
                        <a:t>4.13</a:t>
                      </a:r>
                      <a:endParaRPr lang="es-EC" sz="1400">
                        <a:solidFill>
                          <a:srgbClr val="000000"/>
                        </a:solidFill>
                        <a:effectLst/>
                        <a:latin typeface="Arial"/>
                        <a:ea typeface="Times New Roman"/>
                        <a:cs typeface="Times New Roman"/>
                      </a:endParaRPr>
                    </a:p>
                  </a:txBody>
                  <a:tcPr marL="41108" marR="41108" marT="0" marB="0"/>
                </a:tc>
              </a:tr>
              <a:tr h="253845">
                <a:tc>
                  <a:txBody>
                    <a:bodyPr/>
                    <a:lstStyle/>
                    <a:p>
                      <a:pPr indent="180340" algn="ctr">
                        <a:lnSpc>
                          <a:spcPct val="150000"/>
                        </a:lnSpc>
                        <a:spcAft>
                          <a:spcPts val="0"/>
                        </a:spcAft>
                      </a:pPr>
                      <a:r>
                        <a:rPr lang="es-EC" sz="1400">
                          <a:effectLst/>
                        </a:rPr>
                        <a:t>M25</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just">
                        <a:lnSpc>
                          <a:spcPct val="150000"/>
                        </a:lnSpc>
                        <a:spcAft>
                          <a:spcPts val="0"/>
                        </a:spcAft>
                      </a:pPr>
                      <a:r>
                        <a:rPr lang="es-EC" sz="1400">
                          <a:effectLst/>
                        </a:rPr>
                        <a:t>1280</a:t>
                      </a:r>
                      <a:endParaRPr lang="es-EC" sz="1400">
                        <a:solidFill>
                          <a:srgbClr val="000000"/>
                        </a:solidFill>
                        <a:effectLst/>
                        <a:latin typeface="Arial"/>
                        <a:ea typeface="Times New Roman"/>
                        <a:cs typeface="Times New Roman"/>
                      </a:endParaRPr>
                    </a:p>
                  </a:txBody>
                  <a:tcPr marL="41108" marR="41108" marT="0" marB="0"/>
                </a:tc>
                <a:tc>
                  <a:txBody>
                    <a:bodyPr/>
                    <a:lstStyle/>
                    <a:p>
                      <a:pPr indent="180340" algn="ctr">
                        <a:lnSpc>
                          <a:spcPct val="150000"/>
                        </a:lnSpc>
                        <a:spcAft>
                          <a:spcPts val="0"/>
                        </a:spcAft>
                      </a:pPr>
                      <a:r>
                        <a:rPr lang="es-EC" sz="1400" dirty="0">
                          <a:effectLst/>
                        </a:rPr>
                        <a:t>2.03</a:t>
                      </a:r>
                      <a:endParaRPr lang="es-EC" sz="1400" dirty="0">
                        <a:solidFill>
                          <a:srgbClr val="000000"/>
                        </a:solidFill>
                        <a:effectLst/>
                        <a:latin typeface="Arial"/>
                        <a:ea typeface="Times New Roman"/>
                        <a:cs typeface="Times New Roman"/>
                      </a:endParaRPr>
                    </a:p>
                  </a:txBody>
                  <a:tcPr marL="41108" marR="41108" marT="0" marB="0"/>
                </a:tc>
              </a:tr>
            </a:tbl>
          </a:graphicData>
        </a:graphic>
      </p:graphicFrame>
      <p:sp>
        <p:nvSpPr>
          <p:cNvPr id="5" name="4 CuadroTexto"/>
          <p:cNvSpPr txBox="1"/>
          <p:nvPr/>
        </p:nvSpPr>
        <p:spPr>
          <a:xfrm>
            <a:off x="3601617" y="6050130"/>
            <a:ext cx="2276669" cy="369332"/>
          </a:xfrm>
          <a:prstGeom prst="rect">
            <a:avLst/>
          </a:prstGeom>
          <a:noFill/>
        </p:spPr>
        <p:txBody>
          <a:bodyPr wrap="square" rtlCol="0">
            <a:spAutoFit/>
          </a:bodyPr>
          <a:lstStyle/>
          <a:p>
            <a:r>
              <a:rPr lang="es-EC" dirty="0" smtClean="0"/>
              <a:t>Serrano Tomas, 2012</a:t>
            </a:r>
            <a:endParaRPr lang="es-EC" dirty="0"/>
          </a:p>
        </p:txBody>
      </p:sp>
    </p:spTree>
    <p:extLst>
      <p:ext uri="{BB962C8B-B14F-4D97-AF65-F5344CB8AC3E}">
        <p14:creationId xmlns:p14="http://schemas.microsoft.com/office/powerpoint/2010/main" val="2534379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r>
              <a:rPr lang="es-EC" dirty="0" smtClean="0"/>
              <a:t>Como resultados se destaca la </a:t>
            </a:r>
            <a:r>
              <a:rPr lang="es-EC" dirty="0"/>
              <a:t>importancia del tratamiento previo de la cascarilla de arroz, que requiere eliminar sus  carbohidratos puesto que aumentan la concentración de azúcar en el medio acuoso e impide su fraguado.</a:t>
            </a:r>
          </a:p>
          <a:p>
            <a:r>
              <a:rPr lang="es-EC" dirty="0" smtClean="0"/>
              <a:t>Se comprueba la influencia </a:t>
            </a:r>
            <a:r>
              <a:rPr lang="es-EC" dirty="0"/>
              <a:t>de la cascara de arroz en </a:t>
            </a:r>
            <a:r>
              <a:rPr lang="es-EC" dirty="0" smtClean="0"/>
              <a:t>la relación de compresión, la cual disminuye significativamente con este biomaterial.</a:t>
            </a:r>
            <a:endParaRPr lang="es-EC" dirty="0"/>
          </a:p>
          <a:p>
            <a:endParaRPr lang="es-EC" dirty="0"/>
          </a:p>
        </p:txBody>
      </p:sp>
    </p:spTree>
    <p:extLst>
      <p:ext uri="{BB962C8B-B14F-4D97-AF65-F5344CB8AC3E}">
        <p14:creationId xmlns:p14="http://schemas.microsoft.com/office/powerpoint/2010/main" val="1208722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5650" y="2551923"/>
            <a:ext cx="10018713" cy="1752599"/>
          </a:xfrm>
        </p:spPr>
        <p:txBody>
          <a:bodyPr/>
          <a:lstStyle/>
          <a:p>
            <a:r>
              <a:rPr lang="es-EC" dirty="0" smtClean="0"/>
              <a:t>Cascarilla en placas</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1695066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71560192"/>
              </p:ext>
            </p:extLst>
          </p:nvPr>
        </p:nvGraphicFramePr>
        <p:xfrm>
          <a:off x="2425958" y="1007706"/>
          <a:ext cx="7669763" cy="4785775"/>
        </p:xfrm>
        <a:graphic>
          <a:graphicData uri="http://schemas.openxmlformats.org/drawingml/2006/table">
            <a:tbl>
              <a:tblPr firstRow="1" firstCol="1" bandRow="1">
                <a:tableStyleId>{5C22544A-7EE6-4342-B048-85BDC9FD1C3A}</a:tableStyleId>
              </a:tblPr>
              <a:tblGrid>
                <a:gridCol w="561994"/>
                <a:gridCol w="3309515"/>
                <a:gridCol w="826754"/>
                <a:gridCol w="134059"/>
                <a:gridCol w="1062373"/>
                <a:gridCol w="974914"/>
                <a:gridCol w="800154"/>
              </a:tblGrid>
              <a:tr h="1594498">
                <a:tc>
                  <a:txBody>
                    <a:bodyPr/>
                    <a:lstStyle/>
                    <a:p>
                      <a:pPr indent="180340" algn="ctr">
                        <a:lnSpc>
                          <a:spcPct val="150000"/>
                        </a:lnSpc>
                        <a:spcAft>
                          <a:spcPts val="0"/>
                        </a:spcAft>
                      </a:pPr>
                      <a:r>
                        <a:rPr lang="es-EC" sz="1400" dirty="0">
                          <a:effectLst/>
                        </a:rPr>
                        <a:t>Ítem</a:t>
                      </a:r>
                      <a:endParaRPr lang="es-EC" sz="1400" dirty="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Composición</a:t>
                      </a:r>
                      <a:endParaRPr lang="es-EC" sz="1400">
                        <a:solidFill>
                          <a:srgbClr val="000000"/>
                        </a:solidFill>
                        <a:effectLst/>
                        <a:latin typeface="Arial"/>
                        <a:ea typeface="Times New Roman"/>
                        <a:cs typeface="Times New Roman"/>
                      </a:endParaRPr>
                    </a:p>
                  </a:txBody>
                  <a:tcPr marL="52070" marR="52070" marT="0" marB="0"/>
                </a:tc>
                <a:tc gridSpan="2">
                  <a:txBody>
                    <a:bodyPr/>
                    <a:lstStyle/>
                    <a:p>
                      <a:pPr indent="180340" algn="ctr">
                        <a:lnSpc>
                          <a:spcPct val="150000"/>
                        </a:lnSpc>
                        <a:spcAft>
                          <a:spcPts val="0"/>
                        </a:spcAft>
                      </a:pPr>
                      <a:r>
                        <a:rPr lang="es-EC" sz="1400">
                          <a:effectLst/>
                        </a:rPr>
                        <a:t>Proceso de aglome-ración</a:t>
                      </a:r>
                      <a:endParaRPr lang="es-EC" sz="1400">
                        <a:solidFill>
                          <a:srgbClr val="000000"/>
                        </a:solidFill>
                        <a:effectLst/>
                        <a:latin typeface="Arial"/>
                        <a:ea typeface="Times New Roman"/>
                        <a:cs typeface="Times New Roman"/>
                      </a:endParaRPr>
                    </a:p>
                  </a:txBody>
                  <a:tcPr marL="52070" marR="52070" marT="0" marB="0"/>
                </a:tc>
                <a:tc hMerge="1">
                  <a:txBody>
                    <a:bodyPr/>
                    <a:lstStyle/>
                    <a:p>
                      <a:endParaRPr lang="es-EC"/>
                    </a:p>
                  </a:txBody>
                  <a:tcPr/>
                </a:tc>
                <a:tc>
                  <a:txBody>
                    <a:bodyPr/>
                    <a:lstStyle/>
                    <a:p>
                      <a:pPr indent="180340" algn="ctr">
                        <a:lnSpc>
                          <a:spcPct val="150000"/>
                        </a:lnSpc>
                        <a:spcAft>
                          <a:spcPts val="0"/>
                        </a:spcAft>
                      </a:pPr>
                      <a:r>
                        <a:rPr lang="es-EC" sz="1400">
                          <a:effectLst/>
                        </a:rPr>
                        <a:t>Densidad (Kg/m</a:t>
                      </a:r>
                      <a:r>
                        <a:rPr lang="es-EC" sz="1400" baseline="30000">
                          <a:effectLst/>
                        </a:rPr>
                        <a:t>3</a:t>
                      </a:r>
                      <a:r>
                        <a:rPr lang="es-EC" sz="1400">
                          <a:effectLst/>
                        </a:rPr>
                        <a:t>)</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Masa (Kg)</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Conduc-tividad</a:t>
                      </a:r>
                    </a:p>
                    <a:p>
                      <a:pPr indent="180340" algn="just">
                        <a:lnSpc>
                          <a:spcPct val="150000"/>
                        </a:lnSpc>
                        <a:spcAft>
                          <a:spcPts val="0"/>
                        </a:spcAft>
                      </a:pPr>
                      <a:r>
                        <a:rPr lang="es-EC" sz="1400">
                          <a:effectLst/>
                        </a:rPr>
                        <a:t>(W/m°K)</a:t>
                      </a:r>
                      <a:endParaRPr lang="es-EC" sz="1400">
                        <a:solidFill>
                          <a:srgbClr val="000000"/>
                        </a:solidFill>
                        <a:effectLst/>
                        <a:latin typeface="Arial"/>
                        <a:ea typeface="Times New Roman"/>
                        <a:cs typeface="Times New Roman"/>
                      </a:endParaRPr>
                    </a:p>
                  </a:txBody>
                  <a:tcPr marL="52070" marR="52070" marT="0" marB="0"/>
                </a:tc>
              </a:tr>
              <a:tr h="956699">
                <a:tc>
                  <a:txBody>
                    <a:bodyPr/>
                    <a:lstStyle/>
                    <a:p>
                      <a:pPr indent="180340" algn="ctr">
                        <a:lnSpc>
                          <a:spcPct val="150000"/>
                        </a:lnSpc>
                        <a:spcAft>
                          <a:spcPts val="0"/>
                        </a:spcAft>
                      </a:pPr>
                      <a:r>
                        <a:rPr lang="es-EC" sz="1400">
                          <a:effectLst/>
                        </a:rPr>
                        <a:t>1</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Cascarilla de arroz, almidón de yuca, fibra de fique y banano. Comprimido</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1</a:t>
                      </a:r>
                      <a:endParaRPr lang="es-EC" sz="1400">
                        <a:solidFill>
                          <a:srgbClr val="000000"/>
                        </a:solidFill>
                        <a:effectLst/>
                        <a:latin typeface="Arial"/>
                        <a:ea typeface="Times New Roman"/>
                        <a:cs typeface="Times New Roman"/>
                      </a:endParaRPr>
                    </a:p>
                  </a:txBody>
                  <a:tcPr marL="52070" marR="52070" marT="0" marB="0"/>
                </a:tc>
                <a:tc gridSpan="2">
                  <a:txBody>
                    <a:bodyPr/>
                    <a:lstStyle/>
                    <a:p>
                      <a:pPr indent="180340" algn="ctr">
                        <a:lnSpc>
                          <a:spcPct val="150000"/>
                        </a:lnSpc>
                        <a:spcAft>
                          <a:spcPts val="0"/>
                        </a:spcAft>
                      </a:pPr>
                      <a:r>
                        <a:rPr lang="es-EC" sz="1400">
                          <a:effectLst/>
                        </a:rPr>
                        <a:t>336.54</a:t>
                      </a:r>
                      <a:endParaRPr lang="es-EC" sz="1400">
                        <a:solidFill>
                          <a:srgbClr val="000000"/>
                        </a:solidFill>
                        <a:effectLst/>
                        <a:latin typeface="Arial"/>
                        <a:ea typeface="Times New Roman"/>
                        <a:cs typeface="Times New Roman"/>
                      </a:endParaRPr>
                    </a:p>
                  </a:txBody>
                  <a:tcPr marL="52070" marR="52070" marT="0" marB="0"/>
                </a:tc>
                <a:tc hMerge="1">
                  <a:txBody>
                    <a:bodyPr/>
                    <a:lstStyle/>
                    <a:p>
                      <a:endParaRPr lang="es-EC"/>
                    </a:p>
                  </a:txBody>
                  <a:tcPr/>
                </a:tc>
                <a:tc>
                  <a:txBody>
                    <a:bodyPr/>
                    <a:lstStyle/>
                    <a:p>
                      <a:pPr indent="180340" algn="ctr">
                        <a:lnSpc>
                          <a:spcPct val="150000"/>
                        </a:lnSpc>
                        <a:spcAft>
                          <a:spcPts val="0"/>
                        </a:spcAft>
                      </a:pPr>
                      <a:r>
                        <a:rPr lang="es-EC" sz="1400">
                          <a:effectLst/>
                        </a:rPr>
                        <a:t>472.84</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0.0965</a:t>
                      </a:r>
                      <a:endParaRPr lang="es-EC" sz="1400">
                        <a:solidFill>
                          <a:srgbClr val="000000"/>
                        </a:solidFill>
                        <a:effectLst/>
                        <a:latin typeface="Arial"/>
                        <a:ea typeface="Times New Roman"/>
                        <a:cs typeface="Times New Roman"/>
                      </a:endParaRPr>
                    </a:p>
                  </a:txBody>
                  <a:tcPr marL="52070" marR="52070" marT="0" marB="0"/>
                </a:tc>
              </a:tr>
              <a:tr h="637799">
                <a:tc>
                  <a:txBody>
                    <a:bodyPr/>
                    <a:lstStyle/>
                    <a:p>
                      <a:pPr indent="180340" algn="ctr">
                        <a:lnSpc>
                          <a:spcPct val="150000"/>
                        </a:lnSpc>
                        <a:spcAft>
                          <a:spcPts val="0"/>
                        </a:spcAft>
                      </a:pPr>
                      <a:r>
                        <a:rPr lang="es-EC" sz="1400">
                          <a:effectLst/>
                        </a:rPr>
                        <a:t>2</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Cascarilla de arroz, PVA, fibra de banano</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2</a:t>
                      </a:r>
                      <a:endParaRPr lang="es-EC" sz="1400">
                        <a:solidFill>
                          <a:srgbClr val="000000"/>
                        </a:solidFill>
                        <a:effectLst/>
                        <a:latin typeface="Arial"/>
                        <a:ea typeface="Times New Roman"/>
                        <a:cs typeface="Times New Roman"/>
                      </a:endParaRPr>
                    </a:p>
                  </a:txBody>
                  <a:tcPr marL="52070" marR="52070" marT="0" marB="0"/>
                </a:tc>
                <a:tc gridSpan="2">
                  <a:txBody>
                    <a:bodyPr/>
                    <a:lstStyle/>
                    <a:p>
                      <a:pPr indent="180340" algn="ctr">
                        <a:lnSpc>
                          <a:spcPct val="150000"/>
                        </a:lnSpc>
                        <a:spcAft>
                          <a:spcPts val="0"/>
                        </a:spcAft>
                      </a:pPr>
                      <a:r>
                        <a:rPr lang="es-EC" sz="1400">
                          <a:effectLst/>
                        </a:rPr>
                        <a:t>203.02</a:t>
                      </a:r>
                      <a:endParaRPr lang="es-EC" sz="1400">
                        <a:solidFill>
                          <a:srgbClr val="000000"/>
                        </a:solidFill>
                        <a:effectLst/>
                        <a:latin typeface="Arial"/>
                        <a:ea typeface="Times New Roman"/>
                        <a:cs typeface="Times New Roman"/>
                      </a:endParaRPr>
                    </a:p>
                  </a:txBody>
                  <a:tcPr marL="52070" marR="52070" marT="0" marB="0"/>
                </a:tc>
                <a:tc hMerge="1">
                  <a:txBody>
                    <a:bodyPr/>
                    <a:lstStyle/>
                    <a:p>
                      <a:endParaRPr lang="es-EC"/>
                    </a:p>
                  </a:txBody>
                  <a:tcPr/>
                </a:tc>
                <a:tc>
                  <a:txBody>
                    <a:bodyPr/>
                    <a:lstStyle/>
                    <a:p>
                      <a:pPr indent="180340" algn="ctr">
                        <a:lnSpc>
                          <a:spcPct val="150000"/>
                        </a:lnSpc>
                        <a:spcAft>
                          <a:spcPts val="0"/>
                        </a:spcAft>
                      </a:pPr>
                      <a:r>
                        <a:rPr lang="es-EC" sz="1400">
                          <a:effectLst/>
                        </a:rPr>
                        <a:t>280.98</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0.2117</a:t>
                      </a:r>
                      <a:endParaRPr lang="es-EC" sz="1400">
                        <a:solidFill>
                          <a:srgbClr val="000000"/>
                        </a:solidFill>
                        <a:effectLst/>
                        <a:latin typeface="Arial"/>
                        <a:ea typeface="Times New Roman"/>
                        <a:cs typeface="Times New Roman"/>
                      </a:endParaRPr>
                    </a:p>
                  </a:txBody>
                  <a:tcPr marL="52070" marR="52070" marT="0" marB="0"/>
                </a:tc>
              </a:tr>
              <a:tr h="637799">
                <a:tc>
                  <a:txBody>
                    <a:bodyPr/>
                    <a:lstStyle/>
                    <a:p>
                      <a:pPr indent="180340" algn="ctr">
                        <a:lnSpc>
                          <a:spcPct val="150000"/>
                        </a:lnSpc>
                        <a:spcAft>
                          <a:spcPts val="0"/>
                        </a:spcAft>
                      </a:pPr>
                      <a:r>
                        <a:rPr lang="es-EC" sz="1400">
                          <a:effectLst/>
                        </a:rPr>
                        <a:t>3</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Cascarilla de arroz, almidón y fibra de yuca, fibra de fique</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1</a:t>
                      </a:r>
                      <a:endParaRPr lang="es-EC" sz="1400">
                        <a:solidFill>
                          <a:srgbClr val="000000"/>
                        </a:solidFill>
                        <a:effectLst/>
                        <a:latin typeface="Arial"/>
                        <a:ea typeface="Times New Roman"/>
                        <a:cs typeface="Times New Roman"/>
                      </a:endParaRPr>
                    </a:p>
                  </a:txBody>
                  <a:tcPr marL="52070" marR="52070" marT="0" marB="0"/>
                </a:tc>
                <a:tc gridSpan="2">
                  <a:txBody>
                    <a:bodyPr/>
                    <a:lstStyle/>
                    <a:p>
                      <a:pPr indent="180340" algn="ctr">
                        <a:lnSpc>
                          <a:spcPct val="150000"/>
                        </a:lnSpc>
                        <a:spcAft>
                          <a:spcPts val="0"/>
                        </a:spcAft>
                      </a:pPr>
                      <a:r>
                        <a:rPr lang="es-EC" sz="1400">
                          <a:effectLst/>
                        </a:rPr>
                        <a:t>380.77</a:t>
                      </a:r>
                      <a:endParaRPr lang="es-EC" sz="1400">
                        <a:solidFill>
                          <a:srgbClr val="000000"/>
                        </a:solidFill>
                        <a:effectLst/>
                        <a:latin typeface="Arial"/>
                        <a:ea typeface="Times New Roman"/>
                        <a:cs typeface="Times New Roman"/>
                      </a:endParaRPr>
                    </a:p>
                  </a:txBody>
                  <a:tcPr marL="52070" marR="52070" marT="0" marB="0"/>
                </a:tc>
                <a:tc hMerge="1">
                  <a:txBody>
                    <a:bodyPr/>
                    <a:lstStyle/>
                    <a:p>
                      <a:endParaRPr lang="es-EC"/>
                    </a:p>
                  </a:txBody>
                  <a:tcPr/>
                </a:tc>
                <a:tc>
                  <a:txBody>
                    <a:bodyPr/>
                    <a:lstStyle/>
                    <a:p>
                      <a:pPr indent="180340" algn="ctr">
                        <a:lnSpc>
                          <a:spcPct val="150000"/>
                        </a:lnSpc>
                        <a:spcAft>
                          <a:spcPts val="0"/>
                        </a:spcAft>
                      </a:pPr>
                      <a:r>
                        <a:rPr lang="es-EC" sz="1400">
                          <a:effectLst/>
                        </a:rPr>
                        <a:t>571.16</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0.0901</a:t>
                      </a:r>
                      <a:endParaRPr lang="es-EC" sz="1400">
                        <a:solidFill>
                          <a:srgbClr val="000000"/>
                        </a:solidFill>
                        <a:effectLst/>
                        <a:latin typeface="Arial"/>
                        <a:ea typeface="Times New Roman"/>
                        <a:cs typeface="Times New Roman"/>
                      </a:endParaRPr>
                    </a:p>
                  </a:txBody>
                  <a:tcPr marL="52070" marR="52070" marT="0" marB="0"/>
                </a:tc>
              </a:tr>
              <a:tr h="956699">
                <a:tc>
                  <a:txBody>
                    <a:bodyPr/>
                    <a:lstStyle/>
                    <a:p>
                      <a:pPr indent="180340" algn="ctr">
                        <a:lnSpc>
                          <a:spcPct val="150000"/>
                        </a:lnSpc>
                        <a:spcAft>
                          <a:spcPts val="0"/>
                        </a:spcAft>
                      </a:pPr>
                      <a:r>
                        <a:rPr lang="es-EC" sz="1400">
                          <a:effectLst/>
                        </a:rPr>
                        <a:t>4</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Cascarilla de arroz, almidón de yuca, fibra de fique y banano. Sin comprimir</a:t>
                      </a:r>
                      <a:endParaRPr lang="es-EC" sz="140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a:effectLst/>
                        </a:rPr>
                        <a:t>2</a:t>
                      </a:r>
                      <a:endParaRPr lang="es-EC" sz="1400">
                        <a:solidFill>
                          <a:srgbClr val="000000"/>
                        </a:solidFill>
                        <a:effectLst/>
                        <a:latin typeface="Arial"/>
                        <a:ea typeface="Times New Roman"/>
                        <a:cs typeface="Times New Roman"/>
                      </a:endParaRPr>
                    </a:p>
                  </a:txBody>
                  <a:tcPr marL="52070" marR="52070" marT="0" marB="0"/>
                </a:tc>
                <a:tc gridSpan="2">
                  <a:txBody>
                    <a:bodyPr/>
                    <a:lstStyle/>
                    <a:p>
                      <a:pPr indent="180340" algn="ctr">
                        <a:lnSpc>
                          <a:spcPct val="150000"/>
                        </a:lnSpc>
                        <a:spcAft>
                          <a:spcPts val="0"/>
                        </a:spcAft>
                      </a:pPr>
                      <a:r>
                        <a:rPr lang="es-EC" sz="1400">
                          <a:effectLst/>
                        </a:rPr>
                        <a:t>194.96</a:t>
                      </a:r>
                      <a:endParaRPr lang="es-EC" sz="1400">
                        <a:solidFill>
                          <a:srgbClr val="000000"/>
                        </a:solidFill>
                        <a:effectLst/>
                        <a:latin typeface="Arial"/>
                        <a:ea typeface="Times New Roman"/>
                        <a:cs typeface="Times New Roman"/>
                      </a:endParaRPr>
                    </a:p>
                  </a:txBody>
                  <a:tcPr marL="52070" marR="52070" marT="0" marB="0"/>
                </a:tc>
                <a:tc hMerge="1">
                  <a:txBody>
                    <a:bodyPr/>
                    <a:lstStyle/>
                    <a:p>
                      <a:endParaRPr lang="es-EC"/>
                    </a:p>
                  </a:txBody>
                  <a:tcPr/>
                </a:tc>
                <a:tc>
                  <a:txBody>
                    <a:bodyPr/>
                    <a:lstStyle/>
                    <a:p>
                      <a:pPr indent="180340" algn="ctr">
                        <a:lnSpc>
                          <a:spcPct val="150000"/>
                        </a:lnSpc>
                        <a:spcAft>
                          <a:spcPts val="0"/>
                        </a:spcAft>
                      </a:pPr>
                      <a:r>
                        <a:rPr lang="es-EC" sz="1400" dirty="0">
                          <a:effectLst/>
                        </a:rPr>
                        <a:t>267.88</a:t>
                      </a:r>
                      <a:endParaRPr lang="es-EC" sz="1400" dirty="0">
                        <a:solidFill>
                          <a:srgbClr val="000000"/>
                        </a:solidFill>
                        <a:effectLst/>
                        <a:latin typeface="Arial"/>
                        <a:ea typeface="Times New Roman"/>
                        <a:cs typeface="Times New Roman"/>
                      </a:endParaRPr>
                    </a:p>
                  </a:txBody>
                  <a:tcPr marL="52070" marR="52070" marT="0" marB="0"/>
                </a:tc>
                <a:tc>
                  <a:txBody>
                    <a:bodyPr/>
                    <a:lstStyle/>
                    <a:p>
                      <a:pPr indent="180340" algn="ctr">
                        <a:lnSpc>
                          <a:spcPct val="150000"/>
                        </a:lnSpc>
                        <a:spcAft>
                          <a:spcPts val="0"/>
                        </a:spcAft>
                      </a:pPr>
                      <a:r>
                        <a:rPr lang="es-EC" sz="1400" dirty="0">
                          <a:effectLst/>
                        </a:rPr>
                        <a:t>0.0653</a:t>
                      </a:r>
                      <a:endParaRPr lang="es-EC" sz="1400" dirty="0">
                        <a:solidFill>
                          <a:srgbClr val="000000"/>
                        </a:solidFill>
                        <a:effectLst/>
                        <a:latin typeface="Arial"/>
                        <a:ea typeface="Times New Roman"/>
                        <a:cs typeface="Times New Roman"/>
                      </a:endParaRPr>
                    </a:p>
                  </a:txBody>
                  <a:tcPr marL="52070" marR="52070" marT="0" marB="0"/>
                </a:tc>
              </a:tr>
            </a:tbl>
          </a:graphicData>
        </a:graphic>
      </p:graphicFrame>
      <p:sp>
        <p:nvSpPr>
          <p:cNvPr id="5" name="4 CuadroTexto"/>
          <p:cNvSpPr txBox="1"/>
          <p:nvPr/>
        </p:nvSpPr>
        <p:spPr>
          <a:xfrm>
            <a:off x="2453950" y="5788872"/>
            <a:ext cx="2855167" cy="369332"/>
          </a:xfrm>
          <a:prstGeom prst="rect">
            <a:avLst/>
          </a:prstGeom>
          <a:noFill/>
        </p:spPr>
        <p:txBody>
          <a:bodyPr wrap="square" rtlCol="0">
            <a:spAutoFit/>
          </a:bodyPr>
          <a:lstStyle/>
          <a:p>
            <a:r>
              <a:rPr lang="es-EC" b="1" dirty="0"/>
              <a:t>Fuente</a:t>
            </a:r>
            <a:r>
              <a:rPr lang="es-EC" b="1" dirty="0" smtClean="0"/>
              <a:t>: </a:t>
            </a:r>
            <a:r>
              <a:rPr lang="es-EC" dirty="0" smtClean="0"/>
              <a:t>Cadena </a:t>
            </a:r>
            <a:r>
              <a:rPr lang="es-EC" dirty="0"/>
              <a:t>C., 2002</a:t>
            </a:r>
            <a:endParaRPr lang="es-EC" dirty="0"/>
          </a:p>
        </p:txBody>
      </p:sp>
    </p:spTree>
    <p:extLst>
      <p:ext uri="{BB962C8B-B14F-4D97-AF65-F5344CB8AC3E}">
        <p14:creationId xmlns:p14="http://schemas.microsoft.com/office/powerpoint/2010/main" val="76577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1346" y="509154"/>
            <a:ext cx="10018713" cy="1752599"/>
          </a:xfrm>
        </p:spPr>
        <p:txBody>
          <a:bodyPr/>
          <a:lstStyle/>
          <a:p>
            <a:pPr algn="l"/>
            <a:r>
              <a:rPr lang="es-ES" dirty="0" smtClean="0"/>
              <a:t>OBJETIVOS ESPECÍFICOS</a:t>
            </a:r>
            <a:endParaRPr lang="es-ES_tradnl" dirty="0"/>
          </a:p>
        </p:txBody>
      </p:sp>
      <p:sp>
        <p:nvSpPr>
          <p:cNvPr id="3" name="Marcador de contenido 2"/>
          <p:cNvSpPr>
            <a:spLocks noGrp="1"/>
          </p:cNvSpPr>
          <p:nvPr>
            <p:ph idx="1"/>
          </p:nvPr>
        </p:nvSpPr>
        <p:spPr>
          <a:xfrm>
            <a:off x="1484309" y="1835726"/>
            <a:ext cx="10018713" cy="4042560"/>
          </a:xfrm>
        </p:spPr>
        <p:txBody>
          <a:bodyPr>
            <a:normAutofit/>
          </a:bodyPr>
          <a:lstStyle/>
          <a:p>
            <a:r>
              <a:rPr lang="es-EC" dirty="0"/>
              <a:t>Determinar la resistencia mecánica de morteros con cascarilla de arroz con el fin de ser utilizados en construcción de viviendas</a:t>
            </a:r>
          </a:p>
          <a:p>
            <a:r>
              <a:rPr lang="es-EC" dirty="0"/>
              <a:t>Analizar la conductividad térmica de morteros con cascarilla de arroz con el fin de mejorar la eficiencia energética de una vivienda</a:t>
            </a:r>
          </a:p>
          <a:p>
            <a:r>
              <a:rPr lang="es-EC" dirty="0"/>
              <a:t>Construir el equipo de placa caliente para medir la conductividad térmica de la cascarilla de arroz.</a:t>
            </a:r>
          </a:p>
          <a:p>
            <a:pPr marL="0" indent="0">
              <a:buNone/>
            </a:pPr>
            <a:endParaRPr lang="es-ES_tradnl" dirty="0"/>
          </a:p>
        </p:txBody>
      </p:sp>
    </p:spTree>
    <p:extLst>
      <p:ext uri="{BB962C8B-B14F-4D97-AF65-F5344CB8AC3E}">
        <p14:creationId xmlns:p14="http://schemas.microsoft.com/office/powerpoint/2010/main" val="3768322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pPr marL="0" indent="0">
              <a:buNone/>
            </a:pPr>
            <a:r>
              <a:rPr lang="es-EC" dirty="0"/>
              <a:t>Por medio de pruebas de laboratorio Cadena (Cadena C., 2002), demuestra en el 2002 que es factible aglomerar la cascarilla de arroz con elementos naturales y subproductos agrícolas.  Realiza pruebas con almidón de yuca que es un adherente natural de fácil fabricación y obtención que no presenta impacto negativo al medio ambiente, fibra de fique que se obtiene a partir de una planta nativa de Colombia, fibras de banano que se obtienen a partir del vástago de esta planta y acrilato de </a:t>
            </a:r>
            <a:r>
              <a:rPr lang="es-EC" dirty="0" err="1"/>
              <a:t>polivinil</a:t>
            </a:r>
            <a:r>
              <a:rPr lang="es-EC" dirty="0"/>
              <a:t> (PVA) como adherente artificial de bajo impacto ambiental.</a:t>
            </a:r>
          </a:p>
          <a:p>
            <a:endParaRPr lang="es-EC" dirty="0"/>
          </a:p>
        </p:txBody>
      </p:sp>
    </p:spTree>
    <p:extLst>
      <p:ext uri="{BB962C8B-B14F-4D97-AF65-F5344CB8AC3E}">
        <p14:creationId xmlns:p14="http://schemas.microsoft.com/office/powerpoint/2010/main" val="344480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6989" y="2477278"/>
            <a:ext cx="10018713" cy="1752599"/>
          </a:xfrm>
        </p:spPr>
        <p:txBody>
          <a:bodyPr/>
          <a:lstStyle/>
          <a:p>
            <a:r>
              <a:rPr lang="es-EC" dirty="0" smtClean="0"/>
              <a:t>DESARROLLO EXPERIMENTAL</a:t>
            </a:r>
            <a:endParaRPr lang="es-EC" dirty="0"/>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1577897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Elaboración de Probetas</a:t>
            </a:r>
            <a:endParaRPr lang="es-EC" dirty="0"/>
          </a:p>
        </p:txBody>
      </p:sp>
      <p:sp>
        <p:nvSpPr>
          <p:cNvPr id="3" name="2 Marcador de contenido"/>
          <p:cNvSpPr>
            <a:spLocks noGrp="1"/>
          </p:cNvSpPr>
          <p:nvPr>
            <p:ph idx="1"/>
          </p:nvPr>
        </p:nvSpPr>
        <p:spPr/>
        <p:txBody>
          <a:bodyPr/>
          <a:lstStyle/>
          <a:p>
            <a:pPr marL="0" indent="0">
              <a:buNone/>
            </a:pPr>
            <a:r>
              <a:rPr lang="es-EC" dirty="0"/>
              <a:t>Se realizó el pretratamiento de la cascarilla dejándola en reposo con hidróxido de calcio y se establecieron los siguientes pesos y proporciones para la muestra: </a:t>
            </a:r>
          </a:p>
          <a:p>
            <a:endParaRPr lang="es-EC" dirty="0"/>
          </a:p>
        </p:txBody>
      </p:sp>
    </p:spTree>
    <p:extLst>
      <p:ext uri="{BB962C8B-B14F-4D97-AF65-F5344CB8AC3E}">
        <p14:creationId xmlns:p14="http://schemas.microsoft.com/office/powerpoint/2010/main" val="1223371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37323821"/>
              </p:ext>
            </p:extLst>
          </p:nvPr>
        </p:nvGraphicFramePr>
        <p:xfrm>
          <a:off x="3545633" y="2220685"/>
          <a:ext cx="4801601" cy="2546580"/>
        </p:xfrm>
        <a:graphic>
          <a:graphicData uri="http://schemas.openxmlformats.org/drawingml/2006/table">
            <a:tbl>
              <a:tblPr firstRow="1" firstCol="1" bandRow="1">
                <a:tableStyleId>{5C22544A-7EE6-4342-B048-85BDC9FD1C3A}</a:tableStyleId>
              </a:tblPr>
              <a:tblGrid>
                <a:gridCol w="2407380"/>
                <a:gridCol w="2394221"/>
              </a:tblGrid>
              <a:tr h="509316">
                <a:tc>
                  <a:txBody>
                    <a:bodyPr/>
                    <a:lstStyle/>
                    <a:p>
                      <a:pPr indent="180340" algn="ctr">
                        <a:lnSpc>
                          <a:spcPct val="150000"/>
                        </a:lnSpc>
                        <a:spcBef>
                          <a:spcPts val="600"/>
                        </a:spcBef>
                        <a:spcAft>
                          <a:spcPts val="0"/>
                        </a:spcAft>
                      </a:pPr>
                      <a:r>
                        <a:rPr lang="es-EC" sz="1400">
                          <a:effectLst/>
                        </a:rPr>
                        <a:t>Material</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effectLst/>
                        </a:rPr>
                        <a:t>Densidad [Kg / m</a:t>
                      </a:r>
                      <a:r>
                        <a:rPr lang="es-EC" sz="1400" baseline="30000">
                          <a:effectLst/>
                        </a:rPr>
                        <a:t>3</a:t>
                      </a:r>
                      <a:r>
                        <a:rPr lang="es-EC" sz="1400">
                          <a:effectLst/>
                        </a:rPr>
                        <a:t> ]</a:t>
                      </a:r>
                      <a:endParaRPr lang="es-EC" sz="1400">
                        <a:solidFill>
                          <a:srgbClr val="000000"/>
                        </a:solidFill>
                        <a:effectLst/>
                        <a:latin typeface="Arial"/>
                        <a:ea typeface="Times New Roman"/>
                        <a:cs typeface="Times New Roman"/>
                      </a:endParaRPr>
                    </a:p>
                  </a:txBody>
                  <a:tcPr marL="68580" marR="68580" marT="0" marB="0"/>
                </a:tc>
              </a:tr>
              <a:tr h="509316">
                <a:tc>
                  <a:txBody>
                    <a:bodyPr/>
                    <a:lstStyle/>
                    <a:p>
                      <a:pPr indent="180340" algn="ctr">
                        <a:lnSpc>
                          <a:spcPct val="150000"/>
                        </a:lnSpc>
                        <a:spcBef>
                          <a:spcPts val="600"/>
                        </a:spcBef>
                        <a:spcAft>
                          <a:spcPts val="0"/>
                        </a:spcAft>
                      </a:pPr>
                      <a:r>
                        <a:rPr lang="es-EC" sz="1400">
                          <a:effectLst/>
                        </a:rPr>
                        <a:t>Cemento</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effectLst/>
                        </a:rPr>
                        <a:t>3140</a:t>
                      </a:r>
                      <a:endParaRPr lang="es-EC" sz="1400">
                        <a:solidFill>
                          <a:srgbClr val="000000"/>
                        </a:solidFill>
                        <a:effectLst/>
                        <a:latin typeface="Arial"/>
                        <a:ea typeface="Times New Roman"/>
                        <a:cs typeface="Times New Roman"/>
                      </a:endParaRPr>
                    </a:p>
                  </a:txBody>
                  <a:tcPr marL="68580" marR="68580" marT="0" marB="0"/>
                </a:tc>
              </a:tr>
              <a:tr h="509316">
                <a:tc>
                  <a:txBody>
                    <a:bodyPr/>
                    <a:lstStyle/>
                    <a:p>
                      <a:pPr indent="180340" algn="ctr">
                        <a:lnSpc>
                          <a:spcPct val="150000"/>
                        </a:lnSpc>
                        <a:spcBef>
                          <a:spcPts val="600"/>
                        </a:spcBef>
                        <a:spcAft>
                          <a:spcPts val="0"/>
                        </a:spcAft>
                      </a:pPr>
                      <a:r>
                        <a:rPr lang="es-EC" sz="1400">
                          <a:effectLst/>
                        </a:rPr>
                        <a:t>Agua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effectLst/>
                        </a:rPr>
                        <a:t>1000</a:t>
                      </a:r>
                      <a:endParaRPr lang="es-EC" sz="1400">
                        <a:solidFill>
                          <a:srgbClr val="000000"/>
                        </a:solidFill>
                        <a:effectLst/>
                        <a:latin typeface="Arial"/>
                        <a:ea typeface="Times New Roman"/>
                        <a:cs typeface="Times New Roman"/>
                      </a:endParaRPr>
                    </a:p>
                  </a:txBody>
                  <a:tcPr marL="68580" marR="68580" marT="0" marB="0"/>
                </a:tc>
              </a:tr>
              <a:tr h="509316">
                <a:tc>
                  <a:txBody>
                    <a:bodyPr/>
                    <a:lstStyle/>
                    <a:p>
                      <a:pPr indent="180340" algn="ctr">
                        <a:lnSpc>
                          <a:spcPct val="150000"/>
                        </a:lnSpc>
                        <a:spcBef>
                          <a:spcPts val="600"/>
                        </a:spcBef>
                        <a:spcAft>
                          <a:spcPts val="0"/>
                        </a:spcAft>
                      </a:pPr>
                      <a:r>
                        <a:rPr lang="es-EC" sz="1400">
                          <a:effectLst/>
                        </a:rPr>
                        <a:t>Arena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a:effectLst/>
                        </a:rPr>
                        <a:t>2500</a:t>
                      </a:r>
                      <a:endParaRPr lang="es-EC" sz="1400">
                        <a:solidFill>
                          <a:srgbClr val="000000"/>
                        </a:solidFill>
                        <a:effectLst/>
                        <a:latin typeface="Arial"/>
                        <a:ea typeface="Times New Roman"/>
                        <a:cs typeface="Times New Roman"/>
                      </a:endParaRPr>
                    </a:p>
                  </a:txBody>
                  <a:tcPr marL="68580" marR="68580" marT="0" marB="0"/>
                </a:tc>
              </a:tr>
              <a:tr h="509316">
                <a:tc>
                  <a:txBody>
                    <a:bodyPr/>
                    <a:lstStyle/>
                    <a:p>
                      <a:pPr indent="180340" algn="ctr">
                        <a:lnSpc>
                          <a:spcPct val="150000"/>
                        </a:lnSpc>
                        <a:spcBef>
                          <a:spcPts val="600"/>
                        </a:spcBef>
                        <a:spcAft>
                          <a:spcPts val="0"/>
                        </a:spcAft>
                      </a:pPr>
                      <a:r>
                        <a:rPr lang="es-EC" sz="1400">
                          <a:effectLst/>
                        </a:rPr>
                        <a:t>Cascarilla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Bef>
                          <a:spcPts val="600"/>
                        </a:spcBef>
                        <a:spcAft>
                          <a:spcPts val="0"/>
                        </a:spcAft>
                      </a:pPr>
                      <a:r>
                        <a:rPr lang="es-EC" sz="1400" dirty="0">
                          <a:effectLst/>
                        </a:rPr>
                        <a:t>350</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45429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92312402"/>
              </p:ext>
            </p:extLst>
          </p:nvPr>
        </p:nvGraphicFramePr>
        <p:xfrm>
          <a:off x="4366727" y="2202024"/>
          <a:ext cx="4102212" cy="2326980"/>
        </p:xfrm>
        <a:graphic>
          <a:graphicData uri="http://schemas.openxmlformats.org/drawingml/2006/table">
            <a:tbl>
              <a:tblPr firstRow="1" firstCol="1" bandRow="1">
                <a:tableStyleId>{5C22544A-7EE6-4342-B048-85BDC9FD1C3A}</a:tableStyleId>
              </a:tblPr>
              <a:tblGrid>
                <a:gridCol w="2012097"/>
                <a:gridCol w="2090115"/>
              </a:tblGrid>
              <a:tr h="581745">
                <a:tc>
                  <a:txBody>
                    <a:bodyPr/>
                    <a:lstStyle/>
                    <a:p>
                      <a:pPr indent="180340" algn="ctr">
                        <a:lnSpc>
                          <a:spcPct val="150000"/>
                        </a:lnSpc>
                        <a:spcAft>
                          <a:spcPts val="600"/>
                        </a:spcAft>
                      </a:pPr>
                      <a:r>
                        <a:rPr lang="es-EC" sz="1400" dirty="0">
                          <a:effectLst/>
                        </a:rPr>
                        <a:t>Denominación</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600"/>
                        </a:spcAft>
                      </a:pPr>
                      <a:r>
                        <a:rPr lang="es-EC" sz="1400" dirty="0">
                          <a:effectLst/>
                        </a:rPr>
                        <a:t>Dosificación</a:t>
                      </a:r>
                      <a:endParaRPr lang="es-EC" sz="1400" dirty="0">
                        <a:solidFill>
                          <a:srgbClr val="000000"/>
                        </a:solidFill>
                        <a:effectLst/>
                        <a:latin typeface="Arial"/>
                        <a:ea typeface="Times New Roman"/>
                        <a:cs typeface="Times New Roman"/>
                      </a:endParaRPr>
                    </a:p>
                  </a:txBody>
                  <a:tcPr marL="68580" marR="68580" marT="0" marB="0"/>
                </a:tc>
              </a:tr>
              <a:tr h="581745">
                <a:tc>
                  <a:txBody>
                    <a:bodyPr/>
                    <a:lstStyle/>
                    <a:p>
                      <a:pPr indent="180340" algn="ctr">
                        <a:lnSpc>
                          <a:spcPct val="150000"/>
                        </a:lnSpc>
                        <a:spcAft>
                          <a:spcPts val="600"/>
                        </a:spcAft>
                      </a:pPr>
                      <a:r>
                        <a:rPr lang="es-EC" sz="1400">
                          <a:effectLst/>
                        </a:rPr>
                        <a:t>D1</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600"/>
                        </a:spcAft>
                      </a:pPr>
                      <a:r>
                        <a:rPr lang="es-EC" sz="1400">
                          <a:effectLst/>
                        </a:rPr>
                        <a:t>1 : 2 : 3</a:t>
                      </a:r>
                      <a:endParaRPr lang="es-EC" sz="1400">
                        <a:solidFill>
                          <a:srgbClr val="000000"/>
                        </a:solidFill>
                        <a:effectLst/>
                        <a:latin typeface="Arial"/>
                        <a:ea typeface="Times New Roman"/>
                        <a:cs typeface="Times New Roman"/>
                      </a:endParaRPr>
                    </a:p>
                  </a:txBody>
                  <a:tcPr marL="68580" marR="68580" marT="0" marB="0"/>
                </a:tc>
              </a:tr>
              <a:tr h="581745">
                <a:tc>
                  <a:txBody>
                    <a:bodyPr/>
                    <a:lstStyle/>
                    <a:p>
                      <a:pPr indent="180340" algn="ctr">
                        <a:lnSpc>
                          <a:spcPct val="150000"/>
                        </a:lnSpc>
                        <a:spcAft>
                          <a:spcPts val="600"/>
                        </a:spcAft>
                      </a:pPr>
                      <a:r>
                        <a:rPr lang="es-EC" sz="1400">
                          <a:effectLst/>
                        </a:rPr>
                        <a:t>D2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600"/>
                        </a:spcAft>
                      </a:pPr>
                      <a:r>
                        <a:rPr lang="es-EC" sz="1400">
                          <a:effectLst/>
                        </a:rPr>
                        <a:t>1 : 2 : 5</a:t>
                      </a:r>
                      <a:endParaRPr lang="es-EC" sz="1400">
                        <a:solidFill>
                          <a:srgbClr val="000000"/>
                        </a:solidFill>
                        <a:effectLst/>
                        <a:latin typeface="Arial"/>
                        <a:ea typeface="Times New Roman"/>
                        <a:cs typeface="Times New Roman"/>
                      </a:endParaRPr>
                    </a:p>
                  </a:txBody>
                  <a:tcPr marL="68580" marR="68580" marT="0" marB="0"/>
                </a:tc>
              </a:tr>
              <a:tr h="581745">
                <a:tc>
                  <a:txBody>
                    <a:bodyPr/>
                    <a:lstStyle/>
                    <a:p>
                      <a:pPr indent="180340" algn="ctr">
                        <a:lnSpc>
                          <a:spcPct val="150000"/>
                        </a:lnSpc>
                        <a:spcAft>
                          <a:spcPts val="600"/>
                        </a:spcAft>
                      </a:pPr>
                      <a:r>
                        <a:rPr lang="es-EC" sz="1400">
                          <a:effectLst/>
                        </a:rPr>
                        <a:t>D3</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600"/>
                        </a:spcAft>
                      </a:pPr>
                      <a:r>
                        <a:rPr lang="es-EC" sz="1400" dirty="0">
                          <a:effectLst/>
                        </a:rPr>
                        <a:t>1 : 2 : 7</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6771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Imagen" descr="WP_20140707_0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8756" y="542290"/>
            <a:ext cx="5143500" cy="2886710"/>
          </a:xfrm>
          <a:prstGeom prst="rect">
            <a:avLst/>
          </a:prstGeom>
          <a:noFill/>
          <a:ln>
            <a:noFill/>
          </a:ln>
        </p:spPr>
      </p:pic>
      <p:pic>
        <p:nvPicPr>
          <p:cNvPr id="5" name="4 Marcador de contenido" descr="WP_20140707_008"/>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11008" y="2889436"/>
            <a:ext cx="5241175" cy="2946862"/>
          </a:xfrm>
          <a:prstGeom prst="rect">
            <a:avLst/>
          </a:prstGeom>
          <a:noFill/>
          <a:ln>
            <a:noFill/>
          </a:ln>
        </p:spPr>
      </p:pic>
    </p:spTree>
    <p:extLst>
      <p:ext uri="{BB962C8B-B14F-4D97-AF65-F5344CB8AC3E}">
        <p14:creationId xmlns:p14="http://schemas.microsoft.com/office/powerpoint/2010/main" val="2315156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descr="WP_20140707_028"/>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47053" y="746125"/>
            <a:ext cx="3415004" cy="5365750"/>
          </a:xfrm>
          <a:prstGeom prst="rect">
            <a:avLst/>
          </a:prstGeom>
          <a:noFill/>
          <a:ln>
            <a:noFill/>
          </a:ln>
        </p:spPr>
      </p:pic>
      <p:pic>
        <p:nvPicPr>
          <p:cNvPr id="5" name="4 Imagen" descr="WP_20140707_0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994" y="746125"/>
            <a:ext cx="2454275" cy="5365750"/>
          </a:xfrm>
          <a:prstGeom prst="rect">
            <a:avLst/>
          </a:prstGeom>
          <a:noFill/>
          <a:ln>
            <a:noFill/>
          </a:ln>
        </p:spPr>
      </p:pic>
    </p:spTree>
    <p:extLst>
      <p:ext uri="{BB962C8B-B14F-4D97-AF65-F5344CB8AC3E}">
        <p14:creationId xmlns:p14="http://schemas.microsoft.com/office/powerpoint/2010/main" val="191146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descr="WP_20140714_008"/>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33665" y="989045"/>
            <a:ext cx="4121825" cy="4914122"/>
          </a:xfrm>
          <a:prstGeom prst="rect">
            <a:avLst/>
          </a:prstGeom>
          <a:noFill/>
          <a:ln>
            <a:noFill/>
          </a:ln>
        </p:spPr>
      </p:pic>
    </p:spTree>
    <p:extLst>
      <p:ext uri="{BB962C8B-B14F-4D97-AF65-F5344CB8AC3E}">
        <p14:creationId xmlns:p14="http://schemas.microsoft.com/office/powerpoint/2010/main" val="1148739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69775998"/>
              </p:ext>
            </p:extLst>
          </p:nvPr>
        </p:nvGraphicFramePr>
        <p:xfrm>
          <a:off x="2817845" y="1436915"/>
          <a:ext cx="6755364" cy="4045677"/>
        </p:xfrm>
        <a:graphic>
          <a:graphicData uri="http://schemas.openxmlformats.org/drawingml/2006/table">
            <a:tbl>
              <a:tblPr firstRow="1" firstCol="1" bandRow="1">
                <a:tableStyleId>{5C22544A-7EE6-4342-B048-85BDC9FD1C3A}</a:tableStyleId>
              </a:tblPr>
              <a:tblGrid>
                <a:gridCol w="1518822"/>
                <a:gridCol w="745559"/>
                <a:gridCol w="745559"/>
                <a:gridCol w="746397"/>
                <a:gridCol w="745559"/>
                <a:gridCol w="745559"/>
                <a:gridCol w="1507909"/>
              </a:tblGrid>
              <a:tr h="1645575">
                <a:tc>
                  <a:txBody>
                    <a:bodyPr/>
                    <a:lstStyle/>
                    <a:p>
                      <a:pPr indent="226695"/>
                      <a:endParaRPr lang="es-EC" sz="1400">
                        <a:solidFill>
                          <a:srgbClr val="000000"/>
                        </a:solidFill>
                        <a:effectLst/>
                        <a:latin typeface="Calibri"/>
                      </a:endParaRPr>
                    </a:p>
                  </a:txBody>
                  <a:tcPr marL="68580" marR="68580" marT="0" marB="0"/>
                </a:tc>
                <a:tc>
                  <a:txBody>
                    <a:bodyPr/>
                    <a:lstStyle/>
                    <a:p>
                      <a:pPr indent="180340" algn="ctr">
                        <a:lnSpc>
                          <a:spcPct val="150000"/>
                        </a:lnSpc>
                        <a:spcAft>
                          <a:spcPts val="0"/>
                        </a:spcAft>
                      </a:pPr>
                      <a:r>
                        <a:rPr lang="es-EC" sz="1400">
                          <a:effectLst/>
                        </a:rPr>
                        <a:t>Peso [kg]</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Altura [cm]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Radio [cm]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Área [cm2]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Carga</a:t>
                      </a:r>
                    </a:p>
                    <a:p>
                      <a:pPr indent="180340" algn="ctr">
                        <a:lnSpc>
                          <a:spcPct val="150000"/>
                        </a:lnSpc>
                        <a:spcAft>
                          <a:spcPts val="0"/>
                        </a:spcAft>
                      </a:pPr>
                      <a:r>
                        <a:rPr lang="es-EC" sz="1400">
                          <a:effectLst/>
                        </a:rPr>
                        <a:t>[kg]</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Resistencia [MPa]</a:t>
                      </a:r>
                      <a:endParaRPr lang="es-EC" sz="1400">
                        <a:solidFill>
                          <a:srgbClr val="000000"/>
                        </a:solidFill>
                        <a:effectLst/>
                        <a:latin typeface="Arial"/>
                        <a:ea typeface="Times New Roman"/>
                        <a:cs typeface="Times New Roman"/>
                      </a:endParaRPr>
                    </a:p>
                  </a:txBody>
                  <a:tcPr marL="68580" marR="68580" marT="0" marB="0"/>
                </a:tc>
              </a:tr>
              <a:tr h="800034">
                <a:tc>
                  <a:txBody>
                    <a:bodyPr/>
                    <a:lstStyle/>
                    <a:p>
                      <a:pPr indent="180340" algn="ctr">
                        <a:lnSpc>
                          <a:spcPct val="150000"/>
                        </a:lnSpc>
                        <a:spcAft>
                          <a:spcPts val="0"/>
                        </a:spcAft>
                      </a:pPr>
                      <a:r>
                        <a:rPr lang="es-EC" sz="1400">
                          <a:effectLst/>
                        </a:rPr>
                        <a:t>D1</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2.68</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20.2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81.71</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3780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4.63</a:t>
                      </a:r>
                      <a:endParaRPr lang="es-EC" sz="1400">
                        <a:solidFill>
                          <a:srgbClr val="000000"/>
                        </a:solidFill>
                        <a:effectLst/>
                        <a:latin typeface="Arial"/>
                        <a:ea typeface="Times New Roman"/>
                        <a:cs typeface="Times New Roman"/>
                      </a:endParaRPr>
                    </a:p>
                  </a:txBody>
                  <a:tcPr marL="68580" marR="68580" marT="0" marB="0"/>
                </a:tc>
              </a:tr>
              <a:tr h="800034">
                <a:tc>
                  <a:txBody>
                    <a:bodyPr/>
                    <a:lstStyle/>
                    <a:p>
                      <a:pPr indent="180340" algn="ctr">
                        <a:lnSpc>
                          <a:spcPct val="150000"/>
                        </a:lnSpc>
                        <a:spcAft>
                          <a:spcPts val="0"/>
                        </a:spcAft>
                      </a:pPr>
                      <a:r>
                        <a:rPr lang="es-EC" sz="1400">
                          <a:effectLst/>
                        </a:rPr>
                        <a:t>D2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2.39</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20.1</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10.1</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80.12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2900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3.62</a:t>
                      </a:r>
                      <a:endParaRPr lang="es-EC" sz="1400">
                        <a:solidFill>
                          <a:srgbClr val="000000"/>
                        </a:solidFill>
                        <a:effectLst/>
                        <a:latin typeface="Arial"/>
                        <a:ea typeface="Times New Roman"/>
                        <a:cs typeface="Times New Roman"/>
                      </a:endParaRPr>
                    </a:p>
                  </a:txBody>
                  <a:tcPr marL="68580" marR="68580" marT="0" marB="0"/>
                </a:tc>
              </a:tr>
              <a:tr h="800034">
                <a:tc>
                  <a:txBody>
                    <a:bodyPr/>
                    <a:lstStyle/>
                    <a:p>
                      <a:pPr indent="180340" algn="ctr">
                        <a:lnSpc>
                          <a:spcPct val="150000"/>
                        </a:lnSpc>
                        <a:spcAft>
                          <a:spcPts val="0"/>
                        </a:spcAft>
                      </a:pPr>
                      <a:r>
                        <a:rPr lang="es-EC" sz="1400">
                          <a:effectLst/>
                        </a:rPr>
                        <a:t>D3</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1.92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20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10.25</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82.52</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a:effectLst/>
                        </a:rPr>
                        <a:t>860</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150000"/>
                        </a:lnSpc>
                        <a:spcAft>
                          <a:spcPts val="0"/>
                        </a:spcAft>
                      </a:pPr>
                      <a:r>
                        <a:rPr lang="es-EC" sz="1400" dirty="0">
                          <a:effectLst/>
                        </a:rPr>
                        <a:t>1.04</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98478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6988" y="2439955"/>
            <a:ext cx="10018713" cy="1752599"/>
          </a:xfrm>
        </p:spPr>
        <p:txBody>
          <a:bodyPr/>
          <a:lstStyle/>
          <a:p>
            <a:r>
              <a:rPr lang="es-EC" dirty="0" smtClean="0"/>
              <a:t>MEDICIÓN DE LA CONDUCTIVIDAD TÉRMICA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0401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4473" y="571500"/>
            <a:ext cx="10018713" cy="1752599"/>
          </a:xfrm>
        </p:spPr>
        <p:txBody>
          <a:bodyPr/>
          <a:lstStyle/>
          <a:p>
            <a:pPr algn="l"/>
            <a:r>
              <a:rPr lang="es-ES" dirty="0" smtClean="0"/>
              <a:t>JUSTIFICACIÓN</a:t>
            </a:r>
            <a:endParaRPr lang="es-ES_tradnl" dirty="0"/>
          </a:p>
        </p:txBody>
      </p:sp>
      <p:sp>
        <p:nvSpPr>
          <p:cNvPr id="3" name="Marcador de contenido 2"/>
          <p:cNvSpPr>
            <a:spLocks noGrp="1"/>
          </p:cNvSpPr>
          <p:nvPr>
            <p:ph idx="1"/>
          </p:nvPr>
        </p:nvSpPr>
        <p:spPr>
          <a:xfrm>
            <a:off x="1484310" y="1562100"/>
            <a:ext cx="10018713" cy="4229101"/>
          </a:xfrm>
        </p:spPr>
        <p:txBody>
          <a:bodyPr>
            <a:noAutofit/>
          </a:bodyPr>
          <a:lstStyle/>
          <a:p>
            <a:r>
              <a:rPr lang="es-ES" sz="2800" dirty="0" smtClean="0"/>
              <a:t>Disminución del impacto ambiental de los materiales tradicionales.</a:t>
            </a:r>
          </a:p>
          <a:p>
            <a:r>
              <a:rPr lang="es-ES" sz="2800" dirty="0" smtClean="0"/>
              <a:t>Utilización de materiales autóctonos.</a:t>
            </a:r>
          </a:p>
          <a:p>
            <a:r>
              <a:rPr lang="es-ES" sz="2800" dirty="0" smtClean="0"/>
              <a:t>Problemas en la disposición final de desechos agroindustriales.</a:t>
            </a:r>
          </a:p>
          <a:p>
            <a:r>
              <a:rPr lang="es-ES" sz="2800" dirty="0" smtClean="0"/>
              <a:t> </a:t>
            </a:r>
            <a:r>
              <a:rPr lang="es-ES" sz="2800" dirty="0" smtClean="0"/>
              <a:t>Abaratar costos</a:t>
            </a:r>
            <a:endParaRPr lang="es-ES_tradnl" sz="2800" dirty="0"/>
          </a:p>
        </p:txBody>
      </p:sp>
    </p:spTree>
    <p:extLst>
      <p:ext uri="{BB962C8B-B14F-4D97-AF65-F5344CB8AC3E}">
        <p14:creationId xmlns:p14="http://schemas.microsoft.com/office/powerpoint/2010/main" val="788231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6988" y="2402633"/>
            <a:ext cx="10018713" cy="1752599"/>
          </a:xfrm>
        </p:spPr>
        <p:txBody>
          <a:bodyPr/>
          <a:lstStyle/>
          <a:p>
            <a:r>
              <a:rPr lang="es-EC" dirty="0" smtClean="0"/>
              <a:t>EQUIPO DE CONDUCTIVIDAD TÉRMICA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1338285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Imagen"/>
          <p:cNvPicPr/>
          <p:nvPr/>
        </p:nvPicPr>
        <p:blipFill>
          <a:blip r:embed="rId2" cstate="print"/>
          <a:srcRect l="20862" t="24107" r="27147" b="3665"/>
          <a:stretch>
            <a:fillRect/>
          </a:stretch>
        </p:blipFill>
        <p:spPr bwMode="auto">
          <a:xfrm>
            <a:off x="2444620" y="2892489"/>
            <a:ext cx="3638939" cy="2612571"/>
          </a:xfrm>
          <a:prstGeom prst="rect">
            <a:avLst/>
          </a:prstGeom>
          <a:noFill/>
          <a:ln w="9525">
            <a:noFill/>
            <a:miter lim="800000"/>
            <a:headEnd/>
            <a:tailEnd/>
          </a:ln>
        </p:spPr>
      </p:pic>
      <p:pic>
        <p:nvPicPr>
          <p:cNvPr id="5" name="4 Marcador de contenido"/>
          <p:cNvPicPr>
            <a:picLocks noGrp="1"/>
          </p:cNvPicPr>
          <p:nvPr>
            <p:ph idx="1"/>
          </p:nvPr>
        </p:nvPicPr>
        <p:blipFill>
          <a:blip r:embed="rId3" cstate="print"/>
          <a:srcRect l="33751" t="28050" r="33962" b="3746"/>
          <a:stretch>
            <a:fillRect/>
          </a:stretch>
        </p:blipFill>
        <p:spPr bwMode="auto">
          <a:xfrm>
            <a:off x="7588071" y="2741645"/>
            <a:ext cx="2775082" cy="3124200"/>
          </a:xfrm>
          <a:prstGeom prst="rect">
            <a:avLst/>
          </a:prstGeom>
          <a:noFill/>
          <a:ln w="9525">
            <a:noFill/>
            <a:miter lim="800000"/>
            <a:headEnd/>
            <a:tailEnd/>
          </a:ln>
        </p:spPr>
      </p:pic>
    </p:spTree>
    <p:extLst>
      <p:ext uri="{BB962C8B-B14F-4D97-AF65-F5344CB8AC3E}">
        <p14:creationId xmlns:p14="http://schemas.microsoft.com/office/powerpoint/2010/main" val="2124430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normAutofit fontScale="92500"/>
              </a:bodyPr>
              <a:lstStyle/>
              <a:p>
                <a:pPr marL="0" indent="0">
                  <a:buNone/>
                </a:pPr>
                <a:r>
                  <a:rPr lang="es-EC" dirty="0" smtClean="0"/>
                  <a:t>La rendija entre la placa central y el anillo de guarda, está limitado por la norma ASTM C177-13 a un área máxima del 5% del área de la placa central.</a:t>
                </a:r>
              </a:p>
              <a:p>
                <a:pPr marL="0" indent="0">
                  <a:buNone/>
                </a:pPr>
                <a14:m>
                  <m:oMathPara xmlns:m="http://schemas.openxmlformats.org/officeDocument/2006/math">
                    <m:oMathParaPr>
                      <m:jc m:val="centerGroup"/>
                    </m:oMathParaPr>
                    <m:oMath xmlns:m="http://schemas.openxmlformats.org/officeDocument/2006/math">
                      <m:r>
                        <a:rPr lang="es-EC" i="1"/>
                        <m:t>Á</m:t>
                      </m:r>
                      <m:r>
                        <a:rPr lang="es-EC" i="1"/>
                        <m:t>𝑟𝑒𝑎</m:t>
                      </m:r>
                      <m:r>
                        <a:rPr lang="es-EC" i="1"/>
                        <m:t> </m:t>
                      </m:r>
                      <m:r>
                        <a:rPr lang="es-EC" i="1"/>
                        <m:t>𝑝𝑙𝑎𝑐𝑎</m:t>
                      </m:r>
                      <m:r>
                        <a:rPr lang="es-EC" i="1"/>
                        <m:t> </m:t>
                      </m:r>
                      <m:r>
                        <a:rPr lang="es-EC" i="1"/>
                        <m:t>𝑐𝑒𝑛𝑡𝑟𝑎𝑙</m:t>
                      </m:r>
                      <m:r>
                        <a:rPr lang="es-EC" i="1"/>
                        <m:t>=</m:t>
                      </m:r>
                      <m:d>
                        <m:dPr>
                          <m:ctrlPr>
                            <a:rPr lang="es-EC" i="1"/>
                          </m:ctrlPr>
                        </m:dPr>
                        <m:e>
                          <m:r>
                            <a:rPr lang="es-EC" i="1"/>
                            <m:t>150∗150</m:t>
                          </m:r>
                        </m:e>
                      </m:d>
                      <m:sSup>
                        <m:sSupPr>
                          <m:ctrlPr>
                            <a:rPr lang="es-EC" i="1"/>
                          </m:ctrlPr>
                        </m:sSupPr>
                        <m:e>
                          <m:r>
                            <a:rPr lang="es-EC" i="1"/>
                            <m:t>𝑚𝑚</m:t>
                          </m:r>
                        </m:e>
                        <m:sup>
                          <m:r>
                            <a:rPr lang="es-EC" i="1"/>
                            <m:t>2</m:t>
                          </m:r>
                        </m:sup>
                      </m:sSup>
                      <m:r>
                        <a:rPr lang="es-EC" i="1"/>
                        <m:t>=22500</m:t>
                      </m:r>
                      <m:sSup>
                        <m:sSupPr>
                          <m:ctrlPr>
                            <a:rPr lang="es-EC" i="1"/>
                          </m:ctrlPr>
                        </m:sSupPr>
                        <m:e>
                          <m:r>
                            <a:rPr lang="es-EC" i="1"/>
                            <m:t>𝑚𝑚</m:t>
                          </m:r>
                        </m:e>
                        <m:sup>
                          <m:r>
                            <a:rPr lang="es-EC" i="1"/>
                            <m:t>2</m:t>
                          </m:r>
                        </m:sup>
                      </m:sSup>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m:t>5%  </m:t>
                      </m:r>
                      <m:r>
                        <a:rPr lang="es-EC" i="1"/>
                        <m:t>𝑑𝑒𝑙</m:t>
                      </m:r>
                      <m:r>
                        <a:rPr lang="es-EC" i="1"/>
                        <m:t> Á</m:t>
                      </m:r>
                      <m:r>
                        <a:rPr lang="es-EC" i="1"/>
                        <m:t>𝑟𝑒𝑎</m:t>
                      </m:r>
                      <m:r>
                        <a:rPr lang="es-EC" i="1"/>
                        <m:t> </m:t>
                      </m:r>
                      <m:r>
                        <a:rPr lang="es-EC" i="1"/>
                        <m:t>𝑑𝑒</m:t>
                      </m:r>
                      <m:r>
                        <a:rPr lang="es-EC" i="1"/>
                        <m:t> </m:t>
                      </m:r>
                      <m:r>
                        <a:rPr lang="es-EC" i="1"/>
                        <m:t>𝑙𝑎</m:t>
                      </m:r>
                      <m:r>
                        <a:rPr lang="es-EC" i="1"/>
                        <m:t> </m:t>
                      </m:r>
                      <m:r>
                        <a:rPr lang="es-EC" i="1"/>
                        <m:t>𝑝𝑙𝑎𝑐𝑎</m:t>
                      </m:r>
                      <m:r>
                        <a:rPr lang="es-EC" i="1"/>
                        <m:t> </m:t>
                      </m:r>
                      <m:r>
                        <a:rPr lang="es-EC" i="1"/>
                        <m:t>𝑐𝑒𝑛𝑡𝑟𝑎𝑙</m:t>
                      </m:r>
                      <m:r>
                        <a:rPr lang="es-EC" i="1"/>
                        <m:t>=0.05∗22500</m:t>
                      </m:r>
                      <m:sSup>
                        <m:sSupPr>
                          <m:ctrlPr>
                            <a:rPr lang="es-EC" i="1"/>
                          </m:ctrlPr>
                        </m:sSupPr>
                        <m:e>
                          <m:r>
                            <a:rPr lang="es-EC" i="1"/>
                            <m:t>𝑚𝑚</m:t>
                          </m:r>
                        </m:e>
                        <m:sup>
                          <m:r>
                            <a:rPr lang="es-EC" i="1"/>
                            <m:t>2</m:t>
                          </m:r>
                        </m:sup>
                      </m:sSup>
                      <m:r>
                        <a:rPr lang="es-EC" i="1"/>
                        <m:t>=1125</m:t>
                      </m:r>
                      <m:sSup>
                        <m:sSupPr>
                          <m:ctrlPr>
                            <a:rPr lang="es-EC" i="1"/>
                          </m:ctrlPr>
                        </m:sSupPr>
                        <m:e>
                          <m:r>
                            <a:rPr lang="es-EC" i="1"/>
                            <m:t>𝑚𝑚</m:t>
                          </m:r>
                        </m:e>
                        <m:sup>
                          <m:r>
                            <a:rPr lang="es-EC" i="1"/>
                            <m:t>2</m:t>
                          </m:r>
                        </m:sup>
                      </m:sSup>
                    </m:oMath>
                  </m:oMathPara>
                </a14:m>
                <a:endParaRPr lang="es-EC" dirty="0"/>
              </a:p>
              <a:p>
                <a:pPr marL="0" indent="0">
                  <a:buNone/>
                </a:pPr>
                <a:r>
                  <a:rPr lang="es-EC" dirty="0"/>
                  <a:t>Si suponemos una rendija de 1.5mm de distancia entre la placa central y la guarda</a:t>
                </a:r>
              </a:p>
              <a:p>
                <a:pPr marL="0" indent="0">
                  <a:buNone/>
                </a:pPr>
                <a14:m>
                  <m:oMathPara xmlns:m="http://schemas.openxmlformats.org/officeDocument/2006/math">
                    <m:oMathParaPr>
                      <m:jc m:val="centerGroup"/>
                    </m:oMathParaPr>
                    <m:oMath xmlns:m="http://schemas.openxmlformats.org/officeDocument/2006/math">
                      <m:r>
                        <a:rPr lang="es-EC" i="1"/>
                        <m:t>Á</m:t>
                      </m:r>
                      <m:r>
                        <a:rPr lang="es-EC" i="1"/>
                        <m:t>𝑟𝑒𝑎</m:t>
                      </m:r>
                      <m:r>
                        <a:rPr lang="es-EC" i="1"/>
                        <m:t> </m:t>
                      </m:r>
                      <m:r>
                        <a:rPr lang="es-EC" i="1"/>
                        <m:t>𝑟𝑒𝑛𝑑𝑖𝑗𝑎</m:t>
                      </m:r>
                      <m:r>
                        <a:rPr lang="es-EC" i="1"/>
                        <m:t>=4∗</m:t>
                      </m:r>
                      <m:d>
                        <m:dPr>
                          <m:ctrlPr>
                            <a:rPr lang="es-EC" i="1"/>
                          </m:ctrlPr>
                        </m:dPr>
                        <m:e>
                          <m:r>
                            <a:rPr lang="es-EC" i="1"/>
                            <m:t>15</m:t>
                          </m:r>
                          <m:r>
                            <a:rPr lang="es-EC" b="0" i="1" smtClean="0">
                              <a:latin typeface="Cambria Math"/>
                            </a:rPr>
                            <m:t>∗</m:t>
                          </m:r>
                          <m:r>
                            <a:rPr lang="es-EC" i="1"/>
                            <m:t>1.5∗1.5</m:t>
                          </m:r>
                        </m:e>
                      </m:d>
                      <m:sSup>
                        <m:sSupPr>
                          <m:ctrlPr>
                            <a:rPr lang="es-EC" i="1"/>
                          </m:ctrlPr>
                        </m:sSupPr>
                        <m:e>
                          <m:r>
                            <a:rPr lang="es-EC" i="1"/>
                            <m:t>𝑚𝑚</m:t>
                          </m:r>
                        </m:e>
                        <m:sup>
                          <m:r>
                            <a:rPr lang="es-EC" i="1"/>
                            <m:t>2</m:t>
                          </m:r>
                        </m:sup>
                      </m:sSup>
                      <m:r>
                        <a:rPr lang="es-EC" i="1"/>
                        <m:t>=90</m:t>
                      </m:r>
                      <m:r>
                        <a:rPr lang="es-EC" b="0" i="1" smtClean="0">
                          <a:latin typeface="Cambria Math"/>
                        </a:rPr>
                        <m:t>0</m:t>
                      </m:r>
                      <m:sSup>
                        <m:sSupPr>
                          <m:ctrlPr>
                            <a:rPr lang="es-EC" i="1"/>
                          </m:ctrlPr>
                        </m:sSupPr>
                        <m:e>
                          <m:r>
                            <a:rPr lang="es-EC" i="1"/>
                            <m:t>𝑚𝑚</m:t>
                          </m:r>
                        </m:e>
                        <m:sup>
                          <m:r>
                            <a:rPr lang="es-EC" i="1"/>
                            <m:t>2</m:t>
                          </m:r>
                        </m:sup>
                      </m:sSup>
                    </m:oMath>
                  </m:oMathPara>
                </a14:m>
                <a:endParaRPr lang="es-EC" dirty="0"/>
              </a:p>
              <a:p>
                <a:pPr marL="0" indent="0">
                  <a:buNone/>
                </a:pPr>
                <a:r>
                  <a:rPr lang="es-EC" dirty="0"/>
                  <a:t>Lo que nos resulta en un área menor al 5% del área de la placa central.</a:t>
                </a:r>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730" b="-1754"/>
                </a:stretch>
              </a:blipFill>
            </p:spPr>
            <p:txBody>
              <a:bodyPr/>
              <a:lstStyle/>
              <a:p>
                <a:r>
                  <a:rPr lang="es-EC">
                    <a:noFill/>
                  </a:rPr>
                  <a:t> </a:t>
                </a:r>
              </a:p>
            </p:txBody>
          </p:sp>
        </mc:Fallback>
      </mc:AlternateContent>
    </p:spTree>
    <p:extLst>
      <p:ext uri="{BB962C8B-B14F-4D97-AF65-F5344CB8AC3E}">
        <p14:creationId xmlns:p14="http://schemas.microsoft.com/office/powerpoint/2010/main" val="147678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Placa Fría</a:t>
            </a:r>
            <a:endParaRPr lang="es-EC" dirty="0"/>
          </a:p>
        </p:txBody>
      </p:sp>
      <p:pic>
        <p:nvPicPr>
          <p:cNvPr id="4" name="3 Marcador de contenido"/>
          <p:cNvPicPr>
            <a:picLocks noGrp="1"/>
          </p:cNvPicPr>
          <p:nvPr>
            <p:ph idx="1"/>
          </p:nvPr>
        </p:nvPicPr>
        <p:blipFill>
          <a:blip r:embed="rId2" cstate="print"/>
          <a:srcRect l="33637" t="15160" r="33847" b="4787"/>
          <a:stretch>
            <a:fillRect/>
          </a:stretch>
        </p:blipFill>
        <p:spPr bwMode="auto">
          <a:xfrm>
            <a:off x="4180114" y="2146041"/>
            <a:ext cx="4068147" cy="3862873"/>
          </a:xfrm>
          <a:prstGeom prst="rect">
            <a:avLst/>
          </a:prstGeom>
          <a:noFill/>
          <a:ln w="9525">
            <a:noFill/>
            <a:miter lim="800000"/>
            <a:headEnd/>
            <a:tailEnd/>
          </a:ln>
        </p:spPr>
      </p:pic>
    </p:spTree>
    <p:extLst>
      <p:ext uri="{BB962C8B-B14F-4D97-AF65-F5344CB8AC3E}">
        <p14:creationId xmlns:p14="http://schemas.microsoft.com/office/powerpoint/2010/main" val="1792393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normAutofit/>
          </a:bodyPr>
          <a:lstStyle/>
          <a:p>
            <a:pPr marL="0" indent="0">
              <a:buNone/>
            </a:pPr>
            <a:r>
              <a:rPr lang="es-EC" dirty="0"/>
              <a:t>Para el equipo se requiere de dos placas frías, cuya finalidad es desechar el flujo de calor suministrado por la placa caliente, como indica el apartado 6.6.1 de la norma ASTM C177-13. Esto se logra a través de un flujo de agua que circula por el serpentín. Cada una está constituida por tres partes que son:</a:t>
            </a:r>
          </a:p>
          <a:p>
            <a:endParaRPr lang="es-EC" dirty="0"/>
          </a:p>
        </p:txBody>
      </p:sp>
    </p:spTree>
    <p:extLst>
      <p:ext uri="{BB962C8B-B14F-4D97-AF65-F5344CB8AC3E}">
        <p14:creationId xmlns:p14="http://schemas.microsoft.com/office/powerpoint/2010/main" val="4175325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dirty="0"/>
              <a:t>Una placa de aluminio con las siguientes dimensiones:300mm. X 300mm y 10mm de espesor, a la cual se le practica ocho ranuras de 10mm de espesor  y 5mm de profundidad con el fin de ubicar aquí el serpentín.</a:t>
            </a:r>
          </a:p>
          <a:p>
            <a:r>
              <a:rPr lang="es-EC" dirty="0" smtClean="0"/>
              <a:t>Una </a:t>
            </a:r>
            <a:r>
              <a:rPr lang="es-EC" dirty="0"/>
              <a:t>tapa de aluminio con las siguientes dimensiones: de 300mm. X 300mm y 2mm de espesor. Es utilizada para cubrir el serpentín.</a:t>
            </a:r>
          </a:p>
          <a:p>
            <a:r>
              <a:rPr lang="es-EC" dirty="0"/>
              <a:t>Un serpentín tipo parrilla que está fabricado en tubería de cobre de ¼ de </a:t>
            </a:r>
            <a:r>
              <a:rPr lang="es-EC" dirty="0" smtClean="0"/>
              <a:t>pulgada, </a:t>
            </a:r>
            <a:r>
              <a:rPr lang="es-EC" dirty="0"/>
              <a:t>armada con 8 tubos de 36 cm,  14 tubos de 3 cm, 14 tés, y 2 codos. </a:t>
            </a:r>
          </a:p>
          <a:p>
            <a:endParaRPr lang="es-EC" dirty="0"/>
          </a:p>
        </p:txBody>
      </p:sp>
    </p:spTree>
    <p:extLst>
      <p:ext uri="{BB962C8B-B14F-4D97-AF65-F5344CB8AC3E}">
        <p14:creationId xmlns:p14="http://schemas.microsoft.com/office/powerpoint/2010/main" val="4157374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Estructura</a:t>
            </a:r>
            <a:endParaRPr lang="es-EC" dirty="0"/>
          </a:p>
        </p:txBody>
      </p:sp>
      <p:pic>
        <p:nvPicPr>
          <p:cNvPr id="4" name="Picture 1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8473" y="2481943"/>
            <a:ext cx="6643396" cy="3191069"/>
          </a:xfrm>
          <a:prstGeom prst="rect">
            <a:avLst/>
          </a:prstGeom>
        </p:spPr>
      </p:pic>
    </p:spTree>
    <p:extLst>
      <p:ext uri="{BB962C8B-B14F-4D97-AF65-F5344CB8AC3E}">
        <p14:creationId xmlns:p14="http://schemas.microsoft.com/office/powerpoint/2010/main" val="2132429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La estructura consta de una base de chapa metálica y tubo cuadrado, y encima de esta una subestructura que se asemeja a un tornillo de banco ya que tiene una parte fija y una móvil que se desplaza paralela a la primera gracias a un eje roscado y una manivela. En la parte fija y móvil van las placas frías, una a cada lado. Este desplazamiento no solo permite ajustar la distancia que varía entre placas dependiendo del grosor de las muestras, sino que además mantiene el paralelismo entre las placas y las muestras, lo cual es un requerimiento de norma. </a:t>
            </a:r>
          </a:p>
          <a:p>
            <a:pPr marL="0" indent="0">
              <a:buNone/>
            </a:pPr>
            <a:endParaRPr lang="es-EC" dirty="0"/>
          </a:p>
        </p:txBody>
      </p:sp>
    </p:spTree>
    <p:extLst>
      <p:ext uri="{BB962C8B-B14F-4D97-AF65-F5344CB8AC3E}">
        <p14:creationId xmlns:p14="http://schemas.microsoft.com/office/powerpoint/2010/main" val="515144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 de conductividad</a:t>
            </a:r>
            <a:endParaRPr lang="es-EC" dirty="0"/>
          </a:p>
        </p:txBody>
      </p:sp>
      <p:sp>
        <p:nvSpPr>
          <p:cNvPr id="3" name="2 Marcador de contenido"/>
          <p:cNvSpPr>
            <a:spLocks noGrp="1"/>
          </p:cNvSpPr>
          <p:nvPr>
            <p:ph idx="1"/>
          </p:nvPr>
        </p:nvSpPr>
        <p:spPr/>
        <p:txBody>
          <a:bodyPr/>
          <a:lstStyle/>
          <a:p>
            <a:r>
              <a:rPr lang="es-EC" dirty="0"/>
              <a:t>Para La prueba de conductividad se procedió según indica la norma. Se preparó dos muestras de cemento con cascarilla de arroz de dimensiones 300 mm x 300 mm x 50 </a:t>
            </a:r>
            <a:r>
              <a:rPr lang="es-EC" dirty="0" err="1"/>
              <a:t>mm.</a:t>
            </a:r>
            <a:r>
              <a:rPr lang="es-EC" dirty="0"/>
              <a:t>  Esta muestra se realizó con la proporción </a:t>
            </a:r>
            <a:r>
              <a:rPr lang="es-EC" dirty="0" smtClean="0"/>
              <a:t>1:2:5 </a:t>
            </a:r>
            <a:r>
              <a:rPr lang="es-EC" dirty="0"/>
              <a:t>en volumen.</a:t>
            </a:r>
          </a:p>
          <a:p>
            <a:endParaRPr lang="es-EC" dirty="0"/>
          </a:p>
        </p:txBody>
      </p:sp>
    </p:spTree>
    <p:extLst>
      <p:ext uri="{BB962C8B-B14F-4D97-AF65-F5344CB8AC3E}">
        <p14:creationId xmlns:p14="http://schemas.microsoft.com/office/powerpoint/2010/main" val="3199734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err="1"/>
              <a:t>Termocuplas</a:t>
            </a:r>
            <a:r>
              <a:rPr lang="es-EC" dirty="0"/>
              <a:t> se instalan en las caras de las placas frías y en las caras de la placa caliente con el fin de determinar la diferencia de temperatura. Se instala adicionalmente otra </a:t>
            </a:r>
            <a:r>
              <a:rPr lang="es-EC" dirty="0" err="1"/>
              <a:t>termocupla</a:t>
            </a:r>
            <a:r>
              <a:rPr lang="es-EC" dirty="0"/>
              <a:t> en la guarda con el fin de verificar que la temperatura entre la placa central y la guarda se mantenga con una diferencia menor a 0.2 grados. (ASTM, 2013). También se mide la temperatura en el agua de refrigeración.</a:t>
            </a:r>
          </a:p>
          <a:p>
            <a:endParaRPr lang="es-EC" dirty="0"/>
          </a:p>
        </p:txBody>
      </p:sp>
    </p:spTree>
    <p:extLst>
      <p:ext uri="{BB962C8B-B14F-4D97-AF65-F5344CB8AC3E}">
        <p14:creationId xmlns:p14="http://schemas.microsoft.com/office/powerpoint/2010/main" val="1733003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Definición del problema</a:t>
            </a:r>
            <a:endParaRPr lang="es-EC" dirty="0"/>
          </a:p>
        </p:txBody>
      </p:sp>
      <p:sp>
        <p:nvSpPr>
          <p:cNvPr id="3" name="2 Marcador de contenido"/>
          <p:cNvSpPr>
            <a:spLocks noGrp="1"/>
          </p:cNvSpPr>
          <p:nvPr>
            <p:ph idx="1"/>
          </p:nvPr>
        </p:nvSpPr>
        <p:spPr/>
        <p:txBody>
          <a:bodyPr/>
          <a:lstStyle/>
          <a:p>
            <a:pPr marL="0" indent="0">
              <a:buNone/>
            </a:pPr>
            <a:r>
              <a:rPr lang="es-EC" dirty="0"/>
              <a:t>¿Hasta dónde se puede mejorar la eficiencia energética adicionando biomasa a los elementos constructivos tradicionales? </a:t>
            </a:r>
          </a:p>
          <a:p>
            <a:endParaRPr lang="es-EC" dirty="0"/>
          </a:p>
        </p:txBody>
      </p:sp>
    </p:spTree>
    <p:extLst>
      <p:ext uri="{BB962C8B-B14F-4D97-AF65-F5344CB8AC3E}">
        <p14:creationId xmlns:p14="http://schemas.microsoft.com/office/powerpoint/2010/main" val="3147841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lgn="just">
              <a:buNone/>
            </a:pPr>
            <a:r>
              <a:rPr lang="es-EC" dirty="0"/>
              <a:t>El control de la temperatura entre la placa central y en la guarda se realiza manualmente, por medio de sendos potenciómetros acoplados a estos elementos. Al variar la resistencia de los potenciómetros, varía el voltaje de entrada, la potencia eléctrica y evidentemente la temperatura. De esta manera se controla, como se indicó en el párrafo precedente, que las temperaturas de la placa central y la guarda sean similares.</a:t>
            </a:r>
          </a:p>
        </p:txBody>
      </p:sp>
    </p:spTree>
    <p:extLst>
      <p:ext uri="{BB962C8B-B14F-4D97-AF65-F5344CB8AC3E}">
        <p14:creationId xmlns:p14="http://schemas.microsoft.com/office/powerpoint/2010/main" val="34584396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2899312276"/>
                  </p:ext>
                </p:extLst>
              </p:nvPr>
            </p:nvGraphicFramePr>
            <p:xfrm>
              <a:off x="3321697" y="1772817"/>
              <a:ext cx="6420431" cy="2884830"/>
            </p:xfrm>
            <a:graphic>
              <a:graphicData uri="http://schemas.openxmlformats.org/drawingml/2006/table">
                <a:tbl>
                  <a:tblPr firstRow="1" firstCol="1" bandRow="1">
                    <a:tableStyleId>{5C22544A-7EE6-4342-B048-85BDC9FD1C3A}</a:tableStyleId>
                  </a:tblPr>
                  <a:tblGrid>
                    <a:gridCol w="819195"/>
                    <a:gridCol w="3901675"/>
                    <a:gridCol w="1699561"/>
                  </a:tblGrid>
                  <a:tr h="1164520">
                    <a:tc>
                      <a:txBody>
                        <a:bodyPr/>
                        <a:lstStyle/>
                        <a:p>
                          <a:pPr indent="180340" algn="ctr">
                            <a:lnSpc>
                              <a:spcPct val="200000"/>
                            </a:lnSpc>
                            <a:spcAft>
                              <a:spcPts val="0"/>
                            </a:spcAft>
                          </a:pPr>
                          <a:r>
                            <a:rPr lang="es-EC" sz="1400" dirty="0" err="1">
                              <a:effectLst/>
                            </a:rPr>
                            <a:t>Item</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Ubicación</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645618">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rPr>
                                  <m:t>∆</m:t>
                                </m:r>
                                <m:r>
                                  <a:rPr lang="es-EC" sz="1400">
                                    <a:effectLst/>
                                  </a:rPr>
                                  <m:t>𝐱</m:t>
                                </m:r>
                              </m:oMath>
                            </m:oMathPara>
                          </a14:m>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Espesor de la muestra [mm]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50</a:t>
                          </a:r>
                          <a:endParaRPr lang="es-EC" sz="1400" dirty="0">
                            <a:solidFill>
                              <a:srgbClr val="000000"/>
                            </a:solidFill>
                            <a:effectLst/>
                            <a:latin typeface="Arial"/>
                            <a:ea typeface="Times New Roman"/>
                            <a:cs typeface="Times New Roman"/>
                          </a:endParaRPr>
                        </a:p>
                      </a:txBody>
                      <a:tcPr marL="68580" marR="68580" marT="0" marB="0"/>
                    </a:tc>
                  </a:tr>
                  <a:tr h="537346">
                    <a:tc>
                      <a:txBody>
                        <a:bodyPr/>
                        <a:lstStyle/>
                        <a:p>
                          <a:pPr indent="180340" algn="ctr">
                            <a:lnSpc>
                              <a:spcPct val="200000"/>
                            </a:lnSpc>
                            <a:spcAft>
                              <a:spcPts val="0"/>
                            </a:spcAft>
                          </a:pPr>
                          <a:r>
                            <a:rPr lang="es-EC" sz="1400">
                              <a:effectLst/>
                            </a:rPr>
                            <a:t>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Longitud de la arista [mm]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150</a:t>
                          </a:r>
                          <a:endParaRPr lang="es-EC" sz="1400">
                            <a:solidFill>
                              <a:srgbClr val="000000"/>
                            </a:solidFill>
                            <a:effectLst/>
                            <a:latin typeface="Arial"/>
                            <a:ea typeface="Times New Roman"/>
                            <a:cs typeface="Times New Roman"/>
                          </a:endParaRPr>
                        </a:p>
                      </a:txBody>
                      <a:tcPr marL="68580" marR="68580" marT="0" marB="0"/>
                    </a:tc>
                  </a:tr>
                  <a:tr h="537346">
                    <a:tc>
                      <a:txBody>
                        <a:bodyPr/>
                        <a:lstStyle/>
                        <a:p>
                          <a:pPr indent="180340" algn="ctr">
                            <a:lnSpc>
                              <a:spcPct val="200000"/>
                            </a:lnSpc>
                            <a:spcAft>
                              <a:spcPts val="0"/>
                            </a:spcAft>
                          </a:pPr>
                          <a:r>
                            <a:rPr lang="es-EC" sz="1400">
                              <a:effectLst/>
                            </a:rPr>
                            <a:t>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Área de la placa [mm</a:t>
                          </a:r>
                          <a:r>
                            <a:rPr lang="es-EC" sz="1400" baseline="30000">
                              <a:effectLst/>
                            </a:rPr>
                            <a:t>2</a:t>
                          </a:r>
                          <a:r>
                            <a:rPr lang="es-EC" sz="1400">
                              <a:effectLst/>
                            </a:rPr>
                            <a:t>]</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22500</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mc:Choice>
        <mc:Fallback>
          <p:graphicFrame>
            <p:nvGraphicFramePr>
              <p:cNvPr id="4" name="3 Marcador de contenido"/>
              <p:cNvGraphicFramePr>
                <a:graphicFrameLocks noGrp="1"/>
              </p:cNvGraphicFramePr>
              <p:nvPr>
                <p:ph idx="1"/>
                <p:extLst>
                  <p:ext uri="{D42A27DB-BD31-4B8C-83A1-F6EECF244321}">
                    <p14:modId xmlns:p14="http://schemas.microsoft.com/office/powerpoint/2010/main" val="2899312276"/>
                  </p:ext>
                </p:extLst>
              </p:nvPr>
            </p:nvGraphicFramePr>
            <p:xfrm>
              <a:off x="3321697" y="1772817"/>
              <a:ext cx="6420431" cy="2884830"/>
            </p:xfrm>
            <a:graphic>
              <a:graphicData uri="http://schemas.openxmlformats.org/drawingml/2006/table">
                <a:tbl>
                  <a:tblPr firstRow="1" firstCol="1" bandRow="1">
                    <a:tableStyleId>{5C22544A-7EE6-4342-B048-85BDC9FD1C3A}</a:tableStyleId>
                  </a:tblPr>
                  <a:tblGrid>
                    <a:gridCol w="819195"/>
                    <a:gridCol w="3901675"/>
                    <a:gridCol w="1699561"/>
                  </a:tblGrid>
                  <a:tr h="1164520">
                    <a:tc>
                      <a:txBody>
                        <a:bodyPr/>
                        <a:lstStyle/>
                        <a:p>
                          <a:pPr indent="180340" algn="ctr">
                            <a:lnSpc>
                              <a:spcPct val="200000"/>
                            </a:lnSpc>
                            <a:spcAft>
                              <a:spcPts val="0"/>
                            </a:spcAft>
                          </a:pPr>
                          <a:r>
                            <a:rPr lang="es-EC" sz="1400" dirty="0" err="1">
                              <a:effectLst/>
                            </a:rPr>
                            <a:t>Item</a:t>
                          </a:r>
                          <a:endParaRPr lang="es-EC" sz="1400" dirty="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Ubicación</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645618">
                    <a:tc>
                      <a:txBody>
                        <a:bodyPr/>
                        <a:lstStyle/>
                        <a:p>
                          <a:endParaRPr lang="es-EC"/>
                        </a:p>
                      </a:txBody>
                      <a:tcPr marL="68580" marR="68580" marT="0" marB="0">
                        <a:blipFill rotWithShape="1">
                          <a:blip r:embed="rId2"/>
                          <a:stretch>
                            <a:fillRect l="-746" t="-181132" r="-686567" b="-166981"/>
                          </a:stretch>
                        </a:blipFill>
                      </a:tcPr>
                    </a:tc>
                    <a:tc>
                      <a:txBody>
                        <a:bodyPr/>
                        <a:lstStyle/>
                        <a:p>
                          <a:pPr indent="180340" algn="ctr">
                            <a:lnSpc>
                              <a:spcPct val="200000"/>
                            </a:lnSpc>
                            <a:spcAft>
                              <a:spcPts val="0"/>
                            </a:spcAft>
                          </a:pPr>
                          <a:r>
                            <a:rPr lang="es-EC" sz="1400">
                              <a:effectLst/>
                            </a:rPr>
                            <a:t>Espesor de la muestra [mm]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50</a:t>
                          </a:r>
                          <a:endParaRPr lang="es-EC" sz="1400" dirty="0">
                            <a:solidFill>
                              <a:srgbClr val="000000"/>
                            </a:solidFill>
                            <a:effectLst/>
                            <a:latin typeface="Arial"/>
                            <a:ea typeface="Times New Roman"/>
                            <a:cs typeface="Times New Roman"/>
                          </a:endParaRPr>
                        </a:p>
                      </a:txBody>
                      <a:tcPr marL="68580" marR="68580" marT="0" marB="0"/>
                    </a:tc>
                  </a:tr>
                  <a:tr h="537346">
                    <a:tc>
                      <a:txBody>
                        <a:bodyPr/>
                        <a:lstStyle/>
                        <a:p>
                          <a:pPr indent="180340" algn="ctr">
                            <a:lnSpc>
                              <a:spcPct val="200000"/>
                            </a:lnSpc>
                            <a:spcAft>
                              <a:spcPts val="0"/>
                            </a:spcAft>
                          </a:pPr>
                          <a:r>
                            <a:rPr lang="es-EC" sz="1400">
                              <a:effectLst/>
                            </a:rPr>
                            <a:t>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Longitud de la arista [mm]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150</a:t>
                          </a:r>
                          <a:endParaRPr lang="es-EC" sz="1400">
                            <a:solidFill>
                              <a:srgbClr val="000000"/>
                            </a:solidFill>
                            <a:effectLst/>
                            <a:latin typeface="Arial"/>
                            <a:ea typeface="Times New Roman"/>
                            <a:cs typeface="Times New Roman"/>
                          </a:endParaRPr>
                        </a:p>
                      </a:txBody>
                      <a:tcPr marL="68580" marR="68580" marT="0" marB="0"/>
                    </a:tc>
                  </a:tr>
                  <a:tr h="537346">
                    <a:tc>
                      <a:txBody>
                        <a:bodyPr/>
                        <a:lstStyle/>
                        <a:p>
                          <a:pPr indent="180340" algn="ctr">
                            <a:lnSpc>
                              <a:spcPct val="200000"/>
                            </a:lnSpc>
                            <a:spcAft>
                              <a:spcPts val="0"/>
                            </a:spcAft>
                          </a:pPr>
                          <a:r>
                            <a:rPr lang="es-EC" sz="1400">
                              <a:effectLst/>
                            </a:rPr>
                            <a:t>A</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Área de la placa [mm</a:t>
                          </a:r>
                          <a:r>
                            <a:rPr lang="es-EC" sz="1400" baseline="30000">
                              <a:effectLst/>
                            </a:rPr>
                            <a:t>2</a:t>
                          </a:r>
                          <a:r>
                            <a:rPr lang="es-EC" sz="1400">
                              <a:effectLst/>
                            </a:rPr>
                            <a:t>]</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22500</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1160780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77996533"/>
              </p:ext>
            </p:extLst>
          </p:nvPr>
        </p:nvGraphicFramePr>
        <p:xfrm>
          <a:off x="2705878" y="2183363"/>
          <a:ext cx="8024327" cy="3582954"/>
        </p:xfrm>
        <a:graphic>
          <a:graphicData uri="http://schemas.openxmlformats.org/drawingml/2006/table">
            <a:tbl>
              <a:tblPr firstRow="1" firstCol="1" bandRow="1">
                <a:tableStyleId>{5C22544A-7EE6-4342-B048-85BDC9FD1C3A}</a:tableStyleId>
              </a:tblPr>
              <a:tblGrid>
                <a:gridCol w="629812"/>
                <a:gridCol w="5743912"/>
                <a:gridCol w="1650603"/>
              </a:tblGrid>
              <a:tr h="1502733">
                <a:tc>
                  <a:txBody>
                    <a:bodyPr/>
                    <a:lstStyle/>
                    <a:p>
                      <a:pPr indent="180340" algn="l">
                        <a:lnSpc>
                          <a:spcPct val="200000"/>
                        </a:lnSpc>
                        <a:spcAft>
                          <a:spcPts val="0"/>
                        </a:spcAft>
                      </a:pPr>
                      <a:r>
                        <a:rPr lang="es-EC" sz="1400">
                          <a:effectLst/>
                        </a:rPr>
                        <a:t>Item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Variable</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l">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693407">
                <a:tc>
                  <a:txBody>
                    <a:bodyPr/>
                    <a:lstStyle/>
                    <a:p>
                      <a:pPr indent="180340" algn="l">
                        <a:lnSpc>
                          <a:spcPct val="200000"/>
                        </a:lnSpc>
                        <a:spcAft>
                          <a:spcPts val="0"/>
                        </a:spcAft>
                      </a:pPr>
                      <a:r>
                        <a:rPr lang="es-EC" sz="1400">
                          <a:effectLst/>
                        </a:rPr>
                        <a:t>V</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Voltaje en la placa central [voltios]</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l">
                        <a:lnSpc>
                          <a:spcPct val="200000"/>
                        </a:lnSpc>
                        <a:spcAft>
                          <a:spcPts val="0"/>
                        </a:spcAft>
                      </a:pPr>
                      <a:r>
                        <a:rPr lang="es-EC" sz="1400">
                          <a:effectLst/>
                        </a:rPr>
                        <a:t>9.75</a:t>
                      </a:r>
                      <a:endParaRPr lang="es-EC" sz="1400">
                        <a:solidFill>
                          <a:srgbClr val="000000"/>
                        </a:solidFill>
                        <a:effectLst/>
                        <a:latin typeface="Arial"/>
                        <a:ea typeface="Times New Roman"/>
                        <a:cs typeface="Times New Roman"/>
                      </a:endParaRPr>
                    </a:p>
                  </a:txBody>
                  <a:tcPr marL="68580" marR="68580" marT="0" marB="0"/>
                </a:tc>
              </a:tr>
              <a:tr h="693407">
                <a:tc>
                  <a:txBody>
                    <a:bodyPr/>
                    <a:lstStyle/>
                    <a:p>
                      <a:pPr indent="180340" algn="l">
                        <a:lnSpc>
                          <a:spcPct val="200000"/>
                        </a:lnSpc>
                        <a:spcAft>
                          <a:spcPts val="0"/>
                        </a:spcAft>
                      </a:pPr>
                      <a:r>
                        <a:rPr lang="es-EC" sz="1400">
                          <a:effectLst/>
                        </a:rPr>
                        <a:t>R</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Resistencia de la placa central [Ω]</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l">
                        <a:lnSpc>
                          <a:spcPct val="200000"/>
                        </a:lnSpc>
                        <a:spcAft>
                          <a:spcPts val="0"/>
                        </a:spcAft>
                      </a:pPr>
                      <a:r>
                        <a:rPr lang="es-EC" sz="1400">
                          <a:effectLst/>
                        </a:rPr>
                        <a:t>93.1</a:t>
                      </a:r>
                      <a:endParaRPr lang="es-EC" sz="1400">
                        <a:solidFill>
                          <a:srgbClr val="000000"/>
                        </a:solidFill>
                        <a:effectLst/>
                        <a:latin typeface="Arial"/>
                        <a:ea typeface="Times New Roman"/>
                        <a:cs typeface="Times New Roman"/>
                      </a:endParaRPr>
                    </a:p>
                  </a:txBody>
                  <a:tcPr marL="68580" marR="68580" marT="0" marB="0"/>
                </a:tc>
              </a:tr>
              <a:tr h="693407">
                <a:tc>
                  <a:txBody>
                    <a:bodyPr/>
                    <a:lstStyle/>
                    <a:p>
                      <a:pPr indent="180340" algn="l">
                        <a:lnSpc>
                          <a:spcPct val="200000"/>
                        </a:lnSpc>
                        <a:spcAft>
                          <a:spcPts val="0"/>
                        </a:spcAft>
                      </a:pPr>
                      <a:r>
                        <a:rPr lang="es-EC" sz="1400">
                          <a:effectLst/>
                        </a:rPr>
                        <a:t>P</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Potencia eléctrica  (V</a:t>
                      </a:r>
                      <a:r>
                        <a:rPr lang="es-EC" sz="1400" baseline="30000">
                          <a:effectLst/>
                        </a:rPr>
                        <a:t>2</a:t>
                      </a:r>
                      <a:r>
                        <a:rPr lang="es-EC" sz="1400">
                          <a:effectLst/>
                        </a:rPr>
                        <a:t>/R) [W]</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l">
                        <a:lnSpc>
                          <a:spcPct val="200000"/>
                        </a:lnSpc>
                        <a:spcAft>
                          <a:spcPts val="0"/>
                        </a:spcAft>
                      </a:pPr>
                      <a:r>
                        <a:rPr lang="es-EC" sz="1400" dirty="0">
                          <a:effectLst/>
                        </a:rPr>
                        <a:t>1.02</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51881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47521395"/>
              </p:ext>
            </p:extLst>
          </p:nvPr>
        </p:nvGraphicFramePr>
        <p:xfrm>
          <a:off x="3247053" y="1380930"/>
          <a:ext cx="5952932" cy="4410270"/>
        </p:xfrm>
        <a:graphic>
          <a:graphicData uri="http://schemas.openxmlformats.org/drawingml/2006/table">
            <a:tbl>
              <a:tblPr firstRow="1" firstCol="1" bandRow="1">
                <a:tableStyleId>{5C22544A-7EE6-4342-B048-85BDC9FD1C3A}</a:tableStyleId>
              </a:tblPr>
              <a:tblGrid>
                <a:gridCol w="670711"/>
                <a:gridCol w="3751270"/>
                <a:gridCol w="1530951"/>
              </a:tblGrid>
              <a:tr h="882054">
                <a:tc>
                  <a:txBody>
                    <a:bodyPr/>
                    <a:lstStyle/>
                    <a:p>
                      <a:pPr indent="180340" algn="ctr">
                        <a:lnSpc>
                          <a:spcPct val="200000"/>
                        </a:lnSpc>
                        <a:spcAft>
                          <a:spcPts val="0"/>
                        </a:spcAft>
                      </a:pPr>
                      <a:r>
                        <a:rPr lang="es-EC" sz="1400">
                          <a:effectLst/>
                        </a:rPr>
                        <a:t>Item</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Ubicación</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Valor [°K]</a:t>
                      </a:r>
                      <a:endParaRPr lang="es-EC" sz="1400">
                        <a:solidFill>
                          <a:srgbClr val="000000"/>
                        </a:solidFill>
                        <a:effectLst/>
                        <a:latin typeface="Arial"/>
                        <a:ea typeface="Times New Roman"/>
                        <a:cs typeface="Times New Roman"/>
                      </a:endParaRPr>
                    </a:p>
                  </a:txBody>
                  <a:tcPr marL="58579" marR="58579" marT="0" marB="0"/>
                </a:tc>
              </a:tr>
              <a:tr h="882054">
                <a:tc>
                  <a:txBody>
                    <a:bodyPr/>
                    <a:lstStyle/>
                    <a:p>
                      <a:pPr indent="180340" algn="ctr">
                        <a:lnSpc>
                          <a:spcPct val="200000"/>
                        </a:lnSpc>
                        <a:spcAft>
                          <a:spcPts val="0"/>
                        </a:spcAft>
                      </a:pPr>
                      <a:r>
                        <a:rPr lang="es-EC" sz="1400">
                          <a:effectLst/>
                        </a:rPr>
                        <a:t>T1</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Temperatura de la placa central</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17.6</a:t>
                      </a:r>
                      <a:endParaRPr lang="es-EC" sz="1400">
                        <a:solidFill>
                          <a:srgbClr val="000000"/>
                        </a:solidFill>
                        <a:effectLst/>
                        <a:latin typeface="Arial"/>
                        <a:ea typeface="Times New Roman"/>
                        <a:cs typeface="Times New Roman"/>
                      </a:endParaRPr>
                    </a:p>
                  </a:txBody>
                  <a:tcPr marL="58579" marR="58579" marT="0" marB="0"/>
                </a:tc>
              </a:tr>
              <a:tr h="882054">
                <a:tc>
                  <a:txBody>
                    <a:bodyPr/>
                    <a:lstStyle/>
                    <a:p>
                      <a:pPr indent="180340" algn="ctr">
                        <a:lnSpc>
                          <a:spcPct val="200000"/>
                        </a:lnSpc>
                        <a:spcAft>
                          <a:spcPts val="0"/>
                        </a:spcAft>
                      </a:pPr>
                      <a:r>
                        <a:rPr lang="es-EC" sz="1400">
                          <a:effectLst/>
                        </a:rPr>
                        <a:t>T2</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Temperatura de la guarda</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17.5</a:t>
                      </a:r>
                      <a:endParaRPr lang="es-EC" sz="1400">
                        <a:solidFill>
                          <a:srgbClr val="000000"/>
                        </a:solidFill>
                        <a:effectLst/>
                        <a:latin typeface="Arial"/>
                        <a:ea typeface="Times New Roman"/>
                        <a:cs typeface="Times New Roman"/>
                      </a:endParaRPr>
                    </a:p>
                  </a:txBody>
                  <a:tcPr marL="58579" marR="58579" marT="0" marB="0"/>
                </a:tc>
              </a:tr>
              <a:tr h="882054">
                <a:tc>
                  <a:txBody>
                    <a:bodyPr/>
                    <a:lstStyle/>
                    <a:p>
                      <a:pPr indent="180340" algn="ctr">
                        <a:lnSpc>
                          <a:spcPct val="200000"/>
                        </a:lnSpc>
                        <a:spcAft>
                          <a:spcPts val="0"/>
                        </a:spcAft>
                      </a:pPr>
                      <a:r>
                        <a:rPr lang="es-EC" sz="1400">
                          <a:effectLst/>
                        </a:rPr>
                        <a:t>T3</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Temperatura de la placa fría fija</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14.1</a:t>
                      </a:r>
                      <a:endParaRPr lang="es-EC" sz="1400">
                        <a:solidFill>
                          <a:srgbClr val="000000"/>
                        </a:solidFill>
                        <a:effectLst/>
                        <a:latin typeface="Arial"/>
                        <a:ea typeface="Times New Roman"/>
                        <a:cs typeface="Times New Roman"/>
                      </a:endParaRPr>
                    </a:p>
                  </a:txBody>
                  <a:tcPr marL="58579" marR="58579" marT="0" marB="0"/>
                </a:tc>
              </a:tr>
              <a:tr h="882054">
                <a:tc>
                  <a:txBody>
                    <a:bodyPr/>
                    <a:lstStyle/>
                    <a:p>
                      <a:pPr indent="180340" algn="ctr">
                        <a:lnSpc>
                          <a:spcPct val="200000"/>
                        </a:lnSpc>
                        <a:spcAft>
                          <a:spcPts val="0"/>
                        </a:spcAft>
                      </a:pPr>
                      <a:r>
                        <a:rPr lang="es-EC" sz="1400">
                          <a:effectLst/>
                        </a:rPr>
                        <a:t>T4</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a:effectLst/>
                        </a:rPr>
                        <a:t>Temperatura de la placa fría móvil</a:t>
                      </a:r>
                      <a:endParaRPr lang="es-EC" sz="1400">
                        <a:solidFill>
                          <a:srgbClr val="000000"/>
                        </a:solidFill>
                        <a:effectLst/>
                        <a:latin typeface="Arial"/>
                        <a:ea typeface="Times New Roman"/>
                        <a:cs typeface="Times New Roman"/>
                      </a:endParaRPr>
                    </a:p>
                  </a:txBody>
                  <a:tcPr marL="58579" marR="58579" marT="0" marB="0"/>
                </a:tc>
                <a:tc>
                  <a:txBody>
                    <a:bodyPr/>
                    <a:lstStyle/>
                    <a:p>
                      <a:pPr indent="180340" algn="ctr">
                        <a:lnSpc>
                          <a:spcPct val="200000"/>
                        </a:lnSpc>
                        <a:spcAft>
                          <a:spcPts val="0"/>
                        </a:spcAft>
                      </a:pPr>
                      <a:r>
                        <a:rPr lang="es-EC" sz="1400" dirty="0">
                          <a:effectLst/>
                        </a:rPr>
                        <a:t>13.4</a:t>
                      </a:r>
                      <a:endParaRPr lang="es-EC" sz="1400" dirty="0">
                        <a:solidFill>
                          <a:srgbClr val="000000"/>
                        </a:solidFill>
                        <a:effectLst/>
                        <a:latin typeface="Arial"/>
                        <a:ea typeface="Times New Roman"/>
                        <a:cs typeface="Times New Roman"/>
                      </a:endParaRPr>
                    </a:p>
                  </a:txBody>
                  <a:tcPr marL="58579" marR="58579" marT="0" marB="0"/>
                </a:tc>
              </a:tr>
            </a:tbl>
          </a:graphicData>
        </a:graphic>
      </p:graphicFrame>
    </p:spTree>
    <p:extLst>
      <p:ext uri="{BB962C8B-B14F-4D97-AF65-F5344CB8AC3E}">
        <p14:creationId xmlns:p14="http://schemas.microsoft.com/office/powerpoint/2010/main" val="2344105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3353846072"/>
                  </p:ext>
                </p:extLst>
              </p:nvPr>
            </p:nvGraphicFramePr>
            <p:xfrm>
              <a:off x="2519265" y="2724540"/>
              <a:ext cx="7147250" cy="2556588"/>
            </p:xfrm>
            <a:graphic>
              <a:graphicData uri="http://schemas.openxmlformats.org/drawingml/2006/table">
                <a:tbl>
                  <a:tblPr firstRow="1" firstCol="1" bandRow="1">
                    <a:tableStyleId>{5C22544A-7EE6-4342-B048-85BDC9FD1C3A}</a:tableStyleId>
                  </a:tblPr>
                  <a:tblGrid>
                    <a:gridCol w="751821"/>
                    <a:gridCol w="5140559"/>
                    <a:gridCol w="1254870"/>
                  </a:tblGrid>
                  <a:tr h="1180040">
                    <a:tc>
                      <a:txBody>
                        <a:bodyPr/>
                        <a:lstStyle/>
                        <a:p>
                          <a:pPr indent="180340" algn="ctr">
                            <a:lnSpc>
                              <a:spcPct val="200000"/>
                            </a:lnSpc>
                            <a:spcAft>
                              <a:spcPts val="0"/>
                            </a:spcAft>
                          </a:pPr>
                          <a:r>
                            <a:rPr lang="es-EC" sz="1400">
                              <a:effectLst/>
                            </a:rPr>
                            <a:t>Item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Variable</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688274">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a:effectLst/>
                                      </a:rPr>
                                    </m:ctrlPr>
                                  </m:sSubPr>
                                  <m:e>
                                    <m:r>
                                      <a:rPr lang="es-EC" sz="1400">
                                        <a:effectLst/>
                                      </a:rPr>
                                      <m:t>𝐐</m:t>
                                    </m:r>
                                  </m:e>
                                  <m:sub>
                                    <m:r>
                                      <a:rPr lang="es-EC" sz="1400">
                                        <a:effectLst/>
                                      </a:rPr>
                                      <m:t>𝐚</m:t>
                                    </m:r>
                                  </m:sub>
                                </m:sSub>
                              </m:oMath>
                            </m:oMathPara>
                          </a14:m>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Flujo de calor hacia la placa fija [W]</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0.55</a:t>
                          </a:r>
                          <a:endParaRPr lang="es-EC" sz="1400">
                            <a:solidFill>
                              <a:srgbClr val="000000"/>
                            </a:solidFill>
                            <a:effectLst/>
                            <a:latin typeface="Arial"/>
                            <a:ea typeface="Times New Roman"/>
                            <a:cs typeface="Times New Roman"/>
                          </a:endParaRPr>
                        </a:p>
                      </a:txBody>
                      <a:tcPr marL="68580" marR="68580" marT="0" marB="0"/>
                    </a:tc>
                  </a:tr>
                  <a:tr h="688274">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a:effectLst/>
                                      </a:rPr>
                                    </m:ctrlPr>
                                  </m:sSubPr>
                                  <m:e>
                                    <m:r>
                                      <a:rPr lang="es-EC" sz="1400">
                                        <a:effectLst/>
                                      </a:rPr>
                                      <m:t>𝐐</m:t>
                                    </m:r>
                                  </m:e>
                                  <m:sub>
                                    <m:r>
                                      <a:rPr lang="es-EC" sz="1400">
                                        <a:effectLst/>
                                      </a:rPr>
                                      <m:t>𝐛</m:t>
                                    </m:r>
                                  </m:sub>
                                </m:sSub>
                              </m:oMath>
                            </m:oMathPara>
                          </a14:m>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Flujo de calor hacia la placa móvil [W]</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0.47</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mc:Choice>
        <mc:Fallback>
          <p:graphicFrame>
            <p:nvGraphicFramePr>
              <p:cNvPr id="4" name="3 Marcador de contenido"/>
              <p:cNvGraphicFramePr>
                <a:graphicFrameLocks noGrp="1"/>
              </p:cNvGraphicFramePr>
              <p:nvPr>
                <p:ph idx="1"/>
                <p:extLst>
                  <p:ext uri="{D42A27DB-BD31-4B8C-83A1-F6EECF244321}">
                    <p14:modId xmlns:p14="http://schemas.microsoft.com/office/powerpoint/2010/main" val="3353846072"/>
                  </p:ext>
                </p:extLst>
              </p:nvPr>
            </p:nvGraphicFramePr>
            <p:xfrm>
              <a:off x="2519265" y="2724540"/>
              <a:ext cx="7147250" cy="2556588"/>
            </p:xfrm>
            <a:graphic>
              <a:graphicData uri="http://schemas.openxmlformats.org/drawingml/2006/table">
                <a:tbl>
                  <a:tblPr firstRow="1" firstCol="1" bandRow="1">
                    <a:tableStyleId>{5C22544A-7EE6-4342-B048-85BDC9FD1C3A}</a:tableStyleId>
                  </a:tblPr>
                  <a:tblGrid>
                    <a:gridCol w="751821"/>
                    <a:gridCol w="5140559"/>
                    <a:gridCol w="1254870"/>
                  </a:tblGrid>
                  <a:tr h="1180040">
                    <a:tc>
                      <a:txBody>
                        <a:bodyPr/>
                        <a:lstStyle/>
                        <a:p>
                          <a:pPr indent="180340" algn="ctr">
                            <a:lnSpc>
                              <a:spcPct val="200000"/>
                            </a:lnSpc>
                            <a:spcAft>
                              <a:spcPts val="0"/>
                            </a:spcAft>
                          </a:pPr>
                          <a:r>
                            <a:rPr lang="es-EC" sz="1400">
                              <a:effectLst/>
                            </a:rPr>
                            <a:t>Item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Variable</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688274">
                    <a:tc>
                      <a:txBody>
                        <a:bodyPr/>
                        <a:lstStyle/>
                        <a:p>
                          <a:endParaRPr lang="es-EC"/>
                        </a:p>
                      </a:txBody>
                      <a:tcPr marL="68580" marR="68580" marT="0" marB="0">
                        <a:blipFill rotWithShape="1">
                          <a:blip r:embed="rId2"/>
                          <a:stretch>
                            <a:fillRect t="-171681" r="-853659" b="-100885"/>
                          </a:stretch>
                        </a:blipFill>
                      </a:tcPr>
                    </a:tc>
                    <a:tc>
                      <a:txBody>
                        <a:bodyPr/>
                        <a:lstStyle/>
                        <a:p>
                          <a:pPr indent="180340" algn="ctr">
                            <a:lnSpc>
                              <a:spcPct val="200000"/>
                            </a:lnSpc>
                            <a:spcAft>
                              <a:spcPts val="0"/>
                            </a:spcAft>
                          </a:pPr>
                          <a:r>
                            <a:rPr lang="es-EC" sz="1400">
                              <a:effectLst/>
                            </a:rPr>
                            <a:t>Flujo de calor hacia la placa fija [W]</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0.55</a:t>
                          </a:r>
                          <a:endParaRPr lang="es-EC" sz="1400">
                            <a:solidFill>
                              <a:srgbClr val="000000"/>
                            </a:solidFill>
                            <a:effectLst/>
                            <a:latin typeface="Arial"/>
                            <a:ea typeface="Times New Roman"/>
                            <a:cs typeface="Times New Roman"/>
                          </a:endParaRPr>
                        </a:p>
                      </a:txBody>
                      <a:tcPr marL="68580" marR="68580" marT="0" marB="0"/>
                    </a:tc>
                  </a:tr>
                  <a:tr h="688274">
                    <a:tc>
                      <a:txBody>
                        <a:bodyPr/>
                        <a:lstStyle/>
                        <a:p>
                          <a:endParaRPr lang="es-EC"/>
                        </a:p>
                      </a:txBody>
                      <a:tcPr marL="68580" marR="68580" marT="0" marB="0">
                        <a:blipFill rotWithShape="1">
                          <a:blip r:embed="rId2"/>
                          <a:stretch>
                            <a:fillRect t="-271681" r="-853659" b="-885"/>
                          </a:stretch>
                        </a:blipFill>
                      </a:tcPr>
                    </a:tc>
                    <a:tc>
                      <a:txBody>
                        <a:bodyPr/>
                        <a:lstStyle/>
                        <a:p>
                          <a:pPr indent="180340" algn="ctr">
                            <a:lnSpc>
                              <a:spcPct val="200000"/>
                            </a:lnSpc>
                            <a:spcAft>
                              <a:spcPts val="0"/>
                            </a:spcAft>
                          </a:pPr>
                          <a:r>
                            <a:rPr lang="es-EC" sz="1400">
                              <a:effectLst/>
                            </a:rPr>
                            <a:t>Flujo de calor hacia la placa móvil [W]</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0.47</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15596017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3649347074"/>
                  </p:ext>
                </p:extLst>
              </p:nvPr>
            </p:nvGraphicFramePr>
            <p:xfrm>
              <a:off x="3526971" y="2407298"/>
              <a:ext cx="5598368" cy="3097763"/>
            </p:xfrm>
            <a:graphic>
              <a:graphicData uri="http://schemas.openxmlformats.org/drawingml/2006/table">
                <a:tbl>
                  <a:tblPr firstRow="1" firstCol="1" bandRow="1">
                    <a:tableStyleId>{5C22544A-7EE6-4342-B048-85BDC9FD1C3A}</a:tableStyleId>
                  </a:tblPr>
                  <a:tblGrid>
                    <a:gridCol w="560313"/>
                    <a:gridCol w="4250760"/>
                    <a:gridCol w="787295"/>
                  </a:tblGrid>
                  <a:tr h="875428">
                    <a:tc>
                      <a:txBody>
                        <a:bodyPr/>
                        <a:lstStyle/>
                        <a:p>
                          <a:pPr indent="180340" algn="ctr">
                            <a:lnSpc>
                              <a:spcPct val="200000"/>
                            </a:lnSpc>
                            <a:spcAft>
                              <a:spcPts val="0"/>
                            </a:spcAft>
                          </a:pPr>
                          <a:r>
                            <a:rPr lang="es-EC" sz="1400">
                              <a:effectLst/>
                            </a:rPr>
                            <a:t>Item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Ubicación</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875428">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a:effectLst/>
                                      </a:rPr>
                                    </m:ctrlPr>
                                  </m:sSubPr>
                                  <m:e>
                                    <m:r>
                                      <a:rPr lang="es-EC" sz="1400">
                                        <a:effectLst/>
                                      </a:rPr>
                                      <m:t>𝐤</m:t>
                                    </m:r>
                                  </m:e>
                                  <m:sub>
                                    <m:r>
                                      <a:rPr lang="es-EC" sz="1400">
                                        <a:effectLst/>
                                      </a:rPr>
                                      <m:t>𝐙</m:t>
                                    </m:r>
                                    <m:r>
                                      <a:rPr lang="es-EC" sz="1400">
                                        <a:effectLst/>
                                      </a:rPr>
                                      <m:t>−</m:t>
                                    </m:r>
                                    <m:r>
                                      <a:rPr lang="es-EC" sz="1400">
                                        <a:effectLst/>
                                      </a:rPr>
                                      <m:t>𝐀</m:t>
                                    </m:r>
                                  </m:sub>
                                </m:sSub>
                              </m:oMath>
                            </m:oMathPara>
                          </a14:m>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Conductividad aparente de la muestra A [W/m°K]</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0.29</a:t>
                          </a:r>
                          <a:endParaRPr lang="es-EC" sz="1400">
                            <a:solidFill>
                              <a:srgbClr val="000000"/>
                            </a:solidFill>
                            <a:effectLst/>
                            <a:latin typeface="Arial"/>
                            <a:ea typeface="Times New Roman"/>
                            <a:cs typeface="Times New Roman"/>
                          </a:endParaRPr>
                        </a:p>
                      </a:txBody>
                      <a:tcPr marL="68580" marR="68580" marT="0" marB="0"/>
                    </a:tc>
                  </a:tr>
                  <a:tr h="875428">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a:effectLst/>
                                      </a:rPr>
                                    </m:ctrlPr>
                                  </m:sSubPr>
                                  <m:e>
                                    <m:r>
                                      <a:rPr lang="es-EC" sz="1400">
                                        <a:effectLst/>
                                      </a:rPr>
                                      <m:t>𝐤</m:t>
                                    </m:r>
                                  </m:e>
                                  <m:sub>
                                    <m:r>
                                      <a:rPr lang="es-EC" sz="1400">
                                        <a:effectLst/>
                                      </a:rPr>
                                      <m:t>𝐙</m:t>
                                    </m:r>
                                    <m:r>
                                      <a:rPr lang="es-EC" sz="1400">
                                        <a:effectLst/>
                                      </a:rPr>
                                      <m:t>−</m:t>
                                    </m:r>
                                    <m:r>
                                      <a:rPr lang="es-EC" sz="1400">
                                        <a:effectLst/>
                                      </a:rPr>
                                      <m:t>𝐁</m:t>
                                    </m:r>
                                  </m:sub>
                                </m:sSub>
                              </m:oMath>
                            </m:oMathPara>
                          </a14:m>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Conductividad aparente de la muestra B [W/m°K]</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0.31</a:t>
                          </a:r>
                          <a:endParaRPr lang="es-EC" sz="1400">
                            <a:solidFill>
                              <a:srgbClr val="000000"/>
                            </a:solidFill>
                            <a:effectLst/>
                            <a:latin typeface="Arial"/>
                            <a:ea typeface="Times New Roman"/>
                            <a:cs typeface="Times New Roman"/>
                          </a:endParaRPr>
                        </a:p>
                      </a:txBody>
                      <a:tcPr marL="68580" marR="68580" marT="0" marB="0"/>
                    </a:tc>
                  </a:tr>
                  <a:tr h="471479">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a:effectLst/>
                                      </a:rPr>
                                    </m:ctrlPr>
                                  </m:sSubPr>
                                  <m:e>
                                    <m:r>
                                      <a:rPr lang="es-EC" sz="1400">
                                        <a:effectLst/>
                                      </a:rPr>
                                      <m:t>𝐤</m:t>
                                    </m:r>
                                  </m:e>
                                  <m:sub>
                                    <m:r>
                                      <a:rPr lang="es-EC" sz="1400">
                                        <a:effectLst/>
                                      </a:rPr>
                                      <m:t>𝐙</m:t>
                                    </m:r>
                                  </m:sub>
                                </m:sSub>
                              </m:oMath>
                            </m:oMathPara>
                          </a14:m>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Promedio conductividad aparente [W/m°K]</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0.30</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mc:Choice>
        <mc:Fallback>
          <p:graphicFrame>
            <p:nvGraphicFramePr>
              <p:cNvPr id="4" name="3 Marcador de contenido"/>
              <p:cNvGraphicFramePr>
                <a:graphicFrameLocks noGrp="1"/>
              </p:cNvGraphicFramePr>
              <p:nvPr>
                <p:ph idx="1"/>
                <p:extLst>
                  <p:ext uri="{D42A27DB-BD31-4B8C-83A1-F6EECF244321}">
                    <p14:modId xmlns:p14="http://schemas.microsoft.com/office/powerpoint/2010/main" val="3649347074"/>
                  </p:ext>
                </p:extLst>
              </p:nvPr>
            </p:nvGraphicFramePr>
            <p:xfrm>
              <a:off x="3526971" y="2407298"/>
              <a:ext cx="5598368" cy="3097763"/>
            </p:xfrm>
            <a:graphic>
              <a:graphicData uri="http://schemas.openxmlformats.org/drawingml/2006/table">
                <a:tbl>
                  <a:tblPr firstRow="1" firstCol="1" bandRow="1">
                    <a:tableStyleId>{5C22544A-7EE6-4342-B048-85BDC9FD1C3A}</a:tableStyleId>
                  </a:tblPr>
                  <a:tblGrid>
                    <a:gridCol w="560313"/>
                    <a:gridCol w="4250760"/>
                    <a:gridCol w="787295"/>
                  </a:tblGrid>
                  <a:tr h="875428">
                    <a:tc>
                      <a:txBody>
                        <a:bodyPr/>
                        <a:lstStyle/>
                        <a:p>
                          <a:pPr indent="180340" algn="ctr">
                            <a:lnSpc>
                              <a:spcPct val="200000"/>
                            </a:lnSpc>
                            <a:spcAft>
                              <a:spcPts val="0"/>
                            </a:spcAft>
                          </a:pPr>
                          <a:r>
                            <a:rPr lang="es-EC" sz="1400">
                              <a:effectLst/>
                            </a:rPr>
                            <a:t>Item</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Ubicación</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Valor</a:t>
                          </a:r>
                          <a:endParaRPr lang="es-EC" sz="1400">
                            <a:solidFill>
                              <a:srgbClr val="000000"/>
                            </a:solidFill>
                            <a:effectLst/>
                            <a:latin typeface="Arial"/>
                            <a:ea typeface="Times New Roman"/>
                            <a:cs typeface="Times New Roman"/>
                          </a:endParaRPr>
                        </a:p>
                      </a:txBody>
                      <a:tcPr marL="68580" marR="68580" marT="0" marB="0"/>
                    </a:tc>
                  </a:tr>
                  <a:tr h="875428">
                    <a:tc>
                      <a:txBody>
                        <a:bodyPr/>
                        <a:lstStyle/>
                        <a:p>
                          <a:endParaRPr lang="es-EC"/>
                        </a:p>
                      </a:txBody>
                      <a:tcPr marL="68580" marR="68580" marT="0" marB="0">
                        <a:blipFill rotWithShape="1">
                          <a:blip r:embed="rId2"/>
                          <a:stretch>
                            <a:fillRect l="-1087" t="-101399" r="-897826" b="-155245"/>
                          </a:stretch>
                        </a:blipFill>
                      </a:tcPr>
                    </a:tc>
                    <a:tc>
                      <a:txBody>
                        <a:bodyPr/>
                        <a:lstStyle/>
                        <a:p>
                          <a:pPr indent="180340" algn="ctr">
                            <a:lnSpc>
                              <a:spcPct val="200000"/>
                            </a:lnSpc>
                            <a:spcAft>
                              <a:spcPts val="0"/>
                            </a:spcAft>
                          </a:pPr>
                          <a:r>
                            <a:rPr lang="es-EC" sz="1400">
                              <a:effectLst/>
                            </a:rPr>
                            <a:t>Conductividad aparente de la muestra A [W/m°K]</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0.29</a:t>
                          </a:r>
                          <a:endParaRPr lang="es-EC" sz="1400">
                            <a:solidFill>
                              <a:srgbClr val="000000"/>
                            </a:solidFill>
                            <a:effectLst/>
                            <a:latin typeface="Arial"/>
                            <a:ea typeface="Times New Roman"/>
                            <a:cs typeface="Times New Roman"/>
                          </a:endParaRPr>
                        </a:p>
                      </a:txBody>
                      <a:tcPr marL="68580" marR="68580" marT="0" marB="0"/>
                    </a:tc>
                  </a:tr>
                  <a:tr h="875428">
                    <a:tc>
                      <a:txBody>
                        <a:bodyPr/>
                        <a:lstStyle/>
                        <a:p>
                          <a:endParaRPr lang="es-EC"/>
                        </a:p>
                      </a:txBody>
                      <a:tcPr marL="68580" marR="68580" marT="0" marB="0">
                        <a:blipFill rotWithShape="1">
                          <a:blip r:embed="rId2"/>
                          <a:stretch>
                            <a:fillRect l="-1087" t="-200000" r="-897826" b="-54167"/>
                          </a:stretch>
                        </a:blipFill>
                      </a:tcPr>
                    </a:tc>
                    <a:tc>
                      <a:txBody>
                        <a:bodyPr/>
                        <a:lstStyle/>
                        <a:p>
                          <a:pPr indent="180340" algn="ctr">
                            <a:lnSpc>
                              <a:spcPct val="200000"/>
                            </a:lnSpc>
                            <a:spcAft>
                              <a:spcPts val="0"/>
                            </a:spcAft>
                          </a:pPr>
                          <a:r>
                            <a:rPr lang="es-EC" sz="1400">
                              <a:effectLst/>
                            </a:rPr>
                            <a:t>Conductividad aparente de la muestra B [W/m°K]</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a:effectLst/>
                            </a:rPr>
                            <a:t>0.31</a:t>
                          </a:r>
                          <a:endParaRPr lang="es-EC" sz="1400">
                            <a:solidFill>
                              <a:srgbClr val="000000"/>
                            </a:solidFill>
                            <a:effectLst/>
                            <a:latin typeface="Arial"/>
                            <a:ea typeface="Times New Roman"/>
                            <a:cs typeface="Times New Roman"/>
                          </a:endParaRPr>
                        </a:p>
                      </a:txBody>
                      <a:tcPr marL="68580" marR="68580" marT="0" marB="0"/>
                    </a:tc>
                  </a:tr>
                  <a:tr h="471479">
                    <a:tc>
                      <a:txBody>
                        <a:bodyPr/>
                        <a:lstStyle/>
                        <a:p>
                          <a:endParaRPr lang="es-EC"/>
                        </a:p>
                      </a:txBody>
                      <a:tcPr marL="68580" marR="68580" marT="0" marB="0">
                        <a:blipFill rotWithShape="1">
                          <a:blip r:embed="rId2"/>
                          <a:stretch>
                            <a:fillRect l="-1087" t="-561039" r="-897826" b="-1299"/>
                          </a:stretch>
                        </a:blipFill>
                      </a:tcPr>
                    </a:tc>
                    <a:tc>
                      <a:txBody>
                        <a:bodyPr/>
                        <a:lstStyle/>
                        <a:p>
                          <a:pPr indent="180340" algn="ctr">
                            <a:lnSpc>
                              <a:spcPct val="200000"/>
                            </a:lnSpc>
                            <a:spcAft>
                              <a:spcPts val="0"/>
                            </a:spcAft>
                          </a:pPr>
                          <a:r>
                            <a:rPr lang="es-EC" sz="1400">
                              <a:effectLst/>
                            </a:rPr>
                            <a:t>Promedio conductividad aparente [W/m°K]</a:t>
                          </a:r>
                          <a:endParaRPr lang="es-EC" sz="1400">
                            <a:solidFill>
                              <a:srgbClr val="000000"/>
                            </a:solidFill>
                            <a:effectLst/>
                            <a:latin typeface="Arial"/>
                            <a:ea typeface="Times New Roman"/>
                            <a:cs typeface="Times New Roman"/>
                          </a:endParaRPr>
                        </a:p>
                      </a:txBody>
                      <a:tcPr marL="68580" marR="68580" marT="0" marB="0"/>
                    </a:tc>
                    <a:tc>
                      <a:txBody>
                        <a:bodyPr/>
                        <a:lstStyle/>
                        <a:p>
                          <a:pPr indent="180340" algn="ctr">
                            <a:lnSpc>
                              <a:spcPct val="200000"/>
                            </a:lnSpc>
                            <a:spcAft>
                              <a:spcPts val="0"/>
                            </a:spcAft>
                          </a:pPr>
                          <a:r>
                            <a:rPr lang="es-EC" sz="1400" dirty="0">
                              <a:effectLst/>
                            </a:rPr>
                            <a:t>0.30</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4048510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1633" y="2439955"/>
            <a:ext cx="10018713" cy="1752599"/>
          </a:xfrm>
        </p:spPr>
        <p:txBody>
          <a:bodyPr/>
          <a:lstStyle/>
          <a:p>
            <a:r>
              <a:rPr lang="es-EC" dirty="0" smtClean="0"/>
              <a:t>ANALISIS DE RESULTADOS</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2519709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2402633"/>
            <a:ext cx="10018713" cy="1752599"/>
          </a:xfrm>
        </p:spPr>
        <p:txBody>
          <a:bodyPr/>
          <a:lstStyle/>
          <a:p>
            <a:r>
              <a:rPr lang="es-EC" dirty="0" smtClean="0"/>
              <a:t>Resistencia Mecánica</a:t>
            </a:r>
            <a:endParaRPr lang="es-EC" dirty="0"/>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29938693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8310" y="1063690"/>
            <a:ext cx="6531429" cy="4699149"/>
          </a:xfrm>
          <a:prstGeom prst="rect">
            <a:avLst/>
          </a:prstGeom>
          <a:noFill/>
          <a:ln>
            <a:noFill/>
          </a:ln>
        </p:spPr>
      </p:pic>
    </p:spTree>
    <p:extLst>
      <p:ext uri="{BB962C8B-B14F-4D97-AF65-F5344CB8AC3E}">
        <p14:creationId xmlns:p14="http://schemas.microsoft.com/office/powerpoint/2010/main" val="15195055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Como era de esperarse, la resistencia mecánica no fuer la misma que los morteros tradicionales, sin embargo lo que se espera de esta investigación es utilizar un material autóctono que provea de otras propiedades tales como el aislamiento térmico, pero para aplicaciones no estructurales.</a:t>
            </a:r>
          </a:p>
        </p:txBody>
      </p:sp>
    </p:spTree>
    <p:extLst>
      <p:ext uri="{BB962C8B-B14F-4D97-AF65-F5344CB8AC3E}">
        <p14:creationId xmlns:p14="http://schemas.microsoft.com/office/powerpoint/2010/main" val="3324154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2357" y="2660073"/>
            <a:ext cx="10018713" cy="1752599"/>
          </a:xfrm>
        </p:spPr>
        <p:txBody>
          <a:bodyPr/>
          <a:lstStyle/>
          <a:p>
            <a:r>
              <a:rPr lang="es-EC" dirty="0" smtClean="0"/>
              <a:t>MARCO TEORICO</a:t>
            </a:r>
            <a:endParaRPr lang="es-EC" dirty="0"/>
          </a:p>
        </p:txBody>
      </p:sp>
    </p:spTree>
    <p:extLst>
      <p:ext uri="{BB962C8B-B14F-4D97-AF65-F5344CB8AC3E}">
        <p14:creationId xmlns:p14="http://schemas.microsoft.com/office/powerpoint/2010/main" val="1642803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Cómo se observa en la Fig. 5.1, la resistencia mecánica disminuye conforme se incrementa el contenido de cascarilla de arroz lo cual se atribuye a la adherencia de la pasta de cemento a la cascarilla y a la cantidad de agua utilizada considerando la característica higroscópica de este residuo agroindustrial.</a:t>
            </a:r>
          </a:p>
          <a:p>
            <a:endParaRPr lang="es-EC" dirty="0"/>
          </a:p>
        </p:txBody>
      </p:sp>
    </p:spTree>
    <p:extLst>
      <p:ext uri="{BB962C8B-B14F-4D97-AF65-F5344CB8AC3E}">
        <p14:creationId xmlns:p14="http://schemas.microsoft.com/office/powerpoint/2010/main" val="35973746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L</a:t>
            </a:r>
            <a:r>
              <a:rPr lang="es-EC" dirty="0" smtClean="0"/>
              <a:t>a </a:t>
            </a:r>
            <a:r>
              <a:rPr lang="es-EC" dirty="0"/>
              <a:t>Dosificación D3 tiene una resistencia a la compresión de 1.04 [MPa], lo cual le invalida por ser una resistencia demasiada baja, sin embargo las dosificaciones D1 y D2 tienen un valor de resistencia ubicado entre 2 y 4 [MPa] lo que le permite asegurar su transporte, puesta en obra y uso para aplicaciones no portantes (Salas J., 1985)</a:t>
            </a:r>
          </a:p>
        </p:txBody>
      </p:sp>
    </p:spTree>
    <p:extLst>
      <p:ext uri="{BB962C8B-B14F-4D97-AF65-F5344CB8AC3E}">
        <p14:creationId xmlns:p14="http://schemas.microsoft.com/office/powerpoint/2010/main" val="3948318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La densidad de la muestra D2, es 1439 [kg/m3] lo cual le ubica dentro de los materiales por debajo de los 1,5 [g/cm</a:t>
            </a:r>
            <a:r>
              <a:rPr lang="es-EC" baseline="30000" dirty="0"/>
              <a:t>3</a:t>
            </a:r>
            <a:r>
              <a:rPr lang="es-EC" dirty="0"/>
              <a:t>], por lo tanto se le considera como material muy ligero (Serrano Tomas, 2012). La baja densidad es una ventaja que incide favorablemente en el transporte y el costo de construcción.</a:t>
            </a:r>
          </a:p>
          <a:p>
            <a:endParaRPr lang="es-EC" dirty="0"/>
          </a:p>
        </p:txBody>
      </p:sp>
    </p:spTree>
    <p:extLst>
      <p:ext uri="{BB962C8B-B14F-4D97-AF65-F5344CB8AC3E}">
        <p14:creationId xmlns:p14="http://schemas.microsoft.com/office/powerpoint/2010/main" val="16751689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2973" y="2495938"/>
            <a:ext cx="10018713" cy="1752599"/>
          </a:xfrm>
        </p:spPr>
        <p:txBody>
          <a:bodyPr/>
          <a:lstStyle/>
          <a:p>
            <a:r>
              <a:rPr lang="es-EC" dirty="0" smtClean="0"/>
              <a:t>Conductividad térmica</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924620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Con la muestra D2 se realiza la prueba de conductividad térmica explicada en el subcapítulo 4.8.2. en donde se obtiene el valor de 0.30 [W/</a:t>
            </a:r>
            <a:r>
              <a:rPr lang="es-EC" dirty="0" err="1"/>
              <a:t>m°K</a:t>
            </a:r>
            <a:r>
              <a:rPr lang="es-EC" dirty="0"/>
              <a:t>]. Como se puede ver en la Fig. 5.2 este dato es significativamente menor que el que se obtuviera sin incluir cascarilla de arroz, el cual estaría alrededor de 1.5 [W/</a:t>
            </a:r>
            <a:r>
              <a:rPr lang="es-EC" dirty="0" err="1"/>
              <a:t>m°K</a:t>
            </a:r>
            <a:r>
              <a:rPr lang="es-EC" dirty="0"/>
              <a:t>] (Sisman C.B., 2011). Sin embargo es mayor que los aislantes tradicionales. Se muestran como ejemplos el corcho 0.064 [W/</a:t>
            </a:r>
            <a:r>
              <a:rPr lang="es-EC" dirty="0" err="1"/>
              <a:t>m°K</a:t>
            </a:r>
            <a:r>
              <a:rPr lang="es-EC" dirty="0"/>
              <a:t>] y la lana de vidrio 0.030 [W/</a:t>
            </a:r>
            <a:r>
              <a:rPr lang="es-EC" dirty="0" err="1"/>
              <a:t>m°K</a:t>
            </a:r>
            <a:r>
              <a:rPr lang="es-EC" dirty="0"/>
              <a:t>]</a:t>
            </a:r>
          </a:p>
        </p:txBody>
      </p:sp>
    </p:spTree>
    <p:extLst>
      <p:ext uri="{BB962C8B-B14F-4D97-AF65-F5344CB8AC3E}">
        <p14:creationId xmlns:p14="http://schemas.microsoft.com/office/powerpoint/2010/main" val="2385140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3038" y="1530220"/>
            <a:ext cx="6755362" cy="4108777"/>
          </a:xfrm>
          <a:prstGeom prst="rect">
            <a:avLst/>
          </a:prstGeom>
          <a:noFill/>
          <a:ln>
            <a:noFill/>
          </a:ln>
        </p:spPr>
      </p:pic>
    </p:spTree>
    <p:extLst>
      <p:ext uri="{BB962C8B-B14F-4D97-AF65-F5344CB8AC3E}">
        <p14:creationId xmlns:p14="http://schemas.microsoft.com/office/powerpoint/2010/main" val="669273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La prueba anteriormente indicada se realizó en el equipo de conductividad térmica construido en el Laboratorio de Termodinámica con este propósito. Este equipo fue calibrado utilizando como muestra de referencia conocida: plancha de </a:t>
            </a:r>
            <a:r>
              <a:rPr lang="es-EC" dirty="0" err="1"/>
              <a:t>poliestireno</a:t>
            </a:r>
            <a:r>
              <a:rPr lang="es-EC" dirty="0"/>
              <a:t>. En base a las observaciones realizadas y al valor bibliográfico de la muestra, se determinó que el equipo es exacto. Tiene una tolerancia de ± 0.006 [W/</a:t>
            </a:r>
            <a:r>
              <a:rPr lang="es-EC" dirty="0" err="1"/>
              <a:t>m°K</a:t>
            </a:r>
            <a:r>
              <a:rPr lang="es-EC" dirty="0"/>
              <a:t>].</a:t>
            </a:r>
            <a:endParaRPr lang="es-EC" dirty="0"/>
          </a:p>
        </p:txBody>
      </p:sp>
    </p:spTree>
    <p:extLst>
      <p:ext uri="{BB962C8B-B14F-4D97-AF65-F5344CB8AC3E}">
        <p14:creationId xmlns:p14="http://schemas.microsoft.com/office/powerpoint/2010/main" val="33768372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6988" y="2495938"/>
            <a:ext cx="10018713" cy="1752599"/>
          </a:xfrm>
        </p:spPr>
        <p:txBody>
          <a:bodyPr/>
          <a:lstStyle/>
          <a:p>
            <a:r>
              <a:rPr lang="es-EC" dirty="0" smtClean="0"/>
              <a:t>CONCLUSIONES Y RECOMENDACIONES</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470980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Se han obtenido morteros en los que se incluye la cascarilla de arroz como agregado que presentan resistencias mecánicas entre 2 y 4 MPa, que es el valor mínimo que se esperaría de un bloque para poder ser manipulado y utilizado en aplicaciones no estructurales.</a:t>
            </a:r>
          </a:p>
        </p:txBody>
      </p:sp>
    </p:spTree>
    <p:extLst>
      <p:ext uri="{BB962C8B-B14F-4D97-AF65-F5344CB8AC3E}">
        <p14:creationId xmlns:p14="http://schemas.microsoft.com/office/powerpoint/2010/main" val="15373426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Como era de esperarse la resistencia mecánica disminuye con el porcentaje de cascarilla que se adiciona, sin embargo resulta interesante para construcciones pequeñas cercanas a los lugares donde se encuentra este desecho agroindustrial.</a:t>
            </a:r>
          </a:p>
          <a:p>
            <a:pPr marL="0" indent="0">
              <a:buNone/>
            </a:pPr>
            <a:endParaRPr lang="es-EC" dirty="0"/>
          </a:p>
        </p:txBody>
      </p:sp>
    </p:spTree>
    <p:extLst>
      <p:ext uri="{BB962C8B-B14F-4D97-AF65-F5344CB8AC3E}">
        <p14:creationId xmlns:p14="http://schemas.microsoft.com/office/powerpoint/2010/main" val="263164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AISLAMIENTO TERMICO EN EDIFICIOS</a:t>
            </a:r>
            <a:endParaRPr lang="es-EC" dirty="0"/>
          </a:p>
        </p:txBody>
      </p:sp>
      <p:sp>
        <p:nvSpPr>
          <p:cNvPr id="3" name="2 Marcador de contenido"/>
          <p:cNvSpPr>
            <a:spLocks noGrp="1"/>
          </p:cNvSpPr>
          <p:nvPr>
            <p:ph idx="1"/>
          </p:nvPr>
        </p:nvSpPr>
        <p:spPr/>
        <p:txBody>
          <a:bodyPr/>
          <a:lstStyle/>
          <a:p>
            <a:pPr marL="0" indent="0">
              <a:buNone/>
            </a:pPr>
            <a:r>
              <a:rPr lang="es-EC" dirty="0" smtClean="0"/>
              <a:t>Los </a:t>
            </a:r>
            <a:r>
              <a:rPr lang="es-EC" dirty="0"/>
              <a:t>gobiernos </a:t>
            </a:r>
            <a:r>
              <a:rPr lang="es-EC" dirty="0" smtClean="0"/>
              <a:t>han considerado </a:t>
            </a:r>
            <a:r>
              <a:rPr lang="es-EC" dirty="0"/>
              <a:t>prioritario redactar un marco legal de adopción de criterios de eficiencia con el fin de concebir, diseñar, construir y utilizar los edificios desde la perspectiva de la sostenibilidad ambiental, a continuación se cita algunos de ellos.</a:t>
            </a:r>
          </a:p>
          <a:p>
            <a:endParaRPr lang="es-EC" dirty="0"/>
          </a:p>
        </p:txBody>
      </p:sp>
    </p:spTree>
    <p:extLst>
      <p:ext uri="{BB962C8B-B14F-4D97-AF65-F5344CB8AC3E}">
        <p14:creationId xmlns:p14="http://schemas.microsoft.com/office/powerpoint/2010/main" val="35854581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Morteros con dosificación 1:2:5 presentan un coeficiente de conductividad térmico de 0.30 [W/</a:t>
            </a:r>
            <a:r>
              <a:rPr lang="es-EC" dirty="0" err="1"/>
              <a:t>m°K</a:t>
            </a:r>
            <a:r>
              <a:rPr lang="es-EC" dirty="0"/>
              <a:t>], que es aproximadamente dos veces menor que el equivalente con concreto. Esto abre la posibilidad de utilizarse este material para uso no portante tal como el aislamiento térmico o acústico de recintos.</a:t>
            </a:r>
          </a:p>
          <a:p>
            <a:pPr marL="0" indent="0">
              <a:buNone/>
            </a:pPr>
            <a:endParaRPr lang="es-EC" dirty="0"/>
          </a:p>
        </p:txBody>
      </p:sp>
    </p:spTree>
    <p:extLst>
      <p:ext uri="{BB962C8B-B14F-4D97-AF65-F5344CB8AC3E}">
        <p14:creationId xmlns:p14="http://schemas.microsoft.com/office/powerpoint/2010/main" val="12503857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lnSpcReduction="10000"/>
          </a:bodyPr>
          <a:lstStyle/>
          <a:p>
            <a:pPr marL="0" indent="0">
              <a:buNone/>
            </a:pPr>
            <a:r>
              <a:rPr lang="es-EC" dirty="0"/>
              <a:t>El equipo medidor de conductividad térmica denominado de placa caliente, construido en el Laboratorio de Termodinámica de la Universidad de las Fuerzas Armadas ESPE, cubre un vacío existente en el medio para medir las propiedades térmicas de materiales aislantes. El equipo de placa caliente cumple totalmente con las especificaciones de la norma ASTM C177. El equipo se encuentra este momento realizando sus primeros ensayos y apoyando diversas investigaciones de este centro de estudios. En la prueba de calibración realizada con plancha de </a:t>
            </a:r>
            <a:r>
              <a:rPr lang="es-EC" dirty="0" err="1"/>
              <a:t>poliestireno</a:t>
            </a:r>
            <a:r>
              <a:rPr lang="es-EC" dirty="0"/>
              <a:t> demostró ser exacto y tener una tolerancia de 0.06 [W/</a:t>
            </a:r>
            <a:r>
              <a:rPr lang="es-EC" dirty="0" err="1"/>
              <a:t>m°K</a:t>
            </a:r>
            <a:r>
              <a:rPr lang="es-EC" dirty="0"/>
              <a:t>].</a:t>
            </a:r>
          </a:p>
        </p:txBody>
      </p:sp>
    </p:spTree>
    <p:extLst>
      <p:ext uri="{BB962C8B-B14F-4D97-AF65-F5344CB8AC3E}">
        <p14:creationId xmlns:p14="http://schemas.microsoft.com/office/powerpoint/2010/main" val="4199162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2458616"/>
            <a:ext cx="10018713" cy="1752599"/>
          </a:xfrm>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2434985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Se recomienda continuar con las investigaciones relacionadas con la utilización de biomasa residual a fin de encontrar nuevos materiales con lo cual se lograría no solo un desarrollo tecnológico sino eventualmente reducción de importaciones y menor afectación ambiental.</a:t>
            </a:r>
          </a:p>
          <a:p>
            <a:endParaRPr lang="es-EC" dirty="0"/>
          </a:p>
        </p:txBody>
      </p:sp>
    </p:spTree>
    <p:extLst>
      <p:ext uri="{BB962C8B-B14F-4D97-AF65-F5344CB8AC3E}">
        <p14:creationId xmlns:p14="http://schemas.microsoft.com/office/powerpoint/2010/main" val="863466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Continuar con el perfeccionamiento del equipo de conductividad térmica de placa caliente, con el fin de eliminar los errores sistemáticos y reducir la incertidumbre asociada.  Realizar un procedimiento de calibración exhaustiva con al menos dos materiales con valores de conductividad conocidos, en diferentes rangos de temperatura. Insistir en la automatización de la temperatura de la guarda con el fin de evitar la presencia constante de una persona para asegurar que la diferencia de temperatura con la placa caliente no exceda los 0.2°K.</a:t>
            </a:r>
          </a:p>
        </p:txBody>
      </p:sp>
    </p:spTree>
    <p:extLst>
      <p:ext uri="{BB962C8B-B14F-4D97-AF65-F5344CB8AC3E}">
        <p14:creationId xmlns:p14="http://schemas.microsoft.com/office/powerpoint/2010/main" val="2715264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a:t>Propiciar estudios con la cascarilla de arroz, puesto que es un subproducto industrial abundante en nuestro país, que por el momento no tiene una aplicación práctica para el volumen de producción existente y que por el contrario produce una afectación al ambiente con la práctica extendida de quemarlo frente al problema de la disposición final.</a:t>
            </a:r>
          </a:p>
        </p:txBody>
      </p:sp>
    </p:spTree>
    <p:extLst>
      <p:ext uri="{BB962C8B-B14F-4D97-AF65-F5344CB8AC3E}">
        <p14:creationId xmlns:p14="http://schemas.microsoft.com/office/powerpoint/2010/main" val="411748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marL="0" indent="0">
              <a:buNone/>
            </a:pPr>
            <a:r>
              <a:rPr lang="es-EC" dirty="0" smtClean="0"/>
              <a:t>En el 2006 el Gobierno de Cataluña regula la adopción de criterios ambientales y de </a:t>
            </a:r>
            <a:r>
              <a:rPr lang="es-EC" dirty="0" err="1" smtClean="0"/>
              <a:t>ecoeficiencia</a:t>
            </a:r>
            <a:r>
              <a:rPr lang="es-EC" dirty="0" smtClean="0"/>
              <a:t> en los edificios, donde se establecen criterios de </a:t>
            </a:r>
            <a:r>
              <a:rPr lang="es-EC" dirty="0" err="1" smtClean="0"/>
              <a:t>ecoeficiencia</a:t>
            </a:r>
            <a:r>
              <a:rPr lang="es-EC" dirty="0" smtClean="0"/>
              <a:t>, orientaciones con respecto a la luz solar, </a:t>
            </a:r>
            <a:r>
              <a:rPr lang="es-EC" dirty="0" err="1" smtClean="0"/>
              <a:t>etc</a:t>
            </a:r>
            <a:endParaRPr lang="es-EC" dirty="0"/>
          </a:p>
        </p:txBody>
      </p:sp>
    </p:spTree>
    <p:extLst>
      <p:ext uri="{BB962C8B-B14F-4D97-AF65-F5344CB8AC3E}">
        <p14:creationId xmlns:p14="http://schemas.microsoft.com/office/powerpoint/2010/main" val="402865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2972</TotalTime>
  <Words>3134</Words>
  <Application>Microsoft Office PowerPoint</Application>
  <PresentationFormat>Personalizado</PresentationFormat>
  <Paragraphs>404</Paragraphs>
  <Slides>85</Slides>
  <Notes>0</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Parallax</vt:lpstr>
      <vt:lpstr>Presentación de PowerPoint</vt:lpstr>
      <vt:lpstr>RESUMEN</vt:lpstr>
      <vt:lpstr>OBJETIVO GENERAL</vt:lpstr>
      <vt:lpstr>OBJETIVOS ESPECÍFICOS</vt:lpstr>
      <vt:lpstr>JUSTIFICACIÓN</vt:lpstr>
      <vt:lpstr>Definición del problema</vt:lpstr>
      <vt:lpstr>MARCO TEORICO</vt:lpstr>
      <vt:lpstr>AISLAMIENTO TERMICO EN EDIFICIOS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Huella de carbono</vt:lpstr>
      <vt:lpstr>Presentación de PowerPoint</vt:lpstr>
      <vt:lpstr>CARACTERISTICAS DE LOS MATERIALES DE CONSTRUCCION</vt:lpstr>
      <vt:lpstr>COEFICIENTE DE CONDUCTIVIDAD TÉRMICA</vt:lpstr>
      <vt:lpstr>Presentación de PowerPoint</vt:lpstr>
      <vt:lpstr>Presentación de PowerPoint</vt:lpstr>
      <vt:lpstr>RESISTENCIA MECÁNICA</vt:lpstr>
      <vt:lpstr>Presentación de PowerPoint</vt:lpstr>
      <vt:lpstr>Presentación de PowerPoint</vt:lpstr>
      <vt:lpstr>DENSIDAD</vt:lpstr>
      <vt:lpstr>CASCARILLA DE ARROZ</vt:lpstr>
      <vt:lpstr>Presentación de PowerPoint</vt:lpstr>
      <vt:lpstr>Presentación de PowerPoint</vt:lpstr>
      <vt:lpstr>Presentación de PowerPoint</vt:lpstr>
      <vt:lpstr>Presentación de PowerPoint</vt:lpstr>
      <vt:lpstr>Hormigones con cascarilla</vt:lpstr>
      <vt:lpstr>Presentación de PowerPoint</vt:lpstr>
      <vt:lpstr>Morteros con cascarilla</vt:lpstr>
      <vt:lpstr>Presentación de PowerPoint</vt:lpstr>
      <vt:lpstr>Presentación de PowerPoint</vt:lpstr>
      <vt:lpstr>Presentación de PowerPoint</vt:lpstr>
      <vt:lpstr>Cascarilla en placas</vt:lpstr>
      <vt:lpstr>Presentación de PowerPoint</vt:lpstr>
      <vt:lpstr>Presentación de PowerPoint</vt:lpstr>
      <vt:lpstr>DESARROLLO EXPERIMENTAL</vt:lpstr>
      <vt:lpstr>Elaboración de Probetas</vt:lpstr>
      <vt:lpstr>Presentación de PowerPoint</vt:lpstr>
      <vt:lpstr>Presentación de PowerPoint</vt:lpstr>
      <vt:lpstr>Presentación de PowerPoint</vt:lpstr>
      <vt:lpstr>Presentación de PowerPoint</vt:lpstr>
      <vt:lpstr>Presentación de PowerPoint</vt:lpstr>
      <vt:lpstr>Presentación de PowerPoint</vt:lpstr>
      <vt:lpstr>MEDICIÓN DE LA CONDUCTIVIDAD TÉRMICA</vt:lpstr>
      <vt:lpstr>EQUIPO DE CONDUCTIVIDAD TÉRMICA</vt:lpstr>
      <vt:lpstr>Presentación de PowerPoint</vt:lpstr>
      <vt:lpstr>Presentación de PowerPoint</vt:lpstr>
      <vt:lpstr>Placa Fría</vt:lpstr>
      <vt:lpstr>Presentación de PowerPoint</vt:lpstr>
      <vt:lpstr>Presentación de PowerPoint</vt:lpstr>
      <vt:lpstr>Estructura</vt:lpstr>
      <vt:lpstr>Presentación de PowerPoint</vt:lpstr>
      <vt:lpstr>Prueba de conductividad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ANALISIS DE RESULTADOS</vt:lpstr>
      <vt:lpstr>Resistencia Mecánica</vt:lpstr>
      <vt:lpstr>Presentación de PowerPoint</vt:lpstr>
      <vt:lpstr>Presentación de PowerPoint</vt:lpstr>
      <vt:lpstr>Presentación de PowerPoint</vt:lpstr>
      <vt:lpstr>Presentación de PowerPoint</vt:lpstr>
      <vt:lpstr>Presentación de PowerPoint</vt:lpstr>
      <vt:lpstr>Conductividad térmica</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Urgilés</dc:creator>
  <cp:lastModifiedBy>Carlos Francisco  Terneus Paez</cp:lastModifiedBy>
  <cp:revision>112</cp:revision>
  <dcterms:created xsi:type="dcterms:W3CDTF">2015-07-20T00:16:01Z</dcterms:created>
  <dcterms:modified xsi:type="dcterms:W3CDTF">2015-07-29T02:25:06Z</dcterms:modified>
</cp:coreProperties>
</file>