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57" r:id="rId3"/>
    <p:sldId id="258" r:id="rId4"/>
    <p:sldId id="284" r:id="rId5"/>
    <p:sldId id="268" r:id="rId6"/>
    <p:sldId id="285" r:id="rId7"/>
    <p:sldId id="287" r:id="rId8"/>
    <p:sldId id="288" r:id="rId9"/>
    <p:sldId id="259" r:id="rId10"/>
    <p:sldId id="260" r:id="rId11"/>
    <p:sldId id="266" r:id="rId12"/>
    <p:sldId id="267" r:id="rId13"/>
    <p:sldId id="261" r:id="rId14"/>
    <p:sldId id="262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64" r:id="rId23"/>
    <p:sldId id="296" r:id="rId24"/>
    <p:sldId id="269" r:id="rId25"/>
    <p:sldId id="270" r:id="rId26"/>
    <p:sldId id="275" r:id="rId27"/>
    <p:sldId id="274" r:id="rId28"/>
    <p:sldId id="272" r:id="rId29"/>
    <p:sldId id="277" r:id="rId30"/>
    <p:sldId id="278" r:id="rId31"/>
    <p:sldId id="280" r:id="rId32"/>
    <p:sldId id="281" r:id="rId33"/>
    <p:sldId id="282" r:id="rId34"/>
    <p:sldId id="297" r:id="rId3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7582" userDrawn="1">
          <p15:clr>
            <a:srgbClr val="A4A3A4"/>
          </p15:clr>
        </p15:guide>
        <p15:guide id="3" orient="horz" pos="3832">
          <p15:clr>
            <a:srgbClr val="A4A3A4"/>
          </p15:clr>
        </p15:guide>
        <p15:guide id="4" pos="52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619" autoAdjust="0"/>
  </p:normalViewPr>
  <p:slideViewPr>
    <p:cSldViewPr snapToGrid="0" showGuides="1">
      <p:cViewPr varScale="1">
        <p:scale>
          <a:sx n="71" d="100"/>
          <a:sy n="71" d="100"/>
        </p:scale>
        <p:origin x="-702" y="-96"/>
      </p:cViewPr>
      <p:guideLst>
        <p:guide orient="horz" pos="2205"/>
        <p:guide orient="horz" pos="3832"/>
        <p:guide pos="7582"/>
        <p:guide pos="52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E:\MIS%20DOCUMENTOS\2.%20PAME%20J\3.%20Maestr&#237;a\TESIS\Tabulaci&#243;n\Tabulacion%20Entrevistas%20Modelo%20de%20Distribuci+&#166;n%20Comercial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E:\MIS%20DOCUMENTOS\2.%20PAME%20J\3.%20Maestr&#237;a\TESIS\Tabulaci&#243;n\Tabulacion%20Entrevistas%20Modelo%20de%20Distribuci+&#166;n%20Comercial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E:\MIS%20DOCUMENTOS\2.%20PAME%20J\3.%20Maestr&#237;a\TESIS\Tabulaci&#243;n\Tabulacion%20Entrevistas%20Modelo%20de%20Distribuci+&#166;n%20Comercial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E:\MIS%20DOCUMENTOS\2.%20PAME%20J\3.%20Maestr&#237;a\TESIS\Tabulaci&#243;n\Tabulacion%20Entrevistas%20Modelo%20de%20Distribuci+&#166;n%20Comercial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E:\MIS%20DOCUMENTOS\2.%20PAME%20J\3.%20Maestr&#237;a\TESIS\Tabulaci&#243;n\Tabulacion%20Entrevistas%20Modelo%20de%20Distribuci+&#166;n%20Comercial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E:\MIS%20DOCUMENTOS\2.%20PAME%20J\3.%20Maestr&#237;a\TESIS\Tabulaci&#243;n\Tabulacion%20Entrevistas%20Modelo%20de%20Distribuci+&#166;n%20Comerci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Evaluación</a:t>
            </a:r>
            <a:r>
              <a:rPr lang="en-US" baseline="0"/>
              <a:t> del Modelo Actual</a:t>
            </a:r>
            <a:endParaRPr lang="en-US"/>
          </a:p>
        </c:rich>
      </c:tx>
      <c:layout>
        <c:manualLayout>
          <c:xMode val="edge"/>
          <c:yMode val="edge"/>
          <c:x val="0.18047046238137451"/>
          <c:y val="3.08768133669858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Hoja1!$G$5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0070C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Hoja1!$G$6:$G$9</c:f>
              <c:numCache>
                <c:formatCode>0%</c:formatCode>
                <c:ptCount val="4"/>
                <c:pt idx="0">
                  <c:v>0.63</c:v>
                </c:pt>
                <c:pt idx="1">
                  <c:v>0.13</c:v>
                </c:pt>
                <c:pt idx="2">
                  <c:v>0.13</c:v>
                </c:pt>
                <c:pt idx="3">
                  <c:v>0.12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7720192"/>
        <c:axId val="45761280"/>
      </c:barChart>
      <c:catAx>
        <c:axId val="97720192"/>
        <c:scaling>
          <c:orientation val="minMax"/>
        </c:scaling>
        <c:delete val="1"/>
        <c:axPos val="b"/>
        <c:majorTickMark val="none"/>
        <c:minorTickMark val="none"/>
        <c:tickLblPos val="nextTo"/>
        <c:crossAx val="45761280"/>
        <c:crosses val="autoZero"/>
        <c:auto val="1"/>
        <c:lblAlgn val="ctr"/>
        <c:lblOffset val="100"/>
        <c:noMultiLvlLbl val="0"/>
      </c:catAx>
      <c:valAx>
        <c:axId val="457612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772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400" dirty="0" smtClean="0"/>
              <a:t>Ventajas</a:t>
            </a:r>
            <a:r>
              <a:rPr lang="es-EC" sz="1400" baseline="0" dirty="0" smtClean="0"/>
              <a:t> del Modelo Actual de Distribución Comercial</a:t>
            </a:r>
            <a:endParaRPr lang="es-EC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3272959881761686E-2"/>
          <c:y val="0.15882396284905764"/>
          <c:w val="0.92234511310718348"/>
          <c:h val="0.633725088406588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'[Tabulacion Entrevistas Modelo de Distribuci+¦n Comercial.xls]Ventajas del Modelo Actual'!$I$15:$I$19</c:f>
              <c:strCache>
                <c:ptCount val="5"/>
                <c:pt idx="0">
                  <c:v>CONTROL DIRECTO DE LA FUERZA DE VENTAS </c:v>
                </c:pt>
                <c:pt idx="1">
                  <c:v>MAYOR COBERTURA DEL MERCADO</c:v>
                </c:pt>
                <c:pt idx="2">
                  <c:v>MAYOR RENTABILIDAD PARA LA EMPRESA</c:v>
                </c:pt>
                <c:pt idx="3">
                  <c:v>PROCESO DE VENTA DEL CT`S</c:v>
                </c:pt>
                <c:pt idx="4">
                  <c:v>MANTENER ESTABILIDAD EN POLITICA DE PRECIOS</c:v>
                </c:pt>
              </c:strCache>
            </c:strRef>
          </c:cat>
          <c:val>
            <c:numRef>
              <c:f>'[Tabulacion Entrevistas Modelo de Distribuci+¦n Comercial.xls]Ventajas del Modelo Actual'!$J$15:$J$19</c:f>
              <c:numCache>
                <c:formatCode>0%</c:formatCode>
                <c:ptCount val="5"/>
                <c:pt idx="0">
                  <c:v>0.33333333333333331</c:v>
                </c:pt>
                <c:pt idx="1">
                  <c:v>0.33333333333333331</c:v>
                </c:pt>
                <c:pt idx="2">
                  <c:v>0.2</c:v>
                </c:pt>
                <c:pt idx="3">
                  <c:v>6.6666666666666666E-2</c:v>
                </c:pt>
                <c:pt idx="4">
                  <c:v>6.6666666666666666E-2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5768064"/>
        <c:axId val="45680896"/>
      </c:barChart>
      <c:catAx>
        <c:axId val="4576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680896"/>
        <c:crosses val="autoZero"/>
        <c:auto val="1"/>
        <c:lblAlgn val="ctr"/>
        <c:lblOffset val="100"/>
        <c:noMultiLvlLbl val="0"/>
      </c:catAx>
      <c:valAx>
        <c:axId val="456808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576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dirty="0" smtClean="0"/>
              <a:t>Desventajas del Modelo Actual</a:t>
            </a:r>
            <a:endParaRPr lang="es-EC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928200269776123E-2"/>
          <c:y val="0.20807846722017215"/>
          <c:w val="0.93385249831750972"/>
          <c:h val="0.631572955377272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'[Tabulacion Entrevistas Modelo de Distribuci+¦n Comercial.xls]Desventajas del Modelo Actual'!$G$15:$G$19</c:f>
              <c:strCache>
                <c:ptCount val="5"/>
                <c:pt idx="0">
                  <c:v>NO HAY COBERTURA EN TODO EL MERCADO</c:v>
                </c:pt>
                <c:pt idx="1">
                  <c:v>FALTA DE CONOCIMIENTO/CAPACITACIÓN</c:v>
                </c:pt>
                <c:pt idx="2">
                  <c:v>FALTA DE INFORMACIÓN DEL MERCADO</c:v>
                </c:pt>
                <c:pt idx="3">
                  <c:v>DEFICIENCIAS LOGISTICAS</c:v>
                </c:pt>
                <c:pt idx="4">
                  <c:v>FALTA DE CAPACIDAD FINANCIERA DEL CT</c:v>
                </c:pt>
              </c:strCache>
            </c:strRef>
          </c:cat>
          <c:val>
            <c:numRef>
              <c:f>'[Tabulacion Entrevistas Modelo de Distribuci+¦n Comercial.xls]Desventajas del Modelo Actual'!$H$15:$H$19</c:f>
              <c:numCache>
                <c:formatCode>0%</c:formatCode>
                <c:ptCount val="5"/>
                <c:pt idx="0">
                  <c:v>0.33333333333333331</c:v>
                </c:pt>
                <c:pt idx="1">
                  <c:v>0.26666666666666666</c:v>
                </c:pt>
                <c:pt idx="2">
                  <c:v>0.13333333333333333</c:v>
                </c:pt>
                <c:pt idx="3">
                  <c:v>0.13333333333333333</c:v>
                </c:pt>
                <c:pt idx="4">
                  <c:v>0.13333333333333333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5731200"/>
        <c:axId val="46536960"/>
      </c:barChart>
      <c:catAx>
        <c:axId val="4573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536960"/>
        <c:crosses val="autoZero"/>
        <c:auto val="1"/>
        <c:lblAlgn val="ctr"/>
        <c:lblOffset val="100"/>
        <c:noMultiLvlLbl val="0"/>
      </c:catAx>
      <c:valAx>
        <c:axId val="465369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573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dirty="0" smtClean="0"/>
              <a:t>Ventajas del Modelo</a:t>
            </a:r>
            <a:r>
              <a:rPr lang="es-EC" sz="1600" baseline="0" dirty="0" smtClean="0"/>
              <a:t> Anterior</a:t>
            </a:r>
            <a:r>
              <a:rPr lang="es-EC" sz="1600" dirty="0" smtClean="0"/>
              <a:t> </a:t>
            </a:r>
            <a:endParaRPr lang="es-EC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4.4470223946095084E-3"/>
                  <c:y val="0.10805637960010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'[Tabulacion Entrevistas Modelo de Distribuci+¦n Comercial.xls]Ventajas del Modelo Anterior'!$G$18:$G$19</c:f>
              <c:strCache>
                <c:ptCount val="2"/>
                <c:pt idx="0">
                  <c:v>VOLUMEN DE VENTAS</c:v>
                </c:pt>
                <c:pt idx="1">
                  <c:v>LLEGABAN A ZONAS FRONTERIZAS</c:v>
                </c:pt>
              </c:strCache>
            </c:strRef>
          </c:cat>
          <c:val>
            <c:numRef>
              <c:f>'[Tabulacion Entrevistas Modelo de Distribuci+¦n Comercial.xls]Ventajas del Modelo Anterior'!$H$18:$H$19</c:f>
              <c:numCache>
                <c:formatCode>0%</c:formatCode>
                <c:ptCount val="2"/>
                <c:pt idx="0">
                  <c:v>0.88888888888888884</c:v>
                </c:pt>
                <c:pt idx="1">
                  <c:v>0.1111111111111111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558592"/>
        <c:axId val="46589056"/>
      </c:barChart>
      <c:catAx>
        <c:axId val="4655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589056"/>
        <c:crosses val="autoZero"/>
        <c:auto val="1"/>
        <c:lblAlgn val="ctr"/>
        <c:lblOffset val="100"/>
        <c:noMultiLvlLbl val="0"/>
      </c:catAx>
      <c:valAx>
        <c:axId val="465890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655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 smtClean="0"/>
              <a:t>Desventajas</a:t>
            </a:r>
            <a:r>
              <a:rPr lang="en-US" sz="1800" baseline="0" dirty="0" smtClean="0"/>
              <a:t> del </a:t>
            </a:r>
            <a:r>
              <a:rPr lang="en-US" sz="1800" baseline="0" dirty="0" err="1" smtClean="0"/>
              <a:t>Modelo</a:t>
            </a:r>
            <a:r>
              <a:rPr lang="en-US" sz="1800" baseline="0" dirty="0" smtClean="0"/>
              <a:t> Anterior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'[Tabulacion Entrevistas Modelo de Distribuci+¦n Comercial.xls]Desventajas del Modelo Anterior'!$G$17</c:f>
              <c:strCache>
                <c:ptCount val="1"/>
                <c:pt idx="0">
                  <c:v>Condiciones (en % de frases)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'[Tabulacion Entrevistas Modelo de Distribuci+¦n Comercial.xls]Desventajas del Modelo Anterior'!$F$19:$F$22</c:f>
              <c:strCache>
                <c:ptCount val="4"/>
                <c:pt idx="0">
                  <c:v>NO HABIA DISTRIBUCIÓN/FALTA DE COBERTURA EN EL MERCADO</c:v>
                </c:pt>
                <c:pt idx="1">
                  <c:v>NO HABIA INFORMACIÓN DEL SISTEMA</c:v>
                </c:pt>
                <c:pt idx="2">
                  <c:v>DEPENDENCIA DE TRES CLIENTES</c:v>
                </c:pt>
                <c:pt idx="3">
                  <c:v>COMPETENCIA/DESORDEN Y COMPETENCIA ENTRE CLIENTES</c:v>
                </c:pt>
              </c:strCache>
            </c:strRef>
          </c:cat>
          <c:val>
            <c:numRef>
              <c:f>'[Tabulacion Entrevistas Modelo de Distribuci+¦n Comercial.xls]Desventajas del Modelo Anterior'!$G$19:$G$22</c:f>
              <c:numCache>
                <c:formatCode>0%</c:formatCode>
                <c:ptCount val="4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997888"/>
        <c:axId val="47000576"/>
      </c:barChart>
      <c:catAx>
        <c:axId val="4699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000576"/>
        <c:crosses val="autoZero"/>
        <c:auto val="1"/>
        <c:lblAlgn val="ctr"/>
        <c:lblOffset val="100"/>
        <c:noMultiLvlLbl val="0"/>
      </c:catAx>
      <c:valAx>
        <c:axId val="470005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699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 smtClean="0"/>
              <a:t>Problemas</a:t>
            </a:r>
            <a:r>
              <a:rPr lang="en-US" sz="1400" baseline="0" dirty="0" smtClean="0"/>
              <a:t> de </a:t>
            </a:r>
            <a:r>
              <a:rPr lang="en-US" sz="1400" baseline="0" dirty="0" err="1" smtClean="0"/>
              <a:t>Implementación</a:t>
            </a:r>
            <a:r>
              <a:rPr lang="en-US" sz="1400" baseline="0" dirty="0" smtClean="0"/>
              <a:t> de un </a:t>
            </a:r>
            <a:r>
              <a:rPr lang="en-US" sz="1400" baseline="0" dirty="0" err="1" smtClean="0"/>
              <a:t>Modelo</a:t>
            </a:r>
            <a:r>
              <a:rPr lang="en-US" sz="1400" baseline="0" dirty="0" smtClean="0"/>
              <a:t> a </a:t>
            </a:r>
            <a:r>
              <a:rPr lang="en-US" sz="1400" baseline="0" dirty="0" err="1" smtClean="0"/>
              <a:t>Otro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5745708491734006E-2"/>
          <c:y val="0.13873927742398992"/>
          <c:w val="0.94425429150826601"/>
          <c:h val="0.7873823728012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'[Tabulacion Entrevistas Modelo de Distribuci+¦n Comercial.xls]Problemas de Implementaciòn'!$G$15</c:f>
              <c:strCache>
                <c:ptCount val="1"/>
                <c:pt idx="0">
                  <c:v>Condiciones (en % de frases)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'[Tabulacion Entrevistas Modelo de Distribuci+¦n Comercial.xls]Problemas de Implementaciòn'!$F$17:$F$23</c:f>
              <c:strCache>
                <c:ptCount val="7"/>
                <c:pt idx="0">
                  <c:v>FALTA DE CONOCIMIENTO/CAPACITACIÓN</c:v>
                </c:pt>
                <c:pt idx="1">
                  <c:v>PERFIL ADECUADO DEL CT</c:v>
                </c:pt>
                <c:pt idx="2">
                  <c:v>DEFINICIÓN DE PRECIOS</c:v>
                </c:pt>
                <c:pt idx="3">
                  <c:v>RESISTENCIA AL CAMBIO</c:v>
                </c:pt>
                <c:pt idx="4">
                  <c:v>INCERTIDUMBRE</c:v>
                </c:pt>
                <c:pt idx="5">
                  <c:v>FALTA DE CREDITO</c:v>
                </c:pt>
                <c:pt idx="6">
                  <c:v>DEPENDENCIA DE CLIENTES MAYORISTAS</c:v>
                </c:pt>
              </c:strCache>
            </c:strRef>
          </c:cat>
          <c:val>
            <c:numRef>
              <c:f>'[Tabulacion Entrevistas Modelo de Distribuci+¦n Comercial.xls]Problemas de Implementaciòn'!$G$17:$G$23</c:f>
              <c:numCache>
                <c:formatCode>0%</c:formatCode>
                <c:ptCount val="7"/>
                <c:pt idx="0">
                  <c:v>0.42105263157894735</c:v>
                </c:pt>
                <c:pt idx="1">
                  <c:v>0.21052631578947367</c:v>
                </c:pt>
                <c:pt idx="2">
                  <c:v>0.15789473684210525</c:v>
                </c:pt>
                <c:pt idx="3">
                  <c:v>5.2631578947368418E-2</c:v>
                </c:pt>
                <c:pt idx="4">
                  <c:v>5.2631578947368418E-2</c:v>
                </c:pt>
                <c:pt idx="5">
                  <c:v>5.2631578947368418E-2</c:v>
                </c:pt>
                <c:pt idx="6">
                  <c:v>5.2631578947368418E-2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7015808"/>
        <c:axId val="47018752"/>
      </c:barChart>
      <c:catAx>
        <c:axId val="47015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018752"/>
        <c:crosses val="autoZero"/>
        <c:auto val="1"/>
        <c:lblAlgn val="ctr"/>
        <c:lblOffset val="100"/>
        <c:noMultiLvlLbl val="0"/>
      </c:catAx>
      <c:valAx>
        <c:axId val="470187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701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Sugerencias de Mejora</a:t>
            </a:r>
            <a:endParaRPr lang="es-EC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'[Tabulacion Entrevistas Modelo de Distribuci+¦n Comercial.xls]Sugerencias de Mejora'!$F$15:$F$19</c:f>
              <c:strCache>
                <c:ptCount val="5"/>
                <c:pt idx="0">
                  <c:v>PERSONAL CAPACITADO</c:v>
                </c:pt>
                <c:pt idx="1">
                  <c:v>PROCESO DE VENTAS</c:v>
                </c:pt>
                <c:pt idx="2">
                  <c:v>ADQUISICIÓN DE SOFTWARE</c:v>
                </c:pt>
                <c:pt idx="3">
                  <c:v>ADMINISTRACION DE LA INFORMACIÓN</c:v>
                </c:pt>
                <c:pt idx="4">
                  <c:v>AYUDA DE LA EMPRESA PARA EL CAPITAL DE TRABAJO</c:v>
                </c:pt>
              </c:strCache>
            </c:strRef>
          </c:cat>
          <c:val>
            <c:numRef>
              <c:f>'[Tabulacion Entrevistas Modelo de Distribuci+¦n Comercial.xls]Sugerencias de Mejora'!$G$15:$G$19</c:f>
              <c:numCache>
                <c:formatCode>0%</c:formatCode>
                <c:ptCount val="5"/>
                <c:pt idx="0">
                  <c:v>0.31818181818181818</c:v>
                </c:pt>
                <c:pt idx="1">
                  <c:v>0.27272727272727271</c:v>
                </c:pt>
                <c:pt idx="2">
                  <c:v>0.18181818181818182</c:v>
                </c:pt>
                <c:pt idx="3">
                  <c:v>0.13636363636363635</c:v>
                </c:pt>
                <c:pt idx="4">
                  <c:v>9.0909090909090912E-2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985216"/>
        <c:axId val="46987904"/>
      </c:barChart>
      <c:catAx>
        <c:axId val="4698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987904"/>
        <c:crosses val="autoZero"/>
        <c:auto val="1"/>
        <c:lblAlgn val="ctr"/>
        <c:lblOffset val="100"/>
        <c:noMultiLvlLbl val="0"/>
      </c:catAx>
      <c:valAx>
        <c:axId val="469879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698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Otros Modelos</a:t>
            </a:r>
            <a:endParaRPr lang="es-EC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'[Tabulacion Entrevistas Modelo de Distribuci+¦n Comercial.xls]Otros Modelos'!$G$17:$G$21</c:f>
              <c:strCache>
                <c:ptCount val="5"/>
                <c:pt idx="0">
                  <c:v>AUTOVENTAS</c:v>
                </c:pt>
                <c:pt idx="1">
                  <c:v>COBERTURA TOTAL</c:v>
                </c:pt>
                <c:pt idx="2">
                  <c:v>PANALES</c:v>
                </c:pt>
                <c:pt idx="3">
                  <c:v>PREVENTAS</c:v>
                </c:pt>
                <c:pt idx="4">
                  <c:v>TELEFONO</c:v>
                </c:pt>
              </c:strCache>
            </c:strRef>
          </c:cat>
          <c:val>
            <c:numRef>
              <c:f>'[Tabulacion Entrevistas Modelo de Distribuci+¦n Comercial.xls]Otros Modelos'!$H$17:$H$21</c:f>
              <c:numCache>
                <c:formatCode>0%</c:formatCode>
                <c:ptCount val="5"/>
                <c:pt idx="0">
                  <c:v>0.36842105263157893</c:v>
                </c:pt>
                <c:pt idx="1">
                  <c:v>0.36842105263157893</c:v>
                </c:pt>
                <c:pt idx="2">
                  <c:v>0.15789473684210525</c:v>
                </c:pt>
                <c:pt idx="3">
                  <c:v>5.2631578947368418E-2</c:v>
                </c:pt>
                <c:pt idx="4">
                  <c:v>5.2631578947368418E-2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7105536"/>
        <c:axId val="47116672"/>
      </c:barChart>
      <c:catAx>
        <c:axId val="471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116672"/>
        <c:crosses val="autoZero"/>
        <c:auto val="1"/>
        <c:lblAlgn val="ctr"/>
        <c:lblOffset val="100"/>
        <c:noMultiLvlLbl val="0"/>
      </c:catAx>
      <c:valAx>
        <c:axId val="471166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710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02A74-092F-47CC-8862-81910B659E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A26A0A-D86D-465E-9E6A-A23AE85825B3}" type="pres">
      <dgm:prSet presAssocID="{8F002A74-092F-47CC-8862-81910B659E14}" presName="Name0" presStyleCnt="0">
        <dgm:presLayoutVars>
          <dgm:dir/>
          <dgm:resizeHandles val="exact"/>
        </dgm:presLayoutVars>
      </dgm:prSet>
      <dgm:spPr/>
    </dgm:pt>
  </dgm:ptLst>
  <dgm:cxnLst>
    <dgm:cxn modelId="{6F7BD4A9-DD9F-4324-845E-C641FAA8EA6E}" type="presOf" srcId="{8F002A74-092F-47CC-8862-81910B659E14}" destId="{78A26A0A-D86D-465E-9E6A-A23AE85825B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002A74-092F-47CC-8862-81910B659E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A26A0A-D86D-465E-9E6A-A23AE85825B3}" type="pres">
      <dgm:prSet presAssocID="{8F002A74-092F-47CC-8862-81910B659E14}" presName="Name0" presStyleCnt="0">
        <dgm:presLayoutVars>
          <dgm:dir/>
          <dgm:resizeHandles val="exact"/>
        </dgm:presLayoutVars>
      </dgm:prSet>
      <dgm:spPr/>
    </dgm:pt>
  </dgm:ptLst>
  <dgm:cxnLst>
    <dgm:cxn modelId="{3341E15B-0D0E-4898-9535-C96072811536}" type="presOf" srcId="{8F002A74-092F-47CC-8862-81910B659E14}" destId="{78A26A0A-D86D-465E-9E6A-A23AE85825B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002A74-092F-47CC-8862-81910B659E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A26A0A-D86D-465E-9E6A-A23AE85825B3}" type="pres">
      <dgm:prSet presAssocID="{8F002A74-092F-47CC-8862-81910B659E14}" presName="Name0" presStyleCnt="0">
        <dgm:presLayoutVars>
          <dgm:dir/>
          <dgm:resizeHandles val="exact"/>
        </dgm:presLayoutVars>
      </dgm:prSet>
      <dgm:spPr/>
    </dgm:pt>
  </dgm:ptLst>
  <dgm:cxnLst>
    <dgm:cxn modelId="{269E2139-59BF-4B4D-8824-829E7DDA7A63}" type="presOf" srcId="{8F002A74-092F-47CC-8862-81910B659E14}" destId="{78A26A0A-D86D-465E-9E6A-A23AE85825B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002A74-092F-47CC-8862-81910B659E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A26A0A-D86D-465E-9E6A-A23AE85825B3}" type="pres">
      <dgm:prSet presAssocID="{8F002A74-092F-47CC-8862-81910B659E14}" presName="Name0" presStyleCnt="0">
        <dgm:presLayoutVars>
          <dgm:dir/>
          <dgm:resizeHandles val="exact"/>
        </dgm:presLayoutVars>
      </dgm:prSet>
      <dgm:spPr/>
    </dgm:pt>
  </dgm:ptLst>
  <dgm:cxnLst>
    <dgm:cxn modelId="{4BCA328F-1364-46AC-A05D-BE265918B83E}" type="presOf" srcId="{8F002A74-092F-47CC-8862-81910B659E14}" destId="{78A26A0A-D86D-465E-9E6A-A23AE85825B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002A74-092F-47CC-8862-81910B659E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A26A0A-D86D-465E-9E6A-A23AE85825B3}" type="pres">
      <dgm:prSet presAssocID="{8F002A74-092F-47CC-8862-81910B659E14}" presName="Name0" presStyleCnt="0">
        <dgm:presLayoutVars>
          <dgm:dir/>
          <dgm:resizeHandles val="exact"/>
        </dgm:presLayoutVars>
      </dgm:prSet>
      <dgm:spPr/>
    </dgm:pt>
  </dgm:ptLst>
  <dgm:cxnLst>
    <dgm:cxn modelId="{ECA51440-2046-425D-A26B-905D6B8A0367}" type="presOf" srcId="{8F002A74-092F-47CC-8862-81910B659E14}" destId="{78A26A0A-D86D-465E-9E6A-A23AE85825B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002A74-092F-47CC-8862-81910B659E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A26A0A-D86D-465E-9E6A-A23AE85825B3}" type="pres">
      <dgm:prSet presAssocID="{8F002A74-092F-47CC-8862-81910B659E14}" presName="Name0" presStyleCnt="0">
        <dgm:presLayoutVars>
          <dgm:dir/>
          <dgm:resizeHandles val="exact"/>
        </dgm:presLayoutVars>
      </dgm:prSet>
      <dgm:spPr/>
    </dgm:pt>
  </dgm:ptLst>
  <dgm:cxnLst>
    <dgm:cxn modelId="{9E1F9898-3A92-4429-81C8-6A718C0E138D}" type="presOf" srcId="{8F002A74-092F-47CC-8862-81910B659E14}" destId="{78A26A0A-D86D-465E-9E6A-A23AE85825B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F002A74-092F-47CC-8862-81910B659E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A26A0A-D86D-465E-9E6A-A23AE85825B3}" type="pres">
      <dgm:prSet presAssocID="{8F002A74-092F-47CC-8862-81910B659E14}" presName="Name0" presStyleCnt="0">
        <dgm:presLayoutVars>
          <dgm:dir/>
          <dgm:resizeHandles val="exact"/>
        </dgm:presLayoutVars>
      </dgm:prSet>
      <dgm:spPr/>
    </dgm:pt>
  </dgm:ptLst>
  <dgm:cxnLst>
    <dgm:cxn modelId="{39132DB0-6BB4-4B97-84E1-130BAD7B892B}" type="presOf" srcId="{8F002A74-092F-47CC-8862-81910B659E14}" destId="{78A26A0A-D86D-465E-9E6A-A23AE85825B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02A74-092F-47CC-8862-81910B659E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A26A0A-D86D-465E-9E6A-A23AE85825B3}" type="pres">
      <dgm:prSet presAssocID="{8F002A74-092F-47CC-8862-81910B659E14}" presName="Name0" presStyleCnt="0">
        <dgm:presLayoutVars>
          <dgm:dir/>
          <dgm:resizeHandles val="exact"/>
        </dgm:presLayoutVars>
      </dgm:prSet>
      <dgm:spPr/>
    </dgm:pt>
  </dgm:ptLst>
  <dgm:cxnLst>
    <dgm:cxn modelId="{D00F63D4-79FF-40C2-A8A5-AD7B6086D0CB}" type="presOf" srcId="{8F002A74-092F-47CC-8862-81910B659E14}" destId="{78A26A0A-D86D-465E-9E6A-A23AE85825B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02A74-092F-47CC-8862-81910B659E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A26A0A-D86D-465E-9E6A-A23AE85825B3}" type="pres">
      <dgm:prSet presAssocID="{8F002A74-092F-47CC-8862-81910B659E14}" presName="Name0" presStyleCnt="0">
        <dgm:presLayoutVars>
          <dgm:dir/>
          <dgm:resizeHandles val="exact"/>
        </dgm:presLayoutVars>
      </dgm:prSet>
      <dgm:spPr/>
    </dgm:pt>
  </dgm:ptLst>
  <dgm:cxnLst>
    <dgm:cxn modelId="{675856B3-5BD7-48E6-83E3-D20587FABE85}" type="presOf" srcId="{8F002A74-092F-47CC-8862-81910B659E14}" destId="{78A26A0A-D86D-465E-9E6A-A23AE85825B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02A74-092F-47CC-8862-81910B659E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A26A0A-D86D-465E-9E6A-A23AE85825B3}" type="pres">
      <dgm:prSet presAssocID="{8F002A74-092F-47CC-8862-81910B659E14}" presName="Name0" presStyleCnt="0">
        <dgm:presLayoutVars>
          <dgm:dir/>
          <dgm:resizeHandles val="exact"/>
        </dgm:presLayoutVars>
      </dgm:prSet>
      <dgm:spPr/>
    </dgm:pt>
  </dgm:ptLst>
  <dgm:cxnLst>
    <dgm:cxn modelId="{02399862-4989-47EA-8DDA-598F2A49D317}" type="presOf" srcId="{8F002A74-092F-47CC-8862-81910B659E14}" destId="{78A26A0A-D86D-465E-9E6A-A23AE85825B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02A74-092F-47CC-8862-81910B659E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A26A0A-D86D-465E-9E6A-A23AE85825B3}" type="pres">
      <dgm:prSet presAssocID="{8F002A74-092F-47CC-8862-81910B659E14}" presName="Name0" presStyleCnt="0">
        <dgm:presLayoutVars>
          <dgm:dir/>
          <dgm:resizeHandles val="exact"/>
        </dgm:presLayoutVars>
      </dgm:prSet>
      <dgm:spPr/>
    </dgm:pt>
  </dgm:ptLst>
  <dgm:cxnLst>
    <dgm:cxn modelId="{EC74F714-4974-4673-848C-0D336BBB15E2}" type="presOf" srcId="{8F002A74-092F-47CC-8862-81910B659E14}" destId="{78A26A0A-D86D-465E-9E6A-A23AE85825B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02A74-092F-47CC-8862-81910B659E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A26A0A-D86D-465E-9E6A-A23AE85825B3}" type="pres">
      <dgm:prSet presAssocID="{8F002A74-092F-47CC-8862-81910B659E14}" presName="Name0" presStyleCnt="0">
        <dgm:presLayoutVars>
          <dgm:dir/>
          <dgm:resizeHandles val="exact"/>
        </dgm:presLayoutVars>
      </dgm:prSet>
      <dgm:spPr/>
    </dgm:pt>
  </dgm:ptLst>
  <dgm:cxnLst>
    <dgm:cxn modelId="{F83870D8-2ED7-4707-A6CA-D7D476947393}" type="presOf" srcId="{8F002A74-092F-47CC-8862-81910B659E14}" destId="{78A26A0A-D86D-465E-9E6A-A23AE85825B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02A74-092F-47CC-8862-81910B659E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A26A0A-D86D-465E-9E6A-A23AE85825B3}" type="pres">
      <dgm:prSet presAssocID="{8F002A74-092F-47CC-8862-81910B659E14}" presName="Name0" presStyleCnt="0">
        <dgm:presLayoutVars>
          <dgm:dir/>
          <dgm:resizeHandles val="exact"/>
        </dgm:presLayoutVars>
      </dgm:prSet>
      <dgm:spPr/>
    </dgm:pt>
  </dgm:ptLst>
  <dgm:cxnLst>
    <dgm:cxn modelId="{CEB136CE-649A-424B-80A3-75DE8E6B3C2E}" type="presOf" srcId="{8F002A74-092F-47CC-8862-81910B659E14}" destId="{78A26A0A-D86D-465E-9E6A-A23AE85825B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002A74-092F-47CC-8862-81910B659E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A26A0A-D86D-465E-9E6A-A23AE85825B3}" type="pres">
      <dgm:prSet presAssocID="{8F002A74-092F-47CC-8862-81910B659E14}" presName="Name0" presStyleCnt="0">
        <dgm:presLayoutVars>
          <dgm:dir/>
          <dgm:resizeHandles val="exact"/>
        </dgm:presLayoutVars>
      </dgm:prSet>
      <dgm:spPr/>
    </dgm:pt>
  </dgm:ptLst>
  <dgm:cxnLst>
    <dgm:cxn modelId="{A90A5C78-496E-4DAB-9646-A6EF48E31C2E}" type="presOf" srcId="{8F002A74-092F-47CC-8862-81910B659E14}" destId="{78A26A0A-D86D-465E-9E6A-A23AE85825B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002A74-092F-47CC-8862-81910B659E1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A26A0A-D86D-465E-9E6A-A23AE85825B3}" type="pres">
      <dgm:prSet presAssocID="{8F002A74-092F-47CC-8862-81910B659E14}" presName="Name0" presStyleCnt="0">
        <dgm:presLayoutVars>
          <dgm:dir/>
          <dgm:resizeHandles val="exact"/>
        </dgm:presLayoutVars>
      </dgm:prSet>
      <dgm:spPr/>
    </dgm:pt>
  </dgm:ptLst>
  <dgm:cxnLst>
    <dgm:cxn modelId="{A810860D-11C1-4E08-B0E3-586B3EEC661B}" type="presOf" srcId="{8F002A74-092F-47CC-8862-81910B659E14}" destId="{78A26A0A-D86D-465E-9E6A-A23AE85825B3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D3331-ECBA-4818-87D1-97838D8E2DDA}" type="datetimeFigureOut">
              <a:rPr lang="es-EC" smtClean="0"/>
              <a:t>23/09/2015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EFE18-D8E5-4C8B-951A-0E7B1A925C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298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2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07799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16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25229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17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25229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21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17402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22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17402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23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523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24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48752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25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84717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26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09434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27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08628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28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3955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8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59851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29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93519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30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52846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31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3042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32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59573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33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5957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9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3668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10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9109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11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67826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12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87111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13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2522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14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25229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419244" y="8686508"/>
            <a:ext cx="610491" cy="1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B2E469F-2E5A-4093-B548-06DEF1162B81}" type="slidenum">
              <a:rPr lang="en-GB" sz="800">
                <a:solidFill>
                  <a:srgbClr val="EEECE1"/>
                </a:solidFill>
                <a:latin typeface="Calibri" pitchFamily="34" charset="0"/>
              </a:rPr>
              <a:pPr algn="r" eaLnBrk="1" hangingPunct="1"/>
              <a:t>15</a:t>
            </a:fld>
            <a:endParaRPr lang="en-GB" sz="80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33400" y="685800"/>
            <a:ext cx="7924800" cy="4457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2522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C1EC-4B39-4E94-8429-22453030FFA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B76-ED55-4FD3-8181-4D1ACD59E7B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6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C1EC-4B39-4E94-8429-22453030FFA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B76-ED55-4FD3-8181-4D1ACD59E7B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7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C1EC-4B39-4E94-8429-22453030FFA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B76-ED55-4FD3-8181-4D1ACD59E7B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3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solidFill>
            <a:srgbClr val="CC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200" i="1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1" name="Base" hidden="1"/>
          <p:cNvGraphicFramePr>
            <a:graphicFrameLocks/>
          </p:cNvGraphicFramePr>
          <p:nvPr/>
        </p:nvGraphicFramePr>
        <p:xfrm>
          <a:off x="2032000" y="1227142"/>
          <a:ext cx="8128000" cy="440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227142"/>
                        <a:ext cx="8128000" cy="440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439514" y="2359041"/>
            <a:ext cx="6041292" cy="1198790"/>
          </a:xfrm>
          <a:prstGeom prst="rect">
            <a:avLst/>
          </a:prstGeom>
        </p:spPr>
        <p:txBody>
          <a:bodyPr anchor="t"/>
          <a:lstStyle>
            <a:lvl1pPr>
              <a:defRPr sz="2700">
                <a:solidFill>
                  <a:schemeClr val="bg1"/>
                </a:solidFill>
                <a:latin typeface="Tahoma" pitchFamily="-128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439514" y="3124201"/>
            <a:ext cx="6041292" cy="1406539"/>
          </a:xfrm>
          <a:prstGeom prst="rect">
            <a:avLst/>
          </a:prstGeom>
        </p:spPr>
        <p:txBody>
          <a:bodyPr/>
          <a:lstStyle>
            <a:lvl1pPr marL="0" indent="0">
              <a:buFont typeface="Wingdings 3" pitchFamily="-12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2130785" cy="1374180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374180"/>
            <a:ext cx="2133169" cy="1374180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5483819"/>
            <a:ext cx="2133169" cy="1374180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4122548"/>
            <a:ext cx="2130785" cy="1361279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360"/>
            <a:ext cx="2130787" cy="13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3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2124" y="1112838"/>
            <a:ext cx="10769600" cy="13973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116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47637" y="-120702"/>
            <a:ext cx="9706708" cy="852541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4804" y="985849"/>
            <a:ext cx="5629032" cy="271766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21405" y="985849"/>
            <a:ext cx="5629031" cy="271766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3072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65106"/>
            <a:ext cx="10972800" cy="8525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100735"/>
            <a:ext cx="5386755" cy="1074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236680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705" y="1100735"/>
            <a:ext cx="5388708" cy="1074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705" y="2174875"/>
            <a:ext cx="5388708" cy="236680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50981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47927"/>
            <a:ext cx="10363200" cy="852541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8"/>
            <a:ext cx="8534400" cy="5755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4862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fld id="{ABBEFBE6-AE38-4B69-8924-310B4A6D340B}" type="datetimeFigureOut">
              <a:rPr lang="es-ES" smtClean="0">
                <a:solidFill>
                  <a:srgbClr val="000000"/>
                </a:solidFill>
              </a:rPr>
              <a:pPr/>
              <a:t>23/09/2015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</p:spPr>
        <p:txBody>
          <a:bodyPr/>
          <a:lstStyle/>
          <a:p>
            <a:fld id="{631D4784-E413-47EA-8008-DA7AB029B1DA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55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4284E6-5F6D-4A2B-B76B-184D7EBCF793}" type="datetimeFigureOut">
              <a:rPr lang="es-ES" smtClean="0"/>
              <a:pPr/>
              <a:t>23/09/2015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95BC9F-FF30-4450-8299-19310DCD98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94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C1EC-4B39-4E94-8429-22453030FFA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B76-ED55-4FD3-8181-4D1ACD59E7B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3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C1EC-4B39-4E94-8429-22453030FFA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B76-ED55-4FD3-8181-4D1ACD59E7B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C1EC-4B39-4E94-8429-22453030FFA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B76-ED55-4FD3-8181-4D1ACD59E7B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C1EC-4B39-4E94-8429-22453030FFA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B76-ED55-4FD3-8181-4D1ACD59E7B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C1EC-4B39-4E94-8429-22453030FFA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B76-ED55-4FD3-8181-4D1ACD59E7B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9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C1EC-4B39-4E94-8429-22453030FFA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B76-ED55-4FD3-8181-4D1ACD59E7B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0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C1EC-4B39-4E94-8429-22453030FFA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B76-ED55-4FD3-8181-4D1ACD59E7B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9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C1EC-4B39-4E94-8429-22453030FFA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B76-ED55-4FD3-8181-4D1ACD59E7B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7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5C1EC-4B39-4E94-8429-22453030FFAA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A9B76-ED55-4FD3-8181-4D1ACD59E7B9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2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1654916" y="355600"/>
            <a:ext cx="298937" cy="215900"/>
          </a:xfrm>
          <a:prstGeom prst="rect">
            <a:avLst/>
          </a:prstGeom>
          <a:solidFill>
            <a:srgbClr val="F2F2F2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200" i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4" name="Picture 23" descr="head01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00503" y="147888"/>
            <a:ext cx="1169307" cy="65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 bwMode="auto">
          <a:xfrm>
            <a:off x="335360" y="208534"/>
            <a:ext cx="9697077" cy="340147"/>
          </a:xfrm>
          <a:prstGeom prst="rect">
            <a:avLst/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200" i="1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4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 Unicode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 Unicode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 Unicode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 Unicode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90000"/>
        </a:spcBef>
        <a:spcAft>
          <a:spcPct val="0"/>
        </a:spcAft>
        <a:buClr>
          <a:srgbClr val="C00000"/>
        </a:buClr>
        <a:buFont typeface="Wingdings 3" pitchFamily="18" charset="2"/>
        <a:buChar char="Ú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C00000"/>
        </a:buClr>
        <a:buSzPct val="150000"/>
        <a:buFont typeface="Wingdings 3" pitchFamily="18" charset="2"/>
        <a:buChar char="î"/>
        <a:defRPr sz="1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SzPct val="120000"/>
        <a:buFont typeface="Webdings" pitchFamily="18" charset="2"/>
        <a:buChar char="4"/>
        <a:defRPr sz="1400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ebdings" pitchFamily="18" charset="2"/>
        <a:buChar char="8"/>
        <a:defRPr sz="1400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eltron Urban" pitchFamily="2" charset="0"/>
        <a:buChar char="-"/>
        <a:defRPr sz="1200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Webdings" pitchFamily="-128" charset="2"/>
        <a:buChar char="4"/>
        <a:defRPr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Webdings" pitchFamily="-128" charset="2"/>
        <a:buChar char="4"/>
        <a:defRPr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Webdings" pitchFamily="-128" charset="2"/>
        <a:buChar char="4"/>
        <a:defRPr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Webdings" pitchFamily="-128" charset="2"/>
        <a:buChar char="4"/>
        <a:defRPr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0.emf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9.emf"/><Relationship Id="rId4" Type="http://schemas.openxmlformats.org/officeDocument/2006/relationships/diagramLayout" Target="../diagrams/layout10.xml"/><Relationship Id="rId9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39 Grupo"/>
          <p:cNvGrpSpPr/>
          <p:nvPr/>
        </p:nvGrpSpPr>
        <p:grpSpPr>
          <a:xfrm>
            <a:off x="556591" y="260648"/>
            <a:ext cx="10813774" cy="6576354"/>
            <a:chOff x="251520" y="260648"/>
            <a:chExt cx="8872080" cy="6576354"/>
          </a:xfrm>
        </p:grpSpPr>
        <p:sp>
          <p:nvSpPr>
            <p:cNvPr id="22" name="21 Rectángulo"/>
            <p:cNvSpPr/>
            <p:nvPr/>
          </p:nvSpPr>
          <p:spPr>
            <a:xfrm>
              <a:off x="251520" y="260648"/>
              <a:ext cx="8640960" cy="5976664"/>
            </a:xfrm>
            <a:prstGeom prst="rect">
              <a:avLst/>
            </a:prstGeom>
            <a:noFill/>
            <a:ln w="698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prstClr val="white"/>
                </a:solidFill>
              </a:endParaRPr>
            </a:p>
          </p:txBody>
        </p:sp>
        <p:grpSp>
          <p:nvGrpSpPr>
            <p:cNvPr id="24" name="18 Grupo"/>
            <p:cNvGrpSpPr/>
            <p:nvPr/>
          </p:nvGrpSpPr>
          <p:grpSpPr>
            <a:xfrm>
              <a:off x="7000269" y="6354411"/>
              <a:ext cx="2123331" cy="482591"/>
              <a:chOff x="5868144" y="6113463"/>
              <a:chExt cx="3275856" cy="744537"/>
            </a:xfrm>
          </p:grpSpPr>
          <p:pic>
            <p:nvPicPr>
              <p:cNvPr id="25" name="Picture 3" descr="LOGO ALES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7991475" y="6113463"/>
                <a:ext cx="1152525" cy="744537"/>
              </a:xfrm>
              <a:prstGeom prst="rect">
                <a:avLst/>
              </a:prstGeom>
              <a:noFill/>
            </p:spPr>
          </p:pic>
          <p:sp>
            <p:nvSpPr>
              <p:cNvPr id="26" name="25 Elipse"/>
              <p:cNvSpPr/>
              <p:nvPr/>
            </p:nvSpPr>
            <p:spPr>
              <a:xfrm>
                <a:off x="7596336" y="6165304"/>
                <a:ext cx="216024" cy="216024"/>
              </a:xfrm>
              <a:prstGeom prst="ellipse">
                <a:avLst/>
              </a:prstGeom>
              <a:solidFill>
                <a:srgbClr val="ED37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26 Elipse"/>
              <p:cNvSpPr/>
              <p:nvPr/>
            </p:nvSpPr>
            <p:spPr>
              <a:xfrm>
                <a:off x="7596336" y="6453336"/>
                <a:ext cx="216024" cy="216024"/>
              </a:xfrm>
              <a:prstGeom prst="ellipse">
                <a:avLst/>
              </a:prstGeom>
              <a:solidFill>
                <a:srgbClr val="ED37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27 Elipse"/>
              <p:cNvSpPr/>
              <p:nvPr/>
            </p:nvSpPr>
            <p:spPr>
              <a:xfrm>
                <a:off x="7308304" y="6165304"/>
                <a:ext cx="216024" cy="216024"/>
              </a:xfrm>
              <a:prstGeom prst="ellipse">
                <a:avLst/>
              </a:prstGeom>
              <a:solidFill>
                <a:srgbClr val="ED3713">
                  <a:alpha val="9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28 Elipse"/>
              <p:cNvSpPr/>
              <p:nvPr/>
            </p:nvSpPr>
            <p:spPr>
              <a:xfrm>
                <a:off x="7308304" y="6453336"/>
                <a:ext cx="216024" cy="216024"/>
              </a:xfrm>
              <a:prstGeom prst="ellipse">
                <a:avLst/>
              </a:prstGeom>
              <a:solidFill>
                <a:srgbClr val="ED3713">
                  <a:alpha val="9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29 Elipse"/>
              <p:cNvSpPr/>
              <p:nvPr/>
            </p:nvSpPr>
            <p:spPr>
              <a:xfrm>
                <a:off x="7020272" y="6165304"/>
                <a:ext cx="216024" cy="216024"/>
              </a:xfrm>
              <a:prstGeom prst="ellipse">
                <a:avLst/>
              </a:prstGeom>
              <a:solidFill>
                <a:srgbClr val="ED371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30 Elipse"/>
              <p:cNvSpPr/>
              <p:nvPr/>
            </p:nvSpPr>
            <p:spPr>
              <a:xfrm>
                <a:off x="7020272" y="6453336"/>
                <a:ext cx="216024" cy="216024"/>
              </a:xfrm>
              <a:prstGeom prst="ellipse">
                <a:avLst/>
              </a:prstGeom>
              <a:solidFill>
                <a:srgbClr val="ED371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31 Elipse"/>
              <p:cNvSpPr/>
              <p:nvPr/>
            </p:nvSpPr>
            <p:spPr>
              <a:xfrm>
                <a:off x="6732240" y="6165304"/>
                <a:ext cx="216024" cy="216024"/>
              </a:xfrm>
              <a:prstGeom prst="ellipse">
                <a:avLst/>
              </a:prstGeom>
              <a:solidFill>
                <a:srgbClr val="ED3713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32 Elipse"/>
              <p:cNvSpPr/>
              <p:nvPr/>
            </p:nvSpPr>
            <p:spPr>
              <a:xfrm>
                <a:off x="6732240" y="6453336"/>
                <a:ext cx="216024" cy="216024"/>
              </a:xfrm>
              <a:prstGeom prst="ellipse">
                <a:avLst/>
              </a:prstGeom>
              <a:solidFill>
                <a:srgbClr val="ED3713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33 Elipse"/>
              <p:cNvSpPr/>
              <p:nvPr/>
            </p:nvSpPr>
            <p:spPr>
              <a:xfrm>
                <a:off x="6444208" y="6165304"/>
                <a:ext cx="216024" cy="216024"/>
              </a:xfrm>
              <a:prstGeom prst="ellipse">
                <a:avLst/>
              </a:prstGeom>
              <a:solidFill>
                <a:srgbClr val="ED3713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34 Elipse"/>
              <p:cNvSpPr/>
              <p:nvPr/>
            </p:nvSpPr>
            <p:spPr>
              <a:xfrm>
                <a:off x="6444208" y="6453336"/>
                <a:ext cx="216024" cy="216024"/>
              </a:xfrm>
              <a:prstGeom prst="ellipse">
                <a:avLst/>
              </a:prstGeom>
              <a:solidFill>
                <a:srgbClr val="ED3713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6156176" y="6165304"/>
                <a:ext cx="216024" cy="216024"/>
              </a:xfrm>
              <a:prstGeom prst="ellipse">
                <a:avLst/>
              </a:prstGeom>
              <a:solidFill>
                <a:srgbClr val="ED3713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6156176" y="6453336"/>
                <a:ext cx="216024" cy="216024"/>
              </a:xfrm>
              <a:prstGeom prst="ellipse">
                <a:avLst/>
              </a:prstGeom>
              <a:solidFill>
                <a:srgbClr val="ED3713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5868144" y="6165304"/>
                <a:ext cx="216024" cy="216024"/>
              </a:xfrm>
              <a:prstGeom prst="ellipse">
                <a:avLst/>
              </a:prstGeom>
              <a:solidFill>
                <a:srgbClr val="ED371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38 Elipse"/>
              <p:cNvSpPr/>
              <p:nvPr/>
            </p:nvSpPr>
            <p:spPr>
              <a:xfrm>
                <a:off x="5868144" y="6453336"/>
                <a:ext cx="216024" cy="216024"/>
              </a:xfrm>
              <a:prstGeom prst="ellipse">
                <a:avLst/>
              </a:prstGeom>
              <a:solidFill>
                <a:srgbClr val="ED371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1" name="50 Rectángulo"/>
          <p:cNvSpPr/>
          <p:nvPr/>
        </p:nvSpPr>
        <p:spPr>
          <a:xfrm>
            <a:off x="1423285" y="1453245"/>
            <a:ext cx="9139579" cy="3230859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/>
              <a:t>PLAN ESTRATÉGICO DE MEJORA PARA EL SISTEMA DE DISTRIBUCIÓN COMERCIAL EN INDUSTRIAS ALES C.A.</a:t>
            </a:r>
            <a:endParaRPr lang="es-EC" sz="4000" b="1" dirty="0">
              <a:solidFill>
                <a:prstClr val="white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131270" y="4946002"/>
            <a:ext cx="7871791" cy="142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Econ. Pamela Elizabeth Jaramillo </a:t>
            </a:r>
            <a:r>
              <a:rPr lang="en-US" sz="2800" b="1" dirty="0" smtClean="0">
                <a:solidFill>
                  <a:srgbClr val="000000"/>
                </a:solidFill>
              </a:rPr>
              <a:t>Jaya</a:t>
            </a:r>
          </a:p>
          <a:p>
            <a:pPr algn="ctr"/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1050" b="1" dirty="0" err="1" smtClean="0">
                <a:solidFill>
                  <a:srgbClr val="000000"/>
                </a:solidFill>
              </a:rPr>
              <a:t>Presentación</a:t>
            </a:r>
            <a:r>
              <a:rPr lang="en-US" sz="1050" b="1" dirty="0" smtClean="0">
                <a:solidFill>
                  <a:srgbClr val="000000"/>
                </a:solidFill>
              </a:rPr>
              <a:t> en </a:t>
            </a:r>
            <a:r>
              <a:rPr lang="en-US" sz="1050" b="1" dirty="0" err="1" smtClean="0">
                <a:solidFill>
                  <a:srgbClr val="000000"/>
                </a:solidFill>
              </a:rPr>
              <a:t>Prezi</a:t>
            </a:r>
            <a:r>
              <a:rPr lang="en-US" sz="1050" b="1" dirty="0">
                <a:solidFill>
                  <a:srgbClr val="000000"/>
                </a:solidFill>
              </a:rPr>
              <a:t>: https://prezi.com/y8iwing3bchm/plan-estrategico-de-mejora-para-el-sistema-de-distribucion-c/#</a:t>
            </a:r>
            <a:endParaRPr lang="en-US" sz="1050" b="1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79512" y="436754"/>
            <a:ext cx="6158136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Resultados Obtenidos:</a:t>
            </a:r>
            <a:endParaRPr lang="es-E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575778"/>
              </p:ext>
            </p:extLst>
          </p:nvPr>
        </p:nvGraphicFramePr>
        <p:xfrm>
          <a:off x="318054" y="1302027"/>
          <a:ext cx="5512904" cy="284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615640"/>
              </p:ext>
            </p:extLst>
          </p:nvPr>
        </p:nvGraphicFramePr>
        <p:xfrm>
          <a:off x="6096000" y="1325218"/>
          <a:ext cx="5711687" cy="287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5530" y="4695844"/>
            <a:ext cx="55659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El 33% de </a:t>
            </a:r>
            <a:r>
              <a:rPr lang="en-US" dirty="0" err="1" smtClean="0">
                <a:solidFill>
                  <a:srgbClr val="000000"/>
                </a:solidFill>
              </a:rPr>
              <a:t>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frases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considerada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no hay </a:t>
            </a:r>
            <a:r>
              <a:rPr lang="en-US" dirty="0" err="1" smtClean="0">
                <a:solidFill>
                  <a:srgbClr val="000000"/>
                </a:solidFill>
              </a:rPr>
              <a:t>cobertura</a:t>
            </a:r>
            <a:r>
              <a:rPr lang="en-US" dirty="0" smtClean="0">
                <a:solidFill>
                  <a:srgbClr val="000000"/>
                </a:solidFill>
              </a:rPr>
              <a:t> en </a:t>
            </a:r>
            <a:r>
              <a:rPr lang="en-US" dirty="0" err="1" smtClean="0">
                <a:solidFill>
                  <a:srgbClr val="000000"/>
                </a:solidFill>
              </a:rPr>
              <a:t>todo</a:t>
            </a:r>
            <a:r>
              <a:rPr lang="en-US" dirty="0" smtClean="0">
                <a:solidFill>
                  <a:srgbClr val="000000"/>
                </a:solidFill>
              </a:rPr>
              <a:t> el Mercado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El 27% de </a:t>
            </a:r>
            <a:r>
              <a:rPr lang="en-US" dirty="0" err="1" smtClean="0">
                <a:solidFill>
                  <a:srgbClr val="000000"/>
                </a:solidFill>
              </a:rPr>
              <a:t>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frases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indica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falta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conocimiento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capacitación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096000" y="4695844"/>
            <a:ext cx="55659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Ventaja</a:t>
            </a:r>
            <a:r>
              <a:rPr lang="en-US" dirty="0" smtClean="0">
                <a:solidFill>
                  <a:srgbClr val="000000"/>
                </a:solidFill>
              </a:rPr>
              <a:t> principal del </a:t>
            </a:r>
            <a:r>
              <a:rPr lang="en-US" dirty="0" err="1" smtClean="0">
                <a:solidFill>
                  <a:srgbClr val="000000"/>
                </a:solidFill>
              </a:rPr>
              <a:t>modelo</a:t>
            </a:r>
            <a:r>
              <a:rPr lang="en-US" dirty="0" smtClean="0">
                <a:solidFill>
                  <a:srgbClr val="000000"/>
                </a:solidFill>
              </a:rPr>
              <a:t> anterior el </a:t>
            </a:r>
            <a:r>
              <a:rPr lang="en-US" dirty="0" err="1" smtClean="0">
                <a:solidFill>
                  <a:srgbClr val="000000"/>
                </a:solidFill>
              </a:rPr>
              <a:t>Volumen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Ventas</a:t>
            </a:r>
            <a:r>
              <a:rPr lang="en-US" dirty="0" smtClean="0">
                <a:solidFill>
                  <a:srgbClr val="000000"/>
                </a:solidFill>
              </a:rPr>
              <a:t> con el 89% de </a:t>
            </a:r>
            <a:r>
              <a:rPr lang="en-US" dirty="0" err="1" smtClean="0">
                <a:solidFill>
                  <a:srgbClr val="000000"/>
                </a:solidFill>
              </a:rPr>
              <a:t>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frases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El 11% de </a:t>
            </a:r>
            <a:r>
              <a:rPr lang="en-US" dirty="0" err="1" smtClean="0">
                <a:solidFill>
                  <a:srgbClr val="000000"/>
                </a:solidFill>
              </a:rPr>
              <a:t>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frases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indica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llegaba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zonas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fronterizas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745357" y="2040835"/>
            <a:ext cx="1762539" cy="530087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536714" y="1888435"/>
            <a:ext cx="2325756" cy="841513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54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0" y="4149081"/>
          <a:ext cx="1967878" cy="131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3"/>
          <p:cNvSpPr>
            <a:spLocks/>
          </p:cNvSpPr>
          <p:nvPr/>
        </p:nvSpPr>
        <p:spPr bwMode="auto">
          <a:xfrm>
            <a:off x="179512" y="436754"/>
            <a:ext cx="6158136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Resultados Obtenidos:</a:t>
            </a:r>
            <a:endParaRPr lang="es-E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829321"/>
              </p:ext>
            </p:extLst>
          </p:nvPr>
        </p:nvGraphicFramePr>
        <p:xfrm>
          <a:off x="179512" y="1348949"/>
          <a:ext cx="5598436" cy="359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207183"/>
              </p:ext>
            </p:extLst>
          </p:nvPr>
        </p:nvGraphicFramePr>
        <p:xfrm>
          <a:off x="6337648" y="1371308"/>
          <a:ext cx="5854352" cy="351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5417439"/>
            <a:ext cx="55659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El 65% de </a:t>
            </a:r>
            <a:r>
              <a:rPr lang="en-US" dirty="0" err="1" smtClean="0">
                <a:solidFill>
                  <a:srgbClr val="000000"/>
                </a:solidFill>
              </a:rPr>
              <a:t>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frases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considera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no </a:t>
            </a:r>
            <a:r>
              <a:rPr lang="en-US" dirty="0" err="1" smtClean="0">
                <a:solidFill>
                  <a:srgbClr val="000000"/>
                </a:solidFill>
              </a:rPr>
              <a:t>había</a:t>
            </a:r>
            <a:r>
              <a:rPr lang="en-US" dirty="0" smtClean="0">
                <a:solidFill>
                  <a:srgbClr val="000000"/>
                </a:solidFill>
              </a:rPr>
              <a:t> Distribución y no se tenia </a:t>
            </a:r>
            <a:r>
              <a:rPr lang="en-US" dirty="0" err="1" smtClean="0">
                <a:solidFill>
                  <a:srgbClr val="000000"/>
                </a:solidFill>
              </a:rPr>
              <a:t>información</a:t>
            </a:r>
            <a:r>
              <a:rPr lang="en-US" dirty="0" smtClean="0">
                <a:solidFill>
                  <a:srgbClr val="000000"/>
                </a:solidFill>
              </a:rPr>
              <a:t> del Sistema de Distribución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89373" y="4863444"/>
            <a:ext cx="556591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El 42% </a:t>
            </a:r>
            <a:r>
              <a:rPr lang="en-US" dirty="0" err="1" smtClean="0">
                <a:solidFill>
                  <a:srgbClr val="000000"/>
                </a:solidFill>
              </a:rPr>
              <a:t>indica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falta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conocimiento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capacitación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El 21% de </a:t>
            </a:r>
            <a:r>
              <a:rPr lang="en-US" dirty="0" err="1" smtClean="0">
                <a:solidFill>
                  <a:srgbClr val="000000"/>
                </a:solidFill>
              </a:rPr>
              <a:t>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frases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menciona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no </a:t>
            </a:r>
            <a:r>
              <a:rPr lang="en-US" dirty="0" err="1" smtClean="0">
                <a:solidFill>
                  <a:srgbClr val="000000"/>
                </a:solidFill>
              </a:rPr>
              <a:t>hubo</a:t>
            </a:r>
            <a:r>
              <a:rPr lang="en-US" dirty="0" smtClean="0">
                <a:solidFill>
                  <a:srgbClr val="000000"/>
                </a:solidFill>
              </a:rPr>
              <a:t> un </a:t>
            </a:r>
            <a:r>
              <a:rPr lang="en-US" dirty="0" err="1" smtClean="0">
                <a:solidFill>
                  <a:srgbClr val="000000"/>
                </a:solidFill>
              </a:rPr>
              <a:t>perfil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adecuado</a:t>
            </a:r>
            <a:r>
              <a:rPr lang="en-US" dirty="0" smtClean="0">
                <a:solidFill>
                  <a:srgbClr val="000000"/>
                </a:solidFill>
              </a:rPr>
              <a:t> del CT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El 16% </a:t>
            </a:r>
            <a:r>
              <a:rPr lang="en-US" dirty="0" err="1" smtClean="0">
                <a:solidFill>
                  <a:srgbClr val="000000"/>
                </a:solidFill>
              </a:rPr>
              <a:t>indica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faltó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una</a:t>
            </a:r>
            <a:r>
              <a:rPr lang="en-US" dirty="0" smtClean="0">
                <a:solidFill>
                  <a:srgbClr val="000000"/>
                </a:solidFill>
              </a:rPr>
              <a:t> Definición de precious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756964"/>
              </p:ext>
            </p:extLst>
          </p:nvPr>
        </p:nvGraphicFramePr>
        <p:xfrm>
          <a:off x="9198665" y="3465513"/>
          <a:ext cx="2887318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7318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RESISTENCIA AL CAMBIO</a:t>
                      </a:r>
                      <a:endParaRPr lang="es-EC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INCERTIDUMBRE</a:t>
                      </a:r>
                      <a:endParaRPr lang="es-EC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FALTA DE CREDITO</a:t>
                      </a:r>
                      <a:endParaRPr lang="es-EC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 dirty="0">
                          <a:effectLst/>
                        </a:rPr>
                        <a:t>DEPENDENCIA DE CLIENTES MAYORISTAS</a:t>
                      </a:r>
                      <a:endParaRPr lang="es-EC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000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0" y="4149081"/>
          <a:ext cx="1967878" cy="131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79512" y="436754"/>
            <a:ext cx="6158136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Resultados Obtenidos:</a:t>
            </a:r>
            <a:endParaRPr lang="es-E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431662"/>
              </p:ext>
            </p:extLst>
          </p:nvPr>
        </p:nvGraphicFramePr>
        <p:xfrm>
          <a:off x="179512" y="1355034"/>
          <a:ext cx="5757462" cy="333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454097"/>
              </p:ext>
            </p:extLst>
          </p:nvPr>
        </p:nvGraphicFramePr>
        <p:xfrm>
          <a:off x="6191873" y="1341783"/>
          <a:ext cx="5642317" cy="334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5278941"/>
            <a:ext cx="55659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El 32% de </a:t>
            </a:r>
            <a:r>
              <a:rPr lang="en-US" dirty="0" err="1" smtClean="0">
                <a:solidFill>
                  <a:srgbClr val="000000"/>
                </a:solidFill>
              </a:rPr>
              <a:t>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frases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indica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debe</a:t>
            </a:r>
            <a:r>
              <a:rPr lang="en-US" dirty="0" smtClean="0">
                <a:solidFill>
                  <a:srgbClr val="000000"/>
                </a:solidFill>
              </a:rPr>
              <a:t> capacitor al personal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El 27% </a:t>
            </a:r>
            <a:r>
              <a:rPr lang="en-US" dirty="0" err="1" smtClean="0">
                <a:solidFill>
                  <a:srgbClr val="000000"/>
                </a:solidFill>
              </a:rPr>
              <a:t>menciona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debe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implementar</a:t>
            </a:r>
            <a:r>
              <a:rPr lang="en-US" dirty="0" smtClean="0">
                <a:solidFill>
                  <a:srgbClr val="000000"/>
                </a:solidFill>
              </a:rPr>
              <a:t> un </a:t>
            </a:r>
            <a:r>
              <a:rPr lang="en-US" dirty="0" err="1" smtClean="0">
                <a:solidFill>
                  <a:srgbClr val="000000"/>
                </a:solidFill>
              </a:rPr>
              <a:t>proceso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ventas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096000" y="5324673"/>
            <a:ext cx="55659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37% </a:t>
            </a:r>
            <a:r>
              <a:rPr lang="en-US" dirty="0" err="1" smtClean="0">
                <a:solidFill>
                  <a:srgbClr val="000000"/>
                </a:solidFill>
              </a:rPr>
              <a:t>Autoventas</a:t>
            </a:r>
            <a:r>
              <a:rPr lang="en-US" dirty="0" smtClean="0">
                <a:solidFill>
                  <a:srgbClr val="000000"/>
                </a:solidFill>
              </a:rPr>
              <a:t>  (</a:t>
            </a:r>
            <a:r>
              <a:rPr lang="en-US" dirty="0" err="1" smtClean="0">
                <a:solidFill>
                  <a:srgbClr val="000000"/>
                </a:solidFill>
              </a:rPr>
              <a:t>Productos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Rotación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Corta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37% </a:t>
            </a:r>
            <a:r>
              <a:rPr lang="en-US" dirty="0" err="1" smtClean="0">
                <a:solidFill>
                  <a:srgbClr val="000000"/>
                </a:solidFill>
              </a:rPr>
              <a:t>Cobertura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Propia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Fuerza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Ventas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48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0" y="4149081"/>
          <a:ext cx="1967878" cy="131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/>
          </p:cNvSpPr>
          <p:nvPr/>
        </p:nvSpPr>
        <p:spPr bwMode="auto">
          <a:xfrm>
            <a:off x="179512" y="436754"/>
            <a:ext cx="6158136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Problemas Relevantes:</a:t>
            </a:r>
            <a:endParaRPr lang="es-E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58" y="1195579"/>
            <a:ext cx="8740589" cy="546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49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0" y="4149081"/>
          <a:ext cx="1967878" cy="131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10" name="50 Rectángulo"/>
          <p:cNvSpPr/>
          <p:nvPr/>
        </p:nvSpPr>
        <p:spPr>
          <a:xfrm>
            <a:off x="1681391" y="2161039"/>
            <a:ext cx="9170386" cy="239751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dirty="0"/>
              <a:t>Plan </a:t>
            </a:r>
            <a:r>
              <a:rPr lang="es-EC" sz="4000" dirty="0" smtClean="0"/>
              <a:t>Estratégico </a:t>
            </a:r>
            <a:r>
              <a:rPr lang="es-EC" sz="4000" dirty="0"/>
              <a:t>de M</a:t>
            </a:r>
            <a:r>
              <a:rPr lang="es-EC" sz="4000" dirty="0" smtClean="0"/>
              <a:t>ejora </a:t>
            </a:r>
            <a:r>
              <a:rPr lang="es-EC" sz="4000" dirty="0"/>
              <a:t>para el Sistema de Distribución Comercial en Industrias Ales C.A.</a:t>
            </a:r>
            <a:endParaRPr lang="es-EC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18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0" y="4149081"/>
          <a:ext cx="1967878" cy="131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/>
          </p:cNvSpPr>
          <p:nvPr/>
        </p:nvSpPr>
        <p:spPr bwMode="auto">
          <a:xfrm>
            <a:off x="179512" y="436754"/>
            <a:ext cx="967718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Pasos de la Construcción de una Propuesta Estratégica</a:t>
            </a:r>
            <a:endParaRPr lang="es-E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0" y="1195579"/>
            <a:ext cx="10443602" cy="552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07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0" y="4149081"/>
          <a:ext cx="1967878" cy="131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/>
          </p:cNvSpPr>
          <p:nvPr/>
        </p:nvSpPr>
        <p:spPr bwMode="auto">
          <a:xfrm>
            <a:off x="179512" y="436754"/>
            <a:ext cx="967718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Direccionamiento Estratégico</a:t>
            </a:r>
            <a:endParaRPr lang="es-E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195579"/>
            <a:ext cx="10753725" cy="535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164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0" y="4149081"/>
          <a:ext cx="1967878" cy="131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35" y="658346"/>
            <a:ext cx="9090212" cy="603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429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95" y="710334"/>
            <a:ext cx="8036018" cy="597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204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59" y="1049785"/>
            <a:ext cx="9309566" cy="58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3"/>
          <p:cNvSpPr>
            <a:spLocks/>
          </p:cNvSpPr>
          <p:nvPr/>
        </p:nvSpPr>
        <p:spPr bwMode="auto">
          <a:xfrm>
            <a:off x="179512" y="342624"/>
            <a:ext cx="967718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Estructura de la Compañía</a:t>
            </a:r>
            <a:endParaRPr lang="es-E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338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0" y="4149081"/>
          <a:ext cx="1967878" cy="131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95252" y="4394296"/>
            <a:ext cx="3412350" cy="235014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98490" y="1614388"/>
            <a:ext cx="10255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Compania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Ecuatoriana</a:t>
            </a:r>
            <a:r>
              <a:rPr lang="en-US" sz="2400" dirty="0">
                <a:solidFill>
                  <a:srgbClr val="000000"/>
                </a:solidFill>
              </a:rPr>
              <a:t> con mas de 70 </a:t>
            </a:r>
            <a:r>
              <a:rPr lang="en-US" sz="2400" dirty="0" err="1">
                <a:solidFill>
                  <a:srgbClr val="000000"/>
                </a:solidFill>
              </a:rPr>
              <a:t>años</a:t>
            </a:r>
            <a:r>
              <a:rPr lang="en-US" sz="2400" dirty="0">
                <a:solidFill>
                  <a:srgbClr val="000000"/>
                </a:solidFill>
              </a:rPr>
              <a:t> en el Mercado </a:t>
            </a:r>
            <a:r>
              <a:rPr lang="en-US" sz="2400" dirty="0" err="1">
                <a:solidFill>
                  <a:srgbClr val="000000"/>
                </a:solidFill>
              </a:rPr>
              <a:t>nacional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internacional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dedicada</a:t>
            </a:r>
            <a:r>
              <a:rPr lang="en-US" sz="2400" dirty="0">
                <a:solidFill>
                  <a:srgbClr val="000000"/>
                </a:solidFill>
              </a:rPr>
              <a:t> a la </a:t>
            </a:r>
            <a:r>
              <a:rPr lang="en-US" sz="2400" dirty="0" err="1">
                <a:solidFill>
                  <a:srgbClr val="000000"/>
                </a:solidFill>
              </a:rPr>
              <a:t>producción</a:t>
            </a:r>
            <a:r>
              <a:rPr lang="en-US" sz="2400" dirty="0">
                <a:solidFill>
                  <a:srgbClr val="000000"/>
                </a:solidFill>
              </a:rPr>
              <a:t> y </a:t>
            </a:r>
            <a:r>
              <a:rPr lang="en-US" sz="2400" dirty="0" err="1">
                <a:solidFill>
                  <a:srgbClr val="000000"/>
                </a:solidFill>
              </a:rPr>
              <a:t>comercialización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productos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limpieza</a:t>
            </a:r>
            <a:r>
              <a:rPr lang="en-US" sz="2400" dirty="0">
                <a:solidFill>
                  <a:srgbClr val="000000"/>
                </a:solidFill>
              </a:rPr>
              <a:t> y </a:t>
            </a:r>
            <a:r>
              <a:rPr lang="en-US" sz="2400" dirty="0" err="1">
                <a:solidFill>
                  <a:srgbClr val="000000"/>
                </a:solidFill>
              </a:rPr>
              <a:t>alimentos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derivado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aceites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vegetales</a:t>
            </a:r>
            <a:r>
              <a:rPr lang="en-US" sz="2400" dirty="0">
                <a:solidFill>
                  <a:srgbClr val="000000"/>
                </a:solidFill>
              </a:rPr>
              <a:t>.  </a:t>
            </a:r>
            <a:r>
              <a:rPr lang="en-US" sz="2400" dirty="0" err="1">
                <a:solidFill>
                  <a:srgbClr val="000000"/>
                </a:solidFill>
              </a:rPr>
              <a:t>Además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representante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marcas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internacionales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como</a:t>
            </a:r>
            <a:r>
              <a:rPr lang="en-US" sz="2400" dirty="0">
                <a:solidFill>
                  <a:srgbClr val="000000"/>
                </a:solidFill>
              </a:rPr>
              <a:t> P&amp;G, 3M, </a:t>
            </a:r>
            <a:r>
              <a:rPr lang="en-US" sz="2400" dirty="0" err="1" smtClean="0">
                <a:solidFill>
                  <a:srgbClr val="000000"/>
                </a:solidFill>
              </a:rPr>
              <a:t>Carozzi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Coprobalan, Case. </a:t>
            </a:r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179512" y="436754"/>
            <a:ext cx="6158136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Industrias Ales C.A</a:t>
            </a:r>
            <a:endParaRPr lang="es-E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2" y="4437112"/>
            <a:ext cx="8125588" cy="226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30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r="30282"/>
          <a:stretch/>
        </p:blipFill>
        <p:spPr bwMode="auto">
          <a:xfrm>
            <a:off x="2057399" y="603576"/>
            <a:ext cx="7557247" cy="609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23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0" y="4149081"/>
          <a:ext cx="1967878" cy="131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83569" y="207553"/>
            <a:ext cx="9242784" cy="11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Delimitación </a:t>
            </a:r>
            <a:r>
              <a:rPr lang="es-EC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Objetivos</a:t>
            </a:r>
            <a:endParaRPr lang="es-EC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9900" y="1564983"/>
            <a:ext cx="5998847" cy="22781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077" y="1564983"/>
            <a:ext cx="5423862" cy="22781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077" y="3969791"/>
            <a:ext cx="5423862" cy="13310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9900" y="3974274"/>
            <a:ext cx="5998847" cy="13265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1077" y="5605669"/>
            <a:ext cx="5423862" cy="9524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9900" y="5605669"/>
            <a:ext cx="5998847" cy="95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81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0" y="4149081"/>
          <a:ext cx="1967878" cy="131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83569" y="207553"/>
            <a:ext cx="9242784" cy="11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Delimitación </a:t>
            </a:r>
            <a:r>
              <a:rPr lang="es-EC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Acciones</a:t>
            </a:r>
            <a:endParaRPr lang="es-EC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"/>
          <a:stretch/>
        </p:blipFill>
        <p:spPr bwMode="auto">
          <a:xfrm>
            <a:off x="1842248" y="1210234"/>
            <a:ext cx="7987552" cy="564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852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0" y="4149081"/>
          <a:ext cx="1967878" cy="131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3"/>
          <p:cNvSpPr>
            <a:spLocks/>
          </p:cNvSpPr>
          <p:nvPr/>
        </p:nvSpPr>
        <p:spPr bwMode="auto">
          <a:xfrm>
            <a:off x="183569" y="207553"/>
            <a:ext cx="9242784" cy="11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Delimitación de Acciones</a:t>
            </a:r>
            <a:endParaRPr lang="es-EC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1" y="1522368"/>
            <a:ext cx="6415734" cy="1225726"/>
          </a:xfrm>
          <a:prstGeom prst="rect">
            <a:avLst/>
          </a:prstGeom>
        </p:spPr>
      </p:pic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70437"/>
              </p:ext>
            </p:extLst>
          </p:nvPr>
        </p:nvGraphicFramePr>
        <p:xfrm>
          <a:off x="2672863" y="2816897"/>
          <a:ext cx="5683803" cy="3240430"/>
        </p:xfrm>
        <a:graphic>
          <a:graphicData uri="http://schemas.openxmlformats.org/drawingml/2006/table">
            <a:tbl>
              <a:tblPr firstRow="1" firstCol="1" bandRow="1"/>
              <a:tblGrid>
                <a:gridCol w="2795982"/>
                <a:gridCol w="2887821"/>
              </a:tblGrid>
              <a:tr h="34344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394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 de los empleados altamente capacitados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31/12/2020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3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4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Capacitado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394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empleados capacitados con relación al número total empleados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4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Fórmula de cálculo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empleados capacitados / Número total de empleados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7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Jefe de Recursos Humanos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7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 de cálculo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Trimestral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7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bajo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0 - 49%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7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medio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50 - 79%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7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óptimo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80 - 100%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7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Análisis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Gerencia Comercial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141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0" y="4149081"/>
          <a:ext cx="1967878" cy="131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83569" y="207553"/>
            <a:ext cx="9242784" cy="11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Delimitación de Acciones</a:t>
            </a:r>
            <a:endParaRPr lang="es-EC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1534696"/>
            <a:ext cx="6509156" cy="1342975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731216"/>
              </p:ext>
            </p:extLst>
          </p:nvPr>
        </p:nvGraphicFramePr>
        <p:xfrm>
          <a:off x="2640743" y="2784813"/>
          <a:ext cx="5799670" cy="3304598"/>
        </p:xfrm>
        <a:graphic>
          <a:graphicData uri="http://schemas.openxmlformats.org/drawingml/2006/table">
            <a:tbl>
              <a:tblPr firstRow="1" firstCol="1" bandRow="1"/>
              <a:tblGrid>
                <a:gridCol w="2852980"/>
                <a:gridCol w="2946690"/>
              </a:tblGrid>
              <a:tr h="20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454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100% del personal obtiene una nota mínima de 7/10 en las evaluaciones                           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31/12/2016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Evaluación del Personal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409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 de empleados que aprobaron las evaluaciones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3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Fórmula de cálculo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Empleados que obtuvieron 7 o más en sus evaluaciones / número total de empleados evaluados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Jefe de Recursos Humanos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 de cálculo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Trimestral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bajo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0 - 49%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medio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50 - 69%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óptimo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70 - 100%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Análisis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Gerencia Comercial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137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0" y="4149081"/>
          <a:ext cx="1967878" cy="131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83569" y="207553"/>
            <a:ext cx="9242784" cy="11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Delimitación de Acciones</a:t>
            </a:r>
            <a:endParaRPr lang="es-EC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0129" y="1519434"/>
            <a:ext cx="6308159" cy="1264107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65945"/>
              </p:ext>
            </p:extLst>
          </p:nvPr>
        </p:nvGraphicFramePr>
        <p:xfrm>
          <a:off x="2663214" y="2801938"/>
          <a:ext cx="5741988" cy="2105215"/>
        </p:xfrm>
        <a:graphic>
          <a:graphicData uri="http://schemas.openxmlformats.org/drawingml/2006/table">
            <a:tbl>
              <a:tblPr firstRow="1" firstCol="1" bandRow="1"/>
              <a:tblGrid>
                <a:gridCol w="2824605"/>
                <a:gridCol w="2917383"/>
              </a:tblGrid>
              <a:tr h="272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270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de objetivos implementado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31/12/2015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INDICADOR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Objetivos Comerciales Comunicados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258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Comunicación anula de Objetivos Comerciales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8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Fórmula de cálculo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 o 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8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Jefe de Administración Comercial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8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Análisis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Gerencia Comercial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754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0" y="4149081"/>
          <a:ext cx="1967878" cy="131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83569" y="207553"/>
            <a:ext cx="9242784" cy="11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Delimitación de Acciones</a:t>
            </a:r>
            <a:endParaRPr lang="es-EC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2335" y="1584077"/>
            <a:ext cx="6387549" cy="116869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39981"/>
              </p:ext>
            </p:extLst>
          </p:nvPr>
        </p:nvGraphicFramePr>
        <p:xfrm>
          <a:off x="2695115" y="2468819"/>
          <a:ext cx="5741987" cy="3614482"/>
        </p:xfrm>
        <a:graphic>
          <a:graphicData uri="http://schemas.openxmlformats.org/drawingml/2006/table">
            <a:tbl>
              <a:tblPr firstRow="1" firstCol="1" bandRow="1"/>
              <a:tblGrid>
                <a:gridCol w="2824604"/>
                <a:gridCol w="2917383"/>
              </a:tblGrid>
              <a:tr h="196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10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406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Campañas de comunicación y planes de publicidad al año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31/12/2016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Campañas de Comunicación y Planes de Publicidad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616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campañas de comunicación realizadas con relación al número de campañas planificadas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6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Fórmula de cálculo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campañas de comunicación realizadas / Número de campañas planificadas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Gerente de Trade MKT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 de cálculo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Bimensual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bajo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0 - 49%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6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medio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50 - 79%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6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óptimo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80 - 100%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6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Análisis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Gerencia Comercial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152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83569" y="207553"/>
            <a:ext cx="9242784" cy="11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Delimitación de Acciones</a:t>
            </a:r>
            <a:endParaRPr lang="es-EC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41" y="1522367"/>
            <a:ext cx="5957047" cy="1273841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007303"/>
              </p:ext>
            </p:extLst>
          </p:nvPr>
        </p:nvGraphicFramePr>
        <p:xfrm>
          <a:off x="2651126" y="2796210"/>
          <a:ext cx="5741987" cy="2144091"/>
        </p:xfrm>
        <a:graphic>
          <a:graphicData uri="http://schemas.openxmlformats.org/drawingml/2006/table">
            <a:tbl>
              <a:tblPr firstRow="1" firstCol="1" bandRow="1"/>
              <a:tblGrid>
                <a:gridCol w="2870440"/>
                <a:gridCol w="2871547"/>
              </a:tblGrid>
              <a:tr h="24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14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23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adquirido y en operación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31/12/2017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2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 de Implementación del Software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23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Adquisición de software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Fórmula de cálculo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  o 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Gerente de Sistemas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 de cálculo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Cada 3 años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Análisis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Gerencia Comercial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326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83569" y="207553"/>
            <a:ext cx="9242784" cy="11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Delimitación de Acciones</a:t>
            </a:r>
            <a:endParaRPr lang="es-EC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894" y="1589855"/>
            <a:ext cx="6375394" cy="1168697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574629"/>
              </p:ext>
            </p:extLst>
          </p:nvPr>
        </p:nvGraphicFramePr>
        <p:xfrm>
          <a:off x="2651126" y="2790909"/>
          <a:ext cx="5741988" cy="3332252"/>
        </p:xfrm>
        <a:graphic>
          <a:graphicData uri="http://schemas.openxmlformats.org/drawingml/2006/table">
            <a:tbl>
              <a:tblPr firstRow="1" firstCol="1" bandRow="1"/>
              <a:tblGrid>
                <a:gridCol w="2824605"/>
                <a:gridCol w="2917383"/>
              </a:tblGrid>
              <a:tr h="17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17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365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Planes de evaluación trimestral desarrollados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31/12/2016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5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Planes de Evaluación Trimestral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55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planes de evaluación trimestral realizados con relación a los planes de evaluación planificados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5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Fórmula de cálculo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planes de evaluación trimestral realizados / Número de planes de evaluación planificados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6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Gerente de Procesos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 de cálculo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Trimestral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bajo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0 - 49%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medio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50 - 79%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óptimo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80 - 100%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Análisis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Gerencia Comercial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595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83569" y="207553"/>
            <a:ext cx="9242784" cy="11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Delimitación de Acciones</a:t>
            </a:r>
            <a:endParaRPr lang="es-EC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89" y="1559190"/>
            <a:ext cx="6348500" cy="1168697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206949"/>
              </p:ext>
            </p:extLst>
          </p:nvPr>
        </p:nvGraphicFramePr>
        <p:xfrm>
          <a:off x="2651126" y="2779806"/>
          <a:ext cx="5741988" cy="3303493"/>
        </p:xfrm>
        <a:graphic>
          <a:graphicData uri="http://schemas.openxmlformats.org/drawingml/2006/table">
            <a:tbl>
              <a:tblPr firstRow="1" firstCol="1" bandRow="1"/>
              <a:tblGrid>
                <a:gridCol w="2824604"/>
                <a:gridCol w="2917384"/>
              </a:tblGrid>
              <a:tr h="237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20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237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Auditorías aleatorias realizadas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31/12/2018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Auditoría al CT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474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auditorías realizadas con relación al número de auditorías planificadas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4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Fórmula de cálculo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auditorías realizadas / Número de auditorías planificadas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7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indicador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Jefe de Administración Comercial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7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 de cálculo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Trimestral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7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bajo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0 - 49%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medio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50 - 79%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óptimo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80 - 100%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7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Análisis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Gerencia Comercial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79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231" y="642922"/>
            <a:ext cx="8664255" cy="1143000"/>
          </a:xfrm>
        </p:spPr>
        <p:txBody>
          <a:bodyPr>
            <a:noAutofit/>
          </a:bodyPr>
          <a:lstStyle/>
          <a:p>
            <a:r>
              <a:rPr lang="es-EC" kern="1200" dirty="0">
                <a:solidFill>
                  <a:srgbClr val="C00000"/>
                </a:solidFill>
              </a:rPr>
              <a:t>VENTAS Y DISTRIBUCION </a:t>
            </a:r>
            <a:r>
              <a:rPr lang="es-EC" kern="1200" dirty="0" smtClean="0">
                <a:solidFill>
                  <a:srgbClr val="C00000"/>
                </a:solidFill>
              </a:rPr>
              <a:t> ESQUEMA ANTERIOR</a:t>
            </a:r>
            <a:endParaRPr lang="es-ES" kern="1200" dirty="0">
              <a:solidFill>
                <a:srgbClr val="C00000"/>
              </a:solidFill>
            </a:endParaRPr>
          </a:p>
        </p:txBody>
      </p:sp>
      <p:sp>
        <p:nvSpPr>
          <p:cNvPr id="78" name="28 Elipse"/>
          <p:cNvSpPr/>
          <p:nvPr/>
        </p:nvSpPr>
        <p:spPr>
          <a:xfrm>
            <a:off x="4007529" y="1052612"/>
            <a:ext cx="3643338" cy="5715016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30 Elipse"/>
          <p:cNvSpPr/>
          <p:nvPr/>
        </p:nvSpPr>
        <p:spPr>
          <a:xfrm>
            <a:off x="2007266" y="1357298"/>
            <a:ext cx="1785950" cy="92869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29 Elipse"/>
          <p:cNvSpPr/>
          <p:nvPr/>
        </p:nvSpPr>
        <p:spPr>
          <a:xfrm>
            <a:off x="4936224" y="1357298"/>
            <a:ext cx="1785950" cy="92869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4 Rectángulo redondeado"/>
          <p:cNvSpPr/>
          <p:nvPr/>
        </p:nvSpPr>
        <p:spPr>
          <a:xfrm>
            <a:off x="2041611" y="2853950"/>
            <a:ext cx="1717259" cy="80318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FFVV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Propia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7 Rectángulo redondeado"/>
          <p:cNvSpPr/>
          <p:nvPr/>
        </p:nvSpPr>
        <p:spPr>
          <a:xfrm>
            <a:off x="2162159" y="4952693"/>
            <a:ext cx="1642595" cy="80318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kern="0" dirty="0" smtClean="0">
                <a:solidFill>
                  <a:prstClr val="white"/>
                </a:solidFill>
                <a:latin typeface="Calibri"/>
              </a:rPr>
              <a:t>Distribuidores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9 Rectángulo redondeado"/>
          <p:cNvSpPr/>
          <p:nvPr/>
        </p:nvSpPr>
        <p:spPr>
          <a:xfrm>
            <a:off x="4730088" y="2838550"/>
            <a:ext cx="2239902" cy="87620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Institucional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Tradicional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Mayoristas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11 Rectángulo redondeado"/>
          <p:cNvSpPr/>
          <p:nvPr/>
        </p:nvSpPr>
        <p:spPr>
          <a:xfrm>
            <a:off x="4745869" y="4973600"/>
            <a:ext cx="2239902" cy="87620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Institucional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Tradicional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Mayoristas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13 Rectángulo redondeado"/>
          <p:cNvSpPr/>
          <p:nvPr/>
        </p:nvSpPr>
        <p:spPr>
          <a:xfrm>
            <a:off x="7695315" y="1972213"/>
            <a:ext cx="955685" cy="460005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wordArt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CONSUMIDOR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15 Rectángulo redondeado"/>
          <p:cNvSpPr/>
          <p:nvPr/>
        </p:nvSpPr>
        <p:spPr>
          <a:xfrm>
            <a:off x="292754" y="1928802"/>
            <a:ext cx="955685" cy="460005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wordArt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ALES</a:t>
            </a: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17 CuadroTexto"/>
          <p:cNvSpPr txBox="1"/>
          <p:nvPr/>
        </p:nvSpPr>
        <p:spPr>
          <a:xfrm>
            <a:off x="2221580" y="1568223"/>
            <a:ext cx="139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>
                <a:solidFill>
                  <a:prstClr val="white"/>
                </a:solidFill>
                <a:latin typeface="Calibri"/>
              </a:rPr>
              <a:t>SISTEMA DE </a:t>
            </a:r>
          </a:p>
          <a:p>
            <a:pPr algn="ctr"/>
            <a:r>
              <a:rPr lang="es-EC" b="1" dirty="0" smtClean="0">
                <a:solidFill>
                  <a:prstClr val="white"/>
                </a:solidFill>
                <a:latin typeface="Calibri"/>
              </a:rPr>
              <a:t>VENTA</a:t>
            </a:r>
            <a:endParaRPr lang="es-E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18 CuadroTexto"/>
          <p:cNvSpPr txBox="1"/>
          <p:nvPr/>
        </p:nvSpPr>
        <p:spPr>
          <a:xfrm>
            <a:off x="5079100" y="1571612"/>
            <a:ext cx="1573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>
                <a:solidFill>
                  <a:prstClr val="white"/>
                </a:solidFill>
                <a:latin typeface="Calibri"/>
              </a:rPr>
              <a:t>CANALES DE </a:t>
            </a:r>
          </a:p>
          <a:p>
            <a:pPr algn="ctr"/>
            <a:r>
              <a:rPr lang="es-EC" b="1" dirty="0" smtClean="0">
                <a:solidFill>
                  <a:prstClr val="white"/>
                </a:solidFill>
                <a:latin typeface="Calibri"/>
              </a:rPr>
              <a:t>DISTRIBUCION</a:t>
            </a:r>
            <a:endParaRPr lang="es-E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19 Flecha derecha"/>
          <p:cNvSpPr/>
          <p:nvPr/>
        </p:nvSpPr>
        <p:spPr>
          <a:xfrm>
            <a:off x="1507200" y="3143248"/>
            <a:ext cx="357190" cy="28575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20 Flecha derecha"/>
          <p:cNvSpPr/>
          <p:nvPr/>
        </p:nvSpPr>
        <p:spPr>
          <a:xfrm>
            <a:off x="1507200" y="5280803"/>
            <a:ext cx="357190" cy="28575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22 Flecha derecha"/>
          <p:cNvSpPr/>
          <p:nvPr/>
        </p:nvSpPr>
        <p:spPr>
          <a:xfrm>
            <a:off x="4150406" y="3143248"/>
            <a:ext cx="357190" cy="28575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23 Flecha derecha"/>
          <p:cNvSpPr/>
          <p:nvPr/>
        </p:nvSpPr>
        <p:spPr>
          <a:xfrm>
            <a:off x="4073476" y="5211410"/>
            <a:ext cx="357190" cy="28575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25 Flecha derecha"/>
          <p:cNvSpPr/>
          <p:nvPr/>
        </p:nvSpPr>
        <p:spPr>
          <a:xfrm>
            <a:off x="7150802" y="3143248"/>
            <a:ext cx="357190" cy="28575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26 Flecha derecha"/>
          <p:cNvSpPr/>
          <p:nvPr/>
        </p:nvSpPr>
        <p:spPr>
          <a:xfrm>
            <a:off x="7150802" y="5211410"/>
            <a:ext cx="357190" cy="28575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 bwMode="auto">
          <a:xfrm>
            <a:off x="4897204" y="3779147"/>
            <a:ext cx="1905669" cy="752048"/>
          </a:xfrm>
          <a:prstGeom prst="rect">
            <a:avLst/>
          </a:prstGeom>
          <a:solidFill>
            <a:srgbClr val="FF9999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i="1" dirty="0" smtClean="0">
                <a:solidFill>
                  <a:srgbClr val="FF0000"/>
                </a:solidFill>
                <a:latin typeface="Arial" charset="0"/>
              </a:rPr>
              <a:t>Desorden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Choques </a:t>
            </a:r>
            <a:r>
              <a:rPr kumimoji="0" lang="es-ES" sz="1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entre canales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i="1" baseline="0" dirty="0" smtClean="0">
                <a:solidFill>
                  <a:srgbClr val="FF0000"/>
                </a:solidFill>
                <a:latin typeface="Arial" charset="0"/>
              </a:rPr>
              <a:t>Precios Distintos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i="1" dirty="0" smtClean="0">
                <a:solidFill>
                  <a:schemeClr val="bg1"/>
                </a:solidFill>
                <a:latin typeface="Arial" charset="0"/>
              </a:rPr>
              <a:t>Rechazo del Canal</a:t>
            </a: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25 Flecha derecha"/>
          <p:cNvSpPr/>
          <p:nvPr/>
        </p:nvSpPr>
        <p:spPr>
          <a:xfrm rot="5400000">
            <a:off x="5650603" y="4640574"/>
            <a:ext cx="357190" cy="28575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07888" y="4732168"/>
            <a:ext cx="32841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solidFill>
                  <a:srgbClr val="0070C0"/>
                </a:solidFill>
              </a:rPr>
              <a:t>El sistema </a:t>
            </a:r>
            <a:r>
              <a:rPr lang="es-EC" sz="1400" dirty="0">
                <a:solidFill>
                  <a:srgbClr val="0070C0"/>
                </a:solidFill>
              </a:rPr>
              <a:t>de ventas y distribución </a:t>
            </a:r>
            <a:r>
              <a:rPr lang="es-EC" sz="1400" dirty="0" smtClean="0">
                <a:solidFill>
                  <a:srgbClr val="0070C0"/>
                </a:solidFill>
              </a:rPr>
              <a:t>operaba </a:t>
            </a:r>
            <a:r>
              <a:rPr lang="es-EC" sz="1400" dirty="0">
                <a:solidFill>
                  <a:srgbClr val="0070C0"/>
                </a:solidFill>
              </a:rPr>
              <a:t>de manera ineficiente provocando inexactitud en los procesos, sobrecostos , bajo nivel de servicio, desorientación en los clientes y frustración de la fuerza de ventas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4719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83569" y="207553"/>
            <a:ext cx="9242784" cy="11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Delimitación de Acciones</a:t>
            </a:r>
            <a:endParaRPr lang="es-EC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683" y="1633382"/>
            <a:ext cx="6321605" cy="11905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298328"/>
              </p:ext>
            </p:extLst>
          </p:nvPr>
        </p:nvGraphicFramePr>
        <p:xfrm>
          <a:off x="2660484" y="2840712"/>
          <a:ext cx="5732629" cy="3269575"/>
        </p:xfrm>
        <a:graphic>
          <a:graphicData uri="http://schemas.openxmlformats.org/drawingml/2006/table">
            <a:tbl>
              <a:tblPr firstRow="1" firstCol="1" bandRow="1"/>
              <a:tblGrid>
                <a:gridCol w="2820000"/>
                <a:gridCol w="2912629"/>
              </a:tblGrid>
              <a:tr h="218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23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437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Zonas censadas para identificar nuevos canales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31/12/2017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 de Desarrollo de Canal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</a:tr>
              <a:tr h="437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 zonas potenciales para desarrollo de nuevos canales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37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Fórmula de cálculo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Zonas censadas / Universo de zonas comerciales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8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Jefe de Administración Comercial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8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 de cálculo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Anual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8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bajo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0 - 49%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8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medio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50 - 79%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óptimo del indicador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80 - 100%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8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Análisis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Gerencia Comercial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532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57" y="669306"/>
            <a:ext cx="8132984" cy="606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710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47" y="773622"/>
            <a:ext cx="7879696" cy="578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08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82" y="1248813"/>
            <a:ext cx="6120372" cy="502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806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231" y="642922"/>
            <a:ext cx="8664255" cy="1143000"/>
          </a:xfrm>
        </p:spPr>
        <p:txBody>
          <a:bodyPr>
            <a:noAutofit/>
          </a:bodyPr>
          <a:lstStyle/>
          <a:p>
            <a:r>
              <a:rPr lang="es-EC" kern="1200" dirty="0">
                <a:solidFill>
                  <a:srgbClr val="C00000"/>
                </a:solidFill>
              </a:rPr>
              <a:t>VENTAS Y DISTRIBUCION  ESQUEMA ACTUAL</a:t>
            </a:r>
            <a:endParaRPr lang="es-ES" kern="1200" dirty="0">
              <a:solidFill>
                <a:srgbClr val="C00000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961185" y="5028663"/>
            <a:ext cx="5286412" cy="150019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wordArtVert" rtlCol="0" anchor="ctr"/>
          <a:lstStyle/>
          <a:p>
            <a:pPr algn="ctr"/>
            <a:endParaRPr lang="es-ES" sz="32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000232" y="2500306"/>
            <a:ext cx="5286412" cy="150019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wordArtVert" rtlCol="0" anchor="ctr"/>
          <a:lstStyle/>
          <a:p>
            <a:pPr algn="ctr"/>
            <a:endParaRPr lang="es-ES" sz="3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2143108" y="1357298"/>
            <a:ext cx="1785950" cy="92869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5072066" y="1357298"/>
            <a:ext cx="1785950" cy="928694"/>
          </a:xfrm>
          <a:prstGeom prst="ellipse">
            <a:avLst/>
          </a:prstGeom>
        </p:spPr>
        <p:txBody>
          <a:bodyPr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800" b="1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214546" y="2840129"/>
            <a:ext cx="1717259" cy="80318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EC" kern="0" dirty="0">
                <a:solidFill>
                  <a:prstClr val="white"/>
                </a:solidFill>
                <a:latin typeface="Calibri"/>
              </a:rPr>
              <a:t>FFVV</a:t>
            </a:r>
          </a:p>
          <a:p>
            <a:pPr algn="ctr"/>
            <a:r>
              <a:rPr lang="es-EC" kern="0" dirty="0">
                <a:solidFill>
                  <a:prstClr val="white"/>
                </a:solidFill>
                <a:latin typeface="Calibri"/>
              </a:rPr>
              <a:t>Propia</a:t>
            </a:r>
            <a:endParaRPr lang="es-E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2000232" y="5161864"/>
            <a:ext cx="1642595" cy="80318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EC" kern="0" dirty="0">
                <a:solidFill>
                  <a:prstClr val="white"/>
                </a:solidFill>
                <a:latin typeface="Calibri"/>
              </a:rPr>
              <a:t>Distribuidores</a:t>
            </a:r>
            <a:endParaRPr lang="es-E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4865930" y="2838550"/>
            <a:ext cx="2239902" cy="87620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EC" sz="1200" kern="0" dirty="0">
                <a:solidFill>
                  <a:prstClr val="white"/>
                </a:solidFill>
                <a:latin typeface="Calibri"/>
              </a:rPr>
              <a:t>UTT</a:t>
            </a:r>
          </a:p>
          <a:p>
            <a:pPr algn="ctr"/>
            <a:r>
              <a:rPr lang="es-EC" sz="1200" kern="0" dirty="0">
                <a:solidFill>
                  <a:prstClr val="white"/>
                </a:solidFill>
                <a:latin typeface="Calibri"/>
              </a:rPr>
              <a:t>Especializado</a:t>
            </a:r>
          </a:p>
          <a:p>
            <a:pPr algn="ctr"/>
            <a:r>
              <a:rPr lang="es-EC" sz="1200" kern="0" dirty="0">
                <a:solidFill>
                  <a:prstClr val="white"/>
                </a:solidFill>
                <a:latin typeface="Calibri"/>
              </a:rPr>
              <a:t>Institucional</a:t>
            </a:r>
          </a:p>
          <a:p>
            <a:pPr algn="ctr"/>
            <a:r>
              <a:rPr lang="es-EC" sz="1200" kern="0" dirty="0">
                <a:solidFill>
                  <a:prstClr val="white"/>
                </a:solidFill>
                <a:latin typeface="Calibri"/>
              </a:rPr>
              <a:t>Mayoristas</a:t>
            </a:r>
            <a:endParaRPr lang="es-ES" sz="12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5007695" y="5175829"/>
            <a:ext cx="2239902" cy="87620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EC" sz="1200" kern="0" dirty="0">
                <a:solidFill>
                  <a:prstClr val="white"/>
                </a:solidFill>
                <a:latin typeface="Calibri"/>
              </a:rPr>
              <a:t>Tradicional </a:t>
            </a:r>
          </a:p>
          <a:p>
            <a:pPr algn="ctr"/>
            <a:r>
              <a:rPr lang="es-EC" sz="1200" kern="0" dirty="0">
                <a:solidFill>
                  <a:prstClr val="white"/>
                </a:solidFill>
                <a:latin typeface="Calibri"/>
              </a:rPr>
              <a:t>P&amp;P</a:t>
            </a:r>
          </a:p>
          <a:p>
            <a:pPr algn="ctr"/>
            <a:r>
              <a:rPr lang="es-EC" sz="1200" kern="0" dirty="0">
                <a:solidFill>
                  <a:prstClr val="white"/>
                </a:solidFill>
                <a:latin typeface="Calibri"/>
              </a:rPr>
              <a:t>Consumo Inmediato</a:t>
            </a:r>
            <a:endParaRPr lang="es-ES" sz="12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7831157" y="1972213"/>
            <a:ext cx="955685" cy="460005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wordArtVert" rtlCol="0" anchor="ctr"/>
          <a:lstStyle/>
          <a:p>
            <a:pPr algn="ctr"/>
            <a:r>
              <a:rPr lang="es-EC" sz="2400" kern="0" dirty="0">
                <a:solidFill>
                  <a:prstClr val="white"/>
                </a:solidFill>
                <a:latin typeface="Calibri"/>
              </a:rPr>
              <a:t>CONSUMIDOR</a:t>
            </a:r>
            <a:endParaRPr lang="es-ES" sz="2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428596" y="1928802"/>
            <a:ext cx="955685" cy="460005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wordArtVert" rtlCol="0" anchor="ctr"/>
          <a:lstStyle/>
          <a:p>
            <a:pPr algn="ctr"/>
            <a:r>
              <a:rPr lang="es-EC" sz="3200" kern="0" dirty="0">
                <a:solidFill>
                  <a:prstClr val="white"/>
                </a:solidFill>
                <a:latin typeface="Calibri"/>
              </a:rPr>
              <a:t>ALES</a:t>
            </a:r>
            <a:endParaRPr lang="es-ES" sz="32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357421" y="1568223"/>
            <a:ext cx="1392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 algn="ctr">
              <a:defRPr b="1">
                <a:solidFill>
                  <a:prstClr val="white"/>
                </a:solidFill>
                <a:latin typeface="Calibri"/>
              </a:defRPr>
            </a:lvl1pPr>
          </a:lstStyle>
          <a:p>
            <a:r>
              <a:rPr lang="es-EC" dirty="0"/>
              <a:t>SISTEMA DE </a:t>
            </a:r>
          </a:p>
          <a:p>
            <a:r>
              <a:rPr lang="es-EC" dirty="0"/>
              <a:t>VENTA</a:t>
            </a:r>
            <a:endParaRPr lang="es-ES" dirty="0"/>
          </a:p>
        </p:txBody>
      </p:sp>
      <p:sp>
        <p:nvSpPr>
          <p:cNvPr id="34" name="33 Flecha derecha"/>
          <p:cNvSpPr/>
          <p:nvPr/>
        </p:nvSpPr>
        <p:spPr>
          <a:xfrm>
            <a:off x="1571604" y="3143248"/>
            <a:ext cx="357190" cy="28575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34 Flecha derecha"/>
          <p:cNvSpPr/>
          <p:nvPr/>
        </p:nvSpPr>
        <p:spPr>
          <a:xfrm>
            <a:off x="1494712" y="5613930"/>
            <a:ext cx="357190" cy="28575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35 Flecha derecha"/>
          <p:cNvSpPr/>
          <p:nvPr/>
        </p:nvSpPr>
        <p:spPr>
          <a:xfrm>
            <a:off x="4286248" y="3143248"/>
            <a:ext cx="357190" cy="28575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36 Flecha derecha"/>
          <p:cNvSpPr/>
          <p:nvPr/>
        </p:nvSpPr>
        <p:spPr>
          <a:xfrm>
            <a:off x="4050803" y="5715231"/>
            <a:ext cx="357190" cy="28575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37 Flecha derecha"/>
          <p:cNvSpPr/>
          <p:nvPr/>
        </p:nvSpPr>
        <p:spPr>
          <a:xfrm>
            <a:off x="7358082" y="3143248"/>
            <a:ext cx="357190" cy="28575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38 Flecha derecha"/>
          <p:cNvSpPr/>
          <p:nvPr/>
        </p:nvSpPr>
        <p:spPr>
          <a:xfrm>
            <a:off x="7400939" y="5679297"/>
            <a:ext cx="357190" cy="28575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008003" y="248087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C" dirty="0"/>
              <a:t>cuentas</a:t>
            </a:r>
            <a:endParaRPr lang="es-E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392360" y="3643314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C" dirty="0"/>
              <a:t>corporativas o clave</a:t>
            </a:r>
            <a:endParaRPr lang="es-ES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807194" y="5028663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C" dirty="0"/>
              <a:t>cuentas</a:t>
            </a:r>
            <a:endParaRPr lang="es-ES" dirty="0"/>
          </a:p>
        </p:txBody>
      </p:sp>
      <p:sp>
        <p:nvSpPr>
          <p:cNvPr id="43" name="42 CuadroTexto"/>
          <p:cNvSpPr txBox="1"/>
          <p:nvPr/>
        </p:nvSpPr>
        <p:spPr>
          <a:xfrm>
            <a:off x="3649460" y="6156325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C" dirty="0"/>
              <a:t>masivas o base</a:t>
            </a:r>
            <a:endParaRPr lang="es-ES" dirty="0"/>
          </a:p>
        </p:txBody>
      </p:sp>
      <p:sp>
        <p:nvSpPr>
          <p:cNvPr id="44" name="43 Elipse"/>
          <p:cNvSpPr/>
          <p:nvPr/>
        </p:nvSpPr>
        <p:spPr>
          <a:xfrm>
            <a:off x="5072066" y="1357298"/>
            <a:ext cx="1921162" cy="92869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ES" kern="0" dirty="0" smtClean="0">
                <a:solidFill>
                  <a:prstClr val="white"/>
                </a:solidFill>
                <a:latin typeface="Calibri"/>
              </a:rPr>
              <a:t>Canales de Distribución</a:t>
            </a:r>
            <a:endParaRPr lang="es-E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44 Rectángulo"/>
          <p:cNvSpPr/>
          <p:nvPr/>
        </p:nvSpPr>
        <p:spPr bwMode="auto">
          <a:xfrm>
            <a:off x="4923321" y="4061575"/>
            <a:ext cx="2712841" cy="752048"/>
          </a:xfrm>
          <a:prstGeom prst="rect">
            <a:avLst/>
          </a:prstGeom>
          <a:solidFill>
            <a:srgbClr val="FF9999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1050" b="1" dirty="0">
                <a:solidFill>
                  <a:srgbClr val="FF0000"/>
                </a:solidFill>
              </a:rPr>
              <a:t>ORDEN</a:t>
            </a:r>
          </a:p>
          <a:p>
            <a:pPr algn="ctr"/>
            <a:r>
              <a:rPr lang="es-EC" sz="1050" b="1" dirty="0">
                <a:solidFill>
                  <a:schemeClr val="bg1"/>
                </a:solidFill>
              </a:rPr>
              <a:t>COMPETENCIA CLARA ENTRE CANALES</a:t>
            </a:r>
          </a:p>
          <a:p>
            <a:pPr algn="ctr"/>
            <a:r>
              <a:rPr lang="es-EC" sz="1050" b="1" dirty="0">
                <a:solidFill>
                  <a:srgbClr val="FF0000"/>
                </a:solidFill>
              </a:rPr>
              <a:t>PRECIOS CONTROLADOS</a:t>
            </a:r>
          </a:p>
          <a:p>
            <a:pPr algn="ctr"/>
            <a:r>
              <a:rPr lang="es-EC" sz="1050" b="1" dirty="0">
                <a:solidFill>
                  <a:schemeClr val="bg1"/>
                </a:solidFill>
              </a:rPr>
              <a:t>MEJOR SERVICIO AL CANAL</a:t>
            </a:r>
          </a:p>
        </p:txBody>
      </p:sp>
      <p:sp>
        <p:nvSpPr>
          <p:cNvPr id="46" name="25 Flecha derecha"/>
          <p:cNvSpPr/>
          <p:nvPr/>
        </p:nvSpPr>
        <p:spPr>
          <a:xfrm rot="5400000">
            <a:off x="6258120" y="4865567"/>
            <a:ext cx="178596" cy="13535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9026405" y="4462619"/>
            <a:ext cx="2979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0070C0"/>
                </a:solidFill>
              </a:rPr>
              <a:t>El actual modelo esta orientado a generar un proceso de venta ordenado, sistemático.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0070C0"/>
                </a:solidFill>
              </a:rPr>
              <a:t>Tener Mayor presencia y participación en el mercado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0070C0"/>
                </a:solidFill>
              </a:rPr>
              <a:t>Control sobre los precios</a:t>
            </a:r>
          </a:p>
          <a:p>
            <a:pPr algn="just"/>
            <a:endParaRPr lang="es-EC" sz="1400" dirty="0" smtClean="0">
              <a:solidFill>
                <a:srgbClr val="0070C0"/>
              </a:solidFill>
            </a:endParaRPr>
          </a:p>
          <a:p>
            <a:pPr algn="just"/>
            <a:r>
              <a:rPr lang="es-EC" sz="1400" dirty="0" smtClean="0">
                <a:solidFill>
                  <a:srgbClr val="0070C0"/>
                </a:solidFill>
              </a:rPr>
              <a:t> </a:t>
            </a:r>
            <a:endParaRPr lang="es-EC" sz="1400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0408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231" y="642922"/>
            <a:ext cx="8664255" cy="1143000"/>
          </a:xfrm>
        </p:spPr>
        <p:txBody>
          <a:bodyPr>
            <a:noAutofit/>
          </a:bodyPr>
          <a:lstStyle/>
          <a:p>
            <a:r>
              <a:rPr lang="es-EC" kern="1200" dirty="0" smtClean="0">
                <a:solidFill>
                  <a:srgbClr val="C00000"/>
                </a:solidFill>
              </a:rPr>
              <a:t>Cambio de Modelo de Distribución Comercial</a:t>
            </a:r>
            <a:endParaRPr lang="es-ES" kern="1200" dirty="0">
              <a:solidFill>
                <a:srgbClr val="C0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10"/>
            <a:ext cx="6572296" cy="572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Elipse"/>
          <p:cNvSpPr/>
          <p:nvPr/>
        </p:nvSpPr>
        <p:spPr>
          <a:xfrm>
            <a:off x="2393173" y="5022779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1</a:t>
            </a:r>
            <a:endParaRPr lang="es-ES" sz="1100" dirty="0"/>
          </a:p>
        </p:txBody>
      </p:sp>
      <p:sp>
        <p:nvSpPr>
          <p:cNvPr id="27" name="26 Elipse"/>
          <p:cNvSpPr/>
          <p:nvPr/>
        </p:nvSpPr>
        <p:spPr>
          <a:xfrm>
            <a:off x="2393173" y="4451275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1</a:t>
            </a:r>
            <a:endParaRPr lang="es-ES" sz="1100" dirty="0"/>
          </a:p>
        </p:txBody>
      </p:sp>
      <p:sp>
        <p:nvSpPr>
          <p:cNvPr id="28" name="27 Elipse"/>
          <p:cNvSpPr/>
          <p:nvPr/>
        </p:nvSpPr>
        <p:spPr>
          <a:xfrm>
            <a:off x="2545573" y="2665325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1</a:t>
            </a:r>
            <a:endParaRPr lang="es-ES" sz="1100" dirty="0"/>
          </a:p>
        </p:txBody>
      </p:sp>
      <p:sp>
        <p:nvSpPr>
          <p:cNvPr id="29" name="28 Elipse"/>
          <p:cNvSpPr/>
          <p:nvPr/>
        </p:nvSpPr>
        <p:spPr>
          <a:xfrm>
            <a:off x="2678925" y="4165523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1</a:t>
            </a:r>
            <a:endParaRPr lang="es-ES" sz="1100" dirty="0"/>
          </a:p>
        </p:txBody>
      </p:sp>
      <p:sp>
        <p:nvSpPr>
          <p:cNvPr id="30" name="29 Elipse"/>
          <p:cNvSpPr/>
          <p:nvPr/>
        </p:nvSpPr>
        <p:spPr>
          <a:xfrm>
            <a:off x="1964545" y="5451407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1</a:t>
            </a:r>
            <a:endParaRPr lang="es-ES" sz="1100" dirty="0"/>
          </a:p>
        </p:txBody>
      </p:sp>
      <p:sp>
        <p:nvSpPr>
          <p:cNvPr id="31" name="30 Elipse"/>
          <p:cNvSpPr/>
          <p:nvPr/>
        </p:nvSpPr>
        <p:spPr>
          <a:xfrm>
            <a:off x="2035983" y="1808069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1</a:t>
            </a:r>
            <a:endParaRPr lang="es-ES" sz="1100" dirty="0"/>
          </a:p>
        </p:txBody>
      </p:sp>
      <p:sp>
        <p:nvSpPr>
          <p:cNvPr id="32" name="31 Elipse"/>
          <p:cNvSpPr/>
          <p:nvPr/>
        </p:nvSpPr>
        <p:spPr>
          <a:xfrm>
            <a:off x="1821669" y="4022647"/>
            <a:ext cx="50006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b="1" dirty="0" smtClean="0"/>
              <a:t>13</a:t>
            </a:r>
            <a:endParaRPr lang="es-ES" sz="1050" b="1" dirty="0"/>
          </a:p>
        </p:txBody>
      </p:sp>
      <p:sp>
        <p:nvSpPr>
          <p:cNvPr id="33" name="32 Elipse"/>
          <p:cNvSpPr/>
          <p:nvPr/>
        </p:nvSpPr>
        <p:spPr>
          <a:xfrm>
            <a:off x="2464611" y="2165259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9</a:t>
            </a:r>
            <a:endParaRPr lang="es-ES" sz="1100" dirty="0"/>
          </a:p>
        </p:txBody>
      </p:sp>
      <p:sp>
        <p:nvSpPr>
          <p:cNvPr id="34" name="33 Elipse"/>
          <p:cNvSpPr/>
          <p:nvPr/>
        </p:nvSpPr>
        <p:spPr>
          <a:xfrm>
            <a:off x="3178991" y="1593755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1</a:t>
            </a:r>
            <a:endParaRPr lang="es-ES" sz="1100" dirty="0"/>
          </a:p>
        </p:txBody>
      </p:sp>
      <p:sp>
        <p:nvSpPr>
          <p:cNvPr id="35" name="34 Elipse"/>
          <p:cNvSpPr/>
          <p:nvPr/>
        </p:nvSpPr>
        <p:spPr>
          <a:xfrm>
            <a:off x="2035983" y="3165391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1</a:t>
            </a:r>
            <a:endParaRPr lang="es-ES" sz="1100" dirty="0"/>
          </a:p>
        </p:txBody>
      </p:sp>
      <p:sp>
        <p:nvSpPr>
          <p:cNvPr id="36" name="35 Elipse"/>
          <p:cNvSpPr/>
          <p:nvPr/>
        </p:nvSpPr>
        <p:spPr>
          <a:xfrm>
            <a:off x="1464479" y="2522449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2</a:t>
            </a:r>
            <a:endParaRPr lang="es-ES" sz="1100" dirty="0"/>
          </a:p>
        </p:txBody>
      </p:sp>
      <p:sp>
        <p:nvSpPr>
          <p:cNvPr id="37" name="36 Elipse"/>
          <p:cNvSpPr/>
          <p:nvPr/>
        </p:nvSpPr>
        <p:spPr>
          <a:xfrm>
            <a:off x="3393305" y="3594019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1</a:t>
            </a:r>
            <a:endParaRPr lang="es-ES" sz="1100" dirty="0"/>
          </a:p>
        </p:txBody>
      </p:sp>
      <p:sp>
        <p:nvSpPr>
          <p:cNvPr id="38" name="37 Elipse"/>
          <p:cNvSpPr/>
          <p:nvPr/>
        </p:nvSpPr>
        <p:spPr>
          <a:xfrm>
            <a:off x="5750759" y="2379573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1</a:t>
            </a:r>
            <a:endParaRPr lang="es-ES" sz="1100" dirty="0"/>
          </a:p>
        </p:txBody>
      </p:sp>
      <p:sp>
        <p:nvSpPr>
          <p:cNvPr id="39" name="38 Elipse"/>
          <p:cNvSpPr/>
          <p:nvPr/>
        </p:nvSpPr>
        <p:spPr>
          <a:xfrm>
            <a:off x="2178859" y="2665325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1</a:t>
            </a:r>
            <a:endParaRPr lang="es-ES" sz="1100" dirty="0"/>
          </a:p>
        </p:txBody>
      </p:sp>
      <p:sp>
        <p:nvSpPr>
          <p:cNvPr id="40" name="39 Elipse"/>
          <p:cNvSpPr/>
          <p:nvPr/>
        </p:nvSpPr>
        <p:spPr>
          <a:xfrm>
            <a:off x="3750495" y="1665193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1</a:t>
            </a:r>
            <a:endParaRPr lang="es-ES" sz="1100" dirty="0"/>
          </a:p>
        </p:txBody>
      </p:sp>
      <p:sp>
        <p:nvSpPr>
          <p:cNvPr id="41" name="40 Elipse"/>
          <p:cNvSpPr/>
          <p:nvPr/>
        </p:nvSpPr>
        <p:spPr>
          <a:xfrm>
            <a:off x="2393173" y="6094349"/>
            <a:ext cx="214314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1</a:t>
            </a:r>
            <a:endParaRPr lang="es-ES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55" y="1041309"/>
            <a:ext cx="33337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892" y="3503537"/>
            <a:ext cx="3190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05" y="5870513"/>
            <a:ext cx="64770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891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8421" y="575687"/>
            <a:ext cx="8664255" cy="1143000"/>
          </a:xfrm>
        </p:spPr>
        <p:txBody>
          <a:bodyPr>
            <a:noAutofit/>
          </a:bodyPr>
          <a:lstStyle/>
          <a:p>
            <a:r>
              <a:rPr lang="es-EC" kern="1200" dirty="0" smtClean="0">
                <a:solidFill>
                  <a:srgbClr val="C00000"/>
                </a:solidFill>
              </a:rPr>
              <a:t>Resultados del Modelo Actual</a:t>
            </a:r>
            <a:endParaRPr lang="es-ES" kern="12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1" y="987579"/>
            <a:ext cx="5643790" cy="280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29" y="3902580"/>
            <a:ext cx="9152965" cy="280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494929" y="2178424"/>
            <a:ext cx="3845859" cy="923330"/>
          </a:xfrm>
          <a:prstGeom prst="rect">
            <a:avLst/>
          </a:prstGeom>
          <a:solidFill>
            <a:srgbClr val="FF9999"/>
          </a:solidFill>
          <a:ln w="3175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 media de los </a:t>
            </a:r>
            <a:r>
              <a:rPr lang="en-US" dirty="0" err="1"/>
              <a:t>ú</a:t>
            </a:r>
            <a:r>
              <a:rPr lang="en-US" dirty="0" err="1" smtClean="0"/>
              <a:t>ltimos</a:t>
            </a:r>
            <a:r>
              <a:rPr lang="en-US" dirty="0" smtClean="0"/>
              <a:t> 3 </a:t>
            </a:r>
            <a:r>
              <a:rPr lang="en-US" dirty="0" err="1" smtClean="0"/>
              <a:t>años</a:t>
            </a:r>
            <a:r>
              <a:rPr lang="en-US" dirty="0" smtClean="0"/>
              <a:t> no </a:t>
            </a:r>
            <a:r>
              <a:rPr lang="en-US" dirty="0" err="1" smtClean="0"/>
              <a:t>supera</a:t>
            </a:r>
            <a:r>
              <a:rPr lang="en-US" dirty="0" smtClean="0"/>
              <a:t> los </a:t>
            </a:r>
            <a:r>
              <a:rPr lang="en-US" dirty="0" err="1" smtClean="0"/>
              <a:t>volumenes</a:t>
            </a:r>
            <a:r>
              <a:rPr lang="en-US" dirty="0" smtClean="0"/>
              <a:t> de </a:t>
            </a:r>
            <a:r>
              <a:rPr lang="en-US" dirty="0" err="1" smtClean="0"/>
              <a:t>venta</a:t>
            </a:r>
            <a:r>
              <a:rPr lang="en-US" dirty="0" smtClean="0"/>
              <a:t> del </a:t>
            </a:r>
            <a:r>
              <a:rPr lang="en-US" dirty="0" err="1" smtClean="0"/>
              <a:t>modelo</a:t>
            </a:r>
            <a:r>
              <a:rPr lang="en-US" dirty="0" smtClean="0"/>
              <a:t> anterior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999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8421" y="575687"/>
            <a:ext cx="8664255" cy="1143000"/>
          </a:xfrm>
        </p:spPr>
        <p:txBody>
          <a:bodyPr>
            <a:noAutofit/>
          </a:bodyPr>
          <a:lstStyle/>
          <a:p>
            <a:r>
              <a:rPr lang="es-EC" kern="1200" dirty="0" smtClean="0">
                <a:solidFill>
                  <a:srgbClr val="C00000"/>
                </a:solidFill>
              </a:rPr>
              <a:t>Problema a Resolver</a:t>
            </a:r>
            <a:endParaRPr lang="es-ES" kern="12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62" y="1257300"/>
            <a:ext cx="86963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190" y="4405501"/>
            <a:ext cx="2798109" cy="210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18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0" y="4149081"/>
          <a:ext cx="1967878" cy="131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41667" y="2349781"/>
            <a:ext cx="6158136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Entrevistas Realizadas:</a:t>
            </a:r>
            <a:endParaRPr lang="es-E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72" y="955687"/>
            <a:ext cx="1856881" cy="140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3"/>
          <p:cNvSpPr>
            <a:spLocks/>
          </p:cNvSpPr>
          <p:nvPr/>
        </p:nvSpPr>
        <p:spPr bwMode="auto">
          <a:xfrm>
            <a:off x="0" y="576275"/>
            <a:ext cx="6158136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Proceso Investigativo:</a:t>
            </a:r>
            <a:endParaRPr lang="es-E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52037" y="1646212"/>
            <a:ext cx="334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</a:pPr>
            <a:r>
              <a:rPr lang="es-EC" sz="2400" dirty="0" smtClean="0"/>
              <a:t>Método Cualitativo</a:t>
            </a:r>
            <a:endParaRPr lang="es-E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25" y="3108606"/>
            <a:ext cx="8112025" cy="330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627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88288" y="4437112"/>
            <a:ext cx="1979712" cy="1349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FFFF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9512" y="4909175"/>
            <a:ext cx="556591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El </a:t>
            </a:r>
            <a:r>
              <a:rPr lang="en-US" dirty="0" err="1" smtClean="0">
                <a:solidFill>
                  <a:srgbClr val="000000"/>
                </a:solidFill>
              </a:rPr>
              <a:t>modelo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está</a:t>
            </a:r>
            <a:r>
              <a:rPr lang="en-US" dirty="0" smtClean="0">
                <a:solidFill>
                  <a:srgbClr val="000000"/>
                </a:solidFill>
              </a:rPr>
              <a:t> en </a:t>
            </a:r>
            <a:r>
              <a:rPr lang="en-US" dirty="0" err="1" smtClean="0">
                <a:solidFill>
                  <a:srgbClr val="000000"/>
                </a:solidFill>
              </a:rPr>
              <a:t>marcha</a:t>
            </a:r>
            <a:r>
              <a:rPr lang="en-US" dirty="0" smtClean="0">
                <a:solidFill>
                  <a:srgbClr val="000000"/>
                </a:solidFill>
              </a:rPr>
              <a:t> y se </a:t>
            </a:r>
            <a:r>
              <a:rPr lang="en-US" dirty="0" err="1" smtClean="0">
                <a:solidFill>
                  <a:srgbClr val="000000"/>
                </a:solidFill>
              </a:rPr>
              <a:t>está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trabajando</a:t>
            </a:r>
            <a:r>
              <a:rPr lang="en-US" dirty="0" smtClean="0">
                <a:solidFill>
                  <a:srgbClr val="000000"/>
                </a:solidFill>
              </a:rPr>
              <a:t>, en el </a:t>
            </a:r>
            <a:r>
              <a:rPr lang="en-US" dirty="0" err="1" smtClean="0">
                <a:solidFill>
                  <a:srgbClr val="000000"/>
                </a:solidFill>
              </a:rPr>
              <a:t>objtivo</a:t>
            </a:r>
            <a:r>
              <a:rPr lang="en-US" dirty="0" smtClean="0">
                <a:solidFill>
                  <a:srgbClr val="000000"/>
                </a:solidFill>
              </a:rPr>
              <a:t> de la empresa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</a:t>
            </a:r>
            <a:r>
              <a:rPr lang="en-US" dirty="0" smtClean="0">
                <a:solidFill>
                  <a:srgbClr val="000000"/>
                </a:solidFill>
              </a:rPr>
              <a:t> la </a:t>
            </a:r>
            <a:r>
              <a:rPr lang="en-US" dirty="0" err="1" smtClean="0">
                <a:solidFill>
                  <a:srgbClr val="000000"/>
                </a:solidFill>
              </a:rPr>
              <a:t>cobertura</a:t>
            </a:r>
            <a:r>
              <a:rPr lang="en-US" dirty="0" smtClean="0">
                <a:solidFill>
                  <a:srgbClr val="000000"/>
                </a:solidFill>
              </a:rPr>
              <a:t> total de los </a:t>
            </a:r>
            <a:r>
              <a:rPr lang="en-US" dirty="0" err="1" smtClean="0">
                <a:solidFill>
                  <a:srgbClr val="000000"/>
                </a:solidFill>
              </a:rPr>
              <a:t>productos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El 38% de </a:t>
            </a:r>
            <a:r>
              <a:rPr lang="en-US" dirty="0" err="1" smtClean="0">
                <a:solidFill>
                  <a:srgbClr val="000000"/>
                </a:solidFill>
              </a:rPr>
              <a:t>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frases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mencionan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tiene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falencias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falta</a:t>
            </a:r>
            <a:r>
              <a:rPr lang="en-US" dirty="0" smtClean="0">
                <a:solidFill>
                  <a:srgbClr val="000000"/>
                </a:solidFill>
              </a:rPr>
              <a:t> de control, </a:t>
            </a:r>
            <a:r>
              <a:rPr lang="en-US" dirty="0" err="1" smtClean="0">
                <a:solidFill>
                  <a:srgbClr val="000000"/>
                </a:solidFill>
              </a:rPr>
              <a:t>seguimiento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capacitacitación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179512" y="436754"/>
            <a:ext cx="6158136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s-EC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Resultados Obtenidos:</a:t>
            </a:r>
            <a:endParaRPr lang="es-E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481362"/>
              </p:ext>
            </p:extLst>
          </p:nvPr>
        </p:nvGraphicFramePr>
        <p:xfrm>
          <a:off x="270822" y="1195579"/>
          <a:ext cx="5102087" cy="344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027524"/>
              </p:ext>
            </p:extLst>
          </p:nvPr>
        </p:nvGraphicFramePr>
        <p:xfrm>
          <a:off x="6096000" y="1195579"/>
          <a:ext cx="5923722" cy="341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ángulo 2"/>
          <p:cNvSpPr/>
          <p:nvPr/>
        </p:nvSpPr>
        <p:spPr bwMode="auto">
          <a:xfrm>
            <a:off x="887896" y="1762539"/>
            <a:ext cx="291548" cy="249425"/>
          </a:xfrm>
          <a:prstGeom prst="rect">
            <a:avLst/>
          </a:prstGeom>
          <a:solidFill>
            <a:srgbClr val="F2F2F2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</a:p>
        </p:txBody>
      </p:sp>
      <p:sp>
        <p:nvSpPr>
          <p:cNvPr id="14" name="Rectángulo 13"/>
          <p:cNvSpPr/>
          <p:nvPr/>
        </p:nvSpPr>
        <p:spPr bwMode="auto">
          <a:xfrm>
            <a:off x="2113723" y="3664226"/>
            <a:ext cx="291548" cy="249425"/>
          </a:xfrm>
          <a:prstGeom prst="rect">
            <a:avLst/>
          </a:prstGeom>
          <a:solidFill>
            <a:srgbClr val="F2F2F2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6" name="Rectángulo 15"/>
          <p:cNvSpPr/>
          <p:nvPr/>
        </p:nvSpPr>
        <p:spPr bwMode="auto">
          <a:xfrm>
            <a:off x="3383020" y="3664225"/>
            <a:ext cx="291548" cy="249425"/>
          </a:xfrm>
          <a:prstGeom prst="rect">
            <a:avLst/>
          </a:prstGeom>
          <a:solidFill>
            <a:srgbClr val="F2F2F2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8" name="Rectángulo 17"/>
          <p:cNvSpPr/>
          <p:nvPr/>
        </p:nvSpPr>
        <p:spPr bwMode="auto">
          <a:xfrm>
            <a:off x="4522706" y="3664225"/>
            <a:ext cx="291548" cy="249425"/>
          </a:xfrm>
          <a:prstGeom prst="rect">
            <a:avLst/>
          </a:prstGeom>
          <a:solidFill>
            <a:srgbClr val="F2F2F2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096000" y="5047674"/>
            <a:ext cx="556591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El 66% de </a:t>
            </a:r>
            <a:r>
              <a:rPr lang="en-US" dirty="0" err="1" smtClean="0">
                <a:solidFill>
                  <a:srgbClr val="000000"/>
                </a:solidFill>
              </a:rPr>
              <a:t>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frases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menciona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ventajas</a:t>
            </a:r>
            <a:r>
              <a:rPr lang="en-US" dirty="0" smtClean="0">
                <a:solidFill>
                  <a:srgbClr val="000000"/>
                </a:solidFill>
              </a:rPr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modelo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</a:t>
            </a:r>
            <a:r>
              <a:rPr lang="en-US" dirty="0" smtClean="0">
                <a:solidFill>
                  <a:srgbClr val="000000"/>
                </a:solidFill>
              </a:rPr>
              <a:t> el Control </a:t>
            </a:r>
            <a:r>
              <a:rPr lang="en-US" dirty="0" err="1" smtClean="0">
                <a:solidFill>
                  <a:srgbClr val="000000"/>
                </a:solidFill>
              </a:rPr>
              <a:t>Directo</a:t>
            </a:r>
            <a:r>
              <a:rPr lang="en-US" dirty="0" smtClean="0">
                <a:solidFill>
                  <a:srgbClr val="000000"/>
                </a:solidFill>
              </a:rPr>
              <a:t> de la </a:t>
            </a:r>
            <a:r>
              <a:rPr lang="en-US" dirty="0" err="1" smtClean="0">
                <a:solidFill>
                  <a:srgbClr val="000000"/>
                </a:solidFill>
              </a:rPr>
              <a:t>Fuerza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Ventas</a:t>
            </a:r>
            <a:r>
              <a:rPr lang="en-US" dirty="0" smtClean="0">
                <a:solidFill>
                  <a:srgbClr val="000000"/>
                </a:solidFill>
              </a:rPr>
              <a:t> y </a:t>
            </a:r>
            <a:r>
              <a:rPr lang="en-US" dirty="0" err="1" smtClean="0">
                <a:solidFill>
                  <a:srgbClr val="000000"/>
                </a:solidFill>
              </a:rPr>
              <a:t>una</a:t>
            </a:r>
            <a:r>
              <a:rPr lang="en-US" dirty="0" smtClean="0">
                <a:solidFill>
                  <a:srgbClr val="000000"/>
                </a:solidFill>
              </a:rPr>
              <a:t> Mayor </a:t>
            </a:r>
            <a:r>
              <a:rPr lang="en-US" dirty="0" err="1" smtClean="0">
                <a:solidFill>
                  <a:srgbClr val="000000"/>
                </a:solidFill>
              </a:rPr>
              <a:t>Cobertura</a:t>
            </a:r>
            <a:r>
              <a:rPr lang="en-US" dirty="0" smtClean="0">
                <a:solidFill>
                  <a:srgbClr val="000000"/>
                </a:solidFill>
              </a:rPr>
              <a:t> del Mercado</a:t>
            </a:r>
          </a:p>
          <a:p>
            <a:pPr algn="just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Elipse 3"/>
          <p:cNvSpPr/>
          <p:nvPr/>
        </p:nvSpPr>
        <p:spPr bwMode="auto">
          <a:xfrm>
            <a:off x="6626087" y="1762539"/>
            <a:ext cx="1762539" cy="530087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errar llave 5"/>
          <p:cNvSpPr/>
          <p:nvPr/>
        </p:nvSpPr>
        <p:spPr bwMode="auto">
          <a:xfrm rot="16200000">
            <a:off x="3236843" y="1656521"/>
            <a:ext cx="430697" cy="3379303"/>
          </a:xfrm>
          <a:prstGeom prst="rightBrace">
            <a:avLst>
              <a:gd name="adj1" fmla="val 112948"/>
              <a:gd name="adj2" fmla="val 51177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25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exus Consultorí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F5D888"/>
      </a:accent2>
      <a:accent3>
        <a:srgbClr val="FFFFFF"/>
      </a:accent3>
      <a:accent4>
        <a:srgbClr val="000000"/>
      </a:accent4>
      <a:accent5>
        <a:srgbClr val="FFFFFF"/>
      </a:accent5>
      <a:accent6>
        <a:srgbClr val="DEC47B"/>
      </a:accent6>
      <a:hlink>
        <a:srgbClr val="EBB110"/>
      </a:hlink>
      <a:folHlink>
        <a:srgbClr val="FC8845"/>
      </a:folHlink>
    </a:clrScheme>
    <a:fontScheme name="Plexus Consultoría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2F2F2"/>
        </a:solidFill>
        <a:ln w="508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2F2F2"/>
        </a:solidFill>
        <a:ln w="508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exus Consultoría 1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F2F2F2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E7E7E7"/>
        </a:accent6>
        <a:hlink>
          <a:srgbClr val="006157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1231</Words>
  <Application>Microsoft Office PowerPoint</Application>
  <PresentationFormat>Personalizado</PresentationFormat>
  <Paragraphs>317</Paragraphs>
  <Slides>33</Slides>
  <Notes>24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1_Tema de Office</vt:lpstr>
      <vt:lpstr>Plexus Consultoría</vt:lpstr>
      <vt:lpstr>Presentación de PowerPoint</vt:lpstr>
      <vt:lpstr>Presentación de PowerPoint</vt:lpstr>
      <vt:lpstr>VENTAS Y DISTRIBUCION  ESQUEMA ANTERIOR</vt:lpstr>
      <vt:lpstr>VENTAS Y DISTRIBUCION  ESQUEMA ACTUAL</vt:lpstr>
      <vt:lpstr>Cambio de Modelo de Distribución Comercial</vt:lpstr>
      <vt:lpstr>Resultados del Modelo Actual</vt:lpstr>
      <vt:lpstr>Problema a Resolver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Pamela Jaramillo</dc:creator>
  <cp:lastModifiedBy>SERVER</cp:lastModifiedBy>
  <cp:revision>74</cp:revision>
  <dcterms:created xsi:type="dcterms:W3CDTF">2015-07-29T15:23:21Z</dcterms:created>
  <dcterms:modified xsi:type="dcterms:W3CDTF">2015-09-24T03:47:38Z</dcterms:modified>
</cp:coreProperties>
</file>