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6"/>
  </p:notesMasterIdLst>
  <p:sldIdLst>
    <p:sldId id="256" r:id="rId2"/>
    <p:sldId id="271" r:id="rId3"/>
    <p:sldId id="309" r:id="rId4"/>
    <p:sldId id="310" r:id="rId5"/>
    <p:sldId id="311" r:id="rId6"/>
    <p:sldId id="312" r:id="rId7"/>
    <p:sldId id="313" r:id="rId8"/>
    <p:sldId id="314" r:id="rId9"/>
    <p:sldId id="339" r:id="rId10"/>
    <p:sldId id="316" r:id="rId11"/>
    <p:sldId id="317" r:id="rId12"/>
    <p:sldId id="318" r:id="rId13"/>
    <p:sldId id="319" r:id="rId14"/>
    <p:sldId id="320" r:id="rId15"/>
    <p:sldId id="321" r:id="rId16"/>
    <p:sldId id="322" r:id="rId17"/>
    <p:sldId id="323" r:id="rId18"/>
    <p:sldId id="324" r:id="rId19"/>
    <p:sldId id="325" r:id="rId20"/>
    <p:sldId id="326" r:id="rId21"/>
    <p:sldId id="259" r:id="rId22"/>
    <p:sldId id="260" r:id="rId23"/>
    <p:sldId id="261" r:id="rId24"/>
    <p:sldId id="262" r:id="rId25"/>
    <p:sldId id="263" r:id="rId26"/>
    <p:sldId id="306" r:id="rId27"/>
    <p:sldId id="264" r:id="rId28"/>
    <p:sldId id="333" r:id="rId29"/>
    <p:sldId id="334" r:id="rId30"/>
    <p:sldId id="336" r:id="rId31"/>
    <p:sldId id="328" r:id="rId32"/>
    <p:sldId id="337" r:id="rId33"/>
    <p:sldId id="329" r:id="rId34"/>
    <p:sldId id="338" r:id="rId35"/>
    <p:sldId id="330" r:id="rId36"/>
    <p:sldId id="305" r:id="rId37"/>
    <p:sldId id="304" r:id="rId38"/>
    <p:sldId id="265" r:id="rId39"/>
    <p:sldId id="307" r:id="rId40"/>
    <p:sldId id="308" r:id="rId41"/>
    <p:sldId id="303" r:id="rId42"/>
    <p:sldId id="266" r:id="rId43"/>
    <p:sldId id="335" r:id="rId44"/>
    <p:sldId id="332" r:id="rId4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24" autoAdjust="0"/>
  </p:normalViewPr>
  <p:slideViewPr>
    <p:cSldViewPr>
      <p:cViewPr>
        <p:scale>
          <a:sx n="94" d="100"/>
          <a:sy n="94" d="100"/>
        </p:scale>
        <p:origin x="-1284" y="210"/>
      </p:cViewPr>
      <p:guideLst>
        <p:guide orient="horz" pos="2160"/>
        <p:guide pos="2880"/>
      </p:guideLst>
    </p:cSldViewPr>
  </p:slideViewPr>
  <p:outlineViewPr>
    <p:cViewPr>
      <p:scale>
        <a:sx n="33" d="100"/>
        <a:sy n="33" d="100"/>
      </p:scale>
      <p:origin x="264" y="12747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7.bin"/><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8.bin"/><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3.0112083629031349E-2"/>
                  <c:y val="1.1614401858304297E-3"/>
                </c:manualLayout>
              </c:layout>
              <c:tx>
                <c:rich>
                  <a:bodyPr/>
                  <a:lstStyle/>
                  <a:p>
                    <a:r>
                      <a:rPr lang="en-US"/>
                      <a:t>10%</a:t>
                    </a:r>
                  </a:p>
                </c:rich>
              </c:tx>
              <c:showLegendKey val="1"/>
              <c:showVal val="1"/>
              <c:showCatName val="1"/>
              <c:showSerName val="1"/>
              <c:showPercent val="1"/>
              <c:showBubbleSize val="1"/>
            </c:dLbl>
            <c:dLbl>
              <c:idx val="1"/>
              <c:layout/>
              <c:tx>
                <c:rich>
                  <a:bodyPr/>
                  <a:lstStyle/>
                  <a:p>
                    <a:r>
                      <a:rPr lang="en-US"/>
                      <a:t>22%</a:t>
                    </a:r>
                  </a:p>
                </c:rich>
              </c:tx>
              <c:showLegendKey val="1"/>
              <c:showVal val="1"/>
              <c:showCatName val="1"/>
              <c:showSerName val="1"/>
              <c:showPercent val="1"/>
              <c:showBubbleSize val="1"/>
            </c:dLbl>
            <c:dLbl>
              <c:idx val="2"/>
              <c:layout/>
              <c:tx>
                <c:rich>
                  <a:bodyPr/>
                  <a:lstStyle/>
                  <a:p>
                    <a:r>
                      <a:rPr lang="en-US"/>
                      <a:t> 54%</a:t>
                    </a:r>
                  </a:p>
                </c:rich>
              </c:tx>
              <c:showLegendKey val="1"/>
              <c:showVal val="1"/>
              <c:showCatName val="1"/>
              <c:showSerName val="1"/>
              <c:showPercent val="1"/>
              <c:showBubbleSize val="1"/>
            </c:dLbl>
            <c:dLbl>
              <c:idx val="3"/>
              <c:layout/>
              <c:tx>
                <c:rich>
                  <a:bodyPr/>
                  <a:lstStyle/>
                  <a:p>
                    <a:r>
                      <a:rPr lang="en-US"/>
                      <a:t>14%</a:t>
                    </a:r>
                  </a:p>
                </c:rich>
              </c:tx>
              <c:showLegendKey val="1"/>
              <c:showVal val="1"/>
              <c:showCatName val="1"/>
              <c:showSerName val="1"/>
              <c:showPercent val="1"/>
              <c:showBubbleSize val="1"/>
            </c:dLbl>
            <c:dLbl>
              <c:idx val="4"/>
              <c:layout/>
              <c:tx>
                <c:rich>
                  <a:bodyPr/>
                  <a:lstStyle/>
                  <a:p>
                    <a:r>
                      <a:rPr lang="en-US"/>
                      <a:t>0%</a:t>
                    </a:r>
                  </a:p>
                </c:rich>
              </c:tx>
              <c:showLegendKey val="1"/>
              <c:showVal val="1"/>
              <c:showCatName val="1"/>
              <c:showSerName val="1"/>
              <c:showPercent val="1"/>
              <c:showBubbleSize val="1"/>
            </c:dLbl>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[encuestas.xlsx]Hoja1!$G$6:$G$10</c:f>
              <c:strCache>
                <c:ptCount val="5"/>
                <c:pt idx="0">
                  <c:v>Post grado  </c:v>
                </c:pt>
                <c:pt idx="1">
                  <c:v>Profesional</c:v>
                </c:pt>
                <c:pt idx="2">
                  <c:v>Bachiller </c:v>
                </c:pt>
                <c:pt idx="3">
                  <c:v>No tiene preparación</c:v>
                </c:pt>
                <c:pt idx="4">
                  <c:v>Otro</c:v>
                </c:pt>
              </c:strCache>
            </c:strRef>
          </c:cat>
          <c:val>
            <c:numRef>
              <c:f>[encuestas.xlsx]Hoja1!$H$6:$H$10</c:f>
              <c:numCache>
                <c:formatCode>General</c:formatCode>
                <c:ptCount val="5"/>
                <c:pt idx="0">
                  <c:v>5</c:v>
                </c:pt>
                <c:pt idx="1">
                  <c:v>11</c:v>
                </c:pt>
                <c:pt idx="2">
                  <c:v>27</c:v>
                </c:pt>
                <c:pt idx="3">
                  <c:v>7</c:v>
                </c:pt>
              </c:numCache>
            </c:numRef>
          </c:val>
        </c:ser>
        <c:ser>
          <c:idx val="1"/>
          <c:order val="1"/>
          <c:cat>
            <c:strRef>
              <c:f>[encuestas.xlsx]Hoja1!$G$6:$G$10</c:f>
              <c:strCache>
                <c:ptCount val="5"/>
                <c:pt idx="0">
                  <c:v>Post grado  </c:v>
                </c:pt>
                <c:pt idx="1">
                  <c:v>Profesional</c:v>
                </c:pt>
                <c:pt idx="2">
                  <c:v>Bachiller </c:v>
                </c:pt>
                <c:pt idx="3">
                  <c:v>No tiene preparación</c:v>
                </c:pt>
                <c:pt idx="4">
                  <c:v>Otro</c:v>
                </c:pt>
              </c:strCache>
            </c:strRef>
          </c:cat>
          <c:val>
            <c:numRef>
              <c:f>[encuestas.xlsx]Hoja1!$I$6:$I$10</c:f>
              <c:numCache>
                <c:formatCode>General</c:formatCode>
                <c:ptCount val="5"/>
                <c:pt idx="0">
                  <c:v>10</c:v>
                </c:pt>
                <c:pt idx="1">
                  <c:v>22</c:v>
                </c:pt>
                <c:pt idx="2">
                  <c:v>54</c:v>
                </c:pt>
                <c:pt idx="3">
                  <c:v>14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7346197605127698"/>
          <c:y val="0.28997777716809792"/>
          <c:w val="0.20937064197447422"/>
          <c:h val="0.42004444566380422"/>
        </c:manualLayout>
      </c:layout>
      <c:overlay val="1"/>
    </c:legend>
    <c:plotVisOnly val="1"/>
    <c:dispBlanksAs val="zero"/>
    <c:showDLblsOverMax val="1"/>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tx>
                <c:rich>
                  <a:bodyPr/>
                  <a:lstStyle/>
                  <a:p>
                    <a:r>
                      <a:rPr lang="en-US"/>
                      <a:t>2%</a:t>
                    </a:r>
                  </a:p>
                </c:rich>
              </c:tx>
              <c:showLegendKey val="1"/>
              <c:showVal val="1"/>
              <c:showCatName val="1"/>
              <c:showSerName val="1"/>
              <c:showPercent val="1"/>
              <c:showBubbleSize val="1"/>
              <c:extLst>
                <c:ext xmlns:c15="http://schemas.microsoft.com/office/drawing/2012/chart" uri="{CE6537A1-D6FC-4f65-9D91-7224C49458BB}"/>
              </c:extLst>
            </c:dLbl>
            <c:dLbl>
              <c:idx val="1"/>
              <c:layout/>
              <c:tx>
                <c:rich>
                  <a:bodyPr/>
                  <a:lstStyle/>
                  <a:p>
                    <a:r>
                      <a:rPr lang="en-US"/>
                      <a:t> 28%</a:t>
                    </a:r>
                  </a:p>
                </c:rich>
              </c:tx>
              <c:showLegendKey val="1"/>
              <c:showVal val="1"/>
              <c:showCatName val="1"/>
              <c:showSerName val="1"/>
              <c:showPercent val="1"/>
              <c:showBubbleSize val="1"/>
              <c:extLst>
                <c:ext xmlns:c15="http://schemas.microsoft.com/office/drawing/2012/chart" uri="{CE6537A1-D6FC-4f65-9D91-7224C49458BB}"/>
              </c:extLst>
            </c:dLbl>
            <c:dLbl>
              <c:idx val="2"/>
              <c:layout/>
              <c:tx>
                <c:rich>
                  <a:bodyPr/>
                  <a:lstStyle/>
                  <a:p>
                    <a:r>
                      <a:rPr lang="en-US"/>
                      <a:t>70%</a:t>
                    </a:r>
                  </a:p>
                </c:rich>
              </c:tx>
              <c:showLegendKey val="1"/>
              <c:showVal val="1"/>
              <c:showCatName val="1"/>
              <c:showSerName val="1"/>
              <c:showPercent val="1"/>
              <c:showBubbleSize val="1"/>
              <c:extLst>
                <c:ext xmlns:c15="http://schemas.microsoft.com/office/drawing/2012/chart" uri="{CE6537A1-D6FC-4f65-9D91-7224C49458BB}"/>
              </c:extLst>
            </c:dLbl>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[encuestas.xlsx]Hoja2!$F$5:$F$7</c:f>
              <c:strCache>
                <c:ptCount val="3"/>
                <c:pt idx="0">
                  <c:v>SI</c:v>
                </c:pt>
                <c:pt idx="1">
                  <c:v>No</c:v>
                </c:pt>
                <c:pt idx="2">
                  <c:v>Desconoce</c:v>
                </c:pt>
              </c:strCache>
            </c:strRef>
          </c:cat>
          <c:val>
            <c:numRef>
              <c:f>[encuestas.xlsx]Hoja2!$G$5:$G$7</c:f>
              <c:numCache>
                <c:formatCode>General</c:formatCode>
                <c:ptCount val="3"/>
                <c:pt idx="0">
                  <c:v>1</c:v>
                </c:pt>
                <c:pt idx="1">
                  <c:v>14</c:v>
                </c:pt>
                <c:pt idx="2">
                  <c:v>35</c:v>
                </c:pt>
              </c:numCache>
            </c:numRef>
          </c:val>
        </c:ser>
        <c:ser>
          <c:idx val="1"/>
          <c:order val="1"/>
          <c:cat>
            <c:strRef>
              <c:f>[encuestas.xlsx]Hoja2!$F$5:$F$7</c:f>
              <c:strCache>
                <c:ptCount val="3"/>
                <c:pt idx="0">
                  <c:v>SI</c:v>
                </c:pt>
                <c:pt idx="1">
                  <c:v>No</c:v>
                </c:pt>
                <c:pt idx="2">
                  <c:v>Desconoce</c:v>
                </c:pt>
              </c:strCache>
            </c:strRef>
          </c:cat>
          <c:val>
            <c:numRef>
              <c:f>[encuestas.xlsx]Hoja2!$H$5:$H$7</c:f>
              <c:numCache>
                <c:formatCode>General</c:formatCode>
                <c:ptCount val="3"/>
                <c:pt idx="0">
                  <c:v>2</c:v>
                </c:pt>
                <c:pt idx="1">
                  <c:v>28</c:v>
                </c:pt>
                <c:pt idx="2">
                  <c:v>70</c:v>
                </c:pt>
              </c:numCache>
            </c:numRef>
          </c:val>
        </c:ser>
        <c:dLbls>
          <c:showLegendKey val="0"/>
          <c:showVal val="0"/>
          <c:showCatName val="0"/>
          <c:showSerName val="0"/>
          <c:showPercent val="0"/>
          <c:showBubbleSize val="0"/>
          <c:showLeaderLines val="1"/>
        </c:dLbls>
        <c:firstSliceAng val="0"/>
      </c:pieChart>
    </c:plotArea>
    <c:legend>
      <c:legendPos val="r"/>
      <c:layout/>
      <c:overlay val="1"/>
    </c:legend>
    <c:plotVisOnly val="1"/>
    <c:dispBlanksAs val="zero"/>
    <c:showDLblsOverMax val="1"/>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tx>
                <c:rich>
                  <a:bodyPr/>
                  <a:lstStyle/>
                  <a:p>
                    <a:r>
                      <a:rPr lang="en-US"/>
                      <a:t> 78%</a:t>
                    </a:r>
                  </a:p>
                </c:rich>
              </c:tx>
              <c:showLegendKey val="1"/>
              <c:showVal val="1"/>
              <c:showCatName val="1"/>
              <c:showSerName val="1"/>
              <c:showPercent val="1"/>
              <c:showBubbleSize val="1"/>
              <c:extLst>
                <c:ext xmlns:c15="http://schemas.microsoft.com/office/drawing/2012/chart" uri="{CE6537A1-D6FC-4f65-9D91-7224C49458BB}"/>
              </c:extLst>
            </c:dLbl>
            <c:dLbl>
              <c:idx val="1"/>
              <c:layout/>
              <c:tx>
                <c:rich>
                  <a:bodyPr/>
                  <a:lstStyle/>
                  <a:p>
                    <a:r>
                      <a:rPr lang="en-US"/>
                      <a:t>22%</a:t>
                    </a:r>
                  </a:p>
                </c:rich>
              </c:tx>
              <c:showLegendKey val="1"/>
              <c:showVal val="1"/>
              <c:showCatName val="1"/>
              <c:showSerName val="1"/>
              <c:showPercent val="1"/>
              <c:showBubbleSize val="1"/>
              <c:extLst>
                <c:ext xmlns:c15="http://schemas.microsoft.com/office/drawing/2012/chart" uri="{CE6537A1-D6FC-4f65-9D91-7224C49458BB}"/>
              </c:extLst>
            </c:dLbl>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[encuestas.xlsx]Hoja3!$F$4:$F$5</c:f>
              <c:strCache>
                <c:ptCount val="2"/>
                <c:pt idx="0">
                  <c:v>NO</c:v>
                </c:pt>
                <c:pt idx="1">
                  <c:v>SI</c:v>
                </c:pt>
              </c:strCache>
            </c:strRef>
          </c:cat>
          <c:val>
            <c:numRef>
              <c:f>[encuestas.xlsx]Hoja3!$G$4:$G$5</c:f>
              <c:numCache>
                <c:formatCode>General</c:formatCode>
                <c:ptCount val="2"/>
                <c:pt idx="0">
                  <c:v>39</c:v>
                </c:pt>
                <c:pt idx="1">
                  <c:v>11</c:v>
                </c:pt>
              </c:numCache>
            </c:numRef>
          </c:val>
        </c:ser>
        <c:dLbls>
          <c:showLegendKey val="0"/>
          <c:showVal val="0"/>
          <c:showCatName val="0"/>
          <c:showSerName val="0"/>
          <c:showPercent val="0"/>
          <c:showBubbleSize val="0"/>
          <c:showLeaderLines val="1"/>
        </c:dLbls>
        <c:firstSliceAng val="0"/>
      </c:pieChart>
    </c:plotArea>
    <c:legend>
      <c:legendPos val="r"/>
      <c:layout/>
      <c:overlay val="1"/>
    </c:legend>
    <c:plotVisOnly val="1"/>
    <c:dispBlanksAs val="zero"/>
    <c:showDLblsOverMax val="1"/>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tx>
                <c:rich>
                  <a:bodyPr/>
                  <a:lstStyle/>
                  <a:p>
                    <a:r>
                      <a:rPr lang="en-US"/>
                      <a:t>16%</a:t>
                    </a:r>
                  </a:p>
                </c:rich>
              </c:tx>
              <c:showLegendKey val="1"/>
              <c:showVal val="1"/>
              <c:showCatName val="1"/>
              <c:showSerName val="1"/>
              <c:showPercent val="1"/>
              <c:showBubbleSize val="1"/>
              <c:extLst>
                <c:ext xmlns:c15="http://schemas.microsoft.com/office/drawing/2012/chart" uri="{CE6537A1-D6FC-4f65-9D91-7224C49458BB}"/>
              </c:extLst>
            </c:dLbl>
            <c:dLbl>
              <c:idx val="1"/>
              <c:layout/>
              <c:tx>
                <c:rich>
                  <a:bodyPr/>
                  <a:lstStyle/>
                  <a:p>
                    <a:r>
                      <a:rPr lang="en-US"/>
                      <a:t>84%</a:t>
                    </a:r>
                  </a:p>
                </c:rich>
              </c:tx>
              <c:showLegendKey val="1"/>
              <c:showVal val="1"/>
              <c:showCatName val="1"/>
              <c:showSerName val="1"/>
              <c:showPercent val="1"/>
              <c:showBubbleSize val="1"/>
              <c:extLst>
                <c:ext xmlns:c15="http://schemas.microsoft.com/office/drawing/2012/chart" uri="{CE6537A1-D6FC-4f65-9D91-7224C49458BB}"/>
              </c:extLst>
            </c:dLbl>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[encuestas.xlsx]Hoja4!$F$4:$F$5</c:f>
              <c:strCache>
                <c:ptCount val="2"/>
                <c:pt idx="0">
                  <c:v>SI</c:v>
                </c:pt>
                <c:pt idx="1">
                  <c:v>NO</c:v>
                </c:pt>
              </c:strCache>
            </c:strRef>
          </c:cat>
          <c:val>
            <c:numRef>
              <c:f>[encuestas.xlsx]Hoja4!$G$4:$G$5</c:f>
              <c:numCache>
                <c:formatCode>General</c:formatCode>
                <c:ptCount val="2"/>
                <c:pt idx="0">
                  <c:v>8</c:v>
                </c:pt>
                <c:pt idx="1">
                  <c:v>42</c:v>
                </c:pt>
              </c:numCache>
            </c:numRef>
          </c:val>
        </c:ser>
        <c:dLbls>
          <c:showLegendKey val="0"/>
          <c:showVal val="0"/>
          <c:showCatName val="0"/>
          <c:showSerName val="0"/>
          <c:showPercent val="0"/>
          <c:showBubbleSize val="0"/>
          <c:showLeaderLines val="1"/>
        </c:dLbls>
        <c:firstSliceAng val="0"/>
      </c:pieChart>
    </c:plotArea>
    <c:legend>
      <c:legendPos val="r"/>
      <c:layout/>
      <c:overlay val="1"/>
    </c:legend>
    <c:plotVisOnly val="1"/>
    <c:dispBlanksAs val="zero"/>
    <c:showDLblsOverMax val="1"/>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tx>
                <c:rich>
                  <a:bodyPr/>
                  <a:lstStyle/>
                  <a:p>
                    <a:r>
                      <a:rPr lang="en-US"/>
                      <a:t>4%</a:t>
                    </a:r>
                  </a:p>
                </c:rich>
              </c:tx>
              <c:showLegendKey val="1"/>
              <c:showVal val="1"/>
              <c:showCatName val="1"/>
              <c:showSerName val="1"/>
              <c:showPercent val="1"/>
              <c:showBubbleSize val="1"/>
              <c:extLst>
                <c:ext xmlns:c15="http://schemas.microsoft.com/office/drawing/2012/chart" uri="{CE6537A1-D6FC-4f65-9D91-7224C49458BB}"/>
              </c:extLst>
            </c:dLbl>
            <c:dLbl>
              <c:idx val="1"/>
              <c:layout/>
              <c:tx>
                <c:rich>
                  <a:bodyPr/>
                  <a:lstStyle/>
                  <a:p>
                    <a:r>
                      <a:rPr lang="en-US"/>
                      <a:t>96%</a:t>
                    </a:r>
                  </a:p>
                </c:rich>
              </c:tx>
              <c:showLegendKey val="1"/>
              <c:showVal val="1"/>
              <c:showCatName val="1"/>
              <c:showSerName val="1"/>
              <c:showPercent val="1"/>
              <c:showBubbleSize val="1"/>
              <c:extLst>
                <c:ext xmlns:c15="http://schemas.microsoft.com/office/drawing/2012/chart" uri="{CE6537A1-D6FC-4f65-9D91-7224C49458BB}"/>
              </c:extLst>
            </c:dLbl>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[encuestas.xlsx]Hoja5!$F$4:$F$5</c:f>
              <c:strCache>
                <c:ptCount val="2"/>
                <c:pt idx="0">
                  <c:v>SI</c:v>
                </c:pt>
                <c:pt idx="1">
                  <c:v>NO</c:v>
                </c:pt>
              </c:strCache>
            </c:strRef>
          </c:cat>
          <c:val>
            <c:numRef>
              <c:f>[encuestas.xlsx]Hoja5!$G$4:$G$5</c:f>
              <c:numCache>
                <c:formatCode>General</c:formatCode>
                <c:ptCount val="2"/>
                <c:pt idx="0">
                  <c:v>2</c:v>
                </c:pt>
                <c:pt idx="1">
                  <c:v>48</c:v>
                </c:pt>
              </c:numCache>
            </c:numRef>
          </c:val>
        </c:ser>
        <c:dLbls>
          <c:showLegendKey val="0"/>
          <c:showVal val="0"/>
          <c:showCatName val="0"/>
          <c:showSerName val="0"/>
          <c:showPercent val="0"/>
          <c:showBubbleSize val="0"/>
          <c:showLeaderLines val="1"/>
        </c:dLbls>
        <c:firstSliceAng val="0"/>
      </c:pieChart>
    </c:plotArea>
    <c:legend>
      <c:legendPos val="r"/>
      <c:layout/>
      <c:overlay val="1"/>
    </c:legend>
    <c:plotVisOnly val="1"/>
    <c:dispBlanksAs val="zero"/>
    <c:showDLblsOverMax val="1"/>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tx>
                <c:rich>
                  <a:bodyPr/>
                  <a:lstStyle/>
                  <a:p>
                    <a:r>
                      <a:rPr lang="en-US"/>
                      <a:t>94%</a:t>
                    </a:r>
                  </a:p>
                </c:rich>
              </c:tx>
              <c:showLegendKey val="1"/>
              <c:showVal val="1"/>
              <c:showCatName val="1"/>
              <c:showSerName val="1"/>
              <c:showPercent val="1"/>
              <c:showBubbleSize val="1"/>
              <c:extLst>
                <c:ext xmlns:c15="http://schemas.microsoft.com/office/drawing/2012/chart" uri="{CE6537A1-D6FC-4f65-9D91-7224C49458BB}"/>
              </c:extLst>
            </c:dLbl>
            <c:dLbl>
              <c:idx val="1"/>
              <c:layout/>
              <c:tx>
                <c:rich>
                  <a:bodyPr/>
                  <a:lstStyle/>
                  <a:p>
                    <a:r>
                      <a:rPr lang="en-US"/>
                      <a:t>6%</a:t>
                    </a:r>
                  </a:p>
                </c:rich>
              </c:tx>
              <c:showLegendKey val="1"/>
              <c:showVal val="1"/>
              <c:showCatName val="1"/>
              <c:showSerName val="1"/>
              <c:showPercent val="1"/>
              <c:showBubbleSize val="1"/>
              <c:extLst>
                <c:ext xmlns:c15="http://schemas.microsoft.com/office/drawing/2012/chart" uri="{CE6537A1-D6FC-4f65-9D91-7224C49458BB}"/>
              </c:extLst>
            </c:dLbl>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[encuestas.xlsx]Hoja6!$E$3:$E$4</c:f>
              <c:strCache>
                <c:ptCount val="2"/>
                <c:pt idx="0">
                  <c:v>SI</c:v>
                </c:pt>
                <c:pt idx="1">
                  <c:v>NO</c:v>
                </c:pt>
              </c:strCache>
            </c:strRef>
          </c:cat>
          <c:val>
            <c:numRef>
              <c:f>[encuestas.xlsx]Hoja6!$F$3:$F$4</c:f>
              <c:numCache>
                <c:formatCode>General</c:formatCode>
                <c:ptCount val="2"/>
                <c:pt idx="0">
                  <c:v>47</c:v>
                </c:pt>
                <c:pt idx="1">
                  <c:v>3</c:v>
                </c:pt>
              </c:numCache>
            </c:numRef>
          </c:val>
        </c:ser>
        <c:dLbls>
          <c:showLegendKey val="0"/>
          <c:showVal val="0"/>
          <c:showCatName val="0"/>
          <c:showSerName val="0"/>
          <c:showPercent val="0"/>
          <c:showBubbleSize val="0"/>
          <c:showLeaderLines val="1"/>
        </c:dLbls>
        <c:firstSliceAng val="0"/>
      </c:pieChart>
    </c:plotArea>
    <c:legend>
      <c:legendPos val="r"/>
      <c:layout/>
      <c:overlay val="1"/>
    </c:legend>
    <c:plotVisOnly val="1"/>
    <c:dispBlanksAs val="zero"/>
    <c:showDLblsOverMax val="1"/>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explosion val="3"/>
          <c:dLbls>
            <c:dLbl>
              <c:idx val="0"/>
              <c:layout/>
              <c:tx>
                <c:rich>
                  <a:bodyPr/>
                  <a:lstStyle/>
                  <a:p>
                    <a:r>
                      <a:rPr lang="en-US"/>
                      <a:t> 34%</a:t>
                    </a:r>
                  </a:p>
                </c:rich>
              </c:tx>
              <c:showLegendKey val="1"/>
              <c:showVal val="1"/>
              <c:showCatName val="1"/>
              <c:showSerName val="1"/>
              <c:showPercent val="1"/>
              <c:showBubbleSize val="1"/>
              <c:extLst>
                <c:ext xmlns:c15="http://schemas.microsoft.com/office/drawing/2012/chart" uri="{CE6537A1-D6FC-4f65-9D91-7224C49458BB}"/>
              </c:extLst>
            </c:dLbl>
            <c:dLbl>
              <c:idx val="1"/>
              <c:layout/>
              <c:tx>
                <c:rich>
                  <a:bodyPr/>
                  <a:lstStyle/>
                  <a:p>
                    <a:r>
                      <a:rPr lang="en-US"/>
                      <a:t>26%</a:t>
                    </a:r>
                  </a:p>
                </c:rich>
              </c:tx>
              <c:showLegendKey val="1"/>
              <c:showVal val="1"/>
              <c:showCatName val="1"/>
              <c:showSerName val="1"/>
              <c:showPercent val="1"/>
              <c:showBubbleSize val="1"/>
              <c:extLst>
                <c:ext xmlns:c15="http://schemas.microsoft.com/office/drawing/2012/chart" uri="{CE6537A1-D6FC-4f65-9D91-7224C49458BB}"/>
              </c:extLst>
            </c:dLbl>
            <c:dLbl>
              <c:idx val="2"/>
              <c:layout/>
              <c:tx>
                <c:rich>
                  <a:bodyPr/>
                  <a:lstStyle/>
                  <a:p>
                    <a:r>
                      <a:rPr lang="en-US"/>
                      <a:t>36%</a:t>
                    </a:r>
                  </a:p>
                </c:rich>
              </c:tx>
              <c:showLegendKey val="1"/>
              <c:showVal val="1"/>
              <c:showCatName val="1"/>
              <c:showSerName val="1"/>
              <c:showPercent val="1"/>
              <c:showBubbleSize val="1"/>
              <c:extLst>
                <c:ext xmlns:c15="http://schemas.microsoft.com/office/drawing/2012/chart" uri="{CE6537A1-D6FC-4f65-9D91-7224C49458BB}"/>
              </c:extLst>
            </c:dLbl>
            <c:dLbl>
              <c:idx val="3"/>
              <c:layout/>
              <c:tx>
                <c:rich>
                  <a:bodyPr/>
                  <a:lstStyle/>
                  <a:p>
                    <a:r>
                      <a:rPr lang="en-US"/>
                      <a:t>4%</a:t>
                    </a:r>
                  </a:p>
                </c:rich>
              </c:tx>
              <c:showLegendKey val="1"/>
              <c:showVal val="1"/>
              <c:showCatName val="1"/>
              <c:showSerName val="1"/>
              <c:showPercent val="1"/>
              <c:showBubbleSize val="1"/>
              <c:extLst>
                <c:ext xmlns:c15="http://schemas.microsoft.com/office/drawing/2012/chart" uri="{CE6537A1-D6FC-4f65-9D91-7224C49458BB}"/>
              </c:extLst>
            </c:dLbl>
            <c:spPr>
              <a:noFill/>
              <a:ln>
                <a:noFill/>
              </a:ln>
              <a:effectLst/>
            </c:spPr>
            <c:showLegendKey val="1"/>
            <c:showVal val="1"/>
            <c:showCatName val="1"/>
            <c:showSerName val="1"/>
            <c:showPercent val="1"/>
            <c:showBubbleSize val="1"/>
            <c:showLeaderLines val="1"/>
            <c:extLst>
              <c:ext xmlns:c15="http://schemas.microsoft.com/office/drawing/2012/chart" uri="{CE6537A1-D6FC-4f65-9D91-7224C49458BB}"/>
            </c:extLst>
          </c:dLbls>
          <c:cat>
            <c:strRef>
              <c:f>Hoja7!$E$3:$E$6</c:f>
              <c:strCache>
                <c:ptCount val="4"/>
                <c:pt idx="0">
                  <c:v>Buena</c:v>
                </c:pt>
                <c:pt idx="1">
                  <c:v>Mala</c:v>
                </c:pt>
                <c:pt idx="2">
                  <c:v>Regular</c:v>
                </c:pt>
                <c:pt idx="3">
                  <c:v>No recibió </c:v>
                </c:pt>
              </c:strCache>
            </c:strRef>
          </c:cat>
          <c:val>
            <c:numRef>
              <c:f>Hoja7!$F$3:$F$6</c:f>
              <c:numCache>
                <c:formatCode>General</c:formatCode>
                <c:ptCount val="4"/>
                <c:pt idx="0">
                  <c:v>17</c:v>
                </c:pt>
                <c:pt idx="1">
                  <c:v>13</c:v>
                </c:pt>
                <c:pt idx="2">
                  <c:v>18</c:v>
                </c:pt>
                <c:pt idx="3">
                  <c:v>2</c:v>
                </c:pt>
              </c:numCache>
            </c:numRef>
          </c:val>
        </c:ser>
        <c:dLbls>
          <c:showLegendKey val="0"/>
          <c:showVal val="0"/>
          <c:showCatName val="0"/>
          <c:showSerName val="0"/>
          <c:showPercent val="0"/>
          <c:showBubbleSize val="0"/>
          <c:showLeaderLines val="1"/>
        </c:dLbls>
        <c:firstSliceAng val="0"/>
      </c:pieChart>
    </c:plotArea>
    <c:legend>
      <c:legendPos val="r"/>
      <c:layout/>
      <c:overlay val="1"/>
    </c:legend>
    <c:plotVisOnly val="1"/>
    <c:dispBlanksAs val="zero"/>
    <c:showDLblsOverMax val="1"/>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C"/>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showLegendKey val="0"/>
            <c:showVal val="0"/>
            <c:showCatName val="0"/>
            <c:showSerName val="0"/>
            <c:showPercent val="1"/>
            <c:showBubbleSize val="0"/>
            <c:showLeaderLines val="1"/>
          </c:dLbls>
          <c:cat>
            <c:strRef>
              <c:f>Hoja8!$E$3:$E$4</c:f>
              <c:strCache>
                <c:ptCount val="2"/>
                <c:pt idx="0">
                  <c:v>SI</c:v>
                </c:pt>
                <c:pt idx="1">
                  <c:v>NO</c:v>
                </c:pt>
              </c:strCache>
            </c:strRef>
          </c:cat>
          <c:val>
            <c:numRef>
              <c:f>Hoja8!$F$3:$F$4</c:f>
              <c:numCache>
                <c:formatCode>General</c:formatCode>
                <c:ptCount val="2"/>
                <c:pt idx="0">
                  <c:v>10</c:v>
                </c:pt>
                <c:pt idx="1">
                  <c:v>40</c:v>
                </c:pt>
              </c:numCache>
            </c:numRef>
          </c:val>
        </c:ser>
        <c:dLbls>
          <c:showLegendKey val="0"/>
          <c:showVal val="0"/>
          <c:showCatName val="0"/>
          <c:showSerName val="0"/>
          <c:showPercent val="0"/>
          <c:showBubbleSize val="0"/>
          <c:showLeaderLines val="1"/>
        </c:dLbls>
        <c:firstSliceAng val="0"/>
      </c:pieChart>
    </c:plotArea>
    <c:legend>
      <c:legendPos val="r"/>
      <c:layout/>
      <c:overlay val="1"/>
    </c:legend>
    <c:plotVisOnly val="1"/>
    <c:dispBlanksAs val="zero"/>
    <c:showDLblsOverMax val="1"/>
  </c:chart>
  <c:externalData r:id="rId2">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21.xml"/><Relationship Id="rId1" Type="http://schemas.openxmlformats.org/officeDocument/2006/relationships/slide" Target="../slides/slide3.xml"/><Relationship Id="rId5" Type="http://schemas.openxmlformats.org/officeDocument/2006/relationships/slide" Target="../slides/slide39.xml"/><Relationship Id="rId4"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32B48F-BB24-4DB8-B8EA-E18BAF4266A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s-EC"/>
        </a:p>
      </dgm:t>
    </dgm:pt>
    <dgm:pt modelId="{A6A5ECC8-D70E-457D-8D72-72F8294D4AC8}">
      <dgm:prSet phldrT="[Texto]">
        <dgm:style>
          <a:lnRef idx="0">
            <a:schemeClr val="accent6"/>
          </a:lnRef>
          <a:fillRef idx="3">
            <a:schemeClr val="accent6"/>
          </a:fillRef>
          <a:effectRef idx="3">
            <a:schemeClr val="accent6"/>
          </a:effectRef>
          <a:fontRef idx="minor">
            <a:schemeClr val="lt1"/>
          </a:fontRef>
        </dgm:style>
      </dgm:prSet>
      <dgm:spPr/>
      <dgm:t>
        <a:bodyPr/>
        <a:lstStyle/>
        <a:p>
          <a:r>
            <a:rPr lang="es-EC" b="1" dirty="0" smtClean="0">
              <a:solidFill>
                <a:schemeClr val="bg1"/>
              </a:solidFill>
            </a:rPr>
            <a:t>CAPÍTULO I </a:t>
          </a:r>
          <a:br>
            <a:rPr lang="es-EC" b="1" dirty="0" smtClean="0">
              <a:solidFill>
                <a:schemeClr val="bg1"/>
              </a:solidFill>
            </a:rPr>
          </a:br>
          <a:r>
            <a:rPr lang="es-EC" b="1" dirty="0" smtClean="0">
              <a:solidFill>
                <a:schemeClr val="bg1"/>
              </a:solidFill>
            </a:rPr>
            <a:t/>
          </a:r>
          <a:br>
            <a:rPr lang="es-EC" b="1" dirty="0" smtClean="0">
              <a:solidFill>
                <a:schemeClr val="bg1"/>
              </a:solidFill>
            </a:rPr>
          </a:br>
          <a:r>
            <a:rPr lang="es-EC" b="1" dirty="0" smtClean="0">
              <a:solidFill>
                <a:schemeClr val="bg1"/>
              </a:solidFill>
            </a:rPr>
            <a:t>DESCRIPCIÓN DE LA EMPRESA</a:t>
          </a:r>
          <a:endParaRPr lang="es-EC" b="1" dirty="0">
            <a:solidFill>
              <a:schemeClr val="bg1"/>
            </a:solidFil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EFE12B3-4F75-4AB1-B146-C4984260DFBD}" type="parTrans" cxnId="{DB0CF03C-35B9-46C5-81E5-EF56472524E0}">
      <dgm:prSet/>
      <dgm:spPr/>
      <dgm:t>
        <a:bodyPr/>
        <a:lstStyle/>
        <a:p>
          <a:endParaRPr lang="es-EC"/>
        </a:p>
      </dgm:t>
    </dgm:pt>
    <dgm:pt modelId="{7C9D08DF-131C-4473-B16D-3DB118D78FA6}" type="sibTrans" cxnId="{DB0CF03C-35B9-46C5-81E5-EF56472524E0}">
      <dgm:prSet/>
      <dgm:spPr/>
      <dgm:t>
        <a:bodyPr/>
        <a:lstStyle/>
        <a:p>
          <a:endParaRPr lang="es-EC"/>
        </a:p>
      </dgm:t>
    </dgm:pt>
    <dgm:pt modelId="{D3EF4B11-45DB-4E84-85E9-6674A9046C70}">
      <dgm:prSet phldrT="[Texto]">
        <dgm:style>
          <a:lnRef idx="0">
            <a:schemeClr val="accent6"/>
          </a:lnRef>
          <a:fillRef idx="3">
            <a:schemeClr val="accent6"/>
          </a:fillRef>
          <a:effectRef idx="3">
            <a:schemeClr val="accent6"/>
          </a:effectRef>
          <a:fontRef idx="minor">
            <a:schemeClr val="lt1"/>
          </a:fontRef>
        </dgm:style>
      </dgm:prSet>
      <dgm:spPr/>
      <dgm:t>
        <a:bodyPr/>
        <a:lstStyle/>
        <a:p>
          <a:r>
            <a:rPr lang="es-EC" b="1" dirty="0" smtClean="0">
              <a:solidFill>
                <a:schemeClr val="bg1"/>
              </a:solidFill>
            </a:rPr>
            <a:t>CAPÍTULO II</a:t>
          </a:r>
          <a:br>
            <a:rPr lang="es-EC" b="1" dirty="0" smtClean="0">
              <a:solidFill>
                <a:schemeClr val="bg1"/>
              </a:solidFill>
            </a:rPr>
          </a:br>
          <a:endParaRPr lang="es-EC" b="1" dirty="0" smtClean="0">
            <a:solidFill>
              <a:schemeClr val="bg1"/>
            </a:solidFill>
          </a:endParaRPr>
        </a:p>
        <a:p>
          <a:r>
            <a:rPr lang="es-EC" b="1" dirty="0" smtClean="0">
              <a:solidFill>
                <a:schemeClr val="bg1"/>
              </a:solidFill>
            </a:rPr>
            <a:t>LEVANTAMIENTO DE PROCESOS PARA LA EMPRESA PROSUMEL S.A</a:t>
          </a:r>
          <a:endParaRPr lang="es-EC" b="1" dirty="0">
            <a:solidFill>
              <a:schemeClr val="bg1"/>
            </a:solidFil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83920770-D859-4527-8D92-6C99C05AD744}" type="parTrans" cxnId="{B1651E4A-22DB-4F95-B732-22D383D9BB83}">
      <dgm:prSet/>
      <dgm:spPr/>
      <dgm:t>
        <a:bodyPr/>
        <a:lstStyle/>
        <a:p>
          <a:endParaRPr lang="es-EC"/>
        </a:p>
      </dgm:t>
    </dgm:pt>
    <dgm:pt modelId="{217750BA-AA08-4312-84FB-853C77CAF395}" type="sibTrans" cxnId="{B1651E4A-22DB-4F95-B732-22D383D9BB83}">
      <dgm:prSet/>
      <dgm:spPr/>
      <dgm:t>
        <a:bodyPr/>
        <a:lstStyle/>
        <a:p>
          <a:endParaRPr lang="es-EC"/>
        </a:p>
      </dgm:t>
    </dgm:pt>
    <dgm:pt modelId="{0FE4A0ED-B892-4525-AF65-C66254D89ED5}">
      <dgm:prSet phldrT="[Texto]">
        <dgm:style>
          <a:lnRef idx="0">
            <a:schemeClr val="accent6"/>
          </a:lnRef>
          <a:fillRef idx="3">
            <a:schemeClr val="accent6"/>
          </a:fillRef>
          <a:effectRef idx="3">
            <a:schemeClr val="accent6"/>
          </a:effectRef>
          <a:fontRef idx="minor">
            <a:schemeClr val="lt1"/>
          </a:fontRef>
        </dgm:style>
      </dgm:prSet>
      <dgm:spPr/>
      <dgm:t>
        <a:bodyPr/>
        <a:lstStyle/>
        <a:p>
          <a:r>
            <a:rPr lang="es-EC" b="1" dirty="0" smtClean="0">
              <a:solidFill>
                <a:schemeClr val="bg1"/>
              </a:solidFill>
            </a:rPr>
            <a:t>CAPÍTULO III</a:t>
          </a:r>
          <a:br>
            <a:rPr lang="es-EC" b="1" dirty="0" smtClean="0">
              <a:solidFill>
                <a:schemeClr val="bg1"/>
              </a:solidFill>
            </a:rPr>
          </a:br>
          <a:r>
            <a:rPr lang="es-EC" b="1" dirty="0" smtClean="0">
              <a:solidFill>
                <a:schemeClr val="bg1"/>
              </a:solidFill>
            </a:rPr>
            <a:t/>
          </a:r>
          <a:br>
            <a:rPr lang="es-EC" b="1" dirty="0" smtClean="0">
              <a:solidFill>
                <a:schemeClr val="bg1"/>
              </a:solidFill>
            </a:rPr>
          </a:br>
          <a:r>
            <a:rPr lang="es-EC" b="1" dirty="0" smtClean="0">
              <a:solidFill>
                <a:schemeClr val="bg1"/>
              </a:solidFill>
            </a:rPr>
            <a:t>MANUAL DE PROCESOS PARA PROSUMEL S.A</a:t>
          </a:r>
          <a:endParaRPr lang="es-EC" b="1" dirty="0">
            <a:solidFill>
              <a:schemeClr val="bg1"/>
            </a:solidFil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AB137FD-45F7-4EE9-95D0-DBEFA332C8C3}" type="parTrans" cxnId="{C94959CA-D42D-4E35-B2AE-ECBC6689DC19}">
      <dgm:prSet/>
      <dgm:spPr/>
      <dgm:t>
        <a:bodyPr/>
        <a:lstStyle/>
        <a:p>
          <a:endParaRPr lang="es-EC"/>
        </a:p>
      </dgm:t>
    </dgm:pt>
    <dgm:pt modelId="{CCF1FE03-6807-49D8-BDC3-445023466DB9}" type="sibTrans" cxnId="{C94959CA-D42D-4E35-B2AE-ECBC6689DC19}">
      <dgm:prSet/>
      <dgm:spPr/>
      <dgm:t>
        <a:bodyPr/>
        <a:lstStyle/>
        <a:p>
          <a:endParaRPr lang="es-EC"/>
        </a:p>
      </dgm:t>
    </dgm:pt>
    <dgm:pt modelId="{542EA990-6848-4BC2-96FD-574716407CE9}">
      <dgm:prSet phldrT="[Texto]">
        <dgm:style>
          <a:lnRef idx="0">
            <a:schemeClr val="accent6"/>
          </a:lnRef>
          <a:fillRef idx="3">
            <a:schemeClr val="accent6"/>
          </a:fillRef>
          <a:effectRef idx="3">
            <a:schemeClr val="accent6"/>
          </a:effectRef>
          <a:fontRef idx="minor">
            <a:schemeClr val="lt1"/>
          </a:fontRef>
        </dgm:style>
      </dgm:prSet>
      <dgm:spPr/>
      <dgm:t>
        <a:bodyPr/>
        <a:lstStyle/>
        <a:p>
          <a:r>
            <a:rPr lang="es-EC" b="1" dirty="0" smtClean="0">
              <a:solidFill>
                <a:schemeClr val="bg1"/>
              </a:solidFill>
            </a:rPr>
            <a:t>CAPÍTULO IV</a:t>
          </a:r>
          <a:br>
            <a:rPr lang="es-EC" b="1" dirty="0" smtClean="0">
              <a:solidFill>
                <a:schemeClr val="bg1"/>
              </a:solidFill>
            </a:rPr>
          </a:br>
          <a:r>
            <a:rPr lang="es-EC" b="1" dirty="0" smtClean="0">
              <a:solidFill>
                <a:schemeClr val="bg1"/>
              </a:solidFill>
            </a:rPr>
            <a:t/>
          </a:r>
          <a:br>
            <a:rPr lang="es-EC" b="1" dirty="0" smtClean="0">
              <a:solidFill>
                <a:schemeClr val="bg1"/>
              </a:solidFill>
            </a:rPr>
          </a:br>
          <a:r>
            <a:rPr lang="es-EC" b="1" dirty="0" smtClean="0">
              <a:solidFill>
                <a:schemeClr val="bg1"/>
              </a:solidFill>
            </a:rPr>
            <a:t>MANUAL DE DESCRIPCIÓN DE CARGOS PARA LA EMPRESA PROSUMEL S.A</a:t>
          </a:r>
          <a:endParaRPr lang="es-EC" b="1" dirty="0">
            <a:solidFill>
              <a:schemeClr val="bg1"/>
            </a:solidFill>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DCC8BBF9-3EAB-483F-88E4-7436219661DC}" type="parTrans" cxnId="{326D71F0-5A7A-4FE6-BEE3-709A1913248B}">
      <dgm:prSet/>
      <dgm:spPr/>
      <dgm:t>
        <a:bodyPr/>
        <a:lstStyle/>
        <a:p>
          <a:endParaRPr lang="es-EC"/>
        </a:p>
      </dgm:t>
    </dgm:pt>
    <dgm:pt modelId="{13B44ADD-386C-4610-9126-04E959264FF3}" type="sibTrans" cxnId="{326D71F0-5A7A-4FE6-BEE3-709A1913248B}">
      <dgm:prSet/>
      <dgm:spPr/>
      <dgm:t>
        <a:bodyPr/>
        <a:lstStyle/>
        <a:p>
          <a:endParaRPr lang="es-EC"/>
        </a:p>
      </dgm:t>
    </dgm:pt>
    <dgm:pt modelId="{B1001C1E-1B56-440A-B2E1-E4B00BB0777B}">
      <dgm:prSet phldrT="[Texto]">
        <dgm:style>
          <a:lnRef idx="0">
            <a:schemeClr val="accent6"/>
          </a:lnRef>
          <a:fillRef idx="3">
            <a:schemeClr val="accent6"/>
          </a:fillRef>
          <a:effectRef idx="3">
            <a:schemeClr val="accent6"/>
          </a:effectRef>
          <a:fontRef idx="minor">
            <a:schemeClr val="lt1"/>
          </a:fontRef>
        </dgm:style>
      </dgm:prSet>
      <dgm:spPr/>
      <dgm:t>
        <a:bodyPr/>
        <a:lstStyle/>
        <a:p>
          <a:r>
            <a:rPr lang="es-EC" b="1" dirty="0" smtClean="0">
              <a:solidFill>
                <a:schemeClr val="bg1"/>
              </a:solidFill>
            </a:rPr>
            <a:t>CAPÍTULO V</a:t>
          </a:r>
          <a:br>
            <a:rPr lang="es-EC" b="1" dirty="0" smtClean="0">
              <a:solidFill>
                <a:schemeClr val="bg1"/>
              </a:solidFill>
            </a:rPr>
          </a:br>
          <a:r>
            <a:rPr lang="es-EC" b="1" dirty="0" smtClean="0">
              <a:solidFill>
                <a:schemeClr val="bg1"/>
              </a:solidFill>
            </a:rPr>
            <a:t/>
          </a:r>
          <a:br>
            <a:rPr lang="es-EC" b="1" dirty="0" smtClean="0">
              <a:solidFill>
                <a:schemeClr val="bg1"/>
              </a:solidFill>
            </a:rPr>
          </a:br>
          <a:r>
            <a:rPr lang="es-EC" b="1" dirty="0" smtClean="0">
              <a:solidFill>
                <a:schemeClr val="bg1"/>
              </a:solidFill>
            </a:rPr>
            <a:t>CONCLUSIONES Y RECOMENDACIONES</a:t>
          </a:r>
          <a:endParaRPr lang="es-EC"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A754FB87-BA88-42A2-A17F-544047BEA1C3}" type="parTrans" cxnId="{50B10F26-AF10-46EF-9F98-698BA3E51E81}">
      <dgm:prSet/>
      <dgm:spPr/>
      <dgm:t>
        <a:bodyPr/>
        <a:lstStyle/>
        <a:p>
          <a:endParaRPr lang="es-EC"/>
        </a:p>
      </dgm:t>
    </dgm:pt>
    <dgm:pt modelId="{1F121CE3-EA0D-48B9-AB5A-57C942BC0B7F}" type="sibTrans" cxnId="{50B10F26-AF10-46EF-9F98-698BA3E51E81}">
      <dgm:prSet/>
      <dgm:spPr/>
      <dgm:t>
        <a:bodyPr/>
        <a:lstStyle/>
        <a:p>
          <a:endParaRPr lang="es-EC"/>
        </a:p>
      </dgm:t>
    </dgm:pt>
    <dgm:pt modelId="{A2F554AD-EC0A-477B-A662-9F5314F58146}" type="pres">
      <dgm:prSet presAssocID="{AB32B48F-BB24-4DB8-B8EA-E18BAF4266A2}" presName="diagram" presStyleCnt="0">
        <dgm:presLayoutVars>
          <dgm:dir/>
          <dgm:resizeHandles val="exact"/>
        </dgm:presLayoutVars>
      </dgm:prSet>
      <dgm:spPr/>
      <dgm:t>
        <a:bodyPr/>
        <a:lstStyle/>
        <a:p>
          <a:endParaRPr lang="es-EC"/>
        </a:p>
      </dgm:t>
    </dgm:pt>
    <dgm:pt modelId="{C9B0E080-9EC0-4017-BFD8-2D3686A88A17}" type="pres">
      <dgm:prSet presAssocID="{A6A5ECC8-D70E-457D-8D72-72F8294D4AC8}" presName="node" presStyleLbl="node1" presStyleIdx="0" presStyleCnt="5">
        <dgm:presLayoutVars>
          <dgm:bulletEnabled val="1"/>
        </dgm:presLayoutVars>
      </dgm:prSet>
      <dgm:spPr/>
      <dgm:t>
        <a:bodyPr/>
        <a:lstStyle/>
        <a:p>
          <a:endParaRPr lang="es-EC"/>
        </a:p>
      </dgm:t>
    </dgm:pt>
    <dgm:pt modelId="{DBAF8B27-EA72-4240-85AC-DD907EBD5223}" type="pres">
      <dgm:prSet presAssocID="{7C9D08DF-131C-4473-B16D-3DB118D78FA6}" presName="sibTrans" presStyleLbl="sibTrans2D1" presStyleIdx="0" presStyleCnt="4"/>
      <dgm:spPr/>
      <dgm:t>
        <a:bodyPr/>
        <a:lstStyle/>
        <a:p>
          <a:endParaRPr lang="es-EC"/>
        </a:p>
      </dgm:t>
    </dgm:pt>
    <dgm:pt modelId="{737448E8-8FF2-4A7B-AD73-F862F84BBBBA}" type="pres">
      <dgm:prSet presAssocID="{7C9D08DF-131C-4473-B16D-3DB118D78FA6}" presName="connectorText" presStyleLbl="sibTrans2D1" presStyleIdx="0" presStyleCnt="4"/>
      <dgm:spPr/>
      <dgm:t>
        <a:bodyPr/>
        <a:lstStyle/>
        <a:p>
          <a:endParaRPr lang="es-EC"/>
        </a:p>
      </dgm:t>
    </dgm:pt>
    <dgm:pt modelId="{75E0F3E9-56E9-45C5-9439-40B89D3343B7}" type="pres">
      <dgm:prSet presAssocID="{D3EF4B11-45DB-4E84-85E9-6674A9046C70}" presName="node" presStyleLbl="node1" presStyleIdx="1" presStyleCnt="5">
        <dgm:presLayoutVars>
          <dgm:bulletEnabled val="1"/>
        </dgm:presLayoutVars>
      </dgm:prSet>
      <dgm:spPr/>
      <dgm:t>
        <a:bodyPr/>
        <a:lstStyle/>
        <a:p>
          <a:endParaRPr lang="es-EC"/>
        </a:p>
      </dgm:t>
    </dgm:pt>
    <dgm:pt modelId="{FE3587C7-494C-48BE-9AA8-884722BA6764}" type="pres">
      <dgm:prSet presAssocID="{217750BA-AA08-4312-84FB-853C77CAF395}" presName="sibTrans" presStyleLbl="sibTrans2D1" presStyleIdx="1" presStyleCnt="4"/>
      <dgm:spPr/>
      <dgm:t>
        <a:bodyPr/>
        <a:lstStyle/>
        <a:p>
          <a:endParaRPr lang="es-EC"/>
        </a:p>
      </dgm:t>
    </dgm:pt>
    <dgm:pt modelId="{356DE83C-0A83-468D-B27C-F6CDB2A65A60}" type="pres">
      <dgm:prSet presAssocID="{217750BA-AA08-4312-84FB-853C77CAF395}" presName="connectorText" presStyleLbl="sibTrans2D1" presStyleIdx="1" presStyleCnt="4"/>
      <dgm:spPr/>
      <dgm:t>
        <a:bodyPr/>
        <a:lstStyle/>
        <a:p>
          <a:endParaRPr lang="es-EC"/>
        </a:p>
      </dgm:t>
    </dgm:pt>
    <dgm:pt modelId="{5CE8F136-D7EC-464F-B66B-E5C7CA1B6D24}" type="pres">
      <dgm:prSet presAssocID="{0FE4A0ED-B892-4525-AF65-C66254D89ED5}" presName="node" presStyleLbl="node1" presStyleIdx="2" presStyleCnt="5">
        <dgm:presLayoutVars>
          <dgm:bulletEnabled val="1"/>
        </dgm:presLayoutVars>
      </dgm:prSet>
      <dgm:spPr/>
      <dgm:t>
        <a:bodyPr/>
        <a:lstStyle/>
        <a:p>
          <a:endParaRPr lang="es-EC"/>
        </a:p>
      </dgm:t>
    </dgm:pt>
    <dgm:pt modelId="{8737F875-9036-46C8-B06E-B5F993A43FE0}" type="pres">
      <dgm:prSet presAssocID="{CCF1FE03-6807-49D8-BDC3-445023466DB9}" presName="sibTrans" presStyleLbl="sibTrans2D1" presStyleIdx="2" presStyleCnt="4"/>
      <dgm:spPr/>
      <dgm:t>
        <a:bodyPr/>
        <a:lstStyle/>
        <a:p>
          <a:endParaRPr lang="es-EC"/>
        </a:p>
      </dgm:t>
    </dgm:pt>
    <dgm:pt modelId="{CBEB703E-B545-4E4B-B8D4-44C4AC87765D}" type="pres">
      <dgm:prSet presAssocID="{CCF1FE03-6807-49D8-BDC3-445023466DB9}" presName="connectorText" presStyleLbl="sibTrans2D1" presStyleIdx="2" presStyleCnt="4"/>
      <dgm:spPr/>
      <dgm:t>
        <a:bodyPr/>
        <a:lstStyle/>
        <a:p>
          <a:endParaRPr lang="es-EC"/>
        </a:p>
      </dgm:t>
    </dgm:pt>
    <dgm:pt modelId="{A2106D81-B0F7-4BBD-9C5E-0A0F435EF50E}" type="pres">
      <dgm:prSet presAssocID="{542EA990-6848-4BC2-96FD-574716407CE9}" presName="node" presStyleLbl="node1" presStyleIdx="3" presStyleCnt="5">
        <dgm:presLayoutVars>
          <dgm:bulletEnabled val="1"/>
        </dgm:presLayoutVars>
      </dgm:prSet>
      <dgm:spPr/>
      <dgm:t>
        <a:bodyPr/>
        <a:lstStyle/>
        <a:p>
          <a:endParaRPr lang="es-EC"/>
        </a:p>
      </dgm:t>
    </dgm:pt>
    <dgm:pt modelId="{4D9B07E4-D599-448B-A635-175C79ED72AB}" type="pres">
      <dgm:prSet presAssocID="{13B44ADD-386C-4610-9126-04E959264FF3}" presName="sibTrans" presStyleLbl="sibTrans2D1" presStyleIdx="3" presStyleCnt="4"/>
      <dgm:spPr/>
      <dgm:t>
        <a:bodyPr/>
        <a:lstStyle/>
        <a:p>
          <a:endParaRPr lang="es-EC"/>
        </a:p>
      </dgm:t>
    </dgm:pt>
    <dgm:pt modelId="{A1DA2196-E589-4A1D-9B76-0BA04A198116}" type="pres">
      <dgm:prSet presAssocID="{13B44ADD-386C-4610-9126-04E959264FF3}" presName="connectorText" presStyleLbl="sibTrans2D1" presStyleIdx="3" presStyleCnt="4"/>
      <dgm:spPr/>
      <dgm:t>
        <a:bodyPr/>
        <a:lstStyle/>
        <a:p>
          <a:endParaRPr lang="es-EC"/>
        </a:p>
      </dgm:t>
    </dgm:pt>
    <dgm:pt modelId="{A05E2B97-8F9B-47E8-8E07-AC5911C68D53}" type="pres">
      <dgm:prSet presAssocID="{B1001C1E-1B56-440A-B2E1-E4B00BB0777B}" presName="node" presStyleLbl="node1" presStyleIdx="4" presStyleCnt="5">
        <dgm:presLayoutVars>
          <dgm:bulletEnabled val="1"/>
        </dgm:presLayoutVars>
      </dgm:prSet>
      <dgm:spPr/>
      <dgm:t>
        <a:bodyPr/>
        <a:lstStyle/>
        <a:p>
          <a:endParaRPr lang="es-EC"/>
        </a:p>
      </dgm:t>
    </dgm:pt>
  </dgm:ptLst>
  <dgm:cxnLst>
    <dgm:cxn modelId="{15BF8C28-CCA6-463C-9E58-C69F9B0FD682}" type="presOf" srcId="{0FE4A0ED-B892-4525-AF65-C66254D89ED5}" destId="{5CE8F136-D7EC-464F-B66B-E5C7CA1B6D24}" srcOrd="0" destOrd="0" presId="urn:microsoft.com/office/officeart/2005/8/layout/process5"/>
    <dgm:cxn modelId="{929BF59E-A4E7-4251-9778-B235EC4F2882}" type="presOf" srcId="{217750BA-AA08-4312-84FB-853C77CAF395}" destId="{FE3587C7-494C-48BE-9AA8-884722BA6764}" srcOrd="0" destOrd="0" presId="urn:microsoft.com/office/officeart/2005/8/layout/process5"/>
    <dgm:cxn modelId="{B1651E4A-22DB-4F95-B732-22D383D9BB83}" srcId="{AB32B48F-BB24-4DB8-B8EA-E18BAF4266A2}" destId="{D3EF4B11-45DB-4E84-85E9-6674A9046C70}" srcOrd="1" destOrd="0" parTransId="{83920770-D859-4527-8D92-6C99C05AD744}" sibTransId="{217750BA-AA08-4312-84FB-853C77CAF395}"/>
    <dgm:cxn modelId="{BDE9AF80-0F22-4837-A69F-96C7DB86E00B}" type="presOf" srcId="{CCF1FE03-6807-49D8-BDC3-445023466DB9}" destId="{8737F875-9036-46C8-B06E-B5F993A43FE0}" srcOrd="0" destOrd="0" presId="urn:microsoft.com/office/officeart/2005/8/layout/process5"/>
    <dgm:cxn modelId="{326D71F0-5A7A-4FE6-BEE3-709A1913248B}" srcId="{AB32B48F-BB24-4DB8-B8EA-E18BAF4266A2}" destId="{542EA990-6848-4BC2-96FD-574716407CE9}" srcOrd="3" destOrd="0" parTransId="{DCC8BBF9-3EAB-483F-88E4-7436219661DC}" sibTransId="{13B44ADD-386C-4610-9126-04E959264FF3}"/>
    <dgm:cxn modelId="{EB1A3352-8957-4199-B6FC-7A3F936E2056}" type="presOf" srcId="{7C9D08DF-131C-4473-B16D-3DB118D78FA6}" destId="{DBAF8B27-EA72-4240-85AC-DD907EBD5223}" srcOrd="0" destOrd="0" presId="urn:microsoft.com/office/officeart/2005/8/layout/process5"/>
    <dgm:cxn modelId="{50B10F26-AF10-46EF-9F98-698BA3E51E81}" srcId="{AB32B48F-BB24-4DB8-B8EA-E18BAF4266A2}" destId="{B1001C1E-1B56-440A-B2E1-E4B00BB0777B}" srcOrd="4" destOrd="0" parTransId="{A754FB87-BA88-42A2-A17F-544047BEA1C3}" sibTransId="{1F121CE3-EA0D-48B9-AB5A-57C942BC0B7F}"/>
    <dgm:cxn modelId="{619CF87A-1414-4A3F-9643-378FB64AA750}" type="presOf" srcId="{13B44ADD-386C-4610-9126-04E959264FF3}" destId="{A1DA2196-E589-4A1D-9B76-0BA04A198116}" srcOrd="1" destOrd="0" presId="urn:microsoft.com/office/officeart/2005/8/layout/process5"/>
    <dgm:cxn modelId="{DB0CF03C-35B9-46C5-81E5-EF56472524E0}" srcId="{AB32B48F-BB24-4DB8-B8EA-E18BAF4266A2}" destId="{A6A5ECC8-D70E-457D-8D72-72F8294D4AC8}" srcOrd="0" destOrd="0" parTransId="{FEFE12B3-4F75-4AB1-B146-C4984260DFBD}" sibTransId="{7C9D08DF-131C-4473-B16D-3DB118D78FA6}"/>
    <dgm:cxn modelId="{5B741128-EBE7-4464-A991-DCB15C47E7D5}" type="presOf" srcId="{542EA990-6848-4BC2-96FD-574716407CE9}" destId="{A2106D81-B0F7-4BBD-9C5E-0A0F435EF50E}" srcOrd="0" destOrd="0" presId="urn:microsoft.com/office/officeart/2005/8/layout/process5"/>
    <dgm:cxn modelId="{C94959CA-D42D-4E35-B2AE-ECBC6689DC19}" srcId="{AB32B48F-BB24-4DB8-B8EA-E18BAF4266A2}" destId="{0FE4A0ED-B892-4525-AF65-C66254D89ED5}" srcOrd="2" destOrd="0" parTransId="{7AB137FD-45F7-4EE9-95D0-DBEFA332C8C3}" sibTransId="{CCF1FE03-6807-49D8-BDC3-445023466DB9}"/>
    <dgm:cxn modelId="{1B24F26E-F1D1-4C02-9D16-8AAE827FD2DE}" type="presOf" srcId="{13B44ADD-386C-4610-9126-04E959264FF3}" destId="{4D9B07E4-D599-448B-A635-175C79ED72AB}" srcOrd="0" destOrd="0" presId="urn:microsoft.com/office/officeart/2005/8/layout/process5"/>
    <dgm:cxn modelId="{01D1F164-756A-4515-AE80-81FAF8FD6C58}" type="presOf" srcId="{D3EF4B11-45DB-4E84-85E9-6674A9046C70}" destId="{75E0F3E9-56E9-45C5-9439-40B89D3343B7}" srcOrd="0" destOrd="0" presId="urn:microsoft.com/office/officeart/2005/8/layout/process5"/>
    <dgm:cxn modelId="{F08FE1F4-72F2-44B5-B649-57091BB313A6}" type="presOf" srcId="{AB32B48F-BB24-4DB8-B8EA-E18BAF4266A2}" destId="{A2F554AD-EC0A-477B-A662-9F5314F58146}" srcOrd="0" destOrd="0" presId="urn:microsoft.com/office/officeart/2005/8/layout/process5"/>
    <dgm:cxn modelId="{35959BEB-D7C8-4408-90FD-828582D2BF99}" type="presOf" srcId="{B1001C1E-1B56-440A-B2E1-E4B00BB0777B}" destId="{A05E2B97-8F9B-47E8-8E07-AC5911C68D53}" srcOrd="0" destOrd="0" presId="urn:microsoft.com/office/officeart/2005/8/layout/process5"/>
    <dgm:cxn modelId="{75752FB0-7A5A-4428-B76A-EFDEF84966FB}" type="presOf" srcId="{CCF1FE03-6807-49D8-BDC3-445023466DB9}" destId="{CBEB703E-B545-4E4B-B8D4-44C4AC87765D}" srcOrd="1" destOrd="0" presId="urn:microsoft.com/office/officeart/2005/8/layout/process5"/>
    <dgm:cxn modelId="{1D59BFE0-F602-4046-82E1-68E69CA842E4}" type="presOf" srcId="{217750BA-AA08-4312-84FB-853C77CAF395}" destId="{356DE83C-0A83-468D-B27C-F6CDB2A65A60}" srcOrd="1" destOrd="0" presId="urn:microsoft.com/office/officeart/2005/8/layout/process5"/>
    <dgm:cxn modelId="{4282CE38-543B-4F1E-BA04-9AF9272CBD16}" type="presOf" srcId="{7C9D08DF-131C-4473-B16D-3DB118D78FA6}" destId="{737448E8-8FF2-4A7B-AD73-F862F84BBBBA}" srcOrd="1" destOrd="0" presId="urn:microsoft.com/office/officeart/2005/8/layout/process5"/>
    <dgm:cxn modelId="{D0599D1E-952E-4D1F-8C9D-38A557048C29}" type="presOf" srcId="{A6A5ECC8-D70E-457D-8D72-72F8294D4AC8}" destId="{C9B0E080-9EC0-4017-BFD8-2D3686A88A17}" srcOrd="0" destOrd="0" presId="urn:microsoft.com/office/officeart/2005/8/layout/process5"/>
    <dgm:cxn modelId="{394C4434-2B9A-460E-A13D-2C37F358BE85}" type="presParOf" srcId="{A2F554AD-EC0A-477B-A662-9F5314F58146}" destId="{C9B0E080-9EC0-4017-BFD8-2D3686A88A17}" srcOrd="0" destOrd="0" presId="urn:microsoft.com/office/officeart/2005/8/layout/process5"/>
    <dgm:cxn modelId="{BB1F58AD-4FD9-46E6-B5E4-4A560C62B747}" type="presParOf" srcId="{A2F554AD-EC0A-477B-A662-9F5314F58146}" destId="{DBAF8B27-EA72-4240-85AC-DD907EBD5223}" srcOrd="1" destOrd="0" presId="urn:microsoft.com/office/officeart/2005/8/layout/process5"/>
    <dgm:cxn modelId="{94E78723-0C34-4F44-851E-E5D7D430D60C}" type="presParOf" srcId="{DBAF8B27-EA72-4240-85AC-DD907EBD5223}" destId="{737448E8-8FF2-4A7B-AD73-F862F84BBBBA}" srcOrd="0" destOrd="0" presId="urn:microsoft.com/office/officeart/2005/8/layout/process5"/>
    <dgm:cxn modelId="{65D953C5-206A-4A49-B6F6-A73BD25F8D42}" type="presParOf" srcId="{A2F554AD-EC0A-477B-A662-9F5314F58146}" destId="{75E0F3E9-56E9-45C5-9439-40B89D3343B7}" srcOrd="2" destOrd="0" presId="urn:microsoft.com/office/officeart/2005/8/layout/process5"/>
    <dgm:cxn modelId="{AC8FB63B-59E3-4ACD-9D7C-B9A8BD237BA7}" type="presParOf" srcId="{A2F554AD-EC0A-477B-A662-9F5314F58146}" destId="{FE3587C7-494C-48BE-9AA8-884722BA6764}" srcOrd="3" destOrd="0" presId="urn:microsoft.com/office/officeart/2005/8/layout/process5"/>
    <dgm:cxn modelId="{A087E551-FC7C-4F54-B95C-38874081A421}" type="presParOf" srcId="{FE3587C7-494C-48BE-9AA8-884722BA6764}" destId="{356DE83C-0A83-468D-B27C-F6CDB2A65A60}" srcOrd="0" destOrd="0" presId="urn:microsoft.com/office/officeart/2005/8/layout/process5"/>
    <dgm:cxn modelId="{9B084B93-09CA-4E5A-BF89-44FD8A1FE881}" type="presParOf" srcId="{A2F554AD-EC0A-477B-A662-9F5314F58146}" destId="{5CE8F136-D7EC-464F-B66B-E5C7CA1B6D24}" srcOrd="4" destOrd="0" presId="urn:microsoft.com/office/officeart/2005/8/layout/process5"/>
    <dgm:cxn modelId="{4503DF9C-E49F-4142-97C3-F87E46B8AA01}" type="presParOf" srcId="{A2F554AD-EC0A-477B-A662-9F5314F58146}" destId="{8737F875-9036-46C8-B06E-B5F993A43FE0}" srcOrd="5" destOrd="0" presId="urn:microsoft.com/office/officeart/2005/8/layout/process5"/>
    <dgm:cxn modelId="{F79AC9E7-69E6-46D2-9AF5-4547448131C9}" type="presParOf" srcId="{8737F875-9036-46C8-B06E-B5F993A43FE0}" destId="{CBEB703E-B545-4E4B-B8D4-44C4AC87765D}" srcOrd="0" destOrd="0" presId="urn:microsoft.com/office/officeart/2005/8/layout/process5"/>
    <dgm:cxn modelId="{D6A2B83F-7BEF-447A-B8DB-7EFEAE6391C0}" type="presParOf" srcId="{A2F554AD-EC0A-477B-A662-9F5314F58146}" destId="{A2106D81-B0F7-4BBD-9C5E-0A0F435EF50E}" srcOrd="6" destOrd="0" presId="urn:microsoft.com/office/officeart/2005/8/layout/process5"/>
    <dgm:cxn modelId="{B0CFC845-DDCD-4BFD-81D5-57E74EFC30C5}" type="presParOf" srcId="{A2F554AD-EC0A-477B-A662-9F5314F58146}" destId="{4D9B07E4-D599-448B-A635-175C79ED72AB}" srcOrd="7" destOrd="0" presId="urn:microsoft.com/office/officeart/2005/8/layout/process5"/>
    <dgm:cxn modelId="{BF91E896-8475-417A-B564-5D5965E9EDF1}" type="presParOf" srcId="{4D9B07E4-D599-448B-A635-175C79ED72AB}" destId="{A1DA2196-E589-4A1D-9B76-0BA04A198116}" srcOrd="0" destOrd="0" presId="urn:microsoft.com/office/officeart/2005/8/layout/process5"/>
    <dgm:cxn modelId="{764757C1-CD7E-49AB-B9FA-9B49D47F9993}" type="presParOf" srcId="{A2F554AD-EC0A-477B-A662-9F5314F58146}" destId="{A05E2B97-8F9B-47E8-8E07-AC5911C68D53}"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0E080-9EC0-4017-BFD8-2D3686A88A17}">
      <dsp:nvSpPr>
        <dsp:cNvPr id="0" name=""/>
        <dsp:cNvSpPr/>
      </dsp:nvSpPr>
      <dsp:spPr>
        <a:xfrm>
          <a:off x="807094" y="3472"/>
          <a:ext cx="2296045" cy="1377627"/>
        </a:xfrm>
        <a:prstGeom prst="roundRect">
          <a:avLst>
            <a:gd name="adj" fmla="val 10000"/>
          </a:avLst>
        </a:prstGeom>
        <a:gradFill rotWithShape="1">
          <a:gsLst>
            <a:gs pos="0">
              <a:schemeClr val="accent6">
                <a:tint val="98000"/>
                <a:satMod val="120000"/>
                <a:lumMod val="110000"/>
              </a:schemeClr>
            </a:gs>
            <a:gs pos="100000">
              <a:schemeClr val="accent6">
                <a:shade val="90000"/>
                <a:lumMod val="90000"/>
              </a:schemeClr>
            </a:gs>
          </a:gsLst>
          <a:lin ang="5400000" scaled="0"/>
        </a:gra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smtClean="0">
              <a:solidFill>
                <a:schemeClr val="bg1"/>
              </a:solidFill>
            </a:rPr>
            <a:t>CAPÍTULO I </a:t>
          </a:r>
          <a:br>
            <a:rPr lang="es-EC" sz="1200" b="1" kern="1200" dirty="0" smtClean="0">
              <a:solidFill>
                <a:schemeClr val="bg1"/>
              </a:solidFill>
            </a:rPr>
          </a:br>
          <a:r>
            <a:rPr lang="es-EC" sz="1200" b="1" kern="1200" dirty="0" smtClean="0">
              <a:solidFill>
                <a:schemeClr val="bg1"/>
              </a:solidFill>
            </a:rPr>
            <a:t/>
          </a:r>
          <a:br>
            <a:rPr lang="es-EC" sz="1200" b="1" kern="1200" dirty="0" smtClean="0">
              <a:solidFill>
                <a:schemeClr val="bg1"/>
              </a:solidFill>
            </a:rPr>
          </a:br>
          <a:r>
            <a:rPr lang="es-EC" sz="1200" b="1" kern="1200" dirty="0" smtClean="0">
              <a:solidFill>
                <a:schemeClr val="bg1"/>
              </a:solidFill>
            </a:rPr>
            <a:t>DESCRIPCIÓN DE LA EMPRESA</a:t>
          </a:r>
          <a:endParaRPr lang="es-EC" sz="1200" b="1" kern="1200" dirty="0">
            <a:solidFill>
              <a:schemeClr val="bg1"/>
            </a:solidFill>
          </a:endParaRPr>
        </a:p>
      </dsp:txBody>
      <dsp:txXfrm>
        <a:off x="847443" y="43821"/>
        <a:ext cx="2215347" cy="1296929"/>
      </dsp:txXfrm>
    </dsp:sp>
    <dsp:sp modelId="{DBAF8B27-EA72-4240-85AC-DD907EBD5223}">
      <dsp:nvSpPr>
        <dsp:cNvPr id="0" name=""/>
        <dsp:cNvSpPr/>
      </dsp:nvSpPr>
      <dsp:spPr>
        <a:xfrm>
          <a:off x="3305192" y="407576"/>
          <a:ext cx="486761" cy="569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p>
      </dsp:txBody>
      <dsp:txXfrm>
        <a:off x="3305192" y="521460"/>
        <a:ext cx="340733" cy="341651"/>
      </dsp:txXfrm>
    </dsp:sp>
    <dsp:sp modelId="{75E0F3E9-56E9-45C5-9439-40B89D3343B7}">
      <dsp:nvSpPr>
        <dsp:cNvPr id="0" name=""/>
        <dsp:cNvSpPr/>
      </dsp:nvSpPr>
      <dsp:spPr>
        <a:xfrm>
          <a:off x="4021559" y="3472"/>
          <a:ext cx="2296045" cy="1377627"/>
        </a:xfrm>
        <a:prstGeom prst="roundRect">
          <a:avLst>
            <a:gd name="adj" fmla="val 10000"/>
          </a:avLst>
        </a:prstGeom>
        <a:gradFill rotWithShape="1">
          <a:gsLst>
            <a:gs pos="0">
              <a:schemeClr val="accent6">
                <a:tint val="98000"/>
                <a:satMod val="120000"/>
                <a:lumMod val="110000"/>
              </a:schemeClr>
            </a:gs>
            <a:gs pos="100000">
              <a:schemeClr val="accent6">
                <a:shade val="90000"/>
                <a:lumMod val="90000"/>
              </a:schemeClr>
            </a:gs>
          </a:gsLst>
          <a:lin ang="5400000" scaled="0"/>
        </a:gra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smtClean="0">
              <a:solidFill>
                <a:schemeClr val="bg1"/>
              </a:solidFill>
            </a:rPr>
            <a:t>CAPÍTULO II</a:t>
          </a:r>
          <a:br>
            <a:rPr lang="es-EC" sz="1200" b="1" kern="1200" dirty="0" smtClean="0">
              <a:solidFill>
                <a:schemeClr val="bg1"/>
              </a:solidFill>
            </a:rPr>
          </a:br>
          <a:endParaRPr lang="es-EC" sz="1200" b="1" kern="1200" dirty="0" smtClean="0">
            <a:solidFill>
              <a:schemeClr val="bg1"/>
            </a:solidFill>
          </a:endParaRPr>
        </a:p>
        <a:p>
          <a:pPr lvl="0" algn="ctr" defTabSz="533400">
            <a:lnSpc>
              <a:spcPct val="90000"/>
            </a:lnSpc>
            <a:spcBef>
              <a:spcPct val="0"/>
            </a:spcBef>
            <a:spcAft>
              <a:spcPct val="35000"/>
            </a:spcAft>
          </a:pPr>
          <a:r>
            <a:rPr lang="es-EC" sz="1200" b="1" kern="1200" dirty="0" smtClean="0">
              <a:solidFill>
                <a:schemeClr val="bg1"/>
              </a:solidFill>
            </a:rPr>
            <a:t>LEVANTAMIENTO DE PROCESOS PARA LA EMPRESA PROSUMEL S.A</a:t>
          </a:r>
          <a:endParaRPr lang="es-EC" sz="1200" b="1" kern="1200" dirty="0">
            <a:solidFill>
              <a:schemeClr val="bg1"/>
            </a:solidFill>
          </a:endParaRPr>
        </a:p>
      </dsp:txBody>
      <dsp:txXfrm>
        <a:off x="4061908" y="43821"/>
        <a:ext cx="2215347" cy="1296929"/>
      </dsp:txXfrm>
    </dsp:sp>
    <dsp:sp modelId="{FE3587C7-494C-48BE-9AA8-884722BA6764}">
      <dsp:nvSpPr>
        <dsp:cNvPr id="0" name=""/>
        <dsp:cNvSpPr/>
      </dsp:nvSpPr>
      <dsp:spPr>
        <a:xfrm rot="5400000">
          <a:off x="4926201" y="1541823"/>
          <a:ext cx="486761" cy="569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p>
      </dsp:txBody>
      <dsp:txXfrm rot="-5400000">
        <a:off x="4998756" y="1583152"/>
        <a:ext cx="341651" cy="340733"/>
      </dsp:txXfrm>
    </dsp:sp>
    <dsp:sp modelId="{5CE8F136-D7EC-464F-B66B-E5C7CA1B6D24}">
      <dsp:nvSpPr>
        <dsp:cNvPr id="0" name=""/>
        <dsp:cNvSpPr/>
      </dsp:nvSpPr>
      <dsp:spPr>
        <a:xfrm>
          <a:off x="4021559" y="2299518"/>
          <a:ext cx="2296045" cy="1377627"/>
        </a:xfrm>
        <a:prstGeom prst="roundRect">
          <a:avLst>
            <a:gd name="adj" fmla="val 10000"/>
          </a:avLst>
        </a:prstGeom>
        <a:gradFill rotWithShape="1">
          <a:gsLst>
            <a:gs pos="0">
              <a:schemeClr val="accent6">
                <a:tint val="98000"/>
                <a:satMod val="120000"/>
                <a:lumMod val="110000"/>
              </a:schemeClr>
            </a:gs>
            <a:gs pos="100000">
              <a:schemeClr val="accent6">
                <a:shade val="90000"/>
                <a:lumMod val="90000"/>
              </a:schemeClr>
            </a:gs>
          </a:gsLst>
          <a:lin ang="5400000" scaled="0"/>
        </a:gra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smtClean="0">
              <a:solidFill>
                <a:schemeClr val="bg1"/>
              </a:solidFill>
            </a:rPr>
            <a:t>CAPÍTULO III</a:t>
          </a:r>
          <a:br>
            <a:rPr lang="es-EC" sz="1200" b="1" kern="1200" dirty="0" smtClean="0">
              <a:solidFill>
                <a:schemeClr val="bg1"/>
              </a:solidFill>
            </a:rPr>
          </a:br>
          <a:r>
            <a:rPr lang="es-EC" sz="1200" b="1" kern="1200" dirty="0" smtClean="0">
              <a:solidFill>
                <a:schemeClr val="bg1"/>
              </a:solidFill>
            </a:rPr>
            <a:t/>
          </a:r>
          <a:br>
            <a:rPr lang="es-EC" sz="1200" b="1" kern="1200" dirty="0" smtClean="0">
              <a:solidFill>
                <a:schemeClr val="bg1"/>
              </a:solidFill>
            </a:rPr>
          </a:br>
          <a:r>
            <a:rPr lang="es-EC" sz="1200" b="1" kern="1200" dirty="0" smtClean="0">
              <a:solidFill>
                <a:schemeClr val="bg1"/>
              </a:solidFill>
            </a:rPr>
            <a:t>MANUAL DE PROCESOS PARA PROSUMEL S.A</a:t>
          </a:r>
          <a:endParaRPr lang="es-EC" sz="1200" b="1" kern="1200" dirty="0">
            <a:solidFill>
              <a:schemeClr val="bg1"/>
            </a:solidFill>
          </a:endParaRPr>
        </a:p>
      </dsp:txBody>
      <dsp:txXfrm>
        <a:off x="4061908" y="2339867"/>
        <a:ext cx="2215347" cy="1296929"/>
      </dsp:txXfrm>
    </dsp:sp>
    <dsp:sp modelId="{8737F875-9036-46C8-B06E-B5F993A43FE0}">
      <dsp:nvSpPr>
        <dsp:cNvPr id="0" name=""/>
        <dsp:cNvSpPr/>
      </dsp:nvSpPr>
      <dsp:spPr>
        <a:xfrm rot="10800000">
          <a:off x="3332745" y="2703622"/>
          <a:ext cx="486761" cy="569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p>
      </dsp:txBody>
      <dsp:txXfrm rot="10800000">
        <a:off x="3478773" y="2817506"/>
        <a:ext cx="340733" cy="341651"/>
      </dsp:txXfrm>
    </dsp:sp>
    <dsp:sp modelId="{A2106D81-B0F7-4BBD-9C5E-0A0F435EF50E}">
      <dsp:nvSpPr>
        <dsp:cNvPr id="0" name=""/>
        <dsp:cNvSpPr/>
      </dsp:nvSpPr>
      <dsp:spPr>
        <a:xfrm>
          <a:off x="807094" y="2299518"/>
          <a:ext cx="2296045" cy="1377627"/>
        </a:xfrm>
        <a:prstGeom prst="roundRect">
          <a:avLst>
            <a:gd name="adj" fmla="val 10000"/>
          </a:avLst>
        </a:prstGeom>
        <a:gradFill rotWithShape="1">
          <a:gsLst>
            <a:gs pos="0">
              <a:schemeClr val="accent6">
                <a:tint val="98000"/>
                <a:satMod val="120000"/>
                <a:lumMod val="110000"/>
              </a:schemeClr>
            </a:gs>
            <a:gs pos="100000">
              <a:schemeClr val="accent6">
                <a:shade val="90000"/>
                <a:lumMod val="90000"/>
              </a:schemeClr>
            </a:gs>
          </a:gsLst>
          <a:lin ang="5400000" scaled="0"/>
        </a:gra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smtClean="0">
              <a:solidFill>
                <a:schemeClr val="bg1"/>
              </a:solidFill>
            </a:rPr>
            <a:t>CAPÍTULO IV</a:t>
          </a:r>
          <a:br>
            <a:rPr lang="es-EC" sz="1200" b="1" kern="1200" dirty="0" smtClean="0">
              <a:solidFill>
                <a:schemeClr val="bg1"/>
              </a:solidFill>
            </a:rPr>
          </a:br>
          <a:r>
            <a:rPr lang="es-EC" sz="1200" b="1" kern="1200" dirty="0" smtClean="0">
              <a:solidFill>
                <a:schemeClr val="bg1"/>
              </a:solidFill>
            </a:rPr>
            <a:t/>
          </a:r>
          <a:br>
            <a:rPr lang="es-EC" sz="1200" b="1" kern="1200" dirty="0" smtClean="0">
              <a:solidFill>
                <a:schemeClr val="bg1"/>
              </a:solidFill>
            </a:rPr>
          </a:br>
          <a:r>
            <a:rPr lang="es-EC" sz="1200" b="1" kern="1200" dirty="0" smtClean="0">
              <a:solidFill>
                <a:schemeClr val="bg1"/>
              </a:solidFill>
            </a:rPr>
            <a:t>MANUAL DE DESCRIPCIÓN DE CARGOS PARA LA EMPRESA PROSUMEL S.A</a:t>
          </a:r>
          <a:endParaRPr lang="es-EC" sz="1200" b="1" kern="1200" dirty="0">
            <a:solidFill>
              <a:schemeClr val="bg1"/>
            </a:solidFill>
          </a:endParaRPr>
        </a:p>
      </dsp:txBody>
      <dsp:txXfrm>
        <a:off x="847443" y="2339867"/>
        <a:ext cx="2215347" cy="1296929"/>
      </dsp:txXfrm>
    </dsp:sp>
    <dsp:sp modelId="{4D9B07E4-D599-448B-A635-175C79ED72AB}">
      <dsp:nvSpPr>
        <dsp:cNvPr id="0" name=""/>
        <dsp:cNvSpPr/>
      </dsp:nvSpPr>
      <dsp:spPr>
        <a:xfrm rot="5400000">
          <a:off x="1711737" y="3837868"/>
          <a:ext cx="486761" cy="569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p>
      </dsp:txBody>
      <dsp:txXfrm rot="-5400000">
        <a:off x="1784292" y="3879197"/>
        <a:ext cx="341651" cy="340733"/>
      </dsp:txXfrm>
    </dsp:sp>
    <dsp:sp modelId="{A05E2B97-8F9B-47E8-8E07-AC5911C68D53}">
      <dsp:nvSpPr>
        <dsp:cNvPr id="0" name=""/>
        <dsp:cNvSpPr/>
      </dsp:nvSpPr>
      <dsp:spPr>
        <a:xfrm>
          <a:off x="807094" y="4595564"/>
          <a:ext cx="2296045" cy="1377627"/>
        </a:xfrm>
        <a:prstGeom prst="roundRect">
          <a:avLst>
            <a:gd name="adj" fmla="val 10000"/>
          </a:avLst>
        </a:prstGeom>
        <a:gradFill rotWithShape="1">
          <a:gsLst>
            <a:gs pos="0">
              <a:schemeClr val="accent6">
                <a:tint val="98000"/>
                <a:satMod val="120000"/>
                <a:lumMod val="110000"/>
              </a:schemeClr>
            </a:gs>
            <a:gs pos="100000">
              <a:schemeClr val="accent6">
                <a:shade val="90000"/>
                <a:lumMod val="90000"/>
              </a:schemeClr>
            </a:gs>
          </a:gsLst>
          <a:lin ang="5400000" scaled="0"/>
        </a:gra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smtClean="0">
              <a:solidFill>
                <a:schemeClr val="bg1"/>
              </a:solidFill>
            </a:rPr>
            <a:t>CAPÍTULO V</a:t>
          </a:r>
          <a:br>
            <a:rPr lang="es-EC" sz="1200" b="1" kern="1200" dirty="0" smtClean="0">
              <a:solidFill>
                <a:schemeClr val="bg1"/>
              </a:solidFill>
            </a:rPr>
          </a:br>
          <a:r>
            <a:rPr lang="es-EC" sz="1200" b="1" kern="1200" dirty="0" smtClean="0">
              <a:solidFill>
                <a:schemeClr val="bg1"/>
              </a:solidFill>
            </a:rPr>
            <a:t/>
          </a:r>
          <a:br>
            <a:rPr lang="es-EC" sz="1200" b="1" kern="1200" dirty="0" smtClean="0">
              <a:solidFill>
                <a:schemeClr val="bg1"/>
              </a:solidFill>
            </a:rPr>
          </a:br>
          <a:r>
            <a:rPr lang="es-EC" sz="1200" b="1" kern="1200" dirty="0" smtClean="0">
              <a:solidFill>
                <a:schemeClr val="bg1"/>
              </a:solidFill>
            </a:rPr>
            <a:t>CONCLUSIONES Y RECOMENDACIONES</a:t>
          </a:r>
          <a:endParaRPr lang="es-EC" sz="1200" kern="1200" dirty="0"/>
        </a:p>
      </dsp:txBody>
      <dsp:txXfrm>
        <a:off x="847443" y="4635913"/>
        <a:ext cx="2215347" cy="12969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D841F-E6D1-4303-AD7C-BB15C4E16EE8}" type="datetimeFigureOut">
              <a:rPr lang="es-EC" smtClean="0"/>
              <a:pPr/>
              <a:t>12/05/2015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FA1FA1-5C70-4AE2-88DF-76901A596298}" type="slidenum">
              <a:rPr lang="es-EC" smtClean="0"/>
              <a:pPr/>
              <a:t>‹Nº›</a:t>
            </a:fld>
            <a:endParaRPr lang="es-EC"/>
          </a:p>
        </p:txBody>
      </p:sp>
    </p:spTree>
    <p:extLst>
      <p:ext uri="{BB962C8B-B14F-4D97-AF65-F5344CB8AC3E}">
        <p14:creationId xmlns:p14="http://schemas.microsoft.com/office/powerpoint/2010/main" val="1307579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60AAE97-0D4F-45AA-A98B-29D24B1125F2}"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81B543A-044E-4EB9-8D8B-150411AAA969}" type="datetimeFigureOut">
              <a:rPr lang="es-EC" smtClean="0"/>
              <a:pPr/>
              <a:t>12/05/2015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60AAE97-0D4F-45AA-A98B-29D24B1125F2}" type="slidenum">
              <a:rPr lang="es-EC" smtClean="0"/>
              <a:pPr/>
              <a:t>‹Nº›</a:t>
            </a:fld>
            <a:endParaRPr lang="es-EC"/>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F81B543A-044E-4EB9-8D8B-150411AAA969}" type="datetimeFigureOut">
              <a:rPr lang="es-EC" smtClean="0"/>
              <a:pPr/>
              <a:t>12/05/2015</a:t>
            </a:fld>
            <a:endParaRPr lang="es-EC"/>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60AAE97-0D4F-45AA-A98B-29D24B1125F2}" type="slidenum">
              <a:rPr lang="es-EC" smtClean="0"/>
              <a:pPr/>
              <a:t>‹Nº›</a:t>
            </a:fld>
            <a:endParaRPr lang="es-EC"/>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slide" Target="slide2.xml"/><Relationship Id="rId4" Type="http://schemas.openxmlformats.org/officeDocument/2006/relationships/image" Target="../media/image8.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980728"/>
            <a:ext cx="7117180" cy="2788540"/>
          </a:xfrm>
        </p:spPr>
        <p:txBody>
          <a:bodyPr/>
          <a:lstStyle/>
          <a:p>
            <a:pPr algn="just"/>
            <a:r>
              <a:rPr lang="es-EC" sz="3200" dirty="0"/>
              <a:t>MANUAL DE PROCESOS Y DESCRIPCIÓN DE CARGOS PARA LA EMPRESA PROSUMEL S.A.</a:t>
            </a:r>
          </a:p>
        </p:txBody>
      </p:sp>
      <p:sp>
        <p:nvSpPr>
          <p:cNvPr id="3" name="2 Subtítulo"/>
          <p:cNvSpPr>
            <a:spLocks noGrp="1"/>
          </p:cNvSpPr>
          <p:nvPr>
            <p:ph type="subTitle" idx="1"/>
          </p:nvPr>
        </p:nvSpPr>
        <p:spPr>
          <a:xfrm>
            <a:off x="755576" y="4777380"/>
            <a:ext cx="7117180" cy="861420"/>
          </a:xfrm>
        </p:spPr>
        <p:txBody>
          <a:bodyPr/>
          <a:lstStyle/>
          <a:p>
            <a:endParaRPr lang="es-EC" dirty="0" smtClean="0"/>
          </a:p>
          <a:p>
            <a:pPr algn="ctr"/>
            <a:r>
              <a:rPr lang="es-EC" b="1" dirty="0" smtClean="0"/>
              <a:t>PAMELA NUÑEZ   -   CARLOS SIGCHO</a:t>
            </a:r>
            <a:endParaRPr lang="es-EC" b="1" dirty="0"/>
          </a:p>
        </p:txBody>
      </p:sp>
    </p:spTree>
    <p:extLst>
      <p:ext uri="{BB962C8B-B14F-4D97-AF65-F5344CB8AC3E}">
        <p14:creationId xmlns:p14="http://schemas.microsoft.com/office/powerpoint/2010/main" val="3878708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332656"/>
            <a:ext cx="7125112" cy="1800200"/>
          </a:xfrm>
        </p:spPr>
        <p:txBody>
          <a:bodyPr>
            <a:normAutofit fontScale="62500" lnSpcReduction="20000"/>
          </a:bodyPr>
          <a:lstStyle/>
          <a:p>
            <a:pPr marL="0" lvl="0" indent="0">
              <a:buNone/>
            </a:pPr>
            <a:r>
              <a:rPr lang="es-EC" sz="2900" b="1" i="1" dirty="0"/>
              <a:t>¿Cuál es su nivel de estudios</a:t>
            </a:r>
            <a:r>
              <a:rPr lang="es-EC" sz="2900" b="1" i="1" dirty="0" smtClean="0"/>
              <a:t>?</a:t>
            </a:r>
          </a:p>
          <a:p>
            <a:pPr marL="0" lvl="0" indent="0">
              <a:buNone/>
            </a:pPr>
            <a:endParaRPr lang="es-EC" b="1" i="1" dirty="0"/>
          </a:p>
          <a:p>
            <a:pPr marL="0" lvl="0" indent="0">
              <a:buNone/>
            </a:pPr>
            <a:endParaRPr lang="es-EC" b="1" i="1" dirty="0" smtClean="0"/>
          </a:p>
          <a:p>
            <a:pPr marL="0" lvl="0" indent="0">
              <a:buNone/>
            </a:pPr>
            <a:endParaRPr lang="es-EC" b="1" i="1" dirty="0"/>
          </a:p>
          <a:p>
            <a:pPr marL="0" lvl="0" indent="0">
              <a:buNone/>
            </a:pPr>
            <a:endParaRPr lang="es-EC" b="1" i="1" dirty="0" smtClean="0"/>
          </a:p>
          <a:p>
            <a:pPr marL="0" lvl="0" indent="0">
              <a:buNone/>
            </a:pPr>
            <a:endParaRPr lang="es-EC" dirty="0"/>
          </a:p>
          <a:p>
            <a:pPr marL="0" indent="0">
              <a:buNone/>
            </a:pPr>
            <a:r>
              <a:rPr lang="es-EC" dirty="0"/>
              <a:t> </a:t>
            </a:r>
            <a:endParaRPr lang="es-EC" dirty="0" smtClean="0"/>
          </a:p>
        </p:txBody>
      </p:sp>
      <p:graphicFrame>
        <p:nvGraphicFramePr>
          <p:cNvPr id="4" name="3 Gráfico"/>
          <p:cNvGraphicFramePr>
            <a:graphicFrameLocks/>
          </p:cNvGraphicFramePr>
          <p:nvPr>
            <p:extLst>
              <p:ext uri="{D42A27DB-BD31-4B8C-83A1-F6EECF244321}">
                <p14:modId xmlns:p14="http://schemas.microsoft.com/office/powerpoint/2010/main" val="3220560193"/>
              </p:ext>
            </p:extLst>
          </p:nvPr>
        </p:nvGraphicFramePr>
        <p:xfrm>
          <a:off x="1331640" y="1916832"/>
          <a:ext cx="5472608" cy="3599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366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1412776"/>
            <a:ext cx="7125112" cy="5112568"/>
          </a:xfrm>
        </p:spPr>
        <p:txBody>
          <a:bodyPr>
            <a:normAutofit/>
          </a:bodyPr>
          <a:lstStyle/>
          <a:p>
            <a:pPr marL="0" indent="0">
              <a:buNone/>
            </a:pPr>
            <a:r>
              <a:rPr lang="es-EC" dirty="0"/>
              <a:t> </a:t>
            </a:r>
          </a:p>
          <a:p>
            <a:pPr marL="457200" lvl="1" indent="0">
              <a:buNone/>
            </a:pPr>
            <a:endParaRPr lang="es-EC" dirty="0" smtClean="0"/>
          </a:p>
        </p:txBody>
      </p:sp>
      <p:sp>
        <p:nvSpPr>
          <p:cNvPr id="4" name="3 Rectángulo"/>
          <p:cNvSpPr/>
          <p:nvPr/>
        </p:nvSpPr>
        <p:spPr>
          <a:xfrm>
            <a:off x="1259632" y="476672"/>
            <a:ext cx="6624736" cy="646331"/>
          </a:xfrm>
          <a:prstGeom prst="rect">
            <a:avLst/>
          </a:prstGeom>
        </p:spPr>
        <p:txBody>
          <a:bodyPr wrap="square">
            <a:spAutoFit/>
          </a:bodyPr>
          <a:lstStyle/>
          <a:p>
            <a:pPr lvl="0"/>
            <a:r>
              <a:rPr lang="es-EC" b="1" i="1" dirty="0"/>
              <a:t>¿Usted </a:t>
            </a:r>
            <a:r>
              <a:rPr lang="es-EC" b="1" i="1" dirty="0" smtClean="0"/>
              <a:t>conoce </a:t>
            </a:r>
            <a:r>
              <a:rPr lang="es-EC" b="1" i="1" dirty="0" smtClean="0"/>
              <a:t>si </a:t>
            </a:r>
            <a:r>
              <a:rPr lang="es-EC" b="1" i="1" dirty="0"/>
              <a:t>la empresa cuenta con algún proceso?  </a:t>
            </a:r>
            <a:endParaRPr lang="es-EC" dirty="0"/>
          </a:p>
        </p:txBody>
      </p:sp>
      <p:graphicFrame>
        <p:nvGraphicFramePr>
          <p:cNvPr id="10" name="9 Gráfico"/>
          <p:cNvGraphicFramePr>
            <a:graphicFrameLocks/>
          </p:cNvGraphicFramePr>
          <p:nvPr>
            <p:extLst>
              <p:ext uri="{D42A27DB-BD31-4B8C-83A1-F6EECF244321}">
                <p14:modId xmlns:p14="http://schemas.microsoft.com/office/powerpoint/2010/main" val="1728737319"/>
              </p:ext>
            </p:extLst>
          </p:nvPr>
        </p:nvGraphicFramePr>
        <p:xfrm>
          <a:off x="2285682" y="1844824"/>
          <a:ext cx="4572635" cy="3456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072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1412776"/>
            <a:ext cx="7125112" cy="5112568"/>
          </a:xfrm>
        </p:spPr>
        <p:txBody>
          <a:bodyPr>
            <a:normAutofit/>
          </a:bodyPr>
          <a:lstStyle/>
          <a:p>
            <a:pPr marL="0" indent="0">
              <a:buNone/>
            </a:pPr>
            <a:r>
              <a:rPr lang="es-EC" dirty="0"/>
              <a:t> </a:t>
            </a:r>
          </a:p>
          <a:p>
            <a:pPr marL="457200" lvl="1" indent="0">
              <a:buNone/>
            </a:pPr>
            <a:endParaRPr lang="es-EC" dirty="0" smtClean="0"/>
          </a:p>
        </p:txBody>
      </p:sp>
      <p:sp>
        <p:nvSpPr>
          <p:cNvPr id="4" name="3 Rectángulo"/>
          <p:cNvSpPr/>
          <p:nvPr/>
        </p:nvSpPr>
        <p:spPr>
          <a:xfrm>
            <a:off x="1259632" y="476672"/>
            <a:ext cx="6768752" cy="1200329"/>
          </a:xfrm>
          <a:prstGeom prst="rect">
            <a:avLst/>
          </a:prstGeom>
        </p:spPr>
        <p:txBody>
          <a:bodyPr wrap="square">
            <a:spAutoFit/>
          </a:bodyPr>
          <a:lstStyle/>
          <a:p>
            <a:pPr lvl="0"/>
            <a:r>
              <a:rPr lang="es-EC" b="1" i="1" dirty="0"/>
              <a:t>¿Sabe usted cuál es la “</a:t>
            </a:r>
            <a:r>
              <a:rPr lang="es-EC" b="1" i="1" dirty="0" smtClean="0"/>
              <a:t>VISIÓN</a:t>
            </a:r>
            <a:r>
              <a:rPr lang="es-EC" b="1" i="1" dirty="0"/>
              <a:t>” de la organización?</a:t>
            </a:r>
            <a:endParaRPr lang="es-EC" dirty="0"/>
          </a:p>
          <a:p>
            <a:r>
              <a:rPr lang="es-EC" dirty="0"/>
              <a:t> </a:t>
            </a:r>
          </a:p>
          <a:p>
            <a:pPr lvl="0"/>
            <a:endParaRPr lang="es-EC" dirty="0"/>
          </a:p>
        </p:txBody>
      </p:sp>
      <p:graphicFrame>
        <p:nvGraphicFramePr>
          <p:cNvPr id="7" name="6 Gráfico"/>
          <p:cNvGraphicFramePr>
            <a:graphicFrameLocks/>
          </p:cNvGraphicFramePr>
          <p:nvPr>
            <p:extLst>
              <p:ext uri="{D42A27DB-BD31-4B8C-83A1-F6EECF244321}">
                <p14:modId xmlns:p14="http://schemas.microsoft.com/office/powerpoint/2010/main" val="3807332355"/>
              </p:ext>
            </p:extLst>
          </p:nvPr>
        </p:nvGraphicFramePr>
        <p:xfrm>
          <a:off x="1979712" y="1772816"/>
          <a:ext cx="4788659"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727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1412776"/>
            <a:ext cx="7125112" cy="5112568"/>
          </a:xfrm>
        </p:spPr>
        <p:txBody>
          <a:bodyPr>
            <a:normAutofit/>
          </a:bodyPr>
          <a:lstStyle/>
          <a:p>
            <a:pPr marL="0" indent="0">
              <a:buNone/>
            </a:pPr>
            <a:r>
              <a:rPr lang="es-EC" dirty="0"/>
              <a:t> </a:t>
            </a:r>
          </a:p>
          <a:p>
            <a:pPr marL="457200" lvl="1" indent="0">
              <a:buNone/>
            </a:pPr>
            <a:endParaRPr lang="es-EC" dirty="0" smtClean="0"/>
          </a:p>
        </p:txBody>
      </p:sp>
      <p:sp>
        <p:nvSpPr>
          <p:cNvPr id="4" name="3 Rectángulo"/>
          <p:cNvSpPr/>
          <p:nvPr/>
        </p:nvSpPr>
        <p:spPr>
          <a:xfrm>
            <a:off x="1259632" y="476672"/>
            <a:ext cx="6840760" cy="923330"/>
          </a:xfrm>
          <a:prstGeom prst="rect">
            <a:avLst/>
          </a:prstGeom>
        </p:spPr>
        <p:txBody>
          <a:bodyPr wrap="square">
            <a:spAutoFit/>
          </a:bodyPr>
          <a:lstStyle/>
          <a:p>
            <a:pPr lvl="0"/>
            <a:r>
              <a:rPr lang="es-EC" b="1" i="1" dirty="0"/>
              <a:t>¿Sabe usted cuál es la “</a:t>
            </a:r>
            <a:r>
              <a:rPr lang="es-EC" b="1" i="1" dirty="0" smtClean="0"/>
              <a:t>MISIÓN</a:t>
            </a:r>
            <a:r>
              <a:rPr lang="es-EC" b="1" i="1" dirty="0"/>
              <a:t>” de la organización?</a:t>
            </a:r>
            <a:r>
              <a:rPr lang="es-EC" dirty="0"/>
              <a:t> </a:t>
            </a:r>
          </a:p>
          <a:p>
            <a:pPr lvl="0"/>
            <a:endParaRPr lang="es-EC" dirty="0"/>
          </a:p>
        </p:txBody>
      </p:sp>
      <p:graphicFrame>
        <p:nvGraphicFramePr>
          <p:cNvPr id="9" name="8 Gráfico"/>
          <p:cNvGraphicFramePr>
            <a:graphicFrameLocks/>
          </p:cNvGraphicFramePr>
          <p:nvPr>
            <p:extLst>
              <p:ext uri="{D42A27DB-BD31-4B8C-83A1-F6EECF244321}">
                <p14:modId xmlns:p14="http://schemas.microsoft.com/office/powerpoint/2010/main" val="1660486979"/>
              </p:ext>
            </p:extLst>
          </p:nvPr>
        </p:nvGraphicFramePr>
        <p:xfrm>
          <a:off x="1763688" y="1400002"/>
          <a:ext cx="4788659" cy="39012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891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1412776"/>
            <a:ext cx="7125112" cy="5112568"/>
          </a:xfrm>
        </p:spPr>
        <p:txBody>
          <a:bodyPr>
            <a:normAutofit/>
          </a:bodyPr>
          <a:lstStyle/>
          <a:p>
            <a:pPr marL="0" indent="0">
              <a:buNone/>
            </a:pPr>
            <a:r>
              <a:rPr lang="es-EC" dirty="0"/>
              <a:t> </a:t>
            </a:r>
          </a:p>
          <a:p>
            <a:pPr marL="457200" lvl="1" indent="0">
              <a:buNone/>
            </a:pPr>
            <a:endParaRPr lang="es-EC" dirty="0" smtClean="0"/>
          </a:p>
        </p:txBody>
      </p:sp>
      <p:sp>
        <p:nvSpPr>
          <p:cNvPr id="4" name="3 Rectángulo"/>
          <p:cNvSpPr/>
          <p:nvPr/>
        </p:nvSpPr>
        <p:spPr>
          <a:xfrm>
            <a:off x="1259632" y="476672"/>
            <a:ext cx="6840760" cy="646331"/>
          </a:xfrm>
          <a:prstGeom prst="rect">
            <a:avLst/>
          </a:prstGeom>
        </p:spPr>
        <p:txBody>
          <a:bodyPr wrap="square">
            <a:spAutoFit/>
          </a:bodyPr>
          <a:lstStyle/>
          <a:p>
            <a:pPr lvl="0"/>
            <a:r>
              <a:rPr lang="es-EC" b="1" i="1" dirty="0"/>
              <a:t>¿Conoce usted algún documento dentro de la organización que describa sus cargos</a:t>
            </a:r>
            <a:r>
              <a:rPr lang="es-EC" b="1" i="1" dirty="0" smtClean="0"/>
              <a:t>?</a:t>
            </a:r>
            <a:endParaRPr lang="es-EC" dirty="0"/>
          </a:p>
        </p:txBody>
      </p:sp>
      <p:graphicFrame>
        <p:nvGraphicFramePr>
          <p:cNvPr id="10" name="9 Gráfico"/>
          <p:cNvGraphicFramePr>
            <a:graphicFrameLocks/>
          </p:cNvGraphicFramePr>
          <p:nvPr>
            <p:extLst>
              <p:ext uri="{D42A27DB-BD31-4B8C-83A1-F6EECF244321}">
                <p14:modId xmlns:p14="http://schemas.microsoft.com/office/powerpoint/2010/main" val="31584361"/>
              </p:ext>
            </p:extLst>
          </p:nvPr>
        </p:nvGraphicFramePr>
        <p:xfrm>
          <a:off x="2051720" y="1628801"/>
          <a:ext cx="4877435" cy="36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825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1412776"/>
            <a:ext cx="7125112" cy="5112568"/>
          </a:xfrm>
        </p:spPr>
        <p:txBody>
          <a:bodyPr>
            <a:normAutofit/>
          </a:bodyPr>
          <a:lstStyle/>
          <a:p>
            <a:pPr marL="0" indent="0">
              <a:buNone/>
            </a:pPr>
            <a:r>
              <a:rPr lang="es-EC" dirty="0"/>
              <a:t> </a:t>
            </a:r>
          </a:p>
          <a:p>
            <a:pPr marL="457200" lvl="1" indent="0">
              <a:buNone/>
            </a:pPr>
            <a:endParaRPr lang="es-EC" dirty="0" smtClean="0"/>
          </a:p>
        </p:txBody>
      </p:sp>
      <p:sp>
        <p:nvSpPr>
          <p:cNvPr id="4" name="3 Rectángulo"/>
          <p:cNvSpPr/>
          <p:nvPr/>
        </p:nvSpPr>
        <p:spPr>
          <a:xfrm>
            <a:off x="1259632" y="476672"/>
            <a:ext cx="6840760" cy="1477328"/>
          </a:xfrm>
          <a:prstGeom prst="rect">
            <a:avLst/>
          </a:prstGeom>
        </p:spPr>
        <p:txBody>
          <a:bodyPr wrap="square">
            <a:spAutoFit/>
          </a:bodyPr>
          <a:lstStyle/>
          <a:p>
            <a:pPr lvl="0" algn="just"/>
            <a:r>
              <a:rPr lang="es-EC" b="1" i="1" dirty="0"/>
              <a:t>¿Usted cree que sería más productivo si contara con un documento que le permita conocer más acerca de la organización (responsabilidades, funciones, etc</a:t>
            </a:r>
            <a:r>
              <a:rPr lang="es-EC" b="1" i="1" dirty="0" smtClean="0"/>
              <a:t>.)?</a:t>
            </a:r>
          </a:p>
          <a:p>
            <a:pPr lvl="0"/>
            <a:endParaRPr lang="es-EC" dirty="0"/>
          </a:p>
        </p:txBody>
      </p:sp>
      <p:graphicFrame>
        <p:nvGraphicFramePr>
          <p:cNvPr id="7" name="6 Gráfico"/>
          <p:cNvGraphicFramePr>
            <a:graphicFrameLocks/>
          </p:cNvGraphicFramePr>
          <p:nvPr>
            <p:extLst>
              <p:ext uri="{D42A27DB-BD31-4B8C-83A1-F6EECF244321}">
                <p14:modId xmlns:p14="http://schemas.microsoft.com/office/powerpoint/2010/main" val="3293245994"/>
              </p:ext>
            </p:extLst>
          </p:nvPr>
        </p:nvGraphicFramePr>
        <p:xfrm>
          <a:off x="2195736" y="1954001"/>
          <a:ext cx="4572635" cy="35632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275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1412776"/>
            <a:ext cx="7125112" cy="5112568"/>
          </a:xfrm>
        </p:spPr>
        <p:txBody>
          <a:bodyPr>
            <a:normAutofit/>
          </a:bodyPr>
          <a:lstStyle/>
          <a:p>
            <a:pPr marL="0" indent="0">
              <a:buNone/>
            </a:pPr>
            <a:r>
              <a:rPr lang="es-EC" dirty="0"/>
              <a:t> </a:t>
            </a:r>
          </a:p>
          <a:p>
            <a:pPr marL="457200" lvl="1" indent="0">
              <a:buNone/>
            </a:pPr>
            <a:endParaRPr lang="es-EC" dirty="0" smtClean="0"/>
          </a:p>
        </p:txBody>
      </p:sp>
      <p:sp>
        <p:nvSpPr>
          <p:cNvPr id="4" name="3 Rectángulo"/>
          <p:cNvSpPr/>
          <p:nvPr/>
        </p:nvSpPr>
        <p:spPr>
          <a:xfrm>
            <a:off x="1259632" y="476672"/>
            <a:ext cx="6624736" cy="1200329"/>
          </a:xfrm>
          <a:prstGeom prst="rect">
            <a:avLst/>
          </a:prstGeom>
        </p:spPr>
        <p:txBody>
          <a:bodyPr wrap="square">
            <a:spAutoFit/>
          </a:bodyPr>
          <a:lstStyle/>
          <a:p>
            <a:pPr lvl="0"/>
            <a:r>
              <a:rPr lang="es-EC" b="1" i="1" dirty="0"/>
              <a:t>Al ingresar a la organización la inducción  recibida la califica </a:t>
            </a:r>
            <a:r>
              <a:rPr lang="es-EC" b="1" i="1" dirty="0" smtClean="0"/>
              <a:t>como:</a:t>
            </a:r>
            <a:endParaRPr lang="es-EC" dirty="0"/>
          </a:p>
          <a:p>
            <a:r>
              <a:rPr lang="es-EC" dirty="0"/>
              <a:t> </a:t>
            </a:r>
          </a:p>
          <a:p>
            <a:pPr lvl="0"/>
            <a:endParaRPr lang="es-EC" dirty="0"/>
          </a:p>
        </p:txBody>
      </p:sp>
      <p:graphicFrame>
        <p:nvGraphicFramePr>
          <p:cNvPr id="8" name="7 Gráfico"/>
          <p:cNvGraphicFramePr>
            <a:graphicFrameLocks/>
          </p:cNvGraphicFramePr>
          <p:nvPr>
            <p:extLst>
              <p:ext uri="{D42A27DB-BD31-4B8C-83A1-F6EECF244321}">
                <p14:modId xmlns:p14="http://schemas.microsoft.com/office/powerpoint/2010/main" val="1783489018"/>
              </p:ext>
            </p:extLst>
          </p:nvPr>
        </p:nvGraphicFramePr>
        <p:xfrm>
          <a:off x="1979712" y="1772816"/>
          <a:ext cx="4932675" cy="36004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827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1412776"/>
            <a:ext cx="7125112" cy="5112568"/>
          </a:xfrm>
        </p:spPr>
        <p:txBody>
          <a:bodyPr>
            <a:normAutofit/>
          </a:bodyPr>
          <a:lstStyle/>
          <a:p>
            <a:pPr marL="0" indent="0">
              <a:buNone/>
            </a:pPr>
            <a:r>
              <a:rPr lang="es-EC" dirty="0"/>
              <a:t> </a:t>
            </a:r>
          </a:p>
          <a:p>
            <a:pPr marL="457200" lvl="1" indent="0">
              <a:buNone/>
            </a:pPr>
            <a:endParaRPr lang="es-EC" dirty="0" smtClean="0"/>
          </a:p>
        </p:txBody>
      </p:sp>
      <p:sp>
        <p:nvSpPr>
          <p:cNvPr id="4" name="3 Rectángulo"/>
          <p:cNvSpPr/>
          <p:nvPr/>
        </p:nvSpPr>
        <p:spPr>
          <a:xfrm>
            <a:off x="1259632" y="476672"/>
            <a:ext cx="6840760" cy="1477328"/>
          </a:xfrm>
          <a:prstGeom prst="rect">
            <a:avLst/>
          </a:prstGeom>
        </p:spPr>
        <p:txBody>
          <a:bodyPr wrap="square">
            <a:spAutoFit/>
          </a:bodyPr>
          <a:lstStyle/>
          <a:p>
            <a:pPr lvl="0"/>
            <a:r>
              <a:rPr lang="es-EC" b="1" i="1" dirty="0"/>
              <a:t>¿Conoce el organigrama de la empresa?</a:t>
            </a:r>
            <a:endParaRPr lang="es-EC" dirty="0"/>
          </a:p>
          <a:p>
            <a:r>
              <a:rPr lang="es-EC" dirty="0"/>
              <a:t> </a:t>
            </a:r>
          </a:p>
          <a:p>
            <a:r>
              <a:rPr lang="es-EC" dirty="0"/>
              <a:t> </a:t>
            </a:r>
          </a:p>
          <a:p>
            <a:r>
              <a:rPr lang="es-EC" dirty="0"/>
              <a:t> </a:t>
            </a:r>
          </a:p>
          <a:p>
            <a:pPr lvl="0"/>
            <a:endParaRPr lang="es-EC" dirty="0"/>
          </a:p>
        </p:txBody>
      </p:sp>
      <p:graphicFrame>
        <p:nvGraphicFramePr>
          <p:cNvPr id="11" name="10 Gráfico"/>
          <p:cNvGraphicFramePr>
            <a:graphicFrameLocks/>
          </p:cNvGraphicFramePr>
          <p:nvPr>
            <p:extLst>
              <p:ext uri="{D42A27DB-BD31-4B8C-83A1-F6EECF244321}">
                <p14:modId xmlns:p14="http://schemas.microsoft.com/office/powerpoint/2010/main" val="1155914817"/>
              </p:ext>
            </p:extLst>
          </p:nvPr>
        </p:nvGraphicFramePr>
        <p:xfrm>
          <a:off x="1547664" y="1628800"/>
          <a:ext cx="5148699"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502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1424" y="1412776"/>
            <a:ext cx="7125112" cy="5112568"/>
          </a:xfrm>
        </p:spPr>
        <p:txBody>
          <a:bodyPr>
            <a:normAutofit/>
          </a:bodyPr>
          <a:lstStyle/>
          <a:p>
            <a:pPr marL="0" indent="0">
              <a:buNone/>
            </a:pPr>
            <a:r>
              <a:rPr lang="es-EC" dirty="0"/>
              <a:t> </a:t>
            </a:r>
          </a:p>
          <a:p>
            <a:pPr marL="457200" lvl="1" indent="0">
              <a:buNone/>
            </a:pPr>
            <a:endParaRPr lang="es-EC" dirty="0" smtClean="0"/>
          </a:p>
        </p:txBody>
      </p:sp>
      <p:sp>
        <p:nvSpPr>
          <p:cNvPr id="6" name="5 Rectángulo"/>
          <p:cNvSpPr/>
          <p:nvPr/>
        </p:nvSpPr>
        <p:spPr>
          <a:xfrm>
            <a:off x="1259632" y="2708920"/>
            <a:ext cx="6840760" cy="769441"/>
          </a:xfrm>
          <a:prstGeom prst="rect">
            <a:avLst/>
          </a:prstGeom>
        </p:spPr>
        <p:txBody>
          <a:bodyPr wrap="square">
            <a:spAutoFit/>
          </a:bodyPr>
          <a:lstStyle/>
          <a:p>
            <a:pPr lvl="0" algn="ctr"/>
            <a:r>
              <a:rPr lang="es-EC" sz="4400" b="1" dirty="0" smtClean="0"/>
              <a:t>FODA</a:t>
            </a:r>
            <a:endParaRPr lang="es-EC" sz="4400" b="1" dirty="0"/>
          </a:p>
        </p:txBody>
      </p:sp>
    </p:spTree>
    <p:extLst>
      <p:ext uri="{BB962C8B-B14F-4D97-AF65-F5344CB8AC3E}">
        <p14:creationId xmlns:p14="http://schemas.microsoft.com/office/powerpoint/2010/main" val="307615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161843" y="828125"/>
            <a:ext cx="4130238" cy="737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C" dirty="0"/>
          </a:p>
        </p:txBody>
      </p:sp>
      <p:sp>
        <p:nvSpPr>
          <p:cNvPr id="2" name="1 Marcador de contenido"/>
          <p:cNvSpPr>
            <a:spLocks noGrp="1"/>
          </p:cNvSpPr>
          <p:nvPr>
            <p:ph idx="1"/>
          </p:nvPr>
        </p:nvSpPr>
        <p:spPr>
          <a:xfrm>
            <a:off x="1009443" y="620688"/>
            <a:ext cx="7125112" cy="5238111"/>
          </a:xfrm>
        </p:spPr>
        <p:txBody>
          <a:bodyPr>
            <a:normAutofit/>
          </a:bodyPr>
          <a:lstStyle/>
          <a:p>
            <a:pPr marL="0" indent="0" fontAlgn="t">
              <a:buNone/>
            </a:pPr>
            <a:r>
              <a:rPr lang="es-EC" b="1" dirty="0"/>
              <a:t>FORTALEZAS:</a:t>
            </a:r>
            <a:endParaRPr lang="es-EC" dirty="0"/>
          </a:p>
          <a:p>
            <a:pPr fontAlgn="t"/>
            <a:r>
              <a:rPr lang="es-EC" dirty="0"/>
              <a:t>15 años de </a:t>
            </a:r>
            <a:r>
              <a:rPr lang="es-EC" dirty="0"/>
              <a:t>e</a:t>
            </a:r>
            <a:r>
              <a:rPr lang="es-EC" dirty="0" smtClean="0"/>
              <a:t>xperiencia</a:t>
            </a:r>
            <a:r>
              <a:rPr lang="es-EC" dirty="0"/>
              <a:t>.</a:t>
            </a:r>
          </a:p>
          <a:p>
            <a:pPr fontAlgn="t"/>
            <a:r>
              <a:rPr lang="es-EC" dirty="0"/>
              <a:t>Brindar un servicio eficiente en el transporte. </a:t>
            </a:r>
          </a:p>
          <a:p>
            <a:pPr fontAlgn="t"/>
            <a:r>
              <a:rPr lang="es-EC" dirty="0"/>
              <a:t>La mayoría de los empleados administrativos tienen estudios profesionales</a:t>
            </a:r>
            <a:r>
              <a:rPr lang="es-EC" dirty="0" smtClean="0"/>
              <a:t>.</a:t>
            </a:r>
          </a:p>
          <a:p>
            <a:pPr marL="0" indent="0" fontAlgn="t">
              <a:buNone/>
            </a:pPr>
            <a:endParaRPr lang="es-EC" dirty="0"/>
          </a:p>
          <a:p>
            <a:pPr marL="0" indent="0" fontAlgn="t">
              <a:buNone/>
            </a:pPr>
            <a:r>
              <a:rPr lang="es-EC" b="1" dirty="0"/>
              <a:t>OPORTUNIDADES:</a:t>
            </a:r>
            <a:endParaRPr lang="es-EC" dirty="0"/>
          </a:p>
          <a:p>
            <a:pPr fontAlgn="t"/>
            <a:r>
              <a:rPr lang="es-EC" dirty="0"/>
              <a:t>Posibilidad de capacitar al personal en servicio al cliente</a:t>
            </a:r>
          </a:p>
          <a:p>
            <a:pPr fontAlgn="t"/>
            <a:r>
              <a:rPr lang="es-EC" dirty="0"/>
              <a:t>El personal está dispuesto a adquirir nuevos conocimientos</a:t>
            </a:r>
          </a:p>
          <a:p>
            <a:pPr fontAlgn="t"/>
            <a:r>
              <a:rPr lang="es-EC" dirty="0"/>
              <a:t>Realización de procesos en la empresa para mejor Calidad </a:t>
            </a:r>
          </a:p>
          <a:p>
            <a:endParaRPr lang="es-EC" dirty="0"/>
          </a:p>
        </p:txBody>
      </p:sp>
    </p:spTree>
    <p:extLst>
      <p:ext uri="{BB962C8B-B14F-4D97-AF65-F5344CB8AC3E}">
        <p14:creationId xmlns:p14="http://schemas.microsoft.com/office/powerpoint/2010/main" val="2021633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936978038"/>
              </p:ext>
            </p:extLst>
          </p:nvPr>
        </p:nvGraphicFramePr>
        <p:xfrm>
          <a:off x="323528" y="404664"/>
          <a:ext cx="712470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Rectángulo redondeado">
            <a:hlinkClick r:id="" action="ppaction://noaction"/>
          </p:cNvPr>
          <p:cNvSpPr/>
          <p:nvPr/>
        </p:nvSpPr>
        <p:spPr>
          <a:xfrm>
            <a:off x="6660232" y="6237312"/>
            <a:ext cx="1224136"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C" b="1" dirty="0" smtClean="0"/>
              <a:t>FIN</a:t>
            </a:r>
            <a:endParaRPr lang="es-EC" b="1" dirty="0"/>
          </a:p>
        </p:txBody>
      </p:sp>
    </p:spTree>
    <p:extLst>
      <p:ext uri="{BB962C8B-B14F-4D97-AF65-F5344CB8AC3E}">
        <p14:creationId xmlns:p14="http://schemas.microsoft.com/office/powerpoint/2010/main" val="35054198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161843" y="828125"/>
            <a:ext cx="4130238" cy="737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C" dirty="0"/>
          </a:p>
        </p:txBody>
      </p:sp>
      <p:sp>
        <p:nvSpPr>
          <p:cNvPr id="4" name="3 Rectángulo redondeado">
            <a:hlinkClick r:id="rId2" action="ppaction://hlinksldjump"/>
          </p:cNvPr>
          <p:cNvSpPr/>
          <p:nvPr/>
        </p:nvSpPr>
        <p:spPr>
          <a:xfrm>
            <a:off x="6660232" y="6237312"/>
            <a:ext cx="1224136"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C" b="1" dirty="0" smtClean="0"/>
              <a:t>MENU</a:t>
            </a:r>
            <a:endParaRPr lang="es-EC" b="1" dirty="0"/>
          </a:p>
        </p:txBody>
      </p:sp>
      <p:sp>
        <p:nvSpPr>
          <p:cNvPr id="2" name="1 Marcador de contenido"/>
          <p:cNvSpPr>
            <a:spLocks noGrp="1"/>
          </p:cNvSpPr>
          <p:nvPr>
            <p:ph idx="1"/>
          </p:nvPr>
        </p:nvSpPr>
        <p:spPr>
          <a:xfrm>
            <a:off x="1009443" y="620689"/>
            <a:ext cx="7125112" cy="5238110"/>
          </a:xfrm>
        </p:spPr>
        <p:txBody>
          <a:bodyPr/>
          <a:lstStyle/>
          <a:p>
            <a:pPr marL="0" indent="0" fontAlgn="t">
              <a:buNone/>
            </a:pPr>
            <a:r>
              <a:rPr lang="es-EC" b="1" dirty="0"/>
              <a:t>DEBILIDADES</a:t>
            </a:r>
            <a:r>
              <a:rPr lang="es-EC" dirty="0"/>
              <a:t>:</a:t>
            </a:r>
          </a:p>
          <a:p>
            <a:pPr fontAlgn="t"/>
            <a:r>
              <a:rPr lang="es-EC" dirty="0"/>
              <a:t>No cuenta con una dirección estratégica.</a:t>
            </a:r>
          </a:p>
          <a:p>
            <a:pPr fontAlgn="t"/>
            <a:r>
              <a:rPr lang="es-EC" dirty="0"/>
              <a:t>No existe procesos definidos.</a:t>
            </a:r>
          </a:p>
          <a:p>
            <a:pPr fontAlgn="t"/>
            <a:r>
              <a:rPr lang="es-EC" dirty="0"/>
              <a:t>El personal no tiene claro sus actividad ni funciones .</a:t>
            </a:r>
          </a:p>
          <a:p>
            <a:pPr fontAlgn="t"/>
            <a:r>
              <a:rPr lang="es-EC" dirty="0"/>
              <a:t>Los empleados no conocen el organigrama.</a:t>
            </a:r>
          </a:p>
          <a:p>
            <a:pPr marL="0" indent="0" fontAlgn="t">
              <a:buNone/>
            </a:pPr>
            <a:endParaRPr lang="es-EC" b="1" dirty="0" smtClean="0"/>
          </a:p>
          <a:p>
            <a:pPr marL="0" indent="0" fontAlgn="t">
              <a:buNone/>
            </a:pPr>
            <a:r>
              <a:rPr lang="es-EC" b="1" dirty="0" smtClean="0"/>
              <a:t>AMENAZAS</a:t>
            </a:r>
            <a:r>
              <a:rPr lang="es-EC" dirty="0"/>
              <a:t>:</a:t>
            </a:r>
          </a:p>
          <a:p>
            <a:pPr fontAlgn="t"/>
            <a:r>
              <a:rPr lang="es-EC" dirty="0"/>
              <a:t>Mejores ofertas laborales por parte de la competencia.</a:t>
            </a:r>
          </a:p>
          <a:p>
            <a:pPr fontAlgn="t"/>
            <a:r>
              <a:rPr lang="es-EC" dirty="0"/>
              <a:t>Inconformidad de los clientes.</a:t>
            </a:r>
          </a:p>
          <a:p>
            <a:pPr fontAlgn="t"/>
            <a:r>
              <a:rPr lang="es-EC" dirty="0"/>
              <a:t>Mantenerse el margen de la evolución tecnológica.</a:t>
            </a:r>
          </a:p>
          <a:p>
            <a:endParaRPr lang="es-EC" dirty="0"/>
          </a:p>
        </p:txBody>
      </p:sp>
    </p:spTree>
    <p:extLst>
      <p:ext uri="{BB962C8B-B14F-4D97-AF65-F5344CB8AC3E}">
        <p14:creationId xmlns:p14="http://schemas.microsoft.com/office/powerpoint/2010/main" val="3145123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GESTIÓN </a:t>
            </a:r>
            <a:r>
              <a:rPr lang="es-EC" dirty="0" smtClean="0"/>
              <a:t>DE PROCESOS</a:t>
            </a:r>
            <a:endParaRPr lang="es-EC" dirty="0"/>
          </a:p>
        </p:txBody>
      </p:sp>
      <p:sp>
        <p:nvSpPr>
          <p:cNvPr id="4" name="Marcador de contenido 3"/>
          <p:cNvSpPr>
            <a:spLocks noGrp="1"/>
          </p:cNvSpPr>
          <p:nvPr>
            <p:ph idx="1"/>
          </p:nvPr>
        </p:nvSpPr>
        <p:spPr>
          <a:xfrm>
            <a:off x="899592" y="1772816"/>
            <a:ext cx="7125112" cy="4051437"/>
          </a:xfrm>
        </p:spPr>
        <p:txBody>
          <a:bodyPr/>
          <a:lstStyle/>
          <a:p>
            <a:r>
              <a:rPr lang="es-EC" dirty="0" smtClean="0"/>
              <a:t>Analizar las limitaciones</a:t>
            </a:r>
          </a:p>
          <a:p>
            <a:r>
              <a:rPr lang="es-EC" dirty="0" smtClean="0"/>
              <a:t>Reconocer procesos internos</a:t>
            </a:r>
          </a:p>
          <a:p>
            <a:r>
              <a:rPr lang="es-EC" dirty="0" smtClean="0"/>
              <a:t>Identificar las necesidades del cliente</a:t>
            </a:r>
          </a:p>
          <a:p>
            <a:r>
              <a:rPr lang="es-EC" dirty="0" smtClean="0"/>
              <a:t>Entender las diferencias del alcance</a:t>
            </a:r>
          </a:p>
          <a:p>
            <a:r>
              <a:rPr lang="es-EC" dirty="0" smtClean="0"/>
              <a:t>Asignar responsabilidades del proceso</a:t>
            </a:r>
          </a:p>
          <a:p>
            <a:r>
              <a:rPr lang="es-EC" dirty="0" smtClean="0"/>
              <a:t>Establecer indicadores</a:t>
            </a:r>
          </a:p>
          <a:p>
            <a:r>
              <a:rPr lang="es-EC" dirty="0" smtClean="0"/>
              <a:t>Evaluar capacidad</a:t>
            </a:r>
          </a:p>
          <a:p>
            <a:r>
              <a:rPr lang="es-EC" dirty="0" smtClean="0"/>
              <a:t>Mantenerlos bajo control</a:t>
            </a:r>
          </a:p>
          <a:p>
            <a:r>
              <a:rPr lang="es-EC" dirty="0" smtClean="0"/>
              <a:t>Medir grado de satisfacción</a:t>
            </a:r>
          </a:p>
          <a:p>
            <a:endParaRPr lang="es-EC" dirty="0"/>
          </a:p>
        </p:txBody>
      </p:sp>
    </p:spTree>
    <p:extLst>
      <p:ext uri="{BB962C8B-B14F-4D97-AF65-F5344CB8AC3E}">
        <p14:creationId xmlns:p14="http://schemas.microsoft.com/office/powerpoint/2010/main" val="508541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PROCESOS</a:t>
            </a:r>
            <a:endParaRPr lang="es-EC" dirty="0"/>
          </a:p>
        </p:txBody>
      </p:sp>
      <p:sp>
        <p:nvSpPr>
          <p:cNvPr id="3" name="Rectángulo 2"/>
          <p:cNvSpPr/>
          <p:nvPr/>
        </p:nvSpPr>
        <p:spPr>
          <a:xfrm>
            <a:off x="1009442" y="1700808"/>
            <a:ext cx="7125113" cy="3908762"/>
          </a:xfrm>
          <a:prstGeom prst="rect">
            <a:avLst/>
          </a:prstGeom>
        </p:spPr>
        <p:txBody>
          <a:bodyPr wrap="square">
            <a:spAutoFit/>
          </a:bodyPr>
          <a:lstStyle/>
          <a:p>
            <a:pPr algn="just"/>
            <a:r>
              <a:rPr lang="es-EC" sz="2400" dirty="0">
                <a:latin typeface="+mj-lt"/>
                <a:ea typeface="Calibri" panose="020F0502020204030204" pitchFamily="34" charset="0"/>
              </a:rPr>
              <a:t>Un proceso es un conjunto de actividades mutuamente relacionadas o que al interactuar transforman elementos de entrada y los convierten en </a:t>
            </a:r>
            <a:r>
              <a:rPr lang="es-EC" sz="2400" dirty="0" smtClean="0">
                <a:latin typeface="+mj-lt"/>
                <a:ea typeface="Calibri" panose="020F0502020204030204" pitchFamily="34" charset="0"/>
              </a:rPr>
              <a:t>resultados</a:t>
            </a:r>
          </a:p>
          <a:p>
            <a:endParaRPr lang="en-US" sz="2800" dirty="0">
              <a:latin typeface="+mj-lt"/>
            </a:endParaRPr>
          </a:p>
          <a:p>
            <a:r>
              <a:rPr lang="en-US" sz="2800" b="1" dirty="0" smtClean="0">
                <a:latin typeface="+mj-lt"/>
              </a:rPr>
              <a:t>CLASIFICACIÓN</a:t>
            </a:r>
            <a:endParaRPr lang="en-US" sz="2800" b="1" dirty="0" smtClean="0">
              <a:latin typeface="+mj-lt"/>
            </a:endParaRPr>
          </a:p>
          <a:p>
            <a:endParaRPr lang="en-US" sz="2400" dirty="0">
              <a:latin typeface="+mj-lt"/>
            </a:endParaRPr>
          </a:p>
          <a:p>
            <a:pPr marL="285750" indent="-285750">
              <a:buFont typeface="Arial" panose="020B0604020202020204" pitchFamily="34" charset="0"/>
              <a:buChar char="•"/>
            </a:pPr>
            <a:r>
              <a:rPr lang="es-EC" sz="2400" dirty="0" smtClean="0">
                <a:latin typeface="+mj-lt"/>
              </a:rPr>
              <a:t>Estratégico</a:t>
            </a:r>
          </a:p>
          <a:p>
            <a:pPr marL="285750" indent="-285750">
              <a:buFont typeface="Arial" panose="020B0604020202020204" pitchFamily="34" charset="0"/>
              <a:buChar char="•"/>
            </a:pPr>
            <a:r>
              <a:rPr lang="es-EC" sz="2400" dirty="0" smtClean="0">
                <a:latin typeface="+mj-lt"/>
              </a:rPr>
              <a:t>Clave</a:t>
            </a:r>
          </a:p>
          <a:p>
            <a:pPr marL="285750" indent="-285750">
              <a:buFont typeface="Arial" panose="020B0604020202020204" pitchFamily="34" charset="0"/>
              <a:buChar char="•"/>
            </a:pPr>
            <a:r>
              <a:rPr lang="es-EC" sz="2400" dirty="0" smtClean="0">
                <a:latin typeface="+mj-lt"/>
              </a:rPr>
              <a:t>Apoyo</a:t>
            </a:r>
            <a:endParaRPr lang="es-EC" sz="2400" dirty="0">
              <a:latin typeface="+mj-lt"/>
            </a:endParaRPr>
          </a:p>
        </p:txBody>
      </p:sp>
    </p:spTree>
    <p:extLst>
      <p:ext uri="{BB962C8B-B14F-4D97-AF65-F5344CB8AC3E}">
        <p14:creationId xmlns:p14="http://schemas.microsoft.com/office/powerpoint/2010/main" val="465310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CADENA DE VALOR</a:t>
            </a:r>
            <a:endParaRPr lang="es-EC" dirty="0"/>
          </a:p>
        </p:txBody>
      </p:sp>
      <p:sp>
        <p:nvSpPr>
          <p:cNvPr id="4" name="Rectangle 2"/>
          <p:cNvSpPr>
            <a:spLocks noChangeArrowheads="1"/>
          </p:cNvSpPr>
          <p:nvPr/>
        </p:nvSpPr>
        <p:spPr bwMode="auto">
          <a:xfrm>
            <a:off x="2051720" y="19168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5" name="Objeto 4"/>
          <p:cNvGraphicFramePr>
            <a:graphicFrameLocks noChangeAspect="1"/>
          </p:cNvGraphicFramePr>
          <p:nvPr>
            <p:extLst>
              <p:ext uri="{D42A27DB-BD31-4B8C-83A1-F6EECF244321}">
                <p14:modId xmlns:p14="http://schemas.microsoft.com/office/powerpoint/2010/main" val="3134196379"/>
              </p:ext>
            </p:extLst>
          </p:nvPr>
        </p:nvGraphicFramePr>
        <p:xfrm>
          <a:off x="994621" y="2276872"/>
          <a:ext cx="7516177" cy="3024336"/>
        </p:xfrm>
        <a:graphic>
          <a:graphicData uri="http://schemas.openxmlformats.org/presentationml/2006/ole">
            <mc:AlternateContent xmlns:mc="http://schemas.openxmlformats.org/markup-compatibility/2006">
              <mc:Choice xmlns:v="urn:schemas-microsoft-com:vml" Requires="v">
                <p:oleObj spid="_x0000_s1056" name="Visio" r:id="rId3" imgW="8310934" imgH="3346779" progId="Visio.Drawing.11">
                  <p:embed/>
                </p:oleObj>
              </mc:Choice>
              <mc:Fallback>
                <p:oleObj name="Visio" r:id="rId3" imgW="8310934" imgH="334677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4621" y="2276872"/>
                        <a:ext cx="7516177" cy="3024336"/>
                      </a:xfrm>
                      <a:prstGeom prst="rect">
                        <a:avLst/>
                      </a:prstGeom>
                      <a:noFill/>
                    </p:spPr>
                  </p:pic>
                </p:oleObj>
              </mc:Fallback>
            </mc:AlternateContent>
          </a:graphicData>
        </a:graphic>
      </p:graphicFrame>
    </p:spTree>
    <p:extLst>
      <p:ext uri="{BB962C8B-B14F-4D97-AF65-F5344CB8AC3E}">
        <p14:creationId xmlns:p14="http://schemas.microsoft.com/office/powerpoint/2010/main" val="4723512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675724"/>
            <a:ext cx="7306971" cy="924475"/>
          </a:xfrm>
        </p:spPr>
        <p:txBody>
          <a:bodyPr/>
          <a:lstStyle/>
          <a:p>
            <a:pPr lvl="0" algn="ctr"/>
            <a:r>
              <a:rPr lang="es-EC" dirty="0" smtClean="0"/>
              <a:t>MAPA DEL PROCESO</a:t>
            </a:r>
            <a:endParaRPr lang="es-EC" dirty="0"/>
          </a:p>
        </p:txBody>
      </p:sp>
      <p:pic>
        <p:nvPicPr>
          <p:cNvPr id="4" name="Marcador de contenido 3"/>
          <p:cNvPicPr>
            <a:picLocks noGrp="1"/>
          </p:cNvPicPr>
          <p:nvPr>
            <p:ph idx="1"/>
          </p:nvPr>
        </p:nvPicPr>
        <p:blipFill>
          <a:blip r:embed="rId2" cstate="print"/>
          <a:stretch>
            <a:fillRect/>
          </a:stretch>
        </p:blipFill>
        <p:spPr>
          <a:xfrm>
            <a:off x="734035" y="1916832"/>
            <a:ext cx="7494068" cy="4430737"/>
          </a:xfrm>
          <a:prstGeom prst="rect">
            <a:avLst/>
          </a:prstGeom>
        </p:spPr>
      </p:pic>
    </p:spTree>
    <p:extLst>
      <p:ext uri="{BB962C8B-B14F-4D97-AF65-F5344CB8AC3E}">
        <p14:creationId xmlns:p14="http://schemas.microsoft.com/office/powerpoint/2010/main" val="19998942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RECEPCIÓN </a:t>
            </a:r>
            <a:r>
              <a:rPr lang="es-EC" dirty="0" smtClean="0"/>
              <a:t>DE PEDIDOS</a:t>
            </a:r>
            <a:endParaRPr lang="es-EC" dirty="0"/>
          </a:p>
        </p:txBody>
      </p:sp>
      <p:sp>
        <p:nvSpPr>
          <p:cNvPr id="3" name="2 Marcador de contenido"/>
          <p:cNvSpPr>
            <a:spLocks noGrp="1"/>
          </p:cNvSpPr>
          <p:nvPr>
            <p:ph idx="1"/>
          </p:nvPr>
        </p:nvSpPr>
        <p:spPr>
          <a:xfrm>
            <a:off x="1009443" y="1807361"/>
            <a:ext cx="7125112" cy="4357943"/>
          </a:xfrm>
        </p:spPr>
        <p:txBody>
          <a:bodyPr>
            <a:normAutofit/>
          </a:bodyPr>
          <a:lstStyle/>
          <a:p>
            <a:pPr marL="0" indent="0">
              <a:buNone/>
            </a:pPr>
            <a:r>
              <a:rPr lang="es-EC" sz="2400" dirty="0"/>
              <a:t> </a:t>
            </a:r>
          </a:p>
          <a:p>
            <a:pPr marL="0" indent="0" algn="just">
              <a:buNone/>
            </a:pPr>
            <a:endParaRPr lang="es-EC" sz="2300" dirty="0"/>
          </a:p>
        </p:txBody>
      </p:sp>
      <p:graphicFrame>
        <p:nvGraphicFramePr>
          <p:cNvPr id="4" name="Tabla 3"/>
          <p:cNvGraphicFramePr>
            <a:graphicFrameLocks noGrp="1"/>
          </p:cNvGraphicFramePr>
          <p:nvPr>
            <p:extLst>
              <p:ext uri="{D42A27DB-BD31-4B8C-83A1-F6EECF244321}">
                <p14:modId xmlns:p14="http://schemas.microsoft.com/office/powerpoint/2010/main" val="3374495731"/>
              </p:ext>
            </p:extLst>
          </p:nvPr>
        </p:nvGraphicFramePr>
        <p:xfrm>
          <a:off x="2051720" y="2708920"/>
          <a:ext cx="4922222" cy="1985144"/>
        </p:xfrm>
        <a:graphic>
          <a:graphicData uri="http://schemas.openxmlformats.org/drawingml/2006/table">
            <a:tbl>
              <a:tblPr firstRow="1" firstCol="1" bandRow="1">
                <a:tableStyleId>{616DA210-FB5B-4158-B5E0-FEB733F419BA}</a:tableStyleId>
              </a:tblPr>
              <a:tblGrid>
                <a:gridCol w="668296"/>
                <a:gridCol w="4253926"/>
              </a:tblGrid>
              <a:tr h="496286">
                <a:tc>
                  <a:txBody>
                    <a:bodyPr/>
                    <a:lstStyle/>
                    <a:p>
                      <a:pPr>
                        <a:spcAft>
                          <a:spcPts val="0"/>
                        </a:spcAft>
                      </a:pPr>
                      <a:r>
                        <a:rPr lang="es-EC" sz="1200" dirty="0">
                          <a:effectLst/>
                        </a:rPr>
                        <a:t>A.1.1</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a:spcAft>
                          <a:spcPts val="0"/>
                        </a:spcAft>
                      </a:pPr>
                      <a:r>
                        <a:rPr lang="es-EC" sz="1200">
                          <a:effectLst/>
                        </a:rPr>
                        <a:t>Planificación de pedidos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r>
              <a:tr h="496286">
                <a:tc>
                  <a:txBody>
                    <a:bodyPr/>
                    <a:lstStyle/>
                    <a:p>
                      <a:pPr>
                        <a:spcAft>
                          <a:spcPts val="0"/>
                        </a:spcAft>
                      </a:pPr>
                      <a:r>
                        <a:rPr lang="es-EC" sz="1200">
                          <a:effectLst/>
                        </a:rPr>
                        <a:t>A.1.2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a:spcAft>
                          <a:spcPts val="0"/>
                        </a:spcAft>
                      </a:pPr>
                      <a:r>
                        <a:rPr lang="es-EC" sz="1200">
                          <a:effectLst/>
                        </a:rPr>
                        <a:t>Recepción y verificación de pedidos diariamente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r>
              <a:tr h="496286">
                <a:tc>
                  <a:txBody>
                    <a:bodyPr/>
                    <a:lstStyle/>
                    <a:p>
                      <a:pPr>
                        <a:spcAft>
                          <a:spcPts val="0"/>
                        </a:spcAft>
                      </a:pPr>
                      <a:r>
                        <a:rPr lang="es-EC" sz="1200">
                          <a:effectLst/>
                        </a:rPr>
                        <a:t>A.1.3</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marL="449580" indent="-449580">
                        <a:spcAft>
                          <a:spcPts val="0"/>
                        </a:spcAft>
                      </a:pPr>
                      <a:r>
                        <a:rPr lang="es-EC" sz="1200">
                          <a:effectLst/>
                        </a:rPr>
                        <a:t>Clasificación de la correspondencia  y/o paquetería </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r>
              <a:tr h="496286">
                <a:tc>
                  <a:txBody>
                    <a:bodyPr/>
                    <a:lstStyle/>
                    <a:p>
                      <a:pPr>
                        <a:spcAft>
                          <a:spcPts val="0"/>
                        </a:spcAft>
                      </a:pPr>
                      <a:r>
                        <a:rPr lang="es-EC" sz="1200">
                          <a:effectLst/>
                        </a:rPr>
                        <a:t>A.1.4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a:spcAft>
                          <a:spcPts val="0"/>
                        </a:spcAft>
                      </a:pPr>
                      <a:r>
                        <a:rPr lang="es-EC" sz="1200" dirty="0">
                          <a:effectLst/>
                        </a:rPr>
                        <a:t>Elaboración de la orden de entrega</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r>
            </a:tbl>
          </a:graphicData>
        </a:graphic>
      </p:graphicFrame>
    </p:spTree>
    <p:extLst>
      <p:ext uri="{BB962C8B-B14F-4D97-AF65-F5344CB8AC3E}">
        <p14:creationId xmlns:p14="http://schemas.microsoft.com/office/powerpoint/2010/main" val="2708789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smtClean="0"/>
              <a:t>LOGÍSTICA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085870035"/>
              </p:ext>
            </p:extLst>
          </p:nvPr>
        </p:nvGraphicFramePr>
        <p:xfrm>
          <a:off x="1979712" y="2276872"/>
          <a:ext cx="5316108" cy="2142748"/>
        </p:xfrm>
        <a:graphic>
          <a:graphicData uri="http://schemas.openxmlformats.org/drawingml/2006/table">
            <a:tbl>
              <a:tblPr firstRow="1" firstCol="1" bandRow="1">
                <a:tableStyleId>{D7AC3CCA-C797-4891-BE02-D94E43425B78}</a:tableStyleId>
              </a:tblPr>
              <a:tblGrid>
                <a:gridCol w="709392"/>
                <a:gridCol w="4606716"/>
              </a:tblGrid>
              <a:tr h="535687">
                <a:tc>
                  <a:txBody>
                    <a:bodyPr/>
                    <a:lstStyle/>
                    <a:p>
                      <a:pPr>
                        <a:spcAft>
                          <a:spcPts val="0"/>
                        </a:spcAft>
                      </a:pPr>
                      <a:r>
                        <a:rPr lang="es-EC" sz="1200" dirty="0">
                          <a:solidFill>
                            <a:schemeClr val="tx1"/>
                          </a:solidFill>
                          <a:effectLst/>
                        </a:rPr>
                        <a:t>B.2.1</a:t>
                      </a:r>
                      <a:endParaRPr lang="es-EC"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spcAft>
                          <a:spcPts val="0"/>
                        </a:spcAft>
                      </a:pPr>
                      <a:r>
                        <a:rPr lang="es-EC" sz="1200" dirty="0">
                          <a:solidFill>
                            <a:schemeClr val="tx1"/>
                          </a:solidFill>
                          <a:effectLst/>
                        </a:rPr>
                        <a:t>Almacenamiento y Trasporte Interno</a:t>
                      </a:r>
                      <a:endParaRPr lang="es-EC"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535687">
                <a:tc>
                  <a:txBody>
                    <a:bodyPr/>
                    <a:lstStyle/>
                    <a:p>
                      <a:pPr>
                        <a:spcAft>
                          <a:spcPts val="0"/>
                        </a:spcAft>
                      </a:pPr>
                      <a:r>
                        <a:rPr lang="es-EC" sz="1200" dirty="0">
                          <a:solidFill>
                            <a:schemeClr val="tx1"/>
                          </a:solidFill>
                          <a:effectLst/>
                        </a:rPr>
                        <a:t>B.2.1</a:t>
                      </a:r>
                      <a:endParaRPr lang="es-EC"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spcAft>
                          <a:spcPts val="0"/>
                        </a:spcAft>
                      </a:pPr>
                      <a:r>
                        <a:rPr lang="es-EC" sz="1200" dirty="0">
                          <a:solidFill>
                            <a:schemeClr val="tx1"/>
                          </a:solidFill>
                          <a:effectLst/>
                        </a:rPr>
                        <a:t>Integ</a:t>
                      </a:r>
                      <a:r>
                        <a:rPr lang="es-EC" sz="1200" kern="1200" dirty="0">
                          <a:solidFill>
                            <a:schemeClr val="tx1"/>
                          </a:solidFill>
                          <a:effectLst/>
                          <a:latin typeface="+mn-lt"/>
                          <a:ea typeface="+mn-ea"/>
                          <a:cs typeface="+mn-cs"/>
                        </a:rPr>
                        <a:t>r</a:t>
                      </a:r>
                      <a:r>
                        <a:rPr lang="es-EC" sz="1200" dirty="0">
                          <a:solidFill>
                            <a:schemeClr val="tx1"/>
                          </a:solidFill>
                          <a:effectLst/>
                        </a:rPr>
                        <a:t>ación de la cadena de Suministro</a:t>
                      </a:r>
                      <a:endParaRPr lang="es-EC"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535687">
                <a:tc>
                  <a:txBody>
                    <a:bodyPr/>
                    <a:lstStyle/>
                    <a:p>
                      <a:pPr>
                        <a:spcAft>
                          <a:spcPts val="0"/>
                        </a:spcAft>
                      </a:pPr>
                      <a:r>
                        <a:rPr lang="es-EC" sz="1200">
                          <a:solidFill>
                            <a:schemeClr val="tx1"/>
                          </a:solidFill>
                          <a:effectLst/>
                        </a:rPr>
                        <a:t>B.2.3</a:t>
                      </a:r>
                      <a:endParaRPr lang="es-EC"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449580" indent="-449580">
                        <a:spcAft>
                          <a:spcPts val="0"/>
                        </a:spcAft>
                      </a:pPr>
                      <a:r>
                        <a:rPr lang="es-EC" sz="1200">
                          <a:solidFill>
                            <a:schemeClr val="tx1"/>
                          </a:solidFill>
                          <a:effectLst/>
                        </a:rPr>
                        <a:t>TIC en el contexto Logístico  </a:t>
                      </a:r>
                      <a:endParaRPr lang="es-EC"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535687">
                <a:tc>
                  <a:txBody>
                    <a:bodyPr/>
                    <a:lstStyle/>
                    <a:p>
                      <a:pPr>
                        <a:spcAft>
                          <a:spcPts val="0"/>
                        </a:spcAft>
                      </a:pPr>
                      <a:r>
                        <a:rPr lang="es-EC" sz="1200">
                          <a:solidFill>
                            <a:schemeClr val="tx1"/>
                          </a:solidFill>
                          <a:effectLst/>
                        </a:rPr>
                        <a:t>B.2.4</a:t>
                      </a:r>
                      <a:endParaRPr lang="es-EC"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spcAft>
                          <a:spcPts val="0"/>
                        </a:spcAft>
                      </a:pPr>
                      <a:r>
                        <a:rPr lang="es-EC" sz="1200" dirty="0">
                          <a:solidFill>
                            <a:schemeClr val="tx1"/>
                          </a:solidFill>
                          <a:effectLst/>
                        </a:rPr>
                        <a:t>Distribución y Transporte Externo</a:t>
                      </a:r>
                      <a:endParaRPr lang="es-EC"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894806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SERVICIO POST ENTREGA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33349746"/>
              </p:ext>
            </p:extLst>
          </p:nvPr>
        </p:nvGraphicFramePr>
        <p:xfrm>
          <a:off x="1835696" y="2636912"/>
          <a:ext cx="5544616" cy="2160240"/>
        </p:xfrm>
        <a:graphic>
          <a:graphicData uri="http://schemas.openxmlformats.org/drawingml/2006/table">
            <a:tbl>
              <a:tblPr firstRow="1" firstCol="1" bandRow="1">
                <a:tableStyleId>{5C22544A-7EE6-4342-B048-85BDC9FD1C3A}</a:tableStyleId>
              </a:tblPr>
              <a:tblGrid>
                <a:gridCol w="779398"/>
                <a:gridCol w="4765218"/>
              </a:tblGrid>
              <a:tr h="540060">
                <a:tc>
                  <a:txBody>
                    <a:bodyPr/>
                    <a:lstStyle/>
                    <a:p>
                      <a:pPr>
                        <a:spcAft>
                          <a:spcPts val="0"/>
                        </a:spcAft>
                      </a:pPr>
                      <a:r>
                        <a:rPr lang="es-ES" sz="1200" dirty="0">
                          <a:effectLst/>
                        </a:rPr>
                        <a:t>C.3.1</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spcAft>
                          <a:spcPts val="0"/>
                        </a:spcAft>
                      </a:pPr>
                      <a:r>
                        <a:rPr lang="es-ES" sz="1200">
                          <a:effectLst/>
                        </a:rPr>
                        <a:t>Confirmación de entrega del paquete</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540060">
                <a:tc>
                  <a:txBody>
                    <a:bodyPr/>
                    <a:lstStyle/>
                    <a:p>
                      <a:pPr>
                        <a:spcAft>
                          <a:spcPts val="0"/>
                        </a:spcAft>
                      </a:pPr>
                      <a:r>
                        <a:rPr lang="es-ES" sz="1200">
                          <a:effectLst/>
                        </a:rPr>
                        <a:t>C.3.2</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spcAft>
                          <a:spcPts val="0"/>
                        </a:spcAft>
                      </a:pPr>
                      <a:r>
                        <a:rPr lang="es-ES" sz="1200">
                          <a:solidFill>
                            <a:schemeClr val="tx1"/>
                          </a:solidFill>
                          <a:effectLst/>
                        </a:rPr>
                        <a:t>Monitoreo de quejas, reclamos y sugerencias </a:t>
                      </a:r>
                      <a:endParaRPr lang="es-EC"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540060">
                <a:tc>
                  <a:txBody>
                    <a:bodyPr/>
                    <a:lstStyle/>
                    <a:p>
                      <a:pPr>
                        <a:spcAft>
                          <a:spcPts val="0"/>
                        </a:spcAft>
                      </a:pPr>
                      <a:r>
                        <a:rPr lang="es-ES" sz="1200">
                          <a:effectLst/>
                        </a:rPr>
                        <a:t>C.3.3</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marL="449580" indent="-449580">
                        <a:spcAft>
                          <a:spcPts val="0"/>
                        </a:spcAft>
                      </a:pPr>
                      <a:r>
                        <a:rPr lang="es-ES" sz="1200">
                          <a:solidFill>
                            <a:schemeClr val="tx1"/>
                          </a:solidFill>
                          <a:effectLst/>
                        </a:rPr>
                        <a:t>Solución de quejas, reclamos y sugerencias</a:t>
                      </a:r>
                      <a:endParaRPr lang="es-EC"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r h="540060">
                <a:tc>
                  <a:txBody>
                    <a:bodyPr/>
                    <a:lstStyle/>
                    <a:p>
                      <a:pPr>
                        <a:spcAft>
                          <a:spcPts val="0"/>
                        </a:spcAft>
                      </a:pPr>
                      <a:r>
                        <a:rPr lang="es-ES" sz="1200">
                          <a:effectLst/>
                        </a:rPr>
                        <a:t>C.3.4</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spcAft>
                          <a:spcPts val="0"/>
                        </a:spcAft>
                      </a:pPr>
                      <a:r>
                        <a:rPr lang="es-ES" sz="1200" dirty="0">
                          <a:solidFill>
                            <a:schemeClr val="tx1"/>
                          </a:solidFill>
                          <a:effectLst/>
                        </a:rPr>
                        <a:t>Acciones preventivas y correctivas </a:t>
                      </a:r>
                      <a:endParaRPr lang="es-EC"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r>
            </a:tbl>
          </a:graphicData>
        </a:graphic>
      </p:graphicFrame>
      <p:sp>
        <p:nvSpPr>
          <p:cNvPr id="5" name="4 Rectángulo redondeado">
            <a:hlinkClick r:id="rId2" action="ppaction://hlinksldjump"/>
          </p:cNvPr>
          <p:cNvSpPr/>
          <p:nvPr/>
        </p:nvSpPr>
        <p:spPr>
          <a:xfrm>
            <a:off x="6660232" y="6237312"/>
            <a:ext cx="1224136"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C" b="1" dirty="0" smtClean="0"/>
              <a:t>MENU</a:t>
            </a:r>
            <a:endParaRPr lang="es-EC" b="1" dirty="0"/>
          </a:p>
        </p:txBody>
      </p:sp>
    </p:spTree>
    <p:extLst>
      <p:ext uri="{BB962C8B-B14F-4D97-AF65-F5344CB8AC3E}">
        <p14:creationId xmlns:p14="http://schemas.microsoft.com/office/powerpoint/2010/main" val="2466741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OBJETIVO DEL MANUAL DE PROCESOS</a:t>
            </a:r>
            <a:r>
              <a:rPr lang="es-EC" b="1" dirty="0"/>
              <a:t/>
            </a:r>
            <a:br>
              <a:rPr lang="es-EC" b="1" dirty="0"/>
            </a:br>
            <a:endParaRPr lang="es-EC" dirty="0"/>
          </a:p>
        </p:txBody>
      </p:sp>
      <p:sp>
        <p:nvSpPr>
          <p:cNvPr id="3" name="2 Marcador de contenido"/>
          <p:cNvSpPr>
            <a:spLocks noGrp="1"/>
          </p:cNvSpPr>
          <p:nvPr>
            <p:ph idx="1"/>
          </p:nvPr>
        </p:nvSpPr>
        <p:spPr/>
        <p:txBody>
          <a:bodyPr>
            <a:normAutofit/>
          </a:bodyPr>
          <a:lstStyle/>
          <a:p>
            <a:pPr lvl="0" algn="just"/>
            <a:r>
              <a:rPr lang="es-EC" dirty="0" smtClean="0"/>
              <a:t>Describir </a:t>
            </a:r>
            <a:r>
              <a:rPr lang="es-EC" dirty="0"/>
              <a:t>los procesos de la empresa a través de flujo gramas,  especificando los procedimientos que lo conforman de una manera secuencial, sistemática, y detallada.</a:t>
            </a:r>
          </a:p>
          <a:p>
            <a:pPr lvl="0" algn="just"/>
            <a:r>
              <a:rPr lang="es-EC" dirty="0"/>
              <a:t>Delimitar las responsabilidades operativas para la ejecución, control y evaluación del proceso.</a:t>
            </a:r>
          </a:p>
          <a:p>
            <a:pPr lvl="0" algn="just"/>
            <a:r>
              <a:rPr lang="es-EC" dirty="0"/>
              <a:t>Establecer políticas y lineamientos generales de deberán observarse en el desarrollo de los procesos.</a:t>
            </a:r>
          </a:p>
          <a:p>
            <a:endParaRPr lang="es-EC" dirty="0"/>
          </a:p>
          <a:p>
            <a:endParaRPr lang="es-EC" dirty="0"/>
          </a:p>
        </p:txBody>
      </p:sp>
    </p:spTree>
    <p:extLst>
      <p:ext uri="{BB962C8B-B14F-4D97-AF65-F5344CB8AC3E}">
        <p14:creationId xmlns:p14="http://schemas.microsoft.com/office/powerpoint/2010/main" val="3720304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701016068"/>
              </p:ext>
            </p:extLst>
          </p:nvPr>
        </p:nvGraphicFramePr>
        <p:xfrm>
          <a:off x="1043608" y="764705"/>
          <a:ext cx="6768753" cy="5349491"/>
        </p:xfrm>
        <a:graphic>
          <a:graphicData uri="http://schemas.openxmlformats.org/drawingml/2006/table">
            <a:tbl>
              <a:tblPr firstRow="1" firstCol="1" bandRow="1"/>
              <a:tblGrid>
                <a:gridCol w="1810248"/>
                <a:gridCol w="1073359"/>
                <a:gridCol w="164323"/>
                <a:gridCol w="3720823"/>
              </a:tblGrid>
              <a:tr h="832413">
                <a:tc>
                  <a:txBody>
                    <a:bodyPr/>
                    <a:lstStyle/>
                    <a:p>
                      <a:pPr>
                        <a:spcAft>
                          <a:spcPts val="0"/>
                        </a:spcAft>
                      </a:pPr>
                      <a:r>
                        <a:rPr lang="es-EC" sz="1400" b="1" dirty="0">
                          <a:effectLst/>
                          <a:latin typeface="+mn-lt"/>
                          <a:ea typeface="Calibri"/>
                          <a:cs typeface="Times New Roman"/>
                        </a:rPr>
                        <a:t>ID:</a:t>
                      </a:r>
                      <a:endParaRPr lang="es-EC" sz="1400" dirty="0">
                        <a:effectLst/>
                        <a:latin typeface="+mn-lt"/>
                        <a:ea typeface="Calibri"/>
                        <a:cs typeface="Times New Roman"/>
                      </a:endParaRPr>
                    </a:p>
                    <a:p>
                      <a:pPr>
                        <a:spcAft>
                          <a:spcPts val="0"/>
                        </a:spcAft>
                      </a:pPr>
                      <a:r>
                        <a:rPr lang="es-EC" sz="1400" b="1" dirty="0">
                          <a:effectLst/>
                          <a:latin typeface="+mn-lt"/>
                          <a:ea typeface="Calibri"/>
                          <a:cs typeface="Times New Roman"/>
                        </a:rPr>
                        <a:t> </a:t>
                      </a:r>
                      <a:endParaRPr lang="es-EC" sz="1400" dirty="0">
                        <a:effectLst/>
                        <a:latin typeface="+mn-lt"/>
                        <a:ea typeface="Calibri"/>
                        <a:cs typeface="Times New Roman"/>
                      </a:endParaRPr>
                    </a:p>
                    <a:p>
                      <a:pPr>
                        <a:spcAft>
                          <a:spcPts val="0"/>
                        </a:spcAft>
                      </a:pPr>
                      <a:r>
                        <a:rPr lang="es-EC" sz="1400" b="1" dirty="0">
                          <a:effectLst/>
                          <a:latin typeface="+mn-lt"/>
                          <a:ea typeface="Calibri"/>
                          <a:cs typeface="Times New Roman"/>
                        </a:rPr>
                        <a:t>PLAN_PEDIDOS</a:t>
                      </a:r>
                      <a:endParaRPr lang="es-EC" sz="1400" dirty="0">
                        <a:effectLst/>
                        <a:latin typeface="+mn-lt"/>
                        <a:ea typeface="Calibri"/>
                        <a:cs typeface="Times New Roman"/>
                      </a:endParaRP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spcAft>
                          <a:spcPts val="0"/>
                        </a:spcAft>
                      </a:pPr>
                      <a:r>
                        <a:rPr lang="es-EC" sz="1400" b="1" dirty="0">
                          <a:effectLst/>
                          <a:latin typeface="+mn-lt"/>
                          <a:ea typeface="Calibri"/>
                          <a:cs typeface="Times New Roman"/>
                        </a:rPr>
                        <a:t>PROCESO:</a:t>
                      </a:r>
                      <a:endParaRPr lang="es-EC" sz="1400" dirty="0">
                        <a:effectLst/>
                        <a:latin typeface="+mn-lt"/>
                        <a:ea typeface="Calibri"/>
                        <a:cs typeface="Times New Roman"/>
                      </a:endParaRPr>
                    </a:p>
                    <a:p>
                      <a:pPr>
                        <a:spcAft>
                          <a:spcPts val="0"/>
                        </a:spcAft>
                      </a:pPr>
                      <a:r>
                        <a:rPr lang="es-EC" sz="1400" b="1" dirty="0">
                          <a:effectLst/>
                          <a:latin typeface="+mn-lt"/>
                          <a:ea typeface="Calibri"/>
                          <a:cs typeface="Times New Roman"/>
                        </a:rPr>
                        <a:t> </a:t>
                      </a:r>
                      <a:endParaRPr lang="es-EC" sz="1400" dirty="0">
                        <a:effectLst/>
                        <a:latin typeface="+mn-lt"/>
                        <a:ea typeface="Calibri"/>
                        <a:cs typeface="Times New Roman"/>
                      </a:endParaRPr>
                    </a:p>
                    <a:p>
                      <a:pPr>
                        <a:spcAft>
                          <a:spcPts val="0"/>
                        </a:spcAft>
                      </a:pPr>
                      <a:r>
                        <a:rPr lang="es-EC" sz="1400" dirty="0">
                          <a:effectLst/>
                          <a:latin typeface="+mn-lt"/>
                          <a:ea typeface="Calibri"/>
                          <a:cs typeface="Times New Roman"/>
                        </a:rPr>
                        <a:t>Planificación de pedidos</a:t>
                      </a: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a:txBody>
                    <a:bodyPr/>
                    <a:lstStyle/>
                    <a:p>
                      <a:pPr>
                        <a:spcAft>
                          <a:spcPts val="0"/>
                        </a:spcAft>
                      </a:pPr>
                      <a:r>
                        <a:rPr lang="es-EC" sz="1400" b="1" dirty="0">
                          <a:effectLst/>
                          <a:latin typeface="+mn-lt"/>
                          <a:ea typeface="Calibri"/>
                          <a:cs typeface="Times New Roman"/>
                        </a:rPr>
                        <a:t>ÁREA:</a:t>
                      </a:r>
                      <a:endParaRPr lang="es-EC" sz="1400" dirty="0">
                        <a:effectLst/>
                        <a:latin typeface="+mn-lt"/>
                        <a:ea typeface="Calibri"/>
                        <a:cs typeface="Times New Roman"/>
                      </a:endParaRPr>
                    </a:p>
                    <a:p>
                      <a:pPr>
                        <a:spcAft>
                          <a:spcPts val="0"/>
                        </a:spcAft>
                      </a:pPr>
                      <a:r>
                        <a:rPr lang="es-EC" sz="1400" b="1" dirty="0">
                          <a:effectLst/>
                          <a:latin typeface="+mn-lt"/>
                          <a:ea typeface="Calibri"/>
                          <a:cs typeface="Times New Roman"/>
                        </a:rPr>
                        <a:t> </a:t>
                      </a:r>
                      <a:endParaRPr lang="es-EC" sz="1400" dirty="0">
                        <a:effectLst/>
                        <a:latin typeface="+mn-lt"/>
                        <a:ea typeface="Calibri"/>
                        <a:cs typeface="Times New Roman"/>
                      </a:endParaRPr>
                    </a:p>
                    <a:p>
                      <a:pPr>
                        <a:spcAft>
                          <a:spcPts val="0"/>
                        </a:spcAft>
                      </a:pPr>
                      <a:r>
                        <a:rPr lang="es-EC" sz="1400" dirty="0">
                          <a:effectLst/>
                          <a:latin typeface="+mn-lt"/>
                          <a:ea typeface="Calibri"/>
                          <a:cs typeface="Times New Roman"/>
                        </a:rPr>
                        <a:t>Recepción de pedido</a:t>
                      </a: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4411">
                <a:tc gridSpan="4">
                  <a:txBody>
                    <a:bodyPr/>
                    <a:lstStyle/>
                    <a:p>
                      <a:pPr algn="ctr">
                        <a:lnSpc>
                          <a:spcPct val="150000"/>
                        </a:lnSpc>
                        <a:spcAft>
                          <a:spcPts val="0"/>
                        </a:spcAft>
                      </a:pPr>
                      <a:r>
                        <a:rPr lang="es-EC" sz="1400" b="1" dirty="0">
                          <a:effectLst/>
                          <a:latin typeface="+mn-lt"/>
                          <a:ea typeface="Calibri"/>
                          <a:cs typeface="Times New Roman"/>
                        </a:rPr>
                        <a:t>Misión del proceso</a:t>
                      </a:r>
                      <a:endParaRPr lang="es-EC" sz="1400" dirty="0">
                        <a:effectLst/>
                        <a:latin typeface="+mn-lt"/>
                        <a:ea typeface="Calibri"/>
                        <a:cs typeface="Times New Roman"/>
                      </a:endParaRPr>
                    </a:p>
                    <a:p>
                      <a:pPr>
                        <a:lnSpc>
                          <a:spcPct val="150000"/>
                        </a:lnSpc>
                        <a:spcAft>
                          <a:spcPts val="0"/>
                        </a:spcAft>
                      </a:pPr>
                      <a:r>
                        <a:rPr lang="es-EC" sz="1400" dirty="0">
                          <a:effectLst/>
                          <a:latin typeface="+mn-lt"/>
                          <a:ea typeface="Calibri"/>
                          <a:cs typeface="Times New Roman"/>
                        </a:rPr>
                        <a:t>Planificar las órdenes recibidas para ser distribuidas a los clientes de forma óptima, en función de plazos de entrega requeridos.</a:t>
                      </a: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1037867">
                <a:tc gridSpan="4">
                  <a:txBody>
                    <a:bodyPr/>
                    <a:lstStyle/>
                    <a:p>
                      <a:pPr algn="ctr">
                        <a:lnSpc>
                          <a:spcPct val="150000"/>
                        </a:lnSpc>
                        <a:spcAft>
                          <a:spcPts val="0"/>
                        </a:spcAft>
                      </a:pPr>
                      <a:r>
                        <a:rPr lang="es-EC" sz="1400" b="1" dirty="0">
                          <a:effectLst/>
                          <a:latin typeface="+mn-lt"/>
                          <a:ea typeface="Calibri"/>
                          <a:cs typeface="Times New Roman"/>
                        </a:rPr>
                        <a:t>Actividades que conforman el proceso</a:t>
                      </a:r>
                      <a:endParaRPr lang="es-EC" sz="1400" dirty="0">
                        <a:effectLst/>
                        <a:latin typeface="+mn-lt"/>
                        <a:ea typeface="Calibri"/>
                        <a:cs typeface="Times New Roman"/>
                      </a:endParaRPr>
                    </a:p>
                    <a:p>
                      <a:pPr>
                        <a:lnSpc>
                          <a:spcPct val="150000"/>
                        </a:lnSpc>
                        <a:spcAft>
                          <a:spcPts val="0"/>
                        </a:spcAft>
                      </a:pPr>
                      <a:r>
                        <a:rPr lang="es-EC" sz="1400" dirty="0">
                          <a:effectLst/>
                          <a:latin typeface="+mn-lt"/>
                          <a:ea typeface="Calibri"/>
                          <a:cs typeface="Times New Roman"/>
                        </a:rPr>
                        <a:t>Organizar horarios para el despacho de la orden</a:t>
                      </a:r>
                    </a:p>
                    <a:p>
                      <a:pPr>
                        <a:lnSpc>
                          <a:spcPct val="150000"/>
                        </a:lnSpc>
                        <a:spcAft>
                          <a:spcPts val="0"/>
                        </a:spcAft>
                      </a:pPr>
                      <a:r>
                        <a:rPr lang="es-EC" sz="1400" dirty="0">
                          <a:effectLst/>
                          <a:latin typeface="+mn-lt"/>
                          <a:ea typeface="Calibri"/>
                          <a:cs typeface="Times New Roman"/>
                        </a:rPr>
                        <a:t>Establecer prioridades para la entrega del </a:t>
                      </a:r>
                      <a:r>
                        <a:rPr lang="es-EC" sz="1400" dirty="0" smtClean="0">
                          <a:effectLst/>
                          <a:latin typeface="+mn-lt"/>
                          <a:ea typeface="Calibri"/>
                          <a:cs typeface="Times New Roman"/>
                        </a:rPr>
                        <a:t>pedido</a:t>
                      </a:r>
                      <a:endParaRPr lang="es-EC" sz="1400" dirty="0">
                        <a:effectLst/>
                        <a:latin typeface="+mn-lt"/>
                        <a:ea typeface="Calibri"/>
                        <a:cs typeface="Times New Roman"/>
                      </a:endParaRP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894411">
                <a:tc gridSpan="2">
                  <a:txBody>
                    <a:bodyPr/>
                    <a:lstStyle/>
                    <a:p>
                      <a:pPr>
                        <a:lnSpc>
                          <a:spcPct val="150000"/>
                        </a:lnSpc>
                        <a:spcAft>
                          <a:spcPts val="0"/>
                        </a:spcAft>
                      </a:pPr>
                      <a:r>
                        <a:rPr lang="es-EC" sz="1400" b="1" dirty="0">
                          <a:effectLst/>
                          <a:latin typeface="+mn-lt"/>
                          <a:ea typeface="Calibri"/>
                          <a:cs typeface="Times New Roman"/>
                        </a:rPr>
                        <a:t>Entradas:</a:t>
                      </a:r>
                      <a:endParaRPr lang="es-EC" sz="1400" dirty="0">
                        <a:effectLst/>
                        <a:latin typeface="+mn-lt"/>
                        <a:ea typeface="Calibri"/>
                        <a:cs typeface="Times New Roman"/>
                      </a:endParaRPr>
                    </a:p>
                    <a:p>
                      <a:pPr>
                        <a:lnSpc>
                          <a:spcPct val="150000"/>
                        </a:lnSpc>
                        <a:spcAft>
                          <a:spcPts val="0"/>
                        </a:spcAft>
                      </a:pPr>
                      <a:r>
                        <a:rPr lang="es-EC" sz="1400" dirty="0">
                          <a:effectLst/>
                          <a:latin typeface="+mn-lt"/>
                          <a:ea typeface="Calibri"/>
                          <a:cs typeface="Times New Roman"/>
                        </a:rPr>
                        <a:t>Pedidos del cliente</a:t>
                      </a: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gridSpan="2">
                  <a:txBody>
                    <a:bodyPr/>
                    <a:lstStyle/>
                    <a:p>
                      <a:pPr>
                        <a:lnSpc>
                          <a:spcPct val="150000"/>
                        </a:lnSpc>
                        <a:spcAft>
                          <a:spcPts val="0"/>
                        </a:spcAft>
                      </a:pPr>
                      <a:r>
                        <a:rPr lang="es-EC" sz="1400" b="1" dirty="0">
                          <a:effectLst/>
                          <a:latin typeface="+mn-lt"/>
                          <a:ea typeface="Calibri"/>
                          <a:cs typeface="Times New Roman"/>
                        </a:rPr>
                        <a:t>Salidas:</a:t>
                      </a:r>
                      <a:endParaRPr lang="es-EC" sz="1400" dirty="0">
                        <a:effectLst/>
                        <a:latin typeface="+mn-lt"/>
                        <a:ea typeface="Calibri"/>
                        <a:cs typeface="Times New Roman"/>
                      </a:endParaRPr>
                    </a:p>
                    <a:p>
                      <a:pPr>
                        <a:lnSpc>
                          <a:spcPct val="150000"/>
                        </a:lnSpc>
                        <a:spcAft>
                          <a:spcPts val="0"/>
                        </a:spcAft>
                      </a:pPr>
                      <a:r>
                        <a:rPr lang="es-EC" sz="1400" dirty="0">
                          <a:effectLst/>
                          <a:latin typeface="+mn-lt"/>
                          <a:ea typeface="Calibri"/>
                          <a:cs typeface="Times New Roman"/>
                        </a:rPr>
                        <a:t>Documento de planificación de pedido para el respectivo envío </a:t>
                      </a: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r>
              <a:tr h="1027212">
                <a:tc gridSpan="4">
                  <a:txBody>
                    <a:bodyPr/>
                    <a:lstStyle/>
                    <a:p>
                      <a:pPr algn="ctr">
                        <a:lnSpc>
                          <a:spcPct val="150000"/>
                        </a:lnSpc>
                        <a:spcAft>
                          <a:spcPts val="0"/>
                        </a:spcAft>
                      </a:pPr>
                      <a:r>
                        <a:rPr lang="es-EC" sz="1400" b="1" dirty="0">
                          <a:effectLst/>
                          <a:latin typeface="+mn-lt"/>
                          <a:ea typeface="Calibri"/>
                          <a:cs typeface="Times New Roman"/>
                        </a:rPr>
                        <a:t>Procesos relacionados</a:t>
                      </a:r>
                      <a:endParaRPr lang="es-EC" sz="1400" dirty="0">
                        <a:effectLst/>
                        <a:latin typeface="+mn-lt"/>
                        <a:ea typeface="Calibri"/>
                        <a:cs typeface="Times New Roman"/>
                      </a:endParaRPr>
                    </a:p>
                    <a:p>
                      <a:pPr>
                        <a:lnSpc>
                          <a:spcPct val="150000"/>
                        </a:lnSpc>
                        <a:spcAft>
                          <a:spcPts val="0"/>
                        </a:spcAft>
                      </a:pPr>
                      <a:r>
                        <a:rPr lang="es-EC" sz="1400" dirty="0">
                          <a:effectLst/>
                          <a:latin typeface="+mn-lt"/>
                          <a:ea typeface="Calibri"/>
                          <a:cs typeface="Times New Roman"/>
                        </a:rPr>
                        <a:t>Recepción y verificación de pedidos diariamente</a:t>
                      </a:r>
                    </a:p>
                    <a:p>
                      <a:pPr>
                        <a:lnSpc>
                          <a:spcPct val="150000"/>
                        </a:lnSpc>
                        <a:spcAft>
                          <a:spcPts val="0"/>
                        </a:spcAft>
                      </a:pPr>
                      <a:r>
                        <a:rPr lang="es-EC" sz="1400" dirty="0">
                          <a:effectLst/>
                          <a:latin typeface="+mn-lt"/>
                          <a:ea typeface="Calibri"/>
                          <a:cs typeface="Times New Roman"/>
                        </a:rPr>
                        <a:t>Clasificación de la correspondencia  y/o </a:t>
                      </a:r>
                      <a:r>
                        <a:rPr lang="es-EC" sz="1400" dirty="0" smtClean="0">
                          <a:effectLst/>
                          <a:latin typeface="+mn-lt"/>
                          <a:ea typeface="Calibri"/>
                          <a:cs typeface="Times New Roman"/>
                        </a:rPr>
                        <a:t>paquetería</a:t>
                      </a:r>
                      <a:endParaRPr lang="es-EC" sz="1400" dirty="0">
                        <a:effectLst/>
                        <a:latin typeface="+mn-lt"/>
                        <a:ea typeface="Calibri"/>
                        <a:cs typeface="Times New Roman"/>
                      </a:endParaRP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582256">
                <a:tc gridSpan="4">
                  <a:txBody>
                    <a:bodyPr/>
                    <a:lstStyle/>
                    <a:p>
                      <a:pPr algn="ctr">
                        <a:lnSpc>
                          <a:spcPct val="150000"/>
                        </a:lnSpc>
                        <a:spcAft>
                          <a:spcPts val="0"/>
                        </a:spcAft>
                      </a:pPr>
                      <a:r>
                        <a:rPr lang="es-EC" sz="1400" b="1" dirty="0">
                          <a:effectLst/>
                          <a:latin typeface="+mn-lt"/>
                          <a:ea typeface="Calibri"/>
                          <a:cs typeface="Times New Roman"/>
                        </a:rPr>
                        <a:t>Recursos/ Necesidades</a:t>
                      </a:r>
                      <a:endParaRPr lang="es-EC" sz="1400" dirty="0">
                        <a:effectLst/>
                        <a:latin typeface="+mn-lt"/>
                        <a:ea typeface="Calibri"/>
                        <a:cs typeface="Times New Roman"/>
                      </a:endParaRPr>
                    </a:p>
                    <a:p>
                      <a:pPr>
                        <a:lnSpc>
                          <a:spcPct val="150000"/>
                        </a:lnSpc>
                        <a:spcAft>
                          <a:spcPts val="0"/>
                        </a:spcAft>
                      </a:pPr>
                      <a:r>
                        <a:rPr lang="es-EC" sz="1400" dirty="0">
                          <a:effectLst/>
                          <a:latin typeface="+mn-lt"/>
                          <a:ea typeface="Calibri"/>
                          <a:cs typeface="Times New Roman"/>
                        </a:rPr>
                        <a:t>Generación de un pedido para la  entrega</a:t>
                      </a:r>
                    </a:p>
                  </a:txBody>
                  <a:tcPr marL="28145" marR="281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3710705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PROSUMEL S.A</a:t>
            </a:r>
            <a:endParaRPr lang="es-EC" dirty="0"/>
          </a:p>
        </p:txBody>
      </p:sp>
      <p:sp>
        <p:nvSpPr>
          <p:cNvPr id="6" name="5 Marcador de contenido"/>
          <p:cNvSpPr>
            <a:spLocks noGrp="1"/>
          </p:cNvSpPr>
          <p:nvPr>
            <p:ph idx="1"/>
          </p:nvPr>
        </p:nvSpPr>
        <p:spPr>
          <a:xfrm>
            <a:off x="1009443" y="1807361"/>
            <a:ext cx="7125112" cy="3853887"/>
          </a:xfrm>
        </p:spPr>
        <p:txBody>
          <a:bodyPr/>
          <a:lstStyle/>
          <a:p>
            <a:r>
              <a:rPr lang="es-EC" dirty="0" smtClean="0"/>
              <a:t>Actividad de la Compañía: Empresa de mensajería</a:t>
            </a:r>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s-EC" dirty="0"/>
          </a:p>
        </p:txBody>
      </p:sp>
      <p:pic>
        <p:nvPicPr>
          <p:cNvPr id="41988" name="Picture 4" descr="http://media.cylex.com.co/news/Mensajero-Express-AJ_257080_large.jpg"/>
          <p:cNvPicPr>
            <a:picLocks noChangeAspect="1" noChangeArrowheads="1"/>
          </p:cNvPicPr>
          <p:nvPr/>
        </p:nvPicPr>
        <p:blipFill>
          <a:blip r:embed="rId2" cstate="print"/>
          <a:srcRect/>
          <a:stretch>
            <a:fillRect/>
          </a:stretch>
        </p:blipFill>
        <p:spPr bwMode="auto">
          <a:xfrm>
            <a:off x="3203848" y="2708920"/>
            <a:ext cx="2466975" cy="2857500"/>
          </a:xfrm>
          <a:prstGeom prst="rect">
            <a:avLst/>
          </a:prstGeom>
          <a:noFill/>
        </p:spPr>
      </p:pic>
    </p:spTree>
    <p:extLst>
      <p:ext uri="{BB962C8B-B14F-4D97-AF65-F5344CB8AC3E}">
        <p14:creationId xmlns:p14="http://schemas.microsoft.com/office/powerpoint/2010/main" val="22725741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sp>
        <p:nvSpPr>
          <p:cNvPr id="3" name="2 Marcador de contenido"/>
          <p:cNvSpPr>
            <a:spLocks noGrp="1"/>
          </p:cNvSpPr>
          <p:nvPr>
            <p:ph idx="1"/>
          </p:nvPr>
        </p:nvSpPr>
        <p:spPr/>
        <p:txBody>
          <a:bodyPr/>
          <a:lstStyle/>
          <a:p>
            <a:pPr marL="0" indent="0" algn="ctr">
              <a:buNone/>
            </a:pPr>
            <a:r>
              <a:rPr lang="es-ES" sz="3200" b="1" dirty="0" smtClean="0"/>
              <a:t>RECEPCIÓN DE PEDIDO </a:t>
            </a:r>
            <a:endParaRPr lang="es-EC" sz="3200" dirty="0" smtClean="0"/>
          </a:p>
          <a:p>
            <a:endParaRPr lang="es-EC" dirty="0"/>
          </a:p>
        </p:txBody>
      </p:sp>
    </p:spTree>
    <p:extLst>
      <p:ext uri="{BB962C8B-B14F-4D97-AF65-F5344CB8AC3E}">
        <p14:creationId xmlns:p14="http://schemas.microsoft.com/office/powerpoint/2010/main" val="26446344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7666806"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542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normAutofit/>
          </a:bodyPr>
          <a:lstStyle/>
          <a:p>
            <a:pPr marL="0" indent="0" algn="ctr">
              <a:buNone/>
            </a:pPr>
            <a:r>
              <a:rPr lang="es-ES" sz="3200" b="1" dirty="0" smtClean="0"/>
              <a:t>LOGÍSTICA</a:t>
            </a:r>
            <a:endParaRPr lang="es-EC" sz="3200" dirty="0"/>
          </a:p>
        </p:txBody>
      </p:sp>
    </p:spTree>
    <p:extLst>
      <p:ext uri="{BB962C8B-B14F-4D97-AF65-F5344CB8AC3E}">
        <p14:creationId xmlns:p14="http://schemas.microsoft.com/office/powerpoint/2010/main" val="21248808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6" name="5 Objeto"/>
          <p:cNvGraphicFramePr>
            <a:graphicFrameLocks noChangeAspect="1"/>
          </p:cNvGraphicFramePr>
          <p:nvPr>
            <p:extLst>
              <p:ext uri="{D42A27DB-BD31-4B8C-83A1-F6EECF244321}">
                <p14:modId xmlns:p14="http://schemas.microsoft.com/office/powerpoint/2010/main" val="3912324795"/>
              </p:ext>
            </p:extLst>
          </p:nvPr>
        </p:nvGraphicFramePr>
        <p:xfrm>
          <a:off x="179512" y="476672"/>
          <a:ext cx="8136904" cy="5832648"/>
        </p:xfrm>
        <a:graphic>
          <a:graphicData uri="http://schemas.openxmlformats.org/presentationml/2006/ole">
            <mc:AlternateContent xmlns:mc="http://schemas.openxmlformats.org/markup-compatibility/2006">
              <mc:Choice xmlns:v="urn:schemas-microsoft-com:vml" Requires="v">
                <p:oleObj spid="_x0000_s10258" name="Visio" r:id="rId3" imgW="7883187" imgH="6281108" progId="Visio.Drawing.11">
                  <p:embed/>
                </p:oleObj>
              </mc:Choice>
              <mc:Fallback>
                <p:oleObj name="Visio" r:id="rId3" imgW="7883187" imgH="6281108"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76672"/>
                        <a:ext cx="8136904" cy="5832648"/>
                      </a:xfrm>
                      <a:prstGeom prst="rect">
                        <a:avLst/>
                      </a:prstGeom>
                      <a:noFill/>
                    </p:spPr>
                  </p:pic>
                </p:oleObj>
              </mc:Fallback>
            </mc:AlternateContent>
          </a:graphicData>
        </a:graphic>
      </p:graphicFrame>
    </p:spTree>
    <p:extLst>
      <p:ext uri="{BB962C8B-B14F-4D97-AF65-F5344CB8AC3E}">
        <p14:creationId xmlns:p14="http://schemas.microsoft.com/office/powerpoint/2010/main" val="23044455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normAutofit/>
          </a:bodyPr>
          <a:lstStyle/>
          <a:p>
            <a:pPr marL="0" indent="0" algn="ctr">
              <a:buNone/>
            </a:pPr>
            <a:r>
              <a:rPr lang="es-EC" sz="3200" b="1" dirty="0" smtClean="0"/>
              <a:t>SERVICIO POST ENTREGA</a:t>
            </a:r>
            <a:endParaRPr lang="es-EC" sz="3200" dirty="0"/>
          </a:p>
        </p:txBody>
      </p:sp>
    </p:spTree>
    <p:extLst>
      <p:ext uri="{BB962C8B-B14F-4D97-AF65-F5344CB8AC3E}">
        <p14:creationId xmlns:p14="http://schemas.microsoft.com/office/powerpoint/2010/main" val="26559394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8313" y="764704"/>
            <a:ext cx="8352159"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redondeado">
            <a:hlinkClick r:id="rId3" action="ppaction://hlinksldjump"/>
          </p:cNvPr>
          <p:cNvSpPr/>
          <p:nvPr/>
        </p:nvSpPr>
        <p:spPr>
          <a:xfrm>
            <a:off x="6660232" y="6237312"/>
            <a:ext cx="1224136"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C" b="1" dirty="0" smtClean="0"/>
              <a:t>MENU</a:t>
            </a:r>
            <a:endParaRPr lang="es-EC" b="1" dirty="0"/>
          </a:p>
        </p:txBody>
      </p:sp>
    </p:spTree>
    <p:extLst>
      <p:ext uri="{BB962C8B-B14F-4D97-AF65-F5344CB8AC3E}">
        <p14:creationId xmlns:p14="http://schemas.microsoft.com/office/powerpoint/2010/main" val="28438463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US" dirty="0" smtClean="0"/>
              <a:t>MANUAL DE CARGOS</a:t>
            </a:r>
            <a:endParaRPr lang="es-EC" dirty="0"/>
          </a:p>
        </p:txBody>
      </p:sp>
      <p:sp>
        <p:nvSpPr>
          <p:cNvPr id="3" name="2 Marcador de contenido"/>
          <p:cNvSpPr>
            <a:spLocks noGrp="1"/>
          </p:cNvSpPr>
          <p:nvPr>
            <p:ph idx="1"/>
          </p:nvPr>
        </p:nvSpPr>
        <p:spPr>
          <a:xfrm>
            <a:off x="827584" y="2060848"/>
            <a:ext cx="7125112" cy="3541686"/>
          </a:xfrm>
        </p:spPr>
        <p:txBody>
          <a:bodyPr>
            <a:normAutofit/>
          </a:bodyPr>
          <a:lstStyle/>
          <a:p>
            <a:pPr marL="457200" lvl="1" indent="0" algn="just">
              <a:buNone/>
            </a:pPr>
            <a:r>
              <a:rPr lang="es-EC" sz="1800" dirty="0"/>
              <a:t>El objetivo </a:t>
            </a:r>
            <a:r>
              <a:rPr lang="es-EC" sz="1800" dirty="0" smtClean="0"/>
              <a:t>del </a:t>
            </a:r>
            <a:r>
              <a:rPr lang="es-EC" sz="1800" dirty="0"/>
              <a:t>manual, es describir con claridad todas las actividades de la entidad y distribuir las responsabilidades en cada uno de los </a:t>
            </a:r>
            <a:r>
              <a:rPr lang="es-EC" sz="1800" dirty="0" smtClean="0"/>
              <a:t>cargos</a:t>
            </a:r>
          </a:p>
          <a:p>
            <a:pPr marL="457200" lvl="1" indent="0" algn="just">
              <a:buNone/>
            </a:pPr>
            <a:endParaRPr lang="en-US" sz="1800" dirty="0"/>
          </a:p>
          <a:p>
            <a:pPr marL="457200" lvl="1" indent="0" algn="just">
              <a:buNone/>
            </a:pPr>
            <a:r>
              <a:rPr lang="es-EC" sz="1800" dirty="0"/>
              <a:t>Crear un manual de descripción de cargos que facilite reclutar y seleccionar los candidatos con las competencias requeridas para una adecuada adaptación e identificación de cada trabajador de la empresa</a:t>
            </a:r>
            <a:endParaRPr lang="es-EC" sz="1800" dirty="0" smtClean="0"/>
          </a:p>
        </p:txBody>
      </p:sp>
    </p:spTree>
    <p:extLst>
      <p:ext uri="{BB962C8B-B14F-4D97-AF65-F5344CB8AC3E}">
        <p14:creationId xmlns:p14="http://schemas.microsoft.com/office/powerpoint/2010/main" val="173001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ESTRUCTURA DE </a:t>
            </a:r>
            <a:r>
              <a:rPr lang="es-EC" dirty="0" smtClean="0"/>
              <a:t>ANÁLISIS </a:t>
            </a:r>
            <a:r>
              <a:rPr lang="es-EC" dirty="0" smtClean="0"/>
              <a:t>DE CARGOS</a:t>
            </a:r>
            <a:endParaRPr lang="es-EC" dirty="0"/>
          </a:p>
        </p:txBody>
      </p:sp>
      <p:sp>
        <p:nvSpPr>
          <p:cNvPr id="3" name="2 Marcador de contenido"/>
          <p:cNvSpPr>
            <a:spLocks noGrp="1"/>
          </p:cNvSpPr>
          <p:nvPr>
            <p:ph idx="1"/>
          </p:nvPr>
        </p:nvSpPr>
        <p:spPr>
          <a:xfrm>
            <a:off x="1695360" y="1807361"/>
            <a:ext cx="7125112" cy="4051437"/>
          </a:xfrm>
        </p:spPr>
        <p:txBody>
          <a:bodyPr/>
          <a:lstStyle/>
          <a:p>
            <a:r>
              <a:rPr lang="es-EC" dirty="0" smtClean="0"/>
              <a:t>Requisitos intelectuales</a:t>
            </a:r>
          </a:p>
          <a:p>
            <a:r>
              <a:rPr lang="es-EC" dirty="0" smtClean="0"/>
              <a:t>Requisitos físicos</a:t>
            </a:r>
          </a:p>
          <a:p>
            <a:r>
              <a:rPr lang="es-EC" dirty="0" smtClean="0"/>
              <a:t>Responsabilidades implícitas</a:t>
            </a:r>
          </a:p>
          <a:p>
            <a:r>
              <a:rPr lang="es-EC" dirty="0" smtClean="0"/>
              <a:t>Condiciones de trabajo</a:t>
            </a:r>
            <a:endParaRPr lang="es-EC" dirty="0"/>
          </a:p>
        </p:txBody>
      </p:sp>
    </p:spTree>
    <p:extLst>
      <p:ext uri="{BB962C8B-B14F-4D97-AF65-F5344CB8AC3E}">
        <p14:creationId xmlns:p14="http://schemas.microsoft.com/office/powerpoint/2010/main" val="61911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DISEÑO </a:t>
            </a:r>
            <a:r>
              <a:rPr lang="es-EC" dirty="0" smtClean="0"/>
              <a:t>MANUAL DE CARGOS</a:t>
            </a:r>
            <a:endParaRPr lang="es-EC"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080619499"/>
              </p:ext>
            </p:extLst>
          </p:nvPr>
        </p:nvGraphicFramePr>
        <p:xfrm>
          <a:off x="1691680" y="1916832"/>
          <a:ext cx="5701030" cy="2468880"/>
        </p:xfrm>
        <a:graphic>
          <a:graphicData uri="http://schemas.openxmlformats.org/drawingml/2006/table">
            <a:tbl>
              <a:tblPr firstRow="1" firstCol="1" bandRow="1">
                <a:tableStyleId>{5C22544A-7EE6-4342-B048-85BDC9FD1C3A}</a:tableStyleId>
              </a:tblPr>
              <a:tblGrid>
                <a:gridCol w="5701030"/>
              </a:tblGrid>
              <a:tr h="0">
                <a:tc>
                  <a:txBody>
                    <a:bodyPr/>
                    <a:lstStyle/>
                    <a:p>
                      <a:pPr algn="just">
                        <a:lnSpc>
                          <a:spcPct val="150000"/>
                        </a:lnSpc>
                        <a:spcAft>
                          <a:spcPts val="0"/>
                        </a:spcAft>
                      </a:pPr>
                      <a:r>
                        <a:rPr lang="es-EC" sz="1200">
                          <a:effectLst/>
                        </a:rPr>
                        <a:t>1. IDENTIFICACIÓN DEL CARGO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es-EC" sz="1200">
                          <a:effectLst/>
                        </a:rPr>
                        <a:t>DENOMINACIÓN:     Gerente</a:t>
                      </a:r>
                    </a:p>
                    <a:p>
                      <a:pPr algn="just">
                        <a:lnSpc>
                          <a:spcPct val="150000"/>
                        </a:lnSpc>
                        <a:spcAft>
                          <a:spcPts val="0"/>
                        </a:spcAft>
                      </a:pPr>
                      <a:r>
                        <a:rPr lang="es-EC" sz="1200">
                          <a:effectLst/>
                        </a:rPr>
                        <a:t>NIVEL FUNCIONAL: Gerencial</a:t>
                      </a:r>
                    </a:p>
                    <a:p>
                      <a:pPr algn="just">
                        <a:lnSpc>
                          <a:spcPct val="150000"/>
                        </a:lnSpc>
                        <a:spcAft>
                          <a:spcPts val="0"/>
                        </a:spcAft>
                      </a:pPr>
                      <a:r>
                        <a:rPr lang="es-EC" sz="1200">
                          <a:effectLst/>
                        </a:rPr>
                        <a:t>DEPENDENCIA:          Gerencia</a:t>
                      </a:r>
                    </a:p>
                    <a:p>
                      <a:pPr algn="just">
                        <a:lnSpc>
                          <a:spcPct val="150000"/>
                        </a:lnSpc>
                        <a:spcAft>
                          <a:spcPts val="0"/>
                        </a:spcAft>
                      </a:pPr>
                      <a:r>
                        <a:rPr lang="es-EC" sz="1200">
                          <a:effectLst/>
                        </a:rPr>
                        <a:t>JEFE INMEDIATO:</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es-EC" sz="1200">
                          <a:effectLst/>
                        </a:rPr>
                        <a:t>2. ESPECIFICACIONES</a:t>
                      </a:r>
                      <a:endParaRPr lang="es-EC"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es-EC" sz="1200" dirty="0">
                          <a:effectLst/>
                        </a:rPr>
                        <a:t>Planear, proponer, aprobar, dirigir, coordinar y controlar las actividades administrativas,</a:t>
                      </a:r>
                      <a:br>
                        <a:rPr lang="es-EC" sz="1200" dirty="0">
                          <a:effectLst/>
                        </a:rPr>
                      </a:br>
                      <a:r>
                        <a:rPr lang="es-EC" sz="1200" dirty="0">
                          <a:effectLst/>
                        </a:rPr>
                        <a:t>comerciales, operativas y financieras de la empresa.</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035828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DISEÑO </a:t>
            </a:r>
            <a:r>
              <a:rPr lang="es-EC" dirty="0" smtClean="0"/>
              <a:t>MANUAL DE CARGOS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79156257"/>
              </p:ext>
            </p:extLst>
          </p:nvPr>
        </p:nvGraphicFramePr>
        <p:xfrm>
          <a:off x="1115616" y="1751711"/>
          <a:ext cx="7128792" cy="4480560"/>
        </p:xfrm>
        <a:graphic>
          <a:graphicData uri="http://schemas.openxmlformats.org/drawingml/2006/table">
            <a:tbl>
              <a:tblPr firstRow="1" firstCol="1" bandRow="1">
                <a:tableStyleId>{5C22544A-7EE6-4342-B048-85BDC9FD1C3A}</a:tableStyleId>
              </a:tblPr>
              <a:tblGrid>
                <a:gridCol w="7128792"/>
              </a:tblGrid>
              <a:tr h="121883">
                <a:tc>
                  <a:txBody>
                    <a:bodyPr/>
                    <a:lstStyle/>
                    <a:p>
                      <a:pPr algn="just">
                        <a:lnSpc>
                          <a:spcPct val="150000"/>
                        </a:lnSpc>
                        <a:spcAft>
                          <a:spcPts val="0"/>
                        </a:spcAft>
                      </a:pPr>
                      <a:r>
                        <a:rPr lang="es-EC" sz="700">
                          <a:effectLst/>
                        </a:rPr>
                        <a:t>3. FUNCIONES DEL CARGO</a:t>
                      </a:r>
                      <a:endParaRPr lang="es-EC"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40529" marR="40529" marT="0" marB="0"/>
                </a:tc>
              </a:tr>
              <a:tr h="4075686">
                <a:tc>
                  <a:txBody>
                    <a:bodyPr/>
                    <a:lstStyle/>
                    <a:p>
                      <a:pPr marL="342900" lvl="0" indent="-342900" algn="just">
                        <a:lnSpc>
                          <a:spcPct val="150000"/>
                        </a:lnSpc>
                        <a:spcAft>
                          <a:spcPts val="0"/>
                        </a:spcAft>
                        <a:buFont typeface="+mj-lt"/>
                        <a:buAutoNum type="alphaLcParenR"/>
                      </a:pPr>
                      <a:r>
                        <a:rPr lang="es-EC" sz="900" dirty="0">
                          <a:effectLst/>
                        </a:rPr>
                        <a:t>Ejercer la dirección administrativa, operativa y financiera de la Empresa de acuerdo con el estatuto de la misma.</a:t>
                      </a:r>
                    </a:p>
                    <a:p>
                      <a:pPr marL="342900" lvl="0" indent="-342900" algn="just">
                        <a:lnSpc>
                          <a:spcPct val="150000"/>
                        </a:lnSpc>
                        <a:spcAft>
                          <a:spcPts val="0"/>
                        </a:spcAft>
                        <a:buFont typeface="+mj-lt"/>
                        <a:buAutoNum type="alphaLcParenR"/>
                      </a:pPr>
                      <a:r>
                        <a:rPr lang="es-EC" sz="900" dirty="0">
                          <a:effectLst/>
                        </a:rPr>
                        <a:t>Representar judicial y legalmente a la empresa ejerciendo las facultades generales y específicas que le confiera la Ley.</a:t>
                      </a:r>
                    </a:p>
                    <a:p>
                      <a:pPr marL="342900" lvl="0" indent="-342900" algn="just">
                        <a:lnSpc>
                          <a:spcPct val="150000"/>
                        </a:lnSpc>
                        <a:spcAft>
                          <a:spcPts val="0"/>
                        </a:spcAft>
                        <a:buFont typeface="+mj-lt"/>
                        <a:buAutoNum type="alphaLcParenR"/>
                      </a:pPr>
                      <a:r>
                        <a:rPr lang="es-EC" sz="900" dirty="0">
                          <a:effectLst/>
                        </a:rPr>
                        <a:t>Informar los dueños las acciones tomadas así como elevar a su consideración el plan operativo y presupuesto anual de ingresos y egresos, informando los resultados de las evaluaciones periódicas.</a:t>
                      </a:r>
                    </a:p>
                    <a:p>
                      <a:pPr marL="342900" lvl="0" indent="-342900" algn="just">
                        <a:lnSpc>
                          <a:spcPct val="150000"/>
                        </a:lnSpc>
                        <a:spcAft>
                          <a:spcPts val="0"/>
                        </a:spcAft>
                        <a:buFont typeface="+mj-lt"/>
                        <a:buAutoNum type="alphaLcParenR"/>
                      </a:pPr>
                      <a:r>
                        <a:rPr lang="es-EC" sz="900" dirty="0">
                          <a:effectLst/>
                        </a:rPr>
                        <a:t>Elevar para aprobación de los estados financieros, la memoria anual de la</a:t>
                      </a:r>
                      <a:br>
                        <a:rPr lang="es-EC" sz="900" dirty="0">
                          <a:effectLst/>
                        </a:rPr>
                      </a:br>
                      <a:r>
                        <a:rPr lang="es-EC" sz="900" dirty="0">
                          <a:effectLst/>
                        </a:rPr>
                        <a:t>Empresa, el Reglamento de Organización y Funciones y Cuadro de Asignación de Personal, obteniendo la aprobación para su difusión.</a:t>
                      </a:r>
                    </a:p>
                    <a:p>
                      <a:pPr marL="342900" lvl="0" indent="-342900" algn="just">
                        <a:lnSpc>
                          <a:spcPct val="150000"/>
                        </a:lnSpc>
                        <a:spcAft>
                          <a:spcPts val="0"/>
                        </a:spcAft>
                        <a:buFont typeface="+mj-lt"/>
                        <a:buAutoNum type="alphaLcParenR"/>
                      </a:pPr>
                      <a:r>
                        <a:rPr lang="es-EC" sz="900" dirty="0">
                          <a:effectLst/>
                        </a:rPr>
                        <a:t>Aprobar el Manual de Organización y Funciones elaborado por la Gerencia de Desarrollo Corporativo. </a:t>
                      </a:r>
                    </a:p>
                    <a:p>
                      <a:pPr marL="342900" lvl="0" indent="-342900" algn="just">
                        <a:lnSpc>
                          <a:spcPct val="150000"/>
                        </a:lnSpc>
                        <a:spcAft>
                          <a:spcPts val="0"/>
                        </a:spcAft>
                        <a:buFont typeface="+mj-lt"/>
                        <a:buAutoNum type="alphaLcParenR"/>
                      </a:pPr>
                      <a:r>
                        <a:rPr lang="es-EC" sz="900" dirty="0">
                          <a:effectLst/>
                        </a:rPr>
                        <a:t>Aprobar el Cuadro de Perfiles de la empresa.</a:t>
                      </a:r>
                    </a:p>
                    <a:p>
                      <a:pPr marL="342900" lvl="0" indent="-342900" algn="just">
                        <a:lnSpc>
                          <a:spcPct val="150000"/>
                        </a:lnSpc>
                        <a:spcAft>
                          <a:spcPts val="0"/>
                        </a:spcAft>
                        <a:buFont typeface="+mj-lt"/>
                        <a:buAutoNum type="alphaLcParenR"/>
                      </a:pPr>
                      <a:r>
                        <a:rPr lang="es-EC" sz="900" dirty="0">
                          <a:effectLst/>
                        </a:rPr>
                        <a:t>Proponer la contratación de los gerentes, así como aumentos de sueldos y</a:t>
                      </a:r>
                      <a:br>
                        <a:rPr lang="es-EC" sz="900" dirty="0">
                          <a:effectLst/>
                        </a:rPr>
                      </a:br>
                      <a:r>
                        <a:rPr lang="es-EC" sz="900" dirty="0">
                          <a:effectLst/>
                        </a:rPr>
                        <a:t>promociones para gerentes y funcionarios.</a:t>
                      </a:r>
                    </a:p>
                    <a:p>
                      <a:pPr marL="342900" lvl="0" indent="-342900" algn="just">
                        <a:lnSpc>
                          <a:spcPct val="150000"/>
                        </a:lnSpc>
                        <a:spcAft>
                          <a:spcPts val="0"/>
                        </a:spcAft>
                        <a:buFont typeface="+mj-lt"/>
                        <a:buAutoNum type="alphaLcParenR"/>
                      </a:pPr>
                      <a:r>
                        <a:rPr lang="es-EC" sz="900" dirty="0">
                          <a:effectLst/>
                        </a:rPr>
                        <a:t>Planificar, organizar y mantener una positiva imagen de </a:t>
                      </a:r>
                      <a:r>
                        <a:rPr lang="es-EC" sz="900" dirty="0" err="1">
                          <a:effectLst/>
                        </a:rPr>
                        <a:t>Prosumel</a:t>
                      </a:r>
                      <a:r>
                        <a:rPr lang="es-EC" sz="900" dirty="0">
                          <a:effectLst/>
                        </a:rPr>
                        <a:t> S.A. ante la colectividad y los trabajadores, propiciando los canales de comunicación necesarios que garanticen la receptividad y vigencia de la misma ante la opinión pública.</a:t>
                      </a:r>
                    </a:p>
                    <a:p>
                      <a:pPr marL="342900" lvl="0" indent="-342900" algn="just">
                        <a:lnSpc>
                          <a:spcPct val="150000"/>
                        </a:lnSpc>
                        <a:spcAft>
                          <a:spcPts val="0"/>
                        </a:spcAft>
                        <a:buFont typeface="+mj-lt"/>
                        <a:buAutoNum type="alphaLcParenR"/>
                      </a:pPr>
                      <a:r>
                        <a:rPr lang="es-EC" sz="900" dirty="0">
                          <a:effectLst/>
                        </a:rPr>
                        <a:t>Delegar cualquiera de sus atribuciones en funcionarios de menor jerarquía, debiendo en este caso observar las restricciones que la normatividad establece.</a:t>
                      </a:r>
                    </a:p>
                    <a:p>
                      <a:pPr marL="342900" lvl="0" indent="-342900" algn="just">
                        <a:lnSpc>
                          <a:spcPct val="150000"/>
                        </a:lnSpc>
                        <a:spcAft>
                          <a:spcPts val="0"/>
                        </a:spcAft>
                        <a:buFont typeface="+mj-lt"/>
                        <a:buAutoNum type="alphaLcParenR"/>
                      </a:pPr>
                      <a:r>
                        <a:rPr lang="es-EC" sz="900" dirty="0">
                          <a:effectLst/>
                        </a:rPr>
                        <a:t>Aprobar y difundir los documentos normativos de la Empresa.</a:t>
                      </a:r>
                    </a:p>
                    <a:p>
                      <a:pPr marL="342900" lvl="0" indent="-342900" algn="just">
                        <a:lnSpc>
                          <a:spcPct val="150000"/>
                        </a:lnSpc>
                        <a:spcAft>
                          <a:spcPts val="0"/>
                        </a:spcAft>
                        <a:buFont typeface="+mj-lt"/>
                        <a:buAutoNum type="alphaLcParenR"/>
                      </a:pPr>
                      <a:r>
                        <a:rPr lang="es-EC" sz="900" dirty="0">
                          <a:effectLst/>
                        </a:rPr>
                        <a:t>Nombrar, promover, amonestar, suspender y despedir de acuerdo a las disposiciones vigentes a los empleados, así como conceder licencia al personal de acuerdo a la normatividad interna establecida.</a:t>
                      </a:r>
                      <a:endParaRPr lang="es-EC"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529" marR="40529" marT="0" marB="0"/>
                </a:tc>
              </a:tr>
            </a:tbl>
          </a:graphicData>
        </a:graphic>
      </p:graphicFrame>
    </p:spTree>
    <p:extLst>
      <p:ext uri="{BB962C8B-B14F-4D97-AF65-F5344CB8AC3E}">
        <p14:creationId xmlns:p14="http://schemas.microsoft.com/office/powerpoint/2010/main" val="1766191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ESTRUCTURA ORGANIZACIONAL</a:t>
            </a:r>
            <a:endParaRPr lang="es-EC" dirty="0"/>
          </a:p>
        </p:txBody>
      </p:sp>
      <p:sp>
        <p:nvSpPr>
          <p:cNvPr id="7" name="6 Marcador de contenido"/>
          <p:cNvSpPr>
            <a:spLocks noGrp="1"/>
          </p:cNvSpPr>
          <p:nvPr>
            <p:ph idx="1"/>
          </p:nvPr>
        </p:nvSpPr>
        <p:spPr>
          <a:xfrm>
            <a:off x="1009443" y="1556792"/>
            <a:ext cx="7125112" cy="5040559"/>
          </a:xfrm>
        </p:spPr>
        <p:txBody>
          <a:bodyPr/>
          <a:lstStyle/>
          <a:p>
            <a:endParaRPr lang="es-EC" dirty="0"/>
          </a:p>
        </p:txBody>
      </p:sp>
      <p:sp>
        <p:nvSpPr>
          <p:cNvPr id="8" name="7 Rectángulo"/>
          <p:cNvSpPr/>
          <p:nvPr/>
        </p:nvSpPr>
        <p:spPr>
          <a:xfrm>
            <a:off x="3347864" y="1556792"/>
            <a:ext cx="2088000" cy="93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Gerente</a:t>
            </a:r>
            <a:r>
              <a:rPr lang="en-US" dirty="0" smtClean="0">
                <a:solidFill>
                  <a:schemeClr val="bg1"/>
                </a:solidFill>
              </a:rPr>
              <a:t> General</a:t>
            </a:r>
            <a:endParaRPr lang="es-EC" dirty="0">
              <a:solidFill>
                <a:schemeClr val="bg1"/>
              </a:solidFill>
            </a:endParaRPr>
          </a:p>
        </p:txBody>
      </p:sp>
      <p:sp>
        <p:nvSpPr>
          <p:cNvPr id="9" name="8 Rectángulo"/>
          <p:cNvSpPr/>
          <p:nvPr/>
        </p:nvSpPr>
        <p:spPr>
          <a:xfrm>
            <a:off x="6012392" y="2997056"/>
            <a:ext cx="2088000" cy="93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Asesoría</a:t>
            </a:r>
            <a:r>
              <a:rPr lang="en-US" dirty="0" smtClean="0">
                <a:solidFill>
                  <a:schemeClr val="bg1"/>
                </a:solidFill>
              </a:rPr>
              <a:t> Legal</a:t>
            </a:r>
            <a:endParaRPr lang="es-EC" dirty="0">
              <a:solidFill>
                <a:schemeClr val="bg1"/>
              </a:solidFill>
            </a:endParaRPr>
          </a:p>
        </p:txBody>
      </p:sp>
      <p:sp>
        <p:nvSpPr>
          <p:cNvPr id="10" name="9 Rectángulo"/>
          <p:cNvSpPr/>
          <p:nvPr/>
        </p:nvSpPr>
        <p:spPr>
          <a:xfrm>
            <a:off x="971600" y="2997056"/>
            <a:ext cx="2088000" cy="93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Contabilidad</a:t>
            </a:r>
            <a:endParaRPr lang="es-EC" dirty="0">
              <a:solidFill>
                <a:schemeClr val="bg1"/>
              </a:solidFill>
            </a:endParaRPr>
          </a:p>
        </p:txBody>
      </p:sp>
      <p:sp>
        <p:nvSpPr>
          <p:cNvPr id="11" name="10 Rectángulo"/>
          <p:cNvSpPr/>
          <p:nvPr/>
        </p:nvSpPr>
        <p:spPr>
          <a:xfrm>
            <a:off x="971600" y="4149184"/>
            <a:ext cx="2088000" cy="93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Administración</a:t>
            </a:r>
            <a:endParaRPr lang="es-EC" dirty="0">
              <a:solidFill>
                <a:schemeClr val="bg1"/>
              </a:solidFill>
            </a:endParaRPr>
          </a:p>
        </p:txBody>
      </p:sp>
      <p:sp>
        <p:nvSpPr>
          <p:cNvPr id="12" name="11 Rectángulo"/>
          <p:cNvSpPr/>
          <p:nvPr/>
        </p:nvSpPr>
        <p:spPr>
          <a:xfrm>
            <a:off x="6012160" y="5373216"/>
            <a:ext cx="2088000" cy="93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Coordinación Guayaquil</a:t>
            </a:r>
            <a:endParaRPr lang="es-EC" dirty="0">
              <a:solidFill>
                <a:schemeClr val="bg1"/>
              </a:solidFill>
            </a:endParaRPr>
          </a:p>
        </p:txBody>
      </p:sp>
      <p:sp>
        <p:nvSpPr>
          <p:cNvPr id="13" name="12 Rectángulo"/>
          <p:cNvSpPr/>
          <p:nvPr/>
        </p:nvSpPr>
        <p:spPr>
          <a:xfrm>
            <a:off x="971600" y="5373216"/>
            <a:ext cx="2088232" cy="93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solidFill>
              </a:rPr>
              <a:t>Coordinación Quito</a:t>
            </a:r>
            <a:endParaRPr lang="es-EC" dirty="0">
              <a:solidFill>
                <a:schemeClr val="bg1"/>
              </a:solidFill>
            </a:endParaRPr>
          </a:p>
        </p:txBody>
      </p:sp>
      <p:cxnSp>
        <p:nvCxnSpPr>
          <p:cNvPr id="35" name="34 Conector recto"/>
          <p:cNvCxnSpPr>
            <a:stCxn id="8" idx="2"/>
          </p:cNvCxnSpPr>
          <p:nvPr/>
        </p:nvCxnSpPr>
        <p:spPr>
          <a:xfrm>
            <a:off x="4391864" y="2492792"/>
            <a:ext cx="36120" cy="3312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Conector recto"/>
          <p:cNvCxnSpPr>
            <a:stCxn id="13" idx="3"/>
            <a:endCxn id="12" idx="1"/>
          </p:cNvCxnSpPr>
          <p:nvPr/>
        </p:nvCxnSpPr>
        <p:spPr>
          <a:xfrm>
            <a:off x="3059832" y="5841216"/>
            <a:ext cx="29523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p:cNvCxnSpPr>
            <a:stCxn id="10" idx="3"/>
            <a:endCxn id="9" idx="1"/>
          </p:cNvCxnSpPr>
          <p:nvPr/>
        </p:nvCxnSpPr>
        <p:spPr>
          <a:xfrm>
            <a:off x="3059600" y="3465056"/>
            <a:ext cx="29527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flipH="1">
            <a:off x="3059832" y="4653136"/>
            <a:ext cx="136815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3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DISEÑO </a:t>
            </a:r>
            <a:r>
              <a:rPr lang="es-EC" dirty="0" smtClean="0"/>
              <a:t>MANUAL DE CARGOS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716769806"/>
              </p:ext>
            </p:extLst>
          </p:nvPr>
        </p:nvGraphicFramePr>
        <p:xfrm>
          <a:off x="539552" y="1672749"/>
          <a:ext cx="7992888" cy="4937760"/>
        </p:xfrm>
        <a:graphic>
          <a:graphicData uri="http://schemas.openxmlformats.org/drawingml/2006/table">
            <a:tbl>
              <a:tblPr firstRow="1" firstCol="1" bandRow="1">
                <a:tableStyleId>{5C22544A-7EE6-4342-B048-85BDC9FD1C3A}</a:tableStyleId>
              </a:tblPr>
              <a:tblGrid>
                <a:gridCol w="7992888"/>
              </a:tblGrid>
              <a:tr h="150107">
                <a:tc>
                  <a:txBody>
                    <a:bodyPr/>
                    <a:lstStyle/>
                    <a:p>
                      <a:pPr algn="just">
                        <a:lnSpc>
                          <a:spcPct val="150000"/>
                        </a:lnSpc>
                        <a:spcAft>
                          <a:spcPts val="0"/>
                        </a:spcAft>
                      </a:pPr>
                      <a:r>
                        <a:rPr lang="es-EC" sz="800">
                          <a:effectLst/>
                        </a:rPr>
                        <a:t>4. PERFIL DEL CARGO</a:t>
                      </a:r>
                      <a:endParaRPr lang="es-EC"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37527" marR="37527" marT="0" marB="0"/>
                </a:tc>
              </a:tr>
              <a:tr h="3902781">
                <a:tc>
                  <a:txBody>
                    <a:bodyPr/>
                    <a:lstStyle/>
                    <a:p>
                      <a:pPr>
                        <a:lnSpc>
                          <a:spcPct val="150000"/>
                        </a:lnSpc>
                        <a:spcAft>
                          <a:spcPts val="0"/>
                        </a:spcAft>
                        <a:tabLst>
                          <a:tab pos="900430" algn="l"/>
                        </a:tabLst>
                      </a:pPr>
                      <a:r>
                        <a:rPr lang="es-EC" sz="800" dirty="0">
                          <a:effectLst/>
                        </a:rPr>
                        <a:t>Edad:	35 Años en adelante </a:t>
                      </a:r>
                    </a:p>
                    <a:p>
                      <a:pPr>
                        <a:lnSpc>
                          <a:spcPct val="150000"/>
                        </a:lnSpc>
                        <a:spcAft>
                          <a:spcPts val="0"/>
                        </a:spcAft>
                        <a:tabLst>
                          <a:tab pos="900430" algn="l"/>
                        </a:tabLst>
                      </a:pPr>
                      <a:r>
                        <a:rPr lang="es-EC" sz="800" dirty="0">
                          <a:effectLst/>
                        </a:rPr>
                        <a:t>Nacionalidad:	Ecuatoriana</a:t>
                      </a:r>
                    </a:p>
                    <a:p>
                      <a:pPr>
                        <a:lnSpc>
                          <a:spcPct val="150000"/>
                        </a:lnSpc>
                        <a:spcAft>
                          <a:spcPts val="0"/>
                        </a:spcAft>
                        <a:tabLst>
                          <a:tab pos="900430" algn="l"/>
                        </a:tabLst>
                      </a:pPr>
                      <a:r>
                        <a:rPr lang="es-EC" sz="800" dirty="0">
                          <a:effectLst/>
                        </a:rPr>
                        <a:t>Sexo:	Femenino/ Masculino</a:t>
                      </a:r>
                    </a:p>
                    <a:p>
                      <a:pPr algn="just">
                        <a:lnSpc>
                          <a:spcPct val="150000"/>
                        </a:lnSpc>
                        <a:spcAft>
                          <a:spcPts val="0"/>
                        </a:spcAft>
                      </a:pPr>
                      <a:r>
                        <a:rPr lang="es-EC" sz="800" dirty="0">
                          <a:effectLst/>
                        </a:rPr>
                        <a:t> </a:t>
                      </a:r>
                    </a:p>
                    <a:p>
                      <a:pPr algn="just">
                        <a:lnSpc>
                          <a:spcPct val="150000"/>
                        </a:lnSpc>
                        <a:spcAft>
                          <a:spcPts val="0"/>
                        </a:spcAft>
                      </a:pPr>
                      <a:r>
                        <a:rPr lang="es-EC" sz="800" dirty="0">
                          <a:effectLst/>
                        </a:rPr>
                        <a:t>Nivel académico:</a:t>
                      </a:r>
                    </a:p>
                    <a:p>
                      <a:pPr algn="just">
                        <a:lnSpc>
                          <a:spcPct val="150000"/>
                        </a:lnSpc>
                        <a:spcAft>
                          <a:spcPts val="0"/>
                        </a:spcAft>
                      </a:pPr>
                      <a:r>
                        <a:rPr lang="es-EC" sz="800" dirty="0">
                          <a:effectLst/>
                        </a:rPr>
                        <a:t>Ingeniero/a en Administración de Empresas </a:t>
                      </a:r>
                    </a:p>
                    <a:p>
                      <a:pPr algn="just">
                        <a:lnSpc>
                          <a:spcPct val="150000"/>
                        </a:lnSpc>
                        <a:spcAft>
                          <a:spcPts val="0"/>
                        </a:spcAft>
                      </a:pPr>
                      <a:r>
                        <a:rPr lang="es-EC" sz="800" dirty="0">
                          <a:effectLst/>
                        </a:rPr>
                        <a:t>Preferentemente con Maestría en Finanzas o Administración de Empresas</a:t>
                      </a:r>
                    </a:p>
                    <a:p>
                      <a:pPr algn="just">
                        <a:lnSpc>
                          <a:spcPct val="150000"/>
                        </a:lnSpc>
                        <a:spcAft>
                          <a:spcPts val="0"/>
                        </a:spcAft>
                      </a:pPr>
                      <a:r>
                        <a:rPr lang="es-EC" sz="800" dirty="0">
                          <a:effectLst/>
                        </a:rPr>
                        <a:t>Conocimientos del idioma Inglés.</a:t>
                      </a:r>
                    </a:p>
                    <a:p>
                      <a:pPr algn="just">
                        <a:lnSpc>
                          <a:spcPct val="150000"/>
                        </a:lnSpc>
                        <a:spcAft>
                          <a:spcPts val="0"/>
                        </a:spcAft>
                      </a:pPr>
                      <a:r>
                        <a:rPr lang="es-EC" sz="800" dirty="0">
                          <a:effectLst/>
                        </a:rPr>
                        <a:t> </a:t>
                      </a:r>
                    </a:p>
                    <a:p>
                      <a:pPr algn="just">
                        <a:lnSpc>
                          <a:spcPct val="150000"/>
                        </a:lnSpc>
                        <a:spcAft>
                          <a:spcPts val="0"/>
                        </a:spcAft>
                      </a:pPr>
                      <a:r>
                        <a:rPr lang="es-EC" sz="800" dirty="0">
                          <a:effectLst/>
                        </a:rPr>
                        <a:t>Competencias</a:t>
                      </a:r>
                    </a:p>
                    <a:p>
                      <a:pPr algn="just">
                        <a:lnSpc>
                          <a:spcPct val="150000"/>
                        </a:lnSpc>
                        <a:spcAft>
                          <a:spcPts val="0"/>
                        </a:spcAft>
                      </a:pPr>
                      <a:r>
                        <a:rPr lang="es-EC" sz="800" dirty="0">
                          <a:effectLst/>
                        </a:rPr>
                        <a:t> </a:t>
                      </a:r>
                    </a:p>
                    <a:p>
                      <a:pPr algn="just">
                        <a:lnSpc>
                          <a:spcPct val="150000"/>
                        </a:lnSpc>
                        <a:spcAft>
                          <a:spcPts val="0"/>
                        </a:spcAft>
                      </a:pPr>
                      <a:r>
                        <a:rPr lang="es-EC" sz="800" dirty="0">
                          <a:effectLst/>
                        </a:rPr>
                        <a:t>Visión de Negocios </a:t>
                      </a:r>
                    </a:p>
                    <a:p>
                      <a:pPr algn="just">
                        <a:lnSpc>
                          <a:spcPct val="150000"/>
                        </a:lnSpc>
                        <a:spcAft>
                          <a:spcPts val="0"/>
                        </a:spcAft>
                      </a:pPr>
                      <a:r>
                        <a:rPr lang="es-EC" sz="800" dirty="0">
                          <a:effectLst/>
                        </a:rPr>
                        <a:t>Orientación a Resultados </a:t>
                      </a:r>
                    </a:p>
                    <a:p>
                      <a:pPr algn="just">
                        <a:lnSpc>
                          <a:spcPct val="150000"/>
                        </a:lnSpc>
                        <a:spcAft>
                          <a:spcPts val="0"/>
                        </a:spcAft>
                      </a:pPr>
                      <a:r>
                        <a:rPr lang="es-EC" sz="800" dirty="0">
                          <a:effectLst/>
                        </a:rPr>
                        <a:t>Planificación estratégica </a:t>
                      </a:r>
                    </a:p>
                    <a:p>
                      <a:pPr algn="just">
                        <a:lnSpc>
                          <a:spcPct val="150000"/>
                        </a:lnSpc>
                        <a:spcAft>
                          <a:spcPts val="0"/>
                        </a:spcAft>
                      </a:pPr>
                      <a:r>
                        <a:rPr lang="es-EC" sz="800" dirty="0">
                          <a:effectLst/>
                        </a:rPr>
                        <a:t>Liderazgo </a:t>
                      </a:r>
                    </a:p>
                    <a:p>
                      <a:pPr algn="just">
                        <a:lnSpc>
                          <a:spcPct val="150000"/>
                        </a:lnSpc>
                        <a:spcAft>
                          <a:spcPts val="0"/>
                        </a:spcAft>
                      </a:pPr>
                      <a:r>
                        <a:rPr lang="es-EC" sz="800" dirty="0">
                          <a:effectLst/>
                        </a:rPr>
                        <a:t>Negociación </a:t>
                      </a:r>
                    </a:p>
                    <a:p>
                      <a:pPr algn="just">
                        <a:lnSpc>
                          <a:spcPct val="150000"/>
                        </a:lnSpc>
                        <a:spcAft>
                          <a:spcPts val="0"/>
                        </a:spcAft>
                      </a:pPr>
                      <a:r>
                        <a:rPr lang="es-EC" sz="800" dirty="0">
                          <a:effectLst/>
                        </a:rPr>
                        <a:t>Comunicación efectiva a todo nivel </a:t>
                      </a:r>
                    </a:p>
                    <a:p>
                      <a:pPr algn="just">
                        <a:lnSpc>
                          <a:spcPct val="150000"/>
                        </a:lnSpc>
                        <a:spcAft>
                          <a:spcPts val="0"/>
                        </a:spcAft>
                      </a:pPr>
                      <a:r>
                        <a:rPr lang="es-EC" sz="800" dirty="0">
                          <a:effectLst/>
                        </a:rPr>
                        <a:t> </a:t>
                      </a:r>
                    </a:p>
                    <a:p>
                      <a:pPr algn="just">
                        <a:lnSpc>
                          <a:spcPct val="150000"/>
                        </a:lnSpc>
                        <a:spcAft>
                          <a:spcPts val="0"/>
                        </a:spcAft>
                      </a:pPr>
                      <a:r>
                        <a:rPr lang="es-EC" sz="800" dirty="0">
                          <a:effectLst/>
                        </a:rPr>
                        <a:t>Experiencia laboral</a:t>
                      </a:r>
                    </a:p>
                    <a:p>
                      <a:pPr algn="just">
                        <a:lnSpc>
                          <a:spcPct val="150000"/>
                        </a:lnSpc>
                        <a:spcAft>
                          <a:spcPts val="0"/>
                        </a:spcAft>
                      </a:pPr>
                      <a:r>
                        <a:rPr lang="es-EC" sz="800" dirty="0">
                          <a:effectLst/>
                        </a:rPr>
                        <a:t>Experiencia Previa </a:t>
                      </a:r>
                    </a:p>
                    <a:p>
                      <a:pPr algn="just">
                        <a:lnSpc>
                          <a:spcPct val="150000"/>
                        </a:lnSpc>
                        <a:spcAft>
                          <a:spcPts val="0"/>
                        </a:spcAft>
                      </a:pPr>
                      <a:r>
                        <a:rPr lang="es-EC" sz="800" dirty="0">
                          <a:effectLst/>
                        </a:rPr>
                        <a:t>5  años de experiencia en el cargo o en posiciones similares (Gerente General)</a:t>
                      </a:r>
                    </a:p>
                    <a:p>
                      <a:pPr algn="just">
                        <a:lnSpc>
                          <a:spcPct val="150000"/>
                        </a:lnSpc>
                        <a:spcAft>
                          <a:spcPts val="0"/>
                        </a:spcAft>
                      </a:pPr>
                      <a:r>
                        <a:rPr lang="es-EC" sz="800" dirty="0">
                          <a:effectLst/>
                        </a:rPr>
                        <a:t>Cualidades y personalidad</a:t>
                      </a:r>
                    </a:p>
                    <a:p>
                      <a:pPr algn="just">
                        <a:lnSpc>
                          <a:spcPct val="150000"/>
                        </a:lnSpc>
                        <a:spcAft>
                          <a:spcPts val="0"/>
                        </a:spcAft>
                      </a:pPr>
                      <a:r>
                        <a:rPr lang="es-EC" sz="800" dirty="0">
                          <a:effectLst/>
                        </a:rPr>
                        <a:t>Excelente presentación personal</a:t>
                      </a:r>
                    </a:p>
                    <a:p>
                      <a:pPr algn="just">
                        <a:lnSpc>
                          <a:spcPct val="150000"/>
                        </a:lnSpc>
                        <a:spcAft>
                          <a:spcPts val="0"/>
                        </a:spcAft>
                      </a:pPr>
                      <a:r>
                        <a:rPr lang="es-EC" sz="800" dirty="0">
                          <a:effectLst/>
                        </a:rPr>
                        <a:t>Responsable y dedicada.</a:t>
                      </a:r>
                    </a:p>
                    <a:p>
                      <a:pPr algn="just">
                        <a:lnSpc>
                          <a:spcPct val="150000"/>
                        </a:lnSpc>
                        <a:spcAft>
                          <a:spcPts val="0"/>
                        </a:spcAft>
                      </a:pPr>
                      <a:r>
                        <a:rPr lang="es-EC" sz="800" dirty="0">
                          <a:effectLst/>
                        </a:rPr>
                        <a:t>Receptiva y Servicial</a:t>
                      </a:r>
                    </a:p>
                    <a:p>
                      <a:pPr algn="just">
                        <a:lnSpc>
                          <a:spcPct val="150000"/>
                        </a:lnSpc>
                        <a:spcAft>
                          <a:spcPts val="0"/>
                        </a:spcAft>
                      </a:pPr>
                      <a:r>
                        <a:rPr lang="es-EC" sz="800" dirty="0">
                          <a:effectLst/>
                        </a:rPr>
                        <a:t>Buen manejo de las relaciones interpersonales.</a:t>
                      </a:r>
                      <a:endParaRPr lang="es-EC" sz="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527" marR="37527" marT="0" marB="0"/>
                </a:tc>
              </a:tr>
            </a:tbl>
          </a:graphicData>
        </a:graphic>
      </p:graphicFrame>
    </p:spTree>
    <p:extLst>
      <p:ext uri="{BB962C8B-B14F-4D97-AF65-F5344CB8AC3E}">
        <p14:creationId xmlns:p14="http://schemas.microsoft.com/office/powerpoint/2010/main" val="26610572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ESTRUCTURA </a:t>
            </a:r>
            <a:r>
              <a:rPr lang="es-EC" dirty="0" smtClean="0"/>
              <a:t>ORGÁNICA </a:t>
            </a:r>
            <a:r>
              <a:rPr lang="es-EC" dirty="0" smtClean="0"/>
              <a:t>PROPUESTA</a:t>
            </a:r>
            <a:endParaRPr lang="es-EC"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6" name="Rectangle 4"/>
          <p:cNvSpPr>
            <a:spLocks noChangeArrowheads="1"/>
          </p:cNvSpPr>
          <p:nvPr/>
        </p:nvSpPr>
        <p:spPr bwMode="auto">
          <a:xfrm>
            <a:off x="2267744" y="20608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7" name="Objeto 6"/>
          <p:cNvGraphicFramePr>
            <a:graphicFrameLocks noChangeAspect="1"/>
          </p:cNvGraphicFramePr>
          <p:nvPr>
            <p:extLst>
              <p:ext uri="{D42A27DB-BD31-4B8C-83A1-F6EECF244321}">
                <p14:modId xmlns:p14="http://schemas.microsoft.com/office/powerpoint/2010/main" val="2389686274"/>
              </p:ext>
            </p:extLst>
          </p:nvPr>
        </p:nvGraphicFramePr>
        <p:xfrm>
          <a:off x="2267744" y="2060848"/>
          <a:ext cx="5133975" cy="4295775"/>
        </p:xfrm>
        <a:graphic>
          <a:graphicData uri="http://schemas.openxmlformats.org/presentationml/2006/ole">
            <mc:AlternateContent xmlns:mc="http://schemas.openxmlformats.org/markup-compatibility/2006">
              <mc:Choice xmlns:v="urn:schemas-microsoft-com:vml" Requires="v">
                <p:oleObj spid="_x0000_s8223" name="Visio" r:id="rId3" imgW="5129179" imgH="4292181" progId="Visio.Drawing.11">
                  <p:embed/>
                </p:oleObj>
              </mc:Choice>
              <mc:Fallback>
                <p:oleObj name="Visio" r:id="rId3" imgW="5129179" imgH="4292181"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2060848"/>
                        <a:ext cx="5133975" cy="429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31729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ESTRUCTURA FUNCIONAL PROPUESTA</a:t>
            </a:r>
            <a:endParaRPr lang="es-EC" dirty="0"/>
          </a:p>
        </p:txBody>
      </p:sp>
      <p:sp>
        <p:nvSpPr>
          <p:cNvPr id="3" name="Rectangle 2"/>
          <p:cNvSpPr>
            <a:spLocks noChangeArrowheads="1"/>
          </p:cNvSpPr>
          <p:nvPr/>
        </p:nvSpPr>
        <p:spPr bwMode="auto">
          <a:xfrm>
            <a:off x="2123728" y="21328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4" name="Objeto 3"/>
          <p:cNvGraphicFramePr>
            <a:graphicFrameLocks noChangeAspect="1"/>
          </p:cNvGraphicFramePr>
          <p:nvPr>
            <p:extLst>
              <p:ext uri="{D42A27DB-BD31-4B8C-83A1-F6EECF244321}">
                <p14:modId xmlns:p14="http://schemas.microsoft.com/office/powerpoint/2010/main" val="3025010152"/>
              </p:ext>
            </p:extLst>
          </p:nvPr>
        </p:nvGraphicFramePr>
        <p:xfrm>
          <a:off x="2123728" y="2132856"/>
          <a:ext cx="5029200" cy="4257675"/>
        </p:xfrm>
        <a:graphic>
          <a:graphicData uri="http://schemas.openxmlformats.org/presentationml/2006/ole">
            <mc:AlternateContent xmlns:mc="http://schemas.openxmlformats.org/markup-compatibility/2006">
              <mc:Choice xmlns:v="urn:schemas-microsoft-com:vml" Requires="v">
                <p:oleObj spid="_x0000_s9245" name="Visio" r:id="rId3" imgW="5021094" imgH="4265223" progId="Visio.Drawing.11">
                  <p:embed/>
                </p:oleObj>
              </mc:Choice>
              <mc:Fallback>
                <p:oleObj name="Visio" r:id="rId3" imgW="5021094" imgH="4265223"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2132856"/>
                        <a:ext cx="5029200" cy="425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4 Rectángulo redondeado">
            <a:hlinkClick r:id="rId5" action="ppaction://hlinksldjump"/>
          </p:cNvPr>
          <p:cNvSpPr/>
          <p:nvPr/>
        </p:nvSpPr>
        <p:spPr>
          <a:xfrm>
            <a:off x="6660232" y="6237312"/>
            <a:ext cx="1224136"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C" b="1" dirty="0" smtClean="0"/>
              <a:t>MENU</a:t>
            </a:r>
            <a:endParaRPr lang="es-EC" b="1" dirty="0"/>
          </a:p>
        </p:txBody>
      </p:sp>
    </p:spTree>
    <p:extLst>
      <p:ext uri="{BB962C8B-B14F-4D97-AF65-F5344CB8AC3E}">
        <p14:creationId xmlns:p14="http://schemas.microsoft.com/office/powerpoint/2010/main" val="36346838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CONCLUSIONES</a:t>
            </a:r>
            <a:endParaRPr lang="es-EC" dirty="0"/>
          </a:p>
        </p:txBody>
      </p:sp>
      <p:sp>
        <p:nvSpPr>
          <p:cNvPr id="3" name="2 Marcador de contenido"/>
          <p:cNvSpPr>
            <a:spLocks noGrp="1"/>
          </p:cNvSpPr>
          <p:nvPr>
            <p:ph idx="1"/>
          </p:nvPr>
        </p:nvSpPr>
        <p:spPr>
          <a:xfrm>
            <a:off x="1009443" y="1484785"/>
            <a:ext cx="7125112" cy="4374014"/>
          </a:xfrm>
        </p:spPr>
        <p:txBody>
          <a:bodyPr>
            <a:normAutofit fontScale="85000" lnSpcReduction="20000"/>
          </a:bodyPr>
          <a:lstStyle/>
          <a:p>
            <a:pPr lvl="0" algn="just"/>
            <a:r>
              <a:rPr lang="es-EC" dirty="0" smtClean="0"/>
              <a:t>Evidenciamos que el problema es de índole administrativo por la falta de los  procesos, tampoco cuenta con una estructura orgánica clara y la mayoría de los trabajadores  desconocen sus roles y funciones dentro de su área. </a:t>
            </a:r>
          </a:p>
          <a:p>
            <a:pPr algn="just"/>
            <a:endParaRPr lang="es-EC" dirty="0" smtClean="0"/>
          </a:p>
          <a:p>
            <a:pPr lvl="0" algn="just"/>
            <a:r>
              <a:rPr lang="es-EC" dirty="0" smtClean="0"/>
              <a:t>Para el levantamiento de procesos primero diseñamos la cadena de valor de la empresa, continuamos con el mapa de procesos, para poder identificar los procesos y subprocesos de: Recepción de pedido, Logística y Servicio Post Venta. </a:t>
            </a:r>
          </a:p>
          <a:p>
            <a:pPr algn="just"/>
            <a:endParaRPr lang="es-EC" dirty="0" smtClean="0"/>
          </a:p>
          <a:p>
            <a:pPr lvl="0" algn="just"/>
            <a:r>
              <a:rPr lang="es-EC" dirty="0" smtClean="0"/>
              <a:t>Desarrollamos el manual de procesos que incluye la misión, actividades que conforman el proceso, entradas, salidas, procesos relacionados y recursos/ necesidades.</a:t>
            </a:r>
          </a:p>
          <a:p>
            <a:pPr algn="just"/>
            <a:endParaRPr lang="es-EC" dirty="0" smtClean="0"/>
          </a:p>
          <a:p>
            <a:pPr algn="just"/>
            <a:r>
              <a:rPr lang="es-EC" dirty="0" smtClean="0"/>
              <a:t>Diseñamos un manual de descripción de cargos para llevar un control sobre las funciones que tiene el personal que conforma la empresa, de esta manera  ayudará para el desarrollo de la estrategia de Prosumel S.A.</a:t>
            </a:r>
            <a:endParaRPr lang="es-EC" dirty="0"/>
          </a:p>
        </p:txBody>
      </p:sp>
    </p:spTree>
    <p:extLst>
      <p:ext uri="{BB962C8B-B14F-4D97-AF65-F5344CB8AC3E}">
        <p14:creationId xmlns:p14="http://schemas.microsoft.com/office/powerpoint/2010/main" val="42905409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RECOMENDACIONES</a:t>
            </a:r>
            <a:endParaRPr lang="es-EC" dirty="0"/>
          </a:p>
        </p:txBody>
      </p:sp>
      <p:sp>
        <p:nvSpPr>
          <p:cNvPr id="3" name="2 Marcador de contenido"/>
          <p:cNvSpPr>
            <a:spLocks noGrp="1"/>
          </p:cNvSpPr>
          <p:nvPr>
            <p:ph idx="1"/>
          </p:nvPr>
        </p:nvSpPr>
        <p:spPr>
          <a:xfrm>
            <a:off x="1009443" y="1807361"/>
            <a:ext cx="7125112" cy="4789991"/>
          </a:xfrm>
        </p:spPr>
        <p:txBody>
          <a:bodyPr>
            <a:normAutofit fontScale="70000" lnSpcReduction="20000"/>
          </a:bodyPr>
          <a:lstStyle/>
          <a:p>
            <a:pPr lvl="0"/>
            <a:r>
              <a:rPr lang="es-EC" dirty="0"/>
              <a:t>A pesar de ser una empresa pequeña, Prosumel S.A  tiene mucho potencial para desarrollarse en el negocio de mensajería, es por este que recomendamos que se tome en cuenta el análisis realizado en el capítulo uno a través de la matriz de FODA y se resuelvan las debilidades y amenazas presentes, y aplicar las oportunidades y fortalezas que ayudarán a lograr los objetivos de la empresa.</a:t>
            </a:r>
          </a:p>
          <a:p>
            <a:pPr marL="0" indent="0">
              <a:buNone/>
            </a:pPr>
            <a:endParaRPr lang="es-EC" dirty="0"/>
          </a:p>
          <a:p>
            <a:pPr lvl="0"/>
            <a:r>
              <a:rPr lang="es-EC" dirty="0"/>
              <a:t>Implementar los tres procesos definidos es una oportunidad para redimensionar la labor de la empresa, para eso que se debe tomar las medidas encaminadas a su mejoramiento, haciendo uso de cantidad de elementos disponibles que están subutilizados</a:t>
            </a:r>
            <a:r>
              <a:rPr lang="es-EC" dirty="0" smtClean="0"/>
              <a:t>.</a:t>
            </a:r>
            <a:r>
              <a:rPr lang="es-EC" dirty="0"/>
              <a:t> </a:t>
            </a:r>
            <a:endParaRPr lang="es-EC" dirty="0" smtClean="0"/>
          </a:p>
          <a:p>
            <a:pPr marL="0" lvl="0" indent="0">
              <a:buNone/>
            </a:pPr>
            <a:endParaRPr lang="es-EC" dirty="0"/>
          </a:p>
          <a:p>
            <a:pPr lvl="0"/>
            <a:r>
              <a:rPr lang="es-EC" dirty="0"/>
              <a:t>El presente Manual contiene todos los procesos que se realizan en la Prosumel S.A, el mismo que constituye una guía fundamental que regula el funcionamiento de la empresa, en tal virtud no es, ni debe ser considerado como un elemento rígido e invariable; por lo contrario la naturaleza dinámica de la empresa obligará a que este instrumento experimente permanentes y necesarias reformulaciones y ajustes. Sin embargo será de aplicación obligatoria</a:t>
            </a:r>
          </a:p>
          <a:p>
            <a:pPr marL="0" indent="0">
              <a:buNone/>
            </a:pPr>
            <a:endParaRPr lang="es-EC" dirty="0"/>
          </a:p>
          <a:p>
            <a:pPr lvl="0"/>
            <a:r>
              <a:rPr lang="es-EC" dirty="0"/>
              <a:t>Se recomienda hacer uso del manual de funciones propuesto, ya que establece con claridad la responsabilidad, las obligaciones que cada uno de los cargos,  indicando qué y cómo hacer el trabajo en función de cumplir con la planeación, aplicable al Recurso Humano, es decir misión, visión y objetivos.</a:t>
            </a:r>
          </a:p>
          <a:p>
            <a:endParaRPr lang="es-EC" dirty="0"/>
          </a:p>
        </p:txBody>
      </p:sp>
    </p:spTree>
    <p:extLst>
      <p:ext uri="{BB962C8B-B14F-4D97-AF65-F5344CB8AC3E}">
        <p14:creationId xmlns:p14="http://schemas.microsoft.com/office/powerpoint/2010/main" val="4165402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MISIÓN</a:t>
            </a:r>
            <a:endParaRPr lang="es-EC" dirty="0"/>
          </a:p>
        </p:txBody>
      </p:sp>
      <p:sp>
        <p:nvSpPr>
          <p:cNvPr id="3" name="2 Marcador de contenido"/>
          <p:cNvSpPr>
            <a:spLocks noGrp="1"/>
          </p:cNvSpPr>
          <p:nvPr>
            <p:ph idx="1"/>
          </p:nvPr>
        </p:nvSpPr>
        <p:spPr>
          <a:xfrm>
            <a:off x="1619672" y="2276872"/>
            <a:ext cx="5688632" cy="3365902"/>
          </a:xfrm>
        </p:spPr>
        <p:txBody>
          <a:bodyPr/>
          <a:lstStyle/>
          <a:p>
            <a:pPr marL="0" indent="0" algn="just">
              <a:buNone/>
            </a:pPr>
            <a:r>
              <a:rPr lang="es-EC" dirty="0"/>
              <a:t>Satisfacer las necesidades de nuestros clientes de manera </a:t>
            </a:r>
            <a:r>
              <a:rPr lang="es-EC" dirty="0" smtClean="0"/>
              <a:t>personalizada  </a:t>
            </a:r>
            <a:r>
              <a:rPr lang="es-EC" dirty="0"/>
              <a:t>brindando un servicio de primer nivel </a:t>
            </a:r>
            <a:r>
              <a:rPr lang="es-EC" dirty="0" smtClean="0"/>
              <a:t>con </a:t>
            </a:r>
            <a:r>
              <a:rPr lang="es-EC" dirty="0"/>
              <a:t>seguridad, puntualidad y compromiso, pero por sobre todo efectividad </a:t>
            </a:r>
            <a:r>
              <a:rPr lang="es-EC" dirty="0" smtClean="0"/>
              <a:t>las entregas</a:t>
            </a:r>
            <a:r>
              <a:rPr lang="es-EC" dirty="0"/>
              <a:t>.</a:t>
            </a:r>
          </a:p>
          <a:p>
            <a:endParaRPr lang="es-EC" dirty="0"/>
          </a:p>
        </p:txBody>
      </p:sp>
    </p:spTree>
    <p:extLst>
      <p:ext uri="{BB962C8B-B14F-4D97-AF65-F5344CB8AC3E}">
        <p14:creationId xmlns:p14="http://schemas.microsoft.com/office/powerpoint/2010/main" val="405915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VISIÓN</a:t>
            </a:r>
            <a:endParaRPr lang="es-EC" dirty="0"/>
          </a:p>
        </p:txBody>
      </p:sp>
      <p:sp>
        <p:nvSpPr>
          <p:cNvPr id="3" name="2 Marcador de contenido"/>
          <p:cNvSpPr>
            <a:spLocks noGrp="1"/>
          </p:cNvSpPr>
          <p:nvPr>
            <p:ph idx="1"/>
          </p:nvPr>
        </p:nvSpPr>
        <p:spPr>
          <a:xfrm>
            <a:off x="2483768" y="1897843"/>
            <a:ext cx="4464497" cy="4051437"/>
          </a:xfrm>
        </p:spPr>
        <p:txBody>
          <a:bodyPr/>
          <a:lstStyle/>
          <a:p>
            <a:pPr marL="0" indent="0" algn="just">
              <a:buNone/>
            </a:pPr>
            <a:r>
              <a:rPr lang="es-EC" dirty="0"/>
              <a:t>En el 2019 ser en el país, la mejor  empresa que brinda servicio de mensajería anteponiendo siempre </a:t>
            </a:r>
            <a:r>
              <a:rPr lang="es-EC" dirty="0" smtClean="0"/>
              <a:t>principios </a:t>
            </a:r>
            <a:r>
              <a:rPr lang="es-EC" dirty="0"/>
              <a:t>y valores, líder en costos e insuperable en prestigio, entregando </a:t>
            </a:r>
            <a:r>
              <a:rPr lang="es-EC" dirty="0" smtClean="0"/>
              <a:t>los envíos </a:t>
            </a:r>
            <a:r>
              <a:rPr lang="es-EC" dirty="0"/>
              <a:t>con </a:t>
            </a:r>
            <a:r>
              <a:rPr lang="es-EC" dirty="0" smtClean="0"/>
              <a:t>seguridad </a:t>
            </a:r>
            <a:r>
              <a:rPr lang="es-EC" dirty="0"/>
              <a:t>y calidad. </a:t>
            </a:r>
          </a:p>
          <a:p>
            <a:endParaRPr lang="es-EC" dirty="0"/>
          </a:p>
        </p:txBody>
      </p:sp>
    </p:spTree>
    <p:extLst>
      <p:ext uri="{BB962C8B-B14F-4D97-AF65-F5344CB8AC3E}">
        <p14:creationId xmlns:p14="http://schemas.microsoft.com/office/powerpoint/2010/main" val="203165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OBJETIVO GENERAL</a:t>
            </a:r>
            <a:endParaRPr lang="es-EC" dirty="0"/>
          </a:p>
        </p:txBody>
      </p:sp>
      <p:sp>
        <p:nvSpPr>
          <p:cNvPr id="3" name="2 Marcador de contenido"/>
          <p:cNvSpPr>
            <a:spLocks noGrp="1"/>
          </p:cNvSpPr>
          <p:nvPr>
            <p:ph idx="1"/>
          </p:nvPr>
        </p:nvSpPr>
        <p:spPr>
          <a:xfrm>
            <a:off x="1835696" y="1600199"/>
            <a:ext cx="5688632" cy="3941966"/>
          </a:xfrm>
        </p:spPr>
        <p:txBody>
          <a:bodyPr/>
          <a:lstStyle/>
          <a:p>
            <a:pPr marL="0" indent="0" algn="just">
              <a:buNone/>
            </a:pPr>
            <a:r>
              <a:rPr lang="es-EC" dirty="0"/>
              <a:t>Elaborar un manual de procesos y descripción de cargos para la empresa Prosumel S.A, </a:t>
            </a:r>
            <a:r>
              <a:rPr lang="es-EC" dirty="0" smtClean="0"/>
              <a:t>para </a:t>
            </a:r>
            <a:r>
              <a:rPr lang="es-EC" dirty="0"/>
              <a:t>mejorar los niveles de satisfacción de los usuarios y trabajadores de la </a:t>
            </a:r>
            <a:r>
              <a:rPr lang="es-EC" dirty="0" smtClean="0"/>
              <a:t>institución.</a:t>
            </a:r>
            <a:endParaRPr lang="es-EC" dirty="0"/>
          </a:p>
        </p:txBody>
      </p:sp>
    </p:spTree>
    <p:extLst>
      <p:ext uri="{BB962C8B-B14F-4D97-AF65-F5344CB8AC3E}">
        <p14:creationId xmlns:p14="http://schemas.microsoft.com/office/powerpoint/2010/main" val="185193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675724"/>
            <a:ext cx="7306971" cy="924475"/>
          </a:xfrm>
        </p:spPr>
        <p:txBody>
          <a:bodyPr/>
          <a:lstStyle/>
          <a:p>
            <a:pPr lvl="0" algn="ctr"/>
            <a:r>
              <a:rPr lang="es-EC" dirty="0" smtClean="0"/>
              <a:t>OBJETIVOS ESPECÍFICOS</a:t>
            </a:r>
            <a:endParaRPr lang="es-EC" dirty="0"/>
          </a:p>
        </p:txBody>
      </p:sp>
      <p:sp>
        <p:nvSpPr>
          <p:cNvPr id="3" name="2 Marcador de contenido"/>
          <p:cNvSpPr>
            <a:spLocks noGrp="1"/>
          </p:cNvSpPr>
          <p:nvPr>
            <p:ph idx="1"/>
          </p:nvPr>
        </p:nvSpPr>
        <p:spPr>
          <a:xfrm>
            <a:off x="899592" y="1807361"/>
            <a:ext cx="7125112" cy="4051437"/>
          </a:xfrm>
        </p:spPr>
        <p:txBody>
          <a:bodyPr>
            <a:normAutofit/>
          </a:bodyPr>
          <a:lstStyle/>
          <a:p>
            <a:pPr lvl="0" algn="just"/>
            <a:r>
              <a:rPr lang="es-EC" dirty="0"/>
              <a:t>Realizar un análisis de la situación actual de </a:t>
            </a:r>
            <a:r>
              <a:rPr lang="es-EC" dirty="0" smtClean="0"/>
              <a:t>Prosumel S.A.</a:t>
            </a:r>
          </a:p>
          <a:p>
            <a:pPr lvl="0" algn="just"/>
            <a:r>
              <a:rPr lang="es-ES" dirty="0" smtClean="0"/>
              <a:t>Levantar  </a:t>
            </a:r>
            <a:r>
              <a:rPr lang="es-ES" dirty="0"/>
              <a:t>y describir los procesos de la </a:t>
            </a:r>
            <a:r>
              <a:rPr lang="es-ES" dirty="0" smtClean="0"/>
              <a:t>empresa</a:t>
            </a:r>
            <a:r>
              <a:rPr lang="es-EC" dirty="0" smtClean="0"/>
              <a:t>. </a:t>
            </a:r>
            <a:endParaRPr lang="es-EC" dirty="0"/>
          </a:p>
          <a:p>
            <a:pPr lvl="0" algn="just"/>
            <a:r>
              <a:rPr lang="es-ES" dirty="0"/>
              <a:t>Definir el manual de </a:t>
            </a:r>
            <a:r>
              <a:rPr lang="es-ES" dirty="0" smtClean="0"/>
              <a:t>procesos.</a:t>
            </a:r>
            <a:endParaRPr lang="es-EC" dirty="0"/>
          </a:p>
          <a:p>
            <a:pPr lvl="0" algn="just"/>
            <a:r>
              <a:rPr lang="es-EC" dirty="0"/>
              <a:t>Desarrollar un manual de descripción de cargos</a:t>
            </a:r>
            <a:r>
              <a:rPr lang="es-EC" dirty="0" smtClean="0"/>
              <a:t>, </a:t>
            </a:r>
            <a:r>
              <a:rPr lang="es-EC" dirty="0"/>
              <a:t>para llevar un control sobre las funciones que tiene el </a:t>
            </a:r>
            <a:r>
              <a:rPr lang="es-EC" dirty="0" smtClean="0"/>
              <a:t>personal.</a:t>
            </a:r>
            <a:endParaRPr lang="es-EC" dirty="0"/>
          </a:p>
          <a:p>
            <a:pPr algn="just"/>
            <a:endParaRPr lang="es-EC" dirty="0"/>
          </a:p>
        </p:txBody>
      </p:sp>
    </p:spTree>
    <p:extLst>
      <p:ext uri="{BB962C8B-B14F-4D97-AF65-F5344CB8AC3E}">
        <p14:creationId xmlns:p14="http://schemas.microsoft.com/office/powerpoint/2010/main" val="172829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sp>
        <p:nvSpPr>
          <p:cNvPr id="3" name="2 Marcador de contenido"/>
          <p:cNvSpPr>
            <a:spLocks noGrp="1"/>
          </p:cNvSpPr>
          <p:nvPr>
            <p:ph idx="1"/>
          </p:nvPr>
        </p:nvSpPr>
        <p:spPr/>
        <p:txBody>
          <a:bodyPr>
            <a:normAutofit/>
          </a:bodyPr>
          <a:lstStyle/>
          <a:p>
            <a:pPr marL="0" indent="0" algn="ctr">
              <a:buNone/>
            </a:pPr>
            <a:r>
              <a:rPr lang="es-EC" sz="3200" b="1" dirty="0" smtClean="0"/>
              <a:t>ENCUESTA</a:t>
            </a:r>
            <a:endParaRPr lang="es-EC" sz="3200" b="1" dirty="0"/>
          </a:p>
        </p:txBody>
      </p:sp>
    </p:spTree>
    <p:extLst>
      <p:ext uri="{BB962C8B-B14F-4D97-AF65-F5344CB8AC3E}">
        <p14:creationId xmlns:p14="http://schemas.microsoft.com/office/powerpoint/2010/main" val="698993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Invierno</Template>
  <TotalTime>7947</TotalTime>
  <Words>1251</Words>
  <Application>Microsoft Office PowerPoint</Application>
  <PresentationFormat>Presentación en pantalla (4:3)</PresentationFormat>
  <Paragraphs>262</Paragraphs>
  <Slides>44</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44</vt:i4>
      </vt:variant>
    </vt:vector>
  </HeadingPairs>
  <TitlesOfParts>
    <vt:vector size="47" baseType="lpstr">
      <vt:lpstr>Winter</vt:lpstr>
      <vt:lpstr>Visio</vt:lpstr>
      <vt:lpstr>Microsoft Visio Drawing</vt:lpstr>
      <vt:lpstr>MANUAL DE PROCESOS Y DESCRIPCIÓN DE CARGOS PARA LA EMPRESA PROSUMEL S.A.</vt:lpstr>
      <vt:lpstr>Presentación de PowerPoint</vt:lpstr>
      <vt:lpstr>PROSUMEL S.A</vt:lpstr>
      <vt:lpstr>ESTRUCTURA ORGANIZACIONAL</vt:lpstr>
      <vt:lpstr>MISIÓN</vt:lpstr>
      <vt:lpstr>VISIÓN</vt:lpstr>
      <vt:lpstr>OBJETIVO GENERAL</vt:lpstr>
      <vt:lpstr>OBJETIVOS ESPECÍFICOS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GESTIÓN DE PROCESOS</vt:lpstr>
      <vt:lpstr>PROCESOS</vt:lpstr>
      <vt:lpstr>CADENA DE VALOR</vt:lpstr>
      <vt:lpstr>MAPA DEL PROCESO</vt:lpstr>
      <vt:lpstr>RECEPCIÓN DE PEDIDOS</vt:lpstr>
      <vt:lpstr>LOGÍSTICA</vt:lpstr>
      <vt:lpstr>SERVICIO POST ENTREGA</vt:lpstr>
      <vt:lpstr>OBJETIVO DEL MANUAL DE PROCESOS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MANUAL DE CARGOS</vt:lpstr>
      <vt:lpstr>ESTRUCTURA DE ANÁLISIS DE CARGOS</vt:lpstr>
      <vt:lpstr>DISEÑO MANUAL DE CARGOS</vt:lpstr>
      <vt:lpstr>DISEÑO MANUAL DE CARGOS</vt:lpstr>
      <vt:lpstr>DISEÑO MANUAL DE CARGOS</vt:lpstr>
      <vt:lpstr>ESTRUCTURA ORGÁNICA PROPUESTA</vt:lpstr>
      <vt:lpstr>ESTRUCTURA FUNCIONAL PROPUESTA</vt:lpstr>
      <vt:lpstr>CONCLUSIONES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csigcho csigcho</dc:creator>
  <cp:lastModifiedBy>Pamela Nuñez</cp:lastModifiedBy>
  <cp:revision>132</cp:revision>
  <dcterms:created xsi:type="dcterms:W3CDTF">2014-10-27T12:57:42Z</dcterms:created>
  <dcterms:modified xsi:type="dcterms:W3CDTF">2015-05-13T00:32:01Z</dcterms:modified>
</cp:coreProperties>
</file>