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82" r:id="rId3"/>
    <p:sldId id="259" r:id="rId4"/>
    <p:sldId id="260" r:id="rId5"/>
    <p:sldId id="261" r:id="rId6"/>
    <p:sldId id="284" r:id="rId7"/>
    <p:sldId id="285" r:id="rId8"/>
    <p:sldId id="286" r:id="rId9"/>
    <p:sldId id="287" r:id="rId10"/>
    <p:sldId id="266" r:id="rId11"/>
    <p:sldId id="267" r:id="rId12"/>
    <p:sldId id="268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80" r:id="rId22"/>
    <p:sldId id="281" r:id="rId23"/>
    <p:sldId id="283" r:id="rId24"/>
  </p:sldIdLst>
  <p:sldSz cx="9144000" cy="6858000" type="screen4x3"/>
  <p:notesSz cx="6888163" cy="100203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3" d="100"/>
          <a:sy n="83" d="100"/>
        </p:scale>
        <p:origin x="-1632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628B52D-C891-48ED-9320-741E449F783A}" type="datetimeFigureOut">
              <a:rPr lang="es-EC" smtClean="0"/>
              <a:t>08/10/2015</a:t>
            </a:fld>
            <a:endParaRPr lang="es-EC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B337C65-FE4A-4D47-B9A0-A60E12772657}" type="slidenum">
              <a:rPr lang="es-EC" smtClean="0"/>
              <a:t>‹Nº›</a:t>
            </a:fld>
            <a:endParaRPr lang="es-EC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8B52D-C891-48ED-9320-741E449F783A}" type="datetimeFigureOut">
              <a:rPr lang="es-EC" smtClean="0"/>
              <a:t>08/10/2015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7C65-FE4A-4D47-B9A0-A60E12772657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8B52D-C891-48ED-9320-741E449F783A}" type="datetimeFigureOut">
              <a:rPr lang="es-EC" smtClean="0"/>
              <a:t>08/10/2015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7C65-FE4A-4D47-B9A0-A60E12772657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8B52D-C891-48ED-9320-741E449F783A}" type="datetimeFigureOut">
              <a:rPr lang="es-EC" smtClean="0"/>
              <a:t>08/10/2015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7C65-FE4A-4D47-B9A0-A60E12772657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8B52D-C891-48ED-9320-741E449F783A}" type="datetimeFigureOut">
              <a:rPr lang="es-EC" smtClean="0"/>
              <a:t>08/10/2015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7C65-FE4A-4D47-B9A0-A60E12772657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8B52D-C891-48ED-9320-741E449F783A}" type="datetimeFigureOut">
              <a:rPr lang="es-EC" smtClean="0"/>
              <a:t>08/10/2015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7C65-FE4A-4D47-B9A0-A60E12772657}" type="slidenum">
              <a:rPr lang="es-EC" smtClean="0"/>
              <a:t>‹Nº›</a:t>
            </a:fld>
            <a:endParaRPr lang="es-EC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8B52D-C891-48ED-9320-741E449F783A}" type="datetimeFigureOut">
              <a:rPr lang="es-EC" smtClean="0"/>
              <a:t>08/10/2015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7C65-FE4A-4D47-B9A0-A60E12772657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8B52D-C891-48ED-9320-741E449F783A}" type="datetimeFigureOut">
              <a:rPr lang="es-EC" smtClean="0"/>
              <a:t>08/10/2015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7C65-FE4A-4D47-B9A0-A60E12772657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8B52D-C891-48ED-9320-741E449F783A}" type="datetimeFigureOut">
              <a:rPr lang="es-EC" smtClean="0"/>
              <a:t>08/10/2015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7C65-FE4A-4D47-B9A0-A60E12772657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8B52D-C891-48ED-9320-741E449F783A}" type="datetimeFigureOut">
              <a:rPr lang="es-EC" smtClean="0"/>
              <a:t>08/10/2015</a:t>
            </a:fld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7C65-FE4A-4D47-B9A0-A60E12772657}" type="slidenum">
              <a:rPr lang="es-EC" smtClean="0"/>
              <a:t>‹Nº›</a:t>
            </a:fld>
            <a:endParaRPr lang="es-EC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8B52D-C891-48ED-9320-741E449F783A}" type="datetimeFigureOut">
              <a:rPr lang="es-EC" smtClean="0"/>
              <a:t>08/10/2015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7C65-FE4A-4D47-B9A0-A60E12772657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628B52D-C891-48ED-9320-741E449F783A}" type="datetimeFigureOut">
              <a:rPr lang="es-EC" smtClean="0"/>
              <a:t>08/10/2015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B337C65-FE4A-4D47-B9A0-A60E12772657}" type="slidenum">
              <a:rPr lang="es-EC" smtClean="0"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sz="2700" dirty="0" smtClean="0"/>
              <a:t/>
            </a:r>
            <a:br>
              <a:rPr lang="es-EC" sz="2700" dirty="0" smtClean="0"/>
            </a:br>
            <a:r>
              <a:rPr lang="es-EC" sz="2700" dirty="0" smtClean="0"/>
              <a:t/>
            </a:r>
            <a:br>
              <a:rPr lang="es-EC" sz="2700" dirty="0" smtClean="0"/>
            </a:br>
            <a:r>
              <a:rPr lang="es-EC" sz="2700" dirty="0"/>
              <a:t/>
            </a:r>
            <a:br>
              <a:rPr lang="es-EC" sz="2700" dirty="0"/>
            </a:br>
            <a:r>
              <a:rPr lang="es-EC" sz="2700" dirty="0" smtClean="0"/>
              <a:t/>
            </a:r>
            <a:br>
              <a:rPr lang="es-EC" sz="2700" dirty="0" smtClean="0"/>
            </a:br>
            <a:r>
              <a:rPr lang="es-EC" sz="2700" dirty="0"/>
              <a:t/>
            </a:r>
            <a:br>
              <a:rPr lang="es-EC" sz="2700" dirty="0"/>
            </a:br>
            <a:r>
              <a:rPr lang="es-EC" sz="2700" dirty="0" smtClean="0"/>
              <a:t>    UNIVERSIDAD DE LAS FUERZAS ARMADAS</a:t>
            </a:r>
            <a:endParaRPr lang="es-EC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s-EC" dirty="0" smtClean="0"/>
          </a:p>
          <a:p>
            <a:pPr marL="0" indent="0" algn="ctr">
              <a:buNone/>
            </a:pPr>
            <a:r>
              <a:rPr lang="es-EC" dirty="0" smtClean="0"/>
              <a:t>DIRECCIÓN DE POSGRADOS</a:t>
            </a:r>
          </a:p>
          <a:p>
            <a:pPr marL="0" indent="0" algn="ctr">
              <a:buNone/>
            </a:pPr>
            <a:endParaRPr lang="es-EC" dirty="0" smtClean="0"/>
          </a:p>
          <a:p>
            <a:pPr marL="0" indent="0" algn="ctr">
              <a:buNone/>
            </a:pPr>
            <a:r>
              <a:rPr lang="es-EC" dirty="0" smtClean="0"/>
              <a:t>PRESENTACIÓN PROYECTO PARA OPTAR POR TÍTULO DE MASTER EN ADMINISTRACIÓN DE LA CONSTRUCCIÓN </a:t>
            </a:r>
          </a:p>
          <a:p>
            <a:pPr marL="0" indent="0" algn="ctr">
              <a:buNone/>
            </a:pPr>
            <a:r>
              <a:rPr lang="es-EC" dirty="0" smtClean="0"/>
              <a:t>Diego Valdivieso </a:t>
            </a:r>
            <a:br>
              <a:rPr lang="es-EC" dirty="0" smtClean="0"/>
            </a:br>
            <a:endParaRPr lang="es-EC" dirty="0" smtClean="0"/>
          </a:p>
          <a:p>
            <a:pPr marL="0" indent="0" algn="ctr">
              <a:buNone/>
            </a:pPr>
            <a:r>
              <a:rPr lang="es-EC" dirty="0" smtClean="0"/>
              <a:t>Mayo 2015</a:t>
            </a:r>
            <a:br>
              <a:rPr lang="es-EC" dirty="0" smtClean="0"/>
            </a:b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756080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18"/>
    </mc:Choice>
    <mc:Fallback xmlns="">
      <p:transition spd="slow" advTm="10518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/>
              <a:t>Ejemplo de metodología para aplicación de un indicador de gestión en la EPMMOP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Antecedente: los funcionarios quieren renunciar y ser liquidados.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743687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196"/>
    </mc:Choice>
    <mc:Fallback xmlns="">
      <p:transition spd="slow" advTm="30196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…ejemplo de indicador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C" dirty="0" smtClean="0"/>
              <a:t>Desdoblamiento de los deseos de los clientes internos</a:t>
            </a:r>
          </a:p>
          <a:p>
            <a:pPr algn="just"/>
            <a:endParaRPr lang="es-EC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507014" y="3392487"/>
          <a:ext cx="5848985" cy="164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1770"/>
                <a:gridCol w="1462405"/>
                <a:gridCol w="1462405"/>
                <a:gridCol w="146240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Deseo del cliente</a:t>
                      </a:r>
                      <a:endParaRPr lang="es-EC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Características de la calidad</a:t>
                      </a:r>
                      <a:endParaRPr lang="es-EC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Característica medible</a:t>
                      </a:r>
                      <a:endParaRPr lang="es-EC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Indicador</a:t>
                      </a:r>
                      <a:endParaRPr lang="es-EC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Renunciar y ser liquidado </a:t>
                      </a:r>
                      <a:endParaRPr lang="es-EC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Liquidación oportuna de haberes</a:t>
                      </a:r>
                      <a:endParaRPr lang="es-EC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Documento de liquidación</a:t>
                      </a:r>
                      <a:endParaRPr lang="es-EC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Días que toma la liquidación al servidor municipal.</a:t>
                      </a:r>
                      <a:endParaRPr lang="es-EC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6447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370"/>
    </mc:Choice>
    <mc:Fallback xmlns="">
      <p:transition spd="slow" advTm="1437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Se decide desarrollar un proceso</a:t>
            </a:r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LO PRIMERO A HACER</a:t>
            </a:r>
            <a:endParaRPr lang="es-EC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C" dirty="0" smtClean="0"/>
              <a:t>Ubicar internamente la instancia que se ocupará  del muestreo aleatorio. 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936297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238"/>
    </mc:Choice>
    <mc:Fallback xmlns="">
      <p:transition spd="slow" advTm="13238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C" sz="2800" b="1" dirty="0" smtClean="0"/>
              <a:t>Nombre del indicador: Liquidación oportuna de haberes por renuncias o jubilación</a:t>
            </a:r>
            <a:endParaRPr lang="es-EC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C" dirty="0" smtClean="0"/>
              <a:t>Unidad de medida.- media </a:t>
            </a:r>
            <a:r>
              <a:rPr lang="es-EC" dirty="0"/>
              <a:t>de días para liquidar a empleado. </a:t>
            </a:r>
            <a:r>
              <a:rPr lang="es-EC" dirty="0" smtClean="0"/>
              <a:t>Corresponde al promedio aritmético de la muestra aleatoria obtenida. </a:t>
            </a:r>
          </a:p>
          <a:p>
            <a:pPr algn="just"/>
            <a:r>
              <a:rPr lang="es-EC" dirty="0"/>
              <a:t>Frecuencia de informe.- semestral. </a:t>
            </a:r>
            <a:endParaRPr lang="es-EC" dirty="0" smtClean="0"/>
          </a:p>
          <a:p>
            <a:pPr algn="just"/>
            <a:r>
              <a:rPr lang="es-EC" dirty="0"/>
              <a:t>Nota.- este proceso debe merecer la intervención de otras unidades como la administrativa y aquella de la que dependía el empleado o </a:t>
            </a:r>
            <a:r>
              <a:rPr lang="es-EC" dirty="0" smtClean="0"/>
              <a:t>trabajador.</a:t>
            </a:r>
            <a:endParaRPr lang="es-EC" dirty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27057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895"/>
    </mc:Choice>
    <mc:Fallback xmlns="">
      <p:transition spd="slow" advTm="24895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Medición del indicador</a:t>
            </a:r>
            <a:endParaRPr lang="es-EC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192874"/>
              </p:ext>
            </p:extLst>
          </p:nvPr>
        </p:nvGraphicFramePr>
        <p:xfrm>
          <a:off x="1516856" y="3118167"/>
          <a:ext cx="5829300" cy="1920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59405"/>
                <a:gridCol w="296989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Observación</a:t>
                      </a:r>
                      <a:endParaRPr lang="es-EC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effectLst/>
                        </a:rPr>
                        <a:t>No. de días que tomó trámite</a:t>
                      </a:r>
                      <a:endParaRPr lang="es-EC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</a:t>
                      </a:r>
                      <a:endParaRPr lang="es-EC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56</a:t>
                      </a:r>
                      <a:endParaRPr lang="es-EC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2</a:t>
                      </a:r>
                      <a:endParaRPr lang="es-EC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89</a:t>
                      </a:r>
                      <a:endParaRPr lang="es-EC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3</a:t>
                      </a:r>
                      <a:endParaRPr lang="es-EC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123</a:t>
                      </a:r>
                      <a:endParaRPr lang="es-EC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4</a:t>
                      </a:r>
                      <a:endParaRPr lang="es-EC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111</a:t>
                      </a:r>
                      <a:endParaRPr lang="es-EC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5</a:t>
                      </a:r>
                      <a:endParaRPr lang="es-EC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145</a:t>
                      </a:r>
                      <a:endParaRPr lang="es-EC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6</a:t>
                      </a:r>
                      <a:endParaRPr lang="es-EC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180</a:t>
                      </a:r>
                      <a:endParaRPr lang="es-EC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16063" y="31178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s-EC" alt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263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895"/>
    </mc:Choice>
    <mc:Fallback xmlns="">
      <p:transition spd="slow" advTm="36895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C" dirty="0" smtClean="0"/>
              <a:t>Medidas de centralidad y dispersión obtenidas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Media: 117</a:t>
            </a:r>
            <a:endParaRPr lang="es-EC" b="1" dirty="0"/>
          </a:p>
          <a:p>
            <a:r>
              <a:rPr lang="es-EC" dirty="0"/>
              <a:t>Mediana: 117</a:t>
            </a:r>
            <a:endParaRPr lang="es-EC" b="1" dirty="0"/>
          </a:p>
          <a:p>
            <a:r>
              <a:rPr lang="es-EC" dirty="0"/>
              <a:t>Desviación estándar: 43,19</a:t>
            </a:r>
            <a:endParaRPr lang="es-EC" b="1" dirty="0"/>
          </a:p>
          <a:p>
            <a:pPr marL="6858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31703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886"/>
    </mc:Choice>
    <mc:Fallback xmlns="">
      <p:transition spd="slow" advTm="49886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Comparación con media del sector</a:t>
            </a:r>
            <a:endParaRPr lang="es-EC" dirty="0"/>
          </a:p>
        </p:txBody>
      </p:sp>
      <p:pic>
        <p:nvPicPr>
          <p:cNvPr id="5" name="4 Marcador de posición de imagen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89" r="27589"/>
          <a:stretch>
            <a:fillRect/>
          </a:stretch>
        </p:blipFill>
        <p:spPr/>
      </p:pic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C" dirty="0" smtClean="0"/>
              <a:t>Parámetros de referencia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254266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496"/>
    </mc:Choice>
    <mc:Fallback xmlns="">
      <p:transition spd="slow" advTm="21496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/>
              <a:t>Diagrama de Ishikawa, espina de pescado o causa y efecto</a:t>
            </a:r>
            <a:endParaRPr lang="es-EC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0" y="3307556"/>
            <a:ext cx="3028950" cy="1504950"/>
          </a:xfrm>
        </p:spPr>
      </p:pic>
      <p:sp>
        <p:nvSpPr>
          <p:cNvPr id="4" name="3 Marcador de contenido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s-EC" dirty="0" smtClean="0"/>
              <a:t>Cuáles fueron las causas para demorar la liquidación de un servidor que se retira voluntariamente?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831801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885"/>
    </mc:Choice>
    <mc:Fallback xmlns="">
      <p:transition spd="slow" advTm="19885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/>
              <a:t>Se establece plan de mejora del indicador</a:t>
            </a:r>
            <a:endParaRPr lang="es-EC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C" dirty="0" smtClean="0"/>
              <a:t>Que involucra a todas las Gerencias de la EPMMOP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020875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98"/>
    </mc:Choice>
    <mc:Fallback xmlns="">
      <p:transition spd="slow" advTm="8298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EC" sz="2400" dirty="0" smtClean="0"/>
              <a:t>Evaluación ex post plan de mejora de tiempos para liquidar a un servidor que renuncia voluntariamente o se jubila.</a:t>
            </a:r>
            <a:endParaRPr lang="es-EC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C" dirty="0" smtClean="0"/>
              <a:t>Verificación de la media obtenida tras plan de mejora.</a:t>
            </a:r>
          </a:p>
          <a:p>
            <a:pPr algn="just"/>
            <a:r>
              <a:rPr lang="es-EC" dirty="0" smtClean="0"/>
              <a:t>Verificación de medidas de dispersión: desviación estándar, rango. </a:t>
            </a:r>
          </a:p>
          <a:p>
            <a:pPr algn="just"/>
            <a:r>
              <a:rPr lang="es-EC" dirty="0" smtClean="0"/>
              <a:t>Aplicación de pruebas de regresión y correlación.</a:t>
            </a:r>
          </a:p>
          <a:p>
            <a:pPr marL="68580" indent="0">
              <a:buNone/>
            </a:pPr>
            <a:endParaRPr lang="es-EC" dirty="0" smtClean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657152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634"/>
    </mc:Choice>
    <mc:Fallback xmlns="">
      <p:transition spd="slow" advTm="2463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61576"/>
          </a:xfrm>
        </p:spPr>
        <p:txBody>
          <a:bodyPr>
            <a:normAutofit/>
          </a:bodyPr>
          <a:lstStyle/>
          <a:p>
            <a:pPr algn="ctr"/>
            <a:r>
              <a:rPr lang="es-EC" dirty="0" smtClean="0"/>
              <a:t>GENERACIÓN DE INDICADORES DE GESTIÓN EMPRESA PÚBLICA METROPOLITANA DE MOVILIDAD Y OBRAS PÚBLICAS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50189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Tras la evaluación del Plan de Mejora	</a:t>
            </a:r>
            <a:endParaRPr lang="es-EC" dirty="0"/>
          </a:p>
        </p:txBody>
      </p:sp>
      <p:pic>
        <p:nvPicPr>
          <p:cNvPr id="5" name="4 Marcador de posición de imagen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49" r="25649"/>
          <a:stretch>
            <a:fillRect/>
          </a:stretch>
        </p:blipFill>
        <p:spPr/>
      </p:pic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C" dirty="0" smtClean="0"/>
              <a:t>Gerencia sabe No. de días que demora su empresa en liquidar a un empleado. </a:t>
            </a:r>
          </a:p>
          <a:p>
            <a:r>
              <a:rPr lang="es-EC" dirty="0" smtClean="0"/>
              <a:t>Puede hacer mejores previsiones presupuestarias. 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09850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68"/>
    </mc:Choice>
    <mc:Fallback xmlns="">
      <p:transition spd="slow" advTm="10168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1196752"/>
            <a:ext cx="7024744" cy="1143000"/>
          </a:xfrm>
        </p:spPr>
        <p:txBody>
          <a:bodyPr/>
          <a:lstStyle/>
          <a:p>
            <a:pPr algn="ctr"/>
            <a:r>
              <a:rPr lang="es-EC" dirty="0" smtClean="0"/>
              <a:t>Conclusiones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C" dirty="0" smtClean="0"/>
              <a:t>Se recopilaron todos los procesos y se cumplió el objetivo general y los específicos.</a:t>
            </a:r>
          </a:p>
          <a:p>
            <a:pPr algn="just"/>
            <a:r>
              <a:rPr lang="es-EC" dirty="0" smtClean="0"/>
              <a:t>Indicadores ayudarán a medir desempeño individual. </a:t>
            </a:r>
          </a:p>
          <a:p>
            <a:pPr algn="just"/>
            <a:r>
              <a:rPr lang="es-EC" dirty="0" smtClean="0"/>
              <a:t>Nuevos indicadores deben ser propuestos en materia de gestión participativa.</a:t>
            </a:r>
          </a:p>
          <a:p>
            <a:pPr algn="just"/>
            <a:r>
              <a:rPr lang="es-EC" dirty="0"/>
              <a:t>El ejemplo de indicador visibiliza </a:t>
            </a:r>
            <a:r>
              <a:rPr lang="es-EC" dirty="0" smtClean="0"/>
              <a:t>problemática específica.</a:t>
            </a:r>
          </a:p>
          <a:p>
            <a:pPr algn="just"/>
            <a:r>
              <a:rPr lang="es-EC" dirty="0" smtClean="0"/>
              <a:t>De los indicadores se pueden derivar decisiones objetivas.</a:t>
            </a:r>
            <a:endParaRPr lang="es-EC" dirty="0"/>
          </a:p>
          <a:p>
            <a:endParaRPr lang="es-EC" dirty="0" smtClean="0"/>
          </a:p>
          <a:p>
            <a:endParaRPr lang="es-EC" dirty="0" smtClean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25410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776"/>
    </mc:Choice>
    <mc:Fallback xmlns="">
      <p:transition spd="slow" advTm="56776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RECOMENDACIONES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C" dirty="0" smtClean="0"/>
              <a:t>Gerencia General debe validar facilidad para obtención de indicadores. </a:t>
            </a:r>
          </a:p>
          <a:p>
            <a:pPr algn="just"/>
            <a:r>
              <a:rPr lang="es-EC" dirty="0" smtClean="0"/>
              <a:t>Implantar cultura de registro. </a:t>
            </a:r>
          </a:p>
          <a:p>
            <a:pPr algn="just"/>
            <a:r>
              <a:rPr lang="es-EC" dirty="0" smtClean="0"/>
              <a:t>Alcalde Metropolitano podría hacer acompañamiento. </a:t>
            </a:r>
          </a:p>
          <a:p>
            <a:pPr algn="just"/>
            <a:r>
              <a:rPr lang="es-EC" dirty="0" smtClean="0"/>
              <a:t>Cuadro Integral de Mandos, planeación prospectiva o </a:t>
            </a:r>
            <a:r>
              <a:rPr lang="es-EC" dirty="0" err="1" smtClean="0"/>
              <a:t>Neuroplanning</a:t>
            </a:r>
            <a:r>
              <a:rPr lang="es-EC" dirty="0" smtClean="0"/>
              <a:t> nuevas alternativas. </a:t>
            </a:r>
          </a:p>
          <a:p>
            <a:pPr algn="just"/>
            <a:r>
              <a:rPr lang="es-EC" dirty="0" smtClean="0"/>
              <a:t>Se precisa decisiones políticas para que indicadores propuestos apalanquen objetivos estratégicos para la ciudad. </a:t>
            </a:r>
          </a:p>
          <a:p>
            <a:endParaRPr lang="es-EC" dirty="0" smtClean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645209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018"/>
    </mc:Choice>
    <mc:Fallback xmlns="">
      <p:transition spd="slow" advTm="56018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s-EC" dirty="0" smtClean="0"/>
              <a:t>Ojalá consigamos una ciudad pensada en las niñas, niños, jóvenes, adultos mayores y personas en condición de vulnerabilidad. </a:t>
            </a:r>
            <a:endParaRPr lang="es-EC" dirty="0"/>
          </a:p>
        </p:txBody>
      </p:sp>
      <p:pic>
        <p:nvPicPr>
          <p:cNvPr id="5" name="4 Marcador de posición de imagen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44" r="29644"/>
          <a:stretch>
            <a:fillRect/>
          </a:stretch>
        </p:blipFill>
        <p:spPr/>
      </p:pic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C" dirty="0" smtClean="0"/>
              <a:t>Muchas gracias por su amable atención!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96596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EMPRESA PÚBLICA METROPOLITANA DE MOVILIDAD Y OBRAS PÚBLICAS</a:t>
            </a:r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s-EC" dirty="0" smtClean="0"/>
          </a:p>
          <a:p>
            <a:r>
              <a:rPr lang="es-EC" smtClean="0"/>
              <a:t>Gestión de movilidad, terminales </a:t>
            </a:r>
            <a:r>
              <a:rPr lang="es-EC" dirty="0" smtClean="0"/>
              <a:t>y estacionamientos</a:t>
            </a:r>
            <a:r>
              <a:rPr lang="es-EC" smtClean="0"/>
              <a:t>; vialidad  y espacio </a:t>
            </a:r>
            <a:r>
              <a:rPr lang="es-EC" dirty="0" smtClean="0"/>
              <a:t>público con 1708 personas bajo código de trabajo, 417 bajo LOEP y 220 contratados ocasionales. </a:t>
            </a:r>
            <a:endParaRPr lang="es-EC" dirty="0"/>
          </a:p>
        </p:txBody>
      </p:sp>
      <p:pic>
        <p:nvPicPr>
          <p:cNvPr id="5" name="4 Imagen" descr="Descripción: C:\Users\maribel.freire\AppData\Local\Microsoft\Windows\Temporary Internet Files\Content.Outlook\1L40E0HQ\48 ECO VIA ESTACION (2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988840"/>
            <a:ext cx="3342883" cy="21602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288136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229"/>
    </mc:Choice>
    <mc:Fallback xmlns="">
      <p:transition spd="slow" advTm="31229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           ANTECEDENTES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C" dirty="0" smtClean="0"/>
              <a:t>Constitucionales</a:t>
            </a:r>
          </a:p>
          <a:p>
            <a:r>
              <a:rPr lang="es-EC" dirty="0" smtClean="0"/>
              <a:t>De la Ley Orgánica de Contraloría General del Estado</a:t>
            </a:r>
          </a:p>
          <a:p>
            <a:endParaRPr lang="es-EC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s-EC" dirty="0" smtClean="0"/>
              <a:t>En lo que respecta a principios administrativos</a:t>
            </a:r>
          </a:p>
          <a:p>
            <a:r>
              <a:rPr lang="es-EC" dirty="0" smtClean="0"/>
              <a:t>Sobre lo que dicen las investigaciones.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60209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156"/>
    </mc:Choice>
    <mc:Fallback xmlns="">
      <p:transition spd="slow" advTm="53156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LOS NUEVOS ENFOQUES DE GESTIÓN</a:t>
            </a:r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LAS DIFERENTES PERSPECTIVAS</a:t>
            </a:r>
            <a:endParaRPr lang="es-EC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C" dirty="0" smtClean="0"/>
              <a:t>Financiera</a:t>
            </a:r>
          </a:p>
          <a:p>
            <a:r>
              <a:rPr lang="es-EC" dirty="0" smtClean="0"/>
              <a:t>Del Cliente</a:t>
            </a:r>
          </a:p>
          <a:p>
            <a:r>
              <a:rPr lang="es-EC" dirty="0" smtClean="0"/>
              <a:t>Perspectiva Interna</a:t>
            </a:r>
          </a:p>
          <a:p>
            <a:r>
              <a:rPr lang="es-EC" dirty="0" smtClean="0"/>
              <a:t>Perspectiva de innovación y crecimiento. </a:t>
            </a:r>
          </a:p>
          <a:p>
            <a:pPr marL="342900" indent="-342900">
              <a:buAutoNum type="arabicPeriod"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050121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96"/>
    </mc:Choice>
    <mc:Fallback xmlns="">
      <p:transition spd="slow" advTm="3196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Qué es gestión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Como Instrumento</a:t>
            </a:r>
          </a:p>
          <a:p>
            <a:r>
              <a:rPr lang="es-EC" dirty="0" smtClean="0"/>
              <a:t>Como transformador de recursos</a:t>
            </a:r>
          </a:p>
          <a:p>
            <a:r>
              <a:rPr lang="es-EC" dirty="0" smtClean="0"/>
              <a:t>Qué resulta ser gestión organizacional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9059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Qué debemos medir?</a:t>
            </a:r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/>
              <a:t>Qué genera valor?</a:t>
            </a:r>
            <a:br>
              <a:rPr lang="es-EC" dirty="0" smtClean="0"/>
            </a:br>
            <a:r>
              <a:rPr lang="es-EC" dirty="0" smtClean="0"/>
              <a:t>Qué agrega valor?</a:t>
            </a:r>
            <a:br>
              <a:rPr lang="es-EC" dirty="0" smtClean="0"/>
            </a:br>
            <a:r>
              <a:rPr lang="es-EC" dirty="0" smtClean="0"/>
              <a:t>Qué crea valor en la Empresa?</a:t>
            </a:r>
            <a:endParaRPr lang="es-EC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89521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/>
              <a:t>Los indicadores son signos vitales de la empresa	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C" dirty="0" smtClean="0"/>
              <a:t>Estratégicos</a:t>
            </a:r>
          </a:p>
          <a:p>
            <a:r>
              <a:rPr lang="es-EC" dirty="0" smtClean="0"/>
              <a:t>De cumplimiento</a:t>
            </a:r>
            <a:endParaRPr lang="es-EC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s-EC" dirty="0" smtClean="0"/>
              <a:t>De actuación</a:t>
            </a:r>
          </a:p>
          <a:p>
            <a:r>
              <a:rPr lang="es-EC" dirty="0" smtClean="0"/>
              <a:t>De monitoreo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82353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C" dirty="0" smtClean="0"/>
              <a:t>También hay indicadores cualitativos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C" dirty="0" smtClean="0"/>
              <a:t>De clima organizacional</a:t>
            </a:r>
            <a:endParaRPr lang="es-EC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s-EC" dirty="0" smtClean="0"/>
              <a:t>De percepción de la calidad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97917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203</TotalTime>
  <Words>609</Words>
  <Application>Microsoft Office PowerPoint</Application>
  <PresentationFormat>Presentación en pantalla (4:3)</PresentationFormat>
  <Paragraphs>103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Austin</vt:lpstr>
      <vt:lpstr>         UNIVERSIDAD DE LAS FUERZAS ARMADAS</vt:lpstr>
      <vt:lpstr>GENERACIÓN DE INDICADORES DE GESTIÓN EMPRESA PÚBLICA METROPOLITANA DE MOVILIDAD Y OBRAS PÚBLICAS</vt:lpstr>
      <vt:lpstr>Presentación de PowerPoint</vt:lpstr>
      <vt:lpstr>           ANTECEDENTES</vt:lpstr>
      <vt:lpstr>LAS DIFERENTES PERSPECTIVAS</vt:lpstr>
      <vt:lpstr>Qué es gestión</vt:lpstr>
      <vt:lpstr>Qué genera valor? Qué agrega valor? Qué crea valor en la Empresa?</vt:lpstr>
      <vt:lpstr>Los indicadores son signos vitales de la empresa </vt:lpstr>
      <vt:lpstr>También hay indicadores cualitativos</vt:lpstr>
      <vt:lpstr>Ejemplo de metodología para aplicación de un indicador de gestión en la EPMMOP</vt:lpstr>
      <vt:lpstr>…ejemplo de indicador</vt:lpstr>
      <vt:lpstr>LO PRIMERO A HACER</vt:lpstr>
      <vt:lpstr>Nombre del indicador: Liquidación oportuna de haberes por renuncias o jubilación</vt:lpstr>
      <vt:lpstr>Medición del indicador</vt:lpstr>
      <vt:lpstr>Medidas de centralidad y dispersión obtenidas</vt:lpstr>
      <vt:lpstr>Comparación con media del sector</vt:lpstr>
      <vt:lpstr>Diagrama de Ishikawa, espina de pescado o causa y efecto</vt:lpstr>
      <vt:lpstr>Se establece plan de mejora del indicador</vt:lpstr>
      <vt:lpstr>Evaluación ex post plan de mejora de tiempos para liquidar a un servidor que renuncia voluntariamente o se jubila.</vt:lpstr>
      <vt:lpstr>Tras la evaluación del Plan de Mejora </vt:lpstr>
      <vt:lpstr>Conclusiones</vt:lpstr>
      <vt:lpstr>RECOMENDACIONES</vt:lpstr>
      <vt:lpstr>Ojalá consigamos una ciudad pensada en las niñas, niños, jóvenes, adultos mayores y personas en condición de vulnerabilidad. </vt:lpstr>
    </vt:vector>
  </TitlesOfParts>
  <Company>GP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DE LAS FUERZAS ARMADAS</dc:title>
  <dc:creator>Personal</dc:creator>
  <cp:lastModifiedBy>Maquina 1</cp:lastModifiedBy>
  <cp:revision>24</cp:revision>
  <cp:lastPrinted>2015-05-14T02:19:07Z</cp:lastPrinted>
  <dcterms:created xsi:type="dcterms:W3CDTF">2015-05-11T17:18:25Z</dcterms:created>
  <dcterms:modified xsi:type="dcterms:W3CDTF">2015-10-08T14:49:46Z</dcterms:modified>
</cp:coreProperties>
</file>