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9.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0.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2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notesSlides/notesSlide22.xml" ContentType="application/vnd.openxmlformats-officedocument.presentationml.notesSlide+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29" r:id="rId2"/>
    <p:sldId id="371" r:id="rId3"/>
    <p:sldId id="375" r:id="rId4"/>
    <p:sldId id="357" r:id="rId5"/>
    <p:sldId id="372" r:id="rId6"/>
    <p:sldId id="376" r:id="rId7"/>
    <p:sldId id="382" r:id="rId8"/>
    <p:sldId id="373" r:id="rId9"/>
    <p:sldId id="377" r:id="rId10"/>
    <p:sldId id="378" r:id="rId11"/>
    <p:sldId id="383" r:id="rId12"/>
    <p:sldId id="379" r:id="rId13"/>
    <p:sldId id="384" r:id="rId14"/>
    <p:sldId id="385" r:id="rId15"/>
    <p:sldId id="386" r:id="rId16"/>
    <p:sldId id="388" r:id="rId17"/>
    <p:sldId id="389" r:id="rId18"/>
    <p:sldId id="391" r:id="rId19"/>
    <p:sldId id="392" r:id="rId20"/>
    <p:sldId id="393" r:id="rId21"/>
    <p:sldId id="394" r:id="rId22"/>
    <p:sldId id="395" r:id="rId23"/>
    <p:sldId id="396" r:id="rId24"/>
    <p:sldId id="397" r:id="rId25"/>
    <p:sldId id="398" r:id="rId26"/>
    <p:sldId id="399" r:id="rId27"/>
    <p:sldId id="400" r:id="rId28"/>
    <p:sldId id="401" r:id="rId29"/>
    <p:sldId id="402" r:id="rId30"/>
    <p:sldId id="380" r:id="rId31"/>
    <p:sldId id="390" r:id="rId32"/>
    <p:sldId id="403" r:id="rId33"/>
    <p:sldId id="404" r:id="rId34"/>
    <p:sldId id="405" r:id="rId35"/>
    <p:sldId id="406" r:id="rId36"/>
    <p:sldId id="407" r:id="rId37"/>
    <p:sldId id="408" r:id="rId38"/>
    <p:sldId id="409" r:id="rId39"/>
    <p:sldId id="410" r:id="rId40"/>
    <p:sldId id="411" r:id="rId41"/>
    <p:sldId id="413" r:id="rId42"/>
    <p:sldId id="414" r:id="rId43"/>
    <p:sldId id="415" r:id="rId44"/>
    <p:sldId id="416" r:id="rId45"/>
    <p:sldId id="417" r:id="rId46"/>
    <p:sldId id="418" r:id="rId47"/>
    <p:sldId id="419" r:id="rId48"/>
    <p:sldId id="420" r:id="rId49"/>
    <p:sldId id="421" r:id="rId50"/>
    <p:sldId id="422" r:id="rId51"/>
    <p:sldId id="423" r:id="rId52"/>
    <p:sldId id="424" r:id="rId53"/>
    <p:sldId id="425" r:id="rId54"/>
    <p:sldId id="374" r:id="rId55"/>
    <p:sldId id="427" r:id="rId56"/>
    <p:sldId id="426" r:id="rId57"/>
    <p:sldId id="428" r:id="rId58"/>
    <p:sldId id="429" r:id="rId59"/>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79" autoAdjust="0"/>
    <p:restoredTop sz="94660"/>
  </p:normalViewPr>
  <p:slideViewPr>
    <p:cSldViewPr>
      <p:cViewPr>
        <p:scale>
          <a:sx n="70" d="100"/>
          <a:sy n="70" d="100"/>
        </p:scale>
        <p:origin x="-1548" y="-59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20.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Q:\MF\Personal\TESIS\Capitulos\Tabulaci&#243;n%20niveles%20de%20madurez.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lang="es-ES" sz="1400" b="1" i="0" u="none" strike="noStrike" kern="1200" baseline="0">
                <a:solidFill>
                  <a:sysClr val="windowText" lastClr="000000"/>
                </a:solidFill>
                <a:latin typeface="+mn-lt"/>
                <a:ea typeface="+mn-ea"/>
                <a:cs typeface="+mn-cs"/>
              </a:defRPr>
            </a:pPr>
            <a:r>
              <a:rPr lang="es-EC" sz="1400"/>
              <a:t>Pregunta 1:</a:t>
            </a:r>
          </a:p>
          <a:p>
            <a:pPr marL="0" marR="0" indent="0" algn="ctr" defTabSz="914400" rtl="0" eaLnBrk="1" fontAlgn="auto" latinLnBrk="0" hangingPunct="1">
              <a:lnSpc>
                <a:spcPct val="100000"/>
              </a:lnSpc>
              <a:spcBef>
                <a:spcPts val="0"/>
              </a:spcBef>
              <a:spcAft>
                <a:spcPts val="0"/>
              </a:spcAft>
              <a:buClrTx/>
              <a:buSzTx/>
              <a:buFontTx/>
              <a:buNone/>
              <a:tabLst/>
              <a:defRPr lang="es-ES" sz="1400" b="1" i="0" u="none" strike="noStrike" kern="1200" baseline="0">
                <a:solidFill>
                  <a:sysClr val="windowText" lastClr="000000"/>
                </a:solidFill>
                <a:latin typeface="+mn-lt"/>
                <a:ea typeface="+mn-ea"/>
                <a:cs typeface="+mn-cs"/>
              </a:defRPr>
            </a:pPr>
            <a:r>
              <a:rPr lang="es-EC" sz="1400"/>
              <a:t>¿Cuenta con un procedimiento formal establecido para la creación y desactivación de usuarios con el fin de conceder y revocar el acceso al sistema?</a:t>
            </a:r>
          </a:p>
          <a:p>
            <a:pPr marL="0" marR="0" indent="0" algn="ctr" defTabSz="914400" rtl="0" eaLnBrk="1" fontAlgn="auto" latinLnBrk="0" hangingPunct="1">
              <a:lnSpc>
                <a:spcPct val="100000"/>
              </a:lnSpc>
              <a:spcBef>
                <a:spcPts val="0"/>
              </a:spcBef>
              <a:spcAft>
                <a:spcPts val="0"/>
              </a:spcAft>
              <a:buClrTx/>
              <a:buSzTx/>
              <a:buFontTx/>
              <a:buNone/>
              <a:tabLst/>
              <a:defRPr lang="es-ES" sz="1400" b="1" i="0" u="none" strike="noStrike" kern="1200" baseline="0">
                <a:solidFill>
                  <a:sysClr val="windowText" lastClr="000000"/>
                </a:solidFill>
                <a:latin typeface="+mn-lt"/>
                <a:ea typeface="+mn-ea"/>
                <a:cs typeface="+mn-cs"/>
              </a:defRPr>
            </a:pP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Hoja2!$L$2:$M$2</c:f>
              <c:strCache>
                <c:ptCount val="2"/>
                <c:pt idx="0">
                  <c:v>SI</c:v>
                </c:pt>
                <c:pt idx="1">
                  <c:v>NO</c:v>
                </c:pt>
              </c:strCache>
            </c:strRef>
          </c:cat>
          <c:val>
            <c:numRef>
              <c:f>Hoja2!$L$3:$M$3</c:f>
              <c:numCache>
                <c:formatCode>General</c:formatCode>
                <c:ptCount val="2"/>
                <c:pt idx="0">
                  <c:v>1</c:v>
                </c:pt>
                <c:pt idx="1">
                  <c:v>5</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dirty="0"/>
              <a:t>Pregunta 10:</a:t>
            </a:r>
          </a:p>
          <a:p>
            <a:pPr>
              <a:defRPr lang="es-ES" sz="1400"/>
            </a:pPr>
            <a:r>
              <a:rPr lang="es-EC" sz="1400" b="1" i="0" u="none" strike="noStrike" baseline="0" dirty="0"/>
              <a:t>¿Posee un registro de las autorizaciones de los privilegios otorgados?</a:t>
            </a:r>
            <a:endParaRPr lang="es-EC" sz="14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Hoja2!$L$20:$M$20</c:f>
              <c:strCache>
                <c:ptCount val="2"/>
                <c:pt idx="0">
                  <c:v>SI</c:v>
                </c:pt>
                <c:pt idx="1">
                  <c:v>NO</c:v>
                </c:pt>
              </c:strCache>
            </c:strRef>
          </c:cat>
          <c:val>
            <c:numRef>
              <c:f>Hoja2!$L$21:$M$21</c:f>
              <c:numCache>
                <c:formatCode>General</c:formatCode>
                <c:ptCount val="2"/>
                <c:pt idx="0">
                  <c:v>4</c:v>
                </c:pt>
                <c:pt idx="1">
                  <c:v>2</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11:</a:t>
            </a:r>
          </a:p>
          <a:p>
            <a:pPr>
              <a:defRPr lang="es-ES" sz="1400"/>
            </a:pPr>
            <a:r>
              <a:rPr lang="es-EC" sz="1400" b="1" i="0" u="none" strike="noStrike" baseline="0"/>
              <a:t>¿Cuenta con un procedimiento formal establecido de gestión de privilegios de usuarios?</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Hoja2!$L$22:$M$22</c:f>
              <c:strCache>
                <c:ptCount val="2"/>
                <c:pt idx="0">
                  <c:v>SI</c:v>
                </c:pt>
                <c:pt idx="1">
                  <c:v>NO</c:v>
                </c:pt>
              </c:strCache>
            </c:strRef>
          </c:cat>
          <c:val>
            <c:numRef>
              <c:f>Hoja2!$L$23:$M$23</c:f>
              <c:numCache>
                <c:formatCode>General</c:formatCode>
                <c:ptCount val="2"/>
                <c:pt idx="0">
                  <c:v>2</c:v>
                </c:pt>
                <c:pt idx="1">
                  <c:v>4</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12:</a:t>
            </a:r>
          </a:p>
          <a:p>
            <a:pPr>
              <a:defRPr lang="es-ES" sz="1400"/>
            </a:pPr>
            <a:r>
              <a:rPr lang="es-EC" sz="1400" b="1" i="0" u="none" strike="noStrike" baseline="0"/>
              <a:t>¿Hace firmar a los usuarios una declaración escrita para mantener la confidencialidad de las contraseñas asignadas?</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Hoja2!$L$24:$M$24</c:f>
              <c:strCache>
                <c:ptCount val="2"/>
                <c:pt idx="0">
                  <c:v>SI</c:v>
                </c:pt>
                <c:pt idx="1">
                  <c:v>NO</c:v>
                </c:pt>
              </c:strCache>
            </c:strRef>
          </c:cat>
          <c:val>
            <c:numRef>
              <c:f>Hoja2!$L$25:$M$25</c:f>
              <c:numCache>
                <c:formatCode>General</c:formatCode>
                <c:ptCount val="2"/>
                <c:pt idx="0">
                  <c:v>5</c:v>
                </c:pt>
                <c:pt idx="1">
                  <c:v>1</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13:</a:t>
            </a:r>
          </a:p>
          <a:p>
            <a:pPr>
              <a:defRPr lang="es-ES" sz="1400"/>
            </a:pPr>
            <a:r>
              <a:rPr lang="es-EC" sz="1400" b="1" i="0" u="none" strike="noStrike" baseline="0"/>
              <a:t>¿Exige al usuario mantener confidencialidad de las contraseñas que manejan en el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Hoja2!$L$26:$M$26</c:f>
              <c:strCache>
                <c:ptCount val="2"/>
                <c:pt idx="0">
                  <c:v>SI</c:v>
                </c:pt>
                <c:pt idx="1">
                  <c:v>NO</c:v>
                </c:pt>
              </c:strCache>
            </c:strRef>
          </c:cat>
          <c:val>
            <c:numRef>
              <c:f>Hoja2!$L$27:$M$27</c:f>
              <c:numCache>
                <c:formatCode>General</c:formatCode>
                <c:ptCount val="2"/>
                <c:pt idx="0">
                  <c:v>3</c:v>
                </c:pt>
                <c:pt idx="1">
                  <c:v>3</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14:</a:t>
            </a:r>
          </a:p>
          <a:p>
            <a:pPr>
              <a:defRPr lang="es-ES" sz="1400"/>
            </a:pPr>
            <a:r>
              <a:rPr lang="es-EC" sz="1400" b="1" i="0" u="none" strike="noStrike" baseline="0"/>
              <a:t>¿La Institucion internamente cuenta con un procedimiento formal establecido para el reseteo de contraseña del usuario? </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Hoja2!$L$28:$M$28</c:f>
              <c:strCache>
                <c:ptCount val="2"/>
                <c:pt idx="0">
                  <c:v>SI</c:v>
                </c:pt>
                <c:pt idx="1">
                  <c:v>NO</c:v>
                </c:pt>
              </c:strCache>
            </c:strRef>
          </c:cat>
          <c:val>
            <c:numRef>
              <c:f>Hoja2!$L$29:$M$29</c:f>
              <c:numCache>
                <c:formatCode>General</c:formatCode>
                <c:ptCount val="2"/>
                <c:pt idx="0">
                  <c:v>0</c:v>
                </c:pt>
                <c:pt idx="1">
                  <c:v>6</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15:</a:t>
            </a:r>
          </a:p>
          <a:p>
            <a:pPr>
              <a:defRPr lang="es-ES" sz="1400"/>
            </a:pPr>
            <a:r>
              <a:rPr lang="es-EC" sz="1400" b="1" i="0" u="none" strike="noStrike" baseline="0"/>
              <a:t>¿Revisa a intervalos regulares los privilegios y permisos otorgados, (ej. cada mes) cuando existen cambios administrativo o terminación laboral?</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Hoja2!$L$30:$M$30</c:f>
              <c:strCache>
                <c:ptCount val="2"/>
                <c:pt idx="0">
                  <c:v>SI</c:v>
                </c:pt>
                <c:pt idx="1">
                  <c:v>NO</c:v>
                </c:pt>
              </c:strCache>
            </c:strRef>
          </c:cat>
          <c:val>
            <c:numRef>
              <c:f>Hoja2!$L$31:$M$31</c:f>
              <c:numCache>
                <c:formatCode>General</c:formatCode>
                <c:ptCount val="2"/>
                <c:pt idx="0">
                  <c:v>1</c:v>
                </c:pt>
                <c:pt idx="1">
                  <c:v>5</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16:</a:t>
            </a:r>
          </a:p>
          <a:p>
            <a:pPr>
              <a:defRPr lang="es-ES" sz="1400"/>
            </a:pPr>
            <a:r>
              <a:rPr lang="es-EC" sz="1400" b="1" i="0" u="none" strike="noStrike" baseline="0"/>
              <a:t>¿La Institución internamente cuenta con un procedimiento formal establecido para la revisión de los privilegios de acceso de los usuarios del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Hoja2!$L$32:$M$32</c:f>
              <c:strCache>
                <c:ptCount val="2"/>
                <c:pt idx="0">
                  <c:v>SI</c:v>
                </c:pt>
                <c:pt idx="1">
                  <c:v>NO</c:v>
                </c:pt>
              </c:strCache>
            </c:strRef>
          </c:cat>
          <c:val>
            <c:numRef>
              <c:f>Hoja2!$L$33:$M$33</c:f>
              <c:numCache>
                <c:formatCode>General</c:formatCode>
                <c:ptCount val="2"/>
                <c:pt idx="0">
                  <c:v>0</c:v>
                </c:pt>
                <c:pt idx="1">
                  <c:v>6</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a:pPr>
            <a:r>
              <a:rPr lang="es-EC" sz="1400" b="1" i="0" u="none" strike="noStrike" baseline="0"/>
              <a:t>Pregunta 17:</a:t>
            </a:r>
          </a:p>
          <a:p>
            <a:pPr>
              <a:defRPr lang="es-ES"/>
            </a:pPr>
            <a:r>
              <a:rPr lang="es-EC" sz="1400" b="1" i="0" u="none" strike="noStrike" baseline="0"/>
              <a:t>¿La Institución mantiene un control y registro de la última fecha de acceso al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Hoja2!$L$32:$M$32</c:f>
              <c:strCache>
                <c:ptCount val="2"/>
                <c:pt idx="0">
                  <c:v>SI</c:v>
                </c:pt>
                <c:pt idx="1">
                  <c:v>NO</c:v>
                </c:pt>
              </c:strCache>
            </c:strRef>
          </c:cat>
          <c:val>
            <c:numRef>
              <c:f>Hoja2!$L$33:$M$33</c:f>
              <c:numCache>
                <c:formatCode>General</c:formatCode>
                <c:ptCount val="2"/>
                <c:pt idx="0">
                  <c:v>0</c:v>
                </c:pt>
                <c:pt idx="1">
                  <c:v>6</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18:</a:t>
            </a:r>
          </a:p>
          <a:p>
            <a:pPr>
              <a:defRPr lang="es-ES" sz="1400"/>
            </a:pPr>
            <a:r>
              <a:rPr lang="es-EC" sz="1400" b="1" i="0" u="none" strike="noStrike" baseline="0"/>
              <a:t>¿La institucion mantiene un control y revisión a las funciones otorgadas sobre los usuarios del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Hoja2!$L$32:$M$32</c:f>
              <c:strCache>
                <c:ptCount val="2"/>
                <c:pt idx="0">
                  <c:v>SI</c:v>
                </c:pt>
                <c:pt idx="1">
                  <c:v>NO</c:v>
                </c:pt>
              </c:strCache>
            </c:strRef>
          </c:cat>
          <c:val>
            <c:numRef>
              <c:f>Hoja2!$L$33:$M$33</c:f>
              <c:numCache>
                <c:formatCode>General</c:formatCode>
                <c:ptCount val="2"/>
                <c:pt idx="0">
                  <c:v>0</c:v>
                </c:pt>
                <c:pt idx="1">
                  <c:v>6</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19:</a:t>
            </a:r>
          </a:p>
          <a:p>
            <a:pPr>
              <a:defRPr lang="es-ES" sz="1400"/>
            </a:pPr>
            <a:r>
              <a:rPr lang="es-EC" sz="1400" b="1" i="0" u="none" strike="noStrike" baseline="0"/>
              <a:t>¿Monitorea los registros de acceso en base a riesgos identificados, antecedentes o por otros motivos?</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Hoja2!$L$32:$M$32</c:f>
              <c:strCache>
                <c:ptCount val="2"/>
                <c:pt idx="0">
                  <c:v>SI</c:v>
                </c:pt>
                <c:pt idx="1">
                  <c:v>NO</c:v>
                </c:pt>
              </c:strCache>
            </c:strRef>
          </c:cat>
          <c:val>
            <c:numRef>
              <c:f>Hoja2!$L$33:$M$33</c:f>
              <c:numCache>
                <c:formatCode>General</c:formatCode>
                <c:ptCount val="2"/>
                <c:pt idx="0">
                  <c:v>0</c:v>
                </c:pt>
                <c:pt idx="1">
                  <c:v>6</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2:</a:t>
            </a:r>
          </a:p>
          <a:p>
            <a:pPr>
              <a:defRPr lang="es-ES" sz="1400"/>
            </a:pPr>
            <a:r>
              <a:rPr lang="es-EC" sz="1400" b="1" i="0" u="none" strike="noStrike" baseline="0"/>
              <a:t>¿Verifica que la solicitud de creación de usuario tenga autorización del supervisor o jefe inmediato?</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Hoja2!$L$4:$M$4</c:f>
              <c:strCache>
                <c:ptCount val="2"/>
                <c:pt idx="0">
                  <c:v>SI</c:v>
                </c:pt>
                <c:pt idx="1">
                  <c:v>NO</c:v>
                </c:pt>
              </c:strCache>
            </c:strRef>
          </c:cat>
          <c:val>
            <c:numRef>
              <c:f>Hoja2!$L$5:$M$5</c:f>
              <c:numCache>
                <c:formatCode>General</c:formatCode>
                <c:ptCount val="2"/>
                <c:pt idx="0">
                  <c:v>6</c:v>
                </c:pt>
                <c:pt idx="1">
                  <c:v>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20:</a:t>
            </a:r>
          </a:p>
          <a:p>
            <a:pPr>
              <a:defRPr lang="es-ES" sz="1400"/>
            </a:pPr>
            <a:r>
              <a:rPr lang="es-EC" sz="1400" b="1" i="0" u="none" strike="noStrike" baseline="0"/>
              <a:t>¿Cuenta con un procedimiento formal establecido de monitoreo del uso del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Hoja2!$L$32:$M$32</c:f>
              <c:strCache>
                <c:ptCount val="2"/>
                <c:pt idx="0">
                  <c:v>SI</c:v>
                </c:pt>
                <c:pt idx="1">
                  <c:v>NO</c:v>
                </c:pt>
              </c:strCache>
            </c:strRef>
          </c:cat>
          <c:val>
            <c:numRef>
              <c:f>Hoja2!$L$33:$M$33</c:f>
              <c:numCache>
                <c:formatCode>General</c:formatCode>
                <c:ptCount val="2"/>
                <c:pt idx="0">
                  <c:v>0</c:v>
                </c:pt>
                <c:pt idx="1">
                  <c:v>6</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3:</a:t>
            </a:r>
          </a:p>
          <a:p>
            <a:pPr>
              <a:defRPr lang="es-ES" sz="1400"/>
            </a:pPr>
            <a:r>
              <a:rPr lang="es-EC" sz="1400" b="1" i="0" u="none" strike="noStrike" baseline="0"/>
              <a:t>¿Hace firmar al usuario el acuerdo de responsabilidad en seguridad de la información para el uso de sistema?</a:t>
            </a:r>
            <a:endParaRPr lang="es-EC" sz="1400"/>
          </a:p>
        </c:rich>
      </c:tx>
      <c:layout>
        <c:manualLayout>
          <c:xMode val="edge"/>
          <c:yMode val="edge"/>
          <c:x val="0.14814064591362452"/>
          <c:y val="7.0102692164174987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Hoja2!$L$6:$M$6</c:f>
              <c:strCache>
                <c:ptCount val="2"/>
                <c:pt idx="0">
                  <c:v>SI</c:v>
                </c:pt>
                <c:pt idx="1">
                  <c:v>NO</c:v>
                </c:pt>
              </c:strCache>
            </c:strRef>
          </c:cat>
          <c:val>
            <c:numRef>
              <c:f>Hoja2!$L$7:$M$7</c:f>
              <c:numCache>
                <c:formatCode>General</c:formatCode>
                <c:ptCount val="2"/>
                <c:pt idx="0">
                  <c:v>5</c:v>
                </c:pt>
                <c:pt idx="1">
                  <c:v>1</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4:</a:t>
            </a:r>
          </a:p>
          <a:p>
            <a:pPr>
              <a:defRPr lang="es-ES" sz="1400"/>
            </a:pPr>
            <a:r>
              <a:rPr lang="es-EC" sz="1400" b="1" i="0" u="none" strike="noStrike" baseline="0"/>
              <a:t>¿Le notifican cuando existen cambios administrativos o terminación laboral de usuarios?</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Hoja2!$L$8:$M$8</c:f>
              <c:strCache>
                <c:ptCount val="2"/>
                <c:pt idx="0">
                  <c:v>SI</c:v>
                </c:pt>
                <c:pt idx="1">
                  <c:v>NO</c:v>
                </c:pt>
              </c:strCache>
            </c:strRef>
          </c:cat>
          <c:val>
            <c:numRef>
              <c:f>Hoja2!$L$9:$M$9</c:f>
              <c:numCache>
                <c:formatCode>General</c:formatCode>
                <c:ptCount val="2"/>
                <c:pt idx="0">
                  <c:v>3</c:v>
                </c:pt>
                <c:pt idx="1">
                  <c:v>3</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5:</a:t>
            </a:r>
          </a:p>
          <a:p>
            <a:pPr>
              <a:defRPr lang="es-ES" sz="1400"/>
            </a:pPr>
            <a:r>
              <a:rPr lang="es-EC" sz="1400" b="1" i="0" u="none" strike="noStrike" baseline="0"/>
              <a:t>¿Desactiva inmediatamente los accesos de los usuarios cuando le notifican que existen cambios administrativos o terminación laboral de los usuarios?</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Hoja2!$L$10:$M$10</c:f>
              <c:strCache>
                <c:ptCount val="2"/>
                <c:pt idx="0">
                  <c:v>SI</c:v>
                </c:pt>
                <c:pt idx="1">
                  <c:v>NO</c:v>
                </c:pt>
              </c:strCache>
            </c:strRef>
          </c:cat>
          <c:val>
            <c:numRef>
              <c:f>Hoja2!$L$11:$M$11</c:f>
              <c:numCache>
                <c:formatCode>General</c:formatCode>
                <c:ptCount val="2"/>
                <c:pt idx="0">
                  <c:v>6</c:v>
                </c:pt>
                <c:pt idx="1">
                  <c:v>0</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6:</a:t>
            </a:r>
          </a:p>
          <a:p>
            <a:pPr>
              <a:defRPr lang="es-ES" sz="1400"/>
            </a:pPr>
            <a:r>
              <a:rPr lang="es-EC" sz="1400" b="1" i="0" u="none" strike="noStrike" baseline="0"/>
              <a:t>¿Mantienen un registro formal de los usuarios registrados al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Hoja2!$L$12:$M$12</c:f>
              <c:strCache>
                <c:ptCount val="2"/>
                <c:pt idx="0">
                  <c:v>SI</c:v>
                </c:pt>
                <c:pt idx="1">
                  <c:v>NO</c:v>
                </c:pt>
              </c:strCache>
            </c:strRef>
          </c:cat>
          <c:val>
            <c:numRef>
              <c:f>Hoja2!$L$13:$M$13</c:f>
              <c:numCache>
                <c:formatCode>General</c:formatCode>
                <c:ptCount val="2"/>
                <c:pt idx="0">
                  <c:v>3</c:v>
                </c:pt>
                <c:pt idx="1">
                  <c:v>3</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lang="es-ES" sz="1400"/>
            </a:pPr>
            <a:r>
              <a:rPr lang="es-EC" sz="1400" b="1" i="0" u="none" strike="noStrike" baseline="0"/>
              <a:t>Pregunta 7:</a:t>
            </a:r>
          </a:p>
          <a:p>
            <a:pPr algn="ctr">
              <a:defRPr lang="es-ES" sz="1400"/>
            </a:pPr>
            <a:r>
              <a:rPr lang="es-EC" sz="1400" b="1" i="0" u="none" strike="noStrike" baseline="0"/>
              <a:t>¿Entrega o encarga sus funciones como Administrador Informático, cuando se encuentra temporalmente fuera de la institución, ej., vacaciones?</a:t>
            </a:r>
            <a:endParaRPr lang="es-EC" sz="1400"/>
          </a:p>
        </c:rich>
      </c:tx>
      <c:layout>
        <c:manualLayout>
          <c:xMode val="edge"/>
          <c:yMode val="edge"/>
          <c:x val="0.14256955380577441"/>
          <c:y val="5.558913356456565E-2"/>
        </c:manualLayout>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Hoja2!$L$14:$M$14</c:f>
              <c:strCache>
                <c:ptCount val="2"/>
                <c:pt idx="0">
                  <c:v>SI</c:v>
                </c:pt>
                <c:pt idx="1">
                  <c:v>NO</c:v>
                </c:pt>
              </c:strCache>
            </c:strRef>
          </c:cat>
          <c:val>
            <c:numRef>
              <c:f>Hoja2!$L$15:$M$15</c:f>
              <c:numCache>
                <c:formatCode>General</c:formatCode>
                <c:ptCount val="2"/>
                <c:pt idx="0">
                  <c:v>4</c:v>
                </c:pt>
                <c:pt idx="1">
                  <c:v>2</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dirty="0"/>
              <a:t>Pregunta 8:</a:t>
            </a:r>
          </a:p>
          <a:p>
            <a:pPr>
              <a:defRPr lang="es-ES" sz="1400"/>
            </a:pPr>
            <a:r>
              <a:rPr lang="es-EC" sz="1400" b="1" i="0" u="none" strike="noStrike" baseline="0" dirty="0"/>
              <a:t>¿Posee un registro con la identificación del usuario y sus privilegios otorgados al sistema?</a:t>
            </a:r>
            <a:endParaRPr lang="es-EC" sz="1400" dirty="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Hoja2!$L$16:$M$16</c:f>
              <c:strCache>
                <c:ptCount val="2"/>
                <c:pt idx="0">
                  <c:v>SI</c:v>
                </c:pt>
                <c:pt idx="1">
                  <c:v>NO</c:v>
                </c:pt>
              </c:strCache>
            </c:strRef>
          </c:cat>
          <c:val>
            <c:numRef>
              <c:f>Hoja2!$L$17:$M$17</c:f>
              <c:numCache>
                <c:formatCode>General</c:formatCode>
                <c:ptCount val="2"/>
                <c:pt idx="0">
                  <c:v>3</c:v>
                </c:pt>
                <c:pt idx="1">
                  <c:v>3</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s-ES" sz="1400"/>
            </a:pPr>
            <a:r>
              <a:rPr lang="es-EC" sz="1400" b="1" i="0" u="none" strike="noStrike" baseline="0"/>
              <a:t>Pregunta 9:</a:t>
            </a:r>
          </a:p>
          <a:p>
            <a:pPr>
              <a:defRPr lang="es-ES" sz="1400"/>
            </a:pPr>
            <a:r>
              <a:rPr lang="es-EC" sz="1400" b="1" i="0" u="none" strike="noStrike" baseline="0"/>
              <a:t>¿Asigna privilegios de acceso a los usuarios de acuerdo a las funciones definidas en el instructivo de funciones y perfiles del sistema?</a:t>
            </a:r>
            <a:endParaRPr lang="es-EC" sz="1400"/>
          </a:p>
        </c:rich>
      </c:tx>
      <c:layout/>
      <c:overlay val="0"/>
    </c:title>
    <c:autoTitleDeleted val="0"/>
    <c:view3D>
      <c:rotX val="30"/>
      <c:rotY val="0"/>
      <c:rAngAx val="0"/>
      <c:perspective val="30"/>
    </c:view3D>
    <c:floor>
      <c:thickness val="0"/>
    </c:floor>
    <c:sideWall>
      <c:thickness val="0"/>
    </c:sideWall>
    <c:backWall>
      <c:thickness val="0"/>
    </c:backWall>
    <c:plotArea>
      <c:layout/>
      <c:pie3DChart>
        <c:varyColors val="1"/>
        <c:ser>
          <c:idx val="0"/>
          <c:order val="0"/>
          <c:explosion val="25"/>
          <c:dLbls>
            <c:spPr>
              <a:noFill/>
              <a:ln>
                <a:noFill/>
              </a:ln>
              <a:effectLst/>
            </c:spPr>
            <c:txPr>
              <a:bodyPr/>
              <a:lstStyle/>
              <a:p>
                <a:pPr>
                  <a:defRPr lang="es-ES"/>
                </a:pPr>
                <a:endParaRPr lang="es-EC"/>
              </a:p>
            </c:txPr>
            <c:showLegendKey val="0"/>
            <c:showVal val="0"/>
            <c:showCatName val="0"/>
            <c:showSerName val="0"/>
            <c:showPercent val="1"/>
            <c:showBubbleSize val="0"/>
            <c:showLeaderLines val="1"/>
            <c:extLst>
              <c:ext xmlns:c15="http://schemas.microsoft.com/office/drawing/2012/chart" uri="{CE6537A1-D6FC-4f65-9D91-7224C49458BB}"/>
            </c:extLst>
          </c:dLbls>
          <c:cat>
            <c:strRef>
              <c:f>Hoja2!$L$18:$M$18</c:f>
              <c:strCache>
                <c:ptCount val="2"/>
                <c:pt idx="0">
                  <c:v>SI</c:v>
                </c:pt>
                <c:pt idx="1">
                  <c:v>NO</c:v>
                </c:pt>
              </c:strCache>
            </c:strRef>
          </c:cat>
          <c:val>
            <c:numRef>
              <c:f>Hoja2!$L$19:$M$19</c:f>
              <c:numCache>
                <c:formatCode>General</c:formatCode>
                <c:ptCount val="2"/>
                <c:pt idx="0">
                  <c:v>4</c:v>
                </c:pt>
                <c:pt idx="1">
                  <c:v>2</c:v>
                </c:pt>
              </c:numCache>
            </c:numRef>
          </c:val>
        </c:ser>
        <c:dLbls>
          <c:showLegendKey val="0"/>
          <c:showVal val="0"/>
          <c:showCatName val="0"/>
          <c:showSerName val="0"/>
          <c:showPercent val="1"/>
          <c:showBubbleSize val="0"/>
          <c:showLeaderLines val="1"/>
        </c:dLbls>
      </c:pie3DChart>
    </c:plotArea>
    <c:legend>
      <c:legendPos val="t"/>
      <c:layout/>
      <c:overlay val="0"/>
      <c:txPr>
        <a:bodyPr/>
        <a:lstStyle/>
        <a:p>
          <a:pPr>
            <a:defRPr lang="es-ES"/>
          </a:pPr>
          <a:endParaRPr lang="es-EC"/>
        </a:p>
      </c:txPr>
    </c:legend>
    <c:plotVisOnly val="1"/>
    <c:dispBlanksAs val="zero"/>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9873DF-7E1F-4922-9748-C48E0AAC46F3}" type="doc">
      <dgm:prSet loTypeId="urn:microsoft.com/office/officeart/2005/8/layout/cycle2" loCatId="cycle" qsTypeId="urn:microsoft.com/office/officeart/2005/8/quickstyle/3d3" qsCatId="3D" csTypeId="urn:microsoft.com/office/officeart/2005/8/colors/colorful3" csCatId="colorful" phldr="1"/>
      <dgm:spPr/>
      <dgm:t>
        <a:bodyPr/>
        <a:lstStyle/>
        <a:p>
          <a:endParaRPr lang="es-ES"/>
        </a:p>
      </dgm:t>
    </dgm:pt>
    <dgm:pt modelId="{1EAD842E-8F9E-4C38-9BAF-12DD6A31BD8F}">
      <dgm:prSet phldrT="[Texto]"/>
      <dgm:spPr/>
      <dgm:t>
        <a:bodyPr/>
        <a:lstStyle/>
        <a:p>
          <a:r>
            <a:rPr lang="es-EC" dirty="0" smtClean="0"/>
            <a:t>Casos de desvíos de fondos</a:t>
          </a:r>
          <a:endParaRPr lang="es-ES" dirty="0"/>
        </a:p>
      </dgm:t>
    </dgm:pt>
    <dgm:pt modelId="{33526661-C1B8-4A0B-BF1E-BE8D6B1CC7C9}" type="parTrans" cxnId="{E4C338AC-F934-4481-8255-30DF7D518DB6}">
      <dgm:prSet/>
      <dgm:spPr/>
      <dgm:t>
        <a:bodyPr/>
        <a:lstStyle/>
        <a:p>
          <a:endParaRPr lang="es-ES"/>
        </a:p>
      </dgm:t>
    </dgm:pt>
    <dgm:pt modelId="{6EE1D28E-E6DA-46FE-84E7-D15F65531940}" type="sibTrans" cxnId="{E4C338AC-F934-4481-8255-30DF7D518DB6}">
      <dgm:prSet/>
      <dgm:spPr/>
      <dgm:t>
        <a:bodyPr/>
        <a:lstStyle/>
        <a:p>
          <a:endParaRPr lang="es-ES"/>
        </a:p>
      </dgm:t>
    </dgm:pt>
    <dgm:pt modelId="{C0BE7788-51AC-4362-8810-B4D15D28C558}">
      <dgm:prSet phldrT="[Texto]"/>
      <dgm:spPr/>
      <dgm:t>
        <a:bodyPr/>
        <a:lstStyle/>
        <a:p>
          <a:r>
            <a:rPr lang="es-EC" dirty="0" smtClean="0"/>
            <a:t>Teoría del Fraude</a:t>
          </a:r>
          <a:endParaRPr lang="es-ES" dirty="0"/>
        </a:p>
      </dgm:t>
    </dgm:pt>
    <dgm:pt modelId="{CE1F4678-5446-4905-9917-92A2533E0A1D}" type="parTrans" cxnId="{005AA9BE-6F07-40CF-98D3-2FFCC5A3851D}">
      <dgm:prSet/>
      <dgm:spPr/>
      <dgm:t>
        <a:bodyPr/>
        <a:lstStyle/>
        <a:p>
          <a:endParaRPr lang="es-ES"/>
        </a:p>
      </dgm:t>
    </dgm:pt>
    <dgm:pt modelId="{66F2CDA8-F0A6-4C15-B461-4CC471DA3500}" type="sibTrans" cxnId="{005AA9BE-6F07-40CF-98D3-2FFCC5A3851D}">
      <dgm:prSet/>
      <dgm:spPr/>
      <dgm:t>
        <a:bodyPr/>
        <a:lstStyle/>
        <a:p>
          <a:endParaRPr lang="es-ES"/>
        </a:p>
      </dgm:t>
    </dgm:pt>
    <dgm:pt modelId="{747541B6-2783-4B48-82DC-BB3A13D1EF34}">
      <dgm:prSet phldrT="[Texto]"/>
      <dgm:spPr/>
      <dgm:t>
        <a:bodyPr/>
        <a:lstStyle/>
        <a:p>
          <a:r>
            <a:rPr lang="es-EC" dirty="0" smtClean="0"/>
            <a:t>Muestreo, entrevistas a entidades</a:t>
          </a:r>
          <a:endParaRPr lang="es-ES" dirty="0"/>
        </a:p>
      </dgm:t>
    </dgm:pt>
    <dgm:pt modelId="{AD3FFAE4-D00A-428C-9C79-ADF615580E90}" type="parTrans" cxnId="{28271337-4A18-423B-9E73-E0118B48DC39}">
      <dgm:prSet/>
      <dgm:spPr/>
      <dgm:t>
        <a:bodyPr/>
        <a:lstStyle/>
        <a:p>
          <a:endParaRPr lang="es-ES"/>
        </a:p>
      </dgm:t>
    </dgm:pt>
    <dgm:pt modelId="{6776D52E-E40F-4E9C-9609-0FA3897A69B9}" type="sibTrans" cxnId="{28271337-4A18-423B-9E73-E0118B48DC39}">
      <dgm:prSet/>
      <dgm:spPr/>
      <dgm:t>
        <a:bodyPr/>
        <a:lstStyle/>
        <a:p>
          <a:endParaRPr lang="es-ES"/>
        </a:p>
      </dgm:t>
    </dgm:pt>
    <dgm:pt modelId="{D993E922-707E-4A63-8D83-D420A04AD15F}">
      <dgm:prSet phldrT="[Texto]"/>
      <dgm:spPr/>
      <dgm:t>
        <a:bodyPr/>
        <a:lstStyle/>
        <a:p>
          <a:r>
            <a:rPr lang="es-EC" dirty="0" smtClean="0"/>
            <a:t>Identificación de Riesgos</a:t>
          </a:r>
          <a:endParaRPr lang="es-ES" dirty="0"/>
        </a:p>
      </dgm:t>
    </dgm:pt>
    <dgm:pt modelId="{FB68B6B2-B552-49A4-855E-7E08730315E0}" type="parTrans" cxnId="{FDCD8C57-2840-410C-9264-704E703A1837}">
      <dgm:prSet/>
      <dgm:spPr/>
      <dgm:t>
        <a:bodyPr/>
        <a:lstStyle/>
        <a:p>
          <a:endParaRPr lang="es-ES"/>
        </a:p>
      </dgm:t>
    </dgm:pt>
    <dgm:pt modelId="{72289552-A46C-415F-BFFD-F8B512874A57}" type="sibTrans" cxnId="{FDCD8C57-2840-410C-9264-704E703A1837}">
      <dgm:prSet/>
      <dgm:spPr/>
      <dgm:t>
        <a:bodyPr/>
        <a:lstStyle/>
        <a:p>
          <a:endParaRPr lang="es-ES"/>
        </a:p>
      </dgm:t>
    </dgm:pt>
    <dgm:pt modelId="{3A1BE061-7E72-4EBE-8C3E-4A5C47A6330B}">
      <dgm:prSet phldrT="[Texto]"/>
      <dgm:spPr/>
      <dgm:t>
        <a:bodyPr/>
        <a:lstStyle/>
        <a:p>
          <a:r>
            <a:rPr lang="es-EC" dirty="0" smtClean="0"/>
            <a:t>Diseño de controles de seguridad</a:t>
          </a:r>
          <a:endParaRPr lang="es-ES" dirty="0"/>
        </a:p>
      </dgm:t>
    </dgm:pt>
    <dgm:pt modelId="{C8A23F4E-76BF-440D-8CA4-D057BE4D1D57}" type="parTrans" cxnId="{D4C32B21-1D81-40F4-978B-7F250EB739FF}">
      <dgm:prSet/>
      <dgm:spPr/>
      <dgm:t>
        <a:bodyPr/>
        <a:lstStyle/>
        <a:p>
          <a:endParaRPr lang="es-ES"/>
        </a:p>
      </dgm:t>
    </dgm:pt>
    <dgm:pt modelId="{6DA2878E-D3B4-4401-8977-F3ECB47D1F05}" type="sibTrans" cxnId="{D4C32B21-1D81-40F4-978B-7F250EB739FF}">
      <dgm:prSet/>
      <dgm:spPr/>
      <dgm:t>
        <a:bodyPr/>
        <a:lstStyle/>
        <a:p>
          <a:endParaRPr lang="es-ES"/>
        </a:p>
      </dgm:t>
    </dgm:pt>
    <dgm:pt modelId="{4A8B4385-D135-422A-99B7-6A99118EDACD}" type="pres">
      <dgm:prSet presAssocID="{489873DF-7E1F-4922-9748-C48E0AAC46F3}" presName="cycle" presStyleCnt="0">
        <dgm:presLayoutVars>
          <dgm:dir/>
          <dgm:resizeHandles val="exact"/>
        </dgm:presLayoutVars>
      </dgm:prSet>
      <dgm:spPr/>
      <dgm:t>
        <a:bodyPr/>
        <a:lstStyle/>
        <a:p>
          <a:endParaRPr lang="es-ES"/>
        </a:p>
      </dgm:t>
    </dgm:pt>
    <dgm:pt modelId="{4CCF3889-2E83-42C4-AAE4-F88CFD229379}" type="pres">
      <dgm:prSet presAssocID="{1EAD842E-8F9E-4C38-9BAF-12DD6A31BD8F}" presName="node" presStyleLbl="node1" presStyleIdx="0" presStyleCnt="5">
        <dgm:presLayoutVars>
          <dgm:bulletEnabled val="1"/>
        </dgm:presLayoutVars>
      </dgm:prSet>
      <dgm:spPr/>
      <dgm:t>
        <a:bodyPr/>
        <a:lstStyle/>
        <a:p>
          <a:endParaRPr lang="es-ES"/>
        </a:p>
      </dgm:t>
    </dgm:pt>
    <dgm:pt modelId="{0D5DFD6D-48C3-4B8A-B06F-FA6B68CDCCFB}" type="pres">
      <dgm:prSet presAssocID="{6EE1D28E-E6DA-46FE-84E7-D15F65531940}" presName="sibTrans" presStyleLbl="sibTrans2D1" presStyleIdx="0" presStyleCnt="5"/>
      <dgm:spPr/>
      <dgm:t>
        <a:bodyPr/>
        <a:lstStyle/>
        <a:p>
          <a:endParaRPr lang="es-ES"/>
        </a:p>
      </dgm:t>
    </dgm:pt>
    <dgm:pt modelId="{A0DAA18C-04EF-41B2-8286-F90C648EF856}" type="pres">
      <dgm:prSet presAssocID="{6EE1D28E-E6DA-46FE-84E7-D15F65531940}" presName="connectorText" presStyleLbl="sibTrans2D1" presStyleIdx="0" presStyleCnt="5"/>
      <dgm:spPr/>
      <dgm:t>
        <a:bodyPr/>
        <a:lstStyle/>
        <a:p>
          <a:endParaRPr lang="es-ES"/>
        </a:p>
      </dgm:t>
    </dgm:pt>
    <dgm:pt modelId="{B6A3C45D-0DE3-4490-80C0-9CC942E312BF}" type="pres">
      <dgm:prSet presAssocID="{C0BE7788-51AC-4362-8810-B4D15D28C558}" presName="node" presStyleLbl="node1" presStyleIdx="1" presStyleCnt="5">
        <dgm:presLayoutVars>
          <dgm:bulletEnabled val="1"/>
        </dgm:presLayoutVars>
      </dgm:prSet>
      <dgm:spPr/>
      <dgm:t>
        <a:bodyPr/>
        <a:lstStyle/>
        <a:p>
          <a:endParaRPr lang="es-ES"/>
        </a:p>
      </dgm:t>
    </dgm:pt>
    <dgm:pt modelId="{2ECFA9DC-B46D-45CF-BD8D-048495435DD0}" type="pres">
      <dgm:prSet presAssocID="{66F2CDA8-F0A6-4C15-B461-4CC471DA3500}" presName="sibTrans" presStyleLbl="sibTrans2D1" presStyleIdx="1" presStyleCnt="5"/>
      <dgm:spPr/>
      <dgm:t>
        <a:bodyPr/>
        <a:lstStyle/>
        <a:p>
          <a:endParaRPr lang="es-ES"/>
        </a:p>
      </dgm:t>
    </dgm:pt>
    <dgm:pt modelId="{ED0322C5-FC36-434A-84BD-B58F0811D664}" type="pres">
      <dgm:prSet presAssocID="{66F2CDA8-F0A6-4C15-B461-4CC471DA3500}" presName="connectorText" presStyleLbl="sibTrans2D1" presStyleIdx="1" presStyleCnt="5"/>
      <dgm:spPr/>
      <dgm:t>
        <a:bodyPr/>
        <a:lstStyle/>
        <a:p>
          <a:endParaRPr lang="es-ES"/>
        </a:p>
      </dgm:t>
    </dgm:pt>
    <dgm:pt modelId="{21D079E9-F1A3-4F2D-A3ED-B8455DE700ED}" type="pres">
      <dgm:prSet presAssocID="{747541B6-2783-4B48-82DC-BB3A13D1EF34}" presName="node" presStyleLbl="node1" presStyleIdx="2" presStyleCnt="5">
        <dgm:presLayoutVars>
          <dgm:bulletEnabled val="1"/>
        </dgm:presLayoutVars>
      </dgm:prSet>
      <dgm:spPr/>
      <dgm:t>
        <a:bodyPr/>
        <a:lstStyle/>
        <a:p>
          <a:endParaRPr lang="es-ES"/>
        </a:p>
      </dgm:t>
    </dgm:pt>
    <dgm:pt modelId="{940D30D1-1442-4766-9CA1-04C22BFD655E}" type="pres">
      <dgm:prSet presAssocID="{6776D52E-E40F-4E9C-9609-0FA3897A69B9}" presName="sibTrans" presStyleLbl="sibTrans2D1" presStyleIdx="2" presStyleCnt="5"/>
      <dgm:spPr/>
      <dgm:t>
        <a:bodyPr/>
        <a:lstStyle/>
        <a:p>
          <a:endParaRPr lang="es-ES"/>
        </a:p>
      </dgm:t>
    </dgm:pt>
    <dgm:pt modelId="{7A231A3C-7B7E-4868-B353-66A86D74CDD4}" type="pres">
      <dgm:prSet presAssocID="{6776D52E-E40F-4E9C-9609-0FA3897A69B9}" presName="connectorText" presStyleLbl="sibTrans2D1" presStyleIdx="2" presStyleCnt="5"/>
      <dgm:spPr/>
      <dgm:t>
        <a:bodyPr/>
        <a:lstStyle/>
        <a:p>
          <a:endParaRPr lang="es-ES"/>
        </a:p>
      </dgm:t>
    </dgm:pt>
    <dgm:pt modelId="{CCF35C51-B21B-4DC9-A8F7-7EEA3D66842C}" type="pres">
      <dgm:prSet presAssocID="{D993E922-707E-4A63-8D83-D420A04AD15F}" presName="node" presStyleLbl="node1" presStyleIdx="3" presStyleCnt="5">
        <dgm:presLayoutVars>
          <dgm:bulletEnabled val="1"/>
        </dgm:presLayoutVars>
      </dgm:prSet>
      <dgm:spPr/>
      <dgm:t>
        <a:bodyPr/>
        <a:lstStyle/>
        <a:p>
          <a:endParaRPr lang="es-ES"/>
        </a:p>
      </dgm:t>
    </dgm:pt>
    <dgm:pt modelId="{5FDE28C2-CF58-4EEF-ADE1-E4390D3C3EAD}" type="pres">
      <dgm:prSet presAssocID="{72289552-A46C-415F-BFFD-F8B512874A57}" presName="sibTrans" presStyleLbl="sibTrans2D1" presStyleIdx="3" presStyleCnt="5"/>
      <dgm:spPr/>
      <dgm:t>
        <a:bodyPr/>
        <a:lstStyle/>
        <a:p>
          <a:endParaRPr lang="es-ES"/>
        </a:p>
      </dgm:t>
    </dgm:pt>
    <dgm:pt modelId="{6D98DB7E-3254-4A2B-8231-7A48C43B3DDA}" type="pres">
      <dgm:prSet presAssocID="{72289552-A46C-415F-BFFD-F8B512874A57}" presName="connectorText" presStyleLbl="sibTrans2D1" presStyleIdx="3" presStyleCnt="5"/>
      <dgm:spPr/>
      <dgm:t>
        <a:bodyPr/>
        <a:lstStyle/>
        <a:p>
          <a:endParaRPr lang="es-ES"/>
        </a:p>
      </dgm:t>
    </dgm:pt>
    <dgm:pt modelId="{3DB26909-BAA0-43E2-9108-9E594A0E5F74}" type="pres">
      <dgm:prSet presAssocID="{3A1BE061-7E72-4EBE-8C3E-4A5C47A6330B}" presName="node" presStyleLbl="node1" presStyleIdx="4" presStyleCnt="5">
        <dgm:presLayoutVars>
          <dgm:bulletEnabled val="1"/>
        </dgm:presLayoutVars>
      </dgm:prSet>
      <dgm:spPr/>
      <dgm:t>
        <a:bodyPr/>
        <a:lstStyle/>
        <a:p>
          <a:endParaRPr lang="es-ES"/>
        </a:p>
      </dgm:t>
    </dgm:pt>
    <dgm:pt modelId="{9812F6FA-0F37-4E56-8508-1DF2AD05FBA7}" type="pres">
      <dgm:prSet presAssocID="{6DA2878E-D3B4-4401-8977-F3ECB47D1F05}" presName="sibTrans" presStyleLbl="sibTrans2D1" presStyleIdx="4" presStyleCnt="5"/>
      <dgm:spPr/>
      <dgm:t>
        <a:bodyPr/>
        <a:lstStyle/>
        <a:p>
          <a:endParaRPr lang="es-ES"/>
        </a:p>
      </dgm:t>
    </dgm:pt>
    <dgm:pt modelId="{68F3287F-2BB2-465D-8BCF-F68D2476D5BE}" type="pres">
      <dgm:prSet presAssocID="{6DA2878E-D3B4-4401-8977-F3ECB47D1F05}" presName="connectorText" presStyleLbl="sibTrans2D1" presStyleIdx="4" presStyleCnt="5"/>
      <dgm:spPr/>
      <dgm:t>
        <a:bodyPr/>
        <a:lstStyle/>
        <a:p>
          <a:endParaRPr lang="es-ES"/>
        </a:p>
      </dgm:t>
    </dgm:pt>
  </dgm:ptLst>
  <dgm:cxnLst>
    <dgm:cxn modelId="{B8F5A304-A76F-4A4D-A4DE-B5BD7849544A}" type="presOf" srcId="{66F2CDA8-F0A6-4C15-B461-4CC471DA3500}" destId="{2ECFA9DC-B46D-45CF-BD8D-048495435DD0}" srcOrd="0" destOrd="0" presId="urn:microsoft.com/office/officeart/2005/8/layout/cycle2"/>
    <dgm:cxn modelId="{E4C338AC-F934-4481-8255-30DF7D518DB6}" srcId="{489873DF-7E1F-4922-9748-C48E0AAC46F3}" destId="{1EAD842E-8F9E-4C38-9BAF-12DD6A31BD8F}" srcOrd="0" destOrd="0" parTransId="{33526661-C1B8-4A0B-BF1E-BE8D6B1CC7C9}" sibTransId="{6EE1D28E-E6DA-46FE-84E7-D15F65531940}"/>
    <dgm:cxn modelId="{97090C53-13F6-4A59-B8CD-1C077DFA722A}" type="presOf" srcId="{D993E922-707E-4A63-8D83-D420A04AD15F}" destId="{CCF35C51-B21B-4DC9-A8F7-7EEA3D66842C}" srcOrd="0" destOrd="0" presId="urn:microsoft.com/office/officeart/2005/8/layout/cycle2"/>
    <dgm:cxn modelId="{79BC515A-2ECA-4C1A-9387-30C43D642A22}" type="presOf" srcId="{3A1BE061-7E72-4EBE-8C3E-4A5C47A6330B}" destId="{3DB26909-BAA0-43E2-9108-9E594A0E5F74}" srcOrd="0" destOrd="0" presId="urn:microsoft.com/office/officeart/2005/8/layout/cycle2"/>
    <dgm:cxn modelId="{937F9BB3-EA22-4C04-AF43-C83C6D93EC3D}" type="presOf" srcId="{747541B6-2783-4B48-82DC-BB3A13D1EF34}" destId="{21D079E9-F1A3-4F2D-A3ED-B8455DE700ED}" srcOrd="0" destOrd="0" presId="urn:microsoft.com/office/officeart/2005/8/layout/cycle2"/>
    <dgm:cxn modelId="{5D20DAFD-7D87-422A-8AB0-F5BF75EA9E98}" type="presOf" srcId="{66F2CDA8-F0A6-4C15-B461-4CC471DA3500}" destId="{ED0322C5-FC36-434A-84BD-B58F0811D664}" srcOrd="1" destOrd="0" presId="urn:microsoft.com/office/officeart/2005/8/layout/cycle2"/>
    <dgm:cxn modelId="{D4C32B21-1D81-40F4-978B-7F250EB739FF}" srcId="{489873DF-7E1F-4922-9748-C48E0AAC46F3}" destId="{3A1BE061-7E72-4EBE-8C3E-4A5C47A6330B}" srcOrd="4" destOrd="0" parTransId="{C8A23F4E-76BF-440D-8CA4-D057BE4D1D57}" sibTransId="{6DA2878E-D3B4-4401-8977-F3ECB47D1F05}"/>
    <dgm:cxn modelId="{7B4FF99A-16D7-4B21-BE1E-8FFB26178837}" type="presOf" srcId="{72289552-A46C-415F-BFFD-F8B512874A57}" destId="{5FDE28C2-CF58-4EEF-ADE1-E4390D3C3EAD}" srcOrd="0" destOrd="0" presId="urn:microsoft.com/office/officeart/2005/8/layout/cycle2"/>
    <dgm:cxn modelId="{FDCD8C57-2840-410C-9264-704E703A1837}" srcId="{489873DF-7E1F-4922-9748-C48E0AAC46F3}" destId="{D993E922-707E-4A63-8D83-D420A04AD15F}" srcOrd="3" destOrd="0" parTransId="{FB68B6B2-B552-49A4-855E-7E08730315E0}" sibTransId="{72289552-A46C-415F-BFFD-F8B512874A57}"/>
    <dgm:cxn modelId="{C07F9A45-2D2E-45DA-B4B2-9411F9BEC0BD}" type="presOf" srcId="{489873DF-7E1F-4922-9748-C48E0AAC46F3}" destId="{4A8B4385-D135-422A-99B7-6A99118EDACD}" srcOrd="0" destOrd="0" presId="urn:microsoft.com/office/officeart/2005/8/layout/cycle2"/>
    <dgm:cxn modelId="{2BDEC731-1F8F-4B27-9A1D-F5BCCC1ABA91}" type="presOf" srcId="{6DA2878E-D3B4-4401-8977-F3ECB47D1F05}" destId="{68F3287F-2BB2-465D-8BCF-F68D2476D5BE}" srcOrd="1" destOrd="0" presId="urn:microsoft.com/office/officeart/2005/8/layout/cycle2"/>
    <dgm:cxn modelId="{28271337-4A18-423B-9E73-E0118B48DC39}" srcId="{489873DF-7E1F-4922-9748-C48E0AAC46F3}" destId="{747541B6-2783-4B48-82DC-BB3A13D1EF34}" srcOrd="2" destOrd="0" parTransId="{AD3FFAE4-D00A-428C-9C79-ADF615580E90}" sibTransId="{6776D52E-E40F-4E9C-9609-0FA3897A69B9}"/>
    <dgm:cxn modelId="{12724193-6B5D-43B6-AE38-A38B6D55F103}" type="presOf" srcId="{1EAD842E-8F9E-4C38-9BAF-12DD6A31BD8F}" destId="{4CCF3889-2E83-42C4-AAE4-F88CFD229379}" srcOrd="0" destOrd="0" presId="urn:microsoft.com/office/officeart/2005/8/layout/cycle2"/>
    <dgm:cxn modelId="{E29BDB40-479F-468F-AB32-5542C1701D9B}" type="presOf" srcId="{6EE1D28E-E6DA-46FE-84E7-D15F65531940}" destId="{A0DAA18C-04EF-41B2-8286-F90C648EF856}" srcOrd="1" destOrd="0" presId="urn:microsoft.com/office/officeart/2005/8/layout/cycle2"/>
    <dgm:cxn modelId="{DB4EA21F-4912-428D-AF5D-B3925E0FF135}" type="presOf" srcId="{6776D52E-E40F-4E9C-9609-0FA3897A69B9}" destId="{940D30D1-1442-4766-9CA1-04C22BFD655E}" srcOrd="0" destOrd="0" presId="urn:microsoft.com/office/officeart/2005/8/layout/cycle2"/>
    <dgm:cxn modelId="{8C75ACD2-C6D3-415C-9AEA-0DC2A7A6BA4C}" type="presOf" srcId="{6EE1D28E-E6DA-46FE-84E7-D15F65531940}" destId="{0D5DFD6D-48C3-4B8A-B06F-FA6B68CDCCFB}" srcOrd="0" destOrd="0" presId="urn:microsoft.com/office/officeart/2005/8/layout/cycle2"/>
    <dgm:cxn modelId="{519C3B83-BB1D-4D97-AACA-0FEB246327AC}" type="presOf" srcId="{C0BE7788-51AC-4362-8810-B4D15D28C558}" destId="{B6A3C45D-0DE3-4490-80C0-9CC942E312BF}" srcOrd="0" destOrd="0" presId="urn:microsoft.com/office/officeart/2005/8/layout/cycle2"/>
    <dgm:cxn modelId="{C7866F15-0A3E-413F-897C-D0A88E5B4E86}" type="presOf" srcId="{6776D52E-E40F-4E9C-9609-0FA3897A69B9}" destId="{7A231A3C-7B7E-4868-B353-66A86D74CDD4}" srcOrd="1" destOrd="0" presId="urn:microsoft.com/office/officeart/2005/8/layout/cycle2"/>
    <dgm:cxn modelId="{D1962390-FD11-4307-BED0-9872D6A78DA5}" type="presOf" srcId="{6DA2878E-D3B4-4401-8977-F3ECB47D1F05}" destId="{9812F6FA-0F37-4E56-8508-1DF2AD05FBA7}" srcOrd="0" destOrd="0" presId="urn:microsoft.com/office/officeart/2005/8/layout/cycle2"/>
    <dgm:cxn modelId="{9F0B0DAA-CDB4-46FD-9157-7366383F8E53}" type="presOf" srcId="{72289552-A46C-415F-BFFD-F8B512874A57}" destId="{6D98DB7E-3254-4A2B-8231-7A48C43B3DDA}" srcOrd="1" destOrd="0" presId="urn:microsoft.com/office/officeart/2005/8/layout/cycle2"/>
    <dgm:cxn modelId="{005AA9BE-6F07-40CF-98D3-2FFCC5A3851D}" srcId="{489873DF-7E1F-4922-9748-C48E0AAC46F3}" destId="{C0BE7788-51AC-4362-8810-B4D15D28C558}" srcOrd="1" destOrd="0" parTransId="{CE1F4678-5446-4905-9917-92A2533E0A1D}" sibTransId="{66F2CDA8-F0A6-4C15-B461-4CC471DA3500}"/>
    <dgm:cxn modelId="{35E012EC-10D7-4560-ACAA-1B51655B18C7}" type="presParOf" srcId="{4A8B4385-D135-422A-99B7-6A99118EDACD}" destId="{4CCF3889-2E83-42C4-AAE4-F88CFD229379}" srcOrd="0" destOrd="0" presId="urn:microsoft.com/office/officeart/2005/8/layout/cycle2"/>
    <dgm:cxn modelId="{72ABDA0E-F122-4775-9B8C-7223643623EF}" type="presParOf" srcId="{4A8B4385-D135-422A-99B7-6A99118EDACD}" destId="{0D5DFD6D-48C3-4B8A-B06F-FA6B68CDCCFB}" srcOrd="1" destOrd="0" presId="urn:microsoft.com/office/officeart/2005/8/layout/cycle2"/>
    <dgm:cxn modelId="{465811BB-7260-422C-B832-32460E50342B}" type="presParOf" srcId="{0D5DFD6D-48C3-4B8A-B06F-FA6B68CDCCFB}" destId="{A0DAA18C-04EF-41B2-8286-F90C648EF856}" srcOrd="0" destOrd="0" presId="urn:microsoft.com/office/officeart/2005/8/layout/cycle2"/>
    <dgm:cxn modelId="{718B7D6C-E342-432D-8526-506B26F19A41}" type="presParOf" srcId="{4A8B4385-D135-422A-99B7-6A99118EDACD}" destId="{B6A3C45D-0DE3-4490-80C0-9CC942E312BF}" srcOrd="2" destOrd="0" presId="urn:microsoft.com/office/officeart/2005/8/layout/cycle2"/>
    <dgm:cxn modelId="{F138404F-FA0F-4AE8-9F6C-AC1159A8BBD1}" type="presParOf" srcId="{4A8B4385-D135-422A-99B7-6A99118EDACD}" destId="{2ECFA9DC-B46D-45CF-BD8D-048495435DD0}" srcOrd="3" destOrd="0" presId="urn:microsoft.com/office/officeart/2005/8/layout/cycle2"/>
    <dgm:cxn modelId="{2FF18441-0458-40B7-A389-9B7803FCAD5F}" type="presParOf" srcId="{2ECFA9DC-B46D-45CF-BD8D-048495435DD0}" destId="{ED0322C5-FC36-434A-84BD-B58F0811D664}" srcOrd="0" destOrd="0" presId="urn:microsoft.com/office/officeart/2005/8/layout/cycle2"/>
    <dgm:cxn modelId="{2AC51F67-3030-4625-BE81-69D22BBB9337}" type="presParOf" srcId="{4A8B4385-D135-422A-99B7-6A99118EDACD}" destId="{21D079E9-F1A3-4F2D-A3ED-B8455DE700ED}" srcOrd="4" destOrd="0" presId="urn:microsoft.com/office/officeart/2005/8/layout/cycle2"/>
    <dgm:cxn modelId="{A2DF5189-7BE6-4A92-95CC-49A13004040C}" type="presParOf" srcId="{4A8B4385-D135-422A-99B7-6A99118EDACD}" destId="{940D30D1-1442-4766-9CA1-04C22BFD655E}" srcOrd="5" destOrd="0" presId="urn:microsoft.com/office/officeart/2005/8/layout/cycle2"/>
    <dgm:cxn modelId="{DF0F4B02-8DAF-470C-9588-84ADD3A6FFCF}" type="presParOf" srcId="{940D30D1-1442-4766-9CA1-04C22BFD655E}" destId="{7A231A3C-7B7E-4868-B353-66A86D74CDD4}" srcOrd="0" destOrd="0" presId="urn:microsoft.com/office/officeart/2005/8/layout/cycle2"/>
    <dgm:cxn modelId="{70704016-44DE-4F88-9617-FD54ED99BC3B}" type="presParOf" srcId="{4A8B4385-D135-422A-99B7-6A99118EDACD}" destId="{CCF35C51-B21B-4DC9-A8F7-7EEA3D66842C}" srcOrd="6" destOrd="0" presId="urn:microsoft.com/office/officeart/2005/8/layout/cycle2"/>
    <dgm:cxn modelId="{8DA179A5-7F6C-4B8A-ACBE-2C6A6317AC14}" type="presParOf" srcId="{4A8B4385-D135-422A-99B7-6A99118EDACD}" destId="{5FDE28C2-CF58-4EEF-ADE1-E4390D3C3EAD}" srcOrd="7" destOrd="0" presId="urn:microsoft.com/office/officeart/2005/8/layout/cycle2"/>
    <dgm:cxn modelId="{45F9D6E1-800E-40C1-9807-9C684E5BD2A8}" type="presParOf" srcId="{5FDE28C2-CF58-4EEF-ADE1-E4390D3C3EAD}" destId="{6D98DB7E-3254-4A2B-8231-7A48C43B3DDA}" srcOrd="0" destOrd="0" presId="urn:microsoft.com/office/officeart/2005/8/layout/cycle2"/>
    <dgm:cxn modelId="{690EF63A-6909-4ED9-ABBA-57E484E604A0}" type="presParOf" srcId="{4A8B4385-D135-422A-99B7-6A99118EDACD}" destId="{3DB26909-BAA0-43E2-9108-9E594A0E5F74}" srcOrd="8" destOrd="0" presId="urn:microsoft.com/office/officeart/2005/8/layout/cycle2"/>
    <dgm:cxn modelId="{A1D8342E-BB06-46A2-8B54-1B55F1238252}" type="presParOf" srcId="{4A8B4385-D135-422A-99B7-6A99118EDACD}" destId="{9812F6FA-0F37-4E56-8508-1DF2AD05FBA7}" srcOrd="9" destOrd="0" presId="urn:microsoft.com/office/officeart/2005/8/layout/cycle2"/>
    <dgm:cxn modelId="{A78F8D7D-BE74-4F11-A984-57359A8E1CB3}" type="presParOf" srcId="{9812F6FA-0F37-4E56-8508-1DF2AD05FBA7}" destId="{68F3287F-2BB2-465D-8BCF-F68D2476D5BE}"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3594B-8C24-4808-9ECE-DC75A373B07F}" type="doc">
      <dgm:prSet loTypeId="urn:microsoft.com/office/officeart/2005/8/layout/funnel1" loCatId="process" qsTypeId="urn:microsoft.com/office/officeart/2005/8/quickstyle/3d2" qsCatId="3D" csTypeId="urn:microsoft.com/office/officeart/2005/8/colors/colorful1#1" csCatId="colorful" phldr="1"/>
      <dgm:spPr/>
      <dgm:t>
        <a:bodyPr/>
        <a:lstStyle/>
        <a:p>
          <a:endParaRPr lang="es-ES"/>
        </a:p>
      </dgm:t>
    </dgm:pt>
    <dgm:pt modelId="{12B350E7-70E1-4009-B60F-5A619F5A5532}">
      <dgm:prSet phldrT="[Texto]"/>
      <dgm:spPr/>
      <dgm:t>
        <a:bodyPr/>
        <a:lstStyle/>
        <a:p>
          <a:r>
            <a:rPr lang="es-EC" dirty="0" smtClean="0"/>
            <a:t>Vulnerabilidad</a:t>
          </a:r>
          <a:endParaRPr lang="es-ES" dirty="0"/>
        </a:p>
      </dgm:t>
    </dgm:pt>
    <dgm:pt modelId="{91AF8466-BEFD-40AC-AB3C-F703F644CB29}" type="parTrans" cxnId="{EE1D7B72-05EC-4C01-9A44-38AF10230626}">
      <dgm:prSet/>
      <dgm:spPr/>
      <dgm:t>
        <a:bodyPr/>
        <a:lstStyle/>
        <a:p>
          <a:endParaRPr lang="es-ES"/>
        </a:p>
      </dgm:t>
    </dgm:pt>
    <dgm:pt modelId="{176A5B46-81E5-467D-9241-0CB921901DD6}" type="sibTrans" cxnId="{EE1D7B72-05EC-4C01-9A44-38AF10230626}">
      <dgm:prSet/>
      <dgm:spPr/>
      <dgm:t>
        <a:bodyPr/>
        <a:lstStyle/>
        <a:p>
          <a:endParaRPr lang="es-ES"/>
        </a:p>
      </dgm:t>
    </dgm:pt>
    <dgm:pt modelId="{955FF7B7-7728-4CA3-96C0-61FF08F8AE86}">
      <dgm:prSet phldrT="[Texto]"/>
      <dgm:spPr/>
      <dgm:t>
        <a:bodyPr/>
        <a:lstStyle/>
        <a:p>
          <a:r>
            <a:rPr lang="es-EC" dirty="0" smtClean="0"/>
            <a:t>Amenazas</a:t>
          </a:r>
          <a:endParaRPr lang="es-ES" dirty="0"/>
        </a:p>
      </dgm:t>
    </dgm:pt>
    <dgm:pt modelId="{F7412D5D-8D2D-4B06-B26F-710A514F94A4}" type="parTrans" cxnId="{36AAF23C-669F-4318-AF67-84BE25696DD7}">
      <dgm:prSet/>
      <dgm:spPr/>
      <dgm:t>
        <a:bodyPr/>
        <a:lstStyle/>
        <a:p>
          <a:endParaRPr lang="es-ES"/>
        </a:p>
      </dgm:t>
    </dgm:pt>
    <dgm:pt modelId="{E6A752D2-14D5-40EC-87D9-E94D9E6BC286}" type="sibTrans" cxnId="{36AAF23C-669F-4318-AF67-84BE25696DD7}">
      <dgm:prSet/>
      <dgm:spPr/>
      <dgm:t>
        <a:bodyPr/>
        <a:lstStyle/>
        <a:p>
          <a:endParaRPr lang="es-ES"/>
        </a:p>
      </dgm:t>
    </dgm:pt>
    <dgm:pt modelId="{C879BE9F-B595-4BFD-8C74-2576C9BFA0F7}">
      <dgm:prSet phldrT="[Texto]"/>
      <dgm:spPr/>
      <dgm:t>
        <a:bodyPr/>
        <a:lstStyle/>
        <a:p>
          <a:r>
            <a:rPr lang="es-EC" dirty="0" smtClean="0"/>
            <a:t>RIESGO</a:t>
          </a:r>
          <a:endParaRPr lang="es-ES" dirty="0"/>
        </a:p>
      </dgm:t>
    </dgm:pt>
    <dgm:pt modelId="{01610425-10AD-4082-9FFB-6918C5C6857C}" type="parTrans" cxnId="{5C723E5B-A53C-43C4-AA91-0438B23D50DF}">
      <dgm:prSet/>
      <dgm:spPr/>
      <dgm:t>
        <a:bodyPr/>
        <a:lstStyle/>
        <a:p>
          <a:endParaRPr lang="es-ES"/>
        </a:p>
      </dgm:t>
    </dgm:pt>
    <dgm:pt modelId="{C14A7CAD-70F6-492F-9DF2-A522CD8708F9}" type="sibTrans" cxnId="{5C723E5B-A53C-43C4-AA91-0438B23D50DF}">
      <dgm:prSet/>
      <dgm:spPr/>
      <dgm:t>
        <a:bodyPr/>
        <a:lstStyle/>
        <a:p>
          <a:endParaRPr lang="es-ES"/>
        </a:p>
      </dgm:t>
    </dgm:pt>
    <dgm:pt modelId="{98885F7B-0774-4DA1-8877-34580D1853A3}">
      <dgm:prSet phldrT="[Texto]"/>
      <dgm:spPr/>
      <dgm:t>
        <a:bodyPr/>
        <a:lstStyle/>
        <a:p>
          <a:r>
            <a:rPr lang="es-EC" dirty="0" smtClean="0"/>
            <a:t>Probabilidad</a:t>
          </a:r>
          <a:endParaRPr lang="es-ES" dirty="0"/>
        </a:p>
      </dgm:t>
    </dgm:pt>
    <dgm:pt modelId="{DDD3DA40-C1B8-4110-990C-73DEF37832C0}" type="parTrans" cxnId="{00667B4C-A188-44BC-8203-E9ECE8D1CBED}">
      <dgm:prSet/>
      <dgm:spPr/>
      <dgm:t>
        <a:bodyPr/>
        <a:lstStyle/>
        <a:p>
          <a:endParaRPr lang="es-ES"/>
        </a:p>
      </dgm:t>
    </dgm:pt>
    <dgm:pt modelId="{9D316CA8-EF62-44D9-A9E7-84976E7AA4AE}" type="sibTrans" cxnId="{00667B4C-A188-44BC-8203-E9ECE8D1CBED}">
      <dgm:prSet/>
      <dgm:spPr/>
      <dgm:t>
        <a:bodyPr/>
        <a:lstStyle/>
        <a:p>
          <a:endParaRPr lang="es-ES"/>
        </a:p>
      </dgm:t>
    </dgm:pt>
    <dgm:pt modelId="{1F00112F-6A44-48E2-9DC4-76C2CBE6D03D}" type="pres">
      <dgm:prSet presAssocID="{1393594B-8C24-4808-9ECE-DC75A373B07F}" presName="Name0" presStyleCnt="0">
        <dgm:presLayoutVars>
          <dgm:chMax val="4"/>
          <dgm:resizeHandles val="exact"/>
        </dgm:presLayoutVars>
      </dgm:prSet>
      <dgm:spPr/>
      <dgm:t>
        <a:bodyPr/>
        <a:lstStyle/>
        <a:p>
          <a:endParaRPr lang="es-ES"/>
        </a:p>
      </dgm:t>
    </dgm:pt>
    <dgm:pt modelId="{7B5ECE7F-5B7C-463E-BEEF-19353844BDCC}" type="pres">
      <dgm:prSet presAssocID="{1393594B-8C24-4808-9ECE-DC75A373B07F}" presName="ellipse" presStyleLbl="trBgShp" presStyleIdx="0" presStyleCnt="1"/>
      <dgm:spPr/>
    </dgm:pt>
    <dgm:pt modelId="{B88C4CF2-04F2-4D7E-9DE4-5C33069CBD4B}" type="pres">
      <dgm:prSet presAssocID="{1393594B-8C24-4808-9ECE-DC75A373B07F}" presName="arrow1" presStyleLbl="fgShp" presStyleIdx="0" presStyleCnt="1"/>
      <dgm:spPr/>
    </dgm:pt>
    <dgm:pt modelId="{B8CDEC89-806B-4DF1-AE06-363AA43A7C9A}" type="pres">
      <dgm:prSet presAssocID="{1393594B-8C24-4808-9ECE-DC75A373B07F}" presName="rectangle" presStyleLbl="revTx" presStyleIdx="0" presStyleCnt="1">
        <dgm:presLayoutVars>
          <dgm:bulletEnabled val="1"/>
        </dgm:presLayoutVars>
      </dgm:prSet>
      <dgm:spPr/>
      <dgm:t>
        <a:bodyPr/>
        <a:lstStyle/>
        <a:p>
          <a:endParaRPr lang="es-ES"/>
        </a:p>
      </dgm:t>
    </dgm:pt>
    <dgm:pt modelId="{33E4DED5-0054-4C29-89BB-E9C5F79EE588}" type="pres">
      <dgm:prSet presAssocID="{955FF7B7-7728-4CA3-96C0-61FF08F8AE86}" presName="item1" presStyleLbl="node1" presStyleIdx="0" presStyleCnt="3">
        <dgm:presLayoutVars>
          <dgm:bulletEnabled val="1"/>
        </dgm:presLayoutVars>
      </dgm:prSet>
      <dgm:spPr/>
      <dgm:t>
        <a:bodyPr/>
        <a:lstStyle/>
        <a:p>
          <a:endParaRPr lang="es-ES"/>
        </a:p>
      </dgm:t>
    </dgm:pt>
    <dgm:pt modelId="{28600A87-CEF4-4E97-9C8B-6058D3AD8B7B}" type="pres">
      <dgm:prSet presAssocID="{98885F7B-0774-4DA1-8877-34580D1853A3}" presName="item2" presStyleLbl="node1" presStyleIdx="1" presStyleCnt="3">
        <dgm:presLayoutVars>
          <dgm:bulletEnabled val="1"/>
        </dgm:presLayoutVars>
      </dgm:prSet>
      <dgm:spPr/>
      <dgm:t>
        <a:bodyPr/>
        <a:lstStyle/>
        <a:p>
          <a:endParaRPr lang="es-ES"/>
        </a:p>
      </dgm:t>
    </dgm:pt>
    <dgm:pt modelId="{DDFD9CB2-DBDD-499C-BC2E-3839C5A3690F}" type="pres">
      <dgm:prSet presAssocID="{C879BE9F-B595-4BFD-8C74-2576C9BFA0F7}" presName="item3" presStyleLbl="node1" presStyleIdx="2" presStyleCnt="3">
        <dgm:presLayoutVars>
          <dgm:bulletEnabled val="1"/>
        </dgm:presLayoutVars>
      </dgm:prSet>
      <dgm:spPr/>
      <dgm:t>
        <a:bodyPr/>
        <a:lstStyle/>
        <a:p>
          <a:endParaRPr lang="es-ES"/>
        </a:p>
      </dgm:t>
    </dgm:pt>
    <dgm:pt modelId="{70C4E8EC-0D1A-495F-AA5E-852E4B160E8A}" type="pres">
      <dgm:prSet presAssocID="{1393594B-8C24-4808-9ECE-DC75A373B07F}" presName="funnel" presStyleLbl="trAlignAcc1" presStyleIdx="0" presStyleCnt="1"/>
      <dgm:spPr/>
    </dgm:pt>
  </dgm:ptLst>
  <dgm:cxnLst>
    <dgm:cxn modelId="{27B4BADF-293A-4704-9E94-843E2EC999CA}" type="presOf" srcId="{12B350E7-70E1-4009-B60F-5A619F5A5532}" destId="{DDFD9CB2-DBDD-499C-BC2E-3839C5A3690F}" srcOrd="0" destOrd="0" presId="urn:microsoft.com/office/officeart/2005/8/layout/funnel1"/>
    <dgm:cxn modelId="{F50EE2A4-9A7A-4D3D-A776-4DAF2F4940C4}" type="presOf" srcId="{C879BE9F-B595-4BFD-8C74-2576C9BFA0F7}" destId="{B8CDEC89-806B-4DF1-AE06-363AA43A7C9A}" srcOrd="0" destOrd="0" presId="urn:microsoft.com/office/officeart/2005/8/layout/funnel1"/>
    <dgm:cxn modelId="{53D8A387-9AF5-4F81-B7AE-31BFFD75B8A2}" type="presOf" srcId="{1393594B-8C24-4808-9ECE-DC75A373B07F}" destId="{1F00112F-6A44-48E2-9DC4-76C2CBE6D03D}" srcOrd="0" destOrd="0" presId="urn:microsoft.com/office/officeart/2005/8/layout/funnel1"/>
    <dgm:cxn modelId="{EE1D7B72-05EC-4C01-9A44-38AF10230626}" srcId="{1393594B-8C24-4808-9ECE-DC75A373B07F}" destId="{12B350E7-70E1-4009-B60F-5A619F5A5532}" srcOrd="0" destOrd="0" parTransId="{91AF8466-BEFD-40AC-AB3C-F703F644CB29}" sibTransId="{176A5B46-81E5-467D-9241-0CB921901DD6}"/>
    <dgm:cxn modelId="{00667B4C-A188-44BC-8203-E9ECE8D1CBED}" srcId="{1393594B-8C24-4808-9ECE-DC75A373B07F}" destId="{98885F7B-0774-4DA1-8877-34580D1853A3}" srcOrd="2" destOrd="0" parTransId="{DDD3DA40-C1B8-4110-990C-73DEF37832C0}" sibTransId="{9D316CA8-EF62-44D9-A9E7-84976E7AA4AE}"/>
    <dgm:cxn modelId="{3FB3C3F7-0538-4002-8C47-29159F496BEF}" type="presOf" srcId="{955FF7B7-7728-4CA3-96C0-61FF08F8AE86}" destId="{28600A87-CEF4-4E97-9C8B-6058D3AD8B7B}" srcOrd="0" destOrd="0" presId="urn:microsoft.com/office/officeart/2005/8/layout/funnel1"/>
    <dgm:cxn modelId="{5C723E5B-A53C-43C4-AA91-0438B23D50DF}" srcId="{1393594B-8C24-4808-9ECE-DC75A373B07F}" destId="{C879BE9F-B595-4BFD-8C74-2576C9BFA0F7}" srcOrd="3" destOrd="0" parTransId="{01610425-10AD-4082-9FFB-6918C5C6857C}" sibTransId="{C14A7CAD-70F6-492F-9DF2-A522CD8708F9}"/>
    <dgm:cxn modelId="{B13F465B-58FF-4BF5-85C0-F1F5B62BD61C}" type="presOf" srcId="{98885F7B-0774-4DA1-8877-34580D1853A3}" destId="{33E4DED5-0054-4C29-89BB-E9C5F79EE588}" srcOrd="0" destOrd="0" presId="urn:microsoft.com/office/officeart/2005/8/layout/funnel1"/>
    <dgm:cxn modelId="{36AAF23C-669F-4318-AF67-84BE25696DD7}" srcId="{1393594B-8C24-4808-9ECE-DC75A373B07F}" destId="{955FF7B7-7728-4CA3-96C0-61FF08F8AE86}" srcOrd="1" destOrd="0" parTransId="{F7412D5D-8D2D-4B06-B26F-710A514F94A4}" sibTransId="{E6A752D2-14D5-40EC-87D9-E94D9E6BC286}"/>
    <dgm:cxn modelId="{81C749F1-200D-4D48-841D-6FA586EEA7F7}" type="presParOf" srcId="{1F00112F-6A44-48E2-9DC4-76C2CBE6D03D}" destId="{7B5ECE7F-5B7C-463E-BEEF-19353844BDCC}" srcOrd="0" destOrd="0" presId="urn:microsoft.com/office/officeart/2005/8/layout/funnel1"/>
    <dgm:cxn modelId="{C3B9D737-66D2-40E2-8E78-9204B91A53C9}" type="presParOf" srcId="{1F00112F-6A44-48E2-9DC4-76C2CBE6D03D}" destId="{B88C4CF2-04F2-4D7E-9DE4-5C33069CBD4B}" srcOrd="1" destOrd="0" presId="urn:microsoft.com/office/officeart/2005/8/layout/funnel1"/>
    <dgm:cxn modelId="{6A6C4A3A-88D8-4B5C-99B9-40DC98620C1C}" type="presParOf" srcId="{1F00112F-6A44-48E2-9DC4-76C2CBE6D03D}" destId="{B8CDEC89-806B-4DF1-AE06-363AA43A7C9A}" srcOrd="2" destOrd="0" presId="urn:microsoft.com/office/officeart/2005/8/layout/funnel1"/>
    <dgm:cxn modelId="{DDE31336-3DCE-462E-84E2-86443904E704}" type="presParOf" srcId="{1F00112F-6A44-48E2-9DC4-76C2CBE6D03D}" destId="{33E4DED5-0054-4C29-89BB-E9C5F79EE588}" srcOrd="3" destOrd="0" presId="urn:microsoft.com/office/officeart/2005/8/layout/funnel1"/>
    <dgm:cxn modelId="{D7B93E98-D561-4B1F-ABF2-1CE918BD8E52}" type="presParOf" srcId="{1F00112F-6A44-48E2-9DC4-76C2CBE6D03D}" destId="{28600A87-CEF4-4E97-9C8B-6058D3AD8B7B}" srcOrd="4" destOrd="0" presId="urn:microsoft.com/office/officeart/2005/8/layout/funnel1"/>
    <dgm:cxn modelId="{790087A3-B702-495A-8970-530C1AFDCAC5}" type="presParOf" srcId="{1F00112F-6A44-48E2-9DC4-76C2CBE6D03D}" destId="{DDFD9CB2-DBDD-499C-BC2E-3839C5A3690F}" srcOrd="5" destOrd="0" presId="urn:microsoft.com/office/officeart/2005/8/layout/funnel1"/>
    <dgm:cxn modelId="{160FA17E-FC31-4385-A24D-CB623B8BAEFD}" type="presParOf" srcId="{1F00112F-6A44-48E2-9DC4-76C2CBE6D03D}" destId="{70C4E8EC-0D1A-495F-AA5E-852E4B160E8A}"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F3889-2E83-42C4-AAE4-F88CFD229379}">
      <dsp:nvSpPr>
        <dsp:cNvPr id="0" name=""/>
        <dsp:cNvSpPr/>
      </dsp:nvSpPr>
      <dsp:spPr>
        <a:xfrm>
          <a:off x="2434828" y="401"/>
          <a:ext cx="1226343" cy="1226343"/>
        </a:xfrm>
        <a:prstGeom prst="ellipse">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Casos de desvíos de fondos</a:t>
          </a:r>
          <a:endParaRPr lang="es-ES" sz="1200" kern="1200" dirty="0"/>
        </a:p>
      </dsp:txBody>
      <dsp:txXfrm>
        <a:off x="2614422" y="179995"/>
        <a:ext cx="867155" cy="867155"/>
      </dsp:txXfrm>
    </dsp:sp>
    <dsp:sp modelId="{0D5DFD6D-48C3-4B8A-B06F-FA6B68CDCCFB}">
      <dsp:nvSpPr>
        <dsp:cNvPr id="0" name=""/>
        <dsp:cNvSpPr/>
      </dsp:nvSpPr>
      <dsp:spPr>
        <a:xfrm rot="2160000">
          <a:off x="3622675" y="942976"/>
          <a:ext cx="327092" cy="413891"/>
        </a:xfrm>
        <a:prstGeom prst="rightArrow">
          <a:avLst>
            <a:gd name="adj1" fmla="val 60000"/>
            <a:gd name="adj2" fmla="val 50000"/>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3632045" y="996915"/>
        <a:ext cx="228964" cy="248335"/>
      </dsp:txXfrm>
    </dsp:sp>
    <dsp:sp modelId="{B6A3C45D-0DE3-4490-80C0-9CC942E312BF}">
      <dsp:nvSpPr>
        <dsp:cNvPr id="0" name=""/>
        <dsp:cNvSpPr/>
      </dsp:nvSpPr>
      <dsp:spPr>
        <a:xfrm>
          <a:off x="3926250" y="1083982"/>
          <a:ext cx="1226343" cy="1226343"/>
        </a:xfrm>
        <a:prstGeom prst="ellipse">
          <a:avLst/>
        </a:prstGeom>
        <a:solidFill>
          <a:schemeClr val="accent3">
            <a:hueOff val="2812566"/>
            <a:satOff val="-4220"/>
            <a:lumOff val="-686"/>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Teoría del Fraude</a:t>
          </a:r>
          <a:endParaRPr lang="es-ES" sz="1200" kern="1200" dirty="0"/>
        </a:p>
      </dsp:txBody>
      <dsp:txXfrm>
        <a:off x="4105844" y="1263576"/>
        <a:ext cx="867155" cy="867155"/>
      </dsp:txXfrm>
    </dsp:sp>
    <dsp:sp modelId="{2ECFA9DC-B46D-45CF-BD8D-048495435DD0}">
      <dsp:nvSpPr>
        <dsp:cNvPr id="0" name=""/>
        <dsp:cNvSpPr/>
      </dsp:nvSpPr>
      <dsp:spPr>
        <a:xfrm rot="6480000">
          <a:off x="4093900" y="2358041"/>
          <a:ext cx="327092" cy="413891"/>
        </a:xfrm>
        <a:prstGeom prst="rightArrow">
          <a:avLst>
            <a:gd name="adj1" fmla="val 60000"/>
            <a:gd name="adj2" fmla="val 50000"/>
          </a:avLst>
        </a:prstGeom>
        <a:solidFill>
          <a:schemeClr val="accent3">
            <a:hueOff val="2812566"/>
            <a:satOff val="-4220"/>
            <a:lumOff val="-686"/>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4158126" y="2394156"/>
        <a:ext cx="228964" cy="248335"/>
      </dsp:txXfrm>
    </dsp:sp>
    <dsp:sp modelId="{21D079E9-F1A3-4F2D-A3ED-B8455DE700ED}">
      <dsp:nvSpPr>
        <dsp:cNvPr id="0" name=""/>
        <dsp:cNvSpPr/>
      </dsp:nvSpPr>
      <dsp:spPr>
        <a:xfrm>
          <a:off x="3356577" y="2837255"/>
          <a:ext cx="1226343" cy="1226343"/>
        </a:xfrm>
        <a:prstGeom prst="ellipse">
          <a:avLst/>
        </a:prstGeom>
        <a:solidFill>
          <a:schemeClr val="accent3">
            <a:hueOff val="5625132"/>
            <a:satOff val="-8440"/>
            <a:lumOff val="-137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Muestreo, entrevistas a entidades</a:t>
          </a:r>
          <a:endParaRPr lang="es-ES" sz="1200" kern="1200" dirty="0"/>
        </a:p>
      </dsp:txBody>
      <dsp:txXfrm>
        <a:off x="3536171" y="3016849"/>
        <a:ext cx="867155" cy="867155"/>
      </dsp:txXfrm>
    </dsp:sp>
    <dsp:sp modelId="{940D30D1-1442-4766-9CA1-04C22BFD655E}">
      <dsp:nvSpPr>
        <dsp:cNvPr id="0" name=""/>
        <dsp:cNvSpPr/>
      </dsp:nvSpPr>
      <dsp:spPr>
        <a:xfrm rot="10800000">
          <a:off x="2893711" y="3243481"/>
          <a:ext cx="327092" cy="413891"/>
        </a:xfrm>
        <a:prstGeom prst="rightArrow">
          <a:avLst>
            <a:gd name="adj1" fmla="val 60000"/>
            <a:gd name="adj2" fmla="val 50000"/>
          </a:avLst>
        </a:prstGeom>
        <a:solidFill>
          <a:schemeClr val="accent3">
            <a:hueOff val="5625132"/>
            <a:satOff val="-8440"/>
            <a:lumOff val="-1373"/>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2991839" y="3326259"/>
        <a:ext cx="228964" cy="248335"/>
      </dsp:txXfrm>
    </dsp:sp>
    <dsp:sp modelId="{CCF35C51-B21B-4DC9-A8F7-7EEA3D66842C}">
      <dsp:nvSpPr>
        <dsp:cNvPr id="0" name=""/>
        <dsp:cNvSpPr/>
      </dsp:nvSpPr>
      <dsp:spPr>
        <a:xfrm>
          <a:off x="1513078" y="2837255"/>
          <a:ext cx="1226343" cy="1226343"/>
        </a:xfrm>
        <a:prstGeom prst="ellipse">
          <a:avLst/>
        </a:prstGeom>
        <a:solidFill>
          <a:schemeClr val="accent3">
            <a:hueOff val="8437698"/>
            <a:satOff val="-12660"/>
            <a:lumOff val="-205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Identificación de Riesgos</a:t>
          </a:r>
          <a:endParaRPr lang="es-ES" sz="1200" kern="1200" dirty="0"/>
        </a:p>
      </dsp:txBody>
      <dsp:txXfrm>
        <a:off x="1692672" y="3016849"/>
        <a:ext cx="867155" cy="867155"/>
      </dsp:txXfrm>
    </dsp:sp>
    <dsp:sp modelId="{5FDE28C2-CF58-4EEF-ADE1-E4390D3C3EAD}">
      <dsp:nvSpPr>
        <dsp:cNvPr id="0" name=""/>
        <dsp:cNvSpPr/>
      </dsp:nvSpPr>
      <dsp:spPr>
        <a:xfrm rot="15120000">
          <a:off x="1680728" y="2375649"/>
          <a:ext cx="327092" cy="413891"/>
        </a:xfrm>
        <a:prstGeom prst="rightArrow">
          <a:avLst>
            <a:gd name="adj1" fmla="val 60000"/>
            <a:gd name="adj2" fmla="val 50000"/>
          </a:avLst>
        </a:prstGeom>
        <a:solidFill>
          <a:schemeClr val="accent3">
            <a:hueOff val="8437698"/>
            <a:satOff val="-12660"/>
            <a:lumOff val="-2059"/>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rot="10800000">
        <a:off x="1744954" y="2505090"/>
        <a:ext cx="228964" cy="248335"/>
      </dsp:txXfrm>
    </dsp:sp>
    <dsp:sp modelId="{3DB26909-BAA0-43E2-9108-9E594A0E5F74}">
      <dsp:nvSpPr>
        <dsp:cNvPr id="0" name=""/>
        <dsp:cNvSpPr/>
      </dsp:nvSpPr>
      <dsp:spPr>
        <a:xfrm>
          <a:off x="943405" y="1083982"/>
          <a:ext cx="1226343" cy="1226343"/>
        </a:xfrm>
        <a:prstGeom prst="ellipse">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s-EC" sz="1200" kern="1200" dirty="0" smtClean="0"/>
            <a:t>Diseño de controles de seguridad</a:t>
          </a:r>
          <a:endParaRPr lang="es-ES" sz="1200" kern="1200" dirty="0"/>
        </a:p>
      </dsp:txBody>
      <dsp:txXfrm>
        <a:off x="1122999" y="1263576"/>
        <a:ext cx="867155" cy="867155"/>
      </dsp:txXfrm>
    </dsp:sp>
    <dsp:sp modelId="{9812F6FA-0F37-4E56-8508-1DF2AD05FBA7}">
      <dsp:nvSpPr>
        <dsp:cNvPr id="0" name=""/>
        <dsp:cNvSpPr/>
      </dsp:nvSpPr>
      <dsp:spPr>
        <a:xfrm rot="19440000">
          <a:off x="2131253" y="953859"/>
          <a:ext cx="327092" cy="413891"/>
        </a:xfrm>
        <a:prstGeom prst="rightArrow">
          <a:avLst>
            <a:gd name="adj1" fmla="val 60000"/>
            <a:gd name="adj2" fmla="val 50000"/>
          </a:avLst>
        </a:prstGeom>
        <a:solidFill>
          <a:schemeClr val="accent3">
            <a:hueOff val="11250264"/>
            <a:satOff val="-16880"/>
            <a:lumOff val="-2745"/>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s-ES" sz="1000" kern="1200"/>
        </a:p>
      </dsp:txBody>
      <dsp:txXfrm>
        <a:off x="2140623" y="1065476"/>
        <a:ext cx="228964" cy="248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5ECE7F-5B7C-463E-BEEF-19353844BDCC}">
      <dsp:nvSpPr>
        <dsp:cNvPr id="0" name=""/>
        <dsp:cNvSpPr/>
      </dsp:nvSpPr>
      <dsp:spPr>
        <a:xfrm>
          <a:off x="1140645" y="110282"/>
          <a:ext cx="2188681" cy="760100"/>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B88C4CF2-04F2-4D7E-9DE4-5C33069CBD4B}">
      <dsp:nvSpPr>
        <dsp:cNvPr id="0" name=""/>
        <dsp:cNvSpPr/>
      </dsp:nvSpPr>
      <dsp:spPr>
        <a:xfrm>
          <a:off x="2026298" y="1971510"/>
          <a:ext cx="424163" cy="271464"/>
        </a:xfrm>
        <a:prstGeom prst="down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8CDEC89-806B-4DF1-AE06-363AA43A7C9A}">
      <dsp:nvSpPr>
        <dsp:cNvPr id="0" name=""/>
        <dsp:cNvSpPr/>
      </dsp:nvSpPr>
      <dsp:spPr>
        <a:xfrm>
          <a:off x="1220388" y="2188681"/>
          <a:ext cx="2035983" cy="5089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s-EC" sz="1800" kern="1200" dirty="0" smtClean="0"/>
            <a:t>RIESGO</a:t>
          </a:r>
          <a:endParaRPr lang="es-ES" sz="1800" kern="1200" dirty="0"/>
        </a:p>
      </dsp:txBody>
      <dsp:txXfrm>
        <a:off x="1220388" y="2188681"/>
        <a:ext cx="2035983" cy="508995"/>
      </dsp:txXfrm>
    </dsp:sp>
    <dsp:sp modelId="{33E4DED5-0054-4C29-89BB-E9C5F79EE588}">
      <dsp:nvSpPr>
        <dsp:cNvPr id="0" name=""/>
        <dsp:cNvSpPr/>
      </dsp:nvSpPr>
      <dsp:spPr>
        <a:xfrm>
          <a:off x="1936375" y="929086"/>
          <a:ext cx="763493" cy="763493"/>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EC" sz="600" kern="1200" dirty="0" smtClean="0"/>
            <a:t>Probabilidad</a:t>
          </a:r>
          <a:endParaRPr lang="es-ES" sz="600" kern="1200" dirty="0"/>
        </a:p>
      </dsp:txBody>
      <dsp:txXfrm>
        <a:off x="2048186" y="1040897"/>
        <a:ext cx="539871" cy="539871"/>
      </dsp:txXfrm>
    </dsp:sp>
    <dsp:sp modelId="{28600A87-CEF4-4E97-9C8B-6058D3AD8B7B}">
      <dsp:nvSpPr>
        <dsp:cNvPr id="0" name=""/>
        <dsp:cNvSpPr/>
      </dsp:nvSpPr>
      <dsp:spPr>
        <a:xfrm>
          <a:off x="1390053" y="356297"/>
          <a:ext cx="763493" cy="763493"/>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EC" sz="600" kern="1200" dirty="0" smtClean="0"/>
            <a:t>Amenazas</a:t>
          </a:r>
          <a:endParaRPr lang="es-ES" sz="600" kern="1200" dirty="0"/>
        </a:p>
      </dsp:txBody>
      <dsp:txXfrm>
        <a:off x="1501864" y="468108"/>
        <a:ext cx="539871" cy="539871"/>
      </dsp:txXfrm>
    </dsp:sp>
    <dsp:sp modelId="{DDFD9CB2-DBDD-499C-BC2E-3839C5A3690F}">
      <dsp:nvSpPr>
        <dsp:cNvPr id="0" name=""/>
        <dsp:cNvSpPr/>
      </dsp:nvSpPr>
      <dsp:spPr>
        <a:xfrm>
          <a:off x="2170513" y="171701"/>
          <a:ext cx="763493" cy="76349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266700">
            <a:lnSpc>
              <a:spcPct val="90000"/>
            </a:lnSpc>
            <a:spcBef>
              <a:spcPct val="0"/>
            </a:spcBef>
            <a:spcAft>
              <a:spcPct val="35000"/>
            </a:spcAft>
          </a:pPr>
          <a:r>
            <a:rPr lang="es-EC" sz="600" kern="1200" dirty="0" smtClean="0"/>
            <a:t>Vulnerabilidad</a:t>
          </a:r>
          <a:endParaRPr lang="es-ES" sz="600" kern="1200" dirty="0"/>
        </a:p>
      </dsp:txBody>
      <dsp:txXfrm>
        <a:off x="2282324" y="283512"/>
        <a:ext cx="539871" cy="539871"/>
      </dsp:txXfrm>
    </dsp:sp>
    <dsp:sp modelId="{70C4E8EC-0D1A-495F-AA5E-852E4B160E8A}">
      <dsp:nvSpPr>
        <dsp:cNvPr id="0" name=""/>
        <dsp:cNvSpPr/>
      </dsp:nvSpPr>
      <dsp:spPr>
        <a:xfrm>
          <a:off x="1050723" y="16966"/>
          <a:ext cx="2375313" cy="1900250"/>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407DD4-6C18-4EC2-A9A8-E5BE70395669}" type="datetimeFigureOut">
              <a:rPr lang="es-EC" smtClean="0"/>
              <a:pPr/>
              <a:t>08/12/2015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CDB3D-ABAF-464C-BFCA-D6726C15D387}" type="slidenum">
              <a:rPr lang="es-EC" smtClean="0"/>
              <a:pPr/>
              <a:t>‹Nº›</a:t>
            </a:fld>
            <a:endParaRPr lang="es-EC"/>
          </a:p>
        </p:txBody>
      </p:sp>
    </p:spTree>
    <p:extLst>
      <p:ext uri="{BB962C8B-B14F-4D97-AF65-F5344CB8AC3E}">
        <p14:creationId xmlns:p14="http://schemas.microsoft.com/office/powerpoint/2010/main" val="1654511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2</a:t>
            </a:fld>
            <a:endParaRPr lang="es-EC"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11</a:t>
            </a:fld>
            <a:endParaRPr lang="es-EC"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12</a:t>
            </a:fld>
            <a:endParaRPr lang="es-EC"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13</a:t>
            </a:fld>
            <a:endParaRPr lang="es-EC"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14</a:t>
            </a:fld>
            <a:endParaRPr lang="es-EC"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15</a:t>
            </a:fld>
            <a:endParaRPr lang="es-EC"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16</a:t>
            </a:fld>
            <a:endParaRPr lang="es-EC"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17</a:t>
            </a:fld>
            <a:endParaRPr lang="es-EC"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18</a:t>
            </a:fld>
            <a:endParaRPr lang="es-EC"/>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19</a:t>
            </a:fld>
            <a:endParaRPr lang="es-EC"/>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20</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a:t>
            </a:fld>
            <a:endParaRPr lang="es-EC"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21</a:t>
            </a:fld>
            <a:endParaRPr lang="es-EC"/>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22</a:t>
            </a:fld>
            <a:endParaRPr lang="es-EC"/>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23</a:t>
            </a:fld>
            <a:endParaRPr lang="es-EC"/>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24</a:t>
            </a:fld>
            <a:endParaRPr lang="es-EC"/>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25</a:t>
            </a:fld>
            <a:endParaRPr lang="es-EC"/>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26</a:t>
            </a:fld>
            <a:endParaRPr lang="es-EC"/>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27</a:t>
            </a:fld>
            <a:endParaRPr lang="es-EC"/>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28</a:t>
            </a:fld>
            <a:endParaRPr lang="es-EC"/>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C"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
        <p:nvSpPr>
          <p:cNvPr id="4" name="3 Marcador de número de diapositiva"/>
          <p:cNvSpPr>
            <a:spLocks noGrp="1"/>
          </p:cNvSpPr>
          <p:nvPr>
            <p:ph type="sldNum" sz="quarter" idx="10"/>
          </p:nvPr>
        </p:nvSpPr>
        <p:spPr/>
        <p:txBody>
          <a:bodyPr/>
          <a:lstStyle/>
          <a:p>
            <a:fld id="{355F943F-76D2-4E3A-92E6-4185CB9E1F53}" type="slidenum">
              <a:rPr lang="es-EC" smtClean="0"/>
              <a:pPr/>
              <a:t>29</a:t>
            </a:fld>
            <a:endParaRPr lang="es-EC"/>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30</a:t>
            </a:fld>
            <a:endParaRPr lang="es-EC"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a:t>
            </a:fld>
            <a:endParaRPr lang="es-EC"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31</a:t>
            </a:fld>
            <a:endParaRPr lang="es-EC"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32</a:t>
            </a:fld>
            <a:endParaRPr lang="es-EC"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33</a:t>
            </a:fld>
            <a:endParaRPr lang="es-EC"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34</a:t>
            </a:fld>
            <a:endParaRPr lang="es-EC"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35</a:t>
            </a:fld>
            <a:endParaRPr lang="es-EC"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36</a:t>
            </a:fld>
            <a:endParaRPr lang="es-EC"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37</a:t>
            </a:fld>
            <a:endParaRPr lang="es-EC"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38</a:t>
            </a:fld>
            <a:endParaRPr lang="es-EC"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39</a:t>
            </a:fld>
            <a:endParaRPr lang="es-EC"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40</a:t>
            </a:fld>
            <a:endParaRPr lang="es-EC"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a:t>
            </a:fld>
            <a:endParaRPr lang="es-EC"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41</a:t>
            </a:fld>
            <a:endParaRPr lang="es-EC"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42</a:t>
            </a:fld>
            <a:endParaRPr lang="es-EC"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43</a:t>
            </a:fld>
            <a:endParaRPr lang="es-EC"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44</a:t>
            </a:fld>
            <a:endParaRPr lang="es-EC"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45</a:t>
            </a:fld>
            <a:endParaRPr lang="es-EC"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46</a:t>
            </a:fld>
            <a:endParaRPr lang="es-EC"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47</a:t>
            </a:fld>
            <a:endParaRPr lang="es-EC"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48</a:t>
            </a:fld>
            <a:endParaRPr lang="es-EC"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49</a:t>
            </a:fld>
            <a:endParaRPr lang="es-EC"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50</a:t>
            </a:fld>
            <a:endParaRPr lang="es-EC"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6</a:t>
            </a:fld>
            <a:endParaRPr lang="es-EC"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51</a:t>
            </a:fld>
            <a:endParaRPr lang="es-EC"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52</a:t>
            </a:fld>
            <a:endParaRPr lang="es-EC"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53</a:t>
            </a:fld>
            <a:endParaRPr lang="es-EC"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54</a:t>
            </a:fld>
            <a:endParaRPr lang="es-EC"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55</a:t>
            </a:fld>
            <a:endParaRPr lang="es-EC"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56</a:t>
            </a:fld>
            <a:endParaRPr lang="es-EC"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57</a:t>
            </a:fld>
            <a:endParaRPr lang="es-EC"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58</a:t>
            </a:fld>
            <a:endParaRPr lang="es-EC"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7</a:t>
            </a:fld>
            <a:endParaRPr lang="es-EC"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8</a:t>
            </a:fld>
            <a:endParaRPr lang="es-EC"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9</a:t>
            </a:fld>
            <a:endParaRPr lang="es-EC"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C" dirty="0"/>
          </a:p>
        </p:txBody>
      </p:sp>
      <p:sp>
        <p:nvSpPr>
          <p:cNvPr id="4" name="3 Marcador de número de diapositiva"/>
          <p:cNvSpPr>
            <a:spLocks noGrp="1"/>
          </p:cNvSpPr>
          <p:nvPr>
            <p:ph type="sldNum" sz="quarter" idx="10"/>
          </p:nvPr>
        </p:nvSpPr>
        <p:spPr/>
        <p:txBody>
          <a:bodyPr/>
          <a:lstStyle/>
          <a:p>
            <a:fld id="{DD9F7AC4-6D5A-467D-AF95-A80BE8F3E0BE}" type="slidenum">
              <a:rPr lang="es-EC" smtClean="0"/>
              <a:pPr/>
              <a:t>10</a:t>
            </a:fld>
            <a:endParaRPr lang="es-EC"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pic>
        <p:nvPicPr>
          <p:cNvPr id="10" name="9 Imagen" descr="ecuadoramalavida_logo.png"/>
          <p:cNvPicPr>
            <a:picLocks noChangeAspect="1"/>
          </p:cNvPicPr>
          <p:nvPr userDrawn="1"/>
        </p:nvPicPr>
        <p:blipFill>
          <a:blip r:embed="rId2" cstate="print"/>
          <a:stretch>
            <a:fillRect/>
          </a:stretch>
        </p:blipFill>
        <p:spPr>
          <a:xfrm>
            <a:off x="7740352" y="491186"/>
            <a:ext cx="1159156" cy="316994"/>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29" name="28 Rectángulo"/>
          <p:cNvSpPr/>
          <p:nvPr userDrawn="1"/>
        </p:nvSpPr>
        <p:spPr>
          <a:xfrm>
            <a:off x="6084168" y="6309320"/>
            <a:ext cx="1152128"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C" dirty="0"/>
          </a:p>
        </p:txBody>
      </p:sp>
      <p:pic>
        <p:nvPicPr>
          <p:cNvPr id="10" name="9 Imagen" descr="ecuadoramalavida_logo.png"/>
          <p:cNvPicPr>
            <a:picLocks noChangeAspect="1"/>
          </p:cNvPicPr>
          <p:nvPr userDrawn="1"/>
        </p:nvPicPr>
        <p:blipFill>
          <a:blip r:embed="rId2" cstate="print"/>
          <a:stretch>
            <a:fillRect/>
          </a:stretch>
        </p:blipFill>
        <p:spPr>
          <a:xfrm>
            <a:off x="532144" y="6378218"/>
            <a:ext cx="1014716" cy="277494"/>
          </a:xfrm>
          <a:prstGeom prst="rect">
            <a:avLst/>
          </a:prstGeom>
        </p:spPr>
      </p:pic>
      <p:cxnSp>
        <p:nvCxnSpPr>
          <p:cNvPr id="25" name="24 Conector recto"/>
          <p:cNvCxnSpPr/>
          <p:nvPr userDrawn="1"/>
        </p:nvCxnSpPr>
        <p:spPr>
          <a:xfrm>
            <a:off x="467544" y="6165304"/>
            <a:ext cx="5688632"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6" name="25 Conector recto"/>
          <p:cNvCxnSpPr/>
          <p:nvPr userDrawn="1"/>
        </p:nvCxnSpPr>
        <p:spPr>
          <a:xfrm>
            <a:off x="627564" y="6211024"/>
            <a:ext cx="5688632"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p:nvPr userDrawn="1"/>
        </p:nvCxnSpPr>
        <p:spPr>
          <a:xfrm>
            <a:off x="734244" y="6256744"/>
            <a:ext cx="568863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31 Imagen" descr="GOBIERNONACIONAL.png"/>
          <p:cNvPicPr>
            <a:picLocks noChangeAspect="1"/>
          </p:cNvPicPr>
          <p:nvPr userDrawn="1"/>
        </p:nvPicPr>
        <p:blipFill>
          <a:blip r:embed="rId3" cstate="print"/>
          <a:stretch>
            <a:fillRect/>
          </a:stretch>
        </p:blipFill>
        <p:spPr>
          <a:xfrm>
            <a:off x="7236296" y="82093"/>
            <a:ext cx="1882718" cy="360204"/>
          </a:xfrm>
          <a:prstGeom prst="rect">
            <a:avLst/>
          </a:prstGeom>
        </p:spPr>
      </p:pic>
      <p:cxnSp>
        <p:nvCxnSpPr>
          <p:cNvPr id="34" name="33 Conector recto"/>
          <p:cNvCxnSpPr/>
          <p:nvPr userDrawn="1"/>
        </p:nvCxnSpPr>
        <p:spPr>
          <a:xfrm>
            <a:off x="741859" y="256456"/>
            <a:ext cx="6384329" cy="0"/>
          </a:xfrm>
          <a:prstGeom prst="line">
            <a:avLst/>
          </a:prstGeom>
          <a:ln w="158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9" name="8 Imagen" descr="GOBIERNONACIONAL.png"/>
          <p:cNvPicPr>
            <a:picLocks noChangeAspect="1"/>
          </p:cNvPicPr>
          <p:nvPr userDrawn="1"/>
        </p:nvPicPr>
        <p:blipFill>
          <a:blip r:embed="rId2" cstate="print"/>
          <a:stretch>
            <a:fillRect/>
          </a:stretch>
        </p:blipFill>
        <p:spPr>
          <a:xfrm>
            <a:off x="7236296" y="82093"/>
            <a:ext cx="1882718" cy="360204"/>
          </a:xfrm>
          <a:prstGeom prst="rect">
            <a:avLst/>
          </a:prstGeom>
        </p:spPr>
      </p:pic>
      <p:pic>
        <p:nvPicPr>
          <p:cNvPr id="10" name="9 Imagen" descr="ecuadoramalavida_logo.png"/>
          <p:cNvPicPr>
            <a:picLocks noChangeAspect="1"/>
          </p:cNvPicPr>
          <p:nvPr userDrawn="1"/>
        </p:nvPicPr>
        <p:blipFill>
          <a:blip r:embed="rId3" cstate="print"/>
          <a:stretch>
            <a:fillRect/>
          </a:stretch>
        </p:blipFill>
        <p:spPr>
          <a:xfrm>
            <a:off x="532144" y="6378218"/>
            <a:ext cx="1014716" cy="277494"/>
          </a:xfrm>
          <a:prstGeom prst="rect">
            <a:avLst/>
          </a:prstGeom>
        </p:spPr>
      </p:pic>
      <p:cxnSp>
        <p:nvCxnSpPr>
          <p:cNvPr id="13" name="12 Conector recto"/>
          <p:cNvCxnSpPr/>
          <p:nvPr userDrawn="1"/>
        </p:nvCxnSpPr>
        <p:spPr>
          <a:xfrm>
            <a:off x="467544" y="6165304"/>
            <a:ext cx="5688632"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a:off x="627564" y="6211024"/>
            <a:ext cx="5688632"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15" name="14 Conector recto"/>
          <p:cNvCxnSpPr/>
          <p:nvPr userDrawn="1"/>
        </p:nvCxnSpPr>
        <p:spPr>
          <a:xfrm>
            <a:off x="734244" y="6256744"/>
            <a:ext cx="568863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18" presetClass="entr" presetSubtype="12"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trips(downLeft)">
                      <p:cBhvr>
                        <p:cTn dur="500"/>
                        <p:tgtEl>
                          <p:spTgt spid="3"/>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ítulo y objetos">
    <p:spTree>
      <p:nvGrpSpPr>
        <p:cNvPr id="1" name=""/>
        <p:cNvGrpSpPr/>
        <p:nvPr/>
      </p:nvGrpSpPr>
      <p:grpSpPr>
        <a:xfrm>
          <a:off x="0" y="0"/>
          <a:ext cx="0" cy="0"/>
          <a:chOff x="0" y="0"/>
          <a:chExt cx="0" cy="0"/>
        </a:xfrm>
      </p:grpSpPr>
      <p:sp>
        <p:nvSpPr>
          <p:cNvPr id="31" name="30 Rectángulo"/>
          <p:cNvSpPr/>
          <p:nvPr userDrawn="1"/>
        </p:nvSpPr>
        <p:spPr>
          <a:xfrm>
            <a:off x="6084168" y="6309320"/>
            <a:ext cx="1152128" cy="548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lvl1pPr>
              <a:defRPr>
                <a:effectLst>
                  <a:outerShdw blurRad="38100" dist="38100" dir="2700000" algn="tl">
                    <a:srgbClr val="000000">
                      <a:alpha val="43137"/>
                    </a:srgbClr>
                  </a:outerShdw>
                </a:effectLst>
              </a:defRPr>
            </a:lvl1pPr>
          </a:lstStyle>
          <a:p>
            <a:r>
              <a:rPr kumimoji="0" lang="es-ES" dirty="0" smtClean="0"/>
              <a:t>Haga clic para modificar el estilo de título del patrón</a:t>
            </a:r>
            <a:endParaRPr kumimoji="0" lang="en-US" dirty="0"/>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dirty="0" smtClean="0"/>
              <a:t>Haga clic para modificar el estilo de texto del patrón</a:t>
            </a:r>
          </a:p>
          <a:p>
            <a:pPr lvl="1" eaLnBrk="1" latinLnBrk="0" hangingPunct="1"/>
            <a:r>
              <a:rPr lang="es-ES" dirty="0" smtClean="0"/>
              <a:t>Segundo nivel</a:t>
            </a:r>
          </a:p>
          <a:p>
            <a:pPr lvl="2" eaLnBrk="1" latinLnBrk="0" hangingPunct="1"/>
            <a:r>
              <a:rPr lang="es-ES" dirty="0" smtClean="0"/>
              <a:t>Tercer nivel</a:t>
            </a:r>
          </a:p>
          <a:p>
            <a:pPr lvl="3" eaLnBrk="1" latinLnBrk="0" hangingPunct="1"/>
            <a:r>
              <a:rPr lang="es-ES" dirty="0" smtClean="0"/>
              <a:t>Cuarto nivel</a:t>
            </a:r>
          </a:p>
          <a:p>
            <a:pPr lvl="4" eaLnBrk="1" latinLnBrk="0" hangingPunct="1"/>
            <a:r>
              <a:rPr lang="es-ES" dirty="0" smtClean="0"/>
              <a:t>Quinto nivel</a:t>
            </a:r>
            <a:endParaRPr kumimoji="0" lang="en-US" dirty="0"/>
          </a:p>
        </p:txBody>
      </p:sp>
      <p:sp>
        <p:nvSpPr>
          <p:cNvPr id="17" name="2 Subtítulo"/>
          <p:cNvSpPr>
            <a:spLocks noGrp="1"/>
          </p:cNvSpPr>
          <p:nvPr userDrawn="1">
            <p:ph type="subTitle" idx="13"/>
          </p:nvPr>
        </p:nvSpPr>
        <p:spPr>
          <a:xfrm>
            <a:off x="1219200" y="5124450"/>
            <a:ext cx="6858000" cy="533400"/>
          </a:xfrm>
        </p:spPr>
        <p:txBody>
          <a:bodyPr/>
          <a:lstStyle/>
          <a:p>
            <a:endParaRPr lang="es-EC"/>
          </a:p>
        </p:txBody>
      </p:sp>
      <p:pic>
        <p:nvPicPr>
          <p:cNvPr id="25" name="24 Imagen" descr="ecuadoramalavida_logo.png"/>
          <p:cNvPicPr>
            <a:picLocks noChangeAspect="1"/>
          </p:cNvPicPr>
          <p:nvPr userDrawn="1"/>
        </p:nvPicPr>
        <p:blipFill>
          <a:blip r:embed="rId2" cstate="print"/>
          <a:stretch>
            <a:fillRect/>
          </a:stretch>
        </p:blipFill>
        <p:spPr>
          <a:xfrm>
            <a:off x="532144" y="6378218"/>
            <a:ext cx="1014716" cy="277494"/>
          </a:xfrm>
          <a:prstGeom prst="rect">
            <a:avLst/>
          </a:prstGeom>
        </p:spPr>
      </p:pic>
      <p:cxnSp>
        <p:nvCxnSpPr>
          <p:cNvPr id="28" name="27 Conector recto"/>
          <p:cNvCxnSpPr/>
          <p:nvPr userDrawn="1"/>
        </p:nvCxnSpPr>
        <p:spPr>
          <a:xfrm>
            <a:off x="467544" y="6165304"/>
            <a:ext cx="5688632" cy="0"/>
          </a:xfrm>
          <a:prstGeom prst="line">
            <a:avLst/>
          </a:prstGeom>
          <a:ln w="2222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28 Conector recto"/>
          <p:cNvCxnSpPr/>
          <p:nvPr userDrawn="1"/>
        </p:nvCxnSpPr>
        <p:spPr>
          <a:xfrm>
            <a:off x="627564" y="6211024"/>
            <a:ext cx="5688632" cy="0"/>
          </a:xfrm>
          <a:prstGeom prst="line">
            <a:avLst/>
          </a:prstGeom>
          <a:ln w="22225">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userDrawn="1"/>
        </p:nvCxnSpPr>
        <p:spPr>
          <a:xfrm>
            <a:off x="734244" y="6256744"/>
            <a:ext cx="5688632"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pic>
        <p:nvPicPr>
          <p:cNvPr id="32" name="31 Imagen" descr="GOBIERNONACIONAL.png"/>
          <p:cNvPicPr>
            <a:picLocks noChangeAspect="1"/>
          </p:cNvPicPr>
          <p:nvPr userDrawn="1"/>
        </p:nvPicPr>
        <p:blipFill>
          <a:blip r:embed="rId3" cstate="print"/>
          <a:stretch>
            <a:fillRect/>
          </a:stretch>
        </p:blipFill>
        <p:spPr>
          <a:xfrm>
            <a:off x="7236296" y="82093"/>
            <a:ext cx="1882718" cy="360204"/>
          </a:xfrm>
          <a:prstGeom prst="rect">
            <a:avLst/>
          </a:prstGeom>
        </p:spPr>
      </p:pic>
      <p:cxnSp>
        <p:nvCxnSpPr>
          <p:cNvPr id="36" name="35 Conector recto"/>
          <p:cNvCxnSpPr/>
          <p:nvPr userDrawn="1"/>
        </p:nvCxnSpPr>
        <p:spPr>
          <a:xfrm>
            <a:off x="741859" y="256456"/>
            <a:ext cx="6384329" cy="0"/>
          </a:xfrm>
          <a:prstGeom prst="line">
            <a:avLst/>
          </a:prstGeom>
          <a:ln w="15875">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115616" y="274638"/>
            <a:ext cx="6192688"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C"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8" name="4 Marcador de pie de página"/>
          <p:cNvSpPr txBox="1">
            <a:spLocks/>
          </p:cNvSpPr>
          <p:nvPr/>
        </p:nvSpPr>
        <p:spPr>
          <a:xfrm>
            <a:off x="3124200" y="6356350"/>
            <a:ext cx="2895600" cy="365125"/>
          </a:xfrm>
          <a:prstGeom prst="rect">
            <a:avLst/>
          </a:prstGeom>
        </p:spPr>
        <p:txBody>
          <a:bodyPr/>
          <a:lstStyle>
            <a:lvl1pPr>
              <a:defRPr>
                <a:solidFill>
                  <a:schemeClr val="bg1"/>
                </a:solidFill>
                <a:effectLst>
                  <a:outerShdw blurRad="38100" dist="38100" dir="2700000" algn="tl">
                    <a:srgbClr val="000000">
                      <a:alpha val="43137"/>
                    </a:srgbClr>
                  </a:outerShdw>
                </a:effectLs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schemeClr val="bg1"/>
                </a:solidFill>
                <a:effectLst>
                  <a:outerShdw blurRad="38100" dist="38100" dir="2700000" algn="tl">
                    <a:srgbClr val="000000">
                      <a:alpha val="43137"/>
                    </a:srgbClr>
                  </a:outerShdw>
                </a:effectLst>
                <a:uLnTx/>
                <a:uFillTx/>
                <a:latin typeface="+mn-lt"/>
                <a:ea typeface="+mn-ea"/>
                <a:cs typeface="+mn-cs"/>
              </a:rPr>
              <a:t>-Documento de Uso Interno-</a:t>
            </a:r>
            <a:endParaRPr kumimoji="0" lang="es-EC" sz="1200" b="0"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7" r:id="rId4"/>
  </p:sldLayoutIdLst>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chart" Target="../charts/chart11.xml"/><Relationship Id="rId5" Type="http://schemas.openxmlformats.org/officeDocument/2006/relationships/chart" Target="../charts/chart10.xml"/><Relationship Id="rId4" Type="http://schemas.openxmlformats.org/officeDocument/2006/relationships/chart" Target="../charts/chart9.xml"/></Relationships>
</file>

<file path=ppt/slides/_rels/slide21.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chart" Target="../charts/chart14.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chart" Target="../charts/chart1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chart" Target="../charts/chart20.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764704"/>
            <a:ext cx="7772400" cy="2088232"/>
          </a:xfrm>
        </p:spPr>
        <p:txBody>
          <a:bodyPr>
            <a:noAutofit/>
          </a:bodyPr>
          <a:lstStyle/>
          <a:p>
            <a:pPr algn="ctr"/>
            <a:r>
              <a:rPr lang="es-ES" sz="3200" dirty="0" smtClean="0"/>
              <a:t>ANÁLISIS Y DISEÑO DE CONTROLES DE SEGURIDAD DE LA ADMINISTRACIÓN DE USUARIOS DEL SISTEMA ESIGEF, BASADO EN LA NORMA ISO 27002</a:t>
            </a:r>
            <a:r>
              <a:rPr lang="es-EC" sz="3600" i="1" dirty="0" smtClean="0">
                <a:solidFill>
                  <a:srgbClr val="FF0000"/>
                </a:solidFill>
                <a:effectLst>
                  <a:outerShdw blurRad="38100" dist="38100" dir="2700000" algn="tl">
                    <a:srgbClr val="000000">
                      <a:alpha val="43137"/>
                    </a:srgbClr>
                  </a:outerShdw>
                </a:effectLst>
              </a:rPr>
              <a:t/>
            </a:r>
            <a:br>
              <a:rPr lang="es-EC" sz="3600" i="1" dirty="0" smtClean="0">
                <a:solidFill>
                  <a:srgbClr val="FF0000"/>
                </a:solidFill>
                <a:effectLst>
                  <a:outerShdw blurRad="38100" dist="38100" dir="2700000" algn="tl">
                    <a:srgbClr val="000000">
                      <a:alpha val="43137"/>
                    </a:srgbClr>
                  </a:outerShdw>
                </a:effectLst>
              </a:rPr>
            </a:br>
            <a:endParaRPr lang="es-EC" sz="3600" dirty="0"/>
          </a:p>
        </p:txBody>
      </p:sp>
      <p:sp>
        <p:nvSpPr>
          <p:cNvPr id="5" name="4 CuadroTexto"/>
          <p:cNvSpPr txBox="1"/>
          <p:nvPr/>
        </p:nvSpPr>
        <p:spPr>
          <a:xfrm>
            <a:off x="467544" y="3068960"/>
            <a:ext cx="8036495" cy="1569660"/>
          </a:xfrm>
          <a:prstGeom prst="rect">
            <a:avLst/>
          </a:prstGeom>
          <a:noFill/>
        </p:spPr>
        <p:txBody>
          <a:bodyPr wrap="none" rtlCol="0">
            <a:spAutoFit/>
          </a:bodyPr>
          <a:lstStyle/>
          <a:p>
            <a:r>
              <a:rPr lang="es-EC" sz="3200" dirty="0" smtClean="0"/>
              <a:t>Maestría en Evaluación y Auditoría de Sistemas</a:t>
            </a:r>
          </a:p>
          <a:p>
            <a:pPr algn="ctr"/>
            <a:r>
              <a:rPr lang="es-EC" sz="3200" dirty="0" smtClean="0"/>
              <a:t>Tecnológicos </a:t>
            </a:r>
          </a:p>
          <a:p>
            <a:pPr algn="ctr"/>
            <a:r>
              <a:rPr lang="es-EC" sz="3200" dirty="0" smtClean="0"/>
              <a:t>III Promoción</a:t>
            </a:r>
            <a:endParaRPr lang="es-EC" sz="3200" dirty="0"/>
          </a:p>
        </p:txBody>
      </p:sp>
      <p:sp>
        <p:nvSpPr>
          <p:cNvPr id="6" name="5 CuadroTexto"/>
          <p:cNvSpPr txBox="1"/>
          <p:nvPr/>
        </p:nvSpPr>
        <p:spPr>
          <a:xfrm>
            <a:off x="2214546" y="4834606"/>
            <a:ext cx="4988802" cy="523220"/>
          </a:xfrm>
          <a:prstGeom prst="rect">
            <a:avLst/>
          </a:prstGeom>
          <a:noFill/>
        </p:spPr>
        <p:txBody>
          <a:bodyPr wrap="none" rtlCol="0">
            <a:spAutoFit/>
          </a:bodyPr>
          <a:lstStyle/>
          <a:p>
            <a:r>
              <a:rPr lang="es-EC" sz="2800" dirty="0" smtClean="0"/>
              <a:t>Ing. Félix Tomás Perugachi Alvear</a:t>
            </a:r>
            <a:endParaRPr lang="es-EC" sz="2800" dirty="0"/>
          </a:p>
        </p:txBody>
      </p:sp>
      <p:sp>
        <p:nvSpPr>
          <p:cNvPr id="8" name="7 CuadroTexto"/>
          <p:cNvSpPr txBox="1"/>
          <p:nvPr/>
        </p:nvSpPr>
        <p:spPr>
          <a:xfrm>
            <a:off x="3707904" y="5589240"/>
            <a:ext cx="1789464" cy="369332"/>
          </a:xfrm>
          <a:prstGeom prst="rect">
            <a:avLst/>
          </a:prstGeom>
          <a:noFill/>
        </p:spPr>
        <p:txBody>
          <a:bodyPr wrap="none" rtlCol="0">
            <a:spAutoFit/>
          </a:bodyPr>
          <a:lstStyle/>
          <a:p>
            <a:r>
              <a:rPr lang="es-EC" dirty="0" smtClean="0"/>
              <a:t>Diciembre - 2015</a:t>
            </a:r>
            <a:endParaRPr lang="es-EC"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10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1000"/>
                                        <p:tgtEl>
                                          <p:spTgt spid="5"/>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1000"/>
                                        <p:tgtEl>
                                          <p:spTgt spid="6"/>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box(in)">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961849" y="0"/>
            <a:ext cx="1705980"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Marco Teórico</a:t>
            </a:r>
          </a:p>
          <a:p>
            <a:pPr marL="822960" lvl="1" indent="-256032" algn="just">
              <a:spcBef>
                <a:spcPts val="400"/>
              </a:spcBef>
              <a:buClr>
                <a:schemeClr val="accent1"/>
              </a:buClr>
              <a:buSzPct val="68000"/>
              <a:buFont typeface="Wingdings 3"/>
              <a:buChar char=""/>
            </a:pPr>
            <a:r>
              <a:rPr lang="es-ES" sz="2000" b="1" dirty="0" smtClean="0"/>
              <a:t>Gestión de Riesgo en la Seguridad de la Información – Norma NTE INEN ISO/IEC 27005</a:t>
            </a:r>
          </a:p>
          <a:p>
            <a:pPr marL="1280160" lvl="2" indent="-256032" algn="just">
              <a:spcBef>
                <a:spcPts val="400"/>
              </a:spcBef>
              <a:buClr>
                <a:schemeClr val="accent1"/>
              </a:buClr>
              <a:buSzPct val="68000"/>
              <a:buFont typeface="Wingdings 3"/>
              <a:buChar char=""/>
            </a:pPr>
            <a:r>
              <a:rPr lang="es-ES" sz="2000" dirty="0" smtClean="0"/>
              <a:t>Análisis del riesgo</a:t>
            </a:r>
          </a:p>
          <a:p>
            <a:pPr marL="1280160" lvl="2" indent="-256032" algn="just">
              <a:spcBef>
                <a:spcPts val="400"/>
              </a:spcBef>
              <a:buClr>
                <a:schemeClr val="accent1"/>
              </a:buClr>
              <a:buSzPct val="68000"/>
              <a:buFont typeface="Wingdings 3"/>
              <a:buChar char=""/>
            </a:pPr>
            <a:r>
              <a:rPr lang="es-EC" sz="2000" dirty="0" smtClean="0"/>
              <a:t>Evaluación del riesgo</a:t>
            </a:r>
          </a:p>
          <a:p>
            <a:pPr marL="1280160" lvl="2" indent="-256032" algn="just">
              <a:spcBef>
                <a:spcPts val="400"/>
              </a:spcBef>
              <a:buClr>
                <a:schemeClr val="accent1"/>
              </a:buClr>
              <a:buSzPct val="68000"/>
              <a:buFont typeface="Wingdings 3"/>
              <a:buChar char=""/>
            </a:pPr>
            <a:r>
              <a:rPr lang="es-EC" sz="2000" dirty="0" smtClean="0"/>
              <a:t>Tratamiento del riesgo</a:t>
            </a:r>
          </a:p>
          <a:p>
            <a:pPr marL="1280160" lvl="2" indent="-256032" algn="just">
              <a:spcBef>
                <a:spcPts val="400"/>
              </a:spcBef>
              <a:buClr>
                <a:schemeClr val="accent1"/>
              </a:buClr>
              <a:buSzPct val="68000"/>
              <a:buFont typeface="Wingdings 3"/>
              <a:buChar char=""/>
            </a:pPr>
            <a:r>
              <a:rPr lang="es-EC" sz="2000" dirty="0" smtClean="0"/>
              <a:t>Aceptación del riesgo de la seguridad de la información</a:t>
            </a:r>
          </a:p>
          <a:p>
            <a:pPr marL="1280160" lvl="2" indent="-256032" algn="just">
              <a:spcBef>
                <a:spcPts val="400"/>
              </a:spcBef>
              <a:buClr>
                <a:schemeClr val="accent1"/>
              </a:buClr>
              <a:buSzPct val="68000"/>
              <a:buFont typeface="Wingdings 3"/>
              <a:buChar char=""/>
            </a:pPr>
            <a:r>
              <a:rPr lang="es-EC" sz="2000" dirty="0" smtClean="0"/>
              <a:t>Riesgo de Tecnologías de Información (TI)</a:t>
            </a:r>
            <a:endParaRPr lang="es-ES" sz="2000" dirty="0" smtClean="0"/>
          </a:p>
          <a:p>
            <a:pPr marL="822960" lvl="1" indent="-256032" algn="just">
              <a:spcBef>
                <a:spcPts val="400"/>
              </a:spcBef>
              <a:buClr>
                <a:schemeClr val="accent1"/>
              </a:buClr>
              <a:buSzPct val="68000"/>
              <a:buFont typeface="Wingdings 3"/>
              <a:buChar char=""/>
            </a:pPr>
            <a:r>
              <a:rPr lang="es-ES" sz="2000" b="1" dirty="0" smtClean="0"/>
              <a:t>Descripción del Sistema Nacional de las Finanzas Públicas</a:t>
            </a:r>
          </a:p>
          <a:p>
            <a:pPr marL="1280160" lvl="2" indent="-256032" algn="just">
              <a:spcBef>
                <a:spcPts val="400"/>
              </a:spcBef>
              <a:buClr>
                <a:schemeClr val="accent1"/>
              </a:buClr>
              <a:buSzPct val="68000"/>
              <a:buFont typeface="Wingdings 3"/>
              <a:buChar char=""/>
            </a:pPr>
            <a:r>
              <a:rPr lang="es-ES" sz="2000" dirty="0" smtClean="0"/>
              <a:t>Código Orgánico de Planificación y Finanzas Públicas</a:t>
            </a:r>
          </a:p>
          <a:p>
            <a:pPr marL="1280160" lvl="2" indent="-256032" algn="just">
              <a:spcBef>
                <a:spcPts val="400"/>
              </a:spcBef>
              <a:buClr>
                <a:schemeClr val="accent1"/>
              </a:buClr>
              <a:buSzPct val="68000"/>
              <a:buFont typeface="Wingdings 3"/>
              <a:buChar char=""/>
            </a:pPr>
            <a:r>
              <a:rPr lang="es-ES" sz="2000" dirty="0" smtClean="0"/>
              <a:t>Entidades que conforman el Presupuesto General del Estado</a:t>
            </a:r>
          </a:p>
          <a:p>
            <a:pPr marL="1280160" lvl="2" indent="-256032" algn="just">
              <a:spcBef>
                <a:spcPts val="400"/>
              </a:spcBef>
              <a:buClr>
                <a:schemeClr val="accent1"/>
              </a:buClr>
              <a:buSzPct val="68000"/>
              <a:buFont typeface="Wingdings 3"/>
              <a:buChar char=""/>
            </a:pPr>
            <a:r>
              <a:rPr lang="es-EC" sz="2000" dirty="0" smtClean="0"/>
              <a:t>Acuerdo Ministerial N° 163</a:t>
            </a:r>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Diagrama"/>
          <p:cNvGraphicFramePr/>
          <p:nvPr/>
        </p:nvGraphicFramePr>
        <p:xfrm>
          <a:off x="5667404" y="2000240"/>
          <a:ext cx="4476760" cy="27146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ox(in)">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box(in)">
                                      <p:cBhvr>
                                        <p:cTn id="47" dur="500"/>
                                        <p:tgtEl>
                                          <p:spTgt spid="6">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8" end="8"/>
                                            </p:txEl>
                                          </p:spTgt>
                                        </p:tgtEl>
                                        <p:attrNameLst>
                                          <p:attrName>style.visibility</p:attrName>
                                        </p:attrNameLst>
                                      </p:cBhvr>
                                      <p:to>
                                        <p:strVal val="visible"/>
                                      </p:to>
                                    </p:set>
                                    <p:animEffect transition="in" filter="box(in)">
                                      <p:cBhvr>
                                        <p:cTn id="52" dur="500"/>
                                        <p:tgtEl>
                                          <p:spTgt spid="6">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9" end="9"/>
                                            </p:txEl>
                                          </p:spTgt>
                                        </p:tgtEl>
                                        <p:attrNameLst>
                                          <p:attrName>style.visibility</p:attrName>
                                        </p:attrNameLst>
                                      </p:cBhvr>
                                      <p:to>
                                        <p:strVal val="visible"/>
                                      </p:to>
                                    </p:set>
                                    <p:animEffect transition="in" filter="box(in)">
                                      <p:cBhvr>
                                        <p:cTn id="57" dur="500"/>
                                        <p:tgtEl>
                                          <p:spTgt spid="6">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
                                            <p:txEl>
                                              <p:pRg st="10" end="10"/>
                                            </p:txEl>
                                          </p:spTgt>
                                        </p:tgtEl>
                                        <p:attrNameLst>
                                          <p:attrName>style.visibility</p:attrName>
                                        </p:attrNameLst>
                                      </p:cBhvr>
                                      <p:to>
                                        <p:strVal val="visible"/>
                                      </p:to>
                                    </p:set>
                                    <p:animEffect transition="in" filter="box(in)">
                                      <p:cBhvr>
                                        <p:cTn id="62"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961849" y="0"/>
            <a:ext cx="1705980"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Marco Teórico</a:t>
            </a:r>
          </a:p>
          <a:p>
            <a:pPr marL="822960" lvl="1" indent="-256032" algn="just">
              <a:spcBef>
                <a:spcPts val="400"/>
              </a:spcBef>
              <a:buClr>
                <a:schemeClr val="accent1"/>
              </a:buClr>
              <a:buSzPct val="68000"/>
              <a:buFont typeface="Wingdings 3"/>
              <a:buChar char=""/>
            </a:pPr>
            <a:r>
              <a:rPr lang="es-ES" sz="2000" b="1" dirty="0" smtClean="0"/>
              <a:t>Sistema Nacional de las Finanzas Públicas, Entidades que Conforman el Presupuesto General del Estado</a:t>
            </a:r>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0" name="9 Imagen"/>
          <p:cNvPicPr/>
          <p:nvPr/>
        </p:nvPicPr>
        <p:blipFill>
          <a:blip r:embed="rId3" cstate="print"/>
          <a:srcRect/>
          <a:stretch>
            <a:fillRect/>
          </a:stretch>
        </p:blipFill>
        <p:spPr bwMode="auto">
          <a:xfrm>
            <a:off x="642910" y="2143116"/>
            <a:ext cx="5268722" cy="4222115"/>
          </a:xfrm>
          <a:prstGeom prst="rect">
            <a:avLst/>
          </a:prstGeom>
          <a:noFill/>
          <a:ln w="9525">
            <a:solidFill>
              <a:schemeClr val="tx1"/>
            </a:solidFill>
            <a:miter lim="800000"/>
            <a:headEnd/>
            <a:tailEnd/>
          </a:ln>
        </p:spPr>
      </p:pic>
      <p:pic>
        <p:nvPicPr>
          <p:cNvPr id="11" name="10 Imagen"/>
          <p:cNvPicPr/>
          <p:nvPr/>
        </p:nvPicPr>
        <p:blipFill>
          <a:blip r:embed="rId4" cstate="print"/>
          <a:srcRect/>
          <a:stretch>
            <a:fillRect/>
          </a:stretch>
        </p:blipFill>
        <p:spPr bwMode="auto">
          <a:xfrm>
            <a:off x="1857356" y="2143116"/>
            <a:ext cx="7072362" cy="4357718"/>
          </a:xfrm>
          <a:prstGeom prst="rect">
            <a:avLst/>
          </a:prstGeom>
          <a:noFill/>
          <a:ln w="9525">
            <a:solidFill>
              <a:schemeClr val="tx1"/>
            </a:solid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heckerboard(across)">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Análisis de los controles de seguridad</a:t>
            </a:r>
          </a:p>
          <a:p>
            <a:pPr marL="1280160" lvl="2" indent="-256032" algn="just">
              <a:spcBef>
                <a:spcPts val="400"/>
              </a:spcBef>
              <a:buClr>
                <a:schemeClr val="accent1"/>
              </a:buClr>
              <a:buSzPct val="68000"/>
              <a:buFont typeface="Wingdings 3"/>
              <a:buChar char=""/>
            </a:pPr>
            <a:r>
              <a:rPr lang="es-ES" sz="2000" dirty="0" smtClean="0"/>
              <a:t>Administración de usuarios actual</a:t>
            </a:r>
          </a:p>
          <a:p>
            <a:pPr marL="1280160" lvl="2" indent="-256032" algn="just">
              <a:spcBef>
                <a:spcPts val="400"/>
              </a:spcBef>
              <a:buClr>
                <a:schemeClr val="accent1"/>
              </a:buClr>
              <a:buSzPct val="68000"/>
              <a:buFont typeface="Wingdings 3"/>
              <a:buChar char=""/>
            </a:pPr>
            <a:r>
              <a:rPr lang="es-ES" sz="2000" dirty="0" smtClean="0"/>
              <a:t>Administración de contraseñas</a:t>
            </a:r>
          </a:p>
          <a:p>
            <a:pPr marL="822960" lvl="1" indent="-256032" algn="just">
              <a:spcBef>
                <a:spcPts val="400"/>
              </a:spcBef>
              <a:buClr>
                <a:schemeClr val="accent1"/>
              </a:buClr>
              <a:buSzPct val="68000"/>
              <a:buFont typeface="Wingdings 3"/>
              <a:buChar char=""/>
            </a:pPr>
            <a:r>
              <a:rPr lang="es-ES" sz="2000" b="1" dirty="0" smtClean="0"/>
              <a:t>Resumen de los casos de desvíos de fondos</a:t>
            </a:r>
          </a:p>
          <a:p>
            <a:pPr marL="822960" lvl="1" indent="-256032" algn="just">
              <a:spcBef>
                <a:spcPts val="400"/>
              </a:spcBef>
              <a:buClr>
                <a:schemeClr val="accent1"/>
              </a:buClr>
              <a:buSzPct val="68000"/>
              <a:buFont typeface="Wingdings 3"/>
              <a:buChar char=""/>
            </a:pPr>
            <a:r>
              <a:rPr lang="es-EC" sz="2000" b="1" dirty="0" smtClean="0"/>
              <a:t>Evaluación en la administración de usuarios realizada a una muestra</a:t>
            </a:r>
            <a:endParaRPr lang="es-ES" sz="2000" b="1" dirty="0" smtClean="0"/>
          </a:p>
          <a:p>
            <a:pPr marL="1280160" lvl="2" indent="-256032" algn="just">
              <a:spcBef>
                <a:spcPts val="400"/>
              </a:spcBef>
              <a:buClr>
                <a:schemeClr val="accent1"/>
              </a:buClr>
              <a:buSzPct val="68000"/>
              <a:buFont typeface="Wingdings 3"/>
              <a:buChar char=""/>
            </a:pPr>
            <a:r>
              <a:rPr lang="es-ES" sz="2000" dirty="0" smtClean="0"/>
              <a:t>Base legal para la generación y realización de la evaluación</a:t>
            </a:r>
          </a:p>
          <a:p>
            <a:pPr marL="1280160" lvl="2" indent="-256032" algn="just">
              <a:spcBef>
                <a:spcPts val="400"/>
              </a:spcBef>
              <a:buClr>
                <a:schemeClr val="accent1"/>
              </a:buClr>
              <a:buSzPct val="68000"/>
              <a:buFont typeface="Wingdings 3"/>
              <a:buChar char=""/>
            </a:pPr>
            <a:r>
              <a:rPr lang="es-ES" sz="2000" dirty="0" smtClean="0"/>
              <a:t>Selección de la muestra</a:t>
            </a:r>
          </a:p>
          <a:p>
            <a:pPr marL="1280160" lvl="2" indent="-256032" algn="just">
              <a:spcBef>
                <a:spcPts val="400"/>
              </a:spcBef>
              <a:buClr>
                <a:schemeClr val="accent1"/>
              </a:buClr>
              <a:buSzPct val="68000"/>
              <a:buFont typeface="Wingdings 3"/>
              <a:buChar char=""/>
            </a:pPr>
            <a:r>
              <a:rPr lang="es-ES" sz="2000" dirty="0" smtClean="0"/>
              <a:t>Procesos de administración de usuarios a revisar</a:t>
            </a:r>
          </a:p>
          <a:p>
            <a:pPr marL="1280160" lvl="2" indent="-256032" algn="just">
              <a:spcBef>
                <a:spcPts val="400"/>
              </a:spcBef>
              <a:buClr>
                <a:schemeClr val="accent1"/>
              </a:buClr>
              <a:buSzPct val="68000"/>
              <a:buFont typeface="Wingdings 3"/>
              <a:buChar char=""/>
            </a:pPr>
            <a:r>
              <a:rPr lang="es-ES" sz="2000" dirty="0" smtClean="0"/>
              <a:t>Recopilación, interpretación y análisis de la información proporcionada por las instituciones</a:t>
            </a: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Casos de desvíos de fondos</a:t>
            </a:r>
          </a:p>
          <a:p>
            <a:pPr marL="822960" lvl="1" indent="-256032" algn="just">
              <a:spcBef>
                <a:spcPts val="400"/>
              </a:spcBef>
              <a:buClr>
                <a:schemeClr val="accent1"/>
              </a:buClr>
              <a:buSzPct val="68000"/>
              <a:buFont typeface="Wingdings 3"/>
              <a:buChar char=""/>
            </a:pPr>
            <a:r>
              <a:rPr lang="es-ES" sz="2000" dirty="0" smtClean="0"/>
              <a:t>INIAP-Instituto Nacional Autónomo de Investigaciones Agropecuarias: Recientemente se presentó un caso de presunto desvíos de fondos públicos por 628.912 dólares aproximadamente, realizada por un funcionario a otras cuentas ajenas a la institución, estos movimientos se los habría realizado el 14 y 15 de Mayo del año pasado, según argumenta la defensa de la inocencia del implicado porque le “</a:t>
            </a:r>
            <a:r>
              <a:rPr lang="es-ES" sz="2000" dirty="0" err="1" smtClean="0"/>
              <a:t>hackearon</a:t>
            </a:r>
            <a:r>
              <a:rPr lang="es-ES" sz="2000" dirty="0" smtClean="0"/>
              <a:t> la clave”. </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Casos de desvíos de fondos</a:t>
            </a:r>
          </a:p>
          <a:p>
            <a:pPr marL="822960" lvl="1" indent="-256032" algn="just">
              <a:spcBef>
                <a:spcPts val="400"/>
              </a:spcBef>
              <a:buClr>
                <a:schemeClr val="accent1"/>
              </a:buClr>
              <a:buSzPct val="68000"/>
              <a:buFont typeface="Wingdings 3"/>
              <a:buChar char=""/>
            </a:pPr>
            <a:r>
              <a:rPr lang="es-ES" sz="2000" dirty="0" smtClean="0"/>
              <a:t>Ministerio del Ambiente: Suman alrededor de 52 vinculados en proceso por desvío de fondos públicos realizados en el Ministerio del Ambiente. Los funcionarios implicados habrían facilitado sus claves del acceso al sistema eSigef con el cual desviaron 7’360.000 dólares a cuentas particulares desde el 1 hasta el 30 de mayo 2012.</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Casos de desvíos de fondos</a:t>
            </a:r>
          </a:p>
          <a:p>
            <a:pPr marL="822960" lvl="1" indent="-256032" algn="just">
              <a:spcBef>
                <a:spcPts val="400"/>
              </a:spcBef>
              <a:buClr>
                <a:schemeClr val="accent1"/>
              </a:buClr>
              <a:buSzPct val="68000"/>
              <a:buFont typeface="Wingdings 3"/>
              <a:buChar char=""/>
            </a:pPr>
            <a:r>
              <a:rPr lang="es-ES" sz="2000" dirty="0" smtClean="0"/>
              <a:t>Centro de salud N° 8 del Instituto Ecuatoriano de Seguridad Social (IESS): El implicado en el desvío de fondos argumentó que realizó las transacciones a su cuenta puesto que se aprovechó de la clave que le confirió el Ministerio de Salud y por fallas que había encontrado en el sistema. En cinco años habría conseguido desviar 3.4 millones de dólares. Las cuentas auditadas por la Contraloría General del Estado comprenden el periodo del 1 de Septiembre del 2006 al 5 de Julio del 2011. (</a:t>
            </a:r>
            <a:r>
              <a:rPr lang="es-ES" sz="2000" dirty="0" err="1" smtClean="0"/>
              <a:t>ElUniverso</a:t>
            </a:r>
            <a:r>
              <a:rPr lang="es-ES" sz="2000" dirty="0" smtClean="0"/>
              <a:t>, 2012).</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Procesos de administración de usuarios a revisar</a:t>
            </a:r>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Tabla"/>
          <p:cNvGraphicFramePr>
            <a:graphicFrameLocks noGrp="1"/>
          </p:cNvGraphicFramePr>
          <p:nvPr/>
        </p:nvGraphicFramePr>
        <p:xfrm>
          <a:off x="1142976" y="2071678"/>
          <a:ext cx="6929486" cy="3282562"/>
        </p:xfrm>
        <a:graphic>
          <a:graphicData uri="http://schemas.openxmlformats.org/drawingml/2006/table">
            <a:tbl>
              <a:tblPr/>
              <a:tblGrid>
                <a:gridCol w="2799640"/>
                <a:gridCol w="4129846"/>
              </a:tblGrid>
              <a:tr h="593018">
                <a:tc>
                  <a:txBody>
                    <a:bodyPr/>
                    <a:lstStyle/>
                    <a:p>
                      <a:pPr algn="ctr">
                        <a:lnSpc>
                          <a:spcPct val="150000"/>
                        </a:lnSpc>
                        <a:spcAft>
                          <a:spcPts val="0"/>
                        </a:spcAft>
                      </a:pPr>
                      <a:r>
                        <a:rPr lang="es-EC" sz="1800" b="1" dirty="0">
                          <a:solidFill>
                            <a:srgbClr val="FFFFFF"/>
                          </a:solidFill>
                          <a:latin typeface="Times New Roman"/>
                          <a:ea typeface="Calibri"/>
                          <a:cs typeface="Times New Roman"/>
                        </a:rPr>
                        <a:t>Objetivo de Control</a:t>
                      </a:r>
                      <a:endParaRPr lang="es-ES" sz="18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800" b="1">
                          <a:solidFill>
                            <a:srgbClr val="FFFFFF"/>
                          </a:solidFill>
                          <a:latin typeface="Times New Roman"/>
                          <a:ea typeface="Calibri"/>
                          <a:cs typeface="Times New Roman"/>
                        </a:rPr>
                        <a:t>Controles</a:t>
                      </a:r>
                      <a:endParaRPr lang="es-ES" sz="18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2193064">
                <a:tc>
                  <a:txBody>
                    <a:bodyPr/>
                    <a:lstStyle/>
                    <a:p>
                      <a:pPr algn="l">
                        <a:lnSpc>
                          <a:spcPct val="150000"/>
                        </a:lnSpc>
                        <a:spcAft>
                          <a:spcPts val="0"/>
                        </a:spcAft>
                      </a:pPr>
                      <a:r>
                        <a:rPr lang="es-EC" sz="1800" b="1" dirty="0">
                          <a:latin typeface="Times New Roman"/>
                          <a:ea typeface="Calibri"/>
                          <a:cs typeface="Times New Roman"/>
                        </a:rPr>
                        <a:t>Gestión de acceso de usuarios</a:t>
                      </a:r>
                      <a:endParaRPr lang="es-ES" sz="18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C" sz="1800" dirty="0">
                          <a:latin typeface="Times New Roman"/>
                          <a:ea typeface="Calibri"/>
                          <a:cs typeface="Times New Roman"/>
                        </a:rPr>
                        <a:t>Registro de usuarios</a:t>
                      </a:r>
                      <a:endParaRPr lang="es-ES" sz="1800" dirty="0">
                        <a:latin typeface="Calibri"/>
                        <a:ea typeface="Calibri"/>
                        <a:cs typeface="Times New Roman"/>
                      </a:endParaRPr>
                    </a:p>
                    <a:p>
                      <a:pPr marL="342900" lvl="0" indent="-342900" algn="just">
                        <a:lnSpc>
                          <a:spcPct val="150000"/>
                        </a:lnSpc>
                        <a:spcAft>
                          <a:spcPts val="0"/>
                        </a:spcAft>
                        <a:buFont typeface="Wingdings"/>
                        <a:buChar char=""/>
                      </a:pPr>
                      <a:r>
                        <a:rPr lang="es-EC" sz="1800" dirty="0">
                          <a:latin typeface="Times New Roman"/>
                          <a:ea typeface="Calibri"/>
                          <a:cs typeface="Times New Roman"/>
                        </a:rPr>
                        <a:t>Gestión de privilegios</a:t>
                      </a:r>
                      <a:endParaRPr lang="es-ES" sz="1800" dirty="0">
                        <a:latin typeface="Calibri"/>
                        <a:ea typeface="Calibri"/>
                        <a:cs typeface="Times New Roman"/>
                      </a:endParaRPr>
                    </a:p>
                    <a:p>
                      <a:pPr marL="342900" lvl="0" indent="-342900" algn="just">
                        <a:lnSpc>
                          <a:spcPct val="150000"/>
                        </a:lnSpc>
                        <a:spcAft>
                          <a:spcPts val="0"/>
                        </a:spcAft>
                        <a:buFont typeface="Wingdings"/>
                        <a:buChar char=""/>
                      </a:pPr>
                      <a:r>
                        <a:rPr lang="es-EC" sz="1800" dirty="0">
                          <a:latin typeface="Times New Roman"/>
                          <a:ea typeface="Calibri"/>
                          <a:cs typeface="Times New Roman"/>
                        </a:rPr>
                        <a:t>Gestión de contraseñas para usuarios</a:t>
                      </a:r>
                      <a:endParaRPr lang="es-ES" sz="1800" dirty="0">
                        <a:latin typeface="Calibri"/>
                        <a:ea typeface="Calibri"/>
                        <a:cs typeface="Times New Roman"/>
                      </a:endParaRPr>
                    </a:p>
                    <a:p>
                      <a:pPr marL="342900" lvl="0" indent="-342900" algn="just">
                        <a:lnSpc>
                          <a:spcPct val="150000"/>
                        </a:lnSpc>
                        <a:spcAft>
                          <a:spcPts val="0"/>
                        </a:spcAft>
                        <a:buFont typeface="Wingdings"/>
                        <a:buChar char=""/>
                      </a:pPr>
                      <a:r>
                        <a:rPr lang="es-EC" sz="1800" dirty="0">
                          <a:latin typeface="Times New Roman"/>
                          <a:ea typeface="Calibri"/>
                          <a:cs typeface="Times New Roman"/>
                        </a:rPr>
                        <a:t>Revisión de los derechos de acceso de los usuarios</a:t>
                      </a:r>
                      <a:endParaRPr lang="es-ES" sz="18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96480">
                <a:tc>
                  <a:txBody>
                    <a:bodyPr/>
                    <a:lstStyle/>
                    <a:p>
                      <a:pPr algn="just">
                        <a:lnSpc>
                          <a:spcPct val="150000"/>
                        </a:lnSpc>
                        <a:spcAft>
                          <a:spcPts val="0"/>
                        </a:spcAft>
                      </a:pPr>
                      <a:r>
                        <a:rPr lang="es-EC" sz="1800" b="1">
                          <a:latin typeface="Times New Roman"/>
                          <a:ea typeface="Calibri"/>
                          <a:cs typeface="Times New Roman"/>
                        </a:rPr>
                        <a:t>Monitoreo</a:t>
                      </a:r>
                      <a:endParaRPr lang="es-ES" sz="18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gn="just">
                        <a:lnSpc>
                          <a:spcPct val="150000"/>
                        </a:lnSpc>
                        <a:spcAft>
                          <a:spcPts val="0"/>
                        </a:spcAft>
                        <a:buFont typeface="Wingdings"/>
                        <a:buChar char=""/>
                      </a:pPr>
                      <a:r>
                        <a:rPr lang="es-EC" sz="1800" dirty="0">
                          <a:latin typeface="Times New Roman"/>
                          <a:ea typeface="Calibri"/>
                          <a:cs typeface="Times New Roman"/>
                        </a:rPr>
                        <a:t>Monitoreo del uso del sistema</a:t>
                      </a:r>
                      <a:endParaRPr lang="es-ES" sz="18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Recopilación, interpretación y análisis de la información proporcionada por las instituciones</a:t>
            </a: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a:xfrm>
            <a:off x="457200" y="1219200"/>
            <a:ext cx="8229600" cy="923916"/>
          </a:xfrm>
        </p:spPr>
        <p:txBody>
          <a:bodyPr>
            <a:normAutofit/>
          </a:bodyPr>
          <a:lstStyle/>
          <a:p>
            <a:r>
              <a:rPr lang="es-EC" sz="2400" dirty="0" smtClean="0">
                <a:solidFill>
                  <a:srgbClr val="002060"/>
                </a:solidFill>
              </a:rPr>
              <a:t>Registro de usuarios</a:t>
            </a:r>
            <a:endParaRPr lang="es-EC" sz="2400" dirty="0">
              <a:solidFill>
                <a:srgbClr val="002060"/>
              </a:solidFill>
            </a:endParaRPr>
          </a:p>
        </p:txBody>
      </p:sp>
      <p:graphicFrame>
        <p:nvGraphicFramePr>
          <p:cNvPr id="6" name="5 Gráfico"/>
          <p:cNvGraphicFramePr/>
          <p:nvPr/>
        </p:nvGraphicFramePr>
        <p:xfrm>
          <a:off x="714348" y="1500174"/>
          <a:ext cx="4049761" cy="25854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nvGraphicFramePr>
        <p:xfrm>
          <a:off x="4786314" y="1571612"/>
          <a:ext cx="4017475" cy="246893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7 Gráfico"/>
          <p:cNvGraphicFramePr/>
          <p:nvPr/>
        </p:nvGraphicFramePr>
        <p:xfrm>
          <a:off x="642910" y="3643314"/>
          <a:ext cx="4092843" cy="27239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10 Gráfico"/>
          <p:cNvGraphicFramePr/>
          <p:nvPr/>
        </p:nvGraphicFramePr>
        <p:xfrm>
          <a:off x="4643438" y="3714752"/>
          <a:ext cx="4217811" cy="2551289"/>
        </p:xfrm>
        <a:graphic>
          <a:graphicData uri="http://schemas.openxmlformats.org/drawingml/2006/chart">
            <c:chart xmlns:c="http://schemas.openxmlformats.org/drawingml/2006/chart" xmlns:r="http://schemas.openxmlformats.org/officeDocument/2006/relationships" r:id="rId6"/>
          </a:graphicData>
        </a:graphic>
      </p:graphicFrame>
      <p:sp>
        <p:nvSpPr>
          <p:cNvPr id="12" name="11 Título"/>
          <p:cNvSpPr>
            <a:spLocks noGrp="1"/>
          </p:cNvSpPr>
          <p:nvPr>
            <p:ph type="title"/>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a:xfrm>
            <a:off x="457200" y="1219200"/>
            <a:ext cx="8229600" cy="923916"/>
          </a:xfrm>
        </p:spPr>
        <p:txBody>
          <a:bodyPr>
            <a:normAutofit/>
          </a:bodyPr>
          <a:lstStyle/>
          <a:p>
            <a:r>
              <a:rPr lang="es-EC" sz="2400" dirty="0" smtClean="0">
                <a:solidFill>
                  <a:srgbClr val="002060"/>
                </a:solidFill>
              </a:rPr>
              <a:t>Registro de usuarios</a:t>
            </a:r>
            <a:endParaRPr lang="es-EC" sz="2400" dirty="0">
              <a:solidFill>
                <a:srgbClr val="002060"/>
              </a:solidFill>
            </a:endParaRPr>
          </a:p>
        </p:txBody>
      </p:sp>
      <p:graphicFrame>
        <p:nvGraphicFramePr>
          <p:cNvPr id="9" name="8 Gráfico"/>
          <p:cNvGraphicFramePr/>
          <p:nvPr/>
        </p:nvGraphicFramePr>
        <p:xfrm>
          <a:off x="857224" y="1500174"/>
          <a:ext cx="4229100" cy="2591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1 Gráfico"/>
          <p:cNvGraphicFramePr/>
          <p:nvPr/>
        </p:nvGraphicFramePr>
        <p:xfrm>
          <a:off x="4871357" y="1571612"/>
          <a:ext cx="4272643" cy="239485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2 Gráfico"/>
          <p:cNvGraphicFramePr/>
          <p:nvPr/>
        </p:nvGraphicFramePr>
        <p:xfrm>
          <a:off x="2214546" y="3571876"/>
          <a:ext cx="4572000" cy="2741543"/>
        </p:xfrm>
        <a:graphic>
          <a:graphicData uri="http://schemas.openxmlformats.org/drawingml/2006/chart">
            <c:chart xmlns:c="http://schemas.openxmlformats.org/drawingml/2006/chart" xmlns:r="http://schemas.openxmlformats.org/officeDocument/2006/relationships" r:id="rId5"/>
          </a:graphicData>
        </a:graphic>
      </p:graphicFrame>
      <p:sp>
        <p:nvSpPr>
          <p:cNvPr id="7" name="6 Título"/>
          <p:cNvSpPr>
            <a:spLocks noGrp="1"/>
          </p:cNvSpPr>
          <p:nvPr>
            <p:ph type="title"/>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4230006" y="0"/>
            <a:ext cx="4437818"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Planteamiento del Problema</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785794"/>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10" name="2 Marcador de contenido"/>
          <p:cNvSpPr>
            <a:spLocks noGrp="1"/>
          </p:cNvSpPr>
          <p:nvPr>
            <p:ph idx="1"/>
          </p:nvPr>
        </p:nvSpPr>
        <p:spPr>
          <a:xfrm>
            <a:off x="571472" y="1024048"/>
            <a:ext cx="8143932" cy="5429288"/>
          </a:xfrm>
        </p:spPr>
        <p:txBody>
          <a:bodyPr>
            <a:noAutofit/>
          </a:bodyPr>
          <a:lstStyle/>
          <a:p>
            <a:endParaRPr lang="es-ES" sz="100" dirty="0" smtClean="0"/>
          </a:p>
          <a:p>
            <a:pPr>
              <a:buNone/>
            </a:pPr>
            <a:r>
              <a:rPr lang="es-ES" sz="2400" b="1" dirty="0" smtClean="0">
                <a:effectLst>
                  <a:outerShdw blurRad="38100" dist="38100" dir="2700000" algn="tl">
                    <a:srgbClr val="000000">
                      <a:alpha val="43137"/>
                    </a:srgbClr>
                  </a:outerShdw>
                </a:effectLst>
              </a:rPr>
              <a:t>Planteamiento del Problema</a:t>
            </a:r>
          </a:p>
          <a:p>
            <a:pPr lvl="1" algn="just">
              <a:buFont typeface="Arial" pitchFamily="34" charset="0"/>
              <a:buChar char="•"/>
            </a:pPr>
            <a:r>
              <a:rPr lang="es-EC" sz="2000" dirty="0" smtClean="0"/>
              <a:t>La falta de controles y el aprovechamiento de las debilidades de controles existentes.</a:t>
            </a:r>
          </a:p>
          <a:p>
            <a:pPr lvl="1" algn="just">
              <a:buFont typeface="Arial" pitchFamily="34" charset="0"/>
              <a:buChar char="•"/>
            </a:pPr>
            <a:r>
              <a:rPr lang="es-EC" sz="2000" dirty="0" smtClean="0"/>
              <a:t>La falta de revisión y monitoreo por para de la Dirección.</a:t>
            </a:r>
          </a:p>
          <a:p>
            <a:pPr lvl="1" algn="just">
              <a:buFont typeface="Arial" pitchFamily="34" charset="0"/>
              <a:buChar char="•"/>
            </a:pPr>
            <a:r>
              <a:rPr lang="es-EC" sz="2000" dirty="0" smtClean="0"/>
              <a:t>La falta de concientización por parte de los usuarios respecto a normas de seguridad.</a:t>
            </a:r>
          </a:p>
          <a:p>
            <a:pPr lvl="1" algn="just">
              <a:buFont typeface="Arial" pitchFamily="34" charset="0"/>
              <a:buChar char="•"/>
            </a:pPr>
            <a:endParaRPr lang="es-EC" sz="2000" dirty="0" smtClean="0"/>
          </a:p>
          <a:p>
            <a:pPr lvl="1">
              <a:buFont typeface="Arial" pitchFamily="34" charset="0"/>
              <a:buChar char="•"/>
            </a:pPr>
            <a:endParaRPr lang="es-ES" sz="1400" dirty="0" smtClean="0"/>
          </a:p>
          <a:p>
            <a:endParaRPr lang="es-EC" sz="1600" dirty="0"/>
          </a:p>
        </p:txBody>
      </p:sp>
      <p:pic>
        <p:nvPicPr>
          <p:cNvPr id="8" name="7 Imagen"/>
          <p:cNvPicPr/>
          <p:nvPr/>
        </p:nvPicPr>
        <p:blipFill>
          <a:blip r:embed="rId3" cstate="print"/>
          <a:srcRect l="29539" t="26591" r="8144" b="23394"/>
          <a:stretch>
            <a:fillRect/>
          </a:stretch>
        </p:blipFill>
        <p:spPr bwMode="auto">
          <a:xfrm>
            <a:off x="2339752" y="3789040"/>
            <a:ext cx="4327762" cy="2088107"/>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strips(down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trips(down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strips(down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strips(down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ox(in)">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a:xfrm>
            <a:off x="457200" y="1219200"/>
            <a:ext cx="8229600" cy="923916"/>
          </a:xfrm>
        </p:spPr>
        <p:txBody>
          <a:bodyPr>
            <a:normAutofit/>
          </a:bodyPr>
          <a:lstStyle/>
          <a:p>
            <a:r>
              <a:rPr lang="es-EC" sz="2400" dirty="0" smtClean="0">
                <a:solidFill>
                  <a:srgbClr val="002060"/>
                </a:solidFill>
              </a:rPr>
              <a:t>Gestión de privilegios</a:t>
            </a:r>
            <a:endParaRPr lang="es-EC" sz="2400" dirty="0">
              <a:solidFill>
                <a:srgbClr val="002060"/>
              </a:solidFill>
            </a:endParaRPr>
          </a:p>
        </p:txBody>
      </p:sp>
      <p:graphicFrame>
        <p:nvGraphicFramePr>
          <p:cNvPr id="7" name="6 Gráfico"/>
          <p:cNvGraphicFramePr/>
          <p:nvPr/>
        </p:nvGraphicFramePr>
        <p:xfrm>
          <a:off x="928662" y="1571612"/>
          <a:ext cx="4008664" cy="23730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5089071" y="1500174"/>
          <a:ext cx="4054929" cy="2478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10 Gráfico"/>
          <p:cNvGraphicFramePr/>
          <p:nvPr/>
        </p:nvGraphicFramePr>
        <p:xfrm>
          <a:off x="928662" y="3857628"/>
          <a:ext cx="4093391" cy="250371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13 Gráfico"/>
          <p:cNvGraphicFramePr/>
          <p:nvPr/>
        </p:nvGraphicFramePr>
        <p:xfrm>
          <a:off x="4854799" y="3714752"/>
          <a:ext cx="4289201" cy="2548747"/>
        </p:xfrm>
        <a:graphic>
          <a:graphicData uri="http://schemas.openxmlformats.org/drawingml/2006/chart">
            <c:chart xmlns:c="http://schemas.openxmlformats.org/drawingml/2006/chart" xmlns:r="http://schemas.openxmlformats.org/officeDocument/2006/relationships" r:id="rId6"/>
          </a:graphicData>
        </a:graphic>
      </p:graphicFrame>
      <p:sp>
        <p:nvSpPr>
          <p:cNvPr id="9" name="8 Título"/>
          <p:cNvSpPr>
            <a:spLocks noGrp="1"/>
          </p:cNvSpPr>
          <p:nvPr>
            <p:ph type="title"/>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a:xfrm>
            <a:off x="457200" y="1219200"/>
            <a:ext cx="8229600" cy="923916"/>
          </a:xfrm>
        </p:spPr>
        <p:txBody>
          <a:bodyPr>
            <a:normAutofit/>
          </a:bodyPr>
          <a:lstStyle/>
          <a:p>
            <a:r>
              <a:rPr lang="es-EC" sz="2400" dirty="0" smtClean="0">
                <a:solidFill>
                  <a:srgbClr val="002060"/>
                </a:solidFill>
              </a:rPr>
              <a:t>Gestión de contraseñas para usuarios</a:t>
            </a:r>
            <a:endParaRPr lang="es-EC" sz="2400" dirty="0">
              <a:solidFill>
                <a:srgbClr val="002060"/>
              </a:solidFill>
            </a:endParaRPr>
          </a:p>
        </p:txBody>
      </p:sp>
      <p:graphicFrame>
        <p:nvGraphicFramePr>
          <p:cNvPr id="9" name="8 Gráfico"/>
          <p:cNvGraphicFramePr/>
          <p:nvPr/>
        </p:nvGraphicFramePr>
        <p:xfrm>
          <a:off x="785786" y="1571612"/>
          <a:ext cx="4235450" cy="25895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11 Gráfico"/>
          <p:cNvGraphicFramePr/>
          <p:nvPr/>
        </p:nvGraphicFramePr>
        <p:xfrm>
          <a:off x="4955268" y="1714488"/>
          <a:ext cx="4188732" cy="23730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12 Gráfico"/>
          <p:cNvGraphicFramePr/>
          <p:nvPr/>
        </p:nvGraphicFramePr>
        <p:xfrm>
          <a:off x="2786050" y="3714752"/>
          <a:ext cx="4199708" cy="2612571"/>
        </p:xfrm>
        <a:graphic>
          <a:graphicData uri="http://schemas.openxmlformats.org/drawingml/2006/chart">
            <c:chart xmlns:c="http://schemas.openxmlformats.org/drawingml/2006/chart" xmlns:r="http://schemas.openxmlformats.org/officeDocument/2006/relationships" r:id="rId5"/>
          </a:graphicData>
        </a:graphic>
      </p:graphicFrame>
      <p:sp>
        <p:nvSpPr>
          <p:cNvPr id="7" name="6 Título"/>
          <p:cNvSpPr>
            <a:spLocks noGrp="1"/>
          </p:cNvSpPr>
          <p:nvPr>
            <p:ph type="title"/>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a:xfrm>
            <a:off x="457200" y="1219200"/>
            <a:ext cx="8229600" cy="923916"/>
          </a:xfrm>
        </p:spPr>
        <p:txBody>
          <a:bodyPr>
            <a:normAutofit/>
          </a:bodyPr>
          <a:lstStyle/>
          <a:p>
            <a:r>
              <a:rPr lang="es-EC" sz="2400" dirty="0" smtClean="0">
                <a:solidFill>
                  <a:srgbClr val="002060"/>
                </a:solidFill>
              </a:rPr>
              <a:t>Revisión de los derechos de acceso de los usuarios</a:t>
            </a:r>
            <a:endParaRPr lang="es-EC" sz="2400" dirty="0">
              <a:solidFill>
                <a:srgbClr val="002060"/>
              </a:solidFill>
            </a:endParaRPr>
          </a:p>
        </p:txBody>
      </p:sp>
      <p:graphicFrame>
        <p:nvGraphicFramePr>
          <p:cNvPr id="7" name="6 Gráfico"/>
          <p:cNvGraphicFramePr/>
          <p:nvPr/>
        </p:nvGraphicFramePr>
        <p:xfrm>
          <a:off x="500034" y="2285992"/>
          <a:ext cx="4572000" cy="27415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nvGraphicFramePr>
        <p:xfrm>
          <a:off x="4572000" y="2285992"/>
          <a:ext cx="4572000" cy="2741543"/>
        </p:xfrm>
        <a:graphic>
          <a:graphicData uri="http://schemas.openxmlformats.org/drawingml/2006/chart">
            <c:chart xmlns:c="http://schemas.openxmlformats.org/drawingml/2006/chart" xmlns:r="http://schemas.openxmlformats.org/officeDocument/2006/relationships" r:id="rId4"/>
          </a:graphicData>
        </a:graphic>
      </p:graphicFrame>
      <p:sp>
        <p:nvSpPr>
          <p:cNvPr id="6" name="5 Título"/>
          <p:cNvSpPr>
            <a:spLocks noGrp="1"/>
          </p:cNvSpPr>
          <p:nvPr>
            <p:ph type="title"/>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Marcador de contenido"/>
          <p:cNvSpPr>
            <a:spLocks noGrp="1"/>
          </p:cNvSpPr>
          <p:nvPr>
            <p:ph sz="quarter" idx="1"/>
          </p:nvPr>
        </p:nvSpPr>
        <p:spPr>
          <a:xfrm>
            <a:off x="457200" y="1219200"/>
            <a:ext cx="8229600" cy="923916"/>
          </a:xfrm>
        </p:spPr>
        <p:txBody>
          <a:bodyPr>
            <a:normAutofit/>
          </a:bodyPr>
          <a:lstStyle/>
          <a:p>
            <a:r>
              <a:rPr lang="es-EC" sz="2400" dirty="0" smtClean="0">
                <a:solidFill>
                  <a:srgbClr val="002060"/>
                </a:solidFill>
              </a:rPr>
              <a:t>Monitoreo del uso del sistema</a:t>
            </a:r>
            <a:endParaRPr lang="es-EC" sz="2400" dirty="0">
              <a:solidFill>
                <a:srgbClr val="002060"/>
              </a:solidFill>
            </a:endParaRPr>
          </a:p>
        </p:txBody>
      </p:sp>
      <p:graphicFrame>
        <p:nvGraphicFramePr>
          <p:cNvPr id="6" name="5 Gráfico"/>
          <p:cNvGraphicFramePr/>
          <p:nvPr/>
        </p:nvGraphicFramePr>
        <p:xfrm>
          <a:off x="642910" y="1571612"/>
          <a:ext cx="4181090" cy="249850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Gráfico"/>
          <p:cNvGraphicFramePr/>
          <p:nvPr/>
        </p:nvGraphicFramePr>
        <p:xfrm>
          <a:off x="4786314" y="1643050"/>
          <a:ext cx="4166584" cy="24985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10 Gráfico"/>
          <p:cNvGraphicFramePr/>
          <p:nvPr/>
        </p:nvGraphicFramePr>
        <p:xfrm>
          <a:off x="714348" y="3714752"/>
          <a:ext cx="4190159" cy="26144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11 Gráfico"/>
          <p:cNvGraphicFramePr/>
          <p:nvPr/>
        </p:nvGraphicFramePr>
        <p:xfrm>
          <a:off x="4786314" y="3929066"/>
          <a:ext cx="4140826" cy="2459865"/>
        </p:xfrm>
        <a:graphic>
          <a:graphicData uri="http://schemas.openxmlformats.org/drawingml/2006/chart">
            <c:chart xmlns:c="http://schemas.openxmlformats.org/drawingml/2006/chart" xmlns:r="http://schemas.openxmlformats.org/officeDocument/2006/relationships" r:id="rId6"/>
          </a:graphicData>
        </a:graphic>
      </p:graphicFrame>
      <p:sp>
        <p:nvSpPr>
          <p:cNvPr id="8" name="7 Título"/>
          <p:cNvSpPr>
            <a:spLocks noGrp="1"/>
          </p:cNvSpPr>
          <p:nvPr>
            <p:ph type="title"/>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2428868"/>
            <a:ext cx="8028384" cy="850106"/>
          </a:xfrm>
        </p:spPr>
        <p:txBody>
          <a:bodyPr>
            <a:noAutofit/>
          </a:bodyPr>
          <a:lstStyle/>
          <a:p>
            <a:r>
              <a:rPr lang="es-ES" sz="3200" b="1" dirty="0" smtClean="0"/>
              <a:t>Interpretación de Resultados</a:t>
            </a:r>
            <a:endParaRPr lang="es-EC" sz="3200" b="1" dirty="0"/>
          </a:p>
        </p:txBody>
      </p:sp>
      <p:sp>
        <p:nvSpPr>
          <p:cNvPr id="10" name="9 Marcador de contenido"/>
          <p:cNvSpPr>
            <a:spLocks noGrp="1"/>
          </p:cNvSpPr>
          <p:nvPr>
            <p:ph sz="quarter" idx="1"/>
          </p:nvPr>
        </p:nvSpPr>
        <p:spPr>
          <a:xfrm>
            <a:off x="457200" y="1219200"/>
            <a:ext cx="8229600" cy="1209668"/>
          </a:xfrm>
        </p:spPr>
        <p:txBody>
          <a:bodyPr>
            <a:normAutofit/>
          </a:bodyPr>
          <a:lstStyle/>
          <a:p>
            <a:pPr algn="just"/>
            <a:endParaRPr lang="es-EC" sz="2400" dirty="0"/>
          </a:p>
          <a:p>
            <a:pPr>
              <a:buNone/>
            </a:pPr>
            <a:endParaRPr lang="es-EC" sz="2400" dirty="0">
              <a:solidFill>
                <a:srgbClr val="002060"/>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8028384" cy="850106"/>
          </a:xfrm>
        </p:spPr>
        <p:txBody>
          <a:bodyPr>
            <a:noAutofit/>
          </a:bodyPr>
          <a:lstStyle/>
          <a:p>
            <a:r>
              <a:rPr lang="es-ES" sz="3200" b="1" dirty="0" smtClean="0"/>
              <a:t>Registro de usuarios</a:t>
            </a:r>
            <a:endParaRPr lang="es-EC" sz="3200" b="1" dirty="0"/>
          </a:p>
        </p:txBody>
      </p:sp>
      <p:sp>
        <p:nvSpPr>
          <p:cNvPr id="10" name="9 Marcador de contenido"/>
          <p:cNvSpPr>
            <a:spLocks noGrp="1"/>
          </p:cNvSpPr>
          <p:nvPr>
            <p:ph sz="quarter" idx="1"/>
          </p:nvPr>
        </p:nvSpPr>
        <p:spPr>
          <a:xfrm>
            <a:off x="457200" y="1219200"/>
            <a:ext cx="8229600" cy="4781568"/>
          </a:xfrm>
        </p:spPr>
        <p:txBody>
          <a:bodyPr>
            <a:normAutofit fontScale="85000" lnSpcReduction="10000"/>
          </a:bodyPr>
          <a:lstStyle/>
          <a:p>
            <a:pPr algn="just">
              <a:buFont typeface="Wingdings" pitchFamily="2" charset="2"/>
              <a:buChar char="§"/>
            </a:pPr>
            <a:r>
              <a:rPr lang="es-EC" sz="2400" dirty="0" smtClean="0"/>
              <a:t>No </a:t>
            </a:r>
            <a:r>
              <a:rPr lang="es-EC" sz="2400" dirty="0"/>
              <a:t>se cuenta con procedimientos </a:t>
            </a:r>
            <a:r>
              <a:rPr lang="es-EC" sz="2400" dirty="0" smtClean="0"/>
              <a:t>formales de creación de usuarios.</a:t>
            </a:r>
          </a:p>
          <a:p>
            <a:pPr algn="just">
              <a:buFont typeface="Wingdings" pitchFamily="2" charset="2"/>
              <a:buChar char="§"/>
            </a:pPr>
            <a:r>
              <a:rPr lang="es-EC" sz="2400" dirty="0" smtClean="0"/>
              <a:t>En muchos casos no se cumple el </a:t>
            </a:r>
            <a:r>
              <a:rPr lang="es-EC" sz="2400" dirty="0"/>
              <a:t>acuerdo 163 del </a:t>
            </a:r>
            <a:r>
              <a:rPr lang="es-EC" sz="2400" dirty="0" smtClean="0"/>
              <a:t>MF.</a:t>
            </a:r>
            <a:endParaRPr lang="es-EC" sz="2400" dirty="0"/>
          </a:p>
          <a:p>
            <a:pPr algn="just">
              <a:buFont typeface="Wingdings" pitchFamily="2" charset="2"/>
              <a:buChar char="§"/>
            </a:pPr>
            <a:r>
              <a:rPr lang="es-EC" sz="2400" dirty="0" smtClean="0"/>
              <a:t>Si se </a:t>
            </a:r>
            <a:r>
              <a:rPr lang="es-EC" sz="2400" dirty="0"/>
              <a:t>verifica que la solicitud de creación de usuarios tenga la firma de autorización,  </a:t>
            </a:r>
            <a:r>
              <a:rPr lang="es-EC" sz="2400" dirty="0" smtClean="0"/>
              <a:t>pero no </a:t>
            </a:r>
            <a:r>
              <a:rPr lang="es-EC" sz="2400" dirty="0"/>
              <a:t>se tiene definido claramente quien </a:t>
            </a:r>
            <a:r>
              <a:rPr lang="es-EC" sz="2400" dirty="0" smtClean="0"/>
              <a:t>autoriza. </a:t>
            </a:r>
            <a:endParaRPr lang="es-EC" sz="2400" dirty="0"/>
          </a:p>
          <a:p>
            <a:pPr algn="just">
              <a:buFont typeface="Wingdings" pitchFamily="2" charset="2"/>
              <a:buChar char="§"/>
            </a:pPr>
            <a:r>
              <a:rPr lang="es-EC" sz="2400" dirty="0" smtClean="0"/>
              <a:t>En algunos casos no se usa el </a:t>
            </a:r>
            <a:r>
              <a:rPr lang="es-EC" sz="2400" dirty="0"/>
              <a:t>formato de acuerdo de </a:t>
            </a:r>
            <a:r>
              <a:rPr lang="es-EC" sz="2400" dirty="0" smtClean="0"/>
              <a:t>responsabilidad.  </a:t>
            </a:r>
            <a:endParaRPr lang="es-EC" sz="2400" dirty="0"/>
          </a:p>
          <a:p>
            <a:pPr algn="just">
              <a:buFont typeface="Wingdings" pitchFamily="2" charset="2"/>
              <a:buChar char="§"/>
            </a:pPr>
            <a:r>
              <a:rPr lang="es-EC" sz="2400" dirty="0" smtClean="0"/>
              <a:t>No existe procedimiento formal de salida o desvinculación de </a:t>
            </a:r>
            <a:r>
              <a:rPr lang="es-EC" sz="2400" dirty="0"/>
              <a:t>personal.</a:t>
            </a:r>
          </a:p>
          <a:p>
            <a:pPr algn="just">
              <a:buFont typeface="Wingdings" pitchFamily="2" charset="2"/>
              <a:buChar char="§"/>
            </a:pPr>
            <a:r>
              <a:rPr lang="es-EC" sz="2400" dirty="0"/>
              <a:t>N</a:t>
            </a:r>
            <a:r>
              <a:rPr lang="es-EC" sz="2400" dirty="0" smtClean="0"/>
              <a:t>o se cuenta con un procedimiento formal de desactivación de usuarios </a:t>
            </a:r>
            <a:r>
              <a:rPr lang="es-EC" sz="2400" dirty="0"/>
              <a:t>inmediatamente </a:t>
            </a:r>
            <a:r>
              <a:rPr lang="es-EC" sz="2400" dirty="0" smtClean="0"/>
              <a:t>al recibir </a:t>
            </a:r>
            <a:r>
              <a:rPr lang="es-EC" sz="2400" dirty="0"/>
              <a:t>alguna </a:t>
            </a:r>
            <a:r>
              <a:rPr lang="es-EC" sz="2400" dirty="0" smtClean="0"/>
              <a:t>notificación emergente.</a:t>
            </a:r>
            <a:endParaRPr lang="es-EC" sz="2400" dirty="0"/>
          </a:p>
          <a:p>
            <a:pPr algn="just">
              <a:buFont typeface="Wingdings" pitchFamily="2" charset="2"/>
              <a:buChar char="§"/>
            </a:pPr>
            <a:r>
              <a:rPr lang="es-EC" sz="2400" dirty="0" smtClean="0"/>
              <a:t>No todos los administradores </a:t>
            </a:r>
            <a:r>
              <a:rPr lang="es-EC" sz="2400" dirty="0"/>
              <a:t>informáticos mantienen un registro de </a:t>
            </a:r>
            <a:r>
              <a:rPr lang="es-EC" sz="2400" dirty="0" smtClean="0"/>
              <a:t>usuarios del sistema.</a:t>
            </a:r>
            <a:endParaRPr lang="es-EC" sz="2400" dirty="0"/>
          </a:p>
          <a:p>
            <a:pPr algn="just">
              <a:buFont typeface="Wingdings" pitchFamily="2" charset="2"/>
              <a:buChar char="§"/>
            </a:pPr>
            <a:r>
              <a:rPr lang="es-EC" sz="2400" dirty="0" smtClean="0"/>
              <a:t>Existen casos en el administrador informático entrega  el usuario y contraseña a otro funcionario cuando se </a:t>
            </a:r>
            <a:r>
              <a:rPr lang="es-EC" sz="2400" dirty="0"/>
              <a:t>ausenta </a:t>
            </a:r>
            <a:r>
              <a:rPr lang="es-EC" sz="2400" dirty="0" smtClean="0"/>
              <a:t>temporalmente.</a:t>
            </a:r>
            <a:endParaRPr lang="es-EC" sz="2400" dirty="0"/>
          </a:p>
          <a:p>
            <a:pPr algn="just">
              <a:buFont typeface="Wingdings" pitchFamily="2" charset="2"/>
              <a:buChar char="§"/>
            </a:pPr>
            <a:r>
              <a:rPr lang="es-EC" sz="2400" dirty="0"/>
              <a:t>N</a:t>
            </a:r>
            <a:r>
              <a:rPr lang="es-EC" sz="2400" dirty="0" smtClean="0"/>
              <a:t>o </a:t>
            </a:r>
            <a:r>
              <a:rPr lang="es-EC" sz="2400" dirty="0"/>
              <a:t>se </a:t>
            </a:r>
            <a:r>
              <a:rPr lang="es-EC" sz="2400" dirty="0" smtClean="0"/>
              <a:t>cuenta con procedimientos por desconocimiento de normativa legal y buenas prácticas de seguridad.</a:t>
            </a:r>
            <a:endParaRPr lang="es-EC" sz="2400" dirty="0"/>
          </a:p>
          <a:p>
            <a:pPr>
              <a:buNone/>
            </a:pPr>
            <a:endParaRPr lang="es-EC" sz="2400" dirty="0">
              <a:solidFill>
                <a:srgbClr val="00206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in)">
                                      <p:cBhvr>
                                        <p:cTn id="15" dur="500"/>
                                        <p:tgtEl>
                                          <p:spTgt spid="10">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ox(in)">
                                      <p:cBhvr>
                                        <p:cTn id="18" dur="500"/>
                                        <p:tgtEl>
                                          <p:spTgt spid="10">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ox(in)">
                                      <p:cBhvr>
                                        <p:cTn id="21" dur="500"/>
                                        <p:tgtEl>
                                          <p:spTgt spid="10">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10">
                                            <p:txEl>
                                              <p:pRg st="4" end="4"/>
                                            </p:txEl>
                                          </p:spTgt>
                                        </p:tgtEl>
                                        <p:attrNameLst>
                                          <p:attrName>style.visibility</p:attrName>
                                        </p:attrNameLst>
                                      </p:cBhvr>
                                      <p:to>
                                        <p:strVal val="visible"/>
                                      </p:to>
                                    </p:set>
                                    <p:animEffect transition="in" filter="box(in)">
                                      <p:cBhvr>
                                        <p:cTn id="24" dur="500"/>
                                        <p:tgtEl>
                                          <p:spTgt spid="10">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box(in)">
                                      <p:cBhvr>
                                        <p:cTn id="27" dur="500"/>
                                        <p:tgtEl>
                                          <p:spTgt spid="10">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0">
                                            <p:txEl>
                                              <p:pRg st="6" end="6"/>
                                            </p:txEl>
                                          </p:spTgt>
                                        </p:tgtEl>
                                        <p:attrNameLst>
                                          <p:attrName>style.visibility</p:attrName>
                                        </p:attrNameLst>
                                      </p:cBhvr>
                                      <p:to>
                                        <p:strVal val="visible"/>
                                      </p:to>
                                    </p:set>
                                    <p:animEffect transition="in" filter="box(in)">
                                      <p:cBhvr>
                                        <p:cTn id="30" dur="500"/>
                                        <p:tgtEl>
                                          <p:spTgt spid="10">
                                            <p:txEl>
                                              <p:pRg st="6" end="6"/>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10">
                                            <p:txEl>
                                              <p:pRg st="7" end="7"/>
                                            </p:txEl>
                                          </p:spTgt>
                                        </p:tgtEl>
                                        <p:attrNameLst>
                                          <p:attrName>style.visibility</p:attrName>
                                        </p:attrNameLst>
                                      </p:cBhvr>
                                      <p:to>
                                        <p:strVal val="visible"/>
                                      </p:to>
                                    </p:set>
                                    <p:animEffect transition="in" filter="box(in)">
                                      <p:cBhvr>
                                        <p:cTn id="33" dur="500"/>
                                        <p:tgtEl>
                                          <p:spTgt spid="10">
                                            <p:txEl>
                                              <p:pRg st="7" end="7"/>
                                            </p:txEl>
                                          </p:spTgt>
                                        </p:tgtEl>
                                      </p:cBhvr>
                                    </p:animEffect>
                                  </p:childTnLst>
                                </p:cTn>
                              </p:par>
                              <p:par>
                                <p:cTn id="34" presetID="4" presetClass="entr" presetSubtype="16" fill="hold" nodeType="withEffect">
                                  <p:stCondLst>
                                    <p:cond delay="0"/>
                                  </p:stCondLst>
                                  <p:childTnLst>
                                    <p:set>
                                      <p:cBhvr>
                                        <p:cTn id="35" dur="1" fill="hold">
                                          <p:stCondLst>
                                            <p:cond delay="0"/>
                                          </p:stCondLst>
                                        </p:cTn>
                                        <p:tgtEl>
                                          <p:spTgt spid="10">
                                            <p:txEl>
                                              <p:pRg st="8" end="8"/>
                                            </p:txEl>
                                          </p:spTgt>
                                        </p:tgtEl>
                                        <p:attrNameLst>
                                          <p:attrName>style.visibility</p:attrName>
                                        </p:attrNameLst>
                                      </p:cBhvr>
                                      <p:to>
                                        <p:strVal val="visible"/>
                                      </p:to>
                                    </p:set>
                                    <p:animEffect transition="in" filter="box(in)">
                                      <p:cBhvr>
                                        <p:cTn id="36" dur="500"/>
                                        <p:tgtEl>
                                          <p:spTgt spid="1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8028384" cy="850106"/>
          </a:xfrm>
        </p:spPr>
        <p:txBody>
          <a:bodyPr>
            <a:noAutofit/>
          </a:bodyPr>
          <a:lstStyle/>
          <a:p>
            <a:r>
              <a:rPr lang="es-ES" sz="3200" b="1" dirty="0" smtClean="0"/>
              <a:t>Gestión de privilegios</a:t>
            </a:r>
            <a:endParaRPr lang="es-EC" sz="3200" b="1" dirty="0"/>
          </a:p>
        </p:txBody>
      </p:sp>
      <p:sp>
        <p:nvSpPr>
          <p:cNvPr id="10" name="9 Marcador de contenido"/>
          <p:cNvSpPr>
            <a:spLocks noGrp="1"/>
          </p:cNvSpPr>
          <p:nvPr>
            <p:ph sz="quarter" idx="1"/>
          </p:nvPr>
        </p:nvSpPr>
        <p:spPr>
          <a:xfrm>
            <a:off x="457200" y="1219200"/>
            <a:ext cx="8229600" cy="4781568"/>
          </a:xfrm>
        </p:spPr>
        <p:txBody>
          <a:bodyPr>
            <a:normAutofit/>
          </a:bodyPr>
          <a:lstStyle/>
          <a:p>
            <a:pPr algn="just">
              <a:buFont typeface="Wingdings" pitchFamily="2" charset="2"/>
              <a:buChar char="§"/>
            </a:pPr>
            <a:r>
              <a:rPr lang="es-EC" sz="2400" dirty="0" smtClean="0"/>
              <a:t>No se cuenta con un registro de la identificación del usuario con sus permisos asignados respectivamente.</a:t>
            </a:r>
          </a:p>
          <a:p>
            <a:pPr algn="just">
              <a:buFont typeface="Wingdings" pitchFamily="2" charset="2"/>
              <a:buChar char="§"/>
            </a:pPr>
            <a:r>
              <a:rPr lang="es-EC" sz="2400" dirty="0" smtClean="0"/>
              <a:t>Se asignan privilegios o permisos a los usuarios sin existir un criterio o filtro en la solicitudes. Algunos administradores otorgan permisos basándose únicamente en lo que solicitan.</a:t>
            </a:r>
          </a:p>
          <a:p>
            <a:pPr algn="just">
              <a:buFont typeface="Wingdings" pitchFamily="2" charset="2"/>
              <a:buChar char="§"/>
            </a:pPr>
            <a:r>
              <a:rPr lang="es-EC" sz="2400" dirty="0" smtClean="0"/>
              <a:t>El administrador informático no cuenta con un registro de las autorizaciones asignadas.</a:t>
            </a:r>
          </a:p>
          <a:p>
            <a:pPr algn="just">
              <a:buFont typeface="Wingdings" pitchFamily="2" charset="2"/>
              <a:buChar char="§"/>
            </a:pPr>
            <a:r>
              <a:rPr lang="es-EC" sz="2400" dirty="0" smtClean="0"/>
              <a:t>No se cuenta con un procedimiento formal para asignación de privilegios.</a:t>
            </a:r>
          </a:p>
          <a:p>
            <a:pPr>
              <a:buNone/>
            </a:pPr>
            <a:endParaRPr lang="es-EC" sz="2400" dirty="0">
              <a:solidFill>
                <a:srgbClr val="00206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in)">
                                      <p:cBhvr>
                                        <p:cTn id="15" dur="500"/>
                                        <p:tgtEl>
                                          <p:spTgt spid="10">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ox(in)">
                                      <p:cBhvr>
                                        <p:cTn id="18" dur="500"/>
                                        <p:tgtEl>
                                          <p:spTgt spid="10">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animEffect transition="in" filter="box(in)">
                                      <p:cBhvr>
                                        <p:cTn id="21"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7584" y="188640"/>
            <a:ext cx="8028384" cy="850106"/>
          </a:xfrm>
        </p:spPr>
        <p:txBody>
          <a:bodyPr>
            <a:noAutofit/>
          </a:bodyPr>
          <a:lstStyle/>
          <a:p>
            <a:r>
              <a:rPr lang="es-ES" sz="3200" b="1" dirty="0" smtClean="0"/>
              <a:t>Gestión de contraseñas para usuarios</a:t>
            </a:r>
            <a:endParaRPr lang="es-EC" sz="3200" b="1" dirty="0"/>
          </a:p>
        </p:txBody>
      </p:sp>
      <p:sp>
        <p:nvSpPr>
          <p:cNvPr id="10" name="9 Marcador de contenido"/>
          <p:cNvSpPr>
            <a:spLocks noGrp="1"/>
          </p:cNvSpPr>
          <p:nvPr>
            <p:ph sz="quarter" idx="1"/>
          </p:nvPr>
        </p:nvSpPr>
        <p:spPr>
          <a:xfrm>
            <a:off x="457200" y="1219200"/>
            <a:ext cx="8229600" cy="4781568"/>
          </a:xfrm>
        </p:spPr>
        <p:txBody>
          <a:bodyPr>
            <a:normAutofit/>
          </a:bodyPr>
          <a:lstStyle/>
          <a:p>
            <a:pPr algn="just">
              <a:buFont typeface="Wingdings" pitchFamily="2" charset="2"/>
              <a:buChar char="§"/>
            </a:pPr>
            <a:r>
              <a:rPr lang="es-EC" sz="2400" dirty="0" smtClean="0"/>
              <a:t>En la mayoría de los casos hacen firmar el acuerdo de confidencialidad según formato del MF, pero no se cuenta con un procedimiento formal.</a:t>
            </a:r>
          </a:p>
          <a:p>
            <a:pPr algn="just">
              <a:buFont typeface="Wingdings" pitchFamily="2" charset="2"/>
              <a:buChar char="§"/>
            </a:pPr>
            <a:r>
              <a:rPr lang="es-EC" sz="2400" dirty="0" smtClean="0"/>
              <a:t>No existen políticas, procedimientos, normas, etc., que permita mantener la confidencialidad de las contraseñas. Pocas entidades realizan campañas de concientización como comunicaciones internas. </a:t>
            </a:r>
          </a:p>
          <a:p>
            <a:pPr algn="just">
              <a:buFont typeface="Wingdings" pitchFamily="2" charset="2"/>
              <a:buChar char="§"/>
            </a:pPr>
            <a:r>
              <a:rPr lang="es-EC" sz="2400" dirty="0" smtClean="0"/>
              <a:t>No se realizan las actividades básicas de gestión de contraseñas ni con procedimientos formales.</a:t>
            </a:r>
          </a:p>
          <a:p>
            <a:pPr>
              <a:buNone/>
            </a:pPr>
            <a:endParaRPr lang="es-EC" sz="2400" dirty="0">
              <a:solidFill>
                <a:srgbClr val="00206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in)">
                                      <p:cBhvr>
                                        <p:cTn id="15" dur="500"/>
                                        <p:tgtEl>
                                          <p:spTgt spid="10">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ox(in)">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9470" y="435754"/>
            <a:ext cx="8284496" cy="1135858"/>
          </a:xfrm>
        </p:spPr>
        <p:txBody>
          <a:bodyPr>
            <a:noAutofit/>
          </a:bodyPr>
          <a:lstStyle/>
          <a:p>
            <a:r>
              <a:rPr lang="es-ES" sz="3200" b="1" dirty="0" smtClean="0"/>
              <a:t>Revisión de los derechos de acceso de los usuarios</a:t>
            </a:r>
            <a:endParaRPr lang="es-EC" sz="3200" b="1" dirty="0"/>
          </a:p>
        </p:txBody>
      </p:sp>
      <p:sp>
        <p:nvSpPr>
          <p:cNvPr id="10" name="9 Marcador de contenido"/>
          <p:cNvSpPr>
            <a:spLocks noGrp="1"/>
          </p:cNvSpPr>
          <p:nvPr>
            <p:ph sz="quarter" idx="1"/>
          </p:nvPr>
        </p:nvSpPr>
        <p:spPr>
          <a:xfrm>
            <a:off x="457200" y="1576390"/>
            <a:ext cx="8229600" cy="4781568"/>
          </a:xfrm>
        </p:spPr>
        <p:txBody>
          <a:bodyPr>
            <a:normAutofit/>
          </a:bodyPr>
          <a:lstStyle/>
          <a:p>
            <a:pPr algn="just">
              <a:buFont typeface="Wingdings" pitchFamily="2" charset="2"/>
              <a:buChar char="§"/>
            </a:pPr>
            <a:r>
              <a:rPr lang="es-EC" sz="2400" dirty="0" smtClean="0"/>
              <a:t>Solo una institución realiza revisiones de permisos de usuarios, debido a que existía un antecedente de desvíos de fondos (MAE).</a:t>
            </a:r>
          </a:p>
          <a:p>
            <a:pPr algn="just">
              <a:buFont typeface="Wingdings" pitchFamily="2" charset="2"/>
              <a:buChar char="§"/>
            </a:pPr>
            <a:r>
              <a:rPr lang="es-EC" sz="2400" dirty="0" smtClean="0"/>
              <a:t>No se cuenta con procedimientos de revisiones periódicas de usuarios y permisos.</a:t>
            </a:r>
          </a:p>
          <a:p>
            <a:pPr algn="just">
              <a:buFont typeface="Wingdings" pitchFamily="2" charset="2"/>
              <a:buChar char="§"/>
            </a:pPr>
            <a:r>
              <a:rPr lang="es-EC" sz="2400" dirty="0" smtClean="0"/>
              <a:t> No se realizan depuraciones de cuentas de usuarios.</a:t>
            </a:r>
          </a:p>
          <a:p>
            <a:pPr>
              <a:buNone/>
            </a:pPr>
            <a:endParaRPr lang="es-EC" sz="2400" dirty="0">
              <a:solidFill>
                <a:srgbClr val="002060"/>
              </a:solidFill>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in)">
                                      <p:cBhvr>
                                        <p:cTn id="15" dur="500"/>
                                        <p:tgtEl>
                                          <p:spTgt spid="10">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ox(in)">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9470" y="188640"/>
            <a:ext cx="9141752" cy="850106"/>
          </a:xfrm>
        </p:spPr>
        <p:txBody>
          <a:bodyPr>
            <a:noAutofit/>
          </a:bodyPr>
          <a:lstStyle/>
          <a:p>
            <a:r>
              <a:rPr lang="es-ES" sz="3200" b="1" dirty="0" smtClean="0"/>
              <a:t>Monitoreo del uso del sistema</a:t>
            </a:r>
            <a:endParaRPr lang="es-EC" sz="3200" b="1" dirty="0"/>
          </a:p>
        </p:txBody>
      </p:sp>
      <p:sp>
        <p:nvSpPr>
          <p:cNvPr id="10" name="9 Marcador de contenido"/>
          <p:cNvSpPr>
            <a:spLocks noGrp="1"/>
          </p:cNvSpPr>
          <p:nvPr>
            <p:ph sz="quarter" idx="1"/>
          </p:nvPr>
        </p:nvSpPr>
        <p:spPr>
          <a:xfrm>
            <a:off x="457200" y="1219200"/>
            <a:ext cx="8229600" cy="4781568"/>
          </a:xfrm>
        </p:spPr>
        <p:txBody>
          <a:bodyPr>
            <a:normAutofit/>
          </a:bodyPr>
          <a:lstStyle/>
          <a:p>
            <a:pPr algn="just">
              <a:buFont typeface="Wingdings" pitchFamily="2" charset="2"/>
              <a:buChar char="§"/>
            </a:pPr>
            <a:r>
              <a:rPr lang="es-EC" sz="2400" dirty="0" smtClean="0"/>
              <a:t>No se realiza ninguna actividad de monitoreo.</a:t>
            </a:r>
          </a:p>
          <a:p>
            <a:pPr algn="just">
              <a:buFont typeface="Wingdings" pitchFamily="2" charset="2"/>
              <a:buChar char="§"/>
            </a:pPr>
            <a:r>
              <a:rPr lang="es-EC" sz="2400" dirty="0" smtClean="0"/>
              <a:t>Se pudo notar que existe un desconocimiento total de actividades de monitoreo, por lo tanto representa un riesgo muy alto. </a:t>
            </a:r>
          </a:p>
          <a:p>
            <a:pPr algn="just">
              <a:buFont typeface="Wingdings" pitchFamily="2" charset="2"/>
              <a:buChar char="§"/>
            </a:pPr>
            <a:r>
              <a:rPr lang="es-EC" sz="2400" dirty="0" smtClean="0"/>
              <a:t>Al no realizar un monitoreo sobre el sistema, esto presenta un alto riesgo que puede causar un alto impacto de pérdidas económicas, de imagen, reputación, etc.</a:t>
            </a: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box(in)">
                                      <p:cBhvr>
                                        <p:cTn id="12" dur="500"/>
                                        <p:tgtEl>
                                          <p:spTgt spid="10">
                                            <p:txEl>
                                              <p:pRg st="0" end="0"/>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box(in)">
                                      <p:cBhvr>
                                        <p:cTn id="15" dur="500"/>
                                        <p:tgtEl>
                                          <p:spTgt spid="10">
                                            <p:txEl>
                                              <p:pRg st="1" end="1"/>
                                            </p:txEl>
                                          </p:spTgt>
                                        </p:tgtEl>
                                      </p:cBhvr>
                                    </p:animEffect>
                                  </p:childTnLst>
                                </p:cTn>
                              </p:par>
                              <p:par>
                                <p:cTn id="16" presetID="4" presetClass="entr" presetSubtype="16" fill="hold" nodeType="withEffect">
                                  <p:stCondLst>
                                    <p:cond delay="0"/>
                                  </p:stCondLst>
                                  <p:childTnLst>
                                    <p:set>
                                      <p:cBhvr>
                                        <p:cTn id="17" dur="1" fill="hold">
                                          <p:stCondLst>
                                            <p:cond delay="0"/>
                                          </p:stCondLst>
                                        </p:cTn>
                                        <p:tgtEl>
                                          <p:spTgt spid="10">
                                            <p:txEl>
                                              <p:pRg st="2" end="2"/>
                                            </p:txEl>
                                          </p:spTgt>
                                        </p:tgtEl>
                                        <p:attrNameLst>
                                          <p:attrName>style.visibility</p:attrName>
                                        </p:attrNameLst>
                                      </p:cBhvr>
                                      <p:to>
                                        <p:strVal val="visible"/>
                                      </p:to>
                                    </p:set>
                                    <p:animEffect transition="in" filter="box(in)">
                                      <p:cBhvr>
                                        <p:cTn id="1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4514122" y="0"/>
            <a:ext cx="4153702"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Justificación e Importancia</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785794"/>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10" name="2 Marcador de contenido"/>
          <p:cNvSpPr>
            <a:spLocks noGrp="1"/>
          </p:cNvSpPr>
          <p:nvPr>
            <p:ph idx="1"/>
          </p:nvPr>
        </p:nvSpPr>
        <p:spPr>
          <a:xfrm>
            <a:off x="571472" y="980728"/>
            <a:ext cx="8143932" cy="5429288"/>
          </a:xfrm>
        </p:spPr>
        <p:txBody>
          <a:bodyPr>
            <a:noAutofit/>
          </a:bodyPr>
          <a:lstStyle/>
          <a:p>
            <a:endParaRPr lang="es-ES" sz="100" dirty="0" smtClean="0"/>
          </a:p>
          <a:p>
            <a:pPr>
              <a:buNone/>
            </a:pPr>
            <a:r>
              <a:rPr lang="es-ES" sz="2400" b="1" dirty="0" smtClean="0">
                <a:effectLst>
                  <a:outerShdw blurRad="38100" dist="38100" dir="2700000" algn="tl">
                    <a:srgbClr val="000000">
                      <a:alpha val="43137"/>
                    </a:srgbClr>
                  </a:outerShdw>
                </a:effectLst>
              </a:rPr>
              <a:t>Justificación  e Importancia</a:t>
            </a:r>
          </a:p>
          <a:p>
            <a:pPr lvl="1" algn="just">
              <a:buFont typeface="Arial" pitchFamily="34" charset="0"/>
              <a:buChar char="•"/>
            </a:pPr>
            <a:r>
              <a:rPr lang="es-EC" sz="2000" dirty="0" smtClean="0"/>
              <a:t>El Código Orgánico de Planificación y Finanzas Públicas manifiesta que todas las entidades del PGE deben utilizar el sistema (</a:t>
            </a:r>
            <a:r>
              <a:rPr lang="es-EC" sz="2000" dirty="0" err="1" smtClean="0"/>
              <a:t>esigef</a:t>
            </a:r>
            <a:r>
              <a:rPr lang="es-EC" sz="2000" dirty="0" smtClean="0"/>
              <a:t>) como el medio para su gestión financiera.</a:t>
            </a:r>
          </a:p>
          <a:p>
            <a:pPr lvl="1" algn="just">
              <a:buFont typeface="Arial" pitchFamily="34" charset="0"/>
              <a:buChar char="•"/>
            </a:pPr>
            <a:r>
              <a:rPr lang="es-EC" sz="2000" dirty="0" smtClean="0"/>
              <a:t>El eSigef tiene las siguientes funciones: generar, procesar y proveer información oportuna y relevante para soportar la toma de decisiones de las autoridades de las entidades del sector público.</a:t>
            </a:r>
          </a:p>
          <a:p>
            <a:pPr lvl="1" algn="just">
              <a:buFont typeface="Arial" pitchFamily="34" charset="0"/>
              <a:buChar char="•"/>
            </a:pPr>
            <a:r>
              <a:rPr lang="es-EC" sz="2000" dirty="0" smtClean="0"/>
              <a:t>A través del sistema eSigef se maneja el PGE, es decir los recursos financieros en salud, educación, etc. Considerando la coyuntura que vive el país por la caída del precio de petróleo se vuelve más importante el cuidado de dichos recursos.</a:t>
            </a:r>
          </a:p>
          <a:p>
            <a:pPr lvl="1" algn="just">
              <a:buFont typeface="Arial" pitchFamily="34" charset="0"/>
              <a:buChar char="•"/>
            </a:pPr>
            <a:r>
              <a:rPr lang="es-EC" sz="2000" dirty="0" smtClean="0"/>
              <a:t>Es necesario minimizar el riesgo de fraudes y desvío de fondos por una mala utilización del sistema eSigef, con el fin de controlar adecuadamente los recursos financieros.</a:t>
            </a:r>
            <a:endParaRPr lang="es-ES" sz="2000" dirty="0" smtClean="0"/>
          </a:p>
          <a:p>
            <a:pPr lvl="1">
              <a:buFont typeface="Arial" pitchFamily="34" charset="0"/>
              <a:buChar char="•"/>
            </a:pPr>
            <a:endParaRPr lang="es-ES" sz="1400" dirty="0" smtClean="0"/>
          </a:p>
          <a:p>
            <a:endParaRPr lang="es-EC" sz="1600" dirty="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strips(downLeft)">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strips(downLeft)">
                                      <p:cBhvr>
                                        <p:cTn id="12" dur="500"/>
                                        <p:tgtEl>
                                          <p:spTgt spid="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animEffect transition="in" filter="strips(downLeft)">
                                      <p:cBhvr>
                                        <p:cTn id="17" dur="500"/>
                                        <p:tgtEl>
                                          <p:spTgt spid="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10">
                                            <p:txEl>
                                              <p:pRg st="4" end="4"/>
                                            </p:txEl>
                                          </p:spTgt>
                                        </p:tgtEl>
                                        <p:attrNameLst>
                                          <p:attrName>style.visibility</p:attrName>
                                        </p:attrNameLst>
                                      </p:cBhvr>
                                      <p:to>
                                        <p:strVal val="visible"/>
                                      </p:to>
                                    </p:set>
                                    <p:animEffect transition="in" filter="strips(downLeft)">
                                      <p:cBhvr>
                                        <p:cTn id="22" dur="500"/>
                                        <p:tgtEl>
                                          <p:spTgt spid="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strips(downLeft)">
                                      <p:cBhvr>
                                        <p:cTn id="27"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fontScale="92500" lnSpcReduction="2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Evaluación de riesgos de los resultados basados en la norma ISO 27005</a:t>
            </a:r>
          </a:p>
          <a:p>
            <a:pPr marL="1280160" lvl="2" indent="-256032" algn="just">
              <a:spcBef>
                <a:spcPts val="400"/>
              </a:spcBef>
              <a:buClr>
                <a:schemeClr val="accent1"/>
              </a:buClr>
              <a:buSzPct val="68000"/>
              <a:buFont typeface="Wingdings 3"/>
              <a:buChar char=""/>
            </a:pPr>
            <a:r>
              <a:rPr lang="es-ES" sz="2000" dirty="0" smtClean="0"/>
              <a:t>Identificación de la amenazas</a:t>
            </a:r>
          </a:p>
          <a:p>
            <a:pPr marL="1280160" lvl="2" indent="-256032" algn="just">
              <a:spcBef>
                <a:spcPts val="400"/>
              </a:spcBef>
              <a:buClr>
                <a:schemeClr val="accent1"/>
              </a:buClr>
              <a:buSzPct val="68000"/>
              <a:buFont typeface="Wingdings 3"/>
              <a:buChar char=""/>
            </a:pPr>
            <a:r>
              <a:rPr lang="es-ES" sz="2000" dirty="0" smtClean="0"/>
              <a:t>Identificación de las vulnerabilidades</a:t>
            </a:r>
          </a:p>
          <a:p>
            <a:pPr marL="1280160" lvl="2" indent="-256032" algn="just">
              <a:spcBef>
                <a:spcPts val="400"/>
              </a:spcBef>
              <a:buClr>
                <a:schemeClr val="accent1"/>
              </a:buClr>
              <a:buSzPct val="68000"/>
              <a:buFont typeface="Wingdings 3"/>
              <a:buChar char=""/>
            </a:pPr>
            <a:r>
              <a:rPr lang="es-EC" sz="2000" dirty="0" smtClean="0"/>
              <a:t>Probabilidad de ocurrencia</a:t>
            </a:r>
          </a:p>
          <a:p>
            <a:pPr marL="1280160" lvl="2" indent="-256032" algn="just">
              <a:spcBef>
                <a:spcPts val="400"/>
              </a:spcBef>
              <a:buClr>
                <a:schemeClr val="accent1"/>
              </a:buClr>
              <a:buSzPct val="68000"/>
              <a:buFont typeface="Wingdings 3"/>
              <a:buChar char=""/>
            </a:pPr>
            <a:r>
              <a:rPr lang="es-EC" sz="2000" dirty="0" smtClean="0"/>
              <a:t>Matriz de Riesgo</a:t>
            </a:r>
            <a:endParaRPr lang="es-ES" sz="2000" dirty="0" smtClean="0"/>
          </a:p>
          <a:p>
            <a:pPr marL="822960" lvl="1" indent="-256032" algn="just">
              <a:spcBef>
                <a:spcPts val="400"/>
              </a:spcBef>
              <a:buClr>
                <a:schemeClr val="accent1"/>
              </a:buClr>
              <a:buSzPct val="68000"/>
              <a:buFont typeface="Wingdings 3"/>
              <a:buChar char=""/>
            </a:pPr>
            <a:r>
              <a:rPr lang="es-ES" sz="2000" b="1" dirty="0" smtClean="0"/>
              <a:t>Tabulación de resultados del nivel de madurez de los procesos revisados</a:t>
            </a:r>
          </a:p>
          <a:p>
            <a:pPr marL="822960" lvl="1" indent="-256032" algn="just">
              <a:spcBef>
                <a:spcPts val="400"/>
              </a:spcBef>
              <a:buClr>
                <a:schemeClr val="accent1"/>
              </a:buClr>
              <a:buSzPct val="68000"/>
              <a:buFont typeface="Wingdings 3"/>
              <a:buChar char=""/>
            </a:pPr>
            <a:r>
              <a:rPr lang="es-EC" sz="2000" b="1" dirty="0" smtClean="0"/>
              <a:t>Diseño de controles de seguridad en base a la norma ISO 27002</a:t>
            </a:r>
            <a:endParaRPr lang="es-ES" sz="2000" b="1" dirty="0" smtClean="0"/>
          </a:p>
          <a:p>
            <a:pPr marL="1280160" lvl="2" indent="-256032" algn="just">
              <a:spcBef>
                <a:spcPts val="400"/>
              </a:spcBef>
              <a:buClr>
                <a:schemeClr val="accent1"/>
              </a:buClr>
              <a:buSzPct val="68000"/>
              <a:buFont typeface="Wingdings 3"/>
              <a:buChar char=""/>
            </a:pPr>
            <a:r>
              <a:rPr lang="es-ES" sz="2000" dirty="0" smtClean="0"/>
              <a:t>Responsabilidad en la Administración de Usuarios</a:t>
            </a:r>
          </a:p>
          <a:p>
            <a:pPr marL="1280160" lvl="2" indent="-256032" algn="just">
              <a:spcBef>
                <a:spcPts val="400"/>
              </a:spcBef>
              <a:buClr>
                <a:schemeClr val="accent1"/>
              </a:buClr>
              <a:buSzPct val="68000"/>
              <a:buFont typeface="Wingdings 3"/>
              <a:buChar char=""/>
            </a:pPr>
            <a:r>
              <a:rPr lang="es-ES" sz="2000" dirty="0" smtClean="0"/>
              <a:t>Controles para el proceso de registro de usuarios</a:t>
            </a:r>
          </a:p>
          <a:p>
            <a:pPr marL="1280160" lvl="2" indent="-256032" algn="just">
              <a:spcBef>
                <a:spcPts val="400"/>
              </a:spcBef>
              <a:buClr>
                <a:schemeClr val="accent1"/>
              </a:buClr>
              <a:buSzPct val="68000"/>
              <a:buFont typeface="Wingdings 3"/>
              <a:buChar char=""/>
            </a:pPr>
            <a:r>
              <a:rPr lang="es-EC" sz="2000" dirty="0" smtClean="0"/>
              <a:t>Controles para el proceso de gestión de privilegios</a:t>
            </a:r>
          </a:p>
          <a:p>
            <a:pPr marL="1280160" lvl="2" indent="-256032" algn="just">
              <a:spcBef>
                <a:spcPts val="400"/>
              </a:spcBef>
              <a:buClr>
                <a:schemeClr val="accent1"/>
              </a:buClr>
              <a:buSzPct val="68000"/>
              <a:buFont typeface="Wingdings 3"/>
              <a:buChar char=""/>
            </a:pPr>
            <a:r>
              <a:rPr lang="es-EC" sz="2000" dirty="0" smtClean="0"/>
              <a:t>Controles para el proceso de revisión de los derechos de acceso de usuarios</a:t>
            </a:r>
          </a:p>
          <a:p>
            <a:pPr marL="1280160" lvl="2" indent="-256032" algn="just">
              <a:spcBef>
                <a:spcPts val="400"/>
              </a:spcBef>
              <a:buClr>
                <a:schemeClr val="accent1"/>
              </a:buClr>
              <a:buSzPct val="68000"/>
              <a:buFont typeface="Wingdings 3"/>
              <a:buChar char=""/>
            </a:pPr>
            <a:r>
              <a:rPr lang="es-EC" sz="2000" dirty="0" smtClean="0"/>
              <a:t>Controles para el proceso de Monitoreo del Uso del Sistema</a:t>
            </a:r>
          </a:p>
          <a:p>
            <a:pPr marL="1280160" lvl="2" indent="-256032" algn="just">
              <a:spcBef>
                <a:spcPts val="400"/>
              </a:spcBef>
              <a:buClr>
                <a:schemeClr val="accent1"/>
              </a:buClr>
              <a:buSzPct val="68000"/>
              <a:buFont typeface="Wingdings 3"/>
              <a:buChar char=""/>
            </a:pPr>
            <a:r>
              <a:rPr lang="es-EC" sz="2000" dirty="0" smtClean="0"/>
              <a:t>Otros controles adicionales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ox(i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ox(in)">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box(in)">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box(in)">
                                      <p:cBhvr>
                                        <p:cTn id="72"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Evaluación de riegos de los resultados basados en la norma ISO 27005</a:t>
            </a:r>
          </a:p>
          <a:p>
            <a:pPr marL="1280160" lvl="2" indent="-256032" algn="just">
              <a:spcBef>
                <a:spcPts val="400"/>
              </a:spcBef>
              <a:buClr>
                <a:schemeClr val="accent1"/>
              </a:buClr>
              <a:buSzPct val="68000"/>
              <a:buFont typeface="Wingdings 3"/>
              <a:buChar char=""/>
            </a:pPr>
            <a:r>
              <a:rPr lang="es-EC" sz="2000" b="1" dirty="0" smtClean="0"/>
              <a:t>Identificación de Amenazas</a:t>
            </a:r>
            <a:endParaRPr lang="es-ES" sz="2000" dirty="0" smtClean="0"/>
          </a:p>
        </p:txBody>
      </p:sp>
      <p:graphicFrame>
        <p:nvGraphicFramePr>
          <p:cNvPr id="8" name="7 Tabla"/>
          <p:cNvGraphicFramePr>
            <a:graphicFrameLocks noGrp="1"/>
          </p:cNvGraphicFramePr>
          <p:nvPr/>
        </p:nvGraphicFramePr>
        <p:xfrm>
          <a:off x="857224" y="2643182"/>
          <a:ext cx="7643866" cy="3413760"/>
        </p:xfrm>
        <a:graphic>
          <a:graphicData uri="http://schemas.openxmlformats.org/drawingml/2006/table">
            <a:tbl>
              <a:tblPr/>
              <a:tblGrid>
                <a:gridCol w="2000264"/>
                <a:gridCol w="4000528"/>
                <a:gridCol w="1643074"/>
              </a:tblGrid>
              <a:tr h="0">
                <a:tc>
                  <a:txBody>
                    <a:bodyPr/>
                    <a:lstStyle/>
                    <a:p>
                      <a:pPr algn="ctr">
                        <a:lnSpc>
                          <a:spcPct val="200000"/>
                        </a:lnSpc>
                        <a:spcAft>
                          <a:spcPts val="0"/>
                        </a:spcAft>
                      </a:pPr>
                      <a:r>
                        <a:rPr lang="es-EC" sz="1600" b="1" dirty="0">
                          <a:solidFill>
                            <a:srgbClr val="FFFFFF"/>
                          </a:solidFill>
                          <a:latin typeface="Times New Roman"/>
                          <a:ea typeface="Calibri"/>
                          <a:cs typeface="Times New Roman"/>
                        </a:rPr>
                        <a:t>Tipo</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200000"/>
                        </a:lnSpc>
                        <a:spcAft>
                          <a:spcPts val="0"/>
                        </a:spcAft>
                      </a:pPr>
                      <a:r>
                        <a:rPr lang="es-EC" sz="1600" b="1" dirty="0">
                          <a:solidFill>
                            <a:srgbClr val="FFFFFF"/>
                          </a:solidFill>
                          <a:latin typeface="Times New Roman"/>
                          <a:ea typeface="Calibri"/>
                          <a:cs typeface="Times New Roman"/>
                        </a:rPr>
                        <a:t>Amenazas</a:t>
                      </a:r>
                      <a:endParaRPr lang="es-ES" sz="16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200000"/>
                        </a:lnSpc>
                        <a:spcAft>
                          <a:spcPts val="0"/>
                        </a:spcAft>
                      </a:pPr>
                      <a:r>
                        <a:rPr lang="es-EC" sz="1600" b="1" dirty="0">
                          <a:solidFill>
                            <a:srgbClr val="FFFFFF"/>
                          </a:solidFill>
                          <a:latin typeface="Times New Roman"/>
                          <a:ea typeface="Calibri"/>
                          <a:cs typeface="Times New Roman"/>
                        </a:rPr>
                        <a:t>Origen</a:t>
                      </a:r>
                      <a:endParaRPr lang="es-ES" sz="16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0">
                <a:tc>
                  <a:txBody>
                    <a:bodyPr/>
                    <a:lstStyle/>
                    <a:p>
                      <a:pPr marL="180340" algn="l">
                        <a:lnSpc>
                          <a:spcPct val="200000"/>
                        </a:lnSpc>
                        <a:spcAft>
                          <a:spcPts val="0"/>
                        </a:spcAft>
                      </a:pPr>
                      <a:r>
                        <a:rPr lang="es-EC" sz="1600" b="1" dirty="0">
                          <a:latin typeface="Times New Roman"/>
                          <a:ea typeface="Calibri"/>
                          <a:cs typeface="Times New Roman"/>
                        </a:rPr>
                        <a:t>Compromiso de las funciones</a:t>
                      </a:r>
                      <a:endParaRPr lang="es-ES" sz="16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gn="just">
                        <a:lnSpc>
                          <a:spcPct val="200000"/>
                        </a:lnSpc>
                        <a:spcAft>
                          <a:spcPts val="0"/>
                        </a:spcAft>
                        <a:buFont typeface="Symbol"/>
                        <a:buChar char=""/>
                      </a:pPr>
                      <a:r>
                        <a:rPr lang="es-EC" sz="1600" dirty="0">
                          <a:latin typeface="Times New Roman"/>
                          <a:ea typeface="Calibri"/>
                          <a:cs typeface="Times New Roman"/>
                        </a:rPr>
                        <a:t>Error en el uso del sistema</a:t>
                      </a:r>
                      <a:endParaRPr lang="es-ES" sz="1600" dirty="0">
                        <a:latin typeface="Calibri"/>
                        <a:ea typeface="Calibri"/>
                        <a:cs typeface="Times New Roman"/>
                      </a:endParaRPr>
                    </a:p>
                    <a:p>
                      <a:pPr marL="342900" lvl="0" indent="-342900" algn="just">
                        <a:lnSpc>
                          <a:spcPct val="200000"/>
                        </a:lnSpc>
                        <a:spcAft>
                          <a:spcPts val="0"/>
                        </a:spcAft>
                        <a:buFont typeface="Symbol"/>
                        <a:buChar char=""/>
                      </a:pPr>
                      <a:r>
                        <a:rPr lang="es-EC" sz="1600" dirty="0">
                          <a:latin typeface="Times New Roman"/>
                          <a:ea typeface="Calibri"/>
                          <a:cs typeface="Times New Roman"/>
                        </a:rPr>
                        <a:t>Abuso de derechos</a:t>
                      </a:r>
                      <a:endParaRPr lang="es-ES" sz="1600" dirty="0">
                        <a:latin typeface="Calibri"/>
                        <a:ea typeface="Calibri"/>
                        <a:cs typeface="Times New Roman"/>
                      </a:endParaRPr>
                    </a:p>
                    <a:p>
                      <a:pPr marL="342900" lvl="0" indent="-342900" algn="just">
                        <a:lnSpc>
                          <a:spcPct val="200000"/>
                        </a:lnSpc>
                        <a:spcAft>
                          <a:spcPts val="0"/>
                        </a:spcAft>
                        <a:buFont typeface="Symbol"/>
                        <a:buChar char=""/>
                      </a:pPr>
                      <a:r>
                        <a:rPr lang="es-EC" sz="1600" dirty="0">
                          <a:latin typeface="Times New Roman"/>
                          <a:ea typeface="Calibri"/>
                          <a:cs typeface="Times New Roman"/>
                        </a:rPr>
                        <a:t>Falsificación de derechos</a:t>
                      </a:r>
                      <a:endParaRPr lang="es-ES" sz="1600" dirty="0">
                        <a:latin typeface="Calibri"/>
                        <a:ea typeface="Calibri"/>
                        <a:cs typeface="Times New Roman"/>
                      </a:endParaRPr>
                    </a:p>
                    <a:p>
                      <a:pPr marL="342900" lvl="0" indent="-342900" algn="just">
                        <a:lnSpc>
                          <a:spcPct val="200000"/>
                        </a:lnSpc>
                        <a:spcAft>
                          <a:spcPts val="0"/>
                        </a:spcAft>
                        <a:buFont typeface="Symbol"/>
                        <a:buChar char=""/>
                      </a:pPr>
                      <a:r>
                        <a:rPr lang="es-EC" sz="1600" dirty="0">
                          <a:latin typeface="Times New Roman"/>
                          <a:ea typeface="Calibri"/>
                          <a:cs typeface="Times New Roman"/>
                        </a:rPr>
                        <a:t>Negación de acciones</a:t>
                      </a:r>
                      <a:endParaRPr lang="es-ES" sz="1600" dirty="0">
                        <a:latin typeface="Calibri"/>
                        <a:ea typeface="Calibri"/>
                        <a:cs typeface="Times New Roman"/>
                      </a:endParaRPr>
                    </a:p>
                    <a:p>
                      <a:pPr marL="342900" lvl="0" indent="-342900" algn="l">
                        <a:lnSpc>
                          <a:spcPct val="200000"/>
                        </a:lnSpc>
                        <a:spcAft>
                          <a:spcPts val="0"/>
                        </a:spcAft>
                        <a:buFont typeface="Symbol"/>
                        <a:buChar char=""/>
                      </a:pPr>
                      <a:r>
                        <a:rPr lang="es-EC" sz="1600" dirty="0">
                          <a:latin typeface="Times New Roman"/>
                          <a:ea typeface="Calibri"/>
                          <a:cs typeface="Times New Roman"/>
                        </a:rPr>
                        <a:t>Incumplimiento en la disponibilidad del personal</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600" dirty="0">
                          <a:latin typeface="Times New Roman"/>
                          <a:ea typeface="Calibri"/>
                          <a:cs typeface="Times New Roman"/>
                        </a:rPr>
                        <a:t>Accidentales</a:t>
                      </a:r>
                      <a:endParaRPr lang="es-ES" sz="1600" dirty="0">
                        <a:latin typeface="Calibri"/>
                        <a:ea typeface="Calibri"/>
                        <a:cs typeface="Times New Roman"/>
                      </a:endParaRPr>
                    </a:p>
                    <a:p>
                      <a:pPr algn="just">
                        <a:lnSpc>
                          <a:spcPct val="200000"/>
                        </a:lnSpc>
                        <a:spcAft>
                          <a:spcPts val="0"/>
                        </a:spcAft>
                      </a:pPr>
                      <a:r>
                        <a:rPr lang="es-EC" sz="1600" dirty="0">
                          <a:latin typeface="Times New Roman"/>
                          <a:ea typeface="Calibri"/>
                          <a:cs typeface="Times New Roman"/>
                        </a:rPr>
                        <a:t>Deliberadas</a:t>
                      </a:r>
                      <a:endParaRPr lang="es-ES" sz="16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Evaluación de riegos de los resultados basados en la norma ISO 27005</a:t>
            </a:r>
          </a:p>
          <a:p>
            <a:pPr marL="1280160" lvl="2" indent="-256032" algn="just">
              <a:spcBef>
                <a:spcPts val="400"/>
              </a:spcBef>
              <a:buClr>
                <a:schemeClr val="accent1"/>
              </a:buClr>
              <a:buSzPct val="68000"/>
              <a:buFont typeface="Wingdings 3"/>
              <a:buChar char=""/>
            </a:pPr>
            <a:r>
              <a:rPr lang="es-EC" sz="2000" b="1" dirty="0" smtClean="0"/>
              <a:t>Identificación de las vulnerabilidades</a:t>
            </a:r>
            <a:endParaRPr lang="es-ES" sz="2000" dirty="0" smtClean="0"/>
          </a:p>
        </p:txBody>
      </p:sp>
      <p:graphicFrame>
        <p:nvGraphicFramePr>
          <p:cNvPr id="10" name="9 Tabla"/>
          <p:cNvGraphicFramePr>
            <a:graphicFrameLocks noGrp="1"/>
          </p:cNvGraphicFramePr>
          <p:nvPr/>
        </p:nvGraphicFramePr>
        <p:xfrm>
          <a:off x="1071538" y="2714620"/>
          <a:ext cx="7429551" cy="3558076"/>
        </p:xfrm>
        <a:graphic>
          <a:graphicData uri="http://schemas.openxmlformats.org/drawingml/2006/table">
            <a:tbl>
              <a:tblPr/>
              <a:tblGrid>
                <a:gridCol w="1071570"/>
                <a:gridCol w="3786214"/>
                <a:gridCol w="2571767"/>
              </a:tblGrid>
              <a:tr h="401839">
                <a:tc>
                  <a:txBody>
                    <a:bodyPr/>
                    <a:lstStyle/>
                    <a:p>
                      <a:pPr algn="just">
                        <a:lnSpc>
                          <a:spcPct val="200000"/>
                        </a:lnSpc>
                        <a:spcAft>
                          <a:spcPts val="0"/>
                        </a:spcAft>
                      </a:pPr>
                      <a:r>
                        <a:rPr lang="es-EC" sz="1600" b="1" dirty="0">
                          <a:solidFill>
                            <a:srgbClr val="FFFFFF"/>
                          </a:solidFill>
                          <a:latin typeface="Times New Roman"/>
                          <a:ea typeface="Calibri"/>
                          <a:cs typeface="Times New Roman"/>
                        </a:rPr>
                        <a:t>Tipo</a:t>
                      </a:r>
                      <a:endParaRPr lang="es-ES" sz="1600" dirty="0">
                        <a:latin typeface="Calibri"/>
                        <a:ea typeface="Calibri"/>
                        <a:cs typeface="Times New Roman"/>
                      </a:endParaRPr>
                    </a:p>
                  </a:txBody>
                  <a:tcPr marL="62216" marR="6221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200000"/>
                        </a:lnSpc>
                        <a:spcAft>
                          <a:spcPts val="0"/>
                        </a:spcAft>
                      </a:pPr>
                      <a:r>
                        <a:rPr lang="es-EC" sz="1600" b="1" dirty="0" smtClean="0">
                          <a:solidFill>
                            <a:srgbClr val="FFFFFF"/>
                          </a:solidFill>
                          <a:latin typeface="Times New Roman"/>
                          <a:ea typeface="Calibri"/>
                          <a:cs typeface="Times New Roman"/>
                        </a:rPr>
                        <a:t>Vulnerabilidades</a:t>
                      </a:r>
                      <a:endParaRPr lang="es-ES" sz="16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200000"/>
                        </a:lnSpc>
                        <a:spcAft>
                          <a:spcPts val="0"/>
                        </a:spcAft>
                      </a:pPr>
                      <a:r>
                        <a:rPr lang="es-EC" sz="1600" b="1" dirty="0" smtClean="0">
                          <a:solidFill>
                            <a:srgbClr val="FFFFFF"/>
                          </a:solidFill>
                          <a:latin typeface="Times New Roman"/>
                          <a:ea typeface="Calibri"/>
                          <a:cs typeface="Times New Roman"/>
                        </a:rPr>
                        <a:t>Amenazas</a:t>
                      </a:r>
                      <a:endParaRPr lang="es-ES" sz="16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01839">
                <a:tc rowSpan="4">
                  <a:txBody>
                    <a:bodyPr/>
                    <a:lstStyle/>
                    <a:p>
                      <a:pPr algn="just">
                        <a:lnSpc>
                          <a:spcPct val="200000"/>
                        </a:lnSpc>
                        <a:spcAft>
                          <a:spcPts val="0"/>
                        </a:spcAft>
                      </a:pPr>
                      <a:r>
                        <a:rPr lang="es-EC" sz="1600" b="1">
                          <a:latin typeface="Times New Roman"/>
                          <a:ea typeface="Calibri"/>
                          <a:cs typeface="Times New Roman"/>
                        </a:rPr>
                        <a:t>Personal</a:t>
                      </a:r>
                      <a:endParaRPr lang="es-ES" sz="1600">
                        <a:latin typeface="Calibri"/>
                        <a:ea typeface="Calibri"/>
                        <a:cs typeface="Times New Roman"/>
                      </a:endParaRPr>
                    </a:p>
                  </a:txBody>
                  <a:tcPr marL="62216" marR="6221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600">
                          <a:latin typeface="Times New Roman"/>
                          <a:ea typeface="Calibri"/>
                          <a:cs typeface="Times New Roman"/>
                        </a:rPr>
                        <a:t>Uso incorrecto del sistema</a:t>
                      </a:r>
                      <a:endParaRPr lang="es-ES" sz="160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600">
                          <a:latin typeface="Times New Roman"/>
                          <a:ea typeface="Calibri"/>
                          <a:cs typeface="Times New Roman"/>
                        </a:rPr>
                        <a:t>Error en el uso</a:t>
                      </a:r>
                      <a:endParaRPr lang="es-ES" sz="160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03678">
                <a:tc vMerge="1">
                  <a:txBody>
                    <a:bodyPr/>
                    <a:lstStyle/>
                    <a:p>
                      <a:endParaRPr lang="es-ES"/>
                    </a:p>
                  </a:txBody>
                  <a:tcPr/>
                </a:tc>
                <a:tc>
                  <a:txBody>
                    <a:bodyPr/>
                    <a:lstStyle/>
                    <a:p>
                      <a:pPr algn="just">
                        <a:lnSpc>
                          <a:spcPct val="200000"/>
                        </a:lnSpc>
                        <a:spcAft>
                          <a:spcPts val="0"/>
                        </a:spcAft>
                      </a:pPr>
                      <a:r>
                        <a:rPr lang="es-EC" sz="1600">
                          <a:latin typeface="Times New Roman"/>
                          <a:ea typeface="Calibri"/>
                          <a:cs typeface="Times New Roman"/>
                        </a:rPr>
                        <a:t>Falta de conciencia acerca de la seguridad</a:t>
                      </a:r>
                      <a:endParaRPr lang="es-ES" sz="160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600">
                          <a:latin typeface="Times New Roman"/>
                          <a:ea typeface="Calibri"/>
                          <a:cs typeface="Times New Roman"/>
                        </a:rPr>
                        <a:t>Error en el uso</a:t>
                      </a:r>
                      <a:endParaRPr lang="es-ES" sz="160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03678">
                <a:tc vMerge="1">
                  <a:txBody>
                    <a:bodyPr/>
                    <a:lstStyle/>
                    <a:p>
                      <a:endParaRPr lang="es-ES"/>
                    </a:p>
                  </a:txBody>
                  <a:tcPr/>
                </a:tc>
                <a:tc>
                  <a:txBody>
                    <a:bodyPr/>
                    <a:lstStyle/>
                    <a:p>
                      <a:pPr algn="just">
                        <a:lnSpc>
                          <a:spcPct val="200000"/>
                        </a:lnSpc>
                        <a:spcAft>
                          <a:spcPts val="0"/>
                        </a:spcAft>
                      </a:pPr>
                      <a:r>
                        <a:rPr lang="es-EC" sz="1600" dirty="0">
                          <a:latin typeface="Times New Roman"/>
                          <a:ea typeface="Calibri"/>
                          <a:cs typeface="Times New Roman"/>
                        </a:rPr>
                        <a:t>Ausencia de mecanismos de monitoreo</a:t>
                      </a:r>
                      <a:endParaRPr lang="es-ES" sz="16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600">
                          <a:latin typeface="Times New Roman"/>
                          <a:ea typeface="Calibri"/>
                          <a:cs typeface="Times New Roman"/>
                        </a:rPr>
                        <a:t>Procesamiento ilegal de datos</a:t>
                      </a:r>
                      <a:endParaRPr lang="es-ES" sz="160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03678">
                <a:tc vMerge="1">
                  <a:txBody>
                    <a:bodyPr/>
                    <a:lstStyle/>
                    <a:p>
                      <a:endParaRPr lang="es-ES"/>
                    </a:p>
                  </a:txBody>
                  <a:tcPr/>
                </a:tc>
                <a:tc>
                  <a:txBody>
                    <a:bodyPr/>
                    <a:lstStyle/>
                    <a:p>
                      <a:pPr algn="just">
                        <a:lnSpc>
                          <a:spcPct val="200000"/>
                        </a:lnSpc>
                        <a:spcAft>
                          <a:spcPts val="0"/>
                        </a:spcAft>
                      </a:pPr>
                      <a:r>
                        <a:rPr lang="es-EC" sz="1600">
                          <a:latin typeface="Times New Roman"/>
                          <a:ea typeface="Calibri"/>
                          <a:cs typeface="Times New Roman"/>
                        </a:rPr>
                        <a:t>Ausencia de políticas para el uso correcto del sistema</a:t>
                      </a:r>
                      <a:endParaRPr lang="es-ES" sz="160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600" dirty="0">
                          <a:latin typeface="Times New Roman"/>
                          <a:ea typeface="Calibri"/>
                          <a:cs typeface="Times New Roman"/>
                        </a:rPr>
                        <a:t>Uso no autorizado del sistema</a:t>
                      </a:r>
                      <a:endParaRPr lang="es-ES" sz="16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Evaluación de riegos de los resultados basados en la norma ISO 27005</a:t>
            </a:r>
          </a:p>
          <a:p>
            <a:pPr marL="1280160" lvl="2" indent="-256032" algn="just">
              <a:spcBef>
                <a:spcPts val="400"/>
              </a:spcBef>
              <a:buClr>
                <a:schemeClr val="accent1"/>
              </a:buClr>
              <a:buSzPct val="68000"/>
              <a:buFont typeface="Wingdings 3"/>
              <a:buChar char=""/>
            </a:pPr>
            <a:r>
              <a:rPr lang="es-EC" sz="2000" b="1" dirty="0" smtClean="0"/>
              <a:t>Identificación de las vulnerabilidades</a:t>
            </a:r>
            <a:endParaRPr lang="es-ES" sz="2000" dirty="0" smtClean="0"/>
          </a:p>
        </p:txBody>
      </p:sp>
      <p:graphicFrame>
        <p:nvGraphicFramePr>
          <p:cNvPr id="8" name="7 Tabla"/>
          <p:cNvGraphicFramePr>
            <a:graphicFrameLocks noGrp="1"/>
          </p:cNvGraphicFramePr>
          <p:nvPr/>
        </p:nvGraphicFramePr>
        <p:xfrm>
          <a:off x="571472" y="2643183"/>
          <a:ext cx="8215370" cy="3308525"/>
        </p:xfrm>
        <a:graphic>
          <a:graphicData uri="http://schemas.openxmlformats.org/drawingml/2006/table">
            <a:tbl>
              <a:tblPr/>
              <a:tblGrid>
                <a:gridCol w="1163238"/>
                <a:gridCol w="4814682"/>
                <a:gridCol w="2237450"/>
              </a:tblGrid>
              <a:tr h="500065">
                <a:tc rowSpan="5">
                  <a:txBody>
                    <a:bodyPr/>
                    <a:lstStyle/>
                    <a:p>
                      <a:pPr algn="just">
                        <a:lnSpc>
                          <a:spcPct val="200000"/>
                        </a:lnSpc>
                        <a:spcAft>
                          <a:spcPts val="0"/>
                        </a:spcAft>
                      </a:pPr>
                      <a:r>
                        <a:rPr lang="es-EC" sz="1400" b="1" dirty="0">
                          <a:solidFill>
                            <a:srgbClr val="FFFFFF"/>
                          </a:solidFill>
                          <a:latin typeface="Times New Roman"/>
                          <a:ea typeface="Calibri"/>
                          <a:cs typeface="Times New Roman"/>
                        </a:rPr>
                        <a:t>Organización</a:t>
                      </a:r>
                      <a:endParaRPr lang="es-ES" sz="1400" dirty="0">
                        <a:latin typeface="Calibri"/>
                        <a:ea typeface="Calibri"/>
                        <a:cs typeface="Times New Roman"/>
                      </a:endParaRPr>
                    </a:p>
                  </a:txBody>
                  <a:tcPr marL="62216" marR="6221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200000"/>
                        </a:lnSpc>
                        <a:spcAft>
                          <a:spcPts val="0"/>
                        </a:spcAft>
                      </a:pPr>
                      <a:r>
                        <a:rPr lang="es-EC" sz="1400" b="1" dirty="0" smtClean="0">
                          <a:solidFill>
                            <a:srgbClr val="FFFFFF"/>
                          </a:solidFill>
                          <a:latin typeface="Times New Roman"/>
                          <a:ea typeface="Calibri"/>
                          <a:cs typeface="Times New Roman"/>
                        </a:rPr>
                        <a:t>Vulnerabilidades</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200000"/>
                        </a:lnSpc>
                        <a:spcAft>
                          <a:spcPts val="0"/>
                        </a:spcAft>
                      </a:pPr>
                      <a:r>
                        <a:rPr lang="es-EC" sz="1400" b="1" dirty="0" smtClean="0">
                          <a:solidFill>
                            <a:srgbClr val="FFFFFF"/>
                          </a:solidFill>
                          <a:latin typeface="Times New Roman"/>
                          <a:ea typeface="Calibri"/>
                          <a:cs typeface="Times New Roman"/>
                        </a:rPr>
                        <a:t>Amenazas</a:t>
                      </a:r>
                      <a:endParaRPr lang="es-ES" sz="14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826183">
                <a:tc vMerge="1">
                  <a:txBody>
                    <a:bodyPr/>
                    <a:lstStyle/>
                    <a:p>
                      <a:endParaRPr lang="es-ES"/>
                    </a:p>
                  </a:txBody>
                  <a:tcPr/>
                </a:tc>
                <a:tc>
                  <a:txBody>
                    <a:bodyPr/>
                    <a:lstStyle/>
                    <a:p>
                      <a:pPr algn="just">
                        <a:lnSpc>
                          <a:spcPct val="200000"/>
                        </a:lnSpc>
                        <a:spcAft>
                          <a:spcPts val="0"/>
                        </a:spcAft>
                      </a:pPr>
                      <a:r>
                        <a:rPr lang="es-EC" sz="1400" dirty="0">
                          <a:latin typeface="Times New Roman"/>
                          <a:ea typeface="Calibri"/>
                          <a:cs typeface="Times New Roman"/>
                        </a:rPr>
                        <a:t>Ausencia de proceso formal para la revisión y supervisión de los derechos de acceso</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a:latin typeface="Times New Roman"/>
                          <a:ea typeface="Calibri"/>
                          <a:cs typeface="Times New Roman"/>
                        </a:rPr>
                        <a:t>Abuso de derechos</a:t>
                      </a:r>
                      <a:endParaRPr lang="es-ES" sz="140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50790">
                <a:tc vMerge="1">
                  <a:txBody>
                    <a:bodyPr/>
                    <a:lstStyle/>
                    <a:p>
                      <a:endParaRPr lang="es-ES"/>
                    </a:p>
                  </a:txBody>
                  <a:tcPr/>
                </a:tc>
                <a:tc>
                  <a:txBody>
                    <a:bodyPr/>
                    <a:lstStyle/>
                    <a:p>
                      <a:pPr algn="just">
                        <a:lnSpc>
                          <a:spcPct val="200000"/>
                        </a:lnSpc>
                        <a:spcAft>
                          <a:spcPts val="0"/>
                        </a:spcAft>
                      </a:pPr>
                      <a:r>
                        <a:rPr lang="es-EC" sz="1400">
                          <a:latin typeface="Times New Roman"/>
                          <a:ea typeface="Calibri"/>
                          <a:cs typeface="Times New Roman"/>
                        </a:rPr>
                        <a:t>Ausencia de procedimientos de monitoreo del sistema </a:t>
                      </a:r>
                      <a:endParaRPr lang="es-ES" sz="140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a:latin typeface="Times New Roman"/>
                          <a:ea typeface="Calibri"/>
                          <a:cs typeface="Times New Roman"/>
                        </a:rPr>
                        <a:t>Abuso de derechos</a:t>
                      </a:r>
                      <a:endParaRPr lang="es-ES" sz="140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86349">
                <a:tc vMerge="1">
                  <a:txBody>
                    <a:bodyPr/>
                    <a:lstStyle/>
                    <a:p>
                      <a:endParaRPr lang="es-ES"/>
                    </a:p>
                  </a:txBody>
                  <a:tcPr/>
                </a:tc>
                <a:tc>
                  <a:txBody>
                    <a:bodyPr/>
                    <a:lstStyle/>
                    <a:p>
                      <a:pPr algn="just">
                        <a:lnSpc>
                          <a:spcPct val="200000"/>
                        </a:lnSpc>
                        <a:spcAft>
                          <a:spcPts val="0"/>
                        </a:spcAft>
                      </a:pPr>
                      <a:r>
                        <a:rPr lang="es-EC" sz="1400">
                          <a:latin typeface="Times New Roman"/>
                          <a:ea typeface="Calibri"/>
                          <a:cs typeface="Times New Roman"/>
                        </a:rPr>
                        <a:t>Ausencia de procedimientos de identificación y valoración de riesgos</a:t>
                      </a:r>
                      <a:endParaRPr lang="es-ES" sz="140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a:latin typeface="Times New Roman"/>
                          <a:ea typeface="Calibri"/>
                          <a:cs typeface="Times New Roman"/>
                        </a:rPr>
                        <a:t>Abuso de derechos</a:t>
                      </a:r>
                      <a:endParaRPr lang="es-ES" sz="140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50790">
                <a:tc vMerge="1">
                  <a:txBody>
                    <a:bodyPr/>
                    <a:lstStyle/>
                    <a:p>
                      <a:endParaRPr lang="es-ES"/>
                    </a:p>
                  </a:txBody>
                  <a:tcPr/>
                </a:tc>
                <a:tc>
                  <a:txBody>
                    <a:bodyPr/>
                    <a:lstStyle/>
                    <a:p>
                      <a:pPr algn="just">
                        <a:lnSpc>
                          <a:spcPct val="200000"/>
                        </a:lnSpc>
                        <a:spcAft>
                          <a:spcPts val="0"/>
                        </a:spcAft>
                      </a:pPr>
                      <a:r>
                        <a:rPr lang="es-EC" sz="1400" dirty="0">
                          <a:latin typeface="Times New Roman"/>
                          <a:ea typeface="Calibri"/>
                          <a:cs typeface="Times New Roman"/>
                        </a:rPr>
                        <a:t>Ausencia de auditorías de seguridad del sistema</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dirty="0">
                          <a:latin typeface="Times New Roman"/>
                          <a:ea typeface="Calibri"/>
                          <a:cs typeface="Times New Roman"/>
                        </a:rPr>
                        <a:t>Abuso de derechos</a:t>
                      </a:r>
                      <a:endParaRPr lang="es-ES" sz="14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ox(i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Evaluación de riegos de los resultados basados en la norma ISO 27005</a:t>
            </a:r>
          </a:p>
          <a:p>
            <a:pPr marL="1280160" lvl="2" indent="-256032" algn="just">
              <a:spcBef>
                <a:spcPts val="400"/>
              </a:spcBef>
              <a:buClr>
                <a:schemeClr val="accent1"/>
              </a:buClr>
              <a:buSzPct val="68000"/>
              <a:buFont typeface="Wingdings 3"/>
              <a:buChar char=""/>
            </a:pPr>
            <a:r>
              <a:rPr lang="es-EC" sz="2000" b="1" dirty="0" smtClean="0"/>
              <a:t>Identificación de las vulnerabilidades</a:t>
            </a:r>
            <a:endParaRPr lang="es-ES" sz="2000" dirty="0" smtClean="0"/>
          </a:p>
        </p:txBody>
      </p:sp>
      <p:graphicFrame>
        <p:nvGraphicFramePr>
          <p:cNvPr id="10" name="9 Tabla"/>
          <p:cNvGraphicFramePr>
            <a:graphicFrameLocks noGrp="1"/>
          </p:cNvGraphicFramePr>
          <p:nvPr/>
        </p:nvGraphicFramePr>
        <p:xfrm>
          <a:off x="500034" y="2646263"/>
          <a:ext cx="8286807" cy="3565003"/>
        </p:xfrm>
        <a:graphic>
          <a:graphicData uri="http://schemas.openxmlformats.org/drawingml/2006/table">
            <a:tbl>
              <a:tblPr/>
              <a:tblGrid>
                <a:gridCol w="961861"/>
                <a:gridCol w="4681741"/>
                <a:gridCol w="2643205"/>
              </a:tblGrid>
              <a:tr h="401839">
                <a:tc>
                  <a:txBody>
                    <a:bodyPr/>
                    <a:lstStyle/>
                    <a:p>
                      <a:pPr algn="just">
                        <a:lnSpc>
                          <a:spcPct val="200000"/>
                        </a:lnSpc>
                        <a:spcAft>
                          <a:spcPts val="0"/>
                        </a:spcAft>
                      </a:pPr>
                      <a:r>
                        <a:rPr lang="es-EC" sz="1600" b="1" dirty="0">
                          <a:solidFill>
                            <a:srgbClr val="FFFFFF"/>
                          </a:solidFill>
                          <a:latin typeface="Times New Roman"/>
                          <a:ea typeface="Calibri"/>
                          <a:cs typeface="Times New Roman"/>
                        </a:rPr>
                        <a:t>Tipo</a:t>
                      </a:r>
                      <a:endParaRPr lang="es-ES" sz="1600" dirty="0">
                        <a:latin typeface="Calibri"/>
                        <a:ea typeface="Calibri"/>
                        <a:cs typeface="Times New Roman"/>
                      </a:endParaRPr>
                    </a:p>
                  </a:txBody>
                  <a:tcPr marL="62216" marR="6221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200000"/>
                        </a:lnSpc>
                        <a:spcAft>
                          <a:spcPts val="0"/>
                        </a:spcAft>
                      </a:pPr>
                      <a:r>
                        <a:rPr lang="es-EC" sz="1600" b="1" dirty="0" smtClean="0">
                          <a:solidFill>
                            <a:srgbClr val="FFFFFF"/>
                          </a:solidFill>
                          <a:latin typeface="Times New Roman"/>
                          <a:ea typeface="Calibri"/>
                          <a:cs typeface="Times New Roman"/>
                        </a:rPr>
                        <a:t>Vulnerabilidades</a:t>
                      </a:r>
                      <a:endParaRPr lang="es-ES" sz="16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just">
                        <a:lnSpc>
                          <a:spcPct val="200000"/>
                        </a:lnSpc>
                        <a:spcAft>
                          <a:spcPts val="0"/>
                        </a:spcAft>
                      </a:pPr>
                      <a:r>
                        <a:rPr lang="es-EC" sz="1600" b="1" dirty="0" smtClean="0">
                          <a:solidFill>
                            <a:srgbClr val="FFFFFF"/>
                          </a:solidFill>
                          <a:latin typeface="Times New Roman"/>
                          <a:ea typeface="Calibri"/>
                          <a:cs typeface="Times New Roman"/>
                        </a:rPr>
                        <a:t>Amenazas</a:t>
                      </a:r>
                      <a:endParaRPr lang="es-ES" sz="16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401839">
                <a:tc rowSpan="4">
                  <a:txBody>
                    <a:bodyPr/>
                    <a:lstStyle/>
                    <a:p>
                      <a:pPr algn="just">
                        <a:lnSpc>
                          <a:spcPct val="200000"/>
                        </a:lnSpc>
                        <a:spcAft>
                          <a:spcPts val="0"/>
                        </a:spcAft>
                      </a:pPr>
                      <a:r>
                        <a:rPr lang="es-EC" sz="1600" b="1" dirty="0" smtClean="0">
                          <a:latin typeface="Times New Roman"/>
                          <a:ea typeface="Calibri"/>
                          <a:cs typeface="Times New Roman"/>
                        </a:rPr>
                        <a:t>Organización</a:t>
                      </a:r>
                      <a:endParaRPr lang="es-ES" sz="1600" dirty="0">
                        <a:latin typeface="Calibri"/>
                        <a:ea typeface="Calibri"/>
                        <a:cs typeface="Times New Roman"/>
                      </a:endParaRPr>
                    </a:p>
                  </a:txBody>
                  <a:tcPr marL="62216" marR="62216"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kern="1200" dirty="0" smtClean="0">
                          <a:solidFill>
                            <a:schemeClr val="tx1"/>
                          </a:solidFill>
                          <a:latin typeface="+mn-lt"/>
                          <a:ea typeface="+mn-ea"/>
                          <a:cs typeface="+mn-cs"/>
                        </a:rPr>
                        <a:t>Ausencia de asignación adecuada de responsabilidades en la seguridad de la información</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kern="1200" dirty="0" smtClean="0">
                          <a:solidFill>
                            <a:schemeClr val="tx1"/>
                          </a:solidFill>
                          <a:latin typeface="+mn-lt"/>
                          <a:ea typeface="+mn-ea"/>
                          <a:cs typeface="+mn-cs"/>
                        </a:rPr>
                        <a:t>Negación de acciones</a:t>
                      </a:r>
                      <a:endParaRPr lang="es-ES" sz="14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727501">
                <a:tc vMerge="1">
                  <a:txBody>
                    <a:bodyPr/>
                    <a:lstStyle/>
                    <a:p>
                      <a:endParaRPr lang="es-ES"/>
                    </a:p>
                  </a:txBody>
                  <a:tcPr/>
                </a:tc>
                <a:tc>
                  <a:txBody>
                    <a:bodyPr/>
                    <a:lstStyle/>
                    <a:p>
                      <a:pPr algn="just">
                        <a:lnSpc>
                          <a:spcPct val="200000"/>
                        </a:lnSpc>
                        <a:spcAft>
                          <a:spcPts val="0"/>
                        </a:spcAft>
                      </a:pPr>
                      <a:r>
                        <a:rPr lang="es-EC" sz="1400" kern="1200" dirty="0" smtClean="0">
                          <a:solidFill>
                            <a:schemeClr val="tx1"/>
                          </a:solidFill>
                          <a:latin typeface="+mn-lt"/>
                          <a:ea typeface="+mn-ea"/>
                          <a:cs typeface="+mn-cs"/>
                        </a:rPr>
                        <a:t>Ausencia de asignación adecuada de responsabilidades en la seguridad de la información</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kern="1200" dirty="0" smtClean="0">
                          <a:solidFill>
                            <a:schemeClr val="tx1"/>
                          </a:solidFill>
                          <a:latin typeface="+mn-lt"/>
                          <a:ea typeface="+mn-ea"/>
                          <a:cs typeface="+mn-cs"/>
                        </a:rPr>
                        <a:t>Negación de acciones</a:t>
                      </a:r>
                      <a:endParaRPr lang="es-ES" sz="14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17003">
                <a:tc vMerge="1">
                  <a:txBody>
                    <a:bodyPr/>
                    <a:lstStyle/>
                    <a:p>
                      <a:endParaRPr lang="es-ES"/>
                    </a:p>
                  </a:txBody>
                  <a:tcPr/>
                </a:tc>
                <a:tc>
                  <a:txBody>
                    <a:bodyPr/>
                    <a:lstStyle/>
                    <a:p>
                      <a:pPr algn="just">
                        <a:lnSpc>
                          <a:spcPct val="200000"/>
                        </a:lnSpc>
                        <a:spcAft>
                          <a:spcPts val="0"/>
                        </a:spcAft>
                      </a:pPr>
                      <a:r>
                        <a:rPr lang="es-EC" sz="1400" kern="1200" dirty="0" smtClean="0">
                          <a:solidFill>
                            <a:schemeClr val="tx1"/>
                          </a:solidFill>
                          <a:latin typeface="+mn-lt"/>
                          <a:ea typeface="+mn-ea"/>
                          <a:cs typeface="+mn-cs"/>
                        </a:rPr>
                        <a:t>Ausencia de registro en las bitácoras (</a:t>
                      </a:r>
                      <a:r>
                        <a:rPr lang="es-EC" sz="1400" kern="1200" dirty="0" err="1" smtClean="0">
                          <a:solidFill>
                            <a:schemeClr val="tx1"/>
                          </a:solidFill>
                          <a:latin typeface="+mn-lt"/>
                          <a:ea typeface="+mn-ea"/>
                          <a:cs typeface="+mn-cs"/>
                        </a:rPr>
                        <a:t>logs</a:t>
                      </a:r>
                      <a:r>
                        <a:rPr lang="es-EC" sz="1400" kern="1200" dirty="0" smtClean="0">
                          <a:solidFill>
                            <a:schemeClr val="tx1"/>
                          </a:solidFill>
                          <a:latin typeface="+mn-lt"/>
                          <a:ea typeface="+mn-ea"/>
                          <a:cs typeface="+mn-cs"/>
                        </a:rPr>
                        <a:t>) del administrador</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kern="1200" dirty="0" smtClean="0">
                          <a:solidFill>
                            <a:schemeClr val="tx1"/>
                          </a:solidFill>
                          <a:latin typeface="+mn-lt"/>
                          <a:ea typeface="+mn-ea"/>
                          <a:cs typeface="+mn-cs"/>
                        </a:rPr>
                        <a:t>Error en el uso</a:t>
                      </a:r>
                      <a:endParaRPr lang="es-ES" sz="14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837407">
                <a:tc vMerge="1">
                  <a:txBody>
                    <a:bodyPr/>
                    <a:lstStyle/>
                    <a:p>
                      <a:endParaRPr lang="es-ES"/>
                    </a:p>
                  </a:txBody>
                  <a:tcPr/>
                </a:tc>
                <a:tc>
                  <a:txBody>
                    <a:bodyPr/>
                    <a:lstStyle/>
                    <a:p>
                      <a:pPr algn="just">
                        <a:lnSpc>
                          <a:spcPct val="200000"/>
                        </a:lnSpc>
                        <a:spcAft>
                          <a:spcPts val="0"/>
                        </a:spcAft>
                      </a:pPr>
                      <a:r>
                        <a:rPr lang="es-EC" sz="1400" kern="1200" dirty="0" smtClean="0">
                          <a:solidFill>
                            <a:schemeClr val="tx1"/>
                          </a:solidFill>
                          <a:latin typeface="+mn-lt"/>
                          <a:ea typeface="+mn-ea"/>
                          <a:cs typeface="+mn-cs"/>
                        </a:rPr>
                        <a:t>Ausencia de responsabilidades en la seguridad de la información en la descripción de los cargos</a:t>
                      </a:r>
                      <a:endParaRPr lang="es-ES" sz="1400" dirty="0">
                        <a:latin typeface="Calibri"/>
                        <a:ea typeface="Calibri"/>
                        <a:cs typeface="Times New Roman"/>
                      </a:endParaRPr>
                    </a:p>
                  </a:txBody>
                  <a:tcPr marL="62216" marR="6221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200000"/>
                        </a:lnSpc>
                        <a:spcAft>
                          <a:spcPts val="0"/>
                        </a:spcAft>
                      </a:pPr>
                      <a:r>
                        <a:rPr lang="es-EC" sz="1400" kern="1200" dirty="0" smtClean="0">
                          <a:solidFill>
                            <a:schemeClr val="tx1"/>
                          </a:solidFill>
                          <a:latin typeface="+mn-lt"/>
                          <a:ea typeface="+mn-ea"/>
                          <a:cs typeface="+mn-cs"/>
                        </a:rPr>
                        <a:t>Carencia de políticas definidas para cargos o roles. </a:t>
                      </a:r>
                      <a:endParaRPr lang="es-ES" sz="1400" dirty="0">
                        <a:latin typeface="Calibri"/>
                        <a:ea typeface="Calibri"/>
                        <a:cs typeface="Times New Roman"/>
                      </a:endParaRPr>
                    </a:p>
                  </a:txBody>
                  <a:tcPr marL="62216" marR="62216"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par>
                                <p:cTn id="13" presetID="4" presetClass="entr" presetSubtype="16"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box(in)">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ox(in)">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00108"/>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Matriz  de Riesgo</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85720" y="1357298"/>
          <a:ext cx="8572559" cy="4586292"/>
        </p:xfrm>
        <a:graphic>
          <a:graphicData uri="http://schemas.openxmlformats.org/drawingml/2006/table">
            <a:tbl>
              <a:tblPr/>
              <a:tblGrid>
                <a:gridCol w="474490"/>
                <a:gridCol w="954270"/>
                <a:gridCol w="1144368"/>
                <a:gridCol w="1355962"/>
                <a:gridCol w="2500330"/>
                <a:gridCol w="776925"/>
                <a:gridCol w="803855"/>
                <a:gridCol w="562359"/>
              </a:tblGrid>
              <a:tr h="642942">
                <a:tc>
                  <a:txBody>
                    <a:bodyPr/>
                    <a:lstStyle/>
                    <a:p>
                      <a:pPr algn="ctr">
                        <a:lnSpc>
                          <a:spcPct val="115000"/>
                        </a:lnSpc>
                        <a:spcAft>
                          <a:spcPts val="0"/>
                        </a:spcAft>
                      </a:pPr>
                      <a:r>
                        <a:rPr lang="es-EC" sz="1500" b="1" dirty="0">
                          <a:solidFill>
                            <a:srgbClr val="FFFFFF"/>
                          </a:solidFill>
                          <a:latin typeface="Times New Roman"/>
                          <a:ea typeface="Calibri"/>
                        </a:rPr>
                        <a:t/>
                      </a:r>
                      <a:br>
                        <a:rPr lang="es-EC" sz="1500" b="1" dirty="0">
                          <a:solidFill>
                            <a:srgbClr val="FFFFFF"/>
                          </a:solidFill>
                          <a:latin typeface="Times New Roman"/>
                          <a:ea typeface="Calibri"/>
                        </a:rPr>
                      </a:br>
                      <a:r>
                        <a:rPr lang="es-EC" sz="1500" b="1" dirty="0">
                          <a:solidFill>
                            <a:srgbClr val="000000"/>
                          </a:solidFill>
                          <a:latin typeface="Times New Roman"/>
                          <a:ea typeface="Calibri"/>
                          <a:cs typeface="Times New Roman"/>
                        </a:rPr>
                        <a:t>Nro.</a:t>
                      </a:r>
                      <a:endParaRPr lang="es-ES" sz="1500" dirty="0">
                        <a:latin typeface="Calibri"/>
                        <a:ea typeface="Calibri"/>
                        <a:cs typeface="Times New Roman"/>
                      </a:endParaRPr>
                    </a:p>
                  </a:txBody>
                  <a:tcPr marL="43500" marR="4350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Proceso / Activo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Responsable del activo</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Amenaza</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Vulnerabilidad</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Impacto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Probabilidad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Riesgo</a:t>
                      </a:r>
                      <a:endParaRPr lang="es-ES" sz="1500">
                        <a:latin typeface="Calibri"/>
                        <a:ea typeface="Calibri"/>
                        <a:cs typeface="Times New Roman"/>
                      </a:endParaRPr>
                    </a:p>
                  </a:txBody>
                  <a:tcPr marL="43500" marR="4350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92311">
                <a:tc>
                  <a:txBody>
                    <a:bodyPr/>
                    <a:lstStyle/>
                    <a:p>
                      <a:pPr algn="ctr">
                        <a:lnSpc>
                          <a:spcPct val="115000"/>
                        </a:lnSpc>
                        <a:spcAft>
                          <a:spcPts val="0"/>
                        </a:spcAft>
                      </a:pPr>
                      <a:r>
                        <a:rPr lang="es-EC" sz="1500" b="1">
                          <a:solidFill>
                            <a:srgbClr val="000000"/>
                          </a:solidFill>
                          <a:latin typeface="Times New Roman"/>
                          <a:ea typeface="Calibri"/>
                          <a:cs typeface="Times New Roman"/>
                        </a:rPr>
                        <a:t>1</a:t>
                      </a:r>
                      <a:endParaRPr lang="es-ES" sz="1500">
                        <a:latin typeface="Calibri"/>
                        <a:ea typeface="Calibri"/>
                        <a:cs typeface="Times New Roman"/>
                      </a:endParaRPr>
                    </a:p>
                  </a:txBody>
                  <a:tcPr marL="43500" marR="4350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Registro de usuarios/Sistema eSigef</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500" dirty="0">
                          <a:solidFill>
                            <a:srgbClr val="000000"/>
                          </a:solidFill>
                          <a:latin typeface="Times New Roman"/>
                          <a:ea typeface="Calibri"/>
                          <a:cs typeface="Times New Roman"/>
                        </a:rPr>
                        <a:t>Dirección Financiera / Dirección Tecnología </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169863" lvl="0" indent="-169863">
                        <a:lnSpc>
                          <a:spcPct val="115000"/>
                        </a:lnSpc>
                        <a:spcAft>
                          <a:spcPts val="0"/>
                        </a:spcAft>
                        <a:buFont typeface="Arial" pitchFamily="34" charset="0"/>
                        <a:buChar char="•"/>
                      </a:pPr>
                      <a:r>
                        <a:rPr lang="es-EC" sz="1500" kern="1200" dirty="0" smtClean="0">
                          <a:solidFill>
                            <a:srgbClr val="000000"/>
                          </a:solidFill>
                          <a:latin typeface="Times New Roman"/>
                          <a:ea typeface="Calibri"/>
                          <a:cs typeface="Times New Roman"/>
                        </a:rPr>
                        <a:t>Acceso no autorizado</a:t>
                      </a:r>
                      <a:endParaRPr lang="es-ES" sz="1500" kern="1200" dirty="0" smtClean="0">
                        <a:solidFill>
                          <a:srgbClr val="000000"/>
                        </a:solidFill>
                        <a:latin typeface="Times New Roman"/>
                        <a:ea typeface="Calibri"/>
                        <a:cs typeface="Times New Roman"/>
                      </a:endParaRPr>
                    </a:p>
                    <a:p>
                      <a:pPr marL="169863" lvl="0" indent="-169863">
                        <a:lnSpc>
                          <a:spcPct val="115000"/>
                        </a:lnSpc>
                        <a:spcAft>
                          <a:spcPts val="0"/>
                        </a:spcAft>
                        <a:buFont typeface="Arial" pitchFamily="34" charset="0"/>
                        <a:buChar char="•"/>
                      </a:pPr>
                      <a:r>
                        <a:rPr lang="es-EC" sz="1500" kern="1200" dirty="0" smtClean="0">
                          <a:solidFill>
                            <a:srgbClr val="000000"/>
                          </a:solidFill>
                          <a:latin typeface="Times New Roman"/>
                          <a:ea typeface="Calibri"/>
                          <a:cs typeface="Times New Roman"/>
                        </a:rPr>
                        <a:t>Abuso de derechos</a:t>
                      </a:r>
                      <a:endParaRPr lang="es-ES" sz="1500" kern="1200" dirty="0" smtClean="0">
                        <a:solidFill>
                          <a:srgbClr val="000000"/>
                        </a:solidFill>
                        <a:latin typeface="Times New Roman"/>
                        <a:ea typeface="Calibri"/>
                        <a:cs typeface="Times New Roman"/>
                      </a:endParaRPr>
                    </a:p>
                    <a:p>
                      <a:pPr marL="169863" lvl="0" indent="-169863">
                        <a:lnSpc>
                          <a:spcPct val="115000"/>
                        </a:lnSpc>
                        <a:spcAft>
                          <a:spcPts val="0"/>
                        </a:spcAft>
                        <a:buFont typeface="Arial" pitchFamily="34" charset="0"/>
                        <a:buChar char="•"/>
                      </a:pPr>
                      <a:r>
                        <a:rPr lang="es-EC" sz="1500" kern="1200" dirty="0" smtClean="0">
                          <a:solidFill>
                            <a:srgbClr val="000000"/>
                          </a:solidFill>
                          <a:latin typeface="Times New Roman"/>
                          <a:ea typeface="Calibri"/>
                          <a:cs typeface="Times New Roman"/>
                        </a:rPr>
                        <a:t>Negación de acciones</a:t>
                      </a:r>
                      <a:endParaRPr lang="es-ES" sz="1500" kern="1200" dirty="0" smtClean="0">
                        <a:solidFill>
                          <a:srgbClr val="000000"/>
                        </a:solidFill>
                        <a:latin typeface="Times New Roman"/>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342900" lvl="0" indent="-342900">
                        <a:lnSpc>
                          <a:spcPct val="115000"/>
                        </a:lnSpc>
                        <a:spcAft>
                          <a:spcPts val="0"/>
                        </a:spcAft>
                        <a:buFont typeface="Symbol"/>
                        <a:buChar char=""/>
                      </a:pPr>
                      <a:r>
                        <a:rPr lang="es-EC" sz="1500" dirty="0">
                          <a:solidFill>
                            <a:srgbClr val="000000"/>
                          </a:solidFill>
                          <a:latin typeface="Times New Roman"/>
                          <a:ea typeface="Calibri"/>
                          <a:cs typeface="Times New Roman"/>
                        </a:rPr>
                        <a:t>Ausencia de procedimientos para el registro (creación y cancelación) de usuarios.</a:t>
                      </a:r>
                      <a:endParaRPr lang="es-ES" sz="1500" dirty="0">
                        <a:latin typeface="Calibri"/>
                        <a:ea typeface="Calibri"/>
                        <a:cs typeface="Times New Roman"/>
                      </a:endParaRPr>
                    </a:p>
                    <a:p>
                      <a:pPr marL="342900" lvl="0" indent="-342900">
                        <a:lnSpc>
                          <a:spcPct val="115000"/>
                        </a:lnSpc>
                        <a:spcAft>
                          <a:spcPts val="0"/>
                        </a:spcAft>
                        <a:buFont typeface="Symbol"/>
                        <a:buChar char=""/>
                      </a:pPr>
                      <a:r>
                        <a:rPr lang="es-EC" sz="1500" dirty="0">
                          <a:solidFill>
                            <a:srgbClr val="000000"/>
                          </a:solidFill>
                          <a:latin typeface="Times New Roman"/>
                          <a:ea typeface="Calibri"/>
                          <a:cs typeface="Times New Roman"/>
                        </a:rPr>
                        <a:t>Ausencia o insuficiencia de disposiciones respecto a la seguridad en los acuerdos de confidencialidad con los empleados.</a:t>
                      </a:r>
                      <a:endParaRPr lang="es-ES" sz="1500" dirty="0">
                        <a:latin typeface="Calibri"/>
                        <a:ea typeface="Calibri"/>
                        <a:cs typeface="Times New Roman"/>
                      </a:endParaRPr>
                    </a:p>
                    <a:p>
                      <a:pPr marL="342900" lvl="0" indent="-342900">
                        <a:lnSpc>
                          <a:spcPct val="115000"/>
                        </a:lnSpc>
                        <a:spcAft>
                          <a:spcPts val="0"/>
                        </a:spcAft>
                        <a:buFont typeface="Symbol"/>
                        <a:buChar char=""/>
                      </a:pPr>
                      <a:r>
                        <a:rPr lang="es-EC" sz="1500" dirty="0">
                          <a:solidFill>
                            <a:srgbClr val="000000"/>
                          </a:solidFill>
                          <a:latin typeface="Times New Roman"/>
                          <a:ea typeface="Calibri"/>
                          <a:cs typeface="Times New Roman"/>
                        </a:rPr>
                        <a:t>Ausencia de responsabilidades en la seguridad de la información en la descripción de los cargos.</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Alto</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Alto</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Alto</a:t>
                      </a:r>
                      <a:endParaRPr lang="es-ES" sz="1500" dirty="0">
                        <a:latin typeface="Calibri"/>
                        <a:ea typeface="Calibri"/>
                        <a:cs typeface="Times New Roman"/>
                      </a:endParaRPr>
                    </a:p>
                  </a:txBody>
                  <a:tcPr marL="43500" marR="4350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00108"/>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Matriz  de Riesgo</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85720" y="1357298"/>
          <a:ext cx="8572559" cy="4407222"/>
        </p:xfrm>
        <a:graphic>
          <a:graphicData uri="http://schemas.openxmlformats.org/drawingml/2006/table">
            <a:tbl>
              <a:tblPr/>
              <a:tblGrid>
                <a:gridCol w="474490"/>
                <a:gridCol w="954270"/>
                <a:gridCol w="1144368"/>
                <a:gridCol w="1355962"/>
                <a:gridCol w="2500330"/>
                <a:gridCol w="776925"/>
                <a:gridCol w="803855"/>
                <a:gridCol w="562359"/>
              </a:tblGrid>
              <a:tr h="642942">
                <a:tc>
                  <a:txBody>
                    <a:bodyPr/>
                    <a:lstStyle/>
                    <a:p>
                      <a:pPr algn="ctr">
                        <a:lnSpc>
                          <a:spcPct val="115000"/>
                        </a:lnSpc>
                        <a:spcAft>
                          <a:spcPts val="0"/>
                        </a:spcAft>
                      </a:pPr>
                      <a:r>
                        <a:rPr lang="es-EC" sz="1500" b="1" dirty="0">
                          <a:solidFill>
                            <a:srgbClr val="FFFFFF"/>
                          </a:solidFill>
                          <a:latin typeface="Times New Roman"/>
                          <a:ea typeface="Calibri"/>
                        </a:rPr>
                        <a:t/>
                      </a:r>
                      <a:br>
                        <a:rPr lang="es-EC" sz="1500" b="1" dirty="0">
                          <a:solidFill>
                            <a:srgbClr val="FFFFFF"/>
                          </a:solidFill>
                          <a:latin typeface="Times New Roman"/>
                          <a:ea typeface="Calibri"/>
                        </a:rPr>
                      </a:br>
                      <a:r>
                        <a:rPr lang="es-EC" sz="1500" b="1" dirty="0">
                          <a:solidFill>
                            <a:srgbClr val="000000"/>
                          </a:solidFill>
                          <a:latin typeface="Times New Roman"/>
                          <a:ea typeface="Calibri"/>
                          <a:cs typeface="Times New Roman"/>
                        </a:rPr>
                        <a:t>Nro.</a:t>
                      </a:r>
                      <a:endParaRPr lang="es-ES" sz="1500" dirty="0">
                        <a:latin typeface="Calibri"/>
                        <a:ea typeface="Calibri"/>
                        <a:cs typeface="Times New Roman"/>
                      </a:endParaRPr>
                    </a:p>
                  </a:txBody>
                  <a:tcPr marL="43500" marR="4350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Proceso / Activo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Responsable del activo</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Amenaza</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Vulnerabilidad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Impacto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Probabilidad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Riesgo</a:t>
                      </a:r>
                      <a:endParaRPr lang="es-ES" sz="1500">
                        <a:latin typeface="Calibri"/>
                        <a:ea typeface="Calibri"/>
                        <a:cs typeface="Times New Roman"/>
                      </a:endParaRPr>
                    </a:p>
                  </a:txBody>
                  <a:tcPr marL="43500" marR="4350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92311">
                <a:tc>
                  <a:txBody>
                    <a:bodyPr/>
                    <a:lstStyle/>
                    <a:p>
                      <a:pPr algn="ctr">
                        <a:lnSpc>
                          <a:spcPct val="115000"/>
                        </a:lnSpc>
                        <a:spcAft>
                          <a:spcPts val="0"/>
                        </a:spcAft>
                      </a:pPr>
                      <a:r>
                        <a:rPr lang="es-EC" sz="1500" b="1">
                          <a:solidFill>
                            <a:srgbClr val="000000"/>
                          </a:solidFill>
                          <a:latin typeface="Times New Roman"/>
                          <a:ea typeface="Calibri"/>
                          <a:cs typeface="Times New Roman"/>
                        </a:rPr>
                        <a:t>1</a:t>
                      </a:r>
                      <a:endParaRPr lang="es-ES" sz="1500">
                        <a:latin typeface="Calibri"/>
                        <a:ea typeface="Calibri"/>
                        <a:cs typeface="Times New Roman"/>
                      </a:endParaRPr>
                    </a:p>
                  </a:txBody>
                  <a:tcPr marL="43500" marR="4350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smtClean="0">
                          <a:solidFill>
                            <a:srgbClr val="000000"/>
                          </a:solidFill>
                          <a:latin typeface="Times New Roman"/>
                          <a:ea typeface="Calibri"/>
                          <a:cs typeface="Times New Roman"/>
                        </a:rPr>
                        <a:t>Gestión de privilegios/Sistema eSigef</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500" dirty="0">
                          <a:solidFill>
                            <a:srgbClr val="000000"/>
                          </a:solidFill>
                          <a:latin typeface="Times New Roman"/>
                          <a:ea typeface="Calibri"/>
                          <a:cs typeface="Times New Roman"/>
                        </a:rPr>
                        <a:t>Dirección Financiera / Dirección Tecnología </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500" kern="1200" dirty="0" smtClean="0">
                          <a:solidFill>
                            <a:srgbClr val="000000"/>
                          </a:solidFill>
                          <a:latin typeface="Times New Roman"/>
                          <a:ea typeface="Calibri"/>
                          <a:cs typeface="Times New Roman"/>
                        </a:rPr>
                        <a:t>Error en el uso del sistema</a:t>
                      </a:r>
                      <a:endParaRPr lang="es-ES" sz="1500" kern="1200" dirty="0" smtClean="0">
                        <a:solidFill>
                          <a:srgbClr val="000000"/>
                        </a:solidFill>
                        <a:latin typeface="Times New Roman"/>
                        <a:ea typeface="Calibri"/>
                        <a:cs typeface="Times New Roman"/>
                      </a:endParaRPr>
                    </a:p>
                    <a:p>
                      <a:pPr lvl="0">
                        <a:buFont typeface="Arial" pitchFamily="34" charset="0"/>
                        <a:buChar char="•"/>
                      </a:pPr>
                      <a:r>
                        <a:rPr lang="es-EC" sz="1500" kern="1200" dirty="0" smtClean="0">
                          <a:solidFill>
                            <a:srgbClr val="000000"/>
                          </a:solidFill>
                          <a:latin typeface="Times New Roman"/>
                          <a:ea typeface="Calibri"/>
                          <a:cs typeface="Times New Roman"/>
                        </a:rPr>
                        <a:t>Abuso de derechos</a:t>
                      </a:r>
                      <a:endParaRPr lang="es-ES" sz="1500" kern="1200" dirty="0" smtClean="0">
                        <a:solidFill>
                          <a:srgbClr val="000000"/>
                        </a:solidFill>
                        <a:latin typeface="Times New Roman"/>
                        <a:ea typeface="Calibri"/>
                        <a:cs typeface="Times New Roman"/>
                      </a:endParaRPr>
                    </a:p>
                    <a:p>
                      <a:pPr lvl="0">
                        <a:buFont typeface="Arial" pitchFamily="34" charset="0"/>
                        <a:buChar char="•"/>
                      </a:pPr>
                      <a:r>
                        <a:rPr lang="es-EC" sz="1500" kern="1200" dirty="0" smtClean="0">
                          <a:solidFill>
                            <a:srgbClr val="000000"/>
                          </a:solidFill>
                          <a:latin typeface="Times New Roman"/>
                          <a:ea typeface="Calibri"/>
                          <a:cs typeface="Times New Roman"/>
                        </a:rPr>
                        <a:t>Negación de acciones</a:t>
                      </a:r>
                      <a:endParaRPr lang="es-ES" sz="1500" kern="1200" dirty="0" smtClean="0">
                        <a:solidFill>
                          <a:srgbClr val="000000"/>
                        </a:solidFill>
                        <a:latin typeface="Times New Roman"/>
                        <a:ea typeface="Calibri"/>
                        <a:cs typeface="Times New Roman"/>
                      </a:endParaRPr>
                    </a:p>
                    <a:p>
                      <a:pPr>
                        <a:buFont typeface="Arial" pitchFamily="34" charset="0"/>
                        <a:buChar char="•"/>
                      </a:pPr>
                      <a:r>
                        <a:rPr lang="es-EC" sz="1500" kern="1200" dirty="0" smtClean="0">
                          <a:solidFill>
                            <a:srgbClr val="000000"/>
                          </a:solidFill>
                          <a:latin typeface="Times New Roman"/>
                          <a:ea typeface="Calibri"/>
                          <a:cs typeface="Times New Roman"/>
                        </a:rPr>
                        <a:t>Incumplimiento en la disponibilidad del personal</a:t>
                      </a:r>
                      <a:endParaRPr lang="es-ES" sz="1500" kern="1200" dirty="0">
                        <a:solidFill>
                          <a:srgbClr val="000000"/>
                        </a:solidFill>
                        <a:latin typeface="Times New Roman"/>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300" kern="1200" dirty="0" smtClean="0">
                          <a:solidFill>
                            <a:srgbClr val="000000"/>
                          </a:solidFill>
                          <a:latin typeface="Times New Roman"/>
                          <a:ea typeface="Calibri"/>
                          <a:cs typeface="Times New Roman"/>
                        </a:rPr>
                        <a:t>Falta de conciencia acerca de la seguridad.</a:t>
                      </a:r>
                      <a:endParaRPr lang="es-ES" sz="1300" kern="1200" dirty="0" smtClean="0">
                        <a:solidFill>
                          <a:srgbClr val="000000"/>
                        </a:solidFill>
                        <a:latin typeface="Times New Roman"/>
                        <a:ea typeface="Calibri"/>
                        <a:cs typeface="Times New Roman"/>
                      </a:endParaRPr>
                    </a:p>
                    <a:p>
                      <a:pPr lvl="0">
                        <a:buFont typeface="Arial" pitchFamily="34" charset="0"/>
                        <a:buChar char="•"/>
                      </a:pPr>
                      <a:r>
                        <a:rPr lang="es-EC" sz="1300" kern="1200" dirty="0" smtClean="0">
                          <a:solidFill>
                            <a:srgbClr val="000000"/>
                          </a:solidFill>
                          <a:latin typeface="Times New Roman"/>
                          <a:ea typeface="Calibri"/>
                          <a:cs typeface="Times New Roman"/>
                        </a:rPr>
                        <a:t>Ausencia de políticas, normas procedimientos para el uso del sistema.</a:t>
                      </a:r>
                      <a:endParaRPr lang="es-ES" sz="1300" kern="1200" dirty="0" smtClean="0">
                        <a:solidFill>
                          <a:srgbClr val="000000"/>
                        </a:solidFill>
                        <a:latin typeface="Times New Roman"/>
                        <a:ea typeface="Calibri"/>
                        <a:cs typeface="Times New Roman"/>
                      </a:endParaRPr>
                    </a:p>
                    <a:p>
                      <a:pPr lvl="0">
                        <a:buFont typeface="Arial" pitchFamily="34" charset="0"/>
                        <a:buChar char="•"/>
                      </a:pPr>
                      <a:r>
                        <a:rPr lang="es-EC" sz="1300" kern="1200" dirty="0" smtClean="0">
                          <a:solidFill>
                            <a:srgbClr val="000000"/>
                          </a:solidFill>
                          <a:latin typeface="Times New Roman"/>
                          <a:ea typeface="Calibri"/>
                          <a:cs typeface="Times New Roman"/>
                        </a:rPr>
                        <a:t>Ausencia de proceso formal para la revisión de los derechos de acceso.</a:t>
                      </a:r>
                      <a:endParaRPr lang="es-ES" sz="1300" kern="1200" dirty="0" smtClean="0">
                        <a:solidFill>
                          <a:srgbClr val="000000"/>
                        </a:solidFill>
                        <a:latin typeface="Times New Roman"/>
                        <a:ea typeface="Calibri"/>
                        <a:cs typeface="Times New Roman"/>
                      </a:endParaRPr>
                    </a:p>
                    <a:p>
                      <a:pPr lvl="0">
                        <a:buFont typeface="Arial" pitchFamily="34" charset="0"/>
                        <a:buChar char="•"/>
                      </a:pPr>
                      <a:r>
                        <a:rPr lang="es-EC" sz="1300" kern="1200" dirty="0" smtClean="0">
                          <a:solidFill>
                            <a:srgbClr val="000000"/>
                          </a:solidFill>
                          <a:latin typeface="Times New Roman"/>
                          <a:ea typeface="Calibri"/>
                          <a:cs typeface="Times New Roman"/>
                        </a:rPr>
                        <a:t>Ausencia de auditorías regulares.</a:t>
                      </a:r>
                      <a:endParaRPr lang="es-ES" sz="1300" kern="1200" dirty="0" smtClean="0">
                        <a:solidFill>
                          <a:srgbClr val="000000"/>
                        </a:solidFill>
                        <a:latin typeface="Times New Roman"/>
                        <a:ea typeface="Calibri"/>
                        <a:cs typeface="Times New Roman"/>
                      </a:endParaRPr>
                    </a:p>
                    <a:p>
                      <a:pPr lvl="0">
                        <a:buFont typeface="Arial" pitchFamily="34" charset="0"/>
                        <a:buChar char="•"/>
                      </a:pPr>
                      <a:r>
                        <a:rPr lang="es-EC" sz="1300" kern="1200" dirty="0" smtClean="0">
                          <a:solidFill>
                            <a:srgbClr val="000000"/>
                          </a:solidFill>
                          <a:latin typeface="Times New Roman"/>
                          <a:ea typeface="Calibri"/>
                          <a:cs typeface="Times New Roman"/>
                        </a:rPr>
                        <a:t>Ausencia de asignación adecuada de responsabilidades en la seguridad de la información.</a:t>
                      </a:r>
                      <a:endParaRPr lang="es-ES" sz="1300" kern="1200" dirty="0" smtClean="0">
                        <a:solidFill>
                          <a:srgbClr val="000000"/>
                        </a:solidFill>
                        <a:latin typeface="Times New Roman"/>
                        <a:ea typeface="Calibri"/>
                        <a:cs typeface="Times New Roman"/>
                      </a:endParaRPr>
                    </a:p>
                    <a:p>
                      <a:pPr lvl="0">
                        <a:buFont typeface="Arial" pitchFamily="34" charset="0"/>
                        <a:buChar char="•"/>
                      </a:pPr>
                      <a:r>
                        <a:rPr lang="es-EC" sz="1300" kern="1200" dirty="0" smtClean="0">
                          <a:solidFill>
                            <a:srgbClr val="000000"/>
                          </a:solidFill>
                          <a:latin typeface="Times New Roman"/>
                          <a:ea typeface="Calibri"/>
                          <a:cs typeface="Times New Roman"/>
                        </a:rPr>
                        <a:t>Ausencia de control y registro para los permisos dados o editados. </a:t>
                      </a:r>
                      <a:endParaRPr lang="es-ES" sz="1300" kern="1200" dirty="0" smtClean="0">
                        <a:solidFill>
                          <a:srgbClr val="000000"/>
                        </a:solidFill>
                        <a:latin typeface="Times New Roman"/>
                        <a:ea typeface="Calibri"/>
                        <a:cs typeface="Times New Roman"/>
                      </a:endParaRPr>
                    </a:p>
                    <a:p>
                      <a:pPr lvl="0">
                        <a:buFont typeface="Arial" pitchFamily="34" charset="0"/>
                        <a:buChar char="•"/>
                      </a:pPr>
                      <a:r>
                        <a:rPr lang="es-EC" sz="1300" kern="1200" dirty="0" smtClean="0">
                          <a:solidFill>
                            <a:srgbClr val="000000"/>
                          </a:solidFill>
                          <a:latin typeface="Times New Roman"/>
                          <a:ea typeface="Calibri"/>
                          <a:cs typeface="Times New Roman"/>
                        </a:rPr>
                        <a:t>Ausencia de procedimientos formales para asignación de privilegios.</a:t>
                      </a:r>
                      <a:endParaRPr lang="es-ES" sz="1300" kern="1200" dirty="0" smtClean="0">
                        <a:solidFill>
                          <a:srgbClr val="000000"/>
                        </a:solidFill>
                        <a:latin typeface="Times New Roman"/>
                        <a:ea typeface="Calibri"/>
                        <a:cs typeface="Times New Roman"/>
                      </a:endParaRPr>
                    </a:p>
                    <a:p>
                      <a:pPr>
                        <a:buFont typeface="Arial" pitchFamily="34" charset="0"/>
                        <a:buChar char="•"/>
                      </a:pPr>
                      <a:r>
                        <a:rPr lang="es-EC" sz="1300" kern="1200" dirty="0" smtClean="0">
                          <a:solidFill>
                            <a:srgbClr val="000000"/>
                          </a:solidFill>
                          <a:latin typeface="Times New Roman"/>
                          <a:ea typeface="Calibri"/>
                          <a:cs typeface="Times New Roman"/>
                        </a:rPr>
                        <a:t>Desconocimiento de la normativa legal, buenas prácticas de seguridad y control interno.</a:t>
                      </a:r>
                      <a:endParaRPr lang="es-ES" sz="1300" kern="1200" dirty="0" smtClean="0">
                        <a:solidFill>
                          <a:srgbClr val="000000"/>
                        </a:solidFill>
                        <a:latin typeface="Times New Roman"/>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Alto</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Alto</a:t>
                      </a:r>
                      <a:endParaRPr lang="es-ES" sz="1500" dirty="0">
                        <a:latin typeface="Calibri"/>
                        <a:ea typeface="Calibri"/>
                        <a:cs typeface="Times New Roman"/>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a:ea typeface="Calibri"/>
                          <a:cs typeface="Times New Roman"/>
                        </a:rPr>
                        <a:t>Alto</a:t>
                      </a:r>
                      <a:endParaRPr lang="es-ES" sz="1500" dirty="0">
                        <a:latin typeface="Calibri"/>
                        <a:ea typeface="Calibri"/>
                        <a:cs typeface="Times New Roman"/>
                      </a:endParaRPr>
                    </a:p>
                  </a:txBody>
                  <a:tcPr marL="43500" marR="4350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00108"/>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Matriz  de Riesgo</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85720" y="1357298"/>
          <a:ext cx="8572559" cy="4235253"/>
        </p:xfrm>
        <a:graphic>
          <a:graphicData uri="http://schemas.openxmlformats.org/drawingml/2006/table">
            <a:tbl>
              <a:tblPr/>
              <a:tblGrid>
                <a:gridCol w="474490"/>
                <a:gridCol w="954270"/>
                <a:gridCol w="1144368"/>
                <a:gridCol w="1355962"/>
                <a:gridCol w="2500330"/>
                <a:gridCol w="776925"/>
                <a:gridCol w="803855"/>
                <a:gridCol w="562359"/>
              </a:tblGrid>
              <a:tr h="642942">
                <a:tc>
                  <a:txBody>
                    <a:bodyPr/>
                    <a:lstStyle/>
                    <a:p>
                      <a:pPr algn="ctr">
                        <a:lnSpc>
                          <a:spcPct val="115000"/>
                        </a:lnSpc>
                        <a:spcAft>
                          <a:spcPts val="0"/>
                        </a:spcAft>
                      </a:pPr>
                      <a:r>
                        <a:rPr lang="es-EC" sz="1500" b="1" dirty="0">
                          <a:solidFill>
                            <a:srgbClr val="FFFFFF"/>
                          </a:solidFill>
                          <a:latin typeface="Times New Roman"/>
                          <a:ea typeface="Calibri"/>
                        </a:rPr>
                        <a:t/>
                      </a:r>
                      <a:br>
                        <a:rPr lang="es-EC" sz="1500" b="1" dirty="0">
                          <a:solidFill>
                            <a:srgbClr val="FFFFFF"/>
                          </a:solidFill>
                          <a:latin typeface="Times New Roman"/>
                          <a:ea typeface="Calibri"/>
                        </a:rPr>
                      </a:br>
                      <a:r>
                        <a:rPr lang="es-EC" sz="1500" b="1" dirty="0">
                          <a:solidFill>
                            <a:srgbClr val="000000"/>
                          </a:solidFill>
                          <a:latin typeface="Times New Roman"/>
                          <a:ea typeface="Calibri"/>
                          <a:cs typeface="Times New Roman"/>
                        </a:rPr>
                        <a:t>Nro.</a:t>
                      </a:r>
                      <a:endParaRPr lang="es-ES" sz="1500" dirty="0">
                        <a:latin typeface="Calibri"/>
                        <a:ea typeface="Calibri"/>
                        <a:cs typeface="Times New Roman"/>
                      </a:endParaRPr>
                    </a:p>
                  </a:txBody>
                  <a:tcPr marL="43500" marR="4350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Proceso / Activo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Responsable del activo</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Amenaza</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Vulnerabilidad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Impacto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Probabilidad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Riesgo</a:t>
                      </a:r>
                      <a:endParaRPr lang="es-ES" sz="1500">
                        <a:latin typeface="Calibri"/>
                        <a:ea typeface="Calibri"/>
                        <a:cs typeface="Times New Roman"/>
                      </a:endParaRPr>
                    </a:p>
                  </a:txBody>
                  <a:tcPr marL="43500" marR="4350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92311">
                <a:tc>
                  <a:txBody>
                    <a:bodyPr/>
                    <a:lstStyle/>
                    <a:p>
                      <a:pPr algn="ctr">
                        <a:lnSpc>
                          <a:spcPct val="115000"/>
                        </a:lnSpc>
                        <a:spcAft>
                          <a:spcPts val="0"/>
                        </a:spcAft>
                      </a:pPr>
                      <a:r>
                        <a:rPr lang="es-EC" sz="1600" b="1">
                          <a:solidFill>
                            <a:srgbClr val="000000"/>
                          </a:solidFill>
                          <a:latin typeface="Times New Roman" pitchFamily="18" charset="0"/>
                          <a:ea typeface="Calibri"/>
                          <a:cs typeface="Times New Roman" pitchFamily="18" charset="0"/>
                        </a:rPr>
                        <a:t>1</a:t>
                      </a:r>
                      <a:endParaRPr lang="es-ES" sz="1600">
                        <a:latin typeface="Times New Roman" pitchFamily="18" charset="0"/>
                        <a:ea typeface="Calibri"/>
                        <a:cs typeface="Times New Roman" pitchFamily="18" charset="0"/>
                      </a:endParaRPr>
                    </a:p>
                  </a:txBody>
                  <a:tcPr marL="43500" marR="4350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kern="1200" dirty="0" smtClean="0">
                          <a:solidFill>
                            <a:schemeClr val="tx1"/>
                          </a:solidFill>
                          <a:latin typeface="Times New Roman" pitchFamily="18" charset="0"/>
                          <a:ea typeface="+mn-ea"/>
                          <a:cs typeface="Times New Roman" pitchFamily="18" charset="0"/>
                        </a:rPr>
                        <a:t>Gestión de contraseñas para usuarios/Sistema eSigef</a:t>
                      </a:r>
                      <a:endParaRPr lang="es-ES" sz="16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600" kern="1200" dirty="0" smtClean="0">
                          <a:solidFill>
                            <a:schemeClr val="tx1"/>
                          </a:solidFill>
                          <a:latin typeface="Times New Roman" pitchFamily="18" charset="0"/>
                          <a:ea typeface="+mn-ea"/>
                          <a:cs typeface="Times New Roman" pitchFamily="18" charset="0"/>
                        </a:rPr>
                        <a:t>Dirección Tecnológica / Usuarios finales.</a:t>
                      </a:r>
                      <a:endParaRPr lang="es-ES" sz="16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Error en el uso del sistema</a:t>
                      </a:r>
                      <a:endParaRPr lang="es-ES" sz="16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Abuso de derechos</a:t>
                      </a:r>
                      <a:endParaRPr lang="es-ES" sz="16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Incumplimiento en la disponibilidad del personal</a:t>
                      </a:r>
                      <a:endParaRPr lang="es-ES" sz="1600" kern="120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Negación de acciones</a:t>
                      </a:r>
                      <a:endParaRPr lang="es-ES" sz="1600" kern="1200" dirty="0">
                        <a:solidFill>
                          <a:srgbClr val="000000"/>
                        </a:solidFill>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Entrenamiento insuficiente en seguridad</a:t>
                      </a:r>
                      <a:endParaRPr lang="es-ES" sz="16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Ausencia de políticas para el uso correcto del sistema</a:t>
                      </a:r>
                      <a:endParaRPr lang="es-ES" sz="16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Ausencia de un procedimiento formal para la gestión de contraseñas</a:t>
                      </a:r>
                      <a:endParaRPr lang="es-ES" sz="1600" kern="120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s-EC" sz="1600" kern="1200" dirty="0" smtClean="0">
                          <a:solidFill>
                            <a:schemeClr val="tx1"/>
                          </a:solidFill>
                          <a:latin typeface="Times New Roman" pitchFamily="18" charset="0"/>
                          <a:ea typeface="+mn-ea"/>
                          <a:cs typeface="Times New Roman" pitchFamily="18" charset="0"/>
                        </a:rPr>
                        <a:t>Ausencia de controles recurrentes para la gestión y seguimiento a las contraseñas</a:t>
                      </a:r>
                      <a:endParaRPr lang="es-ES" sz="1600" kern="1200" dirty="0" smtClean="0">
                        <a:solidFill>
                          <a:srgbClr val="000000"/>
                        </a:solidFill>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a:solidFill>
                            <a:srgbClr val="000000"/>
                          </a:solidFill>
                          <a:latin typeface="Times New Roman" pitchFamily="18" charset="0"/>
                          <a:ea typeface="Calibri"/>
                          <a:cs typeface="Times New Roman" pitchFamily="18" charset="0"/>
                        </a:rPr>
                        <a:t>Alto</a:t>
                      </a:r>
                      <a:endParaRPr lang="es-ES" sz="16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pitchFamily="18" charset="0"/>
                          <a:ea typeface="Calibri"/>
                          <a:cs typeface="Times New Roman" pitchFamily="18" charset="0"/>
                        </a:rPr>
                        <a:t>Bajo</a:t>
                      </a:r>
                      <a:endParaRPr lang="es-ES" sz="16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pitchFamily="18" charset="0"/>
                          <a:ea typeface="Calibri"/>
                          <a:cs typeface="Times New Roman" pitchFamily="18" charset="0"/>
                        </a:rPr>
                        <a:t>Medio</a:t>
                      </a:r>
                      <a:endParaRPr lang="es-ES" sz="1600" dirty="0">
                        <a:latin typeface="Times New Roman" pitchFamily="18" charset="0"/>
                        <a:ea typeface="Calibri"/>
                        <a:cs typeface="Times New Roman" pitchFamily="18" charset="0"/>
                      </a:endParaRPr>
                    </a:p>
                  </a:txBody>
                  <a:tcPr marL="43500" marR="4350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C000"/>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00108"/>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Matriz  de Riesgo</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85720" y="1357298"/>
          <a:ext cx="8572559" cy="4235253"/>
        </p:xfrm>
        <a:graphic>
          <a:graphicData uri="http://schemas.openxmlformats.org/drawingml/2006/table">
            <a:tbl>
              <a:tblPr/>
              <a:tblGrid>
                <a:gridCol w="474490"/>
                <a:gridCol w="954270"/>
                <a:gridCol w="1144368"/>
                <a:gridCol w="1355962"/>
                <a:gridCol w="2500330"/>
                <a:gridCol w="776925"/>
                <a:gridCol w="803855"/>
                <a:gridCol w="562359"/>
              </a:tblGrid>
              <a:tr h="642942">
                <a:tc>
                  <a:txBody>
                    <a:bodyPr/>
                    <a:lstStyle/>
                    <a:p>
                      <a:pPr algn="ctr">
                        <a:lnSpc>
                          <a:spcPct val="115000"/>
                        </a:lnSpc>
                        <a:spcAft>
                          <a:spcPts val="0"/>
                        </a:spcAft>
                      </a:pPr>
                      <a:r>
                        <a:rPr lang="es-EC" sz="1500" b="1" dirty="0">
                          <a:solidFill>
                            <a:srgbClr val="FFFFFF"/>
                          </a:solidFill>
                          <a:latin typeface="Times New Roman"/>
                          <a:ea typeface="Calibri"/>
                        </a:rPr>
                        <a:t/>
                      </a:r>
                      <a:br>
                        <a:rPr lang="es-EC" sz="1500" b="1" dirty="0">
                          <a:solidFill>
                            <a:srgbClr val="FFFFFF"/>
                          </a:solidFill>
                          <a:latin typeface="Times New Roman"/>
                          <a:ea typeface="Calibri"/>
                        </a:rPr>
                      </a:br>
                      <a:r>
                        <a:rPr lang="es-EC" sz="1500" b="1" dirty="0">
                          <a:solidFill>
                            <a:srgbClr val="000000"/>
                          </a:solidFill>
                          <a:latin typeface="Times New Roman"/>
                          <a:ea typeface="Calibri"/>
                          <a:cs typeface="Times New Roman"/>
                        </a:rPr>
                        <a:t>Nro.</a:t>
                      </a:r>
                      <a:endParaRPr lang="es-ES" sz="1500" dirty="0">
                        <a:latin typeface="Calibri"/>
                        <a:ea typeface="Calibri"/>
                        <a:cs typeface="Times New Roman"/>
                      </a:endParaRPr>
                    </a:p>
                  </a:txBody>
                  <a:tcPr marL="43500" marR="4350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Proceso / Activo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Responsable del activo</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Amenaza</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Vulnerabilidad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Impacto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Probabilidad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Riesgo</a:t>
                      </a:r>
                      <a:endParaRPr lang="es-ES" sz="1500">
                        <a:latin typeface="Calibri"/>
                        <a:ea typeface="Calibri"/>
                        <a:cs typeface="Times New Roman"/>
                      </a:endParaRPr>
                    </a:p>
                  </a:txBody>
                  <a:tcPr marL="43500" marR="4350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92311">
                <a:tc>
                  <a:txBody>
                    <a:bodyPr/>
                    <a:lstStyle/>
                    <a:p>
                      <a:pPr algn="ctr">
                        <a:lnSpc>
                          <a:spcPct val="115000"/>
                        </a:lnSpc>
                        <a:spcAft>
                          <a:spcPts val="0"/>
                        </a:spcAft>
                      </a:pPr>
                      <a:r>
                        <a:rPr lang="es-EC" sz="1500" b="1" dirty="0">
                          <a:solidFill>
                            <a:srgbClr val="000000"/>
                          </a:solidFill>
                          <a:latin typeface="Times New Roman" pitchFamily="18" charset="0"/>
                          <a:ea typeface="Calibri"/>
                          <a:cs typeface="Times New Roman" pitchFamily="18" charset="0"/>
                        </a:rPr>
                        <a:t>1</a:t>
                      </a:r>
                      <a:endParaRPr lang="es-ES" sz="1500" dirty="0">
                        <a:latin typeface="Times New Roman" pitchFamily="18" charset="0"/>
                        <a:ea typeface="Calibri"/>
                        <a:cs typeface="Times New Roman" pitchFamily="18" charset="0"/>
                      </a:endParaRPr>
                    </a:p>
                  </a:txBody>
                  <a:tcPr marL="43500" marR="4350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kern="1200" dirty="0" smtClean="0">
                          <a:solidFill>
                            <a:schemeClr val="tx1"/>
                          </a:solidFill>
                          <a:latin typeface="Times New Roman" pitchFamily="18" charset="0"/>
                          <a:ea typeface="+mn-ea"/>
                          <a:cs typeface="Times New Roman" pitchFamily="18" charset="0"/>
                        </a:rPr>
                        <a:t>Revisión de los derechos de acceso de usuarios/Sistema eSigef</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500" kern="1200" dirty="0" smtClean="0">
                          <a:solidFill>
                            <a:schemeClr val="tx1"/>
                          </a:solidFill>
                          <a:latin typeface="Times New Roman" pitchFamily="18" charset="0"/>
                          <a:ea typeface="+mn-ea"/>
                          <a:cs typeface="Times New Roman" pitchFamily="18" charset="0"/>
                        </a:rPr>
                        <a:t>Dirección Financiera</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Acceso no autorizado del sistema</a:t>
                      </a:r>
                      <a:endParaRPr lang="es-ES" sz="1500" kern="1200" dirty="0">
                        <a:solidFill>
                          <a:srgbClr val="000000"/>
                        </a:solidFill>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Entrenamiento insuficiente de seguridad</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Falta de conciencia acerca de la seguridad</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políticas para el uso correcto del sistema</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procedimiento formal para la revisión de los derechos de acceso</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auditorías regulares</a:t>
                      </a:r>
                      <a:endParaRPr lang="es-ES" sz="1500" kern="120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responsabilidades en las seguridad de la información en la descripción de cargos</a:t>
                      </a:r>
                      <a:endParaRPr lang="es-ES" sz="1500" kern="1200" dirty="0" smtClean="0">
                        <a:solidFill>
                          <a:srgbClr val="000000"/>
                        </a:solidFill>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a:solidFill>
                            <a:srgbClr val="000000"/>
                          </a:solidFill>
                          <a:latin typeface="Times New Roman" pitchFamily="18" charset="0"/>
                          <a:ea typeface="Calibri"/>
                          <a:cs typeface="Times New Roman" pitchFamily="18" charset="0"/>
                        </a:rPr>
                        <a:t>Alto</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smtClean="0">
                          <a:solidFill>
                            <a:srgbClr val="000000"/>
                          </a:solidFill>
                          <a:latin typeface="Times New Roman" pitchFamily="18" charset="0"/>
                          <a:ea typeface="Calibri"/>
                          <a:cs typeface="Times New Roman" pitchFamily="18" charset="0"/>
                        </a:rPr>
                        <a:t>Alto</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smtClean="0">
                          <a:solidFill>
                            <a:srgbClr val="000000"/>
                          </a:solidFill>
                          <a:latin typeface="Times New Roman" pitchFamily="18" charset="0"/>
                          <a:ea typeface="Calibri"/>
                          <a:cs typeface="Times New Roman" pitchFamily="18" charset="0"/>
                        </a:rPr>
                        <a:t>Alto</a:t>
                      </a:r>
                      <a:endParaRPr lang="es-ES" sz="1500" dirty="0">
                        <a:latin typeface="Times New Roman" pitchFamily="18" charset="0"/>
                        <a:ea typeface="Calibri"/>
                        <a:cs typeface="Times New Roman" pitchFamily="18" charset="0"/>
                      </a:endParaRPr>
                    </a:p>
                  </a:txBody>
                  <a:tcPr marL="43500" marR="4350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00108"/>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Matriz  de Riesgo</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8" name="7 Tabla"/>
          <p:cNvGraphicFramePr>
            <a:graphicFrameLocks noGrp="1"/>
          </p:cNvGraphicFramePr>
          <p:nvPr/>
        </p:nvGraphicFramePr>
        <p:xfrm>
          <a:off x="285720" y="1357298"/>
          <a:ext cx="8572559" cy="4529142"/>
        </p:xfrm>
        <a:graphic>
          <a:graphicData uri="http://schemas.openxmlformats.org/drawingml/2006/table">
            <a:tbl>
              <a:tblPr/>
              <a:tblGrid>
                <a:gridCol w="474490"/>
                <a:gridCol w="954270"/>
                <a:gridCol w="1144368"/>
                <a:gridCol w="1355962"/>
                <a:gridCol w="2500330"/>
                <a:gridCol w="776925"/>
                <a:gridCol w="803855"/>
                <a:gridCol w="562359"/>
              </a:tblGrid>
              <a:tr h="642942">
                <a:tc>
                  <a:txBody>
                    <a:bodyPr/>
                    <a:lstStyle/>
                    <a:p>
                      <a:pPr algn="ctr">
                        <a:lnSpc>
                          <a:spcPct val="115000"/>
                        </a:lnSpc>
                        <a:spcAft>
                          <a:spcPts val="0"/>
                        </a:spcAft>
                      </a:pPr>
                      <a:r>
                        <a:rPr lang="es-EC" sz="1500" b="1" dirty="0">
                          <a:solidFill>
                            <a:srgbClr val="FFFFFF"/>
                          </a:solidFill>
                          <a:latin typeface="Times New Roman"/>
                          <a:ea typeface="Calibri"/>
                        </a:rPr>
                        <a:t/>
                      </a:r>
                      <a:br>
                        <a:rPr lang="es-EC" sz="1500" b="1" dirty="0">
                          <a:solidFill>
                            <a:srgbClr val="FFFFFF"/>
                          </a:solidFill>
                          <a:latin typeface="Times New Roman"/>
                          <a:ea typeface="Calibri"/>
                        </a:rPr>
                      </a:br>
                      <a:r>
                        <a:rPr lang="es-EC" sz="1500" b="1" dirty="0">
                          <a:solidFill>
                            <a:srgbClr val="000000"/>
                          </a:solidFill>
                          <a:latin typeface="Times New Roman"/>
                          <a:ea typeface="Calibri"/>
                          <a:cs typeface="Times New Roman"/>
                        </a:rPr>
                        <a:t>Nro.</a:t>
                      </a:r>
                      <a:endParaRPr lang="es-ES" sz="1500" dirty="0">
                        <a:latin typeface="Calibri"/>
                        <a:ea typeface="Calibri"/>
                        <a:cs typeface="Times New Roman"/>
                      </a:endParaRPr>
                    </a:p>
                  </a:txBody>
                  <a:tcPr marL="43500" marR="4350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Proceso / Activo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Responsable del activo</a:t>
                      </a:r>
                      <a:endParaRPr lang="es-ES" sz="150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Amenaza</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a:solidFill>
                            <a:srgbClr val="000000"/>
                          </a:solidFill>
                          <a:latin typeface="Times New Roman"/>
                          <a:ea typeface="Calibri"/>
                          <a:cs typeface="Times New Roman"/>
                        </a:rPr>
                        <a:t>Vulnerabilidad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Impacto</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dirty="0" smtClean="0">
                          <a:solidFill>
                            <a:srgbClr val="000000"/>
                          </a:solidFill>
                          <a:latin typeface="Times New Roman"/>
                          <a:ea typeface="Calibri"/>
                          <a:cs typeface="Times New Roman"/>
                        </a:rPr>
                        <a:t>Probabilidad</a:t>
                      </a:r>
                      <a:endParaRPr lang="es-ES" sz="1500" dirty="0">
                        <a:latin typeface="Calibri"/>
                        <a:ea typeface="Calibri"/>
                        <a:cs typeface="Times New Roman"/>
                      </a:endParaRPr>
                    </a:p>
                  </a:txBody>
                  <a:tcPr marL="43500" marR="4350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500" b="1">
                          <a:solidFill>
                            <a:srgbClr val="000000"/>
                          </a:solidFill>
                          <a:latin typeface="Times New Roman"/>
                          <a:ea typeface="Calibri"/>
                          <a:cs typeface="Times New Roman"/>
                        </a:rPr>
                        <a:t>Riesgo</a:t>
                      </a:r>
                      <a:endParaRPr lang="es-ES" sz="1500">
                        <a:latin typeface="Calibri"/>
                        <a:ea typeface="Calibri"/>
                        <a:cs typeface="Times New Roman"/>
                      </a:endParaRPr>
                    </a:p>
                  </a:txBody>
                  <a:tcPr marL="43500" marR="4350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92311">
                <a:tc>
                  <a:txBody>
                    <a:bodyPr/>
                    <a:lstStyle/>
                    <a:p>
                      <a:pPr algn="ctr">
                        <a:lnSpc>
                          <a:spcPct val="115000"/>
                        </a:lnSpc>
                        <a:spcAft>
                          <a:spcPts val="0"/>
                        </a:spcAft>
                      </a:pPr>
                      <a:r>
                        <a:rPr lang="es-EC" sz="1500" b="1" dirty="0">
                          <a:solidFill>
                            <a:srgbClr val="000000"/>
                          </a:solidFill>
                          <a:latin typeface="Times New Roman" pitchFamily="18" charset="0"/>
                          <a:ea typeface="Calibri"/>
                          <a:cs typeface="Times New Roman" pitchFamily="18" charset="0"/>
                        </a:rPr>
                        <a:t>1</a:t>
                      </a:r>
                      <a:endParaRPr lang="es-ES" sz="1500" dirty="0">
                        <a:latin typeface="Times New Roman" pitchFamily="18" charset="0"/>
                        <a:ea typeface="Calibri"/>
                        <a:cs typeface="Times New Roman" pitchFamily="18" charset="0"/>
                      </a:endParaRPr>
                    </a:p>
                  </a:txBody>
                  <a:tcPr marL="43500" marR="4350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kern="1200" dirty="0" smtClean="0">
                          <a:solidFill>
                            <a:schemeClr val="tx1"/>
                          </a:solidFill>
                          <a:latin typeface="Times New Roman" pitchFamily="18" charset="0"/>
                          <a:ea typeface="+mn-ea"/>
                          <a:cs typeface="Times New Roman" pitchFamily="18" charset="0"/>
                        </a:rPr>
                        <a:t>Monitoreo del uso del sistema/Sistema eSigef</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s-EC" sz="1500" kern="1200" dirty="0" smtClean="0">
                          <a:solidFill>
                            <a:schemeClr val="tx1"/>
                          </a:solidFill>
                          <a:latin typeface="Times New Roman" pitchFamily="18" charset="0"/>
                          <a:ea typeface="+mn-ea"/>
                          <a:cs typeface="Times New Roman" pitchFamily="18" charset="0"/>
                        </a:rPr>
                        <a:t>Dirección Financiera</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Intrusión al sistema</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Acceso no autorizados al sistema</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Negación de acciones</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Abuso de derechos</a:t>
                      </a:r>
                      <a:endParaRPr lang="es-ES" sz="1500" kern="120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Procesamiento ilegal de datos</a:t>
                      </a:r>
                      <a:endParaRPr lang="es-ES" sz="1500" kern="1200" dirty="0">
                        <a:solidFill>
                          <a:srgbClr val="000000"/>
                        </a:solidFill>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mecanismos de monitoreo</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políticas para el manejo correcto del sistema</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registros en bitácoras (</a:t>
                      </a:r>
                      <a:r>
                        <a:rPr lang="es-EC" sz="1500" kern="1200" dirty="0" err="1" smtClean="0">
                          <a:solidFill>
                            <a:schemeClr val="tx1"/>
                          </a:solidFill>
                          <a:latin typeface="Times New Roman" pitchFamily="18" charset="0"/>
                          <a:ea typeface="+mn-ea"/>
                          <a:cs typeface="Times New Roman" pitchFamily="18" charset="0"/>
                        </a:rPr>
                        <a:t>logs</a:t>
                      </a:r>
                      <a:r>
                        <a:rPr lang="es-EC" sz="1500" kern="1200" dirty="0" smtClean="0">
                          <a:solidFill>
                            <a:schemeClr val="tx1"/>
                          </a:solidFill>
                          <a:latin typeface="Times New Roman" pitchFamily="18" charset="0"/>
                          <a:ea typeface="+mn-ea"/>
                          <a:cs typeface="Times New Roman" pitchFamily="18" charset="0"/>
                        </a:rPr>
                        <a:t>) de administrador y operadores en el sistema</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procedimiento formal de monitoreo del uso del sistema</a:t>
                      </a:r>
                      <a:endParaRPr lang="es-ES" sz="1500" kern="1200" dirty="0" smtClean="0">
                        <a:solidFill>
                          <a:schemeClr val="tx1"/>
                        </a:solidFill>
                        <a:latin typeface="Times New Roman" pitchFamily="18" charset="0"/>
                        <a:ea typeface="+mn-ea"/>
                        <a:cs typeface="Times New Roman" pitchFamily="18" charset="0"/>
                      </a:endParaRPr>
                    </a:p>
                    <a:p>
                      <a:pPr lvl="0">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asignación adecuada de responsabilidades en la seguridad de la información</a:t>
                      </a:r>
                      <a:endParaRPr lang="es-ES" sz="1500" kern="1200" dirty="0" smtClean="0">
                        <a:solidFill>
                          <a:schemeClr val="tx1"/>
                        </a:solidFill>
                        <a:latin typeface="Times New Roman" pitchFamily="18" charset="0"/>
                        <a:ea typeface="+mn-ea"/>
                        <a:cs typeface="Times New Roman" pitchFamily="18" charset="0"/>
                      </a:endParaRPr>
                    </a:p>
                    <a:p>
                      <a:pPr>
                        <a:buFont typeface="Arial" pitchFamily="34" charset="0"/>
                        <a:buChar char="•"/>
                      </a:pPr>
                      <a:r>
                        <a:rPr lang="es-EC" sz="1500" kern="1200" dirty="0" smtClean="0">
                          <a:solidFill>
                            <a:schemeClr val="tx1"/>
                          </a:solidFill>
                          <a:latin typeface="Times New Roman" pitchFamily="18" charset="0"/>
                          <a:ea typeface="+mn-ea"/>
                          <a:cs typeface="Times New Roman" pitchFamily="18" charset="0"/>
                        </a:rPr>
                        <a:t>Ausencia de auditorías regulares</a:t>
                      </a:r>
                      <a:endParaRPr lang="es-ES" sz="1500" kern="1200" dirty="0" smtClean="0">
                        <a:solidFill>
                          <a:srgbClr val="000000"/>
                        </a:solidFill>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smtClean="0">
                          <a:solidFill>
                            <a:srgbClr val="000000"/>
                          </a:solidFill>
                          <a:latin typeface="Times New Roman" pitchFamily="18" charset="0"/>
                          <a:ea typeface="Calibri"/>
                          <a:cs typeface="Times New Roman" pitchFamily="18" charset="0"/>
                        </a:rPr>
                        <a:t>Bajo</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smtClean="0">
                          <a:solidFill>
                            <a:srgbClr val="000000"/>
                          </a:solidFill>
                          <a:latin typeface="Times New Roman" pitchFamily="18" charset="0"/>
                          <a:ea typeface="Calibri"/>
                          <a:cs typeface="Times New Roman" pitchFamily="18" charset="0"/>
                        </a:rPr>
                        <a:t>Alto</a:t>
                      </a:r>
                      <a:endParaRPr lang="es-ES" sz="1500" dirty="0">
                        <a:latin typeface="Times New Roman" pitchFamily="18" charset="0"/>
                        <a:ea typeface="Calibri"/>
                        <a:cs typeface="Times New Roman" pitchFamily="18" charset="0"/>
                      </a:endParaRPr>
                    </a:p>
                  </a:txBody>
                  <a:tcPr marL="43500" marR="4350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500" dirty="0" smtClean="0">
                          <a:solidFill>
                            <a:srgbClr val="000000"/>
                          </a:solidFill>
                          <a:latin typeface="Times New Roman" pitchFamily="18" charset="0"/>
                          <a:ea typeface="Calibri"/>
                          <a:cs typeface="Times New Roman" pitchFamily="18" charset="0"/>
                        </a:rPr>
                        <a:t>Medio</a:t>
                      </a:r>
                      <a:endParaRPr lang="es-ES" sz="1500" dirty="0">
                        <a:latin typeface="Times New Roman" pitchFamily="18" charset="0"/>
                        <a:ea typeface="Calibri"/>
                        <a:cs typeface="Times New Roman" pitchFamily="18" charset="0"/>
                      </a:endParaRPr>
                    </a:p>
                  </a:txBody>
                  <a:tcPr marL="43500" marR="4350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00"/>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ox(i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7063770" y="0"/>
            <a:ext cx="1604029"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Objetivos</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559418" y="1124744"/>
            <a:ext cx="7901014"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General</a:t>
            </a:r>
          </a:p>
          <a:p>
            <a:pPr marL="822960" lvl="1" indent="-256032" algn="just">
              <a:spcBef>
                <a:spcPts val="400"/>
              </a:spcBef>
              <a:buClr>
                <a:schemeClr val="accent1"/>
              </a:buClr>
              <a:buSzPct val="68000"/>
              <a:buFont typeface="Wingdings 3"/>
              <a:buChar char=""/>
            </a:pPr>
            <a:r>
              <a:rPr lang="es-EC" sz="2000" dirty="0" smtClean="0"/>
              <a:t>Analizar y diseñar los controles de seguridad en los procesos de administración de usuarios del sistema  eSigef  basado en la norma ISO 27002, para que las instituciones usuarias del sistema puedan utilizarlas como prevención y mitigación de riesgos de fraudes y desvíos de fondos.</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sz="2400" b="1" baseline="0" dirty="0" smtClean="0"/>
              <a:t>Específicos</a:t>
            </a:r>
            <a:endParaRPr lang="es-ES" sz="2400" dirty="0" smtClean="0"/>
          </a:p>
          <a:p>
            <a:pPr marL="822960" lvl="1" indent="-256032" algn="just">
              <a:spcBef>
                <a:spcPts val="400"/>
              </a:spcBef>
              <a:buClr>
                <a:schemeClr val="accent1"/>
              </a:buClr>
              <a:buSzPct val="68000"/>
              <a:buFont typeface="Wingdings 3"/>
              <a:buChar char=""/>
            </a:pPr>
            <a:r>
              <a:rPr lang="es-EC" dirty="0" smtClean="0"/>
              <a:t>Analizar la información actual de los procesos de administración de usuarios.</a:t>
            </a:r>
          </a:p>
          <a:p>
            <a:pPr marL="822960" lvl="1" indent="-256032" algn="just">
              <a:spcBef>
                <a:spcPts val="400"/>
              </a:spcBef>
              <a:buClr>
                <a:schemeClr val="accent1"/>
              </a:buClr>
              <a:buSzPct val="68000"/>
              <a:buFont typeface="Wingdings 3"/>
              <a:buChar char=""/>
            </a:pPr>
            <a:r>
              <a:rPr lang="es-EC" dirty="0" smtClean="0"/>
              <a:t>Estudiar los casos de desvíos de fondos  enfocado en la Teoría del Fraude.</a:t>
            </a:r>
          </a:p>
          <a:p>
            <a:pPr marL="822960" lvl="1" indent="-256032" algn="just">
              <a:spcBef>
                <a:spcPts val="400"/>
              </a:spcBef>
              <a:buClr>
                <a:schemeClr val="accent1"/>
              </a:buClr>
              <a:buSzPct val="68000"/>
              <a:buFont typeface="Wingdings 3"/>
              <a:buChar char=""/>
            </a:pPr>
            <a:r>
              <a:rPr lang="es-EC" dirty="0" smtClean="0"/>
              <a:t>Elaborar una evaluación del riesgo sobre las debilidades identificadas, en base a la norma ISO 27005.</a:t>
            </a:r>
          </a:p>
          <a:p>
            <a:pPr marL="822960" lvl="1" indent="-256032" algn="just">
              <a:spcBef>
                <a:spcPts val="400"/>
              </a:spcBef>
              <a:buClr>
                <a:schemeClr val="accent1"/>
              </a:buClr>
              <a:buSzPct val="68000"/>
              <a:buFont typeface="Wingdings 3"/>
              <a:buChar char=""/>
            </a:pPr>
            <a:r>
              <a:rPr lang="es-EC" dirty="0" smtClean="0"/>
              <a:t>Seleccionar  y proponer los controles de seguridad en base a la norma ISO 27002.</a:t>
            </a:r>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S" sz="2000" b="1" dirty="0" smtClean="0"/>
              <a:t>Diseño de controles de seguridad en base a la norma ISO 27002 – Priorización de Riesgos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Tabla"/>
          <p:cNvGraphicFramePr>
            <a:graphicFrameLocks noGrp="1"/>
          </p:cNvGraphicFramePr>
          <p:nvPr/>
        </p:nvGraphicFramePr>
        <p:xfrm>
          <a:off x="928662" y="2357430"/>
          <a:ext cx="7143799" cy="3624039"/>
        </p:xfrm>
        <a:graphic>
          <a:graphicData uri="http://schemas.openxmlformats.org/drawingml/2006/table">
            <a:tbl>
              <a:tblPr/>
              <a:tblGrid>
                <a:gridCol w="1125606"/>
                <a:gridCol w="612005"/>
                <a:gridCol w="1835152"/>
                <a:gridCol w="1123016"/>
                <a:gridCol w="1446714"/>
                <a:gridCol w="1001306"/>
              </a:tblGrid>
              <a:tr h="683952">
                <a:tc>
                  <a:txBody>
                    <a:bodyPr/>
                    <a:lstStyle/>
                    <a:p>
                      <a:pPr algn="ctr">
                        <a:lnSpc>
                          <a:spcPct val="115000"/>
                        </a:lnSpc>
                        <a:spcAft>
                          <a:spcPts val="0"/>
                        </a:spcAft>
                      </a:pPr>
                      <a:r>
                        <a:rPr lang="es-EC" sz="1400" b="1" dirty="0">
                          <a:solidFill>
                            <a:srgbClr val="000000"/>
                          </a:solidFill>
                          <a:latin typeface="Times New Roman"/>
                          <a:ea typeface="Calibri"/>
                          <a:cs typeface="Times New Roman"/>
                        </a:rPr>
                        <a:t>Priorización</a:t>
                      </a:r>
                      <a:endParaRPr lang="es-ES" sz="14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dirty="0" smtClean="0">
                          <a:solidFill>
                            <a:srgbClr val="000000"/>
                          </a:solidFill>
                          <a:latin typeface="Times New Roman"/>
                          <a:ea typeface="Calibri"/>
                          <a:cs typeface="Times New Roman"/>
                        </a:rPr>
                        <a:t>Nro</a:t>
                      </a:r>
                      <a:r>
                        <a:rPr lang="es-EC" sz="1400" b="1" dirty="0">
                          <a:solidFill>
                            <a:srgbClr val="000000"/>
                          </a:solidFill>
                          <a:latin typeface="Times New Roman"/>
                          <a:ea typeface="Calibri"/>
                          <a:cs typeface="Times New Roman"/>
                        </a:rPr>
                        <a:t>.</a:t>
                      </a:r>
                      <a:endParaRPr lang="es-ES" sz="14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a:solidFill>
                            <a:srgbClr val="000000"/>
                          </a:solidFill>
                          <a:latin typeface="Times New Roman"/>
                          <a:ea typeface="Calibri"/>
                          <a:cs typeface="Times New Roman"/>
                        </a:rPr>
                        <a:t>Proceso</a:t>
                      </a:r>
                      <a:endParaRPr lang="es-ES" sz="140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dirty="0" smtClean="0">
                          <a:solidFill>
                            <a:srgbClr val="000000"/>
                          </a:solidFill>
                          <a:latin typeface="Times New Roman"/>
                          <a:ea typeface="Calibri"/>
                          <a:cs typeface="Times New Roman"/>
                        </a:rPr>
                        <a:t>Impacto</a:t>
                      </a:r>
                      <a:endParaRPr lang="es-ES" sz="14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dirty="0" smtClean="0">
                          <a:solidFill>
                            <a:srgbClr val="000000"/>
                          </a:solidFill>
                          <a:latin typeface="Times New Roman"/>
                          <a:ea typeface="Calibri"/>
                          <a:cs typeface="Times New Roman"/>
                        </a:rPr>
                        <a:t>Probabilidad</a:t>
                      </a:r>
                      <a:endParaRPr lang="es-ES" sz="14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400" b="1" dirty="0">
                          <a:solidFill>
                            <a:srgbClr val="000000"/>
                          </a:solidFill>
                          <a:latin typeface="Times New Roman"/>
                          <a:ea typeface="Calibri"/>
                          <a:cs typeface="Times New Roman"/>
                        </a:rPr>
                        <a:t>Riesgo</a:t>
                      </a:r>
                      <a:endParaRPr lang="es-ES" sz="1400" dirty="0">
                        <a:latin typeface="Calibri"/>
                        <a:ea typeface="Calibri"/>
                        <a:cs typeface="Times New Roman"/>
                      </a:endParaRPr>
                    </a:p>
                  </a:txBody>
                  <a:tcPr marL="68580" marR="68580" marT="0" marB="0" anchor="ctr">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94241">
                <a:tc>
                  <a:txBody>
                    <a:bodyPr/>
                    <a:lstStyle/>
                    <a:p>
                      <a:pPr algn="ctr">
                        <a:lnSpc>
                          <a:spcPct val="115000"/>
                        </a:lnSpc>
                        <a:spcAft>
                          <a:spcPts val="0"/>
                        </a:spcAft>
                      </a:pPr>
                      <a:r>
                        <a:rPr lang="es-EC" sz="1400" b="1">
                          <a:solidFill>
                            <a:srgbClr val="000000"/>
                          </a:solidFill>
                          <a:latin typeface="Times New Roman"/>
                          <a:ea typeface="Calibri"/>
                          <a:cs typeface="Times New Roman"/>
                        </a:rPr>
                        <a:t>1</a:t>
                      </a:r>
                      <a:endParaRPr lang="es-ES" sz="1400" b="1">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1</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Registro de usuarios</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Alto</a:t>
                      </a:r>
                      <a:endParaRPr lang="es-ES" sz="14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Alto</a:t>
                      </a:r>
                      <a:endParaRPr lang="es-ES" sz="14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r h="537670">
                <a:tc>
                  <a:txBody>
                    <a:bodyPr/>
                    <a:lstStyle/>
                    <a:p>
                      <a:pPr algn="ctr">
                        <a:lnSpc>
                          <a:spcPct val="115000"/>
                        </a:lnSpc>
                        <a:spcAft>
                          <a:spcPts val="0"/>
                        </a:spcAft>
                      </a:pPr>
                      <a:r>
                        <a:rPr lang="es-EC" sz="1400" b="1">
                          <a:solidFill>
                            <a:srgbClr val="000000"/>
                          </a:solidFill>
                          <a:latin typeface="Times New Roman"/>
                          <a:ea typeface="Calibri"/>
                          <a:cs typeface="Times New Roman"/>
                        </a:rPr>
                        <a:t>2</a:t>
                      </a:r>
                      <a:endParaRPr lang="es-ES" sz="1400" b="1">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2</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Gestión de privilegios</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Alto</a:t>
                      </a:r>
                      <a:endParaRPr lang="es-ES" sz="14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r h="683952">
                <a:tc>
                  <a:txBody>
                    <a:bodyPr/>
                    <a:lstStyle/>
                    <a:p>
                      <a:pPr algn="ctr">
                        <a:lnSpc>
                          <a:spcPct val="115000"/>
                        </a:lnSpc>
                        <a:spcAft>
                          <a:spcPts val="0"/>
                        </a:spcAft>
                      </a:pPr>
                      <a:r>
                        <a:rPr lang="es-EC" sz="1400" b="1">
                          <a:solidFill>
                            <a:srgbClr val="000000"/>
                          </a:solidFill>
                          <a:latin typeface="Times New Roman"/>
                          <a:ea typeface="Calibri"/>
                          <a:cs typeface="Times New Roman"/>
                        </a:rPr>
                        <a:t>3</a:t>
                      </a:r>
                      <a:endParaRPr lang="es-ES" sz="1400" b="1">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4</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Revisión de los derechos de acceso de usuarios</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Alto</a:t>
                      </a:r>
                      <a:endParaRPr lang="es-ES" sz="14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0000"/>
                    </a:solidFill>
                  </a:tcPr>
                </a:tc>
              </a:tr>
              <a:tr h="694615">
                <a:tc>
                  <a:txBody>
                    <a:bodyPr/>
                    <a:lstStyle/>
                    <a:p>
                      <a:pPr algn="ctr">
                        <a:lnSpc>
                          <a:spcPct val="115000"/>
                        </a:lnSpc>
                        <a:spcAft>
                          <a:spcPts val="0"/>
                        </a:spcAft>
                      </a:pPr>
                      <a:r>
                        <a:rPr lang="es-EC" sz="1400" b="1">
                          <a:solidFill>
                            <a:srgbClr val="000000"/>
                          </a:solidFill>
                          <a:latin typeface="Times New Roman"/>
                          <a:ea typeface="Calibri"/>
                          <a:cs typeface="Times New Roman"/>
                        </a:rPr>
                        <a:t>4</a:t>
                      </a:r>
                      <a:endParaRPr lang="es-ES" sz="1400" b="1">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3</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Gestión de contraseñas para usuarios</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Bajo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Medio</a:t>
                      </a:r>
                      <a:endParaRPr lang="es-ES" sz="14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00"/>
                    </a:solidFill>
                  </a:tcPr>
                </a:tc>
              </a:tr>
              <a:tr h="577469">
                <a:tc>
                  <a:txBody>
                    <a:bodyPr/>
                    <a:lstStyle/>
                    <a:p>
                      <a:pPr algn="ctr">
                        <a:lnSpc>
                          <a:spcPct val="115000"/>
                        </a:lnSpc>
                        <a:spcAft>
                          <a:spcPts val="0"/>
                        </a:spcAft>
                      </a:pPr>
                      <a:r>
                        <a:rPr lang="es-EC" sz="1400" b="1" dirty="0">
                          <a:solidFill>
                            <a:srgbClr val="000000"/>
                          </a:solidFill>
                          <a:latin typeface="Times New Roman"/>
                          <a:ea typeface="Calibri"/>
                          <a:cs typeface="Times New Roman"/>
                        </a:rPr>
                        <a:t>5</a:t>
                      </a:r>
                      <a:endParaRPr lang="es-ES" sz="14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5</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Monitoreo del uso del sistema</a:t>
                      </a:r>
                      <a:endParaRPr lang="es-ES" sz="14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Bajo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a:solidFill>
                            <a:srgbClr val="000000"/>
                          </a:solidFill>
                          <a:latin typeface="Times New Roman"/>
                          <a:ea typeface="Calibri"/>
                          <a:cs typeface="Times New Roman"/>
                        </a:rPr>
                        <a:t>Alto</a:t>
                      </a:r>
                      <a:endParaRPr lang="es-ES" sz="140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400" dirty="0">
                          <a:solidFill>
                            <a:srgbClr val="000000"/>
                          </a:solidFill>
                          <a:latin typeface="Times New Roman"/>
                          <a:ea typeface="Calibri"/>
                          <a:cs typeface="Times New Roman"/>
                        </a:rPr>
                        <a:t>Medio</a:t>
                      </a:r>
                      <a:endParaRPr lang="es-ES" sz="14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FFFF00"/>
                    </a:solidFill>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Responsabilidades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11" name="10 Tabla"/>
          <p:cNvGraphicFramePr>
            <a:graphicFrameLocks noGrp="1"/>
          </p:cNvGraphicFramePr>
          <p:nvPr/>
        </p:nvGraphicFramePr>
        <p:xfrm>
          <a:off x="928662" y="2071678"/>
          <a:ext cx="7429552" cy="3184183"/>
        </p:xfrm>
        <a:graphic>
          <a:graphicData uri="http://schemas.openxmlformats.org/drawingml/2006/table">
            <a:tbl>
              <a:tblPr/>
              <a:tblGrid>
                <a:gridCol w="2428892"/>
                <a:gridCol w="1714512"/>
                <a:gridCol w="3286148"/>
              </a:tblGrid>
              <a:tr h="683952">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Responsable</a:t>
                      </a:r>
                      <a:endParaRPr lang="es-ES" sz="1600" dirty="0">
                        <a:latin typeface="Calibri"/>
                        <a:ea typeface="Calibri"/>
                        <a:cs typeface="Times New Roman"/>
                      </a:endParaRPr>
                    </a:p>
                  </a:txBody>
                  <a:tcPr marL="68580" marR="68580" marT="0" marB="0" anchor="ctr">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Acuerdo</a:t>
                      </a:r>
                      <a:r>
                        <a:rPr lang="es-EC" sz="1600" b="1" baseline="0" dirty="0" smtClean="0">
                          <a:solidFill>
                            <a:srgbClr val="000000"/>
                          </a:solidFill>
                          <a:latin typeface="Times New Roman"/>
                          <a:ea typeface="Calibri"/>
                          <a:cs typeface="Times New Roman"/>
                        </a:rPr>
                        <a:t> N° 163 MINFIN</a:t>
                      </a:r>
                      <a:endParaRPr lang="es-ES" sz="16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Acuerdo N° 166 </a:t>
                      </a:r>
                    </a:p>
                    <a:p>
                      <a:pPr algn="ctr">
                        <a:lnSpc>
                          <a:spcPct val="115000"/>
                        </a:lnSpc>
                        <a:spcAft>
                          <a:spcPts val="0"/>
                        </a:spcAft>
                      </a:pPr>
                      <a:r>
                        <a:rPr lang="es-EC" sz="1600" b="1" dirty="0" smtClean="0">
                          <a:solidFill>
                            <a:srgbClr val="000000"/>
                          </a:solidFill>
                          <a:latin typeface="Times New Roman"/>
                          <a:ea typeface="Calibri"/>
                          <a:cs typeface="Times New Roman"/>
                        </a:rPr>
                        <a:t>EGSI</a:t>
                      </a:r>
                      <a:endParaRPr lang="es-ES" sz="1600" dirty="0">
                        <a:latin typeface="Calibri"/>
                        <a:ea typeface="Calibri"/>
                        <a:cs typeface="Times New Roman"/>
                      </a:endParaRPr>
                    </a:p>
                  </a:txBody>
                  <a:tcPr marL="68580" marR="68580" marT="0" marB="0" anchor="ctr">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94241">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Responsable</a:t>
                      </a:r>
                      <a:r>
                        <a:rPr lang="es-EC" sz="1600" b="1" baseline="0" dirty="0" smtClean="0">
                          <a:solidFill>
                            <a:srgbClr val="000000"/>
                          </a:solidFill>
                          <a:latin typeface="Times New Roman"/>
                          <a:ea typeface="Calibri"/>
                          <a:cs typeface="Times New Roman"/>
                        </a:rPr>
                        <a:t> de Seguridad Informática</a:t>
                      </a:r>
                      <a:endParaRPr lang="es-ES"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Responsable</a:t>
                      </a:r>
                      <a:r>
                        <a:rPr lang="es-EC" sz="1600" baseline="0" dirty="0" smtClean="0">
                          <a:solidFill>
                            <a:srgbClr val="000000"/>
                          </a:solidFill>
                          <a:latin typeface="Times New Roman"/>
                          <a:ea typeface="Calibri"/>
                          <a:cs typeface="Times New Roman"/>
                        </a:rPr>
                        <a:t> de Seguridad </a:t>
                      </a:r>
                      <a:r>
                        <a:rPr lang="es-EC" sz="1600" baseline="0" dirty="0" err="1" smtClean="0">
                          <a:solidFill>
                            <a:srgbClr val="000000"/>
                          </a:solidFill>
                          <a:latin typeface="Times New Roman"/>
                          <a:ea typeface="Calibri"/>
                          <a:cs typeface="Times New Roman"/>
                        </a:rPr>
                        <a:t>TICs</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537670">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Propietario de la Información</a:t>
                      </a:r>
                      <a:endParaRPr lang="es-ES"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Administrador Financiero</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Propietario de Información</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83952">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Responsable</a:t>
                      </a:r>
                      <a:r>
                        <a:rPr lang="es-EC" sz="1600" b="1" baseline="0" dirty="0" smtClean="0">
                          <a:solidFill>
                            <a:srgbClr val="000000"/>
                          </a:solidFill>
                          <a:latin typeface="Times New Roman"/>
                          <a:ea typeface="Calibri"/>
                          <a:cs typeface="Times New Roman"/>
                        </a:rPr>
                        <a:t> del Área Informática</a:t>
                      </a:r>
                      <a:endParaRPr lang="es-ES"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Administrador Informático</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694615">
                <a:tc>
                  <a:txBody>
                    <a:bodyPr/>
                    <a:lstStyle/>
                    <a:p>
                      <a:pPr algn="ctr">
                        <a:lnSpc>
                          <a:spcPct val="115000"/>
                        </a:lnSpc>
                        <a:spcAft>
                          <a:spcPts val="0"/>
                        </a:spcAft>
                      </a:pPr>
                      <a:r>
                        <a:rPr lang="es-EC" sz="1600" b="1" dirty="0" smtClean="0">
                          <a:solidFill>
                            <a:srgbClr val="000000"/>
                          </a:solidFill>
                          <a:latin typeface="Times New Roman"/>
                          <a:ea typeface="Calibri"/>
                          <a:cs typeface="Times New Roman"/>
                        </a:rPr>
                        <a:t>Oficial</a:t>
                      </a:r>
                      <a:r>
                        <a:rPr lang="es-EC" sz="1600" b="1" baseline="0" dirty="0" smtClean="0">
                          <a:solidFill>
                            <a:srgbClr val="000000"/>
                          </a:solidFill>
                          <a:latin typeface="Times New Roman"/>
                          <a:ea typeface="Calibri"/>
                          <a:cs typeface="Times New Roman"/>
                        </a:rPr>
                        <a:t> de Seguridad de la Información</a:t>
                      </a:r>
                      <a:endParaRPr lang="es-ES" sz="1600" b="1"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0"/>
                        </a:spcAft>
                      </a:pPr>
                      <a:r>
                        <a:rPr lang="es-EC" sz="1600" dirty="0" smtClean="0">
                          <a:solidFill>
                            <a:srgbClr val="000000"/>
                          </a:solidFill>
                          <a:latin typeface="Times New Roman"/>
                          <a:ea typeface="Calibri"/>
                          <a:cs typeface="Times New Roman"/>
                        </a:rPr>
                        <a:t>Oficial</a:t>
                      </a:r>
                      <a:r>
                        <a:rPr lang="es-EC" sz="1600" baseline="0" dirty="0" smtClean="0">
                          <a:solidFill>
                            <a:srgbClr val="000000"/>
                          </a:solidFill>
                          <a:latin typeface="Times New Roman"/>
                          <a:ea typeface="Calibri"/>
                          <a:cs typeface="Times New Roman"/>
                        </a:rPr>
                        <a:t> de Seguridad de la Información</a:t>
                      </a:r>
                      <a:endParaRPr lang="es-ES" sz="1600" dirty="0">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ox(in)">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registro de usuarios - Registro</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08546" name="Picture 2"/>
          <p:cNvPicPr>
            <a:picLocks noChangeAspect="1" noChangeArrowheads="1"/>
          </p:cNvPicPr>
          <p:nvPr/>
        </p:nvPicPr>
        <p:blipFill>
          <a:blip r:embed="rId3"/>
          <a:srcRect l="31296" t="22461" r="25878" b="8203"/>
          <a:stretch>
            <a:fillRect/>
          </a:stretch>
        </p:blipFill>
        <p:spPr bwMode="auto">
          <a:xfrm>
            <a:off x="0" y="1928802"/>
            <a:ext cx="4143404" cy="4429156"/>
          </a:xfrm>
          <a:prstGeom prst="rect">
            <a:avLst/>
          </a:prstGeom>
          <a:noFill/>
          <a:ln w="9525">
            <a:noFill/>
            <a:miter lim="800000"/>
            <a:headEnd/>
            <a:tailEnd/>
          </a:ln>
          <a:effectLst/>
        </p:spPr>
      </p:pic>
      <p:pic>
        <p:nvPicPr>
          <p:cNvPr id="108547" name="Picture 3"/>
          <p:cNvPicPr>
            <a:picLocks noChangeAspect="1" noChangeArrowheads="1"/>
          </p:cNvPicPr>
          <p:nvPr/>
        </p:nvPicPr>
        <p:blipFill>
          <a:blip r:embed="rId4"/>
          <a:srcRect l="32979" t="26562" r="28587" b="8984"/>
          <a:stretch>
            <a:fillRect/>
          </a:stretch>
        </p:blipFill>
        <p:spPr bwMode="auto">
          <a:xfrm>
            <a:off x="4143372" y="1928802"/>
            <a:ext cx="5000660" cy="471490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8546"/>
                                        </p:tgtEl>
                                        <p:attrNameLst>
                                          <p:attrName>style.visibility</p:attrName>
                                        </p:attrNameLst>
                                      </p:cBhvr>
                                      <p:to>
                                        <p:strVal val="visible"/>
                                      </p:to>
                                    </p:set>
                                    <p:animEffect transition="in" filter="box(in)">
                                      <p:cBhvr>
                                        <p:cTn id="17" dur="500"/>
                                        <p:tgtEl>
                                          <p:spTgt spid="108546"/>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8547"/>
                                        </p:tgtEl>
                                        <p:attrNameLst>
                                          <p:attrName>style.visibility</p:attrName>
                                        </p:attrNameLst>
                                      </p:cBhvr>
                                      <p:to>
                                        <p:strVal val="visible"/>
                                      </p:to>
                                    </p:set>
                                    <p:animEffect transition="in" filter="box(in)">
                                      <p:cBhvr>
                                        <p:cTn id="22" dur="500"/>
                                        <p:tgtEl>
                                          <p:spTgt spid="108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registro de usuarios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09570" name="Picture 2"/>
          <p:cNvPicPr>
            <a:picLocks noChangeAspect="1" noChangeArrowheads="1"/>
          </p:cNvPicPr>
          <p:nvPr/>
        </p:nvPicPr>
        <p:blipFill>
          <a:blip r:embed="rId3"/>
          <a:srcRect l="32943" t="24414" r="27525" b="50195"/>
          <a:stretch>
            <a:fillRect/>
          </a:stretch>
        </p:blipFill>
        <p:spPr bwMode="auto">
          <a:xfrm>
            <a:off x="2000232" y="2285992"/>
            <a:ext cx="5143536" cy="185738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9570"/>
                                        </p:tgtEl>
                                        <p:attrNameLst>
                                          <p:attrName>style.visibility</p:attrName>
                                        </p:attrNameLst>
                                      </p:cBhvr>
                                      <p:to>
                                        <p:strVal val="visible"/>
                                      </p:to>
                                    </p:set>
                                    <p:animEffect transition="in" filter="box(in)">
                                      <p:cBhvr>
                                        <p:cTn id="17" dur="500"/>
                                        <p:tgtEl>
                                          <p:spTgt spid="1095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registro de usuarios - Modificación</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10594" name="Picture 2"/>
          <p:cNvPicPr>
            <a:picLocks noChangeAspect="1" noChangeArrowheads="1"/>
          </p:cNvPicPr>
          <p:nvPr/>
        </p:nvPicPr>
        <p:blipFill>
          <a:blip r:embed="rId3"/>
          <a:srcRect l="33492" t="34180" r="29722" b="18945"/>
          <a:stretch>
            <a:fillRect/>
          </a:stretch>
        </p:blipFill>
        <p:spPr bwMode="auto">
          <a:xfrm>
            <a:off x="1928794" y="2285992"/>
            <a:ext cx="5214974" cy="373612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0594"/>
                                        </p:tgtEl>
                                        <p:attrNameLst>
                                          <p:attrName>style.visibility</p:attrName>
                                        </p:attrNameLst>
                                      </p:cBhvr>
                                      <p:to>
                                        <p:strVal val="visible"/>
                                      </p:to>
                                    </p:set>
                                    <p:animEffect transition="in" filter="box(in)">
                                      <p:cBhvr>
                                        <p:cTn id="17" dur="500"/>
                                        <p:tgtEl>
                                          <p:spTgt spid="11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registro de usuarios - Baja</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11618" name="Picture 2"/>
          <p:cNvPicPr>
            <a:picLocks noChangeAspect="1" noChangeArrowheads="1"/>
          </p:cNvPicPr>
          <p:nvPr/>
        </p:nvPicPr>
        <p:blipFill>
          <a:blip r:embed="rId3"/>
          <a:srcRect l="33492" t="24414" r="29722" b="13086"/>
          <a:stretch>
            <a:fillRect/>
          </a:stretch>
        </p:blipFill>
        <p:spPr bwMode="auto">
          <a:xfrm>
            <a:off x="357158" y="2000240"/>
            <a:ext cx="5085434" cy="4857760"/>
          </a:xfrm>
          <a:prstGeom prst="rect">
            <a:avLst/>
          </a:prstGeom>
          <a:noFill/>
          <a:ln w="9525">
            <a:noFill/>
            <a:miter lim="800000"/>
            <a:headEnd/>
            <a:tailEnd/>
          </a:ln>
          <a:effectLst/>
        </p:spPr>
      </p:pic>
      <p:pic>
        <p:nvPicPr>
          <p:cNvPr id="111619" name="Picture 3"/>
          <p:cNvPicPr>
            <a:picLocks noChangeAspect="1" noChangeArrowheads="1"/>
          </p:cNvPicPr>
          <p:nvPr/>
        </p:nvPicPr>
        <p:blipFill>
          <a:blip r:embed="rId4"/>
          <a:srcRect l="56552" t="24414" r="17642" b="10156"/>
          <a:stretch>
            <a:fillRect/>
          </a:stretch>
        </p:blipFill>
        <p:spPr bwMode="auto">
          <a:xfrm>
            <a:off x="5572132" y="2071654"/>
            <a:ext cx="3357586" cy="4786346"/>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1618"/>
                                        </p:tgtEl>
                                        <p:attrNameLst>
                                          <p:attrName>style.visibility</p:attrName>
                                        </p:attrNameLst>
                                      </p:cBhvr>
                                      <p:to>
                                        <p:strVal val="visible"/>
                                      </p:to>
                                    </p:set>
                                    <p:animEffect transition="in" filter="box(in)">
                                      <p:cBhvr>
                                        <p:cTn id="17" dur="500"/>
                                        <p:tgtEl>
                                          <p:spTgt spid="1116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1619"/>
                                        </p:tgtEl>
                                        <p:attrNameLst>
                                          <p:attrName>style.visibility</p:attrName>
                                        </p:attrNameLst>
                                      </p:cBhvr>
                                      <p:to>
                                        <p:strVal val="visible"/>
                                      </p:to>
                                    </p:set>
                                    <p:animEffect transition="in" filter="box(in)">
                                      <p:cBhvr>
                                        <p:cTn id="22" dur="500"/>
                                        <p:tgtEl>
                                          <p:spTgt spid="1116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registro de usuarios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12642" name="Picture 2"/>
          <p:cNvPicPr>
            <a:picLocks noChangeAspect="1" noChangeArrowheads="1"/>
          </p:cNvPicPr>
          <p:nvPr/>
        </p:nvPicPr>
        <p:blipFill>
          <a:blip r:embed="rId3"/>
          <a:srcRect l="10432" t="21484" r="54978" b="8203"/>
          <a:stretch>
            <a:fillRect/>
          </a:stretch>
        </p:blipFill>
        <p:spPr bwMode="auto">
          <a:xfrm>
            <a:off x="428596" y="1908391"/>
            <a:ext cx="4143404" cy="4735319"/>
          </a:xfrm>
          <a:prstGeom prst="rect">
            <a:avLst/>
          </a:prstGeom>
          <a:noFill/>
          <a:ln w="9525">
            <a:noFill/>
            <a:miter lim="800000"/>
            <a:headEnd/>
            <a:tailEnd/>
          </a:ln>
          <a:effectLst/>
        </p:spPr>
      </p:pic>
      <p:pic>
        <p:nvPicPr>
          <p:cNvPr id="112643" name="Picture 3"/>
          <p:cNvPicPr>
            <a:picLocks noChangeAspect="1" noChangeArrowheads="1"/>
          </p:cNvPicPr>
          <p:nvPr/>
        </p:nvPicPr>
        <p:blipFill>
          <a:blip r:embed="rId4"/>
          <a:srcRect l="58200" t="27344" r="7759" b="23828"/>
          <a:stretch>
            <a:fillRect/>
          </a:stretch>
        </p:blipFill>
        <p:spPr bwMode="auto">
          <a:xfrm>
            <a:off x="4572000" y="2214554"/>
            <a:ext cx="4429156" cy="357190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12642"/>
                                        </p:tgtEl>
                                        <p:attrNameLst>
                                          <p:attrName>style.visibility</p:attrName>
                                        </p:attrNameLst>
                                      </p:cBhvr>
                                      <p:to>
                                        <p:strVal val="visible"/>
                                      </p:to>
                                    </p:set>
                                    <p:animEffect transition="in" filter="box(in)">
                                      <p:cBhvr>
                                        <p:cTn id="17" dur="500"/>
                                        <p:tgtEl>
                                          <p:spTgt spid="1126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2643"/>
                                        </p:tgtEl>
                                        <p:attrNameLst>
                                          <p:attrName>style.visibility</p:attrName>
                                        </p:attrNameLst>
                                      </p:cBhvr>
                                      <p:to>
                                        <p:strVal val="visible"/>
                                      </p:to>
                                    </p:set>
                                    <p:animEffect transition="in" filter="box(in)">
                                      <p:cBhvr>
                                        <p:cTn id="22" dur="500"/>
                                        <p:tgtEl>
                                          <p:spTgt spid="1126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gestión de privilegios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Tabla"/>
          <p:cNvGraphicFramePr>
            <a:graphicFrameLocks noGrp="1"/>
          </p:cNvGraphicFramePr>
          <p:nvPr/>
        </p:nvGraphicFramePr>
        <p:xfrm>
          <a:off x="214282" y="2643182"/>
          <a:ext cx="3122930" cy="2363470"/>
        </p:xfrm>
        <a:graphic>
          <a:graphicData uri="http://schemas.openxmlformats.org/drawingml/2006/table">
            <a:tbl>
              <a:tblPr/>
              <a:tblGrid>
                <a:gridCol w="932180"/>
                <a:gridCol w="2190750"/>
              </a:tblGrid>
              <a:tr h="428625">
                <a:tc>
                  <a:txBody>
                    <a:bodyPr/>
                    <a:lstStyle/>
                    <a:p>
                      <a:pPr algn="ctr">
                        <a:lnSpc>
                          <a:spcPct val="150000"/>
                        </a:lnSpc>
                        <a:spcAft>
                          <a:spcPts val="0"/>
                        </a:spcAft>
                      </a:pPr>
                      <a:r>
                        <a:rPr lang="es-EC" sz="1100" dirty="0">
                          <a:solidFill>
                            <a:srgbClr val="FFFFFF"/>
                          </a:solidFill>
                          <a:latin typeface="Times New Roman"/>
                          <a:ea typeface="Calibri"/>
                          <a:cs typeface="Times New Roman"/>
                        </a:rPr>
                        <a:t>RBAC</a:t>
                      </a:r>
                      <a:endParaRPr lang="es-ES" sz="1100" dirty="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c>
                  <a:txBody>
                    <a:bodyPr/>
                    <a:lstStyle/>
                    <a:p>
                      <a:pPr algn="ctr">
                        <a:lnSpc>
                          <a:spcPct val="150000"/>
                        </a:lnSpc>
                        <a:spcAft>
                          <a:spcPts val="0"/>
                        </a:spcAft>
                      </a:pPr>
                      <a:r>
                        <a:rPr lang="es-EC" sz="1100">
                          <a:solidFill>
                            <a:srgbClr val="FFFFFF"/>
                          </a:solidFill>
                          <a:latin typeface="Times New Roman"/>
                          <a:ea typeface="Calibri"/>
                          <a:cs typeface="Times New Roman"/>
                        </a:rPr>
                        <a:t>Sistema eSigef</a:t>
                      </a:r>
                      <a:endParaRPr lang="es-ES" sz="11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F81BD"/>
                    </a:solidFill>
                  </a:tcPr>
                </a:tc>
              </a:tr>
              <a:tr h="353695">
                <a:tc>
                  <a:txBody>
                    <a:bodyPr/>
                    <a:lstStyle/>
                    <a:p>
                      <a:pPr algn="just">
                        <a:lnSpc>
                          <a:spcPct val="150000"/>
                        </a:lnSpc>
                        <a:spcAft>
                          <a:spcPts val="1000"/>
                        </a:spcAft>
                      </a:pPr>
                      <a:r>
                        <a:rPr lang="es-EC" sz="1100" b="1">
                          <a:latin typeface="Times New Roman"/>
                          <a:ea typeface="Calibri"/>
                          <a:cs typeface="Times New Roman"/>
                        </a:rPr>
                        <a:t>Usuarios </a:t>
                      </a:r>
                      <a:endParaRPr lang="es-E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1100" dirty="0">
                          <a:latin typeface="Times New Roman"/>
                          <a:ea typeface="Calibri"/>
                          <a:cs typeface="Times New Roman"/>
                        </a:rPr>
                        <a:t>Usuarios del sistema</a:t>
                      </a:r>
                      <a:endParaRPr lang="es-ES" sz="11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430530">
                <a:tc>
                  <a:txBody>
                    <a:bodyPr/>
                    <a:lstStyle/>
                    <a:p>
                      <a:pPr algn="just">
                        <a:lnSpc>
                          <a:spcPct val="150000"/>
                        </a:lnSpc>
                        <a:spcAft>
                          <a:spcPts val="1000"/>
                        </a:spcAft>
                      </a:pPr>
                      <a:r>
                        <a:rPr lang="es-EC" sz="1100" b="1">
                          <a:latin typeface="Times New Roman"/>
                          <a:ea typeface="Calibri"/>
                          <a:cs typeface="Times New Roman"/>
                        </a:rPr>
                        <a:t>Roles </a:t>
                      </a:r>
                      <a:endParaRPr lang="es-E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1100" dirty="0">
                          <a:latin typeface="Times New Roman"/>
                          <a:ea typeface="Calibri"/>
                          <a:cs typeface="Times New Roman"/>
                        </a:rPr>
                        <a:t>(Operador/Aprobador, Operador, Aprobador, Consulta)</a:t>
                      </a:r>
                      <a:endParaRPr lang="es-ES" sz="11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78765">
                <a:tc>
                  <a:txBody>
                    <a:bodyPr/>
                    <a:lstStyle/>
                    <a:p>
                      <a:pPr algn="just">
                        <a:lnSpc>
                          <a:spcPct val="150000"/>
                        </a:lnSpc>
                        <a:spcAft>
                          <a:spcPts val="1000"/>
                        </a:spcAft>
                      </a:pPr>
                      <a:r>
                        <a:rPr lang="es-EC" sz="1100" b="1">
                          <a:latin typeface="Times New Roman"/>
                          <a:ea typeface="Calibri"/>
                          <a:cs typeface="Times New Roman"/>
                        </a:rPr>
                        <a:t>Objetos </a:t>
                      </a:r>
                      <a:endParaRPr lang="es-E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1100">
                          <a:latin typeface="Times New Roman"/>
                          <a:ea typeface="Calibri"/>
                          <a:cs typeface="Times New Roman"/>
                        </a:rPr>
                        <a:t>Perfil (opciones, menú, submenú o botones)</a:t>
                      </a:r>
                      <a:endParaRPr lang="es-ES" sz="11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239395">
                <a:tc>
                  <a:txBody>
                    <a:bodyPr/>
                    <a:lstStyle/>
                    <a:p>
                      <a:pPr algn="just">
                        <a:lnSpc>
                          <a:spcPct val="150000"/>
                        </a:lnSpc>
                        <a:spcAft>
                          <a:spcPts val="1000"/>
                        </a:spcAft>
                      </a:pPr>
                      <a:r>
                        <a:rPr lang="es-EC" sz="1100" b="1">
                          <a:latin typeface="Times New Roman"/>
                          <a:ea typeface="Calibri"/>
                          <a:cs typeface="Times New Roman"/>
                        </a:rPr>
                        <a:t>Operaciones </a:t>
                      </a:r>
                      <a:endParaRPr lang="es-E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1100">
                          <a:latin typeface="Times New Roman"/>
                          <a:ea typeface="Calibri"/>
                          <a:cs typeface="Times New Roman"/>
                        </a:rPr>
                        <a:t>Funciones (ej. 801,802,803, etc)</a:t>
                      </a:r>
                      <a:endParaRPr lang="es-ES" sz="110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23850">
                <a:tc>
                  <a:txBody>
                    <a:bodyPr/>
                    <a:lstStyle/>
                    <a:p>
                      <a:pPr algn="just">
                        <a:lnSpc>
                          <a:spcPct val="150000"/>
                        </a:lnSpc>
                        <a:spcAft>
                          <a:spcPts val="1000"/>
                        </a:spcAft>
                      </a:pPr>
                      <a:r>
                        <a:rPr lang="es-EC" sz="1100" b="1">
                          <a:latin typeface="Times New Roman"/>
                          <a:ea typeface="Calibri"/>
                          <a:cs typeface="Times New Roman"/>
                        </a:rPr>
                        <a:t>Permisos </a:t>
                      </a:r>
                      <a:endParaRPr lang="es-ES" sz="1100">
                        <a:latin typeface="Calibri"/>
                        <a:ea typeface="Calibri"/>
                        <a:cs typeface="Times New Roman"/>
                      </a:endParaRPr>
                    </a:p>
                  </a:txBody>
                  <a:tcPr marL="68580" marR="68580" marT="0" marB="0">
                    <a:lnL w="12700" cap="flat" cmpd="sng" algn="ctr">
                      <a:solidFill>
                        <a:srgbClr val="4F81BD"/>
                      </a:solidFill>
                      <a:prstDash val="solid"/>
                      <a:round/>
                      <a:headEnd type="none" w="med" len="med"/>
                      <a:tailEnd type="none" w="med" len="med"/>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just">
                        <a:lnSpc>
                          <a:spcPct val="150000"/>
                        </a:lnSpc>
                        <a:spcAft>
                          <a:spcPts val="1000"/>
                        </a:spcAft>
                      </a:pPr>
                      <a:r>
                        <a:rPr lang="es-EC" sz="1100" dirty="0">
                          <a:latin typeface="Times New Roman"/>
                          <a:ea typeface="Calibri"/>
                          <a:cs typeface="Times New Roman"/>
                        </a:rPr>
                        <a:t>N/A</a:t>
                      </a:r>
                      <a:endParaRPr lang="es-ES" sz="1100" dirty="0">
                        <a:latin typeface="Calibri"/>
                        <a:ea typeface="Calibri"/>
                        <a:cs typeface="Times New Roman"/>
                      </a:endParaRPr>
                    </a:p>
                  </a:txBody>
                  <a:tcPr marL="68580" marR="68580" marT="0" marB="0">
                    <a:lnL>
                      <a:noFill/>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pic>
        <p:nvPicPr>
          <p:cNvPr id="114689" name="Picture 1"/>
          <p:cNvPicPr>
            <a:picLocks noChangeAspect="1" noChangeArrowheads="1"/>
          </p:cNvPicPr>
          <p:nvPr/>
        </p:nvPicPr>
        <p:blipFill>
          <a:blip r:embed="rId3"/>
          <a:srcRect l="23060" t="29297" r="18191" b="12109"/>
          <a:stretch>
            <a:fillRect/>
          </a:stretch>
        </p:blipFill>
        <p:spPr bwMode="auto">
          <a:xfrm>
            <a:off x="3411100" y="2214554"/>
            <a:ext cx="5732900" cy="3214710"/>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4689"/>
                                        </p:tgtEl>
                                        <p:attrNameLst>
                                          <p:attrName>style.visibility</p:attrName>
                                        </p:attrNameLst>
                                      </p:cBhvr>
                                      <p:to>
                                        <p:strVal val="visible"/>
                                      </p:to>
                                    </p:set>
                                    <p:animEffect transition="in" filter="box(in)">
                                      <p:cBhvr>
                                        <p:cTn id="22" dur="500"/>
                                        <p:tgtEl>
                                          <p:spTgt spid="114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revisión de los derechos de acceso de usuarios – Cuentas temporales</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122882" name="Picture 2"/>
          <p:cNvPicPr>
            <a:picLocks noChangeAspect="1" noChangeArrowheads="1"/>
          </p:cNvPicPr>
          <p:nvPr/>
        </p:nvPicPr>
        <p:blipFill>
          <a:blip r:embed="rId3"/>
          <a:srcRect l="28550" t="27344" r="25878" b="8203"/>
          <a:stretch>
            <a:fillRect/>
          </a:stretch>
        </p:blipFill>
        <p:spPr bwMode="auto">
          <a:xfrm>
            <a:off x="1571604" y="2143092"/>
            <a:ext cx="5929354" cy="471490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22882"/>
                                        </p:tgtEl>
                                        <p:attrNameLst>
                                          <p:attrName>style.visibility</p:attrName>
                                        </p:attrNameLst>
                                      </p:cBhvr>
                                      <p:to>
                                        <p:strVal val="visible"/>
                                      </p:to>
                                    </p:set>
                                    <p:animEffect transition="in" filter="box(in)">
                                      <p:cBhvr>
                                        <p:cTn id="17" dur="500"/>
                                        <p:tgtEl>
                                          <p:spTgt spid="1228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revisión de los derechos de acceso de usuarios – Revisión Periódica</a:t>
            </a: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Tabla"/>
          <p:cNvGraphicFramePr>
            <a:graphicFrameLocks noGrp="1"/>
          </p:cNvGraphicFramePr>
          <p:nvPr/>
        </p:nvGraphicFramePr>
        <p:xfrm>
          <a:off x="1857356" y="2357430"/>
          <a:ext cx="5695002" cy="3471867"/>
        </p:xfrm>
        <a:graphic>
          <a:graphicData uri="http://schemas.openxmlformats.org/drawingml/2006/table">
            <a:tbl>
              <a:tblPr/>
              <a:tblGrid>
                <a:gridCol w="1677662"/>
                <a:gridCol w="1381113"/>
                <a:gridCol w="1381809"/>
                <a:gridCol w="1254418"/>
              </a:tblGrid>
              <a:tr h="534133">
                <a:tc rowSpan="2">
                  <a:txBody>
                    <a:bodyPr/>
                    <a:lstStyle/>
                    <a:p>
                      <a:pPr algn="just">
                        <a:lnSpc>
                          <a:spcPct val="150000"/>
                        </a:lnSpc>
                        <a:spcAft>
                          <a:spcPts val="1000"/>
                        </a:spcAft>
                      </a:pPr>
                      <a:r>
                        <a:rPr lang="es-EC" sz="1000" b="1">
                          <a:latin typeface="Times New Roman"/>
                          <a:ea typeface="Calibri"/>
                          <a:cs typeface="Times New Roman"/>
                        </a:rPr>
                        <a:t>Fecha de Revisión: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just">
                        <a:lnSpc>
                          <a:spcPct val="150000"/>
                        </a:lnSpc>
                        <a:spcAft>
                          <a:spcPts val="1000"/>
                        </a:spcAft>
                      </a:pPr>
                      <a:r>
                        <a:rPr lang="es-EC" sz="1000">
                          <a:latin typeface="Times New Roman"/>
                          <a:ea typeface="Calibri"/>
                          <a:cs typeface="Times New Roman"/>
                        </a:rPr>
                        <a:t>14 Marzo 2014</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b="1">
                          <a:latin typeface="Times New Roman"/>
                          <a:ea typeface="Calibri"/>
                          <a:cs typeface="Times New Roman"/>
                        </a:rPr>
                        <a:t>Hora de Revisión inicio: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18:25</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133">
                <a:tc vMerge="1">
                  <a:txBody>
                    <a:bodyPr/>
                    <a:lstStyle/>
                    <a:p>
                      <a:endParaRPr lang="es-ES"/>
                    </a:p>
                  </a:txBody>
                  <a:tcPr/>
                </a:tc>
                <a:tc vMerge="1">
                  <a:txBody>
                    <a:bodyPr/>
                    <a:lstStyle/>
                    <a:p>
                      <a:endParaRPr lang="es-ES"/>
                    </a:p>
                  </a:txBody>
                  <a:tcPr/>
                </a:tc>
                <a:tc>
                  <a:txBody>
                    <a:bodyPr/>
                    <a:lstStyle/>
                    <a:p>
                      <a:pPr algn="just">
                        <a:lnSpc>
                          <a:spcPct val="150000"/>
                        </a:lnSpc>
                        <a:spcAft>
                          <a:spcPts val="1000"/>
                        </a:spcAft>
                      </a:pPr>
                      <a:r>
                        <a:rPr lang="es-EC" sz="1000" b="1">
                          <a:latin typeface="Times New Roman"/>
                          <a:ea typeface="Calibri"/>
                          <a:cs typeface="Times New Roman"/>
                        </a:rPr>
                        <a:t>Hora de Revisión fin: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18:40</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67">
                <a:tc>
                  <a:txBody>
                    <a:bodyPr/>
                    <a:lstStyle/>
                    <a:p>
                      <a:pPr algn="just">
                        <a:lnSpc>
                          <a:spcPct val="150000"/>
                        </a:lnSpc>
                        <a:spcAft>
                          <a:spcPts val="1000"/>
                        </a:spcAft>
                      </a:pPr>
                      <a:r>
                        <a:rPr lang="es-EC" sz="1000" b="1">
                          <a:latin typeface="Times New Roman"/>
                          <a:ea typeface="Calibri"/>
                          <a:cs typeface="Times New Roman"/>
                        </a:rPr>
                        <a:t>Nombre del Funcionario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b="1">
                          <a:latin typeface="Times New Roman"/>
                          <a:ea typeface="Calibri"/>
                          <a:cs typeface="Times New Roman"/>
                        </a:rPr>
                        <a:t>Existe en el sistema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b="1">
                          <a:latin typeface="Times New Roman"/>
                          <a:ea typeface="Calibri"/>
                          <a:cs typeface="Times New Roman"/>
                        </a:rPr>
                        <a:t>Estado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b="1">
                          <a:latin typeface="Times New Roman"/>
                          <a:ea typeface="Calibri"/>
                          <a:cs typeface="Times New Roman"/>
                        </a:rPr>
                        <a:t>Acción realizada</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67">
                <a:tc>
                  <a:txBody>
                    <a:bodyPr/>
                    <a:lstStyle/>
                    <a:p>
                      <a:pPr algn="just">
                        <a:lnSpc>
                          <a:spcPct val="150000"/>
                        </a:lnSpc>
                        <a:spcAft>
                          <a:spcPts val="1000"/>
                        </a:spcAft>
                      </a:pPr>
                      <a:r>
                        <a:rPr lang="es-EC" sz="1000">
                          <a:latin typeface="Times New Roman"/>
                          <a:ea typeface="Calibri"/>
                          <a:cs typeface="Times New Roman"/>
                        </a:rPr>
                        <a:t>Pérez Pérez Juan Pablo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NO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133">
                <a:tc>
                  <a:txBody>
                    <a:bodyPr/>
                    <a:lstStyle/>
                    <a:p>
                      <a:pPr algn="just">
                        <a:lnSpc>
                          <a:spcPct val="150000"/>
                        </a:lnSpc>
                        <a:spcAft>
                          <a:spcPts val="1000"/>
                        </a:spcAft>
                      </a:pPr>
                      <a:r>
                        <a:rPr lang="es-EC" sz="1000">
                          <a:latin typeface="Times New Roman"/>
                          <a:ea typeface="Calibri"/>
                          <a:cs typeface="Times New Roman"/>
                        </a:rPr>
                        <a:t>Caicedo Cárdenas José Alberto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SI</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1000"/>
                        </a:spcAft>
                      </a:pPr>
                      <a:r>
                        <a:rPr lang="es-EC" sz="1000">
                          <a:latin typeface="Times New Roman"/>
                          <a:ea typeface="Calibri"/>
                          <a:cs typeface="Times New Roman"/>
                        </a:rPr>
                        <a:t>Activo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Aft>
                          <a:spcPts val="1000"/>
                        </a:spcAft>
                      </a:pPr>
                      <a:r>
                        <a:rPr lang="es-EC" sz="1000">
                          <a:latin typeface="Times New Roman"/>
                          <a:ea typeface="Calibri"/>
                          <a:cs typeface="Times New Roman"/>
                        </a:rPr>
                        <a:t>Desactivado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67067">
                <a:tc>
                  <a:txBody>
                    <a:bodyPr/>
                    <a:lstStyle/>
                    <a:p>
                      <a:pPr algn="just">
                        <a:lnSpc>
                          <a:spcPct val="150000"/>
                        </a:lnSpc>
                        <a:spcAft>
                          <a:spcPts val="1000"/>
                        </a:spcAft>
                      </a:pPr>
                      <a:r>
                        <a:rPr lang="es-EC" sz="1000">
                          <a:latin typeface="Times New Roman"/>
                          <a:ea typeface="Calibri"/>
                          <a:cs typeface="Times New Roman"/>
                        </a:rPr>
                        <a:t>Borja Chávez Felipe Juan</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SI</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Desactivo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r>
                        <a:rPr lang="es-EC" sz="1000">
                          <a:latin typeface="Times New Roman"/>
                          <a:ea typeface="Calibri"/>
                          <a:cs typeface="Times New Roman"/>
                        </a:rPr>
                        <a:t>-</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7067">
                <a:tc>
                  <a:txBody>
                    <a:bodyPr/>
                    <a:lstStyle/>
                    <a:p>
                      <a:pPr algn="l">
                        <a:lnSpc>
                          <a:spcPct val="150000"/>
                        </a:lnSpc>
                        <a:spcAft>
                          <a:spcPts val="1000"/>
                        </a:spcAft>
                      </a:pPr>
                      <a:r>
                        <a:rPr lang="es-EC" sz="1000">
                          <a:latin typeface="Times New Roman"/>
                          <a:ea typeface="Calibri"/>
                          <a:cs typeface="Times New Roman"/>
                        </a:rPr>
                        <a:t>……..</a:t>
                      </a:r>
                      <a:endParaRPr lang="es-ES" sz="11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endParaRPr lang="es-EC"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endParaRPr lang="es-EC"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1000"/>
                        </a:spcAft>
                      </a:pPr>
                      <a:endParaRPr lang="es-EC" sz="10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4133">
                <a:tc gridSpan="2">
                  <a:txBody>
                    <a:bodyPr/>
                    <a:lstStyle/>
                    <a:p>
                      <a:pPr algn="just">
                        <a:lnSpc>
                          <a:spcPct val="150000"/>
                        </a:lnSpc>
                        <a:spcAft>
                          <a:spcPts val="1000"/>
                        </a:spcAft>
                      </a:pPr>
                      <a:r>
                        <a:rPr lang="es-EC" sz="1000" b="1">
                          <a:latin typeface="Times New Roman"/>
                          <a:ea typeface="Calibri"/>
                          <a:cs typeface="Times New Roman"/>
                        </a:rPr>
                        <a:t>Realizado por:</a:t>
                      </a:r>
                      <a:r>
                        <a:rPr lang="es-EC" sz="1000">
                          <a:latin typeface="Times New Roman"/>
                          <a:ea typeface="Calibri"/>
                          <a:cs typeface="Times New Roman"/>
                        </a:rPr>
                        <a:t> </a:t>
                      </a:r>
                      <a:r>
                        <a:rPr lang="es-EC" sz="1000" u="sng">
                          <a:latin typeface="Times New Roman"/>
                          <a:ea typeface="Calibri"/>
                          <a:cs typeface="Times New Roman"/>
                        </a:rPr>
                        <a:t>Nombre Administrador Informático</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just">
                        <a:lnSpc>
                          <a:spcPct val="150000"/>
                        </a:lnSpc>
                        <a:spcAft>
                          <a:spcPts val="1000"/>
                        </a:spcAft>
                      </a:pPr>
                      <a:r>
                        <a:rPr lang="es-EC" sz="1000" b="1">
                          <a:latin typeface="Times New Roman"/>
                          <a:ea typeface="Calibri"/>
                          <a:cs typeface="Times New Roman"/>
                        </a:rPr>
                        <a:t>Revisado por:</a:t>
                      </a:r>
                      <a:r>
                        <a:rPr lang="es-EC" sz="1000">
                          <a:latin typeface="Times New Roman"/>
                          <a:ea typeface="Calibri"/>
                          <a:cs typeface="Times New Roman"/>
                        </a:rPr>
                        <a:t> </a:t>
                      </a:r>
                      <a:r>
                        <a:rPr lang="es-EC" sz="1000" u="sng">
                          <a:latin typeface="Times New Roman"/>
                          <a:ea typeface="Calibri"/>
                          <a:cs typeface="Times New Roman"/>
                        </a:rPr>
                        <a:t>Nombre Responsable de Seguridad de TICs</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67067">
                <a:tc gridSpan="2">
                  <a:txBody>
                    <a:bodyPr/>
                    <a:lstStyle/>
                    <a:p>
                      <a:pPr algn="just">
                        <a:lnSpc>
                          <a:spcPct val="150000"/>
                        </a:lnSpc>
                        <a:spcAft>
                          <a:spcPts val="1000"/>
                        </a:spcAft>
                      </a:pPr>
                      <a:r>
                        <a:rPr lang="es-EC" sz="1000" b="1">
                          <a:latin typeface="Times New Roman"/>
                          <a:ea typeface="Calibri"/>
                          <a:cs typeface="Times New Roman"/>
                        </a:rPr>
                        <a:t>Observaciones: </a:t>
                      </a:r>
                      <a:endParaRPr lang="es-E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just">
                        <a:lnSpc>
                          <a:spcPct val="150000"/>
                        </a:lnSpc>
                        <a:spcAft>
                          <a:spcPts val="1000"/>
                        </a:spcAft>
                      </a:pPr>
                      <a:r>
                        <a:rPr lang="es-EC" sz="1000" b="1" dirty="0">
                          <a:latin typeface="Times New Roman"/>
                          <a:ea typeface="Calibri"/>
                          <a:cs typeface="Times New Roman"/>
                        </a:rPr>
                        <a:t>Observaciones:</a:t>
                      </a:r>
                      <a:endParaRPr lang="es-E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ox(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4097783" y="0"/>
            <a:ext cx="4570034"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Metodología de investigación</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Naturaleza, diseño,</a:t>
            </a:r>
            <a:r>
              <a:rPr kumimoji="0" lang="es-ES" sz="2400" b="1" i="0" u="none" strike="noStrike" kern="1200" cap="none" spc="0" normalizeH="0" noProof="0" dirty="0" smtClean="0">
                <a:ln>
                  <a:noFill/>
                </a:ln>
                <a:solidFill>
                  <a:schemeClr val="tx1"/>
                </a:solidFill>
                <a:effectLst/>
                <a:uLnTx/>
                <a:uFillTx/>
                <a:latin typeface="+mn-lt"/>
                <a:ea typeface="+mn-ea"/>
                <a:cs typeface="+mn-cs"/>
              </a:rPr>
              <a:t> instrumentos</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dirty="0" smtClean="0"/>
              <a:t>Teoría del Fraude</a:t>
            </a:r>
          </a:p>
          <a:p>
            <a:pPr marL="1280160" lvl="2" indent="-256032" algn="just">
              <a:spcBef>
                <a:spcPts val="400"/>
              </a:spcBef>
              <a:buClr>
                <a:schemeClr val="accent1"/>
              </a:buClr>
              <a:buSzPct val="68000"/>
              <a:buFont typeface="Wingdings 3"/>
              <a:buChar char=""/>
            </a:pPr>
            <a:r>
              <a:rPr lang="es-EC" sz="2000" dirty="0" smtClean="0"/>
              <a:t>Falta de controles internos</a:t>
            </a:r>
          </a:p>
          <a:p>
            <a:pPr marL="1280160" lvl="2" indent="-256032" algn="just">
              <a:spcBef>
                <a:spcPts val="400"/>
              </a:spcBef>
              <a:buClr>
                <a:schemeClr val="accent1"/>
              </a:buClr>
              <a:buSzPct val="68000"/>
              <a:buFont typeface="Wingdings 3"/>
              <a:buChar char=""/>
            </a:pPr>
            <a:r>
              <a:rPr lang="es-EC" sz="2000" dirty="0" smtClean="0"/>
              <a:t>Burlar los controles existentes</a:t>
            </a:r>
          </a:p>
          <a:p>
            <a:pPr marL="1280160" lvl="2" indent="-256032" algn="just">
              <a:spcBef>
                <a:spcPts val="400"/>
              </a:spcBef>
              <a:buClr>
                <a:schemeClr val="accent1"/>
              </a:buClr>
              <a:buSzPct val="68000"/>
              <a:buFont typeface="Wingdings 3"/>
              <a:buChar char=""/>
            </a:pPr>
            <a:r>
              <a:rPr lang="es-EC" sz="2000" dirty="0" smtClean="0"/>
              <a:t>Falta de revisión de las autoridades</a:t>
            </a:r>
          </a:p>
          <a:p>
            <a:pPr marL="822960" lvl="1" indent="-256032" algn="just">
              <a:spcBef>
                <a:spcPts val="400"/>
              </a:spcBef>
              <a:buClr>
                <a:schemeClr val="accent1"/>
              </a:buClr>
              <a:buSzPct val="68000"/>
              <a:buFont typeface="Wingdings 3"/>
              <a:buChar char=""/>
            </a:pPr>
            <a:r>
              <a:rPr lang="es-EC" sz="2000" dirty="0" smtClean="0"/>
              <a:t>Triángulo del fraude</a:t>
            </a:r>
          </a:p>
          <a:p>
            <a:pPr marL="822960" lvl="1" indent="-256032" algn="just">
              <a:spcBef>
                <a:spcPts val="400"/>
              </a:spcBef>
              <a:buClr>
                <a:schemeClr val="accent1"/>
              </a:buClr>
              <a:buSzPct val="68000"/>
              <a:buFont typeface="Wingdings 3"/>
              <a:buChar char=""/>
            </a:pPr>
            <a:r>
              <a:rPr lang="es-EC" sz="2000" dirty="0" smtClean="0"/>
              <a:t>Casos de desvíos de fondos</a:t>
            </a:r>
          </a:p>
          <a:p>
            <a:pPr marL="822960" lvl="1" indent="-256032" algn="just">
              <a:spcBef>
                <a:spcPts val="400"/>
              </a:spcBef>
              <a:buClr>
                <a:schemeClr val="accent1"/>
              </a:buClr>
              <a:buSzPct val="68000"/>
              <a:buFont typeface="Wingdings 3"/>
              <a:buChar char=""/>
            </a:pPr>
            <a:r>
              <a:rPr lang="es-EC" sz="2000" dirty="0" smtClean="0"/>
              <a:t>Normativa Legal (NCI, Delitos Informáticos, Riesgos, Seguridad, Acuerdo Ministerial 163, Auditoría)</a:t>
            </a:r>
          </a:p>
          <a:p>
            <a:pPr marL="822960" lvl="1" indent="-256032" algn="just">
              <a:spcBef>
                <a:spcPts val="400"/>
              </a:spcBef>
              <a:buClr>
                <a:schemeClr val="accent1"/>
              </a:buClr>
              <a:buSzPct val="68000"/>
              <a:buFont typeface="Wingdings 3"/>
              <a:buChar char=""/>
            </a:pPr>
            <a:r>
              <a:rPr lang="es-EC" sz="2000" dirty="0" smtClean="0"/>
              <a:t>Norma ISO 27005 e ISO 27002</a:t>
            </a:r>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pic>
        <p:nvPicPr>
          <p:cNvPr id="8" name="7 Imagen"/>
          <p:cNvPicPr/>
          <p:nvPr/>
        </p:nvPicPr>
        <p:blipFill>
          <a:blip r:embed="rId3" cstate="print"/>
          <a:srcRect/>
          <a:stretch>
            <a:fillRect/>
          </a:stretch>
        </p:blipFill>
        <p:spPr bwMode="auto">
          <a:xfrm>
            <a:off x="5776041" y="1196752"/>
            <a:ext cx="3188447" cy="2016224"/>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par>
                          <p:cTn id="33" fill="hold">
                            <p:stCondLst>
                              <p:cond delay="500"/>
                            </p:stCondLst>
                            <p:childTnLst>
                              <p:par>
                                <p:cTn id="34" presetID="3" presetClass="entr" presetSubtype="10"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linds(horizontal)">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Effect transition="in" filter="dissolve">
                                      <p:cBhvr>
                                        <p:cTn id="41" dur="500"/>
                                        <p:tgtEl>
                                          <p:spTgt spid="6">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grpId="0" nodeType="clickEffect">
                                  <p:stCondLst>
                                    <p:cond delay="0"/>
                                  </p:stCondLst>
                                  <p:childTnLst>
                                    <p:set>
                                      <p:cBhvr>
                                        <p:cTn id="45" dur="1" fill="hold">
                                          <p:stCondLst>
                                            <p:cond delay="0"/>
                                          </p:stCondLst>
                                        </p:cTn>
                                        <p:tgtEl>
                                          <p:spTgt spid="6">
                                            <p:txEl>
                                              <p:pRg st="7" end="7"/>
                                            </p:txEl>
                                          </p:spTgt>
                                        </p:tgtEl>
                                        <p:attrNameLst>
                                          <p:attrName>style.visibility</p:attrName>
                                        </p:attrNameLst>
                                      </p:cBhvr>
                                      <p:to>
                                        <p:strVal val="visible"/>
                                      </p:to>
                                    </p:set>
                                    <p:animEffect transition="in" filter="dissolve">
                                      <p:cBhvr>
                                        <p:cTn id="46" dur="500"/>
                                        <p:tgtEl>
                                          <p:spTgt spid="6">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6">
                                            <p:txEl>
                                              <p:pRg st="8" end="8"/>
                                            </p:txEl>
                                          </p:spTgt>
                                        </p:tgtEl>
                                        <p:attrNameLst>
                                          <p:attrName>style.visibility</p:attrName>
                                        </p:attrNameLst>
                                      </p:cBhvr>
                                      <p:to>
                                        <p:strVal val="visible"/>
                                      </p:to>
                                    </p:set>
                                    <p:animEffect transition="in" filter="dissolve">
                                      <p:cBhvr>
                                        <p:cTn id="51"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fontScale="62500" lnSpcReduction="2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de gestión de contraseñas para usuarios – Responsabilidad del Usuario</a:t>
            </a:r>
          </a:p>
          <a:p>
            <a:pPr marL="1280160" lvl="2" indent="-256032" algn="just">
              <a:spcBef>
                <a:spcPts val="400"/>
              </a:spcBef>
              <a:buClr>
                <a:schemeClr val="accent1"/>
              </a:buClr>
              <a:buSzPct val="68000"/>
              <a:buFont typeface="Wingdings 3"/>
              <a:buChar char=""/>
            </a:pPr>
            <a:r>
              <a:rPr lang="es-ES" sz="2000" dirty="0" smtClean="0"/>
              <a:t>No se deben revelar las contraseñas a otras personas, incluyendo a los jefes inmediatos y a los administradores del sistema. </a:t>
            </a:r>
          </a:p>
          <a:p>
            <a:pPr marL="1280160" lvl="2" indent="-256032" algn="just">
              <a:spcBef>
                <a:spcPts val="400"/>
              </a:spcBef>
              <a:buClr>
                <a:schemeClr val="accent1"/>
              </a:buClr>
              <a:buSzPct val="68000"/>
              <a:buFont typeface="Wingdings 3"/>
              <a:buChar char=""/>
            </a:pPr>
            <a:r>
              <a:rPr lang="es-ES" sz="2000" dirty="0" smtClean="0"/>
              <a:t>No se debe llevar un registro de contraseñas, a menos que un método seguro haya sido aprobado por el Oficial de Seguridad de la Información.</a:t>
            </a:r>
          </a:p>
          <a:p>
            <a:pPr marL="1280160" lvl="2" indent="-256032" algn="just">
              <a:spcBef>
                <a:spcPts val="400"/>
              </a:spcBef>
              <a:buClr>
                <a:schemeClr val="accent1"/>
              </a:buClr>
              <a:buSzPct val="68000"/>
              <a:buFont typeface="Wingdings 3"/>
              <a:buChar char=""/>
            </a:pPr>
            <a:r>
              <a:rPr lang="es-ES" sz="2000" dirty="0" smtClean="0"/>
              <a:t>Las contraseñas generadas por el usuario no deben ser distribuidas por ningún medio (oral, escrito, electrónico, etc.); las contraseñas deben ser cambiadas si existen indicios de que puedan estar en riesgo las mismas contraseñas o el sistema (en ese caso, se debe informar un incidente de seguridad de acuerdo a los procedimientos internos de la institución).</a:t>
            </a:r>
          </a:p>
          <a:p>
            <a:pPr marL="1280160" lvl="2" indent="-256032" algn="just">
              <a:spcBef>
                <a:spcPts val="400"/>
              </a:spcBef>
              <a:buClr>
                <a:schemeClr val="accent1"/>
              </a:buClr>
              <a:buSzPct val="68000"/>
              <a:buFont typeface="Wingdings 3"/>
              <a:buChar char=""/>
            </a:pPr>
            <a:r>
              <a:rPr lang="es-ES" sz="2000" dirty="0" smtClean="0"/>
              <a:t>Se deben escoger contraseñas seguras de la siguiente forma:</a:t>
            </a:r>
          </a:p>
          <a:p>
            <a:pPr marL="1737360" lvl="3" indent="-256032" algn="just">
              <a:spcBef>
                <a:spcPts val="400"/>
              </a:spcBef>
              <a:buClr>
                <a:schemeClr val="accent1"/>
              </a:buClr>
              <a:buSzPct val="68000"/>
              <a:buFont typeface="Wingdings 3"/>
              <a:buChar char=""/>
            </a:pPr>
            <a:r>
              <a:rPr lang="es-ES" sz="2000" dirty="0" smtClean="0"/>
              <a:t>utilizando al menos ocho caracteres;</a:t>
            </a:r>
          </a:p>
          <a:p>
            <a:pPr marL="1737360" lvl="3" indent="-256032" algn="just">
              <a:spcBef>
                <a:spcPts val="400"/>
              </a:spcBef>
              <a:buClr>
                <a:schemeClr val="accent1"/>
              </a:buClr>
              <a:buSzPct val="68000"/>
              <a:buFont typeface="Wingdings 3"/>
              <a:buChar char=""/>
            </a:pPr>
            <a:r>
              <a:rPr lang="es-ES" sz="2000" dirty="0" smtClean="0"/>
              <a:t>utilizando al menos un carácter numérico;</a:t>
            </a:r>
          </a:p>
          <a:p>
            <a:pPr marL="1737360" lvl="3" indent="-256032" algn="just">
              <a:spcBef>
                <a:spcPts val="400"/>
              </a:spcBef>
              <a:buClr>
                <a:schemeClr val="accent1"/>
              </a:buClr>
              <a:buSzPct val="68000"/>
              <a:buFont typeface="Wingdings 3"/>
              <a:buChar char=""/>
            </a:pPr>
            <a:r>
              <a:rPr lang="es-ES" sz="2000" dirty="0" smtClean="0"/>
              <a:t>utilizando al menos un carácter alfabético en mayúscula y uno en minúscula;</a:t>
            </a:r>
          </a:p>
          <a:p>
            <a:pPr marL="1737360" lvl="3" indent="-256032" algn="just">
              <a:spcBef>
                <a:spcPts val="400"/>
              </a:spcBef>
              <a:buClr>
                <a:schemeClr val="accent1"/>
              </a:buClr>
              <a:buSzPct val="68000"/>
              <a:buFont typeface="Wingdings 3"/>
              <a:buChar char=""/>
            </a:pPr>
            <a:r>
              <a:rPr lang="es-ES" sz="2000" dirty="0" smtClean="0"/>
              <a:t>utilizando al menos un carácter especial;</a:t>
            </a:r>
          </a:p>
          <a:p>
            <a:pPr marL="1737360" lvl="3" indent="-256032" algn="just">
              <a:spcBef>
                <a:spcPts val="400"/>
              </a:spcBef>
              <a:buClr>
                <a:schemeClr val="accent1"/>
              </a:buClr>
              <a:buSzPct val="68000"/>
              <a:buFont typeface="Wingdings 3"/>
              <a:buChar char=""/>
            </a:pPr>
            <a:r>
              <a:rPr lang="es-ES" sz="2000" dirty="0" smtClean="0"/>
              <a:t>una clave no debe ser una palabra que se encuentre en el diccionario, en un dialecto o jerga de ningún idioma; como tampoco ninguna de estas palabras escritas hacia atrás;</a:t>
            </a:r>
          </a:p>
          <a:p>
            <a:pPr marL="1737360" lvl="3" indent="-256032" algn="just">
              <a:spcBef>
                <a:spcPts val="400"/>
              </a:spcBef>
              <a:buClr>
                <a:schemeClr val="accent1"/>
              </a:buClr>
              <a:buSzPct val="68000"/>
              <a:buFont typeface="Wingdings 3"/>
              <a:buChar char=""/>
            </a:pPr>
            <a:r>
              <a:rPr lang="es-ES" sz="2000" dirty="0" smtClean="0"/>
              <a:t>las claves no deben estar relacionadas con datos personales (por ej., fecha de nacimiento, domicilio, nombre de un familiar, etc.);</a:t>
            </a:r>
          </a:p>
          <a:p>
            <a:pPr marL="1280160" lvl="2" indent="-256032" algn="just">
              <a:spcBef>
                <a:spcPts val="400"/>
              </a:spcBef>
              <a:buClr>
                <a:schemeClr val="accent1"/>
              </a:buClr>
              <a:buSzPct val="68000"/>
              <a:buFont typeface="Wingdings 3"/>
              <a:buChar char=""/>
            </a:pPr>
            <a:r>
              <a:rPr lang="es-ES" sz="2000" dirty="0" smtClean="0"/>
              <a:t>Se deben cambiar las contraseñas cada 3 meses.</a:t>
            </a:r>
          </a:p>
          <a:p>
            <a:pPr marL="1280160" lvl="2" indent="-256032" algn="just">
              <a:spcBef>
                <a:spcPts val="400"/>
              </a:spcBef>
              <a:buClr>
                <a:schemeClr val="accent1"/>
              </a:buClr>
              <a:buSzPct val="68000"/>
              <a:buFont typeface="Wingdings 3"/>
              <a:buChar char=""/>
            </a:pPr>
            <a:r>
              <a:rPr lang="es-ES" sz="2000" dirty="0" smtClean="0"/>
              <a:t>Se deben cambiar las contraseñas en el primer ingreso al sistema eSigef. </a:t>
            </a:r>
          </a:p>
          <a:p>
            <a:pPr marL="1280160" lvl="2" indent="-256032" algn="just">
              <a:spcBef>
                <a:spcPts val="400"/>
              </a:spcBef>
              <a:buClr>
                <a:schemeClr val="accent1"/>
              </a:buClr>
              <a:buSzPct val="68000"/>
              <a:buFont typeface="Wingdings 3"/>
              <a:buChar char=""/>
            </a:pPr>
            <a:r>
              <a:rPr lang="es-ES" sz="2000" dirty="0" smtClean="0"/>
              <a:t>Las contraseñas no deben ser almacenadas en un sistema de registro automatizado (por ej., macros o explorador).</a:t>
            </a:r>
          </a:p>
          <a:p>
            <a:pPr marL="822960" lvl="1" indent="-256032" algn="just">
              <a:spcBef>
                <a:spcPts val="400"/>
              </a:spcBef>
              <a:buClr>
                <a:schemeClr val="accent1"/>
              </a:buClr>
              <a:buSzPct val="68000"/>
              <a:buFont typeface="Wingdings 3"/>
              <a:buChar char=""/>
            </a:pP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ox(i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ox(in)">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box(in)">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box(in)">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box(in)">
                                      <p:cBhvr>
                                        <p:cTn id="77" dur="500"/>
                                        <p:tgtEl>
                                          <p:spTgt spid="6">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fontScale="85000" lnSpcReduction="2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monitoreo del uso del sistema</a:t>
            </a:r>
          </a:p>
          <a:p>
            <a:r>
              <a:rPr lang="es-EC" dirty="0" smtClean="0"/>
              <a:t> </a:t>
            </a:r>
            <a:endParaRPr lang="es-ES" sz="1600" dirty="0" smtClean="0"/>
          </a:p>
          <a:p>
            <a:pPr>
              <a:buFont typeface="Arial" pitchFamily="34" charset="0"/>
              <a:buChar char="•"/>
            </a:pPr>
            <a:r>
              <a:rPr lang="es-EC" b="1" dirty="0" smtClean="0"/>
              <a:t>Registros y revisión de </a:t>
            </a:r>
            <a:r>
              <a:rPr lang="es-EC" b="1" dirty="0" err="1" smtClean="0"/>
              <a:t>logs</a:t>
            </a:r>
            <a:r>
              <a:rPr lang="es-EC" b="1" dirty="0" smtClean="0"/>
              <a:t> de administrador y operador</a:t>
            </a:r>
            <a:endParaRPr lang="es-ES" b="1" dirty="0" smtClean="0"/>
          </a:p>
          <a:p>
            <a:pPr>
              <a:buFont typeface="Arial" pitchFamily="34" charset="0"/>
              <a:buChar char="•"/>
            </a:pPr>
            <a:r>
              <a:rPr lang="es-EC" dirty="0" smtClean="0"/>
              <a:t>La siguiente política o norma deberá ser aplicada en las instituciones,  es política de la institución: </a:t>
            </a:r>
            <a:endParaRPr lang="es-ES" sz="1600" dirty="0" smtClean="0"/>
          </a:p>
          <a:p>
            <a:r>
              <a:rPr lang="es-EC" dirty="0" smtClean="0"/>
              <a:t> </a:t>
            </a:r>
            <a:r>
              <a:rPr lang="es-EC" b="1" dirty="0" smtClean="0"/>
              <a:t>Solicitantes de eventos a registrar</a:t>
            </a:r>
            <a:endParaRPr lang="es-ES" sz="1600" dirty="0" smtClean="0"/>
          </a:p>
          <a:p>
            <a:pPr lvl="0">
              <a:buFont typeface="Arial" pitchFamily="34" charset="0"/>
              <a:buChar char="•"/>
            </a:pPr>
            <a:r>
              <a:rPr lang="es-EC" dirty="0" smtClean="0"/>
              <a:t>El Oficial de Seguridad de la Información de  la institución es responsable de la definición de los eventos de seguridad a ser registrados automáticamente en el sistema.</a:t>
            </a:r>
            <a:endParaRPr lang="es-ES" sz="1600" dirty="0" smtClean="0"/>
          </a:p>
          <a:p>
            <a:pPr lvl="0">
              <a:buFont typeface="Arial" pitchFamily="34" charset="0"/>
              <a:buChar char="•"/>
            </a:pPr>
            <a:r>
              <a:rPr lang="es-EC" dirty="0" smtClean="0"/>
              <a:t>Exclusivamente el Administrador Financiero podrá solicitar al Oficial de Seguridad de Información la registración de eventos adicionales en la medida que se correspondan con su información o personal a su cargo.</a:t>
            </a:r>
            <a:endParaRPr lang="es-ES" sz="1600" dirty="0" smtClean="0"/>
          </a:p>
          <a:p>
            <a:pPr lvl="0">
              <a:buFont typeface="Arial" pitchFamily="34" charset="0"/>
              <a:buChar char="•"/>
            </a:pPr>
            <a:r>
              <a:rPr lang="es-EC" dirty="0" smtClean="0"/>
              <a:t>Para situaciones de excepción, el Administrador Financiero y/o Talento Humano, puede solicitar la registración de eventos de algún usuario.</a:t>
            </a:r>
            <a:endParaRPr lang="es-ES" sz="1600" dirty="0" smtClean="0"/>
          </a:p>
          <a:p>
            <a:r>
              <a:rPr lang="es-EC" b="1" dirty="0" smtClean="0"/>
              <a:t>Tipos de eventos</a:t>
            </a:r>
            <a:endParaRPr lang="es-ES" sz="1600" dirty="0" smtClean="0"/>
          </a:p>
          <a:p>
            <a:pPr lvl="0">
              <a:buFont typeface="Arial" pitchFamily="34" charset="0"/>
              <a:buChar char="•"/>
            </a:pPr>
            <a:r>
              <a:rPr lang="es-EC" dirty="0" smtClean="0"/>
              <a:t>Se deben registrar todos los eventos relacionados con las configuraciones de seguridad en el sistema.</a:t>
            </a:r>
            <a:endParaRPr lang="es-ES" sz="1600" dirty="0" smtClean="0"/>
          </a:p>
          <a:p>
            <a:r>
              <a:rPr lang="es-EC" b="1" dirty="0" smtClean="0"/>
              <a:t>Acceso a los registros</a:t>
            </a:r>
            <a:endParaRPr lang="es-ES" sz="1600" dirty="0" smtClean="0"/>
          </a:p>
          <a:p>
            <a:pPr>
              <a:buFont typeface="Arial" pitchFamily="34" charset="0"/>
              <a:buChar char="•"/>
            </a:pPr>
            <a:r>
              <a:rPr lang="es-EC" dirty="0" smtClean="0"/>
              <a:t>Exclusivamente el Oficial de Seguridad, podrá acceder a los registros de eventos de seguridad en la medida que lo permita el sistema.</a:t>
            </a:r>
            <a:endParaRPr lang="es-ES" sz="1600" dirty="0" smtClean="0"/>
          </a:p>
          <a:p>
            <a:r>
              <a:rPr lang="es-EC" b="1" dirty="0" smtClean="0"/>
              <a:t>Eventos generales a registrar para todos los usuarios</a:t>
            </a:r>
            <a:endParaRPr lang="es-ES" sz="1600" dirty="0" smtClean="0"/>
          </a:p>
          <a:p>
            <a:pPr lvl="0">
              <a:buFont typeface="Arial" pitchFamily="34" charset="0"/>
              <a:buChar char="•"/>
            </a:pPr>
            <a:r>
              <a:rPr lang="es-EC" dirty="0" smtClean="0"/>
              <a:t>Accesos fallidos de ingreso de usuarios</a:t>
            </a:r>
            <a:endParaRPr lang="es-ES" sz="1600" dirty="0" smtClean="0"/>
          </a:p>
          <a:p>
            <a:pPr lvl="0">
              <a:buFont typeface="Arial" pitchFamily="34" charset="0"/>
              <a:buChar char="•"/>
            </a:pPr>
            <a:r>
              <a:rPr lang="es-EC" dirty="0" smtClean="0"/>
              <a:t>Alta, baja o modificación de usuarios y grupos</a:t>
            </a:r>
            <a:endParaRPr lang="es-ES" sz="1600" dirty="0" smtClean="0"/>
          </a:p>
          <a:p>
            <a:pPr lvl="0">
              <a:buFont typeface="Arial" pitchFamily="34" charset="0"/>
              <a:buChar char="•"/>
            </a:pPr>
            <a:r>
              <a:rPr lang="es-EC" dirty="0" smtClean="0"/>
              <a:t>Cambios en la configuración de la seguridad</a:t>
            </a: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ox(i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ox(in)">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box(in)">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box(in)">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box(in)">
                                      <p:cBhvr>
                                        <p:cTn id="77" dur="500"/>
                                        <p:tgtEl>
                                          <p:spTgt spid="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box(in)">
                                      <p:cBhvr>
                                        <p:cTn id="82" dur="500"/>
                                        <p:tgtEl>
                                          <p:spTgt spid="6">
                                            <p:txEl>
                                              <p:pRg st="15" end="1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4" presetClass="entr" presetSubtype="16" fill="hold" nodeType="clickEffect">
                                  <p:stCondLst>
                                    <p:cond delay="0"/>
                                  </p:stCondLst>
                                  <p:childTnLst>
                                    <p:set>
                                      <p:cBhvr>
                                        <p:cTn id="86" dur="1" fill="hold">
                                          <p:stCondLst>
                                            <p:cond delay="0"/>
                                          </p:stCondLst>
                                        </p:cTn>
                                        <p:tgtEl>
                                          <p:spTgt spid="6">
                                            <p:txEl>
                                              <p:pRg st="16" end="16"/>
                                            </p:txEl>
                                          </p:spTgt>
                                        </p:tgtEl>
                                        <p:attrNameLst>
                                          <p:attrName>style.visibility</p:attrName>
                                        </p:attrNameLst>
                                      </p:cBhvr>
                                      <p:to>
                                        <p:strVal val="visible"/>
                                      </p:to>
                                    </p:set>
                                    <p:animEffect transition="in" filter="box(in)">
                                      <p:cBhvr>
                                        <p:cTn id="87" dur="5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fontScale="85000"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para el proceso monitoreo del uso del sistema</a:t>
            </a:r>
          </a:p>
          <a:p>
            <a:r>
              <a:rPr lang="es-EC" dirty="0" smtClean="0"/>
              <a:t> </a:t>
            </a:r>
            <a:endParaRPr lang="es-ES" sz="1600" dirty="0" smtClean="0"/>
          </a:p>
          <a:p>
            <a:r>
              <a:rPr lang="es-EC" b="1" dirty="0" smtClean="0"/>
              <a:t>Registros y revisión de </a:t>
            </a:r>
            <a:r>
              <a:rPr lang="es-EC" b="1" dirty="0" err="1" smtClean="0"/>
              <a:t>logs</a:t>
            </a:r>
            <a:r>
              <a:rPr lang="es-EC" b="1" dirty="0" smtClean="0"/>
              <a:t> de administrador y operador</a:t>
            </a:r>
            <a:endParaRPr lang="es-ES" b="1" dirty="0" smtClean="0"/>
          </a:p>
          <a:p>
            <a:pPr>
              <a:buFont typeface="Arial" pitchFamily="34" charset="0"/>
              <a:buChar char="•"/>
            </a:pPr>
            <a:r>
              <a:rPr lang="es-EC" dirty="0" smtClean="0"/>
              <a:t>La siguiente política o norma deberá ser aplicada en las instituciones,  es política de la institución: </a:t>
            </a:r>
            <a:endParaRPr lang="es-ES" sz="1600" dirty="0" smtClean="0"/>
          </a:p>
          <a:p>
            <a:r>
              <a:rPr lang="es-EC" dirty="0" smtClean="0"/>
              <a:t> </a:t>
            </a:r>
            <a:r>
              <a:rPr lang="es-EC" b="1" dirty="0" smtClean="0"/>
              <a:t>Eventos especiales</a:t>
            </a:r>
            <a:endParaRPr lang="es-ES" sz="1600" dirty="0" smtClean="0"/>
          </a:p>
          <a:p>
            <a:pPr lvl="0">
              <a:buFont typeface="Arial" pitchFamily="34" charset="0"/>
              <a:buChar char="•"/>
            </a:pPr>
            <a:r>
              <a:rPr lang="es-EC" dirty="0" smtClean="0"/>
              <a:t>Todos los accesos no autorizados a información clasificada como de acceso autorizado.</a:t>
            </a:r>
            <a:endParaRPr lang="es-ES" sz="1600" dirty="0" smtClean="0"/>
          </a:p>
          <a:p>
            <a:pPr lvl="0">
              <a:buFont typeface="Arial" pitchFamily="34" charset="0"/>
              <a:buChar char="•"/>
            </a:pPr>
            <a:r>
              <a:rPr lang="es-EC" dirty="0" smtClean="0"/>
              <a:t>Todos los eventos de un usuario cuando sean específicamente solicitados.</a:t>
            </a:r>
            <a:endParaRPr lang="es-ES" sz="1600" dirty="0" smtClean="0"/>
          </a:p>
          <a:p>
            <a:pPr lvl="0">
              <a:buFont typeface="Arial" pitchFamily="34" charset="0"/>
              <a:buChar char="•"/>
            </a:pPr>
            <a:r>
              <a:rPr lang="es-EC" dirty="0" smtClean="0"/>
              <a:t>Todos los accesos para cualquier usuario que acceda a la información clasificada como sensible.</a:t>
            </a:r>
            <a:endParaRPr lang="es-ES" sz="1600" dirty="0" smtClean="0"/>
          </a:p>
          <a:p>
            <a:pPr lvl="0">
              <a:buFont typeface="Arial" pitchFamily="34" charset="0"/>
              <a:buChar char="•"/>
            </a:pPr>
            <a:r>
              <a:rPr lang="es-EC" dirty="0" smtClean="0"/>
              <a:t>Todos los accesos del Administrador Informático, de los usuarios de máximo riesgo y de los usuarios especiales.</a:t>
            </a:r>
            <a:endParaRPr lang="es-ES" sz="1600" dirty="0" smtClean="0"/>
          </a:p>
          <a:p>
            <a:pPr>
              <a:buFont typeface="Arial" pitchFamily="34" charset="0"/>
              <a:buChar char="•"/>
            </a:pPr>
            <a:r>
              <a:rPr lang="es-EC" dirty="0" smtClean="0"/>
              <a:t>Para el resto de los eventos, debe definir la opción de suspender la registración o escritura de los registros. </a:t>
            </a:r>
            <a:endParaRPr lang="es-ES" sz="1600" dirty="0" smtClean="0"/>
          </a:p>
          <a:p>
            <a:r>
              <a:rPr lang="es-EC" b="1" dirty="0" smtClean="0"/>
              <a:t>Acciones ante situaciones de anormalidad</a:t>
            </a:r>
            <a:endParaRPr lang="es-ES" sz="1600" dirty="0" smtClean="0"/>
          </a:p>
          <a:p>
            <a:pPr>
              <a:buFont typeface="Arial" pitchFamily="34" charset="0"/>
              <a:buChar char="•"/>
            </a:pPr>
            <a:r>
              <a:rPr lang="es-EC" dirty="0" smtClean="0"/>
              <a:t>El Responsable de Seguridad de </a:t>
            </a:r>
            <a:r>
              <a:rPr lang="es-EC" dirty="0" err="1" smtClean="0"/>
              <a:t>TICs</a:t>
            </a:r>
            <a:r>
              <a:rPr lang="es-EC" dirty="0" smtClean="0"/>
              <a:t> deberá:</a:t>
            </a:r>
            <a:endParaRPr lang="es-ES" sz="1600" dirty="0" smtClean="0"/>
          </a:p>
          <a:p>
            <a:pPr lvl="0">
              <a:buFont typeface="Arial" pitchFamily="34" charset="0"/>
              <a:buChar char="•"/>
            </a:pPr>
            <a:r>
              <a:rPr lang="es-EC" dirty="0" smtClean="0"/>
              <a:t>Analizar semanalmente las revisiones sobre los eventos y registros del sistema.</a:t>
            </a:r>
            <a:endParaRPr lang="es-ES" sz="1600" dirty="0" smtClean="0"/>
          </a:p>
          <a:p>
            <a:pPr lvl="0">
              <a:buFont typeface="Arial" pitchFamily="34" charset="0"/>
              <a:buChar char="•"/>
            </a:pPr>
            <a:r>
              <a:rPr lang="es-EC" dirty="0" smtClean="0"/>
              <a:t>Informar al Oficial de Seguridad de la Información ante incidentes observados.</a:t>
            </a:r>
            <a:endParaRPr lang="es-ES" sz="1600" dirty="0" smtClean="0"/>
          </a:p>
          <a:p>
            <a:pPr>
              <a:buFont typeface="Arial" pitchFamily="34" charset="0"/>
              <a:buChar char="•"/>
            </a:pPr>
            <a:r>
              <a:rPr lang="es-EC" dirty="0" smtClean="0"/>
              <a:t>El Oficial de Seguridad de la Información debe informar al Administrador Financiero, y de ser el caso convocar al Comité de Seguridad de cada institución a fin de tratar los casos de mayor importancia y dictaminar resoluciones pertinentes dentro de su ámbito de acción.</a:t>
            </a:r>
            <a:endParaRPr lang="es-ES" sz="1600" dirty="0" smtClean="0"/>
          </a:p>
          <a:p>
            <a:pPr marL="822960" lvl="1" indent="-256032" algn="just">
              <a:spcBef>
                <a:spcPts val="400"/>
              </a:spcBef>
              <a:buClr>
                <a:schemeClr val="accent1"/>
              </a:buClr>
              <a:buSzPct val="68000"/>
              <a:buFont typeface="Wingdings 3"/>
              <a:buChar char=""/>
            </a:pP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ox(in)">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ox(in)">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box(in)">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6">
                                            <p:txEl>
                                              <p:pRg st="13" end="13"/>
                                            </p:txEl>
                                          </p:spTgt>
                                        </p:tgtEl>
                                        <p:attrNameLst>
                                          <p:attrName>style.visibility</p:attrName>
                                        </p:attrNameLst>
                                      </p:cBhvr>
                                      <p:to>
                                        <p:strVal val="visible"/>
                                      </p:to>
                                    </p:set>
                                    <p:animEffect transition="in" filter="box(in)">
                                      <p:cBhvr>
                                        <p:cTn id="72" dur="500"/>
                                        <p:tgtEl>
                                          <p:spTgt spid="6">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nodeType="clickEffect">
                                  <p:stCondLst>
                                    <p:cond delay="0"/>
                                  </p:stCondLst>
                                  <p:childTnLst>
                                    <p:set>
                                      <p:cBhvr>
                                        <p:cTn id="76" dur="1" fill="hold">
                                          <p:stCondLst>
                                            <p:cond delay="0"/>
                                          </p:stCondLst>
                                        </p:cTn>
                                        <p:tgtEl>
                                          <p:spTgt spid="6">
                                            <p:txEl>
                                              <p:pRg st="14" end="14"/>
                                            </p:txEl>
                                          </p:spTgt>
                                        </p:tgtEl>
                                        <p:attrNameLst>
                                          <p:attrName>style.visibility</p:attrName>
                                        </p:attrNameLst>
                                      </p:cBhvr>
                                      <p:to>
                                        <p:strVal val="visible"/>
                                      </p:to>
                                    </p:set>
                                    <p:animEffect transition="in" filter="box(in)">
                                      <p:cBhvr>
                                        <p:cTn id="77" dur="500"/>
                                        <p:tgtEl>
                                          <p:spTgt spid="6">
                                            <p:txEl>
                                              <p:pRg st="14" end="1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6">
                                            <p:txEl>
                                              <p:pRg st="15" end="15"/>
                                            </p:txEl>
                                          </p:spTgt>
                                        </p:tgtEl>
                                        <p:attrNameLst>
                                          <p:attrName>style.visibility</p:attrName>
                                        </p:attrNameLst>
                                      </p:cBhvr>
                                      <p:to>
                                        <p:strVal val="visible"/>
                                      </p:to>
                                    </p:set>
                                    <p:animEffect transition="in" filter="box(in)">
                                      <p:cBhvr>
                                        <p:cTn id="82"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65668" y="0"/>
            <a:ext cx="1802161"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00108"/>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C" sz="2400" b="1" dirty="0" smtClean="0"/>
              <a:t>Análisis y Diseño de los Controles de Seguridad</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b="1" dirty="0" smtClean="0"/>
              <a:t>Controles  adicionales</a:t>
            </a:r>
          </a:p>
          <a:p>
            <a:r>
              <a:rPr lang="es-EC" dirty="0" smtClean="0"/>
              <a:t> 	</a:t>
            </a:r>
            <a:r>
              <a:rPr lang="es-EC" b="1" dirty="0" smtClean="0"/>
              <a:t>Capacitación y concientización de normas básicas de seguridad</a:t>
            </a:r>
          </a:p>
          <a:p>
            <a:r>
              <a:rPr lang="es-EC" b="1" dirty="0" smtClean="0"/>
              <a:t>	Control de Revisiones Independientes</a:t>
            </a:r>
            <a:endParaRPr lang="es-ES" b="1" dirty="0" smtClean="0"/>
          </a:p>
          <a:p>
            <a:pPr marL="822960" lvl="1" indent="-256032" algn="just">
              <a:spcBef>
                <a:spcPts val="400"/>
              </a:spcBef>
              <a:buClr>
                <a:schemeClr val="accent1"/>
              </a:buClr>
              <a:buSzPct val="68000"/>
              <a:buFont typeface="Wingdings 3"/>
              <a:buChar char=""/>
            </a:pPr>
            <a:r>
              <a:rPr lang="es-ES" sz="2000" b="1" dirty="0" smtClean="0"/>
              <a:t>Cuadro General de controles </a:t>
            </a:r>
          </a:p>
          <a:p>
            <a:endParaRPr lang="es-ES" sz="1600" dirty="0" smtClean="0"/>
          </a:p>
          <a:p>
            <a:pPr marL="822960" lvl="1" indent="-256032" algn="just">
              <a:spcBef>
                <a:spcPts val="400"/>
              </a:spcBef>
              <a:buClr>
                <a:schemeClr val="accent1"/>
              </a:buClr>
              <a:buSzPct val="68000"/>
              <a:buFont typeface="Wingdings 3"/>
              <a:buChar char=""/>
            </a:pPr>
            <a:endParaRPr lang="es-ES" sz="2000"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Tabla"/>
          <p:cNvGraphicFramePr>
            <a:graphicFrameLocks noGrp="1"/>
          </p:cNvGraphicFramePr>
          <p:nvPr/>
        </p:nvGraphicFramePr>
        <p:xfrm>
          <a:off x="714349" y="2643182"/>
          <a:ext cx="7858178" cy="4078107"/>
        </p:xfrm>
        <a:graphic>
          <a:graphicData uri="http://schemas.openxmlformats.org/drawingml/2006/table">
            <a:tbl>
              <a:tblPr/>
              <a:tblGrid>
                <a:gridCol w="1161246"/>
                <a:gridCol w="2339215"/>
                <a:gridCol w="1643074"/>
                <a:gridCol w="862902"/>
                <a:gridCol w="1851741"/>
              </a:tblGrid>
              <a:tr h="391026">
                <a:tc>
                  <a:txBody>
                    <a:bodyPr/>
                    <a:lstStyle/>
                    <a:p>
                      <a:pPr algn="ctr">
                        <a:lnSpc>
                          <a:spcPct val="150000"/>
                        </a:lnSpc>
                        <a:spcBef>
                          <a:spcPts val="1000"/>
                        </a:spcBef>
                        <a:spcAft>
                          <a:spcPts val="0"/>
                        </a:spcAft>
                      </a:pPr>
                      <a:r>
                        <a:rPr lang="es-EC" sz="1100" b="1" dirty="0">
                          <a:solidFill>
                            <a:srgbClr val="FFFFFF"/>
                          </a:solidFill>
                          <a:latin typeface="Times New Roman"/>
                          <a:ea typeface="Calibri"/>
                          <a:cs typeface="Times New Roman"/>
                        </a:rPr>
                        <a:t>Código del Control</a:t>
                      </a:r>
                      <a:endParaRPr lang="es-ES" sz="1100" dirty="0">
                        <a:latin typeface="Calibri"/>
                        <a:ea typeface="Calibri"/>
                        <a:cs typeface="Times New Roman"/>
                      </a:endParaRPr>
                    </a:p>
                  </a:txBody>
                  <a:tcPr marL="64168" marR="64168" marT="0" marB="0" anchor="ctr">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50000"/>
                        </a:lnSpc>
                        <a:spcBef>
                          <a:spcPts val="1000"/>
                        </a:spcBef>
                        <a:spcAft>
                          <a:spcPts val="0"/>
                        </a:spcAft>
                      </a:pPr>
                      <a:r>
                        <a:rPr lang="es-EC" sz="1100" b="1">
                          <a:solidFill>
                            <a:srgbClr val="FFFFFF"/>
                          </a:solidFill>
                          <a:latin typeface="Times New Roman"/>
                          <a:ea typeface="Calibri"/>
                          <a:cs typeface="Times New Roman"/>
                        </a:rPr>
                        <a:t>Control</a:t>
                      </a:r>
                      <a:endParaRPr lang="es-ES" sz="1100">
                        <a:latin typeface="Calibri"/>
                        <a:ea typeface="Calibri"/>
                        <a:cs typeface="Times New Roman"/>
                      </a:endParaRPr>
                    </a:p>
                  </a:txBody>
                  <a:tcPr marL="64168" marR="6416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50000"/>
                        </a:lnSpc>
                        <a:spcBef>
                          <a:spcPts val="1000"/>
                        </a:spcBef>
                        <a:spcAft>
                          <a:spcPts val="0"/>
                        </a:spcAft>
                      </a:pPr>
                      <a:r>
                        <a:rPr lang="es-EC" sz="1100" b="1">
                          <a:solidFill>
                            <a:srgbClr val="FFFFFF"/>
                          </a:solidFill>
                          <a:latin typeface="Times New Roman"/>
                          <a:ea typeface="Calibri"/>
                          <a:cs typeface="Times New Roman"/>
                        </a:rPr>
                        <a:t>Responsable</a:t>
                      </a:r>
                      <a:endParaRPr lang="es-ES" sz="1100">
                        <a:latin typeface="Calibri"/>
                        <a:ea typeface="Calibri"/>
                        <a:cs typeface="Times New Roman"/>
                      </a:endParaRPr>
                    </a:p>
                  </a:txBody>
                  <a:tcPr marL="64168" marR="6416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50000"/>
                        </a:lnSpc>
                        <a:spcBef>
                          <a:spcPts val="1000"/>
                        </a:spcBef>
                        <a:spcAft>
                          <a:spcPts val="0"/>
                        </a:spcAft>
                      </a:pPr>
                      <a:r>
                        <a:rPr lang="es-EC" sz="1100" b="1">
                          <a:solidFill>
                            <a:srgbClr val="FFFFFF"/>
                          </a:solidFill>
                          <a:latin typeface="Times New Roman"/>
                          <a:ea typeface="Calibri"/>
                          <a:cs typeface="Times New Roman"/>
                        </a:rPr>
                        <a:t>Frecuencia de Ejecución</a:t>
                      </a:r>
                      <a:endParaRPr lang="es-ES" sz="1100">
                        <a:latin typeface="Calibri"/>
                        <a:ea typeface="Calibri"/>
                        <a:cs typeface="Times New Roman"/>
                      </a:endParaRPr>
                    </a:p>
                  </a:txBody>
                  <a:tcPr marL="64168" marR="64168" marT="0" marB="0" anchor="ctr">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c>
                  <a:txBody>
                    <a:bodyPr/>
                    <a:lstStyle/>
                    <a:p>
                      <a:pPr algn="ctr">
                        <a:lnSpc>
                          <a:spcPct val="150000"/>
                        </a:lnSpc>
                        <a:spcBef>
                          <a:spcPts val="1000"/>
                        </a:spcBef>
                        <a:spcAft>
                          <a:spcPts val="0"/>
                        </a:spcAft>
                      </a:pPr>
                      <a:r>
                        <a:rPr lang="es-EC" sz="1100" b="1" dirty="0">
                          <a:solidFill>
                            <a:srgbClr val="FFFFFF"/>
                          </a:solidFill>
                          <a:latin typeface="Times New Roman"/>
                          <a:ea typeface="Calibri"/>
                          <a:cs typeface="Times New Roman"/>
                        </a:rPr>
                        <a:t>Verificable</a:t>
                      </a:r>
                      <a:endParaRPr lang="es-ES" sz="1100" dirty="0">
                        <a:latin typeface="Calibri"/>
                        <a:ea typeface="Calibri"/>
                        <a:cs typeface="Times New Roman"/>
                      </a:endParaRPr>
                    </a:p>
                  </a:txBody>
                  <a:tcPr marL="64168" marR="64168" marT="0" marB="0" anchor="ctr">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4F81BD"/>
                    </a:solidFill>
                  </a:tcPr>
                </a:tc>
              </a:tr>
              <a:tr h="782053">
                <a:tc>
                  <a:txBody>
                    <a:bodyPr/>
                    <a:lstStyle/>
                    <a:p>
                      <a:pPr algn="just">
                        <a:lnSpc>
                          <a:spcPct val="150000"/>
                        </a:lnSpc>
                        <a:spcBef>
                          <a:spcPts val="1000"/>
                        </a:spcBef>
                        <a:spcAft>
                          <a:spcPts val="0"/>
                        </a:spcAft>
                      </a:pPr>
                      <a:r>
                        <a:rPr lang="es-EC" sz="1100" b="1">
                          <a:latin typeface="Times New Roman"/>
                          <a:ea typeface="Calibri"/>
                          <a:cs typeface="Times New Roman"/>
                        </a:rPr>
                        <a:t>1.1</a:t>
                      </a:r>
                      <a:endParaRPr lang="es-ES" sz="1100">
                        <a:latin typeface="Calibri"/>
                        <a:ea typeface="Calibri"/>
                        <a:cs typeface="Times New Roman"/>
                      </a:endParaRPr>
                    </a:p>
                  </a:txBody>
                  <a:tcPr marL="64168" marR="6416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Registro de usuarios</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Administrador Informático</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Continuo</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Escaneado del registro o bitácora de creación de usuarios</a:t>
                      </a:r>
                      <a:endParaRPr lang="es-ES" sz="1100">
                        <a:latin typeface="Calibri"/>
                        <a:ea typeface="Calibri"/>
                        <a:cs typeface="Times New Roman"/>
                      </a:endParaRPr>
                    </a:p>
                  </a:txBody>
                  <a:tcPr marL="64168" marR="6416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977567">
                <a:tc>
                  <a:txBody>
                    <a:bodyPr/>
                    <a:lstStyle/>
                    <a:p>
                      <a:pPr algn="just">
                        <a:lnSpc>
                          <a:spcPct val="150000"/>
                        </a:lnSpc>
                        <a:spcBef>
                          <a:spcPts val="1000"/>
                        </a:spcBef>
                        <a:spcAft>
                          <a:spcPts val="0"/>
                        </a:spcAft>
                      </a:pPr>
                      <a:r>
                        <a:rPr lang="es-EC" sz="1100" b="1">
                          <a:latin typeface="Times New Roman"/>
                          <a:ea typeface="Calibri"/>
                          <a:cs typeface="Times New Roman"/>
                        </a:rPr>
                        <a:t>1.2</a:t>
                      </a:r>
                      <a:endParaRPr lang="es-ES" sz="1100">
                        <a:latin typeface="Calibri"/>
                        <a:ea typeface="Calibri"/>
                        <a:cs typeface="Times New Roman"/>
                      </a:endParaRPr>
                    </a:p>
                  </a:txBody>
                  <a:tcPr marL="64168" marR="6416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a:latin typeface="Times New Roman"/>
                          <a:ea typeface="Calibri"/>
                          <a:cs typeface="Times New Roman"/>
                        </a:rPr>
                        <a:t>ABM de  acceso de usuarios</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dirty="0">
                          <a:latin typeface="Times New Roman"/>
                          <a:ea typeface="Calibri"/>
                          <a:cs typeface="Times New Roman"/>
                        </a:rPr>
                        <a:t>Administrador Informático</a:t>
                      </a:r>
                      <a:endParaRPr lang="es-ES" sz="1100" dirty="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a:latin typeface="Times New Roman"/>
                          <a:ea typeface="Calibri"/>
                          <a:cs typeface="Times New Roman"/>
                        </a:rPr>
                        <a:t>Continuo</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dirty="0">
                          <a:latin typeface="Times New Roman"/>
                          <a:ea typeface="Calibri"/>
                          <a:cs typeface="Times New Roman"/>
                        </a:rPr>
                        <a:t>Escaneado del registro o bitácora de modificaciones de permisos de acceso </a:t>
                      </a:r>
                      <a:endParaRPr lang="es-ES" sz="1100" dirty="0">
                        <a:latin typeface="Calibri"/>
                        <a:ea typeface="Calibri"/>
                        <a:cs typeface="Times New Roman"/>
                      </a:endParaRPr>
                    </a:p>
                  </a:txBody>
                  <a:tcPr marL="64168" marR="6416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r h="586540">
                <a:tc>
                  <a:txBody>
                    <a:bodyPr/>
                    <a:lstStyle/>
                    <a:p>
                      <a:pPr algn="just">
                        <a:lnSpc>
                          <a:spcPct val="150000"/>
                        </a:lnSpc>
                        <a:spcBef>
                          <a:spcPts val="1000"/>
                        </a:spcBef>
                        <a:spcAft>
                          <a:spcPts val="0"/>
                        </a:spcAft>
                      </a:pPr>
                      <a:r>
                        <a:rPr lang="es-EC" sz="1100" b="1">
                          <a:latin typeface="Times New Roman"/>
                          <a:ea typeface="Calibri"/>
                          <a:cs typeface="Times New Roman"/>
                        </a:rPr>
                        <a:t>1.3</a:t>
                      </a:r>
                      <a:endParaRPr lang="es-ES" sz="1100">
                        <a:latin typeface="Calibri"/>
                        <a:ea typeface="Calibri"/>
                        <a:cs typeface="Times New Roman"/>
                      </a:endParaRPr>
                    </a:p>
                  </a:txBody>
                  <a:tcPr marL="64168" marR="6416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Bajas de usuarios</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Administrador Informático</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Continuo</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c>
                  <a:txBody>
                    <a:bodyPr/>
                    <a:lstStyle/>
                    <a:p>
                      <a:pPr algn="just">
                        <a:lnSpc>
                          <a:spcPct val="150000"/>
                        </a:lnSpc>
                        <a:spcBef>
                          <a:spcPts val="1000"/>
                        </a:spcBef>
                        <a:spcAft>
                          <a:spcPts val="0"/>
                        </a:spcAft>
                      </a:pPr>
                      <a:r>
                        <a:rPr lang="es-EC" sz="1100">
                          <a:latin typeface="Times New Roman"/>
                          <a:ea typeface="Calibri"/>
                          <a:cs typeface="Times New Roman"/>
                        </a:rPr>
                        <a:t>Escaneado del registro o bitácora de bajas de usuarios</a:t>
                      </a:r>
                      <a:endParaRPr lang="es-ES" sz="1100">
                        <a:latin typeface="Calibri"/>
                        <a:ea typeface="Calibri"/>
                        <a:cs typeface="Times New Roman"/>
                      </a:endParaRPr>
                    </a:p>
                  </a:txBody>
                  <a:tcPr marL="64168" marR="6416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solidFill>
                      <a:srgbClr val="D3DFEE"/>
                    </a:solidFill>
                  </a:tcPr>
                </a:tc>
              </a:tr>
              <a:tr h="977567">
                <a:tc>
                  <a:txBody>
                    <a:bodyPr/>
                    <a:lstStyle/>
                    <a:p>
                      <a:pPr algn="just">
                        <a:lnSpc>
                          <a:spcPct val="150000"/>
                        </a:lnSpc>
                        <a:spcBef>
                          <a:spcPts val="1000"/>
                        </a:spcBef>
                        <a:spcAft>
                          <a:spcPts val="0"/>
                        </a:spcAft>
                      </a:pPr>
                      <a:r>
                        <a:rPr lang="es-EC" sz="1100" b="1" dirty="0" smtClean="0">
                          <a:latin typeface="Times New Roman"/>
                          <a:ea typeface="Calibri"/>
                          <a:cs typeface="Times New Roman"/>
                        </a:rPr>
                        <a:t>2.1</a:t>
                      </a:r>
                      <a:endParaRPr lang="es-ES" sz="1100" dirty="0">
                        <a:latin typeface="Calibri"/>
                        <a:ea typeface="Calibri"/>
                        <a:cs typeface="Times New Roman"/>
                      </a:endParaRPr>
                    </a:p>
                  </a:txBody>
                  <a:tcPr marL="64168" marR="64168" marT="0" marB="0">
                    <a:lnL w="12700" cap="flat" cmpd="sng" algn="ctr">
                      <a:solidFill>
                        <a:srgbClr val="7BA0CD"/>
                      </a:solidFill>
                      <a:prstDash val="solid"/>
                      <a:round/>
                      <a:headEnd type="none" w="med" len="med"/>
                      <a:tailEnd type="none" w="med" len="med"/>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dirty="0">
                          <a:latin typeface="Times New Roman"/>
                          <a:ea typeface="Calibri"/>
                          <a:cs typeface="Times New Roman"/>
                        </a:rPr>
                        <a:t>Revisiones periódicas de cuentas de usuarios </a:t>
                      </a:r>
                      <a:endParaRPr lang="es-ES" sz="1100" dirty="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dirty="0" smtClean="0">
                          <a:latin typeface="Times New Roman"/>
                          <a:ea typeface="Calibri"/>
                          <a:cs typeface="Times New Roman"/>
                        </a:rPr>
                        <a:t>Propietario de Información/</a:t>
                      </a:r>
                      <a:r>
                        <a:rPr lang="es-EC" sz="1100" baseline="0" dirty="0" smtClean="0">
                          <a:latin typeface="Times New Roman"/>
                          <a:ea typeface="Calibri"/>
                          <a:cs typeface="Times New Roman"/>
                        </a:rPr>
                        <a:t> </a:t>
                      </a:r>
                      <a:r>
                        <a:rPr lang="es-EC" sz="1100" dirty="0" smtClean="0">
                          <a:latin typeface="Times New Roman"/>
                          <a:ea typeface="Calibri"/>
                          <a:cs typeface="Times New Roman"/>
                        </a:rPr>
                        <a:t>Responsable </a:t>
                      </a:r>
                      <a:r>
                        <a:rPr lang="es-EC" sz="1100" dirty="0">
                          <a:latin typeface="Times New Roman"/>
                          <a:ea typeface="Calibri"/>
                          <a:cs typeface="Times New Roman"/>
                        </a:rPr>
                        <a:t>de Seguridad Informática</a:t>
                      </a:r>
                      <a:endParaRPr lang="es-ES" sz="1100" dirty="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a:latin typeface="Times New Roman"/>
                          <a:ea typeface="Calibri"/>
                          <a:cs typeface="Times New Roman"/>
                        </a:rPr>
                        <a:t>Cada 15 días</a:t>
                      </a:r>
                      <a:endParaRPr lang="es-ES" sz="1100">
                        <a:latin typeface="Calibri"/>
                        <a:ea typeface="Calibri"/>
                        <a:cs typeface="Times New Roman"/>
                      </a:endParaRPr>
                    </a:p>
                  </a:txBody>
                  <a:tcPr marL="64168" marR="64168" marT="0" marB="0">
                    <a:lnL>
                      <a:noFill/>
                    </a:lnL>
                    <a:lnR>
                      <a:noFill/>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c>
                  <a:txBody>
                    <a:bodyPr/>
                    <a:lstStyle/>
                    <a:p>
                      <a:pPr algn="just">
                        <a:lnSpc>
                          <a:spcPct val="150000"/>
                        </a:lnSpc>
                        <a:spcBef>
                          <a:spcPts val="1000"/>
                        </a:spcBef>
                        <a:spcAft>
                          <a:spcPts val="0"/>
                        </a:spcAft>
                      </a:pPr>
                      <a:r>
                        <a:rPr lang="es-EC" sz="1100" dirty="0">
                          <a:latin typeface="Times New Roman"/>
                          <a:ea typeface="Calibri"/>
                          <a:cs typeface="Times New Roman"/>
                        </a:rPr>
                        <a:t>Archivo NombreInstitución_Revision_Periodica_DiaMesAño.xlsx.</a:t>
                      </a:r>
                      <a:endParaRPr lang="es-ES" sz="1100" dirty="0">
                        <a:latin typeface="Calibri"/>
                        <a:ea typeface="Calibri"/>
                        <a:cs typeface="Times New Roman"/>
                      </a:endParaRPr>
                    </a:p>
                  </a:txBody>
                  <a:tcPr marL="64168" marR="64168" marT="0" marB="0">
                    <a:lnL>
                      <a:noFill/>
                    </a:lnL>
                    <a:lnR w="12700" cap="flat" cmpd="sng" algn="ctr">
                      <a:solidFill>
                        <a:srgbClr val="7BA0CD"/>
                      </a:solidFill>
                      <a:prstDash val="solid"/>
                      <a:round/>
                      <a:headEnd type="none" w="med" len="med"/>
                      <a:tailEnd type="none" w="med" len="med"/>
                    </a:lnR>
                    <a:lnT w="12700" cap="flat" cmpd="sng" algn="ctr">
                      <a:solidFill>
                        <a:srgbClr val="7BA0CD"/>
                      </a:solidFill>
                      <a:prstDash val="solid"/>
                      <a:round/>
                      <a:headEnd type="none" w="med" len="med"/>
                      <a:tailEnd type="none" w="med" len="med"/>
                    </a:lnT>
                    <a:lnB w="12700" cap="flat" cmpd="sng" algn="ctr">
                      <a:solidFill>
                        <a:srgbClr val="7BA0CD"/>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46489" y="0"/>
            <a:ext cx="1821396"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IV</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124744"/>
            <a:ext cx="7848872" cy="4929222"/>
          </a:xfrm>
          <a:prstGeom prst="rect">
            <a:avLst/>
          </a:prstGeom>
        </p:spPr>
        <p:txBody>
          <a:bodyPr>
            <a:normAutofit fontScale="85000"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Conclusiones</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dirty="0" smtClean="0"/>
              <a:t>En el presente estudio y evaluación realizada se ha podido determinar que existen falencias en la gestión de usuarios en las instituciones y por tanto puntos de mejora en la gestión de los mismos en las instituciones en lo que respecta a: registro de usuarios, gestión de privilegios del sistema, con el fin de mejorar los procedimientos formales respectivos, para cumplir lo que dispone la normativa legal de los entes de control.</a:t>
            </a:r>
          </a:p>
          <a:p>
            <a:pPr marL="822960" lvl="1" indent="-256032" algn="just">
              <a:spcBef>
                <a:spcPts val="400"/>
              </a:spcBef>
              <a:buClr>
                <a:schemeClr val="accent1"/>
              </a:buClr>
              <a:buSzPct val="68000"/>
              <a:buFont typeface="Wingdings 3"/>
              <a:buChar char=""/>
            </a:pPr>
            <a:r>
              <a:rPr lang="es-EC" sz="2000" dirty="0" smtClean="0"/>
              <a:t>La teoría del fraude determinó que son involucrados los tres elementos según lo plantea el triángulo del fraude, motivo, oportunidad percibida, y racionalización, es importante entender los actos fraudulentos cometidos dentro de las organizaciones; un entendimiento profundo permitirá tener elementos que determinen las causas principales por las cuales se cometen estos actos. Al tener claro las causas que provocaron estos actos, permitirá establecer las acciones necesarias para contrarrestar estos hechos, como por ejemplo la aplicación de controles de seguridad informática y de la información, con el uso de políticas, normas y procedimientos que permitan minimizar el riesgo de posibles actos delictivos como lo constituye la malversación de fondos públicos, el enriquecimiento ilícito, entre otros.</a:t>
            </a:r>
            <a:endParaRPr lang="es-ES" sz="2000" dirty="0" smtClean="0"/>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46489" y="0"/>
            <a:ext cx="1821396"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IV</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124744"/>
            <a:ext cx="7848872"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Conclusiones</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lnSpc>
                <a:spcPct val="90000"/>
              </a:lnSpc>
              <a:spcBef>
                <a:spcPts val="400"/>
              </a:spcBef>
              <a:buClr>
                <a:schemeClr val="accent1"/>
              </a:buClr>
              <a:buSzPct val="68000"/>
              <a:buFont typeface="Wingdings 3"/>
              <a:buChar char=""/>
            </a:pPr>
            <a:r>
              <a:rPr lang="es-EC" sz="1700" dirty="0" smtClean="0"/>
              <a:t>La evaluación de riesgos efectuada, tomando como metodología la norma ISO 27005, determinó que existen riesgos en la gestión de usuarios en las instituciones, estos riesgos fueron determinados cualitativamente dando como resultado los de mayor riesgo el registro, modificación y cancelación de permisos, gestión de privilegios o permisos de usuarios y revisiones de la gestión.</a:t>
            </a:r>
          </a:p>
          <a:p>
            <a:pPr marL="822960" lvl="1" indent="-256032" algn="just">
              <a:lnSpc>
                <a:spcPct val="90000"/>
              </a:lnSpc>
              <a:spcBef>
                <a:spcPts val="400"/>
              </a:spcBef>
              <a:buClr>
                <a:schemeClr val="accent1"/>
              </a:buClr>
              <a:buSzPct val="68000"/>
              <a:buFont typeface="Wingdings 3"/>
              <a:buChar char=""/>
            </a:pPr>
            <a:r>
              <a:rPr lang="es-EC" dirty="0" smtClean="0"/>
              <a:t>Respecto a los controles de seguridad diseñados, al ser controles de gestión más que técnicos, resultan eficaces su aplicación por cuanto no se requiere de un mayor esfuerzo en determinar las brechas de seguridad y con esta el diseño de controles específicos, son prácticas de seguridad afinadas a la realidad del control considerando un nivel de madurez administrado o gestionado. </a:t>
            </a:r>
            <a:endParaRPr lang="es-ES" sz="1600" dirty="0" smtClean="0"/>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46489" y="0"/>
            <a:ext cx="1821396"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IV</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124744"/>
            <a:ext cx="7848872" cy="4929222"/>
          </a:xfrm>
          <a:prstGeom prst="rect">
            <a:avLst/>
          </a:prstGeom>
        </p:spPr>
        <p:txBody>
          <a:bodyPr>
            <a:normAutofit fontScale="92500" lnSpcReduction="10000"/>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Recomendaciones</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dirty="0" smtClean="0"/>
              <a:t>Se recomienda que se realicen actividades de control interno mediante la aplicación de controles preventivos: monitoreo del uso del sistema, revisión de registros de auditoría y </a:t>
            </a:r>
            <a:r>
              <a:rPr lang="es-EC" sz="2000" dirty="0" err="1" smtClean="0"/>
              <a:t>logs</a:t>
            </a:r>
            <a:r>
              <a:rPr lang="es-EC" sz="2000" dirty="0" smtClean="0"/>
              <a:t> de seguridad, estas actividades de control permitirán conocer de manera temprana alguna desviación o no conformidad con la normativa, las citadas pueden ser aplicadas en cualquier entidad pública o privada ya sean estas pequeñas o medianas.</a:t>
            </a:r>
            <a:endParaRPr lang="es-ES" sz="2000" dirty="0" smtClean="0"/>
          </a:p>
          <a:p>
            <a:pPr marL="822960" lvl="1" indent="-256032" algn="just">
              <a:spcBef>
                <a:spcPts val="400"/>
              </a:spcBef>
              <a:buClr>
                <a:schemeClr val="accent1"/>
              </a:buClr>
              <a:buSzPct val="68000"/>
              <a:buFont typeface="Wingdings 3"/>
              <a:buChar char=""/>
            </a:pPr>
            <a:r>
              <a:rPr lang="es-EC" sz="2000" dirty="0" smtClean="0"/>
              <a:t>Se recomienda estudiar a fondo los casos de fraudes financieros tanto a nivel nacional como internacional desde un punto de vista integral considerando el aspecto psicológico de las personas que lo cometen, por cuanto esto permitirá determinar que controles se podrían implementar, hay que tomar en cuenta que las circunstancias o condiciones con el pasar del tiempo cambian, puede ser posible que lo que por ahora no es una causa o motivo para cometer fraude interno, le día de mañana puede serlo.</a:t>
            </a:r>
            <a:endParaRPr lang="es-ES" sz="2000" dirty="0" smtClean="0"/>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46489" y="0"/>
            <a:ext cx="1821396"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IV</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124744"/>
            <a:ext cx="7848872"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Recomendaciones</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lnSpc>
                <a:spcPct val="90000"/>
              </a:lnSpc>
              <a:spcBef>
                <a:spcPts val="400"/>
              </a:spcBef>
              <a:buClr>
                <a:schemeClr val="accent1"/>
              </a:buClr>
              <a:buSzPct val="68000"/>
              <a:buFont typeface="Wingdings 3"/>
              <a:buChar char=""/>
            </a:pPr>
            <a:r>
              <a:rPr lang="es-EC" sz="1900" dirty="0" smtClean="0"/>
              <a:t>Respecto a la evaluación de riesgos realizada en el presente trabajo se recomienda que sean referenciados como modelo para que en lo posterior la metodología pueda ser aplicada en las instituciones, a esto se recomienda se realice una evaluación propia en la gestión de usuarios a fin de que se identifiquen riesgos particulares. Se recomienda se realice un monitoreo de la matriz de riesgo realizada por cuanto con el tiempo los controles así como los procesos puede variar según los cambios externos y organizaciones.</a:t>
            </a:r>
            <a:endParaRPr lang="es-ES" sz="1900" dirty="0" smtClean="0"/>
          </a:p>
          <a:p>
            <a:pPr marL="822960" lvl="1" indent="-256032" algn="just">
              <a:lnSpc>
                <a:spcPct val="90000"/>
              </a:lnSpc>
              <a:spcBef>
                <a:spcPts val="400"/>
              </a:spcBef>
              <a:buClr>
                <a:schemeClr val="accent1"/>
              </a:buClr>
              <a:buSzPct val="68000"/>
              <a:buFont typeface="Wingdings 3"/>
              <a:buChar char=""/>
            </a:pPr>
            <a:r>
              <a:rPr lang="es-EC" sz="1900" dirty="0" smtClean="0"/>
              <a:t>En la aplicación de los controles diseñados se recomienda sean sometidos a revisiones periódicas constante por parte de alguna o todas las partes interesadas, siendo de esta manera su posible mejora continua protegiendo los recursos financieros que actualmente son escasos y por ende es necesaria su correcta y estratégica ejecución.</a:t>
            </a:r>
            <a:endParaRPr lang="es-ES" sz="1900" dirty="0" smtClean="0"/>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dissolv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dissolv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846489" y="0"/>
            <a:ext cx="1821396"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IV</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3286116" y="3143248"/>
            <a:ext cx="3317498" cy="804058"/>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Gracias por la atención</a:t>
            </a:r>
          </a:p>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endParaRPr kumimoji="0" lang="es-ES" sz="20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911867" y="0"/>
            <a:ext cx="4755982"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Metodología de Investigación</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sz="2400" b="1" dirty="0" smtClean="0"/>
              <a:t>Procesamiento, validación e interpretación</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r>
              <a:rPr lang="es-EC" sz="2000" dirty="0" smtClean="0"/>
              <a:t>Análisis de casos desvío de fondos, determinar sus causas.</a:t>
            </a:r>
          </a:p>
          <a:p>
            <a:pPr marL="822960" lvl="1" indent="-256032" algn="just">
              <a:spcBef>
                <a:spcPts val="400"/>
              </a:spcBef>
              <a:buClr>
                <a:schemeClr val="accent1"/>
              </a:buClr>
              <a:buSzPct val="68000"/>
              <a:buFont typeface="Wingdings 3"/>
              <a:buChar char=""/>
            </a:pPr>
            <a:r>
              <a:rPr lang="es-EC" sz="2000" dirty="0" smtClean="0"/>
              <a:t>Identificación de las causas desvíos de fondos en relación a la teoría del fraude.</a:t>
            </a:r>
          </a:p>
          <a:p>
            <a:pPr marL="822960" lvl="1" indent="-256032" algn="just">
              <a:spcBef>
                <a:spcPts val="400"/>
              </a:spcBef>
              <a:buClr>
                <a:schemeClr val="accent1"/>
              </a:buClr>
              <a:buSzPct val="68000"/>
              <a:buFont typeface="Wingdings 3"/>
              <a:buChar char=""/>
            </a:pPr>
            <a:r>
              <a:rPr lang="es-EC" sz="2000" dirty="0" smtClean="0"/>
              <a:t>Encuesta a una muestra sobre los controles de seguridad administración de usuarios aplicados en las entidades usuarias.</a:t>
            </a:r>
          </a:p>
          <a:p>
            <a:pPr marL="822960" lvl="1" indent="-256032" algn="just">
              <a:spcBef>
                <a:spcPts val="400"/>
              </a:spcBef>
              <a:buClr>
                <a:schemeClr val="accent1"/>
              </a:buClr>
              <a:buSzPct val="68000"/>
              <a:buFont typeface="Wingdings 3"/>
              <a:buChar char=""/>
            </a:pPr>
            <a:r>
              <a:rPr lang="es-EC" sz="2000" dirty="0" smtClean="0"/>
              <a:t>Identificación de principales amenazas, vulnerabilidades y riesgos.</a:t>
            </a:r>
          </a:p>
          <a:p>
            <a:pPr marL="822960" lvl="1" indent="-256032" algn="just">
              <a:spcBef>
                <a:spcPts val="400"/>
              </a:spcBef>
              <a:buClr>
                <a:schemeClr val="accent1"/>
              </a:buClr>
              <a:buSzPct val="68000"/>
              <a:buFont typeface="Wingdings 3"/>
              <a:buChar char=""/>
            </a:pPr>
            <a:r>
              <a:rPr lang="es-EC" sz="2000" dirty="0" smtClean="0"/>
              <a:t>Evaluación del riesgo en base la norma ISO 27005.</a:t>
            </a:r>
          </a:p>
          <a:p>
            <a:pPr marL="822960" lvl="1" indent="-256032" algn="just">
              <a:spcBef>
                <a:spcPts val="400"/>
              </a:spcBef>
              <a:buClr>
                <a:schemeClr val="accent1"/>
              </a:buClr>
              <a:buSzPct val="68000"/>
              <a:buFont typeface="Wingdings 3"/>
              <a:buChar char=""/>
            </a:pPr>
            <a:r>
              <a:rPr lang="es-EC" sz="2000" dirty="0" smtClean="0"/>
              <a:t>Diseño de controles en base a la norma ISO 27002.</a:t>
            </a:r>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dissolv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dissolve">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3911867" y="0"/>
            <a:ext cx="4755982"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Metodología de Investigación</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lang="es-ES" sz="2400" b="1" dirty="0" smtClean="0"/>
              <a:t>Ciclo del desarrollo del proyecto </a:t>
            </a:r>
            <a:endParaRPr kumimoji="0" lang="es-ES" sz="2400" b="1" i="0" u="none" strike="noStrike" kern="1200" cap="none" spc="0" normalizeH="0" baseline="0" noProof="0" dirty="0" smtClean="0">
              <a:ln>
                <a:noFill/>
              </a:ln>
              <a:solidFill>
                <a:schemeClr val="tx1"/>
              </a:solidFill>
              <a:effectLst/>
              <a:uLnTx/>
              <a:uFillTx/>
              <a:latin typeface="+mn-lt"/>
              <a:ea typeface="+mn-ea"/>
              <a:cs typeface="+mn-cs"/>
            </a:endParaRPr>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graphicFrame>
        <p:nvGraphicFramePr>
          <p:cNvPr id="8" name="7 Diagrama"/>
          <p:cNvGraphicFramePr/>
          <p:nvPr/>
        </p:nvGraphicFramePr>
        <p:xfrm>
          <a:off x="1524000" y="15795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ox(i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961849" y="0"/>
            <a:ext cx="1705980"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Marco Teórico</a:t>
            </a:r>
          </a:p>
          <a:p>
            <a:pPr marL="822960" lvl="1" indent="-256032" algn="just">
              <a:spcBef>
                <a:spcPts val="400"/>
              </a:spcBef>
              <a:buClr>
                <a:schemeClr val="accent1"/>
              </a:buClr>
              <a:buSzPct val="68000"/>
              <a:buFont typeface="Wingdings 3"/>
              <a:buChar char=""/>
            </a:pPr>
            <a:r>
              <a:rPr lang="es-ES" sz="2000" b="1" dirty="0" smtClean="0"/>
              <a:t>Normativa Legal</a:t>
            </a:r>
          </a:p>
          <a:p>
            <a:pPr marL="1280160" lvl="2" indent="-256032" algn="just">
              <a:spcBef>
                <a:spcPts val="400"/>
              </a:spcBef>
              <a:buClr>
                <a:schemeClr val="accent1"/>
              </a:buClr>
              <a:buSzPct val="68000"/>
              <a:buFont typeface="Wingdings 3"/>
              <a:buChar char=""/>
            </a:pPr>
            <a:r>
              <a:rPr lang="es-ES" sz="2000" dirty="0" smtClean="0"/>
              <a:t>Delitos Informáticos</a:t>
            </a:r>
          </a:p>
          <a:p>
            <a:pPr marL="1280160" lvl="2" indent="-256032" algn="just">
              <a:spcBef>
                <a:spcPts val="400"/>
              </a:spcBef>
              <a:buClr>
                <a:schemeClr val="accent1"/>
              </a:buClr>
              <a:buSzPct val="68000"/>
              <a:buFont typeface="Wingdings 3"/>
              <a:buChar char=""/>
            </a:pPr>
            <a:r>
              <a:rPr lang="es-ES" sz="2000" dirty="0" smtClean="0"/>
              <a:t>Normas de Control Interno - Contraloría General del Estado</a:t>
            </a:r>
          </a:p>
          <a:p>
            <a:pPr marL="1280160" lvl="2" indent="-256032" algn="just">
              <a:spcBef>
                <a:spcPts val="400"/>
              </a:spcBef>
              <a:buClr>
                <a:schemeClr val="accent1"/>
              </a:buClr>
              <a:buSzPct val="68000"/>
              <a:buFont typeface="Wingdings 3"/>
              <a:buChar char=""/>
            </a:pPr>
            <a:r>
              <a:rPr lang="es-ES" sz="2000" dirty="0" smtClean="0"/>
              <a:t>Resumen de la Normativa Legal</a:t>
            </a:r>
          </a:p>
          <a:p>
            <a:pPr marL="822960" lvl="1" indent="-256032" algn="just">
              <a:spcBef>
                <a:spcPts val="400"/>
              </a:spcBef>
              <a:buClr>
                <a:schemeClr val="accent1"/>
              </a:buClr>
              <a:buSzPct val="68000"/>
              <a:buFont typeface="Wingdings 3"/>
              <a:buChar char=""/>
            </a:pPr>
            <a:r>
              <a:rPr lang="es-ES" sz="2000" b="1" dirty="0" smtClean="0"/>
              <a:t>Prevención del Fraude y Control Interno</a:t>
            </a:r>
          </a:p>
          <a:p>
            <a:pPr marL="1280160" lvl="2" indent="-256032" algn="just">
              <a:spcBef>
                <a:spcPts val="400"/>
              </a:spcBef>
              <a:buClr>
                <a:schemeClr val="accent1"/>
              </a:buClr>
              <a:buSzPct val="68000"/>
              <a:buFont typeface="Wingdings 3"/>
              <a:buChar char=""/>
            </a:pPr>
            <a:r>
              <a:rPr lang="es-ES" sz="2000" dirty="0" smtClean="0"/>
              <a:t>Teoría del Fraude</a:t>
            </a:r>
          </a:p>
          <a:p>
            <a:pPr marL="1280160" lvl="2" indent="-256032" algn="just">
              <a:spcBef>
                <a:spcPts val="400"/>
              </a:spcBef>
              <a:buClr>
                <a:schemeClr val="accent1"/>
              </a:buClr>
              <a:buSzPct val="68000"/>
              <a:buFont typeface="Wingdings 3"/>
              <a:buChar char=""/>
            </a:pPr>
            <a:r>
              <a:rPr lang="es-ES" sz="2000" dirty="0" smtClean="0"/>
              <a:t>Triangulo del Fraude: Oportunidad, Racionalización y Motivo</a:t>
            </a:r>
          </a:p>
          <a:p>
            <a:pPr marL="1280160" lvl="2" indent="-256032" algn="just">
              <a:spcBef>
                <a:spcPts val="400"/>
              </a:spcBef>
              <a:buClr>
                <a:schemeClr val="accent1"/>
              </a:buClr>
              <a:buSzPct val="68000"/>
              <a:buFont typeface="Wingdings 3"/>
              <a:buChar char=""/>
            </a:pPr>
            <a:r>
              <a:rPr lang="es-ES" sz="2000" dirty="0" smtClean="0"/>
              <a:t>¿Qué es Fraude?</a:t>
            </a:r>
          </a:p>
          <a:p>
            <a:pPr marL="1280160" lvl="2" indent="-256032" algn="just">
              <a:spcBef>
                <a:spcPts val="400"/>
              </a:spcBef>
              <a:buClr>
                <a:schemeClr val="accent1"/>
              </a:buClr>
              <a:buSzPct val="68000"/>
              <a:buFont typeface="Wingdings 3"/>
              <a:buChar char=""/>
            </a:pPr>
            <a:r>
              <a:rPr lang="es-ES" sz="2000" dirty="0" smtClean="0"/>
              <a:t>Control Interno, Controles informáticos: Preventivos, </a:t>
            </a:r>
            <a:r>
              <a:rPr lang="es-ES" sz="2000" dirty="0" err="1" smtClean="0"/>
              <a:t>Detectivos</a:t>
            </a:r>
            <a:r>
              <a:rPr lang="es-ES" sz="2000" dirty="0" smtClean="0"/>
              <a:t> y Correctivos</a:t>
            </a:r>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Box 1"/>
          <p:cNvSpPr txBox="1">
            <a:spLocks noChangeArrowheads="1"/>
          </p:cNvSpPr>
          <p:nvPr/>
        </p:nvSpPr>
        <p:spPr bwMode="auto">
          <a:xfrm>
            <a:off x="6961849" y="0"/>
            <a:ext cx="1705980" cy="938719"/>
          </a:xfrm>
          <a:prstGeom prst="rect">
            <a:avLst/>
          </a:prstGeom>
          <a:noFill/>
          <a:ln w="9525">
            <a:noFill/>
            <a:miter lim="800000"/>
            <a:headEnd/>
            <a:tailEnd/>
          </a:ln>
        </p:spPr>
        <p:txBody>
          <a:bodyPr wrap="none">
            <a:spAutoFit/>
          </a:bodyPr>
          <a:lstStyle/>
          <a:p>
            <a:pPr algn="r"/>
            <a:endParaRPr lang="es-ES_tradnl" sz="2700" dirty="0">
              <a:solidFill>
                <a:srgbClr val="558ED5"/>
              </a:solidFill>
              <a:latin typeface="Calibri" pitchFamily="34" charset="0"/>
            </a:endParaRPr>
          </a:p>
          <a:p>
            <a:pPr algn="r"/>
            <a:r>
              <a:rPr lang="es-ES_tradnl" sz="2800" b="1" dirty="0" smtClean="0">
                <a:solidFill>
                  <a:schemeClr val="tx2"/>
                </a:solidFill>
                <a:latin typeface="Calibri" pitchFamily="34" charset="0"/>
              </a:rPr>
              <a:t>Capítulo II</a:t>
            </a:r>
            <a:endParaRPr lang="es-ES_tradnl" sz="2800" b="1" dirty="0">
              <a:solidFill>
                <a:schemeClr val="tx2"/>
              </a:solidFill>
              <a:latin typeface="Calibri" pitchFamily="34" charset="0"/>
            </a:endParaRPr>
          </a:p>
        </p:txBody>
      </p:sp>
      <p:cxnSp>
        <p:nvCxnSpPr>
          <p:cNvPr id="9" name="Straight Connector 8"/>
          <p:cNvCxnSpPr>
            <a:cxnSpLocks noChangeShapeType="1"/>
          </p:cNvCxnSpPr>
          <p:nvPr/>
        </p:nvCxnSpPr>
        <p:spPr bwMode="auto">
          <a:xfrm>
            <a:off x="4662000" y="838200"/>
            <a:ext cx="3956538" cy="1588"/>
          </a:xfrm>
          <a:prstGeom prst="line">
            <a:avLst/>
          </a:prstGeom>
          <a:noFill/>
          <a:ln w="9525">
            <a:solidFill>
              <a:schemeClr val="accent1"/>
            </a:solidFill>
            <a:round/>
            <a:headEnd/>
            <a:tailEnd/>
          </a:ln>
          <a:effectLst>
            <a:outerShdw dist="20000" dir="5400000" rotWithShape="0">
              <a:srgbClr val="808080">
                <a:alpha val="37999"/>
              </a:srgbClr>
            </a:outerShdw>
          </a:effectLst>
        </p:spPr>
      </p:cxnSp>
      <p:sp>
        <p:nvSpPr>
          <p:cNvPr id="7" name="1 Marcador de contenido"/>
          <p:cNvSpPr txBox="1">
            <a:spLocks/>
          </p:cNvSpPr>
          <p:nvPr/>
        </p:nvSpPr>
        <p:spPr>
          <a:xfrm>
            <a:off x="1285852" y="1071546"/>
            <a:ext cx="7643866" cy="5572164"/>
          </a:xfrm>
          <a:prstGeom prst="rect">
            <a:avLst/>
          </a:prstGeom>
        </p:spPr>
        <p:txBody>
          <a:bodyPr vert="horz">
            <a:normAutofit/>
          </a:bodyPr>
          <a:lstStyle/>
          <a:p>
            <a:pPr marL="365760" indent="-256032" defTabSz="914400" fontAlgn="auto">
              <a:spcBef>
                <a:spcPts val="400"/>
              </a:spcBef>
              <a:spcAft>
                <a:spcPts val="0"/>
              </a:spcAft>
              <a:buClr>
                <a:schemeClr val="accent1"/>
              </a:buClr>
              <a:buSzPct val="68000"/>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2600" dirty="0" smtClean="0">
              <a:latin typeface="Calibri (cuerpo)"/>
              <a:ea typeface="+mn-ea"/>
            </a:endParaRPr>
          </a:p>
          <a:p>
            <a:pPr marL="365760" indent="-256032" defTabSz="914400" fontAlgn="auto">
              <a:spcBef>
                <a:spcPts val="400"/>
              </a:spcBef>
              <a:spcAft>
                <a:spcPts val="0"/>
              </a:spcAft>
              <a:buClr>
                <a:schemeClr val="accent1"/>
              </a:buClr>
              <a:buSzPct val="68000"/>
              <a:buFont typeface="Wingdings" pitchFamily="2" charset="2"/>
              <a:buChar char="ü"/>
              <a:defRPr/>
            </a:pPr>
            <a:endParaRPr lang="es-EC" sz="1000" dirty="0" smtClean="0">
              <a:latin typeface="Calibri (cuerpo)"/>
              <a:ea typeface="+mn-ea"/>
            </a:endParaRPr>
          </a:p>
        </p:txBody>
      </p:sp>
      <p:sp>
        <p:nvSpPr>
          <p:cNvPr id="6" name="1 Marcador de contenido"/>
          <p:cNvSpPr txBox="1">
            <a:spLocks/>
          </p:cNvSpPr>
          <p:nvPr/>
        </p:nvSpPr>
        <p:spPr>
          <a:xfrm>
            <a:off x="611560" y="1092066"/>
            <a:ext cx="7603778" cy="4929222"/>
          </a:xfrm>
          <a:prstGeom prst="rect">
            <a:avLst/>
          </a:prstGeom>
        </p:spPr>
        <p:txBody>
          <a:bodyPr>
            <a:normAutofit/>
          </a:bodyPr>
          <a:lstStyle/>
          <a:p>
            <a:pPr marL="365760" marR="0" lvl="0" indent="-256032" algn="just" defTabSz="914400" rtl="0" eaLnBrk="1" fontAlgn="auto" latinLnBrk="0" hangingPunct="1">
              <a:lnSpc>
                <a:spcPct val="100000"/>
              </a:lnSpc>
              <a:spcBef>
                <a:spcPts val="400"/>
              </a:spcBef>
              <a:spcAft>
                <a:spcPts val="0"/>
              </a:spcAft>
              <a:buClr>
                <a:schemeClr val="accent1"/>
              </a:buClr>
              <a:buSzPct val="68000"/>
              <a:tabLst/>
              <a:defRPr/>
            </a:pPr>
            <a:r>
              <a:rPr kumimoji="0" lang="es-ES" sz="2400" b="1" i="0" u="none" strike="noStrike" kern="1200" cap="none" spc="0" normalizeH="0" baseline="0" noProof="0" dirty="0" smtClean="0">
                <a:ln>
                  <a:noFill/>
                </a:ln>
                <a:solidFill>
                  <a:schemeClr val="tx1"/>
                </a:solidFill>
                <a:effectLst/>
                <a:uLnTx/>
                <a:uFillTx/>
                <a:latin typeface="+mn-lt"/>
                <a:ea typeface="+mn-ea"/>
                <a:cs typeface="+mn-cs"/>
              </a:rPr>
              <a:t>Marco Teórico</a:t>
            </a:r>
          </a:p>
          <a:p>
            <a:pPr marL="822960" lvl="1" indent="-256032" algn="just">
              <a:spcBef>
                <a:spcPts val="400"/>
              </a:spcBef>
              <a:buClr>
                <a:schemeClr val="accent1"/>
              </a:buClr>
              <a:buSzPct val="68000"/>
              <a:buFont typeface="Wingdings 3"/>
              <a:buChar char=""/>
            </a:pPr>
            <a:r>
              <a:rPr lang="es-ES" sz="2000" b="1" dirty="0" smtClean="0"/>
              <a:t>Seguridad de la Información y Auditoría de Sistemas de Información</a:t>
            </a:r>
          </a:p>
          <a:p>
            <a:pPr marL="1280160" lvl="2" indent="-256032" algn="just">
              <a:spcBef>
                <a:spcPts val="400"/>
              </a:spcBef>
              <a:buClr>
                <a:schemeClr val="accent1"/>
              </a:buClr>
              <a:buSzPct val="68000"/>
              <a:buFont typeface="Wingdings 3"/>
              <a:buChar char=""/>
            </a:pPr>
            <a:r>
              <a:rPr lang="es-ES" sz="2000" dirty="0" smtClean="0"/>
              <a:t>Seguridad de la Información</a:t>
            </a:r>
          </a:p>
          <a:p>
            <a:pPr marL="1280160" lvl="2" indent="-256032" algn="just">
              <a:spcBef>
                <a:spcPts val="400"/>
              </a:spcBef>
              <a:buClr>
                <a:schemeClr val="accent1"/>
              </a:buClr>
              <a:buSzPct val="68000"/>
              <a:buFont typeface="Wingdings 3"/>
              <a:buChar char=""/>
            </a:pPr>
            <a:r>
              <a:rPr lang="es-ES" sz="2000" dirty="0" smtClean="0"/>
              <a:t>Integridad, Confidencialidad y Disponibilidad</a:t>
            </a:r>
          </a:p>
          <a:p>
            <a:pPr marL="1280160" lvl="2" indent="-256032" algn="just">
              <a:spcBef>
                <a:spcPts val="400"/>
              </a:spcBef>
              <a:buClr>
                <a:schemeClr val="accent1"/>
              </a:buClr>
              <a:buSzPct val="68000"/>
              <a:buFont typeface="Wingdings 3"/>
              <a:buChar char=""/>
            </a:pPr>
            <a:r>
              <a:rPr lang="es-ES" sz="2000" dirty="0" smtClean="0"/>
              <a:t>Seguridades lógicas</a:t>
            </a:r>
          </a:p>
          <a:p>
            <a:pPr marL="1280160" lvl="2" indent="-256032" algn="just">
              <a:spcBef>
                <a:spcPts val="400"/>
              </a:spcBef>
              <a:buClr>
                <a:schemeClr val="accent1"/>
              </a:buClr>
              <a:buSzPct val="68000"/>
              <a:buFont typeface="Wingdings 3"/>
              <a:buChar char=""/>
            </a:pPr>
            <a:r>
              <a:rPr lang="es-ES" sz="2000" dirty="0" smtClean="0"/>
              <a:t>Modelos de Control de Acceso</a:t>
            </a:r>
          </a:p>
          <a:p>
            <a:pPr marL="1280160" lvl="2" indent="-256032" algn="just">
              <a:spcBef>
                <a:spcPts val="400"/>
              </a:spcBef>
              <a:buClr>
                <a:schemeClr val="accent1"/>
              </a:buClr>
              <a:buSzPct val="68000"/>
              <a:buFont typeface="Wingdings 3"/>
              <a:buChar char=""/>
            </a:pPr>
            <a:r>
              <a:rPr lang="es-ES" sz="2000" dirty="0" smtClean="0"/>
              <a:t>Auditoría de Sistemas de Información o Informática</a:t>
            </a:r>
          </a:p>
          <a:p>
            <a:pPr marL="822960" lvl="1" indent="-256032" algn="just">
              <a:spcBef>
                <a:spcPts val="400"/>
              </a:spcBef>
              <a:buClr>
                <a:schemeClr val="accent1"/>
              </a:buClr>
              <a:buSzPct val="68000"/>
              <a:buFont typeface="Wingdings 3"/>
              <a:buChar char=""/>
            </a:pPr>
            <a:r>
              <a:rPr lang="es-ES" sz="2000" b="1" dirty="0" smtClean="0"/>
              <a:t>Norma Internacional de Seguridad de la información ISO 27002</a:t>
            </a:r>
          </a:p>
          <a:p>
            <a:pPr marL="1280160" lvl="2" indent="-256032" algn="just">
              <a:spcBef>
                <a:spcPts val="400"/>
              </a:spcBef>
              <a:buClr>
                <a:schemeClr val="accent1"/>
              </a:buClr>
              <a:buSzPct val="68000"/>
              <a:buFont typeface="Wingdings 3"/>
              <a:buChar char=""/>
            </a:pPr>
            <a:r>
              <a:rPr lang="es-ES" sz="2000" dirty="0" smtClean="0"/>
              <a:t>Norma Ecuatoriana NTE INEN ISO/IEC 27002:2009</a:t>
            </a:r>
          </a:p>
          <a:p>
            <a:pPr marL="1280160" lvl="2" indent="-256032" algn="just">
              <a:spcBef>
                <a:spcPts val="400"/>
              </a:spcBef>
              <a:buClr>
                <a:schemeClr val="accent1"/>
              </a:buClr>
              <a:buSzPct val="68000"/>
              <a:buFont typeface="Wingdings 3"/>
              <a:buChar char=""/>
            </a:pPr>
            <a:r>
              <a:rPr lang="es-ES" sz="2000" dirty="0" smtClean="0"/>
              <a:t>Resumen del Dominio Control de Acceso</a:t>
            </a:r>
          </a:p>
          <a:p>
            <a:pPr marL="1737360" lvl="3" indent="-256032" algn="just">
              <a:spcBef>
                <a:spcPts val="400"/>
              </a:spcBef>
              <a:buClr>
                <a:schemeClr val="accent1"/>
              </a:buClr>
              <a:buSzPct val="68000"/>
              <a:buFont typeface="Wingdings 3"/>
              <a:buChar char=""/>
            </a:pPr>
            <a:r>
              <a:rPr lang="es-EC" sz="2000" dirty="0" smtClean="0"/>
              <a:t>Política de control de acceso, Gestión de acceso de usuarios, responsabilidades de los usuarios.</a:t>
            </a:r>
            <a:endParaRPr lang="es-ES" sz="2000" dirty="0" smtClean="0"/>
          </a:p>
          <a:p>
            <a:pPr marL="822960" lvl="1" indent="-256032" algn="just">
              <a:spcBef>
                <a:spcPts val="400"/>
              </a:spcBef>
              <a:buClr>
                <a:schemeClr val="accent1"/>
              </a:buClr>
              <a:buSzPct val="68000"/>
              <a:buFont typeface="Wingdings 3"/>
              <a:buChar char=""/>
            </a:pPr>
            <a:endParaRPr lang="es-EC" sz="2000" dirty="0" smtClean="0"/>
          </a:p>
          <a:p>
            <a:pPr marL="822960" lvl="1" indent="-256032" algn="just">
              <a:spcBef>
                <a:spcPts val="400"/>
              </a:spcBef>
              <a:buClr>
                <a:schemeClr val="accent1"/>
              </a:buClr>
              <a:buSzPct val="68000"/>
              <a:buFont typeface="Wingdings 3"/>
              <a:buChar char=""/>
            </a:pPr>
            <a:endParaRPr lang="es-EC" dirty="0" smtClean="0"/>
          </a:p>
          <a:p>
            <a:pPr marL="822960" lvl="1" indent="-256032" algn="just">
              <a:spcBef>
                <a:spcPts val="400"/>
              </a:spcBef>
              <a:buClr>
                <a:schemeClr val="accent1"/>
              </a:buClr>
              <a:buSzPct val="68000"/>
              <a:buFont typeface="Wingdings 3"/>
              <a:buChar char=""/>
            </a:pPr>
            <a:endParaRPr lang="es-ES" sz="2000" dirty="0" smtClean="0"/>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ox(in)">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ox(in)">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ox(in)">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ox(in)">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ox(in)">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ox(in)">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ox(in)">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ox(in)">
                                      <p:cBhvr>
                                        <p:cTn id="57"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44947</TotalTime>
  <Words>4441</Words>
  <Application>Microsoft Office PowerPoint</Application>
  <PresentationFormat>Presentación en pantalla (4:3)</PresentationFormat>
  <Paragraphs>836</Paragraphs>
  <Slides>58</Slides>
  <Notes>57</Notes>
  <HiddenSlides>0</HiddenSlides>
  <MMClips>0</MMClips>
  <ScaleCrop>false</ScaleCrop>
  <HeadingPairs>
    <vt:vector size="4" baseType="variant">
      <vt:variant>
        <vt:lpstr>Tema</vt:lpstr>
      </vt:variant>
      <vt:variant>
        <vt:i4>1</vt:i4>
      </vt:variant>
      <vt:variant>
        <vt:lpstr>Títulos de diapositiva</vt:lpstr>
      </vt:variant>
      <vt:variant>
        <vt:i4>58</vt:i4>
      </vt:variant>
    </vt:vector>
  </HeadingPairs>
  <TitlesOfParts>
    <vt:vector size="59" baseType="lpstr">
      <vt:lpstr>Tema de Office</vt:lpstr>
      <vt:lpstr>ANÁLISIS Y DISEÑO DE CONTROLES DE SEGURIDAD DE LA ADMINISTRACIÓN DE USUARIOS DEL SISTEMA ESIGEF, BASADO EN LA NORMA ISO 27002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Interpretación de Resultados</vt:lpstr>
      <vt:lpstr>Registro de usuarios</vt:lpstr>
      <vt:lpstr>Gestión de privilegios</vt:lpstr>
      <vt:lpstr>Gestión de contraseñas para usuarios</vt:lpstr>
      <vt:lpstr>Revisión de los derechos de acceso de los usuarios</vt:lpstr>
      <vt:lpstr>Monitoreo del uso del sistema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TOMAS</cp:lastModifiedBy>
  <cp:revision>931</cp:revision>
  <dcterms:created xsi:type="dcterms:W3CDTF">2013-03-06T20:42:17Z</dcterms:created>
  <dcterms:modified xsi:type="dcterms:W3CDTF">2015-12-08T12:17:11Z</dcterms:modified>
</cp:coreProperties>
</file>