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13" r:id="rId3"/>
    <p:sldId id="257" r:id="rId4"/>
    <p:sldId id="314" r:id="rId5"/>
    <p:sldId id="258" r:id="rId6"/>
    <p:sldId id="259" r:id="rId7"/>
    <p:sldId id="260" r:id="rId8"/>
    <p:sldId id="284" r:id="rId9"/>
    <p:sldId id="287" r:id="rId10"/>
    <p:sldId id="288" r:id="rId11"/>
    <p:sldId id="289" r:id="rId12"/>
    <p:sldId id="290" r:id="rId13"/>
    <p:sldId id="285" r:id="rId14"/>
    <p:sldId id="315" r:id="rId15"/>
    <p:sldId id="286" r:id="rId16"/>
    <p:sldId id="291" r:id="rId17"/>
    <p:sldId id="316" r:id="rId18"/>
    <p:sldId id="317" r:id="rId19"/>
    <p:sldId id="297" r:id="rId20"/>
    <p:sldId id="318" r:id="rId21"/>
    <p:sldId id="307" r:id="rId22"/>
    <p:sldId id="311" r:id="rId2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ABCE5F6-01DE-4A7B-91D4-094C8C677CCD}">
          <p14:sldIdLst>
            <p14:sldId id="256"/>
            <p14:sldId id="313"/>
            <p14:sldId id="257"/>
            <p14:sldId id="314"/>
            <p14:sldId id="258"/>
            <p14:sldId id="259"/>
            <p14:sldId id="260"/>
            <p14:sldId id="284"/>
            <p14:sldId id="287"/>
            <p14:sldId id="288"/>
            <p14:sldId id="289"/>
            <p14:sldId id="290"/>
            <p14:sldId id="285"/>
            <p14:sldId id="315"/>
            <p14:sldId id="286"/>
            <p14:sldId id="291"/>
            <p14:sldId id="316"/>
            <p14:sldId id="317"/>
            <p14:sldId id="297"/>
            <p14:sldId id="318"/>
            <p14:sldId id="307"/>
            <p14:sldId id="311"/>
          </p14:sldIdLst>
        </p14:section>
        <p14:section name="Sección sin título" id="{81B92035-5A0E-4B86-A42B-2A9410F179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9467" autoAdjust="0"/>
  </p:normalViewPr>
  <p:slideViewPr>
    <p:cSldViewPr>
      <p:cViewPr>
        <p:scale>
          <a:sx n="60" d="100"/>
          <a:sy n="60" d="100"/>
        </p:scale>
        <p:origin x="-2286" y="-7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AB6B1-668D-433C-8CC6-1228354C04BD}" type="doc">
      <dgm:prSet loTypeId="urn:microsoft.com/office/officeart/2005/8/layout/vList3" loCatId="list" qsTypeId="urn:microsoft.com/office/officeart/2005/8/quickstyle/simple1" qsCatId="simple" csTypeId="urn:microsoft.com/office/officeart/2005/8/colors/colorful1" csCatId="colorful" phldr="1"/>
      <dgm:spPr/>
    </dgm:pt>
    <dgm:pt modelId="{5D9B15D1-7B4A-4211-B98B-8216AA04009B}">
      <dgm:prSet phldrT="[Texto]" custT="1"/>
      <dgm:spPr/>
      <dgm:t>
        <a:bodyPr/>
        <a:lstStyle/>
        <a:p>
          <a:r>
            <a:rPr lang="es-ES" sz="1800" dirty="0" smtClean="0">
              <a:solidFill>
                <a:schemeClr val="tx1"/>
              </a:solidFill>
            </a:rPr>
            <a:t>Reprocesos </a:t>
          </a:r>
          <a:endParaRPr lang="es-EC" sz="1800" dirty="0">
            <a:solidFill>
              <a:schemeClr val="tx1"/>
            </a:solidFill>
          </a:endParaRPr>
        </a:p>
      </dgm:t>
    </dgm:pt>
    <dgm:pt modelId="{E58F8A4E-AC1D-4B0A-A0A8-DCD56A295054}" type="parTrans" cxnId="{C20CDA23-0A3C-4904-8CAF-02B9A3FE6E7A}">
      <dgm:prSet/>
      <dgm:spPr/>
      <dgm:t>
        <a:bodyPr/>
        <a:lstStyle/>
        <a:p>
          <a:endParaRPr lang="es-EC"/>
        </a:p>
      </dgm:t>
    </dgm:pt>
    <dgm:pt modelId="{90FE93D4-B5C5-4D48-933B-3FF46A52711D}" type="sibTrans" cxnId="{C20CDA23-0A3C-4904-8CAF-02B9A3FE6E7A}">
      <dgm:prSet/>
      <dgm:spPr/>
      <dgm:t>
        <a:bodyPr/>
        <a:lstStyle/>
        <a:p>
          <a:endParaRPr lang="es-EC"/>
        </a:p>
      </dgm:t>
    </dgm:pt>
    <dgm:pt modelId="{2C1017A1-DF42-4123-B37A-7344F33A486F}">
      <dgm:prSet phldrT="[Texto]" custT="1"/>
      <dgm:spPr/>
      <dgm:t>
        <a:bodyPr/>
        <a:lstStyle/>
        <a:p>
          <a:r>
            <a:rPr lang="es-ES" sz="1800" dirty="0" smtClean="0">
              <a:solidFill>
                <a:schemeClr val="tx1"/>
              </a:solidFill>
            </a:rPr>
            <a:t>Pérdida de tiempo y recursos económicos</a:t>
          </a:r>
          <a:endParaRPr lang="es-EC" sz="1800" dirty="0">
            <a:solidFill>
              <a:schemeClr val="tx1"/>
            </a:solidFill>
          </a:endParaRPr>
        </a:p>
      </dgm:t>
    </dgm:pt>
    <dgm:pt modelId="{B4464D2A-3F31-41F4-819D-5F812EB6FF04}" type="sibTrans" cxnId="{7F88FA94-0FE7-4E9C-856F-168B354E50D7}">
      <dgm:prSet/>
      <dgm:spPr/>
      <dgm:t>
        <a:bodyPr/>
        <a:lstStyle/>
        <a:p>
          <a:endParaRPr lang="es-EC"/>
        </a:p>
      </dgm:t>
    </dgm:pt>
    <dgm:pt modelId="{C7D3E729-3526-400D-87BB-53507C046458}" type="parTrans" cxnId="{7F88FA94-0FE7-4E9C-856F-168B354E50D7}">
      <dgm:prSet/>
      <dgm:spPr/>
      <dgm:t>
        <a:bodyPr/>
        <a:lstStyle/>
        <a:p>
          <a:endParaRPr lang="es-EC"/>
        </a:p>
      </dgm:t>
    </dgm:pt>
    <dgm:pt modelId="{DCB189EA-1903-4B21-BF53-D8A715D19020}" type="pres">
      <dgm:prSet presAssocID="{4A0AB6B1-668D-433C-8CC6-1228354C04BD}" presName="linearFlow" presStyleCnt="0">
        <dgm:presLayoutVars>
          <dgm:dir/>
          <dgm:resizeHandles val="exact"/>
        </dgm:presLayoutVars>
      </dgm:prSet>
      <dgm:spPr/>
    </dgm:pt>
    <dgm:pt modelId="{A7E9171C-B6E9-485D-ADE9-7A8A962B982E}" type="pres">
      <dgm:prSet presAssocID="{5D9B15D1-7B4A-4211-B98B-8216AA04009B}" presName="composite" presStyleCnt="0"/>
      <dgm:spPr/>
    </dgm:pt>
    <dgm:pt modelId="{51BB684E-9FB3-4FE5-95CD-98CFDCD41D32}" type="pres">
      <dgm:prSet presAssocID="{5D9B15D1-7B4A-4211-B98B-8216AA04009B}" presName="imgShp" presStyleLbl="fgImgPlace1" presStyleIdx="0" presStyleCnt="2" custScaleX="43424" custScaleY="37026" custLinFactNeighborX="43415"/>
      <dgm:spPr>
        <a:blipFill rotWithShape="1">
          <a:blip xmlns:r="http://schemas.openxmlformats.org/officeDocument/2006/relationships" r:embed="rId1"/>
          <a:stretch>
            <a:fillRect/>
          </a:stretch>
        </a:blipFill>
      </dgm:spPr>
      <dgm:t>
        <a:bodyPr/>
        <a:lstStyle/>
        <a:p>
          <a:endParaRPr lang="es-EC"/>
        </a:p>
      </dgm:t>
    </dgm:pt>
    <dgm:pt modelId="{DE77A120-C895-4952-8A7B-845694B8075C}" type="pres">
      <dgm:prSet presAssocID="{5D9B15D1-7B4A-4211-B98B-8216AA04009B}" presName="txShp" presStyleLbl="node1" presStyleIdx="0" presStyleCnt="2" custScaleY="42908" custLinFactNeighborX="15978">
        <dgm:presLayoutVars>
          <dgm:bulletEnabled val="1"/>
        </dgm:presLayoutVars>
      </dgm:prSet>
      <dgm:spPr/>
      <dgm:t>
        <a:bodyPr/>
        <a:lstStyle/>
        <a:p>
          <a:endParaRPr lang="es-EC"/>
        </a:p>
      </dgm:t>
    </dgm:pt>
    <dgm:pt modelId="{5E223962-BE5D-4A99-8208-B22935B37F90}" type="pres">
      <dgm:prSet presAssocID="{90FE93D4-B5C5-4D48-933B-3FF46A52711D}" presName="spacing" presStyleCnt="0"/>
      <dgm:spPr/>
    </dgm:pt>
    <dgm:pt modelId="{E7E7F2A7-93F6-4C3D-A421-9737598E6895}" type="pres">
      <dgm:prSet presAssocID="{2C1017A1-DF42-4123-B37A-7344F33A486F}" presName="composite" presStyleCnt="0"/>
      <dgm:spPr/>
    </dgm:pt>
    <dgm:pt modelId="{72D1CB8F-8C06-493A-B06D-E4BCC2486CC8}" type="pres">
      <dgm:prSet presAssocID="{2C1017A1-DF42-4123-B37A-7344F33A486F}" presName="imgShp" presStyleLbl="fgImgPlace1" presStyleIdx="1" presStyleCnt="2" custScaleX="39608" custScaleY="36979" custLinFactNeighborX="44906" custLinFactNeighborY="-14594"/>
      <dgm:spPr>
        <a:blipFill rotWithShape="1">
          <a:blip xmlns:r="http://schemas.openxmlformats.org/officeDocument/2006/relationships" r:embed="rId2"/>
          <a:stretch>
            <a:fillRect/>
          </a:stretch>
        </a:blipFill>
      </dgm:spPr>
    </dgm:pt>
    <dgm:pt modelId="{569CB679-A64F-4385-A483-9925ED4B19B5}" type="pres">
      <dgm:prSet presAssocID="{2C1017A1-DF42-4123-B37A-7344F33A486F}" presName="txShp" presStyleLbl="node1" presStyleIdx="1" presStyleCnt="2" custScaleY="42167" custLinFactNeighborX="16459" custLinFactNeighborY="-14970">
        <dgm:presLayoutVars>
          <dgm:bulletEnabled val="1"/>
        </dgm:presLayoutVars>
      </dgm:prSet>
      <dgm:spPr/>
      <dgm:t>
        <a:bodyPr/>
        <a:lstStyle/>
        <a:p>
          <a:endParaRPr lang="es-EC"/>
        </a:p>
      </dgm:t>
    </dgm:pt>
  </dgm:ptLst>
  <dgm:cxnLst>
    <dgm:cxn modelId="{397A5CE0-68D8-4A90-9E4D-690455FE2FB3}" type="presOf" srcId="{4A0AB6B1-668D-433C-8CC6-1228354C04BD}" destId="{DCB189EA-1903-4B21-BF53-D8A715D19020}" srcOrd="0" destOrd="0" presId="urn:microsoft.com/office/officeart/2005/8/layout/vList3"/>
    <dgm:cxn modelId="{683BDAC1-D97B-455E-BD1E-676FF169B0DF}" type="presOf" srcId="{5D9B15D1-7B4A-4211-B98B-8216AA04009B}" destId="{DE77A120-C895-4952-8A7B-845694B8075C}" srcOrd="0" destOrd="0" presId="urn:microsoft.com/office/officeart/2005/8/layout/vList3"/>
    <dgm:cxn modelId="{C20CDA23-0A3C-4904-8CAF-02B9A3FE6E7A}" srcId="{4A0AB6B1-668D-433C-8CC6-1228354C04BD}" destId="{5D9B15D1-7B4A-4211-B98B-8216AA04009B}" srcOrd="0" destOrd="0" parTransId="{E58F8A4E-AC1D-4B0A-A0A8-DCD56A295054}" sibTransId="{90FE93D4-B5C5-4D48-933B-3FF46A52711D}"/>
    <dgm:cxn modelId="{7F88FA94-0FE7-4E9C-856F-168B354E50D7}" srcId="{4A0AB6B1-668D-433C-8CC6-1228354C04BD}" destId="{2C1017A1-DF42-4123-B37A-7344F33A486F}" srcOrd="1" destOrd="0" parTransId="{C7D3E729-3526-400D-87BB-53507C046458}" sibTransId="{B4464D2A-3F31-41F4-819D-5F812EB6FF04}"/>
    <dgm:cxn modelId="{424A07C3-52EB-4AFE-8ABE-A6C2154F049B}" type="presOf" srcId="{2C1017A1-DF42-4123-B37A-7344F33A486F}" destId="{569CB679-A64F-4385-A483-9925ED4B19B5}" srcOrd="0" destOrd="0" presId="urn:microsoft.com/office/officeart/2005/8/layout/vList3"/>
    <dgm:cxn modelId="{AE04B8A5-6027-4BB1-84E7-E9FFA4754EDB}" type="presParOf" srcId="{DCB189EA-1903-4B21-BF53-D8A715D19020}" destId="{A7E9171C-B6E9-485D-ADE9-7A8A962B982E}" srcOrd="0" destOrd="0" presId="urn:microsoft.com/office/officeart/2005/8/layout/vList3"/>
    <dgm:cxn modelId="{B4E74631-94B3-434F-B474-392272C1249F}" type="presParOf" srcId="{A7E9171C-B6E9-485D-ADE9-7A8A962B982E}" destId="{51BB684E-9FB3-4FE5-95CD-98CFDCD41D32}" srcOrd="0" destOrd="0" presId="urn:microsoft.com/office/officeart/2005/8/layout/vList3"/>
    <dgm:cxn modelId="{D271201A-2C10-4714-BD86-B15053770BDA}" type="presParOf" srcId="{A7E9171C-B6E9-485D-ADE9-7A8A962B982E}" destId="{DE77A120-C895-4952-8A7B-845694B8075C}" srcOrd="1" destOrd="0" presId="urn:microsoft.com/office/officeart/2005/8/layout/vList3"/>
    <dgm:cxn modelId="{9B7427B6-E349-46AD-AA4E-B8854EB977A0}" type="presParOf" srcId="{DCB189EA-1903-4B21-BF53-D8A715D19020}" destId="{5E223962-BE5D-4A99-8208-B22935B37F90}" srcOrd="1" destOrd="0" presId="urn:microsoft.com/office/officeart/2005/8/layout/vList3"/>
    <dgm:cxn modelId="{3B12CD68-926C-4249-A78D-DA132F24615B}" type="presParOf" srcId="{DCB189EA-1903-4B21-BF53-D8A715D19020}" destId="{E7E7F2A7-93F6-4C3D-A421-9737598E6895}" srcOrd="2" destOrd="0" presId="urn:microsoft.com/office/officeart/2005/8/layout/vList3"/>
    <dgm:cxn modelId="{A3111C61-230E-4AD4-B437-6BF116179089}" type="presParOf" srcId="{E7E7F2A7-93F6-4C3D-A421-9737598E6895}" destId="{72D1CB8F-8C06-493A-B06D-E4BCC2486CC8}" srcOrd="0" destOrd="0" presId="urn:microsoft.com/office/officeart/2005/8/layout/vList3"/>
    <dgm:cxn modelId="{79380389-A8ED-419D-818D-5E92AF39935C}" type="presParOf" srcId="{E7E7F2A7-93F6-4C3D-A421-9737598E6895}" destId="{569CB679-A64F-4385-A483-9925ED4B19B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7A120-C895-4952-8A7B-845694B8075C}">
      <dsp:nvSpPr>
        <dsp:cNvPr id="0" name=""/>
        <dsp:cNvSpPr/>
      </dsp:nvSpPr>
      <dsp:spPr>
        <a:xfrm rot="10800000">
          <a:off x="1706344" y="193"/>
          <a:ext cx="3830825" cy="51124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41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Reprocesos </a:t>
          </a:r>
          <a:endParaRPr lang="es-EC" sz="1800" kern="1200" dirty="0">
            <a:solidFill>
              <a:schemeClr val="tx1"/>
            </a:solidFill>
          </a:endParaRPr>
        </a:p>
      </dsp:txBody>
      <dsp:txXfrm rot="10800000">
        <a:off x="1834155" y="193"/>
        <a:ext cx="3703014" cy="511244"/>
      </dsp:txXfrm>
    </dsp:sp>
    <dsp:sp modelId="{51BB684E-9FB3-4FE5-95CD-98CFDCD41D32}">
      <dsp:nvSpPr>
        <dsp:cNvPr id="0" name=""/>
        <dsp:cNvSpPr/>
      </dsp:nvSpPr>
      <dsp:spPr>
        <a:xfrm>
          <a:off x="1352844" y="35235"/>
          <a:ext cx="517392" cy="44116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9CB679-A64F-4385-A483-9925ED4B19B5}">
      <dsp:nvSpPr>
        <dsp:cNvPr id="0" name=""/>
        <dsp:cNvSpPr/>
      </dsp:nvSpPr>
      <dsp:spPr>
        <a:xfrm rot="10800000">
          <a:off x="1713404" y="630944"/>
          <a:ext cx="3830825" cy="50241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5414"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rPr>
            <a:t>Pérdida de tiempo y recursos económicos</a:t>
          </a:r>
          <a:endParaRPr lang="es-EC" sz="1800" kern="1200" dirty="0">
            <a:solidFill>
              <a:schemeClr val="tx1"/>
            </a:solidFill>
          </a:endParaRPr>
        </a:p>
      </dsp:txBody>
      <dsp:txXfrm rot="10800000">
        <a:off x="1839008" y="630944"/>
        <a:ext cx="3705221" cy="502415"/>
      </dsp:txXfrm>
    </dsp:sp>
    <dsp:sp modelId="{72D1CB8F-8C06-493A-B06D-E4BCC2486CC8}">
      <dsp:nvSpPr>
        <dsp:cNvPr id="0" name=""/>
        <dsp:cNvSpPr/>
      </dsp:nvSpPr>
      <dsp:spPr>
        <a:xfrm>
          <a:off x="1381976" y="666331"/>
          <a:ext cx="471925" cy="44060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392258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90324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18308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162844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6695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34993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245119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411576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103704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208337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A61CA9E-E3BF-4782-BD9C-DA92DAE90F84}" type="datetimeFigureOut">
              <a:rPr lang="es-EC" smtClean="0"/>
              <a:t>22/11/2015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2A3A99D-E290-4465-9D78-9DD92BC9C4D2}" type="slidenum">
              <a:rPr lang="es-EC" smtClean="0"/>
              <a:t>‹Nº›</a:t>
            </a:fld>
            <a:endParaRPr lang="es-EC"/>
          </a:p>
        </p:txBody>
      </p:sp>
    </p:spTree>
    <p:extLst>
      <p:ext uri="{BB962C8B-B14F-4D97-AF65-F5344CB8AC3E}">
        <p14:creationId xmlns:p14="http://schemas.microsoft.com/office/powerpoint/2010/main" val="133830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000000"/>
            </a:gs>
            <a:gs pos="74000">
              <a:srgbClr val="0A128C">
                <a:lumMod val="99000"/>
                <a:alpha val="97000"/>
              </a:srgbClr>
            </a:gs>
            <a:gs pos="100000">
              <a:srgbClr val="181CC7"/>
            </a:gs>
            <a:gs pos="100000">
              <a:srgbClr val="7005D4"/>
            </a:gs>
          </a:gsLst>
          <a:lin ang="27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1CA9E-E3BF-4782-BD9C-DA92DAE90F84}" type="datetimeFigureOut">
              <a:rPr lang="es-EC" smtClean="0"/>
              <a:t>22/11/2015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3A99D-E290-4465-9D78-9DD92BC9C4D2}" type="slidenum">
              <a:rPr lang="es-EC" smtClean="0"/>
              <a:t>‹Nº›</a:t>
            </a:fld>
            <a:endParaRPr lang="es-EC"/>
          </a:p>
        </p:txBody>
      </p:sp>
    </p:spTree>
    <p:extLst>
      <p:ext uri="{BB962C8B-B14F-4D97-AF65-F5344CB8AC3E}">
        <p14:creationId xmlns:p14="http://schemas.microsoft.com/office/powerpoint/2010/main" val="14960313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ec/imgres?q=chompas+de+plumon&amp;start=80&amp;um=1&amp;hl=es&amp;sa=N&amp;biw=1366&amp;bih=646&amp;tbm=isch&amp;tbnid=Jmj_lxT4H8LTxM:&amp;imgrefurl=http://atlantic-sportwear.galeon.com/productos2271770.html&amp;docid=L4Eoir1GGZ6i0M&amp;imgurl=http://galeon.hispavista.com/atlantic-sportwear/img/ATLANTIC&amp;w=380&amp;h=380&amp;ei=ujnFT9THIMiZgwfrwa3ZCQ&amp;zoom=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gif"/><Relationship Id="rId7" Type="http://schemas.openxmlformats.org/officeDocument/2006/relationships/image" Target="../media/image27.png"/><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gif"/><Relationship Id="rId7" Type="http://schemas.openxmlformats.org/officeDocument/2006/relationships/image" Target="../media/image5.jpeg"/><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 Id="rId6" Type="http://schemas.openxmlformats.org/officeDocument/2006/relationships/hyperlink" Target="http://www.google.com.ec/imgres?q=chompas+de+plumon&amp;start=80&amp;um=1&amp;hl=es&amp;sa=N&amp;biw=1366&amp;bih=646&amp;tbm=isch&amp;tbnid=Jmj_lxT4H8LTxM:&amp;imgrefurl=http://atlantic-sportwear.galeon.com/productos2271770.html&amp;docid=L4Eoir1GGZ6i0M&amp;imgurl=http://galeon.hispavista.com/atlantic-sportwear/img/ATLANTIC&amp;w=380&amp;h=380&amp;ei=ujnFT9THIMiZgwfrwa3ZCQ&amp;zoom=1"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ifandgif.es/gifs_animados/Flechas/index.php#l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9803" y="2780928"/>
            <a:ext cx="5723468" cy="2952328"/>
          </a:xfrm>
        </p:spPr>
        <p:txBody>
          <a:bodyPr>
            <a:noAutofit/>
          </a:bodyPr>
          <a:lstStyle/>
          <a:p>
            <a:r>
              <a:rPr lang="es-ES" sz="1800" b="1" dirty="0" smtClean="0">
                <a:solidFill>
                  <a:schemeClr val="bg1"/>
                </a:solidFill>
              </a:rPr>
              <a:t>MEDICIÓN, ANÁLISIS Y MEJORA DEL PROCESO DE PRODUCCIÓN DE PLUMÓN SINTÉTICO EN LA </a:t>
            </a:r>
            <a:r>
              <a:rPr lang="es-ES" sz="1800" b="1" dirty="0">
                <a:solidFill>
                  <a:schemeClr val="bg1"/>
                </a:solidFill>
              </a:rPr>
              <a:t>EMPRESA CREACIONES JESSY </a:t>
            </a:r>
            <a:r>
              <a:rPr lang="es-ES" sz="1800" b="1" dirty="0" smtClean="0">
                <a:solidFill>
                  <a:schemeClr val="bg1"/>
                </a:solidFill>
              </a:rPr>
              <a:t/>
            </a:r>
            <a:br>
              <a:rPr lang="es-ES" sz="1800" b="1" dirty="0" smtClean="0">
                <a:solidFill>
                  <a:schemeClr val="bg1"/>
                </a:solidFill>
              </a:rPr>
            </a:br>
            <a:r>
              <a:rPr lang="es-ES" sz="1800" b="1" dirty="0" smtClean="0">
                <a:solidFill>
                  <a:schemeClr val="bg1"/>
                </a:solidFill>
              </a:rPr>
              <a:t/>
            </a:r>
            <a:br>
              <a:rPr lang="es-ES" sz="1800" b="1" dirty="0" smtClean="0">
                <a:solidFill>
                  <a:schemeClr val="bg1"/>
                </a:solidFill>
              </a:rPr>
            </a:br>
            <a:r>
              <a:rPr lang="es-ES" sz="1800" b="1" dirty="0" smtClean="0">
                <a:solidFill>
                  <a:schemeClr val="bg1"/>
                </a:solidFill>
              </a:rPr>
              <a:t>MAESTRÍA EN GESTIÓN DE LA CALIDAD Y PRODUCTIVIDAD</a:t>
            </a:r>
            <a:br>
              <a:rPr lang="es-ES" sz="1800" b="1" dirty="0" smtClean="0">
                <a:solidFill>
                  <a:schemeClr val="bg1"/>
                </a:solidFill>
              </a:rPr>
            </a:br>
            <a:r>
              <a:rPr lang="es-ES" sz="1800" b="1" dirty="0" smtClean="0">
                <a:solidFill>
                  <a:schemeClr val="bg1"/>
                </a:solidFill>
              </a:rPr>
              <a:t/>
            </a:r>
            <a:br>
              <a:rPr lang="es-ES" sz="1800" b="1" dirty="0" smtClean="0">
                <a:solidFill>
                  <a:schemeClr val="bg1"/>
                </a:solidFill>
              </a:rPr>
            </a:br>
            <a:r>
              <a:rPr lang="es-ES" sz="1800" b="1" dirty="0">
                <a:solidFill>
                  <a:schemeClr val="bg1"/>
                </a:solidFill>
              </a:rPr>
              <a:t/>
            </a:r>
            <a:br>
              <a:rPr lang="es-ES" sz="1800" b="1" dirty="0">
                <a:solidFill>
                  <a:schemeClr val="bg1"/>
                </a:solidFill>
              </a:rPr>
            </a:br>
            <a:r>
              <a:rPr lang="es-ES" sz="1800" b="1" dirty="0" smtClean="0">
                <a:solidFill>
                  <a:schemeClr val="bg1"/>
                </a:solidFill>
              </a:rPr>
              <a:t>NOMBRE: ING. SONIA XIMENA ESTRADA ARÉVALO</a:t>
            </a:r>
            <a:br>
              <a:rPr lang="es-ES" sz="1800" b="1" dirty="0" smtClean="0">
                <a:solidFill>
                  <a:schemeClr val="bg1"/>
                </a:solidFill>
              </a:rPr>
            </a:br>
            <a:r>
              <a:rPr lang="es-ES" sz="1800" b="1" dirty="0" smtClean="0">
                <a:solidFill>
                  <a:schemeClr val="bg1"/>
                </a:solidFill>
              </a:rPr>
              <a:t/>
            </a:r>
            <a:br>
              <a:rPr lang="es-ES" sz="1800" b="1" dirty="0" smtClean="0">
                <a:solidFill>
                  <a:schemeClr val="bg1"/>
                </a:solidFill>
              </a:rPr>
            </a:br>
            <a:r>
              <a:rPr lang="es-ES" sz="1800" b="1" dirty="0">
                <a:solidFill>
                  <a:schemeClr val="bg1"/>
                </a:solidFill>
              </a:rPr>
              <a:t/>
            </a:r>
            <a:br>
              <a:rPr lang="es-ES" sz="1800" b="1" dirty="0">
                <a:solidFill>
                  <a:schemeClr val="bg1"/>
                </a:solidFill>
              </a:rPr>
            </a:br>
            <a:r>
              <a:rPr lang="es-ES" sz="1800" b="1" dirty="0" smtClean="0">
                <a:solidFill>
                  <a:schemeClr val="bg1"/>
                </a:solidFill>
              </a:rPr>
              <a:t>TUTOR: LIC. GIOVANNA LARA, MGCP</a:t>
            </a:r>
            <a:br>
              <a:rPr lang="es-ES" sz="1800" b="1" dirty="0" smtClean="0">
                <a:solidFill>
                  <a:schemeClr val="bg1"/>
                </a:solidFill>
              </a:rPr>
            </a:br>
            <a:r>
              <a:rPr lang="es-ES" sz="1800" b="1" dirty="0" smtClean="0">
                <a:solidFill>
                  <a:schemeClr val="bg1"/>
                </a:solidFill>
              </a:rPr>
              <a:t/>
            </a:r>
            <a:br>
              <a:rPr lang="es-ES" sz="1800" b="1" dirty="0" smtClean="0">
                <a:solidFill>
                  <a:schemeClr val="bg1"/>
                </a:solidFill>
              </a:rPr>
            </a:br>
            <a:r>
              <a:rPr lang="es-ES" sz="1800" b="1" dirty="0">
                <a:solidFill>
                  <a:schemeClr val="bg1"/>
                </a:solidFill>
              </a:rPr>
              <a:t/>
            </a:r>
            <a:br>
              <a:rPr lang="es-ES" sz="1800" b="1" dirty="0">
                <a:solidFill>
                  <a:schemeClr val="bg1"/>
                </a:solidFill>
              </a:rPr>
            </a:br>
            <a:r>
              <a:rPr lang="es-ES" sz="1800" b="1" dirty="0" smtClean="0">
                <a:solidFill>
                  <a:schemeClr val="bg1"/>
                </a:solidFill>
              </a:rPr>
              <a:t>      2O AGOSTO 2015 </a:t>
            </a:r>
            <a:r>
              <a:rPr lang="es-ES" sz="1600" b="1" dirty="0" smtClean="0"/>
              <a:t>	</a:t>
            </a:r>
            <a:r>
              <a:rPr lang="es-ES" sz="2400" b="1" dirty="0" smtClean="0"/>
              <a:t>  </a:t>
            </a:r>
            <a:endParaRPr lang="es-EC"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72" t="35742" r="30820" b="47852"/>
          <a:stretch/>
        </p:blipFill>
        <p:spPr bwMode="auto">
          <a:xfrm>
            <a:off x="1619672" y="476672"/>
            <a:ext cx="6048672" cy="120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359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o"/>
          <p:cNvSpPr/>
          <p:nvPr/>
        </p:nvSpPr>
        <p:spPr>
          <a:xfrm>
            <a:off x="1261879" y="404664"/>
            <a:ext cx="6550481" cy="576064"/>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i="1" u="sng" dirty="0" smtClean="0">
                <a:solidFill>
                  <a:schemeClr val="bg1"/>
                </a:solidFill>
              </a:rPr>
              <a:t>PRODUCCIÓN DEFECTUOSA ENERO – MARZO 2015 </a:t>
            </a:r>
            <a:endParaRPr lang="es-EC" sz="2000" dirty="0">
              <a:solidFill>
                <a:schemeClr val="tx1"/>
              </a:solidFill>
            </a:endParaRPr>
          </a:p>
        </p:txBody>
      </p:sp>
      <p:pic>
        <p:nvPicPr>
          <p:cNvPr id="7" name="6 Imagen"/>
          <p:cNvPicPr/>
          <p:nvPr/>
        </p:nvPicPr>
        <p:blipFill>
          <a:blip r:embed="rId2"/>
          <a:stretch>
            <a:fillRect/>
          </a:stretch>
        </p:blipFill>
        <p:spPr>
          <a:xfrm>
            <a:off x="395536" y="1340768"/>
            <a:ext cx="8424936" cy="4896544"/>
          </a:xfrm>
          <a:prstGeom prst="rect">
            <a:avLst/>
          </a:prstGeom>
        </p:spPr>
      </p:pic>
    </p:spTree>
    <p:extLst>
      <p:ext uri="{BB962C8B-B14F-4D97-AF65-F5344CB8AC3E}">
        <p14:creationId xmlns:p14="http://schemas.microsoft.com/office/powerpoint/2010/main" val="3882182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o"/>
          <p:cNvSpPr/>
          <p:nvPr/>
        </p:nvSpPr>
        <p:spPr>
          <a:xfrm>
            <a:off x="1547664" y="260648"/>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DIAGRAMA ISHIKAWA</a:t>
            </a:r>
            <a:endParaRPr lang="es-EC" sz="2000" dirty="0">
              <a:solidFill>
                <a:schemeClr val="tx1"/>
              </a:solidFill>
            </a:endParaRPr>
          </a:p>
        </p:txBody>
      </p:sp>
      <p:sp>
        <p:nvSpPr>
          <p:cNvPr id="6" name="5 Marco"/>
          <p:cNvSpPr/>
          <p:nvPr/>
        </p:nvSpPr>
        <p:spPr>
          <a:xfrm>
            <a:off x="755576" y="908720"/>
            <a:ext cx="3600400" cy="360040"/>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rPr>
              <a:t>DEFECTO TEXTURA Y MANCHAS</a:t>
            </a:r>
            <a:endParaRPr lang="es-EC" dirty="0">
              <a:solidFill>
                <a:schemeClr val="tx1"/>
              </a:solidFill>
            </a:endParaRPr>
          </a:p>
        </p:txBody>
      </p:sp>
      <p:sp>
        <p:nvSpPr>
          <p:cNvPr id="7" name="6 Marco"/>
          <p:cNvSpPr/>
          <p:nvPr/>
        </p:nvSpPr>
        <p:spPr>
          <a:xfrm>
            <a:off x="6156176" y="908720"/>
            <a:ext cx="1656184" cy="360041"/>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rPr>
              <a:t>73,28%</a:t>
            </a:r>
            <a:endParaRPr lang="es-EC" dirty="0">
              <a:solidFill>
                <a:schemeClr val="tx1"/>
              </a:solidFill>
            </a:endParaRPr>
          </a:p>
        </p:txBody>
      </p:sp>
      <p:pic>
        <p:nvPicPr>
          <p:cNvPr id="8"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3707" y="908721"/>
            <a:ext cx="666405" cy="4320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1889" t="21454" r="16959" b="8069"/>
          <a:stretch/>
        </p:blipFill>
        <p:spPr bwMode="auto">
          <a:xfrm>
            <a:off x="323528" y="1556792"/>
            <a:ext cx="8568952" cy="515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32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1619672" y="260648"/>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CAUSAS RAÍZ</a:t>
            </a:r>
            <a:endParaRPr lang="es-EC" sz="2000" dirty="0">
              <a:solidFill>
                <a:schemeClr val="tx1"/>
              </a:solidFill>
            </a:endParaRPr>
          </a:p>
        </p:txBody>
      </p:sp>
      <p:sp>
        <p:nvSpPr>
          <p:cNvPr id="5" name="4 Marco"/>
          <p:cNvSpPr/>
          <p:nvPr/>
        </p:nvSpPr>
        <p:spPr>
          <a:xfrm>
            <a:off x="611560" y="1124744"/>
            <a:ext cx="2016224" cy="360040"/>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rPr>
              <a:t>MÉTODOS</a:t>
            </a:r>
            <a:endParaRPr lang="es-EC" dirty="0">
              <a:solidFill>
                <a:schemeClr val="tx1"/>
              </a:solidFill>
            </a:endParaRPr>
          </a:p>
        </p:txBody>
      </p:sp>
      <p:sp>
        <p:nvSpPr>
          <p:cNvPr id="7" name="6 Marco"/>
          <p:cNvSpPr/>
          <p:nvPr/>
        </p:nvSpPr>
        <p:spPr>
          <a:xfrm>
            <a:off x="4067944" y="1047106"/>
            <a:ext cx="4608512" cy="581694"/>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sz="1600" dirty="0">
                <a:solidFill>
                  <a:schemeClr val="bg1"/>
                </a:solidFill>
              </a:rPr>
              <a:t>Proceso para la producción de plumón sintético no estandarizado ni implementado.</a:t>
            </a:r>
          </a:p>
        </p:txBody>
      </p:sp>
      <p:pic>
        <p:nvPicPr>
          <p:cNvPr id="8"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987824" y="1124743"/>
            <a:ext cx="666405" cy="432049"/>
          </a:xfrm>
          <a:prstGeom prst="rect">
            <a:avLst/>
          </a:prstGeom>
          <a:noFill/>
          <a:extLst>
            <a:ext uri="{909E8E84-426E-40DD-AFC4-6F175D3DCCD1}">
              <a14:hiddenFill xmlns:a14="http://schemas.microsoft.com/office/drawing/2010/main">
                <a:solidFill>
                  <a:srgbClr val="FFFFFF"/>
                </a:solidFill>
              </a14:hiddenFill>
            </a:ext>
          </a:extLst>
        </p:spPr>
      </p:pic>
      <p:sp>
        <p:nvSpPr>
          <p:cNvPr id="9" name="8 Marco"/>
          <p:cNvSpPr/>
          <p:nvPr/>
        </p:nvSpPr>
        <p:spPr>
          <a:xfrm>
            <a:off x="611560" y="1916832"/>
            <a:ext cx="2016224" cy="360040"/>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rPr>
              <a:t>MEDIO AMBIENTE</a:t>
            </a:r>
            <a:endParaRPr lang="es-EC" dirty="0">
              <a:solidFill>
                <a:schemeClr val="tx1"/>
              </a:solidFill>
            </a:endParaRPr>
          </a:p>
        </p:txBody>
      </p:sp>
      <p:pic>
        <p:nvPicPr>
          <p:cNvPr id="10"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987825" y="1916832"/>
            <a:ext cx="666405" cy="432049"/>
          </a:xfrm>
          <a:prstGeom prst="rect">
            <a:avLst/>
          </a:prstGeom>
          <a:noFill/>
          <a:extLst>
            <a:ext uri="{909E8E84-426E-40DD-AFC4-6F175D3DCCD1}">
              <a14:hiddenFill xmlns:a14="http://schemas.microsoft.com/office/drawing/2010/main">
                <a:solidFill>
                  <a:srgbClr val="FFFFFF"/>
                </a:solidFill>
              </a14:hiddenFill>
            </a:ext>
          </a:extLst>
        </p:spPr>
      </p:pic>
      <p:sp>
        <p:nvSpPr>
          <p:cNvPr id="11" name="10 Marco"/>
          <p:cNvSpPr/>
          <p:nvPr/>
        </p:nvSpPr>
        <p:spPr>
          <a:xfrm>
            <a:off x="4067944" y="1916831"/>
            <a:ext cx="4608512" cy="576065"/>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C" sz="1600" dirty="0">
                <a:solidFill>
                  <a:schemeClr val="bg1"/>
                </a:solidFill>
              </a:rPr>
              <a:t>Almacenamiento incorrecto de materia prima y rollos de plumón sintético.</a:t>
            </a:r>
          </a:p>
        </p:txBody>
      </p:sp>
      <p:sp>
        <p:nvSpPr>
          <p:cNvPr id="12" name="11 Marco"/>
          <p:cNvSpPr/>
          <p:nvPr/>
        </p:nvSpPr>
        <p:spPr>
          <a:xfrm>
            <a:off x="1597181" y="2852936"/>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PLANES DE ACCIÓN</a:t>
            </a:r>
            <a:endParaRPr lang="es-EC" sz="2000" dirty="0">
              <a:solidFill>
                <a:schemeClr val="tx1"/>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val="3460560335"/>
              </p:ext>
            </p:extLst>
          </p:nvPr>
        </p:nvGraphicFramePr>
        <p:xfrm>
          <a:off x="323528" y="3573016"/>
          <a:ext cx="8496944" cy="2952328"/>
        </p:xfrm>
        <a:graphic>
          <a:graphicData uri="http://schemas.openxmlformats.org/drawingml/2006/table">
            <a:tbl>
              <a:tblPr firstRow="1" firstCol="1" bandRow="1"/>
              <a:tblGrid>
                <a:gridCol w="1255770"/>
                <a:gridCol w="3653394"/>
                <a:gridCol w="3587780"/>
              </a:tblGrid>
              <a:tr h="427845">
                <a:tc>
                  <a:txBody>
                    <a:bodyPr/>
                    <a:lstStyle/>
                    <a:p>
                      <a:pPr algn="ctr">
                        <a:lnSpc>
                          <a:spcPct val="150000"/>
                        </a:lnSpc>
                        <a:spcBef>
                          <a:spcPts val="600"/>
                        </a:spcBef>
                        <a:spcAft>
                          <a:spcPts val="0"/>
                        </a:spcAft>
                      </a:pPr>
                      <a:r>
                        <a:rPr lang="es-EC" sz="1200" b="1" dirty="0">
                          <a:solidFill>
                            <a:srgbClr val="FFFFFF"/>
                          </a:solidFill>
                          <a:effectLst/>
                          <a:latin typeface="Arial"/>
                          <a:ea typeface="Times New Roman"/>
                          <a:cs typeface="Times New Roman"/>
                        </a:rPr>
                        <a:t>DEFECTO</a:t>
                      </a:r>
                      <a:endParaRPr lang="es-EC"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pPr>
                      <a:r>
                        <a:rPr lang="es-EC" sz="1200" b="1">
                          <a:solidFill>
                            <a:srgbClr val="FFFFFF"/>
                          </a:solidFill>
                          <a:effectLst/>
                          <a:latin typeface="Arial"/>
                          <a:ea typeface="Times New Roman"/>
                          <a:cs typeface="Times New Roman"/>
                        </a:rPr>
                        <a:t>CAUSA RAÍZ</a:t>
                      </a:r>
                      <a:endParaRPr lang="es-EC" sz="120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pPr>
                      <a:r>
                        <a:rPr lang="es-EC" sz="1200" b="1" dirty="0">
                          <a:solidFill>
                            <a:srgbClr val="FFFFFF"/>
                          </a:solidFill>
                          <a:effectLst/>
                          <a:latin typeface="Arial"/>
                          <a:ea typeface="Times New Roman"/>
                          <a:cs typeface="Times New Roman"/>
                        </a:rPr>
                        <a:t>ACCIÓN</a:t>
                      </a:r>
                      <a:endParaRPr lang="es-EC" sz="1200" dirty="0">
                        <a:effectLst/>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283535">
                <a:tc>
                  <a:txBody>
                    <a:bodyPr/>
                    <a:lstStyle/>
                    <a:p>
                      <a:pPr algn="just">
                        <a:lnSpc>
                          <a:spcPct val="150000"/>
                        </a:lnSpc>
                        <a:spcBef>
                          <a:spcPts val="600"/>
                        </a:spcBef>
                        <a:spcAft>
                          <a:spcPts val="0"/>
                        </a:spcAft>
                      </a:pPr>
                      <a:r>
                        <a:rPr lang="es-EC" sz="1600">
                          <a:solidFill>
                            <a:schemeClr val="bg1"/>
                          </a:solidFill>
                          <a:effectLst/>
                          <a:latin typeface="Arial"/>
                          <a:ea typeface="Times New Roman"/>
                          <a:cs typeface="Times New Roman"/>
                        </a:rPr>
                        <a:t>Textura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s-EC" sz="1600">
                          <a:solidFill>
                            <a:schemeClr val="bg1"/>
                          </a:solidFill>
                          <a:effectLst/>
                          <a:latin typeface="Arial"/>
                          <a:ea typeface="Times New Roman"/>
                          <a:cs typeface="Times New Roman"/>
                        </a:rPr>
                        <a:t>Proceso para la producción de plumón sintético no estandarizado ni implementado.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s-EC" sz="1600">
                          <a:solidFill>
                            <a:schemeClr val="bg1"/>
                          </a:solidFill>
                          <a:effectLst/>
                          <a:latin typeface="Arial"/>
                          <a:ea typeface="Times New Roman"/>
                          <a:cs typeface="Times New Roman"/>
                        </a:rPr>
                        <a:t>Diseñar e implementar un Manual de Procedimientos para la producción de plumón sintético.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0948">
                <a:tc>
                  <a:txBody>
                    <a:bodyPr/>
                    <a:lstStyle/>
                    <a:p>
                      <a:pPr algn="just">
                        <a:lnSpc>
                          <a:spcPct val="150000"/>
                        </a:lnSpc>
                        <a:spcBef>
                          <a:spcPts val="600"/>
                        </a:spcBef>
                        <a:spcAft>
                          <a:spcPts val="0"/>
                        </a:spcAft>
                      </a:pPr>
                      <a:r>
                        <a:rPr lang="es-EC" sz="1600">
                          <a:solidFill>
                            <a:schemeClr val="bg1"/>
                          </a:solidFill>
                          <a:effectLst/>
                          <a:latin typeface="Arial"/>
                          <a:ea typeface="Times New Roman"/>
                          <a:cs typeface="Times New Roman"/>
                        </a:rPr>
                        <a:t>Manchas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s-EC" sz="1600">
                          <a:solidFill>
                            <a:schemeClr val="bg1"/>
                          </a:solidFill>
                          <a:effectLst/>
                          <a:latin typeface="Arial"/>
                          <a:ea typeface="Times New Roman"/>
                          <a:cs typeface="Times New Roman"/>
                        </a:rPr>
                        <a:t>Almacenamiento incorrecto de materia prima y rollos de plumón sintético.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es-EC" sz="1600" dirty="0">
                          <a:solidFill>
                            <a:schemeClr val="bg1"/>
                          </a:solidFill>
                          <a:effectLst/>
                          <a:latin typeface="Arial"/>
                          <a:ea typeface="Times New Roman"/>
                          <a:cs typeface="Times New Roman"/>
                        </a:rPr>
                        <a:t>Implementación de la metodología  5´S en la planta de producción de plumón sintético.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262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1547664" y="44624"/>
            <a:ext cx="6408712" cy="268560"/>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PLANES DE EJECUCIÓN</a:t>
            </a:r>
            <a:endParaRPr lang="es-EC" sz="2000" dirty="0">
              <a:solidFill>
                <a:schemeClr val="tx1"/>
              </a:solidFill>
            </a:endParaRPr>
          </a:p>
        </p:txBody>
      </p:sp>
      <p:sp>
        <p:nvSpPr>
          <p:cNvPr id="21" name="Rectangle 3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41"/>
          <p:cNvSpPr>
            <a:spLocks noChangeArrowheads="1"/>
          </p:cNvSpPr>
          <p:nvPr/>
        </p:nvSpPr>
        <p:spPr bwMode="auto">
          <a:xfrm>
            <a:off x="0" y="4257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25625635"/>
              </p:ext>
            </p:extLst>
          </p:nvPr>
        </p:nvGraphicFramePr>
        <p:xfrm>
          <a:off x="107504" y="404664"/>
          <a:ext cx="8928991" cy="6516119"/>
        </p:xfrm>
        <a:graphic>
          <a:graphicData uri="http://schemas.openxmlformats.org/drawingml/2006/table">
            <a:tbl>
              <a:tblPr firstRow="1" firstCol="1" bandRow="1"/>
              <a:tblGrid>
                <a:gridCol w="1123814"/>
                <a:gridCol w="1123814"/>
                <a:gridCol w="1054847"/>
                <a:gridCol w="1406629"/>
                <a:gridCol w="1406629"/>
                <a:gridCol w="1406629"/>
                <a:gridCol w="1406629"/>
              </a:tblGrid>
              <a:tr h="157548">
                <a:tc gridSpan="7">
                  <a:txBody>
                    <a:bodyPr/>
                    <a:lstStyle/>
                    <a:p>
                      <a:pPr algn="ctr">
                        <a:lnSpc>
                          <a:spcPct val="150000"/>
                        </a:lnSpc>
                        <a:spcBef>
                          <a:spcPts val="600"/>
                        </a:spcBef>
                        <a:spcAft>
                          <a:spcPts val="0"/>
                        </a:spcAft>
                        <a:tabLst>
                          <a:tab pos="180340" algn="l"/>
                        </a:tabLst>
                      </a:pPr>
                      <a:r>
                        <a:rPr lang="es-ES" sz="600" b="1" dirty="0">
                          <a:solidFill>
                            <a:srgbClr val="FFFFFF"/>
                          </a:solidFill>
                          <a:effectLst/>
                          <a:latin typeface="Arial"/>
                          <a:ea typeface="Times New Roman"/>
                          <a:cs typeface="Arial"/>
                        </a:rPr>
                        <a:t>PLAN DE EJECUCIÓN</a:t>
                      </a:r>
                      <a:endParaRPr lang="es-EC" sz="800" dirty="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7378">
                <a:tc>
                  <a:txBody>
                    <a:bodyPr/>
                    <a:lstStyle/>
                    <a:p>
                      <a:pPr algn="ctr">
                        <a:lnSpc>
                          <a:spcPct val="150000"/>
                        </a:lnSpc>
                        <a:spcBef>
                          <a:spcPts val="600"/>
                        </a:spcBef>
                        <a:spcAft>
                          <a:spcPts val="0"/>
                        </a:spcAft>
                        <a:tabLst>
                          <a:tab pos="180340" algn="l"/>
                        </a:tabLst>
                      </a:pPr>
                      <a:r>
                        <a:rPr lang="es-ES" sz="600" b="1">
                          <a:solidFill>
                            <a:srgbClr val="FFFFFF"/>
                          </a:solidFill>
                          <a:effectLst/>
                          <a:latin typeface="Arial"/>
                          <a:ea typeface="Times New Roman"/>
                          <a:cs typeface="Arial"/>
                        </a:rPr>
                        <a:t>ACCIÓN:</a:t>
                      </a:r>
                      <a:endParaRPr lang="es-EC" sz="80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6">
                  <a:txBody>
                    <a:bodyPr/>
                    <a:lstStyle/>
                    <a:p>
                      <a:pPr algn="ctr">
                        <a:lnSpc>
                          <a:spcPct val="150000"/>
                        </a:lnSpc>
                        <a:spcBef>
                          <a:spcPts val="600"/>
                        </a:spcBef>
                        <a:spcAft>
                          <a:spcPts val="0"/>
                        </a:spcAft>
                        <a:tabLst>
                          <a:tab pos="180340" algn="l"/>
                        </a:tabLst>
                      </a:pPr>
                      <a:r>
                        <a:rPr lang="es-EC" sz="1000" dirty="0">
                          <a:solidFill>
                            <a:schemeClr val="bg1"/>
                          </a:solidFill>
                          <a:effectLst/>
                          <a:latin typeface="Arial"/>
                          <a:ea typeface="Times New Roman"/>
                          <a:cs typeface="Times New Roman"/>
                        </a:rPr>
                        <a:t>Diseñar e implementar un Manual de Procedimientos para la producción de plumón sintético.</a:t>
                      </a:r>
                      <a:endParaRPr lang="es-EC" sz="11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2131">
                <a:tc>
                  <a:txBody>
                    <a:bodyPr/>
                    <a:lstStyle/>
                    <a:p>
                      <a:pPr algn="ctr">
                        <a:lnSpc>
                          <a:spcPct val="150000"/>
                        </a:lnSpc>
                        <a:spcBef>
                          <a:spcPts val="600"/>
                        </a:spcBef>
                        <a:spcAft>
                          <a:spcPts val="0"/>
                        </a:spcAft>
                        <a:tabLst>
                          <a:tab pos="180340" algn="l"/>
                        </a:tabLst>
                      </a:pPr>
                      <a:r>
                        <a:rPr lang="es-ES" sz="1000" b="1">
                          <a:solidFill>
                            <a:srgbClr val="FFFFFF"/>
                          </a:solidFill>
                          <a:effectLst/>
                          <a:latin typeface="Arial"/>
                          <a:ea typeface="Times New Roman"/>
                          <a:cs typeface="Arial"/>
                        </a:rPr>
                        <a:t>Causa</a:t>
                      </a:r>
                      <a:endParaRPr lang="es-EC" sz="1100">
                        <a:effectLst/>
                        <a:latin typeface="Arial"/>
                        <a:ea typeface="Times New Roman"/>
                        <a:cs typeface="Times New Roman"/>
                      </a:endParaRPr>
                    </a:p>
                    <a:p>
                      <a:pPr algn="ctr">
                        <a:lnSpc>
                          <a:spcPct val="150000"/>
                        </a:lnSpc>
                        <a:spcBef>
                          <a:spcPts val="600"/>
                        </a:spcBef>
                        <a:spcAft>
                          <a:spcPts val="0"/>
                        </a:spcAft>
                        <a:tabLst>
                          <a:tab pos="180340" algn="l"/>
                        </a:tabLst>
                      </a:pPr>
                      <a:r>
                        <a:rPr lang="es-ES" sz="1000" b="1">
                          <a:solidFill>
                            <a:srgbClr val="FFFFFF"/>
                          </a:solidFill>
                          <a:effectLst/>
                          <a:latin typeface="Arial"/>
                          <a:ea typeface="Times New Roman"/>
                          <a:cs typeface="Arial"/>
                        </a:rPr>
                        <a:t>raíz</a:t>
                      </a:r>
                      <a:endParaRPr lang="es-EC" sz="110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000" b="1">
                          <a:solidFill>
                            <a:srgbClr val="FFFFFF"/>
                          </a:solidFill>
                          <a:effectLst/>
                          <a:latin typeface="Arial"/>
                          <a:ea typeface="Times New Roman"/>
                          <a:cs typeface="Arial"/>
                        </a:rPr>
                        <a:t>¿Qué?</a:t>
                      </a:r>
                      <a:endParaRPr lang="es-EC" sz="110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000" b="1">
                          <a:solidFill>
                            <a:srgbClr val="FFFFFF"/>
                          </a:solidFill>
                          <a:effectLst/>
                          <a:latin typeface="Arial"/>
                          <a:ea typeface="Times New Roman"/>
                          <a:cs typeface="Arial"/>
                        </a:rPr>
                        <a:t>¿Quién?</a:t>
                      </a:r>
                      <a:endParaRPr lang="es-EC" sz="110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000" b="1">
                          <a:solidFill>
                            <a:srgbClr val="FFFFFF"/>
                          </a:solidFill>
                          <a:effectLst/>
                          <a:latin typeface="Arial"/>
                          <a:ea typeface="Times New Roman"/>
                          <a:cs typeface="Arial"/>
                        </a:rPr>
                        <a:t>¿Dónde?</a:t>
                      </a:r>
                      <a:endParaRPr lang="es-EC" sz="110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000" b="1" dirty="0">
                          <a:solidFill>
                            <a:srgbClr val="FFFFFF"/>
                          </a:solidFill>
                          <a:effectLst/>
                          <a:latin typeface="Arial"/>
                          <a:ea typeface="Times New Roman"/>
                          <a:cs typeface="Arial"/>
                        </a:rPr>
                        <a:t>¿Por qué?</a:t>
                      </a:r>
                      <a:endParaRPr lang="es-EC" sz="1100" dirty="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000" b="1" dirty="0">
                          <a:solidFill>
                            <a:srgbClr val="FFFFFF"/>
                          </a:solidFill>
                          <a:effectLst/>
                          <a:latin typeface="Arial"/>
                          <a:ea typeface="Times New Roman"/>
                          <a:cs typeface="Arial"/>
                        </a:rPr>
                        <a:t>¿Cuándo?</a:t>
                      </a:r>
                      <a:endParaRPr lang="es-EC" sz="1100" dirty="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000" b="1" dirty="0">
                          <a:solidFill>
                            <a:srgbClr val="FFFFFF"/>
                          </a:solidFill>
                          <a:effectLst/>
                          <a:latin typeface="Arial"/>
                          <a:ea typeface="Times New Roman"/>
                          <a:cs typeface="Arial"/>
                        </a:rPr>
                        <a:t>¿Cómo?</a:t>
                      </a:r>
                      <a:endParaRPr lang="es-EC" sz="1100" dirty="0">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01748">
                <a:tc rowSpan="9">
                  <a:txBody>
                    <a:bodyPr/>
                    <a:lstStyle/>
                    <a:p>
                      <a:pPr algn="ctr">
                        <a:lnSpc>
                          <a:spcPct val="150000"/>
                        </a:lnSpc>
                        <a:spcBef>
                          <a:spcPts val="600"/>
                        </a:spcBef>
                        <a:spcAft>
                          <a:spcPts val="0"/>
                        </a:spcAft>
                        <a:tabLst>
                          <a:tab pos="180340" algn="l"/>
                        </a:tabLst>
                      </a:pPr>
                      <a:r>
                        <a:rPr lang="es-EC" sz="1000" dirty="0">
                          <a:solidFill>
                            <a:schemeClr val="bg1"/>
                          </a:solidFill>
                          <a:effectLst/>
                          <a:latin typeface="Arial"/>
                          <a:ea typeface="Times New Roman"/>
                          <a:cs typeface="Times New Roman"/>
                        </a:rPr>
                        <a:t>Proceso para la producción de plumón sintético no estandarizado ni implementado.</a:t>
                      </a:r>
                      <a:endParaRPr lang="es-EC" sz="12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Elaborar cronograma para elaboración de proceso</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Jefe de Procesos y Calidad</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Oficina de Calidad</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Evitar el manejo inadecuado de maquinaria y materia prima</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Abril 2015</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En una reunión con los trabajadores</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40">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Realizar reuniones para levantamiento de información</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Jefe de Procesos y Calidad</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Oficina de Calidad.</a:t>
                      </a:r>
                      <a:endParaRPr lang="es-EC" sz="100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Puestos de trabajo de personal operativo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Recopilar información de todo el proceso de producción de plumón sintético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Abril 2015</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En reuniones con el  personal operativo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48">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Definir mejoras para el proceso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Jefe de Procesos y Calidad</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Oficina de Calidad.</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Buscar la eficacia y eficiencia del proceso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Abril 2015</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En reuniones con el  personal operativo y Gerente de la empresa</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495">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Elaborar manual de procedimientos para la producción de plumón sintético</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Jefe de Procesos y Calidad</a:t>
                      </a:r>
                      <a:endParaRPr lang="es-EC" sz="100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 </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Oficina de Calidad.</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Estandarizar el proceso de producción de plumón sintético.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Abril 2015</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Redactando paso a paso el proceso de producción de plumón sintético.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2880">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Revisar y aprobar manual de procedimientos con responsables y Gerente</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Jefe de Procesos y Calidad</a:t>
                      </a:r>
                      <a:endParaRPr lang="es-EC" sz="100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Responsable de producción de plumón sintético</a:t>
                      </a:r>
                      <a:endParaRPr lang="es-EC" sz="100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Gerente de la empresa</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Oficina de Calidad.</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Contar con la aprobación del proceso de producción de plumón sintético.</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Abril 2015</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En reuniones con todos los involucrados</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440">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Comunicar nuevo procedimiento a trabajadores</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Jefe de Procesos y Calidad</a:t>
                      </a:r>
                      <a:endParaRPr lang="es-EC" sz="100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 </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Oficina de Calidad.</a:t>
                      </a:r>
                      <a:endParaRPr lang="es-EC" sz="100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Planta de producción</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Capacitar sobre el nuevo proceso a participantes</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Abril 2015</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En reuniones con todos los involucrados</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7314">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Implementar nuevo proceso</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Responsable de producción de plumón sintético</a:t>
                      </a:r>
                      <a:endParaRPr lang="es-EC" sz="100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Gerente de la empresa</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Planta de producción</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Ejecutar el proceso mejorado</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Abril – Junio 2015</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Poniendo en práctica el nuevo proceso</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307">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Realizar seguimiento a </a:t>
                      </a:r>
                      <a:r>
                        <a:rPr lang="es-ES" sz="700" dirty="0" smtClean="0">
                          <a:solidFill>
                            <a:schemeClr val="bg1"/>
                          </a:solidFill>
                          <a:effectLst/>
                          <a:latin typeface="Arial"/>
                          <a:ea typeface="Times New Roman"/>
                          <a:cs typeface="Arial"/>
                        </a:rPr>
                        <a:t>implementación</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Jefe de Procesos y </a:t>
                      </a:r>
                      <a:r>
                        <a:rPr lang="es-ES" sz="700" dirty="0" smtClean="0">
                          <a:solidFill>
                            <a:schemeClr val="bg1"/>
                          </a:solidFill>
                          <a:effectLst/>
                          <a:latin typeface="Arial"/>
                          <a:ea typeface="Times New Roman"/>
                          <a:cs typeface="Arial"/>
                        </a:rPr>
                        <a:t>Calidad</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Planta de </a:t>
                      </a:r>
                      <a:r>
                        <a:rPr lang="es-ES" sz="700" dirty="0" smtClean="0">
                          <a:solidFill>
                            <a:schemeClr val="bg1"/>
                          </a:solidFill>
                          <a:effectLst/>
                          <a:latin typeface="Arial"/>
                          <a:ea typeface="Times New Roman"/>
                          <a:cs typeface="Arial"/>
                        </a:rPr>
                        <a:t>producción</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Verificar el cumplimiento del nuevo </a:t>
                      </a:r>
                      <a:r>
                        <a:rPr lang="es-ES" sz="700" dirty="0" smtClean="0">
                          <a:solidFill>
                            <a:schemeClr val="bg1"/>
                          </a:solidFill>
                          <a:effectLst/>
                          <a:latin typeface="Arial"/>
                          <a:ea typeface="Times New Roman"/>
                          <a:cs typeface="Arial"/>
                        </a:rPr>
                        <a:t>proceso</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Abril – Junio </a:t>
                      </a:r>
                      <a:r>
                        <a:rPr lang="es-ES" sz="700" dirty="0" smtClean="0">
                          <a:solidFill>
                            <a:schemeClr val="bg1"/>
                          </a:solidFill>
                          <a:effectLst/>
                          <a:latin typeface="Arial"/>
                          <a:ea typeface="Times New Roman"/>
                          <a:cs typeface="Arial"/>
                        </a:rPr>
                        <a:t>2015</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Con revisiones periódicas del nuevo proceso</a:t>
                      </a:r>
                      <a:endParaRPr lang="es-EC" sz="100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 </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48">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Comunicar resultados de implementación</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Jefe de Procesos y Calidad</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Oficina del  Gerente</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Dar a conocer el resultado de indicadores</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a:solidFill>
                            <a:schemeClr val="bg1"/>
                          </a:solidFill>
                          <a:effectLst/>
                          <a:latin typeface="Arial"/>
                          <a:ea typeface="Times New Roman"/>
                          <a:cs typeface="Arial"/>
                        </a:rPr>
                        <a:t>Julio 2015</a:t>
                      </a:r>
                      <a:endParaRPr lang="es-EC" sz="100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700" dirty="0">
                          <a:solidFill>
                            <a:schemeClr val="bg1"/>
                          </a:solidFill>
                          <a:effectLst/>
                          <a:latin typeface="Arial"/>
                          <a:ea typeface="Times New Roman"/>
                          <a:cs typeface="Arial"/>
                        </a:rPr>
                        <a:t>Con la elaboración y presentación de informe de indicadores</a:t>
                      </a:r>
                      <a:endParaRPr lang="es-EC" sz="1000" dirty="0">
                        <a:solidFill>
                          <a:schemeClr val="bg1"/>
                        </a:solidFill>
                        <a:effectLst/>
                        <a:latin typeface="Arial"/>
                        <a:ea typeface="Times New Roman"/>
                        <a:cs typeface="Times New Roman"/>
                      </a:endParaRPr>
                    </a:p>
                  </a:txBody>
                  <a:tcPr marL="42968" marR="42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992188" y="1466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180975" algn="l"/>
              </a:tabLst>
              <a:defRPr>
                <a:solidFill>
                  <a:schemeClr val="tx1"/>
                </a:solidFill>
                <a:latin typeface="Arial" pitchFamily="34" charset="0"/>
                <a:cs typeface="Arial" pitchFamily="34" charset="0"/>
              </a:defRPr>
            </a:lvl1pPr>
            <a:lvl2pPr fontAlgn="base">
              <a:spcBef>
                <a:spcPct val="0"/>
              </a:spcBef>
              <a:spcAft>
                <a:spcPct val="0"/>
              </a:spcAft>
              <a:tabLst>
                <a:tab pos="180975" algn="l"/>
              </a:tabLst>
              <a:defRPr>
                <a:solidFill>
                  <a:schemeClr val="tx1"/>
                </a:solidFill>
                <a:latin typeface="Arial" pitchFamily="34" charset="0"/>
                <a:cs typeface="Arial" pitchFamily="34" charset="0"/>
              </a:defRPr>
            </a:lvl2pPr>
            <a:lvl3pPr fontAlgn="base">
              <a:spcBef>
                <a:spcPct val="0"/>
              </a:spcBef>
              <a:spcAft>
                <a:spcPct val="0"/>
              </a:spcAft>
              <a:tabLst>
                <a:tab pos="180975" algn="l"/>
              </a:tabLst>
              <a:defRPr>
                <a:solidFill>
                  <a:schemeClr val="tx1"/>
                </a:solidFill>
                <a:latin typeface="Arial" pitchFamily="34" charset="0"/>
                <a:cs typeface="Arial" pitchFamily="34" charset="0"/>
              </a:defRPr>
            </a:lvl3pPr>
            <a:lvl4pPr fontAlgn="base">
              <a:spcBef>
                <a:spcPct val="0"/>
              </a:spcBef>
              <a:spcAft>
                <a:spcPct val="0"/>
              </a:spcAft>
              <a:tabLst>
                <a:tab pos="180975" algn="l"/>
              </a:tabLst>
              <a:defRPr>
                <a:solidFill>
                  <a:schemeClr val="tx1"/>
                </a:solidFill>
                <a:latin typeface="Arial" pitchFamily="34" charset="0"/>
                <a:cs typeface="Arial" pitchFamily="34" charset="0"/>
              </a:defRPr>
            </a:lvl4pPr>
            <a:lvl5pPr fontAlgn="base">
              <a:spcBef>
                <a:spcPct val="0"/>
              </a:spcBef>
              <a:spcAft>
                <a:spcPct val="0"/>
              </a:spcAft>
              <a:tabLst>
                <a:tab pos="180975" algn="l"/>
              </a:tabLst>
              <a:defRPr>
                <a:solidFill>
                  <a:schemeClr val="tx1"/>
                </a:solidFill>
                <a:latin typeface="Arial" pitchFamily="34" charset="0"/>
                <a:cs typeface="Arial" pitchFamily="34" charset="0"/>
              </a:defRPr>
            </a:lvl5pPr>
            <a:lvl6pPr fontAlgn="base">
              <a:spcBef>
                <a:spcPct val="0"/>
              </a:spcBef>
              <a:spcAft>
                <a:spcPct val="0"/>
              </a:spcAft>
              <a:tabLst>
                <a:tab pos="180975" algn="l"/>
              </a:tabLst>
              <a:defRPr>
                <a:solidFill>
                  <a:schemeClr val="tx1"/>
                </a:solidFill>
                <a:latin typeface="Arial" pitchFamily="34" charset="0"/>
                <a:cs typeface="Arial" pitchFamily="34" charset="0"/>
              </a:defRPr>
            </a:lvl6pPr>
            <a:lvl7pPr fontAlgn="base">
              <a:spcBef>
                <a:spcPct val="0"/>
              </a:spcBef>
              <a:spcAft>
                <a:spcPct val="0"/>
              </a:spcAft>
              <a:tabLst>
                <a:tab pos="180975" algn="l"/>
              </a:tabLst>
              <a:defRPr>
                <a:solidFill>
                  <a:schemeClr val="tx1"/>
                </a:solidFill>
                <a:latin typeface="Arial" pitchFamily="34" charset="0"/>
                <a:cs typeface="Arial" pitchFamily="34" charset="0"/>
              </a:defRPr>
            </a:lvl7pPr>
            <a:lvl8pPr fontAlgn="base">
              <a:spcBef>
                <a:spcPct val="0"/>
              </a:spcBef>
              <a:spcAft>
                <a:spcPct val="0"/>
              </a:spcAft>
              <a:tabLst>
                <a:tab pos="180975" algn="l"/>
              </a:tabLst>
              <a:defRPr>
                <a:solidFill>
                  <a:schemeClr val="tx1"/>
                </a:solidFill>
                <a:latin typeface="Arial" pitchFamily="34" charset="0"/>
                <a:cs typeface="Arial" pitchFamily="34" charset="0"/>
              </a:defRPr>
            </a:lvl8pPr>
            <a:lvl9pPr fontAlgn="base">
              <a:spcBef>
                <a:spcPct val="0"/>
              </a:spcBef>
              <a:spcAft>
                <a:spcPct val="0"/>
              </a:spcAft>
              <a:tabLst>
                <a:tab pos="180975"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1520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582639292"/>
              </p:ext>
            </p:extLst>
          </p:nvPr>
        </p:nvGraphicFramePr>
        <p:xfrm>
          <a:off x="395536" y="3573016"/>
          <a:ext cx="3384376" cy="2357276"/>
        </p:xfrm>
        <a:graphic>
          <a:graphicData uri="http://schemas.openxmlformats.org/drawingml/2006/table">
            <a:tbl>
              <a:tblPr firstRow="1" firstCol="1" bandRow="1"/>
              <a:tblGrid>
                <a:gridCol w="1674837"/>
                <a:gridCol w="1709539"/>
              </a:tblGrid>
              <a:tr h="262500">
                <a:tc gridSpan="2">
                  <a:txBody>
                    <a:bodyPr/>
                    <a:lstStyle/>
                    <a:p>
                      <a:pPr algn="ctr">
                        <a:lnSpc>
                          <a:spcPct val="150000"/>
                        </a:lnSpc>
                        <a:spcBef>
                          <a:spcPts val="600"/>
                        </a:spcBef>
                        <a:spcAft>
                          <a:spcPts val="0"/>
                        </a:spcAft>
                      </a:pPr>
                      <a:r>
                        <a:rPr lang="es-EC" sz="1200" b="1" dirty="0">
                          <a:solidFill>
                            <a:schemeClr val="bg1"/>
                          </a:solidFill>
                          <a:effectLst/>
                          <a:latin typeface="Arial"/>
                          <a:ea typeface="Times New Roman"/>
                          <a:cs typeface="Times New Roman"/>
                        </a:rPr>
                        <a:t>PLUMÓN SINTÉTICO DELGADO Y MEDIANO</a:t>
                      </a:r>
                      <a:endParaRPr lang="es-EC"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C"/>
                    </a:p>
                  </a:txBody>
                  <a:tcPr/>
                </a:tc>
              </a:tr>
              <a:tr h="262500">
                <a:tc>
                  <a:txBody>
                    <a:bodyPr/>
                    <a:lstStyle/>
                    <a:p>
                      <a:pPr algn="ctr">
                        <a:lnSpc>
                          <a:spcPct val="150000"/>
                        </a:lnSpc>
                        <a:spcBef>
                          <a:spcPts val="600"/>
                        </a:spcBef>
                        <a:spcAft>
                          <a:spcPts val="0"/>
                        </a:spcAft>
                      </a:pPr>
                      <a:r>
                        <a:rPr lang="es-EC" sz="1200" b="1">
                          <a:solidFill>
                            <a:schemeClr val="bg1"/>
                          </a:solidFill>
                          <a:effectLst/>
                          <a:latin typeface="Arial"/>
                          <a:ea typeface="Times New Roman"/>
                          <a:cs typeface="Times New Roman"/>
                        </a:rPr>
                        <a:t>HORNO</a:t>
                      </a:r>
                      <a:endParaRPr lang="es-EC" sz="18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pPr>
                      <a:r>
                        <a:rPr lang="es-EC" sz="1200" b="1" dirty="0">
                          <a:solidFill>
                            <a:schemeClr val="bg1"/>
                          </a:solidFill>
                          <a:effectLst/>
                          <a:latin typeface="Arial"/>
                          <a:ea typeface="Times New Roman"/>
                          <a:cs typeface="Times New Roman"/>
                        </a:rPr>
                        <a:t>TEMPERATURA</a:t>
                      </a:r>
                      <a:endParaRPr lang="es-EC"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14999">
                <a:tc>
                  <a:txBody>
                    <a:bodyPr/>
                    <a:lstStyle/>
                    <a:p>
                      <a:pPr algn="ctr">
                        <a:lnSpc>
                          <a:spcPct val="150000"/>
                        </a:lnSpc>
                        <a:spcBef>
                          <a:spcPts val="600"/>
                        </a:spcBef>
                        <a:spcAft>
                          <a:spcPts val="0"/>
                        </a:spcAft>
                      </a:pPr>
                      <a:r>
                        <a:rPr lang="es-EC" sz="1200">
                          <a:solidFill>
                            <a:schemeClr val="bg1"/>
                          </a:solidFill>
                          <a:effectLst/>
                          <a:latin typeface="Arial"/>
                          <a:ea typeface="Times New Roman"/>
                          <a:cs typeface="Times New Roman"/>
                        </a:rPr>
                        <a:t>Horno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dirty="0">
                          <a:solidFill>
                            <a:schemeClr val="bg1"/>
                          </a:solidFill>
                          <a:effectLst/>
                          <a:latin typeface="Arial"/>
                          <a:ea typeface="Times New Roman"/>
                          <a:cs typeface="Times New Roman"/>
                        </a:rPr>
                        <a:t>156 °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99">
                <a:tc>
                  <a:txBody>
                    <a:bodyPr/>
                    <a:lstStyle/>
                    <a:p>
                      <a:pPr algn="ctr">
                        <a:lnSpc>
                          <a:spcPct val="150000"/>
                        </a:lnSpc>
                        <a:spcBef>
                          <a:spcPts val="600"/>
                        </a:spcBef>
                        <a:spcAft>
                          <a:spcPts val="0"/>
                        </a:spcAft>
                      </a:pPr>
                      <a:r>
                        <a:rPr lang="es-EC" sz="1200">
                          <a:solidFill>
                            <a:schemeClr val="bg1"/>
                          </a:solidFill>
                          <a:effectLst/>
                          <a:latin typeface="Arial"/>
                          <a:ea typeface="Times New Roman"/>
                          <a:cs typeface="Times New Roman"/>
                        </a:rPr>
                        <a:t>Horno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a:solidFill>
                            <a:schemeClr val="bg1"/>
                          </a:solidFill>
                          <a:effectLst/>
                          <a:latin typeface="Arial"/>
                          <a:ea typeface="Times New Roman"/>
                          <a:cs typeface="Times New Roman"/>
                        </a:rPr>
                        <a:t>153 ° 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500">
                <a:tc gridSpan="2">
                  <a:txBody>
                    <a:bodyPr/>
                    <a:lstStyle/>
                    <a:p>
                      <a:pPr algn="ctr">
                        <a:lnSpc>
                          <a:spcPct val="150000"/>
                        </a:lnSpc>
                        <a:spcBef>
                          <a:spcPts val="600"/>
                        </a:spcBef>
                        <a:spcAft>
                          <a:spcPts val="0"/>
                        </a:spcAft>
                      </a:pPr>
                      <a:r>
                        <a:rPr lang="es-EC" sz="1200" b="1">
                          <a:solidFill>
                            <a:schemeClr val="bg1"/>
                          </a:solidFill>
                          <a:effectLst/>
                          <a:latin typeface="Arial"/>
                          <a:ea typeface="Times New Roman"/>
                          <a:cs typeface="Times New Roman"/>
                        </a:rPr>
                        <a:t>PLUMÓN SINTÉTICO GRUESO</a:t>
                      </a:r>
                      <a:endParaRPr lang="es-EC" sz="18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C"/>
                    </a:p>
                  </a:txBody>
                  <a:tcPr/>
                </a:tc>
              </a:tr>
              <a:tr h="262500">
                <a:tc>
                  <a:txBody>
                    <a:bodyPr/>
                    <a:lstStyle/>
                    <a:p>
                      <a:pPr algn="ctr">
                        <a:lnSpc>
                          <a:spcPct val="150000"/>
                        </a:lnSpc>
                        <a:spcBef>
                          <a:spcPts val="600"/>
                        </a:spcBef>
                        <a:spcAft>
                          <a:spcPts val="0"/>
                        </a:spcAft>
                      </a:pPr>
                      <a:r>
                        <a:rPr lang="es-EC" sz="1200" b="1">
                          <a:solidFill>
                            <a:schemeClr val="bg1"/>
                          </a:solidFill>
                          <a:effectLst/>
                          <a:latin typeface="Arial"/>
                          <a:ea typeface="Times New Roman"/>
                          <a:cs typeface="Times New Roman"/>
                        </a:rPr>
                        <a:t>HORNO</a:t>
                      </a:r>
                      <a:endParaRPr lang="es-EC" sz="18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pPr>
                      <a:r>
                        <a:rPr lang="es-EC" sz="1200" b="1" dirty="0">
                          <a:solidFill>
                            <a:schemeClr val="bg1"/>
                          </a:solidFill>
                          <a:effectLst/>
                          <a:latin typeface="Arial"/>
                          <a:ea typeface="Times New Roman"/>
                          <a:cs typeface="Times New Roman"/>
                        </a:rPr>
                        <a:t>TEMPERATURA</a:t>
                      </a:r>
                      <a:endParaRPr lang="es-EC" sz="18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14999">
                <a:tc>
                  <a:txBody>
                    <a:bodyPr/>
                    <a:lstStyle/>
                    <a:p>
                      <a:pPr algn="ctr">
                        <a:lnSpc>
                          <a:spcPct val="150000"/>
                        </a:lnSpc>
                        <a:spcBef>
                          <a:spcPts val="600"/>
                        </a:spcBef>
                        <a:spcAft>
                          <a:spcPts val="0"/>
                        </a:spcAft>
                      </a:pPr>
                      <a:r>
                        <a:rPr lang="es-EC" sz="1200">
                          <a:solidFill>
                            <a:schemeClr val="bg1"/>
                          </a:solidFill>
                          <a:effectLst/>
                          <a:latin typeface="Arial"/>
                          <a:ea typeface="Times New Roman"/>
                          <a:cs typeface="Times New Roman"/>
                        </a:rPr>
                        <a:t>Horno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dirty="0">
                          <a:solidFill>
                            <a:schemeClr val="bg1"/>
                          </a:solidFill>
                          <a:effectLst/>
                          <a:latin typeface="Arial"/>
                          <a:ea typeface="Times New Roman"/>
                          <a:cs typeface="Times New Roman"/>
                        </a:rPr>
                        <a:t>139 °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99">
                <a:tc>
                  <a:txBody>
                    <a:bodyPr/>
                    <a:lstStyle/>
                    <a:p>
                      <a:pPr algn="ctr">
                        <a:lnSpc>
                          <a:spcPct val="150000"/>
                        </a:lnSpc>
                        <a:spcBef>
                          <a:spcPts val="600"/>
                        </a:spcBef>
                        <a:spcAft>
                          <a:spcPts val="0"/>
                        </a:spcAft>
                      </a:pPr>
                      <a:r>
                        <a:rPr lang="es-EC" sz="1200">
                          <a:solidFill>
                            <a:schemeClr val="bg1"/>
                          </a:solidFill>
                          <a:effectLst/>
                          <a:latin typeface="Arial"/>
                          <a:ea typeface="Times New Roman"/>
                          <a:cs typeface="Times New Roman"/>
                        </a:rPr>
                        <a:t>Horno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200" dirty="0">
                          <a:solidFill>
                            <a:schemeClr val="bg1"/>
                          </a:solidFill>
                          <a:effectLst/>
                          <a:latin typeface="Arial"/>
                          <a:ea typeface="Times New Roman"/>
                          <a:cs typeface="Times New Roman"/>
                        </a:rPr>
                        <a:t>136 ° 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334743924"/>
              </p:ext>
            </p:extLst>
          </p:nvPr>
        </p:nvGraphicFramePr>
        <p:xfrm>
          <a:off x="4860032" y="3415805"/>
          <a:ext cx="3744416" cy="3383280"/>
        </p:xfrm>
        <a:graphic>
          <a:graphicData uri="http://schemas.openxmlformats.org/drawingml/2006/table">
            <a:tbl>
              <a:tblPr firstRow="1" firstCol="1" bandRow="1"/>
              <a:tblGrid>
                <a:gridCol w="1341107"/>
                <a:gridCol w="1200236"/>
                <a:gridCol w="1203073"/>
              </a:tblGrid>
              <a:tr h="271867">
                <a:tc>
                  <a:txBody>
                    <a:bodyPr/>
                    <a:lstStyle/>
                    <a:p>
                      <a:pPr algn="ctr">
                        <a:lnSpc>
                          <a:spcPct val="150000"/>
                        </a:lnSpc>
                        <a:spcBef>
                          <a:spcPts val="600"/>
                        </a:spcBef>
                        <a:spcAft>
                          <a:spcPts val="0"/>
                        </a:spcAft>
                      </a:pPr>
                      <a:r>
                        <a:rPr lang="es-EC" sz="1200" b="1" dirty="0">
                          <a:solidFill>
                            <a:schemeClr val="bg1"/>
                          </a:solidFill>
                          <a:effectLst/>
                          <a:latin typeface="Arial"/>
                          <a:ea typeface="Times New Roman"/>
                          <a:cs typeface="Times New Roman"/>
                        </a:rPr>
                        <a:t>TIPO DE PLUMÓN</a:t>
                      </a:r>
                      <a:endParaRPr lang="es-EC" sz="1800" dirty="0">
                        <a:solidFill>
                          <a:schemeClr val="bg1"/>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pPr>
                      <a:r>
                        <a:rPr lang="es-EC" sz="1200" b="1">
                          <a:solidFill>
                            <a:schemeClr val="bg1"/>
                          </a:solidFill>
                          <a:effectLst/>
                          <a:latin typeface="Arial"/>
                          <a:ea typeface="Times New Roman"/>
                          <a:cs typeface="Times New Roman"/>
                        </a:rPr>
                        <a:t>DOFFER SPEED SETTING</a:t>
                      </a:r>
                      <a:endParaRPr lang="es-EC" sz="1800">
                        <a:solidFill>
                          <a:schemeClr val="bg1"/>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pPr>
                      <a:r>
                        <a:rPr lang="es-EC" sz="1200" b="1" dirty="0">
                          <a:solidFill>
                            <a:schemeClr val="bg1"/>
                          </a:solidFill>
                          <a:effectLst/>
                          <a:latin typeface="Arial"/>
                          <a:ea typeface="Times New Roman"/>
                          <a:cs typeface="Times New Roman"/>
                        </a:rPr>
                        <a:t>FEEDING SPEAD SETTING</a:t>
                      </a:r>
                      <a:endParaRPr lang="es-EC" sz="1800" dirty="0">
                        <a:solidFill>
                          <a:schemeClr val="bg1"/>
                        </a:solidFill>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99054">
                <a:tc>
                  <a:txBody>
                    <a:bodyPr/>
                    <a:lstStyle/>
                    <a:p>
                      <a:pPr algn="ctr">
                        <a:lnSpc>
                          <a:spcPct val="150000"/>
                        </a:lnSpc>
                        <a:spcBef>
                          <a:spcPts val="600"/>
                        </a:spcBef>
                        <a:spcAft>
                          <a:spcPts val="0"/>
                        </a:spcAft>
                      </a:pPr>
                      <a:r>
                        <a:rPr lang="es-EC" sz="1400" dirty="0">
                          <a:solidFill>
                            <a:schemeClr val="bg1"/>
                          </a:solidFill>
                          <a:effectLst/>
                          <a:latin typeface="Calibri"/>
                          <a:ea typeface="Times New Roman"/>
                          <a:cs typeface="Times New Roman"/>
                        </a:rPr>
                        <a:t>Delgado 1.5-1</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27,35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21,50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dirty="0">
                          <a:solidFill>
                            <a:schemeClr val="bg1"/>
                          </a:solidFill>
                          <a:effectLst/>
                          <a:latin typeface="Calibri"/>
                          <a:ea typeface="Times New Roman"/>
                          <a:cs typeface="Times New Roman"/>
                        </a:rPr>
                        <a:t>Delgado 2.2-1</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28,45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17,85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dirty="0">
                          <a:solidFill>
                            <a:schemeClr val="bg1"/>
                          </a:solidFill>
                          <a:effectLst/>
                          <a:latin typeface="Calibri"/>
                          <a:ea typeface="Times New Roman"/>
                          <a:cs typeface="Times New Roman"/>
                        </a:rPr>
                        <a:t>Mediano 1.5-1.5</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28,40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11,60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a:solidFill>
                            <a:schemeClr val="bg1"/>
                          </a:solidFill>
                          <a:effectLst/>
                          <a:latin typeface="Calibri"/>
                          <a:ea typeface="Times New Roman"/>
                          <a:cs typeface="Times New Roman"/>
                        </a:rPr>
                        <a:t>Mediano 2.2-1.5</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29,85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16,50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a:solidFill>
                            <a:schemeClr val="bg1"/>
                          </a:solidFill>
                          <a:effectLst/>
                          <a:latin typeface="Calibri"/>
                          <a:ea typeface="Times New Roman"/>
                          <a:cs typeface="Times New Roman"/>
                        </a:rPr>
                        <a:t>Grueso 1.5-2</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28,40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15,00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a:solidFill>
                            <a:schemeClr val="bg1"/>
                          </a:solidFill>
                          <a:effectLst/>
                          <a:latin typeface="Calibri"/>
                          <a:ea typeface="Times New Roman"/>
                          <a:cs typeface="Times New Roman"/>
                        </a:rPr>
                        <a:t>Grueso 2.2-2</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29,85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a:solidFill>
                            <a:schemeClr val="bg1"/>
                          </a:solidFill>
                          <a:effectLst/>
                          <a:latin typeface="Arial"/>
                          <a:ea typeface="Times New Roman"/>
                          <a:cs typeface="Times New Roman"/>
                        </a:rPr>
                        <a:t>21,20 Hz</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a:solidFill>
                            <a:schemeClr val="bg1"/>
                          </a:solidFill>
                          <a:effectLst/>
                          <a:latin typeface="Calibri"/>
                          <a:ea typeface="Times New Roman"/>
                          <a:cs typeface="Times New Roman"/>
                        </a:rPr>
                        <a:t>Grueso 1.5-3</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28,40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26,20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054">
                <a:tc>
                  <a:txBody>
                    <a:bodyPr/>
                    <a:lstStyle/>
                    <a:p>
                      <a:pPr algn="ctr">
                        <a:lnSpc>
                          <a:spcPct val="150000"/>
                        </a:lnSpc>
                        <a:spcBef>
                          <a:spcPts val="600"/>
                        </a:spcBef>
                        <a:spcAft>
                          <a:spcPts val="0"/>
                        </a:spcAft>
                      </a:pPr>
                      <a:r>
                        <a:rPr lang="es-EC" sz="1400">
                          <a:solidFill>
                            <a:schemeClr val="bg1"/>
                          </a:solidFill>
                          <a:effectLst/>
                          <a:latin typeface="Calibri"/>
                          <a:ea typeface="Times New Roman"/>
                          <a:cs typeface="Times New Roman"/>
                        </a:rPr>
                        <a:t>Grueso 2.2-3</a:t>
                      </a:r>
                      <a:endParaRPr lang="es-EC" sz="160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29,85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s-EC" sz="1100" dirty="0">
                          <a:solidFill>
                            <a:schemeClr val="bg1"/>
                          </a:solidFill>
                          <a:effectLst/>
                          <a:latin typeface="Arial"/>
                          <a:ea typeface="Times New Roman"/>
                          <a:cs typeface="Times New Roman"/>
                        </a:rPr>
                        <a:t>32,10 Hz</a:t>
                      </a:r>
                      <a:endParaRPr lang="es-EC" sz="1600" dirty="0">
                        <a:solidFill>
                          <a:schemeClr val="bg1"/>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4100912019"/>
              </p:ext>
            </p:extLst>
          </p:nvPr>
        </p:nvGraphicFramePr>
        <p:xfrm>
          <a:off x="467544" y="533033"/>
          <a:ext cx="8352928" cy="1887855"/>
        </p:xfrm>
        <a:graphic>
          <a:graphicData uri="http://schemas.openxmlformats.org/drawingml/2006/table">
            <a:tbl>
              <a:tblPr/>
              <a:tblGrid>
                <a:gridCol w="1600186"/>
                <a:gridCol w="4301860"/>
                <a:gridCol w="2450882"/>
              </a:tblGrid>
              <a:tr h="293370">
                <a:tc rowSpan="4">
                  <a:txBody>
                    <a:bodyPr/>
                    <a:lstStyle/>
                    <a:p>
                      <a:pPr algn="ctr">
                        <a:lnSpc>
                          <a:spcPct val="150000"/>
                        </a:lnSpc>
                        <a:spcAft>
                          <a:spcPts val="0"/>
                        </a:spcAft>
                        <a:tabLst>
                          <a:tab pos="2806065" algn="ctr"/>
                          <a:tab pos="5612130" algn="r"/>
                        </a:tabLst>
                      </a:pPr>
                      <a:r>
                        <a:rPr lang="es-EC" sz="1200" dirty="0">
                          <a:effectLst/>
                          <a:latin typeface="Arial"/>
                          <a:ea typeface="Times New Roman"/>
                          <a:cs typeface="Arial"/>
                        </a:rPr>
                        <a:t> </a:t>
                      </a:r>
                      <a:endParaRPr lang="es-EC" sz="1200" dirty="0">
                        <a:effectLst/>
                        <a:latin typeface="Arial"/>
                        <a:ea typeface="Times New Roman"/>
                        <a:cs typeface="Times New Roman"/>
                      </a:endParaRPr>
                    </a:p>
                    <a:p>
                      <a:pPr algn="ctr">
                        <a:lnSpc>
                          <a:spcPct val="150000"/>
                        </a:lnSpc>
                        <a:spcAft>
                          <a:spcPts val="0"/>
                        </a:spcAft>
                        <a:tabLst>
                          <a:tab pos="2806065" algn="ctr"/>
                          <a:tab pos="5612130" algn="r"/>
                        </a:tabLst>
                      </a:pPr>
                      <a:r>
                        <a:rPr lang="es-EC" sz="1200" dirty="0">
                          <a:effectLst/>
                          <a:latin typeface="Arial"/>
                          <a:ea typeface="Times New Roman"/>
                          <a:cs typeface="Arial"/>
                        </a:rPr>
                        <a:t> </a:t>
                      </a:r>
                      <a:endParaRPr lang="es-EC" sz="1200" dirty="0">
                        <a:effectLst/>
                        <a:latin typeface="Arial"/>
                        <a:ea typeface="Times New Roman"/>
                        <a:cs typeface="Times New Roman"/>
                      </a:endParaRPr>
                    </a:p>
                    <a:p>
                      <a:pPr algn="ctr">
                        <a:lnSpc>
                          <a:spcPct val="150000"/>
                        </a:lnSpc>
                        <a:spcAft>
                          <a:spcPts val="0"/>
                        </a:spcAft>
                        <a:tabLst>
                          <a:tab pos="2806065" algn="ctr"/>
                          <a:tab pos="5612130" algn="r"/>
                        </a:tabLst>
                      </a:pPr>
                      <a:r>
                        <a:rPr lang="es-EC" sz="1200" dirty="0">
                          <a:effectLst/>
                          <a:latin typeface="Arial"/>
                          <a:ea typeface="Times New Roman"/>
                          <a:cs typeface="Arial"/>
                        </a:rPr>
                        <a:t> </a:t>
                      </a:r>
                      <a:endParaRPr lang="es-EC" sz="1200" dirty="0">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806065" algn="ctr"/>
                          <a:tab pos="5612130" algn="r"/>
                        </a:tabLst>
                      </a:pPr>
                      <a:r>
                        <a:rPr lang="es-EC" sz="1200" dirty="0">
                          <a:solidFill>
                            <a:schemeClr val="bg1"/>
                          </a:solidFill>
                          <a:effectLst/>
                          <a:latin typeface="Calibri"/>
                        </a:rPr>
                        <a:t/>
                      </a:r>
                      <a:br>
                        <a:rPr lang="es-EC" sz="1200" dirty="0">
                          <a:solidFill>
                            <a:schemeClr val="bg1"/>
                          </a:solidFill>
                          <a:effectLst/>
                          <a:latin typeface="Calibri"/>
                        </a:rPr>
                      </a:br>
                      <a:r>
                        <a:rPr lang="es-EC" sz="1400" b="1" dirty="0">
                          <a:solidFill>
                            <a:schemeClr val="bg1"/>
                          </a:solidFill>
                          <a:effectLst/>
                          <a:latin typeface="Arial"/>
                          <a:ea typeface="Times New Roman"/>
                          <a:cs typeface="Arial"/>
                        </a:rPr>
                        <a:t>Tipo de Macroproceso: </a:t>
                      </a:r>
                      <a:r>
                        <a:rPr lang="es-EC" sz="1400" dirty="0">
                          <a:solidFill>
                            <a:schemeClr val="bg1"/>
                          </a:solidFill>
                          <a:effectLst/>
                          <a:latin typeface="Arial"/>
                          <a:ea typeface="Times New Roman"/>
                          <a:cs typeface="Arial"/>
                        </a:rPr>
                        <a:t>Agregadores de Valor</a:t>
                      </a:r>
                      <a:endParaRPr lang="es-EC" sz="1400" dirty="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806065" algn="ctr"/>
                          <a:tab pos="5612130" algn="r"/>
                        </a:tabLst>
                      </a:pPr>
                      <a:r>
                        <a:rPr lang="es-EC" sz="1400" b="1">
                          <a:solidFill>
                            <a:schemeClr val="bg1"/>
                          </a:solidFill>
                          <a:effectLst/>
                          <a:latin typeface="Arial"/>
                          <a:ea typeface="Times New Roman"/>
                          <a:cs typeface="Arial"/>
                        </a:rPr>
                        <a:t>Código: </a:t>
                      </a:r>
                      <a:r>
                        <a:rPr lang="es-EC" sz="1400">
                          <a:solidFill>
                            <a:schemeClr val="bg1"/>
                          </a:solidFill>
                          <a:effectLst/>
                          <a:latin typeface="Arial"/>
                          <a:ea typeface="Times New Roman"/>
                          <a:cs typeface="Arial"/>
                        </a:rPr>
                        <a:t>GP.2 </a:t>
                      </a:r>
                      <a:endParaRPr lang="es-EC" sz="140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93370">
                <a:tc vMerge="1">
                  <a:txBody>
                    <a:bodyPr/>
                    <a:lstStyle/>
                    <a:p>
                      <a:endParaRPr lang="es-EC"/>
                    </a:p>
                  </a:txBody>
                  <a:tcPr/>
                </a:tc>
                <a:tc>
                  <a:txBody>
                    <a:bodyPr/>
                    <a:lstStyle/>
                    <a:p>
                      <a:pPr algn="l">
                        <a:lnSpc>
                          <a:spcPct val="150000"/>
                        </a:lnSpc>
                        <a:spcAft>
                          <a:spcPts val="0"/>
                        </a:spcAft>
                        <a:tabLst>
                          <a:tab pos="2806065" algn="ctr"/>
                          <a:tab pos="5612130" algn="r"/>
                        </a:tabLst>
                      </a:pPr>
                      <a:r>
                        <a:rPr lang="es-EC" sz="1400" b="1" dirty="0">
                          <a:solidFill>
                            <a:schemeClr val="bg1"/>
                          </a:solidFill>
                          <a:effectLst/>
                          <a:latin typeface="Arial"/>
                          <a:ea typeface="Times New Roman"/>
                          <a:cs typeface="Arial"/>
                        </a:rPr>
                        <a:t>Macroproceso : </a:t>
                      </a:r>
                      <a:r>
                        <a:rPr lang="es-EC" sz="1400" dirty="0">
                          <a:solidFill>
                            <a:schemeClr val="bg1"/>
                          </a:solidFill>
                          <a:effectLst/>
                          <a:latin typeface="Arial"/>
                          <a:ea typeface="Times New Roman"/>
                          <a:cs typeface="Arial"/>
                        </a:rPr>
                        <a:t>Gestión de la Producción  </a:t>
                      </a:r>
                      <a:endParaRPr lang="es-EC" sz="1400" dirty="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806065" algn="ctr"/>
                          <a:tab pos="5612130" algn="r"/>
                        </a:tabLst>
                      </a:pPr>
                      <a:r>
                        <a:rPr lang="es-EC" sz="1400" b="1">
                          <a:solidFill>
                            <a:schemeClr val="bg1"/>
                          </a:solidFill>
                          <a:effectLst/>
                          <a:latin typeface="Arial"/>
                          <a:ea typeface="Times New Roman"/>
                          <a:cs typeface="Arial"/>
                        </a:rPr>
                        <a:t>Versión: </a:t>
                      </a:r>
                      <a:r>
                        <a:rPr lang="es-EC" sz="1400">
                          <a:solidFill>
                            <a:schemeClr val="bg1"/>
                          </a:solidFill>
                          <a:effectLst/>
                          <a:latin typeface="Arial"/>
                          <a:ea typeface="Times New Roman"/>
                          <a:cs typeface="Arial"/>
                        </a:rPr>
                        <a:t>1.0</a:t>
                      </a:r>
                      <a:endParaRPr lang="es-EC" sz="140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15595">
                <a:tc vMerge="1">
                  <a:txBody>
                    <a:bodyPr/>
                    <a:lstStyle/>
                    <a:p>
                      <a:endParaRPr lang="es-EC"/>
                    </a:p>
                  </a:txBody>
                  <a:tcPr/>
                </a:tc>
                <a:tc>
                  <a:txBody>
                    <a:bodyPr/>
                    <a:lstStyle/>
                    <a:p>
                      <a:pPr algn="l">
                        <a:lnSpc>
                          <a:spcPct val="150000"/>
                        </a:lnSpc>
                        <a:spcAft>
                          <a:spcPts val="0"/>
                        </a:spcAft>
                        <a:tabLst>
                          <a:tab pos="2806065" algn="ctr"/>
                          <a:tab pos="5612130" algn="r"/>
                        </a:tabLst>
                      </a:pPr>
                      <a:r>
                        <a:rPr lang="es-EC" sz="1400" b="1">
                          <a:solidFill>
                            <a:schemeClr val="bg1"/>
                          </a:solidFill>
                          <a:effectLst/>
                          <a:latin typeface="Arial"/>
                          <a:ea typeface="Times New Roman"/>
                          <a:cs typeface="Arial"/>
                        </a:rPr>
                        <a:t>Proceso: </a:t>
                      </a:r>
                      <a:r>
                        <a:rPr lang="es-EC" sz="1400">
                          <a:solidFill>
                            <a:schemeClr val="bg1"/>
                          </a:solidFill>
                          <a:effectLst/>
                          <a:latin typeface="Arial"/>
                          <a:ea typeface="Times New Roman"/>
                          <a:cs typeface="Arial"/>
                        </a:rPr>
                        <a:t>Producción  de Plumón Sintético</a:t>
                      </a:r>
                      <a:endParaRPr lang="es-EC" sz="140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806065" algn="ctr"/>
                          <a:tab pos="5612130" algn="r"/>
                        </a:tabLst>
                      </a:pPr>
                      <a:r>
                        <a:rPr lang="es-EC" sz="1400" b="1">
                          <a:solidFill>
                            <a:schemeClr val="bg1"/>
                          </a:solidFill>
                          <a:effectLst/>
                          <a:latin typeface="Arial"/>
                          <a:ea typeface="Times New Roman"/>
                          <a:cs typeface="Arial"/>
                        </a:rPr>
                        <a:t>Fecha elaboración: </a:t>
                      </a:r>
                      <a:r>
                        <a:rPr lang="es-EC" sz="1400">
                          <a:solidFill>
                            <a:schemeClr val="bg1"/>
                          </a:solidFill>
                          <a:effectLst/>
                          <a:latin typeface="Arial"/>
                          <a:ea typeface="Times New Roman"/>
                          <a:cs typeface="Arial"/>
                        </a:rPr>
                        <a:t>10 / 04 / 2015</a:t>
                      </a:r>
                      <a:endParaRPr lang="es-EC" sz="140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33375">
                <a:tc vMerge="1">
                  <a:txBody>
                    <a:bodyPr/>
                    <a:lstStyle/>
                    <a:p>
                      <a:endParaRPr lang="es-EC"/>
                    </a:p>
                  </a:txBody>
                  <a:tcPr/>
                </a:tc>
                <a:tc>
                  <a:txBody>
                    <a:bodyPr/>
                    <a:lstStyle/>
                    <a:p>
                      <a:pPr algn="l">
                        <a:lnSpc>
                          <a:spcPct val="150000"/>
                        </a:lnSpc>
                        <a:spcAft>
                          <a:spcPts val="0"/>
                        </a:spcAft>
                        <a:tabLst>
                          <a:tab pos="2806065" algn="ctr"/>
                          <a:tab pos="5612130" algn="r"/>
                        </a:tabLst>
                      </a:pPr>
                      <a:r>
                        <a:rPr lang="es-EC" sz="1400" b="1">
                          <a:solidFill>
                            <a:schemeClr val="bg1"/>
                          </a:solidFill>
                          <a:effectLst/>
                          <a:latin typeface="Arial"/>
                          <a:ea typeface="Times New Roman"/>
                          <a:cs typeface="Arial"/>
                        </a:rPr>
                        <a:t>Páginas: </a:t>
                      </a:r>
                      <a:r>
                        <a:rPr lang="es-ES" sz="1400">
                          <a:solidFill>
                            <a:schemeClr val="bg1"/>
                          </a:solidFill>
                          <a:effectLst/>
                          <a:latin typeface="Arial"/>
                          <a:ea typeface="Times New Roman"/>
                          <a:cs typeface="Times New Roman"/>
                        </a:rPr>
                        <a:t>6 </a:t>
                      </a:r>
                      <a:endParaRPr lang="es-EC" sz="140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806065" algn="ctr"/>
                          <a:tab pos="5612130" algn="r"/>
                        </a:tabLst>
                      </a:pPr>
                      <a:r>
                        <a:rPr lang="es-EC" sz="1400" b="1" dirty="0">
                          <a:solidFill>
                            <a:schemeClr val="bg1"/>
                          </a:solidFill>
                          <a:effectLst/>
                          <a:latin typeface="Arial"/>
                          <a:ea typeface="Times New Roman"/>
                          <a:cs typeface="Arial"/>
                        </a:rPr>
                        <a:t>Fecha Última Revisión: </a:t>
                      </a:r>
                      <a:endParaRPr lang="es-EC" sz="1400" dirty="0">
                        <a:solidFill>
                          <a:schemeClr val="bg1"/>
                        </a:solidFill>
                        <a:effectLst/>
                        <a:latin typeface="Arial"/>
                        <a:ea typeface="Times New Roman"/>
                        <a:cs typeface="Times New Roman"/>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5128" name="Imagen 24" descr="http://t3.gstatic.com/images?q=tbn:ANd9GcSapK_B8lBqaK0TO8O2eDaiK2aNG8z83WscdsWIUicC9lU49fimTHvWoe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5882" b="-2"/>
          <a:stretch>
            <a:fillRect/>
          </a:stretch>
        </p:blipFill>
        <p:spPr bwMode="auto">
          <a:xfrm>
            <a:off x="796131" y="908720"/>
            <a:ext cx="960437" cy="762000"/>
          </a:xfrm>
          <a:prstGeom prst="rect">
            <a:avLst/>
          </a:prstGeom>
          <a:noFill/>
          <a:extLst>
            <a:ext uri="{909E8E84-426E-40DD-AFC4-6F175D3DCCD1}">
              <a14:hiddenFill xmlns:a14="http://schemas.microsoft.com/office/drawing/2010/main">
                <a:solidFill>
                  <a:srgbClr val="FFFFFF"/>
                </a:solidFill>
              </a14:hiddenFill>
            </a:ext>
          </a:extLst>
        </p:spPr>
      </p:pic>
      <p:sp>
        <p:nvSpPr>
          <p:cNvPr id="20" name="19 Marco"/>
          <p:cNvSpPr/>
          <p:nvPr/>
        </p:nvSpPr>
        <p:spPr>
          <a:xfrm>
            <a:off x="796130" y="2780928"/>
            <a:ext cx="2623741" cy="360040"/>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rPr>
              <a:t>TEMPERATURA HORNOS</a:t>
            </a:r>
            <a:endParaRPr lang="es-EC" dirty="0">
              <a:solidFill>
                <a:schemeClr val="tx1"/>
              </a:solidFill>
            </a:endParaRPr>
          </a:p>
        </p:txBody>
      </p:sp>
      <p:sp>
        <p:nvSpPr>
          <p:cNvPr id="21" name="20 Marco"/>
          <p:cNvSpPr/>
          <p:nvPr/>
        </p:nvSpPr>
        <p:spPr>
          <a:xfrm>
            <a:off x="5476651" y="2780928"/>
            <a:ext cx="2623741" cy="360040"/>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bg1"/>
                </a:solidFill>
              </a:rPr>
              <a:t>VELOCIDAD  HORNOS</a:t>
            </a:r>
            <a:endParaRPr lang="es-EC" dirty="0">
              <a:solidFill>
                <a:schemeClr val="tx1"/>
              </a:solidFill>
            </a:endParaRPr>
          </a:p>
        </p:txBody>
      </p:sp>
    </p:spTree>
    <p:extLst>
      <p:ext uri="{BB962C8B-B14F-4D97-AF65-F5344CB8AC3E}">
        <p14:creationId xmlns:p14="http://schemas.microsoft.com/office/powerpoint/2010/main" val="299633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618177859"/>
              </p:ext>
            </p:extLst>
          </p:nvPr>
        </p:nvGraphicFramePr>
        <p:xfrm>
          <a:off x="323528" y="44624"/>
          <a:ext cx="8496945" cy="7101840"/>
        </p:xfrm>
        <a:graphic>
          <a:graphicData uri="http://schemas.openxmlformats.org/drawingml/2006/table">
            <a:tbl>
              <a:tblPr firstRow="1" firstCol="1" bandRow="1"/>
              <a:tblGrid>
                <a:gridCol w="1071315"/>
                <a:gridCol w="1088925"/>
                <a:gridCol w="1368152"/>
                <a:gridCol w="1512168"/>
                <a:gridCol w="1296144"/>
                <a:gridCol w="945816"/>
                <a:gridCol w="1214425"/>
              </a:tblGrid>
              <a:tr h="235341">
                <a:tc gridSpan="7">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PLAN DE EJECUCIÓN</a:t>
                      </a:r>
                      <a:endParaRPr lang="es-EC" sz="12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5486">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ACCIÓN: </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gridSpan="6">
                  <a:txBody>
                    <a:bodyPr/>
                    <a:lstStyle/>
                    <a:p>
                      <a:pPr algn="ctr">
                        <a:lnSpc>
                          <a:spcPct val="150000"/>
                        </a:lnSpc>
                        <a:spcBef>
                          <a:spcPts val="600"/>
                        </a:spcBef>
                        <a:spcAft>
                          <a:spcPts val="0"/>
                        </a:spcAft>
                        <a:tabLst>
                          <a:tab pos="180340" algn="l"/>
                        </a:tabLst>
                      </a:pPr>
                      <a:r>
                        <a:rPr lang="es-EC" sz="1400" dirty="0">
                          <a:solidFill>
                            <a:schemeClr val="bg1"/>
                          </a:solidFill>
                          <a:effectLst/>
                          <a:latin typeface="Arial"/>
                          <a:ea typeface="Times New Roman"/>
                          <a:cs typeface="Times New Roman"/>
                        </a:rPr>
                        <a:t>Implementación de la metodología  5´S en la planta de producción de plumón sintético. </a:t>
                      </a: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8378">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Causa</a:t>
                      </a:r>
                      <a:endParaRPr lang="es-EC" sz="140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raíz</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¿Qué?</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¿Quién?</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¿Dónde?</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¿Por qué?</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¿Cuándo?</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50000"/>
                        </a:lnSpc>
                        <a:spcBef>
                          <a:spcPts val="600"/>
                        </a:spcBef>
                        <a:spcAft>
                          <a:spcPts val="0"/>
                        </a:spcAft>
                        <a:tabLst>
                          <a:tab pos="180340" algn="l"/>
                        </a:tabLst>
                      </a:pPr>
                      <a:r>
                        <a:rPr lang="es-ES" sz="1200" b="1" dirty="0">
                          <a:solidFill>
                            <a:schemeClr val="bg1"/>
                          </a:solidFill>
                          <a:effectLst/>
                          <a:latin typeface="Arial"/>
                          <a:ea typeface="Times New Roman"/>
                          <a:cs typeface="Arial"/>
                        </a:rPr>
                        <a:t>¿Cómo?</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780472">
                <a:tc rowSpan="6">
                  <a:txBody>
                    <a:bodyPr/>
                    <a:lstStyle/>
                    <a:p>
                      <a:pPr algn="ctr">
                        <a:lnSpc>
                          <a:spcPct val="150000"/>
                        </a:lnSpc>
                        <a:spcBef>
                          <a:spcPts val="600"/>
                        </a:spcBef>
                        <a:spcAft>
                          <a:spcPts val="0"/>
                        </a:spcAft>
                        <a:tabLst>
                          <a:tab pos="180340" algn="l"/>
                        </a:tabLst>
                      </a:pPr>
                      <a:r>
                        <a:rPr lang="es-EC" sz="1200" dirty="0">
                          <a:solidFill>
                            <a:schemeClr val="bg1"/>
                          </a:solidFill>
                          <a:effectLst/>
                          <a:latin typeface="Arial"/>
                          <a:ea typeface="Times New Roman"/>
                          <a:cs typeface="Times New Roman"/>
                        </a:rPr>
                        <a:t>Almacenamiento incorrecto de materia prima y rollos de plumón sintético.</a:t>
                      </a:r>
                      <a:endParaRPr lang="es-EC" sz="140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Supervisar la planta de producción de plumón</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Jefe de Calidad y Procesos</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 </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Planta de producción de plumón</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 </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Definir áreas en las cuales implementarán las 5 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Abril 2015</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 </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Recorriendo la planta de producción</a:t>
                      </a:r>
                      <a:endParaRPr lang="es-EC" sz="105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Tomando fotografías</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393">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Presentar motivos para la implementación de las 5 S</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Jefe de Calidad y Procesos</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Oficina del Gerente</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Presentar aprobación para implementación de 5 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Abril 2015</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En reunión con el Gerente de la empresa</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Presentando fotografías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0966">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Elaborar cronograma para la implementación de las 5 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Gerente de la empresa</a:t>
                      </a:r>
                      <a:endParaRPr lang="es-EC" sz="105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Jefe de Procesos y Calidad</a:t>
                      </a:r>
                      <a:endParaRPr lang="es-EC" sz="105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Responsable de producción</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Oficina del Gerente</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Definir fechas y responsables de implementación</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Abril 2015</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En una reunión con los involucrados</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270">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Implementar las 5 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Gerente de la empresa</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 </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Personal operativo</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Planta de producción de plumón</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Contar con un espacio de trabajo adecuado</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Abril – Junio 2015</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Dando cumplimiento al cronograma de implementación</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5045">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Realizar seguimiento a implementación</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Jefe de Procesos y Calidad</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Planta de producción de plumón</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Verificar el cumplimiento de las 5 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Abril – Junio 2015</a:t>
                      </a:r>
                      <a:endParaRPr lang="es-EC" sz="1050" dirty="0">
                        <a:solidFill>
                          <a:schemeClr val="bg1"/>
                        </a:solidFill>
                        <a:effectLst/>
                        <a:latin typeface="Arial"/>
                        <a:ea typeface="Times New Roman"/>
                        <a:cs typeface="Times New Roman"/>
                      </a:endParaRPr>
                    </a:p>
                    <a:p>
                      <a:pPr algn="just">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 </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Con revisiones periódicas de las áreas de trabajo</a:t>
                      </a:r>
                      <a:endParaRPr lang="es-EC" sz="1050" dirty="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Tomando fotografías</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6393">
                <a:tc vMerge="1">
                  <a:txBody>
                    <a:bodyPr/>
                    <a:lstStyle/>
                    <a:p>
                      <a:endParaRPr lang="es-EC"/>
                    </a:p>
                  </a:txBody>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Comunicar resultados de implementación</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Jefe de Procesos y Calidad</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Oficina de Gerente de la empresa</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 </a:t>
                      </a:r>
                      <a:endParaRPr lang="es-EC" sz="1050">
                        <a:solidFill>
                          <a:schemeClr val="bg1"/>
                        </a:solidFill>
                        <a:effectLst/>
                        <a:latin typeface="Arial"/>
                        <a:ea typeface="Times New Roman"/>
                        <a:cs typeface="Times New Roman"/>
                      </a:endParaRPr>
                    </a:p>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Dar a conocer el resultado de la implementación de las 5 S</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a:solidFill>
                            <a:schemeClr val="bg1"/>
                          </a:solidFill>
                          <a:effectLst/>
                          <a:latin typeface="Arial"/>
                          <a:ea typeface="Times New Roman"/>
                          <a:cs typeface="Arial"/>
                        </a:rPr>
                        <a:t>Julio 2015</a:t>
                      </a:r>
                      <a:endParaRPr lang="es-EC" sz="105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tabLst>
                          <a:tab pos="180340" algn="l"/>
                        </a:tabLst>
                      </a:pPr>
                      <a:r>
                        <a:rPr lang="es-ES" sz="900" dirty="0">
                          <a:solidFill>
                            <a:schemeClr val="bg1"/>
                          </a:solidFill>
                          <a:effectLst/>
                          <a:latin typeface="Arial"/>
                          <a:ea typeface="Times New Roman"/>
                          <a:cs typeface="Arial"/>
                        </a:rPr>
                        <a:t>Con la  presentación de fotografías de la planta del antes y después.</a:t>
                      </a:r>
                      <a:endParaRPr lang="es-EC" sz="1050" dirty="0">
                        <a:solidFill>
                          <a:schemeClr val="bg1"/>
                        </a:solidFill>
                        <a:effectLst/>
                        <a:latin typeface="Arial"/>
                        <a:ea typeface="Times New Roman"/>
                        <a:cs typeface="Times New Roman"/>
                      </a:endParaRPr>
                    </a:p>
                  </a:txBody>
                  <a:tcPr marL="45411" marR="454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7824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683568" y="116632"/>
            <a:ext cx="2448272" cy="432048"/>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i="1" u="sng" dirty="0" smtClean="0">
                <a:solidFill>
                  <a:schemeClr val="bg1"/>
                </a:solidFill>
              </a:rPr>
              <a:t>SITUACIÓN ACTUAL</a:t>
            </a:r>
            <a:endParaRPr lang="es-EC" sz="2000" dirty="0">
              <a:solidFill>
                <a:schemeClr val="tx1"/>
              </a:solidFill>
            </a:endParaRPr>
          </a:p>
        </p:txBody>
      </p:sp>
      <p:pic>
        <p:nvPicPr>
          <p:cNvPr id="7" name="6 Imagen"/>
          <p:cNvPicPr/>
          <p:nvPr/>
        </p:nvPicPr>
        <p:blipFill rotWithShape="1">
          <a:blip r:embed="rId2"/>
          <a:srcRect l="37558" t="32596" r="37329" b="24346"/>
          <a:stretch/>
        </p:blipFill>
        <p:spPr bwMode="auto">
          <a:xfrm>
            <a:off x="611560" y="836712"/>
            <a:ext cx="2923134" cy="2056042"/>
          </a:xfrm>
          <a:prstGeom prst="rect">
            <a:avLst/>
          </a:prstGeom>
          <a:ln w="12700">
            <a:solidFill>
              <a:schemeClr val="tx1"/>
            </a:solidFill>
          </a:ln>
          <a:extLst>
            <a:ext uri="{53640926-AAD7-44D8-BBD7-CCE9431645EC}">
              <a14:shadowObscured xmlns:a14="http://schemas.microsoft.com/office/drawing/2010/main"/>
            </a:ext>
          </a:extLst>
        </p:spPr>
      </p:pic>
      <p:pic>
        <p:nvPicPr>
          <p:cNvPr id="8" name="7 Imagen"/>
          <p:cNvPicPr/>
          <p:nvPr/>
        </p:nvPicPr>
        <p:blipFill rotWithShape="1">
          <a:blip r:embed="rId3"/>
          <a:srcRect l="37608" t="10811" r="37509" b="20946"/>
          <a:stretch/>
        </p:blipFill>
        <p:spPr bwMode="auto">
          <a:xfrm>
            <a:off x="5292080" y="836712"/>
            <a:ext cx="2952328" cy="2157090"/>
          </a:xfrm>
          <a:prstGeom prst="rect">
            <a:avLst/>
          </a:prstGeom>
          <a:ln w="12700">
            <a:solidFill>
              <a:schemeClr val="tx1"/>
            </a:solidFill>
          </a:ln>
          <a:extLst>
            <a:ext uri="{53640926-AAD7-44D8-BBD7-CCE9431645EC}">
              <a14:shadowObscured xmlns:a14="http://schemas.microsoft.com/office/drawing/2010/main"/>
            </a:ext>
          </a:extLst>
        </p:spPr>
      </p:pic>
      <p:pic>
        <p:nvPicPr>
          <p:cNvPr id="10" name="9 Imagen"/>
          <p:cNvPicPr/>
          <p:nvPr/>
        </p:nvPicPr>
        <p:blipFill rotWithShape="1">
          <a:blip r:embed="rId4"/>
          <a:srcRect l="22033" t="8447" r="20795" b="13512"/>
          <a:stretch/>
        </p:blipFill>
        <p:spPr bwMode="auto">
          <a:xfrm>
            <a:off x="2483768" y="2708920"/>
            <a:ext cx="3812468" cy="1945622"/>
          </a:xfrm>
          <a:prstGeom prst="rect">
            <a:avLst/>
          </a:prstGeom>
          <a:ln w="12700">
            <a:solidFill>
              <a:schemeClr val="tx1"/>
            </a:solidFill>
          </a:ln>
          <a:extLst>
            <a:ext uri="{53640926-AAD7-44D8-BBD7-CCE9431645EC}">
              <a14:shadowObscured xmlns:a14="http://schemas.microsoft.com/office/drawing/2010/main"/>
            </a:ext>
          </a:extLst>
        </p:spPr>
      </p:pic>
      <p:pic>
        <p:nvPicPr>
          <p:cNvPr id="11" name="10 Imagen"/>
          <p:cNvPicPr/>
          <p:nvPr/>
        </p:nvPicPr>
        <p:blipFill rotWithShape="1">
          <a:blip r:embed="rId5"/>
          <a:srcRect l="20323" t="7434" r="20035" b="41107"/>
          <a:stretch/>
        </p:blipFill>
        <p:spPr bwMode="auto">
          <a:xfrm>
            <a:off x="5152092" y="4654542"/>
            <a:ext cx="3337560" cy="2014818"/>
          </a:xfrm>
          <a:prstGeom prst="rect">
            <a:avLst/>
          </a:prstGeom>
          <a:ln w="1270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2" name="11 Imagen"/>
          <p:cNvPicPr/>
          <p:nvPr/>
        </p:nvPicPr>
        <p:blipFill rotWithShape="1">
          <a:blip r:embed="rId6"/>
          <a:srcRect l="37799" t="9797" r="37319" b="41216"/>
          <a:stretch/>
        </p:blipFill>
        <p:spPr bwMode="auto">
          <a:xfrm>
            <a:off x="784771" y="4654542"/>
            <a:ext cx="3308350" cy="2014818"/>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4106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345309" y="1052736"/>
            <a:ext cx="2952328" cy="64807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err="1">
                <a:solidFill>
                  <a:schemeClr val="bg1"/>
                </a:solidFill>
              </a:rPr>
              <a:t>Seiri</a:t>
            </a:r>
            <a:r>
              <a:rPr lang="es-EC" sz="2000" b="1" dirty="0">
                <a:solidFill>
                  <a:schemeClr val="bg1"/>
                </a:solidFill>
              </a:rPr>
              <a:t> </a:t>
            </a:r>
            <a:endParaRPr lang="es-EC" sz="2000" b="1" dirty="0" smtClean="0">
              <a:solidFill>
                <a:schemeClr val="bg1"/>
              </a:solidFill>
            </a:endParaRPr>
          </a:p>
          <a:p>
            <a:pPr algn="ctr"/>
            <a:r>
              <a:rPr lang="es-EC" sz="2000" b="1" dirty="0" smtClean="0">
                <a:solidFill>
                  <a:schemeClr val="bg1"/>
                </a:solidFill>
              </a:rPr>
              <a:t>(</a:t>
            </a:r>
            <a:r>
              <a:rPr lang="es-EC" sz="2000" b="1" dirty="0">
                <a:solidFill>
                  <a:schemeClr val="bg1"/>
                </a:solidFill>
              </a:rPr>
              <a:t>Clasificar y seleccionar)</a:t>
            </a:r>
            <a:endParaRPr lang="es-EC" sz="2000" dirty="0">
              <a:solidFill>
                <a:schemeClr val="bg1"/>
              </a:solidFill>
            </a:endParaRPr>
          </a:p>
        </p:txBody>
      </p:sp>
      <p:pic>
        <p:nvPicPr>
          <p:cNvPr id="5"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473547" y="1196752"/>
            <a:ext cx="666405" cy="432049"/>
          </a:xfrm>
          <a:prstGeom prst="rect">
            <a:avLst/>
          </a:prstGeom>
          <a:noFill/>
          <a:extLst>
            <a:ext uri="{909E8E84-426E-40DD-AFC4-6F175D3DCCD1}">
              <a14:hiddenFill xmlns:a14="http://schemas.microsoft.com/office/drawing/2010/main">
                <a:solidFill>
                  <a:srgbClr val="FFFFFF"/>
                </a:solidFill>
              </a14:hiddenFill>
            </a:ext>
          </a:extLst>
        </p:spPr>
      </p:pic>
      <p:sp>
        <p:nvSpPr>
          <p:cNvPr id="6" name="5 Marco"/>
          <p:cNvSpPr/>
          <p:nvPr/>
        </p:nvSpPr>
        <p:spPr>
          <a:xfrm>
            <a:off x="4572000" y="1052736"/>
            <a:ext cx="4176464" cy="64807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chemeClr val="bg1"/>
                </a:solidFill>
              </a:rPr>
              <a:t>Clasificar materia prima,  productos terminados, defectuosos</a:t>
            </a:r>
            <a:endParaRPr lang="es-EC" sz="2000" dirty="0">
              <a:solidFill>
                <a:schemeClr val="bg1"/>
              </a:solidFill>
            </a:endParaRPr>
          </a:p>
        </p:txBody>
      </p:sp>
      <p:sp>
        <p:nvSpPr>
          <p:cNvPr id="7" name="6 Marco"/>
          <p:cNvSpPr/>
          <p:nvPr/>
        </p:nvSpPr>
        <p:spPr>
          <a:xfrm>
            <a:off x="323529" y="2497719"/>
            <a:ext cx="2952328" cy="64807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err="1">
                <a:solidFill>
                  <a:schemeClr val="bg1"/>
                </a:solidFill>
              </a:rPr>
              <a:t>Seiton</a:t>
            </a:r>
            <a:r>
              <a:rPr lang="es-EC" sz="2000" b="1" dirty="0">
                <a:solidFill>
                  <a:schemeClr val="bg1"/>
                </a:solidFill>
              </a:rPr>
              <a:t> (Organizar u ordenar)</a:t>
            </a:r>
            <a:endParaRPr lang="es-EC" sz="2000" dirty="0">
              <a:solidFill>
                <a:schemeClr val="bg1"/>
              </a:solidFill>
            </a:endParaRPr>
          </a:p>
        </p:txBody>
      </p:sp>
      <p:pic>
        <p:nvPicPr>
          <p:cNvPr id="8" name="7 Imagen"/>
          <p:cNvPicPr/>
          <p:nvPr/>
        </p:nvPicPr>
        <p:blipFill rotWithShape="1">
          <a:blip r:embed="rId4"/>
          <a:srcRect l="20894" t="8109" r="33710" b="12838"/>
          <a:stretch/>
        </p:blipFill>
        <p:spPr bwMode="auto">
          <a:xfrm>
            <a:off x="4355976" y="2235111"/>
            <a:ext cx="1697980" cy="1173287"/>
          </a:xfrm>
          <a:prstGeom prst="rect">
            <a:avLst/>
          </a:prstGeom>
          <a:ln w="12700">
            <a:solidFill>
              <a:schemeClr val="tx1"/>
            </a:solidFill>
          </a:ln>
          <a:extLst>
            <a:ext uri="{53640926-AAD7-44D8-BBD7-CCE9431645EC}">
              <a14:shadowObscured xmlns:a14="http://schemas.microsoft.com/office/drawing/2010/main"/>
            </a:ext>
          </a:extLst>
        </p:spPr>
      </p:pic>
      <p:pic>
        <p:nvPicPr>
          <p:cNvPr id="9" name="8 Imagen"/>
          <p:cNvPicPr/>
          <p:nvPr/>
        </p:nvPicPr>
        <p:blipFill rotWithShape="1">
          <a:blip r:embed="rId5"/>
          <a:srcRect l="45207" t="7432" r="20224" b="69257"/>
          <a:stretch/>
        </p:blipFill>
        <p:spPr bwMode="auto">
          <a:xfrm>
            <a:off x="6420539" y="2235111"/>
            <a:ext cx="2543949" cy="1193889"/>
          </a:xfrm>
          <a:prstGeom prst="rect">
            <a:avLst/>
          </a:prstGeom>
          <a:ln w="12700">
            <a:solidFill>
              <a:schemeClr val="tx1"/>
            </a:solidFill>
          </a:ln>
          <a:extLst>
            <a:ext uri="{53640926-AAD7-44D8-BBD7-CCE9431645EC}">
              <a14:shadowObscured xmlns:a14="http://schemas.microsoft.com/office/drawing/2010/main"/>
            </a:ext>
          </a:extLst>
        </p:spPr>
      </p:pic>
      <p:pic>
        <p:nvPicPr>
          <p:cNvPr id="10"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491317" y="2616030"/>
            <a:ext cx="666405" cy="432049"/>
          </a:xfrm>
          <a:prstGeom prst="rect">
            <a:avLst/>
          </a:prstGeom>
          <a:noFill/>
          <a:extLst>
            <a:ext uri="{909E8E84-426E-40DD-AFC4-6F175D3DCCD1}">
              <a14:hiddenFill xmlns:a14="http://schemas.microsoft.com/office/drawing/2010/main">
                <a:solidFill>
                  <a:srgbClr val="FFFFFF"/>
                </a:solidFill>
              </a14:hiddenFill>
            </a:ext>
          </a:extLst>
        </p:spPr>
      </p:pic>
      <p:sp>
        <p:nvSpPr>
          <p:cNvPr id="11" name="10 Marco"/>
          <p:cNvSpPr/>
          <p:nvPr/>
        </p:nvSpPr>
        <p:spPr>
          <a:xfrm>
            <a:off x="345309" y="4077072"/>
            <a:ext cx="2952328" cy="64807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err="1">
                <a:solidFill>
                  <a:schemeClr val="bg1"/>
                </a:solidFill>
              </a:rPr>
              <a:t>Seiso</a:t>
            </a:r>
            <a:r>
              <a:rPr lang="es-EC" sz="2000" b="1" dirty="0">
                <a:solidFill>
                  <a:schemeClr val="bg1"/>
                </a:solidFill>
              </a:rPr>
              <a:t> </a:t>
            </a:r>
            <a:endParaRPr lang="es-EC" sz="2000" b="1" dirty="0" smtClean="0">
              <a:solidFill>
                <a:schemeClr val="bg1"/>
              </a:solidFill>
            </a:endParaRPr>
          </a:p>
          <a:p>
            <a:pPr algn="ctr"/>
            <a:r>
              <a:rPr lang="es-EC" sz="2000" b="1" dirty="0" smtClean="0">
                <a:solidFill>
                  <a:schemeClr val="bg1"/>
                </a:solidFill>
              </a:rPr>
              <a:t>(</a:t>
            </a:r>
            <a:r>
              <a:rPr lang="es-EC" sz="2000" b="1" dirty="0">
                <a:solidFill>
                  <a:schemeClr val="bg1"/>
                </a:solidFill>
              </a:rPr>
              <a:t>Limpiar)</a:t>
            </a:r>
            <a:endParaRPr lang="es-EC" sz="2000" dirty="0">
              <a:solidFill>
                <a:schemeClr val="bg1"/>
              </a:solidFill>
            </a:endParaRPr>
          </a:p>
        </p:txBody>
      </p:sp>
      <p:pic>
        <p:nvPicPr>
          <p:cNvPr id="12" name="11 Imagen"/>
          <p:cNvPicPr/>
          <p:nvPr/>
        </p:nvPicPr>
        <p:blipFill rotWithShape="1">
          <a:blip r:embed="rId6"/>
          <a:srcRect l="20325" t="7770" r="20223" b="26352"/>
          <a:stretch/>
        </p:blipFill>
        <p:spPr bwMode="auto">
          <a:xfrm>
            <a:off x="4296586" y="3861048"/>
            <a:ext cx="2291638" cy="1398389"/>
          </a:xfrm>
          <a:prstGeom prst="rect">
            <a:avLst/>
          </a:prstGeom>
          <a:ln>
            <a:solidFill>
              <a:schemeClr val="tx1"/>
            </a:solidFill>
          </a:ln>
          <a:extLst>
            <a:ext uri="{53640926-AAD7-44D8-BBD7-CCE9431645EC}">
              <a14:shadowObscured xmlns:a14="http://schemas.microsoft.com/office/drawing/2010/main"/>
            </a:ext>
          </a:extLst>
        </p:spPr>
      </p:pic>
      <p:pic>
        <p:nvPicPr>
          <p:cNvPr id="13" name="12 Imagen"/>
          <p:cNvPicPr/>
          <p:nvPr/>
        </p:nvPicPr>
        <p:blipFill rotWithShape="1">
          <a:blip r:embed="rId7"/>
          <a:srcRect l="19754" t="12501" r="20414" b="13175"/>
          <a:stretch/>
        </p:blipFill>
        <p:spPr bwMode="auto">
          <a:xfrm>
            <a:off x="5278653" y="5331445"/>
            <a:ext cx="2457346" cy="1409923"/>
          </a:xfrm>
          <a:prstGeom prst="rect">
            <a:avLst/>
          </a:prstGeom>
          <a:ln w="12700">
            <a:solidFill>
              <a:schemeClr val="tx1"/>
            </a:solidFill>
          </a:ln>
          <a:extLst>
            <a:ext uri="{53640926-AAD7-44D8-BBD7-CCE9431645EC}">
              <a14:shadowObscured xmlns:a14="http://schemas.microsoft.com/office/drawing/2010/main"/>
            </a:ext>
          </a:extLst>
        </p:spPr>
      </p:pic>
      <p:pic>
        <p:nvPicPr>
          <p:cNvPr id="14" name="13 Imagen"/>
          <p:cNvPicPr/>
          <p:nvPr/>
        </p:nvPicPr>
        <p:blipFill rotWithShape="1">
          <a:blip r:embed="rId8"/>
          <a:srcRect l="19945" t="7433" r="19843" b="37162"/>
          <a:stretch/>
        </p:blipFill>
        <p:spPr bwMode="auto">
          <a:xfrm>
            <a:off x="6646549" y="3861048"/>
            <a:ext cx="2317939" cy="1398389"/>
          </a:xfrm>
          <a:prstGeom prst="rect">
            <a:avLst/>
          </a:prstGeom>
          <a:ln w="12700">
            <a:solidFill>
              <a:schemeClr val="tx1"/>
            </a:solidFill>
          </a:ln>
          <a:extLst>
            <a:ext uri="{53640926-AAD7-44D8-BBD7-CCE9431645EC}">
              <a14:shadowObscured xmlns:a14="http://schemas.microsoft.com/office/drawing/2010/main"/>
            </a:ext>
          </a:extLst>
        </p:spPr>
      </p:pic>
      <p:sp>
        <p:nvSpPr>
          <p:cNvPr id="15" name="14 Marco"/>
          <p:cNvSpPr/>
          <p:nvPr/>
        </p:nvSpPr>
        <p:spPr>
          <a:xfrm>
            <a:off x="1545199" y="260648"/>
            <a:ext cx="6408712" cy="419400"/>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IMPLEMENTACIÓN 5´S</a:t>
            </a:r>
            <a:endParaRPr lang="es-EC" sz="2000" dirty="0">
              <a:solidFill>
                <a:schemeClr val="tx1"/>
              </a:solidFill>
            </a:endParaRPr>
          </a:p>
        </p:txBody>
      </p:sp>
      <p:pic>
        <p:nvPicPr>
          <p:cNvPr id="16"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524852" y="4185083"/>
            <a:ext cx="666405" cy="43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79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479818" y="3717032"/>
            <a:ext cx="2952328" cy="792088"/>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err="1">
                <a:solidFill>
                  <a:schemeClr val="bg1"/>
                </a:solidFill>
              </a:rPr>
              <a:t>Shitsuke</a:t>
            </a:r>
            <a:r>
              <a:rPr lang="es-EC" sz="2000" b="1" dirty="0">
                <a:solidFill>
                  <a:schemeClr val="bg1"/>
                </a:solidFill>
              </a:rPr>
              <a:t> </a:t>
            </a:r>
            <a:endParaRPr lang="es-EC" sz="2000" b="1" dirty="0" smtClean="0">
              <a:solidFill>
                <a:schemeClr val="bg1"/>
              </a:solidFill>
            </a:endParaRPr>
          </a:p>
          <a:p>
            <a:pPr algn="ctr"/>
            <a:r>
              <a:rPr lang="es-EC" sz="2000" b="1" dirty="0" smtClean="0">
                <a:solidFill>
                  <a:schemeClr val="bg1"/>
                </a:solidFill>
              </a:rPr>
              <a:t>(</a:t>
            </a:r>
            <a:r>
              <a:rPr lang="es-EC" sz="2000" b="1" dirty="0">
                <a:solidFill>
                  <a:schemeClr val="bg1"/>
                </a:solidFill>
              </a:rPr>
              <a:t>Disciplina y hábito</a:t>
            </a:r>
            <a:r>
              <a:rPr lang="es-EC" sz="2000" b="1" dirty="0" smtClean="0">
                <a:solidFill>
                  <a:schemeClr val="bg1"/>
                </a:solidFill>
              </a:rPr>
              <a:t>)</a:t>
            </a:r>
            <a:endParaRPr lang="es-EC" sz="2000" dirty="0">
              <a:solidFill>
                <a:schemeClr val="bg1"/>
              </a:solidFill>
            </a:endParaRPr>
          </a:p>
        </p:txBody>
      </p:sp>
      <p:sp>
        <p:nvSpPr>
          <p:cNvPr id="5" name="4 Marco"/>
          <p:cNvSpPr/>
          <p:nvPr/>
        </p:nvSpPr>
        <p:spPr>
          <a:xfrm>
            <a:off x="4512265" y="3717032"/>
            <a:ext cx="4176464" cy="792088"/>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chemeClr val="bg1"/>
                </a:solidFill>
              </a:rPr>
              <a:t>Seguimiento implementación correcta de 5’S</a:t>
            </a:r>
            <a:endParaRPr lang="es-EC" sz="2000" dirty="0">
              <a:solidFill>
                <a:schemeClr val="bg1"/>
              </a:solidFill>
            </a:endParaRPr>
          </a:p>
        </p:txBody>
      </p:sp>
      <p:sp>
        <p:nvSpPr>
          <p:cNvPr id="6" name="5 Marco"/>
          <p:cNvSpPr/>
          <p:nvPr/>
        </p:nvSpPr>
        <p:spPr>
          <a:xfrm>
            <a:off x="479818" y="1916832"/>
            <a:ext cx="2952328" cy="100811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err="1">
                <a:solidFill>
                  <a:schemeClr val="bg1"/>
                </a:solidFill>
              </a:rPr>
              <a:t>Seiketsu</a:t>
            </a:r>
            <a:r>
              <a:rPr lang="es-EC" sz="2000" b="1" dirty="0">
                <a:solidFill>
                  <a:schemeClr val="bg1"/>
                </a:solidFill>
              </a:rPr>
              <a:t> </a:t>
            </a:r>
            <a:endParaRPr lang="es-EC" sz="2000" b="1" dirty="0" smtClean="0">
              <a:solidFill>
                <a:schemeClr val="bg1"/>
              </a:solidFill>
            </a:endParaRPr>
          </a:p>
          <a:p>
            <a:pPr algn="ctr"/>
            <a:r>
              <a:rPr lang="es-EC" sz="2000" b="1" dirty="0" smtClean="0">
                <a:solidFill>
                  <a:schemeClr val="bg1"/>
                </a:solidFill>
              </a:rPr>
              <a:t>(</a:t>
            </a:r>
            <a:r>
              <a:rPr lang="es-EC" sz="2000" b="1" dirty="0">
                <a:solidFill>
                  <a:schemeClr val="bg1"/>
                </a:solidFill>
              </a:rPr>
              <a:t>Bienestar personal o estandarización)</a:t>
            </a:r>
            <a:endParaRPr lang="es-EC" sz="2000" dirty="0">
              <a:solidFill>
                <a:schemeClr val="bg1"/>
              </a:solidFill>
            </a:endParaRPr>
          </a:p>
        </p:txBody>
      </p:sp>
      <p:sp>
        <p:nvSpPr>
          <p:cNvPr id="7" name="6 Marco"/>
          <p:cNvSpPr/>
          <p:nvPr/>
        </p:nvSpPr>
        <p:spPr>
          <a:xfrm>
            <a:off x="4512265" y="1916832"/>
            <a:ext cx="4176464" cy="100811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smtClean="0">
                <a:solidFill>
                  <a:schemeClr val="bg1"/>
                </a:solidFill>
              </a:rPr>
              <a:t>Comunicación de fecha de limpieza e incentivos</a:t>
            </a:r>
            <a:endParaRPr lang="es-EC" sz="2000" dirty="0">
              <a:solidFill>
                <a:schemeClr val="bg1"/>
              </a:solidFill>
            </a:endParaRPr>
          </a:p>
        </p:txBody>
      </p:sp>
      <p:pic>
        <p:nvPicPr>
          <p:cNvPr id="8"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635896" y="2060848"/>
            <a:ext cx="666405" cy="432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635895" y="3897051"/>
            <a:ext cx="666405" cy="432049"/>
          </a:xfrm>
          <a:prstGeom prst="rect">
            <a:avLst/>
          </a:prstGeom>
          <a:noFill/>
          <a:extLst>
            <a:ext uri="{909E8E84-426E-40DD-AFC4-6F175D3DCCD1}">
              <a14:hiddenFill xmlns:a14="http://schemas.microsoft.com/office/drawing/2010/main">
                <a:solidFill>
                  <a:srgbClr val="FFFFFF"/>
                </a:solidFill>
              </a14:hiddenFill>
            </a:ext>
          </a:extLst>
        </p:spPr>
      </p:pic>
      <p:sp>
        <p:nvSpPr>
          <p:cNvPr id="10" name="9 Marco"/>
          <p:cNvSpPr/>
          <p:nvPr/>
        </p:nvSpPr>
        <p:spPr>
          <a:xfrm>
            <a:off x="1545199" y="620688"/>
            <a:ext cx="6408712" cy="419400"/>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IMPLEMENTACIÓN 5´S</a:t>
            </a:r>
            <a:endParaRPr lang="es-EC" sz="2000" dirty="0">
              <a:solidFill>
                <a:schemeClr val="tx1"/>
              </a:solidFill>
            </a:endParaRPr>
          </a:p>
        </p:txBody>
      </p:sp>
    </p:spTree>
    <p:extLst>
      <p:ext uri="{BB962C8B-B14F-4D97-AF65-F5344CB8AC3E}">
        <p14:creationId xmlns:p14="http://schemas.microsoft.com/office/powerpoint/2010/main" val="95240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1545199" y="260648"/>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VERIFICACIÓN EFICACIA PLANES DE ACCIÓN</a:t>
            </a:r>
            <a:endParaRPr lang="es-EC" sz="2000" dirty="0">
              <a:solidFill>
                <a:schemeClr val="tx1"/>
              </a:solidFill>
            </a:endParaRPr>
          </a:p>
        </p:txBody>
      </p:sp>
      <p:pic>
        <p:nvPicPr>
          <p:cNvPr id="9" name="8 Imagen"/>
          <p:cNvPicPr/>
          <p:nvPr/>
        </p:nvPicPr>
        <p:blipFill rotWithShape="1">
          <a:blip r:embed="rId2"/>
          <a:srcRect b="8970"/>
          <a:stretch/>
        </p:blipFill>
        <p:spPr>
          <a:xfrm>
            <a:off x="179512" y="908720"/>
            <a:ext cx="8784976" cy="3384376"/>
          </a:xfrm>
          <a:prstGeom prst="rect">
            <a:avLst/>
          </a:prstGeom>
        </p:spPr>
      </p:pic>
      <p:sp>
        <p:nvSpPr>
          <p:cNvPr id="11" name="10 Marco"/>
          <p:cNvSpPr/>
          <p:nvPr/>
        </p:nvSpPr>
        <p:spPr>
          <a:xfrm>
            <a:off x="1367644" y="4653136"/>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REDUCCIÓN PRODUCCIÓN DEFECTUOSA</a:t>
            </a:r>
            <a:endParaRPr lang="es-EC" sz="2000" dirty="0">
              <a:solidFill>
                <a:schemeClr val="tx1"/>
              </a:solidFill>
            </a:endParaRPr>
          </a:p>
        </p:txBody>
      </p:sp>
      <p:pic>
        <p:nvPicPr>
          <p:cNvPr id="12" name="11 Imagen"/>
          <p:cNvPicPr/>
          <p:nvPr/>
        </p:nvPicPr>
        <p:blipFill>
          <a:blip r:embed="rId3">
            <a:extLst>
              <a:ext uri="{28A0092B-C50C-407E-A947-70E740481C1C}">
                <a14:useLocalDpi xmlns:a14="http://schemas.microsoft.com/office/drawing/2010/main" val="0"/>
              </a:ext>
            </a:extLst>
          </a:blip>
          <a:stretch>
            <a:fillRect/>
          </a:stretch>
        </p:blipFill>
        <p:spPr>
          <a:xfrm>
            <a:off x="467544" y="5301208"/>
            <a:ext cx="8352928" cy="1008112"/>
          </a:xfrm>
          <a:prstGeom prst="rect">
            <a:avLst/>
          </a:prstGeom>
          <a:ln>
            <a:solidFill>
              <a:schemeClr val="tx1"/>
            </a:solidFill>
          </a:ln>
        </p:spPr>
      </p:pic>
    </p:spTree>
    <p:extLst>
      <p:ext uri="{BB962C8B-B14F-4D97-AF65-F5344CB8AC3E}">
        <p14:creationId xmlns:p14="http://schemas.microsoft.com/office/powerpoint/2010/main" val="4018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0056" y="1124744"/>
            <a:ext cx="247528" cy="2475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t0.gstatic.com/images?q=tbn:ANd9GcQ4WgaP7BsGPrF0ssEjXJyJFD1NZ_-lTthaJ7SkWG_dArRdRgtfM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013176"/>
            <a:ext cx="787191" cy="893687"/>
          </a:xfrm>
          <a:prstGeom prst="rect">
            <a:avLst/>
          </a:prstGeom>
          <a:noFill/>
          <a:extLst>
            <a:ext uri="{909E8E84-426E-40DD-AFC4-6F175D3DCCD1}">
              <a14:hiddenFill xmlns:a14="http://schemas.microsoft.com/office/drawing/2010/main">
                <a:solidFill>
                  <a:srgbClr val="FFFFFF"/>
                </a:solidFill>
              </a14:hiddenFill>
            </a:ext>
          </a:extLst>
        </p:spPr>
      </p:pic>
      <p:sp>
        <p:nvSpPr>
          <p:cNvPr id="29" name="28 Marco"/>
          <p:cNvSpPr/>
          <p:nvPr/>
        </p:nvSpPr>
        <p:spPr>
          <a:xfrm>
            <a:off x="2051720" y="188640"/>
            <a:ext cx="5472608" cy="504056"/>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i="1" u="sng" dirty="0">
                <a:solidFill>
                  <a:schemeClr val="bg1"/>
                </a:solidFill>
              </a:rPr>
              <a:t>EMPRESA “CREACIONES JESSY</a:t>
            </a:r>
            <a:r>
              <a:rPr lang="es-EC" sz="2000" i="1" u="sng" dirty="0" smtClean="0">
                <a:solidFill>
                  <a:schemeClr val="bg1"/>
                </a:solidFill>
              </a:rPr>
              <a:t>”  </a:t>
            </a:r>
            <a:endParaRPr lang="es-EC" sz="2000" dirty="0">
              <a:solidFill>
                <a:schemeClr val="tx1"/>
              </a:solidFill>
            </a:endParaRPr>
          </a:p>
        </p:txBody>
      </p:sp>
      <p:sp>
        <p:nvSpPr>
          <p:cNvPr id="30" name="2 Marcador de contenido"/>
          <p:cNvSpPr txBox="1">
            <a:spLocks/>
          </p:cNvSpPr>
          <p:nvPr/>
        </p:nvSpPr>
        <p:spPr>
          <a:xfrm>
            <a:off x="2650898" y="1052736"/>
            <a:ext cx="2353150" cy="4228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Inicia actividad comercial</a:t>
            </a:r>
            <a:endParaRPr lang="es-EC" sz="1600" dirty="0">
              <a:solidFill>
                <a:schemeClr val="bg1"/>
              </a:solidFill>
            </a:endParaRPr>
          </a:p>
        </p:txBody>
      </p:sp>
      <p:sp>
        <p:nvSpPr>
          <p:cNvPr id="31" name="2 Marcador de contenido"/>
          <p:cNvSpPr txBox="1">
            <a:spLocks/>
          </p:cNvSpPr>
          <p:nvPr/>
        </p:nvSpPr>
        <p:spPr>
          <a:xfrm>
            <a:off x="1043608" y="1124744"/>
            <a:ext cx="829394" cy="29910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1987</a:t>
            </a:r>
            <a:endParaRPr lang="es-EC" sz="1600" dirty="0">
              <a:solidFill>
                <a:schemeClr val="bg1"/>
              </a:solidFill>
            </a:endParaRPr>
          </a:p>
        </p:txBody>
      </p:sp>
      <p:pic>
        <p:nvPicPr>
          <p:cNvPr id="32"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7770" y="980728"/>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3" name="2 Marcador de contenido"/>
          <p:cNvSpPr txBox="1">
            <a:spLocks/>
          </p:cNvSpPr>
          <p:nvPr/>
        </p:nvSpPr>
        <p:spPr>
          <a:xfrm>
            <a:off x="5963265" y="980728"/>
            <a:ext cx="2569175" cy="49487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Cantón Guano, Provincia de Chimborazo</a:t>
            </a:r>
            <a:endParaRPr lang="es-EC" sz="1600" dirty="0">
              <a:solidFill>
                <a:schemeClr val="bg1"/>
              </a:solidFill>
            </a:endParaRPr>
          </a:p>
        </p:txBody>
      </p:sp>
      <p:pic>
        <p:nvPicPr>
          <p:cNvPr id="34"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20991" y="980728"/>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5" name="2 Marcador de contenido"/>
          <p:cNvSpPr txBox="1">
            <a:spLocks/>
          </p:cNvSpPr>
          <p:nvPr/>
        </p:nvSpPr>
        <p:spPr>
          <a:xfrm>
            <a:off x="2681011" y="1609378"/>
            <a:ext cx="2353150" cy="52347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Afiliada Cámara Artesanal del Cantón Guano</a:t>
            </a:r>
            <a:endParaRPr lang="es-EC" sz="1600" dirty="0">
              <a:solidFill>
                <a:schemeClr val="bg1"/>
              </a:solidFill>
            </a:endParaRPr>
          </a:p>
        </p:txBody>
      </p:sp>
      <p:pic>
        <p:nvPicPr>
          <p:cNvPr id="36"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62880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47878" y="1556792"/>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8" name="2 Marcador de contenido"/>
          <p:cNvSpPr txBox="1">
            <a:spLocks/>
          </p:cNvSpPr>
          <p:nvPr/>
        </p:nvSpPr>
        <p:spPr>
          <a:xfrm>
            <a:off x="5963265" y="1556792"/>
            <a:ext cx="2569175" cy="49487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Promoción y desarrollo de gestión productiva</a:t>
            </a:r>
            <a:endParaRPr lang="es-EC" sz="1600" dirty="0">
              <a:solidFill>
                <a:schemeClr val="bg1"/>
              </a:solidFill>
            </a:endParaRPr>
          </a:p>
        </p:txBody>
      </p:sp>
      <p:sp>
        <p:nvSpPr>
          <p:cNvPr id="39" name="2 Marcador de contenido"/>
          <p:cNvSpPr txBox="1">
            <a:spLocks/>
          </p:cNvSpPr>
          <p:nvPr/>
        </p:nvSpPr>
        <p:spPr>
          <a:xfrm>
            <a:off x="2679126" y="2420888"/>
            <a:ext cx="2353150" cy="5234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Incremento de demanda</a:t>
            </a:r>
            <a:endParaRPr lang="es-EC" sz="1600" dirty="0">
              <a:solidFill>
                <a:schemeClr val="bg1"/>
              </a:solidFill>
            </a:endParaRPr>
          </a:p>
        </p:txBody>
      </p:sp>
      <p:pic>
        <p:nvPicPr>
          <p:cNvPr id="40"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819" y="234888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47878" y="234888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42" name="2 Marcador de contenido"/>
          <p:cNvSpPr txBox="1">
            <a:spLocks/>
          </p:cNvSpPr>
          <p:nvPr/>
        </p:nvSpPr>
        <p:spPr>
          <a:xfrm>
            <a:off x="6035273" y="2204806"/>
            <a:ext cx="2137127" cy="86415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s-EC" sz="1600" dirty="0" smtClean="0">
                <a:solidFill>
                  <a:schemeClr val="bg1"/>
                </a:solidFill>
              </a:rPr>
              <a:t>Trabajadores</a:t>
            </a:r>
          </a:p>
          <a:p>
            <a:pPr algn="just">
              <a:buFontTx/>
              <a:buChar char="-"/>
            </a:pPr>
            <a:r>
              <a:rPr lang="es-EC" sz="1600" dirty="0" smtClean="0">
                <a:solidFill>
                  <a:schemeClr val="bg1"/>
                </a:solidFill>
              </a:rPr>
              <a:t>Maquinaria</a:t>
            </a:r>
          </a:p>
          <a:p>
            <a:pPr algn="just">
              <a:buFontTx/>
              <a:buChar char="-"/>
            </a:pPr>
            <a:r>
              <a:rPr lang="es-EC" sz="1600" dirty="0" smtClean="0">
                <a:solidFill>
                  <a:schemeClr val="bg1"/>
                </a:solidFill>
              </a:rPr>
              <a:t>Diversificación gama </a:t>
            </a:r>
          </a:p>
          <a:p>
            <a:pPr marL="0" indent="0" algn="just">
              <a:buNone/>
            </a:pPr>
            <a:r>
              <a:rPr lang="es-EC" sz="1600" dirty="0" smtClean="0">
                <a:solidFill>
                  <a:schemeClr val="bg1"/>
                </a:solidFill>
              </a:rPr>
              <a:t>          de productos </a:t>
            </a:r>
            <a:endParaRPr lang="es-EC" sz="1600" dirty="0">
              <a:solidFill>
                <a:schemeClr val="bg1"/>
              </a:solidFill>
            </a:endParaRPr>
          </a:p>
        </p:txBody>
      </p:sp>
      <p:pic>
        <p:nvPicPr>
          <p:cNvPr id="43"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2064" y="3469504"/>
            <a:ext cx="247528" cy="247528"/>
          </a:xfrm>
          <a:prstGeom prst="rect">
            <a:avLst/>
          </a:prstGeom>
          <a:noFill/>
          <a:extLst>
            <a:ext uri="{909E8E84-426E-40DD-AFC4-6F175D3DCCD1}">
              <a14:hiddenFill xmlns:a14="http://schemas.microsoft.com/office/drawing/2010/main">
                <a:solidFill>
                  <a:srgbClr val="FFFFFF"/>
                </a:solidFill>
              </a14:hiddenFill>
            </a:ext>
          </a:extLst>
        </p:spPr>
      </p:pic>
      <p:sp>
        <p:nvSpPr>
          <p:cNvPr id="44" name="2 Marcador de contenido"/>
          <p:cNvSpPr txBox="1">
            <a:spLocks/>
          </p:cNvSpPr>
          <p:nvPr/>
        </p:nvSpPr>
        <p:spPr>
          <a:xfrm>
            <a:off x="2722906" y="3284984"/>
            <a:ext cx="3073230" cy="51456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 Adquisición maquinaria de plumón</a:t>
            </a:r>
          </a:p>
          <a:p>
            <a:pPr marL="0" indent="0" algn="just">
              <a:buFont typeface="Arial" panose="020B0604020202020204" pitchFamily="34" charset="0"/>
              <a:buNone/>
            </a:pPr>
            <a:r>
              <a:rPr lang="es-EC" sz="1600" dirty="0" smtClean="0">
                <a:solidFill>
                  <a:schemeClr val="bg1"/>
                </a:solidFill>
              </a:rPr>
              <a:t>- Construcción espacio físico</a:t>
            </a:r>
            <a:endParaRPr lang="es-EC" sz="1600" dirty="0">
              <a:solidFill>
                <a:schemeClr val="bg1"/>
              </a:solidFill>
            </a:endParaRPr>
          </a:p>
        </p:txBody>
      </p:sp>
      <p:sp>
        <p:nvSpPr>
          <p:cNvPr id="45" name="2 Marcador de contenido"/>
          <p:cNvSpPr txBox="1">
            <a:spLocks/>
          </p:cNvSpPr>
          <p:nvPr/>
        </p:nvSpPr>
        <p:spPr>
          <a:xfrm>
            <a:off x="1115616" y="3429000"/>
            <a:ext cx="829394" cy="29910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2011</a:t>
            </a:r>
            <a:endParaRPr lang="es-EC" sz="1600" dirty="0">
              <a:solidFill>
                <a:schemeClr val="bg1"/>
              </a:solidFill>
            </a:endParaRPr>
          </a:p>
        </p:txBody>
      </p:sp>
      <p:pic>
        <p:nvPicPr>
          <p:cNvPr id="46"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8589" y="3284984"/>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2064" y="4045568"/>
            <a:ext cx="247528" cy="247528"/>
          </a:xfrm>
          <a:prstGeom prst="rect">
            <a:avLst/>
          </a:prstGeom>
          <a:noFill/>
          <a:extLst>
            <a:ext uri="{909E8E84-426E-40DD-AFC4-6F175D3DCCD1}">
              <a14:hiddenFill xmlns:a14="http://schemas.microsoft.com/office/drawing/2010/main">
                <a:solidFill>
                  <a:srgbClr val="FFFFFF"/>
                </a:solidFill>
              </a14:hiddenFill>
            </a:ext>
          </a:extLst>
        </p:spPr>
      </p:pic>
      <p:sp>
        <p:nvSpPr>
          <p:cNvPr id="48" name="2 Marcador de contenido"/>
          <p:cNvSpPr txBox="1">
            <a:spLocks/>
          </p:cNvSpPr>
          <p:nvPr/>
        </p:nvSpPr>
        <p:spPr>
          <a:xfrm>
            <a:off x="1115616" y="4005064"/>
            <a:ext cx="829394" cy="29910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2012</a:t>
            </a:r>
            <a:endParaRPr lang="es-EC" sz="1600" dirty="0">
              <a:solidFill>
                <a:schemeClr val="bg1"/>
              </a:solidFill>
            </a:endParaRPr>
          </a:p>
        </p:txBody>
      </p:sp>
      <p:sp>
        <p:nvSpPr>
          <p:cNvPr id="49" name="2 Marcador de contenido"/>
          <p:cNvSpPr txBox="1">
            <a:spLocks/>
          </p:cNvSpPr>
          <p:nvPr/>
        </p:nvSpPr>
        <p:spPr>
          <a:xfrm>
            <a:off x="2771800" y="3942238"/>
            <a:ext cx="2857206" cy="56688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 Producción y comercialización de plumón</a:t>
            </a:r>
            <a:endParaRPr lang="es-EC" sz="1600" dirty="0">
              <a:solidFill>
                <a:schemeClr val="bg1"/>
              </a:solidFill>
            </a:endParaRPr>
          </a:p>
        </p:txBody>
      </p:sp>
      <p:pic>
        <p:nvPicPr>
          <p:cNvPr id="50" name="Picture 4" descr="Gifs ANimados Flechas (80)">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3933056"/>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51" name="50 Marco"/>
          <p:cNvSpPr/>
          <p:nvPr/>
        </p:nvSpPr>
        <p:spPr>
          <a:xfrm>
            <a:off x="1763688" y="5085184"/>
            <a:ext cx="5164235" cy="1152128"/>
          </a:xfrm>
          <a:prstGeom prst="frame">
            <a:avLst>
              <a:gd name="adj1" fmla="val 3885"/>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a:solidFill>
                  <a:schemeClr val="bg1"/>
                </a:solidFill>
              </a:rPr>
              <a:t>Producción y comercialización de Prendas de vestir y </a:t>
            </a:r>
            <a:r>
              <a:rPr lang="es-EC" sz="2000" dirty="0" smtClean="0">
                <a:solidFill>
                  <a:schemeClr val="bg1"/>
                </a:solidFill>
              </a:rPr>
              <a:t>rollos de plumón</a:t>
            </a:r>
            <a:r>
              <a:rPr lang="es-EC" sz="2000" dirty="0">
                <a:solidFill>
                  <a:schemeClr val="bg1"/>
                </a:solidFill>
              </a:rPr>
              <a:t>, así como  comercialización de insumos</a:t>
            </a:r>
            <a:r>
              <a:rPr lang="es-EC" sz="2000" dirty="0" smtClean="0">
                <a:solidFill>
                  <a:schemeClr val="bg1"/>
                </a:solidFill>
              </a:rPr>
              <a:t>. </a:t>
            </a:r>
            <a:endParaRPr lang="es-EC" sz="2000" dirty="0">
              <a:solidFill>
                <a:schemeClr val="bg1"/>
              </a:solidFill>
            </a:endParaRPr>
          </a:p>
        </p:txBody>
      </p:sp>
      <p:pic>
        <p:nvPicPr>
          <p:cNvPr id="52" name="51 Imagen" descr="http://t3.gstatic.com/images?q=tbn:ANd9GcSapK_B8lBqaK0TO8O2eDaiK2aNG8z83WscdsWIUicC9lU49fimTHvWoek">
            <a:hlinkClick r:id="rId6"/>
          </p:cNvPr>
          <p:cNvPicPr/>
          <p:nvPr/>
        </p:nvPicPr>
        <p:blipFill>
          <a:blip r:embed="rId7">
            <a:extLst>
              <a:ext uri="{28A0092B-C50C-407E-A947-70E740481C1C}">
                <a14:useLocalDpi xmlns:a14="http://schemas.microsoft.com/office/drawing/2010/main" val="0"/>
              </a:ext>
            </a:extLst>
          </a:blip>
          <a:srcRect t="5882" b="-2"/>
          <a:stretch>
            <a:fillRect/>
          </a:stretch>
        </p:blipFill>
        <p:spPr bwMode="auto">
          <a:xfrm>
            <a:off x="564041" y="5657297"/>
            <a:ext cx="960120" cy="762000"/>
          </a:xfrm>
          <a:prstGeom prst="rect">
            <a:avLst/>
          </a:prstGeom>
          <a:noFill/>
          <a:ln>
            <a:noFill/>
          </a:ln>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615" t="31125" r="52693" b="16990"/>
          <a:stretch/>
        </p:blipFill>
        <p:spPr bwMode="auto">
          <a:xfrm>
            <a:off x="8100392" y="4365104"/>
            <a:ext cx="889033" cy="93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3077" t="47479" r="56212" b="27052"/>
          <a:stretch/>
        </p:blipFill>
        <p:spPr bwMode="auto">
          <a:xfrm>
            <a:off x="7065111" y="5267285"/>
            <a:ext cx="1611345" cy="111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5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56818" t="56890" r="36986" b="29148"/>
          <a:stretch/>
        </p:blipFill>
        <p:spPr bwMode="auto">
          <a:xfrm>
            <a:off x="6228184" y="3356992"/>
            <a:ext cx="806013" cy="102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328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1545199" y="692696"/>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IMPACTO MONETARIO POR PRODUCCIÓN DEFECTUOSA</a:t>
            </a:r>
            <a:endParaRPr lang="es-EC" sz="2000" dirty="0">
              <a:solidFill>
                <a:schemeClr val="tx1"/>
              </a:solidFill>
            </a:endParaRPr>
          </a:p>
        </p:txBody>
      </p:sp>
      <p:pic>
        <p:nvPicPr>
          <p:cNvPr id="5" name="4 Imagen"/>
          <p:cNvPicPr/>
          <p:nvPr/>
        </p:nvPicPr>
        <p:blipFill>
          <a:blip r:embed="rId2"/>
          <a:stretch>
            <a:fillRect/>
          </a:stretch>
        </p:blipFill>
        <p:spPr>
          <a:xfrm>
            <a:off x="611560" y="1772816"/>
            <a:ext cx="8064896" cy="3096344"/>
          </a:xfrm>
          <a:prstGeom prst="rect">
            <a:avLst/>
          </a:prstGeom>
          <a:ln>
            <a:solidFill>
              <a:schemeClr val="tx1"/>
            </a:solidFill>
          </a:ln>
        </p:spPr>
      </p:pic>
    </p:spTree>
    <p:extLst>
      <p:ext uri="{BB962C8B-B14F-4D97-AF65-F5344CB8AC3E}">
        <p14:creationId xmlns:p14="http://schemas.microsoft.com/office/powerpoint/2010/main" val="3395937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o"/>
          <p:cNvSpPr/>
          <p:nvPr/>
        </p:nvSpPr>
        <p:spPr>
          <a:xfrm>
            <a:off x="1691680" y="116632"/>
            <a:ext cx="6408712" cy="432048"/>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CONCLUSIONES</a:t>
            </a:r>
            <a:endParaRPr lang="es-EC" sz="2000" dirty="0">
              <a:solidFill>
                <a:schemeClr val="tx1"/>
              </a:solidFill>
            </a:endParaRPr>
          </a:p>
        </p:txBody>
      </p:sp>
      <p:sp>
        <p:nvSpPr>
          <p:cNvPr id="10" name="9 Marco"/>
          <p:cNvSpPr/>
          <p:nvPr/>
        </p:nvSpPr>
        <p:spPr>
          <a:xfrm>
            <a:off x="899592" y="692696"/>
            <a:ext cx="8030454" cy="1152128"/>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La recolección de datos, así como su interpretación es una gran ventaja para la empresa Creaciones </a:t>
            </a:r>
            <a:r>
              <a:rPr lang="es-ES" sz="2000" dirty="0" err="1">
                <a:solidFill>
                  <a:schemeClr val="bg1"/>
                </a:solidFill>
              </a:rPr>
              <a:t>Jessy</a:t>
            </a:r>
            <a:r>
              <a:rPr lang="es-ES" sz="2000" dirty="0">
                <a:solidFill>
                  <a:schemeClr val="bg1"/>
                </a:solidFill>
              </a:rPr>
              <a:t> ya que permite al Gerente de la empresa tomar decisiones acertadas.</a:t>
            </a:r>
            <a:endParaRPr lang="es-EC" sz="2000" dirty="0">
              <a:solidFill>
                <a:schemeClr val="bg1"/>
              </a:solidFill>
            </a:endParaRPr>
          </a:p>
        </p:txBody>
      </p:sp>
      <p:sp>
        <p:nvSpPr>
          <p:cNvPr id="14" name="13 Marco"/>
          <p:cNvSpPr/>
          <p:nvPr/>
        </p:nvSpPr>
        <p:spPr>
          <a:xfrm>
            <a:off x="899592" y="2060848"/>
            <a:ext cx="8030454" cy="172819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La identificación de las causas raíz para disminuir la cantidad de rollos de plumón defectuosos se realizó con el diagrama de Ishikawa, el mismo que forma parte de las herramientas de calidad, con una baja complejidad de elaboración y con información valiosa para iniciar con la solución del problema. </a:t>
            </a:r>
            <a:endParaRPr lang="es-EC" sz="2000" dirty="0">
              <a:solidFill>
                <a:schemeClr val="bg1"/>
              </a:solidFill>
            </a:endParaRPr>
          </a:p>
        </p:txBody>
      </p:sp>
      <p:pic>
        <p:nvPicPr>
          <p:cNvPr id="16"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64718"/>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50912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o"/>
          <p:cNvSpPr/>
          <p:nvPr/>
        </p:nvSpPr>
        <p:spPr>
          <a:xfrm>
            <a:off x="952817" y="5589240"/>
            <a:ext cx="8030454" cy="100811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Es necesario revisar los resultados alcanzados después de la implementación de los planes de acción para verifica la eficacia de dichos planes.</a:t>
            </a:r>
            <a:endParaRPr lang="es-EC" sz="2000" dirty="0">
              <a:solidFill>
                <a:schemeClr val="bg1"/>
              </a:solidFill>
            </a:endParaRPr>
          </a:p>
        </p:txBody>
      </p:sp>
      <p:sp>
        <p:nvSpPr>
          <p:cNvPr id="13" name="12 Marco"/>
          <p:cNvSpPr/>
          <p:nvPr/>
        </p:nvSpPr>
        <p:spPr>
          <a:xfrm>
            <a:off x="899592" y="4032870"/>
            <a:ext cx="8030454" cy="1340346"/>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La estandarización e implementación del proceso de producción de plumón sintético, así como la implementación de la metodología 5´S aportaron para que el defecto textura y el defecto manchas disminuya significativamente de los rollos de plumón. </a:t>
            </a:r>
            <a:endParaRPr lang="es-EC" sz="2000" dirty="0">
              <a:solidFill>
                <a:schemeClr val="bg1"/>
              </a:solidFill>
            </a:endParaRPr>
          </a:p>
        </p:txBody>
      </p:sp>
      <p:pic>
        <p:nvPicPr>
          <p:cNvPr id="19"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0241" y="5855171"/>
            <a:ext cx="4762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68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o"/>
          <p:cNvSpPr/>
          <p:nvPr/>
        </p:nvSpPr>
        <p:spPr>
          <a:xfrm>
            <a:off x="1611865" y="44624"/>
            <a:ext cx="6408712" cy="563416"/>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RECOMENDACIONES</a:t>
            </a:r>
            <a:endParaRPr lang="es-EC" sz="2000" dirty="0">
              <a:solidFill>
                <a:schemeClr val="tx1"/>
              </a:solidFill>
            </a:endParaRPr>
          </a:p>
        </p:txBody>
      </p:sp>
      <p:sp>
        <p:nvSpPr>
          <p:cNvPr id="13" name="12 Marco"/>
          <p:cNvSpPr/>
          <p:nvPr/>
        </p:nvSpPr>
        <p:spPr>
          <a:xfrm>
            <a:off x="1115616" y="764704"/>
            <a:ext cx="7776864" cy="1008112"/>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Se recomienda continuar registrar de forma diaria en la planilla correspondiente todos los datos de la producción, de tal forma que permita  tomar decisiones correctas.</a:t>
            </a:r>
            <a:endParaRPr lang="es-EC" sz="2000" dirty="0">
              <a:solidFill>
                <a:schemeClr val="bg1"/>
              </a:solidFill>
            </a:endParaRPr>
          </a:p>
        </p:txBody>
      </p:sp>
      <p:sp>
        <p:nvSpPr>
          <p:cNvPr id="14" name="13 Marco"/>
          <p:cNvSpPr/>
          <p:nvPr/>
        </p:nvSpPr>
        <p:spPr>
          <a:xfrm>
            <a:off x="1115616" y="1988840"/>
            <a:ext cx="7776864" cy="1181603"/>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es-ES" sz="2000" dirty="0">
                <a:solidFill>
                  <a:schemeClr val="bg1"/>
                </a:solidFill>
              </a:rPr>
              <a:t>Se recomienda utilizar las diferentes herramientas de calidad para identificar las causas raíz que ocasionan problemas en el proceso de producción de plumón sintético. </a:t>
            </a:r>
            <a:r>
              <a:rPr lang="es-ES" sz="2000" dirty="0" smtClean="0">
                <a:solidFill>
                  <a:schemeClr val="bg1"/>
                </a:solidFill>
              </a:rPr>
              <a:t> </a:t>
            </a:r>
            <a:endParaRPr lang="es-EC" sz="2000" dirty="0">
              <a:solidFill>
                <a:schemeClr val="bg1"/>
              </a:solidFill>
            </a:endParaRPr>
          </a:p>
        </p:txBody>
      </p:sp>
      <p:sp>
        <p:nvSpPr>
          <p:cNvPr id="15" name="14 Marco"/>
          <p:cNvSpPr/>
          <p:nvPr/>
        </p:nvSpPr>
        <p:spPr>
          <a:xfrm>
            <a:off x="1115616" y="3356992"/>
            <a:ext cx="7776864" cy="1843567"/>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Se recomienda actualizar constantemente el procedimiento para la producción de plumón sintético de tal forma que agregue valor a los colaboradores encargados de producción y evitar productos defectuosos, adicionalmente se debe realizar supervisiones a los puestos de trabajo para verificar el cumplimiento de la metodología 5´S. </a:t>
            </a:r>
            <a:endParaRPr lang="es-EC" sz="2000" dirty="0">
              <a:solidFill>
                <a:schemeClr val="bg1"/>
              </a:solidFill>
            </a:endParaRPr>
          </a:p>
        </p:txBody>
      </p:sp>
      <p:pic>
        <p:nvPicPr>
          <p:cNvPr id="16"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6872"/>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3342" y="4005064"/>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9" name="8 Marco"/>
          <p:cNvSpPr/>
          <p:nvPr/>
        </p:nvSpPr>
        <p:spPr>
          <a:xfrm>
            <a:off x="1115616" y="5373216"/>
            <a:ext cx="7776864" cy="1412776"/>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s-ES" sz="2000" dirty="0">
                <a:solidFill>
                  <a:schemeClr val="bg1"/>
                </a:solidFill>
              </a:rPr>
              <a:t>Es indispensable realizar seguimientos semanales sobre el impacto que tiene la acción implementada en el proceso de producción de plumón sintético, de tal forma que permita tomar la decisión de continuar con dichos planes de acción o implementar otras acciones. </a:t>
            </a:r>
            <a:endParaRPr lang="es-EC" sz="2000" dirty="0">
              <a:solidFill>
                <a:schemeClr val="bg1"/>
              </a:solidFill>
            </a:endParaRPr>
          </a:p>
        </p:txBody>
      </p:sp>
      <p:pic>
        <p:nvPicPr>
          <p:cNvPr id="10" name="Picture 2" descr="Gifs ANimados Flechas (78)">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5362" y="5797900"/>
            <a:ext cx="4762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19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o"/>
          <p:cNvSpPr/>
          <p:nvPr/>
        </p:nvSpPr>
        <p:spPr>
          <a:xfrm>
            <a:off x="611560" y="1412776"/>
            <a:ext cx="8011260" cy="576064"/>
          </a:xfrm>
          <a:prstGeom prst="frame">
            <a:avLst>
              <a:gd name="adj1" fmla="val 3885"/>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000" dirty="0" smtClean="0">
                <a:solidFill>
                  <a:schemeClr val="bg1"/>
                </a:solidFill>
              </a:rPr>
              <a:t>Presencia de defectos en los rollos de plumón sintético.</a:t>
            </a:r>
            <a:endParaRPr lang="es-EC" sz="2000" dirty="0">
              <a:solidFill>
                <a:schemeClr val="tx1"/>
              </a:solidFill>
            </a:endParaRPr>
          </a:p>
        </p:txBody>
      </p:sp>
      <p:graphicFrame>
        <p:nvGraphicFramePr>
          <p:cNvPr id="8" name="7 Diagrama"/>
          <p:cNvGraphicFramePr/>
          <p:nvPr>
            <p:extLst>
              <p:ext uri="{D42A27DB-BD31-4B8C-83A1-F6EECF244321}">
                <p14:modId xmlns:p14="http://schemas.microsoft.com/office/powerpoint/2010/main" val="2183524531"/>
              </p:ext>
            </p:extLst>
          </p:nvPr>
        </p:nvGraphicFramePr>
        <p:xfrm>
          <a:off x="3131840" y="2276872"/>
          <a:ext cx="5760640" cy="131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755576" y="2492896"/>
            <a:ext cx="2232248"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rPr>
              <a:t>Ocasionando: </a:t>
            </a:r>
            <a:endParaRPr lang="es-EC" sz="2000" dirty="0">
              <a:solidFill>
                <a:schemeClr val="tx1"/>
              </a:solidFill>
            </a:endParaRPr>
          </a:p>
        </p:txBody>
      </p:sp>
      <p:sp>
        <p:nvSpPr>
          <p:cNvPr id="7" name="6 Marco"/>
          <p:cNvSpPr/>
          <p:nvPr/>
        </p:nvSpPr>
        <p:spPr>
          <a:xfrm>
            <a:off x="1979712" y="116632"/>
            <a:ext cx="5472608" cy="594320"/>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i="1" u="sng" dirty="0" smtClean="0">
                <a:solidFill>
                  <a:schemeClr val="bg1"/>
                </a:solidFill>
              </a:rPr>
              <a:t>PROBLEMA: </a:t>
            </a:r>
            <a:endParaRPr lang="es-EC" sz="2000" dirty="0">
              <a:solidFill>
                <a:schemeClr val="tx1"/>
              </a:solidFill>
            </a:endParaRPr>
          </a:p>
        </p:txBody>
      </p:sp>
      <p:sp>
        <p:nvSpPr>
          <p:cNvPr id="9" name="8 Elipse"/>
          <p:cNvSpPr/>
          <p:nvPr/>
        </p:nvSpPr>
        <p:spPr>
          <a:xfrm rot="5400000">
            <a:off x="4453494" y="775198"/>
            <a:ext cx="417031" cy="540060"/>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pic>
        <p:nvPicPr>
          <p:cNvPr id="12" name="11 Imagen"/>
          <p:cNvPicPr/>
          <p:nvPr/>
        </p:nvPicPr>
        <p:blipFill>
          <a:blip r:embed="rId8"/>
          <a:stretch>
            <a:fillRect/>
          </a:stretch>
        </p:blipFill>
        <p:spPr>
          <a:xfrm>
            <a:off x="395536" y="3717032"/>
            <a:ext cx="8352928" cy="2736304"/>
          </a:xfrm>
          <a:prstGeom prst="rect">
            <a:avLst/>
          </a:prstGeom>
          <a:ln>
            <a:solidFill>
              <a:schemeClr val="tx1"/>
            </a:solidFill>
          </a:ln>
        </p:spPr>
      </p:pic>
    </p:spTree>
    <p:extLst>
      <p:ext uri="{BB962C8B-B14F-4D97-AF65-F5344CB8AC3E}">
        <p14:creationId xmlns:p14="http://schemas.microsoft.com/office/powerpoint/2010/main" val="2824636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683568" y="1599718"/>
            <a:ext cx="7920880" cy="4493578"/>
          </a:xfrm>
          <a:prstGeom prst="rect">
            <a:avLst/>
          </a:prstGeom>
        </p:spPr>
      </p:pic>
      <p:sp>
        <p:nvSpPr>
          <p:cNvPr id="5" name="4 Marco"/>
          <p:cNvSpPr/>
          <p:nvPr/>
        </p:nvSpPr>
        <p:spPr>
          <a:xfrm>
            <a:off x="2051720" y="691709"/>
            <a:ext cx="5472608" cy="504056"/>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i="1" u="sng" dirty="0" smtClean="0">
                <a:solidFill>
                  <a:schemeClr val="bg1"/>
                </a:solidFill>
              </a:rPr>
              <a:t>DIAGRAMA DE PARETO</a:t>
            </a:r>
            <a:endParaRPr lang="es-EC" sz="2000" dirty="0">
              <a:solidFill>
                <a:schemeClr val="tx1"/>
              </a:solidFill>
            </a:endParaRPr>
          </a:p>
        </p:txBody>
      </p:sp>
    </p:spTree>
    <p:extLst>
      <p:ext uri="{BB962C8B-B14F-4D97-AF65-F5344CB8AC3E}">
        <p14:creationId xmlns:p14="http://schemas.microsoft.com/office/powerpoint/2010/main" val="3428294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Gifs ANimados Flechas (10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75" y="1732806"/>
            <a:ext cx="40005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Gifs ANimados Flechas (10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74" y="4221088"/>
            <a:ext cx="400050" cy="400050"/>
          </a:xfrm>
          <a:prstGeom prst="rect">
            <a:avLst/>
          </a:prstGeom>
          <a:noFill/>
          <a:extLst>
            <a:ext uri="{909E8E84-426E-40DD-AFC4-6F175D3DCCD1}">
              <a14:hiddenFill xmlns:a14="http://schemas.microsoft.com/office/drawing/2010/main">
                <a:solidFill>
                  <a:srgbClr val="FFFFFF"/>
                </a:solidFill>
              </a14:hiddenFill>
            </a:ext>
          </a:extLst>
        </p:spPr>
      </p:pic>
      <p:sp>
        <p:nvSpPr>
          <p:cNvPr id="18" name="2 Marcador de contenido"/>
          <p:cNvSpPr txBox="1">
            <a:spLocks/>
          </p:cNvSpPr>
          <p:nvPr/>
        </p:nvSpPr>
        <p:spPr>
          <a:xfrm>
            <a:off x="1475657" y="1660798"/>
            <a:ext cx="1350590" cy="544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sz="2800" dirty="0" smtClean="0">
                <a:solidFill>
                  <a:schemeClr val="bg1"/>
                </a:solidFill>
              </a:rPr>
              <a:t>Calidad</a:t>
            </a:r>
            <a:endParaRPr lang="es-EC" sz="2800" dirty="0">
              <a:solidFill>
                <a:schemeClr val="bg1"/>
              </a:solidFill>
            </a:endParaRPr>
          </a:p>
        </p:txBody>
      </p:sp>
      <p:sp>
        <p:nvSpPr>
          <p:cNvPr id="7" name="6 Abrir llave"/>
          <p:cNvSpPr/>
          <p:nvPr/>
        </p:nvSpPr>
        <p:spPr>
          <a:xfrm>
            <a:off x="5292081" y="1412776"/>
            <a:ext cx="216023"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2 Marcador de contenido"/>
          <p:cNvSpPr txBox="1">
            <a:spLocks/>
          </p:cNvSpPr>
          <p:nvPr/>
        </p:nvSpPr>
        <p:spPr>
          <a:xfrm>
            <a:off x="5580113" y="1412776"/>
            <a:ext cx="2232248" cy="90410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s-EC" sz="1700" dirty="0" smtClean="0">
                <a:solidFill>
                  <a:schemeClr val="bg1"/>
                </a:solidFill>
              </a:rPr>
              <a:t>Uso eficiente de recursos</a:t>
            </a:r>
          </a:p>
          <a:p>
            <a:pPr>
              <a:buFontTx/>
              <a:buChar char="-"/>
            </a:pPr>
            <a:r>
              <a:rPr lang="es-EC" sz="1700" dirty="0" smtClean="0">
                <a:solidFill>
                  <a:schemeClr val="bg1"/>
                </a:solidFill>
              </a:rPr>
              <a:t>Aumento productividad</a:t>
            </a:r>
          </a:p>
          <a:p>
            <a:pPr marL="0" indent="0">
              <a:buNone/>
            </a:pPr>
            <a:endParaRPr lang="es-EC" sz="2800" dirty="0" smtClean="0">
              <a:solidFill>
                <a:schemeClr val="bg1"/>
              </a:solidFill>
            </a:endParaRPr>
          </a:p>
          <a:p>
            <a:pPr marL="0" indent="0">
              <a:buFont typeface="Arial" panose="020B0604020202020204" pitchFamily="34" charset="0"/>
              <a:buNone/>
            </a:pPr>
            <a:endParaRPr lang="es-EC" sz="2800" dirty="0">
              <a:solidFill>
                <a:schemeClr val="bg1"/>
              </a:solidFill>
            </a:endParaRPr>
          </a:p>
        </p:txBody>
      </p:sp>
      <p:sp>
        <p:nvSpPr>
          <p:cNvPr id="26" name="2 Marcador de contenido"/>
          <p:cNvSpPr txBox="1">
            <a:spLocks/>
          </p:cNvSpPr>
          <p:nvPr/>
        </p:nvSpPr>
        <p:spPr>
          <a:xfrm>
            <a:off x="3771976" y="1588790"/>
            <a:ext cx="1448097" cy="5560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Globalización Económica</a:t>
            </a:r>
          </a:p>
        </p:txBody>
      </p:sp>
      <p:pic>
        <p:nvPicPr>
          <p:cNvPr id="30" name="Picture 4" descr="Gifs ANimados Flechas (80)">
            <a:hlinkClick r:id="rId2"/>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15631" y="1732806"/>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35" name="34 Abrir llave"/>
          <p:cNvSpPr/>
          <p:nvPr/>
        </p:nvSpPr>
        <p:spPr>
          <a:xfrm>
            <a:off x="5292080" y="3861048"/>
            <a:ext cx="216024" cy="19442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36" name="2 Marcador de contenido"/>
          <p:cNvSpPr txBox="1">
            <a:spLocks/>
          </p:cNvSpPr>
          <p:nvPr/>
        </p:nvSpPr>
        <p:spPr>
          <a:xfrm>
            <a:off x="5552040" y="4007532"/>
            <a:ext cx="3196424" cy="71761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s-EC" sz="2800" dirty="0" smtClean="0">
                <a:solidFill>
                  <a:schemeClr val="bg1"/>
                </a:solidFill>
              </a:rPr>
              <a:t>Cumplir con requisitos de cliente</a:t>
            </a:r>
          </a:p>
          <a:p>
            <a:pPr>
              <a:buFontTx/>
              <a:buChar char="-"/>
            </a:pPr>
            <a:r>
              <a:rPr lang="es-EC" sz="2800" dirty="0" smtClean="0">
                <a:solidFill>
                  <a:schemeClr val="bg1"/>
                </a:solidFill>
              </a:rPr>
              <a:t>Mejorar procesos continuamente</a:t>
            </a:r>
          </a:p>
        </p:txBody>
      </p:sp>
      <p:pic>
        <p:nvPicPr>
          <p:cNvPr id="40" name="Picture 4" descr="Gifs ANimados Flechas (80)">
            <a:hlinkClick r:id="rId2"/>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35847" y="2629669"/>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41" name="2 Marcador de contenido"/>
          <p:cNvSpPr txBox="1">
            <a:spLocks/>
          </p:cNvSpPr>
          <p:nvPr/>
        </p:nvSpPr>
        <p:spPr>
          <a:xfrm>
            <a:off x="3882903" y="2708920"/>
            <a:ext cx="1121146" cy="334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600" dirty="0" smtClean="0">
                <a:solidFill>
                  <a:schemeClr val="bg1"/>
                </a:solidFill>
              </a:rPr>
              <a:t>ISO 9000</a:t>
            </a:r>
          </a:p>
        </p:txBody>
      </p:sp>
      <p:sp>
        <p:nvSpPr>
          <p:cNvPr id="42" name="41 Abrir llave"/>
          <p:cNvSpPr/>
          <p:nvPr/>
        </p:nvSpPr>
        <p:spPr>
          <a:xfrm>
            <a:off x="5292081" y="2564904"/>
            <a:ext cx="216024" cy="6530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3" name="2 Marcador de contenido"/>
          <p:cNvSpPr txBox="1">
            <a:spLocks/>
          </p:cNvSpPr>
          <p:nvPr/>
        </p:nvSpPr>
        <p:spPr>
          <a:xfrm>
            <a:off x="5588843" y="2627213"/>
            <a:ext cx="2439541" cy="55605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s-EC" sz="1700" dirty="0" smtClean="0">
                <a:solidFill>
                  <a:schemeClr val="bg1"/>
                </a:solidFill>
              </a:rPr>
              <a:t>Procesos de seguimiento, medición, análisis y mejora</a:t>
            </a:r>
            <a:endParaRPr lang="es-EC" sz="2800" dirty="0" smtClean="0">
              <a:solidFill>
                <a:schemeClr val="bg1"/>
              </a:solidFill>
            </a:endParaRPr>
          </a:p>
        </p:txBody>
      </p:sp>
      <p:sp>
        <p:nvSpPr>
          <p:cNvPr id="44" name="2 Marcador de contenido"/>
          <p:cNvSpPr txBox="1">
            <a:spLocks/>
          </p:cNvSpPr>
          <p:nvPr/>
        </p:nvSpPr>
        <p:spPr>
          <a:xfrm>
            <a:off x="1509855" y="4149080"/>
            <a:ext cx="1350590" cy="54406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C" sz="2800" dirty="0" smtClean="0">
                <a:solidFill>
                  <a:schemeClr val="bg1"/>
                </a:solidFill>
              </a:rPr>
              <a:t>Gobierno Ecuador</a:t>
            </a:r>
            <a:endParaRPr lang="es-EC" sz="2800" dirty="0">
              <a:solidFill>
                <a:schemeClr val="bg1"/>
              </a:solidFill>
            </a:endParaRPr>
          </a:p>
        </p:txBody>
      </p:sp>
      <p:pic>
        <p:nvPicPr>
          <p:cNvPr id="45" name="Picture 4" descr="Gifs ANimados Flechas (80)">
            <a:hlinkClick r:id="rId2"/>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7462" y="4149080"/>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46" name="2 Marcador de contenido"/>
          <p:cNvSpPr txBox="1">
            <a:spLocks/>
          </p:cNvSpPr>
          <p:nvPr/>
        </p:nvSpPr>
        <p:spPr>
          <a:xfrm>
            <a:off x="3863444" y="4005064"/>
            <a:ext cx="128462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400" dirty="0" smtClean="0">
                <a:solidFill>
                  <a:schemeClr val="bg1"/>
                </a:solidFill>
              </a:rPr>
              <a:t>Campaña Primero Ecuador</a:t>
            </a:r>
          </a:p>
        </p:txBody>
      </p:sp>
      <p:sp>
        <p:nvSpPr>
          <p:cNvPr id="47" name="2 Marcador de contenido"/>
          <p:cNvSpPr txBox="1">
            <a:spLocks/>
          </p:cNvSpPr>
          <p:nvPr/>
        </p:nvSpPr>
        <p:spPr>
          <a:xfrm>
            <a:off x="3843983" y="5085184"/>
            <a:ext cx="1448097"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C" sz="1400" dirty="0" smtClean="0">
                <a:solidFill>
                  <a:schemeClr val="bg1"/>
                </a:solidFill>
              </a:rPr>
              <a:t>Regularización de importaciones</a:t>
            </a:r>
          </a:p>
        </p:txBody>
      </p:sp>
      <p:pic>
        <p:nvPicPr>
          <p:cNvPr id="48" name="Picture 4" descr="Gifs ANimados Flechas (80)">
            <a:hlinkClick r:id="rId2"/>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8831">
            <a:off x="3049256" y="4979550"/>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Gifs ANimados Flechas (78)">
            <a:hlinkClick r:id="rId2"/>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924833" y="4773721"/>
            <a:ext cx="383471" cy="383471"/>
          </a:xfrm>
          <a:prstGeom prst="rect">
            <a:avLst/>
          </a:prstGeom>
          <a:noFill/>
          <a:extLst>
            <a:ext uri="{909E8E84-426E-40DD-AFC4-6F175D3DCCD1}">
              <a14:hiddenFill xmlns:a14="http://schemas.microsoft.com/office/drawing/2010/main">
                <a:solidFill>
                  <a:srgbClr val="FFFFFF"/>
                </a:solidFill>
              </a14:hiddenFill>
            </a:ext>
          </a:extLst>
        </p:spPr>
      </p:pic>
      <p:sp>
        <p:nvSpPr>
          <p:cNvPr id="50" name="2 Marcador de contenido"/>
          <p:cNvSpPr txBox="1">
            <a:spLocks/>
          </p:cNvSpPr>
          <p:nvPr/>
        </p:nvSpPr>
        <p:spPr>
          <a:xfrm>
            <a:off x="6236915" y="5321213"/>
            <a:ext cx="2439541" cy="5560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s-EC" sz="1700" dirty="0" smtClean="0">
                <a:solidFill>
                  <a:schemeClr val="bg1"/>
                </a:solidFill>
              </a:rPr>
              <a:t>Competitiva</a:t>
            </a:r>
            <a:endParaRPr lang="es-EC" sz="2800" dirty="0" smtClean="0">
              <a:solidFill>
                <a:schemeClr val="bg1"/>
              </a:solidFill>
            </a:endParaRPr>
          </a:p>
          <a:p>
            <a:pPr marL="0" indent="0">
              <a:buFont typeface="Arial" panose="020B0604020202020204" pitchFamily="34" charset="0"/>
              <a:buNone/>
            </a:pPr>
            <a:endParaRPr lang="es-EC" sz="2800" dirty="0">
              <a:solidFill>
                <a:schemeClr val="bg1"/>
              </a:solidFill>
            </a:endParaRPr>
          </a:p>
        </p:txBody>
      </p:sp>
      <p:sp>
        <p:nvSpPr>
          <p:cNvPr id="51" name="50 Marco"/>
          <p:cNvSpPr/>
          <p:nvPr/>
        </p:nvSpPr>
        <p:spPr>
          <a:xfrm>
            <a:off x="1979712" y="404664"/>
            <a:ext cx="5472608" cy="594320"/>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i="1" u="sng" dirty="0">
                <a:solidFill>
                  <a:schemeClr val="bg1"/>
                </a:solidFill>
              </a:rPr>
              <a:t>INTRODUCCIÓN E IMPORTANCIA</a:t>
            </a:r>
            <a:r>
              <a:rPr lang="es-EC" sz="2000" i="1" u="sng" dirty="0" smtClean="0">
                <a:solidFill>
                  <a:schemeClr val="bg1"/>
                </a:solidFill>
              </a:rPr>
              <a:t>: </a:t>
            </a:r>
            <a:endParaRPr lang="es-EC" sz="2000" dirty="0">
              <a:solidFill>
                <a:schemeClr val="tx1"/>
              </a:solidFill>
            </a:endParaRPr>
          </a:p>
        </p:txBody>
      </p:sp>
    </p:spTree>
    <p:extLst>
      <p:ext uri="{BB962C8B-B14F-4D97-AF65-F5344CB8AC3E}">
        <p14:creationId xmlns:p14="http://schemas.microsoft.com/office/powerpoint/2010/main" val="3755600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547664" y="3722737"/>
            <a:ext cx="7272808" cy="7863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s-ES" sz="2400" dirty="0">
                <a:solidFill>
                  <a:schemeClr val="bg1"/>
                </a:solidFill>
              </a:rPr>
              <a:t>Realizar un diagnóstico de la situación actual de la empresa Creaciones </a:t>
            </a:r>
            <a:r>
              <a:rPr lang="es-ES" sz="2400" dirty="0" err="1" smtClean="0">
                <a:solidFill>
                  <a:schemeClr val="bg1"/>
                </a:solidFill>
              </a:rPr>
              <a:t>Jessy</a:t>
            </a:r>
            <a:r>
              <a:rPr lang="es-ES" sz="2400" dirty="0" smtClean="0">
                <a:solidFill>
                  <a:schemeClr val="bg1"/>
                </a:solidFill>
              </a:rPr>
              <a:t>. </a:t>
            </a:r>
            <a:endParaRPr lang="es-EC" sz="2400" dirty="0">
              <a:solidFill>
                <a:schemeClr val="bg1"/>
              </a:solidFill>
            </a:endParaRPr>
          </a:p>
        </p:txBody>
      </p:sp>
      <p:sp>
        <p:nvSpPr>
          <p:cNvPr id="10" name="2 Marcador de contenido"/>
          <p:cNvSpPr txBox="1">
            <a:spLocks/>
          </p:cNvSpPr>
          <p:nvPr/>
        </p:nvSpPr>
        <p:spPr>
          <a:xfrm>
            <a:off x="1491952" y="5373216"/>
            <a:ext cx="7190115"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s-ES" sz="2400" dirty="0">
                <a:solidFill>
                  <a:schemeClr val="bg1"/>
                </a:solidFill>
              </a:rPr>
              <a:t>Diseñar e implementar los planes de </a:t>
            </a:r>
            <a:r>
              <a:rPr lang="es-ES" sz="2400" dirty="0" smtClean="0">
                <a:solidFill>
                  <a:schemeClr val="bg1"/>
                </a:solidFill>
              </a:rPr>
              <a:t>acción. </a:t>
            </a:r>
            <a:endParaRPr lang="es-EC" sz="2400" dirty="0">
              <a:solidFill>
                <a:schemeClr val="bg1"/>
              </a:solidFill>
            </a:endParaRPr>
          </a:p>
        </p:txBody>
      </p:sp>
      <p:sp>
        <p:nvSpPr>
          <p:cNvPr id="11" name="2 Marcador de contenido"/>
          <p:cNvSpPr txBox="1">
            <a:spLocks/>
          </p:cNvSpPr>
          <p:nvPr/>
        </p:nvSpPr>
        <p:spPr>
          <a:xfrm>
            <a:off x="1491952" y="4725144"/>
            <a:ext cx="7190115"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s-ES" sz="2400" dirty="0">
                <a:solidFill>
                  <a:schemeClr val="bg1"/>
                </a:solidFill>
              </a:rPr>
              <a:t>Realizar un análisis de </a:t>
            </a:r>
            <a:r>
              <a:rPr lang="es-ES" sz="2400" dirty="0" smtClean="0">
                <a:solidFill>
                  <a:schemeClr val="bg1"/>
                </a:solidFill>
              </a:rPr>
              <a:t>causas. </a:t>
            </a:r>
            <a:endParaRPr lang="es-EC" sz="2400" dirty="0">
              <a:solidFill>
                <a:schemeClr val="bg1"/>
              </a:solidFill>
            </a:endParaRPr>
          </a:p>
        </p:txBody>
      </p:sp>
      <p:sp>
        <p:nvSpPr>
          <p:cNvPr id="12" name="11 Marco"/>
          <p:cNvSpPr/>
          <p:nvPr/>
        </p:nvSpPr>
        <p:spPr>
          <a:xfrm>
            <a:off x="395536" y="836712"/>
            <a:ext cx="8496944" cy="1944216"/>
          </a:xfrm>
          <a:prstGeom prst="frame">
            <a:avLst>
              <a:gd name="adj1" fmla="val 3885"/>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200" dirty="0"/>
              <a:t>Medir y analizar las principales causas que ocasionan defectos en la producción de plumón sintético en la empresa “Creaciones </a:t>
            </a:r>
            <a:r>
              <a:rPr lang="es-EC" sz="2200" dirty="0" err="1"/>
              <a:t>Jessy</a:t>
            </a:r>
            <a:r>
              <a:rPr lang="es-EC" sz="2200" dirty="0"/>
              <a:t>”, así como la implementación de los planes de acción empleando la metodología Ruta de la </a:t>
            </a:r>
            <a:r>
              <a:rPr lang="es-EC" sz="2200" dirty="0" smtClean="0"/>
              <a:t>Calidad, </a:t>
            </a:r>
            <a:r>
              <a:rPr lang="es-EC" sz="2200" dirty="0"/>
              <a:t>con la finalidad de alcanzar la eficiencia del proceso y satisfacción de los clientes</a:t>
            </a:r>
            <a:r>
              <a:rPr lang="es-EC" sz="2200" dirty="0" smtClean="0"/>
              <a:t>.</a:t>
            </a:r>
            <a:endParaRPr lang="es-EC" sz="2200" dirty="0"/>
          </a:p>
        </p:txBody>
      </p:sp>
      <p:pic>
        <p:nvPicPr>
          <p:cNvPr id="13"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7805" y="3875788"/>
            <a:ext cx="643835" cy="4893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7805" y="4797152"/>
            <a:ext cx="643835" cy="4893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7805" y="5949280"/>
            <a:ext cx="643835" cy="489316"/>
          </a:xfrm>
          <a:prstGeom prst="rect">
            <a:avLst/>
          </a:prstGeom>
          <a:noFill/>
          <a:extLst>
            <a:ext uri="{909E8E84-426E-40DD-AFC4-6F175D3DCCD1}">
              <a14:hiddenFill xmlns:a14="http://schemas.microsoft.com/office/drawing/2010/main">
                <a:solidFill>
                  <a:srgbClr val="FFFFFF"/>
                </a:solidFill>
              </a14:hiddenFill>
            </a:ext>
          </a:extLst>
        </p:spPr>
      </p:pic>
      <p:sp>
        <p:nvSpPr>
          <p:cNvPr id="16" name="15 Marco"/>
          <p:cNvSpPr/>
          <p:nvPr/>
        </p:nvSpPr>
        <p:spPr>
          <a:xfrm>
            <a:off x="395536" y="116632"/>
            <a:ext cx="2880320" cy="504056"/>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OBJETIVO </a:t>
            </a:r>
            <a:r>
              <a:rPr lang="es-EC" sz="2000" b="1" i="1" u="sng" dirty="0">
                <a:solidFill>
                  <a:schemeClr val="bg1"/>
                </a:solidFill>
              </a:rPr>
              <a:t>GENERAL</a:t>
            </a:r>
            <a:r>
              <a:rPr lang="es-EC" sz="2000" b="1" i="1" u="sng" dirty="0" smtClean="0">
                <a:solidFill>
                  <a:schemeClr val="bg1"/>
                </a:solidFill>
              </a:rPr>
              <a:t>: </a:t>
            </a:r>
            <a:endParaRPr lang="es-EC" sz="2000" dirty="0">
              <a:solidFill>
                <a:schemeClr val="tx1"/>
              </a:solidFill>
            </a:endParaRPr>
          </a:p>
        </p:txBody>
      </p:sp>
      <p:sp>
        <p:nvSpPr>
          <p:cNvPr id="17" name="16 Marco"/>
          <p:cNvSpPr/>
          <p:nvPr/>
        </p:nvSpPr>
        <p:spPr>
          <a:xfrm>
            <a:off x="467544" y="2996952"/>
            <a:ext cx="3456384" cy="504056"/>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r>
              <a:rPr lang="es-EC" sz="2000" b="1" i="1" u="sng" dirty="0">
                <a:solidFill>
                  <a:schemeClr val="bg1"/>
                </a:solidFill>
              </a:rPr>
              <a:t>OBJETIVOS ESPECÍFICOS: </a:t>
            </a:r>
            <a:r>
              <a:rPr lang="es-EC" sz="2000" b="1" i="1" u="sng" dirty="0" smtClean="0">
                <a:solidFill>
                  <a:schemeClr val="bg1"/>
                </a:solidFill>
              </a:rPr>
              <a:t> </a:t>
            </a:r>
            <a:endParaRPr lang="es-EC" sz="2000" b="1" i="1" u="sng" dirty="0">
              <a:solidFill>
                <a:schemeClr val="bg1"/>
              </a:solidFill>
            </a:endParaRPr>
          </a:p>
        </p:txBody>
      </p:sp>
      <p:sp>
        <p:nvSpPr>
          <p:cNvPr id="18" name="2 Marcador de contenido"/>
          <p:cNvSpPr txBox="1">
            <a:spLocks/>
          </p:cNvSpPr>
          <p:nvPr/>
        </p:nvSpPr>
        <p:spPr>
          <a:xfrm>
            <a:off x="1486341" y="6021288"/>
            <a:ext cx="7190115"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es-ES" sz="2400" dirty="0">
                <a:solidFill>
                  <a:schemeClr val="bg1"/>
                </a:solidFill>
              </a:rPr>
              <a:t>Analizar los resultados alcanzados después de la implementación de los planes de </a:t>
            </a:r>
            <a:r>
              <a:rPr lang="es-ES" sz="2400" dirty="0" smtClean="0">
                <a:solidFill>
                  <a:schemeClr val="bg1"/>
                </a:solidFill>
              </a:rPr>
              <a:t>acción.</a:t>
            </a:r>
            <a:endParaRPr lang="es-EC" sz="2400" dirty="0">
              <a:solidFill>
                <a:schemeClr val="bg1"/>
              </a:solidFill>
            </a:endParaRPr>
          </a:p>
        </p:txBody>
      </p:sp>
      <p:pic>
        <p:nvPicPr>
          <p:cNvPr id="19" name="Picture 6" descr="Gifs ANimados Flechas (91)">
            <a:hlinkClick r:id="rId2"/>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7805" y="5445224"/>
            <a:ext cx="643835" cy="48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5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708857811"/>
              </p:ext>
            </p:extLst>
          </p:nvPr>
        </p:nvGraphicFramePr>
        <p:xfrm>
          <a:off x="1379984" y="2075439"/>
          <a:ext cx="6792416" cy="3009745"/>
        </p:xfrm>
        <a:graphic>
          <a:graphicData uri="http://schemas.openxmlformats.org/drawingml/2006/table">
            <a:tbl>
              <a:tblPr firstRow="1" bandRow="1">
                <a:tableStyleId>{8799B23B-EC83-4686-B30A-512413B5E67A}</a:tableStyleId>
              </a:tblPr>
              <a:tblGrid>
                <a:gridCol w="3396208"/>
                <a:gridCol w="3396208"/>
              </a:tblGrid>
              <a:tr h="7298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Tipo de Investigación: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 Documental</a:t>
                      </a:r>
                    </a:p>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 Descriptiva</a:t>
                      </a:r>
                    </a:p>
                  </a:txBody>
                  <a:tcPr/>
                </a:tc>
              </a:tr>
              <a:tr h="7298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Método de Investigación: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Deductivo</a:t>
                      </a:r>
                    </a:p>
                  </a:txBody>
                  <a:tcPr/>
                </a:tc>
              </a:tr>
              <a:tr h="1456903">
                <a:tc>
                  <a:txBody>
                    <a:bodyPr/>
                    <a:lstStyle/>
                    <a:p>
                      <a:pPr algn="ctr"/>
                      <a:endParaRPr lang="es-EC" sz="2400" dirty="0" smtClean="0">
                        <a:solidFill>
                          <a:schemeClr val="bg1"/>
                        </a:solidFill>
                      </a:endParaRPr>
                    </a:p>
                    <a:p>
                      <a:pPr algn="ctr"/>
                      <a:r>
                        <a:rPr lang="es-EC" sz="2400" dirty="0" smtClean="0">
                          <a:solidFill>
                            <a:schemeClr val="bg1"/>
                          </a:solidFill>
                        </a:rPr>
                        <a:t>Técnicas: </a:t>
                      </a:r>
                      <a:endParaRPr lang="es-EC"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 Entrevista</a:t>
                      </a:r>
                    </a:p>
                    <a:p>
                      <a:pPr marL="0" marR="0" indent="0" algn="ctr" defTabSz="914400" rtl="0" eaLnBrk="1" fontAlgn="auto" latinLnBrk="0" hangingPunct="1">
                        <a:lnSpc>
                          <a:spcPct val="100000"/>
                        </a:lnSpc>
                        <a:spcBef>
                          <a:spcPts val="0"/>
                        </a:spcBef>
                        <a:spcAft>
                          <a:spcPts val="0"/>
                        </a:spcAft>
                        <a:buClrTx/>
                        <a:buSzTx/>
                        <a:buFontTx/>
                        <a:buNone/>
                        <a:tabLst/>
                        <a:defRPr/>
                      </a:pPr>
                      <a:r>
                        <a:rPr lang="es-EC" sz="2400" dirty="0" smtClean="0">
                          <a:solidFill>
                            <a:schemeClr val="bg1"/>
                          </a:solidFill>
                        </a:rPr>
                        <a:t>- Observación</a:t>
                      </a:r>
                    </a:p>
                  </a:txBody>
                  <a:tcPr/>
                </a:tc>
              </a:tr>
            </a:tbl>
          </a:graphicData>
        </a:graphic>
      </p:graphicFrame>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15" t="32813" r="52782" b="13086"/>
          <a:stretch/>
        </p:blipFill>
        <p:spPr bwMode="auto">
          <a:xfrm>
            <a:off x="6804248" y="332656"/>
            <a:ext cx="1224136" cy="102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Marco"/>
          <p:cNvSpPr/>
          <p:nvPr/>
        </p:nvSpPr>
        <p:spPr>
          <a:xfrm>
            <a:off x="971600" y="908720"/>
            <a:ext cx="3024336" cy="655405"/>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a:solidFill>
                  <a:schemeClr val="bg1"/>
                </a:solidFill>
              </a:rPr>
              <a:t>* METODOLOGÍA: </a:t>
            </a:r>
            <a:r>
              <a:rPr lang="es-EC" sz="2000" b="1" i="1" u="sng" dirty="0" smtClean="0">
                <a:solidFill>
                  <a:schemeClr val="bg1"/>
                </a:solidFill>
              </a:rPr>
              <a:t> </a:t>
            </a:r>
            <a:endParaRPr lang="es-EC" sz="2000" dirty="0">
              <a:solidFill>
                <a:schemeClr val="tx1"/>
              </a:solidFill>
            </a:endParaRPr>
          </a:p>
        </p:txBody>
      </p:sp>
    </p:spTree>
    <p:extLst>
      <p:ext uri="{BB962C8B-B14F-4D97-AF65-F5344CB8AC3E}">
        <p14:creationId xmlns:p14="http://schemas.microsoft.com/office/powerpoint/2010/main" val="2655984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o"/>
          <p:cNvSpPr/>
          <p:nvPr/>
        </p:nvSpPr>
        <p:spPr>
          <a:xfrm>
            <a:off x="1547664" y="260648"/>
            <a:ext cx="6408712" cy="504056"/>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SIPOC PROCESO DE PRODUCCIÓN DE PLUMÓN</a:t>
            </a:r>
            <a:endParaRPr lang="es-EC" sz="2000" dirty="0">
              <a:solidFill>
                <a:schemeClr val="tx1"/>
              </a:solidFill>
            </a:endParaRPr>
          </a:p>
        </p:txBody>
      </p:sp>
      <p:pic>
        <p:nvPicPr>
          <p:cNvPr id="7" name="6 Imagen"/>
          <p:cNvPicPr/>
          <p:nvPr/>
        </p:nvPicPr>
        <p:blipFill>
          <a:blip r:embed="rId2"/>
          <a:stretch>
            <a:fillRect/>
          </a:stretch>
        </p:blipFill>
        <p:spPr>
          <a:xfrm>
            <a:off x="395536" y="1052736"/>
            <a:ext cx="8424936" cy="5472608"/>
          </a:xfrm>
          <a:prstGeom prst="rect">
            <a:avLst/>
          </a:prstGeom>
          <a:ln>
            <a:solidFill>
              <a:schemeClr val="tx1"/>
            </a:solidFill>
          </a:ln>
        </p:spPr>
      </p:pic>
    </p:spTree>
    <p:extLst>
      <p:ext uri="{BB962C8B-B14F-4D97-AF65-F5344CB8AC3E}">
        <p14:creationId xmlns:p14="http://schemas.microsoft.com/office/powerpoint/2010/main" val="123619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o"/>
          <p:cNvSpPr/>
          <p:nvPr/>
        </p:nvSpPr>
        <p:spPr>
          <a:xfrm>
            <a:off x="1619672" y="620688"/>
            <a:ext cx="6408712" cy="648072"/>
          </a:xfrm>
          <a:prstGeom prst="frame">
            <a:avLst>
              <a:gd name="adj1" fmla="val 3885"/>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2000" b="1" i="1" u="sng" dirty="0" smtClean="0">
                <a:solidFill>
                  <a:schemeClr val="bg1"/>
                </a:solidFill>
              </a:rPr>
              <a:t>SITUACIÓN ACTUAL</a:t>
            </a:r>
            <a:endParaRPr lang="es-EC" sz="2000" dirty="0">
              <a:solidFill>
                <a:schemeClr val="tx1"/>
              </a:solidFill>
            </a:endParaRPr>
          </a:p>
        </p:txBody>
      </p:sp>
      <p:pic>
        <p:nvPicPr>
          <p:cNvPr id="6" name="5 Imagen"/>
          <p:cNvPicPr/>
          <p:nvPr/>
        </p:nvPicPr>
        <p:blipFill>
          <a:blip r:embed="rId2"/>
          <a:stretch>
            <a:fillRect/>
          </a:stretch>
        </p:blipFill>
        <p:spPr>
          <a:xfrm>
            <a:off x="539552" y="2420888"/>
            <a:ext cx="8064896" cy="3456384"/>
          </a:xfrm>
          <a:prstGeom prst="rect">
            <a:avLst/>
          </a:prstGeom>
        </p:spPr>
      </p:pic>
      <p:sp>
        <p:nvSpPr>
          <p:cNvPr id="7" name="6 Marco"/>
          <p:cNvSpPr/>
          <p:nvPr/>
        </p:nvSpPr>
        <p:spPr>
          <a:xfrm>
            <a:off x="467544" y="1556792"/>
            <a:ext cx="4896544" cy="432048"/>
          </a:xfrm>
          <a:prstGeom prst="frame">
            <a:avLst>
              <a:gd name="adj1" fmla="val 388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i="1" u="sng" dirty="0" smtClean="0">
                <a:solidFill>
                  <a:schemeClr val="bg1"/>
                </a:solidFill>
              </a:rPr>
              <a:t>PRODUCCIÓN ENERO – MARZO 2015 </a:t>
            </a:r>
            <a:endParaRPr lang="es-EC" sz="2000" dirty="0">
              <a:solidFill>
                <a:schemeClr val="tx1"/>
              </a:solidFill>
            </a:endParaRPr>
          </a:p>
        </p:txBody>
      </p:sp>
    </p:spTree>
    <p:extLst>
      <p:ext uri="{BB962C8B-B14F-4D97-AF65-F5344CB8AC3E}">
        <p14:creationId xmlns:p14="http://schemas.microsoft.com/office/powerpoint/2010/main" val="151235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6249</TotalTime>
  <Words>1499</Words>
  <Application>Microsoft Office PowerPoint</Application>
  <PresentationFormat>Presentación en pantalla (4:3)</PresentationFormat>
  <Paragraphs>293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MEDICIÓN, ANÁLISIS Y MEJORA DEL PROCESO DE PRODUCCIÓN DE PLUMÓN SINTÉTICO EN LA EMPRESA CREACIONES JESSY   MAESTRÍA EN GESTIÓN DE LA CALIDAD Y PRODUCTIVIDAD   NOMBRE: ING. SONIA XIMENA ESTRADA ARÉVALO   TUTOR: LIC. GIOVANNA LARA, MGCP         2O AGOSTO 2015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alexime</dc:creator>
  <cp:lastModifiedBy>diec1406@yahoo.es</cp:lastModifiedBy>
  <cp:revision>193</cp:revision>
  <dcterms:created xsi:type="dcterms:W3CDTF">2013-12-07T00:02:53Z</dcterms:created>
  <dcterms:modified xsi:type="dcterms:W3CDTF">2015-11-22T15:58:42Z</dcterms:modified>
</cp:coreProperties>
</file>