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3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89" r:id="rId11"/>
    <p:sldId id="290" r:id="rId12"/>
    <p:sldId id="285" r:id="rId13"/>
    <p:sldId id="286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9" r:id="rId31"/>
    <p:sldId id="307" r:id="rId32"/>
    <p:sldId id="311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BCE5F6-01DE-4A7B-91D4-094C8C677CCD}">
          <p14:sldIdLst>
            <p14:sldId id="256"/>
            <p14:sldId id="313"/>
            <p14:sldId id="257"/>
            <p14:sldId id="258"/>
            <p14:sldId id="259"/>
            <p14:sldId id="260"/>
            <p14:sldId id="284"/>
            <p14:sldId id="287"/>
            <p14:sldId id="288"/>
            <p14:sldId id="289"/>
            <p14:sldId id="290"/>
            <p14:sldId id="285"/>
            <p14:sldId id="286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9"/>
            <p14:sldId id="307"/>
            <p14:sldId id="311"/>
          </p14:sldIdLst>
        </p14:section>
        <p14:section name="Sección sin título" id="{81B92035-5A0E-4B86-A42B-2A9410F1799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9467" autoAdjust="0"/>
  </p:normalViewPr>
  <p:slideViewPr>
    <p:cSldViewPr>
      <p:cViewPr>
        <p:scale>
          <a:sx n="70" d="100"/>
          <a:sy n="70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ime\Desktop\TXE\TESIS%201\V3\Definitivos\FORMATOS\Matriz%20ISO%209001%202008.xlsx" TargetMode="External"/><Relationship Id="rId1" Type="http://schemas.openxmlformats.org/officeDocument/2006/relationships/image" Target="../media/image1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CUMPLIMIENTO REQUISITOS NORMA ISO 9001:2008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'Resultado diagnóstico SGC'!$D$5</c:f>
              <c:strCache>
                <c:ptCount val="1"/>
                <c:pt idx="0">
                  <c:v>CUMPLE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'Resultado diagnóstico SGC'!$C$6:$C$12</c:f>
              <c:strCache>
                <c:ptCount val="7"/>
                <c:pt idx="0">
                  <c:v>4. Sistema de Gestión de la Calidad</c:v>
                </c:pt>
                <c:pt idx="1">
                  <c:v>5. Responsabilidad de la dirección</c:v>
                </c:pt>
                <c:pt idx="2">
                  <c:v>6. Gestión de los recursos</c:v>
                </c:pt>
                <c:pt idx="3">
                  <c:v>7. Realización del producto</c:v>
                </c:pt>
                <c:pt idx="4">
                  <c:v>8. Medición, análisis y mejora</c:v>
                </c:pt>
                <c:pt idx="5">
                  <c:v>TOTAL</c:v>
                </c:pt>
                <c:pt idx="6">
                  <c:v>PORCENTAJE DE CUMPLIMIENTO</c:v>
                </c:pt>
              </c:strCache>
            </c:strRef>
          </c:cat>
          <c:val>
            <c:numRef>
              <c:f>'Resultado diagnóstico SGC'!$D$6:$D$12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9</c:v>
                </c:pt>
                <c:pt idx="6" formatCode="0.00%">
                  <c:v>4.4554455445544552E-2</c:v>
                </c:pt>
              </c:numCache>
            </c:numRef>
          </c:val>
        </c:ser>
        <c:ser>
          <c:idx val="0"/>
          <c:order val="1"/>
          <c:tx>
            <c:strRef>
              <c:f>'Resultado diagnóstico SGC'!$E$5</c:f>
              <c:strCache>
                <c:ptCount val="1"/>
                <c:pt idx="0">
                  <c:v>PARCIAL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'Resultado diagnóstico SGC'!$C$6:$C$12</c:f>
              <c:strCache>
                <c:ptCount val="7"/>
                <c:pt idx="0">
                  <c:v>4. Sistema de Gestión de la Calidad</c:v>
                </c:pt>
                <c:pt idx="1">
                  <c:v>5. Responsabilidad de la dirección</c:v>
                </c:pt>
                <c:pt idx="2">
                  <c:v>6. Gestión de los recursos</c:v>
                </c:pt>
                <c:pt idx="3">
                  <c:v>7. Realización del producto</c:v>
                </c:pt>
                <c:pt idx="4">
                  <c:v>8. Medición, análisis y mejora</c:v>
                </c:pt>
                <c:pt idx="5">
                  <c:v>TOTAL</c:v>
                </c:pt>
                <c:pt idx="6">
                  <c:v>PORCENTAJE DE CUMPLIMIENTO</c:v>
                </c:pt>
              </c:strCache>
            </c:strRef>
          </c:cat>
          <c:val>
            <c:numRef>
              <c:f>'Resultado diagnóstico SGC'!$E$6:$E$12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35</c:v>
                </c:pt>
                <c:pt idx="4">
                  <c:v>7</c:v>
                </c:pt>
                <c:pt idx="5">
                  <c:v>51</c:v>
                </c:pt>
                <c:pt idx="6" formatCode="0.00%">
                  <c:v>0.25247524752475248</c:v>
                </c:pt>
              </c:numCache>
            </c:numRef>
          </c:val>
        </c:ser>
        <c:ser>
          <c:idx val="2"/>
          <c:order val="2"/>
          <c:tx>
            <c:strRef>
              <c:f>'Resultado diagnóstico SGC'!$F$5</c:f>
              <c:strCache>
                <c:ptCount val="1"/>
                <c:pt idx="0">
                  <c:v>NO CUMPLE</c:v>
                </c:pt>
              </c:strCache>
            </c:strRef>
          </c:tx>
          <c:spPr>
            <a:solidFill>
              <a:srgbClr val="FF4F4F"/>
            </a:solidFill>
          </c:spPr>
          <c:invertIfNegative val="0"/>
          <c:cat>
            <c:strRef>
              <c:f>'Resultado diagnóstico SGC'!$C$6:$C$12</c:f>
              <c:strCache>
                <c:ptCount val="7"/>
                <c:pt idx="0">
                  <c:v>4. Sistema de Gestión de la Calidad</c:v>
                </c:pt>
                <c:pt idx="1">
                  <c:v>5. Responsabilidad de la dirección</c:v>
                </c:pt>
                <c:pt idx="2">
                  <c:v>6. Gestión de los recursos</c:v>
                </c:pt>
                <c:pt idx="3">
                  <c:v>7. Realización del producto</c:v>
                </c:pt>
                <c:pt idx="4">
                  <c:v>8. Medición, análisis y mejora</c:v>
                </c:pt>
                <c:pt idx="5">
                  <c:v>TOTAL</c:v>
                </c:pt>
                <c:pt idx="6">
                  <c:v>PORCENTAJE DE CUMPLIMIENTO</c:v>
                </c:pt>
              </c:strCache>
            </c:strRef>
          </c:cat>
          <c:val>
            <c:numRef>
              <c:f>'Resultado diagnóstico SGC'!$F$6:$F$12</c:f>
              <c:numCache>
                <c:formatCode>General</c:formatCode>
                <c:ptCount val="7"/>
                <c:pt idx="0">
                  <c:v>23</c:v>
                </c:pt>
                <c:pt idx="1">
                  <c:v>30</c:v>
                </c:pt>
                <c:pt idx="2">
                  <c:v>3</c:v>
                </c:pt>
                <c:pt idx="3">
                  <c:v>47</c:v>
                </c:pt>
                <c:pt idx="4">
                  <c:v>39</c:v>
                </c:pt>
                <c:pt idx="5">
                  <c:v>142</c:v>
                </c:pt>
                <c:pt idx="6" formatCode="0.00%">
                  <c:v>0.70297029702970293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7920"/>
        <c:axId val="63634752"/>
        <c:axId val="0"/>
      </c:bar3DChart>
      <c:catAx>
        <c:axId val="6097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3634752"/>
        <c:crosses val="autoZero"/>
        <c:auto val="1"/>
        <c:lblAlgn val="ctr"/>
        <c:lblOffset val="100"/>
        <c:noMultiLvlLbl val="0"/>
      </c:catAx>
      <c:valAx>
        <c:axId val="63634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s-EC" sz="1100"/>
                  <a:t>Número Requisitos</a:t>
                </a:r>
              </a:p>
            </c:rich>
          </c:tx>
          <c:layout>
            <c:manualLayout>
              <c:xMode val="edge"/>
              <c:yMode val="edge"/>
              <c:x val="4.9083676693682965E-2"/>
              <c:y val="0.3005095246149123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6097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25400">
      <a:solidFill>
        <a:schemeClr val="accent2">
          <a:lumMod val="60000"/>
          <a:lumOff val="40000"/>
        </a:schemeClr>
      </a:solidFill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AB6B1-668D-433C-8CC6-1228354C04B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5D9B15D1-7B4A-4211-B98B-8216AA04009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Disminución de clientes. </a:t>
          </a:r>
          <a:endParaRPr lang="es-EC" sz="1800" dirty="0">
            <a:solidFill>
              <a:schemeClr val="tx1"/>
            </a:solidFill>
          </a:endParaRPr>
        </a:p>
      </dgm:t>
    </dgm:pt>
    <dgm:pt modelId="{E58F8A4E-AC1D-4B0A-A0A8-DCD56A295054}" type="parTrans" cxnId="{C20CDA23-0A3C-4904-8CAF-02B9A3FE6E7A}">
      <dgm:prSet/>
      <dgm:spPr/>
      <dgm:t>
        <a:bodyPr/>
        <a:lstStyle/>
        <a:p>
          <a:endParaRPr lang="es-EC"/>
        </a:p>
      </dgm:t>
    </dgm:pt>
    <dgm:pt modelId="{90FE93D4-B5C5-4D48-933B-3FF46A52711D}" type="sibTrans" cxnId="{C20CDA23-0A3C-4904-8CAF-02B9A3FE6E7A}">
      <dgm:prSet/>
      <dgm:spPr/>
      <dgm:t>
        <a:bodyPr/>
        <a:lstStyle/>
        <a:p>
          <a:endParaRPr lang="es-EC"/>
        </a:p>
      </dgm:t>
    </dgm:pt>
    <dgm:pt modelId="{2C1017A1-DF42-4123-B37A-7344F33A486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Disminución del nivel de ventas. </a:t>
          </a:r>
          <a:endParaRPr lang="es-EC" sz="1800" dirty="0">
            <a:solidFill>
              <a:schemeClr val="tx1"/>
            </a:solidFill>
          </a:endParaRPr>
        </a:p>
      </dgm:t>
    </dgm:pt>
    <dgm:pt modelId="{B4464D2A-3F31-41F4-819D-5F812EB6FF04}" type="sibTrans" cxnId="{7F88FA94-0FE7-4E9C-856F-168B354E50D7}">
      <dgm:prSet/>
      <dgm:spPr/>
      <dgm:t>
        <a:bodyPr/>
        <a:lstStyle/>
        <a:p>
          <a:endParaRPr lang="es-EC"/>
        </a:p>
      </dgm:t>
    </dgm:pt>
    <dgm:pt modelId="{C7D3E729-3526-400D-87BB-53507C046458}" type="parTrans" cxnId="{7F88FA94-0FE7-4E9C-856F-168B354E50D7}">
      <dgm:prSet/>
      <dgm:spPr/>
      <dgm:t>
        <a:bodyPr/>
        <a:lstStyle/>
        <a:p>
          <a:endParaRPr lang="es-EC"/>
        </a:p>
      </dgm:t>
    </dgm:pt>
    <dgm:pt modelId="{DCB189EA-1903-4B21-BF53-D8A715D19020}" type="pres">
      <dgm:prSet presAssocID="{4A0AB6B1-668D-433C-8CC6-1228354C04BD}" presName="linearFlow" presStyleCnt="0">
        <dgm:presLayoutVars>
          <dgm:dir/>
          <dgm:resizeHandles val="exact"/>
        </dgm:presLayoutVars>
      </dgm:prSet>
      <dgm:spPr/>
    </dgm:pt>
    <dgm:pt modelId="{A7E9171C-B6E9-485D-ADE9-7A8A962B982E}" type="pres">
      <dgm:prSet presAssocID="{5D9B15D1-7B4A-4211-B98B-8216AA04009B}" presName="composite" presStyleCnt="0"/>
      <dgm:spPr/>
    </dgm:pt>
    <dgm:pt modelId="{51BB684E-9FB3-4FE5-95CD-98CFDCD41D32}" type="pres">
      <dgm:prSet presAssocID="{5D9B15D1-7B4A-4211-B98B-8216AA04009B}" presName="imgShp" presStyleLbl="fgImgPlace1" presStyleIdx="0" presStyleCnt="2" custScaleX="43424" custScaleY="37026" custLinFactNeighborX="434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E77A120-C895-4952-8A7B-845694B8075C}" type="pres">
      <dgm:prSet presAssocID="{5D9B15D1-7B4A-4211-B98B-8216AA04009B}" presName="txShp" presStyleLbl="node1" presStyleIdx="0" presStyleCnt="2" custScaleY="42908" custLinFactNeighborX="159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223962-BE5D-4A99-8208-B22935B37F90}" type="pres">
      <dgm:prSet presAssocID="{90FE93D4-B5C5-4D48-933B-3FF46A52711D}" presName="spacing" presStyleCnt="0"/>
      <dgm:spPr/>
    </dgm:pt>
    <dgm:pt modelId="{E7E7F2A7-93F6-4C3D-A421-9737598E6895}" type="pres">
      <dgm:prSet presAssocID="{2C1017A1-DF42-4123-B37A-7344F33A486F}" presName="composite" presStyleCnt="0"/>
      <dgm:spPr/>
    </dgm:pt>
    <dgm:pt modelId="{72D1CB8F-8C06-493A-B06D-E4BCC2486CC8}" type="pres">
      <dgm:prSet presAssocID="{2C1017A1-DF42-4123-B37A-7344F33A486F}" presName="imgShp" presStyleLbl="fgImgPlace1" presStyleIdx="1" presStyleCnt="2" custScaleX="39608" custScaleY="36979" custLinFactNeighborX="44906" custLinFactNeighborY="-145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9CB679-A64F-4385-A483-9925ED4B19B5}" type="pres">
      <dgm:prSet presAssocID="{2C1017A1-DF42-4123-B37A-7344F33A486F}" presName="txShp" presStyleLbl="node1" presStyleIdx="1" presStyleCnt="2" custScaleY="42167" custLinFactNeighborX="16459" custLinFactNeighborY="-14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7A5CE0-68D8-4A90-9E4D-690455FE2FB3}" type="presOf" srcId="{4A0AB6B1-668D-433C-8CC6-1228354C04BD}" destId="{DCB189EA-1903-4B21-BF53-D8A715D19020}" srcOrd="0" destOrd="0" presId="urn:microsoft.com/office/officeart/2005/8/layout/vList3"/>
    <dgm:cxn modelId="{683BDAC1-D97B-455E-BD1E-676FF169B0DF}" type="presOf" srcId="{5D9B15D1-7B4A-4211-B98B-8216AA04009B}" destId="{DE77A120-C895-4952-8A7B-845694B8075C}" srcOrd="0" destOrd="0" presId="urn:microsoft.com/office/officeart/2005/8/layout/vList3"/>
    <dgm:cxn modelId="{C20CDA23-0A3C-4904-8CAF-02B9A3FE6E7A}" srcId="{4A0AB6B1-668D-433C-8CC6-1228354C04BD}" destId="{5D9B15D1-7B4A-4211-B98B-8216AA04009B}" srcOrd="0" destOrd="0" parTransId="{E58F8A4E-AC1D-4B0A-A0A8-DCD56A295054}" sibTransId="{90FE93D4-B5C5-4D48-933B-3FF46A52711D}"/>
    <dgm:cxn modelId="{7F88FA94-0FE7-4E9C-856F-168B354E50D7}" srcId="{4A0AB6B1-668D-433C-8CC6-1228354C04BD}" destId="{2C1017A1-DF42-4123-B37A-7344F33A486F}" srcOrd="1" destOrd="0" parTransId="{C7D3E729-3526-400D-87BB-53507C046458}" sibTransId="{B4464D2A-3F31-41F4-819D-5F812EB6FF04}"/>
    <dgm:cxn modelId="{424A07C3-52EB-4AFE-8ABE-A6C2154F049B}" type="presOf" srcId="{2C1017A1-DF42-4123-B37A-7344F33A486F}" destId="{569CB679-A64F-4385-A483-9925ED4B19B5}" srcOrd="0" destOrd="0" presId="urn:microsoft.com/office/officeart/2005/8/layout/vList3"/>
    <dgm:cxn modelId="{AE04B8A5-6027-4BB1-84E7-E9FFA4754EDB}" type="presParOf" srcId="{DCB189EA-1903-4B21-BF53-D8A715D19020}" destId="{A7E9171C-B6E9-485D-ADE9-7A8A962B982E}" srcOrd="0" destOrd="0" presId="urn:microsoft.com/office/officeart/2005/8/layout/vList3"/>
    <dgm:cxn modelId="{B4E74631-94B3-434F-B474-392272C1249F}" type="presParOf" srcId="{A7E9171C-B6E9-485D-ADE9-7A8A962B982E}" destId="{51BB684E-9FB3-4FE5-95CD-98CFDCD41D32}" srcOrd="0" destOrd="0" presId="urn:microsoft.com/office/officeart/2005/8/layout/vList3"/>
    <dgm:cxn modelId="{D271201A-2C10-4714-BD86-B15053770BDA}" type="presParOf" srcId="{A7E9171C-B6E9-485D-ADE9-7A8A962B982E}" destId="{DE77A120-C895-4952-8A7B-845694B8075C}" srcOrd="1" destOrd="0" presId="urn:microsoft.com/office/officeart/2005/8/layout/vList3"/>
    <dgm:cxn modelId="{9B7427B6-E349-46AD-AA4E-B8854EB977A0}" type="presParOf" srcId="{DCB189EA-1903-4B21-BF53-D8A715D19020}" destId="{5E223962-BE5D-4A99-8208-B22935B37F90}" srcOrd="1" destOrd="0" presId="urn:microsoft.com/office/officeart/2005/8/layout/vList3"/>
    <dgm:cxn modelId="{3B12CD68-926C-4249-A78D-DA132F24615B}" type="presParOf" srcId="{DCB189EA-1903-4B21-BF53-D8A715D19020}" destId="{E7E7F2A7-93F6-4C3D-A421-9737598E6895}" srcOrd="2" destOrd="0" presId="urn:microsoft.com/office/officeart/2005/8/layout/vList3"/>
    <dgm:cxn modelId="{A3111C61-230E-4AD4-B437-6BF116179089}" type="presParOf" srcId="{E7E7F2A7-93F6-4C3D-A421-9737598E6895}" destId="{72D1CB8F-8C06-493A-B06D-E4BCC2486CC8}" srcOrd="0" destOrd="0" presId="urn:microsoft.com/office/officeart/2005/8/layout/vList3"/>
    <dgm:cxn modelId="{79380389-A8ED-419D-818D-5E92AF39935C}" type="presParOf" srcId="{E7E7F2A7-93F6-4C3D-A421-9737598E6895}" destId="{569CB679-A64F-4385-A483-9925ED4B19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B3607-5929-4ADA-9650-AF08AFDAC16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6416D9E-FB26-4B69-B5BC-4E9051D2CDD2}">
      <dgm:prSet phldrT="[Texto]" custT="1"/>
      <dgm:spPr/>
      <dgm:t>
        <a:bodyPr/>
        <a:lstStyle/>
        <a:p>
          <a:r>
            <a:rPr lang="es-ES" sz="1800" dirty="0" smtClean="0"/>
            <a:t>Cumplir con los requisitos señalados por el cliente para la producción de prendas de vestir o rollos de plumón.</a:t>
          </a:r>
          <a:endParaRPr lang="es-EC" sz="1800" dirty="0"/>
        </a:p>
      </dgm:t>
    </dgm:pt>
    <dgm:pt modelId="{54BEB12D-9595-49E2-B7A1-02F36FBBE9EC}" type="parTrans" cxnId="{B83BA521-0064-4414-9CB1-A363A7ADD444}">
      <dgm:prSet/>
      <dgm:spPr/>
      <dgm:t>
        <a:bodyPr/>
        <a:lstStyle/>
        <a:p>
          <a:endParaRPr lang="es-EC"/>
        </a:p>
      </dgm:t>
    </dgm:pt>
    <dgm:pt modelId="{5DA7431A-2BB3-4E42-92E9-717C2316E378}" type="sibTrans" cxnId="{B83BA521-0064-4414-9CB1-A363A7ADD444}">
      <dgm:prSet/>
      <dgm:spPr/>
      <dgm:t>
        <a:bodyPr/>
        <a:lstStyle/>
        <a:p>
          <a:endParaRPr lang="es-EC"/>
        </a:p>
      </dgm:t>
    </dgm:pt>
    <dgm:pt modelId="{D006ADA6-3583-497B-8406-B9EB50D999E9}">
      <dgm:prSet phldrT="[Texto]" custT="1"/>
      <dgm:spPr/>
      <dgm:t>
        <a:bodyPr/>
        <a:lstStyle/>
        <a:p>
          <a:r>
            <a:rPr lang="es-ES" sz="1800" dirty="0" smtClean="0"/>
            <a:t>Realizar el seguimiento y control de calidad en todas las fase de producción hasta la entrega oportuna de prendas de vestir o rollos de plumón a los clientes.</a:t>
          </a:r>
          <a:endParaRPr lang="es-EC" sz="1800" dirty="0"/>
        </a:p>
      </dgm:t>
    </dgm:pt>
    <dgm:pt modelId="{7D97F5E5-8B1F-4956-A00C-1A7F217A2E25}" type="parTrans" cxnId="{6F4D84D4-CA8E-4A08-8929-D2EF2B521B85}">
      <dgm:prSet/>
      <dgm:spPr/>
      <dgm:t>
        <a:bodyPr/>
        <a:lstStyle/>
        <a:p>
          <a:endParaRPr lang="es-EC"/>
        </a:p>
      </dgm:t>
    </dgm:pt>
    <dgm:pt modelId="{ACC4D004-FB19-42BF-8461-9EEC38F6B074}" type="sibTrans" cxnId="{6F4D84D4-CA8E-4A08-8929-D2EF2B521B85}">
      <dgm:prSet/>
      <dgm:spPr/>
      <dgm:t>
        <a:bodyPr/>
        <a:lstStyle/>
        <a:p>
          <a:endParaRPr lang="es-EC"/>
        </a:p>
      </dgm:t>
    </dgm:pt>
    <dgm:pt modelId="{857F99FA-D86C-4A5A-86CF-39BBCFE08E1A}">
      <dgm:prSet phldrT="[Texto]" custT="1"/>
      <dgm:spPr/>
      <dgm:t>
        <a:bodyPr/>
        <a:lstStyle/>
        <a:p>
          <a:r>
            <a:rPr lang="es-ES" sz="1800" dirty="0" smtClean="0"/>
            <a:t>Otorgar un trato amable y cordial en todo momento a los clientes internos y externos.  </a:t>
          </a:r>
          <a:endParaRPr lang="es-EC" sz="1800" dirty="0"/>
        </a:p>
      </dgm:t>
    </dgm:pt>
    <dgm:pt modelId="{990C60E6-1C8E-42DB-BA02-3EA87BC420BC}" type="parTrans" cxnId="{F0C134B1-366D-4349-9836-B16FCC193C24}">
      <dgm:prSet/>
      <dgm:spPr/>
      <dgm:t>
        <a:bodyPr/>
        <a:lstStyle/>
        <a:p>
          <a:endParaRPr lang="es-EC"/>
        </a:p>
      </dgm:t>
    </dgm:pt>
    <dgm:pt modelId="{F8549CDC-6006-4251-A318-B3EABC3156C6}" type="sibTrans" cxnId="{F0C134B1-366D-4349-9836-B16FCC193C24}">
      <dgm:prSet/>
      <dgm:spPr/>
      <dgm:t>
        <a:bodyPr/>
        <a:lstStyle/>
        <a:p>
          <a:endParaRPr lang="es-EC"/>
        </a:p>
      </dgm:t>
    </dgm:pt>
    <dgm:pt modelId="{0FCD0D96-E1A8-4BFA-ADDE-60B5A637C471}">
      <dgm:prSet custT="1"/>
      <dgm:spPr/>
      <dgm:t>
        <a:bodyPr/>
        <a:lstStyle/>
        <a:p>
          <a:r>
            <a:rPr lang="es-ES" sz="1800" dirty="0" smtClean="0"/>
            <a:t>Calificar y seleccionar a los mejores proveeros de materia prima.</a:t>
          </a:r>
          <a:endParaRPr lang="es-EC" sz="1800" dirty="0"/>
        </a:p>
      </dgm:t>
    </dgm:pt>
    <dgm:pt modelId="{1B9AA368-918B-4A82-A130-0AF4DADC9D79}" type="parTrans" cxnId="{16E93AF0-7A0C-4705-ACCA-6C4943007EA7}">
      <dgm:prSet/>
      <dgm:spPr/>
      <dgm:t>
        <a:bodyPr/>
        <a:lstStyle/>
        <a:p>
          <a:endParaRPr lang="es-EC"/>
        </a:p>
      </dgm:t>
    </dgm:pt>
    <dgm:pt modelId="{0A027DE3-D269-4CF6-B7BD-A4D233AED601}" type="sibTrans" cxnId="{16E93AF0-7A0C-4705-ACCA-6C4943007EA7}">
      <dgm:prSet/>
      <dgm:spPr/>
      <dgm:t>
        <a:bodyPr/>
        <a:lstStyle/>
        <a:p>
          <a:endParaRPr lang="es-EC"/>
        </a:p>
      </dgm:t>
    </dgm:pt>
    <dgm:pt modelId="{72625B56-A893-4927-BFF1-E57437019A4F}" type="pres">
      <dgm:prSet presAssocID="{950B3607-5929-4ADA-9650-AF08AFDAC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83C7652-BAB4-4310-A048-9C3FFFFDB0C2}" type="pres">
      <dgm:prSet presAssocID="{950B3607-5929-4ADA-9650-AF08AFDAC16D}" presName="Name1" presStyleCnt="0"/>
      <dgm:spPr/>
    </dgm:pt>
    <dgm:pt modelId="{11BAC53A-48DA-4ABC-BF02-FE84BF632853}" type="pres">
      <dgm:prSet presAssocID="{950B3607-5929-4ADA-9650-AF08AFDAC16D}" presName="cycle" presStyleCnt="0"/>
      <dgm:spPr/>
    </dgm:pt>
    <dgm:pt modelId="{8CB3323F-6F28-419E-ADDF-8CCA4CE05209}" type="pres">
      <dgm:prSet presAssocID="{950B3607-5929-4ADA-9650-AF08AFDAC16D}" presName="srcNode" presStyleLbl="node1" presStyleIdx="0" presStyleCnt="4"/>
      <dgm:spPr/>
    </dgm:pt>
    <dgm:pt modelId="{B8A32FDC-8AD8-4973-9172-8B030202146F}" type="pres">
      <dgm:prSet presAssocID="{950B3607-5929-4ADA-9650-AF08AFDAC16D}" presName="conn" presStyleLbl="parChTrans1D2" presStyleIdx="0" presStyleCnt="1"/>
      <dgm:spPr/>
      <dgm:t>
        <a:bodyPr/>
        <a:lstStyle/>
        <a:p>
          <a:endParaRPr lang="es-EC"/>
        </a:p>
      </dgm:t>
    </dgm:pt>
    <dgm:pt modelId="{DF7FCB90-5784-46C1-9685-B55372BDFAB0}" type="pres">
      <dgm:prSet presAssocID="{950B3607-5929-4ADA-9650-AF08AFDAC16D}" presName="extraNode" presStyleLbl="node1" presStyleIdx="0" presStyleCnt="4"/>
      <dgm:spPr/>
    </dgm:pt>
    <dgm:pt modelId="{5AED54A2-A585-468C-9A1E-FFA2FD058B22}" type="pres">
      <dgm:prSet presAssocID="{950B3607-5929-4ADA-9650-AF08AFDAC16D}" presName="dstNode" presStyleLbl="node1" presStyleIdx="0" presStyleCnt="4"/>
      <dgm:spPr/>
    </dgm:pt>
    <dgm:pt modelId="{34B405C2-83F1-4B9D-A35D-0221AF82F4C9}" type="pres">
      <dgm:prSet presAssocID="{26416D9E-FB26-4B69-B5BC-4E9051D2CDD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9D1BAE-C676-4A24-A75B-D425CA1AD79F}" type="pres">
      <dgm:prSet presAssocID="{26416D9E-FB26-4B69-B5BC-4E9051D2CDD2}" presName="accent_1" presStyleCnt="0"/>
      <dgm:spPr/>
    </dgm:pt>
    <dgm:pt modelId="{08AED4D8-B085-4E7C-933C-2AD2E2CF049D}" type="pres">
      <dgm:prSet presAssocID="{26416D9E-FB26-4B69-B5BC-4E9051D2CDD2}" presName="accentRepeatNode" presStyleLbl="solidFgAcc1" presStyleIdx="0" presStyleCnt="4"/>
      <dgm:spPr/>
    </dgm:pt>
    <dgm:pt modelId="{4C10E2EE-5D4F-4981-8D53-212986CE8838}" type="pres">
      <dgm:prSet presAssocID="{D006ADA6-3583-497B-8406-B9EB50D999E9}" presName="text_2" presStyleLbl="node1" presStyleIdx="1" presStyleCnt="4" custScaleY="115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22EF0-43E3-436E-BE71-3283FDEB0F09}" type="pres">
      <dgm:prSet presAssocID="{D006ADA6-3583-497B-8406-B9EB50D999E9}" presName="accent_2" presStyleCnt="0"/>
      <dgm:spPr/>
    </dgm:pt>
    <dgm:pt modelId="{6C017520-537A-41E7-B8F3-4C889144799B}" type="pres">
      <dgm:prSet presAssocID="{D006ADA6-3583-497B-8406-B9EB50D999E9}" presName="accentRepeatNode" presStyleLbl="solidFgAcc1" presStyleIdx="1" presStyleCnt="4"/>
      <dgm:spPr/>
    </dgm:pt>
    <dgm:pt modelId="{2D245C3C-7711-4DFE-BB26-5F4A8F294042}" type="pres">
      <dgm:prSet presAssocID="{0FCD0D96-E1A8-4BFA-ADDE-60B5A637C4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D7EC8D-8710-47B1-AA09-2DC7A93B4396}" type="pres">
      <dgm:prSet presAssocID="{0FCD0D96-E1A8-4BFA-ADDE-60B5A637C471}" presName="accent_3" presStyleCnt="0"/>
      <dgm:spPr/>
    </dgm:pt>
    <dgm:pt modelId="{B1441A95-E3C8-41F3-B79F-3E583B187373}" type="pres">
      <dgm:prSet presAssocID="{0FCD0D96-E1A8-4BFA-ADDE-60B5A637C471}" presName="accentRepeatNode" presStyleLbl="solidFgAcc1" presStyleIdx="2" presStyleCnt="4"/>
      <dgm:spPr/>
    </dgm:pt>
    <dgm:pt modelId="{302FBEAD-7B8D-4526-BC0E-803478A70475}" type="pres">
      <dgm:prSet presAssocID="{857F99FA-D86C-4A5A-86CF-39BBCFE08E1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FA2F4-481A-4B1B-A29E-483C6202ED0B}" type="pres">
      <dgm:prSet presAssocID="{857F99FA-D86C-4A5A-86CF-39BBCFE08E1A}" presName="accent_4" presStyleCnt="0"/>
      <dgm:spPr/>
    </dgm:pt>
    <dgm:pt modelId="{D0EC81F9-1177-4648-9562-4F5AC0DD7D30}" type="pres">
      <dgm:prSet presAssocID="{857F99FA-D86C-4A5A-86CF-39BBCFE08E1A}" presName="accentRepeatNode" presStyleLbl="solidFgAcc1" presStyleIdx="3" presStyleCnt="4"/>
      <dgm:spPr/>
    </dgm:pt>
  </dgm:ptLst>
  <dgm:cxnLst>
    <dgm:cxn modelId="{F0C134B1-366D-4349-9836-B16FCC193C24}" srcId="{950B3607-5929-4ADA-9650-AF08AFDAC16D}" destId="{857F99FA-D86C-4A5A-86CF-39BBCFE08E1A}" srcOrd="3" destOrd="0" parTransId="{990C60E6-1C8E-42DB-BA02-3EA87BC420BC}" sibTransId="{F8549CDC-6006-4251-A318-B3EABC3156C6}"/>
    <dgm:cxn modelId="{566137CA-ED0E-45A4-A0C6-A93E20D7E384}" type="presOf" srcId="{D006ADA6-3583-497B-8406-B9EB50D999E9}" destId="{4C10E2EE-5D4F-4981-8D53-212986CE8838}" srcOrd="0" destOrd="0" presId="urn:microsoft.com/office/officeart/2008/layout/VerticalCurvedList"/>
    <dgm:cxn modelId="{D62ABA4B-B42D-4B46-B7F0-CA3C5FC9A6B4}" type="presOf" srcId="{0FCD0D96-E1A8-4BFA-ADDE-60B5A637C471}" destId="{2D245C3C-7711-4DFE-BB26-5F4A8F294042}" srcOrd="0" destOrd="0" presId="urn:microsoft.com/office/officeart/2008/layout/VerticalCurvedList"/>
    <dgm:cxn modelId="{6F4D84D4-CA8E-4A08-8929-D2EF2B521B85}" srcId="{950B3607-5929-4ADA-9650-AF08AFDAC16D}" destId="{D006ADA6-3583-497B-8406-B9EB50D999E9}" srcOrd="1" destOrd="0" parTransId="{7D97F5E5-8B1F-4956-A00C-1A7F217A2E25}" sibTransId="{ACC4D004-FB19-42BF-8461-9EEC38F6B074}"/>
    <dgm:cxn modelId="{B83BA521-0064-4414-9CB1-A363A7ADD444}" srcId="{950B3607-5929-4ADA-9650-AF08AFDAC16D}" destId="{26416D9E-FB26-4B69-B5BC-4E9051D2CDD2}" srcOrd="0" destOrd="0" parTransId="{54BEB12D-9595-49E2-B7A1-02F36FBBE9EC}" sibTransId="{5DA7431A-2BB3-4E42-92E9-717C2316E378}"/>
    <dgm:cxn modelId="{16E93AF0-7A0C-4705-ACCA-6C4943007EA7}" srcId="{950B3607-5929-4ADA-9650-AF08AFDAC16D}" destId="{0FCD0D96-E1A8-4BFA-ADDE-60B5A637C471}" srcOrd="2" destOrd="0" parTransId="{1B9AA368-918B-4A82-A130-0AF4DADC9D79}" sibTransId="{0A027DE3-D269-4CF6-B7BD-A4D233AED601}"/>
    <dgm:cxn modelId="{36D516A3-E0C4-44FD-98DD-DA50FE7B49C0}" type="presOf" srcId="{950B3607-5929-4ADA-9650-AF08AFDAC16D}" destId="{72625B56-A893-4927-BFF1-E57437019A4F}" srcOrd="0" destOrd="0" presId="urn:microsoft.com/office/officeart/2008/layout/VerticalCurvedList"/>
    <dgm:cxn modelId="{2718991E-8A7B-486D-AF6E-8E37DA30F888}" type="presOf" srcId="{26416D9E-FB26-4B69-B5BC-4E9051D2CDD2}" destId="{34B405C2-83F1-4B9D-A35D-0221AF82F4C9}" srcOrd="0" destOrd="0" presId="urn:microsoft.com/office/officeart/2008/layout/VerticalCurvedList"/>
    <dgm:cxn modelId="{E189A743-DEF5-4F60-9DC3-AFD21B932F58}" type="presOf" srcId="{857F99FA-D86C-4A5A-86CF-39BBCFE08E1A}" destId="{302FBEAD-7B8D-4526-BC0E-803478A70475}" srcOrd="0" destOrd="0" presId="urn:microsoft.com/office/officeart/2008/layout/VerticalCurvedList"/>
    <dgm:cxn modelId="{C2B9246C-0493-4819-A7E8-0DC51F54BB51}" type="presOf" srcId="{5DA7431A-2BB3-4E42-92E9-717C2316E378}" destId="{B8A32FDC-8AD8-4973-9172-8B030202146F}" srcOrd="0" destOrd="0" presId="urn:microsoft.com/office/officeart/2008/layout/VerticalCurvedList"/>
    <dgm:cxn modelId="{48CE2832-8141-4066-8012-90A5FCDE5AF5}" type="presParOf" srcId="{72625B56-A893-4927-BFF1-E57437019A4F}" destId="{683C7652-BAB4-4310-A048-9C3FFFFDB0C2}" srcOrd="0" destOrd="0" presId="urn:microsoft.com/office/officeart/2008/layout/VerticalCurvedList"/>
    <dgm:cxn modelId="{3C78B101-17C0-4CD7-9CCB-FE040892B357}" type="presParOf" srcId="{683C7652-BAB4-4310-A048-9C3FFFFDB0C2}" destId="{11BAC53A-48DA-4ABC-BF02-FE84BF632853}" srcOrd="0" destOrd="0" presId="urn:microsoft.com/office/officeart/2008/layout/VerticalCurvedList"/>
    <dgm:cxn modelId="{2698A59F-9604-453E-AA4C-74456FD29764}" type="presParOf" srcId="{11BAC53A-48DA-4ABC-BF02-FE84BF632853}" destId="{8CB3323F-6F28-419E-ADDF-8CCA4CE05209}" srcOrd="0" destOrd="0" presId="urn:microsoft.com/office/officeart/2008/layout/VerticalCurvedList"/>
    <dgm:cxn modelId="{B383CE46-9CC9-4C35-B223-B419DB1205DB}" type="presParOf" srcId="{11BAC53A-48DA-4ABC-BF02-FE84BF632853}" destId="{B8A32FDC-8AD8-4973-9172-8B030202146F}" srcOrd="1" destOrd="0" presId="urn:microsoft.com/office/officeart/2008/layout/VerticalCurvedList"/>
    <dgm:cxn modelId="{DC530403-3EE9-4A92-AD29-B753C9A8FF78}" type="presParOf" srcId="{11BAC53A-48DA-4ABC-BF02-FE84BF632853}" destId="{DF7FCB90-5784-46C1-9685-B55372BDFAB0}" srcOrd="2" destOrd="0" presId="urn:microsoft.com/office/officeart/2008/layout/VerticalCurvedList"/>
    <dgm:cxn modelId="{67744F3E-11F2-4BBA-94F3-7CCCE6AE5F68}" type="presParOf" srcId="{11BAC53A-48DA-4ABC-BF02-FE84BF632853}" destId="{5AED54A2-A585-468C-9A1E-FFA2FD058B22}" srcOrd="3" destOrd="0" presId="urn:microsoft.com/office/officeart/2008/layout/VerticalCurvedList"/>
    <dgm:cxn modelId="{FB9C67AA-0335-4A66-A78A-E4CBDC394AE8}" type="presParOf" srcId="{683C7652-BAB4-4310-A048-9C3FFFFDB0C2}" destId="{34B405C2-83F1-4B9D-A35D-0221AF82F4C9}" srcOrd="1" destOrd="0" presId="urn:microsoft.com/office/officeart/2008/layout/VerticalCurvedList"/>
    <dgm:cxn modelId="{09CDAEDC-EC5F-43F8-AA9E-64E438304015}" type="presParOf" srcId="{683C7652-BAB4-4310-A048-9C3FFFFDB0C2}" destId="{639D1BAE-C676-4A24-A75B-D425CA1AD79F}" srcOrd="2" destOrd="0" presId="urn:microsoft.com/office/officeart/2008/layout/VerticalCurvedList"/>
    <dgm:cxn modelId="{A0FCD68A-0AD5-4B4A-9A85-EC01D7A0C5B0}" type="presParOf" srcId="{639D1BAE-C676-4A24-A75B-D425CA1AD79F}" destId="{08AED4D8-B085-4E7C-933C-2AD2E2CF049D}" srcOrd="0" destOrd="0" presId="urn:microsoft.com/office/officeart/2008/layout/VerticalCurvedList"/>
    <dgm:cxn modelId="{281575C6-D1A3-4CBF-A977-B299E0B760D9}" type="presParOf" srcId="{683C7652-BAB4-4310-A048-9C3FFFFDB0C2}" destId="{4C10E2EE-5D4F-4981-8D53-212986CE8838}" srcOrd="3" destOrd="0" presId="urn:microsoft.com/office/officeart/2008/layout/VerticalCurvedList"/>
    <dgm:cxn modelId="{21FCDBA5-1B78-4A5A-B248-71CA20108D95}" type="presParOf" srcId="{683C7652-BAB4-4310-A048-9C3FFFFDB0C2}" destId="{A2F22EF0-43E3-436E-BE71-3283FDEB0F09}" srcOrd="4" destOrd="0" presId="urn:microsoft.com/office/officeart/2008/layout/VerticalCurvedList"/>
    <dgm:cxn modelId="{464852E3-8D31-419C-A1BE-B086BCA6B81B}" type="presParOf" srcId="{A2F22EF0-43E3-436E-BE71-3283FDEB0F09}" destId="{6C017520-537A-41E7-B8F3-4C889144799B}" srcOrd="0" destOrd="0" presId="urn:microsoft.com/office/officeart/2008/layout/VerticalCurvedList"/>
    <dgm:cxn modelId="{F1AD6FC5-322A-43C7-B420-0AC27DC5C62E}" type="presParOf" srcId="{683C7652-BAB4-4310-A048-9C3FFFFDB0C2}" destId="{2D245C3C-7711-4DFE-BB26-5F4A8F294042}" srcOrd="5" destOrd="0" presId="urn:microsoft.com/office/officeart/2008/layout/VerticalCurvedList"/>
    <dgm:cxn modelId="{7C70D7A3-A67A-450F-AF1C-788448A5E490}" type="presParOf" srcId="{683C7652-BAB4-4310-A048-9C3FFFFDB0C2}" destId="{3BD7EC8D-8710-47B1-AA09-2DC7A93B4396}" srcOrd="6" destOrd="0" presId="urn:microsoft.com/office/officeart/2008/layout/VerticalCurvedList"/>
    <dgm:cxn modelId="{0B86B795-C6B4-4FDB-B846-BFF2744AB2F8}" type="presParOf" srcId="{3BD7EC8D-8710-47B1-AA09-2DC7A93B4396}" destId="{B1441A95-E3C8-41F3-B79F-3E583B187373}" srcOrd="0" destOrd="0" presId="urn:microsoft.com/office/officeart/2008/layout/VerticalCurvedList"/>
    <dgm:cxn modelId="{D0F45964-CCDC-479B-892A-2ECD45D53042}" type="presParOf" srcId="{683C7652-BAB4-4310-A048-9C3FFFFDB0C2}" destId="{302FBEAD-7B8D-4526-BC0E-803478A70475}" srcOrd="7" destOrd="0" presId="urn:microsoft.com/office/officeart/2008/layout/VerticalCurvedList"/>
    <dgm:cxn modelId="{BDC47193-B7DB-41E0-9A10-F1045E1685B5}" type="presParOf" srcId="{683C7652-BAB4-4310-A048-9C3FFFFDB0C2}" destId="{576FA2F4-481A-4B1B-A29E-483C6202ED0B}" srcOrd="8" destOrd="0" presId="urn:microsoft.com/office/officeart/2008/layout/VerticalCurvedList"/>
    <dgm:cxn modelId="{76743D66-EC4E-46D6-A6AA-2AB85B0A73E6}" type="presParOf" srcId="{576FA2F4-481A-4B1B-A29E-483C6202ED0B}" destId="{D0EC81F9-1177-4648-9562-4F5AC0DD7D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7A120-C895-4952-8A7B-845694B8075C}">
      <dsp:nvSpPr>
        <dsp:cNvPr id="0" name=""/>
        <dsp:cNvSpPr/>
      </dsp:nvSpPr>
      <dsp:spPr>
        <a:xfrm rot="10800000">
          <a:off x="1706344" y="193"/>
          <a:ext cx="3830825" cy="51124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41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Disminución de clientes.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834155" y="193"/>
        <a:ext cx="3703014" cy="511244"/>
      </dsp:txXfrm>
    </dsp:sp>
    <dsp:sp modelId="{51BB684E-9FB3-4FE5-95CD-98CFDCD41D32}">
      <dsp:nvSpPr>
        <dsp:cNvPr id="0" name=""/>
        <dsp:cNvSpPr/>
      </dsp:nvSpPr>
      <dsp:spPr>
        <a:xfrm>
          <a:off x="1352844" y="35235"/>
          <a:ext cx="517392" cy="4411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CB679-A64F-4385-A483-9925ED4B19B5}">
      <dsp:nvSpPr>
        <dsp:cNvPr id="0" name=""/>
        <dsp:cNvSpPr/>
      </dsp:nvSpPr>
      <dsp:spPr>
        <a:xfrm rot="10800000">
          <a:off x="1713404" y="630944"/>
          <a:ext cx="3830825" cy="5024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41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Disminución del nivel de ventas.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839008" y="630944"/>
        <a:ext cx="3705221" cy="502415"/>
      </dsp:txXfrm>
    </dsp:sp>
    <dsp:sp modelId="{72D1CB8F-8C06-493A-B06D-E4BCC2486CC8}">
      <dsp:nvSpPr>
        <dsp:cNvPr id="0" name=""/>
        <dsp:cNvSpPr/>
      </dsp:nvSpPr>
      <dsp:spPr>
        <a:xfrm>
          <a:off x="1381976" y="666331"/>
          <a:ext cx="471925" cy="4406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58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24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8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844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5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11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76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04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337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83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000000"/>
            </a:gs>
            <a:gs pos="74000">
              <a:srgbClr val="0A128C">
                <a:lumMod val="99000"/>
                <a:alpha val="97000"/>
              </a:srgbClr>
            </a:gs>
            <a:gs pos="100000">
              <a:srgbClr val="181CC7"/>
            </a:gs>
            <a:gs pos="100000">
              <a:srgbClr val="7005D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CA9E-E3BF-4782-BD9C-DA92DAE90F84}" type="datetimeFigureOut">
              <a:rPr lang="es-EC" smtClean="0"/>
              <a:t>22/11/2015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A99D-E290-4465-9D78-9DD92BC9C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0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ec/imgres?q=chompas+de+plumon&amp;start=80&amp;um=1&amp;hl=es&amp;sa=N&amp;biw=1366&amp;bih=646&amp;tbm=isch&amp;tbnid=Jmj_lxT4H8LTxM:&amp;imgrefurl=http://atlantic-sportwear.galeon.com/productos2271770.html&amp;docid=L4Eoir1GGZ6i0M&amp;imgurl=http://galeon.hispavista.com/atlantic-sportwear/img/ATLANTIC&amp;w=380&amp;h=380&amp;ei=ujnFT9THIMiZgwfrwa3ZCQ&amp;zoom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imgres?q=chompas+de+plumon&amp;start=80&amp;um=1&amp;hl=es&amp;sa=N&amp;biw=1366&amp;bih=646&amp;tbm=isch&amp;tbnid=Jmj_lxT4H8LTxM:&amp;imgrefurl=http://atlantic-sportwear.galeon.com/productos2271770.html&amp;docid=L4Eoir1GGZ6i0M&amp;imgurl=http://galeon.hispavista.com/atlantic-sportwear/img/ATLANTIC&amp;w=380&amp;h=380&amp;ei=ujnFT9THIMiZgwfrwa3ZCQ&amp;zoom=1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andgif.es/gifs_animados/Flechas/index.php#li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ifandgif.es/gifs_animados/Flechas/index.php#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9803" y="2780928"/>
            <a:ext cx="5723468" cy="2952328"/>
          </a:xfrm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DISEÑO DEL SISTEMA DE GESTIÓN DE LA CALIDAD PARA LA EMPRESA CREACIONES JESSY APLICANDO LA NORMA ISO 9001:2008</a:t>
            </a:r>
            <a:r>
              <a:rPr lang="es-ES" sz="1800" b="1" dirty="0" smtClean="0">
                <a:solidFill>
                  <a:schemeClr val="bg1"/>
                </a:solidFill>
              </a:rPr>
              <a:t/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  </a:t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>
                <a:solidFill>
                  <a:schemeClr val="bg1"/>
                </a:solidFill>
              </a:rPr>
              <a:t/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MAESTRÍA EN GESTIÓN DE LA CALIDAD Y PRODUCTIVIDAD</a:t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/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>
                <a:solidFill>
                  <a:schemeClr val="bg1"/>
                </a:solidFill>
              </a:rPr>
              <a:t/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NOMBRE: ING. SONIA XIMENA ESTRADA ARÉVALO</a:t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/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>
                <a:solidFill>
                  <a:schemeClr val="bg1"/>
                </a:solidFill>
              </a:rPr>
              <a:t/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TUTOR: LIC. GIOVANNA LARA, MGCP</a:t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/>
            </a:r>
            <a:br>
              <a:rPr lang="es-ES" sz="1800" b="1" dirty="0" smtClean="0">
                <a:solidFill>
                  <a:schemeClr val="bg1"/>
                </a:solidFill>
              </a:rPr>
            </a:br>
            <a:r>
              <a:rPr lang="es-ES" sz="1800" b="1" dirty="0">
                <a:solidFill>
                  <a:schemeClr val="bg1"/>
                </a:solidFill>
              </a:rPr>
              <a:t/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      2O MAYO 2015 </a:t>
            </a:r>
            <a:r>
              <a:rPr lang="es-ES" sz="1600" b="1" dirty="0" smtClean="0"/>
              <a:t>	</a:t>
            </a:r>
            <a:r>
              <a:rPr lang="es-ES" sz="2400" b="1" dirty="0" smtClean="0"/>
              <a:t>  </a:t>
            </a:r>
            <a:endParaRPr lang="es-EC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35742" r="30820" b="47852"/>
          <a:stretch/>
        </p:blipFill>
        <p:spPr bwMode="auto">
          <a:xfrm>
            <a:off x="1619672" y="476672"/>
            <a:ext cx="6048672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49134"/>
              </p:ext>
            </p:extLst>
          </p:nvPr>
        </p:nvGraphicFramePr>
        <p:xfrm>
          <a:off x="395535" y="1628800"/>
          <a:ext cx="8496945" cy="4676012"/>
        </p:xfrm>
        <a:graphic>
          <a:graphicData uri="http://schemas.openxmlformats.org/drawingml/2006/table">
            <a:tbl>
              <a:tblPr/>
              <a:tblGrid>
                <a:gridCol w="1869515"/>
                <a:gridCol w="523464"/>
                <a:gridCol w="1869515"/>
                <a:gridCol w="523464"/>
                <a:gridCol w="3187523"/>
                <a:gridCol w="523464"/>
              </a:tblGrid>
              <a:tr h="2125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MACROPROCESO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12546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Comercial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Marketing de Prendas de Vestir / Plumón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Investigación de Mercado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Segmentación y Selección de Mercado Objetivo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Estrategias de Mercadeo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Programas de Mercadeo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del Plan de Marketing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Venta de Prendas de Vestir / Plumón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Planificación de Ventas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Prospección de Clientes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Presentación y Seguimiento de Propuestas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Cierre de Ventas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Post Venta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 la Producción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Producción Prendas de Vestir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Confección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Confección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Empaque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Producción de Plumón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Empaque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Logística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Almacenamiento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Almacenamiento Materia Prima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Almacenamiento Productos Terminados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Distribución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Distribución Materia Prima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25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Distribución Productos Terminados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5" name="4 Marco"/>
          <p:cNvSpPr/>
          <p:nvPr/>
        </p:nvSpPr>
        <p:spPr>
          <a:xfrm>
            <a:off x="1547664" y="548680"/>
            <a:ext cx="6408712" cy="648072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PROCESOS  AGREGADORES DE VALOR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19672" y="260648"/>
            <a:ext cx="6408712" cy="648072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PROCESOS  DE APOYO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66547"/>
              </p:ext>
            </p:extLst>
          </p:nvPr>
        </p:nvGraphicFramePr>
        <p:xfrm>
          <a:off x="827581" y="1268760"/>
          <a:ext cx="7848875" cy="5134290"/>
        </p:xfrm>
        <a:graphic>
          <a:graphicData uri="http://schemas.openxmlformats.org/drawingml/2006/table">
            <a:tbl>
              <a:tblPr/>
              <a:tblGrid>
                <a:gridCol w="2549015"/>
                <a:gridCol w="418607"/>
                <a:gridCol w="1495024"/>
                <a:gridCol w="418607"/>
                <a:gridCol w="2549015"/>
                <a:gridCol w="418607"/>
              </a:tblGrid>
              <a:tr h="304932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MACROPROCESO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PROCESO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SUBPROCESO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621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 Facturación </a:t>
                      </a:r>
                      <a:b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Cobranzas 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Facturación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Emisión y Entrega de Facturas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Cobranzas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 y Definición de Cartera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Recaudación de Valores Adeudados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Financiera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Contable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Contable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Conciliación de Cuentas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Emisión Informes Financieros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 Compras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Selección y Contratación de Proveedores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 de Bienes y Servicios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 Pagos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Recepción y Verificación de documentación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 a Proveedores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Administrativa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del Talento Humano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Selección de Personal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Contratación de Personal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de Personal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Evaluación de Desempeño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 de Nómina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Desvinculación de Personal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de la Calidad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Planificación y Seguimiento del SGC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Revisión por la Dirección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Comunicación del SGC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Auditorías Internas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32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Planificación y Seguimiento de Acciones Preventivas / Correctivas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Documental del SGC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los Documentos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los Registros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Procesos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Medición de Procesos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Productos No Conformes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preventivo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Preventivo de Maquinaria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Preventivo de Infraestructura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correctivo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Correctivo de Maquinaria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31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Correctivo de Infraestructura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72" marR="5872" marT="58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 Rectángulo redondeado"/>
          <p:cNvSpPr>
            <a:spLocks noChangeArrowheads="1"/>
          </p:cNvSpPr>
          <p:nvPr/>
        </p:nvSpPr>
        <p:spPr bwMode="auto">
          <a:xfrm>
            <a:off x="179512" y="1912145"/>
            <a:ext cx="2376264" cy="3533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8 Rectángulo redondeado"/>
          <p:cNvSpPr>
            <a:spLocks noChangeArrowheads="1"/>
          </p:cNvSpPr>
          <p:nvPr/>
        </p:nvSpPr>
        <p:spPr bwMode="auto">
          <a:xfrm>
            <a:off x="6660232" y="1912143"/>
            <a:ext cx="2304256" cy="3533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6 Rectángulo redondeado"/>
          <p:cNvSpPr>
            <a:spLocks noChangeArrowheads="1"/>
          </p:cNvSpPr>
          <p:nvPr/>
        </p:nvSpPr>
        <p:spPr bwMode="auto">
          <a:xfrm>
            <a:off x="3419872" y="1966119"/>
            <a:ext cx="2376264" cy="34791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o"/>
          <p:cNvSpPr/>
          <p:nvPr/>
        </p:nvSpPr>
        <p:spPr>
          <a:xfrm>
            <a:off x="1547664" y="476672"/>
            <a:ext cx="6408712" cy="86409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ESTRUCTURA CARACTERIZACIÓN DE PROCESOS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6174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6256"/>
            <a:ext cx="2160240" cy="20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9" t="15546" r="29036" b="10905"/>
          <a:stretch>
            <a:fillRect/>
          </a:stretch>
        </p:blipFill>
        <p:spPr bwMode="auto">
          <a:xfrm>
            <a:off x="6804248" y="2932906"/>
            <a:ext cx="2088232" cy="21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1346" r="65431" b="9048"/>
          <a:stretch>
            <a:fillRect/>
          </a:stretch>
        </p:blipFill>
        <p:spPr bwMode="auto">
          <a:xfrm>
            <a:off x="3635896" y="3068960"/>
            <a:ext cx="20162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6 Rectángulo"/>
          <p:cNvSpPr>
            <a:spLocks noChangeArrowheads="1"/>
          </p:cNvSpPr>
          <p:nvPr/>
        </p:nvSpPr>
        <p:spPr bwMode="auto">
          <a:xfrm>
            <a:off x="395536" y="2257900"/>
            <a:ext cx="1872208" cy="558262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MACROPROCESO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37 Rectángulo"/>
          <p:cNvSpPr>
            <a:spLocks noChangeArrowheads="1"/>
          </p:cNvSpPr>
          <p:nvPr/>
        </p:nvSpPr>
        <p:spPr bwMode="auto">
          <a:xfrm>
            <a:off x="3707904" y="2276872"/>
            <a:ext cx="1800200" cy="539290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PROCESO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38 Rectángulo"/>
          <p:cNvSpPr>
            <a:spLocks noChangeArrowheads="1"/>
          </p:cNvSpPr>
          <p:nvPr/>
        </p:nvSpPr>
        <p:spPr bwMode="auto">
          <a:xfrm>
            <a:off x="6804248" y="2204864"/>
            <a:ext cx="2016224" cy="611298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SUBPROCESO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34 Flecha derecha"/>
          <p:cNvSpPr/>
          <p:nvPr/>
        </p:nvSpPr>
        <p:spPr>
          <a:xfrm>
            <a:off x="2627784" y="3455510"/>
            <a:ext cx="574040" cy="3613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10 Flecha derecha"/>
          <p:cNvSpPr/>
          <p:nvPr/>
        </p:nvSpPr>
        <p:spPr>
          <a:xfrm>
            <a:off x="5942176" y="3501008"/>
            <a:ext cx="574040" cy="3613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729029" y="177085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1729029" y="293290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729029" y="430450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547664" y="44624"/>
            <a:ext cx="6408712" cy="432048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EJEMPLO: GESTIÓN DE LA PRODUCCIÓN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052736"/>
            <a:ext cx="8784976" cy="565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5 Marco"/>
          <p:cNvSpPr/>
          <p:nvPr/>
        </p:nvSpPr>
        <p:spPr>
          <a:xfrm>
            <a:off x="179512" y="548680"/>
            <a:ext cx="244827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MACROPROCESO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323528" y="476672"/>
            <a:ext cx="244827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PROCESO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16377"/>
              </p:ext>
            </p:extLst>
          </p:nvPr>
        </p:nvGraphicFramePr>
        <p:xfrm>
          <a:off x="323529" y="1178694"/>
          <a:ext cx="8496943" cy="1746250"/>
        </p:xfrm>
        <a:graphic>
          <a:graphicData uri="http://schemas.openxmlformats.org/drawingml/2006/table">
            <a:tbl>
              <a:tblPr/>
              <a:tblGrid>
                <a:gridCol w="2858329"/>
                <a:gridCol w="2858329"/>
                <a:gridCol w="1473064"/>
                <a:gridCol w="1307221"/>
              </a:tblGrid>
              <a:tr h="293370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EC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Tipo de Macroproceso: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Agregadores de Valor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Código: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GP.1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Versión: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33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Macroproceso :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Gestión de la Producción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Fecha elaboración: </a:t>
                      </a: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02 / 02 / 2015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55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Proceso: </a:t>
                      </a: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Producción  Prendas de Vestir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Fecha Última Revisión:  </a:t>
                      </a: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Subproceso: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Páginas: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Imagen 74" descr="http://t3.gstatic.com/images?q=tbn:ANd9GcSapK_B8lBqaK0TO8O2eDaiK2aNG8z83WscdsWIUicC9lU49fimTHvWo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-2"/>
          <a:stretch>
            <a:fillRect/>
          </a:stretch>
        </p:blipFill>
        <p:spPr bwMode="auto">
          <a:xfrm>
            <a:off x="1259632" y="1196752"/>
            <a:ext cx="153647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899592" y="3468141"/>
            <a:ext cx="7056784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1. OBJETIVO</a:t>
            </a:r>
          </a:p>
          <a:p>
            <a:pPr marL="0" indent="0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2. ALCANCE</a:t>
            </a:r>
          </a:p>
          <a:p>
            <a:pPr marL="0" indent="0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3. RESPONSABLE</a:t>
            </a:r>
          </a:p>
          <a:p>
            <a:pPr marL="0" indent="0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4. REQUISITOS LEGALES</a:t>
            </a:r>
          </a:p>
          <a:p>
            <a:pPr marL="0" indent="0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5. POLÍTICAS INTERNAS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41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6. SUBPROCESOS</a:t>
            </a:r>
          </a:p>
          <a:p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12390"/>
              </p:ext>
            </p:extLst>
          </p:nvPr>
        </p:nvGraphicFramePr>
        <p:xfrm>
          <a:off x="251520" y="548680"/>
          <a:ext cx="8568951" cy="6009325"/>
        </p:xfrm>
        <a:graphic>
          <a:graphicData uri="http://schemas.openxmlformats.org/drawingml/2006/table">
            <a:tbl>
              <a:tblPr firstRow="1" firstCol="1" bandRow="1"/>
              <a:tblGrid>
                <a:gridCol w="1258006"/>
                <a:gridCol w="1233814"/>
                <a:gridCol w="1395095"/>
                <a:gridCol w="1028982"/>
                <a:gridCol w="1257198"/>
                <a:gridCol w="1028982"/>
                <a:gridCol w="1366874"/>
              </a:tblGrid>
              <a:tr h="708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PROVEEDOR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ENTRADA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SUBPROCESO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OBJETIVO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PRODUCTO/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SERVICIO RESULTADO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CLIENTE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PERIODICIDAD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9319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Cliente externo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Requisitos del Cliente 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Diseño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Elaborar la plantilla de la prenda de vestir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Modelo de la prenda de vestir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Ficha de especificaciones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Auxiliar de Diseño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Mensual 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9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Diseñador de Modas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Orden de Producción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Modelo de la prenda de vestir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Ficha de especificaciones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Pre Confección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Elaborar piezas en tela y obtener insumos de la prenda de vestir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Piezas en tela e insumos necesarios para la confección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Costureras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Semanal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3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Auxiliar de Diseño  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Piezas de tela e insumos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Confección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Fabricar la prenda de vestir de calidad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Prendas de Vestir terminadas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Costureras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Semanal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3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Costureras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Prendas de Vestir terminadas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Empaque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Mejorar y cuidar la presentación de la prenda de vestir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Prendas de Vestir empacadas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Bodeguero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Semanal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68" marR="4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7</a:t>
            </a:r>
            <a:r>
              <a:rPr lang="es-EC" dirty="0" smtClean="0">
                <a:solidFill>
                  <a:schemeClr val="bg1"/>
                </a:solidFill>
              </a:rPr>
              <a:t>. INDICADORES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23528" y="2276872"/>
            <a:ext cx="86409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                                                                    #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Prendas de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vestir fabricadas 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% </a:t>
            </a:r>
            <a:r>
              <a:rPr lang="es-EC" sz="1400" b="1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Prendas de vestir terminadas =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---------------------------------------------------------- 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*100  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                                             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       #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Prendas de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vestir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solicitadas 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 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                                 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# Prendas de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vestir que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cumplen con requisitos 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% Productos de calidad =  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--------------------------------------------------------------------------------------*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100</a:t>
            </a:r>
            <a:endParaRPr lang="es-EC" sz="1400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</a:rPr>
              <a:t>                                              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</a:rPr>
              <a:t>                 </a:t>
            </a:r>
            <a:r>
              <a:rPr lang="es-EC" sz="1400" dirty="0">
                <a:solidFill>
                  <a:schemeClr val="bg1"/>
                </a:solidFill>
                <a:latin typeface="Arial"/>
                <a:ea typeface="Times New Roman"/>
              </a:rPr>
              <a:t># Prendas de </a:t>
            </a:r>
            <a:r>
              <a:rPr lang="es-EC" sz="1400" dirty="0" smtClean="0">
                <a:solidFill>
                  <a:schemeClr val="bg1"/>
                </a:solidFill>
                <a:latin typeface="Arial"/>
                <a:ea typeface="Times New Roman"/>
              </a:rPr>
              <a:t>vestir fabricadas </a:t>
            </a:r>
            <a:endParaRPr lang="es-EC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9120" y="40466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>
                <a:solidFill>
                  <a:schemeClr val="bg1"/>
                </a:solidFill>
              </a:rPr>
              <a:t>8</a:t>
            </a:r>
            <a:r>
              <a:rPr lang="es-EC" dirty="0" smtClean="0">
                <a:solidFill>
                  <a:schemeClr val="bg1"/>
                </a:solidFill>
              </a:rPr>
              <a:t>. REGISTROS CONTROLADOS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32186"/>
              </p:ext>
            </p:extLst>
          </p:nvPr>
        </p:nvGraphicFramePr>
        <p:xfrm>
          <a:off x="539552" y="1196752"/>
          <a:ext cx="8208913" cy="5256586"/>
        </p:xfrm>
        <a:graphic>
          <a:graphicData uri="http://schemas.openxmlformats.org/drawingml/2006/table">
            <a:tbl>
              <a:tblPr firstRow="1" firstCol="1" bandRow="1"/>
              <a:tblGrid>
                <a:gridCol w="1667421"/>
                <a:gridCol w="1211894"/>
                <a:gridCol w="1211039"/>
                <a:gridCol w="1211039"/>
                <a:gridCol w="1333254"/>
                <a:gridCol w="1574266"/>
              </a:tblGrid>
              <a:tr h="40177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RECUPERACIÓN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RETENCIÓN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DISPOSICIÓN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352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ORDEN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5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Modelo de prenda de vestir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Taller de Diseño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Por modelo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Restringido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Hasta cuando se modifique el diseño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(Físico) Plantilla del modelo en cartulina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Ficha de Especificaciones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Archivo Producción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Por modelo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Restringido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Hasta cuando se fabriquen las prendas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Físico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Solicitud y Entrega de materia prima 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Archivo Producción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Por modelo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Restringido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Hasta la entrega de materia prima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Físico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Orden de Producción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Archivo Producción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Por modelo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Restringido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Hasta cuando se fabriquen las prendas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Físico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6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91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9. DOCUMENTOS CONTROLADOS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63205"/>
              </p:ext>
            </p:extLst>
          </p:nvPr>
        </p:nvGraphicFramePr>
        <p:xfrm>
          <a:off x="395536" y="692696"/>
          <a:ext cx="8424936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1444854"/>
                <a:gridCol w="1878575"/>
                <a:gridCol w="1073723"/>
                <a:gridCol w="1477470"/>
                <a:gridCol w="2550314"/>
              </a:tblGrid>
              <a:tr h="71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CÓDIGO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NOMBRE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VERSIÓN 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FECHA ÚLTIMA REVISIÓN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DISTRIBUCIÓN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65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SGC.DI.005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Ficha de Especificaciones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1.0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05/02/2015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Sistema de Gestión de Calidad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SGC.DI.006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Orden de Producción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1.0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06/02/2015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Sistema de Gestión de Calidad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SGC.DI.007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Solicitud y Entrega de materia prima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1.0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07/02/2015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Sistema de Gestión de Calidad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349002" y="335699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10. INFORMACIÓN CUANTITATIVA</a:t>
            </a:r>
            <a:endParaRPr lang="es-EC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66587"/>
              </p:ext>
            </p:extLst>
          </p:nvPr>
        </p:nvGraphicFramePr>
        <p:xfrm>
          <a:off x="349002" y="4221088"/>
          <a:ext cx="8352928" cy="2339327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088232"/>
                <a:gridCol w="2088232"/>
                <a:gridCol w="2088232"/>
              </a:tblGrid>
              <a:tr h="3071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SUBPROCESO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VOLUMEN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TIEMPO PROMEDIO</a:t>
                      </a:r>
                      <a:endParaRPr lang="es-EC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(horas)</a:t>
                      </a:r>
                      <a:endParaRPr lang="es-EC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CANTIDAD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UNIDAD</a:t>
                      </a:r>
                      <a:endParaRPr lang="es-EC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9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Diseño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Proceso </a:t>
                      </a: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Nuevo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Pre </a:t>
                      </a: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Confección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Proceso Nuevo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Confección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Proceso Nuevo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Empaque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Proceso Nuevo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36725" y="2262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79512" y="44624"/>
            <a:ext cx="244827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SUBPROCESO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2646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6" y="1124744"/>
            <a:ext cx="247528" cy="2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t0.gstatic.com/images?q=tbn:ANd9GcQ4WgaP7BsGPrF0ssEjXJyJFD1NZ_-lTthaJ7SkWG_dArRdRgt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787191" cy="8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Marco"/>
          <p:cNvSpPr/>
          <p:nvPr/>
        </p:nvSpPr>
        <p:spPr>
          <a:xfrm>
            <a:off x="2051720" y="188640"/>
            <a:ext cx="5472608" cy="50405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u="sng" dirty="0">
                <a:solidFill>
                  <a:schemeClr val="bg1"/>
                </a:solidFill>
              </a:rPr>
              <a:t>EMPRESA “CREACIONES JESSY</a:t>
            </a:r>
            <a:r>
              <a:rPr lang="es-EC" sz="2000" i="1" u="sng" dirty="0" smtClean="0">
                <a:solidFill>
                  <a:schemeClr val="bg1"/>
                </a:solidFill>
              </a:rPr>
              <a:t>” 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2650898" y="1052736"/>
            <a:ext cx="2353150" cy="42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Inicia actividad comercial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1043608" y="1124744"/>
            <a:ext cx="829394" cy="299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1987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32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70" y="98072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 Marcador de contenido"/>
          <p:cNvSpPr txBox="1">
            <a:spLocks/>
          </p:cNvSpPr>
          <p:nvPr/>
        </p:nvSpPr>
        <p:spPr>
          <a:xfrm>
            <a:off x="5963265" y="980728"/>
            <a:ext cx="2569175" cy="494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Cantón Guano, Provincia de Chimborazo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34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91" y="98072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2 Marcador de contenido"/>
          <p:cNvSpPr txBox="1">
            <a:spLocks/>
          </p:cNvSpPr>
          <p:nvPr/>
        </p:nvSpPr>
        <p:spPr>
          <a:xfrm>
            <a:off x="2681011" y="1609378"/>
            <a:ext cx="2353150" cy="523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Afiliada Cámara Artesanal del Cantón Guano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36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8" y="155679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 Marcador de contenido"/>
          <p:cNvSpPr txBox="1">
            <a:spLocks/>
          </p:cNvSpPr>
          <p:nvPr/>
        </p:nvSpPr>
        <p:spPr>
          <a:xfrm>
            <a:off x="5963265" y="1556792"/>
            <a:ext cx="2569175" cy="494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Promoción y desarrollo de gestión productiva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2679126" y="2420888"/>
            <a:ext cx="2353150" cy="52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Incremento de demanda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40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9" y="234888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8" y="234888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2 Marcador de contenido"/>
          <p:cNvSpPr txBox="1">
            <a:spLocks/>
          </p:cNvSpPr>
          <p:nvPr/>
        </p:nvSpPr>
        <p:spPr>
          <a:xfrm>
            <a:off x="6035273" y="2204806"/>
            <a:ext cx="2137127" cy="864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s-EC" sz="1600" dirty="0" smtClean="0">
                <a:solidFill>
                  <a:schemeClr val="bg1"/>
                </a:solidFill>
              </a:rPr>
              <a:t>Trabajadores</a:t>
            </a:r>
          </a:p>
          <a:p>
            <a:pPr algn="just">
              <a:buFontTx/>
              <a:buChar char="-"/>
            </a:pPr>
            <a:r>
              <a:rPr lang="es-EC" sz="1600" dirty="0" smtClean="0">
                <a:solidFill>
                  <a:schemeClr val="bg1"/>
                </a:solidFill>
              </a:rPr>
              <a:t>Maquinaria</a:t>
            </a:r>
          </a:p>
          <a:p>
            <a:pPr algn="just">
              <a:buFontTx/>
              <a:buChar char="-"/>
            </a:pPr>
            <a:r>
              <a:rPr lang="es-EC" sz="1600" dirty="0" smtClean="0">
                <a:solidFill>
                  <a:schemeClr val="bg1"/>
                </a:solidFill>
              </a:rPr>
              <a:t>Diversificación gama </a:t>
            </a:r>
          </a:p>
          <a:p>
            <a:pPr marL="0" indent="0" algn="just"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          de productos 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43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4" y="3469504"/>
            <a:ext cx="247528" cy="2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2 Marcador de contenido"/>
          <p:cNvSpPr txBox="1">
            <a:spLocks/>
          </p:cNvSpPr>
          <p:nvPr/>
        </p:nvSpPr>
        <p:spPr>
          <a:xfrm>
            <a:off x="2722906" y="3284984"/>
            <a:ext cx="3073230" cy="514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- Adquisición maquinaria de plumón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- Construcción espacio físico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>
          <a:xfrm>
            <a:off x="1115616" y="3429000"/>
            <a:ext cx="829394" cy="299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2011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46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89" y="328498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4" y="4045568"/>
            <a:ext cx="247528" cy="2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2 Marcador de contenido"/>
          <p:cNvSpPr txBox="1">
            <a:spLocks/>
          </p:cNvSpPr>
          <p:nvPr/>
        </p:nvSpPr>
        <p:spPr>
          <a:xfrm>
            <a:off x="1115616" y="4005064"/>
            <a:ext cx="829394" cy="299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2012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>
          <a:xfrm>
            <a:off x="2771800" y="3942238"/>
            <a:ext cx="2857206" cy="566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- Producción y comercialización de plumón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50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Marco"/>
          <p:cNvSpPr/>
          <p:nvPr/>
        </p:nvSpPr>
        <p:spPr>
          <a:xfrm>
            <a:off x="1763688" y="5085184"/>
            <a:ext cx="5164235" cy="1152128"/>
          </a:xfrm>
          <a:prstGeom prst="frame">
            <a:avLst>
              <a:gd name="adj1" fmla="val 38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bg1"/>
                </a:solidFill>
              </a:rPr>
              <a:t>Producción y comercialización de Prendas de vestir y </a:t>
            </a:r>
            <a:r>
              <a:rPr lang="es-EC" sz="2000" dirty="0" smtClean="0">
                <a:solidFill>
                  <a:schemeClr val="bg1"/>
                </a:solidFill>
              </a:rPr>
              <a:t>rollos de plumón</a:t>
            </a:r>
            <a:r>
              <a:rPr lang="es-EC" sz="2000" dirty="0">
                <a:solidFill>
                  <a:schemeClr val="bg1"/>
                </a:solidFill>
              </a:rPr>
              <a:t>, así como  comercialización de insumos</a:t>
            </a:r>
            <a:r>
              <a:rPr lang="es-EC" sz="2000" dirty="0" smtClean="0">
                <a:solidFill>
                  <a:schemeClr val="bg1"/>
                </a:solidFill>
              </a:rPr>
              <a:t>. 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52" name="51 Imagen" descr="http://t3.gstatic.com/images?q=tbn:ANd9GcSapK_B8lBqaK0TO8O2eDaiK2aNG8z83WscdsWIUicC9lU49fimTHvWoek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-2"/>
          <a:stretch>
            <a:fillRect/>
          </a:stretch>
        </p:blipFill>
        <p:spPr bwMode="auto">
          <a:xfrm>
            <a:off x="564041" y="5657297"/>
            <a:ext cx="96012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1125" r="52693" b="16990"/>
          <a:stretch/>
        </p:blipFill>
        <p:spPr bwMode="auto">
          <a:xfrm>
            <a:off x="8100392" y="4365104"/>
            <a:ext cx="889033" cy="9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47479" r="56212" b="27052"/>
          <a:stretch/>
        </p:blipFill>
        <p:spPr bwMode="auto">
          <a:xfrm>
            <a:off x="7065111" y="5267285"/>
            <a:ext cx="1611345" cy="111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t="56890" r="36986" b="29148"/>
          <a:stretch/>
        </p:blipFill>
        <p:spPr bwMode="auto">
          <a:xfrm>
            <a:off x="6228184" y="3356992"/>
            <a:ext cx="806013" cy="10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3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545199" y="201288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MANUAL DE  LA CALIDAD EMPRESA  CREACIONES JESSY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611560" y="1052736"/>
            <a:ext cx="244827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ALCANCE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7" name="6 Bisel"/>
          <p:cNvSpPr/>
          <p:nvPr/>
        </p:nvSpPr>
        <p:spPr>
          <a:xfrm>
            <a:off x="611560" y="1772816"/>
            <a:ext cx="8064896" cy="1368152"/>
          </a:xfrm>
          <a:prstGeom prst="bevel">
            <a:avLst>
              <a:gd name="adj" fmla="val 74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C</a:t>
            </a:r>
            <a:r>
              <a:rPr lang="es-ES" sz="2000" dirty="0" smtClean="0"/>
              <a:t>ubre </a:t>
            </a:r>
            <a:r>
              <a:rPr lang="es-ES" sz="2000" dirty="0"/>
              <a:t>las actividades de planificación, ejecución,  seguimiento y control de la producción de las prendas de vestir y de rollos de plumón, así como, del servicio que otorga a sus clientes. </a:t>
            </a:r>
            <a:endParaRPr lang="es-EC" sz="2000" dirty="0"/>
          </a:p>
        </p:txBody>
      </p:sp>
      <p:sp>
        <p:nvSpPr>
          <p:cNvPr id="8" name="7 Marco"/>
          <p:cNvSpPr/>
          <p:nvPr/>
        </p:nvSpPr>
        <p:spPr>
          <a:xfrm>
            <a:off x="611560" y="3645024"/>
            <a:ext cx="2736304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POLÍTICA DE CDALID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9 Bisel"/>
          <p:cNvSpPr/>
          <p:nvPr/>
        </p:nvSpPr>
        <p:spPr>
          <a:xfrm>
            <a:off x="607273" y="4509120"/>
            <a:ext cx="8064896" cy="2016224"/>
          </a:xfrm>
          <a:prstGeom prst="bevel">
            <a:avLst>
              <a:gd name="adj" fmla="val 74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dirty="0" smtClean="0"/>
              <a:t>Entregar </a:t>
            </a:r>
            <a:r>
              <a:rPr lang="es-EC" dirty="0"/>
              <a:t>productos a los clientes de forma eficaz y eficiente, acompañado de un trato amable que marque la diferencia, además de disponer de los recursos necesarios y mejorando frecuentemente el Sistema de Gestión de la Calidad para la satisfacción de los clientes.  </a:t>
            </a:r>
          </a:p>
        </p:txBody>
      </p:sp>
    </p:spTree>
    <p:extLst>
      <p:ext uri="{BB962C8B-B14F-4D97-AF65-F5344CB8AC3E}">
        <p14:creationId xmlns:p14="http://schemas.microsoft.com/office/powerpoint/2010/main" val="401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25520340"/>
              </p:ext>
            </p:extLst>
          </p:nvPr>
        </p:nvGraphicFramePr>
        <p:xfrm>
          <a:off x="971600" y="1397000"/>
          <a:ext cx="75608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o"/>
          <p:cNvSpPr/>
          <p:nvPr/>
        </p:nvSpPr>
        <p:spPr>
          <a:xfrm>
            <a:off x="1691680" y="482996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OBJETIVOS DE CALIDAD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395537" y="3068960"/>
            <a:ext cx="2160240" cy="794087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DOCUMENTOS Y REGISTROS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3" y="1052736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4446318" y="1052736"/>
            <a:ext cx="403244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Control de documentos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4446318" y="1988840"/>
            <a:ext cx="403244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Control de registros 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8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3" y="199550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brir llave"/>
          <p:cNvSpPr/>
          <p:nvPr/>
        </p:nvSpPr>
        <p:spPr>
          <a:xfrm>
            <a:off x="2771799" y="908720"/>
            <a:ext cx="648073" cy="51125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30936" y="2852936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3" y="3789040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Marco"/>
          <p:cNvSpPr/>
          <p:nvPr/>
        </p:nvSpPr>
        <p:spPr>
          <a:xfrm>
            <a:off x="4446318" y="2852938"/>
            <a:ext cx="403244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Auditorías internas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4474774" y="3789040"/>
            <a:ext cx="400399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Control de productos no conformes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4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3" y="472514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Marco"/>
          <p:cNvSpPr/>
          <p:nvPr/>
        </p:nvSpPr>
        <p:spPr>
          <a:xfrm>
            <a:off x="4499992" y="4725144"/>
            <a:ext cx="4003992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Control de productos no conformes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6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2" y="551723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Marco"/>
          <p:cNvSpPr/>
          <p:nvPr/>
        </p:nvSpPr>
        <p:spPr>
          <a:xfrm>
            <a:off x="4474772" y="5517234"/>
            <a:ext cx="4029211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bg1"/>
                </a:solidFill>
              </a:rPr>
              <a:t>Control de productos no conformes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CONTROL DE DOCUMENTOS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21753" r="23090" b="57704"/>
          <a:stretch>
            <a:fillRect/>
          </a:stretch>
        </p:blipFill>
        <p:spPr bwMode="auto">
          <a:xfrm>
            <a:off x="3207960" y="1052736"/>
            <a:ext cx="5684520" cy="1130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86020"/>
              </p:ext>
            </p:extLst>
          </p:nvPr>
        </p:nvGraphicFramePr>
        <p:xfrm>
          <a:off x="323529" y="3110215"/>
          <a:ext cx="3960439" cy="13989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1090"/>
                <a:gridCol w="691436"/>
                <a:gridCol w="1306950"/>
                <a:gridCol w="1210963"/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Macroproceso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 de Proceso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 de Subproceso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288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 siglas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 dígito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 dígito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1°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2°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3°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4°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572000" y="3287306"/>
            <a:ext cx="4284984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tx1"/>
                </a:solidFill>
              </a:rPr>
              <a:t>1ro y 2do </a:t>
            </a:r>
            <a:r>
              <a:rPr lang="es-EC" sz="1600" b="1" dirty="0" smtClean="0">
                <a:solidFill>
                  <a:schemeClr val="tx1"/>
                </a:solidFill>
              </a:rPr>
              <a:t>: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  <a:r>
              <a:rPr lang="es-EC" sz="1600" dirty="0">
                <a:solidFill>
                  <a:schemeClr val="tx1"/>
                </a:solidFill>
              </a:rPr>
              <a:t>Dos </a:t>
            </a:r>
            <a:r>
              <a:rPr lang="es-EC" sz="1600" dirty="0" smtClean="0">
                <a:solidFill>
                  <a:schemeClr val="tx1"/>
                </a:solidFill>
              </a:rPr>
              <a:t>letras del </a:t>
            </a:r>
            <a:r>
              <a:rPr lang="es-EC" sz="1600" dirty="0">
                <a:solidFill>
                  <a:schemeClr val="tx1"/>
                </a:solidFill>
              </a:rPr>
              <a:t>Macroproceso</a:t>
            </a:r>
          </a:p>
          <a:p>
            <a:r>
              <a:rPr lang="es-EC" sz="1600" b="1" dirty="0">
                <a:solidFill>
                  <a:schemeClr val="tx1"/>
                </a:solidFill>
              </a:rPr>
              <a:t>3ro </a:t>
            </a:r>
            <a:r>
              <a:rPr lang="es-EC" sz="1600" b="1" dirty="0" smtClean="0">
                <a:solidFill>
                  <a:schemeClr val="tx1"/>
                </a:solidFill>
              </a:rPr>
              <a:t>: </a:t>
            </a:r>
            <a:r>
              <a:rPr lang="es-EC" sz="1600" dirty="0">
                <a:solidFill>
                  <a:schemeClr val="tx1"/>
                </a:solidFill>
              </a:rPr>
              <a:t>Un número</a:t>
            </a:r>
            <a:r>
              <a:rPr lang="es-EC" sz="1600" b="1" dirty="0">
                <a:solidFill>
                  <a:schemeClr val="tx1"/>
                </a:solidFill>
              </a:rPr>
              <a:t> </a:t>
            </a:r>
            <a:r>
              <a:rPr lang="es-EC" sz="1600" dirty="0">
                <a:solidFill>
                  <a:schemeClr val="tx1"/>
                </a:solidFill>
              </a:rPr>
              <a:t>que corresponde al proceso</a:t>
            </a:r>
          </a:p>
          <a:p>
            <a:r>
              <a:rPr lang="es-EC" sz="1600" b="1" dirty="0">
                <a:solidFill>
                  <a:schemeClr val="tx1"/>
                </a:solidFill>
              </a:rPr>
              <a:t>4to </a:t>
            </a:r>
            <a:r>
              <a:rPr lang="es-EC" sz="1600" b="1" dirty="0" smtClean="0">
                <a:solidFill>
                  <a:schemeClr val="tx1"/>
                </a:solidFill>
              </a:rPr>
              <a:t>: </a:t>
            </a:r>
            <a:r>
              <a:rPr lang="es-EC" sz="1600" dirty="0">
                <a:solidFill>
                  <a:schemeClr val="tx1"/>
                </a:solidFill>
              </a:rPr>
              <a:t>Un número que corresponde al subproceso  </a:t>
            </a:r>
          </a:p>
        </p:txBody>
      </p:sp>
      <p:sp>
        <p:nvSpPr>
          <p:cNvPr id="9" name="8 Marco"/>
          <p:cNvSpPr/>
          <p:nvPr/>
        </p:nvSpPr>
        <p:spPr>
          <a:xfrm>
            <a:off x="251520" y="4941168"/>
            <a:ext cx="3096344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DOCUMENTOS INTERNOS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" name="Picture 6" descr="Gifs ANimados Flechas (91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3547" y="4941168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o"/>
          <p:cNvSpPr/>
          <p:nvPr/>
        </p:nvSpPr>
        <p:spPr>
          <a:xfrm>
            <a:off x="4322701" y="4725144"/>
            <a:ext cx="4569779" cy="79208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bg1"/>
                </a:solidFill>
                <a:latin typeface="Arial"/>
                <a:ea typeface="Times New Roman"/>
              </a:rPr>
              <a:t>SGC.DI, seguido </a:t>
            </a:r>
            <a:r>
              <a:rPr lang="es-EC" dirty="0">
                <a:solidFill>
                  <a:schemeClr val="bg1"/>
                </a:solidFill>
                <a:latin typeface="Arial"/>
                <a:ea typeface="Times New Roman"/>
              </a:rPr>
              <a:t>de tres números secuenciales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3" t="74623" r="25977" b="13292"/>
          <a:stretch/>
        </p:blipFill>
        <p:spPr bwMode="auto">
          <a:xfrm>
            <a:off x="4322701" y="5805264"/>
            <a:ext cx="4569779" cy="7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Marco"/>
          <p:cNvSpPr/>
          <p:nvPr/>
        </p:nvSpPr>
        <p:spPr>
          <a:xfrm>
            <a:off x="255165" y="5952816"/>
            <a:ext cx="3096344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PIE DE PÁGINA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4" name="Picture 6" descr="Gifs ANimados Flechas (91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1880" y="5976110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Marco"/>
          <p:cNvSpPr/>
          <p:nvPr/>
        </p:nvSpPr>
        <p:spPr>
          <a:xfrm>
            <a:off x="323528" y="1412776"/>
            <a:ext cx="1880907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ENCABEZADO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6" name="Picture 6" descr="Gifs ANimados Flechas (91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3427" y="1484784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Marco"/>
          <p:cNvSpPr/>
          <p:nvPr/>
        </p:nvSpPr>
        <p:spPr>
          <a:xfrm>
            <a:off x="323528" y="2420888"/>
            <a:ext cx="1880907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CÓDIGO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4" name="Picture 46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1548407" y="836712"/>
            <a:ext cx="6335961" cy="5904656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noFill/>
          </a:ln>
          <a:effectLst/>
        </p:spPr>
      </p:pic>
      <p:sp>
        <p:nvSpPr>
          <p:cNvPr id="55" name="54 Marco"/>
          <p:cNvSpPr/>
          <p:nvPr/>
        </p:nvSpPr>
        <p:spPr>
          <a:xfrm>
            <a:off x="1548406" y="116632"/>
            <a:ext cx="6335961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>
                <a:solidFill>
                  <a:schemeClr val="bg1"/>
                </a:solidFill>
              </a:rPr>
              <a:t>ELEMENTOS DIAGRAMA </a:t>
            </a:r>
            <a:r>
              <a:rPr lang="es-EC" sz="2000" b="1" i="1" u="sng" dirty="0" smtClean="0">
                <a:solidFill>
                  <a:schemeClr val="bg1"/>
                </a:solidFill>
              </a:rPr>
              <a:t>DE FLUJO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79512" y="764704"/>
            <a:ext cx="342544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REGISTRO DE DOCUMENTOS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83671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4932040" y="764704"/>
            <a:ext cx="403244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LISTA MAESTRA DE DOCUMENTOS 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8" y="1604962"/>
            <a:ext cx="7272808" cy="4776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2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CONTROL DE REGISTROS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179512" y="1052736"/>
            <a:ext cx="342544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INCORPORACIÓN REGISTROS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1124744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4932040" y="1052736"/>
            <a:ext cx="403244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LISTA MAESTRA DE REGISTROS 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844824"/>
            <a:ext cx="7920880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8 Marco"/>
          <p:cNvSpPr/>
          <p:nvPr/>
        </p:nvSpPr>
        <p:spPr>
          <a:xfrm>
            <a:off x="179512" y="5805264"/>
            <a:ext cx="342544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ARCHIVO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587727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o"/>
          <p:cNvSpPr/>
          <p:nvPr/>
        </p:nvSpPr>
        <p:spPr>
          <a:xfrm>
            <a:off x="4932040" y="5805264"/>
            <a:ext cx="403244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POR TIPO Y FECHA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AUDITORÍAS INTERNAS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179512" y="1052736"/>
            <a:ext cx="201622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Auditor SGC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1124744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3491880" y="1124744"/>
            <a:ext cx="547260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Elaboración  de programa y plan de auditoría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3486682" y="1772816"/>
            <a:ext cx="547260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Agendar reunión de apertura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3491880" y="2420888"/>
            <a:ext cx="5472608" cy="64807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Entrevistar participantes de proceso y revisar información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3491880" y="3284984"/>
            <a:ext cx="5472608" cy="79208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Verificar cumplimiento de requisitos Norma ISO 9001:2008 y obtener evidencias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3486682" y="4221088"/>
            <a:ext cx="5472608" cy="43204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Elaborar borrador del informe de auditoría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2" name="11 Marco"/>
          <p:cNvSpPr/>
          <p:nvPr/>
        </p:nvSpPr>
        <p:spPr>
          <a:xfrm>
            <a:off x="3491880" y="4869160"/>
            <a:ext cx="5472608" cy="64807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Revisar y modificar borrador del informe de auditoría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3486682" y="5805264"/>
            <a:ext cx="5472608" cy="64807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Realizar reunión de cierre y emitir informe de auditoría definitivo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CONTROL DE PRODUCTOS NO CONFORMES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179512" y="1052736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Auxiliar de diseño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1124744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3491880" y="1052736"/>
            <a:ext cx="5472608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Identificar productos defectuosos y registrar en formato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3491880" y="2420888"/>
            <a:ext cx="5472608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Definir acción a ejecutar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179512" y="2408122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Jefe de Procesos y Calidad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65435" y="2492896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o"/>
          <p:cNvSpPr/>
          <p:nvPr/>
        </p:nvSpPr>
        <p:spPr>
          <a:xfrm>
            <a:off x="3366197" y="5661248"/>
            <a:ext cx="2501947" cy="100811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Enviar productos bodega correspondiente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2" name="11 Marco"/>
          <p:cNvSpPr/>
          <p:nvPr/>
        </p:nvSpPr>
        <p:spPr>
          <a:xfrm>
            <a:off x="3635896" y="4221088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Auxiliar de diseño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4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2556" y="5143772"/>
            <a:ext cx="549227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Marco"/>
          <p:cNvSpPr/>
          <p:nvPr/>
        </p:nvSpPr>
        <p:spPr>
          <a:xfrm>
            <a:off x="6390533" y="5661248"/>
            <a:ext cx="2501947" cy="100811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Arreglar los productos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6" name="15 Marco"/>
          <p:cNvSpPr/>
          <p:nvPr/>
        </p:nvSpPr>
        <p:spPr>
          <a:xfrm>
            <a:off x="6660232" y="4221088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Responsable de proceso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7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66892" y="5143772"/>
            <a:ext cx="549227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0321">
            <a:off x="4574074" y="3362342"/>
            <a:ext cx="855925" cy="5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8934">
            <a:off x="6830366" y="3367266"/>
            <a:ext cx="855925" cy="5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ACCIONES CORRECTIVAS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179512" y="1268760"/>
            <a:ext cx="201622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Auditor SGC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1340768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3491880" y="1268760"/>
            <a:ext cx="547260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Comunicar no conformidades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179512" y="2420888"/>
            <a:ext cx="2304254" cy="93610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Administrador  SGC/Gerente General/Colaboradores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9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9451" y="2672915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arco"/>
          <p:cNvSpPr/>
          <p:nvPr/>
        </p:nvSpPr>
        <p:spPr>
          <a:xfrm>
            <a:off x="3491880" y="2492896"/>
            <a:ext cx="5472608" cy="75608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Definir acciones para mitigar no conformidades y recursos para implementación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80299" y="4005064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Colaboradores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2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4141770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o"/>
          <p:cNvSpPr/>
          <p:nvPr/>
        </p:nvSpPr>
        <p:spPr>
          <a:xfrm>
            <a:off x="3491880" y="4005064"/>
            <a:ext cx="547260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Ejecutar actividades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71331" y="5445224"/>
            <a:ext cx="201622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Administrador SGC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5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5517231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Marco"/>
          <p:cNvSpPr/>
          <p:nvPr/>
        </p:nvSpPr>
        <p:spPr>
          <a:xfrm>
            <a:off x="3491880" y="5301208"/>
            <a:ext cx="5472608" cy="79208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Realizar seguimiento a implementación de acciones y comunicar avance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611560" y="1412776"/>
            <a:ext cx="8011260" cy="576064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Incremento de oferta de prendas de vestir por parte de la competencia. 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141025666"/>
              </p:ext>
            </p:extLst>
          </p:nvPr>
        </p:nvGraphicFramePr>
        <p:xfrm>
          <a:off x="3131840" y="2276872"/>
          <a:ext cx="576064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755576" y="2492896"/>
            <a:ext cx="2232248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Ocasionando: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1979712" y="116632"/>
            <a:ext cx="5472608" cy="594320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u="sng" dirty="0" smtClean="0">
                <a:solidFill>
                  <a:schemeClr val="bg1"/>
                </a:solidFill>
              </a:rPr>
              <a:t>PROBLEMA: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 rot="5400000">
            <a:off x="4453494" y="775198"/>
            <a:ext cx="417031" cy="54006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0500"/>
              </p:ext>
            </p:extLst>
          </p:nvPr>
        </p:nvGraphicFramePr>
        <p:xfrm>
          <a:off x="545604" y="3336556"/>
          <a:ext cx="3162300" cy="3532996"/>
        </p:xfrm>
        <a:graphic>
          <a:graphicData uri="http://schemas.openxmlformats.org/drawingml/2006/table">
            <a:tbl>
              <a:tblPr firstRow="1" firstCol="1" bandRow="1"/>
              <a:tblGrid>
                <a:gridCol w="427990"/>
                <a:gridCol w="845820"/>
                <a:gridCol w="944245"/>
                <a:gridCol w="944245"/>
              </a:tblGrid>
              <a:tr h="24077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EVOLUCIÓN DE VENTAS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AÑO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VENTAS</a:t>
                      </a:r>
                      <a:b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(Dólares)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VARIACIÓN</a:t>
                      </a:r>
                      <a:b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1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(Dólares)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VARIACIÓN</a:t>
                      </a:r>
                      <a:br>
                        <a:rPr lang="es-EC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(%)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38.936,95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41.779,35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2.842,40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7,30%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2006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43.676,13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1.896,78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4,54%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46.611,17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2.935,04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6,72%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49.328,60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2.717,43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5,83%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2009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51.903,55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2.574,95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5,22%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54.867,53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2.963,98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5,71%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60.176,66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5.309,13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9,68%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66.587,63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6.410,97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10,65%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64.348,54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-2.239,09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-3,36%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62.486,65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-1.861,89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-2,89%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8"/>
          <a:stretch>
            <a:fillRect/>
          </a:stretch>
        </p:blipFill>
        <p:spPr>
          <a:xfrm>
            <a:off x="4056568" y="4077072"/>
            <a:ext cx="4907920" cy="24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691680" y="188640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ACCIONES PREVENTIVAS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79512" y="980728"/>
            <a:ext cx="2304254" cy="93610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Auditor SGC/Administrador  SGC/Colaboradores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2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9451" y="1232755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o"/>
          <p:cNvSpPr/>
          <p:nvPr/>
        </p:nvSpPr>
        <p:spPr>
          <a:xfrm>
            <a:off x="3491880" y="1052736"/>
            <a:ext cx="5472608" cy="75608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Identificar mejoras de procesos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80299" y="4221088"/>
            <a:ext cx="2016224" cy="720080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Colaboradores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5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4437112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Marco"/>
          <p:cNvSpPr/>
          <p:nvPr/>
        </p:nvSpPr>
        <p:spPr>
          <a:xfrm>
            <a:off x="3491880" y="4293096"/>
            <a:ext cx="5472608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Ejecutar actividades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7" name="16 Marco"/>
          <p:cNvSpPr/>
          <p:nvPr/>
        </p:nvSpPr>
        <p:spPr>
          <a:xfrm>
            <a:off x="171331" y="5229200"/>
            <a:ext cx="201622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Administrador SGC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8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5373216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Marco"/>
          <p:cNvSpPr/>
          <p:nvPr/>
        </p:nvSpPr>
        <p:spPr>
          <a:xfrm>
            <a:off x="3491880" y="5157192"/>
            <a:ext cx="5472608" cy="79208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Realizar seguimiento a implementación de acciones y comunicar avance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3" name="22 Marco"/>
          <p:cNvSpPr/>
          <p:nvPr/>
        </p:nvSpPr>
        <p:spPr>
          <a:xfrm>
            <a:off x="179512" y="2060848"/>
            <a:ext cx="2304254" cy="93610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Administrador  SGC/Gerente General/Colaboradores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24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9451" y="2312875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Marco"/>
          <p:cNvSpPr/>
          <p:nvPr/>
        </p:nvSpPr>
        <p:spPr>
          <a:xfrm>
            <a:off x="3491880" y="2132856"/>
            <a:ext cx="5472608" cy="75608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Definir acciones para mejorar procesos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6" name="25 Marco"/>
          <p:cNvSpPr/>
          <p:nvPr/>
        </p:nvSpPr>
        <p:spPr>
          <a:xfrm>
            <a:off x="179512" y="3284984"/>
            <a:ext cx="2304254" cy="684077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bg1"/>
                </a:solidFill>
              </a:rPr>
              <a:t>Administrador  SGC/Gerente </a:t>
            </a:r>
            <a:r>
              <a:rPr lang="es-EC" sz="1600" dirty="0" smtClean="0">
                <a:solidFill>
                  <a:schemeClr val="bg1"/>
                </a:solidFill>
              </a:rPr>
              <a:t>General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27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9451" y="3429000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Marco"/>
          <p:cNvSpPr/>
          <p:nvPr/>
        </p:nvSpPr>
        <p:spPr>
          <a:xfrm>
            <a:off x="3491880" y="3212976"/>
            <a:ext cx="5472608" cy="75608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Especificar recursos para implementación de mejoras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9" name="28 Marco"/>
          <p:cNvSpPr/>
          <p:nvPr/>
        </p:nvSpPr>
        <p:spPr>
          <a:xfrm>
            <a:off x="179512" y="6021288"/>
            <a:ext cx="2016224" cy="576064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Administrador SGC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0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91949" y="6165304"/>
            <a:ext cx="666405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Marco"/>
          <p:cNvSpPr/>
          <p:nvPr/>
        </p:nvSpPr>
        <p:spPr>
          <a:xfrm>
            <a:off x="3500061" y="5949280"/>
            <a:ext cx="5472608" cy="792088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Realizar análisis de mejoramiento de proceso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o"/>
          <p:cNvSpPr/>
          <p:nvPr/>
        </p:nvSpPr>
        <p:spPr>
          <a:xfrm>
            <a:off x="1691680" y="260648"/>
            <a:ext cx="6408712" cy="432048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CONCLUSIONES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1259632" y="908720"/>
            <a:ext cx="7704856" cy="172819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bg1"/>
                </a:solidFill>
              </a:rPr>
              <a:t>La adopción de la gestión basada en procesos en las microempresas </a:t>
            </a:r>
            <a:r>
              <a:rPr lang="es-ES" sz="2000" dirty="0" smtClean="0">
                <a:solidFill>
                  <a:schemeClr val="bg1"/>
                </a:solidFill>
              </a:rPr>
              <a:t>se </a:t>
            </a:r>
            <a:r>
              <a:rPr lang="es-ES" sz="2000" dirty="0">
                <a:solidFill>
                  <a:schemeClr val="bg1"/>
                </a:solidFill>
              </a:rPr>
              <a:t>convierte en una ventaja competitiva ya que las medidas que está tomando el Gobierno para impulsar el consumo de productos nacionales, exige que los productos y servicios ofertados a los clientes cumplan con sus </a:t>
            </a:r>
            <a:r>
              <a:rPr lang="es-ES" sz="2000" dirty="0" smtClean="0">
                <a:solidFill>
                  <a:schemeClr val="bg1"/>
                </a:solidFill>
              </a:rPr>
              <a:t>expectativas.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259631" y="2996952"/>
            <a:ext cx="7670415" cy="1584176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bg1"/>
                </a:solidFill>
              </a:rPr>
              <a:t>Con la </a:t>
            </a:r>
            <a:r>
              <a:rPr lang="es-ES" sz="2000" dirty="0">
                <a:solidFill>
                  <a:schemeClr val="bg1"/>
                </a:solidFill>
              </a:rPr>
              <a:t>caracterización de procesos </a:t>
            </a:r>
            <a:r>
              <a:rPr lang="es-ES" sz="2000" dirty="0" smtClean="0">
                <a:solidFill>
                  <a:schemeClr val="bg1"/>
                </a:solidFill>
              </a:rPr>
              <a:t>se identificaron </a:t>
            </a:r>
            <a:r>
              <a:rPr lang="es-ES" sz="2000" dirty="0">
                <a:solidFill>
                  <a:schemeClr val="bg1"/>
                </a:solidFill>
              </a:rPr>
              <a:t>las entradas, salidas, controles, actividades, recursos e indicadores de los diferentes </a:t>
            </a:r>
            <a:r>
              <a:rPr lang="es-ES" sz="2000" dirty="0" smtClean="0">
                <a:solidFill>
                  <a:schemeClr val="bg1"/>
                </a:solidFill>
              </a:rPr>
              <a:t>procesos, </a:t>
            </a:r>
            <a:r>
              <a:rPr lang="es-ES" sz="2000" dirty="0">
                <a:solidFill>
                  <a:schemeClr val="bg1"/>
                </a:solidFill>
              </a:rPr>
              <a:t>lo cual permite conocer de una forma más dinámica la interacción de los procesos </a:t>
            </a:r>
            <a:r>
              <a:rPr lang="es-ES" sz="2000" dirty="0" smtClean="0">
                <a:solidFill>
                  <a:schemeClr val="bg1"/>
                </a:solidFill>
              </a:rPr>
              <a:t>e identificar </a:t>
            </a:r>
            <a:r>
              <a:rPr lang="es-ES" sz="2000" dirty="0">
                <a:solidFill>
                  <a:schemeClr val="bg1"/>
                </a:solidFill>
              </a:rPr>
              <a:t>oportunidades de mejora.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14 Marco"/>
          <p:cNvSpPr/>
          <p:nvPr/>
        </p:nvSpPr>
        <p:spPr>
          <a:xfrm>
            <a:off x="1259632" y="4869160"/>
            <a:ext cx="7670415" cy="1728192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bg1"/>
                </a:solidFill>
              </a:rPr>
              <a:t>El diseño de un </a:t>
            </a:r>
            <a:r>
              <a:rPr lang="es-ES" sz="2000" dirty="0" smtClean="0">
                <a:solidFill>
                  <a:schemeClr val="bg1"/>
                </a:solidFill>
              </a:rPr>
              <a:t>SGC permitió </a:t>
            </a:r>
            <a:r>
              <a:rPr lang="es-ES" sz="2000" dirty="0">
                <a:solidFill>
                  <a:schemeClr val="bg1"/>
                </a:solidFill>
              </a:rPr>
              <a:t>que los procesos de la empresa Creaciones </a:t>
            </a:r>
            <a:r>
              <a:rPr lang="es-ES" sz="2000" dirty="0" err="1">
                <a:solidFill>
                  <a:schemeClr val="bg1"/>
                </a:solidFill>
              </a:rPr>
              <a:t>Jessy</a:t>
            </a:r>
            <a:r>
              <a:rPr lang="es-ES" sz="2000" dirty="0">
                <a:solidFill>
                  <a:schemeClr val="bg1"/>
                </a:solidFill>
              </a:rPr>
              <a:t> estén ordenados y controlados lo que </a:t>
            </a:r>
            <a:r>
              <a:rPr lang="es-ES" sz="2000" dirty="0" smtClean="0">
                <a:solidFill>
                  <a:schemeClr val="bg1"/>
                </a:solidFill>
              </a:rPr>
              <a:t>aportará para que sean implementados de muna forma eficiente logrando </a:t>
            </a:r>
            <a:r>
              <a:rPr lang="es-ES" sz="2000" dirty="0">
                <a:solidFill>
                  <a:schemeClr val="bg1"/>
                </a:solidFill>
              </a:rPr>
              <a:t>la satisfacción de los clientes internos y por ente también la de los clientes externos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6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1" y="357301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7" y="544522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o"/>
          <p:cNvSpPr/>
          <p:nvPr/>
        </p:nvSpPr>
        <p:spPr>
          <a:xfrm>
            <a:off x="1611865" y="332656"/>
            <a:ext cx="6408712" cy="56341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RECOMENDACIONES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1412776"/>
            <a:ext cx="7272808" cy="1224136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bg1"/>
                </a:solidFill>
              </a:rPr>
              <a:t>Implementar el </a:t>
            </a:r>
            <a:r>
              <a:rPr lang="es-ES" sz="2000" dirty="0">
                <a:solidFill>
                  <a:schemeClr val="bg1"/>
                </a:solidFill>
              </a:rPr>
              <a:t>Sistema de Gestión de la Calidad diseñado en la presente tesis para que la empresa Creaciones </a:t>
            </a:r>
            <a:r>
              <a:rPr lang="es-ES" sz="2000" dirty="0" err="1">
                <a:solidFill>
                  <a:schemeClr val="bg1"/>
                </a:solidFill>
              </a:rPr>
              <a:t>Jessy</a:t>
            </a:r>
            <a:r>
              <a:rPr lang="es-ES" sz="2000" dirty="0">
                <a:solidFill>
                  <a:schemeClr val="bg1"/>
                </a:solidFill>
              </a:rPr>
              <a:t> tenga una ventaja competitiva frente a las otras empresas del mismo sector.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475656" y="3039485"/>
            <a:ext cx="7272808" cy="1181603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bg1"/>
                </a:solidFill>
              </a:rPr>
              <a:t>Revisar </a:t>
            </a:r>
            <a:r>
              <a:rPr lang="es-ES" sz="2000" dirty="0" smtClean="0">
                <a:solidFill>
                  <a:schemeClr val="bg1"/>
                </a:solidFill>
              </a:rPr>
              <a:t>constantemente </a:t>
            </a:r>
            <a:r>
              <a:rPr lang="es-ES" sz="2000" dirty="0">
                <a:solidFill>
                  <a:schemeClr val="bg1"/>
                </a:solidFill>
              </a:rPr>
              <a:t>los documentos que forman parte del Sistema de Gestión de Calidad y actualizarlos de forma oportuna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14 Marco"/>
          <p:cNvSpPr/>
          <p:nvPr/>
        </p:nvSpPr>
        <p:spPr>
          <a:xfrm>
            <a:off x="1475656" y="4623661"/>
            <a:ext cx="7272808" cy="1541643"/>
          </a:xfrm>
          <a:prstGeom prst="frame">
            <a:avLst>
              <a:gd name="adj1" fmla="val 38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bg1"/>
                </a:solidFill>
              </a:rPr>
              <a:t>Contar con </a:t>
            </a:r>
            <a:r>
              <a:rPr lang="es-ES" sz="2000" dirty="0">
                <a:solidFill>
                  <a:schemeClr val="bg1"/>
                </a:solidFill>
              </a:rPr>
              <a:t>el compromiso de la Gerencia General y Jefaturas de las diferentes áreas, así como del personal operativo para la implementación exitosa del Sistema de Gestión de la Calidad diseñado para la empresa Creaciones </a:t>
            </a:r>
            <a:r>
              <a:rPr lang="es-ES" sz="2000" dirty="0" err="1">
                <a:solidFill>
                  <a:schemeClr val="bg1"/>
                </a:solidFill>
              </a:rPr>
              <a:t>Jessy</a:t>
            </a:r>
            <a:r>
              <a:rPr lang="es-ES" sz="2000" dirty="0">
                <a:solidFill>
                  <a:schemeClr val="bg1"/>
                </a:solidFill>
              </a:rPr>
              <a:t>. 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6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0" y="177281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216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2" y="515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ifs ANimados Flechas (104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5" y="1732806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Gifs ANimados Flechas (104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" y="3861048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1475657" y="1660798"/>
            <a:ext cx="1350590" cy="54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Calidad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5292081" y="1412776"/>
            <a:ext cx="216023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5580113" y="1412776"/>
            <a:ext cx="2232248" cy="904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C" sz="1700" dirty="0" smtClean="0">
                <a:solidFill>
                  <a:schemeClr val="bg1"/>
                </a:solidFill>
              </a:rPr>
              <a:t>Uso eficiente de recursos</a:t>
            </a:r>
          </a:p>
          <a:p>
            <a:pPr>
              <a:buFontTx/>
              <a:buChar char="-"/>
            </a:pPr>
            <a:r>
              <a:rPr lang="es-EC" sz="1700" dirty="0" smtClean="0">
                <a:solidFill>
                  <a:schemeClr val="bg1"/>
                </a:solidFill>
              </a:rPr>
              <a:t>Aumento productividad</a:t>
            </a:r>
          </a:p>
          <a:p>
            <a:pPr marL="0" indent="0">
              <a:buNone/>
            </a:pPr>
            <a:endParaRPr lang="es-EC" sz="28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3771976" y="1588790"/>
            <a:ext cx="1448097" cy="556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Globalización Económica</a:t>
            </a:r>
          </a:p>
        </p:txBody>
      </p:sp>
      <p:pic>
        <p:nvPicPr>
          <p:cNvPr id="30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31" y="173280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Abrir llave"/>
          <p:cNvSpPr/>
          <p:nvPr/>
        </p:nvSpPr>
        <p:spPr>
          <a:xfrm>
            <a:off x="5292080" y="3645024"/>
            <a:ext cx="216024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5552040" y="3719500"/>
            <a:ext cx="3196424" cy="870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C" sz="2800" dirty="0" smtClean="0">
                <a:solidFill>
                  <a:schemeClr val="bg1"/>
                </a:solidFill>
              </a:rPr>
              <a:t>Gestión basada en procesos</a:t>
            </a:r>
            <a:endParaRPr lang="es-EC" sz="28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sz="2800" dirty="0" smtClean="0">
                <a:solidFill>
                  <a:schemeClr val="bg1"/>
                </a:solidFill>
              </a:rPr>
              <a:t>Cumplir con requisitos de cliente</a:t>
            </a:r>
          </a:p>
          <a:p>
            <a:pPr>
              <a:buFontTx/>
              <a:buChar char="-"/>
            </a:pPr>
            <a:r>
              <a:rPr lang="es-EC" sz="2800" dirty="0" smtClean="0">
                <a:solidFill>
                  <a:schemeClr val="bg1"/>
                </a:solidFill>
              </a:rPr>
              <a:t>Mejorar procesos continuamente</a:t>
            </a:r>
          </a:p>
        </p:txBody>
      </p:sp>
      <p:pic>
        <p:nvPicPr>
          <p:cNvPr id="40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47" y="262966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2 Marcador de contenido"/>
          <p:cNvSpPr txBox="1">
            <a:spLocks/>
          </p:cNvSpPr>
          <p:nvPr/>
        </p:nvSpPr>
        <p:spPr>
          <a:xfrm>
            <a:off x="3882903" y="2708920"/>
            <a:ext cx="1121146" cy="334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600" dirty="0" smtClean="0">
                <a:solidFill>
                  <a:schemeClr val="bg1"/>
                </a:solidFill>
              </a:rPr>
              <a:t>ISO 9000</a:t>
            </a:r>
          </a:p>
        </p:txBody>
      </p:sp>
      <p:sp>
        <p:nvSpPr>
          <p:cNvPr id="42" name="41 Abrir llave"/>
          <p:cNvSpPr/>
          <p:nvPr/>
        </p:nvSpPr>
        <p:spPr>
          <a:xfrm>
            <a:off x="5292081" y="2564904"/>
            <a:ext cx="216024" cy="6530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2 Marcador de contenido"/>
          <p:cNvSpPr txBox="1">
            <a:spLocks/>
          </p:cNvSpPr>
          <p:nvPr/>
        </p:nvSpPr>
        <p:spPr>
          <a:xfrm>
            <a:off x="5588843" y="2627213"/>
            <a:ext cx="2439541" cy="556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C" sz="1700" dirty="0" smtClean="0">
                <a:solidFill>
                  <a:schemeClr val="bg1"/>
                </a:solidFill>
              </a:rPr>
              <a:t>Ingreso nuevos mercados nacional e internacional </a:t>
            </a:r>
            <a:endParaRPr lang="es-EC" sz="28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4" name="2 Marcador de contenido"/>
          <p:cNvSpPr txBox="1">
            <a:spLocks/>
          </p:cNvSpPr>
          <p:nvPr/>
        </p:nvSpPr>
        <p:spPr>
          <a:xfrm>
            <a:off x="1509855" y="3749824"/>
            <a:ext cx="1350590" cy="54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Gobierno Ecuador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45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62" y="381764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2 Marcador de contenido"/>
          <p:cNvSpPr txBox="1">
            <a:spLocks/>
          </p:cNvSpPr>
          <p:nvPr/>
        </p:nvSpPr>
        <p:spPr>
          <a:xfrm>
            <a:off x="3863444" y="3645024"/>
            <a:ext cx="12846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400" dirty="0" smtClean="0">
                <a:solidFill>
                  <a:schemeClr val="bg1"/>
                </a:solidFill>
              </a:rPr>
              <a:t>Campaña Primero Ecuador</a:t>
            </a:r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3843983" y="4589512"/>
            <a:ext cx="144809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sz="1400" dirty="0" smtClean="0">
                <a:solidFill>
                  <a:schemeClr val="bg1"/>
                </a:solidFill>
              </a:rPr>
              <a:t>Regularización de importaciones</a:t>
            </a:r>
          </a:p>
        </p:txBody>
      </p:sp>
      <p:pic>
        <p:nvPicPr>
          <p:cNvPr id="48" name="Picture 4" descr="Gifs ANimados Flechas (80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831">
            <a:off x="3049256" y="449854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Gifs ANimados Flechas (78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8849" y="4701713"/>
            <a:ext cx="383471" cy="3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2 Marcador de contenido"/>
          <p:cNvSpPr txBox="1">
            <a:spLocks/>
          </p:cNvSpPr>
          <p:nvPr/>
        </p:nvSpPr>
        <p:spPr>
          <a:xfrm>
            <a:off x="6236915" y="5321213"/>
            <a:ext cx="2439541" cy="556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C" sz="1700" dirty="0" smtClean="0">
                <a:solidFill>
                  <a:schemeClr val="bg1"/>
                </a:solidFill>
              </a:rPr>
              <a:t>Ventaja Competitiva</a:t>
            </a:r>
            <a:endParaRPr lang="es-EC" sz="28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51" name="50 Marco"/>
          <p:cNvSpPr/>
          <p:nvPr/>
        </p:nvSpPr>
        <p:spPr>
          <a:xfrm>
            <a:off x="1979712" y="188640"/>
            <a:ext cx="5472608" cy="594320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u="sng" dirty="0">
                <a:solidFill>
                  <a:schemeClr val="bg1"/>
                </a:solidFill>
              </a:rPr>
              <a:t>INTRODUCCIÓN E IMPORTANCIA</a:t>
            </a:r>
            <a:r>
              <a:rPr lang="es-EC" sz="2000" i="1" u="sng" dirty="0" smtClean="0">
                <a:solidFill>
                  <a:schemeClr val="bg1"/>
                </a:solidFill>
              </a:rPr>
              <a:t>: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3722737"/>
            <a:ext cx="7272808" cy="78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Realizar el diagnóstico situacional </a:t>
            </a:r>
            <a:r>
              <a:rPr lang="es-ES" sz="2400" dirty="0">
                <a:solidFill>
                  <a:schemeClr val="bg1"/>
                </a:solidFill>
              </a:rPr>
              <a:t>de la </a:t>
            </a:r>
            <a:r>
              <a:rPr lang="es-ES" sz="2400" dirty="0" smtClean="0">
                <a:solidFill>
                  <a:schemeClr val="bg1"/>
                </a:solidFill>
              </a:rPr>
              <a:t>empresa Creaciones </a:t>
            </a:r>
            <a:r>
              <a:rPr lang="es-ES" sz="2400" dirty="0" err="1" smtClean="0">
                <a:solidFill>
                  <a:schemeClr val="bg1"/>
                </a:solidFill>
              </a:rPr>
              <a:t>Jessy</a:t>
            </a:r>
            <a:r>
              <a:rPr lang="es-ES" sz="2400" dirty="0" smtClean="0">
                <a:solidFill>
                  <a:schemeClr val="bg1"/>
                </a:solidFill>
              </a:rPr>
              <a:t>.   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491952" y="5733256"/>
            <a:ext cx="719011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C" sz="2400" dirty="0">
                <a:solidFill>
                  <a:schemeClr val="bg1"/>
                </a:solidFill>
              </a:rPr>
              <a:t>Diseñar el Manual de la Calidad para la empresa Creaciones </a:t>
            </a:r>
            <a:r>
              <a:rPr lang="es-EC" sz="2400" dirty="0" err="1" smtClean="0">
                <a:solidFill>
                  <a:schemeClr val="bg1"/>
                </a:solidFill>
              </a:rPr>
              <a:t>Jessy</a:t>
            </a:r>
            <a:r>
              <a:rPr lang="es-EC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491952" y="4725144"/>
            <a:ext cx="719011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C" sz="2400" dirty="0">
                <a:solidFill>
                  <a:schemeClr val="bg1"/>
                </a:solidFill>
              </a:rPr>
              <a:t>Diseñar y caracterizar los procesos de la e</a:t>
            </a:r>
            <a:r>
              <a:rPr lang="es-EC" sz="2400" dirty="0" smtClean="0">
                <a:solidFill>
                  <a:schemeClr val="bg1"/>
                </a:solidFill>
              </a:rPr>
              <a:t>mpresa </a:t>
            </a:r>
            <a:r>
              <a:rPr lang="es-EC" sz="2400" dirty="0">
                <a:solidFill>
                  <a:schemeClr val="bg1"/>
                </a:solidFill>
              </a:rPr>
              <a:t>Creaciones </a:t>
            </a:r>
            <a:r>
              <a:rPr lang="es-EC" sz="2400" dirty="0" err="1" smtClean="0">
                <a:solidFill>
                  <a:schemeClr val="bg1"/>
                </a:solidFill>
              </a:rPr>
              <a:t>Jessy</a:t>
            </a:r>
            <a:r>
              <a:rPr lang="es-EC" sz="2400" dirty="0" smtClean="0">
                <a:solidFill>
                  <a:schemeClr val="bg1"/>
                </a:solidFill>
              </a:rPr>
              <a:t>. 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12" name="11 Marco"/>
          <p:cNvSpPr/>
          <p:nvPr/>
        </p:nvSpPr>
        <p:spPr>
          <a:xfrm>
            <a:off x="809212" y="1124744"/>
            <a:ext cx="8011260" cy="1512168"/>
          </a:xfrm>
          <a:prstGeom prst="frame">
            <a:avLst>
              <a:gd name="adj1" fmla="val 38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Diseñar el Sistema de Gestión de la Calidad de la empresa Creaciones </a:t>
            </a:r>
            <a:r>
              <a:rPr lang="es-ES" sz="2400" dirty="0" err="1"/>
              <a:t>Jessy</a:t>
            </a:r>
            <a:r>
              <a:rPr lang="es-ES" sz="2400" dirty="0"/>
              <a:t>, cumpliendo los requisitos de la Norma ISO 9001:2008, con la finalidad de alcanzar la eficacia y eficiencia </a:t>
            </a:r>
            <a:r>
              <a:rPr lang="es-ES" sz="2400" dirty="0" smtClean="0"/>
              <a:t>organizacional. </a:t>
            </a:r>
            <a:endParaRPr lang="es-ES" sz="22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805" y="3875788"/>
            <a:ext cx="643835" cy="4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805" y="4941168"/>
            <a:ext cx="643835" cy="4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s ANimados Flechas (91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805" y="5949280"/>
            <a:ext cx="643835" cy="4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Marco"/>
          <p:cNvSpPr/>
          <p:nvPr/>
        </p:nvSpPr>
        <p:spPr>
          <a:xfrm>
            <a:off x="467544" y="332656"/>
            <a:ext cx="2880320" cy="50405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OBJETIVO </a:t>
            </a:r>
            <a:r>
              <a:rPr lang="es-EC" sz="2000" b="1" i="1" u="sng" dirty="0">
                <a:solidFill>
                  <a:schemeClr val="bg1"/>
                </a:solidFill>
              </a:rPr>
              <a:t>GENERAL</a:t>
            </a:r>
            <a:r>
              <a:rPr lang="es-EC" sz="2000" b="1" i="1" u="sng" dirty="0" smtClean="0">
                <a:solidFill>
                  <a:schemeClr val="bg1"/>
                </a:solidFill>
              </a:rPr>
              <a:t>: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7" name="16 Marco"/>
          <p:cNvSpPr/>
          <p:nvPr/>
        </p:nvSpPr>
        <p:spPr>
          <a:xfrm>
            <a:off x="467544" y="2996952"/>
            <a:ext cx="3456384" cy="50405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i="1" u="sng" dirty="0">
                <a:solidFill>
                  <a:schemeClr val="bg1"/>
                </a:solidFill>
              </a:rPr>
              <a:t>OBJETIVOS ESPECÍFICOS: </a:t>
            </a:r>
            <a:r>
              <a:rPr lang="es-EC" sz="2000" b="1" i="1" u="sng" dirty="0" smtClean="0">
                <a:solidFill>
                  <a:schemeClr val="bg1"/>
                </a:solidFill>
              </a:rPr>
              <a:t> </a:t>
            </a:r>
            <a:endParaRPr lang="es-EC" sz="2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57811"/>
              </p:ext>
            </p:extLst>
          </p:nvPr>
        </p:nvGraphicFramePr>
        <p:xfrm>
          <a:off x="1379984" y="2075439"/>
          <a:ext cx="6792416" cy="30097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96208"/>
                <a:gridCol w="3396208"/>
              </a:tblGrid>
              <a:tr h="729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Tipo de Investigación: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- Documental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- Descriptiva</a:t>
                      </a:r>
                    </a:p>
                  </a:txBody>
                  <a:tcPr/>
                </a:tc>
              </a:tr>
              <a:tr h="729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Método de Investigación: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Deductivo</a:t>
                      </a:r>
                    </a:p>
                  </a:txBody>
                  <a:tcPr/>
                </a:tc>
              </a:tr>
              <a:tr h="1456903">
                <a:tc>
                  <a:txBody>
                    <a:bodyPr/>
                    <a:lstStyle/>
                    <a:p>
                      <a:pPr algn="ctr"/>
                      <a:endParaRPr lang="es-EC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Técnicas: 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- Entrevista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solidFill>
                            <a:schemeClr val="bg1"/>
                          </a:solidFill>
                        </a:rPr>
                        <a:t>- Observación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32813" r="52782" b="13086"/>
          <a:stretch/>
        </p:blipFill>
        <p:spPr bwMode="auto">
          <a:xfrm>
            <a:off x="6804248" y="332656"/>
            <a:ext cx="1224136" cy="10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33722" r="48951" b="22994"/>
          <a:stretch/>
        </p:blipFill>
        <p:spPr bwMode="auto">
          <a:xfrm>
            <a:off x="683568" y="5229199"/>
            <a:ext cx="2116212" cy="14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971600" y="908720"/>
            <a:ext cx="3024336" cy="655405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>
                <a:solidFill>
                  <a:schemeClr val="bg1"/>
                </a:solidFill>
              </a:rPr>
              <a:t>* METODOLOGÍA: </a:t>
            </a:r>
            <a:r>
              <a:rPr lang="es-EC" sz="2000" b="1" i="1" u="sng" dirty="0" smtClean="0">
                <a:solidFill>
                  <a:schemeClr val="bg1"/>
                </a:solidFill>
              </a:rPr>
              <a:t>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53321"/>
              </p:ext>
            </p:extLst>
          </p:nvPr>
        </p:nvGraphicFramePr>
        <p:xfrm>
          <a:off x="107504" y="2204864"/>
          <a:ext cx="3384376" cy="3529132"/>
        </p:xfrm>
        <a:graphic>
          <a:graphicData uri="http://schemas.openxmlformats.org/drawingml/2006/table">
            <a:tbl>
              <a:tblPr/>
              <a:tblGrid>
                <a:gridCol w="1641349"/>
                <a:gridCol w="581009"/>
                <a:gridCol w="581009"/>
                <a:gridCol w="581009"/>
              </a:tblGrid>
              <a:tr h="4404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 REQUISITOS DE LA NOMA ISO 9001:2008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89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PUNTO DE LA NORMA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CUMPLE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689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Sistema de Gestión de la 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89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Responsabilidad de la dirección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Gestión de los recursos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Realización del producto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205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Medición, análisis y mejora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978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4689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DE CUMPLIMIENTO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6" name="5 Marco"/>
          <p:cNvSpPr/>
          <p:nvPr/>
        </p:nvSpPr>
        <p:spPr>
          <a:xfrm>
            <a:off x="1547664" y="476672"/>
            <a:ext cx="6408712" cy="864096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DIAGNÓSTICO INICIAL DEL CUMPLIMIENTO  DE LOS REQUISITOS DE LA NORMA ISO 9001:2008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5607"/>
              </p:ext>
            </p:extLst>
          </p:nvPr>
        </p:nvGraphicFramePr>
        <p:xfrm>
          <a:off x="3635896" y="1844824"/>
          <a:ext cx="5400600" cy="435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1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547664" y="404664"/>
            <a:ext cx="6408712" cy="648072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DISEÑO Y ESTANDARIZACIÓN DE PROCESOS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rcRect l="22343" t="20796" r="21879" b="7948"/>
          <a:stretch/>
        </p:blipFill>
        <p:spPr bwMode="auto">
          <a:xfrm>
            <a:off x="539552" y="1484784"/>
            <a:ext cx="8064896" cy="49685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3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1403648" y="1196752"/>
            <a:ext cx="6408712" cy="648072"/>
          </a:xfrm>
          <a:prstGeom prst="frame">
            <a:avLst>
              <a:gd name="adj1" fmla="val 388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u="sng" dirty="0" smtClean="0">
                <a:solidFill>
                  <a:schemeClr val="bg1"/>
                </a:solidFill>
              </a:rPr>
              <a:t>PROCESO GOBERNANTE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36429"/>
              </p:ext>
            </p:extLst>
          </p:nvPr>
        </p:nvGraphicFramePr>
        <p:xfrm>
          <a:off x="323528" y="2780928"/>
          <a:ext cx="8543290" cy="1944216"/>
        </p:xfrm>
        <a:graphic>
          <a:graphicData uri="http://schemas.openxmlformats.org/drawingml/2006/table">
            <a:tbl>
              <a:tblPr/>
              <a:tblGrid>
                <a:gridCol w="1254249"/>
                <a:gridCol w="575721"/>
                <a:gridCol w="2056147"/>
                <a:gridCol w="575721"/>
                <a:gridCol w="3505731"/>
                <a:gridCol w="575721"/>
              </a:tblGrid>
              <a:tr h="3980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MACROPROCESO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SUBPROCESO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8272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Estratégica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Planeación Estratégica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Direccionamiento Estratégico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827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Planes de Acción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827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de Presupuesto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80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Implementación, Seguimiento y Control Planes de Acción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27" marR="7427" marT="7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</TotalTime>
  <Words>1857</Words>
  <Application>Microsoft Office PowerPoint</Application>
  <PresentationFormat>Presentación en pantalla (4:3)</PresentationFormat>
  <Paragraphs>559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DISEÑO DEL SISTEMA DE GESTIÓN DE LA CALIDAD PARA LA EMPRESA CREACIONES JESSY APLICANDO LA NORMA ISO 9001:2008     MAESTRÍA EN GESTIÓN DE LA CALIDAD Y PRODUCTIVIDAD   NOMBRE: ING. SONIA XIMENA ESTRADA ARÉVALO   TUTOR: LIC. GIOVANNA LARA, MGCP         2O MAYO 2015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alexime</dc:creator>
  <cp:lastModifiedBy>diec1406@yahoo.es</cp:lastModifiedBy>
  <cp:revision>159</cp:revision>
  <dcterms:created xsi:type="dcterms:W3CDTF">2013-12-07T00:02:53Z</dcterms:created>
  <dcterms:modified xsi:type="dcterms:W3CDTF">2015-11-22T15:42:45Z</dcterms:modified>
</cp:coreProperties>
</file>