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6"/>
  </p:notesMasterIdLst>
  <p:sldIdLst>
    <p:sldId id="257" r:id="rId2"/>
    <p:sldId id="258" r:id="rId3"/>
    <p:sldId id="260" r:id="rId4"/>
    <p:sldId id="262" r:id="rId5"/>
    <p:sldId id="264" r:id="rId6"/>
    <p:sldId id="285" r:id="rId7"/>
    <p:sldId id="266" r:id="rId8"/>
    <p:sldId id="268" r:id="rId9"/>
    <p:sldId id="286" r:id="rId10"/>
    <p:sldId id="287" r:id="rId11"/>
    <p:sldId id="288" r:id="rId12"/>
    <p:sldId id="289" r:id="rId13"/>
    <p:sldId id="290" r:id="rId14"/>
    <p:sldId id="291" r:id="rId15"/>
    <p:sldId id="270" r:id="rId16"/>
    <p:sldId id="269" r:id="rId17"/>
    <p:sldId id="292" r:id="rId18"/>
    <p:sldId id="280" r:id="rId19"/>
    <p:sldId id="282" r:id="rId20"/>
    <p:sldId id="294" r:id="rId21"/>
    <p:sldId id="295" r:id="rId22"/>
    <p:sldId id="283" r:id="rId23"/>
    <p:sldId id="293" r:id="rId24"/>
    <p:sldId id="284" r:id="rId2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621" autoAdjust="0"/>
  </p:normalViewPr>
  <p:slideViewPr>
    <p:cSldViewPr snapToGrid="0">
      <p:cViewPr varScale="1">
        <p:scale>
          <a:sx n="55" d="100"/>
          <a:sy n="55" d="100"/>
        </p:scale>
        <p:origin x="1142"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7D667-3B56-48B9-9489-23D4710840A7}" type="datetimeFigureOut">
              <a:rPr lang="es-EC" smtClean="0"/>
              <a:t>02/05/2015</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773E1-8F25-4E50-BD59-AA359987D7AB}" type="slidenum">
              <a:rPr lang="es-EC" smtClean="0"/>
              <a:t>‹Nº›</a:t>
            </a:fld>
            <a:endParaRPr lang="es-EC"/>
          </a:p>
        </p:txBody>
      </p:sp>
    </p:spTree>
    <p:extLst>
      <p:ext uri="{BB962C8B-B14F-4D97-AF65-F5344CB8AC3E}">
        <p14:creationId xmlns:p14="http://schemas.microsoft.com/office/powerpoint/2010/main" val="3684133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96DB3663-43CD-4E0C-8EC6-26ED73F44464}" type="slidenum">
              <a:rPr lang="es-EC" smtClean="0"/>
              <a:pPr/>
              <a:t>3</a:t>
            </a:fld>
            <a:endParaRPr lang="es-EC"/>
          </a:p>
        </p:txBody>
      </p:sp>
    </p:spTree>
    <p:extLst>
      <p:ext uri="{BB962C8B-B14F-4D97-AF65-F5344CB8AC3E}">
        <p14:creationId xmlns:p14="http://schemas.microsoft.com/office/powerpoint/2010/main" val="1689565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96DB3663-43CD-4E0C-8EC6-26ED73F44464}" type="slidenum">
              <a:rPr lang="es-EC" smtClean="0"/>
              <a:pPr/>
              <a:t>5</a:t>
            </a:fld>
            <a:endParaRPr lang="es-EC"/>
          </a:p>
        </p:txBody>
      </p:sp>
    </p:spTree>
    <p:extLst>
      <p:ext uri="{BB962C8B-B14F-4D97-AF65-F5344CB8AC3E}">
        <p14:creationId xmlns:p14="http://schemas.microsoft.com/office/powerpoint/2010/main" val="44962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96DB3663-43CD-4E0C-8EC6-26ED73F44464}" type="slidenum">
              <a:rPr lang="es-EC" smtClean="0"/>
              <a:pPr/>
              <a:t>6</a:t>
            </a:fld>
            <a:endParaRPr lang="es-EC"/>
          </a:p>
        </p:txBody>
      </p:sp>
    </p:spTree>
    <p:extLst>
      <p:ext uri="{BB962C8B-B14F-4D97-AF65-F5344CB8AC3E}">
        <p14:creationId xmlns:p14="http://schemas.microsoft.com/office/powerpoint/2010/main" val="74279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6080FCC-A5F2-48A3-87AB-194DF9C0C1A3}" type="datetimeFigureOut">
              <a:rPr lang="es-EC" smtClean="0"/>
              <a:t>02/05/2015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59AD6C-F28B-47BC-8F42-D278958A2F79}" type="slidenum">
              <a:rPr lang="es-EC" smtClean="0"/>
              <a:t>‹Nº›</a:t>
            </a:fld>
            <a:endParaRPr lang="es-EC"/>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1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6080FCC-A5F2-48A3-87AB-194DF9C0C1A3}" type="datetimeFigureOut">
              <a:rPr lang="es-EC" smtClean="0"/>
              <a:t>02/05/2015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59AD6C-F28B-47BC-8F42-D278958A2F79}" type="slidenum">
              <a:rPr lang="es-EC" smtClean="0"/>
              <a:t>‹Nº›</a:t>
            </a:fld>
            <a:endParaRPr lang="es-EC"/>
          </a:p>
        </p:txBody>
      </p:sp>
    </p:spTree>
    <p:extLst>
      <p:ext uri="{BB962C8B-B14F-4D97-AF65-F5344CB8AC3E}">
        <p14:creationId xmlns:p14="http://schemas.microsoft.com/office/powerpoint/2010/main" val="4202464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6080FCC-A5F2-48A3-87AB-194DF9C0C1A3}" type="datetimeFigureOut">
              <a:rPr lang="es-EC" smtClean="0"/>
              <a:t>02/05/2015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59AD6C-F28B-47BC-8F42-D278958A2F79}" type="slidenum">
              <a:rPr lang="es-EC" smtClean="0"/>
              <a:t>‹Nº›</a:t>
            </a:fld>
            <a:endParaRPr lang="es-EC"/>
          </a:p>
        </p:txBody>
      </p:sp>
    </p:spTree>
    <p:extLst>
      <p:ext uri="{BB962C8B-B14F-4D97-AF65-F5344CB8AC3E}">
        <p14:creationId xmlns:p14="http://schemas.microsoft.com/office/powerpoint/2010/main" val="334420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6080FCC-A5F2-48A3-87AB-194DF9C0C1A3}" type="datetimeFigureOut">
              <a:rPr lang="es-EC" smtClean="0"/>
              <a:t>02/05/2015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59AD6C-F28B-47BC-8F42-D278958A2F79}" type="slidenum">
              <a:rPr lang="es-EC" smtClean="0"/>
              <a:t>‹Nº›</a:t>
            </a:fld>
            <a:endParaRPr lang="es-EC"/>
          </a:p>
        </p:txBody>
      </p:sp>
    </p:spTree>
    <p:extLst>
      <p:ext uri="{BB962C8B-B14F-4D97-AF65-F5344CB8AC3E}">
        <p14:creationId xmlns:p14="http://schemas.microsoft.com/office/powerpoint/2010/main" val="331911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6080FCC-A5F2-48A3-87AB-194DF9C0C1A3}" type="datetimeFigureOut">
              <a:rPr lang="es-EC" smtClean="0"/>
              <a:t>02/05/2015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59AD6C-F28B-47BC-8F42-D278958A2F79}" type="slidenum">
              <a:rPr lang="es-EC" smtClean="0"/>
              <a:t>‹Nº›</a:t>
            </a:fld>
            <a:endParaRPr lang="es-EC"/>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12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6080FCC-A5F2-48A3-87AB-194DF9C0C1A3}" type="datetimeFigureOut">
              <a:rPr lang="es-EC" smtClean="0"/>
              <a:t>02/05/2015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359AD6C-F28B-47BC-8F42-D278958A2F79}" type="slidenum">
              <a:rPr lang="es-EC" smtClean="0"/>
              <a:t>‹Nº›</a:t>
            </a:fld>
            <a:endParaRPr lang="es-EC"/>
          </a:p>
        </p:txBody>
      </p:sp>
    </p:spTree>
    <p:extLst>
      <p:ext uri="{BB962C8B-B14F-4D97-AF65-F5344CB8AC3E}">
        <p14:creationId xmlns:p14="http://schemas.microsoft.com/office/powerpoint/2010/main" val="212564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6080FCC-A5F2-48A3-87AB-194DF9C0C1A3}" type="datetimeFigureOut">
              <a:rPr lang="es-EC" smtClean="0"/>
              <a:t>02/05/2015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359AD6C-F28B-47BC-8F42-D278958A2F79}" type="slidenum">
              <a:rPr lang="es-EC" smtClean="0"/>
              <a:t>‹Nº›</a:t>
            </a:fld>
            <a:endParaRPr lang="es-EC"/>
          </a:p>
        </p:txBody>
      </p:sp>
    </p:spTree>
    <p:extLst>
      <p:ext uri="{BB962C8B-B14F-4D97-AF65-F5344CB8AC3E}">
        <p14:creationId xmlns:p14="http://schemas.microsoft.com/office/powerpoint/2010/main" val="205149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6080FCC-A5F2-48A3-87AB-194DF9C0C1A3}" type="datetimeFigureOut">
              <a:rPr lang="es-EC" smtClean="0"/>
              <a:t>02/05/2015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359AD6C-F28B-47BC-8F42-D278958A2F79}" type="slidenum">
              <a:rPr lang="es-EC" smtClean="0"/>
              <a:t>‹Nº›</a:t>
            </a:fld>
            <a:endParaRPr lang="es-EC"/>
          </a:p>
        </p:txBody>
      </p:sp>
    </p:spTree>
    <p:extLst>
      <p:ext uri="{BB962C8B-B14F-4D97-AF65-F5344CB8AC3E}">
        <p14:creationId xmlns:p14="http://schemas.microsoft.com/office/powerpoint/2010/main" val="121075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6080FCC-A5F2-48A3-87AB-194DF9C0C1A3}" type="datetimeFigureOut">
              <a:rPr lang="es-EC" smtClean="0"/>
              <a:t>02/05/2015</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5359AD6C-F28B-47BC-8F42-D278958A2F79}" type="slidenum">
              <a:rPr lang="es-EC" smtClean="0"/>
              <a:t>‹Nº›</a:t>
            </a:fld>
            <a:endParaRPr lang="es-EC"/>
          </a:p>
        </p:txBody>
      </p:sp>
    </p:spTree>
    <p:extLst>
      <p:ext uri="{BB962C8B-B14F-4D97-AF65-F5344CB8AC3E}">
        <p14:creationId xmlns:p14="http://schemas.microsoft.com/office/powerpoint/2010/main" val="100995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6080FCC-A5F2-48A3-87AB-194DF9C0C1A3}" type="datetimeFigureOut">
              <a:rPr lang="es-EC" smtClean="0"/>
              <a:t>02/05/2015</a:t>
            </a:fld>
            <a:endParaRPr lang="es-EC"/>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359AD6C-F28B-47BC-8F42-D278958A2F79}" type="slidenum">
              <a:rPr lang="es-EC" smtClean="0"/>
              <a:t>‹Nº›</a:t>
            </a:fld>
            <a:endParaRPr lang="es-EC"/>
          </a:p>
        </p:txBody>
      </p:sp>
    </p:spTree>
    <p:extLst>
      <p:ext uri="{BB962C8B-B14F-4D97-AF65-F5344CB8AC3E}">
        <p14:creationId xmlns:p14="http://schemas.microsoft.com/office/powerpoint/2010/main" val="108377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080FCC-A5F2-48A3-87AB-194DF9C0C1A3}" type="datetimeFigureOut">
              <a:rPr lang="es-EC" smtClean="0"/>
              <a:t>02/05/2015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359AD6C-F28B-47BC-8F42-D278958A2F79}" type="slidenum">
              <a:rPr lang="es-EC" smtClean="0"/>
              <a:t>‹Nº›</a:t>
            </a:fld>
            <a:endParaRPr lang="es-EC"/>
          </a:p>
        </p:txBody>
      </p:sp>
    </p:spTree>
    <p:extLst>
      <p:ext uri="{BB962C8B-B14F-4D97-AF65-F5344CB8AC3E}">
        <p14:creationId xmlns:p14="http://schemas.microsoft.com/office/powerpoint/2010/main" val="1301894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6080FCC-A5F2-48A3-87AB-194DF9C0C1A3}" type="datetimeFigureOut">
              <a:rPr lang="es-EC" smtClean="0"/>
              <a:t>02/05/2015</a:t>
            </a:fld>
            <a:endParaRPr lang="es-EC"/>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359AD6C-F28B-47BC-8F42-D278958A2F79}" type="slidenum">
              <a:rPr lang="es-EC" smtClean="0"/>
              <a:t>‹Nº›</a:t>
            </a:fld>
            <a:endParaRPr lang="es-EC"/>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6138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Dibujo_de_Microsoft_Visio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Dibujo_de_Microsoft_Visio2.vs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nual%20Procesos%20ARWHEL.xls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1508" y="1268583"/>
            <a:ext cx="8208912" cy="1800200"/>
          </a:xfrm>
        </p:spPr>
        <p:txBody>
          <a:bodyPr>
            <a:noAutofit/>
          </a:bodyPr>
          <a:lstStyle/>
          <a:p>
            <a:pPr algn="ctr">
              <a:lnSpc>
                <a:spcPct val="125000"/>
              </a:lnSpc>
            </a:pPr>
            <a:r>
              <a:rPr lang="es-EC" sz="3400" b="1" dirty="0" smtClean="0">
                <a:solidFill>
                  <a:schemeClr val="tx1"/>
                </a:solidFill>
                <a:effectLst>
                  <a:outerShdw blurRad="38100" dist="38100" dir="2700000" algn="tl">
                    <a:srgbClr val="000000">
                      <a:alpha val="43137"/>
                    </a:srgbClr>
                  </a:outerShdw>
                </a:effectLst>
              </a:rPr>
              <a:t>“</a:t>
            </a:r>
            <a:r>
              <a:rPr lang="es-EC" sz="3600" b="1" dirty="0" smtClean="0">
                <a:solidFill>
                  <a:schemeClr val="tx1"/>
                </a:solidFill>
              </a:rPr>
              <a:t>MANUAL </a:t>
            </a:r>
            <a:r>
              <a:rPr lang="es-EC" sz="3600" b="1" dirty="0">
                <a:solidFill>
                  <a:schemeClr val="tx1"/>
                </a:solidFill>
              </a:rPr>
              <a:t>DE PROCESOS PARA LA PLANTA DE HORMIGÓN ARWHEL S.A. EN LA PROVINCIA DEL CARCHI CANTÓN TULCÁN” </a:t>
            </a:r>
            <a:endParaRPr lang="es-EC" sz="3400" b="1" dirty="0">
              <a:solidFill>
                <a:schemeClr val="tx1"/>
              </a:solidFill>
              <a:effectLst>
                <a:outerShdw blurRad="38100" dist="38100" dir="2700000" algn="tl">
                  <a:srgbClr val="000000">
                    <a:alpha val="43137"/>
                  </a:srgbClr>
                </a:outerShdw>
              </a:effectLst>
            </a:endParaRPr>
          </a:p>
        </p:txBody>
      </p:sp>
      <p:sp>
        <p:nvSpPr>
          <p:cNvPr id="3" name="2 Subtítulo"/>
          <p:cNvSpPr>
            <a:spLocks noGrp="1"/>
          </p:cNvSpPr>
          <p:nvPr>
            <p:ph idx="1"/>
          </p:nvPr>
        </p:nvSpPr>
        <p:spPr>
          <a:xfrm>
            <a:off x="395536" y="5013179"/>
            <a:ext cx="4608512" cy="1152127"/>
          </a:xfrm>
        </p:spPr>
        <p:txBody>
          <a:bodyPr>
            <a:normAutofit/>
          </a:bodyPr>
          <a:lstStyle/>
          <a:p>
            <a:r>
              <a:rPr lang="es-EC" b="1" i="1" dirty="0">
                <a:solidFill>
                  <a:schemeClr val="tx1">
                    <a:lumMod val="85000"/>
                    <a:lumOff val="15000"/>
                  </a:schemeClr>
                </a:solidFill>
              </a:rPr>
              <a:t>Cbop. C.B Henry Benalcázar</a:t>
            </a:r>
          </a:p>
          <a:p>
            <a:r>
              <a:rPr lang="es-EC" b="1" i="1" dirty="0">
                <a:solidFill>
                  <a:schemeClr val="tx1">
                    <a:lumMod val="85000"/>
                    <a:lumOff val="15000"/>
                  </a:schemeClr>
                </a:solidFill>
              </a:rPr>
              <a:t>Ing. Juan Mejía</a:t>
            </a:r>
          </a:p>
        </p:txBody>
      </p:sp>
    </p:spTree>
    <p:extLst>
      <p:ext uri="{BB962C8B-B14F-4D97-AF65-F5344CB8AC3E}">
        <p14:creationId xmlns:p14="http://schemas.microsoft.com/office/powerpoint/2010/main" val="2134724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Título"/>
          <p:cNvSpPr>
            <a:spLocks noGrp="1"/>
          </p:cNvSpPr>
          <p:nvPr>
            <p:ph type="title"/>
          </p:nvPr>
        </p:nvSpPr>
        <p:spPr>
          <a:xfrm>
            <a:off x="0" y="0"/>
            <a:ext cx="8579296" cy="1143000"/>
          </a:xfrm>
        </p:spPr>
        <p:txBody>
          <a:bodyPr vert="horz" lIns="91440" tIns="45720" rIns="91440" bIns="45720" rtlCol="0" anchor="ctr">
            <a:normAutofit/>
          </a:bodyPr>
          <a:lstStyle/>
          <a:p>
            <a:pPr algn="l"/>
            <a:r>
              <a:rPr lang="es-EC" sz="2400" b="1" dirty="0" smtClean="0">
                <a:solidFill>
                  <a:srgbClr val="3B332D"/>
                </a:solidFill>
                <a:effectLst>
                  <a:outerShdw blurRad="38100" dist="38100" dir="2700000" algn="tl">
                    <a:srgbClr val="000000">
                      <a:alpha val="43137"/>
                    </a:srgbClr>
                  </a:outerShdw>
                </a:effectLst>
                <a:latin typeface="Georgia" pitchFamily="18" charset="0"/>
              </a:rPr>
              <a:t>DIAGNÓSTICO </a:t>
            </a:r>
            <a:r>
              <a:rPr lang="es-EC" sz="2400" b="1" dirty="0">
                <a:solidFill>
                  <a:srgbClr val="3B332D"/>
                </a:solidFill>
                <a:effectLst>
                  <a:outerShdw blurRad="38100" dist="38100" dir="2700000" algn="tl">
                    <a:srgbClr val="000000">
                      <a:alpha val="43137"/>
                    </a:srgbClr>
                  </a:outerShdw>
                </a:effectLst>
                <a:latin typeface="Georgia" pitchFamily="18" charset="0"/>
              </a:rPr>
              <a:t>SITUACIONAL</a:t>
            </a:r>
          </a:p>
        </p:txBody>
      </p:sp>
      <p:sp>
        <p:nvSpPr>
          <p:cNvPr id="6" name="2 Marcador de contenido"/>
          <p:cNvSpPr>
            <a:spLocks noGrp="1"/>
          </p:cNvSpPr>
          <p:nvPr>
            <p:ph idx="1"/>
          </p:nvPr>
        </p:nvSpPr>
        <p:spPr>
          <a:xfrm>
            <a:off x="112375" y="953308"/>
            <a:ext cx="8671407" cy="1748330"/>
          </a:xfrm>
        </p:spPr>
        <p:txBody>
          <a:bodyPr>
            <a:noAutofit/>
          </a:bodyPr>
          <a:lstStyle/>
          <a:p>
            <a:pPr marL="0" indent="0" algn="just">
              <a:buNone/>
            </a:pPr>
            <a:endParaRPr lang="es-EC" sz="2400" dirty="0">
              <a:solidFill>
                <a:schemeClr val="tx1"/>
              </a:solidFill>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t="26656" r="896"/>
          <a:stretch/>
        </p:blipFill>
        <p:spPr bwMode="auto">
          <a:xfrm>
            <a:off x="112375" y="717781"/>
            <a:ext cx="8879225" cy="4380692"/>
          </a:xfrm>
          <a:prstGeom prst="rect">
            <a:avLst/>
          </a:prstGeom>
          <a:noFill/>
          <a:ln>
            <a:noFill/>
          </a:ln>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5638801" y="5281524"/>
            <a:ext cx="3352800" cy="911457"/>
          </a:xfrm>
          <a:prstGeom prst="rect">
            <a:avLst/>
          </a:prstGeom>
          <a:noFill/>
          <a:ln>
            <a:noFill/>
          </a:ln>
        </p:spPr>
      </p:pic>
      <p:sp>
        <p:nvSpPr>
          <p:cNvPr id="3" name="CuadroTexto 2"/>
          <p:cNvSpPr txBox="1"/>
          <p:nvPr/>
        </p:nvSpPr>
        <p:spPr>
          <a:xfrm>
            <a:off x="2258292" y="5281524"/>
            <a:ext cx="3380509" cy="830997"/>
          </a:xfrm>
          <a:prstGeom prst="rect">
            <a:avLst/>
          </a:prstGeom>
          <a:noFill/>
        </p:spPr>
        <p:txBody>
          <a:bodyPr wrap="square" rtlCol="0">
            <a:spAutoFit/>
          </a:bodyPr>
          <a:lstStyle/>
          <a:p>
            <a:r>
              <a:rPr lang="es-EC" sz="2400" dirty="0" smtClean="0"/>
              <a:t>Rendimiento en tiempo y costo</a:t>
            </a:r>
            <a:endParaRPr lang="es-EC" sz="2400" dirty="0"/>
          </a:p>
        </p:txBody>
      </p:sp>
    </p:spTree>
    <p:extLst>
      <p:ext uri="{BB962C8B-B14F-4D97-AF65-F5344CB8AC3E}">
        <p14:creationId xmlns:p14="http://schemas.microsoft.com/office/powerpoint/2010/main" val="2626787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Título"/>
          <p:cNvSpPr>
            <a:spLocks noGrp="1"/>
          </p:cNvSpPr>
          <p:nvPr>
            <p:ph type="title"/>
          </p:nvPr>
        </p:nvSpPr>
        <p:spPr>
          <a:xfrm>
            <a:off x="0" y="0"/>
            <a:ext cx="8579296" cy="1143000"/>
          </a:xfrm>
        </p:spPr>
        <p:txBody>
          <a:bodyPr vert="horz" lIns="91440" tIns="45720" rIns="91440" bIns="45720" rtlCol="0" anchor="ctr">
            <a:normAutofit/>
          </a:bodyPr>
          <a:lstStyle/>
          <a:p>
            <a:pPr algn="l"/>
            <a:r>
              <a:rPr lang="es-EC" sz="2400" b="1" dirty="0" smtClean="0">
                <a:solidFill>
                  <a:srgbClr val="3B332D"/>
                </a:solidFill>
                <a:effectLst>
                  <a:outerShdw blurRad="38100" dist="38100" dir="2700000" algn="tl">
                    <a:srgbClr val="000000">
                      <a:alpha val="43137"/>
                    </a:srgbClr>
                  </a:outerShdw>
                </a:effectLst>
                <a:latin typeface="Georgia" pitchFamily="18" charset="0"/>
              </a:rPr>
              <a:t>DIAGNÓSTICO </a:t>
            </a:r>
            <a:r>
              <a:rPr lang="es-EC" sz="2400" b="1" dirty="0">
                <a:solidFill>
                  <a:srgbClr val="3B332D"/>
                </a:solidFill>
                <a:effectLst>
                  <a:outerShdw blurRad="38100" dist="38100" dir="2700000" algn="tl">
                    <a:srgbClr val="000000">
                      <a:alpha val="43137"/>
                    </a:srgbClr>
                  </a:outerShdw>
                </a:effectLst>
                <a:latin typeface="Georgia" pitchFamily="18" charset="0"/>
              </a:rPr>
              <a:t>SITUACIONAL</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2019657096"/>
              </p:ext>
            </p:extLst>
          </p:nvPr>
        </p:nvGraphicFramePr>
        <p:xfrm>
          <a:off x="249382" y="867887"/>
          <a:ext cx="8645235" cy="4663440"/>
        </p:xfrm>
        <a:graphic>
          <a:graphicData uri="http://schemas.openxmlformats.org/drawingml/2006/table">
            <a:tbl>
              <a:tblPr firstRow="1" firstCol="1" bandRow="1">
                <a:tableStyleId>{5C22544A-7EE6-4342-B048-85BDC9FD1C3A}</a:tableStyleId>
              </a:tblPr>
              <a:tblGrid>
                <a:gridCol w="568036"/>
                <a:gridCol w="8077199"/>
              </a:tblGrid>
              <a:tr h="83230">
                <a:tc>
                  <a:txBody>
                    <a:bodyPr/>
                    <a:lstStyle/>
                    <a:p>
                      <a:pPr indent="180340" algn="ctr">
                        <a:lnSpc>
                          <a:spcPct val="100000"/>
                        </a:lnSpc>
                        <a:spcAft>
                          <a:spcPts val="0"/>
                        </a:spcAft>
                      </a:pPr>
                      <a:r>
                        <a:rPr lang="es-EC" sz="1800" dirty="0">
                          <a:effectLst/>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c>
                  <a:txBody>
                    <a:bodyPr/>
                    <a:lstStyle/>
                    <a:p>
                      <a:pPr indent="180340" algn="ctr">
                        <a:lnSpc>
                          <a:spcPct val="100000"/>
                        </a:lnSpc>
                        <a:spcAft>
                          <a:spcPts val="0"/>
                        </a:spcAft>
                      </a:pPr>
                      <a:r>
                        <a:rPr lang="es-EC" sz="1800">
                          <a:effectLst/>
                        </a:rPr>
                        <a:t>PROBLEMAS IDENTIFICADOS EN LOS DIFERENTES PROCESOS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r>
              <a:tr h="83230">
                <a:tc>
                  <a:txBody>
                    <a:bodyPr/>
                    <a:lstStyle/>
                    <a:p>
                      <a:pPr indent="180340" algn="ctr">
                        <a:lnSpc>
                          <a:spcPct val="100000"/>
                        </a:lnSpc>
                        <a:spcAft>
                          <a:spcPts val="0"/>
                        </a:spcAft>
                      </a:pPr>
                      <a:r>
                        <a:rPr lang="es-EC" sz="18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c>
                  <a:txBody>
                    <a:bodyPr/>
                    <a:lstStyle/>
                    <a:p>
                      <a:pPr lvl="0" indent="180340" algn="just">
                        <a:lnSpc>
                          <a:spcPct val="100000"/>
                        </a:lnSpc>
                        <a:spcAft>
                          <a:spcPts val="0"/>
                        </a:spcAft>
                      </a:pPr>
                      <a:r>
                        <a:rPr lang="es-EC" sz="1800" dirty="0">
                          <a:effectLst/>
                        </a:rPr>
                        <a:t>No utilización de recursos modernos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r>
              <a:tr h="166461">
                <a:tc>
                  <a:txBody>
                    <a:bodyPr/>
                    <a:lstStyle/>
                    <a:p>
                      <a:pPr indent="180340" algn="ctr">
                        <a:lnSpc>
                          <a:spcPct val="100000"/>
                        </a:lnSpc>
                        <a:spcAft>
                          <a:spcPts val="0"/>
                        </a:spcAft>
                      </a:pPr>
                      <a:r>
                        <a:rPr lang="es-EC" sz="1800">
                          <a:effectLst/>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c>
                  <a:txBody>
                    <a:bodyPr/>
                    <a:lstStyle/>
                    <a:p>
                      <a:pPr lvl="0" indent="180340" algn="just">
                        <a:lnSpc>
                          <a:spcPct val="100000"/>
                        </a:lnSpc>
                        <a:spcAft>
                          <a:spcPts val="0"/>
                        </a:spcAft>
                      </a:pPr>
                      <a:r>
                        <a:rPr lang="es-EC" sz="1800" dirty="0">
                          <a:effectLst/>
                        </a:rPr>
                        <a:t>Gerentes </a:t>
                      </a:r>
                      <a:r>
                        <a:rPr lang="es-EC" sz="1800" dirty="0" smtClean="0">
                          <a:effectLst/>
                        </a:rPr>
                        <a:t>realizan</a:t>
                      </a:r>
                      <a:r>
                        <a:rPr lang="es-EC" sz="1800" baseline="0" dirty="0" smtClean="0">
                          <a:effectLst/>
                        </a:rPr>
                        <a:t> </a:t>
                      </a:r>
                      <a:r>
                        <a:rPr lang="es-EC" sz="1800" dirty="0" smtClean="0">
                          <a:effectLst/>
                        </a:rPr>
                        <a:t>actividades </a:t>
                      </a:r>
                      <a:r>
                        <a:rPr lang="es-EC" sz="1800" dirty="0">
                          <a:effectLst/>
                        </a:rPr>
                        <a:t>operativas (verificación carpetas de los postulantes)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r>
              <a:tr h="166461">
                <a:tc>
                  <a:txBody>
                    <a:bodyPr/>
                    <a:lstStyle/>
                    <a:p>
                      <a:pPr indent="180340" algn="ctr">
                        <a:lnSpc>
                          <a:spcPct val="100000"/>
                        </a:lnSpc>
                        <a:spcAft>
                          <a:spcPts val="0"/>
                        </a:spcAft>
                      </a:pPr>
                      <a:r>
                        <a:rPr lang="es-EC" sz="1800">
                          <a:effectLst/>
                        </a:rPr>
                        <a:t>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c>
                  <a:txBody>
                    <a:bodyPr/>
                    <a:lstStyle/>
                    <a:p>
                      <a:pPr lvl="0" indent="180340" algn="just">
                        <a:lnSpc>
                          <a:spcPct val="100000"/>
                        </a:lnSpc>
                        <a:spcAft>
                          <a:spcPts val="0"/>
                        </a:spcAft>
                      </a:pPr>
                      <a:r>
                        <a:rPr lang="es-EC" sz="1800" dirty="0">
                          <a:effectLst/>
                        </a:rPr>
                        <a:t>Sobrecarga de trabajo para la Secretaria y Recepcionista (interviene en 5 de 8 procesos identificados)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r>
              <a:tr h="83230">
                <a:tc>
                  <a:txBody>
                    <a:bodyPr/>
                    <a:lstStyle/>
                    <a:p>
                      <a:pPr indent="180340" algn="ctr">
                        <a:lnSpc>
                          <a:spcPct val="100000"/>
                        </a:lnSpc>
                        <a:spcAft>
                          <a:spcPts val="0"/>
                        </a:spcAft>
                      </a:pPr>
                      <a:r>
                        <a:rPr lang="es-EC" sz="1800">
                          <a:effectLst/>
                        </a:rPr>
                        <a:t>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c>
                  <a:txBody>
                    <a:bodyPr/>
                    <a:lstStyle/>
                    <a:p>
                      <a:pPr lvl="0" indent="180340" algn="just">
                        <a:lnSpc>
                          <a:spcPct val="100000"/>
                        </a:lnSpc>
                        <a:spcAft>
                          <a:spcPts val="0"/>
                        </a:spcAft>
                      </a:pPr>
                      <a:r>
                        <a:rPr lang="es-EC" sz="1800" dirty="0">
                          <a:effectLst/>
                        </a:rPr>
                        <a:t>Pérdida de reportes, horas hombre trabajadas, guías de remisión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r>
              <a:tr h="83230">
                <a:tc>
                  <a:txBody>
                    <a:bodyPr/>
                    <a:lstStyle/>
                    <a:p>
                      <a:pPr indent="180340" algn="ctr">
                        <a:lnSpc>
                          <a:spcPct val="100000"/>
                        </a:lnSpc>
                        <a:spcAft>
                          <a:spcPts val="0"/>
                        </a:spcAft>
                      </a:pPr>
                      <a:r>
                        <a:rPr lang="es-EC" sz="1800">
                          <a:effectLst/>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c>
                  <a:txBody>
                    <a:bodyPr/>
                    <a:lstStyle/>
                    <a:p>
                      <a:pPr lvl="0" indent="180340" algn="just">
                        <a:lnSpc>
                          <a:spcPct val="100000"/>
                        </a:lnSpc>
                        <a:spcAft>
                          <a:spcPts val="0"/>
                        </a:spcAft>
                      </a:pPr>
                      <a:r>
                        <a:rPr lang="es-EC" sz="1800" dirty="0">
                          <a:effectLst/>
                        </a:rPr>
                        <a:t>Desarrollo manual de procesos (contabilidad y pago remuneraciones)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r>
              <a:tr h="166461">
                <a:tc>
                  <a:txBody>
                    <a:bodyPr/>
                    <a:lstStyle/>
                    <a:p>
                      <a:pPr indent="180340" algn="ctr">
                        <a:lnSpc>
                          <a:spcPct val="100000"/>
                        </a:lnSpc>
                        <a:spcAft>
                          <a:spcPts val="0"/>
                        </a:spcAft>
                      </a:pPr>
                      <a:r>
                        <a:rPr lang="es-EC" sz="1800">
                          <a:effectLst/>
                        </a:rPr>
                        <a:t>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c>
                  <a:txBody>
                    <a:bodyPr/>
                    <a:lstStyle/>
                    <a:p>
                      <a:pPr lvl="0" indent="180340" algn="just">
                        <a:lnSpc>
                          <a:spcPct val="100000"/>
                        </a:lnSpc>
                        <a:spcAft>
                          <a:spcPts val="0"/>
                        </a:spcAft>
                      </a:pPr>
                      <a:r>
                        <a:rPr lang="es-EC" sz="1800" dirty="0">
                          <a:effectLst/>
                        </a:rPr>
                        <a:t>Cumplen actividades operativas, no alineados a un sistema de gestión SSL conforme la ley</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r>
              <a:tr h="83230">
                <a:tc>
                  <a:txBody>
                    <a:bodyPr/>
                    <a:lstStyle/>
                    <a:p>
                      <a:pPr indent="180340" algn="ctr">
                        <a:lnSpc>
                          <a:spcPct val="100000"/>
                        </a:lnSpc>
                        <a:spcAft>
                          <a:spcPts val="0"/>
                        </a:spcAft>
                      </a:pPr>
                      <a:r>
                        <a:rPr lang="es-EC" sz="1800">
                          <a:effectLst/>
                        </a:rPr>
                        <a:t>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c>
                  <a:txBody>
                    <a:bodyPr/>
                    <a:lstStyle/>
                    <a:p>
                      <a:pPr lvl="0" indent="180340" algn="just">
                        <a:lnSpc>
                          <a:spcPct val="100000"/>
                        </a:lnSpc>
                        <a:spcAft>
                          <a:spcPts val="0"/>
                        </a:spcAft>
                      </a:pPr>
                      <a:r>
                        <a:rPr lang="es-EC" sz="1800" dirty="0">
                          <a:effectLst/>
                        </a:rPr>
                        <a:t>Procesos engorrosos para aprobaciones (compras)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r>
              <a:tr h="83230">
                <a:tc>
                  <a:txBody>
                    <a:bodyPr/>
                    <a:lstStyle/>
                    <a:p>
                      <a:pPr indent="180340" algn="ctr">
                        <a:lnSpc>
                          <a:spcPct val="100000"/>
                        </a:lnSpc>
                        <a:spcAft>
                          <a:spcPts val="0"/>
                        </a:spcAft>
                      </a:pPr>
                      <a:r>
                        <a:rPr lang="es-EC" sz="1800">
                          <a:effectLst/>
                        </a:rPr>
                        <a:t>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c>
                  <a:txBody>
                    <a:bodyPr/>
                    <a:lstStyle/>
                    <a:p>
                      <a:pPr lvl="0" indent="180340" algn="just">
                        <a:lnSpc>
                          <a:spcPct val="100000"/>
                        </a:lnSpc>
                        <a:spcAft>
                          <a:spcPts val="0"/>
                        </a:spcAft>
                      </a:pPr>
                      <a:r>
                        <a:rPr lang="es-EC" sz="1800">
                          <a:effectLst/>
                        </a:rPr>
                        <a:t>Muchos pasos que no agregan valor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r>
              <a:tr h="83230">
                <a:tc>
                  <a:txBody>
                    <a:bodyPr/>
                    <a:lstStyle/>
                    <a:p>
                      <a:pPr indent="180340" algn="ctr">
                        <a:lnSpc>
                          <a:spcPct val="100000"/>
                        </a:lnSpc>
                        <a:spcAft>
                          <a:spcPts val="0"/>
                        </a:spcAft>
                      </a:pPr>
                      <a:r>
                        <a:rPr lang="es-EC" sz="1800">
                          <a:effectLst/>
                        </a:rPr>
                        <a:t>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c>
                  <a:txBody>
                    <a:bodyPr/>
                    <a:lstStyle/>
                    <a:p>
                      <a:pPr lvl="0" indent="180340" algn="just">
                        <a:lnSpc>
                          <a:spcPct val="100000"/>
                        </a:lnSpc>
                        <a:spcAft>
                          <a:spcPts val="0"/>
                        </a:spcAft>
                      </a:pPr>
                      <a:r>
                        <a:rPr lang="es-EC" sz="1800" dirty="0">
                          <a:effectLst/>
                        </a:rPr>
                        <a:t>No conocen el objetivo de su proceso, lo que desmotiva al personal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r>
              <a:tr h="166461">
                <a:tc>
                  <a:txBody>
                    <a:bodyPr/>
                    <a:lstStyle/>
                    <a:p>
                      <a:pPr indent="180340" algn="ctr">
                        <a:lnSpc>
                          <a:spcPct val="100000"/>
                        </a:lnSpc>
                        <a:spcAft>
                          <a:spcPts val="0"/>
                        </a:spcAft>
                      </a:pPr>
                      <a:r>
                        <a:rPr lang="es-EC" sz="1800">
                          <a:effectLst/>
                        </a:rPr>
                        <a:t>10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c>
                  <a:txBody>
                    <a:bodyPr/>
                    <a:lstStyle/>
                    <a:p>
                      <a:pPr lvl="0" indent="180340" algn="just">
                        <a:lnSpc>
                          <a:spcPct val="100000"/>
                        </a:lnSpc>
                        <a:spcAft>
                          <a:spcPts val="0"/>
                        </a:spcAft>
                      </a:pPr>
                      <a:r>
                        <a:rPr lang="es-EC" sz="1800" dirty="0">
                          <a:effectLst/>
                        </a:rPr>
                        <a:t>El gerente de ventas y el vendedor solo capta clientes pero no define especificaciones, cantidades, etc.</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r>
              <a:tr h="166461">
                <a:tc>
                  <a:txBody>
                    <a:bodyPr/>
                    <a:lstStyle/>
                    <a:p>
                      <a:pPr indent="180340" algn="ctr">
                        <a:lnSpc>
                          <a:spcPct val="100000"/>
                        </a:lnSpc>
                        <a:spcAft>
                          <a:spcPts val="0"/>
                        </a:spcAft>
                      </a:pPr>
                      <a:r>
                        <a:rPr lang="es-EC" sz="1800">
                          <a:effectLst/>
                        </a:rPr>
                        <a:t>11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c>
                  <a:txBody>
                    <a:bodyPr/>
                    <a:lstStyle/>
                    <a:p>
                      <a:pPr lvl="0" indent="180340" algn="just">
                        <a:lnSpc>
                          <a:spcPct val="100000"/>
                        </a:lnSpc>
                        <a:spcAft>
                          <a:spcPts val="0"/>
                        </a:spcAft>
                      </a:pPr>
                      <a:r>
                        <a:rPr lang="es-EC" sz="1800" dirty="0">
                          <a:effectLst/>
                        </a:rPr>
                        <a:t>No existe seguimiento a las proformas  rechazadas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r>
              <a:tr h="166461">
                <a:tc>
                  <a:txBody>
                    <a:bodyPr/>
                    <a:lstStyle/>
                    <a:p>
                      <a:pPr indent="180340" algn="ctr">
                        <a:lnSpc>
                          <a:spcPct val="100000"/>
                        </a:lnSpc>
                        <a:spcAft>
                          <a:spcPts val="0"/>
                        </a:spcAft>
                      </a:pPr>
                      <a:r>
                        <a:rPr lang="es-EC" sz="1800">
                          <a:effectLst/>
                        </a:rPr>
                        <a:t>12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c>
                  <a:txBody>
                    <a:bodyPr/>
                    <a:lstStyle/>
                    <a:p>
                      <a:pPr lvl="0" indent="180340" algn="just">
                        <a:lnSpc>
                          <a:spcPct val="100000"/>
                        </a:lnSpc>
                        <a:spcAft>
                          <a:spcPts val="0"/>
                        </a:spcAft>
                      </a:pPr>
                      <a:r>
                        <a:rPr lang="es-EC" sz="1800" dirty="0">
                          <a:effectLst/>
                        </a:rPr>
                        <a:t>Deficiente involucramiento del personal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r>
              <a:tr h="166461">
                <a:tc>
                  <a:txBody>
                    <a:bodyPr/>
                    <a:lstStyle/>
                    <a:p>
                      <a:pPr indent="180340" algn="ctr">
                        <a:lnSpc>
                          <a:spcPct val="100000"/>
                        </a:lnSpc>
                        <a:spcAft>
                          <a:spcPts val="0"/>
                        </a:spcAft>
                      </a:pPr>
                      <a:r>
                        <a:rPr lang="es-EC" sz="1800">
                          <a:effectLst/>
                        </a:rPr>
                        <a:t>13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c>
                  <a:txBody>
                    <a:bodyPr/>
                    <a:lstStyle/>
                    <a:p>
                      <a:pPr lvl="0" indent="180340" algn="just">
                        <a:lnSpc>
                          <a:spcPct val="100000"/>
                        </a:lnSpc>
                        <a:spcAft>
                          <a:spcPts val="0"/>
                        </a:spcAft>
                      </a:pPr>
                      <a:r>
                        <a:rPr lang="es-EC" sz="1800" dirty="0">
                          <a:effectLst/>
                        </a:rPr>
                        <a:t>Procesos ilógicos (entrega de factura con entrega del hormigón)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969" marR="24969" marT="0" marB="0"/>
                </a:tc>
              </a:tr>
            </a:tbl>
          </a:graphicData>
        </a:graphic>
      </p:graphicFrame>
    </p:spTree>
    <p:extLst>
      <p:ext uri="{BB962C8B-B14F-4D97-AF65-F5344CB8AC3E}">
        <p14:creationId xmlns:p14="http://schemas.microsoft.com/office/powerpoint/2010/main" val="2788359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006247659"/>
              </p:ext>
            </p:extLst>
          </p:nvPr>
        </p:nvGraphicFramePr>
        <p:xfrm>
          <a:off x="806420" y="1335579"/>
          <a:ext cx="7772876" cy="3510223"/>
        </p:xfrm>
        <a:graphic>
          <a:graphicData uri="http://schemas.openxmlformats.org/drawingml/2006/table">
            <a:tbl>
              <a:tblPr firstRow="1" firstCol="1" bandRow="1">
                <a:tableStyleId>{5C22544A-7EE6-4342-B048-85BDC9FD1C3A}</a:tableStyleId>
              </a:tblPr>
              <a:tblGrid>
                <a:gridCol w="7772876"/>
              </a:tblGrid>
              <a:tr h="386748">
                <a:tc>
                  <a:txBody>
                    <a:bodyPr/>
                    <a:lstStyle/>
                    <a:p>
                      <a:pPr indent="180340" algn="just">
                        <a:lnSpc>
                          <a:spcPct val="100000"/>
                        </a:lnSpc>
                        <a:spcAft>
                          <a:spcPts val="0"/>
                        </a:spcAft>
                      </a:pPr>
                      <a:r>
                        <a:rPr lang="es-EC" sz="2400" dirty="0" smtClean="0">
                          <a:solidFill>
                            <a:schemeClr val="tx1"/>
                          </a:solidFill>
                          <a:effectLst/>
                        </a:rPr>
                        <a:t>Introducción</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386748">
                <a:tc>
                  <a:txBody>
                    <a:bodyPr/>
                    <a:lstStyle/>
                    <a:p>
                      <a:pPr indent="180340" algn="just">
                        <a:lnSpc>
                          <a:spcPct val="100000"/>
                        </a:lnSpc>
                        <a:spcAft>
                          <a:spcPts val="0"/>
                        </a:spcAft>
                      </a:pPr>
                      <a:r>
                        <a:rPr lang="es-EC" sz="2400" dirty="0" smtClean="0">
                          <a:solidFill>
                            <a:schemeClr val="tx1"/>
                          </a:solidFill>
                          <a:effectLst/>
                        </a:rPr>
                        <a:t>Objetivos</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386748">
                <a:tc>
                  <a:txBody>
                    <a:bodyPr/>
                    <a:lstStyle/>
                    <a:p>
                      <a:pPr indent="180340" algn="just">
                        <a:lnSpc>
                          <a:spcPct val="100000"/>
                        </a:lnSpc>
                        <a:spcAft>
                          <a:spcPts val="0"/>
                        </a:spcAft>
                      </a:pPr>
                      <a:r>
                        <a:rPr lang="es-EC" sz="2400" dirty="0" smtClean="0">
                          <a:solidFill>
                            <a:schemeClr val="tx1"/>
                          </a:solidFill>
                          <a:effectLst/>
                        </a:rPr>
                        <a:t>Contenido</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386748">
                <a:tc>
                  <a:txBody>
                    <a:bodyPr/>
                    <a:lstStyle/>
                    <a:p>
                      <a:pPr indent="180340" algn="just">
                        <a:lnSpc>
                          <a:spcPct val="100000"/>
                        </a:lnSpc>
                        <a:spcAft>
                          <a:spcPts val="0"/>
                        </a:spcAft>
                      </a:pPr>
                      <a:r>
                        <a:rPr lang="es-EC" sz="2400" dirty="0">
                          <a:solidFill>
                            <a:schemeClr val="tx1"/>
                          </a:solidFill>
                          <a:effectLst/>
                        </a:rPr>
                        <a:t>Símbolos </a:t>
                      </a:r>
                      <a:r>
                        <a:rPr lang="es-EC" sz="2400" dirty="0" smtClean="0">
                          <a:solidFill>
                            <a:schemeClr val="tx1"/>
                          </a:solidFill>
                          <a:effectLst/>
                        </a:rPr>
                        <a:t>utilizados</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386748">
                <a:tc>
                  <a:txBody>
                    <a:bodyPr/>
                    <a:lstStyle/>
                    <a:p>
                      <a:pPr indent="180340" algn="just">
                        <a:lnSpc>
                          <a:spcPct val="100000"/>
                        </a:lnSpc>
                        <a:spcAft>
                          <a:spcPts val="0"/>
                        </a:spcAft>
                      </a:pPr>
                      <a:r>
                        <a:rPr lang="es-EC" sz="2400" dirty="0">
                          <a:solidFill>
                            <a:schemeClr val="tx1"/>
                          </a:solidFill>
                          <a:effectLst/>
                        </a:rPr>
                        <a:t>Estructura organizacional </a:t>
                      </a:r>
                      <a:r>
                        <a:rPr lang="es-EC" sz="2400" dirty="0" smtClean="0">
                          <a:solidFill>
                            <a:schemeClr val="tx1"/>
                          </a:solidFill>
                          <a:effectLst/>
                        </a:rPr>
                        <a:t>propuesta</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386748">
                <a:tc>
                  <a:txBody>
                    <a:bodyPr/>
                    <a:lstStyle/>
                    <a:p>
                      <a:pPr indent="180340" algn="just">
                        <a:lnSpc>
                          <a:spcPct val="100000"/>
                        </a:lnSpc>
                        <a:spcAft>
                          <a:spcPts val="0"/>
                        </a:spcAft>
                      </a:pPr>
                      <a:r>
                        <a:rPr lang="es-EC" sz="2400" dirty="0">
                          <a:solidFill>
                            <a:schemeClr val="tx1"/>
                          </a:solidFill>
                          <a:effectLst/>
                        </a:rPr>
                        <a:t>Descripción de </a:t>
                      </a:r>
                      <a:r>
                        <a:rPr lang="es-EC" sz="2400" dirty="0" smtClean="0">
                          <a:solidFill>
                            <a:schemeClr val="tx1"/>
                          </a:solidFill>
                          <a:effectLst/>
                        </a:rPr>
                        <a:t>funciones</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386748">
                <a:tc>
                  <a:txBody>
                    <a:bodyPr/>
                    <a:lstStyle/>
                    <a:p>
                      <a:pPr indent="180340" algn="just">
                        <a:lnSpc>
                          <a:spcPct val="100000"/>
                        </a:lnSpc>
                        <a:spcAft>
                          <a:spcPts val="0"/>
                        </a:spcAft>
                      </a:pPr>
                      <a:r>
                        <a:rPr lang="es-EC" sz="2400" dirty="0">
                          <a:solidFill>
                            <a:schemeClr val="tx1"/>
                          </a:solidFill>
                          <a:effectLst/>
                        </a:rPr>
                        <a:t>Mapa de procesos y Cadena de </a:t>
                      </a:r>
                      <a:r>
                        <a:rPr lang="es-EC" sz="2400" dirty="0" smtClean="0">
                          <a:solidFill>
                            <a:schemeClr val="tx1"/>
                          </a:solidFill>
                          <a:effectLst/>
                        </a:rPr>
                        <a:t>valor</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386748">
                <a:tc>
                  <a:txBody>
                    <a:bodyPr/>
                    <a:lstStyle/>
                    <a:p>
                      <a:pPr indent="180340" algn="just">
                        <a:lnSpc>
                          <a:spcPct val="100000"/>
                        </a:lnSpc>
                        <a:spcAft>
                          <a:spcPts val="0"/>
                        </a:spcAft>
                      </a:pPr>
                      <a:r>
                        <a:rPr lang="es-EC" sz="2400" dirty="0">
                          <a:solidFill>
                            <a:schemeClr val="tx1"/>
                          </a:solidFill>
                          <a:effectLst/>
                        </a:rPr>
                        <a:t>Inventario de procesos </a:t>
                      </a:r>
                      <a:r>
                        <a:rPr lang="es-EC" sz="2400" dirty="0" smtClean="0">
                          <a:solidFill>
                            <a:schemeClr val="tx1"/>
                          </a:solidFill>
                          <a:effectLst/>
                        </a:rPr>
                        <a:t>propuestos</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416239">
                <a:tc>
                  <a:txBody>
                    <a:bodyPr/>
                    <a:lstStyle/>
                    <a:p>
                      <a:pPr indent="180340" algn="just">
                        <a:lnSpc>
                          <a:spcPct val="100000"/>
                        </a:lnSpc>
                        <a:spcAft>
                          <a:spcPts val="0"/>
                        </a:spcAft>
                      </a:pPr>
                      <a:r>
                        <a:rPr lang="es-EC" sz="2400" dirty="0">
                          <a:solidFill>
                            <a:schemeClr val="tx1"/>
                          </a:solidFill>
                          <a:effectLst/>
                        </a:rPr>
                        <a:t>Caracterización y Diagramación de los </a:t>
                      </a:r>
                      <a:r>
                        <a:rPr lang="es-EC" sz="2400" dirty="0" smtClean="0">
                          <a:solidFill>
                            <a:schemeClr val="tx1"/>
                          </a:solidFill>
                          <a:effectLst/>
                        </a:rPr>
                        <a:t>procesos</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5" name="5 Título"/>
          <p:cNvSpPr txBox="1">
            <a:spLocks/>
          </p:cNvSpPr>
          <p:nvPr/>
        </p:nvSpPr>
        <p:spPr>
          <a:xfrm>
            <a:off x="0" y="0"/>
            <a:ext cx="8579296" cy="114300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400" b="1" dirty="0" smtClean="0">
                <a:solidFill>
                  <a:srgbClr val="3B332D"/>
                </a:solidFill>
                <a:effectLst>
                  <a:outerShdw blurRad="38100" dist="38100" dir="2700000" algn="tl">
                    <a:srgbClr val="000000">
                      <a:alpha val="43137"/>
                    </a:srgbClr>
                  </a:outerShdw>
                </a:effectLst>
                <a:latin typeface="Georgia" pitchFamily="18" charset="0"/>
              </a:rPr>
              <a:t>MANUAL DE PROCESOS DE LA EMPRESA</a:t>
            </a:r>
            <a:endParaRPr lang="es-EC" sz="2400" b="1" dirty="0">
              <a:solidFill>
                <a:srgbClr val="3B332D"/>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3264067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6135" y="1071341"/>
            <a:ext cx="7543801" cy="368839"/>
          </a:xfrm>
        </p:spPr>
        <p:txBody>
          <a:bodyPr>
            <a:noAutofit/>
          </a:bodyPr>
          <a:lstStyle/>
          <a:p>
            <a:r>
              <a:rPr lang="es-EC" sz="2800" dirty="0" smtClean="0"/>
              <a:t>ORGANIGRAMA</a:t>
            </a:r>
            <a:endParaRPr lang="es-EC" sz="2800" dirty="0"/>
          </a:p>
        </p:txBody>
      </p:sp>
      <p:sp>
        <p:nvSpPr>
          <p:cNvPr id="4" name="Rectangle 2"/>
          <p:cNvSpPr>
            <a:spLocks noChangeArrowheads="1"/>
          </p:cNvSpPr>
          <p:nvPr/>
        </p:nvSpPr>
        <p:spPr bwMode="auto">
          <a:xfrm>
            <a:off x="2452255" y="17373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3311545079"/>
              </p:ext>
            </p:extLst>
          </p:nvPr>
        </p:nvGraphicFramePr>
        <p:xfrm>
          <a:off x="3764798" y="1071341"/>
          <a:ext cx="4539818" cy="5114529"/>
        </p:xfrm>
        <a:graphic>
          <a:graphicData uri="http://schemas.openxmlformats.org/presentationml/2006/ole">
            <mc:AlternateContent xmlns:mc="http://schemas.openxmlformats.org/markup-compatibility/2006">
              <mc:Choice xmlns:v="urn:schemas-microsoft-com:vml" Requires="v">
                <p:oleObj spid="_x0000_s9226" name="Visio" r:id="rId3" imgW="3832944" imgH="4312891" progId="Visio.Drawing.15">
                  <p:embed/>
                </p:oleObj>
              </mc:Choice>
              <mc:Fallback>
                <p:oleObj name="Visio" r:id="rId3" imgW="3832944" imgH="4312891"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4798" y="1071341"/>
                        <a:ext cx="4539818" cy="5114529"/>
                      </a:xfrm>
                      <a:prstGeom prst="rect">
                        <a:avLst/>
                      </a:prstGeom>
                      <a:noFill/>
                    </p:spPr>
                  </p:pic>
                </p:oleObj>
              </mc:Fallback>
            </mc:AlternateContent>
          </a:graphicData>
        </a:graphic>
      </p:graphicFrame>
      <p:sp>
        <p:nvSpPr>
          <p:cNvPr id="6" name="5 Título"/>
          <p:cNvSpPr txBox="1">
            <a:spLocks/>
          </p:cNvSpPr>
          <p:nvPr/>
        </p:nvSpPr>
        <p:spPr>
          <a:xfrm>
            <a:off x="0" y="0"/>
            <a:ext cx="8579296" cy="114300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400" b="1" dirty="0" smtClean="0">
                <a:solidFill>
                  <a:srgbClr val="3B332D"/>
                </a:solidFill>
                <a:effectLst>
                  <a:outerShdw blurRad="38100" dist="38100" dir="2700000" algn="tl">
                    <a:srgbClr val="000000">
                      <a:alpha val="43137"/>
                    </a:srgbClr>
                  </a:outerShdw>
                </a:effectLst>
                <a:latin typeface="Georgia" pitchFamily="18" charset="0"/>
              </a:rPr>
              <a:t>MANUAL DE PROCESOS DE LA EMPRESA</a:t>
            </a:r>
            <a:endParaRPr lang="es-EC" sz="2400" b="1" dirty="0">
              <a:solidFill>
                <a:srgbClr val="3B332D"/>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2228641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9044" y="828611"/>
            <a:ext cx="7543801" cy="368839"/>
          </a:xfrm>
        </p:spPr>
        <p:txBody>
          <a:bodyPr>
            <a:noAutofit/>
          </a:bodyPr>
          <a:lstStyle/>
          <a:p>
            <a:r>
              <a:rPr lang="es-EC" sz="2800" dirty="0" smtClean="0"/>
              <a:t>FUNCIONES DEL PERSONAL</a:t>
            </a:r>
            <a:endParaRPr lang="es-EC" sz="2800" dirty="0"/>
          </a:p>
        </p:txBody>
      </p:sp>
      <p:sp>
        <p:nvSpPr>
          <p:cNvPr id="4" name="Rectangle 2"/>
          <p:cNvSpPr>
            <a:spLocks noChangeArrowheads="1"/>
          </p:cNvSpPr>
          <p:nvPr/>
        </p:nvSpPr>
        <p:spPr bwMode="auto">
          <a:xfrm>
            <a:off x="2452255" y="17373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5 Título"/>
          <p:cNvSpPr txBox="1">
            <a:spLocks/>
          </p:cNvSpPr>
          <p:nvPr/>
        </p:nvSpPr>
        <p:spPr>
          <a:xfrm>
            <a:off x="0" y="0"/>
            <a:ext cx="9144000" cy="82861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solidFill>
                  <a:srgbClr val="3B332D"/>
                </a:solidFill>
                <a:effectLst>
                  <a:outerShdw blurRad="38100" dist="38100" dir="2700000" algn="tl">
                    <a:srgbClr val="000000">
                      <a:alpha val="43137"/>
                    </a:srgbClr>
                  </a:outerShdw>
                </a:effectLst>
                <a:latin typeface="Georgia" pitchFamily="18" charset="0"/>
              </a:rPr>
              <a:t>MANUAL DE PROCESOS DE LA EMPRESA</a:t>
            </a:r>
            <a:endParaRPr lang="es-EC" sz="3200" b="1" dirty="0">
              <a:solidFill>
                <a:srgbClr val="3B332D"/>
              </a:solidFill>
              <a:effectLst>
                <a:outerShdw blurRad="38100" dist="38100" dir="2700000" algn="tl">
                  <a:srgbClr val="000000">
                    <a:alpha val="43137"/>
                  </a:srgbClr>
                </a:outerShdw>
              </a:effectLst>
              <a:latin typeface="Georgia"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837700003"/>
              </p:ext>
            </p:extLst>
          </p:nvPr>
        </p:nvGraphicFramePr>
        <p:xfrm>
          <a:off x="209045" y="1482437"/>
          <a:ext cx="8370252" cy="4814116"/>
        </p:xfrm>
        <a:graphic>
          <a:graphicData uri="http://schemas.openxmlformats.org/drawingml/2006/table">
            <a:tbl>
              <a:tblPr firstRow="1" firstCol="1" bandRow="1">
                <a:tableStyleId>{5C22544A-7EE6-4342-B048-85BDC9FD1C3A}</a:tableStyleId>
              </a:tblPr>
              <a:tblGrid>
                <a:gridCol w="8370252"/>
              </a:tblGrid>
              <a:tr h="418144">
                <a:tc>
                  <a:txBody>
                    <a:bodyPr/>
                    <a:lstStyle/>
                    <a:p>
                      <a:pPr indent="180340" algn="ctr">
                        <a:lnSpc>
                          <a:spcPct val="115000"/>
                        </a:lnSpc>
                        <a:spcAft>
                          <a:spcPts val="0"/>
                        </a:spcAft>
                      </a:pPr>
                      <a:r>
                        <a:rPr lang="es-EC" sz="2000" dirty="0" smtClean="0">
                          <a:solidFill>
                            <a:schemeClr val="tx1"/>
                          </a:solidFill>
                          <a:effectLst/>
                        </a:rPr>
                        <a:t>DESCRIPCIÓN DE FUNCIONES</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35" marR="39435" marT="0" marB="0">
                    <a:solidFill>
                      <a:schemeClr val="bg1"/>
                    </a:solidFill>
                  </a:tcPr>
                </a:tc>
              </a:tr>
              <a:tr h="4395972">
                <a:tc>
                  <a:txBody>
                    <a:bodyPr/>
                    <a:lstStyle/>
                    <a:p>
                      <a:pPr indent="180340" algn="just">
                        <a:lnSpc>
                          <a:spcPct val="115000"/>
                        </a:lnSpc>
                        <a:spcAft>
                          <a:spcPts val="0"/>
                        </a:spcAft>
                      </a:pPr>
                      <a:r>
                        <a:rPr lang="es-EC" sz="2000" dirty="0" smtClean="0">
                          <a:solidFill>
                            <a:schemeClr val="tx1"/>
                          </a:solidFill>
                          <a:effectLst/>
                        </a:rPr>
                        <a:t>CARGO: </a:t>
                      </a:r>
                      <a:r>
                        <a:rPr lang="es-EC" sz="2000" b="0" dirty="0" smtClean="0">
                          <a:solidFill>
                            <a:schemeClr val="tx1"/>
                          </a:solidFill>
                          <a:effectLst/>
                        </a:rPr>
                        <a:t>Conductor de </a:t>
                      </a:r>
                      <a:r>
                        <a:rPr lang="es-EC" sz="2000" b="0" dirty="0" err="1" smtClean="0">
                          <a:solidFill>
                            <a:schemeClr val="tx1"/>
                          </a:solidFill>
                          <a:effectLst/>
                        </a:rPr>
                        <a:t>Mixer</a:t>
                      </a:r>
                      <a:endParaRPr lang="es-EC"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C" sz="2000" dirty="0" smtClean="0">
                          <a:solidFill>
                            <a:schemeClr val="tx1"/>
                          </a:solidFill>
                          <a:effectLst/>
                        </a:rPr>
                        <a:t>NUMERO DE CARGO: </a:t>
                      </a:r>
                      <a:r>
                        <a:rPr lang="es-EC" sz="2000" b="0" dirty="0" smtClean="0">
                          <a:solidFill>
                            <a:schemeClr val="tx1"/>
                          </a:solidFill>
                          <a:effectLst/>
                        </a:rPr>
                        <a:t>14</a:t>
                      </a:r>
                      <a:endParaRPr lang="es-EC"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C" sz="2000" dirty="0" smtClean="0">
                          <a:solidFill>
                            <a:schemeClr val="tx1"/>
                          </a:solidFill>
                          <a:effectLst/>
                        </a:rPr>
                        <a:t>TITULO:  Bachiller</a:t>
                      </a:r>
                      <a:endParaRPr lang="es-EC" sz="2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C" sz="2000" dirty="0" smtClean="0">
                          <a:solidFill>
                            <a:schemeClr val="tx1"/>
                          </a:solidFill>
                          <a:effectLst/>
                        </a:rPr>
                        <a:t>JEFE INMEDIATO: </a:t>
                      </a:r>
                      <a:r>
                        <a:rPr lang="es-EC" sz="2000" b="0" dirty="0" smtClean="0">
                          <a:solidFill>
                            <a:schemeClr val="tx1"/>
                          </a:solidFill>
                          <a:effectLst/>
                        </a:rPr>
                        <a:t>Jefe de Planta</a:t>
                      </a:r>
                      <a:endParaRPr lang="es-EC"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C" sz="2000" dirty="0" smtClean="0">
                          <a:solidFill>
                            <a:schemeClr val="tx1"/>
                          </a:solidFill>
                          <a:effectLst/>
                        </a:rPr>
                        <a:t>EMPLEADOS A SU CARGO: </a:t>
                      </a:r>
                      <a:r>
                        <a:rPr lang="es-EC" sz="2000" b="0" dirty="0" smtClean="0">
                          <a:solidFill>
                            <a:schemeClr val="tx1"/>
                          </a:solidFill>
                          <a:effectLst/>
                        </a:rPr>
                        <a:t>0</a:t>
                      </a:r>
                      <a:endParaRPr lang="es-EC"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es-EC" sz="2000" dirty="0" smtClean="0">
                          <a:solidFill>
                            <a:schemeClr val="tx1"/>
                          </a:solidFill>
                          <a:effectLst/>
                        </a:rPr>
                        <a:t>   FUNCIONES: </a:t>
                      </a:r>
                      <a:r>
                        <a:rPr lang="es-EC" sz="1800" b="0" kern="1200" dirty="0" smtClean="0">
                          <a:solidFill>
                            <a:schemeClr val="tx1"/>
                          </a:solidFill>
                          <a:effectLst/>
                          <a:latin typeface="+mn-lt"/>
                          <a:ea typeface="+mn-ea"/>
                          <a:cs typeface="+mn-cs"/>
                        </a:rPr>
                        <a:t>Transporte, Limpieza</a:t>
                      </a:r>
                      <a:r>
                        <a:rPr lang="es-EC" sz="1800" b="0" kern="1200" baseline="0" dirty="0" smtClean="0">
                          <a:solidFill>
                            <a:schemeClr val="tx1"/>
                          </a:solidFill>
                          <a:effectLst/>
                          <a:latin typeface="+mn-lt"/>
                          <a:ea typeface="+mn-ea"/>
                          <a:cs typeface="+mn-cs"/>
                        </a:rPr>
                        <a:t> </a:t>
                      </a:r>
                      <a:r>
                        <a:rPr lang="es-EC" sz="1800" b="0" kern="1200" baseline="0" dirty="0" err="1" smtClean="0">
                          <a:solidFill>
                            <a:schemeClr val="tx1"/>
                          </a:solidFill>
                          <a:effectLst/>
                          <a:latin typeface="+mn-lt"/>
                          <a:ea typeface="+mn-ea"/>
                          <a:cs typeface="+mn-cs"/>
                        </a:rPr>
                        <a:t>Mixer</a:t>
                      </a:r>
                      <a:r>
                        <a:rPr lang="es-EC" sz="1800" b="0" kern="1200" baseline="0" dirty="0" smtClean="0">
                          <a:solidFill>
                            <a:schemeClr val="tx1"/>
                          </a:solidFill>
                          <a:effectLst/>
                          <a:latin typeface="+mn-lt"/>
                          <a:ea typeface="+mn-ea"/>
                          <a:cs typeface="+mn-cs"/>
                        </a:rPr>
                        <a:t>, </a:t>
                      </a:r>
                      <a:r>
                        <a:rPr lang="es-EC" sz="1800" b="0" kern="1200" dirty="0" smtClean="0">
                          <a:solidFill>
                            <a:schemeClr val="tx1"/>
                          </a:solidFill>
                          <a:effectLst/>
                          <a:latin typeface="+mn-lt"/>
                          <a:ea typeface="+mn-ea"/>
                          <a:cs typeface="+mn-cs"/>
                        </a:rPr>
                        <a:t>Control de </a:t>
                      </a:r>
                      <a:r>
                        <a:rPr lang="es-EC" sz="1800" b="0" kern="1200" dirty="0" err="1" smtClean="0">
                          <a:solidFill>
                            <a:schemeClr val="tx1"/>
                          </a:solidFill>
                          <a:effectLst/>
                          <a:latin typeface="+mn-lt"/>
                          <a:ea typeface="+mn-ea"/>
                          <a:cs typeface="+mn-cs"/>
                        </a:rPr>
                        <a:t>Mant</a:t>
                      </a:r>
                      <a:r>
                        <a:rPr lang="es-EC" sz="1800" b="0" kern="1200" dirty="0" smtClean="0">
                          <a:solidFill>
                            <a:schemeClr val="tx1"/>
                          </a:solidFill>
                          <a:effectLst/>
                          <a:latin typeface="+mn-lt"/>
                          <a:ea typeface="+mn-ea"/>
                          <a:cs typeface="+mn-cs"/>
                        </a:rPr>
                        <a:t>, Chequeo diario del</a:t>
                      </a:r>
                      <a:r>
                        <a:rPr lang="es-EC" sz="1800" b="0" kern="1200" baseline="0" dirty="0" smtClean="0">
                          <a:solidFill>
                            <a:schemeClr val="tx1"/>
                          </a:solidFill>
                          <a:effectLst/>
                          <a:latin typeface="+mn-lt"/>
                          <a:ea typeface="+mn-ea"/>
                          <a:cs typeface="+mn-cs"/>
                        </a:rPr>
                        <a:t> v</a:t>
                      </a:r>
                      <a:r>
                        <a:rPr lang="es-EC" sz="1800" b="0" kern="1200" dirty="0" smtClean="0">
                          <a:solidFill>
                            <a:schemeClr val="tx1"/>
                          </a:solidFill>
                          <a:effectLst/>
                          <a:latin typeface="+mn-lt"/>
                          <a:ea typeface="+mn-ea"/>
                          <a:cs typeface="+mn-cs"/>
                        </a:rPr>
                        <a:t>ehículo asignado,</a:t>
                      </a:r>
                      <a:r>
                        <a:rPr lang="es-EC" sz="1800" b="0" kern="1200" baseline="0" dirty="0" smtClean="0">
                          <a:solidFill>
                            <a:schemeClr val="tx1"/>
                          </a:solidFill>
                          <a:effectLst/>
                          <a:latin typeface="+mn-lt"/>
                          <a:ea typeface="+mn-ea"/>
                          <a:cs typeface="+mn-cs"/>
                        </a:rPr>
                        <a:t> </a:t>
                      </a:r>
                      <a:r>
                        <a:rPr lang="es-EC" sz="1800" b="0" kern="1200" dirty="0" smtClean="0">
                          <a:solidFill>
                            <a:schemeClr val="tx1"/>
                          </a:solidFill>
                          <a:effectLst/>
                          <a:latin typeface="+mn-lt"/>
                          <a:ea typeface="+mn-ea"/>
                          <a:cs typeface="+mn-cs"/>
                        </a:rPr>
                        <a:t>Entrega y recepción de guías de remisión del hormigón</a:t>
                      </a:r>
                      <a:endParaRPr lang="es-EC"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C" sz="2000" dirty="0" smtClean="0">
                          <a:solidFill>
                            <a:schemeClr val="tx1"/>
                          </a:solidFill>
                          <a:effectLst/>
                        </a:rPr>
                        <a:t>NATURALEZA DEL PUESTO </a:t>
                      </a:r>
                      <a:r>
                        <a:rPr lang="es-EC" sz="2000" b="0" dirty="0" smtClean="0">
                          <a:solidFill>
                            <a:schemeClr val="tx1"/>
                          </a:solidFill>
                          <a:effectLst/>
                        </a:rPr>
                        <a:t>(Descripción)</a:t>
                      </a:r>
                      <a:endParaRPr lang="es-EC"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C" sz="2000" dirty="0" smtClean="0">
                          <a:solidFill>
                            <a:schemeClr val="tx1"/>
                          </a:solidFill>
                          <a:effectLst/>
                        </a:rPr>
                        <a:t>LÍNEA DE AUTORIDAD Y RESPONSABILIDAD DIRECTA EJERCIDA:</a:t>
                      </a:r>
                      <a:r>
                        <a:rPr lang="es-EC" sz="2000" baseline="0" dirty="0" smtClean="0">
                          <a:solidFill>
                            <a:schemeClr val="tx1"/>
                          </a:solidFill>
                          <a:effectLst/>
                        </a:rPr>
                        <a:t> </a:t>
                      </a:r>
                      <a:r>
                        <a:rPr lang="es-EC" sz="2000" b="0" baseline="0" dirty="0" smtClean="0">
                          <a:solidFill>
                            <a:schemeClr val="tx1"/>
                          </a:solidFill>
                          <a:effectLst/>
                        </a:rPr>
                        <a:t>Ninguna.</a:t>
                      </a:r>
                      <a:endParaRPr lang="es-EC"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C" sz="2000" dirty="0" smtClean="0">
                          <a:solidFill>
                            <a:schemeClr val="tx1"/>
                          </a:solidFill>
                          <a:effectLst/>
                        </a:rPr>
                        <a:t>LÍNEA DE AUTORIDAD DIRECTA RECIBIDA: </a:t>
                      </a:r>
                      <a:r>
                        <a:rPr lang="es-EC" sz="2000" b="0" dirty="0" smtClean="0">
                          <a:solidFill>
                            <a:schemeClr val="tx1"/>
                          </a:solidFill>
                          <a:effectLst/>
                        </a:rPr>
                        <a:t>Jefe</a:t>
                      </a:r>
                      <a:r>
                        <a:rPr lang="es-EC" sz="2000" b="0" baseline="0" dirty="0" smtClean="0">
                          <a:solidFill>
                            <a:schemeClr val="tx1"/>
                          </a:solidFill>
                          <a:effectLst/>
                        </a:rPr>
                        <a:t> de Planta</a:t>
                      </a:r>
                      <a:endParaRPr lang="es-EC" sz="2000" b="0" dirty="0" smtClean="0">
                        <a:solidFill>
                          <a:schemeClr val="tx1"/>
                        </a:solidFill>
                        <a:effectLst/>
                      </a:endParaRPr>
                    </a:p>
                    <a:p>
                      <a:pPr marL="0" marR="0" indent="180340" algn="just" defTabSz="914400" rtl="0" eaLnBrk="1" fontAlgn="auto" latinLnBrk="0" hangingPunct="1">
                        <a:lnSpc>
                          <a:spcPct val="115000"/>
                        </a:lnSpc>
                        <a:spcBef>
                          <a:spcPts val="0"/>
                        </a:spcBef>
                        <a:spcAft>
                          <a:spcPts val="0"/>
                        </a:spcAft>
                        <a:buClrTx/>
                        <a:buSzTx/>
                        <a:buFontTx/>
                        <a:buNone/>
                        <a:tabLst/>
                        <a:defRPr/>
                      </a:pPr>
                      <a:r>
                        <a:rPr lang="es-EC" sz="2000" dirty="0" smtClean="0">
                          <a:solidFill>
                            <a:schemeClr val="tx1"/>
                          </a:solidFill>
                          <a:effectLst/>
                        </a:rPr>
                        <a:t>RESPONSABILIDAD: </a:t>
                      </a:r>
                      <a:r>
                        <a:rPr lang="es-EC" sz="2000" b="0" dirty="0" smtClean="0">
                          <a:solidFill>
                            <a:schemeClr val="tx1"/>
                          </a:solidFill>
                          <a:effectLst/>
                        </a:rPr>
                        <a:t>Conforme reglamento</a:t>
                      </a:r>
                      <a:r>
                        <a:rPr lang="es-EC" sz="2000" b="0" baseline="0" dirty="0" smtClean="0">
                          <a:solidFill>
                            <a:schemeClr val="tx1"/>
                          </a:solidFill>
                          <a:effectLst/>
                        </a:rPr>
                        <a:t> y normativa legal</a:t>
                      </a:r>
                      <a:endParaRPr lang="es-EC"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C" sz="2000" dirty="0" smtClean="0">
                          <a:solidFill>
                            <a:schemeClr val="tx1"/>
                          </a:solidFill>
                          <a:effectLst/>
                        </a:rPr>
                        <a:t>COORDINACIÓN: </a:t>
                      </a:r>
                      <a:r>
                        <a:rPr lang="es-EC" sz="2000" b="0" dirty="0" smtClean="0">
                          <a:solidFill>
                            <a:schemeClr val="tx1"/>
                          </a:solidFill>
                          <a:effectLst/>
                        </a:rPr>
                        <a:t>Personal</a:t>
                      </a:r>
                      <a:r>
                        <a:rPr lang="es-EC" sz="2000" b="0" baseline="0" dirty="0" smtClean="0">
                          <a:solidFill>
                            <a:schemeClr val="tx1"/>
                          </a:solidFill>
                          <a:effectLst/>
                        </a:rPr>
                        <a:t> de Producción y Comercialización</a:t>
                      </a:r>
                      <a:endParaRPr lang="es-EC"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35" marR="39435" marT="0" marB="0">
                    <a:solidFill>
                      <a:schemeClr val="bg1"/>
                    </a:solidFill>
                  </a:tcPr>
                </a:tc>
              </a:tr>
            </a:tbl>
          </a:graphicData>
        </a:graphic>
      </p:graphicFrame>
      <p:sp>
        <p:nvSpPr>
          <p:cNvPr id="8" name="Rectangle 3"/>
          <p:cNvSpPr>
            <a:spLocks noChangeArrowheads="1"/>
          </p:cNvSpPr>
          <p:nvPr/>
        </p:nvSpPr>
        <p:spPr bwMode="auto">
          <a:xfrm>
            <a:off x="3001963" y="1846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4"/>
          <p:cNvSpPr>
            <a:spLocks noChangeArrowheads="1"/>
          </p:cNvSpPr>
          <p:nvPr/>
        </p:nvSpPr>
        <p:spPr bwMode="auto">
          <a:xfrm>
            <a:off x="3001963" y="2303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730688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9779"/>
            <a:ext cx="9144000" cy="850106"/>
          </a:xfrm>
        </p:spPr>
        <p:txBody>
          <a:bodyPr vert="horz" lIns="91440" tIns="45720" rIns="91440" bIns="45720" rtlCol="0" anchor="ctr">
            <a:noAutofit/>
          </a:bodyPr>
          <a:lstStyle/>
          <a:p>
            <a:pPr algn="l"/>
            <a:r>
              <a:rPr lang="es-EC" sz="2900" b="1" dirty="0" smtClean="0">
                <a:solidFill>
                  <a:srgbClr val="3B332D"/>
                </a:solidFill>
                <a:effectLst>
                  <a:outerShdw blurRad="38100" dist="38100" dir="2700000" algn="tl">
                    <a:srgbClr val="000000">
                      <a:alpha val="43137"/>
                    </a:srgbClr>
                  </a:outerShdw>
                </a:effectLst>
                <a:latin typeface="Georgia" pitchFamily="18" charset="0"/>
              </a:rPr>
              <a:t>CADENA DE VALOR DE LA EMPRESA ARWHEL S.A</a:t>
            </a:r>
            <a:endParaRPr lang="es-EC" sz="2900" b="1" dirty="0">
              <a:solidFill>
                <a:srgbClr val="3B332D"/>
              </a:solidFill>
              <a:effectLst>
                <a:outerShdw blurRad="38100" dist="38100" dir="2700000" algn="tl">
                  <a:srgbClr val="000000">
                    <a:alpha val="43137"/>
                  </a:srgbClr>
                </a:outerShdw>
              </a:effectLst>
              <a:latin typeface="Georgia" pitchFamily="18" charset="0"/>
            </a:endParaRPr>
          </a:p>
        </p:txBody>
      </p:sp>
      <p:sp>
        <p:nvSpPr>
          <p:cNvPr id="3" name="Rectangle 2"/>
          <p:cNvSpPr>
            <a:spLocks noChangeArrowheads="1"/>
          </p:cNvSpPr>
          <p:nvPr/>
        </p:nvSpPr>
        <p:spPr bwMode="auto">
          <a:xfrm>
            <a:off x="383773" y="1276029"/>
            <a:ext cx="137652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5" name="Rectangle 14"/>
          <p:cNvSpPr>
            <a:spLocks noChangeArrowheads="1"/>
          </p:cNvSpPr>
          <p:nvPr/>
        </p:nvSpPr>
        <p:spPr bwMode="auto">
          <a:xfrm>
            <a:off x="140944" y="1182240"/>
            <a:ext cx="11326029" cy="46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3661210360"/>
              </p:ext>
            </p:extLst>
          </p:nvPr>
        </p:nvGraphicFramePr>
        <p:xfrm>
          <a:off x="162821" y="1182241"/>
          <a:ext cx="8884198" cy="4733650"/>
        </p:xfrm>
        <a:graphic>
          <a:graphicData uri="http://schemas.openxmlformats.org/presentationml/2006/ole">
            <mc:AlternateContent xmlns:mc="http://schemas.openxmlformats.org/markup-compatibility/2006">
              <mc:Choice xmlns:v="urn:schemas-microsoft-com:vml" Requires="v">
                <p:oleObj spid="_x0000_s2071" name="Visio" r:id="rId3" imgW="6499960" imgH="2773622" progId="Visio.Drawing.15">
                  <p:embed/>
                </p:oleObj>
              </mc:Choice>
              <mc:Fallback>
                <p:oleObj name="Visio" r:id="rId3" imgW="6499960" imgH="2773622" progId="Visio.Drawing.15">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21" y="1182241"/>
                        <a:ext cx="8884198" cy="4733650"/>
                      </a:xfrm>
                      <a:prstGeom prst="rect">
                        <a:avLst/>
                      </a:prstGeom>
                      <a:noFill/>
                    </p:spPr>
                  </p:pic>
                </p:oleObj>
              </mc:Fallback>
            </mc:AlternateContent>
          </a:graphicData>
        </a:graphic>
      </p:graphicFrame>
    </p:spTree>
    <p:extLst>
      <p:ext uri="{BB962C8B-B14F-4D97-AF65-F5344CB8AC3E}">
        <p14:creationId xmlns:p14="http://schemas.microsoft.com/office/powerpoint/2010/main" val="1057619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50106"/>
          </a:xfrm>
        </p:spPr>
        <p:txBody>
          <a:bodyPr vert="horz" lIns="91440" tIns="45720" rIns="91440" bIns="45720" rtlCol="0" anchor="ctr">
            <a:normAutofit/>
          </a:bodyPr>
          <a:lstStyle/>
          <a:p>
            <a:pPr algn="l"/>
            <a:r>
              <a:rPr lang="es-EC" sz="2400" b="1" dirty="0" smtClean="0">
                <a:solidFill>
                  <a:srgbClr val="3B332D"/>
                </a:solidFill>
                <a:effectLst>
                  <a:outerShdw blurRad="38100" dist="38100" dir="2700000" algn="tl">
                    <a:srgbClr val="000000">
                      <a:alpha val="43137"/>
                    </a:srgbClr>
                  </a:outerShdw>
                </a:effectLst>
                <a:latin typeface="Georgia" pitchFamily="18" charset="0"/>
              </a:rPr>
              <a:t>MAPA DE PROCESOS </a:t>
            </a:r>
            <a:r>
              <a:rPr lang="es-EC" sz="2400" b="1" dirty="0">
                <a:solidFill>
                  <a:srgbClr val="3B332D"/>
                </a:solidFill>
                <a:effectLst>
                  <a:outerShdw blurRad="38100" dist="38100" dir="2700000" algn="tl">
                    <a:srgbClr val="000000">
                      <a:alpha val="43137"/>
                    </a:srgbClr>
                  </a:outerShdw>
                </a:effectLst>
                <a:latin typeface="Georgia" pitchFamily="18" charset="0"/>
              </a:rPr>
              <a:t>DE LA EMPRESA ARWHEL S.A</a:t>
            </a:r>
          </a:p>
        </p:txBody>
      </p:sp>
      <p:sp>
        <p:nvSpPr>
          <p:cNvPr id="5" name="4 CuadroTexto"/>
          <p:cNvSpPr txBox="1"/>
          <p:nvPr/>
        </p:nvSpPr>
        <p:spPr>
          <a:xfrm>
            <a:off x="6608618" y="3112222"/>
            <a:ext cx="2427878" cy="1569660"/>
          </a:xfrm>
          <a:prstGeom prst="rect">
            <a:avLst/>
          </a:prstGeom>
          <a:noFill/>
        </p:spPr>
        <p:txBody>
          <a:bodyPr wrap="square" rtlCol="0">
            <a:spAutoFit/>
          </a:bodyPr>
          <a:lstStyle/>
          <a:p>
            <a:pPr algn="ctr"/>
            <a:r>
              <a:rPr lang="es-EC" sz="3200" b="1" i="1" dirty="0">
                <a:solidFill>
                  <a:schemeClr val="bg2">
                    <a:lumMod val="25000"/>
                  </a:schemeClr>
                </a:solidFill>
              </a:rPr>
              <a:t>Mapa de Procesos de ARWHEL S.A</a:t>
            </a:r>
            <a:endParaRPr lang="es-ES" sz="3200" b="1" i="1" dirty="0">
              <a:solidFill>
                <a:schemeClr val="bg2">
                  <a:lumMod val="25000"/>
                </a:schemeClr>
              </a:solidFill>
            </a:endParaRPr>
          </a:p>
        </p:txBody>
      </p:sp>
      <p:sp>
        <p:nvSpPr>
          <p:cNvPr id="3" name="Rectangle 2"/>
          <p:cNvSpPr>
            <a:spLocks noChangeArrowheads="1"/>
          </p:cNvSpPr>
          <p:nvPr/>
        </p:nvSpPr>
        <p:spPr bwMode="auto">
          <a:xfrm>
            <a:off x="137956" y="940078"/>
            <a:ext cx="100962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14"/>
          <p:cNvSpPr>
            <a:spLocks noChangeArrowheads="1"/>
          </p:cNvSpPr>
          <p:nvPr/>
        </p:nvSpPr>
        <p:spPr bwMode="auto">
          <a:xfrm>
            <a:off x="137956" y="678871"/>
            <a:ext cx="117708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7" name="Imagen 6"/>
          <p:cNvPicPr>
            <a:picLocks noChangeAspect="1"/>
          </p:cNvPicPr>
          <p:nvPr/>
        </p:nvPicPr>
        <p:blipFill>
          <a:blip r:embed="rId2"/>
          <a:stretch>
            <a:fillRect/>
          </a:stretch>
        </p:blipFill>
        <p:spPr>
          <a:xfrm>
            <a:off x="137956" y="940078"/>
            <a:ext cx="6470662" cy="4685403"/>
          </a:xfrm>
          <a:prstGeom prst="rect">
            <a:avLst/>
          </a:prstGeom>
        </p:spPr>
      </p:pic>
    </p:spTree>
    <p:extLst>
      <p:ext uri="{BB962C8B-B14F-4D97-AF65-F5344CB8AC3E}">
        <p14:creationId xmlns:p14="http://schemas.microsoft.com/office/powerpoint/2010/main" val="1142945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678871"/>
          </a:xfrm>
        </p:spPr>
        <p:txBody>
          <a:bodyPr vert="horz" lIns="91440" tIns="45720" rIns="91440" bIns="45720" rtlCol="0" anchor="ctr">
            <a:normAutofit/>
          </a:bodyPr>
          <a:lstStyle/>
          <a:p>
            <a:pPr algn="l"/>
            <a:r>
              <a:rPr lang="es-EC" sz="2800" b="1" dirty="0" smtClean="0">
                <a:solidFill>
                  <a:srgbClr val="3B332D"/>
                </a:solidFill>
                <a:effectLst>
                  <a:outerShdw blurRad="38100" dist="38100" dir="2700000" algn="tl">
                    <a:srgbClr val="000000">
                      <a:alpha val="43137"/>
                    </a:srgbClr>
                  </a:outerShdw>
                </a:effectLst>
                <a:latin typeface="Georgia" pitchFamily="18" charset="0"/>
              </a:rPr>
              <a:t>INVENTARIO DE PROCESOS</a:t>
            </a:r>
            <a:endParaRPr lang="es-EC" sz="2800" b="1" dirty="0">
              <a:solidFill>
                <a:srgbClr val="3B332D"/>
              </a:solidFill>
              <a:effectLst>
                <a:outerShdw blurRad="38100" dist="38100" dir="2700000" algn="tl">
                  <a:srgbClr val="000000">
                    <a:alpha val="43137"/>
                  </a:srgbClr>
                </a:outerShdw>
              </a:effectLst>
              <a:latin typeface="Georgia" pitchFamily="18" charset="0"/>
            </a:endParaRPr>
          </a:p>
        </p:txBody>
      </p:sp>
      <p:sp>
        <p:nvSpPr>
          <p:cNvPr id="3" name="Rectangle 2"/>
          <p:cNvSpPr>
            <a:spLocks noChangeArrowheads="1"/>
          </p:cNvSpPr>
          <p:nvPr/>
        </p:nvSpPr>
        <p:spPr bwMode="auto">
          <a:xfrm>
            <a:off x="137956" y="940078"/>
            <a:ext cx="100962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14"/>
          <p:cNvSpPr>
            <a:spLocks noChangeArrowheads="1"/>
          </p:cNvSpPr>
          <p:nvPr/>
        </p:nvSpPr>
        <p:spPr bwMode="auto">
          <a:xfrm>
            <a:off x="137956" y="678871"/>
            <a:ext cx="117708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4" name="Tabla 3"/>
          <p:cNvGraphicFramePr>
            <a:graphicFrameLocks noGrp="1"/>
          </p:cNvGraphicFramePr>
          <p:nvPr>
            <p:extLst>
              <p:ext uri="{D42A27DB-BD31-4B8C-83A1-F6EECF244321}">
                <p14:modId xmlns:p14="http://schemas.microsoft.com/office/powerpoint/2010/main" val="905073498"/>
              </p:ext>
            </p:extLst>
          </p:nvPr>
        </p:nvGraphicFramePr>
        <p:xfrm>
          <a:off x="137956" y="497179"/>
          <a:ext cx="8687389" cy="6216339"/>
        </p:xfrm>
        <a:graphic>
          <a:graphicData uri="http://schemas.openxmlformats.org/drawingml/2006/table">
            <a:tbl>
              <a:tblPr firstRow="1" firstCol="1" bandRow="1">
                <a:tableStyleId>{5C22544A-7EE6-4342-B048-85BDC9FD1C3A}</a:tableStyleId>
              </a:tblPr>
              <a:tblGrid>
                <a:gridCol w="1372189"/>
                <a:gridCol w="2008910"/>
                <a:gridCol w="3906981"/>
                <a:gridCol w="1399309"/>
              </a:tblGrid>
              <a:tr h="597725">
                <a:tc>
                  <a:txBody>
                    <a:bodyPr/>
                    <a:lstStyle/>
                    <a:p>
                      <a:pPr indent="180340" algn="ctr">
                        <a:lnSpc>
                          <a:spcPct val="100000"/>
                        </a:lnSpc>
                        <a:spcAft>
                          <a:spcPts val="0"/>
                        </a:spcAft>
                      </a:pPr>
                      <a:r>
                        <a:rPr lang="es-EC" sz="1400">
                          <a:effectLst/>
                        </a:rPr>
                        <a:t>MACRO PROCESO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ctr">
                        <a:lnSpc>
                          <a:spcPct val="100000"/>
                        </a:lnSpc>
                        <a:spcAft>
                          <a:spcPts val="0"/>
                        </a:spcAft>
                      </a:pPr>
                      <a:r>
                        <a:rPr lang="es-EC" sz="1400">
                          <a:effectLst/>
                        </a:rPr>
                        <a:t>PROCESO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ctr">
                        <a:lnSpc>
                          <a:spcPct val="100000"/>
                        </a:lnSpc>
                        <a:spcAft>
                          <a:spcPts val="0"/>
                        </a:spcAft>
                      </a:pPr>
                      <a:r>
                        <a:rPr lang="es-EC" sz="1400">
                          <a:effectLst/>
                        </a:rPr>
                        <a:t>SUBPROCESO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ctr">
                        <a:lnSpc>
                          <a:spcPct val="100000"/>
                        </a:lnSpc>
                        <a:spcAft>
                          <a:spcPts val="0"/>
                        </a:spcAft>
                      </a:pPr>
                      <a:r>
                        <a:rPr lang="es-EC" sz="1400">
                          <a:effectLst/>
                        </a:rPr>
                        <a:t>CÓDIGO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68878">
                <a:tc rowSpan="3">
                  <a:txBody>
                    <a:bodyPr/>
                    <a:lstStyle/>
                    <a:p>
                      <a:pPr indent="180340" algn="ctr">
                        <a:lnSpc>
                          <a:spcPct val="100000"/>
                        </a:lnSpc>
                        <a:spcAft>
                          <a:spcPts val="0"/>
                        </a:spcAft>
                      </a:pPr>
                      <a:r>
                        <a:rPr lang="es-EC" sz="1100" dirty="0">
                          <a:effectLst/>
                        </a:rPr>
                        <a:t>GERENCIAMIENTO</a:t>
                      </a:r>
                    </a:p>
                    <a:p>
                      <a:pPr indent="180340" algn="ctr">
                        <a:lnSpc>
                          <a:spcPct val="100000"/>
                        </a:lnSpc>
                        <a:spcAft>
                          <a:spcPts val="0"/>
                        </a:spcAft>
                      </a:pPr>
                      <a:r>
                        <a:rPr lang="es-EC" sz="11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rowSpan="3">
                  <a:txBody>
                    <a:bodyPr/>
                    <a:lstStyle/>
                    <a:p>
                      <a:pPr indent="180340" algn="just">
                        <a:lnSpc>
                          <a:spcPct val="100000"/>
                        </a:lnSpc>
                        <a:spcAft>
                          <a:spcPts val="0"/>
                        </a:spcAft>
                      </a:pPr>
                      <a:r>
                        <a:rPr lang="es-EC" sz="1400">
                          <a:effectLst/>
                        </a:rPr>
                        <a:t>GERENCIAMIENTO.</a:t>
                      </a:r>
                    </a:p>
                    <a:p>
                      <a:pPr indent="180340" algn="just">
                        <a:lnSpc>
                          <a:spcPct val="100000"/>
                        </a:lnSpc>
                        <a:spcAft>
                          <a:spcPts val="0"/>
                        </a:spcAft>
                      </a:pPr>
                      <a:r>
                        <a:rPr lang="es-EC" sz="1400">
                          <a:effectLst/>
                        </a:rPr>
                        <a:t>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21590" algn="just">
                        <a:lnSpc>
                          <a:spcPct val="100000"/>
                        </a:lnSpc>
                        <a:spcAft>
                          <a:spcPts val="0"/>
                        </a:spcAft>
                      </a:pPr>
                      <a:r>
                        <a:rPr lang="es-EC" sz="1400">
                          <a:effectLst/>
                        </a:rPr>
                        <a:t>Auditoría Interna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ARW-PRO-111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116379">
                <a:tc vMerge="1">
                  <a:txBody>
                    <a:bodyPr/>
                    <a:lstStyle/>
                    <a:p>
                      <a:endParaRPr lang="es-EC"/>
                    </a:p>
                  </a:txBody>
                  <a:tcPr/>
                </a:tc>
                <a:tc vMerge="1">
                  <a:txBody>
                    <a:bodyPr/>
                    <a:lstStyle/>
                    <a:p>
                      <a:endParaRPr lang="es-EC"/>
                    </a:p>
                  </a:txBody>
                  <a:tcPr/>
                </a:tc>
                <a:tc>
                  <a:txBody>
                    <a:bodyPr/>
                    <a:lstStyle/>
                    <a:p>
                      <a:pPr indent="21590" algn="just">
                        <a:lnSpc>
                          <a:spcPct val="100000"/>
                        </a:lnSpc>
                        <a:spcAft>
                          <a:spcPts val="0"/>
                        </a:spcAft>
                      </a:pPr>
                      <a:r>
                        <a:rPr lang="es-EC" sz="1400">
                          <a:effectLst/>
                        </a:rPr>
                        <a:t>Asesoría Jurídica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ARW-PRO-112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136172">
                <a:tc vMerge="1">
                  <a:txBody>
                    <a:bodyPr/>
                    <a:lstStyle/>
                    <a:p>
                      <a:endParaRPr lang="es-EC"/>
                    </a:p>
                  </a:txBody>
                  <a:tcPr/>
                </a:tc>
                <a:tc vMerge="1">
                  <a:txBody>
                    <a:bodyPr/>
                    <a:lstStyle/>
                    <a:p>
                      <a:endParaRPr lang="es-EC"/>
                    </a:p>
                  </a:txBody>
                  <a:tcPr/>
                </a:tc>
                <a:tc>
                  <a:txBody>
                    <a:bodyPr/>
                    <a:lstStyle/>
                    <a:p>
                      <a:pPr indent="21590" algn="just">
                        <a:lnSpc>
                          <a:spcPct val="100000"/>
                        </a:lnSpc>
                        <a:spcAft>
                          <a:spcPts val="0"/>
                        </a:spcAft>
                      </a:pPr>
                      <a:r>
                        <a:rPr lang="es-EC" sz="1400" dirty="0">
                          <a:effectLst/>
                        </a:rPr>
                        <a:t>Gestión Estratégica.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dirty="0">
                          <a:effectLst/>
                        </a:rPr>
                        <a:t>ARW-PRO-113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142110">
                <a:tc rowSpan="12">
                  <a:txBody>
                    <a:bodyPr/>
                    <a:lstStyle/>
                    <a:p>
                      <a:pPr indent="180340" algn="ctr">
                        <a:lnSpc>
                          <a:spcPct val="100000"/>
                        </a:lnSpc>
                        <a:spcAft>
                          <a:spcPts val="0"/>
                        </a:spcAft>
                      </a:pPr>
                      <a:r>
                        <a:rPr lang="es-EC" sz="1100" dirty="0">
                          <a:effectLst/>
                        </a:rPr>
                        <a:t> </a:t>
                      </a:r>
                    </a:p>
                    <a:p>
                      <a:pPr indent="180340" algn="ctr">
                        <a:lnSpc>
                          <a:spcPct val="100000"/>
                        </a:lnSpc>
                        <a:spcAft>
                          <a:spcPts val="0"/>
                        </a:spcAft>
                      </a:pPr>
                      <a:r>
                        <a:rPr lang="es-EC" sz="1100" dirty="0">
                          <a:effectLst/>
                        </a:rPr>
                        <a:t> </a:t>
                      </a:r>
                    </a:p>
                    <a:p>
                      <a:pPr indent="180340" algn="ctr">
                        <a:lnSpc>
                          <a:spcPct val="100000"/>
                        </a:lnSpc>
                        <a:spcAft>
                          <a:spcPts val="0"/>
                        </a:spcAft>
                      </a:pPr>
                      <a:r>
                        <a:rPr lang="es-EC" sz="1100" dirty="0">
                          <a:effectLst/>
                        </a:rPr>
                        <a:t> </a:t>
                      </a:r>
                    </a:p>
                    <a:p>
                      <a:pPr indent="180340" algn="ctr">
                        <a:lnSpc>
                          <a:spcPct val="100000"/>
                        </a:lnSpc>
                        <a:spcAft>
                          <a:spcPts val="0"/>
                        </a:spcAft>
                      </a:pPr>
                      <a:r>
                        <a:rPr lang="es-EC" sz="1100" dirty="0">
                          <a:effectLst/>
                        </a:rPr>
                        <a:t> </a:t>
                      </a:r>
                    </a:p>
                    <a:p>
                      <a:pPr indent="180340" algn="ctr">
                        <a:lnSpc>
                          <a:spcPct val="100000"/>
                        </a:lnSpc>
                        <a:spcAft>
                          <a:spcPts val="0"/>
                        </a:spcAft>
                      </a:pPr>
                      <a:r>
                        <a:rPr lang="es-EC" sz="1100" dirty="0">
                          <a:effectLst/>
                        </a:rPr>
                        <a:t> </a:t>
                      </a:r>
                    </a:p>
                    <a:p>
                      <a:pPr indent="180340" algn="ctr">
                        <a:lnSpc>
                          <a:spcPct val="100000"/>
                        </a:lnSpc>
                        <a:spcAft>
                          <a:spcPts val="0"/>
                        </a:spcAft>
                      </a:pPr>
                      <a:r>
                        <a:rPr lang="es-EC" sz="1100" dirty="0">
                          <a:effectLst/>
                        </a:rPr>
                        <a:t> </a:t>
                      </a:r>
                    </a:p>
                    <a:p>
                      <a:pPr indent="180340" algn="ctr">
                        <a:lnSpc>
                          <a:spcPct val="100000"/>
                        </a:lnSpc>
                        <a:spcAft>
                          <a:spcPts val="0"/>
                        </a:spcAft>
                      </a:pPr>
                      <a:r>
                        <a:rPr lang="es-EC" sz="1100" dirty="0">
                          <a:effectLst/>
                        </a:rPr>
                        <a:t>ADMINISTACIÓN.</a:t>
                      </a:r>
                    </a:p>
                    <a:p>
                      <a:pPr indent="180340" algn="ctr">
                        <a:lnSpc>
                          <a:spcPct val="100000"/>
                        </a:lnSpc>
                        <a:spcAft>
                          <a:spcPts val="0"/>
                        </a:spcAft>
                      </a:pPr>
                      <a:r>
                        <a:rPr lang="es-EC" sz="1100" dirty="0">
                          <a:effectLst/>
                        </a:rPr>
                        <a:t>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rowSpan="3">
                  <a:txBody>
                    <a:bodyPr/>
                    <a:lstStyle/>
                    <a:p>
                      <a:pPr indent="180340" algn="just">
                        <a:lnSpc>
                          <a:spcPct val="100000"/>
                        </a:lnSpc>
                        <a:spcAft>
                          <a:spcPts val="0"/>
                        </a:spcAft>
                      </a:pPr>
                      <a:r>
                        <a:rPr lang="es-EC" sz="1400">
                          <a:effectLst/>
                        </a:rPr>
                        <a:t>2.1 GESTION DEL TALENTO HUMANO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21590" algn="just">
                        <a:lnSpc>
                          <a:spcPct val="100000"/>
                        </a:lnSpc>
                        <a:spcAft>
                          <a:spcPts val="0"/>
                        </a:spcAft>
                      </a:pPr>
                      <a:r>
                        <a:rPr lang="es-EC" sz="1400">
                          <a:effectLst/>
                        </a:rPr>
                        <a:t>Contratación del personal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ARW-PRO-211.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167840">
                <a:tc vMerge="1">
                  <a:txBody>
                    <a:bodyPr/>
                    <a:lstStyle/>
                    <a:p>
                      <a:endParaRPr lang="es-EC"/>
                    </a:p>
                  </a:txBody>
                  <a:tcPr/>
                </a:tc>
                <a:tc vMerge="1">
                  <a:txBody>
                    <a:bodyPr/>
                    <a:lstStyle/>
                    <a:p>
                      <a:endParaRPr lang="es-EC"/>
                    </a:p>
                  </a:txBody>
                  <a:tcPr/>
                </a:tc>
                <a:tc>
                  <a:txBody>
                    <a:bodyPr/>
                    <a:lstStyle/>
                    <a:p>
                      <a:pPr indent="21590" algn="just">
                        <a:lnSpc>
                          <a:spcPct val="100000"/>
                        </a:lnSpc>
                        <a:spcAft>
                          <a:spcPts val="0"/>
                        </a:spcAft>
                      </a:pPr>
                      <a:r>
                        <a:rPr lang="es-EC" sz="1400">
                          <a:effectLst/>
                        </a:rPr>
                        <a:t>Capacitación del personal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ARW-PRO-212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152005">
                <a:tc vMerge="1">
                  <a:txBody>
                    <a:bodyPr/>
                    <a:lstStyle/>
                    <a:p>
                      <a:endParaRPr lang="es-EC"/>
                    </a:p>
                  </a:txBody>
                  <a:tcPr/>
                </a:tc>
                <a:tc vMerge="1">
                  <a:txBody>
                    <a:bodyPr/>
                    <a:lstStyle/>
                    <a:p>
                      <a:endParaRPr lang="es-EC"/>
                    </a:p>
                  </a:txBody>
                  <a:tcPr/>
                </a:tc>
                <a:tc>
                  <a:txBody>
                    <a:bodyPr/>
                    <a:lstStyle/>
                    <a:p>
                      <a:pPr indent="21590" algn="just">
                        <a:lnSpc>
                          <a:spcPct val="100000"/>
                        </a:lnSpc>
                        <a:spcAft>
                          <a:spcPts val="0"/>
                        </a:spcAft>
                        <a:tabLst>
                          <a:tab pos="939165" algn="l"/>
                        </a:tabLst>
                      </a:pPr>
                      <a:r>
                        <a:rPr lang="es-EC" sz="1400">
                          <a:effectLst/>
                        </a:rPr>
                        <a:t>Nómina y beneficios sociales.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ARW-PRO-213.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298862">
                <a:tc vMerge="1">
                  <a:txBody>
                    <a:bodyPr/>
                    <a:lstStyle/>
                    <a:p>
                      <a:endParaRPr lang="es-EC"/>
                    </a:p>
                  </a:txBody>
                  <a:tcPr/>
                </a:tc>
                <a:tc rowSpan="2">
                  <a:txBody>
                    <a:bodyPr/>
                    <a:lstStyle/>
                    <a:p>
                      <a:pPr indent="180340" algn="just">
                        <a:lnSpc>
                          <a:spcPct val="100000"/>
                        </a:lnSpc>
                        <a:spcAft>
                          <a:spcPts val="0"/>
                        </a:spcAft>
                      </a:pPr>
                      <a:r>
                        <a:rPr lang="es-EC" sz="1400">
                          <a:effectLst/>
                        </a:rPr>
                        <a:t>2.2 GESTION FINANCIERA.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21590" algn="just">
                        <a:lnSpc>
                          <a:spcPct val="100000"/>
                        </a:lnSpc>
                        <a:spcAft>
                          <a:spcPts val="0"/>
                        </a:spcAft>
                      </a:pPr>
                      <a:r>
                        <a:rPr lang="es-EC" sz="1400">
                          <a:effectLst/>
                        </a:rPr>
                        <a:t>Ciclo contable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ARW-PRO-221.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183673">
                <a:tc vMerge="1">
                  <a:txBody>
                    <a:bodyPr/>
                    <a:lstStyle/>
                    <a:p>
                      <a:endParaRPr lang="es-EC"/>
                    </a:p>
                  </a:txBody>
                  <a:tcPr/>
                </a:tc>
                <a:tc vMerge="1">
                  <a:txBody>
                    <a:bodyPr/>
                    <a:lstStyle/>
                    <a:p>
                      <a:endParaRPr lang="es-EC"/>
                    </a:p>
                  </a:txBody>
                  <a:tcPr/>
                </a:tc>
                <a:tc>
                  <a:txBody>
                    <a:bodyPr/>
                    <a:lstStyle/>
                    <a:p>
                      <a:pPr indent="21590" algn="just">
                        <a:lnSpc>
                          <a:spcPct val="100000"/>
                        </a:lnSpc>
                        <a:spcAft>
                          <a:spcPts val="0"/>
                        </a:spcAft>
                      </a:pPr>
                      <a:r>
                        <a:rPr lang="es-EC" sz="1400" dirty="0">
                          <a:effectLst/>
                        </a:rPr>
                        <a:t>Adquisición de bienes y servicios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ARW-PRO-222.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278675">
                <a:tc vMerge="1">
                  <a:txBody>
                    <a:bodyPr/>
                    <a:lstStyle/>
                    <a:p>
                      <a:endParaRPr lang="es-EC"/>
                    </a:p>
                  </a:txBody>
                  <a:tcPr/>
                </a:tc>
                <a:tc rowSpan="2">
                  <a:txBody>
                    <a:bodyPr/>
                    <a:lstStyle/>
                    <a:p>
                      <a:pPr indent="180340" algn="just">
                        <a:lnSpc>
                          <a:spcPct val="100000"/>
                        </a:lnSpc>
                        <a:spcAft>
                          <a:spcPts val="0"/>
                        </a:spcAft>
                      </a:pPr>
                      <a:r>
                        <a:rPr lang="es-EC" sz="1400">
                          <a:effectLst/>
                        </a:rPr>
                        <a:t>2.3 SERVICIOS GENERALES.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21590" algn="just">
                        <a:lnSpc>
                          <a:spcPct val="100000"/>
                        </a:lnSpc>
                        <a:spcAft>
                          <a:spcPts val="0"/>
                        </a:spcAft>
                      </a:pPr>
                      <a:r>
                        <a:rPr lang="es-EC" sz="1400">
                          <a:effectLst/>
                        </a:rPr>
                        <a:t>Mantenimiento instalaciones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ARW-PRO-231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262841">
                <a:tc vMerge="1">
                  <a:txBody>
                    <a:bodyPr/>
                    <a:lstStyle/>
                    <a:p>
                      <a:endParaRPr lang="es-EC"/>
                    </a:p>
                  </a:txBody>
                  <a:tcPr/>
                </a:tc>
                <a:tc vMerge="1">
                  <a:txBody>
                    <a:bodyPr/>
                    <a:lstStyle/>
                    <a:p>
                      <a:endParaRPr lang="es-EC"/>
                    </a:p>
                  </a:txBody>
                  <a:tcPr/>
                </a:tc>
                <a:tc>
                  <a:txBody>
                    <a:bodyPr/>
                    <a:lstStyle/>
                    <a:p>
                      <a:pPr indent="21590" algn="just">
                        <a:lnSpc>
                          <a:spcPct val="100000"/>
                        </a:lnSpc>
                        <a:spcAft>
                          <a:spcPts val="0"/>
                        </a:spcAft>
                      </a:pPr>
                      <a:r>
                        <a:rPr lang="es-EC" sz="1400">
                          <a:effectLst/>
                        </a:rPr>
                        <a:t>Mantenimiento equipos, herramientas y parque automotor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ARW-PRO-232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182485">
                <a:tc vMerge="1">
                  <a:txBody>
                    <a:bodyPr/>
                    <a:lstStyle/>
                    <a:p>
                      <a:endParaRPr lang="es-EC"/>
                    </a:p>
                  </a:txBody>
                  <a:tcPr/>
                </a:tc>
                <a:tc rowSpan="4">
                  <a:txBody>
                    <a:bodyPr/>
                    <a:lstStyle/>
                    <a:p>
                      <a:pPr indent="180340" algn="just">
                        <a:lnSpc>
                          <a:spcPct val="100000"/>
                        </a:lnSpc>
                        <a:spcAft>
                          <a:spcPts val="0"/>
                        </a:spcAft>
                      </a:pPr>
                      <a:r>
                        <a:rPr lang="es-EC" sz="1400">
                          <a:effectLst/>
                        </a:rPr>
                        <a:t>2.4 SEGURIDAD Y SALUD OCUPACIONAL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21590" algn="just">
                        <a:lnSpc>
                          <a:spcPct val="100000"/>
                        </a:lnSpc>
                        <a:spcAft>
                          <a:spcPts val="0"/>
                        </a:spcAft>
                      </a:pPr>
                      <a:r>
                        <a:rPr lang="es-EC" sz="1400" dirty="0">
                          <a:effectLst/>
                        </a:rPr>
                        <a:t>Planificación SSO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ARW-PRO-241.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119150">
                <a:tc vMerge="1">
                  <a:txBody>
                    <a:bodyPr/>
                    <a:lstStyle/>
                    <a:p>
                      <a:endParaRPr lang="es-EC"/>
                    </a:p>
                  </a:txBody>
                  <a:tcPr/>
                </a:tc>
                <a:tc vMerge="1">
                  <a:txBody>
                    <a:bodyPr/>
                    <a:lstStyle/>
                    <a:p>
                      <a:endParaRPr lang="es-EC"/>
                    </a:p>
                  </a:txBody>
                  <a:tcPr/>
                </a:tc>
                <a:tc>
                  <a:txBody>
                    <a:bodyPr/>
                    <a:lstStyle/>
                    <a:p>
                      <a:pPr indent="21590" algn="just">
                        <a:lnSpc>
                          <a:spcPct val="100000"/>
                        </a:lnSpc>
                        <a:spcAft>
                          <a:spcPts val="0"/>
                        </a:spcAft>
                      </a:pPr>
                      <a:r>
                        <a:rPr lang="es-EC" sz="1400">
                          <a:effectLst/>
                        </a:rPr>
                        <a:t>Ejecución – SSO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ARW-PRO-242.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138943">
                <a:tc vMerge="1">
                  <a:txBody>
                    <a:bodyPr/>
                    <a:lstStyle/>
                    <a:p>
                      <a:endParaRPr lang="es-EC"/>
                    </a:p>
                  </a:txBody>
                  <a:tcPr/>
                </a:tc>
                <a:tc vMerge="1">
                  <a:txBody>
                    <a:bodyPr/>
                    <a:lstStyle/>
                    <a:p>
                      <a:endParaRPr lang="es-EC"/>
                    </a:p>
                  </a:txBody>
                  <a:tcPr/>
                </a:tc>
                <a:tc>
                  <a:txBody>
                    <a:bodyPr/>
                    <a:lstStyle/>
                    <a:p>
                      <a:pPr indent="21590" algn="just">
                        <a:lnSpc>
                          <a:spcPct val="100000"/>
                        </a:lnSpc>
                        <a:spcAft>
                          <a:spcPts val="0"/>
                        </a:spcAft>
                      </a:pPr>
                      <a:r>
                        <a:rPr lang="es-EC" sz="1400">
                          <a:effectLst/>
                        </a:rPr>
                        <a:t>Verificación – SSO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ARW-PRO-243.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221278">
                <a:tc vMerge="1">
                  <a:txBody>
                    <a:bodyPr/>
                    <a:lstStyle/>
                    <a:p>
                      <a:endParaRPr lang="es-EC"/>
                    </a:p>
                  </a:txBody>
                  <a:tcPr/>
                </a:tc>
                <a:tc vMerge="1">
                  <a:txBody>
                    <a:bodyPr/>
                    <a:lstStyle/>
                    <a:p>
                      <a:endParaRPr lang="es-EC"/>
                    </a:p>
                  </a:txBody>
                  <a:tcPr/>
                </a:tc>
                <a:tc>
                  <a:txBody>
                    <a:bodyPr/>
                    <a:lstStyle/>
                    <a:p>
                      <a:pPr indent="21590" algn="just">
                        <a:lnSpc>
                          <a:spcPct val="100000"/>
                        </a:lnSpc>
                        <a:spcAft>
                          <a:spcPts val="0"/>
                        </a:spcAft>
                      </a:pPr>
                      <a:r>
                        <a:rPr lang="es-EC" sz="1400">
                          <a:effectLst/>
                        </a:rPr>
                        <a:t>Control  – SSO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ARW-PRO-244.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316280">
                <a:tc vMerge="1">
                  <a:txBody>
                    <a:bodyPr/>
                    <a:lstStyle/>
                    <a:p>
                      <a:endParaRPr lang="es-EC"/>
                    </a:p>
                  </a:txBody>
                  <a:tcPr/>
                </a:tc>
                <a:tc>
                  <a:txBody>
                    <a:bodyPr/>
                    <a:lstStyle/>
                    <a:p>
                      <a:pPr indent="180340" algn="just">
                        <a:lnSpc>
                          <a:spcPct val="100000"/>
                        </a:lnSpc>
                        <a:spcAft>
                          <a:spcPts val="0"/>
                        </a:spcAft>
                      </a:pPr>
                      <a:r>
                        <a:rPr lang="es-EC" sz="1400" dirty="0">
                          <a:effectLst/>
                        </a:rPr>
                        <a:t>2.5 TECNOLOGÍA E INVESTIGACIÓN.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21590" algn="just">
                        <a:lnSpc>
                          <a:spcPct val="100000"/>
                        </a:lnSpc>
                        <a:spcAft>
                          <a:spcPts val="0"/>
                        </a:spcAft>
                      </a:pPr>
                      <a:r>
                        <a:rPr lang="es-EC" sz="1400" dirty="0">
                          <a:effectLst/>
                        </a:rPr>
                        <a:t>Investigación de nichos de mercado.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ARW-PRO-251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167838">
                <a:tc rowSpan="3">
                  <a:txBody>
                    <a:bodyPr/>
                    <a:lstStyle/>
                    <a:p>
                      <a:pPr indent="180340" algn="ctr">
                        <a:lnSpc>
                          <a:spcPct val="100000"/>
                        </a:lnSpc>
                        <a:spcAft>
                          <a:spcPts val="0"/>
                        </a:spcAft>
                      </a:pPr>
                      <a:r>
                        <a:rPr lang="es-EC" sz="1100" dirty="0">
                          <a:effectLst/>
                        </a:rPr>
                        <a:t>COMERCIALIZACIÓN</a:t>
                      </a:r>
                    </a:p>
                    <a:p>
                      <a:pPr indent="180340" algn="ctr">
                        <a:lnSpc>
                          <a:spcPct val="100000"/>
                        </a:lnSpc>
                        <a:spcAft>
                          <a:spcPts val="0"/>
                        </a:spcAft>
                      </a:pPr>
                      <a:r>
                        <a:rPr lang="es-EC" sz="1100" dirty="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rowSpan="3">
                  <a:txBody>
                    <a:bodyPr/>
                    <a:lstStyle/>
                    <a:p>
                      <a:pPr indent="180340" algn="just">
                        <a:lnSpc>
                          <a:spcPct val="100000"/>
                        </a:lnSpc>
                        <a:spcAft>
                          <a:spcPts val="0"/>
                        </a:spcAft>
                      </a:pPr>
                      <a:r>
                        <a:rPr lang="es-EC" sz="1400">
                          <a:effectLst/>
                        </a:rPr>
                        <a:t>3.1 GESTIÓN DE VENTAS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21590" algn="just">
                        <a:lnSpc>
                          <a:spcPct val="100000"/>
                        </a:lnSpc>
                        <a:spcAft>
                          <a:spcPts val="0"/>
                        </a:spcAft>
                      </a:pPr>
                      <a:r>
                        <a:rPr lang="es-EC" sz="1400">
                          <a:effectLst/>
                        </a:rPr>
                        <a:t>Captación de clientes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ARW-PRO-311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132212">
                <a:tc vMerge="1">
                  <a:txBody>
                    <a:bodyPr/>
                    <a:lstStyle/>
                    <a:p>
                      <a:endParaRPr lang="es-EC"/>
                    </a:p>
                  </a:txBody>
                  <a:tcPr/>
                </a:tc>
                <a:tc vMerge="1">
                  <a:txBody>
                    <a:bodyPr/>
                    <a:lstStyle/>
                    <a:p>
                      <a:endParaRPr lang="es-EC"/>
                    </a:p>
                  </a:txBody>
                  <a:tcPr/>
                </a:tc>
                <a:tc>
                  <a:txBody>
                    <a:bodyPr/>
                    <a:lstStyle/>
                    <a:p>
                      <a:pPr indent="21590" algn="just">
                        <a:lnSpc>
                          <a:spcPct val="100000"/>
                        </a:lnSpc>
                        <a:spcAft>
                          <a:spcPts val="0"/>
                        </a:spcAft>
                      </a:pPr>
                      <a:r>
                        <a:rPr lang="es-EC" sz="1400" dirty="0">
                          <a:effectLst/>
                        </a:rPr>
                        <a:t>Atención al cliente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ARW-PRO-312.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359823">
                <a:tc vMerge="1">
                  <a:txBody>
                    <a:bodyPr/>
                    <a:lstStyle/>
                    <a:p>
                      <a:endParaRPr lang="es-EC"/>
                    </a:p>
                  </a:txBody>
                  <a:tcPr/>
                </a:tc>
                <a:tc vMerge="1">
                  <a:txBody>
                    <a:bodyPr/>
                    <a:lstStyle/>
                    <a:p>
                      <a:endParaRPr lang="es-EC"/>
                    </a:p>
                  </a:txBody>
                  <a:tcPr/>
                </a:tc>
                <a:tc>
                  <a:txBody>
                    <a:bodyPr/>
                    <a:lstStyle/>
                    <a:p>
                      <a:pPr indent="21590" algn="just">
                        <a:lnSpc>
                          <a:spcPct val="100000"/>
                        </a:lnSpc>
                        <a:spcAft>
                          <a:spcPts val="0"/>
                        </a:spcAft>
                      </a:pPr>
                      <a:r>
                        <a:rPr lang="es-EC" sz="1400">
                          <a:effectLst/>
                        </a:rPr>
                        <a:t>Diagnóstico y retroalimentación del cliente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ARW-PRO-313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277091">
                <a:tc rowSpan="4">
                  <a:txBody>
                    <a:bodyPr/>
                    <a:lstStyle/>
                    <a:p>
                      <a:pPr indent="180340" algn="ctr">
                        <a:lnSpc>
                          <a:spcPct val="100000"/>
                        </a:lnSpc>
                        <a:spcAft>
                          <a:spcPts val="0"/>
                        </a:spcAft>
                      </a:pPr>
                      <a:r>
                        <a:rPr lang="es-EC" sz="1100" dirty="0">
                          <a:effectLst/>
                        </a:rPr>
                        <a:t>PRODUCCIÓN.</a:t>
                      </a:r>
                    </a:p>
                    <a:p>
                      <a:pPr indent="180340" algn="ctr">
                        <a:lnSpc>
                          <a:spcPct val="100000"/>
                        </a:lnSpc>
                        <a:spcAft>
                          <a:spcPts val="0"/>
                        </a:spcAft>
                      </a:pPr>
                      <a:r>
                        <a:rPr lang="es-EC" sz="1100" dirty="0">
                          <a:effectLst/>
                        </a:rPr>
                        <a:t>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rowSpan="4">
                  <a:txBody>
                    <a:bodyPr/>
                    <a:lstStyle/>
                    <a:p>
                      <a:pPr indent="180340" algn="just">
                        <a:lnSpc>
                          <a:spcPct val="100000"/>
                        </a:lnSpc>
                        <a:spcAft>
                          <a:spcPts val="0"/>
                        </a:spcAft>
                      </a:pPr>
                      <a:r>
                        <a:rPr lang="es-EC" sz="1400">
                          <a:effectLst/>
                        </a:rPr>
                        <a:t>4.1 GESTION DE </a:t>
                      </a:r>
                    </a:p>
                    <a:p>
                      <a:pPr indent="180340" algn="just">
                        <a:lnSpc>
                          <a:spcPct val="100000"/>
                        </a:lnSpc>
                        <a:spcAft>
                          <a:spcPts val="0"/>
                        </a:spcAft>
                      </a:pPr>
                      <a:r>
                        <a:rPr lang="es-EC" sz="1400">
                          <a:effectLst/>
                        </a:rPr>
                        <a:t>PRODUCCION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21590" algn="just">
                        <a:lnSpc>
                          <a:spcPct val="100000"/>
                        </a:lnSpc>
                        <a:spcAft>
                          <a:spcPts val="0"/>
                        </a:spcAft>
                      </a:pPr>
                      <a:r>
                        <a:rPr lang="es-EC" sz="1400">
                          <a:effectLst/>
                        </a:rPr>
                        <a:t>Manejo de materia prima.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ARW-PRO-411.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298862">
                <a:tc vMerge="1">
                  <a:txBody>
                    <a:bodyPr/>
                    <a:lstStyle/>
                    <a:p>
                      <a:endParaRPr lang="es-EC"/>
                    </a:p>
                  </a:txBody>
                  <a:tcPr/>
                </a:tc>
                <a:tc vMerge="1">
                  <a:txBody>
                    <a:bodyPr/>
                    <a:lstStyle/>
                    <a:p>
                      <a:endParaRPr lang="es-EC"/>
                    </a:p>
                  </a:txBody>
                  <a:tcPr/>
                </a:tc>
                <a:tc>
                  <a:txBody>
                    <a:bodyPr/>
                    <a:lstStyle/>
                    <a:p>
                      <a:pPr indent="21590" algn="just">
                        <a:lnSpc>
                          <a:spcPct val="100000"/>
                        </a:lnSpc>
                        <a:spcAft>
                          <a:spcPts val="0"/>
                        </a:spcAft>
                      </a:pPr>
                      <a:r>
                        <a:rPr lang="es-EC" sz="1400">
                          <a:effectLst/>
                        </a:rPr>
                        <a:t>Producción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ARW-PRO-412.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256903">
                <a:tc vMerge="1">
                  <a:txBody>
                    <a:bodyPr/>
                    <a:lstStyle/>
                    <a:p>
                      <a:endParaRPr lang="es-EC"/>
                    </a:p>
                  </a:txBody>
                  <a:tcPr/>
                </a:tc>
                <a:tc vMerge="1">
                  <a:txBody>
                    <a:bodyPr/>
                    <a:lstStyle/>
                    <a:p>
                      <a:endParaRPr lang="es-EC"/>
                    </a:p>
                  </a:txBody>
                  <a:tcPr/>
                </a:tc>
                <a:tc>
                  <a:txBody>
                    <a:bodyPr/>
                    <a:lstStyle/>
                    <a:p>
                      <a:pPr indent="21590" algn="just">
                        <a:lnSpc>
                          <a:spcPct val="100000"/>
                        </a:lnSpc>
                        <a:spcAft>
                          <a:spcPts val="0"/>
                        </a:spcAft>
                      </a:pPr>
                      <a:r>
                        <a:rPr lang="es-EC" sz="1400">
                          <a:effectLst/>
                        </a:rPr>
                        <a:t>Despacho de hormigón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a:effectLst/>
                        </a:rPr>
                        <a:t>ARW-PRO-413.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r h="31668">
                <a:tc vMerge="1">
                  <a:txBody>
                    <a:bodyPr/>
                    <a:lstStyle/>
                    <a:p>
                      <a:endParaRPr lang="es-EC"/>
                    </a:p>
                  </a:txBody>
                  <a:tcPr/>
                </a:tc>
                <a:tc vMerge="1">
                  <a:txBody>
                    <a:bodyPr/>
                    <a:lstStyle/>
                    <a:p>
                      <a:endParaRPr lang="es-EC"/>
                    </a:p>
                  </a:txBody>
                  <a:tcPr/>
                </a:tc>
                <a:tc>
                  <a:txBody>
                    <a:bodyPr/>
                    <a:lstStyle/>
                    <a:p>
                      <a:pPr indent="21590" algn="just">
                        <a:lnSpc>
                          <a:spcPct val="100000"/>
                        </a:lnSpc>
                        <a:spcAft>
                          <a:spcPts val="0"/>
                        </a:spcAft>
                      </a:pPr>
                      <a:r>
                        <a:rPr lang="es-EC" sz="1400">
                          <a:effectLst/>
                        </a:rPr>
                        <a:t>Verificación Calidad del hormigón.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c>
                  <a:txBody>
                    <a:bodyPr/>
                    <a:lstStyle/>
                    <a:p>
                      <a:pPr indent="180340" algn="just">
                        <a:lnSpc>
                          <a:spcPct val="100000"/>
                        </a:lnSpc>
                        <a:spcAft>
                          <a:spcPts val="0"/>
                        </a:spcAft>
                      </a:pPr>
                      <a:r>
                        <a:rPr lang="es-EC" sz="1400" dirty="0">
                          <a:effectLst/>
                        </a:rPr>
                        <a:t>ARW-PRO-414.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808" marR="54808" marT="0" marB="0"/>
                </a:tc>
              </a:tr>
            </a:tbl>
          </a:graphicData>
        </a:graphic>
      </p:graphicFrame>
    </p:spTree>
    <p:extLst>
      <p:ext uri="{BB962C8B-B14F-4D97-AF65-F5344CB8AC3E}">
        <p14:creationId xmlns:p14="http://schemas.microsoft.com/office/powerpoint/2010/main" val="3179053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13444"/>
          </a:xfrm>
        </p:spPr>
        <p:txBody>
          <a:bodyPr>
            <a:normAutofit fontScale="90000"/>
          </a:bodyPr>
          <a:lstStyle/>
          <a:p>
            <a:pPr algn="l"/>
            <a:r>
              <a:rPr lang="es-EC" sz="3200" b="1" dirty="0" smtClean="0">
                <a:solidFill>
                  <a:srgbClr val="3B332D"/>
                </a:solidFill>
                <a:effectLst>
                  <a:outerShdw blurRad="38100" dist="38100" dir="2700000" algn="tl">
                    <a:srgbClr val="000000">
                      <a:alpha val="43137"/>
                    </a:srgbClr>
                  </a:outerShdw>
                </a:effectLst>
                <a:latin typeface="Georgia" pitchFamily="18" charset="0"/>
              </a:rPr>
              <a:t>CARACTERIZACIÓN Y DIAGRAMACIÓN DE PROCESOS</a:t>
            </a:r>
            <a:endParaRPr lang="es-EC" sz="3200" b="1" dirty="0">
              <a:solidFill>
                <a:srgbClr val="3B332D"/>
              </a:solidFill>
              <a:effectLst>
                <a:outerShdw blurRad="38100" dist="38100" dir="2700000" algn="tl">
                  <a:srgbClr val="000000">
                    <a:alpha val="43137"/>
                  </a:srgbClr>
                </a:outerShdw>
              </a:effectLst>
              <a:latin typeface="Georgia" pitchFamily="18" charset="0"/>
            </a:endParaRPr>
          </a:p>
        </p:txBody>
      </p:sp>
      <p:pic>
        <p:nvPicPr>
          <p:cNvPr id="6" name="Imagen 5">
            <a:hlinkClick r:id="rId2" action="ppaction://hlinkfile"/>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9591" y="1881013"/>
            <a:ext cx="6684817" cy="2871095"/>
          </a:xfrm>
          <a:prstGeom prst="rect">
            <a:avLst/>
          </a:prstGeom>
          <a:noFill/>
          <a:ln>
            <a:noFill/>
          </a:ln>
        </p:spPr>
      </p:pic>
    </p:spTree>
    <p:extLst>
      <p:ext uri="{BB962C8B-B14F-4D97-AF65-F5344CB8AC3E}">
        <p14:creationId xmlns:p14="http://schemas.microsoft.com/office/powerpoint/2010/main" val="952422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vert="horz" lIns="91440" tIns="45720" rIns="91440" bIns="45720" rtlCol="0" anchor="ctr">
            <a:normAutofit/>
          </a:bodyPr>
          <a:lstStyle/>
          <a:p>
            <a:pPr algn="l"/>
            <a:r>
              <a:rPr lang="es-EC" sz="3200" b="1" dirty="0">
                <a:solidFill>
                  <a:srgbClr val="3B332D"/>
                </a:solidFill>
                <a:effectLst>
                  <a:outerShdw blurRad="38100" dist="38100" dir="2700000" algn="tl">
                    <a:srgbClr val="000000">
                      <a:alpha val="43137"/>
                    </a:srgbClr>
                  </a:outerShdw>
                </a:effectLst>
                <a:latin typeface="Georgia" pitchFamily="18" charset="0"/>
              </a:rPr>
              <a:t>CONCLUSIONES</a:t>
            </a:r>
          </a:p>
        </p:txBody>
      </p:sp>
      <p:sp>
        <p:nvSpPr>
          <p:cNvPr id="3" name="2 Marcador de contenido"/>
          <p:cNvSpPr>
            <a:spLocks noGrp="1"/>
          </p:cNvSpPr>
          <p:nvPr>
            <p:ph idx="1"/>
          </p:nvPr>
        </p:nvSpPr>
        <p:spPr>
          <a:xfrm>
            <a:off x="179512" y="1013907"/>
            <a:ext cx="8784976" cy="5400600"/>
          </a:xfrm>
        </p:spPr>
        <p:txBody>
          <a:bodyPr>
            <a:noAutofit/>
          </a:bodyPr>
          <a:lstStyle/>
          <a:p>
            <a:pPr lvl="0" algn="just" fontAlgn="base"/>
            <a:endParaRPr lang="es-EC" sz="2400" dirty="0" smtClean="0"/>
          </a:p>
          <a:p>
            <a:pPr lvl="0" algn="just" fontAlgn="base"/>
            <a:r>
              <a:rPr lang="es-EC" sz="2400" dirty="0" smtClean="0"/>
              <a:t>1. Se ha desarrollo el </a:t>
            </a:r>
            <a:r>
              <a:rPr lang="es-EC" sz="2400" dirty="0"/>
              <a:t>manual de procesos de la empresa ARWHEL </a:t>
            </a:r>
            <a:r>
              <a:rPr lang="es-EC" sz="2400" dirty="0" smtClean="0"/>
              <a:t>S.A en la fecha acordada y con </a:t>
            </a:r>
            <a:r>
              <a:rPr lang="es-EC" sz="2400" dirty="0"/>
              <a:t>gran é</a:t>
            </a:r>
            <a:r>
              <a:rPr lang="es-EC" sz="2400" dirty="0" smtClean="0"/>
              <a:t>xito </a:t>
            </a:r>
            <a:r>
              <a:rPr lang="es-EC" sz="2400" dirty="0"/>
              <a:t>gracias a la colaboración del personal que labora en el </a:t>
            </a:r>
            <a:r>
              <a:rPr lang="es-EC" sz="2400" dirty="0" smtClean="0"/>
              <a:t>empresa.</a:t>
            </a:r>
          </a:p>
          <a:p>
            <a:pPr lvl="0" algn="just" fontAlgn="base"/>
            <a:endParaRPr lang="es-EC" sz="2400" dirty="0" smtClean="0"/>
          </a:p>
          <a:p>
            <a:pPr lvl="0" algn="just" fontAlgn="base"/>
            <a:r>
              <a:rPr lang="es-EC" sz="2400" dirty="0" smtClean="0"/>
              <a:t>a) A </a:t>
            </a:r>
            <a:r>
              <a:rPr lang="es-EC" sz="2400" dirty="0"/>
              <a:t>través del levantamiento de procesos se pudo diagnosticar el rendimiento de la empresa en términos de costo y </a:t>
            </a:r>
            <a:r>
              <a:rPr lang="es-EC" sz="2400" dirty="0" smtClean="0"/>
              <a:t>tiempo</a:t>
            </a:r>
          </a:p>
          <a:p>
            <a:pPr algn="just" fontAlgn="base"/>
            <a:endParaRPr lang="es-EC" sz="2400" dirty="0" smtClean="0"/>
          </a:p>
          <a:p>
            <a:pPr algn="just" fontAlgn="base"/>
            <a:r>
              <a:rPr lang="es-EC" sz="2400" dirty="0"/>
              <a:t>b</a:t>
            </a:r>
            <a:r>
              <a:rPr lang="es-EC" sz="2400" dirty="0" smtClean="0"/>
              <a:t>) Se </a:t>
            </a:r>
            <a:r>
              <a:rPr lang="es-EC" sz="2400" dirty="0"/>
              <a:t>ha logrado en el mismo manual de procesos, caracterizar los flujos pertinentes, estableciéndose un documento compacto para su implementación, tomando como base los mismos procesos que sirvieron para el diagnóstico de los procesos</a:t>
            </a:r>
          </a:p>
          <a:p>
            <a:pPr lvl="0" fontAlgn="base"/>
            <a:endParaRPr lang="es-EC" sz="2400" dirty="0"/>
          </a:p>
          <a:p>
            <a:pPr lvl="0" fontAlgn="base"/>
            <a:endParaRPr lang="es-EC" sz="2400" dirty="0"/>
          </a:p>
          <a:p>
            <a:pPr lvl="0" fontAlgn="base"/>
            <a:endParaRPr lang="es-EC" sz="2400" dirty="0"/>
          </a:p>
          <a:p>
            <a:pPr fontAlgn="base"/>
            <a:endParaRPr lang="es-EC" sz="2400" dirty="0"/>
          </a:p>
          <a:p>
            <a:pPr fontAlgn="base"/>
            <a:endParaRPr lang="es-EC" sz="2400" dirty="0"/>
          </a:p>
          <a:p>
            <a:pPr marL="0" indent="0" fontAlgn="base">
              <a:buNone/>
            </a:pPr>
            <a:endParaRPr lang="es-EC" dirty="0">
              <a:solidFill>
                <a:schemeClr val="tx1"/>
              </a:solidFill>
              <a:latin typeface="Calibri" panose="020F0502020204030204" pitchFamily="34" charset="0"/>
            </a:endParaRPr>
          </a:p>
        </p:txBody>
      </p:sp>
    </p:spTree>
    <p:extLst>
      <p:ext uri="{BB962C8B-B14F-4D97-AF65-F5344CB8AC3E}">
        <p14:creationId xmlns:p14="http://schemas.microsoft.com/office/powerpoint/2010/main" val="2844960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EC" b="1" dirty="0">
                <a:solidFill>
                  <a:srgbClr val="3B332D"/>
                </a:solidFill>
                <a:effectLst>
                  <a:outerShdw blurRad="38100" dist="38100" dir="2700000" algn="tl">
                    <a:srgbClr val="000000">
                      <a:alpha val="43137"/>
                    </a:srgbClr>
                  </a:outerShdw>
                </a:effectLst>
                <a:latin typeface="Georgia" pitchFamily="18" charset="0"/>
              </a:rPr>
              <a:t>CONTENIDO</a:t>
            </a:r>
          </a:p>
        </p:txBody>
      </p:sp>
      <p:sp>
        <p:nvSpPr>
          <p:cNvPr id="3" name="2 Marcador de contenido"/>
          <p:cNvSpPr>
            <a:spLocks noGrp="1"/>
          </p:cNvSpPr>
          <p:nvPr>
            <p:ph idx="1"/>
          </p:nvPr>
        </p:nvSpPr>
        <p:spPr>
          <a:xfrm>
            <a:off x="899592" y="1600202"/>
            <a:ext cx="7283152" cy="4525963"/>
          </a:xfrm>
        </p:spPr>
        <p:txBody>
          <a:bodyPr>
            <a:normAutofit/>
          </a:bodyPr>
          <a:lstStyle/>
          <a:p>
            <a:r>
              <a:rPr lang="es-EC" b="1" i="1" dirty="0" smtClean="0">
                <a:solidFill>
                  <a:schemeClr val="bg2">
                    <a:lumMod val="25000"/>
                  </a:schemeClr>
                </a:solidFill>
                <a:effectLst>
                  <a:outerShdw blurRad="38100" dist="38100" dir="2700000" algn="tl">
                    <a:srgbClr val="000000">
                      <a:alpha val="43137"/>
                    </a:srgbClr>
                  </a:outerShdw>
                </a:effectLst>
                <a:cs typeface="Arial" pitchFamily="34" charset="0"/>
              </a:rPr>
              <a:t>La Empresa</a:t>
            </a:r>
          </a:p>
          <a:p>
            <a:r>
              <a:rPr lang="es-EC" b="1" i="1" dirty="0" smtClean="0">
                <a:solidFill>
                  <a:schemeClr val="bg2">
                    <a:lumMod val="25000"/>
                  </a:schemeClr>
                </a:solidFill>
                <a:effectLst>
                  <a:outerShdw blurRad="38100" dist="38100" dir="2700000" algn="tl">
                    <a:srgbClr val="000000">
                      <a:alpha val="43137"/>
                    </a:srgbClr>
                  </a:outerShdw>
                </a:effectLst>
                <a:cs typeface="Arial" pitchFamily="34" charset="0"/>
              </a:rPr>
              <a:t>Planteamiento del Problema</a:t>
            </a:r>
          </a:p>
          <a:p>
            <a:r>
              <a:rPr lang="es-EC" b="1" i="1" dirty="0" smtClean="0">
                <a:solidFill>
                  <a:schemeClr val="bg2">
                    <a:lumMod val="25000"/>
                  </a:schemeClr>
                </a:solidFill>
                <a:effectLst>
                  <a:outerShdw blurRad="38100" dist="38100" dir="2700000" algn="tl">
                    <a:srgbClr val="000000">
                      <a:alpha val="43137"/>
                    </a:srgbClr>
                  </a:outerShdw>
                </a:effectLst>
                <a:cs typeface="Arial" pitchFamily="34" charset="0"/>
              </a:rPr>
              <a:t>Justificación e Importancia</a:t>
            </a:r>
          </a:p>
          <a:p>
            <a:r>
              <a:rPr lang="es-EC" b="1" i="1" dirty="0" smtClean="0">
                <a:solidFill>
                  <a:schemeClr val="bg2">
                    <a:lumMod val="25000"/>
                  </a:schemeClr>
                </a:solidFill>
                <a:effectLst>
                  <a:outerShdw blurRad="38100" dist="38100" dir="2700000" algn="tl">
                    <a:srgbClr val="000000">
                      <a:alpha val="43137"/>
                    </a:srgbClr>
                  </a:outerShdw>
                </a:effectLst>
                <a:cs typeface="Arial" pitchFamily="34" charset="0"/>
              </a:rPr>
              <a:t>Objetivos</a:t>
            </a:r>
          </a:p>
          <a:p>
            <a:r>
              <a:rPr lang="es-EC" b="1" i="1" dirty="0" smtClean="0">
                <a:solidFill>
                  <a:schemeClr val="bg2">
                    <a:lumMod val="25000"/>
                  </a:schemeClr>
                </a:solidFill>
                <a:effectLst>
                  <a:outerShdw blurRad="38100" dist="38100" dir="2700000" algn="tl">
                    <a:srgbClr val="000000">
                      <a:alpha val="43137"/>
                    </a:srgbClr>
                  </a:outerShdw>
                </a:effectLst>
                <a:cs typeface="Arial" pitchFamily="34" charset="0"/>
              </a:rPr>
              <a:t>Marco Teórico</a:t>
            </a:r>
          </a:p>
          <a:p>
            <a:r>
              <a:rPr lang="es-EC" b="1" i="1" dirty="0" smtClean="0">
                <a:solidFill>
                  <a:schemeClr val="bg2">
                    <a:lumMod val="25000"/>
                  </a:schemeClr>
                </a:solidFill>
                <a:effectLst>
                  <a:outerShdw blurRad="38100" dist="38100" dir="2700000" algn="tl">
                    <a:srgbClr val="000000">
                      <a:alpha val="43137"/>
                    </a:srgbClr>
                  </a:outerShdw>
                </a:effectLst>
                <a:cs typeface="Arial" pitchFamily="34" charset="0"/>
              </a:rPr>
              <a:t>Diagnóstico situacional </a:t>
            </a:r>
          </a:p>
          <a:p>
            <a:r>
              <a:rPr lang="es-EC" b="1" i="1" dirty="0" smtClean="0">
                <a:solidFill>
                  <a:schemeClr val="bg2">
                    <a:lumMod val="25000"/>
                  </a:schemeClr>
                </a:solidFill>
                <a:effectLst>
                  <a:outerShdw blurRad="38100" dist="38100" dir="2700000" algn="tl">
                    <a:srgbClr val="000000">
                      <a:alpha val="43137"/>
                    </a:srgbClr>
                  </a:outerShdw>
                </a:effectLst>
                <a:cs typeface="Arial" pitchFamily="34" charset="0"/>
              </a:rPr>
              <a:t>Manual de procesos de la empresa.</a:t>
            </a:r>
          </a:p>
          <a:p>
            <a:r>
              <a:rPr lang="es-EC" b="1" i="1" dirty="0" smtClean="0">
                <a:solidFill>
                  <a:schemeClr val="bg2">
                    <a:lumMod val="25000"/>
                  </a:schemeClr>
                </a:solidFill>
                <a:effectLst>
                  <a:outerShdw blurRad="38100" dist="38100" dir="2700000" algn="tl">
                    <a:srgbClr val="000000">
                      <a:alpha val="43137"/>
                    </a:srgbClr>
                  </a:outerShdw>
                </a:effectLst>
                <a:cs typeface="Arial" pitchFamily="34" charset="0"/>
              </a:rPr>
              <a:t>Conclusiones y Recomendaciones</a:t>
            </a:r>
          </a:p>
          <a:p>
            <a:pPr lvl="1"/>
            <a:endParaRPr lang="es-EC" b="1" i="1" dirty="0">
              <a:solidFill>
                <a:schemeClr val="bg2">
                  <a:lumMod val="2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588852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vert="horz" lIns="91440" tIns="45720" rIns="91440" bIns="45720" rtlCol="0" anchor="ctr">
            <a:normAutofit/>
          </a:bodyPr>
          <a:lstStyle/>
          <a:p>
            <a:pPr algn="l"/>
            <a:r>
              <a:rPr lang="es-EC" sz="3200" b="1" dirty="0">
                <a:solidFill>
                  <a:srgbClr val="3B332D"/>
                </a:solidFill>
                <a:effectLst>
                  <a:outerShdw blurRad="38100" dist="38100" dir="2700000" algn="tl">
                    <a:srgbClr val="000000">
                      <a:alpha val="43137"/>
                    </a:srgbClr>
                  </a:outerShdw>
                </a:effectLst>
                <a:latin typeface="Georgia" pitchFamily="18" charset="0"/>
              </a:rPr>
              <a:t>CONCLUSIONES</a:t>
            </a:r>
          </a:p>
        </p:txBody>
      </p:sp>
      <p:sp>
        <p:nvSpPr>
          <p:cNvPr id="3" name="2 Marcador de contenido"/>
          <p:cNvSpPr>
            <a:spLocks noGrp="1"/>
          </p:cNvSpPr>
          <p:nvPr>
            <p:ph idx="1"/>
          </p:nvPr>
        </p:nvSpPr>
        <p:spPr>
          <a:xfrm>
            <a:off x="179512" y="390452"/>
            <a:ext cx="8784976" cy="5400600"/>
          </a:xfrm>
        </p:spPr>
        <p:txBody>
          <a:bodyPr>
            <a:noAutofit/>
          </a:bodyPr>
          <a:lstStyle/>
          <a:p>
            <a:pPr fontAlgn="base"/>
            <a:endParaRPr lang="es-EC" sz="2400" dirty="0"/>
          </a:p>
          <a:p>
            <a:pPr marL="0" indent="0" fontAlgn="base">
              <a:buNone/>
            </a:pPr>
            <a:endParaRPr lang="es-EC" dirty="0">
              <a:solidFill>
                <a:schemeClr val="tx1"/>
              </a:solidFill>
              <a:latin typeface="Calibri" panose="020F0502020204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72479435"/>
              </p:ext>
            </p:extLst>
          </p:nvPr>
        </p:nvGraphicFramePr>
        <p:xfrm>
          <a:off x="41565" y="2201972"/>
          <a:ext cx="8964492" cy="4512172"/>
        </p:xfrm>
        <a:graphic>
          <a:graphicData uri="http://schemas.openxmlformats.org/drawingml/2006/table">
            <a:tbl>
              <a:tblPr firstRow="1" firstCol="1" bandRow="1">
                <a:tableStyleId>{5C22544A-7EE6-4342-B048-85BDC9FD1C3A}</a:tableStyleId>
              </a:tblPr>
              <a:tblGrid>
                <a:gridCol w="471057"/>
                <a:gridCol w="1607127"/>
                <a:gridCol w="1898073"/>
                <a:gridCol w="1662123"/>
                <a:gridCol w="867991"/>
                <a:gridCol w="867991"/>
                <a:gridCol w="866973"/>
                <a:gridCol w="723157"/>
              </a:tblGrid>
              <a:tr h="317753">
                <a:tc rowSpan="2">
                  <a:txBody>
                    <a:bodyPr/>
                    <a:lstStyle/>
                    <a:p>
                      <a:pPr marR="269875" algn="ctr">
                        <a:lnSpc>
                          <a:spcPct val="100000"/>
                        </a:lnSpc>
                        <a:spcAft>
                          <a:spcPts val="0"/>
                        </a:spcAft>
                      </a:pPr>
                      <a:r>
                        <a:rPr lang="es-EC" sz="1400" dirty="0">
                          <a:effectLst/>
                        </a:rPr>
                        <a:t>#</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marR="269875" algn="ctr">
                        <a:lnSpc>
                          <a:spcPct val="100000"/>
                        </a:lnSpc>
                        <a:spcAft>
                          <a:spcPts val="0"/>
                        </a:spcAft>
                      </a:pPr>
                      <a:r>
                        <a:rPr lang="es-EC" sz="1400">
                          <a:effectLst/>
                        </a:rPr>
                        <a:t>PROCESOS IDENTIFICADOS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marR="269875" algn="ctr">
                        <a:lnSpc>
                          <a:spcPct val="100000"/>
                        </a:lnSpc>
                        <a:spcAft>
                          <a:spcPts val="0"/>
                        </a:spcAft>
                      </a:pPr>
                      <a:r>
                        <a:rPr lang="es-EC" sz="1400">
                          <a:effectLst/>
                        </a:rPr>
                        <a:t>ENTRADA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marR="269875" algn="ctr">
                        <a:lnSpc>
                          <a:spcPct val="100000"/>
                        </a:lnSpc>
                        <a:spcAft>
                          <a:spcPts val="0"/>
                        </a:spcAft>
                      </a:pPr>
                      <a:r>
                        <a:rPr lang="es-EC" sz="1400">
                          <a:effectLst/>
                        </a:rPr>
                        <a:t>SALIDA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marR="269875" algn="ctr">
                        <a:lnSpc>
                          <a:spcPct val="100000"/>
                        </a:lnSpc>
                        <a:spcAft>
                          <a:spcPts val="0"/>
                        </a:spcAft>
                      </a:pPr>
                      <a:r>
                        <a:rPr lang="es-EC" sz="1400">
                          <a:effectLst/>
                        </a:rPr>
                        <a:t>TIEMPO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marR="269875" algn="ctr">
                        <a:lnSpc>
                          <a:spcPct val="100000"/>
                        </a:lnSpc>
                        <a:spcAft>
                          <a:spcPts val="0"/>
                        </a:spcAft>
                      </a:pPr>
                      <a:r>
                        <a:rPr lang="es-EC" sz="1400">
                          <a:effectLst/>
                        </a:rPr>
                        <a:t>COSTO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r>
              <a:tr h="317753">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0000"/>
                        </a:lnSpc>
                        <a:spcAft>
                          <a:spcPts val="0"/>
                        </a:spcAft>
                      </a:pPr>
                      <a:r>
                        <a:rPr lang="es-EC" sz="1400">
                          <a:effectLst/>
                        </a:rPr>
                        <a:t>Inicio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a:effectLst/>
                        </a:rPr>
                        <a:t>Mejora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a:effectLst/>
                        </a:rPr>
                        <a:t>Inicio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0000"/>
                        </a:lnSpc>
                        <a:spcAft>
                          <a:spcPts val="0"/>
                        </a:spcAft>
                      </a:pPr>
                      <a:r>
                        <a:rPr lang="es-EC" sz="1400">
                          <a:effectLst/>
                        </a:rPr>
                        <a:t>Mejora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582547">
                <a:tc>
                  <a:txBody>
                    <a:bodyPr/>
                    <a:lstStyle/>
                    <a:p>
                      <a:pPr marR="269875" algn="ctr">
                        <a:lnSpc>
                          <a:spcPct val="100000"/>
                        </a:lnSpc>
                        <a:spcAft>
                          <a:spcPts val="0"/>
                        </a:spcAft>
                      </a:pPr>
                      <a:r>
                        <a:rPr lang="es-EC" sz="1400">
                          <a:effectLst/>
                        </a:rPr>
                        <a:t>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0000"/>
                        </a:lnSpc>
                        <a:spcAft>
                          <a:spcPts val="0"/>
                        </a:spcAft>
                      </a:pPr>
                      <a:r>
                        <a:rPr lang="es-EC" sz="1400">
                          <a:effectLst/>
                        </a:rPr>
                        <a:t>Contratación del personal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0000"/>
                        </a:lnSpc>
                        <a:spcAft>
                          <a:spcPts val="0"/>
                        </a:spcAft>
                      </a:pPr>
                      <a:r>
                        <a:rPr lang="es-EC" sz="1400">
                          <a:effectLst/>
                        </a:rPr>
                        <a:t>Requerimiento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0000"/>
                        </a:lnSpc>
                        <a:spcAft>
                          <a:spcPts val="0"/>
                        </a:spcAft>
                      </a:pPr>
                      <a:r>
                        <a:rPr lang="es-EC" sz="1400">
                          <a:effectLst/>
                        </a:rPr>
                        <a:t>Personal contratado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R="45085" algn="r">
                        <a:lnSpc>
                          <a:spcPct val="100000"/>
                        </a:lnSpc>
                        <a:spcAft>
                          <a:spcPts val="0"/>
                        </a:spcAft>
                      </a:pPr>
                      <a:r>
                        <a:rPr lang="es-EC" sz="1400">
                          <a:effectLst/>
                        </a:rPr>
                        <a:t>52,07%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78,57%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dirty="0">
                          <a:effectLst/>
                        </a:rPr>
                        <a:t>49,21%</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80,20%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582547">
                <a:tc>
                  <a:txBody>
                    <a:bodyPr/>
                    <a:lstStyle/>
                    <a:p>
                      <a:pPr marR="269875" algn="ctr">
                        <a:lnSpc>
                          <a:spcPct val="100000"/>
                        </a:lnSpc>
                        <a:spcAft>
                          <a:spcPts val="0"/>
                        </a:spcAft>
                      </a:pPr>
                      <a:r>
                        <a:rPr lang="es-EC" sz="1400" dirty="0">
                          <a:effectLst/>
                        </a:rPr>
                        <a:t>2</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0000"/>
                        </a:lnSpc>
                        <a:spcAft>
                          <a:spcPts val="0"/>
                        </a:spcAft>
                      </a:pPr>
                      <a:r>
                        <a:rPr lang="es-EC" sz="1400">
                          <a:effectLst/>
                        </a:rPr>
                        <a:t>Pago de remuneraciones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0000"/>
                        </a:lnSpc>
                        <a:spcAft>
                          <a:spcPts val="0"/>
                        </a:spcAft>
                      </a:pPr>
                      <a:r>
                        <a:rPr lang="es-EC" sz="1400">
                          <a:effectLst/>
                        </a:rPr>
                        <a:t>Reporte horas hombre trabajadas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0000"/>
                        </a:lnSpc>
                        <a:spcAft>
                          <a:spcPts val="0"/>
                        </a:spcAft>
                      </a:pPr>
                      <a:r>
                        <a:rPr lang="es-EC" sz="1400">
                          <a:effectLst/>
                        </a:rPr>
                        <a:t>Depósito en cuentas bancarias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81,18%</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86,84%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81,96%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90,09%</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04513">
                <a:tc>
                  <a:txBody>
                    <a:bodyPr/>
                    <a:lstStyle/>
                    <a:p>
                      <a:pPr marR="269875" algn="ctr">
                        <a:lnSpc>
                          <a:spcPct val="100000"/>
                        </a:lnSpc>
                        <a:spcAft>
                          <a:spcPts val="0"/>
                        </a:spcAft>
                      </a:pPr>
                      <a:r>
                        <a:rPr lang="es-EC" sz="1400">
                          <a:effectLst/>
                        </a:rPr>
                        <a:t>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0000"/>
                        </a:lnSpc>
                        <a:spcAft>
                          <a:spcPts val="0"/>
                        </a:spcAft>
                      </a:pPr>
                      <a:r>
                        <a:rPr lang="es-EC" sz="1400">
                          <a:effectLst/>
                        </a:rPr>
                        <a:t>Seguridad laboral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0000"/>
                        </a:lnSpc>
                        <a:spcAft>
                          <a:spcPts val="0"/>
                        </a:spcAft>
                      </a:pPr>
                      <a:r>
                        <a:rPr lang="es-EC" sz="1400">
                          <a:effectLst/>
                        </a:rPr>
                        <a:t>Identificación riesgos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0000"/>
                        </a:lnSpc>
                        <a:spcAft>
                          <a:spcPts val="0"/>
                        </a:spcAft>
                      </a:pPr>
                      <a:r>
                        <a:rPr lang="es-EC" sz="1400">
                          <a:effectLst/>
                        </a:rPr>
                        <a:t>Mitigación del riesgo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85,71%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97,62%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97,69%</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97,87%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04513">
                <a:tc>
                  <a:txBody>
                    <a:bodyPr/>
                    <a:lstStyle/>
                    <a:p>
                      <a:pPr marR="269875" algn="ctr">
                        <a:lnSpc>
                          <a:spcPct val="100000"/>
                        </a:lnSpc>
                        <a:spcAft>
                          <a:spcPts val="0"/>
                        </a:spcAft>
                      </a:pPr>
                      <a:r>
                        <a:rPr lang="es-EC" sz="1400">
                          <a:effectLst/>
                        </a:rPr>
                        <a:t>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0000"/>
                        </a:lnSpc>
                        <a:spcAft>
                          <a:spcPts val="0"/>
                        </a:spcAft>
                      </a:pPr>
                      <a:r>
                        <a:rPr lang="es-EC" sz="1400">
                          <a:effectLst/>
                        </a:rPr>
                        <a:t>Ciclo contable</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0000"/>
                        </a:lnSpc>
                        <a:spcAft>
                          <a:spcPts val="0"/>
                        </a:spcAft>
                      </a:pPr>
                      <a:r>
                        <a:rPr lang="es-EC" sz="1400">
                          <a:effectLst/>
                        </a:rPr>
                        <a:t>Información financiera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0000"/>
                        </a:lnSpc>
                        <a:spcAft>
                          <a:spcPts val="0"/>
                        </a:spcAft>
                      </a:pPr>
                      <a:r>
                        <a:rPr lang="es-EC" sz="1400">
                          <a:effectLst/>
                        </a:rPr>
                        <a:t>Balances aprobados por Gerencia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54,70%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76,19%</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38,46%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77,01%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04513">
                <a:tc>
                  <a:txBody>
                    <a:bodyPr/>
                    <a:lstStyle/>
                    <a:p>
                      <a:pPr marR="269875" algn="ctr">
                        <a:lnSpc>
                          <a:spcPct val="100000"/>
                        </a:lnSpc>
                        <a:spcAft>
                          <a:spcPts val="0"/>
                        </a:spcAft>
                      </a:pPr>
                      <a:r>
                        <a:rPr lang="es-EC" sz="1400">
                          <a:effectLst/>
                        </a:rPr>
                        <a:t>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0000"/>
                        </a:lnSpc>
                        <a:spcAft>
                          <a:spcPts val="0"/>
                        </a:spcAft>
                      </a:pPr>
                      <a:r>
                        <a:rPr lang="es-EC" sz="1400">
                          <a:effectLst/>
                        </a:rPr>
                        <a:t>Compras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0000"/>
                        </a:lnSpc>
                        <a:spcAft>
                          <a:spcPts val="0"/>
                        </a:spcAft>
                      </a:pPr>
                      <a:r>
                        <a:rPr lang="es-EC" sz="1400">
                          <a:effectLst/>
                        </a:rPr>
                        <a:t>Requerimiento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0000"/>
                        </a:lnSpc>
                        <a:spcAft>
                          <a:spcPts val="0"/>
                        </a:spcAft>
                      </a:pPr>
                      <a:r>
                        <a:rPr lang="es-EC" sz="1400">
                          <a:effectLst/>
                        </a:rPr>
                        <a:t>Pago al proveedor</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31,49%</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78,62%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20,14%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70,92%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04513">
                <a:tc>
                  <a:txBody>
                    <a:bodyPr/>
                    <a:lstStyle/>
                    <a:p>
                      <a:pPr marR="269875" algn="ctr">
                        <a:lnSpc>
                          <a:spcPct val="100000"/>
                        </a:lnSpc>
                        <a:spcAft>
                          <a:spcPts val="0"/>
                        </a:spcAft>
                      </a:pPr>
                      <a:r>
                        <a:rPr lang="es-EC" sz="1400">
                          <a:effectLst/>
                        </a:rPr>
                        <a:t>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0000"/>
                        </a:lnSpc>
                        <a:spcAft>
                          <a:spcPts val="0"/>
                        </a:spcAft>
                      </a:pPr>
                      <a:r>
                        <a:rPr lang="es-EC" sz="1400">
                          <a:effectLst/>
                        </a:rPr>
                        <a:t>Bodega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0000"/>
                        </a:lnSpc>
                        <a:spcAft>
                          <a:spcPts val="0"/>
                        </a:spcAft>
                      </a:pPr>
                      <a:r>
                        <a:rPr lang="es-EC" sz="1400">
                          <a:effectLst/>
                        </a:rPr>
                        <a:t>Ingreso de bienes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0000"/>
                        </a:lnSpc>
                        <a:spcAft>
                          <a:spcPts val="0"/>
                        </a:spcAft>
                      </a:pPr>
                      <a:r>
                        <a:rPr lang="es-EC" sz="1400">
                          <a:effectLst/>
                        </a:rPr>
                        <a:t>Entrega de bienes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13,33%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93,33%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81,65%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99,71%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04513">
                <a:tc>
                  <a:txBody>
                    <a:bodyPr/>
                    <a:lstStyle/>
                    <a:p>
                      <a:pPr marR="269875" algn="ctr">
                        <a:lnSpc>
                          <a:spcPct val="100000"/>
                        </a:lnSpc>
                        <a:spcAft>
                          <a:spcPts val="0"/>
                        </a:spcAft>
                      </a:pPr>
                      <a:r>
                        <a:rPr lang="es-EC" sz="1400">
                          <a:effectLst/>
                        </a:rPr>
                        <a:t>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0000"/>
                        </a:lnSpc>
                        <a:spcAft>
                          <a:spcPts val="0"/>
                        </a:spcAft>
                      </a:pPr>
                      <a:r>
                        <a:rPr lang="es-EC" sz="1400">
                          <a:effectLst/>
                        </a:rPr>
                        <a:t>Ventas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0000"/>
                        </a:lnSpc>
                        <a:spcAft>
                          <a:spcPts val="0"/>
                        </a:spcAft>
                      </a:pPr>
                      <a:r>
                        <a:rPr lang="es-EC" sz="1400">
                          <a:effectLst/>
                        </a:rPr>
                        <a:t>Solicitud de proforma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0000"/>
                        </a:lnSpc>
                        <a:spcAft>
                          <a:spcPts val="0"/>
                        </a:spcAft>
                      </a:pPr>
                      <a:r>
                        <a:rPr lang="es-EC" sz="1400">
                          <a:effectLst/>
                        </a:rPr>
                        <a:t>Entrega orden de producción</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53,19%</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79,37%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62,98%</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81,81%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529588">
                <a:tc>
                  <a:txBody>
                    <a:bodyPr/>
                    <a:lstStyle/>
                    <a:p>
                      <a:pPr marR="269875" algn="ctr">
                        <a:lnSpc>
                          <a:spcPct val="100000"/>
                        </a:lnSpc>
                        <a:spcAft>
                          <a:spcPts val="0"/>
                        </a:spcAft>
                      </a:pPr>
                      <a:r>
                        <a:rPr lang="es-EC" sz="1400">
                          <a:effectLst/>
                        </a:rPr>
                        <a:t>8</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0000"/>
                        </a:lnSpc>
                        <a:spcAft>
                          <a:spcPts val="0"/>
                        </a:spcAft>
                      </a:pPr>
                      <a:r>
                        <a:rPr lang="es-EC" sz="1400">
                          <a:effectLst/>
                        </a:rPr>
                        <a:t>Producción</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0000"/>
                        </a:lnSpc>
                        <a:spcAft>
                          <a:spcPts val="0"/>
                        </a:spcAft>
                      </a:pPr>
                      <a:r>
                        <a:rPr lang="es-EC" sz="1400">
                          <a:effectLst/>
                        </a:rPr>
                        <a:t>Orden de producción</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0000"/>
                        </a:lnSpc>
                        <a:spcAft>
                          <a:spcPts val="0"/>
                        </a:spcAft>
                      </a:pPr>
                      <a:r>
                        <a:rPr lang="es-EC" sz="1400">
                          <a:effectLst/>
                        </a:rPr>
                        <a:t>Recepción de guía de remisión firmada por el cliente</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53,03%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64,17%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57,76%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a:effectLst/>
                        </a:rPr>
                        <a:t>73,13%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04513">
                <a:tc gridSpan="4">
                  <a:txBody>
                    <a:bodyPr/>
                    <a:lstStyle/>
                    <a:p>
                      <a:pPr marR="269875" algn="ctr">
                        <a:lnSpc>
                          <a:spcPct val="100000"/>
                        </a:lnSpc>
                        <a:spcAft>
                          <a:spcPts val="0"/>
                        </a:spcAft>
                      </a:pPr>
                      <a:r>
                        <a:rPr lang="es-EC" sz="1400">
                          <a:effectLst/>
                        </a:rPr>
                        <a:t>PROMEDIO RENDIMIENTO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00000"/>
                        </a:lnSpc>
                        <a:spcAft>
                          <a:spcPts val="0"/>
                        </a:spcAft>
                      </a:pPr>
                      <a:r>
                        <a:rPr lang="es-EC" sz="1400" b="1" i="1" dirty="0">
                          <a:effectLst/>
                        </a:rPr>
                        <a:t>53,09%</a:t>
                      </a:r>
                      <a:endParaRPr lang="es-EC" sz="14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1" i="1" dirty="0">
                          <a:effectLst/>
                        </a:rPr>
                        <a:t>81,84%</a:t>
                      </a:r>
                      <a:endParaRPr lang="es-EC" sz="14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b="1" i="1" dirty="0">
                          <a:effectLst/>
                        </a:rPr>
                        <a:t>61,23%</a:t>
                      </a:r>
                      <a:endParaRPr lang="es-EC" sz="14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0000"/>
                        </a:lnSpc>
                        <a:spcAft>
                          <a:spcPts val="0"/>
                        </a:spcAft>
                      </a:pPr>
                      <a:r>
                        <a:rPr lang="es-EC" sz="1400" b="1" i="1" dirty="0">
                          <a:effectLst/>
                        </a:rPr>
                        <a:t>83,84%</a:t>
                      </a:r>
                      <a:endParaRPr lang="es-EC" sz="14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
        <p:nvSpPr>
          <p:cNvPr id="5" name="2 Marcador de contenido"/>
          <p:cNvSpPr txBox="1">
            <a:spLocks/>
          </p:cNvSpPr>
          <p:nvPr/>
        </p:nvSpPr>
        <p:spPr>
          <a:xfrm>
            <a:off x="179512" y="1013907"/>
            <a:ext cx="8784976" cy="54006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fontAlgn="base">
              <a:buNone/>
            </a:pPr>
            <a:r>
              <a:rPr lang="es-EC" sz="2400" dirty="0" smtClean="0"/>
              <a:t>c) El rendimiento de los nuevos procesos en términos de tiempo y costo se detalla en la tabla adjunta, cabe recalcar que en algunos casos se hicieron estimaciones.</a:t>
            </a:r>
          </a:p>
          <a:p>
            <a:pPr fontAlgn="base"/>
            <a:endParaRPr lang="es-EC" sz="2400" dirty="0" smtClean="0"/>
          </a:p>
          <a:p>
            <a:pPr fontAlgn="base"/>
            <a:endParaRPr lang="es-EC" sz="2400" dirty="0" smtClean="0"/>
          </a:p>
          <a:p>
            <a:pPr fontAlgn="base"/>
            <a:endParaRPr lang="es-EC" sz="2400" dirty="0" smtClean="0"/>
          </a:p>
          <a:p>
            <a:pPr fontAlgn="base"/>
            <a:endParaRPr lang="es-EC" sz="2400" dirty="0" smtClean="0"/>
          </a:p>
          <a:p>
            <a:pPr marL="0" indent="0" fontAlgn="base">
              <a:buFont typeface="Calibri" panose="020F0502020204030204" pitchFamily="34" charset="0"/>
              <a:buNone/>
            </a:pPr>
            <a:endParaRPr lang="es-EC" dirty="0">
              <a:solidFill>
                <a:schemeClr val="tx1"/>
              </a:solidFill>
              <a:latin typeface="Calibri" panose="020F0502020204030204" pitchFamily="34" charset="0"/>
            </a:endParaRPr>
          </a:p>
        </p:txBody>
      </p:sp>
    </p:spTree>
    <p:extLst>
      <p:ext uri="{BB962C8B-B14F-4D97-AF65-F5344CB8AC3E}">
        <p14:creationId xmlns:p14="http://schemas.microsoft.com/office/powerpoint/2010/main" val="1788164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vert="horz" lIns="91440" tIns="45720" rIns="91440" bIns="45720" rtlCol="0" anchor="ctr">
            <a:normAutofit/>
          </a:bodyPr>
          <a:lstStyle/>
          <a:p>
            <a:pPr algn="l"/>
            <a:r>
              <a:rPr lang="es-EC" sz="3200" b="1" dirty="0">
                <a:solidFill>
                  <a:srgbClr val="3B332D"/>
                </a:solidFill>
                <a:effectLst>
                  <a:outerShdw blurRad="38100" dist="38100" dir="2700000" algn="tl">
                    <a:srgbClr val="000000">
                      <a:alpha val="43137"/>
                    </a:srgbClr>
                  </a:outerShdw>
                </a:effectLst>
                <a:latin typeface="Georgia" pitchFamily="18" charset="0"/>
              </a:rPr>
              <a:t>CONCLUSIONES</a:t>
            </a:r>
          </a:p>
        </p:txBody>
      </p:sp>
      <p:sp>
        <p:nvSpPr>
          <p:cNvPr id="3" name="2 Marcador de contenido"/>
          <p:cNvSpPr>
            <a:spLocks noGrp="1"/>
          </p:cNvSpPr>
          <p:nvPr>
            <p:ph idx="1"/>
          </p:nvPr>
        </p:nvSpPr>
        <p:spPr>
          <a:xfrm>
            <a:off x="179512" y="1801087"/>
            <a:ext cx="8784976" cy="4003816"/>
          </a:xfrm>
        </p:spPr>
        <p:txBody>
          <a:bodyPr>
            <a:noAutofit/>
          </a:bodyPr>
          <a:lstStyle/>
          <a:p>
            <a:pPr lvl="0" algn="just" fontAlgn="base"/>
            <a:r>
              <a:rPr lang="es-EC" sz="2400" dirty="0" smtClean="0"/>
              <a:t>En la caracterización de los diferentes </a:t>
            </a:r>
            <a:r>
              <a:rPr lang="es-EC" sz="2400" dirty="0" err="1" smtClean="0"/>
              <a:t>macroproceos</a:t>
            </a:r>
            <a:r>
              <a:rPr lang="es-EC" sz="2400" dirty="0" smtClean="0"/>
              <a:t>, procesos, subprocesos se han plasmado indicadores para la medición y cumplimiento de los mismos, estos indicadores están conforme un requerimiento 'mínimo para su cálculo.</a:t>
            </a:r>
            <a:endParaRPr lang="es-EC" sz="2400" dirty="0"/>
          </a:p>
          <a:p>
            <a:pPr lvl="0" fontAlgn="base"/>
            <a:endParaRPr lang="es-EC" sz="2400" dirty="0"/>
          </a:p>
          <a:p>
            <a:pPr lvl="0" fontAlgn="base"/>
            <a:endParaRPr lang="es-EC" sz="2400" dirty="0"/>
          </a:p>
          <a:p>
            <a:pPr lvl="0" fontAlgn="base"/>
            <a:endParaRPr lang="es-EC" sz="2400" dirty="0"/>
          </a:p>
          <a:p>
            <a:pPr fontAlgn="base"/>
            <a:endParaRPr lang="es-EC" sz="2400" dirty="0"/>
          </a:p>
          <a:p>
            <a:pPr fontAlgn="base"/>
            <a:endParaRPr lang="es-EC" sz="2400" dirty="0"/>
          </a:p>
          <a:p>
            <a:pPr marL="0" indent="0" fontAlgn="base">
              <a:buNone/>
            </a:pPr>
            <a:endParaRPr lang="es-EC" dirty="0">
              <a:solidFill>
                <a:schemeClr val="tx1"/>
              </a:solidFill>
              <a:latin typeface="Calibri" panose="020F0502020204030204" pitchFamily="34" charset="0"/>
            </a:endParaRPr>
          </a:p>
        </p:txBody>
      </p:sp>
      <p:pic>
        <p:nvPicPr>
          <p:cNvPr id="4" name="Imagen 3"/>
          <p:cNvPicPr>
            <a:picLocks noChangeAspect="1"/>
          </p:cNvPicPr>
          <p:nvPr/>
        </p:nvPicPr>
        <p:blipFill rotWithShape="1">
          <a:blip r:embed="rId2"/>
          <a:srcRect r="4423"/>
          <a:stretch/>
        </p:blipFill>
        <p:spPr>
          <a:xfrm>
            <a:off x="318356" y="3551531"/>
            <a:ext cx="8507288" cy="1823881"/>
          </a:xfrm>
          <a:prstGeom prst="rect">
            <a:avLst/>
          </a:prstGeom>
        </p:spPr>
      </p:pic>
    </p:spTree>
    <p:extLst>
      <p:ext uri="{BB962C8B-B14F-4D97-AF65-F5344CB8AC3E}">
        <p14:creationId xmlns:p14="http://schemas.microsoft.com/office/powerpoint/2010/main" val="1105860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vert="horz" lIns="91440" tIns="45720" rIns="91440" bIns="45720" rtlCol="0" anchor="ctr">
            <a:normAutofit/>
          </a:bodyPr>
          <a:lstStyle/>
          <a:p>
            <a:pPr algn="l"/>
            <a:r>
              <a:rPr lang="es-EC" sz="3200" b="1" dirty="0">
                <a:solidFill>
                  <a:srgbClr val="3B332D"/>
                </a:solidFill>
                <a:effectLst>
                  <a:outerShdw blurRad="38100" dist="38100" dir="2700000" algn="tl">
                    <a:srgbClr val="000000">
                      <a:alpha val="43137"/>
                    </a:srgbClr>
                  </a:outerShdw>
                </a:effectLst>
                <a:latin typeface="Georgia" pitchFamily="18" charset="0"/>
              </a:rPr>
              <a:t>RECOMENDACIONES</a:t>
            </a:r>
          </a:p>
        </p:txBody>
      </p:sp>
      <p:sp>
        <p:nvSpPr>
          <p:cNvPr id="3" name="2 Marcador de contenido"/>
          <p:cNvSpPr>
            <a:spLocks noGrp="1"/>
          </p:cNvSpPr>
          <p:nvPr>
            <p:ph idx="1"/>
          </p:nvPr>
        </p:nvSpPr>
        <p:spPr>
          <a:xfrm>
            <a:off x="457200" y="1346422"/>
            <a:ext cx="7924800" cy="4525963"/>
          </a:xfrm>
        </p:spPr>
        <p:txBody>
          <a:bodyPr vert="horz" lIns="91440" tIns="45720" rIns="91440" bIns="45720" rtlCol="0">
            <a:noAutofit/>
          </a:bodyPr>
          <a:lstStyle/>
          <a:p>
            <a:pPr lvl="0" algn="just"/>
            <a:r>
              <a:rPr lang="es-EC" sz="2400" dirty="0"/>
              <a:t>Se debe tener una mejor inspección de los factores relacionados con las actividades de producción y comercialización del hormigón lo cual permita cumplir con las expectativas de los clientes tanto en calidad del producto, entre a tiempo, precios ofrecidos creando de esta manera una imagen empresarial de eficiencia y eficacia.</a:t>
            </a:r>
          </a:p>
          <a:p>
            <a:pPr algn="just"/>
            <a:r>
              <a:rPr lang="es-EC" sz="2400" dirty="0"/>
              <a:t> </a:t>
            </a:r>
          </a:p>
          <a:p>
            <a:pPr lvl="0" algn="just"/>
            <a:r>
              <a:rPr lang="es-EC" sz="2400" dirty="0"/>
              <a:t>Se deberá simular los procesos planteados que no han sido implementados a fin de conocer los beneficios adicionales en su momento. </a:t>
            </a:r>
          </a:p>
          <a:p>
            <a:pPr marL="0" indent="0" algn="just">
              <a:buNone/>
            </a:pPr>
            <a:endParaRPr lang="es-EC" sz="2400" dirty="0"/>
          </a:p>
        </p:txBody>
      </p:sp>
    </p:spTree>
    <p:extLst>
      <p:ext uri="{BB962C8B-B14F-4D97-AF65-F5344CB8AC3E}">
        <p14:creationId xmlns:p14="http://schemas.microsoft.com/office/powerpoint/2010/main" val="877412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vert="horz" lIns="91440" tIns="45720" rIns="91440" bIns="45720" rtlCol="0" anchor="ctr">
            <a:normAutofit/>
          </a:bodyPr>
          <a:lstStyle/>
          <a:p>
            <a:pPr algn="l"/>
            <a:r>
              <a:rPr lang="es-EC" sz="3200" b="1" dirty="0">
                <a:solidFill>
                  <a:srgbClr val="3B332D"/>
                </a:solidFill>
                <a:effectLst>
                  <a:outerShdw blurRad="38100" dist="38100" dir="2700000" algn="tl">
                    <a:srgbClr val="000000">
                      <a:alpha val="43137"/>
                    </a:srgbClr>
                  </a:outerShdw>
                </a:effectLst>
                <a:latin typeface="Georgia" pitchFamily="18" charset="0"/>
              </a:rPr>
              <a:t>RECOMENDACIONES</a:t>
            </a:r>
          </a:p>
        </p:txBody>
      </p:sp>
      <p:sp>
        <p:nvSpPr>
          <p:cNvPr id="3" name="2 Marcador de contenido"/>
          <p:cNvSpPr>
            <a:spLocks noGrp="1"/>
          </p:cNvSpPr>
          <p:nvPr>
            <p:ph idx="1"/>
          </p:nvPr>
        </p:nvSpPr>
        <p:spPr>
          <a:xfrm>
            <a:off x="339436" y="1374125"/>
            <a:ext cx="8465127" cy="4525963"/>
          </a:xfrm>
        </p:spPr>
        <p:txBody>
          <a:bodyPr vert="horz" lIns="91440" tIns="45720" rIns="91440" bIns="45720" rtlCol="0">
            <a:noAutofit/>
          </a:bodyPr>
          <a:lstStyle/>
          <a:p>
            <a:pPr lvl="0" algn="just"/>
            <a:r>
              <a:rPr lang="es-EC" sz="2400" dirty="0"/>
              <a:t>Es necesario que se lleve a cabo el seguimiento y control de la utilización de los materiales de producción del hormigón para que exista una mejor ejecución de las tareas que realiza la empresa.</a:t>
            </a:r>
          </a:p>
          <a:p>
            <a:pPr algn="just"/>
            <a:r>
              <a:rPr lang="es-EC" sz="2400" dirty="0"/>
              <a:t> </a:t>
            </a:r>
          </a:p>
          <a:p>
            <a:pPr lvl="0" algn="just"/>
            <a:r>
              <a:rPr lang="es-EC" sz="2400" dirty="0"/>
              <a:t>Realizar seguimiento periódicos de los indicadores planteados a fin de determinar el cumplimiento de los diferentes componentes del Manual de Procesos.</a:t>
            </a:r>
          </a:p>
          <a:p>
            <a:pPr algn="just"/>
            <a:r>
              <a:rPr lang="es-EC" sz="2400" dirty="0"/>
              <a:t> </a:t>
            </a:r>
          </a:p>
          <a:p>
            <a:pPr algn="just"/>
            <a:r>
              <a:rPr lang="es-EC" sz="2400" dirty="0"/>
              <a:t>Se recomienda la implementación del presente manual de procesos que permita el mejoramiento de las actividades lo que contribuirá a una mejor producción y por ende la rentabilidad de la empresa</a:t>
            </a:r>
            <a:endParaRPr lang="es-EC" dirty="0"/>
          </a:p>
        </p:txBody>
      </p:sp>
    </p:spTree>
    <p:extLst>
      <p:ext uri="{BB962C8B-B14F-4D97-AF65-F5344CB8AC3E}">
        <p14:creationId xmlns:p14="http://schemas.microsoft.com/office/powerpoint/2010/main" val="285337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564904"/>
            <a:ext cx="8229600" cy="1143000"/>
          </a:xfrm>
        </p:spPr>
        <p:txBody>
          <a:bodyPr>
            <a:normAutofit/>
          </a:bodyPr>
          <a:lstStyle/>
          <a:p>
            <a:r>
              <a:rPr lang="es-EC" sz="6000" b="1" i="1" dirty="0">
                <a:solidFill>
                  <a:srgbClr val="3B332D"/>
                </a:solidFill>
                <a:effectLst>
                  <a:outerShdw blurRad="38100" dist="38100" dir="2700000" algn="tl">
                    <a:srgbClr val="000000">
                      <a:alpha val="43137"/>
                    </a:srgbClr>
                  </a:outerShdw>
                </a:effectLst>
                <a:latin typeface="Georgia" pitchFamily="18" charset="0"/>
              </a:rPr>
              <a:t>GRACIAS!!!</a:t>
            </a:r>
          </a:p>
        </p:txBody>
      </p:sp>
    </p:spTree>
    <p:extLst>
      <p:ext uri="{BB962C8B-B14F-4D97-AF65-F5344CB8AC3E}">
        <p14:creationId xmlns:p14="http://schemas.microsoft.com/office/powerpoint/2010/main" val="2235350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5050904" cy="792088"/>
          </a:xfrm>
        </p:spPr>
        <p:txBody>
          <a:bodyPr>
            <a:normAutofit/>
          </a:bodyPr>
          <a:lstStyle/>
          <a:p>
            <a:pPr algn="l"/>
            <a:r>
              <a:rPr lang="es-EC" b="1" dirty="0">
                <a:solidFill>
                  <a:srgbClr val="3B332D"/>
                </a:solidFill>
                <a:effectLst>
                  <a:outerShdw blurRad="38100" dist="38100" dir="2700000" algn="tl">
                    <a:srgbClr val="000000">
                      <a:alpha val="43137"/>
                    </a:srgbClr>
                  </a:outerShdw>
                </a:effectLst>
                <a:latin typeface="Georgia" pitchFamily="18" charset="0"/>
              </a:rPr>
              <a:t>LA EMPRESA</a:t>
            </a:r>
          </a:p>
        </p:txBody>
      </p:sp>
      <p:sp>
        <p:nvSpPr>
          <p:cNvPr id="3" name="2 Marcador de contenido"/>
          <p:cNvSpPr>
            <a:spLocks noGrp="1"/>
          </p:cNvSpPr>
          <p:nvPr>
            <p:ph idx="1"/>
          </p:nvPr>
        </p:nvSpPr>
        <p:spPr>
          <a:xfrm>
            <a:off x="539552" y="1556792"/>
            <a:ext cx="7704856" cy="1440160"/>
          </a:xfrm>
        </p:spPr>
        <p:txBody>
          <a:bodyPr>
            <a:noAutofit/>
          </a:bodyPr>
          <a:lstStyle/>
          <a:p>
            <a:pPr>
              <a:lnSpc>
                <a:spcPct val="150000"/>
              </a:lnSpc>
              <a:spcBef>
                <a:spcPts val="0"/>
              </a:spcBef>
            </a:pPr>
            <a:r>
              <a:rPr lang="es-EC" dirty="0">
                <a:solidFill>
                  <a:schemeClr val="tx1"/>
                </a:solidFill>
                <a:effectLst>
                  <a:outerShdw blurRad="38100" dist="38100" dir="2700000" algn="tl">
                    <a:srgbClr val="000000">
                      <a:alpha val="43137"/>
                    </a:srgbClr>
                  </a:outerShdw>
                </a:effectLst>
              </a:rPr>
              <a:t>Clientes particulares / convenios con empresas</a:t>
            </a:r>
          </a:p>
        </p:txBody>
      </p:sp>
      <p:sp>
        <p:nvSpPr>
          <p:cNvPr id="8" name="7 CuadroTexto"/>
          <p:cNvSpPr txBox="1"/>
          <p:nvPr/>
        </p:nvSpPr>
        <p:spPr>
          <a:xfrm>
            <a:off x="435217" y="2639878"/>
            <a:ext cx="2232248" cy="369332"/>
          </a:xfrm>
          <a:prstGeom prst="rect">
            <a:avLst/>
          </a:prstGeom>
          <a:noFill/>
        </p:spPr>
        <p:txBody>
          <a:bodyPr wrap="square" rtlCol="0">
            <a:spAutoFit/>
          </a:bodyPr>
          <a:lstStyle/>
          <a:p>
            <a:pPr algn="ctr"/>
            <a:r>
              <a:rPr lang="es-EC" b="1" i="1" dirty="0">
                <a:solidFill>
                  <a:schemeClr val="bg2">
                    <a:lumMod val="25000"/>
                  </a:schemeClr>
                </a:solidFill>
              </a:rPr>
              <a:t>ARWHEL S.A</a:t>
            </a:r>
          </a:p>
        </p:txBody>
      </p:sp>
      <p:sp>
        <p:nvSpPr>
          <p:cNvPr id="9" name="8 CuadroTexto"/>
          <p:cNvSpPr txBox="1"/>
          <p:nvPr/>
        </p:nvSpPr>
        <p:spPr>
          <a:xfrm>
            <a:off x="5915286" y="4085758"/>
            <a:ext cx="2520000" cy="369332"/>
          </a:xfrm>
          <a:prstGeom prst="rect">
            <a:avLst/>
          </a:prstGeom>
          <a:noFill/>
        </p:spPr>
        <p:txBody>
          <a:bodyPr wrap="square" rtlCol="0">
            <a:spAutoFit/>
          </a:bodyPr>
          <a:lstStyle/>
          <a:p>
            <a:pPr algn="ctr"/>
            <a:r>
              <a:rPr lang="es-EC" b="1" i="1" dirty="0">
                <a:solidFill>
                  <a:schemeClr val="bg2">
                    <a:lumMod val="25000"/>
                  </a:schemeClr>
                </a:solidFill>
              </a:rPr>
              <a:t>Vaciado de Hormigón</a:t>
            </a:r>
          </a:p>
        </p:txBody>
      </p:sp>
      <p:sp>
        <p:nvSpPr>
          <p:cNvPr id="10" name="9 CuadroTexto"/>
          <p:cNvSpPr txBox="1"/>
          <p:nvPr/>
        </p:nvSpPr>
        <p:spPr>
          <a:xfrm>
            <a:off x="3019887" y="3140968"/>
            <a:ext cx="2592288" cy="923330"/>
          </a:xfrm>
          <a:prstGeom prst="rect">
            <a:avLst/>
          </a:prstGeom>
          <a:noFill/>
        </p:spPr>
        <p:txBody>
          <a:bodyPr wrap="square" rtlCol="0">
            <a:spAutoFit/>
          </a:bodyPr>
          <a:lstStyle/>
          <a:p>
            <a:pPr algn="ctr"/>
            <a:r>
              <a:rPr lang="es-EC" b="1" i="1" dirty="0">
                <a:solidFill>
                  <a:schemeClr val="bg2">
                    <a:lumMod val="25000"/>
                  </a:schemeClr>
                </a:solidFill>
              </a:rPr>
              <a:t>Producción y Transporte de hormigón</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070796"/>
            <a:ext cx="2794354" cy="1586366"/>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6152" y="3799600"/>
            <a:ext cx="2486025" cy="1494145"/>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975" y="4512350"/>
            <a:ext cx="2491313" cy="1538790"/>
          </a:xfrm>
          <a:prstGeom prst="rect">
            <a:avLst/>
          </a:prstGeom>
        </p:spPr>
      </p:pic>
    </p:spTree>
    <p:extLst>
      <p:ext uri="{BB962C8B-B14F-4D97-AF65-F5344CB8AC3E}">
        <p14:creationId xmlns:p14="http://schemas.microsoft.com/office/powerpoint/2010/main" val="1887618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7289"/>
            <a:ext cx="6497782" cy="822036"/>
          </a:xfrm>
        </p:spPr>
        <p:txBody>
          <a:bodyPr vert="horz" lIns="91440" tIns="45720" rIns="91440" bIns="45720" rtlCol="0" anchor="ctr">
            <a:normAutofit/>
          </a:bodyPr>
          <a:lstStyle/>
          <a:p>
            <a:pPr algn="l"/>
            <a:r>
              <a:rPr lang="es-EC" b="1" dirty="0">
                <a:solidFill>
                  <a:srgbClr val="3B332D"/>
                </a:solidFill>
                <a:effectLst>
                  <a:outerShdw blurRad="38100" dist="38100" dir="2700000" algn="tl">
                    <a:srgbClr val="000000">
                      <a:alpha val="43137"/>
                    </a:srgbClr>
                  </a:outerShdw>
                </a:effectLst>
                <a:latin typeface="Georgia" pitchFamily="18" charset="0"/>
              </a:rPr>
              <a:t>EL PROBLEMA</a:t>
            </a:r>
          </a:p>
        </p:txBody>
      </p:sp>
      <p:sp>
        <p:nvSpPr>
          <p:cNvPr id="10" name="9 Rectángulo"/>
          <p:cNvSpPr/>
          <p:nvPr/>
        </p:nvSpPr>
        <p:spPr>
          <a:xfrm>
            <a:off x="263237" y="1225689"/>
            <a:ext cx="8449312" cy="3539430"/>
          </a:xfrm>
          <a:prstGeom prst="rect">
            <a:avLst/>
          </a:prstGeom>
        </p:spPr>
        <p:txBody>
          <a:bodyPr wrap="square">
            <a:spAutoFit/>
          </a:bodyPr>
          <a:lstStyle/>
          <a:p>
            <a:pPr marL="342900" lvl="0" indent="-342900" algn="just" fontAlgn="base">
              <a:buFont typeface="Arial" panose="020B0604020202020204" pitchFamily="34" charset="0"/>
              <a:buChar char="•"/>
            </a:pPr>
            <a:r>
              <a:rPr lang="es-ES" sz="2800" dirty="0"/>
              <a:t>No existe una organización y procesos definidos</a:t>
            </a:r>
            <a:endParaRPr lang="es-EC" sz="2800" dirty="0"/>
          </a:p>
          <a:p>
            <a:pPr marL="342900" lvl="0" indent="-342900" algn="just" fontAlgn="base">
              <a:buFont typeface="Arial" panose="020B0604020202020204" pitchFamily="34" charset="0"/>
              <a:buChar char="•"/>
            </a:pPr>
            <a:r>
              <a:rPr lang="es-ES" sz="2800" dirty="0" smtClean="0"/>
              <a:t>Inadecuado </a:t>
            </a:r>
            <a:r>
              <a:rPr lang="es-ES" sz="2800" dirty="0"/>
              <a:t>manejo documental.</a:t>
            </a:r>
            <a:endParaRPr lang="es-EC" sz="2800" dirty="0"/>
          </a:p>
          <a:p>
            <a:pPr marL="342900" lvl="0" indent="-342900" algn="just" fontAlgn="base">
              <a:buFont typeface="Arial" panose="020B0604020202020204" pitchFamily="34" charset="0"/>
              <a:buChar char="•"/>
            </a:pPr>
            <a:r>
              <a:rPr lang="es-ES" sz="2800" dirty="0" smtClean="0"/>
              <a:t>Bajo seguimiento </a:t>
            </a:r>
            <a:r>
              <a:rPr lang="es-ES" sz="2800" dirty="0"/>
              <a:t>de las maquinarias y equipos para su mantenimiento preventivo y correctivo.</a:t>
            </a:r>
            <a:endParaRPr lang="es-EC" sz="2800" dirty="0"/>
          </a:p>
          <a:p>
            <a:pPr marL="342900" lvl="0" indent="-342900" algn="just" fontAlgn="base">
              <a:buFont typeface="Arial" panose="020B0604020202020204" pitchFamily="34" charset="0"/>
              <a:buChar char="•"/>
            </a:pPr>
            <a:r>
              <a:rPr lang="es-ES" sz="2800" dirty="0" smtClean="0"/>
              <a:t>Demora en los pago </a:t>
            </a:r>
            <a:r>
              <a:rPr lang="es-ES" sz="2800" dirty="0"/>
              <a:t>a los proveedores</a:t>
            </a:r>
            <a:endParaRPr lang="es-EC" sz="2800" dirty="0"/>
          </a:p>
          <a:p>
            <a:pPr marL="342900" lvl="0" indent="-342900" algn="just" fontAlgn="base">
              <a:buFont typeface="Arial" panose="020B0604020202020204" pitchFamily="34" charset="0"/>
              <a:buChar char="•"/>
            </a:pPr>
            <a:r>
              <a:rPr lang="es-ES" sz="2800" dirty="0"/>
              <a:t>Los proyectos que se presentan no tienen un control de calidad.</a:t>
            </a:r>
            <a:endParaRPr lang="es-EC" sz="2800" dirty="0"/>
          </a:p>
          <a:p>
            <a:pPr marL="342900" lvl="0" indent="-342900" algn="just" fontAlgn="base">
              <a:buFont typeface="Arial" panose="020B0604020202020204" pitchFamily="34" charset="0"/>
              <a:buChar char="•"/>
            </a:pPr>
            <a:r>
              <a:rPr lang="es-ES" sz="2800" dirty="0"/>
              <a:t>Demandas en el Ministerio de </a:t>
            </a:r>
            <a:r>
              <a:rPr lang="es-ES" sz="2800" dirty="0" smtClean="0"/>
              <a:t>Trabajo</a:t>
            </a:r>
            <a:endParaRPr lang="es-EC" sz="2800" dirty="0"/>
          </a:p>
        </p:txBody>
      </p:sp>
    </p:spTree>
    <p:extLst>
      <p:ext uri="{BB962C8B-B14F-4D97-AF65-F5344CB8AC3E}">
        <p14:creationId xmlns:p14="http://schemas.microsoft.com/office/powerpoint/2010/main" val="1876314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3394"/>
            <a:ext cx="5554960" cy="1066130"/>
          </a:xfrm>
        </p:spPr>
        <p:txBody>
          <a:bodyPr vert="horz" lIns="91440" tIns="45720" rIns="91440" bIns="45720" rtlCol="0" anchor="ctr">
            <a:normAutofit/>
          </a:bodyPr>
          <a:lstStyle/>
          <a:p>
            <a:pPr algn="l"/>
            <a:r>
              <a:rPr lang="es-EC" sz="3200" b="1" dirty="0">
                <a:solidFill>
                  <a:srgbClr val="3B332D"/>
                </a:solidFill>
                <a:effectLst>
                  <a:outerShdw blurRad="38100" dist="38100" dir="2700000" algn="tl">
                    <a:srgbClr val="000000">
                      <a:alpha val="43137"/>
                    </a:srgbClr>
                  </a:outerShdw>
                </a:effectLst>
                <a:latin typeface="Georgia" pitchFamily="18" charset="0"/>
              </a:rPr>
              <a:t>OBJETIVOS</a:t>
            </a:r>
          </a:p>
        </p:txBody>
      </p:sp>
      <p:sp>
        <p:nvSpPr>
          <p:cNvPr id="3" name="2 Marcador de contenido"/>
          <p:cNvSpPr>
            <a:spLocks noGrp="1"/>
          </p:cNvSpPr>
          <p:nvPr>
            <p:ph idx="1"/>
          </p:nvPr>
        </p:nvSpPr>
        <p:spPr>
          <a:xfrm>
            <a:off x="360224" y="1288054"/>
            <a:ext cx="8316000" cy="2088232"/>
          </a:xfrm>
        </p:spPr>
        <p:txBody>
          <a:bodyPr>
            <a:noAutofit/>
          </a:bodyPr>
          <a:lstStyle/>
          <a:p>
            <a:pPr algn="just">
              <a:spcAft>
                <a:spcPts val="300"/>
              </a:spcAft>
              <a:buNone/>
            </a:pPr>
            <a:r>
              <a:rPr lang="en-US" sz="2800" b="1" u="sng" dirty="0">
                <a:solidFill>
                  <a:schemeClr val="tx1"/>
                </a:solidFill>
                <a:effectLst>
                  <a:outerShdw blurRad="38100" dist="38100" dir="2700000" algn="tl">
                    <a:srgbClr val="000000">
                      <a:alpha val="43137"/>
                    </a:srgbClr>
                  </a:outerShdw>
                </a:effectLst>
              </a:rPr>
              <a:t>GENERAL</a:t>
            </a:r>
            <a:endParaRPr lang="es-EC" sz="2800" b="1" u="sng" dirty="0">
              <a:solidFill>
                <a:schemeClr val="tx1"/>
              </a:solidFill>
              <a:effectLst>
                <a:outerShdw blurRad="38100" dist="38100" dir="2700000" algn="tl">
                  <a:srgbClr val="000000">
                    <a:alpha val="43137"/>
                  </a:srgbClr>
                </a:outerShdw>
              </a:effectLst>
            </a:endParaRPr>
          </a:p>
          <a:p>
            <a:pPr algn="just" fontAlgn="base"/>
            <a:r>
              <a:rPr lang="es-EC" sz="2800" dirty="0">
                <a:solidFill>
                  <a:schemeClr val="tx1"/>
                </a:solidFill>
              </a:rPr>
              <a:t>Al primer cuatrimestre del año 2015, elaborar el manual de procesos para la planta de hormigón ARWHEL S.A. a fin de mejorar la eficiencia de tiempo y costo en la entrega de productos y servicios</a:t>
            </a:r>
            <a:r>
              <a:rPr lang="es-EC" sz="2800" dirty="0" smtClean="0">
                <a:solidFill>
                  <a:schemeClr val="tx1"/>
                </a:solidFill>
              </a:rPr>
              <a:t>.</a:t>
            </a:r>
            <a:endParaRPr lang="es-EC" sz="2800" dirty="0">
              <a:solidFill>
                <a:schemeClr val="tx1"/>
              </a:solidFill>
            </a:endParaRPr>
          </a:p>
        </p:txBody>
      </p:sp>
      <p:pic>
        <p:nvPicPr>
          <p:cNvPr id="3074" name="Picture 2" descr="http://manejoderesiduossolidos2205.wikispaces.com/file/view/Como%20lograr%20mis%20metas%5B1%5D.jpg/349219162/Como%20lograr%20mis%20metas%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6" y="3731750"/>
            <a:ext cx="3224933" cy="241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506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3855"/>
            <a:ext cx="5554960" cy="1066130"/>
          </a:xfrm>
        </p:spPr>
        <p:txBody>
          <a:bodyPr vert="horz" lIns="91440" tIns="45720" rIns="91440" bIns="45720" rtlCol="0" anchor="ctr">
            <a:normAutofit/>
          </a:bodyPr>
          <a:lstStyle/>
          <a:p>
            <a:pPr algn="l"/>
            <a:r>
              <a:rPr lang="es-EC" sz="3200" b="1" dirty="0">
                <a:solidFill>
                  <a:srgbClr val="3B332D"/>
                </a:solidFill>
                <a:effectLst>
                  <a:outerShdw blurRad="38100" dist="38100" dir="2700000" algn="tl">
                    <a:srgbClr val="000000">
                      <a:alpha val="43137"/>
                    </a:srgbClr>
                  </a:outerShdw>
                </a:effectLst>
                <a:latin typeface="Georgia" pitchFamily="18" charset="0"/>
              </a:rPr>
              <a:t>OBJETIVOS</a:t>
            </a:r>
          </a:p>
        </p:txBody>
      </p:sp>
      <p:sp>
        <p:nvSpPr>
          <p:cNvPr id="4" name="2 Marcador de contenido"/>
          <p:cNvSpPr txBox="1">
            <a:spLocks/>
          </p:cNvSpPr>
          <p:nvPr/>
        </p:nvSpPr>
        <p:spPr>
          <a:xfrm>
            <a:off x="124691" y="623246"/>
            <a:ext cx="9019309" cy="3096344"/>
          </a:xfrm>
          <a:prstGeom prst="rect">
            <a:avLst/>
          </a:prstGeom>
        </p:spPr>
        <p:txBody>
          <a:bodyPr vert="horz" lIns="91440" tIns="45720" rIns="91440" bIns="45720" rtlCol="0">
            <a:noAutofit/>
          </a:bodyPr>
          <a:lstStyle/>
          <a:p>
            <a:pPr marL="342900" indent="-342900" algn="just">
              <a:lnSpc>
                <a:spcPct val="150000"/>
              </a:lnSpc>
              <a:spcBef>
                <a:spcPct val="20000"/>
              </a:spcBef>
              <a:spcAft>
                <a:spcPts val="300"/>
              </a:spcAft>
              <a:defRPr/>
            </a:pPr>
            <a:r>
              <a:rPr lang="en-US" sz="2400" b="1" u="sng" dirty="0">
                <a:effectLst>
                  <a:outerShdw blurRad="38100" dist="38100" dir="2700000" algn="tl">
                    <a:srgbClr val="000000">
                      <a:alpha val="43137"/>
                    </a:srgbClr>
                  </a:outerShdw>
                </a:effectLst>
              </a:rPr>
              <a:t>ESPECIFICOS</a:t>
            </a:r>
          </a:p>
          <a:p>
            <a:pPr lvl="0" algn="just" fontAlgn="base"/>
            <a:r>
              <a:rPr lang="es-EC" sz="2400" dirty="0"/>
              <a:t>Realizar un diagnóstico situacional de la Planta de Hormigón ARWHEL S.A. a través del levantamiento de los procesos que manejan para conocer su rendimiento inicial</a:t>
            </a:r>
            <a:r>
              <a:rPr lang="es-EC" sz="2400" dirty="0" smtClean="0"/>
              <a:t>.</a:t>
            </a:r>
          </a:p>
          <a:p>
            <a:pPr lvl="0" algn="just" fontAlgn="base"/>
            <a:endParaRPr lang="es-EC" sz="2400" dirty="0"/>
          </a:p>
          <a:p>
            <a:pPr lvl="0" algn="just" fontAlgn="base"/>
            <a:r>
              <a:rPr lang="es-EC" sz="2400" dirty="0"/>
              <a:t>Conforme el diagnóstico situacional, diseñar los nuevos procesos para la Planta de Hormigón ARWHEL S.A. con su caracterización y </a:t>
            </a:r>
            <a:r>
              <a:rPr lang="es-EC" sz="2400" dirty="0" smtClean="0"/>
              <a:t>flujogramas</a:t>
            </a:r>
          </a:p>
          <a:p>
            <a:pPr lvl="0" algn="just" fontAlgn="base"/>
            <a:endParaRPr lang="es-EC" sz="2400" dirty="0"/>
          </a:p>
          <a:p>
            <a:pPr lvl="0" algn="just" fontAlgn="base"/>
            <a:r>
              <a:rPr lang="es-EC" sz="2400" dirty="0"/>
              <a:t>Determinar el rendimiento de los nuevos procesos planteados para la Planta de Hormigón ARWHEL S.A. a fin de conocer el porcentaje de  mejora</a:t>
            </a:r>
            <a:r>
              <a:rPr lang="es-EC" sz="2400" dirty="0" smtClean="0"/>
              <a:t>.</a:t>
            </a:r>
          </a:p>
          <a:p>
            <a:pPr lvl="0" algn="just" fontAlgn="base"/>
            <a:endParaRPr lang="es-EC" sz="2400" dirty="0"/>
          </a:p>
          <a:p>
            <a:pPr lvl="0" algn="just" fontAlgn="base"/>
            <a:r>
              <a:rPr lang="es-EC" sz="2400" dirty="0"/>
              <a:t>Diseñar la metodología para la medición de los procesos en la Planta de Hormigón ARWHEL S.A. con la finalidad de garantizar su eficiencia</a:t>
            </a:r>
            <a:r>
              <a:rPr lang="es-EC" sz="2400" dirty="0" smtClean="0"/>
              <a:t>.</a:t>
            </a:r>
            <a:endParaRPr lang="es-EC" sz="2400" dirty="0"/>
          </a:p>
        </p:txBody>
      </p:sp>
    </p:spTree>
    <p:extLst>
      <p:ext uri="{BB962C8B-B14F-4D97-AF65-F5344CB8AC3E}">
        <p14:creationId xmlns:p14="http://schemas.microsoft.com/office/powerpoint/2010/main" val="190829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3979" y="144922"/>
            <a:ext cx="6728250" cy="994122"/>
          </a:xfrm>
        </p:spPr>
        <p:txBody>
          <a:bodyPr vert="horz" lIns="91440" tIns="45720" rIns="91440" bIns="45720" rtlCol="0" anchor="ctr">
            <a:normAutofit/>
          </a:bodyPr>
          <a:lstStyle/>
          <a:p>
            <a:pPr algn="l"/>
            <a:r>
              <a:rPr lang="es-EC" sz="2600" b="1" dirty="0">
                <a:solidFill>
                  <a:srgbClr val="3B332D"/>
                </a:solidFill>
                <a:effectLst>
                  <a:outerShdw blurRad="38100" dist="38100" dir="2700000" algn="tl">
                    <a:srgbClr val="000000">
                      <a:alpha val="43137"/>
                    </a:srgbClr>
                  </a:outerShdw>
                </a:effectLst>
                <a:latin typeface="Georgia" pitchFamily="18" charset="0"/>
              </a:rPr>
              <a:t>JUSTIFICACIÓN E IMPORTANCIA</a:t>
            </a:r>
          </a:p>
        </p:txBody>
      </p:sp>
      <p:sp>
        <p:nvSpPr>
          <p:cNvPr id="3" name="2 Marcador de contenido"/>
          <p:cNvSpPr>
            <a:spLocks noGrp="1"/>
          </p:cNvSpPr>
          <p:nvPr>
            <p:ph idx="1"/>
          </p:nvPr>
        </p:nvSpPr>
        <p:spPr>
          <a:xfrm>
            <a:off x="237066" y="1424353"/>
            <a:ext cx="5229775" cy="4558533"/>
          </a:xfrm>
        </p:spPr>
        <p:txBody>
          <a:bodyPr>
            <a:noAutofit/>
          </a:bodyPr>
          <a:lstStyle/>
          <a:p>
            <a:pPr marL="0" indent="0">
              <a:buNone/>
            </a:pPr>
            <a:r>
              <a:rPr lang="es-EC" sz="2400" b="1" dirty="0">
                <a:solidFill>
                  <a:schemeClr val="tx1"/>
                </a:solidFill>
              </a:rPr>
              <a:t>Herramienta de gestión:</a:t>
            </a:r>
          </a:p>
          <a:p>
            <a:pPr algn="just"/>
            <a:r>
              <a:rPr lang="es-EC" sz="2400" dirty="0" smtClean="0">
                <a:solidFill>
                  <a:schemeClr val="tx1"/>
                </a:solidFill>
              </a:rPr>
              <a:t>Alcanzar la eficiencia, </a:t>
            </a:r>
            <a:r>
              <a:rPr lang="es-EC" sz="2400" dirty="0">
                <a:solidFill>
                  <a:schemeClr val="tx1"/>
                </a:solidFill>
              </a:rPr>
              <a:t>debido tanto a la reducción de costos asociados al </a:t>
            </a:r>
            <a:r>
              <a:rPr lang="es-EC" sz="2400" dirty="0" smtClean="0">
                <a:solidFill>
                  <a:schemeClr val="tx1"/>
                </a:solidFill>
              </a:rPr>
              <a:t>proceso, mayor </a:t>
            </a:r>
            <a:r>
              <a:rPr lang="es-EC" sz="2400" dirty="0">
                <a:solidFill>
                  <a:schemeClr val="tx1"/>
                </a:solidFill>
              </a:rPr>
              <a:t>satisfacción al cliente debido a la reducción del plazo de servicio y mejora de la calidad; sin olvidar la satisfacción del personal debido a una mejor definición de procesos, actividades y tareas</a:t>
            </a:r>
            <a:r>
              <a:rPr lang="es-EC" sz="2400" dirty="0" smtClean="0">
                <a:solidFill>
                  <a:schemeClr val="tx1"/>
                </a:solidFill>
              </a:rPr>
              <a:t>.</a:t>
            </a:r>
          </a:p>
          <a:p>
            <a:endParaRPr lang="es-EC" sz="2400" dirty="0">
              <a:solidFill>
                <a:schemeClr val="tx1"/>
              </a:solidFill>
            </a:endParaRPr>
          </a:p>
          <a:p>
            <a:r>
              <a:rPr lang="es-EC" sz="2400" dirty="0" smtClean="0">
                <a:solidFill>
                  <a:schemeClr val="tx1"/>
                </a:solidFill>
              </a:rPr>
              <a:t>Cambio matriz productiva - PNBV</a:t>
            </a:r>
            <a:endParaRPr lang="es-EC" sz="2400" dirty="0">
              <a:solidFill>
                <a:schemeClr val="tx1"/>
              </a:solidFill>
            </a:endParaRPr>
          </a:p>
        </p:txBody>
      </p:sp>
      <p:sp>
        <p:nvSpPr>
          <p:cNvPr id="4" name="3 Llamada de flecha hacia arriba"/>
          <p:cNvSpPr/>
          <p:nvPr/>
        </p:nvSpPr>
        <p:spPr>
          <a:xfrm>
            <a:off x="6673085" y="3863605"/>
            <a:ext cx="1980000" cy="1440000"/>
          </a:xfrm>
          <a:prstGeom prst="upArrowCallout">
            <a:avLst/>
          </a:prstGeom>
          <a:solidFill>
            <a:srgbClr val="DDD2BD"/>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bg2">
                    <a:lumMod val="25000"/>
                  </a:schemeClr>
                </a:solidFill>
              </a:rPr>
              <a:t>Seguridad Operacional,</a:t>
            </a:r>
          </a:p>
          <a:p>
            <a:pPr algn="ctr"/>
            <a:r>
              <a:rPr lang="es-EC" sz="1600" b="1" dirty="0">
                <a:solidFill>
                  <a:schemeClr val="bg2">
                    <a:lumMod val="25000"/>
                  </a:schemeClr>
                </a:solidFill>
              </a:rPr>
              <a:t>construcción y Ambiente</a:t>
            </a:r>
          </a:p>
        </p:txBody>
      </p:sp>
      <p:sp>
        <p:nvSpPr>
          <p:cNvPr id="5" name="4 Flecha circular"/>
          <p:cNvSpPr/>
          <p:nvPr/>
        </p:nvSpPr>
        <p:spPr>
          <a:xfrm>
            <a:off x="5844773" y="2783485"/>
            <a:ext cx="3600400" cy="3600000"/>
          </a:xfrm>
          <a:prstGeom prst="circularArrow">
            <a:avLst>
              <a:gd name="adj1" fmla="val 6980"/>
              <a:gd name="adj2" fmla="val 1142319"/>
              <a:gd name="adj3" fmla="val 20524110"/>
              <a:gd name="adj4" fmla="val 801223"/>
              <a:gd name="adj5" fmla="val 10341"/>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 name="6 CuadroTexto"/>
          <p:cNvSpPr txBox="1"/>
          <p:nvPr/>
        </p:nvSpPr>
        <p:spPr>
          <a:xfrm>
            <a:off x="7051017" y="3503565"/>
            <a:ext cx="1224136" cy="400110"/>
          </a:xfrm>
          <a:prstGeom prst="rect">
            <a:avLst/>
          </a:prstGeom>
          <a:noFill/>
        </p:spPr>
        <p:txBody>
          <a:bodyPr wrap="square" rtlCol="0">
            <a:spAutoFit/>
          </a:bodyPr>
          <a:lstStyle/>
          <a:p>
            <a:pPr algn="ctr"/>
            <a:r>
              <a:rPr lang="en-US" sz="2000" b="1" dirty="0">
                <a:solidFill>
                  <a:schemeClr val="bg2">
                    <a:lumMod val="25000"/>
                  </a:schemeClr>
                </a:solidFill>
                <a:effectLst>
                  <a:outerShdw blurRad="38100" dist="38100" dir="2700000" algn="tl">
                    <a:srgbClr val="000000">
                      <a:alpha val="43137"/>
                    </a:srgbClr>
                  </a:outerShdw>
                </a:effectLst>
              </a:rPr>
              <a:t>CALIDAD</a:t>
            </a:r>
            <a:endParaRPr lang="es-EC" sz="2000" b="1" dirty="0">
              <a:solidFill>
                <a:schemeClr val="bg2">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4198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Título"/>
          <p:cNvSpPr>
            <a:spLocks noGrp="1"/>
          </p:cNvSpPr>
          <p:nvPr>
            <p:ph type="title"/>
          </p:nvPr>
        </p:nvSpPr>
        <p:spPr>
          <a:xfrm>
            <a:off x="0" y="0"/>
            <a:ext cx="8579296" cy="1143000"/>
          </a:xfrm>
        </p:spPr>
        <p:txBody>
          <a:bodyPr vert="horz" lIns="91440" tIns="45720" rIns="91440" bIns="45720" rtlCol="0" anchor="ctr">
            <a:normAutofit/>
          </a:bodyPr>
          <a:lstStyle/>
          <a:p>
            <a:pPr algn="l"/>
            <a:r>
              <a:rPr lang="es-EC" sz="2400" b="1" dirty="0">
                <a:solidFill>
                  <a:srgbClr val="3B332D"/>
                </a:solidFill>
                <a:effectLst>
                  <a:outerShdw blurRad="38100" dist="38100" dir="2700000" algn="tl">
                    <a:srgbClr val="000000">
                      <a:alpha val="43137"/>
                    </a:srgbClr>
                  </a:outerShdw>
                </a:effectLst>
                <a:latin typeface="Georgia" pitchFamily="18" charset="0"/>
              </a:rPr>
              <a:t>MARCO </a:t>
            </a:r>
            <a:r>
              <a:rPr lang="es-EC" sz="2400" b="1" dirty="0" smtClean="0">
                <a:solidFill>
                  <a:srgbClr val="3B332D"/>
                </a:solidFill>
                <a:effectLst>
                  <a:outerShdw blurRad="38100" dist="38100" dir="2700000" algn="tl">
                    <a:srgbClr val="000000">
                      <a:alpha val="43137"/>
                    </a:srgbClr>
                  </a:outerShdw>
                </a:effectLst>
                <a:latin typeface="Georgia" pitchFamily="18" charset="0"/>
              </a:rPr>
              <a:t>TEÓRICO</a:t>
            </a:r>
            <a:endParaRPr lang="es-EC" sz="2400" b="1" dirty="0">
              <a:solidFill>
                <a:srgbClr val="3B332D"/>
              </a:solidFill>
              <a:effectLst>
                <a:outerShdw blurRad="38100" dist="38100" dir="2700000" algn="tl">
                  <a:srgbClr val="000000">
                    <a:alpha val="43137"/>
                  </a:srgbClr>
                </a:outerShdw>
              </a:effectLst>
              <a:latin typeface="Georgia" pitchFamily="18" charset="0"/>
            </a:endParaRPr>
          </a:p>
        </p:txBody>
      </p:sp>
      <p:pic>
        <p:nvPicPr>
          <p:cNvPr id="4098" name="Picture 2" descr="http://www.tipos.co/wp-content/uploads/2015/01/Proceso.-Ilustraci%C3%B3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0884" y="316633"/>
            <a:ext cx="1216025" cy="133119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396747" y="1459633"/>
            <a:ext cx="7785802" cy="4648200"/>
          </a:xfrm>
          <a:prstGeom prst="rect">
            <a:avLst/>
          </a:prstGeom>
        </p:spPr>
      </p:pic>
    </p:spTree>
    <p:extLst>
      <p:ext uri="{BB962C8B-B14F-4D97-AF65-F5344CB8AC3E}">
        <p14:creationId xmlns:p14="http://schemas.microsoft.com/office/powerpoint/2010/main" val="2733663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Título"/>
          <p:cNvSpPr>
            <a:spLocks noGrp="1"/>
          </p:cNvSpPr>
          <p:nvPr>
            <p:ph type="title"/>
          </p:nvPr>
        </p:nvSpPr>
        <p:spPr>
          <a:xfrm>
            <a:off x="0" y="0"/>
            <a:ext cx="8579296" cy="1143000"/>
          </a:xfrm>
        </p:spPr>
        <p:txBody>
          <a:bodyPr vert="horz" lIns="91440" tIns="45720" rIns="91440" bIns="45720" rtlCol="0" anchor="ctr">
            <a:normAutofit/>
          </a:bodyPr>
          <a:lstStyle/>
          <a:p>
            <a:pPr algn="l"/>
            <a:r>
              <a:rPr lang="es-EC" sz="2400" b="1" dirty="0" smtClean="0">
                <a:solidFill>
                  <a:srgbClr val="3B332D"/>
                </a:solidFill>
                <a:effectLst>
                  <a:outerShdw blurRad="38100" dist="38100" dir="2700000" algn="tl">
                    <a:srgbClr val="000000">
                      <a:alpha val="43137"/>
                    </a:srgbClr>
                  </a:outerShdw>
                </a:effectLst>
                <a:latin typeface="Georgia" pitchFamily="18" charset="0"/>
              </a:rPr>
              <a:t>DIAGNÓSTICO </a:t>
            </a:r>
            <a:r>
              <a:rPr lang="es-EC" sz="2400" b="1" dirty="0">
                <a:solidFill>
                  <a:srgbClr val="3B332D"/>
                </a:solidFill>
                <a:effectLst>
                  <a:outerShdw blurRad="38100" dist="38100" dir="2700000" algn="tl">
                    <a:srgbClr val="000000">
                      <a:alpha val="43137"/>
                    </a:srgbClr>
                  </a:outerShdw>
                </a:effectLst>
                <a:latin typeface="Georgia" pitchFamily="18" charset="0"/>
              </a:rPr>
              <a:t>SITUACIONAL</a:t>
            </a:r>
          </a:p>
        </p:txBody>
      </p:sp>
      <p:sp>
        <p:nvSpPr>
          <p:cNvPr id="6" name="2 Marcador de contenido"/>
          <p:cNvSpPr>
            <a:spLocks noGrp="1"/>
          </p:cNvSpPr>
          <p:nvPr>
            <p:ph idx="1"/>
          </p:nvPr>
        </p:nvSpPr>
        <p:spPr>
          <a:xfrm>
            <a:off x="112375" y="953308"/>
            <a:ext cx="8671407" cy="1748330"/>
          </a:xfrm>
        </p:spPr>
        <p:txBody>
          <a:bodyPr>
            <a:noAutofit/>
          </a:bodyPr>
          <a:lstStyle/>
          <a:p>
            <a:pPr marL="0" indent="0" algn="just">
              <a:buNone/>
            </a:pPr>
            <a:r>
              <a:rPr lang="es-EC" sz="2400" b="1" dirty="0" smtClean="0">
                <a:solidFill>
                  <a:schemeClr val="tx1"/>
                </a:solidFill>
              </a:rPr>
              <a:t>Determinación de Costos de Operación (2,01 $/min) y de Mano de Obra (0,03 $/min – 0,16 $/min)</a:t>
            </a:r>
          </a:p>
          <a:p>
            <a:pPr marL="0" indent="0" algn="just">
              <a:buNone/>
            </a:pPr>
            <a:endParaRPr lang="es-EC" sz="2400" b="1" dirty="0" smtClean="0">
              <a:solidFill>
                <a:schemeClr val="tx1"/>
              </a:solidFill>
            </a:endParaRPr>
          </a:p>
          <a:p>
            <a:pPr marL="0" indent="0" algn="just">
              <a:buNone/>
            </a:pPr>
            <a:endParaRPr lang="es-EC" sz="2400" b="1" dirty="0">
              <a:solidFill>
                <a:schemeClr val="tx1"/>
              </a:solidFill>
            </a:endParaRPr>
          </a:p>
          <a:p>
            <a:pPr marL="0" indent="0" algn="just">
              <a:buNone/>
            </a:pPr>
            <a:endParaRPr lang="es-EC" sz="2400" b="1" dirty="0" smtClean="0">
              <a:solidFill>
                <a:schemeClr val="tx1"/>
              </a:solidFill>
            </a:endParaRPr>
          </a:p>
          <a:p>
            <a:pPr marL="0" indent="0" algn="just">
              <a:buNone/>
            </a:pPr>
            <a:endParaRPr lang="es-EC" sz="2400" b="1" dirty="0" smtClean="0">
              <a:solidFill>
                <a:schemeClr val="tx1"/>
              </a:solidFill>
            </a:endParaRPr>
          </a:p>
          <a:p>
            <a:pPr marL="0" indent="0" algn="just">
              <a:buNone/>
            </a:pPr>
            <a:endParaRPr lang="es-EC" sz="2400" b="1" dirty="0">
              <a:solidFill>
                <a:schemeClr val="tx1"/>
              </a:solidFill>
            </a:endParaRPr>
          </a:p>
          <a:p>
            <a:pPr marL="0" indent="0" algn="just">
              <a:buNone/>
            </a:pPr>
            <a:endParaRPr lang="es-EC" sz="2400" b="1" dirty="0" smtClean="0">
              <a:solidFill>
                <a:schemeClr val="tx1"/>
              </a:solidFill>
            </a:endParaRPr>
          </a:p>
          <a:p>
            <a:pPr marL="0" indent="0" algn="just">
              <a:buNone/>
            </a:pPr>
            <a:endParaRPr lang="es-EC" sz="2400" b="1" dirty="0">
              <a:solidFill>
                <a:schemeClr val="tx1"/>
              </a:solidFill>
            </a:endParaRPr>
          </a:p>
          <a:p>
            <a:pPr marL="0" indent="0" algn="just">
              <a:buNone/>
            </a:pPr>
            <a:r>
              <a:rPr lang="es-EC" sz="2400" b="1" dirty="0" smtClean="0">
                <a:solidFill>
                  <a:schemeClr val="tx1"/>
                </a:solidFill>
              </a:rPr>
              <a:t>Matriz de diagnóstico  - Actividades que agregan o no valor.</a:t>
            </a:r>
          </a:p>
          <a:p>
            <a:pPr marL="0" indent="0" algn="just">
              <a:buNone/>
            </a:pPr>
            <a:endParaRPr lang="es-EC" sz="2400" dirty="0">
              <a:solidFill>
                <a:schemeClr val="tx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699462723"/>
              </p:ext>
            </p:extLst>
          </p:nvPr>
        </p:nvGraphicFramePr>
        <p:xfrm>
          <a:off x="1870364" y="2001061"/>
          <a:ext cx="5624944" cy="3307770"/>
        </p:xfrm>
        <a:graphic>
          <a:graphicData uri="http://schemas.openxmlformats.org/drawingml/2006/table">
            <a:tbl>
              <a:tblPr firstRow="1" firstCol="1" bandRow="1">
                <a:tableStyleId>{5C22544A-7EE6-4342-B048-85BDC9FD1C3A}</a:tableStyleId>
              </a:tblPr>
              <a:tblGrid>
                <a:gridCol w="869590"/>
                <a:gridCol w="4755354"/>
              </a:tblGrid>
              <a:tr h="347614">
                <a:tc>
                  <a:txBody>
                    <a:bodyPr/>
                    <a:lstStyle/>
                    <a:p>
                      <a:pPr indent="180340" algn="ctr">
                        <a:lnSpc>
                          <a:spcPct val="100000"/>
                        </a:lnSpc>
                        <a:spcAft>
                          <a:spcPts val="0"/>
                        </a:spcAft>
                      </a:pPr>
                      <a:r>
                        <a:rPr lang="es-EC" sz="2400" dirty="0">
                          <a:effectLst/>
                        </a:rPr>
                        <a:t>#</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2400">
                          <a:effectLst/>
                        </a:rPr>
                        <a:t>PROCESOS IDENTIFICADOS</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025">
                <a:tc>
                  <a:txBody>
                    <a:bodyPr/>
                    <a:lstStyle/>
                    <a:p>
                      <a:pPr indent="180340" algn="just">
                        <a:lnSpc>
                          <a:spcPct val="100000"/>
                        </a:lnSpc>
                        <a:spcAft>
                          <a:spcPts val="0"/>
                        </a:spcAft>
                      </a:pPr>
                      <a:r>
                        <a:rPr lang="es-EC" sz="2400" dirty="0">
                          <a:effectLst/>
                        </a:rPr>
                        <a:t>1</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0000"/>
                        </a:lnSpc>
                        <a:spcAft>
                          <a:spcPts val="0"/>
                        </a:spcAft>
                      </a:pPr>
                      <a:r>
                        <a:rPr lang="es-EC" sz="2400" dirty="0">
                          <a:effectLst/>
                        </a:rPr>
                        <a:t>Contratación del personal</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1690">
                <a:tc>
                  <a:txBody>
                    <a:bodyPr/>
                    <a:lstStyle/>
                    <a:p>
                      <a:pPr indent="180340" algn="just">
                        <a:lnSpc>
                          <a:spcPct val="100000"/>
                        </a:lnSpc>
                        <a:spcAft>
                          <a:spcPts val="0"/>
                        </a:spcAft>
                      </a:pPr>
                      <a:r>
                        <a:rPr lang="es-EC" sz="2400">
                          <a:effectLst/>
                        </a:rPr>
                        <a:t>2</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0000"/>
                        </a:lnSpc>
                        <a:spcAft>
                          <a:spcPts val="0"/>
                        </a:spcAft>
                      </a:pPr>
                      <a:r>
                        <a:rPr lang="es-EC" sz="2400" dirty="0">
                          <a:effectLst/>
                        </a:rPr>
                        <a:t>Pago de remuneraciones</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5256">
                <a:tc>
                  <a:txBody>
                    <a:bodyPr/>
                    <a:lstStyle/>
                    <a:p>
                      <a:pPr indent="180340" algn="just">
                        <a:lnSpc>
                          <a:spcPct val="100000"/>
                        </a:lnSpc>
                        <a:spcAft>
                          <a:spcPts val="0"/>
                        </a:spcAft>
                      </a:pPr>
                      <a:r>
                        <a:rPr lang="es-EC" sz="2400">
                          <a:effectLst/>
                        </a:rPr>
                        <a:t>3</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0000"/>
                        </a:lnSpc>
                        <a:spcAft>
                          <a:spcPts val="0"/>
                        </a:spcAft>
                      </a:pPr>
                      <a:r>
                        <a:rPr lang="es-EC" sz="2400" dirty="0">
                          <a:effectLst/>
                        </a:rPr>
                        <a:t>Seguridad laboral</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8957">
                <a:tc>
                  <a:txBody>
                    <a:bodyPr/>
                    <a:lstStyle/>
                    <a:p>
                      <a:pPr indent="180340" algn="just">
                        <a:lnSpc>
                          <a:spcPct val="100000"/>
                        </a:lnSpc>
                        <a:spcAft>
                          <a:spcPts val="0"/>
                        </a:spcAft>
                      </a:pPr>
                      <a:r>
                        <a:rPr lang="es-EC" sz="2400">
                          <a:effectLst/>
                        </a:rPr>
                        <a:t>4</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0000"/>
                        </a:lnSpc>
                        <a:spcAft>
                          <a:spcPts val="0"/>
                        </a:spcAft>
                      </a:pPr>
                      <a:r>
                        <a:rPr lang="es-EC" sz="2400" dirty="0">
                          <a:effectLst/>
                        </a:rPr>
                        <a:t>Ciclo contable</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786">
                <a:tc>
                  <a:txBody>
                    <a:bodyPr/>
                    <a:lstStyle/>
                    <a:p>
                      <a:pPr indent="180340" algn="just">
                        <a:lnSpc>
                          <a:spcPct val="100000"/>
                        </a:lnSpc>
                        <a:spcAft>
                          <a:spcPts val="0"/>
                        </a:spcAft>
                      </a:pPr>
                      <a:r>
                        <a:rPr lang="es-EC" sz="2400">
                          <a:effectLst/>
                        </a:rPr>
                        <a:t>5</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0000"/>
                        </a:lnSpc>
                        <a:spcAft>
                          <a:spcPts val="0"/>
                        </a:spcAft>
                      </a:pPr>
                      <a:r>
                        <a:rPr lang="es-EC" sz="2400" dirty="0">
                          <a:effectLst/>
                        </a:rPr>
                        <a:t>Compras</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906">
                <a:tc>
                  <a:txBody>
                    <a:bodyPr/>
                    <a:lstStyle/>
                    <a:p>
                      <a:pPr indent="180340" algn="just">
                        <a:lnSpc>
                          <a:spcPct val="100000"/>
                        </a:lnSpc>
                        <a:spcAft>
                          <a:spcPts val="0"/>
                        </a:spcAft>
                      </a:pPr>
                      <a:r>
                        <a:rPr lang="es-EC" sz="2400">
                          <a:effectLst/>
                        </a:rPr>
                        <a:t>6</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0000"/>
                        </a:lnSpc>
                        <a:spcAft>
                          <a:spcPts val="0"/>
                        </a:spcAft>
                      </a:pPr>
                      <a:r>
                        <a:rPr lang="es-EC" sz="2400" dirty="0">
                          <a:effectLst/>
                        </a:rPr>
                        <a:t>Bodega</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625">
                <a:tc>
                  <a:txBody>
                    <a:bodyPr/>
                    <a:lstStyle/>
                    <a:p>
                      <a:pPr indent="180340" algn="just">
                        <a:lnSpc>
                          <a:spcPct val="100000"/>
                        </a:lnSpc>
                        <a:spcAft>
                          <a:spcPts val="0"/>
                        </a:spcAft>
                      </a:pPr>
                      <a:r>
                        <a:rPr lang="es-EC" sz="2400">
                          <a:effectLst/>
                        </a:rPr>
                        <a:t>7</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0000"/>
                        </a:lnSpc>
                        <a:spcAft>
                          <a:spcPts val="0"/>
                        </a:spcAft>
                      </a:pPr>
                      <a:r>
                        <a:rPr lang="es-EC" sz="2400" dirty="0">
                          <a:effectLst/>
                        </a:rPr>
                        <a:t>Ventas</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2417">
                <a:tc>
                  <a:txBody>
                    <a:bodyPr/>
                    <a:lstStyle/>
                    <a:p>
                      <a:pPr indent="180340" algn="just">
                        <a:lnSpc>
                          <a:spcPct val="100000"/>
                        </a:lnSpc>
                        <a:spcAft>
                          <a:spcPts val="0"/>
                        </a:spcAft>
                      </a:pPr>
                      <a:r>
                        <a:rPr lang="es-EC" sz="2400">
                          <a:effectLst/>
                        </a:rPr>
                        <a:t>8</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0000"/>
                        </a:lnSpc>
                        <a:spcAft>
                          <a:spcPts val="0"/>
                        </a:spcAft>
                      </a:pPr>
                      <a:r>
                        <a:rPr lang="es-EC" sz="2400" dirty="0">
                          <a:effectLst/>
                        </a:rPr>
                        <a:t>Producción</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90178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403</TotalTime>
  <Words>1313</Words>
  <Application>Microsoft Office PowerPoint</Application>
  <PresentationFormat>Presentación en pantalla (4:3)</PresentationFormat>
  <Paragraphs>322</Paragraphs>
  <Slides>24</Slides>
  <Notes>3</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1" baseType="lpstr">
      <vt:lpstr>Arial</vt:lpstr>
      <vt:lpstr>Calibri</vt:lpstr>
      <vt:lpstr>Calibri Light</vt:lpstr>
      <vt:lpstr>Georgia</vt:lpstr>
      <vt:lpstr>Times New Roman</vt:lpstr>
      <vt:lpstr>Retrospección</vt:lpstr>
      <vt:lpstr>Visio</vt:lpstr>
      <vt:lpstr>“MANUAL DE PROCESOS PARA LA PLANTA DE HORMIGÓN ARWHEL S.A. EN LA PROVINCIA DEL CARCHI CANTÓN TULCÁN” </vt:lpstr>
      <vt:lpstr>CONTENIDO</vt:lpstr>
      <vt:lpstr>LA EMPRESA</vt:lpstr>
      <vt:lpstr>EL PROBLEMA</vt:lpstr>
      <vt:lpstr>OBJETIVOS</vt:lpstr>
      <vt:lpstr>OBJETIVOS</vt:lpstr>
      <vt:lpstr>JUSTIFICACIÓN E IMPORTANCIA</vt:lpstr>
      <vt:lpstr>MARCO TEÓRICO</vt:lpstr>
      <vt:lpstr>DIAGNÓSTICO SITUACIONAL</vt:lpstr>
      <vt:lpstr>DIAGNÓSTICO SITUACIONAL</vt:lpstr>
      <vt:lpstr>DIAGNÓSTICO SITUACIONAL</vt:lpstr>
      <vt:lpstr>Presentación de PowerPoint</vt:lpstr>
      <vt:lpstr>Presentación de PowerPoint</vt:lpstr>
      <vt:lpstr>Presentación de PowerPoint</vt:lpstr>
      <vt:lpstr>CADENA DE VALOR DE LA EMPRESA ARWHEL S.A</vt:lpstr>
      <vt:lpstr>MAPA DE PROCESOS DE LA EMPRESA ARWHEL S.A</vt:lpstr>
      <vt:lpstr>INVENTARIO DE PROCESOS</vt:lpstr>
      <vt:lpstr>CARACTERIZACIÓN Y DIAGRAMACIÓN DE PROCESOS</vt:lpstr>
      <vt:lpstr>CONCLUSIONES</vt:lpstr>
      <vt:lpstr>CONCLUSIONES</vt:lpstr>
      <vt:lpstr>CONCLUSIONES</vt:lpstr>
      <vt:lpstr>RECOMENDACIONES</vt:lpstr>
      <vt:lpstr>RECOMENDACIONES</vt:lpstr>
      <vt:lpstr>GRACIAS!!!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ESTRATÉGICA DE LA PLANTA DE HORMIGÓN ARWHEL S.A. PARA EL PERIODO 2014 -2019, APLICANDO LA HERRAMIENTA BALANCE SCORE CARD (BSC)”</dc:title>
  <dc:creator>Juan Carlos Mejía Guamán</dc:creator>
  <cp:lastModifiedBy>Juan Carlos Mejía Guamán</cp:lastModifiedBy>
  <cp:revision>28</cp:revision>
  <dcterms:created xsi:type="dcterms:W3CDTF">2015-04-08T16:05:38Z</dcterms:created>
  <dcterms:modified xsi:type="dcterms:W3CDTF">2015-05-02T14:06:29Z</dcterms:modified>
</cp:coreProperties>
</file>