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836"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7" r:id="rId21"/>
    <p:sldId id="276" r:id="rId22"/>
    <p:sldId id="278" r:id="rId23"/>
    <p:sldId id="282" r:id="rId24"/>
    <p:sldId id="279" r:id="rId25"/>
    <p:sldId id="280" r:id="rId26"/>
    <p:sldId id="281" r:id="rId27"/>
    <p:sldId id="284" r:id="rId28"/>
    <p:sldId id="285" r:id="rId29"/>
    <p:sldId id="286" r:id="rId30"/>
    <p:sldId id="304" r:id="rId31"/>
    <p:sldId id="303" r:id="rId32"/>
    <p:sldId id="305" r:id="rId33"/>
    <p:sldId id="288" r:id="rId34"/>
    <p:sldId id="289" r:id="rId35"/>
    <p:sldId id="290" r:id="rId36"/>
    <p:sldId id="301" r:id="rId37"/>
    <p:sldId id="302" r:id="rId38"/>
    <p:sldId id="293" r:id="rId39"/>
    <p:sldId id="294" r:id="rId40"/>
    <p:sldId id="296" r:id="rId41"/>
    <p:sldId id="297" r:id="rId42"/>
    <p:sldId id="298" r:id="rId43"/>
    <p:sldId id="300" r:id="rId44"/>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067" autoAdjust="0"/>
    <p:restoredTop sz="94660"/>
  </p:normalViewPr>
  <p:slideViewPr>
    <p:cSldViewPr snapToGrid="0">
      <p:cViewPr varScale="1">
        <p:scale>
          <a:sx n="74" d="100"/>
          <a:sy n="74" d="100"/>
        </p:scale>
        <p:origin x="1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E03824-2097-48C2-BC62-7DF017373808}"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EC"/>
        </a:p>
      </dgm:t>
    </dgm:pt>
    <dgm:pt modelId="{6C130FA7-FA0E-4B45-93CC-3041CDFAA240}">
      <dgm:prSet phldrT="[Texto]"/>
      <dgm:spPr/>
      <dgm:t>
        <a:bodyPr/>
        <a:lstStyle/>
        <a:p>
          <a:r>
            <a:rPr lang="es-EC" dirty="0" smtClean="0"/>
            <a:t>INTRODUCCIÓN</a:t>
          </a:r>
          <a:endParaRPr lang="es-EC" dirty="0"/>
        </a:p>
      </dgm:t>
    </dgm:pt>
    <dgm:pt modelId="{0DC682C0-FE55-42A8-953C-5BED067A869B}" type="parTrans" cxnId="{1968FB24-6BE5-4089-A02F-A9F655F46C98}">
      <dgm:prSet/>
      <dgm:spPr/>
      <dgm:t>
        <a:bodyPr/>
        <a:lstStyle/>
        <a:p>
          <a:endParaRPr lang="es-EC"/>
        </a:p>
      </dgm:t>
    </dgm:pt>
    <dgm:pt modelId="{97FD63BC-2FFF-48AF-BC55-51EEDDF931A3}" type="sibTrans" cxnId="{1968FB24-6BE5-4089-A02F-A9F655F46C98}">
      <dgm:prSet/>
      <dgm:spPr/>
      <dgm:t>
        <a:bodyPr/>
        <a:lstStyle/>
        <a:p>
          <a:endParaRPr lang="es-EC"/>
        </a:p>
      </dgm:t>
    </dgm:pt>
    <dgm:pt modelId="{73136401-FF4F-4332-ACD3-8E850A874B7F}">
      <dgm:prSet phldrT="[Texto]"/>
      <dgm:spPr/>
      <dgm:t>
        <a:bodyPr/>
        <a:lstStyle/>
        <a:p>
          <a:r>
            <a:rPr lang="es-ES" dirty="0" smtClean="0"/>
            <a:t>l</a:t>
          </a:r>
          <a:r>
            <a:rPr lang="es-MX" dirty="0" smtClean="0">
              <a:solidFill>
                <a:schemeClr val="tx1"/>
              </a:solidFill>
            </a:rPr>
            <a:t>a producción de cacao cuenta con un grupo de encadenamiento que inicia a nivel de los productores individuales que producen cacao en grano y terminan en el mercado interno o externo</a:t>
          </a:r>
          <a:endParaRPr lang="es-EC" dirty="0">
            <a:solidFill>
              <a:schemeClr val="tx1"/>
            </a:solidFill>
          </a:endParaRPr>
        </a:p>
      </dgm:t>
    </dgm:pt>
    <dgm:pt modelId="{B5B9733C-7481-488D-AC2A-54DAE14B636A}" type="parTrans" cxnId="{85EC6E11-D1AF-4A5F-AFBC-89B0F0147999}">
      <dgm:prSet/>
      <dgm:spPr/>
      <dgm:t>
        <a:bodyPr/>
        <a:lstStyle/>
        <a:p>
          <a:endParaRPr lang="es-EC"/>
        </a:p>
      </dgm:t>
    </dgm:pt>
    <dgm:pt modelId="{725BADD7-42E7-4508-B75E-D992D5C4603C}" type="sibTrans" cxnId="{85EC6E11-D1AF-4A5F-AFBC-89B0F0147999}">
      <dgm:prSet/>
      <dgm:spPr/>
      <dgm:t>
        <a:bodyPr/>
        <a:lstStyle/>
        <a:p>
          <a:endParaRPr lang="es-EC"/>
        </a:p>
      </dgm:t>
    </dgm:pt>
    <dgm:pt modelId="{54F14A08-9E15-4E0C-82F9-E21B599353E6}">
      <dgm:prSet phldrT="[Texto]"/>
      <dgm:spPr/>
      <dgm:t>
        <a:bodyPr/>
        <a:lstStyle/>
        <a:p>
          <a:r>
            <a:rPr lang="es-MX" dirty="0" smtClean="0">
              <a:solidFill>
                <a:schemeClr val="tx1"/>
              </a:solidFill>
            </a:rPr>
            <a:t>Empresas como: NESTLE, CAFIESA, INFELERSA, ECUACOCOA Y FERRERO, han dominado el mercado de semielaborados de cacao siendo los subproductos manteca, licor, torta, polvo, y como producto terminado chocolates, siendo los de mayor producción y demanda</a:t>
          </a:r>
          <a:endParaRPr lang="es-EC" dirty="0">
            <a:solidFill>
              <a:schemeClr val="tx1"/>
            </a:solidFill>
          </a:endParaRPr>
        </a:p>
      </dgm:t>
    </dgm:pt>
    <dgm:pt modelId="{49D54E5E-F6CA-4468-9704-1085D166E12B}" type="parTrans" cxnId="{EAD40AA9-782C-48A6-8ACD-D5A6FECC6FE7}">
      <dgm:prSet/>
      <dgm:spPr/>
      <dgm:t>
        <a:bodyPr/>
        <a:lstStyle/>
        <a:p>
          <a:endParaRPr lang="es-EC"/>
        </a:p>
      </dgm:t>
    </dgm:pt>
    <dgm:pt modelId="{ED78D5FC-402F-415B-9CD4-B5F250346017}" type="sibTrans" cxnId="{EAD40AA9-782C-48A6-8ACD-D5A6FECC6FE7}">
      <dgm:prSet/>
      <dgm:spPr/>
      <dgm:t>
        <a:bodyPr/>
        <a:lstStyle/>
        <a:p>
          <a:endParaRPr lang="es-EC"/>
        </a:p>
      </dgm:t>
    </dgm:pt>
    <dgm:pt modelId="{7D9AC447-A891-4BA1-9BBF-2AF450A68AA5}">
      <dgm:prSet phldrT="[Texto]"/>
      <dgm:spPr/>
      <dgm:t>
        <a:bodyPr/>
        <a:lstStyle/>
        <a:p>
          <a:r>
            <a:rPr lang="es-ES" dirty="0" smtClean="0">
              <a:solidFill>
                <a:schemeClr val="tx1"/>
              </a:solidFill>
            </a:rPr>
            <a:t>El propósito del Plan para la Industrialización y Comercialización de Cacao Fino y de Aroma, es crear una empresa que procese el grano de cacao fino y de aroma, dándole valor agregado para obtener mayor utilidad por </a:t>
          </a:r>
          <a:r>
            <a:rPr lang="es-ES" dirty="0" err="1" smtClean="0">
              <a:solidFill>
                <a:schemeClr val="tx1"/>
              </a:solidFill>
            </a:rPr>
            <a:t>tm</a:t>
          </a:r>
          <a:r>
            <a:rPr lang="es-ES" dirty="0" smtClean="0">
              <a:solidFill>
                <a:schemeClr val="tx1"/>
              </a:solidFill>
            </a:rPr>
            <a:t> exportada, manteniendo el precio puesto en el muelle (FOB). </a:t>
          </a:r>
          <a:endParaRPr lang="es-EC" dirty="0">
            <a:solidFill>
              <a:schemeClr val="tx1"/>
            </a:solidFill>
          </a:endParaRPr>
        </a:p>
      </dgm:t>
    </dgm:pt>
    <dgm:pt modelId="{3B6E57F4-9D7A-4F91-B905-26F1FF918D57}" type="parTrans" cxnId="{F6724AC3-962F-4F2C-8C24-C7689230B8F0}">
      <dgm:prSet/>
      <dgm:spPr/>
      <dgm:t>
        <a:bodyPr/>
        <a:lstStyle/>
        <a:p>
          <a:endParaRPr lang="es-EC"/>
        </a:p>
      </dgm:t>
    </dgm:pt>
    <dgm:pt modelId="{3DF445E0-1DF2-4BA3-AE8E-71BE1691B349}" type="sibTrans" cxnId="{F6724AC3-962F-4F2C-8C24-C7689230B8F0}">
      <dgm:prSet/>
      <dgm:spPr/>
      <dgm:t>
        <a:bodyPr/>
        <a:lstStyle/>
        <a:p>
          <a:endParaRPr lang="es-EC"/>
        </a:p>
      </dgm:t>
    </dgm:pt>
    <dgm:pt modelId="{7C47B749-7FCF-414B-A1FF-327738A835C3}" type="pres">
      <dgm:prSet presAssocID="{F9E03824-2097-48C2-BC62-7DF017373808}" presName="composite" presStyleCnt="0">
        <dgm:presLayoutVars>
          <dgm:chMax val="1"/>
          <dgm:dir/>
          <dgm:resizeHandles val="exact"/>
        </dgm:presLayoutVars>
      </dgm:prSet>
      <dgm:spPr/>
      <dgm:t>
        <a:bodyPr/>
        <a:lstStyle/>
        <a:p>
          <a:endParaRPr lang="es-ES"/>
        </a:p>
      </dgm:t>
    </dgm:pt>
    <dgm:pt modelId="{79FA678E-865D-4113-86F8-A93BF8E88E5A}" type="pres">
      <dgm:prSet presAssocID="{6C130FA7-FA0E-4B45-93CC-3041CDFAA240}" presName="roof" presStyleLbl="dkBgShp" presStyleIdx="0" presStyleCnt="2"/>
      <dgm:spPr/>
      <dgm:t>
        <a:bodyPr/>
        <a:lstStyle/>
        <a:p>
          <a:endParaRPr lang="es-EC"/>
        </a:p>
      </dgm:t>
    </dgm:pt>
    <dgm:pt modelId="{D9FC2863-7A7F-4D55-BB78-DAD3712C7AC9}" type="pres">
      <dgm:prSet presAssocID="{6C130FA7-FA0E-4B45-93CC-3041CDFAA240}" presName="pillars" presStyleCnt="0"/>
      <dgm:spPr/>
    </dgm:pt>
    <dgm:pt modelId="{12EC55E1-3BAE-4959-9011-8EFA075B19FA}" type="pres">
      <dgm:prSet presAssocID="{6C130FA7-FA0E-4B45-93CC-3041CDFAA240}" presName="pillar1" presStyleLbl="node1" presStyleIdx="0" presStyleCnt="3">
        <dgm:presLayoutVars>
          <dgm:bulletEnabled val="1"/>
        </dgm:presLayoutVars>
      </dgm:prSet>
      <dgm:spPr/>
      <dgm:t>
        <a:bodyPr/>
        <a:lstStyle/>
        <a:p>
          <a:endParaRPr lang="es-EC"/>
        </a:p>
      </dgm:t>
    </dgm:pt>
    <dgm:pt modelId="{433993E7-26F3-49AE-83E1-DE5D721A5A9F}" type="pres">
      <dgm:prSet presAssocID="{54F14A08-9E15-4E0C-82F9-E21B599353E6}" presName="pillarX" presStyleLbl="node1" presStyleIdx="1" presStyleCnt="3">
        <dgm:presLayoutVars>
          <dgm:bulletEnabled val="1"/>
        </dgm:presLayoutVars>
      </dgm:prSet>
      <dgm:spPr/>
      <dgm:t>
        <a:bodyPr/>
        <a:lstStyle/>
        <a:p>
          <a:endParaRPr lang="es-EC"/>
        </a:p>
      </dgm:t>
    </dgm:pt>
    <dgm:pt modelId="{E27E4669-51D7-44BD-AD47-8AD413431932}" type="pres">
      <dgm:prSet presAssocID="{7D9AC447-A891-4BA1-9BBF-2AF450A68AA5}" presName="pillarX" presStyleLbl="node1" presStyleIdx="2" presStyleCnt="3">
        <dgm:presLayoutVars>
          <dgm:bulletEnabled val="1"/>
        </dgm:presLayoutVars>
      </dgm:prSet>
      <dgm:spPr/>
      <dgm:t>
        <a:bodyPr/>
        <a:lstStyle/>
        <a:p>
          <a:endParaRPr lang="es-EC"/>
        </a:p>
      </dgm:t>
    </dgm:pt>
    <dgm:pt modelId="{7D409CE4-E21F-4978-A446-C791C74DF517}" type="pres">
      <dgm:prSet presAssocID="{6C130FA7-FA0E-4B45-93CC-3041CDFAA240}" presName="base" presStyleLbl="dkBgShp" presStyleIdx="1" presStyleCnt="2"/>
      <dgm:spPr/>
    </dgm:pt>
  </dgm:ptLst>
  <dgm:cxnLst>
    <dgm:cxn modelId="{1E99A03A-66A1-4529-A8DC-444F2856795E}" type="presOf" srcId="{6C130FA7-FA0E-4B45-93CC-3041CDFAA240}" destId="{79FA678E-865D-4113-86F8-A93BF8E88E5A}" srcOrd="0" destOrd="0" presId="urn:microsoft.com/office/officeart/2005/8/layout/hList3"/>
    <dgm:cxn modelId="{EAD40AA9-782C-48A6-8ACD-D5A6FECC6FE7}" srcId="{6C130FA7-FA0E-4B45-93CC-3041CDFAA240}" destId="{54F14A08-9E15-4E0C-82F9-E21B599353E6}" srcOrd="1" destOrd="0" parTransId="{49D54E5E-F6CA-4468-9704-1085D166E12B}" sibTransId="{ED78D5FC-402F-415B-9CD4-B5F250346017}"/>
    <dgm:cxn modelId="{4DA389A0-755E-46D0-A62E-3AD9F5B235EE}" type="presOf" srcId="{F9E03824-2097-48C2-BC62-7DF017373808}" destId="{7C47B749-7FCF-414B-A1FF-327738A835C3}" srcOrd="0" destOrd="0" presId="urn:microsoft.com/office/officeart/2005/8/layout/hList3"/>
    <dgm:cxn modelId="{5253B465-E050-41A8-B2FD-CABBAE165004}" type="presOf" srcId="{7D9AC447-A891-4BA1-9BBF-2AF450A68AA5}" destId="{E27E4669-51D7-44BD-AD47-8AD413431932}" srcOrd="0" destOrd="0" presId="urn:microsoft.com/office/officeart/2005/8/layout/hList3"/>
    <dgm:cxn modelId="{85EC6E11-D1AF-4A5F-AFBC-89B0F0147999}" srcId="{6C130FA7-FA0E-4B45-93CC-3041CDFAA240}" destId="{73136401-FF4F-4332-ACD3-8E850A874B7F}" srcOrd="0" destOrd="0" parTransId="{B5B9733C-7481-488D-AC2A-54DAE14B636A}" sibTransId="{725BADD7-42E7-4508-B75E-D992D5C4603C}"/>
    <dgm:cxn modelId="{1968FB24-6BE5-4089-A02F-A9F655F46C98}" srcId="{F9E03824-2097-48C2-BC62-7DF017373808}" destId="{6C130FA7-FA0E-4B45-93CC-3041CDFAA240}" srcOrd="0" destOrd="0" parTransId="{0DC682C0-FE55-42A8-953C-5BED067A869B}" sibTransId="{97FD63BC-2FFF-48AF-BC55-51EEDDF931A3}"/>
    <dgm:cxn modelId="{F6724AC3-962F-4F2C-8C24-C7689230B8F0}" srcId="{6C130FA7-FA0E-4B45-93CC-3041CDFAA240}" destId="{7D9AC447-A891-4BA1-9BBF-2AF450A68AA5}" srcOrd="2" destOrd="0" parTransId="{3B6E57F4-9D7A-4F91-B905-26F1FF918D57}" sibTransId="{3DF445E0-1DF2-4BA3-AE8E-71BE1691B349}"/>
    <dgm:cxn modelId="{08FAF595-B129-4429-B80C-A5440A705A67}" type="presOf" srcId="{54F14A08-9E15-4E0C-82F9-E21B599353E6}" destId="{433993E7-26F3-49AE-83E1-DE5D721A5A9F}" srcOrd="0" destOrd="0" presId="urn:microsoft.com/office/officeart/2005/8/layout/hList3"/>
    <dgm:cxn modelId="{38304A89-BE40-4AAF-B4EB-DA6B5D65E05E}" type="presOf" srcId="{73136401-FF4F-4332-ACD3-8E850A874B7F}" destId="{12EC55E1-3BAE-4959-9011-8EFA075B19FA}" srcOrd="0" destOrd="0" presId="urn:microsoft.com/office/officeart/2005/8/layout/hList3"/>
    <dgm:cxn modelId="{5CD98420-D9D2-4AC2-BF8B-CB6DF793DA3D}" type="presParOf" srcId="{7C47B749-7FCF-414B-A1FF-327738A835C3}" destId="{79FA678E-865D-4113-86F8-A93BF8E88E5A}" srcOrd="0" destOrd="0" presId="urn:microsoft.com/office/officeart/2005/8/layout/hList3"/>
    <dgm:cxn modelId="{B90A21F5-CE18-4881-AAE1-1640C105FD89}" type="presParOf" srcId="{7C47B749-7FCF-414B-A1FF-327738A835C3}" destId="{D9FC2863-7A7F-4D55-BB78-DAD3712C7AC9}" srcOrd="1" destOrd="0" presId="urn:microsoft.com/office/officeart/2005/8/layout/hList3"/>
    <dgm:cxn modelId="{6066AC7C-9C1B-4177-AD88-BD2BC8BB0A36}" type="presParOf" srcId="{D9FC2863-7A7F-4D55-BB78-DAD3712C7AC9}" destId="{12EC55E1-3BAE-4959-9011-8EFA075B19FA}" srcOrd="0" destOrd="0" presId="urn:microsoft.com/office/officeart/2005/8/layout/hList3"/>
    <dgm:cxn modelId="{8C1B9E52-8F05-4F39-AF1F-71FEE3DBA598}" type="presParOf" srcId="{D9FC2863-7A7F-4D55-BB78-DAD3712C7AC9}" destId="{433993E7-26F3-49AE-83E1-DE5D721A5A9F}" srcOrd="1" destOrd="0" presId="urn:microsoft.com/office/officeart/2005/8/layout/hList3"/>
    <dgm:cxn modelId="{452D2A6C-BB49-4762-BC78-CBCACD8425AC}" type="presParOf" srcId="{D9FC2863-7A7F-4D55-BB78-DAD3712C7AC9}" destId="{E27E4669-51D7-44BD-AD47-8AD413431932}" srcOrd="2" destOrd="0" presId="urn:microsoft.com/office/officeart/2005/8/layout/hList3"/>
    <dgm:cxn modelId="{C546259B-0607-4C2A-BFEF-105F30F88EC5}" type="presParOf" srcId="{7C47B749-7FCF-414B-A1FF-327738A835C3}" destId="{7D409CE4-E21F-4978-A446-C791C74DF51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990EE1-D10B-4B11-975A-D6D405DFD13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C"/>
        </a:p>
      </dgm:t>
    </dgm:pt>
    <dgm:pt modelId="{0944B5C3-7876-4FB5-BC29-78A781770944}">
      <dgm:prSet phldrT="[Texto]" custT="1"/>
      <dgm:spPr/>
      <dgm:t>
        <a:bodyPr/>
        <a:lstStyle/>
        <a:p>
          <a:r>
            <a:rPr lang="es-EC" sz="2200" dirty="0" smtClean="0">
              <a:latin typeface="Times New Roman" panose="02020603050405020304" pitchFamily="18" charset="0"/>
              <a:cs typeface="Times New Roman" panose="02020603050405020304" pitchFamily="18" charset="0"/>
            </a:rPr>
            <a:t>Delimitación de la investigación</a:t>
          </a:r>
          <a:endParaRPr lang="es-EC" sz="2200" dirty="0">
            <a:latin typeface="Times New Roman" panose="02020603050405020304" pitchFamily="18" charset="0"/>
            <a:cs typeface="Times New Roman" panose="02020603050405020304" pitchFamily="18" charset="0"/>
          </a:endParaRPr>
        </a:p>
      </dgm:t>
    </dgm:pt>
    <dgm:pt modelId="{CEB8DB3A-C149-4406-8DBD-1167E2502157}" type="parTrans" cxnId="{BFE976DC-2CC5-4AC2-A9DA-6E3AC0E644FC}">
      <dgm:prSet/>
      <dgm:spPr/>
      <dgm:t>
        <a:bodyPr/>
        <a:lstStyle/>
        <a:p>
          <a:endParaRPr lang="es-EC"/>
        </a:p>
      </dgm:t>
    </dgm:pt>
    <dgm:pt modelId="{C72B6693-3BDE-4C9B-8269-637BA5FB75A7}" type="sibTrans" cxnId="{BFE976DC-2CC5-4AC2-A9DA-6E3AC0E644FC}">
      <dgm:prSet/>
      <dgm:spPr/>
      <dgm:t>
        <a:bodyPr/>
        <a:lstStyle/>
        <a:p>
          <a:endParaRPr lang="es-EC"/>
        </a:p>
      </dgm:t>
    </dgm:pt>
    <dgm:pt modelId="{9CDD821A-8CFC-43F8-A265-49C75AFD6C66}">
      <dgm:prSet phldrT="[Texto]" custT="1"/>
      <dgm:spPr/>
      <dgm:t>
        <a:bodyPr/>
        <a:lstStyle/>
        <a:p>
          <a:r>
            <a:rPr lang="es-ES" sz="2200" dirty="0" smtClean="0">
              <a:solidFill>
                <a:schemeClr val="tx1"/>
              </a:solidFill>
              <a:latin typeface="Times New Roman" panose="02020603050405020304" pitchFamily="18" charset="0"/>
              <a:cs typeface="Times New Roman" panose="02020603050405020304" pitchFamily="18" charset="0"/>
            </a:rPr>
            <a:t>Temporal.- Los datos recopilados para la realización de este proyecto datan del periodo 2006 hasta 30 de abril 2015.</a:t>
          </a:r>
          <a:endParaRPr lang="es-EC" sz="2200" dirty="0">
            <a:solidFill>
              <a:schemeClr val="tx1"/>
            </a:solidFill>
            <a:latin typeface="Times New Roman" panose="02020603050405020304" pitchFamily="18" charset="0"/>
            <a:cs typeface="Times New Roman" panose="02020603050405020304" pitchFamily="18" charset="0"/>
          </a:endParaRPr>
        </a:p>
      </dgm:t>
    </dgm:pt>
    <dgm:pt modelId="{6E67A2D5-0A1D-45D9-AEE1-1CA42E9ABC35}" type="parTrans" cxnId="{26BC61D0-33F7-4EB9-99EF-B0AC78831B48}">
      <dgm:prSet/>
      <dgm:spPr/>
      <dgm:t>
        <a:bodyPr/>
        <a:lstStyle/>
        <a:p>
          <a:endParaRPr lang="es-EC"/>
        </a:p>
      </dgm:t>
    </dgm:pt>
    <dgm:pt modelId="{957C759F-12BB-4E8C-9280-A6F8175FA765}" type="sibTrans" cxnId="{26BC61D0-33F7-4EB9-99EF-B0AC78831B48}">
      <dgm:prSet/>
      <dgm:spPr/>
      <dgm:t>
        <a:bodyPr/>
        <a:lstStyle/>
        <a:p>
          <a:endParaRPr lang="es-EC"/>
        </a:p>
      </dgm:t>
    </dgm:pt>
    <dgm:pt modelId="{6D1DE762-7F62-4090-965C-316FE221DEE5}">
      <dgm:prSet phldrT="[Texto]" custT="1"/>
      <dgm:spPr/>
      <dgm:t>
        <a:bodyPr/>
        <a:lstStyle/>
        <a:p>
          <a:r>
            <a:rPr lang="es-ES" sz="2200" dirty="0" smtClean="0">
              <a:solidFill>
                <a:schemeClr val="tx1"/>
              </a:solidFill>
              <a:latin typeface="Times New Roman" panose="02020603050405020304" pitchFamily="18" charset="0"/>
              <a:cs typeface="Times New Roman" panose="02020603050405020304" pitchFamily="18" charset="0"/>
            </a:rPr>
            <a:t>Espacial.- El proyecto se ejecutará en la zona de Santo Domingo de los Tsáchilas y sus productos industrializados se exportarán específicamente a los Países Bajos de Europa</a:t>
          </a:r>
          <a:endParaRPr lang="es-EC" sz="2200" dirty="0">
            <a:solidFill>
              <a:schemeClr val="tx1"/>
            </a:solidFill>
            <a:latin typeface="Times New Roman" panose="02020603050405020304" pitchFamily="18" charset="0"/>
            <a:cs typeface="Times New Roman" panose="02020603050405020304" pitchFamily="18" charset="0"/>
          </a:endParaRPr>
        </a:p>
      </dgm:t>
    </dgm:pt>
    <dgm:pt modelId="{38F385B2-5C2D-4222-A15D-5C205E62E147}" type="parTrans" cxnId="{0986EA3C-2B4E-4DD5-93FF-7A05F701C9FF}">
      <dgm:prSet/>
      <dgm:spPr/>
      <dgm:t>
        <a:bodyPr/>
        <a:lstStyle/>
        <a:p>
          <a:endParaRPr lang="es-EC"/>
        </a:p>
      </dgm:t>
    </dgm:pt>
    <dgm:pt modelId="{9F369995-71C4-4070-BD52-48B7D1DB57A0}" type="sibTrans" cxnId="{0986EA3C-2B4E-4DD5-93FF-7A05F701C9FF}">
      <dgm:prSet/>
      <dgm:spPr/>
      <dgm:t>
        <a:bodyPr/>
        <a:lstStyle/>
        <a:p>
          <a:endParaRPr lang="es-EC"/>
        </a:p>
      </dgm:t>
    </dgm:pt>
    <dgm:pt modelId="{936771F1-2266-4D71-BA8B-A5F41AA2CBAD}">
      <dgm:prSet phldrT="[Texto]" custT="1"/>
      <dgm:spPr/>
      <dgm:t>
        <a:bodyPr/>
        <a:lstStyle/>
        <a:p>
          <a:r>
            <a:rPr lang="es-ES" sz="2200" b="0" dirty="0" smtClean="0">
              <a:solidFill>
                <a:schemeClr val="tx1"/>
              </a:solidFill>
              <a:latin typeface="Times New Roman" panose="02020603050405020304" pitchFamily="18" charset="0"/>
              <a:cs typeface="Times New Roman" panose="02020603050405020304" pitchFamily="18" charset="0"/>
            </a:rPr>
            <a:t>Problema de investigación.- la post cosecha del grano de cacao dándole valor agregado (industrialización) como es el caso de la pasta y polvo de cacao por tener un precio que sobrepasa el 60 % aproximadamente  del valor del grano</a:t>
          </a:r>
          <a:endParaRPr lang="es-EC" sz="2200" b="0" dirty="0">
            <a:solidFill>
              <a:schemeClr val="tx1"/>
            </a:solidFill>
            <a:latin typeface="Times New Roman" panose="02020603050405020304" pitchFamily="18" charset="0"/>
            <a:cs typeface="Times New Roman" panose="02020603050405020304" pitchFamily="18" charset="0"/>
          </a:endParaRPr>
        </a:p>
      </dgm:t>
    </dgm:pt>
    <dgm:pt modelId="{A658EE89-CE5D-4969-BCAE-12E47676C822}" type="parTrans" cxnId="{7EB46046-74F7-4108-B0F4-0F8E66772122}">
      <dgm:prSet/>
      <dgm:spPr/>
      <dgm:t>
        <a:bodyPr/>
        <a:lstStyle/>
        <a:p>
          <a:endParaRPr lang="es-EC"/>
        </a:p>
      </dgm:t>
    </dgm:pt>
    <dgm:pt modelId="{F6F0F0CF-C11B-4D05-B242-EBD349FB6A0C}" type="sibTrans" cxnId="{7EB46046-74F7-4108-B0F4-0F8E66772122}">
      <dgm:prSet/>
      <dgm:spPr/>
      <dgm:t>
        <a:bodyPr/>
        <a:lstStyle/>
        <a:p>
          <a:endParaRPr lang="es-EC"/>
        </a:p>
      </dgm:t>
    </dgm:pt>
    <dgm:pt modelId="{0E29877A-CC63-4BA3-B07E-8879E158364A}" type="pres">
      <dgm:prSet presAssocID="{82990EE1-D10B-4B11-975A-D6D405DFD132}" presName="vert0" presStyleCnt="0">
        <dgm:presLayoutVars>
          <dgm:dir/>
          <dgm:animOne val="branch"/>
          <dgm:animLvl val="lvl"/>
        </dgm:presLayoutVars>
      </dgm:prSet>
      <dgm:spPr/>
      <dgm:t>
        <a:bodyPr/>
        <a:lstStyle/>
        <a:p>
          <a:endParaRPr lang="es-ES"/>
        </a:p>
      </dgm:t>
    </dgm:pt>
    <dgm:pt modelId="{4DB3E3E7-C48F-4A28-8678-DC835631E6A7}" type="pres">
      <dgm:prSet presAssocID="{0944B5C3-7876-4FB5-BC29-78A781770944}" presName="thickLine" presStyleLbl="alignNode1" presStyleIdx="0" presStyleCnt="1"/>
      <dgm:spPr/>
    </dgm:pt>
    <dgm:pt modelId="{3BF4BFDE-B4BC-4C68-88B0-95D44F57A8C9}" type="pres">
      <dgm:prSet presAssocID="{0944B5C3-7876-4FB5-BC29-78A781770944}" presName="horz1" presStyleCnt="0"/>
      <dgm:spPr/>
    </dgm:pt>
    <dgm:pt modelId="{6461934B-52DC-4CDA-9DC5-1980ECCC7283}" type="pres">
      <dgm:prSet presAssocID="{0944B5C3-7876-4FB5-BC29-78A781770944}" presName="tx1" presStyleLbl="revTx" presStyleIdx="0" presStyleCnt="4"/>
      <dgm:spPr/>
      <dgm:t>
        <a:bodyPr/>
        <a:lstStyle/>
        <a:p>
          <a:endParaRPr lang="es-EC"/>
        </a:p>
      </dgm:t>
    </dgm:pt>
    <dgm:pt modelId="{37E7E44A-24EE-4587-B7D7-9A5EB7EA69C8}" type="pres">
      <dgm:prSet presAssocID="{0944B5C3-7876-4FB5-BC29-78A781770944}" presName="vert1" presStyleCnt="0"/>
      <dgm:spPr/>
    </dgm:pt>
    <dgm:pt modelId="{7DC152C5-E7E1-4775-BAE7-8A9D4D47E498}" type="pres">
      <dgm:prSet presAssocID="{9CDD821A-8CFC-43F8-A265-49C75AFD6C66}" presName="vertSpace2a" presStyleCnt="0"/>
      <dgm:spPr/>
    </dgm:pt>
    <dgm:pt modelId="{968E56BF-A5F3-48A1-9D60-AF2696A8E121}" type="pres">
      <dgm:prSet presAssocID="{9CDD821A-8CFC-43F8-A265-49C75AFD6C66}" presName="horz2" presStyleCnt="0"/>
      <dgm:spPr/>
    </dgm:pt>
    <dgm:pt modelId="{1703E5AC-4733-466B-A5A2-825DA13DE18B}" type="pres">
      <dgm:prSet presAssocID="{9CDD821A-8CFC-43F8-A265-49C75AFD6C66}" presName="horzSpace2" presStyleCnt="0"/>
      <dgm:spPr/>
    </dgm:pt>
    <dgm:pt modelId="{9E75E3CC-FDFD-4664-AD00-806A3F2D6C9F}" type="pres">
      <dgm:prSet presAssocID="{9CDD821A-8CFC-43F8-A265-49C75AFD6C66}" presName="tx2" presStyleLbl="revTx" presStyleIdx="1" presStyleCnt="4"/>
      <dgm:spPr/>
      <dgm:t>
        <a:bodyPr/>
        <a:lstStyle/>
        <a:p>
          <a:endParaRPr lang="es-EC"/>
        </a:p>
      </dgm:t>
    </dgm:pt>
    <dgm:pt modelId="{3779E5E7-7C4E-4878-8DC9-1407F7D8456C}" type="pres">
      <dgm:prSet presAssocID="{9CDD821A-8CFC-43F8-A265-49C75AFD6C66}" presName="vert2" presStyleCnt="0"/>
      <dgm:spPr/>
    </dgm:pt>
    <dgm:pt modelId="{4851AE32-4D1B-4C39-A5AE-99DF75A98988}" type="pres">
      <dgm:prSet presAssocID="{9CDD821A-8CFC-43F8-A265-49C75AFD6C66}" presName="thinLine2b" presStyleLbl="callout" presStyleIdx="0" presStyleCnt="3"/>
      <dgm:spPr/>
    </dgm:pt>
    <dgm:pt modelId="{9593D22A-E319-4329-9007-747E6E5CCF4F}" type="pres">
      <dgm:prSet presAssocID="{9CDD821A-8CFC-43F8-A265-49C75AFD6C66}" presName="vertSpace2b" presStyleCnt="0"/>
      <dgm:spPr/>
    </dgm:pt>
    <dgm:pt modelId="{5DD583DE-5684-4C46-8411-AF42DBB10A30}" type="pres">
      <dgm:prSet presAssocID="{6D1DE762-7F62-4090-965C-316FE221DEE5}" presName="horz2" presStyleCnt="0"/>
      <dgm:spPr/>
    </dgm:pt>
    <dgm:pt modelId="{B84A716F-169A-4DF2-B4C1-93AAA8963348}" type="pres">
      <dgm:prSet presAssocID="{6D1DE762-7F62-4090-965C-316FE221DEE5}" presName="horzSpace2" presStyleCnt="0"/>
      <dgm:spPr/>
    </dgm:pt>
    <dgm:pt modelId="{646E8240-9739-4727-86E6-5268C0BBC152}" type="pres">
      <dgm:prSet presAssocID="{6D1DE762-7F62-4090-965C-316FE221DEE5}" presName="tx2" presStyleLbl="revTx" presStyleIdx="2" presStyleCnt="4"/>
      <dgm:spPr/>
      <dgm:t>
        <a:bodyPr/>
        <a:lstStyle/>
        <a:p>
          <a:endParaRPr lang="es-EC"/>
        </a:p>
      </dgm:t>
    </dgm:pt>
    <dgm:pt modelId="{2E2B9858-6D91-4C11-9824-77183764EE55}" type="pres">
      <dgm:prSet presAssocID="{6D1DE762-7F62-4090-965C-316FE221DEE5}" presName="vert2" presStyleCnt="0"/>
      <dgm:spPr/>
    </dgm:pt>
    <dgm:pt modelId="{0408386D-7B03-4D02-A509-C5B5C7CBDCA1}" type="pres">
      <dgm:prSet presAssocID="{6D1DE762-7F62-4090-965C-316FE221DEE5}" presName="thinLine2b" presStyleLbl="callout" presStyleIdx="1" presStyleCnt="3"/>
      <dgm:spPr/>
    </dgm:pt>
    <dgm:pt modelId="{93D29BCA-184D-49AC-A8E2-35B99AAA1A35}" type="pres">
      <dgm:prSet presAssocID="{6D1DE762-7F62-4090-965C-316FE221DEE5}" presName="vertSpace2b" presStyleCnt="0"/>
      <dgm:spPr/>
    </dgm:pt>
    <dgm:pt modelId="{BF30F55E-7748-4A90-87C1-00AE3B7AB911}" type="pres">
      <dgm:prSet presAssocID="{936771F1-2266-4D71-BA8B-A5F41AA2CBAD}" presName="horz2" presStyleCnt="0"/>
      <dgm:spPr/>
    </dgm:pt>
    <dgm:pt modelId="{4E6C5C17-62E2-4C3B-B14F-1E82288790B4}" type="pres">
      <dgm:prSet presAssocID="{936771F1-2266-4D71-BA8B-A5F41AA2CBAD}" presName="horzSpace2" presStyleCnt="0"/>
      <dgm:spPr/>
    </dgm:pt>
    <dgm:pt modelId="{65C914DF-0613-4C2D-BE34-921ABD984688}" type="pres">
      <dgm:prSet presAssocID="{936771F1-2266-4D71-BA8B-A5F41AA2CBAD}" presName="tx2" presStyleLbl="revTx" presStyleIdx="3" presStyleCnt="4"/>
      <dgm:spPr/>
      <dgm:t>
        <a:bodyPr/>
        <a:lstStyle/>
        <a:p>
          <a:endParaRPr lang="es-EC"/>
        </a:p>
      </dgm:t>
    </dgm:pt>
    <dgm:pt modelId="{F3EE459D-A82A-468C-B74F-9D14ACBB9514}" type="pres">
      <dgm:prSet presAssocID="{936771F1-2266-4D71-BA8B-A5F41AA2CBAD}" presName="vert2" presStyleCnt="0"/>
      <dgm:spPr/>
    </dgm:pt>
    <dgm:pt modelId="{35E7BCA9-A044-490E-BF97-502E285243E6}" type="pres">
      <dgm:prSet presAssocID="{936771F1-2266-4D71-BA8B-A5F41AA2CBAD}" presName="thinLine2b" presStyleLbl="callout" presStyleIdx="2" presStyleCnt="3"/>
      <dgm:spPr/>
    </dgm:pt>
    <dgm:pt modelId="{4E4F0A3B-5FE8-4A26-AC77-00DBE79C8A72}" type="pres">
      <dgm:prSet presAssocID="{936771F1-2266-4D71-BA8B-A5F41AA2CBAD}" presName="vertSpace2b" presStyleCnt="0"/>
      <dgm:spPr/>
    </dgm:pt>
  </dgm:ptLst>
  <dgm:cxnLst>
    <dgm:cxn modelId="{03F8A9BC-EF9C-4C63-B4B0-86840B3EF40A}" type="presOf" srcId="{82990EE1-D10B-4B11-975A-D6D405DFD132}" destId="{0E29877A-CC63-4BA3-B07E-8879E158364A}" srcOrd="0" destOrd="0" presId="urn:microsoft.com/office/officeart/2008/layout/LinedList"/>
    <dgm:cxn modelId="{CD206C37-1759-40D0-907F-BFAB271405B3}" type="presOf" srcId="{9CDD821A-8CFC-43F8-A265-49C75AFD6C66}" destId="{9E75E3CC-FDFD-4664-AD00-806A3F2D6C9F}" srcOrd="0" destOrd="0" presId="urn:microsoft.com/office/officeart/2008/layout/LinedList"/>
    <dgm:cxn modelId="{0986EA3C-2B4E-4DD5-93FF-7A05F701C9FF}" srcId="{0944B5C3-7876-4FB5-BC29-78A781770944}" destId="{6D1DE762-7F62-4090-965C-316FE221DEE5}" srcOrd="1" destOrd="0" parTransId="{38F385B2-5C2D-4222-A15D-5C205E62E147}" sibTransId="{9F369995-71C4-4070-BD52-48B7D1DB57A0}"/>
    <dgm:cxn modelId="{807CC7A7-026D-43FF-8CCC-7753FBFE3D3B}" type="presOf" srcId="{0944B5C3-7876-4FB5-BC29-78A781770944}" destId="{6461934B-52DC-4CDA-9DC5-1980ECCC7283}" srcOrd="0" destOrd="0" presId="urn:microsoft.com/office/officeart/2008/layout/LinedList"/>
    <dgm:cxn modelId="{7EB46046-74F7-4108-B0F4-0F8E66772122}" srcId="{0944B5C3-7876-4FB5-BC29-78A781770944}" destId="{936771F1-2266-4D71-BA8B-A5F41AA2CBAD}" srcOrd="2" destOrd="0" parTransId="{A658EE89-CE5D-4969-BCAE-12E47676C822}" sibTransId="{F6F0F0CF-C11B-4D05-B242-EBD349FB6A0C}"/>
    <dgm:cxn modelId="{35378EA5-B975-4081-BEBC-2EA4951EFE4B}" type="presOf" srcId="{6D1DE762-7F62-4090-965C-316FE221DEE5}" destId="{646E8240-9739-4727-86E6-5268C0BBC152}" srcOrd="0" destOrd="0" presId="urn:microsoft.com/office/officeart/2008/layout/LinedList"/>
    <dgm:cxn modelId="{D4184153-C1C6-46A6-9C4A-5FD63EF636BD}" type="presOf" srcId="{936771F1-2266-4D71-BA8B-A5F41AA2CBAD}" destId="{65C914DF-0613-4C2D-BE34-921ABD984688}" srcOrd="0" destOrd="0" presId="urn:microsoft.com/office/officeart/2008/layout/LinedList"/>
    <dgm:cxn modelId="{26BC61D0-33F7-4EB9-99EF-B0AC78831B48}" srcId="{0944B5C3-7876-4FB5-BC29-78A781770944}" destId="{9CDD821A-8CFC-43F8-A265-49C75AFD6C66}" srcOrd="0" destOrd="0" parTransId="{6E67A2D5-0A1D-45D9-AEE1-1CA42E9ABC35}" sibTransId="{957C759F-12BB-4E8C-9280-A6F8175FA765}"/>
    <dgm:cxn modelId="{BFE976DC-2CC5-4AC2-A9DA-6E3AC0E644FC}" srcId="{82990EE1-D10B-4B11-975A-D6D405DFD132}" destId="{0944B5C3-7876-4FB5-BC29-78A781770944}" srcOrd="0" destOrd="0" parTransId="{CEB8DB3A-C149-4406-8DBD-1167E2502157}" sibTransId="{C72B6693-3BDE-4C9B-8269-637BA5FB75A7}"/>
    <dgm:cxn modelId="{6FD10CAA-EEDD-4CB4-82E7-B60B32766D2C}" type="presParOf" srcId="{0E29877A-CC63-4BA3-B07E-8879E158364A}" destId="{4DB3E3E7-C48F-4A28-8678-DC835631E6A7}" srcOrd="0" destOrd="0" presId="urn:microsoft.com/office/officeart/2008/layout/LinedList"/>
    <dgm:cxn modelId="{BFAD71CA-9A09-4691-9CE0-C5711644827E}" type="presParOf" srcId="{0E29877A-CC63-4BA3-B07E-8879E158364A}" destId="{3BF4BFDE-B4BC-4C68-88B0-95D44F57A8C9}" srcOrd="1" destOrd="0" presId="urn:microsoft.com/office/officeart/2008/layout/LinedList"/>
    <dgm:cxn modelId="{B3C1CB28-BA58-42EE-98CE-486A792067AD}" type="presParOf" srcId="{3BF4BFDE-B4BC-4C68-88B0-95D44F57A8C9}" destId="{6461934B-52DC-4CDA-9DC5-1980ECCC7283}" srcOrd="0" destOrd="0" presId="urn:microsoft.com/office/officeart/2008/layout/LinedList"/>
    <dgm:cxn modelId="{2CA49831-1FC9-4FE6-8945-219D6AB524EB}" type="presParOf" srcId="{3BF4BFDE-B4BC-4C68-88B0-95D44F57A8C9}" destId="{37E7E44A-24EE-4587-B7D7-9A5EB7EA69C8}" srcOrd="1" destOrd="0" presId="urn:microsoft.com/office/officeart/2008/layout/LinedList"/>
    <dgm:cxn modelId="{94E3FD3A-50B0-4CEA-A1DB-6227E6C6F43B}" type="presParOf" srcId="{37E7E44A-24EE-4587-B7D7-9A5EB7EA69C8}" destId="{7DC152C5-E7E1-4775-BAE7-8A9D4D47E498}" srcOrd="0" destOrd="0" presId="urn:microsoft.com/office/officeart/2008/layout/LinedList"/>
    <dgm:cxn modelId="{435F9977-4CA6-4968-9A62-B452F5032539}" type="presParOf" srcId="{37E7E44A-24EE-4587-B7D7-9A5EB7EA69C8}" destId="{968E56BF-A5F3-48A1-9D60-AF2696A8E121}" srcOrd="1" destOrd="0" presId="urn:microsoft.com/office/officeart/2008/layout/LinedList"/>
    <dgm:cxn modelId="{61077DB9-5492-47A0-AB65-84E4AB95823B}" type="presParOf" srcId="{968E56BF-A5F3-48A1-9D60-AF2696A8E121}" destId="{1703E5AC-4733-466B-A5A2-825DA13DE18B}" srcOrd="0" destOrd="0" presId="urn:microsoft.com/office/officeart/2008/layout/LinedList"/>
    <dgm:cxn modelId="{22D3A0F3-F254-4B67-9FF0-C4086BC4AF11}" type="presParOf" srcId="{968E56BF-A5F3-48A1-9D60-AF2696A8E121}" destId="{9E75E3CC-FDFD-4664-AD00-806A3F2D6C9F}" srcOrd="1" destOrd="0" presId="urn:microsoft.com/office/officeart/2008/layout/LinedList"/>
    <dgm:cxn modelId="{B76A57D0-9E45-445B-87A7-09AFDA9027D2}" type="presParOf" srcId="{968E56BF-A5F3-48A1-9D60-AF2696A8E121}" destId="{3779E5E7-7C4E-4878-8DC9-1407F7D8456C}" srcOrd="2" destOrd="0" presId="urn:microsoft.com/office/officeart/2008/layout/LinedList"/>
    <dgm:cxn modelId="{C2AF9970-6CDB-44EA-A864-3A51C9D339E1}" type="presParOf" srcId="{37E7E44A-24EE-4587-B7D7-9A5EB7EA69C8}" destId="{4851AE32-4D1B-4C39-A5AE-99DF75A98988}" srcOrd="2" destOrd="0" presId="urn:microsoft.com/office/officeart/2008/layout/LinedList"/>
    <dgm:cxn modelId="{0818DB85-446C-4CCC-B06D-1845C51F5E19}" type="presParOf" srcId="{37E7E44A-24EE-4587-B7D7-9A5EB7EA69C8}" destId="{9593D22A-E319-4329-9007-747E6E5CCF4F}" srcOrd="3" destOrd="0" presId="urn:microsoft.com/office/officeart/2008/layout/LinedList"/>
    <dgm:cxn modelId="{CA755E37-3517-4F3F-B6B8-F01F79CB8023}" type="presParOf" srcId="{37E7E44A-24EE-4587-B7D7-9A5EB7EA69C8}" destId="{5DD583DE-5684-4C46-8411-AF42DBB10A30}" srcOrd="4" destOrd="0" presId="urn:microsoft.com/office/officeart/2008/layout/LinedList"/>
    <dgm:cxn modelId="{49EFBBF2-A59F-4B78-A954-3755A7FF293C}" type="presParOf" srcId="{5DD583DE-5684-4C46-8411-AF42DBB10A30}" destId="{B84A716F-169A-4DF2-B4C1-93AAA8963348}" srcOrd="0" destOrd="0" presId="urn:microsoft.com/office/officeart/2008/layout/LinedList"/>
    <dgm:cxn modelId="{164F824A-6F87-43CA-AE98-99CF8ADCDF9F}" type="presParOf" srcId="{5DD583DE-5684-4C46-8411-AF42DBB10A30}" destId="{646E8240-9739-4727-86E6-5268C0BBC152}" srcOrd="1" destOrd="0" presId="urn:microsoft.com/office/officeart/2008/layout/LinedList"/>
    <dgm:cxn modelId="{4E108A41-934F-481A-AD42-E363C68BBC0C}" type="presParOf" srcId="{5DD583DE-5684-4C46-8411-AF42DBB10A30}" destId="{2E2B9858-6D91-4C11-9824-77183764EE55}" srcOrd="2" destOrd="0" presId="urn:microsoft.com/office/officeart/2008/layout/LinedList"/>
    <dgm:cxn modelId="{8E2A8D76-A77E-43E0-8DBF-B69A286B7389}" type="presParOf" srcId="{37E7E44A-24EE-4587-B7D7-9A5EB7EA69C8}" destId="{0408386D-7B03-4D02-A509-C5B5C7CBDCA1}" srcOrd="5" destOrd="0" presId="urn:microsoft.com/office/officeart/2008/layout/LinedList"/>
    <dgm:cxn modelId="{40166CEB-67D7-4ED1-AEE1-8B7AE30B5C0C}" type="presParOf" srcId="{37E7E44A-24EE-4587-B7D7-9A5EB7EA69C8}" destId="{93D29BCA-184D-49AC-A8E2-35B99AAA1A35}" srcOrd="6" destOrd="0" presId="urn:microsoft.com/office/officeart/2008/layout/LinedList"/>
    <dgm:cxn modelId="{04DB05ED-22BC-4000-AAD6-96E9227714FD}" type="presParOf" srcId="{37E7E44A-24EE-4587-B7D7-9A5EB7EA69C8}" destId="{BF30F55E-7748-4A90-87C1-00AE3B7AB911}" srcOrd="7" destOrd="0" presId="urn:microsoft.com/office/officeart/2008/layout/LinedList"/>
    <dgm:cxn modelId="{880A5C29-8FE9-4F50-A611-F17F8E16582E}" type="presParOf" srcId="{BF30F55E-7748-4A90-87C1-00AE3B7AB911}" destId="{4E6C5C17-62E2-4C3B-B14F-1E82288790B4}" srcOrd="0" destOrd="0" presId="urn:microsoft.com/office/officeart/2008/layout/LinedList"/>
    <dgm:cxn modelId="{D6A37B62-0ECB-4C8C-8157-C31B96ED87F5}" type="presParOf" srcId="{BF30F55E-7748-4A90-87C1-00AE3B7AB911}" destId="{65C914DF-0613-4C2D-BE34-921ABD984688}" srcOrd="1" destOrd="0" presId="urn:microsoft.com/office/officeart/2008/layout/LinedList"/>
    <dgm:cxn modelId="{B7E6C95A-E5A1-4BA7-AE9A-04D2F05C9D8D}" type="presParOf" srcId="{BF30F55E-7748-4A90-87C1-00AE3B7AB911}" destId="{F3EE459D-A82A-468C-B74F-9D14ACBB9514}" srcOrd="2" destOrd="0" presId="urn:microsoft.com/office/officeart/2008/layout/LinedList"/>
    <dgm:cxn modelId="{4FA71024-11FC-449C-A8B1-8E3C0E0848A2}" type="presParOf" srcId="{37E7E44A-24EE-4587-B7D7-9A5EB7EA69C8}" destId="{35E7BCA9-A044-490E-BF97-502E285243E6}" srcOrd="8" destOrd="0" presId="urn:microsoft.com/office/officeart/2008/layout/LinedList"/>
    <dgm:cxn modelId="{8BBC4C5A-1CED-4285-A39B-EC42AC59AEB7}" type="presParOf" srcId="{37E7E44A-24EE-4587-B7D7-9A5EB7EA69C8}" destId="{4E4F0A3B-5FE8-4A26-AC77-00DBE79C8A72}"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2974C2-AA8B-48BA-9039-965AE7C400A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C"/>
        </a:p>
      </dgm:t>
    </dgm:pt>
    <dgm:pt modelId="{12931874-BE02-41F3-847B-991BEE7BA404}">
      <dgm:prSet phldrT="[Texto]"/>
      <dgm:spPr/>
      <dgm:t>
        <a:bodyPr/>
        <a:lstStyle/>
        <a:p>
          <a:r>
            <a:rPr lang="es-EC" dirty="0" smtClean="0"/>
            <a:t>Objetivo General</a:t>
          </a:r>
          <a:endParaRPr lang="es-EC" dirty="0"/>
        </a:p>
      </dgm:t>
    </dgm:pt>
    <dgm:pt modelId="{FF9DE07F-8E26-44D8-8F67-95A2900C1CF7}" type="parTrans" cxnId="{26FD858A-02C2-4CD1-A23E-1D5C0B231BBB}">
      <dgm:prSet/>
      <dgm:spPr/>
      <dgm:t>
        <a:bodyPr/>
        <a:lstStyle/>
        <a:p>
          <a:endParaRPr lang="es-EC"/>
        </a:p>
      </dgm:t>
    </dgm:pt>
    <dgm:pt modelId="{D65845B9-9988-41DE-BC96-765B83689F18}" type="sibTrans" cxnId="{26FD858A-02C2-4CD1-A23E-1D5C0B231BBB}">
      <dgm:prSet/>
      <dgm:spPr/>
      <dgm:t>
        <a:bodyPr/>
        <a:lstStyle/>
        <a:p>
          <a:endParaRPr lang="es-EC"/>
        </a:p>
      </dgm:t>
    </dgm:pt>
    <dgm:pt modelId="{ADA2387C-40C0-46D2-B4AA-08A2212475B8}">
      <dgm:prSet phldrT="[Texto]"/>
      <dgm:spPr/>
      <dgm:t>
        <a:bodyPr/>
        <a:lstStyle/>
        <a:p>
          <a:r>
            <a:rPr lang="es-ES" b="0" dirty="0" smtClean="0"/>
            <a:t>Elaborar un Plan para el establecimiento de una empresa industrializadora y comercializadora de grano de cacao fino de aroma mediante la compra y el procesamiento del grano dándole valor agregado que permita su venta y distribución a nivel Internacional en Santo Domingo de los </a:t>
          </a:r>
          <a:r>
            <a:rPr lang="es-ES" b="0" dirty="0" err="1" smtClean="0"/>
            <a:t>Tsachilas</a:t>
          </a:r>
          <a:endParaRPr lang="es-EC" dirty="0"/>
        </a:p>
      </dgm:t>
    </dgm:pt>
    <dgm:pt modelId="{8F537C2B-A68B-42DF-9215-0B1909E73672}" type="parTrans" cxnId="{CAF23949-9946-4414-8612-0A784F258F3F}">
      <dgm:prSet/>
      <dgm:spPr/>
      <dgm:t>
        <a:bodyPr/>
        <a:lstStyle/>
        <a:p>
          <a:endParaRPr lang="es-EC"/>
        </a:p>
      </dgm:t>
    </dgm:pt>
    <dgm:pt modelId="{638CB192-BAE6-4F1E-9A62-43F487D26751}" type="sibTrans" cxnId="{CAF23949-9946-4414-8612-0A784F258F3F}">
      <dgm:prSet/>
      <dgm:spPr/>
      <dgm:t>
        <a:bodyPr/>
        <a:lstStyle/>
        <a:p>
          <a:endParaRPr lang="es-EC"/>
        </a:p>
      </dgm:t>
    </dgm:pt>
    <dgm:pt modelId="{3A5DFDED-6AD0-4472-85CA-DB862B0F0E1B}" type="pres">
      <dgm:prSet presAssocID="{472974C2-AA8B-48BA-9039-965AE7C400AE}" presName="Name0" presStyleCnt="0">
        <dgm:presLayoutVars>
          <dgm:dir/>
          <dgm:animLvl val="lvl"/>
          <dgm:resizeHandles/>
        </dgm:presLayoutVars>
      </dgm:prSet>
      <dgm:spPr/>
      <dgm:t>
        <a:bodyPr/>
        <a:lstStyle/>
        <a:p>
          <a:endParaRPr lang="es-ES"/>
        </a:p>
      </dgm:t>
    </dgm:pt>
    <dgm:pt modelId="{BE1100ED-5D46-4120-B897-CF2EF79A5C89}" type="pres">
      <dgm:prSet presAssocID="{12931874-BE02-41F3-847B-991BEE7BA404}" presName="linNode" presStyleCnt="0"/>
      <dgm:spPr/>
    </dgm:pt>
    <dgm:pt modelId="{2965A72F-5291-4357-A77F-6309AA5C3C8D}" type="pres">
      <dgm:prSet presAssocID="{12931874-BE02-41F3-847B-991BEE7BA404}" presName="parentShp" presStyleLbl="node1" presStyleIdx="0" presStyleCnt="1">
        <dgm:presLayoutVars>
          <dgm:bulletEnabled val="1"/>
        </dgm:presLayoutVars>
      </dgm:prSet>
      <dgm:spPr/>
      <dgm:t>
        <a:bodyPr/>
        <a:lstStyle/>
        <a:p>
          <a:endParaRPr lang="es-ES"/>
        </a:p>
      </dgm:t>
    </dgm:pt>
    <dgm:pt modelId="{1A66E2F1-C495-47BE-81C7-F7A87284638C}" type="pres">
      <dgm:prSet presAssocID="{12931874-BE02-41F3-847B-991BEE7BA404}" presName="childShp" presStyleLbl="bgAccFollowNode1" presStyleIdx="0" presStyleCnt="1">
        <dgm:presLayoutVars>
          <dgm:bulletEnabled val="1"/>
        </dgm:presLayoutVars>
      </dgm:prSet>
      <dgm:spPr/>
      <dgm:t>
        <a:bodyPr/>
        <a:lstStyle/>
        <a:p>
          <a:endParaRPr lang="es-EC"/>
        </a:p>
      </dgm:t>
    </dgm:pt>
  </dgm:ptLst>
  <dgm:cxnLst>
    <dgm:cxn modelId="{CAF23949-9946-4414-8612-0A784F258F3F}" srcId="{12931874-BE02-41F3-847B-991BEE7BA404}" destId="{ADA2387C-40C0-46D2-B4AA-08A2212475B8}" srcOrd="0" destOrd="0" parTransId="{8F537C2B-A68B-42DF-9215-0B1909E73672}" sibTransId="{638CB192-BAE6-4F1E-9A62-43F487D26751}"/>
    <dgm:cxn modelId="{C2C98F8D-574A-4CF4-9CF6-7D2D57BD200C}" type="presOf" srcId="{12931874-BE02-41F3-847B-991BEE7BA404}" destId="{2965A72F-5291-4357-A77F-6309AA5C3C8D}" srcOrd="0" destOrd="0" presId="urn:microsoft.com/office/officeart/2005/8/layout/vList6"/>
    <dgm:cxn modelId="{7B3CF217-C8A8-4263-B09C-D1DE34A3A314}" type="presOf" srcId="{ADA2387C-40C0-46D2-B4AA-08A2212475B8}" destId="{1A66E2F1-C495-47BE-81C7-F7A87284638C}" srcOrd="0" destOrd="0" presId="urn:microsoft.com/office/officeart/2005/8/layout/vList6"/>
    <dgm:cxn modelId="{26FD858A-02C2-4CD1-A23E-1D5C0B231BBB}" srcId="{472974C2-AA8B-48BA-9039-965AE7C400AE}" destId="{12931874-BE02-41F3-847B-991BEE7BA404}" srcOrd="0" destOrd="0" parTransId="{FF9DE07F-8E26-44D8-8F67-95A2900C1CF7}" sibTransId="{D65845B9-9988-41DE-BC96-765B83689F18}"/>
    <dgm:cxn modelId="{A3A35CCE-D668-486C-9B65-9438DA646C03}" type="presOf" srcId="{472974C2-AA8B-48BA-9039-965AE7C400AE}" destId="{3A5DFDED-6AD0-4472-85CA-DB862B0F0E1B}" srcOrd="0" destOrd="0" presId="urn:microsoft.com/office/officeart/2005/8/layout/vList6"/>
    <dgm:cxn modelId="{33E5F2FC-3EBA-4188-A485-290E4F72947E}" type="presParOf" srcId="{3A5DFDED-6AD0-4472-85CA-DB862B0F0E1B}" destId="{BE1100ED-5D46-4120-B897-CF2EF79A5C89}" srcOrd="0" destOrd="0" presId="urn:microsoft.com/office/officeart/2005/8/layout/vList6"/>
    <dgm:cxn modelId="{3C86AABB-280D-4600-9294-291E9B3D773C}" type="presParOf" srcId="{BE1100ED-5D46-4120-B897-CF2EF79A5C89}" destId="{2965A72F-5291-4357-A77F-6309AA5C3C8D}" srcOrd="0" destOrd="0" presId="urn:microsoft.com/office/officeart/2005/8/layout/vList6"/>
    <dgm:cxn modelId="{479F2BD0-221A-4D60-9E70-80498A2242EB}" type="presParOf" srcId="{BE1100ED-5D46-4120-B897-CF2EF79A5C89}" destId="{1A66E2F1-C495-47BE-81C7-F7A87284638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832279-3BDF-4725-88D2-13D3E608E259}"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s-EC"/>
        </a:p>
      </dgm:t>
    </dgm:pt>
    <dgm:pt modelId="{FE58983E-2BCA-4EAA-BC5E-56F37A01B680}">
      <dgm:prSet phldrT="[Texto]" custT="1"/>
      <dgm:spPr/>
      <dgm:t>
        <a:bodyPr/>
        <a:lstStyle/>
        <a:p>
          <a:r>
            <a:rPr lang="es-ES" sz="1200" b="0" dirty="0" smtClean="0">
              <a:solidFill>
                <a:schemeClr val="bg1"/>
              </a:solidFill>
              <a:latin typeface="Times New Roman" panose="02020603050405020304" pitchFamily="18" charset="0"/>
              <a:cs typeface="Times New Roman" panose="02020603050405020304" pitchFamily="18" charset="0"/>
            </a:rPr>
            <a:t>Diagnóstico de la situación actual, del cultivo, industrialización y comercialización del cacao a nivel local que permita viabilizar la ejecución del plan de negocios</a:t>
          </a:r>
          <a:r>
            <a:rPr lang="es-ES" sz="1200" b="0" dirty="0" smtClean="0">
              <a:solidFill>
                <a:schemeClr val="tx1"/>
              </a:solidFill>
              <a:latin typeface="Times New Roman" panose="02020603050405020304" pitchFamily="18" charset="0"/>
              <a:cs typeface="Times New Roman" panose="02020603050405020304" pitchFamily="18" charset="0"/>
            </a:rPr>
            <a:t>.</a:t>
          </a:r>
          <a:endParaRPr lang="es-EC" sz="1200" dirty="0">
            <a:solidFill>
              <a:schemeClr val="tx1"/>
            </a:solidFill>
            <a:latin typeface="Times New Roman" panose="02020603050405020304" pitchFamily="18" charset="0"/>
            <a:cs typeface="Times New Roman" panose="02020603050405020304" pitchFamily="18" charset="0"/>
          </a:endParaRPr>
        </a:p>
      </dgm:t>
    </dgm:pt>
    <dgm:pt modelId="{7AF5D39C-E645-4CB0-B61F-05F03A9A7CFD}" type="parTrans" cxnId="{5BF6EC56-4629-4916-8FEE-F30760771402}">
      <dgm:prSet/>
      <dgm:spPr/>
      <dgm:t>
        <a:bodyPr/>
        <a:lstStyle/>
        <a:p>
          <a:endParaRPr lang="es-EC" sz="1200">
            <a:solidFill>
              <a:schemeClr val="tx1"/>
            </a:solidFill>
          </a:endParaRPr>
        </a:p>
      </dgm:t>
    </dgm:pt>
    <dgm:pt modelId="{8A10E415-7371-4732-94CF-C6521908054D}" type="sibTrans" cxnId="{5BF6EC56-4629-4916-8FEE-F30760771402}">
      <dgm:prSet/>
      <dgm:spPr/>
      <dgm:t>
        <a:bodyPr/>
        <a:lstStyle/>
        <a:p>
          <a:endParaRPr lang="es-EC" sz="1200">
            <a:solidFill>
              <a:schemeClr val="tx1"/>
            </a:solidFill>
          </a:endParaRPr>
        </a:p>
      </dgm:t>
    </dgm:pt>
    <dgm:pt modelId="{1A2191F6-40FD-4879-AEB2-D9AB3F30657D}">
      <dgm:prSet phldrT="[Texto]" custT="1"/>
      <dgm:spPr/>
      <dgm:t>
        <a:bodyPr/>
        <a:lstStyle/>
        <a:p>
          <a:r>
            <a:rPr lang="es-ES" sz="1200" b="0" dirty="0" smtClean="0">
              <a:solidFill>
                <a:schemeClr val="bg1"/>
              </a:solidFill>
              <a:latin typeface="Times New Roman" panose="02020603050405020304" pitchFamily="18" charset="0"/>
              <a:cs typeface="Times New Roman" panose="02020603050405020304" pitchFamily="18" charset="0"/>
            </a:rPr>
            <a:t>Estructurar el organigrama de la empresa en función de las necesidades de comercializar con valor agregado el cacao fino de aroma.</a:t>
          </a:r>
          <a:endParaRPr lang="es-EC" sz="1200" dirty="0">
            <a:solidFill>
              <a:schemeClr val="bg1"/>
            </a:solidFill>
            <a:latin typeface="Times New Roman" panose="02020603050405020304" pitchFamily="18" charset="0"/>
            <a:cs typeface="Times New Roman" panose="02020603050405020304" pitchFamily="18" charset="0"/>
          </a:endParaRPr>
        </a:p>
      </dgm:t>
    </dgm:pt>
    <dgm:pt modelId="{BB3EE56C-5DA1-4778-BA46-5A193634D7F1}" type="parTrans" cxnId="{7F84B0B4-094A-4A2D-B82D-5B248F157E99}">
      <dgm:prSet/>
      <dgm:spPr/>
      <dgm:t>
        <a:bodyPr/>
        <a:lstStyle/>
        <a:p>
          <a:endParaRPr lang="es-EC" sz="1200">
            <a:solidFill>
              <a:schemeClr val="tx1"/>
            </a:solidFill>
          </a:endParaRPr>
        </a:p>
      </dgm:t>
    </dgm:pt>
    <dgm:pt modelId="{8F8ACB92-DFE2-4487-AEBD-F51596CFEC32}" type="sibTrans" cxnId="{7F84B0B4-094A-4A2D-B82D-5B248F157E99}">
      <dgm:prSet/>
      <dgm:spPr/>
      <dgm:t>
        <a:bodyPr/>
        <a:lstStyle/>
        <a:p>
          <a:endParaRPr lang="es-EC" sz="1200">
            <a:solidFill>
              <a:schemeClr val="tx1"/>
            </a:solidFill>
          </a:endParaRPr>
        </a:p>
      </dgm:t>
    </dgm:pt>
    <dgm:pt modelId="{8ED592F1-167F-4924-B172-DA04103B8FD8}">
      <dgm:prSet phldrT="[Texto]" custT="1"/>
      <dgm:spPr/>
      <dgm:t>
        <a:bodyPr/>
        <a:lstStyle/>
        <a:p>
          <a:r>
            <a:rPr lang="es-ES" sz="1200" b="0" dirty="0" smtClean="0">
              <a:solidFill>
                <a:schemeClr val="bg1"/>
              </a:solidFill>
              <a:latin typeface="Times New Roman" panose="02020603050405020304" pitchFamily="18" charset="0"/>
              <a:cs typeface="Times New Roman" panose="02020603050405020304" pitchFamily="18" charset="0"/>
            </a:rPr>
            <a:t>Determinar mediante estudio técnico el lugar idóneo para un centro de acopio, procesamiento, industrialización y comercialización del caco fino de aroma</a:t>
          </a:r>
          <a:r>
            <a:rPr lang="es-ES" sz="1200" b="0" dirty="0" smtClean="0">
              <a:solidFill>
                <a:schemeClr val="tx1"/>
              </a:solidFill>
              <a:latin typeface="Times New Roman" panose="02020603050405020304" pitchFamily="18" charset="0"/>
              <a:cs typeface="Times New Roman" panose="02020603050405020304" pitchFamily="18" charset="0"/>
            </a:rPr>
            <a:t>.</a:t>
          </a:r>
          <a:endParaRPr lang="es-EC" sz="1200" dirty="0">
            <a:solidFill>
              <a:schemeClr val="tx1"/>
            </a:solidFill>
            <a:latin typeface="Times New Roman" panose="02020603050405020304" pitchFamily="18" charset="0"/>
            <a:cs typeface="Times New Roman" panose="02020603050405020304" pitchFamily="18" charset="0"/>
          </a:endParaRPr>
        </a:p>
      </dgm:t>
    </dgm:pt>
    <dgm:pt modelId="{BC231756-0B72-496D-85CF-339447D29A70}" type="parTrans" cxnId="{D37E0A88-8476-4136-A3EA-D8FA42290AFF}">
      <dgm:prSet/>
      <dgm:spPr/>
      <dgm:t>
        <a:bodyPr/>
        <a:lstStyle/>
        <a:p>
          <a:endParaRPr lang="es-EC" sz="1200">
            <a:solidFill>
              <a:schemeClr val="tx1"/>
            </a:solidFill>
          </a:endParaRPr>
        </a:p>
      </dgm:t>
    </dgm:pt>
    <dgm:pt modelId="{010B667F-52FC-4A5D-B81C-B5544DD9CE90}" type="sibTrans" cxnId="{D37E0A88-8476-4136-A3EA-D8FA42290AFF}">
      <dgm:prSet/>
      <dgm:spPr/>
      <dgm:t>
        <a:bodyPr/>
        <a:lstStyle/>
        <a:p>
          <a:endParaRPr lang="es-EC" sz="1200">
            <a:solidFill>
              <a:schemeClr val="tx1"/>
            </a:solidFill>
          </a:endParaRPr>
        </a:p>
      </dgm:t>
    </dgm:pt>
    <dgm:pt modelId="{AFF800DC-7852-4846-A226-FA7F131E0871}">
      <dgm:prSet phldrT="[Texto]" custT="1"/>
      <dgm:spPr/>
      <dgm:t>
        <a:bodyPr/>
        <a:lstStyle/>
        <a:p>
          <a:r>
            <a:rPr lang="es-ES" sz="1200" b="0" dirty="0" smtClean="0">
              <a:solidFill>
                <a:schemeClr val="bg1"/>
              </a:solidFill>
              <a:latin typeface="Times New Roman" panose="02020603050405020304" pitchFamily="18" charset="0"/>
              <a:cs typeface="Times New Roman" panose="02020603050405020304" pitchFamily="18" charset="0"/>
            </a:rPr>
            <a:t>Realizar análisis financiero y económico del plan para la creación de la empresa de industrialización y comercialización de caco fino de aroma en base a la metodología de beneficio – costo.</a:t>
          </a:r>
          <a:endParaRPr lang="es-EC" sz="1200" dirty="0">
            <a:solidFill>
              <a:schemeClr val="bg1"/>
            </a:solidFill>
            <a:latin typeface="Times New Roman" panose="02020603050405020304" pitchFamily="18" charset="0"/>
            <a:cs typeface="Times New Roman" panose="02020603050405020304" pitchFamily="18" charset="0"/>
          </a:endParaRPr>
        </a:p>
      </dgm:t>
    </dgm:pt>
    <dgm:pt modelId="{CDD69443-A989-42C4-9494-E4745A3FC8EC}" type="parTrans" cxnId="{A04D8C87-0DC3-489E-9EDE-364717454631}">
      <dgm:prSet/>
      <dgm:spPr/>
      <dgm:t>
        <a:bodyPr/>
        <a:lstStyle/>
        <a:p>
          <a:endParaRPr lang="es-EC" sz="1200">
            <a:solidFill>
              <a:schemeClr val="tx1"/>
            </a:solidFill>
          </a:endParaRPr>
        </a:p>
      </dgm:t>
    </dgm:pt>
    <dgm:pt modelId="{4507458C-FE55-4AC8-9C95-D6AA8A779225}" type="sibTrans" cxnId="{A04D8C87-0DC3-489E-9EDE-364717454631}">
      <dgm:prSet/>
      <dgm:spPr/>
      <dgm:t>
        <a:bodyPr/>
        <a:lstStyle/>
        <a:p>
          <a:endParaRPr lang="es-EC" sz="1200">
            <a:solidFill>
              <a:schemeClr val="tx1"/>
            </a:solidFill>
          </a:endParaRPr>
        </a:p>
      </dgm:t>
    </dgm:pt>
    <dgm:pt modelId="{5860755D-6F76-49C0-9C11-89ADC9143718}" type="pres">
      <dgm:prSet presAssocID="{07832279-3BDF-4725-88D2-13D3E608E259}" presName="diagram" presStyleCnt="0">
        <dgm:presLayoutVars>
          <dgm:dir/>
          <dgm:resizeHandles val="exact"/>
        </dgm:presLayoutVars>
      </dgm:prSet>
      <dgm:spPr/>
      <dgm:t>
        <a:bodyPr/>
        <a:lstStyle/>
        <a:p>
          <a:endParaRPr lang="es-ES"/>
        </a:p>
      </dgm:t>
    </dgm:pt>
    <dgm:pt modelId="{72125247-45A4-411B-92FA-1A2AA7F40A52}" type="pres">
      <dgm:prSet presAssocID="{FE58983E-2BCA-4EAA-BC5E-56F37A01B680}" presName="node" presStyleLbl="node1" presStyleIdx="0" presStyleCnt="4">
        <dgm:presLayoutVars>
          <dgm:bulletEnabled val="1"/>
        </dgm:presLayoutVars>
      </dgm:prSet>
      <dgm:spPr/>
      <dgm:t>
        <a:bodyPr/>
        <a:lstStyle/>
        <a:p>
          <a:endParaRPr lang="es-EC"/>
        </a:p>
      </dgm:t>
    </dgm:pt>
    <dgm:pt modelId="{6C906748-92BF-4A04-B1C4-5150E177795F}" type="pres">
      <dgm:prSet presAssocID="{8A10E415-7371-4732-94CF-C6521908054D}" presName="sibTrans" presStyleCnt="0"/>
      <dgm:spPr/>
      <dgm:t>
        <a:bodyPr/>
        <a:lstStyle/>
        <a:p>
          <a:endParaRPr lang="es-ES"/>
        </a:p>
      </dgm:t>
    </dgm:pt>
    <dgm:pt modelId="{082B6D29-9865-4B55-8E3F-67CD9C3C163C}" type="pres">
      <dgm:prSet presAssocID="{1A2191F6-40FD-4879-AEB2-D9AB3F30657D}" presName="node" presStyleLbl="node1" presStyleIdx="1" presStyleCnt="4">
        <dgm:presLayoutVars>
          <dgm:bulletEnabled val="1"/>
        </dgm:presLayoutVars>
      </dgm:prSet>
      <dgm:spPr/>
      <dgm:t>
        <a:bodyPr/>
        <a:lstStyle/>
        <a:p>
          <a:endParaRPr lang="es-EC"/>
        </a:p>
      </dgm:t>
    </dgm:pt>
    <dgm:pt modelId="{983B1D21-BCFE-433D-98AD-D52B40F25C46}" type="pres">
      <dgm:prSet presAssocID="{8F8ACB92-DFE2-4487-AEBD-F51596CFEC32}" presName="sibTrans" presStyleCnt="0"/>
      <dgm:spPr/>
      <dgm:t>
        <a:bodyPr/>
        <a:lstStyle/>
        <a:p>
          <a:endParaRPr lang="es-ES"/>
        </a:p>
      </dgm:t>
    </dgm:pt>
    <dgm:pt modelId="{3667A0FA-F9C6-49FF-B620-4FC48FA01AAA}" type="pres">
      <dgm:prSet presAssocID="{8ED592F1-167F-4924-B172-DA04103B8FD8}" presName="node" presStyleLbl="node1" presStyleIdx="2" presStyleCnt="4">
        <dgm:presLayoutVars>
          <dgm:bulletEnabled val="1"/>
        </dgm:presLayoutVars>
      </dgm:prSet>
      <dgm:spPr/>
      <dgm:t>
        <a:bodyPr/>
        <a:lstStyle/>
        <a:p>
          <a:endParaRPr lang="es-EC"/>
        </a:p>
      </dgm:t>
    </dgm:pt>
    <dgm:pt modelId="{904AEE75-FE8E-433F-AF73-E874FCEDC518}" type="pres">
      <dgm:prSet presAssocID="{010B667F-52FC-4A5D-B81C-B5544DD9CE90}" presName="sibTrans" presStyleCnt="0"/>
      <dgm:spPr/>
      <dgm:t>
        <a:bodyPr/>
        <a:lstStyle/>
        <a:p>
          <a:endParaRPr lang="es-ES"/>
        </a:p>
      </dgm:t>
    </dgm:pt>
    <dgm:pt modelId="{03E565AB-77EE-4254-8C9A-F54AFDAC5DC6}" type="pres">
      <dgm:prSet presAssocID="{AFF800DC-7852-4846-A226-FA7F131E0871}" presName="node" presStyleLbl="node1" presStyleIdx="3" presStyleCnt="4">
        <dgm:presLayoutVars>
          <dgm:bulletEnabled val="1"/>
        </dgm:presLayoutVars>
      </dgm:prSet>
      <dgm:spPr/>
      <dgm:t>
        <a:bodyPr/>
        <a:lstStyle/>
        <a:p>
          <a:endParaRPr lang="es-EC"/>
        </a:p>
      </dgm:t>
    </dgm:pt>
  </dgm:ptLst>
  <dgm:cxnLst>
    <dgm:cxn modelId="{D37E0A88-8476-4136-A3EA-D8FA42290AFF}" srcId="{07832279-3BDF-4725-88D2-13D3E608E259}" destId="{8ED592F1-167F-4924-B172-DA04103B8FD8}" srcOrd="2" destOrd="0" parTransId="{BC231756-0B72-496D-85CF-339447D29A70}" sibTransId="{010B667F-52FC-4A5D-B81C-B5544DD9CE90}"/>
    <dgm:cxn modelId="{5BF6EC56-4629-4916-8FEE-F30760771402}" srcId="{07832279-3BDF-4725-88D2-13D3E608E259}" destId="{FE58983E-2BCA-4EAA-BC5E-56F37A01B680}" srcOrd="0" destOrd="0" parTransId="{7AF5D39C-E645-4CB0-B61F-05F03A9A7CFD}" sibTransId="{8A10E415-7371-4732-94CF-C6521908054D}"/>
    <dgm:cxn modelId="{AE1F9F70-19D4-4FBC-BC37-C6B558E2669E}" type="presOf" srcId="{1A2191F6-40FD-4879-AEB2-D9AB3F30657D}" destId="{082B6D29-9865-4B55-8E3F-67CD9C3C163C}" srcOrd="0" destOrd="0" presId="urn:microsoft.com/office/officeart/2005/8/layout/default"/>
    <dgm:cxn modelId="{9A78452A-D8F2-4DEE-B3B4-E9F0D928781E}" type="presOf" srcId="{FE58983E-2BCA-4EAA-BC5E-56F37A01B680}" destId="{72125247-45A4-411B-92FA-1A2AA7F40A52}" srcOrd="0" destOrd="0" presId="urn:microsoft.com/office/officeart/2005/8/layout/default"/>
    <dgm:cxn modelId="{7F84B0B4-094A-4A2D-B82D-5B248F157E99}" srcId="{07832279-3BDF-4725-88D2-13D3E608E259}" destId="{1A2191F6-40FD-4879-AEB2-D9AB3F30657D}" srcOrd="1" destOrd="0" parTransId="{BB3EE56C-5DA1-4778-BA46-5A193634D7F1}" sibTransId="{8F8ACB92-DFE2-4487-AEBD-F51596CFEC32}"/>
    <dgm:cxn modelId="{F6AA52D0-5C45-4F98-88C7-A367C55BF3C0}" type="presOf" srcId="{8ED592F1-167F-4924-B172-DA04103B8FD8}" destId="{3667A0FA-F9C6-49FF-B620-4FC48FA01AAA}" srcOrd="0" destOrd="0" presId="urn:microsoft.com/office/officeart/2005/8/layout/default"/>
    <dgm:cxn modelId="{A04D8C87-0DC3-489E-9EDE-364717454631}" srcId="{07832279-3BDF-4725-88D2-13D3E608E259}" destId="{AFF800DC-7852-4846-A226-FA7F131E0871}" srcOrd="3" destOrd="0" parTransId="{CDD69443-A989-42C4-9494-E4745A3FC8EC}" sibTransId="{4507458C-FE55-4AC8-9C95-D6AA8A779225}"/>
    <dgm:cxn modelId="{3E91D234-115F-4150-B0D8-9AE7B9299DC8}" type="presOf" srcId="{07832279-3BDF-4725-88D2-13D3E608E259}" destId="{5860755D-6F76-49C0-9C11-89ADC9143718}" srcOrd="0" destOrd="0" presId="urn:microsoft.com/office/officeart/2005/8/layout/default"/>
    <dgm:cxn modelId="{D58D8CCE-308C-4BEF-A9A5-E3B9F265C368}" type="presOf" srcId="{AFF800DC-7852-4846-A226-FA7F131E0871}" destId="{03E565AB-77EE-4254-8C9A-F54AFDAC5DC6}" srcOrd="0" destOrd="0" presId="urn:microsoft.com/office/officeart/2005/8/layout/default"/>
    <dgm:cxn modelId="{58FE7F73-24A2-44F9-9B5F-90989E88A5D5}" type="presParOf" srcId="{5860755D-6F76-49C0-9C11-89ADC9143718}" destId="{72125247-45A4-411B-92FA-1A2AA7F40A52}" srcOrd="0" destOrd="0" presId="urn:microsoft.com/office/officeart/2005/8/layout/default"/>
    <dgm:cxn modelId="{39DB62F2-3B0B-4889-A258-A6C41362297E}" type="presParOf" srcId="{5860755D-6F76-49C0-9C11-89ADC9143718}" destId="{6C906748-92BF-4A04-B1C4-5150E177795F}" srcOrd="1" destOrd="0" presId="urn:microsoft.com/office/officeart/2005/8/layout/default"/>
    <dgm:cxn modelId="{56C4FE40-307E-4D12-AA79-11ADAFC8EB32}" type="presParOf" srcId="{5860755D-6F76-49C0-9C11-89ADC9143718}" destId="{082B6D29-9865-4B55-8E3F-67CD9C3C163C}" srcOrd="2" destOrd="0" presId="urn:microsoft.com/office/officeart/2005/8/layout/default"/>
    <dgm:cxn modelId="{57846716-7B53-49EF-BA61-09581A3863BA}" type="presParOf" srcId="{5860755D-6F76-49C0-9C11-89ADC9143718}" destId="{983B1D21-BCFE-433D-98AD-D52B40F25C46}" srcOrd="3" destOrd="0" presId="urn:microsoft.com/office/officeart/2005/8/layout/default"/>
    <dgm:cxn modelId="{89A271F6-162C-4736-8667-D64A2E7E7940}" type="presParOf" srcId="{5860755D-6F76-49C0-9C11-89ADC9143718}" destId="{3667A0FA-F9C6-49FF-B620-4FC48FA01AAA}" srcOrd="4" destOrd="0" presId="urn:microsoft.com/office/officeart/2005/8/layout/default"/>
    <dgm:cxn modelId="{44EE46D8-A51B-4F4A-9342-689FF4AC5FC6}" type="presParOf" srcId="{5860755D-6F76-49C0-9C11-89ADC9143718}" destId="{904AEE75-FE8E-433F-AF73-E874FCEDC518}" srcOrd="5" destOrd="0" presId="urn:microsoft.com/office/officeart/2005/8/layout/default"/>
    <dgm:cxn modelId="{C8917D03-B815-4ADA-A93E-5BA0A756E500}" type="presParOf" srcId="{5860755D-6F76-49C0-9C11-89ADC9143718}" destId="{03E565AB-77EE-4254-8C9A-F54AFDAC5DC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C05ED6-1D0C-43B2-8E61-59029546062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EC"/>
        </a:p>
      </dgm:t>
    </dgm:pt>
    <dgm:pt modelId="{18A6233A-1301-4B08-A854-58C4B5E26BE7}">
      <dgm:prSet phldrT="[Texto]" custT="1"/>
      <dgm:spPr/>
      <dgm:t>
        <a:bodyPr/>
        <a:lstStyle/>
        <a:p>
          <a:r>
            <a:rPr lang="es-EC" sz="2100" dirty="0" smtClean="0">
              <a:solidFill>
                <a:schemeClr val="tx1"/>
              </a:solidFill>
            </a:rPr>
            <a:t>Plan de negocios</a:t>
          </a:r>
        </a:p>
        <a:p>
          <a:r>
            <a:rPr lang="es-EC" sz="1400" dirty="0" smtClean="0">
              <a:solidFill>
                <a:schemeClr val="tx1"/>
              </a:solidFill>
            </a:rPr>
            <a:t>Permite comunicar una idea para venderla y tener una respuesta afirmativa por parte de los inversionistas</a:t>
          </a:r>
          <a:endParaRPr lang="es-EC" sz="1400" dirty="0">
            <a:solidFill>
              <a:schemeClr val="tx1"/>
            </a:solidFill>
          </a:endParaRPr>
        </a:p>
      </dgm:t>
    </dgm:pt>
    <dgm:pt modelId="{F0C1303C-76D6-4E65-A64F-79612251B9F9}" type="parTrans" cxnId="{45FEACBE-BBCA-4167-AE09-0CB1E05F389B}">
      <dgm:prSet/>
      <dgm:spPr/>
      <dgm:t>
        <a:bodyPr/>
        <a:lstStyle/>
        <a:p>
          <a:endParaRPr lang="es-EC"/>
        </a:p>
      </dgm:t>
    </dgm:pt>
    <dgm:pt modelId="{72889FD8-41DC-4F99-9E2A-40DFF4D5E22D}" type="sibTrans" cxnId="{45FEACBE-BBCA-4167-AE09-0CB1E05F389B}">
      <dgm:prSet/>
      <dgm:spPr/>
      <dgm:t>
        <a:bodyPr/>
        <a:lstStyle/>
        <a:p>
          <a:endParaRPr lang="es-EC"/>
        </a:p>
      </dgm:t>
    </dgm:pt>
    <dgm:pt modelId="{A113E579-78CA-42EC-8D9C-A0BFF08EB992}">
      <dgm:prSet phldrT="[Texto]" custT="1"/>
      <dgm:spPr/>
      <dgm:t>
        <a:bodyPr/>
        <a:lstStyle/>
        <a:p>
          <a:r>
            <a:rPr lang="es-EC" sz="2000" dirty="0" smtClean="0">
              <a:solidFill>
                <a:schemeClr val="tx1"/>
              </a:solidFill>
            </a:rPr>
            <a:t>Productividad</a:t>
          </a:r>
        </a:p>
        <a:p>
          <a:r>
            <a:rPr lang="es-EC" sz="1400" dirty="0" smtClean="0">
              <a:solidFill>
                <a:schemeClr val="tx1"/>
              </a:solidFill>
            </a:rPr>
            <a:t>Necesidad impostergable a todos los sectores hacia una economía generadora de alto valor agregado, conocimiento y talento humano</a:t>
          </a:r>
        </a:p>
      </dgm:t>
    </dgm:pt>
    <dgm:pt modelId="{A7C87358-AB6E-4E5A-B758-7FC1B7067614}" type="parTrans" cxnId="{36FD9683-DD19-46A5-A4AF-3959D7AA073E}">
      <dgm:prSet/>
      <dgm:spPr/>
      <dgm:t>
        <a:bodyPr/>
        <a:lstStyle/>
        <a:p>
          <a:endParaRPr lang="es-EC"/>
        </a:p>
      </dgm:t>
    </dgm:pt>
    <dgm:pt modelId="{BFD1176A-2E00-49F0-9CD6-0C19CEA77A3B}" type="sibTrans" cxnId="{36FD9683-DD19-46A5-A4AF-3959D7AA073E}">
      <dgm:prSet/>
      <dgm:spPr/>
      <dgm:t>
        <a:bodyPr/>
        <a:lstStyle/>
        <a:p>
          <a:endParaRPr lang="es-EC"/>
        </a:p>
      </dgm:t>
    </dgm:pt>
    <dgm:pt modelId="{A004C535-74C0-4441-ADF3-FC5AE358A508}">
      <dgm:prSet phldrT="[Texto]" custT="1"/>
      <dgm:spPr/>
      <dgm:t>
        <a:bodyPr/>
        <a:lstStyle/>
        <a:p>
          <a:r>
            <a:rPr lang="es-EC" sz="1600" dirty="0" smtClean="0">
              <a:solidFill>
                <a:schemeClr val="tx1"/>
              </a:solidFill>
            </a:rPr>
            <a:t>Plan Nacional del Buen Vivir 2013-2017</a:t>
          </a:r>
        </a:p>
        <a:p>
          <a:r>
            <a:rPr lang="es-EC" sz="1400" dirty="0" smtClean="0">
              <a:solidFill>
                <a:schemeClr val="tx1"/>
              </a:solidFill>
            </a:rPr>
            <a:t>Innovación en producción y comercialización la planificación de la formación de trabajadores capaces de elabora y comercializar los nuevos productos que surjan del desarrollo tecnológico y productivo.</a:t>
          </a:r>
          <a:endParaRPr lang="es-EC" sz="1400" dirty="0">
            <a:solidFill>
              <a:schemeClr val="tx1"/>
            </a:solidFill>
          </a:endParaRPr>
        </a:p>
      </dgm:t>
    </dgm:pt>
    <dgm:pt modelId="{10AB48E0-B821-4250-9EDA-25216E723731}" type="parTrans" cxnId="{4A710F01-8C94-4374-8DC2-A2E4D7420193}">
      <dgm:prSet/>
      <dgm:spPr/>
      <dgm:t>
        <a:bodyPr/>
        <a:lstStyle/>
        <a:p>
          <a:endParaRPr lang="es-EC"/>
        </a:p>
      </dgm:t>
    </dgm:pt>
    <dgm:pt modelId="{12CE9212-49EF-4193-BA17-B88B42078551}" type="sibTrans" cxnId="{4A710F01-8C94-4374-8DC2-A2E4D7420193}">
      <dgm:prSet/>
      <dgm:spPr/>
      <dgm:t>
        <a:bodyPr/>
        <a:lstStyle/>
        <a:p>
          <a:endParaRPr lang="es-EC"/>
        </a:p>
      </dgm:t>
    </dgm:pt>
    <dgm:pt modelId="{177E1F26-F1F4-42EB-AEC9-B5C84A234FDB}">
      <dgm:prSet custT="1"/>
      <dgm:spPr/>
      <dgm:t>
        <a:bodyPr/>
        <a:lstStyle/>
        <a:p>
          <a:r>
            <a:rPr lang="es-ES" sz="1800" dirty="0" smtClean="0">
              <a:solidFill>
                <a:schemeClr val="tx1"/>
              </a:solidFill>
            </a:rPr>
            <a:t>Competitividad</a:t>
          </a:r>
        </a:p>
        <a:p>
          <a:r>
            <a:rPr lang="es-ES" sz="1400" dirty="0" smtClean="0">
              <a:solidFill>
                <a:schemeClr val="tx1"/>
              </a:solidFill>
            </a:rPr>
            <a:t>Aplicación de medidas orientadas a la eficiencia energética en los sectores productivos</a:t>
          </a:r>
          <a:endParaRPr lang="es-ES" sz="1400" dirty="0">
            <a:solidFill>
              <a:schemeClr val="tx1"/>
            </a:solidFill>
          </a:endParaRPr>
        </a:p>
      </dgm:t>
    </dgm:pt>
    <dgm:pt modelId="{B2445518-5838-4C13-9D86-65EAA39EB71D}" type="parTrans" cxnId="{D0449978-0550-42D5-B4C0-DB2792D74DFA}">
      <dgm:prSet/>
      <dgm:spPr/>
      <dgm:t>
        <a:bodyPr/>
        <a:lstStyle/>
        <a:p>
          <a:endParaRPr lang="es-ES"/>
        </a:p>
      </dgm:t>
    </dgm:pt>
    <dgm:pt modelId="{36622413-2DF9-4531-9A8D-E2EE08DD98B3}" type="sibTrans" cxnId="{D0449978-0550-42D5-B4C0-DB2792D74DFA}">
      <dgm:prSet/>
      <dgm:spPr/>
      <dgm:t>
        <a:bodyPr/>
        <a:lstStyle/>
        <a:p>
          <a:endParaRPr lang="es-ES"/>
        </a:p>
      </dgm:t>
    </dgm:pt>
    <dgm:pt modelId="{F97076D0-1A25-4F04-A509-D9AC1F0033CB}" type="pres">
      <dgm:prSet presAssocID="{DCC05ED6-1D0C-43B2-8E61-590295460628}" presName="Name0" presStyleCnt="0">
        <dgm:presLayoutVars>
          <dgm:dir/>
          <dgm:resizeHandles val="exact"/>
        </dgm:presLayoutVars>
      </dgm:prSet>
      <dgm:spPr/>
      <dgm:t>
        <a:bodyPr/>
        <a:lstStyle/>
        <a:p>
          <a:endParaRPr lang="es-ES"/>
        </a:p>
      </dgm:t>
    </dgm:pt>
    <dgm:pt modelId="{1F09FE19-B6A5-45B6-81F7-19CA5B0247E9}" type="pres">
      <dgm:prSet presAssocID="{18A6233A-1301-4B08-A854-58C4B5E26BE7}" presName="node" presStyleLbl="node1" presStyleIdx="0" presStyleCnt="4">
        <dgm:presLayoutVars>
          <dgm:bulletEnabled val="1"/>
        </dgm:presLayoutVars>
      </dgm:prSet>
      <dgm:spPr/>
      <dgm:t>
        <a:bodyPr/>
        <a:lstStyle/>
        <a:p>
          <a:endParaRPr lang="es-EC"/>
        </a:p>
      </dgm:t>
    </dgm:pt>
    <dgm:pt modelId="{35E1F6AF-5338-4B7D-A2AA-6D257449CDF6}" type="pres">
      <dgm:prSet presAssocID="{72889FD8-41DC-4F99-9E2A-40DFF4D5E22D}" presName="sibTrans" presStyleCnt="0"/>
      <dgm:spPr/>
    </dgm:pt>
    <dgm:pt modelId="{BA1AD276-FB32-4AD5-AC64-720B1FB9AC1B}" type="pres">
      <dgm:prSet presAssocID="{A113E579-78CA-42EC-8D9C-A0BFF08EB992}" presName="node" presStyleLbl="node1" presStyleIdx="1" presStyleCnt="4">
        <dgm:presLayoutVars>
          <dgm:bulletEnabled val="1"/>
        </dgm:presLayoutVars>
      </dgm:prSet>
      <dgm:spPr/>
      <dgm:t>
        <a:bodyPr/>
        <a:lstStyle/>
        <a:p>
          <a:endParaRPr lang="es-EC"/>
        </a:p>
      </dgm:t>
    </dgm:pt>
    <dgm:pt modelId="{0C60AFC7-4744-476B-8E38-66D16535C8D9}" type="pres">
      <dgm:prSet presAssocID="{BFD1176A-2E00-49F0-9CD6-0C19CEA77A3B}" presName="sibTrans" presStyleCnt="0"/>
      <dgm:spPr/>
    </dgm:pt>
    <dgm:pt modelId="{CC0F6F96-CA42-40C1-A8CF-90252265FCFF}" type="pres">
      <dgm:prSet presAssocID="{177E1F26-F1F4-42EB-AEC9-B5C84A234FDB}" presName="node" presStyleLbl="node1" presStyleIdx="2" presStyleCnt="4" custLinFactNeighborX="4">
        <dgm:presLayoutVars>
          <dgm:bulletEnabled val="1"/>
        </dgm:presLayoutVars>
      </dgm:prSet>
      <dgm:spPr/>
      <dgm:t>
        <a:bodyPr/>
        <a:lstStyle/>
        <a:p>
          <a:endParaRPr lang="es-ES"/>
        </a:p>
      </dgm:t>
    </dgm:pt>
    <dgm:pt modelId="{AADA836F-3828-4FA6-803A-5933000056C0}" type="pres">
      <dgm:prSet presAssocID="{36622413-2DF9-4531-9A8D-E2EE08DD98B3}" presName="sibTrans" presStyleCnt="0"/>
      <dgm:spPr/>
    </dgm:pt>
    <dgm:pt modelId="{B0A85532-92C6-4B20-9B04-C488AE9C6780}" type="pres">
      <dgm:prSet presAssocID="{A004C535-74C0-4441-ADF3-FC5AE358A508}" presName="node" presStyleLbl="node1" presStyleIdx="3" presStyleCnt="4">
        <dgm:presLayoutVars>
          <dgm:bulletEnabled val="1"/>
        </dgm:presLayoutVars>
      </dgm:prSet>
      <dgm:spPr/>
      <dgm:t>
        <a:bodyPr/>
        <a:lstStyle/>
        <a:p>
          <a:endParaRPr lang="es-EC"/>
        </a:p>
      </dgm:t>
    </dgm:pt>
  </dgm:ptLst>
  <dgm:cxnLst>
    <dgm:cxn modelId="{36FD9683-DD19-46A5-A4AF-3959D7AA073E}" srcId="{DCC05ED6-1D0C-43B2-8E61-590295460628}" destId="{A113E579-78CA-42EC-8D9C-A0BFF08EB992}" srcOrd="1" destOrd="0" parTransId="{A7C87358-AB6E-4E5A-B758-7FC1B7067614}" sibTransId="{BFD1176A-2E00-49F0-9CD6-0C19CEA77A3B}"/>
    <dgm:cxn modelId="{D859CF97-FCC8-49BF-A7FD-1586B572D3E9}" type="presOf" srcId="{A004C535-74C0-4441-ADF3-FC5AE358A508}" destId="{B0A85532-92C6-4B20-9B04-C488AE9C6780}" srcOrd="0" destOrd="0" presId="urn:microsoft.com/office/officeart/2005/8/layout/hList6"/>
    <dgm:cxn modelId="{8F11F4E8-7483-4F8B-96C7-5AD757C80598}" type="presOf" srcId="{A113E579-78CA-42EC-8D9C-A0BFF08EB992}" destId="{BA1AD276-FB32-4AD5-AC64-720B1FB9AC1B}" srcOrd="0" destOrd="0" presId="urn:microsoft.com/office/officeart/2005/8/layout/hList6"/>
    <dgm:cxn modelId="{774C8618-379D-4315-B5B0-6B8E59006B75}" type="presOf" srcId="{DCC05ED6-1D0C-43B2-8E61-590295460628}" destId="{F97076D0-1A25-4F04-A509-D9AC1F0033CB}" srcOrd="0" destOrd="0" presId="urn:microsoft.com/office/officeart/2005/8/layout/hList6"/>
    <dgm:cxn modelId="{45FEACBE-BBCA-4167-AE09-0CB1E05F389B}" srcId="{DCC05ED6-1D0C-43B2-8E61-590295460628}" destId="{18A6233A-1301-4B08-A854-58C4B5E26BE7}" srcOrd="0" destOrd="0" parTransId="{F0C1303C-76D6-4E65-A64F-79612251B9F9}" sibTransId="{72889FD8-41DC-4F99-9E2A-40DFF4D5E22D}"/>
    <dgm:cxn modelId="{B729D6AA-FBB7-4BD9-84D2-282BF9E89E9C}" type="presOf" srcId="{177E1F26-F1F4-42EB-AEC9-B5C84A234FDB}" destId="{CC0F6F96-CA42-40C1-A8CF-90252265FCFF}" srcOrd="0" destOrd="0" presId="urn:microsoft.com/office/officeart/2005/8/layout/hList6"/>
    <dgm:cxn modelId="{136D9CDC-1B9A-4B76-AC5A-466997EBF0CC}" type="presOf" srcId="{18A6233A-1301-4B08-A854-58C4B5E26BE7}" destId="{1F09FE19-B6A5-45B6-81F7-19CA5B0247E9}" srcOrd="0" destOrd="0" presId="urn:microsoft.com/office/officeart/2005/8/layout/hList6"/>
    <dgm:cxn modelId="{D0449978-0550-42D5-B4C0-DB2792D74DFA}" srcId="{DCC05ED6-1D0C-43B2-8E61-590295460628}" destId="{177E1F26-F1F4-42EB-AEC9-B5C84A234FDB}" srcOrd="2" destOrd="0" parTransId="{B2445518-5838-4C13-9D86-65EAA39EB71D}" sibTransId="{36622413-2DF9-4531-9A8D-E2EE08DD98B3}"/>
    <dgm:cxn modelId="{4A710F01-8C94-4374-8DC2-A2E4D7420193}" srcId="{DCC05ED6-1D0C-43B2-8E61-590295460628}" destId="{A004C535-74C0-4441-ADF3-FC5AE358A508}" srcOrd="3" destOrd="0" parTransId="{10AB48E0-B821-4250-9EDA-25216E723731}" sibTransId="{12CE9212-49EF-4193-BA17-B88B42078551}"/>
    <dgm:cxn modelId="{5B6ABAFB-26CB-4FF5-964F-50A56B5CA02B}" type="presParOf" srcId="{F97076D0-1A25-4F04-A509-D9AC1F0033CB}" destId="{1F09FE19-B6A5-45B6-81F7-19CA5B0247E9}" srcOrd="0" destOrd="0" presId="urn:microsoft.com/office/officeart/2005/8/layout/hList6"/>
    <dgm:cxn modelId="{2AD8A3C1-5D10-4C80-AB0D-1F13EFD9D4DF}" type="presParOf" srcId="{F97076D0-1A25-4F04-A509-D9AC1F0033CB}" destId="{35E1F6AF-5338-4B7D-A2AA-6D257449CDF6}" srcOrd="1" destOrd="0" presId="urn:microsoft.com/office/officeart/2005/8/layout/hList6"/>
    <dgm:cxn modelId="{BB9141C7-27BD-44D9-8ACB-8DD4969139F4}" type="presParOf" srcId="{F97076D0-1A25-4F04-A509-D9AC1F0033CB}" destId="{BA1AD276-FB32-4AD5-AC64-720B1FB9AC1B}" srcOrd="2" destOrd="0" presId="urn:microsoft.com/office/officeart/2005/8/layout/hList6"/>
    <dgm:cxn modelId="{C6F9F576-659C-4129-9841-D431447D6226}" type="presParOf" srcId="{F97076D0-1A25-4F04-A509-D9AC1F0033CB}" destId="{0C60AFC7-4744-476B-8E38-66D16535C8D9}" srcOrd="3" destOrd="0" presId="urn:microsoft.com/office/officeart/2005/8/layout/hList6"/>
    <dgm:cxn modelId="{339DEAED-7ECC-412D-9BF5-F41FFEF238E4}" type="presParOf" srcId="{F97076D0-1A25-4F04-A509-D9AC1F0033CB}" destId="{CC0F6F96-CA42-40C1-A8CF-90252265FCFF}" srcOrd="4" destOrd="0" presId="urn:microsoft.com/office/officeart/2005/8/layout/hList6"/>
    <dgm:cxn modelId="{AD0407BA-0E27-40DD-83E1-AFCA574C138A}" type="presParOf" srcId="{F97076D0-1A25-4F04-A509-D9AC1F0033CB}" destId="{AADA836F-3828-4FA6-803A-5933000056C0}" srcOrd="5" destOrd="0" presId="urn:microsoft.com/office/officeart/2005/8/layout/hList6"/>
    <dgm:cxn modelId="{226CC709-37DB-435C-823E-DE541A86386E}" type="presParOf" srcId="{F97076D0-1A25-4F04-A509-D9AC1F0033CB}" destId="{B0A85532-92C6-4B20-9B04-C488AE9C6780}"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B35650E-2FF6-40CF-9D71-EA938A16E41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D2A6767F-E34D-428C-ABD6-863BD79FD4DF}">
      <dgm:prSet phldrT="[Texto]" custT="1"/>
      <dgm:spPr/>
      <dgm:t>
        <a:bodyPr/>
        <a:lstStyle/>
        <a:p>
          <a:r>
            <a:rPr lang="es-EC" sz="1800" b="1" dirty="0" smtClean="0">
              <a:solidFill>
                <a:schemeClr val="tx1"/>
              </a:solidFill>
              <a:latin typeface="Times New Roman" panose="02020603050405020304" pitchFamily="18" charset="0"/>
              <a:cs typeface="Times New Roman" panose="02020603050405020304" pitchFamily="18" charset="0"/>
            </a:rPr>
            <a:t>Creación de una empresa; </a:t>
          </a:r>
          <a:r>
            <a:rPr lang="es-EC" sz="1800" dirty="0" smtClean="0">
              <a:solidFill>
                <a:schemeClr val="tx1"/>
              </a:solidFill>
              <a:latin typeface="Times New Roman" panose="02020603050405020304" pitchFamily="18" charset="0"/>
              <a:cs typeface="Times New Roman" panose="02020603050405020304" pitchFamily="18" charset="0"/>
            </a:rPr>
            <a:t>idea inicial  para abordar un proyecto empresarial .</a:t>
          </a:r>
          <a:endParaRPr lang="es-EC" sz="1800" dirty="0">
            <a:solidFill>
              <a:schemeClr val="tx1"/>
            </a:solidFill>
            <a:latin typeface="Times New Roman" panose="02020603050405020304" pitchFamily="18" charset="0"/>
            <a:cs typeface="Times New Roman" panose="02020603050405020304" pitchFamily="18" charset="0"/>
          </a:endParaRPr>
        </a:p>
      </dgm:t>
    </dgm:pt>
    <dgm:pt modelId="{1FACCD9B-3D03-438D-8F40-038F8AA4466B}" type="parTrans" cxnId="{6B83646B-310B-4EF5-8647-C0D103E454B7}">
      <dgm:prSet/>
      <dgm:spPr/>
      <dgm:t>
        <a:bodyPr/>
        <a:lstStyle/>
        <a:p>
          <a:endParaRPr lang="es-EC" sz="1800">
            <a:latin typeface="Times New Roman" panose="02020603050405020304" pitchFamily="18" charset="0"/>
            <a:cs typeface="Times New Roman" panose="02020603050405020304" pitchFamily="18" charset="0"/>
          </a:endParaRPr>
        </a:p>
      </dgm:t>
    </dgm:pt>
    <dgm:pt modelId="{9682B8C9-9E47-4647-9C34-A638CF194B26}" type="sibTrans" cxnId="{6B83646B-310B-4EF5-8647-C0D103E454B7}">
      <dgm:prSet/>
      <dgm:spPr/>
      <dgm:t>
        <a:bodyPr/>
        <a:lstStyle/>
        <a:p>
          <a:endParaRPr lang="es-EC" sz="1800">
            <a:latin typeface="Times New Roman" panose="02020603050405020304" pitchFamily="18" charset="0"/>
            <a:cs typeface="Times New Roman" panose="02020603050405020304" pitchFamily="18" charset="0"/>
          </a:endParaRPr>
        </a:p>
      </dgm:t>
    </dgm:pt>
    <dgm:pt modelId="{99518E61-941C-496B-A03E-9479A745F775}">
      <dgm:prSet phldrT="[Texto]" custT="1"/>
      <dgm:spPr/>
      <dgm:t>
        <a:bodyPr/>
        <a:lstStyle/>
        <a:p>
          <a:r>
            <a:rPr lang="es-EC" sz="1800" dirty="0" smtClean="0">
              <a:solidFill>
                <a:schemeClr val="tx1"/>
              </a:solidFill>
              <a:latin typeface="Times New Roman" panose="02020603050405020304" pitchFamily="18" charset="0"/>
              <a:cs typeface="Times New Roman" panose="02020603050405020304" pitchFamily="18" charset="0"/>
            </a:rPr>
            <a:t>Matriz productiva: Es un conjunto procesos productivos  y las relaciones sociales  resultantes de estos procesos .</a:t>
          </a:r>
          <a:endParaRPr lang="es-EC" sz="1800" dirty="0">
            <a:solidFill>
              <a:schemeClr val="tx1"/>
            </a:solidFill>
            <a:latin typeface="Times New Roman" panose="02020603050405020304" pitchFamily="18" charset="0"/>
            <a:cs typeface="Times New Roman" panose="02020603050405020304" pitchFamily="18" charset="0"/>
          </a:endParaRPr>
        </a:p>
      </dgm:t>
    </dgm:pt>
    <dgm:pt modelId="{8AB8FD2D-F946-4A5C-BFB8-AE4F390C7014}" type="parTrans" cxnId="{AD9666F6-1B09-410F-B8D6-0655BF795682}">
      <dgm:prSet/>
      <dgm:spPr/>
      <dgm:t>
        <a:bodyPr/>
        <a:lstStyle/>
        <a:p>
          <a:endParaRPr lang="es-EC" sz="1800">
            <a:latin typeface="Times New Roman" panose="02020603050405020304" pitchFamily="18" charset="0"/>
            <a:cs typeface="Times New Roman" panose="02020603050405020304" pitchFamily="18" charset="0"/>
          </a:endParaRPr>
        </a:p>
      </dgm:t>
    </dgm:pt>
    <dgm:pt modelId="{C481E928-D445-4948-B876-EAB23F2A1188}" type="sibTrans" cxnId="{AD9666F6-1B09-410F-B8D6-0655BF795682}">
      <dgm:prSet/>
      <dgm:spPr/>
      <dgm:t>
        <a:bodyPr/>
        <a:lstStyle/>
        <a:p>
          <a:endParaRPr lang="es-EC" sz="1800">
            <a:latin typeface="Times New Roman" panose="02020603050405020304" pitchFamily="18" charset="0"/>
            <a:cs typeface="Times New Roman" panose="02020603050405020304" pitchFamily="18" charset="0"/>
          </a:endParaRPr>
        </a:p>
      </dgm:t>
    </dgm:pt>
    <dgm:pt modelId="{4258C601-BB81-498A-B007-0774F4C52546}">
      <dgm:prSet phldrT="[Texto]" custT="1"/>
      <dgm:spPr/>
      <dgm:t>
        <a:bodyPr/>
        <a:lstStyle/>
        <a:p>
          <a:r>
            <a:rPr lang="es-EC" sz="1800" dirty="0" smtClean="0">
              <a:solidFill>
                <a:schemeClr val="tx1"/>
              </a:solidFill>
              <a:latin typeface="Times New Roman" panose="02020603050405020304" pitchFamily="18" charset="0"/>
              <a:cs typeface="Times New Roman" panose="02020603050405020304" pitchFamily="18" charset="0"/>
            </a:rPr>
            <a:t>Análisis estratégico: Manejo de información útil y oportuna optimiza el proceso de toma de decisiones</a:t>
          </a:r>
          <a:endParaRPr lang="es-EC" sz="1800" dirty="0">
            <a:solidFill>
              <a:schemeClr val="tx1"/>
            </a:solidFill>
            <a:latin typeface="Times New Roman" panose="02020603050405020304" pitchFamily="18" charset="0"/>
            <a:cs typeface="Times New Roman" panose="02020603050405020304" pitchFamily="18" charset="0"/>
          </a:endParaRPr>
        </a:p>
      </dgm:t>
    </dgm:pt>
    <dgm:pt modelId="{24AA76D3-00AD-461D-83A5-A8F4D3E1738A}" type="parTrans" cxnId="{7B1037AE-8D84-4D2F-873C-F5261D808B99}">
      <dgm:prSet/>
      <dgm:spPr/>
      <dgm:t>
        <a:bodyPr/>
        <a:lstStyle/>
        <a:p>
          <a:endParaRPr lang="es-EC" sz="1800">
            <a:latin typeface="Times New Roman" panose="02020603050405020304" pitchFamily="18" charset="0"/>
            <a:cs typeface="Times New Roman" panose="02020603050405020304" pitchFamily="18" charset="0"/>
          </a:endParaRPr>
        </a:p>
      </dgm:t>
    </dgm:pt>
    <dgm:pt modelId="{4ED1DF0C-5740-4583-A960-E41D3C91510A}" type="sibTrans" cxnId="{7B1037AE-8D84-4D2F-873C-F5261D808B99}">
      <dgm:prSet/>
      <dgm:spPr/>
      <dgm:t>
        <a:bodyPr/>
        <a:lstStyle/>
        <a:p>
          <a:endParaRPr lang="es-EC" sz="1800">
            <a:latin typeface="Times New Roman" panose="02020603050405020304" pitchFamily="18" charset="0"/>
            <a:cs typeface="Times New Roman" panose="02020603050405020304" pitchFamily="18" charset="0"/>
          </a:endParaRPr>
        </a:p>
      </dgm:t>
    </dgm:pt>
    <dgm:pt modelId="{8D7577F2-7D7C-450B-BFB1-CF2636157F72}">
      <dgm:prSet phldrT="[Texto]" custT="1"/>
      <dgm:spPr/>
      <dgm:t>
        <a:bodyPr/>
        <a:lstStyle/>
        <a:p>
          <a:r>
            <a:rPr lang="es-EC" sz="1800" dirty="0" smtClean="0">
              <a:solidFill>
                <a:schemeClr val="tx1"/>
              </a:solidFill>
              <a:latin typeface="Times New Roman" panose="02020603050405020304" pitchFamily="18" charset="0"/>
              <a:cs typeface="Times New Roman" panose="02020603050405020304" pitchFamily="18" charset="0"/>
            </a:rPr>
            <a:t>Análisis situacional: En medio en que se mueve la empresa en ese momento</a:t>
          </a:r>
          <a:endParaRPr lang="es-EC" sz="1800" dirty="0">
            <a:solidFill>
              <a:schemeClr val="tx1"/>
            </a:solidFill>
            <a:latin typeface="Times New Roman" panose="02020603050405020304" pitchFamily="18" charset="0"/>
            <a:cs typeface="Times New Roman" panose="02020603050405020304" pitchFamily="18" charset="0"/>
          </a:endParaRPr>
        </a:p>
      </dgm:t>
    </dgm:pt>
    <dgm:pt modelId="{C0528918-C05A-4BD1-8BAE-2F0C554088AC}" type="parTrans" cxnId="{0B8D2A1C-3857-4E25-BC55-440484F70B1D}">
      <dgm:prSet/>
      <dgm:spPr/>
      <dgm:t>
        <a:bodyPr/>
        <a:lstStyle/>
        <a:p>
          <a:endParaRPr lang="es-EC" sz="1800">
            <a:latin typeface="Times New Roman" panose="02020603050405020304" pitchFamily="18" charset="0"/>
            <a:cs typeface="Times New Roman" panose="02020603050405020304" pitchFamily="18" charset="0"/>
          </a:endParaRPr>
        </a:p>
      </dgm:t>
    </dgm:pt>
    <dgm:pt modelId="{80D3D37D-949C-432F-B575-B05AE93B98F7}" type="sibTrans" cxnId="{0B8D2A1C-3857-4E25-BC55-440484F70B1D}">
      <dgm:prSet/>
      <dgm:spPr/>
      <dgm:t>
        <a:bodyPr/>
        <a:lstStyle/>
        <a:p>
          <a:endParaRPr lang="es-EC" sz="1800">
            <a:latin typeface="Times New Roman" panose="02020603050405020304" pitchFamily="18" charset="0"/>
            <a:cs typeface="Times New Roman" panose="02020603050405020304" pitchFamily="18" charset="0"/>
          </a:endParaRPr>
        </a:p>
      </dgm:t>
    </dgm:pt>
    <dgm:pt modelId="{B0B8E635-ED99-4CE8-BB30-58A8CE2A5371}">
      <dgm:prSet phldrT="[Texto]" custT="1"/>
      <dgm:spPr/>
      <dgm:t>
        <a:bodyPr/>
        <a:lstStyle/>
        <a:p>
          <a:r>
            <a:rPr lang="es-EC" sz="1800" dirty="0" smtClean="0">
              <a:solidFill>
                <a:schemeClr val="tx1"/>
              </a:solidFill>
              <a:latin typeface="Times New Roman" panose="02020603050405020304" pitchFamily="18" charset="0"/>
              <a:cs typeface="Times New Roman" panose="02020603050405020304" pitchFamily="18" charset="0"/>
            </a:rPr>
            <a:t>Organigrama de procesos: Modelo de estructura organizacional</a:t>
          </a:r>
        </a:p>
      </dgm:t>
    </dgm:pt>
    <dgm:pt modelId="{88A4FD27-9118-437F-9F70-56A948358444}" type="parTrans" cxnId="{0C5836F4-C6A9-4B22-B6E1-0F6994A03EAB}">
      <dgm:prSet/>
      <dgm:spPr/>
      <dgm:t>
        <a:bodyPr/>
        <a:lstStyle/>
        <a:p>
          <a:endParaRPr lang="es-EC" sz="1800">
            <a:latin typeface="Times New Roman" panose="02020603050405020304" pitchFamily="18" charset="0"/>
            <a:cs typeface="Times New Roman" panose="02020603050405020304" pitchFamily="18" charset="0"/>
          </a:endParaRPr>
        </a:p>
      </dgm:t>
    </dgm:pt>
    <dgm:pt modelId="{3002D782-5A2F-4C46-84FD-38E9D9BAA9BE}" type="sibTrans" cxnId="{0C5836F4-C6A9-4B22-B6E1-0F6994A03EAB}">
      <dgm:prSet/>
      <dgm:spPr/>
      <dgm:t>
        <a:bodyPr/>
        <a:lstStyle/>
        <a:p>
          <a:endParaRPr lang="es-EC" sz="1800">
            <a:latin typeface="Times New Roman" panose="02020603050405020304" pitchFamily="18" charset="0"/>
            <a:cs typeface="Times New Roman" panose="02020603050405020304" pitchFamily="18" charset="0"/>
          </a:endParaRPr>
        </a:p>
      </dgm:t>
    </dgm:pt>
    <dgm:pt modelId="{30013BCF-D34A-4076-9CD3-5599A6C42B68}">
      <dgm:prSet phldrT="[Texto]" custT="1"/>
      <dgm:spPr/>
      <dgm:t>
        <a:bodyPr/>
        <a:lstStyle/>
        <a:p>
          <a:r>
            <a:rPr lang="es-EC" sz="1800" dirty="0" smtClean="0">
              <a:solidFill>
                <a:schemeClr val="tx1"/>
              </a:solidFill>
              <a:latin typeface="Times New Roman" panose="02020603050405020304" pitchFamily="18" charset="0"/>
              <a:cs typeface="Times New Roman" panose="02020603050405020304" pitchFamily="18" charset="0"/>
            </a:rPr>
            <a:t>Procesos de secado, fermentación e industrialización del cacao</a:t>
          </a:r>
        </a:p>
      </dgm:t>
    </dgm:pt>
    <dgm:pt modelId="{4C0A342C-6C59-4BFB-81BA-B548088BA635}" type="parTrans" cxnId="{DC74D744-8618-4987-A62E-41846ECCCECC}">
      <dgm:prSet/>
      <dgm:spPr/>
      <dgm:t>
        <a:bodyPr/>
        <a:lstStyle/>
        <a:p>
          <a:endParaRPr lang="es-EC" sz="1800">
            <a:latin typeface="Times New Roman" panose="02020603050405020304" pitchFamily="18" charset="0"/>
            <a:cs typeface="Times New Roman" panose="02020603050405020304" pitchFamily="18" charset="0"/>
          </a:endParaRPr>
        </a:p>
      </dgm:t>
    </dgm:pt>
    <dgm:pt modelId="{A566534D-3610-47F4-9CA1-E6733E0D49D1}" type="sibTrans" cxnId="{DC74D744-8618-4987-A62E-41846ECCCECC}">
      <dgm:prSet/>
      <dgm:spPr/>
      <dgm:t>
        <a:bodyPr/>
        <a:lstStyle/>
        <a:p>
          <a:endParaRPr lang="es-EC" sz="1800">
            <a:latin typeface="Times New Roman" panose="02020603050405020304" pitchFamily="18" charset="0"/>
            <a:cs typeface="Times New Roman" panose="02020603050405020304" pitchFamily="18" charset="0"/>
          </a:endParaRPr>
        </a:p>
      </dgm:t>
    </dgm:pt>
    <dgm:pt modelId="{084AE568-F793-4E2A-8298-90C7F7104DF8}" type="pres">
      <dgm:prSet presAssocID="{DB35650E-2FF6-40CF-9D71-EA938A16E415}" presName="linear" presStyleCnt="0">
        <dgm:presLayoutVars>
          <dgm:dir/>
          <dgm:animLvl val="lvl"/>
          <dgm:resizeHandles val="exact"/>
        </dgm:presLayoutVars>
      </dgm:prSet>
      <dgm:spPr/>
      <dgm:t>
        <a:bodyPr/>
        <a:lstStyle/>
        <a:p>
          <a:endParaRPr lang="es-ES"/>
        </a:p>
      </dgm:t>
    </dgm:pt>
    <dgm:pt modelId="{749B9C5A-196D-4A29-8E01-04311052FC8B}" type="pres">
      <dgm:prSet presAssocID="{D2A6767F-E34D-428C-ABD6-863BD79FD4DF}" presName="parentLin" presStyleCnt="0"/>
      <dgm:spPr/>
    </dgm:pt>
    <dgm:pt modelId="{AFD1AAAF-61E5-4F9A-89FE-7907BF685EB1}" type="pres">
      <dgm:prSet presAssocID="{D2A6767F-E34D-428C-ABD6-863BD79FD4DF}" presName="parentLeftMargin" presStyleLbl="node1" presStyleIdx="0" presStyleCnt="6"/>
      <dgm:spPr/>
      <dgm:t>
        <a:bodyPr/>
        <a:lstStyle/>
        <a:p>
          <a:endParaRPr lang="es-ES"/>
        </a:p>
      </dgm:t>
    </dgm:pt>
    <dgm:pt modelId="{57A407E3-57A5-46C9-89C5-49D2BD537B45}" type="pres">
      <dgm:prSet presAssocID="{D2A6767F-E34D-428C-ABD6-863BD79FD4DF}" presName="parentText" presStyleLbl="node1" presStyleIdx="0" presStyleCnt="6" custScaleX="142857" custScaleY="210129">
        <dgm:presLayoutVars>
          <dgm:chMax val="0"/>
          <dgm:bulletEnabled val="1"/>
        </dgm:presLayoutVars>
      </dgm:prSet>
      <dgm:spPr/>
      <dgm:t>
        <a:bodyPr/>
        <a:lstStyle/>
        <a:p>
          <a:endParaRPr lang="es-EC"/>
        </a:p>
      </dgm:t>
    </dgm:pt>
    <dgm:pt modelId="{34BE2081-4EC6-4C61-92D3-282356F60E59}" type="pres">
      <dgm:prSet presAssocID="{D2A6767F-E34D-428C-ABD6-863BD79FD4DF}" presName="negativeSpace" presStyleCnt="0"/>
      <dgm:spPr/>
    </dgm:pt>
    <dgm:pt modelId="{8DD05EAD-3FFA-42D3-8C7F-240A102147C8}" type="pres">
      <dgm:prSet presAssocID="{D2A6767F-E34D-428C-ABD6-863BD79FD4DF}" presName="childText" presStyleLbl="conFgAcc1" presStyleIdx="0" presStyleCnt="6">
        <dgm:presLayoutVars>
          <dgm:bulletEnabled val="1"/>
        </dgm:presLayoutVars>
      </dgm:prSet>
      <dgm:spPr/>
    </dgm:pt>
    <dgm:pt modelId="{A87FD332-F0D6-4294-8B56-0F85D588EA8E}" type="pres">
      <dgm:prSet presAssocID="{9682B8C9-9E47-4647-9C34-A638CF194B26}" presName="spaceBetweenRectangles" presStyleCnt="0"/>
      <dgm:spPr/>
    </dgm:pt>
    <dgm:pt modelId="{DE2F91F4-69F0-4167-AA78-26F085F3DC60}" type="pres">
      <dgm:prSet presAssocID="{99518E61-941C-496B-A03E-9479A745F775}" presName="parentLin" presStyleCnt="0"/>
      <dgm:spPr/>
    </dgm:pt>
    <dgm:pt modelId="{54DE961D-D5F2-479D-923E-430C73C63F0F}" type="pres">
      <dgm:prSet presAssocID="{99518E61-941C-496B-A03E-9479A745F775}" presName="parentLeftMargin" presStyleLbl="node1" presStyleIdx="0" presStyleCnt="6"/>
      <dgm:spPr/>
      <dgm:t>
        <a:bodyPr/>
        <a:lstStyle/>
        <a:p>
          <a:endParaRPr lang="es-ES"/>
        </a:p>
      </dgm:t>
    </dgm:pt>
    <dgm:pt modelId="{57D3F9B3-8D0F-4F66-AFC2-158061AAD923}" type="pres">
      <dgm:prSet presAssocID="{99518E61-941C-496B-A03E-9479A745F775}" presName="parentText" presStyleLbl="node1" presStyleIdx="1" presStyleCnt="6" custScaleX="139604" custScaleY="185123">
        <dgm:presLayoutVars>
          <dgm:chMax val="0"/>
          <dgm:bulletEnabled val="1"/>
        </dgm:presLayoutVars>
      </dgm:prSet>
      <dgm:spPr/>
      <dgm:t>
        <a:bodyPr/>
        <a:lstStyle/>
        <a:p>
          <a:endParaRPr lang="es-ES"/>
        </a:p>
      </dgm:t>
    </dgm:pt>
    <dgm:pt modelId="{D837E2D3-8B3A-4ED0-BA15-54F0CBD1AA5D}" type="pres">
      <dgm:prSet presAssocID="{99518E61-941C-496B-A03E-9479A745F775}" presName="negativeSpace" presStyleCnt="0"/>
      <dgm:spPr/>
    </dgm:pt>
    <dgm:pt modelId="{B92F8613-7EEC-46A2-A7B2-60333AF5DD0C}" type="pres">
      <dgm:prSet presAssocID="{99518E61-941C-496B-A03E-9479A745F775}" presName="childText" presStyleLbl="conFgAcc1" presStyleIdx="1" presStyleCnt="6">
        <dgm:presLayoutVars>
          <dgm:bulletEnabled val="1"/>
        </dgm:presLayoutVars>
      </dgm:prSet>
      <dgm:spPr/>
    </dgm:pt>
    <dgm:pt modelId="{E546E6AC-6639-4548-A040-E055BCF4B1A1}" type="pres">
      <dgm:prSet presAssocID="{C481E928-D445-4948-B876-EAB23F2A1188}" presName="spaceBetweenRectangles" presStyleCnt="0"/>
      <dgm:spPr/>
    </dgm:pt>
    <dgm:pt modelId="{9128F092-73D3-4D95-B9CA-866FEA3C754D}" type="pres">
      <dgm:prSet presAssocID="{4258C601-BB81-498A-B007-0774F4C52546}" presName="parentLin" presStyleCnt="0"/>
      <dgm:spPr/>
    </dgm:pt>
    <dgm:pt modelId="{5B834E17-6C33-42ED-AE74-DA2E17E536A8}" type="pres">
      <dgm:prSet presAssocID="{4258C601-BB81-498A-B007-0774F4C52546}" presName="parentLeftMargin" presStyleLbl="node1" presStyleIdx="1" presStyleCnt="6"/>
      <dgm:spPr/>
      <dgm:t>
        <a:bodyPr/>
        <a:lstStyle/>
        <a:p>
          <a:endParaRPr lang="es-ES"/>
        </a:p>
      </dgm:t>
    </dgm:pt>
    <dgm:pt modelId="{D4A764B3-39C3-4BAF-B08B-55B15178BE8A}" type="pres">
      <dgm:prSet presAssocID="{4258C601-BB81-498A-B007-0774F4C52546}" presName="parentText" presStyleLbl="node1" presStyleIdx="2" presStyleCnt="6" custScaleX="145083" custScaleY="197790" custLinFactNeighborX="2172" custLinFactNeighborY="21661">
        <dgm:presLayoutVars>
          <dgm:chMax val="0"/>
          <dgm:bulletEnabled val="1"/>
        </dgm:presLayoutVars>
      </dgm:prSet>
      <dgm:spPr/>
      <dgm:t>
        <a:bodyPr/>
        <a:lstStyle/>
        <a:p>
          <a:endParaRPr lang="es-EC"/>
        </a:p>
      </dgm:t>
    </dgm:pt>
    <dgm:pt modelId="{BC6258FD-719A-447F-AF05-F39822DD6787}" type="pres">
      <dgm:prSet presAssocID="{4258C601-BB81-498A-B007-0774F4C52546}" presName="negativeSpace" presStyleCnt="0"/>
      <dgm:spPr/>
    </dgm:pt>
    <dgm:pt modelId="{ABB4463F-49FF-4758-A417-1203FE05E9E1}" type="pres">
      <dgm:prSet presAssocID="{4258C601-BB81-498A-B007-0774F4C52546}" presName="childText" presStyleLbl="conFgAcc1" presStyleIdx="2" presStyleCnt="6">
        <dgm:presLayoutVars>
          <dgm:bulletEnabled val="1"/>
        </dgm:presLayoutVars>
      </dgm:prSet>
      <dgm:spPr/>
    </dgm:pt>
    <dgm:pt modelId="{3CDCB613-EA7D-4545-8ACF-6BAA63C0D545}" type="pres">
      <dgm:prSet presAssocID="{4ED1DF0C-5740-4583-A960-E41D3C91510A}" presName="spaceBetweenRectangles" presStyleCnt="0"/>
      <dgm:spPr/>
    </dgm:pt>
    <dgm:pt modelId="{B95DCD86-1944-4BAA-BF0C-39B36A2D7407}" type="pres">
      <dgm:prSet presAssocID="{8D7577F2-7D7C-450B-BFB1-CF2636157F72}" presName="parentLin" presStyleCnt="0"/>
      <dgm:spPr/>
    </dgm:pt>
    <dgm:pt modelId="{7BFBDFE5-1C33-4807-A023-3BFEEDAA21D1}" type="pres">
      <dgm:prSet presAssocID="{8D7577F2-7D7C-450B-BFB1-CF2636157F72}" presName="parentLeftMargin" presStyleLbl="node1" presStyleIdx="2" presStyleCnt="6"/>
      <dgm:spPr/>
      <dgm:t>
        <a:bodyPr/>
        <a:lstStyle/>
        <a:p>
          <a:endParaRPr lang="es-ES"/>
        </a:p>
      </dgm:t>
    </dgm:pt>
    <dgm:pt modelId="{E36B8ADC-91E3-4C08-8649-AE7D670C60C9}" type="pres">
      <dgm:prSet presAssocID="{8D7577F2-7D7C-450B-BFB1-CF2636157F72}" presName="parentText" presStyleLbl="node1" presStyleIdx="3" presStyleCnt="6" custScaleX="142997" custScaleY="231874">
        <dgm:presLayoutVars>
          <dgm:chMax val="0"/>
          <dgm:bulletEnabled val="1"/>
        </dgm:presLayoutVars>
      </dgm:prSet>
      <dgm:spPr/>
      <dgm:t>
        <a:bodyPr/>
        <a:lstStyle/>
        <a:p>
          <a:endParaRPr lang="es-EC"/>
        </a:p>
      </dgm:t>
    </dgm:pt>
    <dgm:pt modelId="{23480971-6205-4E70-AAAE-D4BA27E2946E}" type="pres">
      <dgm:prSet presAssocID="{8D7577F2-7D7C-450B-BFB1-CF2636157F72}" presName="negativeSpace" presStyleCnt="0"/>
      <dgm:spPr/>
    </dgm:pt>
    <dgm:pt modelId="{409E894E-E318-4254-B48A-AC46FE54C5FB}" type="pres">
      <dgm:prSet presAssocID="{8D7577F2-7D7C-450B-BFB1-CF2636157F72}" presName="childText" presStyleLbl="conFgAcc1" presStyleIdx="3" presStyleCnt="6">
        <dgm:presLayoutVars>
          <dgm:bulletEnabled val="1"/>
        </dgm:presLayoutVars>
      </dgm:prSet>
      <dgm:spPr/>
    </dgm:pt>
    <dgm:pt modelId="{AB9A3238-8B9C-4CA3-889F-A4B5FF69F672}" type="pres">
      <dgm:prSet presAssocID="{80D3D37D-949C-432F-B575-B05AE93B98F7}" presName="spaceBetweenRectangles" presStyleCnt="0"/>
      <dgm:spPr/>
    </dgm:pt>
    <dgm:pt modelId="{F454AE09-F7ED-46F0-9F00-3B71B29C2BD4}" type="pres">
      <dgm:prSet presAssocID="{B0B8E635-ED99-4CE8-BB30-58A8CE2A5371}" presName="parentLin" presStyleCnt="0"/>
      <dgm:spPr/>
    </dgm:pt>
    <dgm:pt modelId="{32B51BD9-307E-4555-B4C2-3A60963BE928}" type="pres">
      <dgm:prSet presAssocID="{B0B8E635-ED99-4CE8-BB30-58A8CE2A5371}" presName="parentLeftMargin" presStyleLbl="node1" presStyleIdx="3" presStyleCnt="6"/>
      <dgm:spPr/>
      <dgm:t>
        <a:bodyPr/>
        <a:lstStyle/>
        <a:p>
          <a:endParaRPr lang="es-ES"/>
        </a:p>
      </dgm:t>
    </dgm:pt>
    <dgm:pt modelId="{CC722D0E-73B2-42C9-977D-8BB3712FFBD1}" type="pres">
      <dgm:prSet presAssocID="{B0B8E635-ED99-4CE8-BB30-58A8CE2A5371}" presName="parentText" presStyleLbl="node1" presStyleIdx="4" presStyleCnt="6" custScaleX="142997" custScaleY="191037">
        <dgm:presLayoutVars>
          <dgm:chMax val="0"/>
          <dgm:bulletEnabled val="1"/>
        </dgm:presLayoutVars>
      </dgm:prSet>
      <dgm:spPr/>
      <dgm:t>
        <a:bodyPr/>
        <a:lstStyle/>
        <a:p>
          <a:endParaRPr lang="es-EC"/>
        </a:p>
      </dgm:t>
    </dgm:pt>
    <dgm:pt modelId="{0147B395-4592-4D67-B683-DB71C1AC76E9}" type="pres">
      <dgm:prSet presAssocID="{B0B8E635-ED99-4CE8-BB30-58A8CE2A5371}" presName="negativeSpace" presStyleCnt="0"/>
      <dgm:spPr/>
    </dgm:pt>
    <dgm:pt modelId="{3253C43E-9EB9-4D35-94B8-716FDFF7CAC3}" type="pres">
      <dgm:prSet presAssocID="{B0B8E635-ED99-4CE8-BB30-58A8CE2A5371}" presName="childText" presStyleLbl="conFgAcc1" presStyleIdx="4" presStyleCnt="6">
        <dgm:presLayoutVars>
          <dgm:bulletEnabled val="1"/>
        </dgm:presLayoutVars>
      </dgm:prSet>
      <dgm:spPr/>
    </dgm:pt>
    <dgm:pt modelId="{4EBC46B5-10D9-4B7B-B533-09C4354F8624}" type="pres">
      <dgm:prSet presAssocID="{3002D782-5A2F-4C46-84FD-38E9D9BAA9BE}" presName="spaceBetweenRectangles" presStyleCnt="0"/>
      <dgm:spPr/>
    </dgm:pt>
    <dgm:pt modelId="{5F1C9923-A141-4073-A4A0-FE833296A4BD}" type="pres">
      <dgm:prSet presAssocID="{30013BCF-D34A-4076-9CD3-5599A6C42B68}" presName="parentLin" presStyleCnt="0"/>
      <dgm:spPr/>
    </dgm:pt>
    <dgm:pt modelId="{327EECFC-8125-4670-920E-60ED52181C46}" type="pres">
      <dgm:prSet presAssocID="{30013BCF-D34A-4076-9CD3-5599A6C42B68}" presName="parentLeftMargin" presStyleLbl="node1" presStyleIdx="4" presStyleCnt="6"/>
      <dgm:spPr/>
      <dgm:t>
        <a:bodyPr/>
        <a:lstStyle/>
        <a:p>
          <a:endParaRPr lang="es-ES"/>
        </a:p>
      </dgm:t>
    </dgm:pt>
    <dgm:pt modelId="{2CF55750-AA04-4E9B-971D-18E1232F164C}" type="pres">
      <dgm:prSet presAssocID="{30013BCF-D34A-4076-9CD3-5599A6C42B68}" presName="parentText" presStyleLbl="node1" presStyleIdx="5" presStyleCnt="6" custScaleX="142997" custScaleY="260862">
        <dgm:presLayoutVars>
          <dgm:chMax val="0"/>
          <dgm:bulletEnabled val="1"/>
        </dgm:presLayoutVars>
      </dgm:prSet>
      <dgm:spPr/>
      <dgm:t>
        <a:bodyPr/>
        <a:lstStyle/>
        <a:p>
          <a:endParaRPr lang="es-EC"/>
        </a:p>
      </dgm:t>
    </dgm:pt>
    <dgm:pt modelId="{562AFAD1-D849-4134-A1B0-4310DA7F8AFA}" type="pres">
      <dgm:prSet presAssocID="{30013BCF-D34A-4076-9CD3-5599A6C42B68}" presName="negativeSpace" presStyleCnt="0"/>
      <dgm:spPr/>
    </dgm:pt>
    <dgm:pt modelId="{55497FB5-1594-43BE-9EAF-60A31A9FAF8C}" type="pres">
      <dgm:prSet presAssocID="{30013BCF-D34A-4076-9CD3-5599A6C42B68}" presName="childText" presStyleLbl="conFgAcc1" presStyleIdx="5" presStyleCnt="6">
        <dgm:presLayoutVars>
          <dgm:bulletEnabled val="1"/>
        </dgm:presLayoutVars>
      </dgm:prSet>
      <dgm:spPr/>
    </dgm:pt>
  </dgm:ptLst>
  <dgm:cxnLst>
    <dgm:cxn modelId="{6B83646B-310B-4EF5-8647-C0D103E454B7}" srcId="{DB35650E-2FF6-40CF-9D71-EA938A16E415}" destId="{D2A6767F-E34D-428C-ABD6-863BD79FD4DF}" srcOrd="0" destOrd="0" parTransId="{1FACCD9B-3D03-438D-8F40-038F8AA4466B}" sibTransId="{9682B8C9-9E47-4647-9C34-A638CF194B26}"/>
    <dgm:cxn modelId="{B75F97DB-984F-408F-9B78-2F79CD03AB75}" type="presOf" srcId="{30013BCF-D34A-4076-9CD3-5599A6C42B68}" destId="{327EECFC-8125-4670-920E-60ED52181C46}" srcOrd="0" destOrd="0" presId="urn:microsoft.com/office/officeart/2005/8/layout/list1"/>
    <dgm:cxn modelId="{95B0CE12-0D91-4B57-A0C1-0748177FA328}" type="presOf" srcId="{99518E61-941C-496B-A03E-9479A745F775}" destId="{54DE961D-D5F2-479D-923E-430C73C63F0F}" srcOrd="0" destOrd="0" presId="urn:microsoft.com/office/officeart/2005/8/layout/list1"/>
    <dgm:cxn modelId="{E928E642-85EF-4822-A1E8-54298B0B80EF}" type="presOf" srcId="{B0B8E635-ED99-4CE8-BB30-58A8CE2A5371}" destId="{CC722D0E-73B2-42C9-977D-8BB3712FFBD1}" srcOrd="1" destOrd="0" presId="urn:microsoft.com/office/officeart/2005/8/layout/list1"/>
    <dgm:cxn modelId="{D7BBCA1E-5B76-4600-9756-81F8FEAFBB44}" type="presOf" srcId="{DB35650E-2FF6-40CF-9D71-EA938A16E415}" destId="{084AE568-F793-4E2A-8298-90C7F7104DF8}" srcOrd="0" destOrd="0" presId="urn:microsoft.com/office/officeart/2005/8/layout/list1"/>
    <dgm:cxn modelId="{7AB23503-4F9D-43D6-B4CD-DB05D5A65C02}" type="presOf" srcId="{4258C601-BB81-498A-B007-0774F4C52546}" destId="{D4A764B3-39C3-4BAF-B08B-55B15178BE8A}" srcOrd="1" destOrd="0" presId="urn:microsoft.com/office/officeart/2005/8/layout/list1"/>
    <dgm:cxn modelId="{AE88771A-17D1-4231-9E77-6CEFFE5816BA}" type="presOf" srcId="{30013BCF-D34A-4076-9CD3-5599A6C42B68}" destId="{2CF55750-AA04-4E9B-971D-18E1232F164C}" srcOrd="1" destOrd="0" presId="urn:microsoft.com/office/officeart/2005/8/layout/list1"/>
    <dgm:cxn modelId="{699D8C51-AF5D-4180-B0A7-66A2C3071034}" type="presOf" srcId="{D2A6767F-E34D-428C-ABD6-863BD79FD4DF}" destId="{AFD1AAAF-61E5-4F9A-89FE-7907BF685EB1}" srcOrd="0" destOrd="0" presId="urn:microsoft.com/office/officeart/2005/8/layout/list1"/>
    <dgm:cxn modelId="{ED965590-00FA-43BC-B1B9-F063B3484E14}" type="presOf" srcId="{D2A6767F-E34D-428C-ABD6-863BD79FD4DF}" destId="{57A407E3-57A5-46C9-89C5-49D2BD537B45}" srcOrd="1" destOrd="0" presId="urn:microsoft.com/office/officeart/2005/8/layout/list1"/>
    <dgm:cxn modelId="{0C5836F4-C6A9-4B22-B6E1-0F6994A03EAB}" srcId="{DB35650E-2FF6-40CF-9D71-EA938A16E415}" destId="{B0B8E635-ED99-4CE8-BB30-58A8CE2A5371}" srcOrd="4" destOrd="0" parTransId="{88A4FD27-9118-437F-9F70-56A948358444}" sibTransId="{3002D782-5A2F-4C46-84FD-38E9D9BAA9BE}"/>
    <dgm:cxn modelId="{AA8AC531-D397-432C-8781-F551BDB49DFB}" type="presOf" srcId="{8D7577F2-7D7C-450B-BFB1-CF2636157F72}" destId="{E36B8ADC-91E3-4C08-8649-AE7D670C60C9}" srcOrd="1" destOrd="0" presId="urn:microsoft.com/office/officeart/2005/8/layout/list1"/>
    <dgm:cxn modelId="{F9627B78-5748-4E51-80DA-6B0CE9D2BB2A}" type="presOf" srcId="{99518E61-941C-496B-A03E-9479A745F775}" destId="{57D3F9B3-8D0F-4F66-AFC2-158061AAD923}" srcOrd="1" destOrd="0" presId="urn:microsoft.com/office/officeart/2005/8/layout/list1"/>
    <dgm:cxn modelId="{66E77EA9-5DF2-40FC-AA6F-7206B9DECF6C}" type="presOf" srcId="{8D7577F2-7D7C-450B-BFB1-CF2636157F72}" destId="{7BFBDFE5-1C33-4807-A023-3BFEEDAA21D1}" srcOrd="0" destOrd="0" presId="urn:microsoft.com/office/officeart/2005/8/layout/list1"/>
    <dgm:cxn modelId="{0B8D2A1C-3857-4E25-BC55-440484F70B1D}" srcId="{DB35650E-2FF6-40CF-9D71-EA938A16E415}" destId="{8D7577F2-7D7C-450B-BFB1-CF2636157F72}" srcOrd="3" destOrd="0" parTransId="{C0528918-C05A-4BD1-8BAE-2F0C554088AC}" sibTransId="{80D3D37D-949C-432F-B575-B05AE93B98F7}"/>
    <dgm:cxn modelId="{DC74D744-8618-4987-A62E-41846ECCCECC}" srcId="{DB35650E-2FF6-40CF-9D71-EA938A16E415}" destId="{30013BCF-D34A-4076-9CD3-5599A6C42B68}" srcOrd="5" destOrd="0" parTransId="{4C0A342C-6C59-4BFB-81BA-B548088BA635}" sibTransId="{A566534D-3610-47F4-9CA1-E6733E0D49D1}"/>
    <dgm:cxn modelId="{4746022F-5982-42A0-8E48-B81F46FD017B}" type="presOf" srcId="{B0B8E635-ED99-4CE8-BB30-58A8CE2A5371}" destId="{32B51BD9-307E-4555-B4C2-3A60963BE928}" srcOrd="0" destOrd="0" presId="urn:microsoft.com/office/officeart/2005/8/layout/list1"/>
    <dgm:cxn modelId="{24E6FF17-412A-4C74-B227-69665025F43C}" type="presOf" srcId="{4258C601-BB81-498A-B007-0774F4C52546}" destId="{5B834E17-6C33-42ED-AE74-DA2E17E536A8}" srcOrd="0" destOrd="0" presId="urn:microsoft.com/office/officeart/2005/8/layout/list1"/>
    <dgm:cxn modelId="{AD9666F6-1B09-410F-B8D6-0655BF795682}" srcId="{DB35650E-2FF6-40CF-9D71-EA938A16E415}" destId="{99518E61-941C-496B-A03E-9479A745F775}" srcOrd="1" destOrd="0" parTransId="{8AB8FD2D-F946-4A5C-BFB8-AE4F390C7014}" sibTransId="{C481E928-D445-4948-B876-EAB23F2A1188}"/>
    <dgm:cxn modelId="{7B1037AE-8D84-4D2F-873C-F5261D808B99}" srcId="{DB35650E-2FF6-40CF-9D71-EA938A16E415}" destId="{4258C601-BB81-498A-B007-0774F4C52546}" srcOrd="2" destOrd="0" parTransId="{24AA76D3-00AD-461D-83A5-A8F4D3E1738A}" sibTransId="{4ED1DF0C-5740-4583-A960-E41D3C91510A}"/>
    <dgm:cxn modelId="{E1E7B557-629A-4729-A88C-7264F430EA71}" type="presParOf" srcId="{084AE568-F793-4E2A-8298-90C7F7104DF8}" destId="{749B9C5A-196D-4A29-8E01-04311052FC8B}" srcOrd="0" destOrd="0" presId="urn:microsoft.com/office/officeart/2005/8/layout/list1"/>
    <dgm:cxn modelId="{789062DE-DFC7-46FC-AB73-EC3A47A7CB54}" type="presParOf" srcId="{749B9C5A-196D-4A29-8E01-04311052FC8B}" destId="{AFD1AAAF-61E5-4F9A-89FE-7907BF685EB1}" srcOrd="0" destOrd="0" presId="urn:microsoft.com/office/officeart/2005/8/layout/list1"/>
    <dgm:cxn modelId="{52B56111-C8CA-4644-8F9E-610CBEAFAE11}" type="presParOf" srcId="{749B9C5A-196D-4A29-8E01-04311052FC8B}" destId="{57A407E3-57A5-46C9-89C5-49D2BD537B45}" srcOrd="1" destOrd="0" presId="urn:microsoft.com/office/officeart/2005/8/layout/list1"/>
    <dgm:cxn modelId="{16556426-11E7-462A-B1FD-B01E5DDA049F}" type="presParOf" srcId="{084AE568-F793-4E2A-8298-90C7F7104DF8}" destId="{34BE2081-4EC6-4C61-92D3-282356F60E59}" srcOrd="1" destOrd="0" presId="urn:microsoft.com/office/officeart/2005/8/layout/list1"/>
    <dgm:cxn modelId="{0F92B3B2-60EF-4283-8D31-2DABFCD81B33}" type="presParOf" srcId="{084AE568-F793-4E2A-8298-90C7F7104DF8}" destId="{8DD05EAD-3FFA-42D3-8C7F-240A102147C8}" srcOrd="2" destOrd="0" presId="urn:microsoft.com/office/officeart/2005/8/layout/list1"/>
    <dgm:cxn modelId="{F548578A-7EE3-48AC-81B5-B85322E48D4D}" type="presParOf" srcId="{084AE568-F793-4E2A-8298-90C7F7104DF8}" destId="{A87FD332-F0D6-4294-8B56-0F85D588EA8E}" srcOrd="3" destOrd="0" presId="urn:microsoft.com/office/officeart/2005/8/layout/list1"/>
    <dgm:cxn modelId="{ECD946DA-559C-4A83-BE63-8C8E66863855}" type="presParOf" srcId="{084AE568-F793-4E2A-8298-90C7F7104DF8}" destId="{DE2F91F4-69F0-4167-AA78-26F085F3DC60}" srcOrd="4" destOrd="0" presId="urn:microsoft.com/office/officeart/2005/8/layout/list1"/>
    <dgm:cxn modelId="{D36AD354-7B6D-4352-932E-0513F38C2729}" type="presParOf" srcId="{DE2F91F4-69F0-4167-AA78-26F085F3DC60}" destId="{54DE961D-D5F2-479D-923E-430C73C63F0F}" srcOrd="0" destOrd="0" presId="urn:microsoft.com/office/officeart/2005/8/layout/list1"/>
    <dgm:cxn modelId="{EE6E57DF-CBEE-46CE-9FDE-417CEAB90D07}" type="presParOf" srcId="{DE2F91F4-69F0-4167-AA78-26F085F3DC60}" destId="{57D3F9B3-8D0F-4F66-AFC2-158061AAD923}" srcOrd="1" destOrd="0" presId="urn:microsoft.com/office/officeart/2005/8/layout/list1"/>
    <dgm:cxn modelId="{99DA5EAE-9477-4CC9-B802-DDDE62F6BFC5}" type="presParOf" srcId="{084AE568-F793-4E2A-8298-90C7F7104DF8}" destId="{D837E2D3-8B3A-4ED0-BA15-54F0CBD1AA5D}" srcOrd="5" destOrd="0" presId="urn:microsoft.com/office/officeart/2005/8/layout/list1"/>
    <dgm:cxn modelId="{126529B3-86EA-4F9F-A892-9AE37A484393}" type="presParOf" srcId="{084AE568-F793-4E2A-8298-90C7F7104DF8}" destId="{B92F8613-7EEC-46A2-A7B2-60333AF5DD0C}" srcOrd="6" destOrd="0" presId="urn:microsoft.com/office/officeart/2005/8/layout/list1"/>
    <dgm:cxn modelId="{5C4547D2-1A5F-4B15-8ED0-5DCA2B6079FC}" type="presParOf" srcId="{084AE568-F793-4E2A-8298-90C7F7104DF8}" destId="{E546E6AC-6639-4548-A040-E055BCF4B1A1}" srcOrd="7" destOrd="0" presId="urn:microsoft.com/office/officeart/2005/8/layout/list1"/>
    <dgm:cxn modelId="{92FD4CD3-2696-4556-BA60-08CFAB2D0FB2}" type="presParOf" srcId="{084AE568-F793-4E2A-8298-90C7F7104DF8}" destId="{9128F092-73D3-4D95-B9CA-866FEA3C754D}" srcOrd="8" destOrd="0" presId="urn:microsoft.com/office/officeart/2005/8/layout/list1"/>
    <dgm:cxn modelId="{A1FFA668-E5A6-41BD-8FB9-E782819CF175}" type="presParOf" srcId="{9128F092-73D3-4D95-B9CA-866FEA3C754D}" destId="{5B834E17-6C33-42ED-AE74-DA2E17E536A8}" srcOrd="0" destOrd="0" presId="urn:microsoft.com/office/officeart/2005/8/layout/list1"/>
    <dgm:cxn modelId="{A431954F-9396-4056-8428-A6EE807B773D}" type="presParOf" srcId="{9128F092-73D3-4D95-B9CA-866FEA3C754D}" destId="{D4A764B3-39C3-4BAF-B08B-55B15178BE8A}" srcOrd="1" destOrd="0" presId="urn:microsoft.com/office/officeart/2005/8/layout/list1"/>
    <dgm:cxn modelId="{767FE3B0-1357-460A-ACEF-8CA683B2427C}" type="presParOf" srcId="{084AE568-F793-4E2A-8298-90C7F7104DF8}" destId="{BC6258FD-719A-447F-AF05-F39822DD6787}" srcOrd="9" destOrd="0" presId="urn:microsoft.com/office/officeart/2005/8/layout/list1"/>
    <dgm:cxn modelId="{87E2FBC9-9243-482F-A307-F90D6337225B}" type="presParOf" srcId="{084AE568-F793-4E2A-8298-90C7F7104DF8}" destId="{ABB4463F-49FF-4758-A417-1203FE05E9E1}" srcOrd="10" destOrd="0" presId="urn:microsoft.com/office/officeart/2005/8/layout/list1"/>
    <dgm:cxn modelId="{E5723CC2-CB09-451E-89F3-50560D101E62}" type="presParOf" srcId="{084AE568-F793-4E2A-8298-90C7F7104DF8}" destId="{3CDCB613-EA7D-4545-8ACF-6BAA63C0D545}" srcOrd="11" destOrd="0" presId="urn:microsoft.com/office/officeart/2005/8/layout/list1"/>
    <dgm:cxn modelId="{70A75C14-69C7-4C91-B71B-E5D5B2A85A63}" type="presParOf" srcId="{084AE568-F793-4E2A-8298-90C7F7104DF8}" destId="{B95DCD86-1944-4BAA-BF0C-39B36A2D7407}" srcOrd="12" destOrd="0" presId="urn:microsoft.com/office/officeart/2005/8/layout/list1"/>
    <dgm:cxn modelId="{CC363214-3773-4362-8747-F9839B29F499}" type="presParOf" srcId="{B95DCD86-1944-4BAA-BF0C-39B36A2D7407}" destId="{7BFBDFE5-1C33-4807-A023-3BFEEDAA21D1}" srcOrd="0" destOrd="0" presId="urn:microsoft.com/office/officeart/2005/8/layout/list1"/>
    <dgm:cxn modelId="{009BBBD7-FBA7-4D75-8A00-CBA91D4D9F6E}" type="presParOf" srcId="{B95DCD86-1944-4BAA-BF0C-39B36A2D7407}" destId="{E36B8ADC-91E3-4C08-8649-AE7D670C60C9}" srcOrd="1" destOrd="0" presId="urn:microsoft.com/office/officeart/2005/8/layout/list1"/>
    <dgm:cxn modelId="{ACBD8947-3227-4FB3-9077-1EC251921AB4}" type="presParOf" srcId="{084AE568-F793-4E2A-8298-90C7F7104DF8}" destId="{23480971-6205-4E70-AAAE-D4BA27E2946E}" srcOrd="13" destOrd="0" presId="urn:microsoft.com/office/officeart/2005/8/layout/list1"/>
    <dgm:cxn modelId="{66A51FCA-035E-413D-B90E-C061D965C26E}" type="presParOf" srcId="{084AE568-F793-4E2A-8298-90C7F7104DF8}" destId="{409E894E-E318-4254-B48A-AC46FE54C5FB}" srcOrd="14" destOrd="0" presId="urn:microsoft.com/office/officeart/2005/8/layout/list1"/>
    <dgm:cxn modelId="{53154169-1245-4085-B676-13721B233019}" type="presParOf" srcId="{084AE568-F793-4E2A-8298-90C7F7104DF8}" destId="{AB9A3238-8B9C-4CA3-889F-A4B5FF69F672}" srcOrd="15" destOrd="0" presId="urn:microsoft.com/office/officeart/2005/8/layout/list1"/>
    <dgm:cxn modelId="{5CFA1191-04C2-441F-90B8-C0F977C99356}" type="presParOf" srcId="{084AE568-F793-4E2A-8298-90C7F7104DF8}" destId="{F454AE09-F7ED-46F0-9F00-3B71B29C2BD4}" srcOrd="16" destOrd="0" presId="urn:microsoft.com/office/officeart/2005/8/layout/list1"/>
    <dgm:cxn modelId="{7DA8A84B-3831-46A4-9191-63AA71281A1E}" type="presParOf" srcId="{F454AE09-F7ED-46F0-9F00-3B71B29C2BD4}" destId="{32B51BD9-307E-4555-B4C2-3A60963BE928}" srcOrd="0" destOrd="0" presId="urn:microsoft.com/office/officeart/2005/8/layout/list1"/>
    <dgm:cxn modelId="{227E6191-A324-43B3-8538-23938279590B}" type="presParOf" srcId="{F454AE09-F7ED-46F0-9F00-3B71B29C2BD4}" destId="{CC722D0E-73B2-42C9-977D-8BB3712FFBD1}" srcOrd="1" destOrd="0" presId="urn:microsoft.com/office/officeart/2005/8/layout/list1"/>
    <dgm:cxn modelId="{B2B99ACA-8265-463A-A71D-41BBB44A2CFF}" type="presParOf" srcId="{084AE568-F793-4E2A-8298-90C7F7104DF8}" destId="{0147B395-4592-4D67-B683-DB71C1AC76E9}" srcOrd="17" destOrd="0" presId="urn:microsoft.com/office/officeart/2005/8/layout/list1"/>
    <dgm:cxn modelId="{26B0913A-CA11-4ADD-A13A-667C2FC6A70B}" type="presParOf" srcId="{084AE568-F793-4E2A-8298-90C7F7104DF8}" destId="{3253C43E-9EB9-4D35-94B8-716FDFF7CAC3}" srcOrd="18" destOrd="0" presId="urn:microsoft.com/office/officeart/2005/8/layout/list1"/>
    <dgm:cxn modelId="{FD29D3AE-9942-46F7-B856-F01EBBE9BE86}" type="presParOf" srcId="{084AE568-F793-4E2A-8298-90C7F7104DF8}" destId="{4EBC46B5-10D9-4B7B-B533-09C4354F8624}" srcOrd="19" destOrd="0" presId="urn:microsoft.com/office/officeart/2005/8/layout/list1"/>
    <dgm:cxn modelId="{A4514AF6-7F69-415F-AEEA-CB7A2690BB12}" type="presParOf" srcId="{084AE568-F793-4E2A-8298-90C7F7104DF8}" destId="{5F1C9923-A141-4073-A4A0-FE833296A4BD}" srcOrd="20" destOrd="0" presId="urn:microsoft.com/office/officeart/2005/8/layout/list1"/>
    <dgm:cxn modelId="{93FCB3A9-9F35-4A26-91D6-0F166C0CFF7A}" type="presParOf" srcId="{5F1C9923-A141-4073-A4A0-FE833296A4BD}" destId="{327EECFC-8125-4670-920E-60ED52181C46}" srcOrd="0" destOrd="0" presId="urn:microsoft.com/office/officeart/2005/8/layout/list1"/>
    <dgm:cxn modelId="{2641A3C7-550F-4FCB-A23F-0FA05D0D987D}" type="presParOf" srcId="{5F1C9923-A141-4073-A4A0-FE833296A4BD}" destId="{2CF55750-AA04-4E9B-971D-18E1232F164C}" srcOrd="1" destOrd="0" presId="urn:microsoft.com/office/officeart/2005/8/layout/list1"/>
    <dgm:cxn modelId="{6C4276EB-2484-45CA-A4F7-B94D591607A3}" type="presParOf" srcId="{084AE568-F793-4E2A-8298-90C7F7104DF8}" destId="{562AFAD1-D849-4134-A1B0-4310DA7F8AFA}" srcOrd="21" destOrd="0" presId="urn:microsoft.com/office/officeart/2005/8/layout/list1"/>
    <dgm:cxn modelId="{79722A1E-0215-4CEC-B8D4-ADED6B9B59C1}" type="presParOf" srcId="{084AE568-F793-4E2A-8298-90C7F7104DF8}" destId="{55497FB5-1594-43BE-9EAF-60A31A9FAF8C}"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C65966B-2F38-441E-A45D-BCD1619DA9D9}"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endParaRPr lang="es-EC"/>
        </a:p>
      </dgm:t>
    </dgm:pt>
    <dgm:pt modelId="{A724AD1F-D696-499E-90B4-C37BE7C415FE}">
      <dgm:prSet phldrT="[Texto]"/>
      <dgm:spPr/>
      <dgm:t>
        <a:bodyPr/>
        <a:lstStyle/>
        <a:p>
          <a:r>
            <a:rPr lang="es-EC" dirty="0" smtClean="0"/>
            <a:t>Semillas de cacao</a:t>
          </a:r>
          <a:endParaRPr lang="es-EC" dirty="0"/>
        </a:p>
      </dgm:t>
    </dgm:pt>
    <dgm:pt modelId="{E41ED5B3-3748-44FA-BC5A-5117DFDAF8AF}" type="parTrans" cxnId="{4A1473EB-75E8-4F0D-9044-6814FD90470A}">
      <dgm:prSet/>
      <dgm:spPr/>
      <dgm:t>
        <a:bodyPr/>
        <a:lstStyle/>
        <a:p>
          <a:endParaRPr lang="es-EC"/>
        </a:p>
      </dgm:t>
    </dgm:pt>
    <dgm:pt modelId="{91FA564D-1688-4F35-8065-077292043D1C}" type="sibTrans" cxnId="{4A1473EB-75E8-4F0D-9044-6814FD90470A}">
      <dgm:prSet/>
      <dgm:spPr/>
      <dgm:t>
        <a:bodyPr/>
        <a:lstStyle/>
        <a:p>
          <a:endParaRPr lang="es-EC"/>
        </a:p>
      </dgm:t>
    </dgm:pt>
    <dgm:pt modelId="{D317F41B-BAF9-451F-8AB0-2026F6F20843}">
      <dgm:prSet phldrT="[Texto]"/>
      <dgm:spPr/>
      <dgm:t>
        <a:bodyPr/>
        <a:lstStyle/>
        <a:p>
          <a:r>
            <a:rPr lang="es-EC" dirty="0" smtClean="0"/>
            <a:t>Licor de cacao</a:t>
          </a:r>
          <a:endParaRPr lang="es-EC" dirty="0"/>
        </a:p>
      </dgm:t>
    </dgm:pt>
    <dgm:pt modelId="{DF930D3E-7B46-40FF-81A9-F346D5D8B3FF}" type="parTrans" cxnId="{B6B252D6-6194-4B3D-BEBF-23C2250C978E}">
      <dgm:prSet/>
      <dgm:spPr/>
      <dgm:t>
        <a:bodyPr/>
        <a:lstStyle/>
        <a:p>
          <a:endParaRPr lang="es-EC"/>
        </a:p>
      </dgm:t>
    </dgm:pt>
    <dgm:pt modelId="{A02948D0-9E24-48EC-934C-EAE3E8BDB51B}" type="sibTrans" cxnId="{B6B252D6-6194-4B3D-BEBF-23C2250C978E}">
      <dgm:prSet/>
      <dgm:spPr/>
      <dgm:t>
        <a:bodyPr/>
        <a:lstStyle/>
        <a:p>
          <a:endParaRPr lang="es-EC"/>
        </a:p>
      </dgm:t>
    </dgm:pt>
    <dgm:pt modelId="{BB7370CE-ED29-460D-BE7F-1D929415FA7D}">
      <dgm:prSet phldrT="[Texto]"/>
      <dgm:spPr/>
      <dgm:t>
        <a:bodyPr/>
        <a:lstStyle/>
        <a:p>
          <a:r>
            <a:rPr lang="es-EC" dirty="0" smtClean="0"/>
            <a:t>Manteca de cacao</a:t>
          </a:r>
          <a:endParaRPr lang="es-EC" dirty="0"/>
        </a:p>
      </dgm:t>
    </dgm:pt>
    <dgm:pt modelId="{406E9AFC-6905-4B90-A5F4-72989108955B}" type="parTrans" cxnId="{BC3E3C80-04AF-4414-B909-6082DE7F9C64}">
      <dgm:prSet/>
      <dgm:spPr/>
      <dgm:t>
        <a:bodyPr/>
        <a:lstStyle/>
        <a:p>
          <a:endParaRPr lang="es-EC"/>
        </a:p>
      </dgm:t>
    </dgm:pt>
    <dgm:pt modelId="{DA5D2863-5093-43AE-9A5D-3863571217F2}" type="sibTrans" cxnId="{BC3E3C80-04AF-4414-B909-6082DE7F9C64}">
      <dgm:prSet/>
      <dgm:spPr/>
      <dgm:t>
        <a:bodyPr/>
        <a:lstStyle/>
        <a:p>
          <a:endParaRPr lang="es-EC"/>
        </a:p>
      </dgm:t>
    </dgm:pt>
    <dgm:pt modelId="{E8ABFE37-E213-4FC9-87C5-2A7377A88CF4}">
      <dgm:prSet phldrT="[Texto]"/>
      <dgm:spPr/>
      <dgm:t>
        <a:bodyPr/>
        <a:lstStyle/>
        <a:p>
          <a:r>
            <a:rPr lang="es-EC" dirty="0" smtClean="0"/>
            <a:t>Pasta de cacao</a:t>
          </a:r>
          <a:endParaRPr lang="es-EC" dirty="0"/>
        </a:p>
      </dgm:t>
    </dgm:pt>
    <dgm:pt modelId="{5D3CB78A-B878-4BC6-9E79-5089DB344E2D}" type="parTrans" cxnId="{8899990E-9387-4A33-BD92-CE4778B63DE5}">
      <dgm:prSet/>
      <dgm:spPr/>
      <dgm:t>
        <a:bodyPr/>
        <a:lstStyle/>
        <a:p>
          <a:endParaRPr lang="es-EC"/>
        </a:p>
      </dgm:t>
    </dgm:pt>
    <dgm:pt modelId="{AB7BEE14-4F6D-436F-A358-EAF79858C259}" type="sibTrans" cxnId="{8899990E-9387-4A33-BD92-CE4778B63DE5}">
      <dgm:prSet/>
      <dgm:spPr/>
      <dgm:t>
        <a:bodyPr/>
        <a:lstStyle/>
        <a:p>
          <a:endParaRPr lang="es-EC"/>
        </a:p>
      </dgm:t>
    </dgm:pt>
    <dgm:pt modelId="{A63B7E86-57DB-4356-9DC3-0DD74AF16A63}">
      <dgm:prSet phldrT="[Texto]"/>
      <dgm:spPr/>
      <dgm:t>
        <a:bodyPr/>
        <a:lstStyle/>
        <a:p>
          <a:r>
            <a:rPr lang="es-EC" dirty="0" smtClean="0"/>
            <a:t>Cacao en polvo</a:t>
          </a:r>
          <a:endParaRPr lang="es-EC" dirty="0"/>
        </a:p>
      </dgm:t>
    </dgm:pt>
    <dgm:pt modelId="{51631DB0-6CDE-4B9C-B6AF-54F16B0CA125}" type="parTrans" cxnId="{7BF0D466-E4A2-4B1B-BB9B-3090DA2121C6}">
      <dgm:prSet/>
      <dgm:spPr/>
      <dgm:t>
        <a:bodyPr/>
        <a:lstStyle/>
        <a:p>
          <a:endParaRPr lang="es-EC"/>
        </a:p>
      </dgm:t>
    </dgm:pt>
    <dgm:pt modelId="{6A44539F-E719-4008-A22F-FB0E3D6FFB43}" type="sibTrans" cxnId="{7BF0D466-E4A2-4B1B-BB9B-3090DA2121C6}">
      <dgm:prSet/>
      <dgm:spPr/>
      <dgm:t>
        <a:bodyPr/>
        <a:lstStyle/>
        <a:p>
          <a:endParaRPr lang="es-EC"/>
        </a:p>
      </dgm:t>
    </dgm:pt>
    <dgm:pt modelId="{6D2F17C0-5528-42DA-A6B2-B1CBE69367F0}">
      <dgm:prSet phldrT="[Texto]"/>
      <dgm:spPr/>
      <dgm:t>
        <a:bodyPr/>
        <a:lstStyle/>
        <a:p>
          <a:r>
            <a:rPr lang="es-EC" dirty="0" smtClean="0"/>
            <a:t>Chocolate</a:t>
          </a:r>
          <a:endParaRPr lang="es-EC" dirty="0"/>
        </a:p>
      </dgm:t>
    </dgm:pt>
    <dgm:pt modelId="{12C440A0-93CE-43C7-8145-12A98A3A62AC}" type="parTrans" cxnId="{B051AB0E-4E02-446E-863B-2B0DEAB251CD}">
      <dgm:prSet/>
      <dgm:spPr/>
      <dgm:t>
        <a:bodyPr/>
        <a:lstStyle/>
        <a:p>
          <a:endParaRPr lang="es-EC"/>
        </a:p>
      </dgm:t>
    </dgm:pt>
    <dgm:pt modelId="{AB3C4498-56FE-4A3E-99CD-64F532358F86}" type="sibTrans" cxnId="{B051AB0E-4E02-446E-863B-2B0DEAB251CD}">
      <dgm:prSet/>
      <dgm:spPr/>
      <dgm:t>
        <a:bodyPr/>
        <a:lstStyle/>
        <a:p>
          <a:endParaRPr lang="es-EC"/>
        </a:p>
      </dgm:t>
    </dgm:pt>
    <dgm:pt modelId="{8D4551FC-06B8-44B6-A6AF-5FC1BDDE4C2E}" type="pres">
      <dgm:prSet presAssocID="{0C65966B-2F38-441E-A45D-BCD1619DA9D9}" presName="Name0" presStyleCnt="0">
        <dgm:presLayoutVars>
          <dgm:chMax val="1"/>
          <dgm:dir/>
          <dgm:animLvl val="ctr"/>
          <dgm:resizeHandles val="exact"/>
        </dgm:presLayoutVars>
      </dgm:prSet>
      <dgm:spPr/>
      <dgm:t>
        <a:bodyPr/>
        <a:lstStyle/>
        <a:p>
          <a:endParaRPr lang="es-ES"/>
        </a:p>
      </dgm:t>
    </dgm:pt>
    <dgm:pt modelId="{ECF4C7E1-E761-496D-BE63-216F86A3FA76}" type="pres">
      <dgm:prSet presAssocID="{A724AD1F-D696-499E-90B4-C37BE7C415FE}" presName="centerShape" presStyleLbl="node0" presStyleIdx="0" presStyleCnt="1"/>
      <dgm:spPr/>
      <dgm:t>
        <a:bodyPr/>
        <a:lstStyle/>
        <a:p>
          <a:endParaRPr lang="es-ES"/>
        </a:p>
      </dgm:t>
    </dgm:pt>
    <dgm:pt modelId="{5EF794D6-740D-4714-AFAF-F841CEE982F5}" type="pres">
      <dgm:prSet presAssocID="{DF930D3E-7B46-40FF-81A9-F346D5D8B3FF}" presName="parTrans" presStyleLbl="sibTrans2D1" presStyleIdx="0" presStyleCnt="5"/>
      <dgm:spPr/>
      <dgm:t>
        <a:bodyPr/>
        <a:lstStyle/>
        <a:p>
          <a:endParaRPr lang="es-ES"/>
        </a:p>
      </dgm:t>
    </dgm:pt>
    <dgm:pt modelId="{9EB765AB-069F-4F18-8B30-4A6FC2E49BA3}" type="pres">
      <dgm:prSet presAssocID="{DF930D3E-7B46-40FF-81A9-F346D5D8B3FF}" presName="connectorText" presStyleLbl="sibTrans2D1" presStyleIdx="0" presStyleCnt="5"/>
      <dgm:spPr/>
      <dgm:t>
        <a:bodyPr/>
        <a:lstStyle/>
        <a:p>
          <a:endParaRPr lang="es-ES"/>
        </a:p>
      </dgm:t>
    </dgm:pt>
    <dgm:pt modelId="{E1F3FB33-33C5-427C-A5AC-B0C96C61D0D7}" type="pres">
      <dgm:prSet presAssocID="{D317F41B-BAF9-451F-8AB0-2026F6F20843}" presName="node" presStyleLbl="node1" presStyleIdx="0" presStyleCnt="5">
        <dgm:presLayoutVars>
          <dgm:bulletEnabled val="1"/>
        </dgm:presLayoutVars>
      </dgm:prSet>
      <dgm:spPr/>
      <dgm:t>
        <a:bodyPr/>
        <a:lstStyle/>
        <a:p>
          <a:endParaRPr lang="es-ES"/>
        </a:p>
      </dgm:t>
    </dgm:pt>
    <dgm:pt modelId="{FE01FF24-D8BB-4EB7-81A0-6495A19FC27A}" type="pres">
      <dgm:prSet presAssocID="{406E9AFC-6905-4B90-A5F4-72989108955B}" presName="parTrans" presStyleLbl="sibTrans2D1" presStyleIdx="1" presStyleCnt="5"/>
      <dgm:spPr/>
      <dgm:t>
        <a:bodyPr/>
        <a:lstStyle/>
        <a:p>
          <a:endParaRPr lang="es-ES"/>
        </a:p>
      </dgm:t>
    </dgm:pt>
    <dgm:pt modelId="{825AF2FA-3CB5-4663-9CA1-2892A0751E10}" type="pres">
      <dgm:prSet presAssocID="{406E9AFC-6905-4B90-A5F4-72989108955B}" presName="connectorText" presStyleLbl="sibTrans2D1" presStyleIdx="1" presStyleCnt="5"/>
      <dgm:spPr/>
      <dgm:t>
        <a:bodyPr/>
        <a:lstStyle/>
        <a:p>
          <a:endParaRPr lang="es-ES"/>
        </a:p>
      </dgm:t>
    </dgm:pt>
    <dgm:pt modelId="{2689784E-6A03-469D-9AD5-B4EE4315121A}" type="pres">
      <dgm:prSet presAssocID="{BB7370CE-ED29-460D-BE7F-1D929415FA7D}" presName="node" presStyleLbl="node1" presStyleIdx="1" presStyleCnt="5">
        <dgm:presLayoutVars>
          <dgm:bulletEnabled val="1"/>
        </dgm:presLayoutVars>
      </dgm:prSet>
      <dgm:spPr/>
      <dgm:t>
        <a:bodyPr/>
        <a:lstStyle/>
        <a:p>
          <a:endParaRPr lang="es-ES"/>
        </a:p>
      </dgm:t>
    </dgm:pt>
    <dgm:pt modelId="{3BB05512-18D6-4058-A85F-AD57E10B6EBB}" type="pres">
      <dgm:prSet presAssocID="{12C440A0-93CE-43C7-8145-12A98A3A62AC}" presName="parTrans" presStyleLbl="sibTrans2D1" presStyleIdx="2" presStyleCnt="5"/>
      <dgm:spPr/>
      <dgm:t>
        <a:bodyPr/>
        <a:lstStyle/>
        <a:p>
          <a:endParaRPr lang="es-ES"/>
        </a:p>
      </dgm:t>
    </dgm:pt>
    <dgm:pt modelId="{97E5F0E6-971A-4CA6-A14B-157A7559C2A7}" type="pres">
      <dgm:prSet presAssocID="{12C440A0-93CE-43C7-8145-12A98A3A62AC}" presName="connectorText" presStyleLbl="sibTrans2D1" presStyleIdx="2" presStyleCnt="5"/>
      <dgm:spPr/>
      <dgm:t>
        <a:bodyPr/>
        <a:lstStyle/>
        <a:p>
          <a:endParaRPr lang="es-ES"/>
        </a:p>
      </dgm:t>
    </dgm:pt>
    <dgm:pt modelId="{1764A60D-C296-4C43-B133-D67687B03330}" type="pres">
      <dgm:prSet presAssocID="{6D2F17C0-5528-42DA-A6B2-B1CBE69367F0}" presName="node" presStyleLbl="node1" presStyleIdx="2" presStyleCnt="5">
        <dgm:presLayoutVars>
          <dgm:bulletEnabled val="1"/>
        </dgm:presLayoutVars>
      </dgm:prSet>
      <dgm:spPr/>
      <dgm:t>
        <a:bodyPr/>
        <a:lstStyle/>
        <a:p>
          <a:endParaRPr lang="es-ES"/>
        </a:p>
      </dgm:t>
    </dgm:pt>
    <dgm:pt modelId="{7E72417B-8C21-4CDD-9D68-CE6DC3842942}" type="pres">
      <dgm:prSet presAssocID="{5D3CB78A-B878-4BC6-9E79-5089DB344E2D}" presName="parTrans" presStyleLbl="sibTrans2D1" presStyleIdx="3" presStyleCnt="5"/>
      <dgm:spPr/>
      <dgm:t>
        <a:bodyPr/>
        <a:lstStyle/>
        <a:p>
          <a:endParaRPr lang="es-ES"/>
        </a:p>
      </dgm:t>
    </dgm:pt>
    <dgm:pt modelId="{E701CB5A-05BE-4590-81F0-18EAB2AC8AFE}" type="pres">
      <dgm:prSet presAssocID="{5D3CB78A-B878-4BC6-9E79-5089DB344E2D}" presName="connectorText" presStyleLbl="sibTrans2D1" presStyleIdx="3" presStyleCnt="5"/>
      <dgm:spPr/>
      <dgm:t>
        <a:bodyPr/>
        <a:lstStyle/>
        <a:p>
          <a:endParaRPr lang="es-ES"/>
        </a:p>
      </dgm:t>
    </dgm:pt>
    <dgm:pt modelId="{44411F53-0670-488D-8A3E-933E0B20F4EB}" type="pres">
      <dgm:prSet presAssocID="{E8ABFE37-E213-4FC9-87C5-2A7377A88CF4}" presName="node" presStyleLbl="node1" presStyleIdx="3" presStyleCnt="5">
        <dgm:presLayoutVars>
          <dgm:bulletEnabled val="1"/>
        </dgm:presLayoutVars>
      </dgm:prSet>
      <dgm:spPr/>
      <dgm:t>
        <a:bodyPr/>
        <a:lstStyle/>
        <a:p>
          <a:endParaRPr lang="es-ES"/>
        </a:p>
      </dgm:t>
    </dgm:pt>
    <dgm:pt modelId="{4C099FD0-CD09-413C-A0D4-B2A332B1D613}" type="pres">
      <dgm:prSet presAssocID="{51631DB0-6CDE-4B9C-B6AF-54F16B0CA125}" presName="parTrans" presStyleLbl="sibTrans2D1" presStyleIdx="4" presStyleCnt="5"/>
      <dgm:spPr/>
      <dgm:t>
        <a:bodyPr/>
        <a:lstStyle/>
        <a:p>
          <a:endParaRPr lang="es-ES"/>
        </a:p>
      </dgm:t>
    </dgm:pt>
    <dgm:pt modelId="{4EAE830B-5B89-4CBC-BF9A-93021A00BE19}" type="pres">
      <dgm:prSet presAssocID="{51631DB0-6CDE-4B9C-B6AF-54F16B0CA125}" presName="connectorText" presStyleLbl="sibTrans2D1" presStyleIdx="4" presStyleCnt="5"/>
      <dgm:spPr/>
      <dgm:t>
        <a:bodyPr/>
        <a:lstStyle/>
        <a:p>
          <a:endParaRPr lang="es-ES"/>
        </a:p>
      </dgm:t>
    </dgm:pt>
    <dgm:pt modelId="{57A359C7-2578-454B-8AF8-DFAE181A6E97}" type="pres">
      <dgm:prSet presAssocID="{A63B7E86-57DB-4356-9DC3-0DD74AF16A63}" presName="node" presStyleLbl="node1" presStyleIdx="4" presStyleCnt="5">
        <dgm:presLayoutVars>
          <dgm:bulletEnabled val="1"/>
        </dgm:presLayoutVars>
      </dgm:prSet>
      <dgm:spPr/>
      <dgm:t>
        <a:bodyPr/>
        <a:lstStyle/>
        <a:p>
          <a:endParaRPr lang="es-ES"/>
        </a:p>
      </dgm:t>
    </dgm:pt>
  </dgm:ptLst>
  <dgm:cxnLst>
    <dgm:cxn modelId="{06D23BBD-7823-4BE5-8222-4DBFACCD8A10}" type="presOf" srcId="{BB7370CE-ED29-460D-BE7F-1D929415FA7D}" destId="{2689784E-6A03-469D-9AD5-B4EE4315121A}" srcOrd="0" destOrd="0" presId="urn:microsoft.com/office/officeart/2005/8/layout/radial5"/>
    <dgm:cxn modelId="{2177BAA3-4604-4EF7-B696-455DE034546E}" type="presOf" srcId="{D317F41B-BAF9-451F-8AB0-2026F6F20843}" destId="{E1F3FB33-33C5-427C-A5AC-B0C96C61D0D7}" srcOrd="0" destOrd="0" presId="urn:microsoft.com/office/officeart/2005/8/layout/radial5"/>
    <dgm:cxn modelId="{8CD32534-7649-4934-A3C3-E723B9540B97}" type="presOf" srcId="{0C65966B-2F38-441E-A45D-BCD1619DA9D9}" destId="{8D4551FC-06B8-44B6-A6AF-5FC1BDDE4C2E}" srcOrd="0" destOrd="0" presId="urn:microsoft.com/office/officeart/2005/8/layout/radial5"/>
    <dgm:cxn modelId="{A068BB26-0DB4-4B95-BF17-BDCD1003137F}" type="presOf" srcId="{5D3CB78A-B878-4BC6-9E79-5089DB344E2D}" destId="{E701CB5A-05BE-4590-81F0-18EAB2AC8AFE}" srcOrd="1" destOrd="0" presId="urn:microsoft.com/office/officeart/2005/8/layout/radial5"/>
    <dgm:cxn modelId="{8899990E-9387-4A33-BD92-CE4778B63DE5}" srcId="{A724AD1F-D696-499E-90B4-C37BE7C415FE}" destId="{E8ABFE37-E213-4FC9-87C5-2A7377A88CF4}" srcOrd="3" destOrd="0" parTransId="{5D3CB78A-B878-4BC6-9E79-5089DB344E2D}" sibTransId="{AB7BEE14-4F6D-436F-A358-EAF79858C259}"/>
    <dgm:cxn modelId="{B051AB0E-4E02-446E-863B-2B0DEAB251CD}" srcId="{A724AD1F-D696-499E-90B4-C37BE7C415FE}" destId="{6D2F17C0-5528-42DA-A6B2-B1CBE69367F0}" srcOrd="2" destOrd="0" parTransId="{12C440A0-93CE-43C7-8145-12A98A3A62AC}" sibTransId="{AB3C4498-56FE-4A3E-99CD-64F532358F86}"/>
    <dgm:cxn modelId="{EA6E599D-D777-4088-8843-B1A7EFE0FB02}" type="presOf" srcId="{51631DB0-6CDE-4B9C-B6AF-54F16B0CA125}" destId="{4C099FD0-CD09-413C-A0D4-B2A332B1D613}" srcOrd="0" destOrd="0" presId="urn:microsoft.com/office/officeart/2005/8/layout/radial5"/>
    <dgm:cxn modelId="{4A1473EB-75E8-4F0D-9044-6814FD90470A}" srcId="{0C65966B-2F38-441E-A45D-BCD1619DA9D9}" destId="{A724AD1F-D696-499E-90B4-C37BE7C415FE}" srcOrd="0" destOrd="0" parTransId="{E41ED5B3-3748-44FA-BC5A-5117DFDAF8AF}" sibTransId="{91FA564D-1688-4F35-8065-077292043D1C}"/>
    <dgm:cxn modelId="{D1B4BC05-F476-4AE2-82A5-D4380F1A68BA}" type="presOf" srcId="{DF930D3E-7B46-40FF-81A9-F346D5D8B3FF}" destId="{5EF794D6-740D-4714-AFAF-F841CEE982F5}" srcOrd="0" destOrd="0" presId="urn:microsoft.com/office/officeart/2005/8/layout/radial5"/>
    <dgm:cxn modelId="{6B3E1A6F-3C5A-4EA0-BACF-15F08FF4CA28}" type="presOf" srcId="{12C440A0-93CE-43C7-8145-12A98A3A62AC}" destId="{3BB05512-18D6-4058-A85F-AD57E10B6EBB}" srcOrd="0" destOrd="0" presId="urn:microsoft.com/office/officeart/2005/8/layout/radial5"/>
    <dgm:cxn modelId="{D24458B0-A76C-424A-85F8-ACD4195A74C1}" type="presOf" srcId="{12C440A0-93CE-43C7-8145-12A98A3A62AC}" destId="{97E5F0E6-971A-4CA6-A14B-157A7559C2A7}" srcOrd="1" destOrd="0" presId="urn:microsoft.com/office/officeart/2005/8/layout/radial5"/>
    <dgm:cxn modelId="{F845A573-7F93-4D14-A06F-DD62E479DDD2}" type="presOf" srcId="{A63B7E86-57DB-4356-9DC3-0DD74AF16A63}" destId="{57A359C7-2578-454B-8AF8-DFAE181A6E97}" srcOrd="0" destOrd="0" presId="urn:microsoft.com/office/officeart/2005/8/layout/radial5"/>
    <dgm:cxn modelId="{E30BAC6C-356C-4FE6-96AF-AE2F3FB62E2E}" type="presOf" srcId="{51631DB0-6CDE-4B9C-B6AF-54F16B0CA125}" destId="{4EAE830B-5B89-4CBC-BF9A-93021A00BE19}" srcOrd="1" destOrd="0" presId="urn:microsoft.com/office/officeart/2005/8/layout/radial5"/>
    <dgm:cxn modelId="{2BEE5AE7-C00B-4C19-9DB1-BBB1A79E11B8}" type="presOf" srcId="{A724AD1F-D696-499E-90B4-C37BE7C415FE}" destId="{ECF4C7E1-E761-496D-BE63-216F86A3FA76}" srcOrd="0" destOrd="0" presId="urn:microsoft.com/office/officeart/2005/8/layout/radial5"/>
    <dgm:cxn modelId="{B43A4043-3436-4044-8F87-EF6A1BC77231}" type="presOf" srcId="{DF930D3E-7B46-40FF-81A9-F346D5D8B3FF}" destId="{9EB765AB-069F-4F18-8B30-4A6FC2E49BA3}" srcOrd="1" destOrd="0" presId="urn:microsoft.com/office/officeart/2005/8/layout/radial5"/>
    <dgm:cxn modelId="{116C20B3-E7B3-453B-84C6-7557F3A543EF}" type="presOf" srcId="{5D3CB78A-B878-4BC6-9E79-5089DB344E2D}" destId="{7E72417B-8C21-4CDD-9D68-CE6DC3842942}" srcOrd="0" destOrd="0" presId="urn:microsoft.com/office/officeart/2005/8/layout/radial5"/>
    <dgm:cxn modelId="{6885D0B6-83F6-47AC-A538-B6B045334D97}" type="presOf" srcId="{6D2F17C0-5528-42DA-A6B2-B1CBE69367F0}" destId="{1764A60D-C296-4C43-B133-D67687B03330}" srcOrd="0" destOrd="0" presId="urn:microsoft.com/office/officeart/2005/8/layout/radial5"/>
    <dgm:cxn modelId="{7DDA17D0-E554-4FE0-A7DE-E04CA801681E}" type="presOf" srcId="{E8ABFE37-E213-4FC9-87C5-2A7377A88CF4}" destId="{44411F53-0670-488D-8A3E-933E0B20F4EB}" srcOrd="0" destOrd="0" presId="urn:microsoft.com/office/officeart/2005/8/layout/radial5"/>
    <dgm:cxn modelId="{B6B252D6-6194-4B3D-BEBF-23C2250C978E}" srcId="{A724AD1F-D696-499E-90B4-C37BE7C415FE}" destId="{D317F41B-BAF9-451F-8AB0-2026F6F20843}" srcOrd="0" destOrd="0" parTransId="{DF930D3E-7B46-40FF-81A9-F346D5D8B3FF}" sibTransId="{A02948D0-9E24-48EC-934C-EAE3E8BDB51B}"/>
    <dgm:cxn modelId="{B4C5AB2C-1D06-4BDB-A574-2F478C646C5D}" type="presOf" srcId="{406E9AFC-6905-4B90-A5F4-72989108955B}" destId="{825AF2FA-3CB5-4663-9CA1-2892A0751E10}" srcOrd="1" destOrd="0" presId="urn:microsoft.com/office/officeart/2005/8/layout/radial5"/>
    <dgm:cxn modelId="{1EB48529-AEFE-4CD2-A29C-04FA0EAF9D01}" type="presOf" srcId="{406E9AFC-6905-4B90-A5F4-72989108955B}" destId="{FE01FF24-D8BB-4EB7-81A0-6495A19FC27A}" srcOrd="0" destOrd="0" presId="urn:microsoft.com/office/officeart/2005/8/layout/radial5"/>
    <dgm:cxn modelId="{7BF0D466-E4A2-4B1B-BB9B-3090DA2121C6}" srcId="{A724AD1F-D696-499E-90B4-C37BE7C415FE}" destId="{A63B7E86-57DB-4356-9DC3-0DD74AF16A63}" srcOrd="4" destOrd="0" parTransId="{51631DB0-6CDE-4B9C-B6AF-54F16B0CA125}" sibTransId="{6A44539F-E719-4008-A22F-FB0E3D6FFB43}"/>
    <dgm:cxn modelId="{BC3E3C80-04AF-4414-B909-6082DE7F9C64}" srcId="{A724AD1F-D696-499E-90B4-C37BE7C415FE}" destId="{BB7370CE-ED29-460D-BE7F-1D929415FA7D}" srcOrd="1" destOrd="0" parTransId="{406E9AFC-6905-4B90-A5F4-72989108955B}" sibTransId="{DA5D2863-5093-43AE-9A5D-3863571217F2}"/>
    <dgm:cxn modelId="{A864AF39-C6C4-4F00-BB29-7951340BC21D}" type="presParOf" srcId="{8D4551FC-06B8-44B6-A6AF-5FC1BDDE4C2E}" destId="{ECF4C7E1-E761-496D-BE63-216F86A3FA76}" srcOrd="0" destOrd="0" presId="urn:microsoft.com/office/officeart/2005/8/layout/radial5"/>
    <dgm:cxn modelId="{68E7BA5F-5975-4A3B-B8AB-92D41BBE4643}" type="presParOf" srcId="{8D4551FC-06B8-44B6-A6AF-5FC1BDDE4C2E}" destId="{5EF794D6-740D-4714-AFAF-F841CEE982F5}" srcOrd="1" destOrd="0" presId="urn:microsoft.com/office/officeart/2005/8/layout/radial5"/>
    <dgm:cxn modelId="{A712CEE4-83F7-49F2-A845-A540D0F8CF0E}" type="presParOf" srcId="{5EF794D6-740D-4714-AFAF-F841CEE982F5}" destId="{9EB765AB-069F-4F18-8B30-4A6FC2E49BA3}" srcOrd="0" destOrd="0" presId="urn:microsoft.com/office/officeart/2005/8/layout/radial5"/>
    <dgm:cxn modelId="{947EE94B-337C-4954-9168-94C7619247C4}" type="presParOf" srcId="{8D4551FC-06B8-44B6-A6AF-5FC1BDDE4C2E}" destId="{E1F3FB33-33C5-427C-A5AC-B0C96C61D0D7}" srcOrd="2" destOrd="0" presId="urn:microsoft.com/office/officeart/2005/8/layout/radial5"/>
    <dgm:cxn modelId="{BE21437B-A313-46E4-A695-9683ACB3D9BE}" type="presParOf" srcId="{8D4551FC-06B8-44B6-A6AF-5FC1BDDE4C2E}" destId="{FE01FF24-D8BB-4EB7-81A0-6495A19FC27A}" srcOrd="3" destOrd="0" presId="urn:microsoft.com/office/officeart/2005/8/layout/radial5"/>
    <dgm:cxn modelId="{932C1AE6-CF4F-4BB2-B5A3-F71CACFA3DF9}" type="presParOf" srcId="{FE01FF24-D8BB-4EB7-81A0-6495A19FC27A}" destId="{825AF2FA-3CB5-4663-9CA1-2892A0751E10}" srcOrd="0" destOrd="0" presId="urn:microsoft.com/office/officeart/2005/8/layout/radial5"/>
    <dgm:cxn modelId="{7965BE75-A1A8-4278-9BA1-066A1CF0D578}" type="presParOf" srcId="{8D4551FC-06B8-44B6-A6AF-5FC1BDDE4C2E}" destId="{2689784E-6A03-469D-9AD5-B4EE4315121A}" srcOrd="4" destOrd="0" presId="urn:microsoft.com/office/officeart/2005/8/layout/radial5"/>
    <dgm:cxn modelId="{55BC04FC-6385-4F94-8117-A8FA0E48753F}" type="presParOf" srcId="{8D4551FC-06B8-44B6-A6AF-5FC1BDDE4C2E}" destId="{3BB05512-18D6-4058-A85F-AD57E10B6EBB}" srcOrd="5" destOrd="0" presId="urn:microsoft.com/office/officeart/2005/8/layout/radial5"/>
    <dgm:cxn modelId="{1B88A757-5B7F-4A6F-8599-C09273E3CAE9}" type="presParOf" srcId="{3BB05512-18D6-4058-A85F-AD57E10B6EBB}" destId="{97E5F0E6-971A-4CA6-A14B-157A7559C2A7}" srcOrd="0" destOrd="0" presId="urn:microsoft.com/office/officeart/2005/8/layout/radial5"/>
    <dgm:cxn modelId="{33FCC804-F0BC-4633-A953-4E5CBCE232F3}" type="presParOf" srcId="{8D4551FC-06B8-44B6-A6AF-5FC1BDDE4C2E}" destId="{1764A60D-C296-4C43-B133-D67687B03330}" srcOrd="6" destOrd="0" presId="urn:microsoft.com/office/officeart/2005/8/layout/radial5"/>
    <dgm:cxn modelId="{39555A92-1C8F-4EAA-9B95-75333B5E14F9}" type="presParOf" srcId="{8D4551FC-06B8-44B6-A6AF-5FC1BDDE4C2E}" destId="{7E72417B-8C21-4CDD-9D68-CE6DC3842942}" srcOrd="7" destOrd="0" presId="urn:microsoft.com/office/officeart/2005/8/layout/radial5"/>
    <dgm:cxn modelId="{9536A01C-C77C-49F9-9BBC-9634E4616D6F}" type="presParOf" srcId="{7E72417B-8C21-4CDD-9D68-CE6DC3842942}" destId="{E701CB5A-05BE-4590-81F0-18EAB2AC8AFE}" srcOrd="0" destOrd="0" presId="urn:microsoft.com/office/officeart/2005/8/layout/radial5"/>
    <dgm:cxn modelId="{190BB945-D9D4-4AFF-9D3F-19AEDC075AEF}" type="presParOf" srcId="{8D4551FC-06B8-44B6-A6AF-5FC1BDDE4C2E}" destId="{44411F53-0670-488D-8A3E-933E0B20F4EB}" srcOrd="8" destOrd="0" presId="urn:microsoft.com/office/officeart/2005/8/layout/radial5"/>
    <dgm:cxn modelId="{968FDF0E-3AC3-4E88-BC99-1E4022210AEC}" type="presParOf" srcId="{8D4551FC-06B8-44B6-A6AF-5FC1BDDE4C2E}" destId="{4C099FD0-CD09-413C-A0D4-B2A332B1D613}" srcOrd="9" destOrd="0" presId="urn:microsoft.com/office/officeart/2005/8/layout/radial5"/>
    <dgm:cxn modelId="{3BA8FD1A-F10F-4F9B-A75B-33EC3805C0A9}" type="presParOf" srcId="{4C099FD0-CD09-413C-A0D4-B2A332B1D613}" destId="{4EAE830B-5B89-4CBC-BF9A-93021A00BE19}" srcOrd="0" destOrd="0" presId="urn:microsoft.com/office/officeart/2005/8/layout/radial5"/>
    <dgm:cxn modelId="{CC41C0F5-2906-4E42-B7EB-74EC172E708B}" type="presParOf" srcId="{8D4551FC-06B8-44B6-A6AF-5FC1BDDE4C2E}" destId="{57A359C7-2578-454B-8AF8-DFAE181A6E97}"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00EF133-B5B3-46D0-B4EE-FA54CFE3782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A947D302-863B-4958-8975-3765340943B3}">
      <dgm:prSet phldrT="[Texto]"/>
      <dgm:spPr/>
      <dgm:t>
        <a:bodyPr/>
        <a:lstStyle/>
        <a:p>
          <a:r>
            <a:rPr lang="es-ES" dirty="0" smtClean="0"/>
            <a:t>NOMBRE DE LA EPRESA</a:t>
          </a:r>
          <a:endParaRPr lang="es-ES" dirty="0"/>
        </a:p>
      </dgm:t>
    </dgm:pt>
    <dgm:pt modelId="{9279320F-6564-435B-B9E8-C9DBDBF2DDC6}" type="parTrans" cxnId="{FCD68A0B-1BA1-4F44-A4D4-3DE2D84EF752}">
      <dgm:prSet/>
      <dgm:spPr/>
      <dgm:t>
        <a:bodyPr/>
        <a:lstStyle/>
        <a:p>
          <a:endParaRPr lang="es-ES"/>
        </a:p>
      </dgm:t>
    </dgm:pt>
    <dgm:pt modelId="{8BFE52E8-4C93-4EC5-8A23-181E1D1251AF}" type="sibTrans" cxnId="{FCD68A0B-1BA1-4F44-A4D4-3DE2D84EF752}">
      <dgm:prSet/>
      <dgm:spPr/>
      <dgm:t>
        <a:bodyPr/>
        <a:lstStyle/>
        <a:p>
          <a:endParaRPr lang="es-ES"/>
        </a:p>
      </dgm:t>
    </dgm:pt>
    <dgm:pt modelId="{6A86E691-0B26-4C67-A446-3E9D3E6F0FC7}">
      <dgm:prSet phldrT="[Texto]" custT="1"/>
      <dgm:spPr/>
      <dgm:t>
        <a:bodyPr/>
        <a:lstStyle/>
        <a:p>
          <a:r>
            <a:rPr lang="es-ES" sz="1400" dirty="0" smtClean="0"/>
            <a:t>EXPOCACAO DEL ECUADOR</a:t>
          </a:r>
          <a:endParaRPr lang="es-ES" sz="1400" dirty="0"/>
        </a:p>
      </dgm:t>
    </dgm:pt>
    <dgm:pt modelId="{AF14181B-A857-4030-913D-F664243497A8}" type="parTrans" cxnId="{E5B68263-2EB7-4419-8F0A-F3E2F22F54B5}">
      <dgm:prSet/>
      <dgm:spPr/>
      <dgm:t>
        <a:bodyPr/>
        <a:lstStyle/>
        <a:p>
          <a:endParaRPr lang="es-ES"/>
        </a:p>
      </dgm:t>
    </dgm:pt>
    <dgm:pt modelId="{E57389CB-A2CA-4CB4-94FC-AEC184658C23}" type="sibTrans" cxnId="{E5B68263-2EB7-4419-8F0A-F3E2F22F54B5}">
      <dgm:prSet/>
      <dgm:spPr/>
      <dgm:t>
        <a:bodyPr/>
        <a:lstStyle/>
        <a:p>
          <a:endParaRPr lang="es-ES"/>
        </a:p>
      </dgm:t>
    </dgm:pt>
    <dgm:pt modelId="{6275D8E9-1FDD-486C-A38B-CAA2D839BD44}">
      <dgm:prSet phldrT="[Texto]"/>
      <dgm:spPr/>
      <dgm:t>
        <a:bodyPr/>
        <a:lstStyle/>
        <a:p>
          <a:r>
            <a:rPr lang="es-ES" dirty="0" smtClean="0"/>
            <a:t>SLOGAN</a:t>
          </a:r>
          <a:endParaRPr lang="es-ES" dirty="0"/>
        </a:p>
      </dgm:t>
    </dgm:pt>
    <dgm:pt modelId="{061B46FC-6F9A-4307-8082-A98A289960AE}" type="parTrans" cxnId="{E66C08CD-0DDD-4453-A472-C0E1FB58DCAD}">
      <dgm:prSet/>
      <dgm:spPr/>
      <dgm:t>
        <a:bodyPr/>
        <a:lstStyle/>
        <a:p>
          <a:endParaRPr lang="es-ES"/>
        </a:p>
      </dgm:t>
    </dgm:pt>
    <dgm:pt modelId="{50F715BC-721B-4C6C-AE8C-AFD0B50A4A03}" type="sibTrans" cxnId="{E66C08CD-0DDD-4453-A472-C0E1FB58DCAD}">
      <dgm:prSet/>
      <dgm:spPr/>
      <dgm:t>
        <a:bodyPr/>
        <a:lstStyle/>
        <a:p>
          <a:endParaRPr lang="es-ES"/>
        </a:p>
      </dgm:t>
    </dgm:pt>
    <dgm:pt modelId="{E9BAE616-812E-4D01-9434-7F3E2163541F}">
      <dgm:prSet phldrT="[Texto]" custT="1"/>
      <dgm:spPr/>
      <dgm:t>
        <a:bodyPr/>
        <a:lstStyle/>
        <a:p>
          <a:r>
            <a:rPr lang="es-ES" sz="1400" b="0" i="1" dirty="0" smtClean="0"/>
            <a:t>“Procesamos y comercializamos cacao fino de aroma ecuatoriano de altísima calidad” </a:t>
          </a:r>
          <a:endParaRPr lang="es-ES" sz="1400" dirty="0"/>
        </a:p>
      </dgm:t>
    </dgm:pt>
    <dgm:pt modelId="{8C659838-9249-4BF4-BEA3-AEC335AA9731}" type="parTrans" cxnId="{4532C2A2-6513-4BE9-9524-4BFAC17FFC46}">
      <dgm:prSet/>
      <dgm:spPr/>
      <dgm:t>
        <a:bodyPr/>
        <a:lstStyle/>
        <a:p>
          <a:endParaRPr lang="es-ES"/>
        </a:p>
      </dgm:t>
    </dgm:pt>
    <dgm:pt modelId="{B6F8D953-1267-4DB4-B896-AD02AB65FF98}" type="sibTrans" cxnId="{4532C2A2-6513-4BE9-9524-4BFAC17FFC46}">
      <dgm:prSet/>
      <dgm:spPr/>
      <dgm:t>
        <a:bodyPr/>
        <a:lstStyle/>
        <a:p>
          <a:endParaRPr lang="es-ES"/>
        </a:p>
      </dgm:t>
    </dgm:pt>
    <dgm:pt modelId="{1A337E88-4E78-4DD7-847C-313E30F2A049}">
      <dgm:prSet phldrT="[Texto]"/>
      <dgm:spPr/>
      <dgm:t>
        <a:bodyPr/>
        <a:lstStyle/>
        <a:p>
          <a:r>
            <a:rPr lang="es-ES" dirty="0" smtClean="0"/>
            <a:t>MISIÓN</a:t>
          </a:r>
          <a:endParaRPr lang="es-ES" dirty="0"/>
        </a:p>
      </dgm:t>
    </dgm:pt>
    <dgm:pt modelId="{3C908D8E-6C2D-443F-B9A5-11BBD84D9693}" type="parTrans" cxnId="{8698B301-8BAD-43DF-8472-3B385C51F731}">
      <dgm:prSet/>
      <dgm:spPr/>
      <dgm:t>
        <a:bodyPr/>
        <a:lstStyle/>
        <a:p>
          <a:endParaRPr lang="es-ES"/>
        </a:p>
      </dgm:t>
    </dgm:pt>
    <dgm:pt modelId="{49F83DDA-4681-4DCB-A563-150720E66F1B}" type="sibTrans" cxnId="{8698B301-8BAD-43DF-8472-3B385C51F731}">
      <dgm:prSet/>
      <dgm:spPr/>
      <dgm:t>
        <a:bodyPr/>
        <a:lstStyle/>
        <a:p>
          <a:endParaRPr lang="es-ES"/>
        </a:p>
      </dgm:t>
    </dgm:pt>
    <dgm:pt modelId="{07A9AE16-BDDA-4271-BFDF-DBB350FF0041}">
      <dgm:prSet phldrT="[Texto]" custT="1"/>
      <dgm:spPr/>
      <dgm:t>
        <a:bodyPr/>
        <a:lstStyle/>
        <a:p>
          <a:r>
            <a:rPr lang="es-ES" sz="1200" b="0" dirty="0" smtClean="0">
              <a:solidFill>
                <a:schemeClr val="tx1"/>
              </a:solidFill>
            </a:rPr>
            <a:t>EXPOCACAO DEL ECUADOR es una empresa que industrializa y comercializa cacao fino y de aroma con excelencia y calidez, satisfaciendo las exigencias de nuestros clientes, cumpliendo con los estándares de calidad, normas y procedimientos; garantizando respeto al medio ambiente y Buen Vivir en la Comunidad.</a:t>
          </a:r>
          <a:endParaRPr lang="es-ES" sz="1200" dirty="0">
            <a:solidFill>
              <a:schemeClr val="tx1"/>
            </a:solidFill>
          </a:endParaRPr>
        </a:p>
      </dgm:t>
    </dgm:pt>
    <dgm:pt modelId="{5806FC53-4EA5-4D4A-95DB-AC1D0D588641}" type="parTrans" cxnId="{CB3ABEDD-9D39-4B5B-B4FE-8961968C9856}">
      <dgm:prSet/>
      <dgm:spPr/>
      <dgm:t>
        <a:bodyPr/>
        <a:lstStyle/>
        <a:p>
          <a:endParaRPr lang="es-ES"/>
        </a:p>
      </dgm:t>
    </dgm:pt>
    <dgm:pt modelId="{B88D2726-786F-4B99-BE39-BB55B5723226}" type="sibTrans" cxnId="{CB3ABEDD-9D39-4B5B-B4FE-8961968C9856}">
      <dgm:prSet/>
      <dgm:spPr/>
      <dgm:t>
        <a:bodyPr/>
        <a:lstStyle/>
        <a:p>
          <a:endParaRPr lang="es-ES"/>
        </a:p>
      </dgm:t>
    </dgm:pt>
    <dgm:pt modelId="{5BC9F9A6-D088-4103-954C-F3FA5EE887E7}">
      <dgm:prSet phldrT="[Texto]"/>
      <dgm:spPr/>
      <dgm:t>
        <a:bodyPr/>
        <a:lstStyle/>
        <a:p>
          <a:r>
            <a:rPr lang="es-ES" dirty="0" smtClean="0"/>
            <a:t>VISIÓN</a:t>
          </a:r>
          <a:endParaRPr lang="es-ES" dirty="0"/>
        </a:p>
      </dgm:t>
    </dgm:pt>
    <dgm:pt modelId="{45E3EDD2-5799-4805-8056-7ED132E3EC7E}" type="parTrans" cxnId="{57799A2C-2325-49B6-B7F5-6B357B173AB9}">
      <dgm:prSet/>
      <dgm:spPr/>
      <dgm:t>
        <a:bodyPr/>
        <a:lstStyle/>
        <a:p>
          <a:endParaRPr lang="es-ES"/>
        </a:p>
      </dgm:t>
    </dgm:pt>
    <dgm:pt modelId="{CFADB652-1D9B-4AC8-8205-7661433D90FB}" type="sibTrans" cxnId="{57799A2C-2325-49B6-B7F5-6B357B173AB9}">
      <dgm:prSet/>
      <dgm:spPr/>
      <dgm:t>
        <a:bodyPr/>
        <a:lstStyle/>
        <a:p>
          <a:endParaRPr lang="es-ES"/>
        </a:p>
      </dgm:t>
    </dgm:pt>
    <dgm:pt modelId="{C66715FD-BB9E-4BA8-A46C-40AE1B49BBFD}">
      <dgm:prSet/>
      <dgm:spPr/>
      <dgm:t>
        <a:bodyPr/>
        <a:lstStyle/>
        <a:p>
          <a:r>
            <a:rPr lang="es-ES" b="0" dirty="0" smtClean="0"/>
            <a:t>Ser una empresa líder en el procesamiento y comercialización de cacao fino de aroma generando fuentes de trabajo y producto procesado con calidad de exportación dentro de tres años.</a:t>
          </a:r>
          <a:endParaRPr lang="es-ES" dirty="0"/>
        </a:p>
      </dgm:t>
    </dgm:pt>
    <dgm:pt modelId="{44B6BCA2-6615-41D5-9325-057295AA9208}" type="parTrans" cxnId="{9863285D-D4A9-4FB7-BCF4-B47D322AADD4}">
      <dgm:prSet/>
      <dgm:spPr/>
      <dgm:t>
        <a:bodyPr/>
        <a:lstStyle/>
        <a:p>
          <a:endParaRPr lang="es-ES"/>
        </a:p>
      </dgm:t>
    </dgm:pt>
    <dgm:pt modelId="{C8C674AF-CB8E-4BDC-8A7E-98F72AF255AD}" type="sibTrans" cxnId="{9863285D-D4A9-4FB7-BCF4-B47D322AADD4}">
      <dgm:prSet/>
      <dgm:spPr/>
      <dgm:t>
        <a:bodyPr/>
        <a:lstStyle/>
        <a:p>
          <a:endParaRPr lang="es-ES"/>
        </a:p>
      </dgm:t>
    </dgm:pt>
    <dgm:pt modelId="{9CBD8A7E-9660-44CD-8851-C6E4703844FC}">
      <dgm:prSet/>
      <dgm:spPr/>
      <dgm:t>
        <a:bodyPr/>
        <a:lstStyle/>
        <a:p>
          <a:r>
            <a:rPr lang="es-ES" dirty="0" smtClean="0"/>
            <a:t>VALORES CORPORATIVOS</a:t>
          </a:r>
          <a:endParaRPr lang="es-ES" dirty="0"/>
        </a:p>
      </dgm:t>
    </dgm:pt>
    <dgm:pt modelId="{678AA5D0-C13C-489C-8C66-54F5AE3FAF7F}" type="parTrans" cxnId="{0D0F724B-87F8-4E5E-BAF6-5786970DA694}">
      <dgm:prSet/>
      <dgm:spPr/>
      <dgm:t>
        <a:bodyPr/>
        <a:lstStyle/>
        <a:p>
          <a:endParaRPr lang="es-ES"/>
        </a:p>
      </dgm:t>
    </dgm:pt>
    <dgm:pt modelId="{517D4679-D7F4-4D27-B274-D9D4C5E09655}" type="sibTrans" cxnId="{0D0F724B-87F8-4E5E-BAF6-5786970DA694}">
      <dgm:prSet/>
      <dgm:spPr/>
      <dgm:t>
        <a:bodyPr/>
        <a:lstStyle/>
        <a:p>
          <a:endParaRPr lang="es-ES"/>
        </a:p>
      </dgm:t>
    </dgm:pt>
    <dgm:pt modelId="{9EF64385-A37D-48B7-9E01-61E6FCD5AC07}">
      <dgm:prSet/>
      <dgm:spPr/>
      <dgm:t>
        <a:bodyPr/>
        <a:lstStyle/>
        <a:p>
          <a:r>
            <a:rPr lang="es-ES" dirty="0" smtClean="0"/>
            <a:t>Sinergia</a:t>
          </a:r>
          <a:endParaRPr lang="es-ES" dirty="0"/>
        </a:p>
      </dgm:t>
    </dgm:pt>
    <dgm:pt modelId="{FFCD1A52-603F-44BA-8875-F3E773CD7558}" type="parTrans" cxnId="{05D8675D-F3BB-49F1-B009-6BC6AEA5E90E}">
      <dgm:prSet/>
      <dgm:spPr/>
      <dgm:t>
        <a:bodyPr/>
        <a:lstStyle/>
        <a:p>
          <a:endParaRPr lang="es-ES"/>
        </a:p>
      </dgm:t>
    </dgm:pt>
    <dgm:pt modelId="{0D0CD723-FB45-4497-BB56-AF0ABDF8B629}" type="sibTrans" cxnId="{05D8675D-F3BB-49F1-B009-6BC6AEA5E90E}">
      <dgm:prSet/>
      <dgm:spPr/>
      <dgm:t>
        <a:bodyPr/>
        <a:lstStyle/>
        <a:p>
          <a:endParaRPr lang="es-ES"/>
        </a:p>
      </dgm:t>
    </dgm:pt>
    <dgm:pt modelId="{46D11FDD-A59D-4183-B9C9-9631F5FA42A3}">
      <dgm:prSet/>
      <dgm:spPr/>
      <dgm:t>
        <a:bodyPr/>
        <a:lstStyle/>
        <a:p>
          <a:r>
            <a:rPr lang="es-ES" dirty="0" smtClean="0"/>
            <a:t>Innovación</a:t>
          </a:r>
          <a:endParaRPr lang="es-ES" dirty="0"/>
        </a:p>
      </dgm:t>
    </dgm:pt>
    <dgm:pt modelId="{4847247A-A630-425D-9D54-A48244B69EFE}" type="parTrans" cxnId="{E26B338E-E514-4793-B2AD-7308F8EB340F}">
      <dgm:prSet/>
      <dgm:spPr/>
      <dgm:t>
        <a:bodyPr/>
        <a:lstStyle/>
        <a:p>
          <a:endParaRPr lang="es-ES"/>
        </a:p>
      </dgm:t>
    </dgm:pt>
    <dgm:pt modelId="{FDF3675F-DBE9-4809-90A9-CEE0E47BE2F0}" type="sibTrans" cxnId="{E26B338E-E514-4793-B2AD-7308F8EB340F}">
      <dgm:prSet/>
      <dgm:spPr/>
      <dgm:t>
        <a:bodyPr/>
        <a:lstStyle/>
        <a:p>
          <a:endParaRPr lang="es-ES"/>
        </a:p>
      </dgm:t>
    </dgm:pt>
    <dgm:pt modelId="{CCA0168E-5AF7-42F5-9B07-C715FDA17F99}">
      <dgm:prSet/>
      <dgm:spPr/>
      <dgm:t>
        <a:bodyPr/>
        <a:lstStyle/>
        <a:p>
          <a:r>
            <a:rPr lang="es-ES" dirty="0" smtClean="0"/>
            <a:t>Deber</a:t>
          </a:r>
          <a:endParaRPr lang="es-ES" dirty="0"/>
        </a:p>
      </dgm:t>
    </dgm:pt>
    <dgm:pt modelId="{9FB0C32B-59C4-496F-B8ED-9A51A7B1CCE2}" type="parTrans" cxnId="{B383F8AC-2EFB-4022-A53F-F831FF70804C}">
      <dgm:prSet/>
      <dgm:spPr/>
      <dgm:t>
        <a:bodyPr/>
        <a:lstStyle/>
        <a:p>
          <a:endParaRPr lang="es-ES"/>
        </a:p>
      </dgm:t>
    </dgm:pt>
    <dgm:pt modelId="{F1B3A9BD-7A71-4256-A032-E8D8B89D1E2A}" type="sibTrans" cxnId="{B383F8AC-2EFB-4022-A53F-F831FF70804C}">
      <dgm:prSet/>
      <dgm:spPr/>
      <dgm:t>
        <a:bodyPr/>
        <a:lstStyle/>
        <a:p>
          <a:endParaRPr lang="es-ES"/>
        </a:p>
      </dgm:t>
    </dgm:pt>
    <dgm:pt modelId="{BF7A39A5-D420-42BC-BEC2-EEE7099045C9}">
      <dgm:prSet/>
      <dgm:spPr/>
      <dgm:t>
        <a:bodyPr/>
        <a:lstStyle/>
        <a:p>
          <a:r>
            <a:rPr lang="es-ES" dirty="0" smtClean="0"/>
            <a:t>Responsabilidad</a:t>
          </a:r>
          <a:endParaRPr lang="es-ES" dirty="0"/>
        </a:p>
      </dgm:t>
    </dgm:pt>
    <dgm:pt modelId="{45799082-CDA4-4E12-9F17-32C135A469DD}" type="parTrans" cxnId="{8262DBEF-309C-4F2F-AA8D-76247C60AF07}">
      <dgm:prSet/>
      <dgm:spPr/>
      <dgm:t>
        <a:bodyPr/>
        <a:lstStyle/>
        <a:p>
          <a:endParaRPr lang="es-ES"/>
        </a:p>
      </dgm:t>
    </dgm:pt>
    <dgm:pt modelId="{2FE91F92-A2B0-4BD9-8410-CBB474C87B44}" type="sibTrans" cxnId="{8262DBEF-309C-4F2F-AA8D-76247C60AF07}">
      <dgm:prSet/>
      <dgm:spPr/>
      <dgm:t>
        <a:bodyPr/>
        <a:lstStyle/>
        <a:p>
          <a:endParaRPr lang="es-ES"/>
        </a:p>
      </dgm:t>
    </dgm:pt>
    <dgm:pt modelId="{80E5F84A-4C69-40B4-8727-8C0EA686F012}">
      <dgm:prSet/>
      <dgm:spPr/>
      <dgm:t>
        <a:bodyPr/>
        <a:lstStyle/>
        <a:p>
          <a:r>
            <a:rPr lang="es-ES" dirty="0" smtClean="0"/>
            <a:t>Confianza y lealtad</a:t>
          </a:r>
          <a:endParaRPr lang="es-ES" dirty="0"/>
        </a:p>
      </dgm:t>
    </dgm:pt>
    <dgm:pt modelId="{9C9D779C-2EA8-4188-A87A-0B0BA1FD5BFB}" type="parTrans" cxnId="{937FA621-28FA-41ED-BCAD-4C5B61BA0B41}">
      <dgm:prSet/>
      <dgm:spPr/>
      <dgm:t>
        <a:bodyPr/>
        <a:lstStyle/>
        <a:p>
          <a:endParaRPr lang="es-ES"/>
        </a:p>
      </dgm:t>
    </dgm:pt>
    <dgm:pt modelId="{3B8DE653-66A0-4B1F-8421-51DEEBDA6195}" type="sibTrans" cxnId="{937FA621-28FA-41ED-BCAD-4C5B61BA0B41}">
      <dgm:prSet/>
      <dgm:spPr/>
      <dgm:t>
        <a:bodyPr/>
        <a:lstStyle/>
        <a:p>
          <a:endParaRPr lang="es-ES"/>
        </a:p>
      </dgm:t>
    </dgm:pt>
    <dgm:pt modelId="{68396579-F321-4495-B1DA-24E1D20283E4}">
      <dgm:prSet/>
      <dgm:spPr/>
      <dgm:t>
        <a:bodyPr/>
        <a:lstStyle/>
        <a:p>
          <a:r>
            <a:rPr lang="es-ES" dirty="0" smtClean="0"/>
            <a:t>Disciplina</a:t>
          </a:r>
          <a:endParaRPr lang="es-ES" dirty="0"/>
        </a:p>
      </dgm:t>
    </dgm:pt>
    <dgm:pt modelId="{8E95A05F-03CF-429F-9191-4696429FB114}" type="parTrans" cxnId="{8E7B463A-5E5E-4AA2-AFC2-06680EBE0630}">
      <dgm:prSet/>
      <dgm:spPr/>
      <dgm:t>
        <a:bodyPr/>
        <a:lstStyle/>
        <a:p>
          <a:endParaRPr lang="es-ES"/>
        </a:p>
      </dgm:t>
    </dgm:pt>
    <dgm:pt modelId="{BAD8A2CC-46A8-471E-96F9-12F21C291A91}" type="sibTrans" cxnId="{8E7B463A-5E5E-4AA2-AFC2-06680EBE0630}">
      <dgm:prSet/>
      <dgm:spPr/>
      <dgm:t>
        <a:bodyPr/>
        <a:lstStyle/>
        <a:p>
          <a:endParaRPr lang="es-ES"/>
        </a:p>
      </dgm:t>
    </dgm:pt>
    <dgm:pt modelId="{C8932491-ECFD-4255-B8D6-48504610AD73}" type="pres">
      <dgm:prSet presAssocID="{A00EF133-B5B3-46D0-B4EE-FA54CFE3782A}" presName="Name0" presStyleCnt="0">
        <dgm:presLayoutVars>
          <dgm:dir/>
          <dgm:animLvl val="lvl"/>
          <dgm:resizeHandles val="exact"/>
        </dgm:presLayoutVars>
      </dgm:prSet>
      <dgm:spPr/>
      <dgm:t>
        <a:bodyPr/>
        <a:lstStyle/>
        <a:p>
          <a:endParaRPr lang="es-ES"/>
        </a:p>
      </dgm:t>
    </dgm:pt>
    <dgm:pt modelId="{BA714FA9-8FFD-410D-B6EA-F7FFFC2822B2}" type="pres">
      <dgm:prSet presAssocID="{A947D302-863B-4958-8975-3765340943B3}" presName="composite" presStyleCnt="0"/>
      <dgm:spPr/>
    </dgm:pt>
    <dgm:pt modelId="{DA30CE8B-5777-4617-A6E7-ABD3924A870D}" type="pres">
      <dgm:prSet presAssocID="{A947D302-863B-4958-8975-3765340943B3}" presName="parTx" presStyleLbl="alignNode1" presStyleIdx="0" presStyleCnt="5">
        <dgm:presLayoutVars>
          <dgm:chMax val="0"/>
          <dgm:chPref val="0"/>
          <dgm:bulletEnabled val="1"/>
        </dgm:presLayoutVars>
      </dgm:prSet>
      <dgm:spPr/>
      <dgm:t>
        <a:bodyPr/>
        <a:lstStyle/>
        <a:p>
          <a:endParaRPr lang="es-ES"/>
        </a:p>
      </dgm:t>
    </dgm:pt>
    <dgm:pt modelId="{1FFF3C1E-23B9-4FD3-A4EA-DC7407F003E2}" type="pres">
      <dgm:prSet presAssocID="{A947D302-863B-4958-8975-3765340943B3}" presName="desTx" presStyleLbl="alignAccFollowNode1" presStyleIdx="0" presStyleCnt="5">
        <dgm:presLayoutVars>
          <dgm:bulletEnabled val="1"/>
        </dgm:presLayoutVars>
      </dgm:prSet>
      <dgm:spPr/>
      <dgm:t>
        <a:bodyPr/>
        <a:lstStyle/>
        <a:p>
          <a:endParaRPr lang="es-ES"/>
        </a:p>
      </dgm:t>
    </dgm:pt>
    <dgm:pt modelId="{657AC7B7-C7F7-4477-82F2-85528ADCF3E2}" type="pres">
      <dgm:prSet presAssocID="{8BFE52E8-4C93-4EC5-8A23-181E1D1251AF}" presName="space" presStyleCnt="0"/>
      <dgm:spPr/>
    </dgm:pt>
    <dgm:pt modelId="{7D99F797-7B33-4534-976D-10069F27DEFF}" type="pres">
      <dgm:prSet presAssocID="{6275D8E9-1FDD-486C-A38B-CAA2D839BD44}" presName="composite" presStyleCnt="0"/>
      <dgm:spPr/>
    </dgm:pt>
    <dgm:pt modelId="{2AB07598-D2C5-42E1-9876-73CFAC7EDB72}" type="pres">
      <dgm:prSet presAssocID="{6275D8E9-1FDD-486C-A38B-CAA2D839BD44}" presName="parTx" presStyleLbl="alignNode1" presStyleIdx="1" presStyleCnt="5">
        <dgm:presLayoutVars>
          <dgm:chMax val="0"/>
          <dgm:chPref val="0"/>
          <dgm:bulletEnabled val="1"/>
        </dgm:presLayoutVars>
      </dgm:prSet>
      <dgm:spPr/>
      <dgm:t>
        <a:bodyPr/>
        <a:lstStyle/>
        <a:p>
          <a:endParaRPr lang="es-ES"/>
        </a:p>
      </dgm:t>
    </dgm:pt>
    <dgm:pt modelId="{06B3D479-AC49-4E3C-8874-EEDD5ABA33FD}" type="pres">
      <dgm:prSet presAssocID="{6275D8E9-1FDD-486C-A38B-CAA2D839BD44}" presName="desTx" presStyleLbl="alignAccFollowNode1" presStyleIdx="1" presStyleCnt="5">
        <dgm:presLayoutVars>
          <dgm:bulletEnabled val="1"/>
        </dgm:presLayoutVars>
      </dgm:prSet>
      <dgm:spPr/>
      <dgm:t>
        <a:bodyPr/>
        <a:lstStyle/>
        <a:p>
          <a:endParaRPr lang="es-ES"/>
        </a:p>
      </dgm:t>
    </dgm:pt>
    <dgm:pt modelId="{B525EADF-1B50-4D49-AEF3-0041A47DA19B}" type="pres">
      <dgm:prSet presAssocID="{50F715BC-721B-4C6C-AE8C-AFD0B50A4A03}" presName="space" presStyleCnt="0"/>
      <dgm:spPr/>
    </dgm:pt>
    <dgm:pt modelId="{68E3BAA9-201A-47E0-B998-3A5DF7285B8F}" type="pres">
      <dgm:prSet presAssocID="{1A337E88-4E78-4DD7-847C-313E30F2A049}" presName="composite" presStyleCnt="0"/>
      <dgm:spPr/>
    </dgm:pt>
    <dgm:pt modelId="{5BC4FE99-F18C-4E02-848E-A8E50D89E77E}" type="pres">
      <dgm:prSet presAssocID="{1A337E88-4E78-4DD7-847C-313E30F2A049}" presName="parTx" presStyleLbl="alignNode1" presStyleIdx="2" presStyleCnt="5">
        <dgm:presLayoutVars>
          <dgm:chMax val="0"/>
          <dgm:chPref val="0"/>
          <dgm:bulletEnabled val="1"/>
        </dgm:presLayoutVars>
      </dgm:prSet>
      <dgm:spPr/>
      <dgm:t>
        <a:bodyPr/>
        <a:lstStyle/>
        <a:p>
          <a:endParaRPr lang="es-ES"/>
        </a:p>
      </dgm:t>
    </dgm:pt>
    <dgm:pt modelId="{EE2ECC4E-1752-4A88-AB60-6B01E899CE8C}" type="pres">
      <dgm:prSet presAssocID="{1A337E88-4E78-4DD7-847C-313E30F2A049}" presName="desTx" presStyleLbl="alignAccFollowNode1" presStyleIdx="2" presStyleCnt="5">
        <dgm:presLayoutVars>
          <dgm:bulletEnabled val="1"/>
        </dgm:presLayoutVars>
      </dgm:prSet>
      <dgm:spPr/>
      <dgm:t>
        <a:bodyPr/>
        <a:lstStyle/>
        <a:p>
          <a:endParaRPr lang="es-ES"/>
        </a:p>
      </dgm:t>
    </dgm:pt>
    <dgm:pt modelId="{B43B8D6A-69C9-4761-A2B5-36EDAA42FC23}" type="pres">
      <dgm:prSet presAssocID="{49F83DDA-4681-4DCB-A563-150720E66F1B}" presName="space" presStyleCnt="0"/>
      <dgm:spPr/>
    </dgm:pt>
    <dgm:pt modelId="{B5177730-D250-4008-9D2F-80C23BDC2FF6}" type="pres">
      <dgm:prSet presAssocID="{5BC9F9A6-D088-4103-954C-F3FA5EE887E7}" presName="composite" presStyleCnt="0"/>
      <dgm:spPr/>
    </dgm:pt>
    <dgm:pt modelId="{DE5A97EC-3EA3-4D9A-94CD-165BC5E58517}" type="pres">
      <dgm:prSet presAssocID="{5BC9F9A6-D088-4103-954C-F3FA5EE887E7}" presName="parTx" presStyleLbl="alignNode1" presStyleIdx="3" presStyleCnt="5">
        <dgm:presLayoutVars>
          <dgm:chMax val="0"/>
          <dgm:chPref val="0"/>
          <dgm:bulletEnabled val="1"/>
        </dgm:presLayoutVars>
      </dgm:prSet>
      <dgm:spPr/>
      <dgm:t>
        <a:bodyPr/>
        <a:lstStyle/>
        <a:p>
          <a:endParaRPr lang="es-ES"/>
        </a:p>
      </dgm:t>
    </dgm:pt>
    <dgm:pt modelId="{3A62F50E-87E4-44CF-9F13-D8B7858812B2}" type="pres">
      <dgm:prSet presAssocID="{5BC9F9A6-D088-4103-954C-F3FA5EE887E7}" presName="desTx" presStyleLbl="alignAccFollowNode1" presStyleIdx="3" presStyleCnt="5">
        <dgm:presLayoutVars>
          <dgm:bulletEnabled val="1"/>
        </dgm:presLayoutVars>
      </dgm:prSet>
      <dgm:spPr/>
      <dgm:t>
        <a:bodyPr/>
        <a:lstStyle/>
        <a:p>
          <a:endParaRPr lang="es-ES"/>
        </a:p>
      </dgm:t>
    </dgm:pt>
    <dgm:pt modelId="{B07ECD56-C695-4C1E-8A7C-87E0D047CFDD}" type="pres">
      <dgm:prSet presAssocID="{CFADB652-1D9B-4AC8-8205-7661433D90FB}" presName="space" presStyleCnt="0"/>
      <dgm:spPr/>
    </dgm:pt>
    <dgm:pt modelId="{051AD631-8507-4DB5-BC13-92F325194415}" type="pres">
      <dgm:prSet presAssocID="{9CBD8A7E-9660-44CD-8851-C6E4703844FC}" presName="composite" presStyleCnt="0"/>
      <dgm:spPr/>
    </dgm:pt>
    <dgm:pt modelId="{4AB82E4F-BD03-4D16-80A3-8F68831514D3}" type="pres">
      <dgm:prSet presAssocID="{9CBD8A7E-9660-44CD-8851-C6E4703844FC}" presName="parTx" presStyleLbl="alignNode1" presStyleIdx="4" presStyleCnt="5">
        <dgm:presLayoutVars>
          <dgm:chMax val="0"/>
          <dgm:chPref val="0"/>
          <dgm:bulletEnabled val="1"/>
        </dgm:presLayoutVars>
      </dgm:prSet>
      <dgm:spPr/>
      <dgm:t>
        <a:bodyPr/>
        <a:lstStyle/>
        <a:p>
          <a:endParaRPr lang="es-ES"/>
        </a:p>
      </dgm:t>
    </dgm:pt>
    <dgm:pt modelId="{F7C89317-A696-4551-AE6B-195DEB38ECBB}" type="pres">
      <dgm:prSet presAssocID="{9CBD8A7E-9660-44CD-8851-C6E4703844FC}" presName="desTx" presStyleLbl="alignAccFollowNode1" presStyleIdx="4" presStyleCnt="5">
        <dgm:presLayoutVars>
          <dgm:bulletEnabled val="1"/>
        </dgm:presLayoutVars>
      </dgm:prSet>
      <dgm:spPr/>
      <dgm:t>
        <a:bodyPr/>
        <a:lstStyle/>
        <a:p>
          <a:endParaRPr lang="es-ES"/>
        </a:p>
      </dgm:t>
    </dgm:pt>
  </dgm:ptLst>
  <dgm:cxnLst>
    <dgm:cxn modelId="{E26B338E-E514-4793-B2AD-7308F8EB340F}" srcId="{9CBD8A7E-9660-44CD-8851-C6E4703844FC}" destId="{46D11FDD-A59D-4183-B9C9-9631F5FA42A3}" srcOrd="1" destOrd="0" parTransId="{4847247A-A630-425D-9D54-A48244B69EFE}" sibTransId="{FDF3675F-DBE9-4809-90A9-CEE0E47BE2F0}"/>
    <dgm:cxn modelId="{BD05E5C4-83FC-4CCE-83B1-5D29E733612B}" type="presOf" srcId="{A947D302-863B-4958-8975-3765340943B3}" destId="{DA30CE8B-5777-4617-A6E7-ABD3924A870D}" srcOrd="0" destOrd="0" presId="urn:microsoft.com/office/officeart/2005/8/layout/hList1"/>
    <dgm:cxn modelId="{57799A2C-2325-49B6-B7F5-6B357B173AB9}" srcId="{A00EF133-B5B3-46D0-B4EE-FA54CFE3782A}" destId="{5BC9F9A6-D088-4103-954C-F3FA5EE887E7}" srcOrd="3" destOrd="0" parTransId="{45E3EDD2-5799-4805-8056-7ED132E3EC7E}" sibTransId="{CFADB652-1D9B-4AC8-8205-7661433D90FB}"/>
    <dgm:cxn modelId="{E66C08CD-0DDD-4453-A472-C0E1FB58DCAD}" srcId="{A00EF133-B5B3-46D0-B4EE-FA54CFE3782A}" destId="{6275D8E9-1FDD-486C-A38B-CAA2D839BD44}" srcOrd="1" destOrd="0" parTransId="{061B46FC-6F9A-4307-8082-A98A289960AE}" sibTransId="{50F715BC-721B-4C6C-AE8C-AFD0B50A4A03}"/>
    <dgm:cxn modelId="{1E779ED7-458F-4ACB-A64F-F70389BC9593}" type="presOf" srcId="{6275D8E9-1FDD-486C-A38B-CAA2D839BD44}" destId="{2AB07598-D2C5-42E1-9876-73CFAC7EDB72}" srcOrd="0" destOrd="0" presId="urn:microsoft.com/office/officeart/2005/8/layout/hList1"/>
    <dgm:cxn modelId="{4532C2A2-6513-4BE9-9524-4BFAC17FFC46}" srcId="{6275D8E9-1FDD-486C-A38B-CAA2D839BD44}" destId="{E9BAE616-812E-4D01-9434-7F3E2163541F}" srcOrd="0" destOrd="0" parTransId="{8C659838-9249-4BF4-BEA3-AEC335AA9731}" sibTransId="{B6F8D953-1267-4DB4-B896-AD02AB65FF98}"/>
    <dgm:cxn modelId="{916534DA-2F6B-4B4C-A4D2-8BDD711E905F}" type="presOf" srcId="{A00EF133-B5B3-46D0-B4EE-FA54CFE3782A}" destId="{C8932491-ECFD-4255-B8D6-48504610AD73}" srcOrd="0" destOrd="0" presId="urn:microsoft.com/office/officeart/2005/8/layout/hList1"/>
    <dgm:cxn modelId="{39B85F1D-84B6-4A8F-80DB-5173F70A1F6D}" type="presOf" srcId="{80E5F84A-4C69-40B4-8727-8C0EA686F012}" destId="{F7C89317-A696-4551-AE6B-195DEB38ECBB}" srcOrd="0" destOrd="4" presId="urn:microsoft.com/office/officeart/2005/8/layout/hList1"/>
    <dgm:cxn modelId="{B5366238-E8B6-4432-A6BC-334FEA55A221}" type="presOf" srcId="{07A9AE16-BDDA-4271-BFDF-DBB350FF0041}" destId="{EE2ECC4E-1752-4A88-AB60-6B01E899CE8C}" srcOrd="0" destOrd="0" presId="urn:microsoft.com/office/officeart/2005/8/layout/hList1"/>
    <dgm:cxn modelId="{6C298300-3F48-4664-9067-69D821480C3A}" type="presOf" srcId="{CCA0168E-5AF7-42F5-9B07-C715FDA17F99}" destId="{F7C89317-A696-4551-AE6B-195DEB38ECBB}" srcOrd="0" destOrd="2" presId="urn:microsoft.com/office/officeart/2005/8/layout/hList1"/>
    <dgm:cxn modelId="{8698B301-8BAD-43DF-8472-3B385C51F731}" srcId="{A00EF133-B5B3-46D0-B4EE-FA54CFE3782A}" destId="{1A337E88-4E78-4DD7-847C-313E30F2A049}" srcOrd="2" destOrd="0" parTransId="{3C908D8E-6C2D-443F-B9A5-11BBD84D9693}" sibTransId="{49F83DDA-4681-4DCB-A563-150720E66F1B}"/>
    <dgm:cxn modelId="{58B51F49-CC68-4332-9956-395F74C4775C}" type="presOf" srcId="{9CBD8A7E-9660-44CD-8851-C6E4703844FC}" destId="{4AB82E4F-BD03-4D16-80A3-8F68831514D3}" srcOrd="0" destOrd="0" presId="urn:microsoft.com/office/officeart/2005/8/layout/hList1"/>
    <dgm:cxn modelId="{8262DBEF-309C-4F2F-AA8D-76247C60AF07}" srcId="{9CBD8A7E-9660-44CD-8851-C6E4703844FC}" destId="{BF7A39A5-D420-42BC-BEC2-EEE7099045C9}" srcOrd="3" destOrd="0" parTransId="{45799082-CDA4-4E12-9F17-32C135A469DD}" sibTransId="{2FE91F92-A2B0-4BD9-8410-CBB474C87B44}"/>
    <dgm:cxn modelId="{0D0F724B-87F8-4E5E-BAF6-5786970DA694}" srcId="{A00EF133-B5B3-46D0-B4EE-FA54CFE3782A}" destId="{9CBD8A7E-9660-44CD-8851-C6E4703844FC}" srcOrd="4" destOrd="0" parTransId="{678AA5D0-C13C-489C-8C66-54F5AE3FAF7F}" sibTransId="{517D4679-D7F4-4D27-B274-D9D4C5E09655}"/>
    <dgm:cxn modelId="{B383F8AC-2EFB-4022-A53F-F831FF70804C}" srcId="{9CBD8A7E-9660-44CD-8851-C6E4703844FC}" destId="{CCA0168E-5AF7-42F5-9B07-C715FDA17F99}" srcOrd="2" destOrd="0" parTransId="{9FB0C32B-59C4-496F-B8ED-9A51A7B1CCE2}" sibTransId="{F1B3A9BD-7A71-4256-A032-E8D8B89D1E2A}"/>
    <dgm:cxn modelId="{8E7B463A-5E5E-4AA2-AFC2-06680EBE0630}" srcId="{9CBD8A7E-9660-44CD-8851-C6E4703844FC}" destId="{68396579-F321-4495-B1DA-24E1D20283E4}" srcOrd="5" destOrd="0" parTransId="{8E95A05F-03CF-429F-9191-4696429FB114}" sibTransId="{BAD8A2CC-46A8-471E-96F9-12F21C291A91}"/>
    <dgm:cxn modelId="{2842B988-88C3-4E79-BEBD-D6DA9C390DA7}" type="presOf" srcId="{68396579-F321-4495-B1DA-24E1D20283E4}" destId="{F7C89317-A696-4551-AE6B-195DEB38ECBB}" srcOrd="0" destOrd="5" presId="urn:microsoft.com/office/officeart/2005/8/layout/hList1"/>
    <dgm:cxn modelId="{DA9040B3-B9AA-4E68-B716-F65A3005ACA3}" type="presOf" srcId="{46D11FDD-A59D-4183-B9C9-9631F5FA42A3}" destId="{F7C89317-A696-4551-AE6B-195DEB38ECBB}" srcOrd="0" destOrd="1" presId="urn:microsoft.com/office/officeart/2005/8/layout/hList1"/>
    <dgm:cxn modelId="{937FA621-28FA-41ED-BCAD-4C5B61BA0B41}" srcId="{9CBD8A7E-9660-44CD-8851-C6E4703844FC}" destId="{80E5F84A-4C69-40B4-8727-8C0EA686F012}" srcOrd="4" destOrd="0" parTransId="{9C9D779C-2EA8-4188-A87A-0B0BA1FD5BFB}" sibTransId="{3B8DE653-66A0-4B1F-8421-51DEEBDA6195}"/>
    <dgm:cxn modelId="{CB3ABEDD-9D39-4B5B-B4FE-8961968C9856}" srcId="{1A337E88-4E78-4DD7-847C-313E30F2A049}" destId="{07A9AE16-BDDA-4271-BFDF-DBB350FF0041}" srcOrd="0" destOrd="0" parTransId="{5806FC53-4EA5-4D4A-95DB-AC1D0D588641}" sibTransId="{B88D2726-786F-4B99-BE39-BB55B5723226}"/>
    <dgm:cxn modelId="{A229DE44-74F4-4E6D-BFFC-047B969B34A9}" type="presOf" srcId="{9EF64385-A37D-48B7-9E01-61E6FCD5AC07}" destId="{F7C89317-A696-4551-AE6B-195DEB38ECBB}" srcOrd="0" destOrd="0" presId="urn:microsoft.com/office/officeart/2005/8/layout/hList1"/>
    <dgm:cxn modelId="{E4C86D7E-EE50-4CE6-88BC-516E9ED214C9}" type="presOf" srcId="{5BC9F9A6-D088-4103-954C-F3FA5EE887E7}" destId="{DE5A97EC-3EA3-4D9A-94CD-165BC5E58517}" srcOrd="0" destOrd="0" presId="urn:microsoft.com/office/officeart/2005/8/layout/hList1"/>
    <dgm:cxn modelId="{504BBF66-65DB-4F0F-8962-F4C9C3A58C34}" type="presOf" srcId="{E9BAE616-812E-4D01-9434-7F3E2163541F}" destId="{06B3D479-AC49-4E3C-8874-EEDD5ABA33FD}" srcOrd="0" destOrd="0" presId="urn:microsoft.com/office/officeart/2005/8/layout/hList1"/>
    <dgm:cxn modelId="{FCD68A0B-1BA1-4F44-A4D4-3DE2D84EF752}" srcId="{A00EF133-B5B3-46D0-B4EE-FA54CFE3782A}" destId="{A947D302-863B-4958-8975-3765340943B3}" srcOrd="0" destOrd="0" parTransId="{9279320F-6564-435B-B9E8-C9DBDBF2DDC6}" sibTransId="{8BFE52E8-4C93-4EC5-8A23-181E1D1251AF}"/>
    <dgm:cxn modelId="{AA4D0334-4626-4ED6-BF29-D154EC641E64}" type="presOf" srcId="{1A337E88-4E78-4DD7-847C-313E30F2A049}" destId="{5BC4FE99-F18C-4E02-848E-A8E50D89E77E}" srcOrd="0" destOrd="0" presId="urn:microsoft.com/office/officeart/2005/8/layout/hList1"/>
    <dgm:cxn modelId="{8F1DEEBD-5B57-43DD-A287-5E9B8CB4B589}" type="presOf" srcId="{BF7A39A5-D420-42BC-BEC2-EEE7099045C9}" destId="{F7C89317-A696-4551-AE6B-195DEB38ECBB}" srcOrd="0" destOrd="3" presId="urn:microsoft.com/office/officeart/2005/8/layout/hList1"/>
    <dgm:cxn modelId="{9A1DF493-3EC5-44AD-A18F-24F7ADC81ABD}" type="presOf" srcId="{6A86E691-0B26-4C67-A446-3E9D3E6F0FC7}" destId="{1FFF3C1E-23B9-4FD3-A4EA-DC7407F003E2}" srcOrd="0" destOrd="0" presId="urn:microsoft.com/office/officeart/2005/8/layout/hList1"/>
    <dgm:cxn modelId="{E5B68263-2EB7-4419-8F0A-F3E2F22F54B5}" srcId="{A947D302-863B-4958-8975-3765340943B3}" destId="{6A86E691-0B26-4C67-A446-3E9D3E6F0FC7}" srcOrd="0" destOrd="0" parTransId="{AF14181B-A857-4030-913D-F664243497A8}" sibTransId="{E57389CB-A2CA-4CB4-94FC-AEC184658C23}"/>
    <dgm:cxn modelId="{9863285D-D4A9-4FB7-BCF4-B47D322AADD4}" srcId="{5BC9F9A6-D088-4103-954C-F3FA5EE887E7}" destId="{C66715FD-BB9E-4BA8-A46C-40AE1B49BBFD}" srcOrd="0" destOrd="0" parTransId="{44B6BCA2-6615-41D5-9325-057295AA9208}" sibTransId="{C8C674AF-CB8E-4BDC-8A7E-98F72AF255AD}"/>
    <dgm:cxn modelId="{05D8675D-F3BB-49F1-B009-6BC6AEA5E90E}" srcId="{9CBD8A7E-9660-44CD-8851-C6E4703844FC}" destId="{9EF64385-A37D-48B7-9E01-61E6FCD5AC07}" srcOrd="0" destOrd="0" parTransId="{FFCD1A52-603F-44BA-8875-F3E773CD7558}" sibTransId="{0D0CD723-FB45-4497-BB56-AF0ABDF8B629}"/>
    <dgm:cxn modelId="{DD421B9F-36A2-4957-88BD-0E89133CA576}" type="presOf" srcId="{C66715FD-BB9E-4BA8-A46C-40AE1B49BBFD}" destId="{3A62F50E-87E4-44CF-9F13-D8B7858812B2}" srcOrd="0" destOrd="0" presId="urn:microsoft.com/office/officeart/2005/8/layout/hList1"/>
    <dgm:cxn modelId="{1586101A-A8D4-47E9-B0B7-6D0C39279536}" type="presParOf" srcId="{C8932491-ECFD-4255-B8D6-48504610AD73}" destId="{BA714FA9-8FFD-410D-B6EA-F7FFFC2822B2}" srcOrd="0" destOrd="0" presId="urn:microsoft.com/office/officeart/2005/8/layout/hList1"/>
    <dgm:cxn modelId="{98298B49-F36C-49F7-99C2-451B6BBB9E0E}" type="presParOf" srcId="{BA714FA9-8FFD-410D-B6EA-F7FFFC2822B2}" destId="{DA30CE8B-5777-4617-A6E7-ABD3924A870D}" srcOrd="0" destOrd="0" presId="urn:microsoft.com/office/officeart/2005/8/layout/hList1"/>
    <dgm:cxn modelId="{A9689D60-20FE-4AC1-B2C9-BF8831419054}" type="presParOf" srcId="{BA714FA9-8FFD-410D-B6EA-F7FFFC2822B2}" destId="{1FFF3C1E-23B9-4FD3-A4EA-DC7407F003E2}" srcOrd="1" destOrd="0" presId="urn:microsoft.com/office/officeart/2005/8/layout/hList1"/>
    <dgm:cxn modelId="{E7CE9BD9-3141-4640-9B89-A5F324B6BF3D}" type="presParOf" srcId="{C8932491-ECFD-4255-B8D6-48504610AD73}" destId="{657AC7B7-C7F7-4477-82F2-85528ADCF3E2}" srcOrd="1" destOrd="0" presId="urn:microsoft.com/office/officeart/2005/8/layout/hList1"/>
    <dgm:cxn modelId="{9F038594-85C3-4548-A75C-C1AD2F01B610}" type="presParOf" srcId="{C8932491-ECFD-4255-B8D6-48504610AD73}" destId="{7D99F797-7B33-4534-976D-10069F27DEFF}" srcOrd="2" destOrd="0" presId="urn:microsoft.com/office/officeart/2005/8/layout/hList1"/>
    <dgm:cxn modelId="{904EAA3B-697C-48D2-A380-0AEED7A86B2B}" type="presParOf" srcId="{7D99F797-7B33-4534-976D-10069F27DEFF}" destId="{2AB07598-D2C5-42E1-9876-73CFAC7EDB72}" srcOrd="0" destOrd="0" presId="urn:microsoft.com/office/officeart/2005/8/layout/hList1"/>
    <dgm:cxn modelId="{C7E6667D-4E17-4766-A79C-AAF8BC339827}" type="presParOf" srcId="{7D99F797-7B33-4534-976D-10069F27DEFF}" destId="{06B3D479-AC49-4E3C-8874-EEDD5ABA33FD}" srcOrd="1" destOrd="0" presId="urn:microsoft.com/office/officeart/2005/8/layout/hList1"/>
    <dgm:cxn modelId="{527E03BA-03D7-4A42-BF59-5ECF8A8A829C}" type="presParOf" srcId="{C8932491-ECFD-4255-B8D6-48504610AD73}" destId="{B525EADF-1B50-4D49-AEF3-0041A47DA19B}" srcOrd="3" destOrd="0" presId="urn:microsoft.com/office/officeart/2005/8/layout/hList1"/>
    <dgm:cxn modelId="{3287A2D5-B78F-4563-951C-6C570A269678}" type="presParOf" srcId="{C8932491-ECFD-4255-B8D6-48504610AD73}" destId="{68E3BAA9-201A-47E0-B998-3A5DF7285B8F}" srcOrd="4" destOrd="0" presId="urn:microsoft.com/office/officeart/2005/8/layout/hList1"/>
    <dgm:cxn modelId="{3E0AA149-23A7-4841-A3A0-01B72FCB5504}" type="presParOf" srcId="{68E3BAA9-201A-47E0-B998-3A5DF7285B8F}" destId="{5BC4FE99-F18C-4E02-848E-A8E50D89E77E}" srcOrd="0" destOrd="0" presId="urn:microsoft.com/office/officeart/2005/8/layout/hList1"/>
    <dgm:cxn modelId="{52F20099-AF6C-47B5-9366-B0AF20D2DFC5}" type="presParOf" srcId="{68E3BAA9-201A-47E0-B998-3A5DF7285B8F}" destId="{EE2ECC4E-1752-4A88-AB60-6B01E899CE8C}" srcOrd="1" destOrd="0" presId="urn:microsoft.com/office/officeart/2005/8/layout/hList1"/>
    <dgm:cxn modelId="{CB83A274-F09D-4A86-A5EE-C7BB046ECA6E}" type="presParOf" srcId="{C8932491-ECFD-4255-B8D6-48504610AD73}" destId="{B43B8D6A-69C9-4761-A2B5-36EDAA42FC23}" srcOrd="5" destOrd="0" presId="urn:microsoft.com/office/officeart/2005/8/layout/hList1"/>
    <dgm:cxn modelId="{3EE5286F-6467-4F21-B8DB-3D0E8C9A6BBC}" type="presParOf" srcId="{C8932491-ECFD-4255-B8D6-48504610AD73}" destId="{B5177730-D250-4008-9D2F-80C23BDC2FF6}" srcOrd="6" destOrd="0" presId="urn:microsoft.com/office/officeart/2005/8/layout/hList1"/>
    <dgm:cxn modelId="{A753018B-CACF-460A-A565-E9858665A8C9}" type="presParOf" srcId="{B5177730-D250-4008-9D2F-80C23BDC2FF6}" destId="{DE5A97EC-3EA3-4D9A-94CD-165BC5E58517}" srcOrd="0" destOrd="0" presId="urn:microsoft.com/office/officeart/2005/8/layout/hList1"/>
    <dgm:cxn modelId="{5AB2E1CC-ACF4-409E-932C-52BC5F1407AC}" type="presParOf" srcId="{B5177730-D250-4008-9D2F-80C23BDC2FF6}" destId="{3A62F50E-87E4-44CF-9F13-D8B7858812B2}" srcOrd="1" destOrd="0" presId="urn:microsoft.com/office/officeart/2005/8/layout/hList1"/>
    <dgm:cxn modelId="{16E81EDC-A055-46BE-9021-AEF00B471602}" type="presParOf" srcId="{C8932491-ECFD-4255-B8D6-48504610AD73}" destId="{B07ECD56-C695-4C1E-8A7C-87E0D047CFDD}" srcOrd="7" destOrd="0" presId="urn:microsoft.com/office/officeart/2005/8/layout/hList1"/>
    <dgm:cxn modelId="{D476FAB3-207B-40BF-BE8A-C70D538AE56A}" type="presParOf" srcId="{C8932491-ECFD-4255-B8D6-48504610AD73}" destId="{051AD631-8507-4DB5-BC13-92F325194415}" srcOrd="8" destOrd="0" presId="urn:microsoft.com/office/officeart/2005/8/layout/hList1"/>
    <dgm:cxn modelId="{F9826840-9218-420E-8560-11E03ADFCD6A}" type="presParOf" srcId="{051AD631-8507-4DB5-BC13-92F325194415}" destId="{4AB82E4F-BD03-4D16-80A3-8F68831514D3}" srcOrd="0" destOrd="0" presId="urn:microsoft.com/office/officeart/2005/8/layout/hList1"/>
    <dgm:cxn modelId="{358C6C9D-3120-4D99-803C-2E1CD1D70C06}" type="presParOf" srcId="{051AD631-8507-4DB5-BC13-92F325194415}" destId="{F7C89317-A696-4551-AE6B-195DEB38ECB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A3EC8FB-B0B3-473F-B34B-2BE88BBD2D67}" type="datetimeFigureOut">
              <a:rPr lang="es-EC" smtClean="0"/>
              <a:t>11/02/2016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F28ADB8-5CFB-4A0F-90ED-E444A244E1C1}" type="slidenum">
              <a:rPr lang="es-EC" smtClean="0"/>
              <a:t>‹Nº›</a:t>
            </a:fld>
            <a:endParaRPr lang="es-EC"/>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293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3EC8FB-B0B3-473F-B34B-2BE88BBD2D67}" type="datetimeFigureOut">
              <a:rPr lang="es-EC" smtClean="0"/>
              <a:t>11/02/2016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F28ADB8-5CFB-4A0F-90ED-E444A244E1C1}" type="slidenum">
              <a:rPr lang="es-EC" smtClean="0"/>
              <a:t>‹Nº›</a:t>
            </a:fld>
            <a:endParaRPr lang="es-EC"/>
          </a:p>
        </p:txBody>
      </p:sp>
    </p:spTree>
    <p:extLst>
      <p:ext uri="{BB962C8B-B14F-4D97-AF65-F5344CB8AC3E}">
        <p14:creationId xmlns:p14="http://schemas.microsoft.com/office/powerpoint/2010/main" val="125688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3EC8FB-B0B3-473F-B34B-2BE88BBD2D67}" type="datetimeFigureOut">
              <a:rPr lang="es-EC" smtClean="0"/>
              <a:t>11/02/2016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F28ADB8-5CFB-4A0F-90ED-E444A244E1C1}" type="slidenum">
              <a:rPr lang="es-EC" smtClean="0"/>
              <a:t>‹Nº›</a:t>
            </a:fld>
            <a:endParaRPr lang="es-EC"/>
          </a:p>
        </p:txBody>
      </p:sp>
    </p:spTree>
    <p:extLst>
      <p:ext uri="{BB962C8B-B14F-4D97-AF65-F5344CB8AC3E}">
        <p14:creationId xmlns:p14="http://schemas.microsoft.com/office/powerpoint/2010/main" val="3938555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3EC8FB-B0B3-473F-B34B-2BE88BBD2D67}" type="datetimeFigureOut">
              <a:rPr lang="es-EC" smtClean="0"/>
              <a:t>11/02/2016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F28ADB8-5CFB-4A0F-90ED-E444A244E1C1}" type="slidenum">
              <a:rPr lang="es-EC" smtClean="0"/>
              <a:t>‹Nº›</a:t>
            </a:fld>
            <a:endParaRPr lang="es-EC"/>
          </a:p>
        </p:txBody>
      </p:sp>
    </p:spTree>
    <p:extLst>
      <p:ext uri="{BB962C8B-B14F-4D97-AF65-F5344CB8AC3E}">
        <p14:creationId xmlns:p14="http://schemas.microsoft.com/office/powerpoint/2010/main" val="3342797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3EC8FB-B0B3-473F-B34B-2BE88BBD2D67}" type="datetimeFigureOut">
              <a:rPr lang="es-EC" smtClean="0"/>
              <a:t>11/02/2016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F28ADB8-5CFB-4A0F-90ED-E444A244E1C1}" type="slidenum">
              <a:rPr lang="es-EC" smtClean="0"/>
              <a:t>‹Nº›</a:t>
            </a:fld>
            <a:endParaRPr lang="es-EC"/>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223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A3EC8FB-B0B3-473F-B34B-2BE88BBD2D67}" type="datetimeFigureOut">
              <a:rPr lang="es-EC" smtClean="0"/>
              <a:t>11/02/2016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F28ADB8-5CFB-4A0F-90ED-E444A244E1C1}" type="slidenum">
              <a:rPr lang="es-EC" smtClean="0"/>
              <a:t>‹Nº›</a:t>
            </a:fld>
            <a:endParaRPr lang="es-EC"/>
          </a:p>
        </p:txBody>
      </p:sp>
    </p:spTree>
    <p:extLst>
      <p:ext uri="{BB962C8B-B14F-4D97-AF65-F5344CB8AC3E}">
        <p14:creationId xmlns:p14="http://schemas.microsoft.com/office/powerpoint/2010/main" val="2298786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22960" y="2582334"/>
            <a:ext cx="370332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440" y="2582334"/>
            <a:ext cx="370332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A3EC8FB-B0B3-473F-B34B-2BE88BBD2D67}" type="datetimeFigureOut">
              <a:rPr lang="es-EC" smtClean="0"/>
              <a:t>11/02/2016</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6F28ADB8-5CFB-4A0F-90ED-E444A244E1C1}" type="slidenum">
              <a:rPr lang="es-EC" smtClean="0"/>
              <a:t>‹Nº›</a:t>
            </a:fld>
            <a:endParaRPr lang="es-EC"/>
          </a:p>
        </p:txBody>
      </p:sp>
    </p:spTree>
    <p:extLst>
      <p:ext uri="{BB962C8B-B14F-4D97-AF65-F5344CB8AC3E}">
        <p14:creationId xmlns:p14="http://schemas.microsoft.com/office/powerpoint/2010/main" val="2148978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A3EC8FB-B0B3-473F-B34B-2BE88BBD2D67}" type="datetimeFigureOut">
              <a:rPr lang="es-EC" smtClean="0"/>
              <a:t>11/02/2016</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6F28ADB8-5CFB-4A0F-90ED-E444A244E1C1}" type="slidenum">
              <a:rPr lang="es-EC" smtClean="0"/>
              <a:t>‹Nº›</a:t>
            </a:fld>
            <a:endParaRPr lang="es-EC"/>
          </a:p>
        </p:txBody>
      </p:sp>
    </p:spTree>
    <p:extLst>
      <p:ext uri="{BB962C8B-B14F-4D97-AF65-F5344CB8AC3E}">
        <p14:creationId xmlns:p14="http://schemas.microsoft.com/office/powerpoint/2010/main" val="1674516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A3EC8FB-B0B3-473F-B34B-2BE88BBD2D67}" type="datetimeFigureOut">
              <a:rPr lang="es-EC" smtClean="0"/>
              <a:t>11/02/2016</a:t>
            </a:fld>
            <a:endParaRPr lang="es-EC"/>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C"/>
          </a:p>
        </p:txBody>
      </p:sp>
      <p:sp>
        <p:nvSpPr>
          <p:cNvPr id="9" name="Slide Number Placeholder 8"/>
          <p:cNvSpPr>
            <a:spLocks noGrp="1"/>
          </p:cNvSpPr>
          <p:nvPr>
            <p:ph type="sldNum" sz="quarter" idx="12"/>
          </p:nvPr>
        </p:nvSpPr>
        <p:spPr/>
        <p:txBody>
          <a:bodyPr/>
          <a:lstStyle/>
          <a:p>
            <a:fld id="{6F28ADB8-5CFB-4A0F-90ED-E444A244E1C1}" type="slidenum">
              <a:rPr lang="es-EC" smtClean="0"/>
              <a:t>‹Nº›</a:t>
            </a:fld>
            <a:endParaRPr lang="es-EC"/>
          </a:p>
        </p:txBody>
      </p:sp>
    </p:spTree>
    <p:extLst>
      <p:ext uri="{BB962C8B-B14F-4D97-AF65-F5344CB8AC3E}">
        <p14:creationId xmlns:p14="http://schemas.microsoft.com/office/powerpoint/2010/main" val="3938643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A3EC8FB-B0B3-473F-B34B-2BE88BBD2D67}" type="datetimeFigureOut">
              <a:rPr lang="es-EC" smtClean="0"/>
              <a:t>11/02/2016</a:t>
            </a:fld>
            <a:endParaRPr lang="es-EC"/>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EC"/>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F28ADB8-5CFB-4A0F-90ED-E444A244E1C1}" type="slidenum">
              <a:rPr lang="es-EC" smtClean="0"/>
              <a:t>‹Nº›</a:t>
            </a:fld>
            <a:endParaRPr lang="es-EC"/>
          </a:p>
        </p:txBody>
      </p:sp>
    </p:spTree>
    <p:extLst>
      <p:ext uri="{BB962C8B-B14F-4D97-AF65-F5344CB8AC3E}">
        <p14:creationId xmlns:p14="http://schemas.microsoft.com/office/powerpoint/2010/main" val="2627277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3EC8FB-B0B3-473F-B34B-2BE88BBD2D67}" type="datetimeFigureOut">
              <a:rPr lang="es-EC" smtClean="0"/>
              <a:t>11/02/2016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F28ADB8-5CFB-4A0F-90ED-E444A244E1C1}" type="slidenum">
              <a:rPr lang="es-EC" smtClean="0"/>
              <a:t>‹Nº›</a:t>
            </a:fld>
            <a:endParaRPr lang="es-EC"/>
          </a:p>
        </p:txBody>
      </p:sp>
    </p:spTree>
    <p:extLst>
      <p:ext uri="{BB962C8B-B14F-4D97-AF65-F5344CB8AC3E}">
        <p14:creationId xmlns:p14="http://schemas.microsoft.com/office/powerpoint/2010/main" val="180789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A3EC8FB-B0B3-473F-B34B-2BE88BBD2D67}" type="datetimeFigureOut">
              <a:rPr lang="es-EC" smtClean="0"/>
              <a:t>11/02/2016</a:t>
            </a:fld>
            <a:endParaRPr lang="es-EC"/>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C"/>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F28ADB8-5CFB-4A0F-90ED-E444A244E1C1}" type="slidenum">
              <a:rPr lang="es-EC" smtClean="0"/>
              <a:t>‹Nº›</a:t>
            </a:fld>
            <a:endParaRPr lang="es-EC"/>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5434933"/>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940937" y="1725770"/>
            <a:ext cx="6858000" cy="888642"/>
          </a:xfrm>
        </p:spPr>
        <p:txBody>
          <a:bodyPr>
            <a:noAutofit/>
          </a:bodyPr>
          <a:lstStyle/>
          <a:p>
            <a:pPr algn="ctr"/>
            <a:r>
              <a:rPr lang="es-MX" sz="1600" b="1" dirty="0">
                <a:latin typeface="Times New Roman" panose="02020603050405020304" pitchFamily="18" charset="0"/>
                <a:ea typeface="Tahoma" panose="020B0604030504040204" pitchFamily="34" charset="0"/>
                <a:cs typeface="Times New Roman" panose="02020603050405020304" pitchFamily="18" charset="0"/>
              </a:rPr>
              <a:t>TESIS DE GRADO PREVIO A LA OBTENCIÓN DEL TÍTULO DE MAGÍSTER EN ADMINISTRACIÓN DE EMPRESAS</a:t>
            </a:r>
            <a:endParaRPr lang="es-EC" sz="1600" dirty="0"/>
          </a:p>
        </p:txBody>
      </p:sp>
      <p:sp>
        <p:nvSpPr>
          <p:cNvPr id="9" name="Subtítulo 8"/>
          <p:cNvSpPr>
            <a:spLocks noGrp="1"/>
          </p:cNvSpPr>
          <p:nvPr>
            <p:ph type="body" idx="1"/>
          </p:nvPr>
        </p:nvSpPr>
        <p:spPr>
          <a:xfrm>
            <a:off x="798489" y="2614412"/>
            <a:ext cx="7907629" cy="1790163"/>
          </a:xfrm>
        </p:spPr>
        <p:txBody>
          <a:bodyPr>
            <a:normAutofit fontScale="25000" lnSpcReduction="20000"/>
          </a:bodyPr>
          <a:lstStyle/>
          <a:p>
            <a:pPr algn="ctr"/>
            <a:endParaRPr lang="es-ES" sz="5600" b="1" dirty="0" smtClean="0">
              <a:solidFill>
                <a:schemeClr val="tx1"/>
              </a:solidFill>
              <a:latin typeface="Times New Roman" panose="02020603050405020304" pitchFamily="18" charset="0"/>
              <a:cs typeface="Times New Roman" panose="02020603050405020304" pitchFamily="18" charset="0"/>
            </a:endParaRPr>
          </a:p>
          <a:p>
            <a:pPr algn="ctr"/>
            <a:r>
              <a:rPr lang="es-ES" sz="6400" b="1" dirty="0" smtClean="0">
                <a:solidFill>
                  <a:schemeClr val="tx1"/>
                </a:solidFill>
                <a:latin typeface="Times New Roman" panose="02020603050405020304" pitchFamily="18" charset="0"/>
                <a:cs typeface="Times New Roman" panose="02020603050405020304" pitchFamily="18" charset="0"/>
              </a:rPr>
              <a:t>“</a:t>
            </a:r>
            <a:r>
              <a:rPr lang="es-ES" sz="6400" b="1" dirty="0">
                <a:solidFill>
                  <a:schemeClr val="tx1"/>
                </a:solidFill>
                <a:latin typeface="Times New Roman" panose="02020603050405020304" pitchFamily="18" charset="0"/>
                <a:cs typeface="Times New Roman" panose="02020603050405020304" pitchFamily="18" charset="0"/>
              </a:rPr>
              <a:t>PLAN PARA LA INDUSTRIALIZACIÓN Y </a:t>
            </a:r>
            <a:endParaRPr lang="es-ES" sz="6400" b="1" dirty="0" smtClean="0">
              <a:solidFill>
                <a:schemeClr val="tx1"/>
              </a:solidFill>
              <a:latin typeface="Times New Roman" panose="02020603050405020304" pitchFamily="18" charset="0"/>
              <a:cs typeface="Times New Roman" panose="02020603050405020304" pitchFamily="18" charset="0"/>
            </a:endParaRPr>
          </a:p>
          <a:p>
            <a:pPr algn="ctr"/>
            <a:r>
              <a:rPr lang="es-ES" sz="6400" b="1" dirty="0" smtClean="0">
                <a:solidFill>
                  <a:schemeClr val="tx1"/>
                </a:solidFill>
                <a:latin typeface="Times New Roman" panose="02020603050405020304" pitchFamily="18" charset="0"/>
                <a:cs typeface="Times New Roman" panose="02020603050405020304" pitchFamily="18" charset="0"/>
              </a:rPr>
              <a:t>COMERCIALIZACIÓN </a:t>
            </a:r>
            <a:r>
              <a:rPr lang="es-ES" sz="6400" b="1" dirty="0">
                <a:solidFill>
                  <a:schemeClr val="tx1"/>
                </a:solidFill>
                <a:latin typeface="Times New Roman" panose="02020603050405020304" pitchFamily="18" charset="0"/>
                <a:cs typeface="Times New Roman" panose="02020603050405020304" pitchFamily="18" charset="0"/>
              </a:rPr>
              <a:t>DE CACAO FINO DE AROMA </a:t>
            </a:r>
            <a:endParaRPr lang="es-ES" sz="6400" b="1" dirty="0" smtClean="0">
              <a:solidFill>
                <a:schemeClr val="tx1"/>
              </a:solidFill>
              <a:latin typeface="Times New Roman" panose="02020603050405020304" pitchFamily="18" charset="0"/>
              <a:cs typeface="Times New Roman" panose="02020603050405020304" pitchFamily="18" charset="0"/>
            </a:endParaRPr>
          </a:p>
          <a:p>
            <a:pPr algn="ctr"/>
            <a:r>
              <a:rPr lang="es-ES" sz="6400" b="1" dirty="0" smtClean="0">
                <a:solidFill>
                  <a:schemeClr val="tx1"/>
                </a:solidFill>
                <a:latin typeface="Times New Roman" panose="02020603050405020304" pitchFamily="18" charset="0"/>
                <a:cs typeface="Times New Roman" panose="02020603050405020304" pitchFamily="18" charset="0"/>
              </a:rPr>
              <a:t>(</a:t>
            </a:r>
            <a:r>
              <a:rPr lang="es-ES" sz="6400" b="1" i="1" u="sng" dirty="0" err="1">
                <a:solidFill>
                  <a:schemeClr val="tx1"/>
                </a:solidFill>
                <a:latin typeface="Times New Roman" panose="02020603050405020304" pitchFamily="18" charset="0"/>
                <a:cs typeface="Times New Roman" panose="02020603050405020304" pitchFamily="18" charset="0"/>
              </a:rPr>
              <a:t>Theobroma</a:t>
            </a:r>
            <a:r>
              <a:rPr lang="es-ES" sz="6400" b="1" i="1" dirty="0">
                <a:solidFill>
                  <a:schemeClr val="tx1"/>
                </a:solidFill>
                <a:latin typeface="Times New Roman" panose="02020603050405020304" pitchFamily="18" charset="0"/>
                <a:cs typeface="Times New Roman" panose="02020603050405020304" pitchFamily="18" charset="0"/>
              </a:rPr>
              <a:t> </a:t>
            </a:r>
            <a:r>
              <a:rPr lang="es-ES" sz="6400" b="1" i="1" u="sng" dirty="0">
                <a:solidFill>
                  <a:schemeClr val="tx1"/>
                </a:solidFill>
                <a:latin typeface="Times New Roman" panose="02020603050405020304" pitchFamily="18" charset="0"/>
                <a:cs typeface="Times New Roman" panose="02020603050405020304" pitchFamily="18" charset="0"/>
              </a:rPr>
              <a:t>cacao</a:t>
            </a:r>
            <a:r>
              <a:rPr lang="es-ES" sz="6400" b="1" i="1" dirty="0">
                <a:solidFill>
                  <a:schemeClr val="tx1"/>
                </a:solidFill>
                <a:latin typeface="Times New Roman" panose="02020603050405020304" pitchFamily="18" charset="0"/>
                <a:cs typeface="Times New Roman" panose="02020603050405020304" pitchFamily="18" charset="0"/>
              </a:rPr>
              <a:t> L.), </a:t>
            </a:r>
            <a:r>
              <a:rPr lang="es-ES" sz="6400" b="1" dirty="0">
                <a:solidFill>
                  <a:schemeClr val="tx1"/>
                </a:solidFill>
                <a:latin typeface="Times New Roman" panose="02020603050405020304" pitchFamily="18" charset="0"/>
                <a:cs typeface="Times New Roman" panose="02020603050405020304" pitchFamily="18" charset="0"/>
              </a:rPr>
              <a:t>EN LA ZONA DE SANTO DOMINGO DE LOS </a:t>
            </a:r>
            <a:r>
              <a:rPr lang="es-ES" sz="6400" b="1" dirty="0" err="1" smtClean="0">
                <a:solidFill>
                  <a:schemeClr val="tx1"/>
                </a:solidFill>
                <a:latin typeface="Times New Roman" panose="02020603050405020304" pitchFamily="18" charset="0"/>
                <a:cs typeface="Times New Roman" panose="02020603050405020304" pitchFamily="18" charset="0"/>
              </a:rPr>
              <a:t>tsachilas</a:t>
            </a:r>
            <a:r>
              <a:rPr lang="es-ES" sz="6400" b="1" smtClean="0">
                <a:solidFill>
                  <a:schemeClr val="tx1"/>
                </a:solidFill>
                <a:latin typeface="Times New Roman" panose="02020603050405020304" pitchFamily="18" charset="0"/>
                <a:cs typeface="Times New Roman" panose="02020603050405020304" pitchFamily="18" charset="0"/>
              </a:rPr>
              <a:t>”</a:t>
            </a:r>
            <a:endParaRPr lang="es-EC" sz="6400" dirty="0">
              <a:solidFill>
                <a:schemeClr val="tx1"/>
              </a:solidFill>
              <a:latin typeface="Times New Roman" panose="02020603050405020304" pitchFamily="18" charset="0"/>
              <a:cs typeface="Times New Roman" panose="02020603050405020304" pitchFamily="18" charset="0"/>
            </a:endParaRPr>
          </a:p>
          <a:p>
            <a:pPr algn="ctr"/>
            <a:r>
              <a:rPr lang="es-ES" sz="6400" b="1" dirty="0">
                <a:solidFill>
                  <a:schemeClr val="tx1"/>
                </a:solidFill>
                <a:latin typeface="Times New Roman" panose="02020603050405020304" pitchFamily="18" charset="0"/>
                <a:cs typeface="Times New Roman" panose="02020603050405020304" pitchFamily="18" charset="0"/>
              </a:rPr>
              <a:t>“EXPOCACAO DEL ECUADOR”</a:t>
            </a:r>
            <a:endParaRPr lang="es-EC" sz="6400" dirty="0">
              <a:solidFill>
                <a:schemeClr val="tx1"/>
              </a:solidFill>
              <a:latin typeface="Times New Roman" panose="02020603050405020304" pitchFamily="18" charset="0"/>
              <a:cs typeface="Times New Roman" panose="02020603050405020304" pitchFamily="18" charset="0"/>
            </a:endParaRPr>
          </a:p>
          <a:p>
            <a:endParaRPr lang="es-EC" dirty="0"/>
          </a:p>
        </p:txBody>
      </p:sp>
      <p:pic>
        <p:nvPicPr>
          <p:cNvPr id="10" name="4 Imagen" descr="Descripción: H:\UDE\Logo\UFA.jpg"/>
          <p:cNvPicPr/>
          <p:nvPr/>
        </p:nvPicPr>
        <p:blipFill>
          <a:blip r:embed="rId2">
            <a:extLst>
              <a:ext uri="{28A0092B-C50C-407E-A947-70E740481C1C}">
                <a14:useLocalDpi xmlns:a14="http://schemas.microsoft.com/office/drawing/2010/main" val="0"/>
              </a:ext>
            </a:extLst>
          </a:blip>
          <a:srcRect/>
          <a:stretch>
            <a:fillRect/>
          </a:stretch>
        </p:blipFill>
        <p:spPr bwMode="auto">
          <a:xfrm>
            <a:off x="114449" y="459556"/>
            <a:ext cx="3033027" cy="1057275"/>
          </a:xfrm>
          <a:prstGeom prst="rect">
            <a:avLst/>
          </a:prstGeom>
          <a:noFill/>
          <a:ln>
            <a:noFill/>
          </a:ln>
        </p:spPr>
      </p:pic>
      <p:sp>
        <p:nvSpPr>
          <p:cNvPr id="11" name="CuadroTexto 10"/>
          <p:cNvSpPr txBox="1"/>
          <p:nvPr/>
        </p:nvSpPr>
        <p:spPr>
          <a:xfrm>
            <a:off x="4546242" y="4700788"/>
            <a:ext cx="4026258" cy="784830"/>
          </a:xfrm>
          <a:prstGeom prst="rect">
            <a:avLst/>
          </a:prstGeom>
          <a:noFill/>
        </p:spPr>
        <p:txBody>
          <a:bodyPr wrap="square" rtlCol="0">
            <a:spAutoFit/>
          </a:bodyPr>
          <a:lstStyle/>
          <a:p>
            <a:r>
              <a:rPr lang="es-EC" sz="1500" dirty="0">
                <a:latin typeface="Times New Roman" panose="02020603050405020304" pitchFamily="18" charset="0"/>
                <a:cs typeface="Times New Roman" panose="02020603050405020304" pitchFamily="18" charset="0"/>
              </a:rPr>
              <a:t>AUTORA: Ing. </a:t>
            </a:r>
            <a:r>
              <a:rPr lang="es-EC" sz="1500" dirty="0" err="1">
                <a:latin typeface="Times New Roman" panose="02020603050405020304" pitchFamily="18" charset="0"/>
                <a:cs typeface="Times New Roman" panose="02020603050405020304" pitchFamily="18" charset="0"/>
              </a:rPr>
              <a:t>Annavell</a:t>
            </a:r>
            <a:r>
              <a:rPr lang="es-EC" sz="1500" dirty="0">
                <a:latin typeface="Times New Roman" panose="02020603050405020304" pitchFamily="18" charset="0"/>
                <a:cs typeface="Times New Roman" panose="02020603050405020304" pitchFamily="18" charset="0"/>
              </a:rPr>
              <a:t> del Rocío </a:t>
            </a:r>
            <a:r>
              <a:rPr lang="es-EC" sz="1500" dirty="0" err="1">
                <a:latin typeface="Times New Roman" panose="02020603050405020304" pitchFamily="18" charset="0"/>
                <a:cs typeface="Times New Roman" panose="02020603050405020304" pitchFamily="18" charset="0"/>
              </a:rPr>
              <a:t>Acurio</a:t>
            </a:r>
            <a:r>
              <a:rPr lang="es-EC" sz="1500" dirty="0">
                <a:latin typeface="Times New Roman" panose="02020603050405020304" pitchFamily="18" charset="0"/>
                <a:cs typeface="Times New Roman" panose="02020603050405020304" pitchFamily="18" charset="0"/>
              </a:rPr>
              <a:t> Noboa</a:t>
            </a:r>
          </a:p>
          <a:p>
            <a:endParaRPr lang="es-EC" sz="1500" dirty="0">
              <a:latin typeface="Times New Roman" panose="02020603050405020304" pitchFamily="18" charset="0"/>
              <a:cs typeface="Times New Roman" panose="02020603050405020304" pitchFamily="18" charset="0"/>
            </a:endParaRPr>
          </a:p>
          <a:p>
            <a:r>
              <a:rPr lang="es-EC" sz="1500" dirty="0">
                <a:latin typeface="Times New Roman" panose="02020603050405020304" pitchFamily="18" charset="0"/>
                <a:cs typeface="Times New Roman" panose="02020603050405020304" pitchFamily="18" charset="0"/>
              </a:rPr>
              <a:t>Directora: Ing. Alexandra </a:t>
            </a:r>
            <a:r>
              <a:rPr lang="es-EC" sz="1500" dirty="0" smtClean="0">
                <a:latin typeface="Times New Roman" panose="02020603050405020304" pitchFamily="18" charset="0"/>
                <a:cs typeface="Times New Roman" panose="02020603050405020304" pitchFamily="18" charset="0"/>
              </a:rPr>
              <a:t>Parra</a:t>
            </a:r>
            <a:endParaRPr lang="es-EC"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68682"/>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solidFill>
                  <a:schemeClr val="tx1"/>
                </a:solidFill>
                <a:latin typeface="Times New Roman" panose="02020603050405020304" pitchFamily="18" charset="0"/>
                <a:cs typeface="Times New Roman" panose="02020603050405020304" pitchFamily="18" charset="0"/>
              </a:rPr>
              <a:t>COMPETENCIA</a:t>
            </a:r>
            <a:endParaRPr lang="es-EC" dirty="0">
              <a:solidFill>
                <a:schemeClr val="tx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a:bodyPr>
          <a:lstStyle/>
          <a:p>
            <a:pPr algn="just">
              <a:lnSpc>
                <a:spcPct val="150000"/>
              </a:lnSpc>
            </a:pPr>
            <a:r>
              <a:rPr lang="es-ES" sz="2400" dirty="0">
                <a:solidFill>
                  <a:schemeClr val="tx1"/>
                </a:solidFill>
                <a:latin typeface="Times New Roman" panose="02020603050405020304" pitchFamily="18" charset="0"/>
                <a:cs typeface="Times New Roman" panose="02020603050405020304" pitchFamily="18" charset="0"/>
              </a:rPr>
              <a:t>El 95% de la producción mundial anual es cacao al granel, el cual se produce en su mayor parte en el África, Asia y Brasil. El restante 5%, corresponde a cacao fino o de aroma, (del cual el Ecuador produce el 70 % de la producción mundial), cuyas características distintivas de aroma y sabor son buscadas principalmente por los fabricantes de chocolates de alta calidad”</a:t>
            </a:r>
            <a:endParaRPr lang="es-EC"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7703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PRODUCTOS Y ELABORADOS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44681309"/>
              </p:ext>
            </p:extLst>
          </p:nvPr>
        </p:nvGraphicFramePr>
        <p:xfrm>
          <a:off x="822722" y="2127648"/>
          <a:ext cx="7543800" cy="36587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73857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solidFill>
                  <a:schemeClr val="tx1"/>
                </a:solidFill>
                <a:latin typeface="Times New Roman" panose="02020603050405020304" pitchFamily="18" charset="0"/>
                <a:cs typeface="Times New Roman" panose="02020603050405020304" pitchFamily="18" charset="0"/>
              </a:rPr>
              <a:t>ANÁLISIS INTERNO</a:t>
            </a:r>
            <a:endParaRPr lang="es-EC" dirty="0">
              <a:solidFill>
                <a:schemeClr val="tx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Autofit/>
          </a:bodyPr>
          <a:lstStyle/>
          <a:p>
            <a:pPr algn="just"/>
            <a:r>
              <a:rPr lang="es-ES" sz="2100" dirty="0">
                <a:solidFill>
                  <a:schemeClr val="tx1"/>
                </a:solidFill>
                <a:latin typeface="Times New Roman" panose="02020603050405020304" pitchFamily="18" charset="0"/>
                <a:cs typeface="Times New Roman" panose="02020603050405020304" pitchFamily="18" charset="0"/>
              </a:rPr>
              <a:t>Un análisis interno consiste en el análisis de los diferentes factores o elementos que puedan existir dentro de un proyecto o empresa, con el fin de:</a:t>
            </a:r>
            <a:endParaRPr lang="es-EC" sz="21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es-ES" sz="2100" dirty="0">
                <a:solidFill>
                  <a:schemeClr val="tx1"/>
                </a:solidFill>
                <a:latin typeface="Times New Roman" panose="02020603050405020304" pitchFamily="18" charset="0"/>
                <a:cs typeface="Times New Roman" panose="02020603050405020304" pitchFamily="18" charset="0"/>
              </a:rPr>
              <a:t>Evaluar los recursos con que cuenta una empresa para, de ese modo, conocer su situación y capacidades.</a:t>
            </a:r>
            <a:endParaRPr lang="es-EC" sz="21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es-ES" sz="2100" dirty="0">
                <a:solidFill>
                  <a:schemeClr val="tx1"/>
                </a:solidFill>
                <a:latin typeface="Times New Roman" panose="02020603050405020304" pitchFamily="18" charset="0"/>
                <a:cs typeface="Times New Roman" panose="02020603050405020304" pitchFamily="18" charset="0"/>
              </a:rPr>
              <a:t>Detectar fortalezas y debilidades, y, de ese modo, diseñar estrategias que permitan potenciar o aprovechar las fortalezas, y estrategias que posibiliten neutralizar o eliminar las debilidades.</a:t>
            </a:r>
            <a:endParaRPr lang="es-EC" sz="2100" dirty="0">
              <a:solidFill>
                <a:schemeClr val="tx1"/>
              </a:solidFill>
              <a:latin typeface="Times New Roman" panose="02020603050405020304" pitchFamily="18" charset="0"/>
              <a:cs typeface="Times New Roman" panose="02020603050405020304" pitchFamily="18" charset="0"/>
            </a:endParaRPr>
          </a:p>
          <a:p>
            <a:pPr algn="just"/>
            <a:r>
              <a:rPr lang="es-ES" sz="2100" dirty="0">
                <a:solidFill>
                  <a:schemeClr val="tx1"/>
                </a:solidFill>
                <a:latin typeface="Times New Roman" panose="02020603050405020304" pitchFamily="18" charset="0"/>
                <a:cs typeface="Times New Roman" panose="02020603050405020304" pitchFamily="18" charset="0"/>
              </a:rPr>
              <a:t> </a:t>
            </a:r>
            <a:endParaRPr lang="es-EC" sz="2100" dirty="0">
              <a:solidFill>
                <a:schemeClr val="tx1"/>
              </a:solidFill>
              <a:latin typeface="Times New Roman" panose="02020603050405020304" pitchFamily="18" charset="0"/>
              <a:cs typeface="Times New Roman" panose="02020603050405020304" pitchFamily="18" charset="0"/>
            </a:endParaRPr>
          </a:p>
          <a:p>
            <a:pPr algn="just"/>
            <a:endParaRPr lang="es-EC" sz="21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14245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solidFill>
                  <a:schemeClr val="tx1"/>
                </a:solidFill>
                <a:latin typeface="Times New Roman" panose="02020603050405020304" pitchFamily="18" charset="0"/>
                <a:cs typeface="Times New Roman" panose="02020603050405020304" pitchFamily="18" charset="0"/>
              </a:rPr>
              <a:t>CAPACIDAD ADMINISTRATIVA</a:t>
            </a:r>
            <a:endParaRPr lang="es-EC" dirty="0">
              <a:solidFill>
                <a:schemeClr val="tx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a:bodyPr>
          <a:lstStyle/>
          <a:p>
            <a:pPr algn="just"/>
            <a:r>
              <a:rPr lang="es-ES" sz="2250" dirty="0">
                <a:solidFill>
                  <a:schemeClr val="tx1"/>
                </a:solidFill>
                <a:latin typeface="Times New Roman" panose="02020603050405020304" pitchFamily="18" charset="0"/>
                <a:cs typeface="Times New Roman" panose="02020603050405020304" pitchFamily="18" charset="0"/>
              </a:rPr>
              <a:t>La capacidad administrativa se integra la planificación, organización, dirección y control, el uso de los recursos y las actividades de trabajo con el propósito de lograr los objetivos y las metas de organización de manera eficaz y eficiente.</a:t>
            </a:r>
            <a:endParaRPr lang="es-EC" sz="2250" dirty="0">
              <a:solidFill>
                <a:schemeClr val="tx1"/>
              </a:solidFill>
              <a:latin typeface="Times New Roman" panose="02020603050405020304" pitchFamily="18" charset="0"/>
              <a:cs typeface="Times New Roman" panose="02020603050405020304" pitchFamily="18" charset="0"/>
            </a:endParaRPr>
          </a:p>
          <a:p>
            <a:pPr algn="just"/>
            <a:r>
              <a:rPr lang="es-ES" sz="2250" dirty="0">
                <a:solidFill>
                  <a:schemeClr val="tx1"/>
                </a:solidFill>
                <a:latin typeface="Times New Roman" panose="02020603050405020304" pitchFamily="18" charset="0"/>
                <a:cs typeface="Times New Roman" panose="02020603050405020304" pitchFamily="18" charset="0"/>
              </a:rPr>
              <a:t> </a:t>
            </a:r>
            <a:endParaRPr lang="es-EC" sz="2250" dirty="0">
              <a:solidFill>
                <a:schemeClr val="tx1"/>
              </a:solidFill>
              <a:latin typeface="Times New Roman" panose="02020603050405020304" pitchFamily="18" charset="0"/>
              <a:cs typeface="Times New Roman" panose="02020603050405020304" pitchFamily="18" charset="0"/>
            </a:endParaRPr>
          </a:p>
          <a:p>
            <a:pPr algn="just"/>
            <a:r>
              <a:rPr lang="es-ES" sz="2250" dirty="0">
                <a:solidFill>
                  <a:schemeClr val="tx1"/>
                </a:solidFill>
                <a:latin typeface="Times New Roman" panose="02020603050405020304" pitchFamily="18" charset="0"/>
                <a:cs typeface="Times New Roman" panose="02020603050405020304" pitchFamily="18" charset="0"/>
              </a:rPr>
              <a:t>Dentro del proceso administrativo de la empresa es fundamental considerar la planeación, organización e integración, la dirección el financiamiento, el control y evaluación.</a:t>
            </a:r>
            <a:endParaRPr lang="es-EC" sz="2250" dirty="0">
              <a:solidFill>
                <a:schemeClr val="tx1"/>
              </a:solidFill>
              <a:latin typeface="Times New Roman" panose="02020603050405020304" pitchFamily="18" charset="0"/>
              <a:cs typeface="Times New Roman" panose="02020603050405020304" pitchFamily="18" charset="0"/>
            </a:endParaRPr>
          </a:p>
          <a:p>
            <a:pPr algn="just"/>
            <a:r>
              <a:rPr lang="es-ES" sz="2250" dirty="0">
                <a:solidFill>
                  <a:schemeClr val="tx1"/>
                </a:solidFill>
                <a:latin typeface="Times New Roman" panose="02020603050405020304" pitchFamily="18" charset="0"/>
                <a:cs typeface="Times New Roman" panose="02020603050405020304" pitchFamily="18" charset="0"/>
              </a:rPr>
              <a:t> </a:t>
            </a:r>
            <a:endParaRPr lang="es-EC" sz="2250" dirty="0">
              <a:solidFill>
                <a:schemeClr val="tx1"/>
              </a:solidFill>
              <a:latin typeface="Times New Roman" panose="02020603050405020304" pitchFamily="18" charset="0"/>
              <a:cs typeface="Times New Roman" panose="02020603050405020304" pitchFamily="18" charset="0"/>
            </a:endParaRPr>
          </a:p>
          <a:p>
            <a:endParaRPr lang="es-EC" dirty="0"/>
          </a:p>
        </p:txBody>
      </p:sp>
    </p:spTree>
    <p:extLst>
      <p:ext uri="{BB962C8B-B14F-4D97-AF65-F5344CB8AC3E}">
        <p14:creationId xmlns:p14="http://schemas.microsoft.com/office/powerpoint/2010/main" val="17612779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solidFill>
                  <a:schemeClr val="tx1"/>
                </a:solidFill>
                <a:latin typeface="Times New Roman" panose="02020603050405020304" pitchFamily="18" charset="0"/>
                <a:cs typeface="Times New Roman" panose="02020603050405020304" pitchFamily="18" charset="0"/>
              </a:rPr>
              <a:t>ESTRUCTURA ORGANIZACIONAL</a:t>
            </a:r>
            <a:endParaRPr lang="es-EC" dirty="0">
              <a:solidFill>
                <a:schemeClr val="tx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Autofit/>
          </a:bodyPr>
          <a:lstStyle/>
          <a:p>
            <a:r>
              <a:rPr lang="es-ES" sz="2100" b="1" dirty="0">
                <a:solidFill>
                  <a:schemeClr val="tx1"/>
                </a:solidFill>
                <a:latin typeface="Times New Roman" panose="02020603050405020304" pitchFamily="18" charset="0"/>
                <a:cs typeface="Times New Roman" panose="02020603050405020304" pitchFamily="18" charset="0"/>
              </a:rPr>
              <a:t> </a:t>
            </a:r>
            <a:endParaRPr lang="es-EC" sz="2100" dirty="0">
              <a:solidFill>
                <a:schemeClr val="tx1"/>
              </a:solidFill>
              <a:latin typeface="Times New Roman" panose="02020603050405020304" pitchFamily="18" charset="0"/>
              <a:cs typeface="Times New Roman" panose="02020603050405020304" pitchFamily="18" charset="0"/>
            </a:endParaRPr>
          </a:p>
          <a:p>
            <a:pPr algn="just"/>
            <a:r>
              <a:rPr lang="es-ES" sz="2100" dirty="0">
                <a:solidFill>
                  <a:schemeClr val="tx1"/>
                </a:solidFill>
                <a:latin typeface="Times New Roman" panose="02020603050405020304" pitchFamily="18" charset="0"/>
                <a:cs typeface="Times New Roman" panose="02020603050405020304" pitchFamily="18" charset="0"/>
              </a:rPr>
              <a:t>La forma legal de constitución de la empresa, tiene directa relación con el marco específico que lo norma tanto en lo legal, tributario y administrativo como en las formas de fiscalización. La sociedad puede ser civil o comercial. La sociedad comercial se ocupa de actos de comercio y están reguladas por la Ley de Compañías. Las otras son sociedades civiles que se encuentran reguladas por TITULO XXVI -DE LA Sociedad del Código Civil a partir del Artículo 1984. Para legalizar la empresa se la debe hacer a través de una escritura pública.</a:t>
            </a:r>
            <a:endParaRPr lang="es-EC" sz="2100" dirty="0">
              <a:solidFill>
                <a:schemeClr val="tx1"/>
              </a:solidFill>
              <a:latin typeface="Times New Roman" panose="02020603050405020304" pitchFamily="18" charset="0"/>
              <a:cs typeface="Times New Roman" panose="02020603050405020304" pitchFamily="18" charset="0"/>
            </a:endParaRPr>
          </a:p>
          <a:p>
            <a:pPr algn="just"/>
            <a:endParaRPr lang="es-EC" sz="21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360130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p:cNvGraphicFramePr>
            <a:graphicFrameLocks noGrp="1"/>
          </p:cNvGraphicFramePr>
          <p:nvPr>
            <p:ph idx="1"/>
            <p:extLst>
              <p:ext uri="{D42A27DB-BD31-4B8C-83A1-F6EECF244321}">
                <p14:modId xmlns:p14="http://schemas.microsoft.com/office/powerpoint/2010/main" val="4160438463"/>
              </p:ext>
            </p:extLst>
          </p:nvPr>
        </p:nvGraphicFramePr>
        <p:xfrm>
          <a:off x="0" y="-19824"/>
          <a:ext cx="9143999" cy="6515527"/>
        </p:xfrm>
        <a:graphic>
          <a:graphicData uri="http://schemas.openxmlformats.org/drawingml/2006/table">
            <a:tbl>
              <a:tblPr firstRow="1" firstCol="1" bandRow="1">
                <a:tableStyleId>{7DF18680-E054-41AD-8BC1-D1AEF772440D}</a:tableStyleId>
              </a:tblPr>
              <a:tblGrid>
                <a:gridCol w="3666793"/>
                <a:gridCol w="1298525"/>
                <a:gridCol w="1515817"/>
                <a:gridCol w="1515817"/>
                <a:gridCol w="1147047"/>
              </a:tblGrid>
              <a:tr h="338000">
                <a:tc gridSpan="5">
                  <a:txBody>
                    <a:bodyPr/>
                    <a:lstStyle/>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ANÁLISIS FODA</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266476">
                <a:tc rowSpan="2">
                  <a:txBody>
                    <a:bodyPr/>
                    <a:lstStyle/>
                    <a:p>
                      <a:pP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PARÁMETRO</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gridSpan="2">
                  <a:txBody>
                    <a:bodyPr/>
                    <a:lstStyle/>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Factores internos</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hMerge="1">
                  <a:txBody>
                    <a:bodyPr/>
                    <a:lstStyle/>
                    <a:p>
                      <a:endParaRPr lang="es-EC"/>
                    </a:p>
                  </a:txBody>
                  <a:tcPr/>
                </a:tc>
                <a:tc gridSpan="2">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Factores externos</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hMerge="1">
                  <a:txBody>
                    <a:bodyPr/>
                    <a:lstStyle/>
                    <a:p>
                      <a:endParaRPr lang="es-EC"/>
                    </a:p>
                  </a:txBody>
                  <a:tcPr/>
                </a:tc>
              </a:tr>
              <a:tr h="266476">
                <a:tc vMerge="1">
                  <a:txBody>
                    <a:bodyPr/>
                    <a:lstStyle/>
                    <a:p>
                      <a:endParaRPr lang="es-EC"/>
                    </a:p>
                  </a:txBody>
                  <a:tcPr/>
                </a:tc>
                <a:tc>
                  <a:txBody>
                    <a:bodyPr/>
                    <a:lstStyle/>
                    <a:p>
                      <a:pP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Fortaleza</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Debilidad</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Oportunidad</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Amenaza</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r>
              <a:tr h="799371">
                <a:tc>
                  <a:txBody>
                    <a:bodyPr/>
                    <a:lstStyle/>
                    <a:p>
                      <a:pPr algn="just">
                        <a:lnSpc>
                          <a:spcPct val="150000"/>
                        </a:lnSpc>
                        <a:spcAft>
                          <a:spcPts val="0"/>
                        </a:spcAft>
                      </a:pPr>
                      <a:r>
                        <a:rPr lang="es-ES" sz="1400" dirty="0">
                          <a:solidFill>
                            <a:schemeClr val="tx1"/>
                          </a:solidFill>
                          <a:effectLst/>
                          <a:latin typeface="Arial" panose="020B0604020202020204" pitchFamily="34" charset="0"/>
                          <a:cs typeface="Arial" panose="020B0604020202020204" pitchFamily="34" charset="0"/>
                        </a:rPr>
                        <a:t>No existe competencia con otras empresas sobre el producto ofertado</a:t>
                      </a:r>
                      <a:endParaRPr lang="es-EC"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4117" marR="54117" marT="0" marB="0"/>
                </a:tc>
                <a:tc>
                  <a:txBody>
                    <a:bodyPr/>
                    <a:lstStyle/>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 </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 </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X</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 </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r>
              <a:tr h="523078">
                <a:tc>
                  <a:txBody>
                    <a:bodyPr/>
                    <a:lstStyle/>
                    <a:p>
                      <a:pPr algn="just">
                        <a:lnSpc>
                          <a:spcPct val="150000"/>
                        </a:lnSpc>
                        <a:spcAft>
                          <a:spcPts val="0"/>
                        </a:spcAft>
                      </a:pPr>
                      <a:r>
                        <a:rPr lang="es-ES" sz="1400" dirty="0">
                          <a:solidFill>
                            <a:schemeClr val="tx1"/>
                          </a:solidFill>
                          <a:effectLst/>
                          <a:latin typeface="Arial" panose="020B0604020202020204" pitchFamily="34" charset="0"/>
                          <a:cs typeface="Arial" panose="020B0604020202020204" pitchFamily="34" charset="0"/>
                        </a:rPr>
                        <a:t>Falta de capital económico de trabajo</a:t>
                      </a:r>
                      <a:endParaRPr lang="es-EC"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4117" marR="54117" marT="0" marB="0"/>
                </a:tc>
                <a:tc>
                  <a:txBody>
                    <a:bodyPr/>
                    <a:lstStyle/>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 </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x</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 </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 </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r>
              <a:tr h="799427">
                <a:tc>
                  <a:txBody>
                    <a:bodyPr/>
                    <a:lstStyle/>
                    <a:p>
                      <a:pPr algn="just">
                        <a:lnSpc>
                          <a:spcPct val="150000"/>
                        </a:lnSpc>
                        <a:spcAft>
                          <a:spcPts val="0"/>
                        </a:spcAft>
                      </a:pPr>
                      <a:r>
                        <a:rPr lang="es-ES" sz="1400" dirty="0">
                          <a:solidFill>
                            <a:schemeClr val="tx1"/>
                          </a:solidFill>
                          <a:effectLst/>
                          <a:latin typeface="Arial" panose="020B0604020202020204" pitchFamily="34" charset="0"/>
                          <a:cs typeface="Arial" panose="020B0604020202020204" pitchFamily="34" charset="0"/>
                        </a:rPr>
                        <a:t>Asistencia técnica calificada para obtener granos aptos para su procesamiento</a:t>
                      </a:r>
                      <a:endParaRPr lang="es-EC"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4117" marR="54117" marT="0" marB="0"/>
                </a:tc>
                <a:tc>
                  <a:txBody>
                    <a:bodyPr/>
                    <a:lstStyle/>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 </a:t>
                      </a:r>
                      <a:endParaRPr lang="es-EC" sz="1400" dirty="0">
                        <a:solidFill>
                          <a:schemeClr val="tx1"/>
                        </a:solidFill>
                        <a:effectLst/>
                        <a:latin typeface="Times New Roman" panose="02020603050405020304" pitchFamily="18" charset="0"/>
                        <a:cs typeface="Times New Roman" panose="02020603050405020304" pitchFamily="18" charset="0"/>
                      </a:endParaRPr>
                    </a:p>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x</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 </a:t>
                      </a:r>
                      <a:endParaRPr lang="es-EC" sz="1400" dirty="0">
                        <a:solidFill>
                          <a:schemeClr val="tx1"/>
                        </a:solidFill>
                        <a:effectLst/>
                        <a:latin typeface="Times New Roman" panose="02020603050405020304" pitchFamily="18" charset="0"/>
                        <a:cs typeface="Times New Roman" panose="02020603050405020304" pitchFamily="18" charset="0"/>
                      </a:endParaRPr>
                    </a:p>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 </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 </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 </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r>
              <a:tr h="290700">
                <a:tc>
                  <a:txBody>
                    <a:bodyPr/>
                    <a:lstStyle/>
                    <a:p>
                      <a:pPr algn="just">
                        <a:lnSpc>
                          <a:spcPct val="150000"/>
                        </a:lnSpc>
                        <a:spcAft>
                          <a:spcPts val="0"/>
                        </a:spcAft>
                      </a:pPr>
                      <a:r>
                        <a:rPr lang="es-ES" sz="1400" dirty="0">
                          <a:solidFill>
                            <a:schemeClr val="tx1"/>
                          </a:solidFill>
                          <a:effectLst/>
                          <a:latin typeface="Arial" panose="020B0604020202020204" pitchFamily="34" charset="0"/>
                          <a:cs typeface="Arial" panose="020B0604020202020204" pitchFamily="34" charset="0"/>
                        </a:rPr>
                        <a:t>Equipo de marketing calificado</a:t>
                      </a:r>
                      <a:endParaRPr lang="es-EC"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x</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 </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 </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 </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r>
              <a:tr h="543684">
                <a:tc>
                  <a:txBody>
                    <a:bodyPr/>
                    <a:lstStyle/>
                    <a:p>
                      <a:pPr algn="just">
                        <a:lnSpc>
                          <a:spcPct val="150000"/>
                        </a:lnSpc>
                        <a:spcAft>
                          <a:spcPts val="0"/>
                        </a:spcAft>
                      </a:pPr>
                      <a:r>
                        <a:rPr lang="es-ES" sz="1400" dirty="0">
                          <a:solidFill>
                            <a:schemeClr val="tx1"/>
                          </a:solidFill>
                          <a:effectLst/>
                          <a:latin typeface="Arial" panose="020B0604020202020204" pitchFamily="34" charset="0"/>
                          <a:cs typeface="Arial" panose="020B0604020202020204" pitchFamily="34" charset="0"/>
                        </a:rPr>
                        <a:t>Demanda de cacao fino y de aroma en Países Europeos </a:t>
                      </a:r>
                      <a:endParaRPr lang="es-EC"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 </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 </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X</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 </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r>
              <a:tr h="543684">
                <a:tc>
                  <a:txBody>
                    <a:bodyPr/>
                    <a:lstStyle/>
                    <a:p>
                      <a:pPr algn="just">
                        <a:lnSpc>
                          <a:spcPct val="150000"/>
                        </a:lnSpc>
                        <a:spcAft>
                          <a:spcPts val="0"/>
                        </a:spcAft>
                      </a:pPr>
                      <a:r>
                        <a:rPr lang="es-ES" sz="1400" dirty="0">
                          <a:solidFill>
                            <a:schemeClr val="tx1"/>
                          </a:solidFill>
                          <a:effectLst/>
                          <a:latin typeface="Arial" panose="020B0604020202020204" pitchFamily="34" charset="0"/>
                          <a:cs typeface="Arial" panose="020B0604020202020204" pitchFamily="34" charset="0"/>
                        </a:rPr>
                        <a:t>Productores entregan cacao sin realizar labores de pos cosecha</a:t>
                      </a:r>
                      <a:endParaRPr lang="es-EC"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 </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 </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 </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X</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r>
              <a:tr h="799371">
                <a:tc>
                  <a:txBody>
                    <a:bodyPr/>
                    <a:lstStyle/>
                    <a:p>
                      <a:pPr algn="just">
                        <a:lnSpc>
                          <a:spcPct val="150000"/>
                        </a:lnSpc>
                        <a:spcAft>
                          <a:spcPts val="0"/>
                        </a:spcAft>
                      </a:pPr>
                      <a:r>
                        <a:rPr lang="es-ES" sz="1400" dirty="0">
                          <a:solidFill>
                            <a:schemeClr val="tx1"/>
                          </a:solidFill>
                          <a:effectLst/>
                          <a:latin typeface="Arial" panose="020B0604020202020204" pitchFamily="34" charset="0"/>
                          <a:cs typeface="Arial" panose="020B0604020202020204" pitchFamily="34" charset="0"/>
                        </a:rPr>
                        <a:t>Excelente aceptación en el mercado del cacao fino y de aroma</a:t>
                      </a:r>
                      <a:endParaRPr lang="es-EC"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 </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 </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X</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 </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r>
              <a:tr h="543684">
                <a:tc>
                  <a:txBody>
                    <a:bodyPr/>
                    <a:lstStyle/>
                    <a:p>
                      <a:pPr algn="just">
                        <a:lnSpc>
                          <a:spcPct val="150000"/>
                        </a:lnSpc>
                        <a:spcAft>
                          <a:spcPts val="0"/>
                        </a:spcAft>
                      </a:pPr>
                      <a:r>
                        <a:rPr lang="es-ES" sz="1400" dirty="0">
                          <a:solidFill>
                            <a:schemeClr val="tx1"/>
                          </a:solidFill>
                          <a:effectLst/>
                          <a:latin typeface="Arial" panose="020B0604020202020204" pitchFamily="34" charset="0"/>
                          <a:cs typeface="Arial" panose="020B0604020202020204" pitchFamily="34" charset="0"/>
                        </a:rPr>
                        <a:t>Poca oferta de semi elaborados de cacao fino y de aroma </a:t>
                      </a:r>
                      <a:endParaRPr lang="es-EC"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 </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 </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X</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 </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r>
              <a:tr h="543684">
                <a:tc>
                  <a:txBody>
                    <a:bodyPr/>
                    <a:lstStyle/>
                    <a:p>
                      <a:pPr algn="just">
                        <a:lnSpc>
                          <a:spcPct val="150000"/>
                        </a:lnSpc>
                        <a:spcAft>
                          <a:spcPts val="0"/>
                        </a:spcAft>
                      </a:pPr>
                      <a:r>
                        <a:rPr lang="es-ES" sz="1400" dirty="0">
                          <a:solidFill>
                            <a:schemeClr val="tx1"/>
                          </a:solidFill>
                          <a:effectLst/>
                          <a:latin typeface="Arial" panose="020B0604020202020204" pitchFamily="34" charset="0"/>
                          <a:cs typeface="Arial" panose="020B0604020202020204" pitchFamily="34" charset="0"/>
                        </a:rPr>
                        <a:t>Procesamiento de materia prima de calidad y sin impurezas</a:t>
                      </a:r>
                      <a:endParaRPr lang="es-EC"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x</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 </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a:solidFill>
                            <a:schemeClr val="tx1"/>
                          </a:solidFill>
                          <a:effectLst/>
                          <a:latin typeface="Times New Roman" panose="02020603050405020304" pitchFamily="18" charset="0"/>
                          <a:cs typeface="Times New Roman" panose="02020603050405020304" pitchFamily="18" charset="0"/>
                        </a:rPr>
                        <a:t> </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c>
                  <a:txBody>
                    <a:bodyPr/>
                    <a:lstStyle/>
                    <a:p>
                      <a:pPr algn="ctr">
                        <a:lnSpc>
                          <a:spcPct val="150000"/>
                        </a:lnSpc>
                        <a:spcAft>
                          <a:spcPts val="0"/>
                        </a:spcAft>
                      </a:pPr>
                      <a:r>
                        <a:rPr lang="es-ES" sz="1400" dirty="0">
                          <a:solidFill>
                            <a:schemeClr val="tx1"/>
                          </a:solidFill>
                          <a:effectLst/>
                          <a:latin typeface="Times New Roman" panose="02020603050405020304" pitchFamily="18" charset="0"/>
                          <a:cs typeface="Times New Roman" panose="02020603050405020304" pitchFamily="18" charset="0"/>
                        </a:rPr>
                        <a:t> </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117" marR="54117" marT="0" marB="0"/>
                </a:tc>
              </a:tr>
            </a:tbl>
          </a:graphicData>
        </a:graphic>
      </p:graphicFrame>
    </p:spTree>
    <p:extLst>
      <p:ext uri="{BB962C8B-B14F-4D97-AF65-F5344CB8AC3E}">
        <p14:creationId xmlns:p14="http://schemas.microsoft.com/office/powerpoint/2010/main" val="55814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56478967"/>
              </p:ext>
            </p:extLst>
          </p:nvPr>
        </p:nvGraphicFramePr>
        <p:xfrm>
          <a:off x="164892" y="179883"/>
          <a:ext cx="8844197" cy="5689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231180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99803" y="1259174"/>
            <a:ext cx="8844197" cy="4609814"/>
          </a:xfrm>
        </p:spPr>
        <p:txBody>
          <a:bodyPr>
            <a:normAutofit fontScale="25000" lnSpcReduction="20000"/>
          </a:bodyPr>
          <a:lstStyle/>
          <a:p>
            <a:pPr marL="457200" lvl="0" indent="-457200">
              <a:buFont typeface="+mj-lt"/>
              <a:buAutoNum type="arabicPeriod"/>
            </a:pPr>
            <a:r>
              <a:rPr lang="es-ES" sz="5500" dirty="0">
                <a:solidFill>
                  <a:schemeClr val="tx1"/>
                </a:solidFill>
                <a:latin typeface="Times New Roman" panose="02020603050405020304" pitchFamily="18" charset="0"/>
                <a:cs typeface="Times New Roman" panose="02020603050405020304" pitchFamily="18" charset="0"/>
              </a:rPr>
              <a:t>Registro de firmas en el Banco Central del Ecuador (Trámite por una sola ocasión)</a:t>
            </a:r>
          </a:p>
          <a:p>
            <a:pPr marL="457200" lvl="0" indent="-457200">
              <a:buFont typeface="+mj-lt"/>
              <a:buAutoNum type="arabicPeriod"/>
            </a:pPr>
            <a:r>
              <a:rPr lang="es-ES" sz="5500" dirty="0">
                <a:solidFill>
                  <a:schemeClr val="tx1"/>
                </a:solidFill>
                <a:latin typeface="Times New Roman" panose="02020603050405020304" pitchFamily="18" charset="0"/>
                <a:cs typeface="Times New Roman" panose="02020603050405020304" pitchFamily="18" charset="0"/>
              </a:rPr>
              <a:t>Cédula de ciudadanía y </a:t>
            </a:r>
          </a:p>
          <a:p>
            <a:pPr marL="457200" lvl="0" indent="-457200">
              <a:buFont typeface="+mj-lt"/>
              <a:buAutoNum type="arabicPeriod"/>
            </a:pPr>
            <a:r>
              <a:rPr lang="es-ES" sz="5500" dirty="0">
                <a:solidFill>
                  <a:schemeClr val="tx1"/>
                </a:solidFill>
                <a:latin typeface="Times New Roman" panose="02020603050405020304" pitchFamily="18" charset="0"/>
                <a:cs typeface="Times New Roman" panose="02020603050405020304" pitchFamily="18" charset="0"/>
              </a:rPr>
              <a:t>Registro Único de Contribuyente (RUC)</a:t>
            </a:r>
          </a:p>
          <a:p>
            <a:r>
              <a:rPr lang="es-EC" sz="5500" b="1" dirty="0" smtClean="0">
                <a:solidFill>
                  <a:schemeClr val="tx1"/>
                </a:solidFill>
                <a:latin typeface="Times New Roman" panose="02020603050405020304" pitchFamily="18" charset="0"/>
                <a:cs typeface="Times New Roman" panose="02020603050405020304" pitchFamily="18" charset="0"/>
              </a:rPr>
              <a:t>Trámites de exportación</a:t>
            </a:r>
          </a:p>
          <a:p>
            <a:r>
              <a:rPr lang="es-ES" sz="5500" dirty="0" smtClean="0">
                <a:solidFill>
                  <a:schemeClr val="tx1"/>
                </a:solidFill>
                <a:latin typeface="Times New Roman" panose="02020603050405020304" pitchFamily="18" charset="0"/>
                <a:cs typeface="Times New Roman" panose="02020603050405020304" pitchFamily="18" charset="0"/>
              </a:rPr>
              <a:t>Obtención </a:t>
            </a:r>
            <a:r>
              <a:rPr lang="es-ES" sz="5500" dirty="0">
                <a:solidFill>
                  <a:schemeClr val="tx1"/>
                </a:solidFill>
                <a:latin typeface="Times New Roman" panose="02020603050405020304" pitchFamily="18" charset="0"/>
                <a:cs typeface="Times New Roman" panose="02020603050405020304" pitchFamily="18" charset="0"/>
              </a:rPr>
              <a:t>del visto bueno del formulario único de exportación (FUE) en la banca privada autorizada por el </a:t>
            </a:r>
            <a:r>
              <a:rPr lang="es-ES" sz="5500" dirty="0" smtClean="0">
                <a:solidFill>
                  <a:schemeClr val="tx1"/>
                </a:solidFill>
                <a:latin typeface="Times New Roman" panose="02020603050405020304" pitchFamily="18" charset="0"/>
                <a:cs typeface="Times New Roman" panose="02020603050405020304" pitchFamily="18" charset="0"/>
              </a:rPr>
              <a:t>Banco Central </a:t>
            </a:r>
            <a:r>
              <a:rPr lang="es-ES" sz="5500" dirty="0">
                <a:solidFill>
                  <a:schemeClr val="tx1"/>
                </a:solidFill>
                <a:latin typeface="Times New Roman" panose="02020603050405020304" pitchFamily="18" charset="0"/>
                <a:cs typeface="Times New Roman" panose="02020603050405020304" pitchFamily="18" charset="0"/>
              </a:rPr>
              <a:t>del E</a:t>
            </a:r>
            <a:r>
              <a:rPr lang="es-ES" sz="5500" dirty="0" smtClean="0">
                <a:solidFill>
                  <a:schemeClr val="tx1"/>
                </a:solidFill>
                <a:latin typeface="Times New Roman" panose="02020603050405020304" pitchFamily="18" charset="0"/>
                <a:cs typeface="Times New Roman" panose="02020603050405020304" pitchFamily="18" charset="0"/>
              </a:rPr>
              <a:t>cuador</a:t>
            </a:r>
            <a:r>
              <a:rPr lang="es-ES" sz="5500" dirty="0">
                <a:solidFill>
                  <a:schemeClr val="tx1"/>
                </a:solidFill>
                <a:latin typeface="Times New Roman" panose="02020603050405020304" pitchFamily="18" charset="0"/>
                <a:cs typeface="Times New Roman" panose="02020603050405020304" pitchFamily="18" charset="0"/>
              </a:rPr>
              <a:t>.</a:t>
            </a:r>
          </a:p>
          <a:p>
            <a:r>
              <a:rPr lang="es-ES" sz="5500" dirty="0" smtClean="0">
                <a:solidFill>
                  <a:schemeClr val="tx1"/>
                </a:solidFill>
                <a:latin typeface="Times New Roman" panose="02020603050405020304" pitchFamily="18" charset="0"/>
                <a:cs typeface="Times New Roman" panose="02020603050405020304" pitchFamily="18" charset="0"/>
              </a:rPr>
              <a:t>Presentar </a:t>
            </a:r>
            <a:r>
              <a:rPr lang="es-ES" sz="5500" dirty="0">
                <a:solidFill>
                  <a:schemeClr val="tx1"/>
                </a:solidFill>
                <a:latin typeface="Times New Roman" panose="02020603050405020304" pitchFamily="18" charset="0"/>
                <a:cs typeface="Times New Roman" panose="02020603050405020304" pitchFamily="18" charset="0"/>
              </a:rPr>
              <a:t>la declaración de exportación, en el </a:t>
            </a:r>
            <a:r>
              <a:rPr lang="es-ES" sz="5500" b="1" i="1" dirty="0">
                <a:solidFill>
                  <a:schemeClr val="tx1"/>
                </a:solidFill>
                <a:latin typeface="Times New Roman" panose="02020603050405020304" pitchFamily="18" charset="0"/>
                <a:cs typeface="Times New Roman" panose="02020603050405020304" pitchFamily="18" charset="0"/>
              </a:rPr>
              <a:t>Formulario Único de Exportación FUE</a:t>
            </a:r>
            <a:r>
              <a:rPr lang="es-ES" sz="5500" dirty="0">
                <a:solidFill>
                  <a:schemeClr val="tx1"/>
                </a:solidFill>
                <a:latin typeface="Times New Roman" panose="02020603050405020304" pitchFamily="18" charset="0"/>
                <a:cs typeface="Times New Roman" panose="02020603050405020304" pitchFamily="18" charset="0"/>
              </a:rPr>
              <a:t> (original y cinco copias).</a:t>
            </a:r>
          </a:p>
          <a:p>
            <a:r>
              <a:rPr lang="es-ES" sz="5500" dirty="0">
                <a:solidFill>
                  <a:schemeClr val="tx1"/>
                </a:solidFill>
                <a:latin typeface="Times New Roman" panose="02020603050405020304" pitchFamily="18" charset="0"/>
                <a:cs typeface="Times New Roman" panose="02020603050405020304" pitchFamily="18" charset="0"/>
              </a:rPr>
              <a:t> </a:t>
            </a:r>
            <a:r>
              <a:rPr lang="es-ES" sz="5500" dirty="0" smtClean="0">
                <a:solidFill>
                  <a:schemeClr val="tx1"/>
                </a:solidFill>
                <a:latin typeface="Times New Roman" panose="02020603050405020304" pitchFamily="18" charset="0"/>
                <a:cs typeface="Times New Roman" panose="02020603050405020304" pitchFamily="18" charset="0"/>
              </a:rPr>
              <a:t>Adjuntar </a:t>
            </a:r>
            <a:r>
              <a:rPr lang="es-ES" sz="5500" dirty="0">
                <a:solidFill>
                  <a:schemeClr val="tx1"/>
                </a:solidFill>
                <a:latin typeface="Times New Roman" panose="02020603050405020304" pitchFamily="18" charset="0"/>
                <a:cs typeface="Times New Roman" panose="02020603050405020304" pitchFamily="18" charset="0"/>
              </a:rPr>
              <a:t>la factura comercial (original y cinco copias), en donde debe constar la descripción comercial de la mercadería a exportarse.</a:t>
            </a:r>
          </a:p>
          <a:p>
            <a:r>
              <a:rPr lang="es-ES" sz="5500" dirty="0" smtClean="0">
                <a:solidFill>
                  <a:schemeClr val="tx1"/>
                </a:solidFill>
                <a:latin typeface="Times New Roman" panose="02020603050405020304" pitchFamily="18" charset="0"/>
                <a:cs typeface="Times New Roman" panose="02020603050405020304" pitchFamily="18" charset="0"/>
              </a:rPr>
              <a:t>Puede </a:t>
            </a:r>
            <a:r>
              <a:rPr lang="es-ES" sz="5500" dirty="0">
                <a:solidFill>
                  <a:schemeClr val="tx1"/>
                </a:solidFill>
                <a:latin typeface="Times New Roman" panose="02020603050405020304" pitchFamily="18" charset="0"/>
                <a:cs typeface="Times New Roman" panose="02020603050405020304" pitchFamily="18" charset="0"/>
              </a:rPr>
              <a:t>ser necesario una </a:t>
            </a:r>
            <a:r>
              <a:rPr lang="es-ES" sz="5500" b="1" dirty="0">
                <a:solidFill>
                  <a:schemeClr val="tx1"/>
                </a:solidFill>
                <a:latin typeface="Times New Roman" panose="02020603050405020304" pitchFamily="18" charset="0"/>
                <a:cs typeface="Times New Roman" panose="02020603050405020304" pitchFamily="18" charset="0"/>
              </a:rPr>
              <a:t>"lista de bultos" (</a:t>
            </a:r>
            <a:r>
              <a:rPr lang="es-ES" sz="5500" b="1" dirty="0" err="1">
                <a:solidFill>
                  <a:schemeClr val="tx1"/>
                </a:solidFill>
                <a:latin typeface="Times New Roman" panose="02020603050405020304" pitchFamily="18" charset="0"/>
                <a:cs typeface="Times New Roman" panose="02020603050405020304" pitchFamily="18" charset="0"/>
              </a:rPr>
              <a:t>packing</a:t>
            </a:r>
            <a:r>
              <a:rPr lang="es-ES" sz="5500" b="1" dirty="0">
                <a:solidFill>
                  <a:schemeClr val="tx1"/>
                </a:solidFill>
                <a:latin typeface="Times New Roman" panose="02020603050405020304" pitchFamily="18" charset="0"/>
                <a:cs typeface="Times New Roman" panose="02020603050405020304" pitchFamily="18" charset="0"/>
              </a:rPr>
              <a:t> </a:t>
            </a:r>
            <a:r>
              <a:rPr lang="es-ES" sz="5500" b="1" dirty="0" err="1">
                <a:solidFill>
                  <a:schemeClr val="tx1"/>
                </a:solidFill>
                <a:latin typeface="Times New Roman" panose="02020603050405020304" pitchFamily="18" charset="0"/>
                <a:cs typeface="Times New Roman" panose="02020603050405020304" pitchFamily="18" charset="0"/>
              </a:rPr>
              <a:t>list</a:t>
            </a:r>
            <a:r>
              <a:rPr lang="es-ES" sz="5500" b="1" dirty="0">
                <a:solidFill>
                  <a:schemeClr val="tx1"/>
                </a:solidFill>
                <a:latin typeface="Times New Roman" panose="02020603050405020304" pitchFamily="18" charset="0"/>
                <a:cs typeface="Times New Roman" panose="02020603050405020304" pitchFamily="18" charset="0"/>
              </a:rPr>
              <a:t>), </a:t>
            </a:r>
            <a:r>
              <a:rPr lang="es-ES" sz="5500" dirty="0">
                <a:solidFill>
                  <a:schemeClr val="tx1"/>
                </a:solidFill>
                <a:latin typeface="Times New Roman" panose="02020603050405020304" pitchFamily="18" charset="0"/>
                <a:cs typeface="Times New Roman" panose="02020603050405020304" pitchFamily="18" charset="0"/>
              </a:rPr>
              <a:t>especialmente cuando se embarca cierto número de unidades del mismo producto, o si varían las dimensiones, el peso o contenido de cada unidad.</a:t>
            </a:r>
          </a:p>
          <a:p>
            <a:r>
              <a:rPr lang="es-ES" sz="5500" dirty="0">
                <a:solidFill>
                  <a:schemeClr val="tx1"/>
                </a:solidFill>
                <a:latin typeface="Times New Roman" panose="02020603050405020304" pitchFamily="18" charset="0"/>
                <a:cs typeface="Times New Roman" panose="02020603050405020304" pitchFamily="18" charset="0"/>
              </a:rPr>
              <a:t> </a:t>
            </a:r>
            <a:r>
              <a:rPr lang="es-ES" sz="5500" dirty="0" smtClean="0">
                <a:solidFill>
                  <a:schemeClr val="tx1"/>
                </a:solidFill>
                <a:latin typeface="Times New Roman" panose="02020603050405020304" pitchFamily="18" charset="0"/>
                <a:cs typeface="Times New Roman" panose="02020603050405020304" pitchFamily="18" charset="0"/>
              </a:rPr>
              <a:t>Para </a:t>
            </a:r>
            <a:r>
              <a:rPr lang="es-ES" sz="5500" dirty="0">
                <a:solidFill>
                  <a:schemeClr val="tx1"/>
                </a:solidFill>
                <a:latin typeface="Times New Roman" panose="02020603050405020304" pitchFamily="18" charset="0"/>
                <a:cs typeface="Times New Roman" panose="02020603050405020304" pitchFamily="18" charset="0"/>
              </a:rPr>
              <a:t>el visto bueno los documentos deben ser presentados ante los bancos corresponsales del Banco Central.</a:t>
            </a:r>
          </a:p>
          <a:p>
            <a:r>
              <a:rPr lang="es-ES" sz="5500" dirty="0">
                <a:solidFill>
                  <a:schemeClr val="tx1"/>
                </a:solidFill>
                <a:latin typeface="Times New Roman" panose="02020603050405020304" pitchFamily="18" charset="0"/>
                <a:cs typeface="Times New Roman" panose="02020603050405020304" pitchFamily="18" charset="0"/>
              </a:rPr>
              <a:t> </a:t>
            </a:r>
            <a:r>
              <a:rPr lang="es-ES" sz="5500" dirty="0" smtClean="0">
                <a:solidFill>
                  <a:schemeClr val="tx1"/>
                </a:solidFill>
                <a:latin typeface="Times New Roman" panose="02020603050405020304" pitchFamily="18" charset="0"/>
                <a:cs typeface="Times New Roman" panose="02020603050405020304" pitchFamily="18" charset="0"/>
              </a:rPr>
              <a:t>El </a:t>
            </a:r>
            <a:r>
              <a:rPr lang="es-ES" sz="5500" dirty="0">
                <a:solidFill>
                  <a:schemeClr val="tx1"/>
                </a:solidFill>
                <a:latin typeface="Times New Roman" panose="02020603050405020304" pitchFamily="18" charset="0"/>
                <a:cs typeface="Times New Roman" panose="02020603050405020304" pitchFamily="18" charset="0"/>
              </a:rPr>
              <a:t>FUE en general, tiene un plazo de validez indefinido y será válido para un solo embarque; excepto cuando se trate de los siguientes casos especiales, en donde tendrán un plazo de validez de 15 días.</a:t>
            </a:r>
          </a:p>
          <a:p>
            <a:r>
              <a:rPr lang="es-ES" sz="5500" dirty="0">
                <a:solidFill>
                  <a:schemeClr val="tx1"/>
                </a:solidFill>
                <a:latin typeface="Times New Roman" panose="02020603050405020304" pitchFamily="18" charset="0"/>
                <a:cs typeface="Times New Roman" panose="02020603050405020304" pitchFamily="18" charset="0"/>
              </a:rPr>
              <a:t> </a:t>
            </a:r>
            <a:r>
              <a:rPr lang="es-ES" sz="5500" dirty="0" smtClean="0">
                <a:solidFill>
                  <a:schemeClr val="tx1"/>
                </a:solidFill>
                <a:latin typeface="Times New Roman" panose="02020603050405020304" pitchFamily="18" charset="0"/>
                <a:cs typeface="Times New Roman" panose="02020603050405020304" pitchFamily="18" charset="0"/>
              </a:rPr>
              <a:t>a</a:t>
            </a:r>
            <a:r>
              <a:rPr lang="es-ES" sz="5500" dirty="0">
                <a:solidFill>
                  <a:schemeClr val="tx1"/>
                </a:solidFill>
                <a:latin typeface="Times New Roman" panose="02020603050405020304" pitchFamily="18" charset="0"/>
                <a:cs typeface="Times New Roman" panose="02020603050405020304" pitchFamily="18" charset="0"/>
              </a:rPr>
              <a:t>) Cuando los productos a exportarse, estén sujetos a precios mínimos referenciales, cuotas, restricciones o autorizaciones previas.</a:t>
            </a:r>
          </a:p>
          <a:p>
            <a:r>
              <a:rPr lang="es-ES" sz="5500" dirty="0">
                <a:solidFill>
                  <a:schemeClr val="tx1"/>
                </a:solidFill>
                <a:latin typeface="Times New Roman" panose="02020603050405020304" pitchFamily="18" charset="0"/>
                <a:cs typeface="Times New Roman" panose="02020603050405020304" pitchFamily="18" charset="0"/>
              </a:rPr>
              <a:t> </a:t>
            </a:r>
            <a:r>
              <a:rPr lang="es-ES" sz="5500" dirty="0" smtClean="0">
                <a:solidFill>
                  <a:schemeClr val="tx1"/>
                </a:solidFill>
                <a:latin typeface="Times New Roman" panose="02020603050405020304" pitchFamily="18" charset="0"/>
                <a:cs typeface="Times New Roman" panose="02020603050405020304" pitchFamily="18" charset="0"/>
              </a:rPr>
              <a:t>b</a:t>
            </a:r>
            <a:r>
              <a:rPr lang="es-ES" sz="5500" dirty="0">
                <a:solidFill>
                  <a:schemeClr val="tx1"/>
                </a:solidFill>
                <a:latin typeface="Times New Roman" panose="02020603050405020304" pitchFamily="18" charset="0"/>
                <a:cs typeface="Times New Roman" panose="02020603050405020304" pitchFamily="18" charset="0"/>
              </a:rPr>
              <a:t>) Cuando los productos a exportarse sean perecibles en estado natural, negociados bajo la modalidad de </a:t>
            </a:r>
            <a:r>
              <a:rPr lang="es-ES" sz="5500" i="1" dirty="0">
                <a:solidFill>
                  <a:schemeClr val="tx1"/>
                </a:solidFill>
                <a:latin typeface="Times New Roman" panose="02020603050405020304" pitchFamily="18" charset="0"/>
                <a:cs typeface="Times New Roman" panose="02020603050405020304" pitchFamily="18" charset="0"/>
              </a:rPr>
              <a:t>venta en consignación</a:t>
            </a:r>
            <a:r>
              <a:rPr lang="es-ES" sz="5500" dirty="0">
                <a:solidFill>
                  <a:schemeClr val="tx1"/>
                </a:solidFill>
                <a:latin typeface="Times New Roman" panose="02020603050405020304" pitchFamily="18" charset="0"/>
                <a:cs typeface="Times New Roman" panose="02020603050405020304" pitchFamily="18" charset="0"/>
              </a:rPr>
              <a:t>.</a:t>
            </a:r>
          </a:p>
          <a:p>
            <a:endParaRPr lang="es-EC" dirty="0">
              <a:solidFill>
                <a:schemeClr val="tx1"/>
              </a:solidFill>
              <a:latin typeface="Times New Roman" panose="02020603050405020304" pitchFamily="18" charset="0"/>
              <a:cs typeface="Times New Roman" panose="02020603050405020304" pitchFamily="18" charset="0"/>
            </a:endParaRPr>
          </a:p>
        </p:txBody>
      </p:sp>
      <p:sp>
        <p:nvSpPr>
          <p:cNvPr id="2" name="Título 1"/>
          <p:cNvSpPr>
            <a:spLocks noGrp="1"/>
          </p:cNvSpPr>
          <p:nvPr>
            <p:ph type="title" idx="4294967295"/>
          </p:nvPr>
        </p:nvSpPr>
        <p:spPr>
          <a:xfrm>
            <a:off x="299802" y="272348"/>
            <a:ext cx="8844197" cy="762000"/>
          </a:xfrm>
        </p:spPr>
        <p:txBody>
          <a:bodyPr>
            <a:normAutofit/>
          </a:bodyPr>
          <a:lstStyle/>
          <a:p>
            <a:r>
              <a:rPr lang="es-EC" sz="2800" b="1" dirty="0" smtClean="0">
                <a:solidFill>
                  <a:schemeClr val="tx1"/>
                </a:solidFill>
              </a:rPr>
              <a:t>TRÁMITES PARA SER EXPORTADOR</a:t>
            </a:r>
            <a:endParaRPr lang="es-EC" sz="2800" b="1" dirty="0">
              <a:solidFill>
                <a:schemeClr val="tx1"/>
              </a:solidFill>
            </a:endParaRPr>
          </a:p>
        </p:txBody>
      </p:sp>
    </p:spTree>
    <p:extLst>
      <p:ext uri="{BB962C8B-B14F-4D97-AF65-F5344CB8AC3E}">
        <p14:creationId xmlns:p14="http://schemas.microsoft.com/office/powerpoint/2010/main" val="13038536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494675" y="287338"/>
            <a:ext cx="7734925" cy="866905"/>
          </a:xfrm>
        </p:spPr>
        <p:txBody>
          <a:bodyPr>
            <a:normAutofit/>
          </a:bodyPr>
          <a:lstStyle/>
          <a:p>
            <a:r>
              <a:rPr lang="es-EC" sz="3600" dirty="0" smtClean="0">
                <a:latin typeface="Times New Roman" panose="02020603050405020304" pitchFamily="18" charset="0"/>
                <a:cs typeface="Times New Roman" panose="02020603050405020304" pitchFamily="18" charset="0"/>
              </a:rPr>
              <a:t>ANÁLISIS DE MERCADO</a:t>
            </a:r>
            <a:endParaRPr lang="es-EC" sz="3600"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4294967295"/>
          </p:nvPr>
        </p:nvSpPr>
        <p:spPr>
          <a:xfrm>
            <a:off x="494675" y="1154243"/>
            <a:ext cx="8109679" cy="4714745"/>
          </a:xfrm>
        </p:spPr>
        <p:txBody>
          <a:bodyPr>
            <a:normAutofit fontScale="62500" lnSpcReduction="20000"/>
          </a:bodyPr>
          <a:lstStyle/>
          <a:p>
            <a:pPr lvl="0" algn="just"/>
            <a:r>
              <a:rPr lang="es-ES" sz="2600" dirty="0">
                <a:solidFill>
                  <a:schemeClr val="tx1"/>
                </a:solidFill>
                <a:latin typeface="Times New Roman" panose="02020603050405020304" pitchFamily="18" charset="0"/>
                <a:cs typeface="Times New Roman" panose="02020603050405020304" pitchFamily="18" charset="0"/>
              </a:rPr>
              <a:t>Presentación de producto:</a:t>
            </a:r>
            <a:r>
              <a:rPr lang="es-ES" sz="2600" b="1" dirty="0">
                <a:solidFill>
                  <a:schemeClr val="tx1"/>
                </a:solidFill>
                <a:latin typeface="Times New Roman" panose="02020603050405020304" pitchFamily="18" charset="0"/>
                <a:cs typeface="Times New Roman" panose="02020603050405020304" pitchFamily="18" charset="0"/>
              </a:rPr>
              <a:t> </a:t>
            </a:r>
            <a:r>
              <a:rPr lang="es-ES" sz="2600" dirty="0">
                <a:solidFill>
                  <a:schemeClr val="tx1"/>
                </a:solidFill>
                <a:latin typeface="Times New Roman" panose="02020603050405020304" pitchFamily="18" charset="0"/>
                <a:cs typeface="Times New Roman" panose="02020603050405020304" pitchFamily="18" charset="0"/>
              </a:rPr>
              <a:t>La presentación del producto será para:</a:t>
            </a:r>
          </a:p>
          <a:p>
            <a:pPr lvl="0" algn="just"/>
            <a:endParaRPr lang="es-ES" sz="2600" dirty="0" smtClean="0">
              <a:solidFill>
                <a:schemeClr val="tx1"/>
              </a:solidFill>
              <a:latin typeface="Times New Roman" panose="02020603050405020304" pitchFamily="18" charset="0"/>
              <a:cs typeface="Times New Roman" panose="02020603050405020304" pitchFamily="18" charset="0"/>
            </a:endParaRPr>
          </a:p>
          <a:p>
            <a:pPr lvl="0" algn="just"/>
            <a:r>
              <a:rPr lang="es-ES" sz="2600" dirty="0" smtClean="0">
                <a:solidFill>
                  <a:schemeClr val="tx1"/>
                </a:solidFill>
                <a:latin typeface="Times New Roman" panose="02020603050405020304" pitchFamily="18" charset="0"/>
                <a:cs typeface="Times New Roman" panose="02020603050405020304" pitchFamily="18" charset="0"/>
              </a:rPr>
              <a:t>Polvo </a:t>
            </a:r>
            <a:r>
              <a:rPr lang="es-ES" sz="2600" dirty="0">
                <a:solidFill>
                  <a:schemeClr val="tx1"/>
                </a:solidFill>
                <a:latin typeface="Times New Roman" panose="02020603050405020304" pitchFamily="18" charset="0"/>
                <a:cs typeface="Times New Roman" panose="02020603050405020304" pitchFamily="18" charset="0"/>
              </a:rPr>
              <a:t>de cacao en sacos de papel de 25 kilos y </a:t>
            </a:r>
          </a:p>
          <a:p>
            <a:pPr lvl="0" algn="just"/>
            <a:r>
              <a:rPr lang="es-ES" sz="2600" dirty="0">
                <a:solidFill>
                  <a:schemeClr val="tx1"/>
                </a:solidFill>
                <a:latin typeface="Times New Roman" panose="02020603050405020304" pitchFamily="18" charset="0"/>
                <a:cs typeface="Times New Roman" panose="02020603050405020304" pitchFamily="18" charset="0"/>
              </a:rPr>
              <a:t>Manteca de cacao en cajas de 25 kilos.</a:t>
            </a:r>
          </a:p>
          <a:p>
            <a:pPr algn="just"/>
            <a:r>
              <a:rPr lang="es-ES" sz="2600" dirty="0" smtClean="0">
                <a:solidFill>
                  <a:schemeClr val="tx1"/>
                </a:solidFill>
                <a:latin typeface="Times New Roman" panose="02020603050405020304" pitchFamily="18" charset="0"/>
                <a:cs typeface="Times New Roman" panose="02020603050405020304" pitchFamily="18" charset="0"/>
              </a:rPr>
              <a:t>Demanda </a:t>
            </a:r>
            <a:r>
              <a:rPr lang="es-ES" sz="2600" dirty="0">
                <a:solidFill>
                  <a:schemeClr val="tx1"/>
                </a:solidFill>
                <a:latin typeface="Times New Roman" panose="02020603050405020304" pitchFamily="18" charset="0"/>
                <a:cs typeface="Times New Roman" panose="02020603050405020304" pitchFamily="18" charset="0"/>
              </a:rPr>
              <a:t>estimada: ANECACAO (2014), indica que la mayor parte de las exportaciones tuvieron como principal destino la Unión Europea lo cual confirma los pronósticos de un aumento en el consumo de chocolate por parte de los europeos en este año.</a:t>
            </a:r>
          </a:p>
          <a:p>
            <a:pPr algn="just"/>
            <a:r>
              <a:rPr lang="es-ES" sz="2600" dirty="0" smtClean="0">
                <a:solidFill>
                  <a:schemeClr val="tx1"/>
                </a:solidFill>
                <a:latin typeface="Times New Roman" panose="02020603050405020304" pitchFamily="18" charset="0"/>
                <a:cs typeface="Times New Roman" panose="02020603050405020304" pitchFamily="18" charset="0"/>
              </a:rPr>
              <a:t>De </a:t>
            </a:r>
            <a:r>
              <a:rPr lang="es-ES" sz="2600" dirty="0">
                <a:solidFill>
                  <a:schemeClr val="tx1"/>
                </a:solidFill>
                <a:latin typeface="Times New Roman" panose="02020603050405020304" pitchFamily="18" charset="0"/>
                <a:cs typeface="Times New Roman" panose="02020603050405020304" pitchFamily="18" charset="0"/>
              </a:rPr>
              <a:t>acuerdo a las cifras de comercio exterior del BCE en el segundo semestre de 2013, las </a:t>
            </a:r>
            <a:r>
              <a:rPr lang="es-ES" sz="2600" dirty="0" smtClean="0">
                <a:solidFill>
                  <a:schemeClr val="tx1"/>
                </a:solidFill>
                <a:latin typeface="Times New Roman" panose="02020603050405020304" pitchFamily="18" charset="0"/>
                <a:cs typeface="Times New Roman" panose="02020603050405020304" pitchFamily="18" charset="0"/>
              </a:rPr>
              <a:t>exportaciones </a:t>
            </a:r>
            <a:r>
              <a:rPr lang="es-ES" sz="2600" dirty="0">
                <a:solidFill>
                  <a:schemeClr val="tx1"/>
                </a:solidFill>
                <a:latin typeface="Times New Roman" panose="02020603050405020304" pitchFamily="18" charset="0"/>
                <a:cs typeface="Times New Roman" panose="02020603050405020304" pitchFamily="18" charset="0"/>
              </a:rPr>
              <a:t>en volumen de cacao experimentaron un crecimiento de 23.62%, en relación con las exportaciones del segundo semestre del año 2012, pasando de 77,633.19 TM exportadas en la segunda mitad del 2012 a 95,971.09 TM en el mismo período del 2013. (Banco Central del Ecuador, 2014).</a:t>
            </a:r>
          </a:p>
          <a:p>
            <a:pPr algn="just"/>
            <a:r>
              <a:rPr lang="es-ES" sz="2600" dirty="0" smtClean="0">
                <a:solidFill>
                  <a:schemeClr val="tx1"/>
                </a:solidFill>
                <a:latin typeface="Times New Roman" panose="02020603050405020304" pitchFamily="18" charset="0"/>
                <a:cs typeface="Times New Roman" panose="02020603050405020304" pitchFamily="18" charset="0"/>
              </a:rPr>
              <a:t>En </a:t>
            </a:r>
            <a:r>
              <a:rPr lang="es-ES" sz="2600" dirty="0">
                <a:solidFill>
                  <a:schemeClr val="tx1"/>
                </a:solidFill>
                <a:latin typeface="Times New Roman" panose="02020603050405020304" pitchFamily="18" charset="0"/>
                <a:cs typeface="Times New Roman" panose="02020603050405020304" pitchFamily="18" charset="0"/>
              </a:rPr>
              <a:t>cuanto a las exportaciones en valor, éstas aumentaron el 30.60%, lo que refleja el buen precio del cacao en el mercado internacional, al pasar de USD 187,363.130 en el 2012 a USD 250,941,550 en el 2013. Los mayores compradores de cacao ecuatoriano en grano fueron: Estados Unidos con 37,691.62 TM; Holanda con 11,550.40 TM; México con 10,807.30 TM y Bélgica con 28 Banco Central del Ecuador / Publicaciones Técnicas 8,258.12 TM. Las exportaciones en volumen a los países anotados representan el 71.2% del total de las ventas realizadas en dicho semestre (95,971.09 TM). (Banco Central del Ecuador)</a:t>
            </a:r>
          </a:p>
          <a:p>
            <a:endParaRPr lang="es-EC"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66520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p:cNvPicPr>
            <a:picLocks noGrp="1"/>
          </p:cNvPicPr>
          <p:nvPr>
            <p:ph idx="1"/>
          </p:nvPr>
        </p:nvPicPr>
        <p:blipFill>
          <a:blip r:embed="rId2">
            <a:extLst>
              <a:ext uri="{28A0092B-C50C-407E-A947-70E740481C1C}">
                <a14:useLocalDpi xmlns:a14="http://schemas.microsoft.com/office/drawing/2010/main" val="0"/>
              </a:ext>
            </a:extLst>
          </a:blip>
          <a:srcRect l="29015" t="38412" r="29120" b="17949"/>
          <a:stretch>
            <a:fillRect/>
          </a:stretch>
        </p:blipFill>
        <p:spPr bwMode="auto">
          <a:xfrm>
            <a:off x="738055" y="235256"/>
            <a:ext cx="7803271" cy="5666779"/>
          </a:xfrm>
          <a:prstGeom prst="rect">
            <a:avLst/>
          </a:prstGeom>
          <a:noFill/>
          <a:ln>
            <a:noFill/>
          </a:ln>
        </p:spPr>
      </p:pic>
    </p:spTree>
    <p:extLst>
      <p:ext uri="{BB962C8B-B14F-4D97-AF65-F5344CB8AC3E}">
        <p14:creationId xmlns:p14="http://schemas.microsoft.com/office/powerpoint/2010/main" val="39298721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p:cNvGraphicFramePr>
            <a:graphicFrameLocks noGrp="1"/>
          </p:cNvGraphicFramePr>
          <p:nvPr>
            <p:ph idx="1"/>
            <p:extLst>
              <p:ext uri="{D42A27DB-BD31-4B8C-83A1-F6EECF244321}">
                <p14:modId xmlns:p14="http://schemas.microsoft.com/office/powerpoint/2010/main" val="804253223"/>
              </p:ext>
            </p:extLst>
          </p:nvPr>
        </p:nvGraphicFramePr>
        <p:xfrm>
          <a:off x="822722" y="1171576"/>
          <a:ext cx="7543800" cy="4087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1140637"/>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solidFill>
                  <a:schemeClr val="tx1"/>
                </a:solidFill>
                <a:latin typeface="Times New Roman" panose="02020603050405020304" pitchFamily="18" charset="0"/>
                <a:cs typeface="Times New Roman" panose="02020603050405020304" pitchFamily="18" charset="0"/>
              </a:rPr>
              <a:t>TÁCTICAS DE COMPRA DE GRANO DE CACAO</a:t>
            </a:r>
            <a:endParaRPr lang="es-EC" dirty="0">
              <a:solidFill>
                <a:schemeClr val="tx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a:bodyPr>
          <a:lstStyle/>
          <a:p>
            <a:pPr lvl="0" algn="just"/>
            <a:r>
              <a:rPr lang="es-ES" dirty="0">
                <a:solidFill>
                  <a:schemeClr val="tx1"/>
                </a:solidFill>
                <a:latin typeface="Times New Roman" panose="02020603050405020304" pitchFamily="18" charset="0"/>
                <a:cs typeface="Times New Roman" panose="02020603050405020304" pitchFamily="18" charset="0"/>
              </a:rPr>
              <a:t>Apertura de un centro de acopio de granos de cacao fino de aroma en Santo Domingo de los  </a:t>
            </a:r>
            <a:r>
              <a:rPr lang="es-ES" dirty="0" smtClean="0">
                <a:solidFill>
                  <a:schemeClr val="tx1"/>
                </a:solidFill>
                <a:latin typeface="Times New Roman" panose="02020603050405020304" pitchFamily="18" charset="0"/>
                <a:cs typeface="Times New Roman" panose="02020603050405020304" pitchFamily="18" charset="0"/>
              </a:rPr>
              <a:t>Tsáchilas</a:t>
            </a:r>
          </a:p>
          <a:p>
            <a:pPr lvl="0" algn="just"/>
            <a:endParaRPr lang="es-ES" dirty="0">
              <a:solidFill>
                <a:schemeClr val="tx1"/>
              </a:solidFill>
              <a:latin typeface="Times New Roman" panose="02020603050405020304" pitchFamily="18" charset="0"/>
              <a:cs typeface="Times New Roman" panose="02020603050405020304" pitchFamily="18" charset="0"/>
            </a:endParaRPr>
          </a:p>
          <a:p>
            <a:pPr lvl="0" algn="just"/>
            <a:r>
              <a:rPr lang="es-ES" dirty="0">
                <a:solidFill>
                  <a:schemeClr val="tx1"/>
                </a:solidFill>
                <a:latin typeface="Times New Roman" panose="02020603050405020304" pitchFamily="18" charset="0"/>
                <a:cs typeface="Times New Roman" panose="02020603050405020304" pitchFamily="18" charset="0"/>
              </a:rPr>
              <a:t>Recibir productos sin impurezas para asegurar la calidad de sus derivados al momento de industrializar el cacao </a:t>
            </a:r>
            <a:endParaRPr lang="es-ES" dirty="0" smtClean="0">
              <a:solidFill>
                <a:schemeClr val="tx1"/>
              </a:solidFill>
              <a:latin typeface="Times New Roman" panose="02020603050405020304" pitchFamily="18" charset="0"/>
              <a:cs typeface="Times New Roman" panose="02020603050405020304" pitchFamily="18" charset="0"/>
            </a:endParaRPr>
          </a:p>
          <a:p>
            <a:pPr lvl="0" algn="just"/>
            <a:endParaRPr lang="es-ES" dirty="0">
              <a:solidFill>
                <a:schemeClr val="tx1"/>
              </a:solidFill>
              <a:latin typeface="Times New Roman" panose="02020603050405020304" pitchFamily="18" charset="0"/>
              <a:cs typeface="Times New Roman" panose="02020603050405020304" pitchFamily="18" charset="0"/>
            </a:endParaRPr>
          </a:p>
          <a:p>
            <a:pPr lvl="0" algn="just"/>
            <a:r>
              <a:rPr lang="es-ES" dirty="0">
                <a:solidFill>
                  <a:schemeClr val="tx1"/>
                </a:solidFill>
                <a:latin typeface="Times New Roman" panose="02020603050405020304" pitchFamily="18" charset="0"/>
                <a:cs typeface="Times New Roman" panose="02020603050405020304" pitchFamily="18" charset="0"/>
              </a:rPr>
              <a:t>Pagar a un excelente precio (10 % más por el cacao de excelente calidad y sin impurezas, lo que cumple con uno de los objetivos planteados)</a:t>
            </a:r>
          </a:p>
          <a:p>
            <a:pPr algn="just"/>
            <a:endParaRPr lang="es-EC"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066004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solidFill>
                  <a:schemeClr val="tx1"/>
                </a:solidFill>
                <a:latin typeface="Times New Roman" panose="02020603050405020304" pitchFamily="18" charset="0"/>
                <a:cs typeface="Times New Roman" panose="02020603050405020304" pitchFamily="18" charset="0"/>
              </a:rPr>
              <a:t>TÁCTICAS DE VENTA</a:t>
            </a:r>
            <a:endParaRPr lang="es-EC" dirty="0"/>
          </a:p>
        </p:txBody>
      </p:sp>
      <p:sp>
        <p:nvSpPr>
          <p:cNvPr id="3" name="Marcador de contenido 2"/>
          <p:cNvSpPr>
            <a:spLocks noGrp="1"/>
          </p:cNvSpPr>
          <p:nvPr>
            <p:ph idx="1"/>
          </p:nvPr>
        </p:nvSpPr>
        <p:spPr/>
        <p:txBody>
          <a:bodyPr/>
          <a:lstStyle/>
          <a:p>
            <a:pPr lvl="0" algn="just">
              <a:lnSpc>
                <a:spcPct val="150000"/>
              </a:lnSpc>
            </a:pPr>
            <a:r>
              <a:rPr lang="es-ES" dirty="0">
                <a:solidFill>
                  <a:schemeClr val="tx1"/>
                </a:solidFill>
                <a:latin typeface="Times New Roman" panose="02020603050405020304" pitchFamily="18" charset="0"/>
                <a:cs typeface="Times New Roman" panose="02020603050405020304" pitchFamily="18" charset="0"/>
              </a:rPr>
              <a:t>Crear una página Web, en la que se promocione el o los productos a comercializar.</a:t>
            </a:r>
          </a:p>
          <a:p>
            <a:pPr lvl="0" algn="just">
              <a:lnSpc>
                <a:spcPct val="150000"/>
              </a:lnSpc>
            </a:pPr>
            <a:r>
              <a:rPr lang="es-ES" dirty="0">
                <a:solidFill>
                  <a:schemeClr val="tx1"/>
                </a:solidFill>
                <a:latin typeface="Times New Roman" panose="02020603050405020304" pitchFamily="18" charset="0"/>
                <a:cs typeface="Times New Roman" panose="02020603050405020304" pitchFamily="18" charset="0"/>
              </a:rPr>
              <a:t>Promocionar nuestro producto por internet, en la que se indique el producto, enfocando principalmente el origen, calidad, de fino olor y palatabilidad del cacao fino de aroma.</a:t>
            </a:r>
          </a:p>
          <a:p>
            <a:pPr lvl="0" algn="just">
              <a:lnSpc>
                <a:spcPct val="150000"/>
              </a:lnSpc>
            </a:pPr>
            <a:r>
              <a:rPr lang="es-ES" dirty="0">
                <a:solidFill>
                  <a:schemeClr val="tx1"/>
                </a:solidFill>
                <a:latin typeface="Times New Roman" panose="02020603050405020304" pitchFamily="18" charset="0"/>
                <a:cs typeface="Times New Roman" panose="02020603050405020304" pitchFamily="18" charset="0"/>
              </a:rPr>
              <a:t>Participar en los cursos de degustaciones a nivel internacional para promocionar de la mejor manera nuestro excelente producto</a:t>
            </a:r>
            <a:endParaRPr lang="es-EC"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245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solidFill>
                  <a:schemeClr val="tx1"/>
                </a:solidFill>
                <a:latin typeface="Times New Roman" panose="02020603050405020304" pitchFamily="18" charset="0"/>
                <a:cs typeface="Times New Roman" panose="02020603050405020304" pitchFamily="18" charset="0"/>
              </a:rPr>
              <a:t>DISTRIBUCIÓN</a:t>
            </a:r>
            <a:endParaRPr lang="es-EC" dirty="0">
              <a:solidFill>
                <a:schemeClr val="tx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lstStyle/>
          <a:p>
            <a:pPr algn="just">
              <a:lnSpc>
                <a:spcPct val="150000"/>
              </a:lnSpc>
            </a:pPr>
            <a:r>
              <a:rPr lang="es-ES" sz="2400" dirty="0">
                <a:solidFill>
                  <a:schemeClr val="tx1"/>
                </a:solidFill>
                <a:latin typeface="Times New Roman" panose="02020603050405020304" pitchFamily="18" charset="0"/>
                <a:cs typeface="Times New Roman" panose="02020603050405020304" pitchFamily="18" charset="0"/>
              </a:rPr>
              <a:t>La distribución del producto se hará de manera directa, no se prevé tener intermediarios, por lo que el canal de distribución a utilizar será el canal cero (productor - consumidor) pero la comercialización se hará con el precio puesto en el muelle.</a:t>
            </a:r>
          </a:p>
          <a:p>
            <a:endParaRPr lang="es-EC"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78559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ÉPOCAS DE COSECHA DE CACAO</a:t>
            </a:r>
            <a:endParaRPr lang="es-ES" dirty="0"/>
          </a:p>
        </p:txBody>
      </p:sp>
      <p:pic>
        <p:nvPicPr>
          <p:cNvPr id="4" name="Marcador de contenido 3" descr="cultivo"/>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4143" y="2008476"/>
            <a:ext cx="6325849" cy="3228542"/>
          </a:xfrm>
          <a:prstGeom prst="rect">
            <a:avLst/>
          </a:prstGeom>
          <a:noFill/>
          <a:ln>
            <a:noFill/>
          </a:ln>
        </p:spPr>
      </p:pic>
    </p:spTree>
    <p:extLst>
      <p:ext uri="{BB962C8B-B14F-4D97-AF65-F5344CB8AC3E}">
        <p14:creationId xmlns:p14="http://schemas.microsoft.com/office/powerpoint/2010/main" val="927251644"/>
      </p:ext>
    </p:extLst>
  </p:cSld>
  <p:clrMapOvr>
    <a:masterClrMapping/>
  </p:clrMapOvr>
  <p:transition spd="med">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4000" dirty="0" smtClean="0">
                <a:solidFill>
                  <a:schemeClr val="tx1"/>
                </a:solidFill>
                <a:latin typeface="Times New Roman" panose="02020603050405020304" pitchFamily="18" charset="0"/>
                <a:cs typeface="Times New Roman" panose="02020603050405020304" pitchFamily="18" charset="0"/>
              </a:rPr>
              <a:t>PUBLICIDAD Y PROMOCIÓN</a:t>
            </a:r>
            <a:endParaRPr lang="es-EC" sz="4000" dirty="0">
              <a:solidFill>
                <a:schemeClr val="tx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fontScale="92500"/>
          </a:bodyPr>
          <a:lstStyle/>
          <a:p>
            <a:pPr marL="457200" lvl="0" indent="-457200">
              <a:buFont typeface="+mj-lt"/>
              <a:buAutoNum type="arabicPeriod"/>
            </a:pPr>
            <a:r>
              <a:rPr lang="es-ES" dirty="0">
                <a:solidFill>
                  <a:schemeClr val="tx1"/>
                </a:solidFill>
                <a:latin typeface="Times New Roman" panose="02020603050405020304" pitchFamily="18" charset="0"/>
                <a:cs typeface="Times New Roman" panose="02020603050405020304" pitchFamily="18" charset="0"/>
              </a:rPr>
              <a:t>Internet </a:t>
            </a:r>
          </a:p>
          <a:p>
            <a:pPr marL="457200" lvl="0" indent="-457200">
              <a:buFont typeface="+mj-lt"/>
              <a:buAutoNum type="arabicPeriod"/>
            </a:pPr>
            <a:r>
              <a:rPr lang="es-ES" dirty="0">
                <a:solidFill>
                  <a:schemeClr val="tx1"/>
                </a:solidFill>
                <a:latin typeface="Times New Roman" panose="02020603050405020304" pitchFamily="18" charset="0"/>
                <a:cs typeface="Times New Roman" panose="02020603050405020304" pitchFamily="18" charset="0"/>
              </a:rPr>
              <a:t>Invitaciones a de degustaciones</a:t>
            </a:r>
          </a:p>
          <a:p>
            <a:pPr marL="457200" lvl="0" indent="-457200">
              <a:buFont typeface="+mj-lt"/>
              <a:buAutoNum type="arabicPeriod"/>
            </a:pPr>
            <a:r>
              <a:rPr lang="es-ES" dirty="0">
                <a:solidFill>
                  <a:schemeClr val="tx1"/>
                </a:solidFill>
                <a:latin typeface="Times New Roman" panose="02020603050405020304" pitchFamily="18" charset="0"/>
                <a:cs typeface="Times New Roman" panose="02020603050405020304" pitchFamily="18" charset="0"/>
              </a:rPr>
              <a:t>Publicidad en el país a </a:t>
            </a:r>
            <a:r>
              <a:rPr lang="es-ES" dirty="0" smtClean="0">
                <a:solidFill>
                  <a:schemeClr val="tx1"/>
                </a:solidFill>
                <a:latin typeface="Times New Roman" panose="02020603050405020304" pitchFamily="18" charset="0"/>
                <a:cs typeface="Times New Roman" panose="02020603050405020304" pitchFamily="18" charset="0"/>
              </a:rPr>
              <a:t>exportar</a:t>
            </a:r>
          </a:p>
          <a:p>
            <a:pPr lvl="0"/>
            <a:endParaRPr lang="es-ES" dirty="0">
              <a:solidFill>
                <a:schemeClr val="tx1"/>
              </a:solidFill>
              <a:latin typeface="Times New Roman" panose="02020603050405020304" pitchFamily="18" charset="0"/>
              <a:cs typeface="Times New Roman" panose="02020603050405020304" pitchFamily="18" charset="0"/>
            </a:endParaRPr>
          </a:p>
          <a:p>
            <a:pPr lvl="0"/>
            <a:r>
              <a:rPr lang="es-ES" b="1" dirty="0" smtClean="0">
                <a:solidFill>
                  <a:schemeClr val="tx1"/>
                </a:solidFill>
                <a:latin typeface="Times New Roman" panose="02020603050405020304" pitchFamily="18" charset="0"/>
                <a:cs typeface="Times New Roman" panose="02020603050405020304" pitchFamily="18" charset="0"/>
              </a:rPr>
              <a:t>RELACIONES DE NEGOCIOS</a:t>
            </a:r>
          </a:p>
          <a:p>
            <a:pPr marL="457200" indent="-457200">
              <a:buFont typeface="+mj-lt"/>
              <a:buAutoNum type="arabicPeriod"/>
            </a:pPr>
            <a:r>
              <a:rPr lang="es-ES" dirty="0">
                <a:solidFill>
                  <a:schemeClr val="tx1"/>
                </a:solidFill>
                <a:latin typeface="Times New Roman" panose="02020603050405020304" pitchFamily="18" charset="0"/>
                <a:cs typeface="Times New Roman" panose="02020603050405020304" pitchFamily="18" charset="0"/>
              </a:rPr>
              <a:t>Las relaciones de negocios establecidas para el desarrollo del presente proyecto están dentro de los siguientes aspectos</a:t>
            </a:r>
            <a:r>
              <a:rPr lang="es-ES" dirty="0" smtClean="0">
                <a:solidFill>
                  <a:schemeClr val="tx1"/>
                </a:solidFill>
                <a:latin typeface="Times New Roman" panose="02020603050405020304" pitchFamily="18" charset="0"/>
                <a:cs typeface="Times New Roman" panose="02020603050405020304" pitchFamily="18" charset="0"/>
              </a:rPr>
              <a:t>:</a:t>
            </a:r>
            <a:r>
              <a:rPr lang="es-ES" dirty="0">
                <a:solidFill>
                  <a:schemeClr val="tx1"/>
                </a:solidFill>
                <a:latin typeface="Times New Roman" panose="02020603050405020304" pitchFamily="18" charset="0"/>
                <a:cs typeface="Times New Roman" panose="02020603050405020304" pitchFamily="18" charset="0"/>
              </a:rPr>
              <a:t> </a:t>
            </a:r>
          </a:p>
          <a:p>
            <a:pPr marL="457200" lvl="0" indent="-457200">
              <a:buFont typeface="+mj-lt"/>
              <a:buAutoNum type="arabicPeriod"/>
            </a:pPr>
            <a:r>
              <a:rPr lang="es-ES" dirty="0">
                <a:solidFill>
                  <a:schemeClr val="tx1"/>
                </a:solidFill>
                <a:latin typeface="Times New Roman" panose="02020603050405020304" pitchFamily="18" charset="0"/>
                <a:cs typeface="Times New Roman" panose="02020603050405020304" pitchFamily="18" charset="0"/>
              </a:rPr>
              <a:t>Empresas de los Países Bajos relacionadas con el cacao industrializado.</a:t>
            </a:r>
          </a:p>
          <a:p>
            <a:pPr marL="457200" lvl="0" indent="-457200">
              <a:buFont typeface="+mj-lt"/>
              <a:buAutoNum type="arabicPeriod"/>
            </a:pPr>
            <a:r>
              <a:rPr lang="es-ES" dirty="0">
                <a:solidFill>
                  <a:schemeClr val="tx1"/>
                </a:solidFill>
                <a:latin typeface="Times New Roman" panose="02020603050405020304" pitchFamily="18" charset="0"/>
                <a:cs typeface="Times New Roman" panose="02020603050405020304" pitchFamily="18" charset="0"/>
              </a:rPr>
              <a:t>Apertura de negocios o convenios con nuevas empresas de los Países Bajos.</a:t>
            </a:r>
          </a:p>
          <a:p>
            <a:pPr lvl="0"/>
            <a:endParaRPr lang="es-E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00135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286605"/>
            <a:ext cx="7543800" cy="1112936"/>
          </a:xfrm>
        </p:spPr>
        <p:txBody>
          <a:bodyPr>
            <a:noAutofit/>
          </a:bodyPr>
          <a:lstStyle/>
          <a:p>
            <a:pPr algn="ctr"/>
            <a:r>
              <a:rPr lang="es-ES" sz="3200"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rPr>
              <a:t>ESTRUCTURA ORGANIZACIONAL PARA EXPOCACAO DEL ECUADOR</a:t>
            </a:r>
            <a:endParaRPr lang="es-ES" sz="32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27" name="Rectangle 24"/>
          <p:cNvSpPr>
            <a:spLocks noChangeArrowheads="1"/>
          </p:cNvSpPr>
          <p:nvPr/>
        </p:nvSpPr>
        <p:spPr bwMode="auto">
          <a:xfrm>
            <a:off x="1361209" y="1143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 name="Imagen 2"/>
          <p:cNvPicPr>
            <a:picLocks noChangeAspect="1"/>
          </p:cNvPicPr>
          <p:nvPr/>
        </p:nvPicPr>
        <p:blipFill>
          <a:blip r:embed="rId2"/>
          <a:stretch>
            <a:fillRect/>
          </a:stretch>
        </p:blipFill>
        <p:spPr>
          <a:xfrm>
            <a:off x="498448" y="2130321"/>
            <a:ext cx="8289038" cy="2839244"/>
          </a:xfrm>
          <a:prstGeom prst="rect">
            <a:avLst/>
          </a:prstGeom>
        </p:spPr>
      </p:pic>
    </p:spTree>
    <p:extLst>
      <p:ext uri="{BB962C8B-B14F-4D97-AF65-F5344CB8AC3E}">
        <p14:creationId xmlns:p14="http://schemas.microsoft.com/office/powerpoint/2010/main" val="345925385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78784"/>
            <a:ext cx="7543800" cy="955537"/>
          </a:xfrm>
        </p:spPr>
        <p:txBody>
          <a:bodyPr>
            <a:noAutofit/>
          </a:bodyPr>
          <a:lstStyle/>
          <a:p>
            <a:pPr algn="ctr"/>
            <a:r>
              <a:rPr lang="es-ES" sz="3200" dirty="0" smtClean="0">
                <a:solidFill>
                  <a:schemeClr val="tx1"/>
                </a:solidFill>
                <a:latin typeface="Times New Roman" panose="02020603050405020304" pitchFamily="18" charset="0"/>
                <a:cs typeface="Times New Roman" panose="02020603050405020304" pitchFamily="18" charset="0"/>
              </a:rPr>
              <a:t>ESQUEMA DEL PROCESO DE COSECHA DEL GRANO DE CACAO</a:t>
            </a:r>
            <a:endParaRPr lang="es-ES" sz="3200" dirty="0">
              <a:solidFill>
                <a:schemeClr val="tx1"/>
              </a:solidFill>
              <a:latin typeface="Times New Roman" panose="02020603050405020304" pitchFamily="18" charset="0"/>
              <a:cs typeface="Times New Roman" panose="02020603050405020304" pitchFamily="18" charset="0"/>
            </a:endParaRPr>
          </a:p>
        </p:txBody>
      </p:sp>
      <p:pic>
        <p:nvPicPr>
          <p:cNvPr id="5" name="Marcador de contenido 4"/>
          <p:cNvPicPr>
            <a:picLocks noGrp="1" noChangeAspect="1"/>
          </p:cNvPicPr>
          <p:nvPr>
            <p:ph idx="1"/>
          </p:nvPr>
        </p:nvPicPr>
        <p:blipFill>
          <a:blip r:embed="rId2"/>
          <a:stretch>
            <a:fillRect/>
          </a:stretch>
        </p:blipFill>
        <p:spPr>
          <a:xfrm>
            <a:off x="593353" y="1984741"/>
            <a:ext cx="8094840" cy="3888025"/>
          </a:xfrm>
          <a:prstGeom prst="rect">
            <a:avLst/>
          </a:prstGeom>
        </p:spPr>
      </p:pic>
    </p:spTree>
    <p:extLst>
      <p:ext uri="{BB962C8B-B14F-4D97-AF65-F5344CB8AC3E}">
        <p14:creationId xmlns:p14="http://schemas.microsoft.com/office/powerpoint/2010/main" val="308390233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286605"/>
            <a:ext cx="7543800" cy="972570"/>
          </a:xfrm>
        </p:spPr>
        <p:txBody>
          <a:bodyPr>
            <a:normAutofit/>
          </a:bodyPr>
          <a:lstStyle/>
          <a:p>
            <a:r>
              <a:rPr lang="es-ES" sz="3600" b="1" dirty="0" smtClean="0"/>
              <a:t>DISTRIBUCIÓN DE LA PLANTA INDUSTRIAL</a:t>
            </a:r>
            <a:endParaRPr lang="es-ES" sz="3600" b="1" dirty="0"/>
          </a:p>
        </p:txBody>
      </p:sp>
      <p:pic>
        <p:nvPicPr>
          <p:cNvPr id="4" name="Marcador de contenido 3"/>
          <p:cNvPicPr>
            <a:picLocks noGrp="1"/>
          </p:cNvPicPr>
          <p:nvPr>
            <p:ph idx="1"/>
          </p:nvPr>
        </p:nvPicPr>
        <p:blipFill>
          <a:blip r:embed="rId2">
            <a:extLst>
              <a:ext uri="{28A0092B-C50C-407E-A947-70E740481C1C}">
                <a14:useLocalDpi xmlns:a14="http://schemas.microsoft.com/office/drawing/2010/main" val="0"/>
              </a:ext>
            </a:extLst>
          </a:blip>
          <a:srcRect l="6754" t="27133" r="59479" b="11145"/>
          <a:stretch>
            <a:fillRect/>
          </a:stretch>
        </p:blipFill>
        <p:spPr bwMode="auto">
          <a:xfrm>
            <a:off x="1409075" y="1813810"/>
            <a:ext cx="6655633" cy="4422097"/>
          </a:xfrm>
          <a:prstGeom prst="rect">
            <a:avLst/>
          </a:prstGeom>
          <a:noFill/>
          <a:ln>
            <a:noFill/>
          </a:ln>
        </p:spPr>
      </p:pic>
    </p:spTree>
    <p:extLst>
      <p:ext uri="{BB962C8B-B14F-4D97-AF65-F5344CB8AC3E}">
        <p14:creationId xmlns:p14="http://schemas.microsoft.com/office/powerpoint/2010/main" val="27052632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286605"/>
            <a:ext cx="7543800" cy="1212412"/>
          </a:xfrm>
        </p:spPr>
        <p:txBody>
          <a:bodyPr>
            <a:noAutofit/>
          </a:bodyPr>
          <a:lstStyle/>
          <a:p>
            <a:r>
              <a:rPr lang="es-ES" sz="3200" dirty="0">
                <a:latin typeface="Times New Roman" panose="02020603050405020304" pitchFamily="18" charset="0"/>
                <a:cs typeface="Times New Roman" panose="02020603050405020304" pitchFamily="18" charset="0"/>
              </a:rPr>
              <a:t>Esquema del Proceso de industrialización del </a:t>
            </a:r>
            <a:r>
              <a:rPr lang="es-ES" sz="3200" dirty="0" smtClean="0">
                <a:latin typeface="Times New Roman" panose="02020603050405020304" pitchFamily="18" charset="0"/>
                <a:cs typeface="Times New Roman" panose="02020603050405020304" pitchFamily="18" charset="0"/>
              </a:rPr>
              <a:t>cacao</a:t>
            </a:r>
            <a:endParaRPr lang="es-ES" sz="3200" dirty="0">
              <a:latin typeface="Times New Roman" panose="02020603050405020304" pitchFamily="18" charset="0"/>
              <a:cs typeface="Times New Roman" panose="02020603050405020304" pitchFamily="18" charset="0"/>
            </a:endParaRPr>
          </a:p>
        </p:txBody>
      </p:sp>
      <p:pic>
        <p:nvPicPr>
          <p:cNvPr id="25" name="Marcador de contenido 24"/>
          <p:cNvPicPr>
            <a:picLocks noGrp="1" noChangeAspect="1"/>
          </p:cNvPicPr>
          <p:nvPr>
            <p:ph idx="1"/>
          </p:nvPr>
        </p:nvPicPr>
        <p:blipFill rotWithShape="1">
          <a:blip r:embed="rId2"/>
          <a:srcRect l="31818" t="56651" r="29243" b="17002"/>
          <a:stretch/>
        </p:blipFill>
        <p:spPr>
          <a:xfrm>
            <a:off x="494676" y="1692318"/>
            <a:ext cx="8109678" cy="3794081"/>
          </a:xfrm>
          <a:prstGeom prst="rect">
            <a:avLst/>
          </a:prstGeom>
        </p:spPr>
      </p:pic>
    </p:spTree>
    <p:extLst>
      <p:ext uri="{BB962C8B-B14F-4D97-AF65-F5344CB8AC3E}">
        <p14:creationId xmlns:p14="http://schemas.microsoft.com/office/powerpoint/2010/main" val="913341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286605"/>
            <a:ext cx="7421630" cy="927598"/>
          </a:xfrm>
        </p:spPr>
        <p:txBody>
          <a:bodyPr>
            <a:normAutofit/>
          </a:bodyPr>
          <a:lstStyle/>
          <a:p>
            <a:r>
              <a:rPr lang="es-ES" sz="3600" b="1" dirty="0" smtClean="0"/>
              <a:t>PROYECCIONES FINANCIERAS</a:t>
            </a:r>
            <a:endParaRPr lang="es-ES" sz="3600" b="1" dirty="0"/>
          </a:p>
        </p:txBody>
      </p:sp>
      <p:sp>
        <p:nvSpPr>
          <p:cNvPr id="5" name="Marcador de contenido 4"/>
          <p:cNvSpPr>
            <a:spLocks noGrp="1"/>
          </p:cNvSpPr>
          <p:nvPr>
            <p:ph idx="1"/>
          </p:nvPr>
        </p:nvSpPr>
        <p:spPr/>
        <p:txBody>
          <a:bodyPr/>
          <a:lstStyle/>
          <a:p>
            <a:r>
              <a:rPr lang="es-ES" dirty="0" smtClean="0"/>
              <a:t>Se realizara una proyección de ingresos y gastos que tendrá a futura la empresa, para esos se estima procesar unas 3.5 TM.</a:t>
            </a:r>
          </a:p>
          <a:p>
            <a:endParaRPr lang="es-ES" dirty="0"/>
          </a:p>
          <a:p>
            <a:endParaRPr lang="es-ES" dirty="0" smtClean="0"/>
          </a:p>
          <a:p>
            <a:endParaRPr lang="es-E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8" name="Tabla 7"/>
          <p:cNvGraphicFramePr>
            <a:graphicFrameLocks noGrp="1"/>
          </p:cNvGraphicFramePr>
          <p:nvPr>
            <p:extLst>
              <p:ext uri="{D42A27DB-BD31-4B8C-83A1-F6EECF244321}">
                <p14:modId xmlns:p14="http://schemas.microsoft.com/office/powerpoint/2010/main" val="3076413711"/>
              </p:ext>
            </p:extLst>
          </p:nvPr>
        </p:nvGraphicFramePr>
        <p:xfrm>
          <a:off x="1094510" y="3200399"/>
          <a:ext cx="7291645" cy="1139727"/>
        </p:xfrm>
        <a:graphic>
          <a:graphicData uri="http://schemas.openxmlformats.org/drawingml/2006/table">
            <a:tbl>
              <a:tblPr>
                <a:tableStyleId>{5C22544A-7EE6-4342-B048-85BDC9FD1C3A}</a:tableStyleId>
              </a:tblPr>
              <a:tblGrid>
                <a:gridCol w="3645821"/>
                <a:gridCol w="1822912"/>
                <a:gridCol w="1822912"/>
              </a:tblGrid>
              <a:tr h="351288">
                <a:tc gridSpan="3">
                  <a:txBody>
                    <a:bodyPr/>
                    <a:lstStyle/>
                    <a:p>
                      <a:pPr algn="l" fontAlgn="b"/>
                      <a:r>
                        <a:rPr lang="es-ES" sz="2000" b="1" u="none" strike="noStrike" dirty="0">
                          <a:effectLst/>
                          <a:latin typeface="Times New Roman" panose="02020603050405020304" pitchFamily="18" charset="0"/>
                          <a:cs typeface="Times New Roman" panose="02020603050405020304" pitchFamily="18" charset="0"/>
                        </a:rPr>
                        <a:t>EMPRESA EXPOCACAO DEL ECUADOR</a:t>
                      </a:r>
                      <a:endParaRPr lang="es-ES" sz="2000" b="1" i="0" u="none" strike="noStrike" dirty="0">
                        <a:effectLst/>
                        <a:latin typeface="Times New Roman" panose="02020603050405020304" pitchFamily="18" charset="0"/>
                        <a:cs typeface="Times New Roman" panose="02020603050405020304" pitchFamily="18" charset="0"/>
                      </a:endParaRPr>
                    </a:p>
                  </a:txBody>
                  <a:tcPr marL="0" marR="0" marT="0" marB="0"/>
                </a:tc>
                <a:tc hMerge="1">
                  <a:txBody>
                    <a:bodyPr/>
                    <a:lstStyle/>
                    <a:p>
                      <a:endParaRPr lang="es-ES"/>
                    </a:p>
                  </a:txBody>
                  <a:tcPr/>
                </a:tc>
                <a:tc hMerge="1">
                  <a:txBody>
                    <a:bodyPr/>
                    <a:lstStyle/>
                    <a:p>
                      <a:endParaRPr lang="es-ES"/>
                    </a:p>
                  </a:txBody>
                  <a:tcPr/>
                </a:tc>
              </a:tr>
              <a:tr h="270792">
                <a:tc>
                  <a:txBody>
                    <a:bodyPr/>
                    <a:lstStyle/>
                    <a:p>
                      <a:pPr algn="ctr" fontAlgn="b"/>
                      <a:r>
                        <a:rPr lang="es-ES" sz="2000" b="1" u="none" strike="noStrike" dirty="0">
                          <a:effectLst/>
                          <a:latin typeface="Times New Roman" panose="02020603050405020304" pitchFamily="18" charset="0"/>
                          <a:cs typeface="Times New Roman" panose="02020603050405020304" pitchFamily="18" charset="0"/>
                        </a:rPr>
                        <a:t>VARIABLE</a:t>
                      </a:r>
                      <a:endParaRPr lang="es-ES" sz="2000" b="1" i="0" u="none" strike="noStrike" dirty="0">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s-ES" sz="2000" b="1" u="none" strike="noStrike" dirty="0">
                          <a:effectLst/>
                          <a:latin typeface="Times New Roman" panose="02020603050405020304" pitchFamily="18" charset="0"/>
                          <a:cs typeface="Times New Roman" panose="02020603050405020304" pitchFamily="18" charset="0"/>
                        </a:rPr>
                        <a:t>VALOR</a:t>
                      </a:r>
                      <a:endParaRPr lang="es-ES" sz="2000" b="1" i="0" u="none" strike="noStrike" dirty="0">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s-ES" sz="2000" b="1" u="none" strike="noStrike" dirty="0">
                          <a:effectLst/>
                          <a:latin typeface="Times New Roman" panose="02020603050405020304" pitchFamily="18" charset="0"/>
                          <a:cs typeface="Times New Roman" panose="02020603050405020304" pitchFamily="18" charset="0"/>
                        </a:rPr>
                        <a:t>UNIDAD</a:t>
                      </a:r>
                      <a:endParaRPr lang="es-ES" sz="2000" b="1" i="0" u="none" strike="noStrike" dirty="0">
                        <a:effectLst/>
                        <a:latin typeface="Times New Roman" panose="02020603050405020304" pitchFamily="18" charset="0"/>
                        <a:cs typeface="Times New Roman" panose="02020603050405020304" pitchFamily="18" charset="0"/>
                      </a:endParaRPr>
                    </a:p>
                  </a:txBody>
                  <a:tcPr marL="0" marR="0" marT="0" marB="0" anchor="b"/>
                </a:tc>
              </a:tr>
              <a:tr h="483639">
                <a:tc>
                  <a:txBody>
                    <a:bodyPr/>
                    <a:lstStyle/>
                    <a:p>
                      <a:pPr algn="ctr" fontAlgn="b"/>
                      <a:r>
                        <a:rPr lang="es-ES" sz="2000" b="1" u="none" strike="noStrike" dirty="0">
                          <a:effectLst/>
                          <a:latin typeface="Times New Roman" panose="02020603050405020304" pitchFamily="18" charset="0"/>
                          <a:cs typeface="Times New Roman" panose="02020603050405020304" pitchFamily="18" charset="0"/>
                        </a:rPr>
                        <a:t>Grano de cacao</a:t>
                      </a:r>
                      <a:endParaRPr lang="es-ES" sz="2000" b="1" i="0" u="none" strike="noStrike" dirty="0">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s-ES" sz="2000" b="1" u="none" strike="noStrike" dirty="0">
                          <a:effectLst/>
                          <a:latin typeface="Times New Roman" panose="02020603050405020304" pitchFamily="18" charset="0"/>
                          <a:cs typeface="Times New Roman" panose="02020603050405020304" pitchFamily="18" charset="0"/>
                        </a:rPr>
                        <a:t>   2.420,00 </a:t>
                      </a:r>
                      <a:endParaRPr lang="es-ES" sz="2000" b="1" i="0" u="none" strike="noStrike" dirty="0">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s-ES" sz="2000" b="1" i="0" u="none" strike="noStrike" dirty="0" smtClean="0">
                          <a:effectLst/>
                          <a:latin typeface="Times New Roman" panose="02020603050405020304" pitchFamily="18" charset="0"/>
                          <a:cs typeface="Times New Roman" panose="02020603050405020304" pitchFamily="18" charset="0"/>
                        </a:rPr>
                        <a:t>TM</a:t>
                      </a:r>
                      <a:endParaRPr lang="es-ES" sz="2000" b="1" i="0" u="none" strike="noStrike" dirty="0">
                        <a:effectLst/>
                        <a:latin typeface="Times New Roman" panose="02020603050405020304" pitchFamily="18" charset="0"/>
                        <a:cs typeface="Times New Roman" panose="02020603050405020304" pitchFamily="18" charset="0"/>
                      </a:endParaRPr>
                    </a:p>
                  </a:txBody>
                  <a:tcPr marL="0" marR="0" marT="0" marB="0" anchor="b"/>
                </a:tc>
              </a:tr>
            </a:tbl>
          </a:graphicData>
        </a:graphic>
      </p:graphicFrame>
    </p:spTree>
    <p:extLst>
      <p:ext uri="{BB962C8B-B14F-4D97-AF65-F5344CB8AC3E}">
        <p14:creationId xmlns:p14="http://schemas.microsoft.com/office/powerpoint/2010/main" val="96760275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p:cNvGraphicFramePr>
            <a:graphicFrameLocks noGrp="1"/>
          </p:cNvGraphicFramePr>
          <p:nvPr>
            <p:ph idx="1"/>
            <p:extLst>
              <p:ext uri="{D42A27DB-BD31-4B8C-83A1-F6EECF244321}">
                <p14:modId xmlns:p14="http://schemas.microsoft.com/office/powerpoint/2010/main" val="3510026052"/>
              </p:ext>
            </p:extLst>
          </p:nvPr>
        </p:nvGraphicFramePr>
        <p:xfrm>
          <a:off x="342900" y="602673"/>
          <a:ext cx="8614064" cy="51642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90697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0311" y="209862"/>
            <a:ext cx="7559054" cy="6130335"/>
          </a:xfrm>
          <a:prstGeom prst="rect">
            <a:avLst/>
          </a:prstGeom>
          <a:noFill/>
          <a:ln>
            <a:noFill/>
          </a:ln>
        </p:spPr>
      </p:pic>
      <p:sp>
        <p:nvSpPr>
          <p:cNvPr id="6" name="CuadroTexto 5"/>
          <p:cNvSpPr txBox="1"/>
          <p:nvPr/>
        </p:nvSpPr>
        <p:spPr>
          <a:xfrm>
            <a:off x="618186" y="0"/>
            <a:ext cx="412124" cy="6340197"/>
          </a:xfrm>
          <a:prstGeom prst="rect">
            <a:avLst/>
          </a:prstGeom>
          <a:noFill/>
        </p:spPr>
        <p:txBody>
          <a:bodyPr wrap="square" rtlCol="0">
            <a:spAutoFit/>
          </a:bodyPr>
          <a:lstStyle/>
          <a:p>
            <a:r>
              <a:rPr lang="es-ES" sz="1400" dirty="0" smtClean="0"/>
              <a:t>C</a:t>
            </a:r>
          </a:p>
          <a:p>
            <a:r>
              <a:rPr lang="es-ES" sz="1400" dirty="0" smtClean="0"/>
              <a:t>O</a:t>
            </a:r>
          </a:p>
          <a:p>
            <a:r>
              <a:rPr lang="es-ES" sz="1400" dirty="0" smtClean="0"/>
              <a:t>S</a:t>
            </a:r>
          </a:p>
          <a:p>
            <a:r>
              <a:rPr lang="es-ES" sz="1400" dirty="0" smtClean="0"/>
              <a:t>T</a:t>
            </a:r>
          </a:p>
          <a:p>
            <a:r>
              <a:rPr lang="es-ES" sz="1400" dirty="0" smtClean="0"/>
              <a:t>O</a:t>
            </a:r>
          </a:p>
          <a:p>
            <a:r>
              <a:rPr lang="es-ES" sz="1400" dirty="0" smtClean="0"/>
              <a:t>S</a:t>
            </a:r>
          </a:p>
          <a:p>
            <a:endParaRPr lang="es-ES" sz="1400" dirty="0"/>
          </a:p>
          <a:p>
            <a:r>
              <a:rPr lang="es-ES" sz="1400" dirty="0"/>
              <a:t>G</a:t>
            </a:r>
            <a:endParaRPr lang="es-ES" sz="1400" dirty="0" smtClean="0"/>
          </a:p>
          <a:p>
            <a:r>
              <a:rPr lang="es-ES" sz="1400" dirty="0" smtClean="0"/>
              <a:t>E</a:t>
            </a:r>
          </a:p>
          <a:p>
            <a:r>
              <a:rPr lang="es-ES" sz="1400" dirty="0" smtClean="0"/>
              <a:t>N</a:t>
            </a:r>
          </a:p>
          <a:p>
            <a:r>
              <a:rPr lang="es-ES" sz="1400" dirty="0" smtClean="0"/>
              <a:t>E</a:t>
            </a:r>
          </a:p>
          <a:p>
            <a:r>
              <a:rPr lang="es-ES" sz="1400" dirty="0" smtClean="0"/>
              <a:t>R</a:t>
            </a:r>
          </a:p>
          <a:p>
            <a:r>
              <a:rPr lang="es-ES" sz="1400" dirty="0" smtClean="0"/>
              <a:t>A</a:t>
            </a:r>
          </a:p>
          <a:p>
            <a:r>
              <a:rPr lang="es-ES" sz="1400" dirty="0" smtClean="0"/>
              <a:t>L</a:t>
            </a:r>
          </a:p>
          <a:p>
            <a:r>
              <a:rPr lang="es-ES" sz="1400" dirty="0" smtClean="0"/>
              <a:t>E</a:t>
            </a:r>
          </a:p>
          <a:p>
            <a:r>
              <a:rPr lang="es-ES" sz="1400" dirty="0" smtClean="0"/>
              <a:t>S</a:t>
            </a:r>
          </a:p>
          <a:p>
            <a:r>
              <a:rPr lang="es-ES" sz="1400" dirty="0" smtClean="0"/>
              <a:t> </a:t>
            </a:r>
          </a:p>
          <a:p>
            <a:r>
              <a:rPr lang="es-ES" sz="1400" dirty="0" smtClean="0"/>
              <a:t>D</a:t>
            </a:r>
          </a:p>
          <a:p>
            <a:r>
              <a:rPr lang="es-ES" sz="1400" dirty="0" smtClean="0"/>
              <a:t>E</a:t>
            </a:r>
          </a:p>
          <a:p>
            <a:r>
              <a:rPr lang="es-ES" sz="1400" dirty="0" smtClean="0"/>
              <a:t>L </a:t>
            </a:r>
          </a:p>
          <a:p>
            <a:endParaRPr lang="es-ES" sz="1400" dirty="0" smtClean="0"/>
          </a:p>
          <a:p>
            <a:r>
              <a:rPr lang="es-ES" sz="1400" dirty="0" smtClean="0"/>
              <a:t>P</a:t>
            </a:r>
          </a:p>
          <a:p>
            <a:r>
              <a:rPr lang="es-ES" sz="1400" dirty="0" smtClean="0"/>
              <a:t>R</a:t>
            </a:r>
          </a:p>
          <a:p>
            <a:r>
              <a:rPr lang="es-ES" sz="1400" dirty="0" smtClean="0"/>
              <a:t>O</a:t>
            </a:r>
          </a:p>
          <a:p>
            <a:r>
              <a:rPr lang="es-ES" sz="1400" dirty="0" smtClean="0"/>
              <a:t>Y</a:t>
            </a:r>
          </a:p>
          <a:p>
            <a:r>
              <a:rPr lang="es-ES" sz="1400" dirty="0" smtClean="0"/>
              <a:t>E</a:t>
            </a:r>
          </a:p>
          <a:p>
            <a:r>
              <a:rPr lang="es-ES" sz="1400" dirty="0" smtClean="0"/>
              <a:t>C</a:t>
            </a:r>
          </a:p>
          <a:p>
            <a:r>
              <a:rPr lang="es-ES" sz="1400" dirty="0" smtClean="0"/>
              <a:t>T</a:t>
            </a:r>
          </a:p>
          <a:p>
            <a:r>
              <a:rPr lang="es-ES" sz="1400" dirty="0" smtClean="0"/>
              <a:t>O</a:t>
            </a:r>
            <a:endParaRPr lang="es-ES" sz="1400" dirty="0"/>
          </a:p>
        </p:txBody>
      </p:sp>
    </p:spTree>
    <p:extLst>
      <p:ext uri="{BB962C8B-B14F-4D97-AF65-F5344CB8AC3E}">
        <p14:creationId xmlns:p14="http://schemas.microsoft.com/office/powerpoint/2010/main" val="22779696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4754" y="192825"/>
            <a:ext cx="7585023" cy="691595"/>
          </a:xfrm>
        </p:spPr>
        <p:txBody>
          <a:bodyPr>
            <a:normAutofit/>
          </a:bodyPr>
          <a:lstStyle/>
          <a:p>
            <a:r>
              <a:rPr lang="es-ES" sz="3600" b="1" dirty="0" smtClean="0"/>
              <a:t>COSTOS OPERATIVOS</a:t>
            </a:r>
            <a:endParaRPr lang="es-ES" sz="3600" b="1"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2149971052"/>
              </p:ext>
            </p:extLst>
          </p:nvPr>
        </p:nvGraphicFramePr>
        <p:xfrm>
          <a:off x="344773" y="899415"/>
          <a:ext cx="8574374" cy="5462748"/>
        </p:xfrm>
        <a:graphic>
          <a:graphicData uri="http://schemas.openxmlformats.org/drawingml/2006/table">
            <a:tbl>
              <a:tblPr firstRow="1" firstCol="1" bandRow="1">
                <a:tableStyleId>{93296810-A885-4BE3-A3E7-6D5BEEA58F35}</a:tableStyleId>
              </a:tblPr>
              <a:tblGrid>
                <a:gridCol w="3334761"/>
                <a:gridCol w="1352617"/>
                <a:gridCol w="1592631"/>
                <a:gridCol w="1592631"/>
                <a:gridCol w="701734"/>
              </a:tblGrid>
              <a:tr h="240072">
                <a:tc gridSpan="5">
                  <a:txBody>
                    <a:bodyPr/>
                    <a:lstStyle/>
                    <a:p>
                      <a:pPr algn="ctr">
                        <a:lnSpc>
                          <a:spcPct val="150000"/>
                        </a:lnSpc>
                        <a:spcAft>
                          <a:spcPts val="0"/>
                        </a:spcAft>
                      </a:pPr>
                      <a:r>
                        <a:rPr lang="es-EC" sz="1000" dirty="0">
                          <a:solidFill>
                            <a:schemeClr val="tx1"/>
                          </a:solidFill>
                          <a:effectLst/>
                          <a:latin typeface="Times New Roman" panose="02020603050405020304" pitchFamily="18" charset="0"/>
                          <a:cs typeface="Times New Roman" panose="02020603050405020304" pitchFamily="18" charset="0"/>
                        </a:rPr>
                        <a:t>COSTOS OPERATIVOS "EXPOCACAO DEL ECUADOR"</a:t>
                      </a:r>
                      <a:endParaRPr lang="es-E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40423">
                <a:tc rowSpan="2">
                  <a:txBody>
                    <a:bodyPr/>
                    <a:lstStyle/>
                    <a:p>
                      <a:pP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COSTOS DE OPERACIÓN:</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ct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COSTO/MES</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ct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CANTIDAD</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ct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COSTO ANUAL</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rowSpan="2">
                  <a:txBody>
                    <a:bodyPr/>
                    <a:lstStyle/>
                    <a:p>
                      <a:pPr algn="ct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240072">
                <a:tc vMerge="1">
                  <a:txBody>
                    <a:bodyPr/>
                    <a:lstStyle/>
                    <a:p>
                      <a:endParaRPr lang="es-ES"/>
                    </a:p>
                  </a:txBody>
                  <a:tcPr/>
                </a:tc>
                <a:tc>
                  <a:txBody>
                    <a:bodyPr/>
                    <a:lstStyle/>
                    <a:p>
                      <a:pPr algn="ct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(USD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ct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ct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(USD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vMerge="1">
                  <a:txBody>
                    <a:bodyPr/>
                    <a:lstStyle/>
                    <a:p>
                      <a:endParaRPr lang="es-ES"/>
                    </a:p>
                  </a:txBody>
                  <a:tcPr/>
                </a:tc>
              </a:tr>
              <a:tr h="240072">
                <a:tc>
                  <a:txBody>
                    <a:bodyPr/>
                    <a:lstStyle/>
                    <a:p>
                      <a:pP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COSTOS FIJOS:</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106880,00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5,11</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240072">
                <a:tc>
                  <a:txBody>
                    <a:bodyPr/>
                    <a:lstStyle/>
                    <a:p>
                      <a:pP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Mano de obra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380,00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15,00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68400,00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3,27</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240072">
                <a:tc>
                  <a:txBody>
                    <a:bodyPr/>
                    <a:lstStyle/>
                    <a:p>
                      <a:pP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Servicios (agua, luz, teléfono)</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2.500,00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1,00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30000,00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1,43</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440423">
                <a:tc>
                  <a:txBody>
                    <a:bodyPr/>
                    <a:lstStyle/>
                    <a:p>
                      <a:pP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Suministros y materiales de operación</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300,00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1,00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3600,00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0,17</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240072">
                <a:tc>
                  <a:txBody>
                    <a:bodyPr/>
                    <a:lstStyle/>
                    <a:p>
                      <a:pPr>
                        <a:lnSpc>
                          <a:spcPct val="150000"/>
                        </a:lnSpc>
                        <a:spcAft>
                          <a:spcPts val="0"/>
                        </a:spcAft>
                      </a:pPr>
                      <a:r>
                        <a:rPr lang="es-EC" sz="1000" dirty="0">
                          <a:solidFill>
                            <a:schemeClr val="tx1"/>
                          </a:solidFill>
                          <a:effectLst/>
                          <a:latin typeface="Times New Roman" panose="02020603050405020304" pitchFamily="18" charset="0"/>
                          <a:cs typeface="Times New Roman" panose="02020603050405020304" pitchFamily="18" charset="0"/>
                        </a:rPr>
                        <a:t>Página web</a:t>
                      </a:r>
                      <a:endParaRPr lang="es-E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166,67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1,00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2000,00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0,10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440423">
                <a:tc>
                  <a:txBody>
                    <a:bodyPr/>
                    <a:lstStyle/>
                    <a:p>
                      <a:pP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Movilización mensual administrativos</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120,00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2,00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2880,00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0,14</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240072">
                <a:tc>
                  <a:txBody>
                    <a:bodyPr/>
                    <a:lstStyle/>
                    <a:p>
                      <a:pP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GASTOS ADMINISTRATIVOS</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63600,00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3,04</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240072">
                <a:tc>
                  <a:txBody>
                    <a:bodyPr/>
                    <a:lstStyle/>
                    <a:p>
                      <a:pP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Sueldo Gerente General</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1.500,00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1,00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18000,00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0,86</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240072">
                <a:tc>
                  <a:txBody>
                    <a:bodyPr/>
                    <a:lstStyle/>
                    <a:p>
                      <a:pP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Sueldo mensual Administrativos</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600,00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5,00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36000,00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1,72</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240072">
                <a:tc>
                  <a:txBody>
                    <a:bodyPr/>
                    <a:lstStyle/>
                    <a:p>
                      <a:pP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Técnico</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800,00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1,00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9600,00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0,46</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240072">
                <a:tc>
                  <a:txBody>
                    <a:bodyPr/>
                    <a:lstStyle/>
                    <a:p>
                      <a:pP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Secretaria – Contadora</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500,00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1,00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6000,00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0,29</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240072">
                <a:tc>
                  <a:txBody>
                    <a:bodyPr/>
                    <a:lstStyle/>
                    <a:p>
                      <a:pP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COSTOS VARIABLES:</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1960000,00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93,49</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240072">
                <a:tc>
                  <a:txBody>
                    <a:bodyPr/>
                    <a:lstStyle/>
                    <a:p>
                      <a:pP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Grano de Cacao (TM)</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2.420,00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800,00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1936000,00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92,54</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240072">
                <a:tc>
                  <a:txBody>
                    <a:bodyPr/>
                    <a:lstStyle/>
                    <a:p>
                      <a:pP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Página web</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2.000,00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1,00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60,00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1,15</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240072">
                <a:tc>
                  <a:txBody>
                    <a:bodyPr/>
                    <a:lstStyle/>
                    <a:p>
                      <a:pP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GASTOS DE VENTA:</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25200,00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1,20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240072">
                <a:tc>
                  <a:txBody>
                    <a:bodyPr/>
                    <a:lstStyle/>
                    <a:p>
                      <a:pP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Transporte al punto de venta</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700,00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3,00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25200,00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1,20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r h="300327">
                <a:tc>
                  <a:txBody>
                    <a:bodyPr/>
                    <a:lstStyle/>
                    <a:p>
                      <a:pPr>
                        <a:lnSpc>
                          <a:spcPct val="150000"/>
                        </a:lnSpc>
                        <a:spcAft>
                          <a:spcPts val="0"/>
                        </a:spcAft>
                      </a:pPr>
                      <a:r>
                        <a:rPr lang="es-EC" sz="1000" dirty="0">
                          <a:solidFill>
                            <a:schemeClr val="tx1"/>
                          </a:solidFill>
                          <a:effectLst/>
                          <a:latin typeface="Times New Roman" panose="02020603050405020304" pitchFamily="18" charset="0"/>
                          <a:cs typeface="Times New Roman" panose="02020603050405020304" pitchFamily="18" charset="0"/>
                        </a:rPr>
                        <a:t>COSTO TOTAL OPERATIVO:</a:t>
                      </a:r>
                      <a:endParaRPr lang="es-E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dirty="0">
                          <a:solidFill>
                            <a:schemeClr val="tx1"/>
                          </a:solidFill>
                          <a:effectLst/>
                          <a:latin typeface="Times New Roman" panose="02020603050405020304" pitchFamily="18" charset="0"/>
                          <a:cs typeface="Times New Roman" panose="02020603050405020304" pitchFamily="18" charset="0"/>
                        </a:rPr>
                        <a:t> 11.986,67 </a:t>
                      </a:r>
                      <a:endParaRPr lang="es-E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 </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a:solidFill>
                            <a:schemeClr val="tx1"/>
                          </a:solidFill>
                          <a:effectLst/>
                          <a:latin typeface="Times New Roman" panose="02020603050405020304" pitchFamily="18" charset="0"/>
                          <a:cs typeface="Times New Roman" panose="02020603050405020304" pitchFamily="18" charset="0"/>
                        </a:rPr>
                        <a:t>2092080,00</a:t>
                      </a:r>
                      <a:endParaRPr lang="es-E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c>
                  <a:txBody>
                    <a:bodyPr/>
                    <a:lstStyle/>
                    <a:p>
                      <a:pPr algn="r">
                        <a:lnSpc>
                          <a:spcPct val="150000"/>
                        </a:lnSpc>
                        <a:spcAft>
                          <a:spcPts val="0"/>
                        </a:spcAft>
                      </a:pPr>
                      <a:r>
                        <a:rPr lang="es-EC" sz="1000" dirty="0">
                          <a:solidFill>
                            <a:schemeClr val="tx1"/>
                          </a:solidFill>
                          <a:effectLst/>
                          <a:latin typeface="Times New Roman" panose="02020603050405020304" pitchFamily="18" charset="0"/>
                          <a:cs typeface="Times New Roman" panose="02020603050405020304" pitchFamily="18" charset="0"/>
                        </a:rPr>
                        <a:t>100,00</a:t>
                      </a:r>
                      <a:endParaRPr lang="es-E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84" marR="50284" marT="0" marB="0"/>
                </a:tc>
              </a:tr>
            </a:tbl>
          </a:graphicData>
        </a:graphic>
      </p:graphicFrame>
    </p:spTree>
    <p:extLst>
      <p:ext uri="{BB962C8B-B14F-4D97-AF65-F5344CB8AC3E}">
        <p14:creationId xmlns:p14="http://schemas.microsoft.com/office/powerpoint/2010/main" val="314103603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4656" y="220283"/>
            <a:ext cx="7794885" cy="6134100"/>
          </a:xfrm>
          <a:prstGeom prst="rect">
            <a:avLst/>
          </a:prstGeom>
          <a:noFill/>
          <a:ln>
            <a:noFill/>
          </a:ln>
        </p:spPr>
      </p:pic>
    </p:spTree>
    <p:extLst>
      <p:ext uri="{BB962C8B-B14F-4D97-AF65-F5344CB8AC3E}">
        <p14:creationId xmlns:p14="http://schemas.microsoft.com/office/powerpoint/2010/main" val="39310025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PRESUPUESTO INICIAL AÑO 0</a:t>
            </a:r>
            <a:endParaRPr lang="es-ES" dirty="0"/>
          </a:p>
        </p:txBody>
      </p:sp>
      <p:pic>
        <p:nvPicPr>
          <p:cNvPr id="4" name="Marcador de contenido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22960" y="2673926"/>
            <a:ext cx="7543800" cy="2407740"/>
          </a:xfrm>
          <a:prstGeom prst="rect">
            <a:avLst/>
          </a:prstGeom>
          <a:noFill/>
          <a:ln>
            <a:noFill/>
          </a:ln>
        </p:spPr>
      </p:pic>
      <p:sp>
        <p:nvSpPr>
          <p:cNvPr id="3" name="CuadroTexto 2"/>
          <p:cNvSpPr txBox="1"/>
          <p:nvPr/>
        </p:nvSpPr>
        <p:spPr>
          <a:xfrm>
            <a:off x="822960" y="2027595"/>
            <a:ext cx="7543799" cy="646331"/>
          </a:xfrm>
          <a:prstGeom prst="rect">
            <a:avLst/>
          </a:prstGeom>
          <a:noFill/>
        </p:spPr>
        <p:txBody>
          <a:bodyPr wrap="square" rtlCol="0">
            <a:spAutoFit/>
          </a:bodyPr>
          <a:lstStyle/>
          <a:p>
            <a:r>
              <a:rPr lang="es-ES" dirty="0" smtClean="0"/>
              <a:t>Los valores que se toman encuentra en la instalación del proyecto y que se van desembolsando mes a mes.</a:t>
            </a:r>
            <a:endParaRPr lang="es-ES" dirty="0"/>
          </a:p>
        </p:txBody>
      </p:sp>
    </p:spTree>
    <p:extLst>
      <p:ext uri="{BB962C8B-B14F-4D97-AF65-F5344CB8AC3E}">
        <p14:creationId xmlns:p14="http://schemas.microsoft.com/office/powerpoint/2010/main" val="5244792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ESTADO DE INGRESOS</a:t>
            </a:r>
            <a:br>
              <a:rPr lang="es-ES" dirty="0" smtClean="0"/>
            </a:br>
            <a:r>
              <a:rPr lang="es-ES" sz="1600" dirty="0" smtClean="0"/>
              <a:t>Ingreso de dinero  que vamos a obtener en las ventas cacao industrializado durante la duración del proyecto</a:t>
            </a:r>
            <a:endParaRPr lang="es-ES" sz="16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610884657"/>
              </p:ext>
            </p:extLst>
          </p:nvPr>
        </p:nvGraphicFramePr>
        <p:xfrm>
          <a:off x="822962" y="2062015"/>
          <a:ext cx="7811373" cy="3319453"/>
        </p:xfrm>
        <a:graphic>
          <a:graphicData uri="http://schemas.openxmlformats.org/drawingml/2006/table">
            <a:tbl>
              <a:tblPr firstRow="1" firstCol="1" bandRow="1">
                <a:tableStyleId>{93296810-A885-4BE3-A3E7-6D5BEEA58F35}</a:tableStyleId>
              </a:tblPr>
              <a:tblGrid>
                <a:gridCol w="3069796"/>
                <a:gridCol w="664972"/>
                <a:gridCol w="815321"/>
                <a:gridCol w="815321"/>
                <a:gridCol w="815321"/>
                <a:gridCol w="815321"/>
                <a:gridCol w="815321"/>
              </a:tblGrid>
              <a:tr h="377721">
                <a:tc gridSpan="7">
                  <a:txBody>
                    <a:bodyPr/>
                    <a:lstStyle/>
                    <a:p>
                      <a:pPr algn="ctr">
                        <a:lnSpc>
                          <a:spcPct val="150000"/>
                        </a:lnSpc>
                        <a:spcAft>
                          <a:spcPts val="0"/>
                        </a:spcAft>
                      </a:pPr>
                      <a:r>
                        <a:rPr lang="es-EC" sz="1400" dirty="0" smtClean="0">
                          <a:solidFill>
                            <a:schemeClr val="tx1"/>
                          </a:solidFill>
                          <a:effectLst/>
                          <a:latin typeface="Times New Roman" panose="02020603050405020304" pitchFamily="18" charset="0"/>
                          <a:cs typeface="Times New Roman" panose="02020603050405020304" pitchFamily="18" charset="0"/>
                        </a:rPr>
                        <a:t>INGRESOS POR VENTAS DE LA EMPRESA EXPOCACAO DEL ECUADOR</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30506">
                <a:tc rowSpan="2">
                  <a:txBody>
                    <a:bodyPr/>
                    <a:lstStyle/>
                    <a:p>
                      <a:pPr algn="ct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gridSpan="6">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AÑOS</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30506">
                <a:tc vMerge="1">
                  <a:txBody>
                    <a:bodyPr/>
                    <a:lstStyle/>
                    <a:p>
                      <a:endParaRPr lang="es-ES"/>
                    </a:p>
                  </a:txBody>
                  <a:tcPr/>
                </a:tc>
                <a:tc>
                  <a:txBody>
                    <a:bodyPr/>
                    <a:lstStyle/>
                    <a:p>
                      <a:pPr algn="ct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AÑO 0</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AÑO 1</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AÑO 2</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AÑO 3</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AÑO 4</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AÑO 5</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r>
              <a:tr h="330506">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PASTA (POLVO) DE CACAO</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398,00</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398,00</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398,00</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398,00</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398,00</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r>
              <a:tr h="330506">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MANTECA DE CACAO</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353,00</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300,00</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300,00</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300,00</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300,00</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r>
              <a:tr h="644601">
                <a:tc>
                  <a:txBody>
                    <a:bodyPr/>
                    <a:lstStyle/>
                    <a:p>
                      <a:pP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COSTO/(kg) PASTA (POLVO) DE CACAO</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0,51</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0,56</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0,62</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0,68</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0,75</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r>
              <a:tr h="330506">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COSTO/(kg) MANTECA DE CACAO</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3,96</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4,36</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4,79</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5,27</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5,80</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r>
              <a:tr h="644601">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INGRESOS</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0,00</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1600860,00</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1530078,00</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1683085,80</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1851394,38</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2036533,82</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3556491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669701"/>
            <a:ext cx="7543800" cy="1067660"/>
          </a:xfrm>
        </p:spPr>
        <p:txBody>
          <a:bodyPr>
            <a:normAutofit fontScale="90000"/>
          </a:bodyPr>
          <a:lstStyle/>
          <a:p>
            <a:r>
              <a:rPr lang="es-ES" dirty="0" smtClean="0"/>
              <a:t>PROYECCIÓN DEL FLUJO DE EFECTIVO</a:t>
            </a:r>
            <a:br>
              <a:rPr lang="es-ES" dirty="0" smtClean="0"/>
            </a:br>
            <a:r>
              <a:rPr lang="es-ES" sz="2000" dirty="0" smtClean="0"/>
              <a:t>Saldo positivo que debe tener al tercer año tiempo en el cual comienza a recuperar el capital</a:t>
            </a:r>
            <a:endParaRPr lang="es-ES" sz="20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4994019"/>
              </p:ext>
            </p:extLst>
          </p:nvPr>
        </p:nvGraphicFramePr>
        <p:xfrm>
          <a:off x="629587" y="2318730"/>
          <a:ext cx="7944787" cy="1638672"/>
        </p:xfrm>
        <a:graphic>
          <a:graphicData uri="http://schemas.openxmlformats.org/drawingml/2006/table">
            <a:tbl>
              <a:tblPr firstRow="1" firstCol="1" bandRow="1">
                <a:tableStyleId>{7DF18680-E054-41AD-8BC1-D1AEF772440D}</a:tableStyleId>
              </a:tblPr>
              <a:tblGrid>
                <a:gridCol w="1354068"/>
                <a:gridCol w="1022459"/>
                <a:gridCol w="1188264"/>
                <a:gridCol w="1050094"/>
                <a:gridCol w="1063911"/>
                <a:gridCol w="1063911"/>
                <a:gridCol w="1202080"/>
              </a:tblGrid>
              <a:tr h="409668">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AÑO</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0</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1</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2</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3</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4</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5</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r>
              <a:tr h="819336">
                <a:tc>
                  <a:txBody>
                    <a:bodyPr/>
                    <a:lstStyle/>
                    <a:p>
                      <a:pP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FLUJO DE CAJA</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-504.140,00 </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 </a:t>
                      </a:r>
                      <a:r>
                        <a:rPr lang="es-EC" sz="1400" dirty="0" smtClean="0">
                          <a:solidFill>
                            <a:schemeClr val="tx1"/>
                          </a:solidFill>
                          <a:effectLst/>
                          <a:latin typeface="Times New Roman" panose="02020603050405020304" pitchFamily="18" charset="0"/>
                          <a:cs typeface="Times New Roman" panose="02020603050405020304" pitchFamily="18" charset="0"/>
                        </a:rPr>
                        <a:t>261.061,63 </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 177.422,93 </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 253.124,49 </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 338.739,46 </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435.352,92 </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r>
              <a:tr h="409668">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- 236.078,38 </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- 58.655,45 </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194.469,04 </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533.208,50 </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 968.561,42 </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34322402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p:cNvGraphicFramePr>
            <a:graphicFrameLocks noGrp="1"/>
          </p:cNvGraphicFramePr>
          <p:nvPr>
            <p:ph idx="1"/>
            <p:extLst>
              <p:ext uri="{D42A27DB-BD31-4B8C-83A1-F6EECF244321}">
                <p14:modId xmlns:p14="http://schemas.microsoft.com/office/powerpoint/2010/main" val="2512722401"/>
              </p:ext>
            </p:extLst>
          </p:nvPr>
        </p:nvGraphicFramePr>
        <p:xfrm>
          <a:off x="29983" y="0"/>
          <a:ext cx="9114017" cy="7318903"/>
        </p:xfrm>
        <a:graphic>
          <a:graphicData uri="http://schemas.openxmlformats.org/drawingml/2006/table">
            <a:tbl>
              <a:tblPr firstRow="1" firstCol="1" bandRow="1">
                <a:tableStyleId>{5C22544A-7EE6-4342-B048-85BDC9FD1C3A}</a:tableStyleId>
              </a:tblPr>
              <a:tblGrid>
                <a:gridCol w="2973518"/>
                <a:gridCol w="923924"/>
                <a:gridCol w="338827"/>
                <a:gridCol w="976216"/>
                <a:gridCol w="976216"/>
                <a:gridCol w="976216"/>
                <a:gridCol w="976216"/>
                <a:gridCol w="972884"/>
              </a:tblGrid>
              <a:tr h="601778">
                <a:tc gridSpan="8">
                  <a:txBody>
                    <a:bodyPr/>
                    <a:lstStyle/>
                    <a:p>
                      <a:pPr algn="ctr">
                        <a:lnSpc>
                          <a:spcPct val="150000"/>
                        </a:lnSpc>
                        <a:spcAft>
                          <a:spcPts val="0"/>
                        </a:spcAft>
                      </a:pPr>
                      <a:r>
                        <a:rPr lang="es-ES" sz="1000" dirty="0">
                          <a:effectLst/>
                        </a:rPr>
                        <a:t/>
                      </a:r>
                      <a:br>
                        <a:rPr lang="es-ES" sz="1000" dirty="0">
                          <a:effectLst/>
                        </a:rPr>
                      </a:br>
                      <a:r>
                        <a:rPr lang="es-EC" sz="1600" dirty="0">
                          <a:solidFill>
                            <a:srgbClr val="FFFF00"/>
                          </a:solidFill>
                          <a:effectLst/>
                        </a:rPr>
                        <a:t>FLUJO DE CAJA PROYECTADO ANUAL (USD $)</a:t>
                      </a:r>
                      <a:endParaRPr lang="es-ES" sz="1600" dirty="0">
                        <a:solidFill>
                          <a:srgbClr val="FFFF00"/>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54195">
                <a:tc gridSpan="8">
                  <a:txBody>
                    <a:bodyPr/>
                    <a:lstStyle/>
                    <a:p>
                      <a:pPr>
                        <a:lnSpc>
                          <a:spcPct val="150000"/>
                        </a:lnSpc>
                        <a:spcAft>
                          <a:spcPts val="0"/>
                        </a:spcAft>
                      </a:pPr>
                      <a:r>
                        <a:rPr lang="es-EC" sz="1200" dirty="0">
                          <a:solidFill>
                            <a:srgbClr val="FFFF00"/>
                          </a:solidFill>
                          <a:effectLst/>
                          <a:latin typeface="Arial" panose="020B0604020202020204" pitchFamily="34" charset="0"/>
                          <a:cs typeface="Arial" panose="020B0604020202020204" pitchFamily="34" charset="0"/>
                        </a:rPr>
                        <a:t>1. DESCRIPCION DE DATOS:</a:t>
                      </a:r>
                      <a:endParaRPr lang="es-ES" sz="12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54195">
                <a:tc>
                  <a:txBody>
                    <a:bodyPr/>
                    <a:lstStyle/>
                    <a:p>
                      <a:pPr>
                        <a:lnSpc>
                          <a:spcPct val="150000"/>
                        </a:lnSpc>
                        <a:spcAft>
                          <a:spcPts val="0"/>
                        </a:spcAft>
                      </a:pPr>
                      <a:r>
                        <a:rPr lang="es-EC" sz="1200" dirty="0">
                          <a:solidFill>
                            <a:srgbClr val="FFFF00"/>
                          </a:solidFill>
                          <a:effectLst/>
                          <a:latin typeface="Arial" panose="020B0604020202020204" pitchFamily="34" charset="0"/>
                          <a:cs typeface="Arial" panose="020B0604020202020204" pitchFamily="34" charset="0"/>
                        </a:rPr>
                        <a:t>Tasa de impuestos </a:t>
                      </a:r>
                      <a:endParaRPr lang="es-ES" sz="12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lnSpc>
                          <a:spcPct val="150000"/>
                        </a:lnSpc>
                        <a:spcAft>
                          <a:spcPts val="0"/>
                        </a:spcAft>
                      </a:pPr>
                      <a:r>
                        <a:rPr lang="es-EC" sz="1000" smtClean="0">
                          <a:effectLst/>
                        </a:rPr>
                        <a:t>18,0</a:t>
                      </a:r>
                      <a:r>
                        <a:rPr lang="es-EC" sz="1000" dirty="0">
                          <a:effectLst/>
                        </a:rPr>
                        <a:t>%</a:t>
                      </a:r>
                      <a:endParaRPr lang="es-ES" sz="10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a:lnSpc>
                          <a:spcPct val="150000"/>
                        </a:lnSpc>
                        <a:spcAft>
                          <a:spcPts val="0"/>
                        </a:spcAft>
                      </a:pPr>
                      <a:r>
                        <a:rPr lang="es-EC" sz="1000" dirty="0">
                          <a:effectLst/>
                        </a:rPr>
                        <a:t> </a:t>
                      </a:r>
                      <a:endParaRPr lang="es-ES" sz="10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pPr>
                        <a:lnSpc>
                          <a:spcPct val="150000"/>
                        </a:lnSpc>
                        <a:spcAft>
                          <a:spcPts val="0"/>
                        </a:spcAft>
                      </a:pP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000" dirty="0">
                          <a:effectLst/>
                        </a:rPr>
                        <a:t> </a:t>
                      </a:r>
                      <a:endParaRPr lang="es-ES" sz="10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000">
                          <a:effectLst/>
                        </a:rPr>
                        <a:t> </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000">
                          <a:effectLst/>
                        </a:rPr>
                        <a:t> </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000">
                          <a:effectLst/>
                        </a:rPr>
                        <a:t> </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a:solidFill>
                            <a:srgbClr val="FFFF00"/>
                          </a:solidFill>
                          <a:effectLst/>
                          <a:latin typeface="Arial" panose="020B0604020202020204" pitchFamily="34" charset="0"/>
                          <a:cs typeface="Arial" panose="020B0604020202020204" pitchFamily="34" charset="0"/>
                        </a:rPr>
                        <a:t>Costo de oportunidad ponderado</a:t>
                      </a:r>
                      <a:endParaRPr lang="es-ES" sz="12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lnSpc>
                          <a:spcPct val="150000"/>
                        </a:lnSpc>
                        <a:spcAft>
                          <a:spcPts val="0"/>
                        </a:spcAft>
                      </a:pPr>
                      <a:r>
                        <a:rPr lang="es-EC" sz="1000">
                          <a:effectLst/>
                        </a:rPr>
                        <a:t>10,00%</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a:lnSpc>
                          <a:spcPct val="150000"/>
                        </a:lnSpc>
                        <a:spcAft>
                          <a:spcPts val="0"/>
                        </a:spcAft>
                      </a:pPr>
                      <a:r>
                        <a:rPr lang="es-EC" sz="1000">
                          <a:effectLst/>
                        </a:rPr>
                        <a:t> </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pPr>
                        <a:lnSpc>
                          <a:spcPct val="150000"/>
                        </a:lnSpc>
                        <a:spcAft>
                          <a:spcPts val="0"/>
                        </a:spcAft>
                      </a:pP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000">
                          <a:effectLst/>
                        </a:rPr>
                        <a:t> </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000">
                          <a:effectLst/>
                        </a:rPr>
                        <a:t> </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000">
                          <a:effectLst/>
                        </a:rPr>
                        <a:t> </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000">
                          <a:effectLst/>
                        </a:rPr>
                        <a:t> </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a:solidFill>
                            <a:srgbClr val="FFFF00"/>
                          </a:solidFill>
                          <a:effectLst/>
                          <a:latin typeface="Arial" panose="020B0604020202020204" pitchFamily="34" charset="0"/>
                          <a:cs typeface="Arial" panose="020B0604020202020204" pitchFamily="34" charset="0"/>
                        </a:rPr>
                        <a:t>Inflación</a:t>
                      </a:r>
                      <a:endParaRPr lang="es-ES" sz="12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lnSpc>
                          <a:spcPct val="150000"/>
                        </a:lnSpc>
                        <a:spcAft>
                          <a:spcPts val="0"/>
                        </a:spcAft>
                      </a:pPr>
                      <a:r>
                        <a:rPr lang="es-EC" sz="1000">
                          <a:effectLst/>
                        </a:rPr>
                        <a:t>4,00%</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a:lnSpc>
                          <a:spcPct val="150000"/>
                        </a:lnSpc>
                        <a:spcAft>
                          <a:spcPts val="0"/>
                        </a:spcAft>
                      </a:pPr>
                      <a:r>
                        <a:rPr lang="es-EC" sz="1000" dirty="0">
                          <a:effectLst/>
                        </a:rPr>
                        <a:t> </a:t>
                      </a:r>
                      <a:endParaRPr lang="es-ES" sz="10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pPr>
                        <a:lnSpc>
                          <a:spcPct val="150000"/>
                        </a:lnSpc>
                        <a:spcAft>
                          <a:spcPts val="0"/>
                        </a:spcAft>
                      </a:pP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000" dirty="0">
                          <a:effectLst/>
                        </a:rPr>
                        <a:t> </a:t>
                      </a:r>
                      <a:endParaRPr lang="es-ES" sz="10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000" dirty="0">
                          <a:effectLst/>
                        </a:rPr>
                        <a:t> </a:t>
                      </a:r>
                      <a:endParaRPr lang="es-ES" sz="10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000">
                          <a:effectLst/>
                        </a:rPr>
                        <a:t> </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000">
                          <a:effectLst/>
                        </a:rPr>
                        <a:t> </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a:solidFill>
                            <a:srgbClr val="FFFF00"/>
                          </a:solidFill>
                          <a:effectLst/>
                          <a:latin typeface="Arial" panose="020B0604020202020204" pitchFamily="34" charset="0"/>
                          <a:cs typeface="Arial" panose="020B0604020202020204" pitchFamily="34" charset="0"/>
                        </a:rPr>
                        <a:t> </a:t>
                      </a:r>
                      <a:endParaRPr lang="es-ES" sz="12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7">
                  <a:txBody>
                    <a:bodyPr/>
                    <a:lstStyle/>
                    <a:p>
                      <a:pPr algn="ctr">
                        <a:lnSpc>
                          <a:spcPct val="150000"/>
                        </a:lnSpc>
                        <a:spcAft>
                          <a:spcPts val="0"/>
                        </a:spcAft>
                      </a:pPr>
                      <a:r>
                        <a:rPr lang="es-EC" sz="1000" dirty="0">
                          <a:effectLst/>
                        </a:rPr>
                        <a:t>AÑO</a:t>
                      </a:r>
                      <a:endParaRPr lang="es-ES" sz="10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54195">
                <a:tc>
                  <a:txBody>
                    <a:bodyPr/>
                    <a:lstStyle/>
                    <a:p>
                      <a:pPr>
                        <a:lnSpc>
                          <a:spcPct val="150000"/>
                        </a:lnSpc>
                        <a:spcAft>
                          <a:spcPts val="0"/>
                        </a:spcAft>
                      </a:pPr>
                      <a:r>
                        <a:rPr lang="es-EC" sz="1200">
                          <a:solidFill>
                            <a:srgbClr val="FFFF00"/>
                          </a:solidFill>
                          <a:effectLst/>
                          <a:latin typeface="Arial" panose="020B0604020202020204" pitchFamily="34" charset="0"/>
                          <a:cs typeface="Arial" panose="020B0604020202020204" pitchFamily="34" charset="0"/>
                        </a:rPr>
                        <a:t>2. RESULTADOS</a:t>
                      </a:r>
                      <a:endParaRPr lang="es-ES" sz="12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gn="ctr">
                        <a:lnSpc>
                          <a:spcPct val="150000"/>
                        </a:lnSpc>
                        <a:spcAft>
                          <a:spcPts val="0"/>
                        </a:spcAft>
                      </a:pPr>
                      <a:r>
                        <a:rPr lang="es-EC" sz="1000" dirty="0">
                          <a:effectLst/>
                        </a:rPr>
                        <a:t>0</a:t>
                      </a:r>
                      <a:endParaRPr lang="es-ES" sz="10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s-ES"/>
                    </a:p>
                  </a:txBody>
                  <a:tcPr/>
                </a:tc>
                <a:tc>
                  <a:txBody>
                    <a:bodyPr/>
                    <a:lstStyle/>
                    <a:p>
                      <a:pPr algn="ctr">
                        <a:lnSpc>
                          <a:spcPct val="150000"/>
                        </a:lnSpc>
                        <a:spcAft>
                          <a:spcPts val="0"/>
                        </a:spcAft>
                      </a:pPr>
                      <a:r>
                        <a:rPr lang="es-EC" sz="1000">
                          <a:effectLst/>
                        </a:rPr>
                        <a:t>1</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es-EC" sz="1000">
                          <a:effectLst/>
                        </a:rPr>
                        <a:t>2</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es-EC" sz="1000" dirty="0">
                          <a:effectLst/>
                        </a:rPr>
                        <a:t>3</a:t>
                      </a:r>
                      <a:endParaRPr lang="es-ES" sz="10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es-EC" sz="1000">
                          <a:effectLst/>
                        </a:rPr>
                        <a:t>4</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es-EC" sz="1000">
                          <a:effectLst/>
                        </a:rPr>
                        <a:t>5</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dirty="0">
                          <a:solidFill>
                            <a:srgbClr val="FFFF00"/>
                          </a:solidFill>
                          <a:effectLst/>
                          <a:latin typeface="Arial" panose="020B0604020202020204" pitchFamily="34" charset="0"/>
                          <a:cs typeface="Arial" panose="020B0604020202020204" pitchFamily="34" charset="0"/>
                        </a:rPr>
                        <a:t>RUBRO</a:t>
                      </a:r>
                      <a:endParaRPr lang="es-ES" sz="12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rowSpan="10" gridSpan="2">
                  <a:txBody>
                    <a:bodyPr/>
                    <a:lstStyle/>
                    <a:p>
                      <a:pPr algn="ctr">
                        <a:lnSpc>
                          <a:spcPct val="150000"/>
                        </a:lnSpc>
                        <a:spcAft>
                          <a:spcPts val="0"/>
                        </a:spcAft>
                      </a:pPr>
                      <a:r>
                        <a:rPr lang="es-EC" sz="1000" dirty="0">
                          <a:effectLst/>
                        </a:rPr>
                        <a:t> </a:t>
                      </a:r>
                      <a:endParaRPr lang="es-ES" sz="10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rowSpan="10" hMerge="1">
                  <a:txBody>
                    <a:bodyPr/>
                    <a:lstStyle/>
                    <a:p>
                      <a:endParaRPr lang="es-ES"/>
                    </a:p>
                  </a:txBody>
                  <a:tcPr/>
                </a:tc>
                <a:tc rowSpan="2">
                  <a:txBody>
                    <a:bodyPr/>
                    <a:lstStyle/>
                    <a:p>
                      <a:pPr algn="ctr">
                        <a:lnSpc>
                          <a:spcPct val="150000"/>
                        </a:lnSpc>
                        <a:spcAft>
                          <a:spcPts val="0"/>
                        </a:spcAft>
                      </a:pPr>
                      <a:r>
                        <a:rPr lang="es-EC" sz="1200" dirty="0">
                          <a:effectLst/>
                        </a:rPr>
                        <a:t> 1.600.860,00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rowSpan="2">
                  <a:txBody>
                    <a:bodyPr/>
                    <a:lstStyle/>
                    <a:p>
                      <a:pPr algn="ctr">
                        <a:lnSpc>
                          <a:spcPct val="150000"/>
                        </a:lnSpc>
                        <a:spcAft>
                          <a:spcPts val="0"/>
                        </a:spcAft>
                      </a:pPr>
                      <a:r>
                        <a:rPr lang="es-EC" sz="1200" dirty="0">
                          <a:effectLst/>
                        </a:rPr>
                        <a:t> 1.530.078,00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rowSpan="2">
                  <a:txBody>
                    <a:bodyPr/>
                    <a:lstStyle/>
                    <a:p>
                      <a:pPr algn="ctr">
                        <a:lnSpc>
                          <a:spcPct val="150000"/>
                        </a:lnSpc>
                        <a:spcAft>
                          <a:spcPts val="0"/>
                        </a:spcAft>
                      </a:pPr>
                      <a:r>
                        <a:rPr lang="es-EC" sz="1200" dirty="0">
                          <a:effectLst/>
                        </a:rPr>
                        <a:t> 1.683.085,80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rowSpan="2">
                  <a:txBody>
                    <a:bodyPr/>
                    <a:lstStyle/>
                    <a:p>
                      <a:pPr algn="ctr">
                        <a:lnSpc>
                          <a:spcPct val="150000"/>
                        </a:lnSpc>
                        <a:spcAft>
                          <a:spcPts val="0"/>
                        </a:spcAft>
                      </a:pPr>
                      <a:r>
                        <a:rPr lang="es-EC" sz="1200">
                          <a:effectLst/>
                        </a:rPr>
                        <a:t> 1.851.394,38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rowSpan="2">
                  <a:txBody>
                    <a:bodyPr/>
                    <a:lstStyle/>
                    <a:p>
                      <a:pPr algn="just">
                        <a:lnSpc>
                          <a:spcPct val="150000"/>
                        </a:lnSpc>
                        <a:spcAft>
                          <a:spcPts val="0"/>
                        </a:spcAft>
                      </a:pPr>
                      <a:r>
                        <a:rPr lang="es-EC" sz="1200" dirty="0">
                          <a:effectLst/>
                        </a:rPr>
                        <a:t> 2.036.533,82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dirty="0">
                          <a:solidFill>
                            <a:srgbClr val="FFFF00"/>
                          </a:solidFill>
                          <a:effectLst/>
                          <a:latin typeface="Arial" panose="020B0604020202020204" pitchFamily="34" charset="0"/>
                          <a:cs typeface="Arial" panose="020B0604020202020204" pitchFamily="34" charset="0"/>
                        </a:rPr>
                        <a:t>INGRESOS:</a:t>
                      </a:r>
                      <a:endParaRPr lang="es-ES" sz="12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vMerge="1">
                  <a:txBody>
                    <a:bodyPr/>
                    <a:lstStyle/>
                    <a:p>
                      <a:endParaRPr lang="es-ES"/>
                    </a:p>
                  </a:txBody>
                  <a:tcPr/>
                </a:tc>
                <a:tc hMerge="1"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r>
              <a:tr h="254195">
                <a:tc>
                  <a:txBody>
                    <a:bodyPr/>
                    <a:lstStyle/>
                    <a:p>
                      <a:pPr>
                        <a:lnSpc>
                          <a:spcPct val="150000"/>
                        </a:lnSpc>
                        <a:spcAft>
                          <a:spcPts val="0"/>
                        </a:spcAft>
                      </a:pPr>
                      <a:r>
                        <a:rPr lang="es-EC" sz="1200">
                          <a:solidFill>
                            <a:srgbClr val="FFFF00"/>
                          </a:solidFill>
                          <a:effectLst/>
                          <a:latin typeface="Arial" panose="020B0604020202020204" pitchFamily="34" charset="0"/>
                          <a:cs typeface="Arial" panose="020B0604020202020204" pitchFamily="34" charset="0"/>
                        </a:rPr>
                        <a:t>EGRESOS:</a:t>
                      </a:r>
                      <a:endParaRPr lang="es-ES" sz="12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vMerge="1">
                  <a:txBody>
                    <a:bodyPr/>
                    <a:lstStyle/>
                    <a:p>
                      <a:endParaRPr lang="es-ES"/>
                    </a:p>
                  </a:txBody>
                  <a:tcPr/>
                </a:tc>
                <a:tc hMerge="1" vMerge="1">
                  <a:txBody>
                    <a:bodyPr/>
                    <a:lstStyle/>
                    <a:p>
                      <a:endParaRPr lang="es-ES"/>
                    </a:p>
                  </a:txBody>
                  <a:tcPr/>
                </a:tc>
                <a:tc>
                  <a:txBody>
                    <a:bodyPr/>
                    <a:lstStyle/>
                    <a:p>
                      <a:pPr>
                        <a:lnSpc>
                          <a:spcPct val="150000"/>
                        </a:lnSpc>
                        <a:spcAft>
                          <a:spcPts val="0"/>
                        </a:spcAft>
                      </a:pPr>
                      <a:r>
                        <a:rPr lang="es-EC" sz="1200" dirty="0">
                          <a:effectLst/>
                        </a:rPr>
                        <a:t> </a:t>
                      </a:r>
                      <a:r>
                        <a:rPr lang="es-EC" sz="1200" dirty="0" smtClean="0">
                          <a:effectLst/>
                        </a:rPr>
                        <a:t>1.339.798,37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a:t>
                      </a:r>
                      <a:r>
                        <a:rPr lang="es-EC" sz="1200" dirty="0" smtClean="0">
                          <a:effectLst/>
                        </a:rPr>
                        <a:t>1.352.655,07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a:t>
                      </a:r>
                      <a:r>
                        <a:rPr lang="es-EC" sz="1200" dirty="0" smtClean="0">
                          <a:effectLst/>
                        </a:rPr>
                        <a:t>1.384.961,31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a:t>
                      </a:r>
                      <a:r>
                        <a:rPr lang="es-EC" sz="1200" dirty="0" smtClean="0">
                          <a:effectLst/>
                        </a:rPr>
                        <a:t>1.512.654,92</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C" sz="1200" dirty="0">
                          <a:effectLst/>
                        </a:rPr>
                        <a:t> </a:t>
                      </a:r>
                      <a:r>
                        <a:rPr lang="es-EC" sz="1200" dirty="0" smtClean="0">
                          <a:effectLst/>
                        </a:rPr>
                        <a:t>1.601.173,90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a:solidFill>
                            <a:srgbClr val="FFFF00"/>
                          </a:solidFill>
                          <a:effectLst/>
                          <a:latin typeface="Arial" panose="020B0604020202020204" pitchFamily="34" charset="0"/>
                          <a:cs typeface="Arial" panose="020B0604020202020204" pitchFamily="34" charset="0"/>
                        </a:rPr>
                        <a:t>COSTOS VARIABLES</a:t>
                      </a:r>
                      <a:endParaRPr lang="es-ES" sz="12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vMerge="1">
                  <a:txBody>
                    <a:bodyPr/>
                    <a:lstStyle/>
                    <a:p>
                      <a:endParaRPr lang="es-ES"/>
                    </a:p>
                  </a:txBody>
                  <a:tcPr/>
                </a:tc>
                <a:tc hMerge="1" vMerge="1">
                  <a:txBody>
                    <a:bodyPr/>
                    <a:lstStyle/>
                    <a:p>
                      <a:endParaRPr lang="es-ES"/>
                    </a:p>
                  </a:txBody>
                  <a:tcPr/>
                </a:tc>
                <a:tc>
                  <a:txBody>
                    <a:bodyPr/>
                    <a:lstStyle/>
                    <a:p>
                      <a:pPr>
                        <a:lnSpc>
                          <a:spcPct val="150000"/>
                        </a:lnSpc>
                        <a:spcAft>
                          <a:spcPts val="0"/>
                        </a:spcAft>
                      </a:pPr>
                      <a:r>
                        <a:rPr lang="es-EC" sz="1200" dirty="0">
                          <a:effectLst/>
                        </a:rPr>
                        <a:t> </a:t>
                      </a:r>
                      <a:r>
                        <a:rPr lang="es-EC" sz="1200" dirty="0" smtClean="0">
                          <a:effectLst/>
                        </a:rPr>
                        <a:t>1.056.060,00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1.098.302,40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1.142.234,50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1.187.923,88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C" sz="1200" dirty="0">
                          <a:effectLst/>
                        </a:rPr>
                        <a:t> 1.235.440,83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a:solidFill>
                            <a:srgbClr val="FFFF00"/>
                          </a:solidFill>
                          <a:effectLst/>
                          <a:latin typeface="Arial" panose="020B0604020202020204" pitchFamily="34" charset="0"/>
                          <a:cs typeface="Arial" panose="020B0604020202020204" pitchFamily="34" charset="0"/>
                        </a:rPr>
                        <a:t>COSTOS FIJOS</a:t>
                      </a:r>
                      <a:endParaRPr lang="es-ES" sz="12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vMerge="1">
                  <a:txBody>
                    <a:bodyPr/>
                    <a:lstStyle/>
                    <a:p>
                      <a:endParaRPr lang="es-ES"/>
                    </a:p>
                  </a:txBody>
                  <a:tcPr/>
                </a:tc>
                <a:tc hMerge="1" vMerge="1">
                  <a:txBody>
                    <a:bodyPr/>
                    <a:lstStyle/>
                    <a:p>
                      <a:endParaRPr lang="es-ES"/>
                    </a:p>
                  </a:txBody>
                  <a:tcPr/>
                </a:tc>
                <a:tc>
                  <a:txBody>
                    <a:bodyPr/>
                    <a:lstStyle/>
                    <a:p>
                      <a:pPr>
                        <a:lnSpc>
                          <a:spcPct val="150000"/>
                        </a:lnSpc>
                        <a:spcAft>
                          <a:spcPts val="0"/>
                        </a:spcAft>
                      </a:pPr>
                      <a:r>
                        <a:rPr lang="es-EC" sz="1200">
                          <a:effectLst/>
                        </a:rPr>
                        <a:t> 106.880,00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111.155,20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115.601,41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120.225,46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C" sz="1200" dirty="0">
                          <a:effectLst/>
                        </a:rPr>
                        <a:t> 125.034,48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a:solidFill>
                            <a:srgbClr val="FFFF00"/>
                          </a:solidFill>
                          <a:effectLst/>
                          <a:latin typeface="Arial" panose="020B0604020202020204" pitchFamily="34" charset="0"/>
                          <a:cs typeface="Arial" panose="020B0604020202020204" pitchFamily="34" charset="0"/>
                        </a:rPr>
                        <a:t>GASTOS DE VENTAS</a:t>
                      </a:r>
                      <a:endParaRPr lang="es-ES" sz="12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vMerge="1">
                  <a:txBody>
                    <a:bodyPr/>
                    <a:lstStyle/>
                    <a:p>
                      <a:endParaRPr lang="es-ES"/>
                    </a:p>
                  </a:txBody>
                  <a:tcPr/>
                </a:tc>
                <a:tc hMerge="1" vMerge="1">
                  <a:txBody>
                    <a:bodyPr/>
                    <a:lstStyle/>
                    <a:p>
                      <a:endParaRPr lang="es-ES"/>
                    </a:p>
                  </a:txBody>
                  <a:tcPr/>
                </a:tc>
                <a:tc>
                  <a:txBody>
                    <a:bodyPr/>
                    <a:lstStyle/>
                    <a:p>
                      <a:pPr>
                        <a:lnSpc>
                          <a:spcPct val="150000"/>
                        </a:lnSpc>
                        <a:spcAft>
                          <a:spcPts val="0"/>
                        </a:spcAft>
                      </a:pPr>
                      <a:r>
                        <a:rPr lang="es-EC" sz="1200">
                          <a:effectLst/>
                        </a:rPr>
                        <a:t> 25.200,00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26.208,00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27.256,32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28.346,57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C" sz="1200" dirty="0">
                          <a:effectLst/>
                        </a:rPr>
                        <a:t> 29.480,44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a:solidFill>
                            <a:srgbClr val="FFFF00"/>
                          </a:solidFill>
                          <a:effectLst/>
                          <a:latin typeface="Arial" panose="020B0604020202020204" pitchFamily="34" charset="0"/>
                          <a:cs typeface="Arial" panose="020B0604020202020204" pitchFamily="34" charset="0"/>
                        </a:rPr>
                        <a:t>GASTOS ADMINISTRATIVOS</a:t>
                      </a:r>
                      <a:endParaRPr lang="es-ES" sz="12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vMerge="1">
                  <a:txBody>
                    <a:bodyPr/>
                    <a:lstStyle/>
                    <a:p>
                      <a:endParaRPr lang="es-ES"/>
                    </a:p>
                  </a:txBody>
                  <a:tcPr/>
                </a:tc>
                <a:tc hMerge="1" vMerge="1">
                  <a:txBody>
                    <a:bodyPr/>
                    <a:lstStyle/>
                    <a:p>
                      <a:endParaRPr lang="es-ES"/>
                    </a:p>
                  </a:txBody>
                  <a:tcPr/>
                </a:tc>
                <a:tc>
                  <a:txBody>
                    <a:bodyPr/>
                    <a:lstStyle/>
                    <a:p>
                      <a:pPr>
                        <a:lnSpc>
                          <a:spcPct val="150000"/>
                        </a:lnSpc>
                        <a:spcAft>
                          <a:spcPts val="0"/>
                        </a:spcAft>
                      </a:pPr>
                      <a:r>
                        <a:rPr lang="es-EC" sz="1200">
                          <a:effectLst/>
                        </a:rPr>
                        <a:t> 63.600,00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66.144,00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68.789,76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71.541,35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C" sz="1200">
                          <a:effectLst/>
                        </a:rPr>
                        <a:t> 74.403,00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a:solidFill>
                            <a:srgbClr val="FFFF00"/>
                          </a:solidFill>
                          <a:effectLst/>
                          <a:latin typeface="Arial" panose="020B0604020202020204" pitchFamily="34" charset="0"/>
                          <a:cs typeface="Arial" panose="020B0604020202020204" pitchFamily="34" charset="0"/>
                        </a:rPr>
                        <a:t>DEPRECIACION OBRAS FISICAS</a:t>
                      </a:r>
                      <a:endParaRPr lang="es-ES" sz="12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vMerge="1">
                  <a:txBody>
                    <a:bodyPr/>
                    <a:lstStyle/>
                    <a:p>
                      <a:endParaRPr lang="es-ES"/>
                    </a:p>
                  </a:txBody>
                  <a:tcPr/>
                </a:tc>
                <a:tc hMerge="1" vMerge="1">
                  <a:txBody>
                    <a:bodyPr/>
                    <a:lstStyle/>
                    <a:p>
                      <a:endParaRPr lang="es-ES"/>
                    </a:p>
                  </a:txBody>
                  <a:tcPr/>
                </a:tc>
                <a:tc>
                  <a:txBody>
                    <a:bodyPr/>
                    <a:lstStyle/>
                    <a:p>
                      <a:pPr>
                        <a:lnSpc>
                          <a:spcPct val="150000"/>
                        </a:lnSpc>
                        <a:spcAft>
                          <a:spcPts val="0"/>
                        </a:spcAft>
                      </a:pPr>
                      <a:r>
                        <a:rPr lang="es-EC" sz="1200">
                          <a:effectLst/>
                        </a:rPr>
                        <a:t> 11.430,00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11.430,00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11.430,00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11.430,00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C" sz="1200">
                          <a:effectLst/>
                        </a:rPr>
                        <a:t> 11.430,00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a:solidFill>
                            <a:srgbClr val="FFFF00"/>
                          </a:solidFill>
                          <a:effectLst/>
                          <a:latin typeface="Arial" panose="020B0604020202020204" pitchFamily="34" charset="0"/>
                          <a:cs typeface="Arial" panose="020B0604020202020204" pitchFamily="34" charset="0"/>
                        </a:rPr>
                        <a:t>DEPRECIACION MAQ. Y EQUIPOS</a:t>
                      </a:r>
                      <a:endParaRPr lang="es-ES" sz="12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vMerge="1">
                  <a:txBody>
                    <a:bodyPr/>
                    <a:lstStyle/>
                    <a:p>
                      <a:endParaRPr lang="es-ES"/>
                    </a:p>
                  </a:txBody>
                  <a:tcPr/>
                </a:tc>
                <a:tc hMerge="1" vMerge="1">
                  <a:txBody>
                    <a:bodyPr/>
                    <a:lstStyle/>
                    <a:p>
                      <a:endParaRPr lang="es-ES"/>
                    </a:p>
                  </a:txBody>
                  <a:tcPr/>
                </a:tc>
                <a:tc>
                  <a:txBody>
                    <a:bodyPr/>
                    <a:lstStyle/>
                    <a:p>
                      <a:pPr>
                        <a:lnSpc>
                          <a:spcPct val="150000"/>
                        </a:lnSpc>
                        <a:spcAft>
                          <a:spcPts val="0"/>
                        </a:spcAft>
                      </a:pPr>
                      <a:r>
                        <a:rPr lang="es-EC" sz="1200">
                          <a:effectLst/>
                        </a:rPr>
                        <a:t> 12.356,50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12.356,50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12.356,50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12.356,50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C" sz="1200">
                          <a:effectLst/>
                        </a:rPr>
                        <a:t> 12.356,50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a:solidFill>
                            <a:srgbClr val="FFFF00"/>
                          </a:solidFill>
                          <a:effectLst/>
                          <a:latin typeface="Arial" panose="020B0604020202020204" pitchFamily="34" charset="0"/>
                          <a:cs typeface="Arial" panose="020B0604020202020204" pitchFamily="34" charset="0"/>
                        </a:rPr>
                        <a:t>AMORTIZACION INTANGIBLES</a:t>
                      </a:r>
                      <a:endParaRPr lang="es-ES" sz="12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vMerge="1">
                  <a:txBody>
                    <a:bodyPr/>
                    <a:lstStyle/>
                    <a:p>
                      <a:endParaRPr lang="es-ES"/>
                    </a:p>
                  </a:txBody>
                  <a:tcPr/>
                </a:tc>
                <a:tc hMerge="1" vMerge="1">
                  <a:txBody>
                    <a:bodyPr/>
                    <a:lstStyle/>
                    <a:p>
                      <a:endParaRPr lang="es-ES"/>
                    </a:p>
                  </a:txBody>
                  <a:tcPr/>
                </a:tc>
                <a:tc>
                  <a:txBody>
                    <a:bodyPr/>
                    <a:lstStyle/>
                    <a:p>
                      <a:pPr>
                        <a:lnSpc>
                          <a:spcPct val="150000"/>
                        </a:lnSpc>
                        <a:spcAft>
                          <a:spcPts val="0"/>
                        </a:spcAft>
                      </a:pPr>
                      <a:r>
                        <a:rPr lang="es-EC" sz="1200">
                          <a:effectLst/>
                        </a:rPr>
                        <a:t> 1.100,00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1.100,00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1.100,00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1.100,00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C" sz="1200" dirty="0">
                          <a:effectLst/>
                        </a:rPr>
                        <a:t> 1.100,00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a:solidFill>
                            <a:srgbClr val="FFFF00"/>
                          </a:solidFill>
                          <a:effectLst/>
                          <a:latin typeface="Arial" panose="020B0604020202020204" pitchFamily="34" charset="0"/>
                          <a:cs typeface="Arial" panose="020B0604020202020204" pitchFamily="34" charset="0"/>
                        </a:rPr>
                        <a:t>UTILIDAD BRUTA</a:t>
                      </a:r>
                      <a:endParaRPr lang="es-ES" sz="12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rowSpan="3" gridSpan="2">
                  <a:txBody>
                    <a:bodyPr/>
                    <a:lstStyle/>
                    <a:p>
                      <a:pPr algn="ctr">
                        <a:lnSpc>
                          <a:spcPct val="150000"/>
                        </a:lnSpc>
                        <a:spcAft>
                          <a:spcPts val="0"/>
                        </a:spcAft>
                      </a:pPr>
                      <a:r>
                        <a:rPr lang="es-EC" sz="1000">
                          <a:effectLst/>
                        </a:rPr>
                        <a:t> </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rowSpan="3" hMerge="1">
                  <a:txBody>
                    <a:bodyPr/>
                    <a:lstStyle/>
                    <a:p>
                      <a:endParaRPr lang="es-ES"/>
                    </a:p>
                  </a:txBody>
                  <a:tcPr/>
                </a:tc>
                <a:tc>
                  <a:txBody>
                    <a:bodyPr/>
                    <a:lstStyle/>
                    <a:p>
                      <a:pPr>
                        <a:lnSpc>
                          <a:spcPct val="150000"/>
                        </a:lnSpc>
                        <a:spcAft>
                          <a:spcPts val="0"/>
                        </a:spcAft>
                      </a:pPr>
                      <a:r>
                        <a:rPr lang="es-EC" sz="1200">
                          <a:effectLst/>
                        </a:rPr>
                        <a:t> 324.233,50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203.381,90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304.317,32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418.470,62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C" sz="1200" dirty="0">
                          <a:effectLst/>
                        </a:rPr>
                        <a:t> 547.288,56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a:solidFill>
                            <a:srgbClr val="FFFF00"/>
                          </a:solidFill>
                          <a:effectLst/>
                          <a:latin typeface="Arial" panose="020B0604020202020204" pitchFamily="34" charset="0"/>
                          <a:cs typeface="Arial" panose="020B0604020202020204" pitchFamily="34" charset="0"/>
                        </a:rPr>
                        <a:t>IMPUESTOS GENERADOS</a:t>
                      </a:r>
                      <a:endParaRPr lang="es-ES" sz="12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vMerge="1">
                  <a:txBody>
                    <a:bodyPr/>
                    <a:lstStyle/>
                    <a:p>
                      <a:endParaRPr lang="es-ES"/>
                    </a:p>
                  </a:txBody>
                  <a:tcPr/>
                </a:tc>
                <a:tc hMerge="1" vMerge="1">
                  <a:txBody>
                    <a:bodyPr/>
                    <a:lstStyle/>
                    <a:p>
                      <a:endParaRPr lang="es-ES"/>
                    </a:p>
                  </a:txBody>
                  <a:tcPr/>
                </a:tc>
                <a:tc>
                  <a:txBody>
                    <a:bodyPr/>
                    <a:lstStyle/>
                    <a:p>
                      <a:pPr>
                        <a:lnSpc>
                          <a:spcPct val="150000"/>
                        </a:lnSpc>
                        <a:spcAft>
                          <a:spcPts val="0"/>
                        </a:spcAft>
                      </a:pPr>
                      <a:r>
                        <a:rPr lang="es-EC" sz="1200">
                          <a:effectLst/>
                        </a:rPr>
                        <a:t> 81.058,38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50.845,48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76.079,33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104.617,65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C" sz="1200" dirty="0">
                          <a:effectLst/>
                        </a:rPr>
                        <a:t> 136.822,14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dirty="0">
                          <a:solidFill>
                            <a:srgbClr val="FFFF00"/>
                          </a:solidFill>
                          <a:effectLst/>
                          <a:latin typeface="Arial" panose="020B0604020202020204" pitchFamily="34" charset="0"/>
                          <a:cs typeface="Arial" panose="020B0604020202020204" pitchFamily="34" charset="0"/>
                        </a:rPr>
                        <a:t>UTILIDAD NETA</a:t>
                      </a:r>
                      <a:endParaRPr lang="es-ES" sz="12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vMerge="1">
                  <a:txBody>
                    <a:bodyPr/>
                    <a:lstStyle/>
                    <a:p>
                      <a:endParaRPr lang="es-ES"/>
                    </a:p>
                  </a:txBody>
                  <a:tcPr/>
                </a:tc>
                <a:tc hMerge="1" vMerge="1">
                  <a:txBody>
                    <a:bodyPr/>
                    <a:lstStyle/>
                    <a:p>
                      <a:endParaRPr lang="es-ES"/>
                    </a:p>
                  </a:txBody>
                  <a:tcPr/>
                </a:tc>
                <a:tc>
                  <a:txBody>
                    <a:bodyPr/>
                    <a:lstStyle/>
                    <a:p>
                      <a:pPr>
                        <a:lnSpc>
                          <a:spcPct val="150000"/>
                        </a:lnSpc>
                        <a:spcAft>
                          <a:spcPts val="0"/>
                        </a:spcAft>
                      </a:pPr>
                      <a:r>
                        <a:rPr lang="es-EC" sz="1200">
                          <a:effectLst/>
                        </a:rPr>
                        <a:t> 243.175,13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152.536,43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228.237,99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313.852,96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C" sz="1200" dirty="0">
                          <a:effectLst/>
                        </a:rPr>
                        <a:t> 410.466,42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gridSpan="8">
                  <a:txBody>
                    <a:bodyPr/>
                    <a:lstStyle/>
                    <a:p>
                      <a:pPr algn="just">
                        <a:lnSpc>
                          <a:spcPct val="150000"/>
                        </a:lnSpc>
                        <a:spcAft>
                          <a:spcPts val="0"/>
                        </a:spcAft>
                      </a:pPr>
                      <a:r>
                        <a:rPr lang="es-EC" sz="1200" dirty="0">
                          <a:solidFill>
                            <a:srgbClr val="FFFF00"/>
                          </a:solidFill>
                          <a:effectLst/>
                          <a:latin typeface="Arial" panose="020B0604020202020204" pitchFamily="34" charset="0"/>
                          <a:cs typeface="Arial" panose="020B0604020202020204" pitchFamily="34" charset="0"/>
                        </a:rPr>
                        <a:t>DEPRECIACIONES Y AMORTIZACIONES</a:t>
                      </a:r>
                      <a:endParaRPr lang="es-ES" sz="12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54195">
                <a:tc>
                  <a:txBody>
                    <a:bodyPr/>
                    <a:lstStyle/>
                    <a:p>
                      <a:pPr>
                        <a:lnSpc>
                          <a:spcPct val="150000"/>
                        </a:lnSpc>
                        <a:spcAft>
                          <a:spcPts val="0"/>
                        </a:spcAft>
                      </a:pPr>
                      <a:r>
                        <a:rPr lang="es-EC" sz="1200">
                          <a:solidFill>
                            <a:srgbClr val="FFFF00"/>
                          </a:solidFill>
                          <a:effectLst/>
                          <a:latin typeface="Arial" panose="020B0604020202020204" pitchFamily="34" charset="0"/>
                          <a:cs typeface="Arial" panose="020B0604020202020204" pitchFamily="34" charset="0"/>
                        </a:rPr>
                        <a:t>DEPRECIACION OBRAS FISICAS</a:t>
                      </a:r>
                      <a:endParaRPr lang="es-ES" sz="12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rowSpan="3" gridSpan="2">
                  <a:txBody>
                    <a:bodyPr/>
                    <a:lstStyle/>
                    <a:p>
                      <a:pPr algn="ctr">
                        <a:lnSpc>
                          <a:spcPct val="150000"/>
                        </a:lnSpc>
                        <a:spcAft>
                          <a:spcPts val="0"/>
                        </a:spcAft>
                      </a:pPr>
                      <a:r>
                        <a:rPr lang="es-EC" sz="1000">
                          <a:effectLst/>
                        </a:rPr>
                        <a:t> </a:t>
                      </a:r>
                      <a:endParaRPr lang="es-ES" sz="10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rowSpan="3" hMerge="1">
                  <a:txBody>
                    <a:bodyPr/>
                    <a:lstStyle/>
                    <a:p>
                      <a:endParaRPr lang="es-ES"/>
                    </a:p>
                  </a:txBody>
                  <a:tcPr/>
                </a:tc>
                <a:tc>
                  <a:txBody>
                    <a:bodyPr/>
                    <a:lstStyle/>
                    <a:p>
                      <a:pPr>
                        <a:lnSpc>
                          <a:spcPct val="150000"/>
                        </a:lnSpc>
                        <a:spcAft>
                          <a:spcPts val="0"/>
                        </a:spcAft>
                      </a:pPr>
                      <a:r>
                        <a:rPr lang="es-EC" sz="1200">
                          <a:effectLst/>
                        </a:rPr>
                        <a:t> 11.430,00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11.430,00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11.430,00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11.430,00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C" sz="1200" dirty="0">
                          <a:effectLst/>
                        </a:rPr>
                        <a:t> 11.430,00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a:solidFill>
                            <a:srgbClr val="FFFF00"/>
                          </a:solidFill>
                          <a:effectLst/>
                          <a:latin typeface="Arial" panose="020B0604020202020204" pitchFamily="34" charset="0"/>
                          <a:cs typeface="Arial" panose="020B0604020202020204" pitchFamily="34" charset="0"/>
                        </a:rPr>
                        <a:t>DEPRECIACION MAQ. Y EQUIPOS</a:t>
                      </a:r>
                      <a:endParaRPr lang="es-ES" sz="12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vMerge="1">
                  <a:txBody>
                    <a:bodyPr/>
                    <a:lstStyle/>
                    <a:p>
                      <a:endParaRPr lang="es-ES"/>
                    </a:p>
                  </a:txBody>
                  <a:tcPr/>
                </a:tc>
                <a:tc hMerge="1" vMerge="1">
                  <a:txBody>
                    <a:bodyPr/>
                    <a:lstStyle/>
                    <a:p>
                      <a:endParaRPr lang="es-ES"/>
                    </a:p>
                  </a:txBody>
                  <a:tcPr/>
                </a:tc>
                <a:tc>
                  <a:txBody>
                    <a:bodyPr/>
                    <a:lstStyle/>
                    <a:p>
                      <a:pPr>
                        <a:lnSpc>
                          <a:spcPct val="150000"/>
                        </a:lnSpc>
                        <a:spcAft>
                          <a:spcPts val="0"/>
                        </a:spcAft>
                      </a:pPr>
                      <a:r>
                        <a:rPr lang="es-EC" sz="1200">
                          <a:effectLst/>
                        </a:rPr>
                        <a:t> 12.356,50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12.356,50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12.356,50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12.356,50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C" sz="1200" dirty="0">
                          <a:effectLst/>
                        </a:rPr>
                        <a:t> 12.356,50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254195">
                <a:tc>
                  <a:txBody>
                    <a:bodyPr/>
                    <a:lstStyle/>
                    <a:p>
                      <a:pPr>
                        <a:lnSpc>
                          <a:spcPct val="150000"/>
                        </a:lnSpc>
                        <a:spcAft>
                          <a:spcPts val="0"/>
                        </a:spcAft>
                      </a:pPr>
                      <a:r>
                        <a:rPr lang="es-EC" sz="1200" dirty="0">
                          <a:solidFill>
                            <a:srgbClr val="FFFF00"/>
                          </a:solidFill>
                          <a:effectLst/>
                          <a:latin typeface="Arial" panose="020B0604020202020204" pitchFamily="34" charset="0"/>
                          <a:cs typeface="Arial" panose="020B0604020202020204" pitchFamily="34" charset="0"/>
                        </a:rPr>
                        <a:t>AMORTIZACION INTANGIBLES</a:t>
                      </a:r>
                      <a:endParaRPr lang="es-ES" sz="12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vMerge="1">
                  <a:txBody>
                    <a:bodyPr/>
                    <a:lstStyle/>
                    <a:p>
                      <a:endParaRPr lang="es-ES"/>
                    </a:p>
                  </a:txBody>
                  <a:tcPr/>
                </a:tc>
                <a:tc hMerge="1" vMerge="1">
                  <a:txBody>
                    <a:bodyPr/>
                    <a:lstStyle/>
                    <a:p>
                      <a:endParaRPr lang="es-ES"/>
                    </a:p>
                  </a:txBody>
                  <a:tcPr/>
                </a:tc>
                <a:tc>
                  <a:txBody>
                    <a:bodyPr/>
                    <a:lstStyle/>
                    <a:p>
                      <a:pPr>
                        <a:lnSpc>
                          <a:spcPct val="150000"/>
                        </a:lnSpc>
                        <a:spcAft>
                          <a:spcPts val="0"/>
                        </a:spcAft>
                      </a:pPr>
                      <a:r>
                        <a:rPr lang="es-EC" sz="1200">
                          <a:effectLst/>
                        </a:rPr>
                        <a:t> 1.100,00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1.100,00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1.100,00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1.100,00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C" sz="1200" dirty="0">
                          <a:effectLst/>
                        </a:rPr>
                        <a:t> 1.100,00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8"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es-E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es-E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77491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es-E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es-E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3" name="Marcador de contenido 2"/>
          <p:cNvGraphicFramePr>
            <a:graphicFrameLocks noGrp="1"/>
          </p:cNvGraphicFramePr>
          <p:nvPr>
            <p:ph idx="1"/>
            <p:extLst>
              <p:ext uri="{D42A27DB-BD31-4B8C-83A1-F6EECF244321}">
                <p14:modId xmlns:p14="http://schemas.microsoft.com/office/powerpoint/2010/main" val="1465200410"/>
              </p:ext>
            </p:extLst>
          </p:nvPr>
        </p:nvGraphicFramePr>
        <p:xfrm>
          <a:off x="524657" y="269829"/>
          <a:ext cx="8304551" cy="6221115"/>
        </p:xfrm>
        <a:graphic>
          <a:graphicData uri="http://schemas.openxmlformats.org/drawingml/2006/table">
            <a:tbl>
              <a:tblPr firstRow="1" firstCol="1" bandRow="1">
                <a:tableStyleId>{5C22544A-7EE6-4342-B048-85BDC9FD1C3A}</a:tableStyleId>
              </a:tblPr>
              <a:tblGrid>
                <a:gridCol w="2198161"/>
                <a:gridCol w="1257404"/>
                <a:gridCol w="972082"/>
                <a:gridCol w="963975"/>
                <a:gridCol w="972082"/>
                <a:gridCol w="972082"/>
                <a:gridCol w="968765"/>
              </a:tblGrid>
              <a:tr h="391761">
                <a:tc gridSpan="2">
                  <a:txBody>
                    <a:bodyPr/>
                    <a:lstStyle/>
                    <a:p>
                      <a:pPr>
                        <a:lnSpc>
                          <a:spcPct val="150000"/>
                        </a:lnSpc>
                        <a:spcAft>
                          <a:spcPts val="0"/>
                        </a:spcAft>
                      </a:pPr>
                      <a:r>
                        <a:rPr lang="es-EC" sz="1100" dirty="0">
                          <a:solidFill>
                            <a:srgbClr val="FFFF00"/>
                          </a:solidFill>
                          <a:effectLst/>
                          <a:latin typeface="Arial" panose="020B0604020202020204" pitchFamily="34" charset="0"/>
                          <a:cs typeface="Arial" panose="020B0604020202020204" pitchFamily="34" charset="0"/>
                        </a:rPr>
                        <a:t>INVERSIONES:</a:t>
                      </a:r>
                      <a:endParaRPr lang="es-ES" sz="11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s-ES"/>
                    </a:p>
                  </a:txBody>
                  <a:tcPr/>
                </a:tc>
                <a:tc>
                  <a:txBody>
                    <a:bodyPr/>
                    <a:lstStyle/>
                    <a:p>
                      <a:pPr>
                        <a:lnSpc>
                          <a:spcPct val="150000"/>
                        </a:lnSpc>
                        <a:spcAft>
                          <a:spcPts val="0"/>
                        </a:spcAft>
                      </a:pPr>
                      <a:r>
                        <a:rPr lang="es-EC" sz="1100">
                          <a:effectLst/>
                        </a:rPr>
                        <a:t> </a:t>
                      </a:r>
                      <a:endParaRPr lang="es-ES" sz="11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100">
                          <a:effectLst/>
                        </a:rPr>
                        <a:t> </a:t>
                      </a:r>
                      <a:endParaRPr lang="es-ES" sz="11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100">
                          <a:effectLst/>
                        </a:rPr>
                        <a:t> </a:t>
                      </a:r>
                      <a:endParaRPr lang="es-ES" sz="11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100">
                          <a:effectLst/>
                        </a:rPr>
                        <a:t> </a:t>
                      </a:r>
                      <a:endParaRPr lang="es-ES" sz="11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100">
                          <a:effectLst/>
                        </a:rPr>
                        <a:t> </a:t>
                      </a:r>
                      <a:endParaRPr lang="es-ES" sz="11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391761">
                <a:tc>
                  <a:txBody>
                    <a:bodyPr/>
                    <a:lstStyle/>
                    <a:p>
                      <a:pPr>
                        <a:lnSpc>
                          <a:spcPct val="150000"/>
                        </a:lnSpc>
                        <a:spcAft>
                          <a:spcPts val="0"/>
                        </a:spcAft>
                      </a:pPr>
                      <a:r>
                        <a:rPr lang="es-EC" sz="1100" dirty="0">
                          <a:solidFill>
                            <a:srgbClr val="FFFF00"/>
                          </a:solidFill>
                          <a:effectLst/>
                          <a:latin typeface="Arial" panose="020B0604020202020204" pitchFamily="34" charset="0"/>
                          <a:cs typeface="Arial" panose="020B0604020202020204" pitchFamily="34" charset="0"/>
                        </a:rPr>
                        <a:t>TERRENO</a:t>
                      </a:r>
                      <a:endParaRPr lang="es-ES" sz="11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lnSpc>
                          <a:spcPct val="150000"/>
                        </a:lnSpc>
                        <a:spcAft>
                          <a:spcPts val="0"/>
                        </a:spcAft>
                      </a:pPr>
                      <a:r>
                        <a:rPr lang="es-EC" sz="1400" dirty="0">
                          <a:effectLst/>
                        </a:rPr>
                        <a:t> 2.500,00 </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391761">
                <a:tc>
                  <a:txBody>
                    <a:bodyPr/>
                    <a:lstStyle/>
                    <a:p>
                      <a:pPr>
                        <a:lnSpc>
                          <a:spcPct val="150000"/>
                        </a:lnSpc>
                        <a:spcAft>
                          <a:spcPts val="0"/>
                        </a:spcAft>
                      </a:pPr>
                      <a:r>
                        <a:rPr lang="es-EC" sz="1100" dirty="0">
                          <a:solidFill>
                            <a:srgbClr val="FFFF00"/>
                          </a:solidFill>
                          <a:effectLst/>
                          <a:latin typeface="Arial" panose="020B0604020202020204" pitchFamily="34" charset="0"/>
                          <a:cs typeface="Arial" panose="020B0604020202020204" pitchFamily="34" charset="0"/>
                        </a:rPr>
                        <a:t>OBRAS FISICAS</a:t>
                      </a:r>
                      <a:endParaRPr lang="es-ES" sz="11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lnSpc>
                          <a:spcPct val="150000"/>
                        </a:lnSpc>
                        <a:spcAft>
                          <a:spcPts val="0"/>
                        </a:spcAft>
                      </a:pPr>
                      <a:r>
                        <a:rPr lang="es-EC" sz="1400" dirty="0">
                          <a:effectLst/>
                        </a:rPr>
                        <a:t> 114.300,00 </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504224">
                <a:tc>
                  <a:txBody>
                    <a:bodyPr/>
                    <a:lstStyle/>
                    <a:p>
                      <a:pPr>
                        <a:lnSpc>
                          <a:spcPct val="150000"/>
                        </a:lnSpc>
                        <a:spcAft>
                          <a:spcPts val="0"/>
                        </a:spcAft>
                      </a:pPr>
                      <a:r>
                        <a:rPr lang="es-EC" sz="1100">
                          <a:solidFill>
                            <a:srgbClr val="FFFF00"/>
                          </a:solidFill>
                          <a:effectLst/>
                          <a:latin typeface="Arial" panose="020B0604020202020204" pitchFamily="34" charset="0"/>
                          <a:cs typeface="Arial" panose="020B0604020202020204" pitchFamily="34" charset="0"/>
                        </a:rPr>
                        <a:t>EQUIPOS Y HERRAMIENTAS</a:t>
                      </a:r>
                      <a:endParaRPr lang="es-ES" sz="11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lnSpc>
                          <a:spcPct val="150000"/>
                        </a:lnSpc>
                        <a:spcAft>
                          <a:spcPts val="0"/>
                        </a:spcAft>
                      </a:pPr>
                      <a:r>
                        <a:rPr lang="es-EC" sz="1400">
                          <a:effectLst/>
                        </a:rPr>
                        <a:t> 69.420,00 </a:t>
                      </a:r>
                      <a:endParaRPr lang="es-ES" sz="14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391761">
                <a:tc>
                  <a:txBody>
                    <a:bodyPr/>
                    <a:lstStyle/>
                    <a:p>
                      <a:pPr>
                        <a:lnSpc>
                          <a:spcPct val="150000"/>
                        </a:lnSpc>
                        <a:spcAft>
                          <a:spcPts val="0"/>
                        </a:spcAft>
                      </a:pPr>
                      <a:r>
                        <a:rPr lang="es-EC" sz="1100">
                          <a:solidFill>
                            <a:srgbClr val="FFFF00"/>
                          </a:solidFill>
                          <a:effectLst/>
                          <a:latin typeface="Arial" panose="020B0604020202020204" pitchFamily="34" charset="0"/>
                          <a:cs typeface="Arial" panose="020B0604020202020204" pitchFamily="34" charset="0"/>
                        </a:rPr>
                        <a:t>TECNOLOGIA</a:t>
                      </a:r>
                      <a:endParaRPr lang="es-ES" sz="11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lnSpc>
                          <a:spcPct val="150000"/>
                        </a:lnSpc>
                        <a:spcAft>
                          <a:spcPts val="0"/>
                        </a:spcAft>
                      </a:pPr>
                      <a:r>
                        <a:rPr lang="es-EC" sz="1400" dirty="0">
                          <a:effectLst/>
                        </a:rPr>
                        <a:t> 1.500,00 </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504224">
                <a:tc>
                  <a:txBody>
                    <a:bodyPr/>
                    <a:lstStyle/>
                    <a:p>
                      <a:pPr>
                        <a:lnSpc>
                          <a:spcPct val="150000"/>
                        </a:lnSpc>
                        <a:spcAft>
                          <a:spcPts val="0"/>
                        </a:spcAft>
                      </a:pPr>
                      <a:r>
                        <a:rPr lang="es-EC" sz="1100">
                          <a:solidFill>
                            <a:srgbClr val="FFFF00"/>
                          </a:solidFill>
                          <a:effectLst/>
                          <a:latin typeface="Arial" panose="020B0604020202020204" pitchFamily="34" charset="0"/>
                          <a:cs typeface="Arial" panose="020B0604020202020204" pitchFamily="34" charset="0"/>
                        </a:rPr>
                        <a:t>GASTOS PREOPERACIONALES</a:t>
                      </a:r>
                      <a:endParaRPr lang="es-ES" sz="11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lnSpc>
                          <a:spcPct val="150000"/>
                        </a:lnSpc>
                        <a:spcAft>
                          <a:spcPts val="0"/>
                        </a:spcAft>
                      </a:pPr>
                      <a:r>
                        <a:rPr lang="es-EC" sz="1400">
                          <a:effectLst/>
                        </a:rPr>
                        <a:t> 2.000,00 </a:t>
                      </a:r>
                      <a:endParaRPr lang="es-ES" sz="14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391761">
                <a:tc>
                  <a:txBody>
                    <a:bodyPr/>
                    <a:lstStyle/>
                    <a:p>
                      <a:pPr>
                        <a:lnSpc>
                          <a:spcPct val="150000"/>
                        </a:lnSpc>
                        <a:spcAft>
                          <a:spcPts val="0"/>
                        </a:spcAft>
                      </a:pPr>
                      <a:r>
                        <a:rPr lang="es-EC" sz="1100">
                          <a:solidFill>
                            <a:srgbClr val="FFFF00"/>
                          </a:solidFill>
                          <a:effectLst/>
                          <a:latin typeface="Arial" panose="020B0604020202020204" pitchFamily="34" charset="0"/>
                          <a:cs typeface="Arial" panose="020B0604020202020204" pitchFamily="34" charset="0"/>
                        </a:rPr>
                        <a:t>CAPITAL DE TRABAJO</a:t>
                      </a:r>
                      <a:endParaRPr lang="es-ES" sz="11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lnSpc>
                          <a:spcPct val="150000"/>
                        </a:lnSpc>
                        <a:spcAft>
                          <a:spcPts val="0"/>
                        </a:spcAft>
                      </a:pPr>
                      <a:r>
                        <a:rPr lang="es-EC" sz="1400">
                          <a:effectLst/>
                        </a:rPr>
                        <a:t> 312.420,00 </a:t>
                      </a:r>
                      <a:endParaRPr lang="es-ES" sz="14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391761">
                <a:tc>
                  <a:txBody>
                    <a:bodyPr/>
                    <a:lstStyle/>
                    <a:p>
                      <a:pPr>
                        <a:lnSpc>
                          <a:spcPct val="150000"/>
                        </a:lnSpc>
                        <a:spcAft>
                          <a:spcPts val="0"/>
                        </a:spcAft>
                      </a:pPr>
                      <a:r>
                        <a:rPr lang="es-EC" sz="1100">
                          <a:solidFill>
                            <a:srgbClr val="FFFF00"/>
                          </a:solidFill>
                          <a:effectLst/>
                          <a:latin typeface="Arial" panose="020B0604020202020204" pitchFamily="34" charset="0"/>
                          <a:cs typeface="Arial" panose="020B0604020202020204" pitchFamily="34" charset="0"/>
                        </a:rPr>
                        <a:t>IMPREVISTOS</a:t>
                      </a:r>
                      <a:endParaRPr lang="es-ES" sz="11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lnSpc>
                          <a:spcPct val="150000"/>
                        </a:lnSpc>
                        <a:spcAft>
                          <a:spcPts val="0"/>
                        </a:spcAft>
                      </a:pPr>
                      <a:r>
                        <a:rPr lang="es-EC" sz="1400">
                          <a:effectLst/>
                        </a:rPr>
                        <a:t> 2.000,00 </a:t>
                      </a:r>
                      <a:endParaRPr lang="es-ES" sz="14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391761">
                <a:tc>
                  <a:txBody>
                    <a:bodyPr/>
                    <a:lstStyle/>
                    <a:p>
                      <a:pPr>
                        <a:lnSpc>
                          <a:spcPct val="150000"/>
                        </a:lnSpc>
                        <a:spcAft>
                          <a:spcPts val="0"/>
                        </a:spcAft>
                      </a:pPr>
                      <a:r>
                        <a:rPr lang="es-EC" sz="1100">
                          <a:solidFill>
                            <a:srgbClr val="FFFF00"/>
                          </a:solidFill>
                          <a:effectLst/>
                          <a:latin typeface="Arial" panose="020B0604020202020204" pitchFamily="34" charset="0"/>
                          <a:cs typeface="Arial" panose="020B0604020202020204" pitchFamily="34" charset="0"/>
                        </a:rPr>
                        <a:t>FLUJO DE CAJA</a:t>
                      </a:r>
                      <a:endParaRPr lang="es-ES" sz="11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spcAft>
                          <a:spcPts val="0"/>
                        </a:spcAft>
                      </a:pPr>
                      <a:r>
                        <a:rPr lang="es-EC" sz="1400">
                          <a:effectLst/>
                        </a:rPr>
                        <a:t> -504.140,00 </a:t>
                      </a:r>
                      <a:endParaRPr lang="es-ES" sz="14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400" dirty="0">
                          <a:effectLst/>
                        </a:rPr>
                        <a:t> </a:t>
                      </a:r>
                      <a:r>
                        <a:rPr lang="es-EC" sz="1400" dirty="0" smtClean="0">
                          <a:effectLst/>
                        </a:rPr>
                        <a:t>261.061,63 </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400" dirty="0">
                          <a:effectLst/>
                        </a:rPr>
                        <a:t> 177.422,93 </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400" dirty="0">
                          <a:effectLst/>
                        </a:rPr>
                        <a:t> 253.124,49 </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400" dirty="0">
                          <a:effectLst/>
                        </a:rPr>
                        <a:t> 338.739,46 </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400" dirty="0">
                          <a:effectLst/>
                        </a:rPr>
                        <a:t> </a:t>
                      </a:r>
                      <a:r>
                        <a:rPr lang="es-EC" sz="1400" dirty="0" smtClean="0">
                          <a:effectLst/>
                        </a:rPr>
                        <a:t>435.359,92 </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362647">
                <a:tc gridSpan="7">
                  <a:txBody>
                    <a:bodyPr/>
                    <a:lstStyle/>
                    <a:p>
                      <a:pPr>
                        <a:lnSpc>
                          <a:spcPct val="150000"/>
                        </a:lnSpc>
                        <a:spcAft>
                          <a:spcPts val="0"/>
                        </a:spcAft>
                      </a:pPr>
                      <a:r>
                        <a:rPr lang="es-EC" sz="1400" dirty="0">
                          <a:solidFill>
                            <a:srgbClr val="FFFF00"/>
                          </a:solidFill>
                          <a:effectLst/>
                          <a:latin typeface="Arial" panose="020B0604020202020204" pitchFamily="34" charset="0"/>
                          <a:cs typeface="Arial" panose="020B0604020202020204" pitchFamily="34" charset="0"/>
                        </a:rPr>
                        <a:t>EVALUACION FINANCIERA</a:t>
                      </a:r>
                      <a:endParaRPr lang="es-ES" sz="14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91761">
                <a:tc>
                  <a:txBody>
                    <a:bodyPr/>
                    <a:lstStyle/>
                    <a:p>
                      <a:pPr>
                        <a:lnSpc>
                          <a:spcPct val="150000"/>
                        </a:lnSpc>
                        <a:spcAft>
                          <a:spcPts val="0"/>
                        </a:spcAft>
                      </a:pPr>
                      <a:r>
                        <a:rPr lang="es-EC" sz="1100" dirty="0">
                          <a:solidFill>
                            <a:srgbClr val="FFFF00"/>
                          </a:solidFill>
                          <a:effectLst/>
                          <a:latin typeface="Arial" panose="020B0604020202020204" pitchFamily="34" charset="0"/>
                          <a:cs typeface="Arial" panose="020B0604020202020204" pitchFamily="34" charset="0"/>
                        </a:rPr>
                        <a:t>FLUJO ACTUAL ANUAL</a:t>
                      </a:r>
                      <a:endParaRPr lang="es-ES" sz="11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lnSpc>
                          <a:spcPct val="150000"/>
                        </a:lnSpc>
                        <a:spcAft>
                          <a:spcPts val="0"/>
                        </a:spcAft>
                      </a:pPr>
                      <a:r>
                        <a:rPr lang="es-EC" sz="1400" dirty="0">
                          <a:effectLst/>
                        </a:rPr>
                        <a:t> -504.140,00 </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400" dirty="0">
                          <a:effectLst/>
                        </a:rPr>
                        <a:t> </a:t>
                      </a:r>
                      <a:r>
                        <a:rPr lang="es-EC" sz="1400" dirty="0" smtClean="0">
                          <a:effectLst/>
                        </a:rPr>
                        <a:t>243.078,37 </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400">
                          <a:effectLst/>
                        </a:rPr>
                        <a:t> 144.000,43 </a:t>
                      </a:r>
                      <a:endParaRPr lang="es-ES" sz="14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400">
                          <a:effectLst/>
                        </a:rPr>
                        <a:t> 185.082,44 </a:t>
                      </a:r>
                      <a:endParaRPr lang="es-ES" sz="14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400" dirty="0">
                          <a:effectLst/>
                        </a:rPr>
                        <a:t> 223.138,18 </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400" dirty="0">
                          <a:effectLst/>
                        </a:rPr>
                        <a:t> 258.360,77 </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391761">
                <a:tc>
                  <a:txBody>
                    <a:bodyPr/>
                    <a:lstStyle/>
                    <a:p>
                      <a:pPr>
                        <a:lnSpc>
                          <a:spcPct val="150000"/>
                        </a:lnSpc>
                        <a:spcAft>
                          <a:spcPts val="0"/>
                        </a:spcAft>
                      </a:pPr>
                      <a:r>
                        <a:rPr lang="es-EC" sz="1100">
                          <a:solidFill>
                            <a:srgbClr val="FFFF00"/>
                          </a:solidFill>
                          <a:effectLst/>
                          <a:latin typeface="Arial" panose="020B0604020202020204" pitchFamily="34" charset="0"/>
                          <a:cs typeface="Arial" panose="020B0604020202020204" pitchFamily="34" charset="0"/>
                        </a:rPr>
                        <a:t>VALOR ACTUAL NETO</a:t>
                      </a:r>
                      <a:endParaRPr lang="es-ES" sz="11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lnSpc>
                          <a:spcPct val="150000"/>
                        </a:lnSpc>
                        <a:spcAft>
                          <a:spcPts val="0"/>
                        </a:spcAft>
                      </a:pPr>
                      <a:r>
                        <a:rPr lang="es-EC" sz="1400" dirty="0">
                          <a:effectLst/>
                        </a:rPr>
                        <a:t>$ </a:t>
                      </a:r>
                      <a:r>
                        <a:rPr lang="es-EC" sz="1400" dirty="0" smtClean="0">
                          <a:effectLst/>
                        </a:rPr>
                        <a:t>359.228,35</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400">
                          <a:effectLst/>
                        </a:rPr>
                        <a:t> </a:t>
                      </a:r>
                      <a:endParaRPr lang="es-ES" sz="14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400">
                          <a:effectLst/>
                        </a:rPr>
                        <a:t> </a:t>
                      </a:r>
                      <a:endParaRPr lang="es-ES" sz="14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400">
                          <a:effectLst/>
                        </a:rPr>
                        <a:t> </a:t>
                      </a:r>
                      <a:endParaRPr lang="es-ES" sz="14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400" dirty="0">
                          <a:effectLst/>
                        </a:rPr>
                        <a:t> </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400" dirty="0">
                          <a:effectLst/>
                        </a:rPr>
                        <a:t> </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504224">
                <a:tc>
                  <a:txBody>
                    <a:bodyPr/>
                    <a:lstStyle/>
                    <a:p>
                      <a:pPr>
                        <a:lnSpc>
                          <a:spcPct val="150000"/>
                        </a:lnSpc>
                        <a:spcAft>
                          <a:spcPts val="0"/>
                        </a:spcAft>
                      </a:pPr>
                      <a:r>
                        <a:rPr lang="es-EC" sz="1100">
                          <a:solidFill>
                            <a:srgbClr val="FFFF00"/>
                          </a:solidFill>
                          <a:effectLst/>
                          <a:latin typeface="Arial" panose="020B0604020202020204" pitchFamily="34" charset="0"/>
                          <a:cs typeface="Arial" panose="020B0604020202020204" pitchFamily="34" charset="0"/>
                        </a:rPr>
                        <a:t>TASA INTERNA DE RETORNO</a:t>
                      </a:r>
                      <a:endParaRPr lang="es-ES" sz="110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lnSpc>
                          <a:spcPct val="150000"/>
                        </a:lnSpc>
                        <a:spcAft>
                          <a:spcPts val="0"/>
                        </a:spcAft>
                      </a:pPr>
                      <a:r>
                        <a:rPr lang="es-EC" sz="1400" dirty="0" smtClean="0">
                          <a:effectLst/>
                        </a:rPr>
                        <a:t>43,62,%</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r h="391761">
                <a:tc>
                  <a:txBody>
                    <a:bodyPr/>
                    <a:lstStyle/>
                    <a:p>
                      <a:pPr>
                        <a:lnSpc>
                          <a:spcPct val="150000"/>
                        </a:lnSpc>
                        <a:spcAft>
                          <a:spcPts val="0"/>
                        </a:spcAft>
                      </a:pPr>
                      <a:r>
                        <a:rPr lang="es-EC" sz="1100" dirty="0">
                          <a:solidFill>
                            <a:srgbClr val="FFFF00"/>
                          </a:solidFill>
                          <a:effectLst/>
                          <a:latin typeface="Arial" panose="020B0604020202020204" pitchFamily="34" charset="0"/>
                          <a:cs typeface="Arial" panose="020B0604020202020204" pitchFamily="34" charset="0"/>
                        </a:rPr>
                        <a:t>INDICE DE RENTABILIDAD</a:t>
                      </a:r>
                      <a:endParaRPr lang="es-ES" sz="11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lnSpc>
                          <a:spcPct val="150000"/>
                        </a:lnSpc>
                        <a:spcAft>
                          <a:spcPts val="0"/>
                        </a:spcAft>
                      </a:pPr>
                      <a:r>
                        <a:rPr lang="es-EC" sz="1400" dirty="0" smtClean="0">
                          <a:effectLst/>
                        </a:rPr>
                        <a:t>1,71 </a:t>
                      </a:r>
                      <a:endParaRPr lang="es-ES" sz="14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a:effectLst/>
                        </a:rPr>
                        <a:t> </a:t>
                      </a:r>
                      <a:endParaRPr lang="es-ES" sz="120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C" sz="1200" dirty="0">
                          <a:effectLst/>
                        </a:rPr>
                        <a:t> </a:t>
                      </a:r>
                      <a:endParaRPr lang="es-ES" sz="1200" dirty="0">
                        <a:solidFill>
                          <a:srgbClr val="2F5496"/>
                        </a:solidFill>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4581063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0109" y="104930"/>
            <a:ext cx="7606906" cy="1004341"/>
          </a:xfrm>
        </p:spPr>
        <p:txBody>
          <a:bodyPr>
            <a:normAutofit fontScale="90000"/>
          </a:bodyPr>
          <a:lstStyle/>
          <a:p>
            <a:r>
              <a:rPr lang="es-ES" sz="2800" b="1" dirty="0" smtClean="0"/>
              <a:t>Punto de equilibrio</a:t>
            </a:r>
            <a:r>
              <a:rPr lang="es-ES" dirty="0" smtClean="0"/>
              <a:t/>
            </a:r>
            <a:br>
              <a:rPr lang="es-ES" dirty="0" smtClean="0"/>
            </a:b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3460388"/>
              </p:ext>
            </p:extLst>
          </p:nvPr>
        </p:nvGraphicFramePr>
        <p:xfrm>
          <a:off x="329784" y="779491"/>
          <a:ext cx="8499423" cy="5273579"/>
        </p:xfrm>
        <a:graphic>
          <a:graphicData uri="http://schemas.openxmlformats.org/drawingml/2006/table">
            <a:tbl>
              <a:tblPr firstRow="1" firstCol="1" bandRow="1">
                <a:tableStyleId>{7DF18680-E054-41AD-8BC1-D1AEF772440D}</a:tableStyleId>
              </a:tblPr>
              <a:tblGrid>
                <a:gridCol w="3235281"/>
                <a:gridCol w="1689148"/>
                <a:gridCol w="1495284"/>
                <a:gridCol w="2079710"/>
              </a:tblGrid>
              <a:tr h="363673">
                <a:tc gridSpan="4">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PUNTO DE EQUILIBRIO EN FUNCION DE LA CAPACIDAD INSTALADA</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r>
              <a:tr h="330603">
                <a:tc gridSpan="4">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PE = (COSTOS FIJOS/VENTAS TOTALES-COSTOS VARIABLES TOTALES)*100</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r>
              <a:tr h="330603">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DESCRIPCIÓN DE DATOS</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lang="es-EC" sz="1200" dirty="0">
                          <a:solidFill>
                            <a:schemeClr val="tx1"/>
                          </a:solidFill>
                          <a:effectLst/>
                          <a:latin typeface="Times New Roman" panose="02020603050405020304" pitchFamily="18" charset="0"/>
                          <a:cs typeface="Times New Roman" panose="02020603050405020304" pitchFamily="18" charset="0"/>
                        </a:rPr>
                        <a:t>PRIMER AÑO</a:t>
                      </a:r>
                      <a:endParaRPr lang="es-E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TERCER AÑO</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QUINTO AÑO</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30603">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COSTOS FIJOS</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dirty="0">
                          <a:solidFill>
                            <a:schemeClr val="tx1"/>
                          </a:solidFill>
                          <a:effectLst/>
                          <a:latin typeface="Times New Roman" panose="02020603050405020304" pitchFamily="18" charset="0"/>
                          <a:cs typeface="Times New Roman" panose="02020603050405020304" pitchFamily="18" charset="0"/>
                        </a:rPr>
                        <a:t>106880,00</a:t>
                      </a:r>
                      <a:endParaRPr lang="es-E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dirty="0">
                          <a:solidFill>
                            <a:schemeClr val="tx1"/>
                          </a:solidFill>
                          <a:effectLst/>
                          <a:latin typeface="Times New Roman" panose="02020603050405020304" pitchFamily="18" charset="0"/>
                          <a:cs typeface="Times New Roman" panose="02020603050405020304" pitchFamily="18" charset="0"/>
                        </a:rPr>
                        <a:t> 115.601,41 </a:t>
                      </a:r>
                      <a:endParaRPr lang="es-E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 125.034,48 </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30603">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VENTAS TOTALES</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 1.600.860,00 </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dirty="0">
                          <a:solidFill>
                            <a:schemeClr val="tx1"/>
                          </a:solidFill>
                          <a:effectLst/>
                          <a:latin typeface="Times New Roman" panose="02020603050405020304" pitchFamily="18" charset="0"/>
                          <a:cs typeface="Times New Roman" panose="02020603050405020304" pitchFamily="18" charset="0"/>
                        </a:rPr>
                        <a:t> 1.683.085,80 </a:t>
                      </a:r>
                      <a:endParaRPr lang="es-E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 2.036.533,82 </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30603">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COSTOS VARIABLES TOTALES</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 1.056.060,00 </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dirty="0">
                          <a:solidFill>
                            <a:schemeClr val="tx1"/>
                          </a:solidFill>
                          <a:effectLst/>
                          <a:latin typeface="Times New Roman" panose="02020603050405020304" pitchFamily="18" charset="0"/>
                          <a:cs typeface="Times New Roman" panose="02020603050405020304" pitchFamily="18" charset="0"/>
                        </a:rPr>
                        <a:t> 1.142.234,50 </a:t>
                      </a:r>
                      <a:endParaRPr lang="es-E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 1.235.440,83 </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30603">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PE</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19,62</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21,37</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dirty="0">
                          <a:solidFill>
                            <a:schemeClr val="tx1"/>
                          </a:solidFill>
                          <a:effectLst/>
                          <a:latin typeface="Times New Roman" panose="02020603050405020304" pitchFamily="18" charset="0"/>
                          <a:cs typeface="Times New Roman" panose="02020603050405020304" pitchFamily="18" charset="0"/>
                        </a:rPr>
                        <a:t>15,61</a:t>
                      </a:r>
                      <a:endParaRPr lang="es-E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0377">
                <a:tc>
                  <a:txBody>
                    <a:bodyPr/>
                    <a:lstStyle/>
                    <a:p>
                      <a:endParaRPr lang="es-ES" sz="140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a:txBody>
                    <a:bodyPr/>
                    <a:lstStyle/>
                    <a:p>
                      <a:endParaRPr lang="es-ES" sz="120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a:txBody>
                    <a:bodyPr/>
                    <a:lstStyle/>
                    <a:p>
                      <a:endParaRPr lang="es-ES" sz="120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a:txBody>
                    <a:bodyPr/>
                    <a:lstStyle/>
                    <a:p>
                      <a:endParaRPr lang="es-ES" sz="1200">
                        <a:solidFill>
                          <a:schemeClr val="tx1"/>
                        </a:solidFill>
                        <a:effectLst/>
                        <a:latin typeface="Times New Roman" panose="02020603050405020304" pitchFamily="18" charset="0"/>
                        <a:cs typeface="Times New Roman" panose="02020603050405020304" pitchFamily="18" charset="0"/>
                      </a:endParaRPr>
                    </a:p>
                  </a:txBody>
                  <a:tcPr marL="68580" marR="68580" marT="0" marB="0"/>
                </a:tc>
              </a:tr>
              <a:tr h="328620">
                <a:tc>
                  <a:txBody>
                    <a:bodyPr/>
                    <a:lstStyle/>
                    <a:p>
                      <a:endParaRPr lang="es-ES" sz="140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a:txBody>
                    <a:bodyPr/>
                    <a:lstStyle/>
                    <a:p>
                      <a:endParaRPr lang="es-ES" sz="120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a:txBody>
                    <a:bodyPr/>
                    <a:lstStyle/>
                    <a:p>
                      <a:endParaRPr lang="es-ES" sz="120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a:txBody>
                    <a:bodyPr/>
                    <a:lstStyle/>
                    <a:p>
                      <a:endParaRPr lang="es-ES"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tc>
              </a:tr>
              <a:tr h="363673">
                <a:tc gridSpan="4">
                  <a:txBody>
                    <a:bodyPr/>
                    <a:lstStyle/>
                    <a:p>
                      <a:pPr algn="ctr">
                        <a:lnSpc>
                          <a:spcPct val="150000"/>
                        </a:lnSpc>
                        <a:spcAft>
                          <a:spcPts val="0"/>
                        </a:spcAft>
                      </a:pPr>
                      <a:r>
                        <a:rPr lang="es-EC" sz="1200" dirty="0">
                          <a:solidFill>
                            <a:schemeClr val="tx1"/>
                          </a:solidFill>
                          <a:effectLst/>
                          <a:latin typeface="Times New Roman" panose="02020603050405020304" pitchFamily="18" charset="0"/>
                          <a:cs typeface="Times New Roman" panose="02020603050405020304" pitchFamily="18" charset="0"/>
                        </a:rPr>
                        <a:t>PUNTO DE EQUILIBRIO EN FUNCION DE LAS VENTAS</a:t>
                      </a:r>
                      <a:endParaRPr lang="es-E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r>
              <a:tr h="330603">
                <a:tc gridSpan="4">
                  <a:txBody>
                    <a:bodyPr/>
                    <a:lstStyle/>
                    <a:p>
                      <a:pP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PE = COSTOS FIJOS/(1 - (COSTOS VARIABLES/VENTAS))</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r>
              <a:tr h="330603">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DESCRIPCIÓN DE DATOS</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PRIMER AÑO</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TERCER AÑO</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lang="es-EC" sz="1200" dirty="0">
                          <a:solidFill>
                            <a:schemeClr val="tx1"/>
                          </a:solidFill>
                          <a:effectLst/>
                          <a:latin typeface="Times New Roman" panose="02020603050405020304" pitchFamily="18" charset="0"/>
                          <a:cs typeface="Times New Roman" panose="02020603050405020304" pitchFamily="18" charset="0"/>
                        </a:rPr>
                        <a:t>QUINTO AÑO</a:t>
                      </a:r>
                      <a:endParaRPr lang="es-E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30603">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COSTOS FIJOS</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106880,00</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115601,41</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dirty="0">
                          <a:solidFill>
                            <a:schemeClr val="tx1"/>
                          </a:solidFill>
                          <a:effectLst/>
                          <a:latin typeface="Times New Roman" panose="02020603050405020304" pitchFamily="18" charset="0"/>
                          <a:cs typeface="Times New Roman" panose="02020603050405020304" pitchFamily="18" charset="0"/>
                        </a:rPr>
                        <a:t>125034,48</a:t>
                      </a:r>
                      <a:endParaRPr lang="es-E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30603">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COSTOS VARIABLES</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 1.056.060,00 </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 1.142.234,50 </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dirty="0">
                          <a:solidFill>
                            <a:schemeClr val="tx1"/>
                          </a:solidFill>
                          <a:effectLst/>
                          <a:latin typeface="Times New Roman" panose="02020603050405020304" pitchFamily="18" charset="0"/>
                          <a:cs typeface="Times New Roman" panose="02020603050405020304" pitchFamily="18" charset="0"/>
                        </a:rPr>
                        <a:t> 1.235.440,83 </a:t>
                      </a:r>
                      <a:endParaRPr lang="es-E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30603">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VENTAS </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 1.600.860,00 </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 1.683.085,80 </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dirty="0">
                          <a:solidFill>
                            <a:schemeClr val="tx1"/>
                          </a:solidFill>
                          <a:effectLst/>
                          <a:latin typeface="Times New Roman" panose="02020603050405020304" pitchFamily="18" charset="0"/>
                          <a:cs typeface="Times New Roman" panose="02020603050405020304" pitchFamily="18" charset="0"/>
                        </a:rPr>
                        <a:t> 2.036.533,82 </a:t>
                      </a:r>
                      <a:endParaRPr lang="es-E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30603">
                <a:tc>
                  <a:txBody>
                    <a:bodyPr/>
                    <a:lstStyle/>
                    <a:p>
                      <a:pP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PE</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dirty="0">
                          <a:solidFill>
                            <a:schemeClr val="tx1"/>
                          </a:solidFill>
                          <a:effectLst/>
                          <a:latin typeface="Times New Roman" panose="02020603050405020304" pitchFamily="18" charset="0"/>
                          <a:cs typeface="Times New Roman" panose="02020603050405020304" pitchFamily="18" charset="0"/>
                        </a:rPr>
                        <a:t>314060,05</a:t>
                      </a:r>
                      <a:endParaRPr lang="es-E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a:solidFill>
                            <a:schemeClr val="tx1"/>
                          </a:solidFill>
                          <a:effectLst/>
                          <a:latin typeface="Times New Roman" panose="02020603050405020304" pitchFamily="18" charset="0"/>
                          <a:cs typeface="Times New Roman" panose="02020603050405020304" pitchFamily="18" charset="0"/>
                        </a:rPr>
                        <a:t>359742,29</a:t>
                      </a:r>
                      <a:endParaRPr lang="es-E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50000"/>
                        </a:lnSpc>
                        <a:spcAft>
                          <a:spcPts val="0"/>
                        </a:spcAft>
                      </a:pPr>
                      <a:r>
                        <a:rPr lang="es-EC" sz="1200" dirty="0">
                          <a:solidFill>
                            <a:schemeClr val="tx1"/>
                          </a:solidFill>
                          <a:effectLst/>
                          <a:latin typeface="Times New Roman" panose="02020603050405020304" pitchFamily="18" charset="0"/>
                          <a:cs typeface="Times New Roman" panose="02020603050405020304" pitchFamily="18" charset="0"/>
                        </a:rPr>
                        <a:t>317861,92</a:t>
                      </a:r>
                      <a:endParaRPr lang="es-E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78344370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424847672"/>
              </p:ext>
            </p:extLst>
          </p:nvPr>
        </p:nvGraphicFramePr>
        <p:xfrm>
          <a:off x="669288" y="359769"/>
          <a:ext cx="8084968" cy="5643584"/>
        </p:xfrm>
        <a:graphic>
          <a:graphicData uri="http://schemas.openxmlformats.org/drawingml/2006/table">
            <a:tbl>
              <a:tblPr firstRow="1" firstCol="1" bandRow="1">
                <a:tableStyleId>{7DF18680-E054-41AD-8BC1-D1AEF772440D}</a:tableStyleId>
              </a:tblPr>
              <a:tblGrid>
                <a:gridCol w="5195593"/>
                <a:gridCol w="2889375"/>
              </a:tblGrid>
              <a:tr h="352724">
                <a:tc gridSpan="2">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Capital de Operación </a:t>
                      </a:r>
                      <a:endParaRPr lang="es-E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c hMerge="1">
                  <a:txBody>
                    <a:bodyPr/>
                    <a:lstStyle/>
                    <a:p>
                      <a:endParaRPr lang="es-ES"/>
                    </a:p>
                  </a:txBody>
                  <a:tcPr/>
                </a:tc>
              </a:tr>
              <a:tr h="352724">
                <a:tc>
                  <a:txBody>
                    <a:bodyPr/>
                    <a:lstStyle/>
                    <a:p>
                      <a:pP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Costos de operación (Anual):</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c>
                  <a:txBody>
                    <a:bodyPr/>
                    <a:lstStyle/>
                    <a:p>
                      <a:pPr algn="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 289.500,00 </a:t>
                      </a:r>
                      <a:endParaRPr lang="es-E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r>
              <a:tr h="352724">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Mano de obra</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c>
                  <a:txBody>
                    <a:bodyPr/>
                    <a:lstStyle/>
                    <a:p>
                      <a:pPr algn="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 17.100,00 </a:t>
                      </a:r>
                      <a:endParaRPr lang="es-E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r>
              <a:tr h="352724">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Grano de cacao</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264.000,00 </a:t>
                      </a:r>
                      <a:endParaRPr lang="es-E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r>
              <a:tr h="352724">
                <a:tc>
                  <a:txBody>
                    <a:bodyPr/>
                    <a:lstStyle/>
                    <a:p>
                      <a:pP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Servicios (agua, luz, teléfono)</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c>
                  <a:txBody>
                    <a:bodyPr/>
                    <a:lstStyle/>
                    <a:p>
                      <a:pPr algn="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 7.500,00 </a:t>
                      </a:r>
                      <a:endParaRPr lang="es-E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r>
              <a:tr h="352724">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Suministros y materiales de operación</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900,00 </a:t>
                      </a:r>
                      <a:endParaRPr lang="es-E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r>
              <a:tr h="352724">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Gastos de ventas:</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6.300,00 </a:t>
                      </a:r>
                      <a:endParaRPr lang="es-E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r>
              <a:tr h="352724">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Transporte al punto de venta </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6.300,00 </a:t>
                      </a:r>
                      <a:endParaRPr lang="es-E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r>
              <a:tr h="352724">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Gastos Administrativos: </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16.620,00 </a:t>
                      </a:r>
                      <a:endParaRPr lang="es-E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r>
              <a:tr h="352724">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Movilización Administrativos</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720,00 </a:t>
                      </a:r>
                      <a:endParaRPr lang="es-E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r>
              <a:tr h="352724">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Sueldos Administrativos</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15.900,00 </a:t>
                      </a:r>
                      <a:endParaRPr lang="es-E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r>
              <a:tr h="352724">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Tecnología</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1.500,00 </a:t>
                      </a:r>
                      <a:endParaRPr lang="es-E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r>
              <a:tr h="352724">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Tecnología</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1.500,00 </a:t>
                      </a:r>
                      <a:endParaRPr lang="es-E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r>
              <a:tr h="352724">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Gastos pre operacionales</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2.000,00 </a:t>
                      </a:r>
                      <a:endParaRPr lang="es-E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r>
              <a:tr h="352724">
                <a:tc>
                  <a:txBody>
                    <a:bodyPr/>
                    <a:lstStyle/>
                    <a:p>
                      <a:pP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Imprevistos</a:t>
                      </a:r>
                      <a:endParaRPr lang="es-ES"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c>
                  <a:txBody>
                    <a:bodyPr/>
                    <a:lstStyle/>
                    <a:p>
                      <a:pPr algn="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 2.000,00 </a:t>
                      </a:r>
                      <a:endParaRPr lang="es-E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r>
              <a:tr h="352724">
                <a:tc>
                  <a:txBody>
                    <a:bodyPr/>
                    <a:lstStyle/>
                    <a:p>
                      <a:pP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TOTAL</a:t>
                      </a:r>
                      <a:endParaRPr lang="es-E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c>
                  <a:txBody>
                    <a:bodyPr/>
                    <a:lstStyle/>
                    <a:p>
                      <a:pPr algn="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 317.920,00 </a:t>
                      </a:r>
                      <a:endParaRPr lang="es-E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69" marR="68569" marT="0" marB="0"/>
                </a:tc>
              </a:tr>
            </a:tbl>
          </a:graphicData>
        </a:graphic>
      </p:graphicFrame>
    </p:spTree>
    <p:extLst>
      <p:ext uri="{BB962C8B-B14F-4D97-AF65-F5344CB8AC3E}">
        <p14:creationId xmlns:p14="http://schemas.microsoft.com/office/powerpoint/2010/main" val="7178220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p:cNvGraphicFramePr>
            <a:graphicFrameLocks noGrp="1"/>
          </p:cNvGraphicFramePr>
          <p:nvPr>
            <p:ph idx="1"/>
            <p:extLst>
              <p:ext uri="{D42A27DB-BD31-4B8C-83A1-F6EECF244321}">
                <p14:modId xmlns:p14="http://schemas.microsoft.com/office/powerpoint/2010/main" val="2026498559"/>
              </p:ext>
            </p:extLst>
          </p:nvPr>
        </p:nvGraphicFramePr>
        <p:xfrm>
          <a:off x="822722" y="2343150"/>
          <a:ext cx="7543800" cy="2915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974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rPr>
              <a:t>CONCLUSIONES</a:t>
            </a:r>
            <a:endParaRPr lang="es-ES"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Marcador de contenido 2"/>
          <p:cNvSpPr>
            <a:spLocks noGrp="1"/>
          </p:cNvSpPr>
          <p:nvPr>
            <p:ph idx="1"/>
          </p:nvPr>
        </p:nvSpPr>
        <p:spPr>
          <a:xfrm>
            <a:off x="347733" y="1845734"/>
            <a:ext cx="8225092" cy="4023360"/>
          </a:xfrm>
        </p:spPr>
        <p:txBody>
          <a:bodyPr>
            <a:normAutofit fontScale="92500" lnSpcReduction="10000"/>
          </a:bodyPr>
          <a:lstStyle/>
          <a:p>
            <a:pPr lvl="0" algn="just">
              <a:buFont typeface="Arial" panose="020B0604020202020204" pitchFamily="34" charset="0"/>
              <a:buChar char="•"/>
            </a:pPr>
            <a:r>
              <a:rPr lang="es-ES" dirty="0">
                <a:solidFill>
                  <a:schemeClr val="tx1"/>
                </a:solidFill>
                <a:latin typeface="Times New Roman" panose="02020603050405020304" pitchFamily="18" charset="0"/>
                <a:cs typeface="Times New Roman" panose="02020603050405020304" pitchFamily="18" charset="0"/>
              </a:rPr>
              <a:t>De acuerdo a lo establecido se puede indicar que sí se cumple con los objetivos específicos del Plan de Negocios, donde al industrializar el cacao fino y de aroma, se aumenta la producción nacional de cacao industrializado (2.7 %) y además se puede pagar 10 % más por quintal de cacao fino y de aroma en grano a los productores incentivando de esta manera a mejorar la calidad y cantidad de grano cosechado por unidad de superficie.</a:t>
            </a:r>
          </a:p>
          <a:p>
            <a:pPr lvl="0">
              <a:buFont typeface="Arial" panose="020B0604020202020204" pitchFamily="34" charset="0"/>
              <a:buChar char="•"/>
            </a:pPr>
            <a:r>
              <a:rPr lang="es-ES" dirty="0" smtClean="0">
                <a:solidFill>
                  <a:schemeClr val="tx1"/>
                </a:solidFill>
                <a:latin typeface="Times New Roman" panose="02020603050405020304" pitchFamily="18" charset="0"/>
                <a:cs typeface="Times New Roman" panose="02020603050405020304" pitchFamily="18" charset="0"/>
              </a:rPr>
              <a:t>Con </a:t>
            </a:r>
            <a:r>
              <a:rPr lang="es-ES" dirty="0">
                <a:solidFill>
                  <a:schemeClr val="tx1"/>
                </a:solidFill>
                <a:latin typeface="Times New Roman" panose="02020603050405020304" pitchFamily="18" charset="0"/>
                <a:cs typeface="Times New Roman" panose="02020603050405020304" pitchFamily="18" charset="0"/>
              </a:rPr>
              <a:t>este Proyecto va a satisfacer en parte las necesidades del cacao semi elaborado en la Comunidad Europea.</a:t>
            </a:r>
            <a:endParaRPr lang="es-EC" dirty="0">
              <a:solidFill>
                <a:schemeClr val="tx1"/>
              </a:solidFill>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es-ES" dirty="0" smtClean="0">
                <a:solidFill>
                  <a:schemeClr val="tx1"/>
                </a:solidFill>
                <a:latin typeface="Times New Roman" panose="02020603050405020304" pitchFamily="18" charset="0"/>
                <a:cs typeface="Times New Roman" panose="02020603050405020304" pitchFamily="18" charset="0"/>
              </a:rPr>
              <a:t>Con </a:t>
            </a:r>
            <a:r>
              <a:rPr lang="es-ES" dirty="0">
                <a:solidFill>
                  <a:schemeClr val="tx1"/>
                </a:solidFill>
                <a:latin typeface="Times New Roman" panose="02020603050405020304" pitchFamily="18" charset="0"/>
                <a:cs typeface="Times New Roman" panose="02020603050405020304" pitchFamily="18" charset="0"/>
              </a:rPr>
              <a:t>la ejecución del proyecto </a:t>
            </a:r>
            <a:r>
              <a:rPr lang="es-ES" b="1" i="1" dirty="0">
                <a:solidFill>
                  <a:schemeClr val="tx1"/>
                </a:solidFill>
                <a:latin typeface="Times New Roman" panose="02020603050405020304" pitchFamily="18" charset="0"/>
                <a:cs typeface="Times New Roman" panose="02020603050405020304" pitchFamily="18" charset="0"/>
              </a:rPr>
              <a:t>EXPOCACAO DEL ECUADOR </a:t>
            </a:r>
            <a:r>
              <a:rPr lang="es-ES" dirty="0">
                <a:solidFill>
                  <a:schemeClr val="tx1"/>
                </a:solidFill>
                <a:latin typeface="Times New Roman" panose="02020603050405020304" pitchFamily="18" charset="0"/>
                <a:cs typeface="Times New Roman" panose="02020603050405020304" pitchFamily="18" charset="0"/>
              </a:rPr>
              <a:t>aumentará la cantidad de caco procesado y por ende el volumen para su exportación factor muy importante para la balanza comercial del país.</a:t>
            </a:r>
            <a:endParaRPr lang="es-EC" dirty="0">
              <a:solidFill>
                <a:schemeClr val="tx1"/>
              </a:solidFill>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es-ES" dirty="0" smtClean="0">
                <a:solidFill>
                  <a:schemeClr val="tx1"/>
                </a:solidFill>
                <a:latin typeface="Times New Roman" panose="02020603050405020304" pitchFamily="18" charset="0"/>
                <a:cs typeface="Times New Roman" panose="02020603050405020304" pitchFamily="18" charset="0"/>
              </a:rPr>
              <a:t>El </a:t>
            </a:r>
            <a:r>
              <a:rPr lang="es-ES" dirty="0">
                <a:solidFill>
                  <a:schemeClr val="tx1"/>
                </a:solidFill>
                <a:latin typeface="Times New Roman" panose="02020603050405020304" pitchFamily="18" charset="0"/>
                <a:cs typeface="Times New Roman" panose="02020603050405020304" pitchFamily="18" charset="0"/>
              </a:rPr>
              <a:t>Plan para la Industrialización y Comercialización de cacao fino y de aroma cuenta con un VAN de $ USD</a:t>
            </a:r>
            <a:r>
              <a:rPr lang="es-ES" dirty="0" smtClean="0">
                <a:solidFill>
                  <a:schemeClr val="tx1"/>
                </a:solidFill>
                <a:latin typeface="Times New Roman" panose="02020603050405020304" pitchFamily="18" charset="0"/>
                <a:cs typeface="Times New Roman" panose="02020603050405020304" pitchFamily="18" charset="0"/>
              </a:rPr>
              <a:t>.</a:t>
            </a:r>
            <a:r>
              <a:rPr lang="es-ES" b="1" dirty="0"/>
              <a:t> </a:t>
            </a:r>
            <a:r>
              <a:rPr lang="es-ES" dirty="0">
                <a:latin typeface="Times New Roman" panose="02020603050405020304" pitchFamily="18" charset="0"/>
                <a:cs typeface="Times New Roman" panose="02020603050405020304" pitchFamily="18" charset="0"/>
              </a:rPr>
              <a:t>359.228,35 </a:t>
            </a:r>
            <a:r>
              <a:rPr lang="es-ES" dirty="0" smtClean="0">
                <a:solidFill>
                  <a:schemeClr val="tx1"/>
                </a:solidFill>
                <a:latin typeface="Times New Roman" panose="02020603050405020304" pitchFamily="18" charset="0"/>
                <a:cs typeface="Times New Roman" panose="02020603050405020304" pitchFamily="18" charset="0"/>
              </a:rPr>
              <a:t> </a:t>
            </a:r>
            <a:r>
              <a:rPr lang="es-ES" dirty="0">
                <a:solidFill>
                  <a:schemeClr val="tx1"/>
                </a:solidFill>
                <a:latin typeface="Times New Roman" panose="02020603050405020304" pitchFamily="18" charset="0"/>
                <a:cs typeface="Times New Roman" panose="02020603050405020304" pitchFamily="18" charset="0"/>
              </a:rPr>
              <a:t>valor que nos indica que el proyecto es viable y rentable.</a:t>
            </a:r>
          </a:p>
          <a:p>
            <a:pPr algn="just"/>
            <a:endParaRPr lang="es-ES" dirty="0"/>
          </a:p>
        </p:txBody>
      </p:sp>
    </p:spTree>
    <p:extLst>
      <p:ext uri="{BB962C8B-B14F-4D97-AF65-F5344CB8AC3E}">
        <p14:creationId xmlns:p14="http://schemas.microsoft.com/office/powerpoint/2010/main" val="31740983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59" y="571500"/>
            <a:ext cx="7543801" cy="5297594"/>
          </a:xfrm>
        </p:spPr>
        <p:txBody>
          <a:bodyPr/>
          <a:lstStyle/>
          <a:p>
            <a:pPr lvl="0"/>
            <a:r>
              <a:rPr lang="es-ES" dirty="0">
                <a:solidFill>
                  <a:schemeClr val="tx1"/>
                </a:solidFill>
                <a:latin typeface="Times New Roman" panose="02020603050405020304" pitchFamily="18" charset="0"/>
                <a:cs typeface="Times New Roman" panose="02020603050405020304" pitchFamily="18" charset="0"/>
              </a:rPr>
              <a:t>El proyecto es viable desde el punto de vista económico, por cuanto tiene una tasa interna de retorno superior a la TIR, </a:t>
            </a:r>
            <a:r>
              <a:rPr lang="es-ES" dirty="0">
                <a:latin typeface="Times New Roman" panose="02020603050405020304" pitchFamily="18" charset="0"/>
                <a:cs typeface="Times New Roman" panose="02020603050405020304" pitchFamily="18" charset="0"/>
              </a:rPr>
              <a:t>43,62% </a:t>
            </a:r>
            <a:r>
              <a:rPr lang="es-ES" dirty="0" smtClean="0">
                <a:solidFill>
                  <a:schemeClr val="tx1"/>
                </a:solidFill>
                <a:latin typeface="Times New Roman" panose="02020603050405020304" pitchFamily="18" charset="0"/>
                <a:cs typeface="Times New Roman" panose="02020603050405020304" pitchFamily="18" charset="0"/>
              </a:rPr>
              <a:t> &gt; </a:t>
            </a:r>
            <a:r>
              <a:rPr lang="es-ES" dirty="0">
                <a:solidFill>
                  <a:schemeClr val="tx1"/>
                </a:solidFill>
                <a:latin typeface="Times New Roman" panose="02020603050405020304" pitchFamily="18" charset="0"/>
                <a:cs typeface="Times New Roman" panose="02020603050405020304" pitchFamily="18" charset="0"/>
              </a:rPr>
              <a:t>18,20 %.</a:t>
            </a:r>
          </a:p>
          <a:p>
            <a:r>
              <a:rPr lang="es-ES" dirty="0">
                <a:solidFill>
                  <a:schemeClr val="tx1"/>
                </a:solidFill>
                <a:latin typeface="Times New Roman" panose="02020603050405020304" pitchFamily="18" charset="0"/>
                <a:cs typeface="Times New Roman" panose="02020603050405020304" pitchFamily="18" charset="0"/>
              </a:rPr>
              <a:t> </a:t>
            </a:r>
          </a:p>
          <a:p>
            <a:pPr lvl="0" algn="just"/>
            <a:r>
              <a:rPr lang="es-ES" dirty="0">
                <a:solidFill>
                  <a:schemeClr val="tx1"/>
                </a:solidFill>
                <a:latin typeface="Times New Roman" panose="02020603050405020304" pitchFamily="18" charset="0"/>
                <a:cs typeface="Times New Roman" panose="02020603050405020304" pitchFamily="18" charset="0"/>
              </a:rPr>
              <a:t>El índice de rentabilidad del proyecto</a:t>
            </a:r>
            <a:r>
              <a:rPr lang="es-ES" b="1" i="1" dirty="0">
                <a:solidFill>
                  <a:schemeClr val="tx1"/>
                </a:solidFill>
                <a:latin typeface="Times New Roman" panose="02020603050405020304" pitchFamily="18" charset="0"/>
                <a:cs typeface="Times New Roman" panose="02020603050405020304" pitchFamily="18" charset="0"/>
              </a:rPr>
              <a:t> </a:t>
            </a:r>
            <a:r>
              <a:rPr lang="es-ES" dirty="0">
                <a:solidFill>
                  <a:schemeClr val="tx1"/>
                </a:solidFill>
                <a:latin typeface="Times New Roman" panose="02020603050405020304" pitchFamily="18" charset="0"/>
                <a:cs typeface="Times New Roman" panose="02020603050405020304" pitchFamily="18" charset="0"/>
              </a:rPr>
              <a:t>es muy buena porque tiene una rentabilidad </a:t>
            </a:r>
            <a:r>
              <a:rPr lang="es-ES" dirty="0" smtClean="0">
                <a:solidFill>
                  <a:schemeClr val="tx1"/>
                </a:solidFill>
                <a:latin typeface="Times New Roman" panose="02020603050405020304" pitchFamily="18" charset="0"/>
                <a:cs typeface="Times New Roman" panose="02020603050405020304" pitchFamily="18" charset="0"/>
              </a:rPr>
              <a:t> </a:t>
            </a:r>
            <a:r>
              <a:rPr lang="es-ES" dirty="0">
                <a:solidFill>
                  <a:schemeClr val="tx1"/>
                </a:solidFill>
                <a:latin typeface="Times New Roman" panose="02020603050405020304" pitchFamily="18" charset="0"/>
                <a:cs typeface="Times New Roman" panose="02020603050405020304" pitchFamily="18" charset="0"/>
              </a:rPr>
              <a:t>lo que significa que por cada dólar invertido se recupera $ USD. 1</a:t>
            </a:r>
            <a:r>
              <a:rPr lang="es-ES" dirty="0" smtClean="0">
                <a:solidFill>
                  <a:schemeClr val="tx1"/>
                </a:solidFill>
                <a:latin typeface="Times New Roman" panose="02020603050405020304" pitchFamily="18" charset="0"/>
                <a:cs typeface="Times New Roman" panose="02020603050405020304" pitchFamily="18" charset="0"/>
              </a:rPr>
              <a:t>,71</a:t>
            </a:r>
            <a:endParaRPr lang="es-ES" dirty="0">
              <a:solidFill>
                <a:schemeClr val="tx1"/>
              </a:solidFill>
              <a:latin typeface="Times New Roman" panose="02020603050405020304" pitchFamily="18" charset="0"/>
              <a:cs typeface="Times New Roman" panose="02020603050405020304" pitchFamily="18" charset="0"/>
            </a:endParaRPr>
          </a:p>
          <a:p>
            <a:pPr algn="just"/>
            <a:r>
              <a:rPr lang="es-ES" dirty="0">
                <a:solidFill>
                  <a:schemeClr val="tx1"/>
                </a:solidFill>
                <a:latin typeface="Times New Roman" panose="02020603050405020304" pitchFamily="18" charset="0"/>
                <a:cs typeface="Times New Roman" panose="02020603050405020304" pitchFamily="18" charset="0"/>
              </a:rPr>
              <a:t> </a:t>
            </a:r>
          </a:p>
          <a:p>
            <a:pPr lvl="0" algn="just"/>
            <a:r>
              <a:rPr lang="es-ES" dirty="0">
                <a:solidFill>
                  <a:schemeClr val="tx1"/>
                </a:solidFill>
                <a:latin typeface="Times New Roman" panose="02020603050405020304" pitchFamily="18" charset="0"/>
                <a:cs typeface="Times New Roman" panose="02020603050405020304" pitchFamily="18" charset="0"/>
              </a:rPr>
              <a:t>La recuperación del capital se la hace a los </a:t>
            </a:r>
            <a:r>
              <a:rPr lang="es-ES" dirty="0" smtClean="0">
                <a:solidFill>
                  <a:schemeClr val="tx1"/>
                </a:solidFill>
                <a:latin typeface="Times New Roman" panose="02020603050405020304" pitchFamily="18" charset="0"/>
                <a:cs typeface="Times New Roman" panose="02020603050405020304" pitchFamily="18" charset="0"/>
              </a:rPr>
              <a:t>tres años, cero  meses </a:t>
            </a:r>
            <a:r>
              <a:rPr lang="es-ES" dirty="0">
                <a:solidFill>
                  <a:schemeClr val="tx1"/>
                </a:solidFill>
                <a:latin typeface="Times New Roman" panose="02020603050405020304" pitchFamily="18" charset="0"/>
                <a:cs typeface="Times New Roman" panose="02020603050405020304" pitchFamily="18" charset="0"/>
              </a:rPr>
              <a:t>y </a:t>
            </a:r>
            <a:r>
              <a:rPr lang="es-ES" dirty="0" smtClean="0">
                <a:solidFill>
                  <a:schemeClr val="tx1"/>
                </a:solidFill>
                <a:latin typeface="Times New Roman" panose="02020603050405020304" pitchFamily="18" charset="0"/>
                <a:cs typeface="Times New Roman" panose="02020603050405020304" pitchFamily="18" charset="0"/>
              </a:rPr>
              <a:t>seis punto dos días, </a:t>
            </a:r>
            <a:r>
              <a:rPr lang="es-ES" dirty="0">
                <a:solidFill>
                  <a:schemeClr val="tx1"/>
                </a:solidFill>
                <a:latin typeface="Times New Roman" panose="02020603050405020304" pitchFamily="18" charset="0"/>
                <a:cs typeface="Times New Roman" panose="02020603050405020304" pitchFamily="18" charset="0"/>
              </a:rPr>
              <a:t>aproximadamente, período aceptable, por cuanto el tiempo de vida útil del proyecto es de cinco años</a:t>
            </a:r>
            <a:r>
              <a:rPr lang="es-ES" dirty="0" smtClean="0">
                <a:solidFill>
                  <a:schemeClr val="tx1"/>
                </a:solidFill>
                <a:latin typeface="Times New Roman" panose="02020603050405020304" pitchFamily="18" charset="0"/>
                <a:cs typeface="Times New Roman" panose="02020603050405020304" pitchFamily="18" charset="0"/>
              </a:rPr>
              <a:t>,  </a:t>
            </a:r>
            <a:r>
              <a:rPr lang="es-ES" dirty="0">
                <a:solidFill>
                  <a:schemeClr val="tx1"/>
                </a:solidFill>
                <a:latin typeface="Times New Roman" panose="02020603050405020304" pitchFamily="18" charset="0"/>
                <a:cs typeface="Times New Roman" panose="02020603050405020304" pitchFamily="18" charset="0"/>
              </a:rPr>
              <a:t>aunque cabe mencionar que la vida útil de la mayoría de los equipos está entre los ocho y 10 años.</a:t>
            </a:r>
          </a:p>
          <a:p>
            <a:endParaRPr lang="es-E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21120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224259"/>
            <a:ext cx="7543800" cy="1450757"/>
          </a:xfrm>
        </p:spPr>
        <p:txBody>
          <a:bodyPr/>
          <a:lstStyle/>
          <a:p>
            <a:r>
              <a:rPr lang="es-ES"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rPr>
              <a:t>RECOMENDACIONES</a:t>
            </a:r>
            <a:endParaRPr lang="es-ES"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Marcador de contenido 2"/>
          <p:cNvSpPr>
            <a:spLocks noGrp="1"/>
          </p:cNvSpPr>
          <p:nvPr>
            <p:ph idx="1"/>
          </p:nvPr>
        </p:nvSpPr>
        <p:spPr/>
        <p:txBody>
          <a:bodyPr>
            <a:noAutofit/>
          </a:bodyPr>
          <a:lstStyle/>
          <a:p>
            <a:pPr marL="457200" lvl="0" indent="-457200" algn="just">
              <a:buFont typeface="+mj-lt"/>
              <a:buAutoNum type="arabicPeriod"/>
            </a:pPr>
            <a:r>
              <a:rPr lang="es-ES" dirty="0">
                <a:solidFill>
                  <a:schemeClr val="tx1"/>
                </a:solidFill>
                <a:latin typeface="Times New Roman" panose="02020603050405020304" pitchFamily="18" charset="0"/>
                <a:cs typeface="Times New Roman" panose="02020603050405020304" pitchFamily="18" charset="0"/>
              </a:rPr>
              <a:t>Implantar el proyecto por los beneficios que presta no solo a los empresarios de la empresa </a:t>
            </a:r>
            <a:r>
              <a:rPr lang="es-ES" b="1" i="1" dirty="0">
                <a:solidFill>
                  <a:schemeClr val="tx1"/>
                </a:solidFill>
                <a:latin typeface="Times New Roman" panose="02020603050405020304" pitchFamily="18" charset="0"/>
                <a:cs typeface="Times New Roman" panose="02020603050405020304" pitchFamily="18" charset="0"/>
              </a:rPr>
              <a:t>EXPOCACAO DEL ECUADOR </a:t>
            </a:r>
            <a:r>
              <a:rPr lang="es-ES" dirty="0">
                <a:solidFill>
                  <a:schemeClr val="tx1"/>
                </a:solidFill>
                <a:latin typeface="Times New Roman" panose="02020603050405020304" pitchFamily="18" charset="0"/>
                <a:cs typeface="Times New Roman" panose="02020603050405020304" pitchFamily="18" charset="0"/>
              </a:rPr>
              <a:t>sino también a los productores, trabajadores y proveedores que verán beneficiados en este proyecto.</a:t>
            </a:r>
          </a:p>
          <a:p>
            <a:pPr marL="457200" indent="-457200" algn="just">
              <a:buFont typeface="+mj-lt"/>
              <a:buAutoNum type="arabicPeriod"/>
            </a:pPr>
            <a:endParaRPr lang="es-ES" dirty="0">
              <a:solidFill>
                <a:schemeClr val="tx1"/>
              </a:solidFill>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es-ES" dirty="0">
                <a:solidFill>
                  <a:schemeClr val="tx1"/>
                </a:solidFill>
                <a:latin typeface="Times New Roman" panose="02020603050405020304" pitchFamily="18" charset="0"/>
                <a:cs typeface="Times New Roman" panose="02020603050405020304" pitchFamily="18" charset="0"/>
              </a:rPr>
              <a:t>Mantener la política de brindar asistencia técnica a los productores proveedores de cacao fino y de aroma, ya que si el cultivo es llevado en una forma técnica y apropiada la calidad de la materia prima y los rendimientos serán excelentes.</a:t>
            </a:r>
          </a:p>
          <a:p>
            <a:pPr marL="457200" indent="-457200" algn="just">
              <a:buFont typeface="+mj-lt"/>
              <a:buAutoNum type="arabicPeriod"/>
            </a:pPr>
            <a:endParaRPr lang="es-ES" dirty="0">
              <a:solidFill>
                <a:schemeClr val="tx1"/>
              </a:solidFill>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es-ES" dirty="0">
                <a:solidFill>
                  <a:schemeClr val="tx1"/>
                </a:solidFill>
                <a:latin typeface="Times New Roman" panose="02020603050405020304" pitchFamily="18" charset="0"/>
                <a:cs typeface="Times New Roman" panose="02020603050405020304" pitchFamily="18" charset="0"/>
              </a:rPr>
              <a:t>Poner en marcha el proyecto en vista que desde el punto de vista económico es rentable, como lo demuestra el VAN de $ USD. </a:t>
            </a:r>
            <a:r>
              <a:rPr lang="es-ES" dirty="0">
                <a:latin typeface="Times New Roman" panose="02020603050405020304" pitchFamily="18" charset="0"/>
                <a:cs typeface="Times New Roman" panose="02020603050405020304" pitchFamily="18" charset="0"/>
              </a:rPr>
              <a:t>359.228,35 </a:t>
            </a:r>
            <a:r>
              <a:rPr lang="es-ES" dirty="0" smtClean="0">
                <a:solidFill>
                  <a:schemeClr val="tx1"/>
                </a:solidFill>
                <a:latin typeface="Times New Roman" panose="02020603050405020304" pitchFamily="18" charset="0"/>
                <a:cs typeface="Times New Roman" panose="02020603050405020304" pitchFamily="18" charset="0"/>
              </a:rPr>
              <a:t> </a:t>
            </a:r>
            <a:r>
              <a:rPr lang="es-ES" dirty="0">
                <a:solidFill>
                  <a:schemeClr val="tx1"/>
                </a:solidFill>
                <a:latin typeface="Times New Roman" panose="02020603050405020304" pitchFamily="18" charset="0"/>
                <a:cs typeface="Times New Roman" panose="02020603050405020304" pitchFamily="18" charset="0"/>
              </a:rPr>
              <a:t>El TIR </a:t>
            </a:r>
            <a:r>
              <a:rPr lang="es-ES" dirty="0">
                <a:latin typeface="Times New Roman" panose="02020603050405020304" pitchFamily="18" charset="0"/>
                <a:cs typeface="Times New Roman" panose="02020603050405020304" pitchFamily="18" charset="0"/>
              </a:rPr>
              <a:t>43,62% </a:t>
            </a:r>
            <a:r>
              <a:rPr lang="es-ES" dirty="0" smtClean="0">
                <a:solidFill>
                  <a:schemeClr val="tx1"/>
                </a:solidFill>
                <a:latin typeface="Times New Roman" panose="02020603050405020304" pitchFamily="18" charset="0"/>
                <a:cs typeface="Times New Roman" panose="02020603050405020304" pitchFamily="18" charset="0"/>
              </a:rPr>
              <a:t>% </a:t>
            </a:r>
            <a:r>
              <a:rPr lang="es-ES" dirty="0">
                <a:solidFill>
                  <a:schemeClr val="tx1"/>
                </a:solidFill>
                <a:latin typeface="Times New Roman" panose="02020603050405020304" pitchFamily="18" charset="0"/>
                <a:cs typeface="Times New Roman" panose="02020603050405020304" pitchFamily="18" charset="0"/>
              </a:rPr>
              <a:t>y el punto de equilibrio en </a:t>
            </a:r>
            <a:r>
              <a:rPr lang="es-ES" dirty="0" smtClean="0">
                <a:solidFill>
                  <a:schemeClr val="tx1"/>
                </a:solidFill>
                <a:latin typeface="Times New Roman" panose="02020603050405020304" pitchFamily="18" charset="0"/>
                <a:cs typeface="Times New Roman" panose="02020603050405020304" pitchFamily="18" charset="0"/>
              </a:rPr>
              <a:t>15</a:t>
            </a:r>
            <a:r>
              <a:rPr lang="es-ES" dirty="0">
                <a:solidFill>
                  <a:schemeClr val="tx1"/>
                </a:solidFill>
                <a:latin typeface="Times New Roman" panose="02020603050405020304" pitchFamily="18" charset="0"/>
                <a:cs typeface="Times New Roman" panose="02020603050405020304" pitchFamily="18" charset="0"/>
              </a:rPr>
              <a:t>6</a:t>
            </a:r>
            <a:r>
              <a:rPr lang="es-ES" dirty="0" smtClean="0">
                <a:solidFill>
                  <a:schemeClr val="tx1"/>
                </a:solidFill>
                <a:latin typeface="Times New Roman" panose="02020603050405020304" pitchFamily="18" charset="0"/>
                <a:cs typeface="Times New Roman" panose="02020603050405020304" pitchFamily="18" charset="0"/>
              </a:rPr>
              <a:t> toneladas</a:t>
            </a:r>
            <a:endParaRPr lang="es-ES" dirty="0">
              <a:solidFill>
                <a:schemeClr val="tx1"/>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s-ES" dirty="0">
                <a:solidFill>
                  <a:schemeClr val="tx1"/>
                </a:solidFill>
                <a:latin typeface="Times New Roman" panose="02020603050405020304" pitchFamily="18" charset="0"/>
                <a:cs typeface="Times New Roman" panose="02020603050405020304" pitchFamily="18" charset="0"/>
              </a:rPr>
              <a:t> </a:t>
            </a:r>
          </a:p>
          <a:p>
            <a:endParaRPr lang="es-E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5267596"/>
      </p:ext>
    </p:extLst>
  </p:cSld>
  <p:clrMapOvr>
    <a:masterClrMapping/>
  </p:clrMapOvr>
  <p:transition spd="slow">
    <p:comb/>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59" y="633845"/>
            <a:ext cx="7543801" cy="5235249"/>
          </a:xfrm>
        </p:spPr>
        <p:txBody>
          <a:bodyPr>
            <a:normAutofit fontScale="85000" lnSpcReduction="20000"/>
          </a:bodyPr>
          <a:lstStyle/>
          <a:p>
            <a:pPr marL="457200" lvl="0" indent="-457200" algn="just">
              <a:buFont typeface="+mj-lt"/>
              <a:buAutoNum type="arabicPeriod"/>
            </a:pPr>
            <a:r>
              <a:rPr lang="es-E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Seguir los procesos adecuados de selección y secado del grano de cacao, ya que es la materia prima y ésta debe ser de excelente calidad para obtener derivados de excelente calidad y así mantener en alto el título que tiene nuestro cacao como es el “Cacao Fino de Aroma”</a:t>
            </a:r>
          </a:p>
          <a:p>
            <a:pPr marL="457200" indent="-457200" algn="just">
              <a:buFont typeface="+mj-lt"/>
              <a:buAutoNum type="arabicPeriod"/>
            </a:pPr>
            <a:endParaRPr lang="es-ES"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marL="457200" lvl="0" indent="-457200" algn="just">
              <a:buFont typeface="+mj-lt"/>
              <a:buAutoNum type="arabicPeriod"/>
            </a:pPr>
            <a:r>
              <a:rPr lang="es-E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Incentivar la exportación de cacao industrializados a nuevos países con el fin de mejorar y aumentar las divisas para la empresa y nuestro país.</a:t>
            </a:r>
          </a:p>
          <a:p>
            <a:pPr marL="457200" indent="-457200" algn="just">
              <a:buFont typeface="+mj-lt"/>
              <a:buAutoNum type="arabicPeriod"/>
            </a:pPr>
            <a:endParaRPr lang="es-ES"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marL="457200" lvl="0" indent="-457200" algn="just">
              <a:buFont typeface="+mj-lt"/>
              <a:buAutoNum type="arabicPeriod"/>
            </a:pPr>
            <a:r>
              <a:rPr lang="es-E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Realizar estudios sobre la comercialización de cacao fino y de aroma con certificación orgánica o Comercio Justo, para darle más valor agregado a nuestros productos ecuatorianos.</a:t>
            </a:r>
          </a:p>
          <a:p>
            <a:pPr marL="457200" indent="-457200" algn="just">
              <a:buFont typeface="+mj-lt"/>
              <a:buAutoNum type="arabicPeriod"/>
            </a:pPr>
            <a:endParaRPr lang="es-ES"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marL="457200" lvl="0" indent="-457200" algn="just">
              <a:buFont typeface="+mj-lt"/>
              <a:buAutoNum type="arabicPeriod"/>
            </a:pPr>
            <a:r>
              <a:rPr lang="es-E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Establecer líneas de créditos vía Banco Nacional de Fomento (BNF) y Corporación Financiera Nacional (CFN), que estimulen al productor ecuatoriano a exportar y generar divisas mejorando de esta manera la vida de muchas familias del Ecuador.</a:t>
            </a:r>
          </a:p>
          <a:p>
            <a:pPr marL="457200" lvl="0" indent="-457200" algn="just">
              <a:buFont typeface="+mj-lt"/>
              <a:buAutoNum type="arabicPeriod"/>
            </a:pPr>
            <a:r>
              <a:rPr lang="es-E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Actualmente se habla mucho sobre el comercio justo de los productos y el cacao sería una excelente alternativa para entrar en este ámbito lo que se recomienda con el fin de mejorar los ingresos de la empresa y de las personas que directa e indirectamente trabajan en ella.</a:t>
            </a:r>
          </a:p>
          <a:p>
            <a:endParaRPr lang="es-ES"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593996439"/>
      </p:ext>
    </p:extLst>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p:txBody>
          <a:bodyPr/>
          <a:lstStyle/>
          <a:p>
            <a:r>
              <a:rPr lang="es-EC" b="1" dirty="0" smtClean="0">
                <a:solidFill>
                  <a:schemeClr val="tx1"/>
                </a:solidFill>
                <a:latin typeface="Times New Roman" panose="02020603050405020304" pitchFamily="18" charset="0"/>
                <a:cs typeface="Times New Roman" panose="02020603050405020304" pitchFamily="18" charset="0"/>
              </a:rPr>
              <a:t>OBJETIVOS ESPECÍFICOS</a:t>
            </a:r>
            <a:endParaRPr lang="es-EC" b="1" dirty="0">
              <a:solidFill>
                <a:schemeClr val="tx1"/>
              </a:solidFill>
              <a:latin typeface="Times New Roman" panose="02020603050405020304" pitchFamily="18" charset="0"/>
              <a:cs typeface="Times New Roman" panose="02020603050405020304" pitchFamily="18" charset="0"/>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180026942"/>
              </p:ext>
            </p:extLst>
          </p:nvPr>
        </p:nvGraphicFramePr>
        <p:xfrm>
          <a:off x="822722" y="2241948"/>
          <a:ext cx="7543800" cy="30170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95578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22960" y="286605"/>
            <a:ext cx="7543800" cy="852648"/>
          </a:xfrm>
        </p:spPr>
        <p:txBody>
          <a:bodyPr/>
          <a:lstStyle/>
          <a:p>
            <a:r>
              <a:rPr lang="es-EC" dirty="0" smtClean="0"/>
              <a:t>MARCO TEÓRICO</a:t>
            </a:r>
            <a:endParaRPr lang="es-EC"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1728060580"/>
              </p:ext>
            </p:extLst>
          </p:nvPr>
        </p:nvGraphicFramePr>
        <p:xfrm>
          <a:off x="822959" y="1139253"/>
          <a:ext cx="8036227" cy="4721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5385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95251" y="177078"/>
            <a:ext cx="7543800" cy="1060133"/>
          </a:xfrm>
        </p:spPr>
        <p:txBody>
          <a:bodyPr/>
          <a:lstStyle/>
          <a:p>
            <a:r>
              <a:rPr lang="es-EC" dirty="0" smtClean="0"/>
              <a:t>MARCO CONCEPTUAL</a:t>
            </a:r>
            <a:endParaRPr lang="es-EC"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1357051"/>
              </p:ext>
            </p:extLst>
          </p:nvPr>
        </p:nvGraphicFramePr>
        <p:xfrm>
          <a:off x="795251" y="1814944"/>
          <a:ext cx="7543800" cy="34856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9605255"/>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solidFill>
                  <a:schemeClr val="tx1"/>
                </a:solidFill>
                <a:latin typeface="Times New Roman" panose="02020603050405020304" pitchFamily="18" charset="0"/>
                <a:cs typeface="Times New Roman" panose="02020603050405020304" pitchFamily="18" charset="0"/>
              </a:rPr>
              <a:t>ANTECEDENTES DE LA EMPRESA</a:t>
            </a:r>
            <a:endParaRPr lang="es-EC" dirty="0">
              <a:solidFill>
                <a:schemeClr val="tx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a:bodyPr>
          <a:lstStyle/>
          <a:p>
            <a:pPr algn="just"/>
            <a:r>
              <a:rPr lang="es-ES" dirty="0">
                <a:solidFill>
                  <a:schemeClr val="tx1"/>
                </a:solidFill>
                <a:latin typeface="Times New Roman" panose="02020603050405020304" pitchFamily="18" charset="0"/>
                <a:cs typeface="Times New Roman" panose="02020603050405020304" pitchFamily="18" charset="0"/>
              </a:rPr>
              <a:t>EXPOCACAO DEL ECUADOR es una empresa que tiene como finalidad industrializar el grano de cacao dándole valor agregados a los productos de exportación y así obtener mayor utilidad en ventas, además de seguir manteniendo el prestigio a nivel internacional de exportar derivados de cacao fino y de aroma de excelente calidad </a:t>
            </a:r>
            <a:r>
              <a:rPr lang="es-ES" dirty="0" smtClean="0">
                <a:solidFill>
                  <a:schemeClr val="tx1"/>
                </a:solidFill>
                <a:latin typeface="Times New Roman" panose="02020603050405020304" pitchFamily="18" charset="0"/>
                <a:cs typeface="Times New Roman" panose="02020603050405020304" pitchFamily="18" charset="0"/>
              </a:rPr>
              <a:t>.</a:t>
            </a:r>
          </a:p>
          <a:p>
            <a:pPr algn="just"/>
            <a:r>
              <a:rPr lang="es-ES" dirty="0" smtClean="0">
                <a:solidFill>
                  <a:schemeClr val="tx1"/>
                </a:solidFill>
                <a:latin typeface="Times New Roman" panose="02020603050405020304" pitchFamily="18" charset="0"/>
                <a:cs typeface="Times New Roman" panose="02020603050405020304" pitchFamily="18" charset="0"/>
              </a:rPr>
              <a:t>La </a:t>
            </a:r>
            <a:r>
              <a:rPr lang="es-ES" dirty="0">
                <a:solidFill>
                  <a:schemeClr val="tx1"/>
                </a:solidFill>
                <a:latin typeface="Times New Roman" panose="02020603050405020304" pitchFamily="18" charset="0"/>
                <a:cs typeface="Times New Roman" panose="02020603050405020304" pitchFamily="18" charset="0"/>
              </a:rPr>
              <a:t>finalidad de </a:t>
            </a:r>
            <a:r>
              <a:rPr lang="es-ES" dirty="0" err="1">
                <a:solidFill>
                  <a:schemeClr val="tx1"/>
                </a:solidFill>
                <a:latin typeface="Times New Roman" panose="02020603050405020304" pitchFamily="18" charset="0"/>
                <a:cs typeface="Times New Roman" panose="02020603050405020304" pitchFamily="18" charset="0"/>
              </a:rPr>
              <a:t>Expocacao</a:t>
            </a:r>
            <a:r>
              <a:rPr lang="es-ES" dirty="0">
                <a:solidFill>
                  <a:schemeClr val="tx1"/>
                </a:solidFill>
                <a:latin typeface="Times New Roman" panose="02020603050405020304" pitchFamily="18" charset="0"/>
                <a:cs typeface="Times New Roman" panose="02020603050405020304" pitchFamily="18" charset="0"/>
              </a:rPr>
              <a:t> del Ecuador es producir semi elaborados del cacao fino y de aroma, que permita competir en el mercado internacional en calidad y de esta manera recobrar el prestigio bien ganado que tiene nuestro país de exportar el mejor cacao fino y de aroma del mundo; esta finalidad se logra incentivando económicamente al agricultor para que entregue materia prima de calidad, con el mínimo porcentaje de impurezas y mezclas que determinan calidad, aroma y rendimiento de los elaborados.</a:t>
            </a:r>
            <a:endParaRPr lang="es-EC" dirty="0">
              <a:solidFill>
                <a:schemeClr val="tx1"/>
              </a:solidFill>
              <a:latin typeface="Times New Roman" panose="02020603050405020304" pitchFamily="18" charset="0"/>
              <a:cs typeface="Times New Roman" panose="02020603050405020304" pitchFamily="18" charset="0"/>
            </a:endParaRPr>
          </a:p>
          <a:p>
            <a:endParaRPr lang="es-EC" dirty="0">
              <a:solidFill>
                <a:schemeClr val="tx1"/>
              </a:solidFill>
              <a:latin typeface="Times New Roman" panose="02020603050405020304" pitchFamily="18" charset="0"/>
              <a:cs typeface="Times New Roman" panose="02020603050405020304" pitchFamily="18" charset="0"/>
            </a:endParaRPr>
          </a:p>
          <a:p>
            <a:endParaRPr lang="es-EC"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446727"/>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solidFill>
                  <a:schemeClr val="tx1"/>
                </a:solidFill>
                <a:latin typeface="Times New Roman" panose="02020603050405020304" pitchFamily="18" charset="0"/>
                <a:cs typeface="Times New Roman" panose="02020603050405020304" pitchFamily="18" charset="0"/>
              </a:rPr>
              <a:t>ANÁLISIS ECONÓMICO</a:t>
            </a:r>
            <a:endParaRPr lang="es-EC" dirty="0">
              <a:solidFill>
                <a:schemeClr val="tx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fontScale="85000" lnSpcReduction="10000"/>
          </a:bodyPr>
          <a:lstStyle/>
          <a:p>
            <a:pPr algn="just"/>
            <a:r>
              <a:rPr lang="es-ES" dirty="0">
                <a:solidFill>
                  <a:schemeClr val="tx1"/>
                </a:solidFill>
                <a:latin typeface="Times New Roman" panose="02020603050405020304" pitchFamily="18" charset="0"/>
                <a:cs typeface="Times New Roman" panose="02020603050405020304" pitchFamily="18" charset="0"/>
              </a:rPr>
              <a:t>El cacao fino y de aroma (Teobroma cacao L.), tiene gran importancia económica a nivel mundial por ser un producto de excelente calidad, donde se obtiene el mejor chocolate del mundo. América Latina y el Caribe proveen el 80 % de cacao fino y de aroma, seguido por Asia y Oceanía con 18 % y África 2 %. </a:t>
            </a:r>
            <a:endParaRPr lang="es-EC" dirty="0">
              <a:solidFill>
                <a:schemeClr val="tx1"/>
              </a:solidFill>
              <a:latin typeface="Times New Roman" panose="02020603050405020304" pitchFamily="18" charset="0"/>
              <a:cs typeface="Times New Roman" panose="02020603050405020304" pitchFamily="18" charset="0"/>
            </a:endParaRPr>
          </a:p>
          <a:p>
            <a:pPr algn="just"/>
            <a:r>
              <a:rPr lang="es-ES" dirty="0">
                <a:solidFill>
                  <a:schemeClr val="tx1"/>
                </a:solidFill>
                <a:latin typeface="Times New Roman" panose="02020603050405020304" pitchFamily="18" charset="0"/>
                <a:cs typeface="Times New Roman" panose="02020603050405020304" pitchFamily="18" charset="0"/>
              </a:rPr>
              <a:t>Nuestro país es el mayor productor de cacao fino y de aroma con más del 70 % de la producción mundial de este tipo de cacao fino de aroma se encuentra en el Ecuador, convirtiéndonos en el mayor productor de cacao fino de aroma del mundo. El cacao fue el quinto producto más exportado por el Ecuador durante el 2012, dentro de las exportaciones no petroleras.</a:t>
            </a:r>
            <a:endParaRPr lang="es-EC" dirty="0">
              <a:solidFill>
                <a:schemeClr val="tx1"/>
              </a:solidFill>
              <a:latin typeface="Times New Roman" panose="02020603050405020304" pitchFamily="18" charset="0"/>
              <a:cs typeface="Times New Roman" panose="02020603050405020304" pitchFamily="18" charset="0"/>
            </a:endParaRPr>
          </a:p>
          <a:p>
            <a:pPr algn="just"/>
            <a:r>
              <a:rPr lang="es-ES" dirty="0">
                <a:solidFill>
                  <a:schemeClr val="tx1"/>
                </a:solidFill>
                <a:latin typeface="Times New Roman" panose="02020603050405020304" pitchFamily="18" charset="0"/>
                <a:cs typeface="Times New Roman" panose="02020603050405020304" pitchFamily="18" charset="0"/>
              </a:rPr>
              <a:t>En el 2012 se registró una exportación de cacao y sus elaborados por un total de 496.63 millones de dólares y 182,794 toneladas. Los principales mercados de destino de las exportaciones de cacao y elaborados en el 2012 fueron: Estados Unidos con 26%, Holanda 10%, Malasia 9%, México 8%, Alemania 8% y Brasil con 7</a:t>
            </a:r>
            <a:r>
              <a:rPr lang="es-ES" dirty="0" smtClean="0">
                <a:solidFill>
                  <a:schemeClr val="tx1"/>
                </a:solidFill>
                <a:latin typeface="Times New Roman" panose="02020603050405020304" pitchFamily="18" charset="0"/>
                <a:cs typeface="Times New Roman" panose="02020603050405020304" pitchFamily="18" charset="0"/>
              </a:rPr>
              <a:t>%.</a:t>
            </a:r>
          </a:p>
          <a:p>
            <a:pPr algn="just"/>
            <a:r>
              <a:rPr lang="es-ES" dirty="0">
                <a:solidFill>
                  <a:schemeClr val="tx1"/>
                </a:solidFill>
                <a:latin typeface="Times New Roman" panose="02020603050405020304" pitchFamily="18" charset="0"/>
                <a:cs typeface="Times New Roman" panose="02020603050405020304" pitchFamily="18" charset="0"/>
              </a:rPr>
              <a:t>En Santo Domingo de los Colorados el cultivo de Cacao (MAGAP, 2012) ocupa una superficie plantada de 10 690 has. que representa el 9.54 % del total de la superficie utilizada para la agricultura (112 108 has</a:t>
            </a:r>
            <a:r>
              <a:rPr lang="es-ES" dirty="0" smtClean="0">
                <a:solidFill>
                  <a:schemeClr val="tx1"/>
                </a:solidFill>
                <a:latin typeface="Times New Roman" panose="02020603050405020304" pitchFamily="18" charset="0"/>
                <a:cs typeface="Times New Roman" panose="02020603050405020304" pitchFamily="18" charset="0"/>
              </a:rPr>
              <a:t>.)</a:t>
            </a:r>
            <a:endParaRPr lang="es-EC" dirty="0">
              <a:solidFill>
                <a:schemeClr val="tx1"/>
              </a:solidFill>
              <a:latin typeface="Times New Roman" panose="02020603050405020304" pitchFamily="18" charset="0"/>
              <a:cs typeface="Times New Roman" panose="02020603050405020304" pitchFamily="18" charset="0"/>
            </a:endParaRPr>
          </a:p>
          <a:p>
            <a:endParaRPr lang="es-EC" dirty="0"/>
          </a:p>
        </p:txBody>
      </p:sp>
    </p:spTree>
    <p:extLst>
      <p:ext uri="{BB962C8B-B14F-4D97-AF65-F5344CB8AC3E}">
        <p14:creationId xmlns:p14="http://schemas.microsoft.com/office/powerpoint/2010/main" val="312386956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1170</TotalTime>
  <Words>3346</Words>
  <Application>Microsoft Office PowerPoint</Application>
  <PresentationFormat>Presentación en pantalla (4:3)</PresentationFormat>
  <Paragraphs>711</Paragraphs>
  <Slides>43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43</vt:i4>
      </vt:variant>
    </vt:vector>
  </HeadingPairs>
  <TitlesOfParts>
    <vt:vector size="49" baseType="lpstr">
      <vt:lpstr>Arial</vt:lpstr>
      <vt:lpstr>Calibri</vt:lpstr>
      <vt:lpstr>Calibri Light</vt:lpstr>
      <vt:lpstr>Tahoma</vt:lpstr>
      <vt:lpstr>Times New Roman</vt:lpstr>
      <vt:lpstr>Retrospección</vt:lpstr>
      <vt:lpstr>TESIS DE GRADO PREVIO A LA OBTENCIÓN DEL TÍTULO DE MAGÍSTER EN ADMINISTRACIÓN DE EMPRESAS</vt:lpstr>
      <vt:lpstr>Presentación de PowerPoint</vt:lpstr>
      <vt:lpstr>Presentación de PowerPoint</vt:lpstr>
      <vt:lpstr>Presentación de PowerPoint</vt:lpstr>
      <vt:lpstr>OBJETIVOS ESPECÍFICOS</vt:lpstr>
      <vt:lpstr>MARCO TEÓRICO</vt:lpstr>
      <vt:lpstr>MARCO CONCEPTUAL</vt:lpstr>
      <vt:lpstr>ANTECEDENTES DE LA EMPRESA</vt:lpstr>
      <vt:lpstr>ANÁLISIS ECONÓMICO</vt:lpstr>
      <vt:lpstr>COMPETENCIA</vt:lpstr>
      <vt:lpstr>PRODUCTOS Y ELABORADOS</vt:lpstr>
      <vt:lpstr>ANÁLISIS INTERNO</vt:lpstr>
      <vt:lpstr>CAPACIDAD ADMINISTRATIVA</vt:lpstr>
      <vt:lpstr>ESTRUCTURA ORGANIZACIONAL</vt:lpstr>
      <vt:lpstr>Presentación de PowerPoint</vt:lpstr>
      <vt:lpstr>Presentación de PowerPoint</vt:lpstr>
      <vt:lpstr>TRÁMITES PARA SER EXPORTADOR</vt:lpstr>
      <vt:lpstr>ANÁLISIS DE MERCADO</vt:lpstr>
      <vt:lpstr>Presentación de PowerPoint</vt:lpstr>
      <vt:lpstr>TÁCTICAS DE COMPRA DE GRANO DE CACAO</vt:lpstr>
      <vt:lpstr>TÁCTICAS DE VENTA</vt:lpstr>
      <vt:lpstr>DISTRIBUCIÓN</vt:lpstr>
      <vt:lpstr>ÉPOCAS DE COSECHA DE CACAO</vt:lpstr>
      <vt:lpstr>PUBLICIDAD Y PROMOCIÓN</vt:lpstr>
      <vt:lpstr>ESTRUCTURA ORGANIZACIONAL PARA EXPOCACAO DEL ECUADOR</vt:lpstr>
      <vt:lpstr>ESQUEMA DEL PROCESO DE COSECHA DEL GRANO DE CACAO</vt:lpstr>
      <vt:lpstr>DISTRIBUCIÓN DE LA PLANTA INDUSTRIAL</vt:lpstr>
      <vt:lpstr>Esquema del Proceso de industrialización del cacao</vt:lpstr>
      <vt:lpstr>PROYECCIONES FINANCIERAS</vt:lpstr>
      <vt:lpstr>Presentación de PowerPoint</vt:lpstr>
      <vt:lpstr>COSTOS OPERATIVOS</vt:lpstr>
      <vt:lpstr>Presentación de PowerPoint</vt:lpstr>
      <vt:lpstr>PRESUPUESTO INICIAL AÑO 0</vt:lpstr>
      <vt:lpstr>ESTADO DE INGRESOS Ingreso de dinero  que vamos a obtener en las ventas cacao industrializado durante la duración del proyecto</vt:lpstr>
      <vt:lpstr>PROYECCIÓN DEL FLUJO DE EFECTIVO Saldo positivo que debe tener al tercer año tiempo en el cual comienza a recuperar el capital</vt:lpstr>
      <vt:lpstr>Presentación de PowerPoint</vt:lpstr>
      <vt:lpstr>Presentación de PowerPoint</vt:lpstr>
      <vt:lpstr>Punto de equilibrio </vt:lpstr>
      <vt:lpstr>Presentación de PowerPoint</vt:lpstr>
      <vt:lpstr>CONCLUSIONES</vt:lpstr>
      <vt:lpstr>Presentación de PowerPoint</vt:lpstr>
      <vt:lpstr>RECOMENDACIONES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TESIS DE GRADO PREVIO A LA OBTENCIÓN DEL TÍTULO DE MAGÍSTER EN ADMINISTRACIÓN DE EMPRESAS</dc:title>
  <dc:creator>PROVEX2</dc:creator>
  <cp:lastModifiedBy>PROVEX2</cp:lastModifiedBy>
  <cp:revision>77</cp:revision>
  <dcterms:created xsi:type="dcterms:W3CDTF">2015-11-17T19:24:58Z</dcterms:created>
  <dcterms:modified xsi:type="dcterms:W3CDTF">2016-02-11T14:16:21Z</dcterms:modified>
</cp:coreProperties>
</file>