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1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6" r:id="rId19"/>
    <p:sldId id="277" r:id="rId20"/>
    <p:sldId id="278" r:id="rId21"/>
    <p:sldId id="279" r:id="rId22"/>
    <p:sldId id="282" r:id="rId23"/>
    <p:sldId id="283" r:id="rId24"/>
    <p:sldId id="308" r:id="rId25"/>
    <p:sldId id="286" r:id="rId26"/>
    <p:sldId id="316" r:id="rId27"/>
    <p:sldId id="317" r:id="rId28"/>
    <p:sldId id="287" r:id="rId29"/>
    <p:sldId id="318" r:id="rId30"/>
    <p:sldId id="288" r:id="rId31"/>
    <p:sldId id="289" r:id="rId32"/>
    <p:sldId id="290" r:id="rId33"/>
    <p:sldId id="292" r:id="rId34"/>
    <p:sldId id="293" r:id="rId35"/>
    <p:sldId id="294" r:id="rId36"/>
    <p:sldId id="302" r:id="rId37"/>
    <p:sldId id="303" r:id="rId38"/>
    <p:sldId id="304" r:id="rId39"/>
    <p:sldId id="305" r:id="rId40"/>
    <p:sldId id="306" r:id="rId41"/>
    <p:sldId id="298" r:id="rId42"/>
    <p:sldId id="299" r:id="rId43"/>
    <p:sldId id="300" r:id="rId44"/>
    <p:sldId id="301" r:id="rId45"/>
    <p:sldId id="307" r:id="rId46"/>
    <p:sldId id="315" r:id="rId47"/>
    <p:sldId id="31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64" autoAdjust="0"/>
    <p:restoredTop sz="94660"/>
  </p:normalViewPr>
  <p:slideViewPr>
    <p:cSldViewPr snapToGrid="0">
      <p:cViewPr varScale="1">
        <p:scale>
          <a:sx n="92" d="100"/>
          <a:sy n="92" d="100"/>
        </p:scale>
        <p:origin x="288" y="60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a:t>                                                                                                          </a:t>
            </a:r>
          </a:p>
        </c:rich>
      </c:tx>
      <c:layout>
        <c:manualLayout>
          <c:xMode val="edge"/>
          <c:yMode val="edge"/>
          <c:x val="0.10615529403293025"/>
          <c:y val="2.5840553281960351E-5"/>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view3D>
      <c:rotX val="30"/>
      <c:rotY val="6"/>
      <c:depthPercent val="10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875789976907022E-3"/>
          <c:y val="9.1075242375191323E-2"/>
          <c:w val="0.9986124220409146"/>
          <c:h val="0.53826469902059071"/>
        </c:manualLayout>
      </c:layout>
      <c:pie3DChart>
        <c:varyColors val="1"/>
        <c:ser>
          <c:idx val="0"/>
          <c:order val="0"/>
          <c:tx>
            <c:strRef>
              <c:f>Hoja1!$F$45:$F$48</c:f>
              <c:strCache>
                <c:ptCount val="4"/>
                <c:pt idx="0">
                  <c:v>                                              TEST DE REFLEXIONES PERSONALES  </c:v>
                </c:pt>
                <c:pt idx="1">
                  <c:v>                                         </c:v>
                </c:pt>
                <c:pt idx="2">
                  <c:v>                                          Tabla n’</c:v>
                </c:pt>
                <c:pt idx="3">
                  <c:v>1.- ¿Cuál es la motivación para realizar el programa de actividades físicas recreativas?</c:v>
                </c:pt>
              </c:strCache>
            </c:strRef>
          </c:tx>
          <c:explosion val="6"/>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Pt>
            <c:idx val="8"/>
            <c:bubble3D val="0"/>
            <c:spPr>
              <a:solidFill>
                <a:schemeClr val="accent3">
                  <a:lumMod val="60000"/>
                </a:schemeClr>
              </a:solidFill>
              <a:ln w="25400">
                <a:solidFill>
                  <a:schemeClr val="lt1"/>
                </a:solidFill>
              </a:ln>
              <a:effectLst/>
              <a:sp3d contourW="25400">
                <a:contourClr>
                  <a:schemeClr val="lt1"/>
                </a:contourClr>
              </a:sp3d>
            </c:spPr>
          </c:dPt>
          <c:dPt>
            <c:idx val="9"/>
            <c:bubble3D val="0"/>
            <c:spPr>
              <a:solidFill>
                <a:schemeClr val="accent4">
                  <a:lumMod val="60000"/>
                </a:schemeClr>
              </a:solidFill>
              <a:ln w="25400">
                <a:solidFill>
                  <a:schemeClr val="lt1"/>
                </a:solidFill>
              </a:ln>
              <a:effectLst/>
              <a:sp3d contourW="25400">
                <a:contourClr>
                  <a:schemeClr val="lt1"/>
                </a:contourClr>
              </a:sp3d>
            </c:spPr>
          </c:dPt>
          <c:dPt>
            <c:idx val="10"/>
            <c:bubble3D val="0"/>
            <c:spPr>
              <a:solidFill>
                <a:schemeClr val="accent5">
                  <a:lumMod val="60000"/>
                </a:schemeClr>
              </a:solidFill>
              <a:ln w="25400">
                <a:solidFill>
                  <a:schemeClr val="lt1"/>
                </a:solidFill>
              </a:ln>
              <a:effectLst/>
              <a:sp3d contourW="25400">
                <a:contourClr>
                  <a:schemeClr val="lt1"/>
                </a:contourClr>
              </a:sp3d>
            </c:spPr>
          </c:dPt>
          <c:dPt>
            <c:idx val="11"/>
            <c:bubble3D val="0"/>
            <c:spPr>
              <a:solidFill>
                <a:schemeClr val="accent6">
                  <a:lumMod val="60000"/>
                </a:schemeClr>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Hoja1!$D$49:$E$60</c:f>
              <c:multiLvlStrCache>
                <c:ptCount val="10"/>
                <c:lvl>
                  <c:pt idx="0">
                    <c:v>Aprendizaje</c:v>
                  </c:pt>
                  <c:pt idx="1">
                    <c:v>Satisfacer mi curiosidad</c:v>
                  </c:pt>
                  <c:pt idx="2">
                    <c:v>Aprender acerca de mi mismo</c:v>
                  </c:pt>
                  <c:pt idx="3">
                    <c:v>Hacer amistades </c:v>
                  </c:pt>
                  <c:pt idx="4">
                    <c:v>Interactuar con otros</c:v>
                  </c:pt>
                  <c:pt idx="5">
                    <c:v>Mantenerme activo</c:v>
                  </c:pt>
                  <c:pt idx="6">
                    <c:v>Emplear y desarrollar mis habilidades y destrezas  físicas</c:v>
                  </c:pt>
                  <c:pt idx="7">
                    <c:v>Relajarme físicamente</c:v>
                  </c:pt>
                  <c:pt idx="8">
                    <c:v>Relajarme mentalmente</c:v>
                  </c:pt>
                  <c:pt idx="9">
                    <c:v>Aliviar el stress y la tensión</c:v>
                  </c:pt>
                </c:lvl>
                <c:lvl>
                  <c:pt idx="0">
                    <c:v>  </c:v>
                  </c:pt>
                </c:lvl>
              </c:multiLvlStrCache>
            </c:multiLvlStrRef>
          </c:cat>
          <c:val>
            <c:numRef>
              <c:f>Hoja1!$F$49:$F$60</c:f>
              <c:numCache>
                <c:formatCode>General</c:formatCode>
                <c:ptCount val="12"/>
                <c:pt idx="0">
                  <c:v>5.3</c:v>
                </c:pt>
                <c:pt idx="1">
                  <c:v>1.8</c:v>
                </c:pt>
                <c:pt idx="2">
                  <c:v>1.8</c:v>
                </c:pt>
                <c:pt idx="3">
                  <c:v>0</c:v>
                </c:pt>
                <c:pt idx="4">
                  <c:v>1.8</c:v>
                </c:pt>
                <c:pt idx="5">
                  <c:v>35.1</c:v>
                </c:pt>
                <c:pt idx="6">
                  <c:v>12.3</c:v>
                </c:pt>
                <c:pt idx="7">
                  <c:v>21.1</c:v>
                </c:pt>
                <c:pt idx="8">
                  <c:v>3.5</c:v>
                </c:pt>
                <c:pt idx="9">
                  <c:v>17.5</c:v>
                </c:pt>
              </c:numCache>
            </c:numRef>
          </c:val>
        </c:ser>
        <c:dLbls>
          <c:showLegendKey val="0"/>
          <c:showVal val="0"/>
          <c:showCatName val="0"/>
          <c:showSerName val="0"/>
          <c:showPercent val="0"/>
          <c:showBubbleSize val="0"/>
          <c:showLeaderLines val="1"/>
        </c:dLbls>
      </c:pie3DChart>
      <c:spPr>
        <a:noFill/>
        <a:ln>
          <a:noFill/>
        </a:ln>
        <a:effectLst/>
      </c:spPr>
    </c:plotArea>
    <c:legend>
      <c:legendPos val="b"/>
      <c:legendEntry>
        <c:idx val="10"/>
        <c:delete val="1"/>
      </c:legendEntry>
      <c:legendEntry>
        <c:idx val="11"/>
        <c:delete val="1"/>
      </c:legendEntry>
      <c:layout>
        <c:manualLayout>
          <c:xMode val="edge"/>
          <c:yMode val="edge"/>
          <c:x val="1.1101432084738931E-4"/>
          <c:y val="0.60194404270894708"/>
          <c:w val="0.99988898567915263"/>
          <c:h val="0.35677230822337686"/>
        </c:manualLayout>
      </c:layout>
      <c:overlay val="0"/>
      <c:spPr>
        <a:noFill/>
        <a:ln>
          <a:noFill/>
        </a:ln>
        <a:effectLst/>
      </c:spPr>
      <c:txPr>
        <a:bodyPr rot="0" spcFirstLastPara="1" vertOverflow="ellipsis" vert="horz" wrap="square" anchor="ctr" anchorCtr="1"/>
        <a:lstStyle/>
        <a:p>
          <a:pPr algn="just">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legend>
    <c:plotVisOnly val="1"/>
    <c:dispBlanksAs val="gap"/>
    <c:showDLblsOverMax val="0"/>
  </c:chart>
  <c:spPr>
    <a:noFill/>
    <a:ln>
      <a:noFill/>
    </a:ln>
    <a:effectLst/>
  </c:spPr>
  <c:txPr>
    <a:bodyPr/>
    <a:lstStyle/>
    <a:p>
      <a:pPr>
        <a:defRPr/>
      </a:pPr>
      <a:endParaRPr lang="es-MX"/>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7955546967672009E-3"/>
          <c:y val="0.1704926769649977"/>
          <c:w val="0.98757054141238476"/>
          <c:h val="0.51454468954739441"/>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Pt>
            <c:idx val="8"/>
            <c:bubble3D val="0"/>
            <c:spPr>
              <a:solidFill>
                <a:schemeClr val="accent3">
                  <a:lumMod val="60000"/>
                </a:schemeClr>
              </a:solidFill>
              <a:ln w="25400">
                <a:solidFill>
                  <a:schemeClr val="lt1"/>
                </a:solidFill>
              </a:ln>
              <a:effectLst/>
              <a:sp3d contourW="25400">
                <a:contourClr>
                  <a:schemeClr val="lt1"/>
                </a:contourClr>
              </a:sp3d>
            </c:spPr>
          </c:dPt>
          <c:dLbls>
            <c:dLbl>
              <c:idx val="2"/>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Hoja1!$F$70:$F$78</c:f>
              <c:strCache>
                <c:ptCount val="9"/>
                <c:pt idx="0">
                  <c:v>Me dan placer</c:v>
                </c:pt>
                <c:pt idx="1">
                  <c:v>Me siento satisfecho</c:v>
                </c:pt>
                <c:pt idx="2">
                  <c:v>Me esfuerzo física y mentalmente</c:v>
                </c:pt>
                <c:pt idx="3">
                  <c:v>Son parte de mi estilo de vida</c:v>
                </c:pt>
                <c:pt idx="4">
                  <c:v>Me siento orgulloso</c:v>
                </c:pt>
                <c:pt idx="5">
                  <c:v>Vale la pena participar</c:v>
                </c:pt>
                <c:pt idx="6">
                  <c:v>Me proporcionan un sentimiento de libertad interna</c:v>
                </c:pt>
                <c:pt idx="7">
                  <c:v>Espero algo bueno de mi participación en el programa</c:v>
                </c:pt>
                <c:pt idx="8">
                  <c:v>Ninguno</c:v>
                </c:pt>
              </c:strCache>
            </c:strRef>
          </c:cat>
          <c:val>
            <c:numRef>
              <c:f>Hoja1!$G$70:$G$78</c:f>
              <c:numCache>
                <c:formatCode>General</c:formatCode>
                <c:ptCount val="9"/>
                <c:pt idx="0">
                  <c:v>12.3</c:v>
                </c:pt>
                <c:pt idx="1">
                  <c:v>0</c:v>
                </c:pt>
                <c:pt idx="2">
                  <c:v>33.299999999999997</c:v>
                </c:pt>
                <c:pt idx="3">
                  <c:v>28.1</c:v>
                </c:pt>
                <c:pt idx="4">
                  <c:v>1.8</c:v>
                </c:pt>
                <c:pt idx="5">
                  <c:v>0</c:v>
                </c:pt>
                <c:pt idx="6">
                  <c:v>17.5</c:v>
                </c:pt>
                <c:pt idx="7">
                  <c:v>7</c:v>
                </c:pt>
                <c:pt idx="8">
                  <c:v>0</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67704075753029058"/>
          <c:w val="1"/>
          <c:h val="0.3124572839494903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legend>
    <c:plotVisOnly val="1"/>
    <c:dispBlanksAs val="gap"/>
    <c:showDLblsOverMax val="0"/>
  </c:chart>
  <c:spPr>
    <a:noFill/>
    <a:ln>
      <a:noFill/>
    </a:ln>
    <a:effectLst/>
  </c:spPr>
  <c:txPr>
    <a:bodyPr/>
    <a:lstStyle/>
    <a:p>
      <a:pPr>
        <a:defRPr/>
      </a:pPr>
      <a:endParaRPr lang="es-MX"/>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11"/>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751077510733293"/>
          <c:y val="0"/>
          <c:w val="0.71713987957387682"/>
          <c:h val="0.88862370723945905"/>
        </c:manualLayout>
      </c:layout>
      <c:pie3DChart>
        <c:varyColors val="1"/>
        <c:ser>
          <c:idx val="1"/>
          <c:order val="1"/>
          <c:tx>
            <c:strRef>
              <c:f>Hoja1!$D$5:$D$6</c:f>
              <c:strCache>
                <c:ptCount val="2"/>
                <c:pt idx="0">
                  <c:v>Porcentaje</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7"/>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8"/>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9"/>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MX"/>
              </a:p>
            </c:txPr>
            <c:dLblPos val="inEnd"/>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Hoja1!$B$7:$B$13</c:f>
              <c:strCache>
                <c:ptCount val="7"/>
                <c:pt idx="0">
                  <c:v>Me dan un sentido de logro </c:v>
                </c:pt>
                <c:pt idx="1">
                  <c:v>Me ayudan a relajarme </c:v>
                </c:pt>
                <c:pt idx="2">
                  <c:v>Me ayudan a eliminar el stress</c:v>
                </c:pt>
                <c:pt idx="3">
                  <c:v>Contribuyen a mi  bienestar emocional </c:v>
                </c:pt>
                <c:pt idx="4">
                  <c:v>Desarrollan mis capacidades fisicas</c:v>
                </c:pt>
                <c:pt idx="5">
                  <c:v>Me ayudan  a permanecer saludable</c:v>
                </c:pt>
                <c:pt idx="6">
                  <c:v>Ninguno</c:v>
                </c:pt>
              </c:strCache>
            </c:strRef>
          </c:cat>
          <c:val>
            <c:numRef>
              <c:f>Hoja1!$D$7:$D$13</c:f>
              <c:numCache>
                <c:formatCode>General</c:formatCode>
                <c:ptCount val="7"/>
                <c:pt idx="0">
                  <c:v>7</c:v>
                </c:pt>
                <c:pt idx="1">
                  <c:v>17.5</c:v>
                </c:pt>
                <c:pt idx="2">
                  <c:v>5.3</c:v>
                </c:pt>
                <c:pt idx="3">
                  <c:v>10.5</c:v>
                </c:pt>
                <c:pt idx="4">
                  <c:v>19.3</c:v>
                </c:pt>
                <c:pt idx="5">
                  <c:v>40.4</c:v>
                </c:pt>
                <c:pt idx="6">
                  <c:v>0</c:v>
                </c:pt>
              </c:numCache>
            </c:numRef>
          </c:val>
        </c:ser>
        <c:dLbls>
          <c:dLblPos val="inEnd"/>
          <c:showLegendKey val="0"/>
          <c:showVal val="0"/>
          <c:showCatName val="0"/>
          <c:showSerName val="0"/>
          <c:showPercent val="1"/>
          <c:showBubbleSize val="0"/>
          <c:showLeaderLines val="1"/>
        </c:dLbls>
        <c:extLst>
          <c:ext xmlns:c15="http://schemas.microsoft.com/office/drawing/2012/chart" uri="{02D57815-91ED-43cb-92C2-25804820EDAC}">
            <c15:filteredPieSeries>
              <c15:ser>
                <c:idx val="0"/>
                <c:order val="0"/>
                <c:tx>
                  <c:strRef>
                    <c:extLst>
                      <c:ext uri="{02D57815-91ED-43cb-92C2-25804820EDAC}">
                        <c15:formulaRef>
                          <c15:sqref>Hoja1!$C$5:$C$6</c15:sqref>
                        </c15:formulaRef>
                      </c:ext>
                    </c:extLst>
                    <c:strCache>
                      <c:ptCount val="2"/>
                      <c:pt idx="0">
                        <c:v>Frecuencia</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6"/>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7"/>
                  <c:bubble3D val="0"/>
                  <c:spPr>
                    <a:solidFill>
                      <a:schemeClr val="accent2">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8"/>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Pt>
                  <c:idx val="9"/>
                  <c:bubble3D val="0"/>
                  <c:spPr>
                    <a:solidFill>
                      <a:schemeClr val="accent4">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dPt>
                <c:dLbls>
                  <c:dLbl>
                    <c:idx val="0"/>
                    <c:tx>
                      <c:rich>
                        <a:bodyPr/>
                        <a:lstStyle/>
                        <a:p>
                          <a:r>
                            <a:rPr lang="en-US"/>
                            <a:t>5,3</a:t>
                          </a:r>
                        </a:p>
                      </c:rich>
                    </c:tx>
                    <c:dLblPos val="inEnd"/>
                    <c:showLegendKey val="0"/>
                    <c:showVal val="1"/>
                    <c:showCatName val="0"/>
                    <c:showSerName val="0"/>
                    <c:showPercent val="0"/>
                    <c:showBubbleSize val="0"/>
                    <c:extLst>
                      <c:ex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MX"/>
                    </a:p>
                  </c:txPr>
                  <c:dLblPos val="inEnd"/>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uri="{CE6537A1-D6FC-4f65-9D91-7224C49458BB}"/>
                  </c:extLst>
                </c:dLbls>
                <c:cat>
                  <c:strRef>
                    <c:extLst>
                      <c:ext uri="{02D57815-91ED-43cb-92C2-25804820EDAC}">
                        <c15:formulaRef>
                          <c15:sqref>Hoja1!$B$7:$B$13</c15:sqref>
                        </c15:formulaRef>
                      </c:ext>
                    </c:extLst>
                    <c:strCache>
                      <c:ptCount val="7"/>
                      <c:pt idx="0">
                        <c:v>Me dan un sentido de logro </c:v>
                      </c:pt>
                      <c:pt idx="1">
                        <c:v>Me ayudan a relajarme </c:v>
                      </c:pt>
                      <c:pt idx="2">
                        <c:v>Me ayudan a eliminar el stress</c:v>
                      </c:pt>
                      <c:pt idx="3">
                        <c:v>Contribuyen a mi  bienestar emocional </c:v>
                      </c:pt>
                      <c:pt idx="4">
                        <c:v>Desarrollan mis capacidades fisicas</c:v>
                      </c:pt>
                      <c:pt idx="5">
                        <c:v>Me ayudan  a permanecer saludable</c:v>
                      </c:pt>
                      <c:pt idx="6">
                        <c:v>Ninguno</c:v>
                      </c:pt>
                    </c:strCache>
                  </c:strRef>
                </c:cat>
                <c:val>
                  <c:numRef>
                    <c:extLst>
                      <c:ext uri="{02D57815-91ED-43cb-92C2-25804820EDAC}">
                        <c15:formulaRef>
                          <c15:sqref>Hoja1!$C$7:$C$13</c15:sqref>
                        </c15:formulaRef>
                      </c:ext>
                    </c:extLst>
                    <c:numCache>
                      <c:formatCode>General</c:formatCode>
                      <c:ptCount val="7"/>
                      <c:pt idx="0">
                        <c:v>4</c:v>
                      </c:pt>
                      <c:pt idx="1">
                        <c:v>10</c:v>
                      </c:pt>
                      <c:pt idx="2">
                        <c:v>3</c:v>
                      </c:pt>
                      <c:pt idx="3">
                        <c:v>6</c:v>
                      </c:pt>
                      <c:pt idx="4">
                        <c:v>11</c:v>
                      </c:pt>
                      <c:pt idx="5">
                        <c:v>23</c:v>
                      </c:pt>
                      <c:pt idx="6">
                        <c:v>0</c:v>
                      </c:pt>
                    </c:numCache>
                  </c:numRef>
                </c:val>
              </c15:ser>
            </c15:filteredPieSeries>
          </c:ext>
        </c:extLst>
      </c:pie3DChart>
      <c:spPr>
        <a:noFill/>
        <a:ln>
          <a:noFill/>
        </a:ln>
        <a:effectLst/>
      </c:spPr>
    </c:plotArea>
    <c:legend>
      <c:legendPos val="b"/>
      <c:layout>
        <c:manualLayout>
          <c:xMode val="edge"/>
          <c:yMode val="edge"/>
          <c:x val="0"/>
          <c:y val="0.79904761904761901"/>
          <c:w val="1"/>
          <c:h val="0.20095238095238094"/>
        </c:manualLayout>
      </c:layout>
      <c:overlay val="0"/>
      <c:spPr>
        <a:solidFill>
          <a:schemeClr val="lt1">
            <a:alpha val="78000"/>
          </a:schemeClr>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s-MX"/>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lgn="ctr">
              <a:defRPr sz="1800"/>
            </a:pPr>
            <a:r>
              <a:rPr lang="en-US" sz="1800">
                <a:latin typeface="Arial" panose="020B0604020202020204" pitchFamily="34" charset="0"/>
                <a:cs typeface="Arial" panose="020B0604020202020204" pitchFamily="34" charset="0"/>
              </a:rPr>
              <a:t>PROMEDIOS OBTENIDOS EN EL GRUPO CONTROL  DEL CUESTIONARIO DE SALUD SF-36</a:t>
            </a:r>
            <a:r>
              <a:rPr lang="en-US" sz="1800" baseline="0">
                <a:latin typeface="Arial" panose="020B0604020202020204" pitchFamily="34" charset="0"/>
                <a:cs typeface="Arial" panose="020B0604020202020204" pitchFamily="34" charset="0"/>
              </a:rPr>
              <a:t> ANTES Y DESPUÉS DE APLICAR EL PROGRAMA</a:t>
            </a:r>
            <a:endParaRPr lang="en-US" sz="1800">
              <a:latin typeface="Arial" panose="020B0604020202020204" pitchFamily="34" charset="0"/>
              <a:cs typeface="Arial" panose="020B0604020202020204" pitchFamily="34" charset="0"/>
            </a:endParaRPr>
          </a:p>
        </c:rich>
      </c:tx>
      <c:layout>
        <c:manualLayout>
          <c:xMode val="edge"/>
          <c:yMode val="edge"/>
          <c:x val="0.19600741787689699"/>
          <c:y val="3.9310642472479944E-3"/>
        </c:manualLayout>
      </c:layout>
      <c:overlay val="0"/>
    </c:title>
    <c:autoTitleDeleted val="0"/>
    <c:plotArea>
      <c:layout>
        <c:manualLayout>
          <c:layoutTarget val="inner"/>
          <c:xMode val="edge"/>
          <c:yMode val="edge"/>
          <c:x val="8.6203070296176021E-2"/>
          <c:y val="0.20464636145041318"/>
          <c:w val="0.8706735660814614"/>
          <c:h val="0.44448461236948139"/>
        </c:manualLayout>
      </c:layout>
      <c:barChart>
        <c:barDir val="col"/>
        <c:grouping val="clustered"/>
        <c:varyColors val="0"/>
        <c:ser>
          <c:idx val="1"/>
          <c:order val="0"/>
          <c:tx>
            <c:v>FUNCIÓN FÍSICA</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T.SALUD  PRETEST</c:v>
              </c:pt>
              <c:pt idx="1">
                <c:v>T. SALUD  POSTEST</c:v>
              </c:pt>
            </c:strLit>
          </c:cat>
          <c:val>
            <c:numLit>
              <c:formatCode>General</c:formatCode>
              <c:ptCount val="2"/>
              <c:pt idx="0">
                <c:v>79.010000000000005</c:v>
              </c:pt>
              <c:pt idx="1">
                <c:v>77.88</c:v>
              </c:pt>
            </c:numLit>
          </c:val>
        </c:ser>
        <c:ser>
          <c:idx val="2"/>
          <c:order val="1"/>
          <c:tx>
            <c:v>DESEMPEÑO FISICO</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T.SALUD  PRETEST</c:v>
              </c:pt>
              <c:pt idx="1">
                <c:v>T. SALUD  POSTEST</c:v>
              </c:pt>
            </c:strLit>
          </c:cat>
          <c:val>
            <c:numLit>
              <c:formatCode>General</c:formatCode>
              <c:ptCount val="2"/>
              <c:pt idx="0">
                <c:v>65.459999999999994</c:v>
              </c:pt>
              <c:pt idx="1">
                <c:v>63.71</c:v>
              </c:pt>
            </c:numLit>
          </c:val>
        </c:ser>
        <c:ser>
          <c:idx val="0"/>
          <c:order val="2"/>
          <c:tx>
            <c:v>DESEMPEÑO EMOCIONAL</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T.SALUD  PRETEST</c:v>
              </c:pt>
              <c:pt idx="1">
                <c:v>T. SALUD  POSTEST</c:v>
              </c:pt>
            </c:strLit>
          </c:cat>
          <c:val>
            <c:numLit>
              <c:formatCode>General</c:formatCode>
              <c:ptCount val="2"/>
              <c:pt idx="0">
                <c:v>62.71</c:v>
              </c:pt>
              <c:pt idx="1">
                <c:v>61.38</c:v>
              </c:pt>
            </c:numLit>
          </c:val>
        </c:ser>
        <c:ser>
          <c:idx val="3"/>
          <c:order val="3"/>
          <c:tx>
            <c:v>DOLOR CORPORAL</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T.SALUD  PRETEST</c:v>
              </c:pt>
              <c:pt idx="1">
                <c:v>T. SALUD  POSTEST</c:v>
              </c:pt>
            </c:strLit>
          </c:cat>
          <c:val>
            <c:numLit>
              <c:formatCode>General</c:formatCode>
              <c:ptCount val="2"/>
              <c:pt idx="0">
                <c:v>66.599999999999994</c:v>
              </c:pt>
              <c:pt idx="1">
                <c:v>64.77</c:v>
              </c:pt>
            </c:numLit>
          </c:val>
        </c:ser>
        <c:ser>
          <c:idx val="4"/>
          <c:order val="4"/>
          <c:tx>
            <c:v>SALUD MENTAL</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Lit>
              <c:formatCode>General</c:formatCode>
              <c:ptCount val="2"/>
              <c:pt idx="0">
                <c:v>72.83</c:v>
              </c:pt>
              <c:pt idx="1">
                <c:v>72.2</c:v>
              </c:pt>
            </c:numLit>
          </c:val>
        </c:ser>
        <c:ser>
          <c:idx val="5"/>
          <c:order val="5"/>
          <c:tx>
            <c:v>VITALIDAD</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Lit>
              <c:formatCode>General</c:formatCode>
              <c:ptCount val="2"/>
              <c:pt idx="0">
                <c:v>66.09</c:v>
              </c:pt>
              <c:pt idx="1">
                <c:v>64.8</c:v>
              </c:pt>
            </c:numLit>
          </c:val>
        </c:ser>
        <c:ser>
          <c:idx val="6"/>
          <c:order val="6"/>
          <c:tx>
            <c:v>FUNCIÓN SOCIAL</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Lit>
              <c:formatCode>General</c:formatCode>
              <c:ptCount val="2"/>
              <c:pt idx="0">
                <c:v>73.930000000000007</c:v>
              </c:pt>
              <c:pt idx="1">
                <c:v>72.58</c:v>
              </c:pt>
            </c:numLit>
          </c:val>
        </c:ser>
        <c:ser>
          <c:idx val="7"/>
          <c:order val="7"/>
          <c:tx>
            <c:v>SALUD GENERAL</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Lit>
              <c:formatCode>General</c:formatCode>
              <c:ptCount val="2"/>
              <c:pt idx="0">
                <c:v>62.28</c:v>
              </c:pt>
              <c:pt idx="1">
                <c:v>61.3</c:v>
              </c:pt>
            </c:numLit>
          </c:val>
        </c:ser>
        <c:dLbls>
          <c:showLegendKey val="0"/>
          <c:showVal val="1"/>
          <c:showCatName val="0"/>
          <c:showSerName val="0"/>
          <c:showPercent val="0"/>
          <c:showBubbleSize val="0"/>
        </c:dLbls>
        <c:gapWidth val="75"/>
        <c:axId val="259955744"/>
        <c:axId val="259958096"/>
      </c:barChart>
      <c:catAx>
        <c:axId val="259955744"/>
        <c:scaling>
          <c:orientation val="minMax"/>
        </c:scaling>
        <c:delete val="0"/>
        <c:axPos val="b"/>
        <c:numFmt formatCode="0.00%" sourceLinked="0"/>
        <c:majorTickMark val="none"/>
        <c:minorTickMark val="none"/>
        <c:tickLblPos val="nextTo"/>
        <c:crossAx val="259958096"/>
        <c:crosses val="autoZero"/>
        <c:auto val="0"/>
        <c:lblAlgn val="ctr"/>
        <c:lblOffset val="100"/>
        <c:noMultiLvlLbl val="0"/>
      </c:catAx>
      <c:valAx>
        <c:axId val="259958096"/>
        <c:scaling>
          <c:orientation val="minMax"/>
          <c:max val="100"/>
          <c:min val="1"/>
        </c:scaling>
        <c:delete val="0"/>
        <c:axPos val="l"/>
        <c:majorGridlines/>
        <c:minorGridlines/>
        <c:numFmt formatCode="General" sourceLinked="1"/>
        <c:majorTickMark val="none"/>
        <c:minorTickMark val="none"/>
        <c:tickLblPos val="nextTo"/>
        <c:crossAx val="259955744"/>
        <c:crosses val="autoZero"/>
        <c:crossBetween val="between"/>
        <c:majorUnit val="5"/>
      </c:valAx>
      <c:dTable>
        <c:showHorzBorder val="1"/>
        <c:showVertBorder val="1"/>
        <c:showOutline val="1"/>
        <c:showKeys val="1"/>
      </c:dTable>
    </c:plotArea>
    <c:plotVisOnly val="0"/>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lgn="l">
              <a:defRPr sz="1800"/>
            </a:pPr>
            <a:r>
              <a:rPr lang="en-US" sz="1800" dirty="0">
                <a:latin typeface="Arial" panose="020B0604020202020204" pitchFamily="34" charset="0"/>
                <a:cs typeface="Arial" panose="020B0604020202020204" pitchFamily="34" charset="0"/>
              </a:rPr>
              <a:t> PROMEDIOS OBTENIDOS EN EL</a:t>
            </a:r>
            <a:r>
              <a:rPr lang="en-US" sz="1800" baseline="0" dirty="0">
                <a:latin typeface="Arial" panose="020B0604020202020204" pitchFamily="34" charset="0"/>
                <a:cs typeface="Arial" panose="020B0604020202020204" pitchFamily="34" charset="0"/>
              </a:rPr>
              <a:t> CUESTIONARIOS SF-36  DEL GRUPO INTERVENCIÓN  </a:t>
            </a:r>
            <a:r>
              <a:rPr lang="en-US" sz="1800" baseline="0" dirty="0" smtClean="0">
                <a:latin typeface="Arial" panose="020B0604020202020204" pitchFamily="34" charset="0"/>
                <a:cs typeface="Arial" panose="020B0604020202020204" pitchFamily="34" charset="0"/>
              </a:rPr>
              <a:t>                         ANTES </a:t>
            </a:r>
            <a:r>
              <a:rPr lang="en-US" sz="1800" baseline="0" dirty="0">
                <a:latin typeface="Arial" panose="020B0604020202020204" pitchFamily="34" charset="0"/>
                <a:cs typeface="Arial" panose="020B0604020202020204" pitchFamily="34" charset="0"/>
              </a:rPr>
              <a:t>Y DESPUES DE APLICAR EL PROGRAMA</a:t>
            </a:r>
            <a:endParaRPr lang="en-US" sz="1800" dirty="0">
              <a:latin typeface="Arial" panose="020B0604020202020204" pitchFamily="34" charset="0"/>
              <a:cs typeface="Arial" panose="020B0604020202020204" pitchFamily="34" charset="0"/>
            </a:endParaRPr>
          </a:p>
        </c:rich>
      </c:tx>
      <c:layout>
        <c:manualLayout>
          <c:xMode val="edge"/>
          <c:yMode val="edge"/>
          <c:x val="0.27791871579192534"/>
          <c:y val="3.9310652206210077E-3"/>
        </c:manualLayout>
      </c:layout>
      <c:overlay val="0"/>
    </c:title>
    <c:autoTitleDeleted val="0"/>
    <c:plotArea>
      <c:layout>
        <c:manualLayout>
          <c:layoutTarget val="inner"/>
          <c:xMode val="edge"/>
          <c:yMode val="edge"/>
          <c:x val="8.6203070296176021E-2"/>
          <c:y val="0.20464636145041318"/>
          <c:w val="0.8706735660814614"/>
          <c:h val="0.44448461236948139"/>
        </c:manualLayout>
      </c:layout>
      <c:barChart>
        <c:barDir val="col"/>
        <c:grouping val="clustered"/>
        <c:varyColors val="0"/>
        <c:ser>
          <c:idx val="1"/>
          <c:order val="0"/>
          <c:tx>
            <c:v>FUNCIÓN FÍSICA</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SF-36. PRETEST</c:v>
              </c:pt>
              <c:pt idx="1">
                <c:v>SF-36. POSTEST</c:v>
              </c:pt>
            </c:strLit>
          </c:cat>
          <c:val>
            <c:numLit>
              <c:formatCode>General</c:formatCode>
              <c:ptCount val="2"/>
              <c:pt idx="0">
                <c:v>79.650000000000006</c:v>
              </c:pt>
              <c:pt idx="1">
                <c:v>82.16</c:v>
              </c:pt>
            </c:numLit>
          </c:val>
        </c:ser>
        <c:ser>
          <c:idx val="2"/>
          <c:order val="1"/>
          <c:tx>
            <c:v>DESEMPEÑO FÍSICO</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SF-36. PRETEST</c:v>
              </c:pt>
              <c:pt idx="1">
                <c:v>SF-36. POSTEST</c:v>
              </c:pt>
            </c:strLit>
          </c:cat>
          <c:val>
            <c:numLit>
              <c:formatCode>General</c:formatCode>
              <c:ptCount val="2"/>
              <c:pt idx="0">
                <c:v>74.73</c:v>
              </c:pt>
              <c:pt idx="1">
                <c:v>78.239999999999995</c:v>
              </c:pt>
            </c:numLit>
          </c:val>
        </c:ser>
        <c:ser>
          <c:idx val="0"/>
          <c:order val="2"/>
          <c:tx>
            <c:v>DESEMPEÑO EMOCIONAL</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SF-36. PRETEST</c:v>
              </c:pt>
              <c:pt idx="1">
                <c:v>SF-36. POSTEST</c:v>
              </c:pt>
            </c:strLit>
          </c:cat>
          <c:val>
            <c:numLit>
              <c:formatCode>General</c:formatCode>
              <c:ptCount val="2"/>
              <c:pt idx="0">
                <c:v>63.51</c:v>
              </c:pt>
              <c:pt idx="1">
                <c:v>68.989999999999995</c:v>
              </c:pt>
            </c:numLit>
          </c:val>
        </c:ser>
        <c:ser>
          <c:idx val="3"/>
          <c:order val="3"/>
          <c:tx>
            <c:v>DOLOR CORPORAL</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SF-36. PRETEST</c:v>
              </c:pt>
              <c:pt idx="1">
                <c:v>SF-36. POSTEST</c:v>
              </c:pt>
            </c:strLit>
          </c:cat>
          <c:val>
            <c:numLit>
              <c:formatCode>General</c:formatCode>
              <c:ptCount val="2"/>
              <c:pt idx="0">
                <c:v>67.41</c:v>
              </c:pt>
              <c:pt idx="1">
                <c:v>73.010000000000005</c:v>
              </c:pt>
            </c:numLit>
          </c:val>
        </c:ser>
        <c:ser>
          <c:idx val="4"/>
          <c:order val="4"/>
          <c:tx>
            <c:v>SALUD MENTAL</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Lit>
              <c:ptCount val="2"/>
              <c:pt idx="0">
                <c:v>SF-36. PRETEST</c:v>
              </c:pt>
              <c:pt idx="1">
                <c:v>SF-36. POSTEST</c:v>
              </c:pt>
            </c:strLit>
          </c:cat>
          <c:val>
            <c:numLit>
              <c:formatCode>General</c:formatCode>
              <c:ptCount val="2"/>
              <c:pt idx="0">
                <c:v>68.97</c:v>
              </c:pt>
              <c:pt idx="1">
                <c:v>74.900000000000006</c:v>
              </c:pt>
            </c:numLit>
          </c:val>
        </c:ser>
        <c:ser>
          <c:idx val="5"/>
          <c:order val="5"/>
          <c:tx>
            <c:v>VITALIDAD</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Lit>
              <c:ptCount val="2"/>
              <c:pt idx="0">
                <c:v>SF-36. PRETEST</c:v>
              </c:pt>
              <c:pt idx="1">
                <c:v>SF-36. POSTEST</c:v>
              </c:pt>
            </c:strLit>
          </c:cat>
          <c:val>
            <c:numLit>
              <c:formatCode>General</c:formatCode>
              <c:ptCount val="2"/>
              <c:pt idx="0">
                <c:v>62.97</c:v>
              </c:pt>
              <c:pt idx="1">
                <c:v>69.59</c:v>
              </c:pt>
            </c:numLit>
          </c:val>
        </c:ser>
        <c:ser>
          <c:idx val="6"/>
          <c:order val="6"/>
          <c:tx>
            <c:v>FUNCIÓN SOCIAL</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Lit>
              <c:ptCount val="2"/>
              <c:pt idx="0">
                <c:v>SF-36. PRETEST</c:v>
              </c:pt>
              <c:pt idx="1">
                <c:v>SF-36. POSTEST</c:v>
              </c:pt>
            </c:strLit>
          </c:cat>
          <c:val>
            <c:numLit>
              <c:formatCode>General</c:formatCode>
              <c:ptCount val="2"/>
              <c:pt idx="0">
                <c:v>73.819999999999993</c:v>
              </c:pt>
              <c:pt idx="1">
                <c:v>80.510000000000005</c:v>
              </c:pt>
            </c:numLit>
          </c:val>
        </c:ser>
        <c:ser>
          <c:idx val="7"/>
          <c:order val="7"/>
          <c:tx>
            <c:v>SALUD GENERAL</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Lit>
              <c:ptCount val="2"/>
              <c:pt idx="0">
                <c:v>SF-36. PRETEST</c:v>
              </c:pt>
              <c:pt idx="1">
                <c:v>SF-36. POSTEST</c:v>
              </c:pt>
            </c:strLit>
          </c:cat>
          <c:val>
            <c:numLit>
              <c:formatCode>General</c:formatCode>
              <c:ptCount val="2"/>
              <c:pt idx="0">
                <c:v>62.8</c:v>
              </c:pt>
              <c:pt idx="1">
                <c:v>68.45</c:v>
              </c:pt>
            </c:numLit>
          </c:val>
        </c:ser>
        <c:dLbls>
          <c:showLegendKey val="0"/>
          <c:showVal val="1"/>
          <c:showCatName val="0"/>
          <c:showSerName val="0"/>
          <c:showPercent val="0"/>
          <c:showBubbleSize val="0"/>
        </c:dLbls>
        <c:gapWidth val="75"/>
        <c:axId val="300162624"/>
        <c:axId val="300160272"/>
      </c:barChart>
      <c:catAx>
        <c:axId val="300162624"/>
        <c:scaling>
          <c:orientation val="minMax"/>
        </c:scaling>
        <c:delete val="0"/>
        <c:axPos val="b"/>
        <c:numFmt formatCode="0.00%" sourceLinked="0"/>
        <c:majorTickMark val="none"/>
        <c:minorTickMark val="none"/>
        <c:tickLblPos val="nextTo"/>
        <c:crossAx val="300160272"/>
        <c:crosses val="autoZero"/>
        <c:auto val="0"/>
        <c:lblAlgn val="ctr"/>
        <c:lblOffset val="100"/>
        <c:noMultiLvlLbl val="0"/>
      </c:catAx>
      <c:valAx>
        <c:axId val="300160272"/>
        <c:scaling>
          <c:orientation val="minMax"/>
          <c:max val="100"/>
          <c:min val="1"/>
        </c:scaling>
        <c:delete val="0"/>
        <c:axPos val="l"/>
        <c:majorGridlines/>
        <c:minorGridlines/>
        <c:numFmt formatCode="General" sourceLinked="1"/>
        <c:majorTickMark val="none"/>
        <c:minorTickMark val="none"/>
        <c:tickLblPos val="nextTo"/>
        <c:crossAx val="300162624"/>
        <c:crosses val="autoZero"/>
        <c:crossBetween val="between"/>
        <c:majorUnit val="5"/>
      </c:valAx>
      <c:dTable>
        <c:showHorzBorder val="1"/>
        <c:showVertBorder val="1"/>
        <c:showOutline val="1"/>
        <c:showKeys val="1"/>
      </c:dTable>
    </c:plotArea>
    <c:plotVisOnly val="0"/>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7.png"/></Relationships>
</file>

<file path=ppt/drawings/_rels/drawing2.xml.rels><?xml version="1.0" encoding="UTF-8" standalone="yes"?>
<Relationships xmlns="http://schemas.openxmlformats.org/package/2006/relationships"><Relationship Id="rId1" Type="http://schemas.openxmlformats.org/officeDocument/2006/relationships/image" Target="../media/image8.png"/></Relationships>
</file>

<file path=ppt/drawings/_rels/drawing3.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0.10078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999355" cy="387179"/>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0.12499</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8224217" cy="463336"/>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cdr:x>
      <cdr:y>2.50565E-7</cdr:y>
    </cdr:from>
    <cdr:to>
      <cdr:x>1</cdr:x>
      <cdr:y>0.07589</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1"/>
          <a:ext cx="4749800" cy="302858"/>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pPr/>
              <a:t>3/4/2016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3/4/2016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4212" y="685799"/>
            <a:ext cx="11383292" cy="2826027"/>
          </a:xfrm>
        </p:spPr>
        <p:txBody>
          <a:bodyPr>
            <a:normAutofit fontScale="90000"/>
          </a:bodyPr>
          <a:lstStyle/>
          <a:p>
            <a:pPr algn="ctr"/>
            <a:r>
              <a:rPr lang="es-EC" dirty="0" smtClean="0"/>
              <a:t/>
            </a:r>
            <a:br>
              <a:rPr lang="es-EC" dirty="0" smtClean="0"/>
            </a:br>
            <a:r>
              <a:rPr lang="es-EC" dirty="0" smtClean="0"/>
              <a:t/>
            </a:r>
            <a:br>
              <a:rPr lang="es-EC" dirty="0" smtClean="0"/>
            </a:br>
            <a:r>
              <a:rPr lang="es-EC" dirty="0"/>
              <a:t/>
            </a:r>
            <a:br>
              <a:rPr lang="es-EC" dirty="0"/>
            </a:br>
            <a:r>
              <a:rPr lang="es-EC" dirty="0" smtClean="0"/>
              <a:t/>
            </a:r>
            <a:br>
              <a:rPr lang="es-EC" dirty="0" smtClean="0"/>
            </a:br>
            <a:r>
              <a:rPr lang="es-EC" sz="3100" dirty="0" smtClean="0">
                <a:latin typeface="Arial" panose="020B0604020202020204" pitchFamily="34" charset="0"/>
                <a:cs typeface="Arial" panose="020B0604020202020204" pitchFamily="34" charset="0"/>
              </a:rPr>
              <a:t>Aplicación de un programa de actividad fisica recreativa y su incidencia en la salud de las/los ESTUDIANTES de la escuela de educación para la salud de la escuela superior  politécnica  de chimborazo </a:t>
            </a:r>
            <a:endParaRPr lang="es-EC" sz="3100"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684212" y="3511826"/>
            <a:ext cx="10924692" cy="237077"/>
          </a:xfrm>
        </p:spPr>
        <p:txBody>
          <a:bodyPr>
            <a:normAutofit fontScale="25000" lnSpcReduction="20000"/>
          </a:bodyPr>
          <a:lstStyle/>
          <a:p>
            <a:endParaRPr lang="es-EC" dirty="0" smtClean="0"/>
          </a:p>
          <a:p>
            <a:pPr algn="ctr"/>
            <a:endParaRPr lang="es-EC" sz="3500" dirty="0" smtClean="0">
              <a:solidFill>
                <a:schemeClr val="tx1"/>
              </a:solidFill>
            </a:endParaRPr>
          </a:p>
          <a:p>
            <a:pPr algn="ctr"/>
            <a:endParaRPr lang="es-EC" sz="3500" dirty="0" smtClean="0">
              <a:solidFill>
                <a:schemeClr val="tx1"/>
              </a:solidFill>
            </a:endParaRPr>
          </a:p>
          <a:p>
            <a:pPr algn="ctr"/>
            <a:r>
              <a:rPr lang="es-EC" sz="12800" dirty="0" smtClean="0">
                <a:solidFill>
                  <a:schemeClr val="tx1"/>
                </a:solidFill>
                <a:latin typeface="Arial" panose="020B0604020202020204" pitchFamily="34" charset="0"/>
                <a:cs typeface="Arial" panose="020B0604020202020204" pitchFamily="34" charset="0"/>
              </a:rPr>
              <a:t>MAESTRIA EN RECREACIÓN Y TIEMPO LIBRE   </a:t>
            </a:r>
          </a:p>
          <a:p>
            <a:pPr algn="ctr"/>
            <a:endParaRPr lang="es-EC" dirty="0">
              <a:solidFill>
                <a:schemeClr val="tx1"/>
              </a:solidFill>
            </a:endParaRPr>
          </a:p>
          <a:p>
            <a:pPr algn="ctr"/>
            <a:endParaRPr lang="es-EC" dirty="0" smtClean="0">
              <a:solidFill>
                <a:schemeClr val="tx1"/>
              </a:solidFill>
            </a:endParaRPr>
          </a:p>
          <a:p>
            <a:pPr algn="ctr"/>
            <a:endParaRPr lang="es-EC" dirty="0">
              <a:solidFill>
                <a:schemeClr val="tx1"/>
              </a:solidFill>
            </a:endParaRPr>
          </a:p>
          <a:p>
            <a:pPr algn="ctr"/>
            <a:r>
              <a:rPr lang="es-EC" sz="8000" b="1" dirty="0" smtClean="0">
                <a:solidFill>
                  <a:schemeClr val="tx1"/>
                </a:solidFill>
                <a:latin typeface="Arial" panose="020B0604020202020204" pitchFamily="34" charset="0"/>
                <a:cs typeface="Arial" panose="020B0604020202020204" pitchFamily="34" charset="0"/>
              </a:rPr>
              <a:t>DIRECTOR:  DR ENRIQUE CHÁVEZ</a:t>
            </a:r>
          </a:p>
          <a:p>
            <a:pPr algn="ctr"/>
            <a:endParaRPr lang="es-EC" sz="8000" b="1" dirty="0">
              <a:solidFill>
                <a:schemeClr val="tx1"/>
              </a:solidFill>
              <a:latin typeface="Arial" panose="020B0604020202020204" pitchFamily="34" charset="0"/>
              <a:cs typeface="Arial" panose="020B0604020202020204" pitchFamily="34" charset="0"/>
            </a:endParaRPr>
          </a:p>
          <a:p>
            <a:pPr algn="ctr"/>
            <a:r>
              <a:rPr lang="es-EC" sz="8000" b="1" dirty="0" smtClean="0">
                <a:solidFill>
                  <a:schemeClr val="tx1"/>
                </a:solidFill>
                <a:latin typeface="Arial" panose="020B0604020202020204" pitchFamily="34" charset="0"/>
                <a:cs typeface="Arial" panose="020B0604020202020204" pitchFamily="34" charset="0"/>
              </a:rPr>
              <a:t>MAESTRANTE :VICTOR ANDOCILLA ALDAZ        </a:t>
            </a:r>
            <a:r>
              <a:rPr lang="es-EC" sz="3400" b="1" dirty="0" smtClean="0">
                <a:solidFill>
                  <a:schemeClr val="tx1"/>
                </a:solidFill>
                <a:latin typeface="Arial" panose="020B0604020202020204" pitchFamily="34" charset="0"/>
                <a:cs typeface="Arial" panose="020B0604020202020204" pitchFamily="34" charset="0"/>
              </a:rPr>
              <a:t>                                                            </a:t>
            </a:r>
            <a:endParaRPr lang="es-EC" sz="3400" b="1" dirty="0">
              <a:solidFill>
                <a:schemeClr val="tx1"/>
              </a:solidFill>
              <a:latin typeface="Arial" panose="020B0604020202020204" pitchFamily="34" charset="0"/>
              <a:cs typeface="Arial" panose="020B0604020202020204" pitchFamily="34" charset="0"/>
            </a:endParaRPr>
          </a:p>
        </p:txBody>
      </p:sp>
      <p:pic>
        <p:nvPicPr>
          <p:cNvPr id="4" name="P 1" descr="ESPE.gif"/>
          <p:cNvPicPr/>
          <p:nvPr/>
        </p:nvPicPr>
        <p:blipFill>
          <a:blip r:embed="rId2" cstate="print">
            <a:alphaModFix amt="72000"/>
          </a:blip>
          <a:srcRect/>
          <a:stretch>
            <a:fillRect/>
          </a:stretch>
        </p:blipFill>
        <p:spPr bwMode="auto">
          <a:xfrm>
            <a:off x="5401961" y="448722"/>
            <a:ext cx="1356647" cy="1127760"/>
          </a:xfrm>
          <a:prstGeom prst="rect">
            <a:avLst/>
          </a:prstGeom>
          <a:noFill/>
          <a:ln w="9525">
            <a:noFill/>
            <a:miter lim="800000"/>
            <a:headEnd/>
            <a:tailEnd/>
          </a:ln>
        </p:spPr>
      </p:pic>
    </p:spTree>
    <p:extLst>
      <p:ext uri="{BB962C8B-B14F-4D97-AF65-F5344CB8AC3E}">
        <p14:creationId xmlns:p14="http://schemas.microsoft.com/office/powerpoint/2010/main" val="1231447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 y="-6201328"/>
            <a:ext cx="12054624" cy="14685559"/>
          </a:xfrm>
          <a:prstGeom prst="rect">
            <a:avLst/>
          </a:prstGeom>
        </p:spPr>
        <p:txBody>
          <a:bodyPr wrap="square">
            <a:spAutoFit/>
          </a:bodyPr>
          <a:lstStyle/>
          <a:p>
            <a:pPr algn="just">
              <a:lnSpc>
                <a:spcPct val="115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r>
              <a:rPr lang="es-EC" sz="2200" spc="-10" dirty="0" smtClean="0">
                <a:latin typeface="Arial" panose="020B0604020202020204" pitchFamily="34" charset="0"/>
                <a:ea typeface="Calibri" panose="020F0502020204030204" pitchFamily="34" charset="0"/>
                <a:cs typeface="Arial" panose="020B0604020202020204" pitchFamily="34" charset="0"/>
              </a:rPr>
              <a:t>Las </a:t>
            </a:r>
            <a:r>
              <a:rPr lang="es-EC" sz="2200" spc="-10" dirty="0">
                <a:latin typeface="Arial" panose="020B0604020202020204" pitchFamily="34" charset="0"/>
                <a:ea typeface="Calibri" panose="020F0502020204030204" pitchFamily="34" charset="0"/>
                <a:cs typeface="Arial" panose="020B0604020202020204" pitchFamily="34" charset="0"/>
              </a:rPr>
              <a:t>nuevas tecnologías han multiplicado por cien las posibilidades que existían hace veinte años, la “actividad virtual” a través </a:t>
            </a:r>
            <a:r>
              <a:rPr lang="es-EC" sz="2200" spc="-10" dirty="0" smtClean="0">
                <a:latin typeface="Arial" panose="020B0604020202020204" pitchFamily="34" charset="0"/>
                <a:ea typeface="Calibri" panose="020F0502020204030204" pitchFamily="34" charset="0"/>
                <a:cs typeface="Arial" panose="020B0604020202020204" pitchFamily="34" charset="0"/>
              </a:rPr>
              <a:t>del </a:t>
            </a:r>
            <a:r>
              <a:rPr lang="es-EC" sz="2200" spc="-10" dirty="0">
                <a:latin typeface="Arial" panose="020B0604020202020204" pitchFamily="34" charset="0"/>
                <a:ea typeface="Calibri" panose="020F0502020204030204" pitchFamily="34" charset="0"/>
                <a:cs typeface="Arial" panose="020B0604020202020204" pitchFamily="34" charset="0"/>
              </a:rPr>
              <a:t>DVD, el ordenador, los teléfonos móviles, etc., constituye una parte importante del tiempo libre de los jóvenes y adultos jóvenes, se enfrentan hoy al reto de una fuerte competencia y tendrán que mostrarse más atractivas las actividades físicas recreativas que las actividades virtuales, </a:t>
            </a:r>
            <a:r>
              <a:rPr lang="es-EC" sz="2200" spc="-10" dirty="0" smtClean="0">
                <a:latin typeface="Arial" panose="020B0604020202020204" pitchFamily="34" charset="0"/>
                <a:ea typeface="Calibri" panose="020F0502020204030204" pitchFamily="34" charset="0"/>
                <a:cs typeface="Arial" panose="020B0604020202020204" pitchFamily="34" charset="0"/>
              </a:rPr>
              <a:t>si </a:t>
            </a:r>
            <a:r>
              <a:rPr lang="es-EC" sz="2200" spc="-10" dirty="0">
                <a:latin typeface="Arial" panose="020B0604020202020204" pitchFamily="34" charset="0"/>
                <a:ea typeface="Calibri" panose="020F0502020204030204" pitchFamily="34" charset="0"/>
                <a:cs typeface="Arial" panose="020B0604020202020204" pitchFamily="34" charset="0"/>
              </a:rPr>
              <a:t>tenemos en cuenta que buena parte de ellas son “deportes virtuales” donde el sujeto consigue marcas que jamás podrían pensar en el campo de la actividad física.  </a:t>
            </a:r>
            <a:endParaRPr lang="es-EC" sz="22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z="2200" spc="-10" dirty="0" smtClean="0">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r>
              <a:rPr lang="es-EC" sz="2200" spc="-10" dirty="0" smtClean="0">
                <a:latin typeface="Arial" panose="020B0604020202020204" pitchFamily="34" charset="0"/>
                <a:ea typeface="Calibri" panose="020F0502020204030204" pitchFamily="34" charset="0"/>
                <a:cs typeface="Arial" panose="020B0604020202020204" pitchFamily="34" charset="0"/>
              </a:rPr>
              <a:t>la </a:t>
            </a:r>
            <a:r>
              <a:rPr lang="es-EC" sz="2200" spc="-10" dirty="0">
                <a:latin typeface="Arial" panose="020B0604020202020204" pitchFamily="34" charset="0"/>
                <a:ea typeface="Calibri" panose="020F0502020204030204" pitchFamily="34" charset="0"/>
                <a:cs typeface="Arial" panose="020B0604020202020204" pitchFamily="34" charset="0"/>
              </a:rPr>
              <a:t>necesidad de mantener la investigación en temas claves como </a:t>
            </a:r>
            <a:r>
              <a:rPr lang="es-EC" sz="2200" spc="-10" dirty="0" smtClean="0">
                <a:latin typeface="Arial" panose="020B0604020202020204" pitchFamily="34" charset="0"/>
                <a:ea typeface="Calibri" panose="020F0502020204030204" pitchFamily="34" charset="0"/>
                <a:cs typeface="Arial" panose="020B0604020202020204" pitchFamily="34" charset="0"/>
              </a:rPr>
              <a:t>es </a:t>
            </a:r>
            <a:r>
              <a:rPr lang="es-EC" sz="2200" spc="-10" dirty="0">
                <a:latin typeface="Arial" panose="020B0604020202020204" pitchFamily="34" charset="0"/>
                <a:ea typeface="Calibri" panose="020F0502020204030204" pitchFamily="34" charset="0"/>
                <a:cs typeface="Arial" panose="020B0604020202020204" pitchFamily="34" charset="0"/>
              </a:rPr>
              <a:t>la actividad física recreativa </a:t>
            </a:r>
            <a:r>
              <a:rPr lang="es-EC" sz="2200" spc="-10" dirty="0" smtClean="0">
                <a:latin typeface="Arial" panose="020B0604020202020204" pitchFamily="34" charset="0"/>
                <a:ea typeface="Calibri" panose="020F0502020204030204" pitchFamily="34" charset="0"/>
                <a:cs typeface="Arial" panose="020B0604020202020204" pitchFamily="34" charset="0"/>
              </a:rPr>
              <a:t>, </a:t>
            </a:r>
            <a:r>
              <a:rPr lang="es-EC" sz="2200" spc="-10" dirty="0">
                <a:latin typeface="Arial" panose="020B0604020202020204" pitchFamily="34" charset="0"/>
                <a:ea typeface="Calibri" panose="020F0502020204030204" pitchFamily="34" charset="0"/>
                <a:cs typeface="Arial" panose="020B0604020202020204" pitchFamily="34" charset="0"/>
              </a:rPr>
              <a:t>los efectos que provoca la disminución del sedentarismo, el diseño de estrategias que permitan </a:t>
            </a:r>
            <a:r>
              <a:rPr lang="es-EC" sz="2200" spc="-10" dirty="0" smtClean="0">
                <a:latin typeface="Arial" panose="020B0604020202020204" pitchFamily="34" charset="0"/>
                <a:ea typeface="Calibri" panose="020F0502020204030204" pitchFamily="34" charset="0"/>
                <a:cs typeface="Arial" panose="020B0604020202020204" pitchFamily="34" charset="0"/>
              </a:rPr>
              <a:t> su promoción </a:t>
            </a:r>
            <a:r>
              <a:rPr lang="es-EC" sz="2200" spc="-10" dirty="0">
                <a:latin typeface="Arial" panose="020B0604020202020204" pitchFamily="34" charset="0"/>
                <a:ea typeface="Calibri" panose="020F0502020204030204" pitchFamily="34" charset="0"/>
                <a:cs typeface="Arial" panose="020B0604020202020204" pitchFamily="34" charset="0"/>
              </a:rPr>
              <a:t>encaminada hacia la consecución y el mantenimiento de la salud, es manifiesta. </a:t>
            </a:r>
            <a:r>
              <a:rPr lang="es-EC" sz="2200" spc="-10" dirty="0" smtClean="0">
                <a:latin typeface="Arial" panose="020B0604020202020204" pitchFamily="34" charset="0"/>
                <a:ea typeface="Calibri" panose="020F0502020204030204" pitchFamily="34" charset="0"/>
                <a:cs typeface="Arial" panose="020B0604020202020204" pitchFamily="34" charset="0"/>
              </a:rPr>
              <a:t>son </a:t>
            </a:r>
            <a:r>
              <a:rPr lang="es-EC" sz="2200" spc="-10" dirty="0">
                <a:latin typeface="Arial" panose="020B0604020202020204" pitchFamily="34" charset="0"/>
                <a:ea typeface="Calibri" panose="020F0502020204030204" pitchFamily="34" charset="0"/>
                <a:cs typeface="Arial" panose="020B0604020202020204" pitchFamily="34" charset="0"/>
              </a:rPr>
              <a:t>muchos los profesionales a quienes compete esta tarea: médicos, psicólogos, educadores físicos, recreologos, Entrenadores, </a:t>
            </a:r>
            <a:r>
              <a:rPr lang="es-EC" sz="2200" spc="-10" dirty="0" smtClean="0">
                <a:latin typeface="Arial" panose="020B0604020202020204" pitchFamily="34" charset="0"/>
                <a:ea typeface="Calibri" panose="020F0502020204030204" pitchFamily="34" charset="0"/>
                <a:cs typeface="Arial" panose="020B0604020202020204" pitchFamily="34" charset="0"/>
              </a:rPr>
              <a:t>Nutricionistas, etc. </a:t>
            </a:r>
            <a:r>
              <a:rPr lang="es-EC" sz="2200" spc="-10" dirty="0">
                <a:latin typeface="Arial" panose="020B0604020202020204" pitchFamily="34" charset="0"/>
                <a:ea typeface="Calibri" panose="020F0502020204030204" pitchFamily="34" charset="0"/>
                <a:cs typeface="Arial" panose="020B0604020202020204" pitchFamily="34" charset="0"/>
              </a:rPr>
              <a:t>especialistas en el mantenimiento físico y deportivo, incluido los políticos, etc. </a:t>
            </a:r>
            <a:endParaRPr lang="es-EC" sz="22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200" spc="-1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s-EC" sz="22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7883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8789" y="-910649"/>
            <a:ext cx="11938715" cy="7571303"/>
          </a:xfrm>
          <a:prstGeom prst="rect">
            <a:avLst/>
          </a:prstGeom>
        </p:spPr>
        <p:txBody>
          <a:bodyPr wrap="square">
            <a:spAutoFit/>
          </a:bodyPr>
          <a:lstStyle/>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C" sz="2400" b="1" spc="-10" dirty="0" smtClean="0">
                <a:solidFill>
                  <a:srgbClr val="000000"/>
                </a:solidFill>
                <a:latin typeface="Arial" panose="020B0604020202020204" pitchFamily="34" charset="0"/>
                <a:ea typeface="Calibri" panose="020F0502020204030204" pitchFamily="34" charset="0"/>
                <a:cs typeface="Arial" panose="020B0604020202020204" pitchFamily="34" charset="0"/>
              </a:rPr>
              <a:t>Salud</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2400" spc="-10" dirty="0" smtClean="0">
                <a:latin typeface="Arial" panose="020B0604020202020204" pitchFamily="34" charset="0"/>
                <a:ea typeface="Calibri" panose="020F0502020204030204" pitchFamily="34" charset="0"/>
                <a:cs typeface="Arial" panose="020B0604020202020204" pitchFamily="34" charset="0"/>
              </a:rPr>
              <a:t>Estado </a:t>
            </a:r>
            <a:r>
              <a:rPr lang="es-EC" sz="2400" spc="-10" dirty="0">
                <a:latin typeface="Arial" panose="020B0604020202020204" pitchFamily="34" charset="0"/>
                <a:ea typeface="Calibri" panose="020F0502020204030204" pitchFamily="34" charset="0"/>
                <a:cs typeface="Arial" panose="020B0604020202020204" pitchFamily="34" charset="0"/>
              </a:rPr>
              <a:t>de completo bienestar físico, mental y social, y no solamente la ausencia de afecciones o enfermedades</a:t>
            </a:r>
            <a:r>
              <a:rPr lang="es-EC" sz="2400" spc="-10" dirty="0" smtClean="0">
                <a:latin typeface="Arial" panose="020B0604020202020204" pitchFamily="34" charset="0"/>
                <a:ea typeface="Calibri" panose="020F0502020204030204" pitchFamily="34" charset="0"/>
                <a:cs typeface="Arial" panose="020B0604020202020204" pitchFamily="34" charset="0"/>
              </a:rPr>
              <a:t>. es </a:t>
            </a:r>
            <a:r>
              <a:rPr lang="es-EC" sz="2400" spc="-10" dirty="0">
                <a:latin typeface="Arial" panose="020B0604020202020204" pitchFamily="34" charset="0"/>
                <a:ea typeface="Calibri" panose="020F0502020204030204" pitchFamily="34" charset="0"/>
                <a:cs typeface="Arial" panose="020B0604020202020204" pitchFamily="34" charset="0"/>
              </a:rPr>
              <a:t>el resultado de los cuidados que uno se dispensa a sí mismo y de la capacidad de tomar decisiones y controlar nuestras </a:t>
            </a:r>
            <a:r>
              <a:rPr lang="es-EC" sz="2400" spc="-10" dirty="0" smtClean="0">
                <a:latin typeface="Arial" panose="020B0604020202020204" pitchFamily="34" charset="0"/>
                <a:ea typeface="Calibri" panose="020F0502020204030204" pitchFamily="34" charset="0"/>
                <a:cs typeface="Arial" panose="020B0604020202020204" pitchFamily="34" charset="0"/>
              </a:rPr>
              <a:t>vidas; construida </a:t>
            </a:r>
            <a:r>
              <a:rPr lang="es-EC" sz="2400" spc="-10" dirty="0">
                <a:latin typeface="Arial" panose="020B0604020202020204" pitchFamily="34" charset="0"/>
                <a:ea typeface="Calibri" panose="020F0502020204030204" pitchFamily="34" charset="0"/>
                <a:cs typeface="Arial" panose="020B0604020202020204" pitchFamily="34" charset="0"/>
              </a:rPr>
              <a:t>y vivida </a:t>
            </a:r>
            <a:r>
              <a:rPr lang="es-EC" sz="2400" spc="-10" dirty="0" smtClean="0">
                <a:latin typeface="Arial" panose="020B0604020202020204" pitchFamily="34" charset="0"/>
                <a:ea typeface="Calibri" panose="020F0502020204030204" pitchFamily="34" charset="0"/>
                <a:cs typeface="Arial" panose="020B0604020202020204" pitchFamily="34" charset="0"/>
              </a:rPr>
              <a:t>en </a:t>
            </a:r>
            <a:r>
              <a:rPr lang="es-EC" sz="2400" spc="-10" dirty="0">
                <a:latin typeface="Arial" panose="020B0604020202020204" pitchFamily="34" charset="0"/>
                <a:ea typeface="Calibri" panose="020F0502020204030204" pitchFamily="34" charset="0"/>
                <a:cs typeface="Arial" panose="020B0604020202020204" pitchFamily="34" charset="0"/>
              </a:rPr>
              <a:t>el marco de la vida </a:t>
            </a:r>
            <a:r>
              <a:rPr lang="es-EC" sz="2400" spc="-10" dirty="0" smtClean="0">
                <a:latin typeface="Arial" panose="020B0604020202020204" pitchFamily="34" charset="0"/>
                <a:ea typeface="Calibri" panose="020F0502020204030204" pitchFamily="34" charset="0"/>
                <a:cs typeface="Arial" panose="020B0604020202020204" pitchFamily="34" charset="0"/>
              </a:rPr>
              <a:t>cotidiana diaria</a:t>
            </a:r>
            <a:r>
              <a:rPr lang="es-EC" sz="2400" spc="-10" dirty="0">
                <a:latin typeface="Arial" panose="020B0604020202020204" pitchFamily="34" charset="0"/>
                <a:ea typeface="Calibri" panose="020F0502020204030204" pitchFamily="34" charset="0"/>
                <a:cs typeface="Arial" panose="020B0604020202020204" pitchFamily="34" charset="0"/>
              </a:rPr>
              <a:t>.  </a:t>
            </a:r>
            <a:r>
              <a:rPr lang="es-EC" sz="2400" spc="-10" dirty="0" smtClean="0">
                <a:latin typeface="Arial" panose="020B0604020202020204" pitchFamily="34" charset="0"/>
                <a:ea typeface="Calibri" panose="020F0502020204030204" pitchFamily="34" charset="0"/>
                <a:cs typeface="Arial" panose="020B0604020202020204" pitchFamily="34" charset="0"/>
              </a:rPr>
              <a:t>Proponemos </a:t>
            </a:r>
            <a:r>
              <a:rPr lang="es-EC" sz="2400" spc="-10" dirty="0">
                <a:latin typeface="Arial" panose="020B0604020202020204" pitchFamily="34" charset="0"/>
                <a:ea typeface="Calibri" panose="020F0502020204030204" pitchFamily="34" charset="0"/>
                <a:cs typeface="Arial" panose="020B0604020202020204" pitchFamily="34" charset="0"/>
              </a:rPr>
              <a:t>por lo tanto, acciones anticipadas de prevención y de promoción en salud antes que la enfermedad aparezca.</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400" spc="-10" dirty="0">
                <a:latin typeface="Arial" panose="020B0604020202020204" pitchFamily="34" charset="0"/>
                <a:ea typeface="Calibri" panose="020F0502020204030204" pitchFamily="34" charset="0"/>
                <a:cs typeface="Arial" panose="020B0604020202020204" pitchFamily="34" charset="0"/>
              </a:rPr>
              <a:t>     </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s-EC" sz="2400" spc="-10" dirty="0" smtClean="0">
                <a:latin typeface="Arial" panose="020B0604020202020204" pitchFamily="34" charset="0"/>
                <a:ea typeface="Calibri" panose="020F0502020204030204" pitchFamily="34" charset="0"/>
              </a:rPr>
              <a:t>Petelenko</a:t>
            </a:r>
            <a:r>
              <a:rPr lang="es-EC" sz="2400" spc="-10" dirty="0">
                <a:latin typeface="Arial" panose="020B0604020202020204" pitchFamily="34" charset="0"/>
                <a:ea typeface="Calibri" panose="020F0502020204030204" pitchFamily="34" charset="0"/>
              </a:rPr>
              <a:t>, </a:t>
            </a:r>
            <a:r>
              <a:rPr lang="es-EC" sz="2400" spc="-10" dirty="0" smtClean="0">
                <a:latin typeface="Arial" panose="020B0604020202020204" pitchFamily="34" charset="0"/>
                <a:ea typeface="Calibri" panose="020F0502020204030204" pitchFamily="34" charset="0"/>
              </a:rPr>
              <a:t>1998.- </a:t>
            </a:r>
            <a:r>
              <a:rPr lang="es-EC" sz="2400" spc="-10" dirty="0">
                <a:latin typeface="Arial" panose="020B0604020202020204" pitchFamily="34" charset="0"/>
                <a:ea typeface="Calibri" panose="020F0502020204030204" pitchFamily="34" charset="0"/>
              </a:rPr>
              <a:t>La influencia en la salud tiene diversos factores. El estilo de vida influye en un 50%, el medio externo en un 20-25%, la genética, un 15-20%, y el sistema de atención sanitaria, un 10%. Estos porcentajes dependen de la enfermedad de que se trate (por ejemplo, en una cirrosis hepática, el estilo de vida puede llegar a influir hasta en un 70%)</a:t>
            </a:r>
            <a:endParaRPr lang="es-EC" sz="2400" dirty="0"/>
          </a:p>
        </p:txBody>
      </p:sp>
    </p:spTree>
    <p:extLst>
      <p:ext uri="{BB962C8B-B14F-4D97-AF65-F5344CB8AC3E}">
        <p14:creationId xmlns:p14="http://schemas.microsoft.com/office/powerpoint/2010/main" val="2484537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3031" y="-7212373"/>
            <a:ext cx="12088969" cy="14219277"/>
          </a:xfrm>
          <a:prstGeom prst="rect">
            <a:avLst/>
          </a:prstGeom>
        </p:spPr>
        <p:txBody>
          <a:bodyPr wrap="square">
            <a:spAutoFit/>
          </a:bodyPr>
          <a:lstStyle/>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s-EC" sz="2400" b="1" spc="-10" dirty="0" smtClean="0">
                <a:solidFill>
                  <a:srgbClr val="000000"/>
                </a:solidFill>
                <a:latin typeface="Arial" panose="020B0604020202020204" pitchFamily="34" charset="0"/>
                <a:ea typeface="Calibri" panose="020F0502020204030204" pitchFamily="34" charset="0"/>
                <a:cs typeface="Arial" panose="020B0604020202020204" pitchFamily="34" charset="0"/>
              </a:rPr>
              <a:t>Estilos </a:t>
            </a:r>
            <a:r>
              <a:rPr lang="es-EC" sz="2400" b="1" spc="-10" dirty="0">
                <a:solidFill>
                  <a:srgbClr val="000000"/>
                </a:solidFill>
                <a:latin typeface="Arial" panose="020B0604020202020204" pitchFamily="34" charset="0"/>
                <a:ea typeface="Calibri" panose="020F0502020204030204" pitchFamily="34" charset="0"/>
                <a:cs typeface="Arial" panose="020B0604020202020204" pitchFamily="34" charset="0"/>
              </a:rPr>
              <a:t>de vida y Salud</a:t>
            </a:r>
            <a:endParaRPr lang="es-EC" sz="2400" b="1"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2400" spc="-10" dirty="0" smtClean="0">
                <a:latin typeface="Arial" panose="020B0604020202020204" pitchFamily="34" charset="0"/>
                <a:ea typeface="Calibri" panose="020F0502020204030204" pitchFamily="34" charset="0"/>
                <a:cs typeface="Arial" panose="020B0604020202020204" pitchFamily="34" charset="0"/>
              </a:rPr>
              <a:t>la </a:t>
            </a:r>
            <a:r>
              <a:rPr lang="es-EC" sz="2400" spc="-10" dirty="0">
                <a:latin typeface="Arial" panose="020B0604020202020204" pitchFamily="34" charset="0"/>
                <a:ea typeface="Calibri" panose="020F0502020204030204" pitchFamily="34" charset="0"/>
                <a:cs typeface="Arial" panose="020B0604020202020204" pitchFamily="34" charset="0"/>
              </a:rPr>
              <a:t>adopción de un estilo de vida dará como resultado la consecución de una buena o mala calidad de </a:t>
            </a:r>
            <a:r>
              <a:rPr lang="es-EC" sz="2400" spc="-10" dirty="0" smtClean="0">
                <a:latin typeface="Arial" panose="020B0604020202020204" pitchFamily="34" charset="0"/>
                <a:ea typeface="Calibri" panose="020F0502020204030204" pitchFamily="34" charset="0"/>
                <a:cs typeface="Arial" panose="020B0604020202020204" pitchFamily="34" charset="0"/>
              </a:rPr>
              <a:t>vida. Entre </a:t>
            </a:r>
            <a:r>
              <a:rPr lang="es-EC" sz="2400" spc="-10" dirty="0">
                <a:latin typeface="Arial" panose="020B0604020202020204" pitchFamily="34" charset="0"/>
                <a:ea typeface="Calibri" panose="020F0502020204030204" pitchFamily="34" charset="0"/>
                <a:cs typeface="Arial" panose="020B0604020202020204" pitchFamily="34" charset="0"/>
              </a:rPr>
              <a:t>los hábitos que se consideran más favorables para la salud, (Shephard, 1984), contempla </a:t>
            </a:r>
            <a:r>
              <a:rPr lang="es-EC" sz="2400" spc="-10" dirty="0" smtClean="0">
                <a:latin typeface="Arial" panose="020B0604020202020204" pitchFamily="34" charset="0"/>
                <a:ea typeface="Calibri" panose="020F0502020204030204" pitchFamily="34" charset="0"/>
                <a:cs typeface="Arial" panose="020B0604020202020204" pitchFamily="34" charset="0"/>
              </a:rPr>
              <a:t>una </a:t>
            </a:r>
            <a:r>
              <a:rPr lang="es-EC" sz="2400" spc="-10" dirty="0">
                <a:latin typeface="Arial" panose="020B0604020202020204" pitchFamily="34" charset="0"/>
                <a:ea typeface="Calibri" panose="020F0502020204030204" pitchFamily="34" charset="0"/>
                <a:cs typeface="Arial" panose="020B0604020202020204" pitchFamily="34" charset="0"/>
              </a:rPr>
              <a:t>alimentación correcta, </a:t>
            </a:r>
            <a:r>
              <a:rPr lang="es-EC" sz="2400" spc="-10" dirty="0" smtClean="0">
                <a:latin typeface="Arial" panose="020B0604020202020204" pitchFamily="34" charset="0"/>
                <a:ea typeface="Calibri" panose="020F0502020204030204" pitchFamily="34" charset="0"/>
                <a:cs typeface="Arial" panose="020B0604020202020204" pitchFamily="34" charset="0"/>
              </a:rPr>
              <a:t>actividad </a:t>
            </a:r>
            <a:r>
              <a:rPr lang="es-EC" sz="2400" spc="-10" dirty="0">
                <a:latin typeface="Arial" panose="020B0604020202020204" pitchFamily="34" charset="0"/>
                <a:ea typeface="Calibri" panose="020F0502020204030204" pitchFamily="34" charset="0"/>
                <a:cs typeface="Arial" panose="020B0604020202020204" pitchFamily="34" charset="0"/>
              </a:rPr>
              <a:t>física adecuada y pautas de descanso regulares y </a:t>
            </a:r>
            <a:r>
              <a:rPr lang="es-EC" sz="2400" spc="-10" dirty="0" smtClean="0">
                <a:latin typeface="Arial" panose="020B0604020202020204" pitchFamily="34" charset="0"/>
                <a:ea typeface="Calibri" panose="020F0502020204030204" pitchFamily="34" charset="0"/>
                <a:cs typeface="Arial" panose="020B0604020202020204" pitchFamily="34" charset="0"/>
              </a:rPr>
              <a:t>apropiadas. Dentro </a:t>
            </a:r>
            <a:r>
              <a:rPr lang="es-EC" sz="2400" spc="-10" dirty="0">
                <a:latin typeface="Arial" panose="020B0604020202020204" pitchFamily="34" charset="0"/>
                <a:ea typeface="Calibri" panose="020F0502020204030204" pitchFamily="34" charset="0"/>
                <a:cs typeface="Arial" panose="020B0604020202020204" pitchFamily="34" charset="0"/>
              </a:rPr>
              <a:t>de todos estos factores la actividad física y la recreación contribuyen de forma decisiva al bienestar de la sociedad (Puig, 1998</a:t>
            </a:r>
            <a:r>
              <a:rPr lang="es-EC" sz="2400" spc="-10" dirty="0" smtClean="0">
                <a:latin typeface="Arial" panose="020B0604020202020204" pitchFamily="34" charset="0"/>
                <a:ea typeface="Calibri" panose="020F0502020204030204" pitchFamily="34" charset="0"/>
                <a:cs typeface="Arial" panose="020B0604020202020204" pitchFamily="34" charset="0"/>
              </a:rPr>
              <a:t>). La </a:t>
            </a:r>
            <a:r>
              <a:rPr lang="es-EC" sz="2400" spc="-10" dirty="0">
                <a:latin typeface="Arial" panose="020B0604020202020204" pitchFamily="34" charset="0"/>
                <a:ea typeface="Calibri" panose="020F0502020204030204" pitchFamily="34" charset="0"/>
                <a:cs typeface="Arial" panose="020B0604020202020204" pitchFamily="34" charset="0"/>
              </a:rPr>
              <a:t>práctica de actividad física recreativa realizada con frecuencia, intensidad y duración adecuadas   son modelos de estilos de vida saludables  </a:t>
            </a:r>
            <a:endParaRPr lang="es-EC" sz="2400" spc="-1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sz="2400" spc="-1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C" sz="2400" spc="-10" dirty="0">
                <a:latin typeface="Arial" panose="020B0604020202020204" pitchFamily="34" charset="0"/>
                <a:ea typeface="Calibri" panose="020F0502020204030204" pitchFamily="34" charset="0"/>
                <a:cs typeface="Arial" panose="020B0604020202020204" pitchFamily="34" charset="0"/>
              </a:rPr>
              <a:t> </a:t>
            </a:r>
            <a:r>
              <a:rPr lang="es-EC" sz="2400" spc="-10" dirty="0" smtClean="0">
                <a:latin typeface="Arial" panose="020B0604020202020204" pitchFamily="34" charset="0"/>
                <a:ea typeface="Calibri" panose="020F0502020204030204" pitchFamily="34" charset="0"/>
                <a:cs typeface="Arial" panose="020B0604020202020204" pitchFamily="34" charset="0"/>
              </a:rPr>
              <a:t>Se </a:t>
            </a:r>
            <a:r>
              <a:rPr lang="es-EC" sz="2400" spc="-10" dirty="0">
                <a:latin typeface="Arial" panose="020B0604020202020204" pitchFamily="34" charset="0"/>
                <a:ea typeface="Calibri" panose="020F0502020204030204" pitchFamily="34" charset="0"/>
                <a:cs typeface="Arial" panose="020B0604020202020204" pitchFamily="34" charset="0"/>
              </a:rPr>
              <a:t>vuelve fundamental aumentar la promoción de la actividad física recreativa sobre todo en la población estudiantil </a:t>
            </a:r>
            <a:r>
              <a:rPr lang="es-EC" sz="2400" spc="-10" dirty="0" smtClean="0">
                <a:latin typeface="Arial" panose="020B0604020202020204" pitchFamily="34" charset="0"/>
                <a:ea typeface="Calibri" panose="020F0502020204030204" pitchFamily="34" charset="0"/>
                <a:cs typeface="Arial" panose="020B0604020202020204" pitchFamily="34" charset="0"/>
              </a:rPr>
              <a:t>, </a:t>
            </a:r>
            <a:r>
              <a:rPr lang="es-EC" sz="2400" spc="-10" dirty="0">
                <a:latin typeface="Arial" panose="020B0604020202020204" pitchFamily="34" charset="0"/>
                <a:ea typeface="Calibri" panose="020F0502020204030204" pitchFamily="34" charset="0"/>
                <a:cs typeface="Arial" panose="020B0604020202020204" pitchFamily="34" charset="0"/>
              </a:rPr>
              <a:t>donde se consolidan muchos de los hábitos existentes en la edad adulta</a:t>
            </a:r>
            <a:r>
              <a:rPr lang="es-EC" sz="2400" spc="-10" dirty="0" smtClean="0">
                <a:latin typeface="Arial" panose="020B0604020202020204" pitchFamily="34" charset="0"/>
                <a:ea typeface="Calibri" panose="020F0502020204030204" pitchFamily="34" charset="0"/>
                <a:cs typeface="Arial" panose="020B0604020202020204" pitchFamily="34" charset="0"/>
              </a:rPr>
              <a:t>.   </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7733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5911" y="-1810896"/>
            <a:ext cx="11964472" cy="9325630"/>
          </a:xfrm>
          <a:prstGeom prst="rect">
            <a:avLst/>
          </a:prstGeom>
        </p:spPr>
        <p:txBody>
          <a:bodyPr wrap="square">
            <a:spAutoFit/>
          </a:bodyPr>
          <a:lstStyle/>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s-EC" sz="2400" b="1" spc="-10" dirty="0" smtClean="0">
                <a:solidFill>
                  <a:schemeClr val="bg1"/>
                </a:solidFill>
                <a:latin typeface="Arial" panose="020B0604020202020204" pitchFamily="34" charset="0"/>
                <a:ea typeface="Calibri" panose="020F0502020204030204" pitchFamily="34" charset="0"/>
                <a:cs typeface="Arial" panose="020B0604020202020204" pitchFamily="34" charset="0"/>
              </a:rPr>
              <a:t>LA PREVENCIÓN EN UNA UNIVERSIDAD SALUDABLE</a:t>
            </a:r>
            <a:endParaRPr lang="es-EC" sz="2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200" spc="-10" dirty="0" smtClean="0">
                <a:latin typeface="Arial" panose="020B0604020202020204" pitchFamily="34" charset="0"/>
                <a:ea typeface="Calibri" panose="020F0502020204030204" pitchFamily="34" charset="0"/>
                <a:cs typeface="Arial" panose="020B0604020202020204" pitchFamily="34" charset="0"/>
              </a:rPr>
              <a:t>En el </a:t>
            </a:r>
            <a:r>
              <a:rPr lang="es-EC" sz="2200" spc="-10" dirty="0">
                <a:latin typeface="Arial" panose="020B0604020202020204" pitchFamily="34" charset="0"/>
                <a:ea typeface="Calibri" panose="020F0502020204030204" pitchFamily="34" charset="0"/>
                <a:cs typeface="Arial" panose="020B0604020202020204" pitchFamily="34" charset="0"/>
              </a:rPr>
              <a:t>programa de actividad física </a:t>
            </a:r>
            <a:r>
              <a:rPr lang="es-EC" sz="2200" spc="-10" dirty="0" smtClean="0">
                <a:latin typeface="Arial" panose="020B0604020202020204" pitchFamily="34" charset="0"/>
                <a:ea typeface="Calibri" panose="020F0502020204030204" pitchFamily="34" charset="0"/>
                <a:cs typeface="Arial" panose="020B0604020202020204" pitchFamily="34" charset="0"/>
              </a:rPr>
              <a:t>recreativa diseñado   </a:t>
            </a:r>
            <a:r>
              <a:rPr lang="es-EC" sz="2200" spc="-10" dirty="0">
                <a:latin typeface="Arial" panose="020B0604020202020204" pitchFamily="34" charset="0"/>
                <a:ea typeface="Calibri" panose="020F0502020204030204" pitchFamily="34" charset="0"/>
                <a:cs typeface="Arial" panose="020B0604020202020204" pitchFamily="34" charset="0"/>
              </a:rPr>
              <a:t>la prevención se maneja con estos </a:t>
            </a:r>
            <a:r>
              <a:rPr lang="es-EC" sz="2200" spc="-10" dirty="0" smtClean="0">
                <a:latin typeface="Arial" panose="020B0604020202020204" pitchFamily="34" charset="0"/>
                <a:ea typeface="Calibri" panose="020F0502020204030204" pitchFamily="34" charset="0"/>
                <a:cs typeface="Arial" panose="020B0604020202020204" pitchFamily="34" charset="0"/>
              </a:rPr>
              <a:t>criterios, los </a:t>
            </a:r>
            <a:r>
              <a:rPr lang="es-EC" sz="2200" spc="-10" dirty="0">
                <a:latin typeface="Arial" panose="020B0604020202020204" pitchFamily="34" charset="0"/>
                <a:ea typeface="Calibri" panose="020F0502020204030204" pitchFamily="34" charset="0"/>
                <a:cs typeface="Arial" panose="020B0604020202020204" pitchFamily="34" charset="0"/>
              </a:rPr>
              <a:t>propósitos de las Universidades Saludables son aceptar la responsabilidad que tiene por la salud y bienestar de sus estudiantes y su personal, promover y crear entornos saludables para vivir, trabajar, aprender e integrar la promoción de la salud en la cultura universitaria y su diario vivir siendo un lugar formador de ciudadanos y líderes del futuro que promuevan la salud local y nacional.</a:t>
            </a:r>
            <a:endParaRPr lang="es-EC" sz="22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200" spc="-10" dirty="0">
                <a:latin typeface="Arial" panose="020B0604020202020204" pitchFamily="34" charset="0"/>
                <a:ea typeface="Calibri" panose="020F0502020204030204" pitchFamily="34" charset="0"/>
                <a:cs typeface="Arial" panose="020B0604020202020204" pitchFamily="34" charset="0"/>
              </a:rPr>
              <a:t> </a:t>
            </a:r>
            <a:r>
              <a:rPr lang="es-EC" sz="2200" spc="-10" dirty="0" smtClean="0">
                <a:latin typeface="Arial" panose="020B0604020202020204" pitchFamily="34" charset="0"/>
                <a:ea typeface="Calibri" panose="020F0502020204030204" pitchFamily="34" charset="0"/>
                <a:cs typeface="Arial" panose="020B0604020202020204" pitchFamily="34" charset="0"/>
              </a:rPr>
              <a:t>Sus </a:t>
            </a:r>
            <a:r>
              <a:rPr lang="es-EC" sz="2200" spc="-10" dirty="0">
                <a:latin typeface="Arial" panose="020B0604020202020204" pitchFamily="34" charset="0"/>
                <a:ea typeface="Calibri" panose="020F0502020204030204" pitchFamily="34" charset="0"/>
                <a:cs typeface="Arial" panose="020B0604020202020204" pitchFamily="34" charset="0"/>
              </a:rPr>
              <a:t>metas, entre otras: </a:t>
            </a:r>
            <a:endParaRPr lang="es-EC" sz="2200" dirty="0" smtClean="0">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Arial" panose="020B0604020202020204" pitchFamily="34" charset="0"/>
              <a:buChar char="•"/>
            </a:pPr>
            <a:r>
              <a:rPr lang="es-EC" sz="2200" spc="-10" dirty="0" smtClean="0">
                <a:latin typeface="Arial" panose="020B0604020202020204" pitchFamily="34" charset="0"/>
                <a:ea typeface="Calibri" panose="020F0502020204030204" pitchFamily="34" charset="0"/>
                <a:cs typeface="Arial" panose="020B0604020202020204" pitchFamily="34" charset="0"/>
              </a:rPr>
              <a:t>Modelar </a:t>
            </a:r>
            <a:r>
              <a:rPr lang="es-EC" sz="2200" spc="-10" dirty="0">
                <a:latin typeface="Arial" panose="020B0604020202020204" pitchFamily="34" charset="0"/>
                <a:ea typeface="Calibri" panose="020F0502020204030204" pitchFamily="34" charset="0"/>
                <a:cs typeface="Arial" panose="020B0604020202020204" pitchFamily="34" charset="0"/>
              </a:rPr>
              <a:t>institucionalmente una cultura promotora de salud y un ambiente sustentable para trabajar, vivir y </a:t>
            </a:r>
            <a:r>
              <a:rPr lang="es-EC" sz="2200" spc="-10" dirty="0" smtClean="0">
                <a:latin typeface="Arial" panose="020B0604020202020204" pitchFamily="34" charset="0"/>
                <a:ea typeface="Calibri" panose="020F0502020204030204" pitchFamily="34" charset="0"/>
                <a:cs typeface="Arial" panose="020B0604020202020204" pitchFamily="34" charset="0"/>
              </a:rPr>
              <a:t>  aprender</a:t>
            </a:r>
            <a:r>
              <a:rPr lang="es-EC" sz="2200" spc="-10" dirty="0">
                <a:latin typeface="Arial" panose="020B0604020202020204" pitchFamily="34" charset="0"/>
                <a:ea typeface="Calibri" panose="020F0502020204030204" pitchFamily="34" charset="0"/>
                <a:cs typeface="Arial" panose="020B0604020202020204" pitchFamily="34" charset="0"/>
              </a:rPr>
              <a:t>.</a:t>
            </a:r>
            <a:endParaRPr lang="es-EC" sz="2200"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Arial" panose="020B0604020202020204" pitchFamily="34" charset="0"/>
              <a:buChar char="•"/>
            </a:pPr>
            <a:r>
              <a:rPr lang="es-EC" sz="2200" spc="-10" dirty="0">
                <a:latin typeface="Arial" panose="020B0604020202020204" pitchFamily="34" charset="0"/>
                <a:ea typeface="Calibri" panose="020F0502020204030204" pitchFamily="34" charset="0"/>
                <a:cs typeface="Arial" panose="020B0604020202020204" pitchFamily="34" charset="0"/>
              </a:rPr>
              <a:t> </a:t>
            </a:r>
            <a:r>
              <a:rPr lang="es-EC" sz="2200" spc="-10" dirty="0" smtClean="0">
                <a:latin typeface="Arial" panose="020B0604020202020204" pitchFamily="34" charset="0"/>
                <a:ea typeface="Calibri" panose="020F0502020204030204" pitchFamily="34" charset="0"/>
                <a:cs typeface="Arial" panose="020B0604020202020204" pitchFamily="34" charset="0"/>
              </a:rPr>
              <a:t>Realizar </a:t>
            </a:r>
            <a:r>
              <a:rPr lang="es-EC" sz="2200" spc="-10" dirty="0">
                <a:latin typeface="Arial" panose="020B0604020202020204" pitchFamily="34" charset="0"/>
                <a:ea typeface="Calibri" panose="020F0502020204030204" pitchFamily="34" charset="0"/>
                <a:cs typeface="Arial" panose="020B0604020202020204" pitchFamily="34" charset="0"/>
              </a:rPr>
              <a:t>acciones para mejorar </a:t>
            </a:r>
            <a:r>
              <a:rPr lang="es-EC" sz="2200" spc="-10" dirty="0" smtClean="0">
                <a:latin typeface="Arial" panose="020B0604020202020204" pitchFamily="34" charset="0"/>
                <a:ea typeface="Calibri" panose="020F0502020204030204" pitchFamily="34" charset="0"/>
                <a:cs typeface="Arial" panose="020B0604020202020204" pitchFamily="34" charset="0"/>
              </a:rPr>
              <a:t> entornos saludables </a:t>
            </a:r>
            <a:endParaRPr lang="es-EC" sz="2200"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Arial" panose="020B0604020202020204" pitchFamily="34" charset="0"/>
              <a:buChar char="•"/>
            </a:pPr>
            <a:r>
              <a:rPr lang="es-EC" sz="2200" spc="-10" dirty="0">
                <a:latin typeface="Arial" panose="020B0604020202020204" pitchFamily="34" charset="0"/>
                <a:ea typeface="Calibri" panose="020F0502020204030204" pitchFamily="34" charset="0"/>
                <a:cs typeface="Arial" panose="020B0604020202020204" pitchFamily="34" charset="0"/>
              </a:rPr>
              <a:t> </a:t>
            </a:r>
            <a:r>
              <a:rPr lang="es-EC" sz="2200" spc="-10" dirty="0" smtClean="0">
                <a:latin typeface="Arial" panose="020B0604020202020204" pitchFamily="34" charset="0"/>
                <a:ea typeface="Calibri" panose="020F0502020204030204" pitchFamily="34" charset="0"/>
                <a:cs typeface="Arial" panose="020B0604020202020204" pitchFamily="34" charset="0"/>
              </a:rPr>
              <a:t>Facilitar </a:t>
            </a:r>
            <a:r>
              <a:rPr lang="es-EC" sz="2200" spc="-10" dirty="0">
                <a:latin typeface="Arial" panose="020B0604020202020204" pitchFamily="34" charset="0"/>
                <a:ea typeface="Calibri" panose="020F0502020204030204" pitchFamily="34" charset="0"/>
                <a:cs typeface="Arial" panose="020B0604020202020204" pitchFamily="34" charset="0"/>
              </a:rPr>
              <a:t>y apoyar a las personas para vivir una vida significativa y optar por estilos de vida saludables. (Universidad de Alberta, 2005)</a:t>
            </a:r>
            <a:endParaRPr lang="es-EC" sz="22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200" spc="-1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s-EC" sz="2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2724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4547" y="1513091"/>
            <a:ext cx="11900078" cy="4801314"/>
          </a:xfrm>
          <a:prstGeom prst="rect">
            <a:avLst/>
          </a:prstGeom>
        </p:spPr>
        <p:txBody>
          <a:bodyPr wrap="square">
            <a:spAutoFit/>
          </a:bodyPr>
          <a:lstStyle/>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400"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r>
              <a:rPr lang="es-EC" sz="2400" b="1" spc="-10" dirty="0" smtClean="0">
                <a:solidFill>
                  <a:srgbClr val="000000"/>
                </a:solidFill>
                <a:latin typeface="Arial" panose="020B0604020202020204" pitchFamily="34" charset="0"/>
                <a:ea typeface="Calibri" panose="020F0502020204030204" pitchFamily="34" charset="0"/>
                <a:cs typeface="Arial" panose="020B0604020202020204" pitchFamily="34" charset="0"/>
              </a:rPr>
              <a:t>ACTIVIDAD FÍSICA</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400" spc="-10" dirty="0" smtClean="0">
                <a:latin typeface="Arial" panose="020B0604020202020204" pitchFamily="34" charset="0"/>
                <a:ea typeface="Calibri" panose="020F0502020204030204" pitchFamily="34" charset="0"/>
                <a:cs typeface="Arial" panose="020B0604020202020204" pitchFamily="34" charset="0"/>
              </a:rPr>
              <a:t>Se considera actividad física a cualquier movimiento corporal producido por los músculos esqueléticos cuyo resultado es un gasto calórico por encima del nivel metabólico de reposo.  Son todas las tareas del hogar, andar o caminar, subir y bajar escaleras, bailar, o actividades más intensas, como, montar en bicicleta, nadar, trotar, jugar, aerobic de bajo impacto, etc. </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26" name="Picture 2" descr="actividad fisica: Un grupo grande de gente diversa que hace ejercicios aeróbicos en un gimnasio de pie sobre alfombras azu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7145" y="-1"/>
            <a:ext cx="4803818" cy="30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344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153" y="-3265140"/>
            <a:ext cx="11990230" cy="10018127"/>
          </a:xfrm>
          <a:prstGeom prst="rect">
            <a:avLst/>
          </a:prstGeom>
        </p:spPr>
        <p:txBody>
          <a:bodyPr wrap="square">
            <a:spAutoFit/>
          </a:bodyPr>
          <a:lstStyle/>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s-EC" sz="2400" b="1" spc="-10" dirty="0" smtClean="0">
                <a:latin typeface="Arial" panose="020B0604020202020204" pitchFamily="34" charset="0"/>
                <a:ea typeface="Calibri" panose="020F0502020204030204" pitchFamily="34" charset="0"/>
                <a:cs typeface="Arial" panose="020B0604020202020204" pitchFamily="34" charset="0"/>
              </a:rPr>
              <a:t>GRUPOS DE EDAD ENTRE LOS 18 A LOS 64 AÑOS </a:t>
            </a:r>
            <a:endParaRPr lang="es-EC" sz="2400" dirty="0" smtClean="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200" spc="-10" dirty="0" smtClean="0">
                <a:latin typeface="Arial" panose="020B0604020202020204" pitchFamily="34" charset="0"/>
                <a:ea typeface="Calibri" panose="020F0502020204030204" pitchFamily="34" charset="0"/>
                <a:cs typeface="Arial" panose="020B0604020202020204" pitchFamily="34" charset="0"/>
              </a:rPr>
              <a:t>Son </a:t>
            </a:r>
            <a:r>
              <a:rPr lang="es-EC" sz="2200" spc="-10" dirty="0">
                <a:latin typeface="Arial" panose="020B0604020202020204" pitchFamily="34" charset="0"/>
                <a:ea typeface="Calibri" panose="020F0502020204030204" pitchFamily="34" charset="0"/>
                <a:cs typeface="Arial" panose="020B0604020202020204" pitchFamily="34" charset="0"/>
              </a:rPr>
              <a:t>válidas para todos los adultos sanos de 18 a 64 años de edad,  salvo que su médico aconseje lo contrario, siendo aplicables a las personas que padezcan enfermedades crónicas no transmisibles de manera controlada y las mujeres, durante el embarazo y el puerperio. Personas con trastornos cardíacos podrían tener que adoptar precauciones adicionales y </a:t>
            </a:r>
            <a:r>
              <a:rPr lang="es-EC" sz="2200" spc="-10" dirty="0" smtClean="0">
                <a:latin typeface="Arial" panose="020B0604020202020204" pitchFamily="34" charset="0"/>
                <a:ea typeface="Calibri" panose="020F0502020204030204" pitchFamily="34" charset="0"/>
                <a:cs typeface="Arial" panose="020B0604020202020204" pitchFamily="34" charset="0"/>
              </a:rPr>
              <a:t>tener  </a:t>
            </a:r>
            <a:r>
              <a:rPr lang="es-EC" sz="2200" spc="-10" dirty="0">
                <a:latin typeface="Arial" panose="020B0604020202020204" pitchFamily="34" charset="0"/>
                <a:ea typeface="Calibri" panose="020F0502020204030204" pitchFamily="34" charset="0"/>
                <a:cs typeface="Arial" panose="020B0604020202020204" pitchFamily="34" charset="0"/>
              </a:rPr>
              <a:t>asesoramiento médico antes de tratar de alcanzar los niveles de actividad física recomendados para este grupo de edades.</a:t>
            </a:r>
            <a:endParaRPr lang="es-EC" sz="22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200" spc="-10" dirty="0">
                <a:latin typeface="Arial" panose="020B0604020202020204" pitchFamily="34" charset="0"/>
                <a:ea typeface="Calibri" panose="020F0502020204030204" pitchFamily="34" charset="0"/>
                <a:cs typeface="Arial" panose="020B0604020202020204" pitchFamily="34" charset="0"/>
              </a:rPr>
              <a:t> </a:t>
            </a:r>
            <a:endParaRPr lang="es-EC" sz="22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200" spc="-10" dirty="0">
                <a:latin typeface="Arial" panose="020B0604020202020204" pitchFamily="34" charset="0"/>
                <a:ea typeface="Calibri" panose="020F0502020204030204" pitchFamily="34" charset="0"/>
                <a:cs typeface="Arial" panose="020B0604020202020204" pitchFamily="34" charset="0"/>
              </a:rPr>
              <a:t>Los adultos inactivos o con limitaciones vinculados a ciertas enfermedades mejorarán su salud simplemente pasando de la categoría de “inactivas” a “un cierto nivel” de </a:t>
            </a:r>
            <a:r>
              <a:rPr lang="es-EC" sz="2200" spc="-10" dirty="0" smtClean="0">
                <a:latin typeface="Arial" panose="020B0604020202020204" pitchFamily="34" charset="0"/>
                <a:ea typeface="Calibri" panose="020F0502020204030204" pitchFamily="34" charset="0"/>
                <a:cs typeface="Arial" panose="020B0604020202020204" pitchFamily="34" charset="0"/>
              </a:rPr>
              <a:t>actividad y deberían </a:t>
            </a:r>
            <a:r>
              <a:rPr lang="es-EC" sz="2200" spc="-10" dirty="0">
                <a:latin typeface="Arial" panose="020B0604020202020204" pitchFamily="34" charset="0"/>
                <a:ea typeface="Calibri" panose="020F0502020204030204" pitchFamily="34" charset="0"/>
                <a:cs typeface="Arial" panose="020B0604020202020204" pitchFamily="34" charset="0"/>
              </a:rPr>
              <a:t>acumular un mínimo de 150 minutos semanales de actividad física aeróbica moderada, o </a:t>
            </a:r>
            <a:r>
              <a:rPr lang="es-EC" sz="2200" spc="-10" dirty="0" smtClean="0">
                <a:latin typeface="Arial" panose="020B0604020202020204" pitchFamily="34" charset="0"/>
                <a:ea typeface="Calibri" panose="020F0502020204030204" pitchFamily="34" charset="0"/>
                <a:cs typeface="Arial" panose="020B0604020202020204" pitchFamily="34" charset="0"/>
              </a:rPr>
              <a:t> </a:t>
            </a:r>
            <a:r>
              <a:rPr lang="es-EC" sz="2200" spc="-10" dirty="0">
                <a:latin typeface="Arial" panose="020B0604020202020204" pitchFamily="34" charset="0"/>
                <a:ea typeface="Calibri" panose="020F0502020204030204" pitchFamily="34" charset="0"/>
                <a:cs typeface="Arial" panose="020B0604020202020204" pitchFamily="34" charset="0"/>
              </a:rPr>
              <a:t>75 minutos </a:t>
            </a:r>
            <a:r>
              <a:rPr lang="es-EC" sz="2200" spc="-10" dirty="0" smtClean="0">
                <a:latin typeface="Arial" panose="020B0604020202020204" pitchFamily="34" charset="0"/>
                <a:ea typeface="Calibri" panose="020F0502020204030204" pitchFamily="34" charset="0"/>
                <a:cs typeface="Arial" panose="020B0604020202020204" pitchFamily="34" charset="0"/>
              </a:rPr>
              <a:t>semanales de aeróbica vigorosa, </a:t>
            </a:r>
            <a:r>
              <a:rPr lang="es-EC" sz="2200" spc="-10" dirty="0">
                <a:latin typeface="Arial" panose="020B0604020202020204" pitchFamily="34" charset="0"/>
                <a:ea typeface="Calibri" panose="020F0502020204030204" pitchFamily="34" charset="0"/>
                <a:cs typeface="Arial" panose="020B0604020202020204" pitchFamily="34" charset="0"/>
              </a:rPr>
              <a:t>o </a:t>
            </a:r>
            <a:r>
              <a:rPr lang="es-EC" sz="2200" spc="-10" dirty="0" smtClean="0">
                <a:latin typeface="Arial" panose="020B0604020202020204" pitchFamily="34" charset="0"/>
                <a:ea typeface="Calibri" panose="020F0502020204030204" pitchFamily="34" charset="0"/>
                <a:cs typeface="Arial" panose="020B0604020202020204" pitchFamily="34" charset="0"/>
              </a:rPr>
              <a:t>su combinación (OMS)</a:t>
            </a:r>
            <a:endParaRPr lang="es-EC" sz="22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000" spc="-10" dirty="0">
                <a:latin typeface="Arial" panose="020B0604020202020204" pitchFamily="34" charset="0"/>
                <a:ea typeface="Calibri" panose="020F0502020204030204" pitchFamily="34"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2780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772150"/>
            <a:ext cx="12067504" cy="7571303"/>
          </a:xfrm>
          <a:prstGeom prst="rect">
            <a:avLst/>
          </a:prstGeom>
        </p:spPr>
        <p:txBody>
          <a:bodyPr wrap="square">
            <a:spAutoFit/>
          </a:bodyPr>
          <a:lstStyle/>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s-EC" sz="2400" b="1" spc="-10" dirty="0" smtClean="0">
                <a:latin typeface="Arial" panose="020B0604020202020204" pitchFamily="34" charset="0"/>
                <a:ea typeface="Calibri" panose="020F0502020204030204" pitchFamily="34" charset="0"/>
                <a:cs typeface="Arial" panose="020B0604020202020204" pitchFamily="34" charset="0"/>
              </a:rPr>
              <a:t>LA RECREACIÓN</a:t>
            </a:r>
            <a:endParaRPr lang="es-EC" sz="2400" dirty="0" smtClean="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400" spc="-10" dirty="0" smtClean="0">
                <a:latin typeface="Arial" panose="020B0604020202020204" pitchFamily="34" charset="0"/>
                <a:ea typeface="Calibri" panose="020F0502020204030204" pitchFamily="34" charset="0"/>
                <a:cs typeface="Arial" panose="020B0604020202020204" pitchFamily="34" charset="0"/>
              </a:rPr>
              <a:t>Es </a:t>
            </a:r>
            <a:r>
              <a:rPr lang="es-EC" sz="2400" spc="-10" dirty="0">
                <a:latin typeface="Arial" panose="020B0604020202020204" pitchFamily="34" charset="0"/>
                <a:ea typeface="Calibri" panose="020F0502020204030204" pitchFamily="34" charset="0"/>
                <a:cs typeface="Arial" panose="020B0604020202020204" pitchFamily="34" charset="0"/>
              </a:rPr>
              <a:t>la realización de actividades agradables, </a:t>
            </a:r>
            <a:r>
              <a:rPr lang="es-EC" sz="2400" spc="-10" dirty="0" smtClean="0">
                <a:latin typeface="Arial" panose="020B0604020202020204" pitchFamily="34" charset="0"/>
                <a:ea typeface="Calibri" panose="020F0502020204030204" pitchFamily="34" charset="0"/>
                <a:cs typeface="Arial" panose="020B0604020202020204" pitchFamily="34" charset="0"/>
              </a:rPr>
              <a:t>donde se </a:t>
            </a:r>
            <a:r>
              <a:rPr lang="es-EC" sz="2400" spc="-10" dirty="0">
                <a:latin typeface="Arial" panose="020B0604020202020204" pitchFamily="34" charset="0"/>
                <a:ea typeface="Calibri" panose="020F0502020204030204" pitchFamily="34" charset="0"/>
                <a:cs typeface="Arial" panose="020B0604020202020204" pitchFamily="34" charset="0"/>
              </a:rPr>
              <a:t>participa </a:t>
            </a:r>
            <a:r>
              <a:rPr lang="es-EC" sz="2400" spc="-10" dirty="0" smtClean="0">
                <a:latin typeface="Arial" panose="020B0604020202020204" pitchFamily="34" charset="0"/>
                <a:ea typeface="Calibri" panose="020F0502020204030204" pitchFamily="34" charset="0"/>
                <a:cs typeface="Arial" panose="020B0604020202020204" pitchFamily="34" charset="0"/>
              </a:rPr>
              <a:t>en </a:t>
            </a:r>
            <a:r>
              <a:rPr lang="es-EC" sz="2400" spc="-10" dirty="0">
                <a:latin typeface="Arial" panose="020B0604020202020204" pitchFamily="34" charset="0"/>
                <a:ea typeface="Calibri" panose="020F0502020204030204" pitchFamily="34" charset="0"/>
                <a:cs typeface="Arial" panose="020B0604020202020204" pitchFamily="34" charset="0"/>
              </a:rPr>
              <a:t>el tiempo libre y fomentan el uso positivo del mismo, </a:t>
            </a:r>
            <a:r>
              <a:rPr lang="es-EC" sz="2400" spc="-10" dirty="0" smtClean="0">
                <a:latin typeface="Arial" panose="020B0604020202020204" pitchFamily="34" charset="0"/>
                <a:ea typeface="Calibri" panose="020F0502020204030204" pitchFamily="34" charset="0"/>
                <a:cs typeface="Arial" panose="020B0604020202020204" pitchFamily="34" charset="0"/>
              </a:rPr>
              <a:t>promueven </a:t>
            </a:r>
            <a:r>
              <a:rPr lang="es-EC" sz="2400" spc="-10" dirty="0">
                <a:latin typeface="Arial" panose="020B0604020202020204" pitchFamily="34" charset="0"/>
                <a:ea typeface="Calibri" panose="020F0502020204030204" pitchFamily="34" charset="0"/>
                <a:cs typeface="Arial" panose="020B0604020202020204" pitchFamily="34" charset="0"/>
              </a:rPr>
              <a:t>y contribuyen al desarrollo integral de las personas, lo cual se alcanza por medio de experiencias significativas de educación no formal, que producen disfrute o gozo, cuya selección y participación es de forma voluntaria ((Salazar Salas, </a:t>
            </a:r>
            <a:r>
              <a:rPr lang="es-EC" sz="2400" spc="-10" dirty="0" smtClean="0">
                <a:latin typeface="Arial" panose="020B0604020202020204" pitchFamily="34" charset="0"/>
                <a:ea typeface="Calibri" panose="020F0502020204030204" pitchFamily="34" charset="0"/>
                <a:cs typeface="Arial" panose="020B0604020202020204" pitchFamily="34" charset="0"/>
              </a:rPr>
              <a:t>2008)</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z="2400" spc="-10" dirty="0" smtClean="0">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r>
              <a:rPr lang="es-EC" sz="2400" spc="-10" dirty="0" smtClean="0">
                <a:latin typeface="Arial" panose="020B0604020202020204" pitchFamily="34" charset="0"/>
                <a:ea typeface="Calibri" panose="020F0502020204030204" pitchFamily="34" charset="0"/>
                <a:cs typeface="Arial" panose="020B0604020202020204" pitchFamily="34" charset="0"/>
              </a:rPr>
              <a:t>Si </a:t>
            </a:r>
            <a:r>
              <a:rPr lang="es-EC" sz="2400" spc="-10" dirty="0">
                <a:latin typeface="Arial" panose="020B0604020202020204" pitchFamily="34" charset="0"/>
                <a:ea typeface="Calibri" panose="020F0502020204030204" pitchFamily="34" charset="0"/>
                <a:cs typeface="Arial" panose="020B0604020202020204" pitchFamily="34" charset="0"/>
              </a:rPr>
              <a:t>nos referimos a la recreación, como el proceso de cambio y superación permanente del hombre, re-crearse es hacerse más humano y más perfecto en cada actividad de la vida </a:t>
            </a:r>
            <a:r>
              <a:rPr lang="es-EC" sz="2400" spc="-10" dirty="0" err="1" smtClean="0">
                <a:latin typeface="Arial" panose="020B0604020202020204" pitchFamily="34" charset="0"/>
                <a:ea typeface="Calibri" panose="020F0502020204030204" pitchFamily="34" charset="0"/>
                <a:cs typeface="Arial" panose="020B0604020202020204" pitchFamily="34" charset="0"/>
              </a:rPr>
              <a:t>diaria,entonces</a:t>
            </a:r>
            <a:r>
              <a:rPr lang="es-EC" sz="2400" spc="-10" dirty="0" smtClean="0">
                <a:latin typeface="Arial" panose="020B0604020202020204" pitchFamily="34" charset="0"/>
                <a:ea typeface="Calibri" panose="020F0502020204030204" pitchFamily="34" charset="0"/>
                <a:cs typeface="Arial" panose="020B0604020202020204" pitchFamily="34" charset="0"/>
              </a:rPr>
              <a:t>  </a:t>
            </a:r>
            <a:r>
              <a:rPr lang="es-EC" sz="2400" spc="-10" dirty="0">
                <a:latin typeface="Arial" panose="020B0604020202020204" pitchFamily="34" charset="0"/>
                <a:ea typeface="Calibri" panose="020F0502020204030204" pitchFamily="34" charset="0"/>
                <a:cs typeface="Arial" panose="020B0604020202020204" pitchFamily="34" charset="0"/>
              </a:rPr>
              <a:t>es un objetivo, que integra todos los actos de la vida humana, si hablamos de la recreación como proceso lúdico, nos referimos ya no al todo sino a una parte de la actividad </a:t>
            </a:r>
            <a:r>
              <a:rPr lang="es-EC" sz="2400" spc="-10" dirty="0" smtClean="0">
                <a:latin typeface="Arial" panose="020B0604020202020204" pitchFamily="34" charset="0"/>
                <a:ea typeface="Calibri" panose="020F0502020204030204" pitchFamily="34" charset="0"/>
                <a:cs typeface="Arial" panose="020B0604020202020204" pitchFamily="34" charset="0"/>
              </a:rPr>
              <a:t>humana</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4206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4303886"/>
            <a:ext cx="12093262" cy="11310789"/>
          </a:xfrm>
          <a:prstGeom prst="rect">
            <a:avLst/>
          </a:prstGeom>
        </p:spPr>
        <p:txBody>
          <a:bodyPr wrap="square">
            <a:spAutoFit/>
          </a:bodyPr>
          <a:lstStyle/>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s-EC" sz="2400" b="1" spc="-10" dirty="0" smtClean="0">
                <a:latin typeface="Arial" panose="020B0604020202020204" pitchFamily="34" charset="0"/>
                <a:ea typeface="Calibri" panose="020F0502020204030204" pitchFamily="34" charset="0"/>
                <a:cs typeface="Arial" panose="020B0604020202020204" pitchFamily="34" charset="0"/>
              </a:rPr>
              <a:t>RECREACIÓN FÍSICA</a:t>
            </a:r>
            <a:endParaRPr lang="es-EC" sz="2400" b="1"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2400" spc="-10" dirty="0" smtClean="0">
                <a:latin typeface="Arial" panose="020B0604020202020204" pitchFamily="34" charset="0"/>
                <a:ea typeface="Calibri" panose="020F0502020204030204" pitchFamily="34" charset="0"/>
                <a:cs typeface="Arial" panose="020B0604020202020204" pitchFamily="34" charset="0"/>
              </a:rPr>
              <a:t>Realización </a:t>
            </a:r>
            <a:r>
              <a:rPr lang="es-EC" sz="2400" spc="-10" dirty="0">
                <a:latin typeface="Arial" panose="020B0604020202020204" pitchFamily="34" charset="0"/>
                <a:ea typeface="Calibri" panose="020F0502020204030204" pitchFamily="34" charset="0"/>
                <a:cs typeface="Arial" panose="020B0604020202020204" pitchFamily="34" charset="0"/>
              </a:rPr>
              <a:t>de actividades </a:t>
            </a:r>
            <a:r>
              <a:rPr lang="es-EC" sz="2400" spc="-10" dirty="0" smtClean="0">
                <a:latin typeface="Arial" panose="020B0604020202020204" pitchFamily="34" charset="0"/>
                <a:ea typeface="Calibri" panose="020F0502020204030204" pitchFamily="34" charset="0"/>
                <a:cs typeface="Arial" panose="020B0604020202020204" pitchFamily="34" charset="0"/>
              </a:rPr>
              <a:t>durante </a:t>
            </a:r>
            <a:r>
              <a:rPr lang="es-EC" sz="2400" spc="-10" dirty="0">
                <a:latin typeface="Arial" panose="020B0604020202020204" pitchFamily="34" charset="0"/>
                <a:ea typeface="Calibri" panose="020F0502020204030204" pitchFamily="34" charset="0"/>
                <a:cs typeface="Arial" panose="020B0604020202020204" pitchFamily="34" charset="0"/>
              </a:rPr>
              <a:t>el tiempo libre, las cuales favorecen el mantenimiento, desarrollo y recuperación de habilidades diversas, además facilitan experiencias que contribuyen al bienestar y autoestima de las personas participantes, con el establecimiento de relaciones interpersonales, integración social de los sujetos, mejorando </a:t>
            </a:r>
            <a:r>
              <a:rPr lang="es-EC" sz="2400" spc="-10" dirty="0" smtClean="0">
                <a:latin typeface="Arial" panose="020B0604020202020204" pitchFamily="34" charset="0"/>
                <a:ea typeface="Calibri" panose="020F0502020204030204" pitchFamily="34" charset="0"/>
                <a:cs typeface="Arial" panose="020B0604020202020204" pitchFamily="34" charset="0"/>
              </a:rPr>
              <a:t>su </a:t>
            </a:r>
            <a:r>
              <a:rPr lang="es-EC" sz="2400" spc="-10" dirty="0">
                <a:latin typeface="Arial" panose="020B0604020202020204" pitchFamily="34" charset="0"/>
                <a:ea typeface="Calibri" panose="020F0502020204030204" pitchFamily="34" charset="0"/>
                <a:cs typeface="Arial" panose="020B0604020202020204" pitchFamily="34" charset="0"/>
              </a:rPr>
              <a:t>autonomía, </a:t>
            </a:r>
            <a:r>
              <a:rPr lang="es-EC" sz="2400" spc="-10" dirty="0" smtClean="0">
                <a:latin typeface="Arial" panose="020B0604020202020204" pitchFamily="34" charset="0"/>
                <a:ea typeface="Calibri" panose="020F0502020204030204" pitchFamily="34" charset="0"/>
                <a:cs typeface="Arial" panose="020B0604020202020204" pitchFamily="34" charset="0"/>
              </a:rPr>
              <a:t>salud </a:t>
            </a:r>
            <a:r>
              <a:rPr lang="es-EC" sz="2400" spc="-10" dirty="0">
                <a:latin typeface="Arial" panose="020B0604020202020204" pitchFamily="34" charset="0"/>
                <a:ea typeface="Calibri" panose="020F0502020204030204" pitchFamily="34" charset="0"/>
                <a:cs typeface="Arial" panose="020B0604020202020204" pitchFamily="34" charset="0"/>
              </a:rPr>
              <a:t>y </a:t>
            </a:r>
            <a:r>
              <a:rPr lang="es-EC" sz="2400" spc="-10" dirty="0" smtClean="0">
                <a:latin typeface="Arial" panose="020B0604020202020204" pitchFamily="34" charset="0"/>
                <a:ea typeface="Calibri" panose="020F0502020204030204" pitchFamily="34" charset="0"/>
                <a:cs typeface="Arial" panose="020B0604020202020204" pitchFamily="34" charset="0"/>
              </a:rPr>
              <a:t>bienestar psicológico.</a:t>
            </a:r>
            <a:endParaRPr lang="es-EC" sz="240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2400" spc="-10" dirty="0" smtClean="0">
                <a:latin typeface="Arial" panose="020B0604020202020204" pitchFamily="34" charset="0"/>
                <a:ea typeface="Calibri" panose="020F0502020204030204" pitchFamily="34" charset="0"/>
                <a:cs typeface="Arial" panose="020B0604020202020204" pitchFamily="34" charset="0"/>
              </a:rPr>
              <a:t>Se </a:t>
            </a:r>
            <a:r>
              <a:rPr lang="es-EC" sz="2400" spc="-10" dirty="0">
                <a:latin typeface="Arial" panose="020B0604020202020204" pitchFamily="34" charset="0"/>
                <a:ea typeface="Calibri" panose="020F0502020204030204" pitchFamily="34" charset="0"/>
                <a:cs typeface="Arial" panose="020B0604020202020204" pitchFamily="34" charset="0"/>
              </a:rPr>
              <a:t>pueden </a:t>
            </a:r>
            <a:r>
              <a:rPr lang="es-EC" sz="2400" spc="-10" dirty="0" smtClean="0">
                <a:latin typeface="Arial" panose="020B0604020202020204" pitchFamily="34" charset="0"/>
                <a:ea typeface="Calibri" panose="020F0502020204030204" pitchFamily="34" charset="0"/>
                <a:cs typeface="Arial" panose="020B0604020202020204" pitchFamily="34" charset="0"/>
              </a:rPr>
              <a:t>encontrar en las </a:t>
            </a:r>
            <a:r>
              <a:rPr lang="es-EC" sz="2400" spc="-10" dirty="0">
                <a:latin typeface="Arial" panose="020B0604020202020204" pitchFamily="34" charset="0"/>
                <a:ea typeface="Calibri" panose="020F0502020204030204" pitchFamily="34" charset="0"/>
                <a:cs typeface="Arial" panose="020B0604020202020204" pitchFamily="34" charset="0"/>
              </a:rPr>
              <a:t>actividades </a:t>
            </a:r>
            <a:r>
              <a:rPr lang="es-EC" sz="2400" spc="-10" dirty="0" smtClean="0">
                <a:latin typeface="Arial" panose="020B0604020202020204" pitchFamily="34" charset="0"/>
                <a:ea typeface="Calibri" panose="020F0502020204030204" pitchFamily="34" charset="0"/>
                <a:cs typeface="Arial" panose="020B0604020202020204" pitchFamily="34" charset="0"/>
              </a:rPr>
              <a:t>individuales</a:t>
            </a:r>
            <a:r>
              <a:rPr lang="es-EC" sz="2400" spc="-10" dirty="0">
                <a:latin typeface="Arial" panose="020B0604020202020204" pitchFamily="34" charset="0"/>
                <a:ea typeface="Calibri" panose="020F0502020204030204" pitchFamily="34" charset="0"/>
                <a:cs typeface="Arial" panose="020B0604020202020204" pitchFamily="34" charset="0"/>
              </a:rPr>
              <a:t>, en parejas o colectivos; juegos tradicionales y actividades de acondicionamiento físico y motriz, entre </a:t>
            </a:r>
            <a:r>
              <a:rPr lang="es-EC" sz="2400" spc="-10" dirty="0" smtClean="0">
                <a:latin typeface="Arial" panose="020B0604020202020204" pitchFamily="34" charset="0"/>
                <a:ea typeface="Calibri" panose="020F0502020204030204" pitchFamily="34" charset="0"/>
                <a:cs typeface="Arial" panose="020B0604020202020204" pitchFamily="34" charset="0"/>
              </a:rPr>
              <a:t>otras. Es </a:t>
            </a:r>
            <a:r>
              <a:rPr lang="es-EC" sz="2400" spc="-10" dirty="0">
                <a:latin typeface="Arial" panose="020B0604020202020204" pitchFamily="34" charset="0"/>
                <a:ea typeface="Calibri" panose="020F0502020204030204" pitchFamily="34" charset="0"/>
                <a:cs typeface="Arial" panose="020B0604020202020204" pitchFamily="34" charset="0"/>
              </a:rPr>
              <a:t>un estado de ánimo causado por la tendencia humana hacia el ocio, </a:t>
            </a:r>
            <a:r>
              <a:rPr lang="es-EC" sz="2400" spc="-10" dirty="0" smtClean="0">
                <a:latin typeface="Arial" panose="020B0604020202020204" pitchFamily="34" charset="0"/>
                <a:ea typeface="Calibri" panose="020F0502020204030204" pitchFamily="34" charset="0"/>
                <a:cs typeface="Arial" panose="020B0604020202020204" pitchFamily="34" charset="0"/>
              </a:rPr>
              <a:t>el </a:t>
            </a:r>
            <a:r>
              <a:rPr lang="es-EC" sz="2400" spc="-10" dirty="0">
                <a:latin typeface="Arial" panose="020B0604020202020204" pitchFamily="34" charset="0"/>
                <a:ea typeface="Calibri" panose="020F0502020204030204" pitchFamily="34" charset="0"/>
                <a:cs typeface="Arial" panose="020B0604020202020204" pitchFamily="34" charset="0"/>
              </a:rPr>
              <a:t>disfrute, las experiencias óptimas, se identifica con el juego y posee gran parte de sus elementos: reglas libremente aceptadas, espíritu  propio, alegría, sensación de </a:t>
            </a:r>
            <a:r>
              <a:rPr lang="es-EC" sz="2400" spc="-10" dirty="0" smtClean="0">
                <a:latin typeface="Arial" panose="020B0604020202020204" pitchFamily="34" charset="0"/>
                <a:ea typeface="Calibri" panose="020F0502020204030204" pitchFamily="34" charset="0"/>
                <a:cs typeface="Arial" panose="020B0604020202020204" pitchFamily="34" charset="0"/>
              </a:rPr>
              <a:t>ser, </a:t>
            </a:r>
            <a:r>
              <a:rPr lang="es-EC" sz="2400" spc="-10" dirty="0">
                <a:latin typeface="Arial" panose="020B0604020202020204" pitchFamily="34" charset="0"/>
                <a:ea typeface="Calibri" panose="020F0502020204030204" pitchFamily="34" charset="0"/>
                <a:cs typeface="Arial" panose="020B0604020202020204" pitchFamily="34" charset="0"/>
              </a:rPr>
              <a:t>posee  cierto  grado de  </a:t>
            </a:r>
            <a:r>
              <a:rPr lang="es-EC" sz="2400" spc="-10" dirty="0" smtClean="0">
                <a:latin typeface="Arial" panose="020B0604020202020204" pitchFamily="34" charset="0"/>
                <a:ea typeface="Calibri" panose="020F0502020204030204" pitchFamily="34" charset="0"/>
                <a:cs typeface="Arial" panose="020B0604020202020204" pitchFamily="34" charset="0"/>
              </a:rPr>
              <a:t>espontaneidad.</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0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849642"/>
            <a:ext cx="12093262" cy="9048631"/>
          </a:xfrm>
          <a:prstGeom prst="rect">
            <a:avLst/>
          </a:prstGeom>
        </p:spPr>
        <p:txBody>
          <a:bodyPr wrap="square">
            <a:spAutoFit/>
          </a:bodyPr>
          <a:lstStyle/>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r>
              <a:rPr lang="es-EC" sz="2400" spc="-10" dirty="0" smtClean="0">
                <a:solidFill>
                  <a:schemeClr val="bg1"/>
                </a:solidFill>
                <a:latin typeface="Arial" panose="020B0604020202020204" pitchFamily="34" charset="0"/>
                <a:ea typeface="Calibri" panose="020F0502020204030204" pitchFamily="34" charset="0"/>
                <a:cs typeface="Arial" panose="020B0604020202020204" pitchFamily="34" charset="0"/>
              </a:rPr>
              <a:t>LA ACTIVIDAD FISICA RECREATIVA EN LOS JOVENES Y ADULTOS JOVENES</a:t>
            </a:r>
          </a:p>
          <a:p>
            <a:pPr indent="180340" algn="just">
              <a:lnSpc>
                <a:spcPct val="150000"/>
              </a:lnSpc>
              <a:spcAft>
                <a:spcPts val="0"/>
              </a:spcAft>
            </a:pPr>
            <a:r>
              <a:rPr lang="es-EC" sz="2400" spc="-10" dirty="0" smtClean="0">
                <a:latin typeface="Arial" panose="020B0604020202020204" pitchFamily="34" charset="0"/>
                <a:ea typeface="Calibri" panose="020F0502020204030204" pitchFamily="34" charset="0"/>
                <a:cs typeface="Arial" panose="020B0604020202020204" pitchFamily="34" charset="0"/>
              </a:rPr>
              <a:t>Debe llegar a ellos en forma de juego, dando la posibilidad de desarrollar y perfeccionar diferentes movimientos, habilidades, capacidades, al exigir movimientos  de los músculos grandes y pequeños. </a:t>
            </a:r>
          </a:p>
          <a:p>
            <a:pPr indent="180340" algn="just">
              <a:lnSpc>
                <a:spcPct val="150000"/>
              </a:lnSpc>
              <a:spcAft>
                <a:spcPts val="0"/>
              </a:spcAft>
            </a:pPr>
            <a:endParaRPr lang="es-EC" sz="2400" spc="-10" dirty="0">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r>
              <a:rPr lang="es-EC" sz="2400" spc="-10" dirty="0" smtClean="0">
                <a:latin typeface="Arial" panose="020B0604020202020204" pitchFamily="34" charset="0"/>
                <a:ea typeface="Calibri" panose="020F0502020204030204" pitchFamily="34" charset="0"/>
                <a:cs typeface="Arial" panose="020B0604020202020204" pitchFamily="34" charset="0"/>
              </a:rPr>
              <a:t>La idea que hay tras los juegos cooperativos es:</a:t>
            </a:r>
          </a:p>
          <a:p>
            <a:pPr marL="342900" lvl="0" indent="-342900" algn="just">
              <a:lnSpc>
                <a:spcPct val="150000"/>
              </a:lnSpc>
              <a:spcAft>
                <a:spcPts val="0"/>
              </a:spcAft>
              <a:buFont typeface="Symbol" panose="05050102010706020507" pitchFamily="18" charset="2"/>
              <a:buChar char=""/>
            </a:pPr>
            <a:r>
              <a:rPr lang="es-EC" sz="2400" spc="-10" dirty="0" smtClean="0">
                <a:latin typeface="Arial" panose="020B0604020202020204" pitchFamily="34" charset="0"/>
                <a:ea typeface="Calibri" panose="020F0502020204030204" pitchFamily="34" charset="0"/>
                <a:cs typeface="Arial" panose="020B0604020202020204" pitchFamily="34" charset="0"/>
              </a:rPr>
              <a:t>Jugar con otras personas en lugar de contra otra</a:t>
            </a:r>
            <a:endParaRPr lang="es-EC" sz="2400" dirty="0" smtClean="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2400" spc="-10" dirty="0" smtClean="0">
                <a:latin typeface="Arial" panose="020B0604020202020204" pitchFamily="34" charset="0"/>
                <a:ea typeface="Calibri" panose="020F0502020204030204" pitchFamily="34" charset="0"/>
                <a:cs typeface="Arial" panose="020B0604020202020204" pitchFamily="34" charset="0"/>
              </a:rPr>
              <a:t>Superar desafíos, no superar a otros y a otras</a:t>
            </a:r>
            <a:endParaRPr lang="es-EC" sz="2400" dirty="0" smtClean="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2400" spc="-10" dirty="0" smtClean="0">
                <a:latin typeface="Arial" panose="020B0604020202020204" pitchFamily="34" charset="0"/>
                <a:ea typeface="Calibri" panose="020F0502020204030204" pitchFamily="34" charset="0"/>
                <a:cs typeface="Arial" panose="020B0604020202020204" pitchFamily="34" charset="0"/>
              </a:rPr>
              <a:t>Todas las personas ganan, nadie pierde</a:t>
            </a:r>
            <a:endParaRPr lang="es-EC" sz="2400" dirty="0" smtClean="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2400" spc="-10" dirty="0" smtClean="0">
                <a:latin typeface="Arial" panose="020B0604020202020204" pitchFamily="34" charset="0"/>
                <a:ea typeface="Calibri" panose="020F0502020204030204" pitchFamily="34" charset="0"/>
                <a:cs typeface="Arial" panose="020B0604020202020204" pitchFamily="34" charset="0"/>
              </a:rPr>
              <a:t>Se juegan juntos para conseguir fines comunes, en lugar de  unos contra otros para obtener fines excluyentes. </a:t>
            </a:r>
            <a:r>
              <a:rPr lang="es-EC" sz="2400" spc="-1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s-EC" sz="24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2705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8847"/>
            <a:ext cx="12041746" cy="7294305"/>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
            </a:pPr>
            <a:r>
              <a:rPr lang="es-EC" sz="2400" spc="-10" dirty="0">
                <a:latin typeface="Arial" panose="020B0604020202020204" pitchFamily="34" charset="0"/>
                <a:ea typeface="Calibri" panose="020F0502020204030204" pitchFamily="34" charset="0"/>
                <a:cs typeface="Arial" panose="020B0604020202020204" pitchFamily="34" charset="0"/>
              </a:rPr>
              <a:t>Los juegos cooperativos son una alternativa positiva a los competitivos, mientras juegan aprenden de una forma </a:t>
            </a:r>
            <a:r>
              <a:rPr lang="es-EC" sz="2400" spc="-10" dirty="0" smtClean="0">
                <a:latin typeface="Arial" panose="020B0604020202020204" pitchFamily="34" charset="0"/>
                <a:ea typeface="Calibri" panose="020F0502020204030204" pitchFamily="34" charset="0"/>
                <a:cs typeface="Arial" panose="020B0604020202020204" pitchFamily="34" charset="0"/>
              </a:rPr>
              <a:t>divertida, llegando </a:t>
            </a:r>
            <a:r>
              <a:rPr lang="es-EC" sz="2400" spc="-10" dirty="0">
                <a:latin typeface="Arial" panose="020B0604020202020204" pitchFamily="34" charset="0"/>
                <a:ea typeface="Calibri" panose="020F0502020204030204" pitchFamily="34" charset="0"/>
                <a:cs typeface="Arial" panose="020B0604020202020204" pitchFamily="34" charset="0"/>
              </a:rPr>
              <a:t>a ser considerados unos con otros (diversión, compartir, intercambiar)</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2400" spc="-10" dirty="0">
                <a:latin typeface="Arial" panose="020B0604020202020204" pitchFamily="34" charset="0"/>
                <a:ea typeface="Calibri" panose="020F0502020204030204" pitchFamily="34" charset="0"/>
                <a:cs typeface="Arial" panose="020B0604020202020204" pitchFamily="34" charset="0"/>
              </a:rPr>
              <a:t>Son más conscientes de cómo se sienten las otras personas   (aceptación, autovaloración, autoestima)</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2400" spc="-10" dirty="0">
                <a:latin typeface="Arial" panose="020B0604020202020204" pitchFamily="34" charset="0"/>
                <a:ea typeface="Calibri" panose="020F0502020204030204" pitchFamily="34" charset="0"/>
                <a:cs typeface="Arial" panose="020B0604020202020204" pitchFamily="34" charset="0"/>
              </a:rPr>
              <a:t>Están más decididos a participar y trabajar en lo mejor para todo el grupo (cooperación y participación)</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C" sz="2400" spc="-10" dirty="0" smtClean="0">
                <a:latin typeface="Arial" panose="020B0604020202020204" pitchFamily="34" charset="0"/>
                <a:ea typeface="Calibri" panose="020F0502020204030204" pitchFamily="34" charset="0"/>
                <a:cs typeface="Arial" panose="020B0604020202020204" pitchFamily="34" charset="0"/>
              </a:rPr>
              <a:t>LAS </a:t>
            </a:r>
            <a:r>
              <a:rPr lang="es-EC" sz="2400" spc="-10" dirty="0">
                <a:latin typeface="Arial" panose="020B0604020202020204" pitchFamily="34" charset="0"/>
                <a:ea typeface="Calibri" panose="020F0502020204030204" pitchFamily="34" charset="0"/>
                <a:cs typeface="Arial" panose="020B0604020202020204" pitchFamily="34" charset="0"/>
              </a:rPr>
              <a:t>CARACTERÍSTICAS QUE DEFINEN A LAS ACTIVIDADES COMO RECREATIVAS </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2400" spc="-10" dirty="0">
                <a:latin typeface="Arial" panose="020B0604020202020204" pitchFamily="34" charset="0"/>
                <a:ea typeface="Calibri" panose="020F0502020204030204" pitchFamily="34" charset="0"/>
                <a:cs typeface="Arial" panose="020B0604020202020204" pitchFamily="34" charset="0"/>
              </a:rPr>
              <a:t>Todo el mundo puede participar no importa la edad ni el </a:t>
            </a:r>
            <a:r>
              <a:rPr lang="es-EC" sz="2400" spc="-10" dirty="0" smtClean="0">
                <a:latin typeface="Arial" panose="020B0604020202020204" pitchFamily="34" charset="0"/>
                <a:ea typeface="Calibri" panose="020F0502020204030204" pitchFamily="34" charset="0"/>
                <a:cs typeface="Arial" panose="020B0604020202020204" pitchFamily="34" charset="0"/>
              </a:rPr>
              <a:t>sexo, las </a:t>
            </a:r>
            <a:r>
              <a:rPr lang="es-EC" sz="2400" spc="-10" dirty="0">
                <a:latin typeface="Arial" panose="020B0604020202020204" pitchFamily="34" charset="0"/>
                <a:ea typeface="Calibri" panose="020F0502020204030204" pitchFamily="34" charset="0"/>
                <a:cs typeface="Arial" panose="020B0604020202020204" pitchFamily="34" charset="0"/>
              </a:rPr>
              <a:t>reglas pueden ser creadas y / o adaptadas por los propios    participantes</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2400" spc="-10" dirty="0">
                <a:latin typeface="Arial" panose="020B0604020202020204" pitchFamily="34" charset="0"/>
                <a:ea typeface="Calibri" panose="020F0502020204030204" pitchFamily="34" charset="0"/>
                <a:cs typeface="Arial" panose="020B0604020202020204" pitchFamily="34" charset="0"/>
              </a:rPr>
              <a:t>Existen posibilidades de opción en cuanto al tipo de </a:t>
            </a:r>
            <a:r>
              <a:rPr lang="es-EC" sz="2400" spc="-10" dirty="0" smtClean="0">
                <a:latin typeface="Arial" panose="020B0604020202020204" pitchFamily="34" charset="0"/>
                <a:ea typeface="Calibri" panose="020F0502020204030204" pitchFamily="34" charset="0"/>
                <a:cs typeface="Arial" panose="020B0604020202020204" pitchFamily="34" charset="0"/>
              </a:rPr>
              <a:t>actividades, el </a:t>
            </a:r>
            <a:r>
              <a:rPr lang="es-EC" sz="2400" spc="-10" dirty="0">
                <a:latin typeface="Arial" panose="020B0604020202020204" pitchFamily="34" charset="0"/>
                <a:ea typeface="Calibri" panose="020F0502020204030204" pitchFamily="34" charset="0"/>
                <a:cs typeface="Arial" panose="020B0604020202020204" pitchFamily="34" charset="0"/>
              </a:rPr>
              <a:t>jugar con los demás es más importante que el jugar contra los demás</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400" spc="-1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s-EC"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9914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45774"/>
            <a:ext cx="11993217" cy="6586330"/>
          </a:xfrm>
          <a:ln>
            <a:solidFill>
              <a:srgbClr val="FFC000"/>
            </a:solidFill>
          </a:ln>
        </p:spPr>
        <p:txBody>
          <a:bodyPr>
            <a:normAutofit fontScale="77500" lnSpcReduction="20000"/>
          </a:bodyPr>
          <a:lstStyle/>
          <a:p>
            <a:pPr algn="ctr"/>
            <a:r>
              <a:rPr lang="es-EC" dirty="0" smtClean="0">
                <a:solidFill>
                  <a:schemeClr val="tx1"/>
                </a:solidFill>
              </a:rPr>
              <a:t> </a:t>
            </a:r>
            <a:r>
              <a:rPr lang="es-EC" sz="3300" dirty="0">
                <a:solidFill>
                  <a:schemeClr val="tx1"/>
                </a:solidFill>
                <a:latin typeface="Arial" panose="020B0604020202020204" pitchFamily="34" charset="0"/>
                <a:cs typeface="Arial" panose="020B0604020202020204" pitchFamily="34" charset="0"/>
              </a:rPr>
              <a:t>Antecedentes </a:t>
            </a:r>
          </a:p>
          <a:p>
            <a:r>
              <a:rPr lang="es-EC" sz="2600" b="1" dirty="0">
                <a:latin typeface="Arial" panose="020B0604020202020204" pitchFamily="34" charset="0"/>
                <a:cs typeface="Arial" panose="020B0604020202020204" pitchFamily="34" charset="0"/>
              </a:rPr>
              <a:t> </a:t>
            </a:r>
            <a:r>
              <a:rPr lang="es-EC" sz="2600" dirty="0" smtClean="0">
                <a:solidFill>
                  <a:schemeClr val="tx1"/>
                </a:solidFill>
                <a:latin typeface="Arial" panose="020B0604020202020204" pitchFamily="34" charset="0"/>
                <a:cs typeface="Arial" panose="020B0604020202020204" pitchFamily="34" charset="0"/>
              </a:rPr>
              <a:t>La </a:t>
            </a:r>
            <a:r>
              <a:rPr lang="es-EC" sz="2600" dirty="0">
                <a:solidFill>
                  <a:schemeClr val="tx1"/>
                </a:solidFill>
                <a:latin typeface="Arial" panose="020B0604020202020204" pitchFamily="34" charset="0"/>
                <a:cs typeface="Arial" panose="020B0604020202020204" pitchFamily="34" charset="0"/>
              </a:rPr>
              <a:t>inactividad física ocupa el cuarto lugar </a:t>
            </a:r>
            <a:r>
              <a:rPr lang="es-EC" sz="2600" dirty="0" smtClean="0">
                <a:solidFill>
                  <a:schemeClr val="tx1"/>
                </a:solidFill>
                <a:latin typeface="Arial" panose="020B0604020202020204" pitchFamily="34" charset="0"/>
                <a:cs typeface="Arial" panose="020B0604020202020204" pitchFamily="34" charset="0"/>
              </a:rPr>
              <a:t>en riesgo </a:t>
            </a:r>
            <a:r>
              <a:rPr lang="es-EC" sz="2600" dirty="0">
                <a:solidFill>
                  <a:schemeClr val="tx1"/>
                </a:solidFill>
                <a:latin typeface="Arial" panose="020B0604020202020204" pitchFamily="34" charset="0"/>
                <a:cs typeface="Arial" panose="020B0604020202020204" pitchFamily="34" charset="0"/>
              </a:rPr>
              <a:t>de </a:t>
            </a:r>
            <a:r>
              <a:rPr lang="es-EC" sz="2600" dirty="0" smtClean="0">
                <a:solidFill>
                  <a:schemeClr val="tx1"/>
                </a:solidFill>
                <a:latin typeface="Arial" panose="020B0604020202020204" pitchFamily="34" charset="0"/>
                <a:cs typeface="Arial" panose="020B0604020202020204" pitchFamily="34" charset="0"/>
              </a:rPr>
              <a:t>mortalidad y </a:t>
            </a:r>
            <a:r>
              <a:rPr lang="es-EC" sz="2600" dirty="0">
                <a:solidFill>
                  <a:schemeClr val="tx1"/>
                </a:solidFill>
                <a:latin typeface="Arial" panose="020B0604020202020204" pitchFamily="34" charset="0"/>
                <a:cs typeface="Arial" panose="020B0604020202020204" pitchFamily="34" charset="0"/>
              </a:rPr>
              <a:t>de padecer enfermedades no transmisibles (ENT); 3,2 millones de personas mueren por falta de actividad física</a:t>
            </a:r>
          </a:p>
          <a:p>
            <a:endParaRPr lang="es-EC" sz="2600" dirty="0">
              <a:solidFill>
                <a:schemeClr val="tx1"/>
              </a:solidFill>
              <a:latin typeface="Arial" panose="020B0604020202020204" pitchFamily="34" charset="0"/>
              <a:cs typeface="Arial" panose="020B0604020202020204" pitchFamily="34" charset="0"/>
            </a:endParaRPr>
          </a:p>
          <a:p>
            <a:pPr algn="just"/>
            <a:r>
              <a:rPr lang="es-EC" sz="2600" dirty="0" smtClean="0">
                <a:solidFill>
                  <a:schemeClr val="tx1"/>
                </a:solidFill>
                <a:latin typeface="Arial" panose="020B0604020202020204" pitchFamily="34" charset="0"/>
                <a:cs typeface="Arial" panose="020B0604020202020204" pitchFamily="34" charset="0"/>
              </a:rPr>
              <a:t>Existen cuatro o </a:t>
            </a:r>
            <a:r>
              <a:rPr lang="es-EC" sz="2600" dirty="0">
                <a:solidFill>
                  <a:schemeClr val="tx1"/>
                </a:solidFill>
                <a:latin typeface="Arial" panose="020B0604020202020204" pitchFamily="34" charset="0"/>
                <a:cs typeface="Arial" panose="020B0604020202020204" pitchFamily="34" charset="0"/>
              </a:rPr>
              <a:t>factores de riesgo en </a:t>
            </a:r>
            <a:r>
              <a:rPr lang="es-EC" sz="2600" dirty="0" smtClean="0">
                <a:solidFill>
                  <a:schemeClr val="tx1"/>
                </a:solidFill>
                <a:latin typeface="Arial" panose="020B0604020202020204" pitchFamily="34" charset="0"/>
                <a:cs typeface="Arial" panose="020B0604020202020204" pitchFamily="34" charset="0"/>
              </a:rPr>
              <a:t>común, el </a:t>
            </a:r>
            <a:r>
              <a:rPr lang="es-EC" sz="2600" dirty="0">
                <a:solidFill>
                  <a:schemeClr val="tx1"/>
                </a:solidFill>
                <a:latin typeface="Arial" panose="020B0604020202020204" pitchFamily="34" charset="0"/>
                <a:cs typeface="Arial" panose="020B0604020202020204" pitchFamily="34" charset="0"/>
              </a:rPr>
              <a:t>tabaquismo, el consumo </a:t>
            </a:r>
            <a:r>
              <a:rPr lang="es-EC" sz="2600" dirty="0" smtClean="0">
                <a:solidFill>
                  <a:schemeClr val="tx1"/>
                </a:solidFill>
                <a:latin typeface="Arial" panose="020B0604020202020204" pitchFamily="34" charset="0"/>
                <a:cs typeface="Arial" panose="020B0604020202020204" pitchFamily="34" charset="0"/>
              </a:rPr>
              <a:t> </a:t>
            </a:r>
            <a:r>
              <a:rPr lang="es-EC" sz="2600" dirty="0">
                <a:solidFill>
                  <a:schemeClr val="tx1"/>
                </a:solidFill>
                <a:latin typeface="Arial" panose="020B0604020202020204" pitchFamily="34" charset="0"/>
                <a:cs typeface="Arial" panose="020B0604020202020204" pitchFamily="34" charset="0"/>
              </a:rPr>
              <a:t>de alcohol, </a:t>
            </a:r>
            <a:r>
              <a:rPr lang="es-EC" sz="2600" dirty="0" smtClean="0">
                <a:solidFill>
                  <a:schemeClr val="tx1"/>
                </a:solidFill>
                <a:latin typeface="Arial" panose="020B0604020202020204" pitchFamily="34" charset="0"/>
                <a:cs typeface="Arial" panose="020B0604020202020204" pitchFamily="34" charset="0"/>
              </a:rPr>
              <a:t>la ingesta alimentaria inadecuada  </a:t>
            </a:r>
            <a:r>
              <a:rPr lang="es-EC" sz="2600" dirty="0">
                <a:solidFill>
                  <a:schemeClr val="tx1"/>
                </a:solidFill>
                <a:latin typeface="Arial" panose="020B0604020202020204" pitchFamily="34" charset="0"/>
                <a:cs typeface="Arial" panose="020B0604020202020204" pitchFamily="34" charset="0"/>
              </a:rPr>
              <a:t>y la falta de actividad física. </a:t>
            </a:r>
          </a:p>
          <a:p>
            <a:endParaRPr lang="es-EC" sz="2600" dirty="0">
              <a:solidFill>
                <a:schemeClr val="tx1"/>
              </a:solidFill>
              <a:latin typeface="Arial" panose="020B0604020202020204" pitchFamily="34" charset="0"/>
              <a:cs typeface="Arial" panose="020B0604020202020204" pitchFamily="34" charset="0"/>
            </a:endParaRPr>
          </a:p>
          <a:p>
            <a:r>
              <a:rPr lang="es-EC" sz="2600" dirty="0">
                <a:solidFill>
                  <a:schemeClr val="tx1"/>
                </a:solidFill>
                <a:latin typeface="Arial" panose="020B0604020202020204" pitchFamily="34" charset="0"/>
                <a:cs typeface="Arial" panose="020B0604020202020204" pitchFamily="34" charset="0"/>
              </a:rPr>
              <a:t> </a:t>
            </a:r>
            <a:r>
              <a:rPr lang="es-EC" sz="2600" dirty="0" smtClean="0">
                <a:solidFill>
                  <a:schemeClr val="tx1"/>
                </a:solidFill>
                <a:latin typeface="Arial" panose="020B0604020202020204" pitchFamily="34" charset="0"/>
                <a:cs typeface="Arial" panose="020B0604020202020204" pitchFamily="34" charset="0"/>
              </a:rPr>
              <a:t>Según </a:t>
            </a:r>
            <a:r>
              <a:rPr lang="es-EC" sz="2600" dirty="0">
                <a:solidFill>
                  <a:schemeClr val="tx1"/>
                </a:solidFill>
                <a:latin typeface="Arial" panose="020B0604020202020204" pitchFamily="34" charset="0"/>
                <a:cs typeface="Arial" panose="020B0604020202020204" pitchFamily="34" charset="0"/>
              </a:rPr>
              <a:t>él INEC 2010 </a:t>
            </a:r>
            <a:r>
              <a:rPr lang="es-EC" sz="2600" dirty="0" smtClean="0">
                <a:solidFill>
                  <a:schemeClr val="tx1"/>
                </a:solidFill>
                <a:latin typeface="Arial" panose="020B0604020202020204" pitchFamily="34" charset="0"/>
                <a:cs typeface="Arial" panose="020B0604020202020204" pitchFamily="34" charset="0"/>
              </a:rPr>
              <a:t>  </a:t>
            </a:r>
            <a:r>
              <a:rPr lang="es-EC" sz="2600" dirty="0">
                <a:solidFill>
                  <a:schemeClr val="tx1"/>
                </a:solidFill>
                <a:latin typeface="Arial" panose="020B0604020202020204" pitchFamily="34" charset="0"/>
                <a:cs typeface="Arial" panose="020B0604020202020204" pitchFamily="34" charset="0"/>
              </a:rPr>
              <a:t>Principales causas de </a:t>
            </a:r>
            <a:r>
              <a:rPr lang="es-EC" sz="2600" dirty="0" smtClean="0">
                <a:solidFill>
                  <a:schemeClr val="tx1"/>
                </a:solidFill>
                <a:latin typeface="Arial" panose="020B0604020202020204" pitchFamily="34" charset="0"/>
                <a:cs typeface="Arial" panose="020B0604020202020204" pitchFamily="34" charset="0"/>
              </a:rPr>
              <a:t>mortalidad</a:t>
            </a:r>
          </a:p>
          <a:p>
            <a:r>
              <a:rPr lang="es-EC" sz="2600" dirty="0" smtClean="0">
                <a:solidFill>
                  <a:schemeClr val="tx1"/>
                </a:solidFill>
                <a:latin typeface="Arial" panose="020B0604020202020204" pitchFamily="34" charset="0"/>
                <a:cs typeface="Arial" panose="020B0604020202020204" pitchFamily="34" charset="0"/>
              </a:rPr>
              <a:t>Enfermedades </a:t>
            </a:r>
            <a:r>
              <a:rPr lang="es-EC" sz="2600" dirty="0">
                <a:solidFill>
                  <a:schemeClr val="tx1"/>
                </a:solidFill>
                <a:latin typeface="Arial" panose="020B0604020202020204" pitchFamily="34" charset="0"/>
                <a:cs typeface="Arial" panose="020B0604020202020204" pitchFamily="34" charset="0"/>
              </a:rPr>
              <a:t>hipertensivas </a:t>
            </a:r>
            <a:r>
              <a:rPr lang="es-EC" sz="2600" dirty="0" smtClean="0">
                <a:solidFill>
                  <a:schemeClr val="tx1"/>
                </a:solidFill>
                <a:latin typeface="Arial" panose="020B0604020202020204" pitchFamily="34" charset="0"/>
                <a:cs typeface="Arial" panose="020B0604020202020204" pitchFamily="34" charset="0"/>
              </a:rPr>
              <a:t> </a:t>
            </a:r>
            <a:r>
              <a:rPr lang="es-EC" sz="2600" dirty="0">
                <a:solidFill>
                  <a:schemeClr val="tx1"/>
                </a:solidFill>
                <a:latin typeface="Arial" panose="020B0604020202020204" pitchFamily="34" charset="0"/>
                <a:cs typeface="Arial" panose="020B0604020202020204" pitchFamily="34" charset="0"/>
              </a:rPr>
              <a:t>7%, la diabetes 6,5%, las cerebro vasculares 5,3%, todas ellas relacionadas con el sedentarismo y el   exceso de peso;</a:t>
            </a:r>
          </a:p>
          <a:p>
            <a:r>
              <a:rPr lang="es-EC" sz="2600" dirty="0" smtClean="0">
                <a:solidFill>
                  <a:schemeClr val="tx1"/>
                </a:solidFill>
                <a:latin typeface="Arial" panose="020B0604020202020204" pitchFamily="34" charset="0"/>
                <a:cs typeface="Arial" panose="020B0604020202020204" pitchFamily="34" charset="0"/>
              </a:rPr>
              <a:t>Uno </a:t>
            </a:r>
            <a:r>
              <a:rPr lang="es-EC" sz="2600" dirty="0">
                <a:solidFill>
                  <a:schemeClr val="tx1"/>
                </a:solidFill>
                <a:latin typeface="Arial" panose="020B0604020202020204" pitchFamily="34" charset="0"/>
                <a:cs typeface="Arial" panose="020B0604020202020204" pitchFamily="34" charset="0"/>
              </a:rPr>
              <a:t>de cada cuatro adolescentes presenta el problema del síndrome metabólico;  la segunda y tercera causa de muerte en el País  y  “ataca a personas que están en edad productiva, es decir, veinticinco, treinta y cuarenta años”</a:t>
            </a:r>
          </a:p>
          <a:p>
            <a:endParaRPr lang="es-EC" sz="2600" dirty="0">
              <a:solidFill>
                <a:schemeClr val="tx1"/>
              </a:solidFill>
              <a:latin typeface="Arial" panose="020B0604020202020204" pitchFamily="34" charset="0"/>
              <a:cs typeface="Arial" panose="020B0604020202020204" pitchFamily="34" charset="0"/>
            </a:endParaRPr>
          </a:p>
          <a:p>
            <a:r>
              <a:rPr lang="es-EC" sz="2600" dirty="0">
                <a:solidFill>
                  <a:schemeClr val="tx1"/>
                </a:solidFill>
                <a:latin typeface="Arial" panose="020B0604020202020204" pitchFamily="34" charset="0"/>
                <a:cs typeface="Arial" panose="020B0604020202020204" pitchFamily="34" charset="0"/>
              </a:rPr>
              <a:t> </a:t>
            </a:r>
            <a:r>
              <a:rPr lang="es-EC" sz="2600" dirty="0" smtClean="0">
                <a:solidFill>
                  <a:schemeClr val="tx1"/>
                </a:solidFill>
                <a:latin typeface="Arial" panose="020B0604020202020204" pitchFamily="34" charset="0"/>
                <a:cs typeface="Arial" panose="020B0604020202020204" pitchFamily="34" charset="0"/>
              </a:rPr>
              <a:t>Los </a:t>
            </a:r>
            <a:r>
              <a:rPr lang="es-EC" sz="2600" dirty="0">
                <a:solidFill>
                  <a:schemeClr val="tx1"/>
                </a:solidFill>
                <a:latin typeface="Arial" panose="020B0604020202020204" pitchFamily="34" charset="0"/>
                <a:cs typeface="Arial" panose="020B0604020202020204" pitchFamily="34" charset="0"/>
              </a:rPr>
              <a:t>altos niveles de sedentarismo en Ecuador han provocado que más del 50% de la población presente sobrepeso y obesidad. </a:t>
            </a:r>
            <a:r>
              <a:rPr lang="es-EC" sz="2600" dirty="0" smtClean="0">
                <a:solidFill>
                  <a:schemeClr val="tx1"/>
                </a:solidFill>
                <a:latin typeface="Arial" panose="020B0604020202020204" pitchFamily="34" charset="0"/>
                <a:cs typeface="Arial" panose="020B0604020202020204" pitchFamily="34" charset="0"/>
              </a:rPr>
              <a:t> 7,5</a:t>
            </a:r>
            <a:r>
              <a:rPr lang="es-EC" sz="2600" dirty="0">
                <a:solidFill>
                  <a:schemeClr val="tx1"/>
                </a:solidFill>
                <a:latin typeface="Arial" panose="020B0604020202020204" pitchFamily="34" charset="0"/>
                <a:cs typeface="Arial" panose="020B0604020202020204" pitchFamily="34" charset="0"/>
              </a:rPr>
              <a:t>% en niños y niñas menores de 5 años, de 22% en adolescentes y de 60% en adultos. Apenas el 11% de la población realiza actividad física</a:t>
            </a:r>
          </a:p>
          <a:p>
            <a:endParaRPr lang="es-EC" dirty="0"/>
          </a:p>
        </p:txBody>
      </p:sp>
    </p:spTree>
    <p:extLst>
      <p:ext uri="{BB962C8B-B14F-4D97-AF65-F5344CB8AC3E}">
        <p14:creationId xmlns:p14="http://schemas.microsoft.com/office/powerpoint/2010/main" val="1075921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152" y="-10536361"/>
            <a:ext cx="11977352" cy="18004929"/>
          </a:xfrm>
          <a:prstGeom prst="rect">
            <a:avLst/>
          </a:prstGeom>
        </p:spPr>
        <p:txBody>
          <a:bodyPr wrap="square">
            <a:spAutoFit/>
          </a:bodyPr>
          <a:lstStyle/>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s-EC" sz="2400" spc="-10" dirty="0" smtClean="0">
                <a:latin typeface="Arial" panose="020B0604020202020204" pitchFamily="34" charset="0"/>
                <a:ea typeface="Calibri" panose="020F0502020204030204" pitchFamily="34" charset="0"/>
                <a:cs typeface="Arial" panose="020B0604020202020204" pitchFamily="34" charset="0"/>
              </a:rPr>
              <a:t>BENEFICIOS DE LA RECREACIÓN FÍSICA</a:t>
            </a:r>
            <a:endParaRPr lang="es-EC" sz="2400" dirty="0" smtClean="0">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Arial" panose="020B0604020202020204" pitchFamily="34" charset="0"/>
              <a:buChar char="•"/>
            </a:pPr>
            <a:r>
              <a:rPr lang="es-EC" sz="2000" spc="-10" dirty="0">
                <a:latin typeface="Arial" panose="020B0604020202020204" pitchFamily="34" charset="0"/>
                <a:ea typeface="Calibri" panose="020F0502020204030204" pitchFamily="34" charset="0"/>
                <a:cs typeface="Arial" panose="020B0604020202020204" pitchFamily="34" charset="0"/>
              </a:rPr>
              <a:t> </a:t>
            </a:r>
            <a:r>
              <a:rPr lang="es-EC" sz="2200" spc="-10" dirty="0" smtClean="0">
                <a:latin typeface="Arial" panose="020B0604020202020204" pitchFamily="34" charset="0"/>
                <a:ea typeface="Calibri" panose="020F0502020204030204" pitchFamily="34" charset="0"/>
                <a:cs typeface="Arial" panose="020B0604020202020204" pitchFamily="34" charset="0"/>
              </a:rPr>
              <a:t>Reduce </a:t>
            </a:r>
            <a:r>
              <a:rPr lang="es-EC" sz="2200" spc="-10" dirty="0">
                <a:latin typeface="Arial" panose="020B0604020202020204" pitchFamily="34" charset="0"/>
                <a:ea typeface="Calibri" panose="020F0502020204030204" pitchFamily="34" charset="0"/>
                <a:cs typeface="Arial" panose="020B0604020202020204" pitchFamily="34" charset="0"/>
              </a:rPr>
              <a:t>los hábitos sedentarios, </a:t>
            </a:r>
            <a:r>
              <a:rPr lang="es-EC" sz="2200" spc="-10" dirty="0" smtClean="0">
                <a:latin typeface="Arial" panose="020B0604020202020204" pitchFamily="34" charset="0"/>
                <a:ea typeface="Calibri" panose="020F0502020204030204" pitchFamily="34" charset="0"/>
                <a:cs typeface="Arial" panose="020B0604020202020204" pitchFamily="34" charset="0"/>
              </a:rPr>
              <a:t>la </a:t>
            </a:r>
            <a:r>
              <a:rPr lang="es-EC" sz="2200" spc="-10" dirty="0">
                <a:latin typeface="Arial" panose="020B0604020202020204" pitchFamily="34" charset="0"/>
                <a:ea typeface="Calibri" panose="020F0502020204030204" pitchFamily="34" charset="0"/>
                <a:cs typeface="Arial" panose="020B0604020202020204" pitchFamily="34" charset="0"/>
              </a:rPr>
              <a:t>hipertensión, el consumo de alcohol y tabaco, la masa grasa corporal y la morbilidad </a:t>
            </a:r>
            <a:r>
              <a:rPr lang="es-EC" sz="2200" spc="-10" dirty="0" smtClean="0">
                <a:latin typeface="Arial" panose="020B0604020202020204" pitchFamily="34" charset="0"/>
                <a:ea typeface="Calibri" panose="020F0502020204030204" pitchFamily="34" charset="0"/>
                <a:cs typeface="Arial" panose="020B0604020202020204" pitchFamily="34" charset="0"/>
              </a:rPr>
              <a:t>prematura.</a:t>
            </a:r>
            <a:endParaRPr lang="es-EC" sz="22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2200" spc="-10" dirty="0">
                <a:latin typeface="Arial" panose="020B0604020202020204" pitchFamily="34" charset="0"/>
                <a:ea typeface="Calibri" panose="020F0502020204030204" pitchFamily="34" charset="0"/>
                <a:cs typeface="Arial" panose="020B0604020202020204" pitchFamily="34" charset="0"/>
              </a:rPr>
              <a:t>Mejora las funciones </a:t>
            </a:r>
            <a:r>
              <a:rPr lang="es-EC" sz="2200" spc="-10" dirty="0" smtClean="0">
                <a:latin typeface="Arial" panose="020B0604020202020204" pitchFamily="34" charset="0"/>
                <a:ea typeface="Calibri" panose="020F0502020204030204" pitchFamily="34" charset="0"/>
                <a:cs typeface="Arial" panose="020B0604020202020204" pitchFamily="34" charset="0"/>
              </a:rPr>
              <a:t>cardiovasculares, </a:t>
            </a:r>
            <a:r>
              <a:rPr lang="es-EC" sz="2200" spc="-10" dirty="0">
                <a:latin typeface="Arial" panose="020B0604020202020204" pitchFamily="34" charset="0"/>
                <a:ea typeface="Calibri" panose="020F0502020204030204" pitchFamily="34" charset="0"/>
                <a:cs typeface="Arial" panose="020B0604020202020204" pitchFamily="34" charset="0"/>
              </a:rPr>
              <a:t>neurológicas, respiratorias, la masa del hueso, la fuerza muscular, la resistencia a la fatiga, la artritis, lo que provoca un componente de la calidad y satisfacción de la vida</a:t>
            </a:r>
            <a:endParaRPr lang="es-EC" sz="2200"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
            </a:pPr>
            <a:r>
              <a:rPr lang="es-EC" sz="2200" spc="-10" dirty="0" smtClean="0">
                <a:latin typeface="Arial" panose="020B0604020202020204" pitchFamily="34" charset="0"/>
                <a:ea typeface="Calibri" panose="020F0502020204030204" pitchFamily="34" charset="0"/>
                <a:cs typeface="Arial" panose="020B0604020202020204" pitchFamily="34" charset="0"/>
              </a:rPr>
              <a:t>Al </a:t>
            </a:r>
            <a:r>
              <a:rPr lang="es-EC" sz="2200" spc="-10" dirty="0">
                <a:latin typeface="Arial" panose="020B0604020202020204" pitchFamily="34" charset="0"/>
                <a:ea typeface="Calibri" panose="020F0502020204030204" pitchFamily="34" charset="0"/>
                <a:cs typeface="Arial" panose="020B0604020202020204" pitchFamily="34" charset="0"/>
              </a:rPr>
              <a:t>aumentar la función cardiovascular, la fuerza muscular y la capacidad funcional global, permiten a las personas mantener su independencia, participar libremente en las actividades relacionadas con la vida diaria ((Mazzeo y Tanaka, 2001). </a:t>
            </a:r>
            <a:endParaRPr lang="es-EC" sz="2200"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Arial" panose="020B0604020202020204" pitchFamily="34" charset="0"/>
              <a:buChar char="•"/>
            </a:pPr>
            <a:r>
              <a:rPr lang="es-EC" sz="2200" spc="-10" dirty="0" smtClean="0">
                <a:latin typeface="Arial" panose="020B0604020202020204" pitchFamily="34" charset="0"/>
                <a:ea typeface="Calibri" panose="020F0502020204030204" pitchFamily="34" charset="0"/>
                <a:cs typeface="Arial" panose="020B0604020202020204" pitchFamily="34" charset="0"/>
              </a:rPr>
              <a:t>Amplia el  </a:t>
            </a:r>
            <a:r>
              <a:rPr lang="es-EC" sz="2200" spc="-10" dirty="0">
                <a:latin typeface="Arial" panose="020B0604020202020204" pitchFamily="34" charset="0"/>
                <a:ea typeface="Calibri" panose="020F0502020204030204" pitchFamily="34" charset="0"/>
                <a:cs typeface="Arial" panose="020B0604020202020204" pitchFamily="34" charset="0"/>
              </a:rPr>
              <a:t>crecimiento personal, liberándose de la rutina, la inactividad y el sedentarismo, así como del estrés, la ansiedad, el aburrimiento y en algunos casos, la depresión</a:t>
            </a:r>
            <a:r>
              <a:rPr lang="es-EC" sz="2200" spc="-10" dirty="0" smtClean="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spcAft>
                <a:spcPts val="0"/>
              </a:spcAft>
              <a:buFont typeface="Arial" panose="020B0604020202020204" pitchFamily="34" charset="0"/>
              <a:buChar char="•"/>
            </a:pPr>
            <a:r>
              <a:rPr lang="es-EC" sz="2200" spc="-10" dirty="0">
                <a:latin typeface="Arial" panose="020B0604020202020204" pitchFamily="34" charset="0"/>
                <a:ea typeface="Calibri" panose="020F0502020204030204" pitchFamily="34" charset="0"/>
                <a:cs typeface="Arial" panose="020B0604020202020204" pitchFamily="34" charset="0"/>
              </a:rPr>
              <a:t>Previene el derrame cerebral, el cáncer de colon y la diabetes, entre otros problemas de salud</a:t>
            </a:r>
            <a:endParaRPr lang="es-EC" sz="22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000" spc="-10" dirty="0">
                <a:latin typeface="Arial" panose="020B0604020202020204" pitchFamily="34" charset="0"/>
                <a:ea typeface="Calibri" panose="020F0502020204030204" pitchFamily="34" charset="0"/>
                <a:cs typeface="Arial" panose="020B0604020202020204" pitchFamily="34" charset="0"/>
              </a:rPr>
              <a:t> </a:t>
            </a:r>
            <a:endParaRPr lang="es-EC"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243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3031" y="-4511635"/>
            <a:ext cx="12088969" cy="11310789"/>
          </a:xfrm>
          <a:prstGeom prst="rect">
            <a:avLst/>
          </a:prstGeom>
        </p:spPr>
        <p:txBody>
          <a:bodyPr wrap="square">
            <a:spAutoFit/>
          </a:bodyPr>
          <a:lstStyle/>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r>
              <a:rPr lang="es-EC" sz="2400" spc="-10" dirty="0" smtClean="0">
                <a:latin typeface="Arial" panose="020B0604020202020204" pitchFamily="34" charset="0"/>
                <a:ea typeface="Calibri" panose="020F0502020204030204" pitchFamily="34" charset="0"/>
                <a:cs typeface="Arial" panose="020B0604020202020204" pitchFamily="34" charset="0"/>
              </a:rPr>
              <a:t>Como </a:t>
            </a:r>
            <a:r>
              <a:rPr lang="es-EC" sz="2400" spc="-10" dirty="0">
                <a:latin typeface="Arial" panose="020B0604020202020204" pitchFamily="34" charset="0"/>
                <a:ea typeface="Calibri" panose="020F0502020204030204" pitchFamily="34" charset="0"/>
                <a:cs typeface="Arial" panose="020B0604020202020204" pitchFamily="34" charset="0"/>
              </a:rPr>
              <a:t>otros beneficios </a:t>
            </a:r>
            <a:r>
              <a:rPr lang="es-EC" sz="2400" spc="-10" dirty="0" smtClean="0">
                <a:latin typeface="Arial" panose="020B0604020202020204" pitchFamily="34" charset="0"/>
                <a:ea typeface="Calibri" panose="020F0502020204030204" pitchFamily="34" charset="0"/>
                <a:cs typeface="Arial" panose="020B0604020202020204" pitchFamily="34" charset="0"/>
              </a:rPr>
              <a:t> </a:t>
            </a:r>
            <a:r>
              <a:rPr lang="es-EC" sz="2400" spc="-10" dirty="0">
                <a:latin typeface="Arial" panose="020B0604020202020204" pitchFamily="34" charset="0"/>
                <a:ea typeface="Calibri" panose="020F0502020204030204" pitchFamily="34" charset="0"/>
                <a:cs typeface="Arial" panose="020B0604020202020204" pitchFamily="34" charset="0"/>
              </a:rPr>
              <a:t>se encuentran la facilidad de interacción con otras personas, lo cual rompe el aislamiento y la soledad, </a:t>
            </a:r>
            <a:r>
              <a:rPr lang="es-EC" sz="2400" spc="-10" dirty="0" smtClean="0">
                <a:latin typeface="Arial" panose="020B0604020202020204" pitchFamily="34" charset="0"/>
                <a:ea typeface="Calibri" panose="020F0502020204030204" pitchFamily="34" charset="0"/>
                <a:cs typeface="Arial" panose="020B0604020202020204" pitchFamily="34" charset="0"/>
              </a:rPr>
              <a:t>ayudando  </a:t>
            </a:r>
            <a:r>
              <a:rPr lang="es-EC" sz="2400" spc="-10" dirty="0">
                <a:latin typeface="Arial" panose="020B0604020202020204" pitchFamily="34" charset="0"/>
                <a:ea typeface="Calibri" panose="020F0502020204030204" pitchFamily="34" charset="0"/>
                <a:cs typeface="Arial" panose="020B0604020202020204" pitchFamily="34" charset="0"/>
              </a:rPr>
              <a:t>a retardar el proceso de envejecimiento y prevenir algunas enfermedades relacionadas con la inactividad ( (Murillo, 2003)., s.f.) </a:t>
            </a:r>
            <a:endParaRPr lang="es-EC" sz="2400" spc="-10" dirty="0" smtClean="0">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sz="2400" spc="-10" dirty="0">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r>
              <a:rPr lang="es-EC" sz="2400" spc="-10" dirty="0" smtClean="0">
                <a:latin typeface="Arial" panose="020B0604020202020204" pitchFamily="34" charset="0"/>
                <a:ea typeface="Calibri" panose="020F0502020204030204" pitchFamily="34" charset="0"/>
                <a:cs typeface="Arial" panose="020B0604020202020204" pitchFamily="34" charset="0"/>
              </a:rPr>
              <a:t>Es </a:t>
            </a:r>
            <a:r>
              <a:rPr lang="es-EC" sz="2400" spc="-10" dirty="0">
                <a:latin typeface="Arial" panose="020B0604020202020204" pitchFamily="34" charset="0"/>
                <a:ea typeface="Calibri" panose="020F0502020204030204" pitchFamily="34" charset="0"/>
                <a:cs typeface="Arial" panose="020B0604020202020204" pitchFamily="34" charset="0"/>
              </a:rPr>
              <a:t>parte de un estilo de </a:t>
            </a:r>
            <a:r>
              <a:rPr lang="es-EC" sz="2400" spc="-10" dirty="0" smtClean="0">
                <a:latin typeface="Arial" panose="020B0604020202020204" pitchFamily="34" charset="0"/>
                <a:ea typeface="Calibri" panose="020F0502020204030204" pitchFamily="34" charset="0"/>
                <a:cs typeface="Arial" panose="020B0604020202020204" pitchFamily="34" charset="0"/>
              </a:rPr>
              <a:t>vida </a:t>
            </a:r>
            <a:r>
              <a:rPr lang="es-EC" sz="2400" spc="-10" dirty="0">
                <a:latin typeface="Arial" panose="020B0604020202020204" pitchFamily="34" charset="0"/>
                <a:ea typeface="Calibri" panose="020F0502020204030204" pitchFamily="34" charset="0"/>
                <a:cs typeface="Arial" panose="020B0604020202020204" pitchFamily="34" charset="0"/>
              </a:rPr>
              <a:t>necesario para el desarrollo integral de las personas y el buen accionar de las mismas, en los ámbitos emocional, físico, social y mental. </a:t>
            </a:r>
            <a:r>
              <a:rPr lang="es-EC" sz="2400" spc="-10" dirty="0" smtClean="0">
                <a:latin typeface="Arial" panose="020B0604020202020204" pitchFamily="34" charset="0"/>
                <a:ea typeface="Calibri" panose="020F0502020204030204" pitchFamily="34" charset="0"/>
                <a:cs typeface="Arial" panose="020B0604020202020204" pitchFamily="34" charset="0"/>
              </a:rPr>
              <a:t>Contrarresta </a:t>
            </a:r>
            <a:r>
              <a:rPr lang="es-EC" sz="2400" spc="-10" dirty="0">
                <a:latin typeface="Arial" panose="020B0604020202020204" pitchFamily="34" charset="0"/>
                <a:ea typeface="Calibri" panose="020F0502020204030204" pitchFamily="34" charset="0"/>
                <a:cs typeface="Arial" panose="020B0604020202020204" pitchFamily="34" charset="0"/>
              </a:rPr>
              <a:t>los efectos negativos de la obesidad y el incremento de </a:t>
            </a:r>
            <a:r>
              <a:rPr lang="es-EC" sz="2400" spc="-10" dirty="0" smtClean="0">
                <a:latin typeface="Arial" panose="020B0604020202020204" pitchFamily="34" charset="0"/>
                <a:ea typeface="Calibri" panose="020F0502020204030204" pitchFamily="34" charset="0"/>
                <a:cs typeface="Arial" panose="020B0604020202020204" pitchFamily="34" charset="0"/>
              </a:rPr>
              <a:t>grasa, con efectos </a:t>
            </a:r>
            <a:r>
              <a:rPr lang="es-EC" sz="2400" spc="-10" dirty="0">
                <a:latin typeface="Arial" panose="020B0604020202020204" pitchFamily="34" charset="0"/>
                <a:ea typeface="Calibri" panose="020F0502020204030204" pitchFamily="34" charset="0"/>
                <a:cs typeface="Arial" panose="020B0604020202020204" pitchFamily="34" charset="0"/>
              </a:rPr>
              <a:t>positivos sobre la presión sanguínea, el colesterol, la composición </a:t>
            </a:r>
            <a:r>
              <a:rPr lang="es-EC" sz="2400" spc="-10" dirty="0" smtClean="0">
                <a:latin typeface="Arial" panose="020B0604020202020204" pitchFamily="34" charset="0"/>
                <a:ea typeface="Calibri" panose="020F0502020204030204" pitchFamily="34" charset="0"/>
                <a:cs typeface="Arial" panose="020B0604020202020204" pitchFamily="34" charset="0"/>
              </a:rPr>
              <a:t>corporal, aumentando el </a:t>
            </a:r>
            <a:r>
              <a:rPr lang="es-EC" sz="2400" spc="-10" dirty="0">
                <a:latin typeface="Arial" panose="020B0604020202020204" pitchFamily="34" charset="0"/>
                <a:ea typeface="Calibri" panose="020F0502020204030204" pitchFamily="34" charset="0"/>
                <a:cs typeface="Arial" panose="020B0604020202020204" pitchFamily="34" charset="0"/>
              </a:rPr>
              <a:t>sentido del autocontrol, reduce el nivel de estrés, aumenta la capacidad de concentración, ayuda a dormir mejor, </a:t>
            </a:r>
            <a:r>
              <a:rPr lang="es-EC" sz="2400" spc="-10" dirty="0" smtClean="0">
                <a:latin typeface="Arial" panose="020B0604020202020204" pitchFamily="34" charset="0"/>
                <a:ea typeface="Calibri" panose="020F0502020204030204" pitchFamily="34" charset="0"/>
                <a:cs typeface="Arial" panose="020B0604020202020204" pitchFamily="34" charset="0"/>
              </a:rPr>
              <a:t>reduce </a:t>
            </a:r>
            <a:r>
              <a:rPr lang="es-EC" sz="2400" spc="-10" dirty="0">
                <a:latin typeface="Arial" panose="020B0604020202020204" pitchFamily="34" charset="0"/>
                <a:ea typeface="Calibri" panose="020F0502020204030204" pitchFamily="34" charset="0"/>
                <a:cs typeface="Arial" panose="020B0604020202020204" pitchFamily="34" charset="0"/>
              </a:rPr>
              <a:t>el riesgo a tener ciertos canceres como de seno ovarios y colon</a:t>
            </a:r>
            <a:r>
              <a:rPr lang="es-EC" sz="2400" spc="-10" dirty="0" smtClean="0">
                <a:latin typeface="Arial" panose="020B0604020202020204" pitchFamily="34" charset="0"/>
                <a:ea typeface="Calibri" panose="020F0502020204030204" pitchFamily="34" charset="0"/>
                <a:cs typeface="Arial" panose="020B0604020202020204" pitchFamily="34" charset="0"/>
              </a:rPr>
              <a:t>.</a:t>
            </a:r>
            <a:endParaRPr lang="es-EC" sz="24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0567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6768837"/>
            <a:ext cx="12192000" cy="24191238"/>
          </a:xfrm>
          <a:prstGeom prst="rect">
            <a:avLst/>
          </a:prstGeom>
        </p:spPr>
        <p:txBody>
          <a:bodyPr wrap="square">
            <a:spAutoFit/>
          </a:bodyPr>
          <a:lstStyle/>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r>
              <a:rPr lang="es-EC" sz="2400" b="1" spc="-10" dirty="0" smtClean="0">
                <a:latin typeface="Arial" panose="020B0604020202020204" pitchFamily="34" charset="0"/>
                <a:ea typeface="Calibri" panose="020F0502020204030204" pitchFamily="34" charset="0"/>
                <a:cs typeface="Arial" panose="020B0604020202020204" pitchFamily="34" charset="0"/>
              </a:rPr>
              <a:t>PROGRAMA DE ACTIVIDADES FÍSICAS RECREATIVAS </a:t>
            </a:r>
            <a:endParaRPr lang="es-EC" sz="2400" dirty="0" smtClean="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200" spc="-10" dirty="0" smtClean="0">
                <a:latin typeface="Arial" panose="020B0604020202020204" pitchFamily="34" charset="0"/>
                <a:ea typeface="Calibri" panose="020F0502020204030204" pitchFamily="34" charset="0"/>
                <a:cs typeface="Arial" panose="020B0604020202020204" pitchFamily="34" charset="0"/>
              </a:rPr>
              <a:t>Para </a:t>
            </a:r>
            <a:r>
              <a:rPr lang="es-EC" sz="2200" spc="-10" dirty="0">
                <a:latin typeface="Arial" panose="020B0604020202020204" pitchFamily="34" charset="0"/>
                <a:ea typeface="Calibri" panose="020F0502020204030204" pitchFamily="34" charset="0"/>
                <a:cs typeface="Arial" panose="020B0604020202020204" pitchFamily="34" charset="0"/>
              </a:rPr>
              <a:t>la elaboración de la programación con los Estudiantes se aplicó una encuesta, lo cual propició determinar las principales necesidades recreativas y físicas de esta franja </a:t>
            </a:r>
            <a:r>
              <a:rPr lang="es-EC" sz="2200" spc="-10" dirty="0" smtClean="0">
                <a:latin typeface="Arial" panose="020B0604020202020204" pitchFamily="34" charset="0"/>
                <a:ea typeface="Calibri" panose="020F0502020204030204" pitchFamily="34" charset="0"/>
                <a:cs typeface="Arial" panose="020B0604020202020204" pitchFamily="34" charset="0"/>
              </a:rPr>
              <a:t>etaria. Se </a:t>
            </a:r>
            <a:r>
              <a:rPr lang="es-EC" sz="2200" spc="-10" dirty="0">
                <a:latin typeface="Arial" panose="020B0604020202020204" pitchFamily="34" charset="0"/>
                <a:ea typeface="Calibri" panose="020F0502020204030204" pitchFamily="34" charset="0"/>
                <a:cs typeface="Arial" panose="020B0604020202020204" pitchFamily="34" charset="0"/>
              </a:rPr>
              <a:t>tomó  en cuenta  estados de opinión, deseos y preferencias de los </a:t>
            </a:r>
            <a:r>
              <a:rPr lang="es-EC" sz="2200" spc="-10" dirty="0" smtClean="0">
                <a:latin typeface="Arial" panose="020B0604020202020204" pitchFamily="34" charset="0"/>
                <a:ea typeface="Calibri" panose="020F0502020204030204" pitchFamily="34" charset="0"/>
                <a:cs typeface="Arial" panose="020B0604020202020204" pitchFamily="34" charset="0"/>
              </a:rPr>
              <a:t>estudiantes</a:t>
            </a:r>
          </a:p>
          <a:p>
            <a:pPr indent="180340" algn="ctr">
              <a:lnSpc>
                <a:spcPct val="150000"/>
              </a:lnSpc>
              <a:spcAft>
                <a:spcPts val="0"/>
              </a:spcAft>
            </a:pPr>
            <a:r>
              <a:rPr lang="es-EC" sz="2200" b="1" spc="-10" dirty="0" smtClean="0">
                <a:latin typeface="Arial" panose="020B0604020202020204" pitchFamily="34" charset="0"/>
                <a:ea typeface="Calibri" panose="020F0502020204030204" pitchFamily="34" charset="0"/>
                <a:cs typeface="Arial" panose="020B0604020202020204" pitchFamily="34" charset="0"/>
              </a:rPr>
              <a:t>DESARROLLO DE LAS ACTIVIDADES FÍSICAS RECREATIVAS</a:t>
            </a:r>
            <a:endParaRPr lang="es-EC" sz="2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2200" spc="-10" dirty="0">
                <a:latin typeface="Arial" panose="020B0604020202020204" pitchFamily="34" charset="0"/>
                <a:ea typeface="Calibri" panose="020F0502020204030204" pitchFamily="34" charset="0"/>
                <a:cs typeface="Arial" panose="020B0604020202020204" pitchFamily="34" charset="0"/>
              </a:rPr>
              <a:t>Nuestra función se concretó en impulsar,   y facilitar la autonomía y creatividad de los estudiantes, para </a:t>
            </a:r>
            <a:r>
              <a:rPr lang="es-EC" sz="2200" spc="-10" dirty="0" smtClean="0">
                <a:latin typeface="Arial" panose="020B0604020202020204" pitchFamily="34" charset="0"/>
                <a:ea typeface="Calibri" panose="020F0502020204030204" pitchFamily="34" charset="0"/>
                <a:cs typeface="Arial" panose="020B0604020202020204" pitchFamily="34" charset="0"/>
              </a:rPr>
              <a:t>llevar </a:t>
            </a:r>
            <a:r>
              <a:rPr lang="es-EC" sz="2200" spc="-10" dirty="0">
                <a:latin typeface="Arial" panose="020B0604020202020204" pitchFamily="34" charset="0"/>
                <a:ea typeface="Calibri" panose="020F0502020204030204" pitchFamily="34" charset="0"/>
                <a:cs typeface="Arial" panose="020B0604020202020204" pitchFamily="34" charset="0"/>
              </a:rPr>
              <a:t>a cabo las tareas previamente socializadas donde resaltamos dos </a:t>
            </a:r>
            <a:r>
              <a:rPr lang="es-EC" sz="2200" spc="-10" dirty="0" smtClean="0">
                <a:latin typeface="Arial" panose="020B0604020202020204" pitchFamily="34" charset="0"/>
                <a:ea typeface="Calibri" panose="020F0502020204030204" pitchFamily="34" charset="0"/>
                <a:cs typeface="Arial" panose="020B0604020202020204" pitchFamily="34" charset="0"/>
              </a:rPr>
              <a:t>fases:</a:t>
            </a:r>
            <a:endParaRPr lang="es-EC" sz="220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2200" spc="-10" dirty="0" smtClean="0">
                <a:latin typeface="Arial" panose="020B0604020202020204" pitchFamily="34" charset="0"/>
                <a:ea typeface="Calibri" panose="020F0502020204030204" pitchFamily="34" charset="0"/>
                <a:cs typeface="Arial" panose="020B0604020202020204" pitchFamily="34" charset="0"/>
              </a:rPr>
              <a:t>Pautas </a:t>
            </a:r>
            <a:r>
              <a:rPr lang="es-EC" sz="2200" spc="-10" dirty="0">
                <a:latin typeface="Arial" panose="020B0604020202020204" pitchFamily="34" charset="0"/>
                <a:ea typeface="Calibri" panose="020F0502020204030204" pitchFamily="34" charset="0"/>
                <a:cs typeface="Arial" panose="020B0604020202020204" pitchFamily="34" charset="0"/>
              </a:rPr>
              <a:t>de actuación así como el material necesario, formas de realizar la actividad, donde nosotros   tomamos las decisiones y el estudiante realizan las actividades previamente propuestas.  </a:t>
            </a:r>
            <a:r>
              <a:rPr lang="es-EC" sz="2200" spc="-10" dirty="0" smtClean="0">
                <a:latin typeface="Arial" panose="020B0604020202020204" pitchFamily="34" charset="0"/>
                <a:ea typeface="Calibri" panose="020F0502020204030204" pitchFamily="34" charset="0"/>
                <a:cs typeface="Arial" panose="020B0604020202020204" pitchFamily="34" charset="0"/>
              </a:rPr>
              <a:t>Posteriormente se cede competencia </a:t>
            </a:r>
            <a:r>
              <a:rPr lang="es-EC" sz="2200" spc="-10" dirty="0">
                <a:latin typeface="Arial" panose="020B0604020202020204" pitchFamily="34" charset="0"/>
                <a:ea typeface="Calibri" panose="020F0502020204030204" pitchFamily="34" charset="0"/>
                <a:cs typeface="Arial" panose="020B0604020202020204" pitchFamily="34" charset="0"/>
              </a:rPr>
              <a:t>al estudiante, dejando que este sea el protagonista principal.  </a:t>
            </a:r>
            <a:r>
              <a:rPr lang="es-EC" sz="2200" spc="-10" dirty="0" smtClean="0">
                <a:latin typeface="Arial" panose="020B0604020202020204" pitchFamily="34" charset="0"/>
                <a:ea typeface="Calibri" panose="020F0502020204030204" pitchFamily="34" charset="0"/>
                <a:cs typeface="Arial" panose="020B0604020202020204" pitchFamily="34" charset="0"/>
              </a:rPr>
              <a:t>Dos </a:t>
            </a:r>
            <a:r>
              <a:rPr lang="es-EC" sz="2200" spc="-10" dirty="0">
                <a:latin typeface="Arial" panose="020B0604020202020204" pitchFamily="34" charset="0"/>
                <a:ea typeface="Calibri" panose="020F0502020204030204" pitchFamily="34" charset="0"/>
                <a:cs typeface="Arial" panose="020B0604020202020204" pitchFamily="34" charset="0"/>
              </a:rPr>
              <a:t>fases planteadas </a:t>
            </a:r>
            <a:r>
              <a:rPr lang="es-EC" sz="2200" spc="-10" dirty="0" smtClean="0">
                <a:latin typeface="Arial" panose="020B0604020202020204" pitchFamily="34" charset="0"/>
                <a:ea typeface="Calibri" panose="020F0502020204030204" pitchFamily="34" charset="0"/>
                <a:cs typeface="Arial" panose="020B0604020202020204" pitchFamily="34" charset="0"/>
              </a:rPr>
              <a:t>no  </a:t>
            </a:r>
            <a:r>
              <a:rPr lang="es-EC" sz="2200" spc="-10" dirty="0">
                <a:latin typeface="Arial" panose="020B0604020202020204" pitchFamily="34" charset="0"/>
                <a:ea typeface="Calibri" panose="020F0502020204030204" pitchFamily="34" charset="0"/>
                <a:cs typeface="Arial" panose="020B0604020202020204" pitchFamily="34" charset="0"/>
              </a:rPr>
              <a:t>aisladas, sino </a:t>
            </a:r>
            <a:r>
              <a:rPr lang="es-EC" sz="2200" spc="-10" dirty="0" smtClean="0">
                <a:latin typeface="Arial" panose="020B0604020202020204" pitchFamily="34" charset="0"/>
                <a:ea typeface="Calibri" panose="020F0502020204030204" pitchFamily="34" charset="0"/>
                <a:cs typeface="Arial" panose="020B0604020202020204" pitchFamily="34" charset="0"/>
              </a:rPr>
              <a:t>partes </a:t>
            </a:r>
            <a:r>
              <a:rPr lang="es-EC" sz="2200" spc="-10" dirty="0">
                <a:latin typeface="Arial" panose="020B0604020202020204" pitchFamily="34" charset="0"/>
                <a:ea typeface="Calibri" panose="020F0502020204030204" pitchFamily="34" charset="0"/>
                <a:cs typeface="Arial" panose="020B0604020202020204" pitchFamily="34" charset="0"/>
              </a:rPr>
              <a:t>que constituyen un </a:t>
            </a:r>
            <a:r>
              <a:rPr lang="es-EC" sz="2200" spc="-10" dirty="0" smtClean="0">
                <a:latin typeface="Arial" panose="020B0604020202020204" pitchFamily="34" charset="0"/>
                <a:ea typeface="Calibri" panose="020F0502020204030204" pitchFamily="34" charset="0"/>
                <a:cs typeface="Arial" panose="020B0604020202020204" pitchFamily="34" charset="0"/>
              </a:rPr>
              <a:t>todo, articuladas  </a:t>
            </a:r>
            <a:r>
              <a:rPr lang="es-EC" sz="2200" spc="-10" dirty="0">
                <a:latin typeface="Arial" panose="020B0604020202020204" pitchFamily="34" charset="0"/>
                <a:ea typeface="Calibri" panose="020F0502020204030204" pitchFamily="34" charset="0"/>
                <a:cs typeface="Arial" panose="020B0604020202020204" pitchFamily="34" charset="0"/>
              </a:rPr>
              <a:t>con una idea global. </a:t>
            </a:r>
            <a:r>
              <a:rPr lang="es-EC" sz="2200" spc="-10" dirty="0" smtClean="0">
                <a:latin typeface="Arial" panose="020B0604020202020204" pitchFamily="34" charset="0"/>
                <a:ea typeface="Calibri" panose="020F0502020204030204" pitchFamily="34" charset="0"/>
                <a:cs typeface="Arial" panose="020B0604020202020204" pitchFamily="34" charset="0"/>
              </a:rPr>
              <a:t>conforme </a:t>
            </a:r>
            <a:r>
              <a:rPr lang="es-EC" sz="2200" spc="-10" dirty="0">
                <a:latin typeface="Arial" panose="020B0604020202020204" pitchFamily="34" charset="0"/>
                <a:ea typeface="Calibri" panose="020F0502020204030204" pitchFamily="34" charset="0"/>
                <a:cs typeface="Arial" panose="020B0604020202020204" pitchFamily="34" charset="0"/>
              </a:rPr>
              <a:t>pasa el tiempo son los estudiantes quienes tomaban determinadas decisiones sobre las actividades </a:t>
            </a:r>
            <a:r>
              <a:rPr lang="es-EC" sz="2200" spc="-10" dirty="0" smtClean="0">
                <a:latin typeface="Arial" panose="020B0604020202020204" pitchFamily="34" charset="0"/>
                <a:ea typeface="Calibri" panose="020F0502020204030204" pitchFamily="34" charset="0"/>
                <a:cs typeface="Arial" panose="020B0604020202020204" pitchFamily="34" charset="0"/>
              </a:rPr>
              <a:t>propuestas. </a:t>
            </a:r>
            <a:endParaRPr lang="es-EC" sz="22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pc="-1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s-EC"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4529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786722237"/>
              </p:ext>
            </p:extLst>
          </p:nvPr>
        </p:nvGraphicFramePr>
        <p:xfrm>
          <a:off x="450760" y="1350169"/>
          <a:ext cx="11230377" cy="5486400"/>
        </p:xfrm>
        <a:graphic>
          <a:graphicData uri="http://schemas.openxmlformats.org/drawingml/2006/table">
            <a:tbl>
              <a:tblPr firstRow="1" firstCol="1" bandRow="1">
                <a:tableStyleId>{5C22544A-7EE6-4342-B048-85BDC9FD1C3A}</a:tableStyleId>
              </a:tblPr>
              <a:tblGrid>
                <a:gridCol w="5705341"/>
                <a:gridCol w="5525036"/>
              </a:tblGrid>
              <a:tr h="261168">
                <a:tc>
                  <a:txBody>
                    <a:bodyPr/>
                    <a:lstStyle/>
                    <a:p>
                      <a:pPr indent="180340" algn="just">
                        <a:lnSpc>
                          <a:spcPct val="150000"/>
                        </a:lnSpc>
                        <a:spcAft>
                          <a:spcPts val="0"/>
                        </a:spcAft>
                      </a:pPr>
                      <a:r>
                        <a:rPr lang="es-EC" sz="2400" spc="-10" dirty="0" smtClean="0">
                          <a:effectLst/>
                          <a:latin typeface="Arial" panose="020B0604020202020204" pitchFamily="34" charset="0"/>
                          <a:cs typeface="Arial" panose="020B0604020202020204" pitchFamily="34" charset="0"/>
                        </a:rPr>
                        <a:t>   PARTE DE LA SESIÓN</a:t>
                      </a:r>
                      <a:endParaRPr lang="es-EC"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just">
                        <a:lnSpc>
                          <a:spcPct val="150000"/>
                        </a:lnSpc>
                        <a:spcAft>
                          <a:spcPts val="0"/>
                        </a:spcAft>
                      </a:pPr>
                      <a:r>
                        <a:rPr lang="es-EC" sz="2400" spc="-10" dirty="0" smtClean="0">
                          <a:effectLst/>
                          <a:latin typeface="Arial" panose="020B0604020202020204" pitchFamily="34" charset="0"/>
                          <a:cs typeface="Arial" panose="020B0604020202020204" pitchFamily="34" charset="0"/>
                        </a:rPr>
                        <a:t>   TIPO DE TRABAJO</a:t>
                      </a:r>
                      <a:endParaRPr lang="es-EC"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858099">
                <a:tc>
                  <a:txBody>
                    <a:bodyPr/>
                    <a:lstStyle/>
                    <a:p>
                      <a:pPr indent="180340" algn="just">
                        <a:lnSpc>
                          <a:spcPct val="150000"/>
                        </a:lnSpc>
                        <a:spcAft>
                          <a:spcPts val="0"/>
                        </a:spcAft>
                      </a:pPr>
                      <a:r>
                        <a:rPr lang="es-EC" sz="2400" spc="-10" dirty="0">
                          <a:effectLst/>
                        </a:rPr>
                        <a:t>Calentamiento ( 10 a 15 minutos )</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2400" spc="-10" dirty="0">
                          <a:effectLst/>
                        </a:rPr>
                        <a:t>Preparación del cuerpo con actividades  previas  a  la activación tanto física como mental </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858099">
                <a:tc>
                  <a:txBody>
                    <a:bodyPr/>
                    <a:lstStyle/>
                    <a:p>
                      <a:pPr indent="180340" algn="just">
                        <a:lnSpc>
                          <a:spcPct val="150000"/>
                        </a:lnSpc>
                        <a:spcAft>
                          <a:spcPts val="0"/>
                        </a:spcAft>
                      </a:pPr>
                      <a:r>
                        <a:rPr lang="es-EC" sz="2400" spc="-10" dirty="0">
                          <a:effectLst/>
                        </a:rPr>
                        <a:t>Parte principal ( 60  -. 80  minutos )</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2400" spc="-10" dirty="0">
                          <a:effectLst/>
                        </a:rPr>
                        <a:t>Actividades recreativas y físicas (juegos-aeróbicos de bajo impacto, caminata, trote baile, etc.)</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858099">
                <a:tc>
                  <a:txBody>
                    <a:bodyPr/>
                    <a:lstStyle/>
                    <a:p>
                      <a:pPr indent="180340" algn="just">
                        <a:lnSpc>
                          <a:spcPct val="150000"/>
                        </a:lnSpc>
                        <a:spcAft>
                          <a:spcPts val="0"/>
                        </a:spcAft>
                      </a:pPr>
                      <a:r>
                        <a:rPr lang="es-EC" sz="2400" spc="-10">
                          <a:effectLst/>
                        </a:rPr>
                        <a:t>Descalentamiento ( vuelta a la calma ) - 10 a 15 minutos </a:t>
                      </a:r>
                      <a:endParaRPr lang="es-EC"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2400" spc="-10" dirty="0">
                          <a:effectLst/>
                        </a:rPr>
                        <a:t>Trabajo con técnicas de relajación (control de la respiración, sistema articular, etc.)</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angle 1"/>
          <p:cNvSpPr>
            <a:spLocks noChangeArrowheads="1"/>
          </p:cNvSpPr>
          <p:nvPr/>
        </p:nvSpPr>
        <p:spPr bwMode="auto">
          <a:xfrm>
            <a:off x="450760" y="-34289"/>
            <a:ext cx="11616743"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kumimoji="0" lang="es-EC" altLang="es-EC" sz="1100" b="0" i="0" u="none" strike="noStrike" cap="none" normalizeH="0" baseline="0" dirty="0" smtClean="0">
              <a:ln>
                <a:noFill/>
              </a:ln>
              <a:solidFill>
                <a:schemeClr val="tx1"/>
              </a:solidFill>
              <a:effectLst/>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kumimoji="0" lang="es-EC" altLang="es-EC" sz="1100" b="0" i="0" u="none" strike="noStrike" cap="none" normalizeH="0" baseline="0" dirty="0" smtClean="0">
              <a:ln>
                <a:noFill/>
              </a:ln>
              <a:solidFill>
                <a:schemeClr val="tx1"/>
              </a:solidFill>
              <a:effectLst/>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kumimoji="0" lang="es-EC" altLang="es-EC" sz="1100" b="0" i="0" u="none" strike="noStrike" cap="none" normalizeH="0" baseline="0" dirty="0" smtClean="0">
              <a:ln>
                <a:noFill/>
              </a:ln>
              <a:solidFill>
                <a:schemeClr val="tx1"/>
              </a:solidFill>
              <a:effectLst/>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es-EC" altLang="es-EC" sz="2400" i="0" u="none" strike="noStrike" cap="none" normalizeH="0" baseline="0" dirty="0" smtClean="0" bmk="_Toc436430239">
                <a:ln>
                  <a:noFill/>
                </a:ln>
                <a:solidFill>
                  <a:srgbClr val="000000"/>
                </a:solidFill>
                <a:effectLst/>
                <a:ea typeface="Calibri" panose="020F0502020204030204" pitchFamily="34" charset="0"/>
                <a:cs typeface="Arial" panose="020B0604020202020204" pitchFamily="34" charset="0"/>
              </a:rPr>
              <a:t>DESCRIPCIÓN DE UNA SESIÓN TIPO (PROGRAMA FÍSICO - RECREATIVO)</a:t>
            </a:r>
            <a:endParaRPr kumimoji="0" lang="es-EC" altLang="es-EC" sz="2400" i="0" u="none" strike="noStrike" cap="none" normalizeH="0" baseline="0" dirty="0" smtClean="0">
              <a:ln>
                <a:noFill/>
              </a:ln>
              <a:solidFill>
                <a:schemeClr val="tx1"/>
              </a:solidFill>
              <a:effectLst/>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7312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7352" cy="6858000"/>
          </a:xfrm>
          <a:prstGeom prst="rect">
            <a:avLst/>
          </a:prstGeom>
        </p:spPr>
      </p:pic>
    </p:spTree>
    <p:extLst>
      <p:ext uri="{BB962C8B-B14F-4D97-AF65-F5344CB8AC3E}">
        <p14:creationId xmlns:p14="http://schemas.microsoft.com/office/powerpoint/2010/main" val="197160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5730091"/>
            <a:ext cx="12041746" cy="24422070"/>
          </a:xfrm>
          <a:prstGeom prst="rect">
            <a:avLst/>
          </a:prstGeom>
        </p:spPr>
        <p:txBody>
          <a:bodyPr wrap="square">
            <a:spAutoFit/>
          </a:bodyPr>
          <a:lstStyle/>
          <a:p>
            <a:pPr algn="just">
              <a:lnSpc>
                <a:spcPct val="150000"/>
              </a:lnSpc>
              <a:spcAft>
                <a:spcPts val="0"/>
              </a:spcAft>
            </a:pPr>
            <a:r>
              <a:rPr lang="es-EC" b="1" dirty="0">
                <a:latin typeface="Arial" panose="020B0604020202020204" pitchFamily="34" charset="0"/>
                <a:ea typeface="SimSun" panose="02010600030101010101" pitchFamily="2" charset="-122"/>
              </a:rPr>
              <a:t>II. METODOLOGIA</a:t>
            </a:r>
            <a:endParaRPr lang="es-EC" dirty="0">
              <a:latin typeface="Arial" panose="020B0604020202020204" pitchFamily="34" charset="0"/>
              <a:ea typeface="SimSun" panose="02010600030101010101" pitchFamily="2" charset="-122"/>
            </a:endParaRPr>
          </a:p>
          <a:p>
            <a:pPr algn="ctr">
              <a:lnSpc>
                <a:spcPct val="150000"/>
              </a:lnSpc>
              <a:spcAft>
                <a:spcPts val="0"/>
              </a:spcAft>
            </a:pPr>
            <a:r>
              <a:rPr lang="es-EC" b="1" dirty="0">
                <a:solidFill>
                  <a:schemeClr val="bg1"/>
                </a:solidFill>
                <a:latin typeface="Arial" panose="020B0604020202020204" pitchFamily="34" charset="0"/>
                <a:ea typeface="SimSun" panose="02010600030101010101" pitchFamily="2" charset="-122"/>
                <a:cs typeface="Times New Roman" panose="02020603050405020304" pitchFamily="18" charset="0"/>
              </a:rPr>
              <a:t>    </a:t>
            </a:r>
            <a:endParaRPr lang="es-EC" b="1" dirty="0" smtClean="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smtClean="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smtClean="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smtClean="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smtClean="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smtClean="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smtClean="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smtClean="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smtClean="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smtClean="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smtClean="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smtClean="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smtClean="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smtClean="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smtClean="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smtClean="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smtClean="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smtClean="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endParaRPr lang="es-EC" b="1" dirty="0" smtClean="0">
              <a:solidFill>
                <a:schemeClr val="bg1"/>
              </a:solidFill>
              <a:latin typeface="Arial" panose="020B0604020202020204" pitchFamily="34" charset="0"/>
              <a:ea typeface="SimSun" panose="02010600030101010101" pitchFamily="2" charset="-122"/>
              <a:cs typeface="Times New Roman" panose="02020603050405020304" pitchFamily="18" charset="0"/>
            </a:endParaRPr>
          </a:p>
          <a:p>
            <a:pPr algn="ctr">
              <a:lnSpc>
                <a:spcPct val="150000"/>
              </a:lnSpc>
              <a:spcAft>
                <a:spcPts val="0"/>
              </a:spcAft>
            </a:pPr>
            <a:r>
              <a:rPr lang="es-EC" b="1" dirty="0" smtClean="0">
                <a:solidFill>
                  <a:schemeClr val="bg1"/>
                </a:solidFill>
                <a:latin typeface="Arial" panose="020B0604020202020204" pitchFamily="34" charset="0"/>
                <a:ea typeface="SimSun" panose="02010600030101010101" pitchFamily="2" charset="-122"/>
                <a:cs typeface="Times New Roman" panose="02020603050405020304" pitchFamily="18" charset="0"/>
              </a:rPr>
              <a:t> </a:t>
            </a:r>
            <a:r>
              <a:rPr lang="es-EC" sz="2000" b="1" dirty="0" smtClean="0">
                <a:latin typeface="Arial" panose="020B0604020202020204" pitchFamily="34" charset="0"/>
                <a:ea typeface="SimSun" panose="02010600030101010101" pitchFamily="2" charset="-122"/>
                <a:cs typeface="Times New Roman" panose="02020603050405020304" pitchFamily="18" charset="0"/>
              </a:rPr>
              <a:t>METODOLOGIA</a:t>
            </a:r>
          </a:p>
          <a:p>
            <a:pPr algn="just">
              <a:lnSpc>
                <a:spcPct val="150000"/>
              </a:lnSpc>
              <a:spcAft>
                <a:spcPts val="0"/>
              </a:spcAft>
            </a:pPr>
            <a:r>
              <a:rPr lang="es-EC" sz="2200" spc="-10" dirty="0" smtClean="0">
                <a:latin typeface="Arial" panose="020B0604020202020204" pitchFamily="34" charset="0"/>
                <a:ea typeface="Calibri" panose="020F0502020204030204" pitchFamily="34" charset="0"/>
                <a:cs typeface="Times New Roman" panose="02020603050405020304" pitchFamily="18" charset="0"/>
              </a:rPr>
              <a:t>El </a:t>
            </a:r>
            <a:r>
              <a:rPr lang="es-EC" sz="2200" spc="-10" dirty="0">
                <a:latin typeface="Arial" panose="020B0604020202020204" pitchFamily="34" charset="0"/>
                <a:ea typeface="Calibri" panose="020F0502020204030204" pitchFamily="34" charset="0"/>
                <a:cs typeface="Times New Roman" panose="02020603050405020304" pitchFamily="18" charset="0"/>
              </a:rPr>
              <a:t>estudio se realiza en la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Escuela </a:t>
            </a:r>
            <a:r>
              <a:rPr lang="es-EC" sz="2200" spc="-10" dirty="0">
                <a:latin typeface="Arial" panose="020B0604020202020204" pitchFamily="34" charset="0"/>
                <a:ea typeface="Calibri" panose="020F0502020204030204" pitchFamily="34" charset="0"/>
                <a:cs typeface="Times New Roman" panose="02020603050405020304" pitchFamily="18" charset="0"/>
              </a:rPr>
              <a:t>de Educación para la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salud. </a:t>
            </a:r>
            <a:r>
              <a:rPr lang="es-EC" sz="2200" spc="-10" dirty="0">
                <a:latin typeface="Arial" panose="020B0604020202020204" pitchFamily="34" charset="0"/>
                <a:ea typeface="Calibri" panose="020F0502020204030204" pitchFamily="34" charset="0"/>
                <a:cs typeface="Times New Roman" panose="02020603050405020304" pitchFamily="18" charset="0"/>
              </a:rPr>
              <a:t>La investigación es cuasi experimental y su planificación es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de diseño </a:t>
            </a:r>
            <a:r>
              <a:rPr lang="es-EC" sz="2200" spc="-10" dirty="0">
                <a:latin typeface="Arial" panose="020B0604020202020204" pitchFamily="34" charset="0"/>
                <a:ea typeface="Calibri" panose="020F0502020204030204" pitchFamily="34" charset="0"/>
                <a:cs typeface="Times New Roman" panose="02020603050405020304" pitchFamily="18" charset="0"/>
              </a:rPr>
              <a:t>cuantitativo y de corte transversal previo a la intervención se levanta un diagnostico </a:t>
            </a:r>
            <a:r>
              <a:rPr lang="es-EC" sz="2200" spc="-10" dirty="0">
                <a:latin typeface="Arial" panose="020B0604020202020204" pitchFamily="34" charset="0"/>
                <a:ea typeface="Times New Roman" panose="02020603050405020304" pitchFamily="18" charset="0"/>
                <a:cs typeface="Times New Roman" panose="02020603050405020304" pitchFamily="18" charset="0"/>
              </a:rPr>
              <a:t>con </a:t>
            </a:r>
            <a:r>
              <a:rPr lang="es-EC" sz="2200" spc="-10" dirty="0" smtClean="0">
                <a:latin typeface="Arial" panose="020B0604020202020204" pitchFamily="34" charset="0"/>
                <a:ea typeface="Times New Roman" panose="02020603050405020304" pitchFamily="18" charset="0"/>
                <a:cs typeface="Times New Roman" panose="02020603050405020304" pitchFamily="18" charset="0"/>
              </a:rPr>
              <a:t>el</a:t>
            </a:r>
            <a:r>
              <a:rPr lang="es-EC" sz="2200" spc="-10" dirty="0" smtClean="0">
                <a:latin typeface="Arial" panose="020B0604020202020204" pitchFamily="34" charset="0"/>
                <a:ea typeface="Calibri" panose="020F0502020204030204" pitchFamily="34" charset="0"/>
                <a:cs typeface="Times New Roman" panose="02020603050405020304" pitchFamily="18" charset="0"/>
              </a:rPr>
              <a:t> </a:t>
            </a:r>
            <a:r>
              <a:rPr lang="es-EC" sz="2200" spc="-10" dirty="0">
                <a:latin typeface="Arial" panose="020B0604020202020204" pitchFamily="34" charset="0"/>
                <a:ea typeface="Calibri" panose="020F0502020204030204" pitchFamily="34" charset="0"/>
                <a:cs typeface="Times New Roman" panose="02020603050405020304" pitchFamily="18" charset="0"/>
              </a:rPr>
              <a:t>(IPAQ)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.Los estudiantes son seleccionados </a:t>
            </a:r>
            <a:r>
              <a:rPr lang="es-EC" sz="2200" spc="-10" dirty="0">
                <a:latin typeface="Arial" panose="020B0604020202020204" pitchFamily="34" charset="0"/>
                <a:ea typeface="Calibri" panose="020F0502020204030204" pitchFamily="34" charset="0"/>
                <a:cs typeface="Times New Roman" panose="02020603050405020304" pitchFamily="18" charset="0"/>
              </a:rPr>
              <a:t>de manera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voluntaria, se </a:t>
            </a:r>
            <a:r>
              <a:rPr lang="es-EC" sz="2200" spc="-10" dirty="0">
                <a:latin typeface="Arial" panose="020B0604020202020204" pitchFamily="34" charset="0"/>
                <a:ea typeface="Calibri" panose="020F0502020204030204" pitchFamily="34" charset="0"/>
                <a:cs typeface="Times New Roman" panose="02020603050405020304" pitchFamily="18" charset="0"/>
              </a:rPr>
              <a:t>les explica, la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planificación, horarios,  </a:t>
            </a:r>
            <a:r>
              <a:rPr lang="es-EC" sz="2200" spc="-10" dirty="0">
                <a:latin typeface="Arial" panose="020B0604020202020204" pitchFamily="34" charset="0"/>
                <a:ea typeface="Calibri" panose="020F0502020204030204" pitchFamily="34" charset="0"/>
                <a:cs typeface="Times New Roman" panose="02020603050405020304" pitchFamily="18" charset="0"/>
              </a:rPr>
              <a:t>fechas,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 objetivos, metodología</a:t>
            </a:r>
            <a:r>
              <a:rPr lang="es-EC" sz="2200" spc="-10" dirty="0">
                <a:latin typeface="Arial" panose="020B0604020202020204" pitchFamily="34" charset="0"/>
                <a:ea typeface="Calibri" panose="020F0502020204030204" pitchFamily="34" charset="0"/>
                <a:cs typeface="Times New Roman" panose="02020603050405020304" pitchFamily="18" charset="0"/>
              </a:rPr>
              <a:t>, y cuáles son sus funciones y responsabilidades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 </a:t>
            </a:r>
            <a:r>
              <a:rPr lang="es-EC" sz="2200" spc="-10" dirty="0">
                <a:latin typeface="Arial" panose="020B0604020202020204" pitchFamily="34" charset="0"/>
                <a:ea typeface="Calibri" panose="020F0502020204030204" pitchFamily="34" charset="0"/>
                <a:cs typeface="Times New Roman" panose="02020603050405020304" pitchFamily="18" charset="0"/>
              </a:rPr>
              <a:t>Una vez que acceden a participar se llena    un formulario de consentimiento informado y una ficha personal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 </a:t>
            </a:r>
            <a:r>
              <a:rPr lang="es-EC" sz="2200" spc="-10" dirty="0">
                <a:latin typeface="Arial" panose="020B0604020202020204" pitchFamily="34" charset="0"/>
                <a:ea typeface="Calibri" panose="020F0502020204030204" pitchFamily="34" charset="0"/>
                <a:cs typeface="Times New Roman" panose="02020603050405020304" pitchFamily="18" charset="0"/>
              </a:rPr>
              <a:t>firmada por cada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estudiante</a:t>
            </a:r>
          </a:p>
          <a:p>
            <a:pPr algn="just">
              <a:lnSpc>
                <a:spcPct val="150000"/>
              </a:lnSpc>
              <a:spcAft>
                <a:spcPts val="0"/>
              </a:spcAft>
            </a:pPr>
            <a:r>
              <a:rPr lang="es-EC" sz="2200" spc="-10" dirty="0" smtClean="0">
                <a:latin typeface="Arial" panose="020B0604020202020204" pitchFamily="34" charset="0"/>
                <a:ea typeface="Calibri" panose="020F0502020204030204" pitchFamily="34" charset="0"/>
                <a:cs typeface="Times New Roman" panose="02020603050405020304" pitchFamily="18" charset="0"/>
              </a:rPr>
              <a:t>Se conforman  </a:t>
            </a:r>
            <a:r>
              <a:rPr lang="es-EC" sz="2200" spc="-10" dirty="0">
                <a:latin typeface="Arial" panose="020B0604020202020204" pitchFamily="34" charset="0"/>
                <a:ea typeface="Calibri" panose="020F0502020204030204" pitchFamily="34" charset="0"/>
                <a:cs typeface="Times New Roman" panose="02020603050405020304" pitchFamily="18" charset="0"/>
              </a:rPr>
              <a:t>dos grupos por muestreo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discrecional por horarios </a:t>
            </a:r>
            <a:r>
              <a:rPr lang="es-EC" sz="2200" spc="-10" dirty="0">
                <a:latin typeface="Arial" panose="020B0604020202020204" pitchFamily="34" charset="0"/>
                <a:ea typeface="Calibri" panose="020F0502020204030204" pitchFamily="34" charset="0"/>
                <a:cs typeface="Times New Roman" panose="02020603050405020304" pitchFamily="18" charset="0"/>
              </a:rPr>
              <a:t>académicos y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 permisos. </a:t>
            </a:r>
            <a:r>
              <a:rPr lang="es-EC" sz="2200" spc="-10" dirty="0">
                <a:latin typeface="Arial" panose="020B0604020202020204" pitchFamily="34" charset="0"/>
                <a:ea typeface="Calibri" panose="020F0502020204030204" pitchFamily="34" charset="0"/>
                <a:cs typeface="Times New Roman" panose="02020603050405020304" pitchFamily="18" charset="0"/>
              </a:rPr>
              <a:t>El grupo de comparación (control) con 233 estudiantes (52 de sexo Masculino y 181 del sexo Femenino). El grupo de intervención con 57 estudiantes (14 hombres, 43 mujeres). Los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grupos </a:t>
            </a:r>
            <a:r>
              <a:rPr lang="es-EC" sz="2200" spc="-10" dirty="0">
                <a:latin typeface="Arial" panose="020B0604020202020204" pitchFamily="34" charset="0"/>
                <a:ea typeface="Calibri" panose="020F0502020204030204" pitchFamily="34" charset="0"/>
                <a:cs typeface="Times New Roman" panose="02020603050405020304" pitchFamily="18" charset="0"/>
              </a:rPr>
              <a:t>se someten a las evaluaciones iniciales y finales en las mismas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fechas  Las </a:t>
            </a:r>
            <a:r>
              <a:rPr lang="es-EC" sz="2200" spc="-10" dirty="0">
                <a:latin typeface="Arial" panose="020B0604020202020204" pitchFamily="34" charset="0"/>
                <a:ea typeface="Calibri" panose="020F0502020204030204" pitchFamily="34" charset="0"/>
                <a:cs typeface="Times New Roman" panose="02020603050405020304" pitchFamily="18" charset="0"/>
              </a:rPr>
              <a:t>actividades son realizadas durante tres meses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 </a:t>
            </a:r>
            <a:r>
              <a:rPr lang="es-EC" sz="2200" spc="-10" dirty="0">
                <a:latin typeface="Arial" panose="020B0604020202020204" pitchFamily="34" charset="0"/>
                <a:ea typeface="Calibri" panose="020F0502020204030204" pitchFamily="34" charset="0"/>
                <a:cs typeface="Times New Roman" panose="02020603050405020304" pitchFamily="18" charset="0"/>
              </a:rPr>
              <a:t>dos veces a la semana desde las 17h00 hasta las 18h30 y cada fin de mes desde las 08h00 hasta las 10h00 en el parque lineal Chibunga (29 sesiones de 90 minutos  y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tres   mensuales  </a:t>
            </a:r>
            <a:r>
              <a:rPr lang="es-EC" sz="2200" spc="-10" dirty="0">
                <a:latin typeface="Arial" panose="020B0604020202020204" pitchFamily="34" charset="0"/>
                <a:ea typeface="Calibri" panose="020F0502020204030204" pitchFamily="34" charset="0"/>
                <a:cs typeface="Times New Roman" panose="02020603050405020304" pitchFamily="18" charset="0"/>
              </a:rPr>
              <a:t>de ciento veinte minutos).  </a:t>
            </a:r>
            <a:endParaRPr lang="es-EC" sz="2200" i="1"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000" i="1" spc="-10" dirty="0">
                <a:latin typeface="Arial" panose="020B0604020202020204" pitchFamily="34" charset="0"/>
                <a:ea typeface="Calibri" panose="020F0502020204030204" pitchFamily="34" charset="0"/>
                <a:cs typeface="Times New Roman" panose="02020603050405020304" pitchFamily="18" charset="0"/>
              </a:rPr>
              <a:t> </a:t>
            </a:r>
            <a:endParaRPr lang="es-EC" sz="2000" i="1"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z="12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C"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4799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40924" y="90152"/>
            <a:ext cx="7972022" cy="6901307"/>
          </a:xfrm>
          <a:prstGeom prst="rect">
            <a:avLst/>
          </a:prstGeom>
        </p:spPr>
      </p:pic>
    </p:spTree>
    <p:extLst>
      <p:ext uri="{BB962C8B-B14F-4D97-AF65-F5344CB8AC3E}">
        <p14:creationId xmlns:p14="http://schemas.microsoft.com/office/powerpoint/2010/main" val="372734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a:stretch>
            <a:fillRect/>
          </a:stretch>
        </p:blipFill>
        <p:spPr>
          <a:xfrm>
            <a:off x="2120348" y="-823706"/>
            <a:ext cx="7686261" cy="7449793"/>
          </a:xfrm>
          <a:prstGeom prst="rect">
            <a:avLst/>
          </a:prstGeom>
        </p:spPr>
      </p:pic>
    </p:spTree>
    <p:extLst>
      <p:ext uri="{BB962C8B-B14F-4D97-AF65-F5344CB8AC3E}">
        <p14:creationId xmlns:p14="http://schemas.microsoft.com/office/powerpoint/2010/main" val="1084562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7420124"/>
            <a:ext cx="12192000" cy="14588609"/>
          </a:xfrm>
          <a:prstGeom prst="rect">
            <a:avLst/>
          </a:prstGeom>
        </p:spPr>
        <p:txBody>
          <a:bodyPr wrap="square">
            <a:spAutoFit/>
          </a:bodyPr>
          <a:lstStyle/>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200" spc="-10" dirty="0" smtClean="0">
                <a:latin typeface="Arial" panose="020B0604020202020204" pitchFamily="34" charset="0"/>
                <a:ea typeface="Calibri" panose="020F0502020204030204" pitchFamily="34" charset="0"/>
                <a:cs typeface="Times New Roman" panose="02020603050405020304" pitchFamily="18" charset="0"/>
              </a:rPr>
              <a:t>Se aplica  </a:t>
            </a:r>
            <a:r>
              <a:rPr lang="es-EC" sz="2200" spc="-10" dirty="0">
                <a:latin typeface="Arial" panose="020B0604020202020204" pitchFamily="34" charset="0"/>
                <a:ea typeface="Calibri" panose="020F0502020204030204" pitchFamily="34" charset="0"/>
                <a:cs typeface="Times New Roman" panose="02020603050405020304" pitchFamily="18" charset="0"/>
              </a:rPr>
              <a:t>el cuestionario de Salud.-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SF-36,la </a:t>
            </a:r>
            <a:r>
              <a:rPr lang="es-EC" sz="2200" spc="-10" dirty="0">
                <a:latin typeface="Arial" panose="020B0604020202020204" pitchFamily="34" charset="0"/>
                <a:ea typeface="Calibri" panose="020F0502020204030204" pitchFamily="34" charset="0"/>
                <a:cs typeface="Times New Roman" panose="02020603050405020304" pitchFamily="18" charset="0"/>
              </a:rPr>
              <a:t>encuesta con los estudiantes se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aplica  </a:t>
            </a:r>
            <a:r>
              <a:rPr lang="es-EC" sz="2200" spc="-10" dirty="0">
                <a:latin typeface="Arial" panose="020B0604020202020204" pitchFamily="34" charset="0"/>
                <a:ea typeface="Calibri" panose="020F0502020204030204" pitchFamily="34" charset="0"/>
                <a:cs typeface="Times New Roman" panose="02020603050405020304" pitchFamily="18" charset="0"/>
              </a:rPr>
              <a:t>antes de iniciar la intervención y después de tres meses al finalizar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la misma.</a:t>
            </a:r>
            <a:endParaRPr lang="es-EC" sz="2200" i="1" dirty="0" smtClean="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200" spc="-10" dirty="0" smtClean="0">
                <a:latin typeface="Arial" panose="020B0604020202020204" pitchFamily="34" charset="0"/>
                <a:ea typeface="Calibri" panose="020F0502020204030204" pitchFamily="34" charset="0"/>
                <a:cs typeface="Times New Roman" panose="02020603050405020304" pitchFamily="18" charset="0"/>
              </a:rPr>
              <a:t>El </a:t>
            </a:r>
            <a:r>
              <a:rPr lang="es-EC" sz="2200" spc="-10" dirty="0">
                <a:latin typeface="Arial" panose="020B0604020202020204" pitchFamily="34" charset="0"/>
                <a:ea typeface="Calibri" panose="020F0502020204030204" pitchFamily="34" charset="0"/>
                <a:cs typeface="Times New Roman" panose="02020603050405020304" pitchFamily="18" charset="0"/>
              </a:rPr>
              <a:t>estado nutricional es fundamental por lo que se procede a tomar la masa corporal a los dos grupos utilizando la báscula DC-430U y La estatura con el estadiómetro; se  calcula el índice de masa corporal como predictor de mortalidad de sobrepeso u obesidad;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las  </a:t>
            </a:r>
            <a:r>
              <a:rPr lang="es-EC" sz="2200" spc="-10" dirty="0">
                <a:latin typeface="Arial" panose="020B0604020202020204" pitchFamily="34" charset="0"/>
                <a:ea typeface="Calibri" panose="020F0502020204030204" pitchFamily="34" charset="0"/>
                <a:cs typeface="Times New Roman" panose="02020603050405020304" pitchFamily="18" charset="0"/>
              </a:rPr>
              <a:t>mediciones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son </a:t>
            </a:r>
            <a:r>
              <a:rPr lang="es-EC" sz="2200" spc="-10" dirty="0">
                <a:latin typeface="Arial" panose="020B0604020202020204" pitchFamily="34" charset="0"/>
                <a:ea typeface="Calibri" panose="020F0502020204030204" pitchFamily="34" charset="0"/>
                <a:cs typeface="Times New Roman" panose="02020603050405020304" pitchFamily="18" charset="0"/>
              </a:rPr>
              <a:t>tomadas al inicio y finalización del Programa. El llenado de las fichas se trabaja durante tres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días;  </a:t>
            </a:r>
            <a:r>
              <a:rPr lang="es-EC" sz="2200" spc="-10" dirty="0">
                <a:latin typeface="Arial" panose="020B0604020202020204" pitchFamily="34" charset="0"/>
                <a:ea typeface="Calibri" panose="020F0502020204030204" pitchFamily="34" charset="0"/>
                <a:cs typeface="Times New Roman" panose="02020603050405020304" pitchFamily="18" charset="0"/>
              </a:rPr>
              <a:t>los horarios, el plan de actividades físicas recreativas tomo en cuenta elementos como infraestructura, intereses, necesidades y disponibilidad de recursos.  </a:t>
            </a:r>
            <a:endParaRPr lang="es-EC" sz="2200" i="1"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200" spc="-10" dirty="0" smtClean="0">
                <a:latin typeface="Arial" panose="020B0604020202020204" pitchFamily="34" charset="0"/>
                <a:ea typeface="Calibri" panose="020F0502020204030204" pitchFamily="34" charset="0"/>
                <a:cs typeface="Times New Roman" panose="02020603050405020304" pitchFamily="18" charset="0"/>
              </a:rPr>
              <a:t>Terminada </a:t>
            </a:r>
            <a:r>
              <a:rPr lang="es-EC" sz="2200" spc="-10" dirty="0">
                <a:latin typeface="Arial" panose="020B0604020202020204" pitchFamily="34" charset="0"/>
                <a:ea typeface="Calibri" panose="020F0502020204030204" pitchFamily="34" charset="0"/>
                <a:cs typeface="Times New Roman" panose="02020603050405020304" pitchFamily="18" charset="0"/>
              </a:rPr>
              <a:t>la sesión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 </a:t>
            </a:r>
            <a:r>
              <a:rPr lang="es-EC" sz="2200" spc="-10" dirty="0">
                <a:latin typeface="Arial" panose="020B0604020202020204" pitchFamily="34" charset="0"/>
                <a:ea typeface="Calibri" panose="020F0502020204030204" pitchFamily="34" charset="0"/>
                <a:cs typeface="Times New Roman" panose="02020603050405020304" pitchFamily="18" charset="0"/>
              </a:rPr>
              <a:t>se realiza tres preguntas por escrito a dos participantes escogidos aleatoriamente:</a:t>
            </a:r>
            <a:endParaRPr lang="es-EC" sz="2200" i="1"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200" spc="-10" dirty="0">
                <a:latin typeface="Arial" panose="020B0604020202020204" pitchFamily="34" charset="0"/>
                <a:ea typeface="Calibri" panose="020F0502020204030204" pitchFamily="34" charset="0"/>
                <a:cs typeface="Times New Roman" panose="02020603050405020304" pitchFamily="18" charset="0"/>
              </a:rPr>
              <a:t> </a:t>
            </a:r>
            <a:r>
              <a:rPr lang="es-EC" sz="2200" spc="-10" dirty="0" smtClean="0">
                <a:latin typeface="Arial" panose="020B0604020202020204" pitchFamily="34" charset="0"/>
                <a:ea typeface="Calibri" panose="020F0502020204030204" pitchFamily="34" charset="0"/>
                <a:cs typeface="Times New Roman" panose="02020603050405020304" pitchFamily="18" charset="0"/>
              </a:rPr>
              <a:t>1</a:t>
            </a:r>
            <a:r>
              <a:rPr lang="es-EC" sz="2200" spc="-10" dirty="0">
                <a:latin typeface="Arial" panose="020B0604020202020204" pitchFamily="34" charset="0"/>
                <a:ea typeface="Calibri" panose="020F0502020204030204" pitchFamily="34" charset="0"/>
                <a:cs typeface="Times New Roman" panose="02020603050405020304" pitchFamily="18" charset="0"/>
              </a:rPr>
              <a:t>.- ¿</a:t>
            </a:r>
            <a:r>
              <a:rPr lang="es-EC" sz="2000" spc="-10" dirty="0">
                <a:latin typeface="Arial" panose="020B0604020202020204" pitchFamily="34" charset="0"/>
                <a:ea typeface="Calibri" panose="020F0502020204030204" pitchFamily="34" charset="0"/>
                <a:cs typeface="Times New Roman" panose="02020603050405020304" pitchFamily="18" charset="0"/>
              </a:rPr>
              <a:t>Cuál es la motivación para realizar el programa de actividades físicas recreativas?</a:t>
            </a:r>
            <a:endParaRPr lang="es-EC" sz="2000" i="1"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000" spc="-10" dirty="0">
                <a:latin typeface="Arial" panose="020B0604020202020204" pitchFamily="34" charset="0"/>
                <a:ea typeface="Calibri" panose="020F0502020204030204" pitchFamily="34" charset="0"/>
                <a:cs typeface="Times New Roman" panose="02020603050405020304" pitchFamily="18" charset="0"/>
              </a:rPr>
              <a:t> </a:t>
            </a:r>
            <a:r>
              <a:rPr lang="es-EC" sz="2000" spc="-10" dirty="0" smtClean="0">
                <a:latin typeface="Arial" panose="020B0604020202020204" pitchFamily="34" charset="0"/>
                <a:ea typeface="Calibri" panose="020F0502020204030204" pitchFamily="34" charset="0"/>
                <a:cs typeface="Times New Roman" panose="02020603050405020304" pitchFamily="18" charset="0"/>
              </a:rPr>
              <a:t>2</a:t>
            </a:r>
            <a:r>
              <a:rPr lang="es-EC" sz="2000" spc="-10" dirty="0">
                <a:latin typeface="Arial" panose="020B0604020202020204" pitchFamily="34" charset="0"/>
                <a:ea typeface="Calibri" panose="020F0502020204030204" pitchFamily="34" charset="0"/>
                <a:cs typeface="Times New Roman" panose="02020603050405020304" pitchFamily="18" charset="0"/>
              </a:rPr>
              <a:t>.- ¿Porque su involucramiento en el programa de actividad física recreativa?</a:t>
            </a:r>
            <a:endParaRPr lang="es-EC" sz="2000" i="1"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000" spc="-10" dirty="0">
                <a:latin typeface="Arial" panose="020B0604020202020204" pitchFamily="34" charset="0"/>
                <a:ea typeface="Calibri" panose="020F0502020204030204" pitchFamily="34" charset="0"/>
                <a:cs typeface="Times New Roman" panose="02020603050405020304" pitchFamily="18" charset="0"/>
              </a:rPr>
              <a:t> </a:t>
            </a:r>
            <a:r>
              <a:rPr lang="es-EC" sz="2000" spc="-10" dirty="0" smtClean="0">
                <a:latin typeface="Arial" panose="020B0604020202020204" pitchFamily="34" charset="0"/>
                <a:ea typeface="Calibri" panose="020F0502020204030204" pitchFamily="34" charset="0"/>
                <a:cs typeface="Times New Roman" panose="02020603050405020304" pitchFamily="18" charset="0"/>
              </a:rPr>
              <a:t>3</a:t>
            </a:r>
            <a:r>
              <a:rPr lang="es-EC" sz="2000" spc="-10" dirty="0">
                <a:latin typeface="Arial" panose="020B0604020202020204" pitchFamily="34" charset="0"/>
                <a:ea typeface="Calibri" panose="020F0502020204030204" pitchFamily="34" charset="0"/>
                <a:cs typeface="Times New Roman" panose="02020603050405020304" pitchFamily="18" charset="0"/>
              </a:rPr>
              <a:t>.- ¿cuál es la satisfacción en la actividad física recreativa?</a:t>
            </a:r>
            <a:endParaRPr lang="es-EC" sz="20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220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C" sz="2200" dirty="0"/>
          </a:p>
        </p:txBody>
      </p:sp>
    </p:spTree>
    <p:extLst>
      <p:ext uri="{BB962C8B-B14F-4D97-AF65-F5344CB8AC3E}">
        <p14:creationId xmlns:p14="http://schemas.microsoft.com/office/powerpoint/2010/main" val="1834903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2485622" y="0"/>
            <a:ext cx="7662929" cy="6709893"/>
          </a:xfrm>
          <a:prstGeom prst="rect">
            <a:avLst/>
          </a:prstGeom>
        </p:spPr>
      </p:pic>
    </p:spTree>
    <p:extLst>
      <p:ext uri="{BB962C8B-B14F-4D97-AF65-F5344CB8AC3E}">
        <p14:creationId xmlns:p14="http://schemas.microsoft.com/office/powerpoint/2010/main" val="1769637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8783" y="212036"/>
            <a:ext cx="11900451" cy="6387548"/>
          </a:xfrm>
        </p:spPr>
        <p:txBody>
          <a:bodyPr>
            <a:normAutofit/>
          </a:bodyPr>
          <a:lstStyle/>
          <a:p>
            <a:r>
              <a:rPr lang="es-EC" sz="2400" b="1" dirty="0">
                <a:solidFill>
                  <a:schemeClr val="tx1"/>
                </a:solidFill>
              </a:rPr>
              <a:t>Planteamiento del problema    </a:t>
            </a:r>
            <a:endParaRPr lang="es-EC" sz="2400" dirty="0">
              <a:solidFill>
                <a:schemeClr val="tx1"/>
              </a:solidFill>
            </a:endParaRPr>
          </a:p>
          <a:p>
            <a:pPr algn="just"/>
            <a:r>
              <a:rPr lang="es-EC" sz="2400" dirty="0">
                <a:solidFill>
                  <a:schemeClr val="tx1"/>
                </a:solidFill>
              </a:rPr>
              <a:t> </a:t>
            </a:r>
            <a:r>
              <a:rPr lang="es-EC" sz="2400" dirty="0" smtClean="0">
                <a:solidFill>
                  <a:schemeClr val="tx1"/>
                </a:solidFill>
              </a:rPr>
              <a:t>La </a:t>
            </a:r>
            <a:r>
              <a:rPr lang="es-EC" sz="2400" dirty="0">
                <a:solidFill>
                  <a:schemeClr val="tx1"/>
                </a:solidFill>
              </a:rPr>
              <a:t>Escuela de Educación para la Salud tiene 290 Estudiantes, de Primero a Séptimo Nivel.   66 hombres y 224 mujeres, adolescentes y adultos jóvenes cuyas edades oscilan entre los 18 a los 29 años. De acuerdo </a:t>
            </a:r>
            <a:r>
              <a:rPr lang="es-EC" sz="2400" dirty="0" smtClean="0">
                <a:solidFill>
                  <a:schemeClr val="tx1"/>
                </a:solidFill>
              </a:rPr>
              <a:t>al (IPAQ</a:t>
            </a:r>
            <a:r>
              <a:rPr lang="es-EC" sz="2400" dirty="0">
                <a:solidFill>
                  <a:schemeClr val="tx1"/>
                </a:solidFill>
              </a:rPr>
              <a:t>) los estudiantes </a:t>
            </a:r>
            <a:r>
              <a:rPr lang="es-EC" sz="2400" dirty="0" smtClean="0">
                <a:solidFill>
                  <a:schemeClr val="tx1"/>
                </a:solidFill>
              </a:rPr>
              <a:t>varones tienen </a:t>
            </a:r>
            <a:r>
              <a:rPr lang="es-EC" sz="2400" dirty="0">
                <a:solidFill>
                  <a:schemeClr val="tx1"/>
                </a:solidFill>
              </a:rPr>
              <a:t>un nivel de actividad </a:t>
            </a:r>
            <a:r>
              <a:rPr lang="es-EC" sz="2400" dirty="0" smtClean="0">
                <a:solidFill>
                  <a:schemeClr val="tx1"/>
                </a:solidFill>
              </a:rPr>
              <a:t>física bajo del </a:t>
            </a:r>
            <a:r>
              <a:rPr lang="es-EC" sz="2400" dirty="0">
                <a:solidFill>
                  <a:schemeClr val="tx1"/>
                </a:solidFill>
              </a:rPr>
              <a:t>46.97% </a:t>
            </a:r>
            <a:r>
              <a:rPr lang="es-EC" sz="2400" dirty="0" smtClean="0">
                <a:solidFill>
                  <a:schemeClr val="tx1"/>
                </a:solidFill>
              </a:rPr>
              <a:t> (31)y </a:t>
            </a:r>
            <a:r>
              <a:rPr lang="es-EC" sz="2400" dirty="0">
                <a:solidFill>
                  <a:schemeClr val="tx1"/>
                </a:solidFill>
              </a:rPr>
              <a:t>en las mujeres el 39.73</a:t>
            </a:r>
            <a:r>
              <a:rPr lang="es-EC" sz="2400" dirty="0" smtClean="0">
                <a:solidFill>
                  <a:schemeClr val="tx1"/>
                </a:solidFill>
              </a:rPr>
              <a:t>% (89 ) </a:t>
            </a:r>
            <a:r>
              <a:rPr lang="es-EC" sz="2400" dirty="0">
                <a:solidFill>
                  <a:schemeClr val="tx1"/>
                </a:solidFill>
              </a:rPr>
              <a:t>realizan menos  de 150 minutos por semana  </a:t>
            </a:r>
            <a:endParaRPr lang="es-EC" sz="2400" dirty="0" smtClean="0">
              <a:solidFill>
                <a:schemeClr val="tx1"/>
              </a:solidFill>
            </a:endParaRPr>
          </a:p>
          <a:p>
            <a:endParaRPr lang="es-EC" sz="2400" dirty="0" smtClean="0">
              <a:solidFill>
                <a:schemeClr val="tx1"/>
              </a:solidFill>
            </a:endParaRPr>
          </a:p>
          <a:p>
            <a:pPr algn="just"/>
            <a:r>
              <a:rPr lang="es-EC" sz="2400" dirty="0" smtClean="0">
                <a:solidFill>
                  <a:schemeClr val="tx1"/>
                </a:solidFill>
              </a:rPr>
              <a:t>Los </a:t>
            </a:r>
            <a:r>
              <a:rPr lang="es-EC" sz="2400" dirty="0">
                <a:solidFill>
                  <a:schemeClr val="tx1"/>
                </a:solidFill>
              </a:rPr>
              <a:t>Estudiantes  por sus horarios académicos pasan  diariamente   entre 6 a  8 horas   sentados y en su tiempo libre optan por pasar inactivos  por lo que tienden a tener conductas que desmejoran su salud; culturalmente consumen una dieta rica en carbohidratos y grasas con alimentos que existen en los bares de la Institución, lo que los convierte en futuros profesionales  en salud sedentarios y con excesos en su masa corporal( grasa),  lo que  puede  provocar  futuras afecciones a su salud.</a:t>
            </a:r>
          </a:p>
          <a:p>
            <a:endParaRPr lang="es-EC" sz="2400" dirty="0">
              <a:solidFill>
                <a:schemeClr val="tx1"/>
              </a:solidFill>
            </a:endParaRPr>
          </a:p>
        </p:txBody>
      </p:sp>
    </p:spTree>
    <p:extLst>
      <p:ext uri="{BB962C8B-B14F-4D97-AF65-F5344CB8AC3E}">
        <p14:creationId xmlns:p14="http://schemas.microsoft.com/office/powerpoint/2010/main" val="8387184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697155556"/>
              </p:ext>
            </p:extLst>
          </p:nvPr>
        </p:nvGraphicFramePr>
        <p:xfrm>
          <a:off x="734096" y="154545"/>
          <a:ext cx="10238704" cy="555079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0" y="1928590"/>
            <a:ext cx="12192000" cy="5078313"/>
          </a:xfrm>
          <a:prstGeom prst="rect">
            <a:avLst/>
          </a:prstGeom>
        </p:spPr>
        <p:txBody>
          <a:bodyPr wrap="square">
            <a:spAutoFit/>
          </a:bodyPr>
          <a:lstStyle/>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rPr>
              <a:t>los </a:t>
            </a:r>
            <a:r>
              <a:rPr lang="es-EC" spc="-10" dirty="0">
                <a:solidFill>
                  <a:srgbClr val="000000"/>
                </a:solidFill>
                <a:latin typeface="Arial" panose="020B0604020202020204" pitchFamily="34" charset="0"/>
                <a:ea typeface="Calibri" panose="020F0502020204030204" pitchFamily="34" charset="0"/>
                <a:cs typeface="Arial" panose="020B0604020202020204" pitchFamily="34" charset="0"/>
              </a:rPr>
              <a:t>puntos más relevantes son el 35,1 % “mantenerme activo“   el 21,1% “relajarme físicamente y el 17,5% “alivia el stress y la tensión “.Se evidencia que el programa ha creado un espacio para que los Estudiantes se mantengan activos a través del programa </a:t>
            </a:r>
            <a:r>
              <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EC" spc="-10" dirty="0">
                <a:solidFill>
                  <a:srgbClr val="000000"/>
                </a:solidFill>
                <a:latin typeface="Arial" panose="020B0604020202020204" pitchFamily="34" charset="0"/>
                <a:ea typeface="Calibri" panose="020F0502020204030204" pitchFamily="34" charset="0"/>
                <a:cs typeface="Arial" panose="020B0604020202020204" pitchFamily="34" charset="0"/>
              </a:rPr>
              <a:t>provocando un distensión y relajamiento en sus actividades diarias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5821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189263480"/>
              </p:ext>
            </p:extLst>
          </p:nvPr>
        </p:nvGraphicFramePr>
        <p:xfrm>
          <a:off x="193183" y="154546"/>
          <a:ext cx="11642502" cy="521594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1" y="2413338"/>
            <a:ext cx="12080382" cy="4370427"/>
          </a:xfrm>
          <a:prstGeom prst="rect">
            <a:avLst/>
          </a:prstGeom>
        </p:spPr>
        <p:txBody>
          <a:bodyPr wrap="square">
            <a:spAutoFit/>
          </a:bodyPr>
          <a:lstStyle/>
          <a:p>
            <a:endParaRPr lang="es-EC" spc="-10" dirty="0" smtClean="0">
              <a:solidFill>
                <a:srgbClr val="000000"/>
              </a:solidFill>
              <a:latin typeface="Arial" panose="020B0604020202020204" pitchFamily="34" charset="0"/>
              <a:ea typeface="Calibri" panose="020F0502020204030204" pitchFamily="34" charset="0"/>
            </a:endParaRPr>
          </a:p>
          <a:p>
            <a:endParaRPr lang="es-EC" spc="-10" dirty="0">
              <a:solidFill>
                <a:srgbClr val="000000"/>
              </a:solidFill>
              <a:latin typeface="Arial" panose="020B0604020202020204" pitchFamily="34" charset="0"/>
              <a:ea typeface="Calibri" panose="020F0502020204030204" pitchFamily="34" charset="0"/>
            </a:endParaRPr>
          </a:p>
          <a:p>
            <a:endParaRPr lang="es-EC" spc="-10" dirty="0" smtClean="0">
              <a:solidFill>
                <a:srgbClr val="000000"/>
              </a:solidFill>
              <a:latin typeface="Arial" panose="020B0604020202020204" pitchFamily="34" charset="0"/>
              <a:ea typeface="Calibri" panose="020F0502020204030204" pitchFamily="34" charset="0"/>
            </a:endParaRPr>
          </a:p>
          <a:p>
            <a:endParaRPr lang="es-EC" spc="-10" dirty="0">
              <a:solidFill>
                <a:srgbClr val="000000"/>
              </a:solidFill>
              <a:latin typeface="Arial" panose="020B0604020202020204" pitchFamily="34" charset="0"/>
              <a:ea typeface="Calibri" panose="020F0502020204030204" pitchFamily="34" charset="0"/>
            </a:endParaRPr>
          </a:p>
          <a:p>
            <a:endParaRPr lang="es-EC" spc="-10" dirty="0" smtClean="0">
              <a:solidFill>
                <a:srgbClr val="000000"/>
              </a:solidFill>
              <a:latin typeface="Arial" panose="020B0604020202020204" pitchFamily="34" charset="0"/>
              <a:ea typeface="Calibri" panose="020F0502020204030204" pitchFamily="34" charset="0"/>
            </a:endParaRPr>
          </a:p>
          <a:p>
            <a:endParaRPr lang="es-EC" spc="-10" dirty="0">
              <a:solidFill>
                <a:srgbClr val="000000"/>
              </a:solidFill>
              <a:latin typeface="Arial" panose="020B0604020202020204" pitchFamily="34" charset="0"/>
              <a:ea typeface="Calibri" panose="020F0502020204030204" pitchFamily="34" charset="0"/>
            </a:endParaRPr>
          </a:p>
          <a:p>
            <a:endParaRPr lang="es-EC" spc="-10" dirty="0" smtClean="0">
              <a:solidFill>
                <a:srgbClr val="000000"/>
              </a:solidFill>
              <a:latin typeface="Arial" panose="020B0604020202020204" pitchFamily="34" charset="0"/>
              <a:ea typeface="Calibri" panose="020F0502020204030204" pitchFamily="34" charset="0"/>
            </a:endParaRPr>
          </a:p>
          <a:p>
            <a:endParaRPr lang="es-EC" spc="-10" dirty="0">
              <a:solidFill>
                <a:srgbClr val="000000"/>
              </a:solidFill>
              <a:latin typeface="Arial" panose="020B0604020202020204" pitchFamily="34" charset="0"/>
              <a:ea typeface="Calibri" panose="020F0502020204030204" pitchFamily="34" charset="0"/>
            </a:endParaRPr>
          </a:p>
          <a:p>
            <a:endParaRPr lang="es-EC" spc="-10" dirty="0" smtClean="0">
              <a:solidFill>
                <a:srgbClr val="000000"/>
              </a:solidFill>
              <a:latin typeface="Arial" panose="020B0604020202020204" pitchFamily="34" charset="0"/>
              <a:ea typeface="Calibri" panose="020F0502020204030204" pitchFamily="34" charset="0"/>
            </a:endParaRPr>
          </a:p>
          <a:p>
            <a:endParaRPr lang="es-EC" spc="-10" dirty="0">
              <a:solidFill>
                <a:srgbClr val="000000"/>
              </a:solidFill>
              <a:latin typeface="Arial" panose="020B0604020202020204" pitchFamily="34" charset="0"/>
              <a:ea typeface="Calibri" panose="020F0502020204030204" pitchFamily="34" charset="0"/>
            </a:endParaRPr>
          </a:p>
          <a:p>
            <a:endParaRPr lang="es-EC" spc="-10" dirty="0" smtClean="0">
              <a:solidFill>
                <a:srgbClr val="000000"/>
              </a:solidFill>
              <a:latin typeface="Arial" panose="020B0604020202020204" pitchFamily="34" charset="0"/>
              <a:ea typeface="Calibri" panose="020F0502020204030204" pitchFamily="34" charset="0"/>
            </a:endParaRPr>
          </a:p>
          <a:p>
            <a:r>
              <a:rPr lang="es-EC" sz="2000" spc="-10" dirty="0" smtClean="0">
                <a:solidFill>
                  <a:srgbClr val="000000"/>
                </a:solidFill>
                <a:latin typeface="Arial" panose="020B0604020202020204" pitchFamily="34" charset="0"/>
                <a:ea typeface="Calibri" panose="020F0502020204030204" pitchFamily="34" charset="0"/>
              </a:rPr>
              <a:t>Los </a:t>
            </a:r>
            <a:r>
              <a:rPr lang="es-EC" sz="2000" spc="-10" dirty="0">
                <a:solidFill>
                  <a:srgbClr val="000000"/>
                </a:solidFill>
                <a:latin typeface="Arial" panose="020B0604020202020204" pitchFamily="34" charset="0"/>
                <a:ea typeface="Calibri" panose="020F0502020204030204" pitchFamily="34" charset="0"/>
              </a:rPr>
              <a:t>puntos más relevantes son el 33,3 % “me esfuerzo física y mentalmente “   el 28,1% “son parte de mi estilo de vida “   y el 17,5% “me proporciona un sentimiento de libertad interna “. El programa crea en el estudiante un espacio que posibilita su esfuerzo físico y mental y le proporciona   un sentido de libertad como parte de su estilo de vida</a:t>
            </a:r>
            <a:endParaRPr lang="es-EC" sz="2000" dirty="0"/>
          </a:p>
        </p:txBody>
      </p:sp>
    </p:spTree>
    <p:extLst>
      <p:ext uri="{BB962C8B-B14F-4D97-AF65-F5344CB8AC3E}">
        <p14:creationId xmlns:p14="http://schemas.microsoft.com/office/powerpoint/2010/main" val="3680421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3005352025"/>
              </p:ext>
            </p:extLst>
          </p:nvPr>
        </p:nvGraphicFramePr>
        <p:xfrm>
          <a:off x="2391509" y="154745"/>
          <a:ext cx="7652824" cy="526974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26608" y="474345"/>
            <a:ext cx="12065391" cy="6324808"/>
          </a:xfrm>
          <a:prstGeom prst="rect">
            <a:avLst/>
          </a:prstGeom>
        </p:spPr>
        <p:txBody>
          <a:bodyPr wrap="square">
            <a:spAutoFit/>
          </a:bodyPr>
          <a:lstStyle/>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rPr>
              <a:t>El </a:t>
            </a:r>
            <a:r>
              <a:rPr lang="es-EC" spc="-10" dirty="0">
                <a:solidFill>
                  <a:srgbClr val="000000"/>
                </a:solidFill>
                <a:latin typeface="Arial" panose="020B0604020202020204" pitchFamily="34" charset="0"/>
                <a:ea typeface="Calibri" panose="020F0502020204030204" pitchFamily="34" charset="0"/>
                <a:cs typeface="Arial" panose="020B0604020202020204" pitchFamily="34" charset="0"/>
              </a:rPr>
              <a:t>40,4 % “me ayuda a permanecer saludable “   el 19, 3 % “desarrollan mis capacidades físicas “   y el 17,5% “me ayudan a relajarme “. El programa genera una expectativa donde el estudiante se siente saludable </a:t>
            </a:r>
            <a:r>
              <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rPr>
              <a:t>y provoca </a:t>
            </a:r>
            <a:r>
              <a:rPr lang="es-EC" spc="-10" dirty="0">
                <a:solidFill>
                  <a:srgbClr val="000000"/>
                </a:solidFill>
                <a:latin typeface="Arial" panose="020B0604020202020204" pitchFamily="34" charset="0"/>
                <a:ea typeface="Calibri" panose="020F0502020204030204" pitchFamily="34" charset="0"/>
                <a:cs typeface="Arial" panose="020B0604020202020204" pitchFamily="34" charset="0"/>
              </a:rPr>
              <a:t>un espacio de relajamiento, bienestar y salud. </a:t>
            </a:r>
            <a:r>
              <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rPr>
              <a:t>Esto indica  </a:t>
            </a:r>
            <a:r>
              <a:rPr lang="es-EC" spc="-10" dirty="0">
                <a:solidFill>
                  <a:srgbClr val="000000"/>
                </a:solidFill>
                <a:latin typeface="Arial" panose="020B0604020202020204" pitchFamily="34" charset="0"/>
                <a:ea typeface="Calibri" panose="020F0502020204030204" pitchFamily="34" charset="0"/>
                <a:cs typeface="Arial" panose="020B0604020202020204" pitchFamily="34" charset="0"/>
              </a:rPr>
              <a:t>que  la planificación  y la programación prevista  fue </a:t>
            </a:r>
            <a:r>
              <a:rPr lang="es-EC" spc="-10" dirty="0" smtClean="0">
                <a:solidFill>
                  <a:srgbClr val="000000"/>
                </a:solidFill>
                <a:latin typeface="Arial" panose="020B0604020202020204" pitchFamily="34" charset="0"/>
                <a:ea typeface="Calibri" panose="020F0502020204030204" pitchFamily="34" charset="0"/>
                <a:cs typeface="Arial" panose="020B0604020202020204" pitchFamily="34" charset="0"/>
              </a:rPr>
              <a:t>cumplida.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809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204083130"/>
              </p:ext>
            </p:extLst>
          </p:nvPr>
        </p:nvGraphicFramePr>
        <p:xfrm>
          <a:off x="1" y="112542"/>
          <a:ext cx="12192000" cy="520504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1" y="1859340"/>
            <a:ext cx="12191999" cy="5355312"/>
          </a:xfrm>
          <a:prstGeom prst="rect">
            <a:avLst/>
          </a:prstGeom>
        </p:spPr>
        <p:txBody>
          <a:bodyPr wrap="square">
            <a:spAutoFit/>
          </a:bodyPr>
          <a:lstStyle/>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2000"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Se </a:t>
            </a:r>
            <a:r>
              <a:rPr lang="es-EC" sz="200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observa diferentes </a:t>
            </a:r>
            <a:r>
              <a:rPr lang="es-EC" sz="2000" spc="-10" dirty="0">
                <a:solidFill>
                  <a:srgbClr val="222222"/>
                </a:solidFill>
                <a:latin typeface="Arial" panose="020B0604020202020204" pitchFamily="34" charset="0"/>
                <a:ea typeface="Calibri" panose="020F0502020204030204" pitchFamily="34" charset="0"/>
                <a:cs typeface="Times New Roman" panose="02020603050405020304" pitchFamily="18" charset="0"/>
              </a:rPr>
              <a:t>cambios en los puntajes de las ocho dimensiones del Cuestionario SF-36, del grupo </a:t>
            </a:r>
            <a:r>
              <a:rPr lang="es-EC" sz="2000" spc="-10" dirty="0" smtClean="0">
                <a:solidFill>
                  <a:srgbClr val="222222"/>
                </a:solidFill>
                <a:latin typeface="Arial" panose="020B0604020202020204" pitchFamily="34" charset="0"/>
                <a:ea typeface="Calibri" panose="020F0502020204030204" pitchFamily="34" charset="0"/>
                <a:cs typeface="Times New Roman" panose="02020603050405020304" pitchFamily="18" charset="0"/>
              </a:rPr>
              <a:t>control que </a:t>
            </a:r>
            <a:r>
              <a:rPr lang="es-EC" sz="2000" spc="-10" dirty="0">
                <a:solidFill>
                  <a:srgbClr val="222222"/>
                </a:solidFill>
                <a:latin typeface="Arial" panose="020B0604020202020204" pitchFamily="34" charset="0"/>
                <a:ea typeface="Calibri" panose="020F0502020204030204" pitchFamily="34" charset="0"/>
                <a:cs typeface="Times New Roman" panose="02020603050405020304" pitchFamily="18" charset="0"/>
              </a:rPr>
              <a:t>no participo durante los tres meses que duro el programa de actividad fisica recreativa. Los </a:t>
            </a:r>
            <a:r>
              <a:rPr lang="es-EC" sz="200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resultados obtenidos </a:t>
            </a:r>
            <a:r>
              <a:rPr lang="es-EC" sz="2000"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C" sz="200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indican mínimos </a:t>
            </a:r>
            <a:r>
              <a:rPr lang="es-EC" sz="2000"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decrementos  </a:t>
            </a:r>
            <a:r>
              <a:rPr lang="es-EC" sz="200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de esta población en sus promedios </a:t>
            </a:r>
            <a:r>
              <a:rPr lang="es-EC" sz="2000" spc="-10" dirty="0">
                <a:latin typeface="Arial" panose="020B0604020202020204" pitchFamily="34" charset="0"/>
                <a:ea typeface="Calibri" panose="020F0502020204030204" pitchFamily="34" charset="0"/>
                <a:cs typeface="Times New Roman" panose="02020603050405020304" pitchFamily="18" charset="0"/>
              </a:rPr>
              <a:t> </a:t>
            </a:r>
            <a:endParaRPr lang="es-EC" sz="2000" i="1" dirty="0">
              <a:latin typeface="Calibri" panose="020F0502020204030204" pitchFamily="34" charset="0"/>
              <a:ea typeface="Calibri" panose="020F0502020204030204" pitchFamily="34" charset="0"/>
              <a:cs typeface="Times New Roman" panose="02020603050405020304" pitchFamily="18" charset="0"/>
            </a:endParaRPr>
          </a:p>
          <a:p>
            <a:r>
              <a:rPr lang="es-EC" b="1" spc="-10" dirty="0">
                <a:solidFill>
                  <a:srgbClr val="000000"/>
                </a:solidFill>
                <a:latin typeface="Arial" panose="020B0604020202020204" pitchFamily="34" charset="0"/>
                <a:ea typeface="Calibri" panose="020F0502020204030204" pitchFamily="34" charset="0"/>
              </a:rPr>
              <a:t/>
            </a:r>
            <a:br>
              <a:rPr lang="es-EC" b="1" spc="-10" dirty="0">
                <a:solidFill>
                  <a:srgbClr val="000000"/>
                </a:solidFill>
                <a:latin typeface="Arial" panose="020B0604020202020204" pitchFamily="34" charset="0"/>
                <a:ea typeface="Calibri" panose="020F0502020204030204" pitchFamily="34" charset="0"/>
              </a:rPr>
            </a:br>
            <a:endParaRPr lang="es-EC" dirty="0"/>
          </a:p>
        </p:txBody>
      </p:sp>
    </p:spTree>
    <p:extLst>
      <p:ext uri="{BB962C8B-B14F-4D97-AF65-F5344CB8AC3E}">
        <p14:creationId xmlns:p14="http://schemas.microsoft.com/office/powerpoint/2010/main" val="16301858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97389472"/>
              </p:ext>
            </p:extLst>
          </p:nvPr>
        </p:nvGraphicFramePr>
        <p:xfrm>
          <a:off x="98474" y="0"/>
          <a:ext cx="12093526" cy="523318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98474" y="682094"/>
            <a:ext cx="12093526" cy="6324808"/>
          </a:xfrm>
          <a:prstGeom prst="rect">
            <a:avLst/>
          </a:prstGeom>
        </p:spPr>
        <p:txBody>
          <a:bodyPr wrap="square">
            <a:spAutoFit/>
          </a:bodyPr>
          <a:lstStyle/>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En el  </a:t>
            </a:r>
            <a:r>
              <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Pos </a:t>
            </a:r>
            <a:r>
              <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tratamiento este grupo  tiene </a:t>
            </a:r>
            <a:r>
              <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una media mayor que en el </a:t>
            </a:r>
            <a:r>
              <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test Inicial. Esto indica que </a:t>
            </a:r>
            <a:r>
              <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hay asociación y diferencia en el pretest y el pos test </a:t>
            </a:r>
            <a:r>
              <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y </a:t>
            </a:r>
            <a:r>
              <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son estadísticamente </a:t>
            </a:r>
            <a:r>
              <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diferentes las </a:t>
            </a:r>
            <a:r>
              <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puntuaciones de las 8 dimensiones </a:t>
            </a:r>
            <a:r>
              <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y están </a:t>
            </a:r>
            <a:r>
              <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ordenadas de forma que a mayor valor mejor es el estado de </a:t>
            </a:r>
            <a:r>
              <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salud </a:t>
            </a:r>
            <a:r>
              <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para cada dimensión, los ítems son codificados, agregados y transformados en una escala con un rango de 0 </a:t>
            </a:r>
            <a:r>
              <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el </a:t>
            </a:r>
            <a:r>
              <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peor estado de </a:t>
            </a:r>
            <a:r>
              <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salud </a:t>
            </a:r>
            <a:r>
              <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a 100 </a:t>
            </a:r>
            <a:r>
              <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mejor estado de </a:t>
            </a:r>
            <a:r>
              <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salud.</a:t>
            </a:r>
            <a:r>
              <a:rPr lang="es-EC" b="1" i="1"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C" i="1"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EC"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16983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152" y="889844"/>
            <a:ext cx="12003110" cy="5078313"/>
          </a:xfrm>
          <a:prstGeom prst="rect">
            <a:avLst/>
          </a:prstGeom>
        </p:spPr>
        <p:txBody>
          <a:bodyPr wrap="square">
            <a:spAutoFit/>
          </a:bodyPr>
          <a:lstStyle/>
          <a:p>
            <a:pPr indent="180340" algn="ctr">
              <a:lnSpc>
                <a:spcPct val="150000"/>
              </a:lnSpc>
              <a:spcAft>
                <a:spcPts val="0"/>
              </a:spcAft>
            </a:pPr>
            <a:r>
              <a:rPr lang="es-EC" sz="2400" b="1" spc="-10" dirty="0">
                <a:latin typeface="Arial" panose="020B0604020202020204" pitchFamily="34" charset="0"/>
                <a:ea typeface="Calibri" panose="020F0502020204030204" pitchFamily="34" charset="0"/>
                <a:cs typeface="Arial" panose="020B0604020202020204" pitchFamily="34" charset="0"/>
              </a:rPr>
              <a:t>T STUDENTS</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indent="180340" algn="ctr">
              <a:lnSpc>
                <a:spcPct val="150000"/>
              </a:lnSpc>
              <a:spcAft>
                <a:spcPts val="0"/>
              </a:spcAft>
            </a:pPr>
            <a:r>
              <a:rPr lang="es-EC" sz="2400" spc="-10" dirty="0">
                <a:latin typeface="Arial" panose="020B0604020202020204" pitchFamily="34" charset="0"/>
                <a:ea typeface="Calibri" panose="020F0502020204030204" pitchFamily="34" charset="0"/>
                <a:cs typeface="Arial" panose="020B0604020202020204" pitchFamily="34" charset="0"/>
              </a:rPr>
              <a:t> </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400" b="1" spc="-10" dirty="0" smtClean="0">
                <a:latin typeface="Arial" panose="020B0604020202020204" pitchFamily="34" charset="0"/>
                <a:ea typeface="Calibri" panose="020F0502020204030204" pitchFamily="34" charset="0"/>
                <a:cs typeface="Arial" panose="020B0604020202020204" pitchFamily="34" charset="0"/>
              </a:rPr>
              <a:t>H1 </a:t>
            </a:r>
            <a:r>
              <a:rPr lang="es-EC" sz="2400" b="1" spc="-10" dirty="0">
                <a:latin typeface="Arial" panose="020B0604020202020204" pitchFamily="34" charset="0"/>
                <a:ea typeface="Calibri" panose="020F0502020204030204" pitchFamily="34" charset="0"/>
                <a:cs typeface="Arial" panose="020B0604020202020204" pitchFamily="34" charset="0"/>
              </a:rPr>
              <a:t>HIPOTESIS ALTERNA.-</a:t>
            </a:r>
            <a:r>
              <a:rPr lang="es-EC" sz="2400" spc="-10" dirty="0">
                <a:latin typeface="Arial" panose="020B0604020202020204" pitchFamily="34" charset="0"/>
                <a:ea typeface="Calibri" panose="020F0502020204030204" pitchFamily="34" charset="0"/>
                <a:cs typeface="Arial" panose="020B0604020202020204" pitchFamily="34" charset="0"/>
              </a:rPr>
              <a:t> Existe un incremento en la media de las puntuaciones del grupo de intervención con relación a la media de las puntuaciones del grupo control; lo que incidirá en la salud de los estudiantes </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indent="180340" algn="ctr">
              <a:lnSpc>
                <a:spcPct val="150000"/>
              </a:lnSpc>
              <a:spcAft>
                <a:spcPts val="0"/>
              </a:spcAft>
            </a:pPr>
            <a:r>
              <a:rPr lang="es-EC" sz="2400" spc="-10" dirty="0">
                <a:latin typeface="Arial" panose="020B0604020202020204" pitchFamily="34" charset="0"/>
                <a:ea typeface="Calibri" panose="020F0502020204030204" pitchFamily="34" charset="0"/>
                <a:cs typeface="Arial" panose="020B0604020202020204" pitchFamily="34" charset="0"/>
              </a:rPr>
              <a:t> </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400" b="1" spc="-10" dirty="0">
                <a:latin typeface="Arial" panose="020B0604020202020204" pitchFamily="34" charset="0"/>
                <a:ea typeface="Calibri" panose="020F0502020204030204" pitchFamily="34" charset="0"/>
                <a:cs typeface="Arial" panose="020B0604020202020204" pitchFamily="34" charset="0"/>
              </a:rPr>
              <a:t>Ho HIPOTESIS NULA</a:t>
            </a:r>
            <a:r>
              <a:rPr lang="es-EC" sz="2400" spc="-10" dirty="0">
                <a:latin typeface="Arial" panose="020B0604020202020204" pitchFamily="34" charset="0"/>
                <a:ea typeface="Calibri" panose="020F0502020204030204" pitchFamily="34" charset="0"/>
                <a:cs typeface="Arial" panose="020B0604020202020204" pitchFamily="34" charset="0"/>
              </a:rPr>
              <a:t>.- No existe un incremento   en la media de las puntuaciones del grupo de intervención con relación a la media de las puntuaciones del grupo control; sin incidencia la salud de los estudiantes </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3239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425901"/>
            <a:ext cx="12041746" cy="7017306"/>
          </a:xfrm>
          <a:prstGeom prst="rect">
            <a:avLst/>
          </a:prstGeom>
        </p:spPr>
        <p:txBody>
          <a:bodyPr wrap="square">
            <a:spAutoFit/>
          </a:bodyPr>
          <a:lstStyle/>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r>
              <a:rPr lang="es-EC" sz="2200" b="1" spc="-10" dirty="0" smtClean="0">
                <a:latin typeface="Arial" panose="020B0604020202020204" pitchFamily="34" charset="0"/>
                <a:ea typeface="Calibri" panose="020F0502020204030204" pitchFamily="34" charset="0"/>
                <a:cs typeface="Arial" panose="020B0604020202020204" pitchFamily="34" charset="0"/>
              </a:rPr>
              <a:t>T </a:t>
            </a:r>
            <a:r>
              <a:rPr lang="es-EC" sz="2200" b="1" spc="-10" dirty="0">
                <a:latin typeface="Arial" panose="020B0604020202020204" pitchFamily="34" charset="0"/>
                <a:ea typeface="Calibri" panose="020F0502020204030204" pitchFamily="34" charset="0"/>
                <a:cs typeface="Arial" panose="020B0604020202020204" pitchFamily="34" charset="0"/>
              </a:rPr>
              <a:t>STUDENTS PARA MUESTRAS INDEPENDIENTES</a:t>
            </a:r>
            <a:endParaRPr lang="es-EC" sz="22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200" spc="-10" dirty="0">
                <a:latin typeface="Arial" panose="020B0604020202020204" pitchFamily="34" charset="0"/>
                <a:ea typeface="Calibri" panose="020F0502020204030204" pitchFamily="34" charset="0"/>
                <a:cs typeface="Arial" panose="020B0604020202020204" pitchFamily="34" charset="0"/>
              </a:rPr>
              <a:t> </a:t>
            </a:r>
            <a:endParaRPr lang="es-EC" sz="22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200" spc="-10" dirty="0">
                <a:latin typeface="Arial" panose="020B0604020202020204" pitchFamily="34" charset="0"/>
                <a:ea typeface="Calibri" panose="020F0502020204030204" pitchFamily="34" charset="0"/>
                <a:cs typeface="Arial" panose="020B0604020202020204" pitchFamily="34" charset="0"/>
              </a:rPr>
              <a:t>Se determina el nivel o margen de error) de alfa = 5 % = 0,05 este es el porcentaje que estamos dispuestos a correr en la prueba estadística. Se compara los dos puntajes de la evaluación final (pos test) realizado a los dos grupos, por ser   un estudio transversal se analiza a los dos grupos   en un solo momento. La variable aleatoria numérica comparativa   serán los puntajes obtenidos de la evaluación final de las ocho dimensiones del cuestionario de salud SF-36. </a:t>
            </a:r>
            <a:endParaRPr lang="es-EC" sz="22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200" spc="-10" dirty="0">
                <a:latin typeface="Arial" panose="020B0604020202020204" pitchFamily="34" charset="0"/>
                <a:ea typeface="Calibri" panose="020F0502020204030204" pitchFamily="34" charset="0"/>
                <a:cs typeface="Arial" panose="020B0604020202020204" pitchFamily="34" charset="0"/>
              </a:rPr>
              <a:t>  </a:t>
            </a:r>
            <a:r>
              <a:rPr lang="es-EC" sz="2200" spc="-10" dirty="0" smtClean="0">
                <a:latin typeface="Arial" panose="020B0604020202020204" pitchFamily="34" charset="0"/>
                <a:ea typeface="Calibri" panose="020F0502020204030204" pitchFamily="34" charset="0"/>
                <a:cs typeface="Arial" panose="020B0604020202020204" pitchFamily="34" charset="0"/>
              </a:rPr>
              <a:t>                                               </a:t>
            </a:r>
            <a:r>
              <a:rPr lang="es-EC" sz="2200" b="1" spc="-10" dirty="0">
                <a:latin typeface="Arial" panose="020B0604020202020204" pitchFamily="34" charset="0"/>
                <a:ea typeface="Calibri" panose="020F0502020204030204" pitchFamily="34" charset="0"/>
                <a:cs typeface="Arial" panose="020B0604020202020204" pitchFamily="34" charset="0"/>
              </a:rPr>
              <a:t>LECTURA DE P VALOR</a:t>
            </a:r>
            <a:endParaRPr lang="es-EC" sz="2200" dirty="0">
              <a:latin typeface="Arial" panose="020B0604020202020204" pitchFamily="34" charset="0"/>
              <a:ea typeface="Calibri" panose="020F0502020204030204" pitchFamily="34" charset="0"/>
              <a:cs typeface="Times New Roman" panose="02020603050405020304" pitchFamily="18" charset="0"/>
            </a:endParaRPr>
          </a:p>
          <a:p>
            <a:pPr indent="180340" algn="ctr">
              <a:lnSpc>
                <a:spcPct val="150000"/>
              </a:lnSpc>
              <a:spcAft>
                <a:spcPts val="0"/>
              </a:spcAft>
            </a:pPr>
            <a:r>
              <a:rPr lang="es-EC" sz="2200" spc="-10" dirty="0">
                <a:latin typeface="Arial" panose="020B0604020202020204" pitchFamily="34" charset="0"/>
                <a:ea typeface="Calibri" panose="020F0502020204030204" pitchFamily="34" charset="0"/>
                <a:cs typeface="Arial" panose="020B0604020202020204" pitchFamily="34" charset="0"/>
              </a:rPr>
              <a:t> </a:t>
            </a:r>
            <a:endParaRPr lang="es-EC" sz="2200" dirty="0">
              <a:latin typeface="Arial" panose="020B0604020202020204" pitchFamily="34" charset="0"/>
              <a:ea typeface="Calibri" panose="020F0502020204030204" pitchFamily="34" charset="0"/>
              <a:cs typeface="Times New Roman" panose="02020603050405020304" pitchFamily="18" charset="0"/>
            </a:endParaRPr>
          </a:p>
          <a:p>
            <a:r>
              <a:rPr lang="es-EC" sz="2200" spc="-10" dirty="0">
                <a:latin typeface="Arial" panose="020B0604020202020204" pitchFamily="34" charset="0"/>
                <a:ea typeface="Calibri" panose="020F0502020204030204" pitchFamily="34" charset="0"/>
              </a:rPr>
              <a:t>Antes de calcular el valor p valor de la prueba T student para pruebas independientes se debe corroborar los dos supuestos, realizando una prueba de normalidad e igualdad de varianza, para eso se utiliza la prueba kosmolorov - Smirnov   por tener más de 30 individuos</a:t>
            </a:r>
            <a:endParaRPr lang="es-EC" sz="2200" dirty="0"/>
          </a:p>
        </p:txBody>
      </p:sp>
    </p:spTree>
    <p:extLst>
      <p:ext uri="{BB962C8B-B14F-4D97-AF65-F5344CB8AC3E}">
        <p14:creationId xmlns:p14="http://schemas.microsoft.com/office/powerpoint/2010/main" val="1998181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125014" y="115910"/>
            <a:ext cx="7675809" cy="6742090"/>
          </a:xfrm>
          <a:prstGeom prst="rect">
            <a:avLst/>
          </a:prstGeom>
        </p:spPr>
      </p:pic>
    </p:spTree>
    <p:extLst>
      <p:ext uri="{BB962C8B-B14F-4D97-AF65-F5344CB8AC3E}">
        <p14:creationId xmlns:p14="http://schemas.microsoft.com/office/powerpoint/2010/main" val="16416656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513091"/>
            <a:ext cx="12192000" cy="3970318"/>
          </a:xfrm>
          <a:prstGeom prst="rect">
            <a:avLst/>
          </a:prstGeom>
        </p:spPr>
        <p:txBody>
          <a:bodyPr wrap="square">
            <a:spAutoFit/>
          </a:bodyPr>
          <a:lstStyle/>
          <a:p>
            <a:pPr algn="just">
              <a:lnSpc>
                <a:spcPct val="150000"/>
              </a:lnSpc>
              <a:spcAft>
                <a:spcPts val="0"/>
              </a:spcAft>
            </a:pPr>
            <a:r>
              <a:rPr lang="es-EC" sz="2400" spc="-10" dirty="0">
                <a:latin typeface="Arial" panose="020B0604020202020204" pitchFamily="34" charset="0"/>
                <a:ea typeface="Calibri" panose="020F0502020204030204" pitchFamily="34" charset="0"/>
                <a:cs typeface="Arial" panose="020B0604020202020204" pitchFamily="34" charset="0"/>
              </a:rPr>
              <a:t>En el grafico </a:t>
            </a:r>
            <a:r>
              <a:rPr lang="es-EC" sz="2400" spc="-10" dirty="0" smtClean="0">
                <a:latin typeface="Arial" panose="020B0604020202020204" pitchFamily="34" charset="0"/>
                <a:ea typeface="Calibri" panose="020F0502020204030204" pitchFamily="34" charset="0"/>
                <a:cs typeface="Arial" panose="020B0604020202020204" pitchFamily="34" charset="0"/>
              </a:rPr>
              <a:t>anterior las </a:t>
            </a:r>
            <a:r>
              <a:rPr lang="es-EC" sz="2400" spc="-10" dirty="0">
                <a:latin typeface="Arial" panose="020B0604020202020204" pitchFamily="34" charset="0"/>
                <a:ea typeface="Calibri" panose="020F0502020204030204" pitchFamily="34" charset="0"/>
                <a:cs typeface="Arial" panose="020B0604020202020204" pitchFamily="34" charset="0"/>
              </a:rPr>
              <a:t>puntuaciones del grupo control tienen una media de 67,8022 y del grupo de intervención de 74,7339. El puntaje mayor corresponde al grupo que participo en el programa de actividad física </a:t>
            </a:r>
            <a:r>
              <a:rPr lang="es-EC" sz="2400" spc="-10" dirty="0" smtClean="0">
                <a:latin typeface="Arial" panose="020B0604020202020204" pitchFamily="34" charset="0"/>
                <a:ea typeface="Calibri" panose="020F0502020204030204" pitchFamily="34" charset="0"/>
                <a:cs typeface="Arial" panose="020B0604020202020204" pitchFamily="34" charset="0"/>
              </a:rPr>
              <a:t>recreativa( grupo de intervención ) </a:t>
            </a:r>
            <a:r>
              <a:rPr lang="es-EC" sz="2400" spc="-10" dirty="0">
                <a:latin typeface="Arial" panose="020B0604020202020204" pitchFamily="34" charset="0"/>
                <a:ea typeface="Calibri" panose="020F0502020204030204" pitchFamily="34" charset="0"/>
                <a:cs typeface="Arial" panose="020B0604020202020204" pitchFamily="34" charset="0"/>
              </a:rPr>
              <a:t>para conocer   si    la diferencia que existe es estadísticamente significativa o simplemente al azar, se aplica la prueba de normalidad para conocer si los puntajes se han comprobado normalmente </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indent="180340">
              <a:lnSpc>
                <a:spcPct val="150000"/>
              </a:lnSpc>
              <a:spcAft>
                <a:spcPts val="0"/>
              </a:spcAft>
            </a:pPr>
            <a:r>
              <a:rPr lang="es-EC" sz="2400" b="1" spc="-10" dirty="0">
                <a:latin typeface="Arial" panose="020B0604020202020204" pitchFamily="34" charset="0"/>
                <a:ea typeface="Calibri" panose="020F0502020204030204" pitchFamily="34" charset="0"/>
                <a:cs typeface="Arial" panose="020B0604020202020204" pitchFamily="34" charset="0"/>
              </a:rPr>
              <a:t> </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27832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326524" y="115910"/>
            <a:ext cx="9981127" cy="6742090"/>
          </a:xfrm>
          <a:prstGeom prst="rect">
            <a:avLst/>
          </a:prstGeom>
        </p:spPr>
      </p:pic>
    </p:spTree>
    <p:extLst>
      <p:ext uri="{BB962C8B-B14F-4D97-AF65-F5344CB8AC3E}">
        <p14:creationId xmlns:p14="http://schemas.microsoft.com/office/powerpoint/2010/main" val="3553091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 y="579550"/>
            <a:ext cx="12192000" cy="3108543"/>
          </a:xfrm>
          <a:prstGeom prst="rect">
            <a:avLst/>
          </a:prstGeom>
        </p:spPr>
        <p:txBody>
          <a:bodyPr wrap="square">
            <a:spAutoFit/>
          </a:bodyPr>
          <a:lstStyle/>
          <a:p>
            <a:pPr algn="ctr"/>
            <a:r>
              <a:rPr lang="es-EC" sz="2800" b="1" spc="-10" dirty="0" smtClean="0">
                <a:solidFill>
                  <a:schemeClr val="bg1"/>
                </a:solidFill>
                <a:latin typeface="Arial" panose="020B0604020202020204" pitchFamily="34" charset="0"/>
                <a:ea typeface="Calibri" panose="020F0502020204030204" pitchFamily="34" charset="0"/>
              </a:rPr>
              <a:t>JUSTIFICACIÓN</a:t>
            </a:r>
          </a:p>
          <a:p>
            <a:pPr algn="ctr"/>
            <a:endParaRPr lang="es-EC" sz="2800" b="1" spc="-10" dirty="0" smtClean="0">
              <a:solidFill>
                <a:schemeClr val="bg1"/>
              </a:solidFill>
              <a:latin typeface="Arial" panose="020B0604020202020204" pitchFamily="34" charset="0"/>
              <a:ea typeface="Calibri" panose="020F0502020204030204" pitchFamily="34" charset="0"/>
            </a:endParaRPr>
          </a:p>
          <a:p>
            <a:pPr algn="just"/>
            <a:r>
              <a:rPr lang="es-EC" sz="2800" spc="-10" dirty="0" smtClean="0">
                <a:solidFill>
                  <a:schemeClr val="bg1"/>
                </a:solidFill>
                <a:latin typeface="Arial" panose="020B0604020202020204" pitchFamily="34" charset="0"/>
                <a:ea typeface="Calibri" panose="020F0502020204030204" pitchFamily="34" charset="0"/>
              </a:rPr>
              <a:t>La </a:t>
            </a:r>
            <a:r>
              <a:rPr lang="es-EC" sz="2800" spc="-10" dirty="0">
                <a:solidFill>
                  <a:schemeClr val="bg1"/>
                </a:solidFill>
                <a:latin typeface="Arial" panose="020B0604020202020204" pitchFamily="34" charset="0"/>
                <a:ea typeface="Calibri" panose="020F0502020204030204" pitchFamily="34" charset="0"/>
              </a:rPr>
              <a:t>Escuela Superior Politécnica de Chimborazo de acuerdo a lo que determina la Constitución de la República y el Plan nacional de buen vivir y con el fin de garantizar derechos y responsabilidades de los estudiantes  debe establecer programas   físicos recreativos  que permitan tener poblaciones estudiantiles activas  con estilos  de vida saludable</a:t>
            </a:r>
            <a:endParaRPr lang="es-EC" sz="2800" dirty="0">
              <a:solidFill>
                <a:schemeClr val="bg1"/>
              </a:solidFill>
            </a:endParaRPr>
          </a:p>
        </p:txBody>
      </p:sp>
    </p:spTree>
    <p:extLst>
      <p:ext uri="{BB962C8B-B14F-4D97-AF65-F5344CB8AC3E}">
        <p14:creationId xmlns:p14="http://schemas.microsoft.com/office/powerpoint/2010/main" val="8970457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751344"/>
            <a:ext cx="12067504" cy="5078313"/>
          </a:xfrm>
          <a:prstGeom prst="rect">
            <a:avLst/>
          </a:prstGeom>
        </p:spPr>
        <p:txBody>
          <a:bodyPr wrap="square">
            <a:spAutoFit/>
          </a:bodyPr>
          <a:lstStyle/>
          <a:p>
            <a:pPr indent="180340" algn="just">
              <a:lnSpc>
                <a:spcPct val="150000"/>
              </a:lnSpc>
              <a:spcAft>
                <a:spcPts val="0"/>
              </a:spcAft>
            </a:pPr>
            <a:r>
              <a:rPr lang="es-EC" sz="2400" spc="-10" dirty="0">
                <a:latin typeface="Arial" panose="020B0604020202020204" pitchFamily="34" charset="0"/>
                <a:ea typeface="Calibri" panose="020F0502020204030204" pitchFamily="34" charset="0"/>
                <a:cs typeface="Arial" panose="020B0604020202020204" pitchFamily="34" charset="0"/>
              </a:rPr>
              <a:t>Las puntuaciones de las 8 dimensiones y  transición en salud  del Cuestionario de Salud  SF-36 están ordenadas de forma que a mayor valor mejor es el estado de salud, para cada dimensión, los ítems son codificados, agregados y transformados en una escala con un rango de 0 (el peor estado de salud) a 100 (el mejor estado de salud).</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400" spc="-10" dirty="0">
                <a:latin typeface="Arial" panose="020B0604020202020204" pitchFamily="34" charset="0"/>
                <a:ea typeface="Calibri" panose="020F0502020204030204" pitchFamily="34" charset="0"/>
                <a:cs typeface="Arial" panose="020B0604020202020204" pitchFamily="34" charset="0"/>
              </a:rPr>
              <a:t> </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s-EC" sz="2400" spc="-10" dirty="0">
                <a:latin typeface="Arial" panose="020B0604020202020204" pitchFamily="34" charset="0"/>
                <a:ea typeface="Calibri" panose="020F0502020204030204" pitchFamily="34" charset="0"/>
              </a:rPr>
              <a:t>La valoración del cuestionario  SF-36 en  el Pos tratamiento  ( grupo de intervención) tiene una media  mayor que  en el cuestionario Inicial (pre test).Se puede indicar   que hay asociación y diferencia en el pretest y el pos test del grupo de intervención  y son estadísticamente diferentes al nivel de significación  alfa = </a:t>
            </a:r>
            <a:r>
              <a:rPr lang="es-EC" sz="2400" spc="-10" dirty="0" smtClean="0">
                <a:latin typeface="Arial" panose="020B0604020202020204" pitchFamily="34" charset="0"/>
                <a:ea typeface="Calibri" panose="020F0502020204030204" pitchFamily="34" charset="0"/>
              </a:rPr>
              <a:t>0,05 </a:t>
            </a:r>
            <a:endParaRPr lang="es-EC" sz="2400" dirty="0"/>
          </a:p>
        </p:txBody>
      </p:sp>
    </p:spTree>
    <p:extLst>
      <p:ext uri="{BB962C8B-B14F-4D97-AF65-F5344CB8AC3E}">
        <p14:creationId xmlns:p14="http://schemas.microsoft.com/office/powerpoint/2010/main" val="8501381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 y="-6339828"/>
            <a:ext cx="12191999" cy="13249781"/>
          </a:xfrm>
          <a:prstGeom prst="rect">
            <a:avLst/>
          </a:prstGeom>
        </p:spPr>
        <p:txBody>
          <a:bodyPr wrap="square">
            <a:spAutoFit/>
          </a:bodyPr>
          <a:lstStyle/>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z="12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EC" sz="2400" spc="-10" dirty="0" smtClean="0">
                <a:latin typeface="Arial" panose="020B0604020202020204" pitchFamily="34" charset="0"/>
                <a:ea typeface="Calibri" panose="020F0502020204030204" pitchFamily="34" charset="0"/>
                <a:cs typeface="Times New Roman" panose="02020603050405020304" pitchFamily="18" charset="0"/>
              </a:rPr>
              <a:t>La </a:t>
            </a:r>
            <a:r>
              <a:rPr lang="es-EC" sz="2400" spc="-10" dirty="0">
                <a:latin typeface="Arial" panose="020B0604020202020204" pitchFamily="34" charset="0"/>
                <a:ea typeface="Calibri" panose="020F0502020204030204" pitchFamily="34" charset="0"/>
                <a:cs typeface="Times New Roman" panose="02020603050405020304" pitchFamily="18" charset="0"/>
              </a:rPr>
              <a:t>evaluación   comparativa </a:t>
            </a:r>
            <a:r>
              <a:rPr lang="es-EC" sz="2400" spc="-10" dirty="0" smtClean="0">
                <a:latin typeface="Arial" panose="020B0604020202020204" pitchFamily="34" charset="0"/>
                <a:ea typeface="Calibri" panose="020F0502020204030204" pitchFamily="34" charset="0"/>
                <a:cs typeface="Times New Roman" panose="02020603050405020304" pitchFamily="18" charset="0"/>
              </a:rPr>
              <a:t>del Cuestionario </a:t>
            </a:r>
            <a:r>
              <a:rPr lang="es-EC" sz="2400" spc="-10" dirty="0">
                <a:latin typeface="Arial" panose="020B0604020202020204" pitchFamily="34" charset="0"/>
                <a:ea typeface="Calibri" panose="020F0502020204030204" pitchFamily="34" charset="0"/>
                <a:cs typeface="Times New Roman" panose="02020603050405020304" pitchFamily="18" charset="0"/>
              </a:rPr>
              <a:t>SF-36 entre el pre test y el pos test  da  que   el grupo control tiene mínimos decrementos, mientras que en el </a:t>
            </a:r>
            <a:r>
              <a:rPr lang="es-EC" sz="2400" spc="-10" dirty="0" smtClean="0">
                <a:latin typeface="Arial" panose="020B0604020202020204" pitchFamily="34" charset="0"/>
                <a:ea typeface="Calibri" panose="020F0502020204030204" pitchFamily="34" charset="0"/>
                <a:cs typeface="Times New Roman" panose="02020603050405020304" pitchFamily="18" charset="0"/>
              </a:rPr>
              <a:t> </a:t>
            </a:r>
            <a:r>
              <a:rPr lang="es-EC" sz="2400" spc="-10" dirty="0">
                <a:latin typeface="Arial" panose="020B0604020202020204" pitchFamily="34" charset="0"/>
                <a:ea typeface="Calibri" panose="020F0502020204030204" pitchFamily="34" charset="0"/>
                <a:cs typeface="Times New Roman" panose="02020603050405020304" pitchFamily="18" charset="0"/>
              </a:rPr>
              <a:t>de intervención se da incrementos en los puntajes con un piso techo significante lo que incide en una mejora en   la parte fisica , fuerza,  resistencia y un  estado de equilibrio entre el estudiante y su entorno socio-cultural, lo que garantiza su participación, intelectual y de relaciones para alcanzar  bienestar y </a:t>
            </a:r>
            <a:r>
              <a:rPr lang="es-EC" sz="2400" spc="-10" dirty="0" smtClean="0">
                <a:latin typeface="Arial" panose="020B0604020202020204" pitchFamily="34" charset="0"/>
                <a:ea typeface="Calibri" panose="020F0502020204030204" pitchFamily="34" charset="0"/>
                <a:cs typeface="Times New Roman" panose="02020603050405020304" pitchFamily="18" charset="0"/>
              </a:rPr>
              <a:t>salud</a:t>
            </a:r>
            <a:r>
              <a:rPr lang="es-EC" sz="2400" b="1" spc="-10" dirty="0">
                <a:latin typeface="Arial" panose="020B0604020202020204" pitchFamily="34" charset="0"/>
                <a:ea typeface="Calibri" panose="020F0502020204030204" pitchFamily="34" charset="0"/>
                <a:cs typeface="Times New Roman" panose="02020603050405020304" pitchFamily="18" charset="0"/>
              </a:rPr>
              <a:t> </a:t>
            </a:r>
            <a:endParaRPr lang="es-EC" sz="2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z="2400" spc="-1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2400" spc="-10" dirty="0" smtClean="0">
                <a:latin typeface="Arial" panose="020B0604020202020204" pitchFamily="34" charset="0"/>
                <a:ea typeface="Calibri" panose="020F0502020204030204" pitchFamily="34" charset="0"/>
                <a:cs typeface="Times New Roman" panose="02020603050405020304" pitchFamily="18" charset="0"/>
              </a:rPr>
              <a:t>Dada </a:t>
            </a:r>
            <a:r>
              <a:rPr lang="es-EC" sz="2400" spc="-10" dirty="0">
                <a:latin typeface="Arial" panose="020B0604020202020204" pitchFamily="34" charset="0"/>
                <a:ea typeface="Calibri" panose="020F0502020204030204" pitchFamily="34" charset="0"/>
                <a:cs typeface="Times New Roman" panose="02020603050405020304" pitchFamily="18" charset="0"/>
              </a:rPr>
              <a:t>la significación de la   prueba estadística podemos afirmar que este incremento no parece que sea debido al azar. Por otro lado, la correlación tan elevada y significativamente diferente nos dice que efectivamente la relación no puede ser explicada por valores extremos en una o en otra variable que puedan de alguna manera afectar únicamente a las medias</a:t>
            </a:r>
            <a:r>
              <a:rPr lang="es-EC" sz="2400" spc="-10" dirty="0" smtClean="0">
                <a:latin typeface="Arial" panose="020B0604020202020204" pitchFamily="34" charset="0"/>
                <a:ea typeface="Calibri" panose="020F0502020204030204" pitchFamily="34" charset="0"/>
                <a:cs typeface="Times New Roman" panose="02020603050405020304" pitchFamily="18" charset="0"/>
              </a:rPr>
              <a:t>.</a:t>
            </a:r>
            <a:endParaRPr lang="es-EC"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87182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3770" y="0"/>
            <a:ext cx="8859187" cy="4815590"/>
          </a:xfrm>
          <a:prstGeom prst="rect">
            <a:avLst/>
          </a:prstGeom>
          <a:noFill/>
        </p:spPr>
      </p:pic>
      <p:sp>
        <p:nvSpPr>
          <p:cNvPr id="3" name="Rectángulo 2"/>
          <p:cNvSpPr/>
          <p:nvPr/>
        </p:nvSpPr>
        <p:spPr>
          <a:xfrm>
            <a:off x="0" y="1928590"/>
            <a:ext cx="12192000" cy="4847481"/>
          </a:xfrm>
          <a:prstGeom prst="rect">
            <a:avLst/>
          </a:prstGeom>
        </p:spPr>
        <p:txBody>
          <a:bodyPr wrap="square">
            <a:spAutoFit/>
          </a:bodyPr>
          <a:lstStyle/>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s-EC"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2000"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Inicialmente </a:t>
            </a:r>
            <a:r>
              <a:rPr lang="es-EC" sz="200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de acuerdo al gráfico en los dos grupos de estudio existen problemas de exceso de masa corporal. En el grupo de intervención comparada la evaluación inicial y final se observa una disminución en los puntajes del sobrepeso con 3,27%: y la obesidad en un 3,5%.  En el grupo control se da un ligero incremento en los puntajes del sobrepeso de 3.18% y la obesidad en 0.43%. </a:t>
            </a:r>
            <a:endParaRPr lang="es-EC" sz="20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64288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9497615"/>
            <a:ext cx="12192000" cy="17466320"/>
          </a:xfrm>
          <a:prstGeom prst="rect">
            <a:avLst/>
          </a:prstGeom>
        </p:spPr>
        <p:txBody>
          <a:bodyPr wrap="square">
            <a:spAutoFit/>
          </a:bodyPr>
          <a:lstStyle/>
          <a:p>
            <a:pPr marL="342900" lvl="0" indent="-342900" algn="just">
              <a:lnSpc>
                <a:spcPct val="150000"/>
              </a:lnSpc>
              <a:spcAft>
                <a:spcPts val="0"/>
              </a:spcAft>
              <a:buFont typeface="+mj-lt"/>
              <a:buAutoNum type="romanUcPeriod" startAt="3"/>
            </a:pPr>
            <a:endParaRPr lang="es-EC" b="1"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startAt="3"/>
            </a:pPr>
            <a:endParaRPr lang="es-EC" b="1"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startAt="3"/>
            </a:pPr>
            <a:endParaRPr lang="es-EC" b="1"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startAt="3"/>
            </a:pPr>
            <a:endParaRPr lang="es-EC" b="1"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startAt="3"/>
            </a:pPr>
            <a:endParaRPr lang="es-EC" b="1"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startAt="3"/>
            </a:pPr>
            <a:endParaRPr lang="es-EC" b="1"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startAt="3"/>
            </a:pPr>
            <a:endParaRPr lang="es-EC" b="1"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startAt="3"/>
            </a:pPr>
            <a:endParaRPr lang="es-EC" b="1"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startAt="3"/>
            </a:pPr>
            <a:endParaRPr lang="es-EC" b="1"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startAt="3"/>
            </a:pPr>
            <a:endParaRPr lang="es-EC" b="1"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startAt="3"/>
            </a:pPr>
            <a:endParaRPr lang="es-EC" b="1"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startAt="3"/>
            </a:pPr>
            <a:endParaRPr lang="es-EC" b="1"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startAt="3"/>
            </a:pPr>
            <a:endParaRPr lang="es-EC" b="1"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startAt="3"/>
            </a:pPr>
            <a:endParaRPr lang="es-EC" b="1"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startAt="3"/>
            </a:pPr>
            <a:endParaRPr lang="es-EC" b="1"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startAt="3"/>
            </a:pPr>
            <a:endParaRPr lang="es-EC" b="1"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startAt="3"/>
            </a:pPr>
            <a:endParaRPr lang="es-EC" b="1"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startAt="3"/>
            </a:pPr>
            <a:endParaRPr lang="es-EC" b="1"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startAt="3"/>
            </a:pPr>
            <a:endParaRPr lang="es-EC" b="1"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startAt="3"/>
            </a:pPr>
            <a:endParaRPr lang="es-EC" b="1"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startAt="3"/>
            </a:pPr>
            <a:endParaRPr lang="es-EC" b="1"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UcPeriod" startAt="3"/>
            </a:pPr>
            <a:endParaRPr lang="es-EC" b="1"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lvl="0" algn="ctr">
              <a:lnSpc>
                <a:spcPct val="150000"/>
              </a:lnSpc>
              <a:spcAft>
                <a:spcPts val="0"/>
              </a:spcAft>
            </a:pPr>
            <a:r>
              <a:rPr lang="es-EC" sz="2000" b="1" spc="-10" dirty="0" smtClean="0">
                <a:latin typeface="Arial" panose="020B0604020202020204" pitchFamily="34" charset="0"/>
                <a:ea typeface="Calibri" panose="020F0502020204030204" pitchFamily="34" charset="0"/>
                <a:cs typeface="Times New Roman" panose="02020603050405020304" pitchFamily="18" charset="0"/>
              </a:rPr>
              <a:t>CONCLUSIONES </a:t>
            </a:r>
            <a:endParaRPr lang="es-EC" sz="2000" b="1" i="1"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
            </a:pPr>
            <a:r>
              <a:rPr lang="es-EC" sz="2000" dirty="0" smtClean="0">
                <a:latin typeface="Arial" panose="020B0604020202020204" pitchFamily="34" charset="0"/>
                <a:cs typeface="Arial" panose="020B0604020202020204" pitchFamily="34" charset="0"/>
              </a:rPr>
              <a:t>Comparada  </a:t>
            </a:r>
            <a:r>
              <a:rPr lang="es-EC" sz="2000" dirty="0">
                <a:latin typeface="Arial" panose="020B0604020202020204" pitchFamily="34" charset="0"/>
                <a:cs typeface="Arial" panose="020B0604020202020204" pitchFamily="34" charset="0"/>
              </a:rPr>
              <a:t>la información inicial  y   final  del grupo de  estudiantes </a:t>
            </a:r>
            <a:r>
              <a:rPr lang="es-EC" sz="2000" dirty="0" smtClean="0">
                <a:latin typeface="Arial" panose="020B0604020202020204" pitchFamily="34" charset="0"/>
                <a:cs typeface="Arial" panose="020B0604020202020204" pitchFamily="34" charset="0"/>
              </a:rPr>
              <a:t>   </a:t>
            </a:r>
            <a:r>
              <a:rPr lang="es-EC" sz="2000" dirty="0">
                <a:latin typeface="Arial" panose="020B0604020202020204" pitchFamily="34" charset="0"/>
                <a:cs typeface="Arial" panose="020B0604020202020204" pitchFamily="34" charset="0"/>
              </a:rPr>
              <a:t>que aplicaron al  programa de actividad física recreativa muestra  una tendencia significativa de incremento en los puntajes de  las ocho dimensiones y transición en salud del Cuestionario de Salud SF.-36. </a:t>
            </a:r>
            <a:r>
              <a:rPr lang="es-EC" sz="2000" dirty="0" smtClean="0">
                <a:latin typeface="Arial" panose="020B0604020202020204" pitchFamily="34" charset="0"/>
                <a:cs typeface="Arial" panose="020B0604020202020204" pitchFamily="34" charset="0"/>
              </a:rPr>
              <a:t> optimizando  </a:t>
            </a:r>
            <a:r>
              <a:rPr lang="es-EC" sz="2000" dirty="0">
                <a:latin typeface="Arial" panose="020B0604020202020204" pitchFamily="34" charset="0"/>
                <a:cs typeface="Arial" panose="020B0604020202020204" pitchFamily="34" charset="0"/>
              </a:rPr>
              <a:t>los componentes físicos, mentales y sociales  de los estudiantes intervenidos </a:t>
            </a:r>
          </a:p>
          <a:p>
            <a:pPr marL="342900" lvl="0" indent="-342900" algn="just">
              <a:buFont typeface="Wingdings" panose="05000000000000000000" pitchFamily="2" charset="2"/>
              <a:buChar char="§"/>
            </a:pPr>
            <a:endParaRPr lang="es-EC" sz="20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s-EC" sz="2000" dirty="0" smtClean="0">
                <a:latin typeface="Arial" panose="020B0604020202020204" pitchFamily="34" charset="0"/>
                <a:cs typeface="Arial" panose="020B0604020202020204" pitchFamily="34" charset="0"/>
              </a:rPr>
              <a:t>El </a:t>
            </a:r>
            <a:r>
              <a:rPr lang="es-EC" sz="2000" dirty="0">
                <a:latin typeface="Arial" panose="020B0604020202020204" pitchFamily="34" charset="0"/>
                <a:cs typeface="Arial" panose="020B0604020202020204" pitchFamily="34" charset="0"/>
              </a:rPr>
              <a:t>Índice de masa corporal tuvo una evaluación inicial y final, existiendo   un decremento </a:t>
            </a:r>
            <a:r>
              <a:rPr lang="es-EC" sz="2000" dirty="0" smtClean="0">
                <a:latin typeface="Arial" panose="020B0604020202020204" pitchFamily="34" charset="0"/>
                <a:cs typeface="Arial" panose="020B0604020202020204" pitchFamily="34" charset="0"/>
              </a:rPr>
              <a:t>en los  </a:t>
            </a:r>
            <a:r>
              <a:rPr lang="es-EC" sz="2000" dirty="0">
                <a:latin typeface="Arial" panose="020B0604020202020204" pitchFamily="34" charset="0"/>
                <a:cs typeface="Arial" panose="020B0604020202020204" pitchFamily="34" charset="0"/>
              </a:rPr>
              <a:t>puntajes de </a:t>
            </a:r>
            <a:r>
              <a:rPr lang="es-EC" sz="2000" dirty="0" smtClean="0">
                <a:latin typeface="Arial" panose="020B0604020202020204" pitchFamily="34" charset="0"/>
                <a:cs typeface="Arial" panose="020B0604020202020204" pitchFamily="34" charset="0"/>
              </a:rPr>
              <a:t> </a:t>
            </a:r>
            <a:r>
              <a:rPr lang="es-EC" sz="2000" dirty="0">
                <a:latin typeface="Arial" panose="020B0604020202020204" pitchFamily="34" charset="0"/>
                <a:cs typeface="Arial" panose="020B0604020202020204" pitchFamily="34" charset="0"/>
              </a:rPr>
              <a:t>sobrepeso y obesidad en el grupo de </a:t>
            </a:r>
            <a:r>
              <a:rPr lang="es-EC" sz="2000" dirty="0" smtClean="0">
                <a:latin typeface="Arial" panose="020B0604020202020204" pitchFamily="34" charset="0"/>
                <a:cs typeface="Arial" panose="020B0604020202020204" pitchFamily="34" charset="0"/>
              </a:rPr>
              <a:t>intervención. </a:t>
            </a:r>
            <a:endParaRPr lang="es-EC" sz="2000" dirty="0">
              <a:latin typeface="Arial" panose="020B0604020202020204" pitchFamily="34" charset="0"/>
              <a:cs typeface="Arial" panose="020B0604020202020204" pitchFamily="34" charset="0"/>
            </a:endParaRPr>
          </a:p>
          <a:p>
            <a:pPr algn="just"/>
            <a:r>
              <a:rPr lang="es-EC" sz="2000" dirty="0">
                <a:latin typeface="Arial" panose="020B0604020202020204" pitchFamily="34" charset="0"/>
                <a:cs typeface="Arial" panose="020B0604020202020204" pitchFamily="34" charset="0"/>
              </a:rPr>
              <a:t> </a:t>
            </a:r>
          </a:p>
          <a:p>
            <a:pPr marL="342900" lvl="0" indent="-342900" algn="just">
              <a:buFont typeface="Arial" panose="020B0604020202020204" pitchFamily="34" charset="0"/>
              <a:buChar char="•"/>
            </a:pPr>
            <a:r>
              <a:rPr lang="es-EC" sz="2000" dirty="0">
                <a:latin typeface="Arial" panose="020B0604020202020204" pitchFamily="34" charset="0"/>
                <a:cs typeface="Arial" panose="020B0604020202020204" pitchFamily="34" charset="0"/>
              </a:rPr>
              <a:t>Se debe  referir la recreación como  un proceso de cambio  y superación en el  estudiante, para lograr un cambio en su  estilo de vida recrearse es hacerse más humano y más perfecto en cada actividad de la vida diaria, lo que  promueve en los estudiantes  una respuesta emocional personal, una reacción psicológica, una actitud, un enfoque, una manera de vivir, que lo ayuda  en  su desarrollo, logrando un equilibrio   mental y espiritual </a:t>
            </a:r>
          </a:p>
          <a:p>
            <a:pPr algn="just"/>
            <a:r>
              <a:rPr lang="es-EC" sz="2000" dirty="0">
                <a:latin typeface="Arial" panose="020B0604020202020204" pitchFamily="34" charset="0"/>
                <a:cs typeface="Arial" panose="020B0604020202020204" pitchFamily="34" charset="0"/>
              </a:rPr>
              <a:t> </a:t>
            </a:r>
          </a:p>
          <a:p>
            <a:pPr marL="342900" lvl="0" indent="-342900" algn="just">
              <a:buFont typeface="Arial" panose="020B0604020202020204" pitchFamily="34" charset="0"/>
              <a:buChar char="•"/>
            </a:pPr>
            <a:r>
              <a:rPr lang="es-EC" sz="2000" dirty="0" smtClean="0">
                <a:latin typeface="Arial" panose="020B0604020202020204" pitchFamily="34" charset="0"/>
                <a:cs typeface="Arial" panose="020B0604020202020204" pitchFamily="34" charset="0"/>
              </a:rPr>
              <a:t>Los </a:t>
            </a:r>
            <a:r>
              <a:rPr lang="es-EC" sz="2000" dirty="0">
                <a:latin typeface="Arial" panose="020B0604020202020204" pitchFamily="34" charset="0"/>
                <a:cs typeface="Arial" panose="020B0604020202020204" pitchFamily="34" charset="0"/>
              </a:rPr>
              <a:t>bares de la </a:t>
            </a:r>
            <a:r>
              <a:rPr lang="es-EC" sz="2000" dirty="0" smtClean="0">
                <a:latin typeface="Arial" panose="020B0604020202020204" pitchFamily="34" charset="0"/>
                <a:cs typeface="Arial" panose="020B0604020202020204" pitchFamily="34" charset="0"/>
              </a:rPr>
              <a:t>ESPOCH </a:t>
            </a:r>
            <a:r>
              <a:rPr lang="es-EC" sz="2000" dirty="0">
                <a:latin typeface="Arial" panose="020B0604020202020204" pitchFamily="34" charset="0"/>
                <a:cs typeface="Arial" panose="020B0604020202020204" pitchFamily="34" charset="0"/>
              </a:rPr>
              <a:t>deben proporcionar una selección de alimentos </a:t>
            </a:r>
            <a:r>
              <a:rPr lang="es-EC" sz="2000" dirty="0" smtClean="0">
                <a:latin typeface="Arial" panose="020B0604020202020204" pitchFamily="34" charset="0"/>
                <a:cs typeface="Arial" panose="020B0604020202020204" pitchFamily="34" charset="0"/>
              </a:rPr>
              <a:t>saludables</a:t>
            </a:r>
            <a:r>
              <a:rPr lang="es-EC" sz="2000" dirty="0">
                <a:latin typeface="Arial" panose="020B0604020202020204" pitchFamily="34" charset="0"/>
                <a:cs typeface="Arial" panose="020B0604020202020204" pitchFamily="34" charset="0"/>
              </a:rPr>
              <a:t> </a:t>
            </a:r>
            <a:endParaRPr lang="es-EC" sz="2000" dirty="0" smtClean="0">
              <a:latin typeface="Arial" panose="020B0604020202020204" pitchFamily="34" charset="0"/>
              <a:cs typeface="Arial" panose="020B0604020202020204" pitchFamily="34" charset="0"/>
            </a:endParaRPr>
          </a:p>
          <a:p>
            <a:pPr lvl="0" algn="just"/>
            <a:endParaRPr lang="es-EC" sz="20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s-EC" sz="2000" dirty="0">
                <a:latin typeface="Arial" panose="020B0604020202020204" pitchFamily="34" charset="0"/>
                <a:cs typeface="Arial" panose="020B0604020202020204" pitchFamily="34" charset="0"/>
              </a:rPr>
              <a:t>El elemento esencial y final de la recreación no está en los resultados, sino en el disfrute, la satisfacción  a través de la  participación activa, como una forma en la que el estudiante siente lo que hace y hace lo que siente como expresión de la necesidad que se </a:t>
            </a:r>
            <a:r>
              <a:rPr lang="es-EC" sz="2000" dirty="0" smtClean="0">
                <a:latin typeface="Arial" panose="020B0604020202020204" pitchFamily="34" charset="0"/>
                <a:cs typeface="Arial" panose="020B0604020202020204" pitchFamily="34" charset="0"/>
              </a:rPr>
              <a:t>satisface. las </a:t>
            </a:r>
            <a:r>
              <a:rPr lang="es-EC" sz="2000" dirty="0">
                <a:latin typeface="Arial" panose="020B0604020202020204" pitchFamily="34" charset="0"/>
                <a:cs typeface="Arial" panose="020B0604020202020204" pitchFamily="34" charset="0"/>
              </a:rPr>
              <a:t>actividades físicas recreativas juegan   un papel importante en la vida del estudiante a nivel individual y grupal, al ser aplicada de forma secuencial y voluntaria  </a:t>
            </a:r>
            <a:r>
              <a:rPr lang="es-EC" sz="2000" dirty="0" smtClean="0">
                <a:latin typeface="Arial" panose="020B0604020202020204" pitchFamily="34" charset="0"/>
                <a:cs typeface="Arial" panose="020B0604020202020204" pitchFamily="34" charset="0"/>
              </a:rPr>
              <a:t> </a:t>
            </a:r>
            <a:endParaRPr lang="es-EC" sz="2000" dirty="0">
              <a:latin typeface="Arial" panose="020B0604020202020204" pitchFamily="34" charset="0"/>
              <a:cs typeface="Arial" panose="020B0604020202020204" pitchFamily="34" charset="0"/>
            </a:endParaRPr>
          </a:p>
          <a:p>
            <a:r>
              <a:rPr lang="es-EC" sz="2000" dirty="0">
                <a:latin typeface="Arial" panose="020B0604020202020204" pitchFamily="34" charset="0"/>
                <a:cs typeface="Arial" panose="020B0604020202020204" pitchFamily="34" charset="0"/>
              </a:rPr>
              <a:t> </a:t>
            </a:r>
          </a:p>
          <a:p>
            <a:pPr algn="just">
              <a:lnSpc>
                <a:spcPct val="150000"/>
              </a:lnSpc>
              <a:spcAft>
                <a:spcPts val="0"/>
              </a:spcAft>
            </a:pPr>
            <a:endParaRPr lang="es-EC" sz="12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43180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 y="-10213196"/>
            <a:ext cx="12079704" cy="18374261"/>
          </a:xfrm>
          <a:prstGeom prst="rect">
            <a:avLst/>
          </a:prstGeom>
        </p:spPr>
        <p:txBody>
          <a:bodyPr wrap="square">
            <a:spAutoFit/>
          </a:bodyPr>
          <a:lstStyle/>
          <a:p>
            <a:pPr indent="180340" algn="ctr">
              <a:lnSpc>
                <a:spcPct val="150000"/>
              </a:lnSpc>
              <a:spcAft>
                <a:spcPts val="0"/>
              </a:spcAft>
            </a:pPr>
            <a:endParaRPr lang="es-EC" sz="2000"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000"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000"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000"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000"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000"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000"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000"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000"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000"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000"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000"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000"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000"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000"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000"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000"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000"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000"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000"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000"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sz="2000"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r>
              <a:rPr lang="es-EC" sz="2400" b="1" spc="-10" dirty="0" smtClean="0">
                <a:latin typeface="Arial" panose="020B0604020202020204" pitchFamily="34" charset="0"/>
                <a:ea typeface="Calibri" panose="020F0502020204030204" pitchFamily="34" charset="0"/>
                <a:cs typeface="Arial" panose="020B0604020202020204" pitchFamily="34" charset="0"/>
              </a:rPr>
              <a:t>RECOMENDACIONES</a:t>
            </a:r>
            <a:endParaRPr lang="es-EC" sz="2400" dirty="0" smtClean="0">
              <a:latin typeface="Arial" panose="020B0604020202020204" pitchFamily="34" charset="0"/>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
            </a:pPr>
            <a:r>
              <a:rPr lang="es-EC" sz="2200" spc="-10" dirty="0">
                <a:latin typeface="Arial" panose="020B0604020202020204" pitchFamily="34" charset="0"/>
                <a:ea typeface="Calibri" panose="020F0502020204030204" pitchFamily="34" charset="0"/>
                <a:cs typeface="Arial" panose="020B0604020202020204" pitchFamily="34" charset="0"/>
              </a:rPr>
              <a:t>P</a:t>
            </a:r>
            <a:r>
              <a:rPr lang="es-EC" sz="2200" spc="-10" dirty="0" smtClean="0">
                <a:latin typeface="Arial" panose="020B0604020202020204" pitchFamily="34" charset="0"/>
                <a:ea typeface="Calibri" panose="020F0502020204030204" pitchFamily="34" charset="0"/>
                <a:cs typeface="Arial" panose="020B0604020202020204" pitchFamily="34" charset="0"/>
              </a:rPr>
              <a:t>lanificar </a:t>
            </a:r>
            <a:r>
              <a:rPr lang="es-EC" sz="2200" spc="-10" dirty="0">
                <a:latin typeface="Arial" panose="020B0604020202020204" pitchFamily="34" charset="0"/>
                <a:ea typeface="Calibri" panose="020F0502020204030204" pitchFamily="34" charset="0"/>
                <a:cs typeface="Arial" panose="020B0604020202020204" pitchFamily="34" charset="0"/>
              </a:rPr>
              <a:t>con Autoridades y estudiantes   programas físicos </a:t>
            </a:r>
            <a:r>
              <a:rPr lang="es-EC" sz="2200" spc="-10" dirty="0" smtClean="0">
                <a:latin typeface="Arial" panose="020B0604020202020204" pitchFamily="34" charset="0"/>
                <a:ea typeface="Calibri" panose="020F0502020204030204" pitchFamily="34" charset="0"/>
                <a:cs typeface="Arial" panose="020B0604020202020204" pitchFamily="34" charset="0"/>
              </a:rPr>
              <a:t>recreativos para que  </a:t>
            </a:r>
            <a:r>
              <a:rPr lang="es-EC" sz="2200" spc="-10" dirty="0">
                <a:latin typeface="Arial" panose="020B0604020202020204" pitchFamily="34" charset="0"/>
                <a:ea typeface="Calibri" panose="020F0502020204030204" pitchFamily="34" charset="0"/>
                <a:cs typeface="Arial" panose="020B0604020202020204" pitchFamily="34" charset="0"/>
              </a:rPr>
              <a:t>sean realizados   en sus tiempos libres sin imposiciones, promocionando así la salud preventiva  </a:t>
            </a:r>
            <a:endParaRPr lang="es-EC" sz="22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2200" spc="-10" dirty="0">
                <a:latin typeface="Arial" panose="020B0604020202020204" pitchFamily="34" charset="0"/>
                <a:ea typeface="Calibri" panose="020F0502020204030204" pitchFamily="34" charset="0"/>
                <a:cs typeface="Arial" panose="020B0604020202020204" pitchFamily="34" charset="0"/>
              </a:rPr>
              <a:t>La Facultad de Salud Pública y la Escuela de Promoción y cuidados para la Salud es el espacio propicio para estimular el logro del bien integral en el estudiante como individuo y como un ser social, lo cual significa perseguir la excelencia en su desarrollo personal, motivando </a:t>
            </a:r>
            <a:r>
              <a:rPr lang="es-EC" sz="2200" spc="-10" dirty="0" smtClean="0">
                <a:latin typeface="Arial" panose="020B0604020202020204" pitchFamily="34" charset="0"/>
                <a:ea typeface="Calibri" panose="020F0502020204030204" pitchFamily="34" charset="0"/>
                <a:cs typeface="Arial" panose="020B0604020202020204" pitchFamily="34" charset="0"/>
              </a:rPr>
              <a:t>una </a:t>
            </a:r>
            <a:r>
              <a:rPr lang="es-EC" sz="2200" spc="-10" dirty="0">
                <a:latin typeface="Arial" panose="020B0604020202020204" pitchFamily="34" charset="0"/>
                <a:ea typeface="Calibri" panose="020F0502020204030204" pitchFamily="34" charset="0"/>
                <a:cs typeface="Arial" panose="020B0604020202020204" pitchFamily="34" charset="0"/>
              </a:rPr>
              <a:t>cultura de movimiento en función de un estilo de vida más saludable</a:t>
            </a:r>
            <a:r>
              <a:rPr lang="es-EC" sz="2200" spc="-10" dirty="0" smtClean="0">
                <a:latin typeface="Arial" panose="020B0604020202020204" pitchFamily="34" charset="0"/>
                <a:ea typeface="Calibri" panose="020F0502020204030204" pitchFamily="34" charset="0"/>
                <a:cs typeface="Arial" panose="020B0604020202020204" pitchFamily="34" charset="0"/>
              </a:rPr>
              <a:t>.</a:t>
            </a:r>
            <a:r>
              <a:rPr lang="es-EC" sz="2200" spc="-10" dirty="0">
                <a:latin typeface="Arial" panose="020B0604020202020204" pitchFamily="34" charset="0"/>
                <a:ea typeface="Calibri" panose="020F0502020204030204" pitchFamily="34" charset="0"/>
                <a:cs typeface="Arial" panose="020B0604020202020204" pitchFamily="34" charset="0"/>
              </a:rPr>
              <a:t> </a:t>
            </a:r>
            <a:endParaRPr lang="es-EC" sz="2200" dirty="0" smtClean="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2200" spc="-10" dirty="0" smtClean="0">
                <a:latin typeface="Arial" panose="020B0604020202020204" pitchFamily="34" charset="0"/>
                <a:ea typeface="Calibri" panose="020F0502020204030204" pitchFamily="34" charset="0"/>
                <a:cs typeface="Arial" panose="020B0604020202020204" pitchFamily="34" charset="0"/>
              </a:rPr>
              <a:t>Los administradores de los bares de la Espoch deben considerar la posibilidad de cambiar el expendio de alimentos y bebidas  con una guia profesional.  </a:t>
            </a:r>
            <a:r>
              <a:rPr lang="es-EC" sz="2200" dirty="0">
                <a:latin typeface="Times New Roman" panose="02020603050405020304" pitchFamily="18" charset="0"/>
                <a:ea typeface="Times New Roman" panose="02020603050405020304" pitchFamily="18" charset="0"/>
              </a:rPr>
              <a:t> </a:t>
            </a:r>
            <a:endParaRPr lang="es-EC" sz="2200" dirty="0"/>
          </a:p>
          <a:p>
            <a:pPr marL="342900" lvl="0" indent="-342900" algn="just">
              <a:lnSpc>
                <a:spcPct val="150000"/>
              </a:lnSpc>
              <a:spcAft>
                <a:spcPts val="0"/>
              </a:spcAft>
              <a:buFont typeface="Symbol" panose="05050102010706020507" pitchFamily="18" charset="2"/>
              <a:buChar char=""/>
            </a:pPr>
            <a:r>
              <a:rPr lang="es-EC" sz="2200" spc="-10" dirty="0" smtClean="0">
                <a:latin typeface="Arial" panose="020B0604020202020204" pitchFamily="34" charset="0"/>
                <a:ea typeface="Calibri" panose="020F0502020204030204" pitchFamily="34" charset="0"/>
                <a:cs typeface="Arial" panose="020B0604020202020204" pitchFamily="34" charset="0"/>
              </a:rPr>
              <a:t>El </a:t>
            </a:r>
            <a:r>
              <a:rPr lang="es-EC" sz="2200" spc="-10" dirty="0">
                <a:latin typeface="Arial" panose="020B0604020202020204" pitchFamily="34" charset="0"/>
                <a:ea typeface="Calibri" panose="020F0502020204030204" pitchFamily="34" charset="0"/>
                <a:cs typeface="Arial" panose="020B0604020202020204" pitchFamily="34" charset="0"/>
              </a:rPr>
              <a:t>papel que cumplen las universidades en el País  es importante  y tienen  la  obligatoriedad de fortalecer políticas Institucionales para  trabajar  con la población estudiantil  en temas  </a:t>
            </a:r>
            <a:r>
              <a:rPr lang="es-EC" sz="2200" spc="-10" dirty="0" smtClean="0">
                <a:latin typeface="Arial" panose="020B0604020202020204" pitchFamily="34" charset="0"/>
                <a:ea typeface="Calibri" panose="020F0502020204030204" pitchFamily="34" charset="0"/>
                <a:cs typeface="Arial" panose="020B0604020202020204" pitchFamily="34" charset="0"/>
              </a:rPr>
              <a:t>de  salud y </a:t>
            </a:r>
            <a:r>
              <a:rPr lang="es-EC" sz="2200" spc="-10" dirty="0">
                <a:latin typeface="Arial" panose="020B0604020202020204" pitchFamily="34" charset="0"/>
                <a:ea typeface="Calibri" panose="020F0502020204030204" pitchFamily="34" charset="0"/>
                <a:cs typeface="Arial" panose="020B0604020202020204" pitchFamily="34" charset="0"/>
              </a:rPr>
              <a:t>actividad física </a:t>
            </a:r>
            <a:r>
              <a:rPr lang="es-EC" sz="2200" spc="-10" dirty="0" smtClean="0">
                <a:latin typeface="Arial" panose="020B0604020202020204" pitchFamily="34" charset="0"/>
                <a:ea typeface="Calibri" panose="020F0502020204030204" pitchFamily="34" charset="0"/>
                <a:cs typeface="Arial" panose="020B0604020202020204" pitchFamily="34" charset="0"/>
              </a:rPr>
              <a:t>recreativa que  </a:t>
            </a:r>
            <a:r>
              <a:rPr lang="es-EC" sz="2200" spc="-10" dirty="0">
                <a:latin typeface="Arial" panose="020B0604020202020204" pitchFamily="34" charset="0"/>
                <a:ea typeface="Calibri" panose="020F0502020204030204" pitchFamily="34" charset="0"/>
                <a:cs typeface="Arial" panose="020B0604020202020204" pitchFamily="34" charset="0"/>
              </a:rPr>
              <a:t>genere   poblaciones sanas en </a:t>
            </a:r>
            <a:r>
              <a:rPr lang="es-EC" sz="2200" spc="-10" dirty="0" smtClean="0">
                <a:latin typeface="Arial" panose="020B0604020202020204" pitchFamily="34" charset="0"/>
                <a:ea typeface="Calibri" panose="020F0502020204030204" pitchFamily="34" charset="0"/>
                <a:cs typeface="Arial" panose="020B0604020202020204" pitchFamily="34" charset="0"/>
              </a:rPr>
              <a:t> </a:t>
            </a:r>
            <a:r>
              <a:rPr lang="es-EC" sz="2200" spc="-10" dirty="0">
                <a:latin typeface="Arial" panose="020B0604020202020204" pitchFamily="34" charset="0"/>
                <a:ea typeface="Calibri" panose="020F0502020204030204" pitchFamily="34" charset="0"/>
                <a:cs typeface="Arial" panose="020B0604020202020204" pitchFamily="34" charset="0"/>
              </a:rPr>
              <a:t>concordancia con lo que dispone  la    Constitución  de la Republica y el Plan Nacional del buen vivir.</a:t>
            </a:r>
            <a:endParaRPr lang="es-EC" sz="22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400" spc="-10" dirty="0">
                <a:latin typeface="Arial" panose="020B0604020202020204" pitchFamily="34" charset="0"/>
                <a:ea typeface="Calibri" panose="020F0502020204030204" pitchFamily="34" charset="0"/>
                <a:cs typeface="Arial" panose="020B0604020202020204" pitchFamily="34" charset="0"/>
              </a:rPr>
              <a:t> </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pc="-1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83704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18270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1" y="1034322"/>
            <a:ext cx="11098057" cy="4960078"/>
          </a:xfrm>
        </p:spPr>
        <p:txBody>
          <a:bodyPr>
            <a:normAutofit/>
          </a:bodyPr>
          <a:lstStyle/>
          <a:p>
            <a:pPr algn="ctr"/>
            <a:r>
              <a:rPr lang="es-EC" sz="7200" b="1" dirty="0" smtClean="0">
                <a:latin typeface="Arial" panose="020B0604020202020204" pitchFamily="34" charset="0"/>
                <a:cs typeface="Arial" panose="020B0604020202020204" pitchFamily="34" charset="0"/>
              </a:rPr>
              <a:t>GRACIAS</a:t>
            </a:r>
            <a:endParaRPr lang="es-EC" sz="72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152" y="4636394"/>
            <a:ext cx="2202287" cy="1468192"/>
          </a:xfrm>
          <a:prstGeom prst="rect">
            <a:avLst/>
          </a:prstGeom>
        </p:spPr>
      </p:pic>
    </p:spTree>
    <p:extLst>
      <p:ext uri="{BB962C8B-B14F-4D97-AF65-F5344CB8AC3E}">
        <p14:creationId xmlns:p14="http://schemas.microsoft.com/office/powerpoint/2010/main" val="3511061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624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7425" y="257576"/>
            <a:ext cx="11784168" cy="6555641"/>
          </a:xfrm>
          <a:prstGeom prst="rect">
            <a:avLst/>
          </a:prstGeom>
        </p:spPr>
        <p:txBody>
          <a:bodyPr wrap="square">
            <a:spAutoFit/>
          </a:bodyPr>
          <a:lstStyle/>
          <a:p>
            <a:pPr indent="180340" algn="just">
              <a:lnSpc>
                <a:spcPct val="150000"/>
              </a:lnSpc>
              <a:spcAft>
                <a:spcPts val="0"/>
              </a:spcAft>
            </a:pPr>
            <a:r>
              <a:rPr lang="es-EC" sz="2800" spc="-10" dirty="0" smtClean="0">
                <a:latin typeface="Arial" panose="020B0604020202020204" pitchFamily="34" charset="0"/>
                <a:ea typeface="Calibri" panose="020F0502020204030204" pitchFamily="34" charset="0"/>
                <a:cs typeface="Arial" panose="020B0604020202020204" pitchFamily="34" charset="0"/>
              </a:rPr>
              <a:t>La </a:t>
            </a:r>
            <a:r>
              <a:rPr lang="es-EC" sz="2800" spc="-10" dirty="0">
                <a:latin typeface="Arial" panose="020B0604020202020204" pitchFamily="34" charset="0"/>
                <a:ea typeface="Calibri" panose="020F0502020204030204" pitchFamily="34" charset="0"/>
                <a:cs typeface="Arial" panose="020B0604020202020204" pitchFamily="34" charset="0"/>
              </a:rPr>
              <a:t>Facultad de Salud Pública y la Escuela Promoción y Cuidados para la Salud es el espacio propicio para estimular el logro del bien integral en el estudiante como individuo y como un ser social, lo cual significa perseguir la excelencia en el desarrollo de las personas, haciéndolas relevantes dentro de su entorno. La actividad física recreativa como estrategia de prevención se ha vuelto necesaria e imprescindible a medida que avanza la edad; según la epidemiologia   reduce el riesgo de enfermedades crónicas y degenerativas asociadas con la   mortalidad y morbilidad que   evidencia altos costos sociales y económicos a la salud pública. </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5190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1821" y="296214"/>
            <a:ext cx="11745532" cy="6352508"/>
          </a:xfrm>
          <a:prstGeom prst="rect">
            <a:avLst/>
          </a:prstGeom>
        </p:spPr>
        <p:txBody>
          <a:bodyPr wrap="square">
            <a:spAutoFit/>
          </a:bodyPr>
          <a:lstStyle/>
          <a:p>
            <a:pPr indent="180340" algn="ctr">
              <a:lnSpc>
                <a:spcPct val="150000"/>
              </a:lnSpc>
              <a:spcAft>
                <a:spcPts val="0"/>
              </a:spcAft>
            </a:pPr>
            <a:r>
              <a:rPr lang="es-EC" sz="2400" b="1" spc="-10" dirty="0" smtClean="0">
                <a:latin typeface="Arial" panose="020B0604020202020204" pitchFamily="34" charset="0"/>
                <a:ea typeface="Calibri" panose="020F0502020204030204" pitchFamily="34" charset="0"/>
                <a:cs typeface="Arial" panose="020B0604020202020204" pitchFamily="34" charset="0"/>
              </a:rPr>
              <a:t>OBJETIVO GENERAL </a:t>
            </a:r>
            <a:endParaRPr lang="es-EC" sz="2400" dirty="0" smtClean="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400" spc="-10" dirty="0" smtClean="0">
                <a:latin typeface="Arial" panose="020B0604020202020204" pitchFamily="34" charset="0"/>
                <a:ea typeface="Calibri" panose="020F0502020204030204" pitchFamily="34" charset="0"/>
                <a:cs typeface="Arial" panose="020B0604020202020204" pitchFamily="34" charset="0"/>
              </a:rPr>
              <a:t>Aplicar </a:t>
            </a:r>
            <a:r>
              <a:rPr lang="es-EC" sz="2400" spc="-10" dirty="0">
                <a:latin typeface="Arial" panose="020B0604020202020204" pitchFamily="34" charset="0"/>
                <a:ea typeface="Calibri" panose="020F0502020204030204" pitchFamily="34" charset="0"/>
                <a:cs typeface="Arial" panose="020B0604020202020204" pitchFamily="34" charset="0"/>
              </a:rPr>
              <a:t>un programa de actividad física recreativa y conocer su incidencia en la salud de las/ los Estudiantes de la Escuela de educación para la Salud</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indent="180340" algn="ctr">
              <a:lnSpc>
                <a:spcPct val="150000"/>
              </a:lnSpc>
              <a:spcAft>
                <a:spcPts val="0"/>
              </a:spcAft>
            </a:pPr>
            <a:r>
              <a:rPr lang="es-EC" sz="2400" spc="-10" dirty="0">
                <a:latin typeface="Arial" panose="020B0604020202020204" pitchFamily="34" charset="0"/>
                <a:ea typeface="Calibri" panose="020F0502020204030204" pitchFamily="34" charset="0"/>
                <a:cs typeface="Arial" panose="020B0604020202020204" pitchFamily="34" charset="0"/>
              </a:rPr>
              <a:t>  </a:t>
            </a:r>
            <a:endParaRPr lang="es-EC" sz="2400" spc="-10" dirty="0" smtClean="0">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r>
              <a:rPr lang="es-EC" sz="2400" b="1" spc="-10" dirty="0" smtClean="0">
                <a:latin typeface="Arial" panose="020B0604020202020204" pitchFamily="34" charset="0"/>
                <a:ea typeface="Calibri" panose="020F0502020204030204" pitchFamily="34" charset="0"/>
                <a:cs typeface="Arial" panose="020B0604020202020204" pitchFamily="34" charset="0"/>
              </a:rPr>
              <a:t>OBJETIVOS ESPECÍFICOS </a:t>
            </a:r>
            <a:endParaRPr lang="es-EC" sz="2400" dirty="0" smtClean="0">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
            </a:pPr>
            <a:r>
              <a:rPr lang="es-EC" sz="2400" spc="-10" dirty="0">
                <a:latin typeface="Arial" panose="020B0604020202020204" pitchFamily="34" charset="0"/>
                <a:ea typeface="Calibri" panose="020F0502020204030204" pitchFamily="34" charset="0"/>
                <a:cs typeface="Arial" panose="020B0604020202020204" pitchFamily="34" charset="0"/>
              </a:rPr>
              <a:t> </a:t>
            </a:r>
            <a:r>
              <a:rPr lang="es-EC" sz="2400" spc="-10" dirty="0" smtClean="0">
                <a:latin typeface="Arial" panose="020B0604020202020204" pitchFamily="34" charset="0"/>
                <a:ea typeface="Calibri" panose="020F0502020204030204" pitchFamily="34" charset="0"/>
                <a:cs typeface="Arial" panose="020B0604020202020204" pitchFamily="34" charset="0"/>
              </a:rPr>
              <a:t>Analizar </a:t>
            </a:r>
            <a:r>
              <a:rPr lang="es-EC" sz="2400" spc="-10" dirty="0">
                <a:latin typeface="Arial" panose="020B0604020202020204" pitchFamily="34" charset="0"/>
                <a:ea typeface="Calibri" panose="020F0502020204030204" pitchFamily="34" charset="0"/>
                <a:cs typeface="Arial" panose="020B0604020202020204" pitchFamily="34" charset="0"/>
              </a:rPr>
              <a:t>la situación actual sobre la falta de un programa de actividad física recreativa en las/los estudiantes de la Escuela de Educación para la </a:t>
            </a:r>
            <a:r>
              <a:rPr lang="es-EC" sz="2400" spc="-10" dirty="0" smtClean="0">
                <a:latin typeface="Arial" panose="020B0604020202020204" pitchFamily="34" charset="0"/>
                <a:ea typeface="Calibri" panose="020F0502020204030204" pitchFamily="34" charset="0"/>
                <a:cs typeface="Arial" panose="020B0604020202020204" pitchFamily="34" charset="0"/>
              </a:rPr>
              <a:t>salud </a:t>
            </a:r>
            <a:r>
              <a:rPr lang="es-EC" sz="2400" spc="-10" dirty="0">
                <a:latin typeface="Arial" panose="020B0604020202020204" pitchFamily="34" charset="0"/>
                <a:ea typeface="Calibri" panose="020F0502020204030204" pitchFamily="34" charset="0"/>
                <a:cs typeface="Arial" panose="020B0604020202020204" pitchFamily="34" charset="0"/>
              </a:rPr>
              <a:t> </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0"/>
              </a:spcAft>
              <a:buFont typeface="Arial" panose="020B0604020202020204" pitchFamily="34" charset="0"/>
              <a:buChar char="•"/>
            </a:pPr>
            <a:r>
              <a:rPr lang="es-EC" sz="2400" spc="-10" dirty="0" smtClean="0">
                <a:latin typeface="Arial" panose="020B0604020202020204" pitchFamily="34" charset="0"/>
                <a:ea typeface="Calibri" panose="020F0502020204030204" pitchFamily="34" charset="0"/>
                <a:cs typeface="Arial" panose="020B0604020202020204" pitchFamily="34" charset="0"/>
              </a:rPr>
              <a:t> Implementar </a:t>
            </a:r>
            <a:r>
              <a:rPr lang="es-EC" sz="2400" spc="-10" dirty="0">
                <a:latin typeface="Arial" panose="020B0604020202020204" pitchFamily="34" charset="0"/>
                <a:ea typeface="Calibri" panose="020F0502020204030204" pitchFamily="34" charset="0"/>
                <a:cs typeface="Arial" panose="020B0604020202020204" pitchFamily="34" charset="0"/>
              </a:rPr>
              <a:t>el programa de actividad física recreativa para las/los Estudiantes de la Escuela de Educación para la salud  </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Arial" panose="020B0604020202020204" pitchFamily="34" charset="0"/>
              <a:buChar char="•"/>
            </a:pPr>
            <a:r>
              <a:rPr lang="es-EC" sz="2400" spc="-10" dirty="0" smtClean="0">
                <a:latin typeface="Arial" panose="020B0604020202020204" pitchFamily="34" charset="0"/>
                <a:ea typeface="Calibri" panose="020F0502020204030204" pitchFamily="34" charset="0"/>
                <a:cs typeface="Arial" panose="020B0604020202020204" pitchFamily="34" charset="0"/>
              </a:rPr>
              <a:t>Determinar   </a:t>
            </a:r>
            <a:r>
              <a:rPr lang="es-EC" sz="2400" spc="-10" dirty="0">
                <a:latin typeface="Arial" panose="020B0604020202020204" pitchFamily="34" charset="0"/>
                <a:ea typeface="Calibri" panose="020F0502020204030204" pitchFamily="34" charset="0"/>
                <a:cs typeface="Arial" panose="020B0604020202020204" pitchFamily="34" charset="0"/>
              </a:rPr>
              <a:t>la incidencia   del programa de actividad física recreativa en las/los Estudiantes de la Escuela de educación para la salud a través del cuestionario de salud SF-36 y el Índice de Masa corporal (IMC)  </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4958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3183" y="-2364894"/>
            <a:ext cx="11771289" cy="9233297"/>
          </a:xfrm>
          <a:prstGeom prst="rect">
            <a:avLst/>
          </a:prstGeom>
        </p:spPr>
        <p:txBody>
          <a:bodyPr wrap="square">
            <a:spAutoFit/>
          </a:bodyPr>
          <a:lstStyle/>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just">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r>
              <a:rPr lang="es-EC" sz="2800" b="1" spc="-10" dirty="0" smtClean="0">
                <a:latin typeface="Arial" panose="020B0604020202020204" pitchFamily="34" charset="0"/>
                <a:ea typeface="Calibri" panose="020F0502020204030204" pitchFamily="34" charset="0"/>
                <a:cs typeface="Arial" panose="020B0604020202020204" pitchFamily="34" charset="0"/>
              </a:rPr>
              <a:t>MARCO LEGAL </a:t>
            </a:r>
            <a:endParaRPr lang="es-EC" sz="2800" b="1" dirty="0" smtClean="0">
              <a:latin typeface="Arial" panose="020B0604020202020204" pitchFamily="34" charset="0"/>
              <a:ea typeface="Calibri" panose="020F0502020204030204" pitchFamily="34" charset="0"/>
              <a:cs typeface="Times New Roman" panose="02020603050405020304" pitchFamily="18" charset="0"/>
            </a:endParaRPr>
          </a:p>
          <a:p>
            <a:pPr indent="180340" algn="ctr">
              <a:lnSpc>
                <a:spcPct val="150000"/>
              </a:lnSpc>
              <a:spcAft>
                <a:spcPts val="0"/>
              </a:spcAft>
            </a:pPr>
            <a:r>
              <a:rPr lang="es-EC" sz="2000" b="1" spc="-10" dirty="0" smtClean="0">
                <a:latin typeface="Arial" panose="020B0604020202020204" pitchFamily="34" charset="0"/>
                <a:ea typeface="Calibri" panose="020F0502020204030204" pitchFamily="34" charset="0"/>
                <a:cs typeface="Arial" panose="020B0604020202020204" pitchFamily="34" charset="0"/>
              </a:rPr>
              <a:t>Constitución </a:t>
            </a:r>
            <a:r>
              <a:rPr lang="es-EC" sz="2000" b="1" spc="-10" dirty="0">
                <a:latin typeface="Arial" panose="020B0604020202020204" pitchFamily="34" charset="0"/>
                <a:ea typeface="Calibri" panose="020F0502020204030204" pitchFamily="34" charset="0"/>
                <a:cs typeface="Arial" panose="020B0604020202020204" pitchFamily="34" charset="0"/>
              </a:rPr>
              <a:t>de la </a:t>
            </a:r>
            <a:r>
              <a:rPr lang="es-EC" sz="2000" b="1" spc="-10" dirty="0" smtClean="0">
                <a:latin typeface="Arial" panose="020B0604020202020204" pitchFamily="34" charset="0"/>
                <a:ea typeface="Calibri" panose="020F0502020204030204" pitchFamily="34" charset="0"/>
                <a:cs typeface="Arial" panose="020B0604020202020204" pitchFamily="34" charset="0"/>
              </a:rPr>
              <a:t>República</a:t>
            </a:r>
            <a:endParaRPr lang="es-EC" sz="2000" b="1" dirty="0">
              <a:latin typeface="Arial" panose="020B0604020202020204" pitchFamily="34" charset="0"/>
              <a:ea typeface="Calibri" panose="020F0502020204030204" pitchFamily="34" charset="0"/>
              <a:cs typeface="Times New Roman" panose="02020603050405020304" pitchFamily="18" charset="0"/>
            </a:endParaRPr>
          </a:p>
          <a:p>
            <a:pPr indent="180340">
              <a:lnSpc>
                <a:spcPct val="150000"/>
              </a:lnSpc>
              <a:spcAft>
                <a:spcPts val="0"/>
              </a:spcAft>
            </a:pPr>
            <a:r>
              <a:rPr lang="es-EC" sz="2000" b="1" spc="-10" dirty="0" smtClean="0">
                <a:latin typeface="Arial" panose="020B0604020202020204" pitchFamily="34" charset="0"/>
                <a:ea typeface="Calibri" panose="020F0502020204030204" pitchFamily="34" charset="0"/>
                <a:cs typeface="Arial" panose="020B0604020202020204" pitchFamily="34" charset="0"/>
              </a:rPr>
              <a:t>Art</a:t>
            </a:r>
            <a:r>
              <a:rPr lang="es-EC" sz="2000" b="1" spc="-10" dirty="0">
                <a:latin typeface="Arial" panose="020B0604020202020204" pitchFamily="34" charset="0"/>
                <a:ea typeface="Calibri" panose="020F0502020204030204" pitchFamily="34" charset="0"/>
                <a:cs typeface="Arial" panose="020B0604020202020204" pitchFamily="34" charset="0"/>
              </a:rPr>
              <a:t>. 32</a:t>
            </a:r>
            <a:r>
              <a:rPr lang="es-EC" sz="2000" spc="-10" dirty="0">
                <a:latin typeface="Arial" panose="020B0604020202020204" pitchFamily="34" charset="0"/>
                <a:ea typeface="Calibri" panose="020F0502020204030204" pitchFamily="34" charset="0"/>
                <a:cs typeface="Arial" panose="020B0604020202020204" pitchFamily="34" charset="0"/>
              </a:rPr>
              <a:t>.- La salud es un derecho que garantiza el Estado con programas y servicios de salud </a:t>
            </a:r>
            <a:r>
              <a:rPr lang="es-EC" sz="2000" spc="-10" dirty="0" smtClean="0">
                <a:latin typeface="Arial" panose="020B0604020202020204" pitchFamily="34" charset="0"/>
                <a:ea typeface="Calibri" panose="020F0502020204030204" pitchFamily="34" charset="0"/>
                <a:cs typeface="Arial" panose="020B0604020202020204" pitchFamily="34" charset="0"/>
              </a:rPr>
              <a:t>integral fomentando </a:t>
            </a:r>
            <a:r>
              <a:rPr lang="es-EC" sz="2000" spc="-10" dirty="0">
                <a:latin typeface="Arial" panose="020B0604020202020204" pitchFamily="34" charset="0"/>
                <a:ea typeface="Calibri" panose="020F0502020204030204" pitchFamily="34" charset="0"/>
                <a:cs typeface="Arial" panose="020B0604020202020204" pitchFamily="34" charset="0"/>
              </a:rPr>
              <a:t>la realización de actividades recreativas </a:t>
            </a:r>
            <a:endParaRPr lang="es-EC"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2000" b="1" spc="-10" dirty="0" smtClean="0">
                <a:latin typeface="Arial" panose="020B0604020202020204" pitchFamily="34" charset="0"/>
                <a:ea typeface="Calibri" panose="020F0502020204030204" pitchFamily="34" charset="0"/>
                <a:cs typeface="Arial" panose="020B0604020202020204" pitchFamily="34" charset="0"/>
              </a:rPr>
              <a:t>Art</a:t>
            </a:r>
            <a:r>
              <a:rPr lang="es-EC" sz="2000" b="1" spc="-10" dirty="0">
                <a:latin typeface="Arial" panose="020B0604020202020204" pitchFamily="34" charset="0"/>
                <a:ea typeface="Calibri" panose="020F0502020204030204" pitchFamily="34" charset="0"/>
                <a:cs typeface="Arial" panose="020B0604020202020204" pitchFamily="34" charset="0"/>
              </a:rPr>
              <a:t>. 39.-</a:t>
            </a:r>
            <a:r>
              <a:rPr lang="es-EC" sz="2000" spc="-10" dirty="0">
                <a:latin typeface="Arial" panose="020B0604020202020204" pitchFamily="34" charset="0"/>
                <a:ea typeface="Calibri" panose="020F0502020204030204" pitchFamily="34" charset="0"/>
                <a:cs typeface="Arial" panose="020B0604020202020204" pitchFamily="34" charset="0"/>
              </a:rPr>
              <a:t> El Estado reconocerá a las jóvenes y los jóvenes como actores estratégicos del desarrollo del país, y les garantizará la educación, salud, vivienda, recreación, deporte, tiempo </a:t>
            </a:r>
            <a:r>
              <a:rPr lang="es-EC" sz="2000" spc="-10" dirty="0" smtClean="0">
                <a:latin typeface="Arial" panose="020B0604020202020204" pitchFamily="34" charset="0"/>
                <a:ea typeface="Calibri" panose="020F0502020204030204" pitchFamily="34" charset="0"/>
                <a:cs typeface="Arial" panose="020B0604020202020204" pitchFamily="34" charset="0"/>
              </a:rPr>
              <a:t>libre. </a:t>
            </a:r>
            <a:endParaRPr lang="es-EC"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2000" b="1" spc="-10" dirty="0">
                <a:latin typeface="Arial" panose="020B0604020202020204" pitchFamily="34" charset="0"/>
                <a:ea typeface="Calibri" panose="020F0502020204030204" pitchFamily="34" charset="0"/>
                <a:cs typeface="Arial" panose="020B0604020202020204" pitchFamily="34" charset="0"/>
              </a:rPr>
              <a:t>Art 66</a:t>
            </a:r>
            <a:r>
              <a:rPr lang="es-EC" sz="2000" spc="-10" dirty="0">
                <a:latin typeface="Arial" panose="020B0604020202020204" pitchFamily="34" charset="0"/>
                <a:ea typeface="Calibri" panose="020F0502020204030204" pitchFamily="34" charset="0"/>
                <a:cs typeface="Arial" panose="020B0604020202020204" pitchFamily="34" charset="0"/>
              </a:rPr>
              <a:t>.- Establece “el derecho a una vida digna, que asegure la salud, descanso y ocio, cultura física, </a:t>
            </a:r>
            <a:r>
              <a:rPr lang="es-EC" sz="2000" spc="-10" dirty="0" smtClean="0">
                <a:latin typeface="Arial" panose="020B0604020202020204" pitchFamily="34" charset="0"/>
                <a:ea typeface="Calibri" panose="020F0502020204030204" pitchFamily="34" charset="0"/>
                <a:cs typeface="Arial" panose="020B0604020202020204" pitchFamily="34" charset="0"/>
              </a:rPr>
              <a:t>mejorando la calidad </a:t>
            </a:r>
            <a:r>
              <a:rPr lang="es-EC" sz="2000" spc="-10" dirty="0">
                <a:latin typeface="Arial" panose="020B0604020202020204" pitchFamily="34" charset="0"/>
                <a:ea typeface="Calibri" panose="020F0502020204030204" pitchFamily="34" charset="0"/>
                <a:cs typeface="Arial" panose="020B0604020202020204" pitchFamily="34" charset="0"/>
              </a:rPr>
              <a:t>de vida de la </a:t>
            </a:r>
            <a:r>
              <a:rPr lang="es-EC" sz="2000" spc="-10" dirty="0" smtClean="0">
                <a:latin typeface="Arial" panose="020B0604020202020204" pitchFamily="34" charset="0"/>
                <a:ea typeface="Calibri" panose="020F0502020204030204" pitchFamily="34" charset="0"/>
                <a:cs typeface="Arial" panose="020B0604020202020204" pitchFamily="34" charset="0"/>
              </a:rPr>
              <a:t>población.</a:t>
            </a:r>
            <a:endParaRPr lang="es-EC"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2000" b="1" spc="-10" dirty="0">
                <a:latin typeface="Arial" panose="020B0604020202020204" pitchFamily="34" charset="0"/>
                <a:ea typeface="Calibri" panose="020F0502020204030204" pitchFamily="34" charset="0"/>
                <a:cs typeface="Arial" panose="020B0604020202020204" pitchFamily="34" charset="0"/>
              </a:rPr>
              <a:t>Art. 363</a:t>
            </a:r>
            <a:r>
              <a:rPr lang="es-EC" sz="2000" spc="-10" dirty="0">
                <a:latin typeface="Arial" panose="020B0604020202020204" pitchFamily="34" charset="0"/>
                <a:ea typeface="Calibri" panose="020F0502020204030204" pitchFamily="34" charset="0"/>
                <a:cs typeface="Arial" panose="020B0604020202020204" pitchFamily="34" charset="0"/>
              </a:rPr>
              <a:t>.- El Estado será responsable </a:t>
            </a:r>
            <a:r>
              <a:rPr lang="es-EC" sz="2000" spc="-10" dirty="0" smtClean="0">
                <a:latin typeface="Arial" panose="020B0604020202020204" pitchFamily="34" charset="0"/>
                <a:ea typeface="Calibri" panose="020F0502020204030204" pitchFamily="34" charset="0"/>
                <a:cs typeface="Arial" panose="020B0604020202020204" pitchFamily="34" charset="0"/>
              </a:rPr>
              <a:t>de Formular </a:t>
            </a:r>
            <a:r>
              <a:rPr lang="es-EC" sz="2000" spc="-10" dirty="0">
                <a:latin typeface="Arial" panose="020B0604020202020204" pitchFamily="34" charset="0"/>
                <a:ea typeface="Calibri" panose="020F0502020204030204" pitchFamily="34" charset="0"/>
                <a:cs typeface="Arial" panose="020B0604020202020204" pitchFamily="34" charset="0"/>
              </a:rPr>
              <a:t>políticas públicas que garanticen la promoción, prevención, curación, rehabilitación y atención integral en salud y fomentar prácticas saludables </a:t>
            </a:r>
            <a:r>
              <a:rPr lang="es-EC" sz="2000" spc="-10" dirty="0" smtClean="0">
                <a:latin typeface="Arial" panose="020B0604020202020204" pitchFamily="34" charset="0"/>
                <a:ea typeface="Calibri" panose="020F0502020204030204" pitchFamily="34" charset="0"/>
                <a:cs typeface="Arial" panose="020B0604020202020204" pitchFamily="34" charset="0"/>
              </a:rPr>
              <a:t>.</a:t>
            </a:r>
            <a:endParaRPr lang="es-EC"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2000" b="1" spc="-10" dirty="0" smtClean="0">
                <a:latin typeface="Arial" panose="020B0604020202020204" pitchFamily="34" charset="0"/>
                <a:ea typeface="Calibri" panose="020F0502020204030204" pitchFamily="34" charset="0"/>
                <a:cs typeface="Arial" panose="020B0604020202020204" pitchFamily="34" charset="0"/>
              </a:rPr>
              <a:t>Art</a:t>
            </a:r>
            <a:r>
              <a:rPr lang="es-EC" sz="2000" b="1" spc="-10" dirty="0">
                <a:latin typeface="Arial" panose="020B0604020202020204" pitchFamily="34" charset="0"/>
                <a:ea typeface="Calibri" panose="020F0502020204030204" pitchFamily="34" charset="0"/>
                <a:cs typeface="Arial" panose="020B0604020202020204" pitchFamily="34" charset="0"/>
              </a:rPr>
              <a:t>. 381</a:t>
            </a:r>
            <a:r>
              <a:rPr lang="es-EC" sz="2000" spc="-10" dirty="0">
                <a:latin typeface="Arial" panose="020B0604020202020204" pitchFamily="34" charset="0"/>
                <a:ea typeface="Calibri" panose="020F0502020204030204" pitchFamily="34" charset="0"/>
                <a:cs typeface="Arial" panose="020B0604020202020204" pitchFamily="34" charset="0"/>
              </a:rPr>
              <a:t>.- El Estado protegerá, promoverá y coordinará la cultura física que comprende el deporte, la educación física y la </a:t>
            </a:r>
            <a:r>
              <a:rPr lang="es-EC" sz="2000" spc="-10" dirty="0" smtClean="0">
                <a:latin typeface="Arial" panose="020B0604020202020204" pitchFamily="34" charset="0"/>
                <a:ea typeface="Calibri" panose="020F0502020204030204" pitchFamily="34" charset="0"/>
                <a:cs typeface="Arial" panose="020B0604020202020204" pitchFamily="34" charset="0"/>
              </a:rPr>
              <a:t>recreación, </a:t>
            </a:r>
            <a:r>
              <a:rPr lang="es-EC" sz="2000" spc="-10" dirty="0">
                <a:latin typeface="Arial" panose="020B0604020202020204" pitchFamily="34" charset="0"/>
                <a:ea typeface="Calibri" panose="020F0502020204030204" pitchFamily="34" charset="0"/>
                <a:cs typeface="Arial" panose="020B0604020202020204" pitchFamily="34" charset="0"/>
              </a:rPr>
              <a:t>garantizando  los recursos y la infraestructura </a:t>
            </a:r>
            <a:r>
              <a:rPr lang="es-EC" sz="2000" spc="-10" dirty="0" smtClean="0">
                <a:latin typeface="Arial" panose="020B0604020202020204" pitchFamily="34" charset="0"/>
                <a:ea typeface="Calibri" panose="020F0502020204030204" pitchFamily="34" charset="0"/>
                <a:cs typeface="Arial" panose="020B0604020202020204" pitchFamily="34" charset="0"/>
              </a:rPr>
              <a:t>para </a:t>
            </a:r>
            <a:r>
              <a:rPr lang="es-EC" sz="2000" spc="-10" dirty="0">
                <a:latin typeface="Arial" panose="020B0604020202020204" pitchFamily="34" charset="0"/>
                <a:ea typeface="Calibri" panose="020F0502020204030204" pitchFamily="34" charset="0"/>
                <a:cs typeface="Arial" panose="020B0604020202020204" pitchFamily="34" charset="0"/>
              </a:rPr>
              <a:t>estas actividades</a:t>
            </a:r>
            <a:r>
              <a:rPr lang="es-EC" sz="2000" spc="-10" dirty="0" smtClean="0">
                <a:latin typeface="Arial" panose="020B0604020202020204" pitchFamily="34" charset="0"/>
                <a:ea typeface="Calibri" panose="020F0502020204030204" pitchFamily="34" charset="0"/>
                <a:cs typeface="Arial" panose="020B0604020202020204" pitchFamily="34" charset="0"/>
              </a:rPr>
              <a:t>.</a:t>
            </a:r>
            <a:endParaRPr lang="es-EC" sz="2000" dirty="0">
              <a:latin typeface="Arial" panose="020B0604020202020204" pitchFamily="34" charset="0"/>
              <a:ea typeface="Calibri" panose="020F0502020204030204" pitchFamily="34" charset="0"/>
              <a:cs typeface="Times New Roman" panose="02020603050405020304" pitchFamily="18" charset="0"/>
            </a:endParaRPr>
          </a:p>
          <a:p>
            <a:pPr algn="just"/>
            <a:endParaRPr lang="es-EC" sz="2000" b="1" spc="-10" dirty="0" smtClean="0">
              <a:latin typeface="Arial" panose="020B0604020202020204" pitchFamily="34" charset="0"/>
              <a:ea typeface="Calibri" panose="020F0502020204030204" pitchFamily="34" charset="0"/>
            </a:endParaRPr>
          </a:p>
          <a:p>
            <a:pPr algn="just"/>
            <a:r>
              <a:rPr lang="es-EC" sz="2000" b="1" spc="-10" dirty="0" smtClean="0">
                <a:latin typeface="Arial" panose="020B0604020202020204" pitchFamily="34" charset="0"/>
                <a:ea typeface="Calibri" panose="020F0502020204030204" pitchFamily="34" charset="0"/>
              </a:rPr>
              <a:t>Art</a:t>
            </a:r>
            <a:r>
              <a:rPr lang="es-EC" sz="2000" b="1" spc="-10" dirty="0">
                <a:latin typeface="Arial" panose="020B0604020202020204" pitchFamily="34" charset="0"/>
                <a:ea typeface="Calibri" panose="020F0502020204030204" pitchFamily="34" charset="0"/>
              </a:rPr>
              <a:t>. 383</a:t>
            </a:r>
            <a:r>
              <a:rPr lang="es-EC" sz="2000" spc="-10" dirty="0">
                <a:latin typeface="Arial" panose="020B0604020202020204" pitchFamily="34" charset="0"/>
                <a:ea typeface="Calibri" panose="020F0502020204030204" pitchFamily="34" charset="0"/>
              </a:rPr>
              <a:t>.- Se garantiza el derecho de las personas y las colectividades al tiempo libre, la ampliación de las condiciones físicas,  y la promoción de actividades para el </a:t>
            </a:r>
            <a:r>
              <a:rPr lang="es-EC" sz="2000" spc="-10" dirty="0" smtClean="0">
                <a:latin typeface="Arial" panose="020B0604020202020204" pitchFamily="34" charset="0"/>
                <a:ea typeface="Calibri" panose="020F0502020204030204" pitchFamily="34" charset="0"/>
              </a:rPr>
              <a:t>esparcimiento y descanso</a:t>
            </a:r>
            <a:endParaRPr lang="es-EC" sz="2000" dirty="0"/>
          </a:p>
        </p:txBody>
      </p:sp>
    </p:spTree>
    <p:extLst>
      <p:ext uri="{BB962C8B-B14F-4D97-AF65-F5344CB8AC3E}">
        <p14:creationId xmlns:p14="http://schemas.microsoft.com/office/powerpoint/2010/main" val="1876764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015989" cy="6694140"/>
          </a:xfrm>
          <a:prstGeom prst="rect">
            <a:avLst/>
          </a:prstGeom>
        </p:spPr>
        <p:txBody>
          <a:bodyPr wrap="square">
            <a:spAutoFit/>
          </a:bodyPr>
          <a:lstStyle/>
          <a:p>
            <a:pPr algn="ctr">
              <a:lnSpc>
                <a:spcPct val="150000"/>
              </a:lnSpc>
              <a:spcAft>
                <a:spcPts val="0"/>
              </a:spcAft>
            </a:pPr>
            <a:r>
              <a:rPr lang="es-EC" sz="2400" b="1" spc="-10" dirty="0">
                <a:latin typeface="Arial" panose="020B0604020202020204" pitchFamily="34" charset="0"/>
                <a:ea typeface="Calibri" panose="020F0502020204030204" pitchFamily="34" charset="0"/>
                <a:cs typeface="Arial" panose="020B0604020202020204" pitchFamily="34" charset="0"/>
              </a:rPr>
              <a:t>PLAN NACIONAL DEL BUEN VIVIR</a:t>
            </a:r>
            <a:endParaRPr lang="es-EC" sz="24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000" b="1" spc="-10" dirty="0" smtClean="0">
                <a:latin typeface="Arial" panose="020B0604020202020204" pitchFamily="34" charset="0"/>
                <a:ea typeface="Calibri" panose="020F0502020204030204" pitchFamily="34" charset="0"/>
                <a:cs typeface="Arial" panose="020B0604020202020204" pitchFamily="34" charset="0"/>
              </a:rPr>
              <a:t>Objetivo 3 .- Mejorar </a:t>
            </a:r>
            <a:r>
              <a:rPr lang="es-EC" sz="2000" b="1" spc="-10" dirty="0">
                <a:latin typeface="Arial" panose="020B0604020202020204" pitchFamily="34" charset="0"/>
                <a:ea typeface="Calibri" panose="020F0502020204030204" pitchFamily="34" charset="0"/>
                <a:cs typeface="Arial" panose="020B0604020202020204" pitchFamily="34" charset="0"/>
              </a:rPr>
              <a:t>la calidad de vida de la </a:t>
            </a:r>
            <a:r>
              <a:rPr lang="es-EC" sz="2000" b="1" spc="-10" dirty="0" smtClean="0">
                <a:latin typeface="Arial" panose="020B0604020202020204" pitchFamily="34" charset="0"/>
                <a:ea typeface="Calibri" panose="020F0502020204030204" pitchFamily="34" charset="0"/>
                <a:cs typeface="Arial" panose="020B0604020202020204" pitchFamily="34" charset="0"/>
              </a:rPr>
              <a:t>Población </a:t>
            </a:r>
            <a:r>
              <a:rPr lang="es-EC" sz="2000" spc="-10" dirty="0" smtClean="0">
                <a:latin typeface="Arial" panose="020B0604020202020204" pitchFamily="34" charset="0"/>
                <a:ea typeface="Calibri" panose="020F0502020204030204" pitchFamily="34" charset="0"/>
                <a:cs typeface="Arial" panose="020B0604020202020204" pitchFamily="34" charset="0"/>
              </a:rPr>
              <a:t>La </a:t>
            </a:r>
            <a:r>
              <a:rPr lang="es-EC" sz="2000" spc="-10" dirty="0">
                <a:latin typeface="Arial" panose="020B0604020202020204" pitchFamily="34" charset="0"/>
                <a:ea typeface="Calibri" panose="020F0502020204030204" pitchFamily="34" charset="0"/>
                <a:cs typeface="Arial" panose="020B0604020202020204" pitchFamily="34" charset="0"/>
              </a:rPr>
              <a:t>salud y el fomento de la actividad física.</a:t>
            </a:r>
            <a:endParaRPr lang="es-EC" sz="20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000" b="1" spc="-10" dirty="0" smtClean="0">
                <a:latin typeface="Arial" panose="020B0604020202020204" pitchFamily="34" charset="0"/>
                <a:ea typeface="Calibri" panose="020F0502020204030204" pitchFamily="34" charset="0"/>
                <a:cs typeface="Arial" panose="020B0604020202020204" pitchFamily="34" charset="0"/>
              </a:rPr>
              <a:t>Ocio, Tiempo </a:t>
            </a:r>
            <a:r>
              <a:rPr lang="es-EC" sz="2000" b="1" spc="-10" dirty="0">
                <a:latin typeface="Arial" panose="020B0604020202020204" pitchFamily="34" charset="0"/>
                <a:ea typeface="Calibri" panose="020F0502020204030204" pitchFamily="34" charset="0"/>
                <a:cs typeface="Arial" panose="020B0604020202020204" pitchFamily="34" charset="0"/>
              </a:rPr>
              <a:t>libre, Deporte y Actividad </a:t>
            </a:r>
            <a:r>
              <a:rPr lang="es-EC" sz="2000" b="1" spc="-10" dirty="0" smtClean="0">
                <a:latin typeface="Arial" panose="020B0604020202020204" pitchFamily="34" charset="0"/>
                <a:ea typeface="Calibri" panose="020F0502020204030204" pitchFamily="34" charset="0"/>
                <a:cs typeface="Arial" panose="020B0604020202020204" pitchFamily="34" charset="0"/>
              </a:rPr>
              <a:t>Física.- </a:t>
            </a:r>
            <a:r>
              <a:rPr lang="es-EC" sz="2000" spc="-10" dirty="0" smtClean="0">
                <a:latin typeface="Arial" panose="020B0604020202020204" pitchFamily="34" charset="0"/>
                <a:ea typeface="Calibri" panose="020F0502020204030204" pitchFamily="34" charset="0"/>
                <a:cs typeface="Arial" panose="020B0604020202020204" pitchFamily="34" charset="0"/>
              </a:rPr>
              <a:t>Fomentar </a:t>
            </a:r>
            <a:r>
              <a:rPr lang="es-EC" sz="2000" spc="-10" dirty="0">
                <a:latin typeface="Arial" panose="020B0604020202020204" pitchFamily="34" charset="0"/>
                <a:ea typeface="Calibri" panose="020F0502020204030204" pitchFamily="34" charset="0"/>
                <a:cs typeface="Arial" panose="020B0604020202020204" pitchFamily="34" charset="0"/>
              </a:rPr>
              <a:t>el tiempo dedicado al ocio activo y el uso del tiempo libre en    actividades físicas, deportivas </a:t>
            </a:r>
            <a:endParaRPr lang="es-EC" sz="20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000" spc="-10" dirty="0">
                <a:latin typeface="Arial" panose="020B0604020202020204" pitchFamily="34" charset="0"/>
                <a:ea typeface="Calibri" panose="020F0502020204030204" pitchFamily="34" charset="0"/>
                <a:cs typeface="Arial" panose="020B0604020202020204" pitchFamily="34" charset="0"/>
              </a:rPr>
              <a:t>a.- Masificar las actividades físicas y recreativas en la población</a:t>
            </a:r>
            <a:endParaRPr lang="es-EC" sz="20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000" spc="-10" dirty="0">
                <a:latin typeface="Arial" panose="020B0604020202020204" pitchFamily="34" charset="0"/>
                <a:ea typeface="Calibri" panose="020F0502020204030204" pitchFamily="34" charset="0"/>
                <a:cs typeface="Arial" panose="020B0604020202020204" pitchFamily="34" charset="0"/>
              </a:rPr>
              <a:t>B.-. Impulsar de forma incluyente la práctica de deportes y actividad física en el uso del tiempo libre.</a:t>
            </a:r>
            <a:endParaRPr lang="es-EC" sz="2000" dirty="0">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C" sz="2000" spc="-10" dirty="0">
                <a:latin typeface="Arial" panose="020B0604020202020204" pitchFamily="34" charset="0"/>
                <a:ea typeface="Calibri" panose="020F0502020204030204" pitchFamily="34" charset="0"/>
                <a:cs typeface="Arial" panose="020B0604020202020204" pitchFamily="34" charset="0"/>
              </a:rPr>
              <a:t>d. Propiciar el uso del tiempo libre de niños y niñas, adolescentes y jóvenes en actividades recreativas, lúdicas, formación de ciudadanos activos</a:t>
            </a:r>
            <a:endParaRPr lang="es-EC" sz="2000" dirty="0">
              <a:latin typeface="Arial" panose="020B0604020202020204" pitchFamily="34" charset="0"/>
              <a:ea typeface="Calibri" panose="020F0502020204030204" pitchFamily="34" charset="0"/>
              <a:cs typeface="Times New Roman" panose="02020603050405020304" pitchFamily="18" charset="0"/>
            </a:endParaRPr>
          </a:p>
          <a:p>
            <a:pPr indent="180340" algn="ctr">
              <a:lnSpc>
                <a:spcPct val="150000"/>
              </a:lnSpc>
              <a:spcAft>
                <a:spcPts val="0"/>
              </a:spcAft>
            </a:pPr>
            <a:r>
              <a:rPr lang="es-EC" spc="-10" dirty="0">
                <a:latin typeface="Arial" panose="020B0604020202020204" pitchFamily="34" charset="0"/>
                <a:ea typeface="Calibri" panose="020F0502020204030204" pitchFamily="34" charset="0"/>
                <a:cs typeface="Arial" panose="020B0604020202020204" pitchFamily="34" charset="0"/>
              </a:rPr>
              <a:t> </a:t>
            </a:r>
            <a:r>
              <a:rPr lang="es-EC" spc="-10" dirty="0" smtClean="0">
                <a:latin typeface="Arial" panose="020B0604020202020204" pitchFamily="34" charset="0"/>
                <a:ea typeface="Calibri" panose="020F0502020204030204" pitchFamily="34" charset="0"/>
                <a:cs typeface="Arial" panose="020B0604020202020204" pitchFamily="34" charset="0"/>
              </a:rPr>
              <a:t>                                   </a:t>
            </a:r>
          </a:p>
          <a:p>
            <a:pPr indent="180340" algn="ctr">
              <a:lnSpc>
                <a:spcPct val="150000"/>
              </a:lnSpc>
              <a:spcAft>
                <a:spcPts val="0"/>
              </a:spcAft>
            </a:pPr>
            <a:r>
              <a:rPr lang="es-EC" sz="2400" b="1" dirty="0" smtClean="0"/>
              <a:t>LEY DEL DEPORTE, EDUCACIÓN FÍSICA Y RECREACIÓN</a:t>
            </a:r>
          </a:p>
          <a:p>
            <a:pPr algn="just">
              <a:lnSpc>
                <a:spcPct val="150000"/>
              </a:lnSpc>
              <a:spcAft>
                <a:spcPts val="0"/>
              </a:spcAft>
            </a:pPr>
            <a:r>
              <a:rPr lang="es-EC" sz="2000" b="1" spc="-10" dirty="0" smtClean="0">
                <a:latin typeface="Arial" panose="020B0604020202020204" pitchFamily="34" charset="0"/>
                <a:ea typeface="Calibri" panose="020F0502020204030204" pitchFamily="34" charset="0"/>
                <a:cs typeface="Arial" panose="020B0604020202020204" pitchFamily="34" charset="0"/>
              </a:rPr>
              <a:t>Art</a:t>
            </a:r>
            <a:r>
              <a:rPr lang="es-EC" sz="2000" b="1" spc="-10" dirty="0">
                <a:latin typeface="Arial" panose="020B0604020202020204" pitchFamily="34" charset="0"/>
                <a:ea typeface="Calibri" panose="020F0502020204030204" pitchFamily="34" charset="0"/>
                <a:cs typeface="Arial" panose="020B0604020202020204" pitchFamily="34" charset="0"/>
              </a:rPr>
              <a:t>. 13</a:t>
            </a:r>
            <a:r>
              <a:rPr lang="es-EC" sz="2000" spc="-10" dirty="0">
                <a:latin typeface="Arial" panose="020B0604020202020204" pitchFamily="34" charset="0"/>
                <a:ea typeface="Calibri" panose="020F0502020204030204" pitchFamily="34" charset="0"/>
                <a:cs typeface="Arial" panose="020B0604020202020204" pitchFamily="34" charset="0"/>
              </a:rPr>
              <a:t> - El Ministerio </a:t>
            </a:r>
            <a:r>
              <a:rPr lang="es-EC" sz="2000" spc="-10" dirty="0" smtClean="0">
                <a:latin typeface="Arial" panose="020B0604020202020204" pitchFamily="34" charset="0"/>
                <a:ea typeface="Calibri" panose="020F0502020204030204" pitchFamily="34" charset="0"/>
                <a:cs typeface="Arial" panose="020B0604020202020204" pitchFamily="34" charset="0"/>
              </a:rPr>
              <a:t>es </a:t>
            </a:r>
            <a:r>
              <a:rPr lang="es-EC" sz="2000" spc="-10" dirty="0">
                <a:latin typeface="Arial" panose="020B0604020202020204" pitchFamily="34" charset="0"/>
                <a:ea typeface="Calibri" panose="020F0502020204030204" pitchFamily="34" charset="0"/>
                <a:cs typeface="Arial" panose="020B0604020202020204" pitchFamily="34" charset="0"/>
              </a:rPr>
              <a:t>el órgano rector y planificador del deporte, educación física y recreación, le corresponde establecer, ejercer, garantizar y aplicar las políticas, directrices y planes aplicables en las áreas correspondientes </a:t>
            </a:r>
            <a:r>
              <a:rPr lang="es-EC" sz="2000" spc="-10" dirty="0" smtClean="0">
                <a:latin typeface="Arial" panose="020B0604020202020204" pitchFamily="34" charset="0"/>
                <a:ea typeface="Calibri" panose="020F0502020204030204" pitchFamily="34" charset="0"/>
                <a:cs typeface="Arial" panose="020B0604020202020204" pitchFamily="34" charset="0"/>
              </a:rPr>
              <a:t> con </a:t>
            </a:r>
            <a:r>
              <a:rPr lang="es-EC" sz="2000" spc="-10" dirty="0">
                <a:latin typeface="Arial" panose="020B0604020202020204" pitchFamily="34" charset="0"/>
                <a:ea typeface="Calibri" panose="020F0502020204030204" pitchFamily="34" charset="0"/>
                <a:cs typeface="Arial" panose="020B0604020202020204" pitchFamily="34" charset="0"/>
              </a:rPr>
              <a:t>dos objetivos principales, la activación de la población para asegurar la salud de las y los ciudadanos y facilitar la consecución de logros deportivos a nivel nacional e internacional.</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8541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758130"/>
            <a:ext cx="12003110" cy="12926616"/>
          </a:xfrm>
          <a:prstGeom prst="rect">
            <a:avLst/>
          </a:prstGeom>
        </p:spPr>
        <p:txBody>
          <a:bodyPr wrap="square">
            <a:spAutoFit/>
          </a:bodyPr>
          <a:lstStyle/>
          <a:p>
            <a:pPr indent="180340" algn="ctr">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b="1" spc="-1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endParaRPr lang="es-EC" b="1" spc="-1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180340" algn="ctr">
              <a:lnSpc>
                <a:spcPct val="150000"/>
              </a:lnSpc>
              <a:spcAft>
                <a:spcPts val="0"/>
              </a:spcAft>
            </a:pPr>
            <a:r>
              <a:rPr lang="es-EC" sz="2400" b="1" spc="-10" dirty="0" smtClean="0">
                <a:solidFill>
                  <a:srgbClr val="000000"/>
                </a:solidFill>
                <a:latin typeface="Arial" panose="020B0604020202020204" pitchFamily="34" charset="0"/>
                <a:ea typeface="Calibri" panose="020F0502020204030204" pitchFamily="34" charset="0"/>
                <a:cs typeface="Arial" panose="020B0604020202020204" pitchFamily="34" charset="0"/>
              </a:rPr>
              <a:t>BASES </a:t>
            </a:r>
            <a:r>
              <a:rPr lang="es-EC" sz="2400" b="1" spc="-10" dirty="0">
                <a:solidFill>
                  <a:srgbClr val="000000"/>
                </a:solidFill>
                <a:latin typeface="Arial" panose="020B0604020202020204" pitchFamily="34" charset="0"/>
                <a:ea typeface="Calibri" panose="020F0502020204030204" pitchFamily="34" charset="0"/>
                <a:cs typeface="Arial" panose="020B0604020202020204" pitchFamily="34" charset="0"/>
              </a:rPr>
              <a:t>TEORICAS</a:t>
            </a:r>
            <a:endParaRPr lang="es-EC" sz="2400" b="1"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2000" spc="-10" dirty="0">
                <a:latin typeface="Arial" panose="020B0604020202020204" pitchFamily="34" charset="0"/>
                <a:ea typeface="Calibri" panose="020F0502020204030204" pitchFamily="34" charset="0"/>
                <a:cs typeface="Arial" panose="020B0604020202020204" pitchFamily="34" charset="0"/>
              </a:rPr>
              <a:t>Las actividades físicas con carácter recreativo no son </a:t>
            </a:r>
            <a:r>
              <a:rPr lang="es-EC" sz="2000" spc="-10" dirty="0" smtClean="0">
                <a:latin typeface="Arial" panose="020B0604020202020204" pitchFamily="34" charset="0"/>
                <a:ea typeface="Calibri" panose="020F0502020204030204" pitchFamily="34" charset="0"/>
                <a:cs typeface="Arial" panose="020B0604020202020204" pitchFamily="34" charset="0"/>
              </a:rPr>
              <a:t>un </a:t>
            </a:r>
            <a:r>
              <a:rPr lang="es-EC" sz="2000" spc="-10" dirty="0">
                <a:latin typeface="Arial" panose="020B0604020202020204" pitchFamily="34" charset="0"/>
                <a:ea typeface="Calibri" panose="020F0502020204030204" pitchFamily="34" charset="0"/>
                <a:cs typeface="Arial" panose="020B0604020202020204" pitchFamily="34" charset="0"/>
              </a:rPr>
              <a:t>invento del siglo </a:t>
            </a:r>
            <a:r>
              <a:rPr lang="es-EC" sz="2000" spc="-10" dirty="0" smtClean="0">
                <a:latin typeface="Arial" panose="020B0604020202020204" pitchFamily="34" charset="0"/>
                <a:ea typeface="Calibri" panose="020F0502020204030204" pitchFamily="34" charset="0"/>
                <a:cs typeface="Arial" panose="020B0604020202020204" pitchFamily="34" charset="0"/>
              </a:rPr>
              <a:t>XX , han existido a </a:t>
            </a:r>
            <a:r>
              <a:rPr lang="es-EC" sz="2000" spc="-10" dirty="0">
                <a:latin typeface="Arial" panose="020B0604020202020204" pitchFamily="34" charset="0"/>
                <a:ea typeface="Calibri" panose="020F0502020204030204" pitchFamily="34" charset="0"/>
                <a:cs typeface="Arial" panose="020B0604020202020204" pitchFamily="34" charset="0"/>
              </a:rPr>
              <a:t>lo largo de la historia de la </a:t>
            </a:r>
            <a:r>
              <a:rPr lang="es-EC" sz="2000" spc="-10" dirty="0" smtClean="0">
                <a:latin typeface="Arial" panose="020B0604020202020204" pitchFamily="34" charset="0"/>
                <a:ea typeface="Calibri" panose="020F0502020204030204" pitchFamily="34" charset="0"/>
                <a:cs typeface="Arial" panose="020B0604020202020204" pitchFamily="34" charset="0"/>
              </a:rPr>
              <a:t>humanidad, en </a:t>
            </a:r>
            <a:r>
              <a:rPr lang="es-EC" sz="2000" spc="-10" dirty="0">
                <a:latin typeface="Arial" panose="020B0604020202020204" pitchFamily="34" charset="0"/>
                <a:ea typeface="Calibri" panose="020F0502020204030204" pitchFamily="34" charset="0"/>
                <a:cs typeface="Arial" panose="020B0604020202020204" pitchFamily="34" charset="0"/>
              </a:rPr>
              <a:t>los últimos veinticinco </a:t>
            </a:r>
            <a:r>
              <a:rPr lang="es-EC" sz="2000" spc="-10" dirty="0" smtClean="0">
                <a:latin typeface="Arial" panose="020B0604020202020204" pitchFamily="34" charset="0"/>
                <a:ea typeface="Calibri" panose="020F0502020204030204" pitchFamily="34" charset="0"/>
                <a:cs typeface="Arial" panose="020B0604020202020204" pitchFamily="34" charset="0"/>
              </a:rPr>
              <a:t>años, </a:t>
            </a:r>
            <a:r>
              <a:rPr lang="es-EC" sz="2000" spc="-10" dirty="0">
                <a:latin typeface="Arial" panose="020B0604020202020204" pitchFamily="34" charset="0"/>
                <a:ea typeface="Calibri" panose="020F0502020204030204" pitchFamily="34" charset="0"/>
                <a:cs typeface="Arial" panose="020B0604020202020204" pitchFamily="34" charset="0"/>
              </a:rPr>
              <a:t>por su universalización tienen una clara repercusión social </a:t>
            </a:r>
            <a:r>
              <a:rPr lang="es-EC" sz="2000" spc="-10" dirty="0" smtClean="0">
                <a:latin typeface="Arial" panose="020B0604020202020204" pitchFamily="34" charset="0"/>
                <a:ea typeface="Calibri" panose="020F0502020204030204" pitchFamily="34" charset="0"/>
                <a:cs typeface="Arial" panose="020B0604020202020204" pitchFamily="34" charset="0"/>
              </a:rPr>
              <a:t>por  </a:t>
            </a:r>
            <a:r>
              <a:rPr lang="es-EC" sz="2000" spc="-10" dirty="0">
                <a:latin typeface="Arial" panose="020B0604020202020204" pitchFamily="34" charset="0"/>
                <a:ea typeface="Calibri" panose="020F0502020204030204" pitchFamily="34" charset="0"/>
                <a:cs typeface="Arial" panose="020B0604020202020204" pitchFamily="34" charset="0"/>
              </a:rPr>
              <a:t>los beneficios que estas reportan para los seres humanos </a:t>
            </a:r>
            <a:r>
              <a:rPr lang="es-EC" sz="2000" spc="-10" dirty="0" smtClean="0">
                <a:latin typeface="Arial" panose="020B0604020202020204" pitchFamily="34" charset="0"/>
                <a:ea typeface="Calibri" panose="020F0502020204030204" pitchFamily="34" charset="0"/>
                <a:cs typeface="Arial" panose="020B0604020202020204" pitchFamily="34" charset="0"/>
              </a:rPr>
              <a:t>en su </a:t>
            </a:r>
            <a:r>
              <a:rPr lang="es-EC" sz="2000" spc="-10" dirty="0">
                <a:latin typeface="Arial" panose="020B0604020202020204" pitchFamily="34" charset="0"/>
                <a:ea typeface="Calibri" panose="020F0502020204030204" pitchFamily="34" charset="0"/>
                <a:cs typeface="Arial" panose="020B0604020202020204" pitchFamily="34" charset="0"/>
              </a:rPr>
              <a:t>salud física y </a:t>
            </a:r>
            <a:r>
              <a:rPr lang="es-EC" sz="2000" spc="-10" dirty="0" smtClean="0">
                <a:latin typeface="Arial" panose="020B0604020202020204" pitchFamily="34" charset="0"/>
                <a:ea typeface="Calibri" panose="020F0502020204030204" pitchFamily="34" charset="0"/>
                <a:cs typeface="Arial" panose="020B0604020202020204" pitchFamily="34" charset="0"/>
              </a:rPr>
              <a:t>mental. En </a:t>
            </a:r>
            <a:r>
              <a:rPr lang="es-EC" sz="2000" spc="-10" dirty="0">
                <a:latin typeface="Arial" panose="020B0604020202020204" pitchFamily="34" charset="0"/>
                <a:ea typeface="Calibri" panose="020F0502020204030204" pitchFamily="34" charset="0"/>
                <a:cs typeface="Arial" panose="020B0604020202020204" pitchFamily="34" charset="0"/>
              </a:rPr>
              <a:t>la actividad fisica es fundamental el acoplamiento  de  su apellido por así decirlo  que es  la recreación, que permite hacer  cosas que nos gustan sin imposiciones y  </a:t>
            </a:r>
            <a:r>
              <a:rPr lang="es-EC" sz="2000" spc="-10" dirty="0" smtClean="0">
                <a:latin typeface="Arial" panose="020B0604020202020204" pitchFamily="34" charset="0"/>
                <a:ea typeface="Calibri" panose="020F0502020204030204" pitchFamily="34" charset="0"/>
                <a:cs typeface="Arial" panose="020B0604020202020204" pitchFamily="34" charset="0"/>
              </a:rPr>
              <a:t>nos </a:t>
            </a:r>
            <a:r>
              <a:rPr lang="es-EC" sz="2000" spc="-10" dirty="0">
                <a:latin typeface="Arial" panose="020B0604020202020204" pitchFamily="34" charset="0"/>
                <a:ea typeface="Calibri" panose="020F0502020204030204" pitchFamily="34" charset="0"/>
                <a:cs typeface="Arial" panose="020B0604020202020204" pitchFamily="34" charset="0"/>
              </a:rPr>
              <a:t>hacen sentir bien, </a:t>
            </a:r>
            <a:r>
              <a:rPr lang="es-EC" sz="2000" spc="-10" dirty="0" smtClean="0">
                <a:latin typeface="Arial" panose="020B0604020202020204" pitchFamily="34" charset="0"/>
                <a:ea typeface="Calibri" panose="020F0502020204030204" pitchFamily="34" charset="0"/>
                <a:cs typeface="Arial" panose="020B0604020202020204" pitchFamily="34" charset="0"/>
              </a:rPr>
              <a:t> nos  </a:t>
            </a:r>
            <a:r>
              <a:rPr lang="es-EC" sz="2000" spc="-10" dirty="0">
                <a:latin typeface="Arial" panose="020B0604020202020204" pitchFamily="34" charset="0"/>
                <a:ea typeface="Calibri" panose="020F0502020204030204" pitchFamily="34" charset="0"/>
                <a:cs typeface="Arial" panose="020B0604020202020204" pitchFamily="34" charset="0"/>
              </a:rPr>
              <a:t>conducen  a un fluir interno, a una  situación placentera individual </a:t>
            </a:r>
            <a:r>
              <a:rPr lang="es-EC" sz="2000" spc="-10" dirty="0" smtClean="0">
                <a:latin typeface="Arial" panose="020B0604020202020204" pitchFamily="34" charset="0"/>
                <a:ea typeface="Calibri" panose="020F0502020204030204" pitchFamily="34" charset="0"/>
                <a:cs typeface="Arial" panose="020B0604020202020204" pitchFamily="34" charset="0"/>
              </a:rPr>
              <a:t>, </a:t>
            </a:r>
            <a:r>
              <a:rPr lang="es-EC" sz="2000" spc="-10" dirty="0">
                <a:latin typeface="Arial" panose="020B0604020202020204" pitchFamily="34" charset="0"/>
                <a:ea typeface="Calibri" panose="020F0502020204030204" pitchFamily="34" charset="0"/>
                <a:cs typeface="Arial" panose="020B0604020202020204" pitchFamily="34" charset="0"/>
              </a:rPr>
              <a:t>grupal, asociado a algo </a:t>
            </a:r>
            <a:r>
              <a:rPr lang="es-EC" sz="2000" spc="-10" dirty="0" smtClean="0">
                <a:latin typeface="Arial" panose="020B0604020202020204" pitchFamily="34" charset="0"/>
                <a:ea typeface="Calibri" panose="020F0502020204030204" pitchFamily="34" charset="0"/>
                <a:cs typeface="Arial" panose="020B0604020202020204" pitchFamily="34" charset="0"/>
              </a:rPr>
              <a:t>agradable, esfuerzo, </a:t>
            </a:r>
            <a:r>
              <a:rPr lang="es-EC" sz="2000" spc="-10" dirty="0">
                <a:latin typeface="Arial" panose="020B0604020202020204" pitchFamily="34" charset="0"/>
                <a:ea typeface="Calibri" panose="020F0502020204030204" pitchFamily="34" charset="0"/>
                <a:cs typeface="Arial" panose="020B0604020202020204" pitchFamily="34" charset="0"/>
              </a:rPr>
              <a:t>superación e incluso cansancio.</a:t>
            </a:r>
            <a:endParaRPr lang="es-EC"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2000" spc="-10" dirty="0" smtClean="0">
                <a:latin typeface="Arial" panose="020B0604020202020204" pitchFamily="34" charset="0"/>
                <a:ea typeface="Calibri" panose="020F0502020204030204" pitchFamily="34" charset="0"/>
                <a:cs typeface="Arial" panose="020B0604020202020204" pitchFamily="34" charset="0"/>
              </a:rPr>
              <a:t>La </a:t>
            </a:r>
            <a:r>
              <a:rPr lang="es-EC" sz="2000" spc="-10" dirty="0">
                <a:latin typeface="Arial" panose="020B0604020202020204" pitchFamily="34" charset="0"/>
                <a:ea typeface="Calibri" panose="020F0502020204030204" pitchFamily="34" charset="0"/>
                <a:cs typeface="Arial" panose="020B0604020202020204" pitchFamily="34" charset="0"/>
              </a:rPr>
              <a:t>recreación tiene un inmenso potencial </a:t>
            </a:r>
            <a:r>
              <a:rPr lang="es-EC" sz="2000" spc="-10" dirty="0" smtClean="0">
                <a:latin typeface="Arial" panose="020B0604020202020204" pitchFamily="34" charset="0"/>
                <a:ea typeface="Calibri" panose="020F0502020204030204" pitchFamily="34" charset="0"/>
                <a:cs typeface="Arial" panose="020B0604020202020204" pitchFamily="34" charset="0"/>
              </a:rPr>
              <a:t>de </a:t>
            </a:r>
            <a:r>
              <a:rPr lang="es-EC" sz="2000" spc="-10" dirty="0">
                <a:latin typeface="Arial" panose="020B0604020202020204" pitchFamily="34" charset="0"/>
                <a:ea typeface="Calibri" panose="020F0502020204030204" pitchFamily="34" charset="0"/>
                <a:cs typeface="Arial" panose="020B0604020202020204" pitchFamily="34" charset="0"/>
              </a:rPr>
              <a:t>procesos que conducen al mejoramiento de salud, calidad de vida y desarrollo humano, la propuesta de </a:t>
            </a:r>
            <a:r>
              <a:rPr lang="es-EC" sz="2000" spc="-10" dirty="0" smtClean="0">
                <a:latin typeface="Arial" panose="020B0604020202020204" pitchFamily="34" charset="0"/>
                <a:ea typeface="Calibri" panose="020F0502020204030204" pitchFamily="34" charset="0"/>
                <a:cs typeface="Arial" panose="020B0604020202020204" pitchFamily="34" charset="0"/>
              </a:rPr>
              <a:t>la intervención fisica recreativa </a:t>
            </a:r>
            <a:r>
              <a:rPr lang="es-EC" sz="2000" spc="-10" dirty="0">
                <a:latin typeface="Arial" panose="020B0604020202020204" pitchFamily="34" charset="0"/>
                <a:ea typeface="Calibri" panose="020F0502020204030204" pitchFamily="34" charset="0"/>
                <a:cs typeface="Arial" panose="020B0604020202020204" pitchFamily="34" charset="0"/>
              </a:rPr>
              <a:t>es conducente a la transformación social de </a:t>
            </a:r>
            <a:r>
              <a:rPr lang="es-EC" sz="2000" spc="-10" dirty="0" smtClean="0">
                <a:latin typeface="Arial" panose="020B0604020202020204" pitchFamily="34" charset="0"/>
                <a:ea typeface="Calibri" panose="020F0502020204030204" pitchFamily="34" charset="0"/>
                <a:cs typeface="Arial" panose="020B0604020202020204" pitchFamily="34" charset="0"/>
              </a:rPr>
              <a:t>esta población. Estudios </a:t>
            </a:r>
            <a:r>
              <a:rPr lang="es-EC" sz="2000" spc="-10" dirty="0">
                <a:latin typeface="Arial" panose="020B0604020202020204" pitchFamily="34" charset="0"/>
                <a:ea typeface="Calibri" panose="020F0502020204030204" pitchFamily="34" charset="0"/>
                <a:cs typeface="Arial" panose="020B0604020202020204" pitchFamily="34" charset="0"/>
              </a:rPr>
              <a:t>realizados </a:t>
            </a:r>
            <a:r>
              <a:rPr lang="es-EC" sz="2000" spc="-10" dirty="0" smtClean="0">
                <a:latin typeface="Arial" panose="020B0604020202020204" pitchFamily="34" charset="0"/>
                <a:ea typeface="Calibri" panose="020F0502020204030204" pitchFamily="34" charset="0"/>
                <a:cs typeface="Arial" panose="020B0604020202020204" pitchFamily="34" charset="0"/>
              </a:rPr>
              <a:t> </a:t>
            </a:r>
            <a:r>
              <a:rPr lang="es-EC" sz="2000" spc="-10" dirty="0">
                <a:latin typeface="Arial" panose="020B0604020202020204" pitchFamily="34" charset="0"/>
                <a:ea typeface="Calibri" panose="020F0502020204030204" pitchFamily="34" charset="0"/>
                <a:cs typeface="Arial" panose="020B0604020202020204" pitchFamily="34" charset="0"/>
              </a:rPr>
              <a:t>constatan </a:t>
            </a:r>
            <a:r>
              <a:rPr lang="es-EC" sz="2000" spc="-10" dirty="0" smtClean="0">
                <a:latin typeface="Arial" panose="020B0604020202020204" pitchFamily="34" charset="0"/>
                <a:ea typeface="Calibri" panose="020F0502020204030204" pitchFamily="34" charset="0"/>
                <a:cs typeface="Arial" panose="020B0604020202020204" pitchFamily="34" charset="0"/>
              </a:rPr>
              <a:t>a </a:t>
            </a:r>
            <a:r>
              <a:rPr lang="es-EC" sz="2000" spc="-10" dirty="0">
                <a:latin typeface="Arial" panose="020B0604020202020204" pitchFamily="34" charset="0"/>
                <a:ea typeface="Calibri" panose="020F0502020204030204" pitchFamily="34" charset="0"/>
                <a:cs typeface="Arial" panose="020B0604020202020204" pitchFamily="34" charset="0"/>
              </a:rPr>
              <a:t>una población que crece  cada vez más </a:t>
            </a:r>
            <a:r>
              <a:rPr lang="es-EC" sz="2000" spc="-10" dirty="0" smtClean="0">
                <a:latin typeface="Arial" panose="020B0604020202020204" pitchFamily="34" charset="0"/>
                <a:ea typeface="Calibri" panose="020F0502020204030204" pitchFamily="34" charset="0"/>
                <a:cs typeface="Arial" panose="020B0604020202020204" pitchFamily="34" charset="0"/>
              </a:rPr>
              <a:t> </a:t>
            </a:r>
            <a:r>
              <a:rPr lang="es-EC" sz="2000" spc="-10" dirty="0">
                <a:latin typeface="Arial" panose="020B0604020202020204" pitchFamily="34" charset="0"/>
                <a:ea typeface="Calibri" panose="020F0502020204030204" pitchFamily="34" charset="0"/>
                <a:cs typeface="Arial" panose="020B0604020202020204" pitchFamily="34" charset="0"/>
              </a:rPr>
              <a:t>y  que realizan  trabajos de carácter sedentario  con frecuencia  estresantes</a:t>
            </a:r>
            <a:r>
              <a:rPr lang="es-EC" sz="2000" spc="-10" dirty="0" smtClean="0">
                <a:latin typeface="Arial" panose="020B0604020202020204" pitchFamily="34" charset="0"/>
                <a:ea typeface="Calibri" panose="020F0502020204030204" pitchFamily="34" charset="0"/>
                <a:cs typeface="Arial" panose="020B0604020202020204" pitchFamily="34" charset="0"/>
              </a:rPr>
              <a:t>. La </a:t>
            </a:r>
            <a:r>
              <a:rPr lang="es-EC" sz="2000" spc="-10" dirty="0">
                <a:latin typeface="Arial" panose="020B0604020202020204" pitchFamily="34" charset="0"/>
                <a:ea typeface="Calibri" panose="020F0502020204030204" pitchFamily="34" charset="0"/>
                <a:cs typeface="Arial" panose="020B0604020202020204" pitchFamily="34" charset="0"/>
              </a:rPr>
              <a:t>actividad </a:t>
            </a:r>
            <a:r>
              <a:rPr lang="es-EC" sz="2000" spc="-10" dirty="0" smtClean="0">
                <a:latin typeface="Arial" panose="020B0604020202020204" pitchFamily="34" charset="0"/>
                <a:ea typeface="Calibri" panose="020F0502020204030204" pitchFamily="34" charset="0"/>
                <a:cs typeface="Arial" panose="020B0604020202020204" pitchFamily="34" charset="0"/>
              </a:rPr>
              <a:t>recreativa </a:t>
            </a:r>
            <a:r>
              <a:rPr lang="es-EC" sz="2000" spc="-10" dirty="0">
                <a:latin typeface="Arial" panose="020B0604020202020204" pitchFamily="34" charset="0"/>
                <a:ea typeface="Calibri" panose="020F0502020204030204" pitchFamily="34" charset="0"/>
                <a:cs typeface="Arial" panose="020B0604020202020204" pitchFamily="34" charset="0"/>
              </a:rPr>
              <a:t>debe cumplir al menos tres requisitos: libertad en la elección y realización, motivación personal para su desarrollo y ejecución placentera para la persona que lo realiza.  </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3164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Slice</Template>
  <TotalTime>1152</TotalTime>
  <Words>3316</Words>
  <Application>Microsoft Office PowerPoint</Application>
  <PresentationFormat>Panorámica</PresentationFormat>
  <Paragraphs>545</Paragraphs>
  <Slides>47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47</vt:i4>
      </vt:variant>
    </vt:vector>
  </HeadingPairs>
  <TitlesOfParts>
    <vt:vector size="56" baseType="lpstr">
      <vt:lpstr>SimSun</vt:lpstr>
      <vt:lpstr>Arial</vt:lpstr>
      <vt:lpstr>Calibri</vt:lpstr>
      <vt:lpstr>Century Gothic</vt:lpstr>
      <vt:lpstr>Symbol</vt:lpstr>
      <vt:lpstr>Times New Roman</vt:lpstr>
      <vt:lpstr>Wingdings</vt:lpstr>
      <vt:lpstr>Wingdings 3</vt:lpstr>
      <vt:lpstr>Sector</vt:lpstr>
      <vt:lpstr>    Aplicación de un programa de actividad fisica recreativa y su incidencia en la salud de las/los ESTUDIANTES de la escuela de educación para la salud de la escuela superior  politécnica  de chimborazo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lpstr>Presentación de PowerPoint</vt:lpstr>
    </vt:vector>
  </TitlesOfParts>
  <Company>Luffi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Aplicación de un programa de actividad fisica recreativa y su incidencia en la salud de las/los añlumnos de la escuela de educación para la salud de la escuela sueriiro politencia de chimborazo</dc:title>
  <dc:creator>VICTOR ANDOCILLA</dc:creator>
  <cp:lastModifiedBy>UNO</cp:lastModifiedBy>
  <cp:revision>85</cp:revision>
  <dcterms:created xsi:type="dcterms:W3CDTF">2016-01-20T01:21:30Z</dcterms:created>
  <dcterms:modified xsi:type="dcterms:W3CDTF">2016-03-04T17:12:30Z</dcterms:modified>
</cp:coreProperties>
</file>