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65"/>
  </p:notesMasterIdLst>
  <p:handoutMasterIdLst>
    <p:handoutMasterId r:id="rId66"/>
  </p:handoutMasterIdLst>
  <p:sldIdLst>
    <p:sldId id="256" r:id="rId2"/>
    <p:sldId id="257" r:id="rId3"/>
    <p:sldId id="258" r:id="rId4"/>
    <p:sldId id="259" r:id="rId5"/>
    <p:sldId id="334" r:id="rId6"/>
    <p:sldId id="339" r:id="rId7"/>
    <p:sldId id="262" r:id="rId8"/>
    <p:sldId id="261" r:id="rId9"/>
    <p:sldId id="263" r:id="rId10"/>
    <p:sldId id="264" r:id="rId11"/>
    <p:sldId id="265" r:id="rId12"/>
    <p:sldId id="266" r:id="rId13"/>
    <p:sldId id="267" r:id="rId14"/>
    <p:sldId id="268" r:id="rId15"/>
    <p:sldId id="269" r:id="rId16"/>
    <p:sldId id="326" r:id="rId17"/>
    <p:sldId id="270" r:id="rId18"/>
    <p:sldId id="274" r:id="rId19"/>
    <p:sldId id="272" r:id="rId20"/>
    <p:sldId id="271" r:id="rId21"/>
    <p:sldId id="273" r:id="rId22"/>
    <p:sldId id="328" r:id="rId23"/>
    <p:sldId id="329" r:id="rId24"/>
    <p:sldId id="330" r:id="rId25"/>
    <p:sldId id="331" r:id="rId26"/>
    <p:sldId id="332" r:id="rId27"/>
    <p:sldId id="333" r:id="rId28"/>
    <p:sldId id="327" r:id="rId29"/>
    <p:sldId id="278" r:id="rId30"/>
    <p:sldId id="260" r:id="rId31"/>
    <p:sldId id="279" r:id="rId32"/>
    <p:sldId id="280" r:id="rId33"/>
    <p:sldId id="281" r:id="rId34"/>
    <p:sldId id="282" r:id="rId35"/>
    <p:sldId id="287" r:id="rId36"/>
    <p:sldId id="288" r:id="rId37"/>
    <p:sldId id="289" r:id="rId38"/>
    <p:sldId id="340" r:id="rId39"/>
    <p:sldId id="286" r:id="rId40"/>
    <p:sldId id="308" r:id="rId41"/>
    <p:sldId id="311" r:id="rId42"/>
    <p:sldId id="336" r:id="rId43"/>
    <p:sldId id="335" r:id="rId44"/>
    <p:sldId id="324" r:id="rId45"/>
    <p:sldId id="325" r:id="rId46"/>
    <p:sldId id="313" r:id="rId47"/>
    <p:sldId id="305" r:id="rId48"/>
    <p:sldId id="312" r:id="rId49"/>
    <p:sldId id="307" r:id="rId50"/>
    <p:sldId id="309" r:id="rId51"/>
    <p:sldId id="310" r:id="rId52"/>
    <p:sldId id="314" r:id="rId53"/>
    <p:sldId id="315" r:id="rId54"/>
    <p:sldId id="316" r:id="rId55"/>
    <p:sldId id="337" r:id="rId56"/>
    <p:sldId id="338" r:id="rId57"/>
    <p:sldId id="317" r:id="rId58"/>
    <p:sldId id="318" r:id="rId59"/>
    <p:sldId id="319" r:id="rId60"/>
    <p:sldId id="320" r:id="rId61"/>
    <p:sldId id="321" r:id="rId62"/>
    <p:sldId id="322" r:id="rId63"/>
    <p:sldId id="323" r:id="rId6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32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BA07CB-5636-4EDC-AA14-B5A9713B5D76}" type="datetimeFigureOut">
              <a:rPr lang="es-ES" smtClean="0"/>
              <a:t>01/12/2015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ES" smtClean="0"/>
              <a:t>Fuente: Pérez, 2004</a:t>
            </a: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F38641-95C2-4D24-AB84-76F0421FF240}" type="slidenum">
              <a:rPr lang="es-ES" smtClean="0"/>
              <a:t>‹Nº›</a:t>
            </a:fld>
            <a:endParaRPr lang="es-ES"/>
          </a:p>
        </p:txBody>
      </p:sp>
    </p:spTree>
    <p:extLst>
      <p:ext uri="{BB962C8B-B14F-4D97-AF65-F5344CB8AC3E}">
        <p14:creationId xmlns:p14="http://schemas.microsoft.com/office/powerpoint/2010/main" val="108908328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768E5A-0480-4391-BAB9-38EC97F82D92}" type="datetimeFigureOut">
              <a:rPr lang="es-ES" smtClean="0"/>
              <a:t>01/12/2015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ES" smtClean="0"/>
              <a:t>Fuente: Pérez, 2004</a:t>
            </a: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C042D-D4B9-4854-A542-1440706CC6AE}" type="slidenum">
              <a:rPr lang="es-ES" smtClean="0"/>
              <a:t>‹Nº›</a:t>
            </a:fld>
            <a:endParaRPr lang="es-ES"/>
          </a:p>
        </p:txBody>
      </p:sp>
    </p:spTree>
    <p:extLst>
      <p:ext uri="{BB962C8B-B14F-4D97-AF65-F5344CB8AC3E}">
        <p14:creationId xmlns:p14="http://schemas.microsoft.com/office/powerpoint/2010/main" val="97142926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pie de página"/>
          <p:cNvSpPr>
            <a:spLocks noGrp="1"/>
          </p:cNvSpPr>
          <p:nvPr>
            <p:ph type="ftr" sz="quarter" idx="10"/>
          </p:nvPr>
        </p:nvSpPr>
        <p:spPr/>
        <p:txBody>
          <a:bodyPr/>
          <a:lstStyle/>
          <a:p>
            <a:r>
              <a:rPr lang="es-ES" smtClean="0"/>
              <a:t>Fuente: Pérez, 2004</a:t>
            </a:r>
            <a:endParaRPr lang="es-ES"/>
          </a:p>
        </p:txBody>
      </p:sp>
    </p:spTree>
    <p:extLst>
      <p:ext uri="{BB962C8B-B14F-4D97-AF65-F5344CB8AC3E}">
        <p14:creationId xmlns:p14="http://schemas.microsoft.com/office/powerpoint/2010/main" val="115845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pie de página"/>
          <p:cNvSpPr>
            <a:spLocks noGrp="1"/>
          </p:cNvSpPr>
          <p:nvPr>
            <p:ph type="ftr" sz="quarter" idx="10"/>
          </p:nvPr>
        </p:nvSpPr>
        <p:spPr/>
        <p:txBody>
          <a:bodyPr/>
          <a:lstStyle/>
          <a:p>
            <a:r>
              <a:rPr lang="es-ES" smtClean="0"/>
              <a:t>Fuente: Pérez, 2004</a:t>
            </a:r>
            <a:endParaRPr lang="es-ES"/>
          </a:p>
        </p:txBody>
      </p:sp>
    </p:spTree>
    <p:extLst>
      <p:ext uri="{BB962C8B-B14F-4D97-AF65-F5344CB8AC3E}">
        <p14:creationId xmlns:p14="http://schemas.microsoft.com/office/powerpoint/2010/main" val="215109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r>
              <a:rPr lang="es-ES" smtClean="0"/>
              <a:t>Fuente: Pérez, 2004</a:t>
            </a:r>
            <a:endParaRPr lang="es-ES"/>
          </a:p>
        </p:txBody>
      </p:sp>
    </p:spTree>
    <p:extLst>
      <p:ext uri="{BB962C8B-B14F-4D97-AF65-F5344CB8AC3E}">
        <p14:creationId xmlns:p14="http://schemas.microsoft.com/office/powerpoint/2010/main" val="218536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66DFE0-E2FC-4982-BBE6-128C0A427B08}" type="datetime1">
              <a:rPr lang="es-ES" smtClean="0"/>
              <a:t>01/12/2015</a:t>
            </a:fld>
            <a:endParaRPr lang="es-ES"/>
          </a:p>
        </p:txBody>
      </p:sp>
      <p:sp>
        <p:nvSpPr>
          <p:cNvPr id="5" name="Footer Placeholder 4"/>
          <p:cNvSpPr>
            <a:spLocks noGrp="1"/>
          </p:cNvSpPr>
          <p:nvPr>
            <p:ph type="ftr" sz="quarter" idx="11"/>
          </p:nvPr>
        </p:nvSpPr>
        <p:spPr/>
        <p:txBody>
          <a:bodyPr/>
          <a:lstStyle/>
          <a:p>
            <a:r>
              <a:rPr lang="es-ES" smtClean="0"/>
              <a:t>Fuente: Pérez, 2004</a:t>
            </a:r>
            <a:endParaRPr lang="es-ES"/>
          </a:p>
        </p:txBody>
      </p:sp>
      <p:sp>
        <p:nvSpPr>
          <p:cNvPr id="6" name="Slide Number Placeholder 5"/>
          <p:cNvSpPr>
            <a:spLocks noGrp="1"/>
          </p:cNvSpPr>
          <p:nvPr>
            <p:ph type="sldNum" sz="quarter" idx="12"/>
          </p:nvPr>
        </p:nvSpPr>
        <p:spPr/>
        <p:txBody>
          <a:bodyPr/>
          <a:lstStyle/>
          <a:p>
            <a:fld id="{6BC51073-F06A-491C-AF3D-CF1820AC8E0E}"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E3094C2-FA38-4B91-9801-41796A5F1AFF}" type="datetime1">
              <a:rPr lang="es-ES" smtClean="0"/>
              <a:t>01/12/2015</a:t>
            </a:fld>
            <a:endParaRPr lang="es-ES"/>
          </a:p>
        </p:txBody>
      </p:sp>
      <p:sp>
        <p:nvSpPr>
          <p:cNvPr id="5" name="Footer Placeholder 4"/>
          <p:cNvSpPr>
            <a:spLocks noGrp="1"/>
          </p:cNvSpPr>
          <p:nvPr>
            <p:ph type="ftr" sz="quarter" idx="11"/>
          </p:nvPr>
        </p:nvSpPr>
        <p:spPr/>
        <p:txBody>
          <a:bodyPr/>
          <a:lstStyle/>
          <a:p>
            <a:r>
              <a:rPr lang="es-ES" smtClean="0"/>
              <a:t>Fuente: Pérez, 2004</a:t>
            </a:r>
            <a:endParaRPr lang="es-ES"/>
          </a:p>
        </p:txBody>
      </p:sp>
      <p:sp>
        <p:nvSpPr>
          <p:cNvPr id="6" name="Slide Number Placeholder 5"/>
          <p:cNvSpPr>
            <a:spLocks noGrp="1"/>
          </p:cNvSpPr>
          <p:nvPr>
            <p:ph type="sldNum" sz="quarter" idx="12"/>
          </p:nvPr>
        </p:nvSpPr>
        <p:spPr/>
        <p:txBody>
          <a:bodyPr/>
          <a:lstStyle/>
          <a:p>
            <a:fld id="{6BC51073-F06A-491C-AF3D-CF1820AC8E0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0979994-FAE6-4105-87CF-EE682267A621}" type="datetime1">
              <a:rPr lang="es-ES" smtClean="0"/>
              <a:t>01/12/2015</a:t>
            </a:fld>
            <a:endParaRPr lang="es-ES"/>
          </a:p>
        </p:txBody>
      </p:sp>
      <p:sp>
        <p:nvSpPr>
          <p:cNvPr id="5" name="Footer Placeholder 4"/>
          <p:cNvSpPr>
            <a:spLocks noGrp="1"/>
          </p:cNvSpPr>
          <p:nvPr>
            <p:ph type="ftr" sz="quarter" idx="11"/>
          </p:nvPr>
        </p:nvSpPr>
        <p:spPr/>
        <p:txBody>
          <a:bodyPr/>
          <a:lstStyle/>
          <a:p>
            <a:r>
              <a:rPr lang="es-ES" smtClean="0"/>
              <a:t>Fuente: Pérez, 2004</a:t>
            </a:r>
            <a:endParaRPr lang="es-ES"/>
          </a:p>
        </p:txBody>
      </p:sp>
      <p:sp>
        <p:nvSpPr>
          <p:cNvPr id="6" name="Slide Number Placeholder 5"/>
          <p:cNvSpPr>
            <a:spLocks noGrp="1"/>
          </p:cNvSpPr>
          <p:nvPr>
            <p:ph type="sldNum" sz="quarter" idx="12"/>
          </p:nvPr>
        </p:nvSpPr>
        <p:spPr/>
        <p:txBody>
          <a:bodyPr/>
          <a:lstStyle/>
          <a:p>
            <a:fld id="{6BC51073-F06A-491C-AF3D-CF1820AC8E0E}" type="slidenum">
              <a:rPr lang="es-ES" smtClean="0"/>
              <a:t>‹Nº›</a:t>
            </a:fld>
            <a:endParaRPr lang="es-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2C376BB-9800-4DF0-ADBC-1EC4202CA659}" type="datetime1">
              <a:rPr lang="es-ES" smtClean="0"/>
              <a:t>01/12/2015</a:t>
            </a:fld>
            <a:endParaRPr lang="es-ES"/>
          </a:p>
        </p:txBody>
      </p:sp>
      <p:sp>
        <p:nvSpPr>
          <p:cNvPr id="5" name="Footer Placeholder 4"/>
          <p:cNvSpPr>
            <a:spLocks noGrp="1"/>
          </p:cNvSpPr>
          <p:nvPr>
            <p:ph type="ftr" sz="quarter" idx="11"/>
          </p:nvPr>
        </p:nvSpPr>
        <p:spPr/>
        <p:txBody>
          <a:bodyPr/>
          <a:lstStyle/>
          <a:p>
            <a:r>
              <a:rPr lang="es-ES" smtClean="0"/>
              <a:t>Fuente: Pérez, 2004</a:t>
            </a:r>
            <a:endParaRPr lang="es-ES"/>
          </a:p>
        </p:txBody>
      </p:sp>
      <p:sp>
        <p:nvSpPr>
          <p:cNvPr id="6" name="Slide Number Placeholder 5"/>
          <p:cNvSpPr>
            <a:spLocks noGrp="1"/>
          </p:cNvSpPr>
          <p:nvPr>
            <p:ph type="sldNum" sz="quarter" idx="12"/>
          </p:nvPr>
        </p:nvSpPr>
        <p:spPr/>
        <p:txBody>
          <a:bodyPr/>
          <a:lstStyle/>
          <a:p>
            <a:fld id="{6BC51073-F06A-491C-AF3D-CF1820AC8E0E}" type="slidenum">
              <a:rPr lang="es-ES" smtClean="0"/>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13E110-6C89-44F2-9343-C3657E26560F}" type="datetime1">
              <a:rPr lang="es-ES" smtClean="0"/>
              <a:t>01/12/2015</a:t>
            </a:fld>
            <a:endParaRPr lang="es-ES"/>
          </a:p>
        </p:txBody>
      </p:sp>
      <p:sp>
        <p:nvSpPr>
          <p:cNvPr id="5" name="Footer Placeholder 4"/>
          <p:cNvSpPr>
            <a:spLocks noGrp="1"/>
          </p:cNvSpPr>
          <p:nvPr>
            <p:ph type="ftr" sz="quarter" idx="11"/>
          </p:nvPr>
        </p:nvSpPr>
        <p:spPr/>
        <p:txBody>
          <a:bodyPr/>
          <a:lstStyle/>
          <a:p>
            <a:r>
              <a:rPr lang="es-ES" smtClean="0"/>
              <a:t>Fuente: Pérez, 2004</a:t>
            </a:r>
            <a:endParaRPr lang="es-ES"/>
          </a:p>
        </p:txBody>
      </p:sp>
      <p:sp>
        <p:nvSpPr>
          <p:cNvPr id="6" name="Slide Number Placeholder 5"/>
          <p:cNvSpPr>
            <a:spLocks noGrp="1"/>
          </p:cNvSpPr>
          <p:nvPr>
            <p:ph type="sldNum" sz="quarter" idx="12"/>
          </p:nvPr>
        </p:nvSpPr>
        <p:spPr/>
        <p:txBody>
          <a:bodyPr/>
          <a:lstStyle/>
          <a:p>
            <a:fld id="{6BC51073-F06A-491C-AF3D-CF1820AC8E0E}"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A5B655D7-9CA4-45D4-A6F2-20BCFB8C1A49}" type="datetime1">
              <a:rPr lang="es-ES" smtClean="0"/>
              <a:t>01/12/2015</a:t>
            </a:fld>
            <a:endParaRPr lang="es-ES"/>
          </a:p>
        </p:txBody>
      </p:sp>
      <p:sp>
        <p:nvSpPr>
          <p:cNvPr id="6" name="Footer Placeholder 5"/>
          <p:cNvSpPr>
            <a:spLocks noGrp="1"/>
          </p:cNvSpPr>
          <p:nvPr>
            <p:ph type="ftr" sz="quarter" idx="11"/>
          </p:nvPr>
        </p:nvSpPr>
        <p:spPr/>
        <p:txBody>
          <a:bodyPr/>
          <a:lstStyle/>
          <a:p>
            <a:r>
              <a:rPr lang="es-ES" smtClean="0"/>
              <a:t>Fuente: Pérez, 2004</a:t>
            </a:r>
            <a:endParaRPr lang="es-ES"/>
          </a:p>
        </p:txBody>
      </p:sp>
      <p:sp>
        <p:nvSpPr>
          <p:cNvPr id="7" name="Slide Number Placeholder 6"/>
          <p:cNvSpPr>
            <a:spLocks noGrp="1"/>
          </p:cNvSpPr>
          <p:nvPr>
            <p:ph type="sldNum" sz="quarter" idx="12"/>
          </p:nvPr>
        </p:nvSpPr>
        <p:spPr/>
        <p:txBody>
          <a:bodyPr/>
          <a:lstStyle/>
          <a:p>
            <a:fld id="{6BC51073-F06A-491C-AF3D-CF1820AC8E0E}" type="slidenum">
              <a:rPr lang="es-ES" smtClean="0"/>
              <a:t>‹Nº›</a:t>
            </a:fld>
            <a:endParaRPr lang="es-E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4D27BB0-0875-4260-AF53-4245D0887C59}" type="datetime1">
              <a:rPr lang="es-ES" smtClean="0"/>
              <a:t>01/12/2015</a:t>
            </a:fld>
            <a:endParaRPr lang="es-ES"/>
          </a:p>
        </p:txBody>
      </p:sp>
      <p:sp>
        <p:nvSpPr>
          <p:cNvPr id="8" name="Footer Placeholder 7"/>
          <p:cNvSpPr>
            <a:spLocks noGrp="1"/>
          </p:cNvSpPr>
          <p:nvPr>
            <p:ph type="ftr" sz="quarter" idx="11"/>
          </p:nvPr>
        </p:nvSpPr>
        <p:spPr/>
        <p:txBody>
          <a:bodyPr/>
          <a:lstStyle/>
          <a:p>
            <a:r>
              <a:rPr lang="es-ES" smtClean="0"/>
              <a:t>Fuente: Pérez, 2004</a:t>
            </a:r>
            <a:endParaRPr lang="es-ES"/>
          </a:p>
        </p:txBody>
      </p:sp>
      <p:sp>
        <p:nvSpPr>
          <p:cNvPr id="9" name="Slide Number Placeholder 8"/>
          <p:cNvSpPr>
            <a:spLocks noGrp="1"/>
          </p:cNvSpPr>
          <p:nvPr>
            <p:ph type="sldNum" sz="quarter" idx="12"/>
          </p:nvPr>
        </p:nvSpPr>
        <p:spPr/>
        <p:txBody>
          <a:bodyPr/>
          <a:lstStyle/>
          <a:p>
            <a:fld id="{6BC51073-F06A-491C-AF3D-CF1820AC8E0E}"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62BC4A7-7668-4363-8D19-EFC6B5F9ECEF}" type="datetime1">
              <a:rPr lang="es-ES" smtClean="0"/>
              <a:t>01/12/2015</a:t>
            </a:fld>
            <a:endParaRPr lang="es-ES"/>
          </a:p>
        </p:txBody>
      </p:sp>
      <p:sp>
        <p:nvSpPr>
          <p:cNvPr id="4" name="Footer Placeholder 3"/>
          <p:cNvSpPr>
            <a:spLocks noGrp="1"/>
          </p:cNvSpPr>
          <p:nvPr>
            <p:ph type="ftr" sz="quarter" idx="11"/>
          </p:nvPr>
        </p:nvSpPr>
        <p:spPr/>
        <p:txBody>
          <a:bodyPr/>
          <a:lstStyle/>
          <a:p>
            <a:r>
              <a:rPr lang="es-ES" smtClean="0"/>
              <a:t>Fuente: Pérez, 2004</a:t>
            </a:r>
            <a:endParaRPr lang="es-ES"/>
          </a:p>
        </p:txBody>
      </p:sp>
      <p:sp>
        <p:nvSpPr>
          <p:cNvPr id="5" name="Slide Number Placeholder 4"/>
          <p:cNvSpPr>
            <a:spLocks noGrp="1"/>
          </p:cNvSpPr>
          <p:nvPr>
            <p:ph type="sldNum" sz="quarter" idx="12"/>
          </p:nvPr>
        </p:nvSpPr>
        <p:spPr/>
        <p:txBody>
          <a:bodyPr/>
          <a:lstStyle/>
          <a:p>
            <a:fld id="{6BC51073-F06A-491C-AF3D-CF1820AC8E0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2D1F4BD-5EF9-40E6-9B0E-5BA7FC1E3440}" type="datetime1">
              <a:rPr lang="es-ES" smtClean="0"/>
              <a:t>01/12/2015</a:t>
            </a:fld>
            <a:endParaRPr lang="es-ES"/>
          </a:p>
        </p:txBody>
      </p:sp>
      <p:sp>
        <p:nvSpPr>
          <p:cNvPr id="3" name="Footer Placeholder 2"/>
          <p:cNvSpPr>
            <a:spLocks noGrp="1"/>
          </p:cNvSpPr>
          <p:nvPr>
            <p:ph type="ftr" sz="quarter" idx="11"/>
          </p:nvPr>
        </p:nvSpPr>
        <p:spPr/>
        <p:txBody>
          <a:bodyPr/>
          <a:lstStyle/>
          <a:p>
            <a:r>
              <a:rPr lang="es-ES" smtClean="0"/>
              <a:t>Fuente: Pérez, 2004</a:t>
            </a:r>
            <a:endParaRPr lang="es-ES"/>
          </a:p>
        </p:txBody>
      </p:sp>
      <p:sp>
        <p:nvSpPr>
          <p:cNvPr id="4" name="Slide Number Placeholder 3"/>
          <p:cNvSpPr>
            <a:spLocks noGrp="1"/>
          </p:cNvSpPr>
          <p:nvPr>
            <p:ph type="sldNum" sz="quarter" idx="12"/>
          </p:nvPr>
        </p:nvSpPr>
        <p:spPr/>
        <p:txBody>
          <a:bodyPr/>
          <a:lstStyle/>
          <a:p>
            <a:fld id="{6BC51073-F06A-491C-AF3D-CF1820AC8E0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D9F592-A345-4457-82A8-2AADD193C1F0}" type="datetime1">
              <a:rPr lang="es-ES" smtClean="0"/>
              <a:t>01/12/2015</a:t>
            </a:fld>
            <a:endParaRPr lang="es-ES"/>
          </a:p>
        </p:txBody>
      </p:sp>
      <p:sp>
        <p:nvSpPr>
          <p:cNvPr id="6" name="Footer Placeholder 5"/>
          <p:cNvSpPr>
            <a:spLocks noGrp="1"/>
          </p:cNvSpPr>
          <p:nvPr>
            <p:ph type="ftr" sz="quarter" idx="11"/>
          </p:nvPr>
        </p:nvSpPr>
        <p:spPr/>
        <p:txBody>
          <a:bodyPr/>
          <a:lstStyle/>
          <a:p>
            <a:r>
              <a:rPr lang="es-ES" smtClean="0"/>
              <a:t>Fuente: Pérez, 2004</a:t>
            </a:r>
            <a:endParaRPr lang="es-ES"/>
          </a:p>
        </p:txBody>
      </p:sp>
      <p:sp>
        <p:nvSpPr>
          <p:cNvPr id="7" name="Slide Number Placeholder 6"/>
          <p:cNvSpPr>
            <a:spLocks noGrp="1"/>
          </p:cNvSpPr>
          <p:nvPr>
            <p:ph type="sldNum" sz="quarter" idx="12"/>
          </p:nvPr>
        </p:nvSpPr>
        <p:spPr/>
        <p:txBody>
          <a:bodyPr/>
          <a:lstStyle/>
          <a:p>
            <a:fld id="{6BC51073-F06A-491C-AF3D-CF1820AC8E0E}" type="slidenum">
              <a:rPr lang="es-ES" smtClean="0"/>
              <a:t>‹Nº›</a:t>
            </a:fld>
            <a:endParaRPr lang="es-E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8391015-F33D-41D4-BE1D-AAD97710B54E}" type="datetime1">
              <a:rPr lang="es-ES" smtClean="0"/>
              <a:t>01/12/2015</a:t>
            </a:fld>
            <a:endParaRPr lang="es-ES"/>
          </a:p>
        </p:txBody>
      </p:sp>
      <p:sp>
        <p:nvSpPr>
          <p:cNvPr id="6" name="Footer Placeholder 5"/>
          <p:cNvSpPr>
            <a:spLocks noGrp="1"/>
          </p:cNvSpPr>
          <p:nvPr>
            <p:ph type="ftr" sz="quarter" idx="11"/>
          </p:nvPr>
        </p:nvSpPr>
        <p:spPr/>
        <p:txBody>
          <a:bodyPr/>
          <a:lstStyle/>
          <a:p>
            <a:r>
              <a:rPr lang="es-ES" smtClean="0"/>
              <a:t>Fuente: Pérez, 2004</a:t>
            </a:r>
            <a:endParaRPr lang="es-ES"/>
          </a:p>
        </p:txBody>
      </p:sp>
      <p:sp>
        <p:nvSpPr>
          <p:cNvPr id="7" name="Slide Number Placeholder 6"/>
          <p:cNvSpPr>
            <a:spLocks noGrp="1"/>
          </p:cNvSpPr>
          <p:nvPr>
            <p:ph type="sldNum" sz="quarter" idx="12"/>
          </p:nvPr>
        </p:nvSpPr>
        <p:spPr/>
        <p:txBody>
          <a:bodyPr/>
          <a:lstStyle/>
          <a:p>
            <a:fld id="{6BC51073-F06A-491C-AF3D-CF1820AC8E0E}" type="slidenum">
              <a:rPr lang="es-ES" smtClean="0"/>
              <a:t>‹Nº›</a:t>
            </a:fld>
            <a:endParaRPr lang="es-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4E0C724-39AF-4285-8031-4E3EC1C0B347}" type="datetime1">
              <a:rPr lang="es-ES" smtClean="0"/>
              <a:t>01/12/2015</a:t>
            </a:fld>
            <a:endParaRPr lang="es-E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s-ES" smtClean="0"/>
              <a:t>Fuente: Pérez, 2004</a:t>
            </a:r>
            <a:endParaRPr lang="es-E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BC51073-F06A-491C-AF3D-CF1820AC8E0E}" type="slidenum">
              <a:rPr lang="es-ES" smtClean="0"/>
              <a:t>‹Nº›</a:t>
            </a:fld>
            <a:endParaRPr lang="es-E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44824"/>
            <a:ext cx="7772400" cy="1224136"/>
          </a:xfrm>
        </p:spPr>
        <p:txBody>
          <a:bodyPr>
            <a:normAutofit/>
          </a:bodyPr>
          <a:lstStyle/>
          <a:p>
            <a:r>
              <a:rPr lang="es-ES" sz="1800" b="1" dirty="0"/>
              <a:t>DESARROLLO DE UN MODELO DE GESTIÓN ADMINISTRATIVA EN BASE A PROCESOS DE LA COORDINACIÓN GENERAL DE AUDITORÍA MÉDICA DEL HOSPITAL CARLOS ANDRADE MARÍN</a:t>
            </a:r>
            <a:endParaRPr lang="es-ES" sz="1800" dirty="0">
              <a:latin typeface="Arial" pitchFamily="34" charset="0"/>
              <a:cs typeface="Arial" pitchFamily="34" charset="0"/>
            </a:endParaRPr>
          </a:p>
        </p:txBody>
      </p:sp>
      <p:sp>
        <p:nvSpPr>
          <p:cNvPr id="3" name="2 Subtítulo"/>
          <p:cNvSpPr>
            <a:spLocks noGrp="1"/>
          </p:cNvSpPr>
          <p:nvPr>
            <p:ph type="subTitle" idx="1"/>
          </p:nvPr>
        </p:nvSpPr>
        <p:spPr>
          <a:xfrm>
            <a:off x="1403648" y="3356992"/>
            <a:ext cx="6400800" cy="1473200"/>
          </a:xfrm>
        </p:spPr>
        <p:txBody>
          <a:bodyPr/>
          <a:lstStyle/>
          <a:p>
            <a:r>
              <a:rPr lang="es-ES" sz="1600" b="1" dirty="0">
                <a:latin typeface="Arial" pitchFamily="34" charset="0"/>
                <a:cs typeface="Arial" pitchFamily="34" charset="0"/>
              </a:rPr>
              <a:t>AUTOR:   </a:t>
            </a:r>
            <a:r>
              <a:rPr lang="es-ES" sz="1600" b="1" dirty="0" smtClean="0">
                <a:latin typeface="Arial" pitchFamily="34" charset="0"/>
                <a:cs typeface="Arial" pitchFamily="34" charset="0"/>
              </a:rPr>
              <a:t>DR</a:t>
            </a:r>
            <a:r>
              <a:rPr lang="es-ES" sz="1600" b="1" dirty="0">
                <a:latin typeface="Arial" pitchFamily="34" charset="0"/>
                <a:cs typeface="Arial" pitchFamily="34" charset="0"/>
              </a:rPr>
              <a:t>. JORGE FERNANDO MAGALDI VICUÑA</a:t>
            </a:r>
            <a:endParaRPr lang="es-ES" sz="1600" b="1" i="1" dirty="0">
              <a:latin typeface="Arial" pitchFamily="34" charset="0"/>
              <a:cs typeface="Arial" pitchFamily="34" charset="0"/>
            </a:endParaRPr>
          </a:p>
          <a:p>
            <a:r>
              <a:rPr lang="es-ES" sz="1600" b="1" dirty="0">
                <a:latin typeface="Arial" pitchFamily="34" charset="0"/>
                <a:cs typeface="Arial" pitchFamily="34" charset="0"/>
              </a:rPr>
              <a:t> </a:t>
            </a:r>
            <a:endParaRPr lang="es-ES" sz="1600" b="1" i="1" dirty="0">
              <a:latin typeface="Arial" pitchFamily="34" charset="0"/>
              <a:cs typeface="Arial" pitchFamily="34" charset="0"/>
            </a:endParaRPr>
          </a:p>
          <a:p>
            <a:r>
              <a:rPr lang="es-ES" sz="1600" b="1" dirty="0">
                <a:latin typeface="Arial" pitchFamily="34" charset="0"/>
                <a:cs typeface="Arial" pitchFamily="34" charset="0"/>
              </a:rPr>
              <a:t>DIRECTOR</a:t>
            </a:r>
            <a:r>
              <a:rPr lang="es-ES" sz="1600" b="1" dirty="0" smtClean="0">
                <a:latin typeface="Arial" pitchFamily="34" charset="0"/>
                <a:cs typeface="Arial" pitchFamily="34" charset="0"/>
              </a:rPr>
              <a:t>:  </a:t>
            </a:r>
            <a:r>
              <a:rPr lang="es-ES" sz="1600" b="1" dirty="0">
                <a:latin typeface="Arial" pitchFamily="34" charset="0"/>
                <a:cs typeface="Arial" pitchFamily="34" charset="0"/>
              </a:rPr>
              <a:t>DR. FREDDY RICARDO ESCOBAR </a:t>
            </a:r>
            <a:endParaRPr lang="es-ES" sz="1600" b="1" i="1" dirty="0">
              <a:latin typeface="Arial" pitchFamily="34" charset="0"/>
              <a:cs typeface="Arial" pitchFamily="34" charset="0"/>
            </a:endParaRPr>
          </a:p>
          <a:p>
            <a:endParaRPr lang="es-ES" dirty="0"/>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1115616" y="529054"/>
            <a:ext cx="4320000" cy="1044000"/>
          </a:xfrm>
          <a:prstGeom prst="rect">
            <a:avLst/>
          </a:prstGeom>
        </p:spPr>
      </p:pic>
    </p:spTree>
    <p:extLst>
      <p:ext uri="{BB962C8B-B14F-4D97-AF65-F5344CB8AC3E}">
        <p14:creationId xmlns:p14="http://schemas.microsoft.com/office/powerpoint/2010/main" val="4192864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a:t>Estructura Actual de la Coordinación General de Auditoría Médica</a:t>
            </a:r>
          </a:p>
        </p:txBody>
      </p:sp>
      <p:pic>
        <p:nvPicPr>
          <p:cNvPr id="1026" name="Imagen 2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430" y="2454374"/>
            <a:ext cx="177165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2" descr="Descripción: WP_20150820_002"/>
          <p:cNvPicPr>
            <a:picLocks noChangeAspect="1" noChangeArrowheads="1"/>
          </p:cNvPicPr>
          <p:nvPr/>
        </p:nvPicPr>
        <p:blipFill>
          <a:blip r:embed="rId3">
            <a:extLst>
              <a:ext uri="{28A0092B-C50C-407E-A947-70E740481C1C}">
                <a14:useLocalDpi xmlns:a14="http://schemas.microsoft.com/office/drawing/2010/main" val="0"/>
              </a:ext>
            </a:extLst>
          </a:blip>
          <a:srcRect r="36256"/>
          <a:stretch>
            <a:fillRect/>
          </a:stretch>
        </p:blipFill>
        <p:spPr bwMode="auto">
          <a:xfrm>
            <a:off x="568474" y="2444849"/>
            <a:ext cx="24193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2037" descr="Descripción: C:\Users\user\Documents\ESPE\TESIS\DESARROLLO DE TESIS\FOTOS DEL AREA DE AUDITORÍA\WP_20150820_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514" y="2658591"/>
            <a:ext cx="264795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11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2675467"/>
            <a:ext cx="7408333" cy="1905661"/>
          </a:xfrm>
        </p:spPr>
        <p:txBody>
          <a:bodyPr>
            <a:normAutofit/>
          </a:bodyPr>
          <a:lstStyle/>
          <a:p>
            <a:pPr algn="just"/>
            <a:r>
              <a:rPr lang="es-ES" dirty="0"/>
              <a:t>¿La Coordinación General de Auditoria Médica del Hospital Carlos Andrade Marín, </a:t>
            </a:r>
            <a:r>
              <a:rPr lang="es-ES" dirty="0" smtClean="0"/>
              <a:t>requiere implementar un </a:t>
            </a:r>
            <a:r>
              <a:rPr lang="es-ES" dirty="0"/>
              <a:t>Modelo de Gestión Administrativa en base a </a:t>
            </a:r>
            <a:r>
              <a:rPr lang="es-ES" dirty="0" smtClean="0"/>
              <a:t>Procesos para su funcionamiento? </a:t>
            </a:r>
            <a:endParaRPr lang="es-ES" dirty="0"/>
          </a:p>
          <a:p>
            <a:endParaRPr lang="es-ES" dirty="0"/>
          </a:p>
        </p:txBody>
      </p:sp>
      <p:sp>
        <p:nvSpPr>
          <p:cNvPr id="2" name="1 Título"/>
          <p:cNvSpPr>
            <a:spLocks noGrp="1"/>
          </p:cNvSpPr>
          <p:nvPr>
            <p:ph type="title"/>
          </p:nvPr>
        </p:nvSpPr>
        <p:spPr/>
        <p:txBody>
          <a:bodyPr>
            <a:normAutofit/>
          </a:bodyPr>
          <a:lstStyle/>
          <a:p>
            <a:r>
              <a:rPr lang="es-ES" b="1" dirty="0"/>
              <a:t>Formulación del </a:t>
            </a:r>
            <a:r>
              <a:rPr lang="es-ES" b="1" dirty="0" smtClean="0"/>
              <a:t>Problema</a:t>
            </a:r>
            <a:endParaRPr lang="es-ES" dirty="0"/>
          </a:p>
        </p:txBody>
      </p:sp>
    </p:spTree>
    <p:extLst>
      <p:ext uri="{BB962C8B-B14F-4D97-AF65-F5344CB8AC3E}">
        <p14:creationId xmlns:p14="http://schemas.microsoft.com/office/powerpoint/2010/main" val="5611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4" y="2708920"/>
            <a:ext cx="7408333" cy="2736304"/>
          </a:xfrm>
        </p:spPr>
        <p:txBody>
          <a:bodyPr>
            <a:normAutofit fontScale="92500" lnSpcReduction="10000"/>
          </a:bodyPr>
          <a:lstStyle/>
          <a:p>
            <a:pPr lvl="0" algn="just"/>
            <a:r>
              <a:rPr lang="es-ES" sz="3500" dirty="0"/>
              <a:t>Desarrollar un modelo de gestión administrativa en base a procesos, en la Coordinación General de Auditoría Médica del Hospital “Carlos Andrade Marín</a:t>
            </a:r>
            <a:r>
              <a:rPr lang="es-ES" sz="3500" dirty="0" smtClean="0"/>
              <a:t>” </a:t>
            </a:r>
            <a:r>
              <a:rPr lang="es-ES" sz="3500" dirty="0"/>
              <a:t>y determinar si es necesario </a:t>
            </a:r>
            <a:r>
              <a:rPr lang="es-ES" sz="3500" dirty="0" smtClean="0"/>
              <a:t>su implementación.</a:t>
            </a:r>
            <a:endParaRPr lang="es-ES" sz="3500" dirty="0"/>
          </a:p>
          <a:p>
            <a:endParaRPr lang="es-ES" dirty="0"/>
          </a:p>
        </p:txBody>
      </p:sp>
      <p:sp>
        <p:nvSpPr>
          <p:cNvPr id="3" name="2 Título"/>
          <p:cNvSpPr>
            <a:spLocks noGrp="1"/>
          </p:cNvSpPr>
          <p:nvPr>
            <p:ph type="title"/>
          </p:nvPr>
        </p:nvSpPr>
        <p:spPr/>
        <p:txBody>
          <a:bodyPr/>
          <a:lstStyle/>
          <a:p>
            <a:r>
              <a:rPr lang="es-ES" dirty="0"/>
              <a:t>Objetivo General</a:t>
            </a:r>
            <a:endParaRPr lang="es-ES" b="1" dirty="0"/>
          </a:p>
        </p:txBody>
      </p:sp>
    </p:spTree>
    <p:extLst>
      <p:ext uri="{BB962C8B-B14F-4D97-AF65-F5344CB8AC3E}">
        <p14:creationId xmlns:p14="http://schemas.microsoft.com/office/powerpoint/2010/main" val="87876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132856"/>
            <a:ext cx="7732381" cy="3993307"/>
          </a:xfrm>
        </p:spPr>
        <p:txBody>
          <a:bodyPr>
            <a:normAutofit fontScale="92500" lnSpcReduction="20000"/>
          </a:bodyPr>
          <a:lstStyle/>
          <a:p>
            <a:pPr algn="just"/>
            <a:r>
              <a:rPr lang="es-ES" dirty="0" smtClean="0">
                <a:solidFill>
                  <a:schemeClr val="tx1"/>
                </a:solidFill>
              </a:rPr>
              <a:t>1.  Elaborar </a:t>
            </a:r>
            <a:r>
              <a:rPr lang="es-ES" dirty="0">
                <a:solidFill>
                  <a:schemeClr val="tx1"/>
                </a:solidFill>
              </a:rPr>
              <a:t>un marco teórico sobre la gestión en Auditoría Médica.</a:t>
            </a:r>
          </a:p>
          <a:p>
            <a:pPr algn="just"/>
            <a:r>
              <a:rPr lang="es-ES" dirty="0" smtClean="0">
                <a:solidFill>
                  <a:schemeClr val="tx1"/>
                </a:solidFill>
              </a:rPr>
              <a:t>2. </a:t>
            </a:r>
            <a:r>
              <a:rPr lang="es-ES" dirty="0">
                <a:solidFill>
                  <a:schemeClr val="tx1"/>
                </a:solidFill>
              </a:rPr>
              <a:t>Desarrollar los procesos a emplearse en la Coordinación General de Auditoría	Médica</a:t>
            </a:r>
            <a:r>
              <a:rPr lang="es-ES" dirty="0" smtClean="0">
                <a:solidFill>
                  <a:schemeClr val="tx1"/>
                </a:solidFill>
              </a:rPr>
              <a:t>.</a:t>
            </a:r>
          </a:p>
          <a:p>
            <a:pPr algn="just"/>
            <a:r>
              <a:rPr lang="es-ES" dirty="0" smtClean="0">
                <a:solidFill>
                  <a:schemeClr val="tx1"/>
                </a:solidFill>
              </a:rPr>
              <a:t>3. Definir </a:t>
            </a:r>
            <a:r>
              <a:rPr lang="es-ES" dirty="0">
                <a:solidFill>
                  <a:schemeClr val="tx1"/>
                </a:solidFill>
              </a:rPr>
              <a:t>los recursos humanos y materiales que se requieren para </a:t>
            </a:r>
            <a:r>
              <a:rPr lang="es-ES" dirty="0" smtClean="0">
                <a:solidFill>
                  <a:schemeClr val="tx1"/>
                </a:solidFill>
              </a:rPr>
              <a:t>la implementación </a:t>
            </a:r>
            <a:r>
              <a:rPr lang="es-ES" dirty="0">
                <a:solidFill>
                  <a:schemeClr val="tx1"/>
                </a:solidFill>
              </a:rPr>
              <a:t>de este modelo.</a:t>
            </a:r>
          </a:p>
          <a:p>
            <a:pPr algn="just"/>
            <a:r>
              <a:rPr lang="es-ES" dirty="0" smtClean="0">
                <a:solidFill>
                  <a:schemeClr val="tx1"/>
                </a:solidFill>
              </a:rPr>
              <a:t>4. Determinar el beneficio con </a:t>
            </a:r>
            <a:r>
              <a:rPr lang="es-ES" dirty="0">
                <a:solidFill>
                  <a:schemeClr val="tx1"/>
                </a:solidFill>
              </a:rPr>
              <a:t>la implementación de este </a:t>
            </a:r>
            <a:r>
              <a:rPr lang="es-ES" dirty="0" smtClean="0">
                <a:solidFill>
                  <a:schemeClr val="tx1"/>
                </a:solidFill>
              </a:rPr>
              <a:t>modelo de </a:t>
            </a:r>
            <a:r>
              <a:rPr lang="es-ES" dirty="0">
                <a:solidFill>
                  <a:schemeClr val="tx1"/>
                </a:solidFill>
              </a:rPr>
              <a:t>gestión.</a:t>
            </a:r>
          </a:p>
          <a:p>
            <a:pPr algn="just"/>
            <a:r>
              <a:rPr lang="es-ES" dirty="0" smtClean="0">
                <a:solidFill>
                  <a:schemeClr val="tx1"/>
                </a:solidFill>
              </a:rPr>
              <a:t>5.  Proponer </a:t>
            </a:r>
            <a:r>
              <a:rPr lang="es-ES" dirty="0">
                <a:solidFill>
                  <a:schemeClr val="tx1"/>
                </a:solidFill>
              </a:rPr>
              <a:t>el modelo administrativo en base a procesos de la </a:t>
            </a:r>
            <a:r>
              <a:rPr lang="es-ES" dirty="0" smtClean="0">
                <a:solidFill>
                  <a:schemeClr val="tx1"/>
                </a:solidFill>
              </a:rPr>
              <a:t>Coordinación General </a:t>
            </a:r>
            <a:r>
              <a:rPr lang="es-ES" dirty="0">
                <a:solidFill>
                  <a:schemeClr val="tx1"/>
                </a:solidFill>
              </a:rPr>
              <a:t>de Auditoría Médica</a:t>
            </a:r>
          </a:p>
          <a:p>
            <a:pPr algn="just"/>
            <a:r>
              <a:rPr lang="es-ES" dirty="0" smtClean="0">
                <a:solidFill>
                  <a:schemeClr val="tx1"/>
                </a:solidFill>
              </a:rPr>
              <a:t>6.  Establecer si es necesario la implementación del modelo de gestión.</a:t>
            </a:r>
            <a:endParaRPr lang="es-ES" dirty="0">
              <a:solidFill>
                <a:schemeClr val="tx1"/>
              </a:solidFill>
            </a:endParaRPr>
          </a:p>
          <a:p>
            <a:endParaRPr lang="es-ES" dirty="0"/>
          </a:p>
        </p:txBody>
      </p:sp>
      <p:sp>
        <p:nvSpPr>
          <p:cNvPr id="3" name="2 Título"/>
          <p:cNvSpPr>
            <a:spLocks noGrp="1"/>
          </p:cNvSpPr>
          <p:nvPr>
            <p:ph type="title"/>
          </p:nvPr>
        </p:nvSpPr>
        <p:spPr/>
        <p:txBody>
          <a:bodyPr/>
          <a:lstStyle/>
          <a:p>
            <a:r>
              <a:rPr lang="es-ES" dirty="0"/>
              <a:t>Objetivos Específicos</a:t>
            </a:r>
          </a:p>
        </p:txBody>
      </p:sp>
    </p:spTree>
    <p:extLst>
      <p:ext uri="{BB962C8B-B14F-4D97-AF65-F5344CB8AC3E}">
        <p14:creationId xmlns:p14="http://schemas.microsoft.com/office/powerpoint/2010/main" val="336292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2492896"/>
            <a:ext cx="7408333" cy="3450696"/>
          </a:xfrm>
        </p:spPr>
        <p:txBody>
          <a:bodyPr>
            <a:normAutofit fontScale="92500" lnSpcReduction="10000"/>
          </a:bodyPr>
          <a:lstStyle/>
          <a:p>
            <a:r>
              <a:rPr lang="es-ES" sz="2800" dirty="0" smtClean="0"/>
              <a:t>Marco legislativo Nacional</a:t>
            </a:r>
          </a:p>
          <a:p>
            <a:r>
              <a:rPr lang="es-ES" sz="2800" dirty="0" smtClean="0"/>
              <a:t>Requerimiento Institucional con la creación de la Coordinación General de Auditoría Médica</a:t>
            </a:r>
          </a:p>
          <a:p>
            <a:r>
              <a:rPr lang="es-ES" sz="2800" dirty="0" smtClean="0"/>
              <a:t>Cambio cultural </a:t>
            </a:r>
          </a:p>
          <a:p>
            <a:r>
              <a:rPr lang="es-ES" sz="2800" dirty="0"/>
              <a:t>Monitoreo permanente, revisiones sistemáticas constantes.</a:t>
            </a:r>
          </a:p>
          <a:p>
            <a:r>
              <a:rPr lang="es-ES" sz="2800" dirty="0" smtClean="0"/>
              <a:t>Medición </a:t>
            </a:r>
            <a:r>
              <a:rPr lang="es-ES" sz="2800" dirty="0"/>
              <a:t>de la calidad y la seguridad de la </a:t>
            </a:r>
            <a:r>
              <a:rPr lang="es-ES" sz="2800" dirty="0" smtClean="0"/>
              <a:t>atención</a:t>
            </a:r>
          </a:p>
          <a:p>
            <a:endParaRPr lang="es-ES" dirty="0"/>
          </a:p>
          <a:p>
            <a:endParaRPr lang="es-ES" dirty="0"/>
          </a:p>
        </p:txBody>
      </p:sp>
      <p:sp>
        <p:nvSpPr>
          <p:cNvPr id="3" name="2 Título"/>
          <p:cNvSpPr>
            <a:spLocks noGrp="1"/>
          </p:cNvSpPr>
          <p:nvPr>
            <p:ph type="title"/>
          </p:nvPr>
        </p:nvSpPr>
        <p:spPr/>
        <p:txBody>
          <a:bodyPr/>
          <a:lstStyle/>
          <a:p>
            <a:r>
              <a:rPr lang="es-ES" dirty="0"/>
              <a:t>Justificación</a:t>
            </a:r>
          </a:p>
        </p:txBody>
      </p:sp>
    </p:spTree>
    <p:extLst>
      <p:ext uri="{BB962C8B-B14F-4D97-AF65-F5344CB8AC3E}">
        <p14:creationId xmlns:p14="http://schemas.microsoft.com/office/powerpoint/2010/main" val="2335852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ES" sz="2800" dirty="0"/>
              <a:t>Delimitar con claridad sus funciones</a:t>
            </a:r>
          </a:p>
          <a:p>
            <a:pPr algn="just"/>
            <a:r>
              <a:rPr lang="es-ES" sz="2800" dirty="0"/>
              <a:t>Establecer a la </a:t>
            </a:r>
            <a:r>
              <a:rPr lang="es-ES" sz="2800" dirty="0" smtClean="0"/>
              <a:t>Coordinación </a:t>
            </a:r>
            <a:r>
              <a:rPr lang="es-ES" sz="2800" dirty="0"/>
              <a:t>como un área fuerte, lógica y bien implementada, capaz de influir positivamente en el funcionamiento del hospital y en el desempeño profesional de sus miembros.</a:t>
            </a:r>
          </a:p>
          <a:p>
            <a:endParaRPr lang="es-ES" dirty="0"/>
          </a:p>
        </p:txBody>
      </p:sp>
      <p:sp>
        <p:nvSpPr>
          <p:cNvPr id="3" name="2 Título"/>
          <p:cNvSpPr>
            <a:spLocks noGrp="1"/>
          </p:cNvSpPr>
          <p:nvPr>
            <p:ph type="title"/>
          </p:nvPr>
        </p:nvSpPr>
        <p:spPr/>
        <p:txBody>
          <a:bodyPr>
            <a:normAutofit/>
          </a:bodyPr>
          <a:lstStyle/>
          <a:p>
            <a:r>
              <a:rPr lang="es-ES" dirty="0" smtClean="0"/>
              <a:t>Importancia</a:t>
            </a:r>
            <a:endParaRPr lang="es-ES" dirty="0"/>
          </a:p>
        </p:txBody>
      </p:sp>
    </p:spTree>
    <p:extLst>
      <p:ext uri="{BB962C8B-B14F-4D97-AF65-F5344CB8AC3E}">
        <p14:creationId xmlns:p14="http://schemas.microsoft.com/office/powerpoint/2010/main" val="1651718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138544"/>
            <a:ext cx="7408333" cy="3450696"/>
          </a:xfrm>
        </p:spPr>
        <p:txBody>
          <a:bodyPr>
            <a:noAutofit/>
          </a:bodyPr>
          <a:lstStyle/>
          <a:p>
            <a:pPr marL="514350" indent="-514350">
              <a:buFont typeface="+mj-lt"/>
              <a:buAutoNum type="arabicPeriod"/>
            </a:pPr>
            <a:r>
              <a:rPr lang="es-ES" sz="3200" dirty="0" smtClean="0"/>
              <a:t>Auditoría Médica</a:t>
            </a:r>
          </a:p>
          <a:p>
            <a:pPr marL="514350" indent="-514350">
              <a:buFont typeface="+mj-lt"/>
              <a:buAutoNum type="arabicPeriod"/>
            </a:pPr>
            <a:r>
              <a:rPr lang="es-ES" sz="3200" dirty="0"/>
              <a:t>Tipos de </a:t>
            </a:r>
            <a:r>
              <a:rPr lang="es-ES" sz="3200" dirty="0" smtClean="0"/>
              <a:t>Auditorías</a:t>
            </a:r>
          </a:p>
          <a:p>
            <a:pPr marL="514350" indent="-514350">
              <a:buFont typeface="+mj-lt"/>
              <a:buAutoNum type="arabicPeriod"/>
            </a:pPr>
            <a:r>
              <a:rPr lang="es-ES" sz="3200" dirty="0"/>
              <a:t>Eventos Adversos</a:t>
            </a:r>
          </a:p>
          <a:p>
            <a:pPr marL="514350" indent="-514350">
              <a:buFont typeface="+mj-lt"/>
              <a:buAutoNum type="arabicPeriod"/>
            </a:pPr>
            <a:r>
              <a:rPr lang="es-ES" sz="3200" dirty="0" smtClean="0"/>
              <a:t>Calidad</a:t>
            </a:r>
          </a:p>
          <a:p>
            <a:pPr marL="514350" indent="-514350">
              <a:buFont typeface="+mj-lt"/>
              <a:buAutoNum type="arabicPeriod"/>
            </a:pPr>
            <a:r>
              <a:rPr lang="es-ES" sz="3200" dirty="0"/>
              <a:t>Costo </a:t>
            </a:r>
            <a:r>
              <a:rPr lang="es-ES" sz="3200" dirty="0" smtClean="0"/>
              <a:t>– Beneficio de la Calidad</a:t>
            </a:r>
            <a:endParaRPr lang="es-ES" sz="3200" dirty="0"/>
          </a:p>
          <a:p>
            <a:pPr marL="514350" indent="-514350">
              <a:buFont typeface="+mj-lt"/>
              <a:buAutoNum type="arabicPeriod"/>
            </a:pPr>
            <a:r>
              <a:rPr lang="es-ES" sz="3200" dirty="0" smtClean="0"/>
              <a:t>Procesos</a:t>
            </a:r>
          </a:p>
          <a:p>
            <a:pPr marL="0" indent="0">
              <a:buNone/>
            </a:pPr>
            <a:endParaRPr lang="es-ES" sz="3200" dirty="0" smtClean="0"/>
          </a:p>
          <a:p>
            <a:pPr marL="0" indent="0">
              <a:buNone/>
            </a:pPr>
            <a:endParaRPr lang="es-ES" dirty="0"/>
          </a:p>
        </p:txBody>
      </p:sp>
      <p:sp>
        <p:nvSpPr>
          <p:cNvPr id="3" name="2 Título"/>
          <p:cNvSpPr>
            <a:spLocks noGrp="1"/>
          </p:cNvSpPr>
          <p:nvPr>
            <p:ph type="title"/>
          </p:nvPr>
        </p:nvSpPr>
        <p:spPr/>
        <p:txBody>
          <a:bodyPr/>
          <a:lstStyle/>
          <a:p>
            <a:r>
              <a:rPr lang="es-ES" dirty="0" smtClean="0"/>
              <a:t>Definiciones</a:t>
            </a:r>
            <a:endParaRPr lang="es-ES" dirty="0"/>
          </a:p>
        </p:txBody>
      </p:sp>
    </p:spTree>
    <p:extLst>
      <p:ext uri="{BB962C8B-B14F-4D97-AF65-F5344CB8AC3E}">
        <p14:creationId xmlns:p14="http://schemas.microsoft.com/office/powerpoint/2010/main" val="1861910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5" y="1955973"/>
            <a:ext cx="7452816" cy="4281339"/>
          </a:xfrm>
        </p:spPr>
        <p:txBody>
          <a:bodyPr>
            <a:noAutofit/>
          </a:bodyPr>
          <a:lstStyle/>
          <a:p>
            <a:pPr algn="just"/>
            <a:r>
              <a:rPr lang="es-ES" sz="2600" dirty="0" smtClean="0"/>
              <a:t>Evaluación </a:t>
            </a:r>
            <a:r>
              <a:rPr lang="es-ES" sz="2600" dirty="0"/>
              <a:t>crítica y periódica de la calidad de la atención médica que reciben los pacientes, mediante la revisión y el estudio de las historias clínicas y las estadísticas hospitalarias. (Blanco, 2007)</a:t>
            </a:r>
          </a:p>
          <a:p>
            <a:pPr algn="just"/>
            <a:r>
              <a:rPr lang="es-ES" sz="2600" dirty="0"/>
              <a:t>Lo que busca es la mayor eficiencia, mejorar la calidad de las prestaciones, maximizar el rendimiento y capacitar </a:t>
            </a:r>
            <a:r>
              <a:rPr lang="es-ES" sz="2600" dirty="0" smtClean="0"/>
              <a:t>a los miembros del equipo de </a:t>
            </a:r>
            <a:r>
              <a:rPr lang="es-ES" sz="2600" dirty="0"/>
              <a:t>salud.</a:t>
            </a:r>
            <a:r>
              <a:rPr lang="es-ES" sz="2600" b="1" dirty="0"/>
              <a:t> </a:t>
            </a:r>
            <a:r>
              <a:rPr lang="es-ES" sz="2600" dirty="0"/>
              <a:t>(Ministerio de Salud Perú, 2005</a:t>
            </a:r>
            <a:r>
              <a:rPr lang="es-ES" sz="2600" dirty="0" smtClean="0"/>
              <a:t>)</a:t>
            </a:r>
            <a:endParaRPr lang="es-ES" sz="2600" dirty="0"/>
          </a:p>
        </p:txBody>
      </p:sp>
      <p:sp>
        <p:nvSpPr>
          <p:cNvPr id="3" name="2 Título"/>
          <p:cNvSpPr>
            <a:spLocks noGrp="1"/>
          </p:cNvSpPr>
          <p:nvPr>
            <p:ph type="title"/>
          </p:nvPr>
        </p:nvSpPr>
        <p:spPr>
          <a:xfrm>
            <a:off x="457200" y="338328"/>
            <a:ext cx="8229600" cy="1146456"/>
          </a:xfrm>
        </p:spPr>
        <p:txBody>
          <a:bodyPr>
            <a:normAutofit/>
          </a:bodyPr>
          <a:lstStyle/>
          <a:p>
            <a:r>
              <a:rPr lang="es-ES" sz="4800" dirty="0" smtClean="0"/>
              <a:t>Auditoría </a:t>
            </a:r>
            <a:r>
              <a:rPr lang="es-ES" sz="4800" dirty="0"/>
              <a:t>Médica</a:t>
            </a:r>
            <a:r>
              <a:rPr lang="es-ES" sz="4800" dirty="0" smtClean="0"/>
              <a:t>:</a:t>
            </a:r>
            <a:endParaRPr lang="es-ES" sz="4800" dirty="0"/>
          </a:p>
        </p:txBody>
      </p:sp>
    </p:spTree>
    <p:extLst>
      <p:ext uri="{BB962C8B-B14F-4D97-AF65-F5344CB8AC3E}">
        <p14:creationId xmlns:p14="http://schemas.microsoft.com/office/powerpoint/2010/main" val="15956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1988840"/>
            <a:ext cx="7408333" cy="4104456"/>
          </a:xfrm>
        </p:spPr>
        <p:txBody>
          <a:bodyPr>
            <a:noAutofit/>
          </a:bodyPr>
          <a:lstStyle/>
          <a:p>
            <a:pPr marL="0" indent="0">
              <a:buNone/>
            </a:pPr>
            <a:r>
              <a:rPr lang="es-ES" sz="2800" b="1" dirty="0"/>
              <a:t>C</a:t>
            </a:r>
            <a:r>
              <a:rPr lang="es-ES" sz="2800" b="1" dirty="0" smtClean="0"/>
              <a:t>onceptualmente</a:t>
            </a:r>
          </a:p>
          <a:p>
            <a:r>
              <a:rPr lang="es-ES" sz="2800" dirty="0" smtClean="0"/>
              <a:t>Auditoria Hospitalaria o de Calidad</a:t>
            </a:r>
          </a:p>
          <a:p>
            <a:r>
              <a:rPr lang="es-ES" sz="2800" dirty="0" smtClean="0"/>
              <a:t>Auditoría Profesional</a:t>
            </a:r>
          </a:p>
          <a:p>
            <a:r>
              <a:rPr lang="es-ES" sz="2800" dirty="0" smtClean="0"/>
              <a:t>Auditoría Administrativa Financiera</a:t>
            </a:r>
          </a:p>
          <a:p>
            <a:endParaRPr lang="es-ES" sz="2800" dirty="0" smtClean="0"/>
          </a:p>
          <a:p>
            <a:pPr marL="0" indent="0">
              <a:buNone/>
            </a:pPr>
            <a:r>
              <a:rPr lang="es-ES" sz="2800" b="1" dirty="0" smtClean="0"/>
              <a:t>Quien ejecuta la auditoría</a:t>
            </a:r>
          </a:p>
          <a:p>
            <a:r>
              <a:rPr lang="es-ES" sz="2800" dirty="0" smtClean="0"/>
              <a:t>Auditoría Interna</a:t>
            </a:r>
          </a:p>
          <a:p>
            <a:r>
              <a:rPr lang="es-ES" sz="2800" dirty="0" smtClean="0"/>
              <a:t>Auditoría Externa</a:t>
            </a:r>
          </a:p>
        </p:txBody>
      </p:sp>
      <p:sp>
        <p:nvSpPr>
          <p:cNvPr id="3" name="2 Título"/>
          <p:cNvSpPr>
            <a:spLocks noGrp="1"/>
          </p:cNvSpPr>
          <p:nvPr>
            <p:ph type="title"/>
          </p:nvPr>
        </p:nvSpPr>
        <p:spPr/>
        <p:txBody>
          <a:bodyPr>
            <a:normAutofit/>
          </a:bodyPr>
          <a:lstStyle/>
          <a:p>
            <a:r>
              <a:rPr lang="es-ES" sz="5400" dirty="0" smtClean="0"/>
              <a:t>Tipos de Auditoría</a:t>
            </a:r>
            <a:endParaRPr lang="es-ES" sz="5400" dirty="0"/>
          </a:p>
        </p:txBody>
      </p:sp>
    </p:spTree>
    <p:extLst>
      <p:ext uri="{BB962C8B-B14F-4D97-AF65-F5344CB8AC3E}">
        <p14:creationId xmlns:p14="http://schemas.microsoft.com/office/powerpoint/2010/main" val="10306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2492896"/>
            <a:ext cx="7408333" cy="3450696"/>
          </a:xfrm>
        </p:spPr>
        <p:txBody>
          <a:bodyPr>
            <a:normAutofit/>
          </a:bodyPr>
          <a:lstStyle/>
          <a:p>
            <a:pPr algn="just"/>
            <a:r>
              <a:rPr lang="es-ES" sz="3200" dirty="0"/>
              <a:t>Lesión causada por el tratamiento o por una complicación médica, no por la enfermedad de </a:t>
            </a:r>
            <a:r>
              <a:rPr lang="es-ES" sz="3200" dirty="0" smtClean="0"/>
              <a:t>fondo </a:t>
            </a:r>
            <a:r>
              <a:rPr lang="es-ES" sz="3200" dirty="0"/>
              <a:t>y que da lugar a una hospitalización prolongada, a una discapacidad en el momento del alta </a:t>
            </a:r>
            <a:r>
              <a:rPr lang="es-ES" sz="3200" dirty="0" smtClean="0"/>
              <a:t>médica </a:t>
            </a:r>
            <a:r>
              <a:rPr lang="es-ES" sz="3200" dirty="0"/>
              <a:t>o a ambas cosas</a:t>
            </a:r>
            <a:r>
              <a:rPr lang="es-ES" sz="3200" dirty="0" smtClean="0"/>
              <a:t>. (OMS)</a:t>
            </a:r>
            <a:endParaRPr lang="es-ES" sz="3200" dirty="0"/>
          </a:p>
        </p:txBody>
      </p:sp>
      <p:sp>
        <p:nvSpPr>
          <p:cNvPr id="3" name="2 Título"/>
          <p:cNvSpPr>
            <a:spLocks noGrp="1"/>
          </p:cNvSpPr>
          <p:nvPr>
            <p:ph type="title"/>
          </p:nvPr>
        </p:nvSpPr>
        <p:spPr/>
        <p:txBody>
          <a:bodyPr>
            <a:normAutofit/>
          </a:bodyPr>
          <a:lstStyle/>
          <a:p>
            <a:r>
              <a:rPr lang="es-ES" sz="5400" dirty="0" smtClean="0"/>
              <a:t>Eventos Adversos</a:t>
            </a:r>
            <a:endParaRPr lang="es-ES" sz="5400" dirty="0"/>
          </a:p>
        </p:txBody>
      </p:sp>
    </p:spTree>
    <p:extLst>
      <p:ext uri="{BB962C8B-B14F-4D97-AF65-F5344CB8AC3E}">
        <p14:creationId xmlns:p14="http://schemas.microsoft.com/office/powerpoint/2010/main" val="34788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a:t>Preocupación en la calidad de la atención en salud, disminución de eventos </a:t>
            </a:r>
            <a:r>
              <a:rPr lang="es-ES" dirty="0" smtClean="0"/>
              <a:t>adversos.</a:t>
            </a:r>
          </a:p>
          <a:p>
            <a:r>
              <a:rPr lang="es-ES" dirty="0"/>
              <a:t>Primeras investigaciones </a:t>
            </a:r>
            <a:r>
              <a:rPr lang="es-ES" dirty="0" smtClean="0"/>
              <a:t>1910</a:t>
            </a:r>
            <a:endParaRPr lang="es-ES" dirty="0"/>
          </a:p>
          <a:p>
            <a:r>
              <a:rPr lang="es-ES" dirty="0" smtClean="0"/>
              <a:t>Actualmente con los </a:t>
            </a:r>
            <a:r>
              <a:rPr lang="es-ES" dirty="0"/>
              <a:t>avances </a:t>
            </a:r>
            <a:r>
              <a:rPr lang="es-ES" dirty="0" smtClean="0"/>
              <a:t>en la comunicación</a:t>
            </a:r>
            <a:endParaRPr lang="es-ES" dirty="0"/>
          </a:p>
          <a:p>
            <a:r>
              <a:rPr lang="es-ES" dirty="0"/>
              <a:t>Paciente </a:t>
            </a:r>
            <a:r>
              <a:rPr lang="es-ES" dirty="0" smtClean="0"/>
              <a:t>es un ente </a:t>
            </a:r>
            <a:r>
              <a:rPr lang="es-ES" dirty="0"/>
              <a:t>participativo en la toma de decisiones</a:t>
            </a:r>
          </a:p>
          <a:p>
            <a:endParaRPr lang="es-ES" dirty="0"/>
          </a:p>
        </p:txBody>
      </p:sp>
      <p:sp>
        <p:nvSpPr>
          <p:cNvPr id="2" name="1 Título"/>
          <p:cNvSpPr>
            <a:spLocks noGrp="1"/>
          </p:cNvSpPr>
          <p:nvPr>
            <p:ph type="title"/>
          </p:nvPr>
        </p:nvSpPr>
        <p:spPr/>
        <p:txBody>
          <a:bodyPr>
            <a:normAutofit/>
          </a:bodyPr>
          <a:lstStyle/>
          <a:p>
            <a:r>
              <a:rPr lang="es-ES" dirty="0" smtClean="0"/>
              <a:t>Antecedentes</a:t>
            </a:r>
            <a:endParaRPr lang="es-ES" dirty="0"/>
          </a:p>
        </p:txBody>
      </p:sp>
    </p:spTree>
    <p:extLst>
      <p:ext uri="{BB962C8B-B14F-4D97-AF65-F5344CB8AC3E}">
        <p14:creationId xmlns:p14="http://schemas.microsoft.com/office/powerpoint/2010/main" val="241037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4" y="2420888"/>
            <a:ext cx="7408333" cy="3450696"/>
          </a:xfrm>
        </p:spPr>
        <p:txBody>
          <a:bodyPr>
            <a:normAutofit fontScale="85000" lnSpcReduction="10000"/>
          </a:bodyPr>
          <a:lstStyle/>
          <a:p>
            <a:pPr algn="just"/>
            <a:r>
              <a:rPr lang="es-ES" sz="3200" dirty="0"/>
              <a:t>La calidad de la atención consiste en la aplicación de la ciencia y tecnología médica en una forma que maximice sus beneficios, sin aumentar sus riesgos (OMS</a:t>
            </a:r>
            <a:r>
              <a:rPr lang="es-ES" sz="3200" dirty="0" smtClean="0"/>
              <a:t>)</a:t>
            </a:r>
          </a:p>
          <a:p>
            <a:pPr marL="0" indent="0" algn="just">
              <a:buNone/>
            </a:pPr>
            <a:endParaRPr lang="es-ES" sz="3200" dirty="0"/>
          </a:p>
          <a:p>
            <a:pPr algn="just"/>
            <a:r>
              <a:rPr lang="es-ES" sz="3200" dirty="0"/>
              <a:t>La calidad de la atención debe definirse a partir de estándares técnicos y de las expectativas de los pacientes (Escudero, </a:t>
            </a:r>
            <a:r>
              <a:rPr lang="es-ES" sz="3200" dirty="0" smtClean="0"/>
              <a:t>2013)</a:t>
            </a:r>
            <a:endParaRPr lang="es-ES" sz="3200" dirty="0"/>
          </a:p>
          <a:p>
            <a:endParaRPr lang="es-ES" dirty="0"/>
          </a:p>
        </p:txBody>
      </p:sp>
      <p:sp>
        <p:nvSpPr>
          <p:cNvPr id="3" name="2 Título"/>
          <p:cNvSpPr>
            <a:spLocks noGrp="1"/>
          </p:cNvSpPr>
          <p:nvPr>
            <p:ph type="title"/>
          </p:nvPr>
        </p:nvSpPr>
        <p:spPr>
          <a:xfrm>
            <a:off x="467544" y="692696"/>
            <a:ext cx="8229600" cy="1042376"/>
          </a:xfrm>
        </p:spPr>
        <p:txBody>
          <a:bodyPr/>
          <a:lstStyle/>
          <a:p>
            <a:r>
              <a:rPr lang="es-ES" sz="5400" b="1" dirty="0"/>
              <a:t>Calidad</a:t>
            </a:r>
            <a:endParaRPr lang="es-ES" dirty="0"/>
          </a:p>
        </p:txBody>
      </p:sp>
    </p:spTree>
    <p:extLst>
      <p:ext uri="{BB962C8B-B14F-4D97-AF65-F5344CB8AC3E}">
        <p14:creationId xmlns:p14="http://schemas.microsoft.com/office/powerpoint/2010/main" val="2752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2492896"/>
            <a:ext cx="7408333" cy="3450696"/>
          </a:xfrm>
        </p:spPr>
        <p:txBody>
          <a:bodyPr>
            <a:normAutofit/>
          </a:bodyPr>
          <a:lstStyle/>
          <a:p>
            <a:pPr marL="0" indent="0">
              <a:buNone/>
            </a:pPr>
            <a:r>
              <a:rPr lang="es-ES" sz="4000" dirty="0" err="1"/>
              <a:t>Avedis</a:t>
            </a:r>
            <a:r>
              <a:rPr lang="es-ES" sz="4000" dirty="0"/>
              <a:t> </a:t>
            </a:r>
            <a:r>
              <a:rPr lang="es-ES" sz="4000" dirty="0" err="1"/>
              <a:t>Donabedian</a:t>
            </a:r>
            <a:endParaRPr lang="es-ES" sz="4000" dirty="0"/>
          </a:p>
          <a:p>
            <a:pPr marL="0" indent="0">
              <a:buNone/>
            </a:pPr>
            <a:endParaRPr lang="es-ES" sz="3600" dirty="0" smtClean="0"/>
          </a:p>
          <a:p>
            <a:pPr>
              <a:buFont typeface="Courier New" pitchFamily="49" charset="0"/>
              <a:buChar char="o"/>
            </a:pPr>
            <a:endParaRPr lang="es-ES" sz="3600" dirty="0" smtClean="0"/>
          </a:p>
          <a:p>
            <a:pPr>
              <a:buFont typeface="Courier New" pitchFamily="49" charset="0"/>
              <a:buChar char="o"/>
            </a:pPr>
            <a:endParaRPr lang="es-ES" sz="3600" dirty="0" smtClean="0"/>
          </a:p>
          <a:p>
            <a:pPr>
              <a:buFont typeface="Courier New" pitchFamily="49" charset="0"/>
              <a:buChar char="o"/>
            </a:pPr>
            <a:endParaRPr lang="es-ES" sz="3600" dirty="0"/>
          </a:p>
        </p:txBody>
      </p:sp>
      <p:sp>
        <p:nvSpPr>
          <p:cNvPr id="3" name="2 Título"/>
          <p:cNvSpPr>
            <a:spLocks noGrp="1"/>
          </p:cNvSpPr>
          <p:nvPr>
            <p:ph type="title"/>
          </p:nvPr>
        </p:nvSpPr>
        <p:spPr/>
        <p:txBody>
          <a:bodyPr>
            <a:normAutofit/>
          </a:bodyPr>
          <a:lstStyle/>
          <a:p>
            <a:r>
              <a:rPr lang="es-ES" sz="4800" dirty="0"/>
              <a:t>Enfoques de la Calidad</a:t>
            </a:r>
            <a:r>
              <a:rPr lang="es-ES" sz="4800" dirty="0" smtClean="0"/>
              <a:t>:</a:t>
            </a:r>
            <a:endParaRPr lang="es-ES" sz="4800" dirty="0"/>
          </a:p>
        </p:txBody>
      </p:sp>
      <p:graphicFrame>
        <p:nvGraphicFramePr>
          <p:cNvPr id="4" name="3 Tabla"/>
          <p:cNvGraphicFramePr>
            <a:graphicFrameLocks noGrp="1"/>
          </p:cNvGraphicFramePr>
          <p:nvPr>
            <p:extLst>
              <p:ext uri="{D42A27DB-BD31-4B8C-83A1-F6EECF244321}">
                <p14:modId xmlns:p14="http://schemas.microsoft.com/office/powerpoint/2010/main" val="2705469595"/>
              </p:ext>
            </p:extLst>
          </p:nvPr>
        </p:nvGraphicFramePr>
        <p:xfrm>
          <a:off x="2771800" y="3356992"/>
          <a:ext cx="3312368" cy="2088231"/>
        </p:xfrm>
        <a:graphic>
          <a:graphicData uri="http://schemas.openxmlformats.org/drawingml/2006/table">
            <a:tbl>
              <a:tblPr firstRow="1" bandRow="1">
                <a:tableStyleId>{5C22544A-7EE6-4342-B048-85BDC9FD1C3A}</a:tableStyleId>
              </a:tblPr>
              <a:tblGrid>
                <a:gridCol w="3312368"/>
              </a:tblGrid>
              <a:tr h="696077">
                <a:tc>
                  <a:txBody>
                    <a:bodyPr/>
                    <a:lstStyle/>
                    <a:p>
                      <a:pPr marL="285750" indent="-285750">
                        <a:buFont typeface="Arial" pitchFamily="34" charset="0"/>
                        <a:buChar char="•"/>
                      </a:pPr>
                      <a:r>
                        <a:rPr lang="es-ES" sz="3600" dirty="0" smtClean="0"/>
                        <a:t>Estructura</a:t>
                      </a:r>
                      <a:endParaRPr lang="es-ES" sz="3600" dirty="0"/>
                    </a:p>
                  </a:txBody>
                  <a:tcPr/>
                </a:tc>
              </a:tr>
              <a:tr h="696077">
                <a:tc>
                  <a:txBody>
                    <a:bodyPr/>
                    <a:lstStyle/>
                    <a:p>
                      <a:pPr marL="285750" indent="-285750">
                        <a:buFont typeface="Arial" pitchFamily="34" charset="0"/>
                        <a:buChar char="•"/>
                      </a:pPr>
                      <a:r>
                        <a:rPr lang="es-ES" sz="3600" dirty="0" smtClean="0"/>
                        <a:t>Proceso </a:t>
                      </a:r>
                      <a:endParaRPr lang="es-ES" sz="3600" dirty="0"/>
                    </a:p>
                  </a:txBody>
                  <a:tcPr/>
                </a:tc>
              </a:tr>
              <a:tr h="696077">
                <a:tc>
                  <a:txBody>
                    <a:bodyPr/>
                    <a:lstStyle/>
                    <a:p>
                      <a:pPr marL="285750" indent="-285750">
                        <a:buFont typeface="Arial" pitchFamily="34" charset="0"/>
                        <a:buChar char="•"/>
                      </a:pPr>
                      <a:r>
                        <a:rPr lang="es-ES" sz="3600" dirty="0" smtClean="0"/>
                        <a:t>Resultados</a:t>
                      </a:r>
                      <a:endParaRPr lang="es-ES" sz="3600" dirty="0"/>
                    </a:p>
                  </a:txBody>
                  <a:tcPr/>
                </a:tc>
              </a:tr>
            </a:tbl>
          </a:graphicData>
        </a:graphic>
      </p:graphicFrame>
    </p:spTree>
    <p:extLst>
      <p:ext uri="{BB962C8B-B14F-4D97-AF65-F5344CB8AC3E}">
        <p14:creationId xmlns:p14="http://schemas.microsoft.com/office/powerpoint/2010/main" val="7638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755576" y="2060848"/>
            <a:ext cx="7408333" cy="3450696"/>
          </a:xfrm>
        </p:spPr>
        <p:txBody>
          <a:bodyPr>
            <a:normAutofit lnSpcReduction="10000"/>
          </a:bodyPr>
          <a:lstStyle/>
          <a:p>
            <a:pPr algn="just"/>
            <a:r>
              <a:rPr lang="es-ES" i="1" dirty="0"/>
              <a:t>OMS en los países desarrollados </a:t>
            </a:r>
            <a:r>
              <a:rPr lang="es-ES" i="1" dirty="0" smtClean="0"/>
              <a:t>uno </a:t>
            </a:r>
            <a:r>
              <a:rPr lang="es-ES" i="1" dirty="0"/>
              <a:t>de cada 10 pacientes sufre algún tipo de daño durante su estancia en el </a:t>
            </a:r>
            <a:r>
              <a:rPr lang="es-ES" i="1" dirty="0" smtClean="0"/>
              <a:t>hospital</a:t>
            </a:r>
          </a:p>
          <a:p>
            <a:pPr algn="just"/>
            <a:r>
              <a:rPr lang="es-ES" i="1" dirty="0"/>
              <a:t>Las infecciones hospitalarias afectan a 14 de cada 100 pacientes ingresados</a:t>
            </a:r>
            <a:r>
              <a:rPr lang="es-ES" i="1" dirty="0" smtClean="0"/>
              <a:t>.</a:t>
            </a:r>
            <a:endParaRPr lang="es-ES" dirty="0"/>
          </a:p>
          <a:p>
            <a:pPr algn="just"/>
            <a:r>
              <a:rPr lang="es-ES" i="1" dirty="0"/>
              <a:t>De cada 100 pacientes hospitalizados en un momento dado, siete en los países desarrollados y 10 en los países en desarrollo contraerán infecciones relacionadas con la atención de salud</a:t>
            </a:r>
            <a:endParaRPr lang="es-ES" dirty="0"/>
          </a:p>
          <a:p>
            <a:endParaRPr lang="es-ES" i="1" dirty="0" smtClean="0"/>
          </a:p>
          <a:p>
            <a:endParaRPr lang="es-ES" dirty="0"/>
          </a:p>
        </p:txBody>
      </p:sp>
      <p:sp>
        <p:nvSpPr>
          <p:cNvPr id="3" name="2 Título"/>
          <p:cNvSpPr>
            <a:spLocks noGrp="1"/>
          </p:cNvSpPr>
          <p:nvPr>
            <p:ph type="title"/>
          </p:nvPr>
        </p:nvSpPr>
        <p:spPr/>
        <p:txBody>
          <a:bodyPr/>
          <a:lstStyle/>
          <a:p>
            <a:pPr lvl="1" algn="ctr" rtl="0">
              <a:spcBef>
                <a:spcPct val="0"/>
              </a:spcBef>
            </a:pPr>
            <a:r>
              <a:rPr lang="es-ES" sz="3200" b="1" dirty="0" smtClean="0">
                <a:solidFill>
                  <a:schemeClr val="bg1"/>
                </a:solidFill>
              </a:rPr>
              <a:t>Costo-Beneficio de la Calidad</a:t>
            </a:r>
            <a:endParaRPr lang="es-ES" dirty="0"/>
          </a:p>
        </p:txBody>
      </p:sp>
    </p:spTree>
    <p:extLst>
      <p:ext uri="{BB962C8B-B14F-4D97-AF65-F5344CB8AC3E}">
        <p14:creationId xmlns:p14="http://schemas.microsoft.com/office/powerpoint/2010/main" val="5276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492896"/>
            <a:ext cx="7408333" cy="3450696"/>
          </a:xfrm>
        </p:spPr>
        <p:txBody>
          <a:bodyPr>
            <a:normAutofit lnSpcReduction="10000"/>
          </a:bodyPr>
          <a:lstStyle/>
          <a:p>
            <a:pPr algn="just"/>
            <a:r>
              <a:rPr lang="es-ES" dirty="0" smtClean="0"/>
              <a:t>En salud se </a:t>
            </a:r>
            <a:r>
              <a:rPr lang="es-ES" dirty="0"/>
              <a:t>despilfarra entre el 20% y el 40% de los recursos a causa de una atención de calidad </a:t>
            </a:r>
            <a:r>
              <a:rPr lang="es-ES" dirty="0" smtClean="0"/>
              <a:t>deficiente.</a:t>
            </a:r>
          </a:p>
          <a:p>
            <a:pPr algn="just"/>
            <a:r>
              <a:rPr lang="es-ES" dirty="0"/>
              <a:t>Los estudios sobre seguridad muestran que en algunos países se pierden hasta </a:t>
            </a:r>
            <a:r>
              <a:rPr lang="es-ES" dirty="0" smtClean="0"/>
              <a:t>US</a:t>
            </a:r>
            <a:r>
              <a:rPr lang="es-ES" dirty="0"/>
              <a:t>$ 19 000 millones por año a causa de la prolongación de la estancia en el hospital, los litigios, las infecciones intrahospitalarias, la discapacidad, la pérdida de productividad y los gastos médicos</a:t>
            </a:r>
          </a:p>
          <a:p>
            <a:endParaRPr lang="es-ES" dirty="0"/>
          </a:p>
        </p:txBody>
      </p:sp>
      <p:sp>
        <p:nvSpPr>
          <p:cNvPr id="3" name="2 Título"/>
          <p:cNvSpPr>
            <a:spLocks noGrp="1"/>
          </p:cNvSpPr>
          <p:nvPr>
            <p:ph type="title"/>
          </p:nvPr>
        </p:nvSpPr>
        <p:spPr>
          <a:xfrm>
            <a:off x="467544" y="332656"/>
            <a:ext cx="8229600" cy="1252728"/>
          </a:xfrm>
        </p:spPr>
        <p:txBody>
          <a:bodyPr>
            <a:normAutofit/>
          </a:bodyPr>
          <a:lstStyle/>
          <a:p>
            <a:r>
              <a:rPr lang="es-ES" b="1" dirty="0" smtClean="0">
                <a:solidFill>
                  <a:schemeClr val="bg1"/>
                </a:solidFill>
              </a:rPr>
              <a:t>Costo-Beneficio de la Calidad</a:t>
            </a:r>
            <a:endParaRPr lang="es-ES" dirty="0"/>
          </a:p>
        </p:txBody>
      </p:sp>
    </p:spTree>
    <p:extLst>
      <p:ext uri="{BB962C8B-B14F-4D97-AF65-F5344CB8AC3E}">
        <p14:creationId xmlns:p14="http://schemas.microsoft.com/office/powerpoint/2010/main" val="112569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700808"/>
            <a:ext cx="7408333" cy="4392488"/>
          </a:xfrm>
        </p:spPr>
        <p:txBody>
          <a:bodyPr>
            <a:normAutofit fontScale="92500"/>
          </a:bodyPr>
          <a:lstStyle/>
          <a:p>
            <a:r>
              <a:rPr lang="es-ES" b="1" i="1" dirty="0" smtClean="0"/>
              <a:t>Estudio </a:t>
            </a:r>
            <a:r>
              <a:rPr lang="es-ES" b="1" i="1" dirty="0"/>
              <a:t>Arango</a:t>
            </a:r>
            <a:r>
              <a:rPr lang="es-ES" b="1" i="1" dirty="0" smtClean="0"/>
              <a:t>.</a:t>
            </a:r>
          </a:p>
          <a:p>
            <a:pPr marL="0" indent="0">
              <a:buNone/>
            </a:pPr>
            <a:endParaRPr lang="es-ES" dirty="0"/>
          </a:p>
          <a:p>
            <a:pPr algn="just"/>
            <a:r>
              <a:rPr lang="es-ES" dirty="0"/>
              <a:t>Costo de la Calidad y la No Calidad en Procesos </a:t>
            </a:r>
            <a:r>
              <a:rPr lang="es-ES" dirty="0" smtClean="0"/>
              <a:t>Administrativos y Hospitalarios</a:t>
            </a:r>
          </a:p>
          <a:p>
            <a:pPr marL="0" indent="0" algn="just">
              <a:buNone/>
            </a:pPr>
            <a:endParaRPr lang="es-ES" dirty="0" smtClean="0"/>
          </a:p>
          <a:p>
            <a:pPr algn="just"/>
            <a:r>
              <a:rPr lang="es-ES" dirty="0" smtClean="0"/>
              <a:t>Implementación </a:t>
            </a:r>
            <a:r>
              <a:rPr lang="es-ES" dirty="0"/>
              <a:t>de mecanismos de control de la calidad generaría un ahorro de $428.891,52 lo equivale a un 105</a:t>
            </a:r>
            <a:r>
              <a:rPr lang="es-ES" dirty="0" smtClean="0"/>
              <a:t>%</a:t>
            </a:r>
            <a:endParaRPr lang="es-ES" dirty="0"/>
          </a:p>
          <a:p>
            <a:pPr algn="just"/>
            <a:endParaRPr lang="es-ES" dirty="0" smtClean="0"/>
          </a:p>
          <a:p>
            <a:pPr algn="just"/>
            <a:r>
              <a:rPr lang="es-ES" dirty="0" smtClean="0"/>
              <a:t>Costo </a:t>
            </a:r>
            <a:r>
              <a:rPr lang="es-ES" dirty="0"/>
              <a:t>de la Calidad y la No Calidad en Procesos </a:t>
            </a:r>
            <a:r>
              <a:rPr lang="es-ES" dirty="0" smtClean="0"/>
              <a:t>Hospitalarios, generó </a:t>
            </a:r>
            <a:r>
              <a:rPr lang="es-ES" dirty="0"/>
              <a:t>un ahorro de $ 77.959,35  lo equivale al 120</a:t>
            </a:r>
            <a:r>
              <a:rPr lang="es-ES" dirty="0" smtClean="0"/>
              <a:t>%.</a:t>
            </a:r>
            <a:endParaRPr lang="es-ES" dirty="0"/>
          </a:p>
          <a:p>
            <a:endParaRPr lang="es-ES" dirty="0" smtClean="0"/>
          </a:p>
          <a:p>
            <a:endParaRPr lang="es-ES" dirty="0"/>
          </a:p>
          <a:p>
            <a:endParaRPr lang="es-ES" dirty="0"/>
          </a:p>
          <a:p>
            <a:endParaRPr lang="es-ES" b="1" dirty="0"/>
          </a:p>
          <a:p>
            <a:endParaRPr lang="es-ES" dirty="0"/>
          </a:p>
        </p:txBody>
      </p:sp>
      <p:sp>
        <p:nvSpPr>
          <p:cNvPr id="3" name="2 Título"/>
          <p:cNvSpPr>
            <a:spLocks noGrp="1"/>
          </p:cNvSpPr>
          <p:nvPr>
            <p:ph type="title"/>
          </p:nvPr>
        </p:nvSpPr>
        <p:spPr/>
        <p:txBody>
          <a:bodyPr>
            <a:normAutofit fontScale="90000"/>
          </a:bodyPr>
          <a:lstStyle/>
          <a:p>
            <a:r>
              <a:rPr lang="es-ES" b="1" dirty="0" smtClean="0"/>
              <a:t>Estudios Costo-Beneficio de la Calidad</a:t>
            </a:r>
            <a:endParaRPr lang="es-ES" b="1" dirty="0"/>
          </a:p>
        </p:txBody>
      </p:sp>
    </p:spTree>
    <p:extLst>
      <p:ext uri="{BB962C8B-B14F-4D97-AF65-F5344CB8AC3E}">
        <p14:creationId xmlns:p14="http://schemas.microsoft.com/office/powerpoint/2010/main" val="2419258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43608" y="5373216"/>
            <a:ext cx="7408333" cy="1113573"/>
          </a:xfrm>
        </p:spPr>
        <p:txBody>
          <a:bodyPr/>
          <a:lstStyle/>
          <a:p>
            <a:r>
              <a:rPr lang="es-ES" dirty="0"/>
              <a:t>S</a:t>
            </a:r>
            <a:r>
              <a:rPr lang="es-ES" dirty="0" smtClean="0"/>
              <a:t>ecuencia </a:t>
            </a:r>
            <a:r>
              <a:rPr lang="es-ES" dirty="0"/>
              <a:t>ordenada de actividades repetitivas cuyo </a:t>
            </a:r>
            <a:r>
              <a:rPr lang="es-ES" dirty="0" smtClean="0"/>
              <a:t>producto </a:t>
            </a:r>
            <a:r>
              <a:rPr lang="es-ES" dirty="0"/>
              <a:t>tiene valor para su usuario o </a:t>
            </a:r>
            <a:r>
              <a:rPr lang="es-ES" dirty="0" smtClean="0"/>
              <a:t>cliente.</a:t>
            </a:r>
          </a:p>
          <a:p>
            <a:endParaRPr lang="es-ES" dirty="0"/>
          </a:p>
        </p:txBody>
      </p:sp>
      <p:sp>
        <p:nvSpPr>
          <p:cNvPr id="3" name="2 Título"/>
          <p:cNvSpPr>
            <a:spLocks noGrp="1"/>
          </p:cNvSpPr>
          <p:nvPr>
            <p:ph type="title"/>
          </p:nvPr>
        </p:nvSpPr>
        <p:spPr/>
        <p:txBody>
          <a:bodyPr/>
          <a:lstStyle/>
          <a:p>
            <a:r>
              <a:rPr lang="es-ES" dirty="0"/>
              <a:t>Proceso Administrativo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741" y="1340767"/>
            <a:ext cx="5256000" cy="387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6381328"/>
            <a:ext cx="2520280" cy="369332"/>
          </a:xfrm>
          <a:prstGeom prst="rect">
            <a:avLst/>
          </a:prstGeom>
          <a:noFill/>
        </p:spPr>
        <p:txBody>
          <a:bodyPr wrap="square" rtlCol="0">
            <a:spAutoFit/>
          </a:bodyPr>
          <a:lstStyle/>
          <a:p>
            <a:r>
              <a:rPr lang="es-ES" dirty="0" smtClean="0"/>
              <a:t>Fuente: Pérez, 2004</a:t>
            </a:r>
            <a:endParaRPr lang="es-ES" dirty="0"/>
          </a:p>
        </p:txBody>
      </p:sp>
    </p:spTree>
    <p:extLst>
      <p:ext uri="{BB962C8B-B14F-4D97-AF65-F5344CB8AC3E}">
        <p14:creationId xmlns:p14="http://schemas.microsoft.com/office/powerpoint/2010/main" val="142085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anim calcmode="lin" valueType="num">
                                      <p:cBhvr>
                                        <p:cTn id="18" dur="500" fill="hold"/>
                                        <p:tgtEl>
                                          <p:spTgt spid="2050"/>
                                        </p:tgtEl>
                                        <p:attrNameLst>
                                          <p:attrName>ppt_x</p:attrName>
                                        </p:attrNameLst>
                                      </p:cBhvr>
                                      <p:tavLst>
                                        <p:tav tm="0">
                                          <p:val>
                                            <p:strVal val="#ppt_x"/>
                                          </p:val>
                                        </p:tav>
                                        <p:tav tm="100000">
                                          <p:val>
                                            <p:strVal val="#ppt_x"/>
                                          </p:val>
                                        </p:tav>
                                      </p:tavLst>
                                    </p:anim>
                                    <p:anim calcmode="lin" valueType="num">
                                      <p:cBhvr>
                                        <p:cTn id="19" dur="500" fill="hold"/>
                                        <p:tgtEl>
                                          <p:spTgt spid="2050"/>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16632"/>
            <a:ext cx="8229600" cy="1042376"/>
          </a:xfrm>
        </p:spPr>
        <p:txBody>
          <a:bodyPr/>
          <a:lstStyle/>
          <a:p>
            <a:r>
              <a:rPr lang="es-ES" dirty="0"/>
              <a:t>Proceso Administrativo</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980728"/>
            <a:ext cx="722319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15616" y="5373216"/>
            <a:ext cx="7488832" cy="923330"/>
          </a:xfrm>
          <a:prstGeom prst="rect">
            <a:avLst/>
          </a:prstGeom>
        </p:spPr>
        <p:txBody>
          <a:bodyPr wrap="square">
            <a:spAutoFit/>
          </a:bodyPr>
          <a:lstStyle/>
          <a:p>
            <a:r>
              <a:rPr lang="es-ES" dirty="0"/>
              <a:t>Un proceso ésta bajo control cuando su resultado es estable y predecible, lo que equivale a dominar los factores del proceso, </a:t>
            </a:r>
            <a:r>
              <a:rPr lang="es-ES" dirty="0" smtClean="0"/>
              <a:t>lo que supone </a:t>
            </a:r>
            <a:r>
              <a:rPr lang="es-ES" dirty="0"/>
              <a:t>la conformidad del input. </a:t>
            </a:r>
          </a:p>
        </p:txBody>
      </p:sp>
      <p:sp>
        <p:nvSpPr>
          <p:cNvPr id="8" name="7 CuadroTexto"/>
          <p:cNvSpPr txBox="1"/>
          <p:nvPr/>
        </p:nvSpPr>
        <p:spPr>
          <a:xfrm>
            <a:off x="899592" y="6381328"/>
            <a:ext cx="2520280" cy="369332"/>
          </a:xfrm>
          <a:prstGeom prst="rect">
            <a:avLst/>
          </a:prstGeom>
          <a:noFill/>
        </p:spPr>
        <p:txBody>
          <a:bodyPr wrap="square" rtlCol="0">
            <a:spAutoFit/>
          </a:bodyPr>
          <a:lstStyle/>
          <a:p>
            <a:r>
              <a:rPr lang="es-ES" dirty="0" smtClean="0"/>
              <a:t>Fuente: Pérez, 2004</a:t>
            </a:r>
            <a:endParaRPr lang="es-ES" dirty="0"/>
          </a:p>
        </p:txBody>
      </p:sp>
    </p:spTree>
    <p:extLst>
      <p:ext uri="{BB962C8B-B14F-4D97-AF65-F5344CB8AC3E}">
        <p14:creationId xmlns:p14="http://schemas.microsoft.com/office/powerpoint/2010/main" val="287740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42"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b="1" dirty="0"/>
              <a:t>Clasificación de los procesos</a:t>
            </a:r>
            <a:r>
              <a:rPr lang="es-ES" b="1" dirty="0" smtClean="0"/>
              <a:t>:</a:t>
            </a:r>
            <a:endParaRPr lang="es-E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769968"/>
            <a:ext cx="5904656" cy="396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300192" y="2765827"/>
            <a:ext cx="2502024" cy="2862322"/>
          </a:xfrm>
          <a:prstGeom prst="rect">
            <a:avLst/>
          </a:prstGeom>
        </p:spPr>
        <p:txBody>
          <a:bodyPr wrap="square">
            <a:spAutoFit/>
          </a:bodyPr>
          <a:lstStyle/>
          <a:p>
            <a:r>
              <a:rPr lang="es-ES" dirty="0"/>
              <a:t>Diseño de Procesos</a:t>
            </a:r>
            <a:r>
              <a:rPr lang="es-ES" dirty="0" smtClean="0"/>
              <a:t>:</a:t>
            </a:r>
            <a:endParaRPr lang="es-ES" dirty="0"/>
          </a:p>
          <a:p>
            <a:endParaRPr lang="es-ES" dirty="0" smtClean="0"/>
          </a:p>
          <a:p>
            <a:r>
              <a:rPr lang="es-ES" dirty="0" smtClean="0"/>
              <a:t>Fase estratégica</a:t>
            </a:r>
          </a:p>
          <a:p>
            <a:endParaRPr lang="es-ES" dirty="0"/>
          </a:p>
          <a:p>
            <a:r>
              <a:rPr lang="es-ES" dirty="0"/>
              <a:t>Fase de </a:t>
            </a:r>
            <a:r>
              <a:rPr lang="es-ES" dirty="0" smtClean="0"/>
              <a:t>desarrollo</a:t>
            </a:r>
          </a:p>
          <a:p>
            <a:endParaRPr lang="es-ES" dirty="0"/>
          </a:p>
          <a:p>
            <a:r>
              <a:rPr lang="es-ES" dirty="0"/>
              <a:t>Fase de Implantación</a:t>
            </a:r>
            <a:r>
              <a:rPr lang="es-ES" dirty="0" smtClean="0"/>
              <a:t>: </a:t>
            </a:r>
          </a:p>
          <a:p>
            <a:pPr marL="285750" indent="-285750">
              <a:buFont typeface="Arial" pitchFamily="34" charset="0"/>
              <a:buChar char="•"/>
            </a:pPr>
            <a:r>
              <a:rPr lang="es-ES" dirty="0" smtClean="0"/>
              <a:t>Adaptación</a:t>
            </a:r>
          </a:p>
          <a:p>
            <a:pPr marL="285750" indent="-285750">
              <a:buFont typeface="Arial" pitchFamily="34" charset="0"/>
              <a:buChar char="•"/>
            </a:pPr>
            <a:r>
              <a:rPr lang="es-ES" dirty="0" smtClean="0"/>
              <a:t>Comunicación </a:t>
            </a:r>
            <a:r>
              <a:rPr lang="es-ES" dirty="0"/>
              <a:t>y </a:t>
            </a:r>
            <a:endParaRPr lang="es-ES" dirty="0" smtClean="0"/>
          </a:p>
          <a:p>
            <a:pPr marL="285750" indent="-285750">
              <a:buFont typeface="Arial" pitchFamily="34" charset="0"/>
              <a:buChar char="•"/>
            </a:pPr>
            <a:r>
              <a:rPr lang="es-ES" dirty="0" smtClean="0"/>
              <a:t>Capacitación</a:t>
            </a:r>
            <a:endParaRPr lang="es-ES" dirty="0"/>
          </a:p>
        </p:txBody>
      </p:sp>
      <p:sp>
        <p:nvSpPr>
          <p:cNvPr id="8" name="7 CuadroTexto"/>
          <p:cNvSpPr txBox="1"/>
          <p:nvPr/>
        </p:nvSpPr>
        <p:spPr>
          <a:xfrm>
            <a:off x="899592" y="6381328"/>
            <a:ext cx="3168352" cy="369332"/>
          </a:xfrm>
          <a:prstGeom prst="rect">
            <a:avLst/>
          </a:prstGeom>
          <a:noFill/>
        </p:spPr>
        <p:txBody>
          <a:bodyPr wrap="square" rtlCol="0">
            <a:spAutoFit/>
          </a:bodyPr>
          <a:lstStyle/>
          <a:p>
            <a:r>
              <a:rPr lang="es-ES" dirty="0" smtClean="0"/>
              <a:t>Fuente: Beltrán, J. et al 2002</a:t>
            </a:r>
            <a:endParaRPr lang="es-ES" dirty="0"/>
          </a:p>
        </p:txBody>
      </p:sp>
    </p:spTree>
    <p:extLst>
      <p:ext uri="{BB962C8B-B14F-4D97-AF65-F5344CB8AC3E}">
        <p14:creationId xmlns:p14="http://schemas.microsoft.com/office/powerpoint/2010/main" val="18160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50"/>
                                        <p:tgtEl>
                                          <p:spTgt spid="8">
                                            <p:txEl>
                                              <p:pRg st="0" end="0"/>
                                            </p:txEl>
                                          </p:spTgt>
                                        </p:tgtEl>
                                      </p:cBhvr>
                                    </p:animEffect>
                                    <p:anim calcmode="lin" valueType="num">
                                      <p:cBhvr>
                                        <p:cTn id="12"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4800" b="1" dirty="0" smtClean="0"/>
              <a:t>EJECUCIÓN DE LA INVESTIGACIÓN</a:t>
            </a:r>
            <a:endParaRPr lang="es-ES" sz="4800" b="1" dirty="0"/>
          </a:p>
        </p:txBody>
      </p:sp>
      <p:sp>
        <p:nvSpPr>
          <p:cNvPr id="5" name="4 Marcador de texto"/>
          <p:cNvSpPr>
            <a:spLocks noGrp="1"/>
          </p:cNvSpPr>
          <p:nvPr>
            <p:ph type="body" idx="1"/>
          </p:nvPr>
        </p:nvSpPr>
        <p:spPr/>
        <p:txBody>
          <a:bodyPr/>
          <a:lstStyle/>
          <a:p>
            <a:endParaRPr lang="es-ES"/>
          </a:p>
        </p:txBody>
      </p:sp>
    </p:spTree>
    <p:extLst>
      <p:ext uri="{BB962C8B-B14F-4D97-AF65-F5344CB8AC3E}">
        <p14:creationId xmlns:p14="http://schemas.microsoft.com/office/powerpoint/2010/main" val="1589514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099403"/>
            <a:ext cx="7408333" cy="1185581"/>
          </a:xfrm>
        </p:spPr>
        <p:txBody>
          <a:bodyPr/>
          <a:lstStyle/>
          <a:p>
            <a:r>
              <a:rPr lang="es-ES" dirty="0"/>
              <a:t>Investigación </a:t>
            </a:r>
            <a:r>
              <a:rPr lang="es-ES" dirty="0" smtClean="0"/>
              <a:t>de </a:t>
            </a:r>
            <a:r>
              <a:rPr lang="es-ES" dirty="0"/>
              <a:t>tipo descriptiva</a:t>
            </a:r>
          </a:p>
          <a:p>
            <a:r>
              <a:rPr lang="es-ES" dirty="0" smtClean="0"/>
              <a:t>Método deductivo</a:t>
            </a:r>
          </a:p>
        </p:txBody>
      </p:sp>
      <p:sp>
        <p:nvSpPr>
          <p:cNvPr id="3" name="2 Título"/>
          <p:cNvSpPr>
            <a:spLocks noGrp="1"/>
          </p:cNvSpPr>
          <p:nvPr>
            <p:ph type="title"/>
          </p:nvPr>
        </p:nvSpPr>
        <p:spPr>
          <a:xfrm>
            <a:off x="400140" y="764704"/>
            <a:ext cx="8229600" cy="826352"/>
          </a:xfrm>
        </p:spPr>
        <p:txBody>
          <a:bodyPr>
            <a:noAutofit/>
          </a:bodyPr>
          <a:lstStyle/>
          <a:p>
            <a:r>
              <a:rPr lang="es-ES" sz="6000" dirty="0" smtClean="0"/>
              <a:t>Método</a:t>
            </a:r>
            <a:endParaRPr lang="es-ES" sz="4800" dirty="0"/>
          </a:p>
        </p:txBody>
      </p:sp>
      <p:sp>
        <p:nvSpPr>
          <p:cNvPr id="4" name="3 CuadroTexto"/>
          <p:cNvSpPr txBox="1"/>
          <p:nvPr/>
        </p:nvSpPr>
        <p:spPr>
          <a:xfrm>
            <a:off x="395536" y="3200618"/>
            <a:ext cx="7920880" cy="646331"/>
          </a:xfrm>
          <a:prstGeom prst="rect">
            <a:avLst/>
          </a:prstGeom>
          <a:noFill/>
        </p:spPr>
        <p:txBody>
          <a:bodyPr wrap="square" rtlCol="0">
            <a:spAutoFit/>
          </a:bodyPr>
          <a:lstStyle/>
          <a:p>
            <a:pPr algn="ctr"/>
            <a:r>
              <a:rPr lang="es-ES" sz="3600" b="1" dirty="0" smtClean="0">
                <a:latin typeface="+mj-lt"/>
              </a:rPr>
              <a:t>Metodología</a:t>
            </a:r>
            <a:endParaRPr lang="es-ES" sz="3600" b="1" dirty="0">
              <a:latin typeface="+mj-lt"/>
            </a:endParaRPr>
          </a:p>
        </p:txBody>
      </p:sp>
      <p:sp>
        <p:nvSpPr>
          <p:cNvPr id="5" name="4 CuadroTexto"/>
          <p:cNvSpPr txBox="1"/>
          <p:nvPr/>
        </p:nvSpPr>
        <p:spPr>
          <a:xfrm>
            <a:off x="1063080" y="4221087"/>
            <a:ext cx="6965304" cy="1846659"/>
          </a:xfrm>
          <a:prstGeom prst="rect">
            <a:avLst/>
          </a:prstGeom>
          <a:noFill/>
        </p:spPr>
        <p:txBody>
          <a:bodyPr wrap="square" rtlCol="0">
            <a:spAutoFit/>
          </a:bodyPr>
          <a:lstStyle/>
          <a:p>
            <a:pPr marL="285750" lvl="0" indent="-285750">
              <a:buFont typeface="Arial" pitchFamily="34" charset="0"/>
              <a:buChar char="•"/>
            </a:pPr>
            <a:r>
              <a:rPr lang="es-ES" sz="2400" dirty="0" smtClean="0">
                <a:solidFill>
                  <a:schemeClr val="tx2"/>
                </a:solidFill>
              </a:rPr>
              <a:t>Entrevista</a:t>
            </a:r>
          </a:p>
          <a:p>
            <a:pPr marL="285750" lvl="0" indent="-285750">
              <a:buFont typeface="Arial" pitchFamily="34" charset="0"/>
              <a:buChar char="•"/>
            </a:pPr>
            <a:r>
              <a:rPr lang="es-ES" sz="2400" dirty="0" smtClean="0">
                <a:solidFill>
                  <a:schemeClr val="tx2"/>
                </a:solidFill>
              </a:rPr>
              <a:t>Observación Activa revisión </a:t>
            </a:r>
            <a:r>
              <a:rPr lang="es-ES" sz="2400" dirty="0">
                <a:solidFill>
                  <a:schemeClr val="tx2"/>
                </a:solidFill>
              </a:rPr>
              <a:t>documental</a:t>
            </a:r>
          </a:p>
          <a:p>
            <a:pPr marL="285750" lvl="0" indent="-285750">
              <a:buFont typeface="Arial" pitchFamily="34" charset="0"/>
              <a:buChar char="•"/>
            </a:pPr>
            <a:r>
              <a:rPr lang="es-ES" sz="2400" dirty="0" smtClean="0">
                <a:solidFill>
                  <a:schemeClr val="tx2"/>
                </a:solidFill>
              </a:rPr>
              <a:t>Encuesta  </a:t>
            </a:r>
          </a:p>
          <a:p>
            <a:pPr marL="285750" lvl="0" indent="-285750">
              <a:buFont typeface="Arial" pitchFamily="34" charset="0"/>
              <a:buChar char="•"/>
            </a:pPr>
            <a:r>
              <a:rPr lang="es-ES" sz="2400" dirty="0" smtClean="0">
                <a:solidFill>
                  <a:schemeClr val="tx2"/>
                </a:solidFill>
              </a:rPr>
              <a:t>Análisis de Valor Agregado </a:t>
            </a:r>
            <a:endParaRPr lang="es-ES" sz="2400" dirty="0">
              <a:solidFill>
                <a:schemeClr val="tx2"/>
              </a:solidFill>
            </a:endParaRPr>
          </a:p>
          <a:p>
            <a:endParaRPr lang="es-ES" dirty="0"/>
          </a:p>
        </p:txBody>
      </p:sp>
    </p:spTree>
    <p:extLst>
      <p:ext uri="{BB962C8B-B14F-4D97-AF65-F5344CB8AC3E}">
        <p14:creationId xmlns:p14="http://schemas.microsoft.com/office/powerpoint/2010/main" val="211667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4" y="2388021"/>
            <a:ext cx="7408333" cy="3777283"/>
          </a:xfrm>
        </p:spPr>
        <p:txBody>
          <a:bodyPr>
            <a:normAutofit/>
          </a:bodyPr>
          <a:lstStyle/>
          <a:p>
            <a:r>
              <a:rPr lang="es-ES" dirty="0"/>
              <a:t>Constitución señala los principios que regirán sobre  los servicios de </a:t>
            </a:r>
            <a:r>
              <a:rPr lang="es-ES" dirty="0" smtClean="0"/>
              <a:t>salud</a:t>
            </a:r>
          </a:p>
          <a:p>
            <a:r>
              <a:rPr lang="es-ES" dirty="0" smtClean="0"/>
              <a:t>Art. 362 </a:t>
            </a:r>
            <a:r>
              <a:rPr lang="es-ES" b="1" dirty="0"/>
              <a:t>“... Los servicios de salud serán seguros, de calidad y calidez, y garantizarán el consentimiento informado, el acceso a la información y la confidencialidad de la información de los pacientes</a:t>
            </a:r>
            <a:r>
              <a:rPr lang="es-ES" b="1" dirty="0" smtClean="0"/>
              <a:t>.”</a:t>
            </a:r>
          </a:p>
          <a:p>
            <a:r>
              <a:rPr lang="es-ES" dirty="0"/>
              <a:t>Ley Orgánica de Salud </a:t>
            </a:r>
            <a:r>
              <a:rPr lang="es-ES" dirty="0" smtClean="0"/>
              <a:t>(Tarifario de Prestaciones)</a:t>
            </a:r>
          </a:p>
          <a:p>
            <a:r>
              <a:rPr lang="es-ES" dirty="0"/>
              <a:t>Plan Nacional de Desarrollo </a:t>
            </a:r>
            <a:r>
              <a:rPr lang="es-ES" dirty="0" smtClean="0"/>
              <a:t>2013-2017</a:t>
            </a:r>
          </a:p>
          <a:p>
            <a:r>
              <a:rPr lang="es-ES" dirty="0"/>
              <a:t>Estatuto del Instituto Ecuatoriano de Seguridad Social</a:t>
            </a:r>
          </a:p>
        </p:txBody>
      </p:sp>
      <p:sp>
        <p:nvSpPr>
          <p:cNvPr id="3" name="2 Título"/>
          <p:cNvSpPr>
            <a:spLocks noGrp="1"/>
          </p:cNvSpPr>
          <p:nvPr>
            <p:ph type="title"/>
          </p:nvPr>
        </p:nvSpPr>
        <p:spPr/>
        <p:txBody>
          <a:bodyPr/>
          <a:lstStyle/>
          <a:p>
            <a:r>
              <a:rPr lang="es-ES" dirty="0" smtClean="0"/>
              <a:t>ECUADOR</a:t>
            </a:r>
            <a:endParaRPr lang="es-ES" dirty="0"/>
          </a:p>
        </p:txBody>
      </p:sp>
    </p:spTree>
    <p:extLst>
      <p:ext uri="{BB962C8B-B14F-4D97-AF65-F5344CB8AC3E}">
        <p14:creationId xmlns:p14="http://schemas.microsoft.com/office/powerpoint/2010/main" val="146568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132856"/>
            <a:ext cx="7660373" cy="3993307"/>
          </a:xfrm>
        </p:spPr>
        <p:txBody>
          <a:bodyPr/>
          <a:lstStyle/>
          <a:p>
            <a:pPr algn="just"/>
            <a:r>
              <a:rPr lang="es-ES" b="1" dirty="0" smtClean="0"/>
              <a:t>PROBLEMAS</a:t>
            </a:r>
            <a:endParaRPr lang="es-ES" dirty="0" smtClean="0"/>
          </a:p>
          <a:p>
            <a:pPr lvl="0" algn="just"/>
            <a:r>
              <a:rPr lang="es-ES" dirty="0" smtClean="0"/>
              <a:t>Concepto </a:t>
            </a:r>
            <a:r>
              <a:rPr lang="es-ES" dirty="0"/>
              <a:t>erróneo de sus </a:t>
            </a:r>
            <a:r>
              <a:rPr lang="es-ES" dirty="0" smtClean="0"/>
              <a:t>actividades ( Punitivo)</a:t>
            </a:r>
            <a:endParaRPr lang="es-ES" dirty="0"/>
          </a:p>
          <a:p>
            <a:pPr lvl="0" algn="just"/>
            <a:r>
              <a:rPr lang="es-ES" dirty="0" smtClean="0"/>
              <a:t>Rechazo </a:t>
            </a:r>
            <a:r>
              <a:rPr lang="es-ES" dirty="0"/>
              <a:t>de los colaboradores institucionales por temor a posibles sanciones.</a:t>
            </a:r>
          </a:p>
          <a:p>
            <a:pPr lvl="0" algn="just"/>
            <a:r>
              <a:rPr lang="es-ES" dirty="0"/>
              <a:t>Actividades y tareas fuera de competencia</a:t>
            </a:r>
            <a:r>
              <a:rPr lang="es-ES" dirty="0" smtClean="0"/>
              <a:t>. (Autorizaciones)</a:t>
            </a:r>
          </a:p>
          <a:p>
            <a:pPr lvl="0" algn="just"/>
            <a:r>
              <a:rPr lang="es-ES" dirty="0" smtClean="0"/>
              <a:t>Perder la oportunidad de trabajar para mejorar la calidad de la atención al paciente.</a:t>
            </a:r>
          </a:p>
          <a:p>
            <a:endParaRPr lang="es-ES" dirty="0"/>
          </a:p>
        </p:txBody>
      </p:sp>
      <p:sp>
        <p:nvSpPr>
          <p:cNvPr id="3" name="2 Título"/>
          <p:cNvSpPr>
            <a:spLocks noGrp="1"/>
          </p:cNvSpPr>
          <p:nvPr>
            <p:ph type="title"/>
          </p:nvPr>
        </p:nvSpPr>
        <p:spPr>
          <a:xfrm>
            <a:off x="457200" y="626360"/>
            <a:ext cx="8229600" cy="1002440"/>
          </a:xfrm>
        </p:spPr>
        <p:txBody>
          <a:bodyPr/>
          <a:lstStyle/>
          <a:p>
            <a:r>
              <a:rPr lang="es-ES" dirty="0" smtClean="0"/>
              <a:t>ENTREVISTAS</a:t>
            </a:r>
            <a:endParaRPr lang="es-ES" dirty="0"/>
          </a:p>
        </p:txBody>
      </p:sp>
    </p:spTree>
    <p:extLst>
      <p:ext uri="{BB962C8B-B14F-4D97-AF65-F5344CB8AC3E}">
        <p14:creationId xmlns:p14="http://schemas.microsoft.com/office/powerpoint/2010/main" val="1729563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82344"/>
            <a:ext cx="8229600" cy="1002440"/>
          </a:xfrm>
        </p:spPr>
        <p:txBody>
          <a:bodyPr/>
          <a:lstStyle/>
          <a:p>
            <a:r>
              <a:rPr lang="es-ES" dirty="0" smtClean="0"/>
              <a:t>Observación Activa</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343749318"/>
              </p:ext>
            </p:extLst>
          </p:nvPr>
        </p:nvGraphicFramePr>
        <p:xfrm>
          <a:off x="395536" y="2924944"/>
          <a:ext cx="3168352" cy="2592288"/>
        </p:xfrm>
        <a:graphic>
          <a:graphicData uri="http://schemas.openxmlformats.org/drawingml/2006/table">
            <a:tbl>
              <a:tblPr firstRow="1" firstCol="1" bandRow="1">
                <a:tableStyleId>{5C22544A-7EE6-4342-B048-85BDC9FD1C3A}</a:tableStyleId>
              </a:tblPr>
              <a:tblGrid>
                <a:gridCol w="1080405"/>
                <a:gridCol w="2087947"/>
              </a:tblGrid>
              <a:tr h="432048">
                <a:tc>
                  <a:txBody>
                    <a:bodyPr/>
                    <a:lstStyle/>
                    <a:p>
                      <a:pPr algn="ctr">
                        <a:lnSpc>
                          <a:spcPct val="150000"/>
                        </a:lnSpc>
                        <a:spcAft>
                          <a:spcPts val="0"/>
                        </a:spcAft>
                      </a:pPr>
                      <a:r>
                        <a:rPr lang="es-ES" sz="1600" dirty="0">
                          <a:effectLst/>
                        </a:rPr>
                        <a:t>Año</a:t>
                      </a:r>
                      <a:endParaRPr lang="es-ES" sz="1800" dirty="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600" dirty="0">
                          <a:effectLst/>
                        </a:rPr>
                        <a:t>Número de Auditorías</a:t>
                      </a:r>
                      <a:endParaRPr lang="es-ES" sz="1800" dirty="0">
                        <a:effectLst/>
                        <a:latin typeface="Times New Roman"/>
                        <a:ea typeface="Calibri"/>
                        <a:cs typeface="Calibri"/>
                      </a:endParaRPr>
                    </a:p>
                  </a:txBody>
                  <a:tcPr marL="44450" marR="44450" marT="0" marB="0" anchor="b"/>
                </a:tc>
              </a:tr>
              <a:tr h="432048">
                <a:tc>
                  <a:txBody>
                    <a:bodyPr/>
                    <a:lstStyle/>
                    <a:p>
                      <a:pPr algn="ctr">
                        <a:lnSpc>
                          <a:spcPct val="150000"/>
                        </a:lnSpc>
                        <a:spcAft>
                          <a:spcPts val="0"/>
                        </a:spcAft>
                      </a:pPr>
                      <a:r>
                        <a:rPr lang="es-ES" sz="1600">
                          <a:effectLst/>
                        </a:rPr>
                        <a:t>2011</a:t>
                      </a:r>
                      <a:endParaRPr lang="es-ES" sz="180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600" dirty="0">
                          <a:effectLst/>
                        </a:rPr>
                        <a:t>33</a:t>
                      </a:r>
                      <a:endParaRPr lang="es-ES" sz="1800" dirty="0">
                        <a:effectLst/>
                        <a:latin typeface="Times New Roman"/>
                        <a:ea typeface="Calibri"/>
                        <a:cs typeface="Calibri"/>
                      </a:endParaRPr>
                    </a:p>
                  </a:txBody>
                  <a:tcPr marL="44450" marR="44450" marT="0" marB="0" anchor="b"/>
                </a:tc>
              </a:tr>
              <a:tr h="432048">
                <a:tc>
                  <a:txBody>
                    <a:bodyPr/>
                    <a:lstStyle/>
                    <a:p>
                      <a:pPr algn="ctr">
                        <a:lnSpc>
                          <a:spcPct val="150000"/>
                        </a:lnSpc>
                        <a:spcAft>
                          <a:spcPts val="0"/>
                        </a:spcAft>
                      </a:pPr>
                      <a:r>
                        <a:rPr lang="es-ES" sz="1600">
                          <a:effectLst/>
                        </a:rPr>
                        <a:t>2012</a:t>
                      </a:r>
                      <a:endParaRPr lang="es-ES" sz="180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600" dirty="0">
                          <a:effectLst/>
                        </a:rPr>
                        <a:t>67</a:t>
                      </a:r>
                      <a:endParaRPr lang="es-ES" sz="1800" dirty="0">
                        <a:effectLst/>
                        <a:latin typeface="Times New Roman"/>
                        <a:ea typeface="Calibri"/>
                        <a:cs typeface="Calibri"/>
                      </a:endParaRPr>
                    </a:p>
                  </a:txBody>
                  <a:tcPr marL="44450" marR="44450" marT="0" marB="0" anchor="b"/>
                </a:tc>
              </a:tr>
              <a:tr h="432048">
                <a:tc>
                  <a:txBody>
                    <a:bodyPr/>
                    <a:lstStyle/>
                    <a:p>
                      <a:pPr algn="ctr">
                        <a:lnSpc>
                          <a:spcPct val="150000"/>
                        </a:lnSpc>
                        <a:spcAft>
                          <a:spcPts val="0"/>
                        </a:spcAft>
                      </a:pPr>
                      <a:r>
                        <a:rPr lang="es-ES" sz="1600">
                          <a:effectLst/>
                        </a:rPr>
                        <a:t>2013</a:t>
                      </a:r>
                      <a:endParaRPr lang="es-ES" sz="180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600" dirty="0">
                          <a:effectLst/>
                        </a:rPr>
                        <a:t>26</a:t>
                      </a:r>
                      <a:endParaRPr lang="es-ES" sz="1800" dirty="0">
                        <a:effectLst/>
                        <a:latin typeface="Times New Roman"/>
                        <a:ea typeface="Calibri"/>
                        <a:cs typeface="Calibri"/>
                      </a:endParaRPr>
                    </a:p>
                  </a:txBody>
                  <a:tcPr marL="44450" marR="44450" marT="0" marB="0" anchor="b"/>
                </a:tc>
              </a:tr>
              <a:tr h="432048">
                <a:tc>
                  <a:txBody>
                    <a:bodyPr/>
                    <a:lstStyle/>
                    <a:p>
                      <a:pPr algn="ctr">
                        <a:lnSpc>
                          <a:spcPct val="150000"/>
                        </a:lnSpc>
                        <a:spcAft>
                          <a:spcPts val="0"/>
                        </a:spcAft>
                      </a:pPr>
                      <a:r>
                        <a:rPr lang="es-ES" sz="1600">
                          <a:effectLst/>
                        </a:rPr>
                        <a:t>2014</a:t>
                      </a:r>
                      <a:endParaRPr lang="es-ES" sz="180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600" dirty="0">
                          <a:effectLst/>
                        </a:rPr>
                        <a:t>31</a:t>
                      </a:r>
                      <a:endParaRPr lang="es-ES" sz="1800" dirty="0">
                        <a:effectLst/>
                        <a:latin typeface="Times New Roman"/>
                        <a:ea typeface="Calibri"/>
                        <a:cs typeface="Calibri"/>
                      </a:endParaRPr>
                    </a:p>
                  </a:txBody>
                  <a:tcPr marL="44450" marR="44450" marT="0" marB="0" anchor="b"/>
                </a:tc>
              </a:tr>
              <a:tr h="432048">
                <a:tc>
                  <a:txBody>
                    <a:bodyPr/>
                    <a:lstStyle/>
                    <a:p>
                      <a:pPr algn="ctr">
                        <a:lnSpc>
                          <a:spcPct val="150000"/>
                        </a:lnSpc>
                        <a:spcAft>
                          <a:spcPts val="0"/>
                        </a:spcAft>
                      </a:pPr>
                      <a:r>
                        <a:rPr lang="es-ES" sz="1600">
                          <a:effectLst/>
                        </a:rPr>
                        <a:t>2015</a:t>
                      </a:r>
                      <a:endParaRPr lang="es-ES" sz="180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600" dirty="0">
                          <a:effectLst/>
                        </a:rPr>
                        <a:t>85</a:t>
                      </a:r>
                      <a:endParaRPr lang="es-ES" sz="1800" dirty="0">
                        <a:effectLst/>
                        <a:latin typeface="Times New Roman"/>
                        <a:ea typeface="Calibri"/>
                        <a:cs typeface="Calibri"/>
                      </a:endParaRPr>
                    </a:p>
                  </a:txBody>
                  <a:tcPr marL="44450" marR="44450" marT="0" marB="0" anchor="b"/>
                </a:tc>
              </a:tr>
            </a:tbl>
          </a:graphicData>
        </a:graphic>
      </p:graphicFrame>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708920"/>
            <a:ext cx="4745603" cy="3743137"/>
          </a:xfrm>
          <a:prstGeom prst="rect">
            <a:avLst/>
          </a:prstGeom>
          <a:noFill/>
          <a:ln>
            <a:noFill/>
          </a:ln>
        </p:spPr>
      </p:pic>
      <p:sp>
        <p:nvSpPr>
          <p:cNvPr id="4" name="3 CuadroTexto"/>
          <p:cNvSpPr txBox="1"/>
          <p:nvPr/>
        </p:nvSpPr>
        <p:spPr>
          <a:xfrm>
            <a:off x="464106" y="1844824"/>
            <a:ext cx="5548054" cy="584775"/>
          </a:xfrm>
          <a:prstGeom prst="rect">
            <a:avLst/>
          </a:prstGeom>
          <a:noFill/>
        </p:spPr>
        <p:txBody>
          <a:bodyPr wrap="square" rtlCol="0">
            <a:spAutoFit/>
          </a:bodyPr>
          <a:lstStyle/>
          <a:p>
            <a:r>
              <a:rPr lang="es-ES" sz="3200" b="1" dirty="0"/>
              <a:t>Número de Auditorías por Año</a:t>
            </a:r>
          </a:p>
        </p:txBody>
      </p:sp>
    </p:spTree>
    <p:extLst>
      <p:ext uri="{BB962C8B-B14F-4D97-AF65-F5344CB8AC3E}">
        <p14:creationId xmlns:p14="http://schemas.microsoft.com/office/powerpoint/2010/main" val="356096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925606909"/>
              </p:ext>
            </p:extLst>
          </p:nvPr>
        </p:nvGraphicFramePr>
        <p:xfrm>
          <a:off x="1259632" y="1772816"/>
          <a:ext cx="4824536" cy="2057400"/>
        </p:xfrm>
        <a:graphic>
          <a:graphicData uri="http://schemas.openxmlformats.org/drawingml/2006/table">
            <a:tbl>
              <a:tblPr firstRow="1" firstCol="1" bandRow="1">
                <a:tableStyleId>{5C22544A-7EE6-4342-B048-85BDC9FD1C3A}</a:tableStyleId>
              </a:tblPr>
              <a:tblGrid>
                <a:gridCol w="1096580"/>
                <a:gridCol w="2340953"/>
                <a:gridCol w="1387003"/>
              </a:tblGrid>
              <a:tr h="323403">
                <a:tc>
                  <a:txBody>
                    <a:bodyPr/>
                    <a:lstStyle/>
                    <a:p>
                      <a:pPr algn="ctr">
                        <a:lnSpc>
                          <a:spcPct val="150000"/>
                        </a:lnSpc>
                        <a:spcAft>
                          <a:spcPts val="0"/>
                        </a:spcAft>
                      </a:pPr>
                      <a:r>
                        <a:rPr lang="es-ES" sz="1800" dirty="0">
                          <a:effectLst/>
                        </a:rPr>
                        <a:t>Año</a:t>
                      </a:r>
                      <a:endParaRPr lang="es-ES" sz="2000" dirty="0">
                        <a:effectLst/>
                        <a:latin typeface="Times New Roman"/>
                        <a:ea typeface="Calibri"/>
                        <a:cs typeface="Calibri"/>
                      </a:endParaRPr>
                    </a:p>
                  </a:txBody>
                  <a:tcPr marL="44450" marR="44450" marT="0" marB="0" anchor="ctr"/>
                </a:tc>
                <a:tc>
                  <a:txBody>
                    <a:bodyPr/>
                    <a:lstStyle/>
                    <a:p>
                      <a:pPr algn="ctr">
                        <a:lnSpc>
                          <a:spcPct val="150000"/>
                        </a:lnSpc>
                        <a:spcAft>
                          <a:spcPts val="0"/>
                        </a:spcAft>
                      </a:pPr>
                      <a:r>
                        <a:rPr lang="es-ES" sz="1800" dirty="0">
                          <a:effectLst/>
                        </a:rPr>
                        <a:t>Número de Auditorías</a:t>
                      </a:r>
                      <a:endParaRPr lang="es-ES" sz="2000" dirty="0">
                        <a:effectLst/>
                        <a:latin typeface="Times New Roman"/>
                        <a:ea typeface="Calibri"/>
                        <a:cs typeface="Calibri"/>
                      </a:endParaRPr>
                    </a:p>
                  </a:txBody>
                  <a:tcPr marL="44450" marR="44450" marT="0" marB="0" anchor="ctr"/>
                </a:tc>
                <a:tc>
                  <a:txBody>
                    <a:bodyPr/>
                    <a:lstStyle/>
                    <a:p>
                      <a:pPr algn="ctr">
                        <a:lnSpc>
                          <a:spcPct val="150000"/>
                        </a:lnSpc>
                        <a:spcAft>
                          <a:spcPts val="0"/>
                        </a:spcAft>
                      </a:pPr>
                      <a:r>
                        <a:rPr lang="es-ES" sz="1800" dirty="0">
                          <a:effectLst/>
                        </a:rPr>
                        <a:t>MUESTRA</a:t>
                      </a:r>
                      <a:endParaRPr lang="es-ES" sz="2000" dirty="0">
                        <a:effectLst/>
                        <a:latin typeface="Times New Roman"/>
                        <a:ea typeface="Calibri"/>
                        <a:cs typeface="Calibri"/>
                      </a:endParaRPr>
                    </a:p>
                  </a:txBody>
                  <a:tcPr marL="44450" marR="44450" marT="0" marB="0" anchor="ctr"/>
                </a:tc>
              </a:tr>
              <a:tr h="324864">
                <a:tc>
                  <a:txBody>
                    <a:bodyPr/>
                    <a:lstStyle/>
                    <a:p>
                      <a:pPr algn="ctr">
                        <a:lnSpc>
                          <a:spcPct val="150000"/>
                        </a:lnSpc>
                        <a:spcAft>
                          <a:spcPts val="0"/>
                        </a:spcAft>
                      </a:pPr>
                      <a:r>
                        <a:rPr lang="es-ES" sz="1600">
                          <a:effectLst/>
                        </a:rPr>
                        <a:t>2011</a:t>
                      </a:r>
                      <a:endParaRPr lang="es-ES" sz="180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800" dirty="0">
                          <a:effectLst/>
                        </a:rPr>
                        <a:t>33</a:t>
                      </a:r>
                      <a:endParaRPr lang="es-ES" sz="1800" dirty="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800" dirty="0">
                          <a:effectLst/>
                        </a:rPr>
                        <a:t>27</a:t>
                      </a:r>
                      <a:endParaRPr lang="es-ES" sz="1800" dirty="0">
                        <a:effectLst/>
                        <a:latin typeface="Times New Roman"/>
                        <a:ea typeface="Calibri"/>
                        <a:cs typeface="Calibri"/>
                      </a:endParaRPr>
                    </a:p>
                  </a:txBody>
                  <a:tcPr marL="44450" marR="44450" marT="0" marB="0" anchor="b"/>
                </a:tc>
              </a:tr>
              <a:tr h="323403">
                <a:tc>
                  <a:txBody>
                    <a:bodyPr/>
                    <a:lstStyle/>
                    <a:p>
                      <a:pPr algn="ctr">
                        <a:lnSpc>
                          <a:spcPct val="150000"/>
                        </a:lnSpc>
                        <a:spcAft>
                          <a:spcPts val="0"/>
                        </a:spcAft>
                      </a:pPr>
                      <a:r>
                        <a:rPr lang="es-ES" sz="1600">
                          <a:effectLst/>
                        </a:rPr>
                        <a:t>2012</a:t>
                      </a:r>
                      <a:endParaRPr lang="es-ES" sz="180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800" dirty="0">
                          <a:effectLst/>
                        </a:rPr>
                        <a:t>67</a:t>
                      </a:r>
                      <a:endParaRPr lang="es-ES" sz="1800" dirty="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800" dirty="0">
                          <a:effectLst/>
                        </a:rPr>
                        <a:t>45</a:t>
                      </a:r>
                      <a:endParaRPr lang="es-ES" sz="1800" dirty="0">
                        <a:effectLst/>
                        <a:latin typeface="Times New Roman"/>
                        <a:ea typeface="Calibri"/>
                        <a:cs typeface="Calibri"/>
                      </a:endParaRPr>
                    </a:p>
                  </a:txBody>
                  <a:tcPr marL="44450" marR="44450" marT="0" marB="0" anchor="b"/>
                </a:tc>
              </a:tr>
              <a:tr h="323403">
                <a:tc>
                  <a:txBody>
                    <a:bodyPr/>
                    <a:lstStyle/>
                    <a:p>
                      <a:pPr algn="ctr">
                        <a:lnSpc>
                          <a:spcPct val="150000"/>
                        </a:lnSpc>
                        <a:spcAft>
                          <a:spcPts val="0"/>
                        </a:spcAft>
                      </a:pPr>
                      <a:r>
                        <a:rPr lang="es-ES" sz="1600">
                          <a:effectLst/>
                        </a:rPr>
                        <a:t>2013</a:t>
                      </a:r>
                      <a:endParaRPr lang="es-ES" sz="180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800" dirty="0">
                          <a:effectLst/>
                        </a:rPr>
                        <a:t>26</a:t>
                      </a:r>
                      <a:endParaRPr lang="es-ES" sz="1800" dirty="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800" dirty="0">
                          <a:effectLst/>
                        </a:rPr>
                        <a:t>22</a:t>
                      </a:r>
                      <a:endParaRPr lang="es-ES" sz="1800" dirty="0">
                        <a:effectLst/>
                        <a:latin typeface="Times New Roman"/>
                        <a:ea typeface="Calibri"/>
                        <a:cs typeface="Calibri"/>
                      </a:endParaRPr>
                    </a:p>
                  </a:txBody>
                  <a:tcPr marL="44450" marR="44450" marT="0" marB="0" anchor="b"/>
                </a:tc>
              </a:tr>
              <a:tr h="323403">
                <a:tc>
                  <a:txBody>
                    <a:bodyPr/>
                    <a:lstStyle/>
                    <a:p>
                      <a:pPr algn="ctr">
                        <a:lnSpc>
                          <a:spcPct val="150000"/>
                        </a:lnSpc>
                        <a:spcAft>
                          <a:spcPts val="0"/>
                        </a:spcAft>
                      </a:pPr>
                      <a:r>
                        <a:rPr lang="es-ES" sz="1600">
                          <a:effectLst/>
                        </a:rPr>
                        <a:t>2014</a:t>
                      </a:r>
                      <a:endParaRPr lang="es-ES" sz="180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800">
                          <a:effectLst/>
                        </a:rPr>
                        <a:t>31</a:t>
                      </a:r>
                      <a:endParaRPr lang="es-ES" sz="1800">
                        <a:effectLst/>
                        <a:latin typeface="Times New Roman"/>
                        <a:ea typeface="Calibri"/>
                        <a:cs typeface="Calibri"/>
                      </a:endParaRPr>
                    </a:p>
                  </a:txBody>
                  <a:tcPr marL="44450" marR="44450" marT="0" marB="0" anchor="b"/>
                </a:tc>
                <a:tc>
                  <a:txBody>
                    <a:bodyPr/>
                    <a:lstStyle/>
                    <a:p>
                      <a:pPr algn="ctr">
                        <a:lnSpc>
                          <a:spcPct val="150000"/>
                        </a:lnSpc>
                        <a:spcAft>
                          <a:spcPts val="0"/>
                        </a:spcAft>
                      </a:pPr>
                      <a:r>
                        <a:rPr lang="es-ES" sz="1800" dirty="0">
                          <a:effectLst/>
                        </a:rPr>
                        <a:t>25</a:t>
                      </a:r>
                      <a:endParaRPr lang="es-ES" sz="1800" dirty="0">
                        <a:effectLst/>
                        <a:latin typeface="Times New Roman"/>
                        <a:ea typeface="Calibri"/>
                        <a:cs typeface="Calibri"/>
                      </a:endParaRPr>
                    </a:p>
                  </a:txBody>
                  <a:tcPr marL="44450" marR="44450" marT="0" marB="0" anchor="b"/>
                </a:tc>
              </a:tr>
            </a:tbl>
          </a:graphicData>
        </a:graphic>
      </p:graphicFrame>
      <p:sp>
        <p:nvSpPr>
          <p:cNvPr id="3" name="2 Título"/>
          <p:cNvSpPr>
            <a:spLocks noGrp="1"/>
          </p:cNvSpPr>
          <p:nvPr>
            <p:ph type="title"/>
          </p:nvPr>
        </p:nvSpPr>
        <p:spPr/>
        <p:txBody>
          <a:bodyPr/>
          <a:lstStyle/>
          <a:p>
            <a:r>
              <a:rPr lang="es-ES" dirty="0" smtClean="0"/>
              <a:t>Tipo de Auditoría</a:t>
            </a:r>
            <a:endParaRPr lang="es-E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77072"/>
            <a:ext cx="8328601"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2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Solicitudes de Auditorías</a:t>
            </a:r>
            <a:endParaRPr lang="es-E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474" y="1844824"/>
            <a:ext cx="7079942"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274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132856"/>
            <a:ext cx="7408333" cy="3993307"/>
          </a:xfrm>
        </p:spPr>
        <p:txBody>
          <a:bodyPr/>
          <a:lstStyle/>
          <a:p>
            <a:r>
              <a:rPr lang="es-ES" b="1" dirty="0" smtClean="0"/>
              <a:t>Objetivos</a:t>
            </a:r>
            <a:endParaRPr lang="es-ES" b="1" dirty="0"/>
          </a:p>
          <a:p>
            <a:pPr lvl="0"/>
            <a:r>
              <a:rPr lang="es-ES" dirty="0"/>
              <a:t>Investigar cuál es la perspectiva que se tiene sobre el trabajo de la Coordinación General de Auditoría Médica entre los miembros del HCAM</a:t>
            </a:r>
          </a:p>
          <a:p>
            <a:pPr lvl="0"/>
            <a:r>
              <a:rPr lang="es-ES" dirty="0"/>
              <a:t>Evidenciar si los encuestados conocían la existencia de Áreas de Auditoría Médicas en otros hospitales</a:t>
            </a:r>
            <a:r>
              <a:rPr lang="es-ES" dirty="0" smtClean="0"/>
              <a:t>.</a:t>
            </a:r>
          </a:p>
          <a:p>
            <a:pPr lvl="0"/>
            <a:endParaRPr lang="es-ES" dirty="0"/>
          </a:p>
          <a:p>
            <a:r>
              <a:rPr lang="es-ES" b="1" dirty="0"/>
              <a:t>Universo</a:t>
            </a:r>
            <a:r>
              <a:rPr lang="es-ES" dirty="0"/>
              <a:t>: Coordinadores Médicos, Jefes de Área y Jefes de Servicio.  </a:t>
            </a:r>
            <a:r>
              <a:rPr lang="es-ES" dirty="0" smtClean="0"/>
              <a:t>n=52</a:t>
            </a:r>
            <a:endParaRPr lang="es-ES" dirty="0"/>
          </a:p>
          <a:p>
            <a:endParaRPr lang="es-ES" dirty="0"/>
          </a:p>
        </p:txBody>
      </p:sp>
      <p:sp>
        <p:nvSpPr>
          <p:cNvPr id="3" name="2 Título"/>
          <p:cNvSpPr>
            <a:spLocks noGrp="1"/>
          </p:cNvSpPr>
          <p:nvPr>
            <p:ph type="title"/>
          </p:nvPr>
        </p:nvSpPr>
        <p:spPr/>
        <p:txBody>
          <a:bodyPr/>
          <a:lstStyle/>
          <a:p>
            <a:r>
              <a:rPr lang="es-ES" dirty="0" smtClean="0"/>
              <a:t>Encuesta</a:t>
            </a:r>
            <a:endParaRPr lang="es-ES" dirty="0"/>
          </a:p>
        </p:txBody>
      </p:sp>
    </p:spTree>
    <p:extLst>
      <p:ext uri="{BB962C8B-B14F-4D97-AF65-F5344CB8AC3E}">
        <p14:creationId xmlns:p14="http://schemas.microsoft.com/office/powerpoint/2010/main" val="375762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anim calcmode="lin" valueType="num">
                                      <p:cBhvr>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anim calcmode="lin" valueType="num">
                                      <p:cBhvr>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000" b="1" dirty="0" smtClean="0"/>
              <a:t>Importancia de la Auditoría en el Hospital</a:t>
            </a:r>
            <a:endParaRPr lang="es-ES" sz="40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6072250" cy="38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89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Cómo </a:t>
            </a:r>
            <a:r>
              <a:rPr lang="es-ES" b="1" dirty="0"/>
              <a:t>Considera </a:t>
            </a:r>
            <a:r>
              <a:rPr lang="es-ES" b="1" dirty="0" smtClean="0"/>
              <a:t>a </a:t>
            </a:r>
            <a:r>
              <a:rPr lang="es-ES" b="1" dirty="0"/>
              <a:t>la Auditoria </a:t>
            </a:r>
            <a:r>
              <a:rPr lang="es-ES" b="1" dirty="0" smtClean="0"/>
              <a:t>Medica</a:t>
            </a:r>
            <a:endParaRPr lang="es-ES"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16150"/>
            <a:ext cx="6651320" cy="39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5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Utilidad de la </a:t>
            </a:r>
            <a:r>
              <a:rPr lang="es-ES" b="1" dirty="0"/>
              <a:t>Auditoria </a:t>
            </a:r>
            <a:r>
              <a:rPr lang="es-ES" b="1" dirty="0" smtClean="0"/>
              <a:t>Médica</a:t>
            </a:r>
            <a:endParaRPr lang="es-ES"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628" y="2248211"/>
            <a:ext cx="6375365"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5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Evaluación Actual de la Gestión de Auditoría Médica</a:t>
            </a:r>
            <a:endParaRPr lang="es-ES" dirty="0"/>
          </a:p>
        </p:txBody>
      </p:sp>
      <p:sp>
        <p:nvSpPr>
          <p:cNvPr id="3" name="2 CuadroTexto"/>
          <p:cNvSpPr txBox="1"/>
          <p:nvPr/>
        </p:nvSpPr>
        <p:spPr>
          <a:xfrm>
            <a:off x="6588224" y="2708920"/>
            <a:ext cx="2232248" cy="461665"/>
          </a:xfrm>
          <a:prstGeom prst="rect">
            <a:avLst/>
          </a:prstGeom>
          <a:noFill/>
        </p:spPr>
        <p:txBody>
          <a:bodyPr wrap="square" rtlCol="0">
            <a:spAutoFit/>
          </a:bodyPr>
          <a:lstStyle/>
          <a:p>
            <a:r>
              <a:rPr lang="es-ES" sz="2400" dirty="0" smtClean="0"/>
              <a:t>Promedio 8,10</a:t>
            </a:r>
            <a:endParaRPr lang="es-ES" sz="2400" dirty="0"/>
          </a:p>
        </p:txBody>
      </p:sp>
      <p:sp>
        <p:nvSpPr>
          <p:cNvPr id="4" name="3 CuadroTexto"/>
          <p:cNvSpPr txBox="1"/>
          <p:nvPr/>
        </p:nvSpPr>
        <p:spPr>
          <a:xfrm>
            <a:off x="6588224" y="3573016"/>
            <a:ext cx="2232248" cy="461665"/>
          </a:xfrm>
          <a:prstGeom prst="rect">
            <a:avLst/>
          </a:prstGeom>
          <a:noFill/>
        </p:spPr>
        <p:txBody>
          <a:bodyPr wrap="square" rtlCol="0">
            <a:spAutoFit/>
          </a:bodyPr>
          <a:lstStyle/>
          <a:p>
            <a:r>
              <a:rPr lang="es-ES" sz="2400" dirty="0" smtClean="0"/>
              <a:t>Promedio 7,68</a:t>
            </a:r>
            <a:endParaRPr lang="es-ES"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6" y="2052636"/>
            <a:ext cx="5616627" cy="360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93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b="1" dirty="0" smtClean="0"/>
              <a:t>Nombre </a:t>
            </a:r>
            <a:r>
              <a:rPr lang="es-ES" sz="2400" b="1" dirty="0"/>
              <a:t>de la </a:t>
            </a:r>
            <a:r>
              <a:rPr lang="es-ES" sz="2400" b="1" dirty="0" smtClean="0"/>
              <a:t>Institución</a:t>
            </a:r>
            <a:r>
              <a:rPr lang="es-ES" sz="2400" b="1" dirty="0"/>
              <a:t> </a:t>
            </a:r>
            <a:r>
              <a:rPr lang="es-ES" sz="2400" b="1" dirty="0" smtClean="0"/>
              <a:t>que Cuentan con un Área Auditoría Médica</a:t>
            </a:r>
            <a:endParaRPr lang="es-ES" sz="24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09408"/>
            <a:ext cx="7975669"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96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sz="2800" dirty="0" smtClean="0"/>
              <a:t>Comité de facturación (2011)</a:t>
            </a:r>
          </a:p>
          <a:p>
            <a:r>
              <a:rPr lang="es-ES" sz="2800" dirty="0" smtClean="0"/>
              <a:t>Resolución </a:t>
            </a:r>
            <a:r>
              <a:rPr lang="es-ES" sz="2800" dirty="0"/>
              <a:t>número 468 del 30 de mayo del 2014 resolvió, expedir el reglamento interno para la creación de la nueva estructura orgánica de las Unidades Médicas de Nivel III del IESS, en esta normativa se incluye la creación de la Coordinación General de Auditoría Médica</a:t>
            </a:r>
          </a:p>
          <a:p>
            <a:endParaRPr lang="es-ES" dirty="0"/>
          </a:p>
        </p:txBody>
      </p:sp>
      <p:sp>
        <p:nvSpPr>
          <p:cNvPr id="3" name="2 Título"/>
          <p:cNvSpPr>
            <a:spLocks noGrp="1"/>
          </p:cNvSpPr>
          <p:nvPr>
            <p:ph type="title"/>
          </p:nvPr>
        </p:nvSpPr>
        <p:spPr/>
        <p:txBody>
          <a:bodyPr>
            <a:normAutofit fontScale="90000"/>
          </a:bodyPr>
          <a:lstStyle/>
          <a:p>
            <a:r>
              <a:rPr lang="es-ES" b="1" dirty="0" smtClean="0"/>
              <a:t> </a:t>
            </a:r>
            <a:r>
              <a:rPr lang="es-ES" b="1" dirty="0"/>
              <a:t>Instituto Ecuatoriano de Seguridad Social (IESS)</a:t>
            </a:r>
            <a:endParaRPr lang="es-ES" dirty="0"/>
          </a:p>
        </p:txBody>
      </p:sp>
    </p:spTree>
    <p:extLst>
      <p:ext uri="{BB962C8B-B14F-4D97-AF65-F5344CB8AC3E}">
        <p14:creationId xmlns:p14="http://schemas.microsoft.com/office/powerpoint/2010/main" val="29389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anim calcmode="lin" valueType="num">
                                      <p:cBhvr>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a:t>Análisis de  Valor Agregado de los Procesos de Auditoría</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3" y="1772816"/>
            <a:ext cx="4104451"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2495724"/>
            <a:ext cx="4282011"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4725143"/>
            <a:ext cx="4752527" cy="19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64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500"/>
                                        <p:tgtEl>
                                          <p:spTgt spid="27650"/>
                                        </p:tgtEl>
                                      </p:cBhvr>
                                    </p:animEffect>
                                    <p:anim calcmode="lin" valueType="num">
                                      <p:cBhvr>
                                        <p:cTn id="13" dur="500" fill="hold"/>
                                        <p:tgtEl>
                                          <p:spTgt spid="27650"/>
                                        </p:tgtEl>
                                        <p:attrNameLst>
                                          <p:attrName>ppt_x</p:attrName>
                                        </p:attrNameLst>
                                      </p:cBhvr>
                                      <p:tavLst>
                                        <p:tav tm="0">
                                          <p:val>
                                            <p:strVal val="#ppt_x"/>
                                          </p:val>
                                        </p:tav>
                                        <p:tav tm="100000">
                                          <p:val>
                                            <p:strVal val="#ppt_x"/>
                                          </p:val>
                                        </p:tav>
                                      </p:tavLst>
                                    </p:anim>
                                    <p:anim calcmode="lin" valueType="num">
                                      <p:cBhvr>
                                        <p:cTn id="14" dur="500" fill="hold"/>
                                        <p:tgtEl>
                                          <p:spTgt spid="276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fade">
                                      <p:cBhvr>
                                        <p:cTn id="17" dur="500"/>
                                        <p:tgtEl>
                                          <p:spTgt spid="27651"/>
                                        </p:tgtEl>
                                      </p:cBhvr>
                                    </p:animEffect>
                                    <p:anim calcmode="lin" valueType="num">
                                      <p:cBhvr>
                                        <p:cTn id="18" dur="500" fill="hold"/>
                                        <p:tgtEl>
                                          <p:spTgt spid="27651"/>
                                        </p:tgtEl>
                                        <p:attrNameLst>
                                          <p:attrName>ppt_x</p:attrName>
                                        </p:attrNameLst>
                                      </p:cBhvr>
                                      <p:tavLst>
                                        <p:tav tm="0">
                                          <p:val>
                                            <p:strVal val="#ppt_x"/>
                                          </p:val>
                                        </p:tav>
                                        <p:tav tm="100000">
                                          <p:val>
                                            <p:strVal val="#ppt_x"/>
                                          </p:val>
                                        </p:tav>
                                      </p:tavLst>
                                    </p:anim>
                                    <p:anim calcmode="lin" valueType="num">
                                      <p:cBhvr>
                                        <p:cTn id="19" dur="500" fill="hold"/>
                                        <p:tgtEl>
                                          <p:spTgt spid="276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fade">
                                      <p:cBhvr>
                                        <p:cTn id="22" dur="500"/>
                                        <p:tgtEl>
                                          <p:spTgt spid="27652"/>
                                        </p:tgtEl>
                                      </p:cBhvr>
                                    </p:animEffect>
                                    <p:anim calcmode="lin" valueType="num">
                                      <p:cBhvr>
                                        <p:cTn id="23" dur="500" fill="hold"/>
                                        <p:tgtEl>
                                          <p:spTgt spid="27652"/>
                                        </p:tgtEl>
                                        <p:attrNameLst>
                                          <p:attrName>ppt_x</p:attrName>
                                        </p:attrNameLst>
                                      </p:cBhvr>
                                      <p:tavLst>
                                        <p:tav tm="0">
                                          <p:val>
                                            <p:strVal val="#ppt_x"/>
                                          </p:val>
                                        </p:tav>
                                        <p:tav tm="100000">
                                          <p:val>
                                            <p:strVal val="#ppt_x"/>
                                          </p:val>
                                        </p:tav>
                                      </p:tavLst>
                                    </p:anim>
                                    <p:anim calcmode="lin" valueType="num">
                                      <p:cBhvr>
                                        <p:cTn id="24" dur="500" fill="hold"/>
                                        <p:tgtEl>
                                          <p:spTgt spid="276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252728"/>
          </a:xfrm>
        </p:spPr>
        <p:txBody>
          <a:bodyPr>
            <a:normAutofit/>
          </a:bodyPr>
          <a:lstStyle/>
          <a:p>
            <a:r>
              <a:rPr lang="es-ES" sz="3600" b="1" dirty="0"/>
              <a:t>Conclusiones del Análisis de  Valor Agregado de los Procesos de </a:t>
            </a:r>
            <a:r>
              <a:rPr lang="es-ES" sz="3600" b="1" dirty="0" smtClean="0"/>
              <a:t>Auditoría</a:t>
            </a:r>
            <a:endParaRPr lang="es-ES" sz="3600" b="1" dirty="0"/>
          </a:p>
        </p:txBody>
      </p:sp>
      <p:pic>
        <p:nvPicPr>
          <p:cNvPr id="286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552" y="2420888"/>
            <a:ext cx="7333508"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65552" y="4365104"/>
            <a:ext cx="6902126" cy="646331"/>
          </a:xfrm>
          <a:prstGeom prst="rect">
            <a:avLst/>
          </a:prstGeom>
          <a:noFill/>
        </p:spPr>
        <p:txBody>
          <a:bodyPr wrap="square" rtlCol="0">
            <a:spAutoFit/>
          </a:bodyPr>
          <a:lstStyle/>
          <a:p>
            <a:r>
              <a:rPr lang="es-ES" dirty="0" smtClean="0"/>
              <a:t>Debajo </a:t>
            </a:r>
            <a:r>
              <a:rPr lang="es-ES" dirty="0"/>
              <a:t>del 75%, lo que nos señala que se encuentran en estado crítico y que requieren de intervenciones de mejora</a:t>
            </a:r>
          </a:p>
        </p:txBody>
      </p:sp>
    </p:spTree>
    <p:extLst>
      <p:ext uri="{BB962C8B-B14F-4D97-AF65-F5344CB8AC3E}">
        <p14:creationId xmlns:p14="http://schemas.microsoft.com/office/powerpoint/2010/main" val="2883000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b="1" dirty="0" smtClean="0"/>
              <a:t>PROPUESTA</a:t>
            </a:r>
            <a:endParaRPr lang="es-ES" b="1" dirty="0"/>
          </a:p>
        </p:txBody>
      </p:sp>
      <p:sp>
        <p:nvSpPr>
          <p:cNvPr id="4" name="3 Marcador de texto"/>
          <p:cNvSpPr>
            <a:spLocks noGrp="1"/>
          </p:cNvSpPr>
          <p:nvPr>
            <p:ph type="body" idx="1"/>
          </p:nvPr>
        </p:nvSpPr>
        <p:spPr/>
        <p:txBody>
          <a:bodyPr/>
          <a:lstStyle/>
          <a:p>
            <a:endParaRPr lang="es-ES"/>
          </a:p>
        </p:txBody>
      </p:sp>
    </p:spTree>
    <p:extLst>
      <p:ext uri="{BB962C8B-B14F-4D97-AF65-F5344CB8AC3E}">
        <p14:creationId xmlns:p14="http://schemas.microsoft.com/office/powerpoint/2010/main" val="2056324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54" y="476672"/>
            <a:ext cx="8369981"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59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Coordinación General de Auditoría</a:t>
            </a:r>
            <a:endParaRPr lang="es-ES" dirty="0"/>
          </a:p>
        </p:txBody>
      </p:sp>
      <p:sp>
        <p:nvSpPr>
          <p:cNvPr id="3" name="2 Marcador de contenido"/>
          <p:cNvSpPr>
            <a:spLocks noGrp="1"/>
          </p:cNvSpPr>
          <p:nvPr>
            <p:ph idx="1"/>
          </p:nvPr>
        </p:nvSpPr>
        <p:spPr>
          <a:xfrm>
            <a:off x="971600" y="2313801"/>
            <a:ext cx="7408333" cy="3491463"/>
          </a:xfrm>
        </p:spPr>
        <p:txBody>
          <a:bodyPr>
            <a:normAutofit/>
          </a:bodyPr>
          <a:lstStyle/>
          <a:p>
            <a:pPr marL="0" indent="0" algn="ctr">
              <a:buNone/>
            </a:pPr>
            <a:r>
              <a:rPr lang="es-ES" sz="4300" b="1" dirty="0">
                <a:solidFill>
                  <a:schemeClr val="tx1"/>
                </a:solidFill>
              </a:rPr>
              <a:t>Misión</a:t>
            </a:r>
            <a:endParaRPr lang="es-ES" b="1" dirty="0" smtClean="0">
              <a:solidFill>
                <a:schemeClr val="tx1"/>
              </a:solidFill>
            </a:endParaRPr>
          </a:p>
          <a:p>
            <a:pPr algn="just"/>
            <a:r>
              <a:rPr lang="es-ES" dirty="0" smtClean="0"/>
              <a:t>La Coordinación General de Auditoría Médica de Hospital Carlos Andrade Marín, se encarga de realizar evaluaciones periódicas y sistemáticas de la atención brindada al usuario, a través de los diferentes tipos de auditorías, con el fin de mejorar la calidad y seguridad del cuidado médico y a la vez busca mejorar la eficiencia en el uso de los recursos</a:t>
            </a:r>
          </a:p>
          <a:p>
            <a:endParaRPr lang="es-ES" dirty="0"/>
          </a:p>
          <a:p>
            <a:endParaRPr lang="es-ES" dirty="0"/>
          </a:p>
        </p:txBody>
      </p:sp>
    </p:spTree>
    <p:extLst>
      <p:ext uri="{BB962C8B-B14F-4D97-AF65-F5344CB8AC3E}">
        <p14:creationId xmlns:p14="http://schemas.microsoft.com/office/powerpoint/2010/main" val="25696247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2348880"/>
            <a:ext cx="7408333" cy="3450696"/>
          </a:xfrm>
        </p:spPr>
        <p:txBody>
          <a:bodyPr>
            <a:normAutofit/>
          </a:bodyPr>
          <a:lstStyle/>
          <a:p>
            <a:pPr marL="0" indent="0" algn="ctr">
              <a:buNone/>
            </a:pPr>
            <a:r>
              <a:rPr lang="es-ES" sz="4300" b="1" dirty="0">
                <a:latin typeface="+mj-lt"/>
              </a:rPr>
              <a:t>Visión</a:t>
            </a:r>
            <a:endParaRPr lang="es-ES" sz="4300" b="1" dirty="0" smtClean="0">
              <a:latin typeface="+mj-lt"/>
            </a:endParaRPr>
          </a:p>
          <a:p>
            <a:pPr algn="just"/>
            <a:r>
              <a:rPr lang="es-ES" dirty="0" smtClean="0"/>
              <a:t>En </a:t>
            </a:r>
            <a:r>
              <a:rPr lang="es-ES" dirty="0"/>
              <a:t>el 2017, </a:t>
            </a:r>
            <a:r>
              <a:rPr lang="es-ES" dirty="0" smtClean="0"/>
              <a:t>consolidarse como una unidad de referencia en auditoría Médica dentro del Sistema del Seguro Social.</a:t>
            </a:r>
            <a:endParaRPr lang="es-ES" b="1" i="1" dirty="0"/>
          </a:p>
        </p:txBody>
      </p:sp>
      <p:sp>
        <p:nvSpPr>
          <p:cNvPr id="3" name="2 Título"/>
          <p:cNvSpPr>
            <a:spLocks noGrp="1"/>
          </p:cNvSpPr>
          <p:nvPr>
            <p:ph type="title"/>
          </p:nvPr>
        </p:nvSpPr>
        <p:spPr/>
        <p:txBody>
          <a:bodyPr>
            <a:normAutofit fontScale="90000"/>
          </a:bodyPr>
          <a:lstStyle/>
          <a:p>
            <a:r>
              <a:rPr lang="es-ES" dirty="0"/>
              <a:t>Coordinación General de Auditoría</a:t>
            </a:r>
          </a:p>
        </p:txBody>
      </p:sp>
    </p:spTree>
    <p:extLst>
      <p:ext uri="{BB962C8B-B14F-4D97-AF65-F5344CB8AC3E}">
        <p14:creationId xmlns:p14="http://schemas.microsoft.com/office/powerpoint/2010/main" val="3928896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b="1" i="1" dirty="0"/>
              <a:t>Estructura Orgánica Propuesta</a:t>
            </a:r>
            <a:r>
              <a:rPr lang="es-ES" b="1" i="1" dirty="0" smtClean="0">
                <a:hlinkClick r:id="rId2" action="ppaction://hlinksldjump"/>
              </a:rPr>
              <a:t>.</a:t>
            </a:r>
            <a:endParaRPr lang="es-ES"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2" y="1700808"/>
            <a:ext cx="6255395" cy="44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85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fade">
                                      <p:cBhvr>
                                        <p:cTn id="1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hlinkClick r:id="rId2" action="ppaction://hlinksldjump"/>
              </a:rPr>
              <a:t>Procesos </a:t>
            </a:r>
            <a:r>
              <a:rPr lang="es-ES" dirty="0"/>
              <a:t>de la Coordinación General de Auditoría Médica</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025272"/>
            <a:ext cx="6406334" cy="38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4876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872067" y="2060848"/>
            <a:ext cx="7408333" cy="4065315"/>
          </a:xfrm>
        </p:spPr>
        <p:txBody>
          <a:bodyPr>
            <a:normAutofit fontScale="92500"/>
          </a:bodyPr>
          <a:lstStyle/>
          <a:p>
            <a:pPr marL="0" indent="0">
              <a:buNone/>
            </a:pPr>
            <a:r>
              <a:rPr lang="es-ES" b="1" dirty="0"/>
              <a:t>Objetivos</a:t>
            </a:r>
            <a:endParaRPr lang="es-ES" dirty="0"/>
          </a:p>
          <a:p>
            <a:pPr lvl="0"/>
            <a:r>
              <a:rPr lang="es-ES" dirty="0" smtClean="0"/>
              <a:t>Detallar los </a:t>
            </a:r>
            <a:r>
              <a:rPr lang="es-ES" dirty="0"/>
              <a:t>procesos que se desarrollarán en la Coordinación General de Auditoria Médica.</a:t>
            </a:r>
          </a:p>
          <a:p>
            <a:pPr lvl="0"/>
            <a:r>
              <a:rPr lang="es-ES" dirty="0"/>
              <a:t>Establecer los indicadores de Gestión de la Coordinación</a:t>
            </a:r>
          </a:p>
          <a:p>
            <a:pPr lvl="0"/>
            <a:r>
              <a:rPr lang="es-ES" dirty="0"/>
              <a:t>Determinar los controles que se implementarán en la </a:t>
            </a:r>
            <a:r>
              <a:rPr lang="es-ES" dirty="0" smtClean="0"/>
              <a:t>Coordinación</a:t>
            </a:r>
          </a:p>
          <a:p>
            <a:pPr marL="0" indent="0">
              <a:buNone/>
            </a:pPr>
            <a:r>
              <a:rPr lang="es-ES" b="1" dirty="0"/>
              <a:t>Alcance: </a:t>
            </a:r>
            <a:endParaRPr lang="es-ES" dirty="0"/>
          </a:p>
          <a:p>
            <a:r>
              <a:rPr lang="es-ES" dirty="0"/>
              <a:t>Establecerá los procesos que se tienen que ejecutar dentro de la Coordinación </a:t>
            </a:r>
            <a:r>
              <a:rPr lang="es-ES" dirty="0" smtClean="0"/>
              <a:t>General de Auditoría Médica HCAM</a:t>
            </a:r>
            <a:endParaRPr lang="es-ES" dirty="0"/>
          </a:p>
          <a:p>
            <a:pPr lvl="0"/>
            <a:endParaRPr lang="es-ES" dirty="0"/>
          </a:p>
          <a:p>
            <a:endParaRPr lang="es-ES" dirty="0"/>
          </a:p>
        </p:txBody>
      </p:sp>
      <p:sp>
        <p:nvSpPr>
          <p:cNvPr id="5" name="4 Título"/>
          <p:cNvSpPr>
            <a:spLocks noGrp="1"/>
          </p:cNvSpPr>
          <p:nvPr>
            <p:ph type="title"/>
          </p:nvPr>
        </p:nvSpPr>
        <p:spPr/>
        <p:txBody>
          <a:bodyPr>
            <a:normAutofit/>
          </a:bodyPr>
          <a:lstStyle/>
          <a:p>
            <a:r>
              <a:rPr lang="es-ES" b="1" i="1" dirty="0"/>
              <a:t>Manual de </a:t>
            </a:r>
            <a:r>
              <a:rPr lang="es-ES" b="1" i="1" dirty="0" smtClean="0"/>
              <a:t>procesos</a:t>
            </a:r>
            <a:endParaRPr lang="es-ES" dirty="0"/>
          </a:p>
        </p:txBody>
      </p:sp>
    </p:spTree>
    <p:extLst>
      <p:ext uri="{BB962C8B-B14F-4D97-AF65-F5344CB8AC3E}">
        <p14:creationId xmlns:p14="http://schemas.microsoft.com/office/powerpoint/2010/main" val="9043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872067" y="2426576"/>
            <a:ext cx="7408333" cy="3450696"/>
          </a:xfrm>
        </p:spPr>
        <p:txBody>
          <a:bodyPr/>
          <a:lstStyle/>
          <a:p>
            <a:pPr algn="just"/>
            <a:r>
              <a:rPr lang="es-ES" dirty="0" smtClean="0"/>
              <a:t>Inicia </a:t>
            </a:r>
            <a:r>
              <a:rPr lang="es-ES" dirty="0"/>
              <a:t>con el análisis de los datos estadísticos, epidemiológicos, </a:t>
            </a:r>
            <a:r>
              <a:rPr lang="es-ES" dirty="0" smtClean="0"/>
              <a:t>de facturación </a:t>
            </a:r>
            <a:r>
              <a:rPr lang="es-ES" dirty="0"/>
              <a:t>y de auditorías previas, </a:t>
            </a:r>
            <a:r>
              <a:rPr lang="es-ES" dirty="0" smtClean="0"/>
              <a:t>buscando responder </a:t>
            </a:r>
            <a:r>
              <a:rPr lang="es-ES" dirty="0"/>
              <a:t>a </a:t>
            </a:r>
            <a:r>
              <a:rPr lang="es-ES" dirty="0" smtClean="0"/>
              <a:t>las interr0gantes: </a:t>
            </a:r>
            <a:r>
              <a:rPr lang="es-ES" dirty="0"/>
              <a:t>para qué, cuándo, cómo y cuánto se va a </a:t>
            </a:r>
            <a:r>
              <a:rPr lang="es-ES" dirty="0" smtClean="0"/>
              <a:t>auditar. </a:t>
            </a:r>
            <a:r>
              <a:rPr lang="es-ES" dirty="0"/>
              <a:t>C</a:t>
            </a:r>
            <a:r>
              <a:rPr lang="es-ES" dirty="0" smtClean="0"/>
              <a:t>ontempla </a:t>
            </a:r>
            <a:r>
              <a:rPr lang="es-ES" dirty="0"/>
              <a:t>la evaluación de la atención, cumplimiento de normas y procedimientos, identifica y previene riesgos asistenciales y administrativos, también contempla seguimiento de cumplimiento de</a:t>
            </a:r>
            <a:r>
              <a:rPr lang="es-ES" b="1" i="1" dirty="0"/>
              <a:t> </a:t>
            </a:r>
            <a:r>
              <a:rPr lang="es-ES" dirty="0"/>
              <a:t>recomendaciones.</a:t>
            </a:r>
          </a:p>
          <a:p>
            <a:endParaRPr lang="es-ES" dirty="0"/>
          </a:p>
        </p:txBody>
      </p:sp>
      <p:sp>
        <p:nvSpPr>
          <p:cNvPr id="2" name="1 Título"/>
          <p:cNvSpPr>
            <a:spLocks noGrp="1"/>
          </p:cNvSpPr>
          <p:nvPr>
            <p:ph type="title"/>
          </p:nvPr>
        </p:nvSpPr>
        <p:spPr/>
        <p:txBody>
          <a:bodyPr>
            <a:normAutofit fontScale="90000"/>
          </a:bodyPr>
          <a:lstStyle/>
          <a:p>
            <a:r>
              <a:rPr lang="es-ES" dirty="0"/>
              <a:t>J.1 </a:t>
            </a:r>
            <a:r>
              <a:rPr lang="es-ES" b="1" dirty="0"/>
              <a:t>Planificación de Auditoría </a:t>
            </a:r>
            <a:r>
              <a:rPr lang="es-ES" b="1" dirty="0" smtClean="0"/>
              <a:t>Médica</a:t>
            </a:r>
            <a:endParaRPr lang="es-ES" dirty="0"/>
          </a:p>
        </p:txBody>
      </p:sp>
    </p:spTree>
    <p:extLst>
      <p:ext uri="{BB962C8B-B14F-4D97-AF65-F5344CB8AC3E}">
        <p14:creationId xmlns:p14="http://schemas.microsoft.com/office/powerpoint/2010/main" val="2694959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 y="1014279"/>
            <a:ext cx="8471386" cy="551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338328"/>
            <a:ext cx="8229600" cy="786416"/>
          </a:xfrm>
        </p:spPr>
        <p:txBody>
          <a:bodyPr/>
          <a:lstStyle/>
          <a:p>
            <a:r>
              <a:rPr lang="es-ES" dirty="0" smtClean="0"/>
              <a:t>ORGANIGRAMA</a:t>
            </a:r>
            <a:endParaRPr lang="es-ES" dirty="0"/>
          </a:p>
        </p:txBody>
      </p:sp>
    </p:spTree>
    <p:extLst>
      <p:ext uri="{BB962C8B-B14F-4D97-AF65-F5344CB8AC3E}">
        <p14:creationId xmlns:p14="http://schemas.microsoft.com/office/powerpoint/2010/main" val="3976789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ES" dirty="0" smtClean="0"/>
              <a:t>Realización </a:t>
            </a:r>
            <a:r>
              <a:rPr lang="es-ES" dirty="0"/>
              <a:t>de las evaluaciones que se </a:t>
            </a:r>
            <a:r>
              <a:rPr lang="es-ES" dirty="0" smtClean="0"/>
              <a:t>establecieron en la planificación </a:t>
            </a:r>
            <a:r>
              <a:rPr lang="es-ES" dirty="0"/>
              <a:t>y de las que se consideren necesarias de </a:t>
            </a:r>
            <a:r>
              <a:rPr lang="es-ES" dirty="0" smtClean="0"/>
              <a:t>ejecutar, en caso </a:t>
            </a:r>
            <a:r>
              <a:rPr lang="es-ES" dirty="0"/>
              <a:t>que aparezcan casos centinelas o por solicitud de las autoridades</a:t>
            </a:r>
            <a:r>
              <a:rPr lang="es-ES" dirty="0" smtClean="0"/>
              <a:t>.</a:t>
            </a:r>
          </a:p>
          <a:p>
            <a:pPr marL="0" indent="0" algn="just">
              <a:buNone/>
            </a:pPr>
            <a:endParaRPr lang="es-ES" dirty="0"/>
          </a:p>
          <a:p>
            <a:pPr algn="just"/>
            <a:r>
              <a:rPr lang="es-ES" dirty="0"/>
              <a:t>Mide la calidad de gestión de los servicios, incluye también la auditoría de facturación, y a la auditoría </a:t>
            </a:r>
            <a:r>
              <a:rPr lang="es-ES" dirty="0" smtClean="0"/>
              <a:t>profesional</a:t>
            </a:r>
            <a:endParaRPr lang="es-ES" dirty="0"/>
          </a:p>
        </p:txBody>
      </p:sp>
      <p:sp>
        <p:nvSpPr>
          <p:cNvPr id="3" name="2 Título"/>
          <p:cNvSpPr>
            <a:spLocks noGrp="1"/>
          </p:cNvSpPr>
          <p:nvPr>
            <p:ph type="title"/>
          </p:nvPr>
        </p:nvSpPr>
        <p:spPr/>
        <p:txBody>
          <a:bodyPr>
            <a:normAutofit/>
          </a:bodyPr>
          <a:lstStyle/>
          <a:p>
            <a:r>
              <a:rPr lang="es-ES" b="1" dirty="0" smtClean="0"/>
              <a:t>J.2 Ejecución de Auditoría</a:t>
            </a:r>
            <a:endParaRPr lang="es-ES" dirty="0"/>
          </a:p>
        </p:txBody>
      </p:sp>
    </p:spTree>
    <p:extLst>
      <p:ext uri="{BB962C8B-B14F-4D97-AF65-F5344CB8AC3E}">
        <p14:creationId xmlns:p14="http://schemas.microsoft.com/office/powerpoint/2010/main" val="2056564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564904"/>
            <a:ext cx="7408333" cy="3561259"/>
          </a:xfrm>
        </p:spPr>
        <p:txBody>
          <a:bodyPr/>
          <a:lstStyle/>
          <a:p>
            <a:pPr algn="just"/>
            <a:r>
              <a:rPr lang="es-ES" dirty="0"/>
              <a:t>Monitoreo permanente del progreso e identificar a tiempo los posibles riesgos en la ejecución y tomar los correctivos con el fin de alcanzar las metas trazadas.</a:t>
            </a:r>
          </a:p>
          <a:p>
            <a:pPr marL="0" indent="0" algn="just">
              <a:buNone/>
            </a:pPr>
            <a:endParaRPr lang="es-ES" dirty="0"/>
          </a:p>
          <a:p>
            <a:pPr algn="just"/>
            <a:r>
              <a:rPr lang="es-ES" dirty="0" smtClean="0"/>
              <a:t>Controla avances de la ejecución de auditoría</a:t>
            </a:r>
          </a:p>
          <a:p>
            <a:pPr algn="just"/>
            <a:r>
              <a:rPr lang="es-ES" dirty="0" smtClean="0"/>
              <a:t>Determina ajustes en la programación </a:t>
            </a:r>
          </a:p>
          <a:p>
            <a:pPr algn="just"/>
            <a:r>
              <a:rPr lang="es-ES" dirty="0" smtClean="0"/>
              <a:t>Evalúa el desempeño del área y sus miembros</a:t>
            </a:r>
            <a:endParaRPr lang="es-ES" dirty="0"/>
          </a:p>
        </p:txBody>
      </p:sp>
      <p:sp>
        <p:nvSpPr>
          <p:cNvPr id="3" name="2 Título"/>
          <p:cNvSpPr>
            <a:spLocks noGrp="1"/>
          </p:cNvSpPr>
          <p:nvPr>
            <p:ph type="title"/>
          </p:nvPr>
        </p:nvSpPr>
        <p:spPr/>
        <p:txBody>
          <a:bodyPr>
            <a:normAutofit/>
          </a:bodyPr>
          <a:lstStyle/>
          <a:p>
            <a:r>
              <a:rPr lang="es-ES" b="1" dirty="0"/>
              <a:t>J.3 Control de </a:t>
            </a:r>
            <a:r>
              <a:rPr lang="es-ES" b="1" dirty="0" smtClean="0"/>
              <a:t>Auditoría</a:t>
            </a:r>
            <a:endParaRPr lang="es-ES" dirty="0"/>
          </a:p>
        </p:txBody>
      </p:sp>
    </p:spTree>
    <p:extLst>
      <p:ext uri="{BB962C8B-B14F-4D97-AF65-F5344CB8AC3E}">
        <p14:creationId xmlns:p14="http://schemas.microsoft.com/office/powerpoint/2010/main" val="39854084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930432"/>
          </a:xfrm>
        </p:spPr>
        <p:txBody>
          <a:bodyPr>
            <a:normAutofit/>
          </a:bodyPr>
          <a:lstStyle/>
          <a:p>
            <a:r>
              <a:rPr lang="es-ES" sz="3600" b="1" i="1" dirty="0"/>
              <a:t>Caracterización</a:t>
            </a:r>
            <a:endParaRPr lang="es-ES" sz="3600"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6"/>
            <a:ext cx="8064000" cy="526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617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8328"/>
            <a:ext cx="8229600" cy="858424"/>
          </a:xfrm>
        </p:spPr>
        <p:txBody>
          <a:bodyPr>
            <a:normAutofit/>
          </a:bodyPr>
          <a:lstStyle/>
          <a:p>
            <a:r>
              <a:rPr lang="es-ES" sz="3600" b="1" dirty="0"/>
              <a:t>Descripción de </a:t>
            </a:r>
            <a:r>
              <a:rPr lang="es-ES" sz="3600" b="1" dirty="0" smtClean="0"/>
              <a:t>actividades</a:t>
            </a:r>
            <a:endParaRPr lang="es-ES" sz="3600"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062756"/>
            <a:ext cx="8280920" cy="546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2926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0832" y="1700808"/>
            <a:ext cx="3405064" cy="1252728"/>
          </a:xfrm>
        </p:spPr>
        <p:txBody>
          <a:bodyPr>
            <a:normAutofit/>
          </a:bodyPr>
          <a:lstStyle/>
          <a:p>
            <a:r>
              <a:rPr lang="es-ES" sz="3600" b="1" dirty="0">
                <a:solidFill>
                  <a:schemeClr val="tx1"/>
                </a:solidFill>
              </a:rPr>
              <a:t>Representación </a:t>
            </a:r>
            <a:r>
              <a:rPr lang="es-ES" sz="3600" b="1" dirty="0" smtClean="0">
                <a:solidFill>
                  <a:schemeClr val="tx1"/>
                </a:solidFill>
              </a:rPr>
              <a:t>gráfica</a:t>
            </a:r>
            <a:endParaRPr lang="es-ES" sz="3600" dirty="0">
              <a:solidFill>
                <a:schemeClr val="tx1"/>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60648"/>
            <a:ext cx="3960000" cy="649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11560" y="3509939"/>
            <a:ext cx="2520280" cy="1569660"/>
          </a:xfrm>
          <a:prstGeom prst="rect">
            <a:avLst/>
          </a:prstGeom>
          <a:noFill/>
        </p:spPr>
        <p:txBody>
          <a:bodyPr wrap="square" rtlCol="0">
            <a:spAutoFit/>
          </a:bodyPr>
          <a:lstStyle/>
          <a:p>
            <a:r>
              <a:rPr lang="es-ES" sz="3200" b="1" dirty="0" smtClean="0"/>
              <a:t>Planificación de Auditoría</a:t>
            </a:r>
          </a:p>
          <a:p>
            <a:pPr algn="ctr"/>
            <a:r>
              <a:rPr lang="es-ES" sz="3200" b="1" dirty="0" smtClean="0"/>
              <a:t>J.1</a:t>
            </a:r>
            <a:endParaRPr lang="es-ES" sz="3200" b="1" dirty="0"/>
          </a:p>
        </p:txBody>
      </p:sp>
    </p:spTree>
    <p:extLst>
      <p:ext uri="{BB962C8B-B14F-4D97-AF65-F5344CB8AC3E}">
        <p14:creationId xmlns:p14="http://schemas.microsoft.com/office/powerpoint/2010/main" val="168550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entr" presetSubtype="0" fill="hold" nodeType="withEffect">
                                  <p:stCondLst>
                                    <p:cond delay="0"/>
                                  </p:stCondLst>
                                  <p:childTnLst>
                                    <p:set>
                                      <p:cBhvr>
                                        <p:cTn id="14" dur="1" fill="hold">
                                          <p:stCondLst>
                                            <p:cond delay="0"/>
                                          </p:stCondLst>
                                        </p:cTn>
                                        <p:tgtEl>
                                          <p:spTgt spid="32770"/>
                                        </p:tgtEl>
                                        <p:attrNameLst>
                                          <p:attrName>style.visibility</p:attrName>
                                        </p:attrNameLst>
                                      </p:cBhvr>
                                      <p:to>
                                        <p:strVal val="visible"/>
                                      </p:to>
                                    </p:set>
                                    <p:animEffect transition="in" filter="fade">
                                      <p:cBhvr>
                                        <p:cTn id="15" dur="500"/>
                                        <p:tgtEl>
                                          <p:spTgt spid="32770"/>
                                        </p:tgtEl>
                                      </p:cBhvr>
                                    </p:animEffect>
                                    <p:anim calcmode="lin" valueType="num">
                                      <p:cBhvr>
                                        <p:cTn id="16" dur="500" fill="hold"/>
                                        <p:tgtEl>
                                          <p:spTgt spid="32770"/>
                                        </p:tgtEl>
                                        <p:attrNameLst>
                                          <p:attrName>ppt_x</p:attrName>
                                        </p:attrNameLst>
                                      </p:cBhvr>
                                      <p:tavLst>
                                        <p:tav tm="0">
                                          <p:val>
                                            <p:strVal val="#ppt_x"/>
                                          </p:val>
                                        </p:tav>
                                        <p:tav tm="100000">
                                          <p:val>
                                            <p:strVal val="#ppt_x"/>
                                          </p:val>
                                        </p:tav>
                                      </p:tavLst>
                                    </p:anim>
                                    <p:anim calcmode="lin" valueType="num">
                                      <p:cBhvr>
                                        <p:cTn id="17" dur="5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46616"/>
            <a:ext cx="6264696" cy="632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23528" y="1628800"/>
            <a:ext cx="2256204" cy="2308324"/>
          </a:xfrm>
          <a:prstGeom prst="rect">
            <a:avLst/>
          </a:prstGeom>
          <a:noFill/>
        </p:spPr>
        <p:txBody>
          <a:bodyPr wrap="square" rtlCol="0">
            <a:spAutoFit/>
          </a:bodyPr>
          <a:lstStyle/>
          <a:p>
            <a:pPr algn="ctr"/>
            <a:r>
              <a:rPr lang="es-ES" sz="3600" b="1" dirty="0" smtClean="0"/>
              <a:t>Ejecución de Auditoría J.2</a:t>
            </a:r>
            <a:endParaRPr lang="es-ES" sz="3600" b="1" dirty="0"/>
          </a:p>
        </p:txBody>
      </p:sp>
    </p:spTree>
    <p:extLst>
      <p:ext uri="{BB962C8B-B14F-4D97-AF65-F5344CB8AC3E}">
        <p14:creationId xmlns:p14="http://schemas.microsoft.com/office/powerpoint/2010/main" val="278299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anim calcmode="lin" valueType="num">
                                      <p:cBhvr>
                                        <p:cTn id="11" dur="500" fill="hold"/>
                                        <p:tgtEl>
                                          <p:spTgt spid="3075"/>
                                        </p:tgtEl>
                                        <p:attrNameLst>
                                          <p:attrName>ppt_x</p:attrName>
                                        </p:attrNameLst>
                                      </p:cBhvr>
                                      <p:tavLst>
                                        <p:tav tm="0">
                                          <p:val>
                                            <p:strVal val="#ppt_x"/>
                                          </p:val>
                                        </p:tav>
                                        <p:tav tm="100000">
                                          <p:val>
                                            <p:strVal val="#ppt_x"/>
                                          </p:val>
                                        </p:tav>
                                      </p:tavLst>
                                    </p:anim>
                                    <p:anim calcmode="lin" valueType="num">
                                      <p:cBhvr>
                                        <p:cTn id="12" dur="5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120" y="218699"/>
            <a:ext cx="1800000" cy="652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611560" y="2060848"/>
            <a:ext cx="2808312" cy="1200329"/>
          </a:xfrm>
          <a:prstGeom prst="rect">
            <a:avLst/>
          </a:prstGeom>
          <a:noFill/>
        </p:spPr>
        <p:txBody>
          <a:bodyPr wrap="square" rtlCol="0">
            <a:spAutoFit/>
          </a:bodyPr>
          <a:lstStyle/>
          <a:p>
            <a:r>
              <a:rPr lang="es-ES" sz="3600" b="1" dirty="0" smtClean="0"/>
              <a:t>Control de Auditoría J.3</a:t>
            </a:r>
            <a:endParaRPr lang="es-ES" b="1" dirty="0"/>
          </a:p>
        </p:txBody>
      </p:sp>
    </p:spTree>
    <p:extLst>
      <p:ext uri="{BB962C8B-B14F-4D97-AF65-F5344CB8AC3E}">
        <p14:creationId xmlns:p14="http://schemas.microsoft.com/office/powerpoint/2010/main" val="18387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anim calcmode="lin" valueType="num">
                                      <p:cBhvr>
                                        <p:cTn id="11" dur="500" fill="hold"/>
                                        <p:tgtEl>
                                          <p:spTgt spid="4099"/>
                                        </p:tgtEl>
                                        <p:attrNameLst>
                                          <p:attrName>ppt_x</p:attrName>
                                        </p:attrNameLst>
                                      </p:cBhvr>
                                      <p:tavLst>
                                        <p:tav tm="0">
                                          <p:val>
                                            <p:strVal val="#ppt_x"/>
                                          </p:val>
                                        </p:tav>
                                        <p:tav tm="100000">
                                          <p:val>
                                            <p:strVal val="#ppt_x"/>
                                          </p:val>
                                        </p:tav>
                                      </p:tavLst>
                                    </p:anim>
                                    <p:anim calcmode="lin" valueType="num">
                                      <p:cBhvr>
                                        <p:cTn id="12" dur="5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9347" y="2230644"/>
            <a:ext cx="3170525" cy="1252728"/>
          </a:xfrm>
        </p:spPr>
        <p:txBody>
          <a:bodyPr>
            <a:normAutofit/>
          </a:bodyPr>
          <a:lstStyle/>
          <a:p>
            <a:pPr algn="l"/>
            <a:r>
              <a:rPr lang="es-ES" sz="3600" b="1" dirty="0" smtClean="0">
                <a:solidFill>
                  <a:schemeClr val="tx1"/>
                </a:solidFill>
              </a:rPr>
              <a:t>Indicadores</a:t>
            </a:r>
            <a:endParaRPr lang="es-ES" sz="3600" dirty="0">
              <a:solidFill>
                <a:schemeClr val="tx1"/>
              </a:solidFill>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60648"/>
            <a:ext cx="4644000" cy="672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6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fade">
                                      <p:cBhvr>
                                        <p:cTn id="10" dur="500"/>
                                        <p:tgtEl>
                                          <p:spTgt spid="33794"/>
                                        </p:tgtEl>
                                      </p:cBhvr>
                                    </p:animEffect>
                                    <p:anim calcmode="lin" valueType="num">
                                      <p:cBhvr>
                                        <p:cTn id="11" dur="500" fill="hold"/>
                                        <p:tgtEl>
                                          <p:spTgt spid="33794"/>
                                        </p:tgtEl>
                                        <p:attrNameLst>
                                          <p:attrName>ppt_x</p:attrName>
                                        </p:attrNameLst>
                                      </p:cBhvr>
                                      <p:tavLst>
                                        <p:tav tm="0">
                                          <p:val>
                                            <p:strVal val="#ppt_x"/>
                                          </p:val>
                                        </p:tav>
                                        <p:tav tm="100000">
                                          <p:val>
                                            <p:strVal val="#ppt_x"/>
                                          </p:val>
                                        </p:tav>
                                      </p:tavLst>
                                    </p:anim>
                                    <p:anim calcmode="lin" valueType="num">
                                      <p:cBhvr>
                                        <p:cTn id="12" dur="500" fill="hold"/>
                                        <p:tgtEl>
                                          <p:spTgt spid="337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a:t>Cuadro de </a:t>
            </a:r>
            <a:r>
              <a:rPr lang="es-ES" sz="3600" b="1" dirty="0" smtClean="0"/>
              <a:t>Indicadores</a:t>
            </a:r>
            <a:endParaRPr lang="es-ES" sz="3600"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72" y="1484783"/>
            <a:ext cx="8532000" cy="506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fade">
                                      <p:cBhvr>
                                        <p:cTn id="12"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872067" y="2204864"/>
            <a:ext cx="7408333" cy="3921299"/>
          </a:xfrm>
        </p:spPr>
        <p:txBody>
          <a:bodyPr>
            <a:normAutofit/>
          </a:bodyPr>
          <a:lstStyle/>
          <a:p>
            <a:pPr lvl="0"/>
            <a:r>
              <a:rPr lang="es-ES" dirty="0"/>
              <a:t>Este trabajo sirvió para </a:t>
            </a:r>
            <a:r>
              <a:rPr lang="es-ES" dirty="0" smtClean="0"/>
              <a:t>señalar las necesidades y debilidades </a:t>
            </a:r>
            <a:r>
              <a:rPr lang="es-ES" dirty="0"/>
              <a:t>de la Coordinación de Auditoría Médica.</a:t>
            </a:r>
          </a:p>
          <a:p>
            <a:pPr lvl="0"/>
            <a:r>
              <a:rPr lang="es-ES" dirty="0"/>
              <a:t>Se pudo evidenciar que dentro de la gestión de la Coordinación se ha dado mayor importancia y ejecución a la Auditoría Profesional dejando en menor medida a la Auditoria Hospitalaria o de Calidad y a la Auditoria Administrativa Financiera.</a:t>
            </a:r>
          </a:p>
          <a:p>
            <a:pPr lvl="0"/>
            <a:r>
              <a:rPr lang="es-ES" dirty="0"/>
              <a:t>En el HCAM, se evidenció que los médicos sí tienen noción del trabajo </a:t>
            </a:r>
            <a:r>
              <a:rPr lang="es-ES" dirty="0" smtClean="0"/>
              <a:t>que debería desarrollar </a:t>
            </a:r>
            <a:r>
              <a:rPr lang="es-ES" dirty="0"/>
              <a:t>la Coordinación </a:t>
            </a:r>
            <a:r>
              <a:rPr lang="es-ES" dirty="0" smtClean="0"/>
              <a:t>General de </a:t>
            </a:r>
            <a:r>
              <a:rPr lang="es-ES" dirty="0"/>
              <a:t>Auditoria </a:t>
            </a:r>
            <a:r>
              <a:rPr lang="es-ES" dirty="0" smtClean="0"/>
              <a:t>Medica.</a:t>
            </a:r>
            <a:endParaRPr lang="es-ES" dirty="0"/>
          </a:p>
          <a:p>
            <a:endParaRPr lang="es-ES" dirty="0"/>
          </a:p>
        </p:txBody>
      </p:sp>
      <p:sp>
        <p:nvSpPr>
          <p:cNvPr id="3" name="2 Título"/>
          <p:cNvSpPr>
            <a:spLocks noGrp="1"/>
          </p:cNvSpPr>
          <p:nvPr>
            <p:ph type="title"/>
          </p:nvPr>
        </p:nvSpPr>
        <p:spPr/>
        <p:txBody>
          <a:bodyPr/>
          <a:lstStyle/>
          <a:p>
            <a:r>
              <a:rPr lang="es-ES" b="1" dirty="0"/>
              <a:t>Conclusiones</a:t>
            </a:r>
            <a:endParaRPr lang="es-ES" dirty="0"/>
          </a:p>
        </p:txBody>
      </p:sp>
    </p:spTree>
    <p:extLst>
      <p:ext uri="{BB962C8B-B14F-4D97-AF65-F5344CB8AC3E}">
        <p14:creationId xmlns:p14="http://schemas.microsoft.com/office/powerpoint/2010/main" val="83254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661536"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ORGANIGRAM</a:t>
            </a:r>
            <a:r>
              <a:rPr lang="es-ES" dirty="0" smtClean="0">
                <a:hlinkClick r:id="rId3" action="ppaction://hlinksldjump"/>
              </a:rPr>
              <a:t>A</a:t>
            </a:r>
            <a:endParaRPr lang="es-ES" dirty="0"/>
          </a:p>
        </p:txBody>
      </p:sp>
    </p:spTree>
    <p:extLst>
      <p:ext uri="{BB962C8B-B14F-4D97-AF65-F5344CB8AC3E}">
        <p14:creationId xmlns:p14="http://schemas.microsoft.com/office/powerpoint/2010/main" val="4836712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348880"/>
            <a:ext cx="7408333" cy="3777283"/>
          </a:xfrm>
        </p:spPr>
        <p:txBody>
          <a:bodyPr>
            <a:normAutofit fontScale="85000" lnSpcReduction="10000"/>
          </a:bodyPr>
          <a:lstStyle/>
          <a:p>
            <a:pPr lvl="0"/>
            <a:r>
              <a:rPr lang="es-ES" dirty="0"/>
              <a:t>Se evidenció que </a:t>
            </a:r>
            <a:r>
              <a:rPr lang="es-ES" dirty="0" smtClean="0"/>
              <a:t>es beneficioso tener </a:t>
            </a:r>
            <a:r>
              <a:rPr lang="es-ES" dirty="0"/>
              <a:t>mecanismos de control </a:t>
            </a:r>
            <a:r>
              <a:rPr lang="es-ES" dirty="0" smtClean="0"/>
              <a:t>dentro </a:t>
            </a:r>
            <a:r>
              <a:rPr lang="es-ES" dirty="0"/>
              <a:t>de las instituciones de salud </a:t>
            </a:r>
            <a:r>
              <a:rPr lang="es-ES" dirty="0" smtClean="0"/>
              <a:t>que mejoren la calidad y seguridad de la atención hospitalaria.</a:t>
            </a:r>
            <a:endParaRPr lang="es-ES" b="1" i="1" dirty="0"/>
          </a:p>
          <a:p>
            <a:pPr lvl="0"/>
            <a:r>
              <a:rPr lang="es-ES" dirty="0"/>
              <a:t>No se pudo evidenciar la existencia estudios de costos de la </a:t>
            </a:r>
            <a:r>
              <a:rPr lang="es-ES" dirty="0" smtClean="0"/>
              <a:t>calidad </a:t>
            </a:r>
            <a:r>
              <a:rPr lang="es-ES" dirty="0"/>
              <a:t>en nuestro medio, por lo que no se </a:t>
            </a:r>
            <a:r>
              <a:rPr lang="es-ES" dirty="0" smtClean="0"/>
              <a:t>puede saber </a:t>
            </a:r>
            <a:r>
              <a:rPr lang="es-ES" dirty="0"/>
              <a:t>en qué proporción la no calidad afecta al desempeño del hospital.</a:t>
            </a:r>
            <a:endParaRPr lang="es-ES" b="1" i="1" dirty="0"/>
          </a:p>
          <a:p>
            <a:pPr lvl="0"/>
            <a:r>
              <a:rPr lang="es-ES" dirty="0"/>
              <a:t>Se pudo evidenciar que el índice de valor agregado de la Coordinación General de Auditoría Médica está por debajo del 75% y que por lo tanto requiere de un proceso de mejora.</a:t>
            </a:r>
            <a:endParaRPr lang="es-ES" b="1" i="1" dirty="0"/>
          </a:p>
          <a:p>
            <a:pPr lvl="0"/>
            <a:r>
              <a:rPr lang="es-ES" dirty="0"/>
              <a:t>Este </a:t>
            </a:r>
            <a:r>
              <a:rPr lang="es-ES" dirty="0" smtClean="0"/>
              <a:t>estudio demostró que </a:t>
            </a:r>
            <a:r>
              <a:rPr lang="es-ES" dirty="0"/>
              <a:t>es necesario la implementación de procesos dentro de la Coordinación General de Auditoría </a:t>
            </a:r>
            <a:r>
              <a:rPr lang="es-ES" dirty="0" smtClean="0"/>
              <a:t>Médica</a:t>
            </a:r>
            <a:endParaRPr lang="es-ES" b="1" i="1" dirty="0"/>
          </a:p>
        </p:txBody>
      </p:sp>
      <p:sp>
        <p:nvSpPr>
          <p:cNvPr id="3" name="2 Título"/>
          <p:cNvSpPr>
            <a:spLocks noGrp="1"/>
          </p:cNvSpPr>
          <p:nvPr>
            <p:ph type="title"/>
          </p:nvPr>
        </p:nvSpPr>
        <p:spPr/>
        <p:txBody>
          <a:bodyPr/>
          <a:lstStyle/>
          <a:p>
            <a:r>
              <a:rPr lang="es-ES" b="1" dirty="0"/>
              <a:t>Conclusiones</a:t>
            </a:r>
            <a:endParaRPr lang="es-ES" dirty="0"/>
          </a:p>
        </p:txBody>
      </p:sp>
    </p:spTree>
    <p:extLst>
      <p:ext uri="{BB962C8B-B14F-4D97-AF65-F5344CB8AC3E}">
        <p14:creationId xmlns:p14="http://schemas.microsoft.com/office/powerpoint/2010/main" val="25965562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492896"/>
            <a:ext cx="7408333" cy="3633267"/>
          </a:xfrm>
        </p:spPr>
        <p:txBody>
          <a:bodyPr>
            <a:normAutofit/>
          </a:bodyPr>
          <a:lstStyle/>
          <a:p>
            <a:pPr lvl="0"/>
            <a:r>
              <a:rPr lang="es-ES" dirty="0"/>
              <a:t>Los procesos desarrollados en </a:t>
            </a:r>
            <a:r>
              <a:rPr lang="es-ES" dirty="0" smtClean="0"/>
              <a:t>este trabajo deberían </a:t>
            </a:r>
            <a:r>
              <a:rPr lang="es-ES" dirty="0"/>
              <a:t>ser </a:t>
            </a:r>
            <a:r>
              <a:rPr lang="es-ES" dirty="0" smtClean="0"/>
              <a:t>implementados </a:t>
            </a:r>
            <a:r>
              <a:rPr lang="es-ES" dirty="0"/>
              <a:t>en la Coordinación General de Auditoría Médica para sustentar y afianzar su gestión</a:t>
            </a:r>
            <a:r>
              <a:rPr lang="es-ES" dirty="0" smtClean="0"/>
              <a:t>.</a:t>
            </a:r>
          </a:p>
          <a:p>
            <a:pPr lvl="0"/>
            <a:r>
              <a:rPr lang="es-ES" dirty="0"/>
              <a:t>Se </a:t>
            </a:r>
            <a:r>
              <a:rPr lang="es-ES" dirty="0" smtClean="0"/>
              <a:t>recomienda implementar </a:t>
            </a:r>
            <a:r>
              <a:rPr lang="es-ES" dirty="0"/>
              <a:t>la estructura orgánica expuesta en este trabajo con el fin de poder abarcar todos los tipos de auditoría de manera eficiente y eficaz.</a:t>
            </a:r>
          </a:p>
          <a:p>
            <a:endParaRPr lang="es-ES" dirty="0"/>
          </a:p>
        </p:txBody>
      </p:sp>
      <p:sp>
        <p:nvSpPr>
          <p:cNvPr id="3" name="2 Título"/>
          <p:cNvSpPr>
            <a:spLocks noGrp="1"/>
          </p:cNvSpPr>
          <p:nvPr>
            <p:ph type="title"/>
          </p:nvPr>
        </p:nvSpPr>
        <p:spPr/>
        <p:txBody>
          <a:bodyPr/>
          <a:lstStyle/>
          <a:p>
            <a:r>
              <a:rPr lang="es-ES" dirty="0"/>
              <a:t>Recomendaciones</a:t>
            </a:r>
          </a:p>
        </p:txBody>
      </p:sp>
    </p:spTree>
    <p:extLst>
      <p:ext uri="{BB962C8B-B14F-4D97-AF65-F5344CB8AC3E}">
        <p14:creationId xmlns:p14="http://schemas.microsoft.com/office/powerpoint/2010/main" val="4191468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lvl="0"/>
            <a:r>
              <a:rPr lang="es-ES" dirty="0" smtClean="0"/>
              <a:t>Luego de la implementación se recomienda realizar </a:t>
            </a:r>
            <a:r>
              <a:rPr lang="es-ES" dirty="0"/>
              <a:t>una autoevaluación anual de </a:t>
            </a:r>
            <a:r>
              <a:rPr lang="es-ES" dirty="0" smtClean="0"/>
              <a:t>los procesos, a fin de poder comprar resultados.</a:t>
            </a:r>
          </a:p>
          <a:p>
            <a:pPr lvl="0"/>
            <a:r>
              <a:rPr lang="es-ES" dirty="0" smtClean="0"/>
              <a:t>La </a:t>
            </a:r>
            <a:r>
              <a:rPr lang="es-ES" dirty="0"/>
              <a:t>Coordinación General de Auditoría Médica </a:t>
            </a:r>
            <a:r>
              <a:rPr lang="es-ES" dirty="0" smtClean="0"/>
              <a:t>debería enfocar </a:t>
            </a:r>
            <a:r>
              <a:rPr lang="es-ES" dirty="0"/>
              <a:t>su trabajo en establecer  mecanismos </a:t>
            </a:r>
            <a:r>
              <a:rPr lang="es-ES" dirty="0" smtClean="0"/>
              <a:t>de mejora de </a:t>
            </a:r>
            <a:r>
              <a:rPr lang="es-ES" dirty="0"/>
              <a:t>calidad a fin de reducir </a:t>
            </a:r>
            <a:r>
              <a:rPr lang="es-ES" dirty="0" smtClean="0"/>
              <a:t>costos </a:t>
            </a:r>
            <a:r>
              <a:rPr lang="es-ES" dirty="0"/>
              <a:t>de </a:t>
            </a:r>
            <a:r>
              <a:rPr lang="es-ES" dirty="0" smtClean="0"/>
              <a:t>atención</a:t>
            </a:r>
            <a:r>
              <a:rPr lang="es-ES" dirty="0"/>
              <a:t>, mejorar la seguridad </a:t>
            </a:r>
            <a:r>
              <a:rPr lang="es-ES" dirty="0" smtClean="0"/>
              <a:t>atención.</a:t>
            </a:r>
            <a:endParaRPr lang="es-ES" dirty="0"/>
          </a:p>
          <a:p>
            <a:pPr lvl="0"/>
            <a:r>
              <a:rPr lang="es-ES" dirty="0"/>
              <a:t>Se considera necesario implementar estudios </a:t>
            </a:r>
            <a:r>
              <a:rPr lang="es-ES" dirty="0" smtClean="0"/>
              <a:t>del </a:t>
            </a:r>
            <a:r>
              <a:rPr lang="es-ES" dirty="0"/>
              <a:t>costo de la </a:t>
            </a:r>
            <a:r>
              <a:rPr lang="es-ES" dirty="0" smtClean="0"/>
              <a:t>Calidad en salud.</a:t>
            </a:r>
            <a:endParaRPr lang="es-ES" dirty="0"/>
          </a:p>
          <a:p>
            <a:pPr marL="0" indent="0">
              <a:buNone/>
            </a:pPr>
            <a:endParaRPr lang="es-ES" dirty="0"/>
          </a:p>
        </p:txBody>
      </p:sp>
      <p:sp>
        <p:nvSpPr>
          <p:cNvPr id="3" name="2 Título"/>
          <p:cNvSpPr>
            <a:spLocks noGrp="1"/>
          </p:cNvSpPr>
          <p:nvPr>
            <p:ph type="title"/>
          </p:nvPr>
        </p:nvSpPr>
        <p:spPr/>
        <p:txBody>
          <a:bodyPr/>
          <a:lstStyle/>
          <a:p>
            <a:r>
              <a:rPr lang="es-ES" dirty="0"/>
              <a:t>Recomendaciones</a:t>
            </a:r>
          </a:p>
        </p:txBody>
      </p:sp>
    </p:spTree>
    <p:extLst>
      <p:ext uri="{BB962C8B-B14F-4D97-AF65-F5344CB8AC3E}">
        <p14:creationId xmlns:p14="http://schemas.microsoft.com/office/powerpoint/2010/main" val="5552475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7200" dirty="0" smtClean="0"/>
              <a:t>GRACIAS</a:t>
            </a:r>
            <a:endParaRPr lang="es-ES" sz="7200" dirty="0"/>
          </a:p>
        </p:txBody>
      </p:sp>
    </p:spTree>
    <p:extLst>
      <p:ext uri="{BB962C8B-B14F-4D97-AF65-F5344CB8AC3E}">
        <p14:creationId xmlns:p14="http://schemas.microsoft.com/office/powerpoint/2010/main" val="1934643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2060848"/>
            <a:ext cx="7380808" cy="4065315"/>
          </a:xfrm>
        </p:spPr>
        <p:txBody>
          <a:bodyPr>
            <a:normAutofit fontScale="92500" lnSpcReduction="20000"/>
          </a:bodyPr>
          <a:lstStyle/>
          <a:p>
            <a:pPr lvl="0"/>
            <a:r>
              <a:rPr lang="es-ES" dirty="0"/>
              <a:t>Elaborar el Plan Anual de </a:t>
            </a:r>
            <a:r>
              <a:rPr lang="es-ES" dirty="0" smtClean="0"/>
              <a:t>Auditoria</a:t>
            </a:r>
          </a:p>
          <a:p>
            <a:pPr lvl="0"/>
            <a:r>
              <a:rPr lang="es-ES" dirty="0" smtClean="0"/>
              <a:t>Ejecutar </a:t>
            </a:r>
            <a:r>
              <a:rPr lang="es-ES" dirty="0"/>
              <a:t>auditorías médicas de conformidad con el Plan Anual;</a:t>
            </a:r>
            <a:endParaRPr lang="es-ES" b="1" i="1" dirty="0"/>
          </a:p>
          <a:p>
            <a:pPr lvl="0"/>
            <a:r>
              <a:rPr lang="es-ES" dirty="0"/>
              <a:t>Evaluar trimestralmente el cumplimiento y avance de actividades </a:t>
            </a:r>
            <a:endParaRPr lang="es-ES" dirty="0" smtClean="0"/>
          </a:p>
          <a:p>
            <a:pPr lvl="0"/>
            <a:r>
              <a:rPr lang="es-ES" dirty="0" smtClean="0"/>
              <a:t>Asesorar </a:t>
            </a:r>
            <a:r>
              <a:rPr lang="es-ES" dirty="0"/>
              <a:t>a las autoridades de la Unidad </a:t>
            </a:r>
            <a:endParaRPr lang="es-ES" dirty="0" smtClean="0"/>
          </a:p>
          <a:p>
            <a:pPr lvl="0"/>
            <a:r>
              <a:rPr lang="es-ES" dirty="0" smtClean="0"/>
              <a:t>Realizar </a:t>
            </a:r>
            <a:r>
              <a:rPr lang="es-ES" dirty="0"/>
              <a:t>el seguimiento al </a:t>
            </a:r>
            <a:r>
              <a:rPr lang="es-ES" dirty="0" smtClean="0"/>
              <a:t>cumplimiento</a:t>
            </a:r>
            <a:endParaRPr lang="es-ES" b="1" i="1" dirty="0"/>
          </a:p>
          <a:p>
            <a:pPr lvl="0"/>
            <a:r>
              <a:rPr lang="es-ES" dirty="0"/>
              <a:t>Supervisar y aprobar los trabajos de su unidad;</a:t>
            </a:r>
            <a:endParaRPr lang="es-ES" b="1" i="1" dirty="0"/>
          </a:p>
          <a:p>
            <a:pPr lvl="0"/>
            <a:r>
              <a:rPr lang="es-ES" dirty="0"/>
              <a:t>Participar en la elaboración del Plan Operativo Anual de su unidad; y,</a:t>
            </a:r>
            <a:endParaRPr lang="es-ES" b="1" i="1" dirty="0"/>
          </a:p>
          <a:p>
            <a:pPr lvl="0"/>
            <a:r>
              <a:rPr lang="es-ES" dirty="0"/>
              <a:t>Las demás funciones y responsabilidades </a:t>
            </a:r>
            <a:endParaRPr lang="es-ES" dirty="0" smtClean="0"/>
          </a:p>
          <a:p>
            <a:pPr marL="0" lvl="0" indent="0">
              <a:buNone/>
            </a:pPr>
            <a:r>
              <a:rPr lang="es-ES" dirty="0" smtClean="0"/>
              <a:t>Fuente: RESOLUCION </a:t>
            </a:r>
            <a:r>
              <a:rPr lang="es-ES" dirty="0"/>
              <a:t>468, </a:t>
            </a:r>
            <a:r>
              <a:rPr lang="es-ES" dirty="0" smtClean="0">
                <a:hlinkClick r:id="rId2" action="ppaction://hlinksldjump"/>
              </a:rPr>
              <a:t>2014</a:t>
            </a:r>
            <a:endParaRPr lang="es-ES" b="1" i="1" dirty="0"/>
          </a:p>
          <a:p>
            <a:endParaRPr lang="es-ES" dirty="0"/>
          </a:p>
        </p:txBody>
      </p:sp>
      <p:sp>
        <p:nvSpPr>
          <p:cNvPr id="3" name="2 Título"/>
          <p:cNvSpPr>
            <a:spLocks noGrp="1"/>
          </p:cNvSpPr>
          <p:nvPr>
            <p:ph type="title"/>
          </p:nvPr>
        </p:nvSpPr>
        <p:spPr/>
        <p:txBody>
          <a:bodyPr>
            <a:normAutofit fontScale="90000"/>
          </a:bodyPr>
          <a:lstStyle/>
          <a:p>
            <a:r>
              <a:rPr lang="es-ES" dirty="0" smtClean="0"/>
              <a:t>COORDINACIÓN GENERAL DE AUDITORÍA MÉDICA</a:t>
            </a:r>
            <a:endParaRPr lang="es-ES" dirty="0"/>
          </a:p>
        </p:txBody>
      </p:sp>
    </p:spTree>
    <p:extLst>
      <p:ext uri="{BB962C8B-B14F-4D97-AF65-F5344CB8AC3E}">
        <p14:creationId xmlns:p14="http://schemas.microsoft.com/office/powerpoint/2010/main" val="3811079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4" y="2132856"/>
            <a:ext cx="7408333" cy="3450696"/>
          </a:xfrm>
        </p:spPr>
        <p:txBody>
          <a:bodyPr>
            <a:normAutofit lnSpcReduction="10000"/>
          </a:bodyPr>
          <a:lstStyle/>
          <a:p>
            <a:r>
              <a:rPr lang="es-ES" dirty="0" smtClean="0"/>
              <a:t>SUPERFICIE </a:t>
            </a:r>
            <a:r>
              <a:rPr lang="es-ES" dirty="0"/>
              <a:t>44332 </a:t>
            </a:r>
            <a:r>
              <a:rPr lang="es-ES" dirty="0" smtClean="0"/>
              <a:t>m</a:t>
            </a:r>
            <a:r>
              <a:rPr lang="es-ES" baseline="30000" dirty="0" smtClean="0"/>
              <a:t>2</a:t>
            </a:r>
            <a:endParaRPr lang="es-ES" dirty="0" smtClean="0"/>
          </a:p>
          <a:p>
            <a:r>
              <a:rPr lang="es-ES" dirty="0" smtClean="0"/>
              <a:t>588 </a:t>
            </a:r>
            <a:r>
              <a:rPr lang="es-ES" dirty="0"/>
              <a:t>camas </a:t>
            </a:r>
            <a:r>
              <a:rPr lang="es-ES" dirty="0" err="1" smtClean="0"/>
              <a:t>censables</a:t>
            </a:r>
            <a:r>
              <a:rPr lang="es-ES" dirty="0" smtClean="0"/>
              <a:t> </a:t>
            </a:r>
          </a:p>
          <a:p>
            <a:r>
              <a:rPr lang="es-ES" dirty="0" smtClean="0"/>
              <a:t>Ocupación </a:t>
            </a:r>
            <a:r>
              <a:rPr lang="es-ES" dirty="0"/>
              <a:t>del 85</a:t>
            </a:r>
            <a:r>
              <a:rPr lang="es-ES" dirty="0" smtClean="0"/>
              <a:t>%</a:t>
            </a:r>
          </a:p>
          <a:p>
            <a:r>
              <a:rPr lang="es-ES" dirty="0" smtClean="0"/>
              <a:t>127 consultorios</a:t>
            </a:r>
          </a:p>
          <a:p>
            <a:r>
              <a:rPr lang="es-ES" dirty="0" smtClean="0"/>
              <a:t>38 </a:t>
            </a:r>
            <a:r>
              <a:rPr lang="es-ES" dirty="0"/>
              <a:t>salas de </a:t>
            </a:r>
            <a:r>
              <a:rPr lang="es-ES" dirty="0" smtClean="0"/>
              <a:t>procedimientos</a:t>
            </a:r>
          </a:p>
          <a:p>
            <a:r>
              <a:rPr lang="es-ES" dirty="0" smtClean="0"/>
              <a:t>28 especialidades</a:t>
            </a:r>
          </a:p>
          <a:p>
            <a:r>
              <a:rPr lang="es-ES" dirty="0" smtClean="0"/>
              <a:t>15 quirófanos</a:t>
            </a:r>
          </a:p>
          <a:p>
            <a:r>
              <a:rPr lang="es-ES" dirty="0" smtClean="0"/>
              <a:t>2697 funcionarios  </a:t>
            </a:r>
            <a:endParaRPr lang="es-ES" dirty="0"/>
          </a:p>
          <a:p>
            <a:endParaRPr lang="es-ES" dirty="0"/>
          </a:p>
        </p:txBody>
      </p:sp>
      <p:sp>
        <p:nvSpPr>
          <p:cNvPr id="3" name="2 Título"/>
          <p:cNvSpPr>
            <a:spLocks noGrp="1"/>
          </p:cNvSpPr>
          <p:nvPr>
            <p:ph type="title"/>
          </p:nvPr>
        </p:nvSpPr>
        <p:spPr/>
        <p:txBody>
          <a:bodyPr>
            <a:normAutofit fontScale="90000"/>
          </a:bodyPr>
          <a:lstStyle/>
          <a:p>
            <a:r>
              <a:rPr lang="es-ES" dirty="0" smtClean="0"/>
              <a:t>ÁMBITO DE TRABAJO HOSPITAL CARLOS ANDRADE MARIN</a:t>
            </a:r>
            <a:endParaRPr lang="es-ES" dirty="0"/>
          </a:p>
        </p:txBody>
      </p:sp>
    </p:spTree>
    <p:extLst>
      <p:ext uri="{BB962C8B-B14F-4D97-AF65-F5344CB8AC3E}">
        <p14:creationId xmlns:p14="http://schemas.microsoft.com/office/powerpoint/2010/main" val="3607355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492896"/>
            <a:ext cx="7408333" cy="3633267"/>
          </a:xfrm>
        </p:spPr>
        <p:txBody>
          <a:bodyPr/>
          <a:lstStyle/>
          <a:p>
            <a:r>
              <a:rPr lang="es-ES" dirty="0" smtClean="0"/>
              <a:t>1 Coordinador</a:t>
            </a:r>
            <a:endParaRPr lang="es-ES" dirty="0"/>
          </a:p>
          <a:p>
            <a:r>
              <a:rPr lang="es-ES" dirty="0" smtClean="0"/>
              <a:t>4 Médicos Auditores</a:t>
            </a:r>
          </a:p>
          <a:p>
            <a:r>
              <a:rPr lang="es-ES" dirty="0" smtClean="0"/>
              <a:t>1 Licenciada en enfermería</a:t>
            </a:r>
          </a:p>
          <a:p>
            <a:r>
              <a:rPr lang="es-ES" dirty="0" smtClean="0"/>
              <a:t>2 Ing. Financieras</a:t>
            </a:r>
          </a:p>
          <a:p>
            <a:r>
              <a:rPr lang="es-ES" dirty="0" smtClean="0"/>
              <a:t>1 Asistente ejecutiva</a:t>
            </a:r>
          </a:p>
          <a:p>
            <a:r>
              <a:rPr lang="es-ES" dirty="0" smtClean="0"/>
              <a:t>1 Oficina del equipo Operativo 57</a:t>
            </a:r>
            <a:r>
              <a:rPr lang="es-ES" dirty="0"/>
              <a:t>m</a:t>
            </a:r>
            <a:r>
              <a:rPr lang="es-ES" baseline="30000" dirty="0"/>
              <a:t>2</a:t>
            </a:r>
            <a:r>
              <a:rPr lang="es-ES" dirty="0"/>
              <a:t> </a:t>
            </a:r>
            <a:endParaRPr lang="es-ES" dirty="0" smtClean="0"/>
          </a:p>
          <a:p>
            <a:r>
              <a:rPr lang="es-ES" dirty="0" smtClean="0"/>
              <a:t>1 Oficina del Coordinador general </a:t>
            </a:r>
            <a:r>
              <a:rPr lang="es-ES" dirty="0"/>
              <a:t>35m</a:t>
            </a:r>
            <a:r>
              <a:rPr lang="es-ES" baseline="30000" dirty="0"/>
              <a:t>2</a:t>
            </a:r>
            <a:endParaRPr lang="es-ES" dirty="0"/>
          </a:p>
        </p:txBody>
      </p:sp>
      <p:sp>
        <p:nvSpPr>
          <p:cNvPr id="3" name="2 Título"/>
          <p:cNvSpPr>
            <a:spLocks noGrp="1"/>
          </p:cNvSpPr>
          <p:nvPr>
            <p:ph type="title"/>
          </p:nvPr>
        </p:nvSpPr>
        <p:spPr/>
        <p:txBody>
          <a:bodyPr>
            <a:normAutofit fontScale="90000"/>
          </a:bodyPr>
          <a:lstStyle/>
          <a:p>
            <a:r>
              <a:rPr lang="es-ES" dirty="0" smtClean="0"/>
              <a:t>Estructura Actual de la Coordinación General de Auditoría Médica</a:t>
            </a:r>
            <a:endParaRPr lang="es-ES" dirty="0"/>
          </a:p>
        </p:txBody>
      </p:sp>
    </p:spTree>
    <p:extLst>
      <p:ext uri="{BB962C8B-B14F-4D97-AF65-F5344CB8AC3E}">
        <p14:creationId xmlns:p14="http://schemas.microsoft.com/office/powerpoint/2010/main" val="3669139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1074</TotalTime>
  <Words>1977</Words>
  <Application>Microsoft Office PowerPoint</Application>
  <PresentationFormat>Presentación en pantalla (4:3)</PresentationFormat>
  <Paragraphs>255</Paragraphs>
  <Slides>63</Slides>
  <Notes>3</Notes>
  <HiddenSlides>0</HiddenSlides>
  <MMClips>0</MMClips>
  <ScaleCrop>false</ScaleCrop>
  <HeadingPairs>
    <vt:vector size="4" baseType="variant">
      <vt:variant>
        <vt:lpstr>Tema</vt:lpstr>
      </vt:variant>
      <vt:variant>
        <vt:i4>1</vt:i4>
      </vt:variant>
      <vt:variant>
        <vt:lpstr>Títulos de diapositiva</vt:lpstr>
      </vt:variant>
      <vt:variant>
        <vt:i4>63</vt:i4>
      </vt:variant>
    </vt:vector>
  </HeadingPairs>
  <TitlesOfParts>
    <vt:vector size="64" baseType="lpstr">
      <vt:lpstr>Forma de onda</vt:lpstr>
      <vt:lpstr>DESARROLLO DE UN MODELO DE GESTIÓN ADMINISTRATIVA EN BASE A PROCESOS DE LA COORDINACIÓN GENERAL DE AUDITORÍA MÉDICA DEL HOSPITAL CARLOS ANDRADE MARÍN</vt:lpstr>
      <vt:lpstr>Antecedentes</vt:lpstr>
      <vt:lpstr>ECUADOR</vt:lpstr>
      <vt:lpstr> Instituto Ecuatoriano de Seguridad Social (IESS)</vt:lpstr>
      <vt:lpstr>ORGANIGRAMA</vt:lpstr>
      <vt:lpstr>ORGANIGRAMA</vt:lpstr>
      <vt:lpstr>COORDINACIÓN GENERAL DE AUDITORÍA MÉDICA</vt:lpstr>
      <vt:lpstr>ÁMBITO DE TRABAJO HOSPITAL CARLOS ANDRADE MARIN</vt:lpstr>
      <vt:lpstr>Estructura Actual de la Coordinación General de Auditoría Médica</vt:lpstr>
      <vt:lpstr>Estructura Actual de la Coordinación General de Auditoría Médica</vt:lpstr>
      <vt:lpstr>Formulación del Problema</vt:lpstr>
      <vt:lpstr>Objetivo General</vt:lpstr>
      <vt:lpstr>Objetivos Específicos</vt:lpstr>
      <vt:lpstr>Justificación</vt:lpstr>
      <vt:lpstr>Importancia</vt:lpstr>
      <vt:lpstr>Definiciones</vt:lpstr>
      <vt:lpstr>Auditoría Médica:</vt:lpstr>
      <vt:lpstr>Tipos de Auditoría</vt:lpstr>
      <vt:lpstr>Eventos Adversos</vt:lpstr>
      <vt:lpstr>Calidad</vt:lpstr>
      <vt:lpstr>Enfoques de la Calidad:</vt:lpstr>
      <vt:lpstr>Costo-Beneficio de la Calidad</vt:lpstr>
      <vt:lpstr>Costo-Beneficio de la Calidad</vt:lpstr>
      <vt:lpstr>Estudios Costo-Beneficio de la Calidad</vt:lpstr>
      <vt:lpstr>Proceso Administrativo</vt:lpstr>
      <vt:lpstr>Proceso Administrativo</vt:lpstr>
      <vt:lpstr>Clasificación de los procesos:</vt:lpstr>
      <vt:lpstr>EJECUCIÓN DE LA INVESTIGACIÓN</vt:lpstr>
      <vt:lpstr>Método</vt:lpstr>
      <vt:lpstr>ENTREVISTAS</vt:lpstr>
      <vt:lpstr>Observación Activa</vt:lpstr>
      <vt:lpstr>Tipo de Auditoría</vt:lpstr>
      <vt:lpstr>Solicitudes de Auditorías</vt:lpstr>
      <vt:lpstr>Encuesta</vt:lpstr>
      <vt:lpstr>Importancia de la Auditoría en el Hospital</vt:lpstr>
      <vt:lpstr>Cómo Considera a la Auditoria Medica</vt:lpstr>
      <vt:lpstr>Utilidad de la Auditoria Médica</vt:lpstr>
      <vt:lpstr>Evaluación Actual de la Gestión de Auditoría Médica</vt:lpstr>
      <vt:lpstr>Nombre de la Institución que Cuentan con un Área Auditoría Médica</vt:lpstr>
      <vt:lpstr>Análisis de  Valor Agregado de los Procesos de Auditoría</vt:lpstr>
      <vt:lpstr>Conclusiones del Análisis de  Valor Agregado de los Procesos de Auditoría</vt:lpstr>
      <vt:lpstr>PROPUESTA</vt:lpstr>
      <vt:lpstr>Presentación de PowerPoint</vt:lpstr>
      <vt:lpstr>Coordinación General de Auditoría</vt:lpstr>
      <vt:lpstr>Coordinación General de Auditoría</vt:lpstr>
      <vt:lpstr>Estructura Orgánica Propuesta.</vt:lpstr>
      <vt:lpstr>Procesos de la Coordinación General de Auditoría Médica</vt:lpstr>
      <vt:lpstr>Manual de procesos</vt:lpstr>
      <vt:lpstr>J.1 Planificación de Auditoría Médica</vt:lpstr>
      <vt:lpstr>J.2 Ejecución de Auditoría</vt:lpstr>
      <vt:lpstr>J.3 Control de Auditoría</vt:lpstr>
      <vt:lpstr>Caracterización</vt:lpstr>
      <vt:lpstr>Descripción de actividades</vt:lpstr>
      <vt:lpstr>Representación gráfica</vt:lpstr>
      <vt:lpstr>Presentación de PowerPoint</vt:lpstr>
      <vt:lpstr>Presentación de PowerPoint</vt:lpstr>
      <vt:lpstr>Indicadores</vt:lpstr>
      <vt:lpstr>Cuadro de Indicadores</vt:lpstr>
      <vt:lpstr>Conclusiones</vt:lpstr>
      <vt:lpstr>Conclusiones</vt:lpstr>
      <vt:lpstr>Recomendaciones</vt:lpstr>
      <vt:lpstr>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 Jorge Magaldi</dc:creator>
  <cp:keywords>PROCESOS AUDITORIA MEDICA HCAM</cp:keywords>
  <cp:lastModifiedBy>user</cp:lastModifiedBy>
  <cp:revision>80</cp:revision>
  <dcterms:created xsi:type="dcterms:W3CDTF">2015-11-23T00:55:43Z</dcterms:created>
  <dcterms:modified xsi:type="dcterms:W3CDTF">2015-12-01T13:27:12Z</dcterms:modified>
</cp:coreProperties>
</file>