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71" r:id="rId15"/>
    <p:sldId id="268" r:id="rId16"/>
    <p:sldId id="272" r:id="rId17"/>
    <p:sldId id="273" r:id="rId18"/>
    <p:sldId id="274" r:id="rId19"/>
    <p:sldId id="275" r:id="rId20"/>
    <p:sldId id="276"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84"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perfil%20de%20tesis\tesis%20final\2da%20TESIS\SEGUNDA%20PARTE\EXCEL%202015\RENDIMIEN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PERIODO 2015</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Hoja2!$B$6:$B$8</c:f>
              <c:strCache>
                <c:ptCount val="3"/>
                <c:pt idx="0">
                  <c:v>ENERO</c:v>
                </c:pt>
                <c:pt idx="1">
                  <c:v>FEBRERO </c:v>
                </c:pt>
                <c:pt idx="2">
                  <c:v>MARZO</c:v>
                </c:pt>
              </c:strCache>
            </c:strRef>
          </c:cat>
          <c:val>
            <c:numRef>
              <c:f>Hoja2!$C$6:$C$8</c:f>
              <c:numCache>
                <c:formatCode>General</c:formatCode>
                <c:ptCount val="3"/>
                <c:pt idx="0">
                  <c:v>47.96</c:v>
                </c:pt>
                <c:pt idx="1">
                  <c:v>47.68</c:v>
                </c:pt>
                <c:pt idx="2" formatCode="0.00">
                  <c:v>5</c:v>
                </c:pt>
              </c:numCache>
            </c:numRef>
          </c:val>
        </c:ser>
        <c:ser>
          <c:idx val="1"/>
          <c:order val="1"/>
          <c:invertIfNegative val="0"/>
          <c:cat>
            <c:strRef>
              <c:f>Hoja2!$B$6:$B$8</c:f>
              <c:strCache>
                <c:ptCount val="3"/>
                <c:pt idx="0">
                  <c:v>ENERO</c:v>
                </c:pt>
                <c:pt idx="1">
                  <c:v>FEBRERO </c:v>
                </c:pt>
                <c:pt idx="2">
                  <c:v>MARZO</c:v>
                </c:pt>
              </c:strCache>
            </c:strRef>
          </c:cat>
          <c:val>
            <c:numRef>
              <c:f>Hoja2!$D$6:$D$8</c:f>
              <c:numCache>
                <c:formatCode>General</c:formatCode>
                <c:ptCount val="3"/>
                <c:pt idx="0">
                  <c:v>83.410000000000025</c:v>
                </c:pt>
                <c:pt idx="1">
                  <c:v>82.93</c:v>
                </c:pt>
                <c:pt idx="2">
                  <c:v>6</c:v>
                </c:pt>
              </c:numCache>
            </c:numRef>
          </c:val>
        </c:ser>
        <c:dLbls>
          <c:showLegendKey val="0"/>
          <c:showVal val="0"/>
          <c:showCatName val="0"/>
          <c:showSerName val="0"/>
          <c:showPercent val="0"/>
          <c:showBubbleSize val="0"/>
        </c:dLbls>
        <c:gapWidth val="150"/>
        <c:shape val="box"/>
        <c:axId val="82589184"/>
        <c:axId val="82590720"/>
        <c:axId val="0"/>
      </c:bar3DChart>
      <c:catAx>
        <c:axId val="82589184"/>
        <c:scaling>
          <c:orientation val="minMax"/>
        </c:scaling>
        <c:delete val="0"/>
        <c:axPos val="b"/>
        <c:majorTickMark val="none"/>
        <c:minorTickMark val="none"/>
        <c:tickLblPos val="nextTo"/>
        <c:crossAx val="82590720"/>
        <c:crosses val="autoZero"/>
        <c:auto val="1"/>
        <c:lblAlgn val="ctr"/>
        <c:lblOffset val="100"/>
        <c:noMultiLvlLbl val="0"/>
      </c:catAx>
      <c:valAx>
        <c:axId val="82590720"/>
        <c:scaling>
          <c:orientation val="minMax"/>
        </c:scaling>
        <c:delete val="0"/>
        <c:axPos val="l"/>
        <c:majorGridlines/>
        <c:title>
          <c:tx>
            <c:rich>
              <a:bodyPr/>
              <a:lstStyle/>
              <a:p>
                <a:pPr>
                  <a:defRPr/>
                </a:pPr>
                <a:r>
                  <a:rPr lang="es-EC" baseline="0"/>
                  <a:t> ANTICORROSIVO gal</a:t>
                </a:r>
                <a:endParaRPr lang="es-EC"/>
              </a:p>
            </c:rich>
          </c:tx>
          <c:layout/>
          <c:overlay val="0"/>
        </c:title>
        <c:numFmt formatCode="General" sourceLinked="1"/>
        <c:majorTickMark val="none"/>
        <c:minorTickMark val="none"/>
        <c:tickLblPos val="nextTo"/>
        <c:crossAx val="8258918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05360-5240-4F3A-9519-73A776FC3A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22BCCA4C-9537-4688-B0BB-15CD715ECE18}">
      <dgm:prSet phldrT="[Texto]" custT="1">
        <dgm:style>
          <a:lnRef idx="0">
            <a:schemeClr val="accent1"/>
          </a:lnRef>
          <a:fillRef idx="3">
            <a:schemeClr val="accent1"/>
          </a:fillRef>
          <a:effectRef idx="3">
            <a:schemeClr val="accent1"/>
          </a:effectRef>
          <a:fontRef idx="minor">
            <a:schemeClr val="lt1"/>
          </a:fontRef>
        </dgm:style>
      </dgm:prSet>
      <dgm:spPr/>
      <dgm:t>
        <a:bodyPr/>
        <a:lstStyle/>
        <a:p>
          <a:pPr algn="ctr"/>
          <a:r>
            <a:rPr lang="es-EC" sz="2800" b="1" dirty="0" smtClean="0">
              <a:latin typeface="Arial" pitchFamily="34" charset="0"/>
              <a:cs typeface="Arial" pitchFamily="34" charset="0"/>
            </a:rPr>
            <a:t>OBJETIVOS</a:t>
          </a:r>
          <a:endParaRPr lang="es-EC" sz="2800" b="1" dirty="0">
            <a:latin typeface="Arial" pitchFamily="34" charset="0"/>
            <a:cs typeface="Arial" pitchFamily="34" charset="0"/>
          </a:endParaRPr>
        </a:p>
      </dgm:t>
    </dgm:pt>
    <dgm:pt modelId="{F979B7D3-675C-476E-A82B-83B01192B5A4}" type="parTrans" cxnId="{3E6A31A3-1B10-4936-AFE2-E11945053DAD}">
      <dgm:prSet/>
      <dgm:spPr/>
      <dgm:t>
        <a:bodyPr/>
        <a:lstStyle/>
        <a:p>
          <a:endParaRPr lang="es-EC"/>
        </a:p>
      </dgm:t>
    </dgm:pt>
    <dgm:pt modelId="{BA96E819-956B-4A01-9EE1-84C4D12D5D7A}" type="sibTrans" cxnId="{3E6A31A3-1B10-4936-AFE2-E11945053DAD}">
      <dgm:prSet/>
      <dgm:spPr/>
      <dgm:t>
        <a:bodyPr/>
        <a:lstStyle/>
        <a:p>
          <a:endParaRPr lang="es-EC"/>
        </a:p>
      </dgm:t>
    </dgm:pt>
    <dgm:pt modelId="{65B233CF-EAE4-4262-BD60-765D13E5EB5D}" type="pres">
      <dgm:prSet presAssocID="{EEF05360-5240-4F3A-9519-73A776FC3AA5}" presName="linear" presStyleCnt="0">
        <dgm:presLayoutVars>
          <dgm:animLvl val="lvl"/>
          <dgm:resizeHandles val="exact"/>
        </dgm:presLayoutVars>
      </dgm:prSet>
      <dgm:spPr/>
      <dgm:t>
        <a:bodyPr/>
        <a:lstStyle/>
        <a:p>
          <a:endParaRPr lang="es-EC"/>
        </a:p>
      </dgm:t>
    </dgm:pt>
    <dgm:pt modelId="{BFEEBF9E-FD45-491C-AE73-EEB7C9E8FF7E}" type="pres">
      <dgm:prSet presAssocID="{22BCCA4C-9537-4688-B0BB-15CD715ECE18}" presName="parentText" presStyleLbl="node1" presStyleIdx="0" presStyleCnt="1" custLinFactNeighborY="-14326">
        <dgm:presLayoutVars>
          <dgm:chMax val="0"/>
          <dgm:bulletEnabled val="1"/>
        </dgm:presLayoutVars>
      </dgm:prSet>
      <dgm:spPr/>
      <dgm:t>
        <a:bodyPr/>
        <a:lstStyle/>
        <a:p>
          <a:endParaRPr lang="es-EC"/>
        </a:p>
      </dgm:t>
    </dgm:pt>
  </dgm:ptLst>
  <dgm:cxnLst>
    <dgm:cxn modelId="{3E6A31A3-1B10-4936-AFE2-E11945053DAD}" srcId="{EEF05360-5240-4F3A-9519-73A776FC3AA5}" destId="{22BCCA4C-9537-4688-B0BB-15CD715ECE18}" srcOrd="0" destOrd="0" parTransId="{F979B7D3-675C-476E-A82B-83B01192B5A4}" sibTransId="{BA96E819-956B-4A01-9EE1-84C4D12D5D7A}"/>
    <dgm:cxn modelId="{D173FF86-1EAA-4D56-AAE5-D5B6B8E7F178}" type="presOf" srcId="{EEF05360-5240-4F3A-9519-73A776FC3AA5}" destId="{65B233CF-EAE4-4262-BD60-765D13E5EB5D}" srcOrd="0" destOrd="0" presId="urn:microsoft.com/office/officeart/2005/8/layout/vList2"/>
    <dgm:cxn modelId="{B0C76792-3A9E-4CA0-B670-CD8C340EDC8B}" type="presOf" srcId="{22BCCA4C-9537-4688-B0BB-15CD715ECE18}" destId="{BFEEBF9E-FD45-491C-AE73-EEB7C9E8FF7E}" srcOrd="0" destOrd="0" presId="urn:microsoft.com/office/officeart/2005/8/layout/vList2"/>
    <dgm:cxn modelId="{8257B35D-8647-4DE1-98E6-A31309033920}" type="presParOf" srcId="{65B233CF-EAE4-4262-BD60-765D13E5EB5D}" destId="{BFEEBF9E-FD45-491C-AE73-EEB7C9E8FF7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D5732B-7ECA-4DC0-997A-F04ACBFDBB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85915098-FADE-4668-94C5-4E69A7C920B7}">
      <dgm:prSet phldrT="[Texto]" custT="1"/>
      <dgm:spPr/>
      <dgm:t>
        <a:bodyPr/>
        <a:lstStyle/>
        <a:p>
          <a:pPr algn="ctr"/>
          <a:r>
            <a:rPr lang="es-EC" sz="2400" b="1" dirty="0" smtClean="0">
              <a:latin typeface="Arial" pitchFamily="34" charset="0"/>
              <a:cs typeface="Arial" pitchFamily="34" charset="0"/>
            </a:rPr>
            <a:t>RESULTADOS LUEGO DE LA </a:t>
          </a:r>
          <a:r>
            <a:rPr lang="es-EC" sz="2400" b="1" dirty="0" smtClean="0">
              <a:latin typeface="Arial" pitchFamily="34" charset="0"/>
              <a:cs typeface="Arial" pitchFamily="34" charset="0"/>
            </a:rPr>
            <a:t>IMPLEMENTACIÓN (P2)</a:t>
          </a:r>
          <a:endParaRPr lang="es-EC" sz="2400" b="1" dirty="0">
            <a:latin typeface="Arial" pitchFamily="34" charset="0"/>
            <a:cs typeface="Arial" pitchFamily="34" charset="0"/>
          </a:endParaRPr>
        </a:p>
      </dgm:t>
    </dgm:pt>
    <dgm:pt modelId="{D1DCCE05-41FC-4012-8331-B658A216665A}" type="parTrans" cxnId="{50D0BFF2-DDC2-43DF-876C-ED60AD22AD3C}">
      <dgm:prSet/>
      <dgm:spPr/>
      <dgm:t>
        <a:bodyPr/>
        <a:lstStyle/>
        <a:p>
          <a:endParaRPr lang="es-EC"/>
        </a:p>
      </dgm:t>
    </dgm:pt>
    <dgm:pt modelId="{AB2607D3-0527-4458-88F2-44B64E1A5593}" type="sibTrans" cxnId="{50D0BFF2-DDC2-43DF-876C-ED60AD22AD3C}">
      <dgm:prSet/>
      <dgm:spPr/>
      <dgm:t>
        <a:bodyPr/>
        <a:lstStyle/>
        <a:p>
          <a:endParaRPr lang="es-EC"/>
        </a:p>
      </dgm:t>
    </dgm:pt>
    <dgm:pt modelId="{4FB1ABC2-DA46-4679-9831-ABE0D9D8940A}" type="pres">
      <dgm:prSet presAssocID="{8BD5732B-7ECA-4DC0-997A-F04ACBFDBB20}" presName="linear" presStyleCnt="0">
        <dgm:presLayoutVars>
          <dgm:animLvl val="lvl"/>
          <dgm:resizeHandles val="exact"/>
        </dgm:presLayoutVars>
      </dgm:prSet>
      <dgm:spPr/>
      <dgm:t>
        <a:bodyPr/>
        <a:lstStyle/>
        <a:p>
          <a:endParaRPr lang="es-EC"/>
        </a:p>
      </dgm:t>
    </dgm:pt>
    <dgm:pt modelId="{044FDAB9-5BCC-453D-9548-C987C97B9F52}" type="pres">
      <dgm:prSet presAssocID="{85915098-FADE-4668-94C5-4E69A7C920B7}" presName="parentText" presStyleLbl="node1" presStyleIdx="0" presStyleCnt="1" custScaleY="59669" custLinFactNeighborY="-18248">
        <dgm:presLayoutVars>
          <dgm:chMax val="0"/>
          <dgm:bulletEnabled val="1"/>
        </dgm:presLayoutVars>
      </dgm:prSet>
      <dgm:spPr/>
      <dgm:t>
        <a:bodyPr/>
        <a:lstStyle/>
        <a:p>
          <a:endParaRPr lang="es-EC"/>
        </a:p>
      </dgm:t>
    </dgm:pt>
  </dgm:ptLst>
  <dgm:cxnLst>
    <dgm:cxn modelId="{50D0BFF2-DDC2-43DF-876C-ED60AD22AD3C}" srcId="{8BD5732B-7ECA-4DC0-997A-F04ACBFDBB20}" destId="{85915098-FADE-4668-94C5-4E69A7C920B7}" srcOrd="0" destOrd="0" parTransId="{D1DCCE05-41FC-4012-8331-B658A216665A}" sibTransId="{AB2607D3-0527-4458-88F2-44B64E1A5593}"/>
    <dgm:cxn modelId="{E073E179-4552-44F5-A2D4-3F3EC7B32AB4}" type="presOf" srcId="{85915098-FADE-4668-94C5-4E69A7C920B7}" destId="{044FDAB9-5BCC-453D-9548-C987C97B9F52}" srcOrd="0" destOrd="0" presId="urn:microsoft.com/office/officeart/2005/8/layout/vList2"/>
    <dgm:cxn modelId="{5EC99F7F-27ED-4716-BCE1-1FC9DE2EFAE8}" type="presOf" srcId="{8BD5732B-7ECA-4DC0-997A-F04ACBFDBB20}" destId="{4FB1ABC2-DA46-4679-9831-ABE0D9D8940A}" srcOrd="0" destOrd="0" presId="urn:microsoft.com/office/officeart/2005/8/layout/vList2"/>
    <dgm:cxn modelId="{C15E73A9-0FE5-426D-B72A-004AB09496DE}" type="presParOf" srcId="{4FB1ABC2-DA46-4679-9831-ABE0D9D8940A}" destId="{044FDAB9-5BCC-453D-9548-C987C97B9F5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D5732B-7ECA-4DC0-997A-F04ACBFDBB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85915098-FADE-4668-94C5-4E69A7C920B7}">
      <dgm:prSet phldrT="[Texto]" custT="1"/>
      <dgm:spPr/>
      <dgm:t>
        <a:bodyPr/>
        <a:lstStyle/>
        <a:p>
          <a:pPr algn="ctr"/>
          <a:r>
            <a:rPr lang="es-EC" sz="2400" b="1" dirty="0" smtClean="0">
              <a:latin typeface="Arial" pitchFamily="34" charset="0"/>
              <a:cs typeface="Arial" pitchFamily="34" charset="0"/>
            </a:rPr>
            <a:t>RESULTADOS LUEGO DE LA IMPLEMENTACIÓN</a:t>
          </a:r>
          <a:endParaRPr lang="es-EC" sz="2400" b="1" dirty="0">
            <a:latin typeface="Arial" pitchFamily="34" charset="0"/>
            <a:cs typeface="Arial" pitchFamily="34" charset="0"/>
          </a:endParaRPr>
        </a:p>
      </dgm:t>
    </dgm:pt>
    <dgm:pt modelId="{D1DCCE05-41FC-4012-8331-B658A216665A}" type="parTrans" cxnId="{50D0BFF2-DDC2-43DF-876C-ED60AD22AD3C}">
      <dgm:prSet/>
      <dgm:spPr/>
      <dgm:t>
        <a:bodyPr/>
        <a:lstStyle/>
        <a:p>
          <a:endParaRPr lang="es-EC"/>
        </a:p>
      </dgm:t>
    </dgm:pt>
    <dgm:pt modelId="{AB2607D3-0527-4458-88F2-44B64E1A5593}" type="sibTrans" cxnId="{50D0BFF2-DDC2-43DF-876C-ED60AD22AD3C}">
      <dgm:prSet/>
      <dgm:spPr/>
      <dgm:t>
        <a:bodyPr/>
        <a:lstStyle/>
        <a:p>
          <a:endParaRPr lang="es-EC"/>
        </a:p>
      </dgm:t>
    </dgm:pt>
    <dgm:pt modelId="{4FB1ABC2-DA46-4679-9831-ABE0D9D8940A}" type="pres">
      <dgm:prSet presAssocID="{8BD5732B-7ECA-4DC0-997A-F04ACBFDBB20}" presName="linear" presStyleCnt="0">
        <dgm:presLayoutVars>
          <dgm:animLvl val="lvl"/>
          <dgm:resizeHandles val="exact"/>
        </dgm:presLayoutVars>
      </dgm:prSet>
      <dgm:spPr/>
      <dgm:t>
        <a:bodyPr/>
        <a:lstStyle/>
        <a:p>
          <a:endParaRPr lang="es-EC"/>
        </a:p>
      </dgm:t>
    </dgm:pt>
    <dgm:pt modelId="{044FDAB9-5BCC-453D-9548-C987C97B9F52}" type="pres">
      <dgm:prSet presAssocID="{85915098-FADE-4668-94C5-4E69A7C920B7}" presName="parentText" presStyleLbl="node1" presStyleIdx="0" presStyleCnt="1" custScaleY="59669" custLinFactNeighborY="-18248">
        <dgm:presLayoutVars>
          <dgm:chMax val="0"/>
          <dgm:bulletEnabled val="1"/>
        </dgm:presLayoutVars>
      </dgm:prSet>
      <dgm:spPr/>
      <dgm:t>
        <a:bodyPr/>
        <a:lstStyle/>
        <a:p>
          <a:endParaRPr lang="es-EC"/>
        </a:p>
      </dgm:t>
    </dgm:pt>
  </dgm:ptLst>
  <dgm:cxnLst>
    <dgm:cxn modelId="{50D0BFF2-DDC2-43DF-876C-ED60AD22AD3C}" srcId="{8BD5732B-7ECA-4DC0-997A-F04ACBFDBB20}" destId="{85915098-FADE-4668-94C5-4E69A7C920B7}" srcOrd="0" destOrd="0" parTransId="{D1DCCE05-41FC-4012-8331-B658A216665A}" sibTransId="{AB2607D3-0527-4458-88F2-44B64E1A5593}"/>
    <dgm:cxn modelId="{358071FC-D817-48F2-A383-B0B243BC8BD0}" type="presOf" srcId="{85915098-FADE-4668-94C5-4E69A7C920B7}" destId="{044FDAB9-5BCC-453D-9548-C987C97B9F52}" srcOrd="0" destOrd="0" presId="urn:microsoft.com/office/officeart/2005/8/layout/vList2"/>
    <dgm:cxn modelId="{D571F1B9-12DB-4323-87A1-6DBD8F73FC2E}" type="presOf" srcId="{8BD5732B-7ECA-4DC0-997A-F04ACBFDBB20}" destId="{4FB1ABC2-DA46-4679-9831-ABE0D9D8940A}" srcOrd="0" destOrd="0" presId="urn:microsoft.com/office/officeart/2005/8/layout/vList2"/>
    <dgm:cxn modelId="{7796AAD3-89F3-4178-9CC1-33EA7276B75E}" type="presParOf" srcId="{4FB1ABC2-DA46-4679-9831-ABE0D9D8940A}" destId="{044FDAB9-5BCC-453D-9548-C987C97B9F5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2B110A-B3DE-4193-B716-4B7CBFEE56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406AAF7-82A0-4591-A812-04855B9437F1}">
      <dgm:prSet phldrT="[Texto]" custT="1"/>
      <dgm:spPr/>
      <dgm:t>
        <a:bodyPr/>
        <a:lstStyle/>
        <a:p>
          <a:r>
            <a:rPr lang="es-EC" sz="2800" b="1" dirty="0" smtClean="0">
              <a:latin typeface="Arial" pitchFamily="34" charset="0"/>
              <a:cs typeface="Arial" pitchFamily="34" charset="0"/>
            </a:rPr>
            <a:t>CONCLUSIONES</a:t>
          </a:r>
          <a:endParaRPr lang="es-EC" sz="2800" b="1" dirty="0">
            <a:latin typeface="Arial" pitchFamily="34" charset="0"/>
            <a:cs typeface="Arial" pitchFamily="34" charset="0"/>
          </a:endParaRPr>
        </a:p>
      </dgm:t>
    </dgm:pt>
    <dgm:pt modelId="{05F82687-C53D-45DB-98B9-022FA525208A}" type="parTrans" cxnId="{A400E63E-FE24-4221-BE10-60FC80D4DD6B}">
      <dgm:prSet/>
      <dgm:spPr/>
      <dgm:t>
        <a:bodyPr/>
        <a:lstStyle/>
        <a:p>
          <a:endParaRPr lang="es-EC"/>
        </a:p>
      </dgm:t>
    </dgm:pt>
    <dgm:pt modelId="{FF2CB191-7686-44BF-8B68-FF58E8F4E4F4}" type="sibTrans" cxnId="{A400E63E-FE24-4221-BE10-60FC80D4DD6B}">
      <dgm:prSet/>
      <dgm:spPr/>
      <dgm:t>
        <a:bodyPr/>
        <a:lstStyle/>
        <a:p>
          <a:endParaRPr lang="es-EC"/>
        </a:p>
      </dgm:t>
    </dgm:pt>
    <dgm:pt modelId="{C9131E50-2A77-4481-8EF6-249AE873C322}" type="pres">
      <dgm:prSet presAssocID="{5E2B110A-B3DE-4193-B716-4B7CBFEE5687}" presName="linear" presStyleCnt="0">
        <dgm:presLayoutVars>
          <dgm:animLvl val="lvl"/>
          <dgm:resizeHandles val="exact"/>
        </dgm:presLayoutVars>
      </dgm:prSet>
      <dgm:spPr/>
      <dgm:t>
        <a:bodyPr/>
        <a:lstStyle/>
        <a:p>
          <a:endParaRPr lang="es-EC"/>
        </a:p>
      </dgm:t>
    </dgm:pt>
    <dgm:pt modelId="{02C03F01-FC16-4C40-B068-95016D74C82E}" type="pres">
      <dgm:prSet presAssocID="{C406AAF7-82A0-4591-A812-04855B9437F1}" presName="parentText" presStyleLbl="node1" presStyleIdx="0" presStyleCnt="1">
        <dgm:presLayoutVars>
          <dgm:chMax val="0"/>
          <dgm:bulletEnabled val="1"/>
        </dgm:presLayoutVars>
      </dgm:prSet>
      <dgm:spPr/>
      <dgm:t>
        <a:bodyPr/>
        <a:lstStyle/>
        <a:p>
          <a:endParaRPr lang="es-EC"/>
        </a:p>
      </dgm:t>
    </dgm:pt>
  </dgm:ptLst>
  <dgm:cxnLst>
    <dgm:cxn modelId="{C2F1F22C-230E-4481-96EE-98EB2233EDF4}" type="presOf" srcId="{C406AAF7-82A0-4591-A812-04855B9437F1}" destId="{02C03F01-FC16-4C40-B068-95016D74C82E}" srcOrd="0" destOrd="0" presId="urn:microsoft.com/office/officeart/2005/8/layout/vList2"/>
    <dgm:cxn modelId="{A400E63E-FE24-4221-BE10-60FC80D4DD6B}" srcId="{5E2B110A-B3DE-4193-B716-4B7CBFEE5687}" destId="{C406AAF7-82A0-4591-A812-04855B9437F1}" srcOrd="0" destOrd="0" parTransId="{05F82687-C53D-45DB-98B9-022FA525208A}" sibTransId="{FF2CB191-7686-44BF-8B68-FF58E8F4E4F4}"/>
    <dgm:cxn modelId="{56A2961F-16C6-4ABD-AD72-FE1E882DBCB6}" type="presOf" srcId="{5E2B110A-B3DE-4193-B716-4B7CBFEE5687}" destId="{C9131E50-2A77-4481-8EF6-249AE873C322}" srcOrd="0" destOrd="0" presId="urn:microsoft.com/office/officeart/2005/8/layout/vList2"/>
    <dgm:cxn modelId="{044CB0F8-1180-4C20-9137-3D4EEE2D04CD}" type="presParOf" srcId="{C9131E50-2A77-4481-8EF6-249AE873C322}" destId="{02C03F01-FC16-4C40-B068-95016D74C82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2B110A-B3DE-4193-B716-4B7CBFEE56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406AAF7-82A0-4591-A812-04855B9437F1}">
      <dgm:prSet phldrT="[Texto]" custT="1"/>
      <dgm:spPr/>
      <dgm:t>
        <a:bodyPr/>
        <a:lstStyle/>
        <a:p>
          <a:r>
            <a:rPr lang="es-EC" sz="2800" b="1" dirty="0" smtClean="0">
              <a:latin typeface="Arial" pitchFamily="34" charset="0"/>
              <a:cs typeface="Arial" pitchFamily="34" charset="0"/>
            </a:rPr>
            <a:t>CONCLUSIONES</a:t>
          </a:r>
          <a:endParaRPr lang="es-EC" sz="2800" b="1" dirty="0">
            <a:latin typeface="Arial" pitchFamily="34" charset="0"/>
            <a:cs typeface="Arial" pitchFamily="34" charset="0"/>
          </a:endParaRPr>
        </a:p>
      </dgm:t>
    </dgm:pt>
    <dgm:pt modelId="{05F82687-C53D-45DB-98B9-022FA525208A}" type="parTrans" cxnId="{A400E63E-FE24-4221-BE10-60FC80D4DD6B}">
      <dgm:prSet/>
      <dgm:spPr/>
      <dgm:t>
        <a:bodyPr/>
        <a:lstStyle/>
        <a:p>
          <a:endParaRPr lang="es-EC"/>
        </a:p>
      </dgm:t>
    </dgm:pt>
    <dgm:pt modelId="{FF2CB191-7686-44BF-8B68-FF58E8F4E4F4}" type="sibTrans" cxnId="{A400E63E-FE24-4221-BE10-60FC80D4DD6B}">
      <dgm:prSet/>
      <dgm:spPr/>
      <dgm:t>
        <a:bodyPr/>
        <a:lstStyle/>
        <a:p>
          <a:endParaRPr lang="es-EC"/>
        </a:p>
      </dgm:t>
    </dgm:pt>
    <dgm:pt modelId="{C9131E50-2A77-4481-8EF6-249AE873C322}" type="pres">
      <dgm:prSet presAssocID="{5E2B110A-B3DE-4193-B716-4B7CBFEE5687}" presName="linear" presStyleCnt="0">
        <dgm:presLayoutVars>
          <dgm:animLvl val="lvl"/>
          <dgm:resizeHandles val="exact"/>
        </dgm:presLayoutVars>
      </dgm:prSet>
      <dgm:spPr/>
      <dgm:t>
        <a:bodyPr/>
        <a:lstStyle/>
        <a:p>
          <a:endParaRPr lang="es-EC"/>
        </a:p>
      </dgm:t>
    </dgm:pt>
    <dgm:pt modelId="{02C03F01-FC16-4C40-B068-95016D74C82E}" type="pres">
      <dgm:prSet presAssocID="{C406AAF7-82A0-4591-A812-04855B9437F1}" presName="parentText" presStyleLbl="node1" presStyleIdx="0" presStyleCnt="1">
        <dgm:presLayoutVars>
          <dgm:chMax val="0"/>
          <dgm:bulletEnabled val="1"/>
        </dgm:presLayoutVars>
      </dgm:prSet>
      <dgm:spPr/>
      <dgm:t>
        <a:bodyPr/>
        <a:lstStyle/>
        <a:p>
          <a:endParaRPr lang="es-EC"/>
        </a:p>
      </dgm:t>
    </dgm:pt>
  </dgm:ptLst>
  <dgm:cxnLst>
    <dgm:cxn modelId="{6C383C9E-F75E-4DF9-AEB1-C94D2E61C404}" type="presOf" srcId="{C406AAF7-82A0-4591-A812-04855B9437F1}" destId="{02C03F01-FC16-4C40-B068-95016D74C82E}" srcOrd="0" destOrd="0" presId="urn:microsoft.com/office/officeart/2005/8/layout/vList2"/>
    <dgm:cxn modelId="{9212E3D8-D9CC-42CA-87CE-9D55EDE4833A}" type="presOf" srcId="{5E2B110A-B3DE-4193-B716-4B7CBFEE5687}" destId="{C9131E50-2A77-4481-8EF6-249AE873C322}" srcOrd="0" destOrd="0" presId="urn:microsoft.com/office/officeart/2005/8/layout/vList2"/>
    <dgm:cxn modelId="{A400E63E-FE24-4221-BE10-60FC80D4DD6B}" srcId="{5E2B110A-B3DE-4193-B716-4B7CBFEE5687}" destId="{C406AAF7-82A0-4591-A812-04855B9437F1}" srcOrd="0" destOrd="0" parTransId="{05F82687-C53D-45DB-98B9-022FA525208A}" sibTransId="{FF2CB191-7686-44BF-8B68-FF58E8F4E4F4}"/>
    <dgm:cxn modelId="{F85F5B21-6002-4F2B-9F70-D4377A18D893}" type="presParOf" srcId="{C9131E50-2A77-4481-8EF6-249AE873C322}" destId="{02C03F01-FC16-4C40-B068-95016D74C82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893434-C26E-49B8-9C10-768A4A6844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82E668CD-80DA-472C-B7C8-1BBAFFFAFA19}">
      <dgm:prSet phldrT="[Texto]" custT="1"/>
      <dgm:spPr/>
      <dgm:t>
        <a:bodyPr/>
        <a:lstStyle/>
        <a:p>
          <a:r>
            <a:rPr lang="es-EC" sz="2800" b="1" dirty="0" smtClean="0">
              <a:latin typeface="Arial" pitchFamily="34" charset="0"/>
              <a:cs typeface="Arial" pitchFamily="34" charset="0"/>
            </a:rPr>
            <a:t>CONCLUSIONES</a:t>
          </a:r>
          <a:endParaRPr lang="es-EC" sz="2800" b="1" dirty="0">
            <a:latin typeface="Arial" pitchFamily="34" charset="0"/>
            <a:cs typeface="Arial" pitchFamily="34" charset="0"/>
          </a:endParaRPr>
        </a:p>
      </dgm:t>
    </dgm:pt>
    <dgm:pt modelId="{58395D56-7F98-44E9-B114-DB0A71FF4746}" type="parTrans" cxnId="{4E7746D7-1CDE-4EC6-BF06-34811B171B2E}">
      <dgm:prSet/>
      <dgm:spPr/>
      <dgm:t>
        <a:bodyPr/>
        <a:lstStyle/>
        <a:p>
          <a:endParaRPr lang="es-EC"/>
        </a:p>
      </dgm:t>
    </dgm:pt>
    <dgm:pt modelId="{C0722847-249B-4BF0-A3EA-668CCEE2096C}" type="sibTrans" cxnId="{4E7746D7-1CDE-4EC6-BF06-34811B171B2E}">
      <dgm:prSet/>
      <dgm:spPr/>
      <dgm:t>
        <a:bodyPr/>
        <a:lstStyle/>
        <a:p>
          <a:endParaRPr lang="es-EC"/>
        </a:p>
      </dgm:t>
    </dgm:pt>
    <dgm:pt modelId="{C8D6E2EC-57C9-4053-B13C-E41D36522E48}" type="pres">
      <dgm:prSet presAssocID="{F5893434-C26E-49B8-9C10-768A4A684497}" presName="linear" presStyleCnt="0">
        <dgm:presLayoutVars>
          <dgm:animLvl val="lvl"/>
          <dgm:resizeHandles val="exact"/>
        </dgm:presLayoutVars>
      </dgm:prSet>
      <dgm:spPr/>
      <dgm:t>
        <a:bodyPr/>
        <a:lstStyle/>
        <a:p>
          <a:endParaRPr lang="es-EC"/>
        </a:p>
      </dgm:t>
    </dgm:pt>
    <dgm:pt modelId="{B1E62721-D909-4F28-B3AF-A73B99AC1AD0}" type="pres">
      <dgm:prSet presAssocID="{82E668CD-80DA-472C-B7C8-1BBAFFFAFA19}" presName="parentText" presStyleLbl="node1" presStyleIdx="0" presStyleCnt="1">
        <dgm:presLayoutVars>
          <dgm:chMax val="0"/>
          <dgm:bulletEnabled val="1"/>
        </dgm:presLayoutVars>
      </dgm:prSet>
      <dgm:spPr/>
      <dgm:t>
        <a:bodyPr/>
        <a:lstStyle/>
        <a:p>
          <a:endParaRPr lang="es-EC"/>
        </a:p>
      </dgm:t>
    </dgm:pt>
  </dgm:ptLst>
  <dgm:cxnLst>
    <dgm:cxn modelId="{51EC09BF-85D1-4BBA-9CB2-F19970586F73}" type="presOf" srcId="{82E668CD-80DA-472C-B7C8-1BBAFFFAFA19}" destId="{B1E62721-D909-4F28-B3AF-A73B99AC1AD0}" srcOrd="0" destOrd="0" presId="urn:microsoft.com/office/officeart/2005/8/layout/vList2"/>
    <dgm:cxn modelId="{101DC383-46FF-441C-9B12-1EDD9884682D}" type="presOf" srcId="{F5893434-C26E-49B8-9C10-768A4A684497}" destId="{C8D6E2EC-57C9-4053-B13C-E41D36522E48}" srcOrd="0" destOrd="0" presId="urn:microsoft.com/office/officeart/2005/8/layout/vList2"/>
    <dgm:cxn modelId="{4E7746D7-1CDE-4EC6-BF06-34811B171B2E}" srcId="{F5893434-C26E-49B8-9C10-768A4A684497}" destId="{82E668CD-80DA-472C-B7C8-1BBAFFFAFA19}" srcOrd="0" destOrd="0" parTransId="{58395D56-7F98-44E9-B114-DB0A71FF4746}" sibTransId="{C0722847-249B-4BF0-A3EA-668CCEE2096C}"/>
    <dgm:cxn modelId="{CFF29D25-3C6F-42D2-BDA5-E89810ACC830}" type="presParOf" srcId="{C8D6E2EC-57C9-4053-B13C-E41D36522E48}" destId="{B1E62721-D909-4F28-B3AF-A73B99AC1AD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893434-C26E-49B8-9C10-768A4A6844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82E668CD-80DA-472C-B7C8-1BBAFFFAFA19}">
      <dgm:prSet phldrT="[Texto]" custT="1"/>
      <dgm:spPr/>
      <dgm:t>
        <a:bodyPr/>
        <a:lstStyle/>
        <a:p>
          <a:r>
            <a:rPr lang="es-EC" sz="2800" b="1" dirty="0" smtClean="0">
              <a:latin typeface="Arial" pitchFamily="34" charset="0"/>
              <a:cs typeface="Arial" pitchFamily="34" charset="0"/>
            </a:rPr>
            <a:t>RECOMENDACIONES</a:t>
          </a:r>
          <a:endParaRPr lang="es-EC" sz="2800" b="1" dirty="0">
            <a:latin typeface="Arial" pitchFamily="34" charset="0"/>
            <a:cs typeface="Arial" pitchFamily="34" charset="0"/>
          </a:endParaRPr>
        </a:p>
      </dgm:t>
    </dgm:pt>
    <dgm:pt modelId="{58395D56-7F98-44E9-B114-DB0A71FF4746}" type="parTrans" cxnId="{4E7746D7-1CDE-4EC6-BF06-34811B171B2E}">
      <dgm:prSet/>
      <dgm:spPr/>
      <dgm:t>
        <a:bodyPr/>
        <a:lstStyle/>
        <a:p>
          <a:endParaRPr lang="es-EC"/>
        </a:p>
      </dgm:t>
    </dgm:pt>
    <dgm:pt modelId="{C0722847-249B-4BF0-A3EA-668CCEE2096C}" type="sibTrans" cxnId="{4E7746D7-1CDE-4EC6-BF06-34811B171B2E}">
      <dgm:prSet/>
      <dgm:spPr/>
      <dgm:t>
        <a:bodyPr/>
        <a:lstStyle/>
        <a:p>
          <a:endParaRPr lang="es-EC"/>
        </a:p>
      </dgm:t>
    </dgm:pt>
    <dgm:pt modelId="{C8D6E2EC-57C9-4053-B13C-E41D36522E48}" type="pres">
      <dgm:prSet presAssocID="{F5893434-C26E-49B8-9C10-768A4A684497}" presName="linear" presStyleCnt="0">
        <dgm:presLayoutVars>
          <dgm:animLvl val="lvl"/>
          <dgm:resizeHandles val="exact"/>
        </dgm:presLayoutVars>
      </dgm:prSet>
      <dgm:spPr/>
      <dgm:t>
        <a:bodyPr/>
        <a:lstStyle/>
        <a:p>
          <a:endParaRPr lang="es-EC"/>
        </a:p>
      </dgm:t>
    </dgm:pt>
    <dgm:pt modelId="{B1E62721-D909-4F28-B3AF-A73B99AC1AD0}" type="pres">
      <dgm:prSet presAssocID="{82E668CD-80DA-472C-B7C8-1BBAFFFAFA19}" presName="parentText" presStyleLbl="node1" presStyleIdx="0" presStyleCnt="1">
        <dgm:presLayoutVars>
          <dgm:chMax val="0"/>
          <dgm:bulletEnabled val="1"/>
        </dgm:presLayoutVars>
      </dgm:prSet>
      <dgm:spPr/>
      <dgm:t>
        <a:bodyPr/>
        <a:lstStyle/>
        <a:p>
          <a:endParaRPr lang="es-EC"/>
        </a:p>
      </dgm:t>
    </dgm:pt>
  </dgm:ptLst>
  <dgm:cxnLst>
    <dgm:cxn modelId="{9D1B953B-D19D-4001-AB13-585C88896564}" type="presOf" srcId="{F5893434-C26E-49B8-9C10-768A4A684497}" destId="{C8D6E2EC-57C9-4053-B13C-E41D36522E48}" srcOrd="0" destOrd="0" presId="urn:microsoft.com/office/officeart/2005/8/layout/vList2"/>
    <dgm:cxn modelId="{4E7746D7-1CDE-4EC6-BF06-34811B171B2E}" srcId="{F5893434-C26E-49B8-9C10-768A4A684497}" destId="{82E668CD-80DA-472C-B7C8-1BBAFFFAFA19}" srcOrd="0" destOrd="0" parTransId="{58395D56-7F98-44E9-B114-DB0A71FF4746}" sibTransId="{C0722847-249B-4BF0-A3EA-668CCEE2096C}"/>
    <dgm:cxn modelId="{2D7BEE56-616B-452E-8E82-1C40F936E7D7}" type="presOf" srcId="{82E668CD-80DA-472C-B7C8-1BBAFFFAFA19}" destId="{B1E62721-D909-4F28-B3AF-A73B99AC1AD0}" srcOrd="0" destOrd="0" presId="urn:microsoft.com/office/officeart/2005/8/layout/vList2"/>
    <dgm:cxn modelId="{BEB83B15-B314-49CA-9A5B-46252ABBDA1D}" type="presParOf" srcId="{C8D6E2EC-57C9-4053-B13C-E41D36522E48}" destId="{B1E62721-D909-4F28-B3AF-A73B99AC1A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91BC3-650A-4DA2-B807-5A3CCD7328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F21C9C6A-6AEC-402A-BAAA-52A175C50CA1}">
      <dgm:prSet phldrT="[Texto]" custT="1">
        <dgm:style>
          <a:lnRef idx="1">
            <a:schemeClr val="accent1"/>
          </a:lnRef>
          <a:fillRef idx="3">
            <a:schemeClr val="accent1"/>
          </a:fillRef>
          <a:effectRef idx="2">
            <a:schemeClr val="accent1"/>
          </a:effectRef>
          <a:fontRef idx="minor">
            <a:schemeClr val="lt1"/>
          </a:fontRef>
        </dgm:style>
      </dgm:prSet>
      <dgm:spPr/>
      <dgm:t>
        <a:bodyPr/>
        <a:lstStyle/>
        <a:p>
          <a:pPr algn="ctr"/>
          <a:r>
            <a:rPr lang="es-EC" sz="2800" b="1" dirty="0" smtClean="0">
              <a:latin typeface="Arial" pitchFamily="34" charset="0"/>
              <a:cs typeface="Arial" pitchFamily="34" charset="0"/>
            </a:rPr>
            <a:t>METODOLOGÍA</a:t>
          </a:r>
          <a:endParaRPr lang="es-EC" sz="2800" b="1" dirty="0">
            <a:latin typeface="Arial" pitchFamily="34" charset="0"/>
            <a:cs typeface="Arial" pitchFamily="34" charset="0"/>
          </a:endParaRPr>
        </a:p>
      </dgm:t>
    </dgm:pt>
    <dgm:pt modelId="{F1A3B659-E6F1-4E88-A699-FCF748920FE0}" type="parTrans" cxnId="{BEBB283B-30D3-4F83-A5C4-514FBA36456C}">
      <dgm:prSet/>
      <dgm:spPr/>
      <dgm:t>
        <a:bodyPr/>
        <a:lstStyle/>
        <a:p>
          <a:pPr algn="ctr"/>
          <a:endParaRPr lang="es-EC" sz="2800">
            <a:latin typeface="Arial" pitchFamily="34" charset="0"/>
            <a:cs typeface="Arial" pitchFamily="34" charset="0"/>
          </a:endParaRPr>
        </a:p>
      </dgm:t>
    </dgm:pt>
    <dgm:pt modelId="{FCA9A711-5C07-422B-8D81-99ED89CBCF58}" type="sibTrans" cxnId="{BEBB283B-30D3-4F83-A5C4-514FBA36456C}">
      <dgm:prSet/>
      <dgm:spPr/>
      <dgm:t>
        <a:bodyPr/>
        <a:lstStyle/>
        <a:p>
          <a:pPr algn="ctr"/>
          <a:endParaRPr lang="es-EC" sz="2800">
            <a:latin typeface="Arial" pitchFamily="34" charset="0"/>
            <a:cs typeface="Arial" pitchFamily="34" charset="0"/>
          </a:endParaRPr>
        </a:p>
      </dgm:t>
    </dgm:pt>
    <dgm:pt modelId="{06329E27-EF9D-4BAF-AF70-1C78012FC32F}" type="pres">
      <dgm:prSet presAssocID="{17B91BC3-650A-4DA2-B807-5A3CCD732884}" presName="linear" presStyleCnt="0">
        <dgm:presLayoutVars>
          <dgm:animLvl val="lvl"/>
          <dgm:resizeHandles val="exact"/>
        </dgm:presLayoutVars>
      </dgm:prSet>
      <dgm:spPr/>
      <dgm:t>
        <a:bodyPr/>
        <a:lstStyle/>
        <a:p>
          <a:endParaRPr lang="es-EC"/>
        </a:p>
      </dgm:t>
    </dgm:pt>
    <dgm:pt modelId="{20381274-F67A-4545-AFE2-55270178B157}" type="pres">
      <dgm:prSet presAssocID="{F21C9C6A-6AEC-402A-BAAA-52A175C50CA1}" presName="parentText" presStyleLbl="node1" presStyleIdx="0" presStyleCnt="1">
        <dgm:presLayoutVars>
          <dgm:chMax val="0"/>
          <dgm:bulletEnabled val="1"/>
        </dgm:presLayoutVars>
      </dgm:prSet>
      <dgm:spPr/>
      <dgm:t>
        <a:bodyPr/>
        <a:lstStyle/>
        <a:p>
          <a:endParaRPr lang="es-EC"/>
        </a:p>
      </dgm:t>
    </dgm:pt>
  </dgm:ptLst>
  <dgm:cxnLst>
    <dgm:cxn modelId="{33221BC8-3D51-480B-9D9E-A95BE5A22CF6}" type="presOf" srcId="{F21C9C6A-6AEC-402A-BAAA-52A175C50CA1}" destId="{20381274-F67A-4545-AFE2-55270178B157}" srcOrd="0" destOrd="0" presId="urn:microsoft.com/office/officeart/2005/8/layout/vList2"/>
    <dgm:cxn modelId="{01A7A53E-2706-4BCE-B4EB-81204287E106}" type="presOf" srcId="{17B91BC3-650A-4DA2-B807-5A3CCD732884}" destId="{06329E27-EF9D-4BAF-AF70-1C78012FC32F}" srcOrd="0" destOrd="0" presId="urn:microsoft.com/office/officeart/2005/8/layout/vList2"/>
    <dgm:cxn modelId="{BEBB283B-30D3-4F83-A5C4-514FBA36456C}" srcId="{17B91BC3-650A-4DA2-B807-5A3CCD732884}" destId="{F21C9C6A-6AEC-402A-BAAA-52A175C50CA1}" srcOrd="0" destOrd="0" parTransId="{F1A3B659-E6F1-4E88-A699-FCF748920FE0}" sibTransId="{FCA9A711-5C07-422B-8D81-99ED89CBCF58}"/>
    <dgm:cxn modelId="{8EC369AA-84AF-491C-86B3-5B19EC5A04A2}" type="presParOf" srcId="{06329E27-EF9D-4BAF-AF70-1C78012FC32F}" destId="{20381274-F67A-4545-AFE2-55270178B15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C86008-E230-4600-9895-461C8BFB29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6D4FC48-7E0B-4EEC-98D4-9BF48F65EDE9}">
      <dgm:prSet phldrT="[Texto]" custT="1"/>
      <dgm:spPr/>
      <dgm:t>
        <a:bodyPr/>
        <a:lstStyle/>
        <a:p>
          <a:r>
            <a:rPr lang="es-EC" sz="2800" b="1" dirty="0" smtClean="0">
              <a:latin typeface="Arial" pitchFamily="34" charset="0"/>
              <a:cs typeface="Arial" pitchFamily="34" charset="0"/>
            </a:rPr>
            <a:t>IDENTIFICACIÓN</a:t>
          </a:r>
          <a:r>
            <a:rPr lang="es-EC" sz="3900" b="1" dirty="0" smtClean="0"/>
            <a:t> </a:t>
          </a:r>
          <a:r>
            <a:rPr lang="es-EC" sz="2800" b="1" dirty="0" smtClean="0">
              <a:latin typeface="Arial" pitchFamily="34" charset="0"/>
              <a:cs typeface="Arial" pitchFamily="34" charset="0"/>
            </a:rPr>
            <a:t>DEL PROBLEMA</a:t>
          </a:r>
          <a:endParaRPr lang="es-EC" sz="2800" b="1" dirty="0">
            <a:latin typeface="Arial" pitchFamily="34" charset="0"/>
            <a:cs typeface="Arial" pitchFamily="34" charset="0"/>
          </a:endParaRPr>
        </a:p>
      </dgm:t>
    </dgm:pt>
    <dgm:pt modelId="{FCB7FF0C-3ECB-485C-8E8B-59B729CC8F39}" type="parTrans" cxnId="{31350ABF-2E38-4FF7-9A76-7C17D6438892}">
      <dgm:prSet/>
      <dgm:spPr/>
      <dgm:t>
        <a:bodyPr/>
        <a:lstStyle/>
        <a:p>
          <a:endParaRPr lang="es-EC"/>
        </a:p>
      </dgm:t>
    </dgm:pt>
    <dgm:pt modelId="{6D8C4C40-B014-4EF0-A7F7-1881B573E681}" type="sibTrans" cxnId="{31350ABF-2E38-4FF7-9A76-7C17D6438892}">
      <dgm:prSet/>
      <dgm:spPr/>
      <dgm:t>
        <a:bodyPr/>
        <a:lstStyle/>
        <a:p>
          <a:endParaRPr lang="es-EC"/>
        </a:p>
      </dgm:t>
    </dgm:pt>
    <dgm:pt modelId="{A20D1C86-057C-4C20-8863-BD3B04805BE3}" type="pres">
      <dgm:prSet presAssocID="{8CC86008-E230-4600-9895-461C8BFB2951}" presName="linear" presStyleCnt="0">
        <dgm:presLayoutVars>
          <dgm:animLvl val="lvl"/>
          <dgm:resizeHandles val="exact"/>
        </dgm:presLayoutVars>
      </dgm:prSet>
      <dgm:spPr/>
      <dgm:t>
        <a:bodyPr/>
        <a:lstStyle/>
        <a:p>
          <a:endParaRPr lang="es-EC"/>
        </a:p>
      </dgm:t>
    </dgm:pt>
    <dgm:pt modelId="{C020ED81-59F8-485F-B29E-491AA5BD9ECD}" type="pres">
      <dgm:prSet presAssocID="{96D4FC48-7E0B-4EEC-98D4-9BF48F65EDE9}" presName="parentText" presStyleLbl="node1" presStyleIdx="0" presStyleCnt="1">
        <dgm:presLayoutVars>
          <dgm:chMax val="0"/>
          <dgm:bulletEnabled val="1"/>
        </dgm:presLayoutVars>
      </dgm:prSet>
      <dgm:spPr/>
      <dgm:t>
        <a:bodyPr/>
        <a:lstStyle/>
        <a:p>
          <a:endParaRPr lang="es-EC"/>
        </a:p>
      </dgm:t>
    </dgm:pt>
  </dgm:ptLst>
  <dgm:cxnLst>
    <dgm:cxn modelId="{31350ABF-2E38-4FF7-9A76-7C17D6438892}" srcId="{8CC86008-E230-4600-9895-461C8BFB2951}" destId="{96D4FC48-7E0B-4EEC-98D4-9BF48F65EDE9}" srcOrd="0" destOrd="0" parTransId="{FCB7FF0C-3ECB-485C-8E8B-59B729CC8F39}" sibTransId="{6D8C4C40-B014-4EF0-A7F7-1881B573E681}"/>
    <dgm:cxn modelId="{B6D030EA-5083-4114-AE71-452DDECD48DA}" type="presOf" srcId="{8CC86008-E230-4600-9895-461C8BFB2951}" destId="{A20D1C86-057C-4C20-8863-BD3B04805BE3}" srcOrd="0" destOrd="0" presId="urn:microsoft.com/office/officeart/2005/8/layout/vList2"/>
    <dgm:cxn modelId="{CE092D39-94A6-49C9-B0B9-7301BAD1919B}" type="presOf" srcId="{96D4FC48-7E0B-4EEC-98D4-9BF48F65EDE9}" destId="{C020ED81-59F8-485F-B29E-491AA5BD9ECD}" srcOrd="0" destOrd="0" presId="urn:microsoft.com/office/officeart/2005/8/layout/vList2"/>
    <dgm:cxn modelId="{B5D4D750-A3A6-4445-8583-6F667DD69CCB}" type="presParOf" srcId="{A20D1C86-057C-4C20-8863-BD3B04805BE3}" destId="{C020ED81-59F8-485F-B29E-491AA5BD9EC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49FA6-407F-4D4C-A85E-B050A8B309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4C1CC58-81AD-437D-90BE-47796A461B06}">
      <dgm:prSet phldrT="[Texto]" custT="1"/>
      <dgm:spPr/>
      <dgm:t>
        <a:bodyPr/>
        <a:lstStyle/>
        <a:p>
          <a:r>
            <a:rPr lang="es-EC" sz="2000" dirty="0" smtClean="0"/>
            <a:t>PRODUCTIVIDAD </a:t>
          </a:r>
          <a:r>
            <a:rPr lang="es-EC" sz="2000" dirty="0" smtClean="0"/>
            <a:t>ANTICORROSIVO (P1) VS (P2)</a:t>
          </a:r>
          <a:endParaRPr lang="es-EC" sz="2000" dirty="0"/>
        </a:p>
      </dgm:t>
    </dgm:pt>
    <dgm:pt modelId="{0AC0B526-DF16-465F-B86F-D95E0C487BE4}" type="parTrans" cxnId="{D9F53F77-41CB-40CF-A6A7-B5AC5D087FFD}">
      <dgm:prSet/>
      <dgm:spPr/>
      <dgm:t>
        <a:bodyPr/>
        <a:lstStyle/>
        <a:p>
          <a:endParaRPr lang="es-EC"/>
        </a:p>
      </dgm:t>
    </dgm:pt>
    <dgm:pt modelId="{438ED110-8619-4DC9-8445-88FB6DC24EED}" type="sibTrans" cxnId="{D9F53F77-41CB-40CF-A6A7-B5AC5D087FFD}">
      <dgm:prSet/>
      <dgm:spPr/>
      <dgm:t>
        <a:bodyPr/>
        <a:lstStyle/>
        <a:p>
          <a:endParaRPr lang="es-EC"/>
        </a:p>
      </dgm:t>
    </dgm:pt>
    <dgm:pt modelId="{F98AFC31-1C70-455D-9DD6-068C0ECC48D3}" type="pres">
      <dgm:prSet presAssocID="{8E649FA6-407F-4D4C-A85E-B050A8B30935}" presName="linear" presStyleCnt="0">
        <dgm:presLayoutVars>
          <dgm:animLvl val="lvl"/>
          <dgm:resizeHandles val="exact"/>
        </dgm:presLayoutVars>
      </dgm:prSet>
      <dgm:spPr/>
      <dgm:t>
        <a:bodyPr/>
        <a:lstStyle/>
        <a:p>
          <a:endParaRPr lang="es-EC"/>
        </a:p>
      </dgm:t>
    </dgm:pt>
    <dgm:pt modelId="{8FB61657-3A07-4C35-A244-E30168FAEA89}" type="pres">
      <dgm:prSet presAssocID="{44C1CC58-81AD-437D-90BE-47796A461B06}" presName="parentText" presStyleLbl="node1" presStyleIdx="0" presStyleCnt="1" custLinFactNeighborX="-1584">
        <dgm:presLayoutVars>
          <dgm:chMax val="0"/>
          <dgm:bulletEnabled val="1"/>
        </dgm:presLayoutVars>
      </dgm:prSet>
      <dgm:spPr/>
      <dgm:t>
        <a:bodyPr/>
        <a:lstStyle/>
        <a:p>
          <a:endParaRPr lang="es-EC"/>
        </a:p>
      </dgm:t>
    </dgm:pt>
  </dgm:ptLst>
  <dgm:cxnLst>
    <dgm:cxn modelId="{D9F53F77-41CB-40CF-A6A7-B5AC5D087FFD}" srcId="{8E649FA6-407F-4D4C-A85E-B050A8B30935}" destId="{44C1CC58-81AD-437D-90BE-47796A461B06}" srcOrd="0" destOrd="0" parTransId="{0AC0B526-DF16-465F-B86F-D95E0C487BE4}" sibTransId="{438ED110-8619-4DC9-8445-88FB6DC24EED}"/>
    <dgm:cxn modelId="{07D594B3-FAA5-4363-BEC3-93E548D93931}" type="presOf" srcId="{8E649FA6-407F-4D4C-A85E-B050A8B30935}" destId="{F98AFC31-1C70-455D-9DD6-068C0ECC48D3}" srcOrd="0" destOrd="0" presId="urn:microsoft.com/office/officeart/2005/8/layout/vList2"/>
    <dgm:cxn modelId="{3C507500-4D64-4B32-9F31-81A7A7DB69A1}" type="presOf" srcId="{44C1CC58-81AD-437D-90BE-47796A461B06}" destId="{8FB61657-3A07-4C35-A244-E30168FAEA89}" srcOrd="0" destOrd="0" presId="urn:microsoft.com/office/officeart/2005/8/layout/vList2"/>
    <dgm:cxn modelId="{C56051AE-E713-46F9-9FF4-19A9E1C7D0CF}" type="presParOf" srcId="{F98AFC31-1C70-455D-9DD6-068C0ECC48D3}" destId="{8FB61657-3A07-4C35-A244-E30168FAEA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649FA6-407F-4D4C-A85E-B050A8B309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4C1CC58-81AD-437D-90BE-47796A461B06}">
      <dgm:prSet phldrT="[Texto]" custT="1"/>
      <dgm:spPr/>
      <dgm:t>
        <a:bodyPr/>
        <a:lstStyle/>
        <a:p>
          <a:r>
            <a:rPr lang="es-EC" sz="2000" dirty="0" smtClean="0"/>
            <a:t>CAPACIDAD DE </a:t>
          </a:r>
          <a:r>
            <a:rPr lang="es-EC" sz="2000" dirty="0" smtClean="0"/>
            <a:t>PROCESO (P1)</a:t>
          </a:r>
          <a:endParaRPr lang="es-EC" sz="2000" dirty="0"/>
        </a:p>
      </dgm:t>
    </dgm:pt>
    <dgm:pt modelId="{0AC0B526-DF16-465F-B86F-D95E0C487BE4}" type="parTrans" cxnId="{D9F53F77-41CB-40CF-A6A7-B5AC5D087FFD}">
      <dgm:prSet/>
      <dgm:spPr/>
      <dgm:t>
        <a:bodyPr/>
        <a:lstStyle/>
        <a:p>
          <a:endParaRPr lang="es-EC"/>
        </a:p>
      </dgm:t>
    </dgm:pt>
    <dgm:pt modelId="{438ED110-8619-4DC9-8445-88FB6DC24EED}" type="sibTrans" cxnId="{D9F53F77-41CB-40CF-A6A7-B5AC5D087FFD}">
      <dgm:prSet/>
      <dgm:spPr/>
      <dgm:t>
        <a:bodyPr/>
        <a:lstStyle/>
        <a:p>
          <a:endParaRPr lang="es-EC"/>
        </a:p>
      </dgm:t>
    </dgm:pt>
    <dgm:pt modelId="{F98AFC31-1C70-455D-9DD6-068C0ECC48D3}" type="pres">
      <dgm:prSet presAssocID="{8E649FA6-407F-4D4C-A85E-B050A8B30935}" presName="linear" presStyleCnt="0">
        <dgm:presLayoutVars>
          <dgm:animLvl val="lvl"/>
          <dgm:resizeHandles val="exact"/>
        </dgm:presLayoutVars>
      </dgm:prSet>
      <dgm:spPr/>
      <dgm:t>
        <a:bodyPr/>
        <a:lstStyle/>
        <a:p>
          <a:endParaRPr lang="es-EC"/>
        </a:p>
      </dgm:t>
    </dgm:pt>
    <dgm:pt modelId="{8FB61657-3A07-4C35-A244-E30168FAEA89}" type="pres">
      <dgm:prSet presAssocID="{44C1CC58-81AD-437D-90BE-47796A461B06}" presName="parentText" presStyleLbl="node1" presStyleIdx="0" presStyleCnt="1" custLinFactNeighborX="-1584">
        <dgm:presLayoutVars>
          <dgm:chMax val="0"/>
          <dgm:bulletEnabled val="1"/>
        </dgm:presLayoutVars>
      </dgm:prSet>
      <dgm:spPr/>
      <dgm:t>
        <a:bodyPr/>
        <a:lstStyle/>
        <a:p>
          <a:endParaRPr lang="es-EC"/>
        </a:p>
      </dgm:t>
    </dgm:pt>
  </dgm:ptLst>
  <dgm:cxnLst>
    <dgm:cxn modelId="{D9F53F77-41CB-40CF-A6A7-B5AC5D087FFD}" srcId="{8E649FA6-407F-4D4C-A85E-B050A8B30935}" destId="{44C1CC58-81AD-437D-90BE-47796A461B06}" srcOrd="0" destOrd="0" parTransId="{0AC0B526-DF16-465F-B86F-D95E0C487BE4}" sibTransId="{438ED110-8619-4DC9-8445-88FB6DC24EED}"/>
    <dgm:cxn modelId="{E0BA3BB7-D085-40B0-BD9C-B2B0F5661969}" type="presOf" srcId="{8E649FA6-407F-4D4C-A85E-B050A8B30935}" destId="{F98AFC31-1C70-455D-9DD6-068C0ECC48D3}" srcOrd="0" destOrd="0" presId="urn:microsoft.com/office/officeart/2005/8/layout/vList2"/>
    <dgm:cxn modelId="{57505735-19DC-4219-AAE8-C7CAC98F4D13}" type="presOf" srcId="{44C1CC58-81AD-437D-90BE-47796A461B06}" destId="{8FB61657-3A07-4C35-A244-E30168FAEA89}" srcOrd="0" destOrd="0" presId="urn:microsoft.com/office/officeart/2005/8/layout/vList2"/>
    <dgm:cxn modelId="{88EC3BB9-5A2F-4736-8FF5-C30520729BFA}" type="presParOf" srcId="{F98AFC31-1C70-455D-9DD6-068C0ECC48D3}" destId="{8FB61657-3A07-4C35-A244-E30168FAEA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649FA6-407F-4D4C-A85E-B050A8B309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4C1CC58-81AD-437D-90BE-47796A461B06}">
      <dgm:prSet phldrT="[Texto]" custT="1"/>
      <dgm:spPr/>
      <dgm:t>
        <a:bodyPr/>
        <a:lstStyle/>
        <a:p>
          <a:r>
            <a:rPr lang="es-EC" sz="2000" dirty="0" smtClean="0"/>
            <a:t>TENDENCIA CENTRAL Y </a:t>
          </a:r>
          <a:r>
            <a:rPr lang="es-EC" sz="2000" dirty="0" smtClean="0"/>
            <a:t>DISPERSIÓN (P1)</a:t>
          </a:r>
          <a:endParaRPr lang="es-EC" sz="2000" dirty="0"/>
        </a:p>
      </dgm:t>
    </dgm:pt>
    <dgm:pt modelId="{0AC0B526-DF16-465F-B86F-D95E0C487BE4}" type="parTrans" cxnId="{D9F53F77-41CB-40CF-A6A7-B5AC5D087FFD}">
      <dgm:prSet/>
      <dgm:spPr/>
      <dgm:t>
        <a:bodyPr/>
        <a:lstStyle/>
        <a:p>
          <a:endParaRPr lang="es-EC"/>
        </a:p>
      </dgm:t>
    </dgm:pt>
    <dgm:pt modelId="{438ED110-8619-4DC9-8445-88FB6DC24EED}" type="sibTrans" cxnId="{D9F53F77-41CB-40CF-A6A7-B5AC5D087FFD}">
      <dgm:prSet/>
      <dgm:spPr/>
      <dgm:t>
        <a:bodyPr/>
        <a:lstStyle/>
        <a:p>
          <a:endParaRPr lang="es-EC"/>
        </a:p>
      </dgm:t>
    </dgm:pt>
    <dgm:pt modelId="{F98AFC31-1C70-455D-9DD6-068C0ECC48D3}" type="pres">
      <dgm:prSet presAssocID="{8E649FA6-407F-4D4C-A85E-B050A8B30935}" presName="linear" presStyleCnt="0">
        <dgm:presLayoutVars>
          <dgm:animLvl val="lvl"/>
          <dgm:resizeHandles val="exact"/>
        </dgm:presLayoutVars>
      </dgm:prSet>
      <dgm:spPr/>
      <dgm:t>
        <a:bodyPr/>
        <a:lstStyle/>
        <a:p>
          <a:endParaRPr lang="es-EC"/>
        </a:p>
      </dgm:t>
    </dgm:pt>
    <dgm:pt modelId="{8FB61657-3A07-4C35-A244-E30168FAEA89}" type="pres">
      <dgm:prSet presAssocID="{44C1CC58-81AD-437D-90BE-47796A461B06}" presName="parentText" presStyleLbl="node1" presStyleIdx="0" presStyleCnt="1" custLinFactNeighborX="-1584">
        <dgm:presLayoutVars>
          <dgm:chMax val="0"/>
          <dgm:bulletEnabled val="1"/>
        </dgm:presLayoutVars>
      </dgm:prSet>
      <dgm:spPr/>
      <dgm:t>
        <a:bodyPr/>
        <a:lstStyle/>
        <a:p>
          <a:endParaRPr lang="es-EC"/>
        </a:p>
      </dgm:t>
    </dgm:pt>
  </dgm:ptLst>
  <dgm:cxnLst>
    <dgm:cxn modelId="{D9F53F77-41CB-40CF-A6A7-B5AC5D087FFD}" srcId="{8E649FA6-407F-4D4C-A85E-B050A8B30935}" destId="{44C1CC58-81AD-437D-90BE-47796A461B06}" srcOrd="0" destOrd="0" parTransId="{0AC0B526-DF16-465F-B86F-D95E0C487BE4}" sibTransId="{438ED110-8619-4DC9-8445-88FB6DC24EED}"/>
    <dgm:cxn modelId="{D080E91C-7E4C-45C6-94CE-E3D017F0A643}" type="presOf" srcId="{8E649FA6-407F-4D4C-A85E-B050A8B30935}" destId="{F98AFC31-1C70-455D-9DD6-068C0ECC48D3}" srcOrd="0" destOrd="0" presId="urn:microsoft.com/office/officeart/2005/8/layout/vList2"/>
    <dgm:cxn modelId="{758FF5A1-D853-4216-9F39-B276D827F452}" type="presOf" srcId="{44C1CC58-81AD-437D-90BE-47796A461B06}" destId="{8FB61657-3A07-4C35-A244-E30168FAEA89}" srcOrd="0" destOrd="0" presId="urn:microsoft.com/office/officeart/2005/8/layout/vList2"/>
    <dgm:cxn modelId="{EDDFDFB9-55B4-4F83-A9E1-DFCED7008431}" type="presParOf" srcId="{F98AFC31-1C70-455D-9DD6-068C0ECC48D3}" destId="{8FB61657-3A07-4C35-A244-E30168FAEA8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649FA6-407F-4D4C-A85E-B050A8B309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4C1CC58-81AD-437D-90BE-47796A461B06}">
      <dgm:prSet phldrT="[Texto]" custT="1"/>
      <dgm:spPr/>
      <dgm:t>
        <a:bodyPr/>
        <a:lstStyle/>
        <a:p>
          <a:r>
            <a:rPr lang="es-EC" sz="2000" dirty="0" smtClean="0"/>
            <a:t>RESUMEN DE TENDENCIA CENTRAL Y </a:t>
          </a:r>
          <a:r>
            <a:rPr lang="es-EC" sz="2000" dirty="0" smtClean="0"/>
            <a:t>DISPERSIÓN (P1)</a:t>
          </a:r>
          <a:endParaRPr lang="es-EC" sz="2000" dirty="0"/>
        </a:p>
      </dgm:t>
    </dgm:pt>
    <dgm:pt modelId="{0AC0B526-DF16-465F-B86F-D95E0C487BE4}" type="parTrans" cxnId="{D9F53F77-41CB-40CF-A6A7-B5AC5D087FFD}">
      <dgm:prSet/>
      <dgm:spPr/>
      <dgm:t>
        <a:bodyPr/>
        <a:lstStyle/>
        <a:p>
          <a:endParaRPr lang="es-EC"/>
        </a:p>
      </dgm:t>
    </dgm:pt>
    <dgm:pt modelId="{438ED110-8619-4DC9-8445-88FB6DC24EED}" type="sibTrans" cxnId="{D9F53F77-41CB-40CF-A6A7-B5AC5D087FFD}">
      <dgm:prSet/>
      <dgm:spPr/>
      <dgm:t>
        <a:bodyPr/>
        <a:lstStyle/>
        <a:p>
          <a:endParaRPr lang="es-EC"/>
        </a:p>
      </dgm:t>
    </dgm:pt>
    <dgm:pt modelId="{F98AFC31-1C70-455D-9DD6-068C0ECC48D3}" type="pres">
      <dgm:prSet presAssocID="{8E649FA6-407F-4D4C-A85E-B050A8B30935}" presName="linear" presStyleCnt="0">
        <dgm:presLayoutVars>
          <dgm:animLvl val="lvl"/>
          <dgm:resizeHandles val="exact"/>
        </dgm:presLayoutVars>
      </dgm:prSet>
      <dgm:spPr/>
      <dgm:t>
        <a:bodyPr/>
        <a:lstStyle/>
        <a:p>
          <a:endParaRPr lang="es-EC"/>
        </a:p>
      </dgm:t>
    </dgm:pt>
    <dgm:pt modelId="{8FB61657-3A07-4C35-A244-E30168FAEA89}" type="pres">
      <dgm:prSet presAssocID="{44C1CC58-81AD-437D-90BE-47796A461B06}" presName="parentText" presStyleLbl="node1" presStyleIdx="0" presStyleCnt="1" custLinFactNeighborX="-1584">
        <dgm:presLayoutVars>
          <dgm:chMax val="0"/>
          <dgm:bulletEnabled val="1"/>
        </dgm:presLayoutVars>
      </dgm:prSet>
      <dgm:spPr/>
      <dgm:t>
        <a:bodyPr/>
        <a:lstStyle/>
        <a:p>
          <a:endParaRPr lang="es-EC"/>
        </a:p>
      </dgm:t>
    </dgm:pt>
  </dgm:ptLst>
  <dgm:cxnLst>
    <dgm:cxn modelId="{D9F53F77-41CB-40CF-A6A7-B5AC5D087FFD}" srcId="{8E649FA6-407F-4D4C-A85E-B050A8B30935}" destId="{44C1CC58-81AD-437D-90BE-47796A461B06}" srcOrd="0" destOrd="0" parTransId="{0AC0B526-DF16-465F-B86F-D95E0C487BE4}" sibTransId="{438ED110-8619-4DC9-8445-88FB6DC24EED}"/>
    <dgm:cxn modelId="{588978E5-056D-406E-B299-7C018CBD6D0E}" type="presOf" srcId="{8E649FA6-407F-4D4C-A85E-B050A8B30935}" destId="{F98AFC31-1C70-455D-9DD6-068C0ECC48D3}" srcOrd="0" destOrd="0" presId="urn:microsoft.com/office/officeart/2005/8/layout/vList2"/>
    <dgm:cxn modelId="{A0A996D7-1DD6-417A-8F34-1807156ADE9E}" type="presOf" srcId="{44C1CC58-81AD-437D-90BE-47796A461B06}" destId="{8FB61657-3A07-4C35-A244-E30168FAEA89}" srcOrd="0" destOrd="0" presId="urn:microsoft.com/office/officeart/2005/8/layout/vList2"/>
    <dgm:cxn modelId="{927772C6-F81F-4319-AF7F-0979B115D8A2}" type="presParOf" srcId="{F98AFC31-1C70-455D-9DD6-068C0ECC48D3}" destId="{8FB61657-3A07-4C35-A244-E30168FAEA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D5732B-7ECA-4DC0-997A-F04ACBFDBB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85915098-FADE-4668-94C5-4E69A7C920B7}">
      <dgm:prSet phldrT="[Texto]" custT="1"/>
      <dgm:spPr/>
      <dgm:t>
        <a:bodyPr/>
        <a:lstStyle/>
        <a:p>
          <a:pPr algn="ctr"/>
          <a:r>
            <a:rPr lang="es-EC" sz="2400" b="1" dirty="0" smtClean="0">
              <a:latin typeface="Arial" pitchFamily="34" charset="0"/>
              <a:cs typeface="Arial" pitchFamily="34" charset="0"/>
            </a:rPr>
            <a:t>PRUEBA DE </a:t>
          </a:r>
          <a:r>
            <a:rPr lang="es-EC" sz="2400" b="1" dirty="0" smtClean="0">
              <a:latin typeface="Arial" pitchFamily="34" charset="0"/>
              <a:cs typeface="Arial" pitchFamily="34" charset="0"/>
            </a:rPr>
            <a:t>HIPÓTESIS</a:t>
          </a:r>
          <a:endParaRPr lang="es-EC" sz="2400" b="1" dirty="0">
            <a:latin typeface="Arial" pitchFamily="34" charset="0"/>
            <a:cs typeface="Arial" pitchFamily="34" charset="0"/>
          </a:endParaRPr>
        </a:p>
      </dgm:t>
    </dgm:pt>
    <dgm:pt modelId="{D1DCCE05-41FC-4012-8331-B658A216665A}" type="parTrans" cxnId="{50D0BFF2-DDC2-43DF-876C-ED60AD22AD3C}">
      <dgm:prSet/>
      <dgm:spPr/>
      <dgm:t>
        <a:bodyPr/>
        <a:lstStyle/>
        <a:p>
          <a:endParaRPr lang="es-EC"/>
        </a:p>
      </dgm:t>
    </dgm:pt>
    <dgm:pt modelId="{AB2607D3-0527-4458-88F2-44B64E1A5593}" type="sibTrans" cxnId="{50D0BFF2-DDC2-43DF-876C-ED60AD22AD3C}">
      <dgm:prSet/>
      <dgm:spPr/>
      <dgm:t>
        <a:bodyPr/>
        <a:lstStyle/>
        <a:p>
          <a:endParaRPr lang="es-EC"/>
        </a:p>
      </dgm:t>
    </dgm:pt>
    <dgm:pt modelId="{4FB1ABC2-DA46-4679-9831-ABE0D9D8940A}" type="pres">
      <dgm:prSet presAssocID="{8BD5732B-7ECA-4DC0-997A-F04ACBFDBB20}" presName="linear" presStyleCnt="0">
        <dgm:presLayoutVars>
          <dgm:animLvl val="lvl"/>
          <dgm:resizeHandles val="exact"/>
        </dgm:presLayoutVars>
      </dgm:prSet>
      <dgm:spPr/>
      <dgm:t>
        <a:bodyPr/>
        <a:lstStyle/>
        <a:p>
          <a:endParaRPr lang="es-EC"/>
        </a:p>
      </dgm:t>
    </dgm:pt>
    <dgm:pt modelId="{044FDAB9-5BCC-453D-9548-C987C97B9F52}" type="pres">
      <dgm:prSet presAssocID="{85915098-FADE-4668-94C5-4E69A7C920B7}" presName="parentText" presStyleLbl="node1" presStyleIdx="0" presStyleCnt="1" custScaleY="59669" custLinFactNeighborY="-18248">
        <dgm:presLayoutVars>
          <dgm:chMax val="0"/>
          <dgm:bulletEnabled val="1"/>
        </dgm:presLayoutVars>
      </dgm:prSet>
      <dgm:spPr/>
      <dgm:t>
        <a:bodyPr/>
        <a:lstStyle/>
        <a:p>
          <a:endParaRPr lang="es-EC"/>
        </a:p>
      </dgm:t>
    </dgm:pt>
  </dgm:ptLst>
  <dgm:cxnLst>
    <dgm:cxn modelId="{7FEA7224-041B-49B1-85C4-C696FD94793C}" type="presOf" srcId="{8BD5732B-7ECA-4DC0-997A-F04ACBFDBB20}" destId="{4FB1ABC2-DA46-4679-9831-ABE0D9D8940A}" srcOrd="0" destOrd="0" presId="urn:microsoft.com/office/officeart/2005/8/layout/vList2"/>
    <dgm:cxn modelId="{9385744E-A007-4107-8540-B3F0C9BD3D24}" type="presOf" srcId="{85915098-FADE-4668-94C5-4E69A7C920B7}" destId="{044FDAB9-5BCC-453D-9548-C987C97B9F52}" srcOrd="0" destOrd="0" presId="urn:microsoft.com/office/officeart/2005/8/layout/vList2"/>
    <dgm:cxn modelId="{50D0BFF2-DDC2-43DF-876C-ED60AD22AD3C}" srcId="{8BD5732B-7ECA-4DC0-997A-F04ACBFDBB20}" destId="{85915098-FADE-4668-94C5-4E69A7C920B7}" srcOrd="0" destOrd="0" parTransId="{D1DCCE05-41FC-4012-8331-B658A216665A}" sibTransId="{AB2607D3-0527-4458-88F2-44B64E1A5593}"/>
    <dgm:cxn modelId="{3C56AF39-7D71-4628-9759-5EA32561A37E}" type="presParOf" srcId="{4FB1ABC2-DA46-4679-9831-ABE0D9D8940A}" destId="{044FDAB9-5BCC-453D-9548-C987C97B9F5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D5732B-7ECA-4DC0-997A-F04ACBFDBB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85915098-FADE-4668-94C5-4E69A7C920B7}">
      <dgm:prSet phldrT="[Texto]" custT="1"/>
      <dgm:spPr/>
      <dgm:t>
        <a:bodyPr/>
        <a:lstStyle/>
        <a:p>
          <a:pPr algn="ctr"/>
          <a:r>
            <a:rPr lang="es-EC" sz="2400" b="1" dirty="0" smtClean="0">
              <a:latin typeface="Arial" pitchFamily="34" charset="0"/>
              <a:cs typeface="Arial" pitchFamily="34" charset="0"/>
            </a:rPr>
            <a:t>RESULTADOS LUEGO DE LA </a:t>
          </a:r>
          <a:r>
            <a:rPr lang="es-EC" sz="2400" b="1" dirty="0" smtClean="0">
              <a:latin typeface="Arial" pitchFamily="34" charset="0"/>
              <a:cs typeface="Arial" pitchFamily="34" charset="0"/>
            </a:rPr>
            <a:t>IMPLEMENTACIÓN (P2)</a:t>
          </a:r>
          <a:endParaRPr lang="es-EC" sz="2400" b="1" dirty="0">
            <a:latin typeface="Arial" pitchFamily="34" charset="0"/>
            <a:cs typeface="Arial" pitchFamily="34" charset="0"/>
          </a:endParaRPr>
        </a:p>
      </dgm:t>
    </dgm:pt>
    <dgm:pt modelId="{D1DCCE05-41FC-4012-8331-B658A216665A}" type="parTrans" cxnId="{50D0BFF2-DDC2-43DF-876C-ED60AD22AD3C}">
      <dgm:prSet/>
      <dgm:spPr/>
      <dgm:t>
        <a:bodyPr/>
        <a:lstStyle/>
        <a:p>
          <a:endParaRPr lang="es-EC"/>
        </a:p>
      </dgm:t>
    </dgm:pt>
    <dgm:pt modelId="{AB2607D3-0527-4458-88F2-44B64E1A5593}" type="sibTrans" cxnId="{50D0BFF2-DDC2-43DF-876C-ED60AD22AD3C}">
      <dgm:prSet/>
      <dgm:spPr/>
      <dgm:t>
        <a:bodyPr/>
        <a:lstStyle/>
        <a:p>
          <a:endParaRPr lang="es-EC"/>
        </a:p>
      </dgm:t>
    </dgm:pt>
    <dgm:pt modelId="{4FB1ABC2-DA46-4679-9831-ABE0D9D8940A}" type="pres">
      <dgm:prSet presAssocID="{8BD5732B-7ECA-4DC0-997A-F04ACBFDBB20}" presName="linear" presStyleCnt="0">
        <dgm:presLayoutVars>
          <dgm:animLvl val="lvl"/>
          <dgm:resizeHandles val="exact"/>
        </dgm:presLayoutVars>
      </dgm:prSet>
      <dgm:spPr/>
      <dgm:t>
        <a:bodyPr/>
        <a:lstStyle/>
        <a:p>
          <a:endParaRPr lang="es-EC"/>
        </a:p>
      </dgm:t>
    </dgm:pt>
    <dgm:pt modelId="{044FDAB9-5BCC-453D-9548-C987C97B9F52}" type="pres">
      <dgm:prSet presAssocID="{85915098-FADE-4668-94C5-4E69A7C920B7}" presName="parentText" presStyleLbl="node1" presStyleIdx="0" presStyleCnt="1" custScaleY="59669" custLinFactNeighborY="-18248">
        <dgm:presLayoutVars>
          <dgm:chMax val="0"/>
          <dgm:bulletEnabled val="1"/>
        </dgm:presLayoutVars>
      </dgm:prSet>
      <dgm:spPr/>
      <dgm:t>
        <a:bodyPr/>
        <a:lstStyle/>
        <a:p>
          <a:endParaRPr lang="es-EC"/>
        </a:p>
      </dgm:t>
    </dgm:pt>
  </dgm:ptLst>
  <dgm:cxnLst>
    <dgm:cxn modelId="{B52EB95D-16D0-4BF6-8B68-6E22C3DE44EC}" type="presOf" srcId="{8BD5732B-7ECA-4DC0-997A-F04ACBFDBB20}" destId="{4FB1ABC2-DA46-4679-9831-ABE0D9D8940A}" srcOrd="0" destOrd="0" presId="urn:microsoft.com/office/officeart/2005/8/layout/vList2"/>
    <dgm:cxn modelId="{4759D696-F5FC-4B3B-ADF8-8937E1C852D5}" type="presOf" srcId="{85915098-FADE-4668-94C5-4E69A7C920B7}" destId="{044FDAB9-5BCC-453D-9548-C987C97B9F52}" srcOrd="0" destOrd="0" presId="urn:microsoft.com/office/officeart/2005/8/layout/vList2"/>
    <dgm:cxn modelId="{50D0BFF2-DDC2-43DF-876C-ED60AD22AD3C}" srcId="{8BD5732B-7ECA-4DC0-997A-F04ACBFDBB20}" destId="{85915098-FADE-4668-94C5-4E69A7C920B7}" srcOrd="0" destOrd="0" parTransId="{D1DCCE05-41FC-4012-8331-B658A216665A}" sibTransId="{AB2607D3-0527-4458-88F2-44B64E1A5593}"/>
    <dgm:cxn modelId="{7B1FF6A7-FA5F-42F6-91B6-4E5987E17DBA}" type="presParOf" srcId="{4FB1ABC2-DA46-4679-9831-ABE0D9D8940A}" destId="{044FDAB9-5BCC-453D-9548-C987C97B9F5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EBF9E-FD45-491C-AE73-EEB7C9E8FF7E}">
      <dsp:nvSpPr>
        <dsp:cNvPr id="0" name=""/>
        <dsp:cNvSpPr/>
      </dsp:nvSpPr>
      <dsp:spPr>
        <a:xfrm>
          <a:off x="0" y="0"/>
          <a:ext cx="5050904" cy="503557"/>
        </a:xfrm>
        <a:prstGeom prst="round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Arial" pitchFamily="34" charset="0"/>
              <a:cs typeface="Arial" pitchFamily="34" charset="0"/>
            </a:rPr>
            <a:t>OBJETIVOS</a:t>
          </a:r>
          <a:endParaRPr lang="es-EC" sz="2800" b="1" kern="1200" dirty="0">
            <a:latin typeface="Arial" pitchFamily="34" charset="0"/>
            <a:cs typeface="Arial" pitchFamily="34" charset="0"/>
          </a:endParaRPr>
        </a:p>
      </dsp:txBody>
      <dsp:txXfrm>
        <a:off x="24582" y="24582"/>
        <a:ext cx="5001740" cy="454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FDAB9-5BCC-453D-9548-C987C97B9F52}">
      <dsp:nvSpPr>
        <dsp:cNvPr id="0" name=""/>
        <dsp:cNvSpPr/>
      </dsp:nvSpPr>
      <dsp:spPr>
        <a:xfrm>
          <a:off x="0" y="0"/>
          <a:ext cx="4690863" cy="7148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Arial" pitchFamily="34" charset="0"/>
              <a:cs typeface="Arial" pitchFamily="34" charset="0"/>
            </a:rPr>
            <a:t>RESULTADOS LUEGO DE LA </a:t>
          </a:r>
          <a:r>
            <a:rPr lang="es-EC" sz="2400" b="1" kern="1200" dirty="0" smtClean="0">
              <a:latin typeface="Arial" pitchFamily="34" charset="0"/>
              <a:cs typeface="Arial" pitchFamily="34" charset="0"/>
            </a:rPr>
            <a:t>IMPLEMENTACIÓN (P2)</a:t>
          </a:r>
          <a:endParaRPr lang="es-EC" sz="2400" b="1" kern="1200" dirty="0">
            <a:latin typeface="Arial" pitchFamily="34" charset="0"/>
            <a:cs typeface="Arial" pitchFamily="34" charset="0"/>
          </a:endParaRPr>
        </a:p>
      </dsp:txBody>
      <dsp:txXfrm>
        <a:off x="34898" y="34898"/>
        <a:ext cx="4621067" cy="6450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FDAB9-5BCC-453D-9548-C987C97B9F52}">
      <dsp:nvSpPr>
        <dsp:cNvPr id="0" name=""/>
        <dsp:cNvSpPr/>
      </dsp:nvSpPr>
      <dsp:spPr>
        <a:xfrm>
          <a:off x="0" y="0"/>
          <a:ext cx="4690864" cy="7148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Arial" pitchFamily="34" charset="0"/>
              <a:cs typeface="Arial" pitchFamily="34" charset="0"/>
            </a:rPr>
            <a:t>RESULTADOS LUEGO DE LA IMPLEMENTACIÓN</a:t>
          </a:r>
          <a:endParaRPr lang="es-EC" sz="2400" b="1" kern="1200" dirty="0">
            <a:latin typeface="Arial" pitchFamily="34" charset="0"/>
            <a:cs typeface="Arial" pitchFamily="34" charset="0"/>
          </a:endParaRPr>
        </a:p>
      </dsp:txBody>
      <dsp:txXfrm>
        <a:off x="34898" y="34898"/>
        <a:ext cx="4621068" cy="6450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03F01-FC16-4C40-B068-95016D74C82E}">
      <dsp:nvSpPr>
        <dsp:cNvPr id="0" name=""/>
        <dsp:cNvSpPr/>
      </dsp:nvSpPr>
      <dsp:spPr>
        <a:xfrm>
          <a:off x="0" y="2417"/>
          <a:ext cx="3466728" cy="9172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latin typeface="Arial" pitchFamily="34" charset="0"/>
              <a:cs typeface="Arial" pitchFamily="34" charset="0"/>
            </a:rPr>
            <a:t>CONCLUSIONES</a:t>
          </a:r>
          <a:endParaRPr lang="es-EC" sz="2800" b="1" kern="1200" dirty="0">
            <a:latin typeface="Arial" pitchFamily="34" charset="0"/>
            <a:cs typeface="Arial" pitchFamily="34" charset="0"/>
          </a:endParaRPr>
        </a:p>
      </dsp:txBody>
      <dsp:txXfrm>
        <a:off x="44778" y="47195"/>
        <a:ext cx="3377172" cy="8277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03F01-FC16-4C40-B068-95016D74C82E}">
      <dsp:nvSpPr>
        <dsp:cNvPr id="0" name=""/>
        <dsp:cNvSpPr/>
      </dsp:nvSpPr>
      <dsp:spPr>
        <a:xfrm>
          <a:off x="0" y="2417"/>
          <a:ext cx="3466728" cy="9172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latin typeface="Arial" pitchFamily="34" charset="0"/>
              <a:cs typeface="Arial" pitchFamily="34" charset="0"/>
            </a:rPr>
            <a:t>CONCLUSIONES</a:t>
          </a:r>
          <a:endParaRPr lang="es-EC" sz="2800" b="1" kern="1200" dirty="0">
            <a:latin typeface="Arial" pitchFamily="34" charset="0"/>
            <a:cs typeface="Arial" pitchFamily="34" charset="0"/>
          </a:endParaRPr>
        </a:p>
      </dsp:txBody>
      <dsp:txXfrm>
        <a:off x="44778" y="47195"/>
        <a:ext cx="3377172" cy="8277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62721-D909-4F28-B3AF-A73B99AC1AD0}">
      <dsp:nvSpPr>
        <dsp:cNvPr id="0" name=""/>
        <dsp:cNvSpPr/>
      </dsp:nvSpPr>
      <dsp:spPr>
        <a:xfrm>
          <a:off x="0" y="2417"/>
          <a:ext cx="4114800" cy="9172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latin typeface="Arial" pitchFamily="34" charset="0"/>
              <a:cs typeface="Arial" pitchFamily="34" charset="0"/>
            </a:rPr>
            <a:t>CONCLUSIONES</a:t>
          </a:r>
          <a:endParaRPr lang="es-EC" sz="2800" b="1" kern="1200" dirty="0">
            <a:latin typeface="Arial" pitchFamily="34" charset="0"/>
            <a:cs typeface="Arial" pitchFamily="34" charset="0"/>
          </a:endParaRPr>
        </a:p>
      </dsp:txBody>
      <dsp:txXfrm>
        <a:off x="44778" y="47195"/>
        <a:ext cx="4025244" cy="8277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62721-D909-4F28-B3AF-A73B99AC1AD0}">
      <dsp:nvSpPr>
        <dsp:cNvPr id="0" name=""/>
        <dsp:cNvSpPr/>
      </dsp:nvSpPr>
      <dsp:spPr>
        <a:xfrm>
          <a:off x="0" y="2417"/>
          <a:ext cx="4114800" cy="9172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latin typeface="Arial" pitchFamily="34" charset="0"/>
              <a:cs typeface="Arial" pitchFamily="34" charset="0"/>
            </a:rPr>
            <a:t>RECOMENDACIONES</a:t>
          </a:r>
          <a:endParaRPr lang="es-EC" sz="2800" b="1" kern="1200" dirty="0">
            <a:latin typeface="Arial" pitchFamily="34" charset="0"/>
            <a:cs typeface="Arial" pitchFamily="34" charset="0"/>
          </a:endParaRPr>
        </a:p>
      </dsp:txBody>
      <dsp:txXfrm>
        <a:off x="44778" y="47195"/>
        <a:ext cx="4025244" cy="827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81274-F67A-4545-AFE2-55270178B157}">
      <dsp:nvSpPr>
        <dsp:cNvPr id="0" name=""/>
        <dsp:cNvSpPr/>
      </dsp:nvSpPr>
      <dsp:spPr>
        <a:xfrm>
          <a:off x="0" y="275"/>
          <a:ext cx="4906887" cy="647521"/>
        </a:xfrm>
        <a:prstGeom prst="round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Arial" pitchFamily="34" charset="0"/>
              <a:cs typeface="Arial" pitchFamily="34" charset="0"/>
            </a:rPr>
            <a:t>METODOLOGÍA</a:t>
          </a:r>
          <a:endParaRPr lang="es-EC" sz="2800" b="1" kern="1200" dirty="0">
            <a:latin typeface="Arial" pitchFamily="34" charset="0"/>
            <a:cs typeface="Arial" pitchFamily="34" charset="0"/>
          </a:endParaRPr>
        </a:p>
      </dsp:txBody>
      <dsp:txXfrm>
        <a:off x="31609" y="31884"/>
        <a:ext cx="4843669" cy="584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0ED81-59F8-485F-B29E-491AA5BD9ECD}">
      <dsp:nvSpPr>
        <dsp:cNvPr id="0" name=""/>
        <dsp:cNvSpPr/>
      </dsp:nvSpPr>
      <dsp:spPr>
        <a:xfrm>
          <a:off x="0" y="483"/>
          <a:ext cx="6192688" cy="79112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latin typeface="Arial" pitchFamily="34" charset="0"/>
              <a:cs typeface="Arial" pitchFamily="34" charset="0"/>
            </a:rPr>
            <a:t>IDENTIFICACIÓN</a:t>
          </a:r>
          <a:r>
            <a:rPr lang="es-EC" sz="3900" b="1" kern="1200" dirty="0" smtClean="0"/>
            <a:t> </a:t>
          </a:r>
          <a:r>
            <a:rPr lang="es-EC" sz="2800" b="1" kern="1200" dirty="0" smtClean="0">
              <a:latin typeface="Arial" pitchFamily="34" charset="0"/>
              <a:cs typeface="Arial" pitchFamily="34" charset="0"/>
            </a:rPr>
            <a:t>DEL PROBLEMA</a:t>
          </a:r>
          <a:endParaRPr lang="es-EC" sz="2800" b="1" kern="1200" dirty="0">
            <a:latin typeface="Arial" pitchFamily="34" charset="0"/>
            <a:cs typeface="Arial" pitchFamily="34" charset="0"/>
          </a:endParaRPr>
        </a:p>
      </dsp:txBody>
      <dsp:txXfrm>
        <a:off x="38619" y="39102"/>
        <a:ext cx="6115450" cy="713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61657-3A07-4C35-A244-E30168FAEA89}">
      <dsp:nvSpPr>
        <dsp:cNvPr id="0" name=""/>
        <dsp:cNvSpPr/>
      </dsp:nvSpPr>
      <dsp:spPr>
        <a:xfrm>
          <a:off x="0" y="3644"/>
          <a:ext cx="4788023" cy="9734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PRODUCTIVIDAD </a:t>
          </a:r>
          <a:r>
            <a:rPr lang="es-EC" sz="2000" kern="1200" dirty="0" smtClean="0"/>
            <a:t>ANTICORROSIVO (P1) VS (P2)</a:t>
          </a:r>
          <a:endParaRPr lang="es-EC" sz="2000" kern="1200" dirty="0"/>
        </a:p>
      </dsp:txBody>
      <dsp:txXfrm>
        <a:off x="47519" y="51163"/>
        <a:ext cx="4692985" cy="878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61657-3A07-4C35-A244-E30168FAEA89}">
      <dsp:nvSpPr>
        <dsp:cNvPr id="0" name=""/>
        <dsp:cNvSpPr/>
      </dsp:nvSpPr>
      <dsp:spPr>
        <a:xfrm>
          <a:off x="0" y="3644"/>
          <a:ext cx="4788023" cy="9734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CAPACIDAD DE </a:t>
          </a:r>
          <a:r>
            <a:rPr lang="es-EC" sz="2000" kern="1200" dirty="0" smtClean="0"/>
            <a:t>PROCESO (P1)</a:t>
          </a:r>
          <a:endParaRPr lang="es-EC" sz="2000" kern="1200" dirty="0"/>
        </a:p>
      </dsp:txBody>
      <dsp:txXfrm>
        <a:off x="47519" y="51163"/>
        <a:ext cx="4692985" cy="878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61657-3A07-4C35-A244-E30168FAEA89}">
      <dsp:nvSpPr>
        <dsp:cNvPr id="0" name=""/>
        <dsp:cNvSpPr/>
      </dsp:nvSpPr>
      <dsp:spPr>
        <a:xfrm>
          <a:off x="0" y="3644"/>
          <a:ext cx="5040559" cy="9734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TENDENCIA CENTRAL Y </a:t>
          </a:r>
          <a:r>
            <a:rPr lang="es-EC" sz="2000" kern="1200" dirty="0" smtClean="0"/>
            <a:t>DISPERSIÓN (P1)</a:t>
          </a:r>
          <a:endParaRPr lang="es-EC" sz="2000" kern="1200" dirty="0"/>
        </a:p>
      </dsp:txBody>
      <dsp:txXfrm>
        <a:off x="47519" y="51163"/>
        <a:ext cx="4945521" cy="878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61657-3A07-4C35-A244-E30168FAEA89}">
      <dsp:nvSpPr>
        <dsp:cNvPr id="0" name=""/>
        <dsp:cNvSpPr/>
      </dsp:nvSpPr>
      <dsp:spPr>
        <a:xfrm>
          <a:off x="0" y="3644"/>
          <a:ext cx="4788023" cy="9734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RESUMEN DE TENDENCIA CENTRAL Y </a:t>
          </a:r>
          <a:r>
            <a:rPr lang="es-EC" sz="2000" kern="1200" dirty="0" smtClean="0"/>
            <a:t>DISPERSIÓN (P1)</a:t>
          </a:r>
          <a:endParaRPr lang="es-EC" sz="2000" kern="1200" dirty="0"/>
        </a:p>
      </dsp:txBody>
      <dsp:txXfrm>
        <a:off x="47519" y="51163"/>
        <a:ext cx="4692985" cy="878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FDAB9-5BCC-453D-9548-C987C97B9F52}">
      <dsp:nvSpPr>
        <dsp:cNvPr id="0" name=""/>
        <dsp:cNvSpPr/>
      </dsp:nvSpPr>
      <dsp:spPr>
        <a:xfrm>
          <a:off x="0" y="0"/>
          <a:ext cx="4690863" cy="72605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Arial" pitchFamily="34" charset="0"/>
              <a:cs typeface="Arial" pitchFamily="34" charset="0"/>
            </a:rPr>
            <a:t>PRUEBA DE </a:t>
          </a:r>
          <a:r>
            <a:rPr lang="es-EC" sz="2400" b="1" kern="1200" dirty="0" smtClean="0">
              <a:latin typeface="Arial" pitchFamily="34" charset="0"/>
              <a:cs typeface="Arial" pitchFamily="34" charset="0"/>
            </a:rPr>
            <a:t>HIPÓTESIS</a:t>
          </a:r>
          <a:endParaRPr lang="es-EC" sz="2400" b="1" kern="1200" dirty="0">
            <a:latin typeface="Arial" pitchFamily="34" charset="0"/>
            <a:cs typeface="Arial" pitchFamily="34" charset="0"/>
          </a:endParaRPr>
        </a:p>
      </dsp:txBody>
      <dsp:txXfrm>
        <a:off x="35443" y="35443"/>
        <a:ext cx="4619977" cy="6551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FDAB9-5BCC-453D-9548-C987C97B9F52}">
      <dsp:nvSpPr>
        <dsp:cNvPr id="0" name=""/>
        <dsp:cNvSpPr/>
      </dsp:nvSpPr>
      <dsp:spPr>
        <a:xfrm>
          <a:off x="0" y="0"/>
          <a:ext cx="4690863" cy="71488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Arial" pitchFamily="34" charset="0"/>
              <a:cs typeface="Arial" pitchFamily="34" charset="0"/>
            </a:rPr>
            <a:t>RESULTADOS LUEGO DE LA </a:t>
          </a:r>
          <a:r>
            <a:rPr lang="es-EC" sz="2400" b="1" kern="1200" dirty="0" smtClean="0">
              <a:latin typeface="Arial" pitchFamily="34" charset="0"/>
              <a:cs typeface="Arial" pitchFamily="34" charset="0"/>
            </a:rPr>
            <a:t>IMPLEMENTACIÓN (P2)</a:t>
          </a:r>
          <a:endParaRPr lang="es-EC" sz="2400" b="1" kern="1200" dirty="0">
            <a:latin typeface="Arial" pitchFamily="34" charset="0"/>
            <a:cs typeface="Arial" pitchFamily="34" charset="0"/>
          </a:endParaRPr>
        </a:p>
      </dsp:txBody>
      <dsp:txXfrm>
        <a:off x="34898" y="34898"/>
        <a:ext cx="4621067" cy="6450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2E3E6848-B26F-469B-AF4F-012206E0C36B}" type="datetimeFigureOut">
              <a:rPr lang="es-EC" smtClean="0"/>
              <a:t>17/05/2015</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DAC3DA4-7276-48DE-AEA5-FFFCEE08ACC6}"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E3E6848-B26F-469B-AF4F-012206E0C36B}" type="datetimeFigureOut">
              <a:rPr lang="es-EC" smtClean="0"/>
              <a:t>17/05/2015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ADAC3DA4-7276-48DE-AEA5-FFFCEE08ACC6}"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E3E6848-B26F-469B-AF4F-012206E0C36B}" type="datetimeFigureOut">
              <a:rPr lang="es-EC" smtClean="0"/>
              <a:t>17/05/2015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ADAC3DA4-7276-48DE-AEA5-FFFCEE08ACC6}"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E3E6848-B26F-469B-AF4F-012206E0C36B}" type="datetimeFigureOut">
              <a:rPr lang="es-EC" smtClean="0"/>
              <a:t>17/05/2015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ADAC3DA4-7276-48DE-AEA5-FFFCEE08ACC6}" type="slidenum">
              <a:rPr lang="es-EC" smtClean="0"/>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E3E6848-B26F-469B-AF4F-012206E0C36B}" type="datetimeFigureOut">
              <a:rPr lang="es-EC" smtClean="0"/>
              <a:t>17/05/2015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ADAC3DA4-7276-48DE-AEA5-FFFCEE08ACC6}" type="slidenum">
              <a:rPr lang="es-EC" smtClean="0"/>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E3E6848-B26F-469B-AF4F-012206E0C36B}" type="datetimeFigureOut">
              <a:rPr lang="es-EC" smtClean="0"/>
              <a:t>17/05/2015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ADAC3DA4-7276-48DE-AEA5-FFFCEE08ACC6}" type="slidenum">
              <a:rPr lang="es-EC" smtClean="0"/>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E3E6848-B26F-469B-AF4F-012206E0C36B}" type="datetimeFigureOut">
              <a:rPr lang="es-EC" smtClean="0"/>
              <a:t>17/05/2015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ADAC3DA4-7276-48DE-AEA5-FFFCEE08ACC6}"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2E3E6848-B26F-469B-AF4F-012206E0C36B}" type="datetimeFigureOut">
              <a:rPr lang="es-EC" smtClean="0"/>
              <a:t>17/05/2015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ADAC3DA4-7276-48DE-AEA5-FFFCEE08ACC6}" type="slidenum">
              <a:rPr lang="es-EC" smtClean="0"/>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E3E6848-B26F-469B-AF4F-012206E0C36B}" type="datetimeFigureOut">
              <a:rPr lang="es-EC" smtClean="0"/>
              <a:t>17/05/2015</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ADAC3DA4-7276-48DE-AEA5-FFFCEE08ACC6}"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2E3E6848-B26F-469B-AF4F-012206E0C36B}" type="datetimeFigureOut">
              <a:rPr lang="es-EC" smtClean="0"/>
              <a:t>17/05/2015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ADAC3DA4-7276-48DE-AEA5-FFFCEE08ACC6}"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2E3E6848-B26F-469B-AF4F-012206E0C36B}" type="datetimeFigureOut">
              <a:rPr lang="es-EC" smtClean="0"/>
              <a:t>17/05/2015</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ADAC3DA4-7276-48DE-AEA5-FFFCEE08ACC6}" type="slidenum">
              <a:rPr lang="es-EC" smtClean="0"/>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E3E6848-B26F-469B-AF4F-012206E0C36B}" type="datetimeFigureOut">
              <a:rPr lang="es-EC" smtClean="0"/>
              <a:t>17/05/2015</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DAC3DA4-7276-48DE-AEA5-FFFCEE08ACC6}"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9.xml"/><Relationship Id="rId11" Type="http://schemas.openxmlformats.org/officeDocument/2006/relationships/oleObject" Target="../embeddings/oleObject5.bin"/><Relationship Id="rId5" Type="http://schemas.openxmlformats.org/officeDocument/2006/relationships/diagramQuickStyle" Target="../diagrams/quickStyle9.xml"/><Relationship Id="rId10" Type="http://schemas.openxmlformats.org/officeDocument/2006/relationships/image" Target="../media/image13.wmf"/><Relationship Id="rId4" Type="http://schemas.openxmlformats.org/officeDocument/2006/relationships/diagramLayout" Target="../diagrams/layout9.xml"/><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15.wmf"/><Relationship Id="rId4" Type="http://schemas.openxmlformats.org/officeDocument/2006/relationships/diagramLayout" Target="../diagrams/layout10.xml"/><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8.emf"/><Relationship Id="rId4" Type="http://schemas.openxmlformats.org/officeDocument/2006/relationships/diagramQuickStyle" Target="../diagrams/quickStyle5.xml"/><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oleObject" Target="../embeddings/oleObject3.bin"/><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6.xml"/><Relationship Id="rId11" Type="http://schemas.openxmlformats.org/officeDocument/2006/relationships/oleObject" Target="../embeddings/oleObject2.bin"/><Relationship Id="rId5" Type="http://schemas.openxmlformats.org/officeDocument/2006/relationships/diagramQuickStyle" Target="../diagrams/quickStyle6.xml"/><Relationship Id="rId10" Type="http://schemas.openxmlformats.org/officeDocument/2006/relationships/image" Target="../media/image9.wmf"/><Relationship Id="rId4" Type="http://schemas.openxmlformats.org/officeDocument/2006/relationships/diagramLayout" Target="../diagrams/layout6.xml"/><Relationship Id="rId9" Type="http://schemas.openxmlformats.org/officeDocument/2006/relationships/oleObject" Target="../embeddings/oleObject1.bin"/><Relationship Id="rId1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501007"/>
            <a:ext cx="2806080" cy="1368153"/>
          </a:xfrm>
        </p:spPr>
        <p:txBody>
          <a:bodyPr>
            <a:normAutofit/>
          </a:bodyPr>
          <a:lstStyle/>
          <a:p>
            <a:pPr algn="ctr">
              <a:lnSpc>
                <a:spcPct val="170000"/>
              </a:lnSpc>
              <a:defRPr/>
            </a:pPr>
            <a:r>
              <a:rPr lang="es-EC" sz="800" dirty="0"/>
              <a:t/>
            </a:r>
            <a:br>
              <a:rPr lang="es-EC" sz="800" dirty="0"/>
            </a:br>
            <a:endParaRPr lang="es-EC" sz="600" dirty="0"/>
          </a:p>
        </p:txBody>
      </p:sp>
      <p:pic>
        <p:nvPicPr>
          <p:cNvPr id="4" name="Picture 4"/>
          <p:cNvPicPr>
            <a:picLocks noChangeAspect="1" noChangeArrowheads="1"/>
          </p:cNvPicPr>
          <p:nvPr/>
        </p:nvPicPr>
        <p:blipFill>
          <a:blip r:embed="rId2" cstate="print"/>
          <a:srcRect/>
          <a:stretch>
            <a:fillRect/>
          </a:stretch>
        </p:blipFill>
        <p:spPr bwMode="auto">
          <a:xfrm>
            <a:off x="1763689" y="188640"/>
            <a:ext cx="5688632" cy="1368152"/>
          </a:xfrm>
          <a:prstGeom prst="rect">
            <a:avLst/>
          </a:prstGeom>
          <a:noFill/>
          <a:ln w="9525" algn="ctr">
            <a:noFill/>
            <a:miter lim="800000"/>
            <a:headEnd/>
            <a:tailEnd/>
          </a:ln>
        </p:spPr>
      </p:pic>
      <p:sp>
        <p:nvSpPr>
          <p:cNvPr id="6" name="5 Rectángulo"/>
          <p:cNvSpPr/>
          <p:nvPr/>
        </p:nvSpPr>
        <p:spPr>
          <a:xfrm>
            <a:off x="971600" y="1628800"/>
            <a:ext cx="7632848" cy="3785652"/>
          </a:xfrm>
          <a:prstGeom prst="rect">
            <a:avLst/>
          </a:prstGeom>
        </p:spPr>
        <p:txBody>
          <a:bodyPr wrap="square">
            <a:spAutoFit/>
          </a:bodyPr>
          <a:lstStyle/>
          <a:p>
            <a:pPr algn="ctr">
              <a:lnSpc>
                <a:spcPct val="170000"/>
              </a:lnSpc>
              <a:defRPr/>
            </a:pPr>
            <a:r>
              <a:rPr lang="es-EC" sz="2400" b="1" dirty="0"/>
              <a:t>UNIVERSIDAD DE LAS FUERZAS </a:t>
            </a:r>
            <a:r>
              <a:rPr lang="es-EC" sz="2400" b="1" dirty="0" smtClean="0"/>
              <a:t>ARMADAS-ESPE</a:t>
            </a:r>
            <a:endParaRPr lang="es-EC" b="1" dirty="0"/>
          </a:p>
          <a:p>
            <a:pPr algn="ctr">
              <a:lnSpc>
                <a:spcPct val="150000"/>
              </a:lnSpc>
              <a:defRPr/>
            </a:pPr>
            <a:r>
              <a:rPr lang="es-ES" b="1" dirty="0"/>
              <a:t>   </a:t>
            </a:r>
            <a:r>
              <a:rPr lang="es-ES" b="1" dirty="0">
                <a:effectLst>
                  <a:outerShdw blurRad="38100" dist="38100" dir="2700000" algn="tl">
                    <a:srgbClr val="000000">
                      <a:alpha val="43137"/>
                    </a:srgbClr>
                  </a:outerShdw>
                </a:effectLst>
              </a:rPr>
              <a:t>MAESTRÍA EN GESTIÓN DE CALIDAD Y PRODUCTIVIDAD</a:t>
            </a:r>
            <a:endParaRPr lang="es-EC" b="1" dirty="0">
              <a:effectLst>
                <a:outerShdw blurRad="38100" dist="38100" dir="2700000" algn="tl">
                  <a:srgbClr val="000000">
                    <a:alpha val="43137"/>
                  </a:srgbClr>
                </a:outerShdw>
              </a:effectLst>
            </a:endParaRPr>
          </a:p>
          <a:p>
            <a:pPr algn="ctr">
              <a:lnSpc>
                <a:spcPct val="150000"/>
              </a:lnSpc>
              <a:defRPr/>
            </a:pPr>
            <a:r>
              <a:rPr lang="es-ES" b="1" dirty="0">
                <a:effectLst>
                  <a:outerShdw blurRad="38100" dist="38100" dir="2700000" algn="tl">
                    <a:srgbClr val="000000">
                      <a:alpha val="43137"/>
                    </a:srgbClr>
                  </a:outerShdw>
                </a:effectLst>
              </a:rPr>
              <a:t>PROMOCIÓN </a:t>
            </a:r>
            <a:r>
              <a:rPr lang="es-ES" b="1" dirty="0" smtClean="0">
                <a:effectLst>
                  <a:outerShdw blurRad="38100" dist="38100" dir="2700000" algn="tl">
                    <a:srgbClr val="000000">
                      <a:alpha val="43137"/>
                    </a:srgbClr>
                  </a:outerShdw>
                </a:effectLst>
              </a:rPr>
              <a:t>XIII</a:t>
            </a:r>
            <a:endParaRPr lang="es-ES" dirty="0">
              <a:effectLst>
                <a:outerShdw blurRad="38100" dist="38100" dir="2700000" algn="tl">
                  <a:srgbClr val="000000">
                    <a:alpha val="43137"/>
                  </a:srgbClr>
                </a:outerShdw>
              </a:effectLst>
            </a:endParaRPr>
          </a:p>
          <a:p>
            <a:pPr algn="ctr">
              <a:lnSpc>
                <a:spcPct val="120000"/>
              </a:lnSpc>
              <a:defRPr/>
            </a:pPr>
            <a:r>
              <a:rPr lang="es-ES" b="1" dirty="0"/>
              <a:t> </a:t>
            </a:r>
            <a:r>
              <a:rPr lang="es-ES" b="1" dirty="0">
                <a:effectLst>
                  <a:outerShdw blurRad="38100" dist="38100" dir="2700000" algn="tl">
                    <a:srgbClr val="000000">
                      <a:alpha val="43137"/>
                    </a:srgbClr>
                  </a:outerShdw>
                </a:effectLst>
              </a:rPr>
              <a:t> </a:t>
            </a:r>
            <a:r>
              <a:rPr lang="es-ES" b="1" dirty="0" smtClean="0"/>
              <a:t>CONTROL </a:t>
            </a:r>
            <a:r>
              <a:rPr lang="es-ES" b="1" dirty="0"/>
              <a:t>ESTADISTICO DEL PROCESO DE APLICACIÓN DE RECUBRIMIENTO ANTICORROSIVO SUPERFICIAL EN EL ÁREA DE PINTURA DE </a:t>
            </a:r>
            <a:r>
              <a:rPr lang="es-ES" b="1" dirty="0" smtClean="0"/>
              <a:t>SEDEMI.S.C.C</a:t>
            </a:r>
            <a:endParaRPr lang="es-EC" dirty="0"/>
          </a:p>
          <a:p>
            <a:pPr algn="ctr">
              <a:defRPr/>
            </a:pPr>
            <a:endParaRPr lang="es-EC" sz="600" b="1" dirty="0">
              <a:effectLst>
                <a:outerShdw blurRad="38100" dist="38100" dir="2700000" algn="tl">
                  <a:srgbClr val="000000">
                    <a:alpha val="43137"/>
                  </a:srgbClr>
                </a:outerShdw>
              </a:effectLst>
            </a:endParaRPr>
          </a:p>
          <a:p>
            <a:pPr algn="ctr">
              <a:defRPr/>
            </a:pPr>
            <a:endParaRPr lang="es-EC" sz="600" b="1" dirty="0"/>
          </a:p>
          <a:p>
            <a:pPr algn="ctr">
              <a:lnSpc>
                <a:spcPct val="120000"/>
              </a:lnSpc>
              <a:defRPr/>
            </a:pPr>
            <a:r>
              <a:rPr lang="es-ES" b="1" dirty="0"/>
              <a:t> </a:t>
            </a:r>
            <a:r>
              <a:rPr lang="es-ES" b="1" dirty="0" smtClean="0"/>
              <a:t>ALEX JAVIER ESPINOZA GUERRERO</a:t>
            </a:r>
          </a:p>
          <a:p>
            <a:pPr algn="ctr">
              <a:lnSpc>
                <a:spcPct val="120000"/>
              </a:lnSpc>
              <a:defRPr/>
            </a:pPr>
            <a:endParaRPr lang="es-ES" b="1" dirty="0"/>
          </a:p>
          <a:p>
            <a:pPr algn="ctr">
              <a:lnSpc>
                <a:spcPct val="120000"/>
              </a:lnSpc>
              <a:defRPr/>
            </a:pPr>
            <a:r>
              <a:rPr lang="es-ES" sz="1600" b="1" dirty="0"/>
              <a:t> SANGOLQUÍ, </a:t>
            </a:r>
            <a:r>
              <a:rPr lang="es-ES" sz="1600" b="1" dirty="0" smtClean="0"/>
              <a:t>MAYO 2015</a:t>
            </a:r>
            <a:endParaRPr lang="es-EC" sz="1600" b="1" dirty="0"/>
          </a:p>
          <a:p>
            <a:pPr>
              <a:defRPr/>
            </a:pPr>
            <a:endParaRPr lang="es-EC" sz="600" dirty="0"/>
          </a:p>
        </p:txBody>
      </p:sp>
    </p:spTree>
    <p:extLst>
      <p:ext uri="{BB962C8B-B14F-4D97-AF65-F5344CB8AC3E}">
        <p14:creationId xmlns:p14="http://schemas.microsoft.com/office/powerpoint/2010/main" val="914435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558591031"/>
              </p:ext>
            </p:extLst>
          </p:nvPr>
        </p:nvGraphicFramePr>
        <p:xfrm>
          <a:off x="35496" y="44624"/>
          <a:ext cx="478802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p:cNvPicPr>
            <a:picLocks noChangeAspect="1" noChangeArrowheads="1"/>
          </p:cNvPicPr>
          <p:nvPr/>
        </p:nvPicPr>
        <p:blipFill>
          <a:blip r:embed="rId7" cstate="print"/>
          <a:srcRect/>
          <a:stretch>
            <a:fillRect/>
          </a:stretch>
        </p:blipFill>
        <p:spPr>
          <a:xfrm>
            <a:off x="6301680" y="188640"/>
            <a:ext cx="2590800" cy="576064"/>
          </a:xfrm>
          <a:prstGeom prst="rect">
            <a:avLst/>
          </a:prstGeom>
          <a:noFill/>
        </p:spPr>
      </p:pic>
      <p:graphicFrame>
        <p:nvGraphicFramePr>
          <p:cNvPr id="2" name="1 Tabla"/>
          <p:cNvGraphicFramePr>
            <a:graphicFrameLocks noGrp="1"/>
          </p:cNvGraphicFramePr>
          <p:nvPr>
            <p:extLst>
              <p:ext uri="{D42A27DB-BD31-4B8C-83A1-F6EECF244321}">
                <p14:modId xmlns:p14="http://schemas.microsoft.com/office/powerpoint/2010/main" val="3830572024"/>
              </p:ext>
            </p:extLst>
          </p:nvPr>
        </p:nvGraphicFramePr>
        <p:xfrm>
          <a:off x="323529" y="1196752"/>
          <a:ext cx="8568951" cy="4918387"/>
        </p:xfrm>
        <a:graphic>
          <a:graphicData uri="http://schemas.openxmlformats.org/drawingml/2006/table">
            <a:tbl>
              <a:tblPr firstRow="1" firstCol="1" bandRow="1">
                <a:tableStyleId>{5C22544A-7EE6-4342-B048-85BDC9FD1C3A}</a:tableStyleId>
              </a:tblPr>
              <a:tblGrid>
                <a:gridCol w="3339721"/>
                <a:gridCol w="1782125"/>
                <a:gridCol w="1782125"/>
                <a:gridCol w="1664980"/>
              </a:tblGrid>
              <a:tr h="234209">
                <a:tc gridSpan="4">
                  <a:txBody>
                    <a:bodyPr/>
                    <a:lstStyle/>
                    <a:p>
                      <a:pPr marL="450215" algn="ctr">
                        <a:lnSpc>
                          <a:spcPct val="150000"/>
                        </a:lnSpc>
                        <a:spcAft>
                          <a:spcPts val="0"/>
                        </a:spcAft>
                      </a:pPr>
                      <a:r>
                        <a:rPr lang="es-EC" sz="900" dirty="0">
                          <a:effectLst/>
                        </a:rPr>
                        <a:t>ESPECIFICACIÓN</a:t>
                      </a:r>
                      <a:endParaRPr lang="es-EC" sz="1000" dirty="0">
                        <a:effectLst/>
                        <a:latin typeface="Times New Roman"/>
                        <a:ea typeface="Times New Roman"/>
                      </a:endParaRPr>
                    </a:p>
                  </a:txBody>
                  <a:tcPr marL="38097" marR="38097"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936835">
                <a:tc rowSpan="3">
                  <a:txBody>
                    <a:bodyPr/>
                    <a:lstStyle/>
                    <a:p>
                      <a:pPr marL="450215" algn="ctr">
                        <a:lnSpc>
                          <a:spcPct val="150000"/>
                        </a:lnSpc>
                        <a:spcAft>
                          <a:spcPts val="0"/>
                        </a:spcAft>
                      </a:pPr>
                      <a:r>
                        <a:rPr lang="es-EC" sz="900">
                          <a:effectLst/>
                        </a:rPr>
                        <a:t>PRODUCTO</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RENDTO PRÁCTICO</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RENDTO PRÁCTICO</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RENDTO PRÁCTICO</a:t>
                      </a:r>
                      <a:endParaRPr lang="es-EC" sz="1000">
                        <a:effectLst/>
                        <a:latin typeface="Times New Roman"/>
                        <a:ea typeface="Times New Roman"/>
                      </a:endParaRPr>
                    </a:p>
                  </a:txBody>
                  <a:tcPr marL="38097" marR="38097" marT="0" marB="0" anchor="ctr"/>
                </a:tc>
              </a:tr>
              <a:tr h="702626">
                <a:tc vMerge="1">
                  <a:txBody>
                    <a:bodyPr/>
                    <a:lstStyle/>
                    <a:p>
                      <a:endParaRPr lang="es-EC"/>
                    </a:p>
                  </a:txBody>
                  <a:tcPr/>
                </a:tc>
                <a:tc>
                  <a:txBody>
                    <a:bodyPr/>
                    <a:lstStyle/>
                    <a:p>
                      <a:pPr marL="450215" algn="ctr">
                        <a:lnSpc>
                          <a:spcPct val="150000"/>
                        </a:lnSpc>
                        <a:spcAft>
                          <a:spcPts val="0"/>
                        </a:spcAft>
                      </a:pPr>
                      <a:r>
                        <a:rPr lang="es-EC" sz="900">
                          <a:effectLst/>
                        </a:rPr>
                        <a:t> (m²/gal)</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 (m²/gal)</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 (m²/gal)</a:t>
                      </a:r>
                      <a:endParaRPr lang="es-EC" sz="1000">
                        <a:effectLst/>
                        <a:latin typeface="Times New Roman"/>
                        <a:ea typeface="Times New Roman"/>
                      </a:endParaRPr>
                    </a:p>
                  </a:txBody>
                  <a:tcPr marL="38097" marR="38097" marT="0" marB="0" anchor="ctr"/>
                </a:tc>
              </a:tr>
              <a:tr h="468418">
                <a:tc vMerge="1">
                  <a:txBody>
                    <a:bodyPr/>
                    <a:lstStyle/>
                    <a:p>
                      <a:endParaRPr lang="es-EC"/>
                    </a:p>
                  </a:txBody>
                  <a:tcPr/>
                </a:tc>
                <a:tc>
                  <a:txBody>
                    <a:bodyPr/>
                    <a:lstStyle/>
                    <a:p>
                      <a:pPr marL="450215" algn="ctr">
                        <a:lnSpc>
                          <a:spcPct val="150000"/>
                        </a:lnSpc>
                        <a:spcAft>
                          <a:spcPts val="0"/>
                        </a:spcAft>
                      </a:pPr>
                      <a:r>
                        <a:rPr lang="es-EC" sz="900">
                          <a:effectLst/>
                        </a:rPr>
                        <a:t>ENERO</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FEBRERO</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MARZO</a:t>
                      </a:r>
                      <a:endParaRPr lang="es-EC" sz="1000">
                        <a:effectLst/>
                        <a:latin typeface="Times New Roman"/>
                        <a:ea typeface="Times New Roman"/>
                      </a:endParaRPr>
                    </a:p>
                  </a:txBody>
                  <a:tcPr marL="38097" marR="38097" marT="0" marB="0" anchor="ctr"/>
                </a:tc>
              </a:tr>
              <a:tr h="234209">
                <a:tc>
                  <a:txBody>
                    <a:bodyPr/>
                    <a:lstStyle/>
                    <a:p>
                      <a:pPr marL="450215" algn="l">
                        <a:lnSpc>
                          <a:spcPct val="150000"/>
                        </a:lnSpc>
                        <a:spcAft>
                          <a:spcPts val="0"/>
                        </a:spcAft>
                      </a:pPr>
                      <a:r>
                        <a:rPr lang="es-EC" sz="900">
                          <a:effectLst/>
                        </a:rPr>
                        <a:t>ANTICORROSIVO STD</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20,66</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20,86</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20,43</a:t>
                      </a:r>
                      <a:endParaRPr lang="es-EC" sz="1000">
                        <a:effectLst/>
                        <a:latin typeface="Times New Roman"/>
                        <a:ea typeface="Times New Roman"/>
                      </a:endParaRPr>
                    </a:p>
                  </a:txBody>
                  <a:tcPr marL="38097" marR="38097" marT="0" marB="0" anchor="ctr"/>
                </a:tc>
              </a:tr>
              <a:tr h="468418">
                <a:tc>
                  <a:txBody>
                    <a:bodyPr/>
                    <a:lstStyle/>
                    <a:p>
                      <a:pPr marL="450215" algn="l">
                        <a:lnSpc>
                          <a:spcPct val="150000"/>
                        </a:lnSpc>
                        <a:spcAft>
                          <a:spcPts val="0"/>
                        </a:spcAft>
                      </a:pPr>
                      <a:r>
                        <a:rPr lang="es-EC" sz="900">
                          <a:effectLst/>
                        </a:rPr>
                        <a:t>ESPESOR DE PELÍCULA SECA</a:t>
                      </a:r>
                      <a:endParaRPr lang="es-EC" sz="1000">
                        <a:effectLst/>
                        <a:latin typeface="Times New Roman"/>
                        <a:ea typeface="Times New Roman"/>
                      </a:endParaRPr>
                    </a:p>
                  </a:txBody>
                  <a:tcPr marL="38097" marR="38097" marT="0" marB="0" anchor="b"/>
                </a:tc>
                <a:tc>
                  <a:txBody>
                    <a:bodyPr/>
                    <a:lstStyle/>
                    <a:p>
                      <a:pPr marL="450215" algn="ctr">
                        <a:lnSpc>
                          <a:spcPct val="150000"/>
                        </a:lnSpc>
                        <a:spcAft>
                          <a:spcPts val="0"/>
                        </a:spcAft>
                      </a:pPr>
                      <a:r>
                        <a:rPr lang="es-EC" sz="900">
                          <a:effectLst/>
                        </a:rPr>
                        <a:t>(1,2 mil)</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(1,4 mil)</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(1,1 mil)</a:t>
                      </a:r>
                      <a:endParaRPr lang="es-EC" sz="1000">
                        <a:effectLst/>
                        <a:latin typeface="Times New Roman"/>
                        <a:ea typeface="Times New Roman"/>
                      </a:endParaRPr>
                    </a:p>
                  </a:txBody>
                  <a:tcPr marL="38097" marR="38097" marT="0" marB="0" anchor="ctr"/>
                </a:tc>
              </a:tr>
              <a:tr h="234209">
                <a:tc>
                  <a:txBody>
                    <a:bodyPr/>
                    <a:lstStyle/>
                    <a:p>
                      <a:pPr marL="450215" algn="l">
                        <a:lnSpc>
                          <a:spcPct val="150000"/>
                        </a:lnSpc>
                        <a:spcAft>
                          <a:spcPts val="0"/>
                        </a:spcAft>
                      </a:pPr>
                      <a:r>
                        <a:rPr lang="es-EC" sz="900">
                          <a:effectLst/>
                        </a:rPr>
                        <a:t>Media</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20,66</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20,86</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20,43</a:t>
                      </a:r>
                      <a:endParaRPr lang="es-EC" sz="1000">
                        <a:effectLst/>
                        <a:latin typeface="Times New Roman"/>
                        <a:ea typeface="Times New Roman"/>
                      </a:endParaRPr>
                    </a:p>
                  </a:txBody>
                  <a:tcPr marL="38097" marR="38097" marT="0" marB="0" anchor="ctr"/>
                </a:tc>
              </a:tr>
              <a:tr h="234209">
                <a:tc>
                  <a:txBody>
                    <a:bodyPr/>
                    <a:lstStyle/>
                    <a:p>
                      <a:pPr marL="450215" algn="l">
                        <a:lnSpc>
                          <a:spcPct val="150000"/>
                        </a:lnSpc>
                        <a:spcAft>
                          <a:spcPts val="0"/>
                        </a:spcAft>
                      </a:pPr>
                      <a:r>
                        <a:rPr lang="es-EC" sz="900">
                          <a:effectLst/>
                        </a:rPr>
                        <a:t>Desviación Estándar</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0,77</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0,89</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0,68</a:t>
                      </a:r>
                      <a:endParaRPr lang="es-EC" sz="1000">
                        <a:effectLst/>
                        <a:latin typeface="Times New Roman"/>
                        <a:ea typeface="Times New Roman"/>
                      </a:endParaRPr>
                    </a:p>
                  </a:txBody>
                  <a:tcPr marL="38097" marR="38097" marT="0" marB="0" anchor="ctr"/>
                </a:tc>
              </a:tr>
              <a:tr h="234209">
                <a:tc>
                  <a:txBody>
                    <a:bodyPr/>
                    <a:lstStyle/>
                    <a:p>
                      <a:pPr marL="450215" algn="l">
                        <a:lnSpc>
                          <a:spcPct val="150000"/>
                        </a:lnSpc>
                        <a:spcAft>
                          <a:spcPts val="0"/>
                        </a:spcAft>
                      </a:pPr>
                      <a:r>
                        <a:rPr lang="es-EC" sz="900">
                          <a:effectLst/>
                        </a:rPr>
                        <a:t>Varianza</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0,59</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0,8</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0,47</a:t>
                      </a:r>
                      <a:endParaRPr lang="es-EC" sz="1000">
                        <a:effectLst/>
                        <a:latin typeface="Times New Roman"/>
                        <a:ea typeface="Times New Roman"/>
                      </a:endParaRPr>
                    </a:p>
                  </a:txBody>
                  <a:tcPr marL="38097" marR="38097" marT="0" marB="0" anchor="ctr"/>
                </a:tc>
              </a:tr>
              <a:tr h="234209">
                <a:tc>
                  <a:txBody>
                    <a:bodyPr/>
                    <a:lstStyle/>
                    <a:p>
                      <a:pPr marL="450215" algn="l">
                        <a:lnSpc>
                          <a:spcPct val="150000"/>
                        </a:lnSpc>
                        <a:spcAft>
                          <a:spcPts val="0"/>
                        </a:spcAft>
                      </a:pPr>
                      <a:r>
                        <a:rPr lang="es-EC" sz="900">
                          <a:effectLst/>
                        </a:rPr>
                        <a:t>Mínimo</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19</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19</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19</a:t>
                      </a:r>
                      <a:endParaRPr lang="es-EC" sz="1000">
                        <a:effectLst/>
                        <a:latin typeface="Times New Roman"/>
                        <a:ea typeface="Times New Roman"/>
                      </a:endParaRPr>
                    </a:p>
                  </a:txBody>
                  <a:tcPr marL="38097" marR="38097" marT="0" marB="0" anchor="ctr"/>
                </a:tc>
              </a:tr>
              <a:tr h="234209">
                <a:tc>
                  <a:txBody>
                    <a:bodyPr/>
                    <a:lstStyle/>
                    <a:p>
                      <a:pPr marL="450215" algn="l">
                        <a:lnSpc>
                          <a:spcPct val="150000"/>
                        </a:lnSpc>
                        <a:spcAft>
                          <a:spcPts val="0"/>
                        </a:spcAft>
                      </a:pPr>
                      <a:r>
                        <a:rPr lang="es-EC" sz="900">
                          <a:effectLst/>
                        </a:rPr>
                        <a:t>Primer Cuartil</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a:t>
                      </a:r>
                      <a:endParaRPr lang="es-EC" sz="1000">
                        <a:effectLst/>
                        <a:latin typeface="Times New Roman"/>
                        <a:ea typeface="Times New Roman"/>
                      </a:endParaRPr>
                    </a:p>
                  </a:txBody>
                  <a:tcPr marL="38097" marR="38097" marT="0" marB="0" anchor="ctr"/>
                </a:tc>
              </a:tr>
              <a:tr h="234209">
                <a:tc>
                  <a:txBody>
                    <a:bodyPr/>
                    <a:lstStyle/>
                    <a:p>
                      <a:pPr marL="450215" algn="l">
                        <a:lnSpc>
                          <a:spcPct val="150000"/>
                        </a:lnSpc>
                        <a:spcAft>
                          <a:spcPts val="0"/>
                        </a:spcAft>
                      </a:pPr>
                      <a:r>
                        <a:rPr lang="es-EC" sz="900">
                          <a:effectLst/>
                        </a:rPr>
                        <a:t>Mediana</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21</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21</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20</a:t>
                      </a:r>
                      <a:endParaRPr lang="es-EC" sz="1000">
                        <a:effectLst/>
                        <a:latin typeface="Times New Roman"/>
                        <a:ea typeface="Times New Roman"/>
                      </a:endParaRPr>
                    </a:p>
                  </a:txBody>
                  <a:tcPr marL="38097" marR="38097" marT="0" marB="0" anchor="ctr"/>
                </a:tc>
              </a:tr>
              <a:tr h="234209">
                <a:tc>
                  <a:txBody>
                    <a:bodyPr/>
                    <a:lstStyle/>
                    <a:p>
                      <a:pPr marL="450215" algn="l">
                        <a:lnSpc>
                          <a:spcPct val="150000"/>
                        </a:lnSpc>
                        <a:spcAft>
                          <a:spcPts val="0"/>
                        </a:spcAft>
                      </a:pPr>
                      <a:r>
                        <a:rPr lang="es-EC" sz="900">
                          <a:effectLst/>
                        </a:rPr>
                        <a:t>Tercer Cuartil</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21</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22</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21</a:t>
                      </a:r>
                      <a:endParaRPr lang="es-EC" sz="1000">
                        <a:effectLst/>
                        <a:latin typeface="Times New Roman"/>
                        <a:ea typeface="Times New Roman"/>
                      </a:endParaRPr>
                    </a:p>
                  </a:txBody>
                  <a:tcPr marL="38097" marR="38097" marT="0" marB="0" anchor="ctr"/>
                </a:tc>
              </a:tr>
              <a:tr h="234209">
                <a:tc>
                  <a:txBody>
                    <a:bodyPr/>
                    <a:lstStyle/>
                    <a:p>
                      <a:pPr marL="450215" algn="l">
                        <a:lnSpc>
                          <a:spcPct val="150000"/>
                        </a:lnSpc>
                        <a:spcAft>
                          <a:spcPts val="0"/>
                        </a:spcAft>
                      </a:pPr>
                      <a:r>
                        <a:rPr lang="es-EC" sz="900">
                          <a:effectLst/>
                        </a:rPr>
                        <a:t>Máximo</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a:effectLst/>
                        </a:rPr>
                        <a:t>22,26</a:t>
                      </a:r>
                      <a:endParaRPr lang="es-EC" sz="100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dirty="0">
                          <a:effectLst/>
                        </a:rPr>
                        <a:t>22,04</a:t>
                      </a:r>
                      <a:endParaRPr lang="es-EC" sz="1000" dirty="0">
                        <a:effectLst/>
                        <a:latin typeface="Times New Roman"/>
                        <a:ea typeface="Times New Roman"/>
                      </a:endParaRPr>
                    </a:p>
                  </a:txBody>
                  <a:tcPr marL="38097" marR="38097" marT="0" marB="0" anchor="ctr"/>
                </a:tc>
                <a:tc>
                  <a:txBody>
                    <a:bodyPr/>
                    <a:lstStyle/>
                    <a:p>
                      <a:pPr marL="450215" algn="ctr">
                        <a:lnSpc>
                          <a:spcPct val="150000"/>
                        </a:lnSpc>
                        <a:spcAft>
                          <a:spcPts val="0"/>
                        </a:spcAft>
                      </a:pPr>
                      <a:r>
                        <a:rPr lang="es-EC" sz="900" dirty="0">
                          <a:effectLst/>
                        </a:rPr>
                        <a:t>22,27</a:t>
                      </a:r>
                      <a:endParaRPr lang="es-EC" sz="1000" dirty="0">
                        <a:effectLst/>
                        <a:latin typeface="Times New Roman"/>
                        <a:ea typeface="Times New Roman"/>
                      </a:endParaRPr>
                    </a:p>
                  </a:txBody>
                  <a:tcPr marL="38097" marR="38097" marT="0" marB="0" anchor="ctr"/>
                </a:tc>
              </a:tr>
            </a:tbl>
          </a:graphicData>
        </a:graphic>
      </p:graphicFrame>
    </p:spTree>
    <p:extLst>
      <p:ext uri="{BB962C8B-B14F-4D97-AF65-F5344CB8AC3E}">
        <p14:creationId xmlns:p14="http://schemas.microsoft.com/office/powerpoint/2010/main" val="3009081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862913843"/>
              </p:ext>
            </p:extLst>
          </p:nvPr>
        </p:nvGraphicFramePr>
        <p:xfrm>
          <a:off x="35496" y="44624"/>
          <a:ext cx="4690864"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p:cNvPicPr>
            <a:picLocks noChangeAspect="1" noChangeArrowheads="1"/>
          </p:cNvPicPr>
          <p:nvPr/>
        </p:nvPicPr>
        <p:blipFill>
          <a:blip r:embed="rId7" cstate="print"/>
          <a:srcRect/>
          <a:stretch>
            <a:fillRect/>
          </a:stretch>
        </p:blipFill>
        <p:spPr>
          <a:xfrm>
            <a:off x="6301680" y="188640"/>
            <a:ext cx="2590800" cy="576064"/>
          </a:xfrm>
          <a:prstGeom prst="rect">
            <a:avLst/>
          </a:prstGeom>
          <a:noFill/>
        </p:spPr>
      </p:pic>
      <mc:AlternateContent xmlns:mc="http://schemas.openxmlformats.org/markup-compatibility/2006">
        <mc:Choice xmlns:a14="http://schemas.microsoft.com/office/drawing/2010/main" Requires="a14">
          <p:sp>
            <p:nvSpPr>
              <p:cNvPr id="12" name="11 Rectángulo"/>
              <p:cNvSpPr/>
              <p:nvPr/>
            </p:nvSpPr>
            <p:spPr>
              <a:xfrm>
                <a:off x="251520" y="4665910"/>
                <a:ext cx="8640960" cy="923330"/>
              </a:xfrm>
              <a:prstGeom prst="rect">
                <a:avLst/>
              </a:prstGeom>
            </p:spPr>
            <p:txBody>
              <a:bodyPr wrap="square">
                <a:spAutoFit/>
              </a:bodyPr>
              <a:lstStyle/>
              <a:p>
                <a:r>
                  <a:rPr lang="es-ES" dirty="0"/>
                  <a:t>De acuerdo al resultado estadístico de prueba se rechaza H</a:t>
                </a:r>
                <a:r>
                  <a:rPr lang="es-ES" baseline="-25000" dirty="0"/>
                  <a:t>0 </a:t>
                </a:r>
                <a:r>
                  <a:rPr lang="es-ES" dirty="0"/>
                  <a:t>= µ1 = µ2, y se acepta la hipótesis alternativa H</a:t>
                </a:r>
                <a:r>
                  <a:rPr lang="es-ES" baseline="-25000" dirty="0"/>
                  <a:t>1</a:t>
                </a:r>
                <a:r>
                  <a:rPr lang="es-ES" dirty="0"/>
                  <a:t> = µ1 ≠ µ2, ya que </a:t>
                </a:r>
                <a14:m>
                  <m:oMath xmlns:m="http://schemas.openxmlformats.org/officeDocument/2006/math">
                    <m:sSub>
                      <m:sSubPr>
                        <m:ctrlPr>
                          <a:rPr lang="es-EC" i="1">
                            <a:latin typeface="Cambria Math"/>
                          </a:rPr>
                        </m:ctrlPr>
                      </m:sSubPr>
                      <m:e>
                        <m:r>
                          <a:rPr lang="es-ES" i="1">
                            <a:latin typeface="Cambria Math"/>
                          </a:rPr>
                          <m:t>𝑍</m:t>
                        </m:r>
                      </m:e>
                      <m:sub>
                        <m:r>
                          <a:rPr lang="es-ES" i="1">
                            <a:latin typeface="Cambria Math"/>
                          </a:rPr>
                          <m:t>𝑃𝑅𝑈𝐸𝐵𝐴</m:t>
                        </m:r>
                      </m:sub>
                    </m:sSub>
                  </m:oMath>
                </a14:m>
                <a:r>
                  <a:rPr lang="es-ES" dirty="0"/>
                  <a:t> es mayor que </a:t>
                </a:r>
                <a14:m>
                  <m:oMath xmlns:m="http://schemas.openxmlformats.org/officeDocument/2006/math">
                    <m:sSub>
                      <m:sSubPr>
                        <m:ctrlPr>
                          <a:rPr lang="es-EC" i="1">
                            <a:latin typeface="Cambria Math"/>
                          </a:rPr>
                        </m:ctrlPr>
                      </m:sSubPr>
                      <m:e>
                        <m:r>
                          <a:rPr lang="es-ES" i="1">
                            <a:latin typeface="Cambria Math"/>
                          </a:rPr>
                          <m:t>𝑍</m:t>
                        </m:r>
                      </m:e>
                      <m:sub>
                        <m:r>
                          <a:rPr lang="es-ES" i="1">
                            <a:latin typeface="Cambria Math"/>
                          </a:rPr>
                          <m:t>𝑇𝐴𝐵𝐿𝐴</m:t>
                        </m:r>
                      </m:sub>
                    </m:sSub>
                  </m:oMath>
                </a14:m>
                <a:r>
                  <a:rPr lang="es-ES" dirty="0"/>
                  <a:t>  </a:t>
                </a:r>
                <a:r>
                  <a:rPr lang="es-ES" dirty="0" smtClean="0"/>
                  <a:t>por lo cual se opta este nuevos parámetros de operación </a:t>
                </a:r>
                <a:r>
                  <a:rPr lang="es-ES" dirty="0" smtClean="0"/>
                  <a:t>.</a:t>
                </a:r>
                <a:endParaRPr lang="es-EC" dirty="0"/>
              </a:p>
            </p:txBody>
          </p:sp>
        </mc:Choice>
        <mc:Fallback>
          <p:sp>
            <p:nvSpPr>
              <p:cNvPr id="12" name="11 Rectángulo"/>
              <p:cNvSpPr>
                <a:spLocks noRot="1" noChangeAspect="1" noMove="1" noResize="1" noEditPoints="1" noAdjustHandles="1" noChangeArrowheads="1" noChangeShapeType="1" noTextEdit="1"/>
              </p:cNvSpPr>
              <p:nvPr/>
            </p:nvSpPr>
            <p:spPr>
              <a:xfrm>
                <a:off x="251520" y="4665910"/>
                <a:ext cx="8640960" cy="923330"/>
              </a:xfrm>
              <a:prstGeom prst="rect">
                <a:avLst/>
              </a:prstGeom>
              <a:blipFill rotWithShape="1">
                <a:blip r:embed="rId8"/>
                <a:stretch>
                  <a:fillRect l="-564" t="-3289" b="-9868"/>
                </a:stretch>
              </a:blipFill>
            </p:spPr>
            <p:txBody>
              <a:bodyPr/>
              <a:lstStyle/>
              <a:p>
                <a:r>
                  <a:rPr lang="es-EC">
                    <a:noFill/>
                  </a:rPr>
                  <a:t> </a:t>
                </a:r>
              </a:p>
            </p:txBody>
          </p:sp>
        </mc:Fallback>
      </mc:AlternateContent>
      <p:graphicFrame>
        <p:nvGraphicFramePr>
          <p:cNvPr id="2" name="1 Tabla"/>
          <p:cNvGraphicFramePr>
            <a:graphicFrameLocks noGrp="1"/>
          </p:cNvGraphicFramePr>
          <p:nvPr>
            <p:extLst>
              <p:ext uri="{D42A27DB-BD31-4B8C-83A1-F6EECF244321}">
                <p14:modId xmlns:p14="http://schemas.microsoft.com/office/powerpoint/2010/main" val="2022733587"/>
              </p:ext>
            </p:extLst>
          </p:nvPr>
        </p:nvGraphicFramePr>
        <p:xfrm>
          <a:off x="323527" y="980728"/>
          <a:ext cx="8496945" cy="3384377"/>
        </p:xfrm>
        <a:graphic>
          <a:graphicData uri="http://schemas.openxmlformats.org/drawingml/2006/table">
            <a:tbl>
              <a:tblPr firstRow="1" firstCol="1" bandRow="1">
                <a:tableStyleId>{5C22544A-7EE6-4342-B048-85BDC9FD1C3A}</a:tableStyleId>
              </a:tblPr>
              <a:tblGrid>
                <a:gridCol w="4161577"/>
                <a:gridCol w="2167684"/>
                <a:gridCol w="2167684"/>
              </a:tblGrid>
              <a:tr h="326563">
                <a:tc gridSpan="3">
                  <a:txBody>
                    <a:bodyPr/>
                    <a:lstStyle/>
                    <a:p>
                      <a:pPr marL="450215" algn="ctr">
                        <a:lnSpc>
                          <a:spcPct val="150000"/>
                        </a:lnSpc>
                        <a:spcAft>
                          <a:spcPts val="0"/>
                        </a:spcAft>
                      </a:pPr>
                      <a:r>
                        <a:rPr lang="es-EC" sz="1100" dirty="0">
                          <a:effectLst/>
                        </a:rPr>
                        <a:t>ESPECIFICACIÓN</a:t>
                      </a:r>
                      <a:endParaRPr lang="es-EC" sz="1200" dirty="0">
                        <a:effectLst/>
                        <a:latin typeface="Times New Roman"/>
                        <a:ea typeface="Times New Roman"/>
                      </a:endParaRPr>
                    </a:p>
                  </a:txBody>
                  <a:tcPr marL="44450" marR="44450" marT="0" marB="0" anchor="ctr"/>
                </a:tc>
                <a:tc hMerge="1">
                  <a:txBody>
                    <a:bodyPr/>
                    <a:lstStyle/>
                    <a:p>
                      <a:endParaRPr lang="es-EC"/>
                    </a:p>
                  </a:txBody>
                  <a:tcPr/>
                </a:tc>
                <a:tc hMerge="1">
                  <a:txBody>
                    <a:bodyPr/>
                    <a:lstStyle/>
                    <a:p>
                      <a:endParaRPr lang="es-EC"/>
                    </a:p>
                  </a:txBody>
                  <a:tcPr/>
                </a:tc>
              </a:tr>
              <a:tr h="653125">
                <a:tc rowSpan="2">
                  <a:txBody>
                    <a:bodyPr/>
                    <a:lstStyle/>
                    <a:p>
                      <a:pPr marL="450215" algn="l">
                        <a:lnSpc>
                          <a:spcPct val="150000"/>
                        </a:lnSpc>
                        <a:spcAft>
                          <a:spcPts val="0"/>
                        </a:spcAft>
                      </a:pPr>
                      <a:r>
                        <a:rPr lang="es-EC" sz="1100">
                          <a:effectLst/>
                        </a:rPr>
                        <a:t>PRODUCTO</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dirty="0">
                          <a:effectLst/>
                        </a:rPr>
                        <a:t>RENDTO </a:t>
                      </a:r>
                      <a:r>
                        <a:rPr lang="es-EC" sz="1100" dirty="0" smtClean="0">
                          <a:effectLst/>
                        </a:rPr>
                        <a:t>PRÁCTICO</a:t>
                      </a:r>
                      <a:br>
                        <a:rPr lang="es-EC" sz="1100" dirty="0" smtClean="0">
                          <a:effectLst/>
                        </a:rPr>
                      </a:br>
                      <a:r>
                        <a:rPr lang="es-EC" sz="1100" dirty="0" smtClean="0">
                          <a:effectLst/>
                        </a:rPr>
                        <a:t>(P1)</a:t>
                      </a:r>
                      <a:endParaRPr lang="es-EC" sz="1200" dirty="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dirty="0">
                          <a:effectLst/>
                        </a:rPr>
                        <a:t>RENDTO </a:t>
                      </a:r>
                      <a:r>
                        <a:rPr lang="es-EC" sz="1100" dirty="0" smtClean="0">
                          <a:effectLst/>
                        </a:rPr>
                        <a:t>PRÁCTICO</a:t>
                      </a:r>
                      <a:br>
                        <a:rPr lang="es-EC" sz="1100" dirty="0" smtClean="0">
                          <a:effectLst/>
                        </a:rPr>
                      </a:br>
                      <a:r>
                        <a:rPr lang="es-EC" sz="1100" dirty="0" smtClean="0">
                          <a:effectLst/>
                        </a:rPr>
                        <a:t>(P2)</a:t>
                      </a:r>
                      <a:endParaRPr lang="es-EC" sz="1200" dirty="0">
                        <a:effectLst/>
                        <a:latin typeface="Times New Roman"/>
                        <a:ea typeface="Times New Roman"/>
                      </a:endParaRPr>
                    </a:p>
                  </a:txBody>
                  <a:tcPr marL="44450" marR="44450" marT="0" marB="0" anchor="ctr"/>
                </a:tc>
              </a:tr>
              <a:tr h="326563">
                <a:tc vMerge="1">
                  <a:txBody>
                    <a:bodyPr/>
                    <a:lstStyle/>
                    <a:p>
                      <a:endParaRPr lang="es-EC"/>
                    </a:p>
                  </a:txBody>
                  <a:tcPr/>
                </a:tc>
                <a:tc>
                  <a:txBody>
                    <a:bodyPr/>
                    <a:lstStyle/>
                    <a:p>
                      <a:pPr marL="450215" algn="ctr">
                        <a:lnSpc>
                          <a:spcPct val="150000"/>
                        </a:lnSpc>
                        <a:spcAft>
                          <a:spcPts val="0"/>
                        </a:spcAft>
                      </a:pPr>
                      <a:r>
                        <a:rPr lang="es-EC" sz="1100">
                          <a:effectLst/>
                        </a:rPr>
                        <a:t> (m²/gal)</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 (m²/gal)</a:t>
                      </a:r>
                      <a:endParaRPr lang="es-EC" sz="1200">
                        <a:effectLst/>
                        <a:latin typeface="Times New Roman"/>
                        <a:ea typeface="Times New Roman"/>
                      </a:endParaRPr>
                    </a:p>
                  </a:txBody>
                  <a:tcPr marL="44450" marR="44450" marT="0" marB="0" anchor="ctr"/>
                </a:tc>
              </a:tr>
              <a:tr h="326563">
                <a:tc>
                  <a:txBody>
                    <a:bodyPr/>
                    <a:lstStyle/>
                    <a:p>
                      <a:pPr marL="450215" algn="l">
                        <a:lnSpc>
                          <a:spcPct val="150000"/>
                        </a:lnSpc>
                        <a:spcAft>
                          <a:spcPts val="0"/>
                        </a:spcAft>
                      </a:pPr>
                      <a:r>
                        <a:rPr lang="es-EC" sz="1100">
                          <a:effectLst/>
                        </a:rPr>
                        <a:t>ANTICORROSIVO STD</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24,0</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13,8</a:t>
                      </a:r>
                      <a:endParaRPr lang="es-EC" sz="1200">
                        <a:effectLst/>
                        <a:latin typeface="Times New Roman"/>
                        <a:ea typeface="Times New Roman"/>
                      </a:endParaRPr>
                    </a:p>
                  </a:txBody>
                  <a:tcPr marL="44450" marR="44450" marT="0" marB="0" anchor="ctr"/>
                </a:tc>
              </a:tr>
              <a:tr h="326563">
                <a:tc>
                  <a:txBody>
                    <a:bodyPr/>
                    <a:lstStyle/>
                    <a:p>
                      <a:pPr marL="450215" algn="l">
                        <a:lnSpc>
                          <a:spcPct val="150000"/>
                        </a:lnSpc>
                        <a:spcAft>
                          <a:spcPts val="0"/>
                        </a:spcAft>
                      </a:pPr>
                      <a:r>
                        <a:rPr lang="es-EC" sz="1100">
                          <a:effectLst/>
                        </a:rPr>
                        <a:t>ESPESORES DE PELÍCULA SECA</a:t>
                      </a:r>
                      <a:endParaRPr lang="es-EC" sz="1200">
                        <a:effectLst/>
                        <a:latin typeface="Times New Roman"/>
                        <a:ea typeface="Times New Roman"/>
                      </a:endParaRPr>
                    </a:p>
                  </a:txBody>
                  <a:tcPr marL="44450" marR="44450" marT="0" marB="0" anchor="b"/>
                </a:tc>
                <a:tc>
                  <a:txBody>
                    <a:bodyPr/>
                    <a:lstStyle/>
                    <a:p>
                      <a:pPr marL="450215" algn="ctr">
                        <a:lnSpc>
                          <a:spcPct val="150000"/>
                        </a:lnSpc>
                        <a:spcAft>
                          <a:spcPts val="0"/>
                        </a:spcAft>
                      </a:pPr>
                      <a:r>
                        <a:rPr lang="es-EC" sz="1100">
                          <a:effectLst/>
                        </a:rPr>
                        <a:t>(1,5 mil)</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(3mil)</a:t>
                      </a:r>
                      <a:endParaRPr lang="es-EC" sz="1200">
                        <a:effectLst/>
                        <a:latin typeface="Times New Roman"/>
                        <a:ea typeface="Times New Roman"/>
                      </a:endParaRPr>
                    </a:p>
                  </a:txBody>
                  <a:tcPr marL="44450" marR="44450" marT="0" marB="0" anchor="ctr"/>
                </a:tc>
              </a:tr>
              <a:tr h="356250">
                <a:tc>
                  <a:txBody>
                    <a:bodyPr/>
                    <a:lstStyle/>
                    <a:p>
                      <a:pPr marL="450215" algn="l">
                        <a:lnSpc>
                          <a:spcPct val="150000"/>
                        </a:lnSpc>
                        <a:spcAft>
                          <a:spcPts val="0"/>
                        </a:spcAft>
                      </a:pPr>
                      <a:r>
                        <a:rPr lang="es-EC" sz="1200">
                          <a:effectLst/>
                        </a:rPr>
                        <a:t>n</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57</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57</a:t>
                      </a:r>
                      <a:endParaRPr lang="es-EC" sz="1200">
                        <a:effectLst/>
                        <a:latin typeface="Times New Roman"/>
                        <a:ea typeface="Times New Roman"/>
                      </a:endParaRPr>
                    </a:p>
                  </a:txBody>
                  <a:tcPr marL="44450" marR="44450" marT="0" marB="0" anchor="ctr"/>
                </a:tc>
              </a:tr>
              <a:tr h="356250">
                <a:tc>
                  <a:txBody>
                    <a:bodyPr/>
                    <a:lstStyle/>
                    <a:p>
                      <a:pPr marL="450215" algn="l">
                        <a:lnSpc>
                          <a:spcPct val="150000"/>
                        </a:lnSpc>
                        <a:spcAft>
                          <a:spcPts val="0"/>
                        </a:spcAft>
                      </a:pPr>
                      <a:r>
                        <a:rPr lang="es-EC" sz="1200">
                          <a:effectLst/>
                        </a:rPr>
                        <a:t>X</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20,65</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12</a:t>
                      </a:r>
                      <a:endParaRPr lang="es-EC" sz="1200">
                        <a:effectLst/>
                        <a:latin typeface="Times New Roman"/>
                        <a:ea typeface="Times New Roman"/>
                      </a:endParaRPr>
                    </a:p>
                  </a:txBody>
                  <a:tcPr marL="44450" marR="44450" marT="0" marB="0" anchor="ctr"/>
                </a:tc>
              </a:tr>
              <a:tr h="356250">
                <a:tc>
                  <a:txBody>
                    <a:bodyPr/>
                    <a:lstStyle/>
                    <a:p>
                      <a:pPr marL="450215" algn="l">
                        <a:lnSpc>
                          <a:spcPct val="150000"/>
                        </a:lnSpc>
                        <a:spcAft>
                          <a:spcPts val="0"/>
                        </a:spcAft>
                      </a:pPr>
                      <a:r>
                        <a:rPr lang="es-EC" sz="1200">
                          <a:effectLst/>
                        </a:rPr>
                        <a:t>σ</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0,89</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0,65</a:t>
                      </a:r>
                      <a:endParaRPr lang="es-EC" sz="1200">
                        <a:effectLst/>
                        <a:latin typeface="Times New Roman"/>
                        <a:ea typeface="Times New Roman"/>
                      </a:endParaRPr>
                    </a:p>
                  </a:txBody>
                  <a:tcPr marL="44450" marR="44450" marT="0" marB="0" anchor="ctr"/>
                </a:tc>
              </a:tr>
              <a:tr h="356250">
                <a:tc>
                  <a:txBody>
                    <a:bodyPr/>
                    <a:lstStyle/>
                    <a:p>
                      <a:pPr marL="450215" algn="l">
                        <a:lnSpc>
                          <a:spcPct val="150000"/>
                        </a:lnSpc>
                        <a:spcAft>
                          <a:spcPts val="0"/>
                        </a:spcAft>
                      </a:pPr>
                      <a:r>
                        <a:rPr lang="es-EC" sz="1200">
                          <a:effectLst/>
                        </a:rPr>
                        <a:t>Hipótesis</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H0 = µ1 = µ2</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dirty="0">
                          <a:effectLst/>
                        </a:rPr>
                        <a:t>H1 = µ1 ≠ µ2</a:t>
                      </a:r>
                      <a:endParaRPr lang="es-EC" sz="12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659505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489440"/>
            <a:ext cx="8229600" cy="3171808"/>
          </a:xfrm>
        </p:spPr>
        <p:txBody>
          <a:bodyPr>
            <a:normAutofit/>
          </a:bodyPr>
          <a:lstStyle/>
          <a:p>
            <a:pPr marL="109728" indent="0" algn="ctr">
              <a:buNone/>
            </a:pPr>
            <a:r>
              <a:rPr lang="es-EC" sz="8000" b="1" dirty="0">
                <a:latin typeface="Arial" pitchFamily="34" charset="0"/>
                <a:cs typeface="Arial" pitchFamily="34" charset="0"/>
              </a:rPr>
              <a:t>RESULTADOS</a:t>
            </a:r>
            <a:endParaRPr lang="es-EC" sz="8000" dirty="0"/>
          </a:p>
        </p:txBody>
      </p:sp>
      <p:pic>
        <p:nvPicPr>
          <p:cNvPr id="4" name="Picture 4"/>
          <p:cNvPicPr>
            <a:picLocks noChangeAspect="1" noChangeArrowheads="1"/>
          </p:cNvPicPr>
          <p:nvPr/>
        </p:nvPicPr>
        <p:blipFill>
          <a:blip r:embed="rId2" cstate="print"/>
          <a:srcRect/>
          <a:stretch>
            <a:fillRect/>
          </a:stretch>
        </p:blipFill>
        <p:spPr>
          <a:xfrm>
            <a:off x="6301680" y="188640"/>
            <a:ext cx="2590800" cy="576064"/>
          </a:xfrm>
          <a:prstGeom prst="rect">
            <a:avLst/>
          </a:prstGeom>
          <a:noFill/>
        </p:spPr>
      </p:pic>
    </p:spTree>
    <p:extLst>
      <p:ext uri="{BB962C8B-B14F-4D97-AF65-F5344CB8AC3E}">
        <p14:creationId xmlns:p14="http://schemas.microsoft.com/office/powerpoint/2010/main" val="481045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13822025"/>
              </p:ext>
            </p:extLst>
          </p:nvPr>
        </p:nvGraphicFramePr>
        <p:xfrm>
          <a:off x="107504" y="116632"/>
          <a:ext cx="4690864"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cstate="print"/>
          <a:srcRect/>
          <a:stretch>
            <a:fillRect/>
          </a:stretch>
        </p:blipFill>
        <p:spPr>
          <a:xfrm>
            <a:off x="6301680" y="188640"/>
            <a:ext cx="2590800" cy="576064"/>
          </a:xfrm>
          <a:prstGeom prst="rect">
            <a:avLst/>
          </a:prstGeom>
          <a:noFill/>
        </p:spPr>
      </p:pic>
      <p:graphicFrame>
        <p:nvGraphicFramePr>
          <p:cNvPr id="7" name="6 Objeto"/>
          <p:cNvGraphicFramePr>
            <a:graphicFrameLocks noChangeAspect="1"/>
          </p:cNvGraphicFramePr>
          <p:nvPr>
            <p:extLst>
              <p:ext uri="{D42A27DB-BD31-4B8C-83A1-F6EECF244321}">
                <p14:modId xmlns:p14="http://schemas.microsoft.com/office/powerpoint/2010/main" val="1692151491"/>
              </p:ext>
            </p:extLst>
          </p:nvPr>
        </p:nvGraphicFramePr>
        <p:xfrm>
          <a:off x="179512" y="1196752"/>
          <a:ext cx="4464495" cy="3816424"/>
        </p:xfrm>
        <a:graphic>
          <a:graphicData uri="http://schemas.openxmlformats.org/presentationml/2006/ole">
            <mc:AlternateContent xmlns:mc="http://schemas.openxmlformats.org/markup-compatibility/2006">
              <mc:Choice xmlns:v="urn:schemas-microsoft-com:vml" Requires="v">
                <p:oleObj spid="_x0000_s2144" name="Graph" r:id="rId9" imgW="5486400" imgH="3657600" progId="MtbGraph.Document.15">
                  <p:embed/>
                </p:oleObj>
              </mc:Choice>
              <mc:Fallback>
                <p:oleObj name="Graph" r:id="rId9" imgW="5486400" imgH="3657600" progId="MtbGraph.Document.15">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512" y="1196752"/>
                        <a:ext cx="4464495" cy="3816424"/>
                      </a:xfrm>
                      <a:prstGeom prst="rect">
                        <a:avLst/>
                      </a:prstGeom>
                      <a:solidFill>
                        <a:srgbClr val="FFFFFF"/>
                      </a:solidFill>
                      <a:ln w="9525">
                        <a:solidFill>
                          <a:srgbClr val="000000"/>
                        </a:solidFill>
                        <a:miter lim="800000"/>
                        <a:headEnd/>
                        <a:tailEnd/>
                      </a:ln>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3836958111"/>
              </p:ext>
            </p:extLst>
          </p:nvPr>
        </p:nvGraphicFramePr>
        <p:xfrm>
          <a:off x="4766716" y="1196752"/>
          <a:ext cx="4269780" cy="3816424"/>
        </p:xfrm>
        <a:graphic>
          <a:graphicData uri="http://schemas.openxmlformats.org/presentationml/2006/ole">
            <mc:AlternateContent xmlns:mc="http://schemas.openxmlformats.org/markup-compatibility/2006">
              <mc:Choice xmlns:v="urn:schemas-microsoft-com:vml" Requires="v">
                <p:oleObj spid="_x0000_s2145" name="Graph" r:id="rId11" imgW="5486400" imgH="3657600" progId="MtbGraph.Document.15">
                  <p:embed/>
                </p:oleObj>
              </mc:Choice>
              <mc:Fallback>
                <p:oleObj name="Graph" r:id="rId11" imgW="5486400" imgH="3657600" progId="MtbGraph.Document.15">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6716" y="1196752"/>
                        <a:ext cx="4269780" cy="3816424"/>
                      </a:xfrm>
                      <a:prstGeom prst="rect">
                        <a:avLst/>
                      </a:prstGeom>
                      <a:solidFill>
                        <a:srgbClr val="FFFFFF"/>
                      </a:solid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195882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700836079"/>
              </p:ext>
            </p:extLst>
          </p:nvPr>
        </p:nvGraphicFramePr>
        <p:xfrm>
          <a:off x="107504" y="116632"/>
          <a:ext cx="4690864"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cstate="print"/>
          <a:srcRect/>
          <a:stretch>
            <a:fillRect/>
          </a:stretch>
        </p:blipFill>
        <p:spPr>
          <a:xfrm>
            <a:off x="6301680" y="188640"/>
            <a:ext cx="2590800" cy="576064"/>
          </a:xfrm>
          <a:prstGeom prst="rect">
            <a:avLst/>
          </a:prstGeom>
          <a:noFill/>
        </p:spPr>
      </p:pic>
      <p:graphicFrame>
        <p:nvGraphicFramePr>
          <p:cNvPr id="6" name="5 Objeto"/>
          <p:cNvGraphicFramePr>
            <a:graphicFrameLocks noChangeAspect="1"/>
          </p:cNvGraphicFramePr>
          <p:nvPr>
            <p:extLst>
              <p:ext uri="{D42A27DB-BD31-4B8C-83A1-F6EECF244321}">
                <p14:modId xmlns:p14="http://schemas.microsoft.com/office/powerpoint/2010/main" val="1635513315"/>
              </p:ext>
            </p:extLst>
          </p:nvPr>
        </p:nvGraphicFramePr>
        <p:xfrm>
          <a:off x="179512" y="980729"/>
          <a:ext cx="5205413" cy="4896544"/>
        </p:xfrm>
        <a:graphic>
          <a:graphicData uri="http://schemas.openxmlformats.org/presentationml/2006/ole">
            <mc:AlternateContent xmlns:mc="http://schemas.openxmlformats.org/markup-compatibility/2006">
              <mc:Choice xmlns:v="urn:schemas-microsoft-com:vml" Requires="v">
                <p:oleObj spid="_x0000_s4136" name="Graph" r:id="rId9" imgW="5486400" imgH="3657600" progId="MtbGraph.Document.15">
                  <p:embed/>
                </p:oleObj>
              </mc:Choice>
              <mc:Fallback>
                <p:oleObj name="Graph" r:id="rId9" imgW="5486400" imgH="3657600" progId="MtbGraph.Document.15">
                  <p:embed/>
                  <p:pic>
                    <p:nvPicPr>
                      <p:cNvPr id="0" name="1 Obje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512" y="980729"/>
                        <a:ext cx="5205413" cy="4896544"/>
                      </a:xfrm>
                      <a:prstGeom prst="rect">
                        <a:avLst/>
                      </a:prstGeom>
                      <a:solidFill>
                        <a:srgbClr val="FFFFFF"/>
                      </a:solidFill>
                      <a:ln w="9525">
                        <a:solidFill>
                          <a:srgbClr val="000000"/>
                        </a:solidFill>
                        <a:miter lim="800000"/>
                        <a:headEnd/>
                        <a:tailEnd/>
                      </a:ln>
                    </p:spPr>
                  </p:pic>
                </p:oleObj>
              </mc:Fallback>
            </mc:AlternateContent>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561656281"/>
              </p:ext>
            </p:extLst>
          </p:nvPr>
        </p:nvGraphicFramePr>
        <p:xfrm>
          <a:off x="5652120" y="1052737"/>
          <a:ext cx="3312368" cy="4752527"/>
        </p:xfrm>
        <a:graphic>
          <a:graphicData uri="http://schemas.openxmlformats.org/drawingml/2006/table">
            <a:tbl>
              <a:tblPr firstRow="1" firstCol="1" bandRow="1">
                <a:tableStyleId>{5C22544A-7EE6-4342-B048-85BDC9FD1C3A}</a:tableStyleId>
              </a:tblPr>
              <a:tblGrid>
                <a:gridCol w="1818777"/>
                <a:gridCol w="1493591"/>
              </a:tblGrid>
              <a:tr h="466766">
                <a:tc gridSpan="2">
                  <a:txBody>
                    <a:bodyPr/>
                    <a:lstStyle/>
                    <a:p>
                      <a:pPr marL="450215" algn="ctr">
                        <a:lnSpc>
                          <a:spcPct val="150000"/>
                        </a:lnSpc>
                        <a:spcAft>
                          <a:spcPts val="0"/>
                        </a:spcAft>
                      </a:pPr>
                      <a:r>
                        <a:rPr lang="es-EC" sz="1100" dirty="0">
                          <a:effectLst/>
                        </a:rPr>
                        <a:t>ESPECIFICACIÓN</a:t>
                      </a:r>
                      <a:endParaRPr lang="es-EC" sz="1200" dirty="0">
                        <a:effectLst/>
                        <a:latin typeface="Times New Roman"/>
                        <a:ea typeface="Times New Roman"/>
                      </a:endParaRPr>
                    </a:p>
                  </a:txBody>
                  <a:tcPr marL="44450" marR="44450" marT="0" marB="0" anchor="ctr"/>
                </a:tc>
                <a:tc hMerge="1">
                  <a:txBody>
                    <a:bodyPr/>
                    <a:lstStyle/>
                    <a:p>
                      <a:endParaRPr lang="es-EC"/>
                    </a:p>
                  </a:txBody>
                  <a:tcPr/>
                </a:tc>
              </a:tr>
              <a:tr h="975966">
                <a:tc rowSpan="2">
                  <a:txBody>
                    <a:bodyPr/>
                    <a:lstStyle/>
                    <a:p>
                      <a:pPr marL="450215" algn="l">
                        <a:lnSpc>
                          <a:spcPct val="150000"/>
                        </a:lnSpc>
                        <a:spcAft>
                          <a:spcPts val="0"/>
                        </a:spcAft>
                      </a:pPr>
                      <a:r>
                        <a:rPr lang="es-EC" sz="1100" dirty="0">
                          <a:effectLst/>
                        </a:rPr>
                        <a:t>PRODUCTO</a:t>
                      </a:r>
                      <a:endParaRPr lang="es-EC" sz="1200" dirty="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RENDTO </a:t>
                      </a:r>
                      <a:br>
                        <a:rPr lang="es-EC" sz="1100">
                          <a:effectLst/>
                        </a:rPr>
                      </a:br>
                      <a:r>
                        <a:rPr lang="es-EC" sz="1100">
                          <a:effectLst/>
                        </a:rPr>
                        <a:t>PRÁCTICO</a:t>
                      </a:r>
                      <a:endParaRPr lang="es-EC" sz="1200">
                        <a:effectLst/>
                        <a:latin typeface="Times New Roman"/>
                        <a:ea typeface="Times New Roman"/>
                      </a:endParaRPr>
                    </a:p>
                  </a:txBody>
                  <a:tcPr marL="44450" marR="44450" marT="0" marB="0" anchor="ctr"/>
                </a:tc>
              </a:tr>
              <a:tr h="466766">
                <a:tc vMerge="1">
                  <a:txBody>
                    <a:bodyPr/>
                    <a:lstStyle/>
                    <a:p>
                      <a:endParaRPr lang="es-EC"/>
                    </a:p>
                  </a:txBody>
                  <a:tcPr/>
                </a:tc>
                <a:tc>
                  <a:txBody>
                    <a:bodyPr/>
                    <a:lstStyle/>
                    <a:p>
                      <a:pPr marL="450215" algn="ctr">
                        <a:lnSpc>
                          <a:spcPct val="150000"/>
                        </a:lnSpc>
                        <a:spcAft>
                          <a:spcPts val="0"/>
                        </a:spcAft>
                      </a:pPr>
                      <a:r>
                        <a:rPr lang="es-EC" sz="1100">
                          <a:effectLst/>
                        </a:rPr>
                        <a:t> (m²/gal)</a:t>
                      </a:r>
                      <a:endParaRPr lang="es-EC" sz="1200">
                        <a:effectLst/>
                        <a:latin typeface="Times New Roman"/>
                        <a:ea typeface="Times New Roman"/>
                      </a:endParaRPr>
                    </a:p>
                  </a:txBody>
                  <a:tcPr marL="44450" marR="44450" marT="0" marB="0" anchor="ctr"/>
                </a:tc>
              </a:tr>
              <a:tr h="466766">
                <a:tc rowSpan="2">
                  <a:txBody>
                    <a:bodyPr/>
                    <a:lstStyle/>
                    <a:p>
                      <a:pPr marL="450215" algn="ctr">
                        <a:lnSpc>
                          <a:spcPct val="150000"/>
                        </a:lnSpc>
                        <a:spcAft>
                          <a:spcPts val="0"/>
                        </a:spcAft>
                      </a:pPr>
                      <a:r>
                        <a:rPr lang="es-EC" sz="1100">
                          <a:effectLst/>
                        </a:rPr>
                        <a:t>ANTICORROSIVO STD</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12</a:t>
                      </a:r>
                      <a:endParaRPr lang="es-EC" sz="1200">
                        <a:effectLst/>
                        <a:latin typeface="Times New Roman"/>
                        <a:ea typeface="Times New Roman"/>
                      </a:endParaRPr>
                    </a:p>
                  </a:txBody>
                  <a:tcPr marL="44450" marR="44450" marT="0" marB="0" anchor="ctr"/>
                </a:tc>
              </a:tr>
              <a:tr h="509199">
                <a:tc vMerge="1">
                  <a:txBody>
                    <a:bodyPr/>
                    <a:lstStyle/>
                    <a:p>
                      <a:endParaRPr lang="es-EC"/>
                    </a:p>
                  </a:txBody>
                  <a:tcPr/>
                </a:tc>
                <a:tc>
                  <a:txBody>
                    <a:bodyPr/>
                    <a:lstStyle/>
                    <a:p>
                      <a:pPr marL="450215" algn="ctr">
                        <a:lnSpc>
                          <a:spcPct val="150000"/>
                        </a:lnSpc>
                        <a:spcAft>
                          <a:spcPts val="0"/>
                        </a:spcAft>
                      </a:pPr>
                      <a:r>
                        <a:rPr lang="es-EC" sz="1100">
                          <a:effectLst/>
                        </a:rPr>
                        <a:t>(3mil)</a:t>
                      </a:r>
                      <a:endParaRPr lang="es-EC" sz="1200">
                        <a:effectLst/>
                        <a:latin typeface="Times New Roman"/>
                        <a:ea typeface="Times New Roman"/>
                      </a:endParaRPr>
                    </a:p>
                  </a:txBody>
                  <a:tcPr marL="44450" marR="44450" marT="0" marB="0" anchor="ctr"/>
                </a:tc>
              </a:tr>
              <a:tr h="466766">
                <a:tc>
                  <a:txBody>
                    <a:bodyPr/>
                    <a:lstStyle/>
                    <a:p>
                      <a:pPr marL="450215" algn="l">
                        <a:lnSpc>
                          <a:spcPct val="150000"/>
                        </a:lnSpc>
                        <a:spcAft>
                          <a:spcPts val="0"/>
                        </a:spcAft>
                      </a:pPr>
                      <a:r>
                        <a:rPr lang="es-EC" sz="1100">
                          <a:effectLst/>
                        </a:rPr>
                        <a:t>LCS</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14</a:t>
                      </a:r>
                      <a:endParaRPr lang="es-EC" sz="1200">
                        <a:effectLst/>
                        <a:latin typeface="Times New Roman"/>
                        <a:ea typeface="Times New Roman"/>
                      </a:endParaRPr>
                    </a:p>
                  </a:txBody>
                  <a:tcPr marL="44450" marR="44450" marT="0" marB="0" anchor="ctr"/>
                </a:tc>
              </a:tr>
              <a:tr h="466766">
                <a:tc>
                  <a:txBody>
                    <a:bodyPr/>
                    <a:lstStyle/>
                    <a:p>
                      <a:pPr marL="450215" algn="l">
                        <a:lnSpc>
                          <a:spcPct val="150000"/>
                        </a:lnSpc>
                        <a:spcAft>
                          <a:spcPts val="0"/>
                        </a:spcAft>
                      </a:pPr>
                      <a:r>
                        <a:rPr lang="es-EC" sz="1100">
                          <a:effectLst/>
                        </a:rPr>
                        <a:t>LCI</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10</a:t>
                      </a:r>
                      <a:endParaRPr lang="es-EC" sz="1200">
                        <a:effectLst/>
                        <a:latin typeface="Times New Roman"/>
                        <a:ea typeface="Times New Roman"/>
                      </a:endParaRPr>
                    </a:p>
                  </a:txBody>
                  <a:tcPr marL="44450" marR="44450" marT="0" marB="0" anchor="ctr"/>
                </a:tc>
              </a:tr>
              <a:tr h="466766">
                <a:tc>
                  <a:txBody>
                    <a:bodyPr/>
                    <a:lstStyle/>
                    <a:p>
                      <a:pPr marL="450215" algn="l">
                        <a:lnSpc>
                          <a:spcPct val="150000"/>
                        </a:lnSpc>
                        <a:spcAft>
                          <a:spcPts val="0"/>
                        </a:spcAft>
                      </a:pPr>
                      <a:r>
                        <a:rPr lang="es-EC" sz="1100">
                          <a:effectLst/>
                        </a:rPr>
                        <a:t>Cp</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a:effectLst/>
                        </a:rPr>
                        <a:t>1,33</a:t>
                      </a:r>
                      <a:endParaRPr lang="es-EC" sz="1200">
                        <a:effectLst/>
                        <a:latin typeface="Times New Roman"/>
                        <a:ea typeface="Times New Roman"/>
                      </a:endParaRPr>
                    </a:p>
                  </a:txBody>
                  <a:tcPr marL="44450" marR="44450" marT="0" marB="0" anchor="ctr"/>
                </a:tc>
              </a:tr>
              <a:tr h="466766">
                <a:tc>
                  <a:txBody>
                    <a:bodyPr/>
                    <a:lstStyle/>
                    <a:p>
                      <a:pPr marL="450215" algn="l">
                        <a:lnSpc>
                          <a:spcPct val="150000"/>
                        </a:lnSpc>
                        <a:spcAft>
                          <a:spcPts val="0"/>
                        </a:spcAft>
                      </a:pPr>
                      <a:r>
                        <a:rPr lang="es-EC" sz="1100">
                          <a:effectLst/>
                        </a:rPr>
                        <a:t>Cpk</a:t>
                      </a:r>
                      <a:endParaRPr lang="es-EC" sz="1200">
                        <a:effectLst/>
                        <a:latin typeface="Times New Roman"/>
                        <a:ea typeface="Times New Roman"/>
                      </a:endParaRPr>
                    </a:p>
                  </a:txBody>
                  <a:tcPr marL="44450" marR="44450" marT="0" marB="0" anchor="ctr"/>
                </a:tc>
                <a:tc>
                  <a:txBody>
                    <a:bodyPr/>
                    <a:lstStyle/>
                    <a:p>
                      <a:pPr marL="450215" algn="ctr">
                        <a:lnSpc>
                          <a:spcPct val="150000"/>
                        </a:lnSpc>
                        <a:spcAft>
                          <a:spcPts val="0"/>
                        </a:spcAft>
                      </a:pPr>
                      <a:r>
                        <a:rPr lang="es-EC" sz="1100" dirty="0">
                          <a:effectLst/>
                        </a:rPr>
                        <a:t>1,21</a:t>
                      </a:r>
                      <a:endParaRPr lang="es-EC" sz="12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2116365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84839134"/>
              </p:ext>
            </p:extLst>
          </p:nvPr>
        </p:nvGraphicFramePr>
        <p:xfrm>
          <a:off x="107504" y="116632"/>
          <a:ext cx="4690864"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srcRect/>
          <a:stretch>
            <a:fillRect/>
          </a:stretch>
        </p:blipFill>
        <p:spPr>
          <a:xfrm>
            <a:off x="6301680" y="188640"/>
            <a:ext cx="2590800" cy="576064"/>
          </a:xfrm>
          <a:prstGeom prst="rect">
            <a:avLst/>
          </a:prstGeom>
          <a:noFill/>
        </p:spPr>
      </p:pic>
      <p:graphicFrame>
        <p:nvGraphicFramePr>
          <p:cNvPr id="8" name="7 Tabla"/>
          <p:cNvGraphicFramePr>
            <a:graphicFrameLocks noGrp="1"/>
          </p:cNvGraphicFramePr>
          <p:nvPr>
            <p:extLst>
              <p:ext uri="{D42A27DB-BD31-4B8C-83A1-F6EECF244321}">
                <p14:modId xmlns:p14="http://schemas.microsoft.com/office/powerpoint/2010/main" val="11900746"/>
              </p:ext>
            </p:extLst>
          </p:nvPr>
        </p:nvGraphicFramePr>
        <p:xfrm>
          <a:off x="251520" y="1052736"/>
          <a:ext cx="8568960" cy="1800201"/>
        </p:xfrm>
        <a:graphic>
          <a:graphicData uri="http://schemas.openxmlformats.org/drawingml/2006/table">
            <a:tbl>
              <a:tblPr>
                <a:tableStyleId>{5C22544A-7EE6-4342-B048-85BDC9FD1C3A}</a:tableStyleId>
              </a:tblPr>
              <a:tblGrid>
                <a:gridCol w="898842"/>
                <a:gridCol w="599228"/>
                <a:gridCol w="599228"/>
                <a:gridCol w="1078610"/>
                <a:gridCol w="599228"/>
                <a:gridCol w="599228"/>
                <a:gridCol w="599228"/>
                <a:gridCol w="599228"/>
                <a:gridCol w="599228"/>
                <a:gridCol w="599228"/>
                <a:gridCol w="599228"/>
                <a:gridCol w="599228"/>
                <a:gridCol w="599228"/>
              </a:tblGrid>
              <a:tr h="303004">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gridSpan="3">
                  <a:txBody>
                    <a:bodyPr/>
                    <a:lstStyle/>
                    <a:p>
                      <a:pPr algn="ctr" fontAlgn="b"/>
                      <a:r>
                        <a:rPr lang="es-EC" sz="1500" u="none" strike="noStrike">
                          <a:effectLst/>
                        </a:rPr>
                        <a:t>ANTES</a:t>
                      </a:r>
                      <a:endParaRPr lang="es-EC" sz="1500" b="0" i="0" u="none" strike="noStrike">
                        <a:solidFill>
                          <a:srgbClr val="000000"/>
                        </a:solidFill>
                        <a:effectLst/>
                        <a:latin typeface="Arial"/>
                      </a:endParaRPr>
                    </a:p>
                  </a:txBody>
                  <a:tcPr marL="7194" marR="7194" marT="7194" marB="0" anchor="b"/>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r>
              <a:tr h="187150">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r>
              <a:tr h="570360">
                <a:tc>
                  <a:txBody>
                    <a:bodyPr/>
                    <a:lstStyle/>
                    <a:p>
                      <a:pPr algn="ctr" fontAlgn="ctr"/>
                      <a:r>
                        <a:rPr lang="es-EC" sz="800" u="none" strike="noStrike">
                          <a:effectLst/>
                        </a:rPr>
                        <a:t>CLIENTE</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ÁREA, m2</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PESO, kg</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SISTEMA DE PINTURAS</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EPS (MICRAS)</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 SÓLIDOS VOLUMEN</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REN. TEÓRICO m</a:t>
                      </a:r>
                      <a:r>
                        <a:rPr lang="es-EC" sz="800" u="none" strike="noStrike" baseline="30000">
                          <a:effectLst/>
                        </a:rPr>
                        <a:t>2</a:t>
                      </a:r>
                      <a:r>
                        <a:rPr lang="es-EC" sz="800" u="none" strike="noStrike">
                          <a:effectLst/>
                        </a:rPr>
                        <a:t>/GAL</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a:t>
                      </a:r>
                      <a:br>
                        <a:rPr lang="es-EC" sz="800" u="none" strike="noStrike">
                          <a:effectLst/>
                        </a:rPr>
                      </a:br>
                      <a:r>
                        <a:rPr lang="es-EC" sz="800" u="none" strike="noStrike">
                          <a:effectLst/>
                        </a:rPr>
                        <a:t>PÉRDIDAS</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REN. PRÁCT m</a:t>
                      </a:r>
                      <a:r>
                        <a:rPr lang="es-EC" sz="800" u="none" strike="noStrike" baseline="30000">
                          <a:effectLst/>
                        </a:rPr>
                        <a:t>2</a:t>
                      </a:r>
                      <a:r>
                        <a:rPr lang="es-EC" sz="800" u="none" strike="noStrike">
                          <a:effectLst/>
                        </a:rPr>
                        <a:t>/GAL</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GAL. ESTIMA</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COSTO $/GALÓN</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COSTO $/M2</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COSTO $/kg</a:t>
                      </a:r>
                      <a:endParaRPr lang="es-EC" sz="800" b="1" i="0" u="none" strike="noStrike">
                        <a:solidFill>
                          <a:srgbClr val="FFFFFF"/>
                        </a:solidFill>
                        <a:effectLst/>
                        <a:latin typeface="Calibri"/>
                      </a:endParaRPr>
                    </a:p>
                  </a:txBody>
                  <a:tcPr marL="7194" marR="7194" marT="7194" marB="0" anchor="ctr"/>
                </a:tc>
              </a:tr>
              <a:tr h="365387">
                <a:tc>
                  <a:txBody>
                    <a:bodyPr/>
                    <a:lstStyle/>
                    <a:p>
                      <a:pPr algn="l" fontAlgn="b"/>
                      <a:r>
                        <a:rPr lang="es-EC" sz="800" u="none" strike="noStrike" dirty="0">
                          <a:effectLst/>
                        </a:rPr>
                        <a:t>CHAIDE-CHAIDE</a:t>
                      </a:r>
                      <a:endParaRPr lang="es-EC" sz="800" b="1" i="0" u="none" strike="noStrike" dirty="0">
                        <a:solidFill>
                          <a:srgbClr val="000000"/>
                        </a:solidFill>
                        <a:effectLst/>
                        <a:latin typeface="Calibri"/>
                      </a:endParaRPr>
                    </a:p>
                  </a:txBody>
                  <a:tcPr marL="7194" marR="7194" marT="7194" marB="0" anchor="b"/>
                </a:tc>
                <a:tc>
                  <a:txBody>
                    <a:bodyPr/>
                    <a:lstStyle/>
                    <a:p>
                      <a:pPr algn="ctr" fontAlgn="b"/>
                      <a:r>
                        <a:rPr lang="es-EC" sz="800" u="none" strike="noStrike">
                          <a:effectLst/>
                        </a:rPr>
                        <a:t>2975</a:t>
                      </a:r>
                      <a:endParaRPr lang="es-EC" sz="800" b="1"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123962,4</a:t>
                      </a:r>
                      <a:endParaRPr lang="es-EC" sz="800" b="1"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JET ANTICORROSIVO</a:t>
                      </a:r>
                      <a:endParaRPr lang="es-EC" sz="800" b="1"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37,5</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42</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42</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45</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23</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128</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9</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0,39</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0,009</a:t>
                      </a:r>
                      <a:endParaRPr lang="es-EC" sz="800" b="0" i="0" u="none" strike="noStrike">
                        <a:solidFill>
                          <a:srgbClr val="000000"/>
                        </a:solidFill>
                        <a:effectLst/>
                        <a:latin typeface="Calibri"/>
                      </a:endParaRPr>
                    </a:p>
                  </a:txBody>
                  <a:tcPr marL="7194" marR="7194" marT="7194" marB="0" anchor="b"/>
                </a:tc>
              </a:tr>
              <a:tr h="187150">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THINNER LACA</a:t>
                      </a:r>
                      <a:endParaRPr lang="es-EC" sz="800" b="1"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16</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4,5</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0,02</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0,001</a:t>
                      </a:r>
                      <a:endParaRPr lang="es-EC" sz="800" b="0" i="0" u="none" strike="noStrike">
                        <a:solidFill>
                          <a:srgbClr val="000000"/>
                        </a:solidFill>
                        <a:effectLst/>
                        <a:latin typeface="Calibri"/>
                      </a:endParaRPr>
                    </a:p>
                  </a:txBody>
                  <a:tcPr marL="7194" marR="7194" marT="7194" marB="0" anchor="b"/>
                </a:tc>
              </a:tr>
              <a:tr h="187150">
                <a:tc>
                  <a:txBody>
                    <a:bodyPr/>
                    <a:lstStyle/>
                    <a:p>
                      <a:pPr algn="l" fontAlgn="b"/>
                      <a:r>
                        <a:rPr lang="es-EC" sz="800" u="none" strike="noStrike">
                          <a:effectLst/>
                        </a:rPr>
                        <a:t>TOTAL</a:t>
                      </a:r>
                      <a:endParaRPr lang="es-EC" sz="800" b="1"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1F497D"/>
                        </a:solidFill>
                        <a:effectLst/>
                        <a:latin typeface="Calibri"/>
                      </a:endParaRPr>
                    </a:p>
                  </a:txBody>
                  <a:tcPr marL="7194" marR="7194" marT="7194" marB="0" anchor="b"/>
                </a:tc>
                <a:tc>
                  <a:txBody>
                    <a:bodyPr/>
                    <a:lstStyle/>
                    <a:p>
                      <a:pPr algn="ctr" fontAlgn="b"/>
                      <a:r>
                        <a:rPr lang="es-EC" sz="800" u="none" strike="noStrike">
                          <a:effectLst/>
                        </a:rPr>
                        <a:t>37,5</a:t>
                      </a:r>
                      <a:endParaRPr lang="es-EC" sz="800" b="1"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1"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0,41</a:t>
                      </a:r>
                      <a:endParaRPr lang="es-EC" sz="800" b="1" i="0" u="none" strike="noStrike">
                        <a:solidFill>
                          <a:srgbClr val="000000"/>
                        </a:solidFill>
                        <a:effectLst/>
                        <a:latin typeface="Calibri"/>
                      </a:endParaRPr>
                    </a:p>
                  </a:txBody>
                  <a:tcPr marL="7194" marR="7194" marT="7194" marB="0" anchor="b"/>
                </a:tc>
                <a:tc>
                  <a:txBody>
                    <a:bodyPr/>
                    <a:lstStyle/>
                    <a:p>
                      <a:pPr algn="ctr" fontAlgn="b"/>
                      <a:r>
                        <a:rPr lang="es-EC" sz="800" u="none" strike="noStrike" dirty="0">
                          <a:effectLst/>
                        </a:rPr>
                        <a:t>0,010</a:t>
                      </a:r>
                      <a:endParaRPr lang="es-EC" sz="800" b="1" i="0" u="none" strike="noStrike" dirty="0">
                        <a:solidFill>
                          <a:srgbClr val="000000"/>
                        </a:solidFill>
                        <a:effectLst/>
                        <a:latin typeface="Calibri"/>
                      </a:endParaRPr>
                    </a:p>
                  </a:txBody>
                  <a:tcPr marL="7194" marR="7194" marT="7194"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474299946"/>
              </p:ext>
            </p:extLst>
          </p:nvPr>
        </p:nvGraphicFramePr>
        <p:xfrm>
          <a:off x="323519" y="3284984"/>
          <a:ext cx="8568960" cy="2088231"/>
        </p:xfrm>
        <a:graphic>
          <a:graphicData uri="http://schemas.openxmlformats.org/drawingml/2006/table">
            <a:tbl>
              <a:tblPr>
                <a:tableStyleId>{5C22544A-7EE6-4342-B048-85BDC9FD1C3A}</a:tableStyleId>
              </a:tblPr>
              <a:tblGrid>
                <a:gridCol w="898842"/>
                <a:gridCol w="599228"/>
                <a:gridCol w="599228"/>
                <a:gridCol w="1078610"/>
                <a:gridCol w="599228"/>
                <a:gridCol w="599228"/>
                <a:gridCol w="599228"/>
                <a:gridCol w="599228"/>
                <a:gridCol w="599228"/>
                <a:gridCol w="599228"/>
                <a:gridCol w="599228"/>
                <a:gridCol w="599228"/>
                <a:gridCol w="599228"/>
              </a:tblGrid>
              <a:tr h="390109">
                <a:tc>
                  <a:txBody>
                    <a:bodyPr/>
                    <a:lstStyle/>
                    <a:p>
                      <a:pPr algn="l" fontAlgn="b"/>
                      <a:endParaRPr lang="es-EC" sz="800" b="1"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1F497D"/>
                        </a:solidFill>
                        <a:effectLst/>
                        <a:latin typeface="Calibri"/>
                      </a:endParaRPr>
                    </a:p>
                  </a:txBody>
                  <a:tcPr marL="7194" marR="7194" marT="7194" marB="0" anchor="b"/>
                </a:tc>
                <a:tc gridSpan="3">
                  <a:txBody>
                    <a:bodyPr/>
                    <a:lstStyle/>
                    <a:p>
                      <a:pPr algn="ctr" fontAlgn="b"/>
                      <a:r>
                        <a:rPr lang="es-EC" sz="1500" u="none" strike="noStrike">
                          <a:effectLst/>
                        </a:rPr>
                        <a:t>ACTUAL</a:t>
                      </a:r>
                      <a:endParaRPr lang="es-EC" sz="1500" b="0" i="0" u="none" strike="noStrike">
                        <a:solidFill>
                          <a:srgbClr val="000000"/>
                        </a:solidFill>
                        <a:effectLst/>
                        <a:latin typeface="Arial"/>
                      </a:endParaRPr>
                    </a:p>
                  </a:txBody>
                  <a:tcPr marL="7194" marR="7194" marT="7194" marB="0" anchor="b"/>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ctr" fontAlgn="b"/>
                      <a:endParaRPr lang="es-EC" sz="800" b="1" i="0" u="none" strike="noStrike">
                        <a:solidFill>
                          <a:srgbClr val="000000"/>
                        </a:solidFill>
                        <a:effectLst/>
                        <a:latin typeface="Calibri"/>
                      </a:endParaRPr>
                    </a:p>
                  </a:txBody>
                  <a:tcPr marL="7194" marR="7194" marT="7194" marB="0" anchor="b"/>
                </a:tc>
                <a:tc>
                  <a:txBody>
                    <a:bodyPr/>
                    <a:lstStyle/>
                    <a:p>
                      <a:pPr algn="ctr" fontAlgn="b"/>
                      <a:endParaRPr lang="es-EC" sz="800" b="1" i="0" u="none" strike="noStrike">
                        <a:solidFill>
                          <a:srgbClr val="000000"/>
                        </a:solidFill>
                        <a:effectLst/>
                        <a:latin typeface="Calibri"/>
                      </a:endParaRPr>
                    </a:p>
                  </a:txBody>
                  <a:tcPr marL="7194" marR="7194" marT="7194" marB="0" anchor="b"/>
                </a:tc>
                <a:tc>
                  <a:txBody>
                    <a:bodyPr/>
                    <a:lstStyle/>
                    <a:p>
                      <a:pPr algn="ctr" fontAlgn="b"/>
                      <a:endParaRPr lang="es-EC" sz="800" b="1" i="0" u="none" strike="noStrike">
                        <a:solidFill>
                          <a:srgbClr val="000000"/>
                        </a:solidFill>
                        <a:effectLst/>
                        <a:latin typeface="Calibri"/>
                      </a:endParaRPr>
                    </a:p>
                  </a:txBody>
                  <a:tcPr marL="7194" marR="7194" marT="7194" marB="0" anchor="b"/>
                </a:tc>
              </a:tr>
              <a:tr h="240950">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c>
                  <a:txBody>
                    <a:bodyPr/>
                    <a:lstStyle/>
                    <a:p>
                      <a:pPr algn="l" fontAlgn="b"/>
                      <a:endParaRPr lang="es-EC" sz="800" b="0" i="0" u="none" strike="noStrike">
                        <a:solidFill>
                          <a:srgbClr val="000000"/>
                        </a:solidFill>
                        <a:effectLst/>
                        <a:latin typeface="Calibri"/>
                      </a:endParaRPr>
                    </a:p>
                  </a:txBody>
                  <a:tcPr marL="7194" marR="7194" marT="7194" marB="0" anchor="b"/>
                </a:tc>
              </a:tr>
              <a:tr h="734322">
                <a:tc>
                  <a:txBody>
                    <a:bodyPr/>
                    <a:lstStyle/>
                    <a:p>
                      <a:pPr algn="ctr" fontAlgn="ctr"/>
                      <a:r>
                        <a:rPr lang="es-EC" sz="800" u="none" strike="noStrike">
                          <a:effectLst/>
                        </a:rPr>
                        <a:t>CLIENTE</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ÁREA, m2</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PESO, kg</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SISTEMA DE PINTURAS</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EPS (MICRAS)</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 SÓLIDOS VOLUMEN</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REN. TEÓRICO m</a:t>
                      </a:r>
                      <a:r>
                        <a:rPr lang="es-EC" sz="800" u="none" strike="noStrike" baseline="30000">
                          <a:effectLst/>
                        </a:rPr>
                        <a:t>2</a:t>
                      </a:r>
                      <a:r>
                        <a:rPr lang="es-EC" sz="800" u="none" strike="noStrike">
                          <a:effectLst/>
                        </a:rPr>
                        <a:t>/GAL</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a:t>
                      </a:r>
                      <a:br>
                        <a:rPr lang="es-EC" sz="800" u="none" strike="noStrike">
                          <a:effectLst/>
                        </a:rPr>
                      </a:br>
                      <a:r>
                        <a:rPr lang="es-EC" sz="800" u="none" strike="noStrike">
                          <a:effectLst/>
                        </a:rPr>
                        <a:t>PÉRDIDAS</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REN. PRÁCT m</a:t>
                      </a:r>
                      <a:r>
                        <a:rPr lang="es-EC" sz="800" u="none" strike="noStrike" baseline="30000">
                          <a:effectLst/>
                        </a:rPr>
                        <a:t>2</a:t>
                      </a:r>
                      <a:r>
                        <a:rPr lang="es-EC" sz="800" u="none" strike="noStrike">
                          <a:effectLst/>
                        </a:rPr>
                        <a:t>/GAL</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GAL. ESTIMA</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COSTO $/GALÓN</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COSTO $/M2</a:t>
                      </a:r>
                      <a:endParaRPr lang="es-EC" sz="800" b="1" i="0" u="none" strike="noStrike">
                        <a:solidFill>
                          <a:srgbClr val="FFFFFF"/>
                        </a:solidFill>
                        <a:effectLst/>
                        <a:latin typeface="Calibri"/>
                      </a:endParaRPr>
                    </a:p>
                  </a:txBody>
                  <a:tcPr marL="7194" marR="7194" marT="7194" marB="0" anchor="ctr"/>
                </a:tc>
                <a:tc>
                  <a:txBody>
                    <a:bodyPr/>
                    <a:lstStyle/>
                    <a:p>
                      <a:pPr algn="ctr" fontAlgn="ctr"/>
                      <a:r>
                        <a:rPr lang="es-EC" sz="800" u="none" strike="noStrike">
                          <a:effectLst/>
                        </a:rPr>
                        <a:t>COSTO $/kg</a:t>
                      </a:r>
                      <a:endParaRPr lang="es-EC" sz="800" b="1" i="0" u="none" strike="noStrike">
                        <a:solidFill>
                          <a:srgbClr val="FFFFFF"/>
                        </a:solidFill>
                        <a:effectLst/>
                        <a:latin typeface="Calibri"/>
                      </a:endParaRPr>
                    </a:p>
                  </a:txBody>
                  <a:tcPr marL="7194" marR="7194" marT="7194" marB="0" anchor="ctr"/>
                </a:tc>
              </a:tr>
              <a:tr h="240950">
                <a:tc>
                  <a:txBody>
                    <a:bodyPr/>
                    <a:lstStyle/>
                    <a:p>
                      <a:pPr algn="l" fontAlgn="b"/>
                      <a:r>
                        <a:rPr lang="es-EC" sz="800" u="none" strike="noStrike">
                          <a:effectLst/>
                        </a:rPr>
                        <a:t>CHAIDE-CHAIDE</a:t>
                      </a:r>
                      <a:endParaRPr lang="es-EC" sz="800" b="1"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2975</a:t>
                      </a:r>
                      <a:endParaRPr lang="es-EC" sz="800" b="1"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123962,4</a:t>
                      </a:r>
                      <a:endParaRPr lang="es-EC" sz="800" b="1"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JET ANTICORROSIVO</a:t>
                      </a:r>
                      <a:endParaRPr lang="es-EC" sz="800" b="1"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75</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42</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21</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42</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12</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242</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9</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0,73</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0,018</a:t>
                      </a:r>
                      <a:endParaRPr lang="es-EC" sz="800" b="0" i="0" u="none" strike="noStrike">
                        <a:solidFill>
                          <a:srgbClr val="000000"/>
                        </a:solidFill>
                        <a:effectLst/>
                        <a:latin typeface="Calibri"/>
                      </a:endParaRPr>
                    </a:p>
                  </a:txBody>
                  <a:tcPr marL="7194" marR="7194" marT="7194" marB="0" anchor="b"/>
                </a:tc>
              </a:tr>
              <a:tr h="240950">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THINNER LACA</a:t>
                      </a:r>
                      <a:endParaRPr lang="es-EC" sz="800" b="1"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30</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4,5</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0,05</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0,001</a:t>
                      </a:r>
                      <a:endParaRPr lang="es-EC" sz="800" b="0" i="0" u="none" strike="noStrike">
                        <a:solidFill>
                          <a:srgbClr val="000000"/>
                        </a:solidFill>
                        <a:effectLst/>
                        <a:latin typeface="Calibri"/>
                      </a:endParaRPr>
                    </a:p>
                  </a:txBody>
                  <a:tcPr marL="7194" marR="7194" marT="7194" marB="0" anchor="b"/>
                </a:tc>
              </a:tr>
              <a:tr h="240950">
                <a:tc>
                  <a:txBody>
                    <a:bodyPr/>
                    <a:lstStyle/>
                    <a:p>
                      <a:pPr algn="l" fontAlgn="b"/>
                      <a:r>
                        <a:rPr lang="es-EC" sz="800" u="none" strike="noStrike">
                          <a:effectLst/>
                        </a:rPr>
                        <a:t>TOTAL</a:t>
                      </a:r>
                      <a:endParaRPr lang="es-EC" sz="800" b="1"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1F497D"/>
                        </a:solidFill>
                        <a:effectLst/>
                        <a:latin typeface="Calibri"/>
                      </a:endParaRPr>
                    </a:p>
                  </a:txBody>
                  <a:tcPr marL="7194" marR="7194" marT="7194" marB="0" anchor="b"/>
                </a:tc>
                <a:tc>
                  <a:txBody>
                    <a:bodyPr/>
                    <a:lstStyle/>
                    <a:p>
                      <a:pPr algn="ctr" fontAlgn="b"/>
                      <a:r>
                        <a:rPr lang="es-EC" sz="800" u="none" strike="noStrike">
                          <a:effectLst/>
                        </a:rPr>
                        <a:t>75</a:t>
                      </a:r>
                      <a:endParaRPr lang="es-EC" sz="800" b="1" i="0" u="none" strike="noStrike">
                        <a:solidFill>
                          <a:srgbClr val="000000"/>
                        </a:solidFill>
                        <a:effectLst/>
                        <a:latin typeface="Calibri"/>
                      </a:endParaRPr>
                    </a:p>
                  </a:txBody>
                  <a:tcPr marL="7194" marR="7194" marT="7194" marB="0" anchor="b"/>
                </a:tc>
                <a:tc>
                  <a:txBody>
                    <a:bodyPr/>
                    <a:lstStyle/>
                    <a:p>
                      <a:pPr algn="l" fontAlgn="b"/>
                      <a:r>
                        <a:rPr lang="es-EC" sz="800" u="none" strike="noStrike" dirty="0">
                          <a:effectLst/>
                        </a:rPr>
                        <a:t> </a:t>
                      </a:r>
                      <a:endParaRPr lang="es-EC" sz="800" b="0" i="0" u="none" strike="noStrike" dirty="0">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 </a:t>
                      </a:r>
                      <a:endParaRPr lang="es-EC" sz="800" b="1" i="0" u="none" strike="noStrike">
                        <a:solidFill>
                          <a:srgbClr val="000000"/>
                        </a:solidFill>
                        <a:effectLst/>
                        <a:latin typeface="Calibri"/>
                      </a:endParaRPr>
                    </a:p>
                  </a:txBody>
                  <a:tcPr marL="7194" marR="7194" marT="7194" marB="0" anchor="b"/>
                </a:tc>
                <a:tc>
                  <a:txBody>
                    <a:bodyPr/>
                    <a:lstStyle/>
                    <a:p>
                      <a:pPr algn="ctr" fontAlgn="b"/>
                      <a:r>
                        <a:rPr lang="es-EC" sz="800" u="none" strike="noStrike">
                          <a:effectLst/>
                        </a:rPr>
                        <a:t>0,78</a:t>
                      </a:r>
                      <a:endParaRPr lang="es-EC" sz="800" b="1" i="0" u="none" strike="noStrike">
                        <a:solidFill>
                          <a:srgbClr val="000000"/>
                        </a:solidFill>
                        <a:effectLst/>
                        <a:latin typeface="Calibri"/>
                      </a:endParaRPr>
                    </a:p>
                  </a:txBody>
                  <a:tcPr marL="7194" marR="7194" marT="7194" marB="0" anchor="b"/>
                </a:tc>
                <a:tc>
                  <a:txBody>
                    <a:bodyPr/>
                    <a:lstStyle/>
                    <a:p>
                      <a:pPr algn="ctr" fontAlgn="b"/>
                      <a:r>
                        <a:rPr lang="es-EC" sz="800" u="none" strike="noStrike" dirty="0">
                          <a:effectLst/>
                        </a:rPr>
                        <a:t>0,019</a:t>
                      </a:r>
                      <a:endParaRPr lang="es-EC" sz="800" b="1" i="0" u="none" strike="noStrike" dirty="0">
                        <a:solidFill>
                          <a:srgbClr val="000000"/>
                        </a:solidFill>
                        <a:effectLst/>
                        <a:latin typeface="Calibri"/>
                      </a:endParaRPr>
                    </a:p>
                  </a:txBody>
                  <a:tcPr marL="7194" marR="7194" marT="7194" marB="0" anchor="b"/>
                </a:tc>
              </a:tr>
            </a:tbl>
          </a:graphicData>
        </a:graphic>
      </p:graphicFrame>
    </p:spTree>
    <p:extLst>
      <p:ext uri="{BB962C8B-B14F-4D97-AF65-F5344CB8AC3E}">
        <p14:creationId xmlns:p14="http://schemas.microsoft.com/office/powerpoint/2010/main" val="3121547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a:xfrm>
                <a:off x="395536" y="1052736"/>
                <a:ext cx="8589640" cy="5328592"/>
              </a:xfrm>
            </p:spPr>
            <p:txBody>
              <a:bodyPr>
                <a:normAutofit fontScale="70000" lnSpcReduction="20000"/>
              </a:bodyPr>
              <a:lstStyle/>
              <a:p>
                <a:pPr algn="just">
                  <a:buClrTx/>
                  <a:buSzPct val="70000"/>
                  <a:buFont typeface="Arial" pitchFamily="34" charset="0"/>
                  <a:buChar char="•"/>
                </a:pPr>
                <a:r>
                  <a:rPr lang="es-ES" dirty="0">
                    <a:latin typeface="Arial" pitchFamily="34" charset="0"/>
                    <a:cs typeface="Arial" pitchFamily="34" charset="0"/>
                  </a:rPr>
                  <a:t>El desarrollo de este proyecto se lo realizó en el área de Pintura – SEDEMI S.C.C. y como se lo explica en el desarrollo de cada uno de los capítulos en la parte de diagnostico se tomó está sección como piloto para la realización del estudio porque la empresa es grande y es mejor tomar una sección para de allí partir y a medida den los resultados se puede ir incentivando a las demás secciones a que se interesen en aplicar los principales conceptos de Control </a:t>
                </a:r>
                <a:r>
                  <a:rPr lang="es-ES" dirty="0" smtClean="0">
                    <a:latin typeface="Arial" pitchFamily="34" charset="0"/>
                    <a:cs typeface="Arial" pitchFamily="34" charset="0"/>
                  </a:rPr>
                  <a:t>Estadístico</a:t>
                </a:r>
              </a:p>
              <a:p>
                <a:pPr>
                  <a:buClrTx/>
                  <a:buSzPct val="70000"/>
                  <a:buFont typeface="Arial" pitchFamily="34" charset="0"/>
                  <a:buChar char="•"/>
                </a:pPr>
                <a:endParaRPr lang="es-ES" dirty="0" smtClean="0">
                  <a:latin typeface="Arial" pitchFamily="34" charset="0"/>
                  <a:cs typeface="Arial" pitchFamily="34" charset="0"/>
                </a:endParaRPr>
              </a:p>
              <a:p>
                <a:pPr lvl="0" algn="just">
                  <a:buClrTx/>
                  <a:buSzPct val="70000"/>
                  <a:buFont typeface="Arial" pitchFamily="34" charset="0"/>
                  <a:buChar char="•"/>
                </a:pPr>
                <a:r>
                  <a:rPr lang="es-ES" dirty="0">
                    <a:latin typeface="Arial" pitchFamily="34" charset="0"/>
                    <a:cs typeface="Arial" pitchFamily="34" charset="0"/>
                  </a:rPr>
                  <a:t>Se determinó los límites de control naturales correspondiente </a:t>
                </a:r>
                <a:r>
                  <a:rPr lang="es-ES" dirty="0" smtClean="0">
                    <a:latin typeface="Arial" pitchFamily="34" charset="0"/>
                    <a:cs typeface="Arial" pitchFamily="34" charset="0"/>
                  </a:rPr>
                  <a:t>al proceso de aplicación del recubrimiento superficial </a:t>
                </a:r>
                <a:r>
                  <a:rPr lang="es-EC" dirty="0">
                    <a:latin typeface="Arial" pitchFamily="34" charset="0"/>
                    <a:cs typeface="Arial" pitchFamily="34" charset="0"/>
                  </a:rPr>
                  <a:t>rendimiento </a:t>
                </a:r>
                <a:r>
                  <a:rPr lang="es-ES" dirty="0">
                    <a:latin typeface="Arial" pitchFamily="34" charset="0"/>
                    <a:cs typeface="Arial" pitchFamily="34" charset="0"/>
                  </a:rPr>
                  <a:t>práctico 12 (</a:t>
                </a:r>
                <a14:m>
                  <m:oMath xmlns:m="http://schemas.openxmlformats.org/officeDocument/2006/math">
                    <m:f>
                      <m:fPr>
                        <m:ctrlPr>
                          <a:rPr lang="es-EC" i="1">
                            <a:latin typeface="Cambria Math"/>
                          </a:rPr>
                        </m:ctrlPr>
                      </m:fPr>
                      <m:num>
                        <m:sSup>
                          <m:sSupPr>
                            <m:ctrlPr>
                              <a:rPr lang="es-EC" i="1">
                                <a:latin typeface="Cambria Math"/>
                              </a:rPr>
                            </m:ctrlPr>
                          </m:sSupPr>
                          <m:e>
                            <m:r>
                              <m:rPr>
                                <m:sty m:val="p"/>
                              </m:rPr>
                              <a:rPr lang="es-ES">
                                <a:latin typeface="Cambria Math"/>
                              </a:rPr>
                              <m:t>m</m:t>
                            </m:r>
                          </m:e>
                          <m:sup>
                            <m:r>
                              <a:rPr lang="es-ES">
                                <a:latin typeface="Cambria Math"/>
                              </a:rPr>
                              <m:t>2</m:t>
                            </m:r>
                          </m:sup>
                        </m:sSup>
                      </m:num>
                      <m:den>
                        <m:r>
                          <m:rPr>
                            <m:sty m:val="p"/>
                          </m:rPr>
                          <a:rPr lang="es-ES">
                            <a:latin typeface="Cambria Math"/>
                          </a:rPr>
                          <m:t>gal</m:t>
                        </m:r>
                      </m:den>
                    </m:f>
                  </m:oMath>
                </a14:m>
                <a:r>
                  <a:rPr lang="es-ES" dirty="0">
                    <a:latin typeface="Arial" pitchFamily="34" charset="0"/>
                    <a:cs typeface="Arial" pitchFamily="34" charset="0"/>
                  </a:rPr>
                  <a:t>)</a:t>
                </a:r>
                <a:r>
                  <a:rPr lang="es-ES" dirty="0" smtClean="0">
                    <a:latin typeface="Arial" pitchFamily="34" charset="0"/>
                    <a:cs typeface="Arial" pitchFamily="34" charset="0"/>
                  </a:rPr>
                  <a:t>, </a:t>
                </a:r>
                <a:r>
                  <a:rPr lang="es-ES" dirty="0">
                    <a:latin typeface="Arial" pitchFamily="34" charset="0"/>
                    <a:cs typeface="Arial" pitchFamily="34" charset="0"/>
                  </a:rPr>
                  <a:t>y LCS: </a:t>
                </a:r>
                <a:r>
                  <a:rPr lang="es-ES" dirty="0" smtClean="0">
                    <a:latin typeface="Arial" pitchFamily="34" charset="0"/>
                    <a:cs typeface="Arial" pitchFamily="34" charset="0"/>
                  </a:rPr>
                  <a:t>14 </a:t>
                </a:r>
                <a:r>
                  <a:rPr lang="es-ES" dirty="0">
                    <a:latin typeface="Arial" pitchFamily="34" charset="0"/>
                    <a:cs typeface="Arial" pitchFamily="34" charset="0"/>
                  </a:rPr>
                  <a:t>y LCI: </a:t>
                </a:r>
                <a:r>
                  <a:rPr lang="es-ES" dirty="0" smtClean="0">
                    <a:latin typeface="Arial" pitchFamily="34" charset="0"/>
                    <a:cs typeface="Arial" pitchFamily="34" charset="0"/>
                  </a:rPr>
                  <a:t>10, </a:t>
                </a:r>
                <a:r>
                  <a:rPr lang="es-ES" dirty="0">
                    <a:latin typeface="Arial" pitchFamily="34" charset="0"/>
                    <a:cs typeface="Arial" pitchFamily="34" charset="0"/>
                  </a:rPr>
                  <a:t>valores que permite el desempeño normal del proceso de aplicación</a:t>
                </a:r>
                <a:r>
                  <a:rPr lang="es-ES" dirty="0" smtClean="0">
                    <a:latin typeface="Arial" pitchFamily="34" charset="0"/>
                    <a:cs typeface="Arial" pitchFamily="34" charset="0"/>
                  </a:rPr>
                  <a:t>.</a:t>
                </a:r>
              </a:p>
              <a:p>
                <a:pPr lvl="0">
                  <a:buClrTx/>
                  <a:buSzPct val="70000"/>
                  <a:buFont typeface="Arial" pitchFamily="34" charset="0"/>
                  <a:buChar char="•"/>
                </a:pPr>
                <a:endParaRPr lang="es-ES" dirty="0" smtClean="0">
                  <a:latin typeface="Arial" pitchFamily="34" charset="0"/>
                  <a:cs typeface="Arial" pitchFamily="34" charset="0"/>
                </a:endParaRPr>
              </a:p>
              <a:p>
                <a:pPr algn="just">
                  <a:buClrTx/>
                  <a:buSzPct val="70000"/>
                  <a:buFont typeface="Arial" pitchFamily="34" charset="0"/>
                  <a:buChar char="•"/>
                </a:pPr>
                <a:r>
                  <a:rPr lang="es-ES" dirty="0">
                    <a:latin typeface="Arial" pitchFamily="34" charset="0"/>
                    <a:cs typeface="Arial" pitchFamily="34" charset="0"/>
                  </a:rPr>
                  <a:t>La </a:t>
                </a:r>
                <a:r>
                  <a:rPr lang="es-ES" dirty="0" smtClean="0">
                    <a:latin typeface="Arial" pitchFamily="34" charset="0"/>
                    <a:cs typeface="Arial" pitchFamily="34" charset="0"/>
                  </a:rPr>
                  <a:t>capacidad del </a:t>
                </a:r>
                <a:r>
                  <a:rPr lang="es-ES" dirty="0">
                    <a:latin typeface="Arial" pitchFamily="34" charset="0"/>
                    <a:cs typeface="Arial" pitchFamily="34" charset="0"/>
                  </a:rPr>
                  <a:t>proceso y el índice de capacidad real referente </a:t>
                </a:r>
                <a:r>
                  <a:rPr lang="es-ES" dirty="0" smtClean="0">
                    <a:latin typeface="Arial" pitchFamily="34" charset="0"/>
                    <a:cs typeface="Arial" pitchFamily="34" charset="0"/>
                  </a:rPr>
                  <a:t>al </a:t>
                </a:r>
                <a:r>
                  <a:rPr lang="es-ES" dirty="0">
                    <a:latin typeface="Arial" pitchFamily="34" charset="0"/>
                    <a:cs typeface="Arial" pitchFamily="34" charset="0"/>
                  </a:rPr>
                  <a:t>proceso de aplicación </a:t>
                </a:r>
                <a:r>
                  <a:rPr lang="es-ES" dirty="0" smtClean="0">
                    <a:latin typeface="Arial" pitchFamily="34" charset="0"/>
                    <a:cs typeface="Arial" pitchFamily="34" charset="0"/>
                  </a:rPr>
                  <a:t>del </a:t>
                </a:r>
                <a:r>
                  <a:rPr lang="es-ES" dirty="0">
                    <a:latin typeface="Arial" pitchFamily="34" charset="0"/>
                    <a:cs typeface="Arial" pitchFamily="34" charset="0"/>
                  </a:rPr>
                  <a:t>recubrimiento anticorrosivo superficial  presento los siguientes resultados: </a:t>
                </a:r>
                <a:r>
                  <a:rPr lang="es-ES" b="1" dirty="0" err="1">
                    <a:latin typeface="Arial" pitchFamily="34" charset="0"/>
                    <a:cs typeface="Arial" pitchFamily="34" charset="0"/>
                  </a:rPr>
                  <a:t>Cp</a:t>
                </a:r>
                <a:r>
                  <a:rPr lang="es-ES" b="1" dirty="0">
                    <a:latin typeface="Arial" pitchFamily="34" charset="0"/>
                    <a:cs typeface="Arial" pitchFamily="34" charset="0"/>
                  </a:rPr>
                  <a:t>= 1,33</a:t>
                </a:r>
                <a:r>
                  <a:rPr lang="es-ES" dirty="0">
                    <a:latin typeface="Arial" pitchFamily="34" charset="0"/>
                    <a:cs typeface="Arial" pitchFamily="34" charset="0"/>
                  </a:rPr>
                  <a:t> y el </a:t>
                </a:r>
                <a:r>
                  <a:rPr lang="es-ES" b="1" dirty="0" err="1">
                    <a:latin typeface="Arial" pitchFamily="34" charset="0"/>
                    <a:cs typeface="Arial" pitchFamily="34" charset="0"/>
                  </a:rPr>
                  <a:t>Cpk</a:t>
                </a:r>
                <a:r>
                  <a:rPr lang="es-ES" b="1" dirty="0">
                    <a:latin typeface="Arial" pitchFamily="34" charset="0"/>
                    <a:cs typeface="Arial" pitchFamily="34" charset="0"/>
                  </a:rPr>
                  <a:t>= 1,21</a:t>
                </a:r>
                <a:r>
                  <a:rPr lang="es-ES" dirty="0">
                    <a:latin typeface="Arial" pitchFamily="34" charset="0"/>
                    <a:cs typeface="Arial" pitchFamily="34" charset="0"/>
                  </a:rPr>
                  <a:t>, estos resultados se obtuvieron correspondiente al mes de Abril, entonces el proceso produciría 0.0096% de estructuras metálicas pintadas fuera de las especificaciones, el proceso de aplicación del recubrimiento es adecuado para el trabajo y permite alcanzar una calidad satisfactoria</a:t>
                </a:r>
                <a:r>
                  <a:rPr lang="es-ES" dirty="0" smtClean="0">
                    <a:latin typeface="Arial" pitchFamily="34" charset="0"/>
                    <a:cs typeface="Arial" pitchFamily="34" charset="0"/>
                  </a:rPr>
                  <a:t>.</a:t>
                </a:r>
              </a:p>
              <a:p>
                <a:pPr>
                  <a:buClrTx/>
                  <a:buSzPct val="70000"/>
                  <a:buFont typeface="Arial" pitchFamily="34" charset="0"/>
                  <a:buChar char="•"/>
                </a:pPr>
                <a:endParaRPr lang="es-EC" dirty="0"/>
              </a:p>
              <a:p>
                <a:pPr lvl="0">
                  <a:buClrTx/>
                  <a:buSzPct val="70000"/>
                  <a:buFont typeface="Arial" pitchFamily="34" charset="0"/>
                  <a:buChar char="•"/>
                </a:pPr>
                <a:endParaRPr lang="es-ES" dirty="0" smtClean="0"/>
              </a:p>
              <a:p>
                <a:pPr lvl="0">
                  <a:buClrTx/>
                  <a:buSzPct val="70000"/>
                  <a:buFont typeface="Arial" pitchFamily="34" charset="0"/>
                  <a:buChar char="•"/>
                </a:pPr>
                <a:endParaRPr lang="es-EC" dirty="0"/>
              </a:p>
              <a:p>
                <a:pPr>
                  <a:buClrTx/>
                  <a:buSzPct val="70000"/>
                  <a:buFont typeface="Arial" pitchFamily="34" charset="0"/>
                  <a:buChar char="•"/>
                </a:pPr>
                <a:endParaRPr lang="es-ES" dirty="0" smtClean="0"/>
              </a:p>
              <a:p>
                <a:pPr>
                  <a:buClrTx/>
                  <a:buSzPct val="70000"/>
                  <a:buFont typeface="Arial" pitchFamily="34" charset="0"/>
                  <a:buChar char="•"/>
                </a:pPr>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xfrm>
                <a:off x="395536" y="1052736"/>
                <a:ext cx="8589640" cy="5328592"/>
              </a:xfrm>
              <a:blipFill rotWithShape="1">
                <a:blip r:embed="rId2"/>
                <a:stretch>
                  <a:fillRect t="-1716" r="-639"/>
                </a:stretch>
              </a:blipFill>
            </p:spPr>
            <p:txBody>
              <a:bodyPr/>
              <a:lstStyle/>
              <a:p>
                <a:r>
                  <a:rPr lang="es-EC">
                    <a:noFill/>
                  </a:rPr>
                  <a:t> </a:t>
                </a:r>
              </a:p>
            </p:txBody>
          </p:sp>
        </mc:Fallback>
      </mc:AlternateContent>
      <p:graphicFrame>
        <p:nvGraphicFramePr>
          <p:cNvPr id="4" name="3 Diagrama"/>
          <p:cNvGraphicFramePr/>
          <p:nvPr/>
        </p:nvGraphicFramePr>
        <p:xfrm>
          <a:off x="323528" y="44624"/>
          <a:ext cx="3466728" cy="922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cstate="print"/>
          <a:srcRect/>
          <a:stretch>
            <a:fillRect/>
          </a:stretch>
        </p:blipFill>
        <p:spPr>
          <a:xfrm>
            <a:off x="6301680" y="188640"/>
            <a:ext cx="2590800" cy="576064"/>
          </a:xfrm>
          <a:prstGeom prst="rect">
            <a:avLst/>
          </a:prstGeom>
          <a:noFill/>
        </p:spPr>
      </p:pic>
    </p:spTree>
    <p:extLst>
      <p:ext uri="{BB962C8B-B14F-4D97-AF65-F5344CB8AC3E}">
        <p14:creationId xmlns:p14="http://schemas.microsoft.com/office/powerpoint/2010/main" val="2967799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a:xfrm>
                <a:off x="662880" y="1124744"/>
                <a:ext cx="8229600" cy="5589240"/>
              </a:xfrm>
            </p:spPr>
            <p:txBody>
              <a:bodyPr>
                <a:normAutofit/>
              </a:bodyPr>
              <a:lstStyle/>
              <a:p>
                <a:pPr lvl="0" algn="just"/>
                <a:r>
                  <a:rPr lang="es-ES" sz="2000" dirty="0">
                    <a:latin typeface="Arial" pitchFamily="34" charset="0"/>
                    <a:cs typeface="Arial" pitchFamily="34" charset="0"/>
                  </a:rPr>
                  <a:t>El </a:t>
                </a:r>
                <a:r>
                  <a:rPr lang="es-ES" sz="2000" dirty="0" smtClean="0">
                    <a:latin typeface="Arial" pitchFamily="34" charset="0"/>
                    <a:cs typeface="Arial" pitchFamily="34" charset="0"/>
                  </a:rPr>
                  <a:t>análisis de la variación de la productividad del </a:t>
                </a:r>
                <a:r>
                  <a:rPr lang="es-ES" sz="2000" dirty="0">
                    <a:latin typeface="Arial" pitchFamily="34" charset="0"/>
                    <a:cs typeface="Arial" pitchFamily="34" charset="0"/>
                  </a:rPr>
                  <a:t>proceso de aplicación del recubrimiento anticorrosivo superficial se consideró dos aspectos fundamentales y de intervención directa, colocando en el resultado del estudio solo los puntos más importantes para el diagnostico: </a:t>
                </a:r>
                <a:endParaRPr lang="es-EC" sz="2000" dirty="0">
                  <a:latin typeface="Arial" pitchFamily="34" charset="0"/>
                  <a:cs typeface="Arial" pitchFamily="34" charset="0"/>
                </a:endParaRPr>
              </a:p>
              <a:p>
                <a:pPr lvl="0"/>
                <a:r>
                  <a:rPr lang="es-ES" sz="2000" dirty="0">
                    <a:latin typeface="Arial" pitchFamily="34" charset="0"/>
                    <a:cs typeface="Arial" pitchFamily="34" charset="0"/>
                  </a:rPr>
                  <a:t>Espesor de película seca (</a:t>
                </a:r>
                <a:r>
                  <a:rPr lang="es-ES" sz="2000" dirty="0" err="1">
                    <a:latin typeface="Arial" pitchFamily="34" charset="0"/>
                    <a:cs typeface="Arial" pitchFamily="34" charset="0"/>
                  </a:rPr>
                  <a:t>mils</a:t>
                </a:r>
                <a:r>
                  <a:rPr lang="es-ES" sz="2000" dirty="0" smtClean="0">
                    <a:latin typeface="Arial" pitchFamily="34" charset="0"/>
                    <a:cs typeface="Arial" pitchFamily="34" charset="0"/>
                  </a:rPr>
                  <a:t>)</a:t>
                </a:r>
                <a:endParaRPr lang="es-EC" sz="2000" dirty="0">
                  <a:latin typeface="Arial" pitchFamily="34" charset="0"/>
                  <a:cs typeface="Arial" pitchFamily="34" charset="0"/>
                </a:endParaRPr>
              </a:p>
              <a:p>
                <a:pPr lvl="0"/>
                <a:r>
                  <a:rPr lang="es-ES" sz="2000" dirty="0">
                    <a:latin typeface="Arial" pitchFamily="34" charset="0"/>
                    <a:cs typeface="Arial" pitchFamily="34" charset="0"/>
                  </a:rPr>
                  <a:t>El rendimiento práctico (</a:t>
                </a:r>
                <a14:m>
                  <m:oMath xmlns:m="http://schemas.openxmlformats.org/officeDocument/2006/math">
                    <m:f>
                      <m:fPr>
                        <m:ctrlPr>
                          <a:rPr lang="es-EC" sz="2000" i="1">
                            <a:latin typeface="Cambria Math"/>
                          </a:rPr>
                        </m:ctrlPr>
                      </m:fPr>
                      <m:num>
                        <m:sSup>
                          <m:sSupPr>
                            <m:ctrlPr>
                              <a:rPr lang="es-EC" sz="2000" i="1">
                                <a:latin typeface="Cambria Math"/>
                              </a:rPr>
                            </m:ctrlPr>
                          </m:sSupPr>
                          <m:e>
                            <m:r>
                              <a:rPr lang="es-ES" sz="2000" i="1">
                                <a:latin typeface="Cambria Math"/>
                              </a:rPr>
                              <m:t>𝑚</m:t>
                            </m:r>
                          </m:e>
                          <m:sup>
                            <m:r>
                              <a:rPr lang="es-ES" sz="2000" i="1">
                                <a:latin typeface="Cambria Math"/>
                              </a:rPr>
                              <m:t>2</m:t>
                            </m:r>
                          </m:sup>
                        </m:sSup>
                      </m:num>
                      <m:den>
                        <m:r>
                          <a:rPr lang="es-ES" sz="2000" i="1">
                            <a:latin typeface="Cambria Math"/>
                          </a:rPr>
                          <m:t>𝑔𝑎𝑙</m:t>
                        </m:r>
                      </m:den>
                    </m:f>
                    <m:r>
                      <a:rPr lang="es-ES" sz="2000" i="1">
                        <a:latin typeface="Cambria Math"/>
                      </a:rPr>
                      <m:t>)</m:t>
                    </m:r>
                  </m:oMath>
                </a14:m>
                <a:r>
                  <a:rPr lang="es-ES" sz="2000" dirty="0">
                    <a:latin typeface="Arial" pitchFamily="34" charset="0"/>
                    <a:cs typeface="Arial" pitchFamily="34" charset="0"/>
                  </a:rPr>
                  <a:t> del recubrimiento anticorrosivo superficial</a:t>
                </a:r>
                <a:r>
                  <a:rPr lang="es-ES" sz="2000" dirty="0" smtClean="0">
                    <a:latin typeface="Arial" pitchFamily="34" charset="0"/>
                    <a:cs typeface="Arial" pitchFamily="34" charset="0"/>
                  </a:rPr>
                  <a:t>.</a:t>
                </a:r>
              </a:p>
              <a:p>
                <a:pPr marL="109728" lvl="0" indent="0">
                  <a:buNone/>
                </a:pPr>
                <a:endParaRPr lang="es-ES" sz="2000" dirty="0" smtClean="0">
                  <a:latin typeface="Arial" pitchFamily="34" charset="0"/>
                  <a:cs typeface="Arial" pitchFamily="34" charset="0"/>
                </a:endParaRPr>
              </a:p>
              <a:p>
                <a:pPr algn="just"/>
                <a:r>
                  <a:rPr lang="es-ES" sz="2000" dirty="0">
                    <a:latin typeface="Arial" pitchFamily="34" charset="0"/>
                    <a:cs typeface="Arial" pitchFamily="34" charset="0"/>
                  </a:rPr>
                  <a:t>Se determino que si hubo diferencia en la variación de la media (Prueba de Hipótesis  </a:t>
                </a:r>
                <a:r>
                  <a:rPr lang="es-EC" sz="2000" b="1" dirty="0">
                    <a:latin typeface="Arial" pitchFamily="34" charset="0"/>
                    <a:cs typeface="Arial" pitchFamily="34" charset="0"/>
                  </a:rPr>
                  <a:t>H1 = µ1 ≠ µ2</a:t>
                </a:r>
                <a:r>
                  <a:rPr lang="es-EC" sz="2000" dirty="0">
                    <a:latin typeface="Arial" pitchFamily="34" charset="0"/>
                    <a:cs typeface="Arial" pitchFamily="34" charset="0"/>
                  </a:rPr>
                  <a:t>), y se aceptó la hipótesis alternativa correspondiente al </a:t>
                </a:r>
                <a:r>
                  <a:rPr lang="es-ES" sz="2000" dirty="0">
                    <a:latin typeface="Arial" pitchFamily="34" charset="0"/>
                    <a:cs typeface="Arial" pitchFamily="34" charset="0"/>
                  </a:rPr>
                  <a:t>rendimiento práctico </a:t>
                </a:r>
                <a:r>
                  <a:rPr lang="es-ES" sz="2000" dirty="0" smtClean="0">
                    <a:latin typeface="Arial" pitchFamily="34" charset="0"/>
                    <a:cs typeface="Arial" pitchFamily="34" charset="0"/>
                  </a:rPr>
                  <a:t>13,8 </a:t>
                </a:r>
                <a:r>
                  <a:rPr lang="es-ES" sz="2000" dirty="0">
                    <a:latin typeface="Arial" pitchFamily="34" charset="0"/>
                    <a:cs typeface="Arial" pitchFamily="34" charset="0"/>
                  </a:rPr>
                  <a:t>(</a:t>
                </a:r>
                <a14:m>
                  <m:oMath xmlns:m="http://schemas.openxmlformats.org/officeDocument/2006/math">
                    <m:f>
                      <m:fPr>
                        <m:ctrlPr>
                          <a:rPr lang="es-EC" sz="2000" i="1">
                            <a:latin typeface="Cambria Math"/>
                          </a:rPr>
                        </m:ctrlPr>
                      </m:fPr>
                      <m:num>
                        <m:sSup>
                          <m:sSupPr>
                            <m:ctrlPr>
                              <a:rPr lang="es-EC" sz="2000" i="1">
                                <a:latin typeface="Cambria Math"/>
                              </a:rPr>
                            </m:ctrlPr>
                          </m:sSupPr>
                          <m:e>
                            <m:r>
                              <a:rPr lang="es-ES" sz="2000" i="1">
                                <a:latin typeface="Cambria Math"/>
                              </a:rPr>
                              <m:t>𝑚</m:t>
                            </m:r>
                          </m:e>
                          <m:sup>
                            <m:r>
                              <a:rPr lang="es-ES" sz="2000" i="1">
                                <a:latin typeface="Cambria Math"/>
                              </a:rPr>
                              <m:t>2</m:t>
                            </m:r>
                          </m:sup>
                        </m:sSup>
                      </m:num>
                      <m:den>
                        <m:r>
                          <a:rPr lang="es-ES" sz="2000" i="1">
                            <a:latin typeface="Cambria Math"/>
                          </a:rPr>
                          <m:t>𝑔𝑎𝑙</m:t>
                        </m:r>
                      </m:den>
                    </m:f>
                    <m:r>
                      <a:rPr lang="es-ES" sz="2000" i="1">
                        <a:latin typeface="Cambria Math"/>
                      </a:rPr>
                      <m:t>)</m:t>
                    </m:r>
                  </m:oMath>
                </a14:m>
                <a:r>
                  <a:rPr lang="es-ES" sz="2000" dirty="0">
                    <a:latin typeface="Arial" pitchFamily="34" charset="0"/>
                    <a:cs typeface="Arial" pitchFamily="34" charset="0"/>
                  </a:rPr>
                  <a:t>, del recubrimiento anticorrosivo </a:t>
                </a:r>
                <a:r>
                  <a:rPr lang="es-ES" sz="2000" dirty="0" smtClean="0">
                    <a:latin typeface="Arial" pitchFamily="34" charset="0"/>
                    <a:cs typeface="Arial" pitchFamily="34" charset="0"/>
                  </a:rPr>
                  <a:t>superficial como nuevo parámetro de operación.</a:t>
                </a:r>
                <a:endParaRPr lang="es-ES" sz="2000" dirty="0" smtClean="0">
                  <a:latin typeface="Arial" pitchFamily="34" charset="0"/>
                  <a:cs typeface="Arial" pitchFamily="34" charset="0"/>
                </a:endParaRPr>
              </a:p>
              <a:p>
                <a:pPr>
                  <a:buClrTx/>
                  <a:buSzPct val="70000"/>
                  <a:buFont typeface="Arial" pitchFamily="34" charset="0"/>
                  <a:buChar char="•"/>
                </a:pPr>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xfrm>
                <a:off x="662880" y="1124744"/>
                <a:ext cx="8229600" cy="5589240"/>
              </a:xfrm>
              <a:blipFill rotWithShape="1">
                <a:blip r:embed="rId2"/>
                <a:stretch>
                  <a:fillRect t="-437" r="-741"/>
                </a:stretch>
              </a:blipFill>
            </p:spPr>
            <p:txBody>
              <a:bodyPr/>
              <a:lstStyle/>
              <a:p>
                <a:r>
                  <a:rPr lang="es-EC">
                    <a:noFill/>
                  </a:rPr>
                  <a:t> </a:t>
                </a:r>
              </a:p>
            </p:txBody>
          </p:sp>
        </mc:Fallback>
      </mc:AlternateContent>
      <p:graphicFrame>
        <p:nvGraphicFramePr>
          <p:cNvPr id="4" name="3 Diagrama"/>
          <p:cNvGraphicFramePr/>
          <p:nvPr/>
        </p:nvGraphicFramePr>
        <p:xfrm>
          <a:off x="323528" y="44624"/>
          <a:ext cx="3466728" cy="922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cstate="print"/>
          <a:srcRect/>
          <a:stretch>
            <a:fillRect/>
          </a:stretch>
        </p:blipFill>
        <p:spPr>
          <a:xfrm>
            <a:off x="6301680" y="188640"/>
            <a:ext cx="2590800" cy="576064"/>
          </a:xfrm>
          <a:prstGeom prst="rect">
            <a:avLst/>
          </a:prstGeom>
          <a:noFill/>
        </p:spPr>
      </p:pic>
    </p:spTree>
    <p:extLst>
      <p:ext uri="{BB962C8B-B14F-4D97-AF65-F5344CB8AC3E}">
        <p14:creationId xmlns:p14="http://schemas.microsoft.com/office/powerpoint/2010/main" val="3363134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a:xfrm>
                <a:off x="457200" y="980728"/>
                <a:ext cx="8229600" cy="4525963"/>
              </a:xfrm>
            </p:spPr>
            <p:txBody>
              <a:bodyPr>
                <a:normAutofit fontScale="62500" lnSpcReduction="20000"/>
              </a:bodyPr>
              <a:lstStyle/>
              <a:p>
                <a:pPr marL="109728" lvl="0" indent="0">
                  <a:buClrTx/>
                  <a:buSzPct val="70000"/>
                  <a:buNone/>
                </a:pPr>
                <a:endParaRPr lang="es-ES" sz="2800" dirty="0">
                  <a:latin typeface="Arial" pitchFamily="34" charset="0"/>
                  <a:cs typeface="Arial" pitchFamily="34" charset="0"/>
                </a:endParaRPr>
              </a:p>
              <a:p>
                <a:pPr lvl="0" algn="just">
                  <a:buClrTx/>
                  <a:buSzPct val="70000"/>
                  <a:buFont typeface="Arial" pitchFamily="34" charset="0"/>
                  <a:buChar char="•"/>
                </a:pPr>
                <a:r>
                  <a:rPr lang="es-ES" sz="3200" dirty="0">
                    <a:latin typeface="Arial" pitchFamily="34" charset="0"/>
                    <a:cs typeface="Arial" pitchFamily="34" charset="0"/>
                  </a:rPr>
                  <a:t>El costo se incrementa en 0,78 $/m2 y  0,019 $/Kg que </a:t>
                </a:r>
                <a:r>
                  <a:rPr lang="es-EC" sz="3200" dirty="0">
                    <a:latin typeface="Arial" pitchFamily="34" charset="0"/>
                    <a:cs typeface="Arial" pitchFamily="34" charset="0"/>
                  </a:rPr>
                  <a:t>influye directamente a la parte económica del presupuesto establecido en el proyecto adjudicado, este incremento se </a:t>
                </a:r>
                <a:r>
                  <a:rPr lang="es-EC" sz="3200" dirty="0" smtClean="0">
                    <a:latin typeface="Arial" pitchFamily="34" charset="0"/>
                    <a:cs typeface="Arial" pitchFamily="34" charset="0"/>
                  </a:rPr>
                  <a:t>justifica totalmente </a:t>
                </a:r>
                <a:r>
                  <a:rPr lang="es-EC" sz="3200" dirty="0">
                    <a:latin typeface="Arial" pitchFamily="34" charset="0"/>
                    <a:cs typeface="Arial" pitchFamily="34" charset="0"/>
                  </a:rPr>
                  <a:t>con la eliminación de los re-procesos y </a:t>
                </a:r>
                <a:r>
                  <a:rPr lang="es-EC" sz="3200" dirty="0" smtClean="0">
                    <a:latin typeface="Arial" pitchFamily="34" charset="0"/>
                    <a:cs typeface="Arial" pitchFamily="34" charset="0"/>
                  </a:rPr>
                  <a:t>defectos que se presentaba en el producto final, obteniendo la satisfacción del cliente.</a:t>
                </a:r>
                <a:endParaRPr lang="es-EC" sz="3200" dirty="0">
                  <a:latin typeface="Arial" pitchFamily="34" charset="0"/>
                  <a:cs typeface="Arial" pitchFamily="34" charset="0"/>
                </a:endParaRPr>
              </a:p>
              <a:p>
                <a:pPr marL="109728" lvl="0" indent="0">
                  <a:buClrTx/>
                  <a:buSzPct val="70000"/>
                  <a:buNone/>
                </a:pPr>
                <a:endParaRPr lang="es-EC" sz="2800" dirty="0">
                  <a:latin typeface="Arial" pitchFamily="34" charset="0"/>
                  <a:cs typeface="Arial" pitchFamily="34" charset="0"/>
                </a:endParaRPr>
              </a:p>
              <a:p>
                <a:pPr lvl="0" algn="just">
                  <a:buClrTx/>
                  <a:buSzPct val="70000"/>
                  <a:buFont typeface="Arial" pitchFamily="34" charset="0"/>
                  <a:buChar char="•"/>
                </a:pPr>
                <a:r>
                  <a:rPr lang="es-ES" sz="3200" dirty="0">
                    <a:latin typeface="Arial" pitchFamily="34" charset="0"/>
                    <a:cs typeface="Arial" pitchFamily="34" charset="0"/>
                  </a:rPr>
                  <a:t>El procedimiento estándar de operación (PEO), se  detalla la información con las nuevas condiciones de operación que estabiliza el proceso de aplicación del recubrimiento anticorrosivo superficial, permitiendo obtener una regularización en el espesor de la película seca y en la productividad </a:t>
                </a:r>
                <a:r>
                  <a:rPr lang="es-ES" sz="3200" dirty="0" smtClean="0">
                    <a:latin typeface="Arial" pitchFamily="34" charset="0"/>
                    <a:cs typeface="Arial" pitchFamily="34" charset="0"/>
                  </a:rPr>
                  <a:t>del proceso de aplicación del </a:t>
                </a:r>
                <a:r>
                  <a:rPr lang="es-ES" sz="3200" dirty="0">
                    <a:latin typeface="Arial" pitchFamily="34" charset="0"/>
                    <a:cs typeface="Arial" pitchFamily="34" charset="0"/>
                  </a:rPr>
                  <a:t>recubrimiento anticorrosivo superficial (</a:t>
                </a:r>
                <a14:m>
                  <m:oMath xmlns:m="http://schemas.openxmlformats.org/officeDocument/2006/math">
                    <m:f>
                      <m:fPr>
                        <m:ctrlPr>
                          <a:rPr lang="es-EC" sz="3200" i="1">
                            <a:latin typeface="Cambria Math"/>
                          </a:rPr>
                        </m:ctrlPr>
                      </m:fPr>
                      <m:num>
                        <m:sSup>
                          <m:sSupPr>
                            <m:ctrlPr>
                              <a:rPr lang="es-EC" sz="3200" i="1">
                                <a:latin typeface="Cambria Math"/>
                              </a:rPr>
                            </m:ctrlPr>
                          </m:sSupPr>
                          <m:e>
                            <m:r>
                              <a:rPr lang="es-ES" sz="3200" i="1">
                                <a:latin typeface="Cambria Math"/>
                              </a:rPr>
                              <m:t>𝑚</m:t>
                            </m:r>
                          </m:e>
                          <m:sup>
                            <m:r>
                              <a:rPr lang="es-ES" sz="3200" i="1">
                                <a:latin typeface="Cambria Math"/>
                              </a:rPr>
                              <m:t>2</m:t>
                            </m:r>
                          </m:sup>
                        </m:sSup>
                      </m:num>
                      <m:den>
                        <m:r>
                          <a:rPr lang="es-ES" sz="3200" i="1">
                            <a:latin typeface="Cambria Math"/>
                          </a:rPr>
                          <m:t>𝑔𝑎𝑙</m:t>
                        </m:r>
                      </m:den>
                    </m:f>
                  </m:oMath>
                </a14:m>
                <a:r>
                  <a:rPr lang="es-ES" sz="3200" dirty="0" smtClean="0">
                    <a:latin typeface="Arial" pitchFamily="34" charset="0"/>
                    <a:cs typeface="Arial" pitchFamily="34" charset="0"/>
                  </a:rPr>
                  <a:t>)</a:t>
                </a:r>
                <a:r>
                  <a:rPr lang="es-ES" sz="3200" dirty="0">
                    <a:latin typeface="Arial" pitchFamily="34" charset="0"/>
                    <a:cs typeface="Arial" pitchFamily="34" charset="0"/>
                  </a:rPr>
                  <a:t>,</a:t>
                </a:r>
                <a:r>
                  <a:rPr lang="es-ES" sz="3200" dirty="0" smtClean="0">
                    <a:latin typeface="Arial" pitchFamily="34" charset="0"/>
                    <a:cs typeface="Arial" pitchFamily="34" charset="0"/>
                  </a:rPr>
                  <a:t> </a:t>
                </a:r>
                <a:r>
                  <a:rPr lang="es-ES" sz="3200" dirty="0">
                    <a:latin typeface="Arial" pitchFamily="34" charset="0"/>
                    <a:cs typeface="Arial" pitchFamily="34" charset="0"/>
                  </a:rPr>
                  <a:t>generando los siguientes beneficios: incremento de la vida útil de las estructuras metálicas contra la corrosión, reducción de costos, incremento en la producción y calidad, esto originará una mayor rentabilidad para la empresa y principalmente la confianza del cliente.</a:t>
                </a:r>
                <a:endParaRPr lang="es-EC" sz="3200" dirty="0">
                  <a:latin typeface="Arial" pitchFamily="34" charset="0"/>
                  <a:cs typeface="Arial" pitchFamily="34" charset="0"/>
                </a:endParaRPr>
              </a:p>
              <a:p>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xfrm>
                <a:off x="457200" y="980728"/>
                <a:ext cx="8229600" cy="4525963"/>
              </a:xfrm>
              <a:blipFill rotWithShape="1">
                <a:blip r:embed="rId2"/>
                <a:stretch>
                  <a:fillRect r="-741" b="-2022"/>
                </a:stretch>
              </a:blipFill>
            </p:spPr>
            <p:txBody>
              <a:bodyPr/>
              <a:lstStyle/>
              <a:p>
                <a:r>
                  <a:rPr lang="es-EC">
                    <a:noFill/>
                  </a:rPr>
                  <a:t> </a:t>
                </a:r>
              </a:p>
            </p:txBody>
          </p:sp>
        </mc:Fallback>
      </mc:AlternateContent>
      <p:graphicFrame>
        <p:nvGraphicFramePr>
          <p:cNvPr id="4" name="3 Diagrama"/>
          <p:cNvGraphicFramePr/>
          <p:nvPr>
            <p:extLst>
              <p:ext uri="{D42A27DB-BD31-4B8C-83A1-F6EECF244321}">
                <p14:modId xmlns:p14="http://schemas.microsoft.com/office/powerpoint/2010/main" val="3319907275"/>
              </p:ext>
            </p:extLst>
          </p:nvPr>
        </p:nvGraphicFramePr>
        <p:xfrm>
          <a:off x="251520" y="44624"/>
          <a:ext cx="4114800" cy="922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cstate="print"/>
          <a:srcRect/>
          <a:stretch>
            <a:fillRect/>
          </a:stretch>
        </p:blipFill>
        <p:spPr>
          <a:xfrm>
            <a:off x="6301680" y="188640"/>
            <a:ext cx="2590800" cy="576064"/>
          </a:xfrm>
          <a:prstGeom prst="rect">
            <a:avLst/>
          </a:prstGeom>
          <a:noFill/>
        </p:spPr>
      </p:pic>
    </p:spTree>
    <p:extLst>
      <p:ext uri="{BB962C8B-B14F-4D97-AF65-F5344CB8AC3E}">
        <p14:creationId xmlns:p14="http://schemas.microsoft.com/office/powerpoint/2010/main" val="2181124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90872" y="1196752"/>
            <a:ext cx="8229600" cy="4896545"/>
          </a:xfrm>
        </p:spPr>
        <p:txBody>
          <a:bodyPr>
            <a:normAutofit fontScale="77500" lnSpcReduction="20000"/>
          </a:bodyPr>
          <a:lstStyle/>
          <a:p>
            <a:pPr lvl="0" algn="just"/>
            <a:r>
              <a:rPr lang="es-ES" sz="2600" dirty="0">
                <a:latin typeface="Arial" pitchFamily="34" charset="0"/>
                <a:cs typeface="Arial" pitchFamily="34" charset="0"/>
              </a:rPr>
              <a:t>Se recomienda que </a:t>
            </a:r>
            <a:r>
              <a:rPr lang="es-ES" sz="2600" dirty="0" smtClean="0">
                <a:latin typeface="Arial" pitchFamily="34" charset="0"/>
                <a:cs typeface="Arial" pitchFamily="34" charset="0"/>
              </a:rPr>
              <a:t>las acciones de mejora </a:t>
            </a:r>
            <a:r>
              <a:rPr lang="es-ES" sz="2600" dirty="0">
                <a:latin typeface="Arial" pitchFamily="34" charset="0"/>
                <a:cs typeface="Arial" pitchFamily="34" charset="0"/>
              </a:rPr>
              <a:t>se deben enfocar </a:t>
            </a:r>
            <a:r>
              <a:rPr lang="es-ES" sz="2600" dirty="0" smtClean="0">
                <a:latin typeface="Arial" pitchFamily="34" charset="0"/>
                <a:cs typeface="Arial" pitchFamily="34" charset="0"/>
              </a:rPr>
              <a:t>en </a:t>
            </a:r>
            <a:r>
              <a:rPr lang="es-ES" sz="2600" dirty="0">
                <a:latin typeface="Arial" pitchFamily="34" charset="0"/>
                <a:cs typeface="Arial" pitchFamily="34" charset="0"/>
              </a:rPr>
              <a:t>tener una adecuada gestión del </a:t>
            </a:r>
            <a:r>
              <a:rPr lang="es-ES" sz="2600" dirty="0" smtClean="0">
                <a:latin typeface="Arial" pitchFamily="34" charset="0"/>
                <a:cs typeface="Arial" pitchFamily="34" charset="0"/>
              </a:rPr>
              <a:t>trabajo; </a:t>
            </a:r>
            <a:r>
              <a:rPr lang="es-ES" sz="2600" dirty="0">
                <a:latin typeface="Arial" pitchFamily="34" charset="0"/>
                <a:cs typeface="Arial" pitchFamily="34" charset="0"/>
              </a:rPr>
              <a:t>esto es un buen plan de trabajo, seguimiento y control del avance, como también, la comunicación y respaldo motivacional por parte de la dirección superior</a:t>
            </a:r>
            <a:r>
              <a:rPr lang="es-ES" sz="2600" dirty="0" smtClean="0">
                <a:latin typeface="Arial" pitchFamily="34" charset="0"/>
                <a:cs typeface="Arial" pitchFamily="34" charset="0"/>
              </a:rPr>
              <a:t>.</a:t>
            </a:r>
          </a:p>
          <a:p>
            <a:pPr marL="109728" lvl="0" indent="0" algn="just">
              <a:buNone/>
            </a:pPr>
            <a:endParaRPr lang="es-ES" sz="2600" dirty="0" smtClean="0">
              <a:latin typeface="Arial" pitchFamily="34" charset="0"/>
              <a:cs typeface="Arial" pitchFamily="34" charset="0"/>
            </a:endParaRPr>
          </a:p>
          <a:p>
            <a:pPr algn="just"/>
            <a:r>
              <a:rPr lang="es-ES" sz="2600" dirty="0">
                <a:latin typeface="Arial" pitchFamily="34" charset="0"/>
                <a:cs typeface="Arial" pitchFamily="34" charset="0"/>
              </a:rPr>
              <a:t>Este concepto estadístico es fácilmente moldeable para su aplicación en otros sistemas de recubrimientos superficiales, en el cuál no se ha definido sus condiciones de </a:t>
            </a:r>
            <a:r>
              <a:rPr lang="es-ES" sz="2600" dirty="0" smtClean="0">
                <a:latin typeface="Arial" pitchFamily="34" charset="0"/>
                <a:cs typeface="Arial" pitchFamily="34" charset="0"/>
              </a:rPr>
              <a:t>operación mas optimas para  que el proceso de aplicación tenga un excelente desempeño.</a:t>
            </a:r>
          </a:p>
          <a:p>
            <a:pPr marL="109728" indent="0" algn="just">
              <a:buNone/>
            </a:pPr>
            <a:endParaRPr lang="es-EC" sz="2600" dirty="0">
              <a:latin typeface="Arial" pitchFamily="34" charset="0"/>
              <a:cs typeface="Arial" pitchFamily="34" charset="0"/>
            </a:endParaRPr>
          </a:p>
          <a:p>
            <a:pPr algn="just"/>
            <a:r>
              <a:rPr lang="es-ES" sz="2600" dirty="0">
                <a:latin typeface="Arial" pitchFamily="34" charset="0"/>
                <a:cs typeface="Arial" pitchFamily="34" charset="0"/>
              </a:rPr>
              <a:t>Finalmente se concluye que el ser humano es la parte modular de toda empresa, ya que sin su participación los resultados que se obtengan no serán excelentes. Sin embargo para lograr esos resultados es necesario que quien dirige una organización muestre una actitud humanista capaz de desarrollar las potencialidades de los integrantes de la misma. Por lo tanto la calidad es el resultado de la actitud y esfuerzo humano para su propia satisfacción.</a:t>
            </a:r>
            <a:endParaRPr lang="es-EC" sz="2600" dirty="0">
              <a:latin typeface="Arial" pitchFamily="34" charset="0"/>
              <a:cs typeface="Arial" pitchFamily="34" charset="0"/>
            </a:endParaRPr>
          </a:p>
          <a:p>
            <a:pPr lvl="0"/>
            <a:endParaRPr lang="es-EC" dirty="0"/>
          </a:p>
          <a:p>
            <a:endParaRPr lang="es-EC" dirty="0"/>
          </a:p>
        </p:txBody>
      </p:sp>
      <p:graphicFrame>
        <p:nvGraphicFramePr>
          <p:cNvPr id="4" name="3 Diagrama"/>
          <p:cNvGraphicFramePr/>
          <p:nvPr/>
        </p:nvGraphicFramePr>
        <p:xfrm>
          <a:off x="251520" y="44624"/>
          <a:ext cx="4114800"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srcRect/>
          <a:stretch>
            <a:fillRect/>
          </a:stretch>
        </p:blipFill>
        <p:spPr>
          <a:xfrm>
            <a:off x="6301680" y="188640"/>
            <a:ext cx="2590800" cy="576064"/>
          </a:xfrm>
          <a:prstGeom prst="rect">
            <a:avLst/>
          </a:prstGeom>
          <a:noFill/>
        </p:spPr>
      </p:pic>
    </p:spTree>
    <p:extLst>
      <p:ext uri="{BB962C8B-B14F-4D97-AF65-F5344CB8AC3E}">
        <p14:creationId xmlns:p14="http://schemas.microsoft.com/office/powerpoint/2010/main" val="1538285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507288" cy="5112568"/>
          </a:xfrm>
        </p:spPr>
        <p:txBody>
          <a:bodyPr>
            <a:normAutofit fontScale="85000" lnSpcReduction="20000"/>
          </a:bodyPr>
          <a:lstStyle/>
          <a:p>
            <a:pPr>
              <a:buNone/>
            </a:pPr>
            <a:r>
              <a:rPr lang="es-EC" sz="2800" b="1" dirty="0">
                <a:latin typeface="Arial" pitchFamily="34" charset="0"/>
                <a:cs typeface="Arial" pitchFamily="34" charset="0"/>
              </a:rPr>
              <a:t>Objetivo </a:t>
            </a:r>
            <a:r>
              <a:rPr lang="es-EC" sz="2800" b="1" dirty="0" smtClean="0">
                <a:latin typeface="Arial" pitchFamily="34" charset="0"/>
                <a:cs typeface="Arial" pitchFamily="34" charset="0"/>
              </a:rPr>
              <a:t>General</a:t>
            </a:r>
          </a:p>
          <a:p>
            <a:pPr>
              <a:buNone/>
            </a:pPr>
            <a:endParaRPr lang="es-EC" sz="2800" b="1" dirty="0">
              <a:latin typeface="Arial" pitchFamily="34" charset="0"/>
              <a:cs typeface="Arial" pitchFamily="34" charset="0"/>
            </a:endParaRPr>
          </a:p>
          <a:p>
            <a:pPr>
              <a:buClrTx/>
              <a:buFont typeface="Wingdings" pitchFamily="2" charset="2"/>
              <a:buChar char="Ø"/>
            </a:pPr>
            <a:r>
              <a:rPr lang="es-ES" sz="2400" dirty="0" smtClean="0">
                <a:latin typeface="Arial" pitchFamily="34" charset="0"/>
                <a:cs typeface="Arial" pitchFamily="34" charset="0"/>
              </a:rPr>
              <a:t>Realizar</a:t>
            </a:r>
            <a:r>
              <a:rPr lang="es-ES" sz="2400" dirty="0" smtClean="0">
                <a:latin typeface="Arial" pitchFamily="34" charset="0"/>
                <a:cs typeface="Arial" pitchFamily="34" charset="0"/>
              </a:rPr>
              <a:t> </a:t>
            </a:r>
            <a:r>
              <a:rPr lang="es-ES" sz="2400" dirty="0">
                <a:latin typeface="Arial" pitchFamily="34" charset="0"/>
                <a:cs typeface="Arial" pitchFamily="34" charset="0"/>
              </a:rPr>
              <a:t>el control estadístico </a:t>
            </a:r>
            <a:r>
              <a:rPr lang="es-ES" sz="2400" dirty="0" smtClean="0">
                <a:latin typeface="Arial" pitchFamily="34" charset="0"/>
                <a:cs typeface="Arial" pitchFamily="34" charset="0"/>
              </a:rPr>
              <a:t>en el </a:t>
            </a:r>
            <a:r>
              <a:rPr lang="es-ES" sz="2400" dirty="0">
                <a:latin typeface="Arial" pitchFamily="34" charset="0"/>
                <a:cs typeface="Arial" pitchFamily="34" charset="0"/>
              </a:rPr>
              <a:t>proceso de aplicación del recubrimiento anticorrosivo superficial en el área de pintura de SEDEMI S.C.C</a:t>
            </a:r>
            <a:r>
              <a:rPr lang="es-ES" sz="2400" dirty="0" smtClean="0">
                <a:latin typeface="Arial" pitchFamily="34" charset="0"/>
                <a:cs typeface="Arial" pitchFamily="34" charset="0"/>
              </a:rPr>
              <a:t>.</a:t>
            </a:r>
          </a:p>
          <a:p>
            <a:pPr>
              <a:buClrTx/>
              <a:buFont typeface="Wingdings" pitchFamily="2" charset="2"/>
              <a:buChar char="Ø"/>
            </a:pPr>
            <a:endParaRPr lang="es-EC" sz="2600" dirty="0"/>
          </a:p>
          <a:p>
            <a:pPr>
              <a:buClrTx/>
              <a:buNone/>
            </a:pPr>
            <a:r>
              <a:rPr lang="es-ES" sz="2800" b="1" dirty="0" smtClean="0">
                <a:latin typeface="Arial" pitchFamily="34" charset="0"/>
                <a:cs typeface="Arial" pitchFamily="34" charset="0"/>
              </a:rPr>
              <a:t>Objetivos </a:t>
            </a:r>
            <a:r>
              <a:rPr lang="es-ES" sz="2800" b="1" dirty="0">
                <a:latin typeface="Arial" pitchFamily="34" charset="0"/>
                <a:cs typeface="Arial" pitchFamily="34" charset="0"/>
              </a:rPr>
              <a:t>Específicos </a:t>
            </a:r>
            <a:endParaRPr lang="es-ES" sz="2800" b="1" dirty="0" smtClean="0">
              <a:latin typeface="Arial" pitchFamily="34" charset="0"/>
              <a:cs typeface="Arial" pitchFamily="34" charset="0"/>
            </a:endParaRPr>
          </a:p>
          <a:p>
            <a:pPr marL="109728" indent="0">
              <a:buClrTx/>
              <a:buNone/>
            </a:pPr>
            <a:endParaRPr lang="es-ES" sz="2800" dirty="0" smtClean="0"/>
          </a:p>
          <a:p>
            <a:pPr>
              <a:buClrTx/>
              <a:buFont typeface="Wingdings" pitchFamily="2" charset="2"/>
              <a:buChar char="Ø"/>
            </a:pPr>
            <a:r>
              <a:rPr lang="es-ES" sz="2400" dirty="0" smtClean="0"/>
              <a:t>Efectuar </a:t>
            </a:r>
            <a:r>
              <a:rPr lang="es-ES" sz="2400" dirty="0"/>
              <a:t>un </a:t>
            </a:r>
            <a:r>
              <a:rPr lang="es-ES" sz="2400" dirty="0" smtClean="0"/>
              <a:t>diagnóstico </a:t>
            </a:r>
            <a:r>
              <a:rPr lang="es-ES" sz="2400" dirty="0"/>
              <a:t>sobre la situación </a:t>
            </a:r>
            <a:r>
              <a:rPr lang="es-ES" sz="2400" dirty="0" smtClean="0"/>
              <a:t>actual </a:t>
            </a:r>
            <a:r>
              <a:rPr lang="es-ES" sz="2400" dirty="0"/>
              <a:t>del proceso de </a:t>
            </a:r>
            <a:r>
              <a:rPr lang="es-ES" sz="2400" dirty="0">
                <a:latin typeface="Arial" pitchFamily="34" charset="0"/>
                <a:cs typeface="Arial" pitchFamily="34" charset="0"/>
              </a:rPr>
              <a:t>aplicación del </a:t>
            </a:r>
            <a:r>
              <a:rPr lang="es-ES" sz="2400" dirty="0" smtClean="0">
                <a:latin typeface="Arial" pitchFamily="34" charset="0"/>
                <a:cs typeface="Arial" pitchFamily="34" charset="0"/>
              </a:rPr>
              <a:t>recubrimiento anticorrosivo </a:t>
            </a:r>
            <a:r>
              <a:rPr lang="es-ES" sz="2400" dirty="0">
                <a:latin typeface="Arial" pitchFamily="34" charset="0"/>
                <a:cs typeface="Arial" pitchFamily="34" charset="0"/>
              </a:rPr>
              <a:t>superficial</a:t>
            </a:r>
            <a:r>
              <a:rPr lang="es-ES" sz="2400" dirty="0"/>
              <a:t> en </a:t>
            </a:r>
            <a:r>
              <a:rPr lang="es-ES" sz="2400" dirty="0" smtClean="0"/>
              <a:t>el área de pintura.</a:t>
            </a:r>
            <a:endParaRPr lang="es-ES" sz="2400" dirty="0" smtClean="0">
              <a:latin typeface="Arial" pitchFamily="34" charset="0"/>
              <a:cs typeface="Arial" pitchFamily="34" charset="0"/>
            </a:endParaRPr>
          </a:p>
          <a:p>
            <a:pPr marL="109728" indent="0">
              <a:buClrTx/>
              <a:buNone/>
            </a:pPr>
            <a:endParaRPr lang="es-ES" sz="2400" dirty="0">
              <a:latin typeface="Arial" pitchFamily="34" charset="0"/>
              <a:cs typeface="Arial" pitchFamily="34" charset="0"/>
            </a:endParaRPr>
          </a:p>
          <a:p>
            <a:pPr>
              <a:buClrTx/>
              <a:buFont typeface="Wingdings" pitchFamily="2" charset="2"/>
              <a:buChar char="Ø"/>
            </a:pPr>
            <a:r>
              <a:rPr lang="es-ES" sz="2400" dirty="0" smtClean="0">
                <a:latin typeface="Arial" pitchFamily="34" charset="0"/>
                <a:cs typeface="Arial" pitchFamily="34" charset="0"/>
              </a:rPr>
              <a:t>Evaluar el </a:t>
            </a:r>
            <a:r>
              <a:rPr lang="es-ES" sz="2400" dirty="0">
                <a:latin typeface="Arial" pitchFamily="34" charset="0"/>
                <a:cs typeface="Arial" pitchFamily="34" charset="0"/>
              </a:rPr>
              <a:t>proceso de aplicación del recubrimiento anticorrosivo superficial mediante el uso de herramientas </a:t>
            </a:r>
            <a:r>
              <a:rPr lang="es-ES" sz="2400" dirty="0" smtClean="0">
                <a:latin typeface="Arial" pitchFamily="34" charset="0"/>
                <a:cs typeface="Arial" pitchFamily="34" charset="0"/>
              </a:rPr>
              <a:t>estadísticas.</a:t>
            </a:r>
          </a:p>
          <a:p>
            <a:pPr marL="109728" indent="0">
              <a:buClrTx/>
              <a:buNone/>
            </a:pPr>
            <a:endParaRPr lang="es-EC" sz="2400" dirty="0">
              <a:latin typeface="Arial" pitchFamily="34" charset="0"/>
              <a:cs typeface="Arial" pitchFamily="34" charset="0"/>
            </a:endParaRPr>
          </a:p>
          <a:p>
            <a:pPr>
              <a:buClrTx/>
              <a:buFont typeface="Wingdings" pitchFamily="2" charset="2"/>
              <a:buChar char="Ø"/>
            </a:pPr>
            <a:r>
              <a:rPr lang="es-ES" sz="2400" dirty="0" smtClean="0">
                <a:latin typeface="Arial" pitchFamily="34" charset="0"/>
                <a:cs typeface="Arial" pitchFamily="34" charset="0"/>
              </a:rPr>
              <a:t>Verificar  </a:t>
            </a:r>
            <a:r>
              <a:rPr lang="es-ES" sz="2400" dirty="0">
                <a:latin typeface="Arial" pitchFamily="34" charset="0"/>
                <a:cs typeface="Arial" pitchFamily="34" charset="0"/>
              </a:rPr>
              <a:t>la efectividad de las </a:t>
            </a:r>
            <a:r>
              <a:rPr lang="es-ES" sz="2400" dirty="0" smtClean="0">
                <a:latin typeface="Arial" pitchFamily="34" charset="0"/>
                <a:cs typeface="Arial" pitchFamily="34" charset="0"/>
              </a:rPr>
              <a:t>acciones de mejora </a:t>
            </a:r>
            <a:r>
              <a:rPr lang="es-ES" sz="2400" dirty="0">
                <a:latin typeface="Arial" pitchFamily="34" charset="0"/>
                <a:cs typeface="Arial" pitchFamily="34" charset="0"/>
              </a:rPr>
              <a:t>desarrolladas en el proceso de aplicación del recubrimiento anticorrosivo superficial</a:t>
            </a:r>
            <a:r>
              <a:rPr lang="es-ES" sz="2400" dirty="0" smtClean="0">
                <a:latin typeface="Arial" pitchFamily="34" charset="0"/>
                <a:cs typeface="Arial" pitchFamily="34" charset="0"/>
              </a:rPr>
              <a:t>.</a:t>
            </a:r>
            <a:endParaRPr lang="es-EC" sz="2400" dirty="0">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947027939"/>
              </p:ext>
            </p:extLst>
          </p:nvPr>
        </p:nvGraphicFramePr>
        <p:xfrm>
          <a:off x="251520" y="188640"/>
          <a:ext cx="5050904"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srcRect/>
          <a:stretch>
            <a:fillRect/>
          </a:stretch>
        </p:blipFill>
        <p:spPr>
          <a:xfrm>
            <a:off x="6301680" y="188640"/>
            <a:ext cx="2590800" cy="576064"/>
          </a:xfrm>
          <a:prstGeom prst="rect">
            <a:avLst/>
          </a:prstGeom>
          <a:noFill/>
        </p:spPr>
      </p:pic>
    </p:spTree>
    <p:extLst>
      <p:ext uri="{BB962C8B-B14F-4D97-AF65-F5344CB8AC3E}">
        <p14:creationId xmlns:p14="http://schemas.microsoft.com/office/powerpoint/2010/main" val="3265187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a:xfrm>
            <a:off x="6301680" y="188640"/>
            <a:ext cx="2590800" cy="576064"/>
          </a:xfrm>
          <a:prstGeom prst="rect">
            <a:avLst/>
          </a:prstGeom>
          <a:noFill/>
        </p:spPr>
      </p:pic>
      <p:sp>
        <p:nvSpPr>
          <p:cNvPr id="5" name="4 Rectángulo"/>
          <p:cNvSpPr/>
          <p:nvPr/>
        </p:nvSpPr>
        <p:spPr>
          <a:xfrm>
            <a:off x="427275" y="2492896"/>
            <a:ext cx="8289450" cy="1323439"/>
          </a:xfrm>
          <a:prstGeom prst="rect">
            <a:avLst/>
          </a:prstGeom>
        </p:spPr>
        <p:txBody>
          <a:bodyPr wrap="none">
            <a:spAutoFit/>
          </a:bodyPr>
          <a:lstStyle/>
          <a:p>
            <a:pPr algn="ctr">
              <a:buNone/>
            </a:pPr>
            <a:r>
              <a:rPr lang="es-EC" sz="8000" dirty="0">
                <a:latin typeface="Monotype Corsiva" pitchFamily="66" charset="0"/>
              </a:rPr>
              <a:t>MUCHAS GRACIAS</a:t>
            </a:r>
          </a:p>
        </p:txBody>
      </p:sp>
    </p:spTree>
    <p:extLst>
      <p:ext uri="{BB962C8B-B14F-4D97-AF65-F5344CB8AC3E}">
        <p14:creationId xmlns:p14="http://schemas.microsoft.com/office/powerpoint/2010/main" val="25649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4251928"/>
          </a:xfrm>
        </p:spPr>
        <p:txBody>
          <a:bodyPr/>
          <a:lstStyle/>
          <a:p>
            <a:pPr algn="just">
              <a:buClrTx/>
            </a:pPr>
            <a:r>
              <a:rPr lang="es-ES" sz="2000" dirty="0">
                <a:latin typeface="Arial" pitchFamily="34" charset="0"/>
                <a:cs typeface="Arial" pitchFamily="34" charset="0"/>
              </a:rPr>
              <a:t>Es un estudio de enfoque inductivo, que mediante la recolección de datos  del proceso de aplicación del </a:t>
            </a:r>
            <a:r>
              <a:rPr lang="es-ES" sz="2000" dirty="0" smtClean="0">
                <a:latin typeface="Arial" pitchFamily="34" charset="0"/>
                <a:cs typeface="Arial" pitchFamily="34" charset="0"/>
              </a:rPr>
              <a:t>recubrimiento anticorrosivo </a:t>
            </a:r>
            <a:r>
              <a:rPr lang="es-ES" sz="2000" dirty="0">
                <a:latin typeface="Arial" pitchFamily="34" charset="0"/>
                <a:cs typeface="Arial" pitchFamily="34" charset="0"/>
              </a:rPr>
              <a:t>superficial, y el frecuentemente uso de herramientas estadística necesaria para poder analizar el comportamiento y los resultados de </a:t>
            </a:r>
            <a:r>
              <a:rPr lang="es-ES" sz="2000" dirty="0" smtClean="0">
                <a:latin typeface="Arial" pitchFamily="34" charset="0"/>
                <a:cs typeface="Arial" pitchFamily="34" charset="0"/>
              </a:rPr>
              <a:t>productividad, que determina el avance en la</a:t>
            </a:r>
            <a:r>
              <a:rPr lang="es-ES" sz="2000" dirty="0" smtClean="0">
                <a:latin typeface="Arial" pitchFamily="34" charset="0"/>
                <a:cs typeface="Arial" pitchFamily="34" charset="0"/>
              </a:rPr>
              <a:t> ejecución d</a:t>
            </a:r>
            <a:r>
              <a:rPr lang="es-ES" sz="2000" dirty="0" smtClean="0">
                <a:latin typeface="Arial" pitchFamily="34" charset="0"/>
                <a:cs typeface="Arial" pitchFamily="34" charset="0"/>
              </a:rPr>
              <a:t>el proyecto.</a:t>
            </a:r>
            <a:endParaRPr lang="es-EC" sz="2000" dirty="0">
              <a:latin typeface="Arial" pitchFamily="34" charset="0"/>
              <a:cs typeface="Arial" pitchFamily="34" charset="0"/>
            </a:endParaRPr>
          </a:p>
          <a:p>
            <a:pPr marL="109728" indent="0">
              <a:buNone/>
            </a:pPr>
            <a:endParaRPr lang="es-EC" dirty="0"/>
          </a:p>
        </p:txBody>
      </p:sp>
      <p:graphicFrame>
        <p:nvGraphicFramePr>
          <p:cNvPr id="7" name="6 Diagrama"/>
          <p:cNvGraphicFramePr/>
          <p:nvPr>
            <p:extLst>
              <p:ext uri="{D42A27DB-BD31-4B8C-83A1-F6EECF244321}">
                <p14:modId xmlns:p14="http://schemas.microsoft.com/office/powerpoint/2010/main" val="1607939792"/>
              </p:ext>
            </p:extLst>
          </p:nvPr>
        </p:nvGraphicFramePr>
        <p:xfrm>
          <a:off x="251520" y="116632"/>
          <a:ext cx="4906888"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p:cNvPicPr>
            <a:picLocks noChangeAspect="1" noChangeArrowheads="1"/>
          </p:cNvPicPr>
          <p:nvPr/>
        </p:nvPicPr>
        <p:blipFill>
          <a:blip r:embed="rId7" cstate="print"/>
          <a:srcRect/>
          <a:stretch>
            <a:fillRect/>
          </a:stretch>
        </p:blipFill>
        <p:spPr>
          <a:xfrm>
            <a:off x="6229672" y="188640"/>
            <a:ext cx="2590800" cy="576064"/>
          </a:xfrm>
          <a:prstGeom prst="rect">
            <a:avLst/>
          </a:prstGeom>
          <a:noFill/>
        </p:spPr>
      </p:pic>
    </p:spTree>
    <p:extLst>
      <p:ext uri="{BB962C8B-B14F-4D97-AF65-F5344CB8AC3E}">
        <p14:creationId xmlns:p14="http://schemas.microsoft.com/office/powerpoint/2010/main" val="390920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287413"/>
            <a:ext cx="8229600" cy="4525963"/>
          </a:xfrm>
        </p:spPr>
        <p:txBody>
          <a:bodyPr>
            <a:normAutofit/>
          </a:bodyPr>
          <a:lstStyle/>
          <a:p>
            <a:pPr marL="109728" indent="0" algn="ctr">
              <a:buNone/>
            </a:pPr>
            <a:r>
              <a:rPr lang="es-EC" sz="6600" b="1" dirty="0">
                <a:latin typeface="Arial" pitchFamily="34" charset="0"/>
                <a:cs typeface="Arial" pitchFamily="34" charset="0"/>
              </a:rPr>
              <a:t>EL </a:t>
            </a:r>
            <a:r>
              <a:rPr lang="es-EC" sz="6600" b="1" dirty="0" smtClean="0">
                <a:latin typeface="Arial" pitchFamily="34" charset="0"/>
                <a:cs typeface="Arial" pitchFamily="34" charset="0"/>
              </a:rPr>
              <a:t>PROBLEMA</a:t>
            </a:r>
            <a:endParaRPr lang="es-EC" sz="6600" b="1" dirty="0">
              <a:latin typeface="Arial" pitchFamily="34" charset="0"/>
              <a:cs typeface="Arial" pitchFamily="34" charset="0"/>
            </a:endParaRPr>
          </a:p>
          <a:p>
            <a:pPr marL="109728" indent="0" algn="ctr">
              <a:buNone/>
            </a:pPr>
            <a:endParaRPr lang="es-EC" sz="6600" dirty="0"/>
          </a:p>
        </p:txBody>
      </p:sp>
      <p:pic>
        <p:nvPicPr>
          <p:cNvPr id="4" name="Picture 4"/>
          <p:cNvPicPr>
            <a:picLocks noChangeAspect="1" noChangeArrowheads="1"/>
          </p:cNvPicPr>
          <p:nvPr/>
        </p:nvPicPr>
        <p:blipFill>
          <a:blip r:embed="rId2" cstate="print"/>
          <a:srcRect/>
          <a:stretch>
            <a:fillRect/>
          </a:stretch>
        </p:blipFill>
        <p:spPr>
          <a:xfrm>
            <a:off x="6157664" y="116632"/>
            <a:ext cx="2590800" cy="576064"/>
          </a:xfrm>
          <a:prstGeom prst="rect">
            <a:avLst/>
          </a:prstGeom>
          <a:noFill/>
        </p:spPr>
      </p:pic>
    </p:spTree>
    <p:extLst>
      <p:ext uri="{BB962C8B-B14F-4D97-AF65-F5344CB8AC3E}">
        <p14:creationId xmlns:p14="http://schemas.microsoft.com/office/powerpoint/2010/main" val="413935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5"/>
            <a:ext cx="8229600" cy="1440159"/>
          </a:xfrm>
        </p:spPr>
        <p:txBody>
          <a:bodyPr>
            <a:normAutofit fontScale="85000" lnSpcReduction="20000"/>
          </a:bodyPr>
          <a:lstStyle/>
          <a:p>
            <a:pPr algn="just">
              <a:buClrTx/>
              <a:buSzPct val="70000"/>
            </a:pPr>
            <a:r>
              <a:rPr lang="es-ES" sz="2000" dirty="0">
                <a:latin typeface="Arial" pitchFamily="34" charset="0"/>
                <a:cs typeface="Arial" pitchFamily="34" charset="0"/>
              </a:rPr>
              <a:t>De acuerdo al seguimiento, análisis y los resultados de la implementación de la metodología “ruta de la calidad” en el proceso de aplicación del recubrimiento anticorrosivo superficial definido en el primer </a:t>
            </a:r>
            <a:r>
              <a:rPr lang="es-ES" sz="2000" dirty="0" smtClean="0">
                <a:latin typeface="Arial" pitchFamily="34" charset="0"/>
                <a:cs typeface="Arial" pitchFamily="34" charset="0"/>
              </a:rPr>
              <a:t>proyecto, permitió </a:t>
            </a:r>
            <a:r>
              <a:rPr lang="es-ES" sz="2000" dirty="0">
                <a:latin typeface="Arial" pitchFamily="34" charset="0"/>
                <a:cs typeface="Arial" pitchFamily="34" charset="0"/>
              </a:rPr>
              <a:t>identificar una variación en la productividad </a:t>
            </a:r>
            <a:r>
              <a:rPr lang="es-ES" sz="2000" dirty="0" smtClean="0">
                <a:latin typeface="Arial" pitchFamily="34" charset="0"/>
                <a:cs typeface="Arial" pitchFamily="34" charset="0"/>
              </a:rPr>
              <a:t>en </a:t>
            </a:r>
            <a:r>
              <a:rPr lang="es-ES" sz="2000" dirty="0" smtClean="0">
                <a:latin typeface="Arial" pitchFamily="34" charset="0"/>
                <a:cs typeface="Arial" pitchFamily="34" charset="0"/>
              </a:rPr>
              <a:t>el proceso de aplicación del </a:t>
            </a:r>
            <a:r>
              <a:rPr lang="es-ES" sz="2000" dirty="0">
                <a:latin typeface="Arial" pitchFamily="34" charset="0"/>
                <a:cs typeface="Arial" pitchFamily="34" charset="0"/>
              </a:rPr>
              <a:t>recubrimiento anticorrosivo superficial en taller, el cuál implica realizar </a:t>
            </a:r>
            <a:r>
              <a:rPr lang="es-ES" sz="2000" dirty="0" smtClean="0">
                <a:latin typeface="Arial" pitchFamily="34" charset="0"/>
                <a:cs typeface="Arial" pitchFamily="34" charset="0"/>
              </a:rPr>
              <a:t>re-procesos en el producto terminado final </a:t>
            </a:r>
            <a:r>
              <a:rPr lang="es-ES" sz="2000" dirty="0">
                <a:latin typeface="Arial" pitchFamily="34" charset="0"/>
                <a:cs typeface="Arial" pitchFamily="34" charset="0"/>
              </a:rPr>
              <a:t>para cumplir con las especificaciones del cliente.</a:t>
            </a:r>
            <a:endParaRPr lang="es-EC" sz="2000" dirty="0">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2643901981"/>
              </p:ext>
            </p:extLst>
          </p:nvPr>
        </p:nvGraphicFramePr>
        <p:xfrm>
          <a:off x="179512" y="116632"/>
          <a:ext cx="6192688"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srcRect/>
          <a:stretch>
            <a:fillRect/>
          </a:stretch>
        </p:blipFill>
        <p:spPr>
          <a:xfrm>
            <a:off x="6444208" y="260648"/>
            <a:ext cx="2590800" cy="576064"/>
          </a:xfrm>
          <a:prstGeom prst="rect">
            <a:avLst/>
          </a:prstGeom>
          <a:noFill/>
        </p:spPr>
      </p:pic>
      <p:pic>
        <p:nvPicPr>
          <p:cNvPr id="6" name="5 Imagen"/>
          <p:cNvPicPr/>
          <p:nvPr/>
        </p:nvPicPr>
        <p:blipFill>
          <a:blip r:embed="rId8" cstate="print"/>
          <a:srcRect/>
          <a:stretch>
            <a:fillRect/>
          </a:stretch>
        </p:blipFill>
        <p:spPr bwMode="auto">
          <a:xfrm>
            <a:off x="2771800" y="2564904"/>
            <a:ext cx="4824536" cy="4176464"/>
          </a:xfrm>
          <a:prstGeom prst="rect">
            <a:avLst/>
          </a:prstGeom>
          <a:noFill/>
          <a:ln w="9525">
            <a:noFill/>
            <a:miter lim="800000"/>
            <a:headEnd/>
            <a:tailEnd/>
          </a:ln>
        </p:spPr>
      </p:pic>
    </p:spTree>
    <p:extLst>
      <p:ext uri="{BB962C8B-B14F-4D97-AF65-F5344CB8AC3E}">
        <p14:creationId xmlns:p14="http://schemas.microsoft.com/office/powerpoint/2010/main" val="35457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700808"/>
            <a:ext cx="8229600" cy="4525963"/>
          </a:xfrm>
        </p:spPr>
        <p:txBody>
          <a:bodyPr/>
          <a:lstStyle/>
          <a:p>
            <a:pPr marL="109728" indent="0" algn="ctr">
              <a:buNone/>
            </a:pPr>
            <a:r>
              <a:rPr lang="es-EC" sz="6000" b="1" dirty="0">
                <a:latin typeface="Arial" pitchFamily="34" charset="0"/>
                <a:cs typeface="Arial" pitchFamily="34" charset="0"/>
              </a:rPr>
              <a:t>ANÁLISIS DE DATOS </a:t>
            </a:r>
            <a:r>
              <a:rPr lang="es-EC" sz="6000" b="1" dirty="0" smtClean="0">
                <a:latin typeface="Arial" pitchFamily="34" charset="0"/>
                <a:cs typeface="Arial" pitchFamily="34" charset="0"/>
              </a:rPr>
              <a:t>DEL PROCESO APLICACIÓN</a:t>
            </a:r>
            <a:endParaRPr lang="es-EC" sz="6000" b="1" dirty="0">
              <a:latin typeface="Arial" pitchFamily="34" charset="0"/>
              <a:cs typeface="Arial" pitchFamily="34" charset="0"/>
            </a:endParaRPr>
          </a:p>
          <a:p>
            <a:pPr marL="109728" indent="0">
              <a:buNone/>
            </a:pPr>
            <a:endParaRPr lang="es-EC" dirty="0">
              <a:latin typeface="Arial" pitchFamily="34" charset="0"/>
              <a:cs typeface="Arial" pitchFamily="34" charset="0"/>
            </a:endParaRPr>
          </a:p>
        </p:txBody>
      </p:sp>
      <p:pic>
        <p:nvPicPr>
          <p:cNvPr id="4" name="Picture 4"/>
          <p:cNvPicPr>
            <a:picLocks noChangeAspect="1" noChangeArrowheads="1"/>
          </p:cNvPicPr>
          <p:nvPr/>
        </p:nvPicPr>
        <p:blipFill>
          <a:blip r:embed="rId2" cstate="print"/>
          <a:srcRect/>
          <a:stretch>
            <a:fillRect/>
          </a:stretch>
        </p:blipFill>
        <p:spPr>
          <a:xfrm>
            <a:off x="6229672" y="188640"/>
            <a:ext cx="2590800" cy="576064"/>
          </a:xfrm>
          <a:prstGeom prst="rect">
            <a:avLst/>
          </a:prstGeom>
          <a:noFill/>
        </p:spPr>
      </p:pic>
    </p:spTree>
    <p:extLst>
      <p:ext uri="{BB962C8B-B14F-4D97-AF65-F5344CB8AC3E}">
        <p14:creationId xmlns:p14="http://schemas.microsoft.com/office/powerpoint/2010/main" val="193763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35184302"/>
              </p:ext>
            </p:extLst>
          </p:nvPr>
        </p:nvGraphicFramePr>
        <p:xfrm>
          <a:off x="35496" y="44624"/>
          <a:ext cx="478802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srcRect/>
          <a:stretch>
            <a:fillRect/>
          </a:stretch>
        </p:blipFill>
        <p:spPr>
          <a:xfrm>
            <a:off x="6301680" y="188640"/>
            <a:ext cx="2590800" cy="576064"/>
          </a:xfrm>
          <a:prstGeom prst="rect">
            <a:avLst/>
          </a:prstGeom>
          <a:noFill/>
        </p:spPr>
      </p:pic>
      <p:graphicFrame>
        <p:nvGraphicFramePr>
          <p:cNvPr id="7" name="6 Gráfico"/>
          <p:cNvGraphicFramePr/>
          <p:nvPr>
            <p:extLst>
              <p:ext uri="{D42A27DB-BD31-4B8C-83A1-F6EECF244321}">
                <p14:modId xmlns:p14="http://schemas.microsoft.com/office/powerpoint/2010/main" val="717765027"/>
              </p:ext>
            </p:extLst>
          </p:nvPr>
        </p:nvGraphicFramePr>
        <p:xfrm>
          <a:off x="3203848" y="3284984"/>
          <a:ext cx="5688632" cy="3319264"/>
        </p:xfrm>
        <a:graphic>
          <a:graphicData uri="http://schemas.openxmlformats.org/drawingml/2006/chart">
            <c:chart xmlns:c="http://schemas.openxmlformats.org/drawingml/2006/chart" xmlns:r="http://schemas.openxmlformats.org/officeDocument/2006/relationships" r:id="rId8"/>
          </a:graphicData>
        </a:graphic>
      </p:graphicFrame>
      <p:pic>
        <p:nvPicPr>
          <p:cNvPr id="8" name="7 Imagen"/>
          <p:cNvPicPr/>
          <p:nvPr/>
        </p:nvPicPr>
        <p:blipFill>
          <a:blip r:embed="rId9">
            <a:extLst>
              <a:ext uri="{28A0092B-C50C-407E-A947-70E740481C1C}">
                <a14:useLocalDpi xmlns:a14="http://schemas.microsoft.com/office/drawing/2010/main" val="0"/>
              </a:ext>
            </a:extLst>
          </a:blip>
          <a:srcRect/>
          <a:stretch>
            <a:fillRect/>
          </a:stretch>
        </p:blipFill>
        <p:spPr bwMode="auto">
          <a:xfrm>
            <a:off x="539552" y="1052736"/>
            <a:ext cx="8352928" cy="2088232"/>
          </a:xfrm>
          <a:prstGeom prst="rect">
            <a:avLst/>
          </a:prstGeom>
          <a:noFill/>
          <a:ln>
            <a:noFill/>
          </a:ln>
        </p:spPr>
      </p:pic>
    </p:spTree>
    <p:extLst>
      <p:ext uri="{BB962C8B-B14F-4D97-AF65-F5344CB8AC3E}">
        <p14:creationId xmlns:p14="http://schemas.microsoft.com/office/powerpoint/2010/main" val="83893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2682710858"/>
              </p:ext>
            </p:extLst>
          </p:nvPr>
        </p:nvGraphicFramePr>
        <p:xfrm>
          <a:off x="35496" y="44624"/>
          <a:ext cx="478802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p:cNvPicPr>
            <a:picLocks noChangeAspect="1" noChangeArrowheads="1"/>
          </p:cNvPicPr>
          <p:nvPr/>
        </p:nvPicPr>
        <p:blipFill>
          <a:blip r:embed="rId7" cstate="print"/>
          <a:srcRect/>
          <a:stretch>
            <a:fillRect/>
          </a:stretch>
        </p:blipFill>
        <p:spPr>
          <a:xfrm>
            <a:off x="6301680" y="188640"/>
            <a:ext cx="2590800" cy="576064"/>
          </a:xfrm>
          <a:prstGeom prst="rect">
            <a:avLst/>
          </a:prstGeom>
          <a:noFill/>
        </p:spPr>
      </p:pic>
      <p:pic>
        <p:nvPicPr>
          <p:cNvPr id="9" name="4 Imagen"/>
          <p:cNvPicPr/>
          <p:nvPr/>
        </p:nvPicPr>
        <p:blipFill>
          <a:blip r:embed="rId8">
            <a:extLst>
              <a:ext uri="{28A0092B-C50C-407E-A947-70E740481C1C}">
                <a14:useLocalDpi xmlns:a14="http://schemas.microsoft.com/office/drawing/2010/main" val="0"/>
              </a:ext>
            </a:extLst>
          </a:blip>
          <a:srcRect/>
          <a:stretch>
            <a:fillRect/>
          </a:stretch>
        </p:blipFill>
        <p:spPr bwMode="auto">
          <a:xfrm>
            <a:off x="107504" y="1124744"/>
            <a:ext cx="4536504" cy="2988945"/>
          </a:xfrm>
          <a:prstGeom prst="rect">
            <a:avLst/>
          </a:prstGeom>
          <a:noFill/>
          <a:extLst/>
        </p:spPr>
      </p:pic>
      <p:pic>
        <p:nvPicPr>
          <p:cNvPr id="10" name="4 Imagen"/>
          <p:cNvPicPr/>
          <p:nvPr/>
        </p:nvPicPr>
        <p:blipFill>
          <a:blip r:embed="rId9">
            <a:extLst>
              <a:ext uri="{28A0092B-C50C-407E-A947-70E740481C1C}">
                <a14:useLocalDpi xmlns:a14="http://schemas.microsoft.com/office/drawing/2010/main" val="0"/>
              </a:ext>
            </a:extLst>
          </a:blip>
          <a:srcRect/>
          <a:stretch>
            <a:fillRect/>
          </a:stretch>
        </p:blipFill>
        <p:spPr bwMode="auto">
          <a:xfrm>
            <a:off x="4716016" y="1124744"/>
            <a:ext cx="4272796" cy="2988945"/>
          </a:xfrm>
          <a:prstGeom prst="rect">
            <a:avLst/>
          </a:prstGeom>
          <a:noFill/>
          <a:extLst/>
        </p:spPr>
      </p:pic>
      <p:pic>
        <p:nvPicPr>
          <p:cNvPr id="11" name="3 Imagen"/>
          <p:cNvPicPr/>
          <p:nvPr/>
        </p:nvPicPr>
        <p:blipFill>
          <a:blip r:embed="rId10">
            <a:extLst>
              <a:ext uri="{28A0092B-C50C-407E-A947-70E740481C1C}">
                <a14:useLocalDpi xmlns:a14="http://schemas.microsoft.com/office/drawing/2010/main" val="0"/>
              </a:ext>
            </a:extLst>
          </a:blip>
          <a:srcRect/>
          <a:stretch>
            <a:fillRect/>
          </a:stretch>
        </p:blipFill>
        <p:spPr bwMode="auto">
          <a:xfrm>
            <a:off x="4716016" y="4141073"/>
            <a:ext cx="4248472" cy="2744311"/>
          </a:xfrm>
          <a:prstGeom prst="rect">
            <a:avLst/>
          </a:prstGeom>
          <a:noFill/>
          <a:extLst/>
        </p:spPr>
      </p:pic>
    </p:spTree>
    <p:extLst>
      <p:ext uri="{BB962C8B-B14F-4D97-AF65-F5344CB8AC3E}">
        <p14:creationId xmlns:p14="http://schemas.microsoft.com/office/powerpoint/2010/main" val="97365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053563580"/>
              </p:ext>
            </p:extLst>
          </p:nvPr>
        </p:nvGraphicFramePr>
        <p:xfrm>
          <a:off x="35496" y="44624"/>
          <a:ext cx="5040560" cy="980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p:cNvPicPr>
            <a:picLocks noChangeAspect="1" noChangeArrowheads="1"/>
          </p:cNvPicPr>
          <p:nvPr/>
        </p:nvPicPr>
        <p:blipFill>
          <a:blip r:embed="rId8" cstate="print"/>
          <a:srcRect/>
          <a:stretch>
            <a:fillRect/>
          </a:stretch>
        </p:blipFill>
        <p:spPr>
          <a:xfrm>
            <a:off x="6301680" y="188640"/>
            <a:ext cx="2590800" cy="576064"/>
          </a:xfrm>
          <a:prstGeom prst="rect">
            <a:avLst/>
          </a:prstGeom>
          <a:noFill/>
        </p:spPr>
      </p:pic>
      <p:graphicFrame>
        <p:nvGraphicFramePr>
          <p:cNvPr id="9" name="8 Objeto"/>
          <p:cNvGraphicFramePr>
            <a:graphicFrameLocks noChangeAspect="1"/>
          </p:cNvGraphicFramePr>
          <p:nvPr>
            <p:extLst>
              <p:ext uri="{D42A27DB-BD31-4B8C-83A1-F6EECF244321}">
                <p14:modId xmlns:p14="http://schemas.microsoft.com/office/powerpoint/2010/main" val="2737551543"/>
              </p:ext>
            </p:extLst>
          </p:nvPr>
        </p:nvGraphicFramePr>
        <p:xfrm>
          <a:off x="179513" y="1196752"/>
          <a:ext cx="4248471" cy="2664296"/>
        </p:xfrm>
        <a:graphic>
          <a:graphicData uri="http://schemas.openxmlformats.org/presentationml/2006/ole">
            <mc:AlternateContent xmlns:mc="http://schemas.openxmlformats.org/markup-compatibility/2006">
              <mc:Choice xmlns:v="urn:schemas-microsoft-com:vml" Requires="v">
                <p:oleObj spid="_x0000_s1176" name="Graph" r:id="rId9" imgW="5486400" imgH="3657600" progId="MtbGraph.Document.15">
                  <p:embed/>
                </p:oleObj>
              </mc:Choice>
              <mc:Fallback>
                <p:oleObj name="Graph" r:id="rId9" imgW="5486400" imgH="3657600" progId="MtbGraph.Document.15">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513" y="1196752"/>
                        <a:ext cx="4248471" cy="2664296"/>
                      </a:xfrm>
                      <a:prstGeom prst="rect">
                        <a:avLst/>
                      </a:prstGeom>
                      <a:solidFill>
                        <a:srgbClr val="FFFFFF"/>
                      </a:solidFill>
                      <a:ln w="9525">
                        <a:solidFill>
                          <a:srgbClr val="000000"/>
                        </a:solidFill>
                        <a:miter lim="800000"/>
                        <a:headEnd/>
                        <a:tailEnd/>
                      </a:ln>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1768017966"/>
              </p:ext>
            </p:extLst>
          </p:nvPr>
        </p:nvGraphicFramePr>
        <p:xfrm>
          <a:off x="4702399" y="1196752"/>
          <a:ext cx="4176464" cy="2664296"/>
        </p:xfrm>
        <a:graphic>
          <a:graphicData uri="http://schemas.openxmlformats.org/presentationml/2006/ole">
            <mc:AlternateContent xmlns:mc="http://schemas.openxmlformats.org/markup-compatibility/2006">
              <mc:Choice xmlns:v="urn:schemas-microsoft-com:vml" Requires="v">
                <p:oleObj spid="_x0000_s1177" name="Graph" r:id="rId11" imgW="5486400" imgH="3657600" progId="MtbGraph.Document.15">
                  <p:embed/>
                </p:oleObj>
              </mc:Choice>
              <mc:Fallback>
                <p:oleObj name="Graph" r:id="rId11" imgW="5486400" imgH="3657600" progId="MtbGraph.Document.15">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2399" y="1196752"/>
                        <a:ext cx="4176464" cy="2664296"/>
                      </a:xfrm>
                      <a:prstGeom prst="rect">
                        <a:avLst/>
                      </a:prstGeom>
                      <a:solidFill>
                        <a:srgbClr val="FFFFFF"/>
                      </a:solidFill>
                      <a:ln w="9525">
                        <a:solidFill>
                          <a:srgbClr val="000000"/>
                        </a:solidFill>
                        <a:miter lim="800000"/>
                        <a:headEnd/>
                        <a:tailEnd/>
                      </a:ln>
                    </p:spPr>
                  </p:pic>
                </p:oleObj>
              </mc:Fallback>
            </mc:AlternateContent>
          </a:graphicData>
        </a:graphic>
      </p:graphicFrame>
      <p:graphicFrame>
        <p:nvGraphicFramePr>
          <p:cNvPr id="11" name="10 Objeto"/>
          <p:cNvGraphicFramePr>
            <a:graphicFrameLocks noChangeAspect="1"/>
          </p:cNvGraphicFramePr>
          <p:nvPr>
            <p:extLst>
              <p:ext uri="{D42A27DB-BD31-4B8C-83A1-F6EECF244321}">
                <p14:modId xmlns:p14="http://schemas.microsoft.com/office/powerpoint/2010/main" val="3473085061"/>
              </p:ext>
            </p:extLst>
          </p:nvPr>
        </p:nvGraphicFramePr>
        <p:xfrm>
          <a:off x="4644008" y="4149080"/>
          <a:ext cx="4320480" cy="2520280"/>
        </p:xfrm>
        <a:graphic>
          <a:graphicData uri="http://schemas.openxmlformats.org/presentationml/2006/ole">
            <mc:AlternateContent xmlns:mc="http://schemas.openxmlformats.org/markup-compatibility/2006">
              <mc:Choice xmlns:v="urn:schemas-microsoft-com:vml" Requires="v">
                <p:oleObj spid="_x0000_s1178" name="Graph" r:id="rId13" imgW="5486400" imgH="3657600" progId="MtbGraph.Document.15">
                  <p:embed/>
                </p:oleObj>
              </mc:Choice>
              <mc:Fallback>
                <p:oleObj name="Graph" r:id="rId13" imgW="5486400" imgH="3657600" progId="MtbGraph.Document.15">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4008" y="4149080"/>
                        <a:ext cx="4320480" cy="2520280"/>
                      </a:xfrm>
                      <a:prstGeom prst="rect">
                        <a:avLst/>
                      </a:prstGeom>
                      <a:solidFill>
                        <a:srgbClr val="FFFFFF"/>
                      </a:solid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1816791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1600</TotalTime>
  <Words>1266</Words>
  <Application>Microsoft Office PowerPoint</Application>
  <PresentationFormat>Presentación en pantalla (4:3)</PresentationFormat>
  <Paragraphs>263</Paragraphs>
  <Slides>20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Concurrencia</vt:lpstr>
      <vt:lpstr>Graph</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USER</cp:lastModifiedBy>
  <cp:revision>62</cp:revision>
  <dcterms:created xsi:type="dcterms:W3CDTF">2015-05-13T15:42:41Z</dcterms:created>
  <dcterms:modified xsi:type="dcterms:W3CDTF">2015-05-18T10:33:58Z</dcterms:modified>
</cp:coreProperties>
</file>